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4" r:id="rId3"/>
    <p:sldMasterId id="2147483728" r:id="rId4"/>
    <p:sldMasterId id="2147483745" r:id="rId5"/>
  </p:sldMasterIdLst>
  <p:sldIdLst>
    <p:sldId id="256" r:id="rId6"/>
    <p:sldId id="319" r:id="rId7"/>
    <p:sldId id="267" r:id="rId8"/>
    <p:sldId id="268" r:id="rId9"/>
    <p:sldId id="269" r:id="rId10"/>
    <p:sldId id="320" r:id="rId11"/>
    <p:sldId id="283" r:id="rId12"/>
    <p:sldId id="313" r:id="rId13"/>
    <p:sldId id="314" r:id="rId14"/>
    <p:sldId id="280" r:id="rId15"/>
    <p:sldId id="281" r:id="rId16"/>
    <p:sldId id="321" r:id="rId17"/>
    <p:sldId id="284" r:id="rId18"/>
    <p:sldId id="282" r:id="rId19"/>
    <p:sldId id="285" r:id="rId20"/>
    <p:sldId id="286" r:id="rId21"/>
    <p:sldId id="287" r:id="rId22"/>
    <p:sldId id="288" r:id="rId23"/>
    <p:sldId id="323" r:id="rId24"/>
    <p:sldId id="301" r:id="rId25"/>
    <p:sldId id="303" r:id="rId26"/>
    <p:sldId id="304" r:id="rId27"/>
    <p:sldId id="305" r:id="rId28"/>
    <p:sldId id="315" r:id="rId29"/>
    <p:sldId id="324" r:id="rId30"/>
    <p:sldId id="317" r:id="rId31"/>
    <p:sldId id="316" r:id="rId32"/>
    <p:sldId id="310" r:id="rId33"/>
    <p:sldId id="311" r:id="rId34"/>
    <p:sldId id="318" r:id="rId35"/>
    <p:sldId id="309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33" r:id="rId45"/>
    <p:sldId id="334" r:id="rId4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54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escaners\FINANCIERO%20VAN%20TIR%20PRI%20-%20beneficio%20-%20cop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s-EC" sz="1200"/>
              <a:t>Punto de Equilibrio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'PUNTO EQUILIBRIO'!$C$36</c:f>
              <c:strCache>
                <c:ptCount val="1"/>
                <c:pt idx="0">
                  <c:v>VENTAS</c:v>
                </c:pt>
              </c:strCache>
            </c:strRef>
          </c:tx>
          <c:marker>
            <c:symbol val="none"/>
          </c:marker>
          <c:xVal>
            <c:numRef>
              <c:f>'PUNTO EQUILIBRIO'!$B$37:$B$49</c:f>
              <c:numCache>
                <c:formatCode>General</c:formatCode>
                <c:ptCount val="13"/>
                <c:pt idx="0">
                  <c:v>2500</c:v>
                </c:pt>
                <c:pt idx="1">
                  <c:v>5000</c:v>
                </c:pt>
                <c:pt idx="2">
                  <c:v>7500</c:v>
                </c:pt>
                <c:pt idx="3">
                  <c:v>10000</c:v>
                </c:pt>
                <c:pt idx="4">
                  <c:v>12500</c:v>
                </c:pt>
                <c:pt idx="5">
                  <c:v>15000</c:v>
                </c:pt>
                <c:pt idx="6">
                  <c:v>17500</c:v>
                </c:pt>
                <c:pt idx="7">
                  <c:v>20000</c:v>
                </c:pt>
                <c:pt idx="8">
                  <c:v>22500</c:v>
                </c:pt>
                <c:pt idx="9">
                  <c:v>25000</c:v>
                </c:pt>
                <c:pt idx="10">
                  <c:v>27500</c:v>
                </c:pt>
                <c:pt idx="11">
                  <c:v>30000</c:v>
                </c:pt>
                <c:pt idx="12">
                  <c:v>32500</c:v>
                </c:pt>
              </c:numCache>
            </c:numRef>
          </c:xVal>
          <c:yVal>
            <c:numRef>
              <c:f>'PUNTO EQUILIBRIO'!$C$37:$C$49</c:f>
              <c:numCache>
                <c:formatCode>"$"\ #,##0.00</c:formatCode>
                <c:ptCount val="13"/>
                <c:pt idx="0">
                  <c:v>3494.9948493055549</c:v>
                </c:pt>
                <c:pt idx="1">
                  <c:v>6989.9896986111098</c:v>
                </c:pt>
                <c:pt idx="2">
                  <c:v>10484.984547916665</c:v>
                </c:pt>
                <c:pt idx="3">
                  <c:v>13979.97939722222</c:v>
                </c:pt>
                <c:pt idx="4">
                  <c:v>17474.974246527774</c:v>
                </c:pt>
                <c:pt idx="5">
                  <c:v>20969.96909583333</c:v>
                </c:pt>
                <c:pt idx="6">
                  <c:v>24464.963945138883</c:v>
                </c:pt>
                <c:pt idx="7">
                  <c:v>27959.958794444439</c:v>
                </c:pt>
                <c:pt idx="8">
                  <c:v>31454.953643749996</c:v>
                </c:pt>
                <c:pt idx="9">
                  <c:v>34949.948493055548</c:v>
                </c:pt>
                <c:pt idx="10">
                  <c:v>38444.943342361104</c:v>
                </c:pt>
                <c:pt idx="11">
                  <c:v>41939.938191666661</c:v>
                </c:pt>
                <c:pt idx="12">
                  <c:v>45434.933040972217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'PUNTO EQUILIBRIO'!$D$36</c:f>
              <c:strCache>
                <c:ptCount val="1"/>
                <c:pt idx="0">
                  <c:v>COSTOS</c:v>
                </c:pt>
              </c:strCache>
            </c:strRef>
          </c:tx>
          <c:marker>
            <c:symbol val="none"/>
          </c:marker>
          <c:xVal>
            <c:numRef>
              <c:f>'PUNTO EQUILIBRIO'!$B$37:$B$49</c:f>
              <c:numCache>
                <c:formatCode>General</c:formatCode>
                <c:ptCount val="13"/>
                <c:pt idx="0">
                  <c:v>2500</c:v>
                </c:pt>
                <c:pt idx="1">
                  <c:v>5000</c:v>
                </c:pt>
                <c:pt idx="2">
                  <c:v>7500</c:v>
                </c:pt>
                <c:pt idx="3">
                  <c:v>10000</c:v>
                </c:pt>
                <c:pt idx="4">
                  <c:v>12500</c:v>
                </c:pt>
                <c:pt idx="5">
                  <c:v>15000</c:v>
                </c:pt>
                <c:pt idx="6">
                  <c:v>17500</c:v>
                </c:pt>
                <c:pt idx="7">
                  <c:v>20000</c:v>
                </c:pt>
                <c:pt idx="8">
                  <c:v>22500</c:v>
                </c:pt>
                <c:pt idx="9">
                  <c:v>25000</c:v>
                </c:pt>
                <c:pt idx="10">
                  <c:v>27500</c:v>
                </c:pt>
                <c:pt idx="11">
                  <c:v>30000</c:v>
                </c:pt>
                <c:pt idx="12">
                  <c:v>32500</c:v>
                </c:pt>
              </c:numCache>
            </c:numRef>
          </c:xVal>
          <c:yVal>
            <c:numRef>
              <c:f>'PUNTO EQUILIBRIO'!$D$37:$D$49</c:f>
              <c:numCache>
                <c:formatCode>_("$"* #,##0.00_);_("$"* \(#,##0.00\);_("$"* "-"??_);_(@_)</c:formatCode>
                <c:ptCount val="13"/>
                <c:pt idx="0">
                  <c:v>19191.898666666668</c:v>
                </c:pt>
                <c:pt idx="1">
                  <c:v>20957.753666666667</c:v>
                </c:pt>
                <c:pt idx="2">
                  <c:v>22723.608666666667</c:v>
                </c:pt>
                <c:pt idx="3">
                  <c:v>24489.463666666667</c:v>
                </c:pt>
                <c:pt idx="4">
                  <c:v>26255.318666666666</c:v>
                </c:pt>
                <c:pt idx="5">
                  <c:v>28021.173666666669</c:v>
                </c:pt>
                <c:pt idx="6">
                  <c:v>29787.028666666665</c:v>
                </c:pt>
                <c:pt idx="7">
                  <c:v>31552.883666666668</c:v>
                </c:pt>
                <c:pt idx="8">
                  <c:v>33318.738666666664</c:v>
                </c:pt>
                <c:pt idx="9">
                  <c:v>35084.593666666668</c:v>
                </c:pt>
                <c:pt idx="10">
                  <c:v>36850.448666666663</c:v>
                </c:pt>
                <c:pt idx="11">
                  <c:v>38616.303666666667</c:v>
                </c:pt>
                <c:pt idx="12">
                  <c:v>40382.15866666667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'PUNTO EQUILIBRIO'!$E$36</c:f>
              <c:strCache>
                <c:ptCount val="1"/>
                <c:pt idx="0">
                  <c:v>UTILIDADES</c:v>
                </c:pt>
              </c:strCache>
            </c:strRef>
          </c:tx>
          <c:marker>
            <c:symbol val="none"/>
          </c:marker>
          <c:xVal>
            <c:numRef>
              <c:f>'PUNTO EQUILIBRIO'!$B$37:$B$49</c:f>
              <c:numCache>
                <c:formatCode>General</c:formatCode>
                <c:ptCount val="13"/>
                <c:pt idx="0">
                  <c:v>2500</c:v>
                </c:pt>
                <c:pt idx="1">
                  <c:v>5000</c:v>
                </c:pt>
                <c:pt idx="2">
                  <c:v>7500</c:v>
                </c:pt>
                <c:pt idx="3">
                  <c:v>10000</c:v>
                </c:pt>
                <c:pt idx="4">
                  <c:v>12500</c:v>
                </c:pt>
                <c:pt idx="5">
                  <c:v>15000</c:v>
                </c:pt>
                <c:pt idx="6">
                  <c:v>17500</c:v>
                </c:pt>
                <c:pt idx="7">
                  <c:v>20000</c:v>
                </c:pt>
                <c:pt idx="8">
                  <c:v>22500</c:v>
                </c:pt>
                <c:pt idx="9">
                  <c:v>25000</c:v>
                </c:pt>
                <c:pt idx="10">
                  <c:v>27500</c:v>
                </c:pt>
                <c:pt idx="11">
                  <c:v>30000</c:v>
                </c:pt>
                <c:pt idx="12">
                  <c:v>32500</c:v>
                </c:pt>
              </c:numCache>
            </c:numRef>
          </c:xVal>
          <c:yVal>
            <c:numRef>
              <c:f>'PUNTO EQUILIBRIO'!$E$37:$E$49</c:f>
              <c:numCache>
                <c:formatCode>"$"\ #,##0.00</c:formatCode>
                <c:ptCount val="13"/>
                <c:pt idx="0">
                  <c:v>-15696.903817361113</c:v>
                </c:pt>
                <c:pt idx="1">
                  <c:v>-13967.763968055559</c:v>
                </c:pt>
                <c:pt idx="2">
                  <c:v>-12238.624118750002</c:v>
                </c:pt>
                <c:pt idx="3">
                  <c:v>-10509.484269444447</c:v>
                </c:pt>
                <c:pt idx="4">
                  <c:v>-8780.344420138892</c:v>
                </c:pt>
                <c:pt idx="5">
                  <c:v>-7051.2045708333389</c:v>
                </c:pt>
                <c:pt idx="6">
                  <c:v>-5322.0647215277822</c:v>
                </c:pt>
                <c:pt idx="7">
                  <c:v>-3592.9248722222292</c:v>
                </c:pt>
                <c:pt idx="8">
                  <c:v>-1863.7850229166688</c:v>
                </c:pt>
                <c:pt idx="9">
                  <c:v>-134.64517361111939</c:v>
                </c:pt>
                <c:pt idx="10">
                  <c:v>1594.494675694441</c:v>
                </c:pt>
                <c:pt idx="11">
                  <c:v>3323.634524999994</c:v>
                </c:pt>
                <c:pt idx="12">
                  <c:v>5052.7743743055471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286784"/>
        <c:axId val="82287360"/>
      </c:scatterChart>
      <c:valAx>
        <c:axId val="8228678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s-EC"/>
          </a:p>
        </c:txPr>
        <c:crossAx val="82287360"/>
        <c:crosses val="autoZero"/>
        <c:crossBetween val="midCat"/>
      </c:valAx>
      <c:valAx>
        <c:axId val="82287360"/>
        <c:scaling>
          <c:orientation val="minMax"/>
        </c:scaling>
        <c:delete val="0"/>
        <c:axPos val="l"/>
        <c:majorGridlines/>
        <c:numFmt formatCode="&quot;$&quot;\ #,##0.0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s-EC"/>
          </a:p>
        </c:txPr>
        <c:crossAx val="82286784"/>
        <c:crosses val="autoZero"/>
        <c:crossBetween val="midCat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11A0E7-F6FE-4CC8-BD2E-CA17D51BDCC9}" type="doc">
      <dgm:prSet loTypeId="urn:microsoft.com/office/officeart/2005/8/layout/hList7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D8A5A26-94BE-4A7C-AC05-C483CBE68DBF}">
      <dgm:prSet phldrT="[Texto]"/>
      <dgm:spPr/>
      <dgm:t>
        <a:bodyPr/>
        <a:lstStyle/>
        <a:p>
          <a:r>
            <a:rPr lang="es-EC" dirty="0" smtClean="0"/>
            <a:t> </a:t>
          </a:r>
          <a:endParaRPr lang="es-EC" dirty="0"/>
        </a:p>
      </dgm:t>
    </dgm:pt>
    <dgm:pt modelId="{4E921CAF-0AAD-4EED-A786-14587B80A7CB}" type="parTrans" cxnId="{5DB89DAE-646F-49F9-8BDC-829920759973}">
      <dgm:prSet/>
      <dgm:spPr/>
      <dgm:t>
        <a:bodyPr/>
        <a:lstStyle/>
        <a:p>
          <a:endParaRPr lang="es-EC"/>
        </a:p>
      </dgm:t>
    </dgm:pt>
    <dgm:pt modelId="{2DC30FBE-4F8B-4C15-BA95-FA7171F91451}" type="sibTrans" cxnId="{5DB89DAE-646F-49F9-8BDC-829920759973}">
      <dgm:prSet/>
      <dgm:spPr/>
      <dgm:t>
        <a:bodyPr/>
        <a:lstStyle/>
        <a:p>
          <a:endParaRPr lang="es-EC"/>
        </a:p>
      </dgm:t>
    </dgm:pt>
    <dgm:pt modelId="{89BC0F82-06BD-4F14-8121-7279DC1CE8A1}">
      <dgm:prSet phldrT="[Texto]"/>
      <dgm:spPr/>
      <dgm:t>
        <a:bodyPr/>
        <a:lstStyle/>
        <a:p>
          <a:r>
            <a:rPr lang="es-EC" dirty="0" smtClean="0"/>
            <a:t>Actividades económicas</a:t>
          </a:r>
          <a:endParaRPr lang="es-EC" dirty="0"/>
        </a:p>
      </dgm:t>
    </dgm:pt>
    <dgm:pt modelId="{602777EE-5A5E-44DB-86DC-3297DAE06BAC}" type="parTrans" cxnId="{B2959BFB-2A39-4C70-9533-478D2565FBAC}">
      <dgm:prSet/>
      <dgm:spPr/>
      <dgm:t>
        <a:bodyPr/>
        <a:lstStyle/>
        <a:p>
          <a:endParaRPr lang="es-EC"/>
        </a:p>
      </dgm:t>
    </dgm:pt>
    <dgm:pt modelId="{8D62AC0E-79C0-4EBA-AE4F-F06E6F31967C}" type="sibTrans" cxnId="{B2959BFB-2A39-4C70-9533-478D2565FBAC}">
      <dgm:prSet/>
      <dgm:spPr/>
      <dgm:t>
        <a:bodyPr/>
        <a:lstStyle/>
        <a:p>
          <a:endParaRPr lang="es-EC"/>
        </a:p>
      </dgm:t>
    </dgm:pt>
    <dgm:pt modelId="{D72E743C-0F0C-46B2-8EBA-417EE24F6710}">
      <dgm:prSet phldrT="[Texto]"/>
      <dgm:spPr/>
      <dgm:t>
        <a:bodyPr/>
        <a:lstStyle/>
        <a:p>
          <a:r>
            <a:rPr lang="es-EC" dirty="0" smtClean="0"/>
            <a:t> </a:t>
          </a:r>
          <a:endParaRPr lang="es-EC" dirty="0"/>
        </a:p>
      </dgm:t>
    </dgm:pt>
    <dgm:pt modelId="{58FFBEEA-7551-4987-95CF-0BA6F863E70E}" type="parTrans" cxnId="{721A1D2C-F869-49DC-A45A-00730D080319}">
      <dgm:prSet/>
      <dgm:spPr/>
      <dgm:t>
        <a:bodyPr/>
        <a:lstStyle/>
        <a:p>
          <a:endParaRPr lang="es-EC"/>
        </a:p>
      </dgm:t>
    </dgm:pt>
    <dgm:pt modelId="{133678A0-D845-4F1C-8CC2-71303A2A23E1}" type="sibTrans" cxnId="{721A1D2C-F869-49DC-A45A-00730D080319}">
      <dgm:prSet/>
      <dgm:spPr/>
      <dgm:t>
        <a:bodyPr/>
        <a:lstStyle/>
        <a:p>
          <a:endParaRPr lang="es-EC"/>
        </a:p>
      </dgm:t>
    </dgm:pt>
    <dgm:pt modelId="{2F781321-8E16-40DD-90DE-104ABD75923A}" type="pres">
      <dgm:prSet presAssocID="{DE11A0E7-F6FE-4CC8-BD2E-CA17D51BDC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06DD88C-856E-498C-B8A6-780E15300EF0}" type="pres">
      <dgm:prSet presAssocID="{DE11A0E7-F6FE-4CC8-BD2E-CA17D51BDCC9}" presName="fgShape" presStyleLbl="fgShp" presStyleIdx="0" presStyleCnt="1" custLinFactNeighborY="-46492"/>
      <dgm:spPr/>
    </dgm:pt>
    <dgm:pt modelId="{B421500A-5CA1-4C01-B199-82076ADF0DE6}" type="pres">
      <dgm:prSet presAssocID="{DE11A0E7-F6FE-4CC8-BD2E-CA17D51BDCC9}" presName="linComp" presStyleCnt="0"/>
      <dgm:spPr/>
    </dgm:pt>
    <dgm:pt modelId="{EA855A80-7689-4FDB-B1E8-B51023950128}" type="pres">
      <dgm:prSet presAssocID="{ED8A5A26-94BE-4A7C-AC05-C483CBE68DBF}" presName="compNode" presStyleCnt="0"/>
      <dgm:spPr/>
    </dgm:pt>
    <dgm:pt modelId="{6E9F7D65-2270-412B-A0CF-8EE9A70AC121}" type="pres">
      <dgm:prSet presAssocID="{ED8A5A26-94BE-4A7C-AC05-C483CBE68DBF}" presName="bkgdShape" presStyleLbl="node1" presStyleIdx="0" presStyleCnt="3"/>
      <dgm:spPr/>
      <dgm:t>
        <a:bodyPr/>
        <a:lstStyle/>
        <a:p>
          <a:endParaRPr lang="es-EC"/>
        </a:p>
      </dgm:t>
    </dgm:pt>
    <dgm:pt modelId="{98BF60F8-8A8E-4257-923B-54CE0050744E}" type="pres">
      <dgm:prSet presAssocID="{ED8A5A26-94BE-4A7C-AC05-C483CBE68DB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7BD2C0-6E18-40DB-A2E9-558ACC8FE00D}" type="pres">
      <dgm:prSet presAssocID="{ED8A5A26-94BE-4A7C-AC05-C483CBE68DBF}" presName="invisiNode" presStyleLbl="node1" presStyleIdx="0" presStyleCnt="3"/>
      <dgm:spPr/>
    </dgm:pt>
    <dgm:pt modelId="{B7ACF59E-2478-478A-9A5E-906502340003}" type="pres">
      <dgm:prSet presAssocID="{ED8A5A26-94BE-4A7C-AC05-C483CBE68DBF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87FF0D41-B96D-4BAA-877E-4E6135969B68}" type="pres">
      <dgm:prSet presAssocID="{2DC30FBE-4F8B-4C15-BA95-FA7171F91451}" presName="sibTrans" presStyleLbl="sibTrans2D1" presStyleIdx="0" presStyleCnt="0"/>
      <dgm:spPr/>
      <dgm:t>
        <a:bodyPr/>
        <a:lstStyle/>
        <a:p>
          <a:endParaRPr lang="es-EC"/>
        </a:p>
      </dgm:t>
    </dgm:pt>
    <dgm:pt modelId="{76B3B45E-F6CD-4000-8B0F-03A528875F5C}" type="pres">
      <dgm:prSet presAssocID="{89BC0F82-06BD-4F14-8121-7279DC1CE8A1}" presName="compNode" presStyleCnt="0"/>
      <dgm:spPr/>
    </dgm:pt>
    <dgm:pt modelId="{8D307FEB-B1D6-4769-AB37-518C10EF9E21}" type="pres">
      <dgm:prSet presAssocID="{89BC0F82-06BD-4F14-8121-7279DC1CE8A1}" presName="bkgdShape" presStyleLbl="node1" presStyleIdx="1" presStyleCnt="3" custLinFactNeighborY="-432"/>
      <dgm:spPr/>
      <dgm:t>
        <a:bodyPr/>
        <a:lstStyle/>
        <a:p>
          <a:endParaRPr lang="es-EC"/>
        </a:p>
      </dgm:t>
    </dgm:pt>
    <dgm:pt modelId="{1F37E6C9-8C02-4311-9F55-D406C7206AF9}" type="pres">
      <dgm:prSet presAssocID="{89BC0F82-06BD-4F14-8121-7279DC1CE8A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7AB434-14AA-4EC4-846D-14D8700A561A}" type="pres">
      <dgm:prSet presAssocID="{89BC0F82-06BD-4F14-8121-7279DC1CE8A1}" presName="invisiNode" presStyleLbl="node1" presStyleIdx="1" presStyleCnt="3"/>
      <dgm:spPr/>
    </dgm:pt>
    <dgm:pt modelId="{990EF54A-8205-4984-97D9-0765C56E47A7}" type="pres">
      <dgm:prSet presAssocID="{89BC0F82-06BD-4F14-8121-7279DC1CE8A1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547C74CC-D1A0-4B11-ABDB-D923ED5AB054}" type="pres">
      <dgm:prSet presAssocID="{8D62AC0E-79C0-4EBA-AE4F-F06E6F31967C}" presName="sibTrans" presStyleLbl="sibTrans2D1" presStyleIdx="0" presStyleCnt="0"/>
      <dgm:spPr/>
      <dgm:t>
        <a:bodyPr/>
        <a:lstStyle/>
        <a:p>
          <a:endParaRPr lang="es-EC"/>
        </a:p>
      </dgm:t>
    </dgm:pt>
    <dgm:pt modelId="{A0D9FF64-2E50-4D79-96FC-9FC153BDA83C}" type="pres">
      <dgm:prSet presAssocID="{D72E743C-0F0C-46B2-8EBA-417EE24F6710}" presName="compNode" presStyleCnt="0"/>
      <dgm:spPr/>
    </dgm:pt>
    <dgm:pt modelId="{213131C1-4BF4-4253-94A5-CBDF086158AE}" type="pres">
      <dgm:prSet presAssocID="{D72E743C-0F0C-46B2-8EBA-417EE24F6710}" presName="bkgdShape" presStyleLbl="node1" presStyleIdx="2" presStyleCnt="3" custLinFactNeighborY="432"/>
      <dgm:spPr/>
      <dgm:t>
        <a:bodyPr/>
        <a:lstStyle/>
        <a:p>
          <a:endParaRPr lang="es-EC"/>
        </a:p>
      </dgm:t>
    </dgm:pt>
    <dgm:pt modelId="{FAD12C10-0369-4FA7-8A28-56665478D89D}" type="pres">
      <dgm:prSet presAssocID="{D72E743C-0F0C-46B2-8EBA-417EE24F671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2A840E-F0EF-4021-9099-EAF5CAAC12D0}" type="pres">
      <dgm:prSet presAssocID="{D72E743C-0F0C-46B2-8EBA-417EE24F6710}" presName="invisiNode" presStyleLbl="node1" presStyleIdx="2" presStyleCnt="3"/>
      <dgm:spPr/>
    </dgm:pt>
    <dgm:pt modelId="{F6E73F26-133E-4166-94D6-C6D9002BEC53}" type="pres">
      <dgm:prSet presAssocID="{D72E743C-0F0C-46B2-8EBA-417EE24F6710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870B26A6-7EEE-43E9-9523-FFC2EB467E23}" type="presOf" srcId="{DE11A0E7-F6FE-4CC8-BD2E-CA17D51BDCC9}" destId="{2F781321-8E16-40DD-90DE-104ABD75923A}" srcOrd="0" destOrd="0" presId="urn:microsoft.com/office/officeart/2005/8/layout/hList7"/>
    <dgm:cxn modelId="{1DC16BC1-5E20-4BA0-95C9-36F9FE26ED50}" type="presOf" srcId="{D72E743C-0F0C-46B2-8EBA-417EE24F6710}" destId="{FAD12C10-0369-4FA7-8A28-56665478D89D}" srcOrd="1" destOrd="0" presId="urn:microsoft.com/office/officeart/2005/8/layout/hList7"/>
    <dgm:cxn modelId="{313C1A7E-71A1-4DE6-9239-2FC5FDB8E571}" type="presOf" srcId="{89BC0F82-06BD-4F14-8121-7279DC1CE8A1}" destId="{1F37E6C9-8C02-4311-9F55-D406C7206AF9}" srcOrd="1" destOrd="0" presId="urn:microsoft.com/office/officeart/2005/8/layout/hList7"/>
    <dgm:cxn modelId="{144DA543-3054-4944-917B-2703687777D6}" type="presOf" srcId="{89BC0F82-06BD-4F14-8121-7279DC1CE8A1}" destId="{8D307FEB-B1D6-4769-AB37-518C10EF9E21}" srcOrd="0" destOrd="0" presId="urn:microsoft.com/office/officeart/2005/8/layout/hList7"/>
    <dgm:cxn modelId="{B2959BFB-2A39-4C70-9533-478D2565FBAC}" srcId="{DE11A0E7-F6FE-4CC8-BD2E-CA17D51BDCC9}" destId="{89BC0F82-06BD-4F14-8121-7279DC1CE8A1}" srcOrd="1" destOrd="0" parTransId="{602777EE-5A5E-44DB-86DC-3297DAE06BAC}" sibTransId="{8D62AC0E-79C0-4EBA-AE4F-F06E6F31967C}"/>
    <dgm:cxn modelId="{EA2C8383-94AC-43C8-A142-655A275A2DD5}" type="presOf" srcId="{2DC30FBE-4F8B-4C15-BA95-FA7171F91451}" destId="{87FF0D41-B96D-4BAA-877E-4E6135969B68}" srcOrd="0" destOrd="0" presId="urn:microsoft.com/office/officeart/2005/8/layout/hList7"/>
    <dgm:cxn modelId="{5DB89DAE-646F-49F9-8BDC-829920759973}" srcId="{DE11A0E7-F6FE-4CC8-BD2E-CA17D51BDCC9}" destId="{ED8A5A26-94BE-4A7C-AC05-C483CBE68DBF}" srcOrd="0" destOrd="0" parTransId="{4E921CAF-0AAD-4EED-A786-14587B80A7CB}" sibTransId="{2DC30FBE-4F8B-4C15-BA95-FA7171F91451}"/>
    <dgm:cxn modelId="{67C3DDA9-723C-44B7-AB59-E89DE24C7AAD}" type="presOf" srcId="{8D62AC0E-79C0-4EBA-AE4F-F06E6F31967C}" destId="{547C74CC-D1A0-4B11-ABDB-D923ED5AB054}" srcOrd="0" destOrd="0" presId="urn:microsoft.com/office/officeart/2005/8/layout/hList7"/>
    <dgm:cxn modelId="{D62DB4CB-5B92-4428-A715-3BDB1BB5691B}" type="presOf" srcId="{ED8A5A26-94BE-4A7C-AC05-C483CBE68DBF}" destId="{98BF60F8-8A8E-4257-923B-54CE0050744E}" srcOrd="1" destOrd="0" presId="urn:microsoft.com/office/officeart/2005/8/layout/hList7"/>
    <dgm:cxn modelId="{ACE57E39-6F43-4CCD-8202-0140AA040D74}" type="presOf" srcId="{D72E743C-0F0C-46B2-8EBA-417EE24F6710}" destId="{213131C1-4BF4-4253-94A5-CBDF086158AE}" srcOrd="0" destOrd="0" presId="urn:microsoft.com/office/officeart/2005/8/layout/hList7"/>
    <dgm:cxn modelId="{721A1D2C-F869-49DC-A45A-00730D080319}" srcId="{DE11A0E7-F6FE-4CC8-BD2E-CA17D51BDCC9}" destId="{D72E743C-0F0C-46B2-8EBA-417EE24F6710}" srcOrd="2" destOrd="0" parTransId="{58FFBEEA-7551-4987-95CF-0BA6F863E70E}" sibTransId="{133678A0-D845-4F1C-8CC2-71303A2A23E1}"/>
    <dgm:cxn modelId="{BEE89B7C-82D1-4407-9C57-88D4B3D23903}" type="presOf" srcId="{ED8A5A26-94BE-4A7C-AC05-C483CBE68DBF}" destId="{6E9F7D65-2270-412B-A0CF-8EE9A70AC121}" srcOrd="0" destOrd="0" presId="urn:microsoft.com/office/officeart/2005/8/layout/hList7"/>
    <dgm:cxn modelId="{902EC515-9631-41FD-9436-8A9706A071DC}" type="presParOf" srcId="{2F781321-8E16-40DD-90DE-104ABD75923A}" destId="{406DD88C-856E-498C-B8A6-780E15300EF0}" srcOrd="0" destOrd="0" presId="urn:microsoft.com/office/officeart/2005/8/layout/hList7"/>
    <dgm:cxn modelId="{6F34A87A-0B3F-4976-83B5-6D0FA83C8B30}" type="presParOf" srcId="{2F781321-8E16-40DD-90DE-104ABD75923A}" destId="{B421500A-5CA1-4C01-B199-82076ADF0DE6}" srcOrd="1" destOrd="0" presId="urn:microsoft.com/office/officeart/2005/8/layout/hList7"/>
    <dgm:cxn modelId="{071711E0-DE2B-4F4C-B321-562BE3F36477}" type="presParOf" srcId="{B421500A-5CA1-4C01-B199-82076ADF0DE6}" destId="{EA855A80-7689-4FDB-B1E8-B51023950128}" srcOrd="0" destOrd="0" presId="urn:microsoft.com/office/officeart/2005/8/layout/hList7"/>
    <dgm:cxn modelId="{76656D09-0BC2-4381-AA27-AB300E8C4AF8}" type="presParOf" srcId="{EA855A80-7689-4FDB-B1E8-B51023950128}" destId="{6E9F7D65-2270-412B-A0CF-8EE9A70AC121}" srcOrd="0" destOrd="0" presId="urn:microsoft.com/office/officeart/2005/8/layout/hList7"/>
    <dgm:cxn modelId="{AAA60E4A-A0B7-4924-9F13-F5AD4716304B}" type="presParOf" srcId="{EA855A80-7689-4FDB-B1E8-B51023950128}" destId="{98BF60F8-8A8E-4257-923B-54CE0050744E}" srcOrd="1" destOrd="0" presId="urn:microsoft.com/office/officeart/2005/8/layout/hList7"/>
    <dgm:cxn modelId="{F1595BAE-3F23-4821-B61D-CDE8B37DAFF7}" type="presParOf" srcId="{EA855A80-7689-4FDB-B1E8-B51023950128}" destId="{A37BD2C0-6E18-40DB-A2E9-558ACC8FE00D}" srcOrd="2" destOrd="0" presId="urn:microsoft.com/office/officeart/2005/8/layout/hList7"/>
    <dgm:cxn modelId="{5EFE08E8-9198-4ADB-AC22-6C24706A6A4F}" type="presParOf" srcId="{EA855A80-7689-4FDB-B1E8-B51023950128}" destId="{B7ACF59E-2478-478A-9A5E-906502340003}" srcOrd="3" destOrd="0" presId="urn:microsoft.com/office/officeart/2005/8/layout/hList7"/>
    <dgm:cxn modelId="{2A27FDCC-428C-44BC-98F4-2174B05CD74D}" type="presParOf" srcId="{B421500A-5CA1-4C01-B199-82076ADF0DE6}" destId="{87FF0D41-B96D-4BAA-877E-4E6135969B68}" srcOrd="1" destOrd="0" presId="urn:microsoft.com/office/officeart/2005/8/layout/hList7"/>
    <dgm:cxn modelId="{E1A26620-D711-4DE2-87D3-6669371DD1A1}" type="presParOf" srcId="{B421500A-5CA1-4C01-B199-82076ADF0DE6}" destId="{76B3B45E-F6CD-4000-8B0F-03A528875F5C}" srcOrd="2" destOrd="0" presId="urn:microsoft.com/office/officeart/2005/8/layout/hList7"/>
    <dgm:cxn modelId="{CDC67880-917F-43FA-9195-5944CC8D169C}" type="presParOf" srcId="{76B3B45E-F6CD-4000-8B0F-03A528875F5C}" destId="{8D307FEB-B1D6-4769-AB37-518C10EF9E21}" srcOrd="0" destOrd="0" presId="urn:microsoft.com/office/officeart/2005/8/layout/hList7"/>
    <dgm:cxn modelId="{42457346-7D80-4834-831D-AB1FB3D91F97}" type="presParOf" srcId="{76B3B45E-F6CD-4000-8B0F-03A528875F5C}" destId="{1F37E6C9-8C02-4311-9F55-D406C7206AF9}" srcOrd="1" destOrd="0" presId="urn:microsoft.com/office/officeart/2005/8/layout/hList7"/>
    <dgm:cxn modelId="{A302309F-A3DE-4F9E-8404-45FE64699EAE}" type="presParOf" srcId="{76B3B45E-F6CD-4000-8B0F-03A528875F5C}" destId="{517AB434-14AA-4EC4-846D-14D8700A561A}" srcOrd="2" destOrd="0" presId="urn:microsoft.com/office/officeart/2005/8/layout/hList7"/>
    <dgm:cxn modelId="{736E9F00-6659-4E1A-AA09-DEA8149DEF05}" type="presParOf" srcId="{76B3B45E-F6CD-4000-8B0F-03A528875F5C}" destId="{990EF54A-8205-4984-97D9-0765C56E47A7}" srcOrd="3" destOrd="0" presId="urn:microsoft.com/office/officeart/2005/8/layout/hList7"/>
    <dgm:cxn modelId="{6D9F1147-09D6-4F78-95E1-07115F00E14B}" type="presParOf" srcId="{B421500A-5CA1-4C01-B199-82076ADF0DE6}" destId="{547C74CC-D1A0-4B11-ABDB-D923ED5AB054}" srcOrd="3" destOrd="0" presId="urn:microsoft.com/office/officeart/2005/8/layout/hList7"/>
    <dgm:cxn modelId="{4107051D-CC36-455A-9785-C237A546CB03}" type="presParOf" srcId="{B421500A-5CA1-4C01-B199-82076ADF0DE6}" destId="{A0D9FF64-2E50-4D79-96FC-9FC153BDA83C}" srcOrd="4" destOrd="0" presId="urn:microsoft.com/office/officeart/2005/8/layout/hList7"/>
    <dgm:cxn modelId="{E5E8520A-74CE-4E00-9329-6F7CD229196E}" type="presParOf" srcId="{A0D9FF64-2E50-4D79-96FC-9FC153BDA83C}" destId="{213131C1-4BF4-4253-94A5-CBDF086158AE}" srcOrd="0" destOrd="0" presId="urn:microsoft.com/office/officeart/2005/8/layout/hList7"/>
    <dgm:cxn modelId="{4D534773-7F02-4CEA-8141-7712221B3845}" type="presParOf" srcId="{A0D9FF64-2E50-4D79-96FC-9FC153BDA83C}" destId="{FAD12C10-0369-4FA7-8A28-56665478D89D}" srcOrd="1" destOrd="0" presId="urn:microsoft.com/office/officeart/2005/8/layout/hList7"/>
    <dgm:cxn modelId="{CA0846A2-EC27-476B-8E7B-940800A5E9E3}" type="presParOf" srcId="{A0D9FF64-2E50-4D79-96FC-9FC153BDA83C}" destId="{952A840E-F0EF-4021-9099-EAF5CAAC12D0}" srcOrd="2" destOrd="0" presId="urn:microsoft.com/office/officeart/2005/8/layout/hList7"/>
    <dgm:cxn modelId="{65C1FA4E-F84F-4077-BB39-1E891332B86F}" type="presParOf" srcId="{A0D9FF64-2E50-4D79-96FC-9FC153BDA83C}" destId="{F6E73F26-133E-4166-94D6-C6D9002BEC5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B0AF05-AD90-4FC0-A5B3-EAB9E5ADA4E8}" type="doc">
      <dgm:prSet loTypeId="urn:microsoft.com/office/officeart/2005/8/layout/vList6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8718E2-6426-4F99-A7A7-70E0F6421262}">
      <dgm:prSet phldrT="[Texto]" custT="1"/>
      <dgm:spPr/>
      <dgm:t>
        <a:bodyPr/>
        <a:lstStyle/>
        <a:p>
          <a:r>
            <a:rPr lang="es-AR" sz="1800" dirty="0" smtClean="0"/>
            <a:t>Régimen 40</a:t>
          </a:r>
          <a:endParaRPr lang="en-US" sz="1800" dirty="0"/>
        </a:p>
      </dgm:t>
    </dgm:pt>
    <dgm:pt modelId="{33050E83-967C-4087-98FA-D316AF77E843}" type="parTrans" cxnId="{23D930BB-0B31-4258-B1B4-3678C0AAE112}">
      <dgm:prSet/>
      <dgm:spPr/>
      <dgm:t>
        <a:bodyPr/>
        <a:lstStyle/>
        <a:p>
          <a:endParaRPr lang="en-US" sz="2400"/>
        </a:p>
      </dgm:t>
    </dgm:pt>
    <dgm:pt modelId="{62AE1674-266F-4824-BAC7-17CECF46CBAC}" type="sibTrans" cxnId="{23D930BB-0B31-4258-B1B4-3678C0AAE112}">
      <dgm:prSet/>
      <dgm:spPr/>
      <dgm:t>
        <a:bodyPr/>
        <a:lstStyle/>
        <a:p>
          <a:endParaRPr lang="en-US" sz="2400"/>
        </a:p>
      </dgm:t>
    </dgm:pt>
    <dgm:pt modelId="{744712EB-8A9E-4DCB-B33C-4715003FA9F1}">
      <dgm:prSet phldrT="[Texto]" custT="1"/>
      <dgm:spPr/>
      <dgm:t>
        <a:bodyPr/>
        <a:lstStyle/>
        <a:p>
          <a:r>
            <a:rPr lang="es-EC" sz="2200" b="0" dirty="0" smtClean="0"/>
            <a:t>Partidas arancelarias</a:t>
          </a:r>
          <a:endParaRPr lang="en-US" sz="2200" b="0" dirty="0"/>
        </a:p>
      </dgm:t>
    </dgm:pt>
    <dgm:pt modelId="{4693C779-4E0D-4C32-96A8-700CD0FF6C32}" type="parTrans" cxnId="{15CA7895-4268-4403-A438-84B3CCBB0544}">
      <dgm:prSet/>
      <dgm:spPr/>
      <dgm:t>
        <a:bodyPr/>
        <a:lstStyle/>
        <a:p>
          <a:endParaRPr lang="en-US" sz="2400"/>
        </a:p>
      </dgm:t>
    </dgm:pt>
    <dgm:pt modelId="{17D52BB3-07F7-41D2-9F7B-62C7D30763D6}" type="sibTrans" cxnId="{15CA7895-4268-4403-A438-84B3CCBB0544}">
      <dgm:prSet/>
      <dgm:spPr/>
      <dgm:t>
        <a:bodyPr/>
        <a:lstStyle/>
        <a:p>
          <a:endParaRPr lang="en-US" sz="2400"/>
        </a:p>
      </dgm:t>
    </dgm:pt>
    <dgm:pt modelId="{69F1620A-4B65-4844-8FD5-256CCD21BFDE}">
      <dgm:prSet phldrT="[Texto]" custT="1"/>
      <dgm:spPr/>
      <dgm:t>
        <a:bodyPr/>
        <a:lstStyle/>
        <a:p>
          <a:r>
            <a:rPr lang="es-EC" sz="1800" b="0" dirty="0" smtClean="0"/>
            <a:t>1211.90.90.00 Las demás de plantas, partes de plantas, semillas, frutos de las especies.</a:t>
          </a:r>
          <a:endParaRPr lang="en-US" sz="1800" b="0" dirty="0"/>
        </a:p>
      </dgm:t>
    </dgm:pt>
    <dgm:pt modelId="{5F604E74-566F-4CA5-B83C-841A14B1ACAF}" type="parTrans" cxnId="{73E5CC59-CCEB-4E56-9499-C0B9A31D7CC7}">
      <dgm:prSet/>
      <dgm:spPr/>
      <dgm:t>
        <a:bodyPr/>
        <a:lstStyle/>
        <a:p>
          <a:endParaRPr lang="en-US" sz="2400"/>
        </a:p>
      </dgm:t>
    </dgm:pt>
    <dgm:pt modelId="{0EDCE4C5-CD5A-466E-9749-AE04E4D43F9B}" type="sibTrans" cxnId="{73E5CC59-CCEB-4E56-9499-C0B9A31D7CC7}">
      <dgm:prSet/>
      <dgm:spPr/>
      <dgm:t>
        <a:bodyPr/>
        <a:lstStyle/>
        <a:p>
          <a:endParaRPr lang="en-US" sz="2400"/>
        </a:p>
      </dgm:t>
    </dgm:pt>
    <dgm:pt modelId="{01335563-BCAA-4373-A859-AF5035CD1B97}">
      <dgm:prSet phldrT="[Texto]" custT="1"/>
      <dgm:spPr/>
      <dgm:t>
        <a:bodyPr/>
        <a:lstStyle/>
        <a:p>
          <a:r>
            <a:rPr lang="es-AR" sz="2200" dirty="0" smtClean="0"/>
            <a:t>Régimen aduanero</a:t>
          </a:r>
          <a:endParaRPr lang="en-US" sz="2200" dirty="0"/>
        </a:p>
      </dgm:t>
    </dgm:pt>
    <dgm:pt modelId="{9537C8B1-DF32-46B4-BD33-8700CC5FDF4A}" type="parTrans" cxnId="{A5DE6612-3D5F-43C2-BD3F-748BDB5839C2}">
      <dgm:prSet/>
      <dgm:spPr/>
      <dgm:t>
        <a:bodyPr/>
        <a:lstStyle/>
        <a:p>
          <a:endParaRPr lang="en-US" sz="2400"/>
        </a:p>
      </dgm:t>
    </dgm:pt>
    <dgm:pt modelId="{D9E1F595-B1C5-4490-999A-E5EFFB446B86}" type="sibTrans" cxnId="{A5DE6612-3D5F-43C2-BD3F-748BDB5839C2}">
      <dgm:prSet/>
      <dgm:spPr/>
      <dgm:t>
        <a:bodyPr/>
        <a:lstStyle/>
        <a:p>
          <a:endParaRPr lang="en-US" sz="2400"/>
        </a:p>
      </dgm:t>
    </dgm:pt>
    <dgm:pt modelId="{A2DC98FB-EEE8-4E03-BFD4-C822FC93A76A}">
      <dgm:prSet phldrT="[Texto]" custT="1"/>
      <dgm:spPr/>
      <dgm:t>
        <a:bodyPr/>
        <a:lstStyle/>
        <a:p>
          <a:r>
            <a:rPr lang="es-EC" sz="2200" dirty="0" smtClean="0"/>
            <a:t>Documentación requerida para exportación</a:t>
          </a:r>
          <a:endParaRPr lang="en-US" sz="2200" dirty="0"/>
        </a:p>
      </dgm:t>
    </dgm:pt>
    <dgm:pt modelId="{D85EB41F-BF71-43E9-A302-E3ABAB65502F}" type="parTrans" cxnId="{38E3CA9F-FDA0-4D22-B170-F2CBD03D9913}">
      <dgm:prSet/>
      <dgm:spPr/>
      <dgm:t>
        <a:bodyPr/>
        <a:lstStyle/>
        <a:p>
          <a:endParaRPr lang="en-US" sz="2400"/>
        </a:p>
      </dgm:t>
    </dgm:pt>
    <dgm:pt modelId="{50D8CC14-B356-4707-9770-EC5DD1E3E443}" type="sibTrans" cxnId="{38E3CA9F-FDA0-4D22-B170-F2CBD03D9913}">
      <dgm:prSet/>
      <dgm:spPr/>
      <dgm:t>
        <a:bodyPr/>
        <a:lstStyle/>
        <a:p>
          <a:endParaRPr lang="en-US" sz="2400"/>
        </a:p>
      </dgm:t>
    </dgm:pt>
    <dgm:pt modelId="{6DE5654A-6825-4664-B1C7-94D8C4EE8780}">
      <dgm:prSet phldrT="[Texto]" custT="1"/>
      <dgm:spPr/>
      <dgm:t>
        <a:bodyPr/>
        <a:lstStyle/>
        <a:p>
          <a:r>
            <a:rPr lang="es-EC" sz="1400" b="1" u="sng" dirty="0" smtClean="0"/>
            <a:t>Documentos de Acompañamiento:</a:t>
          </a:r>
          <a:endParaRPr lang="en-US" sz="1400" b="1" u="sng" dirty="0"/>
        </a:p>
      </dgm:t>
    </dgm:pt>
    <dgm:pt modelId="{F46F3C3B-F66C-4E45-924C-91D2D96B4CD2}" type="parTrans" cxnId="{55C6BFA8-2E23-4B7B-B12C-146AB7F5AAFD}">
      <dgm:prSet/>
      <dgm:spPr/>
      <dgm:t>
        <a:bodyPr/>
        <a:lstStyle/>
        <a:p>
          <a:endParaRPr lang="en-US" sz="2400"/>
        </a:p>
      </dgm:t>
    </dgm:pt>
    <dgm:pt modelId="{893C202B-3541-4FF2-9218-3544F5D5B93A}" type="sibTrans" cxnId="{55C6BFA8-2E23-4B7B-B12C-146AB7F5AAFD}">
      <dgm:prSet/>
      <dgm:spPr/>
      <dgm:t>
        <a:bodyPr/>
        <a:lstStyle/>
        <a:p>
          <a:endParaRPr lang="en-US" sz="2400"/>
        </a:p>
      </dgm:t>
    </dgm:pt>
    <dgm:pt modelId="{B0EDCBE8-99E6-4C45-A688-490EA1BE6D06}">
      <dgm:prSet phldrT="[Texto]" custT="1"/>
      <dgm:spPr/>
      <dgm:t>
        <a:bodyPr/>
        <a:lstStyle/>
        <a:p>
          <a:r>
            <a:rPr lang="es-EC" sz="2200" b="0" dirty="0" smtClean="0"/>
            <a:t>Transporte</a:t>
          </a:r>
          <a:endParaRPr lang="en-US" sz="2200" b="0" dirty="0"/>
        </a:p>
      </dgm:t>
    </dgm:pt>
    <dgm:pt modelId="{02C55511-A2C0-4C0F-A2FA-6775E2BBB614}" type="parTrans" cxnId="{2DE3ABAB-DD49-42F6-9517-54AB92522CC2}">
      <dgm:prSet/>
      <dgm:spPr/>
      <dgm:t>
        <a:bodyPr/>
        <a:lstStyle/>
        <a:p>
          <a:endParaRPr lang="en-US" sz="2400"/>
        </a:p>
      </dgm:t>
    </dgm:pt>
    <dgm:pt modelId="{0274417D-3E5B-4759-9D5C-5BBE6BD17939}" type="sibTrans" cxnId="{2DE3ABAB-DD49-42F6-9517-54AB92522CC2}">
      <dgm:prSet/>
      <dgm:spPr/>
      <dgm:t>
        <a:bodyPr/>
        <a:lstStyle/>
        <a:p>
          <a:endParaRPr lang="en-US" sz="2400"/>
        </a:p>
      </dgm:t>
    </dgm:pt>
    <dgm:pt modelId="{0F1CADF4-A5DE-43A0-89AC-55EB39C25D81}">
      <dgm:prSet phldrT="[Texto]" custT="1"/>
      <dgm:spPr/>
      <dgm:t>
        <a:bodyPr/>
        <a:lstStyle/>
        <a:p>
          <a:r>
            <a:rPr lang="es-AR" sz="1800" b="0" smtClean="0"/>
            <a:t>Vía aérea</a:t>
          </a:r>
          <a:endParaRPr lang="en-US" sz="1800" b="0" dirty="0"/>
        </a:p>
      </dgm:t>
    </dgm:pt>
    <dgm:pt modelId="{6405B0D3-10F4-451D-BE42-A4DAAB9565B8}" type="sibTrans" cxnId="{5C407626-0A84-4B49-AE1C-F23B9F8353AD}">
      <dgm:prSet/>
      <dgm:spPr/>
      <dgm:t>
        <a:bodyPr/>
        <a:lstStyle/>
        <a:p>
          <a:endParaRPr lang="en-US" sz="2400"/>
        </a:p>
      </dgm:t>
    </dgm:pt>
    <dgm:pt modelId="{56ABA5D3-2395-47C6-8062-A2BE7FBC01E1}" type="parTrans" cxnId="{5C407626-0A84-4B49-AE1C-F23B9F8353AD}">
      <dgm:prSet/>
      <dgm:spPr/>
      <dgm:t>
        <a:bodyPr/>
        <a:lstStyle/>
        <a:p>
          <a:endParaRPr lang="en-US" sz="2400"/>
        </a:p>
      </dgm:t>
    </dgm:pt>
    <dgm:pt modelId="{780627F7-DCBD-4F94-B91C-C663BD06E3E4}">
      <dgm:prSet phldrT="[Texto]" custT="1"/>
      <dgm:spPr/>
      <dgm:t>
        <a:bodyPr/>
        <a:lstStyle/>
        <a:p>
          <a:endParaRPr lang="en-US" sz="1800" b="0" dirty="0"/>
        </a:p>
      </dgm:t>
    </dgm:pt>
    <dgm:pt modelId="{DE0D34F6-F2DE-41C1-90D4-BDA70D5E5C88}" type="parTrans" cxnId="{5B875A83-2158-447A-9461-9AD061F1A42C}">
      <dgm:prSet/>
      <dgm:spPr/>
      <dgm:t>
        <a:bodyPr/>
        <a:lstStyle/>
        <a:p>
          <a:endParaRPr lang="en-US" sz="2400"/>
        </a:p>
      </dgm:t>
    </dgm:pt>
    <dgm:pt modelId="{AC1457E4-F53F-4557-B71C-A71D301454BF}" type="sibTrans" cxnId="{5B875A83-2158-447A-9461-9AD061F1A42C}">
      <dgm:prSet/>
      <dgm:spPr/>
      <dgm:t>
        <a:bodyPr/>
        <a:lstStyle/>
        <a:p>
          <a:endParaRPr lang="en-US" sz="2400"/>
        </a:p>
      </dgm:t>
    </dgm:pt>
    <dgm:pt modelId="{DB0BB281-74E6-4B0A-81AB-E610A2531A60}">
      <dgm:prSet phldrT="[Texto]" custT="1"/>
      <dgm:spPr/>
      <dgm:t>
        <a:bodyPr/>
        <a:lstStyle/>
        <a:p>
          <a:r>
            <a:rPr lang="es-EC" sz="1400" b="0" noProof="0" dirty="0" smtClean="0"/>
            <a:t>Certificado Fitosanitario</a:t>
          </a:r>
          <a:endParaRPr lang="es-EC" sz="1400" b="0" noProof="0" dirty="0"/>
        </a:p>
      </dgm:t>
    </dgm:pt>
    <dgm:pt modelId="{DDC7C37D-CDB7-4DEC-BBE6-652D54BEF40E}" type="parTrans" cxnId="{CA19E669-ABD2-434F-BBC1-F3A3914ECB77}">
      <dgm:prSet/>
      <dgm:spPr/>
      <dgm:t>
        <a:bodyPr/>
        <a:lstStyle/>
        <a:p>
          <a:endParaRPr lang="es-EC" sz="2400"/>
        </a:p>
      </dgm:t>
    </dgm:pt>
    <dgm:pt modelId="{83E2A1E8-ADCA-4713-81FA-83F95B84220C}" type="sibTrans" cxnId="{CA19E669-ABD2-434F-BBC1-F3A3914ECB77}">
      <dgm:prSet/>
      <dgm:spPr/>
      <dgm:t>
        <a:bodyPr/>
        <a:lstStyle/>
        <a:p>
          <a:endParaRPr lang="es-EC" sz="2400"/>
        </a:p>
      </dgm:t>
    </dgm:pt>
    <dgm:pt modelId="{2057AD09-183C-4E92-BF2F-6AD7986C3659}">
      <dgm:prSet phldrT="[Texto]" custT="1"/>
      <dgm:spPr/>
      <dgm:t>
        <a:bodyPr/>
        <a:lstStyle/>
        <a:p>
          <a:r>
            <a:rPr lang="es-EC" sz="1400" b="0" noProof="0" dirty="0" smtClean="0"/>
            <a:t>Documento</a:t>
          </a:r>
          <a:r>
            <a:rPr lang="en-US" sz="1400" b="0" dirty="0" smtClean="0"/>
            <a:t> de </a:t>
          </a:r>
          <a:r>
            <a:rPr lang="es-EC" sz="1400" b="0" noProof="0" dirty="0" smtClean="0"/>
            <a:t>transporte</a:t>
          </a:r>
          <a:r>
            <a:rPr lang="en-US" sz="1400" b="0" dirty="0" smtClean="0"/>
            <a:t> (Air waybill)</a:t>
          </a:r>
          <a:endParaRPr lang="en-US" sz="1400" b="0" dirty="0"/>
        </a:p>
      </dgm:t>
    </dgm:pt>
    <dgm:pt modelId="{80FC4A89-28E9-4AC8-8B39-7CFC3630F991}" type="parTrans" cxnId="{FA4DBA11-90B7-40BC-A6CB-3892EB2D0117}">
      <dgm:prSet/>
      <dgm:spPr/>
      <dgm:t>
        <a:bodyPr/>
        <a:lstStyle/>
        <a:p>
          <a:endParaRPr lang="es-EC" sz="2400"/>
        </a:p>
      </dgm:t>
    </dgm:pt>
    <dgm:pt modelId="{07A32B99-8909-4E9E-939F-9C85B26DD9D6}" type="sibTrans" cxnId="{FA4DBA11-90B7-40BC-A6CB-3892EB2D0117}">
      <dgm:prSet/>
      <dgm:spPr/>
      <dgm:t>
        <a:bodyPr/>
        <a:lstStyle/>
        <a:p>
          <a:endParaRPr lang="es-EC" sz="2400"/>
        </a:p>
      </dgm:t>
    </dgm:pt>
    <dgm:pt modelId="{1296174C-7143-498D-8C0B-A1506C678263}">
      <dgm:prSet phldrT="[Texto]" custT="1"/>
      <dgm:spPr/>
      <dgm:t>
        <a:bodyPr/>
        <a:lstStyle/>
        <a:p>
          <a:r>
            <a:rPr lang="es-EC" sz="1400" b="0" noProof="0" dirty="0" smtClean="0"/>
            <a:t>Factura</a:t>
          </a:r>
          <a:endParaRPr lang="es-EC" sz="1400" b="0" noProof="0" dirty="0"/>
        </a:p>
      </dgm:t>
    </dgm:pt>
    <dgm:pt modelId="{2DE023D7-4A5A-4847-98DA-34ED8155EF74}" type="parTrans" cxnId="{F985205A-B3AB-4AB0-A9AF-6EDEA8341652}">
      <dgm:prSet/>
      <dgm:spPr/>
      <dgm:t>
        <a:bodyPr/>
        <a:lstStyle/>
        <a:p>
          <a:endParaRPr lang="es-EC" sz="2400"/>
        </a:p>
      </dgm:t>
    </dgm:pt>
    <dgm:pt modelId="{7F3D3F0A-0641-4837-8E66-F93DF2245805}" type="sibTrans" cxnId="{F985205A-B3AB-4AB0-A9AF-6EDEA8341652}">
      <dgm:prSet/>
      <dgm:spPr/>
      <dgm:t>
        <a:bodyPr/>
        <a:lstStyle/>
        <a:p>
          <a:endParaRPr lang="es-EC" sz="2400"/>
        </a:p>
      </dgm:t>
    </dgm:pt>
    <dgm:pt modelId="{8D85D5E5-F2D0-45D7-A6BF-897348E4BEC5}">
      <dgm:prSet phldrT="[Texto]" custT="1"/>
      <dgm:spPr/>
      <dgm:t>
        <a:bodyPr/>
        <a:lstStyle/>
        <a:p>
          <a:r>
            <a:rPr lang="es-EC" sz="1400" b="1" u="sng" dirty="0" smtClean="0"/>
            <a:t>Documentos de Soporte:</a:t>
          </a:r>
          <a:endParaRPr lang="es-EC" sz="1400" b="1" u="sng" noProof="0" dirty="0"/>
        </a:p>
      </dgm:t>
    </dgm:pt>
    <dgm:pt modelId="{DB7958A6-CF9D-4DD5-843A-4187BA385EC5}" type="parTrans" cxnId="{54DA5AEE-8B58-4765-8179-91B0321B67EA}">
      <dgm:prSet/>
      <dgm:spPr/>
      <dgm:t>
        <a:bodyPr/>
        <a:lstStyle/>
        <a:p>
          <a:endParaRPr lang="es-EC" sz="2400"/>
        </a:p>
      </dgm:t>
    </dgm:pt>
    <dgm:pt modelId="{C220DBBF-0A22-4BA9-8DB0-C485915B90F5}" type="sibTrans" cxnId="{54DA5AEE-8B58-4765-8179-91B0321B67EA}">
      <dgm:prSet/>
      <dgm:spPr/>
      <dgm:t>
        <a:bodyPr/>
        <a:lstStyle/>
        <a:p>
          <a:endParaRPr lang="es-EC" sz="2400"/>
        </a:p>
      </dgm:t>
    </dgm:pt>
    <dgm:pt modelId="{332328BE-D760-4079-B988-864314974EC0}">
      <dgm:prSet phldrT="[Texto]" custT="1"/>
      <dgm:spPr/>
      <dgm:t>
        <a:bodyPr/>
        <a:lstStyle/>
        <a:p>
          <a:endParaRPr lang="en-US" sz="1800" dirty="0"/>
        </a:p>
      </dgm:t>
    </dgm:pt>
    <dgm:pt modelId="{4149206C-9F61-4982-A7FF-A562C30EC549}" type="parTrans" cxnId="{A890A9E6-A3E7-4F16-9A72-7747CF7EF207}">
      <dgm:prSet/>
      <dgm:spPr/>
      <dgm:t>
        <a:bodyPr/>
        <a:lstStyle/>
        <a:p>
          <a:endParaRPr lang="es-EC"/>
        </a:p>
      </dgm:t>
    </dgm:pt>
    <dgm:pt modelId="{7CC9176B-5EAE-435C-A41E-33D17E79EC30}" type="sibTrans" cxnId="{A890A9E6-A3E7-4F16-9A72-7747CF7EF207}">
      <dgm:prSet/>
      <dgm:spPr/>
      <dgm:t>
        <a:bodyPr/>
        <a:lstStyle/>
        <a:p>
          <a:endParaRPr lang="es-EC"/>
        </a:p>
      </dgm:t>
    </dgm:pt>
    <dgm:pt modelId="{F84808CF-3AB5-40CD-9FA8-C73FE7DE36F3}">
      <dgm:prSet custT="1"/>
      <dgm:spPr/>
      <dgm:t>
        <a:bodyPr/>
        <a:lstStyle/>
        <a:p>
          <a:endParaRPr lang="es-EC" sz="1800"/>
        </a:p>
      </dgm:t>
    </dgm:pt>
    <dgm:pt modelId="{5C1EA451-0E2E-4C63-BD55-BBE2EB43FE99}" type="parTrans" cxnId="{8E06956F-1EED-415F-8E7D-F7ABE6795CD3}">
      <dgm:prSet/>
      <dgm:spPr/>
      <dgm:t>
        <a:bodyPr/>
        <a:lstStyle/>
        <a:p>
          <a:endParaRPr lang="es-EC"/>
        </a:p>
      </dgm:t>
    </dgm:pt>
    <dgm:pt modelId="{B60B29CF-510B-480A-A670-AA4E4D9E93E9}" type="sibTrans" cxnId="{8E06956F-1EED-415F-8E7D-F7ABE6795CD3}">
      <dgm:prSet/>
      <dgm:spPr/>
      <dgm:t>
        <a:bodyPr/>
        <a:lstStyle/>
        <a:p>
          <a:endParaRPr lang="es-EC"/>
        </a:p>
      </dgm:t>
    </dgm:pt>
    <dgm:pt modelId="{3F36279F-A3FF-47D2-9C2C-948BBC8C4726}">
      <dgm:prSet custT="1"/>
      <dgm:spPr/>
      <dgm:t>
        <a:bodyPr/>
        <a:lstStyle/>
        <a:p>
          <a:r>
            <a:rPr lang="es-EC" sz="2200" dirty="0" err="1" smtClean="0"/>
            <a:t>Incoterm</a:t>
          </a:r>
          <a:endParaRPr lang="es-EC" sz="2200" dirty="0"/>
        </a:p>
      </dgm:t>
    </dgm:pt>
    <dgm:pt modelId="{29AE335E-797B-4532-B8B8-93889525E07B}" type="parTrans" cxnId="{43149AE1-34C5-4224-A5E8-85047EADCB33}">
      <dgm:prSet/>
      <dgm:spPr/>
      <dgm:t>
        <a:bodyPr/>
        <a:lstStyle/>
        <a:p>
          <a:endParaRPr lang="es-EC"/>
        </a:p>
      </dgm:t>
    </dgm:pt>
    <dgm:pt modelId="{E5B469B0-3D26-4557-A7DE-7CD627B6579F}" type="sibTrans" cxnId="{43149AE1-34C5-4224-A5E8-85047EADCB33}">
      <dgm:prSet/>
      <dgm:spPr/>
      <dgm:t>
        <a:bodyPr/>
        <a:lstStyle/>
        <a:p>
          <a:endParaRPr lang="es-EC"/>
        </a:p>
      </dgm:t>
    </dgm:pt>
    <dgm:pt modelId="{236071A2-96D0-4CD9-B511-9E3C17A0294E}">
      <dgm:prSet custT="1"/>
      <dgm:spPr/>
      <dgm:t>
        <a:bodyPr/>
        <a:lstStyle/>
        <a:p>
          <a:r>
            <a:rPr lang="es-EC" sz="1800" dirty="0" smtClean="0"/>
            <a:t>FCA: Free </a:t>
          </a:r>
          <a:r>
            <a:rPr lang="es-EC" sz="1800" dirty="0" err="1" smtClean="0"/>
            <a:t>Carrier</a:t>
          </a:r>
          <a:r>
            <a:rPr lang="es-EC" sz="1800" dirty="0" smtClean="0"/>
            <a:t> / Libre al portador</a:t>
          </a:r>
          <a:endParaRPr lang="es-EC" sz="1800" dirty="0"/>
        </a:p>
      </dgm:t>
    </dgm:pt>
    <dgm:pt modelId="{00C98568-5307-4740-86DE-420C0F5A2258}" type="parTrans" cxnId="{6F9D9FBB-2583-487D-B026-5F34C4DC157D}">
      <dgm:prSet/>
      <dgm:spPr/>
      <dgm:t>
        <a:bodyPr/>
        <a:lstStyle/>
        <a:p>
          <a:endParaRPr lang="es-EC"/>
        </a:p>
      </dgm:t>
    </dgm:pt>
    <dgm:pt modelId="{BD374185-8DC4-41AD-9A0E-4E9B2398BB6E}" type="sibTrans" cxnId="{6F9D9FBB-2583-487D-B026-5F34C4DC157D}">
      <dgm:prSet/>
      <dgm:spPr/>
      <dgm:t>
        <a:bodyPr/>
        <a:lstStyle/>
        <a:p>
          <a:endParaRPr lang="es-EC"/>
        </a:p>
      </dgm:t>
    </dgm:pt>
    <dgm:pt modelId="{CE3AE750-F54E-485C-9C2F-9CAA8AE1FC69}">
      <dgm:prSet/>
      <dgm:spPr/>
      <dgm:t>
        <a:bodyPr/>
        <a:lstStyle/>
        <a:p>
          <a:r>
            <a:rPr lang="es-EC" dirty="0" smtClean="0"/>
            <a:t>Forma de pago</a:t>
          </a:r>
          <a:endParaRPr lang="es-EC" dirty="0"/>
        </a:p>
      </dgm:t>
    </dgm:pt>
    <dgm:pt modelId="{D394D828-F1B1-4315-96AD-9DFF7E6BD35A}" type="parTrans" cxnId="{060A2404-A9A7-44E6-A30B-AC593965294B}">
      <dgm:prSet/>
      <dgm:spPr/>
      <dgm:t>
        <a:bodyPr/>
        <a:lstStyle/>
        <a:p>
          <a:endParaRPr lang="es-EC"/>
        </a:p>
      </dgm:t>
    </dgm:pt>
    <dgm:pt modelId="{61F4E84B-6ADD-4E9A-885A-C87C6944DB06}" type="sibTrans" cxnId="{060A2404-A9A7-44E6-A30B-AC593965294B}">
      <dgm:prSet/>
      <dgm:spPr/>
      <dgm:t>
        <a:bodyPr/>
        <a:lstStyle/>
        <a:p>
          <a:endParaRPr lang="es-EC"/>
        </a:p>
      </dgm:t>
    </dgm:pt>
    <dgm:pt modelId="{06E60C56-0F4A-47B9-ADEB-DC03BF14384A}">
      <dgm:prSet custT="1"/>
      <dgm:spPr/>
      <dgm:t>
        <a:bodyPr/>
        <a:lstStyle/>
        <a:p>
          <a:r>
            <a:rPr lang="es-EC" sz="2000" smtClean="0"/>
            <a:t>Transferencia </a:t>
          </a:r>
          <a:endParaRPr lang="es-EC" sz="2000" dirty="0"/>
        </a:p>
      </dgm:t>
    </dgm:pt>
    <dgm:pt modelId="{9FFD536E-C7C1-4666-BC77-F1AC21D05B5B}" type="parTrans" cxnId="{073CC0AB-03B6-46A4-A752-DB20E03BA341}">
      <dgm:prSet/>
      <dgm:spPr/>
      <dgm:t>
        <a:bodyPr/>
        <a:lstStyle/>
        <a:p>
          <a:endParaRPr lang="es-EC"/>
        </a:p>
      </dgm:t>
    </dgm:pt>
    <dgm:pt modelId="{88E74B1A-6B55-4E2A-81B0-5717046166A4}" type="sibTrans" cxnId="{073CC0AB-03B6-46A4-A752-DB20E03BA341}">
      <dgm:prSet/>
      <dgm:spPr/>
      <dgm:t>
        <a:bodyPr/>
        <a:lstStyle/>
        <a:p>
          <a:endParaRPr lang="es-EC"/>
        </a:p>
      </dgm:t>
    </dgm:pt>
    <dgm:pt modelId="{27CAC878-6B8D-4817-B2F3-C9504477697A}" type="pres">
      <dgm:prSet presAssocID="{74B0AF05-AD90-4FC0-A5B3-EAB9E5ADA4E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2D2C6DC-B66C-4935-8C7B-F2908406F326}" type="pres">
      <dgm:prSet presAssocID="{A2DC98FB-EEE8-4E03-BFD4-C822FC93A76A}" presName="linNode" presStyleCnt="0"/>
      <dgm:spPr/>
      <dgm:t>
        <a:bodyPr/>
        <a:lstStyle/>
        <a:p>
          <a:endParaRPr lang="en-US"/>
        </a:p>
      </dgm:t>
    </dgm:pt>
    <dgm:pt modelId="{C09A2188-5DFC-47EC-AFDB-634211963597}" type="pres">
      <dgm:prSet presAssocID="{A2DC98FB-EEE8-4E03-BFD4-C822FC93A76A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6E7BB-0C60-47F2-A3A0-D7143016FA4C}" type="pres">
      <dgm:prSet presAssocID="{A2DC98FB-EEE8-4E03-BFD4-C822FC93A76A}" presName="childShp" presStyleLbl="bgAccFollowNode1" presStyleIdx="0" presStyleCnt="6" custScaleY="155903" custLinFactNeighborX="967" custLinFactNeighborY="-3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120F7-50B9-416B-80EA-AA757D2070BD}" type="pres">
      <dgm:prSet presAssocID="{50D8CC14-B356-4707-9770-EC5DD1E3E443}" presName="spacing" presStyleCnt="0"/>
      <dgm:spPr/>
      <dgm:t>
        <a:bodyPr/>
        <a:lstStyle/>
        <a:p>
          <a:endParaRPr lang="en-US"/>
        </a:p>
      </dgm:t>
    </dgm:pt>
    <dgm:pt modelId="{1E7D4E7E-DEA8-40D6-9B6B-C3F75DD59AF5}" type="pres">
      <dgm:prSet presAssocID="{01335563-BCAA-4373-A859-AF5035CD1B97}" presName="linNode" presStyleCnt="0"/>
      <dgm:spPr/>
      <dgm:t>
        <a:bodyPr/>
        <a:lstStyle/>
        <a:p>
          <a:endParaRPr lang="en-US"/>
        </a:p>
      </dgm:t>
    </dgm:pt>
    <dgm:pt modelId="{AD81964A-E053-485C-A34F-F6B1D15C1CB7}" type="pres">
      <dgm:prSet presAssocID="{01335563-BCAA-4373-A859-AF5035CD1B97}" presName="parentShp" presStyleLbl="node1" presStyleIdx="1" presStyleCnt="6" custScaleY="77900" custLinFactNeighborY="5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6AAE4-5A2D-4F4A-9D3A-9141161E60E4}" type="pres">
      <dgm:prSet presAssocID="{01335563-BCAA-4373-A859-AF5035CD1B97}" presName="childShp" presStyleLbl="bgAccFollowNode1" presStyleIdx="1" presStyleCnt="6" custLinFactNeighborX="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70D6C-34BA-4C48-9CF9-78D60536168B}" type="pres">
      <dgm:prSet presAssocID="{D9E1F595-B1C5-4490-999A-E5EFFB446B86}" presName="spacing" presStyleCnt="0"/>
      <dgm:spPr/>
      <dgm:t>
        <a:bodyPr/>
        <a:lstStyle/>
        <a:p>
          <a:endParaRPr lang="en-US"/>
        </a:p>
      </dgm:t>
    </dgm:pt>
    <dgm:pt modelId="{52BA6579-AF53-4069-B2ED-B61ED1B7FB98}" type="pres">
      <dgm:prSet presAssocID="{744712EB-8A9E-4DCB-B33C-4715003FA9F1}" presName="linNode" presStyleCnt="0"/>
      <dgm:spPr/>
      <dgm:t>
        <a:bodyPr/>
        <a:lstStyle/>
        <a:p>
          <a:endParaRPr lang="en-US"/>
        </a:p>
      </dgm:t>
    </dgm:pt>
    <dgm:pt modelId="{956A834D-64D3-4AE8-88CF-CE14A85CDFF6}" type="pres">
      <dgm:prSet presAssocID="{744712EB-8A9E-4DCB-B33C-4715003FA9F1}" presName="parentShp" presStyleLbl="node1" presStyleIdx="2" presStyleCnt="6" custScaleY="77900" custLinFactNeighborY="1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BB9375-512F-4486-B617-296AF24D856A}" type="pres">
      <dgm:prSet presAssocID="{744712EB-8A9E-4DCB-B33C-4715003FA9F1}" presName="childShp" presStyleLbl="bgAccFollowNode1" presStyleIdx="2" presStyleCnt="6" custLinFactNeighborX="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0D75B-06AA-40C0-9DDE-98FDE019DEA2}" type="pres">
      <dgm:prSet presAssocID="{17D52BB3-07F7-41D2-9F7B-62C7D30763D6}" presName="spacing" presStyleCnt="0"/>
      <dgm:spPr/>
      <dgm:t>
        <a:bodyPr/>
        <a:lstStyle/>
        <a:p>
          <a:endParaRPr lang="en-US"/>
        </a:p>
      </dgm:t>
    </dgm:pt>
    <dgm:pt modelId="{1F5F3AD5-8451-4354-9AC1-CA880590BC48}" type="pres">
      <dgm:prSet presAssocID="{B0EDCBE8-99E6-4C45-A688-490EA1BE6D06}" presName="linNode" presStyleCnt="0"/>
      <dgm:spPr/>
      <dgm:t>
        <a:bodyPr/>
        <a:lstStyle/>
        <a:p>
          <a:endParaRPr lang="en-US"/>
        </a:p>
      </dgm:t>
    </dgm:pt>
    <dgm:pt modelId="{13DF20FC-5D82-4168-93D6-DD20C85B8363}" type="pres">
      <dgm:prSet presAssocID="{B0EDCBE8-99E6-4C45-A688-490EA1BE6D06}" presName="parentShp" presStyleLbl="node1" presStyleIdx="3" presStyleCnt="6" custScaleY="57452" custLinFactNeighborY="-2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8ACD1-3467-4579-8479-3224A699088D}" type="pres">
      <dgm:prSet presAssocID="{B0EDCBE8-99E6-4C45-A688-490EA1BE6D06}" presName="childShp" presStyleLbl="bgAccFollowNode1" presStyleIdx="3" presStyleCnt="6" custScaleY="57452" custLinFactNeighborX="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21A0F-10EF-4F0A-8357-24DE27C1B1FF}" type="pres">
      <dgm:prSet presAssocID="{0274417D-3E5B-4759-9D5C-5BBE6BD17939}" presName="spacing" presStyleCnt="0"/>
      <dgm:spPr/>
    </dgm:pt>
    <dgm:pt modelId="{5DB853F9-0261-4E5D-9912-C00024D67A78}" type="pres">
      <dgm:prSet presAssocID="{3F36279F-A3FF-47D2-9C2C-948BBC8C4726}" presName="linNode" presStyleCnt="0"/>
      <dgm:spPr/>
    </dgm:pt>
    <dgm:pt modelId="{6A79EE59-DEF2-4BBC-9FD2-EC957ECCE319}" type="pres">
      <dgm:prSet presAssocID="{3F36279F-A3FF-47D2-9C2C-948BBC8C4726}" presName="parentShp" presStyleLbl="node1" presStyleIdx="4" presStyleCnt="6" custScaleY="77900" custLinFactNeighborY="1055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9A8482-69F0-4FB9-8C24-0C71ACCE6152}" type="pres">
      <dgm:prSet presAssocID="{3F36279F-A3FF-47D2-9C2C-948BBC8C4726}" presName="childShp" presStyleLbl="bgAccFollowNode1" presStyleIdx="4" presStyleCnt="6" custScaleY="60578" custLinFactNeighborX="36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E09A7B-A2AA-49F3-BA0D-31DBC609DDBF}" type="pres">
      <dgm:prSet presAssocID="{E5B469B0-3D26-4557-A7DE-7CD627B6579F}" presName="spacing" presStyleCnt="0"/>
      <dgm:spPr/>
    </dgm:pt>
    <dgm:pt modelId="{1B9C39EA-3BE7-4711-B244-F3951F8CC2C3}" type="pres">
      <dgm:prSet presAssocID="{CE3AE750-F54E-485C-9C2F-9CAA8AE1FC69}" presName="linNode" presStyleCnt="0"/>
      <dgm:spPr/>
    </dgm:pt>
    <dgm:pt modelId="{908FEFBB-F21C-4DF3-A634-4F944036E44F}" type="pres">
      <dgm:prSet presAssocID="{CE3AE750-F54E-485C-9C2F-9CAA8AE1FC69}" presName="parentShp" presStyleLbl="node1" presStyleIdx="5" presStyleCnt="6" custScaleY="617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22DBBB-C6BB-483B-8CEE-1FA72AA4A104}" type="pres">
      <dgm:prSet presAssocID="{CE3AE750-F54E-485C-9C2F-9CAA8AE1FC69}" presName="childShp" presStyleLbl="bgAccFollowNode1" presStyleIdx="5" presStyleCnt="6" custScaleY="585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C407626-0A84-4B49-AE1C-F23B9F8353AD}" srcId="{B0EDCBE8-99E6-4C45-A688-490EA1BE6D06}" destId="{0F1CADF4-A5DE-43A0-89AC-55EB39C25D81}" srcOrd="0" destOrd="0" parTransId="{56ABA5D3-2395-47C6-8062-A2BE7FBC01E1}" sibTransId="{6405B0D3-10F4-451D-BE42-A4DAAB9565B8}"/>
    <dgm:cxn modelId="{EB2A0D34-6AFA-42CE-97B4-A695A1A85AC1}" type="presOf" srcId="{06E60C56-0F4A-47B9-ADEB-DC03BF14384A}" destId="{B322DBBB-C6BB-483B-8CEE-1FA72AA4A104}" srcOrd="0" destOrd="0" presId="urn:microsoft.com/office/officeart/2005/8/layout/vList6"/>
    <dgm:cxn modelId="{5B875A83-2158-447A-9461-9AD061F1A42C}" srcId="{B0EDCBE8-99E6-4C45-A688-490EA1BE6D06}" destId="{780627F7-DCBD-4F94-B91C-C663BD06E3E4}" srcOrd="1" destOrd="0" parTransId="{DE0D34F6-F2DE-41C1-90D4-BDA70D5E5C88}" sibTransId="{AC1457E4-F53F-4557-B71C-A71D301454BF}"/>
    <dgm:cxn modelId="{15CA7895-4268-4403-A438-84B3CCBB0544}" srcId="{74B0AF05-AD90-4FC0-A5B3-EAB9E5ADA4E8}" destId="{744712EB-8A9E-4DCB-B33C-4715003FA9F1}" srcOrd="2" destOrd="0" parTransId="{4693C779-4E0D-4C32-96A8-700CD0FF6C32}" sibTransId="{17D52BB3-07F7-41D2-9F7B-62C7D30763D6}"/>
    <dgm:cxn modelId="{CA19E669-ABD2-434F-BBC1-F3A3914ECB77}" srcId="{A2DC98FB-EEE8-4E03-BFD4-C822FC93A76A}" destId="{DB0BB281-74E6-4B0A-81AB-E610A2531A60}" srcOrd="1" destOrd="0" parTransId="{DDC7C37D-CDB7-4DEC-BBE6-652D54BEF40E}" sibTransId="{83E2A1E8-ADCA-4713-81FA-83F95B84220C}"/>
    <dgm:cxn modelId="{BC0D387F-F600-4355-8053-5600E568B054}" type="presOf" srcId="{74B0AF05-AD90-4FC0-A5B3-EAB9E5ADA4E8}" destId="{27CAC878-6B8D-4817-B2F3-C9504477697A}" srcOrd="0" destOrd="0" presId="urn:microsoft.com/office/officeart/2005/8/layout/vList6"/>
    <dgm:cxn modelId="{73E5CC59-CCEB-4E56-9499-C0B9A31D7CC7}" srcId="{744712EB-8A9E-4DCB-B33C-4715003FA9F1}" destId="{69F1620A-4B65-4844-8FD5-256CCD21BFDE}" srcOrd="0" destOrd="0" parTransId="{5F604E74-566F-4CA5-B83C-841A14B1ACAF}" sibTransId="{0EDCE4C5-CD5A-466E-9749-AE04E4D43F9B}"/>
    <dgm:cxn modelId="{073CC0AB-03B6-46A4-A752-DB20E03BA341}" srcId="{CE3AE750-F54E-485C-9C2F-9CAA8AE1FC69}" destId="{06E60C56-0F4A-47B9-ADEB-DC03BF14384A}" srcOrd="0" destOrd="0" parTransId="{9FFD536E-C7C1-4666-BC77-F1AC21D05B5B}" sibTransId="{88E74B1A-6B55-4E2A-81B0-5717046166A4}"/>
    <dgm:cxn modelId="{825A87CD-C880-4A02-936C-5A46B05EE0EC}" type="presOf" srcId="{780627F7-DCBD-4F94-B91C-C663BD06E3E4}" destId="{8998ACD1-3467-4579-8479-3224A699088D}" srcOrd="0" destOrd="1" presId="urn:microsoft.com/office/officeart/2005/8/layout/vList6"/>
    <dgm:cxn modelId="{23D930BB-0B31-4258-B1B4-3678C0AAE112}" srcId="{01335563-BCAA-4373-A859-AF5035CD1B97}" destId="{4F8718E2-6426-4F99-A7A7-70E0F6421262}" srcOrd="1" destOrd="0" parTransId="{33050E83-967C-4087-98FA-D316AF77E843}" sibTransId="{62AE1674-266F-4824-BAC7-17CECF46CBAC}"/>
    <dgm:cxn modelId="{9F647345-1657-46BF-82B0-25A3B8181EA6}" type="presOf" srcId="{3F36279F-A3FF-47D2-9C2C-948BBC8C4726}" destId="{6A79EE59-DEF2-4BBC-9FD2-EC957ECCE319}" srcOrd="0" destOrd="0" presId="urn:microsoft.com/office/officeart/2005/8/layout/vList6"/>
    <dgm:cxn modelId="{060A2404-A9A7-44E6-A30B-AC593965294B}" srcId="{74B0AF05-AD90-4FC0-A5B3-EAB9E5ADA4E8}" destId="{CE3AE750-F54E-485C-9C2F-9CAA8AE1FC69}" srcOrd="5" destOrd="0" parTransId="{D394D828-F1B1-4315-96AD-9DFF7E6BD35A}" sibTransId="{61F4E84B-6ADD-4E9A-885A-C87C6944DB06}"/>
    <dgm:cxn modelId="{6F9D9FBB-2583-487D-B026-5F34C4DC157D}" srcId="{3F36279F-A3FF-47D2-9C2C-948BBC8C4726}" destId="{236071A2-96D0-4CD9-B511-9E3C17A0294E}" srcOrd="0" destOrd="0" parTransId="{00C98568-5307-4740-86DE-420C0F5A2258}" sibTransId="{BD374185-8DC4-41AD-9A0E-4E9B2398BB6E}"/>
    <dgm:cxn modelId="{43149AE1-34C5-4224-A5E8-85047EADCB33}" srcId="{74B0AF05-AD90-4FC0-A5B3-EAB9E5ADA4E8}" destId="{3F36279F-A3FF-47D2-9C2C-948BBC8C4726}" srcOrd="4" destOrd="0" parTransId="{29AE335E-797B-4532-B8B8-93889525E07B}" sibTransId="{E5B469B0-3D26-4557-A7DE-7CD627B6579F}"/>
    <dgm:cxn modelId="{184C2E1C-A7EA-4543-9D46-73211C29AD79}" type="presOf" srcId="{4F8718E2-6426-4F99-A7A7-70E0F6421262}" destId="{FB66AAE4-5A2D-4F4A-9D3A-9141161E60E4}" srcOrd="0" destOrd="1" presId="urn:microsoft.com/office/officeart/2005/8/layout/vList6"/>
    <dgm:cxn modelId="{F985205A-B3AB-4AB0-A9AF-6EDEA8341652}" srcId="{A2DC98FB-EEE8-4E03-BFD4-C822FC93A76A}" destId="{1296174C-7143-498D-8C0B-A1506C678263}" srcOrd="3" destOrd="0" parTransId="{2DE023D7-4A5A-4847-98DA-34ED8155EF74}" sibTransId="{7F3D3F0A-0641-4837-8E66-F93DF2245805}"/>
    <dgm:cxn modelId="{A3CCDC14-8364-4F7B-A0C8-C1096BC95BCE}" type="presOf" srcId="{B0EDCBE8-99E6-4C45-A688-490EA1BE6D06}" destId="{13DF20FC-5D82-4168-93D6-DD20C85B8363}" srcOrd="0" destOrd="0" presId="urn:microsoft.com/office/officeart/2005/8/layout/vList6"/>
    <dgm:cxn modelId="{8E06956F-1EED-415F-8E7D-F7ABE6795CD3}" srcId="{B0EDCBE8-99E6-4C45-A688-490EA1BE6D06}" destId="{F84808CF-3AB5-40CD-9FA8-C73FE7DE36F3}" srcOrd="2" destOrd="0" parTransId="{5C1EA451-0E2E-4C63-BD55-BBE2EB43FE99}" sibTransId="{B60B29CF-510B-480A-A670-AA4E4D9E93E9}"/>
    <dgm:cxn modelId="{FA4DBA11-90B7-40BC-A6CB-3892EB2D0117}" srcId="{A2DC98FB-EEE8-4E03-BFD4-C822FC93A76A}" destId="{2057AD09-183C-4E92-BF2F-6AD7986C3659}" srcOrd="4" destOrd="0" parTransId="{80FC4A89-28E9-4AC8-8B39-7CFC3630F991}" sibTransId="{07A32B99-8909-4E9E-939F-9C85B26DD9D6}"/>
    <dgm:cxn modelId="{0E14C7DE-BB90-459E-9E18-43690D399E40}" type="presOf" srcId="{744712EB-8A9E-4DCB-B33C-4715003FA9F1}" destId="{956A834D-64D3-4AE8-88CF-CE14A85CDFF6}" srcOrd="0" destOrd="0" presId="urn:microsoft.com/office/officeart/2005/8/layout/vList6"/>
    <dgm:cxn modelId="{1CF660B9-57C8-4586-B92B-CD7F0237EFC6}" type="presOf" srcId="{01335563-BCAA-4373-A859-AF5035CD1B97}" destId="{AD81964A-E053-485C-A34F-F6B1D15C1CB7}" srcOrd="0" destOrd="0" presId="urn:microsoft.com/office/officeart/2005/8/layout/vList6"/>
    <dgm:cxn modelId="{55B8DF12-B972-480C-A503-A619E5EDE1C7}" type="presOf" srcId="{332328BE-D760-4079-B988-864314974EC0}" destId="{FB66AAE4-5A2D-4F4A-9D3A-9141161E60E4}" srcOrd="0" destOrd="0" presId="urn:microsoft.com/office/officeart/2005/8/layout/vList6"/>
    <dgm:cxn modelId="{2DE3ABAB-DD49-42F6-9517-54AB92522CC2}" srcId="{74B0AF05-AD90-4FC0-A5B3-EAB9E5ADA4E8}" destId="{B0EDCBE8-99E6-4C45-A688-490EA1BE6D06}" srcOrd="3" destOrd="0" parTransId="{02C55511-A2C0-4C0F-A2FA-6775E2BBB614}" sibTransId="{0274417D-3E5B-4759-9D5C-5BBE6BD17939}"/>
    <dgm:cxn modelId="{FB3D4805-1338-48B1-8855-CB4D5628893D}" type="presOf" srcId="{1296174C-7143-498D-8C0B-A1506C678263}" destId="{1646E7BB-0C60-47F2-A3A0-D7143016FA4C}" srcOrd="0" destOrd="3" presId="urn:microsoft.com/office/officeart/2005/8/layout/vList6"/>
    <dgm:cxn modelId="{3E1A9FCE-3438-4501-9679-462FAEA7630B}" type="presOf" srcId="{6DE5654A-6825-4664-B1C7-94D8C4EE8780}" destId="{1646E7BB-0C60-47F2-A3A0-D7143016FA4C}" srcOrd="0" destOrd="0" presId="urn:microsoft.com/office/officeart/2005/8/layout/vList6"/>
    <dgm:cxn modelId="{C89E0B29-BEFE-4C17-BA81-82FF2279EC77}" type="presOf" srcId="{236071A2-96D0-4CD9-B511-9E3C17A0294E}" destId="{D09A8482-69F0-4FB9-8C24-0C71ACCE6152}" srcOrd="0" destOrd="0" presId="urn:microsoft.com/office/officeart/2005/8/layout/vList6"/>
    <dgm:cxn modelId="{4AFCDEE5-7A72-447D-8F27-A9B95F57962D}" type="presOf" srcId="{A2DC98FB-EEE8-4E03-BFD4-C822FC93A76A}" destId="{C09A2188-5DFC-47EC-AFDB-634211963597}" srcOrd="0" destOrd="0" presId="urn:microsoft.com/office/officeart/2005/8/layout/vList6"/>
    <dgm:cxn modelId="{61914ACA-93FE-4D57-94DA-AF3248A3D721}" type="presOf" srcId="{DB0BB281-74E6-4B0A-81AB-E610A2531A60}" destId="{1646E7BB-0C60-47F2-A3A0-D7143016FA4C}" srcOrd="0" destOrd="1" presId="urn:microsoft.com/office/officeart/2005/8/layout/vList6"/>
    <dgm:cxn modelId="{55C6BFA8-2E23-4B7B-B12C-146AB7F5AAFD}" srcId="{A2DC98FB-EEE8-4E03-BFD4-C822FC93A76A}" destId="{6DE5654A-6825-4664-B1C7-94D8C4EE8780}" srcOrd="0" destOrd="0" parTransId="{F46F3C3B-F66C-4E45-924C-91D2D96B4CD2}" sibTransId="{893C202B-3541-4FF2-9218-3544F5D5B93A}"/>
    <dgm:cxn modelId="{CC57778D-7207-44B0-8E82-53B97B3AA93E}" type="presOf" srcId="{2057AD09-183C-4E92-BF2F-6AD7986C3659}" destId="{1646E7BB-0C60-47F2-A3A0-D7143016FA4C}" srcOrd="0" destOrd="4" presId="urn:microsoft.com/office/officeart/2005/8/layout/vList6"/>
    <dgm:cxn modelId="{A890A9E6-A3E7-4F16-9A72-7747CF7EF207}" srcId="{01335563-BCAA-4373-A859-AF5035CD1B97}" destId="{332328BE-D760-4079-B988-864314974EC0}" srcOrd="0" destOrd="0" parTransId="{4149206C-9F61-4982-A7FF-A562C30EC549}" sibTransId="{7CC9176B-5EAE-435C-A41E-33D17E79EC30}"/>
    <dgm:cxn modelId="{07A02AE1-A336-42BA-A15F-4EF1A65606A2}" type="presOf" srcId="{CE3AE750-F54E-485C-9C2F-9CAA8AE1FC69}" destId="{908FEFBB-F21C-4DF3-A634-4F944036E44F}" srcOrd="0" destOrd="0" presId="urn:microsoft.com/office/officeart/2005/8/layout/vList6"/>
    <dgm:cxn modelId="{671EA60B-46CE-4E3D-8D13-3E15E530A073}" type="presOf" srcId="{69F1620A-4B65-4844-8FD5-256CCD21BFDE}" destId="{6DBB9375-512F-4486-B617-296AF24D856A}" srcOrd="0" destOrd="0" presId="urn:microsoft.com/office/officeart/2005/8/layout/vList6"/>
    <dgm:cxn modelId="{103CBBCC-4D2C-48F5-8EFA-394E475C78AF}" type="presOf" srcId="{F84808CF-3AB5-40CD-9FA8-C73FE7DE36F3}" destId="{8998ACD1-3467-4579-8479-3224A699088D}" srcOrd="0" destOrd="2" presId="urn:microsoft.com/office/officeart/2005/8/layout/vList6"/>
    <dgm:cxn modelId="{1C76079D-D3D1-4760-A218-4C3BEC57402C}" type="presOf" srcId="{0F1CADF4-A5DE-43A0-89AC-55EB39C25D81}" destId="{8998ACD1-3467-4579-8479-3224A699088D}" srcOrd="0" destOrd="0" presId="urn:microsoft.com/office/officeart/2005/8/layout/vList6"/>
    <dgm:cxn modelId="{08F34254-37F8-4130-B578-A585DEB2604A}" type="presOf" srcId="{8D85D5E5-F2D0-45D7-A6BF-897348E4BEC5}" destId="{1646E7BB-0C60-47F2-A3A0-D7143016FA4C}" srcOrd="0" destOrd="2" presId="urn:microsoft.com/office/officeart/2005/8/layout/vList6"/>
    <dgm:cxn modelId="{54DA5AEE-8B58-4765-8179-91B0321B67EA}" srcId="{A2DC98FB-EEE8-4E03-BFD4-C822FC93A76A}" destId="{8D85D5E5-F2D0-45D7-A6BF-897348E4BEC5}" srcOrd="2" destOrd="0" parTransId="{DB7958A6-CF9D-4DD5-843A-4187BA385EC5}" sibTransId="{C220DBBF-0A22-4BA9-8DB0-C485915B90F5}"/>
    <dgm:cxn modelId="{38E3CA9F-FDA0-4D22-B170-F2CBD03D9913}" srcId="{74B0AF05-AD90-4FC0-A5B3-EAB9E5ADA4E8}" destId="{A2DC98FB-EEE8-4E03-BFD4-C822FC93A76A}" srcOrd="0" destOrd="0" parTransId="{D85EB41F-BF71-43E9-A302-E3ABAB65502F}" sibTransId="{50D8CC14-B356-4707-9770-EC5DD1E3E443}"/>
    <dgm:cxn modelId="{A5DE6612-3D5F-43C2-BD3F-748BDB5839C2}" srcId="{74B0AF05-AD90-4FC0-A5B3-EAB9E5ADA4E8}" destId="{01335563-BCAA-4373-A859-AF5035CD1B97}" srcOrd="1" destOrd="0" parTransId="{9537C8B1-DF32-46B4-BD33-8700CC5FDF4A}" sibTransId="{D9E1F595-B1C5-4490-999A-E5EFFB446B86}"/>
    <dgm:cxn modelId="{A3B36D91-D5CE-4D94-B9EF-F630D878FE17}" type="presParOf" srcId="{27CAC878-6B8D-4817-B2F3-C9504477697A}" destId="{02D2C6DC-B66C-4935-8C7B-F2908406F326}" srcOrd="0" destOrd="0" presId="urn:microsoft.com/office/officeart/2005/8/layout/vList6"/>
    <dgm:cxn modelId="{4A2F8717-F5A3-4FD3-8E92-DB06BF5113DC}" type="presParOf" srcId="{02D2C6DC-B66C-4935-8C7B-F2908406F326}" destId="{C09A2188-5DFC-47EC-AFDB-634211963597}" srcOrd="0" destOrd="0" presId="urn:microsoft.com/office/officeart/2005/8/layout/vList6"/>
    <dgm:cxn modelId="{0CFBAD56-70A6-43A9-8582-0A392AAC9C2F}" type="presParOf" srcId="{02D2C6DC-B66C-4935-8C7B-F2908406F326}" destId="{1646E7BB-0C60-47F2-A3A0-D7143016FA4C}" srcOrd="1" destOrd="0" presId="urn:microsoft.com/office/officeart/2005/8/layout/vList6"/>
    <dgm:cxn modelId="{3E2B1DB9-AA80-442B-AD68-C3817C713FFE}" type="presParOf" srcId="{27CAC878-6B8D-4817-B2F3-C9504477697A}" destId="{107120F7-50B9-416B-80EA-AA757D2070BD}" srcOrd="1" destOrd="0" presId="urn:microsoft.com/office/officeart/2005/8/layout/vList6"/>
    <dgm:cxn modelId="{E1371E29-E4D8-47EB-A50B-73DD1AB5C3D2}" type="presParOf" srcId="{27CAC878-6B8D-4817-B2F3-C9504477697A}" destId="{1E7D4E7E-DEA8-40D6-9B6B-C3F75DD59AF5}" srcOrd="2" destOrd="0" presId="urn:microsoft.com/office/officeart/2005/8/layout/vList6"/>
    <dgm:cxn modelId="{3ECDCD2A-8ADA-4955-ABD6-BB66DC2D3A00}" type="presParOf" srcId="{1E7D4E7E-DEA8-40D6-9B6B-C3F75DD59AF5}" destId="{AD81964A-E053-485C-A34F-F6B1D15C1CB7}" srcOrd="0" destOrd="0" presId="urn:microsoft.com/office/officeart/2005/8/layout/vList6"/>
    <dgm:cxn modelId="{E547169A-93C0-4E7E-AD4B-901F52FE0355}" type="presParOf" srcId="{1E7D4E7E-DEA8-40D6-9B6B-C3F75DD59AF5}" destId="{FB66AAE4-5A2D-4F4A-9D3A-9141161E60E4}" srcOrd="1" destOrd="0" presId="urn:microsoft.com/office/officeart/2005/8/layout/vList6"/>
    <dgm:cxn modelId="{7D8823C3-1F20-4AFC-AA33-8C34946EF73A}" type="presParOf" srcId="{27CAC878-6B8D-4817-B2F3-C9504477697A}" destId="{52E70D6C-34BA-4C48-9CF9-78D60536168B}" srcOrd="3" destOrd="0" presId="urn:microsoft.com/office/officeart/2005/8/layout/vList6"/>
    <dgm:cxn modelId="{14CF7DF8-E753-420B-BF93-D54205AF52B0}" type="presParOf" srcId="{27CAC878-6B8D-4817-B2F3-C9504477697A}" destId="{52BA6579-AF53-4069-B2ED-B61ED1B7FB98}" srcOrd="4" destOrd="0" presId="urn:microsoft.com/office/officeart/2005/8/layout/vList6"/>
    <dgm:cxn modelId="{1BE820D9-9B11-4240-A2DA-80EF23DE1C6A}" type="presParOf" srcId="{52BA6579-AF53-4069-B2ED-B61ED1B7FB98}" destId="{956A834D-64D3-4AE8-88CF-CE14A85CDFF6}" srcOrd="0" destOrd="0" presId="urn:microsoft.com/office/officeart/2005/8/layout/vList6"/>
    <dgm:cxn modelId="{A0AB2586-9888-45C5-8595-3F5E0810C77C}" type="presParOf" srcId="{52BA6579-AF53-4069-B2ED-B61ED1B7FB98}" destId="{6DBB9375-512F-4486-B617-296AF24D856A}" srcOrd="1" destOrd="0" presId="urn:microsoft.com/office/officeart/2005/8/layout/vList6"/>
    <dgm:cxn modelId="{A5FCFEC5-E325-40F3-8362-BAB73C1A11CF}" type="presParOf" srcId="{27CAC878-6B8D-4817-B2F3-C9504477697A}" destId="{3840D75B-06AA-40C0-9DDE-98FDE019DEA2}" srcOrd="5" destOrd="0" presId="urn:microsoft.com/office/officeart/2005/8/layout/vList6"/>
    <dgm:cxn modelId="{CC6383EE-574D-4E3C-BBC5-89A6AFB327C3}" type="presParOf" srcId="{27CAC878-6B8D-4817-B2F3-C9504477697A}" destId="{1F5F3AD5-8451-4354-9AC1-CA880590BC48}" srcOrd="6" destOrd="0" presId="urn:microsoft.com/office/officeart/2005/8/layout/vList6"/>
    <dgm:cxn modelId="{04E8FCAA-FD21-410D-89BD-D905F747C774}" type="presParOf" srcId="{1F5F3AD5-8451-4354-9AC1-CA880590BC48}" destId="{13DF20FC-5D82-4168-93D6-DD20C85B8363}" srcOrd="0" destOrd="0" presId="urn:microsoft.com/office/officeart/2005/8/layout/vList6"/>
    <dgm:cxn modelId="{422B0917-8EDB-4AA1-B550-05407FA7331A}" type="presParOf" srcId="{1F5F3AD5-8451-4354-9AC1-CA880590BC48}" destId="{8998ACD1-3467-4579-8479-3224A699088D}" srcOrd="1" destOrd="0" presId="urn:microsoft.com/office/officeart/2005/8/layout/vList6"/>
    <dgm:cxn modelId="{9818BF28-B062-444D-B750-0EBF3D1C2BA4}" type="presParOf" srcId="{27CAC878-6B8D-4817-B2F3-C9504477697A}" destId="{23721A0F-10EF-4F0A-8357-24DE27C1B1FF}" srcOrd="7" destOrd="0" presId="urn:microsoft.com/office/officeart/2005/8/layout/vList6"/>
    <dgm:cxn modelId="{35FA4FE2-1326-45A4-BDC6-C76E2086F54A}" type="presParOf" srcId="{27CAC878-6B8D-4817-B2F3-C9504477697A}" destId="{5DB853F9-0261-4E5D-9912-C00024D67A78}" srcOrd="8" destOrd="0" presId="urn:microsoft.com/office/officeart/2005/8/layout/vList6"/>
    <dgm:cxn modelId="{084C5832-503D-4574-AA65-230F91A7CD56}" type="presParOf" srcId="{5DB853F9-0261-4E5D-9912-C00024D67A78}" destId="{6A79EE59-DEF2-4BBC-9FD2-EC957ECCE319}" srcOrd="0" destOrd="0" presId="urn:microsoft.com/office/officeart/2005/8/layout/vList6"/>
    <dgm:cxn modelId="{2291B586-A968-458A-B6D1-2EB6DDD936C8}" type="presParOf" srcId="{5DB853F9-0261-4E5D-9912-C00024D67A78}" destId="{D09A8482-69F0-4FB9-8C24-0C71ACCE6152}" srcOrd="1" destOrd="0" presId="urn:microsoft.com/office/officeart/2005/8/layout/vList6"/>
    <dgm:cxn modelId="{9B41B822-DE51-4FF4-92C3-E84FAA93B4A2}" type="presParOf" srcId="{27CAC878-6B8D-4817-B2F3-C9504477697A}" destId="{53E09A7B-A2AA-49F3-BA0D-31DBC609DDBF}" srcOrd="9" destOrd="0" presId="urn:microsoft.com/office/officeart/2005/8/layout/vList6"/>
    <dgm:cxn modelId="{F9484E7E-8DD5-41F9-9673-2ABE8C8FEEEB}" type="presParOf" srcId="{27CAC878-6B8D-4817-B2F3-C9504477697A}" destId="{1B9C39EA-3BE7-4711-B244-F3951F8CC2C3}" srcOrd="10" destOrd="0" presId="urn:microsoft.com/office/officeart/2005/8/layout/vList6"/>
    <dgm:cxn modelId="{2EA175EB-7329-41A3-9188-217910296C5E}" type="presParOf" srcId="{1B9C39EA-3BE7-4711-B244-F3951F8CC2C3}" destId="{908FEFBB-F21C-4DF3-A634-4F944036E44F}" srcOrd="0" destOrd="0" presId="urn:microsoft.com/office/officeart/2005/8/layout/vList6"/>
    <dgm:cxn modelId="{10602A49-97E8-46EE-AB4E-4E0A82C2750A}" type="presParOf" srcId="{1B9C39EA-3BE7-4711-B244-F3951F8CC2C3}" destId="{B322DBBB-C6BB-483B-8CEE-1FA72AA4A10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F7D65-2270-412B-A0CF-8EE9A70AC121}">
      <dsp:nvSpPr>
        <dsp:cNvPr id="0" name=""/>
        <dsp:cNvSpPr/>
      </dsp:nvSpPr>
      <dsp:spPr>
        <a:xfrm>
          <a:off x="1058" y="0"/>
          <a:ext cx="1646669" cy="2715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 </a:t>
          </a:r>
          <a:endParaRPr lang="es-EC" sz="2000" kern="1200" dirty="0"/>
        </a:p>
      </dsp:txBody>
      <dsp:txXfrm>
        <a:off x="1058" y="1086036"/>
        <a:ext cx="1646669" cy="1086036"/>
      </dsp:txXfrm>
    </dsp:sp>
    <dsp:sp modelId="{B7ACF59E-2478-478A-9A5E-906502340003}">
      <dsp:nvSpPr>
        <dsp:cNvPr id="0" name=""/>
        <dsp:cNvSpPr/>
      </dsp:nvSpPr>
      <dsp:spPr>
        <a:xfrm>
          <a:off x="372330" y="162905"/>
          <a:ext cx="904125" cy="90412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307FEB-B1D6-4769-AB37-518C10EF9E21}">
      <dsp:nvSpPr>
        <dsp:cNvPr id="0" name=""/>
        <dsp:cNvSpPr/>
      </dsp:nvSpPr>
      <dsp:spPr>
        <a:xfrm>
          <a:off x="1697127" y="0"/>
          <a:ext cx="1646669" cy="2715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Actividades económicas</a:t>
          </a:r>
          <a:endParaRPr lang="es-EC" sz="2000" kern="1200" dirty="0"/>
        </a:p>
      </dsp:txBody>
      <dsp:txXfrm>
        <a:off x="1697127" y="1086036"/>
        <a:ext cx="1646669" cy="1086036"/>
      </dsp:txXfrm>
    </dsp:sp>
    <dsp:sp modelId="{990EF54A-8205-4984-97D9-0765C56E47A7}">
      <dsp:nvSpPr>
        <dsp:cNvPr id="0" name=""/>
        <dsp:cNvSpPr/>
      </dsp:nvSpPr>
      <dsp:spPr>
        <a:xfrm>
          <a:off x="2068399" y="162905"/>
          <a:ext cx="904125" cy="90412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3131C1-4BF4-4253-94A5-CBDF086158AE}">
      <dsp:nvSpPr>
        <dsp:cNvPr id="0" name=""/>
        <dsp:cNvSpPr/>
      </dsp:nvSpPr>
      <dsp:spPr>
        <a:xfrm>
          <a:off x="3393197" y="0"/>
          <a:ext cx="1646669" cy="2715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 </a:t>
          </a:r>
          <a:endParaRPr lang="es-EC" sz="2000" kern="1200" dirty="0"/>
        </a:p>
      </dsp:txBody>
      <dsp:txXfrm>
        <a:off x="3393197" y="1086036"/>
        <a:ext cx="1646669" cy="1086036"/>
      </dsp:txXfrm>
    </dsp:sp>
    <dsp:sp modelId="{F6E73F26-133E-4166-94D6-C6D9002BEC53}">
      <dsp:nvSpPr>
        <dsp:cNvPr id="0" name=""/>
        <dsp:cNvSpPr/>
      </dsp:nvSpPr>
      <dsp:spPr>
        <a:xfrm>
          <a:off x="3764469" y="162905"/>
          <a:ext cx="904125" cy="90412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6DD88C-856E-498C-B8A6-780E15300EF0}">
      <dsp:nvSpPr>
        <dsp:cNvPr id="0" name=""/>
        <dsp:cNvSpPr/>
      </dsp:nvSpPr>
      <dsp:spPr>
        <a:xfrm>
          <a:off x="201636" y="1982728"/>
          <a:ext cx="4637651" cy="407263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6E7BB-0C60-47F2-A3A0-D7143016FA4C}">
      <dsp:nvSpPr>
        <dsp:cNvPr id="0" name=""/>
        <dsp:cNvSpPr/>
      </dsp:nvSpPr>
      <dsp:spPr>
        <a:xfrm>
          <a:off x="3492165" y="0"/>
          <a:ext cx="5225478" cy="12968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u="sng" kern="1200" dirty="0" smtClean="0"/>
            <a:t>Documentos de Acompañamiento:</a:t>
          </a:r>
          <a:endParaRPr lang="en-US" sz="1400" b="1" u="sng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noProof="0" dirty="0" smtClean="0"/>
            <a:t>Certificado Fitosanitario</a:t>
          </a:r>
          <a:endParaRPr lang="es-EC" sz="1400" b="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u="sng" kern="1200" dirty="0" smtClean="0"/>
            <a:t>Documentos de Soporte:</a:t>
          </a:r>
          <a:endParaRPr lang="es-EC" sz="1400" b="1" u="sng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noProof="0" dirty="0" smtClean="0"/>
            <a:t>Factura</a:t>
          </a:r>
          <a:endParaRPr lang="es-EC" sz="1400" b="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noProof="0" dirty="0" smtClean="0"/>
            <a:t>Documento</a:t>
          </a:r>
          <a:r>
            <a:rPr lang="en-US" sz="1400" b="0" kern="1200" dirty="0" smtClean="0"/>
            <a:t> de </a:t>
          </a:r>
          <a:r>
            <a:rPr lang="es-EC" sz="1400" b="0" kern="1200" noProof="0" dirty="0" smtClean="0"/>
            <a:t>transporte</a:t>
          </a:r>
          <a:r>
            <a:rPr lang="en-US" sz="1400" b="0" kern="1200" dirty="0" smtClean="0"/>
            <a:t> (Air waybill)</a:t>
          </a:r>
          <a:endParaRPr lang="en-US" sz="1400" b="0" kern="1200" dirty="0"/>
        </a:p>
      </dsp:txBody>
      <dsp:txXfrm>
        <a:off x="3492165" y="162112"/>
        <a:ext cx="4739143" cy="972670"/>
      </dsp:txXfrm>
    </dsp:sp>
    <dsp:sp modelId="{C09A2188-5DFC-47EC-AFDB-634211963597}">
      <dsp:nvSpPr>
        <dsp:cNvPr id="0" name=""/>
        <dsp:cNvSpPr/>
      </dsp:nvSpPr>
      <dsp:spPr>
        <a:xfrm>
          <a:off x="4256" y="233470"/>
          <a:ext cx="3483652" cy="8318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Documentación requerida para exportación</a:t>
          </a:r>
          <a:endParaRPr lang="en-US" sz="2200" kern="1200" dirty="0"/>
        </a:p>
      </dsp:txBody>
      <dsp:txXfrm>
        <a:off x="44864" y="274078"/>
        <a:ext cx="3402436" cy="750643"/>
      </dsp:txXfrm>
    </dsp:sp>
    <dsp:sp modelId="{FB66AAE4-5A2D-4F4A-9D3A-9141161E60E4}">
      <dsp:nvSpPr>
        <dsp:cNvPr id="0" name=""/>
        <dsp:cNvSpPr/>
      </dsp:nvSpPr>
      <dsp:spPr>
        <a:xfrm>
          <a:off x="3487057" y="1381033"/>
          <a:ext cx="5230586" cy="8318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818368"/>
            <a:satOff val="9021"/>
            <a:lumOff val="859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818368"/>
              <a:satOff val="9021"/>
              <a:lumOff val="85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800" kern="1200" dirty="0" smtClean="0"/>
            <a:t>Régimen 40</a:t>
          </a:r>
          <a:endParaRPr lang="en-US" sz="1800" kern="1200" dirty="0"/>
        </a:p>
      </dsp:txBody>
      <dsp:txXfrm>
        <a:off x="3487057" y="1485015"/>
        <a:ext cx="4918639" cy="623895"/>
      </dsp:txXfrm>
    </dsp:sp>
    <dsp:sp modelId="{AD81964A-E053-485C-A34F-F6B1D15C1CB7}">
      <dsp:nvSpPr>
        <dsp:cNvPr id="0" name=""/>
        <dsp:cNvSpPr/>
      </dsp:nvSpPr>
      <dsp:spPr>
        <a:xfrm>
          <a:off x="0" y="1515977"/>
          <a:ext cx="3487057" cy="648018"/>
        </a:xfrm>
        <a:prstGeom prst="roundRect">
          <a:avLst/>
        </a:prstGeom>
        <a:gradFill rotWithShape="0">
          <a:gsLst>
            <a:gs pos="0">
              <a:schemeClr val="accent2">
                <a:hueOff val="-592857"/>
                <a:satOff val="2840"/>
                <a:lumOff val="2627"/>
                <a:alphaOff val="0"/>
                <a:tint val="96000"/>
                <a:lumMod val="100000"/>
              </a:schemeClr>
            </a:gs>
            <a:gs pos="78000">
              <a:schemeClr val="accent2">
                <a:hueOff val="-592857"/>
                <a:satOff val="2840"/>
                <a:lumOff val="262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200" kern="1200" dirty="0" smtClean="0"/>
            <a:t>Régimen aduanero</a:t>
          </a:r>
          <a:endParaRPr lang="en-US" sz="2200" kern="1200" dirty="0"/>
        </a:p>
      </dsp:txBody>
      <dsp:txXfrm>
        <a:off x="31634" y="1547611"/>
        <a:ext cx="3423789" cy="584750"/>
      </dsp:txXfrm>
    </dsp:sp>
    <dsp:sp modelId="{6DBB9375-512F-4486-B617-296AF24D856A}">
      <dsp:nvSpPr>
        <dsp:cNvPr id="0" name=""/>
        <dsp:cNvSpPr/>
      </dsp:nvSpPr>
      <dsp:spPr>
        <a:xfrm>
          <a:off x="3487057" y="2296079"/>
          <a:ext cx="5230586" cy="8318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1636736"/>
            <a:satOff val="18043"/>
            <a:lumOff val="1718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1636736"/>
              <a:satOff val="18043"/>
              <a:lumOff val="171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/>
            <a:t>1211.90.90.00 Las demás de plantas, partes de plantas, semillas, frutos de las especies.</a:t>
          </a:r>
          <a:endParaRPr lang="en-US" sz="1800" b="0" kern="1200" dirty="0"/>
        </a:p>
      </dsp:txBody>
      <dsp:txXfrm>
        <a:off x="3487057" y="2400061"/>
        <a:ext cx="4918639" cy="623895"/>
      </dsp:txXfrm>
    </dsp:sp>
    <dsp:sp modelId="{956A834D-64D3-4AE8-88CF-CE14A85CDFF6}">
      <dsp:nvSpPr>
        <dsp:cNvPr id="0" name=""/>
        <dsp:cNvSpPr/>
      </dsp:nvSpPr>
      <dsp:spPr>
        <a:xfrm>
          <a:off x="0" y="2397457"/>
          <a:ext cx="3487057" cy="648018"/>
        </a:xfrm>
        <a:prstGeom prst="roundRect">
          <a:avLst/>
        </a:prstGeom>
        <a:gradFill rotWithShape="0">
          <a:gsLst>
            <a:gs pos="0">
              <a:schemeClr val="accent2">
                <a:hueOff val="-1185714"/>
                <a:satOff val="5680"/>
                <a:lumOff val="5255"/>
                <a:alphaOff val="0"/>
                <a:tint val="96000"/>
                <a:lumMod val="100000"/>
              </a:schemeClr>
            </a:gs>
            <a:gs pos="78000">
              <a:schemeClr val="accent2">
                <a:hueOff val="-1185714"/>
                <a:satOff val="5680"/>
                <a:lumOff val="525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0" kern="1200" dirty="0" smtClean="0"/>
            <a:t>Partidas arancelarias</a:t>
          </a:r>
          <a:endParaRPr lang="en-US" sz="2200" b="0" kern="1200" dirty="0"/>
        </a:p>
      </dsp:txBody>
      <dsp:txXfrm>
        <a:off x="31634" y="2429091"/>
        <a:ext cx="3423789" cy="584750"/>
      </dsp:txXfrm>
    </dsp:sp>
    <dsp:sp modelId="{8998ACD1-3467-4579-8479-3224A699088D}">
      <dsp:nvSpPr>
        <dsp:cNvPr id="0" name=""/>
        <dsp:cNvSpPr/>
      </dsp:nvSpPr>
      <dsp:spPr>
        <a:xfrm>
          <a:off x="3487057" y="3211124"/>
          <a:ext cx="5230586" cy="4779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2455104"/>
            <a:satOff val="27064"/>
            <a:lumOff val="2578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2455104"/>
              <a:satOff val="27064"/>
              <a:lumOff val="257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800" b="0" kern="1200" smtClean="0"/>
            <a:t>Vía aérea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800" kern="1200"/>
        </a:p>
      </dsp:txBody>
      <dsp:txXfrm>
        <a:off x="3487057" y="3270864"/>
        <a:ext cx="5051366" cy="358440"/>
      </dsp:txXfrm>
    </dsp:sp>
    <dsp:sp modelId="{13DF20FC-5D82-4168-93D6-DD20C85B8363}">
      <dsp:nvSpPr>
        <dsp:cNvPr id="0" name=""/>
        <dsp:cNvSpPr/>
      </dsp:nvSpPr>
      <dsp:spPr>
        <a:xfrm>
          <a:off x="0" y="3188747"/>
          <a:ext cx="3487057" cy="477920"/>
        </a:xfrm>
        <a:prstGeom prst="roundRect">
          <a:avLst/>
        </a:prstGeom>
        <a:gradFill rotWithShape="0">
          <a:gsLst>
            <a:gs pos="0">
              <a:schemeClr val="accent2">
                <a:hueOff val="-1778572"/>
                <a:satOff val="8520"/>
                <a:lumOff val="7882"/>
                <a:alphaOff val="0"/>
                <a:tint val="96000"/>
                <a:lumMod val="100000"/>
              </a:schemeClr>
            </a:gs>
            <a:gs pos="78000">
              <a:schemeClr val="accent2">
                <a:hueOff val="-1778572"/>
                <a:satOff val="8520"/>
                <a:lumOff val="788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0" kern="1200" dirty="0" smtClean="0"/>
            <a:t>Transporte</a:t>
          </a:r>
          <a:endParaRPr lang="en-US" sz="2200" b="0" kern="1200" dirty="0"/>
        </a:p>
      </dsp:txBody>
      <dsp:txXfrm>
        <a:off x="23330" y="3212077"/>
        <a:ext cx="3440397" cy="431260"/>
      </dsp:txXfrm>
    </dsp:sp>
    <dsp:sp modelId="{D09A8482-69F0-4FB9-8C24-0C71ACCE6152}">
      <dsp:nvSpPr>
        <dsp:cNvPr id="0" name=""/>
        <dsp:cNvSpPr/>
      </dsp:nvSpPr>
      <dsp:spPr>
        <a:xfrm>
          <a:off x="3487057" y="3844278"/>
          <a:ext cx="5230586" cy="5039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3273471"/>
            <a:satOff val="36086"/>
            <a:lumOff val="3437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3273471"/>
              <a:satOff val="36086"/>
              <a:lumOff val="343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FCA: Free </a:t>
          </a:r>
          <a:r>
            <a:rPr lang="es-EC" sz="1800" kern="1200" dirty="0" err="1" smtClean="0"/>
            <a:t>Carrier</a:t>
          </a:r>
          <a:r>
            <a:rPr lang="es-EC" sz="1800" kern="1200" dirty="0" smtClean="0"/>
            <a:t> / Libre al portador</a:t>
          </a:r>
          <a:endParaRPr lang="es-EC" sz="1800" kern="1200" dirty="0"/>
        </a:p>
      </dsp:txBody>
      <dsp:txXfrm>
        <a:off x="3487057" y="3907269"/>
        <a:ext cx="5041615" cy="377943"/>
      </dsp:txXfrm>
    </dsp:sp>
    <dsp:sp modelId="{6A79EE59-DEF2-4BBC-9FD2-EC957ECCE319}">
      <dsp:nvSpPr>
        <dsp:cNvPr id="0" name=""/>
        <dsp:cNvSpPr/>
      </dsp:nvSpPr>
      <dsp:spPr>
        <a:xfrm>
          <a:off x="0" y="3860008"/>
          <a:ext cx="3487057" cy="648018"/>
        </a:xfrm>
        <a:prstGeom prst="roundRect">
          <a:avLst/>
        </a:prstGeom>
        <a:gradFill rotWithShape="0">
          <a:gsLst>
            <a:gs pos="0">
              <a:schemeClr val="accent2">
                <a:hueOff val="-2371429"/>
                <a:satOff val="11360"/>
                <a:lumOff val="10510"/>
                <a:alphaOff val="0"/>
                <a:tint val="96000"/>
                <a:lumMod val="100000"/>
              </a:schemeClr>
            </a:gs>
            <a:gs pos="78000">
              <a:schemeClr val="accent2">
                <a:hueOff val="-2371429"/>
                <a:satOff val="11360"/>
                <a:lumOff val="1051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err="1" smtClean="0"/>
            <a:t>Incoterm</a:t>
          </a:r>
          <a:endParaRPr lang="es-EC" sz="2200" kern="1200" dirty="0"/>
        </a:p>
      </dsp:txBody>
      <dsp:txXfrm>
        <a:off x="31634" y="3891642"/>
        <a:ext cx="3423789" cy="584750"/>
      </dsp:txXfrm>
    </dsp:sp>
    <dsp:sp modelId="{B322DBBB-C6BB-483B-8CEE-1FA72AA4A104}">
      <dsp:nvSpPr>
        <dsp:cNvPr id="0" name=""/>
        <dsp:cNvSpPr/>
      </dsp:nvSpPr>
      <dsp:spPr>
        <a:xfrm>
          <a:off x="3487057" y="4516953"/>
          <a:ext cx="5230586" cy="486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smtClean="0"/>
            <a:t>Transferencia </a:t>
          </a:r>
          <a:endParaRPr lang="es-EC" sz="2000" kern="1200" dirty="0"/>
        </a:p>
      </dsp:txBody>
      <dsp:txXfrm>
        <a:off x="3487057" y="4577789"/>
        <a:ext cx="5048078" cy="365015"/>
      </dsp:txXfrm>
    </dsp:sp>
    <dsp:sp modelId="{908FEFBB-F21C-4DF3-A634-4F944036E44F}">
      <dsp:nvSpPr>
        <dsp:cNvPr id="0" name=""/>
        <dsp:cNvSpPr/>
      </dsp:nvSpPr>
      <dsp:spPr>
        <a:xfrm>
          <a:off x="0" y="4503435"/>
          <a:ext cx="3487057" cy="513723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Forma de pago</a:t>
          </a:r>
          <a:endParaRPr lang="es-EC" sz="2700" kern="1200" dirty="0"/>
        </a:p>
      </dsp:txBody>
      <dsp:txXfrm>
        <a:off x="25078" y="4528513"/>
        <a:ext cx="3436901" cy="463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/>
              <a:t>30/09/2015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352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/>
              <a:t>30/09/2015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68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/>
              <a:t>30/09/2015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/>
              <a:t>‹Nº›</a:t>
            </a:fld>
            <a:endParaRPr lang="es-EC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5796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/>
              <a:t>30/09/2015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8385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/>
              <a:t>30/09/2015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3644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/>
              <a:t>30/09/2015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1900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/>
              <a:t>30/09/2015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4069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/>
              <a:t>30/09/2015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3669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26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196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7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/>
              <a:t>30/09/2015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61936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62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09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28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74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82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90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29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7561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06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020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/>
              <a:t>30/09/2015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868319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92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64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69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48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881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085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666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287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807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2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/>
              <a:t>30/09/2015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143657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544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578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22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52875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1694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936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525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437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9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/>
              <a:t>30/09/2015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65061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324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263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767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531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141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032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090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343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05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957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/>
              <a:t>30/09/2015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81815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880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16033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934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003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929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427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893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4617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09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1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/>
              <a:t>30/09/2015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04957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277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338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339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650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846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82444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50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76726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760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3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/>
              <a:t>30/09/2015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71114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303-B87E-453E-9EE7-11DA99B24D9F}" type="datetimeFigureOut">
              <a:rPr lang="es-EC" smtClean="0"/>
              <a:t>30/09/2015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3997-2D74-4AF7-985D-5048264E687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5619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4F303-B87E-453E-9EE7-11DA99B24D9F}" type="datetimeFigureOut">
              <a:rPr lang="es-EC" smtClean="0"/>
              <a:t>30/09/2015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D613997-2D74-4AF7-985D-5048264E687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120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5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4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4F303-B87E-453E-9EE7-11DA99B24D9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30/09/2015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D613997-2D74-4AF7-985D-5048264E687B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5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jp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bujo_de_Microsoft_Visio11111111111111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5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6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6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7" Type="http://schemas.openxmlformats.org/officeDocument/2006/relationships/image" Target="../media/image76.e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79.emf"/><Relationship Id="rId4" Type="http://schemas.openxmlformats.org/officeDocument/2006/relationships/chart" Target="../charts/char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84.jpeg"/><Relationship Id="rId4" Type="http://schemas.openxmlformats.org/officeDocument/2006/relationships/image" Target="../media/image8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0912" y="1494758"/>
            <a:ext cx="11243257" cy="1068138"/>
          </a:xfrm>
        </p:spPr>
        <p:txBody>
          <a:bodyPr/>
          <a:lstStyle/>
          <a:p>
            <a:pPr algn="ctr"/>
            <a:r>
              <a:rPr lang="es-EC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 ESPE</a:t>
            </a:r>
            <a:endParaRPr lang="es-EC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7774" y="2756079"/>
            <a:ext cx="10392263" cy="1655762"/>
          </a:xfrm>
        </p:spPr>
        <p:txBody>
          <a:bodyPr>
            <a:noAutofit/>
          </a:bodyPr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CIENCIAS ECONÓMICAS ADMINISTRATIVAS Y DEL COMERCIO</a:t>
            </a:r>
          </a:p>
          <a:p>
            <a:pPr algn="ctr"/>
            <a:endParaRPr lang="es-EC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TESIS PREVIA A LA OBTENCIÓN DEL TÍTULO DE INGENIERAS EN COMERCIO EXTERIOR Y NEGOCIACIÓN INTERNACIONAL</a:t>
            </a:r>
          </a:p>
          <a:p>
            <a:pPr algn="ctr"/>
            <a:endParaRPr lang="es-EC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_tradnl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“ESTUDIO DE FACTIBILIDAD PARA LA PRODUCCIÓN Y EXPORTACIÓN DE INFUSIONES DE HIERBAS AROMÁTICAS AL MERCADO ESTADOUNIDENSE COMO ALTERNATIVA DE DESARROLLO SOCIOECONÓMICO PARA LA PARROQUIA CALDERÓN”</a:t>
            </a:r>
            <a:endParaRPr lang="es-EC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C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MARÍA BELÉN CHANATAXI CRUZ</a:t>
            </a:r>
          </a:p>
          <a:p>
            <a:pPr algn="ctr"/>
            <a:r>
              <a:rPr lang="es-EC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LORENA TATIANA ARMAS PACHACAMA</a:t>
            </a:r>
          </a:p>
          <a:p>
            <a:pPr algn="ctr"/>
            <a:endParaRPr lang="es-EC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 2015</a:t>
            </a:r>
            <a:endParaRPr lang="es-EC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27"/>
          <a:stretch/>
        </p:blipFill>
        <p:spPr>
          <a:xfrm>
            <a:off x="3046840" y="182119"/>
            <a:ext cx="5834130" cy="165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3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1500"/>
          </a:xfrm>
        </p:spPr>
        <p:txBody>
          <a:bodyPr>
            <a:noAutofit/>
          </a:bodyPr>
          <a:lstStyle/>
          <a:p>
            <a:r>
              <a:rPr lang="es-EC" b="1" dirty="0" smtClean="0"/>
              <a:t>Índices</a:t>
            </a:r>
            <a:endParaRPr lang="es-EC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1968500" y="1525930"/>
                <a:ext cx="6096000" cy="177414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𝐼𝑁𝐷𝐼𝐶𝐸</m:t>
                      </m:r>
                      <m:r>
                        <a:rPr lang="es-ES" i="1">
                          <a:latin typeface="Cambria Math"/>
                        </a:rPr>
                        <m:t> </m:t>
                      </m:r>
                      <m:r>
                        <a:rPr lang="es-ES" i="1">
                          <a:latin typeface="Cambria Math"/>
                        </a:rPr>
                        <m:t>𝐷𝐸</m:t>
                      </m:r>
                      <m:r>
                        <a:rPr lang="es-ES" i="1">
                          <a:latin typeface="Cambria Math"/>
                        </a:rPr>
                        <m:t> </m:t>
                      </m:r>
                      <m:r>
                        <a:rPr lang="es-ES" i="1">
                          <a:latin typeface="Cambria Math"/>
                        </a:rPr>
                        <m:t>𝑃𝑂𝑇𝐸𝑁𝐶𝐼𝐴𝐿𝐼𝐷𝐴𝐷</m:t>
                      </m:r>
                      <m:r>
                        <a:rPr lang="es-E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/>
                            </a:rPr>
                            <m:t>𝑅𝑒𝑠𝑢𝑙𝑡𝑎𝑑𝑜</m:t>
                          </m:r>
                          <m:r>
                            <a:rPr lang="es-ES" i="1">
                              <a:latin typeface="Cambria Math"/>
                            </a:rPr>
                            <m:t> </m:t>
                          </m:r>
                          <m:r>
                            <a:rPr lang="es-ES" i="1">
                              <a:latin typeface="Cambria Math"/>
                            </a:rPr>
                            <m:t>𝑑𝑒</m:t>
                          </m:r>
                          <m:r>
                            <a:rPr lang="es-ES" i="1">
                              <a:latin typeface="Cambria Math"/>
                            </a:rPr>
                            <m:t> </m:t>
                          </m:r>
                          <m:r>
                            <a:rPr lang="es-ES" i="1">
                              <a:latin typeface="Cambria Math"/>
                            </a:rPr>
                            <m:t>𝑙𝑎</m:t>
                          </m:r>
                          <m:r>
                            <a:rPr lang="es-ES" i="1">
                              <a:latin typeface="Cambria Math"/>
                            </a:rPr>
                            <m:t> </m:t>
                          </m:r>
                          <m:r>
                            <a:rPr lang="es-ES" i="1">
                              <a:latin typeface="Cambria Math"/>
                            </a:rPr>
                            <m:t>𝑚𝑎𝑡𝑟𝑖𝑧</m:t>
                          </m:r>
                        </m:num>
                        <m:den>
                          <m:d>
                            <m:d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𝑀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á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𝑥𝑖𝑚𝑜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𝑣𝑎𝑙𝑜𝑟</m:t>
                              </m:r>
                            </m:e>
                          </m:d>
                          <m:d>
                            <m:d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° 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𝑓𝑖𝑙𝑎𝑠</m:t>
                              </m:r>
                            </m:e>
                          </m:d>
                          <m:d>
                            <m:d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° 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𝑐𝑜𝑙𝑢𝑚𝑛𝑎𝑠</m:t>
                              </m:r>
                            </m:e>
                          </m:d>
                        </m:den>
                      </m:f>
                      <m:r>
                        <a:rPr lang="es-ES" i="1">
                          <a:latin typeface="Cambria Math"/>
                        </a:rPr>
                        <m:t>(100%)</m:t>
                      </m:r>
                    </m:oMath>
                  </m:oMathPara>
                </a14:m>
                <a:endParaRPr lang="es-EC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𝐼𝑁𝐷𝐼𝐶𝐸</m:t>
                      </m:r>
                      <m:r>
                        <a:rPr lang="es-ES" i="1">
                          <a:latin typeface="Cambria Math"/>
                        </a:rPr>
                        <m:t> </m:t>
                      </m:r>
                      <m:r>
                        <a:rPr lang="es-ES" i="1">
                          <a:latin typeface="Cambria Math"/>
                        </a:rPr>
                        <m:t>𝐷𝐸</m:t>
                      </m:r>
                      <m:r>
                        <a:rPr lang="es-ES" i="1">
                          <a:latin typeface="Cambria Math"/>
                        </a:rPr>
                        <m:t> </m:t>
                      </m:r>
                      <m:r>
                        <a:rPr lang="es-ES" i="1">
                          <a:latin typeface="Cambria Math"/>
                        </a:rPr>
                        <m:t>𝑃𝑂𝑇𝐸𝑁𝐶𝐼𝐴𝐿𝐼𝐷𝐴𝐷</m:t>
                      </m:r>
                      <m:r>
                        <a:rPr lang="es-E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/>
                            </a:rPr>
                            <m:t>314</m:t>
                          </m:r>
                        </m:num>
                        <m:den>
                          <m:d>
                            <m:d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  <m:d>
                            <m:d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11</m:t>
                              </m:r>
                            </m:e>
                          </m:d>
                          <m:d>
                            <m:d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10</m:t>
                              </m:r>
                            </m:e>
                          </m:d>
                        </m:den>
                      </m:f>
                      <m:r>
                        <a:rPr lang="es-ES" i="1">
                          <a:latin typeface="Cambria Math"/>
                        </a:rPr>
                        <m:t>(100%)</m:t>
                      </m:r>
                    </m:oMath>
                  </m:oMathPara>
                </a14:m>
                <a:endParaRPr lang="es-EC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>
                          <a:latin typeface="Cambria Math"/>
                        </a:rPr>
                        <m:t>𝑰𝑵𝑫𝑰𝑪𝑬</m:t>
                      </m:r>
                      <m:r>
                        <a:rPr lang="es-ES" b="1" i="1">
                          <a:latin typeface="Cambria Math"/>
                        </a:rPr>
                        <m:t> </m:t>
                      </m:r>
                      <m:r>
                        <a:rPr lang="es-ES" b="1" i="1">
                          <a:latin typeface="Cambria Math"/>
                        </a:rPr>
                        <m:t>𝑫𝑬</m:t>
                      </m:r>
                      <m:r>
                        <a:rPr lang="es-ES" b="1" i="1">
                          <a:latin typeface="Cambria Math"/>
                        </a:rPr>
                        <m:t> </m:t>
                      </m:r>
                      <m:r>
                        <a:rPr lang="es-ES" b="1" i="1">
                          <a:latin typeface="Cambria Math"/>
                        </a:rPr>
                        <m:t>𝑷𝑶𝑻𝑬𝑵𝑪𝑰𝑨𝑳𝑰𝑫𝑨𝑫</m:t>
                      </m:r>
                      <m:r>
                        <a:rPr lang="es-ES" b="1" i="1">
                          <a:latin typeface="Cambria Math"/>
                        </a:rPr>
                        <m:t>=</m:t>
                      </m:r>
                      <m:r>
                        <a:rPr lang="es-ES" b="1" i="1">
                          <a:latin typeface="Cambria Math"/>
                        </a:rPr>
                        <m:t>𝟓𝟕</m:t>
                      </m:r>
                      <m:r>
                        <a:rPr lang="es-ES" b="1" i="1">
                          <a:latin typeface="Cambria Math"/>
                        </a:rPr>
                        <m:t>.</m:t>
                      </m:r>
                      <m:r>
                        <a:rPr lang="es-ES" b="1" i="1">
                          <a:latin typeface="Cambria Math"/>
                        </a:rPr>
                        <m:t>𝟎𝟗</m:t>
                      </m:r>
                      <m:r>
                        <a:rPr lang="es-ES" b="1" i="1"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500" y="1525930"/>
                <a:ext cx="6096000" cy="17741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1955800" y="3811930"/>
                <a:ext cx="6096000" cy="177414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/>
                        </a:rPr>
                        <m:t>𝐼𝑁𝐷𝐼𝐶𝐸</m:t>
                      </m:r>
                      <m:r>
                        <a:rPr lang="es-ES" i="1" smtClean="0">
                          <a:latin typeface="Cambria Math"/>
                        </a:rPr>
                        <m:t> </m:t>
                      </m:r>
                      <m:r>
                        <a:rPr lang="es-ES" i="1" smtClean="0">
                          <a:latin typeface="Cambria Math"/>
                        </a:rPr>
                        <m:t>𝐷𝐸</m:t>
                      </m:r>
                      <m:r>
                        <a:rPr lang="es-ES" i="1" smtClean="0">
                          <a:latin typeface="Cambria Math"/>
                        </a:rPr>
                        <m:t> </m:t>
                      </m:r>
                      <m:r>
                        <a:rPr lang="es-ES" i="1" smtClean="0">
                          <a:latin typeface="Cambria Math"/>
                        </a:rPr>
                        <m:t>𝑉𝑈𝐿𝑁𝐸𝑅𝐴𝐵𝐼𝐿𝐼𝐷𝐴𝐷</m:t>
                      </m:r>
                      <m:r>
                        <a:rPr lang="es-E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/>
                            </a:rPr>
                            <m:t>𝑅𝑒𝑠𝑢𝑙𝑡𝑎𝑑𝑜</m:t>
                          </m:r>
                          <m:r>
                            <a:rPr lang="es-ES" i="1">
                              <a:latin typeface="Cambria Math"/>
                            </a:rPr>
                            <m:t> </m:t>
                          </m:r>
                          <m:r>
                            <a:rPr lang="es-ES" i="1">
                              <a:latin typeface="Cambria Math"/>
                            </a:rPr>
                            <m:t>𝑑𝑒</m:t>
                          </m:r>
                          <m:r>
                            <a:rPr lang="es-ES" i="1">
                              <a:latin typeface="Cambria Math"/>
                            </a:rPr>
                            <m:t> </m:t>
                          </m:r>
                          <m:r>
                            <a:rPr lang="es-ES" i="1">
                              <a:latin typeface="Cambria Math"/>
                            </a:rPr>
                            <m:t>𝑙𝑎</m:t>
                          </m:r>
                          <m:r>
                            <a:rPr lang="es-ES" i="1">
                              <a:latin typeface="Cambria Math"/>
                            </a:rPr>
                            <m:t> </m:t>
                          </m:r>
                          <m:r>
                            <a:rPr lang="es-ES" i="1">
                              <a:latin typeface="Cambria Math"/>
                            </a:rPr>
                            <m:t>𝑚𝑎𝑡𝑟𝑖𝑧</m:t>
                          </m:r>
                        </m:num>
                        <m:den>
                          <m:d>
                            <m:d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𝑀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á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𝑥𝑖𝑚𝑜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𝑣𝑎𝑙𝑜𝑟</m:t>
                              </m:r>
                            </m:e>
                          </m:d>
                          <m:d>
                            <m:d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° 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𝑓𝑖𝑙𝑎𝑠</m:t>
                              </m:r>
                            </m:e>
                          </m:d>
                          <m:d>
                            <m:d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° 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𝑐𝑜𝑙𝑢𝑚𝑛𝑎𝑠</m:t>
                              </m:r>
                            </m:e>
                          </m:d>
                        </m:den>
                      </m:f>
                      <m:r>
                        <a:rPr lang="es-ES" i="1">
                          <a:latin typeface="Cambria Math"/>
                        </a:rPr>
                        <m:t>(100%)</m:t>
                      </m:r>
                    </m:oMath>
                  </m:oMathPara>
                </a14:m>
                <a:endParaRPr lang="es-EC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𝐼𝑁𝐷𝐼𝐶𝐸</m:t>
                      </m:r>
                      <m:r>
                        <a:rPr lang="es-ES" i="1">
                          <a:latin typeface="Cambria Math"/>
                        </a:rPr>
                        <m:t> </m:t>
                      </m:r>
                      <m:r>
                        <a:rPr lang="es-ES" i="1">
                          <a:latin typeface="Cambria Math"/>
                        </a:rPr>
                        <m:t>𝐷𝐸</m:t>
                      </m:r>
                      <m:r>
                        <a:rPr lang="es-ES" i="1">
                          <a:latin typeface="Cambria Math"/>
                        </a:rPr>
                        <m:t> </m:t>
                      </m:r>
                      <m:r>
                        <a:rPr lang="es-ES" i="1">
                          <a:latin typeface="Cambria Math"/>
                        </a:rPr>
                        <m:t>𝑉𝑈𝐿𝑁𝐸𝑅𝐴𝐵𝐼𝐿𝐼𝐷𝐴𝐷</m:t>
                      </m:r>
                      <m:r>
                        <a:rPr lang="es-E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/>
                            </a:rPr>
                            <m:t>144</m:t>
                          </m:r>
                        </m:num>
                        <m:den>
                          <m:d>
                            <m:d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  <m:d>
                            <m:d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8</m:t>
                              </m:r>
                            </m:e>
                          </m:d>
                          <m:d>
                            <m:d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</m:den>
                      </m:f>
                      <m:r>
                        <a:rPr lang="es-ES" i="1">
                          <a:latin typeface="Cambria Math"/>
                        </a:rPr>
                        <m:t>(100%)</m:t>
                      </m:r>
                    </m:oMath>
                  </m:oMathPara>
                </a14:m>
                <a:endParaRPr lang="es-EC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>
                          <a:latin typeface="Cambria Math"/>
                        </a:rPr>
                        <m:t>𝑰𝑵𝑫𝑰𝑪𝑬</m:t>
                      </m:r>
                      <m:r>
                        <a:rPr lang="es-ES" b="1" i="1">
                          <a:latin typeface="Cambria Math"/>
                        </a:rPr>
                        <m:t> </m:t>
                      </m:r>
                      <m:r>
                        <a:rPr lang="es-ES" b="1" i="1">
                          <a:latin typeface="Cambria Math"/>
                        </a:rPr>
                        <m:t>𝑫𝑬</m:t>
                      </m:r>
                      <m:r>
                        <a:rPr lang="es-ES" b="1" i="1">
                          <a:latin typeface="Cambria Math"/>
                        </a:rPr>
                        <m:t> </m:t>
                      </m:r>
                      <m:r>
                        <a:rPr lang="es-ES" b="1" i="1">
                          <a:latin typeface="Cambria Math"/>
                        </a:rPr>
                        <m:t>𝑽𝑼𝑳𝑵𝑬𝑹𝑨𝑩𝑰𝑳𝑰𝑫𝑨𝑫</m:t>
                      </m:r>
                      <m:r>
                        <a:rPr lang="es-ES" b="1" i="1">
                          <a:latin typeface="Cambria Math"/>
                        </a:rPr>
                        <m:t>=</m:t>
                      </m:r>
                      <m:r>
                        <a:rPr lang="es-ES" b="1" i="1">
                          <a:latin typeface="Cambria Math"/>
                        </a:rPr>
                        <m:t>𝟕𝟐</m:t>
                      </m:r>
                      <m:r>
                        <a:rPr lang="es-ES" b="1" i="1"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800" y="3811930"/>
                <a:ext cx="6096000" cy="17741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1 Título"/>
          <p:cNvSpPr txBox="1">
            <a:spLocks/>
          </p:cNvSpPr>
          <p:nvPr/>
        </p:nvSpPr>
        <p:spPr>
          <a:xfrm>
            <a:off x="6819900" y="63500"/>
            <a:ext cx="5296874" cy="527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EC" sz="2000" dirty="0">
                <a:solidFill>
                  <a:schemeClr val="tx1"/>
                </a:solidFill>
                <a:cs typeface="Arial" panose="020B0604020202020204" pitchFamily="34" charset="0"/>
              </a:rPr>
              <a:t>ANÁLISIS SITUACIONAL ESTRATÉGICO</a:t>
            </a:r>
          </a:p>
          <a:p>
            <a:pPr algn="r"/>
            <a:endParaRPr lang="es-EC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3574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3900"/>
          </a:xfrm>
        </p:spPr>
        <p:txBody>
          <a:bodyPr>
            <a:normAutofit/>
          </a:bodyPr>
          <a:lstStyle/>
          <a:p>
            <a:r>
              <a:rPr lang="es-EC" b="1" dirty="0" smtClean="0"/>
              <a:t>Estrategias</a:t>
            </a:r>
            <a:endParaRPr lang="es-EC" sz="30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93525"/>
              </p:ext>
            </p:extLst>
          </p:nvPr>
        </p:nvGraphicFramePr>
        <p:xfrm>
          <a:off x="736600" y="1257303"/>
          <a:ext cx="8559800" cy="52379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10314"/>
                <a:gridCol w="4149486"/>
              </a:tblGrid>
              <a:tr h="3072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1" u="none" strike="noStrike" dirty="0">
                          <a:effectLst/>
                        </a:rPr>
                        <a:t>ESTRATEGIAS MAXIMIZAR F y MINIMIZAR  </a:t>
                      </a:r>
                      <a:r>
                        <a:rPr lang="es-EC" sz="1200" b="1" u="none" strike="noStrike" dirty="0" smtClean="0">
                          <a:effectLst/>
                        </a:rPr>
                        <a:t>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82" marR="8782" marT="878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1" u="none" strike="noStrike" dirty="0">
                          <a:effectLst/>
                        </a:rPr>
                        <a:t>ESTRATEGIAS MINIMIZAR D y MAXIMIZAR 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82" marR="8782" marT="8782" marB="0" anchor="ctr"/>
                </a:tc>
              </a:tr>
              <a:tr h="5334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Fortalecer la mano de obra calificada encargada de la producción con el apoyo de incentivos al personal logrando </a:t>
                      </a:r>
                      <a:r>
                        <a:rPr lang="es-EC" sz="12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mejorar </a:t>
                      </a:r>
                      <a:r>
                        <a:rPr lang="es-EC" sz="12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los niveles de calidad para la exportación. </a:t>
                      </a:r>
                      <a:endParaRPr lang="es-EC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u="none" strike="noStrike" dirty="0">
                          <a:effectLst/>
                        </a:rPr>
                        <a:t>Reducir tiempos de producción y mejorar procesos manteniendo el sabor y exquisito aroma.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82" marR="8782" marT="8782" marB="0" anchor="ctr"/>
                </a:tc>
              </a:tr>
              <a:tr h="4714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Participar en ferias y utilizar herramientas publicitarias para dar a conocer las tisanas y lograr el interés en nuevos mercados. </a:t>
                      </a:r>
                      <a:endParaRPr lang="es-EC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u="none" strike="noStrike" dirty="0">
                          <a:effectLst/>
                        </a:rPr>
                        <a:t>Aplicar constantes investigaciones en el mercado para conocer el desenvolvimiento de la competencia y los clientes en el mercado</a:t>
                      </a:r>
                      <a:r>
                        <a:rPr lang="es-EC" sz="1200" b="0" u="none" strike="noStrike" dirty="0" smtClean="0">
                          <a:effectLst/>
                        </a:rPr>
                        <a:t>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82" marR="8782" marT="8782" marB="0" anchor="ctr"/>
                </a:tc>
              </a:tr>
              <a:tr h="626184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0" u="none" strike="noStrike" dirty="0" smtClean="0">
                          <a:effectLst/>
                        </a:rPr>
                        <a:t>Evaluar las actividades de cada gestión de procesos.</a:t>
                      </a:r>
                      <a:endParaRPr lang="es-EC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82" marR="8782" marT="878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u="none" strike="noStrike" dirty="0">
                          <a:effectLst/>
                        </a:rPr>
                        <a:t> Crear una red de contactos comerciales en el país de </a:t>
                      </a:r>
                      <a:r>
                        <a:rPr lang="es-EC" sz="1200" b="0" u="none" strike="noStrike" dirty="0" smtClean="0">
                          <a:effectLst/>
                        </a:rPr>
                        <a:t>destino.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82" marR="8782" marT="8782" marB="0" anchor="ctr"/>
                </a:tc>
              </a:tr>
              <a:tr h="625957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0" u="none" strike="noStrike" dirty="0" smtClean="0">
                          <a:effectLst/>
                        </a:rPr>
                        <a:t>Plantear un sistema de gestión de calidad para la empresa con el objetivo de ofrecer productos bajo normas certificadas. </a:t>
                      </a:r>
                      <a:endParaRPr lang="es-EC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82" marR="8782" marT="8782" marB="0" anchor="ctr"/>
                </a:tc>
                <a:tc>
                  <a:txBody>
                    <a:bodyPr/>
                    <a:lstStyle/>
                    <a:p>
                      <a:pPr algn="just" fontAlgn="ctr"/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82" marR="8782" marT="8782" marB="0" anchor="ctr"/>
                </a:tc>
              </a:tr>
              <a:tr h="3072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1" u="none" strike="noStrike">
                          <a:effectLst/>
                        </a:rPr>
                        <a:t>ESTRATEGIAS MAXIMIZAR F y MINIMIZAR  A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82" marR="8782" marT="878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1" u="none" strike="noStrike" dirty="0">
                          <a:effectLst/>
                        </a:rPr>
                        <a:t>ESTRATEGIAS MINIMIZAR D y 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82" marR="8782" marT="8782" marB="0" anchor="ctr"/>
                </a:tc>
              </a:tr>
              <a:tr h="855787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u="none" strike="noStrike" dirty="0">
                          <a:effectLst/>
                        </a:rPr>
                        <a:t>Analizar trimestralmente los indicadores de gestión con el objetivo de mantener buenos porcentajes que nos permitan solventar préstamos a las tasas de interés de mercado establecidas.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82" marR="8782" marT="878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u="none" strike="noStrike" dirty="0">
                          <a:effectLst/>
                        </a:rPr>
                        <a:t>Realizar el pago de los valores adeudados con el banco en el tiempo establecido y con los intereses acordados para no pagar valores extras que afecten a la economía de la empresa.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82" marR="8782" marT="8782" marB="0" anchor="ctr"/>
                </a:tc>
              </a:tr>
              <a:tr h="855787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u="none" strike="noStrike" dirty="0">
                          <a:effectLst/>
                        </a:rPr>
                        <a:t>Capacitar al personal periódicamente sobre los procesos productivos, logísticos y administrativos, lo que permite incrementar la productividad y su vez aumentar la mano de obra </a:t>
                      </a:r>
                      <a:r>
                        <a:rPr lang="es-EC" sz="1200" b="0" u="none" strike="noStrike" dirty="0" smtClean="0">
                          <a:effectLst/>
                        </a:rPr>
                        <a:t>capacitada.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82" marR="8782" marT="878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u="none" strike="noStrike" dirty="0">
                          <a:effectLst/>
                        </a:rPr>
                        <a:t>Acceder a capacitaciones, foros y conferencias referentes al sector de tisanas lo que permita adquirir experiencia en la rama e incrementar los niveles productivos.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82" marR="8782" marT="8782" marB="0" anchor="ctr"/>
                </a:tc>
              </a:tr>
              <a:tr h="471496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u="none" strike="noStrike" dirty="0">
                          <a:effectLst/>
                        </a:rPr>
                        <a:t>Priorizar el dialogo entre el recurso humano, con la finalidad de alcanzar los objetivos </a:t>
                      </a:r>
                      <a:r>
                        <a:rPr lang="es-EC" sz="1200" b="0" u="none" strike="noStrike" dirty="0" smtClean="0">
                          <a:effectLst/>
                        </a:rPr>
                        <a:t>planificados.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82" marR="8782" marT="878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u="none" strike="noStrike" dirty="0">
                          <a:effectLst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82" marR="8782" marT="8782" marB="0" anchor="b"/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6819900" y="63500"/>
            <a:ext cx="5296874" cy="527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EC" sz="2000" dirty="0">
                <a:solidFill>
                  <a:schemeClr val="tx1"/>
                </a:solidFill>
                <a:cs typeface="Arial" panose="020B0604020202020204" pitchFamily="34" charset="0"/>
              </a:rPr>
              <a:t>ANÁLISIS SITUACIONAL ESTRATÉGICO</a:t>
            </a:r>
          </a:p>
          <a:p>
            <a:pPr algn="r"/>
            <a:endParaRPr lang="es-EC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748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rupophi.es/alfabetodearomas/img/p/63-107-thickbo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78"/>
          <a:stretch/>
        </p:blipFill>
        <p:spPr bwMode="auto">
          <a:xfrm>
            <a:off x="6014435" y="0"/>
            <a:ext cx="61775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27279" y="1966653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b="1" dirty="0" smtClean="0">
                <a:solidFill>
                  <a:srgbClr val="90C226"/>
                </a:solidFill>
                <a:cs typeface="Times New Roman" panose="02020603050405020304" pitchFamily="18" charset="0"/>
              </a:rPr>
              <a:t>CAPÍTULO 3</a:t>
            </a:r>
            <a:endParaRPr lang="es-EC" b="1" dirty="0">
              <a:solidFill>
                <a:srgbClr val="90C226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927279" y="4050833"/>
            <a:ext cx="8346724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0C226"/>
              </a:buClr>
              <a:buFont typeface="Wingdings 3" charset="2"/>
              <a:buNone/>
            </a:pPr>
            <a:r>
              <a:rPr lang="es-EC" sz="4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ESTUDIO DE MERCADO</a:t>
            </a:r>
            <a:endParaRPr lang="es-EC" sz="40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54754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7400"/>
          </a:xfrm>
        </p:spPr>
        <p:txBody>
          <a:bodyPr/>
          <a:lstStyle/>
          <a:p>
            <a:r>
              <a:rPr lang="es-EC" b="1" dirty="0" smtClean="0"/>
              <a:t>Demanda internacional</a:t>
            </a:r>
            <a:endParaRPr lang="es-EC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 r="12714" b="5991"/>
          <a:stretch/>
        </p:blipFill>
        <p:spPr bwMode="auto">
          <a:xfrm>
            <a:off x="3962399" y="1449388"/>
            <a:ext cx="4826001" cy="514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Abrir llave"/>
          <p:cNvSpPr/>
          <p:nvPr/>
        </p:nvSpPr>
        <p:spPr>
          <a:xfrm>
            <a:off x="3632200" y="2514600"/>
            <a:ext cx="368300" cy="1003300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CuadroTexto"/>
          <p:cNvSpPr txBox="1"/>
          <p:nvPr/>
        </p:nvSpPr>
        <p:spPr>
          <a:xfrm>
            <a:off x="3236436" y="1930400"/>
            <a:ext cx="461665" cy="20525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C" b="1" i="1" dirty="0" smtClean="0">
                <a:solidFill>
                  <a:schemeClr val="accent2">
                    <a:lumMod val="75000"/>
                  </a:schemeClr>
                </a:solidFill>
              </a:rPr>
              <a:t>Mayor demanda</a:t>
            </a:r>
            <a:endParaRPr lang="es-EC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819900" y="63500"/>
            <a:ext cx="5296874" cy="527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EC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ESTUDIO DE MERCADO</a:t>
            </a:r>
            <a:endParaRPr lang="es-EC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r"/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16" y="4902200"/>
            <a:ext cx="1681784" cy="118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13" y="1450975"/>
            <a:ext cx="2008726" cy="1505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79" y="3213101"/>
            <a:ext cx="1979220" cy="127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991663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9139"/>
          </a:xfrm>
        </p:spPr>
        <p:txBody>
          <a:bodyPr/>
          <a:lstStyle/>
          <a:p>
            <a:r>
              <a:rPr lang="es-EC" b="1" dirty="0" smtClean="0"/>
              <a:t>Demanda histórica E.E.U.U.</a:t>
            </a:r>
            <a:endParaRPr lang="es-EC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819900" y="63500"/>
            <a:ext cx="5296874" cy="527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EC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ESTUDIO DE MERCADO</a:t>
            </a:r>
            <a:endParaRPr lang="es-EC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r"/>
            <a:endParaRPr lang="es-EC" sz="2000" dirty="0">
              <a:solidFill>
                <a:schemeClr val="tx1"/>
              </a:solidFill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flipV="1">
            <a:off x="8788400" y="2882900"/>
            <a:ext cx="825500" cy="1473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5" b="7778"/>
          <a:stretch/>
        </p:blipFill>
        <p:spPr bwMode="auto">
          <a:xfrm>
            <a:off x="725488" y="1652587"/>
            <a:ext cx="7580312" cy="452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09636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5800"/>
          </a:xfrm>
        </p:spPr>
        <p:txBody>
          <a:bodyPr/>
          <a:lstStyle/>
          <a:p>
            <a:r>
              <a:rPr lang="es-EC" b="1" dirty="0" smtClean="0"/>
              <a:t>Oferta</a:t>
            </a:r>
            <a:endParaRPr lang="es-EC" b="1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675745" y="1183083"/>
            <a:ext cx="4185623" cy="576262"/>
          </a:xfrm>
        </p:spPr>
        <p:txBody>
          <a:bodyPr/>
          <a:lstStyle/>
          <a:p>
            <a:r>
              <a:rPr lang="es-EC" dirty="0" smtClean="0"/>
              <a:t>Nacional</a:t>
            </a:r>
            <a:endParaRPr lang="es-EC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199383" y="1183083"/>
            <a:ext cx="4185618" cy="576262"/>
          </a:xfrm>
        </p:spPr>
        <p:txBody>
          <a:bodyPr/>
          <a:lstStyle/>
          <a:p>
            <a:r>
              <a:rPr lang="es-EC" dirty="0" smtClean="0"/>
              <a:t>Internacional</a:t>
            </a:r>
            <a:endParaRPr lang="es-EC" dirty="0"/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11714" r="8486" b="9375"/>
          <a:stretch/>
        </p:blipFill>
        <p:spPr>
          <a:xfrm>
            <a:off x="1955799" y="1930400"/>
            <a:ext cx="1803401" cy="1435100"/>
          </a:xfrm>
        </p:spPr>
      </p:pic>
      <p:pic>
        <p:nvPicPr>
          <p:cNvPr id="8" name="6 Imagen" descr="ILE.png"/>
          <p:cNvPicPr/>
          <p:nvPr/>
        </p:nvPicPr>
        <p:blipFill>
          <a:blip r:embed="rId3"/>
          <a:srcRect l="8927" t="9615" r="10191" b="8881"/>
          <a:stretch>
            <a:fillRect/>
          </a:stretch>
        </p:blipFill>
        <p:spPr>
          <a:xfrm>
            <a:off x="199390" y="1963102"/>
            <a:ext cx="1506220" cy="150939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7" y="3485197"/>
            <a:ext cx="2257425" cy="1485900"/>
          </a:xfrm>
          <a:prstGeom prst="rect">
            <a:avLst/>
          </a:prstGeom>
        </p:spPr>
      </p:pic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943290"/>
              </p:ext>
            </p:extLst>
          </p:nvPr>
        </p:nvGraphicFramePr>
        <p:xfrm>
          <a:off x="4252120" y="2182019"/>
          <a:ext cx="4701379" cy="414713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00419"/>
                <a:gridCol w="875240"/>
                <a:gridCol w="875240"/>
                <a:gridCol w="875240"/>
                <a:gridCol w="875240"/>
              </a:tblGrid>
              <a:tr h="46667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EXPORTACIONES MUNDIALES </a:t>
                      </a:r>
                      <a:br>
                        <a:rPr lang="es-EC" sz="1400" dirty="0">
                          <a:effectLst/>
                        </a:rPr>
                      </a:br>
                      <a:r>
                        <a:rPr lang="es-EC" sz="1400" dirty="0">
                          <a:effectLst/>
                        </a:rPr>
                        <a:t>En miles de dólares</a:t>
                      </a:r>
                      <a:endParaRPr lang="es-EC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5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Exportador</a:t>
                      </a:r>
                      <a:endParaRPr lang="es-EC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2011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2012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2013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2014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China</a:t>
                      </a:r>
                      <a:endParaRPr lang="es-EC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57.912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59.694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62.645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75.554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India</a:t>
                      </a:r>
                      <a:endParaRPr lang="es-EC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65.971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82</a:t>
                      </a:r>
                      <a:endParaRPr lang="es-EC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73.09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69.151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México</a:t>
                      </a:r>
                      <a:endParaRPr lang="es-EC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29.18</a:t>
                      </a:r>
                      <a:endParaRPr lang="es-EC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35.64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38.05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35.813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Turquía</a:t>
                      </a:r>
                      <a:endParaRPr lang="es-EC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8.034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11.142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18.377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23.204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Alemania</a:t>
                      </a:r>
                      <a:endParaRPr lang="es-EC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13.467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15.901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17.956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16.926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Egipto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13.838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14.16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15.242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16.439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Albania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6.829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6.99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12.181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13.835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Perú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5.215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7.123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8.033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11.674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Colombia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4.605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7.504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9.71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10.417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Hong Kong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8.197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8.59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9.844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9.369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Ecuador</a:t>
                      </a:r>
                      <a:endParaRPr lang="es-EC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797</a:t>
                      </a:r>
                      <a:endParaRPr lang="es-EC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1.198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1.43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2.319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Otros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84.726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206.158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188.189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74.287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Total</a:t>
                      </a:r>
                      <a:endParaRPr lang="es-EC" sz="1400" b="1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272.509</a:t>
                      </a:r>
                      <a:endParaRPr lang="es-EC" sz="1400" b="1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315.34</a:t>
                      </a:r>
                      <a:endParaRPr lang="es-EC" sz="1400" b="1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344.695</a:t>
                      </a:r>
                      <a:endParaRPr lang="es-EC" sz="1400" b="1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358.988</a:t>
                      </a:r>
                      <a:endParaRPr lang="es-EC" sz="1400" b="1" dirty="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1 Título"/>
          <p:cNvSpPr txBox="1">
            <a:spLocks/>
          </p:cNvSpPr>
          <p:nvPr/>
        </p:nvSpPr>
        <p:spPr>
          <a:xfrm>
            <a:off x="6819900" y="63500"/>
            <a:ext cx="5296874" cy="527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EC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ESTUDIO DE MERCADO</a:t>
            </a:r>
            <a:endParaRPr lang="es-EC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r"/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00" y="955415"/>
            <a:ext cx="1582420" cy="10552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220" y="1313639"/>
            <a:ext cx="1905354" cy="1162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778" y="2764574"/>
            <a:ext cx="1721421" cy="1151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956729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Oferta de Ecuador a E.E.U.U.</a:t>
            </a:r>
            <a:endParaRPr lang="es-EC" b="1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797803"/>
              </p:ext>
            </p:extLst>
          </p:nvPr>
        </p:nvGraphicFramePr>
        <p:xfrm>
          <a:off x="474661" y="2389187"/>
          <a:ext cx="9091840" cy="179299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09087"/>
                <a:gridCol w="638996"/>
                <a:gridCol w="1075593"/>
                <a:gridCol w="896079"/>
                <a:gridCol w="1075593"/>
                <a:gridCol w="896079"/>
                <a:gridCol w="1075593"/>
                <a:gridCol w="1249227"/>
                <a:gridCol w="1075593"/>
              </a:tblGrid>
              <a:tr h="541312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EXPORTACIONES DE ECUADOR A ESTADOS UNIDOS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ANUAL FOB USD / TONELADAS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627" marR="68627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065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</a:rPr>
                        <a:t>País destino</a:t>
                      </a:r>
                      <a:endParaRPr lang="es-EC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627" marR="6862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</a:rPr>
                        <a:t>2011</a:t>
                      </a:r>
                      <a:endParaRPr lang="es-EC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627" marR="68627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</a:rPr>
                        <a:t>2012</a:t>
                      </a:r>
                      <a:endParaRPr lang="es-EC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627" marR="68627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</a:rPr>
                        <a:t>2013</a:t>
                      </a:r>
                      <a:endParaRPr lang="es-EC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627" marR="68627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2014</a:t>
                      </a:r>
                      <a:endParaRPr lang="es-EC" sz="1600" b="1" dirty="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627" marR="68627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7587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USD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627" marR="68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Toneladas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627" marR="68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USD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627" marR="68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Toneladas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627" marR="68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USD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627" marR="68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Toneladas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627" marR="68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USD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627" marR="68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Toneladas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627" marR="68627" marT="0" marB="0"/>
                </a:tc>
              </a:tr>
              <a:tr h="475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E.E.U.U.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627" marR="68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795.9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627" marR="68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89.04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627" marR="68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1306.15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627" marR="68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141.53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627" marR="68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1927.71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627" marR="68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203.1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627" marR="68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1544.18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627" marR="68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165.75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627" marR="68627" marT="0" marB="0"/>
                </a:tc>
              </a:tr>
            </a:tbl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6819900" y="63500"/>
            <a:ext cx="5296874" cy="527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EC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ESTUDIO DE MERCADO</a:t>
            </a:r>
            <a:endParaRPr lang="es-EC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r"/>
            <a:endParaRPr lang="es-EC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4504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6600"/>
          </a:xfrm>
        </p:spPr>
        <p:txBody>
          <a:bodyPr/>
          <a:lstStyle/>
          <a:p>
            <a:r>
              <a:rPr lang="es-EC" b="1" dirty="0" smtClean="0"/>
              <a:t>Demanda insatisfecha proyectada</a:t>
            </a:r>
            <a:endParaRPr lang="es-EC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4" r="16450" b="12575"/>
          <a:stretch/>
        </p:blipFill>
        <p:spPr bwMode="auto">
          <a:xfrm>
            <a:off x="2908298" y="3797300"/>
            <a:ext cx="4470402" cy="226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819900" y="63500"/>
            <a:ext cx="5296874" cy="527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EC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ESTUDIO DE MERCADO</a:t>
            </a:r>
            <a:endParaRPr lang="es-EC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r"/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r="26107" b="13120"/>
          <a:stretch/>
        </p:blipFill>
        <p:spPr bwMode="auto">
          <a:xfrm>
            <a:off x="800100" y="1501775"/>
            <a:ext cx="4191000" cy="204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5" r="17776"/>
          <a:stretch/>
        </p:blipFill>
        <p:spPr bwMode="auto">
          <a:xfrm>
            <a:off x="5588001" y="1501775"/>
            <a:ext cx="4038599" cy="195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94023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5800"/>
          </a:xfrm>
        </p:spPr>
        <p:txBody>
          <a:bodyPr/>
          <a:lstStyle/>
          <a:p>
            <a:r>
              <a:rPr lang="es-EC" b="1" dirty="0" smtClean="0"/>
              <a:t>Oferta del proyecto</a:t>
            </a:r>
            <a:endParaRPr lang="es-EC" b="1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64634" y="2924176"/>
            <a:ext cx="8596668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b="1" dirty="0" smtClean="0"/>
              <a:t>Precio referencial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3986213"/>
            <a:ext cx="8042250" cy="214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6819900" y="63500"/>
            <a:ext cx="5296874" cy="527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EC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ESTUDIO DE MERCADO</a:t>
            </a:r>
            <a:endParaRPr lang="es-EC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r"/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1" r="12997" b="24821"/>
          <a:stretch/>
        </p:blipFill>
        <p:spPr bwMode="auto">
          <a:xfrm>
            <a:off x="2417679" y="1423988"/>
            <a:ext cx="5380122" cy="112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03532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http://opcionbio.es/blog/wp-content/uploads/2013/12/hierbaluisa-668x400x80x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4" r="2969"/>
          <a:stretch/>
        </p:blipFill>
        <p:spPr bwMode="auto">
          <a:xfrm rot="5400000">
            <a:off x="5321138" y="12862"/>
            <a:ext cx="68837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927279" y="1938518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b="1" dirty="0" smtClean="0">
                <a:solidFill>
                  <a:srgbClr val="90C226"/>
                </a:solidFill>
                <a:cs typeface="Times New Roman" panose="02020603050405020304" pitchFamily="18" charset="0"/>
              </a:rPr>
              <a:t>CAPÍTULO 4</a:t>
            </a:r>
            <a:endParaRPr lang="es-EC" b="1" dirty="0">
              <a:solidFill>
                <a:srgbClr val="90C226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927279" y="4050833"/>
            <a:ext cx="8346724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0C226"/>
              </a:buClr>
              <a:buFont typeface="Wingdings 3" charset="2"/>
              <a:buNone/>
            </a:pPr>
            <a:r>
              <a:rPr lang="es-EC" sz="4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ESTUDIO TÉCNICO</a:t>
            </a:r>
            <a:endParaRPr lang="es-EC" sz="40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9040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humbs.dreamstime.com/z/fiore-della-camomilla-344242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" t="6621" r="11165" b="24345"/>
          <a:stretch/>
        </p:blipFill>
        <p:spPr bwMode="auto">
          <a:xfrm>
            <a:off x="3868614" y="0"/>
            <a:ext cx="83233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27279" y="1782698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b="1" dirty="0" smtClean="0">
                <a:solidFill>
                  <a:srgbClr val="90C226"/>
                </a:solidFill>
                <a:cs typeface="Times New Roman" panose="02020603050405020304" pitchFamily="18" charset="0"/>
              </a:rPr>
              <a:t>CAPÍTULO 1</a:t>
            </a:r>
            <a:endParaRPr lang="es-EC" b="1" dirty="0">
              <a:solidFill>
                <a:srgbClr val="90C226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927279" y="4050833"/>
            <a:ext cx="8346724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0C226"/>
              </a:buClr>
              <a:buFont typeface="Wingdings 3" charset="2"/>
              <a:buNone/>
            </a:pPr>
            <a:r>
              <a:rPr lang="es-EC" sz="4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ANTECEDENTES</a:t>
            </a:r>
            <a:endParaRPr lang="es-EC" sz="40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79705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Evaluación de localización del proyecto</a:t>
            </a:r>
            <a:endParaRPr lang="es-EC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4189" b="12540"/>
          <a:stretch/>
        </p:blipFill>
        <p:spPr bwMode="auto">
          <a:xfrm>
            <a:off x="241301" y="1409701"/>
            <a:ext cx="59055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/>
          <p:nvPr/>
        </p:nvPicPr>
        <p:blipFill>
          <a:blip r:embed="rId3"/>
          <a:srcRect l="46750" t="11685" r="7957" b="7880"/>
          <a:stretch>
            <a:fillRect/>
          </a:stretch>
        </p:blipFill>
        <p:spPr bwMode="auto">
          <a:xfrm>
            <a:off x="6353492" y="1948180"/>
            <a:ext cx="3244215" cy="372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6819900" y="63500"/>
            <a:ext cx="5296874" cy="527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EC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ESTUDIO TÉCNICO</a:t>
            </a:r>
          </a:p>
        </p:txBody>
      </p:sp>
      <p:sp>
        <p:nvSpPr>
          <p:cNvPr id="10" name="9 Flecha abajo"/>
          <p:cNvSpPr/>
          <p:nvPr/>
        </p:nvSpPr>
        <p:spPr>
          <a:xfrm>
            <a:off x="2120900" y="4013201"/>
            <a:ext cx="635000" cy="7619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" y="4137025"/>
            <a:ext cx="1565275" cy="1565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5053013"/>
            <a:ext cx="1498600" cy="149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51" y="4022725"/>
            <a:ext cx="2255814" cy="1504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692" y="4945063"/>
            <a:ext cx="2286000" cy="171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975945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7" r="39674" b="3870"/>
          <a:stretch/>
        </p:blipFill>
        <p:spPr bwMode="auto">
          <a:xfrm>
            <a:off x="3336550" y="241300"/>
            <a:ext cx="4753349" cy="635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609600"/>
            <a:ext cx="1202266" cy="5905500"/>
          </a:xfrm>
        </p:spPr>
        <p:txBody>
          <a:bodyPr vert="vert270"/>
          <a:lstStyle/>
          <a:p>
            <a:r>
              <a:rPr lang="es-EC" dirty="0" smtClean="0"/>
              <a:t>Proceso productivo</a:t>
            </a:r>
            <a:endParaRPr lang="es-EC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>
          <a:xfrm>
            <a:off x="1619996" y="3827893"/>
            <a:ext cx="2616200" cy="11582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>
          <a:xfrm>
            <a:off x="2209800" y="5062306"/>
            <a:ext cx="2736103" cy="1298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>
          <a:xfrm>
            <a:off x="5111003" y="1150937"/>
            <a:ext cx="2799006" cy="1239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9" y="306387"/>
            <a:ext cx="2353733" cy="1765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14" y="2739562"/>
            <a:ext cx="2407217" cy="1352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531" y="4201418"/>
            <a:ext cx="1752600" cy="1051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6"/>
          <a:stretch/>
        </p:blipFill>
        <p:spPr>
          <a:xfrm>
            <a:off x="8636928" y="2894792"/>
            <a:ext cx="1880530" cy="18324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6819900" y="63500"/>
            <a:ext cx="5296874" cy="527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EC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ESTUDIO TÉCNICO</a:t>
            </a:r>
          </a:p>
        </p:txBody>
      </p:sp>
    </p:spTree>
    <p:extLst>
      <p:ext uri="{BB962C8B-B14F-4D97-AF65-F5344CB8AC3E}">
        <p14:creationId xmlns:p14="http://schemas.microsoft.com/office/powerpoint/2010/main" val="534526890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Diseño de la planta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12037" t="8332" r="12461" b="5556"/>
          <a:stretch/>
        </p:blipFill>
        <p:spPr bwMode="auto">
          <a:xfrm>
            <a:off x="1866900" y="1701800"/>
            <a:ext cx="7606347" cy="4330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819900" y="63500"/>
            <a:ext cx="5296874" cy="527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EC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ESTUDIO TÉCNICO</a:t>
            </a:r>
          </a:p>
        </p:txBody>
      </p:sp>
    </p:spTree>
    <p:extLst>
      <p:ext uri="{BB962C8B-B14F-4D97-AF65-F5344CB8AC3E}">
        <p14:creationId xmlns:p14="http://schemas.microsoft.com/office/powerpoint/2010/main" val="233303008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7400"/>
          </a:xfrm>
        </p:spPr>
        <p:txBody>
          <a:bodyPr/>
          <a:lstStyle/>
          <a:p>
            <a:r>
              <a:rPr lang="es-EC" b="1" dirty="0" smtClean="0"/>
              <a:t>Presentación final</a:t>
            </a:r>
            <a:endParaRPr lang="es-EC" b="1" dirty="0"/>
          </a:p>
        </p:txBody>
      </p:sp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t="40021" r="48049" b="25266"/>
          <a:stretch/>
        </p:blipFill>
        <p:spPr bwMode="auto">
          <a:xfrm>
            <a:off x="2235200" y="3180142"/>
            <a:ext cx="3200400" cy="1247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1" t="40022" r="3286" b="26490"/>
          <a:stretch/>
        </p:blipFill>
        <p:spPr bwMode="auto">
          <a:xfrm>
            <a:off x="3418522" y="4718047"/>
            <a:ext cx="3200400" cy="1203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98" b="56218"/>
          <a:stretch/>
        </p:blipFill>
        <p:spPr>
          <a:xfrm>
            <a:off x="977900" y="1296001"/>
            <a:ext cx="3365500" cy="1579945"/>
          </a:xfrm>
          <a:prstGeom prst="rect">
            <a:avLst/>
          </a:prstGeom>
        </p:spPr>
      </p:pic>
      <p:sp>
        <p:nvSpPr>
          <p:cNvPr id="11" name="10 Cinta perforada"/>
          <p:cNvSpPr/>
          <p:nvPr/>
        </p:nvSpPr>
        <p:spPr>
          <a:xfrm>
            <a:off x="5173343" y="1740501"/>
            <a:ext cx="1638300" cy="7493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Marca</a:t>
            </a:r>
            <a:endParaRPr lang="es-EC" dirty="0"/>
          </a:p>
        </p:txBody>
      </p:sp>
      <p:sp>
        <p:nvSpPr>
          <p:cNvPr id="12" name="11 Cinta perforada"/>
          <p:cNvSpPr/>
          <p:nvPr/>
        </p:nvSpPr>
        <p:spPr>
          <a:xfrm>
            <a:off x="7647622" y="2805492"/>
            <a:ext cx="1638300" cy="7493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Etiqueta</a:t>
            </a:r>
            <a:endParaRPr lang="es-EC" dirty="0"/>
          </a:p>
        </p:txBody>
      </p:sp>
      <p:pic>
        <p:nvPicPr>
          <p:cNvPr id="15" name="14 Imagen"/>
          <p:cNvPicPr/>
          <p:nvPr/>
        </p:nvPicPr>
        <p:blipFill>
          <a:blip r:embed="rId4"/>
          <a:srcRect l="51308" t="30961" r="13067" b="20285"/>
          <a:stretch>
            <a:fillRect/>
          </a:stretch>
        </p:blipFill>
        <p:spPr bwMode="auto">
          <a:xfrm>
            <a:off x="7088822" y="3795710"/>
            <a:ext cx="179895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 Título"/>
          <p:cNvSpPr txBox="1">
            <a:spLocks/>
          </p:cNvSpPr>
          <p:nvPr/>
        </p:nvSpPr>
        <p:spPr>
          <a:xfrm>
            <a:off x="6819900" y="63500"/>
            <a:ext cx="5296874" cy="527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EC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ESTUDIO TÉCNICO</a:t>
            </a:r>
          </a:p>
        </p:txBody>
      </p:sp>
    </p:spTree>
    <p:extLst>
      <p:ext uri="{BB962C8B-B14F-4D97-AF65-F5344CB8AC3E}">
        <p14:creationId xmlns:p14="http://schemas.microsoft.com/office/powerpoint/2010/main" val="2061121396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Infusiones Ecuador S.A.</a:t>
            </a:r>
            <a:endParaRPr lang="es-EC" b="1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35747" t="31359" r="11439" b="14634"/>
          <a:stretch/>
        </p:blipFill>
        <p:spPr bwMode="auto">
          <a:xfrm>
            <a:off x="1273492" y="1602737"/>
            <a:ext cx="6727508" cy="4277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819900" y="63500"/>
            <a:ext cx="5296874" cy="527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EC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ESTUDIO TÉCNICO</a:t>
            </a:r>
          </a:p>
        </p:txBody>
      </p:sp>
    </p:spTree>
    <p:extLst>
      <p:ext uri="{BB962C8B-B14F-4D97-AF65-F5344CB8AC3E}">
        <p14:creationId xmlns:p14="http://schemas.microsoft.com/office/powerpoint/2010/main" val="544330553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undoeducacao.com/upload/conteudo_legenda/8f85b0042444f330823678cfc63a16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545" y="0"/>
            <a:ext cx="5636455" cy="686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27279" y="1966653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b="1" dirty="0" smtClean="0">
                <a:cs typeface="Times New Roman" panose="02020603050405020304" pitchFamily="18" charset="0"/>
              </a:rPr>
              <a:t>CAPÍTULO 5</a:t>
            </a:r>
            <a:endParaRPr lang="es-EC" b="1" dirty="0">
              <a:cs typeface="Times New Roman" panose="02020603050405020304" pitchFamily="18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927279" y="4050833"/>
            <a:ext cx="8346724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3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LOGÍSTICA PARA LA EXPORTACIÓN</a:t>
            </a:r>
            <a:endParaRPr lang="es-EC" sz="3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473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Registro de Operador de Comercio Exterior</a:t>
            </a:r>
            <a:endParaRPr lang="es-EC" sz="3200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819900" y="63500"/>
            <a:ext cx="5296874" cy="527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EC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LOGÍSTICA PARA LA EXPORTACIÓN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9" t="24990" r="25191" b="11725"/>
          <a:stretch/>
        </p:blipFill>
        <p:spPr bwMode="auto">
          <a:xfrm>
            <a:off x="8039100" y="3854450"/>
            <a:ext cx="3771900" cy="256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t="10417" r="17228" b="23437"/>
          <a:stretch/>
        </p:blipFill>
        <p:spPr bwMode="auto">
          <a:xfrm>
            <a:off x="1041400" y="1435100"/>
            <a:ext cx="68072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532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Datos generales</a:t>
            </a:r>
            <a:endParaRPr lang="es-EC" dirty="0"/>
          </a:p>
        </p:txBody>
      </p:sp>
      <p:graphicFrame>
        <p:nvGraphicFramePr>
          <p:cNvPr id="4" name="4 Diagrama"/>
          <p:cNvGraphicFramePr/>
          <p:nvPr>
            <p:extLst>
              <p:ext uri="{D42A27DB-BD31-4B8C-83A1-F6EECF244321}">
                <p14:modId xmlns:p14="http://schemas.microsoft.com/office/powerpoint/2010/main" val="897519197"/>
              </p:ext>
            </p:extLst>
          </p:nvPr>
        </p:nvGraphicFramePr>
        <p:xfrm>
          <a:off x="578756" y="1230288"/>
          <a:ext cx="8717644" cy="501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6819900" y="63500"/>
            <a:ext cx="5296874" cy="527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EC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LOGÍSTICA PARA LA EXPORTACIÓN</a:t>
            </a:r>
          </a:p>
        </p:txBody>
      </p:sp>
    </p:spTree>
    <p:extLst>
      <p:ext uri="{BB962C8B-B14F-4D97-AF65-F5344CB8AC3E}">
        <p14:creationId xmlns:p14="http://schemas.microsoft.com/office/powerpoint/2010/main" val="1680145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Certificado fitosanitario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1602" t="7912" r="14445" b="14866"/>
          <a:stretch/>
        </p:blipFill>
        <p:spPr bwMode="auto">
          <a:xfrm>
            <a:off x="304801" y="1555114"/>
            <a:ext cx="9042399" cy="4655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819900" y="63500"/>
            <a:ext cx="5296874" cy="527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EC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LOGÍSTICA PARA LA EXPORTACIÓN</a:t>
            </a:r>
          </a:p>
        </p:txBody>
      </p:sp>
    </p:spTree>
    <p:extLst>
      <p:ext uri="{BB962C8B-B14F-4D97-AF65-F5344CB8AC3E}">
        <p14:creationId xmlns:p14="http://schemas.microsoft.com/office/powerpoint/2010/main" val="516622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24466" cy="5372100"/>
          </a:xfrm>
        </p:spPr>
        <p:txBody>
          <a:bodyPr vert="vert270">
            <a:normAutofit/>
          </a:bodyPr>
          <a:lstStyle/>
          <a:p>
            <a:r>
              <a:rPr lang="es-EC" b="1" dirty="0" smtClean="0"/>
              <a:t>Factura comercial</a:t>
            </a:r>
            <a:endParaRPr lang="es-EC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0"/>
          <a:stretch/>
        </p:blipFill>
        <p:spPr bwMode="auto">
          <a:xfrm>
            <a:off x="2816225" y="376239"/>
            <a:ext cx="5426075" cy="611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6819900" y="63500"/>
            <a:ext cx="5296874" cy="527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EC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LOGÍSTICA PARA LA EXPORTACIÓN</a:t>
            </a:r>
          </a:p>
        </p:txBody>
      </p:sp>
    </p:spTree>
    <p:extLst>
      <p:ext uri="{BB962C8B-B14F-4D97-AF65-F5344CB8AC3E}">
        <p14:creationId xmlns:p14="http://schemas.microsoft.com/office/powerpoint/2010/main" val="343031349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98520" y="609600"/>
            <a:ext cx="3176954" cy="527538"/>
          </a:xfrm>
        </p:spPr>
        <p:txBody>
          <a:bodyPr>
            <a:normAutofit/>
          </a:bodyPr>
          <a:lstStyle/>
          <a:p>
            <a:pPr algn="r"/>
            <a:r>
              <a:rPr lang="es-EC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ANTECEDENTES</a:t>
            </a: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5" y="2555141"/>
            <a:ext cx="2535890" cy="2161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4725"/>
          <a:stretch/>
        </p:blipFill>
        <p:spPr>
          <a:xfrm>
            <a:off x="1207480" y="4548554"/>
            <a:ext cx="2285999" cy="2138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304800" y="1395045"/>
            <a:ext cx="677108" cy="38451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chemeClr val="accent2"/>
                </a:solidFill>
              </a:rPr>
              <a:t>Tradición</a:t>
            </a:r>
            <a:endParaRPr lang="es-EC" sz="3200" b="1" dirty="0">
              <a:solidFill>
                <a:schemeClr val="accent2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" t="5133" r="9521" b="10036"/>
          <a:stretch/>
        </p:blipFill>
        <p:spPr>
          <a:xfrm>
            <a:off x="914401" y="1173017"/>
            <a:ext cx="2907321" cy="1601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" t="553" b="3879"/>
          <a:stretch/>
        </p:blipFill>
        <p:spPr>
          <a:xfrm>
            <a:off x="4925118" y="1415300"/>
            <a:ext cx="3517696" cy="2719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481" y="2841142"/>
            <a:ext cx="2907691" cy="2177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235" y="3988738"/>
            <a:ext cx="3279886" cy="2189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4405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Empaque, embalaje y </a:t>
            </a:r>
            <a:r>
              <a:rPr lang="es-EC" dirty="0" err="1" smtClean="0"/>
              <a:t>paletización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027893"/>
              </p:ext>
            </p:extLst>
          </p:nvPr>
        </p:nvGraphicFramePr>
        <p:xfrm>
          <a:off x="893763" y="1561306"/>
          <a:ext cx="8596312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7021"/>
                <a:gridCol w="2075565"/>
                <a:gridCol w="2042893"/>
                <a:gridCol w="2300833"/>
              </a:tblGrid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Cajas pequeñas</a:t>
                      </a:r>
                      <a:endParaRPr lang="es-EC" sz="2000" dirty="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Caja mediana</a:t>
                      </a:r>
                      <a:endParaRPr lang="es-EC" sz="2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Caja grande</a:t>
                      </a:r>
                      <a:endParaRPr lang="es-EC" sz="2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Pallets</a:t>
                      </a:r>
                      <a:endParaRPr lang="es-EC" sz="2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l 13cm x a 6.5cm x h 7.5cm</a:t>
                      </a:r>
                      <a:endParaRPr lang="es-EC" sz="2000" dirty="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l 26cm x a 13cm x h 15cm</a:t>
                      </a:r>
                      <a:endParaRPr lang="es-EC" sz="2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l 52cm x a 26cm x h 30cm</a:t>
                      </a:r>
                      <a:endParaRPr lang="es-EC" sz="2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l 120cm x a 100cm x h 150cm</a:t>
                      </a:r>
                      <a:endParaRPr lang="es-EC" sz="2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10000 pequeñas</a:t>
                      </a:r>
                      <a:endParaRPr lang="es-EC" sz="2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 mediana para 8 pequeñas</a:t>
                      </a:r>
                      <a:endParaRPr lang="es-EC" sz="2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 grande para 8 medianas</a:t>
                      </a:r>
                      <a:endParaRPr lang="es-EC" sz="2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 pallet para 30 grandes</a:t>
                      </a:r>
                      <a:endParaRPr lang="es-EC" sz="2000" dirty="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t="40021" r="48049" b="25266"/>
          <a:stretch/>
        </p:blipFill>
        <p:spPr bwMode="auto">
          <a:xfrm>
            <a:off x="1003300" y="4463600"/>
            <a:ext cx="1765300" cy="10711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4410833"/>
            <a:ext cx="1803400" cy="135255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7" t="30689"/>
          <a:stretch/>
        </p:blipFill>
        <p:spPr>
          <a:xfrm>
            <a:off x="5092700" y="4430071"/>
            <a:ext cx="2068246" cy="139007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07"/>
          <a:stretch/>
        </p:blipFill>
        <p:spPr>
          <a:xfrm>
            <a:off x="7696200" y="4045329"/>
            <a:ext cx="1282701" cy="2335320"/>
          </a:xfrm>
          <a:prstGeom prst="rect">
            <a:avLst/>
          </a:prstGeom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6819900" y="63500"/>
            <a:ext cx="5296874" cy="527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EC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LOGÍSTICA PARA LA EXPORTACIÓN</a:t>
            </a:r>
          </a:p>
        </p:txBody>
      </p:sp>
    </p:spTree>
    <p:extLst>
      <p:ext uri="{BB962C8B-B14F-4D97-AF65-F5344CB8AC3E}">
        <p14:creationId xmlns:p14="http://schemas.microsoft.com/office/powerpoint/2010/main" val="4215420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1168400" y="622300"/>
            <a:ext cx="738664" cy="5359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C" sz="3600" b="1" dirty="0" smtClean="0">
                <a:solidFill>
                  <a:schemeClr val="accent1">
                    <a:lumMod val="75000"/>
                  </a:schemeClr>
                </a:solidFill>
              </a:rPr>
              <a:t>Proceso de exportación</a:t>
            </a:r>
            <a:endParaRPr lang="es-EC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819900" y="63500"/>
            <a:ext cx="5296874" cy="527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EC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LOGÍSTICA PARA LA EXPORTACIÓN</a:t>
            </a:r>
          </a:p>
        </p:txBody>
      </p:sp>
      <p:sp>
        <p:nvSpPr>
          <p:cNvPr id="2" name="Rectangle 5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998184"/>
              </p:ext>
            </p:extLst>
          </p:nvPr>
        </p:nvGraphicFramePr>
        <p:xfrm>
          <a:off x="2781300" y="327269"/>
          <a:ext cx="5381625" cy="638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" r:id="rId3" imgW="8105652" imgH="10649081" progId="Visio.Drawing.15">
                  <p:embed/>
                </p:oleObj>
              </mc:Choice>
              <mc:Fallback>
                <p:oleObj r:id="rId3" imgW="8105652" imgH="10649081" progId="Visio.Drawing.15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327269"/>
                        <a:ext cx="5381625" cy="638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7997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lagranepoca.com/sites/default/files/shutterstock_158556578teaWEB-ONLY-676x4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r="15522"/>
          <a:stretch/>
        </p:blipFill>
        <p:spPr bwMode="auto">
          <a:xfrm>
            <a:off x="5261316" y="0"/>
            <a:ext cx="6930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27279" y="1966653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b="1" dirty="0" smtClean="0">
                <a:solidFill>
                  <a:srgbClr val="90C226"/>
                </a:solidFill>
                <a:cs typeface="Times New Roman" panose="02020603050405020304" pitchFamily="18" charset="0"/>
              </a:rPr>
              <a:t>CAPÍTULO 6</a:t>
            </a:r>
            <a:endParaRPr lang="es-EC" b="1" dirty="0">
              <a:solidFill>
                <a:srgbClr val="90C226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927279" y="4050833"/>
            <a:ext cx="8346724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0C226"/>
              </a:buClr>
              <a:buFont typeface="Wingdings 3" charset="2"/>
              <a:buNone/>
            </a:pPr>
            <a:r>
              <a:rPr lang="es-EC" sz="4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ESTUDIO FINANCIERO</a:t>
            </a:r>
            <a:endParaRPr lang="es-EC" sz="40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748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685" y="399961"/>
            <a:ext cx="8596668" cy="1320800"/>
          </a:xfrm>
        </p:spPr>
        <p:txBody>
          <a:bodyPr/>
          <a:lstStyle/>
          <a:p>
            <a:r>
              <a:rPr lang="es-EC" dirty="0" smtClean="0"/>
              <a:t>Inversiones</a:t>
            </a:r>
            <a:endParaRPr lang="es-EC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3887"/>
          <a:stretch/>
        </p:blipFill>
        <p:spPr>
          <a:xfrm>
            <a:off x="5842000" y="3080497"/>
            <a:ext cx="5224123" cy="2703255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5750014" y="2033431"/>
            <a:ext cx="543537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/>
              <a:t>Estado de Fuentes y Usos</a:t>
            </a:r>
            <a:endParaRPr lang="es-EC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819900" y="63500"/>
            <a:ext cx="5296874" cy="527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EC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ESTUDIO FINANCIERO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4" b="6024"/>
          <a:stretch/>
        </p:blipFill>
        <p:spPr bwMode="auto">
          <a:xfrm>
            <a:off x="-34837" y="1392081"/>
            <a:ext cx="5784851" cy="490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366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021" y="399961"/>
            <a:ext cx="8596668" cy="1320800"/>
          </a:xfrm>
        </p:spPr>
        <p:txBody>
          <a:bodyPr/>
          <a:lstStyle/>
          <a:p>
            <a:r>
              <a:rPr lang="es-EC" dirty="0" smtClean="0"/>
              <a:t>Estado Inicial</a:t>
            </a:r>
            <a:endParaRPr lang="es-EC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b="4137"/>
          <a:stretch/>
        </p:blipFill>
        <p:spPr>
          <a:xfrm>
            <a:off x="3172251" y="873900"/>
            <a:ext cx="5435379" cy="5861753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819900" y="63500"/>
            <a:ext cx="5296874" cy="527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EC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ESTUDIO FINANCIERO</a:t>
            </a:r>
          </a:p>
        </p:txBody>
      </p:sp>
    </p:spTree>
    <p:extLst>
      <p:ext uri="{BB962C8B-B14F-4D97-AF65-F5344CB8AC3E}">
        <p14:creationId xmlns:p14="http://schemas.microsoft.com/office/powerpoint/2010/main" val="3795053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058" y="123631"/>
            <a:ext cx="8596668" cy="1320800"/>
          </a:xfrm>
        </p:spPr>
        <p:txBody>
          <a:bodyPr/>
          <a:lstStyle/>
          <a:p>
            <a:r>
              <a:rPr lang="es-EC" dirty="0" smtClean="0"/>
              <a:t>Costo de Producción</a:t>
            </a:r>
            <a:endParaRPr lang="es-EC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819900" y="63500"/>
            <a:ext cx="5296874" cy="527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EC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ESTUDIO FINANCIERO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292608"/>
              </p:ext>
            </p:extLst>
          </p:nvPr>
        </p:nvGraphicFramePr>
        <p:xfrm>
          <a:off x="459415" y="992190"/>
          <a:ext cx="9332284" cy="5459403"/>
        </p:xfrm>
        <a:graphic>
          <a:graphicData uri="http://schemas.openxmlformats.org/drawingml/2006/table">
            <a:tbl>
              <a:tblPr firstRow="1" firstCol="1" bandRow="1"/>
              <a:tblGrid>
                <a:gridCol w="2399415"/>
                <a:gridCol w="1376992"/>
                <a:gridCol w="1376253"/>
                <a:gridCol w="1376253"/>
                <a:gridCol w="1376253"/>
                <a:gridCol w="1427118"/>
              </a:tblGrid>
              <a:tr h="27997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COSTO PRODUCCIÓN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9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DESCRIPCIÓN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AÑO 1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AÑO 2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AÑO 3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AÑO 4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AÑO 5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79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COSTOS DIRECTOS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Materia Prima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5,407.20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5,461.27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5,515.88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5,571.04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 5,626.75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67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Mano de Obra Directa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15,628.39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16,690.39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16,857.30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17,025.87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17,196.13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Materiales Directos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9,000.00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9,090.00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9,180.90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9,272.71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 9,365.44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67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COSTOS INDIRECTOS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Materiales Indirectos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65,793.84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66,451.78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67,116.30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67,787.46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68,465.33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67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Insumos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4,560.00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4,605.60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4,651.66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4,698.17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 4,745.15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COSTOS DE FABRICACIÓN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67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Mantenimiento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   345.67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   349.12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   352.61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   356.14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    359.70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Depreciaciones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1,071.99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1,071.99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1,071.99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   405.32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    405.32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79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Amortizaciones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   380.00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   380.00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   380.00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   380.00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    380.00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COSTO DE PRODUCCIÓN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102,187.08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104,100.15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105,126.63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105,496.71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106,543.83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67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Gastos Administrativos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19,458.48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20,738.48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20,738.48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20,738.48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20,738.48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Gasto Ventas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7,400.40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7,800.40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7,800.40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7,800.40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 7,800.40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79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COSTO TOTAL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129,045.96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132,639.03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133,665.51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134,035.59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135,082.71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 PRODUCCIÓN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120000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121200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122412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123636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124872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79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COSTO TOTAL CAJA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        1.08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        1.09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        1.09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        1.08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         1.08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PRECIO DE VENTA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        1.40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        1.42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        1.42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        1.41 </a:t>
                      </a:r>
                      <a:endParaRPr lang="es-EC" sz="10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            1.41 </a:t>
                      </a:r>
                      <a:endParaRPr lang="es-EC" sz="1000" dirty="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43" marR="651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62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3025" y="412840"/>
            <a:ext cx="8596668" cy="1320800"/>
          </a:xfrm>
        </p:spPr>
        <p:txBody>
          <a:bodyPr/>
          <a:lstStyle/>
          <a:p>
            <a:r>
              <a:rPr lang="es-EC" dirty="0" smtClean="0"/>
              <a:t>Estado de Pérdidas y Ganancias</a:t>
            </a:r>
            <a:endParaRPr lang="es-EC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39673" t="20378" r="14102" b="12719"/>
          <a:stretch/>
        </p:blipFill>
        <p:spPr>
          <a:xfrm>
            <a:off x="2621575" y="1150514"/>
            <a:ext cx="6483984" cy="5276045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819900" y="63500"/>
            <a:ext cx="5296874" cy="527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EC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ESTUDIO FINANCIERO</a:t>
            </a:r>
          </a:p>
        </p:txBody>
      </p:sp>
    </p:spTree>
    <p:extLst>
      <p:ext uri="{BB962C8B-B14F-4D97-AF65-F5344CB8AC3E}">
        <p14:creationId xmlns:p14="http://schemas.microsoft.com/office/powerpoint/2010/main" val="3318079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95300"/>
            <a:ext cx="8596668" cy="1320800"/>
          </a:xfrm>
        </p:spPr>
        <p:txBody>
          <a:bodyPr/>
          <a:lstStyle/>
          <a:p>
            <a:r>
              <a:rPr lang="es-EC" dirty="0" smtClean="0"/>
              <a:t>Flujo de Caja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0269" t="20588" r="9846" b="12017"/>
          <a:stretch/>
        </p:blipFill>
        <p:spPr>
          <a:xfrm>
            <a:off x="529422" y="1160103"/>
            <a:ext cx="8537303" cy="5401863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819900" y="63500"/>
            <a:ext cx="5296874" cy="527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EC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ESTUDIO FINANCIERO</a:t>
            </a:r>
          </a:p>
        </p:txBody>
      </p:sp>
    </p:spTree>
    <p:extLst>
      <p:ext uri="{BB962C8B-B14F-4D97-AF65-F5344CB8AC3E}">
        <p14:creationId xmlns:p14="http://schemas.microsoft.com/office/powerpoint/2010/main" val="274499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494921"/>
            <a:ext cx="1256039" cy="1093175"/>
          </a:xfrm>
        </p:spPr>
        <p:txBody>
          <a:bodyPr/>
          <a:lstStyle/>
          <a:p>
            <a:r>
              <a:rPr lang="es-EC" b="1" dirty="0" smtClean="0"/>
              <a:t>TIR</a:t>
            </a:r>
            <a:endParaRPr lang="es-EC" b="1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36549" y="5100503"/>
            <a:ext cx="1662151" cy="8749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b="1" dirty="0" smtClean="0"/>
              <a:t>TMAR</a:t>
            </a:r>
            <a:endParaRPr lang="es-EC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5422899" y="5354428"/>
                <a:ext cx="4343401" cy="985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𝑇𝑀𝐴𝑅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=10%+4.87%+10% ∗4.87%</m:t>
                      </m:r>
                    </m:oMath>
                  </m:oMathPara>
                </a14:m>
                <a:endParaRPr lang="es-EC" sz="16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𝑻𝑴𝑨𝑹</m:t>
                      </m:r>
                      <m:r>
                        <a:rPr lang="es-ES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ES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𝟏𝟓</m:t>
                      </m:r>
                      <m:r>
                        <a:rPr lang="es-ES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s-ES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𝟑𝟔</m:t>
                      </m:r>
                      <m:r>
                        <a:rPr lang="es-ES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es-EC" sz="16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899" y="5354428"/>
                <a:ext cx="4343401" cy="98591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599" y="3368421"/>
            <a:ext cx="5435379" cy="122875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b="50000"/>
          <a:stretch/>
        </p:blipFill>
        <p:spPr>
          <a:xfrm>
            <a:off x="1776855" y="4346531"/>
            <a:ext cx="5435379" cy="33046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/>
          <a:srcRect l="24818" r="20274" b="20621"/>
          <a:stretch/>
        </p:blipFill>
        <p:spPr>
          <a:xfrm>
            <a:off x="2438400" y="5242777"/>
            <a:ext cx="2984499" cy="120921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3373" y="1295758"/>
            <a:ext cx="5435379" cy="1523347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677334" y="609600"/>
            <a:ext cx="1256039" cy="6861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b="1" dirty="0" smtClean="0"/>
              <a:t>VAN</a:t>
            </a:r>
            <a:endParaRPr lang="es-EC" b="1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6044" y="2596253"/>
            <a:ext cx="5435379" cy="660931"/>
          </a:xfrm>
          <a:prstGeom prst="rect">
            <a:avLst/>
          </a:prstGeom>
        </p:spPr>
      </p:pic>
      <p:sp>
        <p:nvSpPr>
          <p:cNvPr id="17" name="1 Título"/>
          <p:cNvSpPr txBox="1">
            <a:spLocks/>
          </p:cNvSpPr>
          <p:nvPr/>
        </p:nvSpPr>
        <p:spPr>
          <a:xfrm>
            <a:off x="6819900" y="63500"/>
            <a:ext cx="5296874" cy="527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EC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ESTUDIO FINANCIERO</a:t>
            </a:r>
          </a:p>
        </p:txBody>
      </p:sp>
    </p:spTree>
    <p:extLst>
      <p:ext uri="{BB962C8B-B14F-4D97-AF65-F5344CB8AC3E}">
        <p14:creationId xmlns:p14="http://schemas.microsoft.com/office/powerpoint/2010/main" val="851589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968132"/>
            <a:ext cx="8596668" cy="1320800"/>
          </a:xfrm>
        </p:spPr>
        <p:txBody>
          <a:bodyPr/>
          <a:lstStyle/>
          <a:p>
            <a:r>
              <a:rPr lang="es-EC" dirty="0" smtClean="0"/>
              <a:t>Período de Recuperación de la Inversión</a:t>
            </a:r>
            <a:endParaRPr lang="es-EC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19900" y="63500"/>
            <a:ext cx="5296874" cy="527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EC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ESTUDIO FINANCIERO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6" r="25028" b="7836"/>
          <a:stretch/>
        </p:blipFill>
        <p:spPr bwMode="auto">
          <a:xfrm>
            <a:off x="3555158" y="3683001"/>
            <a:ext cx="3582243" cy="22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r="23212" b="17848"/>
          <a:stretch/>
        </p:blipFill>
        <p:spPr bwMode="auto">
          <a:xfrm>
            <a:off x="3494343" y="1874838"/>
            <a:ext cx="4199147" cy="170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462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698520" y="609600"/>
            <a:ext cx="3176954" cy="5275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EC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ANTECEDENTES</a:t>
            </a:r>
            <a:endParaRPr lang="es-EC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16521726"/>
              </p:ext>
            </p:extLst>
          </p:nvPr>
        </p:nvGraphicFramePr>
        <p:xfrm>
          <a:off x="4712676" y="1434877"/>
          <a:ext cx="5040925" cy="2715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879232" y="688703"/>
            <a:ext cx="354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accent2"/>
                </a:solidFill>
                <a:latin typeface="+mj-lt"/>
              </a:rPr>
              <a:t>Límites</a:t>
            </a:r>
            <a:r>
              <a:rPr lang="es-EC" sz="2400" b="1" dirty="0" smtClean="0">
                <a:solidFill>
                  <a:schemeClr val="accent2"/>
                </a:solidFill>
              </a:rPr>
              <a:t> geográficos</a:t>
            </a:r>
          </a:p>
        </p:txBody>
      </p:sp>
      <p:pic>
        <p:nvPicPr>
          <p:cNvPr id="9" name="8 Imagen"/>
          <p:cNvPicPr/>
          <p:nvPr/>
        </p:nvPicPr>
        <p:blipFill rotWithShape="1">
          <a:blip r:embed="rId7"/>
          <a:srcRect l="40701" t="10876" r="2111" b="31277"/>
          <a:stretch/>
        </p:blipFill>
        <p:spPr bwMode="auto">
          <a:xfrm>
            <a:off x="539264" y="1223964"/>
            <a:ext cx="3883757" cy="3605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4" b="13701"/>
          <a:stretch/>
        </p:blipFill>
        <p:spPr>
          <a:xfrm>
            <a:off x="4771580" y="4548550"/>
            <a:ext cx="4571429" cy="1793632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879231" y="5445366"/>
            <a:ext cx="354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2400" b="1" dirty="0" smtClean="0">
                <a:solidFill>
                  <a:schemeClr val="accent2"/>
                </a:solidFill>
                <a:latin typeface="+mj-lt"/>
              </a:rPr>
              <a:t>Servicios básicos</a:t>
            </a:r>
            <a:endParaRPr lang="es-EC" sz="24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397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Punto de Equilibrio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520700" y="4058960"/>
                <a:ext cx="4407076" cy="1973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s-ES" sz="12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s-ES" sz="12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s-ES" sz="12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S" sz="12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𝑒𝑛</m:t>
                      </m:r>
                      <m:r>
                        <a:rPr lang="es-ES" sz="12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$=</m:t>
                      </m:r>
                      <m:f>
                        <m:fPr>
                          <m:ctrlPr>
                            <a:rPr lang="es-EC" sz="12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S" sz="12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𝐶𝑜𝑠𝑡𝑜𝑠</m:t>
                          </m:r>
                          <m:r>
                            <a:rPr lang="es-ES" sz="12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ES" sz="12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𝐹𝑖𝑗𝑜𝑠</m:t>
                          </m:r>
                        </m:num>
                        <m:den>
                          <m:r>
                            <a:rPr lang="es-ES" sz="12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s-ES" sz="12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𝐶𝑜𝑠𝑡𝑜</m:t>
                          </m:r>
                          <m:r>
                            <a:rPr lang="es-ES" sz="12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ES" sz="12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𝑉𝑎𝑟𝑖𝑎𝑏𝑙𝑒</m:t>
                          </m:r>
                          <m:r>
                            <a:rPr lang="es-ES" sz="12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/ </m:t>
                          </m:r>
                          <m:r>
                            <a:rPr lang="es-ES" sz="12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𝐶𝑜𝑠𝑡𝑜</m:t>
                          </m:r>
                          <m:r>
                            <a:rPr lang="es-ES" sz="12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ES" sz="12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𝑇𝑜𝑡𝑎𝑙</m:t>
                          </m:r>
                        </m:den>
                      </m:f>
                    </m:oMath>
                  </m:oMathPara>
                </a14:m>
                <a:endParaRPr lang="es-EC" sz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s-ES" sz="12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s-ES" sz="12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s-ES" sz="12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S" sz="12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𝑒𝑛</m:t>
                      </m:r>
                      <m:r>
                        <a:rPr lang="es-ES" sz="12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$=</m:t>
                      </m:r>
                      <m:f>
                        <m:fPr>
                          <m:ctrlPr>
                            <a:rPr lang="es-EC" sz="12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S" sz="12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17426.04</m:t>
                          </m:r>
                        </m:num>
                        <m:den>
                          <m:r>
                            <a:rPr lang="es-ES" sz="12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1−84761.04/167759.75</m:t>
                          </m:r>
                        </m:den>
                      </m:f>
                    </m:oMath>
                  </m:oMathPara>
                </a14:m>
                <a:endParaRPr lang="es-EC" sz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s-ES" sz="12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s-ES" sz="12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s-ES" sz="12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S" sz="12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𝑒𝑛</m:t>
                      </m:r>
                      <m:r>
                        <a:rPr lang="es-ES" sz="12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$=35222.10 </m:t>
                      </m:r>
                      <m:r>
                        <a:rPr lang="es-ES" sz="12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𝑢𝑛𝑖𝑑𝑎𝑑𝑒𝑠</m:t>
                      </m:r>
                      <m:r>
                        <a:rPr lang="es-ES" sz="12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S" sz="12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𝑚𝑜𝑛𝑒𝑡𝑎𝑟𝑖𝑎𝑠</m:t>
                      </m:r>
                    </m:oMath>
                  </m:oMathPara>
                </a14:m>
                <a:endParaRPr lang="es-EC" sz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00" y="4058960"/>
                <a:ext cx="4407076" cy="197361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4807437" y="4183225"/>
                <a:ext cx="4660900" cy="1849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s-ES" sz="1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s-ES" sz="1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s-ES" sz="1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S" sz="1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𝑒𝑛</m:t>
                      </m:r>
                      <m:r>
                        <a:rPr lang="es-ES" sz="1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S" sz="1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s-ES" sz="1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2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𝐶𝑜𝑠𝑡𝑜𝑠</m:t>
                          </m:r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𝐹𝑖𝑗𝑜𝑠</m:t>
                          </m:r>
                        </m:num>
                        <m:den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𝑃𝑟𝑒𝑐𝑖𝑜</m:t>
                          </m:r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𝑉𝑒𝑛𝑡𝑎</m:t>
                          </m:r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𝑈𝑛𝑖𝑡𝑎𝑟𝑖𝑜</m:t>
                          </m:r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− </m:t>
                          </m:r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𝐶𝑜𝑠𝑡𝑜</m:t>
                          </m:r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𝑉𝑎𝑟𝑖𝑎𝑏𝑙𝑒</m:t>
                          </m:r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𝑈𝑛𝑖𝑡𝑎𝑟𝑖𝑜</m:t>
                          </m:r>
                        </m:den>
                      </m:f>
                    </m:oMath>
                  </m:oMathPara>
                </a14:m>
                <a:endParaRPr lang="es-EC" sz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s-E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s-E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s-E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𝑒𝑛</m:t>
                      </m:r>
                      <m:r>
                        <a:rPr lang="es-E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s-E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2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17426.04</m:t>
                          </m:r>
                        </m:num>
                        <m:den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1.41– 0.71</m:t>
                          </m:r>
                        </m:den>
                      </m:f>
                    </m:oMath>
                  </m:oMathPara>
                </a14:m>
                <a:endParaRPr lang="es-EC" sz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s-EC" sz="1200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s-E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s-E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s-E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𝑒𝑛</m:t>
                      </m:r>
                      <m:r>
                        <a:rPr lang="es-E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s-E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=25255 </m:t>
                      </m:r>
                      <m:r>
                        <a:rPr lang="es-E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𝑢𝑛𝑖𝑑𝑎𝑑𝑒</m:t>
                      </m:r>
                      <m:r>
                        <m:rPr>
                          <m:sty m:val="p"/>
                        </m:rPr>
                        <a:rPr lang="es-EC" sz="12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</m:oMath>
                  </m:oMathPara>
                </a14:m>
                <a:endParaRPr lang="es-EC" sz="1200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437" y="4183225"/>
                <a:ext cx="4660900" cy="18493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2209046366"/>
              </p:ext>
            </p:extLst>
          </p:nvPr>
        </p:nvGraphicFramePr>
        <p:xfrm>
          <a:off x="6269252" y="773884"/>
          <a:ext cx="4853189" cy="3203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>
          <a:xfrm>
            <a:off x="6819900" y="63500"/>
            <a:ext cx="5296874" cy="527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EC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ESTUDIO FINANCIERO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2"/>
          <a:stretch/>
        </p:blipFill>
        <p:spPr bwMode="auto">
          <a:xfrm>
            <a:off x="215900" y="1309688"/>
            <a:ext cx="6053352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256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chamba.files.wordpress.com/2011/05/mapa-del-ecuad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2" t="949" r="839" b="5140"/>
          <a:stretch/>
        </p:blipFill>
        <p:spPr bwMode="auto">
          <a:xfrm>
            <a:off x="502274" y="3618968"/>
            <a:ext cx="4275787" cy="30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forwallpaper.com/files/images/5/506d/506deee9/484242/united-states-flag-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553" y="501621"/>
            <a:ext cx="3939676" cy="244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npng.com/wp-content/uploads/2015/03/ZusvgJ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" t="16195" r="6211" b="22808"/>
          <a:stretch/>
        </p:blipFill>
        <p:spPr bwMode="auto">
          <a:xfrm>
            <a:off x="4463045" y="2532383"/>
            <a:ext cx="4211529" cy="187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ierrasdelsegura.es/images/flech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896" y="501621"/>
            <a:ext cx="2965948" cy="244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299200" y="50292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¡ Gracias !</a:t>
            </a:r>
            <a:endParaRPr lang="es-EC" sz="4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506770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609600"/>
            <a:ext cx="6193366" cy="656492"/>
          </a:xfrm>
        </p:spPr>
        <p:txBody>
          <a:bodyPr>
            <a:noAutofit/>
          </a:bodyPr>
          <a:lstStyle/>
          <a:p>
            <a:r>
              <a:rPr lang="es-EC" sz="2800" b="1" dirty="0" smtClean="0">
                <a:solidFill>
                  <a:schemeClr val="accent2"/>
                </a:solidFill>
              </a:rPr>
              <a:t>Identificación del producto</a:t>
            </a:r>
            <a:endParaRPr lang="es-EC" sz="2800" b="1" dirty="0">
              <a:solidFill>
                <a:schemeClr val="accent2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8698520" y="609600"/>
            <a:ext cx="3176954" cy="5275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EC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ANTECEDENTES</a:t>
            </a: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6" name="0 Imagen" descr="cedron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453550" y="1534255"/>
            <a:ext cx="1998655" cy="1725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5 Imagen" descr="hierba luisa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346992" y="4649322"/>
            <a:ext cx="1828008" cy="1675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6 Imagen" descr="TORONJIL01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3483740" y="4525111"/>
            <a:ext cx="1968466" cy="14974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3073401"/>
            <a:ext cx="1785878" cy="15436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5636195" y="1924293"/>
            <a:ext cx="4480820" cy="4725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2400" b="1" dirty="0" smtClean="0">
                <a:solidFill>
                  <a:schemeClr val="accent2"/>
                </a:solidFill>
              </a:rPr>
              <a:t>Cultivo de las comunidades</a:t>
            </a:r>
            <a:endParaRPr lang="es-EC" sz="2400" b="1" dirty="0">
              <a:solidFill>
                <a:schemeClr val="accent2"/>
              </a:solidFill>
            </a:endParaRPr>
          </a:p>
        </p:txBody>
      </p:sp>
      <p:sp>
        <p:nvSpPr>
          <p:cNvPr id="13" name="12 Tarjeta"/>
          <p:cNvSpPr/>
          <p:nvPr/>
        </p:nvSpPr>
        <p:spPr>
          <a:xfrm>
            <a:off x="228599" y="2641601"/>
            <a:ext cx="1727201" cy="341678"/>
          </a:xfrm>
          <a:prstGeom prst="flowChartPunchedCar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S. respiratorio</a:t>
            </a:r>
            <a:endParaRPr lang="es-EC" dirty="0"/>
          </a:p>
        </p:txBody>
      </p:sp>
      <p:sp>
        <p:nvSpPr>
          <p:cNvPr id="14" name="13 Tarjeta"/>
          <p:cNvSpPr/>
          <p:nvPr/>
        </p:nvSpPr>
        <p:spPr>
          <a:xfrm>
            <a:off x="228599" y="3073401"/>
            <a:ext cx="1727201" cy="317499"/>
          </a:xfrm>
          <a:prstGeom prst="flowChartPunchedCar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S. digestivo</a:t>
            </a:r>
            <a:endParaRPr lang="es-EC" dirty="0"/>
          </a:p>
        </p:txBody>
      </p:sp>
      <p:sp>
        <p:nvSpPr>
          <p:cNvPr id="15" name="14 Tarjeta"/>
          <p:cNvSpPr/>
          <p:nvPr/>
        </p:nvSpPr>
        <p:spPr>
          <a:xfrm>
            <a:off x="228599" y="3492501"/>
            <a:ext cx="1727201" cy="317499"/>
          </a:xfrm>
          <a:prstGeom prst="flowChartPunchedCar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S. urinario</a:t>
            </a:r>
            <a:endParaRPr lang="es-EC" dirty="0"/>
          </a:p>
        </p:txBody>
      </p:sp>
      <p:sp>
        <p:nvSpPr>
          <p:cNvPr id="16" name="15 Tarjeta"/>
          <p:cNvSpPr/>
          <p:nvPr/>
        </p:nvSpPr>
        <p:spPr>
          <a:xfrm>
            <a:off x="253999" y="3924301"/>
            <a:ext cx="1727201" cy="317499"/>
          </a:xfrm>
          <a:prstGeom prst="flowChartPunchedCar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S. circulatorio</a:t>
            </a:r>
            <a:endParaRPr lang="es-EC" dirty="0"/>
          </a:p>
        </p:txBody>
      </p:sp>
      <p:sp>
        <p:nvSpPr>
          <p:cNvPr id="17" name="16 Tarjeta"/>
          <p:cNvSpPr/>
          <p:nvPr/>
        </p:nvSpPr>
        <p:spPr>
          <a:xfrm>
            <a:off x="279399" y="4366362"/>
            <a:ext cx="1727201" cy="317499"/>
          </a:xfrm>
          <a:prstGeom prst="flowChartPunchedCar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S. nervioso</a:t>
            </a:r>
            <a:endParaRPr lang="es-EC" dirty="0"/>
          </a:p>
        </p:txBody>
      </p:sp>
      <p:pic>
        <p:nvPicPr>
          <p:cNvPr id="5" name="2 Imagen" descr="manzanilla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1421551" y="1274152"/>
            <a:ext cx="1714500" cy="1538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2" r="28207" b="15175"/>
          <a:stretch/>
        </p:blipFill>
        <p:spPr bwMode="auto">
          <a:xfrm>
            <a:off x="6234720" y="2519853"/>
            <a:ext cx="3199076" cy="296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709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4.bp.blogspot.com/-hh9P4XWWU28/UQfp67Qoq7I/AAAAAAAAAUM/b8Y2xE-AhLc/s1600/meli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25" y="0"/>
            <a:ext cx="5623775" cy="685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927279" y="1924450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b="1" dirty="0" smtClean="0">
                <a:cs typeface="Times New Roman" panose="02020603050405020304" pitchFamily="18" charset="0"/>
              </a:rPr>
              <a:t>CAPÍTULO 2</a:t>
            </a:r>
            <a:endParaRPr lang="es-EC" b="1" dirty="0">
              <a:cs typeface="Times New Roman" panose="02020603050405020304" pitchFamily="18" charset="0"/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927279" y="4050833"/>
            <a:ext cx="8346724" cy="1096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4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ANÁLISIS SITUACIONAL ESTRATÉGICO</a:t>
            </a:r>
            <a:endParaRPr lang="es-EC" sz="4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705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609600"/>
            <a:ext cx="6739466" cy="762000"/>
          </a:xfrm>
        </p:spPr>
        <p:txBody>
          <a:bodyPr>
            <a:noAutofit/>
          </a:bodyPr>
          <a:lstStyle/>
          <a:p>
            <a:r>
              <a:rPr lang="es-EC" b="1" dirty="0" smtClean="0"/>
              <a:t>Descripción del negocio</a:t>
            </a:r>
            <a:endParaRPr lang="es-EC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98" b="56218"/>
          <a:stretch/>
        </p:blipFill>
        <p:spPr>
          <a:xfrm>
            <a:off x="2882900" y="1399777"/>
            <a:ext cx="5080000" cy="2384823"/>
          </a:xfrm>
          <a:prstGeom prst="rect">
            <a:avLst/>
          </a:prstGeom>
        </p:spPr>
      </p:pic>
      <p:cxnSp>
        <p:nvCxnSpPr>
          <p:cNvPr id="8" name="19 Conector recto"/>
          <p:cNvCxnSpPr/>
          <p:nvPr/>
        </p:nvCxnSpPr>
        <p:spPr>
          <a:xfrm>
            <a:off x="5008563" y="6548438"/>
            <a:ext cx="1181100" cy="102076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8 Elipse"/>
          <p:cNvSpPr/>
          <p:nvPr/>
        </p:nvSpPr>
        <p:spPr>
          <a:xfrm>
            <a:off x="660400" y="2044700"/>
            <a:ext cx="1905000" cy="9017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Producción</a:t>
            </a:r>
            <a:endParaRPr lang="es-EC" dirty="0"/>
          </a:p>
        </p:txBody>
      </p:sp>
      <p:sp>
        <p:nvSpPr>
          <p:cNvPr id="10" name="9 Elipse"/>
          <p:cNvSpPr/>
          <p:nvPr/>
        </p:nvSpPr>
        <p:spPr>
          <a:xfrm>
            <a:off x="660400" y="3378200"/>
            <a:ext cx="2057400" cy="9017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Exportación</a:t>
            </a:r>
            <a:endParaRPr lang="es-EC" dirty="0"/>
          </a:p>
        </p:txBody>
      </p:sp>
      <p:sp>
        <p:nvSpPr>
          <p:cNvPr id="11" name="10 Elipse"/>
          <p:cNvSpPr/>
          <p:nvPr/>
        </p:nvSpPr>
        <p:spPr>
          <a:xfrm>
            <a:off x="7734300" y="1399777"/>
            <a:ext cx="1625600" cy="6449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Producto natural</a:t>
            </a:r>
            <a:endParaRPr lang="es-EC" dirty="0"/>
          </a:p>
        </p:txBody>
      </p:sp>
      <p:sp>
        <p:nvSpPr>
          <p:cNvPr id="12" name="11 Elipse"/>
          <p:cNvSpPr/>
          <p:nvPr/>
        </p:nvSpPr>
        <p:spPr>
          <a:xfrm>
            <a:off x="7962900" y="2269726"/>
            <a:ext cx="1625600" cy="6449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Calidad</a:t>
            </a:r>
            <a:endParaRPr lang="es-EC" dirty="0"/>
          </a:p>
        </p:txBody>
      </p:sp>
      <p:sp>
        <p:nvSpPr>
          <p:cNvPr id="13" name="12 Elipse"/>
          <p:cNvSpPr/>
          <p:nvPr/>
        </p:nvSpPr>
        <p:spPr>
          <a:xfrm>
            <a:off x="7962900" y="3184127"/>
            <a:ext cx="1625600" cy="6449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Sabores</a:t>
            </a:r>
            <a:endParaRPr lang="es-EC" dirty="0"/>
          </a:p>
        </p:txBody>
      </p:sp>
      <p:sp>
        <p:nvSpPr>
          <p:cNvPr id="14" name="13 Elipse"/>
          <p:cNvSpPr/>
          <p:nvPr/>
        </p:nvSpPr>
        <p:spPr>
          <a:xfrm>
            <a:off x="7734300" y="5082778"/>
            <a:ext cx="1625600" cy="6449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Aroma</a:t>
            </a:r>
            <a:endParaRPr lang="es-EC" dirty="0"/>
          </a:p>
        </p:txBody>
      </p:sp>
      <p:sp>
        <p:nvSpPr>
          <p:cNvPr id="15" name="14 Elipse"/>
          <p:cNvSpPr/>
          <p:nvPr/>
        </p:nvSpPr>
        <p:spPr>
          <a:xfrm>
            <a:off x="7581900" y="4064001"/>
            <a:ext cx="2159000" cy="774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Presentación</a:t>
            </a:r>
            <a:endParaRPr lang="es-EC" dirty="0"/>
          </a:p>
        </p:txBody>
      </p:sp>
      <p:sp>
        <p:nvSpPr>
          <p:cNvPr id="16" name="15 Elipse"/>
          <p:cNvSpPr/>
          <p:nvPr/>
        </p:nvSpPr>
        <p:spPr>
          <a:xfrm>
            <a:off x="6108700" y="5702301"/>
            <a:ext cx="1625600" cy="6449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Precio justo</a:t>
            </a:r>
            <a:endParaRPr lang="es-EC" dirty="0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4279900"/>
            <a:ext cx="3848100" cy="2154936"/>
          </a:xfrm>
          <a:prstGeom prst="rect">
            <a:avLst/>
          </a:prstGeom>
        </p:spPr>
      </p:pic>
      <p:sp>
        <p:nvSpPr>
          <p:cNvPr id="19" name="1 Título"/>
          <p:cNvSpPr txBox="1">
            <a:spLocks/>
          </p:cNvSpPr>
          <p:nvPr/>
        </p:nvSpPr>
        <p:spPr>
          <a:xfrm>
            <a:off x="6819900" y="63500"/>
            <a:ext cx="5296874" cy="527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EC" sz="2000" dirty="0">
                <a:solidFill>
                  <a:schemeClr val="tx1"/>
                </a:solidFill>
                <a:cs typeface="Arial" panose="020B0604020202020204" pitchFamily="34" charset="0"/>
              </a:rPr>
              <a:t>ANÁLISIS SITUACIONAL ESTRATÉGICO</a:t>
            </a:r>
          </a:p>
          <a:p>
            <a:pPr algn="r"/>
            <a:endParaRPr lang="es-EC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6606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855986"/>
              </p:ext>
            </p:extLst>
          </p:nvPr>
        </p:nvGraphicFramePr>
        <p:xfrm>
          <a:off x="355598" y="803783"/>
          <a:ext cx="9093202" cy="559175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38841"/>
                <a:gridCol w="8454361"/>
              </a:tblGrid>
              <a:tr h="21435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MATRIZ DE IMPACTO </a:t>
                      </a:r>
                      <a:r>
                        <a:rPr lang="es-EC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EXTERNO</a:t>
                      </a:r>
                      <a:r>
                        <a:rPr lang="es-EC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600" b="1" i="0" u="none" strike="noStrike" dirty="0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1541" marR="1541" marT="1541" marB="0" anchor="ctr"/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1541" marR="1541" marT="1541" marB="0" anchor="ctr"/>
                </a:tc>
              </a:tr>
              <a:tr h="21435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solidFill>
                            <a:schemeClr val="tx1"/>
                          </a:solidFill>
                          <a:effectLst/>
                        </a:rPr>
                        <a:t>FACTORES</a:t>
                      </a:r>
                      <a:endParaRPr lang="es-EC" sz="1600" b="1" i="0" u="none" strike="noStrike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1541" marR="1541" marT="1541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4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N°</a:t>
                      </a:r>
                      <a:endParaRPr lang="es-EC" sz="1600" b="1" i="0" u="none" strike="noStrike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1541" marR="1541" marT="15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OPORTUNIDADES</a:t>
                      </a:r>
                      <a:endParaRPr lang="es-EC" sz="1600" b="1" i="0" u="none" strike="noStrike" dirty="0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1541" marR="1541" marT="1541" marB="0" anchor="ctr"/>
                </a:tc>
              </a:tr>
              <a:tr h="531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solidFill>
                            <a:schemeClr val="tx1"/>
                          </a:solidFill>
                          <a:effectLst/>
                        </a:rPr>
                        <a:t>O1</a:t>
                      </a:r>
                      <a:endParaRPr lang="es-EC" sz="1600" b="1" i="0" u="none" strike="noStrike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1541" marR="1541" marT="1541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La estabilidad política mantiene el orden en la administración pública y continuidad con los proyectos y políticas establecidas.</a:t>
                      </a:r>
                      <a:endParaRPr lang="es-EC" sz="1600" b="0" i="0" u="none" strike="noStrike" dirty="0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1541" marR="1541" marT="1541" marB="0" anchor="ctr"/>
                </a:tc>
              </a:tr>
              <a:tr h="4430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solidFill>
                            <a:schemeClr val="tx1"/>
                          </a:solidFill>
                          <a:effectLst/>
                        </a:rPr>
                        <a:t>O2</a:t>
                      </a:r>
                      <a:endParaRPr lang="es-EC" sz="1600" b="1" i="0" u="none" strike="noStrike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1541" marR="1541" marT="1541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u="none" strike="noStrike">
                          <a:solidFill>
                            <a:schemeClr val="tx1"/>
                          </a:solidFill>
                          <a:effectLst/>
                        </a:rPr>
                        <a:t>El incentivo gubernamental por las exportaciones de  productos no tradicionales.</a:t>
                      </a:r>
                      <a:endParaRPr lang="es-EC" sz="1600" b="0" i="0" u="none" strike="noStrike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1541" marR="1541" marT="1541" marB="0" anchor="ctr"/>
                </a:tc>
              </a:tr>
              <a:tr h="4430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O3</a:t>
                      </a:r>
                      <a:endParaRPr lang="es-EC" sz="1600" b="1" i="0" u="none" strike="noStrike" dirty="0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1541" marR="1541" marT="1541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El manejo de las TIC’S ayudará que la gente conozca la actividad económica de las empresas.</a:t>
                      </a:r>
                      <a:endParaRPr lang="es-EC" sz="1600" b="0" i="0" u="none" strike="noStrike" dirty="0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1541" marR="1541" marT="1541" marB="0" anchor="ctr"/>
                </a:tc>
              </a:tr>
              <a:tr h="387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O4</a:t>
                      </a:r>
                      <a:endParaRPr lang="es-EC" sz="1600" b="1" i="0" u="none" strike="noStrike" dirty="0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1541" marR="1541" marT="1541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La producción no requiere de maquinaria con tecnología de punta lo que facilita el proceso.</a:t>
                      </a:r>
                      <a:endParaRPr lang="es-EC" sz="1600" b="0" i="0" u="none" strike="noStrike" dirty="0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1541" marR="1541" marT="1541" marB="0" anchor="ctr"/>
                </a:tc>
              </a:tr>
              <a:tr h="7085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O5</a:t>
                      </a:r>
                      <a:endParaRPr lang="es-EC" sz="1600" b="1" i="0" u="none" strike="noStrike" dirty="0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1541" marR="1541" marT="1541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Los precios de los productos sustitutos son superiores comparados con las tisanas y las infusiones son productos naturales que ofrecen un beneficio adicional para la salud.</a:t>
                      </a:r>
                      <a:endParaRPr lang="es-EC" sz="1600" b="0" i="0" u="none" strike="noStrike" dirty="0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1541" marR="1541" marT="1541" marB="0" anchor="ctr"/>
                </a:tc>
              </a:tr>
              <a:tr h="214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600" b="1" i="0" u="none" strike="noStrike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1541" marR="1541" marT="15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AMENAZAS</a:t>
                      </a:r>
                      <a:endParaRPr lang="es-EC" sz="1600" b="1" i="0" u="none" strike="noStrike" dirty="0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1541" marR="1541" marT="1541" marB="0" anchor="ctr"/>
                </a:tc>
              </a:tr>
              <a:tr h="387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solidFill>
                            <a:schemeClr val="tx1"/>
                          </a:solidFill>
                          <a:effectLst/>
                        </a:rPr>
                        <a:t>A1</a:t>
                      </a:r>
                      <a:endParaRPr lang="es-EC" sz="1600" b="1" i="0" u="none" strike="noStrike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1541" marR="1541" marT="1541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u="none" strike="noStrike">
                          <a:solidFill>
                            <a:schemeClr val="tx1"/>
                          </a:solidFill>
                          <a:effectLst/>
                        </a:rPr>
                        <a:t>La inflación implica el crecimiento de los factores productivos y la materia prima.</a:t>
                      </a:r>
                      <a:endParaRPr lang="es-EC" sz="1600" b="0" i="0" u="none" strike="noStrike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1541" marR="1541" marT="1541" marB="0" anchor="ctr"/>
                </a:tc>
              </a:tr>
              <a:tr h="387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solidFill>
                            <a:schemeClr val="tx1"/>
                          </a:solidFill>
                          <a:effectLst/>
                        </a:rPr>
                        <a:t>A2</a:t>
                      </a:r>
                      <a:endParaRPr lang="es-EC" sz="1600" b="1" i="0" u="none" strike="noStrike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1541" marR="1541" marT="1541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Incremento de precios provoca una pérdida de poder adquisitivo por parte de los clientes.</a:t>
                      </a:r>
                      <a:endParaRPr lang="es-EC" sz="1600" b="0" i="0" u="none" strike="noStrike" dirty="0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1541" marR="1541" marT="1541" marB="0" anchor="ctr"/>
                </a:tc>
              </a:tr>
              <a:tr h="2660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solidFill>
                            <a:schemeClr val="tx1"/>
                          </a:solidFill>
                          <a:effectLst/>
                        </a:rPr>
                        <a:t>A3</a:t>
                      </a:r>
                      <a:endParaRPr lang="es-EC" sz="1600" b="1" i="0" u="none" strike="noStrike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1541" marR="1541" marT="1541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u="none" strike="noStrike">
                          <a:solidFill>
                            <a:schemeClr val="tx1"/>
                          </a:solidFill>
                          <a:effectLst/>
                        </a:rPr>
                        <a:t>Incremento de salarios básicos provocan reajustes de costos.</a:t>
                      </a:r>
                      <a:endParaRPr lang="es-EC" sz="1600" b="0" i="0" u="none" strike="noStrike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1541" marR="1541" marT="1541" marB="0" anchor="ctr"/>
                </a:tc>
              </a:tr>
              <a:tr h="387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A4</a:t>
                      </a:r>
                      <a:endParaRPr lang="es-EC" sz="1600" b="1" i="0" u="none" strike="noStrike" dirty="0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1541" marR="1541" marT="1541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u="none" strike="noStrike">
                          <a:solidFill>
                            <a:schemeClr val="tx1"/>
                          </a:solidFill>
                          <a:effectLst/>
                        </a:rPr>
                        <a:t>Los niveles de producción de la competencia son mayores que los producidos en Ecuador.</a:t>
                      </a:r>
                      <a:endParaRPr lang="es-EC" sz="1600" b="0" i="0" u="none" strike="noStrike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1541" marR="1541" marT="1541" marB="0" anchor="ctr"/>
                </a:tc>
              </a:tr>
              <a:tr h="620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A5</a:t>
                      </a:r>
                      <a:endParaRPr lang="es-EC" sz="1600" b="1" i="0" u="none" strike="noStrike" dirty="0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1541" marR="1541" marT="1541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El aumento de competidores ocasiona a su vez, el aumento de la oferta y como consecuencia se tendrá la disminución de la demanda.</a:t>
                      </a:r>
                      <a:endParaRPr lang="es-EC" sz="1600" b="0" i="0" u="none" strike="noStrike" dirty="0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1541" marR="1541" marT="1541" marB="0" anchor="ctr"/>
                </a:tc>
              </a:tr>
            </a:tbl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6819900" y="63500"/>
            <a:ext cx="5296874" cy="527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EC" sz="2000" dirty="0">
                <a:solidFill>
                  <a:schemeClr val="tx1"/>
                </a:solidFill>
                <a:cs typeface="Arial" panose="020B0604020202020204" pitchFamily="34" charset="0"/>
              </a:rPr>
              <a:t>ANÁLISIS SITUACIONAL ESTRATÉGICO</a:t>
            </a:r>
          </a:p>
          <a:p>
            <a:pPr algn="r"/>
            <a:endParaRPr lang="es-EC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3683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124615"/>
              </p:ext>
            </p:extLst>
          </p:nvPr>
        </p:nvGraphicFramePr>
        <p:xfrm>
          <a:off x="571174" y="1055688"/>
          <a:ext cx="8585526" cy="4976811"/>
        </p:xfrm>
        <a:graphic>
          <a:graphicData uri="http://schemas.openxmlformats.org/drawingml/2006/table">
            <a:tbl>
              <a:tblPr firstRow="1" firstCol="1" bandRow="1"/>
              <a:tblGrid>
                <a:gridCol w="454561"/>
                <a:gridCol w="8130965"/>
              </a:tblGrid>
              <a:tr h="25187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MATRIZ DE IMPACTO INTERNO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0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187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FACTORES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0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18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N° 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02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FORTALEZAS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E8"/>
                    </a:solidFill>
                  </a:tcPr>
                </a:tc>
              </a:tr>
              <a:tr h="299036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b="1" i="0" u="none" strike="noStrike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F1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02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La planificación reduce el tiempo necesario para iniciar un negocio.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CC"/>
                    </a:solidFill>
                  </a:tcPr>
                </a:tc>
              </a:tr>
              <a:tr h="59220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b="1" i="0" u="none" strike="noStrike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F2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02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La planificación ayuda a incrementar el porcentaje de la participación de la mano de obra calificada.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E8"/>
                    </a:solidFill>
                  </a:tcPr>
                </a:tc>
              </a:tr>
              <a:tr h="299036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b="1" i="0" u="none" strike="noStrike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F3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02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b="0" i="0" u="none" strike="noStrike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La empresa se organiza mediante un modelo de gestión de procesos.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CC"/>
                    </a:solidFill>
                  </a:tcPr>
                </a:tc>
              </a:tr>
              <a:tr h="59220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b="1" i="0" u="none" strike="noStrike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F4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02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b="0" i="0" u="none" strike="noStrike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La dirección permite excelente comunicación para poner en marcha los lineamientos estratégicos.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E8"/>
                    </a:solidFill>
                  </a:tcPr>
                </a:tc>
              </a:tr>
              <a:tr h="59220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b="1" i="0" u="none" strike="noStrike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F5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02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b="0" i="0" u="none" strike="noStrike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El control de la gestión se manejará mediante indicadores de gestión y de eficiencia y eficacia.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CC"/>
                    </a:solidFill>
                  </a:tcPr>
                </a:tc>
              </a:tr>
              <a:tr h="2518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DEBILIDADES</a:t>
                      </a:r>
                    </a:p>
                  </a:txBody>
                  <a:tcPr marL="5091" marR="5091" marT="5091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E8"/>
                    </a:solidFill>
                  </a:tcPr>
                </a:tc>
              </a:tr>
              <a:tr h="445622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b="1" i="0" u="none" strike="noStrike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D1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02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b="0" i="0" u="none" strike="noStrike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Falta de experiencia en la producción y exportación de tisanas.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CC"/>
                    </a:solidFill>
                  </a:tcPr>
                </a:tc>
              </a:tr>
              <a:tr h="251877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b="1" i="0" u="none" strike="noStrike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D2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02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b="0" i="0" u="none" strike="noStrike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Disminución del flujo de efectivo.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E8"/>
                    </a:solidFill>
                  </a:tcPr>
                </a:tc>
              </a:tr>
              <a:tr h="299036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b="1" i="0" u="none" strike="noStrike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D3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02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El capital de trabajo estará apalancado con deuda.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CC"/>
                    </a:solidFill>
                  </a:tcPr>
                </a:tc>
              </a:tr>
              <a:tr h="299036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b="1" i="0" u="none" strike="noStrike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D4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02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b="0" i="0" u="none" strike="noStrike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Ingresar al mercado con el precio de la competencia.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E8"/>
                    </a:solidFill>
                  </a:tcPr>
                </a:tc>
              </a:tr>
              <a:tr h="299036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b="1" i="0" u="none" strike="noStrike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D5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02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Existen varias empresas que se dedican al mismo giro de negocio.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CC"/>
                    </a:solidFill>
                  </a:tcPr>
                </a:tc>
              </a:tr>
            </a:tbl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>
          <a:xfrm>
            <a:off x="6819900" y="63500"/>
            <a:ext cx="5296874" cy="527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EC" sz="2000" dirty="0">
                <a:solidFill>
                  <a:schemeClr val="tx1"/>
                </a:solidFill>
                <a:cs typeface="Arial" panose="020B0604020202020204" pitchFamily="34" charset="0"/>
              </a:rPr>
              <a:t>ANÁLISIS SITUACIONAL ESTRATÉGICO</a:t>
            </a:r>
          </a:p>
          <a:p>
            <a:pPr algn="r"/>
            <a:endParaRPr lang="es-EC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3708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4_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3_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1622</TotalTime>
  <Words>1608</Words>
  <Application>Microsoft Office PowerPoint</Application>
  <PresentationFormat>Personalizado</PresentationFormat>
  <Paragraphs>436</Paragraphs>
  <Slides>41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5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7" baseType="lpstr">
      <vt:lpstr>Faceta</vt:lpstr>
      <vt:lpstr>1_Faceta</vt:lpstr>
      <vt:lpstr>2_Faceta</vt:lpstr>
      <vt:lpstr>4_Faceta</vt:lpstr>
      <vt:lpstr>3_Faceta</vt:lpstr>
      <vt:lpstr>Visio.Drawing.15</vt:lpstr>
      <vt:lpstr>UNIVERSIDAD DE LAS FUERZAS ARMADAS ESPE</vt:lpstr>
      <vt:lpstr>Presentación de PowerPoint</vt:lpstr>
      <vt:lpstr>ANTECEDENTES</vt:lpstr>
      <vt:lpstr>Presentación de PowerPoint</vt:lpstr>
      <vt:lpstr>Identificación del producto</vt:lpstr>
      <vt:lpstr>Presentación de PowerPoint</vt:lpstr>
      <vt:lpstr>Descripción del negocio</vt:lpstr>
      <vt:lpstr>Presentación de PowerPoint</vt:lpstr>
      <vt:lpstr>Presentación de PowerPoint</vt:lpstr>
      <vt:lpstr>Índices</vt:lpstr>
      <vt:lpstr>Estrategias</vt:lpstr>
      <vt:lpstr>Presentación de PowerPoint</vt:lpstr>
      <vt:lpstr>Demanda internacional</vt:lpstr>
      <vt:lpstr>Demanda histórica E.E.U.U.</vt:lpstr>
      <vt:lpstr>Oferta</vt:lpstr>
      <vt:lpstr>Oferta de Ecuador a E.E.U.U.</vt:lpstr>
      <vt:lpstr>Demanda insatisfecha proyectada</vt:lpstr>
      <vt:lpstr>Oferta del proyecto</vt:lpstr>
      <vt:lpstr>Presentación de PowerPoint</vt:lpstr>
      <vt:lpstr>Evaluación de localización del proyecto</vt:lpstr>
      <vt:lpstr>Proceso productivo</vt:lpstr>
      <vt:lpstr>Diseño de la planta</vt:lpstr>
      <vt:lpstr>Presentación final</vt:lpstr>
      <vt:lpstr>Infusiones Ecuador S.A.</vt:lpstr>
      <vt:lpstr>Presentación de PowerPoint</vt:lpstr>
      <vt:lpstr>Registro de Operador de Comercio Exterior</vt:lpstr>
      <vt:lpstr>Datos generales</vt:lpstr>
      <vt:lpstr>Certificado fitosanitario</vt:lpstr>
      <vt:lpstr>Factura comercial</vt:lpstr>
      <vt:lpstr>Empaque, embalaje y paletización</vt:lpstr>
      <vt:lpstr>Presentación de PowerPoint</vt:lpstr>
      <vt:lpstr>Presentación de PowerPoint</vt:lpstr>
      <vt:lpstr>Inversiones</vt:lpstr>
      <vt:lpstr>Estado Inicial</vt:lpstr>
      <vt:lpstr>Costo de Producción</vt:lpstr>
      <vt:lpstr>Estado de Pérdidas y Ganancias</vt:lpstr>
      <vt:lpstr>Flujo de Caja</vt:lpstr>
      <vt:lpstr>TIR</vt:lpstr>
      <vt:lpstr>Período de Recuperación de la Inversión</vt:lpstr>
      <vt:lpstr>Punto de Equilibrio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LAS FUERZAS ARMADAS ESPE</dc:title>
  <dc:creator>Tatti Tata</dc:creator>
  <cp:lastModifiedBy>Windows 7</cp:lastModifiedBy>
  <cp:revision>149</cp:revision>
  <dcterms:created xsi:type="dcterms:W3CDTF">2015-05-05T16:48:52Z</dcterms:created>
  <dcterms:modified xsi:type="dcterms:W3CDTF">2015-10-01T03:55:18Z</dcterms:modified>
</cp:coreProperties>
</file>