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61" r:id="rId5"/>
    <p:sldId id="262" r:id="rId6"/>
    <p:sldId id="268" r:id="rId7"/>
    <p:sldId id="269" r:id="rId8"/>
    <p:sldId id="270" r:id="rId9"/>
    <p:sldId id="267" r:id="rId10"/>
    <p:sldId id="265" r:id="rId11"/>
    <p:sldId id="271" r:id="rId12"/>
    <p:sldId id="282" r:id="rId13"/>
    <p:sldId id="273" r:id="rId14"/>
    <p:sldId id="274" r:id="rId15"/>
    <p:sldId id="275" r:id="rId16"/>
    <p:sldId id="283" r:id="rId17"/>
    <p:sldId id="276" r:id="rId18"/>
    <p:sldId id="264" r:id="rId19"/>
    <p:sldId id="280" r:id="rId20"/>
    <p:sldId id="277" r:id="rId21"/>
    <p:sldId id="278" r:id="rId22"/>
    <p:sldId id="263" r:id="rId23"/>
    <p:sldId id="284" r:id="rId24"/>
    <p:sldId id="279" r:id="rId25"/>
    <p:sldId id="266" r:id="rId26"/>
    <p:sldId id="285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DCA"/>
    <a:srgbClr val="ED8B83"/>
    <a:srgbClr val="E76157"/>
    <a:srgbClr val="E3493D"/>
    <a:srgbClr val="DF2F21"/>
    <a:srgbClr val="EB765B"/>
    <a:srgbClr val="FF505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FINAL\tabulaciones%20ofer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Hoja8!$C$15:$C$21</c:f>
              <c:strCache>
                <c:ptCount val="7"/>
                <c:pt idx="0">
                  <c:v>Ferias</c:v>
                </c:pt>
                <c:pt idx="1">
                  <c:v>Revistas</c:v>
                </c:pt>
                <c:pt idx="2">
                  <c:v>Afiches</c:v>
                </c:pt>
                <c:pt idx="3">
                  <c:v>Internet</c:v>
                </c:pt>
                <c:pt idx="4">
                  <c:v>Enlaces radiales</c:v>
                </c:pt>
                <c:pt idx="5">
                  <c:v>Redes sociales</c:v>
                </c:pt>
                <c:pt idx="6">
                  <c:v>Stands en eventos</c:v>
                </c:pt>
              </c:strCache>
            </c:strRef>
          </c:cat>
          <c:val>
            <c:numRef>
              <c:f>Hoja8!$D$15:$D$21</c:f>
              <c:numCache>
                <c:formatCode>###0</c:formatCode>
                <c:ptCount val="7"/>
                <c:pt idx="0">
                  <c:v>55</c:v>
                </c:pt>
                <c:pt idx="1">
                  <c:v>15</c:v>
                </c:pt>
                <c:pt idx="2">
                  <c:v>5</c:v>
                </c:pt>
                <c:pt idx="3">
                  <c:v>31</c:v>
                </c:pt>
                <c:pt idx="4">
                  <c:v>2</c:v>
                </c:pt>
                <c:pt idx="5">
                  <c:v>31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Actividades a </a:t>
            </a:r>
            <a:r>
              <a:rPr lang="es-EC" dirty="0" smtClean="0"/>
              <a:t>realizar</a:t>
            </a:r>
            <a:endParaRPr lang="es-EC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Hoja9!$B$1</c:f>
              <c:strCache>
                <c:ptCount val="1"/>
                <c:pt idx="0">
                  <c:v>Poco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Hoja9!$A$2:$A$5</c:f>
              <c:strCache>
                <c:ptCount val="4"/>
                <c:pt idx="0">
                  <c:v>Caminata por senderos</c:v>
                </c:pt>
                <c:pt idx="1">
                  <c:v>Visita a cultivos</c:v>
                </c:pt>
                <c:pt idx="2">
                  <c:v>Cabalgatas</c:v>
                </c:pt>
                <c:pt idx="3">
                  <c:v>Otros</c:v>
                </c:pt>
              </c:strCache>
            </c:strRef>
          </c:cat>
          <c:val>
            <c:numRef>
              <c:f>Hoja9!$B$2:$B$5</c:f>
              <c:numCache>
                <c:formatCode>###0</c:formatCode>
                <c:ptCount val="4"/>
                <c:pt idx="0">
                  <c:v>19</c:v>
                </c:pt>
                <c:pt idx="1">
                  <c:v>106</c:v>
                </c:pt>
                <c:pt idx="2">
                  <c:v>71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Hoja9!$C$1</c:f>
              <c:strCache>
                <c:ptCount val="1"/>
                <c:pt idx="0">
                  <c:v>Mucho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Hoja9!$A$2:$A$5</c:f>
              <c:strCache>
                <c:ptCount val="4"/>
                <c:pt idx="0">
                  <c:v>Caminata por senderos</c:v>
                </c:pt>
                <c:pt idx="1">
                  <c:v>Visita a cultivos</c:v>
                </c:pt>
                <c:pt idx="2">
                  <c:v>Cabalgatas</c:v>
                </c:pt>
                <c:pt idx="3">
                  <c:v>Otros</c:v>
                </c:pt>
              </c:strCache>
            </c:strRef>
          </c:cat>
          <c:val>
            <c:numRef>
              <c:f>Hoja9!$C$2:$C$5</c:f>
              <c:numCache>
                <c:formatCode>###0</c:formatCode>
                <c:ptCount val="4"/>
                <c:pt idx="0">
                  <c:v>39</c:v>
                </c:pt>
                <c:pt idx="1">
                  <c:v>75</c:v>
                </c:pt>
                <c:pt idx="2">
                  <c:v>82</c:v>
                </c:pt>
              </c:numCache>
            </c:numRef>
          </c:val>
        </c:ser>
        <c:ser>
          <c:idx val="2"/>
          <c:order val="2"/>
          <c:tx>
            <c:strRef>
              <c:f>Hoja9!$D$1</c:f>
              <c:strCache>
                <c:ptCount val="1"/>
                <c:pt idx="0">
                  <c:v>Demasiado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Hoja9!$A$2:$A$5</c:f>
              <c:strCache>
                <c:ptCount val="4"/>
                <c:pt idx="0">
                  <c:v>Caminata por senderos</c:v>
                </c:pt>
                <c:pt idx="1">
                  <c:v>Visita a cultivos</c:v>
                </c:pt>
                <c:pt idx="2">
                  <c:v>Cabalgatas</c:v>
                </c:pt>
                <c:pt idx="3">
                  <c:v>Otros</c:v>
                </c:pt>
              </c:strCache>
            </c:strRef>
          </c:cat>
          <c:val>
            <c:numRef>
              <c:f>Hoja9!$D$2:$D$5</c:f>
              <c:numCache>
                <c:formatCode>###0</c:formatCode>
                <c:ptCount val="4"/>
                <c:pt idx="0">
                  <c:v>138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0063312"/>
        <c:axId val="145898608"/>
      </c:barChart>
      <c:catAx>
        <c:axId val="60063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5898608"/>
        <c:crosses val="autoZero"/>
        <c:auto val="1"/>
        <c:lblAlgn val="ctr"/>
        <c:lblOffset val="100"/>
        <c:noMultiLvlLbl val="0"/>
      </c:catAx>
      <c:valAx>
        <c:axId val="145898608"/>
        <c:scaling>
          <c:orientation val="minMax"/>
        </c:scaling>
        <c:delete val="1"/>
        <c:axPos val="b"/>
        <c:numFmt formatCode="###0" sourceLinked="1"/>
        <c:majorTickMark val="out"/>
        <c:minorTickMark val="none"/>
        <c:tickLblPos val="none"/>
        <c:crossAx val="600633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E6252-CEAC-45F7-B96C-06B4FFC59E67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83153F8-0339-44B7-9CF2-AB81F901A04B}">
      <dgm:prSet phldrT="[Texto]" custT="1"/>
      <dgm:spPr/>
      <dgm:t>
        <a:bodyPr/>
        <a:lstStyle/>
        <a:p>
          <a:r>
            <a:rPr lang="es-ES" sz="3600" dirty="0" smtClean="0"/>
            <a:t>Problema</a:t>
          </a:r>
          <a:endParaRPr lang="es-ES" sz="3600" dirty="0"/>
        </a:p>
      </dgm:t>
    </dgm:pt>
    <dgm:pt modelId="{C5042D0F-29C3-422B-86D8-C5E3E203E6F1}" type="parTrans" cxnId="{8148B1A8-1C1E-4E9B-A701-EB5885D9CFE1}">
      <dgm:prSet/>
      <dgm:spPr/>
      <dgm:t>
        <a:bodyPr/>
        <a:lstStyle/>
        <a:p>
          <a:endParaRPr lang="es-ES" sz="2000"/>
        </a:p>
      </dgm:t>
    </dgm:pt>
    <dgm:pt modelId="{73FED832-D5A8-44C7-A5D9-E3F41FF6E25C}" type="sibTrans" cxnId="{8148B1A8-1C1E-4E9B-A701-EB5885D9CFE1}">
      <dgm:prSet/>
      <dgm:spPr/>
      <dgm:t>
        <a:bodyPr/>
        <a:lstStyle/>
        <a:p>
          <a:endParaRPr lang="es-ES" sz="2000"/>
        </a:p>
      </dgm:t>
    </dgm:pt>
    <dgm:pt modelId="{9E7C2A1E-DC8A-42EA-B878-1F10A846B027}">
      <dgm:prSet phldrT="[Texto]" custT="1"/>
      <dgm:spPr/>
      <dgm:t>
        <a:bodyPr/>
        <a:lstStyle/>
        <a:p>
          <a:r>
            <a:rPr lang="es-ES" sz="3600" dirty="0" smtClean="0"/>
            <a:t>Objetivo</a:t>
          </a:r>
          <a:endParaRPr lang="es-ES" sz="3600" dirty="0"/>
        </a:p>
      </dgm:t>
    </dgm:pt>
    <dgm:pt modelId="{14CEE142-38F4-42EF-8AD5-27FAEC1294FA}" type="parTrans" cxnId="{14D56359-AC5D-4233-91F5-88168B881789}">
      <dgm:prSet/>
      <dgm:spPr/>
      <dgm:t>
        <a:bodyPr/>
        <a:lstStyle/>
        <a:p>
          <a:endParaRPr lang="es-ES" sz="2000"/>
        </a:p>
      </dgm:t>
    </dgm:pt>
    <dgm:pt modelId="{3259354B-A920-4223-9642-CE78402911CB}" type="sibTrans" cxnId="{14D56359-AC5D-4233-91F5-88168B881789}">
      <dgm:prSet/>
      <dgm:spPr/>
      <dgm:t>
        <a:bodyPr/>
        <a:lstStyle/>
        <a:p>
          <a:endParaRPr lang="es-ES" sz="2000"/>
        </a:p>
      </dgm:t>
    </dgm:pt>
    <dgm:pt modelId="{88C61B2B-3166-4533-AD06-89B7F09440D7}">
      <dgm:prSet phldrT="[Texto]" custT="1"/>
      <dgm:spPr/>
      <dgm:t>
        <a:bodyPr/>
        <a:lstStyle/>
        <a:p>
          <a:r>
            <a:rPr lang="es-ES" sz="2800" dirty="0" smtClean="0"/>
            <a:t> Diseñar</a:t>
          </a:r>
          <a:endParaRPr lang="es-ES" sz="2800" dirty="0"/>
        </a:p>
      </dgm:t>
    </dgm:pt>
    <dgm:pt modelId="{1217F802-884B-4E43-AF83-FCD4B48F4325}" type="parTrans" cxnId="{1A6CF29E-2036-4D96-8D49-6BAF2D421639}">
      <dgm:prSet/>
      <dgm:spPr/>
      <dgm:t>
        <a:bodyPr/>
        <a:lstStyle/>
        <a:p>
          <a:endParaRPr lang="es-ES" sz="2000"/>
        </a:p>
      </dgm:t>
    </dgm:pt>
    <dgm:pt modelId="{30802DEF-9F5E-431E-B565-816FAB8E14B2}" type="sibTrans" cxnId="{1A6CF29E-2036-4D96-8D49-6BAF2D421639}">
      <dgm:prSet/>
      <dgm:spPr/>
      <dgm:t>
        <a:bodyPr/>
        <a:lstStyle/>
        <a:p>
          <a:endParaRPr lang="es-ES" sz="2000"/>
        </a:p>
      </dgm:t>
    </dgm:pt>
    <dgm:pt modelId="{7744E451-E65D-4BD9-B7E1-BC32294C620E}">
      <dgm:prSet phldrT="[Texto]" custT="1"/>
      <dgm:spPr/>
      <dgm:t>
        <a:bodyPr/>
        <a:lstStyle/>
        <a:p>
          <a:r>
            <a:rPr lang="es-ES" sz="3600" dirty="0" smtClean="0"/>
            <a:t>Justificación</a:t>
          </a:r>
        </a:p>
      </dgm:t>
    </dgm:pt>
    <dgm:pt modelId="{9B24222B-DEB3-4BF1-9333-FB78FF667A0F}" type="parTrans" cxnId="{DA2C201C-3951-4B39-BA91-936B4CB5DABE}">
      <dgm:prSet/>
      <dgm:spPr/>
      <dgm:t>
        <a:bodyPr/>
        <a:lstStyle/>
        <a:p>
          <a:endParaRPr lang="es-ES" sz="2000"/>
        </a:p>
      </dgm:t>
    </dgm:pt>
    <dgm:pt modelId="{31327AA7-3DEB-4506-9C7F-75EAB22B39DA}" type="sibTrans" cxnId="{DA2C201C-3951-4B39-BA91-936B4CB5DABE}">
      <dgm:prSet/>
      <dgm:spPr/>
      <dgm:t>
        <a:bodyPr/>
        <a:lstStyle/>
        <a:p>
          <a:endParaRPr lang="es-ES" sz="2000"/>
        </a:p>
      </dgm:t>
    </dgm:pt>
    <dgm:pt modelId="{299448AF-CB8C-4B43-9755-6229A2E79CAE}">
      <dgm:prSet phldrT="[Texto]" custT="1"/>
      <dgm:spPr/>
      <dgm:t>
        <a:bodyPr/>
        <a:lstStyle/>
        <a:p>
          <a:r>
            <a:rPr lang="es-ES" sz="2800" dirty="0" smtClean="0"/>
            <a:t> Contribución a micro- empresas</a:t>
          </a:r>
          <a:endParaRPr lang="es-ES" sz="2800" dirty="0"/>
        </a:p>
      </dgm:t>
    </dgm:pt>
    <dgm:pt modelId="{2FEFAEE6-11D2-4025-B4D1-750B6D4649CA}" type="parTrans" cxnId="{25EED8E6-1C74-4EE9-ADE9-075BA649E960}">
      <dgm:prSet/>
      <dgm:spPr/>
      <dgm:t>
        <a:bodyPr/>
        <a:lstStyle/>
        <a:p>
          <a:endParaRPr lang="es-ES" sz="2000"/>
        </a:p>
      </dgm:t>
    </dgm:pt>
    <dgm:pt modelId="{E51E2FE8-9068-4281-979E-92CFCB4C68AA}" type="sibTrans" cxnId="{25EED8E6-1C74-4EE9-ADE9-075BA649E960}">
      <dgm:prSet/>
      <dgm:spPr/>
      <dgm:t>
        <a:bodyPr/>
        <a:lstStyle/>
        <a:p>
          <a:endParaRPr lang="es-ES" sz="2000"/>
        </a:p>
      </dgm:t>
    </dgm:pt>
    <dgm:pt modelId="{13D8E77C-FCF7-4400-A491-A927A2E1DBE8}">
      <dgm:prSet phldrT="[Texto]" custT="1"/>
      <dgm:spPr/>
      <dgm:t>
        <a:bodyPr/>
        <a:lstStyle/>
        <a:p>
          <a:r>
            <a:rPr lang="es-ES" sz="2800" dirty="0" smtClean="0"/>
            <a:t>Aprovechamiento sostenible</a:t>
          </a:r>
          <a:endParaRPr lang="es-ES" sz="2800" dirty="0"/>
        </a:p>
      </dgm:t>
    </dgm:pt>
    <dgm:pt modelId="{7F2ECF69-3E2C-48E2-8A89-F021D8C17DE7}" type="parTrans" cxnId="{7F6FA1CC-25B8-4093-9131-2D2F0664D07A}">
      <dgm:prSet/>
      <dgm:spPr/>
      <dgm:t>
        <a:bodyPr/>
        <a:lstStyle/>
        <a:p>
          <a:endParaRPr lang="es-ES" sz="2000"/>
        </a:p>
      </dgm:t>
    </dgm:pt>
    <dgm:pt modelId="{4F9E134D-359B-42FE-97A3-E7951248BE01}" type="sibTrans" cxnId="{7F6FA1CC-25B8-4093-9131-2D2F0664D07A}">
      <dgm:prSet/>
      <dgm:spPr/>
      <dgm:t>
        <a:bodyPr/>
        <a:lstStyle/>
        <a:p>
          <a:endParaRPr lang="es-ES" sz="2000"/>
        </a:p>
      </dgm:t>
    </dgm:pt>
    <dgm:pt modelId="{873F4E2E-D10F-4BB5-8C7D-248868C72E35}">
      <dgm:prSet phldrT="[Texto]" custT="1"/>
      <dgm:spPr/>
      <dgm:t>
        <a:bodyPr/>
        <a:lstStyle/>
        <a:p>
          <a:r>
            <a:rPr lang="es-ES" sz="2800" dirty="0" smtClean="0"/>
            <a:t>Desconocimiento de la parroquia</a:t>
          </a:r>
          <a:endParaRPr lang="es-ES" sz="2800" dirty="0"/>
        </a:p>
      </dgm:t>
    </dgm:pt>
    <dgm:pt modelId="{7A316221-98AD-49CA-B9F8-8FD34CF879A0}" type="sibTrans" cxnId="{B3DADCC2-6CE4-4A57-B540-E1D096884B8E}">
      <dgm:prSet/>
      <dgm:spPr/>
      <dgm:t>
        <a:bodyPr/>
        <a:lstStyle/>
        <a:p>
          <a:endParaRPr lang="es-ES" sz="2000"/>
        </a:p>
      </dgm:t>
    </dgm:pt>
    <dgm:pt modelId="{9C34CC48-B131-4DEA-BAF5-D7FCC7BD5574}" type="parTrans" cxnId="{B3DADCC2-6CE4-4A57-B540-E1D096884B8E}">
      <dgm:prSet/>
      <dgm:spPr/>
      <dgm:t>
        <a:bodyPr/>
        <a:lstStyle/>
        <a:p>
          <a:endParaRPr lang="es-ES" sz="2000"/>
        </a:p>
      </dgm:t>
    </dgm:pt>
    <dgm:pt modelId="{CB8DD9DE-AE0A-4960-9482-00FC1A36D79A}">
      <dgm:prSet phldrT="[Texto]" custT="1"/>
      <dgm:spPr/>
      <dgm:t>
        <a:bodyPr/>
        <a:lstStyle/>
        <a:p>
          <a:r>
            <a:rPr lang="es-ES" sz="2800" dirty="0" smtClean="0"/>
            <a:t> Falta de motivación</a:t>
          </a:r>
          <a:endParaRPr lang="es-ES" sz="2800" dirty="0"/>
        </a:p>
      </dgm:t>
    </dgm:pt>
    <dgm:pt modelId="{836E1485-DC1B-4848-870E-014D722BFC11}" type="parTrans" cxnId="{C205C941-9F88-4262-B530-60DFA6F96EB7}">
      <dgm:prSet/>
      <dgm:spPr/>
      <dgm:t>
        <a:bodyPr/>
        <a:lstStyle/>
        <a:p>
          <a:endParaRPr lang="es-ES" sz="2000"/>
        </a:p>
      </dgm:t>
    </dgm:pt>
    <dgm:pt modelId="{DF162374-C775-48DA-A5E5-1AB40C58D25C}" type="sibTrans" cxnId="{C205C941-9F88-4262-B530-60DFA6F96EB7}">
      <dgm:prSet/>
      <dgm:spPr/>
      <dgm:t>
        <a:bodyPr/>
        <a:lstStyle/>
        <a:p>
          <a:endParaRPr lang="es-ES" sz="2000"/>
        </a:p>
      </dgm:t>
    </dgm:pt>
    <dgm:pt modelId="{67E39577-3975-4EFF-8719-B75A28F65CBF}">
      <dgm:prSet phldrT="[Texto]" custT="1"/>
      <dgm:spPr/>
      <dgm:t>
        <a:bodyPr/>
        <a:lstStyle/>
        <a:p>
          <a:r>
            <a:rPr lang="es-ES" sz="2800" dirty="0" smtClean="0"/>
            <a:t>Fundamentar</a:t>
          </a:r>
          <a:endParaRPr lang="es-ES" sz="2800" dirty="0"/>
        </a:p>
      </dgm:t>
    </dgm:pt>
    <dgm:pt modelId="{B7691FFA-5DA9-4879-AC58-885FBF9354E2}" type="parTrans" cxnId="{B557C395-7F3D-4E89-BDDA-31F5AF2A14DC}">
      <dgm:prSet/>
      <dgm:spPr/>
      <dgm:t>
        <a:bodyPr/>
        <a:lstStyle/>
        <a:p>
          <a:endParaRPr lang="es-ES" sz="2000"/>
        </a:p>
      </dgm:t>
    </dgm:pt>
    <dgm:pt modelId="{F4FE63F2-F86F-4FFB-815D-E736BB3A7CD2}" type="sibTrans" cxnId="{B557C395-7F3D-4E89-BDDA-31F5AF2A14DC}">
      <dgm:prSet/>
      <dgm:spPr/>
      <dgm:t>
        <a:bodyPr/>
        <a:lstStyle/>
        <a:p>
          <a:endParaRPr lang="es-ES" sz="2000"/>
        </a:p>
      </dgm:t>
    </dgm:pt>
    <dgm:pt modelId="{C7C42A00-6F84-476B-8D7D-5394599F2488}">
      <dgm:prSet phldrT="[Texto]" custT="1"/>
      <dgm:spPr/>
      <dgm:t>
        <a:bodyPr/>
        <a:lstStyle/>
        <a:p>
          <a:r>
            <a:rPr lang="es-ES" sz="2800" dirty="0" smtClean="0"/>
            <a:t>Diagnosticar</a:t>
          </a:r>
          <a:endParaRPr lang="es-ES" sz="2800" dirty="0"/>
        </a:p>
      </dgm:t>
    </dgm:pt>
    <dgm:pt modelId="{3A0678E2-D124-4EEB-83E7-748AF54DD4E2}" type="parTrans" cxnId="{BFC8C04A-83CC-40AF-BFBF-C214ECAA8157}">
      <dgm:prSet/>
      <dgm:spPr/>
      <dgm:t>
        <a:bodyPr/>
        <a:lstStyle/>
        <a:p>
          <a:endParaRPr lang="es-ES" sz="2000"/>
        </a:p>
      </dgm:t>
    </dgm:pt>
    <dgm:pt modelId="{FF966289-CD79-4767-A760-FF42BC98002A}" type="sibTrans" cxnId="{BFC8C04A-83CC-40AF-BFBF-C214ECAA8157}">
      <dgm:prSet/>
      <dgm:spPr/>
      <dgm:t>
        <a:bodyPr/>
        <a:lstStyle/>
        <a:p>
          <a:endParaRPr lang="es-ES" sz="2000"/>
        </a:p>
      </dgm:t>
    </dgm:pt>
    <dgm:pt modelId="{7944A819-1F6B-4303-9526-E50F2D603CA4}">
      <dgm:prSet phldrT="[Texto]" custT="1"/>
      <dgm:spPr/>
      <dgm:t>
        <a:bodyPr/>
        <a:lstStyle/>
        <a:p>
          <a:r>
            <a:rPr lang="es-ES" sz="2800" dirty="0" smtClean="0"/>
            <a:t> Concienciar</a:t>
          </a:r>
          <a:endParaRPr lang="es-ES" sz="2800" dirty="0"/>
        </a:p>
      </dgm:t>
    </dgm:pt>
    <dgm:pt modelId="{D1DDCBE0-9218-4ECD-BA7F-ABCD31E36DEF}" type="parTrans" cxnId="{C32E58B1-9B1C-45E4-A65F-261696F22C4E}">
      <dgm:prSet/>
      <dgm:spPr/>
      <dgm:t>
        <a:bodyPr/>
        <a:lstStyle/>
        <a:p>
          <a:endParaRPr lang="es-ES" sz="2000"/>
        </a:p>
      </dgm:t>
    </dgm:pt>
    <dgm:pt modelId="{F52F675D-F4F5-40AC-B4BA-EFA390F34552}" type="sibTrans" cxnId="{C32E58B1-9B1C-45E4-A65F-261696F22C4E}">
      <dgm:prSet/>
      <dgm:spPr/>
      <dgm:t>
        <a:bodyPr/>
        <a:lstStyle/>
        <a:p>
          <a:endParaRPr lang="es-ES" sz="2000"/>
        </a:p>
      </dgm:t>
    </dgm:pt>
    <dgm:pt modelId="{F75D8151-4FA5-4CBC-B10B-98B7CD3D15DC}" type="pres">
      <dgm:prSet presAssocID="{7E7E6252-CEAC-45F7-B96C-06B4FFC59E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6042FF-F227-49F1-9433-029DC2E2DC27}" type="pres">
      <dgm:prSet presAssocID="{383153F8-0339-44B7-9CF2-AB81F901A04B}" presName="node" presStyleLbl="node1" presStyleIdx="0" presStyleCnt="3" custScaleX="113484" custLinFactX="-4631" custLinFactNeighborX="-100000" custLinFactNeighborY="-13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3822A-40FD-414F-9CCB-8DF1725EC0F6}" type="pres">
      <dgm:prSet presAssocID="{73FED832-D5A8-44C7-A5D9-E3F41FF6E25C}" presName="sibTrans" presStyleCnt="0"/>
      <dgm:spPr/>
    </dgm:pt>
    <dgm:pt modelId="{50F1969C-297F-499E-98F3-5C8BCBB6E509}" type="pres">
      <dgm:prSet presAssocID="{9E7C2A1E-DC8A-42EA-B878-1F10A846B027}" presName="node" presStyleLbl="node1" presStyleIdx="1" presStyleCnt="3" custScaleX="865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70FCB-5A07-4601-AA5B-13E6097EC2B4}" type="pres">
      <dgm:prSet presAssocID="{3259354B-A920-4223-9642-CE78402911CB}" presName="sibTrans" presStyleCnt="0"/>
      <dgm:spPr/>
    </dgm:pt>
    <dgm:pt modelId="{22DF200D-DFF4-455E-8FB1-9C097A7BD597}" type="pres">
      <dgm:prSet presAssocID="{7744E451-E65D-4BD9-B7E1-BC32294C62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3C7707-7BFF-4EC0-B7BD-3B4505F1CCD2}" type="presOf" srcId="{873F4E2E-D10F-4BB5-8C7D-248868C72E35}" destId="{B26042FF-F227-49F1-9433-029DC2E2DC27}" srcOrd="0" destOrd="1" presId="urn:microsoft.com/office/officeart/2005/8/layout/hList6"/>
    <dgm:cxn modelId="{E07DDFE9-B62D-40C1-86FF-E50CE0138710}" type="presOf" srcId="{7944A819-1F6B-4303-9526-E50F2D603CA4}" destId="{22DF200D-DFF4-455E-8FB1-9C097A7BD597}" srcOrd="0" destOrd="3" presId="urn:microsoft.com/office/officeart/2005/8/layout/hList6"/>
    <dgm:cxn modelId="{C32E58B1-9B1C-45E4-A65F-261696F22C4E}" srcId="{7744E451-E65D-4BD9-B7E1-BC32294C620E}" destId="{7944A819-1F6B-4303-9526-E50F2D603CA4}" srcOrd="2" destOrd="0" parTransId="{D1DDCBE0-9218-4ECD-BA7F-ABCD31E36DEF}" sibTransId="{F52F675D-F4F5-40AC-B4BA-EFA390F34552}"/>
    <dgm:cxn modelId="{06AFC284-98C8-42D0-8F5E-FD889296B80A}" type="presOf" srcId="{13D8E77C-FCF7-4400-A491-A927A2E1DBE8}" destId="{22DF200D-DFF4-455E-8FB1-9C097A7BD597}" srcOrd="0" destOrd="2" presId="urn:microsoft.com/office/officeart/2005/8/layout/hList6"/>
    <dgm:cxn modelId="{B3DADCC2-6CE4-4A57-B540-E1D096884B8E}" srcId="{383153F8-0339-44B7-9CF2-AB81F901A04B}" destId="{873F4E2E-D10F-4BB5-8C7D-248868C72E35}" srcOrd="0" destOrd="0" parTransId="{9C34CC48-B131-4DEA-BAF5-D7FCC7BD5574}" sibTransId="{7A316221-98AD-49CA-B9F8-8FD34CF879A0}"/>
    <dgm:cxn modelId="{F21E5060-87BC-46E8-844E-0BFAA3417ED7}" type="presOf" srcId="{383153F8-0339-44B7-9CF2-AB81F901A04B}" destId="{B26042FF-F227-49F1-9433-029DC2E2DC27}" srcOrd="0" destOrd="0" presId="urn:microsoft.com/office/officeart/2005/8/layout/hList6"/>
    <dgm:cxn modelId="{26C51B90-1F2F-4E56-B6C3-90DE6534BA9A}" type="presOf" srcId="{CB8DD9DE-AE0A-4960-9482-00FC1A36D79A}" destId="{B26042FF-F227-49F1-9433-029DC2E2DC27}" srcOrd="0" destOrd="2" presId="urn:microsoft.com/office/officeart/2005/8/layout/hList6"/>
    <dgm:cxn modelId="{8148B1A8-1C1E-4E9B-A701-EB5885D9CFE1}" srcId="{7E7E6252-CEAC-45F7-B96C-06B4FFC59E67}" destId="{383153F8-0339-44B7-9CF2-AB81F901A04B}" srcOrd="0" destOrd="0" parTransId="{C5042D0F-29C3-422B-86D8-C5E3E203E6F1}" sibTransId="{73FED832-D5A8-44C7-A5D9-E3F41FF6E25C}"/>
    <dgm:cxn modelId="{AF21EA4B-F484-4529-92A2-4C98002E8F34}" type="presOf" srcId="{88C61B2B-3166-4533-AD06-89B7F09440D7}" destId="{50F1969C-297F-499E-98F3-5C8BCBB6E509}" srcOrd="0" destOrd="1" presId="urn:microsoft.com/office/officeart/2005/8/layout/hList6"/>
    <dgm:cxn modelId="{BDA490D7-F284-4008-8A66-C97D1B929591}" type="presOf" srcId="{7744E451-E65D-4BD9-B7E1-BC32294C620E}" destId="{22DF200D-DFF4-455E-8FB1-9C097A7BD597}" srcOrd="0" destOrd="0" presId="urn:microsoft.com/office/officeart/2005/8/layout/hList6"/>
    <dgm:cxn modelId="{C205C941-9F88-4262-B530-60DFA6F96EB7}" srcId="{383153F8-0339-44B7-9CF2-AB81F901A04B}" destId="{CB8DD9DE-AE0A-4960-9482-00FC1A36D79A}" srcOrd="1" destOrd="0" parTransId="{836E1485-DC1B-4848-870E-014D722BFC11}" sibTransId="{DF162374-C775-48DA-A5E5-1AB40C58D25C}"/>
    <dgm:cxn modelId="{25EED8E6-1C74-4EE9-ADE9-075BA649E960}" srcId="{7744E451-E65D-4BD9-B7E1-BC32294C620E}" destId="{299448AF-CB8C-4B43-9755-6229A2E79CAE}" srcOrd="0" destOrd="0" parTransId="{2FEFAEE6-11D2-4025-B4D1-750B6D4649CA}" sibTransId="{E51E2FE8-9068-4281-979E-92CFCB4C68AA}"/>
    <dgm:cxn modelId="{14D56359-AC5D-4233-91F5-88168B881789}" srcId="{7E7E6252-CEAC-45F7-B96C-06B4FFC59E67}" destId="{9E7C2A1E-DC8A-42EA-B878-1F10A846B027}" srcOrd="1" destOrd="0" parTransId="{14CEE142-38F4-42EF-8AD5-27FAEC1294FA}" sibTransId="{3259354B-A920-4223-9642-CE78402911CB}"/>
    <dgm:cxn modelId="{9EF64EF6-C7BB-4C33-901C-CCEA4AA46FA3}" type="presOf" srcId="{67E39577-3975-4EFF-8719-B75A28F65CBF}" destId="{50F1969C-297F-499E-98F3-5C8BCBB6E509}" srcOrd="0" destOrd="2" presId="urn:microsoft.com/office/officeart/2005/8/layout/hList6"/>
    <dgm:cxn modelId="{1A6CF29E-2036-4D96-8D49-6BAF2D421639}" srcId="{9E7C2A1E-DC8A-42EA-B878-1F10A846B027}" destId="{88C61B2B-3166-4533-AD06-89B7F09440D7}" srcOrd="0" destOrd="0" parTransId="{1217F802-884B-4E43-AF83-FCD4B48F4325}" sibTransId="{30802DEF-9F5E-431E-B565-816FAB8E14B2}"/>
    <dgm:cxn modelId="{CA0634AF-D4F7-4C45-AC35-02D4DB2209FF}" type="presOf" srcId="{7E7E6252-CEAC-45F7-B96C-06B4FFC59E67}" destId="{F75D8151-4FA5-4CBC-B10B-98B7CD3D15DC}" srcOrd="0" destOrd="0" presId="urn:microsoft.com/office/officeart/2005/8/layout/hList6"/>
    <dgm:cxn modelId="{DA2C201C-3951-4B39-BA91-936B4CB5DABE}" srcId="{7E7E6252-CEAC-45F7-B96C-06B4FFC59E67}" destId="{7744E451-E65D-4BD9-B7E1-BC32294C620E}" srcOrd="2" destOrd="0" parTransId="{9B24222B-DEB3-4BF1-9333-FB78FF667A0F}" sibTransId="{31327AA7-3DEB-4506-9C7F-75EAB22B39DA}"/>
    <dgm:cxn modelId="{6FF1B7C1-5211-4C6E-8F38-139F7F93FBF4}" type="presOf" srcId="{299448AF-CB8C-4B43-9755-6229A2E79CAE}" destId="{22DF200D-DFF4-455E-8FB1-9C097A7BD597}" srcOrd="0" destOrd="1" presId="urn:microsoft.com/office/officeart/2005/8/layout/hList6"/>
    <dgm:cxn modelId="{096724EE-0120-4F7F-8153-E33B5F7E978F}" type="presOf" srcId="{9E7C2A1E-DC8A-42EA-B878-1F10A846B027}" destId="{50F1969C-297F-499E-98F3-5C8BCBB6E509}" srcOrd="0" destOrd="0" presId="urn:microsoft.com/office/officeart/2005/8/layout/hList6"/>
    <dgm:cxn modelId="{B557C395-7F3D-4E89-BDDA-31F5AF2A14DC}" srcId="{9E7C2A1E-DC8A-42EA-B878-1F10A846B027}" destId="{67E39577-3975-4EFF-8719-B75A28F65CBF}" srcOrd="1" destOrd="0" parTransId="{B7691FFA-5DA9-4879-AC58-885FBF9354E2}" sibTransId="{F4FE63F2-F86F-4FFB-815D-E736BB3A7CD2}"/>
    <dgm:cxn modelId="{D2727A7F-5A6F-48ED-909C-C0B6D1BB8A1E}" type="presOf" srcId="{C7C42A00-6F84-476B-8D7D-5394599F2488}" destId="{50F1969C-297F-499E-98F3-5C8BCBB6E509}" srcOrd="0" destOrd="3" presId="urn:microsoft.com/office/officeart/2005/8/layout/hList6"/>
    <dgm:cxn modelId="{BFC8C04A-83CC-40AF-BFBF-C214ECAA8157}" srcId="{9E7C2A1E-DC8A-42EA-B878-1F10A846B027}" destId="{C7C42A00-6F84-476B-8D7D-5394599F2488}" srcOrd="2" destOrd="0" parTransId="{3A0678E2-D124-4EEB-83E7-748AF54DD4E2}" sibTransId="{FF966289-CD79-4767-A760-FF42BC98002A}"/>
    <dgm:cxn modelId="{7F6FA1CC-25B8-4093-9131-2D2F0664D07A}" srcId="{7744E451-E65D-4BD9-B7E1-BC32294C620E}" destId="{13D8E77C-FCF7-4400-A491-A927A2E1DBE8}" srcOrd="1" destOrd="0" parTransId="{7F2ECF69-3E2C-48E2-8A89-F021D8C17DE7}" sibTransId="{4F9E134D-359B-42FE-97A3-E7951248BE01}"/>
    <dgm:cxn modelId="{6805D68D-62ED-4A6B-BC05-F0EB02D3EB26}" type="presParOf" srcId="{F75D8151-4FA5-4CBC-B10B-98B7CD3D15DC}" destId="{B26042FF-F227-49F1-9433-029DC2E2DC27}" srcOrd="0" destOrd="0" presId="urn:microsoft.com/office/officeart/2005/8/layout/hList6"/>
    <dgm:cxn modelId="{5944C504-9AB2-47B0-8069-504E61130FDC}" type="presParOf" srcId="{F75D8151-4FA5-4CBC-B10B-98B7CD3D15DC}" destId="{2F73822A-40FD-414F-9CCB-8DF1725EC0F6}" srcOrd="1" destOrd="0" presId="urn:microsoft.com/office/officeart/2005/8/layout/hList6"/>
    <dgm:cxn modelId="{C4D3CCBC-4F17-4505-8708-0B7728617C2F}" type="presParOf" srcId="{F75D8151-4FA5-4CBC-B10B-98B7CD3D15DC}" destId="{50F1969C-297F-499E-98F3-5C8BCBB6E509}" srcOrd="2" destOrd="0" presId="urn:microsoft.com/office/officeart/2005/8/layout/hList6"/>
    <dgm:cxn modelId="{D4832A8A-F72D-445B-9925-D369F4AB17CA}" type="presParOf" srcId="{F75D8151-4FA5-4CBC-B10B-98B7CD3D15DC}" destId="{4FA70FCB-5A07-4601-AA5B-13E6097EC2B4}" srcOrd="3" destOrd="0" presId="urn:microsoft.com/office/officeart/2005/8/layout/hList6"/>
    <dgm:cxn modelId="{43B4FC6C-0A7A-48F0-9A98-90B2EB8FB780}" type="presParOf" srcId="{F75D8151-4FA5-4CBC-B10B-98B7CD3D15DC}" destId="{22DF200D-DFF4-455E-8FB1-9C097A7BD59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5537D-0BAD-48CA-943B-F720E31D8C22}" type="doc">
      <dgm:prSet loTypeId="urn:microsoft.com/office/officeart/2005/8/layout/pyramid2" loCatId="list" qsTypeId="urn:microsoft.com/office/officeart/2005/8/quickstyle/simple1" qsCatId="simple" csTypeId="urn:microsoft.com/office/officeart/2005/8/colors/accent4_4" csCatId="accent4" phldr="1"/>
      <dgm:spPr/>
    </dgm:pt>
    <dgm:pt modelId="{8F996522-2924-42C5-A754-DF1C3C4A7582}">
      <dgm:prSet phldrT="[Texto]" custT="1"/>
      <dgm:spPr/>
      <dgm:t>
        <a:bodyPr/>
        <a:lstStyle/>
        <a:p>
          <a:r>
            <a:rPr lang="es-ES" sz="2400" dirty="0" smtClean="0"/>
            <a:t>Gastronómica</a:t>
          </a:r>
          <a:endParaRPr lang="es-ES" sz="2400" dirty="0"/>
        </a:p>
      </dgm:t>
    </dgm:pt>
    <dgm:pt modelId="{A8CBA901-71EC-489D-9B5E-4E5925F2E919}" type="parTrans" cxnId="{A026A2A6-40BA-43BF-ABE2-7D9E3BDFE64D}">
      <dgm:prSet/>
      <dgm:spPr/>
      <dgm:t>
        <a:bodyPr/>
        <a:lstStyle/>
        <a:p>
          <a:endParaRPr lang="es-ES" sz="1400"/>
        </a:p>
      </dgm:t>
    </dgm:pt>
    <dgm:pt modelId="{195FEC01-5645-4E72-B902-5568BB0291AF}" type="sibTrans" cxnId="{A026A2A6-40BA-43BF-ABE2-7D9E3BDFE64D}">
      <dgm:prSet/>
      <dgm:spPr/>
      <dgm:t>
        <a:bodyPr/>
        <a:lstStyle/>
        <a:p>
          <a:endParaRPr lang="es-ES" sz="1400"/>
        </a:p>
      </dgm:t>
    </dgm:pt>
    <dgm:pt modelId="{69712BC1-AE49-46AB-9CFA-522BE5BF4124}">
      <dgm:prSet phldrT="[Texto]" custT="1"/>
      <dgm:spPr/>
      <dgm:t>
        <a:bodyPr/>
        <a:lstStyle/>
        <a:p>
          <a:r>
            <a:rPr lang="es-ES" sz="2400" dirty="0" smtClean="0"/>
            <a:t>Hotelera</a:t>
          </a:r>
          <a:endParaRPr lang="es-ES" sz="2400" dirty="0"/>
        </a:p>
      </dgm:t>
    </dgm:pt>
    <dgm:pt modelId="{4BEE4CD7-5F0B-4E0B-8C9D-85373E8A2DEA}" type="parTrans" cxnId="{CF378396-FFB5-4C43-A548-D9542068B50D}">
      <dgm:prSet/>
      <dgm:spPr/>
      <dgm:t>
        <a:bodyPr/>
        <a:lstStyle/>
        <a:p>
          <a:endParaRPr lang="es-ES" sz="1400"/>
        </a:p>
      </dgm:t>
    </dgm:pt>
    <dgm:pt modelId="{9D09DF2D-F89E-4E8C-BDE7-B1B6E2D39D01}" type="sibTrans" cxnId="{CF378396-FFB5-4C43-A548-D9542068B50D}">
      <dgm:prSet/>
      <dgm:spPr/>
      <dgm:t>
        <a:bodyPr/>
        <a:lstStyle/>
        <a:p>
          <a:endParaRPr lang="es-ES" sz="1400"/>
        </a:p>
      </dgm:t>
    </dgm:pt>
    <dgm:pt modelId="{6082B58E-515E-438B-9FD6-D47249C9153E}">
      <dgm:prSet phldrT="[Texto]" custT="1"/>
      <dgm:spPr/>
      <dgm:t>
        <a:bodyPr/>
        <a:lstStyle/>
        <a:p>
          <a:r>
            <a:rPr lang="es-ES" sz="2400" dirty="0" smtClean="0"/>
            <a:t>Turística</a:t>
          </a:r>
          <a:endParaRPr lang="es-ES" sz="2400" dirty="0"/>
        </a:p>
      </dgm:t>
    </dgm:pt>
    <dgm:pt modelId="{1B041F5B-3D80-4992-A8DF-C27A975C6C8E}" type="parTrans" cxnId="{4BA3CD2B-53BC-4A58-AA67-47B2E2F2D706}">
      <dgm:prSet/>
      <dgm:spPr/>
      <dgm:t>
        <a:bodyPr/>
        <a:lstStyle/>
        <a:p>
          <a:endParaRPr lang="es-ES" sz="1400"/>
        </a:p>
      </dgm:t>
    </dgm:pt>
    <dgm:pt modelId="{A5E1895F-C12E-4D6D-9255-CE5298E72BF9}" type="sibTrans" cxnId="{4BA3CD2B-53BC-4A58-AA67-47B2E2F2D706}">
      <dgm:prSet/>
      <dgm:spPr/>
      <dgm:t>
        <a:bodyPr/>
        <a:lstStyle/>
        <a:p>
          <a:endParaRPr lang="es-ES" sz="1400"/>
        </a:p>
      </dgm:t>
    </dgm:pt>
    <dgm:pt modelId="{A976C534-FD24-497B-B999-2585DCC95934}" type="pres">
      <dgm:prSet presAssocID="{E4E5537D-0BAD-48CA-943B-F720E31D8C22}" presName="compositeShape" presStyleCnt="0">
        <dgm:presLayoutVars>
          <dgm:dir/>
          <dgm:resizeHandles/>
        </dgm:presLayoutVars>
      </dgm:prSet>
      <dgm:spPr/>
    </dgm:pt>
    <dgm:pt modelId="{FF55AF1B-8EF8-4AF5-92FB-693A199C4B79}" type="pres">
      <dgm:prSet presAssocID="{E4E5537D-0BAD-48CA-943B-F720E31D8C22}" presName="pyramid" presStyleLbl="node1" presStyleIdx="0" presStyleCnt="1"/>
      <dgm:spPr/>
    </dgm:pt>
    <dgm:pt modelId="{AA9C9AAA-4B1A-48BF-9EB4-AAC01213C3C4}" type="pres">
      <dgm:prSet presAssocID="{E4E5537D-0BAD-48CA-943B-F720E31D8C22}" presName="theList" presStyleCnt="0"/>
      <dgm:spPr/>
    </dgm:pt>
    <dgm:pt modelId="{0B9BF729-BAC0-4BAC-AC4E-33580891EC96}" type="pres">
      <dgm:prSet presAssocID="{8F996522-2924-42C5-A754-DF1C3C4A758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4BA91-B086-4DFD-BB8C-BBC9F939D251}" type="pres">
      <dgm:prSet presAssocID="{8F996522-2924-42C5-A754-DF1C3C4A7582}" presName="aSpace" presStyleCnt="0"/>
      <dgm:spPr/>
    </dgm:pt>
    <dgm:pt modelId="{C01E6BBF-83FA-40AA-B387-B3EE8F0D8804}" type="pres">
      <dgm:prSet presAssocID="{69712BC1-AE49-46AB-9CFA-522BE5BF412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4B42A-CB7F-4B14-942F-9EE021037FA9}" type="pres">
      <dgm:prSet presAssocID="{69712BC1-AE49-46AB-9CFA-522BE5BF4124}" presName="aSpace" presStyleCnt="0"/>
      <dgm:spPr/>
    </dgm:pt>
    <dgm:pt modelId="{25959F6C-06D5-4065-8BD8-FFC744468AB2}" type="pres">
      <dgm:prSet presAssocID="{6082B58E-515E-438B-9FD6-D47249C9153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97D68-9D23-4A4D-B452-B9DFF6594F94}" type="pres">
      <dgm:prSet presAssocID="{6082B58E-515E-438B-9FD6-D47249C9153E}" presName="aSpace" presStyleCnt="0"/>
      <dgm:spPr/>
    </dgm:pt>
  </dgm:ptLst>
  <dgm:cxnLst>
    <dgm:cxn modelId="{CF378396-FFB5-4C43-A548-D9542068B50D}" srcId="{E4E5537D-0BAD-48CA-943B-F720E31D8C22}" destId="{69712BC1-AE49-46AB-9CFA-522BE5BF4124}" srcOrd="1" destOrd="0" parTransId="{4BEE4CD7-5F0B-4E0B-8C9D-85373E8A2DEA}" sibTransId="{9D09DF2D-F89E-4E8C-BDE7-B1B6E2D39D01}"/>
    <dgm:cxn modelId="{A026A2A6-40BA-43BF-ABE2-7D9E3BDFE64D}" srcId="{E4E5537D-0BAD-48CA-943B-F720E31D8C22}" destId="{8F996522-2924-42C5-A754-DF1C3C4A7582}" srcOrd="0" destOrd="0" parTransId="{A8CBA901-71EC-489D-9B5E-4E5925F2E919}" sibTransId="{195FEC01-5645-4E72-B902-5568BB0291AF}"/>
    <dgm:cxn modelId="{567F9A72-11B4-4AC3-B4A8-6A86FD211999}" type="presOf" srcId="{E4E5537D-0BAD-48CA-943B-F720E31D8C22}" destId="{A976C534-FD24-497B-B999-2585DCC95934}" srcOrd="0" destOrd="0" presId="urn:microsoft.com/office/officeart/2005/8/layout/pyramid2"/>
    <dgm:cxn modelId="{412CFA30-D596-47CB-8BB0-815930B41C1D}" type="presOf" srcId="{8F996522-2924-42C5-A754-DF1C3C4A7582}" destId="{0B9BF729-BAC0-4BAC-AC4E-33580891EC96}" srcOrd="0" destOrd="0" presId="urn:microsoft.com/office/officeart/2005/8/layout/pyramid2"/>
    <dgm:cxn modelId="{4BA3CD2B-53BC-4A58-AA67-47B2E2F2D706}" srcId="{E4E5537D-0BAD-48CA-943B-F720E31D8C22}" destId="{6082B58E-515E-438B-9FD6-D47249C9153E}" srcOrd="2" destOrd="0" parTransId="{1B041F5B-3D80-4992-A8DF-C27A975C6C8E}" sibTransId="{A5E1895F-C12E-4D6D-9255-CE5298E72BF9}"/>
    <dgm:cxn modelId="{A9034EC1-3EFA-4D6E-8C0F-70C233379EDE}" type="presOf" srcId="{6082B58E-515E-438B-9FD6-D47249C9153E}" destId="{25959F6C-06D5-4065-8BD8-FFC744468AB2}" srcOrd="0" destOrd="0" presId="urn:microsoft.com/office/officeart/2005/8/layout/pyramid2"/>
    <dgm:cxn modelId="{4D054B30-AF3E-49DF-99C9-BD41A97015B6}" type="presOf" srcId="{69712BC1-AE49-46AB-9CFA-522BE5BF4124}" destId="{C01E6BBF-83FA-40AA-B387-B3EE8F0D8804}" srcOrd="0" destOrd="0" presId="urn:microsoft.com/office/officeart/2005/8/layout/pyramid2"/>
    <dgm:cxn modelId="{E2606360-0AF6-41F5-A13D-27F733B45487}" type="presParOf" srcId="{A976C534-FD24-497B-B999-2585DCC95934}" destId="{FF55AF1B-8EF8-4AF5-92FB-693A199C4B79}" srcOrd="0" destOrd="0" presId="urn:microsoft.com/office/officeart/2005/8/layout/pyramid2"/>
    <dgm:cxn modelId="{BAD96357-0BB0-4556-AC05-DB5C323C0EFD}" type="presParOf" srcId="{A976C534-FD24-497B-B999-2585DCC95934}" destId="{AA9C9AAA-4B1A-48BF-9EB4-AAC01213C3C4}" srcOrd="1" destOrd="0" presId="urn:microsoft.com/office/officeart/2005/8/layout/pyramid2"/>
    <dgm:cxn modelId="{DE82542A-4D63-4AF9-966D-95EA438E2589}" type="presParOf" srcId="{AA9C9AAA-4B1A-48BF-9EB4-AAC01213C3C4}" destId="{0B9BF729-BAC0-4BAC-AC4E-33580891EC96}" srcOrd="0" destOrd="0" presId="urn:microsoft.com/office/officeart/2005/8/layout/pyramid2"/>
    <dgm:cxn modelId="{433B1A16-ED2E-491F-8F11-1CAC5CD2836F}" type="presParOf" srcId="{AA9C9AAA-4B1A-48BF-9EB4-AAC01213C3C4}" destId="{C7E4BA91-B086-4DFD-BB8C-BBC9F939D251}" srcOrd="1" destOrd="0" presId="urn:microsoft.com/office/officeart/2005/8/layout/pyramid2"/>
    <dgm:cxn modelId="{6889038C-C6D5-4364-A727-CD5230182372}" type="presParOf" srcId="{AA9C9AAA-4B1A-48BF-9EB4-AAC01213C3C4}" destId="{C01E6BBF-83FA-40AA-B387-B3EE8F0D8804}" srcOrd="2" destOrd="0" presId="urn:microsoft.com/office/officeart/2005/8/layout/pyramid2"/>
    <dgm:cxn modelId="{C103FF04-CD65-4E07-A8BA-3B63F2FFDEDF}" type="presParOf" srcId="{AA9C9AAA-4B1A-48BF-9EB4-AAC01213C3C4}" destId="{1704B42A-CB7F-4B14-942F-9EE021037FA9}" srcOrd="3" destOrd="0" presId="urn:microsoft.com/office/officeart/2005/8/layout/pyramid2"/>
    <dgm:cxn modelId="{5C7248E5-7263-45AF-93CD-F3E05C4ABA4F}" type="presParOf" srcId="{AA9C9AAA-4B1A-48BF-9EB4-AAC01213C3C4}" destId="{25959F6C-06D5-4065-8BD8-FFC744468AB2}" srcOrd="4" destOrd="0" presId="urn:microsoft.com/office/officeart/2005/8/layout/pyramid2"/>
    <dgm:cxn modelId="{BC89C596-9508-403B-87B3-C05CC8486802}" type="presParOf" srcId="{AA9C9AAA-4B1A-48BF-9EB4-AAC01213C3C4}" destId="{F9297D68-9D23-4A4D-B452-B9DFF6594F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82E38-D7D2-435D-A08E-FA9FD01AE035}" type="doc">
      <dgm:prSet loTypeId="urn:microsoft.com/office/officeart/2005/8/layout/cycle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5C18E02-9BFB-49B9-8378-D128FC78118D}">
      <dgm:prSet phldrT="[Texto]"/>
      <dgm:spPr/>
      <dgm:t>
        <a:bodyPr/>
        <a:lstStyle/>
        <a:p>
          <a:r>
            <a:rPr lang="es-ES" dirty="0" smtClean="0"/>
            <a:t>rechazar</a:t>
          </a:r>
          <a:endParaRPr lang="es-ES" dirty="0"/>
        </a:p>
      </dgm:t>
    </dgm:pt>
    <dgm:pt modelId="{9EEF7F15-0766-4DBC-8EDA-DD298C4DFFC3}" type="parTrans" cxnId="{8A4B0A5D-35DA-4C1D-BECE-3B4D1697E8D9}">
      <dgm:prSet/>
      <dgm:spPr/>
      <dgm:t>
        <a:bodyPr/>
        <a:lstStyle/>
        <a:p>
          <a:endParaRPr lang="es-ES"/>
        </a:p>
      </dgm:t>
    </dgm:pt>
    <dgm:pt modelId="{2272710D-9DE4-4D07-96DF-AA8CEEEAEDAF}" type="sibTrans" cxnId="{8A4B0A5D-35DA-4C1D-BECE-3B4D1697E8D9}">
      <dgm:prSet/>
      <dgm:spPr/>
      <dgm:t>
        <a:bodyPr/>
        <a:lstStyle/>
        <a:p>
          <a:endParaRPr lang="es-ES"/>
        </a:p>
      </dgm:t>
    </dgm:pt>
    <dgm:pt modelId="{41D7C16D-CDE4-4610-B962-5937782D1A48}">
      <dgm:prSet phldrT="[Texto]"/>
      <dgm:spPr/>
      <dgm:t>
        <a:bodyPr/>
        <a:lstStyle/>
        <a:p>
          <a:r>
            <a:rPr lang="es-ES" dirty="0" smtClean="0"/>
            <a:t>reutilizar</a:t>
          </a:r>
          <a:endParaRPr lang="es-ES" dirty="0"/>
        </a:p>
      </dgm:t>
    </dgm:pt>
    <dgm:pt modelId="{77CCE7F0-962D-455F-BFCB-6F4C397D6800}" type="parTrans" cxnId="{5758B964-AB4B-4DEF-8219-BDAB80BBF4DC}">
      <dgm:prSet/>
      <dgm:spPr/>
      <dgm:t>
        <a:bodyPr/>
        <a:lstStyle/>
        <a:p>
          <a:endParaRPr lang="es-ES"/>
        </a:p>
      </dgm:t>
    </dgm:pt>
    <dgm:pt modelId="{09154250-BB8A-473B-A6CC-A89122A58399}" type="sibTrans" cxnId="{5758B964-AB4B-4DEF-8219-BDAB80BBF4DC}">
      <dgm:prSet/>
      <dgm:spPr/>
      <dgm:t>
        <a:bodyPr/>
        <a:lstStyle/>
        <a:p>
          <a:endParaRPr lang="es-ES"/>
        </a:p>
      </dgm:t>
    </dgm:pt>
    <dgm:pt modelId="{067CF2EF-7ECB-4A04-9C3F-F9550CADDD23}">
      <dgm:prSet phldrT="[Texto]"/>
      <dgm:spPr/>
      <dgm:t>
        <a:bodyPr/>
        <a:lstStyle/>
        <a:p>
          <a:r>
            <a:rPr lang="es-ES" dirty="0" smtClean="0"/>
            <a:t>reducir</a:t>
          </a:r>
          <a:endParaRPr lang="es-ES" dirty="0"/>
        </a:p>
      </dgm:t>
    </dgm:pt>
    <dgm:pt modelId="{E23A1274-BDB2-4469-9A4E-136DC5B3CEF6}" type="parTrans" cxnId="{A34EC7B1-63E2-44C6-8E02-1C64D0DABD83}">
      <dgm:prSet/>
      <dgm:spPr/>
      <dgm:t>
        <a:bodyPr/>
        <a:lstStyle/>
        <a:p>
          <a:endParaRPr lang="es-ES"/>
        </a:p>
      </dgm:t>
    </dgm:pt>
    <dgm:pt modelId="{2FC9FEBF-FEB4-4CD6-BF4C-44EF495E0B8F}" type="sibTrans" cxnId="{A34EC7B1-63E2-44C6-8E02-1C64D0DABD83}">
      <dgm:prSet/>
      <dgm:spPr/>
      <dgm:t>
        <a:bodyPr/>
        <a:lstStyle/>
        <a:p>
          <a:endParaRPr lang="es-ES"/>
        </a:p>
      </dgm:t>
    </dgm:pt>
    <dgm:pt modelId="{F4C45731-A8B7-4AC5-884A-747D5E1DDD61}">
      <dgm:prSet phldrT="[Texto]"/>
      <dgm:spPr/>
      <dgm:t>
        <a:bodyPr/>
        <a:lstStyle/>
        <a:p>
          <a:r>
            <a:rPr lang="es-ES" dirty="0" smtClean="0"/>
            <a:t>reciclar</a:t>
          </a:r>
          <a:endParaRPr lang="es-ES" dirty="0"/>
        </a:p>
      </dgm:t>
    </dgm:pt>
    <dgm:pt modelId="{7E0FB19C-964C-4AF3-920A-35E96C23B9A7}" type="parTrans" cxnId="{08A8435A-5ABB-49C2-A587-5A035F6AA003}">
      <dgm:prSet/>
      <dgm:spPr/>
      <dgm:t>
        <a:bodyPr/>
        <a:lstStyle/>
        <a:p>
          <a:endParaRPr lang="es-ES"/>
        </a:p>
      </dgm:t>
    </dgm:pt>
    <dgm:pt modelId="{960CC897-A5F3-4329-B9B7-38D3E2EBBF5E}" type="sibTrans" cxnId="{08A8435A-5ABB-49C2-A587-5A035F6AA003}">
      <dgm:prSet/>
      <dgm:spPr/>
      <dgm:t>
        <a:bodyPr/>
        <a:lstStyle/>
        <a:p>
          <a:endParaRPr lang="es-ES"/>
        </a:p>
      </dgm:t>
    </dgm:pt>
    <dgm:pt modelId="{C9E569BA-17D1-441E-AC5E-803AA440A38C}" type="pres">
      <dgm:prSet presAssocID="{5CD82E38-D7D2-435D-A08E-FA9FD01AE0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7B58BB-90EA-498E-B81A-EC25A35886B2}" type="pres">
      <dgm:prSet presAssocID="{E5C18E02-9BFB-49B9-8378-D128FC78118D}" presName="dummy" presStyleCnt="0"/>
      <dgm:spPr/>
    </dgm:pt>
    <dgm:pt modelId="{A9A970A7-B6AA-4B12-B677-B7211DA269F4}" type="pres">
      <dgm:prSet presAssocID="{E5C18E02-9BFB-49B9-8378-D128FC78118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FF2375-2F52-4BE7-A13A-AEC9E05E8665}" type="pres">
      <dgm:prSet presAssocID="{2272710D-9DE4-4D07-96DF-AA8CEEEAEDAF}" presName="sibTrans" presStyleLbl="node1" presStyleIdx="0" presStyleCnt="4"/>
      <dgm:spPr/>
      <dgm:t>
        <a:bodyPr/>
        <a:lstStyle/>
        <a:p>
          <a:endParaRPr lang="es-ES"/>
        </a:p>
      </dgm:t>
    </dgm:pt>
    <dgm:pt modelId="{C5F32029-22A9-42AF-A478-E75BA3716692}" type="pres">
      <dgm:prSet presAssocID="{41D7C16D-CDE4-4610-B962-5937782D1A48}" presName="dummy" presStyleCnt="0"/>
      <dgm:spPr/>
    </dgm:pt>
    <dgm:pt modelId="{F69B79A6-8BA1-4562-B162-0457CA6596C8}" type="pres">
      <dgm:prSet presAssocID="{41D7C16D-CDE4-4610-B962-5937782D1A4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01254D-2092-4297-BF68-3E106BE07731}" type="pres">
      <dgm:prSet presAssocID="{09154250-BB8A-473B-A6CC-A89122A58399}" presName="sibTrans" presStyleLbl="node1" presStyleIdx="1" presStyleCnt="4"/>
      <dgm:spPr/>
      <dgm:t>
        <a:bodyPr/>
        <a:lstStyle/>
        <a:p>
          <a:endParaRPr lang="es-ES"/>
        </a:p>
      </dgm:t>
    </dgm:pt>
    <dgm:pt modelId="{73210FE6-3B42-4AC9-AB31-4488C637D7B0}" type="pres">
      <dgm:prSet presAssocID="{067CF2EF-7ECB-4A04-9C3F-F9550CADDD23}" presName="dummy" presStyleCnt="0"/>
      <dgm:spPr/>
    </dgm:pt>
    <dgm:pt modelId="{1FE9C208-1B54-48DE-8027-917A0C40E91E}" type="pres">
      <dgm:prSet presAssocID="{067CF2EF-7ECB-4A04-9C3F-F9550CADDD2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6A156-CA0D-4E2A-B686-FF7D295F3122}" type="pres">
      <dgm:prSet presAssocID="{2FC9FEBF-FEB4-4CD6-BF4C-44EF495E0B8F}" presName="sibTrans" presStyleLbl="node1" presStyleIdx="2" presStyleCnt="4"/>
      <dgm:spPr/>
      <dgm:t>
        <a:bodyPr/>
        <a:lstStyle/>
        <a:p>
          <a:endParaRPr lang="es-ES"/>
        </a:p>
      </dgm:t>
    </dgm:pt>
    <dgm:pt modelId="{83931479-3F25-4AE3-8753-5E7A1B777117}" type="pres">
      <dgm:prSet presAssocID="{F4C45731-A8B7-4AC5-884A-747D5E1DDD61}" presName="dummy" presStyleCnt="0"/>
      <dgm:spPr/>
    </dgm:pt>
    <dgm:pt modelId="{153959D4-D501-4C9A-A4D9-E6BFC33DF41E}" type="pres">
      <dgm:prSet presAssocID="{F4C45731-A8B7-4AC5-884A-747D5E1DDD61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B6F702-CAE2-42D6-8CB1-0884B28307B0}" type="pres">
      <dgm:prSet presAssocID="{960CC897-A5F3-4329-B9B7-38D3E2EBBF5E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8A4B0A5D-35DA-4C1D-BECE-3B4D1697E8D9}" srcId="{5CD82E38-D7D2-435D-A08E-FA9FD01AE035}" destId="{E5C18E02-9BFB-49B9-8378-D128FC78118D}" srcOrd="0" destOrd="0" parTransId="{9EEF7F15-0766-4DBC-8EDA-DD298C4DFFC3}" sibTransId="{2272710D-9DE4-4D07-96DF-AA8CEEEAEDAF}"/>
    <dgm:cxn modelId="{043A00E7-5BEE-472A-8496-B6213A9B780E}" type="presOf" srcId="{2272710D-9DE4-4D07-96DF-AA8CEEEAEDAF}" destId="{C0FF2375-2F52-4BE7-A13A-AEC9E05E8665}" srcOrd="0" destOrd="0" presId="urn:microsoft.com/office/officeart/2005/8/layout/cycle1"/>
    <dgm:cxn modelId="{08A8435A-5ABB-49C2-A587-5A035F6AA003}" srcId="{5CD82E38-D7D2-435D-A08E-FA9FD01AE035}" destId="{F4C45731-A8B7-4AC5-884A-747D5E1DDD61}" srcOrd="3" destOrd="0" parTransId="{7E0FB19C-964C-4AF3-920A-35E96C23B9A7}" sibTransId="{960CC897-A5F3-4329-B9B7-38D3E2EBBF5E}"/>
    <dgm:cxn modelId="{FCF99C8C-3D21-4529-A953-4B1B9B898A3C}" type="presOf" srcId="{5CD82E38-D7D2-435D-A08E-FA9FD01AE035}" destId="{C9E569BA-17D1-441E-AC5E-803AA440A38C}" srcOrd="0" destOrd="0" presId="urn:microsoft.com/office/officeart/2005/8/layout/cycle1"/>
    <dgm:cxn modelId="{9ADD92BC-475F-4108-99C3-DA9F536315D7}" type="presOf" srcId="{067CF2EF-7ECB-4A04-9C3F-F9550CADDD23}" destId="{1FE9C208-1B54-48DE-8027-917A0C40E91E}" srcOrd="0" destOrd="0" presId="urn:microsoft.com/office/officeart/2005/8/layout/cycle1"/>
    <dgm:cxn modelId="{22270315-F227-4DCC-BB7D-68B9BCE7687D}" type="presOf" srcId="{960CC897-A5F3-4329-B9B7-38D3E2EBBF5E}" destId="{78B6F702-CAE2-42D6-8CB1-0884B28307B0}" srcOrd="0" destOrd="0" presId="urn:microsoft.com/office/officeart/2005/8/layout/cycle1"/>
    <dgm:cxn modelId="{9DECFF4C-1110-404C-B574-878C1029BD11}" type="presOf" srcId="{F4C45731-A8B7-4AC5-884A-747D5E1DDD61}" destId="{153959D4-D501-4C9A-A4D9-E6BFC33DF41E}" srcOrd="0" destOrd="0" presId="urn:microsoft.com/office/officeart/2005/8/layout/cycle1"/>
    <dgm:cxn modelId="{AD3C3CB0-7568-421F-AA13-427D23728811}" type="presOf" srcId="{09154250-BB8A-473B-A6CC-A89122A58399}" destId="{C201254D-2092-4297-BF68-3E106BE07731}" srcOrd="0" destOrd="0" presId="urn:microsoft.com/office/officeart/2005/8/layout/cycle1"/>
    <dgm:cxn modelId="{5758B964-AB4B-4DEF-8219-BDAB80BBF4DC}" srcId="{5CD82E38-D7D2-435D-A08E-FA9FD01AE035}" destId="{41D7C16D-CDE4-4610-B962-5937782D1A48}" srcOrd="1" destOrd="0" parTransId="{77CCE7F0-962D-455F-BFCB-6F4C397D6800}" sibTransId="{09154250-BB8A-473B-A6CC-A89122A58399}"/>
    <dgm:cxn modelId="{A34EC7B1-63E2-44C6-8E02-1C64D0DABD83}" srcId="{5CD82E38-D7D2-435D-A08E-FA9FD01AE035}" destId="{067CF2EF-7ECB-4A04-9C3F-F9550CADDD23}" srcOrd="2" destOrd="0" parTransId="{E23A1274-BDB2-4469-9A4E-136DC5B3CEF6}" sibTransId="{2FC9FEBF-FEB4-4CD6-BF4C-44EF495E0B8F}"/>
    <dgm:cxn modelId="{AC08E7CE-E4C5-4AAE-BD11-E3086C880A0E}" type="presOf" srcId="{E5C18E02-9BFB-49B9-8378-D128FC78118D}" destId="{A9A970A7-B6AA-4B12-B677-B7211DA269F4}" srcOrd="0" destOrd="0" presId="urn:microsoft.com/office/officeart/2005/8/layout/cycle1"/>
    <dgm:cxn modelId="{49B0B111-892A-41B1-8622-B96F46040AD4}" type="presOf" srcId="{41D7C16D-CDE4-4610-B962-5937782D1A48}" destId="{F69B79A6-8BA1-4562-B162-0457CA6596C8}" srcOrd="0" destOrd="0" presId="urn:microsoft.com/office/officeart/2005/8/layout/cycle1"/>
    <dgm:cxn modelId="{812C01A9-E67E-4C85-9707-E02AD65830AB}" type="presOf" srcId="{2FC9FEBF-FEB4-4CD6-BF4C-44EF495E0B8F}" destId="{E526A156-CA0D-4E2A-B686-FF7D295F3122}" srcOrd="0" destOrd="0" presId="urn:microsoft.com/office/officeart/2005/8/layout/cycle1"/>
    <dgm:cxn modelId="{D4B90874-886E-47FA-9537-354FC02DCD61}" type="presParOf" srcId="{C9E569BA-17D1-441E-AC5E-803AA440A38C}" destId="{6F7B58BB-90EA-498E-B81A-EC25A35886B2}" srcOrd="0" destOrd="0" presId="urn:microsoft.com/office/officeart/2005/8/layout/cycle1"/>
    <dgm:cxn modelId="{FEBA772B-E7DA-4688-B54A-36A81E3E2724}" type="presParOf" srcId="{C9E569BA-17D1-441E-AC5E-803AA440A38C}" destId="{A9A970A7-B6AA-4B12-B677-B7211DA269F4}" srcOrd="1" destOrd="0" presId="urn:microsoft.com/office/officeart/2005/8/layout/cycle1"/>
    <dgm:cxn modelId="{6613A03D-460D-49CB-B6F1-88CB685AEA82}" type="presParOf" srcId="{C9E569BA-17D1-441E-AC5E-803AA440A38C}" destId="{C0FF2375-2F52-4BE7-A13A-AEC9E05E8665}" srcOrd="2" destOrd="0" presId="urn:microsoft.com/office/officeart/2005/8/layout/cycle1"/>
    <dgm:cxn modelId="{83EDCAB0-3277-4906-9171-CCED7F100D4A}" type="presParOf" srcId="{C9E569BA-17D1-441E-AC5E-803AA440A38C}" destId="{C5F32029-22A9-42AF-A478-E75BA3716692}" srcOrd="3" destOrd="0" presId="urn:microsoft.com/office/officeart/2005/8/layout/cycle1"/>
    <dgm:cxn modelId="{9A14F7CD-17CB-492C-9D36-96C0921BB35F}" type="presParOf" srcId="{C9E569BA-17D1-441E-AC5E-803AA440A38C}" destId="{F69B79A6-8BA1-4562-B162-0457CA6596C8}" srcOrd="4" destOrd="0" presId="urn:microsoft.com/office/officeart/2005/8/layout/cycle1"/>
    <dgm:cxn modelId="{8E8CA6CE-21CB-45FB-846C-CEE3A4C1FDFD}" type="presParOf" srcId="{C9E569BA-17D1-441E-AC5E-803AA440A38C}" destId="{C201254D-2092-4297-BF68-3E106BE07731}" srcOrd="5" destOrd="0" presId="urn:microsoft.com/office/officeart/2005/8/layout/cycle1"/>
    <dgm:cxn modelId="{11E2ADC5-D386-4175-A981-344E6E66E6B7}" type="presParOf" srcId="{C9E569BA-17D1-441E-AC5E-803AA440A38C}" destId="{73210FE6-3B42-4AC9-AB31-4488C637D7B0}" srcOrd="6" destOrd="0" presId="urn:microsoft.com/office/officeart/2005/8/layout/cycle1"/>
    <dgm:cxn modelId="{B0330762-B291-46A6-999F-4319AFC89793}" type="presParOf" srcId="{C9E569BA-17D1-441E-AC5E-803AA440A38C}" destId="{1FE9C208-1B54-48DE-8027-917A0C40E91E}" srcOrd="7" destOrd="0" presId="urn:microsoft.com/office/officeart/2005/8/layout/cycle1"/>
    <dgm:cxn modelId="{2FFA2AA7-B65A-4B5F-AFDA-A86E2E9D0443}" type="presParOf" srcId="{C9E569BA-17D1-441E-AC5E-803AA440A38C}" destId="{E526A156-CA0D-4E2A-B686-FF7D295F3122}" srcOrd="8" destOrd="0" presId="urn:microsoft.com/office/officeart/2005/8/layout/cycle1"/>
    <dgm:cxn modelId="{EB7F016D-00CE-477B-875D-004BF4E97CF2}" type="presParOf" srcId="{C9E569BA-17D1-441E-AC5E-803AA440A38C}" destId="{83931479-3F25-4AE3-8753-5E7A1B777117}" srcOrd="9" destOrd="0" presId="urn:microsoft.com/office/officeart/2005/8/layout/cycle1"/>
    <dgm:cxn modelId="{EAD9D523-5464-4BAA-BA50-6DE3A92B0D53}" type="presParOf" srcId="{C9E569BA-17D1-441E-AC5E-803AA440A38C}" destId="{153959D4-D501-4C9A-A4D9-E6BFC33DF41E}" srcOrd="10" destOrd="0" presId="urn:microsoft.com/office/officeart/2005/8/layout/cycle1"/>
    <dgm:cxn modelId="{FEAE1AED-04C8-44BA-A069-EC5F9E48AC44}" type="presParOf" srcId="{C9E569BA-17D1-441E-AC5E-803AA440A38C}" destId="{78B6F702-CAE2-42D6-8CB1-0884B28307B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42FF-F227-49F1-9433-029DC2E2DC27}">
      <dsp:nvSpPr>
        <dsp:cNvPr id="0" name=""/>
        <dsp:cNvSpPr/>
      </dsp:nvSpPr>
      <dsp:spPr>
        <a:xfrm rot="16200000">
          <a:off x="-792551" y="792551"/>
          <a:ext cx="5418667" cy="383356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Problema</a:t>
          </a:r>
          <a:endParaRPr lang="es-E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Desconocimiento de la parroquia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 Falta de motivación</a:t>
          </a:r>
          <a:endParaRPr lang="es-ES" sz="2800" kern="1200" dirty="0"/>
        </a:p>
      </dsp:txBody>
      <dsp:txXfrm rot="5400000">
        <a:off x="1" y="1083732"/>
        <a:ext cx="3833564" cy="3251201"/>
      </dsp:txXfrm>
    </dsp:sp>
    <dsp:sp modelId="{50F1969C-297F-499E-98F3-5C8BCBB6E509}">
      <dsp:nvSpPr>
        <dsp:cNvPr id="0" name=""/>
        <dsp:cNvSpPr/>
      </dsp:nvSpPr>
      <dsp:spPr>
        <a:xfrm rot="16200000">
          <a:off x="2840169" y="1246884"/>
          <a:ext cx="5418667" cy="2924898"/>
        </a:xfrm>
        <a:prstGeom prst="flowChartManualOperati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Objetivo</a:t>
          </a:r>
          <a:endParaRPr lang="es-E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 Diseñar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Fundamentar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Diagnosticar</a:t>
          </a:r>
          <a:endParaRPr lang="es-ES" sz="2800" kern="1200" dirty="0"/>
        </a:p>
      </dsp:txBody>
      <dsp:txXfrm rot="5400000">
        <a:off x="4087053" y="1083733"/>
        <a:ext cx="2924898" cy="3251201"/>
      </dsp:txXfrm>
    </dsp:sp>
    <dsp:sp modelId="{22DF200D-DFF4-455E-8FB1-9C097A7BD597}">
      <dsp:nvSpPr>
        <dsp:cNvPr id="0" name=""/>
        <dsp:cNvSpPr/>
      </dsp:nvSpPr>
      <dsp:spPr>
        <a:xfrm rot="16200000">
          <a:off x="6245006" y="1020300"/>
          <a:ext cx="5418667" cy="3378066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Justificación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 Contribución a micro- empresas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Aprovechamiento sostenible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 Concienciar</a:t>
          </a:r>
          <a:endParaRPr lang="es-ES" sz="2800" kern="1200" dirty="0"/>
        </a:p>
      </dsp:txBody>
      <dsp:txXfrm rot="5400000">
        <a:off x="7265307" y="1083732"/>
        <a:ext cx="3378066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5AF1B-8EF8-4AF5-92FB-693A199C4B79}">
      <dsp:nvSpPr>
        <dsp:cNvPr id="0" name=""/>
        <dsp:cNvSpPr/>
      </dsp:nvSpPr>
      <dsp:spPr>
        <a:xfrm>
          <a:off x="0" y="0"/>
          <a:ext cx="3155918" cy="3742343"/>
        </a:xfrm>
        <a:prstGeom prst="triangl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F729-BAC0-4BAC-AC4E-33580891EC96}">
      <dsp:nvSpPr>
        <dsp:cNvPr id="0" name=""/>
        <dsp:cNvSpPr/>
      </dsp:nvSpPr>
      <dsp:spPr>
        <a:xfrm>
          <a:off x="1577959" y="376244"/>
          <a:ext cx="2051346" cy="885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Gastronómica</a:t>
          </a:r>
          <a:endParaRPr lang="es-ES" sz="2400" kern="1200" dirty="0"/>
        </a:p>
      </dsp:txBody>
      <dsp:txXfrm>
        <a:off x="1621204" y="419489"/>
        <a:ext cx="1964856" cy="799392"/>
      </dsp:txXfrm>
    </dsp:sp>
    <dsp:sp modelId="{C01E6BBF-83FA-40AA-B387-B3EE8F0D8804}">
      <dsp:nvSpPr>
        <dsp:cNvPr id="0" name=""/>
        <dsp:cNvSpPr/>
      </dsp:nvSpPr>
      <dsp:spPr>
        <a:xfrm>
          <a:off x="1577959" y="1372862"/>
          <a:ext cx="2051346" cy="885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Hotelera</a:t>
          </a:r>
          <a:endParaRPr lang="es-ES" sz="2400" kern="1200" dirty="0"/>
        </a:p>
      </dsp:txBody>
      <dsp:txXfrm>
        <a:off x="1621204" y="1416107"/>
        <a:ext cx="1964856" cy="799392"/>
      </dsp:txXfrm>
    </dsp:sp>
    <dsp:sp modelId="{25959F6C-06D5-4065-8BD8-FFC744468AB2}">
      <dsp:nvSpPr>
        <dsp:cNvPr id="0" name=""/>
        <dsp:cNvSpPr/>
      </dsp:nvSpPr>
      <dsp:spPr>
        <a:xfrm>
          <a:off x="1577959" y="2369480"/>
          <a:ext cx="2051346" cy="885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96136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Turística</a:t>
          </a:r>
          <a:endParaRPr lang="es-ES" sz="2400" kern="1200" dirty="0"/>
        </a:p>
      </dsp:txBody>
      <dsp:txXfrm>
        <a:off x="1621204" y="2412725"/>
        <a:ext cx="1964856" cy="799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970A7-B6AA-4B12-B677-B7211DA269F4}">
      <dsp:nvSpPr>
        <dsp:cNvPr id="0" name=""/>
        <dsp:cNvSpPr/>
      </dsp:nvSpPr>
      <dsp:spPr>
        <a:xfrm>
          <a:off x="2105744" y="58891"/>
          <a:ext cx="943383" cy="94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rechazar</a:t>
          </a:r>
          <a:endParaRPr lang="es-ES" sz="1900" kern="1200" dirty="0"/>
        </a:p>
      </dsp:txBody>
      <dsp:txXfrm>
        <a:off x="2105744" y="58891"/>
        <a:ext cx="943383" cy="943383"/>
      </dsp:txXfrm>
    </dsp:sp>
    <dsp:sp modelId="{C0FF2375-2F52-4BE7-A13A-AEC9E05E8665}">
      <dsp:nvSpPr>
        <dsp:cNvPr id="0" name=""/>
        <dsp:cNvSpPr/>
      </dsp:nvSpPr>
      <dsp:spPr>
        <a:xfrm>
          <a:off x="442778" y="-763"/>
          <a:ext cx="2666003" cy="2666003"/>
        </a:xfrm>
        <a:prstGeom prst="circularArrow">
          <a:avLst>
            <a:gd name="adj1" fmla="val 6900"/>
            <a:gd name="adj2" fmla="val 465205"/>
            <a:gd name="adj3" fmla="val 550035"/>
            <a:gd name="adj4" fmla="val 20584760"/>
            <a:gd name="adj5" fmla="val 805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B79A6-8BA1-4562-B162-0457CA6596C8}">
      <dsp:nvSpPr>
        <dsp:cNvPr id="0" name=""/>
        <dsp:cNvSpPr/>
      </dsp:nvSpPr>
      <dsp:spPr>
        <a:xfrm>
          <a:off x="2105744" y="1662202"/>
          <a:ext cx="943383" cy="94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reutilizar</a:t>
          </a:r>
          <a:endParaRPr lang="es-ES" sz="1900" kern="1200" dirty="0"/>
        </a:p>
      </dsp:txBody>
      <dsp:txXfrm>
        <a:off x="2105744" y="1662202"/>
        <a:ext cx="943383" cy="943383"/>
      </dsp:txXfrm>
    </dsp:sp>
    <dsp:sp modelId="{C201254D-2092-4297-BF68-3E106BE07731}">
      <dsp:nvSpPr>
        <dsp:cNvPr id="0" name=""/>
        <dsp:cNvSpPr/>
      </dsp:nvSpPr>
      <dsp:spPr>
        <a:xfrm>
          <a:off x="442778" y="-763"/>
          <a:ext cx="2666003" cy="2666003"/>
        </a:xfrm>
        <a:prstGeom prst="circularArrow">
          <a:avLst>
            <a:gd name="adj1" fmla="val 6900"/>
            <a:gd name="adj2" fmla="val 465205"/>
            <a:gd name="adj3" fmla="val 5950035"/>
            <a:gd name="adj4" fmla="val 4384760"/>
            <a:gd name="adj5" fmla="val 805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E9C208-1B54-48DE-8027-917A0C40E91E}">
      <dsp:nvSpPr>
        <dsp:cNvPr id="0" name=""/>
        <dsp:cNvSpPr/>
      </dsp:nvSpPr>
      <dsp:spPr>
        <a:xfrm>
          <a:off x="502433" y="1662202"/>
          <a:ext cx="943383" cy="94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reducir</a:t>
          </a:r>
          <a:endParaRPr lang="es-ES" sz="1900" kern="1200" dirty="0"/>
        </a:p>
      </dsp:txBody>
      <dsp:txXfrm>
        <a:off x="502433" y="1662202"/>
        <a:ext cx="943383" cy="943383"/>
      </dsp:txXfrm>
    </dsp:sp>
    <dsp:sp modelId="{E526A156-CA0D-4E2A-B686-FF7D295F3122}">
      <dsp:nvSpPr>
        <dsp:cNvPr id="0" name=""/>
        <dsp:cNvSpPr/>
      </dsp:nvSpPr>
      <dsp:spPr>
        <a:xfrm>
          <a:off x="442778" y="-763"/>
          <a:ext cx="2666003" cy="2666003"/>
        </a:xfrm>
        <a:prstGeom prst="circularArrow">
          <a:avLst>
            <a:gd name="adj1" fmla="val 6900"/>
            <a:gd name="adj2" fmla="val 465205"/>
            <a:gd name="adj3" fmla="val 11350035"/>
            <a:gd name="adj4" fmla="val 9784760"/>
            <a:gd name="adj5" fmla="val 805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3959D4-D501-4C9A-A4D9-E6BFC33DF41E}">
      <dsp:nvSpPr>
        <dsp:cNvPr id="0" name=""/>
        <dsp:cNvSpPr/>
      </dsp:nvSpPr>
      <dsp:spPr>
        <a:xfrm>
          <a:off x="502433" y="58891"/>
          <a:ext cx="943383" cy="94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reciclar</a:t>
          </a:r>
          <a:endParaRPr lang="es-ES" sz="1900" kern="1200" dirty="0"/>
        </a:p>
      </dsp:txBody>
      <dsp:txXfrm>
        <a:off x="502433" y="58891"/>
        <a:ext cx="943383" cy="943383"/>
      </dsp:txXfrm>
    </dsp:sp>
    <dsp:sp modelId="{78B6F702-CAE2-42D6-8CB1-0884B28307B0}">
      <dsp:nvSpPr>
        <dsp:cNvPr id="0" name=""/>
        <dsp:cNvSpPr/>
      </dsp:nvSpPr>
      <dsp:spPr>
        <a:xfrm>
          <a:off x="442778" y="-763"/>
          <a:ext cx="2666003" cy="2666003"/>
        </a:xfrm>
        <a:prstGeom prst="circularArrow">
          <a:avLst>
            <a:gd name="adj1" fmla="val 6900"/>
            <a:gd name="adj2" fmla="val 465205"/>
            <a:gd name="adj3" fmla="val 16750035"/>
            <a:gd name="adj4" fmla="val 15184760"/>
            <a:gd name="adj5" fmla="val 805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6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40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14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7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7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65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42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0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5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5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035F-C353-43DC-8BC0-32320574DD76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68C6-25E9-4C63-A7B5-17EAAFCBFB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3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hyperlink" Target="http://www.floorplanner.com/projects/31297175-centro-de-interpretacion/edit#asse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ckycap07.wix.com/yaruqui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" y="24349"/>
            <a:ext cx="3549865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mia1-1.xx.fbcdn.net/hphotos-xat1/v/t1.0-9/10625065_879545622063546_8270638157989862562_n.png?oh=044ff2108bbbdc156928958cdbf6da86&amp;oe=55FCF4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71" y="24349"/>
            <a:ext cx="681848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1450428" y="1103919"/>
            <a:ext cx="90809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– ESPE</a:t>
            </a: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“HÉROES DEL CENEPA”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ALTERNATIVAS DE APROVECHAMIENTO DE LOS RECURSOS TURÍSTICOS DE LA PARROQUIA DE YARUQUÍ, CANTÓN QUITO, PROVINCIA DE PICHINCHA”</a:t>
            </a: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Msc. Danny Chiriboga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Econ. Remigio Villacís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Victoria Flores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9" name="Redondear rectángulo de esquina diagonal 18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dondear rectángulo de esquina diagonal 19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087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904175" y="917247"/>
            <a:ext cx="65519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CERRO COTOHURCO</a:t>
            </a:r>
          </a:p>
          <a:p>
            <a:pPr marL="0" lvl="4"/>
            <a:r>
              <a:rPr lang="es-EC" b="1" dirty="0" smtClean="0"/>
              <a:t>Alternativa </a:t>
            </a:r>
            <a:r>
              <a:rPr lang="es-EC" b="1" dirty="0"/>
              <a:t>1 - Baño de compostaje para la zona de camping</a:t>
            </a:r>
            <a:endParaRPr lang="es-ES" b="1" dirty="0"/>
          </a:p>
          <a:p>
            <a:endParaRPr lang="es-ES" dirty="0"/>
          </a:p>
        </p:txBody>
      </p:sp>
      <p:pic>
        <p:nvPicPr>
          <p:cNvPr id="10" name="Imagen 9" descr="https://encrypted-tbn0.gstatic.com/images?q=tbn:ANd9GcSib0xCJ2layODTsgE0rRT3zIi3vW5A0y7iH3hn5CA6hNLYGfeNH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37" y="2131203"/>
            <a:ext cx="2334640" cy="172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www.globalgiving.co.uk/pfil/1830/banos_seco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9" b="1596"/>
          <a:stretch/>
        </p:blipFill>
        <p:spPr bwMode="auto">
          <a:xfrm>
            <a:off x="7544664" y="2131203"/>
            <a:ext cx="2615882" cy="1729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6666983" y="2506487"/>
            <a:ext cx="628143" cy="4893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http://www.airesdecambio.com/wp-content/uploads/2012/12/3.-ba%C3%B1os-secos-principal-590x35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5" r="43341" b="16725"/>
          <a:stretch/>
        </p:blipFill>
        <p:spPr bwMode="auto">
          <a:xfrm>
            <a:off x="5266804" y="4053613"/>
            <a:ext cx="4298950" cy="155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echa curvada hacia la izquierda 5"/>
          <p:cNvSpPr/>
          <p:nvPr/>
        </p:nvSpPr>
        <p:spPr>
          <a:xfrm rot="859172">
            <a:off x="10048225" y="3373535"/>
            <a:ext cx="811369" cy="2003811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8" y="2416295"/>
            <a:ext cx="1820066" cy="323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00222" y="5911403"/>
            <a:ext cx="293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(MIO PLANET, 2009)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82369" y="58372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lbum fotográfico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79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50027" y="912586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CASCADA APANGORA</a:t>
            </a:r>
          </a:p>
          <a:p>
            <a:pPr marL="0" lvl="4" algn="ctr"/>
            <a:r>
              <a:rPr lang="es-EC" b="1" dirty="0" smtClean="0"/>
              <a:t>Alternativa </a:t>
            </a:r>
            <a:r>
              <a:rPr lang="es-EC" b="1" dirty="0"/>
              <a:t>2 - Construcción de </a:t>
            </a:r>
            <a:r>
              <a:rPr lang="es-EC" b="1" dirty="0" smtClean="0"/>
              <a:t>sendero</a:t>
            </a:r>
            <a:endParaRPr lang="es-ES" b="1" dirty="0"/>
          </a:p>
        </p:txBody>
      </p:sp>
      <p:pic>
        <p:nvPicPr>
          <p:cNvPr id="17" name="Imagen 16" descr="http://static.wixstatic.com/media/fac949_c2d2d682578c4033ba892af1af9be3e5.jpg_srz_410_550_85_22_0.50_1.20_0.00_jpg_sr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43" y="2936845"/>
            <a:ext cx="2127936" cy="269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75" y="1774625"/>
            <a:ext cx="3191509" cy="425534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28629" y="61176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lbum fotográfico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sz="12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46668" y="5799138"/>
            <a:ext cx="51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(JDC señalización de senderos, 2015)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17297" y="1068699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IGLESIA DE YARUQUÍ</a:t>
            </a:r>
          </a:p>
          <a:p>
            <a:pPr marL="0" lvl="4" algn="ctr"/>
            <a:r>
              <a:rPr lang="es-EC" b="1" dirty="0" smtClean="0"/>
              <a:t>Alternativa 3 – Paneles de personajes</a:t>
            </a:r>
            <a:endParaRPr lang="es-ES" b="1" dirty="0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1836539" y="1864687"/>
            <a:ext cx="2110970" cy="1866615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Representación de la historia de la parroquia por diferentes etapas.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Medidas: 2m x 2m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772558" y="1068699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PARQUE DE YARUQUÍ</a:t>
            </a:r>
          </a:p>
          <a:p>
            <a:pPr marL="0" lvl="4" algn="ctr"/>
            <a:r>
              <a:rPr lang="es-EC" b="1" dirty="0" smtClean="0"/>
              <a:t>Alternativa 4 – Señal Urbana</a:t>
            </a:r>
            <a:endParaRPr lang="es-ES" b="1" dirty="0"/>
          </a:p>
        </p:txBody>
      </p:sp>
      <p:pic>
        <p:nvPicPr>
          <p:cNvPr id="15" name="Imagen 14" descr="C:\Users\VICKY\Dropbox\PROPUESTA\totem para wor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11324" b="5273"/>
          <a:stretch/>
        </p:blipFill>
        <p:spPr bwMode="auto">
          <a:xfrm>
            <a:off x="6889157" y="1922229"/>
            <a:ext cx="4287976" cy="3824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fbcdn-sphotos-g-a.akamaihd.net/hphotos-ak-xfa1/v/t1.0-9/10301517_879545132063595_4635027274900955985_n.jpg?oh=7b458f2d95038b0ff778804b371494e9&amp;oe=560909BC&amp;__gda__=1442123914_b30911c8d24489426bad859500f82a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11601"/>
          <a:stretch/>
        </p:blipFill>
        <p:spPr bwMode="auto">
          <a:xfrm>
            <a:off x="2378674" y="3970109"/>
            <a:ext cx="3947617" cy="26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85145" y="582893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Elaborado por: Autora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0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3398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58998" y="1348991"/>
            <a:ext cx="4288665" cy="383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/>
              <a:t>Alternativa 5</a:t>
            </a:r>
            <a:r>
              <a:rPr lang="es-EC" b="1" dirty="0" smtClean="0"/>
              <a:t> – Caminata de Antorchas</a:t>
            </a:r>
            <a:endParaRPr lang="es-ES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05877"/>
              </p:ext>
            </p:extLst>
          </p:nvPr>
        </p:nvGraphicFramePr>
        <p:xfrm>
          <a:off x="6258998" y="2366827"/>
          <a:ext cx="4506934" cy="32821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55531"/>
                <a:gridCol w="3451403"/>
              </a:tblGrid>
              <a:tr h="24564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Hora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16:00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Encuentro de los asistentes 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92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16:15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Bienvenida y explicación del recorrido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16:30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Salida hacia la Gruta del Niño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18:30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Llegada a la Capilla del Divino Niño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92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18:45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Refrigerio (Agua aromática y sánduche)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19:00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Fogata, socialización de leyendas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20:30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Observación del valle de Tumbaco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649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20:40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Retorno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http://2.bp.blogspot.com/-PehK4hHY-6A/UDIv-UFYyaI/AAAAAAAAPUQ/pFOS-4w-BW8/s400/Diapositiva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9"/>
          <a:stretch/>
        </p:blipFill>
        <p:spPr bwMode="auto">
          <a:xfrm>
            <a:off x="1702024" y="2343336"/>
            <a:ext cx="3213630" cy="21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0839" y="471448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Fuente: Álbum Fotográfico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</a:p>
          <a:p>
            <a:pPr algn="ctr">
              <a:spcAft>
                <a:spcPts val="0"/>
              </a:spcAft>
            </a:pP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23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68946" y="1192880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PIRAMIDE DE OYAMBARO</a:t>
            </a:r>
          </a:p>
          <a:p>
            <a:pPr marL="0" lvl="4" algn="ctr"/>
            <a:r>
              <a:rPr lang="es-EC" b="1" dirty="0" smtClean="0"/>
              <a:t>Alternativa 6 – Minga de Conservación</a:t>
            </a:r>
            <a:endParaRPr lang="es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258998" y="1219582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FIESTAS PARROQUIALES</a:t>
            </a:r>
          </a:p>
          <a:p>
            <a:pPr marL="0" lvl="4" algn="ctr"/>
            <a:r>
              <a:rPr lang="es-EC" b="1" dirty="0" smtClean="0"/>
              <a:t>Alternativa 7 – Plato Representativo</a:t>
            </a:r>
            <a:endParaRPr lang="es-ES" b="1" dirty="0"/>
          </a:p>
        </p:txBody>
      </p:sp>
      <p:pic>
        <p:nvPicPr>
          <p:cNvPr id="15" name="Imagen 14" descr="http://www.pucesi.edu.ec/fotoextra/4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998" y="2139757"/>
            <a:ext cx="2316588" cy="16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http://transport.ec/wp-content/uploads/2013/10/Pakarin%CC%83a%CC%81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4131"/>
            <a:ext cx="2614411" cy="18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allstarplayers.net/wp-content/uploads/2015/01/premi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99" y="2279244"/>
            <a:ext cx="1545464" cy="20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748" y="60893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Ejemplificación </a:t>
            </a:r>
            <a:r>
              <a:rPr lang="es-EC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pampamesa</a:t>
            </a:r>
            <a:endParaRPr lang="es-E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Fuente: (</a:t>
            </a:r>
            <a:r>
              <a:rPr lang="es-EC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, Guía Ecuatoriana de Transporte y Turismo, 2013)</a:t>
            </a:r>
            <a:endParaRPr lang="es-E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86389" y="1151943"/>
            <a:ext cx="4288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EXTRACCIÓN DEL MISHKI</a:t>
            </a:r>
          </a:p>
          <a:p>
            <a:pPr marL="0" lvl="4" algn="ctr"/>
            <a:r>
              <a:rPr lang="es-EC" b="1" dirty="0" smtClean="0"/>
              <a:t>Alternativa 8 – Video Extracción del mishki</a:t>
            </a:r>
            <a:endParaRPr lang="es-ES" b="1" dirty="0"/>
          </a:p>
        </p:txBody>
      </p:sp>
      <p:pic>
        <p:nvPicPr>
          <p:cNvPr id="8196" name="Picture 4" descr="http://www.realestatemarketingblog.org/wp-content/uploads/2012/09/viral-real-estate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59" y="2673167"/>
            <a:ext cx="2767523" cy="2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55" y="2429187"/>
            <a:ext cx="2181091" cy="29081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2" y="2429187"/>
            <a:ext cx="2554615" cy="374190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12681" y="617109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Álbum fotográfico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48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712427" y="129455"/>
            <a:ext cx="212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PRODUCTO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32120" y="1298262"/>
            <a:ext cx="56855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ANTIGUA ESTACIÓN DE TREN</a:t>
            </a:r>
          </a:p>
          <a:p>
            <a:pPr marL="0" lvl="4" algn="ctr"/>
            <a:r>
              <a:rPr lang="es-EC" b="1" dirty="0" smtClean="0"/>
              <a:t>Alternativa 9 – </a:t>
            </a:r>
            <a:r>
              <a:rPr lang="es-EC" b="1" dirty="0"/>
              <a:t>Centro de Interpretación “Reviviendo Yaruquí”</a:t>
            </a:r>
            <a:endParaRPr lang="es-ES" b="1" dirty="0"/>
          </a:p>
        </p:txBody>
      </p:sp>
      <p:pic>
        <p:nvPicPr>
          <p:cNvPr id="19" name="Imagen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66" y="2913845"/>
            <a:ext cx="5975019" cy="23664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666704" y="5769735"/>
            <a:ext cx="521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www.floorplanner.com/projects/31297175-centro-de-interpretacion/edit#assets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1"/>
          <a:stretch/>
        </p:blipFill>
        <p:spPr>
          <a:xfrm>
            <a:off x="892784" y="2802660"/>
            <a:ext cx="4074381" cy="246294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429296" y="549619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Álbum fotográfico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76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2492" y="129455"/>
            <a:ext cx="3509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557450" y="129455"/>
            <a:ext cx="243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ESTRATEGIAS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Imagen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795" y="2768347"/>
            <a:ext cx="3419475" cy="173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4"/>
          <p:cNvSpPr txBox="1"/>
          <p:nvPr/>
        </p:nvSpPr>
        <p:spPr>
          <a:xfrm>
            <a:off x="5061263" y="714230"/>
            <a:ext cx="261441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Señalética Turística</a:t>
            </a:r>
            <a:endParaRPr lang="es-ES" b="1" dirty="0"/>
          </a:p>
        </p:txBody>
      </p:sp>
      <p:pic>
        <p:nvPicPr>
          <p:cNvPr id="17" name="Imagen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678" y="2144332"/>
            <a:ext cx="2426394" cy="40053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CuadroTexto 19"/>
          <p:cNvSpPr txBox="1"/>
          <p:nvPr/>
        </p:nvSpPr>
        <p:spPr>
          <a:xfrm>
            <a:off x="1235499" y="1679447"/>
            <a:ext cx="30651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Valla informativa de centro poblado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558488" y="2708883"/>
            <a:ext cx="356946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4"/>
            <a:r>
              <a:rPr lang="es-EC" sz="2000" b="1" dirty="0" smtClean="0"/>
              <a:t>-Pictograma de restricción</a:t>
            </a:r>
          </a:p>
          <a:p>
            <a:pPr marL="0" lvl="4"/>
            <a:r>
              <a:rPr lang="es-EC" sz="2000" b="1" dirty="0" smtClean="0"/>
              <a:t>-Pictograma de servicio de apoyo</a:t>
            </a:r>
          </a:p>
          <a:p>
            <a:pPr marL="0" lvl="4"/>
            <a:r>
              <a:rPr lang="es-EC" sz="2000" b="1" dirty="0" smtClean="0"/>
              <a:t>-Pictograma de atractivo</a:t>
            </a:r>
          </a:p>
          <a:p>
            <a:pPr marL="0" lvl="4"/>
            <a:r>
              <a:rPr lang="es-EC" sz="2000" b="1" dirty="0" smtClean="0"/>
              <a:t>-Señal de Aproximación</a:t>
            </a:r>
          </a:p>
          <a:p>
            <a:pPr marL="0" lvl="4"/>
            <a:endParaRPr lang="es-ES" sz="2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824248" y="4647875"/>
            <a:ext cx="3574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: Unidad de Señalización, Dirección de Facilidades Turísticas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(Ministerio de Turismo, 2014, pág. 113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Elaborador por: Autora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47623" y="6273196"/>
            <a:ext cx="3659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(Ministerio de Turismo, 2014, págs. 74,75)</a:t>
            </a:r>
            <a:endParaRPr lang="es-E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5714" y="157838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8551414" y="183614"/>
            <a:ext cx="3373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COMUNICACIÓN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1263" y="714230"/>
            <a:ext cx="261441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PROMOCIÓN - VALES</a:t>
            </a:r>
            <a:endParaRPr lang="es-ES" b="1" dirty="0"/>
          </a:p>
        </p:txBody>
      </p:sp>
      <p:pic>
        <p:nvPicPr>
          <p:cNvPr id="10" name="Imagen 9" descr="F:\TESIS ALTERNATIVAS ENE 21\VALE YARUQUÍ LIBRE COMO EL CÓNDOR\Diapositiv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618" y="1965388"/>
            <a:ext cx="4283710" cy="32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:\Users\VICKY\Dropbox\PROPUESTA\VALE  LIBRE COMO EL CÓNDOR\Diapositiva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20" y="1965388"/>
            <a:ext cx="4210050" cy="3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2845999" y="58269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5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5714" y="157838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8551414" y="183614"/>
            <a:ext cx="3373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COMUNICACIÓN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1263" y="714230"/>
            <a:ext cx="261441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PROMOCIÓN - VALES</a:t>
            </a:r>
            <a:endParaRPr lang="es-ES" b="1" dirty="0"/>
          </a:p>
        </p:txBody>
      </p:sp>
      <p:pic>
        <p:nvPicPr>
          <p:cNvPr id="14" name="Imagen 13" descr="F:\TESIS ALTERNATIVAS ENE 21\VALE YARUQUÍ HAGAMOS PAN\Diapositiv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321" y="2320513"/>
            <a:ext cx="4332605" cy="31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C:\Users\VICKY\Dropbox\PROPUESTA\VALE HAGAMOS PAN\Diapositiva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79" y="2319410"/>
            <a:ext cx="4353560" cy="3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2736076" y="591793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endParaRPr lang="es-ES" sz="12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Elaborado por: Autora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6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" y="24349"/>
            <a:ext cx="3549865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mia1-1.xx.fbcdn.net/hphotos-xat1/v/t1.0-9/10625065_879545622063546_8270638157989862562_n.png?oh=044ff2108bbbdc156928958cdbf6da86&amp;oe=55FCF4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71" y="24349"/>
            <a:ext cx="681848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9" name="Redondear rectángulo de esquina diagonal 18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dondear rectángulo de esquina diagonal 19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85049120"/>
              </p:ext>
            </p:extLst>
          </p:nvPr>
        </p:nvGraphicFramePr>
        <p:xfrm>
          <a:off x="805542" y="953037"/>
          <a:ext cx="106435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9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5714" y="157838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8551414" y="183614"/>
            <a:ext cx="3373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COMUNICACIÓN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1263" y="714230"/>
            <a:ext cx="31807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PUBLICIDAD – FERIA INCLUSIVA</a:t>
            </a:r>
            <a:endParaRPr lang="es-ES" b="1" dirty="0"/>
          </a:p>
        </p:txBody>
      </p:sp>
      <p:pic>
        <p:nvPicPr>
          <p:cNvPr id="15" name="Imagen 14" descr="F:\estadio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950" y="1744251"/>
            <a:ext cx="5346243" cy="253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 descr="F:\estadio yaruquí 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22" y="4552681"/>
            <a:ext cx="435800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F:\TESIS ALTERNATIVAS ENE 21\afiche\Diapositiva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9360" y="1744251"/>
            <a:ext cx="3762430" cy="475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4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85714" y="157838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8551414" y="183614"/>
            <a:ext cx="3373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COMUNICACIÓN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0502" y="954774"/>
            <a:ext cx="31807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4" algn="ctr"/>
            <a:r>
              <a:rPr lang="es-EC" b="1" dirty="0" smtClean="0"/>
              <a:t>PUBLICIDAD – PÁGINA WEB</a:t>
            </a:r>
            <a:endParaRPr lang="es-ES" b="1" dirty="0"/>
          </a:p>
        </p:txBody>
      </p:sp>
      <p:pic>
        <p:nvPicPr>
          <p:cNvPr id="14" name="Imagen 13"/>
          <p:cNvPicPr/>
          <p:nvPr/>
        </p:nvPicPr>
        <p:blipFill>
          <a:blip r:embed="rId3" cstate="print"/>
          <a:srcRect b="5229"/>
          <a:stretch>
            <a:fillRect/>
          </a:stretch>
        </p:blipFill>
        <p:spPr bwMode="auto">
          <a:xfrm>
            <a:off x="3402809" y="1598719"/>
            <a:ext cx="6565440" cy="36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4211724" y="5861625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s-EC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vickycap07.wix.com/yaruqui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9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47077" y="152951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476603" y="152951"/>
            <a:ext cx="2448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AMBIENTAL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218" name="Picture 2" descr="http://www.michelin.com/var/michelin/storage/images/media/images/actualites/1_4r/57229-1-fre-FR/1_4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81" y="1317615"/>
            <a:ext cx="3799679" cy="21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49732894"/>
              </p:ext>
            </p:extLst>
          </p:nvPr>
        </p:nvGraphicFramePr>
        <p:xfrm>
          <a:off x="1587110" y="3826475"/>
          <a:ext cx="3551561" cy="266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6402148" y="1962783"/>
            <a:ext cx="39210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Hoteles</a:t>
            </a:r>
          </a:p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Restaurantes</a:t>
            </a:r>
          </a:p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Pobladores</a:t>
            </a:r>
          </a:p>
          <a:p>
            <a:pPr algn="ctr"/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21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47077" y="152951"/>
            <a:ext cx="39260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9476603" y="152951"/>
            <a:ext cx="2448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AMBIENTAL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070" y="670494"/>
            <a:ext cx="4562475" cy="55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4275787" y="6358461"/>
            <a:ext cx="817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Fuente: (Empresa Pública Metropolitana de Aseo, EMASEO, 2015)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Elaborado por: Autora (compilado de EMASEO)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5698" y="152950"/>
            <a:ext cx="5187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CEDULA PRESUPUESTARIA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84952"/>
              </p:ext>
            </p:extLst>
          </p:nvPr>
        </p:nvGraphicFramePr>
        <p:xfrm>
          <a:off x="2699485" y="2051142"/>
          <a:ext cx="64423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1150"/>
                <a:gridCol w="3221150"/>
              </a:tblGrid>
              <a:tr h="33213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ESTUDIO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COSTO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137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COMPETENCIA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1.010,00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137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PRODUCTO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18.701,2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137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COMUNICACIÓN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1.586,04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137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AMBIENTAL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224,00</a:t>
                      </a:r>
                      <a:endParaRPr lang="es-E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2137">
                <a:tc>
                  <a:txBody>
                    <a:bodyPr/>
                    <a:lstStyle/>
                    <a:p>
                      <a:pPr algn="r"/>
                      <a:r>
                        <a:rPr lang="es-E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TOTAL</a:t>
                      </a:r>
                      <a:endParaRPr lang="es-E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21.521,24</a:t>
                      </a:r>
                      <a:endParaRPr lang="es-E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4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" y="24349"/>
            <a:ext cx="3549865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mia1-1.xx.fbcdn.net/hphotos-xat1/v/t1.0-9/10625065_879545622063546_8270638157989862562_n.png?oh=044ff2108bbbdc156928958cdbf6da86&amp;oe=55FCF4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71" y="24349"/>
            <a:ext cx="681848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9" name="Redondear rectángulo de esquina diagonal 18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dondear rectángulo de esquina diagonal 19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255582" y="1824335"/>
            <a:ext cx="60999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CONCLUSIONES</a:t>
            </a:r>
          </a:p>
          <a:p>
            <a:pPr algn="ctr"/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es-ES" sz="5400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RECOMENDACIONES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80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6 Imagen" descr="C:\Users\Usuario\Desktop\logotipo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" y="24349"/>
            <a:ext cx="3549865" cy="8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mia1-1.xx.fbcdn.net/hphotos-xat1/v/t1.0-9/10625065_879545622063546_8270638157989862562_n.png?oh=044ff2108bbbdc156928958cdbf6da86&amp;oe=55FCF4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71" y="24349"/>
            <a:ext cx="681848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9" name="Redondear rectángulo de esquina diagonal 18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dondear rectángulo de esquina diagonal 19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4111282" y="2633747"/>
            <a:ext cx="43280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dirty="0" smtClean="0">
                <a:ln/>
                <a:solidFill>
                  <a:schemeClr val="accent4"/>
                </a:solidFill>
              </a:rPr>
              <a:t>GRACIAS</a:t>
            </a:r>
            <a:endParaRPr lang="es-ES" sz="8800" b="1" dirty="0" smtClean="0">
              <a:ln/>
              <a:solidFill>
                <a:schemeClr val="accent4"/>
              </a:solidFill>
            </a:endParaRPr>
          </a:p>
          <a:p>
            <a:pPr algn="ctr"/>
            <a:endParaRPr lang="es-E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9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47700" y="6000750"/>
            <a:ext cx="1099185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ALTERNATIVAS DE APROVECHAMIENTO DE LOS RECURSOS TURÍSTICOS DE LA PARROQUIA DE YARUQUÍ, CANTÓN QUITO, PROVINCIA DE PICHINCHA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71450" y="4378271"/>
            <a:ext cx="2924174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I: FUNDAMENTACIÓN TEÓRICA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345652" y="4398170"/>
            <a:ext cx="260985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II: DIAGNÓSTICO SITUACIONAL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943844" y="4396735"/>
            <a:ext cx="2362200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III: PROPUESTA</a:t>
            </a:r>
            <a:endParaRPr lang="es-ES" dirty="0"/>
          </a:p>
        </p:txBody>
      </p:sp>
      <p:sp>
        <p:nvSpPr>
          <p:cNvPr id="5" name="Flecha arriba 4"/>
          <p:cNvSpPr/>
          <p:nvPr/>
        </p:nvSpPr>
        <p:spPr>
          <a:xfrm>
            <a:off x="1276347" y="5265710"/>
            <a:ext cx="485775" cy="628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rriba 16"/>
          <p:cNvSpPr/>
          <p:nvPr/>
        </p:nvSpPr>
        <p:spPr>
          <a:xfrm>
            <a:off x="4407689" y="5259661"/>
            <a:ext cx="485775" cy="628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8910631" y="5265710"/>
            <a:ext cx="485775" cy="628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rriba 20"/>
          <p:cNvSpPr/>
          <p:nvPr/>
        </p:nvSpPr>
        <p:spPr>
          <a:xfrm>
            <a:off x="1362072" y="3698800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439894" y="2525196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Marco Conceptual</a:t>
            </a:r>
          </a:p>
          <a:p>
            <a:r>
              <a:rPr lang="es-ES" sz="2000" dirty="0" smtClean="0"/>
              <a:t>Marco Referencial</a:t>
            </a:r>
          </a:p>
          <a:p>
            <a:r>
              <a:rPr lang="es-ES" sz="2000" dirty="0" smtClean="0"/>
              <a:t>Marco Teórico</a:t>
            </a:r>
            <a:endParaRPr lang="es-ES" sz="2000" dirty="0"/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175873" y="2354338"/>
            <a:ext cx="0" cy="1056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175873" y="3084935"/>
            <a:ext cx="247650" cy="1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194923" y="3415484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echa arriba 38"/>
          <p:cNvSpPr/>
          <p:nvPr/>
        </p:nvSpPr>
        <p:spPr>
          <a:xfrm>
            <a:off x="4493413" y="3745904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 arriba 39"/>
          <p:cNvSpPr/>
          <p:nvPr/>
        </p:nvSpPr>
        <p:spPr>
          <a:xfrm>
            <a:off x="8967781" y="3868684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3573056" y="224649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Análisis FODA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 smtClean="0"/>
              <a:t>Micro-ambiente</a:t>
            </a:r>
          </a:p>
          <a:p>
            <a:r>
              <a:rPr lang="es-ES" sz="2000" dirty="0" smtClean="0"/>
              <a:t>Macro-ambiente</a:t>
            </a:r>
            <a:endParaRPr lang="es-ES" sz="2000" dirty="0"/>
          </a:p>
        </p:txBody>
      </p:sp>
      <p:cxnSp>
        <p:nvCxnSpPr>
          <p:cNvPr id="58" name="Conector recto 57"/>
          <p:cNvCxnSpPr/>
          <p:nvPr/>
        </p:nvCxnSpPr>
        <p:spPr>
          <a:xfrm flipV="1">
            <a:off x="166349" y="2702180"/>
            <a:ext cx="247650" cy="1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V="1">
            <a:off x="3211106" y="3011396"/>
            <a:ext cx="247650" cy="1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3211106" y="3337717"/>
            <a:ext cx="247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3201582" y="2685791"/>
            <a:ext cx="247650" cy="1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V="1">
            <a:off x="3203963" y="2400786"/>
            <a:ext cx="247650" cy="17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 redondeado 74"/>
          <p:cNvSpPr/>
          <p:nvPr/>
        </p:nvSpPr>
        <p:spPr>
          <a:xfrm>
            <a:off x="6129489" y="3198040"/>
            <a:ext cx="1526388" cy="582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  <a:endParaRPr lang="es-ES" sz="1600" dirty="0"/>
          </a:p>
        </p:txBody>
      </p:sp>
      <p:sp>
        <p:nvSpPr>
          <p:cNvPr id="76" name="Rectángulo redondeado 75"/>
          <p:cNvSpPr/>
          <p:nvPr/>
        </p:nvSpPr>
        <p:spPr>
          <a:xfrm>
            <a:off x="7700954" y="3212722"/>
            <a:ext cx="1446547" cy="56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7" name="Rectángulo redondeado 76"/>
          <p:cNvSpPr/>
          <p:nvPr/>
        </p:nvSpPr>
        <p:spPr>
          <a:xfrm>
            <a:off x="9185601" y="3197682"/>
            <a:ext cx="1691923" cy="597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s-ES" sz="1600" dirty="0"/>
          </a:p>
        </p:txBody>
      </p:sp>
      <p:sp>
        <p:nvSpPr>
          <p:cNvPr id="79" name="Rectángulo redondeado 78"/>
          <p:cNvSpPr/>
          <p:nvPr/>
        </p:nvSpPr>
        <p:spPr>
          <a:xfrm>
            <a:off x="10953102" y="3205935"/>
            <a:ext cx="1229374" cy="597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6003807" y="1645850"/>
            <a:ext cx="1362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- Capacitación</a:t>
            </a:r>
          </a:p>
          <a:p>
            <a:r>
              <a:rPr lang="es-ES" sz="1600" dirty="0" smtClean="0"/>
              <a:t>- Cartilla Hotelera</a:t>
            </a:r>
            <a:endParaRPr lang="es-ES" sz="1600" dirty="0"/>
          </a:p>
        </p:txBody>
      </p:sp>
      <p:sp>
        <p:nvSpPr>
          <p:cNvPr id="97" name="Flecha arriba 96"/>
          <p:cNvSpPr/>
          <p:nvPr/>
        </p:nvSpPr>
        <p:spPr>
          <a:xfrm>
            <a:off x="6664258" y="2607291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Flecha arriba 97"/>
          <p:cNvSpPr/>
          <p:nvPr/>
        </p:nvSpPr>
        <p:spPr>
          <a:xfrm>
            <a:off x="8275703" y="2564932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Flecha arriba 98"/>
          <p:cNvSpPr/>
          <p:nvPr/>
        </p:nvSpPr>
        <p:spPr>
          <a:xfrm>
            <a:off x="9874399" y="2514379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Flecha arriba 99"/>
          <p:cNvSpPr/>
          <p:nvPr/>
        </p:nvSpPr>
        <p:spPr>
          <a:xfrm>
            <a:off x="11482387" y="2635419"/>
            <a:ext cx="314326" cy="414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CuadroTexto 101"/>
          <p:cNvSpPr txBox="1"/>
          <p:nvPr/>
        </p:nvSpPr>
        <p:spPr>
          <a:xfrm>
            <a:off x="7442708" y="118641"/>
            <a:ext cx="1972748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dirty="0" smtClean="0"/>
              <a:t>- Baño de compostaje</a:t>
            </a:r>
          </a:p>
          <a:p>
            <a:r>
              <a:rPr lang="es-ES" sz="1500" dirty="0" smtClean="0"/>
              <a:t>- Sendero</a:t>
            </a:r>
          </a:p>
          <a:p>
            <a:r>
              <a:rPr lang="es-ES" sz="1500" dirty="0" smtClean="0"/>
              <a:t>- Paneles</a:t>
            </a:r>
          </a:p>
          <a:p>
            <a:r>
              <a:rPr lang="es-ES" sz="1500" dirty="0" smtClean="0"/>
              <a:t>- Caminata</a:t>
            </a:r>
          </a:p>
          <a:p>
            <a:r>
              <a:rPr lang="es-ES" sz="1500" dirty="0" smtClean="0"/>
              <a:t>- Minga </a:t>
            </a:r>
          </a:p>
          <a:p>
            <a:r>
              <a:rPr lang="es-ES" sz="1500" dirty="0" smtClean="0"/>
              <a:t>- Plato representativo</a:t>
            </a:r>
          </a:p>
          <a:p>
            <a:r>
              <a:rPr lang="es-ES" sz="1500" dirty="0" smtClean="0"/>
              <a:t>- Video</a:t>
            </a:r>
          </a:p>
          <a:p>
            <a:r>
              <a:rPr lang="es-ES" sz="1500" dirty="0" smtClean="0"/>
              <a:t>- Centro de Interpretación</a:t>
            </a:r>
          </a:p>
          <a:p>
            <a:r>
              <a:rPr lang="es-ES" sz="1500" dirty="0" smtClean="0"/>
              <a:t>- Señalética</a:t>
            </a:r>
            <a:endParaRPr lang="es-ES" sz="1500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9491656" y="1447978"/>
            <a:ext cx="12906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- Vale</a:t>
            </a:r>
          </a:p>
          <a:p>
            <a:r>
              <a:rPr lang="es-ES" sz="1600" dirty="0" smtClean="0"/>
              <a:t>- Feria Inclusiva</a:t>
            </a:r>
          </a:p>
          <a:p>
            <a:r>
              <a:rPr lang="es-ES" sz="1600" dirty="0" smtClean="0"/>
              <a:t>-Página web</a:t>
            </a:r>
            <a:endParaRPr lang="es-ES" sz="1600" dirty="0"/>
          </a:p>
        </p:txBody>
      </p:sp>
      <p:sp>
        <p:nvSpPr>
          <p:cNvPr id="104" name="CuadroTexto 103"/>
          <p:cNvSpPr txBox="1"/>
          <p:nvPr/>
        </p:nvSpPr>
        <p:spPr>
          <a:xfrm>
            <a:off x="10858474" y="1414075"/>
            <a:ext cx="13049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- Cartilla de Buenas Prácticas Ambientales</a:t>
            </a:r>
          </a:p>
        </p:txBody>
      </p:sp>
      <p:cxnSp>
        <p:nvCxnSpPr>
          <p:cNvPr id="105" name="Conector recto de flecha 104"/>
          <p:cNvCxnSpPr/>
          <p:nvPr/>
        </p:nvCxnSpPr>
        <p:spPr>
          <a:xfrm flipV="1">
            <a:off x="3201582" y="1961345"/>
            <a:ext cx="9524" cy="1396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4759" y="180589"/>
            <a:ext cx="8451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II: DIAGNÓSTICO SITUACIONAL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2" name="Picture 4" descr="http://upload.wikimedia.org/wikipedia/commons/thumb/2/2b/Mapa_Parroquia_Tumbaco_(Quito).svg/1024px-Mapa_Parroquia_Tumbaco_(Quit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2" y="950030"/>
            <a:ext cx="6984999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49143" y="2982687"/>
            <a:ext cx="46999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Ubicación: </a:t>
            </a:r>
            <a:r>
              <a:rPr lang="es-ES" sz="2400" dirty="0" smtClean="0"/>
              <a:t>32 km desde Quito</a:t>
            </a:r>
            <a:endParaRPr lang="es-ES" sz="2400" b="1" dirty="0" smtClean="0"/>
          </a:p>
          <a:p>
            <a:r>
              <a:rPr lang="es-ES" sz="2400" b="1" dirty="0" smtClean="0"/>
              <a:t>Altitud: </a:t>
            </a:r>
            <a:r>
              <a:rPr lang="es-ES" sz="2400" dirty="0" smtClean="0"/>
              <a:t>2527 msnm</a:t>
            </a:r>
          </a:p>
          <a:p>
            <a:r>
              <a:rPr lang="es-ES" sz="2400" b="1" dirty="0" smtClean="0"/>
              <a:t>Temperatura: </a:t>
            </a:r>
            <a:r>
              <a:rPr lang="es-ES" sz="2400" dirty="0" smtClean="0"/>
              <a:t>12ºC – 28º C</a:t>
            </a:r>
            <a:endParaRPr lang="es-ES" sz="2400" b="1" dirty="0" smtClean="0"/>
          </a:p>
          <a:p>
            <a:r>
              <a:rPr lang="es-ES" sz="2400" b="1" dirty="0" smtClean="0"/>
              <a:t>Población: </a:t>
            </a:r>
            <a:r>
              <a:rPr lang="es-ES" sz="2400" dirty="0" smtClean="0"/>
              <a:t>17.854 habitantes</a:t>
            </a:r>
          </a:p>
          <a:p>
            <a:r>
              <a:rPr lang="es-ES" sz="2400" b="1" dirty="0" smtClean="0"/>
              <a:t>Parroquialización: </a:t>
            </a:r>
            <a:r>
              <a:rPr lang="es-ES" sz="2400" dirty="0" smtClean="0"/>
              <a:t>8 Sept. De 1570</a:t>
            </a:r>
            <a:endParaRPr lang="es-ES" sz="2400" b="1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246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887121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228399" y="117680"/>
            <a:ext cx="2644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MERCADO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3295" y="1399951"/>
            <a:ext cx="1989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4"/>
                </a:solidFill>
                <a:effectLst/>
              </a:rPr>
              <a:t>OFERTA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6392" y="1399951"/>
            <a:ext cx="2707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4"/>
                </a:solidFill>
                <a:effectLst/>
              </a:rPr>
              <a:t>DEMANDA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573194" y="3004336"/>
            <a:ext cx="2794715" cy="830997"/>
            <a:chOff x="4523755" y="1059160"/>
            <a:chExt cx="279471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4523755" y="1059160"/>
                  <a:ext cx="2794715" cy="830997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2400" dirty="0" smtClean="0"/>
                    <a:t>n=	    </a:t>
                  </a:r>
                  <a:r>
                    <a:rPr lang="es-EC" sz="2400" dirty="0"/>
                    <a:t>N</a:t>
                  </a:r>
                  <a14:m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s-EC" sz="2400" baseline="30000" dirty="0"/>
                    <a:t>2</a:t>
                  </a:r>
                  <a:r>
                    <a:rPr lang="es-EC" sz="2400" dirty="0"/>
                    <a:t> Z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</a:t>
                  </a:r>
                  <a:br>
                    <a:rPr lang="es-EC" sz="2400" dirty="0"/>
                  </a:br>
                  <a:r>
                    <a:rPr lang="es-EC" sz="2400" dirty="0"/>
                    <a:t>  </a:t>
                  </a:r>
                  <a:r>
                    <a:rPr lang="es-EC" sz="2400" dirty="0" smtClean="0"/>
                    <a:t>         (</a:t>
                  </a:r>
                  <a:r>
                    <a:rPr lang="es-EC" sz="2400" dirty="0"/>
                    <a:t>N-1) e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+ </a:t>
                  </a:r>
                  <a14:m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s-EC" sz="2400" baseline="30000" dirty="0"/>
                    <a:t> 2</a:t>
                  </a:r>
                  <a:r>
                    <a:rPr lang="es-EC" sz="2400" dirty="0"/>
                    <a:t>Z</a:t>
                  </a:r>
                  <a:r>
                    <a:rPr lang="es-EC" sz="2400" baseline="30000" dirty="0"/>
                    <a:t>2</a:t>
                  </a:r>
                  <a:r>
                    <a:rPr lang="es-EC" sz="2400" dirty="0"/>
                    <a:t> </a:t>
                  </a:r>
                  <a:endParaRPr lang="es-ES" sz="2400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755" y="1059160"/>
                  <a:ext cx="2794715" cy="8309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61" t="-5072" b="-15217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ector recto 10"/>
            <p:cNvCxnSpPr/>
            <p:nvPr/>
          </p:nvCxnSpPr>
          <p:spPr>
            <a:xfrm flipV="1">
              <a:off x="5215945" y="1408743"/>
              <a:ext cx="2021984" cy="1287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/>
          <p:cNvSpPr txBox="1"/>
          <p:nvPr/>
        </p:nvSpPr>
        <p:spPr>
          <a:xfrm>
            <a:off x="1951149" y="508071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17.854 </a:t>
            </a:r>
            <a:r>
              <a:rPr lang="es-EC" sz="2400" dirty="0" smtClean="0"/>
              <a:t>habitantes</a:t>
            </a:r>
          </a:p>
          <a:p>
            <a:endParaRPr lang="es-EC" sz="2400" dirty="0"/>
          </a:p>
          <a:p>
            <a:r>
              <a:rPr lang="es-EC" sz="2400" dirty="0"/>
              <a:t>n= </a:t>
            </a:r>
            <a:r>
              <a:rPr lang="es-EC" sz="2400" dirty="0" smtClean="0"/>
              <a:t>194 (encuestas)</a:t>
            </a:r>
            <a:endParaRPr lang="es-ES" sz="2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59438" y="2359053"/>
            <a:ext cx="3475758" cy="2031325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Determinar el interés y apoyo de los pobladores de la parroquia de Yaruquí, sobre la realización de proyectos turísticos en la zona.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290635" y="508071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684.954 personas </a:t>
            </a:r>
            <a:endParaRPr lang="es-EC" sz="2400" dirty="0" smtClean="0"/>
          </a:p>
          <a:p>
            <a:endParaRPr lang="es-EC" sz="2400" dirty="0"/>
          </a:p>
          <a:p>
            <a:r>
              <a:rPr lang="es-EC" sz="2400" dirty="0"/>
              <a:t>n= </a:t>
            </a:r>
            <a:r>
              <a:rPr lang="es-EC" sz="2400" dirty="0" smtClean="0"/>
              <a:t>196 (encuestas)</a:t>
            </a:r>
            <a:endParaRPr lang="es-ES" sz="2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706392" y="2676109"/>
            <a:ext cx="3230272" cy="1477328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/>
              <a:t>Determinar el perfil del turista que podría visitar la parroquia de Yaruquí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5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887121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438348" y="117678"/>
            <a:ext cx="1989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chemeClr val="accent4"/>
                </a:solidFill>
                <a:effectLst/>
              </a:rPr>
              <a:t>OFERTA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7" name="Imagen 16"/>
          <p:cNvPicPr/>
          <p:nvPr/>
        </p:nvPicPr>
        <p:blipFill>
          <a:blip r:embed="rId3" cstate="print"/>
          <a:srcRect t="5224" b="8458"/>
          <a:stretch>
            <a:fillRect/>
          </a:stretch>
        </p:blipFill>
        <p:spPr bwMode="auto">
          <a:xfrm>
            <a:off x="1188378" y="1235752"/>
            <a:ext cx="4890450" cy="403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4114384287"/>
              </p:ext>
            </p:extLst>
          </p:nvPr>
        </p:nvGraphicFramePr>
        <p:xfrm>
          <a:off x="7325328" y="1721073"/>
          <a:ext cx="3705225" cy="216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915821" y="743640"/>
            <a:ext cx="36962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Medio Publicitario para la Parroquia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390791" y="5380220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Fuente: Encuestas 2015</a:t>
            </a:r>
          </a:p>
          <a:p>
            <a:r>
              <a:rPr lang="es-EC" b="1" dirty="0"/>
              <a:t>Elaborado por: Autora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029709" y="4034131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Fuente: Encuestas 2015</a:t>
            </a:r>
          </a:p>
          <a:p>
            <a:r>
              <a:rPr lang="es-EC" b="1" dirty="0"/>
              <a:t>Elaborado por: Autora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0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887121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79372" y="117678"/>
            <a:ext cx="2707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chemeClr val="accent4"/>
                </a:solidFill>
              </a:rPr>
              <a:t>DEMANDA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 cstate="print"/>
          <a:srcRect l="4012" r="1985" b="6078"/>
          <a:stretch>
            <a:fillRect/>
          </a:stretch>
        </p:blipFill>
        <p:spPr bwMode="auto">
          <a:xfrm>
            <a:off x="998110" y="1735877"/>
            <a:ext cx="4810261" cy="32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4"/>
          <p:cNvSpPr txBox="1"/>
          <p:nvPr/>
        </p:nvSpPr>
        <p:spPr>
          <a:xfrm>
            <a:off x="1181336" y="1366545"/>
            <a:ext cx="33417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Temporada y Compañía de Viajes</a:t>
            </a:r>
            <a:endParaRPr lang="es-ES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903889053"/>
              </p:ext>
            </p:extLst>
          </p:nvPr>
        </p:nvGraphicFramePr>
        <p:xfrm>
          <a:off x="6375550" y="502398"/>
          <a:ext cx="4608817" cy="223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Imagen 18"/>
          <p:cNvPicPr/>
          <p:nvPr/>
        </p:nvPicPr>
        <p:blipFill>
          <a:blip r:embed="rId5" cstate="print"/>
          <a:srcRect l="4103"/>
          <a:stretch>
            <a:fillRect/>
          </a:stretch>
        </p:blipFill>
        <p:spPr bwMode="auto">
          <a:xfrm>
            <a:off x="6903077" y="3145487"/>
            <a:ext cx="4028649" cy="33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10"/>
          <p:cNvSpPr txBox="1"/>
          <p:nvPr/>
        </p:nvSpPr>
        <p:spPr>
          <a:xfrm>
            <a:off x="2369712" y="5839775"/>
            <a:ext cx="24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Fuente: Encuestas 2015</a:t>
            </a:r>
          </a:p>
          <a:p>
            <a:r>
              <a:rPr lang="es-EC" b="1" dirty="0"/>
              <a:t>Elaborado por: Autora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6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887121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6601" y="-27328"/>
            <a:ext cx="31138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chemeClr val="accent4"/>
                </a:solidFill>
              </a:rPr>
              <a:t>INVENTARIO</a:t>
            </a:r>
            <a:endParaRPr lang="es-E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71" y="742112"/>
            <a:ext cx="10057770" cy="577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9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57324" b="17354"/>
          <a:stretch/>
        </p:blipFill>
        <p:spPr bwMode="auto">
          <a:xfrm>
            <a:off x="0" y="953037"/>
            <a:ext cx="3902299" cy="58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69749" y="183596"/>
            <a:ext cx="4756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 III: PROPUESTA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449050" y="1084869"/>
            <a:ext cx="476236" cy="5747641"/>
            <a:chOff x="10914990" y="1103919"/>
            <a:chExt cx="934096" cy="5747641"/>
          </a:xfrm>
        </p:grpSpPr>
        <p:sp>
          <p:nvSpPr>
            <p:cNvPr id="13" name="Redondear rectángulo de esquina diagonal 12"/>
            <p:cNvSpPr/>
            <p:nvPr/>
          </p:nvSpPr>
          <p:spPr>
            <a:xfrm>
              <a:off x="10914990" y="1103919"/>
              <a:ext cx="756745" cy="5596758"/>
            </a:xfrm>
            <a:prstGeom prst="round2Diag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dondear rectángulo de esquina diagonal 15"/>
            <p:cNvSpPr/>
            <p:nvPr/>
          </p:nvSpPr>
          <p:spPr>
            <a:xfrm>
              <a:off x="11324893" y="1254802"/>
              <a:ext cx="524193" cy="5596758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8279031" y="183595"/>
            <a:ext cx="36462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COMPETENCIA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72" y="2048008"/>
            <a:ext cx="3076681" cy="43520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73430" y="1411806"/>
            <a:ext cx="17901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Cartilla Hotelera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663223" y="1353146"/>
            <a:ext cx="17901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Capacitación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107841"/>
              </p:ext>
            </p:extLst>
          </p:nvPr>
        </p:nvGraphicFramePr>
        <p:xfrm>
          <a:off x="6363298" y="2352844"/>
          <a:ext cx="3629306" cy="374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50774" y="6482228"/>
            <a:ext cx="2756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Elaborado por: Autora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755</Words>
  <Application>Microsoft Office PowerPoint</Application>
  <PresentationFormat>Panorámica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VICKY</dc:creator>
  <cp:lastModifiedBy>VICKY</cp:lastModifiedBy>
  <cp:revision>46</cp:revision>
  <dcterms:created xsi:type="dcterms:W3CDTF">2015-06-03T00:10:26Z</dcterms:created>
  <dcterms:modified xsi:type="dcterms:W3CDTF">2015-06-20T04:49:05Z</dcterms:modified>
</cp:coreProperties>
</file>