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7" r:id="rId2"/>
    <p:sldId id="259" r:id="rId3"/>
    <p:sldId id="270" r:id="rId4"/>
    <p:sldId id="258" r:id="rId5"/>
    <p:sldId id="271" r:id="rId6"/>
    <p:sldId id="260" r:id="rId7"/>
    <p:sldId id="261" r:id="rId8"/>
    <p:sldId id="272" r:id="rId9"/>
    <p:sldId id="262" r:id="rId10"/>
    <p:sldId id="264" r:id="rId11"/>
    <p:sldId id="273" r:id="rId12"/>
    <p:sldId id="263" r:id="rId13"/>
    <p:sldId id="266" r:id="rId14"/>
    <p:sldId id="267" r:id="rId15"/>
    <p:sldId id="268" r:id="rId16"/>
    <p:sldId id="269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4" r:id="rId35"/>
    <p:sldId id="295" r:id="rId36"/>
    <p:sldId id="296" r:id="rId37"/>
    <p:sldId id="297" r:id="rId38"/>
    <p:sldId id="300" r:id="rId39"/>
    <p:sldId id="299" r:id="rId40"/>
    <p:sldId id="298" r:id="rId41"/>
    <p:sldId id="301" r:id="rId42"/>
    <p:sldId id="302" r:id="rId43"/>
    <p:sldId id="303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-1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D\Desktop\TESIS%20DEFINITIVA%20GANADERIA%20ESPE\Proyecto%20Definitivo\Tratamiento%20Estadistico%20Tesis%20Esp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D\Desktop\TESIS%20DEFINITIVA%20GANADERIA%20ESPE\Proyecto%20Definitivo\Tratamiento%20Estadistico%20Tesis%20Esp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D\Desktop\TESIS%20DEFINITIVA%20GANADERIA%20ESPE\Proyecto%20Definitivo\Tratamiento%20Estadistico%20Tesis%20Esp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Altura</a:t>
            </a:r>
            <a:r>
              <a:rPr lang="en-US" baseline="0" dirty="0"/>
              <a:t> de Planta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'Grafico Altura'!$A$4:$B$12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'Grafico Altura'!$C$4:$C$12</c:f>
            </c:numRef>
          </c:val>
        </c:ser>
        <c:ser>
          <c:idx val="1"/>
          <c:order val="1"/>
          <c:invertIfNegative val="0"/>
          <c:cat>
            <c:strRef>
              <c:f>'Grafico Altura'!$A$4:$B$12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'Grafico Altura'!$D$4:$D$12</c:f>
            </c:numRef>
          </c:val>
        </c:ser>
        <c:ser>
          <c:idx val="2"/>
          <c:order val="2"/>
          <c:invertIfNegative val="0"/>
          <c:cat>
            <c:strRef>
              <c:f>'Grafico Altura'!$A$4:$B$12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'Grafico Altura'!$E$4:$E$12</c:f>
            </c:numRef>
          </c:val>
        </c:ser>
        <c:ser>
          <c:idx val="3"/>
          <c:order val="3"/>
          <c:invertIfNegative val="0"/>
          <c:cat>
            <c:strRef>
              <c:f>'Grafico Altura'!$A$4:$B$12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'Grafico Altura'!$F$4:$F$12</c:f>
            </c:numRef>
          </c:val>
        </c:ser>
        <c:ser>
          <c:idx val="4"/>
          <c:order val="4"/>
          <c:invertIfNegative val="0"/>
          <c:cat>
            <c:strRef>
              <c:f>'Grafico Altura'!$A$4:$B$12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'Grafico Altura'!$G$4:$G$12</c:f>
            </c:numRef>
          </c:val>
        </c:ser>
        <c:ser>
          <c:idx val="5"/>
          <c:order val="5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'Grafico Altura'!$A$4:$B$12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'Grafico Altura'!$H$4:$H$12</c:f>
              <c:numCache>
                <c:formatCode>0.00</c:formatCode>
                <c:ptCount val="9"/>
                <c:pt idx="0">
                  <c:v>19.14</c:v>
                </c:pt>
                <c:pt idx="1">
                  <c:v>20.279999999999998</c:v>
                </c:pt>
                <c:pt idx="2">
                  <c:v>21.096666666666668</c:v>
                </c:pt>
                <c:pt idx="3">
                  <c:v>20.773333333333337</c:v>
                </c:pt>
                <c:pt idx="4">
                  <c:v>21.696666666666669</c:v>
                </c:pt>
                <c:pt idx="5">
                  <c:v>22.52</c:v>
                </c:pt>
                <c:pt idx="6">
                  <c:v>27.75333333333333</c:v>
                </c:pt>
                <c:pt idx="7">
                  <c:v>20.456666666666667</c:v>
                </c:pt>
                <c:pt idx="8">
                  <c:v>18.78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840576"/>
        <c:axId val="98842496"/>
        <c:axId val="0"/>
      </c:bar3DChart>
      <c:catAx>
        <c:axId val="9884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/>
                  <a:t>Tratamientos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98842496"/>
        <c:crosses val="autoZero"/>
        <c:auto val="1"/>
        <c:lblAlgn val="ctr"/>
        <c:lblOffset val="100"/>
        <c:noMultiLvlLbl val="0"/>
      </c:catAx>
      <c:valAx>
        <c:axId val="98842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/>
                  <a:t>Altura</a:t>
                </a:r>
                <a:r>
                  <a:rPr lang="es-ES" baseline="0" dirty="0"/>
                  <a:t> cm</a:t>
                </a:r>
                <a:endParaRPr lang="es-ES" dirty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98840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/>
              <a:t>Número</a:t>
            </a:r>
            <a:r>
              <a:rPr lang="es-ES" baseline="0" dirty="0"/>
              <a:t> de Tallos</a:t>
            </a:r>
            <a:endParaRPr lang="es-E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'Grafico # tallos'!$A$4:$B$12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'Grafico # tallos'!$C$4:$C$12</c:f>
            </c:numRef>
          </c:val>
        </c:ser>
        <c:ser>
          <c:idx val="1"/>
          <c:order val="1"/>
          <c:invertIfNegative val="0"/>
          <c:cat>
            <c:strRef>
              <c:f>'Grafico # tallos'!$A$4:$B$12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'Grafico # tallos'!$D$4:$D$12</c:f>
            </c:numRef>
          </c:val>
        </c:ser>
        <c:ser>
          <c:idx val="2"/>
          <c:order val="2"/>
          <c:invertIfNegative val="0"/>
          <c:cat>
            <c:strRef>
              <c:f>'Grafico # tallos'!$A$4:$B$12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'Grafico # tallos'!$E$4:$E$12</c:f>
            </c:numRef>
          </c:val>
        </c:ser>
        <c:ser>
          <c:idx val="3"/>
          <c:order val="3"/>
          <c:invertIfNegative val="0"/>
          <c:cat>
            <c:strRef>
              <c:f>'Grafico # tallos'!$A$4:$B$12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'Grafico # tallos'!$F$4:$F$12</c:f>
            </c:numRef>
          </c:val>
        </c:ser>
        <c:ser>
          <c:idx val="4"/>
          <c:order val="4"/>
          <c:invertIfNegative val="0"/>
          <c:cat>
            <c:strRef>
              <c:f>'Grafico # tallos'!$A$4:$B$12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'Grafico # tallos'!$G$4:$G$12</c:f>
            </c:numRef>
          </c:val>
        </c:ser>
        <c:ser>
          <c:idx val="5"/>
          <c:order val="5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'Grafico # tallos'!$A$4:$B$12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'Grafico # tallos'!$H$4:$H$12</c:f>
              <c:numCache>
                <c:formatCode>0.00</c:formatCode>
                <c:ptCount val="9"/>
                <c:pt idx="0">
                  <c:v>28.666666666666668</c:v>
                </c:pt>
                <c:pt idx="1">
                  <c:v>29.666666666666668</c:v>
                </c:pt>
                <c:pt idx="2">
                  <c:v>32.666666666666664</c:v>
                </c:pt>
                <c:pt idx="3">
                  <c:v>31</c:v>
                </c:pt>
                <c:pt idx="4">
                  <c:v>35.333333333333336</c:v>
                </c:pt>
                <c:pt idx="5">
                  <c:v>35.666666666666664</c:v>
                </c:pt>
                <c:pt idx="6">
                  <c:v>46</c:v>
                </c:pt>
                <c:pt idx="7">
                  <c:v>29.666666666666668</c:v>
                </c:pt>
                <c:pt idx="8">
                  <c:v>24.666666666666668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906496"/>
        <c:axId val="98908416"/>
        <c:axId val="0"/>
      </c:bar3DChart>
      <c:catAx>
        <c:axId val="98906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/>
                  <a:t>Tratamientos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98908416"/>
        <c:crosses val="autoZero"/>
        <c:auto val="1"/>
        <c:lblAlgn val="ctr"/>
        <c:lblOffset val="100"/>
        <c:noMultiLvlLbl val="0"/>
      </c:catAx>
      <c:valAx>
        <c:axId val="989084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/>
                  <a:t>Numero</a:t>
                </a:r>
                <a:r>
                  <a:rPr lang="es-ES" baseline="0" dirty="0"/>
                  <a:t> de Tallos</a:t>
                </a:r>
                <a:endParaRPr lang="es-ES" dirty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98906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/>
              <a:t>Rendimiento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Hoja2!$A$4:$A$13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Hoja2!$B$4:$B$13</c:f>
            </c:numRef>
          </c:val>
        </c:ser>
        <c:ser>
          <c:idx val="1"/>
          <c:order val="1"/>
          <c:invertIfNegative val="0"/>
          <c:cat>
            <c:strRef>
              <c:f>Hoja2!$A$4:$A$13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Hoja2!$C$4:$C$13</c:f>
            </c:numRef>
          </c:val>
        </c:ser>
        <c:ser>
          <c:idx val="2"/>
          <c:order val="2"/>
          <c:invertIfNegative val="0"/>
          <c:cat>
            <c:strRef>
              <c:f>Hoja2!$A$4:$A$13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Hoja2!$D$4:$D$13</c:f>
            </c:numRef>
          </c:val>
        </c:ser>
        <c:ser>
          <c:idx val="3"/>
          <c:order val="3"/>
          <c:invertIfNegative val="0"/>
          <c:cat>
            <c:strRef>
              <c:f>Hoja2!$A$4:$A$13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Hoja2!$E$4:$E$13</c:f>
            </c:numRef>
          </c:val>
        </c:ser>
        <c:ser>
          <c:idx val="4"/>
          <c:order val="4"/>
          <c:invertIfNegative val="0"/>
          <c:cat>
            <c:strRef>
              <c:f>Hoja2!$A$4:$A$13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Hoja2!$F$4:$F$13</c:f>
            </c:numRef>
          </c:val>
        </c:ser>
        <c:ser>
          <c:idx val="5"/>
          <c:order val="5"/>
          <c:invertIfNegative val="0"/>
          <c:cat>
            <c:strRef>
              <c:f>Hoja2!$A$4:$A$13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Hoja2!$G$4:$G$13</c:f>
            </c:numRef>
          </c:val>
        </c:ser>
        <c:ser>
          <c:idx val="6"/>
          <c:order val="6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Hoja2!$A$4:$A$13</c:f>
              <c:strCache>
                <c:ptCount val="9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</c:strCache>
            </c:strRef>
          </c:cat>
          <c:val>
            <c:numRef>
              <c:f>Hoja2!$H$4:$H$13</c:f>
              <c:numCache>
                <c:formatCode>0.00</c:formatCode>
                <c:ptCount val="9"/>
                <c:pt idx="0">
                  <c:v>49.344375431331947</c:v>
                </c:pt>
                <c:pt idx="1">
                  <c:v>55.21048999309869</c:v>
                </c:pt>
                <c:pt idx="2">
                  <c:v>71.773636991028297</c:v>
                </c:pt>
                <c:pt idx="3">
                  <c:v>66.597653554175309</c:v>
                </c:pt>
                <c:pt idx="4">
                  <c:v>75.914423740510699</c:v>
                </c:pt>
                <c:pt idx="5">
                  <c:v>85.921325051759837</c:v>
                </c:pt>
                <c:pt idx="6">
                  <c:v>90.752242926155986</c:v>
                </c:pt>
                <c:pt idx="7">
                  <c:v>57.280883367839891</c:v>
                </c:pt>
                <c:pt idx="8">
                  <c:v>39.337474120082817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755136"/>
        <c:axId val="99757056"/>
        <c:axId val="0"/>
      </c:bar3DChart>
      <c:catAx>
        <c:axId val="9975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/>
                  <a:t>Tratamientos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99757056"/>
        <c:crosses val="autoZero"/>
        <c:auto val="1"/>
        <c:lblAlgn val="ctr"/>
        <c:lblOffset val="100"/>
        <c:noMultiLvlLbl val="0"/>
      </c:catAx>
      <c:valAx>
        <c:axId val="997570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/>
                  <a:t>Rendimiento</a:t>
                </a:r>
                <a:r>
                  <a:rPr lang="es-ES" baseline="0" dirty="0"/>
                  <a:t> Tn/ha</a:t>
                </a:r>
                <a:endParaRPr lang="es-ES" dirty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99755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D66C6-5582-4EC9-87C5-029AB4F5BF00}" type="datetimeFigureOut">
              <a:rPr lang="es-ES" smtClean="0"/>
              <a:t>21/05/2015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1BD45-4B89-4E4C-B5C3-403904366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29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1BD45-4B89-4E4C-B5C3-4039043669D1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23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698E-4543-4BAC-AA5D-9A942BF9BC91}" type="datetimeFigureOut">
              <a:rPr lang="es-ES" smtClean="0"/>
              <a:t>21/05/2015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F6B-F4DA-4531-B168-D447C083A25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698E-4543-4BAC-AA5D-9A942BF9BC91}" type="datetimeFigureOut">
              <a:rPr lang="es-ES" smtClean="0"/>
              <a:t>21/05/2015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F6B-F4DA-4531-B168-D447C083A25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698E-4543-4BAC-AA5D-9A942BF9BC91}" type="datetimeFigureOut">
              <a:rPr lang="es-ES" smtClean="0"/>
              <a:t>21/05/2015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F6B-F4DA-4531-B168-D447C083A25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698E-4543-4BAC-AA5D-9A942BF9BC91}" type="datetimeFigureOut">
              <a:rPr lang="es-ES" smtClean="0"/>
              <a:t>21/05/2015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F6B-F4DA-4531-B168-D447C083A25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698E-4543-4BAC-AA5D-9A942BF9BC91}" type="datetimeFigureOut">
              <a:rPr lang="es-ES" smtClean="0"/>
              <a:t>21/05/2015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F6B-F4DA-4531-B168-D447C083A25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698E-4543-4BAC-AA5D-9A942BF9BC91}" type="datetimeFigureOut">
              <a:rPr lang="es-ES" smtClean="0"/>
              <a:t>21/05/2015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F6B-F4DA-4531-B168-D447C083A25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698E-4543-4BAC-AA5D-9A942BF9BC91}" type="datetimeFigureOut">
              <a:rPr lang="es-ES" smtClean="0"/>
              <a:t>21/05/2015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F6B-F4DA-4531-B168-D447C083A25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698E-4543-4BAC-AA5D-9A942BF9BC91}" type="datetimeFigureOut">
              <a:rPr lang="es-ES" smtClean="0"/>
              <a:t>21/05/2015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F6B-F4DA-4531-B168-D447C083A25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698E-4543-4BAC-AA5D-9A942BF9BC91}" type="datetimeFigureOut">
              <a:rPr lang="es-ES" smtClean="0"/>
              <a:t>21/05/2015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F6B-F4DA-4531-B168-D447C083A25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698E-4543-4BAC-AA5D-9A942BF9BC91}" type="datetimeFigureOut">
              <a:rPr lang="es-ES" smtClean="0"/>
              <a:t>21/05/2015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F6B-F4DA-4531-B168-D447C083A25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698E-4543-4BAC-AA5D-9A942BF9BC91}" type="datetimeFigureOut">
              <a:rPr lang="es-ES" smtClean="0"/>
              <a:t>21/05/2015</a:t>
            </a:fld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A8F6B-F4DA-4531-B168-D447C083A25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4CA8F6B-F4DA-4531-B168-D447C083A25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689698E-4543-4BAC-AA5D-9A942BF9BC91}" type="datetimeFigureOut">
              <a:rPr lang="es-ES" smtClean="0"/>
              <a:t>21/05/2015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88595"/>
            <a:ext cx="4776470" cy="128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05" y="1240155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s-ES" sz="2800" i="1" dirty="0"/>
              <a:t/>
            </a:r>
            <a:br>
              <a:rPr lang="es-ES" sz="2800" i="1" dirty="0"/>
            </a:br>
            <a:r>
              <a:rPr lang="es-ES" sz="2800" i="1" dirty="0" smtClean="0">
                <a:effectLst/>
              </a:rPr>
              <a:t>Universidad </a:t>
            </a:r>
            <a:r>
              <a:rPr lang="es-ES" sz="2800" i="1" dirty="0">
                <a:effectLst/>
              </a:rPr>
              <a:t>de las Fuerzas Armadas - </a:t>
            </a:r>
            <a:r>
              <a:rPr lang="es-ES" sz="2800" i="1" dirty="0" smtClean="0">
                <a:effectLst/>
              </a:rPr>
              <a:t>ESPE </a:t>
            </a:r>
            <a:r>
              <a:rPr lang="es-ES" sz="2800" i="1" dirty="0">
                <a:effectLst/>
              </a:rPr>
              <a:t>Departamento de Ciencias de la Tierra y </a:t>
            </a:r>
            <a:r>
              <a:rPr lang="es-ES" sz="2800" i="1" dirty="0" smtClean="0">
                <a:effectLst/>
              </a:rPr>
              <a:t>Construcción</a:t>
            </a:r>
            <a:br>
              <a:rPr lang="es-ES" sz="2800" i="1" dirty="0" smtClean="0">
                <a:effectLst/>
              </a:rPr>
            </a:br>
            <a:r>
              <a:rPr lang="es-ES" sz="2800" i="1" dirty="0" smtClean="0">
                <a:effectLst/>
              </a:rPr>
              <a:t> </a:t>
            </a:r>
            <a:r>
              <a:rPr lang="es-ES" sz="2800" i="1" dirty="0">
                <a:effectLst/>
              </a:rPr>
              <a:t>Maestría en Sistemas de Gestión </a:t>
            </a:r>
            <a:r>
              <a:rPr lang="es-ES" sz="2800" i="1" dirty="0" smtClean="0">
                <a:effectLst/>
              </a:rPr>
              <a:t>Ambiental</a:t>
            </a:r>
            <a:endParaRPr lang="es-ES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05" y="3429000"/>
            <a:ext cx="7854696" cy="17526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es-ES" sz="8000" b="1" dirty="0"/>
              <a:t>ANÁLISIS DE NUEVE TIPOS DE TRATAMIENTOS PARA EL MEJORAMIENTO Y RECUPERACIÓN DE SUELOS DEGRADADOS POR LA EXPLOTACIÓN GANADERA EN LA HACIENDA SAN JOSÉ, PARROQUIA DE NONO, CANTÓN QUITO,</a:t>
            </a:r>
            <a:endParaRPr lang="es-ES" sz="8000" dirty="0"/>
          </a:p>
          <a:p>
            <a:pPr algn="ctr">
              <a:lnSpc>
                <a:spcPct val="170000"/>
              </a:lnSpc>
            </a:pPr>
            <a:r>
              <a:rPr lang="es-ES" sz="8000" b="1" dirty="0"/>
              <a:t>PROVINCIA DE </a:t>
            </a:r>
            <a:r>
              <a:rPr lang="es-ES" sz="8000" b="1" dirty="0" smtClean="0"/>
              <a:t>PICHINCHA.</a:t>
            </a:r>
          </a:p>
          <a:p>
            <a:pPr algn="ctr">
              <a:lnSpc>
                <a:spcPct val="170000"/>
              </a:lnSpc>
            </a:pPr>
            <a:r>
              <a:rPr lang="es-EC" sz="8000" b="1" dirty="0" smtClean="0"/>
              <a:t>Mayo, 2015</a:t>
            </a:r>
            <a:endParaRPr lang="es-ES" sz="8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33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05" y="1268730"/>
            <a:ext cx="8229600" cy="564642"/>
          </a:xfrm>
        </p:spPr>
        <p:txBody>
          <a:bodyPr>
            <a:normAutofit fontScale="90000"/>
          </a:bodyPr>
          <a:lstStyle/>
          <a:p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 smtClean="0"/>
              <a:t>TABLA </a:t>
            </a:r>
            <a:r>
              <a:rPr lang="es-ES" sz="4400" b="1" dirty="0"/>
              <a:t>2.</a:t>
            </a:r>
            <a:r>
              <a:rPr lang="es-ES" sz="4400" dirty="0"/>
              <a:t> ADEVA General del estudio.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 descr="C:\Users\DiegoD\Desktop\TESIS DEFINITIVA GANADERIA ESPE\Proyecto Definitivo\Tesis\DSC04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20493" y="3008471"/>
            <a:ext cx="4033064" cy="26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iegoD\Desktop\TESIS DEFINITIVA GANADERIA ESPE\Proyecto Definitivo\Tesis\DSC04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90" y="2348865"/>
            <a:ext cx="2646045" cy="396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iegoD\Desktop\TESIS DEFINITIVA GANADERIA ESPE\Proyecto Definitivo\Tesis\DSC04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75" y="2336518"/>
            <a:ext cx="2994823" cy="19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iegoD\Desktop\TESIS DEFINITIVA GANADERIA ESPE\Proyecto Definitivo\Tesis\DSC043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80" y="4628820"/>
            <a:ext cx="2952750" cy="19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611505" y="548640"/>
            <a:ext cx="7920990" cy="180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600" b="1" dirty="0" smtClean="0"/>
              <a:t>4.- Disposición en campo.-</a:t>
            </a:r>
            <a:endParaRPr lang="es-ES" sz="2600" b="1" dirty="0" smtClean="0"/>
          </a:p>
          <a:p>
            <a:r>
              <a:rPr lang="es-ES" dirty="0" smtClean="0"/>
              <a:t>El número de repeticiones son tres, siendo la Unidad Experimental (UE): 15 fundas plásticas por cada tratamiento. Es decir, 405 fundas para 9 tratamientos en tres repeticiones.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93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611505" y="548640"/>
            <a:ext cx="7920990" cy="180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600" b="1" dirty="0" smtClean="0"/>
              <a:t>5.- Siembra y aplicaciones.-</a:t>
            </a:r>
            <a:endParaRPr lang="es-ES" sz="2600" b="1" dirty="0" smtClean="0"/>
          </a:p>
          <a:p>
            <a:r>
              <a:rPr lang="es-ES" dirty="0" smtClean="0"/>
              <a:t>Se pesaron 5 gramos de semilla </a:t>
            </a:r>
            <a:r>
              <a:rPr lang="es-ES" i="1" u="sng" dirty="0" smtClean="0"/>
              <a:t>Lolium perenne.</a:t>
            </a:r>
            <a:r>
              <a:rPr lang="es-ES" dirty="0" smtClean="0"/>
              <a:t> </a:t>
            </a:r>
          </a:p>
          <a:p>
            <a:r>
              <a:rPr lang="es-EC" dirty="0" smtClean="0"/>
              <a:t>Se aplicaron los tratamientos cada 7 días.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028" name="Picture 4" descr="C:\Users\DiegoD\Desktop\colege\c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85" y="198882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05" y="188595"/>
            <a:ext cx="8229600" cy="72009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Variables: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05" y="1945937"/>
            <a:ext cx="4320540" cy="472346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800" dirty="0" smtClean="0"/>
              <a:t>La </a:t>
            </a:r>
            <a:r>
              <a:rPr lang="es-ES" sz="2800" dirty="0"/>
              <a:t>toma de datos se la </a:t>
            </a:r>
            <a:r>
              <a:rPr lang="es-ES" sz="2800" dirty="0" smtClean="0"/>
              <a:t>realizo </a:t>
            </a:r>
            <a:r>
              <a:rPr lang="es-ES" sz="2800" dirty="0"/>
              <a:t>cada quince días por un periodo de tres meses</a:t>
            </a:r>
            <a:r>
              <a:rPr lang="es-ES" sz="2800" dirty="0" smtClean="0"/>
              <a:t>, este tiempo </a:t>
            </a:r>
            <a:r>
              <a:rPr lang="es-ES" sz="2800" dirty="0"/>
              <a:t>es </a:t>
            </a:r>
            <a:r>
              <a:rPr lang="es-ES" sz="2800" dirty="0" smtClean="0"/>
              <a:t>prudencial, </a:t>
            </a:r>
            <a:r>
              <a:rPr lang="es-ES" sz="2800" dirty="0"/>
              <a:t>porque la pastura tiene el tiempo suficiente para establecerse de forma adecuada y no </a:t>
            </a:r>
            <a:r>
              <a:rPr lang="es-ES" sz="2800" dirty="0" smtClean="0"/>
              <a:t>sufrir </a:t>
            </a:r>
            <a:r>
              <a:rPr lang="es-ES" sz="2800" dirty="0"/>
              <a:t>daños en su posterior utilización</a:t>
            </a:r>
            <a:r>
              <a:rPr lang="es-ES" sz="2800" dirty="0" smtClean="0"/>
              <a:t>.</a:t>
            </a:r>
            <a:endParaRPr lang="es-ES" sz="2800" dirty="0"/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11505" y="5211199"/>
            <a:ext cx="8229600" cy="15093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11505" y="4480412"/>
            <a:ext cx="8229600" cy="72009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11505" y="1061085"/>
            <a:ext cx="8229600" cy="72009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1) Altura de planta:</a:t>
            </a:r>
            <a:endParaRPr lang="es-ES" dirty="0"/>
          </a:p>
        </p:txBody>
      </p:sp>
      <p:pic>
        <p:nvPicPr>
          <p:cNvPr id="6147" name="Picture 3" descr="C:\Users\DiegoD\Desktop\TESIS DEFINITIVA GANADERIA ESPE\Proyecto Definitivo\Tesis\DSC04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05" y="1047608"/>
            <a:ext cx="3366135" cy="50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2) Número de tallos: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55" y="1693261"/>
            <a:ext cx="4474845" cy="4389120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Se contabilizaron los tallos de cada funda en cada tratamiento y estos datos se promediaron y fueron expresados </a:t>
            </a:r>
            <a:r>
              <a:rPr lang="es-ES" sz="2400" dirty="0"/>
              <a:t>en </a:t>
            </a:r>
            <a:r>
              <a:rPr lang="es-ES" sz="2400" dirty="0" smtClean="0"/>
              <a:t>unidades.</a:t>
            </a:r>
            <a:endParaRPr lang="es-ES" sz="2400" dirty="0"/>
          </a:p>
          <a:p>
            <a:endParaRPr lang="es-ES" dirty="0"/>
          </a:p>
        </p:txBody>
      </p:sp>
      <p:pic>
        <p:nvPicPr>
          <p:cNvPr id="7170" name="Picture 2" descr="C:\Users\DiegoD\Desktop\TESIS DEFINITIVA GANADERIA ESPE\Proyecto Definitivo\Tesis\DSC04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" y="1628775"/>
            <a:ext cx="3360420" cy="50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05" y="188595"/>
            <a:ext cx="8229600" cy="72009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3) Rendimiento: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550" y="908685"/>
            <a:ext cx="7408333" cy="216027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La </a:t>
            </a:r>
            <a:r>
              <a:rPr lang="es-ES" dirty="0"/>
              <a:t>metodología a utilizar es  el de corte directo, ya que se considera la técnica más precisa para estimar el rendimiento de forrajes. </a:t>
            </a:r>
            <a:endParaRPr lang="es-ES" dirty="0" smtClean="0"/>
          </a:p>
          <a:p>
            <a:pPr algn="just"/>
            <a:r>
              <a:rPr lang="es-ES" dirty="0" smtClean="0"/>
              <a:t>Las </a:t>
            </a:r>
            <a:r>
              <a:rPr lang="es-ES" dirty="0"/>
              <a:t>muestras cortadas se colocan en una funda plástica, se pesan y posteriormente el resultado se expresa en Ton/ha.</a:t>
            </a:r>
          </a:p>
          <a:p>
            <a:endParaRPr lang="es-ES" dirty="0"/>
          </a:p>
        </p:txBody>
      </p:sp>
      <p:pic>
        <p:nvPicPr>
          <p:cNvPr id="8194" name="Picture 2" descr="C:\Users\DiegoD\Desktop\TESIS DEFINITIVA GANADERIA ESPE\Proyecto Definitivo\Tesis\DSC04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3789045"/>
            <a:ext cx="2592705" cy="17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iegoD\Desktop\TESIS DEFINITIVA GANADERIA ESPE\Proyecto Definitivo\Tesis\DSC04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3826" y="3328212"/>
            <a:ext cx="3717053" cy="24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iegoD\Desktop\TESIS DEFINITIVA GANADERIA ESPE\Proyecto Definitivo\Tesis\DSC04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1" y="3717338"/>
            <a:ext cx="2880360" cy="192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4) Análisis de Suelos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3139" y="1628775"/>
            <a:ext cx="7408333" cy="3450696"/>
          </a:xfrm>
        </p:spPr>
        <p:txBody>
          <a:bodyPr/>
          <a:lstStyle/>
          <a:p>
            <a:pPr algn="just"/>
            <a:r>
              <a:rPr lang="es-ES" sz="2400" dirty="0" smtClean="0"/>
              <a:t>Las muestras se enviaron al Laboratorio de Agrocalidad y se  analizarán </a:t>
            </a:r>
            <a:r>
              <a:rPr lang="es-ES" sz="2400" dirty="0"/>
              <a:t>los  siguientes parámetros:  pH, macro  y  micro </a:t>
            </a:r>
            <a:r>
              <a:rPr lang="es-ES" sz="2400" dirty="0" smtClean="0"/>
              <a:t>nutrientes.  </a:t>
            </a:r>
            <a:endParaRPr lang="es-ES" sz="2400" dirty="0"/>
          </a:p>
          <a:p>
            <a:endParaRPr lang="es-ES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2" y="3068955"/>
            <a:ext cx="8690468" cy="27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3609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RESULTADOS </a:t>
            </a:r>
            <a:r>
              <a:rPr lang="es-ES" b="1" dirty="0"/>
              <a:t>Y DISCUSIÓN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64117" y="6309360"/>
            <a:ext cx="7408333" cy="362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Gráfico 1. </a:t>
            </a:r>
            <a:r>
              <a:rPr lang="es-ES" dirty="0" smtClean="0"/>
              <a:t>Altura de Ryegrass (</a:t>
            </a:r>
            <a:r>
              <a:rPr lang="es-ES" i="1" u="sng" dirty="0" smtClean="0"/>
              <a:t>Lolium perenne)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445453" y="1628775"/>
            <a:ext cx="4045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Variable Altura </a:t>
            </a:r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Planta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560017"/>
              </p:ext>
            </p:extLst>
          </p:nvPr>
        </p:nvGraphicFramePr>
        <p:xfrm>
          <a:off x="1691640" y="2348865"/>
          <a:ext cx="576072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6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611506" y="1988821"/>
            <a:ext cx="7920990" cy="2340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 smtClean="0"/>
              <a:t>Una correcta combinación de condiciones climáticas, sumadas a una correcta estructura, lograda con el compost como mejorador y el fósforo sumado por el Urfos, incrementaron las características cualitativas del suelo desarrollando la altura</a:t>
            </a:r>
            <a:r>
              <a:rPr lang="es-ES" sz="2800" dirty="0"/>
              <a:t> </a:t>
            </a:r>
            <a:r>
              <a:rPr lang="es-ES" sz="2800" dirty="0" smtClean="0"/>
              <a:t>de la planta.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725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38660" y="548640"/>
            <a:ext cx="4259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Variable Número de Tallos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971550" y="5937116"/>
            <a:ext cx="7408333" cy="362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Gráfico 2. </a:t>
            </a:r>
            <a:r>
              <a:rPr lang="es-ES" dirty="0" smtClean="0"/>
              <a:t>Numero de tallos (</a:t>
            </a:r>
            <a:r>
              <a:rPr lang="es-ES" i="1" u="sng" dirty="0" smtClean="0"/>
              <a:t>Lolium perenne)</a:t>
            </a:r>
            <a:r>
              <a:rPr lang="es-ES" dirty="0" smtClean="0"/>
              <a:t>.</a:t>
            </a:r>
            <a:endParaRPr lang="es-ES" dirty="0"/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449213"/>
              </p:ext>
            </p:extLst>
          </p:nvPr>
        </p:nvGraphicFramePr>
        <p:xfrm>
          <a:off x="1691641" y="1268730"/>
          <a:ext cx="6120764" cy="432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17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 txBox="1">
            <a:spLocks/>
          </p:cNvSpPr>
          <p:nvPr/>
        </p:nvSpPr>
        <p:spPr>
          <a:xfrm>
            <a:off x="611505" y="1628775"/>
            <a:ext cx="7560945" cy="4131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smtClean="0"/>
              <a:t>Genotípicamente la planta puede producir una mayor cantidad de tallos, pero si es estimulada fenotípicamente con la suma de fosforo, la misma incrementará sus nucleoproteínas, lipoides y fosfolípidos</a:t>
            </a:r>
            <a:r>
              <a:rPr lang="es-ES" dirty="0"/>
              <a:t>.</a:t>
            </a:r>
            <a:endParaRPr lang="es-ES" dirty="0" smtClean="0"/>
          </a:p>
          <a:p>
            <a:pPr algn="just"/>
            <a:r>
              <a:rPr lang="es-ES" dirty="0" smtClean="0"/>
              <a:t>Interviene también en la respiración, fotosíntesis, en la división y crecimiento celular. </a:t>
            </a:r>
          </a:p>
          <a:p>
            <a:pPr algn="just"/>
            <a:r>
              <a:rPr lang="es-ES" dirty="0" smtClean="0"/>
              <a:t>Por otro lado el fosforo ayuda a fortalecer el rápido desarrollo del sistema radicular, estimula la fecundación y por ende la rápida formación de flores.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09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460" y="908685"/>
            <a:ext cx="3352800" cy="532638"/>
          </a:xfrm>
        </p:spPr>
        <p:txBody>
          <a:bodyPr/>
          <a:lstStyle/>
          <a:p>
            <a:r>
              <a:rPr lang="es-EC" dirty="0" smtClean="0"/>
              <a:t>Introducción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251460" y="1628775"/>
            <a:ext cx="3352800" cy="4342222"/>
          </a:xfrm>
        </p:spPr>
        <p:txBody>
          <a:bodyPr>
            <a:norm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La investigación permitió  </a:t>
            </a:r>
            <a:r>
              <a:rPr lang="es-ES" dirty="0"/>
              <a:t>evaluar nueve tratamientos en base a compost y </a:t>
            </a:r>
            <a:r>
              <a:rPr lang="es-ES" dirty="0" smtClean="0"/>
              <a:t>purín elaborados con los residuos de la explotación ganadera, mejorándolos con potencializadores edáficos.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Siendo </a:t>
            </a:r>
            <a:r>
              <a:rPr lang="es-ES" dirty="0"/>
              <a:t>importante recalcar, que antes de la investigación, los residuos no han sido manejados adecuadamente para su incorporación al </a:t>
            </a:r>
            <a:r>
              <a:rPr lang="es-ES" dirty="0" smtClean="0"/>
              <a:t>suelo, lo que ocasionaban un deterioro en la calidad ambiental del mismo.</a:t>
            </a:r>
            <a:endParaRPr lang="es-ES" dirty="0"/>
          </a:p>
          <a:p>
            <a:endParaRPr lang="es-ES" dirty="0"/>
          </a:p>
        </p:txBody>
      </p:sp>
      <p:pic>
        <p:nvPicPr>
          <p:cNvPr id="1026" name="Picture 2" descr="C:\Users\DiegoD\Desktop\TESIS DEFINITIVA GANADERIA ESPE\Proyecto Definitivo\Tesis\DSC04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"/>
            <a:ext cx="3960495" cy="59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775995" y="703082"/>
            <a:ext cx="359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tx2">
                    <a:lumMod val="75000"/>
                  </a:schemeClr>
                </a:solidFill>
              </a:rPr>
              <a:t>Variable Rendimiento: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42025" y="5946669"/>
            <a:ext cx="7408333" cy="362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Gráfico 3.  </a:t>
            </a:r>
            <a:r>
              <a:rPr lang="es-ES" dirty="0" smtClean="0"/>
              <a:t>Rendimiento de Ryegrass (</a:t>
            </a:r>
            <a:r>
              <a:rPr lang="es-ES" i="1" u="sng" dirty="0" smtClean="0"/>
              <a:t>Lolium perenne)</a:t>
            </a:r>
            <a:r>
              <a:rPr lang="es-ES" dirty="0" smtClean="0"/>
              <a:t>.</a:t>
            </a:r>
            <a:endParaRPr lang="es-ES" dirty="0"/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677231"/>
              </p:ext>
            </p:extLst>
          </p:nvPr>
        </p:nvGraphicFramePr>
        <p:xfrm>
          <a:off x="1331595" y="1268730"/>
          <a:ext cx="6480809" cy="432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6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550" y="1988820"/>
            <a:ext cx="7408333" cy="345069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El </a:t>
            </a:r>
            <a:r>
              <a:rPr lang="es-ES" dirty="0"/>
              <a:t>compost suministrado mejora estructuralmente el suelo, este le da </a:t>
            </a:r>
            <a:r>
              <a:rPr lang="es-ES" dirty="0" smtClean="0"/>
              <a:t>cualidades, </a:t>
            </a:r>
            <a:r>
              <a:rPr lang="es-ES" dirty="0"/>
              <a:t>incrementando la  porosidad que ayuda a su mejor oxigenación, desarrolla la capacidad de retención de humedad y por ende facilita la asimilación de macro y micronutrientes, porque sus radicales se encuentran libres gracias a la correcta </a:t>
            </a:r>
            <a:r>
              <a:rPr lang="es-ES" dirty="0" smtClean="0"/>
              <a:t>descomposición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7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Materia Orgánica</a:t>
            </a:r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42025" y="5946669"/>
            <a:ext cx="7408333" cy="362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Gráfico 4. </a:t>
            </a:r>
            <a:r>
              <a:rPr lang="es-ES" dirty="0" smtClean="0"/>
              <a:t>Materia Orgánica en Ryegrass (</a:t>
            </a:r>
            <a:r>
              <a:rPr lang="es-ES" i="1" u="sng" dirty="0" smtClean="0"/>
              <a:t>Lolium perenne)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1418944"/>
            <a:ext cx="7763959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550" y="908685"/>
            <a:ext cx="7408333" cy="5040630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s-ES" sz="2900" dirty="0" smtClean="0"/>
          </a:p>
          <a:p>
            <a:pPr algn="just"/>
            <a:r>
              <a:rPr lang="es-EC" sz="2900" b="1" dirty="0" smtClean="0"/>
              <a:t>Interviene en los ciclos biogeoquímicos</a:t>
            </a:r>
            <a:r>
              <a:rPr lang="es-EC" sz="2900" dirty="0" smtClean="0"/>
              <a:t>. Ayuda en la salud y nutrición de la planta.</a:t>
            </a:r>
          </a:p>
          <a:p>
            <a:pPr algn="just"/>
            <a:r>
              <a:rPr lang="es-ES" sz="2900" b="1" dirty="0" smtClean="0"/>
              <a:t>Influye sobre la humedad. </a:t>
            </a:r>
            <a:r>
              <a:rPr lang="es-ES" sz="2900" dirty="0" smtClean="0"/>
              <a:t>Incrementando  la  disponibilidad </a:t>
            </a:r>
            <a:r>
              <a:rPr lang="es-ES" sz="2900" dirty="0"/>
              <a:t>de nutrientes </a:t>
            </a:r>
            <a:r>
              <a:rPr lang="es-ES" sz="2900" dirty="0" smtClean="0"/>
              <a:t>y su </a:t>
            </a:r>
            <a:r>
              <a:rPr lang="es-ES" sz="2900" dirty="0"/>
              <a:t>movilidad en el perfil del suelo. </a:t>
            </a:r>
            <a:endParaRPr lang="es-ES" sz="2900" dirty="0" smtClean="0"/>
          </a:p>
          <a:p>
            <a:pPr algn="just"/>
            <a:r>
              <a:rPr lang="es-ES" sz="2900" b="1" dirty="0" smtClean="0"/>
              <a:t>Mejora estructura del suelo. </a:t>
            </a:r>
            <a:r>
              <a:rPr lang="es-ES" sz="2900" dirty="0" smtClean="0"/>
              <a:t> Permite a los </a:t>
            </a:r>
            <a:r>
              <a:rPr lang="es-ES" sz="2900" dirty="0"/>
              <a:t>microorganismos </a:t>
            </a:r>
            <a:r>
              <a:rPr lang="es-ES" sz="2900" dirty="0" smtClean="0"/>
              <a:t>mineralizar los nutrientes</a:t>
            </a:r>
            <a:r>
              <a:rPr lang="es-ES" sz="2900" dirty="0"/>
              <a:t>, </a:t>
            </a:r>
            <a:r>
              <a:rPr lang="es-ES" sz="2900" dirty="0" smtClean="0"/>
              <a:t>a </a:t>
            </a:r>
            <a:r>
              <a:rPr lang="es-ES" sz="2900" dirty="0"/>
              <a:t>través de la descomposición de la materia </a:t>
            </a:r>
            <a:r>
              <a:rPr lang="es-ES" sz="2900" dirty="0" smtClean="0"/>
              <a:t> liberando gradualmente sus compuestos.</a:t>
            </a:r>
          </a:p>
          <a:p>
            <a:pPr algn="just"/>
            <a:r>
              <a:rPr lang="es-ES" sz="2900" b="1" dirty="0" smtClean="0"/>
              <a:t>Ayuda al reciclaje de nutrientes. </a:t>
            </a:r>
            <a:r>
              <a:rPr lang="es-ES" sz="2900" dirty="0" smtClean="0"/>
              <a:t>Fijan nitrógeno atmosférico, secuestra carbono, crea galerías que mejora la porosidad, la infiltración y </a:t>
            </a:r>
            <a:r>
              <a:rPr lang="es-ES" sz="2900" dirty="0"/>
              <a:t>la capacidad de retención del agua.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34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Nitrógeno</a:t>
            </a:r>
            <a:endParaRPr lang="es-ES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628775"/>
            <a:ext cx="7200900" cy="4067490"/>
          </a:xfr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742025" y="5946669"/>
            <a:ext cx="7408333" cy="362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Gráfico 5. </a:t>
            </a:r>
            <a:r>
              <a:rPr lang="es-ES" dirty="0" smtClean="0"/>
              <a:t>Nitrógeno en Ryegrass (</a:t>
            </a:r>
            <a:r>
              <a:rPr lang="es-ES" i="1" u="sng" dirty="0" smtClean="0"/>
              <a:t>Lolium perenne)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83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550" y="908685"/>
            <a:ext cx="7408333" cy="5400675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Incorporación </a:t>
            </a:r>
            <a:r>
              <a:rPr lang="es-ES" b="1" dirty="0"/>
              <a:t>de nitrógeno </a:t>
            </a:r>
            <a:r>
              <a:rPr lang="es-ES" b="1" dirty="0" smtClean="0"/>
              <a:t>asimilable. </a:t>
            </a:r>
            <a:r>
              <a:rPr lang="es-ES" dirty="0" smtClean="0"/>
              <a:t>En </a:t>
            </a:r>
            <a:r>
              <a:rPr lang="es-ES" dirty="0"/>
              <a:t>forma de NO</a:t>
            </a:r>
            <a:r>
              <a:rPr lang="es-ES" baseline="-25000" dirty="0"/>
              <a:t>3</a:t>
            </a:r>
            <a:r>
              <a:rPr lang="es-ES" dirty="0"/>
              <a:t> y NH</a:t>
            </a:r>
            <a:r>
              <a:rPr lang="es-ES" baseline="-25000" dirty="0"/>
              <a:t>4</a:t>
            </a:r>
            <a:r>
              <a:rPr lang="es-ES" dirty="0"/>
              <a:t> que se encuentra en el compost permite que las bacterias nitrificantes absorban con mayor facilidad este </a:t>
            </a:r>
            <a:r>
              <a:rPr lang="es-ES" dirty="0" smtClean="0"/>
              <a:t>elemento, </a:t>
            </a:r>
            <a:r>
              <a:rPr lang="es-ES" dirty="0"/>
              <a:t>de esta manera  incrementa el porcentaje y por ende desarrollar el tamaño de la capa arable, lo que refleja el aumento en la calidad de suelo.</a:t>
            </a:r>
          </a:p>
          <a:p>
            <a:pPr algn="just"/>
            <a:r>
              <a:rPr lang="es-ES" b="1" dirty="0" smtClean="0"/>
              <a:t>Producción de las pasturas. </a:t>
            </a:r>
            <a:r>
              <a:rPr lang="es-ES" dirty="0" smtClean="0"/>
              <a:t>Ya que el nitrógeno es base fundamental en proteínas este elemento permite que la </a:t>
            </a:r>
            <a:r>
              <a:rPr lang="es-ES" dirty="0"/>
              <a:t>producción </a:t>
            </a:r>
            <a:r>
              <a:rPr lang="es-ES" dirty="0" smtClean="0"/>
              <a:t>se incremente, pues le brinda vigor a </a:t>
            </a:r>
            <a:r>
              <a:rPr lang="es-ES" dirty="0"/>
              <a:t>la pastura </a:t>
            </a:r>
            <a:r>
              <a:rPr lang="es-ES" dirty="0" smtClean="0"/>
              <a:t>y su </a:t>
            </a:r>
            <a:r>
              <a:rPr lang="es-ES" dirty="0"/>
              <a:t>pérdida lleva a una disminución progresiva de su productividad y calidad.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81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Fósforo</a:t>
            </a:r>
            <a:endParaRPr lang="es-ES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44" y="1628775"/>
            <a:ext cx="6162361" cy="3451225"/>
          </a:xfr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742025" y="5946669"/>
            <a:ext cx="7408333" cy="362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Gráfico 6. </a:t>
            </a:r>
            <a:r>
              <a:rPr lang="es-ES" dirty="0" smtClean="0"/>
              <a:t>Fósforo en Ryegrass (</a:t>
            </a:r>
            <a:r>
              <a:rPr lang="es-ES" i="1" u="sng" dirty="0" smtClean="0"/>
              <a:t>Lolium perenne)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12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628775"/>
            <a:ext cx="7408333" cy="4497388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Interviene en el metabolismo. </a:t>
            </a:r>
            <a:r>
              <a:rPr lang="es-ES" dirty="0"/>
              <a:t>E</a:t>
            </a:r>
            <a:r>
              <a:rPr lang="es-ES" dirty="0" smtClean="0"/>
              <a:t>s un macro-elemento </a:t>
            </a:r>
            <a:r>
              <a:rPr lang="es-ES" dirty="0"/>
              <a:t>esencial para el crecimiento de las plantas. </a:t>
            </a:r>
            <a:r>
              <a:rPr lang="es-ES" dirty="0" smtClean="0"/>
              <a:t>Participa además, en la </a:t>
            </a:r>
            <a:r>
              <a:rPr lang="es-ES" dirty="0"/>
              <a:t>fotosíntesis, </a:t>
            </a:r>
            <a:r>
              <a:rPr lang="es-ES" dirty="0" smtClean="0"/>
              <a:t>transferencia </a:t>
            </a:r>
            <a:r>
              <a:rPr lang="es-ES" dirty="0"/>
              <a:t>de </a:t>
            </a:r>
            <a:r>
              <a:rPr lang="es-ES" dirty="0" smtClean="0"/>
              <a:t>energía.</a:t>
            </a:r>
          </a:p>
          <a:p>
            <a:pPr algn="just"/>
            <a:r>
              <a:rPr lang="es-ES" b="1" dirty="0" smtClean="0"/>
              <a:t>Disponibilidad en suelo. </a:t>
            </a:r>
            <a:r>
              <a:rPr lang="es-ES" dirty="0"/>
              <a:t>E</a:t>
            </a:r>
            <a:r>
              <a:rPr lang="es-ES" dirty="0" smtClean="0"/>
              <a:t>ste </a:t>
            </a:r>
            <a:r>
              <a:rPr lang="es-ES" dirty="0"/>
              <a:t>elemento se encuentra </a:t>
            </a:r>
            <a:r>
              <a:rPr lang="es-ES" dirty="0" smtClean="0"/>
              <a:t>ligado directamente al pH, es por esto que el </a:t>
            </a:r>
            <a:r>
              <a:rPr lang="es-ES" dirty="0" smtClean="0">
                <a:hlinkClick r:id="rId2" action="ppaction://hlinksldjump"/>
              </a:rPr>
              <a:t>tratamiento 6</a:t>
            </a:r>
            <a:r>
              <a:rPr lang="es-ES" dirty="0" smtClean="0"/>
              <a:t> presenta la mayor cantidad de ppm, y si hacemos una comparación con el </a:t>
            </a:r>
            <a:r>
              <a:rPr lang="es-ES" dirty="0" smtClean="0">
                <a:hlinkClick r:id="rId3" action="ppaction://hlinksldjump"/>
              </a:rPr>
              <a:t>grafico de pH </a:t>
            </a:r>
            <a:r>
              <a:rPr lang="es-ES" dirty="0" smtClean="0"/>
              <a:t>podemos valorar que este tratamiento llega al 7 </a:t>
            </a:r>
            <a:r>
              <a:rPr lang="es-ES" dirty="0"/>
              <a:t>absoluto, indicativo de que el proceso de compostaje de los residuos ganaderos nos permite alcanzar un rango de pH óptimo.</a:t>
            </a:r>
          </a:p>
        </p:txBody>
      </p:sp>
    </p:spTree>
    <p:extLst>
      <p:ext uri="{BB962C8B-B14F-4D97-AF65-F5344CB8AC3E}">
        <p14:creationId xmlns:p14="http://schemas.microsoft.com/office/powerpoint/2010/main" val="31243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Potasio</a:t>
            </a:r>
            <a:endParaRPr lang="es-ES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373033"/>
            <a:ext cx="7200900" cy="4067013"/>
          </a:xfr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742025" y="5946669"/>
            <a:ext cx="7408333" cy="362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Gráfico 7. </a:t>
            </a:r>
            <a:r>
              <a:rPr lang="es-ES" dirty="0" smtClean="0"/>
              <a:t>Potasio en Ryegrass (</a:t>
            </a:r>
            <a:r>
              <a:rPr lang="es-ES" i="1" u="sng" dirty="0" smtClean="0"/>
              <a:t>Lolium perenne)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76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550" y="1988820"/>
            <a:ext cx="7408333" cy="3450696"/>
          </a:xfrm>
        </p:spPr>
        <p:txBody>
          <a:bodyPr/>
          <a:lstStyle/>
          <a:p>
            <a:pPr algn="just"/>
            <a:r>
              <a:rPr lang="es-ES" dirty="0" smtClean="0"/>
              <a:t>Se </a:t>
            </a:r>
            <a:r>
              <a:rPr lang="es-ES" dirty="0"/>
              <a:t>puede apreciar que al final del experimento todos los tratamientos incrementaron la cantidad de potasio en el suelo, mejorando la fertilidad y por consiguiente la calidad </a:t>
            </a:r>
            <a:r>
              <a:rPr lang="es-ES" dirty="0" smtClean="0"/>
              <a:t>del mismo. </a:t>
            </a:r>
            <a:r>
              <a:rPr lang="es-ES" dirty="0"/>
              <a:t>Se puede comprobar que están en mayor cantidad que el promedio de 0,29 cmol/kg. Cabe mencionar que la muestra inicial tiene 0,16 cmol/kg.</a:t>
            </a:r>
          </a:p>
        </p:txBody>
      </p:sp>
    </p:spTree>
    <p:extLst>
      <p:ext uri="{BB962C8B-B14F-4D97-AF65-F5344CB8AC3E}">
        <p14:creationId xmlns:p14="http://schemas.microsoft.com/office/powerpoint/2010/main" val="13193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9" name="Picture 7" descr="C:\Users\DiegoD\Desktop\TESIS DEFINITIVA GANADERIA ESPE\Proyecto Definitivo\Tesis\DSC04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84" y="548640"/>
            <a:ext cx="4207756" cy="28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iegoD\Desktop\TESIS DEFINITIVA GANADERIA ESPE\Proyecto Definitivo\Tesis\DSC04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97" y="3789045"/>
            <a:ext cx="4156543" cy="27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DiegoD\Desktop\TESIS DEFINITIVA GANADERIA ESPE\Proyecto Definitivo\Tesis\DSC04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774" y="1118417"/>
            <a:ext cx="3419799" cy="228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DiegoD\Desktop\TESIS DEFINITIVA GANADERIA ESPE\Proyecto Definitivo\Tesis\DSC04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8" y="4028634"/>
            <a:ext cx="3960495" cy="264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Potencial de hidrógeno</a:t>
            </a:r>
            <a:endParaRPr lang="es-ES" dirty="0"/>
          </a:p>
        </p:txBody>
      </p:sp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7" y="1988820"/>
            <a:ext cx="7291558" cy="3451225"/>
          </a:xfr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742025" y="5946669"/>
            <a:ext cx="7408333" cy="362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Gráfico 8. </a:t>
            </a:r>
            <a:r>
              <a:rPr lang="es-ES" dirty="0" smtClean="0"/>
              <a:t>Potencial de hidrógeno en Ryegrass (</a:t>
            </a:r>
            <a:r>
              <a:rPr lang="es-ES" i="1" u="sng" dirty="0" smtClean="0"/>
              <a:t>Lolium perenne)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4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550" y="1988820"/>
            <a:ext cx="7408333" cy="3450696"/>
          </a:xfrm>
        </p:spPr>
        <p:txBody>
          <a:bodyPr/>
          <a:lstStyle/>
          <a:p>
            <a:pPr algn="just"/>
            <a:r>
              <a:rPr lang="es-ES" dirty="0"/>
              <a:t>Como ya se mencionó en el apartado del fosforo, el pH es muy importante para la asimilación, movilización y aprovechamiento de los nutrientes y por consiguiente mejorando la calidad del suelo. Se debe apreciar de igual forma que un balance adecuado de nutrientes asimilables provistos por el compostaje, permite al pH llegar a niveles de neutralidad.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0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05" y="54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CONCLUSIONES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550" y="1988820"/>
            <a:ext cx="7408333" cy="3450696"/>
          </a:xfrm>
        </p:spPr>
        <p:txBody>
          <a:bodyPr>
            <a:normAutofit/>
          </a:bodyPr>
          <a:lstStyle/>
          <a:p>
            <a:pPr algn="just"/>
            <a:r>
              <a:rPr lang="es-EC" dirty="0"/>
              <a:t>La estimación de variables cuantitativas (altura de planta, número de     tallos, rendimiento, análisis de suelos) como método experimental para determinar la calidad </a:t>
            </a:r>
            <a:r>
              <a:rPr lang="es-EC" dirty="0" smtClean="0"/>
              <a:t>del suelo degradado, </a:t>
            </a:r>
            <a:r>
              <a:rPr lang="es-EC" dirty="0"/>
              <a:t>ha resultado un método eficaz, ya que la información obtenida y </a:t>
            </a:r>
            <a:r>
              <a:rPr lang="es-EC" dirty="0" smtClean="0"/>
              <a:t>sustentada sistemáticamente </a:t>
            </a:r>
            <a:r>
              <a:rPr lang="es-EC" dirty="0"/>
              <a:t>en la bibliografía, nos permite extrapolar los objetivos del presente trabajo, al comportamiento real del suelo y demostrar la recuperación de la calidad del mismo.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05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05" y="908686"/>
            <a:ext cx="7768379" cy="5400674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b="1" dirty="0"/>
              <a:t>1.- </a:t>
            </a:r>
            <a:r>
              <a:rPr lang="es-EC" dirty="0"/>
              <a:t>Al finalizar el estudio se pudo demostrar que las plantas reaccionaron de forma tal que, incrementaron sus características cualitativas y cuantitativas, esto debido al </a:t>
            </a:r>
            <a:r>
              <a:rPr lang="es-ES" dirty="0"/>
              <a:t>incremento de la actividad biológica y </a:t>
            </a:r>
            <a:r>
              <a:rPr lang="es-ES" dirty="0" smtClean="0"/>
              <a:t>enzimática aumentando </a:t>
            </a:r>
            <a:r>
              <a:rPr lang="es-ES" dirty="0"/>
              <a:t>la </a:t>
            </a:r>
            <a:r>
              <a:rPr lang="es-ES" dirty="0" smtClean="0"/>
              <a:t>microporosidad </a:t>
            </a:r>
            <a:r>
              <a:rPr lang="es-ES" dirty="0"/>
              <a:t>del suelo, </a:t>
            </a:r>
            <a:r>
              <a:rPr lang="es-ES" dirty="0" smtClean="0"/>
              <a:t>mejorando la </a:t>
            </a:r>
            <a:r>
              <a:rPr lang="es-ES" dirty="0"/>
              <a:t>capacidad de </a:t>
            </a:r>
            <a:r>
              <a:rPr lang="es-ES" dirty="0" smtClean="0"/>
              <a:t>campo. </a:t>
            </a:r>
            <a:r>
              <a:rPr lang="es-ES" dirty="0"/>
              <a:t>Lo que demuestra un óptimo desarrollo de la curva de crecimiento de las plantas, gracias al mejoramiento constante de la calidad del suelo.</a:t>
            </a:r>
          </a:p>
          <a:p>
            <a:pPr algn="just"/>
            <a:r>
              <a:rPr lang="es-ES" b="1" dirty="0"/>
              <a:t>2.- </a:t>
            </a:r>
            <a:r>
              <a:rPr lang="es-ES" dirty="0"/>
              <a:t>Los residuos en una explotación ganadera tienen un valor intrínseco, del cual se puede obtener varios derivados que se utilizan como fertilizantes, plaguicidas, bio-estimulantes naturales y principalmente acondicionadores de suelos, evitando así el uso de agroquímicos.</a:t>
            </a:r>
          </a:p>
          <a:p>
            <a:pPr algn="just"/>
            <a:r>
              <a:rPr lang="es-ES" b="1" dirty="0"/>
              <a:t>3.- </a:t>
            </a:r>
            <a:r>
              <a:rPr lang="es-ES" dirty="0"/>
              <a:t>El tratamiento que obtuvo el mejor resultado fue el t7 cifrado con el código a2p3 siendo la interacción entre: Compost x Urfos (roca fosfórica).</a:t>
            </a:r>
          </a:p>
          <a:p>
            <a:pPr algn="just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639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Recomendaciones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550" y="1628774"/>
            <a:ext cx="7408333" cy="4680585"/>
          </a:xfrm>
        </p:spPr>
        <p:txBody>
          <a:bodyPr>
            <a:normAutofit/>
          </a:bodyPr>
          <a:lstStyle/>
          <a:p>
            <a:pPr lvl="0" algn="just"/>
            <a:r>
              <a:rPr lang="es-ES" dirty="0" smtClean="0"/>
              <a:t>Aplicar </a:t>
            </a:r>
            <a:r>
              <a:rPr lang="es-ES" dirty="0"/>
              <a:t>en los potreros el tratamiento t7 cifrado con el código a2p3 siendo la interacción entre: Compost x Urfos (roca fosfórica); porque tiene mayores indicadores de producción, con la finalidad de mejorar </a:t>
            </a:r>
            <a:r>
              <a:rPr lang="es-ES" dirty="0" smtClean="0"/>
              <a:t>la calidad del suelo.</a:t>
            </a:r>
          </a:p>
          <a:p>
            <a:pPr lvl="0" algn="just"/>
            <a:r>
              <a:rPr lang="es-ES" dirty="0"/>
              <a:t>Evaluar la incidencia de la aplicación de los tratamientos presentados, en un periodo de tiempo con el que podamos alcanzar dos o más cortes por varios periodos, y ver con mayor certeza el mejoramiento de la calidad del suelo.</a:t>
            </a:r>
          </a:p>
          <a:p>
            <a:pPr algn="just"/>
            <a:r>
              <a:rPr lang="es-ES" dirty="0"/>
              <a:t>Promover investigaciones de forma particular en cada uno de las combinaciones que se pueden lograr con los productos en el mercado, para mejorar la calidad de suelo y poder incrementar la productividad del sector pecuario.</a:t>
            </a:r>
          </a:p>
          <a:p>
            <a:pPr lvl="0"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35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460" y="2708910"/>
            <a:ext cx="8589645" cy="1252728"/>
          </a:xfrm>
        </p:spPr>
        <p:txBody>
          <a:bodyPr>
            <a:normAutofit/>
          </a:bodyPr>
          <a:lstStyle/>
          <a:p>
            <a:pPr algn="ctr"/>
            <a:r>
              <a:rPr lang="es-EC" sz="6000" dirty="0" smtClean="0">
                <a:solidFill>
                  <a:schemeClr val="tx2">
                    <a:lumMod val="75000"/>
                  </a:schemeClr>
                </a:solidFill>
              </a:rPr>
              <a:t>	GRACIAS!!!</a:t>
            </a:r>
            <a:endParaRPr lang="es-ES" sz="6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373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749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/>
              <a:t>Tabla </a:t>
            </a:r>
            <a:r>
              <a:rPr lang="es-ES" sz="2800" b="1" dirty="0" smtClean="0"/>
              <a:t>2. </a:t>
            </a:r>
            <a:r>
              <a:rPr lang="es-ES" sz="2800" dirty="0"/>
              <a:t>ADEVA Altura de Ryegrass (</a:t>
            </a:r>
            <a:r>
              <a:rPr lang="es-ES" sz="2800" i="1" u="sng" dirty="0"/>
              <a:t>Lolium perenne)</a:t>
            </a:r>
            <a:r>
              <a:rPr lang="es-ES" sz="2800" dirty="0"/>
              <a:t>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134764"/>
              </p:ext>
            </p:extLst>
          </p:nvPr>
        </p:nvGraphicFramePr>
        <p:xfrm>
          <a:off x="611505" y="935993"/>
          <a:ext cx="7620000" cy="4293232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039112"/>
                <a:gridCol w="387096"/>
                <a:gridCol w="284988"/>
                <a:gridCol w="284988"/>
                <a:gridCol w="746760"/>
                <a:gridCol w="646176"/>
                <a:gridCol w="647700"/>
                <a:gridCol w="646176"/>
                <a:gridCol w="851916"/>
                <a:gridCol w="542544"/>
                <a:gridCol w="542544"/>
              </a:tblGrid>
              <a:tr h="2683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 de V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GL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SC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CM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 Cal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 Tab.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3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5%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1%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</a:tr>
              <a:tr h="26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169,20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</a:tr>
              <a:tr h="26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Tratamientos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168,92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21,12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1271,61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3,89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</a:tr>
              <a:tr h="26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46,51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46,51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2800,92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</a:tr>
              <a:tr h="26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P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62,01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20,67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1244,76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3,24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5,29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</a:tr>
              <a:tr h="26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    p1vsp2p3p4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13,44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13,44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809,52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</a:tr>
              <a:tr h="26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    p2vsp3p4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5,02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5,02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302,17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</a:tr>
              <a:tr h="26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    p3vsp4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43,55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43,55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2622,59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</a:tr>
              <a:tr h="26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A x P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37,44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12,48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751,56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3,24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5,29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</a:tr>
              <a:tr h="26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facvsad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22,96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22,96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1382,99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</a:tr>
              <a:tr h="26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Repetición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0,47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3,63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6,23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</a:tr>
              <a:tr h="26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Error 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0,27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</a:tr>
              <a:tr h="268327"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Promedio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b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21,39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CV.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b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0,60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1" marR="63831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642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dirty="0"/>
              <a:t>Tabla </a:t>
            </a:r>
            <a:r>
              <a:rPr lang="es-ES" sz="2400" b="1" dirty="0" smtClean="0"/>
              <a:t>3. </a:t>
            </a:r>
            <a:r>
              <a:rPr lang="es-ES" sz="2400" dirty="0"/>
              <a:t>Tukey al 5% Altura de Ryegrass (</a:t>
            </a:r>
            <a:r>
              <a:rPr lang="es-ES" sz="2400" i="1" u="sng" dirty="0"/>
              <a:t>Lolium perenne)</a:t>
            </a:r>
            <a:r>
              <a:rPr lang="es-ES" sz="2400" dirty="0"/>
              <a:t>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456860"/>
              </p:ext>
            </p:extLst>
          </p:nvPr>
        </p:nvGraphicFramePr>
        <p:xfrm>
          <a:off x="611505" y="1268730"/>
          <a:ext cx="7200900" cy="2880355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287521"/>
                <a:gridCol w="1489146"/>
                <a:gridCol w="1839110"/>
                <a:gridCol w="2585123"/>
              </a:tblGrid>
              <a:tr h="21455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Tratamientos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ap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Rangos de Significancia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Código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Significado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6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t7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a2p3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27,75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t6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a2p2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22,52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t5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a2p1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21,70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t3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a1p3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21,10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t4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a1p4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20,77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t8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a2p4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20,46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t2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a1p2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20,28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t1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a1p1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19,14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t9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Testigo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18,78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75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pic>
        <p:nvPicPr>
          <p:cNvPr id="2050" name="Picture 2" descr="C:\Users\DiegoD\Desktop\TESIS DEFINITIVA GANADERIA ESPE\Proyecto Definitivo\Tesis\DSC04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908685"/>
            <a:ext cx="3600450" cy="54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egoD\Desktop\TESIS DEFINITIVA GANADERIA ESPE\Proyecto Definitivo\Tesis\DSC04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4" y="3669070"/>
            <a:ext cx="4392137" cy="29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iegoD\Desktop\TESIS DEFINITIVA GANADERIA ESPE\Proyecto Definitivo\Tesis\DSC04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5" y="500420"/>
            <a:ext cx="4392137" cy="29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>Tabla 4. </a:t>
            </a:r>
            <a:r>
              <a:rPr lang="es-ES" sz="2800" dirty="0"/>
              <a:t>ADEVA Altura de Ryegrass (</a:t>
            </a:r>
            <a:r>
              <a:rPr lang="es-ES" sz="2800" i="1" u="sng" dirty="0"/>
              <a:t>Lolium perenne</a:t>
            </a:r>
            <a:r>
              <a:rPr lang="es-ES" sz="2800" i="1" dirty="0"/>
              <a:t>).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85188"/>
          <a:ext cx="7620001" cy="4030624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888613"/>
                <a:gridCol w="364309"/>
                <a:gridCol w="268278"/>
                <a:gridCol w="541128"/>
                <a:gridCol w="798735"/>
                <a:gridCol w="711851"/>
                <a:gridCol w="711851"/>
                <a:gridCol w="711851"/>
                <a:gridCol w="605149"/>
                <a:gridCol w="509118"/>
                <a:gridCol w="509118"/>
              </a:tblGrid>
              <a:tr h="2519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 de V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GL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SC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CM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 Cal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 Tab.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19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5%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1%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</a:tr>
              <a:tr h="25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1016,52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</a:tr>
              <a:tr h="25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Tratamientos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883,85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110,48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13,38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3,89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</a:tr>
              <a:tr h="25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228,17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228,17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27,63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</a:tr>
              <a:tr h="25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P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281,83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93,94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11,37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3,24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5,29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</a:tr>
              <a:tr h="25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    p1vsp2p3p4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20,06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20,06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2,43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</a:tr>
              <a:tr h="25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    p2vsp3p4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18,78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18,78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2,27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</a:tr>
              <a:tr h="25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    p3vsp4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243,00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243,00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29,42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</a:tr>
              <a:tr h="25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A x P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161,83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53,94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3,24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5,29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</a:tr>
              <a:tr h="25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facvsad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212,02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212,02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25,67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</a:tr>
              <a:tr h="25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Repetición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0,52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0,26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3,63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6,23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</a:tr>
              <a:tr h="25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Error 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132,15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8,26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</a:tr>
              <a:tr h="251914"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1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Promedio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b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32,59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1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CV.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b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8,82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7" marR="5992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93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Tabla 5. </a:t>
            </a:r>
            <a:r>
              <a:rPr lang="es-ES" sz="2000" dirty="0"/>
              <a:t>Tukey al 5% Número de Tallos de Ryegrass (</a:t>
            </a:r>
            <a:r>
              <a:rPr lang="es-ES" sz="2000" i="1" u="sng" dirty="0"/>
              <a:t>Lolium perenne)</a:t>
            </a:r>
            <a:r>
              <a:rPr lang="es-ES" sz="2000" dirty="0"/>
              <a:t>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740921"/>
              </p:ext>
            </p:extLst>
          </p:nvPr>
        </p:nvGraphicFramePr>
        <p:xfrm>
          <a:off x="611505" y="1628775"/>
          <a:ext cx="7620000" cy="2983244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363980"/>
                <a:gridCol w="1574292"/>
                <a:gridCol w="1944624"/>
                <a:gridCol w="2737104"/>
              </a:tblGrid>
              <a:tr h="2712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Tratamientos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ap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Rangos de Significancia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Código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Significado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a2p3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46,00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a2p2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35,67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a2p1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35,33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a1p3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32,67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a1p4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31,00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a1p2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29,67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a2p4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29,67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a1p1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28,67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Testigo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24,67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671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47"/>
          </a:xfrm>
        </p:spPr>
        <p:txBody>
          <a:bodyPr/>
          <a:lstStyle/>
          <a:p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Tabla 6. </a:t>
            </a:r>
            <a:r>
              <a:rPr lang="es-ES" sz="2400" dirty="0"/>
              <a:t>ADEVA Rendimiento de Ryegrass (</a:t>
            </a:r>
            <a:r>
              <a:rPr lang="es-ES" sz="2400" i="1" u="sng" dirty="0"/>
              <a:t>Lolium perenne)</a:t>
            </a:r>
            <a:r>
              <a:rPr lang="es-ES" sz="2400" dirty="0"/>
              <a:t>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943393"/>
              </p:ext>
            </p:extLst>
          </p:nvPr>
        </p:nvGraphicFramePr>
        <p:xfrm>
          <a:off x="251460" y="1268730"/>
          <a:ext cx="7620000" cy="3987408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869546"/>
                <a:gridCol w="359880"/>
                <a:gridCol w="265335"/>
                <a:gridCol w="265335"/>
                <a:gridCol w="789906"/>
                <a:gridCol w="789906"/>
                <a:gridCol w="789906"/>
                <a:gridCol w="789906"/>
                <a:gridCol w="693836"/>
                <a:gridCol w="503222"/>
                <a:gridCol w="503222"/>
              </a:tblGrid>
              <a:tr h="2492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F de V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GL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SC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CM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 Cal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 Tab.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92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5%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1%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</a:tr>
              <a:tr h="24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7214,94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</a:tr>
              <a:tr h="24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Tratamientos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6965,61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870,70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59,45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3,89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</a:tr>
              <a:tr h="24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1680,50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1680,50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114,74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</a:tr>
              <a:tr h="24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P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1459,38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486,46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33,22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3,24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5,29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</a:tr>
              <a:tr h="24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    p1vsp2p3p4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334,89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334,89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22,87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</a:tr>
              <a:tr h="24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    p2vsp3p4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4,29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4,29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0,29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</a:tr>
              <a:tr h="24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    p3vsp4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1120,21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1120,21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76,49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</a:tr>
              <a:tr h="24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A x P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1463,67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487,89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33,31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3,24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5,29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</a:tr>
              <a:tr h="24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facvsad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2362,06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2362,06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161,28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4,49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8,53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</a:tr>
              <a:tr h="24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Repetición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15,00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7,50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0,51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3,63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6,23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</a:tr>
              <a:tr h="24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Error 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234,33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14,65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</a:tr>
              <a:tr h="249213"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92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Promedio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b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65,79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92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CV.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b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5,82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4" marR="59284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002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 </a:t>
            </a:r>
            <a:br>
              <a:rPr lang="es-ES" dirty="0"/>
            </a:br>
            <a:r>
              <a:rPr lang="es-ES" sz="2000" b="1"/>
              <a:t>Tabla </a:t>
            </a:r>
            <a:r>
              <a:rPr lang="es-ES" sz="2000" b="1" smtClean="0"/>
              <a:t>7. </a:t>
            </a:r>
            <a:r>
              <a:rPr lang="es-ES" sz="2000" dirty="0"/>
              <a:t>Tukey al 5% Rendimiento de Ryegrass (</a:t>
            </a:r>
            <a:r>
              <a:rPr lang="es-ES" sz="2000" i="1" u="sng" dirty="0"/>
              <a:t>Lolium perenne</a:t>
            </a:r>
            <a:r>
              <a:rPr lang="es-ES" sz="2000" i="1" dirty="0"/>
              <a:t>).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508878"/>
          <a:ext cx="7620000" cy="2983244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363980"/>
                <a:gridCol w="1574292"/>
                <a:gridCol w="1944624"/>
                <a:gridCol w="2737104"/>
              </a:tblGrid>
              <a:tr h="2712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Tratamientos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ap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Rangos de Significancia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Código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Significado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a2p3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90,75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a2p2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85,92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a2p1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75,91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a1p3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71,77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a1p4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66,60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a2p4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57,28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a1p2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55,21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a1p1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49,34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  <a:tr h="271204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Testigo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39,34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6" marR="6451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40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9" name="Picture 3" descr="C:\Users\DiegoD\Desktop\TESIS DEFINITIVA GANADERIA ESPE\Proyecto Definitivo\Tesis\DSC04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5" y="3792162"/>
            <a:ext cx="3965171" cy="27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iegoD\Desktop\TESIS DEFINITIVA GANADERIA ESPE\Proyecto Definitivo\Tesis\DSC04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5" y="548640"/>
            <a:ext cx="3960495" cy="264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iegoD\Desktop\TESIS DEFINITIVA GANADERIA ESPE\Proyecto Definitivo\Tesis\DSC04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4" y="3789045"/>
            <a:ext cx="4062686" cy="27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iegoD\Desktop\TESIS DEFINITIVA GANADERIA ESPE\Proyecto Definitivo\Tesis\DSC043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4" y="536183"/>
            <a:ext cx="4032885" cy="26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Objetivos: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550" y="1628775"/>
            <a:ext cx="7408333" cy="4530831"/>
          </a:xfrm>
        </p:spPr>
        <p:txBody>
          <a:bodyPr>
            <a:normAutofit fontScale="85000" lnSpcReduction="10000"/>
          </a:bodyPr>
          <a:lstStyle/>
          <a:p>
            <a:r>
              <a:rPr lang="es-EC" b="1" dirty="0" smtClean="0"/>
              <a:t>Objetivo </a:t>
            </a:r>
            <a:r>
              <a:rPr lang="es-EC" b="1" dirty="0"/>
              <a:t>General </a:t>
            </a:r>
            <a:endParaRPr lang="es-EC" b="1" dirty="0" smtClean="0"/>
          </a:p>
          <a:p>
            <a:pPr marL="0" indent="0">
              <a:buNone/>
            </a:pPr>
            <a:r>
              <a:rPr lang="es-EC" b="1" dirty="0"/>
              <a:t> </a:t>
            </a:r>
            <a:r>
              <a:rPr lang="es-EC" b="1" dirty="0" smtClean="0"/>
              <a:t>     </a:t>
            </a:r>
            <a:r>
              <a:rPr lang="es-EC" dirty="0" smtClean="0"/>
              <a:t>Analizar </a:t>
            </a:r>
            <a:r>
              <a:rPr lang="es-EC" dirty="0"/>
              <a:t>nueve tratamientos para el mejoramiento y recuperación </a:t>
            </a:r>
            <a:r>
              <a:rPr lang="es-EC" dirty="0" smtClean="0"/>
              <a:t>   de suelos  degradados </a:t>
            </a:r>
            <a:r>
              <a:rPr lang="es-EC" dirty="0"/>
              <a:t>por la explotación ganadera</a:t>
            </a:r>
            <a:r>
              <a:rPr lang="es-EC" dirty="0" smtClean="0"/>
              <a:t>.</a:t>
            </a:r>
          </a:p>
          <a:p>
            <a:pPr marL="0" indent="0" algn="just">
              <a:buNone/>
            </a:pPr>
            <a:endParaRPr lang="es-ES" dirty="0"/>
          </a:p>
          <a:p>
            <a:r>
              <a:rPr lang="es-EC" sz="2800" b="1" dirty="0" smtClean="0"/>
              <a:t>Objetivos </a:t>
            </a:r>
            <a:r>
              <a:rPr lang="es-EC" sz="2800" b="1" dirty="0"/>
              <a:t>Específicos</a:t>
            </a:r>
            <a:endParaRPr lang="es-ES" sz="2400" dirty="0"/>
          </a:p>
          <a:p>
            <a:pPr lvl="1" algn="just"/>
            <a:r>
              <a:rPr lang="es-EC" dirty="0"/>
              <a:t>Determinar que tratamiento, produce mayores beneficios en suelos de explotación ganadera, mediante </a:t>
            </a:r>
            <a:r>
              <a:rPr lang="es-EC" dirty="0" smtClean="0"/>
              <a:t>el análisis de las </a:t>
            </a:r>
            <a:r>
              <a:rPr lang="es-EC" dirty="0"/>
              <a:t>variables: altura, número de </a:t>
            </a:r>
            <a:r>
              <a:rPr lang="es-EC" dirty="0" smtClean="0"/>
              <a:t>tallos, rendimiento </a:t>
            </a:r>
            <a:r>
              <a:rPr lang="es-EC" dirty="0"/>
              <a:t>de las pasturas y análisis de suelos.</a:t>
            </a:r>
            <a:endParaRPr lang="es-ES" sz="2000" dirty="0"/>
          </a:p>
          <a:p>
            <a:pPr marL="0" indent="0">
              <a:buNone/>
            </a:pPr>
            <a:r>
              <a:rPr lang="es-EC" sz="2800" dirty="0"/>
              <a:t> </a:t>
            </a:r>
            <a:endParaRPr lang="es-ES" sz="2400" dirty="0"/>
          </a:p>
          <a:p>
            <a:pPr lvl="1" algn="just"/>
            <a:r>
              <a:rPr lang="es-EC" dirty="0" smtClean="0"/>
              <a:t>Determinar el  tratamiento que incrementó la producción de pasto en las variables de forma cuantitativa  para analizar de forma cualitativa el suelo.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C" sz="2800" dirty="0" smtClean="0"/>
              <a:t> </a:t>
            </a:r>
            <a:endParaRPr lang="es-ES" sz="2400" dirty="0" smtClean="0"/>
          </a:p>
          <a:p>
            <a:pPr lvl="1" algn="just"/>
            <a:r>
              <a:rPr lang="es-EC" dirty="0" smtClean="0"/>
              <a:t>Determinar </a:t>
            </a:r>
            <a:r>
              <a:rPr lang="es-EC" dirty="0"/>
              <a:t>el análisis físico – químico de  los tratamientos y establecer los beneficios a fin de mejorar los suelos mediante las técnicas de compost y purín potencializados independientemente.</a:t>
            </a:r>
            <a:endParaRPr lang="es-ES" sz="2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69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05" y="1268730"/>
            <a:ext cx="7920990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800" b="1" dirty="0" smtClean="0"/>
              <a:t>1.- Línea Base.-</a:t>
            </a:r>
            <a:endParaRPr lang="es-ES" sz="2800" b="1" dirty="0" smtClean="0"/>
          </a:p>
          <a:p>
            <a:pPr algn="just"/>
            <a:r>
              <a:rPr lang="es-ES" dirty="0" smtClean="0"/>
              <a:t>Para crear la línea base del suelo se tomaron </a:t>
            </a:r>
            <a:r>
              <a:rPr lang="es-ES" dirty="0"/>
              <a:t>muestras </a:t>
            </a:r>
            <a:r>
              <a:rPr lang="es-ES" dirty="0" smtClean="0"/>
              <a:t>en </a:t>
            </a:r>
            <a:r>
              <a:rPr lang="es-ES" dirty="0"/>
              <a:t>diferentes </a:t>
            </a:r>
            <a:r>
              <a:rPr lang="es-ES" dirty="0" smtClean="0"/>
              <a:t>potreros. Tomando en cuenta que en los primeros 20 cm  (capa arable) se mantiene </a:t>
            </a:r>
            <a:r>
              <a:rPr lang="es-ES" dirty="0"/>
              <a:t>intactos los valores </a:t>
            </a:r>
            <a:r>
              <a:rPr lang="es-ES" dirty="0" smtClean="0"/>
              <a:t>químicos; los que </a:t>
            </a:r>
            <a:r>
              <a:rPr lang="es-ES" dirty="0"/>
              <a:t>posteriormente </a:t>
            </a:r>
            <a:r>
              <a:rPr lang="es-ES" dirty="0" smtClean="0"/>
              <a:t>serán comparados con el segundo análisis </a:t>
            </a:r>
            <a:r>
              <a:rPr lang="es-ES" dirty="0"/>
              <a:t>de suelos.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0" y="3706177"/>
            <a:ext cx="360045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51460" y="1988820"/>
            <a:ext cx="8229600" cy="578358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TABLA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Descripción de tratamientos y sus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combinaciones.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460" y="188595"/>
            <a:ext cx="8641080" cy="144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 smtClean="0"/>
              <a:t>2.- Combinaciones.-</a:t>
            </a:r>
            <a:endParaRPr lang="es-ES" b="1" dirty="0"/>
          </a:p>
          <a:p>
            <a:r>
              <a:rPr lang="es-ES" sz="2000" dirty="0" smtClean="0"/>
              <a:t>La </a:t>
            </a:r>
            <a:r>
              <a:rPr lang="es-ES" sz="2000" dirty="0"/>
              <a:t>interacción entre tratamientos se realizó combinando el compost y purín preparados con los residuos orgánicos de la hacienda y añadiéndoles potencializadores comerciales como muestra la </a:t>
            </a:r>
            <a:r>
              <a:rPr lang="es-ES" sz="2000" dirty="0">
                <a:hlinkClick r:id="rId2" action="ppaction://hlinksldjump"/>
              </a:rPr>
              <a:t>Tabla 1. </a:t>
            </a:r>
            <a:endParaRPr lang="es-ES" sz="2000" dirty="0"/>
          </a:p>
          <a:p>
            <a:endParaRPr lang="es-ES" dirty="0"/>
          </a:p>
        </p:txBody>
      </p:sp>
      <p:pic>
        <p:nvPicPr>
          <p:cNvPr id="5" name="4 Marcador de contenido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2717741"/>
            <a:ext cx="8641080" cy="41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611505" y="548640"/>
            <a:ext cx="7920990" cy="180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b="1" dirty="0" smtClean="0"/>
              <a:t>3.- Análisis Estadístico.-</a:t>
            </a:r>
            <a:endParaRPr lang="es-ES" b="1" dirty="0" smtClean="0"/>
          </a:p>
          <a:p>
            <a:pPr algn="just"/>
            <a:r>
              <a:rPr lang="es-ES" sz="1800" dirty="0" smtClean="0"/>
              <a:t>DBCA arreglo factorial a x b+ n</a:t>
            </a:r>
          </a:p>
          <a:p>
            <a:pPr algn="just"/>
            <a:r>
              <a:rPr lang="es-ES" sz="1800" dirty="0" smtClean="0"/>
              <a:t>Para determinar cuál es el mejor tratamiento, se recurre analizar las combinaciones mediante Polígonos Ortogonales como análisis funcional. </a:t>
            </a:r>
          </a:p>
          <a:p>
            <a:endParaRPr lang="es-ES" dirty="0"/>
          </a:p>
        </p:txBody>
      </p:sp>
      <p:pic>
        <p:nvPicPr>
          <p:cNvPr id="7" name="3 Marcador de contenido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85" y="2348865"/>
            <a:ext cx="4661784" cy="39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1222</TotalTime>
  <Words>1992</Words>
  <Application>Microsoft Office PowerPoint</Application>
  <PresentationFormat>Presentación en pantalla (4:3)</PresentationFormat>
  <Paragraphs>626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Adyacencia</vt:lpstr>
      <vt:lpstr> Universidad de las Fuerzas Armadas - ESPE Departamento de Ciencias de la Tierra y Construcción  Maestría en Sistemas de Gestión Ambiental</vt:lpstr>
      <vt:lpstr>Introducción</vt:lpstr>
      <vt:lpstr>Presentación de PowerPoint</vt:lpstr>
      <vt:lpstr>Presentación de PowerPoint</vt:lpstr>
      <vt:lpstr>Presentación de PowerPoint</vt:lpstr>
      <vt:lpstr>Objetivos:</vt:lpstr>
      <vt:lpstr>Metodología.</vt:lpstr>
      <vt:lpstr>TABLA 1. Descripción de tratamientos y sus combinaciones.</vt:lpstr>
      <vt:lpstr>Presentación de PowerPoint</vt:lpstr>
      <vt:lpstr>          TABLA 2. ADEVA General del estudio. </vt:lpstr>
      <vt:lpstr>Presentación de PowerPoint</vt:lpstr>
      <vt:lpstr>Variables:</vt:lpstr>
      <vt:lpstr>2) Número de tallos:</vt:lpstr>
      <vt:lpstr>3) Rendimiento:</vt:lpstr>
      <vt:lpstr>4) Análisis de Suelos</vt:lpstr>
      <vt:lpstr>RESULTADOS Y DISCUSIÓN </vt:lpstr>
      <vt:lpstr>Presentación de PowerPoint</vt:lpstr>
      <vt:lpstr>Presentación de PowerPoint</vt:lpstr>
      <vt:lpstr>Presentación de PowerPoint</vt:lpstr>
      <vt:lpstr>Variable Rendimiento:</vt:lpstr>
      <vt:lpstr>Presentación de PowerPoint</vt:lpstr>
      <vt:lpstr>Materia Orgánica</vt:lpstr>
      <vt:lpstr>Presentación de PowerPoint</vt:lpstr>
      <vt:lpstr>Nitrógeno</vt:lpstr>
      <vt:lpstr>Presentación de PowerPoint</vt:lpstr>
      <vt:lpstr>Fósforo</vt:lpstr>
      <vt:lpstr>Presentación de PowerPoint</vt:lpstr>
      <vt:lpstr>Potasio</vt:lpstr>
      <vt:lpstr>Presentación de PowerPoint</vt:lpstr>
      <vt:lpstr>Potencial de hidrógeno</vt:lpstr>
      <vt:lpstr>Presentación de PowerPoint</vt:lpstr>
      <vt:lpstr>CONCLUSIONES  </vt:lpstr>
      <vt:lpstr>Presentación de PowerPoint</vt:lpstr>
      <vt:lpstr>Recomendaciones</vt:lpstr>
      <vt:lpstr> GRACIAS!!!</vt:lpstr>
      <vt:lpstr>Presentación de PowerPoint</vt:lpstr>
      <vt:lpstr>Presentación de PowerPoint</vt:lpstr>
      <vt:lpstr>Tabla 2. ADEVA Altura de Ryegrass (Lolium perenne). </vt:lpstr>
      <vt:lpstr>Tabla 3. Tukey al 5% Altura de Ryegrass (Lolium perenne). </vt:lpstr>
      <vt:lpstr> Tabla 4. ADEVA Altura de Ryegrass (Lolium perenne). </vt:lpstr>
      <vt:lpstr> Tabla 5. Tukey al 5% Número de Tallos de Ryegrass (Lolium perenne). </vt:lpstr>
      <vt:lpstr> Tabla 6. ADEVA Rendimiento de Ryegrass (Lolium perenne). </vt:lpstr>
      <vt:lpstr>  Tabla 7. Tukey al 5% Rendimiento de Ryegrass (Lolium perenne).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DiegoD</dc:creator>
  <cp:lastModifiedBy>DiegoD</cp:lastModifiedBy>
  <cp:revision>117</cp:revision>
  <dcterms:created xsi:type="dcterms:W3CDTF">2015-05-14T15:37:49Z</dcterms:created>
  <dcterms:modified xsi:type="dcterms:W3CDTF">2015-05-21T14:26:48Z</dcterms:modified>
</cp:coreProperties>
</file>