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60" r:id="rId4"/>
    <p:sldId id="267" r:id="rId5"/>
    <p:sldId id="269" r:id="rId6"/>
    <p:sldId id="273" r:id="rId7"/>
    <p:sldId id="270" r:id="rId8"/>
    <p:sldId id="268" r:id="rId9"/>
    <p:sldId id="262" r:id="rId10"/>
    <p:sldId id="287" r:id="rId11"/>
    <p:sldId id="272" r:id="rId12"/>
    <p:sldId id="263" r:id="rId13"/>
    <p:sldId id="274" r:id="rId14"/>
    <p:sldId id="275" r:id="rId15"/>
    <p:sldId id="283" r:id="rId16"/>
    <p:sldId id="276" r:id="rId17"/>
    <p:sldId id="277" r:id="rId18"/>
    <p:sldId id="278" r:id="rId19"/>
    <p:sldId id="284" r:id="rId20"/>
    <p:sldId id="285" r:id="rId21"/>
    <p:sldId id="281" r:id="rId22"/>
    <p:sldId id="286" r:id="rId23"/>
    <p:sldId id="264" r:id="rId24"/>
    <p:sldId id="265" r:id="rId25"/>
    <p:sldId id="266"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3194" autoAdjust="0"/>
    <p:restoredTop sz="94671" autoAdjust="0"/>
  </p:normalViewPr>
  <p:slideViewPr>
    <p:cSldViewPr>
      <p:cViewPr>
        <p:scale>
          <a:sx n="64" d="100"/>
          <a:sy n="64" d="100"/>
        </p:scale>
        <p:origin x="-1320"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393881453154873E-2"/>
          <c:y val="8.0906148867313912E-2"/>
          <c:w val="0.65009560229445507"/>
          <c:h val="0.7637540453074434"/>
        </c:manualLayout>
      </c:layout>
      <c:lineChart>
        <c:grouping val="standard"/>
        <c:varyColors val="0"/>
        <c:ser>
          <c:idx val="0"/>
          <c:order val="0"/>
          <c:tx>
            <c:strRef>
              <c:f>Sheet1!$A$2</c:f>
              <c:strCache>
                <c:ptCount val="1"/>
                <c:pt idx="0">
                  <c:v>Operativo</c:v>
                </c:pt>
              </c:strCache>
            </c:strRef>
          </c:tx>
          <c:spPr>
            <a:ln w="12691">
              <a:solidFill>
                <a:srgbClr val="000080"/>
              </a:solidFill>
              <a:prstDash val="solid"/>
            </a:ln>
          </c:spPr>
          <c:marker>
            <c:symbol val="diamond"/>
            <c:size val="4"/>
            <c:spPr>
              <a:solidFill>
                <a:srgbClr val="000080"/>
              </a:solidFill>
              <a:ln>
                <a:solidFill>
                  <a:srgbClr val="000080"/>
                </a:solidFill>
                <a:prstDash val="solid"/>
              </a:ln>
            </c:spPr>
          </c:marker>
          <c:cat>
            <c:numRef>
              <c:f>Sheet1!$B$1:$E$1</c:f>
              <c:numCache>
                <c:formatCode>General</c:formatCode>
                <c:ptCount val="4"/>
                <c:pt idx="0">
                  <c:v>2012</c:v>
                </c:pt>
                <c:pt idx="1">
                  <c:v>2013</c:v>
                </c:pt>
                <c:pt idx="2">
                  <c:v>2014</c:v>
                </c:pt>
                <c:pt idx="3">
                  <c:v>2015</c:v>
                </c:pt>
              </c:numCache>
            </c:numRef>
          </c:cat>
          <c:val>
            <c:numRef>
              <c:f>Sheet1!$B$2:$E$2</c:f>
              <c:numCache>
                <c:formatCode>General</c:formatCode>
                <c:ptCount val="4"/>
                <c:pt idx="0">
                  <c:v>48.91</c:v>
                </c:pt>
                <c:pt idx="1">
                  <c:v>68.510000000000005</c:v>
                </c:pt>
                <c:pt idx="2">
                  <c:v>61.53</c:v>
                </c:pt>
                <c:pt idx="3">
                  <c:v>30.04</c:v>
                </c:pt>
              </c:numCache>
            </c:numRef>
          </c:val>
          <c:smooth val="0"/>
        </c:ser>
        <c:dLbls>
          <c:showLegendKey val="0"/>
          <c:showVal val="0"/>
          <c:showCatName val="0"/>
          <c:showSerName val="0"/>
          <c:showPercent val="0"/>
          <c:showBubbleSize val="0"/>
        </c:dLbls>
        <c:marker val="1"/>
        <c:smooth val="0"/>
        <c:axId val="42624000"/>
        <c:axId val="115202816"/>
      </c:lineChart>
      <c:catAx>
        <c:axId val="42624000"/>
        <c:scaling>
          <c:orientation val="minMax"/>
        </c:scaling>
        <c:delete val="0"/>
        <c:axPos val="b"/>
        <c:numFmt formatCode="General" sourceLinked="1"/>
        <c:majorTickMark val="out"/>
        <c:minorTickMark val="none"/>
        <c:tickLblPos val="nextTo"/>
        <c:spPr>
          <a:ln w="3173">
            <a:solidFill>
              <a:srgbClr val="000000"/>
            </a:solidFill>
            <a:prstDash val="solid"/>
          </a:ln>
        </c:spPr>
        <c:txPr>
          <a:bodyPr rot="0" vert="horz"/>
          <a:lstStyle/>
          <a:p>
            <a:pPr>
              <a:defRPr sz="1199" b="1" i="0" u="none" strike="noStrike" baseline="0">
                <a:solidFill>
                  <a:srgbClr val="000000"/>
                </a:solidFill>
                <a:latin typeface="Calibri"/>
                <a:ea typeface="Calibri"/>
                <a:cs typeface="Calibri"/>
              </a:defRPr>
            </a:pPr>
            <a:endParaRPr lang="es-EC"/>
          </a:p>
        </c:txPr>
        <c:crossAx val="115202816"/>
        <c:crosses val="autoZero"/>
        <c:auto val="1"/>
        <c:lblAlgn val="ctr"/>
        <c:lblOffset val="100"/>
        <c:tickLblSkip val="1"/>
        <c:tickMarkSkip val="1"/>
        <c:noMultiLvlLbl val="0"/>
      </c:catAx>
      <c:valAx>
        <c:axId val="115202816"/>
        <c:scaling>
          <c:orientation val="minMax"/>
        </c:scaling>
        <c:delete val="0"/>
        <c:axPos val="l"/>
        <c:majorGridlines>
          <c:spPr>
            <a:ln w="3173">
              <a:solidFill>
                <a:srgbClr val="000000"/>
              </a:solidFill>
              <a:prstDash val="solid"/>
            </a:ln>
          </c:spPr>
        </c:majorGridlines>
        <c:numFmt formatCode="General" sourceLinked="1"/>
        <c:majorTickMark val="out"/>
        <c:minorTickMark val="none"/>
        <c:tickLblPos val="nextTo"/>
        <c:spPr>
          <a:ln w="3173">
            <a:solidFill>
              <a:srgbClr val="000000"/>
            </a:solidFill>
            <a:prstDash val="solid"/>
          </a:ln>
        </c:spPr>
        <c:txPr>
          <a:bodyPr rot="0" vert="horz"/>
          <a:lstStyle/>
          <a:p>
            <a:pPr>
              <a:defRPr sz="1199" b="1" i="0" u="none" strike="noStrike" baseline="0">
                <a:solidFill>
                  <a:srgbClr val="000000"/>
                </a:solidFill>
                <a:latin typeface="Calibri"/>
                <a:ea typeface="Calibri"/>
                <a:cs typeface="Calibri"/>
              </a:defRPr>
            </a:pPr>
            <a:endParaRPr lang="es-EC"/>
          </a:p>
        </c:txPr>
        <c:crossAx val="42624000"/>
        <c:crosses val="autoZero"/>
        <c:crossBetween val="midCat"/>
      </c:valAx>
      <c:spPr>
        <a:solidFill>
          <a:srgbClr val="C0C0C0"/>
        </a:solidFill>
        <a:ln w="12691">
          <a:solidFill>
            <a:srgbClr val="808080"/>
          </a:solidFill>
          <a:prstDash val="solid"/>
        </a:ln>
      </c:spPr>
    </c:plotArea>
    <c:legend>
      <c:legendPos val="r"/>
      <c:layout>
        <c:manualLayout>
          <c:xMode val="edge"/>
          <c:yMode val="edge"/>
          <c:x val="0.78202676864244747"/>
          <c:y val="0.42071197411003236"/>
          <c:w val="0.21032504780114722"/>
          <c:h val="8.0906148867313912E-2"/>
        </c:manualLayout>
      </c:layout>
      <c:overlay val="0"/>
      <c:spPr>
        <a:noFill/>
        <a:ln w="3173">
          <a:solidFill>
            <a:srgbClr val="000000"/>
          </a:solidFill>
          <a:prstDash val="solid"/>
        </a:ln>
      </c:spPr>
      <c:txPr>
        <a:bodyPr/>
        <a:lstStyle/>
        <a:p>
          <a:pPr>
            <a:defRPr sz="1099" b="1" i="0" u="none" strike="noStrike" baseline="0">
              <a:solidFill>
                <a:srgbClr val="000000"/>
              </a:solidFill>
              <a:latin typeface="Calibri"/>
              <a:ea typeface="Calibri"/>
              <a:cs typeface="Calibri"/>
            </a:defRPr>
          </a:pPr>
          <a:endParaRPr lang="es-EC"/>
        </a:p>
      </c:txPr>
    </c:legend>
    <c:plotVisOnly val="1"/>
    <c:dispBlanksAs val="gap"/>
    <c:showDLblsOverMax val="0"/>
  </c:chart>
  <c:spPr>
    <a:noFill/>
    <a:ln>
      <a:noFill/>
    </a:ln>
  </c:spPr>
  <c:txPr>
    <a:bodyPr/>
    <a:lstStyle/>
    <a:p>
      <a:pPr>
        <a:defRPr sz="1199" b="1" i="0" u="none" strike="noStrike" baseline="0">
          <a:solidFill>
            <a:srgbClr val="000000"/>
          </a:solidFill>
          <a:latin typeface="Calibri"/>
          <a:ea typeface="Calibri"/>
          <a:cs typeface="Calibri"/>
        </a:defRPr>
      </a:pPr>
      <a:endParaRPr lang="es-EC"/>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8269B1-1A0F-4E58-AF30-9DA1D04A3E22}" type="datetimeFigureOut">
              <a:rPr lang="es-ES" smtClean="0"/>
              <a:pPr/>
              <a:t>24/04/2015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36B91-1AF9-4FBE-896C-3FD137C39FB1}" type="slidenum">
              <a:rPr lang="es-ES" smtClean="0"/>
              <a:pPr/>
              <a:t>‹Nº›</a:t>
            </a:fld>
            <a:endParaRPr lang="es-ES"/>
          </a:p>
        </p:txBody>
      </p:sp>
    </p:spTree>
    <p:extLst>
      <p:ext uri="{BB962C8B-B14F-4D97-AF65-F5344CB8AC3E}">
        <p14:creationId xmlns:p14="http://schemas.microsoft.com/office/powerpoint/2010/main" val="345935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24/04/2015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commons.wikimedia.org/wiki/File:Armada_del_Ecuador.JPG?uselang=es"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Nuevos%20Proyectos%20de%20Inversion.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452320" y="6224444"/>
            <a:ext cx="1656184" cy="660940"/>
          </a:xfrm>
          <a:prstGeom prst="rect">
            <a:avLst/>
          </a:prstGeom>
        </p:spPr>
        <p:txBody>
          <a:bodyPr vert="horz" lIns="91440" tIns="45720" rIns="91440" bIns="45720" rtlCol="0" anchor="ctr">
            <a:noAutofit/>
          </a:bodyPr>
          <a:lstStyle/>
          <a:p>
            <a:pPr algn="r">
              <a:spcBef>
                <a:spcPct val="0"/>
              </a:spcBef>
            </a:pPr>
            <a:r>
              <a:rPr lang="es-ES" sz="2000" b="1" dirty="0" smtClean="0">
                <a:solidFill>
                  <a:srgbClr val="C00000"/>
                </a:solidFill>
                <a:latin typeface="+mj-lt"/>
                <a:ea typeface="+mj-ea"/>
                <a:cs typeface="+mj-cs"/>
              </a:rPr>
              <a:t>Abril 24/2015</a:t>
            </a:r>
          </a:p>
        </p:txBody>
      </p:sp>
      <p:pic>
        <p:nvPicPr>
          <p:cNvPr id="3" name="Picture 2" descr="LOGO UFA-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88640"/>
            <a:ext cx="5832648"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3 CuadroTexto"/>
          <p:cNvSpPr txBox="1"/>
          <p:nvPr/>
        </p:nvSpPr>
        <p:spPr>
          <a:xfrm>
            <a:off x="1619672" y="1650861"/>
            <a:ext cx="6912768" cy="4401205"/>
          </a:xfrm>
          <a:prstGeom prst="rect">
            <a:avLst/>
          </a:prstGeom>
          <a:solidFill>
            <a:schemeClr val="accent3">
              <a:lumMod val="40000"/>
              <a:lumOff val="60000"/>
            </a:schemeClr>
          </a:solidFill>
        </p:spPr>
        <p:txBody>
          <a:bodyPr wrap="square" rtlCol="0">
            <a:spAutoFit/>
          </a:bodyPr>
          <a:lstStyle/>
          <a:p>
            <a:pPr algn="ctr"/>
            <a:r>
              <a:rPr lang="es-ES" sz="2000" b="1" dirty="0">
                <a:latin typeface="Arial" panose="020B0604020202020204" pitchFamily="34" charset="0"/>
                <a:cs typeface="Arial" panose="020B0604020202020204" pitchFamily="34" charset="0"/>
              </a:rPr>
              <a:t>PROGRAMA DE ESPECIALIDAD DE ESPECIALISTA EN ESTUDIOS ESTRATÉGICOS DE LA DEFENSA</a:t>
            </a:r>
            <a:endParaRPr lang="es-EC" sz="2000" dirty="0">
              <a:latin typeface="Arial" panose="020B0604020202020204" pitchFamily="34" charset="0"/>
              <a:cs typeface="Arial" panose="020B0604020202020204" pitchFamily="34" charset="0"/>
            </a:endParaRPr>
          </a:p>
          <a:p>
            <a:pPr algn="ctr"/>
            <a:r>
              <a:rPr lang="es-ES" sz="2000" b="1" dirty="0">
                <a:latin typeface="Arial" panose="020B0604020202020204" pitchFamily="34" charset="0"/>
                <a:cs typeface="Arial" panose="020B0604020202020204" pitchFamily="34" charset="0"/>
              </a:rPr>
              <a:t>PROMOCIÓN I</a:t>
            </a:r>
            <a:endParaRPr lang="es-EC" sz="2000" dirty="0">
              <a:latin typeface="Arial" panose="020B0604020202020204" pitchFamily="34" charset="0"/>
              <a:cs typeface="Arial" panose="020B0604020202020204" pitchFamily="34" charset="0"/>
            </a:endParaRPr>
          </a:p>
          <a:p>
            <a:pPr algn="ctr"/>
            <a:r>
              <a:rPr lang="es-ES" sz="2000" b="1" dirty="0">
                <a:latin typeface="Arial" panose="020B0604020202020204" pitchFamily="34" charset="0"/>
                <a:cs typeface="Arial" panose="020B0604020202020204" pitchFamily="34" charset="0"/>
              </a:rPr>
              <a:t> </a:t>
            </a:r>
            <a:endParaRPr lang="es-EC" sz="2000" dirty="0">
              <a:latin typeface="Arial" panose="020B0604020202020204" pitchFamily="34" charset="0"/>
              <a:cs typeface="Arial" panose="020B0604020202020204" pitchFamily="34" charset="0"/>
            </a:endParaRPr>
          </a:p>
          <a:p>
            <a:pPr algn="ctr"/>
            <a:r>
              <a:rPr lang="es-ES" sz="2000" b="1" dirty="0">
                <a:solidFill>
                  <a:schemeClr val="tx2"/>
                </a:solidFill>
                <a:latin typeface="Arial" panose="020B0604020202020204" pitchFamily="34" charset="0"/>
                <a:cs typeface="Arial" panose="020B0604020202020204" pitchFamily="34" charset="0"/>
              </a:rPr>
              <a:t>TEMA:</a:t>
            </a:r>
            <a:endParaRPr lang="es-EC" sz="2000" dirty="0">
              <a:solidFill>
                <a:schemeClr val="tx2"/>
              </a:solidFill>
              <a:latin typeface="Arial" panose="020B0604020202020204" pitchFamily="34" charset="0"/>
              <a:cs typeface="Arial" panose="020B0604020202020204" pitchFamily="34" charset="0"/>
            </a:endParaRPr>
          </a:p>
          <a:p>
            <a:pPr algn="ctr"/>
            <a:r>
              <a:rPr lang="es-ES" sz="2000" b="1" dirty="0" smtClean="0">
                <a:solidFill>
                  <a:schemeClr val="tx2"/>
                </a:solidFill>
                <a:latin typeface="Arial" panose="020B0604020202020204" pitchFamily="34" charset="0"/>
                <a:cs typeface="Arial" panose="020B0604020202020204" pitchFamily="34" charset="0"/>
              </a:rPr>
              <a:t>“</a:t>
            </a:r>
            <a:r>
              <a:rPr lang="es-ES" sz="2000" b="1" i="1" dirty="0" smtClean="0">
                <a:solidFill>
                  <a:schemeClr val="tx2"/>
                </a:solidFill>
                <a:latin typeface="Arial" panose="020B0604020202020204" pitchFamily="34" charset="0"/>
                <a:cs typeface="Arial" panose="020B0604020202020204" pitchFamily="34" charset="0"/>
              </a:rPr>
              <a:t>ANÁLISIS </a:t>
            </a:r>
            <a:r>
              <a:rPr lang="es-ES" sz="2000" b="1" i="1" dirty="0">
                <a:solidFill>
                  <a:schemeClr val="tx2"/>
                </a:solidFill>
                <a:latin typeface="Arial" panose="020B0604020202020204" pitchFamily="34" charset="0"/>
                <a:cs typeface="Arial" panose="020B0604020202020204" pitchFamily="34" charset="0"/>
              </a:rPr>
              <a:t>SOBRE LAS CAPACIDADES DE DEFENSA DE LA FUERZA NAVAL PARA PROTEGER LOS RECURSOS ESTRATÉGICOS DEL MAR EN FUNCIÓN DEL CONTEXTO </a:t>
            </a:r>
            <a:r>
              <a:rPr lang="es-ES" sz="2000" b="1" i="1" dirty="0" smtClean="0">
                <a:solidFill>
                  <a:schemeClr val="tx2"/>
                </a:solidFill>
                <a:latin typeface="Arial" panose="020B0604020202020204" pitchFamily="34" charset="0"/>
                <a:cs typeface="Arial" panose="020B0604020202020204" pitchFamily="34" charset="0"/>
              </a:rPr>
              <a:t>OCÉANO-POLÍTICO</a:t>
            </a:r>
            <a:r>
              <a:rPr lang="es-ES" sz="2000" b="1" dirty="0" smtClean="0">
                <a:solidFill>
                  <a:schemeClr val="tx2"/>
                </a:solidFill>
                <a:latin typeface="Arial" panose="020B0604020202020204" pitchFamily="34" charset="0"/>
                <a:cs typeface="Arial" panose="020B0604020202020204" pitchFamily="34" charset="0"/>
              </a:rPr>
              <a:t>”.</a:t>
            </a:r>
            <a:endParaRPr lang="es-EC" sz="2000" dirty="0">
              <a:solidFill>
                <a:schemeClr val="tx2"/>
              </a:solidFill>
              <a:latin typeface="Arial" panose="020B0604020202020204" pitchFamily="34" charset="0"/>
              <a:cs typeface="Arial" panose="020B0604020202020204" pitchFamily="34" charset="0"/>
            </a:endParaRPr>
          </a:p>
          <a:p>
            <a:pPr algn="ctr"/>
            <a:endParaRPr lang="es-ES" sz="2000" b="1" dirty="0" smtClean="0">
              <a:latin typeface="Arial" panose="020B0604020202020204" pitchFamily="34" charset="0"/>
              <a:cs typeface="Arial" panose="020B0604020202020204" pitchFamily="34" charset="0"/>
            </a:endParaRPr>
          </a:p>
          <a:p>
            <a:pPr algn="ctr"/>
            <a:r>
              <a:rPr lang="es-ES" sz="2000" b="1" dirty="0" smtClean="0">
                <a:latin typeface="Arial" panose="020B0604020202020204" pitchFamily="34" charset="0"/>
                <a:cs typeface="Arial" panose="020B0604020202020204" pitchFamily="34" charset="0"/>
              </a:rPr>
              <a:t>AUTOR</a:t>
            </a:r>
            <a:r>
              <a:rPr lang="es-ES" sz="2000" b="1" dirty="0">
                <a:latin typeface="Arial" panose="020B0604020202020204" pitchFamily="34" charset="0"/>
                <a:cs typeface="Arial" panose="020B0604020202020204" pitchFamily="34" charset="0"/>
              </a:rPr>
              <a:t>: CPNV-EMC ALEJANDRO VILLACÍS AGUILAR</a:t>
            </a:r>
            <a:endParaRPr lang="es-EC" sz="2000" dirty="0">
              <a:latin typeface="Arial" panose="020B0604020202020204" pitchFamily="34" charset="0"/>
              <a:cs typeface="Arial" panose="020B0604020202020204" pitchFamily="34" charset="0"/>
            </a:endParaRPr>
          </a:p>
          <a:p>
            <a:pPr algn="ctr"/>
            <a:endParaRPr lang="es-ES" sz="2000" b="1" dirty="0" smtClean="0">
              <a:latin typeface="Arial" panose="020B0604020202020204" pitchFamily="34" charset="0"/>
              <a:cs typeface="Arial" panose="020B0604020202020204" pitchFamily="34" charset="0"/>
            </a:endParaRPr>
          </a:p>
          <a:p>
            <a:pPr algn="ctr"/>
            <a:r>
              <a:rPr lang="es-ES" sz="2000" b="1" dirty="0" smtClean="0">
                <a:latin typeface="Arial" panose="020B0604020202020204" pitchFamily="34" charset="0"/>
                <a:cs typeface="Arial" panose="020B0604020202020204" pitchFamily="34" charset="0"/>
              </a:rPr>
              <a:t>DIRECTOR</a:t>
            </a:r>
            <a:r>
              <a:rPr lang="es-ES" sz="2000" b="1" dirty="0">
                <a:latin typeface="Arial" panose="020B0604020202020204" pitchFamily="34" charset="0"/>
                <a:cs typeface="Arial" panose="020B0604020202020204" pitchFamily="34" charset="0"/>
              </a:rPr>
              <a:t>: </a:t>
            </a:r>
            <a:r>
              <a:rPr lang="es-ES" sz="2000" b="1" dirty="0" err="1" smtClean="0">
                <a:latin typeface="Arial" panose="020B0604020202020204" pitchFamily="34" charset="0"/>
                <a:cs typeface="Arial" panose="020B0604020202020204" pitchFamily="34" charset="0"/>
              </a:rPr>
              <a:t>Msc</a:t>
            </a:r>
            <a:r>
              <a:rPr lang="es-ES" sz="2000" b="1" dirty="0">
                <a:latin typeface="Arial" panose="020B0604020202020204" pitchFamily="34" charset="0"/>
                <a:cs typeface="Arial" panose="020B0604020202020204" pitchFamily="34" charset="0"/>
              </a:rPr>
              <a:t>. LUIS CAICEDO  ROSERO</a:t>
            </a:r>
            <a:endParaRPr lang="es-EC" sz="2000" dirty="0">
              <a:latin typeface="Arial" panose="020B0604020202020204" pitchFamily="34" charset="0"/>
              <a:cs typeface="Arial" panose="020B0604020202020204" pitchFamily="34" charset="0"/>
            </a:endParaRPr>
          </a:p>
          <a:p>
            <a:pPr algn="ctr"/>
            <a:endParaRPr lang="es-EC"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547664" y="2793702"/>
            <a:ext cx="6192688" cy="1200329"/>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effectLst/>
                <a:latin typeface="Arial" pitchFamily="34" charset="0"/>
                <a:ea typeface="Times New Roman" pitchFamily="18" charset="0"/>
                <a:cs typeface="Arial" pitchFamily="34" charset="0"/>
              </a:rPr>
              <a:t>METODOLOGÍA DE LA INVESTIGACIÓN</a:t>
            </a:r>
            <a:endParaRPr kumimoji="0" lang="es-ES" sz="40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296971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83568" y="1731580"/>
            <a:ext cx="7632848" cy="3785652"/>
          </a:xfrm>
          <a:prstGeom prst="rect">
            <a:avLst/>
          </a:prstGeom>
          <a:solidFill>
            <a:schemeClr val="accent1">
              <a:lumMod val="40000"/>
              <a:lumOff val="60000"/>
            </a:schemeClr>
          </a:solidFill>
          <a:ln w="9525">
            <a:solidFill>
              <a:schemeClr val="tx1"/>
            </a:solidFill>
          </a:ln>
        </p:spPr>
        <p:txBody>
          <a:bodyPr wrap="square">
            <a:spAutoFit/>
          </a:bodyPr>
          <a:lstStyle/>
          <a:p>
            <a:pPr algn="just" fontAlgn="base">
              <a:spcBef>
                <a:spcPct val="0"/>
              </a:spcBef>
              <a:spcAft>
                <a:spcPct val="0"/>
              </a:spcAft>
            </a:pPr>
            <a:r>
              <a:rPr lang="es-EC" sz="1600" b="1" dirty="0" smtClean="0">
                <a:solidFill>
                  <a:srgbClr val="C00000"/>
                </a:solidFill>
                <a:latin typeface="Arial" pitchFamily="34" charset="0"/>
                <a:ea typeface="Times New Roman" pitchFamily="18" charset="0"/>
                <a:cs typeface="Arial" pitchFamily="34" charset="0"/>
              </a:rPr>
              <a:t>Tipo </a:t>
            </a:r>
            <a:r>
              <a:rPr lang="es-EC" sz="1600" b="1" dirty="0">
                <a:solidFill>
                  <a:srgbClr val="C00000"/>
                </a:solidFill>
                <a:latin typeface="Arial" pitchFamily="34" charset="0"/>
                <a:ea typeface="Times New Roman" pitchFamily="18" charset="0"/>
                <a:cs typeface="Arial" pitchFamily="34" charset="0"/>
              </a:rPr>
              <a:t>de Estudio</a:t>
            </a:r>
          </a:p>
          <a:p>
            <a:pPr marL="457200" indent="-457200" algn="just" fontAlgn="base">
              <a:spcBef>
                <a:spcPct val="0"/>
              </a:spcBef>
              <a:spcAft>
                <a:spcPct val="0"/>
              </a:spcAft>
              <a:buFontTx/>
              <a:buChar char="-"/>
            </a:pPr>
            <a:endParaRPr lang="es-EC" sz="1600" dirty="0">
              <a:latin typeface="Arial" pitchFamily="34" charset="0"/>
              <a:ea typeface="Times New Roman" pitchFamily="18" charset="0"/>
              <a:cs typeface="Arial" pitchFamily="34" charset="0"/>
            </a:endParaRPr>
          </a:p>
          <a:p>
            <a:pPr algn="just" fontAlgn="base">
              <a:spcBef>
                <a:spcPct val="0"/>
              </a:spcBef>
              <a:spcAft>
                <a:spcPct val="0"/>
              </a:spcAft>
            </a:pPr>
            <a:r>
              <a:rPr lang="es-EC" sz="1600" dirty="0">
                <a:latin typeface="Arial" pitchFamily="34" charset="0"/>
                <a:ea typeface="Times New Roman" pitchFamily="18" charset="0"/>
                <a:cs typeface="Arial" pitchFamily="34" charset="0"/>
              </a:rPr>
              <a:t>Documental-bibliográfica, ya que se ha utilizado documentos que han permitido recolectar, seleccionar, analizar y presentar resultados coherentes. </a:t>
            </a:r>
          </a:p>
          <a:p>
            <a:pPr marL="457200" indent="-457200" algn="just" fontAlgn="base">
              <a:spcBef>
                <a:spcPct val="0"/>
              </a:spcBef>
              <a:spcAft>
                <a:spcPct val="0"/>
              </a:spcAft>
              <a:buFontTx/>
              <a:buChar char="-"/>
            </a:pPr>
            <a:endParaRPr lang="es-EC" sz="1600" dirty="0">
              <a:latin typeface="Arial" pitchFamily="34" charset="0"/>
              <a:ea typeface="Times New Roman" pitchFamily="18" charset="0"/>
              <a:cs typeface="Arial" pitchFamily="34" charset="0"/>
            </a:endParaRPr>
          </a:p>
          <a:p>
            <a:pPr algn="just" fontAlgn="base">
              <a:spcBef>
                <a:spcPct val="0"/>
              </a:spcBef>
              <a:spcAft>
                <a:spcPct val="0"/>
              </a:spcAft>
            </a:pPr>
            <a:r>
              <a:rPr lang="es-EC" sz="1600" b="1" dirty="0" smtClean="0">
                <a:solidFill>
                  <a:srgbClr val="C00000"/>
                </a:solidFill>
                <a:latin typeface="Arial" pitchFamily="34" charset="0"/>
                <a:ea typeface="Times New Roman" pitchFamily="18" charset="0"/>
                <a:cs typeface="Arial" pitchFamily="34" charset="0"/>
              </a:rPr>
              <a:t>Método </a:t>
            </a:r>
            <a:r>
              <a:rPr lang="es-EC" sz="1600" b="1" dirty="0">
                <a:solidFill>
                  <a:srgbClr val="C00000"/>
                </a:solidFill>
                <a:latin typeface="Arial" pitchFamily="34" charset="0"/>
                <a:ea typeface="Times New Roman" pitchFamily="18" charset="0"/>
                <a:cs typeface="Arial" pitchFamily="34" charset="0"/>
              </a:rPr>
              <a:t>de Investigación</a:t>
            </a:r>
          </a:p>
          <a:p>
            <a:pPr marL="457200" indent="-457200" algn="just" fontAlgn="base">
              <a:spcBef>
                <a:spcPct val="0"/>
              </a:spcBef>
              <a:spcAft>
                <a:spcPct val="0"/>
              </a:spcAft>
              <a:buFontTx/>
              <a:buChar char="-"/>
            </a:pPr>
            <a:endParaRPr lang="es-EC" sz="1600" dirty="0">
              <a:latin typeface="Arial" pitchFamily="34" charset="0"/>
              <a:ea typeface="Times New Roman" pitchFamily="18" charset="0"/>
              <a:cs typeface="Arial" pitchFamily="34" charset="0"/>
            </a:endParaRPr>
          </a:p>
          <a:p>
            <a:pPr algn="just" fontAlgn="base">
              <a:spcBef>
                <a:spcPct val="0"/>
              </a:spcBef>
              <a:spcAft>
                <a:spcPct val="0"/>
              </a:spcAft>
            </a:pPr>
            <a:r>
              <a:rPr lang="es-EC" sz="1600" dirty="0" smtClean="0">
                <a:latin typeface="Arial" pitchFamily="34" charset="0"/>
                <a:ea typeface="Times New Roman" pitchFamily="18" charset="0"/>
                <a:cs typeface="Arial" pitchFamily="34" charset="0"/>
              </a:rPr>
              <a:t>Análisis, </a:t>
            </a:r>
            <a:r>
              <a:rPr lang="es-EC" sz="1600" dirty="0">
                <a:latin typeface="Arial" pitchFamily="34" charset="0"/>
                <a:ea typeface="Times New Roman" pitchFamily="18" charset="0"/>
                <a:cs typeface="Arial" pitchFamily="34" charset="0"/>
              </a:rPr>
              <a:t>síntesis, deducción, inducción, etc., realizando un proceso de abstracción científica, generalizando sobre la base de lo fundamental. </a:t>
            </a:r>
            <a:endParaRPr lang="es-EC" sz="1600" dirty="0" smtClean="0">
              <a:latin typeface="Arial" pitchFamily="34" charset="0"/>
              <a:ea typeface="Times New Roman" pitchFamily="18" charset="0"/>
              <a:cs typeface="Arial" pitchFamily="34" charset="0"/>
            </a:endParaRPr>
          </a:p>
          <a:p>
            <a:pPr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algn="just" fontAlgn="base">
              <a:spcBef>
                <a:spcPct val="0"/>
              </a:spcBef>
              <a:spcAft>
                <a:spcPct val="0"/>
              </a:spcAft>
            </a:pPr>
            <a:r>
              <a:rPr lang="es-EC" sz="1600" b="1" dirty="0" smtClean="0">
                <a:solidFill>
                  <a:srgbClr val="C00000"/>
                </a:solidFill>
                <a:latin typeface="Arial" pitchFamily="34" charset="0"/>
                <a:ea typeface="Times New Roman" pitchFamily="18" charset="0"/>
                <a:cs typeface="Arial" pitchFamily="34" charset="0"/>
              </a:rPr>
              <a:t>Técnicas </a:t>
            </a:r>
            <a:r>
              <a:rPr lang="es-EC" sz="1600" b="1" dirty="0">
                <a:solidFill>
                  <a:srgbClr val="C00000"/>
                </a:solidFill>
                <a:latin typeface="Arial" pitchFamily="34" charset="0"/>
                <a:ea typeface="Times New Roman" pitchFamily="18" charset="0"/>
                <a:cs typeface="Arial" pitchFamily="34" charset="0"/>
              </a:rPr>
              <a:t>de Investigación</a:t>
            </a:r>
          </a:p>
          <a:p>
            <a:pPr marL="457200" indent="-457200" algn="just" fontAlgn="base">
              <a:spcBef>
                <a:spcPct val="0"/>
              </a:spcBef>
              <a:spcAft>
                <a:spcPct val="0"/>
              </a:spcAft>
              <a:buFontTx/>
              <a:buChar char="-"/>
            </a:pPr>
            <a:endParaRPr lang="es-EC" sz="1600" dirty="0">
              <a:latin typeface="Arial" pitchFamily="34" charset="0"/>
              <a:ea typeface="Times New Roman" pitchFamily="18" charset="0"/>
              <a:cs typeface="Arial" pitchFamily="34" charset="0"/>
            </a:endParaRPr>
          </a:p>
          <a:p>
            <a:pPr marL="457200" indent="-457200" algn="just" fontAlgn="base">
              <a:spcBef>
                <a:spcPct val="0"/>
              </a:spcBef>
              <a:spcAft>
                <a:spcPct val="0"/>
              </a:spcAft>
              <a:buFontTx/>
              <a:buChar char="-"/>
            </a:pPr>
            <a:r>
              <a:rPr lang="es-EC" sz="1600" dirty="0" smtClean="0">
                <a:latin typeface="Arial" pitchFamily="34" charset="0"/>
                <a:ea typeface="Times New Roman" pitchFamily="18" charset="0"/>
                <a:cs typeface="Arial" pitchFamily="34" charset="0"/>
              </a:rPr>
              <a:t>Recolección de información. </a:t>
            </a:r>
          </a:p>
          <a:p>
            <a:pPr marL="457200" indent="-457200" algn="just" fontAlgn="base">
              <a:spcBef>
                <a:spcPct val="0"/>
              </a:spcBef>
              <a:spcAft>
                <a:spcPct val="0"/>
              </a:spcAft>
              <a:buFontTx/>
              <a:buChar char="-"/>
            </a:pPr>
            <a:r>
              <a:rPr lang="es-EC" sz="1600" dirty="0" smtClean="0">
                <a:latin typeface="Arial" pitchFamily="34" charset="0"/>
                <a:ea typeface="Times New Roman" pitchFamily="18" charset="0"/>
                <a:cs typeface="Arial" pitchFamily="34" charset="0"/>
              </a:rPr>
              <a:t>Fichas nemotécnicas</a:t>
            </a:r>
          </a:p>
          <a:p>
            <a:pPr marL="457200" indent="-457200" algn="just" fontAlgn="base">
              <a:spcBef>
                <a:spcPct val="0"/>
              </a:spcBef>
              <a:spcAft>
                <a:spcPct val="0"/>
              </a:spcAft>
              <a:buFontTx/>
              <a:buChar char="-"/>
            </a:pPr>
            <a:r>
              <a:rPr lang="es-EC" sz="1600" dirty="0" smtClean="0">
                <a:latin typeface="Arial" pitchFamily="34" charset="0"/>
                <a:ea typeface="Times New Roman" pitchFamily="18" charset="0"/>
                <a:cs typeface="Arial" pitchFamily="34" charset="0"/>
              </a:rPr>
              <a:t>Resúmenes.</a:t>
            </a:r>
            <a:endParaRPr lang="es-EC" sz="1600" dirty="0">
              <a:latin typeface="Arial" pitchFamily="34" charset="0"/>
              <a:ea typeface="Times New Roman" pitchFamily="18" charset="0"/>
              <a:cs typeface="Arial" pitchFamily="34" charset="0"/>
            </a:endParaRPr>
          </a:p>
        </p:txBody>
      </p:sp>
      <p:sp>
        <p:nvSpPr>
          <p:cNvPr id="3" name="Rectangle 4"/>
          <p:cNvSpPr>
            <a:spLocks noChangeArrowheads="1"/>
          </p:cNvSpPr>
          <p:nvPr/>
        </p:nvSpPr>
        <p:spPr bwMode="auto">
          <a:xfrm>
            <a:off x="1619672" y="375047"/>
            <a:ext cx="6192688"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effectLst/>
                <a:latin typeface="Arial" pitchFamily="34" charset="0"/>
                <a:ea typeface="Times New Roman" pitchFamily="18" charset="0"/>
                <a:cs typeface="Arial" pitchFamily="34" charset="0"/>
              </a:rPr>
              <a:t>METODOLOGÍA DE LA INVESTIGACIÓN</a:t>
            </a:r>
            <a:endParaRPr kumimoji="0" lang="es-ES" sz="28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2303945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619672" y="3009146"/>
            <a:ext cx="6192688" cy="707886"/>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4000" b="1" i="0" u="none" strike="noStrike" cap="none" normalizeH="0" baseline="0" dirty="0" smtClean="0">
                <a:ln>
                  <a:noFill/>
                </a:ln>
                <a:effectLst/>
                <a:latin typeface="Arial" pitchFamily="34" charset="0"/>
                <a:ea typeface="Times New Roman" pitchFamily="18" charset="0"/>
                <a:cs typeface="Arial" pitchFamily="34" charset="0"/>
              </a:rPr>
              <a:t>ANÁLISIS</a:t>
            </a:r>
            <a:endParaRPr kumimoji="0" lang="es-ES" sz="44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3760871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51520" y="1343665"/>
            <a:ext cx="8712968" cy="4524315"/>
          </a:xfrm>
          <a:prstGeom prst="rect">
            <a:avLst/>
          </a:prstGeom>
          <a:solidFill>
            <a:schemeClr val="accent1">
              <a:lumMod val="40000"/>
              <a:lumOff val="60000"/>
            </a:schemeClr>
          </a:solidFill>
          <a:ln w="9525">
            <a:solidFill>
              <a:schemeClr val="tx1"/>
            </a:solidFill>
          </a:ln>
        </p:spPr>
        <p:txBody>
          <a:bodyPr wrap="square">
            <a:spAutoFit/>
          </a:bodyPr>
          <a:lstStyle/>
          <a:p>
            <a:pPr marL="457200" lvl="0" indent="-457200" algn="just" fontAlgn="base">
              <a:spcBef>
                <a:spcPct val="0"/>
              </a:spcBef>
              <a:spcAft>
                <a:spcPct val="0"/>
              </a:spcAft>
              <a:buFontTx/>
              <a:buChar char="-"/>
            </a:pPr>
            <a:r>
              <a:rPr lang="es-EC" sz="1200" dirty="0">
                <a:latin typeface="Arial" pitchFamily="34" charset="0"/>
                <a:ea typeface="Times New Roman" pitchFamily="18" charset="0"/>
                <a:cs typeface="Arial" pitchFamily="34" charset="0"/>
              </a:rPr>
              <a:t>La Constitución </a:t>
            </a:r>
            <a:r>
              <a:rPr lang="es-EC" sz="1200" dirty="0" smtClean="0">
                <a:latin typeface="Arial" pitchFamily="34" charset="0"/>
                <a:ea typeface="Times New Roman" pitchFamily="18" charset="0"/>
                <a:cs typeface="Arial" pitchFamily="34" charset="0"/>
              </a:rPr>
              <a:t>en </a:t>
            </a:r>
            <a:r>
              <a:rPr lang="es-EC" sz="1200" dirty="0">
                <a:latin typeface="Arial" pitchFamily="34" charset="0"/>
                <a:ea typeface="Times New Roman" pitchFamily="18" charset="0"/>
                <a:cs typeface="Arial" pitchFamily="34" charset="0"/>
              </a:rPr>
              <a:t>su artículo 158 </a:t>
            </a:r>
            <a:r>
              <a:rPr lang="es-EC" sz="1200" dirty="0" smtClean="0">
                <a:latin typeface="Arial" pitchFamily="34" charset="0"/>
                <a:ea typeface="Times New Roman" pitchFamily="18" charset="0"/>
                <a:cs typeface="Arial" pitchFamily="34" charset="0"/>
              </a:rPr>
              <a:t>establece </a:t>
            </a:r>
            <a:r>
              <a:rPr lang="es-EC" sz="1200" dirty="0">
                <a:latin typeface="Arial" pitchFamily="34" charset="0"/>
                <a:ea typeface="Times New Roman" pitchFamily="18" charset="0"/>
                <a:cs typeface="Arial" pitchFamily="34" charset="0"/>
              </a:rPr>
              <a:t>que: </a:t>
            </a:r>
            <a:r>
              <a:rPr lang="es-EC" sz="1200" dirty="0" smtClean="0">
                <a:latin typeface="Arial" pitchFamily="34" charset="0"/>
                <a:ea typeface="Times New Roman" pitchFamily="18" charset="0"/>
                <a:cs typeface="Arial" pitchFamily="34" charset="0"/>
              </a:rPr>
              <a:t>“</a:t>
            </a:r>
            <a:r>
              <a:rPr lang="es-EC" sz="1200" dirty="0">
                <a:latin typeface="Arial" pitchFamily="34" charset="0"/>
                <a:ea typeface="Times New Roman" pitchFamily="18" charset="0"/>
                <a:cs typeface="Arial" pitchFamily="34" charset="0"/>
              </a:rPr>
              <a:t>Las Fuerzas Armadas tienen como misión fundamental la defensa de la soberanía y la integridad territorial”. </a:t>
            </a:r>
            <a:endParaRPr lang="es-EC" sz="1200" dirty="0" smtClean="0">
              <a:latin typeface="Arial" pitchFamily="34" charset="0"/>
              <a:ea typeface="Times New Roman" pitchFamily="18" charset="0"/>
              <a:cs typeface="Arial" pitchFamily="34" charset="0"/>
            </a:endParaRPr>
          </a:p>
          <a:p>
            <a:pPr lvl="0" algn="just" fontAlgn="base">
              <a:spcBef>
                <a:spcPct val="0"/>
              </a:spcBef>
              <a:spcAft>
                <a:spcPct val="0"/>
              </a:spcAft>
            </a:pPr>
            <a:endParaRPr lang="es-EC" sz="1200" dirty="0">
              <a:latin typeface="Arial" pitchFamily="34" charset="0"/>
              <a:ea typeface="Times New Roman" pitchFamily="18" charset="0"/>
              <a:cs typeface="Arial" pitchFamily="34" charset="0"/>
            </a:endParaRPr>
          </a:p>
          <a:p>
            <a:pPr marL="457200" lvl="0" indent="-457200" algn="just" fontAlgn="base">
              <a:spcBef>
                <a:spcPct val="0"/>
              </a:spcBef>
              <a:spcAft>
                <a:spcPct val="0"/>
              </a:spcAft>
              <a:buFontTx/>
              <a:buChar char="-"/>
            </a:pPr>
            <a:r>
              <a:rPr lang="es-EC" sz="1200" dirty="0" smtClean="0">
                <a:latin typeface="Arial" pitchFamily="34" charset="0"/>
                <a:ea typeface="Times New Roman" pitchFamily="18" charset="0"/>
                <a:cs typeface="Arial" pitchFamily="34" charset="0"/>
              </a:rPr>
              <a:t>El </a:t>
            </a:r>
            <a:r>
              <a:rPr lang="es-EC" sz="1200" dirty="0">
                <a:latin typeface="Arial" pitchFamily="34" charset="0"/>
                <a:ea typeface="Times New Roman" pitchFamily="18" charset="0"/>
                <a:cs typeface="Arial" pitchFamily="34" charset="0"/>
              </a:rPr>
              <a:t>Objetivo 12 del Plan Nacional para el Buen Vivir 2013-2017 </a:t>
            </a:r>
            <a:r>
              <a:rPr lang="es-EC" sz="1200" dirty="0" smtClean="0">
                <a:latin typeface="Arial" pitchFamily="34" charset="0"/>
                <a:ea typeface="Times New Roman" pitchFamily="18" charset="0"/>
                <a:cs typeface="Arial" pitchFamily="34" charset="0"/>
              </a:rPr>
              <a:t>establece en </a:t>
            </a:r>
            <a:r>
              <a:rPr lang="es-EC" sz="1200" dirty="0">
                <a:latin typeface="Arial" pitchFamily="34" charset="0"/>
                <a:ea typeface="Times New Roman" pitchFamily="18" charset="0"/>
                <a:cs typeface="Arial" pitchFamily="34" charset="0"/>
              </a:rPr>
              <a:t>el literal f) de </a:t>
            </a:r>
            <a:r>
              <a:rPr lang="es-EC" sz="1200" dirty="0" smtClean="0">
                <a:latin typeface="Arial" pitchFamily="34" charset="0"/>
                <a:ea typeface="Times New Roman" pitchFamily="18" charset="0"/>
                <a:cs typeface="Arial" pitchFamily="34" charset="0"/>
              </a:rPr>
              <a:t>la política 12.5 una </a:t>
            </a:r>
            <a:r>
              <a:rPr lang="es-EC" sz="1200" dirty="0">
                <a:latin typeface="Arial" pitchFamily="34" charset="0"/>
                <a:ea typeface="Times New Roman" pitchFamily="18" charset="0"/>
                <a:cs typeface="Arial" pitchFamily="34" charset="0"/>
              </a:rPr>
              <a:t>estrategia directa para la Fuerza Naval del Ecuador que es: “Garantizar la soberanía y la seguridad nacional en el mar, en el marco de la </a:t>
            </a:r>
            <a:r>
              <a:rPr lang="es-EC" sz="1200" dirty="0" smtClean="0">
                <a:latin typeface="Arial" pitchFamily="34" charset="0"/>
                <a:ea typeface="Times New Roman" pitchFamily="18" charset="0"/>
                <a:cs typeface="Arial" pitchFamily="34" charset="0"/>
              </a:rPr>
              <a:t>CONVEMAR y </a:t>
            </a:r>
            <a:r>
              <a:rPr lang="es-EC" sz="1200" dirty="0">
                <a:latin typeface="Arial" pitchFamily="34" charset="0"/>
                <a:ea typeface="Times New Roman" pitchFamily="18" charset="0"/>
                <a:cs typeface="Arial" pitchFamily="34" charset="0"/>
              </a:rPr>
              <a:t>otros acuerdos internacionales sobre el ámbito oceánico y marino-costero”.</a:t>
            </a:r>
          </a:p>
          <a:p>
            <a:pPr marL="457200" lvl="0" indent="-457200" algn="just" fontAlgn="base">
              <a:spcBef>
                <a:spcPct val="0"/>
              </a:spcBef>
              <a:spcAft>
                <a:spcPct val="0"/>
              </a:spcAft>
              <a:buFontTx/>
              <a:buChar char="-"/>
            </a:pPr>
            <a:endParaRPr lang="es-EC" sz="1200" dirty="0">
              <a:latin typeface="Arial" pitchFamily="34" charset="0"/>
              <a:ea typeface="Times New Roman" pitchFamily="18" charset="0"/>
              <a:cs typeface="Arial" pitchFamily="34" charset="0"/>
            </a:endParaRPr>
          </a:p>
          <a:p>
            <a:pPr marL="457200" lvl="0" indent="-457200" algn="just" fontAlgn="base">
              <a:spcBef>
                <a:spcPct val="0"/>
              </a:spcBef>
              <a:spcAft>
                <a:spcPct val="0"/>
              </a:spcAft>
              <a:buFontTx/>
              <a:buChar char="-"/>
            </a:pPr>
            <a:r>
              <a:rPr lang="es-EC" sz="1200" dirty="0">
                <a:latin typeface="Arial" pitchFamily="34" charset="0"/>
                <a:ea typeface="Times New Roman" pitchFamily="18" charset="0"/>
                <a:cs typeface="Arial" pitchFamily="34" charset="0"/>
              </a:rPr>
              <a:t>La </a:t>
            </a:r>
            <a:r>
              <a:rPr lang="es-EC" sz="1200" dirty="0" smtClean="0">
                <a:latin typeface="Arial" pitchFamily="34" charset="0"/>
                <a:ea typeface="Times New Roman" pitchFamily="18" charset="0"/>
                <a:cs typeface="Arial" pitchFamily="34" charset="0"/>
              </a:rPr>
              <a:t>LSPE establece</a:t>
            </a:r>
            <a:r>
              <a:rPr lang="es-EC" sz="1200" dirty="0">
                <a:latin typeface="Arial" pitchFamily="34" charset="0"/>
                <a:ea typeface="Times New Roman" pitchFamily="18" charset="0"/>
                <a:cs typeface="Arial" pitchFamily="34" charset="0"/>
              </a:rPr>
              <a:t>: “La defensa de la soberanía del Estado y la integridad territorial tendrá como entes rectores al Ministerio de Defensa y al de Relaciones Exteriores en los ámbitos de su responsabilidad y competencia. Corresponde a las Fuerzas Armadas su </a:t>
            </a:r>
            <a:r>
              <a:rPr lang="es-EC" sz="1200" dirty="0" smtClean="0">
                <a:latin typeface="Arial" pitchFamily="34" charset="0"/>
                <a:ea typeface="Times New Roman" pitchFamily="18" charset="0"/>
                <a:cs typeface="Arial" pitchFamily="34" charset="0"/>
              </a:rPr>
              <a:t>ejecución….”</a:t>
            </a:r>
          </a:p>
          <a:p>
            <a:pPr marL="457200" lvl="0" indent="-457200" algn="just" fontAlgn="base">
              <a:spcBef>
                <a:spcPct val="0"/>
              </a:spcBef>
              <a:spcAft>
                <a:spcPct val="0"/>
              </a:spcAft>
              <a:buFontTx/>
              <a:buChar char="-"/>
            </a:pPr>
            <a:endParaRPr lang="es-EC" sz="1200" dirty="0">
              <a:latin typeface="Arial" pitchFamily="34" charset="0"/>
              <a:ea typeface="Times New Roman" pitchFamily="18" charset="0"/>
              <a:cs typeface="Arial" pitchFamily="34" charset="0"/>
            </a:endParaRPr>
          </a:p>
          <a:p>
            <a:pPr marL="457200" lvl="0" indent="-457200" algn="just" fontAlgn="base">
              <a:spcBef>
                <a:spcPct val="0"/>
              </a:spcBef>
              <a:spcAft>
                <a:spcPct val="0"/>
              </a:spcAft>
              <a:buFontTx/>
              <a:buChar char="-"/>
            </a:pPr>
            <a:r>
              <a:rPr lang="es-EC" sz="1200" dirty="0">
                <a:latin typeface="Arial" pitchFamily="34" charset="0"/>
                <a:ea typeface="Times New Roman" pitchFamily="18" charset="0"/>
                <a:cs typeface="Arial" pitchFamily="34" charset="0"/>
              </a:rPr>
              <a:t>El </a:t>
            </a:r>
            <a:r>
              <a:rPr lang="es-EC" sz="1200" dirty="0" smtClean="0">
                <a:latin typeface="Arial" pitchFamily="34" charset="0"/>
                <a:ea typeface="Times New Roman" pitchFamily="18" charset="0"/>
                <a:cs typeface="Arial" pitchFamily="34" charset="0"/>
              </a:rPr>
              <a:t>PNSI, </a:t>
            </a:r>
            <a:r>
              <a:rPr lang="es-EC" sz="1200" dirty="0">
                <a:latin typeface="Arial" pitchFamily="34" charset="0"/>
                <a:ea typeface="Times New Roman" pitchFamily="18" charset="0"/>
                <a:cs typeface="Arial" pitchFamily="34" charset="0"/>
              </a:rPr>
              <a:t>establece como Objetivo General de la Seguridad Externa: “Garantizar la soberanía nacional e integridad territorial, los recursos estratégicos y la paz, para la consecución de un Ecuador seguro e integrado a la comunidad latinoamericana y a la internacional”.</a:t>
            </a:r>
          </a:p>
          <a:p>
            <a:pPr marL="457200" lvl="0" indent="-457200" algn="just" fontAlgn="base">
              <a:spcBef>
                <a:spcPct val="0"/>
              </a:spcBef>
              <a:spcAft>
                <a:spcPct val="0"/>
              </a:spcAft>
              <a:buFontTx/>
              <a:buChar char="-"/>
            </a:pPr>
            <a:endParaRPr lang="es-EC" sz="1200" dirty="0">
              <a:latin typeface="Arial" pitchFamily="34" charset="0"/>
              <a:ea typeface="Times New Roman" pitchFamily="18" charset="0"/>
              <a:cs typeface="Arial" pitchFamily="34" charset="0"/>
            </a:endParaRPr>
          </a:p>
          <a:p>
            <a:pPr marL="457200" lvl="0" indent="-457200" algn="just" fontAlgn="base">
              <a:spcBef>
                <a:spcPct val="0"/>
              </a:spcBef>
              <a:spcAft>
                <a:spcPct val="0"/>
              </a:spcAft>
              <a:buFontTx/>
              <a:buChar char="-"/>
            </a:pPr>
            <a:r>
              <a:rPr lang="es-EC" sz="1200" dirty="0">
                <a:latin typeface="Arial" pitchFamily="34" charset="0"/>
                <a:ea typeface="Times New Roman" pitchFamily="18" charset="0"/>
                <a:cs typeface="Arial" pitchFamily="34" charset="0"/>
              </a:rPr>
              <a:t>La Agenda Política para la Defensa </a:t>
            </a:r>
            <a:r>
              <a:rPr lang="es-EC" sz="1200" dirty="0" smtClean="0">
                <a:latin typeface="Arial" pitchFamily="34" charset="0"/>
                <a:ea typeface="Times New Roman" pitchFamily="18" charset="0"/>
                <a:cs typeface="Arial" pitchFamily="34" charset="0"/>
              </a:rPr>
              <a:t>2014-2017</a:t>
            </a:r>
            <a:endParaRPr lang="es-EC" sz="1200" dirty="0">
              <a:latin typeface="Arial" pitchFamily="34" charset="0"/>
              <a:ea typeface="Times New Roman" pitchFamily="18" charset="0"/>
              <a:cs typeface="Arial" pitchFamily="34" charset="0"/>
            </a:endParaRPr>
          </a:p>
          <a:p>
            <a:pPr marL="457200" lvl="0" indent="-457200" algn="just" fontAlgn="base">
              <a:spcBef>
                <a:spcPct val="0"/>
              </a:spcBef>
              <a:spcAft>
                <a:spcPct val="0"/>
              </a:spcAft>
              <a:buFontTx/>
              <a:buChar char="-"/>
            </a:pPr>
            <a:endParaRPr lang="es-EC" sz="1200" dirty="0">
              <a:latin typeface="Arial" pitchFamily="34" charset="0"/>
              <a:ea typeface="Times New Roman" pitchFamily="18" charset="0"/>
              <a:cs typeface="Arial" pitchFamily="34" charset="0"/>
            </a:endParaRPr>
          </a:p>
          <a:p>
            <a:pPr lvl="1" algn="just" fontAlgn="base">
              <a:spcBef>
                <a:spcPct val="0"/>
              </a:spcBef>
              <a:spcAft>
                <a:spcPct val="0"/>
              </a:spcAft>
            </a:pPr>
            <a:r>
              <a:rPr lang="es-EC" sz="1200" dirty="0">
                <a:latin typeface="Arial" pitchFamily="34" charset="0"/>
                <a:ea typeface="Times New Roman" pitchFamily="18" charset="0"/>
                <a:cs typeface="Arial" pitchFamily="34" charset="0"/>
              </a:rPr>
              <a:t>1. Garantizar la defensa de la soberanía e integridad territorial;</a:t>
            </a:r>
          </a:p>
          <a:p>
            <a:pPr lvl="1" algn="just" fontAlgn="base">
              <a:spcBef>
                <a:spcPct val="0"/>
              </a:spcBef>
              <a:spcAft>
                <a:spcPct val="0"/>
              </a:spcAft>
            </a:pPr>
            <a:r>
              <a:rPr lang="es-EC" sz="1200" dirty="0">
                <a:latin typeface="Arial" pitchFamily="34" charset="0"/>
                <a:ea typeface="Times New Roman" pitchFamily="18" charset="0"/>
                <a:cs typeface="Arial" pitchFamily="34" charset="0"/>
              </a:rPr>
              <a:t>2. </a:t>
            </a:r>
            <a:r>
              <a:rPr lang="es-EC" sz="1200" dirty="0" smtClean="0">
                <a:latin typeface="Arial" pitchFamily="34" charset="0"/>
                <a:ea typeface="Times New Roman" pitchFamily="18" charset="0"/>
                <a:cs typeface="Arial" pitchFamily="34" charset="0"/>
              </a:rPr>
              <a:t>Participar </a:t>
            </a:r>
            <a:r>
              <a:rPr lang="es-EC" sz="1200" dirty="0">
                <a:latin typeface="Arial" pitchFamily="34" charset="0"/>
                <a:ea typeface="Times New Roman" pitchFamily="18" charset="0"/>
                <a:cs typeface="Arial" pitchFamily="34" charset="0"/>
              </a:rPr>
              <a:t>en la seguridad integral;</a:t>
            </a:r>
          </a:p>
          <a:p>
            <a:pPr lvl="1" algn="just" fontAlgn="base">
              <a:spcBef>
                <a:spcPct val="0"/>
              </a:spcBef>
              <a:spcAft>
                <a:spcPct val="0"/>
              </a:spcAft>
            </a:pPr>
            <a:r>
              <a:rPr lang="es-EC" sz="1200" dirty="0">
                <a:latin typeface="Arial" pitchFamily="34" charset="0"/>
                <a:ea typeface="Times New Roman" pitchFamily="18" charset="0"/>
                <a:cs typeface="Arial" pitchFamily="34" charset="0"/>
              </a:rPr>
              <a:t>3. Apoyar al desarrollo nacional en el ejercicio de las soberanías,</a:t>
            </a:r>
          </a:p>
          <a:p>
            <a:pPr lvl="1" algn="just" fontAlgn="base">
              <a:spcBef>
                <a:spcPct val="0"/>
              </a:spcBef>
              <a:spcAft>
                <a:spcPct val="0"/>
              </a:spcAft>
            </a:pPr>
            <a:r>
              <a:rPr lang="es-EC" sz="1200" dirty="0">
                <a:latin typeface="Arial" pitchFamily="34" charset="0"/>
                <a:ea typeface="Times New Roman" pitchFamily="18" charset="0"/>
                <a:cs typeface="Arial" pitchFamily="34" charset="0"/>
              </a:rPr>
              <a:t>4. Contribuir a la paz regional y mundial.</a:t>
            </a:r>
          </a:p>
          <a:p>
            <a:pPr marL="457200" lvl="0" indent="-457200" algn="just" fontAlgn="base">
              <a:spcBef>
                <a:spcPct val="0"/>
              </a:spcBef>
              <a:spcAft>
                <a:spcPct val="0"/>
              </a:spcAft>
              <a:buFontTx/>
              <a:buChar char="-"/>
            </a:pPr>
            <a:endParaRPr lang="es-EC" sz="1200" dirty="0">
              <a:latin typeface="Arial" pitchFamily="34" charset="0"/>
              <a:ea typeface="Times New Roman" pitchFamily="18" charset="0"/>
              <a:cs typeface="Arial" pitchFamily="34" charset="0"/>
            </a:endParaRPr>
          </a:p>
          <a:p>
            <a:pPr marL="457200" lvl="0" indent="-457200" algn="just" fontAlgn="base">
              <a:spcBef>
                <a:spcPct val="0"/>
              </a:spcBef>
              <a:spcAft>
                <a:spcPct val="0"/>
              </a:spcAft>
              <a:buFontTx/>
              <a:buChar char="-"/>
            </a:pPr>
            <a:endParaRPr lang="es-EC" sz="1200" dirty="0">
              <a:latin typeface="Arial" pitchFamily="34" charset="0"/>
              <a:ea typeface="Times New Roman" pitchFamily="18" charset="0"/>
              <a:cs typeface="Arial" pitchFamily="34" charset="0"/>
            </a:endParaRPr>
          </a:p>
          <a:p>
            <a:pPr marL="457200" lvl="0" indent="-457200" algn="just" fontAlgn="base">
              <a:spcBef>
                <a:spcPct val="0"/>
              </a:spcBef>
              <a:spcAft>
                <a:spcPct val="0"/>
              </a:spcAft>
              <a:buFontTx/>
              <a:buChar char="-"/>
            </a:pPr>
            <a:r>
              <a:rPr lang="es-EC" sz="1200" dirty="0" smtClean="0">
                <a:latin typeface="Arial" pitchFamily="34" charset="0"/>
                <a:ea typeface="Times New Roman" pitchFamily="18" charset="0"/>
                <a:cs typeface="Arial" pitchFamily="34" charset="0"/>
              </a:rPr>
              <a:t>Adhesión a la CONVEMAR: Extensión de la Plataforma Continental.</a:t>
            </a:r>
            <a:endParaRPr lang="es-EC" sz="1200" dirty="0">
              <a:latin typeface="Arial" pitchFamily="34" charset="0"/>
              <a:ea typeface="Times New Roman" pitchFamily="18" charset="0"/>
              <a:cs typeface="Arial" pitchFamily="34" charset="0"/>
            </a:endParaRPr>
          </a:p>
        </p:txBody>
      </p:sp>
      <p:sp>
        <p:nvSpPr>
          <p:cNvPr id="3" name="Rectangle 4"/>
          <p:cNvSpPr>
            <a:spLocks noChangeArrowheads="1"/>
          </p:cNvSpPr>
          <p:nvPr/>
        </p:nvSpPr>
        <p:spPr bwMode="auto">
          <a:xfrm>
            <a:off x="3203848" y="169475"/>
            <a:ext cx="2304256"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rPr>
              <a:t>LEGAL</a:t>
            </a:r>
            <a:endParaRPr kumimoji="0" lang="es-ES" sz="28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273263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627784" y="169475"/>
            <a:ext cx="3672408"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rPr>
              <a:t>PRESUPUESTO</a:t>
            </a:r>
            <a:endParaRPr kumimoji="0" lang="es-ES" sz="2800" b="1" i="0" u="none" strike="noStrike" cap="none" normalizeH="0" baseline="0" dirty="0" smtClean="0">
              <a:ln>
                <a:noFill/>
              </a:ln>
              <a:effectLst/>
              <a:latin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171814391"/>
              </p:ext>
            </p:extLst>
          </p:nvPr>
        </p:nvGraphicFramePr>
        <p:xfrm>
          <a:off x="323528" y="1307626"/>
          <a:ext cx="8568953" cy="4569646"/>
        </p:xfrm>
        <a:graphic>
          <a:graphicData uri="http://schemas.openxmlformats.org/drawingml/2006/table">
            <a:tbl>
              <a:tblPr>
                <a:tableStyleId>{5C22544A-7EE6-4342-B048-85BDC9FD1C3A}</a:tableStyleId>
              </a:tblPr>
              <a:tblGrid>
                <a:gridCol w="1656184"/>
                <a:gridCol w="1872208"/>
                <a:gridCol w="1800200"/>
                <a:gridCol w="1944216"/>
                <a:gridCol w="1296145"/>
              </a:tblGrid>
              <a:tr h="896407">
                <a:tc>
                  <a:txBody>
                    <a:bodyPr/>
                    <a:lstStyle/>
                    <a:p>
                      <a:pPr algn="ctr" fontAlgn="ctr">
                        <a:lnSpc>
                          <a:spcPct val="115000"/>
                        </a:lnSpc>
                        <a:spcAft>
                          <a:spcPts val="0"/>
                        </a:spcAft>
                      </a:pPr>
                      <a:r>
                        <a:rPr lang="es-EC" sz="1400" kern="1200" dirty="0">
                          <a:effectLst/>
                        </a:rPr>
                        <a:t>SECTOR</a:t>
                      </a:r>
                      <a:endParaRPr lang="es-EC" sz="1400" dirty="0">
                        <a:effectLst/>
                      </a:endParaRPr>
                    </a:p>
                    <a:p>
                      <a:pPr algn="ctr" fontAlgn="ctr">
                        <a:lnSpc>
                          <a:spcPct val="115000"/>
                        </a:lnSpc>
                        <a:spcAft>
                          <a:spcPts val="0"/>
                        </a:spcAft>
                      </a:pPr>
                      <a:r>
                        <a:rPr lang="es-EC" sz="1400" kern="1200" dirty="0">
                          <a:effectLst/>
                        </a:rPr>
                        <a:t>INSTITUCIONAL</a:t>
                      </a:r>
                      <a:endParaRPr lang="es-EC" sz="1400" dirty="0">
                        <a:effectLst/>
                        <a:latin typeface="Calibri"/>
                        <a:ea typeface="Calibri"/>
                        <a:cs typeface="Times New Roman"/>
                      </a:endParaRPr>
                    </a:p>
                  </a:txBody>
                  <a:tcPr marL="68580" marR="68580" marT="0" marB="0"/>
                </a:tc>
                <a:tc>
                  <a:txBody>
                    <a:bodyPr/>
                    <a:lstStyle/>
                    <a:p>
                      <a:pPr algn="ctr" fontAlgn="ctr">
                        <a:lnSpc>
                          <a:spcPct val="115000"/>
                        </a:lnSpc>
                        <a:spcAft>
                          <a:spcPts val="0"/>
                        </a:spcAft>
                      </a:pPr>
                      <a:r>
                        <a:rPr lang="es-EC" sz="1400" kern="1200">
                          <a:effectLst/>
                        </a:rPr>
                        <a:t>ASIGNACION</a:t>
                      </a:r>
                      <a:endParaRPr lang="es-EC" sz="1400">
                        <a:effectLst/>
                      </a:endParaRPr>
                    </a:p>
                    <a:p>
                      <a:pPr algn="ctr" fontAlgn="ctr">
                        <a:lnSpc>
                          <a:spcPct val="115000"/>
                        </a:lnSpc>
                        <a:spcAft>
                          <a:spcPts val="0"/>
                        </a:spcAft>
                      </a:pPr>
                      <a:r>
                        <a:rPr lang="es-EC" sz="1400" kern="1200">
                          <a:effectLst/>
                        </a:rPr>
                        <a:t>2012</a:t>
                      </a:r>
                      <a:endParaRPr lang="es-EC" sz="1400">
                        <a:effectLst/>
                        <a:latin typeface="Calibri"/>
                        <a:ea typeface="Calibri"/>
                        <a:cs typeface="Times New Roman"/>
                      </a:endParaRPr>
                    </a:p>
                  </a:txBody>
                  <a:tcPr marL="68580" marR="68580" marT="0" marB="0"/>
                </a:tc>
                <a:tc>
                  <a:txBody>
                    <a:bodyPr/>
                    <a:lstStyle/>
                    <a:p>
                      <a:pPr algn="ctr" fontAlgn="ctr">
                        <a:lnSpc>
                          <a:spcPct val="115000"/>
                        </a:lnSpc>
                        <a:spcAft>
                          <a:spcPts val="0"/>
                        </a:spcAft>
                      </a:pPr>
                      <a:r>
                        <a:rPr lang="es-EC" sz="1400" kern="1200">
                          <a:effectLst/>
                        </a:rPr>
                        <a:t>ASIGNACION</a:t>
                      </a:r>
                      <a:endParaRPr lang="es-EC" sz="1400">
                        <a:effectLst/>
                      </a:endParaRPr>
                    </a:p>
                    <a:p>
                      <a:pPr algn="ctr" fontAlgn="ctr">
                        <a:lnSpc>
                          <a:spcPct val="115000"/>
                        </a:lnSpc>
                        <a:spcAft>
                          <a:spcPts val="0"/>
                        </a:spcAft>
                      </a:pPr>
                      <a:r>
                        <a:rPr lang="es-EC" sz="1400" kern="1200">
                          <a:effectLst/>
                        </a:rPr>
                        <a:t>2013</a:t>
                      </a:r>
                      <a:endParaRPr lang="es-EC" sz="1400">
                        <a:effectLst/>
                        <a:latin typeface="Calibri"/>
                        <a:ea typeface="Calibri"/>
                        <a:cs typeface="Times New Roman"/>
                      </a:endParaRPr>
                    </a:p>
                  </a:txBody>
                  <a:tcPr marL="68580" marR="68580" marT="0" marB="0"/>
                </a:tc>
                <a:tc>
                  <a:txBody>
                    <a:bodyPr/>
                    <a:lstStyle/>
                    <a:p>
                      <a:pPr algn="ctr" fontAlgn="ctr">
                        <a:lnSpc>
                          <a:spcPct val="115000"/>
                        </a:lnSpc>
                        <a:spcAft>
                          <a:spcPts val="0"/>
                        </a:spcAft>
                      </a:pPr>
                      <a:r>
                        <a:rPr lang="es-EC" sz="1400" kern="1200">
                          <a:effectLst/>
                        </a:rPr>
                        <a:t>ASIGNACION</a:t>
                      </a:r>
                      <a:endParaRPr lang="es-EC" sz="1400">
                        <a:effectLst/>
                      </a:endParaRPr>
                    </a:p>
                    <a:p>
                      <a:pPr algn="ctr" fontAlgn="ctr">
                        <a:lnSpc>
                          <a:spcPct val="115000"/>
                        </a:lnSpc>
                        <a:spcAft>
                          <a:spcPts val="0"/>
                        </a:spcAft>
                      </a:pPr>
                      <a:r>
                        <a:rPr lang="es-EC" sz="1400" kern="1200">
                          <a:effectLst/>
                        </a:rPr>
                        <a:t>2014</a:t>
                      </a:r>
                      <a:endParaRPr lang="es-EC" sz="1400">
                        <a:effectLst/>
                        <a:latin typeface="Calibri"/>
                        <a:ea typeface="Calibri"/>
                        <a:cs typeface="Times New Roman"/>
                      </a:endParaRPr>
                    </a:p>
                  </a:txBody>
                  <a:tcPr marL="68580" marR="68580" marT="0" marB="0"/>
                </a:tc>
                <a:tc>
                  <a:txBody>
                    <a:bodyPr/>
                    <a:lstStyle/>
                    <a:p>
                      <a:pPr algn="ctr" fontAlgn="ctr">
                        <a:lnSpc>
                          <a:spcPct val="115000"/>
                        </a:lnSpc>
                        <a:spcAft>
                          <a:spcPts val="0"/>
                        </a:spcAft>
                      </a:pPr>
                      <a:r>
                        <a:rPr lang="es-EC" sz="1400" kern="1200">
                          <a:effectLst/>
                        </a:rPr>
                        <a:t>ASIGNACION</a:t>
                      </a:r>
                      <a:endParaRPr lang="es-EC" sz="1400">
                        <a:effectLst/>
                      </a:endParaRPr>
                    </a:p>
                    <a:p>
                      <a:pPr algn="ctr" fontAlgn="ctr">
                        <a:lnSpc>
                          <a:spcPct val="115000"/>
                        </a:lnSpc>
                        <a:spcAft>
                          <a:spcPts val="0"/>
                        </a:spcAft>
                      </a:pPr>
                      <a:r>
                        <a:rPr lang="es-EC" sz="1400" kern="1200">
                          <a:effectLst/>
                        </a:rPr>
                        <a:t>2015</a:t>
                      </a:r>
                      <a:endParaRPr lang="es-EC" sz="1400">
                        <a:effectLst/>
                        <a:latin typeface="Calibri"/>
                        <a:ea typeface="Calibri"/>
                        <a:cs typeface="Times New Roman"/>
                      </a:endParaRPr>
                    </a:p>
                  </a:txBody>
                  <a:tcPr marL="68580" marR="68580" marT="0" marB="0"/>
                </a:tc>
              </a:tr>
              <a:tr h="599297">
                <a:tc>
                  <a:txBody>
                    <a:bodyPr/>
                    <a:lstStyle/>
                    <a:p>
                      <a:pPr algn="ctr" fontAlgn="b">
                        <a:lnSpc>
                          <a:spcPct val="115000"/>
                        </a:lnSpc>
                        <a:spcAft>
                          <a:spcPts val="0"/>
                        </a:spcAft>
                      </a:pPr>
                      <a:r>
                        <a:rPr lang="es-EC" sz="1400" kern="1200">
                          <a:effectLst/>
                        </a:rPr>
                        <a:t>MATERIAL</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33.911.870,91</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43.552.287,28</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54.499.607,24</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22.390.744,00</a:t>
                      </a:r>
                      <a:endParaRPr lang="es-EC" sz="1400">
                        <a:effectLst/>
                        <a:latin typeface="Calibri"/>
                        <a:ea typeface="Calibri"/>
                        <a:cs typeface="Times New Roman"/>
                      </a:endParaRPr>
                    </a:p>
                  </a:txBody>
                  <a:tcPr marL="68580" marR="68580" marT="0" marB="0"/>
                </a:tc>
              </a:tr>
              <a:tr h="553588">
                <a:tc>
                  <a:txBody>
                    <a:bodyPr/>
                    <a:lstStyle/>
                    <a:p>
                      <a:pPr algn="ctr" fontAlgn="b">
                        <a:lnSpc>
                          <a:spcPct val="115000"/>
                        </a:lnSpc>
                        <a:spcAft>
                          <a:spcPts val="0"/>
                        </a:spcAft>
                      </a:pPr>
                      <a:r>
                        <a:rPr lang="es-EC" sz="1400" kern="1200" dirty="0">
                          <a:effectLst/>
                        </a:rPr>
                        <a:t>EDUCATIVO</a:t>
                      </a:r>
                      <a:endParaRPr lang="es-EC" sz="1400" dirty="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9.237.440,70</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18.367.365,02</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13.627.157,90</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9.024.159,00</a:t>
                      </a:r>
                      <a:endParaRPr lang="es-EC" sz="1400">
                        <a:effectLst/>
                        <a:latin typeface="Calibri"/>
                        <a:ea typeface="Calibri"/>
                        <a:cs typeface="Times New Roman"/>
                      </a:endParaRPr>
                    </a:p>
                  </a:txBody>
                  <a:tcPr marL="68580" marR="68580" marT="0" marB="0"/>
                </a:tc>
              </a:tr>
              <a:tr h="656435">
                <a:tc>
                  <a:txBody>
                    <a:bodyPr/>
                    <a:lstStyle/>
                    <a:p>
                      <a:pPr algn="ctr" fontAlgn="b">
                        <a:lnSpc>
                          <a:spcPct val="115000"/>
                        </a:lnSpc>
                        <a:spcAft>
                          <a:spcPts val="0"/>
                        </a:spcAft>
                      </a:pPr>
                      <a:r>
                        <a:rPr lang="es-EC" sz="1400" kern="1200">
                          <a:effectLst/>
                        </a:rPr>
                        <a:t>INTERESES MARITIMO</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9.284.473,10</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1.178.351,95</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20.681.128,14</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12.905.920,64</a:t>
                      </a:r>
                      <a:endParaRPr lang="es-EC" sz="1400">
                        <a:effectLst/>
                        <a:latin typeface="Calibri"/>
                        <a:ea typeface="Calibri"/>
                        <a:cs typeface="Times New Roman"/>
                      </a:endParaRPr>
                    </a:p>
                  </a:txBody>
                  <a:tcPr marL="68580" marR="68580" marT="0" marB="0"/>
                </a:tc>
              </a:tr>
              <a:tr h="416461">
                <a:tc>
                  <a:txBody>
                    <a:bodyPr/>
                    <a:lstStyle/>
                    <a:p>
                      <a:pPr algn="ctr" fontAlgn="b">
                        <a:lnSpc>
                          <a:spcPct val="115000"/>
                        </a:lnSpc>
                        <a:spcAft>
                          <a:spcPts val="0"/>
                        </a:spcAft>
                      </a:pPr>
                      <a:r>
                        <a:rPr lang="es-EC" sz="1400" kern="1200">
                          <a:effectLst/>
                        </a:rPr>
                        <a:t>ADMINISTRATIVO</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2.952.794,14</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4.079.733,68</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5.051.521,59</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2.676.086,00</a:t>
                      </a:r>
                      <a:endParaRPr lang="es-EC" sz="1400">
                        <a:effectLst/>
                        <a:latin typeface="Calibri"/>
                        <a:ea typeface="Calibri"/>
                        <a:cs typeface="Times New Roman"/>
                      </a:endParaRPr>
                    </a:p>
                  </a:txBody>
                  <a:tcPr marL="68580" marR="68580" marT="0" marB="0"/>
                </a:tc>
              </a:tr>
              <a:tr h="656435">
                <a:tc>
                  <a:txBody>
                    <a:bodyPr/>
                    <a:lstStyle/>
                    <a:p>
                      <a:pPr algn="ctr" fontAlgn="b">
                        <a:lnSpc>
                          <a:spcPct val="115000"/>
                        </a:lnSpc>
                        <a:spcAft>
                          <a:spcPts val="0"/>
                        </a:spcAft>
                      </a:pPr>
                      <a:r>
                        <a:rPr lang="es-EC" sz="1400" kern="1200">
                          <a:effectLst/>
                        </a:rPr>
                        <a:t>OPERATIVO</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48.909.887,50</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68.516.917,54</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61.534.125,57</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30.046.593</a:t>
                      </a:r>
                      <a:endParaRPr lang="es-EC" sz="1400">
                        <a:effectLst/>
                        <a:latin typeface="Calibri"/>
                        <a:ea typeface="Calibri"/>
                        <a:cs typeface="Times New Roman"/>
                      </a:endParaRPr>
                    </a:p>
                  </a:txBody>
                  <a:tcPr marL="68580" marR="68580" marT="0" marB="0"/>
                </a:tc>
              </a:tr>
              <a:tr h="791023">
                <a:tc>
                  <a:txBody>
                    <a:bodyPr/>
                    <a:lstStyle/>
                    <a:p>
                      <a:pPr algn="ctr" fontAlgn="b">
                        <a:lnSpc>
                          <a:spcPct val="115000"/>
                        </a:lnSpc>
                        <a:spcAft>
                          <a:spcPts val="0"/>
                        </a:spcAft>
                      </a:pPr>
                      <a:r>
                        <a:rPr lang="es-EC" sz="1400" kern="1200">
                          <a:effectLst/>
                        </a:rPr>
                        <a:t>TOTAL PRESUPUESTO INSTITUCIONAL</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385.215.221,24</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429.566.592,63</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a:effectLst/>
                        </a:rPr>
                        <a:t>458.331.955,23</a:t>
                      </a:r>
                      <a:endParaRPr lang="es-EC" sz="1400">
                        <a:effectLst/>
                        <a:latin typeface="Calibri"/>
                        <a:ea typeface="Calibri"/>
                        <a:cs typeface="Times New Roman"/>
                      </a:endParaRPr>
                    </a:p>
                  </a:txBody>
                  <a:tcPr marL="68580" marR="68580" marT="0" marB="0"/>
                </a:tc>
                <a:tc>
                  <a:txBody>
                    <a:bodyPr/>
                    <a:lstStyle/>
                    <a:p>
                      <a:pPr algn="ctr" fontAlgn="b">
                        <a:lnSpc>
                          <a:spcPct val="115000"/>
                        </a:lnSpc>
                        <a:spcAft>
                          <a:spcPts val="0"/>
                        </a:spcAft>
                      </a:pPr>
                      <a:r>
                        <a:rPr lang="es-EC" sz="1400" kern="1200" dirty="0">
                          <a:effectLst/>
                        </a:rPr>
                        <a:t>349.126.981,64</a:t>
                      </a:r>
                      <a:endParaRPr lang="es-EC" sz="1400" dirty="0">
                        <a:effectLst/>
                        <a:latin typeface="Calibri"/>
                        <a:ea typeface="Calibri"/>
                        <a:cs typeface="Times New Roman"/>
                      </a:endParaRPr>
                    </a:p>
                  </a:txBody>
                  <a:tcPr marL="68580" marR="68580" marT="0" marB="0"/>
                </a:tc>
              </a:tr>
            </a:tbl>
          </a:graphicData>
        </a:graphic>
      </p:graphicFrame>
      <p:sp>
        <p:nvSpPr>
          <p:cNvPr id="4" name="3 Elipse"/>
          <p:cNvSpPr/>
          <p:nvPr/>
        </p:nvSpPr>
        <p:spPr>
          <a:xfrm>
            <a:off x="179512" y="4221088"/>
            <a:ext cx="9145016"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593558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Gráfico"/>
          <p:cNvGraphicFramePr>
            <a:graphicFrameLocks noChangeAspect="1"/>
          </p:cNvGraphicFramePr>
          <p:nvPr>
            <p:extLst>
              <p:ext uri="{D42A27DB-BD31-4B8C-83A1-F6EECF244321}">
                <p14:modId xmlns:p14="http://schemas.microsoft.com/office/powerpoint/2010/main" val="229055463"/>
              </p:ext>
            </p:extLst>
          </p:nvPr>
        </p:nvGraphicFramePr>
        <p:xfrm>
          <a:off x="467544" y="476672"/>
          <a:ext cx="8424935" cy="5976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9780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979712" y="147409"/>
            <a:ext cx="5040560"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rPr>
              <a:t>AMENAZAS Y RIESGOS</a:t>
            </a:r>
            <a:endParaRPr kumimoji="0" lang="es-ES" sz="2800" b="1" i="0" u="none" strike="noStrike" cap="none" normalizeH="0" baseline="0" dirty="0" smtClean="0">
              <a:ln>
                <a:noFill/>
              </a:ln>
              <a:effectLst/>
              <a:latin typeface="Arial"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80728"/>
            <a:ext cx="7143750" cy="563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250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547664" y="147409"/>
            <a:ext cx="6192688"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rPr>
              <a:t>ESPACIOS MARÍTIMOS</a:t>
            </a:r>
            <a:endParaRPr kumimoji="0" lang="es-ES" sz="2800" b="1" i="0" u="none" strike="noStrike" cap="none" normalizeH="0" baseline="0" dirty="0" smtClean="0">
              <a:ln>
                <a:noFill/>
              </a:ln>
              <a:effectLst/>
              <a:latin typeface="Arial"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029" y="980728"/>
            <a:ext cx="7707395"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8661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627784" y="260648"/>
            <a:ext cx="3528392"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rPr>
              <a:t>CAPACIDADES</a:t>
            </a:r>
            <a:endParaRPr kumimoji="0" lang="es-ES" sz="2800" b="1" i="0" u="none" strike="noStrike" cap="none" normalizeH="0" baseline="0" dirty="0" smtClean="0">
              <a:ln>
                <a:noFill/>
              </a:ln>
              <a:effectLst/>
              <a:latin typeface="Arial" pitchFamily="34" charset="0"/>
            </a:endParaRPr>
          </a:p>
        </p:txBody>
      </p:sp>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96752"/>
            <a:ext cx="7632848" cy="5257884"/>
          </a:xfrm>
          <a:prstGeom prst="rect">
            <a:avLst/>
          </a:prstGeom>
          <a:noFill/>
        </p:spPr>
      </p:pic>
    </p:spTree>
    <p:extLst>
      <p:ext uri="{BB962C8B-B14F-4D97-AF65-F5344CB8AC3E}">
        <p14:creationId xmlns:p14="http://schemas.microsoft.com/office/powerpoint/2010/main" val="34867596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313605131"/>
              </p:ext>
            </p:extLst>
          </p:nvPr>
        </p:nvGraphicFramePr>
        <p:xfrm>
          <a:off x="683568" y="188641"/>
          <a:ext cx="7992888" cy="6411747"/>
        </p:xfrm>
        <a:graphic>
          <a:graphicData uri="http://schemas.openxmlformats.org/drawingml/2006/table">
            <a:tbl>
              <a:tblPr firstRow="1" firstCol="1" bandRow="1">
                <a:tableStyleId>{5C22544A-7EE6-4342-B048-85BDC9FD1C3A}</a:tableStyleId>
              </a:tblPr>
              <a:tblGrid>
                <a:gridCol w="2266249"/>
                <a:gridCol w="470683"/>
                <a:gridCol w="862918"/>
                <a:gridCol w="862918"/>
                <a:gridCol w="2266249"/>
                <a:gridCol w="479399"/>
                <a:gridCol w="784472"/>
              </a:tblGrid>
              <a:tr h="586418">
                <a:tc>
                  <a:txBody>
                    <a:bodyPr/>
                    <a:lstStyle/>
                    <a:p>
                      <a:pPr algn="ctr">
                        <a:lnSpc>
                          <a:spcPct val="150000"/>
                        </a:lnSpc>
                        <a:spcAft>
                          <a:spcPts val="0"/>
                        </a:spcAft>
                      </a:pPr>
                      <a:r>
                        <a:rPr lang="es-ES" sz="1100" dirty="0">
                          <a:effectLst/>
                        </a:rPr>
                        <a:t>Capacidades Estratégicas</a:t>
                      </a:r>
                      <a:endParaRPr lang="es-EC" sz="1100" dirty="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Actual</a:t>
                      </a:r>
                      <a:endParaRPr lang="es-EC" sz="1100">
                        <a:effectLst/>
                      </a:endParaRPr>
                    </a:p>
                    <a:p>
                      <a:pPr algn="ctr">
                        <a:lnSpc>
                          <a:spcPct val="150000"/>
                        </a:lnSpc>
                        <a:spcAft>
                          <a:spcPts val="0"/>
                        </a:spcAft>
                      </a:pPr>
                      <a:r>
                        <a:rPr lang="es-ES" sz="1100">
                          <a:effectLst/>
                        </a:rPr>
                        <a:t>FF.AA</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Fuerza</a:t>
                      </a:r>
                      <a:endParaRPr lang="es-EC" sz="1100">
                        <a:effectLst/>
                      </a:endParaRPr>
                    </a:p>
                    <a:p>
                      <a:pPr algn="ctr">
                        <a:lnSpc>
                          <a:spcPct val="150000"/>
                        </a:lnSpc>
                        <a:spcAft>
                          <a:spcPts val="0"/>
                        </a:spcAft>
                      </a:pPr>
                      <a:r>
                        <a:rPr lang="es-ES" sz="1100">
                          <a:effectLst/>
                        </a:rPr>
                        <a:t>Naval</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Capacidades</a:t>
                      </a:r>
                      <a:endParaRPr lang="es-EC" sz="1100">
                        <a:effectLst/>
                      </a:endParaRPr>
                    </a:p>
                    <a:p>
                      <a:pPr algn="ctr">
                        <a:lnSpc>
                          <a:spcPct val="150000"/>
                        </a:lnSpc>
                        <a:spcAft>
                          <a:spcPts val="0"/>
                        </a:spcAft>
                      </a:pPr>
                      <a:r>
                        <a:rPr lang="es-ES" sz="1100">
                          <a:effectLst/>
                        </a:rPr>
                        <a:t>Especificas</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Actual</a:t>
                      </a:r>
                      <a:endParaRPr lang="es-EC" sz="1100">
                        <a:effectLst/>
                        <a:latin typeface="Calibri"/>
                        <a:ea typeface="Calibri"/>
                        <a:cs typeface="Times New Roman"/>
                      </a:endParaRPr>
                    </a:p>
                  </a:txBody>
                  <a:tcPr marL="53668" marR="53668" marT="0" marB="0"/>
                </a:tc>
              </a:tr>
              <a:tr h="251322">
                <a:tc rowSpan="2">
                  <a:txBody>
                    <a:bodyPr/>
                    <a:lstStyle/>
                    <a:p>
                      <a:pPr algn="just">
                        <a:lnSpc>
                          <a:spcPct val="150000"/>
                        </a:lnSpc>
                        <a:spcAft>
                          <a:spcPts val="0"/>
                        </a:spcAft>
                      </a:pPr>
                      <a:r>
                        <a:rPr lang="es-ES" sz="1100">
                          <a:effectLst/>
                        </a:rPr>
                        <a:t>Mando y Control</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10</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4.04</a:t>
                      </a:r>
                      <a:endParaRPr lang="es-EC" sz="1100">
                        <a:effectLst/>
                        <a:latin typeface="Calibri"/>
                        <a:ea typeface="Calibri"/>
                        <a:cs typeface="Times New Roman"/>
                      </a:endParaRPr>
                    </a:p>
                  </a:txBody>
                  <a:tcPr marL="53668" marR="53668" marT="0" marB="0"/>
                </a:tc>
                <a:tc rowSpan="2">
                  <a:txBody>
                    <a:bodyPr/>
                    <a:lstStyle/>
                    <a:p>
                      <a:pPr algn="just">
                        <a:lnSpc>
                          <a:spcPct val="150000"/>
                        </a:lnSpc>
                        <a:spcAft>
                          <a:spcPts val="0"/>
                        </a:spcAft>
                      </a:pPr>
                      <a:r>
                        <a:rPr lang="es-ES" sz="1100">
                          <a:effectLst/>
                        </a:rPr>
                        <a:t>5.76</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Comunicaciones</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60</a:t>
                      </a:r>
                      <a:endParaRPr lang="es-EC" sz="1100">
                        <a:effectLst/>
                        <a:latin typeface="Calibri"/>
                        <a:ea typeface="Calibri"/>
                        <a:cs typeface="Times New Roman"/>
                      </a:endParaRPr>
                    </a:p>
                  </a:txBody>
                  <a:tcPr marL="53668" marR="53668" marT="0" marB="0"/>
                </a:tc>
                <a:tc rowSpan="23">
                  <a:txBody>
                    <a:bodyPr/>
                    <a:lstStyle/>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N</a:t>
                      </a:r>
                      <a:endParaRPr lang="es-EC" sz="1100">
                        <a:effectLst/>
                      </a:endParaRPr>
                    </a:p>
                    <a:p>
                      <a:pPr algn="just">
                        <a:lnSpc>
                          <a:spcPct val="150000"/>
                        </a:lnSpc>
                        <a:spcAft>
                          <a:spcPts val="0"/>
                        </a:spcAft>
                      </a:pPr>
                      <a:r>
                        <a:rPr lang="es-ES" sz="1100">
                          <a:effectLst/>
                        </a:rPr>
                        <a:t>O</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n-US" sz="1100">
                          <a:effectLst/>
                        </a:rPr>
                        <a:t>E</a:t>
                      </a:r>
                      <a:endParaRPr lang="es-EC" sz="1100">
                        <a:effectLst/>
                      </a:endParaRPr>
                    </a:p>
                    <a:p>
                      <a:pPr algn="just">
                        <a:lnSpc>
                          <a:spcPct val="150000"/>
                        </a:lnSpc>
                        <a:spcAft>
                          <a:spcPts val="0"/>
                        </a:spcAft>
                      </a:pPr>
                      <a:r>
                        <a:rPr lang="en-US" sz="1100">
                          <a:effectLst/>
                        </a:rPr>
                        <a:t>S</a:t>
                      </a:r>
                      <a:endParaRPr lang="es-EC" sz="1100">
                        <a:effectLst/>
                      </a:endParaRPr>
                    </a:p>
                    <a:p>
                      <a:pPr algn="just">
                        <a:lnSpc>
                          <a:spcPct val="150000"/>
                        </a:lnSpc>
                        <a:spcAft>
                          <a:spcPts val="0"/>
                        </a:spcAft>
                      </a:pPr>
                      <a:r>
                        <a:rPr lang="en-US" sz="1100">
                          <a:effectLst/>
                        </a:rPr>
                        <a:t>P</a:t>
                      </a:r>
                      <a:endParaRPr lang="es-EC" sz="1100">
                        <a:effectLst/>
                      </a:endParaRPr>
                    </a:p>
                    <a:p>
                      <a:pPr algn="just">
                        <a:lnSpc>
                          <a:spcPct val="150000"/>
                        </a:lnSpc>
                        <a:spcAft>
                          <a:spcPts val="0"/>
                        </a:spcAft>
                      </a:pPr>
                      <a:r>
                        <a:rPr lang="en-US" sz="1100">
                          <a:effectLst/>
                        </a:rPr>
                        <a:t>E</a:t>
                      </a:r>
                      <a:endParaRPr lang="es-EC" sz="1100">
                        <a:effectLst/>
                      </a:endParaRPr>
                    </a:p>
                    <a:p>
                      <a:pPr algn="just">
                        <a:lnSpc>
                          <a:spcPct val="150000"/>
                        </a:lnSpc>
                        <a:spcAft>
                          <a:spcPts val="0"/>
                        </a:spcAft>
                      </a:pPr>
                      <a:r>
                        <a:rPr lang="en-US" sz="1100">
                          <a:effectLst/>
                        </a:rPr>
                        <a:t>C</a:t>
                      </a:r>
                      <a:endParaRPr lang="es-EC" sz="1100">
                        <a:effectLst/>
                      </a:endParaRPr>
                    </a:p>
                    <a:p>
                      <a:pPr algn="just">
                        <a:lnSpc>
                          <a:spcPct val="150000"/>
                        </a:lnSpc>
                        <a:spcAft>
                          <a:spcPts val="0"/>
                        </a:spcAft>
                      </a:pPr>
                      <a:r>
                        <a:rPr lang="en-US" sz="1100">
                          <a:effectLst/>
                        </a:rPr>
                        <a:t>I</a:t>
                      </a:r>
                      <a:endParaRPr lang="es-EC" sz="1100">
                        <a:effectLst/>
                      </a:endParaRPr>
                    </a:p>
                    <a:p>
                      <a:pPr algn="just">
                        <a:lnSpc>
                          <a:spcPct val="150000"/>
                        </a:lnSpc>
                        <a:spcAft>
                          <a:spcPts val="0"/>
                        </a:spcAft>
                      </a:pPr>
                      <a:r>
                        <a:rPr lang="en-US" sz="1100">
                          <a:effectLst/>
                        </a:rPr>
                        <a:t>F</a:t>
                      </a:r>
                      <a:endParaRPr lang="es-EC" sz="1100">
                        <a:effectLst/>
                      </a:endParaRPr>
                    </a:p>
                    <a:p>
                      <a:pPr algn="just">
                        <a:lnSpc>
                          <a:spcPct val="150000"/>
                        </a:lnSpc>
                        <a:spcAft>
                          <a:spcPts val="0"/>
                        </a:spcAft>
                      </a:pPr>
                      <a:r>
                        <a:rPr lang="en-US" sz="1100">
                          <a:effectLst/>
                        </a:rPr>
                        <a:t>I</a:t>
                      </a:r>
                      <a:endParaRPr lang="es-EC" sz="1100">
                        <a:effectLst/>
                      </a:endParaRPr>
                    </a:p>
                    <a:p>
                      <a:pPr algn="just">
                        <a:lnSpc>
                          <a:spcPct val="150000"/>
                        </a:lnSpc>
                        <a:spcAft>
                          <a:spcPts val="0"/>
                        </a:spcAft>
                      </a:pPr>
                      <a:r>
                        <a:rPr lang="en-US" sz="1100">
                          <a:effectLst/>
                        </a:rPr>
                        <a:t>C</a:t>
                      </a:r>
                      <a:endParaRPr lang="es-EC" sz="1100">
                        <a:effectLst/>
                      </a:endParaRPr>
                    </a:p>
                    <a:p>
                      <a:pPr algn="just">
                        <a:lnSpc>
                          <a:spcPct val="150000"/>
                        </a:lnSpc>
                        <a:spcAft>
                          <a:spcPts val="0"/>
                        </a:spcAft>
                      </a:pPr>
                      <a:r>
                        <a:rPr lang="en-US" sz="1100">
                          <a:effectLst/>
                        </a:rPr>
                        <a:t>A </a:t>
                      </a:r>
                      <a:endParaRPr lang="es-EC" sz="1100">
                        <a:effectLst/>
                        <a:latin typeface="Calibri"/>
                        <a:ea typeface="Calibri"/>
                        <a:cs typeface="Times New Roman"/>
                      </a:endParaRPr>
                    </a:p>
                  </a:txBody>
                  <a:tcPr marL="53668" marR="53668" marT="0" marB="0"/>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Sistemas de Información</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40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rowSpan="3">
                  <a:txBody>
                    <a:bodyPr/>
                    <a:lstStyle/>
                    <a:p>
                      <a:pPr algn="just">
                        <a:lnSpc>
                          <a:spcPct val="150000"/>
                        </a:lnSpc>
                        <a:spcAft>
                          <a:spcPts val="0"/>
                        </a:spcAft>
                      </a:pPr>
                      <a:r>
                        <a:rPr lang="es-ES" sz="1100">
                          <a:effectLst/>
                        </a:rPr>
                        <a:t>Vigilancia, reconocimiento e inteligencia</a:t>
                      </a:r>
                      <a:endParaRPr lang="es-EC" sz="1100">
                        <a:effectLst/>
                        <a:latin typeface="Calibri"/>
                        <a:ea typeface="Calibri"/>
                        <a:cs typeface="Times New Roman"/>
                      </a:endParaRPr>
                    </a:p>
                  </a:txBody>
                  <a:tcPr marL="53668" marR="53668" marT="0" marB="0"/>
                </a:tc>
                <a:tc rowSpan="3">
                  <a:txBody>
                    <a:bodyPr/>
                    <a:lstStyle/>
                    <a:p>
                      <a:pPr algn="ctr">
                        <a:lnSpc>
                          <a:spcPct val="150000"/>
                        </a:lnSpc>
                        <a:spcAft>
                          <a:spcPts val="0"/>
                        </a:spcAft>
                      </a:pPr>
                      <a:r>
                        <a:rPr lang="es-ES" sz="1100">
                          <a:effectLst/>
                        </a:rPr>
                        <a:t> </a:t>
                      </a:r>
                      <a:endParaRPr lang="es-EC" sz="1100">
                        <a:effectLst/>
                      </a:endParaRPr>
                    </a:p>
                    <a:p>
                      <a:pPr algn="ctr">
                        <a:lnSpc>
                          <a:spcPct val="150000"/>
                        </a:lnSpc>
                        <a:spcAft>
                          <a:spcPts val="0"/>
                        </a:spcAft>
                      </a:pPr>
                      <a:r>
                        <a:rPr lang="es-ES" sz="1100">
                          <a:effectLst/>
                        </a:rPr>
                        <a:t>10</a:t>
                      </a:r>
                      <a:endParaRPr lang="es-EC" sz="1100">
                        <a:effectLst/>
                        <a:latin typeface="Calibri"/>
                        <a:ea typeface="Calibri"/>
                        <a:cs typeface="Times New Roman"/>
                      </a:endParaRPr>
                    </a:p>
                  </a:txBody>
                  <a:tcPr marL="53668" marR="53668" marT="0" marB="0"/>
                </a:tc>
                <a:tc rowSpan="3">
                  <a:txBody>
                    <a:bodyPr/>
                    <a:lstStyle/>
                    <a:p>
                      <a:pPr algn="ctr">
                        <a:lnSpc>
                          <a:spcPct val="150000"/>
                        </a:lnSpc>
                        <a:spcAft>
                          <a:spcPts val="0"/>
                        </a:spcAft>
                      </a:pPr>
                      <a:r>
                        <a:rPr lang="es-ES" sz="1100">
                          <a:effectLst/>
                        </a:rPr>
                        <a:t>2.97</a:t>
                      </a:r>
                      <a:endParaRPr lang="es-EC" sz="1100">
                        <a:effectLst/>
                        <a:latin typeface="Calibri"/>
                        <a:ea typeface="Calibri"/>
                        <a:cs typeface="Times New Roman"/>
                      </a:endParaRPr>
                    </a:p>
                  </a:txBody>
                  <a:tcPr marL="53668" marR="53668" marT="0" marB="0"/>
                </a:tc>
                <a:tc rowSpan="3">
                  <a:txBody>
                    <a:bodyPr/>
                    <a:lstStyle/>
                    <a:p>
                      <a:pPr algn="just">
                        <a:lnSpc>
                          <a:spcPct val="150000"/>
                        </a:lnSpc>
                        <a:spcAft>
                          <a:spcPts val="0"/>
                        </a:spcAft>
                      </a:pPr>
                      <a:r>
                        <a:rPr lang="es-ES" sz="1100">
                          <a:effectLst/>
                        </a:rPr>
                        <a:t>4.84</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Vigilancia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25</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Reconoc. y Exploración</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25</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Intelig. y Contraintelig.</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50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rowSpan="10">
                  <a:txBody>
                    <a:bodyPr/>
                    <a:lstStyle/>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Maniobra</a:t>
                      </a:r>
                      <a:endParaRPr lang="es-EC" sz="1100">
                        <a:effectLst/>
                        <a:latin typeface="Calibri"/>
                        <a:ea typeface="Calibri"/>
                        <a:cs typeface="Times New Roman"/>
                      </a:endParaRPr>
                    </a:p>
                  </a:txBody>
                  <a:tcPr marL="53668" marR="53668" marT="0" marB="0"/>
                </a:tc>
                <a:tc rowSpan="10">
                  <a:txBody>
                    <a:bodyPr/>
                    <a:lstStyle/>
                    <a:p>
                      <a:pPr algn="ctr">
                        <a:lnSpc>
                          <a:spcPct val="150000"/>
                        </a:lnSpc>
                        <a:spcAft>
                          <a:spcPts val="0"/>
                        </a:spcAft>
                      </a:pPr>
                      <a:r>
                        <a:rPr lang="es-ES" sz="1100">
                          <a:effectLst/>
                        </a:rPr>
                        <a:t> </a:t>
                      </a:r>
                      <a:endParaRPr lang="es-EC" sz="1100">
                        <a:effectLst/>
                      </a:endParaRPr>
                    </a:p>
                    <a:p>
                      <a:pPr algn="ctr">
                        <a:lnSpc>
                          <a:spcPct val="150000"/>
                        </a:lnSpc>
                        <a:spcAft>
                          <a:spcPts val="0"/>
                        </a:spcAft>
                      </a:pPr>
                      <a:r>
                        <a:rPr lang="es-ES" sz="1100">
                          <a:effectLst/>
                        </a:rPr>
                        <a:t> </a:t>
                      </a:r>
                      <a:endParaRPr lang="es-EC" sz="1100">
                        <a:effectLst/>
                      </a:endParaRPr>
                    </a:p>
                    <a:p>
                      <a:pPr algn="ctr">
                        <a:lnSpc>
                          <a:spcPct val="150000"/>
                        </a:lnSpc>
                        <a:spcAft>
                          <a:spcPts val="0"/>
                        </a:spcAft>
                      </a:pPr>
                      <a:r>
                        <a:rPr lang="es-ES" sz="1100">
                          <a:effectLst/>
                        </a:rPr>
                        <a:t> </a:t>
                      </a:r>
                      <a:endParaRPr lang="es-EC" sz="1100">
                        <a:effectLst/>
                      </a:endParaRPr>
                    </a:p>
                    <a:p>
                      <a:pPr algn="ctr">
                        <a:lnSpc>
                          <a:spcPct val="150000"/>
                        </a:lnSpc>
                        <a:spcAft>
                          <a:spcPts val="0"/>
                        </a:spcAft>
                      </a:pPr>
                      <a:r>
                        <a:rPr lang="es-ES" sz="1100">
                          <a:effectLst/>
                        </a:rPr>
                        <a:t> </a:t>
                      </a:r>
                      <a:endParaRPr lang="es-EC" sz="1100">
                        <a:effectLst/>
                      </a:endParaRPr>
                    </a:p>
                    <a:p>
                      <a:pPr algn="ctr">
                        <a:lnSpc>
                          <a:spcPct val="150000"/>
                        </a:lnSpc>
                        <a:spcAft>
                          <a:spcPts val="0"/>
                        </a:spcAft>
                      </a:pPr>
                      <a:r>
                        <a:rPr lang="es-ES" sz="1100">
                          <a:effectLst/>
                        </a:rPr>
                        <a:t> </a:t>
                      </a:r>
                      <a:endParaRPr lang="es-EC" sz="1100">
                        <a:effectLst/>
                      </a:endParaRPr>
                    </a:p>
                    <a:p>
                      <a:pPr algn="ctr">
                        <a:lnSpc>
                          <a:spcPct val="150000"/>
                        </a:lnSpc>
                        <a:spcAft>
                          <a:spcPts val="0"/>
                        </a:spcAft>
                      </a:pPr>
                      <a:r>
                        <a:rPr lang="es-ES" sz="1100">
                          <a:effectLst/>
                        </a:rPr>
                        <a:t>45</a:t>
                      </a:r>
                      <a:endParaRPr lang="es-EC" sz="1100">
                        <a:effectLst/>
                        <a:latin typeface="Calibri"/>
                        <a:ea typeface="Calibri"/>
                        <a:cs typeface="Times New Roman"/>
                      </a:endParaRPr>
                    </a:p>
                  </a:txBody>
                  <a:tcPr marL="53668" marR="53668" marT="0" marB="0"/>
                </a:tc>
                <a:tc rowSpan="10">
                  <a:txBody>
                    <a:bodyPr/>
                    <a:lstStyle/>
                    <a:p>
                      <a:pPr algn="ctr">
                        <a:lnSpc>
                          <a:spcPct val="150000"/>
                        </a:lnSpc>
                        <a:spcAft>
                          <a:spcPts val="0"/>
                        </a:spcAft>
                      </a:pPr>
                      <a:r>
                        <a:rPr lang="es-ES" sz="1100" dirty="0">
                          <a:effectLst/>
                        </a:rPr>
                        <a:t> </a:t>
                      </a:r>
                      <a:endParaRPr lang="es-EC" sz="1100" dirty="0">
                        <a:effectLst/>
                      </a:endParaRPr>
                    </a:p>
                    <a:p>
                      <a:pPr algn="ctr">
                        <a:lnSpc>
                          <a:spcPct val="150000"/>
                        </a:lnSpc>
                        <a:spcAft>
                          <a:spcPts val="0"/>
                        </a:spcAft>
                      </a:pPr>
                      <a:r>
                        <a:rPr lang="es-ES" sz="1100" dirty="0">
                          <a:effectLst/>
                        </a:rPr>
                        <a:t> </a:t>
                      </a:r>
                      <a:endParaRPr lang="es-EC" sz="1100" dirty="0">
                        <a:effectLst/>
                      </a:endParaRPr>
                    </a:p>
                    <a:p>
                      <a:pPr algn="ctr">
                        <a:lnSpc>
                          <a:spcPct val="150000"/>
                        </a:lnSpc>
                        <a:spcAft>
                          <a:spcPts val="0"/>
                        </a:spcAft>
                      </a:pPr>
                      <a:r>
                        <a:rPr lang="es-ES" sz="1100" dirty="0">
                          <a:effectLst/>
                        </a:rPr>
                        <a:t> </a:t>
                      </a:r>
                      <a:endParaRPr lang="es-EC" sz="1100" dirty="0">
                        <a:effectLst/>
                      </a:endParaRPr>
                    </a:p>
                    <a:p>
                      <a:pPr algn="ctr">
                        <a:lnSpc>
                          <a:spcPct val="150000"/>
                        </a:lnSpc>
                        <a:spcAft>
                          <a:spcPts val="0"/>
                        </a:spcAft>
                      </a:pPr>
                      <a:r>
                        <a:rPr lang="es-ES" sz="1100" dirty="0">
                          <a:effectLst/>
                        </a:rPr>
                        <a:t> </a:t>
                      </a:r>
                      <a:endParaRPr lang="es-EC" sz="1100" dirty="0">
                        <a:effectLst/>
                      </a:endParaRPr>
                    </a:p>
                    <a:p>
                      <a:pPr algn="ctr">
                        <a:lnSpc>
                          <a:spcPct val="150000"/>
                        </a:lnSpc>
                        <a:spcAft>
                          <a:spcPts val="0"/>
                        </a:spcAft>
                      </a:pPr>
                      <a:r>
                        <a:rPr lang="es-ES" sz="1100" dirty="0">
                          <a:effectLst/>
                        </a:rPr>
                        <a:t> </a:t>
                      </a:r>
                      <a:endParaRPr lang="es-EC" sz="1100" dirty="0">
                        <a:effectLst/>
                      </a:endParaRPr>
                    </a:p>
                    <a:p>
                      <a:pPr algn="ctr">
                        <a:lnSpc>
                          <a:spcPct val="150000"/>
                        </a:lnSpc>
                        <a:spcAft>
                          <a:spcPts val="0"/>
                        </a:spcAft>
                      </a:pPr>
                      <a:r>
                        <a:rPr lang="es-ES" sz="1100" dirty="0">
                          <a:effectLst/>
                        </a:rPr>
                        <a:t>15.14</a:t>
                      </a:r>
                      <a:endParaRPr lang="es-EC" sz="1100" dirty="0">
                        <a:effectLst/>
                      </a:endParaRPr>
                    </a:p>
                    <a:p>
                      <a:pPr algn="ctr">
                        <a:lnSpc>
                          <a:spcPct val="150000"/>
                        </a:lnSpc>
                        <a:spcAft>
                          <a:spcPts val="0"/>
                        </a:spcAft>
                      </a:pPr>
                      <a:r>
                        <a:rPr lang="es-ES" sz="1100" dirty="0">
                          <a:effectLst/>
                        </a:rPr>
                        <a:t> </a:t>
                      </a:r>
                      <a:endParaRPr lang="es-EC" sz="1100" dirty="0">
                        <a:effectLst/>
                        <a:latin typeface="Calibri"/>
                        <a:ea typeface="Calibri"/>
                        <a:cs typeface="Times New Roman"/>
                      </a:endParaRPr>
                    </a:p>
                  </a:txBody>
                  <a:tcPr marL="53668" marR="53668" marT="0" marB="0"/>
                </a:tc>
                <a:tc rowSpan="10">
                  <a:txBody>
                    <a:bodyPr/>
                    <a:lstStyle/>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17.33</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Operaciones Terrestres</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17</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Operaciones navales</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17</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Operaciones Aéreas</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18</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Op. Profundas y espec.</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5</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Apoyo de Fuegos</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5</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Operaciones Información</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4</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Ope. Defensa Aérea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17</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Alistamiento de Reservas</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3</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Instrucción Fuerzas</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10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Generación de Doctrina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4</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a:txBody>
                    <a:bodyPr/>
                    <a:lstStyle/>
                    <a:p>
                      <a:pPr algn="just">
                        <a:lnSpc>
                          <a:spcPct val="150000"/>
                        </a:lnSpc>
                        <a:spcAft>
                          <a:spcPts val="0"/>
                        </a:spcAft>
                      </a:pPr>
                      <a:r>
                        <a:rPr lang="es-ES" sz="1100">
                          <a:effectLst/>
                        </a:rPr>
                        <a:t>Despliegue y Movilidad</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10</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4.79</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5.98</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Terrestre, Naval y Aérea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100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rowSpan="2">
                  <a:txBody>
                    <a:bodyPr/>
                    <a:lstStyle/>
                    <a:p>
                      <a:pPr algn="just">
                        <a:lnSpc>
                          <a:spcPct val="150000"/>
                        </a:lnSpc>
                        <a:spcAft>
                          <a:spcPts val="0"/>
                        </a:spcAft>
                      </a:pPr>
                      <a:r>
                        <a:rPr lang="es-ES" sz="1100">
                          <a:effectLst/>
                        </a:rPr>
                        <a:t>Supervivencia y Protección</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10</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3.29</a:t>
                      </a:r>
                      <a:endParaRPr lang="es-EC" sz="1100">
                        <a:effectLst/>
                        <a:latin typeface="Calibri"/>
                        <a:ea typeface="Calibri"/>
                        <a:cs typeface="Times New Roman"/>
                      </a:endParaRPr>
                    </a:p>
                  </a:txBody>
                  <a:tcPr marL="53668" marR="53668" marT="0" marB="0"/>
                </a:tc>
                <a:tc rowSpan="2">
                  <a:txBody>
                    <a:bodyPr/>
                    <a:lstStyle/>
                    <a:p>
                      <a:pPr algn="just">
                        <a:lnSpc>
                          <a:spcPct val="150000"/>
                        </a:lnSpc>
                        <a:spcAft>
                          <a:spcPts val="0"/>
                        </a:spcAft>
                      </a:pPr>
                      <a:r>
                        <a:rPr lang="es-ES" sz="1100">
                          <a:effectLst/>
                        </a:rPr>
                        <a:t>5.21</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Supervivencia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60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Protección</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40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rowSpan="2">
                  <a:txBody>
                    <a:bodyPr/>
                    <a:lstStyle/>
                    <a:p>
                      <a:pPr algn="just">
                        <a:lnSpc>
                          <a:spcPct val="150000"/>
                        </a:lnSpc>
                        <a:spcAft>
                          <a:spcPts val="0"/>
                        </a:spcAft>
                      </a:pPr>
                      <a:r>
                        <a:rPr lang="es-ES" sz="1100">
                          <a:effectLst/>
                        </a:rPr>
                        <a:t>Sostenimiento Logístico</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10</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5.48</a:t>
                      </a:r>
                      <a:endParaRPr lang="es-EC" sz="1100">
                        <a:effectLst/>
                        <a:latin typeface="Calibri"/>
                        <a:ea typeface="Calibri"/>
                        <a:cs typeface="Times New Roman"/>
                      </a:endParaRPr>
                    </a:p>
                  </a:txBody>
                  <a:tcPr marL="53668" marR="53668" marT="0" marB="0"/>
                </a:tc>
                <a:tc rowSpan="2">
                  <a:txBody>
                    <a:bodyPr/>
                    <a:lstStyle/>
                    <a:p>
                      <a:pPr algn="just">
                        <a:lnSpc>
                          <a:spcPct val="150000"/>
                        </a:lnSpc>
                        <a:spcAft>
                          <a:spcPts val="0"/>
                        </a:spcAft>
                      </a:pPr>
                      <a:r>
                        <a:rPr lang="es-ES" sz="1100">
                          <a:effectLst/>
                        </a:rPr>
                        <a:t>5.57</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Logística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70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Infraestructura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30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rowSpan="2">
                  <a:txBody>
                    <a:bodyPr/>
                    <a:lstStyle/>
                    <a:p>
                      <a:pPr algn="just">
                        <a:lnSpc>
                          <a:spcPct val="150000"/>
                        </a:lnSpc>
                        <a:spcAft>
                          <a:spcPts val="0"/>
                        </a:spcAft>
                      </a:pPr>
                      <a:r>
                        <a:rPr lang="es-ES" sz="1100">
                          <a:effectLst/>
                        </a:rPr>
                        <a:t> </a:t>
                      </a:r>
                      <a:endParaRPr lang="es-EC" sz="1100">
                        <a:effectLst/>
                      </a:endParaRPr>
                    </a:p>
                    <a:p>
                      <a:pPr algn="just">
                        <a:lnSpc>
                          <a:spcPct val="150000"/>
                        </a:lnSpc>
                        <a:spcAft>
                          <a:spcPts val="0"/>
                        </a:spcAft>
                      </a:pPr>
                      <a:r>
                        <a:rPr lang="es-ES" sz="1100">
                          <a:effectLst/>
                        </a:rPr>
                        <a:t>Cyberdefensa</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5</a:t>
                      </a:r>
                      <a:endParaRPr lang="es-EC" sz="1100">
                        <a:effectLst/>
                        <a:latin typeface="Calibri"/>
                        <a:ea typeface="Calibri"/>
                        <a:cs typeface="Times New Roman"/>
                      </a:endParaRPr>
                    </a:p>
                  </a:txBody>
                  <a:tcPr marL="53668" marR="53668" marT="0" marB="0"/>
                </a:tc>
                <a:tc rowSpan="2">
                  <a:txBody>
                    <a:bodyPr/>
                    <a:lstStyle/>
                    <a:p>
                      <a:pPr algn="ctr">
                        <a:lnSpc>
                          <a:spcPct val="150000"/>
                        </a:lnSpc>
                        <a:spcAft>
                          <a:spcPts val="0"/>
                        </a:spcAft>
                      </a:pPr>
                      <a:r>
                        <a:rPr lang="es-ES" sz="1100">
                          <a:effectLst/>
                        </a:rPr>
                        <a:t>0.59</a:t>
                      </a:r>
                      <a:endParaRPr lang="es-EC" sz="1100">
                        <a:effectLst/>
                        <a:latin typeface="Calibri"/>
                        <a:ea typeface="Calibri"/>
                        <a:cs typeface="Times New Roman"/>
                      </a:endParaRPr>
                    </a:p>
                  </a:txBody>
                  <a:tcPr marL="53668" marR="53668" marT="0" marB="0"/>
                </a:tc>
                <a:tc rowSpan="2">
                  <a:txBody>
                    <a:bodyPr/>
                    <a:lstStyle/>
                    <a:p>
                      <a:pPr algn="just">
                        <a:lnSpc>
                          <a:spcPct val="150000"/>
                        </a:lnSpc>
                        <a:spcAft>
                          <a:spcPts val="0"/>
                        </a:spcAft>
                      </a:pPr>
                      <a:r>
                        <a:rPr lang="es-ES" sz="1100">
                          <a:effectLst/>
                        </a:rPr>
                        <a:t>0.23</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Guerra Electrónica</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40</a:t>
                      </a:r>
                      <a:endParaRPr lang="es-EC" sz="1100">
                        <a:effectLst/>
                        <a:latin typeface="Calibri"/>
                        <a:ea typeface="Calibri"/>
                        <a:cs typeface="Times New Roman"/>
                      </a:endParaRPr>
                    </a:p>
                  </a:txBody>
                  <a:tcPr marL="53668" marR="53668" marT="0" marB="0"/>
                </a:tc>
                <a:tc vMerge="1">
                  <a:txBody>
                    <a:bodyPr/>
                    <a:lstStyle/>
                    <a:p>
                      <a:endParaRPr lang="es-EC"/>
                    </a:p>
                  </a:txBody>
                  <a:tcPr/>
                </a:tc>
              </a:tr>
              <a:tr h="251322">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just">
                        <a:lnSpc>
                          <a:spcPct val="150000"/>
                        </a:lnSpc>
                        <a:spcAft>
                          <a:spcPts val="0"/>
                        </a:spcAft>
                      </a:pPr>
                      <a:r>
                        <a:rPr lang="es-ES" sz="1100">
                          <a:effectLst/>
                        </a:rPr>
                        <a:t>Seguridad Información</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60</a:t>
                      </a:r>
                      <a:endParaRPr lang="es-EC" sz="1100">
                        <a:effectLst/>
                        <a:latin typeface="Calibri"/>
                        <a:ea typeface="Calibri"/>
                        <a:cs typeface="Times New Roman"/>
                      </a:endParaRPr>
                    </a:p>
                  </a:txBody>
                  <a:tcPr marL="53668" marR="53668" marT="0" marB="0"/>
                </a:tc>
                <a:tc vMerge="1">
                  <a:txBody>
                    <a:bodyPr/>
                    <a:lstStyle/>
                    <a:p>
                      <a:endParaRPr lang="es-EC"/>
                    </a:p>
                  </a:txBody>
                  <a:tcPr/>
                </a:tc>
              </a:tr>
              <a:tr h="293209">
                <a:tc>
                  <a:txBody>
                    <a:bodyPr/>
                    <a:lstStyle/>
                    <a:p>
                      <a:pPr algn="just">
                        <a:lnSpc>
                          <a:spcPct val="150000"/>
                        </a:lnSpc>
                        <a:spcAft>
                          <a:spcPts val="0"/>
                        </a:spcAft>
                      </a:pPr>
                      <a:r>
                        <a:rPr lang="es-ES" sz="1100">
                          <a:effectLst/>
                        </a:rPr>
                        <a:t>TOTAL</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a:effectLst/>
                        </a:rPr>
                        <a:t> </a:t>
                      </a:r>
                      <a:endParaRPr lang="es-EC" sz="1100">
                        <a:effectLst/>
                        <a:latin typeface="Calibri"/>
                        <a:ea typeface="Calibri"/>
                        <a:cs typeface="Times New Roman"/>
                      </a:endParaRPr>
                    </a:p>
                  </a:txBody>
                  <a:tcPr marL="53668" marR="53668" marT="0" marB="0"/>
                </a:tc>
                <a:tc>
                  <a:txBody>
                    <a:bodyPr/>
                    <a:lstStyle/>
                    <a:p>
                      <a:pPr algn="ctr">
                        <a:lnSpc>
                          <a:spcPct val="150000"/>
                        </a:lnSpc>
                        <a:spcAft>
                          <a:spcPts val="0"/>
                        </a:spcAft>
                      </a:pPr>
                      <a:r>
                        <a:rPr lang="es-ES" sz="1100" b="1" dirty="0">
                          <a:effectLst/>
                        </a:rPr>
                        <a:t>36.30</a:t>
                      </a:r>
                      <a:endParaRPr lang="es-EC" sz="1100" b="1" dirty="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b="1" dirty="0">
                          <a:effectLst/>
                        </a:rPr>
                        <a:t>44.92</a:t>
                      </a:r>
                      <a:endParaRPr lang="es-EC" sz="1100" b="1" dirty="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a:effectLst/>
                        </a:rPr>
                        <a:t> </a:t>
                      </a:r>
                      <a:endParaRPr lang="es-EC" sz="1100">
                        <a:effectLst/>
                        <a:latin typeface="Calibri"/>
                        <a:ea typeface="Calibri"/>
                        <a:cs typeface="Times New Roman"/>
                      </a:endParaRPr>
                    </a:p>
                  </a:txBody>
                  <a:tcPr marL="53668" marR="53668" marT="0" marB="0"/>
                </a:tc>
                <a:tc>
                  <a:txBody>
                    <a:bodyPr/>
                    <a:lstStyle/>
                    <a:p>
                      <a:pPr algn="just">
                        <a:lnSpc>
                          <a:spcPct val="150000"/>
                        </a:lnSpc>
                        <a:spcAft>
                          <a:spcPts val="0"/>
                        </a:spcAft>
                      </a:pPr>
                      <a:r>
                        <a:rPr lang="es-ES" sz="1100" dirty="0">
                          <a:effectLst/>
                        </a:rPr>
                        <a:t> </a:t>
                      </a:r>
                      <a:endParaRPr lang="es-EC" sz="1100" dirty="0">
                        <a:effectLst/>
                        <a:latin typeface="Calibri"/>
                        <a:ea typeface="Calibri"/>
                        <a:cs typeface="Times New Roman"/>
                      </a:endParaRPr>
                    </a:p>
                  </a:txBody>
                  <a:tcPr marL="53668" marR="53668" marT="0" marB="0"/>
                </a:tc>
                <a:tc vMerge="1">
                  <a:txBody>
                    <a:bodyPr/>
                    <a:lstStyle/>
                    <a:p>
                      <a:endParaRPr lang="es-EC"/>
                    </a:p>
                  </a:txBody>
                  <a:tcPr/>
                </a:tc>
              </a:tr>
            </a:tbl>
          </a:graphicData>
        </a:graphic>
      </p:graphicFrame>
      <p:sp>
        <p:nvSpPr>
          <p:cNvPr id="5" name="4 Elipse"/>
          <p:cNvSpPr>
            <a:spLocks noChangeArrowheads="1"/>
          </p:cNvSpPr>
          <p:nvPr/>
        </p:nvSpPr>
        <p:spPr bwMode="auto">
          <a:xfrm>
            <a:off x="5995988" y="9802813"/>
            <a:ext cx="439737" cy="4921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EC"/>
          </a:p>
        </p:txBody>
      </p:sp>
      <p:sp>
        <p:nvSpPr>
          <p:cNvPr id="6" name="5 Elipse"/>
          <p:cNvSpPr/>
          <p:nvPr/>
        </p:nvSpPr>
        <p:spPr>
          <a:xfrm>
            <a:off x="3419872" y="6309320"/>
            <a:ext cx="72008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6 Elipse"/>
          <p:cNvSpPr/>
          <p:nvPr/>
        </p:nvSpPr>
        <p:spPr>
          <a:xfrm>
            <a:off x="4211960" y="6309320"/>
            <a:ext cx="720080"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CuadroTexto"/>
          <p:cNvSpPr txBox="1"/>
          <p:nvPr/>
        </p:nvSpPr>
        <p:spPr>
          <a:xfrm>
            <a:off x="1907704" y="2132856"/>
            <a:ext cx="5688632" cy="2246769"/>
          </a:xfrm>
          <a:prstGeom prst="rect">
            <a:avLst/>
          </a:prstGeom>
          <a:solidFill>
            <a:schemeClr val="accent2">
              <a:lumMod val="60000"/>
              <a:lumOff val="40000"/>
            </a:schemeClr>
          </a:solidFill>
        </p:spPr>
        <p:txBody>
          <a:bodyPr wrap="square" rtlCol="0">
            <a:spAutoFit/>
          </a:bodyPr>
          <a:lstStyle/>
          <a:p>
            <a:r>
              <a:rPr lang="es-EC" sz="2000" dirty="0"/>
              <a:t>1. Garantizar la defensa de la soberanía e integridad territorial;</a:t>
            </a:r>
          </a:p>
          <a:p>
            <a:r>
              <a:rPr lang="es-EC" sz="2000" dirty="0"/>
              <a:t>2. Participar en la seguridad integral;</a:t>
            </a:r>
          </a:p>
          <a:p>
            <a:r>
              <a:rPr lang="es-EC" sz="2000" dirty="0"/>
              <a:t>3. Apoyar al desarrollo nacional en el ejercicio de las soberanías,</a:t>
            </a:r>
          </a:p>
          <a:p>
            <a:r>
              <a:rPr lang="es-EC" sz="2000" dirty="0"/>
              <a:t>4. Contribuir a la paz regional y mundial.</a:t>
            </a:r>
          </a:p>
          <a:p>
            <a:endParaRPr lang="es-EC" sz="2000" dirty="0"/>
          </a:p>
        </p:txBody>
      </p:sp>
    </p:spTree>
    <p:extLst>
      <p:ext uri="{BB962C8B-B14F-4D97-AF65-F5344CB8AC3E}">
        <p14:creationId xmlns:p14="http://schemas.microsoft.com/office/powerpoint/2010/main" val="169535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ChangeArrowheads="1"/>
          </p:cNvSpPr>
          <p:nvPr/>
        </p:nvSpPr>
        <p:spPr bwMode="auto">
          <a:xfrm>
            <a:off x="1691680" y="975493"/>
            <a:ext cx="6264696" cy="5570756"/>
          </a:xfrm>
          <a:prstGeom prst="rect">
            <a:avLst/>
          </a:prstGeom>
          <a:solidFill>
            <a:schemeClr val="accent1">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SUMARIO</a:t>
            </a:r>
            <a:endParaRPr kumimoji="0" lang="es-ES"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r>
              <a:rPr lang="es-ES" sz="1600" b="1" dirty="0" smtClean="0">
                <a:latin typeface="Arial" pitchFamily="34" charset="0"/>
                <a:ea typeface="Times New Roman" pitchFamily="18" charset="0"/>
                <a:cs typeface="Arial" pitchFamily="34" charset="0"/>
              </a:rPr>
              <a:t>EL PROBLEMA</a:t>
            </a:r>
          </a:p>
          <a:p>
            <a:pPr marL="457200" marR="0" lvl="0" indent="-457200" defTabSz="914400" rtl="0" eaLnBrk="1" fontAlgn="base" latinLnBrk="0" hangingPunct="1">
              <a:lnSpc>
                <a:spcPct val="100000"/>
              </a:lnSpc>
              <a:spcBef>
                <a:spcPct val="0"/>
              </a:spcBef>
              <a:spcAft>
                <a:spcPct val="0"/>
              </a:spcAft>
              <a:buClrTx/>
              <a:buSzTx/>
              <a:buFontTx/>
              <a:buChar char="-"/>
              <a:tabLst/>
            </a:pPr>
            <a:r>
              <a:rPr kumimoji="0" lang="es-ES" sz="1600" i="0" u="none" strike="noStrike" cap="none" normalizeH="0" baseline="0" dirty="0" smtClean="0">
                <a:ln>
                  <a:noFill/>
                </a:ln>
                <a:effectLst/>
                <a:latin typeface="Arial" pitchFamily="34" charset="0"/>
                <a:ea typeface="Times New Roman" pitchFamily="18" charset="0"/>
                <a:cs typeface="Arial" pitchFamily="34" charset="0"/>
              </a:rPr>
              <a:t>Planteamiento del problema</a:t>
            </a:r>
          </a:p>
          <a:p>
            <a:pPr marL="457200" marR="0" lvl="0" indent="-457200" defTabSz="914400" rtl="0" eaLnBrk="1" fontAlgn="base" latinLnBrk="0" hangingPunct="1">
              <a:lnSpc>
                <a:spcPct val="100000"/>
              </a:lnSpc>
              <a:spcBef>
                <a:spcPct val="0"/>
              </a:spcBef>
              <a:spcAft>
                <a:spcPct val="0"/>
              </a:spcAft>
              <a:buClrTx/>
              <a:buSzTx/>
              <a:buFontTx/>
              <a:buChar char="-"/>
              <a:tabLst/>
            </a:pPr>
            <a:r>
              <a:rPr kumimoji="0" lang="es-ES" sz="1600" i="0" u="none" strike="noStrike" cap="none" normalizeH="0" baseline="0" dirty="0" smtClean="0">
                <a:ln>
                  <a:noFill/>
                </a:ln>
                <a:effectLst/>
                <a:latin typeface="Arial" pitchFamily="34" charset="0"/>
                <a:ea typeface="Times New Roman" pitchFamily="18" charset="0"/>
                <a:cs typeface="Arial" pitchFamily="34" charset="0"/>
              </a:rPr>
              <a:t>Objetivos</a:t>
            </a:r>
          </a:p>
          <a:p>
            <a:pPr marR="0" lvl="0" defTabSz="914400" rtl="0" eaLnBrk="1" fontAlgn="base" latinLnBrk="0" hangingPunct="1">
              <a:lnSpc>
                <a:spcPct val="100000"/>
              </a:lnSpc>
              <a:spcBef>
                <a:spcPct val="0"/>
              </a:spcBef>
              <a:spcAft>
                <a:spcPct val="0"/>
              </a:spcAft>
              <a:buClrTx/>
              <a:buSzTx/>
              <a:tabLst/>
            </a:pPr>
            <a:r>
              <a:rPr lang="es-ES" sz="1600" b="1" dirty="0" smtClean="0">
                <a:latin typeface="Arial" pitchFamily="34" charset="0"/>
                <a:ea typeface="Times New Roman" pitchFamily="18" charset="0"/>
                <a:cs typeface="Arial" pitchFamily="34" charset="0"/>
              </a:rPr>
              <a:t>MARCO TEÓRICO</a:t>
            </a:r>
          </a:p>
          <a:p>
            <a:pPr marL="457200" marR="0" lvl="0" indent="-457200" defTabSz="914400" rtl="0" eaLnBrk="1" fontAlgn="base" latinLnBrk="0" hangingPunct="1">
              <a:lnSpc>
                <a:spcPct val="100000"/>
              </a:lnSpc>
              <a:spcBef>
                <a:spcPct val="0"/>
              </a:spcBef>
              <a:spcAft>
                <a:spcPct val="0"/>
              </a:spcAft>
              <a:buClrTx/>
              <a:buSzTx/>
              <a:buFontTx/>
              <a:buChar char="-"/>
              <a:tabLst/>
            </a:pPr>
            <a:r>
              <a:rPr lang="es-ES" sz="1600" baseline="0" dirty="0" smtClean="0">
                <a:latin typeface="Arial" pitchFamily="34" charset="0"/>
                <a:ea typeface="Times New Roman" pitchFamily="18" charset="0"/>
                <a:cs typeface="Arial" pitchFamily="34" charset="0"/>
              </a:rPr>
              <a:t>Marco </a:t>
            </a:r>
            <a:r>
              <a:rPr lang="es-ES" sz="1600" dirty="0">
                <a:latin typeface="Arial" pitchFamily="34" charset="0"/>
                <a:ea typeface="Times New Roman" pitchFamily="18" charset="0"/>
                <a:cs typeface="Arial" pitchFamily="34" charset="0"/>
              </a:rPr>
              <a:t>T</a:t>
            </a:r>
            <a:r>
              <a:rPr lang="es-ES" sz="1600" baseline="0" dirty="0" smtClean="0">
                <a:latin typeface="Arial" pitchFamily="34" charset="0"/>
                <a:ea typeface="Times New Roman" pitchFamily="18" charset="0"/>
                <a:cs typeface="Arial" pitchFamily="34" charset="0"/>
              </a:rPr>
              <a:t>eórico</a:t>
            </a:r>
          </a:p>
          <a:p>
            <a:pPr marL="457200" marR="0" lvl="0" indent="-457200" defTabSz="914400" rtl="0" eaLnBrk="1" fontAlgn="base" latinLnBrk="0" hangingPunct="1">
              <a:lnSpc>
                <a:spcPct val="100000"/>
              </a:lnSpc>
              <a:spcBef>
                <a:spcPct val="0"/>
              </a:spcBef>
              <a:spcAft>
                <a:spcPct val="0"/>
              </a:spcAft>
              <a:buClrTx/>
              <a:buSzTx/>
              <a:buFontTx/>
              <a:buChar char="-"/>
              <a:tabLst/>
            </a:pPr>
            <a:r>
              <a:rPr kumimoji="0" lang="es-ES" sz="1600" i="0" u="none" strike="noStrike" cap="none" normalizeH="0" dirty="0" smtClean="0">
                <a:ln>
                  <a:noFill/>
                </a:ln>
                <a:effectLst/>
                <a:latin typeface="Arial" pitchFamily="34" charset="0"/>
                <a:ea typeface="Times New Roman" pitchFamily="18" charset="0"/>
                <a:cs typeface="Arial" pitchFamily="34" charset="0"/>
              </a:rPr>
              <a:t>Variables de la Investigación</a:t>
            </a:r>
          </a:p>
          <a:p>
            <a:pPr marL="0" marR="0" lvl="0" indent="0" defTabSz="914400" rtl="0" eaLnBrk="1" fontAlgn="base" latinLnBrk="0" hangingPunct="1">
              <a:lnSpc>
                <a:spcPct val="100000"/>
              </a:lnSpc>
              <a:spcBef>
                <a:spcPct val="0"/>
              </a:spcBef>
              <a:spcAft>
                <a:spcPct val="0"/>
              </a:spcAft>
              <a:buClrTx/>
              <a:buSzTx/>
              <a:buFontTx/>
              <a:buNone/>
              <a:tabLst/>
            </a:pPr>
            <a:r>
              <a:rPr lang="es-ES" sz="1600" b="1" dirty="0" smtClean="0">
                <a:latin typeface="Arial" pitchFamily="34" charset="0"/>
                <a:ea typeface="Times New Roman" pitchFamily="18" charset="0"/>
                <a:cs typeface="Arial" pitchFamily="34" charset="0"/>
              </a:rPr>
              <a:t>METODOLOGÍA DE LA INVESTIGACIÓN</a:t>
            </a:r>
          </a:p>
          <a:p>
            <a:pPr marL="457200" indent="-457200" fontAlgn="base">
              <a:spcBef>
                <a:spcPct val="0"/>
              </a:spcBef>
              <a:spcAft>
                <a:spcPct val="0"/>
              </a:spcAft>
              <a:buFontTx/>
              <a:buChar char="-"/>
            </a:pPr>
            <a:r>
              <a:rPr lang="es-ES" sz="1600" dirty="0" smtClean="0">
                <a:latin typeface="Arial" pitchFamily="34" charset="0"/>
                <a:ea typeface="Times New Roman" pitchFamily="18" charset="0"/>
                <a:cs typeface="Arial" pitchFamily="34" charset="0"/>
              </a:rPr>
              <a:t>Tipo </a:t>
            </a:r>
            <a:r>
              <a:rPr lang="es-ES" sz="1600" dirty="0">
                <a:latin typeface="Arial" pitchFamily="34" charset="0"/>
                <a:ea typeface="Times New Roman" pitchFamily="18" charset="0"/>
                <a:cs typeface="Arial" pitchFamily="34" charset="0"/>
              </a:rPr>
              <a:t>de </a:t>
            </a:r>
            <a:r>
              <a:rPr lang="es-ES" sz="1600" dirty="0" smtClean="0">
                <a:latin typeface="Arial" pitchFamily="34" charset="0"/>
                <a:ea typeface="Times New Roman" pitchFamily="18" charset="0"/>
                <a:cs typeface="Arial" pitchFamily="34" charset="0"/>
              </a:rPr>
              <a:t>Estudio</a:t>
            </a:r>
            <a:endParaRPr lang="es-ES" sz="1600" dirty="0">
              <a:latin typeface="Arial" pitchFamily="34" charset="0"/>
              <a:ea typeface="Times New Roman" pitchFamily="18" charset="0"/>
              <a:cs typeface="Arial" pitchFamily="34" charset="0"/>
            </a:endParaRPr>
          </a:p>
          <a:p>
            <a:pPr marL="457200" indent="-457200" fontAlgn="base">
              <a:spcBef>
                <a:spcPct val="0"/>
              </a:spcBef>
              <a:spcAft>
                <a:spcPct val="0"/>
              </a:spcAft>
              <a:buFontTx/>
              <a:buChar char="-"/>
            </a:pPr>
            <a:r>
              <a:rPr lang="es-ES" sz="1600" dirty="0" smtClean="0">
                <a:latin typeface="Arial" pitchFamily="34" charset="0"/>
                <a:ea typeface="Times New Roman" pitchFamily="18" charset="0"/>
                <a:cs typeface="Arial" pitchFamily="34" charset="0"/>
              </a:rPr>
              <a:t>Método </a:t>
            </a:r>
            <a:r>
              <a:rPr lang="es-ES" sz="1600" dirty="0">
                <a:latin typeface="Arial" pitchFamily="34" charset="0"/>
                <a:ea typeface="Times New Roman" pitchFamily="18" charset="0"/>
                <a:cs typeface="Arial" pitchFamily="34" charset="0"/>
              </a:rPr>
              <a:t>de </a:t>
            </a:r>
            <a:r>
              <a:rPr lang="es-ES" sz="1600" dirty="0" smtClean="0">
                <a:latin typeface="Arial" pitchFamily="34" charset="0"/>
                <a:ea typeface="Times New Roman" pitchFamily="18" charset="0"/>
                <a:cs typeface="Arial" pitchFamily="34" charset="0"/>
              </a:rPr>
              <a:t>Investigación</a:t>
            </a:r>
            <a:endParaRPr lang="es-ES" sz="1600" dirty="0">
              <a:latin typeface="Arial" pitchFamily="34" charset="0"/>
              <a:ea typeface="Times New Roman" pitchFamily="18" charset="0"/>
              <a:cs typeface="Arial" pitchFamily="34" charset="0"/>
            </a:endParaRPr>
          </a:p>
          <a:p>
            <a:pPr marL="457200" indent="-457200" fontAlgn="base">
              <a:spcBef>
                <a:spcPct val="0"/>
              </a:spcBef>
              <a:spcAft>
                <a:spcPct val="0"/>
              </a:spcAft>
              <a:buFontTx/>
              <a:buChar char="-"/>
            </a:pPr>
            <a:r>
              <a:rPr lang="es-ES" sz="1600" dirty="0">
                <a:latin typeface="Arial" pitchFamily="34" charset="0"/>
                <a:ea typeface="Times New Roman" pitchFamily="18" charset="0"/>
                <a:cs typeface="Arial" pitchFamily="34" charset="0"/>
              </a:rPr>
              <a:t>T</a:t>
            </a:r>
            <a:r>
              <a:rPr lang="es-ES" sz="1600" dirty="0" smtClean="0">
                <a:latin typeface="Arial" pitchFamily="34" charset="0"/>
                <a:ea typeface="Times New Roman" pitchFamily="18" charset="0"/>
                <a:cs typeface="Arial" pitchFamily="34" charset="0"/>
              </a:rPr>
              <a:t>écnicas </a:t>
            </a:r>
            <a:r>
              <a:rPr lang="es-ES" sz="1600" dirty="0">
                <a:latin typeface="Arial" pitchFamily="34" charset="0"/>
                <a:ea typeface="Times New Roman" pitchFamily="18" charset="0"/>
                <a:cs typeface="Arial" pitchFamily="34" charset="0"/>
              </a:rPr>
              <a:t>de I</a:t>
            </a:r>
            <a:r>
              <a:rPr lang="es-ES" sz="1600" dirty="0" smtClean="0">
                <a:latin typeface="Arial" pitchFamily="34" charset="0"/>
                <a:ea typeface="Times New Roman" pitchFamily="18" charset="0"/>
                <a:cs typeface="Arial" pitchFamily="34" charset="0"/>
              </a:rPr>
              <a:t>nvestigación</a:t>
            </a:r>
          </a:p>
          <a:p>
            <a:pPr marL="0" marR="0" lvl="0" indent="0" defTabSz="914400" rtl="0" eaLnBrk="1" fontAlgn="base" latinLnBrk="0" hangingPunct="1">
              <a:lnSpc>
                <a:spcPct val="100000"/>
              </a:lnSpc>
              <a:spcBef>
                <a:spcPct val="0"/>
              </a:spcBef>
              <a:spcAft>
                <a:spcPct val="0"/>
              </a:spcAft>
              <a:buClrTx/>
              <a:buSzTx/>
              <a:buFontTx/>
              <a:buNone/>
              <a:tabLst/>
            </a:pPr>
            <a:r>
              <a:rPr lang="es-ES" sz="1600" b="1" dirty="0" smtClean="0">
                <a:latin typeface="Arial" pitchFamily="34" charset="0"/>
                <a:ea typeface="Times New Roman" pitchFamily="18" charset="0"/>
                <a:cs typeface="Arial" pitchFamily="34" charset="0"/>
              </a:rPr>
              <a:t>ANÁLISIS</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Legal</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Presupuesto</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Amenazas y Riesgos</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Espacios Marítimos</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Capacidades</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Misiones</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Capacidades a alcanzar mediante proyectos de inversión</a:t>
            </a:r>
          </a:p>
          <a:p>
            <a:pPr marL="342900" marR="0" lvl="0" indent="-342900" defTabSz="914400" rtl="0" eaLnBrk="1" fontAlgn="base" latinLnBrk="0" hangingPunct="1">
              <a:lnSpc>
                <a:spcPct val="100000"/>
              </a:lnSpc>
              <a:spcBef>
                <a:spcPct val="0"/>
              </a:spcBef>
              <a:spcAft>
                <a:spcPct val="0"/>
              </a:spcAft>
              <a:buClrTx/>
              <a:buSzTx/>
              <a:buFontTx/>
              <a:buChar char="-"/>
              <a:tabLst/>
            </a:pPr>
            <a:r>
              <a:rPr lang="es-ES" sz="1600" dirty="0" smtClean="0">
                <a:latin typeface="Arial" pitchFamily="34" charset="0"/>
                <a:ea typeface="Times New Roman" pitchFamily="18" charset="0"/>
                <a:cs typeface="Arial" pitchFamily="34" charset="0"/>
              </a:rPr>
              <a:t>Efecto deseado</a:t>
            </a:r>
          </a:p>
          <a:p>
            <a:pPr marL="0" marR="0" lvl="0" indent="0" defTabSz="914400" rtl="0" eaLnBrk="1" fontAlgn="base" latinLnBrk="0" hangingPunct="1">
              <a:lnSpc>
                <a:spcPct val="100000"/>
              </a:lnSpc>
              <a:spcBef>
                <a:spcPct val="0"/>
              </a:spcBef>
              <a:spcAft>
                <a:spcPct val="0"/>
              </a:spcAft>
              <a:buClrTx/>
              <a:buSzTx/>
              <a:buFontTx/>
              <a:buNone/>
              <a:tabLst/>
            </a:pPr>
            <a:r>
              <a:rPr lang="es-ES" sz="1600" b="1" dirty="0" smtClean="0">
                <a:latin typeface="Arial" pitchFamily="34" charset="0"/>
                <a:ea typeface="Times New Roman" pitchFamily="18" charset="0"/>
                <a:cs typeface="Arial" pitchFamily="34" charset="0"/>
              </a:rPr>
              <a:t>CONCLUSIONES Y RECOMENDACIONES</a:t>
            </a:r>
          </a:p>
        </p:txBody>
      </p:sp>
      <p:pic>
        <p:nvPicPr>
          <p:cNvPr id="3" name="Picture 2" descr="Armada del Ecuado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3474" y="76422"/>
            <a:ext cx="655030" cy="688282"/>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descr="nuevo sello inad.jpg"/>
          <p:cNvPicPr>
            <a:picLocks noChangeAspect="1"/>
          </p:cNvPicPr>
          <p:nvPr/>
        </p:nvPicPr>
        <p:blipFill>
          <a:blip r:embed="rId4" cstate="print"/>
          <a:stretch>
            <a:fillRect/>
          </a:stretch>
        </p:blipFill>
        <p:spPr>
          <a:xfrm>
            <a:off x="67390" y="44624"/>
            <a:ext cx="760194" cy="720883"/>
          </a:xfrm>
          <a:prstGeom prst="ellipse">
            <a:avLst/>
          </a:prstGeom>
          <a:solidFill>
            <a:schemeClr val="bg1"/>
          </a:solid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a:spLocks noChangeArrowheads="1"/>
          </p:cNvSpPr>
          <p:nvPr/>
        </p:nvSpPr>
        <p:spPr bwMode="auto">
          <a:xfrm>
            <a:off x="5995988" y="9802813"/>
            <a:ext cx="439737" cy="4921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EC"/>
          </a:p>
        </p:txBody>
      </p:sp>
      <p:grpSp>
        <p:nvGrpSpPr>
          <p:cNvPr id="8" name="Lienzo 93"/>
          <p:cNvGrpSpPr/>
          <p:nvPr/>
        </p:nvGrpSpPr>
        <p:grpSpPr>
          <a:xfrm>
            <a:off x="288032" y="1340768"/>
            <a:ext cx="11268744" cy="9073008"/>
            <a:chOff x="0" y="0"/>
            <a:chExt cx="7169150" cy="5996940"/>
          </a:xfrm>
        </p:grpSpPr>
        <p:sp>
          <p:nvSpPr>
            <p:cNvPr id="9" name="94 Rectángulo"/>
            <p:cNvSpPr/>
            <p:nvPr/>
          </p:nvSpPr>
          <p:spPr>
            <a:xfrm>
              <a:off x="1654175" y="2915285"/>
              <a:ext cx="5514975" cy="3081655"/>
            </a:xfrm>
            <a:prstGeom prst="rect">
              <a:avLst/>
            </a:prstGeom>
            <a:noFill/>
          </p:spPr>
        </p:sp>
        <p:grpSp>
          <p:nvGrpSpPr>
            <p:cNvPr id="10" name="Group 4"/>
            <p:cNvGrpSpPr>
              <a:grpSpLocks/>
            </p:cNvGrpSpPr>
            <p:nvPr/>
          </p:nvGrpSpPr>
          <p:grpSpPr bwMode="auto">
            <a:xfrm>
              <a:off x="0" y="0"/>
              <a:ext cx="505601" cy="2625883"/>
              <a:chOff x="577" y="890"/>
              <a:chExt cx="443" cy="2858"/>
            </a:xfrm>
          </p:grpSpPr>
          <p:sp>
            <p:nvSpPr>
              <p:cNvPr id="85" name="Text Box 5"/>
              <p:cNvSpPr txBox="1">
                <a:spLocks noChangeArrowheads="1"/>
              </p:cNvSpPr>
              <p:nvPr/>
            </p:nvSpPr>
            <p:spPr bwMode="auto">
              <a:xfrm>
                <a:off x="577" y="890"/>
                <a:ext cx="443"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100%</a:t>
                </a:r>
                <a:endParaRPr lang="es-EC" sz="1600">
                  <a:effectLst/>
                  <a:latin typeface="Calibri"/>
                  <a:ea typeface="Calibri"/>
                  <a:cs typeface="Times New Roman"/>
                </a:endParaRPr>
              </a:p>
            </p:txBody>
          </p:sp>
          <p:sp>
            <p:nvSpPr>
              <p:cNvPr id="86" name="Text Box 6"/>
              <p:cNvSpPr txBox="1">
                <a:spLocks noChangeArrowheads="1"/>
              </p:cNvSpPr>
              <p:nvPr/>
            </p:nvSpPr>
            <p:spPr bwMode="auto">
              <a:xfrm>
                <a:off x="638" y="1162"/>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90%</a:t>
                </a:r>
                <a:endParaRPr lang="es-EC" sz="1600">
                  <a:effectLst/>
                  <a:latin typeface="Calibri"/>
                  <a:ea typeface="Calibri"/>
                  <a:cs typeface="Times New Roman"/>
                </a:endParaRPr>
              </a:p>
            </p:txBody>
          </p:sp>
          <p:sp>
            <p:nvSpPr>
              <p:cNvPr id="87" name="Text Box 7"/>
              <p:cNvSpPr txBox="1">
                <a:spLocks noChangeArrowheads="1"/>
              </p:cNvSpPr>
              <p:nvPr/>
            </p:nvSpPr>
            <p:spPr bwMode="auto">
              <a:xfrm>
                <a:off x="648" y="1404"/>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80%</a:t>
                </a:r>
                <a:endParaRPr lang="es-EC" sz="1600">
                  <a:effectLst/>
                  <a:latin typeface="Calibri"/>
                  <a:ea typeface="Calibri"/>
                  <a:cs typeface="Times New Roman"/>
                </a:endParaRPr>
              </a:p>
            </p:txBody>
          </p:sp>
          <p:sp>
            <p:nvSpPr>
              <p:cNvPr id="88" name="Text Box 8"/>
              <p:cNvSpPr txBox="1">
                <a:spLocks noChangeArrowheads="1"/>
              </p:cNvSpPr>
              <p:nvPr/>
            </p:nvSpPr>
            <p:spPr bwMode="auto">
              <a:xfrm>
                <a:off x="648" y="1676"/>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70%</a:t>
                </a:r>
                <a:endParaRPr lang="es-EC" sz="1600">
                  <a:effectLst/>
                  <a:latin typeface="Calibri"/>
                  <a:ea typeface="Calibri"/>
                  <a:cs typeface="Times New Roman"/>
                </a:endParaRPr>
              </a:p>
            </p:txBody>
          </p:sp>
          <p:sp>
            <p:nvSpPr>
              <p:cNvPr id="89" name="Text Box 9"/>
              <p:cNvSpPr txBox="1">
                <a:spLocks noChangeArrowheads="1"/>
              </p:cNvSpPr>
              <p:nvPr/>
            </p:nvSpPr>
            <p:spPr bwMode="auto">
              <a:xfrm>
                <a:off x="648" y="1948"/>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60%</a:t>
                </a:r>
                <a:endParaRPr lang="es-EC" sz="1600">
                  <a:effectLst/>
                  <a:latin typeface="Calibri"/>
                  <a:ea typeface="Calibri"/>
                  <a:cs typeface="Times New Roman"/>
                </a:endParaRPr>
              </a:p>
            </p:txBody>
          </p:sp>
          <p:sp>
            <p:nvSpPr>
              <p:cNvPr id="90" name="Text Box 10"/>
              <p:cNvSpPr txBox="1">
                <a:spLocks noChangeArrowheads="1"/>
              </p:cNvSpPr>
              <p:nvPr/>
            </p:nvSpPr>
            <p:spPr bwMode="auto">
              <a:xfrm>
                <a:off x="648" y="2220"/>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50%</a:t>
                </a:r>
                <a:endParaRPr lang="es-EC" sz="1600">
                  <a:effectLst/>
                  <a:latin typeface="Calibri"/>
                  <a:ea typeface="Calibri"/>
                  <a:cs typeface="Times New Roman"/>
                </a:endParaRPr>
              </a:p>
            </p:txBody>
          </p:sp>
          <p:sp>
            <p:nvSpPr>
              <p:cNvPr id="91" name="Text Box 11"/>
              <p:cNvSpPr txBox="1">
                <a:spLocks noChangeArrowheads="1"/>
              </p:cNvSpPr>
              <p:nvPr/>
            </p:nvSpPr>
            <p:spPr bwMode="auto">
              <a:xfrm>
                <a:off x="648" y="2492"/>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40%</a:t>
                </a:r>
                <a:endParaRPr lang="es-EC" sz="1600">
                  <a:effectLst/>
                  <a:latin typeface="Calibri"/>
                  <a:ea typeface="Calibri"/>
                  <a:cs typeface="Times New Roman"/>
                </a:endParaRPr>
              </a:p>
            </p:txBody>
          </p:sp>
          <p:sp>
            <p:nvSpPr>
              <p:cNvPr id="92" name="Text Box 12"/>
              <p:cNvSpPr txBox="1">
                <a:spLocks noChangeArrowheads="1"/>
              </p:cNvSpPr>
              <p:nvPr/>
            </p:nvSpPr>
            <p:spPr bwMode="auto">
              <a:xfrm>
                <a:off x="648" y="2750"/>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30%</a:t>
                </a:r>
                <a:endParaRPr lang="es-EC" sz="1600">
                  <a:effectLst/>
                  <a:latin typeface="Calibri"/>
                  <a:ea typeface="Calibri"/>
                  <a:cs typeface="Times New Roman"/>
                </a:endParaRPr>
              </a:p>
            </p:txBody>
          </p:sp>
          <p:sp>
            <p:nvSpPr>
              <p:cNvPr id="93" name="Text Box 13"/>
              <p:cNvSpPr txBox="1">
                <a:spLocks noChangeArrowheads="1"/>
              </p:cNvSpPr>
              <p:nvPr/>
            </p:nvSpPr>
            <p:spPr bwMode="auto">
              <a:xfrm>
                <a:off x="648" y="3022"/>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20%</a:t>
                </a:r>
                <a:endParaRPr lang="es-EC" sz="1600">
                  <a:effectLst/>
                  <a:latin typeface="Calibri"/>
                  <a:ea typeface="Calibri"/>
                  <a:cs typeface="Times New Roman"/>
                </a:endParaRPr>
              </a:p>
            </p:txBody>
          </p:sp>
          <p:sp>
            <p:nvSpPr>
              <p:cNvPr id="94" name="Text Box 14"/>
              <p:cNvSpPr txBox="1">
                <a:spLocks noChangeArrowheads="1"/>
              </p:cNvSpPr>
              <p:nvPr/>
            </p:nvSpPr>
            <p:spPr bwMode="auto">
              <a:xfrm>
                <a:off x="648" y="3263"/>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10%</a:t>
                </a:r>
                <a:endParaRPr lang="es-EC" sz="1600">
                  <a:effectLst/>
                  <a:latin typeface="Calibri"/>
                  <a:ea typeface="Calibri"/>
                  <a:cs typeface="Times New Roman"/>
                </a:endParaRPr>
              </a:p>
            </p:txBody>
          </p:sp>
          <p:sp>
            <p:nvSpPr>
              <p:cNvPr id="95" name="Text Box 15"/>
              <p:cNvSpPr txBox="1">
                <a:spLocks noChangeArrowheads="1"/>
              </p:cNvSpPr>
              <p:nvPr/>
            </p:nvSpPr>
            <p:spPr bwMode="auto">
              <a:xfrm>
                <a:off x="719" y="3536"/>
                <a:ext cx="301"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r">
                  <a:lnSpc>
                    <a:spcPct val="115000"/>
                  </a:lnSpc>
                  <a:spcAft>
                    <a:spcPts val="1000"/>
                  </a:spcAft>
                </a:pPr>
                <a:r>
                  <a:rPr lang="es-ES" sz="1200">
                    <a:effectLst/>
                    <a:latin typeface="Arial"/>
                    <a:ea typeface="Calibri"/>
                    <a:cs typeface="Times New Roman"/>
                  </a:rPr>
                  <a:t>0%</a:t>
                </a:r>
                <a:endParaRPr lang="es-EC" sz="1600">
                  <a:effectLst/>
                  <a:latin typeface="Calibri"/>
                  <a:ea typeface="Calibri"/>
                  <a:cs typeface="Times New Roman"/>
                </a:endParaRPr>
              </a:p>
            </p:txBody>
          </p:sp>
        </p:grpSp>
        <p:grpSp>
          <p:nvGrpSpPr>
            <p:cNvPr id="11" name="Group 16"/>
            <p:cNvGrpSpPr>
              <a:grpSpLocks/>
            </p:cNvGrpSpPr>
            <p:nvPr/>
          </p:nvGrpSpPr>
          <p:grpSpPr bwMode="auto">
            <a:xfrm>
              <a:off x="505602" y="2616022"/>
              <a:ext cx="4673305" cy="208097"/>
              <a:chOff x="1020" y="3737"/>
              <a:chExt cx="4356" cy="203"/>
            </a:xfrm>
          </p:grpSpPr>
          <p:sp>
            <p:nvSpPr>
              <p:cNvPr id="74" name="Text Box 17"/>
              <p:cNvSpPr txBox="1">
                <a:spLocks noChangeArrowheads="1"/>
              </p:cNvSpPr>
              <p:nvPr/>
            </p:nvSpPr>
            <p:spPr bwMode="auto">
              <a:xfrm>
                <a:off x="1020" y="3737"/>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2008</a:t>
                </a:r>
                <a:endParaRPr lang="es-EC" sz="1600">
                  <a:effectLst/>
                  <a:latin typeface="Calibri"/>
                  <a:ea typeface="Calibri"/>
                  <a:cs typeface="Times New Roman"/>
                </a:endParaRPr>
              </a:p>
            </p:txBody>
          </p:sp>
          <p:sp>
            <p:nvSpPr>
              <p:cNvPr id="75" name="Text Box 18"/>
              <p:cNvSpPr txBox="1">
                <a:spLocks noChangeArrowheads="1"/>
              </p:cNvSpPr>
              <p:nvPr/>
            </p:nvSpPr>
            <p:spPr bwMode="auto">
              <a:xfrm>
                <a:off x="1429" y="3748"/>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2009</a:t>
                </a:r>
                <a:endParaRPr lang="es-EC" sz="1600">
                  <a:effectLst/>
                  <a:latin typeface="Calibri"/>
                  <a:ea typeface="Calibri"/>
                  <a:cs typeface="Times New Roman"/>
                </a:endParaRPr>
              </a:p>
            </p:txBody>
          </p:sp>
          <p:sp>
            <p:nvSpPr>
              <p:cNvPr id="76" name="Text Box 19"/>
              <p:cNvSpPr txBox="1">
                <a:spLocks noChangeArrowheads="1"/>
              </p:cNvSpPr>
              <p:nvPr/>
            </p:nvSpPr>
            <p:spPr bwMode="auto">
              <a:xfrm>
                <a:off x="1837" y="3748"/>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2010</a:t>
                </a:r>
                <a:endParaRPr lang="es-EC" sz="1600">
                  <a:effectLst/>
                  <a:latin typeface="Calibri"/>
                  <a:ea typeface="Calibri"/>
                  <a:cs typeface="Times New Roman"/>
                </a:endParaRPr>
              </a:p>
            </p:txBody>
          </p:sp>
          <p:sp>
            <p:nvSpPr>
              <p:cNvPr id="77" name="Text Box 20"/>
              <p:cNvSpPr txBox="1">
                <a:spLocks noChangeArrowheads="1"/>
              </p:cNvSpPr>
              <p:nvPr/>
            </p:nvSpPr>
            <p:spPr bwMode="auto">
              <a:xfrm>
                <a:off x="2244" y="3748"/>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2011</a:t>
                </a:r>
                <a:endParaRPr lang="es-EC" sz="1600">
                  <a:effectLst/>
                  <a:latin typeface="Calibri"/>
                  <a:ea typeface="Calibri"/>
                  <a:cs typeface="Times New Roman"/>
                </a:endParaRPr>
              </a:p>
            </p:txBody>
          </p:sp>
          <p:sp>
            <p:nvSpPr>
              <p:cNvPr id="78" name="Text Box 21"/>
              <p:cNvSpPr txBox="1">
                <a:spLocks noChangeArrowheads="1"/>
              </p:cNvSpPr>
              <p:nvPr/>
            </p:nvSpPr>
            <p:spPr bwMode="auto">
              <a:xfrm>
                <a:off x="2653" y="3748"/>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2012</a:t>
                </a:r>
                <a:endParaRPr lang="es-EC" sz="1600">
                  <a:effectLst/>
                  <a:latin typeface="Calibri"/>
                  <a:ea typeface="Calibri"/>
                  <a:cs typeface="Times New Roman"/>
                </a:endParaRPr>
              </a:p>
            </p:txBody>
          </p:sp>
          <p:sp>
            <p:nvSpPr>
              <p:cNvPr id="79" name="Text Box 22"/>
              <p:cNvSpPr txBox="1">
                <a:spLocks noChangeArrowheads="1"/>
              </p:cNvSpPr>
              <p:nvPr/>
            </p:nvSpPr>
            <p:spPr bwMode="auto">
              <a:xfrm>
                <a:off x="3016" y="3748"/>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2013</a:t>
                </a:r>
                <a:endParaRPr lang="es-EC" sz="1600">
                  <a:effectLst/>
                  <a:latin typeface="Calibri"/>
                  <a:ea typeface="Calibri"/>
                  <a:cs typeface="Times New Roman"/>
                </a:endParaRPr>
              </a:p>
            </p:txBody>
          </p:sp>
          <p:sp>
            <p:nvSpPr>
              <p:cNvPr id="80" name="Text Box 23"/>
              <p:cNvSpPr txBox="1">
                <a:spLocks noChangeArrowheads="1"/>
              </p:cNvSpPr>
              <p:nvPr/>
            </p:nvSpPr>
            <p:spPr bwMode="auto">
              <a:xfrm>
                <a:off x="3423" y="3737"/>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2014</a:t>
                </a:r>
                <a:endParaRPr lang="es-EC" sz="1600">
                  <a:effectLst/>
                  <a:latin typeface="Calibri"/>
                  <a:ea typeface="Calibri"/>
                  <a:cs typeface="Times New Roman"/>
                </a:endParaRPr>
              </a:p>
            </p:txBody>
          </p:sp>
          <p:sp>
            <p:nvSpPr>
              <p:cNvPr id="81" name="Text Box 24"/>
              <p:cNvSpPr txBox="1">
                <a:spLocks noChangeArrowheads="1"/>
              </p:cNvSpPr>
              <p:nvPr/>
            </p:nvSpPr>
            <p:spPr bwMode="auto">
              <a:xfrm>
                <a:off x="3831" y="3748"/>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2015</a:t>
                </a:r>
                <a:endParaRPr lang="es-EC" sz="1600">
                  <a:effectLst/>
                  <a:latin typeface="Calibri"/>
                  <a:ea typeface="Calibri"/>
                  <a:cs typeface="Times New Roman"/>
                </a:endParaRPr>
              </a:p>
            </p:txBody>
          </p:sp>
          <p:sp>
            <p:nvSpPr>
              <p:cNvPr id="82" name="Text Box 25"/>
              <p:cNvSpPr txBox="1">
                <a:spLocks noChangeArrowheads="1"/>
              </p:cNvSpPr>
              <p:nvPr/>
            </p:nvSpPr>
            <p:spPr bwMode="auto">
              <a:xfrm>
                <a:off x="4195" y="3737"/>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2016</a:t>
                </a:r>
                <a:endParaRPr lang="es-EC" sz="1600">
                  <a:effectLst/>
                  <a:latin typeface="Calibri"/>
                  <a:ea typeface="Calibri"/>
                  <a:cs typeface="Times New Roman"/>
                </a:endParaRPr>
              </a:p>
            </p:txBody>
          </p:sp>
          <p:sp>
            <p:nvSpPr>
              <p:cNvPr id="83" name="Text Box 26"/>
              <p:cNvSpPr txBox="1">
                <a:spLocks noChangeArrowheads="1"/>
              </p:cNvSpPr>
              <p:nvPr/>
            </p:nvSpPr>
            <p:spPr bwMode="auto">
              <a:xfrm>
                <a:off x="4604" y="3737"/>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2017</a:t>
                </a:r>
                <a:endParaRPr lang="es-EC" sz="1600">
                  <a:effectLst/>
                  <a:latin typeface="Calibri"/>
                  <a:ea typeface="Calibri"/>
                  <a:cs typeface="Times New Roman"/>
                </a:endParaRPr>
              </a:p>
            </p:txBody>
          </p:sp>
          <p:sp>
            <p:nvSpPr>
              <p:cNvPr id="84" name="Text Box 27"/>
              <p:cNvSpPr txBox="1">
                <a:spLocks noChangeArrowheads="1"/>
              </p:cNvSpPr>
              <p:nvPr/>
            </p:nvSpPr>
            <p:spPr bwMode="auto">
              <a:xfrm>
                <a:off x="5012" y="3737"/>
                <a:ext cx="36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100" b="1">
                    <a:effectLst/>
                    <a:latin typeface="Arial"/>
                    <a:ea typeface="Calibri"/>
                    <a:cs typeface="Times New Roman"/>
                  </a:rPr>
                  <a:t>2018</a:t>
                </a:r>
                <a:endParaRPr lang="es-EC" sz="1600">
                  <a:effectLst/>
                  <a:latin typeface="Calibri"/>
                  <a:ea typeface="Calibri"/>
                  <a:cs typeface="Times New Roman"/>
                </a:endParaRPr>
              </a:p>
            </p:txBody>
          </p:sp>
        </p:grpSp>
        <p:sp>
          <p:nvSpPr>
            <p:cNvPr id="12" name="Text Box 28"/>
            <p:cNvSpPr txBox="1">
              <a:spLocks noChangeArrowheads="1"/>
            </p:cNvSpPr>
            <p:nvPr/>
          </p:nvSpPr>
          <p:spPr bwMode="auto">
            <a:xfrm>
              <a:off x="2612808" y="2833846"/>
              <a:ext cx="744446" cy="212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gn="ctr">
                <a:lnSpc>
                  <a:spcPct val="115000"/>
                </a:lnSpc>
                <a:spcAft>
                  <a:spcPts val="1000"/>
                </a:spcAft>
              </a:pPr>
              <a:r>
                <a:rPr lang="es-ES" sz="1200">
                  <a:solidFill>
                    <a:srgbClr val="FFFFFF"/>
                  </a:solidFill>
                  <a:effectLst/>
                  <a:latin typeface="Arial"/>
                  <a:ea typeface="Calibri"/>
                  <a:cs typeface="Times New Roman"/>
                </a:rPr>
                <a:t>A Ñ O S</a:t>
              </a:r>
              <a:endParaRPr lang="es-EC" sz="1600">
                <a:effectLst/>
                <a:latin typeface="Calibri"/>
                <a:ea typeface="Calibri"/>
                <a:cs typeface="Times New Roman"/>
              </a:endParaRPr>
            </a:p>
          </p:txBody>
        </p:sp>
        <p:grpSp>
          <p:nvGrpSpPr>
            <p:cNvPr id="13" name="Group 31"/>
            <p:cNvGrpSpPr>
              <a:grpSpLocks/>
            </p:cNvGrpSpPr>
            <p:nvPr/>
          </p:nvGrpSpPr>
          <p:grpSpPr bwMode="auto">
            <a:xfrm>
              <a:off x="454075" y="333812"/>
              <a:ext cx="4660091" cy="1949199"/>
              <a:chOff x="975" y="1253"/>
              <a:chExt cx="4386" cy="2121"/>
            </a:xfrm>
          </p:grpSpPr>
          <p:cxnSp>
            <p:nvCxnSpPr>
              <p:cNvPr id="65" name="Line 32"/>
              <p:cNvCxnSpPr/>
              <p:nvPr/>
            </p:nvCxnSpPr>
            <p:spPr bwMode="auto">
              <a:xfrm flipH="1">
                <a:off x="975" y="1253"/>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66" name="Line 33"/>
              <p:cNvCxnSpPr/>
              <p:nvPr/>
            </p:nvCxnSpPr>
            <p:spPr bwMode="auto">
              <a:xfrm flipH="1">
                <a:off x="975" y="1516"/>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67" name="Line 34"/>
              <p:cNvCxnSpPr/>
              <p:nvPr/>
            </p:nvCxnSpPr>
            <p:spPr bwMode="auto">
              <a:xfrm flipH="1">
                <a:off x="975" y="1777"/>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68" name="Line 35"/>
              <p:cNvCxnSpPr/>
              <p:nvPr/>
            </p:nvCxnSpPr>
            <p:spPr bwMode="auto">
              <a:xfrm flipH="1">
                <a:off x="975" y="2044"/>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69" name="Line 36"/>
              <p:cNvCxnSpPr/>
              <p:nvPr/>
            </p:nvCxnSpPr>
            <p:spPr bwMode="auto">
              <a:xfrm flipH="1">
                <a:off x="975" y="2317"/>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70" name="Line 37"/>
              <p:cNvCxnSpPr/>
              <p:nvPr/>
            </p:nvCxnSpPr>
            <p:spPr bwMode="auto">
              <a:xfrm flipH="1">
                <a:off x="975" y="2579"/>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71" name="Line 38"/>
              <p:cNvCxnSpPr/>
              <p:nvPr/>
            </p:nvCxnSpPr>
            <p:spPr bwMode="auto">
              <a:xfrm flipH="1">
                <a:off x="975" y="2843"/>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72" name="Line 39"/>
              <p:cNvCxnSpPr/>
              <p:nvPr/>
            </p:nvCxnSpPr>
            <p:spPr bwMode="auto">
              <a:xfrm flipH="1">
                <a:off x="975" y="3109"/>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cxnSp>
            <p:nvCxnSpPr>
              <p:cNvPr id="73" name="Line 40"/>
              <p:cNvCxnSpPr/>
              <p:nvPr/>
            </p:nvCxnSpPr>
            <p:spPr bwMode="auto">
              <a:xfrm flipH="1">
                <a:off x="975" y="3373"/>
                <a:ext cx="4386" cy="1"/>
              </a:xfrm>
              <a:prstGeom prst="line">
                <a:avLst/>
              </a:prstGeom>
              <a:noFill/>
              <a:ln w="9525">
                <a:solidFill>
                  <a:srgbClr val="253B35"/>
                </a:solidFill>
                <a:round/>
                <a:headEnd/>
                <a:tailEnd/>
              </a:ln>
              <a:extLst>
                <a:ext uri="{909E8E84-426E-40DD-AFC4-6F175D3DCCD1}">
                  <a14:hiddenFill xmlns:a14="http://schemas.microsoft.com/office/drawing/2010/main">
                    <a:noFill/>
                  </a14:hiddenFill>
                </a:ext>
              </a:extLst>
            </p:spPr>
          </p:cxnSp>
        </p:grpSp>
        <p:grpSp>
          <p:nvGrpSpPr>
            <p:cNvPr id="14" name="Group 46"/>
            <p:cNvGrpSpPr>
              <a:grpSpLocks/>
            </p:cNvGrpSpPr>
            <p:nvPr/>
          </p:nvGrpSpPr>
          <p:grpSpPr bwMode="auto">
            <a:xfrm>
              <a:off x="454075" y="97334"/>
              <a:ext cx="4676275" cy="2443565"/>
              <a:chOff x="975" y="996"/>
              <a:chExt cx="4388" cy="2686"/>
            </a:xfrm>
          </p:grpSpPr>
          <p:grpSp>
            <p:nvGrpSpPr>
              <p:cNvPr id="41" name="Group 42"/>
              <p:cNvGrpSpPr>
                <a:grpSpLocks/>
              </p:cNvGrpSpPr>
              <p:nvPr/>
            </p:nvGrpSpPr>
            <p:grpSpPr bwMode="auto">
              <a:xfrm>
                <a:off x="975" y="3624"/>
                <a:ext cx="4388" cy="58"/>
                <a:chOff x="975" y="3624"/>
                <a:chExt cx="4388" cy="58"/>
              </a:xfrm>
            </p:grpSpPr>
            <p:cxnSp>
              <p:nvCxnSpPr>
                <p:cNvPr id="52" name="Line 43"/>
                <p:cNvCxnSpPr/>
                <p:nvPr/>
              </p:nvCxnSpPr>
              <p:spPr bwMode="auto">
                <a:xfrm flipH="1">
                  <a:off x="975" y="3628"/>
                  <a:ext cx="4386" cy="1"/>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3" name="Line 44"/>
                <p:cNvCxnSpPr/>
                <p:nvPr/>
              </p:nvCxnSpPr>
              <p:spPr bwMode="auto">
                <a:xfrm>
                  <a:off x="1026" y="3624"/>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4" name="Line 45"/>
                <p:cNvCxnSpPr/>
                <p:nvPr/>
              </p:nvCxnSpPr>
              <p:spPr bwMode="auto">
                <a:xfrm>
                  <a:off x="1417"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5" name="Line 46"/>
                <p:cNvCxnSpPr/>
                <p:nvPr/>
              </p:nvCxnSpPr>
              <p:spPr bwMode="auto">
                <a:xfrm>
                  <a:off x="1817"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6" name="Line 47"/>
                <p:cNvCxnSpPr/>
                <p:nvPr/>
              </p:nvCxnSpPr>
              <p:spPr bwMode="auto">
                <a:xfrm>
                  <a:off x="2210"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7" name="Line 48"/>
                <p:cNvCxnSpPr/>
                <p:nvPr/>
              </p:nvCxnSpPr>
              <p:spPr bwMode="auto">
                <a:xfrm>
                  <a:off x="2608"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8" name="Line 49"/>
                <p:cNvCxnSpPr/>
                <p:nvPr/>
              </p:nvCxnSpPr>
              <p:spPr bwMode="auto">
                <a:xfrm>
                  <a:off x="3002"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9" name="Line 50"/>
                <p:cNvCxnSpPr/>
                <p:nvPr/>
              </p:nvCxnSpPr>
              <p:spPr bwMode="auto">
                <a:xfrm>
                  <a:off x="3402"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60" name="Line 51"/>
                <p:cNvCxnSpPr/>
                <p:nvPr/>
              </p:nvCxnSpPr>
              <p:spPr bwMode="auto">
                <a:xfrm>
                  <a:off x="3791"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61" name="Line 52"/>
                <p:cNvCxnSpPr/>
                <p:nvPr/>
              </p:nvCxnSpPr>
              <p:spPr bwMode="auto">
                <a:xfrm>
                  <a:off x="4191"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62" name="Line 53"/>
                <p:cNvCxnSpPr/>
                <p:nvPr/>
              </p:nvCxnSpPr>
              <p:spPr bwMode="auto">
                <a:xfrm>
                  <a:off x="4584"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63" name="Line 54"/>
                <p:cNvCxnSpPr/>
                <p:nvPr/>
              </p:nvCxnSpPr>
              <p:spPr bwMode="auto">
                <a:xfrm>
                  <a:off x="4983"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64" name="Line 55"/>
                <p:cNvCxnSpPr/>
                <p:nvPr/>
              </p:nvCxnSpPr>
              <p:spPr bwMode="auto">
                <a:xfrm>
                  <a:off x="5363" y="3630"/>
                  <a:ext cx="0" cy="52"/>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grpSp>
          <p:cxnSp>
            <p:nvCxnSpPr>
              <p:cNvPr id="42" name="Line 56"/>
              <p:cNvCxnSpPr/>
              <p:nvPr/>
            </p:nvCxnSpPr>
            <p:spPr bwMode="auto">
              <a:xfrm flipH="1">
                <a:off x="980" y="996"/>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43" name="Line 57"/>
              <p:cNvCxnSpPr/>
              <p:nvPr/>
            </p:nvCxnSpPr>
            <p:spPr bwMode="auto">
              <a:xfrm flipH="1">
                <a:off x="975" y="1253"/>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44" name="Line 58"/>
              <p:cNvCxnSpPr/>
              <p:nvPr/>
            </p:nvCxnSpPr>
            <p:spPr bwMode="auto">
              <a:xfrm flipH="1">
                <a:off x="975" y="1517"/>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45" name="Line 59"/>
              <p:cNvCxnSpPr/>
              <p:nvPr/>
            </p:nvCxnSpPr>
            <p:spPr bwMode="auto">
              <a:xfrm flipH="1">
                <a:off x="975" y="1779"/>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46" name="Line 60"/>
              <p:cNvCxnSpPr/>
              <p:nvPr/>
            </p:nvCxnSpPr>
            <p:spPr bwMode="auto">
              <a:xfrm flipH="1">
                <a:off x="975" y="2047"/>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47" name="Line 61"/>
              <p:cNvCxnSpPr/>
              <p:nvPr/>
            </p:nvCxnSpPr>
            <p:spPr bwMode="auto">
              <a:xfrm flipH="1">
                <a:off x="975" y="2319"/>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48" name="Line 62"/>
              <p:cNvCxnSpPr/>
              <p:nvPr/>
            </p:nvCxnSpPr>
            <p:spPr bwMode="auto">
              <a:xfrm flipH="1">
                <a:off x="975" y="2576"/>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49" name="Line 63"/>
              <p:cNvCxnSpPr/>
              <p:nvPr/>
            </p:nvCxnSpPr>
            <p:spPr bwMode="auto">
              <a:xfrm flipH="1">
                <a:off x="975" y="2840"/>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0" name="Line 64"/>
              <p:cNvCxnSpPr/>
              <p:nvPr/>
            </p:nvCxnSpPr>
            <p:spPr bwMode="auto">
              <a:xfrm flipH="1">
                <a:off x="975" y="3113"/>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cxnSp>
            <p:nvCxnSpPr>
              <p:cNvPr id="51" name="Line 65"/>
              <p:cNvCxnSpPr/>
              <p:nvPr/>
            </p:nvCxnSpPr>
            <p:spPr bwMode="auto">
              <a:xfrm flipH="1">
                <a:off x="975" y="3375"/>
                <a:ext cx="48" cy="0"/>
              </a:xfrm>
              <a:prstGeom prst="line">
                <a:avLst/>
              </a:prstGeom>
              <a:noFill/>
              <a:ln w="19050">
                <a:solidFill>
                  <a:srgbClr val="AACAC2"/>
                </a:solidFill>
                <a:round/>
                <a:headEnd/>
                <a:tailEnd/>
              </a:ln>
              <a:extLst>
                <a:ext uri="{909E8E84-426E-40DD-AFC4-6F175D3DCCD1}">
                  <a14:hiddenFill xmlns:a14="http://schemas.microsoft.com/office/drawing/2010/main">
                    <a:noFill/>
                  </a14:hiddenFill>
                </a:ext>
              </a:extLst>
            </p:spPr>
          </p:cxnSp>
        </p:grpSp>
        <p:grpSp>
          <p:nvGrpSpPr>
            <p:cNvPr id="15" name="Group 66"/>
            <p:cNvGrpSpPr>
              <a:grpSpLocks/>
            </p:cNvGrpSpPr>
            <p:nvPr/>
          </p:nvGrpSpPr>
          <p:grpSpPr bwMode="auto">
            <a:xfrm>
              <a:off x="539952" y="499964"/>
              <a:ext cx="4665897" cy="1243050"/>
              <a:chOff x="1050" y="1434"/>
              <a:chExt cx="4312" cy="1353"/>
            </a:xfrm>
          </p:grpSpPr>
          <p:sp>
            <p:nvSpPr>
              <p:cNvPr id="17" name="Freeform 67"/>
              <p:cNvSpPr>
                <a:spLocks/>
              </p:cNvSpPr>
              <p:nvPr/>
            </p:nvSpPr>
            <p:spPr bwMode="auto">
              <a:xfrm>
                <a:off x="1216" y="1656"/>
                <a:ext cx="3960" cy="1096"/>
              </a:xfrm>
              <a:custGeom>
                <a:avLst/>
                <a:gdLst>
                  <a:gd name="T0" fmla="*/ 0 w 3960"/>
                  <a:gd name="T1" fmla="*/ 1096 h 1096"/>
                  <a:gd name="T2" fmla="*/ 400 w 3960"/>
                  <a:gd name="T3" fmla="*/ 952 h 1096"/>
                  <a:gd name="T4" fmla="*/ 788 w 3960"/>
                  <a:gd name="T5" fmla="*/ 812 h 1096"/>
                  <a:gd name="T6" fmla="*/ 1192 w 3960"/>
                  <a:gd name="T7" fmla="*/ 672 h 1096"/>
                  <a:gd name="T8" fmla="*/ 1580 w 3960"/>
                  <a:gd name="T9" fmla="*/ 572 h 1096"/>
                  <a:gd name="T10" fmla="*/ 1984 w 3960"/>
                  <a:gd name="T11" fmla="*/ 484 h 1096"/>
                  <a:gd name="T12" fmla="*/ 2376 w 3960"/>
                  <a:gd name="T13" fmla="*/ 388 h 1096"/>
                  <a:gd name="T14" fmla="*/ 2764 w 3960"/>
                  <a:gd name="T15" fmla="*/ 264 h 1096"/>
                  <a:gd name="T16" fmla="*/ 3164 w 3960"/>
                  <a:gd name="T17" fmla="*/ 180 h 1096"/>
                  <a:gd name="T18" fmla="*/ 3560 w 3960"/>
                  <a:gd name="T19" fmla="*/ 92 h 1096"/>
                  <a:gd name="T20" fmla="*/ 3960 w 3960"/>
                  <a:gd name="T21" fmla="*/ 0 h 10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60"/>
                  <a:gd name="T34" fmla="*/ 0 h 1096"/>
                  <a:gd name="T35" fmla="*/ 3960 w 3960"/>
                  <a:gd name="T36" fmla="*/ 1096 h 109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60" h="1096">
                    <a:moveTo>
                      <a:pt x="0" y="1096"/>
                    </a:moveTo>
                    <a:lnTo>
                      <a:pt x="400" y="952"/>
                    </a:lnTo>
                    <a:lnTo>
                      <a:pt x="788" y="812"/>
                    </a:lnTo>
                    <a:lnTo>
                      <a:pt x="1192" y="672"/>
                    </a:lnTo>
                    <a:lnTo>
                      <a:pt x="1580" y="572"/>
                    </a:lnTo>
                    <a:lnTo>
                      <a:pt x="1984" y="484"/>
                    </a:lnTo>
                    <a:lnTo>
                      <a:pt x="2376" y="388"/>
                    </a:lnTo>
                    <a:lnTo>
                      <a:pt x="2764" y="264"/>
                    </a:lnTo>
                    <a:lnTo>
                      <a:pt x="3164" y="180"/>
                    </a:lnTo>
                    <a:lnTo>
                      <a:pt x="3560" y="92"/>
                    </a:lnTo>
                    <a:lnTo>
                      <a:pt x="3960" y="0"/>
                    </a:lnTo>
                  </a:path>
                </a:pathLst>
              </a:custGeom>
              <a:noFill/>
              <a:ln w="28575">
                <a:solidFill>
                  <a:srgbClr val="FFCC00"/>
                </a:solidFill>
                <a:round/>
                <a:headEnd/>
                <a:tailEnd/>
              </a:ln>
              <a:extLst>
                <a:ext uri="{909E8E84-426E-40DD-AFC4-6F175D3DCCD1}">
                  <a14:hiddenFill xmlns:a14="http://schemas.microsoft.com/office/drawing/2010/main">
                    <a:solidFill>
                      <a:srgbClr val="FFFFFF"/>
                    </a:solidFill>
                  </a14:hiddenFill>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 </a:t>
                </a:r>
                <a:endParaRPr lang="es-EC" sz="1600">
                  <a:effectLst/>
                  <a:latin typeface="Calibri"/>
                  <a:ea typeface="Calibri"/>
                  <a:cs typeface="Times New Roman"/>
                </a:endParaRPr>
              </a:p>
            </p:txBody>
          </p:sp>
          <p:grpSp>
            <p:nvGrpSpPr>
              <p:cNvPr id="18" name="Group 68"/>
              <p:cNvGrpSpPr>
                <a:grpSpLocks/>
              </p:cNvGrpSpPr>
              <p:nvPr/>
            </p:nvGrpSpPr>
            <p:grpSpPr bwMode="auto">
              <a:xfrm>
                <a:off x="1180" y="1613"/>
                <a:ext cx="4034" cy="1174"/>
                <a:chOff x="1180" y="1613"/>
                <a:chExt cx="4034" cy="1174"/>
              </a:xfrm>
            </p:grpSpPr>
            <p:sp>
              <p:nvSpPr>
                <p:cNvPr id="30" name="Oval 69"/>
                <p:cNvSpPr>
                  <a:spLocks noChangeArrowheads="1"/>
                </p:cNvSpPr>
                <p:nvPr/>
              </p:nvSpPr>
              <p:spPr bwMode="auto">
                <a:xfrm>
                  <a:off x="1180" y="2709"/>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1" name="Oval 70"/>
                <p:cNvSpPr>
                  <a:spLocks noChangeArrowheads="1"/>
                </p:cNvSpPr>
                <p:nvPr/>
              </p:nvSpPr>
              <p:spPr bwMode="auto">
                <a:xfrm>
                  <a:off x="1579" y="2571"/>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2" name="Oval 71"/>
                <p:cNvSpPr>
                  <a:spLocks noChangeArrowheads="1"/>
                </p:cNvSpPr>
                <p:nvPr/>
              </p:nvSpPr>
              <p:spPr bwMode="auto">
                <a:xfrm>
                  <a:off x="1967" y="2427"/>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3" name="Oval 72"/>
                <p:cNvSpPr>
                  <a:spLocks noChangeArrowheads="1"/>
                </p:cNvSpPr>
                <p:nvPr/>
              </p:nvSpPr>
              <p:spPr bwMode="auto">
                <a:xfrm>
                  <a:off x="2371" y="2289"/>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4" name="Oval 73"/>
                <p:cNvSpPr>
                  <a:spLocks noChangeArrowheads="1"/>
                </p:cNvSpPr>
                <p:nvPr/>
              </p:nvSpPr>
              <p:spPr bwMode="auto">
                <a:xfrm>
                  <a:off x="2759" y="2189"/>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5" name="Oval 74"/>
                <p:cNvSpPr>
                  <a:spLocks noChangeArrowheads="1"/>
                </p:cNvSpPr>
                <p:nvPr/>
              </p:nvSpPr>
              <p:spPr bwMode="auto">
                <a:xfrm>
                  <a:off x="3163" y="2100"/>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6" name="Oval 75"/>
                <p:cNvSpPr>
                  <a:spLocks noChangeArrowheads="1"/>
                </p:cNvSpPr>
                <p:nvPr/>
              </p:nvSpPr>
              <p:spPr bwMode="auto">
                <a:xfrm>
                  <a:off x="3551" y="2006"/>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7" name="Oval 76"/>
                <p:cNvSpPr>
                  <a:spLocks noChangeArrowheads="1"/>
                </p:cNvSpPr>
                <p:nvPr/>
              </p:nvSpPr>
              <p:spPr bwMode="auto">
                <a:xfrm>
                  <a:off x="3939" y="1879"/>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8" name="Oval 77"/>
                <p:cNvSpPr>
                  <a:spLocks noChangeArrowheads="1"/>
                </p:cNvSpPr>
                <p:nvPr/>
              </p:nvSpPr>
              <p:spPr bwMode="auto">
                <a:xfrm>
                  <a:off x="4343" y="1796"/>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39" name="Oval 78"/>
                <p:cNvSpPr>
                  <a:spLocks noChangeArrowheads="1"/>
                </p:cNvSpPr>
                <p:nvPr/>
              </p:nvSpPr>
              <p:spPr bwMode="auto">
                <a:xfrm>
                  <a:off x="4737" y="1707"/>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sp>
              <p:nvSpPr>
                <p:cNvPr id="40" name="Oval 79"/>
                <p:cNvSpPr>
                  <a:spLocks noChangeArrowheads="1"/>
                </p:cNvSpPr>
                <p:nvPr/>
              </p:nvSpPr>
              <p:spPr bwMode="auto">
                <a:xfrm>
                  <a:off x="5136" y="1613"/>
                  <a:ext cx="78" cy="78"/>
                </a:xfrm>
                <a:prstGeom prst="ellipse">
                  <a:avLst/>
                </a:prstGeom>
                <a:gradFill rotWithShape="1">
                  <a:gsLst>
                    <a:gs pos="0">
                      <a:srgbClr val="FF9933"/>
                    </a:gs>
                    <a:gs pos="100000">
                      <a:srgbClr val="764718"/>
                    </a:gs>
                  </a:gsLst>
                  <a:path path="shape">
                    <a:fillToRect l="50000" t="50000" r="50000" b="50000"/>
                  </a:path>
                </a:gradFill>
                <a:ln w="28575">
                  <a:solidFill>
                    <a:srgbClr val="4C2600">
                      <a:alpha val="38039"/>
                    </a:srgbClr>
                  </a:solidFill>
                  <a:round/>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grpSp>
          <p:sp>
            <p:nvSpPr>
              <p:cNvPr id="19" name="Text Box 80"/>
              <p:cNvSpPr txBox="1">
                <a:spLocks noChangeArrowheads="1"/>
              </p:cNvSpPr>
              <p:nvPr/>
            </p:nvSpPr>
            <p:spPr bwMode="auto">
              <a:xfrm>
                <a:off x="1050" y="2494"/>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34%</a:t>
                </a:r>
                <a:endParaRPr lang="es-EC" sz="1600">
                  <a:effectLst/>
                  <a:latin typeface="Calibri"/>
                  <a:ea typeface="Calibri"/>
                  <a:cs typeface="Times New Roman"/>
                </a:endParaRPr>
              </a:p>
            </p:txBody>
          </p:sp>
          <p:sp>
            <p:nvSpPr>
              <p:cNvPr id="20" name="Text Box 81"/>
              <p:cNvSpPr txBox="1">
                <a:spLocks noChangeArrowheads="1"/>
              </p:cNvSpPr>
              <p:nvPr/>
            </p:nvSpPr>
            <p:spPr bwMode="auto">
              <a:xfrm>
                <a:off x="1398" y="2310"/>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39%</a:t>
                </a:r>
                <a:endParaRPr lang="es-EC" sz="1600">
                  <a:effectLst/>
                  <a:latin typeface="Calibri"/>
                  <a:ea typeface="Calibri"/>
                  <a:cs typeface="Times New Roman"/>
                </a:endParaRPr>
              </a:p>
            </p:txBody>
          </p:sp>
          <p:sp>
            <p:nvSpPr>
              <p:cNvPr id="21" name="Text Box 82"/>
              <p:cNvSpPr txBox="1">
                <a:spLocks noChangeArrowheads="1"/>
              </p:cNvSpPr>
              <p:nvPr/>
            </p:nvSpPr>
            <p:spPr bwMode="auto">
              <a:xfrm>
                <a:off x="1782" y="2218"/>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44%</a:t>
                </a:r>
                <a:endParaRPr lang="es-EC" sz="1600">
                  <a:effectLst/>
                  <a:latin typeface="Calibri"/>
                  <a:ea typeface="Calibri"/>
                  <a:cs typeface="Times New Roman"/>
                </a:endParaRPr>
              </a:p>
            </p:txBody>
          </p:sp>
          <p:sp>
            <p:nvSpPr>
              <p:cNvPr id="22" name="Text Box 83"/>
              <p:cNvSpPr txBox="1">
                <a:spLocks noChangeArrowheads="1"/>
              </p:cNvSpPr>
              <p:nvPr/>
            </p:nvSpPr>
            <p:spPr bwMode="auto">
              <a:xfrm>
                <a:off x="2210" y="2066"/>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50%</a:t>
                </a:r>
                <a:endParaRPr lang="es-EC" sz="1600">
                  <a:effectLst/>
                  <a:latin typeface="Calibri"/>
                  <a:ea typeface="Calibri"/>
                  <a:cs typeface="Times New Roman"/>
                </a:endParaRPr>
              </a:p>
            </p:txBody>
          </p:sp>
          <p:sp>
            <p:nvSpPr>
              <p:cNvPr id="23" name="Text Box 84"/>
              <p:cNvSpPr txBox="1">
                <a:spLocks noChangeArrowheads="1"/>
              </p:cNvSpPr>
              <p:nvPr/>
            </p:nvSpPr>
            <p:spPr bwMode="auto">
              <a:xfrm>
                <a:off x="2670" y="1998"/>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53%</a:t>
                </a:r>
                <a:endParaRPr lang="es-EC" sz="1600">
                  <a:effectLst/>
                  <a:latin typeface="Calibri"/>
                  <a:ea typeface="Calibri"/>
                  <a:cs typeface="Times New Roman"/>
                </a:endParaRPr>
              </a:p>
            </p:txBody>
          </p:sp>
          <p:sp>
            <p:nvSpPr>
              <p:cNvPr id="24" name="Text Box 85"/>
              <p:cNvSpPr txBox="1">
                <a:spLocks noChangeArrowheads="1"/>
              </p:cNvSpPr>
              <p:nvPr/>
            </p:nvSpPr>
            <p:spPr bwMode="auto">
              <a:xfrm>
                <a:off x="2994" y="1878"/>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57%</a:t>
                </a:r>
                <a:endParaRPr lang="es-EC" sz="1600">
                  <a:effectLst/>
                  <a:latin typeface="Calibri"/>
                  <a:ea typeface="Calibri"/>
                  <a:cs typeface="Times New Roman"/>
                </a:endParaRPr>
              </a:p>
            </p:txBody>
          </p:sp>
          <p:sp>
            <p:nvSpPr>
              <p:cNvPr id="25" name="Text Box 86"/>
              <p:cNvSpPr txBox="1">
                <a:spLocks noChangeArrowheads="1"/>
              </p:cNvSpPr>
              <p:nvPr/>
            </p:nvSpPr>
            <p:spPr bwMode="auto">
              <a:xfrm>
                <a:off x="3378" y="1782"/>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61%</a:t>
                </a:r>
                <a:endParaRPr lang="es-EC" sz="1600">
                  <a:effectLst/>
                  <a:latin typeface="Calibri"/>
                  <a:ea typeface="Calibri"/>
                  <a:cs typeface="Times New Roman"/>
                </a:endParaRPr>
              </a:p>
            </p:txBody>
          </p:sp>
          <p:sp>
            <p:nvSpPr>
              <p:cNvPr id="26" name="Text Box 87"/>
              <p:cNvSpPr txBox="1">
                <a:spLocks noChangeArrowheads="1"/>
              </p:cNvSpPr>
              <p:nvPr/>
            </p:nvSpPr>
            <p:spPr bwMode="auto">
              <a:xfrm>
                <a:off x="3790" y="1666"/>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65%</a:t>
                </a:r>
                <a:endParaRPr lang="es-EC" sz="1600">
                  <a:effectLst/>
                  <a:latin typeface="Calibri"/>
                  <a:ea typeface="Calibri"/>
                  <a:cs typeface="Times New Roman"/>
                </a:endParaRPr>
              </a:p>
            </p:txBody>
          </p:sp>
          <p:sp>
            <p:nvSpPr>
              <p:cNvPr id="27" name="Text Box 88"/>
              <p:cNvSpPr txBox="1">
                <a:spLocks noChangeArrowheads="1"/>
              </p:cNvSpPr>
              <p:nvPr/>
            </p:nvSpPr>
            <p:spPr bwMode="auto">
              <a:xfrm>
                <a:off x="4218" y="1586"/>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68%</a:t>
                </a:r>
                <a:endParaRPr lang="es-EC" sz="1600">
                  <a:effectLst/>
                  <a:latin typeface="Calibri"/>
                  <a:ea typeface="Calibri"/>
                  <a:cs typeface="Times New Roman"/>
                </a:endParaRPr>
              </a:p>
            </p:txBody>
          </p:sp>
          <p:sp>
            <p:nvSpPr>
              <p:cNvPr id="28" name="Text Box 89"/>
              <p:cNvSpPr txBox="1">
                <a:spLocks noChangeArrowheads="1"/>
              </p:cNvSpPr>
              <p:nvPr/>
            </p:nvSpPr>
            <p:spPr bwMode="auto">
              <a:xfrm>
                <a:off x="4594" y="1518"/>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72%</a:t>
                </a:r>
                <a:endParaRPr lang="es-EC" sz="1600">
                  <a:effectLst/>
                  <a:latin typeface="Calibri"/>
                  <a:ea typeface="Calibri"/>
                  <a:cs typeface="Times New Roman"/>
                </a:endParaRPr>
              </a:p>
            </p:txBody>
          </p:sp>
          <p:sp>
            <p:nvSpPr>
              <p:cNvPr id="29" name="Text Box 90"/>
              <p:cNvSpPr txBox="1">
                <a:spLocks noChangeArrowheads="1"/>
              </p:cNvSpPr>
              <p:nvPr/>
            </p:nvSpPr>
            <p:spPr bwMode="auto">
              <a:xfrm>
                <a:off x="4990" y="1434"/>
                <a:ext cx="372"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58983" tIns="29492" rIns="58983" bIns="29492" anchor="t" anchorCtr="0">
                <a:noAutofit/>
              </a:bodyPr>
              <a:lstStyle/>
              <a:p>
                <a:pPr>
                  <a:lnSpc>
                    <a:spcPct val="115000"/>
                  </a:lnSpc>
                  <a:spcAft>
                    <a:spcPts val="1000"/>
                  </a:spcAft>
                </a:pPr>
                <a:r>
                  <a:rPr lang="es-ES" sz="1200">
                    <a:effectLst/>
                    <a:latin typeface="Arial"/>
                    <a:ea typeface="Calibri"/>
                    <a:cs typeface="Times New Roman"/>
                  </a:rPr>
                  <a:t>75%</a:t>
                </a:r>
                <a:endParaRPr lang="es-EC" sz="1600">
                  <a:effectLst/>
                  <a:latin typeface="Calibri"/>
                  <a:ea typeface="Calibri"/>
                  <a:cs typeface="Times New Roman"/>
                </a:endParaRPr>
              </a:p>
            </p:txBody>
          </p:sp>
        </p:grpSp>
        <p:sp>
          <p:nvSpPr>
            <p:cNvPr id="16" name="Rectangle 30"/>
            <p:cNvSpPr>
              <a:spLocks noChangeArrowheads="1"/>
            </p:cNvSpPr>
            <p:nvPr/>
          </p:nvSpPr>
          <p:spPr bwMode="auto">
            <a:xfrm>
              <a:off x="484255" y="157309"/>
              <a:ext cx="4654187" cy="2368613"/>
            </a:xfrm>
            <a:prstGeom prst="rect">
              <a:avLst/>
            </a:prstGeom>
            <a:solidFill>
              <a:srgbClr val="67B59B">
                <a:alpha val="50980"/>
              </a:srgbClr>
            </a:solidFill>
            <a:ln w="28575">
              <a:solidFill>
                <a:srgbClr val="AACAC2"/>
              </a:solidFill>
              <a:miter lim="800000"/>
              <a:headEnd/>
              <a:tailEnd/>
            </a:ln>
          </p:spPr>
          <p:txBody>
            <a:bodyPr rot="0" vert="horz" wrap="square" lIns="58983" tIns="29492" rIns="58983" bIns="29492" anchor="ctr" anchorCtr="0">
              <a:noAutofit/>
            </a:bodyPr>
            <a:lstStyle/>
            <a:p>
              <a:pPr>
                <a:lnSpc>
                  <a:spcPct val="115000"/>
                </a:lnSpc>
                <a:spcAft>
                  <a:spcPts val="1000"/>
                </a:spcAft>
              </a:pPr>
              <a:r>
                <a:rPr lang="es-ES" sz="1200">
                  <a:solidFill>
                    <a:srgbClr val="000000"/>
                  </a:solidFill>
                  <a:effectLst/>
                  <a:latin typeface="Arial"/>
                  <a:ea typeface="Calibri"/>
                  <a:cs typeface="Times New Roman"/>
                </a:rPr>
                <a:t> </a:t>
              </a:r>
              <a:endParaRPr lang="es-EC" sz="1600">
                <a:effectLst/>
                <a:latin typeface="Calibri"/>
                <a:ea typeface="Calibri"/>
                <a:cs typeface="Times New Roman"/>
              </a:endParaRPr>
            </a:p>
          </p:txBody>
        </p:sp>
      </p:grpSp>
      <p:sp>
        <p:nvSpPr>
          <p:cNvPr id="2" name="1 Elipse"/>
          <p:cNvSpPr/>
          <p:nvPr/>
        </p:nvSpPr>
        <p:spPr>
          <a:xfrm>
            <a:off x="7020272" y="2060848"/>
            <a:ext cx="693204" cy="6671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6" name="Rectangle 4"/>
          <p:cNvSpPr>
            <a:spLocks noChangeArrowheads="1"/>
          </p:cNvSpPr>
          <p:nvPr/>
        </p:nvSpPr>
        <p:spPr bwMode="auto">
          <a:xfrm>
            <a:off x="1907704" y="375047"/>
            <a:ext cx="5186826"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rPr>
              <a:t>CAPACIDADES A ALCANZAR</a:t>
            </a:r>
            <a:endParaRPr kumimoji="0" lang="es-ES" sz="28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2019678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483768" y="147409"/>
            <a:ext cx="3744416"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hlinkClick r:id="rId2" action="ppaction://hlinkfile"/>
              </a:rPr>
              <a:t>PROYECTOS</a:t>
            </a:r>
            <a:endParaRPr kumimoji="0" lang="es-ES" sz="2800" b="1" i="0" u="none" strike="noStrike" cap="none" normalizeH="0" baseline="0" dirty="0" smtClean="0">
              <a:ln>
                <a:noFill/>
              </a:ln>
              <a:effectLst/>
              <a:latin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597020240"/>
              </p:ext>
            </p:extLst>
          </p:nvPr>
        </p:nvGraphicFramePr>
        <p:xfrm>
          <a:off x="251520" y="836714"/>
          <a:ext cx="8568952" cy="5572848"/>
        </p:xfrm>
        <a:graphic>
          <a:graphicData uri="http://schemas.openxmlformats.org/drawingml/2006/table">
            <a:tbl>
              <a:tblPr firstRow="1" firstCol="1" bandRow="1">
                <a:tableStyleId>{5C22544A-7EE6-4342-B048-85BDC9FD1C3A}</a:tableStyleId>
              </a:tblPr>
              <a:tblGrid>
                <a:gridCol w="1880989"/>
                <a:gridCol w="692995"/>
                <a:gridCol w="1088994"/>
                <a:gridCol w="1187993"/>
                <a:gridCol w="1088994"/>
                <a:gridCol w="2628987"/>
              </a:tblGrid>
              <a:tr h="546209">
                <a:tc>
                  <a:txBody>
                    <a:bodyPr/>
                    <a:lstStyle/>
                    <a:p>
                      <a:pPr algn="ctr">
                        <a:lnSpc>
                          <a:spcPts val="1200"/>
                        </a:lnSpc>
                        <a:spcAft>
                          <a:spcPts val="0"/>
                        </a:spcAft>
                      </a:pPr>
                      <a:r>
                        <a:rPr lang="es-ES" sz="1400" dirty="0">
                          <a:effectLst/>
                        </a:rPr>
                        <a:t>Capacidades Estratégicas</a:t>
                      </a:r>
                      <a:endParaRPr lang="es-EC" sz="1400" dirty="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Actual</a:t>
                      </a:r>
                      <a:endParaRPr lang="es-EC" sz="1400">
                        <a:effectLst/>
                      </a:endParaRPr>
                    </a:p>
                    <a:p>
                      <a:pPr algn="ctr">
                        <a:lnSpc>
                          <a:spcPts val="1200"/>
                        </a:lnSpc>
                        <a:spcAft>
                          <a:spcPts val="0"/>
                        </a:spcAft>
                      </a:pPr>
                      <a:r>
                        <a:rPr lang="es-ES" sz="1400">
                          <a:effectLst/>
                        </a:rPr>
                        <a:t>FF.AA</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Fuerza Naval </a:t>
                      </a:r>
                      <a:endParaRPr lang="es-EC" sz="1400">
                        <a:effectLst/>
                      </a:endParaRPr>
                    </a:p>
                    <a:p>
                      <a:pPr algn="ctr">
                        <a:lnSpc>
                          <a:spcPts val="1200"/>
                        </a:lnSpc>
                        <a:spcAft>
                          <a:spcPts val="0"/>
                        </a:spcAft>
                      </a:pPr>
                      <a:r>
                        <a:rPr lang="es-ES" sz="1400">
                          <a:effectLst/>
                        </a:rPr>
                        <a:t>Actual</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Fuerza </a:t>
                      </a:r>
                      <a:endParaRPr lang="es-EC" sz="1400">
                        <a:effectLst/>
                      </a:endParaRPr>
                    </a:p>
                    <a:p>
                      <a:pPr algn="ctr">
                        <a:lnSpc>
                          <a:spcPts val="1200"/>
                        </a:lnSpc>
                        <a:spcAft>
                          <a:spcPts val="0"/>
                        </a:spcAft>
                      </a:pPr>
                      <a:r>
                        <a:rPr lang="es-ES" sz="1400">
                          <a:effectLst/>
                        </a:rPr>
                        <a:t>Naval </a:t>
                      </a:r>
                      <a:endParaRPr lang="es-EC" sz="1400">
                        <a:effectLst/>
                      </a:endParaRPr>
                    </a:p>
                    <a:p>
                      <a:pPr algn="ctr">
                        <a:lnSpc>
                          <a:spcPts val="1200"/>
                        </a:lnSpc>
                        <a:spcAft>
                          <a:spcPts val="0"/>
                        </a:spcAft>
                      </a:pPr>
                      <a:r>
                        <a:rPr lang="es-ES" sz="1400">
                          <a:effectLst/>
                        </a:rPr>
                        <a:t>2017</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effectLst/>
                        </a:rPr>
                        <a:t>Medios</a:t>
                      </a:r>
                      <a:endParaRPr lang="es-EC" sz="1400" dirty="0">
                        <a:effectLst/>
                        <a:latin typeface="Calibri"/>
                        <a:ea typeface="Calibri"/>
                        <a:cs typeface="Times New Roman"/>
                      </a:endParaRPr>
                    </a:p>
                  </a:txBody>
                  <a:tcPr marL="54682" marR="54682" marT="0" marB="0"/>
                </a:tc>
              </a:tr>
              <a:tr h="996963">
                <a:tc>
                  <a:txBody>
                    <a:bodyPr/>
                    <a:lstStyle/>
                    <a:p>
                      <a:pPr algn="just">
                        <a:lnSpc>
                          <a:spcPts val="1200"/>
                        </a:lnSpc>
                        <a:spcAft>
                          <a:spcPts val="0"/>
                        </a:spcAft>
                      </a:pPr>
                      <a:r>
                        <a:rPr lang="es-ES" sz="1400">
                          <a:effectLst/>
                        </a:rPr>
                        <a:t>Mando y Control</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10</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4.04</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5.76</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solidFill>
                            <a:srgbClr val="C00000"/>
                          </a:solidFill>
                          <a:effectLst/>
                        </a:rPr>
                        <a:t>7.00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Implementar a bordo de las fragatas, corbetas y lancha misileras un nuevo sistema de mando y control enlazado con el CC.FF.AA.</a:t>
                      </a:r>
                      <a:endParaRPr lang="es-EC" sz="1400">
                        <a:effectLst/>
                        <a:latin typeface="Calibri"/>
                        <a:ea typeface="Calibri"/>
                        <a:cs typeface="Times New Roman"/>
                      </a:endParaRPr>
                    </a:p>
                  </a:txBody>
                  <a:tcPr marL="54682" marR="54682" marT="0" marB="0"/>
                </a:tc>
              </a:tr>
              <a:tr h="626069">
                <a:tc>
                  <a:txBody>
                    <a:bodyPr/>
                    <a:lstStyle/>
                    <a:p>
                      <a:pPr algn="just">
                        <a:lnSpc>
                          <a:spcPts val="1200"/>
                        </a:lnSpc>
                        <a:spcAft>
                          <a:spcPts val="0"/>
                        </a:spcAft>
                      </a:pPr>
                      <a:r>
                        <a:rPr lang="es-ES" sz="1400">
                          <a:effectLst/>
                        </a:rPr>
                        <a:t>Vigilancia, reconocimiento e inteligencia</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10</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2.97</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4.84</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solidFill>
                            <a:srgbClr val="C00000"/>
                          </a:solidFill>
                          <a:effectLst/>
                        </a:rPr>
                        <a:t> </a:t>
                      </a:r>
                      <a:endParaRPr lang="es-EC" sz="1400" dirty="0">
                        <a:solidFill>
                          <a:srgbClr val="C00000"/>
                        </a:solidFill>
                        <a:effectLst/>
                      </a:endParaRPr>
                    </a:p>
                    <a:p>
                      <a:pPr algn="ctr">
                        <a:lnSpc>
                          <a:spcPts val="1200"/>
                        </a:lnSpc>
                        <a:spcAft>
                          <a:spcPts val="0"/>
                        </a:spcAft>
                      </a:pPr>
                      <a:r>
                        <a:rPr lang="es-ES" sz="1400" dirty="0">
                          <a:solidFill>
                            <a:srgbClr val="C00000"/>
                          </a:solidFill>
                          <a:effectLst/>
                        </a:rPr>
                        <a:t>7.00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dirty="0" smtClean="0">
                          <a:effectLst/>
                        </a:rPr>
                        <a:t>Idéntico </a:t>
                      </a:r>
                      <a:r>
                        <a:rPr lang="es-ES" sz="1400" smtClean="0">
                          <a:effectLst/>
                        </a:rPr>
                        <a:t>a Maniobra</a:t>
                      </a:r>
                      <a:endParaRPr lang="es-EC" sz="1400" dirty="0">
                        <a:effectLst/>
                        <a:latin typeface="Calibri"/>
                        <a:ea typeface="Calibri"/>
                        <a:cs typeface="Times New Roman"/>
                      </a:endParaRPr>
                    </a:p>
                  </a:txBody>
                  <a:tcPr marL="54682" marR="54682" marT="0" marB="0"/>
                </a:tc>
              </a:tr>
              <a:tr h="999336">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Maniobra</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45</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15.14</a:t>
                      </a:r>
                      <a:endParaRPr lang="es-EC" sz="1400">
                        <a:effectLst/>
                      </a:endParaRPr>
                    </a:p>
                    <a:p>
                      <a:pPr algn="ctr">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17.33</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solidFill>
                            <a:srgbClr val="C00000"/>
                          </a:solidFill>
                          <a:effectLst/>
                        </a:rPr>
                        <a:t> </a:t>
                      </a:r>
                      <a:endParaRPr lang="es-EC" sz="1400" dirty="0">
                        <a:solidFill>
                          <a:srgbClr val="C00000"/>
                        </a:solidFill>
                        <a:effectLst/>
                      </a:endParaRPr>
                    </a:p>
                    <a:p>
                      <a:pPr algn="ctr">
                        <a:lnSpc>
                          <a:spcPts val="1200"/>
                        </a:lnSpc>
                        <a:spcAft>
                          <a:spcPts val="0"/>
                        </a:spcAft>
                      </a:pPr>
                      <a:r>
                        <a:rPr lang="es-ES" sz="1400" dirty="0">
                          <a:solidFill>
                            <a:srgbClr val="C00000"/>
                          </a:solidFill>
                          <a:effectLst/>
                        </a:rPr>
                        <a:t> </a:t>
                      </a:r>
                      <a:endParaRPr lang="es-EC" sz="1400" dirty="0">
                        <a:solidFill>
                          <a:srgbClr val="C00000"/>
                        </a:solidFill>
                        <a:effectLst/>
                      </a:endParaRPr>
                    </a:p>
                    <a:p>
                      <a:pPr algn="ctr">
                        <a:lnSpc>
                          <a:spcPts val="1200"/>
                        </a:lnSpc>
                        <a:spcAft>
                          <a:spcPts val="0"/>
                        </a:spcAft>
                      </a:pPr>
                      <a:r>
                        <a:rPr lang="es-ES" sz="1400" dirty="0">
                          <a:solidFill>
                            <a:srgbClr val="C00000"/>
                          </a:solidFill>
                          <a:effectLst/>
                        </a:rPr>
                        <a:t>28.00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02 helicópteros embarcados nuevos</a:t>
                      </a:r>
                      <a:endParaRPr lang="es-EC" sz="1400">
                        <a:effectLst/>
                      </a:endParaRPr>
                    </a:p>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02 lanchas guardacostas OPV oceánicas nuevas</a:t>
                      </a:r>
                      <a:endParaRPr lang="es-EC" sz="1400">
                        <a:effectLst/>
                        <a:latin typeface="Calibri"/>
                        <a:ea typeface="Calibri"/>
                        <a:cs typeface="Times New Roman"/>
                      </a:endParaRPr>
                    </a:p>
                  </a:txBody>
                  <a:tcPr marL="54682" marR="54682" marT="0" marB="0"/>
                </a:tc>
              </a:tr>
              <a:tr h="284846">
                <a:tc>
                  <a:txBody>
                    <a:bodyPr/>
                    <a:lstStyle/>
                    <a:p>
                      <a:pPr algn="just">
                        <a:lnSpc>
                          <a:spcPts val="1200"/>
                        </a:lnSpc>
                        <a:spcAft>
                          <a:spcPts val="0"/>
                        </a:spcAft>
                      </a:pPr>
                      <a:r>
                        <a:rPr lang="es-ES" sz="1400">
                          <a:effectLst/>
                        </a:rPr>
                        <a:t>Despliegue y Movilidad</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10</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4.79</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5.98</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solidFill>
                            <a:srgbClr val="C00000"/>
                          </a:solidFill>
                          <a:effectLst/>
                        </a:rPr>
                        <a:t>8.00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dirty="0">
                          <a:solidFill>
                            <a:srgbClr val="C00000"/>
                          </a:solidFill>
                          <a:effectLst/>
                        </a:rPr>
                        <a:t>02 submarinos. Proyecto ya terminado.</a:t>
                      </a:r>
                      <a:endParaRPr lang="es-EC" sz="1400" dirty="0">
                        <a:solidFill>
                          <a:srgbClr val="C00000"/>
                        </a:solidFill>
                        <a:effectLst/>
                        <a:latin typeface="Calibri"/>
                        <a:ea typeface="Calibri"/>
                        <a:cs typeface="Times New Roman"/>
                      </a:endParaRPr>
                    </a:p>
                  </a:txBody>
                  <a:tcPr marL="54682" marR="54682" marT="0" marB="0"/>
                </a:tc>
              </a:tr>
              <a:tr h="415401">
                <a:tc>
                  <a:txBody>
                    <a:bodyPr/>
                    <a:lstStyle/>
                    <a:p>
                      <a:pPr algn="just">
                        <a:lnSpc>
                          <a:spcPts val="1200"/>
                        </a:lnSpc>
                        <a:spcAft>
                          <a:spcPts val="0"/>
                        </a:spcAft>
                      </a:pPr>
                      <a:r>
                        <a:rPr lang="es-ES" sz="1400">
                          <a:effectLst/>
                        </a:rPr>
                        <a:t>Supervivencia y Protección</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10</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3.29</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5.21</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solidFill>
                            <a:srgbClr val="C00000"/>
                          </a:solidFill>
                          <a:effectLst/>
                        </a:rPr>
                        <a:t>7.00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Idéntico a Maniobra</a:t>
                      </a:r>
                      <a:endParaRPr lang="es-EC" sz="1400">
                        <a:effectLst/>
                        <a:latin typeface="Calibri"/>
                        <a:ea typeface="Calibri"/>
                        <a:cs typeface="Times New Roman"/>
                      </a:endParaRPr>
                    </a:p>
                  </a:txBody>
                  <a:tcPr marL="54682" marR="54682" marT="0" marB="0"/>
                </a:tc>
              </a:tr>
              <a:tr h="712116">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Sostenimiento Logístico</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10</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5.48</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5.57</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solidFill>
                            <a:srgbClr val="C00000"/>
                          </a:solidFill>
                          <a:effectLst/>
                        </a:rPr>
                        <a:t> </a:t>
                      </a:r>
                      <a:endParaRPr lang="es-EC" sz="1400" dirty="0">
                        <a:solidFill>
                          <a:srgbClr val="C00000"/>
                        </a:solidFill>
                        <a:effectLst/>
                      </a:endParaRPr>
                    </a:p>
                    <a:p>
                      <a:pPr algn="ctr">
                        <a:lnSpc>
                          <a:spcPts val="1200"/>
                        </a:lnSpc>
                        <a:spcAft>
                          <a:spcPts val="0"/>
                        </a:spcAft>
                      </a:pPr>
                      <a:r>
                        <a:rPr lang="es-ES" sz="1400" dirty="0">
                          <a:solidFill>
                            <a:srgbClr val="C00000"/>
                          </a:solidFill>
                          <a:effectLst/>
                        </a:rPr>
                        <a:t>7.00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02 buques nuevos logísticos en reemplazo del Hualcopo y Calicuchima</a:t>
                      </a:r>
                      <a:endParaRPr lang="es-EC" sz="1400">
                        <a:effectLst/>
                      </a:endParaRPr>
                    </a:p>
                    <a:p>
                      <a:pPr algn="just">
                        <a:lnSpc>
                          <a:spcPts val="1200"/>
                        </a:lnSpc>
                        <a:spcAft>
                          <a:spcPts val="0"/>
                        </a:spcAft>
                      </a:pPr>
                      <a:r>
                        <a:rPr lang="es-ES" sz="1400">
                          <a:effectLst/>
                        </a:rPr>
                        <a:t>01 remolcado de altura</a:t>
                      </a:r>
                      <a:endParaRPr lang="es-EC" sz="1400">
                        <a:effectLst/>
                        <a:latin typeface="Calibri"/>
                        <a:ea typeface="Calibri"/>
                        <a:cs typeface="Times New Roman"/>
                      </a:endParaRPr>
                    </a:p>
                  </a:txBody>
                  <a:tcPr marL="54682" marR="54682" marT="0" marB="0"/>
                </a:tc>
              </a:tr>
              <a:tr h="415401">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Cyberdefensa</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5</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0.59</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0.23</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dirty="0">
                          <a:solidFill>
                            <a:srgbClr val="C00000"/>
                          </a:solidFill>
                          <a:effectLst/>
                        </a:rPr>
                        <a:t> </a:t>
                      </a:r>
                      <a:endParaRPr lang="es-EC" sz="1400" dirty="0">
                        <a:solidFill>
                          <a:srgbClr val="C00000"/>
                        </a:solidFill>
                        <a:effectLst/>
                      </a:endParaRPr>
                    </a:p>
                    <a:p>
                      <a:pPr algn="ctr">
                        <a:lnSpc>
                          <a:spcPts val="1200"/>
                        </a:lnSpc>
                        <a:spcAft>
                          <a:spcPts val="0"/>
                        </a:spcAft>
                      </a:pPr>
                      <a:r>
                        <a:rPr lang="es-ES" sz="1400" dirty="0">
                          <a:solidFill>
                            <a:srgbClr val="C00000"/>
                          </a:solidFill>
                          <a:effectLst/>
                        </a:rPr>
                        <a:t>1.00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r>
              <a:tr h="367587">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TOTAL</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endParaRPr>
                    </a:p>
                    <a:p>
                      <a:pPr algn="ctr">
                        <a:lnSpc>
                          <a:spcPts val="1200"/>
                        </a:lnSpc>
                        <a:spcAft>
                          <a:spcPts val="0"/>
                        </a:spcAft>
                      </a:pPr>
                      <a:r>
                        <a:rPr lang="es-ES" sz="1400">
                          <a:effectLst/>
                        </a:rPr>
                        <a:t>36.30</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endParaRPr>
                    </a:p>
                    <a:p>
                      <a:pPr algn="just">
                        <a:lnSpc>
                          <a:spcPts val="1200"/>
                        </a:lnSpc>
                        <a:spcAft>
                          <a:spcPts val="0"/>
                        </a:spcAft>
                      </a:pPr>
                      <a:r>
                        <a:rPr lang="es-ES" sz="1400">
                          <a:effectLst/>
                        </a:rPr>
                        <a:t>44.92</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endParaRPr lang="es-EC" sz="1400" dirty="0">
                        <a:solidFill>
                          <a:srgbClr val="C00000"/>
                        </a:solidFill>
                        <a:effectLst/>
                      </a:endParaRPr>
                    </a:p>
                    <a:p>
                      <a:pPr algn="ctr">
                        <a:lnSpc>
                          <a:spcPts val="1200"/>
                        </a:lnSpc>
                        <a:spcAft>
                          <a:spcPts val="0"/>
                        </a:spcAft>
                      </a:pPr>
                      <a:r>
                        <a:rPr lang="es-ES" sz="1400" dirty="0">
                          <a:solidFill>
                            <a:srgbClr val="C00000"/>
                          </a:solidFill>
                          <a:effectLst/>
                        </a:rPr>
                        <a:t>65.00</a:t>
                      </a:r>
                      <a:endParaRPr lang="es-EC" sz="1400" dirty="0">
                        <a:solidFill>
                          <a:srgbClr val="C00000"/>
                        </a:solidFill>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r>
              <a:tr h="188966">
                <a:tc>
                  <a:txBody>
                    <a:bodyPr/>
                    <a:lstStyle/>
                    <a:p>
                      <a:pPr algn="just">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c>
                  <a:txBody>
                    <a:bodyPr/>
                    <a:lstStyle/>
                    <a:p>
                      <a:pPr algn="ctr">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a:effectLst/>
                        </a:rPr>
                        <a:t> </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C" sz="1400">
                          <a:effectLst/>
                        </a:rPr>
                        <a:t> </a:t>
                      </a:r>
                      <a:endParaRPr lang="es-EC" sz="1400">
                        <a:effectLst/>
                        <a:latin typeface="Calibri"/>
                        <a:ea typeface="Calibri"/>
                        <a:cs typeface="Times New Roman"/>
                      </a:endParaRPr>
                    </a:p>
                  </a:txBody>
                  <a:tcPr marL="54682" marR="54682" marT="0" marB="0"/>
                </a:tc>
                <a:tc>
                  <a:txBody>
                    <a:bodyPr/>
                    <a:lstStyle/>
                    <a:p>
                      <a:pPr algn="just">
                        <a:lnSpc>
                          <a:spcPts val="1200"/>
                        </a:lnSpc>
                        <a:spcAft>
                          <a:spcPts val="0"/>
                        </a:spcAft>
                      </a:pPr>
                      <a:r>
                        <a:rPr lang="es-ES" sz="1400" dirty="0">
                          <a:effectLst/>
                        </a:rPr>
                        <a:t> </a:t>
                      </a:r>
                      <a:endParaRPr lang="es-EC" sz="1400" dirty="0">
                        <a:effectLst/>
                        <a:latin typeface="Calibri"/>
                        <a:ea typeface="Calibri"/>
                        <a:cs typeface="Times New Roman"/>
                      </a:endParaRPr>
                    </a:p>
                  </a:txBody>
                  <a:tcPr marL="54682" marR="54682" marT="0" marB="0"/>
                </a:tc>
              </a:tr>
            </a:tbl>
          </a:graphicData>
        </a:graphic>
      </p:graphicFrame>
      <p:sp>
        <p:nvSpPr>
          <p:cNvPr id="4" name="3 Elipse"/>
          <p:cNvSpPr/>
          <p:nvPr/>
        </p:nvSpPr>
        <p:spPr>
          <a:xfrm>
            <a:off x="3779912" y="5805264"/>
            <a:ext cx="936104"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Elipse"/>
          <p:cNvSpPr/>
          <p:nvPr/>
        </p:nvSpPr>
        <p:spPr>
          <a:xfrm>
            <a:off x="5148064" y="5805264"/>
            <a:ext cx="936104"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64883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504876" y="159023"/>
            <a:ext cx="3723308"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S" sz="2400" b="1" dirty="0" smtClean="0">
                <a:latin typeface="Arial" pitchFamily="34" charset="0"/>
                <a:cs typeface="Arial" pitchFamily="34" charset="0"/>
              </a:rPr>
              <a:t>EFECTO DESEADO</a:t>
            </a:r>
            <a:endParaRPr kumimoji="0" lang="es-ES" sz="2800" b="1" i="0" u="none" strike="noStrike" cap="none" normalizeH="0" baseline="0" dirty="0" smtClean="0">
              <a:ln>
                <a:noFill/>
              </a:ln>
              <a:effectLst/>
              <a:latin typeface="Arial" pitchFamily="34" charset="0"/>
            </a:endParaRPr>
          </a:p>
        </p:txBody>
      </p:sp>
      <p:sp>
        <p:nvSpPr>
          <p:cNvPr id="5" name="4 Elipse"/>
          <p:cNvSpPr>
            <a:spLocks noChangeArrowheads="1"/>
          </p:cNvSpPr>
          <p:nvPr/>
        </p:nvSpPr>
        <p:spPr bwMode="auto">
          <a:xfrm>
            <a:off x="6519863" y="8880475"/>
            <a:ext cx="441325" cy="4921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EC"/>
          </a:p>
        </p:txBody>
      </p:sp>
      <p:sp>
        <p:nvSpPr>
          <p:cNvPr id="7" name="6 Elipse"/>
          <p:cNvSpPr>
            <a:spLocks noChangeArrowheads="1"/>
          </p:cNvSpPr>
          <p:nvPr/>
        </p:nvSpPr>
        <p:spPr bwMode="auto">
          <a:xfrm>
            <a:off x="7215188" y="8915400"/>
            <a:ext cx="439737" cy="4921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s-EC"/>
          </a:p>
        </p:txBody>
      </p:sp>
      <p:graphicFrame>
        <p:nvGraphicFramePr>
          <p:cNvPr id="6" name="5 Tabla"/>
          <p:cNvGraphicFramePr>
            <a:graphicFrameLocks noGrp="1"/>
          </p:cNvGraphicFramePr>
          <p:nvPr>
            <p:extLst>
              <p:ext uri="{D42A27DB-BD31-4B8C-83A1-F6EECF244321}">
                <p14:modId xmlns:p14="http://schemas.microsoft.com/office/powerpoint/2010/main" val="475796903"/>
              </p:ext>
            </p:extLst>
          </p:nvPr>
        </p:nvGraphicFramePr>
        <p:xfrm>
          <a:off x="395534" y="836712"/>
          <a:ext cx="8424939" cy="5214051"/>
        </p:xfrm>
        <a:graphic>
          <a:graphicData uri="http://schemas.openxmlformats.org/drawingml/2006/table">
            <a:tbl>
              <a:tblPr firstRow="1" firstCol="1" bandRow="1">
                <a:tableStyleId>{5C22544A-7EE6-4342-B048-85BDC9FD1C3A}</a:tableStyleId>
              </a:tblPr>
              <a:tblGrid>
                <a:gridCol w="1584178"/>
                <a:gridCol w="2232248"/>
                <a:gridCol w="1867260"/>
                <a:gridCol w="2741253"/>
              </a:tblGrid>
              <a:tr h="127984">
                <a:tc>
                  <a:txBody>
                    <a:bodyPr/>
                    <a:lstStyle/>
                    <a:p>
                      <a:pPr algn="ctr">
                        <a:lnSpc>
                          <a:spcPct val="115000"/>
                        </a:lnSpc>
                        <a:spcAft>
                          <a:spcPts val="0"/>
                        </a:spcAft>
                        <a:tabLst>
                          <a:tab pos="1476375" algn="l"/>
                        </a:tabLst>
                      </a:pPr>
                      <a:r>
                        <a:rPr lang="es-EC" sz="1200" dirty="0">
                          <a:effectLst/>
                        </a:rPr>
                        <a:t>MISION</a:t>
                      </a:r>
                      <a:endParaRPr lang="es-EC" sz="1200" dirty="0">
                        <a:effectLst/>
                        <a:latin typeface="Calibri"/>
                        <a:ea typeface="Calibri"/>
                        <a:cs typeface="Times New Roman"/>
                      </a:endParaRPr>
                    </a:p>
                  </a:txBody>
                  <a:tcPr marL="5059" marR="5059" marT="0" marB="0"/>
                </a:tc>
                <a:tc>
                  <a:txBody>
                    <a:bodyPr/>
                    <a:lstStyle/>
                    <a:p>
                      <a:pPr algn="ctr">
                        <a:lnSpc>
                          <a:spcPct val="115000"/>
                        </a:lnSpc>
                        <a:spcAft>
                          <a:spcPts val="0"/>
                        </a:spcAft>
                        <a:tabLst>
                          <a:tab pos="1476375" algn="l"/>
                        </a:tabLst>
                      </a:pPr>
                      <a:r>
                        <a:rPr lang="es-EC" sz="1200">
                          <a:effectLst/>
                        </a:rPr>
                        <a:t>OPERACIONES</a:t>
                      </a:r>
                      <a:endParaRPr lang="es-EC" sz="1200">
                        <a:effectLst/>
                        <a:latin typeface="Calibri"/>
                        <a:ea typeface="Calibri"/>
                        <a:cs typeface="Times New Roman"/>
                      </a:endParaRPr>
                    </a:p>
                  </a:txBody>
                  <a:tcPr marL="5059" marR="5059" marT="0" marB="0"/>
                </a:tc>
                <a:tc>
                  <a:txBody>
                    <a:bodyPr/>
                    <a:lstStyle/>
                    <a:p>
                      <a:pPr algn="ctr">
                        <a:lnSpc>
                          <a:spcPct val="115000"/>
                        </a:lnSpc>
                        <a:spcAft>
                          <a:spcPts val="0"/>
                        </a:spcAft>
                        <a:tabLst>
                          <a:tab pos="1476375" algn="l"/>
                        </a:tabLst>
                      </a:pPr>
                      <a:r>
                        <a:rPr lang="es-EC" sz="1200">
                          <a:effectLst/>
                        </a:rPr>
                        <a:t>MEDIOS</a:t>
                      </a:r>
                      <a:endParaRPr lang="es-EC" sz="1200">
                        <a:effectLst/>
                        <a:latin typeface="Calibri"/>
                        <a:ea typeface="Calibri"/>
                        <a:cs typeface="Times New Roman"/>
                      </a:endParaRPr>
                    </a:p>
                  </a:txBody>
                  <a:tcPr marL="5059" marR="5059" marT="0" marB="0"/>
                </a:tc>
                <a:tc>
                  <a:txBody>
                    <a:bodyPr/>
                    <a:lstStyle/>
                    <a:p>
                      <a:pPr algn="ctr">
                        <a:lnSpc>
                          <a:spcPct val="115000"/>
                        </a:lnSpc>
                        <a:spcAft>
                          <a:spcPts val="0"/>
                        </a:spcAft>
                        <a:tabLst>
                          <a:tab pos="1476375" algn="l"/>
                        </a:tabLst>
                      </a:pPr>
                      <a:r>
                        <a:rPr lang="es-EC" sz="1200">
                          <a:effectLst/>
                        </a:rPr>
                        <a:t>OBSERVACIONES</a:t>
                      </a:r>
                      <a:endParaRPr lang="es-EC" sz="1200">
                        <a:effectLst/>
                        <a:latin typeface="Calibri"/>
                        <a:ea typeface="Calibri"/>
                        <a:cs typeface="Times New Roman"/>
                      </a:endParaRPr>
                    </a:p>
                  </a:txBody>
                  <a:tcPr marL="5059" marR="5059" marT="0" marB="0"/>
                </a:tc>
              </a:tr>
              <a:tr h="802806">
                <a:tc>
                  <a:txBody>
                    <a:bodyPr/>
                    <a:lstStyle/>
                    <a:p>
                      <a:pPr algn="just">
                        <a:lnSpc>
                          <a:spcPct val="115000"/>
                        </a:lnSpc>
                        <a:spcAft>
                          <a:spcPts val="0"/>
                        </a:spcAft>
                        <a:tabLst>
                          <a:tab pos="1476375" algn="l"/>
                        </a:tabLst>
                      </a:pPr>
                      <a:r>
                        <a:rPr lang="es-ES" sz="1200">
                          <a:effectLst/>
                        </a:rPr>
                        <a:t> </a:t>
                      </a:r>
                      <a:endParaRPr lang="es-EC" sz="1200">
                        <a:effectLst/>
                      </a:endParaRPr>
                    </a:p>
                    <a:p>
                      <a:pPr algn="just">
                        <a:lnSpc>
                          <a:spcPct val="115000"/>
                        </a:lnSpc>
                        <a:spcAft>
                          <a:spcPts val="0"/>
                        </a:spcAft>
                        <a:tabLst>
                          <a:tab pos="1476375" algn="l"/>
                        </a:tabLst>
                      </a:pPr>
                      <a:r>
                        <a:rPr lang="es-ES" sz="1200">
                          <a:effectLst/>
                        </a:rPr>
                        <a:t> </a:t>
                      </a:r>
                      <a:endParaRPr lang="es-EC" sz="1200">
                        <a:effectLst/>
                      </a:endParaRPr>
                    </a:p>
                    <a:p>
                      <a:pPr algn="just">
                        <a:lnSpc>
                          <a:spcPct val="115000"/>
                        </a:lnSpc>
                        <a:spcAft>
                          <a:spcPts val="0"/>
                        </a:spcAft>
                        <a:tabLst>
                          <a:tab pos="1476375" algn="l"/>
                        </a:tabLst>
                      </a:pPr>
                      <a:r>
                        <a:rPr lang="es-ES" sz="1200">
                          <a:effectLst/>
                        </a:rPr>
                        <a:t>Garantizar la defensa de la soberanía e integridad territorial</a:t>
                      </a:r>
                      <a:endParaRPr lang="es-EC" sz="1200">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r>
                        <a:rPr lang="es-ES" sz="1200" dirty="0">
                          <a:effectLst/>
                        </a:rPr>
                        <a:t>- </a:t>
                      </a:r>
                      <a:r>
                        <a:rPr lang="es-ES" sz="1200" dirty="0" smtClean="0">
                          <a:effectLst/>
                        </a:rPr>
                        <a:t>Vigilancia </a:t>
                      </a:r>
                      <a:r>
                        <a:rPr lang="es-ES" sz="1200" dirty="0">
                          <a:effectLst/>
                        </a:rPr>
                        <a:t>y control de los espacios marítimos.</a:t>
                      </a:r>
                      <a:endParaRPr lang="es-EC" sz="1200" dirty="0">
                        <a:effectLst/>
                      </a:endParaRPr>
                    </a:p>
                    <a:p>
                      <a:pPr algn="just">
                        <a:lnSpc>
                          <a:spcPct val="115000"/>
                        </a:lnSpc>
                        <a:spcAft>
                          <a:spcPts val="0"/>
                        </a:spcAft>
                        <a:tabLst>
                          <a:tab pos="1476375" algn="l"/>
                        </a:tabLst>
                      </a:pPr>
                      <a:r>
                        <a:rPr lang="es-ES" sz="1200" dirty="0">
                          <a:effectLst/>
                        </a:rPr>
                        <a:t> </a:t>
                      </a:r>
                      <a:endParaRPr lang="es-EC" sz="1200" dirty="0">
                        <a:effectLst/>
                      </a:endParaRPr>
                    </a:p>
                    <a:p>
                      <a:pPr algn="just">
                        <a:lnSpc>
                          <a:spcPct val="115000"/>
                        </a:lnSpc>
                        <a:spcAft>
                          <a:spcPts val="0"/>
                        </a:spcAft>
                        <a:tabLst>
                          <a:tab pos="1476375" algn="l"/>
                        </a:tabLst>
                      </a:pPr>
                      <a:r>
                        <a:rPr lang="es-ES" sz="1200" dirty="0" smtClean="0">
                          <a:effectLst/>
                        </a:rPr>
                        <a:t>-</a:t>
                      </a:r>
                      <a:r>
                        <a:rPr lang="es-ES" sz="1200" baseline="0" dirty="0" smtClean="0">
                          <a:effectLst/>
                        </a:rPr>
                        <a:t> D</a:t>
                      </a:r>
                      <a:r>
                        <a:rPr lang="es-ES" sz="1200" dirty="0" smtClean="0">
                          <a:effectLst/>
                        </a:rPr>
                        <a:t>efensa </a:t>
                      </a:r>
                      <a:r>
                        <a:rPr lang="es-ES" sz="1200" dirty="0">
                          <a:effectLst/>
                        </a:rPr>
                        <a:t>de la soberanía e integridad territorial.</a:t>
                      </a:r>
                      <a:endParaRPr lang="es-EC" sz="1200" dirty="0">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r>
                        <a:rPr lang="es-ES" sz="1200" dirty="0">
                          <a:effectLst/>
                        </a:rPr>
                        <a:t>04 fragatas</a:t>
                      </a:r>
                      <a:endParaRPr lang="es-EC" sz="1200" dirty="0">
                        <a:effectLst/>
                      </a:endParaRPr>
                    </a:p>
                    <a:p>
                      <a:pPr algn="just">
                        <a:lnSpc>
                          <a:spcPct val="115000"/>
                        </a:lnSpc>
                        <a:spcAft>
                          <a:spcPts val="0"/>
                        </a:spcAft>
                        <a:tabLst>
                          <a:tab pos="1476375" algn="l"/>
                        </a:tabLst>
                      </a:pPr>
                      <a:r>
                        <a:rPr lang="es-ES" sz="1200" dirty="0">
                          <a:effectLst/>
                        </a:rPr>
                        <a:t>03 corbetas</a:t>
                      </a:r>
                      <a:endParaRPr lang="es-EC" sz="1200" dirty="0">
                        <a:effectLst/>
                      </a:endParaRPr>
                    </a:p>
                    <a:p>
                      <a:pPr algn="just">
                        <a:lnSpc>
                          <a:spcPct val="115000"/>
                        </a:lnSpc>
                        <a:spcAft>
                          <a:spcPts val="0"/>
                        </a:spcAft>
                        <a:tabLst>
                          <a:tab pos="1476375" algn="l"/>
                        </a:tabLst>
                      </a:pPr>
                      <a:r>
                        <a:rPr lang="es-ES" sz="1200" dirty="0">
                          <a:effectLst/>
                        </a:rPr>
                        <a:t>02 submarinos</a:t>
                      </a:r>
                      <a:endParaRPr lang="es-EC" sz="1200" dirty="0">
                        <a:effectLst/>
                      </a:endParaRPr>
                    </a:p>
                    <a:p>
                      <a:pPr algn="just">
                        <a:lnSpc>
                          <a:spcPct val="115000"/>
                        </a:lnSpc>
                        <a:spcAft>
                          <a:spcPts val="0"/>
                        </a:spcAft>
                        <a:tabLst>
                          <a:tab pos="1476375" algn="l"/>
                        </a:tabLst>
                      </a:pPr>
                      <a:r>
                        <a:rPr lang="es-ES" sz="1200" dirty="0">
                          <a:effectLst/>
                        </a:rPr>
                        <a:t>Unid. Aeronavales</a:t>
                      </a:r>
                      <a:endParaRPr lang="es-EC" sz="1200" dirty="0">
                        <a:effectLst/>
                      </a:endParaRPr>
                    </a:p>
                    <a:p>
                      <a:pPr algn="just">
                        <a:lnSpc>
                          <a:spcPct val="115000"/>
                        </a:lnSpc>
                        <a:spcAft>
                          <a:spcPts val="0"/>
                        </a:spcAft>
                        <a:tabLst>
                          <a:tab pos="1476375" algn="l"/>
                        </a:tabLst>
                      </a:pPr>
                      <a:r>
                        <a:rPr lang="es-ES" sz="1200" b="1" dirty="0" smtClean="0">
                          <a:solidFill>
                            <a:srgbClr val="C00000"/>
                          </a:solidFill>
                          <a:effectLst/>
                        </a:rPr>
                        <a:t>02 Helicópteros embarcados</a:t>
                      </a:r>
                    </a:p>
                    <a:p>
                      <a:pPr algn="just">
                        <a:lnSpc>
                          <a:spcPct val="115000"/>
                        </a:lnSpc>
                        <a:spcAft>
                          <a:spcPts val="0"/>
                        </a:spcAft>
                        <a:tabLst>
                          <a:tab pos="1476375" algn="l"/>
                        </a:tabLst>
                      </a:pPr>
                      <a:r>
                        <a:rPr lang="es-ES" sz="1200" b="1" u="none" dirty="0" smtClean="0">
                          <a:solidFill>
                            <a:srgbClr val="C00000"/>
                          </a:solidFill>
                          <a:effectLst/>
                          <a:latin typeface="Calibri"/>
                          <a:ea typeface="Calibri"/>
                          <a:cs typeface="Times New Roman"/>
                        </a:rPr>
                        <a:t>Sistemas Mando y Control</a:t>
                      </a:r>
                      <a:endParaRPr lang="es-EC" sz="1200" b="1" u="none" dirty="0">
                        <a:solidFill>
                          <a:srgbClr val="C00000"/>
                        </a:solidFill>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r>
                        <a:rPr lang="es-EC" sz="1200" dirty="0">
                          <a:effectLst/>
                        </a:rPr>
                        <a:t>Con las fragatas con helicópteros embarcados, es posible </a:t>
                      </a:r>
                      <a:r>
                        <a:rPr lang="es-EC" sz="1200" dirty="0" smtClean="0">
                          <a:effectLst/>
                        </a:rPr>
                        <a:t>mejorar la vigilancia del </a:t>
                      </a:r>
                      <a:r>
                        <a:rPr lang="es-EC" sz="1200" dirty="0">
                          <a:effectLst/>
                        </a:rPr>
                        <a:t>mar jurisdiccional con el apoyo de la exploración aeromarítima, más si cuentan con adecuados sistemas de mando y control, inclusive enlazados con el CC.FF.AA.</a:t>
                      </a:r>
                      <a:endParaRPr lang="es-EC" sz="1200" dirty="0">
                        <a:effectLst/>
                        <a:latin typeface="Calibri"/>
                        <a:ea typeface="Calibri"/>
                        <a:cs typeface="Times New Roman"/>
                      </a:endParaRPr>
                    </a:p>
                  </a:txBody>
                  <a:tcPr marL="5059" marR="5059" marT="0" marB="0"/>
                </a:tc>
              </a:tr>
              <a:tr h="2059371">
                <a:tc>
                  <a:txBody>
                    <a:bodyPr/>
                    <a:lstStyle/>
                    <a:p>
                      <a:pPr algn="just">
                        <a:lnSpc>
                          <a:spcPct val="115000"/>
                        </a:lnSpc>
                        <a:spcAft>
                          <a:spcPts val="0"/>
                        </a:spcAft>
                        <a:tabLst>
                          <a:tab pos="1476375" algn="l"/>
                        </a:tabLst>
                      </a:pPr>
                      <a:r>
                        <a:rPr lang="es-ES" sz="1200" dirty="0">
                          <a:effectLst/>
                        </a:rPr>
                        <a:t> </a:t>
                      </a:r>
                      <a:endParaRPr lang="es-EC" sz="1200" dirty="0">
                        <a:effectLst/>
                      </a:endParaRPr>
                    </a:p>
                    <a:p>
                      <a:pPr algn="just">
                        <a:lnSpc>
                          <a:spcPct val="115000"/>
                        </a:lnSpc>
                        <a:spcAft>
                          <a:spcPts val="0"/>
                        </a:spcAft>
                        <a:tabLst>
                          <a:tab pos="1476375" algn="l"/>
                        </a:tabLst>
                      </a:pPr>
                      <a:r>
                        <a:rPr lang="es-ES" sz="1200" dirty="0">
                          <a:effectLst/>
                        </a:rPr>
                        <a:t> </a:t>
                      </a:r>
                      <a:endParaRPr lang="es-EC" sz="1200" dirty="0">
                        <a:effectLst/>
                      </a:endParaRPr>
                    </a:p>
                    <a:p>
                      <a:pPr algn="just">
                        <a:lnSpc>
                          <a:spcPct val="115000"/>
                        </a:lnSpc>
                        <a:spcAft>
                          <a:spcPts val="0"/>
                        </a:spcAft>
                        <a:tabLst>
                          <a:tab pos="1476375" algn="l"/>
                        </a:tabLst>
                      </a:pPr>
                      <a:r>
                        <a:rPr lang="es-ES" sz="1200" dirty="0">
                          <a:effectLst/>
                        </a:rPr>
                        <a:t> </a:t>
                      </a:r>
                      <a:endParaRPr lang="es-EC" sz="1200" dirty="0">
                        <a:effectLst/>
                      </a:endParaRPr>
                    </a:p>
                    <a:p>
                      <a:pPr algn="just">
                        <a:lnSpc>
                          <a:spcPct val="115000"/>
                        </a:lnSpc>
                        <a:spcAft>
                          <a:spcPts val="0"/>
                        </a:spcAft>
                        <a:tabLst>
                          <a:tab pos="1476375" algn="l"/>
                        </a:tabLst>
                      </a:pPr>
                      <a:r>
                        <a:rPr lang="es-ES" sz="1200" dirty="0" smtClean="0">
                          <a:effectLst/>
                        </a:rPr>
                        <a:t>Participación </a:t>
                      </a:r>
                      <a:r>
                        <a:rPr lang="es-ES" sz="1200" dirty="0">
                          <a:effectLst/>
                        </a:rPr>
                        <a:t>en la seguridad integral</a:t>
                      </a:r>
                      <a:endParaRPr lang="es-EC" sz="1200" dirty="0">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r>
                        <a:rPr lang="es-ES" sz="1200">
                          <a:effectLst/>
                        </a:rPr>
                        <a:t>- Protección de instalaciones e infraestructura relacionada con los sectores estratégicos del país</a:t>
                      </a:r>
                      <a:endParaRPr lang="es-EC" sz="1200">
                        <a:effectLst/>
                      </a:endParaRPr>
                    </a:p>
                    <a:p>
                      <a:pPr algn="just">
                        <a:lnSpc>
                          <a:spcPct val="115000"/>
                        </a:lnSpc>
                        <a:spcAft>
                          <a:spcPts val="0"/>
                        </a:spcAft>
                        <a:tabLst>
                          <a:tab pos="1476375" algn="l"/>
                        </a:tabLst>
                      </a:pPr>
                      <a:r>
                        <a:rPr lang="es-ES" sz="1200">
                          <a:effectLst/>
                        </a:rPr>
                        <a:t>- Seguridad y control marítimo de la vida humana en el mar.</a:t>
                      </a:r>
                      <a:endParaRPr lang="es-EC" sz="1200">
                        <a:effectLst/>
                      </a:endParaRPr>
                    </a:p>
                    <a:p>
                      <a:pPr algn="just">
                        <a:lnSpc>
                          <a:spcPct val="115000"/>
                        </a:lnSpc>
                        <a:spcAft>
                          <a:spcPts val="0"/>
                        </a:spcAft>
                        <a:tabLst>
                          <a:tab pos="1476375" algn="l"/>
                        </a:tabLst>
                      </a:pPr>
                      <a:r>
                        <a:rPr lang="es-ES" sz="1200">
                          <a:effectLst/>
                        </a:rPr>
                        <a:t>- Protección contra la contaminación.</a:t>
                      </a:r>
                      <a:endParaRPr lang="es-EC" sz="1200">
                        <a:effectLst/>
                      </a:endParaRPr>
                    </a:p>
                    <a:p>
                      <a:pPr algn="just">
                        <a:lnSpc>
                          <a:spcPct val="115000"/>
                        </a:lnSpc>
                        <a:spcAft>
                          <a:spcPts val="0"/>
                        </a:spcAft>
                        <a:tabLst>
                          <a:tab pos="1476375" algn="l"/>
                        </a:tabLst>
                      </a:pPr>
                      <a:r>
                        <a:rPr lang="es-ES" sz="1200">
                          <a:effectLst/>
                        </a:rPr>
                        <a:t> - Apoyo a la gestión de riesgos y operaciones tipo policía.</a:t>
                      </a:r>
                      <a:endParaRPr lang="es-EC" sz="1200">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endParaRPr lang="es-EC" sz="1200" dirty="0" smtClean="0">
                        <a:effectLst/>
                      </a:endParaRPr>
                    </a:p>
                    <a:p>
                      <a:pPr algn="just">
                        <a:lnSpc>
                          <a:spcPct val="115000"/>
                        </a:lnSpc>
                        <a:spcAft>
                          <a:spcPts val="0"/>
                        </a:spcAft>
                        <a:tabLst>
                          <a:tab pos="1476375" algn="l"/>
                        </a:tabLst>
                      </a:pPr>
                      <a:r>
                        <a:rPr lang="es-EC" sz="1200" dirty="0" smtClean="0">
                          <a:effectLst/>
                        </a:rPr>
                        <a:t>Unidades </a:t>
                      </a:r>
                      <a:r>
                        <a:rPr lang="es-EC" sz="1200" dirty="0">
                          <a:effectLst/>
                        </a:rPr>
                        <a:t>de </a:t>
                      </a:r>
                      <a:r>
                        <a:rPr lang="es-EC" sz="1200" dirty="0" err="1">
                          <a:effectLst/>
                        </a:rPr>
                        <a:t>Inf</a:t>
                      </a:r>
                      <a:r>
                        <a:rPr lang="es-EC" sz="1200" dirty="0">
                          <a:effectLst/>
                        </a:rPr>
                        <a:t>. de Marina.</a:t>
                      </a:r>
                    </a:p>
                    <a:p>
                      <a:pPr algn="just">
                        <a:lnSpc>
                          <a:spcPct val="115000"/>
                        </a:lnSpc>
                        <a:spcAft>
                          <a:spcPts val="0"/>
                        </a:spcAft>
                        <a:tabLst>
                          <a:tab pos="1476375" algn="l"/>
                        </a:tabLst>
                      </a:pPr>
                      <a:r>
                        <a:rPr lang="es-EC" sz="1200" dirty="0">
                          <a:effectLst/>
                        </a:rPr>
                        <a:t>03 helicópteros.</a:t>
                      </a:r>
                    </a:p>
                    <a:p>
                      <a:pPr algn="just">
                        <a:lnSpc>
                          <a:spcPct val="115000"/>
                        </a:lnSpc>
                        <a:spcAft>
                          <a:spcPts val="0"/>
                        </a:spcAft>
                        <a:tabLst>
                          <a:tab pos="1476375" algn="l"/>
                        </a:tabLst>
                      </a:pPr>
                      <a:r>
                        <a:rPr lang="es-EC" sz="1200" b="1" dirty="0" smtClean="0">
                          <a:solidFill>
                            <a:srgbClr val="C00000"/>
                          </a:solidFill>
                          <a:effectLst/>
                        </a:rPr>
                        <a:t>02 </a:t>
                      </a:r>
                      <a:r>
                        <a:rPr lang="es-EC" sz="1200" b="1" dirty="0">
                          <a:solidFill>
                            <a:srgbClr val="C00000"/>
                          </a:solidFill>
                          <a:effectLst/>
                        </a:rPr>
                        <a:t>unidades </a:t>
                      </a:r>
                      <a:r>
                        <a:rPr lang="es-EC" sz="1200" b="1" dirty="0" smtClean="0">
                          <a:solidFill>
                            <a:srgbClr val="C00000"/>
                          </a:solidFill>
                          <a:effectLst/>
                        </a:rPr>
                        <a:t>OPV oceánicas</a:t>
                      </a:r>
                      <a:r>
                        <a:rPr lang="es-EC" sz="1200" b="1" dirty="0">
                          <a:solidFill>
                            <a:srgbClr val="C00000"/>
                          </a:solidFill>
                          <a:effectLst/>
                        </a:rPr>
                        <a:t>.</a:t>
                      </a:r>
                    </a:p>
                    <a:p>
                      <a:pPr algn="just">
                        <a:lnSpc>
                          <a:spcPct val="115000"/>
                        </a:lnSpc>
                        <a:spcAft>
                          <a:spcPts val="0"/>
                        </a:spcAft>
                        <a:tabLst>
                          <a:tab pos="1476375" algn="l"/>
                        </a:tabLst>
                      </a:pPr>
                      <a:r>
                        <a:rPr lang="es-EC" sz="1200" b="1" dirty="0">
                          <a:solidFill>
                            <a:srgbClr val="C00000"/>
                          </a:solidFill>
                          <a:effectLst/>
                        </a:rPr>
                        <a:t>02 helicópteros a bordo de las fragatas</a:t>
                      </a:r>
                    </a:p>
                    <a:p>
                      <a:pPr algn="just">
                        <a:lnSpc>
                          <a:spcPct val="115000"/>
                        </a:lnSpc>
                        <a:spcAft>
                          <a:spcPts val="0"/>
                        </a:spcAft>
                        <a:tabLst>
                          <a:tab pos="1476375" algn="l"/>
                        </a:tabLst>
                      </a:pPr>
                      <a:r>
                        <a:rPr lang="es-EC" sz="1200" b="1" dirty="0">
                          <a:solidFill>
                            <a:srgbClr val="C00000"/>
                          </a:solidFill>
                          <a:effectLst/>
                        </a:rPr>
                        <a:t>02 buques logísticos</a:t>
                      </a:r>
                    </a:p>
                    <a:p>
                      <a:pPr algn="just">
                        <a:lnSpc>
                          <a:spcPct val="115000"/>
                        </a:lnSpc>
                        <a:spcAft>
                          <a:spcPts val="0"/>
                        </a:spcAft>
                        <a:tabLst>
                          <a:tab pos="1476375" algn="l"/>
                        </a:tabLst>
                      </a:pPr>
                      <a:r>
                        <a:rPr lang="es-EC" sz="1200" b="1" dirty="0">
                          <a:solidFill>
                            <a:srgbClr val="C00000"/>
                          </a:solidFill>
                          <a:effectLst/>
                        </a:rPr>
                        <a:t>01 remolcador de altura</a:t>
                      </a:r>
                      <a:endParaRPr lang="es-EC" sz="1200" b="1" dirty="0">
                        <a:solidFill>
                          <a:srgbClr val="C00000"/>
                        </a:solidFill>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endParaRPr lang="es-EC" sz="1200" dirty="0" smtClean="0">
                        <a:effectLst/>
                      </a:endParaRPr>
                    </a:p>
                    <a:p>
                      <a:pPr algn="just">
                        <a:lnSpc>
                          <a:spcPct val="115000"/>
                        </a:lnSpc>
                        <a:spcAft>
                          <a:spcPts val="0"/>
                        </a:spcAft>
                        <a:tabLst>
                          <a:tab pos="1476375" algn="l"/>
                        </a:tabLst>
                      </a:pPr>
                      <a:r>
                        <a:rPr lang="es-EC" sz="1200" dirty="0" smtClean="0">
                          <a:effectLst/>
                        </a:rPr>
                        <a:t>Permite </a:t>
                      </a:r>
                      <a:r>
                        <a:rPr lang="es-EC" sz="1200" dirty="0">
                          <a:effectLst/>
                        </a:rPr>
                        <a:t>llegar a cualquier área del mar jurisdiccional en el menor tiempo posible.</a:t>
                      </a:r>
                    </a:p>
                    <a:p>
                      <a:pPr algn="just">
                        <a:lnSpc>
                          <a:spcPct val="115000"/>
                        </a:lnSpc>
                        <a:spcAft>
                          <a:spcPts val="0"/>
                        </a:spcAft>
                        <a:tabLst>
                          <a:tab pos="1476375" algn="l"/>
                        </a:tabLst>
                      </a:pPr>
                      <a:r>
                        <a:rPr lang="es-EC" sz="1200" dirty="0">
                          <a:effectLst/>
                        </a:rPr>
                        <a:t> </a:t>
                      </a:r>
                    </a:p>
                    <a:p>
                      <a:pPr algn="just">
                        <a:lnSpc>
                          <a:spcPct val="115000"/>
                        </a:lnSpc>
                        <a:spcAft>
                          <a:spcPts val="0"/>
                        </a:spcAft>
                        <a:tabLst>
                          <a:tab pos="1476375" algn="l"/>
                        </a:tabLst>
                      </a:pPr>
                      <a:r>
                        <a:rPr lang="es-EC" sz="1200" dirty="0">
                          <a:effectLst/>
                        </a:rPr>
                        <a:t>Existe sostenimiento logístico a las operaciones</a:t>
                      </a:r>
                      <a:endParaRPr lang="es-EC" sz="1200" dirty="0">
                        <a:effectLst/>
                        <a:latin typeface="Calibri"/>
                        <a:ea typeface="Calibri"/>
                        <a:cs typeface="Times New Roman"/>
                      </a:endParaRPr>
                    </a:p>
                  </a:txBody>
                  <a:tcPr marL="5059" marR="5059" marT="0" marB="0"/>
                </a:tc>
              </a:tr>
              <a:tr h="767901">
                <a:tc>
                  <a:txBody>
                    <a:bodyPr/>
                    <a:lstStyle/>
                    <a:p>
                      <a:pPr algn="just">
                        <a:lnSpc>
                          <a:spcPct val="115000"/>
                        </a:lnSpc>
                        <a:spcAft>
                          <a:spcPts val="0"/>
                        </a:spcAft>
                        <a:tabLst>
                          <a:tab pos="1476375" algn="l"/>
                        </a:tabLst>
                      </a:pPr>
                      <a:r>
                        <a:rPr lang="es-ES" sz="1200">
                          <a:effectLst/>
                        </a:rPr>
                        <a:t>Para apoyar al desarrollo nacional ejercicio/soberanías</a:t>
                      </a:r>
                      <a:endParaRPr lang="es-EC" sz="1200">
                        <a:effectLst/>
                        <a:latin typeface="Calibri"/>
                        <a:ea typeface="Calibri"/>
                        <a:cs typeface="Times New Roman"/>
                      </a:endParaRPr>
                    </a:p>
                  </a:txBody>
                  <a:tcPr marL="5059" marR="5059" marT="0" marB="0"/>
                </a:tc>
                <a:tc>
                  <a:txBody>
                    <a:bodyPr/>
                    <a:lstStyle/>
                    <a:p>
                      <a:pPr algn="just">
                        <a:lnSpc>
                          <a:spcPct val="115000"/>
                        </a:lnSpc>
                        <a:spcAft>
                          <a:spcPts val="0"/>
                        </a:spcAft>
                      </a:pPr>
                      <a:r>
                        <a:rPr lang="es-ES" sz="1200" dirty="0" smtClean="0">
                          <a:effectLst/>
                        </a:rPr>
                        <a:t>- Investigación </a:t>
                      </a:r>
                      <a:r>
                        <a:rPr lang="es-ES" sz="1200" dirty="0">
                          <a:effectLst/>
                        </a:rPr>
                        <a:t>oceanográfica</a:t>
                      </a:r>
                      <a:endParaRPr lang="es-EC" sz="1200" dirty="0">
                        <a:effectLst/>
                      </a:endParaRPr>
                    </a:p>
                    <a:p>
                      <a:pPr algn="just">
                        <a:lnSpc>
                          <a:spcPct val="115000"/>
                        </a:lnSpc>
                        <a:spcAft>
                          <a:spcPts val="0"/>
                        </a:spcAft>
                        <a:tabLst>
                          <a:tab pos="1476375" algn="l"/>
                        </a:tabLst>
                      </a:pPr>
                      <a:r>
                        <a:rPr lang="es-ES" sz="1200" dirty="0">
                          <a:effectLst/>
                        </a:rPr>
                        <a:t>- Participar en el apoyo al desarrollo de los intereses marítimos.</a:t>
                      </a:r>
                      <a:endParaRPr lang="es-EC" sz="1200" dirty="0">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endParaRPr lang="es-EC" sz="1200" b="1" dirty="0" smtClean="0">
                        <a:solidFill>
                          <a:srgbClr val="C00000"/>
                        </a:solidFill>
                        <a:effectLst/>
                      </a:endParaRPr>
                    </a:p>
                    <a:p>
                      <a:pPr algn="just">
                        <a:lnSpc>
                          <a:spcPct val="115000"/>
                        </a:lnSpc>
                        <a:spcAft>
                          <a:spcPts val="0"/>
                        </a:spcAft>
                        <a:tabLst>
                          <a:tab pos="1476375" algn="l"/>
                        </a:tabLst>
                      </a:pPr>
                      <a:r>
                        <a:rPr lang="es-EC" sz="1200" b="1" dirty="0" smtClean="0">
                          <a:solidFill>
                            <a:srgbClr val="C00000"/>
                          </a:solidFill>
                          <a:effectLst/>
                        </a:rPr>
                        <a:t>02 buques logísticos</a:t>
                      </a:r>
                      <a:endParaRPr lang="es-EC" sz="1200" b="1" dirty="0">
                        <a:solidFill>
                          <a:srgbClr val="C00000"/>
                        </a:solidFill>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endParaRPr lang="es-EC" sz="1200" dirty="0">
                        <a:effectLst/>
                      </a:endParaRPr>
                    </a:p>
                    <a:p>
                      <a:pPr algn="just">
                        <a:lnSpc>
                          <a:spcPct val="115000"/>
                        </a:lnSpc>
                        <a:spcAft>
                          <a:spcPts val="0"/>
                        </a:spcAft>
                        <a:tabLst>
                          <a:tab pos="1476375" algn="l"/>
                        </a:tabLst>
                      </a:pPr>
                      <a:r>
                        <a:rPr lang="es-EC" sz="1200" dirty="0">
                          <a:effectLst/>
                        </a:rPr>
                        <a:t>Adecuado sostenimiento logístico.</a:t>
                      </a:r>
                      <a:endParaRPr lang="es-EC" sz="1200" dirty="0">
                        <a:effectLst/>
                        <a:latin typeface="Calibri"/>
                        <a:ea typeface="Calibri"/>
                        <a:cs typeface="Times New Roman"/>
                      </a:endParaRPr>
                    </a:p>
                  </a:txBody>
                  <a:tcPr marL="5059" marR="5059" marT="0" marB="0"/>
                </a:tc>
              </a:tr>
              <a:tr h="767901">
                <a:tc>
                  <a:txBody>
                    <a:bodyPr/>
                    <a:lstStyle/>
                    <a:p>
                      <a:pPr algn="just">
                        <a:lnSpc>
                          <a:spcPct val="115000"/>
                        </a:lnSpc>
                        <a:spcAft>
                          <a:spcPts val="0"/>
                        </a:spcAft>
                        <a:tabLst>
                          <a:tab pos="1476375" algn="l"/>
                        </a:tabLst>
                      </a:pPr>
                      <a:r>
                        <a:rPr lang="es-ES" sz="1200" dirty="0">
                          <a:effectLst/>
                        </a:rPr>
                        <a:t>  </a:t>
                      </a:r>
                      <a:endParaRPr lang="es-EC" sz="1200" dirty="0">
                        <a:effectLst/>
                      </a:endParaRPr>
                    </a:p>
                    <a:p>
                      <a:pPr algn="just">
                        <a:lnSpc>
                          <a:spcPct val="115000"/>
                        </a:lnSpc>
                        <a:spcAft>
                          <a:spcPts val="0"/>
                        </a:spcAft>
                        <a:tabLst>
                          <a:tab pos="1476375" algn="l"/>
                        </a:tabLst>
                      </a:pPr>
                      <a:r>
                        <a:rPr lang="es-ES" sz="1200" dirty="0">
                          <a:effectLst/>
                        </a:rPr>
                        <a:t>Para la cooperación internacional</a:t>
                      </a:r>
                      <a:endParaRPr lang="es-EC" sz="1200" dirty="0">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r>
                        <a:rPr lang="es-ES" sz="1200">
                          <a:effectLst/>
                        </a:rPr>
                        <a:t>- Mantenimiento de la paz y ayuda humanitaria</a:t>
                      </a:r>
                      <a:endParaRPr lang="es-EC" sz="1200">
                        <a:effectLst/>
                      </a:endParaRPr>
                    </a:p>
                    <a:p>
                      <a:pPr algn="just">
                        <a:lnSpc>
                          <a:spcPct val="115000"/>
                        </a:lnSpc>
                        <a:spcAft>
                          <a:spcPts val="0"/>
                        </a:spcAft>
                        <a:tabLst>
                          <a:tab pos="1476375" algn="l"/>
                        </a:tabLst>
                      </a:pPr>
                      <a:r>
                        <a:rPr lang="es-ES" sz="1200">
                          <a:effectLst/>
                        </a:rPr>
                        <a:t>- Operaciones de búsqueda y rescate SAR.</a:t>
                      </a:r>
                      <a:endParaRPr lang="es-EC" sz="1200">
                        <a:effectLst/>
                        <a:latin typeface="Calibri"/>
                        <a:ea typeface="Calibri"/>
                        <a:cs typeface="Times New Roman"/>
                      </a:endParaRPr>
                    </a:p>
                  </a:txBody>
                  <a:tcPr marL="5059" marR="5059" marT="0" marB="0"/>
                </a:tc>
                <a:tc>
                  <a:txBody>
                    <a:bodyPr/>
                    <a:lstStyle/>
                    <a:p>
                      <a:pPr algn="just">
                        <a:lnSpc>
                          <a:spcPct val="115000"/>
                        </a:lnSpc>
                        <a:spcAft>
                          <a:spcPts val="0"/>
                        </a:spcAft>
                        <a:tabLst>
                          <a:tab pos="1476375" algn="l"/>
                        </a:tabLst>
                      </a:pPr>
                      <a:r>
                        <a:rPr lang="es-EC" sz="1200" dirty="0">
                          <a:effectLst/>
                        </a:rPr>
                        <a:t>Unidades de infantería de Marina</a:t>
                      </a:r>
                    </a:p>
                    <a:p>
                      <a:pPr algn="just">
                        <a:lnSpc>
                          <a:spcPct val="115000"/>
                        </a:lnSpc>
                        <a:spcAft>
                          <a:spcPts val="0"/>
                        </a:spcAft>
                        <a:tabLst>
                          <a:tab pos="1476375" algn="l"/>
                        </a:tabLst>
                      </a:pPr>
                      <a:r>
                        <a:rPr lang="es-EC" sz="1200" b="1" dirty="0">
                          <a:solidFill>
                            <a:srgbClr val="C00000"/>
                          </a:solidFill>
                          <a:effectLst/>
                        </a:rPr>
                        <a:t>02 helicópteros embarcados</a:t>
                      </a:r>
                    </a:p>
                    <a:p>
                      <a:pPr algn="just">
                        <a:lnSpc>
                          <a:spcPct val="115000"/>
                        </a:lnSpc>
                        <a:spcAft>
                          <a:spcPts val="0"/>
                        </a:spcAft>
                        <a:tabLst>
                          <a:tab pos="1476375" algn="l"/>
                        </a:tabLst>
                      </a:pPr>
                      <a:r>
                        <a:rPr lang="es-EC" sz="1200" b="1" dirty="0">
                          <a:solidFill>
                            <a:srgbClr val="C00000"/>
                          </a:solidFill>
                          <a:effectLst/>
                        </a:rPr>
                        <a:t>02 buques </a:t>
                      </a:r>
                      <a:r>
                        <a:rPr lang="es-EC" sz="1200" b="1" dirty="0" smtClean="0">
                          <a:solidFill>
                            <a:srgbClr val="C00000"/>
                          </a:solidFill>
                          <a:effectLst/>
                        </a:rPr>
                        <a:t>logísticos</a:t>
                      </a:r>
                      <a:endParaRPr lang="es-EC" sz="1200" b="1" dirty="0">
                        <a:solidFill>
                          <a:srgbClr val="C00000"/>
                        </a:solidFill>
                        <a:effectLst/>
                        <a:latin typeface="Calibri"/>
                        <a:ea typeface="Calibri"/>
                        <a:cs typeface="Times New Roman"/>
                      </a:endParaRPr>
                    </a:p>
                  </a:txBody>
                  <a:tcPr marL="5059" marR="5059" marT="0" marB="0"/>
                </a:tc>
                <a:tc>
                  <a:txBody>
                    <a:bodyPr/>
                    <a:lstStyle/>
                    <a:p>
                      <a:pPr algn="just">
                        <a:lnSpc>
                          <a:spcPct val="115000"/>
                        </a:lnSpc>
                        <a:spcAft>
                          <a:spcPts val="0"/>
                        </a:spcAft>
                      </a:pPr>
                      <a:r>
                        <a:rPr lang="es-EC" sz="1200" dirty="0">
                          <a:effectLst/>
                        </a:rPr>
                        <a:t>Se puede llegar al área de interés en corto tiempo</a:t>
                      </a:r>
                    </a:p>
                    <a:p>
                      <a:pPr algn="just">
                        <a:lnSpc>
                          <a:spcPct val="115000"/>
                        </a:lnSpc>
                        <a:spcAft>
                          <a:spcPts val="0"/>
                        </a:spcAft>
                      </a:pPr>
                      <a:r>
                        <a:rPr lang="es-EC" sz="1200" dirty="0">
                          <a:effectLst/>
                        </a:rPr>
                        <a:t>Adecuado sostenimiento logístico</a:t>
                      </a:r>
                    </a:p>
                    <a:p>
                      <a:pPr algn="just">
                        <a:lnSpc>
                          <a:spcPct val="115000"/>
                        </a:lnSpc>
                        <a:spcAft>
                          <a:spcPts val="0"/>
                        </a:spcAft>
                      </a:pPr>
                      <a:r>
                        <a:rPr lang="es-EC" sz="1200" dirty="0">
                          <a:effectLst/>
                        </a:rPr>
                        <a:t>Ayuda humanitaria en el exterior</a:t>
                      </a:r>
                      <a:endParaRPr lang="es-EC" sz="1200" dirty="0">
                        <a:effectLst/>
                        <a:latin typeface="Calibri"/>
                        <a:ea typeface="Calibri"/>
                        <a:cs typeface="Times New Roman"/>
                      </a:endParaRPr>
                    </a:p>
                  </a:txBody>
                  <a:tcPr marL="5059" marR="5059" marT="0" marB="0"/>
                </a:tc>
              </a:tr>
            </a:tbl>
          </a:graphicData>
        </a:graphic>
      </p:graphicFrame>
    </p:spTree>
    <p:extLst>
      <p:ext uri="{BB962C8B-B14F-4D97-AF65-F5344CB8AC3E}">
        <p14:creationId xmlns:p14="http://schemas.microsoft.com/office/powerpoint/2010/main" val="3711910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79512" y="980728"/>
            <a:ext cx="8640960" cy="5693866"/>
          </a:xfrm>
          <a:prstGeom prst="rect">
            <a:avLst/>
          </a:prstGeom>
          <a:solidFill>
            <a:schemeClr val="accent1">
              <a:lumMod val="40000"/>
              <a:lumOff val="60000"/>
            </a:schemeClr>
          </a:solidFill>
          <a:ln w="9525">
            <a:solidFill>
              <a:schemeClr val="tx1"/>
            </a:solidFill>
          </a:ln>
        </p:spPr>
        <p:txBody>
          <a:bodyPr wrap="square">
            <a:spAutoFit/>
          </a:bodyPr>
          <a:lstStyle/>
          <a:p>
            <a:pPr lvl="0" algn="just" fontAlgn="base">
              <a:spcBef>
                <a:spcPct val="0"/>
              </a:spcBef>
              <a:spcAft>
                <a:spcPct val="0"/>
              </a:spcAft>
            </a:pPr>
            <a:r>
              <a:rPr lang="es-EC" sz="1300" dirty="0" smtClean="0">
                <a:latin typeface="Arial" pitchFamily="34" charset="0"/>
                <a:ea typeface="Times New Roman" pitchFamily="18" charset="0"/>
                <a:cs typeface="Arial" pitchFamily="34" charset="0"/>
              </a:rPr>
              <a:t>a. La </a:t>
            </a:r>
            <a:r>
              <a:rPr lang="es-EC" sz="1300" dirty="0">
                <a:latin typeface="Arial" pitchFamily="34" charset="0"/>
                <a:ea typeface="Times New Roman" pitchFamily="18" charset="0"/>
                <a:cs typeface="Arial" pitchFamily="34" charset="0"/>
              </a:rPr>
              <a:t>adhesión del Ecuador a la CONVEMAR trajo como consecuencia para la Fuerza Naval que su área de responsabilidad a vigilar y proteger aumente considerablemente, además de que existe la posibilidad que pueda extenderse más si se produce la extensión de la plataforma continental.</a:t>
            </a:r>
          </a:p>
          <a:p>
            <a:pPr marL="457200" lvl="0" indent="-457200" algn="just" fontAlgn="base">
              <a:spcBef>
                <a:spcPct val="0"/>
              </a:spcBef>
              <a:spcAft>
                <a:spcPct val="0"/>
              </a:spcAft>
              <a:buFontTx/>
              <a:buChar char="-"/>
            </a:pPr>
            <a:endParaRPr lang="es-EC" sz="1300" dirty="0">
              <a:latin typeface="Arial" pitchFamily="34" charset="0"/>
              <a:ea typeface="Times New Roman" pitchFamily="18" charset="0"/>
              <a:cs typeface="Arial" pitchFamily="34" charset="0"/>
            </a:endParaRPr>
          </a:p>
          <a:p>
            <a:pPr lvl="0" algn="just" fontAlgn="base">
              <a:spcBef>
                <a:spcPct val="0"/>
              </a:spcBef>
              <a:spcAft>
                <a:spcPct val="0"/>
              </a:spcAft>
            </a:pPr>
            <a:r>
              <a:rPr lang="es-EC" sz="1300" dirty="0" smtClean="0">
                <a:latin typeface="Arial" pitchFamily="34" charset="0"/>
                <a:ea typeface="Times New Roman" pitchFamily="18" charset="0"/>
                <a:cs typeface="Arial" pitchFamily="34" charset="0"/>
              </a:rPr>
              <a:t>b. La </a:t>
            </a:r>
            <a:r>
              <a:rPr lang="es-EC" sz="1300" dirty="0">
                <a:latin typeface="Arial" pitchFamily="34" charset="0"/>
                <a:ea typeface="Times New Roman" pitchFamily="18" charset="0"/>
                <a:cs typeface="Arial" pitchFamily="34" charset="0"/>
              </a:rPr>
              <a:t>Agenda Política de la Defensa 2014-2017 establece cuatro misiones para Fuerzas Armadas, por lo tanto para la Fuerza naval en su área de responsabilidad, esto significa que las tareas se han multiplicado no así los medios para cumplirlas.</a:t>
            </a:r>
          </a:p>
          <a:p>
            <a:pPr marL="457200" lvl="0" indent="-457200" algn="just" fontAlgn="base">
              <a:spcBef>
                <a:spcPct val="0"/>
              </a:spcBef>
              <a:spcAft>
                <a:spcPct val="0"/>
              </a:spcAft>
              <a:buFontTx/>
              <a:buChar char="-"/>
            </a:pPr>
            <a:endParaRPr lang="es-EC" sz="1300" dirty="0">
              <a:latin typeface="Arial" pitchFamily="34" charset="0"/>
              <a:ea typeface="Times New Roman" pitchFamily="18" charset="0"/>
              <a:cs typeface="Arial" pitchFamily="34" charset="0"/>
            </a:endParaRPr>
          </a:p>
          <a:p>
            <a:pPr lvl="0" algn="just" fontAlgn="base">
              <a:spcBef>
                <a:spcPct val="0"/>
              </a:spcBef>
              <a:spcAft>
                <a:spcPct val="0"/>
              </a:spcAft>
            </a:pPr>
            <a:r>
              <a:rPr lang="es-EC" sz="1300" dirty="0" smtClean="0">
                <a:latin typeface="Arial" pitchFamily="34" charset="0"/>
                <a:ea typeface="Times New Roman" pitchFamily="18" charset="0"/>
                <a:cs typeface="Arial" pitchFamily="34" charset="0"/>
              </a:rPr>
              <a:t>c. Las </a:t>
            </a:r>
            <a:r>
              <a:rPr lang="es-EC" sz="1300" dirty="0">
                <a:latin typeface="Arial" pitchFamily="34" charset="0"/>
                <a:ea typeface="Times New Roman" pitchFamily="18" charset="0"/>
                <a:cs typeface="Arial" pitchFamily="34" charset="0"/>
              </a:rPr>
              <a:t>actividades ilícitas en el mar se han multiplicado, ya que es una vía de fácil acceso a aguas internacionales y a buques de tráfico internacional, lo que permite a quienes se involucran en este tipo de actividades que pretendan utilizar este medio más frecuentemente para el cometimiento de sus ilícitos.</a:t>
            </a:r>
          </a:p>
          <a:p>
            <a:pPr marL="457200" lvl="0" indent="-457200" algn="just" fontAlgn="base">
              <a:spcBef>
                <a:spcPct val="0"/>
              </a:spcBef>
              <a:spcAft>
                <a:spcPct val="0"/>
              </a:spcAft>
              <a:buFontTx/>
              <a:buChar char="-"/>
            </a:pPr>
            <a:endParaRPr lang="es-EC" sz="1300" dirty="0">
              <a:latin typeface="Arial" pitchFamily="34" charset="0"/>
              <a:ea typeface="Times New Roman" pitchFamily="18" charset="0"/>
              <a:cs typeface="Arial" pitchFamily="34" charset="0"/>
            </a:endParaRPr>
          </a:p>
          <a:p>
            <a:pPr lvl="0" algn="just" fontAlgn="base">
              <a:spcBef>
                <a:spcPct val="0"/>
              </a:spcBef>
              <a:spcAft>
                <a:spcPct val="0"/>
              </a:spcAft>
            </a:pPr>
            <a:r>
              <a:rPr lang="es-EC" sz="1300" dirty="0" smtClean="0">
                <a:latin typeface="Arial" pitchFamily="34" charset="0"/>
                <a:ea typeface="Times New Roman" pitchFamily="18" charset="0"/>
                <a:cs typeface="Arial" pitchFamily="34" charset="0"/>
              </a:rPr>
              <a:t>d. El </a:t>
            </a:r>
            <a:r>
              <a:rPr lang="es-EC" sz="1300" dirty="0">
                <a:latin typeface="Arial" pitchFamily="34" charset="0"/>
                <a:ea typeface="Times New Roman" pitchFamily="18" charset="0"/>
                <a:cs typeface="Arial" pitchFamily="34" charset="0"/>
              </a:rPr>
              <a:t>presupuesto que ha asignado el Estado ecuatoriano, sobre todo para actividades operativas está disminuyendo paulatinamente lo que dificulta el sostenimiento de las operaciones que realiza la Fuerza Naval en su área de responsabilidad.</a:t>
            </a:r>
          </a:p>
          <a:p>
            <a:pPr marL="457200" lvl="0" indent="-457200" algn="just" fontAlgn="base">
              <a:spcBef>
                <a:spcPct val="0"/>
              </a:spcBef>
              <a:spcAft>
                <a:spcPct val="0"/>
              </a:spcAft>
              <a:buFontTx/>
              <a:buChar char="-"/>
            </a:pPr>
            <a:endParaRPr lang="es-EC" sz="1300" dirty="0">
              <a:latin typeface="Arial" pitchFamily="34" charset="0"/>
              <a:ea typeface="Times New Roman" pitchFamily="18" charset="0"/>
              <a:cs typeface="Arial" pitchFamily="34" charset="0"/>
            </a:endParaRPr>
          </a:p>
          <a:p>
            <a:pPr lvl="0" algn="just" fontAlgn="base">
              <a:spcBef>
                <a:spcPct val="0"/>
              </a:spcBef>
              <a:spcAft>
                <a:spcPct val="0"/>
              </a:spcAft>
            </a:pPr>
            <a:r>
              <a:rPr lang="es-EC" sz="1300" dirty="0" smtClean="0">
                <a:latin typeface="Arial" pitchFamily="34" charset="0"/>
                <a:ea typeface="Times New Roman" pitchFamily="18" charset="0"/>
                <a:cs typeface="Arial" pitchFamily="34" charset="0"/>
              </a:rPr>
              <a:t>e. Solo </a:t>
            </a:r>
            <a:r>
              <a:rPr lang="es-EC" sz="1300" dirty="0">
                <a:latin typeface="Arial" pitchFamily="34" charset="0"/>
                <a:ea typeface="Times New Roman" pitchFamily="18" charset="0"/>
                <a:cs typeface="Arial" pitchFamily="34" charset="0"/>
              </a:rPr>
              <a:t>una adecuada gestión ante el gobierno de los proyectos de inversión que permitan acceder a recurso extra presupuestarios permitirá a la Fuerza Naval incrementar sus capacidades que le permitan cumplir con su misión y tareas impuestas. </a:t>
            </a:r>
          </a:p>
          <a:p>
            <a:pPr marL="457200" lvl="0" indent="-457200" algn="just" fontAlgn="base">
              <a:spcBef>
                <a:spcPct val="0"/>
              </a:spcBef>
              <a:spcAft>
                <a:spcPct val="0"/>
              </a:spcAft>
              <a:buFontTx/>
              <a:buChar char="-"/>
            </a:pPr>
            <a:endParaRPr lang="es-EC" sz="1300" dirty="0">
              <a:latin typeface="Arial" pitchFamily="34" charset="0"/>
              <a:ea typeface="Times New Roman" pitchFamily="18" charset="0"/>
              <a:cs typeface="Arial" pitchFamily="34" charset="0"/>
            </a:endParaRPr>
          </a:p>
          <a:p>
            <a:pPr lvl="0" algn="just" fontAlgn="base">
              <a:spcBef>
                <a:spcPct val="0"/>
              </a:spcBef>
              <a:spcAft>
                <a:spcPct val="0"/>
              </a:spcAft>
            </a:pPr>
            <a:r>
              <a:rPr lang="es-EC" sz="1300" dirty="0" smtClean="0">
                <a:latin typeface="Arial" pitchFamily="34" charset="0"/>
                <a:ea typeface="Times New Roman" pitchFamily="18" charset="0"/>
                <a:cs typeface="Arial" pitchFamily="34" charset="0"/>
              </a:rPr>
              <a:t>f. La </a:t>
            </a:r>
            <a:r>
              <a:rPr lang="es-EC" sz="1300" dirty="0">
                <a:latin typeface="Arial" pitchFamily="34" charset="0"/>
                <a:ea typeface="Times New Roman" pitchFamily="18" charset="0"/>
                <a:cs typeface="Arial" pitchFamily="34" charset="0"/>
              </a:rPr>
              <a:t>Planificación Institucional, las amenazas y el escenario planteado por la Fuerza naval han sido meticulosamente realizadas, lo cual le ha permitido tener un rumbo claro hacia dónde dirigirse y que proyectos de inversión plantear, pero considero que los esfuerzos han sido insuficientes y es necesario plantear proyectos de inversión adicionales que le permitan proteger los recursos estratégicos del mar.</a:t>
            </a:r>
          </a:p>
          <a:p>
            <a:pPr marL="457200" lvl="0" indent="-457200" algn="just" fontAlgn="base">
              <a:spcBef>
                <a:spcPct val="0"/>
              </a:spcBef>
              <a:spcAft>
                <a:spcPct val="0"/>
              </a:spcAft>
              <a:buFontTx/>
              <a:buChar char="-"/>
            </a:pPr>
            <a:endParaRPr lang="es-EC" sz="1300" dirty="0">
              <a:latin typeface="Arial" pitchFamily="34" charset="0"/>
              <a:ea typeface="Times New Roman" pitchFamily="18" charset="0"/>
              <a:cs typeface="Arial" pitchFamily="34" charset="0"/>
            </a:endParaRPr>
          </a:p>
          <a:p>
            <a:pPr lvl="0" algn="just" fontAlgn="base">
              <a:spcBef>
                <a:spcPct val="0"/>
              </a:spcBef>
              <a:spcAft>
                <a:spcPct val="0"/>
              </a:spcAft>
            </a:pPr>
            <a:r>
              <a:rPr lang="es-EC" sz="1300" dirty="0" smtClean="0">
                <a:latin typeface="Arial" pitchFamily="34" charset="0"/>
                <a:ea typeface="Times New Roman" pitchFamily="18" charset="0"/>
                <a:cs typeface="Arial" pitchFamily="34" charset="0"/>
              </a:rPr>
              <a:t>g. Las </a:t>
            </a:r>
            <a:r>
              <a:rPr lang="es-EC" sz="1300" dirty="0">
                <a:latin typeface="Arial" pitchFamily="34" charset="0"/>
                <a:ea typeface="Times New Roman" pitchFamily="18" charset="0"/>
                <a:cs typeface="Arial" pitchFamily="34" charset="0"/>
              </a:rPr>
              <a:t>capacidades actuales que tiene la Fuerza Naval, con unidades que han cumplido su vida útil y con obsolescencia técnica y táctica limitan el cumplimiento de la misión constitucional y otras tareas impuestas por el Estado.</a:t>
            </a:r>
          </a:p>
        </p:txBody>
      </p:sp>
      <p:sp>
        <p:nvSpPr>
          <p:cNvPr id="3" name="Rectangle 4"/>
          <p:cNvSpPr>
            <a:spLocks noChangeArrowheads="1"/>
          </p:cNvSpPr>
          <p:nvPr/>
        </p:nvSpPr>
        <p:spPr bwMode="auto">
          <a:xfrm>
            <a:off x="2555776" y="116632"/>
            <a:ext cx="3600400"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effectLst/>
                <a:latin typeface="Arial" pitchFamily="34" charset="0"/>
                <a:ea typeface="Times New Roman" pitchFamily="18" charset="0"/>
                <a:cs typeface="Arial" pitchFamily="34" charset="0"/>
              </a:rPr>
              <a:t>CONCLUSIONES</a:t>
            </a:r>
            <a:endParaRPr kumimoji="0" lang="es-ES" sz="28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4089511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971600" y="2204864"/>
            <a:ext cx="7488832" cy="3046988"/>
          </a:xfrm>
          <a:prstGeom prst="rect">
            <a:avLst/>
          </a:prstGeom>
          <a:solidFill>
            <a:schemeClr val="accent1">
              <a:lumMod val="40000"/>
              <a:lumOff val="60000"/>
            </a:schemeClr>
          </a:solidFill>
          <a:ln w="9525">
            <a:solidFill>
              <a:schemeClr val="tx1"/>
            </a:solidFill>
          </a:ln>
        </p:spPr>
        <p:txBody>
          <a:bodyPr wrap="square">
            <a:spAutoFit/>
          </a:bodyPr>
          <a:lstStyle/>
          <a:p>
            <a:pPr marL="342900" lvl="0" indent="-342900" algn="just">
              <a:buFont typeface="Wingdings" panose="05000000000000000000" pitchFamily="2" charset="2"/>
              <a:buChar char="ü"/>
            </a:pPr>
            <a:r>
              <a:rPr lang="es-EC" sz="2400" dirty="0"/>
              <a:t>Que la Fuerza Naval analice la información contenida en el presente trabajo para ajustar la planificación institucional.</a:t>
            </a:r>
          </a:p>
          <a:p>
            <a:pPr algn="just"/>
            <a:endParaRPr lang="es-EC" sz="2400" dirty="0"/>
          </a:p>
          <a:p>
            <a:pPr marL="342900" lvl="0" indent="-342900" algn="just">
              <a:buFont typeface="Wingdings" panose="05000000000000000000" pitchFamily="2" charset="2"/>
              <a:buChar char="ü"/>
            </a:pPr>
            <a:r>
              <a:rPr lang="es-EC" sz="2400" dirty="0"/>
              <a:t>Que la Fuerza naval considere la posibilidad de gestionar los proyectos planteados en este trabajo para obtener los medios que necesita la para el cumplimiento de su misión.</a:t>
            </a:r>
          </a:p>
        </p:txBody>
      </p:sp>
      <p:sp>
        <p:nvSpPr>
          <p:cNvPr id="3" name="Rectangle 4"/>
          <p:cNvSpPr>
            <a:spLocks noChangeArrowheads="1"/>
          </p:cNvSpPr>
          <p:nvPr/>
        </p:nvSpPr>
        <p:spPr bwMode="auto">
          <a:xfrm>
            <a:off x="2483768" y="476672"/>
            <a:ext cx="3672408"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effectLst/>
                <a:latin typeface="Arial" pitchFamily="34" charset="0"/>
                <a:ea typeface="Times New Roman" pitchFamily="18" charset="0"/>
                <a:cs typeface="Arial" pitchFamily="34" charset="0"/>
              </a:rPr>
              <a:t>RECOMENDACIONES</a:t>
            </a:r>
            <a:endParaRPr kumimoji="0" lang="es-ES" sz="28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25815681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nuevo sello inad.jpg"/>
          <p:cNvPicPr>
            <a:picLocks noChangeAspect="1"/>
          </p:cNvPicPr>
          <p:nvPr/>
        </p:nvPicPr>
        <p:blipFill>
          <a:blip r:embed="rId2" cstate="print">
            <a:extLst>
              <a:ext uri="{BEBA8EAE-BF5A-486C-A8C5-ECC9F3942E4B}">
                <a14:imgProps xmlns:a14="http://schemas.microsoft.com/office/drawing/2010/main">
                  <a14:imgLayer r:embed="rId3">
                    <a14:imgEffect>
                      <a14:sharpenSoften amount="2000"/>
                    </a14:imgEffect>
                    <a14:imgEffect>
                      <a14:brightnessContrast bright="10000" contrast="11000"/>
                    </a14:imgEffect>
                  </a14:imgLayer>
                </a14:imgProps>
              </a:ext>
            </a:extLst>
          </a:blip>
          <a:stretch>
            <a:fillRect/>
          </a:stretch>
        </p:blipFill>
        <p:spPr>
          <a:xfrm>
            <a:off x="1795582" y="660794"/>
            <a:ext cx="5728746" cy="5432502"/>
          </a:xfrm>
          <a:prstGeom prst="ellipse">
            <a:avLst/>
          </a:prstGeom>
          <a:solidFill>
            <a:schemeClr val="bg1"/>
          </a:solidFill>
        </p:spPr>
      </p:pic>
      <p:sp>
        <p:nvSpPr>
          <p:cNvPr id="2" name="1 Rectángulo"/>
          <p:cNvSpPr/>
          <p:nvPr/>
        </p:nvSpPr>
        <p:spPr>
          <a:xfrm>
            <a:off x="403430" y="2967335"/>
            <a:ext cx="8337154" cy="923330"/>
          </a:xfrm>
          <a:prstGeom prst="rect">
            <a:avLst/>
          </a:prstGeom>
          <a:noFill/>
        </p:spPr>
        <p:txBody>
          <a:bodyPr wrap="none" lIns="91440" tIns="45720" rIns="91440" bIns="45720">
            <a:spAutoFit/>
          </a:bodyPr>
          <a:lstStyle/>
          <a:p>
            <a:pPr algn="ctr"/>
            <a:r>
              <a:rPr lang="es-ES" sz="5400" b="1" cap="none"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FIN DE LA PRESENTACIÓN</a:t>
            </a:r>
            <a:endParaRPr lang="es-ES" sz="5400" b="1" cap="none" spc="300" dirty="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454971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619672" y="2780928"/>
            <a:ext cx="6192688" cy="830997"/>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4800" b="1" i="0" u="none" strike="noStrike" cap="none" normalizeH="0" baseline="0" dirty="0" smtClean="0">
                <a:ln>
                  <a:noFill/>
                </a:ln>
                <a:effectLst/>
                <a:latin typeface="Arial" pitchFamily="34" charset="0"/>
                <a:ea typeface="Times New Roman" pitchFamily="18" charset="0"/>
                <a:cs typeface="Arial" pitchFamily="34" charset="0"/>
              </a:rPr>
              <a:t>EL PROBLEMA</a:t>
            </a:r>
            <a:endParaRPr kumimoji="0" lang="es-ES" sz="5400" b="1"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323529" y="332656"/>
            <a:ext cx="8568951" cy="6192687"/>
          </a:xfrm>
          <a:prstGeom prst="rect">
            <a:avLst/>
          </a:prstGeom>
          <a:noFill/>
        </p:spPr>
      </p:pic>
    </p:spTree>
    <p:extLst>
      <p:ext uri="{BB962C8B-B14F-4D97-AF65-F5344CB8AC3E}">
        <p14:creationId xmlns:p14="http://schemas.microsoft.com/office/powerpoint/2010/main" val="394779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827584" y="1052736"/>
            <a:ext cx="7776864" cy="5016758"/>
          </a:xfrm>
          <a:prstGeom prst="rect">
            <a:avLst/>
          </a:prstGeom>
          <a:solidFill>
            <a:schemeClr val="accent1">
              <a:lumMod val="40000"/>
              <a:lumOff val="60000"/>
            </a:schemeClr>
          </a:solidFill>
          <a:ln w="9525">
            <a:solidFill>
              <a:schemeClr val="tx1"/>
            </a:solidFill>
          </a:ln>
        </p:spPr>
        <p:txBody>
          <a:bodyPr wrap="square">
            <a:spAutoFit/>
          </a:bodyPr>
          <a:lstStyle/>
          <a:p>
            <a:pPr lvl="0" algn="just" fontAlgn="base">
              <a:spcBef>
                <a:spcPct val="0"/>
              </a:spcBef>
              <a:spcAft>
                <a:spcPct val="0"/>
              </a:spcAft>
            </a:pPr>
            <a:r>
              <a:rPr lang="es-EC" sz="1600" b="1" dirty="0">
                <a:solidFill>
                  <a:srgbClr val="C00000"/>
                </a:solidFill>
                <a:latin typeface="Arial" pitchFamily="34" charset="0"/>
                <a:ea typeface="Times New Roman" pitchFamily="18" charset="0"/>
                <a:cs typeface="Arial" pitchFamily="34" charset="0"/>
              </a:rPr>
              <a:t>Objetivo General </a:t>
            </a:r>
          </a:p>
          <a:p>
            <a:pPr lvl="0"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lvl="0" algn="just" fontAlgn="base">
              <a:spcBef>
                <a:spcPct val="0"/>
              </a:spcBef>
              <a:spcAft>
                <a:spcPct val="0"/>
              </a:spcAft>
            </a:pPr>
            <a:r>
              <a:rPr lang="es-EC" sz="1600" dirty="0">
                <a:latin typeface="Arial" pitchFamily="34" charset="0"/>
                <a:ea typeface="Times New Roman" pitchFamily="18" charset="0"/>
                <a:cs typeface="Arial" pitchFamily="34" charset="0"/>
              </a:rPr>
              <a:t>Determinar las capacidades para la defensa que debe tener la Fuerza Naval del Ecuador para proteger los recursos estratégicos de nuestro mar jurisdiccional en función del contexto océano – político.</a:t>
            </a:r>
          </a:p>
          <a:p>
            <a:pPr lvl="0"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lvl="0" algn="just" fontAlgn="base">
              <a:spcBef>
                <a:spcPct val="0"/>
              </a:spcBef>
              <a:spcAft>
                <a:spcPct val="0"/>
              </a:spcAft>
            </a:pPr>
            <a:r>
              <a:rPr lang="es-EC" sz="1600" b="1" dirty="0">
                <a:solidFill>
                  <a:srgbClr val="C00000"/>
                </a:solidFill>
                <a:latin typeface="Arial" pitchFamily="34" charset="0"/>
                <a:ea typeface="Times New Roman" pitchFamily="18" charset="0"/>
                <a:cs typeface="Arial" pitchFamily="34" charset="0"/>
              </a:rPr>
              <a:t>Objetivos Específicos </a:t>
            </a:r>
          </a:p>
          <a:p>
            <a:pPr lvl="0"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lvl="0" algn="just" fontAlgn="base">
              <a:spcBef>
                <a:spcPct val="0"/>
              </a:spcBef>
              <a:spcAft>
                <a:spcPct val="0"/>
              </a:spcAft>
            </a:pPr>
            <a:r>
              <a:rPr lang="es-EC" sz="1600" dirty="0" smtClean="0">
                <a:latin typeface="Arial" pitchFamily="34" charset="0"/>
                <a:ea typeface="Times New Roman" pitchFamily="18" charset="0"/>
                <a:cs typeface="Arial" pitchFamily="34" charset="0"/>
              </a:rPr>
              <a:t>a. Definir </a:t>
            </a:r>
            <a:r>
              <a:rPr lang="es-EC" sz="1600" dirty="0">
                <a:latin typeface="Arial" pitchFamily="34" charset="0"/>
                <a:ea typeface="Times New Roman" pitchFamily="18" charset="0"/>
                <a:cs typeface="Arial" pitchFamily="34" charset="0"/>
              </a:rPr>
              <a:t>el tipo de buques con capacidades oceánicas que debe tener la Fuerza Naval que le permitan mayor permanencia en el mar.</a:t>
            </a:r>
          </a:p>
          <a:p>
            <a:pPr lvl="0"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lvl="0" algn="just" fontAlgn="base">
              <a:spcBef>
                <a:spcPct val="0"/>
              </a:spcBef>
              <a:spcAft>
                <a:spcPct val="0"/>
              </a:spcAft>
            </a:pPr>
            <a:r>
              <a:rPr lang="es-EC" sz="1600" dirty="0" smtClean="0">
                <a:latin typeface="Arial" pitchFamily="34" charset="0"/>
                <a:ea typeface="Times New Roman" pitchFamily="18" charset="0"/>
                <a:cs typeface="Arial" pitchFamily="34" charset="0"/>
              </a:rPr>
              <a:t>b. Definir </a:t>
            </a:r>
            <a:r>
              <a:rPr lang="es-EC" sz="1600" dirty="0">
                <a:latin typeface="Arial" pitchFamily="34" charset="0"/>
                <a:ea typeface="Times New Roman" pitchFamily="18" charset="0"/>
                <a:cs typeface="Arial" pitchFamily="34" charset="0"/>
              </a:rPr>
              <a:t>el tipo de buques logísticos para el sostenimiento operacional en el mar de las unidades de superficie.</a:t>
            </a:r>
          </a:p>
          <a:p>
            <a:pPr lvl="0"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lvl="0" algn="just" fontAlgn="base">
              <a:spcBef>
                <a:spcPct val="0"/>
              </a:spcBef>
              <a:spcAft>
                <a:spcPct val="0"/>
              </a:spcAft>
            </a:pPr>
            <a:r>
              <a:rPr lang="es-EC" sz="1600" dirty="0" smtClean="0">
                <a:latin typeface="Arial" pitchFamily="34" charset="0"/>
                <a:ea typeface="Times New Roman" pitchFamily="18" charset="0"/>
                <a:cs typeface="Arial" pitchFamily="34" charset="0"/>
              </a:rPr>
              <a:t>c. Definir </a:t>
            </a:r>
            <a:r>
              <a:rPr lang="es-EC" sz="1600" dirty="0">
                <a:latin typeface="Arial" pitchFamily="34" charset="0"/>
                <a:ea typeface="Times New Roman" pitchFamily="18" charset="0"/>
                <a:cs typeface="Arial" pitchFamily="34" charset="0"/>
              </a:rPr>
              <a:t>el tipo de remolcador que se necesitaría como apoyo logístico.</a:t>
            </a:r>
          </a:p>
          <a:p>
            <a:pPr lvl="0"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lvl="0" algn="just" fontAlgn="base">
              <a:spcBef>
                <a:spcPct val="0"/>
              </a:spcBef>
              <a:spcAft>
                <a:spcPct val="0"/>
              </a:spcAft>
            </a:pPr>
            <a:r>
              <a:rPr lang="es-EC" sz="1600" dirty="0" smtClean="0">
                <a:latin typeface="Arial" pitchFamily="34" charset="0"/>
                <a:ea typeface="Times New Roman" pitchFamily="18" charset="0"/>
                <a:cs typeface="Arial" pitchFamily="34" charset="0"/>
              </a:rPr>
              <a:t>d. Definir </a:t>
            </a:r>
            <a:r>
              <a:rPr lang="es-EC" sz="1600" dirty="0">
                <a:latin typeface="Arial" pitchFamily="34" charset="0"/>
                <a:ea typeface="Times New Roman" pitchFamily="18" charset="0"/>
                <a:cs typeface="Arial" pitchFamily="34" charset="0"/>
              </a:rPr>
              <a:t>el tipo de Sistema de Mando y Control</a:t>
            </a:r>
          </a:p>
          <a:p>
            <a:pPr lvl="0" algn="just" fontAlgn="base">
              <a:spcBef>
                <a:spcPct val="0"/>
              </a:spcBef>
              <a:spcAft>
                <a:spcPct val="0"/>
              </a:spcAft>
            </a:pPr>
            <a:endParaRPr lang="es-EC" sz="1600" dirty="0">
              <a:latin typeface="Arial" pitchFamily="34" charset="0"/>
              <a:ea typeface="Times New Roman" pitchFamily="18" charset="0"/>
              <a:cs typeface="Arial" pitchFamily="34" charset="0"/>
            </a:endParaRPr>
          </a:p>
          <a:p>
            <a:pPr lvl="0" algn="just" fontAlgn="base">
              <a:spcBef>
                <a:spcPct val="0"/>
              </a:spcBef>
              <a:spcAft>
                <a:spcPct val="0"/>
              </a:spcAft>
            </a:pPr>
            <a:r>
              <a:rPr lang="es-EC" sz="1600" dirty="0" smtClean="0">
                <a:latin typeface="Arial" pitchFamily="34" charset="0"/>
                <a:ea typeface="Times New Roman" pitchFamily="18" charset="0"/>
                <a:cs typeface="Arial" pitchFamily="34" charset="0"/>
              </a:rPr>
              <a:t>e. Definir </a:t>
            </a:r>
            <a:r>
              <a:rPr lang="es-EC" sz="1600" dirty="0">
                <a:latin typeface="Arial" pitchFamily="34" charset="0"/>
                <a:ea typeface="Times New Roman" pitchFamily="18" charset="0"/>
                <a:cs typeface="Arial" pitchFamily="34" charset="0"/>
              </a:rPr>
              <a:t>el tipo de helicópteros de búsqueda y rescate debe tener la Fuerza Naval para operaciones de búsqueda y rescate en el mar.</a:t>
            </a:r>
          </a:p>
        </p:txBody>
      </p:sp>
    </p:spTree>
    <p:extLst>
      <p:ext uri="{BB962C8B-B14F-4D97-AF65-F5344CB8AC3E}">
        <p14:creationId xmlns:p14="http://schemas.microsoft.com/office/powerpoint/2010/main" val="13465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547664" y="3070701"/>
            <a:ext cx="6192688" cy="646331"/>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effectLst/>
                <a:latin typeface="Arial" pitchFamily="34" charset="0"/>
                <a:ea typeface="Times New Roman" pitchFamily="18" charset="0"/>
                <a:cs typeface="Arial" pitchFamily="34" charset="0"/>
              </a:rPr>
              <a:t>MARCO TEÓRICO</a:t>
            </a:r>
            <a:endParaRPr kumimoji="0" lang="es-ES" sz="40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2899635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95536" y="1740872"/>
            <a:ext cx="8352928" cy="3416320"/>
          </a:xfrm>
          <a:prstGeom prst="rect">
            <a:avLst/>
          </a:prstGeom>
          <a:solidFill>
            <a:schemeClr val="accent1">
              <a:lumMod val="40000"/>
              <a:lumOff val="60000"/>
            </a:schemeClr>
          </a:solidFill>
          <a:ln w="9525">
            <a:solidFill>
              <a:schemeClr val="tx1"/>
            </a:solidFill>
          </a:ln>
        </p:spPr>
        <p:txBody>
          <a:bodyPr wrap="square">
            <a:spAutoFit/>
          </a:bodyPr>
          <a:lstStyle/>
          <a:p>
            <a:pPr lvl="0" algn="just" fontAlgn="base">
              <a:spcBef>
                <a:spcPct val="0"/>
              </a:spcBef>
              <a:spcAft>
                <a:spcPct val="0"/>
              </a:spcAft>
            </a:pPr>
            <a:r>
              <a:rPr lang="es-EC" dirty="0" smtClean="0">
                <a:latin typeface="Arial" pitchFamily="34" charset="0"/>
                <a:ea typeface="Times New Roman" pitchFamily="18" charset="0"/>
                <a:cs typeface="Arial" pitchFamily="34" charset="0"/>
              </a:rPr>
              <a:t>La </a:t>
            </a:r>
            <a:r>
              <a:rPr lang="es-EC" dirty="0">
                <a:latin typeface="Arial" pitchFamily="34" charset="0"/>
                <a:ea typeface="Times New Roman" pitchFamily="18" charset="0"/>
                <a:cs typeface="Arial" pitchFamily="34" charset="0"/>
              </a:rPr>
              <a:t>Fuerza Naval como parte integrante de las Fuerzas Armadas tiene tres funciones que cumplir en el contexto de su misión constitucional: </a:t>
            </a:r>
          </a:p>
          <a:p>
            <a:pPr lvl="0" algn="just" fontAlgn="base">
              <a:spcBef>
                <a:spcPct val="0"/>
              </a:spcBef>
              <a:spcAft>
                <a:spcPct val="0"/>
              </a:spcAft>
            </a:pPr>
            <a:endParaRPr lang="es-EC" dirty="0">
              <a:latin typeface="Arial" pitchFamily="34" charset="0"/>
              <a:ea typeface="Times New Roman" pitchFamily="18" charset="0"/>
              <a:cs typeface="Arial" pitchFamily="34" charset="0"/>
            </a:endParaRPr>
          </a:p>
          <a:p>
            <a:pPr lvl="0" algn="just" fontAlgn="base">
              <a:spcBef>
                <a:spcPct val="0"/>
              </a:spcBef>
              <a:spcAft>
                <a:spcPct val="0"/>
              </a:spcAft>
            </a:pPr>
            <a:r>
              <a:rPr lang="es-EC" dirty="0" smtClean="0">
                <a:latin typeface="Arial" pitchFamily="34" charset="0"/>
                <a:ea typeface="Times New Roman" pitchFamily="18" charset="0"/>
                <a:cs typeface="Arial" pitchFamily="34" charset="0"/>
              </a:rPr>
              <a:t>a. </a:t>
            </a:r>
            <a:r>
              <a:rPr lang="es-EC" b="1" dirty="0" smtClean="0">
                <a:solidFill>
                  <a:srgbClr val="C00000"/>
                </a:solidFill>
                <a:latin typeface="Arial" pitchFamily="34" charset="0"/>
                <a:ea typeface="Times New Roman" pitchFamily="18" charset="0"/>
                <a:cs typeface="Arial" pitchFamily="34" charset="0"/>
              </a:rPr>
              <a:t>Como </a:t>
            </a:r>
            <a:r>
              <a:rPr lang="es-EC" b="1" dirty="0">
                <a:solidFill>
                  <a:srgbClr val="C00000"/>
                </a:solidFill>
                <a:latin typeface="Arial" pitchFamily="34" charset="0"/>
                <a:ea typeface="Times New Roman" pitchFamily="18" charset="0"/>
                <a:cs typeface="Arial" pitchFamily="34" charset="0"/>
              </a:rPr>
              <a:t>“Fuerza u Órgano de Maniobra", </a:t>
            </a:r>
            <a:r>
              <a:rPr lang="es-EC" dirty="0">
                <a:latin typeface="Arial" pitchFamily="34" charset="0"/>
                <a:ea typeface="Times New Roman" pitchFamily="18" charset="0"/>
                <a:cs typeface="Arial" pitchFamily="34" charset="0"/>
              </a:rPr>
              <a:t>que es la más importante, bajo la conducción directa del Comando Conjunto de las Fuerzas </a:t>
            </a:r>
            <a:r>
              <a:rPr lang="es-EC" dirty="0" smtClean="0">
                <a:latin typeface="Arial" pitchFamily="34" charset="0"/>
                <a:ea typeface="Times New Roman" pitchFamily="18" charset="0"/>
                <a:cs typeface="Arial" pitchFamily="34" charset="0"/>
              </a:rPr>
              <a:t>Armadas;</a:t>
            </a:r>
            <a:endParaRPr lang="es-EC" dirty="0">
              <a:latin typeface="Arial" pitchFamily="34" charset="0"/>
              <a:ea typeface="Times New Roman" pitchFamily="18" charset="0"/>
              <a:cs typeface="Arial" pitchFamily="34" charset="0"/>
            </a:endParaRPr>
          </a:p>
          <a:p>
            <a:pPr lvl="0" algn="just" fontAlgn="base">
              <a:spcBef>
                <a:spcPct val="0"/>
              </a:spcBef>
              <a:spcAft>
                <a:spcPct val="0"/>
              </a:spcAft>
            </a:pPr>
            <a:endParaRPr lang="es-EC" dirty="0">
              <a:latin typeface="Arial" pitchFamily="34" charset="0"/>
              <a:ea typeface="Times New Roman" pitchFamily="18" charset="0"/>
              <a:cs typeface="Arial" pitchFamily="34" charset="0"/>
            </a:endParaRPr>
          </a:p>
          <a:p>
            <a:pPr lvl="0" algn="just" fontAlgn="base">
              <a:spcBef>
                <a:spcPct val="0"/>
              </a:spcBef>
              <a:spcAft>
                <a:spcPct val="0"/>
              </a:spcAft>
            </a:pPr>
            <a:r>
              <a:rPr lang="es-EC" dirty="0" smtClean="0">
                <a:latin typeface="Arial" pitchFamily="34" charset="0"/>
                <a:ea typeface="Times New Roman" pitchFamily="18" charset="0"/>
                <a:cs typeface="Arial" pitchFamily="34" charset="0"/>
              </a:rPr>
              <a:t>b. </a:t>
            </a:r>
            <a:r>
              <a:rPr lang="es-EC" b="1" dirty="0" smtClean="0">
                <a:solidFill>
                  <a:srgbClr val="C00000"/>
                </a:solidFill>
                <a:latin typeface="Arial" pitchFamily="34" charset="0"/>
                <a:ea typeface="Times New Roman" pitchFamily="18" charset="0"/>
                <a:cs typeface="Arial" pitchFamily="34" charset="0"/>
              </a:rPr>
              <a:t>Como </a:t>
            </a:r>
            <a:r>
              <a:rPr lang="es-EC" b="1" dirty="0">
                <a:solidFill>
                  <a:srgbClr val="C00000"/>
                </a:solidFill>
                <a:latin typeface="Arial" pitchFamily="34" charset="0"/>
                <a:ea typeface="Times New Roman" pitchFamily="18" charset="0"/>
                <a:cs typeface="Arial" pitchFamily="34" charset="0"/>
              </a:rPr>
              <a:t>"Institución" </a:t>
            </a:r>
            <a:r>
              <a:rPr lang="es-EC" dirty="0">
                <a:latin typeface="Arial" pitchFamily="34" charset="0"/>
                <a:ea typeface="Times New Roman" pitchFamily="18" charset="0"/>
                <a:cs typeface="Arial" pitchFamily="34" charset="0"/>
              </a:rPr>
              <a:t>tiene el carácter de permanente para el desarrollo de capacidades de defensa que fortalezcan el Poder Naval y el apoyo al desarrollo nacional, fundamentalmente de los intereses marítimos; y</a:t>
            </a:r>
            <a:r>
              <a:rPr lang="es-EC" dirty="0" smtClean="0">
                <a:latin typeface="Arial" pitchFamily="34" charset="0"/>
                <a:ea typeface="Times New Roman" pitchFamily="18" charset="0"/>
                <a:cs typeface="Arial" pitchFamily="34" charset="0"/>
              </a:rPr>
              <a:t>,</a:t>
            </a:r>
          </a:p>
          <a:p>
            <a:pPr lvl="0" algn="just" fontAlgn="base">
              <a:spcBef>
                <a:spcPct val="0"/>
              </a:spcBef>
              <a:spcAft>
                <a:spcPct val="0"/>
              </a:spcAft>
            </a:pPr>
            <a:endParaRPr lang="es-EC" dirty="0">
              <a:latin typeface="Arial" pitchFamily="34" charset="0"/>
              <a:ea typeface="Times New Roman" pitchFamily="18" charset="0"/>
              <a:cs typeface="Arial" pitchFamily="34" charset="0"/>
            </a:endParaRPr>
          </a:p>
          <a:p>
            <a:pPr lvl="0" algn="just" fontAlgn="base">
              <a:spcBef>
                <a:spcPct val="0"/>
              </a:spcBef>
              <a:spcAft>
                <a:spcPct val="0"/>
              </a:spcAft>
            </a:pPr>
            <a:r>
              <a:rPr lang="es-EC" dirty="0" smtClean="0">
                <a:latin typeface="Arial" pitchFamily="34" charset="0"/>
                <a:ea typeface="Times New Roman" pitchFamily="18" charset="0"/>
                <a:cs typeface="Arial" pitchFamily="34" charset="0"/>
              </a:rPr>
              <a:t>c. </a:t>
            </a:r>
            <a:r>
              <a:rPr lang="es-EC" b="1" dirty="0" smtClean="0">
                <a:solidFill>
                  <a:srgbClr val="C00000"/>
                </a:solidFill>
                <a:latin typeface="Arial" pitchFamily="34" charset="0"/>
                <a:ea typeface="Times New Roman" pitchFamily="18" charset="0"/>
                <a:cs typeface="Arial" pitchFamily="34" charset="0"/>
              </a:rPr>
              <a:t>Como </a:t>
            </a:r>
            <a:r>
              <a:rPr lang="es-EC" b="1" dirty="0">
                <a:solidFill>
                  <a:srgbClr val="C00000"/>
                </a:solidFill>
                <a:latin typeface="Arial" pitchFamily="34" charset="0"/>
                <a:ea typeface="Times New Roman" pitchFamily="18" charset="0"/>
                <a:cs typeface="Arial" pitchFamily="34" charset="0"/>
              </a:rPr>
              <a:t>“Autoridad” </a:t>
            </a:r>
            <a:r>
              <a:rPr lang="es-EC" dirty="0">
                <a:latin typeface="Arial" pitchFamily="34" charset="0"/>
                <a:ea typeface="Times New Roman" pitchFamily="18" charset="0"/>
                <a:cs typeface="Arial" pitchFamily="34" charset="0"/>
              </a:rPr>
              <a:t>como consecuencia de la expedición del Decreto Ejecutivo 1087 del 07 de marzo de </a:t>
            </a:r>
            <a:r>
              <a:rPr lang="es-EC" dirty="0" smtClean="0">
                <a:latin typeface="Arial" pitchFamily="34" charset="0"/>
                <a:ea typeface="Times New Roman" pitchFamily="18" charset="0"/>
                <a:cs typeface="Arial" pitchFamily="34" charset="0"/>
              </a:rPr>
              <a:t>2012.</a:t>
            </a:r>
            <a:endParaRPr lang="es-MX" dirty="0">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178601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95536" y="1413931"/>
            <a:ext cx="8352928" cy="4247317"/>
          </a:xfrm>
          <a:prstGeom prst="rect">
            <a:avLst/>
          </a:prstGeom>
          <a:solidFill>
            <a:schemeClr val="accent1">
              <a:lumMod val="40000"/>
              <a:lumOff val="60000"/>
            </a:schemeClr>
          </a:solidFill>
          <a:ln w="9525">
            <a:solidFill>
              <a:schemeClr val="tx1"/>
            </a:solidFill>
          </a:ln>
        </p:spPr>
        <p:txBody>
          <a:bodyPr wrap="square">
            <a:spAutoFit/>
          </a:bodyPr>
          <a:lstStyle/>
          <a:p>
            <a:pPr lvl="0" algn="just" fontAlgn="base">
              <a:spcBef>
                <a:spcPct val="0"/>
              </a:spcBef>
              <a:spcAft>
                <a:spcPct val="0"/>
              </a:spcAft>
            </a:pPr>
            <a:endParaRPr lang="es-MX" dirty="0">
              <a:latin typeface="Arial" pitchFamily="34" charset="0"/>
              <a:ea typeface="Times New Roman" pitchFamily="18" charset="0"/>
              <a:cs typeface="Arial" pitchFamily="34" charset="0"/>
            </a:endParaRPr>
          </a:p>
          <a:p>
            <a:pPr marL="285750" lvl="0" indent="-285750" algn="just" fontAlgn="base">
              <a:spcBef>
                <a:spcPct val="0"/>
              </a:spcBef>
              <a:spcAft>
                <a:spcPct val="0"/>
              </a:spcAft>
              <a:buFont typeface="Wingdings" panose="05000000000000000000" pitchFamily="2" charset="2"/>
              <a:buChar char="ü"/>
            </a:pPr>
            <a:r>
              <a:rPr lang="es-EC" dirty="0">
                <a:latin typeface="Arial" pitchFamily="34" charset="0"/>
                <a:ea typeface="Times New Roman" pitchFamily="18" charset="0"/>
                <a:cs typeface="Arial" pitchFamily="34" charset="0"/>
              </a:rPr>
              <a:t>E</a:t>
            </a:r>
            <a:r>
              <a:rPr lang="es-EC" dirty="0" smtClean="0">
                <a:latin typeface="Arial" pitchFamily="34" charset="0"/>
                <a:ea typeface="Times New Roman" pitchFamily="18" charset="0"/>
                <a:cs typeface="Arial" pitchFamily="34" charset="0"/>
              </a:rPr>
              <a:t>l </a:t>
            </a:r>
            <a:r>
              <a:rPr lang="es-EC" dirty="0">
                <a:latin typeface="Arial" pitchFamily="34" charset="0"/>
                <a:ea typeface="Times New Roman" pitchFamily="18" charset="0"/>
                <a:cs typeface="Arial" pitchFamily="34" charset="0"/>
              </a:rPr>
              <a:t>Ecuador se adhirió a la </a:t>
            </a:r>
            <a:r>
              <a:rPr lang="es-EC" dirty="0" smtClean="0">
                <a:latin typeface="Arial" pitchFamily="34" charset="0"/>
                <a:ea typeface="Times New Roman" pitchFamily="18" charset="0"/>
                <a:cs typeface="Arial" pitchFamily="34" charset="0"/>
              </a:rPr>
              <a:t>CONVEMAR, </a:t>
            </a:r>
            <a:r>
              <a:rPr lang="es-EC" dirty="0">
                <a:latin typeface="Arial" pitchFamily="34" charset="0"/>
                <a:ea typeface="Times New Roman" pitchFamily="18" charset="0"/>
                <a:cs typeface="Arial" pitchFamily="34" charset="0"/>
              </a:rPr>
              <a:t>cuya ratificación fue publicada en el Reg. </a:t>
            </a:r>
            <a:r>
              <a:rPr lang="es-EC" dirty="0" smtClean="0">
                <a:latin typeface="Arial" pitchFamily="34" charset="0"/>
                <a:ea typeface="Times New Roman" pitchFamily="18" charset="0"/>
                <a:cs typeface="Arial" pitchFamily="34" charset="0"/>
              </a:rPr>
              <a:t>Of. 759 </a:t>
            </a:r>
            <a:r>
              <a:rPr lang="es-EC" dirty="0">
                <a:latin typeface="Arial" pitchFamily="34" charset="0"/>
                <a:ea typeface="Times New Roman" pitchFamily="18" charset="0"/>
                <a:cs typeface="Arial" pitchFamily="34" charset="0"/>
              </a:rPr>
              <a:t>del 2 de agosto de 2012</a:t>
            </a:r>
            <a:r>
              <a:rPr lang="es-EC" dirty="0" smtClean="0">
                <a:latin typeface="Arial" pitchFamily="34" charset="0"/>
                <a:ea typeface="Times New Roman" pitchFamily="18" charset="0"/>
                <a:cs typeface="Arial" pitchFamily="34" charset="0"/>
              </a:rPr>
              <a:t>.</a:t>
            </a:r>
          </a:p>
          <a:p>
            <a:pPr lvl="0" algn="just" fontAlgn="base">
              <a:spcBef>
                <a:spcPct val="0"/>
              </a:spcBef>
              <a:spcAft>
                <a:spcPct val="0"/>
              </a:spcAft>
            </a:pPr>
            <a:endParaRPr lang="es-EC" dirty="0" smtClean="0">
              <a:latin typeface="Arial" pitchFamily="34" charset="0"/>
              <a:ea typeface="Times New Roman" pitchFamily="18" charset="0"/>
              <a:cs typeface="Arial" pitchFamily="34" charset="0"/>
            </a:endParaRPr>
          </a:p>
          <a:p>
            <a:pPr marL="285750" lvl="0" indent="-285750" algn="just" fontAlgn="base">
              <a:spcBef>
                <a:spcPct val="0"/>
              </a:spcBef>
              <a:spcAft>
                <a:spcPct val="0"/>
              </a:spcAft>
              <a:buFont typeface="Wingdings" panose="05000000000000000000" pitchFamily="2" charset="2"/>
              <a:buChar char="ü"/>
            </a:pPr>
            <a:r>
              <a:rPr lang="es-EC" dirty="0">
                <a:latin typeface="Arial" pitchFamily="34" charset="0"/>
                <a:ea typeface="Times New Roman" pitchFamily="18" charset="0"/>
                <a:cs typeface="Arial" pitchFamily="34" charset="0"/>
              </a:rPr>
              <a:t>Para cumplir entonces con la normativa constitucional y legal vigente, debía plantearse un </a:t>
            </a:r>
            <a:r>
              <a:rPr lang="es-EC" b="1" dirty="0">
                <a:solidFill>
                  <a:srgbClr val="C00000"/>
                </a:solidFill>
                <a:latin typeface="Arial" pitchFamily="34" charset="0"/>
                <a:ea typeface="Times New Roman" pitchFamily="18" charset="0"/>
                <a:cs typeface="Arial" pitchFamily="34" charset="0"/>
              </a:rPr>
              <a:t>escenario</a:t>
            </a:r>
            <a:r>
              <a:rPr lang="es-EC" dirty="0">
                <a:solidFill>
                  <a:srgbClr val="C00000"/>
                </a:solidFill>
                <a:latin typeface="Arial" pitchFamily="34" charset="0"/>
                <a:ea typeface="Times New Roman" pitchFamily="18" charset="0"/>
                <a:cs typeface="Arial" pitchFamily="34" charset="0"/>
              </a:rPr>
              <a:t> </a:t>
            </a:r>
            <a:r>
              <a:rPr lang="es-EC" dirty="0">
                <a:latin typeface="Arial" pitchFamily="34" charset="0"/>
                <a:ea typeface="Times New Roman" pitchFamily="18" charset="0"/>
                <a:cs typeface="Arial" pitchFamily="34" charset="0"/>
              </a:rPr>
              <a:t>y la institución lo hizo, </a:t>
            </a:r>
            <a:r>
              <a:rPr lang="es-EC" dirty="0" smtClean="0">
                <a:latin typeface="Arial" pitchFamily="34" charset="0"/>
                <a:ea typeface="Times New Roman" pitchFamily="18" charset="0"/>
                <a:cs typeface="Arial" pitchFamily="34" charset="0"/>
              </a:rPr>
              <a:t>con </a:t>
            </a:r>
            <a:r>
              <a:rPr lang="es-EC" dirty="0">
                <a:latin typeface="Arial" pitchFamily="34" charset="0"/>
                <a:ea typeface="Times New Roman" pitchFamily="18" charset="0"/>
                <a:cs typeface="Arial" pitchFamily="34" charset="0"/>
              </a:rPr>
              <a:t>un horizonte 2017, el cual contempla en su parte medular: </a:t>
            </a:r>
          </a:p>
          <a:p>
            <a:pPr lvl="0" algn="just" fontAlgn="base">
              <a:spcBef>
                <a:spcPct val="0"/>
              </a:spcBef>
              <a:spcAft>
                <a:spcPct val="0"/>
              </a:spcAft>
            </a:pPr>
            <a:endParaRPr lang="es-EC" dirty="0">
              <a:latin typeface="Arial" pitchFamily="34" charset="0"/>
              <a:ea typeface="Times New Roman" pitchFamily="18" charset="0"/>
              <a:cs typeface="Arial" pitchFamily="34" charset="0"/>
            </a:endParaRPr>
          </a:p>
          <a:p>
            <a:pPr lvl="1" algn="just" fontAlgn="base">
              <a:spcBef>
                <a:spcPct val="0"/>
              </a:spcBef>
              <a:spcAft>
                <a:spcPct val="0"/>
              </a:spcAft>
            </a:pPr>
            <a:r>
              <a:rPr lang="es-EC" dirty="0">
                <a:latin typeface="Arial" pitchFamily="34" charset="0"/>
                <a:ea typeface="Times New Roman" pitchFamily="18" charset="0"/>
                <a:cs typeface="Arial" pitchFamily="34" charset="0"/>
              </a:rPr>
              <a:t>“</a:t>
            </a:r>
            <a:r>
              <a:rPr lang="es-EC" i="1" dirty="0">
                <a:latin typeface="Arial" pitchFamily="34" charset="0"/>
                <a:ea typeface="Times New Roman" pitchFamily="18" charset="0"/>
                <a:cs typeface="Arial" pitchFamily="34" charset="0"/>
              </a:rPr>
              <a:t>La Armada ha desarrollado progresivamente las capacidades marítimas para el 2017, especialmente aquellas relacionadas con  el rol de la seguridad de la navegación, la preservación de la vida humana en el mar y el control y vigilancia de la exploración, explotación y conservación de los recursos vivos y no vivos” (Direccionamiento Estratégico Institucional, Concepto Estratégico </a:t>
            </a:r>
            <a:r>
              <a:rPr lang="es-EC" i="1" dirty="0" smtClean="0">
                <a:latin typeface="Arial" pitchFamily="34" charset="0"/>
                <a:ea typeface="Times New Roman" pitchFamily="18" charset="0"/>
                <a:cs typeface="Arial" pitchFamily="34" charset="0"/>
              </a:rPr>
              <a:t>Marítimo, </a:t>
            </a:r>
            <a:r>
              <a:rPr lang="es-EC" i="1" dirty="0">
                <a:latin typeface="Arial" pitchFamily="34" charset="0"/>
                <a:ea typeface="Times New Roman" pitchFamily="18" charset="0"/>
                <a:cs typeface="Arial" pitchFamily="34" charset="0"/>
              </a:rPr>
              <a:t>Armada del Ecuador Pag.17, 2014)…”</a:t>
            </a:r>
          </a:p>
          <a:p>
            <a:pPr lvl="0" algn="just" fontAlgn="base">
              <a:spcBef>
                <a:spcPct val="0"/>
              </a:spcBef>
              <a:spcAft>
                <a:spcPct val="0"/>
              </a:spcAft>
            </a:pPr>
            <a:endParaRPr lang="es-ES" dirty="0" smtClean="0">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583977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043608" y="2867452"/>
            <a:ext cx="6984776" cy="1815882"/>
          </a:xfrm>
          <a:prstGeom prst="rect">
            <a:avLst/>
          </a:prstGeom>
          <a:solidFill>
            <a:schemeClr val="accent1">
              <a:lumMod val="40000"/>
              <a:lumOff val="60000"/>
            </a:schemeClr>
          </a:solidFill>
          <a:ln w="9525">
            <a:solidFill>
              <a:schemeClr val="tx1"/>
            </a:solidFill>
          </a:ln>
        </p:spPr>
        <p:txBody>
          <a:bodyPr wrap="square">
            <a:spAutoFit/>
          </a:bodyPr>
          <a:lstStyle/>
          <a:p>
            <a:pPr algn="just" fontAlgn="base">
              <a:spcBef>
                <a:spcPct val="0"/>
              </a:spcBef>
              <a:spcAft>
                <a:spcPct val="0"/>
              </a:spcAft>
            </a:pPr>
            <a:r>
              <a:rPr lang="es-EC" sz="2800" dirty="0" smtClean="0">
                <a:latin typeface="Arial" pitchFamily="34" charset="0"/>
                <a:ea typeface="Times New Roman" pitchFamily="18" charset="0"/>
                <a:cs typeface="Arial" pitchFamily="34" charset="0"/>
              </a:rPr>
              <a:t>Capacidades </a:t>
            </a:r>
            <a:r>
              <a:rPr lang="es-EC" sz="2800" dirty="0">
                <a:latin typeface="Arial" pitchFamily="34" charset="0"/>
                <a:ea typeface="Times New Roman" pitchFamily="18" charset="0"/>
                <a:cs typeface="Arial" pitchFamily="34" charset="0"/>
              </a:rPr>
              <a:t>para la defensa y protección de los recursos estratégicos del mar en función del contexto océano-político vs. misiones a cumplir.</a:t>
            </a:r>
            <a:endParaRPr lang="es-ES" sz="2800" dirty="0">
              <a:latin typeface="Arial" pitchFamily="34" charset="0"/>
              <a:ea typeface="Times New Roman" pitchFamily="18" charset="0"/>
              <a:cs typeface="Arial" pitchFamily="34" charset="0"/>
            </a:endParaRPr>
          </a:p>
        </p:txBody>
      </p:sp>
      <p:sp>
        <p:nvSpPr>
          <p:cNvPr id="3" name="Rectangle 4"/>
          <p:cNvSpPr>
            <a:spLocks noChangeArrowheads="1"/>
          </p:cNvSpPr>
          <p:nvPr/>
        </p:nvSpPr>
        <p:spPr bwMode="auto">
          <a:xfrm>
            <a:off x="1619672" y="527774"/>
            <a:ext cx="6192688" cy="461665"/>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effectLst/>
                <a:latin typeface="Arial" pitchFamily="34" charset="0"/>
                <a:ea typeface="Times New Roman" pitchFamily="18" charset="0"/>
                <a:cs typeface="Arial" pitchFamily="34" charset="0"/>
              </a:rPr>
              <a:t>VARIABLES DE LA INVESTIGACIÓN</a:t>
            </a:r>
            <a:endParaRPr kumimoji="0" lang="es-ES" sz="2800" b="1" i="0" u="none" strike="noStrike" cap="none" normalizeH="0" baseline="0" dirty="0" smtClean="0">
              <a:ln>
                <a:noFill/>
              </a:ln>
              <a:effectLst/>
              <a:latin typeface="Arial" pitchFamily="34" charset="0"/>
            </a:endParaRPr>
          </a:p>
        </p:txBody>
      </p:sp>
    </p:spTree>
    <p:extLst>
      <p:ext uri="{BB962C8B-B14F-4D97-AF65-F5344CB8AC3E}">
        <p14:creationId xmlns:p14="http://schemas.microsoft.com/office/powerpoint/2010/main" val="3760871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2232</TotalTime>
  <Words>1776</Words>
  <Application>Microsoft Office PowerPoint</Application>
  <PresentationFormat>Presentación en pantalla (4:3)</PresentationFormat>
  <Paragraphs>491</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CPNV-EMC Alejandro Villacís A.</dc:creator>
  <cp:lastModifiedBy>CPFG-EM Mac Mera C.</cp:lastModifiedBy>
  <cp:revision>95</cp:revision>
  <dcterms:modified xsi:type="dcterms:W3CDTF">2015-04-25T11:03:04Z</dcterms:modified>
</cp:coreProperties>
</file>