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65" r:id="rId3"/>
    <p:sldId id="266" r:id="rId4"/>
    <p:sldId id="267" r:id="rId5"/>
    <p:sldId id="257" r:id="rId6"/>
    <p:sldId id="269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264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F04E9-43BE-4DF3-BE61-6CF1CB89C39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327E02-FFEA-47E0-9961-A77881E3F5B5}">
      <dgm:prSet phldrT="[Texto]"/>
      <dgm:spPr/>
      <dgm:t>
        <a:bodyPr/>
        <a:lstStyle/>
        <a:p>
          <a:r>
            <a:rPr lang="es-EC" dirty="0" err="1" smtClean="0"/>
            <a:t>S.Salud</a:t>
          </a:r>
          <a:endParaRPr lang="es-EC" dirty="0"/>
        </a:p>
      </dgm:t>
    </dgm:pt>
    <dgm:pt modelId="{EC305203-9231-4C01-B442-04571087C70D}" type="parTrans" cxnId="{FD6BD5E6-61E5-494E-A3B2-C3F484AABECE}">
      <dgm:prSet/>
      <dgm:spPr/>
      <dgm:t>
        <a:bodyPr/>
        <a:lstStyle/>
        <a:p>
          <a:endParaRPr lang="es-EC"/>
        </a:p>
      </dgm:t>
    </dgm:pt>
    <dgm:pt modelId="{3827DCF2-A350-4B43-946E-44D696AA0B29}" type="sibTrans" cxnId="{FD6BD5E6-61E5-494E-A3B2-C3F484AABECE}">
      <dgm:prSet/>
      <dgm:spPr/>
      <dgm:t>
        <a:bodyPr/>
        <a:lstStyle/>
        <a:p>
          <a:endParaRPr lang="es-EC"/>
        </a:p>
      </dgm:t>
    </dgm:pt>
    <dgm:pt modelId="{55A9DFB0-C15B-499E-A729-C5DF59E111CA}">
      <dgm:prSet phldrT="[Texto]" custT="1"/>
      <dgm:spPr/>
      <dgm:t>
        <a:bodyPr/>
        <a:lstStyle/>
        <a:p>
          <a:r>
            <a:rPr lang="es-EC" sz="2000" b="0" i="0" dirty="0" smtClean="0"/>
            <a:t>Protege al en las contingencias de enfermedad y maternidad.</a:t>
          </a:r>
          <a:endParaRPr lang="es-EC" sz="2000" dirty="0"/>
        </a:p>
      </dgm:t>
    </dgm:pt>
    <dgm:pt modelId="{4CF9EB98-F678-4DCA-A716-88EAD38DBEAF}" type="parTrans" cxnId="{34FDF2D9-1359-4827-A621-E9DE16A94387}">
      <dgm:prSet/>
      <dgm:spPr/>
      <dgm:t>
        <a:bodyPr/>
        <a:lstStyle/>
        <a:p>
          <a:endParaRPr lang="es-EC"/>
        </a:p>
      </dgm:t>
    </dgm:pt>
    <dgm:pt modelId="{8F1A65DE-CFFB-4AAD-91C7-8BF4D0DE4475}" type="sibTrans" cxnId="{34FDF2D9-1359-4827-A621-E9DE16A94387}">
      <dgm:prSet/>
      <dgm:spPr/>
      <dgm:t>
        <a:bodyPr/>
        <a:lstStyle/>
        <a:p>
          <a:endParaRPr lang="es-EC"/>
        </a:p>
      </dgm:t>
    </dgm:pt>
    <dgm:pt modelId="{97342F6B-7C2A-42FD-867C-53289BE681C8}">
      <dgm:prSet phldrT="[Texto]" custT="1"/>
      <dgm:spPr/>
      <dgm:t>
        <a:bodyPr/>
        <a:lstStyle/>
        <a:p>
          <a:r>
            <a:rPr lang="es-EC" sz="2000" dirty="0" smtClean="0"/>
            <a:t>426 Unidades Medicas</a:t>
          </a:r>
          <a:endParaRPr lang="es-EC" sz="2000" dirty="0"/>
        </a:p>
      </dgm:t>
    </dgm:pt>
    <dgm:pt modelId="{9AF0EE5C-5577-4F23-9F0A-567AF2D2F4A2}" type="parTrans" cxnId="{1042D7E6-DA33-4E53-8506-513C8F622B23}">
      <dgm:prSet/>
      <dgm:spPr/>
      <dgm:t>
        <a:bodyPr/>
        <a:lstStyle/>
        <a:p>
          <a:endParaRPr lang="es-EC"/>
        </a:p>
      </dgm:t>
    </dgm:pt>
    <dgm:pt modelId="{4D214450-7516-4AE2-BB98-CC50993B78DA}" type="sibTrans" cxnId="{1042D7E6-DA33-4E53-8506-513C8F622B23}">
      <dgm:prSet/>
      <dgm:spPr/>
      <dgm:t>
        <a:bodyPr/>
        <a:lstStyle/>
        <a:p>
          <a:endParaRPr lang="es-EC"/>
        </a:p>
      </dgm:t>
    </dgm:pt>
    <dgm:pt modelId="{1218DD14-BC4F-40FD-BB00-067D075EEF2B}">
      <dgm:prSet phldrT="[Texto]"/>
      <dgm:spPr/>
      <dgm:t>
        <a:bodyPr/>
        <a:lstStyle/>
        <a:p>
          <a:r>
            <a:rPr lang="es-EC" dirty="0" smtClean="0"/>
            <a:t>S.S. Campesino</a:t>
          </a:r>
          <a:endParaRPr lang="es-EC" dirty="0"/>
        </a:p>
      </dgm:t>
    </dgm:pt>
    <dgm:pt modelId="{7AA9AC07-4596-42EC-BB89-1A2B2E93F913}" type="parTrans" cxnId="{C79CD65C-AE2A-4A3C-AB74-6D3AAA118374}">
      <dgm:prSet/>
      <dgm:spPr/>
      <dgm:t>
        <a:bodyPr/>
        <a:lstStyle/>
        <a:p>
          <a:endParaRPr lang="es-EC"/>
        </a:p>
      </dgm:t>
    </dgm:pt>
    <dgm:pt modelId="{7F110D0F-8853-49FB-A6E5-1C9FE0F01F0A}" type="sibTrans" cxnId="{C79CD65C-AE2A-4A3C-AB74-6D3AAA118374}">
      <dgm:prSet/>
      <dgm:spPr/>
      <dgm:t>
        <a:bodyPr/>
        <a:lstStyle/>
        <a:p>
          <a:endParaRPr lang="es-EC"/>
        </a:p>
      </dgm:t>
    </dgm:pt>
    <dgm:pt modelId="{973136E1-1460-4133-9528-0C02F71BCD12}">
      <dgm:prSet phldrT="[Texto]" custT="1"/>
      <dgm:spPr/>
      <dgm:t>
        <a:bodyPr/>
        <a:lstStyle/>
        <a:p>
          <a:r>
            <a:rPr lang="es-EC" sz="1860" b="0" i="0" baseline="0" dirty="0" smtClean="0"/>
            <a:t>Protege a la población del sector rural y pescador artesanal </a:t>
          </a:r>
          <a:endParaRPr lang="es-EC" sz="1860" baseline="0" dirty="0"/>
        </a:p>
      </dgm:t>
    </dgm:pt>
    <dgm:pt modelId="{C11F57C4-55EF-4EA4-8FF6-BEE3210BF41E}" type="parTrans" cxnId="{FE63502D-37F3-4DC7-AB40-94ED7BCE47AC}">
      <dgm:prSet/>
      <dgm:spPr/>
      <dgm:t>
        <a:bodyPr/>
        <a:lstStyle/>
        <a:p>
          <a:endParaRPr lang="es-EC"/>
        </a:p>
      </dgm:t>
    </dgm:pt>
    <dgm:pt modelId="{8B24CD4B-B858-4EC0-BC96-A13ED6D54DEE}" type="sibTrans" cxnId="{FE63502D-37F3-4DC7-AB40-94ED7BCE47AC}">
      <dgm:prSet/>
      <dgm:spPr/>
      <dgm:t>
        <a:bodyPr/>
        <a:lstStyle/>
        <a:p>
          <a:endParaRPr lang="es-EC"/>
        </a:p>
      </dgm:t>
    </dgm:pt>
    <dgm:pt modelId="{B571B7C6-DAB6-4DC5-BED4-474918D53C3B}">
      <dgm:prSet phldrT="[Texto]" custT="1"/>
      <dgm:spPr/>
      <dgm:t>
        <a:bodyPr/>
        <a:lstStyle/>
        <a:p>
          <a:r>
            <a:rPr lang="es-EC" sz="1860" b="0" i="0" baseline="0" dirty="0" smtClean="0"/>
            <a:t>Posee </a:t>
          </a:r>
          <a:r>
            <a:rPr lang="es-EC" sz="1860" baseline="0" dirty="0" smtClean="0"/>
            <a:t>628 Dispensarios, </a:t>
          </a:r>
          <a:r>
            <a:rPr lang="es-EC" sz="1860" b="0" i="0" baseline="0" dirty="0" smtClean="0"/>
            <a:t>1'019.724 de beneficiarios, 280.439  familias.</a:t>
          </a:r>
          <a:endParaRPr lang="es-EC" sz="1860" baseline="0" dirty="0"/>
        </a:p>
      </dgm:t>
    </dgm:pt>
    <dgm:pt modelId="{1B3AEB28-32B5-4441-83B9-45546CC2BF89}" type="parTrans" cxnId="{0C7DF9C5-5CB7-47A6-97BB-0A858D0FF701}">
      <dgm:prSet/>
      <dgm:spPr/>
      <dgm:t>
        <a:bodyPr/>
        <a:lstStyle/>
        <a:p>
          <a:endParaRPr lang="es-EC"/>
        </a:p>
      </dgm:t>
    </dgm:pt>
    <dgm:pt modelId="{D5F5F22C-EA0E-41EB-83D3-FE3EB964A245}" type="sibTrans" cxnId="{0C7DF9C5-5CB7-47A6-97BB-0A858D0FF701}">
      <dgm:prSet/>
      <dgm:spPr/>
      <dgm:t>
        <a:bodyPr/>
        <a:lstStyle/>
        <a:p>
          <a:endParaRPr lang="es-EC"/>
        </a:p>
      </dgm:t>
    </dgm:pt>
    <dgm:pt modelId="{E43F1C36-9C89-437D-8ED5-D5C760DEA85C}">
      <dgm:prSet phldrT="[Texto]"/>
      <dgm:spPr/>
      <dgm:t>
        <a:bodyPr/>
        <a:lstStyle/>
        <a:p>
          <a:r>
            <a:rPr lang="es-EC" dirty="0" smtClean="0"/>
            <a:t>SG Riesgos del Trabajo</a:t>
          </a:r>
          <a:endParaRPr lang="es-EC" dirty="0"/>
        </a:p>
      </dgm:t>
    </dgm:pt>
    <dgm:pt modelId="{626B16E4-C79F-4B68-9B41-53E5DAF3B040}" type="parTrans" cxnId="{F3165B6A-603F-49E4-A46A-A9B8436B5ED0}">
      <dgm:prSet/>
      <dgm:spPr/>
      <dgm:t>
        <a:bodyPr/>
        <a:lstStyle/>
        <a:p>
          <a:endParaRPr lang="es-EC"/>
        </a:p>
      </dgm:t>
    </dgm:pt>
    <dgm:pt modelId="{E39FEDF9-2290-4420-B64C-E18FF8606ED5}" type="sibTrans" cxnId="{F3165B6A-603F-49E4-A46A-A9B8436B5ED0}">
      <dgm:prSet/>
      <dgm:spPr/>
      <dgm:t>
        <a:bodyPr/>
        <a:lstStyle/>
        <a:p>
          <a:endParaRPr lang="es-EC"/>
        </a:p>
      </dgm:t>
    </dgm:pt>
    <dgm:pt modelId="{6A99BD30-C14E-4469-9FCA-74891CDE631F}">
      <dgm:prSet phldrT="[Texto]"/>
      <dgm:spPr/>
      <dgm:t>
        <a:bodyPr/>
        <a:lstStyle/>
        <a:p>
          <a:r>
            <a:rPr lang="es-EC" b="0" i="0" dirty="0" smtClean="0"/>
            <a:t>Garantiza  a los afiliados y empleadores, seguridad y salud laboral mediante programas de prevención y auditorías</a:t>
          </a:r>
          <a:endParaRPr lang="es-EC" dirty="0"/>
        </a:p>
      </dgm:t>
    </dgm:pt>
    <dgm:pt modelId="{6B8AFC4D-696C-4177-B1DD-483C11C27FD2}" type="parTrans" cxnId="{7D999A01-8408-4772-B5AD-6606EF269163}">
      <dgm:prSet/>
      <dgm:spPr/>
      <dgm:t>
        <a:bodyPr/>
        <a:lstStyle/>
        <a:p>
          <a:endParaRPr lang="es-EC"/>
        </a:p>
      </dgm:t>
    </dgm:pt>
    <dgm:pt modelId="{46EF73AF-1236-45CB-8BE6-790C0E857F88}" type="sibTrans" cxnId="{7D999A01-8408-4772-B5AD-6606EF269163}">
      <dgm:prSet/>
      <dgm:spPr/>
      <dgm:t>
        <a:bodyPr/>
        <a:lstStyle/>
        <a:p>
          <a:endParaRPr lang="es-EC"/>
        </a:p>
      </dgm:t>
    </dgm:pt>
    <dgm:pt modelId="{3CCD339E-F30C-43BC-8CA3-394C39171A35}">
      <dgm:prSet phldrT="[Texto]"/>
      <dgm:spPr/>
      <dgm:t>
        <a:bodyPr/>
        <a:lstStyle/>
        <a:p>
          <a:r>
            <a:rPr lang="es-EC" b="0" i="0" dirty="0" smtClean="0"/>
            <a:t>Protege  al afiliado/a, desde el primer día de trabajo, de las consecuencias de accidentes  y enfermedades laborales</a:t>
          </a:r>
          <a:endParaRPr lang="es-EC" dirty="0"/>
        </a:p>
      </dgm:t>
    </dgm:pt>
    <dgm:pt modelId="{4A751770-4D14-4116-91BF-7077906FCF47}" type="parTrans" cxnId="{0B82A3D9-C64B-4FB7-840A-CB882DAA97FE}">
      <dgm:prSet/>
      <dgm:spPr/>
      <dgm:t>
        <a:bodyPr/>
        <a:lstStyle/>
        <a:p>
          <a:endParaRPr lang="es-EC"/>
        </a:p>
      </dgm:t>
    </dgm:pt>
    <dgm:pt modelId="{BF69D881-B72C-4DE5-93E2-46984E23C734}" type="sibTrans" cxnId="{0B82A3D9-C64B-4FB7-840A-CB882DAA97FE}">
      <dgm:prSet/>
      <dgm:spPr/>
      <dgm:t>
        <a:bodyPr/>
        <a:lstStyle/>
        <a:p>
          <a:endParaRPr lang="es-EC"/>
        </a:p>
      </dgm:t>
    </dgm:pt>
    <dgm:pt modelId="{1761AB00-D78B-4ABC-995C-426E529A364B}">
      <dgm:prSet/>
      <dgm:spPr/>
      <dgm:t>
        <a:bodyPr/>
        <a:lstStyle/>
        <a:p>
          <a:r>
            <a:rPr lang="es-EC" dirty="0" smtClean="0"/>
            <a:t>S. Pensiones</a:t>
          </a:r>
          <a:endParaRPr lang="es-EC" dirty="0"/>
        </a:p>
      </dgm:t>
    </dgm:pt>
    <dgm:pt modelId="{DBFC91FD-D5DB-4409-BEBF-0DD6F2588434}" type="parTrans" cxnId="{7904A683-BB61-4B93-9CD2-5DCDE2724CA0}">
      <dgm:prSet/>
      <dgm:spPr/>
      <dgm:t>
        <a:bodyPr/>
        <a:lstStyle/>
        <a:p>
          <a:endParaRPr lang="es-EC"/>
        </a:p>
      </dgm:t>
    </dgm:pt>
    <dgm:pt modelId="{CDDA34B7-1CB4-48EF-B480-AD1BBF56A2FC}" type="sibTrans" cxnId="{7904A683-BB61-4B93-9CD2-5DCDE2724CA0}">
      <dgm:prSet/>
      <dgm:spPr/>
      <dgm:t>
        <a:bodyPr/>
        <a:lstStyle/>
        <a:p>
          <a:endParaRPr lang="es-EC"/>
        </a:p>
      </dgm:t>
    </dgm:pt>
    <dgm:pt modelId="{FF0093B3-559E-4A71-8E05-2831D4474B38}">
      <dgm:prSet/>
      <dgm:spPr/>
      <dgm:t>
        <a:bodyPr/>
        <a:lstStyle/>
        <a:p>
          <a:r>
            <a:rPr lang="es-EC" b="0" i="0" dirty="0" smtClean="0"/>
            <a:t>Protege a los asegurados del Seguro General Obligatorio en las contingencias de invalidez, vejez y muerte. </a:t>
          </a:r>
          <a:endParaRPr lang="es-EC" dirty="0"/>
        </a:p>
      </dgm:t>
    </dgm:pt>
    <dgm:pt modelId="{DA1785A9-D52B-4052-AD39-DC3AC7C5CCB6}" type="parTrans" cxnId="{DB33024A-D74A-4580-96B2-7F848B0845F1}">
      <dgm:prSet/>
      <dgm:spPr/>
      <dgm:t>
        <a:bodyPr/>
        <a:lstStyle/>
        <a:p>
          <a:endParaRPr lang="es-EC"/>
        </a:p>
      </dgm:t>
    </dgm:pt>
    <dgm:pt modelId="{64A66E33-FE35-4100-BAAA-4312EBB71173}" type="sibTrans" cxnId="{DB33024A-D74A-4580-96B2-7F848B0845F1}">
      <dgm:prSet/>
      <dgm:spPr/>
      <dgm:t>
        <a:bodyPr/>
        <a:lstStyle/>
        <a:p>
          <a:endParaRPr lang="es-EC"/>
        </a:p>
      </dgm:t>
    </dgm:pt>
    <dgm:pt modelId="{4419F7BD-7CD9-4C95-A670-2E7C70B6FD2A}">
      <dgm:prSet phldrT="[Texto]" custT="1"/>
      <dgm:spPr/>
      <dgm:t>
        <a:bodyPr/>
        <a:lstStyle/>
        <a:p>
          <a:r>
            <a:rPr lang="es-EC" sz="2000" dirty="0" smtClean="0"/>
            <a:t>243 Prestadores Externos</a:t>
          </a:r>
          <a:endParaRPr lang="es-EC" sz="2000" dirty="0"/>
        </a:p>
      </dgm:t>
    </dgm:pt>
    <dgm:pt modelId="{56CC70BB-D9EE-4B00-8CEF-7BE4E8C91F83}" type="parTrans" cxnId="{A5C4C5CF-2D62-4D57-B544-0C61FFD52FE2}">
      <dgm:prSet/>
      <dgm:spPr/>
      <dgm:t>
        <a:bodyPr/>
        <a:lstStyle/>
        <a:p>
          <a:endParaRPr lang="es-EC"/>
        </a:p>
      </dgm:t>
    </dgm:pt>
    <dgm:pt modelId="{D9E36A49-C892-4016-ABC2-4B5F217404A0}" type="sibTrans" cxnId="{A5C4C5CF-2D62-4D57-B544-0C61FFD52FE2}">
      <dgm:prSet/>
      <dgm:spPr/>
      <dgm:t>
        <a:bodyPr/>
        <a:lstStyle/>
        <a:p>
          <a:endParaRPr lang="es-EC"/>
        </a:p>
      </dgm:t>
    </dgm:pt>
    <dgm:pt modelId="{28C2BD45-B6E2-4757-AFD3-1D736DED3FD8}" type="pres">
      <dgm:prSet presAssocID="{B4DF04E9-43BE-4DF3-BE61-6CF1CB89C3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A03AA9-EA09-414E-99BC-6B487BD95966}" type="pres">
      <dgm:prSet presAssocID="{E9327E02-FFEA-47E0-9961-A77881E3F5B5}" presName="composite" presStyleCnt="0"/>
      <dgm:spPr/>
    </dgm:pt>
    <dgm:pt modelId="{A68C98D7-7436-4457-95F5-F14B342521A2}" type="pres">
      <dgm:prSet presAssocID="{E9327E02-FFEA-47E0-9961-A77881E3F5B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4256D4-D238-4A23-BC5D-4E742BEECE48}" type="pres">
      <dgm:prSet presAssocID="{E9327E02-FFEA-47E0-9961-A77881E3F5B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EE3DF5-160C-484E-81EA-745B43369A7B}" type="pres">
      <dgm:prSet presAssocID="{3827DCF2-A350-4B43-946E-44D696AA0B29}" presName="space" presStyleCnt="0"/>
      <dgm:spPr/>
    </dgm:pt>
    <dgm:pt modelId="{9CD333C3-220E-4319-B92F-0F2D58C266B8}" type="pres">
      <dgm:prSet presAssocID="{1218DD14-BC4F-40FD-BB00-067D075EEF2B}" presName="composite" presStyleCnt="0"/>
      <dgm:spPr/>
    </dgm:pt>
    <dgm:pt modelId="{92919CF2-9D75-4E33-BF29-E112D4381A16}" type="pres">
      <dgm:prSet presAssocID="{1218DD14-BC4F-40FD-BB00-067D075EEF2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5CB5FE-1339-4807-8377-2EB4B2A46D29}" type="pres">
      <dgm:prSet presAssocID="{1218DD14-BC4F-40FD-BB00-067D075EEF2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4C206C-F3A9-4C73-8200-E1A654B5041C}" type="pres">
      <dgm:prSet presAssocID="{7F110D0F-8853-49FB-A6E5-1C9FE0F01F0A}" presName="space" presStyleCnt="0"/>
      <dgm:spPr/>
    </dgm:pt>
    <dgm:pt modelId="{0164ACBB-9B90-417C-B781-994E7DA46A7D}" type="pres">
      <dgm:prSet presAssocID="{E43F1C36-9C89-437D-8ED5-D5C760DEA85C}" presName="composite" presStyleCnt="0"/>
      <dgm:spPr/>
    </dgm:pt>
    <dgm:pt modelId="{292DC998-2C8E-4900-8E81-D6EACF8EE8FF}" type="pres">
      <dgm:prSet presAssocID="{E43F1C36-9C89-437D-8ED5-D5C760DEA85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3D72ED-772B-42D3-B604-A63B371F1B0B}" type="pres">
      <dgm:prSet presAssocID="{E43F1C36-9C89-437D-8ED5-D5C760DEA85C}" presName="desTx" presStyleLbl="alignAccFollowNode1" presStyleIdx="2" presStyleCnt="4" custLinFactNeighborX="720" custLinFactNeighborY="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8C549B-8A70-4E70-AB38-E2EDAC31D8FF}" type="pres">
      <dgm:prSet presAssocID="{E39FEDF9-2290-4420-B64C-E18FF8606ED5}" presName="space" presStyleCnt="0"/>
      <dgm:spPr/>
    </dgm:pt>
    <dgm:pt modelId="{869090B2-61A6-4359-857E-E923B42941DA}" type="pres">
      <dgm:prSet presAssocID="{1761AB00-D78B-4ABC-995C-426E529A364B}" presName="composite" presStyleCnt="0"/>
      <dgm:spPr/>
    </dgm:pt>
    <dgm:pt modelId="{11E0C285-8294-4B9B-898D-8E98DB2429D0}" type="pres">
      <dgm:prSet presAssocID="{1761AB00-D78B-4ABC-995C-426E529A364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A32D7C-69F0-4B6E-A034-E2335329C094}" type="pres">
      <dgm:prSet presAssocID="{1761AB00-D78B-4ABC-995C-426E529A364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15AC7F-4102-407B-9734-14482CF26D16}" type="presOf" srcId="{1761AB00-D78B-4ABC-995C-426E529A364B}" destId="{11E0C285-8294-4B9B-898D-8E98DB2429D0}" srcOrd="0" destOrd="0" presId="urn:microsoft.com/office/officeart/2005/8/layout/hList1"/>
    <dgm:cxn modelId="{F3165B6A-603F-49E4-A46A-A9B8436B5ED0}" srcId="{B4DF04E9-43BE-4DF3-BE61-6CF1CB89C39F}" destId="{E43F1C36-9C89-437D-8ED5-D5C760DEA85C}" srcOrd="2" destOrd="0" parTransId="{626B16E4-C79F-4B68-9B41-53E5DAF3B040}" sibTransId="{E39FEDF9-2290-4420-B64C-E18FF8606ED5}"/>
    <dgm:cxn modelId="{776B19C3-75F2-42E8-BEC0-F1FAF0A67559}" type="presOf" srcId="{55A9DFB0-C15B-499E-A729-C5DF59E111CA}" destId="{044256D4-D238-4A23-BC5D-4E742BEECE48}" srcOrd="0" destOrd="0" presId="urn:microsoft.com/office/officeart/2005/8/layout/hList1"/>
    <dgm:cxn modelId="{A5C4C5CF-2D62-4D57-B544-0C61FFD52FE2}" srcId="{E9327E02-FFEA-47E0-9961-A77881E3F5B5}" destId="{4419F7BD-7CD9-4C95-A670-2E7C70B6FD2A}" srcOrd="2" destOrd="0" parTransId="{56CC70BB-D9EE-4B00-8CEF-7BE4E8C91F83}" sibTransId="{D9E36A49-C892-4016-ABC2-4B5F217404A0}"/>
    <dgm:cxn modelId="{7904A683-BB61-4B93-9CD2-5DCDE2724CA0}" srcId="{B4DF04E9-43BE-4DF3-BE61-6CF1CB89C39F}" destId="{1761AB00-D78B-4ABC-995C-426E529A364B}" srcOrd="3" destOrd="0" parTransId="{DBFC91FD-D5DB-4409-BEBF-0DD6F2588434}" sibTransId="{CDDA34B7-1CB4-48EF-B480-AD1BBF56A2FC}"/>
    <dgm:cxn modelId="{FE63502D-37F3-4DC7-AB40-94ED7BCE47AC}" srcId="{1218DD14-BC4F-40FD-BB00-067D075EEF2B}" destId="{973136E1-1460-4133-9528-0C02F71BCD12}" srcOrd="0" destOrd="0" parTransId="{C11F57C4-55EF-4EA4-8FF6-BEE3210BF41E}" sibTransId="{8B24CD4B-B858-4EC0-BC96-A13ED6D54DEE}"/>
    <dgm:cxn modelId="{FD6BD5E6-61E5-494E-A3B2-C3F484AABECE}" srcId="{B4DF04E9-43BE-4DF3-BE61-6CF1CB89C39F}" destId="{E9327E02-FFEA-47E0-9961-A77881E3F5B5}" srcOrd="0" destOrd="0" parTransId="{EC305203-9231-4C01-B442-04571087C70D}" sibTransId="{3827DCF2-A350-4B43-946E-44D696AA0B29}"/>
    <dgm:cxn modelId="{0C7DF9C5-5CB7-47A6-97BB-0A858D0FF701}" srcId="{1218DD14-BC4F-40FD-BB00-067D075EEF2B}" destId="{B571B7C6-DAB6-4DC5-BED4-474918D53C3B}" srcOrd="1" destOrd="0" parTransId="{1B3AEB28-32B5-4441-83B9-45546CC2BF89}" sibTransId="{D5F5F22C-EA0E-41EB-83D3-FE3EB964A245}"/>
    <dgm:cxn modelId="{0B82A3D9-C64B-4FB7-840A-CB882DAA97FE}" srcId="{E43F1C36-9C89-437D-8ED5-D5C760DEA85C}" destId="{3CCD339E-F30C-43BC-8CA3-394C39171A35}" srcOrd="1" destOrd="0" parTransId="{4A751770-4D14-4116-91BF-7077906FCF47}" sibTransId="{BF69D881-B72C-4DE5-93E2-46984E23C734}"/>
    <dgm:cxn modelId="{1042D7E6-DA33-4E53-8506-513C8F622B23}" srcId="{E9327E02-FFEA-47E0-9961-A77881E3F5B5}" destId="{97342F6B-7C2A-42FD-867C-53289BE681C8}" srcOrd="1" destOrd="0" parTransId="{9AF0EE5C-5577-4F23-9F0A-567AF2D2F4A2}" sibTransId="{4D214450-7516-4AE2-BB98-CC50993B78DA}"/>
    <dgm:cxn modelId="{9B8D8970-ECF1-425B-86F3-AB6D16F0454B}" type="presOf" srcId="{1218DD14-BC4F-40FD-BB00-067D075EEF2B}" destId="{92919CF2-9D75-4E33-BF29-E112D4381A16}" srcOrd="0" destOrd="0" presId="urn:microsoft.com/office/officeart/2005/8/layout/hList1"/>
    <dgm:cxn modelId="{9F2BFACB-16C4-4D2D-925E-1474BDAB3672}" type="presOf" srcId="{3CCD339E-F30C-43BC-8CA3-394C39171A35}" destId="{713D72ED-772B-42D3-B604-A63B371F1B0B}" srcOrd="0" destOrd="1" presId="urn:microsoft.com/office/officeart/2005/8/layout/hList1"/>
    <dgm:cxn modelId="{D9548C45-0065-4CD4-99CE-CFBA5CFC0068}" type="presOf" srcId="{E43F1C36-9C89-437D-8ED5-D5C760DEA85C}" destId="{292DC998-2C8E-4900-8E81-D6EACF8EE8FF}" srcOrd="0" destOrd="0" presId="urn:microsoft.com/office/officeart/2005/8/layout/hList1"/>
    <dgm:cxn modelId="{89F4DFF8-F7D1-4114-B047-8D6D696BF527}" type="presOf" srcId="{97342F6B-7C2A-42FD-867C-53289BE681C8}" destId="{044256D4-D238-4A23-BC5D-4E742BEECE48}" srcOrd="0" destOrd="1" presId="urn:microsoft.com/office/officeart/2005/8/layout/hList1"/>
    <dgm:cxn modelId="{DB33024A-D74A-4580-96B2-7F848B0845F1}" srcId="{1761AB00-D78B-4ABC-995C-426E529A364B}" destId="{FF0093B3-559E-4A71-8E05-2831D4474B38}" srcOrd="0" destOrd="0" parTransId="{DA1785A9-D52B-4052-AD39-DC3AC7C5CCB6}" sibTransId="{64A66E33-FE35-4100-BAAA-4312EBB71173}"/>
    <dgm:cxn modelId="{34FDF2D9-1359-4827-A621-E9DE16A94387}" srcId="{E9327E02-FFEA-47E0-9961-A77881E3F5B5}" destId="{55A9DFB0-C15B-499E-A729-C5DF59E111CA}" srcOrd="0" destOrd="0" parTransId="{4CF9EB98-F678-4DCA-A716-88EAD38DBEAF}" sibTransId="{8F1A65DE-CFFB-4AAD-91C7-8BF4D0DE4475}"/>
    <dgm:cxn modelId="{C79CD65C-AE2A-4A3C-AB74-6D3AAA118374}" srcId="{B4DF04E9-43BE-4DF3-BE61-6CF1CB89C39F}" destId="{1218DD14-BC4F-40FD-BB00-067D075EEF2B}" srcOrd="1" destOrd="0" parTransId="{7AA9AC07-4596-42EC-BB89-1A2B2E93F913}" sibTransId="{7F110D0F-8853-49FB-A6E5-1C9FE0F01F0A}"/>
    <dgm:cxn modelId="{060FB4A3-9ABD-411D-8AF9-88894D9F7357}" type="presOf" srcId="{E9327E02-FFEA-47E0-9961-A77881E3F5B5}" destId="{A68C98D7-7436-4457-95F5-F14B342521A2}" srcOrd="0" destOrd="0" presId="urn:microsoft.com/office/officeart/2005/8/layout/hList1"/>
    <dgm:cxn modelId="{E31EAE37-24D9-4E3A-BAFC-4BCA5DB9C47E}" type="presOf" srcId="{FF0093B3-559E-4A71-8E05-2831D4474B38}" destId="{64A32D7C-69F0-4B6E-A034-E2335329C094}" srcOrd="0" destOrd="0" presId="urn:microsoft.com/office/officeart/2005/8/layout/hList1"/>
    <dgm:cxn modelId="{E1380EDA-84DC-4996-AD3F-4D8BAAF24453}" type="presOf" srcId="{6A99BD30-C14E-4469-9FCA-74891CDE631F}" destId="{713D72ED-772B-42D3-B604-A63B371F1B0B}" srcOrd="0" destOrd="0" presId="urn:microsoft.com/office/officeart/2005/8/layout/hList1"/>
    <dgm:cxn modelId="{0F52399B-1CE7-4376-9EDA-9F77315012F5}" type="presOf" srcId="{B571B7C6-DAB6-4DC5-BED4-474918D53C3B}" destId="{685CB5FE-1339-4807-8377-2EB4B2A46D29}" srcOrd="0" destOrd="1" presId="urn:microsoft.com/office/officeart/2005/8/layout/hList1"/>
    <dgm:cxn modelId="{7D999A01-8408-4772-B5AD-6606EF269163}" srcId="{E43F1C36-9C89-437D-8ED5-D5C760DEA85C}" destId="{6A99BD30-C14E-4469-9FCA-74891CDE631F}" srcOrd="0" destOrd="0" parTransId="{6B8AFC4D-696C-4177-B1DD-483C11C27FD2}" sibTransId="{46EF73AF-1236-45CB-8BE6-790C0E857F88}"/>
    <dgm:cxn modelId="{99CFC562-6C5A-446F-A2D7-96D2D5A18857}" type="presOf" srcId="{973136E1-1460-4133-9528-0C02F71BCD12}" destId="{685CB5FE-1339-4807-8377-2EB4B2A46D29}" srcOrd="0" destOrd="0" presId="urn:microsoft.com/office/officeart/2005/8/layout/hList1"/>
    <dgm:cxn modelId="{AE4891BA-5843-46D3-B33E-8698AAC9B808}" type="presOf" srcId="{B4DF04E9-43BE-4DF3-BE61-6CF1CB89C39F}" destId="{28C2BD45-B6E2-4757-AFD3-1D736DED3FD8}" srcOrd="0" destOrd="0" presId="urn:microsoft.com/office/officeart/2005/8/layout/hList1"/>
    <dgm:cxn modelId="{BCBE1D1A-F1CF-47DF-8E16-C52E23F5679A}" type="presOf" srcId="{4419F7BD-7CD9-4C95-A670-2E7C70B6FD2A}" destId="{044256D4-D238-4A23-BC5D-4E742BEECE48}" srcOrd="0" destOrd="2" presId="urn:microsoft.com/office/officeart/2005/8/layout/hList1"/>
    <dgm:cxn modelId="{D15CF099-8C2E-491F-BE94-BBACE6B9FB34}" type="presParOf" srcId="{28C2BD45-B6E2-4757-AFD3-1D736DED3FD8}" destId="{2DA03AA9-EA09-414E-99BC-6B487BD95966}" srcOrd="0" destOrd="0" presId="urn:microsoft.com/office/officeart/2005/8/layout/hList1"/>
    <dgm:cxn modelId="{743EAD76-49F4-4DE9-88EC-883CC2E485BC}" type="presParOf" srcId="{2DA03AA9-EA09-414E-99BC-6B487BD95966}" destId="{A68C98D7-7436-4457-95F5-F14B342521A2}" srcOrd="0" destOrd="0" presId="urn:microsoft.com/office/officeart/2005/8/layout/hList1"/>
    <dgm:cxn modelId="{10725E70-919E-4553-9A18-355EE5B731BB}" type="presParOf" srcId="{2DA03AA9-EA09-414E-99BC-6B487BD95966}" destId="{044256D4-D238-4A23-BC5D-4E742BEECE48}" srcOrd="1" destOrd="0" presId="urn:microsoft.com/office/officeart/2005/8/layout/hList1"/>
    <dgm:cxn modelId="{739077CE-A977-439B-8B32-3938C1B409BC}" type="presParOf" srcId="{28C2BD45-B6E2-4757-AFD3-1D736DED3FD8}" destId="{A4EE3DF5-160C-484E-81EA-745B43369A7B}" srcOrd="1" destOrd="0" presId="urn:microsoft.com/office/officeart/2005/8/layout/hList1"/>
    <dgm:cxn modelId="{D2D7CCE1-C08F-42B8-8001-E175F0690006}" type="presParOf" srcId="{28C2BD45-B6E2-4757-AFD3-1D736DED3FD8}" destId="{9CD333C3-220E-4319-B92F-0F2D58C266B8}" srcOrd="2" destOrd="0" presId="urn:microsoft.com/office/officeart/2005/8/layout/hList1"/>
    <dgm:cxn modelId="{12EA149C-41B5-40E5-9EEF-F0A2733279B3}" type="presParOf" srcId="{9CD333C3-220E-4319-B92F-0F2D58C266B8}" destId="{92919CF2-9D75-4E33-BF29-E112D4381A16}" srcOrd="0" destOrd="0" presId="urn:microsoft.com/office/officeart/2005/8/layout/hList1"/>
    <dgm:cxn modelId="{AF181FDD-0053-4C7E-8E7D-F3F594EDD950}" type="presParOf" srcId="{9CD333C3-220E-4319-B92F-0F2D58C266B8}" destId="{685CB5FE-1339-4807-8377-2EB4B2A46D29}" srcOrd="1" destOrd="0" presId="urn:microsoft.com/office/officeart/2005/8/layout/hList1"/>
    <dgm:cxn modelId="{3C8E4CE8-8463-412D-8098-3CD9917DCDCD}" type="presParOf" srcId="{28C2BD45-B6E2-4757-AFD3-1D736DED3FD8}" destId="{A44C206C-F3A9-4C73-8200-E1A654B5041C}" srcOrd="3" destOrd="0" presId="urn:microsoft.com/office/officeart/2005/8/layout/hList1"/>
    <dgm:cxn modelId="{F073300C-5C99-4A69-873B-B6824A21B8B9}" type="presParOf" srcId="{28C2BD45-B6E2-4757-AFD3-1D736DED3FD8}" destId="{0164ACBB-9B90-417C-B781-994E7DA46A7D}" srcOrd="4" destOrd="0" presId="urn:microsoft.com/office/officeart/2005/8/layout/hList1"/>
    <dgm:cxn modelId="{BA2C0CFE-4BB2-4EA9-8DEA-4F9BA99AC676}" type="presParOf" srcId="{0164ACBB-9B90-417C-B781-994E7DA46A7D}" destId="{292DC998-2C8E-4900-8E81-D6EACF8EE8FF}" srcOrd="0" destOrd="0" presId="urn:microsoft.com/office/officeart/2005/8/layout/hList1"/>
    <dgm:cxn modelId="{71178F4A-FD7F-48F7-9068-BE25DB700518}" type="presParOf" srcId="{0164ACBB-9B90-417C-B781-994E7DA46A7D}" destId="{713D72ED-772B-42D3-B604-A63B371F1B0B}" srcOrd="1" destOrd="0" presId="urn:microsoft.com/office/officeart/2005/8/layout/hList1"/>
    <dgm:cxn modelId="{1D7434F9-16F6-4632-B943-B90A438551A1}" type="presParOf" srcId="{28C2BD45-B6E2-4757-AFD3-1D736DED3FD8}" destId="{138C549B-8A70-4E70-AB38-E2EDAC31D8FF}" srcOrd="5" destOrd="0" presId="urn:microsoft.com/office/officeart/2005/8/layout/hList1"/>
    <dgm:cxn modelId="{3A5ECB0B-83A3-4F65-88E5-03C78A79754C}" type="presParOf" srcId="{28C2BD45-B6E2-4757-AFD3-1D736DED3FD8}" destId="{869090B2-61A6-4359-857E-E923B42941DA}" srcOrd="6" destOrd="0" presId="urn:microsoft.com/office/officeart/2005/8/layout/hList1"/>
    <dgm:cxn modelId="{EFF48521-6FD0-448D-81C1-7F58EA09B907}" type="presParOf" srcId="{869090B2-61A6-4359-857E-E923B42941DA}" destId="{11E0C285-8294-4B9B-898D-8E98DB2429D0}" srcOrd="0" destOrd="0" presId="urn:microsoft.com/office/officeart/2005/8/layout/hList1"/>
    <dgm:cxn modelId="{1E139908-8835-4C4E-9FCF-7C8F5A44E63D}" type="presParOf" srcId="{869090B2-61A6-4359-857E-E923B42941DA}" destId="{64A32D7C-69F0-4B6E-A034-E2335329C0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3950A-77DE-4CE2-9613-7469C5848B4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122BA9-2524-4C6B-8603-063236115ED0}">
      <dgm:prSet phldrT="[Texto]"/>
      <dgm:spPr/>
      <dgm:t>
        <a:bodyPr/>
        <a:lstStyle/>
        <a:p>
          <a:r>
            <a:rPr lang="es-ES" dirty="0" smtClean="0"/>
            <a:t>Realizar el diagnóstico de la calidad en las prestaciones y servicios del CAA Central.</a:t>
          </a:r>
          <a:endParaRPr lang="es-EC" dirty="0"/>
        </a:p>
      </dgm:t>
    </dgm:pt>
    <dgm:pt modelId="{30BFC107-9476-42C5-8561-E69D576A523F}" type="parTrans" cxnId="{2D193E54-7BD0-4719-AF17-3ABCF3A1FF09}">
      <dgm:prSet/>
      <dgm:spPr/>
      <dgm:t>
        <a:bodyPr/>
        <a:lstStyle/>
        <a:p>
          <a:endParaRPr lang="es-EC"/>
        </a:p>
      </dgm:t>
    </dgm:pt>
    <dgm:pt modelId="{CEF438A4-6DBF-49FA-8DAF-3A2588752BBC}" type="sibTrans" cxnId="{2D193E54-7BD0-4719-AF17-3ABCF3A1FF09}">
      <dgm:prSet/>
      <dgm:spPr/>
      <dgm:t>
        <a:bodyPr/>
        <a:lstStyle/>
        <a:p>
          <a:endParaRPr lang="es-EC"/>
        </a:p>
      </dgm:t>
    </dgm:pt>
    <dgm:pt modelId="{E8525A03-F47F-4C87-A9C0-6F374630F7CB}">
      <dgm:prSet phldrT="[Texto]"/>
      <dgm:spPr/>
      <dgm:t>
        <a:bodyPr/>
        <a:lstStyle/>
        <a:p>
          <a:r>
            <a:rPr lang="es-EC" dirty="0" smtClean="0"/>
            <a:t>Establecer el nivel de importancia de los componentes de calidad en atención de salud a los usuarios</a:t>
          </a:r>
          <a:endParaRPr lang="es-EC" dirty="0"/>
        </a:p>
      </dgm:t>
    </dgm:pt>
    <dgm:pt modelId="{AD341BCF-3358-4932-998F-1F5BB502ABD9}" type="parTrans" cxnId="{57028146-6C9D-4E3B-9B11-85707DC86ED6}">
      <dgm:prSet/>
      <dgm:spPr/>
      <dgm:t>
        <a:bodyPr/>
        <a:lstStyle/>
        <a:p>
          <a:endParaRPr lang="es-EC"/>
        </a:p>
      </dgm:t>
    </dgm:pt>
    <dgm:pt modelId="{3844CDF0-8B46-4542-A6E1-46A06BB2596C}" type="sibTrans" cxnId="{57028146-6C9D-4E3B-9B11-85707DC86ED6}">
      <dgm:prSet/>
      <dgm:spPr/>
      <dgm:t>
        <a:bodyPr/>
        <a:lstStyle/>
        <a:p>
          <a:endParaRPr lang="es-EC"/>
        </a:p>
      </dgm:t>
    </dgm:pt>
    <dgm:pt modelId="{E3FE144C-C3B9-44BF-BE7A-7DF3912E817C}">
      <dgm:prSet phldrT="[Texto]"/>
      <dgm:spPr/>
      <dgm:t>
        <a:bodyPr/>
        <a:lstStyle/>
        <a:p>
          <a:r>
            <a:rPr lang="es-EC" dirty="0" smtClean="0"/>
            <a:t>Realizar la línea base que permita detectar los puntos críticos de  mejora de los servicios y prestaciones en la atención de salud del CAA Central. </a:t>
          </a:r>
          <a:endParaRPr lang="es-EC" dirty="0"/>
        </a:p>
      </dgm:t>
    </dgm:pt>
    <dgm:pt modelId="{DE20992A-6780-4D04-A322-D4DD12F9A7D8}" type="parTrans" cxnId="{E0576832-F1D0-42F6-ABAB-70D35A80B0E2}">
      <dgm:prSet/>
      <dgm:spPr/>
      <dgm:t>
        <a:bodyPr/>
        <a:lstStyle/>
        <a:p>
          <a:endParaRPr lang="es-EC"/>
        </a:p>
      </dgm:t>
    </dgm:pt>
    <dgm:pt modelId="{67A034A8-444E-4B8A-B9C2-25BEC16D8B97}" type="sibTrans" cxnId="{E0576832-F1D0-42F6-ABAB-70D35A80B0E2}">
      <dgm:prSet/>
      <dgm:spPr/>
      <dgm:t>
        <a:bodyPr/>
        <a:lstStyle/>
        <a:p>
          <a:endParaRPr lang="es-EC"/>
        </a:p>
      </dgm:t>
    </dgm:pt>
    <dgm:pt modelId="{31988CFB-FEAA-4E40-9083-0CEC85E84194}">
      <dgm:prSet phldrT="[Texto]"/>
      <dgm:spPr/>
      <dgm:t>
        <a:bodyPr/>
        <a:lstStyle/>
        <a:p>
          <a:r>
            <a:rPr lang="es-EC" dirty="0" smtClean="0"/>
            <a:t>Medir la percepción de los usuario de los servicios y prestaciones  proporcionada por CAA Central.</a:t>
          </a:r>
          <a:endParaRPr lang="es-EC" dirty="0"/>
        </a:p>
      </dgm:t>
    </dgm:pt>
    <dgm:pt modelId="{4C0440D0-E731-44A6-A964-138763039D83}" type="parTrans" cxnId="{892BA9DB-9047-4C93-84B2-72130907F9F3}">
      <dgm:prSet/>
      <dgm:spPr/>
      <dgm:t>
        <a:bodyPr/>
        <a:lstStyle/>
        <a:p>
          <a:endParaRPr lang="es-EC"/>
        </a:p>
      </dgm:t>
    </dgm:pt>
    <dgm:pt modelId="{170070DC-E8E8-4BF1-8566-EFA8C97DF55C}" type="sibTrans" cxnId="{892BA9DB-9047-4C93-84B2-72130907F9F3}">
      <dgm:prSet/>
      <dgm:spPr/>
      <dgm:t>
        <a:bodyPr/>
        <a:lstStyle/>
        <a:p>
          <a:endParaRPr lang="es-EC"/>
        </a:p>
      </dgm:t>
    </dgm:pt>
    <dgm:pt modelId="{7F8FCFBD-DDC4-473C-939C-EDD1D3D39EC6}">
      <dgm:prSet phldrT="[Texto]"/>
      <dgm:spPr/>
      <dgm:t>
        <a:bodyPr/>
        <a:lstStyle/>
        <a:p>
          <a:r>
            <a:rPr lang="es-EC" dirty="0" smtClean="0"/>
            <a:t>Identificar las perspectivas de los usuarios con respecto a los servicios y prestaciones de una atención médica de calidad.</a:t>
          </a:r>
          <a:endParaRPr lang="es-EC" dirty="0"/>
        </a:p>
      </dgm:t>
    </dgm:pt>
    <dgm:pt modelId="{5EEC4E21-1F53-4E72-A1C8-18B751749E20}" type="parTrans" cxnId="{CBCA3ABF-D60A-4B8C-AF67-9B43AFFE946C}">
      <dgm:prSet/>
      <dgm:spPr/>
      <dgm:t>
        <a:bodyPr/>
        <a:lstStyle/>
        <a:p>
          <a:endParaRPr lang="es-EC"/>
        </a:p>
      </dgm:t>
    </dgm:pt>
    <dgm:pt modelId="{92EB04F8-87AD-4227-8C6F-4B0210841E63}" type="sibTrans" cxnId="{CBCA3ABF-D60A-4B8C-AF67-9B43AFFE946C}">
      <dgm:prSet/>
      <dgm:spPr/>
      <dgm:t>
        <a:bodyPr/>
        <a:lstStyle/>
        <a:p>
          <a:endParaRPr lang="es-EC"/>
        </a:p>
      </dgm:t>
    </dgm:pt>
    <dgm:pt modelId="{96F5C218-6503-4B78-868E-3432A95562BA}" type="pres">
      <dgm:prSet presAssocID="{A2C3950A-77DE-4CE2-9613-7469C5848B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434E4F-4B6B-44F4-A0A2-27CF00C585C4}" type="pres">
      <dgm:prSet presAssocID="{01122BA9-2524-4C6B-8603-063236115ED0}" presName="centerShape" presStyleLbl="node0" presStyleIdx="0" presStyleCnt="1"/>
      <dgm:spPr/>
      <dgm:t>
        <a:bodyPr/>
        <a:lstStyle/>
        <a:p>
          <a:endParaRPr lang="es-EC"/>
        </a:p>
      </dgm:t>
    </dgm:pt>
    <dgm:pt modelId="{B2D112CD-8E6B-4D6F-8717-38449AFB9363}" type="pres">
      <dgm:prSet presAssocID="{AD341BCF-3358-4932-998F-1F5BB502ABD9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3525D070-A738-4341-A910-42221601F266}" type="pres">
      <dgm:prSet presAssocID="{E8525A03-F47F-4C87-A9C0-6F374630F7C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9ACED6-FA5C-46DB-BAC1-0569CF92CC6B}" type="pres">
      <dgm:prSet presAssocID="{DE20992A-6780-4D04-A322-D4DD12F9A7D8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68506C7C-9B86-4515-9E86-BB13D1DE00A8}" type="pres">
      <dgm:prSet presAssocID="{E3FE144C-C3B9-44BF-BE7A-7DF3912E81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7B8F94-7DDF-434C-8DE5-BDB7F7D5DA3C}" type="pres">
      <dgm:prSet presAssocID="{4C0440D0-E731-44A6-A964-138763039D83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CA9F2A68-472C-4167-829D-CA3800C8B4DC}" type="pres">
      <dgm:prSet presAssocID="{31988CFB-FEAA-4E40-9083-0CEC85E841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0FBE54-FDF3-481E-8FBC-D1FDAE379AFD}" type="pres">
      <dgm:prSet presAssocID="{5EEC4E21-1F53-4E72-A1C8-18B751749E20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92BC4F15-B01C-4FBD-8182-E249071A3336}" type="pres">
      <dgm:prSet presAssocID="{7F8FCFBD-DDC4-473C-939C-EDD1D3D39E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193E54-7BD0-4719-AF17-3ABCF3A1FF09}" srcId="{A2C3950A-77DE-4CE2-9613-7469C5848B4F}" destId="{01122BA9-2524-4C6B-8603-063236115ED0}" srcOrd="0" destOrd="0" parTransId="{30BFC107-9476-42C5-8561-E69D576A523F}" sibTransId="{CEF438A4-6DBF-49FA-8DAF-3A2588752BBC}"/>
    <dgm:cxn modelId="{E7345A6E-5F6D-4DE7-9FEE-56AAD3898462}" type="presOf" srcId="{E3FE144C-C3B9-44BF-BE7A-7DF3912E817C}" destId="{68506C7C-9B86-4515-9E86-BB13D1DE00A8}" srcOrd="0" destOrd="0" presId="urn:microsoft.com/office/officeart/2005/8/layout/radial4"/>
    <dgm:cxn modelId="{F75B5AD6-ECB7-430B-869D-D0D97C073803}" type="presOf" srcId="{31988CFB-FEAA-4E40-9083-0CEC85E84194}" destId="{CA9F2A68-472C-4167-829D-CA3800C8B4DC}" srcOrd="0" destOrd="0" presId="urn:microsoft.com/office/officeart/2005/8/layout/radial4"/>
    <dgm:cxn modelId="{61A7E33C-4013-4489-97C9-2D8B4AE0ED51}" type="presOf" srcId="{7F8FCFBD-DDC4-473C-939C-EDD1D3D39EC6}" destId="{92BC4F15-B01C-4FBD-8182-E249071A3336}" srcOrd="0" destOrd="0" presId="urn:microsoft.com/office/officeart/2005/8/layout/radial4"/>
    <dgm:cxn modelId="{E8774677-569F-4FAC-B2C6-ED66979A7FC4}" type="presOf" srcId="{A2C3950A-77DE-4CE2-9613-7469C5848B4F}" destId="{96F5C218-6503-4B78-868E-3432A95562BA}" srcOrd="0" destOrd="0" presId="urn:microsoft.com/office/officeart/2005/8/layout/radial4"/>
    <dgm:cxn modelId="{DEE20806-EC6C-4B45-87D5-E83AE0AD4824}" type="presOf" srcId="{4C0440D0-E731-44A6-A964-138763039D83}" destId="{507B8F94-7DDF-434C-8DE5-BDB7F7D5DA3C}" srcOrd="0" destOrd="0" presId="urn:microsoft.com/office/officeart/2005/8/layout/radial4"/>
    <dgm:cxn modelId="{DE92C491-AD76-4094-A19E-1321AEAFD7C8}" type="presOf" srcId="{5EEC4E21-1F53-4E72-A1C8-18B751749E20}" destId="{150FBE54-FDF3-481E-8FBC-D1FDAE379AFD}" srcOrd="0" destOrd="0" presId="urn:microsoft.com/office/officeart/2005/8/layout/radial4"/>
    <dgm:cxn modelId="{890382FD-25C7-4BCC-B548-4877D1C8D0AC}" type="presOf" srcId="{DE20992A-6780-4D04-A322-D4DD12F9A7D8}" destId="{BC9ACED6-FA5C-46DB-BAC1-0569CF92CC6B}" srcOrd="0" destOrd="0" presId="urn:microsoft.com/office/officeart/2005/8/layout/radial4"/>
    <dgm:cxn modelId="{57028146-6C9D-4E3B-9B11-85707DC86ED6}" srcId="{01122BA9-2524-4C6B-8603-063236115ED0}" destId="{E8525A03-F47F-4C87-A9C0-6F374630F7CB}" srcOrd="0" destOrd="0" parTransId="{AD341BCF-3358-4932-998F-1F5BB502ABD9}" sibTransId="{3844CDF0-8B46-4542-A6E1-46A06BB2596C}"/>
    <dgm:cxn modelId="{52D2D1B1-ACBF-4E15-8860-89C9D040788A}" type="presOf" srcId="{AD341BCF-3358-4932-998F-1F5BB502ABD9}" destId="{B2D112CD-8E6B-4D6F-8717-38449AFB9363}" srcOrd="0" destOrd="0" presId="urn:microsoft.com/office/officeart/2005/8/layout/radial4"/>
    <dgm:cxn modelId="{E0576832-F1D0-42F6-ABAB-70D35A80B0E2}" srcId="{01122BA9-2524-4C6B-8603-063236115ED0}" destId="{E3FE144C-C3B9-44BF-BE7A-7DF3912E817C}" srcOrd="1" destOrd="0" parTransId="{DE20992A-6780-4D04-A322-D4DD12F9A7D8}" sibTransId="{67A034A8-444E-4B8A-B9C2-25BEC16D8B97}"/>
    <dgm:cxn modelId="{50753284-D005-49CC-8C47-1E1A1C9DC5AA}" type="presOf" srcId="{01122BA9-2524-4C6B-8603-063236115ED0}" destId="{4B434E4F-4B6B-44F4-A0A2-27CF00C585C4}" srcOrd="0" destOrd="0" presId="urn:microsoft.com/office/officeart/2005/8/layout/radial4"/>
    <dgm:cxn modelId="{892BA9DB-9047-4C93-84B2-72130907F9F3}" srcId="{01122BA9-2524-4C6B-8603-063236115ED0}" destId="{31988CFB-FEAA-4E40-9083-0CEC85E84194}" srcOrd="2" destOrd="0" parTransId="{4C0440D0-E731-44A6-A964-138763039D83}" sibTransId="{170070DC-E8E8-4BF1-8566-EFA8C97DF55C}"/>
    <dgm:cxn modelId="{CBCA3ABF-D60A-4B8C-AF67-9B43AFFE946C}" srcId="{01122BA9-2524-4C6B-8603-063236115ED0}" destId="{7F8FCFBD-DDC4-473C-939C-EDD1D3D39EC6}" srcOrd="3" destOrd="0" parTransId="{5EEC4E21-1F53-4E72-A1C8-18B751749E20}" sibTransId="{92EB04F8-87AD-4227-8C6F-4B0210841E63}"/>
    <dgm:cxn modelId="{2DC1301A-C549-467F-96EB-E0B78DE80E20}" type="presOf" srcId="{E8525A03-F47F-4C87-A9C0-6F374630F7CB}" destId="{3525D070-A738-4341-A910-42221601F266}" srcOrd="0" destOrd="0" presId="urn:microsoft.com/office/officeart/2005/8/layout/radial4"/>
    <dgm:cxn modelId="{97510449-5D7B-42E0-908D-9209B4AD6040}" type="presParOf" srcId="{96F5C218-6503-4B78-868E-3432A95562BA}" destId="{4B434E4F-4B6B-44F4-A0A2-27CF00C585C4}" srcOrd="0" destOrd="0" presId="urn:microsoft.com/office/officeart/2005/8/layout/radial4"/>
    <dgm:cxn modelId="{F2B39CA6-1192-4955-A073-67A7F480B0AF}" type="presParOf" srcId="{96F5C218-6503-4B78-868E-3432A95562BA}" destId="{B2D112CD-8E6B-4D6F-8717-38449AFB9363}" srcOrd="1" destOrd="0" presId="urn:microsoft.com/office/officeart/2005/8/layout/radial4"/>
    <dgm:cxn modelId="{A074180B-F075-4C75-B5C6-52CD0448C3D9}" type="presParOf" srcId="{96F5C218-6503-4B78-868E-3432A95562BA}" destId="{3525D070-A738-4341-A910-42221601F266}" srcOrd="2" destOrd="0" presId="urn:microsoft.com/office/officeart/2005/8/layout/radial4"/>
    <dgm:cxn modelId="{D6248A56-71EB-4F2C-A63D-55F7F4FE4247}" type="presParOf" srcId="{96F5C218-6503-4B78-868E-3432A95562BA}" destId="{BC9ACED6-FA5C-46DB-BAC1-0569CF92CC6B}" srcOrd="3" destOrd="0" presId="urn:microsoft.com/office/officeart/2005/8/layout/radial4"/>
    <dgm:cxn modelId="{3E0E6C5C-F171-45B2-959E-036D8E2DE2EA}" type="presParOf" srcId="{96F5C218-6503-4B78-868E-3432A95562BA}" destId="{68506C7C-9B86-4515-9E86-BB13D1DE00A8}" srcOrd="4" destOrd="0" presId="urn:microsoft.com/office/officeart/2005/8/layout/radial4"/>
    <dgm:cxn modelId="{6755AD05-4629-4BBE-A648-C745A95FD83E}" type="presParOf" srcId="{96F5C218-6503-4B78-868E-3432A95562BA}" destId="{507B8F94-7DDF-434C-8DE5-BDB7F7D5DA3C}" srcOrd="5" destOrd="0" presId="urn:microsoft.com/office/officeart/2005/8/layout/radial4"/>
    <dgm:cxn modelId="{418ECDB8-BB21-403E-9736-3E8E0901F545}" type="presParOf" srcId="{96F5C218-6503-4B78-868E-3432A95562BA}" destId="{CA9F2A68-472C-4167-829D-CA3800C8B4DC}" srcOrd="6" destOrd="0" presId="urn:microsoft.com/office/officeart/2005/8/layout/radial4"/>
    <dgm:cxn modelId="{DE77B481-1425-4A81-AD89-51CC7AB19674}" type="presParOf" srcId="{96F5C218-6503-4B78-868E-3432A95562BA}" destId="{150FBE54-FDF3-481E-8FBC-D1FDAE379AFD}" srcOrd="7" destOrd="0" presId="urn:microsoft.com/office/officeart/2005/8/layout/radial4"/>
    <dgm:cxn modelId="{0F1D4937-3E06-4734-B00C-67BDDCC53219}" type="presParOf" srcId="{96F5C218-6503-4B78-868E-3432A95562BA}" destId="{92BC4F15-B01C-4FBD-8182-E249071A333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C98D7-7436-4457-95F5-F14B342521A2}">
      <dsp:nvSpPr>
        <dsp:cNvPr id="0" name=""/>
        <dsp:cNvSpPr/>
      </dsp:nvSpPr>
      <dsp:spPr>
        <a:xfrm>
          <a:off x="3330" y="51542"/>
          <a:ext cx="2002335" cy="512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/>
            <a:t>S.Salud</a:t>
          </a:r>
          <a:endParaRPr lang="es-EC" sz="1500" kern="1200" dirty="0"/>
        </a:p>
      </dsp:txBody>
      <dsp:txXfrm>
        <a:off x="3330" y="51542"/>
        <a:ext cx="2002335" cy="512704"/>
      </dsp:txXfrm>
    </dsp:sp>
    <dsp:sp modelId="{044256D4-D238-4A23-BC5D-4E742BEECE48}">
      <dsp:nvSpPr>
        <dsp:cNvPr id="0" name=""/>
        <dsp:cNvSpPr/>
      </dsp:nvSpPr>
      <dsp:spPr>
        <a:xfrm>
          <a:off x="3330" y="564247"/>
          <a:ext cx="2002335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i="0" kern="1200" dirty="0" smtClean="0"/>
            <a:t>Protege al en las contingencias de enfermedad y maternidad.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426 Unidades Medicas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243 Prestadores Externos</a:t>
          </a:r>
          <a:endParaRPr lang="es-EC" sz="2000" kern="1200" dirty="0"/>
        </a:p>
      </dsp:txBody>
      <dsp:txXfrm>
        <a:off x="3330" y="564247"/>
        <a:ext cx="2002335" cy="3412378"/>
      </dsp:txXfrm>
    </dsp:sp>
    <dsp:sp modelId="{92919CF2-9D75-4E33-BF29-E112D4381A16}">
      <dsp:nvSpPr>
        <dsp:cNvPr id="0" name=""/>
        <dsp:cNvSpPr/>
      </dsp:nvSpPr>
      <dsp:spPr>
        <a:xfrm>
          <a:off x="2285992" y="51542"/>
          <a:ext cx="2002335" cy="512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S.S. Campesino</a:t>
          </a:r>
          <a:endParaRPr lang="es-EC" sz="1500" kern="1200" dirty="0"/>
        </a:p>
      </dsp:txBody>
      <dsp:txXfrm>
        <a:off x="2285992" y="51542"/>
        <a:ext cx="2002335" cy="512704"/>
      </dsp:txXfrm>
    </dsp:sp>
    <dsp:sp modelId="{685CB5FE-1339-4807-8377-2EB4B2A46D29}">
      <dsp:nvSpPr>
        <dsp:cNvPr id="0" name=""/>
        <dsp:cNvSpPr/>
      </dsp:nvSpPr>
      <dsp:spPr>
        <a:xfrm>
          <a:off x="2285992" y="564247"/>
          <a:ext cx="2002335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2677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60" b="0" i="0" kern="1200" baseline="0" dirty="0" smtClean="0"/>
            <a:t>Protege a la población del sector rural y pescador artesanal </a:t>
          </a:r>
          <a:endParaRPr lang="es-EC" sz="1860" kern="1200" baseline="0" dirty="0"/>
        </a:p>
        <a:p>
          <a:pPr marL="171450" lvl="1" indent="-171450" algn="l" defTabSz="82677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60" b="0" i="0" kern="1200" baseline="0" dirty="0" smtClean="0"/>
            <a:t>Posee </a:t>
          </a:r>
          <a:r>
            <a:rPr lang="es-EC" sz="1860" kern="1200" baseline="0" dirty="0" smtClean="0"/>
            <a:t>628 Dispensarios, </a:t>
          </a:r>
          <a:r>
            <a:rPr lang="es-EC" sz="1860" b="0" i="0" kern="1200" baseline="0" dirty="0" smtClean="0"/>
            <a:t>1'019.724 de beneficiarios, 280.439  familias.</a:t>
          </a:r>
          <a:endParaRPr lang="es-EC" sz="1860" kern="1200" baseline="0" dirty="0"/>
        </a:p>
      </dsp:txBody>
      <dsp:txXfrm>
        <a:off x="2285992" y="564247"/>
        <a:ext cx="2002335" cy="3412378"/>
      </dsp:txXfrm>
    </dsp:sp>
    <dsp:sp modelId="{292DC998-2C8E-4900-8E81-D6EACF8EE8FF}">
      <dsp:nvSpPr>
        <dsp:cNvPr id="0" name=""/>
        <dsp:cNvSpPr/>
      </dsp:nvSpPr>
      <dsp:spPr>
        <a:xfrm>
          <a:off x="4568655" y="51542"/>
          <a:ext cx="2002335" cy="512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SG Riesgos del Trabajo</a:t>
          </a:r>
          <a:endParaRPr lang="es-EC" sz="1500" kern="1200" dirty="0"/>
        </a:p>
      </dsp:txBody>
      <dsp:txXfrm>
        <a:off x="4568655" y="51542"/>
        <a:ext cx="2002335" cy="512704"/>
      </dsp:txXfrm>
    </dsp:sp>
    <dsp:sp modelId="{713D72ED-772B-42D3-B604-A63B371F1B0B}">
      <dsp:nvSpPr>
        <dsp:cNvPr id="0" name=""/>
        <dsp:cNvSpPr/>
      </dsp:nvSpPr>
      <dsp:spPr>
        <a:xfrm>
          <a:off x="4583072" y="567011"/>
          <a:ext cx="2002335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i="0" kern="1200" dirty="0" smtClean="0"/>
            <a:t>Garantiza  a los afiliados y empleadores, seguridad y salud laboral mediante programas de prevención y auditorías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i="0" kern="1200" dirty="0" smtClean="0"/>
            <a:t>Protege  al afiliado/a, desde el primer día de trabajo, de las consecuencias de accidentes  y enfermedades laborales</a:t>
          </a:r>
          <a:endParaRPr lang="es-EC" sz="1500" kern="1200" dirty="0"/>
        </a:p>
      </dsp:txBody>
      <dsp:txXfrm>
        <a:off x="4583072" y="567011"/>
        <a:ext cx="2002335" cy="3412378"/>
      </dsp:txXfrm>
    </dsp:sp>
    <dsp:sp modelId="{11E0C285-8294-4B9B-898D-8E98DB2429D0}">
      <dsp:nvSpPr>
        <dsp:cNvPr id="0" name=""/>
        <dsp:cNvSpPr/>
      </dsp:nvSpPr>
      <dsp:spPr>
        <a:xfrm>
          <a:off x="6851318" y="51542"/>
          <a:ext cx="2002335" cy="512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S. Pensiones</a:t>
          </a:r>
          <a:endParaRPr lang="es-EC" sz="1500" kern="1200" dirty="0"/>
        </a:p>
      </dsp:txBody>
      <dsp:txXfrm>
        <a:off x="6851318" y="51542"/>
        <a:ext cx="2002335" cy="512704"/>
      </dsp:txXfrm>
    </dsp:sp>
    <dsp:sp modelId="{64A32D7C-69F0-4B6E-A034-E2335329C094}">
      <dsp:nvSpPr>
        <dsp:cNvPr id="0" name=""/>
        <dsp:cNvSpPr/>
      </dsp:nvSpPr>
      <dsp:spPr>
        <a:xfrm>
          <a:off x="6851318" y="564247"/>
          <a:ext cx="2002335" cy="34123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b="0" i="0" kern="1200" dirty="0" smtClean="0"/>
            <a:t>Protege a los asegurados del Seguro General Obligatorio en las contingencias de invalidez, vejez y muerte. </a:t>
          </a:r>
          <a:endParaRPr lang="es-EC" sz="1500" kern="1200" dirty="0"/>
        </a:p>
      </dsp:txBody>
      <dsp:txXfrm>
        <a:off x="6851318" y="564247"/>
        <a:ext cx="2002335" cy="3412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34E4F-4B6B-44F4-A0A2-27CF00C585C4}">
      <dsp:nvSpPr>
        <dsp:cNvPr id="0" name=""/>
        <dsp:cNvSpPr/>
      </dsp:nvSpPr>
      <dsp:spPr>
        <a:xfrm>
          <a:off x="3127667" y="2870330"/>
          <a:ext cx="2313617" cy="2313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Realizar el diagnóstico de la calidad en las prestaciones y servicios del CAA Central.</a:t>
          </a:r>
          <a:endParaRPr lang="es-EC" sz="1800" kern="1200" dirty="0"/>
        </a:p>
      </dsp:txBody>
      <dsp:txXfrm>
        <a:off x="3466488" y="3209151"/>
        <a:ext cx="1635975" cy="1635975"/>
      </dsp:txXfrm>
    </dsp:sp>
    <dsp:sp modelId="{B2D112CD-8E6B-4D6F-8717-38449AFB9363}">
      <dsp:nvSpPr>
        <dsp:cNvPr id="0" name=""/>
        <dsp:cNvSpPr/>
      </dsp:nvSpPr>
      <dsp:spPr>
        <a:xfrm rot="11700000">
          <a:off x="1065960" y="3105933"/>
          <a:ext cx="2021904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5D070-A738-4341-A910-42221601F266}">
      <dsp:nvSpPr>
        <dsp:cNvPr id="0" name=""/>
        <dsp:cNvSpPr/>
      </dsp:nvSpPr>
      <dsp:spPr>
        <a:xfrm>
          <a:off x="1439" y="2294796"/>
          <a:ext cx="2197936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Establecer el nivel de importancia de los componentes de calidad en atención de salud a los usuarios</a:t>
          </a:r>
          <a:endParaRPr lang="es-EC" sz="1600" kern="1200" dirty="0"/>
        </a:p>
      </dsp:txBody>
      <dsp:txXfrm>
        <a:off x="52939" y="2346296"/>
        <a:ext cx="2094936" cy="1655348"/>
      </dsp:txXfrm>
    </dsp:sp>
    <dsp:sp modelId="{BC9ACED6-FA5C-46DB-BAC1-0569CF92CC6B}">
      <dsp:nvSpPr>
        <dsp:cNvPr id="0" name=""/>
        <dsp:cNvSpPr/>
      </dsp:nvSpPr>
      <dsp:spPr>
        <a:xfrm rot="14700000">
          <a:off x="2307655" y="1626138"/>
          <a:ext cx="2021904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06C7C-9B86-4515-9E86-BB13D1DE00A8}">
      <dsp:nvSpPr>
        <dsp:cNvPr id="0" name=""/>
        <dsp:cNvSpPr/>
      </dsp:nvSpPr>
      <dsp:spPr>
        <a:xfrm>
          <a:off x="1792393" y="160420"/>
          <a:ext cx="2197936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Realizar la línea base que permita detectar los puntos críticos de  mejora de los servicios y prestaciones en la atención de salud del CAA Central. </a:t>
          </a:r>
          <a:endParaRPr lang="es-EC" sz="1600" kern="1200" dirty="0"/>
        </a:p>
      </dsp:txBody>
      <dsp:txXfrm>
        <a:off x="1843893" y="211920"/>
        <a:ext cx="2094936" cy="1655348"/>
      </dsp:txXfrm>
    </dsp:sp>
    <dsp:sp modelId="{507B8F94-7DDF-434C-8DE5-BDB7F7D5DA3C}">
      <dsp:nvSpPr>
        <dsp:cNvPr id="0" name=""/>
        <dsp:cNvSpPr/>
      </dsp:nvSpPr>
      <dsp:spPr>
        <a:xfrm rot="17700000">
          <a:off x="4239391" y="1626138"/>
          <a:ext cx="2021904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F2A68-472C-4167-829D-CA3800C8B4DC}">
      <dsp:nvSpPr>
        <dsp:cNvPr id="0" name=""/>
        <dsp:cNvSpPr/>
      </dsp:nvSpPr>
      <dsp:spPr>
        <a:xfrm>
          <a:off x="4578622" y="160420"/>
          <a:ext cx="2197936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Medir la percepción de los usuario de los servicios y prestaciones  proporcionada por CAA Central.</a:t>
          </a:r>
          <a:endParaRPr lang="es-EC" sz="1600" kern="1200" dirty="0"/>
        </a:p>
      </dsp:txBody>
      <dsp:txXfrm>
        <a:off x="4630122" y="211920"/>
        <a:ext cx="2094936" cy="1655348"/>
      </dsp:txXfrm>
    </dsp:sp>
    <dsp:sp modelId="{150FBE54-FDF3-481E-8FBC-D1FDAE379AFD}">
      <dsp:nvSpPr>
        <dsp:cNvPr id="0" name=""/>
        <dsp:cNvSpPr/>
      </dsp:nvSpPr>
      <dsp:spPr>
        <a:xfrm rot="20700000">
          <a:off x="5481087" y="3105933"/>
          <a:ext cx="2021904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C4F15-B01C-4FBD-8182-E249071A3336}">
      <dsp:nvSpPr>
        <dsp:cNvPr id="0" name=""/>
        <dsp:cNvSpPr/>
      </dsp:nvSpPr>
      <dsp:spPr>
        <a:xfrm>
          <a:off x="6369576" y="2294796"/>
          <a:ext cx="2197936" cy="1758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las perspectivas de los usuarios con respecto a los servicios y prestaciones de una atención médica de calidad.</a:t>
          </a:r>
          <a:endParaRPr lang="es-EC" sz="1600" kern="1200" dirty="0"/>
        </a:p>
      </dsp:txBody>
      <dsp:txXfrm>
        <a:off x="6421076" y="2346296"/>
        <a:ext cx="2094936" cy="165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7754-160B-444C-B650-8D31743E0663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4476-34BA-42D5-B08A-791EDF067E8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690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74476-34BA-42D5-B08A-791EDF067E80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71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74476-34BA-42D5-B08A-791EDF067E80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238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0EA692-70F3-43D9-833E-BF451686056E}" type="datetimeFigureOut">
              <a:rPr lang="es-EC" smtClean="0"/>
              <a:pPr/>
              <a:t>02/05/2015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FAA2C-BFAB-40E6-B86F-09700702D36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2624" cy="6120679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effectLst/>
              </a:rPr>
              <a:t>UNIVERSIDAD DE LAS FUERZAS ARMADAS</a:t>
            </a:r>
            <a:r>
              <a:rPr lang="es-EC" sz="2800" dirty="0">
                <a:effectLst/>
              </a:rPr>
              <a:t/>
            </a:r>
            <a:br>
              <a:rPr lang="es-EC" sz="2800" dirty="0">
                <a:effectLst/>
              </a:rPr>
            </a:br>
            <a:r>
              <a:rPr lang="es-EC" sz="2500" dirty="0"/>
              <a:t/>
            </a:r>
            <a:br>
              <a:rPr lang="es-EC" sz="2500" dirty="0"/>
            </a:br>
            <a:r>
              <a:rPr lang="es-ES" sz="2000" b="1" dirty="0" smtClean="0"/>
              <a:t>MAESTRIA </a:t>
            </a:r>
            <a:r>
              <a:rPr lang="es-ES" sz="2000" b="1" dirty="0"/>
              <a:t>EN GESTIÓN DE LA CALIDAD Y PRODUCTIVIDAD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S" sz="2000" b="1" dirty="0"/>
              <a:t>PROMOCIÓN XIV</a:t>
            </a:r>
            <a:r>
              <a:rPr lang="es-EC" sz="2000" dirty="0"/>
              <a:t/>
            </a:r>
            <a:br>
              <a:rPr lang="es-EC" sz="2000" dirty="0"/>
            </a:br>
            <a:r>
              <a:rPr lang="es-ES" sz="20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2400" b="1" dirty="0" smtClean="0"/>
              <a:t>PROYECTO 1 : </a:t>
            </a:r>
            <a:r>
              <a:rPr lang="es-ES" sz="2400" dirty="0"/>
              <a:t>DIAGNOSTICO DE LA CALIDAD EN LAS PRESTACIONES Y </a:t>
            </a:r>
            <a:r>
              <a:rPr lang="es-ES" sz="2400" dirty="0" smtClean="0"/>
              <a:t>los SERVICIOS </a:t>
            </a:r>
            <a:r>
              <a:rPr lang="es-ES" sz="2400" dirty="0"/>
              <a:t>DEL CENTRO DE ATENCIÓN AMBULATORIO CENTRAL DEL </a:t>
            </a:r>
            <a:r>
              <a:rPr lang="es-ES" sz="2400" smtClean="0"/>
              <a:t>IEsS</a:t>
            </a:r>
            <a:r>
              <a:rPr lang="es-ES" sz="2400" dirty="0"/>
              <a:t>.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S" sz="1800" b="1" i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b="1" i="1" dirty="0" smtClean="0"/>
              <a:t>Autor</a:t>
            </a:r>
            <a:r>
              <a:rPr lang="es-ES" sz="1800" b="1" i="1" cap="none" dirty="0" smtClean="0"/>
              <a:t>:   Andrea Carvajal Vera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S" sz="1800" b="1" i="1" dirty="0" smtClean="0"/>
              <a:t> 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i="1" dirty="0" smtClean="0"/>
              <a:t>director:  </a:t>
            </a:r>
            <a:r>
              <a:rPr lang="es-EC" sz="1800" b="1" i="1" cap="none" dirty="0" smtClean="0"/>
              <a:t>Ing. Santiago Quevedo</a:t>
            </a:r>
            <a:r>
              <a:rPr lang="es-ES" sz="1800" b="1" i="1" cap="none" dirty="0" smtClean="0"/>
              <a:t> </a:t>
            </a:r>
            <a:br>
              <a:rPr lang="es-ES" sz="1800" b="1" i="1" cap="none" dirty="0" smtClean="0"/>
            </a:br>
            <a:r>
              <a:rPr lang="es-ES" sz="1800" b="1" i="1" cap="none" dirty="0" smtClean="0"/>
              <a:t/>
            </a:r>
            <a:br>
              <a:rPr lang="es-ES" sz="1800" b="1" i="1" cap="none" dirty="0" smtClean="0"/>
            </a:br>
            <a:r>
              <a:rPr lang="es-ES" sz="1800" b="1" i="1" cap="none" dirty="0" smtClean="0"/>
              <a:t>OPONENTE: Eco. Rosa López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S" sz="1800" b="1" i="1" dirty="0" smtClean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dirty="0" smtClean="0"/>
              <a:t>quito, 19  de noviembre del 2013</a:t>
            </a:r>
            <a:endParaRPr lang="es-EC" sz="1800" dirty="0"/>
          </a:p>
        </p:txBody>
      </p:sp>
      <p:pic>
        <p:nvPicPr>
          <p:cNvPr id="5" name="4 Imagen" descr="C:\Users\Daniel\Downloads\ESCUDO U  DE LAS FUERZAS ARMADA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2635" cy="770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-396552" y="6227058"/>
            <a:ext cx="90364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700" b="1" i="1" dirty="0"/>
              <a:t>«Tus clientes </a:t>
            </a:r>
            <a:r>
              <a:rPr lang="es-EC" sz="1700" b="1" i="1" dirty="0" smtClean="0"/>
              <a:t>más </a:t>
            </a:r>
            <a:r>
              <a:rPr lang="es-EC" sz="1700" b="1" i="1" dirty="0"/>
              <a:t>descontentos son tu mayor fuente de aprendizaje» - Bill Gates-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/>
              <a:t>Levantamiento del proceso atención al usuario</a:t>
            </a:r>
            <a:endParaRPr lang="es-EC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76417"/>
              </p:ext>
            </p:extLst>
          </p:nvPr>
        </p:nvGraphicFramePr>
        <p:xfrm>
          <a:off x="323528" y="836712"/>
          <a:ext cx="8496943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3" imgW="7979259" imgH="6845198" progId="Visio.Drawing.11">
                  <p:embed/>
                </p:oleObj>
              </mc:Choice>
              <mc:Fallback>
                <p:oleObj r:id="rId3" imgW="7979259" imgH="684519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8496943" cy="6021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dirty="0" smtClean="0"/>
              <a:t>Diseño del cuestionario</a:t>
            </a:r>
            <a:endParaRPr lang="es-EC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dirty="0" smtClean="0"/>
              <a:t>Diseño del cuestionario</a:t>
            </a:r>
            <a:endParaRPr lang="es-EC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8"/>
          <a:stretch/>
        </p:blipFill>
        <p:spPr bwMode="auto">
          <a:xfrm>
            <a:off x="467544" y="155679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dirty="0"/>
              <a:t>Diseño del cuestionario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064896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400" dirty="0" smtClean="0"/>
              <a:t>Diseño de la muestra</a:t>
            </a:r>
            <a:endParaRPr lang="es-EC" sz="2400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92088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muestra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1860" y="134116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Estratificación de la Muestra por Especialidades Año 2012 en Centro de Atención Ambulatoria Central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1635"/>
            <a:ext cx="3168352" cy="38316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123728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900" b="1" dirty="0"/>
              <a:t>Fuente: </a:t>
            </a:r>
            <a:r>
              <a:rPr lang="es-EC" sz="900" dirty="0"/>
              <a:t>Oficina de Estadística del Centro de Atención Ambulatoria Central</a:t>
            </a:r>
          </a:p>
          <a:p>
            <a:r>
              <a:rPr lang="es-EC" sz="900" b="1" dirty="0"/>
              <a:t>Realizado por:</a:t>
            </a:r>
            <a:r>
              <a:rPr lang="es-EC" sz="900" dirty="0"/>
              <a:t> Autor</a:t>
            </a:r>
          </a:p>
        </p:txBody>
      </p:sp>
    </p:spTree>
    <p:extLst>
      <p:ext uri="{BB962C8B-B14F-4D97-AF65-F5344CB8AC3E}">
        <p14:creationId xmlns:p14="http://schemas.microsoft.com/office/powerpoint/2010/main" val="16346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400" dirty="0">
                <a:effectLst/>
              </a:rPr>
              <a:t>Consolidación </a:t>
            </a:r>
            <a:r>
              <a:rPr lang="es-EC" sz="2400" dirty="0" smtClean="0">
                <a:effectLst/>
              </a:rPr>
              <a:t>de resultados de la Encuesta </a:t>
            </a:r>
            <a:r>
              <a:rPr lang="es-EC" sz="2400" dirty="0">
                <a:effectLst/>
              </a:rPr>
              <a:t>al Usuario con el modelo </a:t>
            </a:r>
            <a:r>
              <a:rPr lang="es-EC" sz="2400" dirty="0" err="1" smtClean="0">
                <a:effectLst/>
              </a:rPr>
              <a:t>Servqual</a:t>
            </a:r>
            <a:r>
              <a:rPr lang="es-EC" sz="2400" dirty="0">
                <a:effectLst/>
              </a:rPr>
              <a:t> </a:t>
            </a:r>
            <a:r>
              <a:rPr lang="es-EC" sz="2400" dirty="0" smtClean="0">
                <a:effectLst/>
              </a:rPr>
              <a:t>por especialidad y servicio medico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32730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Resultado de las características de una atención de calidad por nivel de </a:t>
            </a:r>
            <a:r>
              <a:rPr lang="es-EC" b="1" dirty="0" smtClean="0"/>
              <a:t>importancia</a:t>
            </a:r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3503063" cy="274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19" y="5947167"/>
            <a:ext cx="3312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b="1" dirty="0"/>
              <a:t>Fuente: </a:t>
            </a:r>
            <a:r>
              <a:rPr lang="es-EC" sz="900" dirty="0"/>
              <a:t>Encuesta </a:t>
            </a:r>
          </a:p>
          <a:p>
            <a:r>
              <a:rPr lang="es-EC" sz="900" b="1" dirty="0"/>
              <a:t>Realizado por:</a:t>
            </a:r>
            <a:r>
              <a:rPr lang="es-EC" sz="900" dirty="0"/>
              <a:t> Autor</a:t>
            </a:r>
          </a:p>
        </p:txBody>
      </p:sp>
      <p:sp>
        <p:nvSpPr>
          <p:cNvPr id="7" name="20 CuadroTexto"/>
          <p:cNvSpPr txBox="1"/>
          <p:nvPr/>
        </p:nvSpPr>
        <p:spPr>
          <a:xfrm>
            <a:off x="395536" y="2060849"/>
            <a:ext cx="8496944" cy="72008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dk1"/>
                </a:solidFill>
                <a:effectLst/>
              </a:rPr>
              <a:t>Identifica </a:t>
            </a:r>
            <a:r>
              <a:rPr lang="es-ES" sz="1400" dirty="0">
                <a:solidFill>
                  <a:schemeClr val="dk1"/>
                </a:solidFill>
                <a:effectLst/>
              </a:rPr>
              <a:t>los </a:t>
            </a:r>
            <a:r>
              <a:rPr lang="es-EC" sz="1400" dirty="0">
                <a:solidFill>
                  <a:schemeClr val="dk1"/>
                </a:solidFill>
                <a:effectLst/>
              </a:rPr>
              <a:t>factores y cualidades(dimensiones</a:t>
            </a:r>
            <a:r>
              <a:rPr lang="es-EC" sz="1400" baseline="0" dirty="0">
                <a:solidFill>
                  <a:schemeClr val="dk1"/>
                </a:solidFill>
                <a:effectLst/>
              </a:rPr>
              <a:t> </a:t>
            </a:r>
            <a:r>
              <a:rPr lang="es-EC" sz="1400" baseline="0" dirty="0" err="1">
                <a:solidFill>
                  <a:schemeClr val="dk1"/>
                </a:solidFill>
                <a:effectLst/>
              </a:rPr>
              <a:t>servqual</a:t>
            </a:r>
            <a:r>
              <a:rPr lang="es-EC" sz="1400" baseline="0" dirty="0">
                <a:solidFill>
                  <a:schemeClr val="dk1"/>
                </a:solidFill>
                <a:effectLst/>
              </a:rPr>
              <a:t>)</a:t>
            </a:r>
            <a:r>
              <a:rPr lang="es-EC" sz="1400" dirty="0">
                <a:solidFill>
                  <a:schemeClr val="dk1"/>
                </a:solidFill>
                <a:effectLst/>
              </a:rPr>
              <a:t> que son más importantes y de preferenciales para el usuario</a:t>
            </a:r>
            <a:r>
              <a:rPr lang="es-EC" sz="1400" baseline="0" dirty="0">
                <a:solidFill>
                  <a:schemeClr val="dk1"/>
                </a:solidFill>
                <a:effectLst/>
              </a:rPr>
              <a:t> encuestado, se calificó 1,3,7,9; siendo 9 Muy Importante y 1 Menos Importante, se solicitó que se escoja 2 dimensiones por cada calificación.</a:t>
            </a:r>
            <a:endParaRPr lang="es-EC" sz="1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86" y="2907180"/>
            <a:ext cx="518577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7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000" dirty="0">
                <a:effectLst/>
              </a:rPr>
              <a:t>Consolidación de resultados de la Encuesta al Usuario con el modelo </a:t>
            </a:r>
            <a:r>
              <a:rPr lang="es-EC" sz="2000" dirty="0" err="1">
                <a:effectLst/>
              </a:rPr>
              <a:t>Servqual</a:t>
            </a:r>
            <a:r>
              <a:rPr lang="es-EC" sz="2000" dirty="0">
                <a:effectLst/>
              </a:rPr>
              <a:t> por especialidad y servicio medico</a:t>
            </a:r>
            <a:endParaRPr lang="es-EC" sz="20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6288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Resultado de la opinión de los pacientes agrupados por las dimensiones del </a:t>
            </a:r>
            <a:r>
              <a:rPr lang="es-EC" b="1" dirty="0" err="1"/>
              <a:t>Servqual</a:t>
            </a:r>
            <a:endParaRPr lang="es-EC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400600" cy="24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Cuadro de texto"/>
          <p:cNvSpPr txBox="1"/>
          <p:nvPr/>
        </p:nvSpPr>
        <p:spPr>
          <a:xfrm>
            <a:off x="2339752" y="5990374"/>
            <a:ext cx="2567940" cy="3975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s-EC" sz="800" b="1">
                <a:effectLst/>
                <a:latin typeface="Arial"/>
                <a:ea typeface="Times New Roman"/>
                <a:cs typeface="Times New Roman"/>
              </a:rPr>
              <a:t>Fuente: </a:t>
            </a:r>
            <a:r>
              <a:rPr lang="es-EC" sz="800">
                <a:effectLst/>
                <a:latin typeface="Arial"/>
                <a:ea typeface="Times New Roman"/>
                <a:cs typeface="Times New Roman"/>
              </a:rPr>
              <a:t>Encuesta </a:t>
            </a:r>
            <a:endParaRPr lang="es-EC" sz="1100">
              <a:effectLst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800" b="1">
                <a:effectLst/>
                <a:latin typeface="Arial"/>
                <a:ea typeface="Times New Roman"/>
                <a:cs typeface="Times New Roman"/>
              </a:rPr>
              <a:t>Realizado por:</a:t>
            </a:r>
            <a:r>
              <a:rPr lang="es-EC" sz="800">
                <a:effectLst/>
                <a:latin typeface="Arial"/>
                <a:ea typeface="Times New Roman"/>
                <a:cs typeface="Times New Roman"/>
              </a:rPr>
              <a:t> Autor</a:t>
            </a:r>
            <a:endParaRPr lang="es-EC" sz="1100">
              <a:effectLst/>
              <a:ea typeface="Times New Roman"/>
              <a:cs typeface="Times New Roman"/>
            </a:endParaRPr>
          </a:p>
        </p:txBody>
      </p:sp>
      <p:sp>
        <p:nvSpPr>
          <p:cNvPr id="9" name="19 CuadroTexto"/>
          <p:cNvSpPr txBox="1"/>
          <p:nvPr/>
        </p:nvSpPr>
        <p:spPr>
          <a:xfrm>
            <a:off x="429607" y="2420888"/>
            <a:ext cx="8102833" cy="98221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baseline="0" dirty="0" smtClean="0"/>
              <a:t>El </a:t>
            </a:r>
            <a:r>
              <a:rPr lang="es-EC" sz="1600" baseline="0" dirty="0"/>
              <a:t>gráfico resume de la pregunta 1 a 15 agrupada por dimensiones, la finalidad es compactar y comparar las dimensiones </a:t>
            </a:r>
            <a:r>
              <a:rPr lang="es-EC" sz="1600" baseline="0" dirty="0" err="1"/>
              <a:t>servqual</a:t>
            </a:r>
            <a:r>
              <a:rPr lang="es-EC" sz="1600" baseline="0" dirty="0"/>
              <a:t> aplicando el teorema del limite central y distribución normal para observar una tendencia de los valores alrededor de la media, se calificó sobre 5 puntos.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39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r>
              <a:rPr lang="es-EC" dirty="0" smtClean="0"/>
              <a:t>RESULTADOS DE CADA PREGUNTA</a:t>
            </a:r>
            <a:endParaRPr lang="es-EC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63284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763284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908720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ELEMENTO TANGIBLE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559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70520"/>
            <a:ext cx="8686800" cy="838200"/>
          </a:xfrm>
        </p:spPr>
        <p:txBody>
          <a:bodyPr/>
          <a:lstStyle/>
          <a:p>
            <a:r>
              <a:rPr lang="es-EC" dirty="0"/>
              <a:t>RESULTADOS DE CADA PREGUNTA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76328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71800" y="908720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CONFIABILIDAD</a:t>
            </a:r>
            <a:endParaRPr lang="es-EC" b="1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1044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771800" y="3861048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CAPACIDAD DE RESPUESTA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55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solidFill>
                  <a:schemeClr val="accent1">
                    <a:lumMod val="50000"/>
                  </a:schemeClr>
                </a:solidFill>
              </a:rPr>
              <a:t>Instituto ecuatoriano de seguridad social</a:t>
            </a:r>
            <a:endParaRPr lang="es-EC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1 Image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1835" r="22859"/>
          <a:stretch/>
        </p:blipFill>
        <p:spPr bwMode="auto">
          <a:xfrm>
            <a:off x="7524328" y="404663"/>
            <a:ext cx="504056" cy="504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5506"/>
            <a:ext cx="35337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72200" y="1196752"/>
            <a:ext cx="2376264" cy="147732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Afiliados Cotizantes= 2.469.689</a:t>
            </a:r>
          </a:p>
          <a:p>
            <a:pPr algn="ctr"/>
            <a:r>
              <a:rPr lang="es-EC" dirty="0" smtClean="0"/>
              <a:t>Beneficiarios = 5.000.000 </a:t>
            </a: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09109" y="1075506"/>
            <a:ext cx="244666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Aplica </a:t>
            </a:r>
            <a:r>
              <a:rPr lang="es-EC" dirty="0"/>
              <a:t>el Sistema del Seguro General Obligatorio que forma parte del sistema nacional de Seguridad Social</a:t>
            </a:r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394281899"/>
              </p:ext>
            </p:extLst>
          </p:nvPr>
        </p:nvGraphicFramePr>
        <p:xfrm>
          <a:off x="35496" y="2829832"/>
          <a:ext cx="8856984" cy="402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12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/>
          <a:lstStyle/>
          <a:p>
            <a:r>
              <a:rPr lang="es-EC" dirty="0"/>
              <a:t>RESULTADOS DE CADA PREGUNTA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2008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71800" y="1489304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ASEGURAMIENTO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15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1489304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EMPATÍA</a:t>
            </a:r>
            <a:endParaRPr lang="es-EC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DE CADA PREGUNTA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8"/>
            <a:ext cx="792088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60935"/>
            <a:ext cx="792088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DE CADA PREGUNTA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71800" y="1489304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OTROS</a:t>
            </a:r>
            <a:endParaRPr lang="es-EC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9663"/>
            <a:ext cx="7992888" cy="270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es-EC" dirty="0"/>
              <a:t>RESULTADOS DE CADA PREGUNTA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3937"/>
            <a:ext cx="720080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700" b="1" dirty="0">
                <a:effectLst/>
              </a:rPr>
              <a:t>Expectativas ponderadas  mediante Grupo Focal</a:t>
            </a:r>
            <a:r>
              <a:rPr lang="es-EC" b="1" dirty="0">
                <a:effectLst/>
              </a:rPr>
              <a:t/>
            </a:r>
            <a:br>
              <a:rPr lang="es-EC" b="1" dirty="0">
                <a:effectLst/>
              </a:rPr>
            </a:br>
            <a:endParaRPr lang="es-EC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824"/>
            <a:ext cx="7200800" cy="50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effectLst/>
              </a:rPr>
              <a:t>brechas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1277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Brechas Opinión del Nivel de importancia de las dimensiones  y Situación Actual percibida por los usuarios</a:t>
            </a:r>
            <a:endParaRPr lang="es-EC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5542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07954"/>
            <a:ext cx="5843711" cy="38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BRECHAS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Brechas Relación entre la opinión del personal de las expectativas del usuario y la Situación actual percibida por los usuarios de las dimensiones del </a:t>
            </a:r>
            <a:r>
              <a:rPr lang="es-EC" b="1" dirty="0" err="1"/>
              <a:t>Servqual</a:t>
            </a:r>
            <a:endParaRPr lang="es-EC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88032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3" y="2132856"/>
            <a:ext cx="59037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BRECHAS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95536" y="141277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Brechas entre las Expectativas en el servicio de salud de calidad y situación actual percibida por los usuarios.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47283"/>
              </p:ext>
            </p:extLst>
          </p:nvPr>
        </p:nvGraphicFramePr>
        <p:xfrm>
          <a:off x="155848" y="2708920"/>
          <a:ext cx="3048000" cy="1985137"/>
        </p:xfrm>
        <a:graphic>
          <a:graphicData uri="http://schemas.openxmlformats.org/drawingml/2006/table">
            <a:tbl>
              <a:tblPr firstRow="1" firstCol="1" bandRow="1"/>
              <a:tblGrid>
                <a:gridCol w="762000"/>
                <a:gridCol w="762000"/>
                <a:gridCol w="762000"/>
                <a:gridCol w="762000"/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FACTORES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EXPECTATIVAS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SITUACIÓN ACTUAL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BRECHA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Elemento Tangible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2,94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-2,06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Confiabilidad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2,97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-2,03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Capacidad de Respuesta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2,68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-2,32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Aseguramiento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3,47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-1,53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Empatía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3,26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-1,74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-0,4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09" y="2059107"/>
            <a:ext cx="5627687" cy="381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1268760"/>
            <a:ext cx="1969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Elemento Tangible</a:t>
            </a:r>
            <a:endParaRPr lang="es-EC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4116"/>
            <a:ext cx="6696744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539552" y="1340768"/>
            <a:ext cx="146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Confiabilidad</a:t>
            </a:r>
            <a:endParaRPr lang="es-EC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1350"/>
            <a:ext cx="6192688" cy="35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8901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ANTECEDENTES - IESS</a:t>
            </a:r>
            <a:endParaRPr lang="es-EC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Instituto ecuatoriano de seguridad social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7" name="1 Image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t="1835" r="22859"/>
          <a:stretch/>
        </p:blipFill>
        <p:spPr bwMode="auto">
          <a:xfrm>
            <a:off x="7596336" y="476672"/>
            <a:ext cx="360040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59468"/>
            <a:ext cx="8280920" cy="533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395536" y="1268760"/>
            <a:ext cx="261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Capacidad de Respuesta</a:t>
            </a:r>
            <a:endParaRPr lang="es-EC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3924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164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Aseguramiento</a:t>
            </a:r>
            <a:endParaRPr lang="es-EC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544616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1340768"/>
            <a:ext cx="98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Empatía</a:t>
            </a:r>
            <a:endParaRPr lang="es-EC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53" y="2132856"/>
            <a:ext cx="56613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>
                <a:effectLst/>
              </a:rPr>
              <a:t>Línea Base de los Puntos Críticos de Mejora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134076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Insumos</a:t>
            </a:r>
            <a:endParaRPr lang="es-EC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3924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effectLst/>
              </a:rPr>
              <a:t>Puntos Críticos MÁS RELEVANTES</a:t>
            </a:r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4291"/>
              </p:ext>
            </p:extLst>
          </p:nvPr>
        </p:nvGraphicFramePr>
        <p:xfrm>
          <a:off x="1187624" y="1340768"/>
          <a:ext cx="6912768" cy="537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204"/>
                <a:gridCol w="4695564"/>
              </a:tblGrid>
              <a:tr h="5027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DIMENSIONES 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FACTORES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03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Elemento Tangible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Baños Limpios y en buen estado 37 %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46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Confiabilidad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Horario de Citas 36 %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064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Capacidad de Respuesta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Tiempo de Espera 36 %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931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Aseguramiento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Personal Médico Confiable y Profesional 23 %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693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Empatía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Cordialidad del Personal Administrativo 31 %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90640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Insumos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La no entrega o entrega parcial de medicamentos  el 27 %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4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sz="3800" dirty="0"/>
              <a:t>Se estableció que los niveles de importancia de las dimensiones del </a:t>
            </a:r>
            <a:r>
              <a:rPr lang="es-EC" sz="3800" dirty="0" err="1"/>
              <a:t>Servqual</a:t>
            </a:r>
            <a:r>
              <a:rPr lang="es-EC" sz="3800" dirty="0"/>
              <a:t>  más relevantes para los encuestados son la confiabilidad, capacidad de respuesta  y la empatía</a:t>
            </a:r>
            <a:r>
              <a:rPr lang="es-EC" sz="3800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s-EC" sz="3800" dirty="0"/>
          </a:p>
          <a:p>
            <a:pPr lvl="0" algn="just">
              <a:buFont typeface="Arial" pitchFamily="34" charset="0"/>
              <a:buChar char="•"/>
            </a:pPr>
            <a:r>
              <a:rPr lang="es-EC" sz="3800" dirty="0"/>
              <a:t>Los resultados de las encuestas en cuanto a la dimensión del </a:t>
            </a:r>
            <a:r>
              <a:rPr lang="es-EC" sz="3800" dirty="0" err="1"/>
              <a:t>servqual</a:t>
            </a:r>
            <a:r>
              <a:rPr lang="es-EC" sz="3800" dirty="0"/>
              <a:t> que los usuarios consideran menos importante es el elemento tangible</a:t>
            </a:r>
            <a:r>
              <a:rPr lang="es-EC" sz="3800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endParaRPr lang="es-EC" sz="3800" dirty="0"/>
          </a:p>
          <a:p>
            <a:pPr lvl="0" algn="just">
              <a:buFont typeface="Arial" pitchFamily="34" charset="0"/>
              <a:buChar char="•"/>
            </a:pPr>
            <a:r>
              <a:rPr lang="es-EC" sz="3800" dirty="0"/>
              <a:t>Se detectaron como puntos críticos de  mejora, los baños se deben encontrar limpios y en buen estado, mejorar el horario de las citas, tiempos de espera, cordialidad del personal administrativo, la no entrega o entrega parcial de medicamentos y que el personal Médico sea más confiable y profesional.</a:t>
            </a:r>
          </a:p>
          <a:p>
            <a:pPr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05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es-EC" dirty="0"/>
              <a:t>Al medir la percepción de los usuario de las diferentes especialidades y servicios proporcionados por el Centro de Atención Ambulatoria Central del IESS, se detectaron los componentes con menor calificación y las especialidades en donde existe mayor conflicto:</a:t>
            </a:r>
            <a:endParaRPr lang="es-EC" sz="28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Baños en mal estado fue en gastroenterología y laboratorio.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Consultorio en mal estado psiquiatría, emergencia y laboratorio.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Salas de Espera en mal estado y sin confort en emergencia y laboratorio.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Tiempo de espera prolongados  en emergencia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Personal médico no confiable ni profesional en pediatría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Médico no cordial en nefrología y pediatría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Enfermera no cordial en nefrología, pediatría, proctología</a:t>
            </a:r>
            <a:endParaRPr lang="es-EC" sz="2400" dirty="0"/>
          </a:p>
          <a:p>
            <a:pPr lvl="1">
              <a:buFont typeface="Courier New" pitchFamily="49" charset="0"/>
              <a:buChar char="o"/>
            </a:pPr>
            <a:r>
              <a:rPr lang="es-EC" dirty="0"/>
              <a:t>Personal administrativo no cordial en la mayoría de especialidades y servicios.</a:t>
            </a:r>
            <a:endParaRPr lang="es-EC" sz="2400" dirty="0"/>
          </a:p>
          <a:p>
            <a:pPr>
              <a:buFont typeface="Courier New" pitchFamily="49" charset="0"/>
              <a:buChar char="o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32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dirty="0"/>
              <a:t>Se deben realizar seguimientos a la satisfacción del usuario del Centro de Atención Ambulatorio Central al menos 2 veces al año para determinar las desviaciones y mejoras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>
              <a:buFont typeface="Arial" pitchFamily="34" charset="0"/>
              <a:buChar char="•"/>
            </a:pPr>
            <a:r>
              <a:rPr lang="es-EC" dirty="0"/>
              <a:t>Al utilizar la herramienta de encuestas en este tipo de usuarios, el encuestador  debe  tener un criterio objetivo e imparcial para que los resultados no se sesguen a la opinión del </a:t>
            </a:r>
            <a:r>
              <a:rPr lang="es-EC" dirty="0" smtClean="0"/>
              <a:t>encuestador</a:t>
            </a:r>
          </a:p>
          <a:p>
            <a:pPr lvl="0" algn="just">
              <a:buFont typeface="Arial" pitchFamily="34" charset="0"/>
              <a:buChar char="•"/>
            </a:pPr>
            <a:endParaRPr lang="es-EC" dirty="0"/>
          </a:p>
          <a:p>
            <a:pPr lvl="0" algn="just">
              <a:buFont typeface="Arial" pitchFamily="34" charset="0"/>
              <a:buChar char="•"/>
            </a:pPr>
            <a:r>
              <a:rPr lang="es-EC" dirty="0"/>
              <a:t>A pesar de que en la encuesta el usuario indica que el elemento tangible es el menos importante, en base a la opinión del encuestado el uso del baño debe ser gratuito y en las mejores condiciones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C" dirty="0"/>
          </a:p>
          <a:p>
            <a:pPr lvl="0" algn="just">
              <a:buFont typeface="Arial" pitchFamily="34" charset="0"/>
              <a:buChar char="•"/>
            </a:pPr>
            <a:r>
              <a:rPr lang="es-EC" dirty="0"/>
              <a:t>Realizar un plan de mejora respecto de la calidad de las prestaciones y servicios que brinda el Centro de Atención Ambulatorio Central del IESS.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4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3.gstatic.com/images?q=tbn:ANd9GcQjsKz2H7CIZdKyeQ7-iXF2M8e6mg_dbS26Zd68ttqQ4HUfTlA6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57" y="404664"/>
            <a:ext cx="7992888" cy="489654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15721" y="5517232"/>
            <a:ext cx="79928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500" b="1" dirty="0" smtClean="0"/>
              <a:t>«Solo una vida vivida en el servicio a los demás merece ser vivida» -Albert Einstein</a:t>
            </a: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CENTRO DE ATENCIÓN AMBULATORIA CENTRAL DEL IESS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340768"/>
            <a:ext cx="5283696" cy="504319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Fue creado en 1936, como dispensario adscrito al Hospital San Juan de Dios posterior llamado dispensario Central 1.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El CAA Central atendió en e año 2012, 158.315 consultas, con un promedio de 64.618,37 afiliados.</a:t>
            </a:r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Posee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21 especialidades entre las más frecuentadas por sus afiliados, beneficiarios y pensionistas son Endocrinología, Medicina Interna, </a:t>
            </a:r>
            <a:r>
              <a:rPr lang="es-EC" sz="2400" dirty="0" err="1">
                <a:latin typeface="Times New Roman" pitchFamily="18" charset="0"/>
                <a:cs typeface="Times New Roman" pitchFamily="18" charset="0"/>
              </a:rPr>
              <a:t>Gineco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 Obstetricia, Pediatría, Medicina Familiar y 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Medicina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 descr="E:\2013_11_17\Dispensario cent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68984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E:\2013_11_17\foto usuarios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648"/>
            <a:ext cx="2837688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E:\2013_11_17\fotos varias 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20404" r="66257" b="59798"/>
          <a:stretch/>
        </p:blipFill>
        <p:spPr bwMode="auto">
          <a:xfrm>
            <a:off x="2267744" y="2204864"/>
            <a:ext cx="14189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1501" y="260648"/>
            <a:ext cx="7772400" cy="50405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PLANTEAMIENTO DEL PROBLEMA </a:t>
            </a:r>
            <a:endParaRPr lang="es-EC" sz="25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6" y="1536681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2086" y="3203866"/>
            <a:ext cx="2306604" cy="5851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REQUIERE MEJORAR CALIDAD</a:t>
            </a:r>
            <a:endParaRPr lang="es-EC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1" y="4014427"/>
            <a:ext cx="2096585" cy="155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02690" y="5733256"/>
            <a:ext cx="2286000" cy="6913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 EXISTE DIAGNOSTICO S. U.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3131305" y="736606"/>
            <a:ext cx="57606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Principales problemas que se perciben: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Procesos no estandarizados.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No existe actitud preventiva </a:t>
            </a:r>
            <a:r>
              <a:rPr lang="es-EC" sz="2400" dirty="0" smtClean="0"/>
              <a:t> ni cultura en </a:t>
            </a:r>
            <a:r>
              <a:rPr lang="es-EC" sz="2400" dirty="0"/>
              <a:t>los pacientes.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 smtClean="0"/>
              <a:t>Información </a:t>
            </a:r>
            <a:r>
              <a:rPr lang="es-EC" sz="2400" dirty="0"/>
              <a:t>insuficiente en el Centro de Salud.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No existe una relación de confianza entre el paciente y el médico.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 smtClean="0"/>
              <a:t>No </a:t>
            </a:r>
            <a:r>
              <a:rPr lang="es-EC" sz="2400" dirty="0"/>
              <a:t>existen los suficientes médicos especialistas.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Exceso de Pacientes.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Inadecuada Selección de </a:t>
            </a:r>
            <a:r>
              <a:rPr lang="es-EC" sz="2400" dirty="0" smtClean="0"/>
              <a:t>Personal</a:t>
            </a:r>
            <a:endParaRPr lang="es-EC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No existe inducción para el personal nuevo.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T</a:t>
            </a:r>
            <a:r>
              <a:rPr lang="es-EC" sz="2400" dirty="0" smtClean="0"/>
              <a:t>iempos </a:t>
            </a:r>
            <a:r>
              <a:rPr lang="es-EC" sz="2400" dirty="0"/>
              <a:t>de espera  insostenibles por parte del paciente.</a:t>
            </a:r>
          </a:p>
          <a:p>
            <a:endParaRPr lang="es-EC" dirty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 GENERAL Y ESPECIFICOS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4293440"/>
              </p:ext>
            </p:extLst>
          </p:nvPr>
        </p:nvGraphicFramePr>
        <p:xfrm>
          <a:off x="323528" y="1397000"/>
          <a:ext cx="856895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2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ANTECEDENTES DEL ESTADO DEL ARTE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91308"/>
              </p:ext>
            </p:extLst>
          </p:nvPr>
        </p:nvGraphicFramePr>
        <p:xfrm>
          <a:off x="395536" y="1052735"/>
          <a:ext cx="8352928" cy="5535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153"/>
                <a:gridCol w="2476165"/>
                <a:gridCol w="2360610"/>
              </a:tblGrid>
              <a:tr h="1064098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462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DERECHO A LA SALUD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PERSPECTIVA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DATOS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2378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Acceso a una atención sanitaria oportuna, aceptable, asequible y de calidad satisfactoria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La limitada cobertura de los servicios forma parte de las manifestaciones de la falta de equidad, que constituye también un problema prioritario en Costa Rica y Ecuador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El porcentaje del presupuesto general del Estado que se destinó para Salud en el 2011 fue de 5.9% y en el 2012 será de 6.8%.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88063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Los Estados deben crear las condiciones que permitan que todas las personas puedan vivir lo más saludablemente posible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5710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Principales factores determinantes de la salud( como el acceso al agua, alimentos sanos, nutrición, vivienda, condiciones sanas en el trabajo, educación e información sobre salud)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En Chile, Colombia y Perú señalan la baja calidad y la ineficiencia de los servicios, tema que para otros países es prioritario (Costa Rica, Ecuador).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C" sz="1400" u="none" strike="noStrike" dirty="0">
                          <a:effectLst/>
                        </a:rPr>
                        <a:t>En Ecuador y Perú se mencionan limitaciones en materia de recursos humanos, vinculadas tanto a su déficit como al bajo compromiso del personal de salud (que se manifiesta en mala atención o huelgas sistemáticas)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2568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DIRECTRICES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9082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Disponibilidad-# suficiente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6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Accesibilidad- acceso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685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Aceptabilidad- respetuosos de </a:t>
                      </a:r>
                      <a:r>
                        <a:rPr lang="es-EC" sz="1400" u="none" strike="noStrike" dirty="0" err="1">
                          <a:effectLst/>
                        </a:rPr>
                        <a:t>etica</a:t>
                      </a:r>
                      <a:r>
                        <a:rPr lang="es-EC" sz="1400" u="none" strike="noStrike" dirty="0">
                          <a:effectLst/>
                        </a:rPr>
                        <a:t> médica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5933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Calidad-apropiados  desde punto de vista </a:t>
                      </a:r>
                      <a:r>
                        <a:rPr lang="es-EC" sz="1400" u="none" strike="noStrike" dirty="0" smtClean="0">
                          <a:effectLst/>
                        </a:rPr>
                        <a:t>científicos </a:t>
                      </a:r>
                      <a:r>
                        <a:rPr lang="es-EC" sz="1400" u="none" strike="noStrike" dirty="0">
                          <a:effectLst/>
                        </a:rPr>
                        <a:t>y </a:t>
                      </a:r>
                      <a:r>
                        <a:rPr lang="es-EC" sz="1400" u="none" strike="noStrike" dirty="0" smtClean="0">
                          <a:effectLst/>
                        </a:rPr>
                        <a:t>médicos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rc_mi" descr="http://libertadparalahumanidad.files.wordpress.com/2011/07/omsms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59" y="1196752"/>
            <a:ext cx="1000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http://images1.wikia.nocookie.net/__cb20100728233534/answers/es/images/c/ca/Cepa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268760"/>
            <a:ext cx="9715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www.ecuadortimes.net/es/wp-content/uploads/2011/02/Ministerio-de-Salud-Public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01" y="1196752"/>
            <a:ext cx="98107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1412776"/>
            <a:ext cx="4915272" cy="650702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/>
              <a:t>Modelo </a:t>
            </a:r>
            <a:r>
              <a:rPr lang="es-EC" dirty="0" err="1" smtClean="0"/>
              <a:t>Servqual</a:t>
            </a:r>
            <a:endParaRPr lang="es-EC" dirty="0" smtClean="0"/>
          </a:p>
          <a:p>
            <a:pPr marL="0" indent="0" algn="ctr">
              <a:buNone/>
            </a:pPr>
            <a:endParaRPr lang="es-EC" dirty="0"/>
          </a:p>
        </p:txBody>
      </p:sp>
      <p:pic>
        <p:nvPicPr>
          <p:cNvPr id="5" name="Picture 12" descr="http://4.bp.blogspot.com/-FWSLZL6u-CI/TeGFLJtJJnI/AAAAAAAABOY/9xhxC8JZyqc/s1600/modelo-evaluacion-cliente-Servq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712968" cy="4536504"/>
          </a:xfrm>
          <a:prstGeom prst="rect">
            <a:avLst/>
          </a:prstGeom>
          <a:noFill/>
        </p:spPr>
      </p:pic>
      <p:pic>
        <p:nvPicPr>
          <p:cNvPr id="6" name="Picture 10" descr="http://img.desmotivaciones.es/201205/enfermera3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354"/>
            <a:ext cx="2122659" cy="1754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9472"/>
            <a:ext cx="8686800" cy="601216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>
                <a:effectLst/>
              </a:rPr>
              <a:t/>
            </a:r>
            <a:br>
              <a:rPr lang="es-EC" sz="2700" b="1" dirty="0" smtClean="0">
                <a:effectLst/>
              </a:rPr>
            </a:br>
            <a:r>
              <a:rPr lang="es-EC" sz="2700" b="1" dirty="0" smtClean="0">
                <a:effectLst/>
              </a:rPr>
              <a:t>identificación de Características </a:t>
            </a:r>
            <a:r>
              <a:rPr lang="es-EC" sz="2700" b="1" dirty="0">
                <a:effectLst/>
              </a:rPr>
              <a:t>Criticas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1025</TotalTime>
  <Words>1445</Words>
  <Application>Microsoft Office PowerPoint</Application>
  <PresentationFormat>Presentación en pantalla (4:3)</PresentationFormat>
  <Paragraphs>185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Viajes</vt:lpstr>
      <vt:lpstr>Visio.Drawing.11</vt:lpstr>
      <vt:lpstr>UNIVERSIDAD DE LAS FUERZAS ARMADAS  MAESTRIA EN GESTIÓN DE LA CALIDAD Y PRODUCTIVIDAD PROMOCIÓN XIV     PROYECTO 1 : DIAGNOSTICO DE LA CALIDAD EN LAS PRESTACIONES Y los SERVICIOS DEL CENTRO DE ATENCIÓN AMBULATORIO CENTRAL DEL IEsS.    Autor:   Andrea Carvajal Vera   director:  Ing. Santiago Quevedo   OPONENTE: Eco. Rosa López   quito, 19  de noviembre del 2013</vt:lpstr>
      <vt:lpstr>Instituto ecuatoriano de seguridad social</vt:lpstr>
      <vt:lpstr>Instituto ecuatoriano de seguridad social</vt:lpstr>
      <vt:lpstr>CENTRO DE ATENCIÓN AMBULATORIA CENTRAL DEL IESS</vt:lpstr>
      <vt:lpstr>PLANTEAMIENTO DEL PROBLEMA </vt:lpstr>
      <vt:lpstr>OBJETIVO GENERAL Y ESPECIFICOS</vt:lpstr>
      <vt:lpstr>ANTECEDENTES DEL ESTADO DEL ARTE </vt:lpstr>
      <vt:lpstr>Marco teórico</vt:lpstr>
      <vt:lpstr> identificación de Características Criticas </vt:lpstr>
      <vt:lpstr>Levantamiento del proceso atención al usuario</vt:lpstr>
      <vt:lpstr>Diseño del cuestionario</vt:lpstr>
      <vt:lpstr>Diseño del cuestionario</vt:lpstr>
      <vt:lpstr>Diseño del cuestionario</vt:lpstr>
      <vt:lpstr>Diseño de la muestra</vt:lpstr>
      <vt:lpstr>Diseño de la muestra</vt:lpstr>
      <vt:lpstr>Consolidación de resultados de la Encuesta al Usuario con el modelo Servqual por especialidad y servicio medico</vt:lpstr>
      <vt:lpstr>Consolidación de resultados de la Encuesta al Usuario con el modelo Servqual por especialidad y servicio medico</vt:lpstr>
      <vt:lpstr>RESULTADOS DE CADA PREGUNTA</vt:lpstr>
      <vt:lpstr>RESULTADOS DE CADA PREGUNTA</vt:lpstr>
      <vt:lpstr>RESULTADOS DE CADA PREGUNTA</vt:lpstr>
      <vt:lpstr>RESULTADOS DE CADA PREGUNTA</vt:lpstr>
      <vt:lpstr>RESULTADOS DE CADA PREGUNTA</vt:lpstr>
      <vt:lpstr>RESULTADOS DE CADA PREGUNTA</vt:lpstr>
      <vt:lpstr>Expectativas ponderadas  mediante Grupo Focal </vt:lpstr>
      <vt:lpstr>brechas</vt:lpstr>
      <vt:lpstr>BRECHAS</vt:lpstr>
      <vt:lpstr>BRECHAS</vt:lpstr>
      <vt:lpstr>Línea Base de los Puntos Críticos de Mejora</vt:lpstr>
      <vt:lpstr>Línea Base de los Puntos Críticos de Mejora</vt:lpstr>
      <vt:lpstr>Línea Base de los Puntos Críticos de Mejora</vt:lpstr>
      <vt:lpstr>Línea Base de los Puntos Críticos de Mejora</vt:lpstr>
      <vt:lpstr>Línea Base de los Puntos Críticos de Mejora</vt:lpstr>
      <vt:lpstr>Línea Base de los Puntos Críticos de Mejora</vt:lpstr>
      <vt:lpstr>Puntos Críticos MÁS RELEVANTES</vt:lpstr>
      <vt:lpstr>CONCLUSIONES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Daniel</cp:lastModifiedBy>
  <cp:revision>77</cp:revision>
  <dcterms:created xsi:type="dcterms:W3CDTF">2013-05-15T02:32:13Z</dcterms:created>
  <dcterms:modified xsi:type="dcterms:W3CDTF">2015-05-02T21:57:26Z</dcterms:modified>
</cp:coreProperties>
</file>