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6" r:id="rId1"/>
  </p:sldMasterIdLst>
  <p:notesMasterIdLst>
    <p:notesMasterId r:id="rId38"/>
  </p:notesMasterIdLst>
  <p:sldIdLst>
    <p:sldId id="322" r:id="rId2"/>
    <p:sldId id="299" r:id="rId3"/>
    <p:sldId id="327" r:id="rId4"/>
    <p:sldId id="328" r:id="rId5"/>
    <p:sldId id="324" r:id="rId6"/>
    <p:sldId id="326" r:id="rId7"/>
    <p:sldId id="304" r:id="rId8"/>
    <p:sldId id="257" r:id="rId9"/>
    <p:sldId id="329" r:id="rId10"/>
    <p:sldId id="330" r:id="rId11"/>
    <p:sldId id="332" r:id="rId12"/>
    <p:sldId id="333" r:id="rId13"/>
    <p:sldId id="334" r:id="rId14"/>
    <p:sldId id="335" r:id="rId15"/>
    <p:sldId id="336" r:id="rId16"/>
    <p:sldId id="338" r:id="rId17"/>
    <p:sldId id="337" r:id="rId18"/>
    <p:sldId id="339" r:id="rId19"/>
    <p:sldId id="341" r:id="rId20"/>
    <p:sldId id="342" r:id="rId21"/>
    <p:sldId id="343" r:id="rId22"/>
    <p:sldId id="353" r:id="rId23"/>
    <p:sldId id="344" r:id="rId24"/>
    <p:sldId id="345" r:id="rId25"/>
    <p:sldId id="346" r:id="rId26"/>
    <p:sldId id="354" r:id="rId27"/>
    <p:sldId id="349" r:id="rId28"/>
    <p:sldId id="350" r:id="rId29"/>
    <p:sldId id="351" r:id="rId30"/>
    <p:sldId id="348" r:id="rId31"/>
    <p:sldId id="314" r:id="rId32"/>
    <p:sldId id="317" r:id="rId33"/>
    <p:sldId id="352" r:id="rId34"/>
    <p:sldId id="316" r:id="rId35"/>
    <p:sldId id="318" r:id="rId36"/>
    <p:sldId id="321" r:id="rId3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9666" autoAdjust="0"/>
  </p:normalViewPr>
  <p:slideViewPr>
    <p:cSldViewPr>
      <p:cViewPr>
        <p:scale>
          <a:sx n="90" d="100"/>
          <a:sy n="90" d="100"/>
        </p:scale>
        <p:origin x="-36"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F863C-3414-4B80-9FE2-DC5724DA4DE9}" type="datetimeFigureOut">
              <a:rPr lang="es-EC" smtClean="0"/>
              <a:pPr/>
              <a:t>09/07/2009</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EA6DD-6B93-495C-8A96-B15AAC23073B}"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a:t>
            </a:fld>
            <a:endParaRPr lang="es-EC"/>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10</a:t>
            </a:fld>
            <a:endParaRPr lang="es-EC"/>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11</a:t>
            </a:fld>
            <a:endParaRPr lang="es-EC"/>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12</a:t>
            </a:fld>
            <a:endParaRPr lang="es-EC"/>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13</a:t>
            </a:fld>
            <a:endParaRPr lang="es-EC"/>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14</a:t>
            </a:fld>
            <a:endParaRPr lang="es-EC"/>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15</a:t>
            </a:fld>
            <a:endParaRPr lang="es-EC"/>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16</a:t>
            </a:fld>
            <a:endParaRPr lang="es-EC"/>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17</a:t>
            </a:fld>
            <a:endParaRPr lang="es-EC"/>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18</a:t>
            </a:fld>
            <a:endParaRPr lang="es-EC"/>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19</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a:t>
            </a:fld>
            <a:endParaRPr lang="es-EC"/>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20</a:t>
            </a:fld>
            <a:endParaRPr lang="es-EC"/>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21</a:t>
            </a:fld>
            <a:endParaRPr lang="es-EC"/>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22</a:t>
            </a:fld>
            <a:endParaRPr lang="es-EC"/>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23</a:t>
            </a:fld>
            <a:endParaRPr lang="es-EC"/>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24</a:t>
            </a:fld>
            <a:endParaRPr lang="es-EC"/>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25</a:t>
            </a:fld>
            <a:endParaRPr lang="es-EC"/>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26</a:t>
            </a:fld>
            <a:endParaRPr lang="es-EC"/>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27</a:t>
            </a:fld>
            <a:endParaRPr lang="es-EC"/>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28</a:t>
            </a:fld>
            <a:endParaRPr lang="es-EC"/>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29</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a:t>
            </a:fld>
            <a:endParaRPr lang="es-EC"/>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30</a:t>
            </a:fld>
            <a:endParaRPr lang="es-EC"/>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31</a:t>
            </a:fld>
            <a:endParaRPr lang="es-EC"/>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32</a:t>
            </a:fld>
            <a:endParaRPr lang="es-EC"/>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33</a:t>
            </a:fld>
            <a:endParaRPr lang="es-EC"/>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34</a:t>
            </a:fld>
            <a:endParaRPr lang="es-EC"/>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35</a:t>
            </a:fld>
            <a:endParaRPr lang="es-EC"/>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36</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4</a:t>
            </a:fld>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5</a:t>
            </a:fld>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6</a:t>
            </a:fld>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7</a:t>
            </a:fld>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b="1" dirty="0" smtClean="0"/>
              <a:t>Definición</a:t>
            </a:r>
          </a:p>
          <a:p>
            <a:pPr marL="0" marR="0" lvl="1" indent="0" algn="l" defTabSz="914400" rtl="0" eaLnBrk="1" fontAlgn="auto" latinLnBrk="0" hangingPunct="1">
              <a:lnSpc>
                <a:spcPct val="100000"/>
              </a:lnSpc>
              <a:spcBef>
                <a:spcPts val="0"/>
              </a:spcBef>
              <a:spcAft>
                <a:spcPts val="0"/>
              </a:spcAft>
              <a:buClrTx/>
              <a:buSzTx/>
              <a:buFontTx/>
              <a:buNone/>
              <a:tabLst/>
              <a:defRPr/>
            </a:pPr>
            <a:r>
              <a:rPr lang="es-EC" dirty="0" smtClean="0"/>
              <a:t>Conjunto de normas de calidad establecidas por la ISO que se pueden aplicar en cualquier tipo de organización</a:t>
            </a:r>
          </a:p>
          <a:p>
            <a:endParaRPr lang="es-EC" b="1" dirty="0" smtClean="0"/>
          </a:p>
          <a:p>
            <a:r>
              <a:rPr lang="es-EC" b="1" dirty="0" smtClean="0"/>
              <a:t>Beneficios</a:t>
            </a:r>
          </a:p>
          <a:p>
            <a:pPr lvl="0">
              <a:buFont typeface="Arial" pitchFamily="34" charset="0"/>
              <a:buChar char="•"/>
            </a:pPr>
            <a:r>
              <a:rPr lang="es-EC" dirty="0" smtClean="0"/>
              <a:t>Reducción de rechazos e incidencias en la producción o prestación del servicio.</a:t>
            </a:r>
          </a:p>
          <a:p>
            <a:pPr lvl="0">
              <a:buFont typeface="Arial" pitchFamily="34" charset="0"/>
              <a:buChar char="•"/>
            </a:pPr>
            <a:r>
              <a:rPr lang="es-EC" dirty="0" smtClean="0"/>
              <a:t>Aumento de la productividad.</a:t>
            </a:r>
          </a:p>
          <a:p>
            <a:pPr lvl="0">
              <a:buFont typeface="Arial" pitchFamily="34" charset="0"/>
              <a:buChar char="•"/>
            </a:pPr>
            <a:r>
              <a:rPr lang="es-EC" dirty="0" smtClean="0"/>
              <a:t>Mayor compromiso con los requisitos del cliente. </a:t>
            </a:r>
          </a:p>
          <a:p>
            <a:pPr lvl="0">
              <a:buFont typeface="Arial" pitchFamily="34" charset="0"/>
              <a:buChar char="•"/>
            </a:pPr>
            <a:r>
              <a:rPr lang="es-EC" dirty="0" smtClean="0"/>
              <a:t>Mejora continua</a:t>
            </a:r>
          </a:p>
          <a:p>
            <a:pPr lvl="0"/>
            <a:endParaRPr lang="es-EC" sz="1200" b="1"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Estándares</a:t>
            </a:r>
          </a:p>
          <a:p>
            <a:pPr lvl="0"/>
            <a:endParaRPr lang="es-EC" sz="1200" b="1"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ISO 9000:2005, Sistemas de gestión de la calidad</a:t>
            </a:r>
            <a:r>
              <a:rPr lang="es-EC" sz="1200" kern="1200" dirty="0" smtClean="0">
                <a:solidFill>
                  <a:schemeClr val="tx1"/>
                </a:solidFill>
                <a:latin typeface="+mn-lt"/>
                <a:ea typeface="+mn-ea"/>
                <a:cs typeface="+mn-cs"/>
              </a:rPr>
              <a:t> </a:t>
            </a:r>
            <a:r>
              <a:rPr lang="es-EC" sz="1200" b="1" kern="1200" dirty="0" smtClean="0">
                <a:solidFill>
                  <a:schemeClr val="tx1"/>
                </a:solidFill>
                <a:latin typeface="+mn-lt"/>
                <a:ea typeface="+mn-ea"/>
                <a:cs typeface="+mn-cs"/>
              </a:rPr>
              <a:t>– Fundamentos y vocabulario</a:t>
            </a:r>
            <a:r>
              <a:rPr lang="es-EC" sz="1200" kern="1200" dirty="0" smtClean="0">
                <a:solidFill>
                  <a:schemeClr val="tx1"/>
                </a:solidFill>
                <a:latin typeface="+mn-lt"/>
                <a:ea typeface="+mn-ea"/>
                <a:cs typeface="+mn-cs"/>
              </a:rPr>
              <a:t>. Cubre los conceptos básicos de lo que son los sistemas de gestión de calidad y también contiene el lenguaje básico de la serie de normas ISO 9000. Un documento de orientación, no se utiliza para fines de homologación.</a:t>
            </a:r>
          </a:p>
          <a:p>
            <a:pPr lvl="0"/>
            <a:r>
              <a:rPr lang="es-EC" sz="1200" b="1" kern="1200" dirty="0" smtClean="0">
                <a:solidFill>
                  <a:schemeClr val="tx1"/>
                </a:solidFill>
                <a:latin typeface="+mn-lt"/>
                <a:ea typeface="+mn-ea"/>
                <a:cs typeface="+mn-cs"/>
              </a:rPr>
              <a:t>ISO 9001:2000, Sistemas de gestión de la calidad – Requerimientos</a:t>
            </a:r>
            <a:r>
              <a:rPr lang="es-EC" sz="1200" kern="1200" dirty="0" smtClean="0">
                <a:solidFill>
                  <a:schemeClr val="tx1"/>
                </a:solidFill>
                <a:latin typeface="+mn-lt"/>
                <a:ea typeface="+mn-ea"/>
                <a:cs typeface="+mn-cs"/>
              </a:rPr>
              <a:t>. Está destinado para ser utilizado en cualquier organización que diseña, desarrolla, fabrica, instala y / o entrega cualquier producto o preste cualquier tipo de servicio. Proporciona una serie de requisitos que una organización necesita cumplir, para lograr la satisfacción del cliente a través de productos y servicios coherentes que respondan a sus expectativas. </a:t>
            </a:r>
          </a:p>
          <a:p>
            <a:pPr lvl="0"/>
            <a:r>
              <a:rPr lang="es-EC" sz="1200" b="1" kern="1200" dirty="0" smtClean="0">
                <a:solidFill>
                  <a:schemeClr val="tx1"/>
                </a:solidFill>
                <a:latin typeface="+mn-lt"/>
                <a:ea typeface="+mn-ea"/>
                <a:cs typeface="+mn-cs"/>
              </a:rPr>
              <a:t>ISO 9004:2000, Sistemas de gestión de la calidad – Guías para mejora del rendimiento</a:t>
            </a:r>
            <a:r>
              <a:rPr lang="es-EC" sz="1200" kern="1200" dirty="0" smtClean="0">
                <a:solidFill>
                  <a:schemeClr val="tx1"/>
                </a:solidFill>
                <a:latin typeface="+mn-lt"/>
                <a:ea typeface="+mn-ea"/>
                <a:cs typeface="+mn-cs"/>
              </a:rPr>
              <a:t>. Cubre la mejora continua.  Da consejos sobre lo que se puede hacer para mejorar un sistema maduro. Esta norma establece específicamente que no está orientada como una guía de implementación; es decir, que no es una norma certificable, y su cumplimiento no puede ser exigido por una entidad certificadora.</a:t>
            </a:r>
          </a:p>
          <a:p>
            <a:endParaRPr lang="es-EC" dirty="0" smtClean="0"/>
          </a:p>
          <a:p>
            <a:endParaRPr lang="es-EC" dirty="0" smtClean="0"/>
          </a:p>
          <a:p>
            <a:r>
              <a:rPr lang="es-EC" b="1" dirty="0" smtClean="0"/>
              <a:t>ISO 9001:2000</a:t>
            </a:r>
          </a:p>
          <a:p>
            <a:endParaRPr lang="es-EC" dirty="0" smtClean="0"/>
          </a:p>
          <a:p>
            <a:pPr>
              <a:buFont typeface="Arial" pitchFamily="34" charset="0"/>
              <a:buChar char="•"/>
            </a:pPr>
            <a:r>
              <a:rPr lang="es-EC" dirty="0" smtClean="0"/>
              <a:t>Norma internacional que se aplica a los sistemas de gestión de calidad </a:t>
            </a:r>
          </a:p>
          <a:p>
            <a:pPr>
              <a:buFont typeface="Arial" pitchFamily="34" charset="0"/>
              <a:buChar char="•"/>
            </a:pPr>
            <a:r>
              <a:rPr lang="es-EC" dirty="0" smtClean="0"/>
              <a:t>Se centra en todos los elementos de administración de calidad con los que una empresa debe contar para tener un sistema efectivo que le permita administrar y mejorar la calidad de sus productos o servicios</a:t>
            </a:r>
          </a:p>
          <a:p>
            <a:pPr>
              <a:buFont typeface="Arial" pitchFamily="34" charset="0"/>
              <a:buChar char="•"/>
            </a:pPr>
            <a:r>
              <a:rPr lang="es-EC" dirty="0" smtClean="0"/>
              <a:t>Asegura de que la empresa seleccionada disponga de un buen sistema de gestión de calidad</a:t>
            </a:r>
          </a:p>
          <a:p>
            <a:pPr>
              <a:buFont typeface="Arial" pitchFamily="34" charset="0"/>
              <a:buChar char="•"/>
            </a:pPr>
            <a:r>
              <a:rPr lang="es-EC" dirty="0" smtClean="0"/>
              <a:t>Demuestra que la organización está reconocida por más de 640.000 empresas en todo el mundo</a:t>
            </a:r>
          </a:p>
          <a:p>
            <a:endParaRPr lang="es-EC" dirty="0" smtClean="0"/>
          </a:p>
          <a:p>
            <a:pPr lvl="0">
              <a:buFont typeface="Arial" pitchFamily="34" charset="0"/>
              <a:buNone/>
            </a:pPr>
            <a:endParaRPr lang="es-EC" b="1" dirty="0" smtClean="0"/>
          </a:p>
          <a:p>
            <a:pPr lvl="0">
              <a:buFont typeface="Arial" pitchFamily="34" charset="0"/>
              <a:buNone/>
            </a:pPr>
            <a:endParaRPr lang="es-EC" b="1" dirty="0" smtClean="0"/>
          </a:p>
          <a:p>
            <a:pPr lvl="0">
              <a:buFont typeface="Arial" pitchFamily="34" charset="0"/>
              <a:buNone/>
            </a:pPr>
            <a:endParaRPr lang="es-EC" b="1" dirty="0" smtClean="0"/>
          </a:p>
          <a:p>
            <a:pPr lvl="0">
              <a:buFont typeface="Arial" pitchFamily="34" charset="0"/>
              <a:buChar char="•"/>
            </a:pPr>
            <a:endParaRPr lang="es-EC" b="1" dirty="0"/>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8</a:t>
            </a:fld>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5FEEA6DD-6B93-495C-8A96-B15AAC23073B}" type="slidenum">
              <a:rPr lang="es-EC" smtClean="0"/>
              <a:pPr/>
              <a:t>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5" name="4 Marcador de pie de página"/>
          <p:cNvSpPr>
            <a:spLocks noGrp="1"/>
          </p:cNvSpPr>
          <p:nvPr>
            <p:ph type="ftr" sz="quarter" idx="11"/>
          </p:nvPr>
        </p:nvSpPr>
        <p:spPr>
          <a:xfrm>
            <a:off x="2640597" y="6377459"/>
            <a:ext cx="3836404" cy="365125"/>
          </a:xfrm>
        </p:spPr>
        <p:txBody>
          <a:bodyPr/>
          <a:lstStyle/>
          <a:p>
            <a:endParaRPr lang="es-EC"/>
          </a:p>
        </p:txBody>
      </p:sp>
      <p:sp>
        <p:nvSpPr>
          <p:cNvPr id="6" name="5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4" name="3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5"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checkerboard(across)">
                      <p:cBhvr>
                        <p:cTn dur="500"/>
                        <p:tgtEl>
                          <p:spTgt spid="3"/>
                        </p:tgtEl>
                      </p:cBhvr>
                    </p:animEffect>
                  </p:childTnLst>
                </p:cTn>
              </p:par>
            </p:tnLst>
          </p:tmpl>
          <p:tmpl lvl="2">
            <p:tnLst>
              <p:par>
                <p:cTn presetID="5"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checkerboard(across)">
                      <p:cBhvr>
                        <p:cTn dur="500"/>
                        <p:tgtEl>
                          <p:spTgt spid="3"/>
                        </p:tgtEl>
                      </p:cBhvr>
                    </p:animEffect>
                  </p:childTnLst>
                </p:cTn>
              </p:par>
            </p:tnLst>
          </p:tmpl>
          <p:tmpl lvl="3">
            <p:tnLst>
              <p:par>
                <p:cTn presetID="5"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checkerboard(across)">
                      <p:cBhvr>
                        <p:cTn dur="500"/>
                        <p:tgtEl>
                          <p:spTgt spid="3"/>
                        </p:tgtEl>
                      </p:cBhvr>
                    </p:animEffect>
                  </p:childTnLst>
                </p:cTn>
              </p:par>
            </p:tnLst>
          </p:tmpl>
          <p:tmpl lvl="4">
            <p:tnLst>
              <p:par>
                <p:cTn presetID="5"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checkerboard(across)">
                      <p:cBhvr>
                        <p:cTn dur="500"/>
                        <p:tgtEl>
                          <p:spTgt spid="3"/>
                        </p:tgtEl>
                      </p:cBhvr>
                    </p:animEffect>
                  </p:childTnLst>
                </p:cTn>
              </p:par>
            </p:tnLst>
          </p:tmpl>
          <p:tmpl lvl="5">
            <p:tnLst>
              <p:par>
                <p:cTn presetID="5" presetClass="entr" presetSubtype="1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checkerboard(across)">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331A812-15B5-448F-A98E-65ABF6D627D1}" type="datetimeFigureOut">
              <a:rPr lang="es-EC" smtClean="0"/>
              <a:pPr/>
              <a:t>09/07/2009</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0A100CD-8235-4A15-A301-05F064FFB609}" type="slidenum">
              <a:rPr lang="es-EC" smtClean="0"/>
              <a:pPr/>
              <a:t>‹Nº›</a:t>
            </a:fld>
            <a:endParaRPr lang="es-EC"/>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6331A812-15B5-448F-A98E-65ABF6D627D1}" type="datetimeFigureOut">
              <a:rPr lang="es-EC" smtClean="0"/>
              <a:pPr/>
              <a:t>09/07/2009</a:t>
            </a:fld>
            <a:endParaRPr lang="es-EC"/>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EC"/>
          </a:p>
        </p:txBody>
      </p:sp>
      <p:sp>
        <p:nvSpPr>
          <p:cNvPr id="7" name="6 Marcador de número de diapositiva"/>
          <p:cNvSpPr>
            <a:spLocks noGrp="1"/>
          </p:cNvSpPr>
          <p:nvPr>
            <p:ph type="sldNum" sz="quarter" idx="12"/>
          </p:nvPr>
        </p:nvSpPr>
        <p:spPr>
          <a:xfrm>
            <a:off x="8339328" y="1170432"/>
            <a:ext cx="733864" cy="201168"/>
          </a:xfrm>
        </p:spPr>
        <p:txBody>
          <a:bodyPr/>
          <a:lstStyle/>
          <a:p>
            <a:fld id="{10A100CD-8235-4A15-A301-05F064FFB609}"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331A812-15B5-448F-A98E-65ABF6D627D1}" type="datetimeFigureOut">
              <a:rPr lang="es-EC" smtClean="0"/>
              <a:pPr/>
              <a:t>09/07/2009</a:t>
            </a:fld>
            <a:endParaRPr lang="es-EC"/>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EC"/>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0A100CD-8235-4A15-A301-05F064FFB609}"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Especificaciones%20Generales.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RFP.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0" y="5358384"/>
            <a:ext cx="9144000" cy="1499616"/>
          </a:xfrm>
          <a:prstGeom prst="rect">
            <a:avLst/>
          </a:prstGeom>
        </p:spPr>
        <p:txBody>
          <a:bodyPr vert="horz" lIns="118872" tIns="0" rIns="45720" bIns="0" rtlCol="0" anchor="b">
            <a:normAutofit/>
          </a:bodyPr>
          <a:lstStyle/>
          <a:p>
            <a:pPr marL="0" marR="0" lvl="0" indent="0"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es-EC" sz="2000" dirty="0" smtClean="0">
                <a:solidFill>
                  <a:srgbClr val="FFFFFF"/>
                </a:solidFill>
              </a:rPr>
              <a:t>Ing. José Antonio Carrera  Escobar		Ing. Hugo Fernando Chimbo Acosta</a:t>
            </a:r>
            <a:endParaRPr kumimoji="0" lang="es-EC" sz="2000" b="0" i="0" u="none" strike="noStrike" kern="1200" cap="none" spc="0" normalizeH="0" baseline="0" noProof="0" dirty="0">
              <a:ln>
                <a:noFill/>
              </a:ln>
              <a:solidFill>
                <a:srgbClr val="FFFFFF"/>
              </a:solidFill>
              <a:effectLst/>
              <a:uLnTx/>
              <a:uFillTx/>
              <a:latin typeface="+mn-lt"/>
              <a:ea typeface="+mn-ea"/>
              <a:cs typeface="+mn-cs"/>
            </a:endParaRPr>
          </a:p>
        </p:txBody>
      </p:sp>
      <p:sp>
        <p:nvSpPr>
          <p:cNvPr id="7" name="1 Título"/>
          <p:cNvSpPr txBox="1">
            <a:spLocks/>
          </p:cNvSpPr>
          <p:nvPr/>
        </p:nvSpPr>
        <p:spPr>
          <a:xfrm>
            <a:off x="500034" y="642918"/>
            <a:ext cx="8077200" cy="3714776"/>
          </a:xfrm>
          <a:prstGeom prst="rect">
            <a:avLst/>
          </a:prstGeom>
          <a:ln>
            <a:noFill/>
          </a:ln>
        </p:spPr>
        <p:txBody>
          <a:bodyPr/>
          <a:lstStyle/>
          <a:p>
            <a:pPr algn="ctr"/>
            <a:r>
              <a:rPr lang="es-EC" sz="4700" b="1" dirty="0" smtClean="0">
                <a:solidFill>
                  <a:schemeClr val="accent1">
                    <a:satMod val="150000"/>
                  </a:schemeClr>
                </a:solidFill>
                <a:latin typeface="+mj-lt"/>
                <a:ea typeface="+mj-ea"/>
                <a:cs typeface="+mj-cs"/>
              </a:rPr>
              <a:t>Propuesta para la gestión de la certificación ISO 9001:2000  con apoyo de herramientas de software en </a:t>
            </a:r>
            <a:r>
              <a:rPr lang="es-EC" sz="4700" b="1" dirty="0" err="1" smtClean="0">
                <a:solidFill>
                  <a:schemeClr val="accent1">
                    <a:satMod val="150000"/>
                  </a:schemeClr>
                </a:solidFill>
                <a:latin typeface="+mj-lt"/>
                <a:ea typeface="+mj-ea"/>
                <a:cs typeface="+mj-cs"/>
              </a:rPr>
              <a:t>Abrus</a:t>
            </a:r>
            <a:r>
              <a:rPr lang="es-EC" sz="4700" b="1" dirty="0" smtClean="0">
                <a:solidFill>
                  <a:schemeClr val="accent1">
                    <a:satMod val="150000"/>
                  </a:schemeClr>
                </a:solidFill>
                <a:latin typeface="+mj-lt"/>
                <a:ea typeface="+mj-ea"/>
                <a:cs typeface="+mj-cs"/>
              </a:rPr>
              <a:t> Ingeniería y Medio Ambiente Cía. Ltda.</a:t>
            </a:r>
          </a:p>
          <a:p>
            <a:pPr algn="ctr"/>
            <a:r>
              <a:rPr lang="es-EC" sz="4700" b="1" dirty="0" smtClean="0">
                <a:solidFill>
                  <a:schemeClr val="accent1">
                    <a:satMod val="150000"/>
                  </a:schemeClr>
                </a:solidFill>
                <a:latin typeface="+mj-lt"/>
                <a:ea typeface="+mj-ea"/>
                <a:cs typeface="+mj-cs"/>
              </a:rPr>
              <a:t>Parte II</a:t>
            </a:r>
            <a:endParaRPr lang="es-EC" sz="4700" b="1" dirty="0">
              <a:solidFill>
                <a:schemeClr val="accent1">
                  <a:satMod val="150000"/>
                </a:schemeClr>
              </a:solidFill>
              <a:latin typeface="+mj-lt"/>
              <a:ea typeface="+mj-ea"/>
              <a:cs typeface="+mj-cs"/>
            </a:endParaRPr>
          </a:p>
        </p:txBody>
      </p:sp>
      <p:sp>
        <p:nvSpPr>
          <p:cNvPr id="5" name="2 Subtítulo"/>
          <p:cNvSpPr>
            <a:spLocks noGrp="1"/>
          </p:cNvSpPr>
          <p:nvPr>
            <p:ph type="subTitle" idx="1"/>
          </p:nvPr>
        </p:nvSpPr>
        <p:spPr>
          <a:xfrm>
            <a:off x="500034" y="4286256"/>
            <a:ext cx="8077200" cy="1499616"/>
          </a:xfrm>
        </p:spPr>
        <p:txBody>
          <a:bodyPr/>
          <a:lstStyle/>
          <a:p>
            <a:pPr algn="ctr"/>
            <a:r>
              <a:rPr lang="es-EC" dirty="0" smtClean="0"/>
              <a:t>Maestría en Gerencia de Sistemas - VIII  Promoción</a:t>
            </a:r>
          </a:p>
          <a:p>
            <a:pPr algn="ctr"/>
            <a:r>
              <a:rPr lang="es-EC" smtClean="0"/>
              <a:t>Julio 2009</a:t>
            </a:r>
            <a:endParaRPr lang="es-EC"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Q-BO.ORG (II)</a:t>
            </a:r>
            <a:endParaRPr lang="es-EC" dirty="0"/>
          </a:p>
        </p:txBody>
      </p:sp>
      <p:sp>
        <p:nvSpPr>
          <p:cNvPr id="4" name="3 Marcador de contenido"/>
          <p:cNvSpPr>
            <a:spLocks noGrp="1"/>
          </p:cNvSpPr>
          <p:nvPr>
            <p:ph idx="1"/>
          </p:nvPr>
        </p:nvSpPr>
        <p:spPr/>
        <p:txBody>
          <a:bodyPr>
            <a:normAutofit fontScale="77500" lnSpcReduction="20000"/>
          </a:bodyPr>
          <a:lstStyle/>
          <a:p>
            <a:r>
              <a:rPr lang="es-EC" dirty="0" smtClean="0"/>
              <a:t>Requerimientos del equipo del administrador de calidad</a:t>
            </a:r>
          </a:p>
          <a:p>
            <a:pPr lvl="1"/>
            <a:r>
              <a:rPr lang="es-ES" dirty="0" smtClean="0"/>
              <a:t>Sistema Operativo Microsoft Windows 2000 / XP / Vista</a:t>
            </a:r>
            <a:endParaRPr lang="es-EC" dirty="0" smtClean="0"/>
          </a:p>
          <a:p>
            <a:pPr lvl="1"/>
            <a:r>
              <a:rPr lang="es-ES" dirty="0" smtClean="0"/>
              <a:t>256 MB de RAM mínimos recomendados</a:t>
            </a:r>
            <a:endParaRPr lang="es-EC" dirty="0" smtClean="0"/>
          </a:p>
          <a:p>
            <a:pPr lvl="1"/>
            <a:r>
              <a:rPr lang="es-ES" dirty="0" smtClean="0"/>
              <a:t>Resolución mínima de pantalla 1024x768</a:t>
            </a:r>
            <a:endParaRPr lang="es-EC" dirty="0" smtClean="0"/>
          </a:p>
          <a:p>
            <a:pPr lvl="1"/>
            <a:r>
              <a:rPr lang="es-ES" dirty="0" smtClean="0"/>
              <a:t>Tarjeta de red local</a:t>
            </a:r>
            <a:endParaRPr lang="es-EC" dirty="0" smtClean="0"/>
          </a:p>
          <a:p>
            <a:pPr lvl="1"/>
            <a:r>
              <a:rPr lang="es-ES" dirty="0" smtClean="0"/>
              <a:t>Visor de PDF para mostrar los informes</a:t>
            </a:r>
            <a:endParaRPr lang="es-EC" dirty="0" smtClean="0"/>
          </a:p>
          <a:p>
            <a:pPr lvl="1"/>
            <a:r>
              <a:rPr lang="es-ES" dirty="0" smtClean="0"/>
              <a:t>Microsoft WORD, EXCEL y cliente de correo si se desean utilizar estas opciones en los informes</a:t>
            </a:r>
            <a:endParaRPr lang="es-EC" dirty="0" smtClean="0"/>
          </a:p>
          <a:p>
            <a:pPr lvl="1"/>
            <a:r>
              <a:rPr lang="es-ES" dirty="0" smtClean="0"/>
              <a:t>Cuenta de usuario con permisos de Administrador</a:t>
            </a:r>
            <a:endParaRPr lang="es-EC" dirty="0" smtClean="0"/>
          </a:p>
          <a:p>
            <a:pPr lvl="0"/>
            <a:r>
              <a:rPr lang="es-EC" dirty="0" smtClean="0"/>
              <a:t>Requerimientos del equipo Cliente</a:t>
            </a:r>
          </a:p>
          <a:p>
            <a:pPr lvl="1"/>
            <a:r>
              <a:rPr lang="es-EC" dirty="0" smtClean="0"/>
              <a:t> Sistema Operativo: Windows XP/Vista</a:t>
            </a:r>
          </a:p>
          <a:p>
            <a:pPr lvl="1"/>
            <a:r>
              <a:rPr lang="es-EC" dirty="0" smtClean="0"/>
              <a:t>Navegador: Internet Explorer 6.0 o superior</a:t>
            </a:r>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Q-BO.ORG (III)</a:t>
            </a:r>
            <a:endParaRPr lang="es-EC" dirty="0"/>
          </a:p>
        </p:txBody>
      </p:sp>
      <p:sp>
        <p:nvSpPr>
          <p:cNvPr id="3" name="2 Marcador de contenido"/>
          <p:cNvSpPr>
            <a:spLocks noGrp="1"/>
          </p:cNvSpPr>
          <p:nvPr>
            <p:ph idx="1"/>
          </p:nvPr>
        </p:nvSpPr>
        <p:spPr>
          <a:xfrm>
            <a:off x="457200" y="1775191"/>
            <a:ext cx="8229600" cy="725115"/>
          </a:xfrm>
        </p:spPr>
        <p:txBody>
          <a:bodyPr>
            <a:normAutofit/>
          </a:bodyPr>
          <a:lstStyle/>
          <a:p>
            <a:r>
              <a:rPr lang="es-EC" dirty="0" smtClean="0"/>
              <a:t>Costo</a:t>
            </a:r>
          </a:p>
          <a:p>
            <a:pPr>
              <a:buNone/>
            </a:pPr>
            <a:endParaRPr lang="es-EC" dirty="0" smtClean="0"/>
          </a:p>
        </p:txBody>
      </p:sp>
      <p:graphicFrame>
        <p:nvGraphicFramePr>
          <p:cNvPr id="7" name="6 Tabla"/>
          <p:cNvGraphicFramePr>
            <a:graphicFrameLocks noGrp="1"/>
          </p:cNvGraphicFramePr>
          <p:nvPr/>
        </p:nvGraphicFramePr>
        <p:xfrm>
          <a:off x="500034" y="2643182"/>
          <a:ext cx="8358246" cy="3230525"/>
        </p:xfrm>
        <a:graphic>
          <a:graphicData uri="http://schemas.openxmlformats.org/drawingml/2006/table">
            <a:tbl>
              <a:tblPr firstRow="1">
                <a:tableStyleId>{793D81CF-94F2-401A-BA57-92F5A7B2D0C5}</a:tableStyleId>
              </a:tblPr>
              <a:tblGrid>
                <a:gridCol w="4182839"/>
                <a:gridCol w="1184348"/>
                <a:gridCol w="1574486"/>
                <a:gridCol w="1416573"/>
              </a:tblGrid>
              <a:tr h="420463">
                <a:tc>
                  <a:txBody>
                    <a:bodyPr/>
                    <a:lstStyle/>
                    <a:p>
                      <a:pPr algn="ctr">
                        <a:lnSpc>
                          <a:spcPct val="150000"/>
                        </a:lnSpc>
                        <a:spcAft>
                          <a:spcPts val="0"/>
                        </a:spcAft>
                      </a:pPr>
                      <a:r>
                        <a:rPr lang="es-EC" sz="1800" dirty="0"/>
                        <a:t>Detalle</a:t>
                      </a:r>
                      <a:endParaRPr lang="es-EC" sz="1800" dirty="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a:t>Cantidad</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a:t>P. Unit. (USD)</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a:t>Total (USD)</a:t>
                      </a:r>
                      <a:endParaRPr lang="es-EC" sz="1800">
                        <a:latin typeface="Georgia"/>
                        <a:ea typeface="Times New Roman"/>
                        <a:cs typeface="Times New Roman"/>
                      </a:endParaRPr>
                    </a:p>
                  </a:txBody>
                  <a:tcPr marL="68580" marR="68580" marT="0" marB="0"/>
                </a:tc>
              </a:tr>
              <a:tr h="420463">
                <a:tc>
                  <a:txBody>
                    <a:bodyPr/>
                    <a:lstStyle/>
                    <a:p>
                      <a:pPr algn="just">
                        <a:lnSpc>
                          <a:spcPct val="150000"/>
                        </a:lnSpc>
                        <a:spcAft>
                          <a:spcPts val="0"/>
                        </a:spcAft>
                      </a:pPr>
                      <a:r>
                        <a:rPr lang="es-EC" sz="1800"/>
                        <a:t>Cuota de alta licencia q-bo.org (Pago único)</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a:t>1</a:t>
                      </a:r>
                      <a:endParaRPr lang="es-EC" sz="1800">
                        <a:latin typeface="Georgia"/>
                        <a:ea typeface="Times New Roman"/>
                        <a:cs typeface="Times New Roman"/>
                      </a:endParaRPr>
                    </a:p>
                  </a:txBody>
                  <a:tcPr marL="68580" marR="68580" marT="0" marB="0" anchor="ctr"/>
                </a:tc>
                <a:tc>
                  <a:txBody>
                    <a:bodyPr/>
                    <a:lstStyle/>
                    <a:p>
                      <a:pPr algn="r">
                        <a:lnSpc>
                          <a:spcPct val="150000"/>
                        </a:lnSpc>
                        <a:spcAft>
                          <a:spcPts val="0"/>
                        </a:spcAft>
                      </a:pPr>
                      <a:r>
                        <a:rPr lang="es-EC" sz="1800"/>
                        <a:t>350,00</a:t>
                      </a:r>
                      <a:endParaRPr lang="es-EC" sz="1800">
                        <a:latin typeface="Georgia"/>
                        <a:ea typeface="Times New Roman"/>
                        <a:cs typeface="Times New Roman"/>
                      </a:endParaRPr>
                    </a:p>
                  </a:txBody>
                  <a:tcPr marL="68580" marR="68580" marT="0" marB="0" anchor="ctr"/>
                </a:tc>
                <a:tc>
                  <a:txBody>
                    <a:bodyPr/>
                    <a:lstStyle/>
                    <a:p>
                      <a:pPr algn="r">
                        <a:lnSpc>
                          <a:spcPct val="150000"/>
                        </a:lnSpc>
                        <a:spcAft>
                          <a:spcPts val="0"/>
                        </a:spcAft>
                      </a:pPr>
                      <a:r>
                        <a:rPr lang="es-EC" sz="1800"/>
                        <a:t>350,00</a:t>
                      </a:r>
                      <a:endParaRPr lang="es-EC" sz="1800">
                        <a:latin typeface="Georgia"/>
                        <a:ea typeface="Times New Roman"/>
                        <a:cs typeface="Times New Roman"/>
                      </a:endParaRPr>
                    </a:p>
                  </a:txBody>
                  <a:tcPr marL="68580" marR="68580" marT="0" marB="0" anchor="ctr"/>
                </a:tc>
              </a:tr>
              <a:tr h="730710">
                <a:tc>
                  <a:txBody>
                    <a:bodyPr/>
                    <a:lstStyle/>
                    <a:p>
                      <a:pPr algn="just">
                        <a:lnSpc>
                          <a:spcPct val="150000"/>
                        </a:lnSpc>
                        <a:spcAft>
                          <a:spcPts val="0"/>
                        </a:spcAft>
                      </a:pPr>
                      <a:r>
                        <a:rPr lang="es-EC" sz="1800"/>
                        <a:t>Cuota anual licencia q-bo.org - Incluye  </a:t>
                      </a:r>
                    </a:p>
                    <a:p>
                      <a:pPr algn="just">
                        <a:lnSpc>
                          <a:spcPct val="150000"/>
                        </a:lnSpc>
                        <a:spcAft>
                          <a:spcPts val="0"/>
                        </a:spcAft>
                      </a:pPr>
                      <a:r>
                        <a:rPr lang="es-EC" sz="1800"/>
                        <a:t>Uso de licencia, Soporte telefónico o vía e-mail, Actualizaciones y nuevas versiones.</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n-US" sz="1800"/>
                        <a:t>1</a:t>
                      </a:r>
                      <a:endParaRPr lang="es-EC" sz="1800">
                        <a:latin typeface="Georgia"/>
                        <a:ea typeface="Times New Roman"/>
                        <a:cs typeface="Times New Roman"/>
                      </a:endParaRPr>
                    </a:p>
                  </a:txBody>
                  <a:tcPr marL="68580" marR="68580" marT="0" marB="0" anchor="ctr"/>
                </a:tc>
                <a:tc>
                  <a:txBody>
                    <a:bodyPr/>
                    <a:lstStyle/>
                    <a:p>
                      <a:pPr algn="r">
                        <a:lnSpc>
                          <a:spcPct val="150000"/>
                        </a:lnSpc>
                        <a:spcAft>
                          <a:spcPts val="0"/>
                        </a:spcAft>
                      </a:pPr>
                      <a:r>
                        <a:rPr lang="es-EC" sz="1800"/>
                        <a:t>495,00</a:t>
                      </a:r>
                      <a:endParaRPr lang="es-EC" sz="1800">
                        <a:latin typeface="Georgia"/>
                        <a:ea typeface="Times New Roman"/>
                        <a:cs typeface="Times New Roman"/>
                      </a:endParaRPr>
                    </a:p>
                  </a:txBody>
                  <a:tcPr marL="68580" marR="68580" marT="0" marB="0" anchor="ctr"/>
                </a:tc>
                <a:tc>
                  <a:txBody>
                    <a:bodyPr/>
                    <a:lstStyle/>
                    <a:p>
                      <a:pPr algn="r">
                        <a:lnSpc>
                          <a:spcPct val="150000"/>
                        </a:lnSpc>
                        <a:spcAft>
                          <a:spcPts val="0"/>
                        </a:spcAft>
                      </a:pPr>
                      <a:r>
                        <a:rPr lang="es-EC" sz="1800"/>
                        <a:t>495,00</a:t>
                      </a:r>
                      <a:endParaRPr lang="es-EC" sz="1800">
                        <a:latin typeface="Georgia"/>
                        <a:ea typeface="Times New Roman"/>
                        <a:cs typeface="Times New Roman"/>
                      </a:endParaRPr>
                    </a:p>
                  </a:txBody>
                  <a:tcPr marL="68580" marR="68580" marT="0" marB="0" anchor="ctr"/>
                </a:tc>
              </a:tr>
              <a:tr h="420463">
                <a:tc>
                  <a:txBody>
                    <a:bodyPr/>
                    <a:lstStyle/>
                    <a:p>
                      <a:pPr algn="just">
                        <a:lnSpc>
                          <a:spcPct val="150000"/>
                        </a:lnSpc>
                        <a:spcAft>
                          <a:spcPts val="0"/>
                        </a:spcAft>
                      </a:pPr>
                      <a:r>
                        <a:rPr lang="en-US" sz="1800"/>
                        <a:t>Curso Q-bo.org</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n-US" sz="1800"/>
                        <a:t>1</a:t>
                      </a:r>
                      <a:endParaRPr lang="es-EC" sz="1800">
                        <a:latin typeface="Georgia"/>
                        <a:ea typeface="Times New Roman"/>
                        <a:cs typeface="Times New Roman"/>
                      </a:endParaRPr>
                    </a:p>
                  </a:txBody>
                  <a:tcPr marL="68580" marR="68580" marT="0" marB="0" anchor="ctr"/>
                </a:tc>
                <a:tc>
                  <a:txBody>
                    <a:bodyPr/>
                    <a:lstStyle/>
                    <a:p>
                      <a:pPr algn="r">
                        <a:lnSpc>
                          <a:spcPct val="150000"/>
                        </a:lnSpc>
                        <a:spcAft>
                          <a:spcPts val="0"/>
                        </a:spcAft>
                      </a:pPr>
                      <a:r>
                        <a:rPr lang="es-EC" sz="1800"/>
                        <a:t>0,00</a:t>
                      </a:r>
                      <a:endParaRPr lang="es-EC" sz="1800">
                        <a:latin typeface="Georgia"/>
                        <a:ea typeface="Times New Roman"/>
                        <a:cs typeface="Times New Roman"/>
                      </a:endParaRPr>
                    </a:p>
                  </a:txBody>
                  <a:tcPr marL="68580" marR="68580" marT="0" marB="0" anchor="ctr"/>
                </a:tc>
                <a:tc>
                  <a:txBody>
                    <a:bodyPr/>
                    <a:lstStyle/>
                    <a:p>
                      <a:pPr algn="r">
                        <a:lnSpc>
                          <a:spcPct val="150000"/>
                        </a:lnSpc>
                        <a:spcAft>
                          <a:spcPts val="0"/>
                        </a:spcAft>
                      </a:pPr>
                      <a:r>
                        <a:rPr lang="es-EC" sz="1800"/>
                        <a:t>0,00</a:t>
                      </a:r>
                      <a:endParaRPr lang="es-EC" sz="1800">
                        <a:latin typeface="Georgia"/>
                        <a:ea typeface="Times New Roman"/>
                        <a:cs typeface="Times New Roman"/>
                      </a:endParaRPr>
                    </a:p>
                  </a:txBody>
                  <a:tcPr marL="68580" marR="68580" marT="0" marB="0" anchor="ctr"/>
                </a:tc>
              </a:tr>
              <a:tr h="420463">
                <a:tc gridSpan="3">
                  <a:txBody>
                    <a:bodyPr/>
                    <a:lstStyle/>
                    <a:p>
                      <a:pPr algn="r">
                        <a:lnSpc>
                          <a:spcPct val="150000"/>
                        </a:lnSpc>
                        <a:spcAft>
                          <a:spcPts val="0"/>
                        </a:spcAft>
                      </a:pPr>
                      <a:r>
                        <a:rPr lang="en-US" sz="1800" b="1" dirty="0"/>
                        <a:t>Total Primer </a:t>
                      </a:r>
                      <a:r>
                        <a:rPr lang="en-US" sz="1800" b="1" dirty="0" err="1"/>
                        <a:t>Año</a:t>
                      </a:r>
                      <a:r>
                        <a:rPr lang="en-US" sz="1800" b="1" dirty="0"/>
                        <a:t> </a:t>
                      </a:r>
                      <a:endParaRPr lang="es-EC" sz="1800" b="1" dirty="0">
                        <a:latin typeface="Georgia"/>
                        <a:ea typeface="Times New Roman"/>
                        <a:cs typeface="Times New Roman"/>
                      </a:endParaRPr>
                    </a:p>
                  </a:txBody>
                  <a:tcPr marL="68580" marR="68580" marT="0" marB="0"/>
                </a:tc>
                <a:tc hMerge="1">
                  <a:txBody>
                    <a:bodyPr/>
                    <a:lstStyle/>
                    <a:p>
                      <a:endParaRPr lang="es-EC"/>
                    </a:p>
                  </a:txBody>
                  <a:tcPr/>
                </a:tc>
                <a:tc hMerge="1">
                  <a:txBody>
                    <a:bodyPr/>
                    <a:lstStyle/>
                    <a:p>
                      <a:endParaRPr lang="es-EC"/>
                    </a:p>
                  </a:txBody>
                  <a:tcPr/>
                </a:tc>
                <a:tc>
                  <a:txBody>
                    <a:bodyPr/>
                    <a:lstStyle/>
                    <a:p>
                      <a:pPr algn="r">
                        <a:lnSpc>
                          <a:spcPct val="150000"/>
                        </a:lnSpc>
                        <a:spcAft>
                          <a:spcPts val="0"/>
                        </a:spcAft>
                      </a:pPr>
                      <a:r>
                        <a:rPr lang="es-EC" sz="1800" b="1" dirty="0"/>
                        <a:t>845,00</a:t>
                      </a:r>
                      <a:endParaRPr lang="es-EC" sz="1800" b="1" dirty="0">
                        <a:latin typeface="Georgia"/>
                        <a:ea typeface="Times New Roman"/>
                        <a:cs typeface="Times New Roman"/>
                      </a:endParaRPr>
                    </a:p>
                  </a:txBody>
                  <a:tcPr marL="68580" marR="68580" marT="0" marB="0"/>
                </a:tc>
              </a:tr>
            </a:tbl>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Q-BO.ORG (IV)</a:t>
            </a:r>
            <a:endParaRPr lang="es-EC" dirty="0"/>
          </a:p>
        </p:txBody>
      </p:sp>
      <p:sp>
        <p:nvSpPr>
          <p:cNvPr id="3" name="2 Marcador de contenido"/>
          <p:cNvSpPr>
            <a:spLocks noGrp="1"/>
          </p:cNvSpPr>
          <p:nvPr>
            <p:ph idx="1"/>
          </p:nvPr>
        </p:nvSpPr>
        <p:spPr/>
        <p:txBody>
          <a:bodyPr/>
          <a:lstStyle/>
          <a:p>
            <a:r>
              <a:rPr lang="es-ES" b="1" cap="small" dirty="0" smtClean="0"/>
              <a:t>Detalles del proveedor</a:t>
            </a:r>
            <a:endParaRPr lang="es-EC" b="1" cap="small" dirty="0" smtClean="0"/>
          </a:p>
          <a:p>
            <a:pPr lvl="1"/>
            <a:r>
              <a:rPr lang="es-ES" dirty="0" smtClean="0"/>
              <a:t> </a:t>
            </a:r>
            <a:r>
              <a:rPr lang="es-EC" dirty="0" smtClean="0"/>
              <a:t>El proveedor tiene un sistema de gestión de calidad certificado para sus actividades de consultoría, software y formación.</a:t>
            </a:r>
          </a:p>
          <a:p>
            <a:pPr lvl="1"/>
            <a:r>
              <a:rPr lang="es-EC" dirty="0" smtClean="0"/>
              <a:t>Tiene un listado de 175 clientes </a:t>
            </a:r>
          </a:p>
          <a:p>
            <a:pPr lvl="1"/>
            <a:r>
              <a:rPr lang="es-EC" dirty="0" smtClean="0"/>
              <a:t>Soporte es exclusivamente virtual</a:t>
            </a:r>
            <a:endParaRPr lang="es-EC" dirty="0"/>
          </a:p>
        </p:txBody>
      </p:sp>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err="1" smtClean="0"/>
              <a:t>Gesdoc</a:t>
            </a:r>
            <a:endParaRPr lang="es-EC" dirty="0"/>
          </a:p>
        </p:txBody>
      </p:sp>
      <p:sp>
        <p:nvSpPr>
          <p:cNvPr id="3" name="2 Marcador de contenido"/>
          <p:cNvSpPr>
            <a:spLocks noGrp="1"/>
          </p:cNvSpPr>
          <p:nvPr>
            <p:ph idx="1"/>
          </p:nvPr>
        </p:nvSpPr>
        <p:spPr/>
        <p:txBody>
          <a:bodyPr/>
          <a:lstStyle/>
          <a:p>
            <a:r>
              <a:rPr lang="es-EC" dirty="0" smtClean="0"/>
              <a:t>Módulos</a:t>
            </a:r>
          </a:p>
          <a:p>
            <a:pPr lvl="1"/>
            <a:r>
              <a:rPr lang="es-EC" dirty="0" smtClean="0"/>
              <a:t>Documentación</a:t>
            </a:r>
          </a:p>
          <a:p>
            <a:pPr lvl="1"/>
            <a:r>
              <a:rPr lang="es-EC" dirty="0" smtClean="0"/>
              <a:t>Auditorías</a:t>
            </a:r>
          </a:p>
          <a:p>
            <a:pPr lvl="1"/>
            <a:r>
              <a:rPr lang="es-EC" dirty="0" smtClean="0"/>
              <a:t>No Conformidades</a:t>
            </a:r>
          </a:p>
          <a:p>
            <a:endParaRPr lang="es-EC" dirty="0"/>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err="1" smtClean="0"/>
              <a:t>Gesdoc</a:t>
            </a:r>
            <a:r>
              <a:rPr lang="es-EC" dirty="0" smtClean="0"/>
              <a:t> (II)</a:t>
            </a:r>
            <a:endParaRPr lang="es-EC" dirty="0"/>
          </a:p>
        </p:txBody>
      </p:sp>
      <p:sp>
        <p:nvSpPr>
          <p:cNvPr id="3" name="2 Marcador de contenido"/>
          <p:cNvSpPr>
            <a:spLocks noGrp="1"/>
          </p:cNvSpPr>
          <p:nvPr>
            <p:ph idx="1"/>
          </p:nvPr>
        </p:nvSpPr>
        <p:spPr/>
        <p:txBody>
          <a:bodyPr>
            <a:normAutofit lnSpcReduction="10000"/>
          </a:bodyPr>
          <a:lstStyle/>
          <a:p>
            <a:r>
              <a:rPr lang="es-EC" b="1" cap="small" dirty="0" smtClean="0"/>
              <a:t>Requerimientos</a:t>
            </a:r>
          </a:p>
          <a:p>
            <a:pPr lvl="1"/>
            <a:r>
              <a:rPr lang="es-EC" dirty="0" smtClean="0"/>
              <a:t> Servidor</a:t>
            </a:r>
          </a:p>
          <a:p>
            <a:pPr lvl="2"/>
            <a:r>
              <a:rPr lang="es-EC" dirty="0" smtClean="0"/>
              <a:t>Sistema Operativo: Windows/Linux</a:t>
            </a:r>
          </a:p>
          <a:p>
            <a:pPr lvl="2"/>
            <a:r>
              <a:rPr lang="es-EC" dirty="0" smtClean="0"/>
              <a:t>Procesador: Intel Pentium o superior (32 y 64 bits)</a:t>
            </a:r>
          </a:p>
          <a:p>
            <a:pPr lvl="2"/>
            <a:r>
              <a:rPr lang="es-EC" dirty="0" smtClean="0"/>
              <a:t>Memoria:  2 GB por cada CPU</a:t>
            </a:r>
          </a:p>
          <a:p>
            <a:pPr lvl="2"/>
            <a:r>
              <a:rPr lang="es-EC" dirty="0" smtClean="0"/>
              <a:t>Espacio en Disco: 2 GB mínimo o más recomendado por partición.</a:t>
            </a:r>
          </a:p>
          <a:p>
            <a:pPr lvl="1"/>
            <a:r>
              <a:rPr lang="es-EC" dirty="0" smtClean="0"/>
              <a:t> Cliente</a:t>
            </a:r>
          </a:p>
          <a:p>
            <a:pPr lvl="2"/>
            <a:r>
              <a:rPr lang="es-EC" dirty="0" smtClean="0"/>
              <a:t>Sistema Operativo: Windows XP/Vista</a:t>
            </a:r>
          </a:p>
          <a:p>
            <a:pPr lvl="2"/>
            <a:r>
              <a:rPr lang="es-EC" dirty="0" smtClean="0"/>
              <a:t>Navegador: Internet Explorer 6.0 o superior</a:t>
            </a:r>
          </a:p>
          <a:p>
            <a:endParaRPr lang="es-EC" dirty="0"/>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err="1" smtClean="0"/>
              <a:t>Gesdoc</a:t>
            </a:r>
            <a:r>
              <a:rPr lang="es-EC" dirty="0" smtClean="0"/>
              <a:t> (III)</a:t>
            </a:r>
            <a:endParaRPr lang="es-EC" dirty="0"/>
          </a:p>
        </p:txBody>
      </p:sp>
      <p:sp>
        <p:nvSpPr>
          <p:cNvPr id="3" name="2 Marcador de contenido"/>
          <p:cNvSpPr>
            <a:spLocks noGrp="1"/>
          </p:cNvSpPr>
          <p:nvPr>
            <p:ph idx="1"/>
          </p:nvPr>
        </p:nvSpPr>
        <p:spPr>
          <a:xfrm>
            <a:off x="457200" y="1775191"/>
            <a:ext cx="8229600" cy="653677"/>
          </a:xfrm>
        </p:spPr>
        <p:txBody>
          <a:bodyPr>
            <a:normAutofit/>
          </a:bodyPr>
          <a:lstStyle/>
          <a:p>
            <a:r>
              <a:rPr lang="es-EC" b="1" cap="small" dirty="0" smtClean="0"/>
              <a:t>Costo</a:t>
            </a:r>
            <a:endParaRPr lang="es-EC" dirty="0" smtClean="0"/>
          </a:p>
          <a:p>
            <a:endParaRPr lang="es-EC" dirty="0"/>
          </a:p>
        </p:txBody>
      </p:sp>
      <p:graphicFrame>
        <p:nvGraphicFramePr>
          <p:cNvPr id="4" name="3 Tabla"/>
          <p:cNvGraphicFramePr>
            <a:graphicFrameLocks noGrp="1"/>
          </p:cNvGraphicFramePr>
          <p:nvPr/>
        </p:nvGraphicFramePr>
        <p:xfrm>
          <a:off x="785786" y="2743200"/>
          <a:ext cx="7858180" cy="2194560"/>
        </p:xfrm>
        <a:graphic>
          <a:graphicData uri="http://schemas.openxmlformats.org/drawingml/2006/table">
            <a:tbl>
              <a:tblPr firstRow="1">
                <a:tableStyleId>{7E9639D4-E3E2-4D34-9284-5A2195B3D0D7}</a:tableStyleId>
              </a:tblPr>
              <a:tblGrid>
                <a:gridCol w="6044753"/>
                <a:gridCol w="1813427"/>
              </a:tblGrid>
              <a:tr h="0">
                <a:tc>
                  <a:txBody>
                    <a:bodyPr/>
                    <a:lstStyle/>
                    <a:p>
                      <a:pPr algn="ctr">
                        <a:lnSpc>
                          <a:spcPct val="150000"/>
                        </a:lnSpc>
                        <a:spcAft>
                          <a:spcPts val="0"/>
                        </a:spcAft>
                      </a:pPr>
                      <a:r>
                        <a:rPr lang="es-EC" sz="1600"/>
                        <a:t>Descripción</a:t>
                      </a:r>
                      <a:endParaRPr lang="es-EC" sz="1600">
                        <a:latin typeface="Georgia"/>
                        <a:ea typeface="Times New Roman"/>
                        <a:cs typeface="Times New Roman"/>
                      </a:endParaRPr>
                    </a:p>
                  </a:txBody>
                  <a:tcPr marL="0" marR="0" marT="0" marB="0"/>
                </a:tc>
                <a:tc>
                  <a:txBody>
                    <a:bodyPr/>
                    <a:lstStyle/>
                    <a:p>
                      <a:pPr algn="ctr">
                        <a:lnSpc>
                          <a:spcPct val="150000"/>
                        </a:lnSpc>
                        <a:spcAft>
                          <a:spcPts val="0"/>
                        </a:spcAft>
                      </a:pPr>
                      <a:r>
                        <a:rPr lang="es-EC" sz="1600"/>
                        <a:t>Costo Total</a:t>
                      </a:r>
                      <a:endParaRPr lang="es-EC" sz="1600">
                        <a:latin typeface="Georgia"/>
                        <a:ea typeface="Times New Roman"/>
                        <a:cs typeface="Times New Roman"/>
                      </a:endParaRPr>
                    </a:p>
                  </a:txBody>
                  <a:tcPr marL="0" marR="0" marT="0" marB="0"/>
                </a:tc>
              </a:tr>
              <a:tr h="0">
                <a:tc>
                  <a:txBody>
                    <a:bodyPr/>
                    <a:lstStyle/>
                    <a:p>
                      <a:pPr algn="just">
                        <a:lnSpc>
                          <a:spcPct val="150000"/>
                        </a:lnSpc>
                        <a:spcAft>
                          <a:spcPts val="0"/>
                        </a:spcAft>
                      </a:pPr>
                      <a:r>
                        <a:rPr lang="es-EC" sz="1600"/>
                        <a:t>Licencia de Módulo de Gestión de Documentos (versión Web)</a:t>
                      </a:r>
                      <a:endParaRPr lang="es-EC" sz="1600">
                        <a:latin typeface="Georgia"/>
                        <a:ea typeface="Times New Roman"/>
                        <a:cs typeface="Times New Roman"/>
                      </a:endParaRPr>
                    </a:p>
                  </a:txBody>
                  <a:tcPr marL="0" marR="0" marT="0" marB="0"/>
                </a:tc>
                <a:tc>
                  <a:txBody>
                    <a:bodyPr/>
                    <a:lstStyle/>
                    <a:p>
                      <a:pPr algn="r">
                        <a:lnSpc>
                          <a:spcPct val="150000"/>
                        </a:lnSpc>
                        <a:spcAft>
                          <a:spcPts val="1000"/>
                        </a:spcAft>
                      </a:pPr>
                      <a:r>
                        <a:rPr lang="es-EC" sz="1600"/>
                        <a:t>$3.500,00</a:t>
                      </a:r>
                      <a:endParaRPr lang="es-EC" sz="1600">
                        <a:latin typeface="Georgia"/>
                        <a:ea typeface="Times New Roman"/>
                        <a:cs typeface="Times New Roman"/>
                      </a:endParaRPr>
                    </a:p>
                  </a:txBody>
                  <a:tcPr marL="0" marR="0" marT="0" marB="0"/>
                </a:tc>
              </a:tr>
              <a:tr h="0">
                <a:tc>
                  <a:txBody>
                    <a:bodyPr/>
                    <a:lstStyle/>
                    <a:p>
                      <a:pPr algn="just">
                        <a:lnSpc>
                          <a:spcPct val="150000"/>
                        </a:lnSpc>
                        <a:spcAft>
                          <a:spcPts val="0"/>
                        </a:spcAft>
                      </a:pPr>
                      <a:r>
                        <a:rPr lang="es-EC" sz="1600"/>
                        <a:t>Licencia de Módulo de Auditorías – SAC/SAP/SAM (versión Web)</a:t>
                      </a:r>
                      <a:endParaRPr lang="es-EC" sz="1600">
                        <a:latin typeface="Georgia"/>
                        <a:ea typeface="Times New Roman"/>
                        <a:cs typeface="Times New Roman"/>
                      </a:endParaRPr>
                    </a:p>
                  </a:txBody>
                  <a:tcPr marL="0" marR="0" marT="0" marB="0"/>
                </a:tc>
                <a:tc>
                  <a:txBody>
                    <a:bodyPr/>
                    <a:lstStyle/>
                    <a:p>
                      <a:pPr algn="r">
                        <a:lnSpc>
                          <a:spcPct val="150000"/>
                        </a:lnSpc>
                        <a:spcAft>
                          <a:spcPts val="1000"/>
                        </a:spcAft>
                      </a:pPr>
                      <a:r>
                        <a:rPr lang="es-EC" sz="1600"/>
                        <a:t>$3.500,00</a:t>
                      </a:r>
                      <a:endParaRPr lang="es-EC" sz="1600">
                        <a:latin typeface="Georgia"/>
                        <a:ea typeface="Times New Roman"/>
                        <a:cs typeface="Times New Roman"/>
                      </a:endParaRPr>
                    </a:p>
                  </a:txBody>
                  <a:tcPr marL="0" marR="0" marT="0" marB="0"/>
                </a:tc>
              </a:tr>
              <a:tr h="0">
                <a:tc>
                  <a:txBody>
                    <a:bodyPr/>
                    <a:lstStyle/>
                    <a:p>
                      <a:pPr algn="just">
                        <a:lnSpc>
                          <a:spcPct val="150000"/>
                        </a:lnSpc>
                        <a:spcAft>
                          <a:spcPts val="0"/>
                        </a:spcAft>
                      </a:pPr>
                      <a:r>
                        <a:rPr lang="es-EC" sz="1600"/>
                        <a:t>15 licencias de LOTUS DOMINO COLLABORATION EXPRESS</a:t>
                      </a:r>
                      <a:endParaRPr lang="es-EC" sz="1600">
                        <a:latin typeface="Georgia"/>
                        <a:ea typeface="Times New Roman"/>
                        <a:cs typeface="Times New Roman"/>
                      </a:endParaRPr>
                    </a:p>
                  </a:txBody>
                  <a:tcPr marL="0" marR="0" marT="0" marB="0"/>
                </a:tc>
                <a:tc>
                  <a:txBody>
                    <a:bodyPr/>
                    <a:lstStyle/>
                    <a:p>
                      <a:pPr algn="r">
                        <a:lnSpc>
                          <a:spcPct val="150000"/>
                        </a:lnSpc>
                        <a:spcAft>
                          <a:spcPts val="1000"/>
                        </a:spcAft>
                      </a:pPr>
                      <a:r>
                        <a:rPr lang="es-EC" sz="1600"/>
                        <a:t>$2.505,15</a:t>
                      </a:r>
                      <a:endParaRPr lang="es-EC" sz="1600">
                        <a:latin typeface="Georgia"/>
                        <a:ea typeface="Times New Roman"/>
                        <a:cs typeface="Times New Roman"/>
                      </a:endParaRPr>
                    </a:p>
                  </a:txBody>
                  <a:tcPr marL="0" marR="0" marT="0" marB="0"/>
                </a:tc>
              </a:tr>
              <a:tr h="0">
                <a:tc>
                  <a:txBody>
                    <a:bodyPr/>
                    <a:lstStyle/>
                    <a:p>
                      <a:pPr algn="just">
                        <a:lnSpc>
                          <a:spcPct val="150000"/>
                        </a:lnSpc>
                        <a:spcAft>
                          <a:spcPts val="0"/>
                        </a:spcAft>
                      </a:pPr>
                      <a:r>
                        <a:rPr lang="es-EC" sz="1600"/>
                        <a:t>Instalación y configuración de servidor Lotus Domino</a:t>
                      </a:r>
                      <a:endParaRPr lang="es-EC" sz="1600">
                        <a:latin typeface="Georgia"/>
                        <a:ea typeface="Times New Roman"/>
                        <a:cs typeface="Times New Roman"/>
                      </a:endParaRPr>
                    </a:p>
                  </a:txBody>
                  <a:tcPr marL="0" marR="0" marT="0" marB="0"/>
                </a:tc>
                <a:tc>
                  <a:txBody>
                    <a:bodyPr/>
                    <a:lstStyle/>
                    <a:p>
                      <a:pPr algn="r">
                        <a:lnSpc>
                          <a:spcPct val="150000"/>
                        </a:lnSpc>
                        <a:spcAft>
                          <a:spcPts val="1000"/>
                        </a:spcAft>
                      </a:pPr>
                      <a:r>
                        <a:rPr lang="es-EC" sz="1600"/>
                        <a:t>$ 650,00</a:t>
                      </a:r>
                      <a:endParaRPr lang="es-EC" sz="1600">
                        <a:latin typeface="Georgia"/>
                        <a:ea typeface="Times New Roman"/>
                        <a:cs typeface="Times New Roman"/>
                      </a:endParaRPr>
                    </a:p>
                  </a:txBody>
                  <a:tcPr marL="0" marR="0" marT="0" marB="0"/>
                </a:tc>
              </a:tr>
              <a:tr h="0">
                <a:tc>
                  <a:txBody>
                    <a:bodyPr/>
                    <a:lstStyle/>
                    <a:p>
                      <a:pPr algn="r">
                        <a:lnSpc>
                          <a:spcPct val="150000"/>
                        </a:lnSpc>
                        <a:spcAft>
                          <a:spcPts val="0"/>
                        </a:spcAft>
                      </a:pPr>
                      <a:r>
                        <a:rPr lang="es-EC" sz="1600" b="1" dirty="0"/>
                        <a:t>TOTAL</a:t>
                      </a:r>
                      <a:endParaRPr lang="es-EC" sz="1600" b="1" dirty="0">
                        <a:latin typeface="Georgia"/>
                        <a:ea typeface="Times New Roman"/>
                        <a:cs typeface="Times New Roman"/>
                      </a:endParaRPr>
                    </a:p>
                  </a:txBody>
                  <a:tcPr marL="0" marR="0" marT="0" marB="0"/>
                </a:tc>
                <a:tc>
                  <a:txBody>
                    <a:bodyPr/>
                    <a:lstStyle/>
                    <a:p>
                      <a:pPr algn="r">
                        <a:lnSpc>
                          <a:spcPct val="150000"/>
                        </a:lnSpc>
                        <a:spcAft>
                          <a:spcPts val="0"/>
                        </a:spcAft>
                      </a:pPr>
                      <a:r>
                        <a:rPr lang="es-EC" sz="1600" b="1" dirty="0"/>
                        <a:t>$ 10.155,15</a:t>
                      </a:r>
                      <a:endParaRPr lang="es-EC" sz="1600" b="1" dirty="0">
                        <a:latin typeface="Georgia"/>
                        <a:ea typeface="Times New Roman"/>
                        <a:cs typeface="Times New Roman"/>
                      </a:endParaRPr>
                    </a:p>
                  </a:txBody>
                  <a:tcPr marL="0" marR="0" marT="0" marB="0"/>
                </a:tc>
              </a:tr>
            </a:tbl>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err="1" smtClean="0"/>
              <a:t>Gesdoc</a:t>
            </a:r>
            <a:r>
              <a:rPr lang="es-EC" dirty="0" smtClean="0"/>
              <a:t> (IV)</a:t>
            </a:r>
            <a:endParaRPr lang="es-EC" dirty="0"/>
          </a:p>
        </p:txBody>
      </p:sp>
      <p:sp>
        <p:nvSpPr>
          <p:cNvPr id="3" name="2 Marcador de contenido"/>
          <p:cNvSpPr>
            <a:spLocks noGrp="1"/>
          </p:cNvSpPr>
          <p:nvPr>
            <p:ph idx="1"/>
          </p:nvPr>
        </p:nvSpPr>
        <p:spPr>
          <a:xfrm>
            <a:off x="457200" y="1775191"/>
            <a:ext cx="8229600" cy="4582767"/>
          </a:xfrm>
        </p:spPr>
        <p:txBody>
          <a:bodyPr>
            <a:normAutofit/>
          </a:bodyPr>
          <a:lstStyle/>
          <a:p>
            <a:r>
              <a:rPr lang="es-EC" b="1" cap="small" dirty="0" smtClean="0"/>
              <a:t>Detalles del Proveedor</a:t>
            </a:r>
          </a:p>
          <a:p>
            <a:pPr lvl="1"/>
            <a:r>
              <a:rPr lang="es-EC" dirty="0" smtClean="0"/>
              <a:t>Presencia de 20 años en el mercado</a:t>
            </a:r>
          </a:p>
          <a:p>
            <a:pPr lvl="1"/>
            <a:r>
              <a:rPr lang="es-EC" dirty="0" smtClean="0"/>
              <a:t>Maneja varias empresas del sector Público y Privado</a:t>
            </a:r>
          </a:p>
          <a:p>
            <a:pPr lvl="1"/>
            <a:r>
              <a:rPr lang="es-EC" dirty="0" smtClean="0"/>
              <a:t>Soporte local</a:t>
            </a:r>
          </a:p>
          <a:p>
            <a:pPr lvl="1"/>
            <a:r>
              <a:rPr lang="es-EC" dirty="0" smtClean="0"/>
              <a:t>Soporte certificado sobre la plataforma Lotus Domino Server</a:t>
            </a:r>
          </a:p>
          <a:p>
            <a:endParaRPr lang="es-EC" dirty="0"/>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cap="small" dirty="0" smtClean="0"/>
              <a:t>ISO Control Documental</a:t>
            </a:r>
            <a:endParaRPr lang="es-EC" cap="small" dirty="0"/>
          </a:p>
        </p:txBody>
      </p:sp>
      <p:sp>
        <p:nvSpPr>
          <p:cNvPr id="3" name="2 Marcador de contenido"/>
          <p:cNvSpPr>
            <a:spLocks noGrp="1"/>
          </p:cNvSpPr>
          <p:nvPr>
            <p:ph idx="1"/>
          </p:nvPr>
        </p:nvSpPr>
        <p:spPr>
          <a:xfrm>
            <a:off x="457200" y="1775191"/>
            <a:ext cx="8229600" cy="4582767"/>
          </a:xfrm>
        </p:spPr>
        <p:txBody>
          <a:bodyPr>
            <a:normAutofit fontScale="62500" lnSpcReduction="20000"/>
          </a:bodyPr>
          <a:lstStyle/>
          <a:p>
            <a:r>
              <a:rPr lang="es-EC" b="1" cap="small" dirty="0" smtClean="0"/>
              <a:t>Funcionalidades</a:t>
            </a:r>
          </a:p>
          <a:p>
            <a:pPr lvl="1"/>
            <a:r>
              <a:rPr lang="es-EC" dirty="0" smtClean="0"/>
              <a:t>Desarrollado para ejecutarse desde cualquier computadora conectada a la red local interna (Intranet) mediante un browser o navegador de Internet.</a:t>
            </a:r>
          </a:p>
          <a:p>
            <a:pPr lvl="1"/>
            <a:r>
              <a:rPr lang="es-EC" dirty="0" smtClean="0"/>
              <a:t>El sistema se instala en un servidor Web local o público.</a:t>
            </a:r>
          </a:p>
          <a:p>
            <a:pPr lvl="1"/>
            <a:r>
              <a:rPr lang="es-EC" dirty="0" smtClean="0"/>
              <a:t>Cada usuario tendrá una clave y permisos para acceder al sistema.</a:t>
            </a:r>
          </a:p>
          <a:p>
            <a:pPr lvl="1"/>
            <a:r>
              <a:rPr lang="es-EC" dirty="0" smtClean="0"/>
              <a:t>Funciona mucho más rápido y es más seguro que un sistema de directorios compartidos en Windows.</a:t>
            </a:r>
          </a:p>
          <a:p>
            <a:pPr lvl="1"/>
            <a:r>
              <a:rPr lang="es-EC" dirty="0" smtClean="0"/>
              <a:t>Contiene un motor que permite realizar búsquedas directas y por palabras relacionadas.</a:t>
            </a:r>
          </a:p>
          <a:p>
            <a:pPr lvl="1"/>
            <a:r>
              <a:rPr lang="es-EC" dirty="0" smtClean="0"/>
              <a:t>Utiliza el modelo de ordenamiento bibliográfico y navegación tipo “</a:t>
            </a:r>
            <a:r>
              <a:rPr lang="es-EC" dirty="0" err="1" smtClean="0"/>
              <a:t>drill</a:t>
            </a:r>
            <a:r>
              <a:rPr lang="es-EC" dirty="0" smtClean="0"/>
              <a:t> </a:t>
            </a:r>
            <a:r>
              <a:rPr lang="es-EC" dirty="0" err="1" smtClean="0"/>
              <a:t>down</a:t>
            </a:r>
            <a:r>
              <a:rPr lang="es-EC" dirty="0" smtClean="0"/>
              <a:t>” o expansión y contracción de directorios.</a:t>
            </a:r>
          </a:p>
          <a:p>
            <a:pPr lvl="1"/>
            <a:r>
              <a:rPr lang="es-EC" dirty="0" smtClean="0"/>
              <a:t>Incluye un panel de control administrativo sencillo e intuitivo para mantener actualizada la información y la estructura principal.</a:t>
            </a:r>
          </a:p>
          <a:p>
            <a:pPr lvl="1"/>
            <a:r>
              <a:rPr lang="es-EC" dirty="0" smtClean="0"/>
              <a:t>Permite mostrar una visión clara, ordenada y esquematizada de la documentación y procedimientos de la empresa, especial para cumplir con la norma ISO 9000.</a:t>
            </a:r>
          </a:p>
          <a:p>
            <a:endParaRPr lang="es-EC" dirty="0"/>
          </a:p>
        </p:txBody>
      </p:sp>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Simple Document Repository</a:t>
            </a:r>
            <a:endParaRPr lang="es-EC" cap="small" dirty="0"/>
          </a:p>
        </p:txBody>
      </p:sp>
      <p:sp>
        <p:nvSpPr>
          <p:cNvPr id="3" name="2 Marcador de contenido"/>
          <p:cNvSpPr>
            <a:spLocks noGrp="1"/>
          </p:cNvSpPr>
          <p:nvPr>
            <p:ph idx="1"/>
          </p:nvPr>
        </p:nvSpPr>
        <p:spPr>
          <a:xfrm>
            <a:off x="457200" y="1775191"/>
            <a:ext cx="8229600" cy="4582767"/>
          </a:xfrm>
        </p:spPr>
        <p:txBody>
          <a:bodyPr>
            <a:normAutofit fontScale="70000" lnSpcReduction="20000"/>
          </a:bodyPr>
          <a:lstStyle/>
          <a:p>
            <a:r>
              <a:rPr lang="es-EC" b="1" cap="small" dirty="0" smtClean="0"/>
              <a:t>Funcionalidades</a:t>
            </a:r>
          </a:p>
          <a:p>
            <a:pPr lvl="1"/>
            <a:r>
              <a:rPr lang="es-EC" dirty="0" smtClean="0"/>
              <a:t>Manejo de usuarios y grupos </a:t>
            </a:r>
          </a:p>
          <a:p>
            <a:pPr lvl="1"/>
            <a:r>
              <a:rPr lang="es-EC" dirty="0" smtClean="0"/>
              <a:t>Manejo de Categorías, así como la asociación entre grupos </a:t>
            </a:r>
          </a:p>
          <a:p>
            <a:pPr lvl="1"/>
            <a:r>
              <a:rPr lang="es-EC" dirty="0" smtClean="0"/>
              <a:t>Manejo de permisos para leer y modificar documentos </a:t>
            </a:r>
          </a:p>
          <a:p>
            <a:pPr lvl="1"/>
            <a:r>
              <a:rPr lang="en-US" dirty="0" err="1" smtClean="0"/>
              <a:t>Manejo</a:t>
            </a:r>
            <a:r>
              <a:rPr lang="en-US" dirty="0" smtClean="0"/>
              <a:t> de Check in y check out </a:t>
            </a:r>
            <a:endParaRPr lang="es-EC" dirty="0" smtClean="0"/>
          </a:p>
          <a:p>
            <a:pPr lvl="1"/>
            <a:r>
              <a:rPr lang="es-EC" dirty="0" smtClean="0"/>
              <a:t>Búsqueda avanzada de documentos </a:t>
            </a:r>
          </a:p>
          <a:p>
            <a:pPr lvl="1"/>
            <a:r>
              <a:rPr lang="es-EC" dirty="0" smtClean="0"/>
              <a:t>Manejo de Tipos de Documentos </a:t>
            </a:r>
          </a:p>
          <a:p>
            <a:pPr lvl="1"/>
            <a:r>
              <a:rPr lang="es-EC" dirty="0" smtClean="0"/>
              <a:t>Manejo del almacenamiento físico de los documentos </a:t>
            </a:r>
          </a:p>
          <a:p>
            <a:pPr lvl="1"/>
            <a:r>
              <a:rPr lang="es-EC" dirty="0" smtClean="0"/>
              <a:t>Manejo de </a:t>
            </a:r>
            <a:r>
              <a:rPr lang="es-EC" dirty="0" err="1" smtClean="0"/>
              <a:t>Workflow</a:t>
            </a:r>
            <a:r>
              <a:rPr lang="es-EC" dirty="0" smtClean="0"/>
              <a:t> </a:t>
            </a:r>
          </a:p>
          <a:p>
            <a:pPr lvl="1"/>
            <a:r>
              <a:rPr lang="es-EC" dirty="0" smtClean="0"/>
              <a:t>Navegación de Documentos por </a:t>
            </a:r>
          </a:p>
          <a:p>
            <a:pPr lvl="2"/>
            <a:r>
              <a:rPr lang="en-US" dirty="0" smtClean="0"/>
              <a:t>Lugar </a:t>
            </a:r>
            <a:r>
              <a:rPr lang="en-US" dirty="0" err="1" smtClean="0"/>
              <a:t>físico</a:t>
            </a:r>
            <a:r>
              <a:rPr lang="en-US" dirty="0" smtClean="0"/>
              <a:t> de </a:t>
            </a:r>
            <a:r>
              <a:rPr lang="en-US" dirty="0" err="1" smtClean="0"/>
              <a:t>almacenamiento</a:t>
            </a:r>
            <a:r>
              <a:rPr lang="en-US" dirty="0" smtClean="0"/>
              <a:t> </a:t>
            </a:r>
            <a:endParaRPr lang="es-EC" dirty="0" smtClean="0"/>
          </a:p>
          <a:p>
            <a:pPr lvl="2"/>
            <a:r>
              <a:rPr lang="en-US" dirty="0" err="1" smtClean="0"/>
              <a:t>Grupos</a:t>
            </a:r>
            <a:r>
              <a:rPr lang="en-US" dirty="0" smtClean="0"/>
              <a:t> </a:t>
            </a:r>
            <a:endParaRPr lang="es-EC" dirty="0" smtClean="0"/>
          </a:p>
          <a:p>
            <a:pPr lvl="2"/>
            <a:r>
              <a:rPr lang="en-US" dirty="0" err="1" smtClean="0"/>
              <a:t>Categorías</a:t>
            </a:r>
            <a:endParaRPr lang="es-EC" dirty="0" smtClean="0"/>
          </a:p>
          <a:p>
            <a:pPr lvl="1"/>
            <a:r>
              <a:rPr lang="es-EC" dirty="0" smtClean="0"/>
              <a:t>Opción de Impresión de Documentos </a:t>
            </a:r>
          </a:p>
        </p:txBody>
      </p:sp>
    </p:spTree>
  </p:cSld>
  <p:clrMapOvr>
    <a:masterClrMapping/>
  </p:clrMapOvr>
  <p:transition>
    <p:checke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Desarrollo</a:t>
            </a:r>
            <a:r>
              <a:rPr lang="en-US" dirty="0" smtClean="0"/>
              <a:t> a la </a:t>
            </a:r>
            <a:r>
              <a:rPr lang="en-US" dirty="0" err="1" smtClean="0"/>
              <a:t>medida</a:t>
            </a:r>
            <a:r>
              <a:rPr lang="en-US" dirty="0" smtClean="0"/>
              <a:t> </a:t>
            </a:r>
            <a:r>
              <a:rPr lang="en-US" dirty="0" err="1" smtClean="0"/>
              <a:t>Interno</a:t>
            </a:r>
            <a:endParaRPr lang="es-EC" cap="small" dirty="0"/>
          </a:p>
        </p:txBody>
      </p:sp>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5" name="4 Imagen"/>
          <p:cNvPicPr/>
          <p:nvPr/>
        </p:nvPicPr>
        <p:blipFill>
          <a:blip r:embed="rId3" cstate="print"/>
          <a:srcRect/>
          <a:stretch>
            <a:fillRect/>
          </a:stretch>
        </p:blipFill>
        <p:spPr bwMode="auto">
          <a:xfrm>
            <a:off x="157658" y="1619250"/>
            <a:ext cx="8828684" cy="36195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Agenda</a:t>
            </a:r>
            <a:endParaRPr lang="es-EC" dirty="0"/>
          </a:p>
        </p:txBody>
      </p:sp>
      <p:sp>
        <p:nvSpPr>
          <p:cNvPr id="3" name="2 Marcador de contenido"/>
          <p:cNvSpPr>
            <a:spLocks noGrp="1"/>
          </p:cNvSpPr>
          <p:nvPr>
            <p:ph idx="1"/>
          </p:nvPr>
        </p:nvSpPr>
        <p:spPr/>
        <p:txBody>
          <a:bodyPr>
            <a:normAutofit fontScale="92500"/>
          </a:bodyPr>
          <a:lstStyle/>
          <a:p>
            <a:r>
              <a:rPr lang="es-EC" dirty="0" smtClean="0"/>
              <a:t>Antecedentes</a:t>
            </a:r>
          </a:p>
          <a:p>
            <a:r>
              <a:rPr lang="es-EC" dirty="0" smtClean="0"/>
              <a:t>Objetivos</a:t>
            </a:r>
          </a:p>
          <a:p>
            <a:r>
              <a:rPr lang="en-US" dirty="0" err="1" smtClean="0"/>
              <a:t>Análisis</a:t>
            </a:r>
            <a:r>
              <a:rPr lang="en-US" dirty="0" smtClean="0"/>
              <a:t> de </a:t>
            </a:r>
            <a:r>
              <a:rPr lang="en-US" dirty="0" err="1" smtClean="0"/>
              <a:t>Herramientas</a:t>
            </a:r>
            <a:r>
              <a:rPr lang="en-US" dirty="0" smtClean="0"/>
              <a:t> </a:t>
            </a:r>
            <a:r>
              <a:rPr lang="en-US" dirty="0" err="1" smtClean="0"/>
              <a:t>Informáticas</a:t>
            </a:r>
            <a:r>
              <a:rPr lang="en-US" dirty="0" smtClean="0"/>
              <a:t> de </a:t>
            </a:r>
            <a:r>
              <a:rPr lang="en-US" dirty="0" err="1" smtClean="0"/>
              <a:t>apoyo</a:t>
            </a:r>
            <a:r>
              <a:rPr lang="en-US" dirty="0" smtClean="0"/>
              <a:t> a la </a:t>
            </a:r>
            <a:r>
              <a:rPr lang="en-US" dirty="0" err="1" smtClean="0"/>
              <a:t>gestión</a:t>
            </a:r>
            <a:r>
              <a:rPr lang="en-US" dirty="0" smtClean="0"/>
              <a:t> de la </a:t>
            </a:r>
            <a:r>
              <a:rPr lang="en-US" dirty="0" err="1" smtClean="0"/>
              <a:t>norma</a:t>
            </a:r>
            <a:r>
              <a:rPr lang="en-US" dirty="0" smtClean="0"/>
              <a:t> ISO 9001 – 2000</a:t>
            </a:r>
          </a:p>
          <a:p>
            <a:r>
              <a:rPr lang="en-US" dirty="0" err="1" smtClean="0"/>
              <a:t>Comparación</a:t>
            </a:r>
            <a:r>
              <a:rPr lang="en-US" dirty="0" smtClean="0"/>
              <a:t> de </a:t>
            </a:r>
            <a:r>
              <a:rPr lang="en-US" dirty="0" err="1" smtClean="0"/>
              <a:t>Herramientas</a:t>
            </a:r>
            <a:r>
              <a:rPr lang="en-US" dirty="0" smtClean="0"/>
              <a:t> </a:t>
            </a:r>
            <a:r>
              <a:rPr lang="en-US" dirty="0" err="1" smtClean="0"/>
              <a:t>Informáticas</a:t>
            </a:r>
            <a:r>
              <a:rPr lang="en-US" dirty="0" smtClean="0"/>
              <a:t> de </a:t>
            </a:r>
            <a:r>
              <a:rPr lang="en-US" dirty="0" err="1" smtClean="0"/>
              <a:t>apoyo</a:t>
            </a:r>
            <a:r>
              <a:rPr lang="en-US" dirty="0" smtClean="0"/>
              <a:t> a la </a:t>
            </a:r>
            <a:r>
              <a:rPr lang="en-US" dirty="0" err="1" smtClean="0"/>
              <a:t>gestión</a:t>
            </a:r>
            <a:r>
              <a:rPr lang="en-US" dirty="0" smtClean="0"/>
              <a:t> de la </a:t>
            </a:r>
            <a:r>
              <a:rPr lang="en-US" dirty="0" err="1" smtClean="0"/>
              <a:t>norma</a:t>
            </a:r>
            <a:r>
              <a:rPr lang="en-US" dirty="0" smtClean="0"/>
              <a:t> ISO 9001 – 2000</a:t>
            </a:r>
          </a:p>
          <a:p>
            <a:r>
              <a:rPr lang="es-EC" dirty="0" smtClean="0"/>
              <a:t>Propuesta de implantación de la alternativa seleccionada</a:t>
            </a:r>
            <a:endParaRPr lang="en-US" dirty="0" smtClean="0"/>
          </a:p>
          <a:p>
            <a:r>
              <a:rPr lang="es-EC" dirty="0" smtClean="0"/>
              <a:t>Conclusiones y Recomendaciones</a:t>
            </a:r>
          </a:p>
        </p:txBody>
      </p:sp>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Desarrollo</a:t>
            </a:r>
            <a:r>
              <a:rPr lang="en-US" dirty="0" smtClean="0"/>
              <a:t> a la </a:t>
            </a:r>
            <a:r>
              <a:rPr lang="en-US" dirty="0" err="1" smtClean="0"/>
              <a:t>medida</a:t>
            </a:r>
            <a:r>
              <a:rPr lang="en-US" dirty="0" smtClean="0"/>
              <a:t> Externo</a:t>
            </a:r>
            <a:endParaRPr lang="es-EC" cap="small" dirty="0"/>
          </a:p>
        </p:txBody>
      </p:sp>
      <p:sp>
        <p:nvSpPr>
          <p:cNvPr id="6" name="5 Marcador de contenido"/>
          <p:cNvSpPr>
            <a:spLocks noGrp="1"/>
          </p:cNvSpPr>
          <p:nvPr>
            <p:ph idx="1"/>
          </p:nvPr>
        </p:nvSpPr>
        <p:spPr/>
        <p:txBody>
          <a:bodyPr>
            <a:noAutofit/>
          </a:bodyPr>
          <a:lstStyle/>
          <a:p>
            <a:pPr lvl="0"/>
            <a:r>
              <a:rPr lang="es-EC" sz="2000" dirty="0" smtClean="0"/>
              <a:t>Las empresas consultadas tienen amplia experiencia en el desarrollo de aplicaciones financieras, contables, administrativas, pero no han desarrollado aplicaciones de gestión documental  o de gestión de calidad, por lo que deberían iniciar el desarrollo de la aplicación con una capacitación intensiva a sus desarrolladores, lo que incrementaría el costo a niveles poco competitivos.</a:t>
            </a:r>
          </a:p>
          <a:p>
            <a:pPr lvl="0"/>
            <a:r>
              <a:rPr lang="es-EC" sz="2000" dirty="0" smtClean="0"/>
              <a:t>No están seguros de que esta aplicación pueda ser comercializada masivamente, razón por la cual todo el costo del desarrollo debería ser asumido por un solo cliente.</a:t>
            </a:r>
          </a:p>
          <a:p>
            <a:pPr lvl="0"/>
            <a:r>
              <a:rPr lang="es-EC" sz="2000" dirty="0" smtClean="0"/>
              <a:t>El número de usuarios que deberían ser licenciados por la aplicación no resulta atractivo para las empresas de desarrollo.</a:t>
            </a:r>
          </a:p>
          <a:p>
            <a:pPr lvl="0"/>
            <a:r>
              <a:rPr lang="es-EC" sz="2000" dirty="0" smtClean="0"/>
              <a:t>El RFP propuesto es muy exigente para empresas de desarrollo pequeñas que son quienes presentan un mínimo de interés.</a:t>
            </a:r>
          </a:p>
        </p:txBody>
      </p:sp>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46" y="857232"/>
            <a:ext cx="9144000" cy="1285884"/>
          </a:xfrm>
        </p:spPr>
        <p:txBody>
          <a:bodyPr>
            <a:normAutofit fontScale="90000"/>
          </a:bodyPr>
          <a:lstStyle/>
          <a:p>
            <a:r>
              <a:rPr lang="en-US" dirty="0" err="1" smtClean="0"/>
              <a:t>Comparación</a:t>
            </a:r>
            <a:r>
              <a:rPr lang="en-US" dirty="0" smtClean="0"/>
              <a:t> de </a:t>
            </a:r>
            <a:r>
              <a:rPr lang="en-US" dirty="0" err="1" smtClean="0"/>
              <a:t>Herramientas</a:t>
            </a:r>
            <a:r>
              <a:rPr lang="en-US" dirty="0" smtClean="0"/>
              <a:t> </a:t>
            </a:r>
            <a:r>
              <a:rPr lang="en-US" dirty="0" err="1" smtClean="0"/>
              <a:t>Informáticas</a:t>
            </a:r>
            <a:r>
              <a:rPr lang="en-US" dirty="0" smtClean="0"/>
              <a:t> de </a:t>
            </a:r>
            <a:r>
              <a:rPr lang="en-US" dirty="0" err="1" smtClean="0"/>
              <a:t>apoyo</a:t>
            </a:r>
            <a:r>
              <a:rPr lang="en-US" dirty="0" smtClean="0"/>
              <a:t> a la </a:t>
            </a:r>
            <a:r>
              <a:rPr lang="en-US" dirty="0" err="1" smtClean="0"/>
              <a:t>gestión</a:t>
            </a:r>
            <a:r>
              <a:rPr lang="en-US" dirty="0" smtClean="0"/>
              <a:t> de la </a:t>
            </a:r>
            <a:r>
              <a:rPr lang="en-US" dirty="0" err="1" smtClean="0"/>
              <a:t>norma</a:t>
            </a:r>
            <a:r>
              <a:rPr lang="en-US" dirty="0" smtClean="0"/>
              <a:t> ISO 9001 – 2000</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Metodología</a:t>
            </a:r>
            <a:r>
              <a:rPr lang="en-US" dirty="0" smtClean="0"/>
              <a:t> de </a:t>
            </a:r>
            <a:r>
              <a:rPr lang="en-US" dirty="0" err="1" smtClean="0"/>
              <a:t>Comparación</a:t>
            </a:r>
            <a:endParaRPr lang="es-EC" cap="small" dirty="0"/>
          </a:p>
        </p:txBody>
      </p:sp>
      <p:sp>
        <p:nvSpPr>
          <p:cNvPr id="6" name="5 Marcador de contenido"/>
          <p:cNvSpPr>
            <a:spLocks noGrp="1"/>
          </p:cNvSpPr>
          <p:nvPr>
            <p:ph idx="1"/>
          </p:nvPr>
        </p:nvSpPr>
        <p:spPr>
          <a:xfrm>
            <a:off x="457200" y="1775191"/>
            <a:ext cx="8229600" cy="2939693"/>
          </a:xfrm>
        </p:spPr>
        <p:txBody>
          <a:bodyPr>
            <a:noAutofit/>
          </a:bodyPr>
          <a:lstStyle/>
          <a:p>
            <a:r>
              <a:rPr lang="es-EC" sz="2000" dirty="0" smtClean="0"/>
              <a:t>Para llevar a cabo la comparación cualitativa de las alternativas  presentadas se validó cuáles de los requisitos especificados en el RFP son cumplidos por cada una de ellas, según los siguientes códigos de cumplimiento:</a:t>
            </a:r>
          </a:p>
          <a:p>
            <a:pPr lvl="1"/>
            <a:r>
              <a:rPr lang="es-EC" sz="1800" b="1" i="1" u="sng" dirty="0" smtClean="0"/>
              <a:t>CT:</a:t>
            </a:r>
            <a:r>
              <a:rPr lang="es-EC" sz="1800" b="1" i="1" dirty="0" smtClean="0"/>
              <a:t> </a:t>
            </a:r>
            <a:r>
              <a:rPr lang="es-EC" sz="1800" dirty="0" smtClean="0"/>
              <a:t>Cumple totalmente</a:t>
            </a:r>
          </a:p>
          <a:p>
            <a:pPr lvl="1"/>
            <a:r>
              <a:rPr lang="es-EC" sz="1800" b="1" i="1" u="sng" dirty="0" smtClean="0"/>
              <a:t>CP:</a:t>
            </a:r>
            <a:r>
              <a:rPr lang="es-EC" sz="1800" b="1" i="1" dirty="0" smtClean="0"/>
              <a:t> </a:t>
            </a:r>
            <a:r>
              <a:rPr lang="es-EC" sz="1800" dirty="0" smtClean="0"/>
              <a:t>Cumple parcialmente</a:t>
            </a:r>
          </a:p>
          <a:p>
            <a:pPr lvl="1"/>
            <a:r>
              <a:rPr lang="es-EC" sz="1800" b="1" i="1" u="sng" dirty="0" smtClean="0"/>
              <a:t>NC:</a:t>
            </a:r>
            <a:r>
              <a:rPr lang="es-EC" sz="1800" b="1" i="1" dirty="0" smtClean="0"/>
              <a:t> </a:t>
            </a:r>
            <a:r>
              <a:rPr lang="es-EC" sz="1800" dirty="0" smtClean="0"/>
              <a:t>No cumple</a:t>
            </a:r>
          </a:p>
          <a:p>
            <a:r>
              <a:rPr lang="es-EC" sz="2000" dirty="0" smtClean="0">
                <a:hlinkClick r:id="rId3" action="ppaction://hlinkfile"/>
              </a:rPr>
              <a:t>Matriz de comparación Cualitativa</a:t>
            </a:r>
            <a:endParaRPr lang="es-EC" sz="2000" dirty="0" smtClean="0"/>
          </a:p>
          <a:p>
            <a:r>
              <a:rPr lang="es-EC" sz="2000" dirty="0" smtClean="0"/>
              <a:t>Metodología de Ponderación</a:t>
            </a:r>
          </a:p>
          <a:p>
            <a:pPr lvl="1"/>
            <a:endParaRPr lang="es-EC" sz="1600" dirty="0" smtClean="0"/>
          </a:p>
          <a:p>
            <a:pPr lvl="0"/>
            <a:endParaRPr lang="es-EC" sz="2000" dirty="0" smtClean="0"/>
          </a:p>
        </p:txBody>
      </p:sp>
      <p:sp>
        <p:nvSpPr>
          <p:cNvPr id="70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5" name="4 Tabla"/>
          <p:cNvGraphicFramePr>
            <a:graphicFrameLocks noGrp="1"/>
          </p:cNvGraphicFramePr>
          <p:nvPr/>
        </p:nvGraphicFramePr>
        <p:xfrm>
          <a:off x="1785918" y="5000636"/>
          <a:ext cx="5669280" cy="1645920"/>
        </p:xfrm>
        <a:graphic>
          <a:graphicData uri="http://schemas.openxmlformats.org/drawingml/2006/table">
            <a:tbl>
              <a:tblPr firstRow="1">
                <a:tableStyleId>{7E9639D4-E3E2-4D34-9284-5A2195B3D0D7}</a:tableStyleId>
              </a:tblPr>
              <a:tblGrid>
                <a:gridCol w="2834640"/>
                <a:gridCol w="2834640"/>
              </a:tblGrid>
              <a:tr h="0">
                <a:tc>
                  <a:txBody>
                    <a:bodyPr/>
                    <a:lstStyle/>
                    <a:p>
                      <a:pPr algn="ctr">
                        <a:lnSpc>
                          <a:spcPct val="150000"/>
                        </a:lnSpc>
                        <a:spcAft>
                          <a:spcPts val="0"/>
                        </a:spcAft>
                      </a:pPr>
                      <a:r>
                        <a:rPr lang="es-EC" sz="1800" dirty="0"/>
                        <a:t>Cumplimiento</a:t>
                      </a:r>
                      <a:endParaRPr lang="es-EC" sz="1800" dirty="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a:t>Valor</a:t>
                      </a:r>
                      <a:endParaRPr lang="es-EC" sz="1800">
                        <a:latin typeface="Georgia"/>
                        <a:ea typeface="Times New Roman"/>
                        <a:cs typeface="Times New Roman"/>
                      </a:endParaRPr>
                    </a:p>
                  </a:txBody>
                  <a:tcPr marL="68580" marR="68580" marT="0" marB="0"/>
                </a:tc>
              </a:tr>
              <a:tr h="0">
                <a:tc>
                  <a:txBody>
                    <a:bodyPr/>
                    <a:lstStyle/>
                    <a:p>
                      <a:pPr algn="just">
                        <a:lnSpc>
                          <a:spcPct val="150000"/>
                        </a:lnSpc>
                        <a:spcAft>
                          <a:spcPts val="0"/>
                        </a:spcAft>
                      </a:pPr>
                      <a:r>
                        <a:rPr lang="es-EC" sz="1800"/>
                        <a:t>Cumple Totalmente (CT)</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a:t>1</a:t>
                      </a:r>
                      <a:endParaRPr lang="es-EC" sz="1800">
                        <a:latin typeface="Georgia"/>
                        <a:ea typeface="Times New Roman"/>
                        <a:cs typeface="Times New Roman"/>
                      </a:endParaRPr>
                    </a:p>
                  </a:txBody>
                  <a:tcPr marL="68580" marR="68580" marT="0" marB="0"/>
                </a:tc>
              </a:tr>
              <a:tr h="0">
                <a:tc>
                  <a:txBody>
                    <a:bodyPr/>
                    <a:lstStyle/>
                    <a:p>
                      <a:pPr algn="just">
                        <a:lnSpc>
                          <a:spcPct val="150000"/>
                        </a:lnSpc>
                        <a:spcAft>
                          <a:spcPts val="0"/>
                        </a:spcAft>
                      </a:pPr>
                      <a:r>
                        <a:rPr lang="es-EC" sz="1800"/>
                        <a:t>Cumple Parcialmente (CP)</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a:t>0,5</a:t>
                      </a:r>
                      <a:endParaRPr lang="es-EC" sz="1800">
                        <a:latin typeface="Georgia"/>
                        <a:ea typeface="Times New Roman"/>
                        <a:cs typeface="Times New Roman"/>
                      </a:endParaRPr>
                    </a:p>
                  </a:txBody>
                  <a:tcPr marL="68580" marR="68580" marT="0" marB="0"/>
                </a:tc>
              </a:tr>
              <a:tr h="0">
                <a:tc>
                  <a:txBody>
                    <a:bodyPr/>
                    <a:lstStyle/>
                    <a:p>
                      <a:pPr algn="just">
                        <a:lnSpc>
                          <a:spcPct val="150000"/>
                        </a:lnSpc>
                        <a:spcAft>
                          <a:spcPts val="0"/>
                        </a:spcAft>
                      </a:pPr>
                      <a:r>
                        <a:rPr lang="es-EC" sz="1800"/>
                        <a:t>No Cumple (NC)</a:t>
                      </a:r>
                      <a:endParaRPr lang="es-EC" sz="1800">
                        <a:latin typeface="Georgia"/>
                        <a:ea typeface="Times New Roman"/>
                        <a:cs typeface="Times New Roman"/>
                      </a:endParaRPr>
                    </a:p>
                  </a:txBody>
                  <a:tcPr marL="68580" marR="68580" marT="0" marB="0"/>
                </a:tc>
                <a:tc>
                  <a:txBody>
                    <a:bodyPr/>
                    <a:lstStyle/>
                    <a:p>
                      <a:pPr algn="ctr">
                        <a:lnSpc>
                          <a:spcPct val="150000"/>
                        </a:lnSpc>
                        <a:spcAft>
                          <a:spcPts val="0"/>
                        </a:spcAft>
                      </a:pPr>
                      <a:r>
                        <a:rPr lang="es-EC" sz="1800" dirty="0"/>
                        <a:t>0</a:t>
                      </a:r>
                      <a:endParaRPr lang="es-EC" sz="1800" dirty="0">
                        <a:latin typeface="Georgia"/>
                        <a:ea typeface="Times New Roman"/>
                        <a:cs typeface="Times New Roman"/>
                      </a:endParaRPr>
                    </a:p>
                  </a:txBody>
                  <a:tcPr marL="68580" marR="68580" marT="0" marB="0"/>
                </a:tc>
              </a:tr>
            </a:tbl>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Especificaciones Generales</a:t>
            </a:r>
            <a:endParaRPr lang="es-ES" dirty="0"/>
          </a:p>
        </p:txBody>
      </p:sp>
      <p:graphicFrame>
        <p:nvGraphicFramePr>
          <p:cNvPr id="5" name="4 Tabla"/>
          <p:cNvGraphicFramePr>
            <a:graphicFrameLocks noGrp="1"/>
          </p:cNvGraphicFramePr>
          <p:nvPr/>
        </p:nvGraphicFramePr>
        <p:xfrm>
          <a:off x="500034" y="2214553"/>
          <a:ext cx="8286808" cy="2928959"/>
        </p:xfrm>
        <a:graphic>
          <a:graphicData uri="http://schemas.openxmlformats.org/drawingml/2006/table">
            <a:tbl>
              <a:tblPr/>
              <a:tblGrid>
                <a:gridCol w="3286148"/>
                <a:gridCol w="1143008"/>
                <a:gridCol w="1071570"/>
                <a:gridCol w="1571636"/>
                <a:gridCol w="1214446"/>
              </a:tblGrid>
              <a:tr h="1464479">
                <a:tc>
                  <a:txBody>
                    <a:bodyPr/>
                    <a:lstStyle/>
                    <a:p>
                      <a:pPr algn="ctr">
                        <a:lnSpc>
                          <a:spcPct val="150000"/>
                        </a:lnSpc>
                        <a:spcAft>
                          <a:spcPts val="0"/>
                        </a:spcAft>
                      </a:pPr>
                      <a:r>
                        <a:rPr lang="es-EC" sz="1400" b="1" dirty="0">
                          <a:solidFill>
                            <a:srgbClr val="000000"/>
                          </a:solidFill>
                          <a:latin typeface="Georgia"/>
                          <a:ea typeface="Times New Roman"/>
                          <a:cs typeface="Times New Roman"/>
                        </a:rPr>
                        <a:t>Especificación</a:t>
                      </a:r>
                      <a:endParaRPr lang="es-EC" sz="160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FF"/>
                    </a:solidFill>
                  </a:tcPr>
                </a:tc>
                <a:tc>
                  <a:txBody>
                    <a:bodyPr/>
                    <a:lstStyle/>
                    <a:p>
                      <a:pPr algn="ctr">
                        <a:lnSpc>
                          <a:spcPct val="150000"/>
                        </a:lnSpc>
                        <a:spcAft>
                          <a:spcPts val="0"/>
                        </a:spcAft>
                      </a:pPr>
                      <a:r>
                        <a:rPr lang="es-EC" sz="1400" b="1">
                          <a:solidFill>
                            <a:srgbClr val="000000"/>
                          </a:solidFill>
                          <a:latin typeface="Georgia"/>
                          <a:ea typeface="Times New Roman"/>
                          <a:cs typeface="Times New Roman"/>
                        </a:rPr>
                        <a:t>Q-bo.org</a:t>
                      </a:r>
                      <a:endParaRPr lang="es-EC" sz="16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400" b="1">
                          <a:solidFill>
                            <a:srgbClr val="000000"/>
                          </a:solidFill>
                          <a:latin typeface="Georgia"/>
                          <a:ea typeface="Times New Roman"/>
                          <a:cs typeface="Times New Roman"/>
                        </a:rPr>
                        <a:t>GesDoc</a:t>
                      </a:r>
                      <a:endParaRPr lang="es-EC" sz="16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400" b="1">
                          <a:solidFill>
                            <a:srgbClr val="000000"/>
                          </a:solidFill>
                          <a:latin typeface="Georgia"/>
                          <a:ea typeface="Times New Roman"/>
                          <a:cs typeface="Times New Roman"/>
                        </a:rPr>
                        <a:t>ISO Control Documental</a:t>
                      </a:r>
                      <a:endParaRPr lang="es-EC" sz="16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400" b="1">
                          <a:solidFill>
                            <a:srgbClr val="000000"/>
                          </a:solidFill>
                          <a:latin typeface="Georgia"/>
                          <a:ea typeface="Times New Roman"/>
                          <a:cs typeface="Times New Roman"/>
                        </a:rPr>
                        <a:t>Simple Document Repository</a:t>
                      </a:r>
                      <a:endParaRPr lang="es-EC" sz="16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488160">
                <a:tc>
                  <a:txBody>
                    <a:bodyPr/>
                    <a:lstStyle/>
                    <a:p>
                      <a:pPr algn="ctr">
                        <a:lnSpc>
                          <a:spcPct val="150000"/>
                        </a:lnSpc>
                        <a:spcAft>
                          <a:spcPts val="0"/>
                        </a:spcAft>
                      </a:pPr>
                      <a:r>
                        <a:rPr lang="es-EC" sz="1400" b="1" dirty="0">
                          <a:solidFill>
                            <a:srgbClr val="000000"/>
                          </a:solidFill>
                          <a:latin typeface="Georgia"/>
                          <a:ea typeface="Times New Roman"/>
                          <a:cs typeface="Times New Roman"/>
                        </a:rPr>
                        <a:t>ESPECIFICACIONES GENERALES</a:t>
                      </a:r>
                      <a:endParaRPr lang="es-EC" sz="16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400" b="1" dirty="0">
                          <a:solidFill>
                            <a:srgbClr val="000000"/>
                          </a:solidFill>
                          <a:latin typeface="Georgia"/>
                          <a:ea typeface="Times New Roman"/>
                          <a:cs typeface="Times New Roman"/>
                        </a:rPr>
                        <a:t>19,0</a:t>
                      </a:r>
                      <a:endParaRPr lang="es-EC" sz="16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400" b="1" dirty="0">
                          <a:solidFill>
                            <a:srgbClr val="000000"/>
                          </a:solidFill>
                          <a:latin typeface="Georgia"/>
                          <a:ea typeface="Times New Roman"/>
                          <a:cs typeface="Times New Roman"/>
                        </a:rPr>
                        <a:t>19,0</a:t>
                      </a:r>
                      <a:endParaRPr lang="es-EC" sz="16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400" b="1" dirty="0">
                          <a:solidFill>
                            <a:srgbClr val="000000"/>
                          </a:solidFill>
                          <a:latin typeface="Georgia"/>
                          <a:ea typeface="Times New Roman"/>
                          <a:cs typeface="Times New Roman"/>
                        </a:rPr>
                        <a:t>5,5</a:t>
                      </a:r>
                      <a:endParaRPr lang="es-EC" sz="16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400" b="1" dirty="0">
                          <a:solidFill>
                            <a:srgbClr val="000000"/>
                          </a:solidFill>
                          <a:latin typeface="Georgia"/>
                          <a:ea typeface="Times New Roman"/>
                          <a:cs typeface="Times New Roman"/>
                        </a:rPr>
                        <a:t>4,5</a:t>
                      </a:r>
                      <a:endParaRPr lang="es-EC" sz="16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488160">
                <a:tc>
                  <a:txBody>
                    <a:bodyPr/>
                    <a:lstStyle/>
                    <a:p>
                      <a:pPr algn="l">
                        <a:lnSpc>
                          <a:spcPct val="150000"/>
                        </a:lnSpc>
                        <a:spcAft>
                          <a:spcPts val="0"/>
                        </a:spcAft>
                      </a:pPr>
                      <a:r>
                        <a:rPr lang="es-EC" sz="1400">
                          <a:solidFill>
                            <a:srgbClr val="000000"/>
                          </a:solidFill>
                          <a:latin typeface="Georgia"/>
                          <a:ea typeface="Times New Roman"/>
                          <a:cs typeface="Times New Roman"/>
                        </a:rPr>
                        <a:t>Respecto al proveedor</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a:solidFill>
                            <a:srgbClr val="000000"/>
                          </a:solidFill>
                          <a:latin typeface="Georgia"/>
                          <a:ea typeface="Times New Roman"/>
                          <a:cs typeface="Times New Roman"/>
                        </a:rPr>
                        <a:t>9</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a:solidFill>
                            <a:srgbClr val="000000"/>
                          </a:solidFill>
                          <a:latin typeface="Georgia"/>
                          <a:ea typeface="Times New Roman"/>
                          <a:cs typeface="Times New Roman"/>
                        </a:rPr>
                        <a:t>8</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a:solidFill>
                            <a:srgbClr val="000000"/>
                          </a:solidFill>
                          <a:latin typeface="Georgia"/>
                          <a:ea typeface="Times New Roman"/>
                          <a:cs typeface="Times New Roman"/>
                        </a:rPr>
                        <a:t>2</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a:solidFill>
                            <a:srgbClr val="000000"/>
                          </a:solidFill>
                          <a:latin typeface="Georgia"/>
                          <a:ea typeface="Times New Roman"/>
                          <a:cs typeface="Times New Roman"/>
                        </a:rPr>
                        <a:t>2</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8160">
                <a:tc>
                  <a:txBody>
                    <a:bodyPr/>
                    <a:lstStyle/>
                    <a:p>
                      <a:pPr algn="l">
                        <a:lnSpc>
                          <a:spcPct val="150000"/>
                        </a:lnSpc>
                        <a:spcAft>
                          <a:spcPts val="0"/>
                        </a:spcAft>
                      </a:pPr>
                      <a:r>
                        <a:rPr lang="es-EC" sz="1400">
                          <a:solidFill>
                            <a:srgbClr val="000000"/>
                          </a:solidFill>
                          <a:latin typeface="Georgia"/>
                          <a:ea typeface="Times New Roman"/>
                          <a:cs typeface="Times New Roman"/>
                        </a:rPr>
                        <a:t>Respecto al proyecto</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a:solidFill>
                            <a:srgbClr val="000000"/>
                          </a:solidFill>
                          <a:latin typeface="Georgia"/>
                          <a:ea typeface="Times New Roman"/>
                          <a:cs typeface="Times New Roman"/>
                        </a:rPr>
                        <a:t>10,0</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a:solidFill>
                            <a:srgbClr val="000000"/>
                          </a:solidFill>
                          <a:latin typeface="Georgia"/>
                          <a:ea typeface="Times New Roman"/>
                          <a:cs typeface="Times New Roman"/>
                        </a:rPr>
                        <a:t>11,0</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a:solidFill>
                            <a:srgbClr val="000000"/>
                          </a:solidFill>
                          <a:latin typeface="Georgia"/>
                          <a:ea typeface="Times New Roman"/>
                          <a:cs typeface="Times New Roman"/>
                        </a:rPr>
                        <a:t>3,5</a:t>
                      </a:r>
                      <a:endParaRPr lang="es-EC" sz="16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400" dirty="0">
                          <a:solidFill>
                            <a:srgbClr val="000000"/>
                          </a:solidFill>
                          <a:latin typeface="Georgia"/>
                          <a:ea typeface="Times New Roman"/>
                          <a:cs typeface="Times New Roman"/>
                        </a:rPr>
                        <a:t>2,5</a:t>
                      </a:r>
                      <a:endParaRPr lang="es-EC" sz="16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cap="small" dirty="0" smtClean="0"/>
              <a:t>Especificaciones Técnicas</a:t>
            </a:r>
            <a:endParaRPr lang="es-EC" dirty="0"/>
          </a:p>
        </p:txBody>
      </p:sp>
      <p:graphicFrame>
        <p:nvGraphicFramePr>
          <p:cNvPr id="4" name="3 Tabla"/>
          <p:cNvGraphicFramePr>
            <a:graphicFrameLocks noGrp="1"/>
          </p:cNvGraphicFramePr>
          <p:nvPr/>
        </p:nvGraphicFramePr>
        <p:xfrm>
          <a:off x="785786" y="2214554"/>
          <a:ext cx="7643865" cy="3732641"/>
        </p:xfrm>
        <a:graphic>
          <a:graphicData uri="http://schemas.openxmlformats.org/drawingml/2006/table">
            <a:tbl>
              <a:tblPr/>
              <a:tblGrid>
                <a:gridCol w="2928958"/>
                <a:gridCol w="1071570"/>
                <a:gridCol w="1000132"/>
                <a:gridCol w="1500198"/>
                <a:gridCol w="1143007"/>
              </a:tblGrid>
              <a:tr h="1143011">
                <a:tc>
                  <a:txBody>
                    <a:bodyPr/>
                    <a:lstStyle/>
                    <a:p>
                      <a:pPr algn="ctr">
                        <a:lnSpc>
                          <a:spcPct val="150000"/>
                        </a:lnSpc>
                        <a:spcAft>
                          <a:spcPts val="0"/>
                        </a:spcAft>
                      </a:pPr>
                      <a:r>
                        <a:rPr lang="es-EC" sz="1200" b="1" dirty="0">
                          <a:solidFill>
                            <a:srgbClr val="000000"/>
                          </a:solidFill>
                          <a:latin typeface="Georgia"/>
                          <a:ea typeface="Times New Roman"/>
                          <a:cs typeface="Arial"/>
                        </a:rPr>
                        <a:t>Especificación</a:t>
                      </a:r>
                      <a:endParaRPr lang="es-EC" sz="140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FFFF"/>
                    </a:solidFill>
                  </a:tcPr>
                </a:tc>
                <a:tc>
                  <a:txBody>
                    <a:bodyPr/>
                    <a:lstStyle/>
                    <a:p>
                      <a:pPr algn="ctr">
                        <a:lnSpc>
                          <a:spcPct val="150000"/>
                        </a:lnSpc>
                        <a:spcAft>
                          <a:spcPts val="0"/>
                        </a:spcAft>
                      </a:pPr>
                      <a:r>
                        <a:rPr lang="es-EC" sz="1200" b="1">
                          <a:solidFill>
                            <a:srgbClr val="000000"/>
                          </a:solidFill>
                          <a:latin typeface="Georgia"/>
                          <a:ea typeface="Times New Roman"/>
                          <a:cs typeface="Arial"/>
                        </a:rPr>
                        <a:t>Q-bo.org</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200" b="1">
                          <a:solidFill>
                            <a:srgbClr val="000000"/>
                          </a:solidFill>
                          <a:latin typeface="Georgia"/>
                          <a:ea typeface="Times New Roman"/>
                          <a:cs typeface="Arial"/>
                        </a:rPr>
                        <a:t>GesDoc</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200" b="1">
                          <a:solidFill>
                            <a:srgbClr val="000000"/>
                          </a:solidFill>
                          <a:latin typeface="Georgia"/>
                          <a:ea typeface="Times New Roman"/>
                          <a:cs typeface="Arial"/>
                        </a:rPr>
                        <a:t>ISO Control Documental</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200" b="1">
                          <a:solidFill>
                            <a:srgbClr val="000000"/>
                          </a:solidFill>
                          <a:latin typeface="Georgia"/>
                          <a:ea typeface="Times New Roman"/>
                          <a:cs typeface="Arial"/>
                        </a:rPr>
                        <a:t>Simple Document Repository</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517926">
                <a:tc>
                  <a:txBody>
                    <a:bodyPr/>
                    <a:lstStyle/>
                    <a:p>
                      <a:pPr algn="ctr">
                        <a:lnSpc>
                          <a:spcPct val="150000"/>
                        </a:lnSpc>
                        <a:spcAft>
                          <a:spcPts val="0"/>
                        </a:spcAft>
                      </a:pPr>
                      <a:r>
                        <a:rPr lang="es-EC" sz="1200" b="1" dirty="0">
                          <a:solidFill>
                            <a:srgbClr val="000000"/>
                          </a:solidFill>
                          <a:latin typeface="Georgia"/>
                          <a:ea typeface="Times New Roman"/>
                          <a:cs typeface="Arial"/>
                        </a:rPr>
                        <a:t>ESPECIFICACIONES TÉCNICAS</a:t>
                      </a:r>
                      <a:endParaRPr lang="es-EC" sz="14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200" b="1" dirty="0">
                          <a:solidFill>
                            <a:srgbClr val="000000"/>
                          </a:solidFill>
                          <a:latin typeface="Georgia"/>
                          <a:ea typeface="Times New Roman"/>
                          <a:cs typeface="Arial"/>
                        </a:rPr>
                        <a:t>17,0</a:t>
                      </a:r>
                      <a:endParaRPr lang="es-EC" sz="14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200" b="1" dirty="0">
                          <a:solidFill>
                            <a:srgbClr val="000000"/>
                          </a:solidFill>
                          <a:latin typeface="Georgia"/>
                          <a:ea typeface="Times New Roman"/>
                          <a:cs typeface="Arial"/>
                        </a:rPr>
                        <a:t>17,5</a:t>
                      </a:r>
                      <a:endParaRPr lang="es-EC" sz="14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200" b="1" dirty="0">
                          <a:solidFill>
                            <a:srgbClr val="000000"/>
                          </a:solidFill>
                          <a:latin typeface="Georgia"/>
                          <a:ea typeface="Times New Roman"/>
                          <a:cs typeface="Arial"/>
                        </a:rPr>
                        <a:t>13,0</a:t>
                      </a:r>
                      <a:endParaRPr lang="es-EC" sz="14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Aft>
                          <a:spcPts val="0"/>
                        </a:spcAft>
                      </a:pPr>
                      <a:r>
                        <a:rPr lang="es-EC" sz="1200" b="1" dirty="0">
                          <a:solidFill>
                            <a:srgbClr val="000000"/>
                          </a:solidFill>
                          <a:latin typeface="Georgia"/>
                          <a:ea typeface="Times New Roman"/>
                          <a:cs typeface="Arial"/>
                        </a:rPr>
                        <a:t>13,5</a:t>
                      </a:r>
                      <a:endParaRPr lang="es-EC" sz="14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517926">
                <a:tc>
                  <a:txBody>
                    <a:bodyPr/>
                    <a:lstStyle/>
                    <a:p>
                      <a:pPr algn="l">
                        <a:lnSpc>
                          <a:spcPct val="150000"/>
                        </a:lnSpc>
                        <a:spcAft>
                          <a:spcPts val="0"/>
                        </a:spcAft>
                      </a:pPr>
                      <a:r>
                        <a:rPr lang="es-EC" sz="1200">
                          <a:solidFill>
                            <a:srgbClr val="000000"/>
                          </a:solidFill>
                          <a:latin typeface="Georgia"/>
                          <a:ea typeface="Times New Roman"/>
                          <a:cs typeface="Arial"/>
                        </a:rPr>
                        <a:t>Arquitectura</a:t>
                      </a:r>
                      <a:endParaRPr lang="es-EC" sz="14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a:solidFill>
                            <a:srgbClr val="000000"/>
                          </a:solidFill>
                          <a:latin typeface="Georgia"/>
                          <a:ea typeface="Times New Roman"/>
                          <a:cs typeface="Arial"/>
                        </a:rPr>
                        <a:t>10,0</a:t>
                      </a:r>
                      <a:endParaRPr lang="es-EC" sz="14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a:solidFill>
                            <a:srgbClr val="000000"/>
                          </a:solidFill>
                          <a:latin typeface="Georgia"/>
                          <a:ea typeface="Times New Roman"/>
                          <a:cs typeface="Arial"/>
                        </a:rPr>
                        <a:t>10,5</a:t>
                      </a:r>
                      <a:endParaRPr lang="es-EC" sz="14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a:solidFill>
                            <a:srgbClr val="000000"/>
                          </a:solidFill>
                          <a:latin typeface="Georgia"/>
                          <a:ea typeface="Times New Roman"/>
                          <a:cs typeface="Arial"/>
                        </a:rPr>
                        <a:t>7,0</a:t>
                      </a:r>
                      <a:endParaRPr lang="es-EC" sz="14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dirty="0">
                          <a:solidFill>
                            <a:srgbClr val="000000"/>
                          </a:solidFill>
                          <a:latin typeface="Georgia"/>
                          <a:ea typeface="Times New Roman"/>
                          <a:cs typeface="Arial"/>
                        </a:rPr>
                        <a:t>7,5</a:t>
                      </a:r>
                      <a:endParaRPr lang="es-EC" sz="140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7926">
                <a:tc>
                  <a:txBody>
                    <a:bodyPr/>
                    <a:lstStyle/>
                    <a:p>
                      <a:pPr algn="l">
                        <a:lnSpc>
                          <a:spcPct val="150000"/>
                        </a:lnSpc>
                        <a:spcAft>
                          <a:spcPts val="0"/>
                        </a:spcAft>
                      </a:pPr>
                      <a:r>
                        <a:rPr lang="es-EC" sz="1200">
                          <a:solidFill>
                            <a:srgbClr val="000000"/>
                          </a:solidFill>
                          <a:latin typeface="Georgia"/>
                          <a:ea typeface="Times New Roman"/>
                          <a:cs typeface="Arial"/>
                        </a:rPr>
                        <a:t>Conectividad</a:t>
                      </a:r>
                      <a:endParaRPr lang="es-EC" sz="14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2,0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2,0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1,0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1,0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7926">
                <a:tc>
                  <a:txBody>
                    <a:bodyPr/>
                    <a:lstStyle/>
                    <a:p>
                      <a:pPr algn="l">
                        <a:lnSpc>
                          <a:spcPct val="150000"/>
                        </a:lnSpc>
                        <a:spcAft>
                          <a:spcPts val="0"/>
                        </a:spcAft>
                      </a:pPr>
                      <a:r>
                        <a:rPr lang="es-EC" sz="1200">
                          <a:solidFill>
                            <a:srgbClr val="000000"/>
                          </a:solidFill>
                          <a:latin typeface="Georgia"/>
                          <a:ea typeface="Times New Roman"/>
                          <a:cs typeface="Arial"/>
                        </a:rPr>
                        <a:t>Flexibilidad</a:t>
                      </a:r>
                      <a:endParaRPr lang="es-EC" sz="14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3,0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3,0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3,0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3,0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7926">
                <a:tc>
                  <a:txBody>
                    <a:bodyPr/>
                    <a:lstStyle/>
                    <a:p>
                      <a:pPr algn="l">
                        <a:lnSpc>
                          <a:spcPct val="150000"/>
                        </a:lnSpc>
                        <a:spcAft>
                          <a:spcPts val="0"/>
                        </a:spcAft>
                      </a:pPr>
                      <a:r>
                        <a:rPr lang="es-EC" sz="1200">
                          <a:solidFill>
                            <a:srgbClr val="000000"/>
                          </a:solidFill>
                          <a:latin typeface="Georgia"/>
                          <a:ea typeface="Times New Roman"/>
                          <a:cs typeface="Arial"/>
                        </a:rPr>
                        <a:t>Licenciamiento</a:t>
                      </a:r>
                      <a:endParaRPr lang="es-EC" sz="140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2,0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2,0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a:solidFill>
                            <a:srgbClr val="000000"/>
                          </a:solidFill>
                          <a:latin typeface="Georgia"/>
                          <a:ea typeface="Times New Roman"/>
                          <a:cs typeface="Arial"/>
                        </a:rPr>
                        <a:t>2,0</a:t>
                      </a:r>
                      <a:endParaRPr lang="es-EC" sz="140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i="1" dirty="0">
                          <a:solidFill>
                            <a:srgbClr val="000000"/>
                          </a:solidFill>
                          <a:latin typeface="Georgia"/>
                          <a:ea typeface="Times New Roman"/>
                          <a:cs typeface="Arial"/>
                        </a:rPr>
                        <a:t>2,0</a:t>
                      </a:r>
                      <a:endParaRPr lang="es-EC" sz="140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Especificaciones Funcionales</a:t>
            </a:r>
            <a:endParaRPr lang="es-EC" dirty="0"/>
          </a:p>
        </p:txBody>
      </p:sp>
      <p:graphicFrame>
        <p:nvGraphicFramePr>
          <p:cNvPr id="4" name="3 Tabla"/>
          <p:cNvGraphicFramePr>
            <a:graphicFrameLocks noGrp="1"/>
          </p:cNvGraphicFramePr>
          <p:nvPr/>
        </p:nvGraphicFramePr>
        <p:xfrm>
          <a:off x="785786" y="1857364"/>
          <a:ext cx="7688295" cy="4714910"/>
        </p:xfrm>
        <a:graphic>
          <a:graphicData uri="http://schemas.openxmlformats.org/drawingml/2006/table">
            <a:tbl>
              <a:tblPr/>
              <a:tblGrid>
                <a:gridCol w="3112330"/>
                <a:gridCol w="1009404"/>
                <a:gridCol w="1009404"/>
                <a:gridCol w="1547753"/>
                <a:gridCol w="1009404"/>
              </a:tblGrid>
              <a:tr h="853425">
                <a:tc>
                  <a:txBody>
                    <a:bodyPr/>
                    <a:lstStyle/>
                    <a:p>
                      <a:pPr algn="ctr">
                        <a:lnSpc>
                          <a:spcPct val="150000"/>
                        </a:lnSpc>
                        <a:spcAft>
                          <a:spcPts val="0"/>
                        </a:spcAft>
                      </a:pPr>
                      <a:r>
                        <a:rPr lang="es-EC" sz="1000" b="1" dirty="0">
                          <a:solidFill>
                            <a:srgbClr val="000000"/>
                          </a:solidFill>
                          <a:latin typeface="Georgia"/>
                          <a:ea typeface="Times New Roman"/>
                          <a:cs typeface="Arial"/>
                        </a:rPr>
                        <a:t>Especificación</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a:solidFill>
                            <a:srgbClr val="000000"/>
                          </a:solidFill>
                          <a:latin typeface="Georgia"/>
                          <a:ea typeface="Times New Roman"/>
                          <a:cs typeface="Arial"/>
                        </a:rPr>
                        <a:t>Q-bo.org</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a:solidFill>
                            <a:srgbClr val="000000"/>
                          </a:solidFill>
                          <a:latin typeface="Georgia"/>
                          <a:ea typeface="Times New Roman"/>
                          <a:cs typeface="Arial"/>
                        </a:rPr>
                        <a:t>GesDoc</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a:solidFill>
                            <a:srgbClr val="000000"/>
                          </a:solidFill>
                          <a:latin typeface="Georgia"/>
                          <a:ea typeface="Times New Roman"/>
                          <a:cs typeface="Arial"/>
                        </a:rPr>
                        <a:t>ISO Control Documental</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a:solidFill>
                            <a:srgbClr val="000000"/>
                          </a:solidFill>
                          <a:latin typeface="Georgia"/>
                          <a:ea typeface="Times New Roman"/>
                          <a:cs typeface="Arial"/>
                        </a:rPr>
                        <a:t>Simple Document Repository</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284475">
                <a:tc>
                  <a:txBody>
                    <a:bodyPr/>
                    <a:lstStyle/>
                    <a:p>
                      <a:pPr algn="ctr">
                        <a:lnSpc>
                          <a:spcPct val="150000"/>
                        </a:lnSpc>
                        <a:spcAft>
                          <a:spcPts val="0"/>
                        </a:spcAft>
                      </a:pPr>
                      <a:r>
                        <a:rPr lang="es-EC" sz="1000" b="1" dirty="0">
                          <a:solidFill>
                            <a:srgbClr val="000000"/>
                          </a:solidFill>
                          <a:latin typeface="Georgia"/>
                          <a:ea typeface="Times New Roman"/>
                          <a:cs typeface="Times New Roman"/>
                        </a:rPr>
                        <a:t>ESPECIFICACIONES FUNCIONALES </a:t>
                      </a:r>
                      <a:endParaRPr lang="es-EC" sz="105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lnSpc>
                          <a:spcPct val="150000"/>
                        </a:lnSpc>
                        <a:spcAft>
                          <a:spcPts val="0"/>
                        </a:spcAft>
                      </a:pPr>
                      <a:r>
                        <a:rPr lang="es-EC" sz="1000" b="1" dirty="0">
                          <a:solidFill>
                            <a:srgbClr val="000000"/>
                          </a:solidFill>
                          <a:latin typeface="Georgia"/>
                          <a:ea typeface="Times New Roman"/>
                          <a:cs typeface="Arial"/>
                        </a:rPr>
                        <a:t>50,5</a:t>
                      </a:r>
                      <a:endParaRPr lang="es-EC" sz="105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lnSpc>
                          <a:spcPct val="150000"/>
                        </a:lnSpc>
                        <a:spcAft>
                          <a:spcPts val="0"/>
                        </a:spcAft>
                      </a:pPr>
                      <a:r>
                        <a:rPr lang="es-EC" sz="1000" b="1" dirty="0">
                          <a:solidFill>
                            <a:srgbClr val="000000"/>
                          </a:solidFill>
                          <a:latin typeface="Georgia"/>
                          <a:ea typeface="Times New Roman"/>
                          <a:cs typeface="Arial"/>
                        </a:rPr>
                        <a:t>8,0</a:t>
                      </a:r>
                      <a:endParaRPr lang="es-EC" sz="105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lnSpc>
                          <a:spcPct val="150000"/>
                        </a:lnSpc>
                        <a:spcAft>
                          <a:spcPts val="0"/>
                        </a:spcAft>
                      </a:pPr>
                      <a:r>
                        <a:rPr lang="es-EC" sz="1000" b="1" dirty="0">
                          <a:solidFill>
                            <a:srgbClr val="000000"/>
                          </a:solidFill>
                          <a:latin typeface="Georgia"/>
                          <a:ea typeface="Times New Roman"/>
                          <a:cs typeface="Arial"/>
                        </a:rPr>
                        <a:t>3,5</a:t>
                      </a:r>
                      <a:endParaRPr lang="es-EC" sz="105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lnSpc>
                          <a:spcPct val="150000"/>
                        </a:lnSpc>
                        <a:spcAft>
                          <a:spcPts val="0"/>
                        </a:spcAft>
                      </a:pPr>
                      <a:r>
                        <a:rPr lang="es-EC" sz="1000" b="1" dirty="0">
                          <a:solidFill>
                            <a:srgbClr val="000000"/>
                          </a:solidFill>
                          <a:latin typeface="Georgia"/>
                          <a:ea typeface="Times New Roman"/>
                          <a:cs typeface="Arial"/>
                        </a:rPr>
                        <a:t>11,0</a:t>
                      </a:r>
                      <a:endParaRPr lang="es-EC" sz="105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Clientes</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a:solidFill>
                            <a:srgbClr val="000000"/>
                          </a:solidFill>
                          <a:latin typeface="Georgia"/>
                          <a:ea typeface="Times New Roman"/>
                          <a:cs typeface="Arial"/>
                        </a:rPr>
                        <a:t>0,5</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dirty="0">
                          <a:solidFill>
                            <a:srgbClr val="000000"/>
                          </a:solidFill>
                          <a:latin typeface="Georgia"/>
                          <a:ea typeface="Times New Roman"/>
                          <a:cs typeface="Arial"/>
                        </a:rPr>
                        <a:t>0,0</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dirty="0">
                          <a:solidFill>
                            <a:srgbClr val="000000"/>
                          </a:solidFill>
                          <a:latin typeface="Georgia"/>
                          <a:ea typeface="Times New Roman"/>
                          <a:cs typeface="Arial"/>
                        </a:rPr>
                        <a:t>0,0</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dirty="0">
                          <a:solidFill>
                            <a:srgbClr val="000000"/>
                          </a:solidFill>
                          <a:latin typeface="Georgia"/>
                          <a:ea typeface="Times New Roman"/>
                          <a:cs typeface="Arial"/>
                        </a:rPr>
                        <a:t>Proveedores</a:t>
                      </a:r>
                      <a:endParaRPr lang="es-EC" sz="105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dirty="0">
                          <a:solidFill>
                            <a:srgbClr val="000000"/>
                          </a:solidFill>
                          <a:latin typeface="Georgia"/>
                          <a:ea typeface="Times New Roman"/>
                          <a:cs typeface="Arial"/>
                        </a:rPr>
                        <a:t>1,0</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dirty="0">
                          <a:solidFill>
                            <a:srgbClr val="000000"/>
                          </a:solidFill>
                          <a:latin typeface="Georgia"/>
                          <a:ea typeface="Times New Roman"/>
                          <a:cs typeface="Arial"/>
                        </a:rPr>
                        <a:t>0,0</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dirty="0">
                          <a:solidFill>
                            <a:srgbClr val="000000"/>
                          </a:solidFill>
                          <a:latin typeface="Georgia"/>
                          <a:ea typeface="Times New Roman"/>
                          <a:cs typeface="Arial"/>
                        </a:rPr>
                        <a:t>0,0</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dirty="0">
                          <a:solidFill>
                            <a:srgbClr val="000000"/>
                          </a:solidFill>
                          <a:latin typeface="Georgia"/>
                          <a:ea typeface="Times New Roman"/>
                          <a:cs typeface="Arial"/>
                        </a:rPr>
                        <a:t>0,0</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Control del proceso</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9,0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7,5</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Satisfacción de clientes</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7,0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Evaluación de proveedores</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3,0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Objetivos de calidad</a:t>
                      </a:r>
                      <a:endParaRPr lang="es-EC" sz="1050">
                        <a:latin typeface="Georgia"/>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4,0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Indicadores</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6,0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Auditorías internas</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3,0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3,0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Calibración</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4,0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7785">
                <a:tc>
                  <a:txBody>
                    <a:bodyPr/>
                    <a:lstStyle/>
                    <a:p>
                      <a:pPr algn="l">
                        <a:lnSpc>
                          <a:spcPct val="150000"/>
                        </a:lnSpc>
                        <a:spcAft>
                          <a:spcPts val="0"/>
                        </a:spcAft>
                      </a:pPr>
                      <a:r>
                        <a:rPr lang="es-EC" sz="1000">
                          <a:solidFill>
                            <a:srgbClr val="000000"/>
                          </a:solidFill>
                          <a:latin typeface="Georgia"/>
                          <a:ea typeface="Times New Roman"/>
                          <a:cs typeface="Arial"/>
                        </a:rPr>
                        <a:t>Control de la documentación</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5,0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5,0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3,5</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3,5</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Formación</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5,0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4475">
                <a:tc>
                  <a:txBody>
                    <a:bodyPr/>
                    <a:lstStyle/>
                    <a:p>
                      <a:pPr algn="l">
                        <a:lnSpc>
                          <a:spcPct val="150000"/>
                        </a:lnSpc>
                        <a:spcAft>
                          <a:spcPts val="0"/>
                        </a:spcAft>
                      </a:pPr>
                      <a:r>
                        <a:rPr lang="es-EC" sz="1000">
                          <a:solidFill>
                            <a:srgbClr val="000000"/>
                          </a:solidFill>
                          <a:latin typeface="Georgia"/>
                          <a:ea typeface="Times New Roman"/>
                          <a:cs typeface="Arial"/>
                        </a:rPr>
                        <a:t>Revisión por la dirección</a:t>
                      </a:r>
                      <a:endParaRPr lang="es-EC" sz="105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3,0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a:solidFill>
                            <a:srgbClr val="000000"/>
                          </a:solidFill>
                          <a:latin typeface="Georgia"/>
                          <a:ea typeface="Times New Roman"/>
                          <a:cs typeface="Arial"/>
                        </a:rPr>
                        <a:t>0,0</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50000"/>
                        </a:lnSpc>
                        <a:spcAft>
                          <a:spcPts val="0"/>
                        </a:spcAft>
                      </a:pPr>
                      <a:r>
                        <a:rPr lang="es-EC" sz="1000" i="1" dirty="0">
                          <a:solidFill>
                            <a:srgbClr val="000000"/>
                          </a:solidFill>
                          <a:latin typeface="Georgia"/>
                          <a:ea typeface="Times New Roman"/>
                          <a:cs typeface="Arial"/>
                        </a:rPr>
                        <a:t>0,0</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Comparación de Alternativas</a:t>
            </a:r>
            <a:endParaRPr lang="es-EC" dirty="0"/>
          </a:p>
        </p:txBody>
      </p:sp>
      <p:graphicFrame>
        <p:nvGraphicFramePr>
          <p:cNvPr id="4" name="3 Tabla"/>
          <p:cNvGraphicFramePr>
            <a:graphicFrameLocks noGrp="1"/>
          </p:cNvGraphicFramePr>
          <p:nvPr/>
        </p:nvGraphicFramePr>
        <p:xfrm>
          <a:off x="1000100" y="2071678"/>
          <a:ext cx="7358114" cy="2714645"/>
        </p:xfrm>
        <a:graphic>
          <a:graphicData uri="http://schemas.openxmlformats.org/drawingml/2006/table">
            <a:tbl>
              <a:tblPr/>
              <a:tblGrid>
                <a:gridCol w="2571768"/>
                <a:gridCol w="1214446"/>
                <a:gridCol w="1071570"/>
                <a:gridCol w="1571636"/>
                <a:gridCol w="928694"/>
              </a:tblGrid>
              <a:tr h="1166397">
                <a:tc>
                  <a:txBody>
                    <a:bodyPr/>
                    <a:lstStyle/>
                    <a:p>
                      <a:pPr algn="ctr">
                        <a:lnSpc>
                          <a:spcPct val="150000"/>
                        </a:lnSpc>
                        <a:spcAft>
                          <a:spcPts val="0"/>
                        </a:spcAft>
                      </a:pPr>
                      <a:r>
                        <a:rPr lang="es-EC" sz="1000" b="1" dirty="0">
                          <a:solidFill>
                            <a:srgbClr val="000000"/>
                          </a:solidFill>
                          <a:latin typeface="Georgia"/>
                          <a:ea typeface="Times New Roman"/>
                          <a:cs typeface="Arial"/>
                        </a:rPr>
                        <a:t>Especificación</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a:solidFill>
                            <a:srgbClr val="000000"/>
                          </a:solidFill>
                          <a:latin typeface="Georgia"/>
                          <a:ea typeface="Times New Roman"/>
                          <a:cs typeface="Arial"/>
                        </a:rPr>
                        <a:t>Q-bo.org</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a:solidFill>
                            <a:srgbClr val="000000"/>
                          </a:solidFill>
                          <a:latin typeface="Georgia"/>
                          <a:ea typeface="Times New Roman"/>
                          <a:cs typeface="Arial"/>
                        </a:rPr>
                        <a:t>GesDoc</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a:solidFill>
                            <a:srgbClr val="000000"/>
                          </a:solidFill>
                          <a:latin typeface="Georgia"/>
                          <a:ea typeface="Times New Roman"/>
                          <a:cs typeface="Arial"/>
                        </a:rPr>
                        <a:t>ISO Control Documental</a:t>
                      </a:r>
                      <a:endParaRPr lang="es-EC" sz="105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50000"/>
                        </a:lnSpc>
                        <a:spcAft>
                          <a:spcPts val="0"/>
                        </a:spcAft>
                      </a:pPr>
                      <a:r>
                        <a:rPr lang="es-EC" sz="1000" b="1" dirty="0">
                          <a:solidFill>
                            <a:srgbClr val="000000"/>
                          </a:solidFill>
                          <a:latin typeface="Georgia"/>
                          <a:ea typeface="Times New Roman"/>
                          <a:cs typeface="Arial"/>
                        </a:rPr>
                        <a:t>Simple </a:t>
                      </a:r>
                      <a:r>
                        <a:rPr lang="es-EC" sz="1000" b="1" dirty="0" err="1">
                          <a:solidFill>
                            <a:srgbClr val="000000"/>
                          </a:solidFill>
                          <a:latin typeface="Georgia"/>
                          <a:ea typeface="Times New Roman"/>
                          <a:cs typeface="Arial"/>
                        </a:rPr>
                        <a:t>Document</a:t>
                      </a:r>
                      <a:r>
                        <a:rPr lang="es-EC" sz="1000" b="1" dirty="0">
                          <a:solidFill>
                            <a:srgbClr val="000000"/>
                          </a:solidFill>
                          <a:latin typeface="Georgia"/>
                          <a:ea typeface="Times New Roman"/>
                          <a:cs typeface="Arial"/>
                        </a:rPr>
                        <a:t> </a:t>
                      </a:r>
                      <a:r>
                        <a:rPr lang="es-EC" sz="1000" b="1" dirty="0" err="1">
                          <a:solidFill>
                            <a:srgbClr val="000000"/>
                          </a:solidFill>
                          <a:latin typeface="Georgia"/>
                          <a:ea typeface="Times New Roman"/>
                          <a:cs typeface="Arial"/>
                        </a:rPr>
                        <a:t>Repository</a:t>
                      </a:r>
                      <a:endParaRPr lang="es-EC" sz="1050"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387062">
                <a:tc>
                  <a:txBody>
                    <a:bodyPr/>
                    <a:lstStyle/>
                    <a:p>
                      <a:pPr algn="ctr">
                        <a:lnSpc>
                          <a:spcPct val="150000"/>
                        </a:lnSpc>
                        <a:spcAft>
                          <a:spcPts val="0"/>
                        </a:spcAft>
                      </a:pPr>
                      <a:r>
                        <a:rPr kumimoji="0" lang="es-EC" sz="1200" b="0" kern="1200" dirty="0" smtClean="0">
                          <a:solidFill>
                            <a:srgbClr val="000000"/>
                          </a:solidFill>
                          <a:latin typeface="Georgia"/>
                          <a:ea typeface="Times New Roman"/>
                          <a:cs typeface="Arial"/>
                        </a:rPr>
                        <a:t>Especificaciones generales</a:t>
                      </a:r>
                      <a:endParaRPr kumimoji="0" lang="es-EC" sz="1200" b="0" kern="1200" dirty="0">
                        <a:solidFill>
                          <a:srgbClr val="000000"/>
                        </a:solidFill>
                        <a:latin typeface="Georgia"/>
                        <a:ea typeface="Times New Roman"/>
                        <a:cs typeface="Arial"/>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kumimoji="0" lang="es-EC" sz="1200" b="0" kern="1200" dirty="0">
                          <a:solidFill>
                            <a:srgbClr val="000000"/>
                          </a:solidFill>
                          <a:latin typeface="Georgia"/>
                          <a:ea typeface="Times New Roman"/>
                          <a:cs typeface="Arial"/>
                        </a:rPr>
                        <a:t>19,0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kumimoji="0" lang="es-EC" sz="1200" b="0" kern="1200" dirty="0">
                          <a:solidFill>
                            <a:srgbClr val="000000"/>
                          </a:solidFill>
                          <a:latin typeface="Georgia"/>
                          <a:ea typeface="Times New Roman"/>
                          <a:cs typeface="Arial"/>
                        </a:rPr>
                        <a:t>19,0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kumimoji="0" lang="es-EC" sz="1200" b="0" kern="1200" dirty="0">
                          <a:solidFill>
                            <a:srgbClr val="000000"/>
                          </a:solidFill>
                          <a:latin typeface="Georgia"/>
                          <a:ea typeface="Times New Roman"/>
                          <a:cs typeface="Arial"/>
                        </a:rPr>
                        <a:t>5,5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kumimoji="0" lang="es-EC" sz="1200" b="0" kern="1200" dirty="0">
                          <a:solidFill>
                            <a:srgbClr val="000000"/>
                          </a:solidFill>
                          <a:latin typeface="Georgia"/>
                          <a:ea typeface="Times New Roman"/>
                          <a:cs typeface="Arial"/>
                        </a:rPr>
                        <a:t>4,5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87062">
                <a:tc>
                  <a:txBody>
                    <a:bodyPr/>
                    <a:lstStyle/>
                    <a:p>
                      <a:pPr algn="ctr">
                        <a:lnSpc>
                          <a:spcPct val="150000"/>
                        </a:lnSpc>
                        <a:spcAft>
                          <a:spcPts val="0"/>
                        </a:spcAft>
                      </a:pPr>
                      <a:r>
                        <a:rPr lang="es-EC" sz="1200" b="0" dirty="0" smtClean="0">
                          <a:solidFill>
                            <a:srgbClr val="000000"/>
                          </a:solidFill>
                          <a:latin typeface="Georgia"/>
                          <a:ea typeface="Times New Roman"/>
                          <a:cs typeface="Arial"/>
                        </a:rPr>
                        <a:t>Especificaciones técnicas</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17,0</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17,5</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13,0</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13,5</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7062">
                <a:tc>
                  <a:txBody>
                    <a:bodyPr/>
                    <a:lstStyle/>
                    <a:p>
                      <a:pPr algn="ctr">
                        <a:lnSpc>
                          <a:spcPct val="150000"/>
                        </a:lnSpc>
                        <a:spcAft>
                          <a:spcPts val="0"/>
                        </a:spcAft>
                      </a:pPr>
                      <a:r>
                        <a:rPr lang="es-EC" sz="1200" b="0" dirty="0" smtClean="0">
                          <a:solidFill>
                            <a:srgbClr val="000000"/>
                          </a:solidFill>
                          <a:latin typeface="Georgia"/>
                          <a:ea typeface="Times New Roman"/>
                          <a:cs typeface="Times New Roman"/>
                        </a:rPr>
                        <a:t>Especificaciones funcionales </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50,5</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8,0</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3,5</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200" b="0" dirty="0">
                          <a:solidFill>
                            <a:srgbClr val="000000"/>
                          </a:solidFill>
                          <a:latin typeface="Georgia"/>
                          <a:ea typeface="Times New Roman"/>
                          <a:cs typeface="Arial"/>
                        </a:rPr>
                        <a:t>11,0</a:t>
                      </a:r>
                      <a:endParaRPr lang="es-EC" sz="1400" b="0"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7062">
                <a:tc>
                  <a:txBody>
                    <a:bodyPr/>
                    <a:lstStyle/>
                    <a:p>
                      <a:pPr algn="ctr">
                        <a:lnSpc>
                          <a:spcPct val="150000"/>
                        </a:lnSpc>
                        <a:spcAft>
                          <a:spcPts val="0"/>
                        </a:spcAft>
                      </a:pPr>
                      <a:r>
                        <a:rPr lang="es-EC" sz="1200" b="1" dirty="0" smtClean="0">
                          <a:solidFill>
                            <a:srgbClr val="000000"/>
                          </a:solidFill>
                          <a:latin typeface="Georgia"/>
                          <a:ea typeface="Times New Roman"/>
                          <a:cs typeface="Arial"/>
                        </a:rPr>
                        <a:t>TOTAL</a:t>
                      </a:r>
                      <a:endParaRPr lang="es-EC" sz="1400" b="1" dirty="0">
                        <a:latin typeface="Georgia"/>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000" b="1" i="1" dirty="0" smtClean="0">
                          <a:solidFill>
                            <a:srgbClr val="FF0000"/>
                          </a:solidFill>
                          <a:latin typeface="Georgia"/>
                          <a:ea typeface="Times New Roman"/>
                          <a:cs typeface="Arial"/>
                        </a:rPr>
                        <a:t>86,5</a:t>
                      </a:r>
                      <a:endParaRPr lang="es-EC" sz="1050" b="1" dirty="0">
                        <a:solidFill>
                          <a:srgbClr val="FF0000"/>
                        </a:solidFill>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000" b="1" i="1" dirty="0" smtClean="0">
                          <a:solidFill>
                            <a:srgbClr val="000000"/>
                          </a:solidFill>
                          <a:latin typeface="Georgia"/>
                          <a:ea typeface="Times New Roman"/>
                          <a:cs typeface="Arial"/>
                        </a:rPr>
                        <a:t>44,5</a:t>
                      </a:r>
                      <a:endParaRPr lang="es-EC" sz="1050" b="1"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000" b="1" i="1" dirty="0" smtClean="0">
                          <a:solidFill>
                            <a:srgbClr val="000000"/>
                          </a:solidFill>
                          <a:latin typeface="Georgia"/>
                          <a:ea typeface="Times New Roman"/>
                          <a:cs typeface="Arial"/>
                        </a:rPr>
                        <a:t>22,0</a:t>
                      </a:r>
                      <a:endParaRPr lang="es-EC" sz="1050" b="1"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es-EC" sz="1000" b="1" i="1" dirty="0" smtClean="0">
                          <a:solidFill>
                            <a:srgbClr val="000000"/>
                          </a:solidFill>
                          <a:latin typeface="Georgia"/>
                          <a:ea typeface="Times New Roman"/>
                          <a:cs typeface="Arial"/>
                        </a:rPr>
                        <a:t>29,0</a:t>
                      </a:r>
                      <a:endParaRPr lang="es-EC" sz="1050" b="1" dirty="0">
                        <a:latin typeface="Georgia"/>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cap="small" dirty="0" smtClean="0"/>
              <a:t>Propuesta de implantación de la alternativa seleccionada</a:t>
            </a:r>
            <a:endParaRPr lang="es-EC" cap="small" dirty="0"/>
          </a:p>
        </p:txBody>
      </p:sp>
      <p:sp>
        <p:nvSpPr>
          <p:cNvPr id="3" name="2 Subtítulo"/>
          <p:cNvSpPr>
            <a:spLocks noGrp="1"/>
          </p:cNvSpPr>
          <p:nvPr>
            <p:ph type="body" idx="1"/>
          </p:nvPr>
        </p:nvSpPr>
        <p:spPr/>
        <p:txBody>
          <a:bodyPr/>
          <a:lstStyle/>
          <a:p>
            <a:endParaRPr lang="es-EC"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cap="small" dirty="0" smtClean="0"/>
              <a:t>Factores críticos de éxito para la Implantación </a:t>
            </a:r>
            <a:endParaRPr lang="es-EC" cap="small" dirty="0"/>
          </a:p>
        </p:txBody>
      </p:sp>
      <p:sp>
        <p:nvSpPr>
          <p:cNvPr id="3" name="2 Marcador de contenido"/>
          <p:cNvSpPr>
            <a:spLocks noGrp="1"/>
          </p:cNvSpPr>
          <p:nvPr>
            <p:ph idx="1"/>
          </p:nvPr>
        </p:nvSpPr>
        <p:spPr>
          <a:xfrm>
            <a:off x="457200" y="1643050"/>
            <a:ext cx="8229600" cy="4625609"/>
          </a:xfrm>
        </p:spPr>
        <p:txBody>
          <a:bodyPr>
            <a:noAutofit/>
          </a:bodyPr>
          <a:lstStyle/>
          <a:p>
            <a:pPr lvl="0"/>
            <a:r>
              <a:rPr lang="es-EC" sz="2400" dirty="0" smtClean="0"/>
              <a:t>Apoyo de la Alta Gerencia para fomentar la capacitación del personal y el uso de la herramienta.</a:t>
            </a:r>
          </a:p>
          <a:p>
            <a:pPr lvl="0"/>
            <a:r>
              <a:rPr lang="es-EC" sz="2400" dirty="0" smtClean="0"/>
              <a:t>La experiencia del implementador para llevar a cabo sus actividades remotamente.</a:t>
            </a:r>
          </a:p>
          <a:p>
            <a:pPr lvl="0"/>
            <a:r>
              <a:rPr lang="es-EC" sz="2400" dirty="0" smtClean="0"/>
              <a:t>La experiencia del capacitador para llevar a cabo la capacitación de la herramienta remotamente.</a:t>
            </a:r>
          </a:p>
          <a:p>
            <a:pPr lvl="0"/>
            <a:r>
              <a:rPr lang="es-EC" sz="2400" dirty="0" smtClean="0"/>
              <a:t>Concientización a los usuarios de la necesidad de aprovechar la capacitación que se va a brindar sobre la herramienta.</a:t>
            </a:r>
          </a:p>
          <a:p>
            <a:pPr lvl="0"/>
            <a:r>
              <a:rPr lang="es-EC" sz="2400" dirty="0" smtClean="0"/>
              <a:t>Socializar con los usuarios que el producto seleccionado cumple con los requerimientos presentados en el RFP en cuya elaboración participaron activamente y por ende va a facilitar sus actividades cotidianas. </a:t>
            </a:r>
          </a:p>
          <a:p>
            <a:r>
              <a:rPr lang="es-EC" sz="2400" dirty="0" smtClean="0"/>
              <a:t>Reunir los requisitos de infraestructura solicitados por el proveedor</a:t>
            </a:r>
            <a:endParaRPr lang="es-ES" sz="2400" dirty="0" smtClean="0"/>
          </a:p>
        </p:txBody>
      </p:sp>
    </p:spTree>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cap="small" dirty="0" smtClean="0"/>
              <a:t>Cronograma de implementación </a:t>
            </a:r>
            <a:endParaRPr lang="es-EC" cap="small" dirty="0"/>
          </a:p>
        </p:txBody>
      </p:sp>
      <p:pic>
        <p:nvPicPr>
          <p:cNvPr id="5" name="4 Imagen"/>
          <p:cNvPicPr/>
          <p:nvPr/>
        </p:nvPicPr>
        <p:blipFill>
          <a:blip r:embed="rId3" cstate="print"/>
          <a:srcRect/>
          <a:stretch>
            <a:fillRect/>
          </a:stretch>
        </p:blipFill>
        <p:spPr bwMode="auto">
          <a:xfrm>
            <a:off x="642910" y="2714620"/>
            <a:ext cx="7862857" cy="2502857"/>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Antecedentes</a:t>
            </a:r>
            <a:endParaRPr lang="es-ES" dirty="0"/>
          </a:p>
        </p:txBody>
      </p:sp>
      <p:sp>
        <p:nvSpPr>
          <p:cNvPr id="3" name="2 Marcador de texto"/>
          <p:cNvSpPr>
            <a:spLocks noGrp="1"/>
          </p:cNvSpPr>
          <p:nvPr>
            <p:ph type="body" idx="1"/>
          </p:nvPr>
        </p:nvSpPr>
        <p:spPr/>
        <p:txBody>
          <a:bodyPr/>
          <a:lstStyle/>
          <a:p>
            <a:endParaRPr lang="es-ES" dirty="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 y Recomendaciones</a:t>
            </a:r>
            <a:endParaRPr lang="es-EC" dirty="0"/>
          </a:p>
        </p:txBody>
      </p:sp>
      <p:sp>
        <p:nvSpPr>
          <p:cNvPr id="3" name="2 Subtítulo"/>
          <p:cNvSpPr>
            <a:spLocks noGrp="1"/>
          </p:cNvSpPr>
          <p:nvPr>
            <p:ph type="body" idx="1"/>
          </p:nvPr>
        </p:nvSpPr>
        <p:spPr/>
        <p:txBody>
          <a:bodyPr/>
          <a:lstStyle/>
          <a:p>
            <a:endParaRPr lang="es-EC" dirty="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a:t>
            </a:r>
            <a:endParaRPr lang="es-ES" dirty="0"/>
          </a:p>
        </p:txBody>
      </p:sp>
      <p:sp>
        <p:nvSpPr>
          <p:cNvPr id="3" name="2 Marcador de contenido"/>
          <p:cNvSpPr>
            <a:spLocks noGrp="1"/>
          </p:cNvSpPr>
          <p:nvPr>
            <p:ph idx="1"/>
          </p:nvPr>
        </p:nvSpPr>
        <p:spPr/>
        <p:txBody>
          <a:bodyPr>
            <a:noAutofit/>
          </a:bodyPr>
          <a:lstStyle/>
          <a:p>
            <a:pPr lvl="0"/>
            <a:r>
              <a:rPr lang="es-EC" sz="2000" dirty="0" smtClean="0"/>
              <a:t>La decisión para utilizar una u otra solución no debe basarse únicamente en su costo, sino que debe estar asistida por metodologías y herramientas que permitan, de una u otra manera, determinar objetivamente la solución que mejor se adapte a las necesidades reales del cliente</a:t>
            </a:r>
          </a:p>
          <a:p>
            <a:pPr lvl="0"/>
            <a:r>
              <a:rPr lang="es-EC" sz="2000" dirty="0" smtClean="0"/>
              <a:t>La búsqueda de herramientas informáticas orientadas a la gestión ISO 9001:2000 fue la etapa más laboriosa de este proyecto, en la medida en que no existe (o no conocemos) un mecanismo de publicación de las soluciones informáticas ofrecidas por las empresas desarrolladoras de software.</a:t>
            </a:r>
          </a:p>
          <a:p>
            <a:pPr lvl="0"/>
            <a:r>
              <a:rPr lang="es-EC" sz="2000" dirty="0" smtClean="0"/>
              <a:t>El RFP debe reunir los requisitos que se esperan de la aplicación, pero teniendo en cuenta la realidad del medio en el cuál se va a difundir, para no desechar opciones válidas al ser demasiado exigentes en los requerimientos solicitados.</a:t>
            </a:r>
          </a:p>
        </p:txBody>
      </p:sp>
    </p:spTree>
  </p:cSld>
  <p:clrMapOvr>
    <a:masterClrMapping/>
  </p:clrMapOvr>
  <p:transition>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 (II)</a:t>
            </a:r>
            <a:endParaRPr lang="es-ES" dirty="0"/>
          </a:p>
        </p:txBody>
      </p:sp>
      <p:sp>
        <p:nvSpPr>
          <p:cNvPr id="3" name="2 Marcador de contenido"/>
          <p:cNvSpPr>
            <a:spLocks noGrp="1"/>
          </p:cNvSpPr>
          <p:nvPr>
            <p:ph idx="1"/>
          </p:nvPr>
        </p:nvSpPr>
        <p:spPr/>
        <p:txBody>
          <a:bodyPr>
            <a:noAutofit/>
          </a:bodyPr>
          <a:lstStyle/>
          <a:p>
            <a:pPr lvl="0"/>
            <a:r>
              <a:rPr lang="es-EC" sz="2000" dirty="0" smtClean="0"/>
              <a:t>La utilización de una matriz RFP para la comparación de varias soluciones en función de las necesidades de la empresa ayuda a todo el personal inmerso en el proceso de adquisición no solo de herramientas informáticas sino de cualquier producto o servicio a determinar de manera  más objetiva las verdaderas ventajas y funcionalidades que ofrece cada una de las propuestas recibidas.</a:t>
            </a:r>
          </a:p>
          <a:p>
            <a:pPr lvl="0"/>
            <a:r>
              <a:rPr lang="es-EC" sz="2000" dirty="0" smtClean="0"/>
              <a:t>Si bien es cierto que las herramientas Open </a:t>
            </a:r>
            <a:r>
              <a:rPr lang="es-EC" sz="2000" dirty="0" err="1" smtClean="0"/>
              <a:t>Source</a:t>
            </a:r>
            <a:r>
              <a:rPr lang="es-EC" sz="2000" dirty="0" smtClean="0"/>
              <a:t> permiten abaratar costos de licenciamiento bajando así los presupuestos, muchas veces estas herramientas obligan a las empresas a incurrir en otros gastos necesarios para la sostenibilidad de la solución a largo plazo.</a:t>
            </a:r>
          </a:p>
          <a:p>
            <a:pPr lvl="0"/>
            <a:r>
              <a:rPr lang="es-EC" sz="2000" dirty="0" smtClean="0"/>
              <a:t>El soporte escaso para las aplicaciones Open </a:t>
            </a:r>
            <a:r>
              <a:rPr lang="es-EC" sz="2000" dirty="0" err="1" smtClean="0"/>
              <a:t>Source</a:t>
            </a:r>
            <a:r>
              <a:rPr lang="es-EC" sz="2000" dirty="0" smtClean="0"/>
              <a:t> analizadas en este proyecto hace  suponer que aún esta tendencia debe madurar en lo referente a su mantenimiento y promoción.</a:t>
            </a:r>
          </a:p>
        </p:txBody>
      </p:sp>
    </p:spTree>
  </p:cSld>
  <p:clrMapOvr>
    <a:masterClrMapping/>
  </p:clrMapOvr>
  <p:transition>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Conclusiones (III)</a:t>
            </a:r>
            <a:endParaRPr lang="es-EC" dirty="0"/>
          </a:p>
        </p:txBody>
      </p:sp>
      <p:sp>
        <p:nvSpPr>
          <p:cNvPr id="3" name="2 Marcador de contenido"/>
          <p:cNvSpPr>
            <a:spLocks noGrp="1"/>
          </p:cNvSpPr>
          <p:nvPr>
            <p:ph idx="1"/>
          </p:nvPr>
        </p:nvSpPr>
        <p:spPr/>
        <p:txBody>
          <a:bodyPr>
            <a:normAutofit fontScale="70000" lnSpcReduction="20000"/>
          </a:bodyPr>
          <a:lstStyle/>
          <a:p>
            <a:pPr lvl="0"/>
            <a:r>
              <a:rPr lang="es-EC" dirty="0" smtClean="0"/>
              <a:t>El desarrollo a la medida interno, que conceptualmente cumple con todas las necesidades de la empresa, no siempre es la solución más acertada a los problema de automatización de procesos, ya que este tipo de desarrollo obliga al cliente a incurrir en gastos mucho mayores relacionados con personal, herramientas, equipos, etc., que estarán enfocados única y exclusivamente al desarrollo de la solución y que además, algunos de estos recursos deberán ser conservados luego del desarrollo para que se hagan cargo del mantenimiento a largo plazo de la solución.</a:t>
            </a:r>
          </a:p>
          <a:p>
            <a:pPr lvl="0"/>
            <a:r>
              <a:rPr lang="es-EC" dirty="0" smtClean="0"/>
              <a:t>Existen pocas empresas de desarrollo que han incursionado en campos diferentes a los de la contabilidad y administración de las compañías, haciendo que se dejen sin atender otros nichos, tal vez no tan grandes, pero si tanto o más necesarios para las organizaciones que los antes mencionados</a:t>
            </a:r>
            <a:endParaRPr lang="es-ES" dirty="0" smtClean="0"/>
          </a:p>
        </p:txBody>
      </p:sp>
    </p:spTree>
  </p:cSld>
  <p:clrMapOvr>
    <a:masterClrMapping/>
  </p:clrMapOvr>
  <p:transition>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a:t>
            </a:r>
            <a:endParaRPr lang="es-ES" dirty="0"/>
          </a:p>
        </p:txBody>
      </p:sp>
      <p:sp>
        <p:nvSpPr>
          <p:cNvPr id="3" name="2 Marcador de contenido"/>
          <p:cNvSpPr>
            <a:spLocks noGrp="1"/>
          </p:cNvSpPr>
          <p:nvPr>
            <p:ph idx="1"/>
          </p:nvPr>
        </p:nvSpPr>
        <p:spPr/>
        <p:txBody>
          <a:bodyPr>
            <a:noAutofit/>
          </a:bodyPr>
          <a:lstStyle/>
          <a:p>
            <a:pPr lvl="0"/>
            <a:r>
              <a:rPr lang="es-EC" sz="2000" dirty="0" smtClean="0"/>
              <a:t>Se recomienda a ABRUS Ingeniería y Medio Ambiente Cía. Ltda. implementar Q-</a:t>
            </a:r>
            <a:r>
              <a:rPr lang="es-EC" sz="2000" dirty="0" err="1" smtClean="0"/>
              <a:t>borg</a:t>
            </a:r>
            <a:r>
              <a:rPr lang="es-EC" sz="2000" dirty="0" smtClean="0"/>
              <a:t> para gestionar su certificación ISO 9001:2000</a:t>
            </a:r>
          </a:p>
          <a:p>
            <a:pPr lvl="0"/>
            <a:r>
              <a:rPr lang="es-EC" sz="2000" dirty="0" smtClean="0"/>
              <a:t>La aplicación recomendada para su implementación, tiene soporte en local basado en una representación personal. ABRUS Ingeniería y Medio Ambiente Cía. Ltda. podría utilizar esta realidad para una vez que se convierta en un caso de éxito de la aplicación, pueda solicitar la distribución local de la aplicación y de esta manera cumplir la expectativa del directorio de ampliar sus líneas de negocio. </a:t>
            </a:r>
          </a:p>
          <a:p>
            <a:pPr lvl="0"/>
            <a:r>
              <a:rPr lang="es-EC" sz="2000" dirty="0" smtClean="0"/>
              <a:t>Las herramientas Open </a:t>
            </a:r>
            <a:r>
              <a:rPr lang="es-EC" sz="2000" dirty="0" err="1" smtClean="0"/>
              <a:t>Source</a:t>
            </a:r>
            <a:r>
              <a:rPr lang="es-EC" sz="2000" dirty="0" smtClean="0"/>
              <a:t> bajadas de internet puede solucionar una buena parte de las necesidades de la compañía, pero es recomendable asegurarse que dicha solución cuente con el respaldo de una organización que se encargue de proporcionar el soporte y el mantenimiento necesarios para garantizar la sustentabilidad de la herramienta a mediano y largo plazo.</a:t>
            </a:r>
          </a:p>
        </p:txBody>
      </p:sp>
    </p:spTree>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Recomendaciones (II)</a:t>
            </a:r>
            <a:endParaRPr lang="es-ES" dirty="0"/>
          </a:p>
        </p:txBody>
      </p:sp>
      <p:sp>
        <p:nvSpPr>
          <p:cNvPr id="3" name="2 Marcador de contenido"/>
          <p:cNvSpPr>
            <a:spLocks noGrp="1"/>
          </p:cNvSpPr>
          <p:nvPr>
            <p:ph idx="1"/>
          </p:nvPr>
        </p:nvSpPr>
        <p:spPr/>
        <p:txBody>
          <a:bodyPr>
            <a:normAutofit/>
          </a:bodyPr>
          <a:lstStyle/>
          <a:p>
            <a:r>
              <a:rPr lang="es-EC" dirty="0" smtClean="0"/>
              <a:t>Se recomienda la creación de un portal que agrupe a las pequeñas y medianas empresas de desarrollo de software orientado a la publicación de sus productos, certificaciones y capacidades a fin de facilitar a sus posibles clientes la búsqueda de las aplicaciones que ellos requieren.</a:t>
            </a:r>
            <a:endParaRPr lang="es-ES" dirty="0" smtClean="0"/>
          </a:p>
          <a:p>
            <a:endParaRPr lang="es-ES" dirty="0"/>
          </a:p>
        </p:txBody>
      </p:sp>
    </p:spTree>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Preguntas</a:t>
            </a:r>
            <a:endParaRPr lang="es-EC" dirty="0"/>
          </a:p>
        </p:txBody>
      </p:sp>
      <p:sp>
        <p:nvSpPr>
          <p:cNvPr id="3" name="2 Subtítulo"/>
          <p:cNvSpPr>
            <a:spLocks noGrp="1"/>
          </p:cNvSpPr>
          <p:nvPr>
            <p:ph type="body" idx="1"/>
          </p:nvPr>
        </p:nvSpPr>
        <p:spPr/>
        <p:txBody>
          <a:bodyPr/>
          <a:lstStyle/>
          <a:p>
            <a:endParaRPr lang="es-EC" dirty="0"/>
          </a:p>
        </p:txBody>
      </p:sp>
      <p:pic>
        <p:nvPicPr>
          <p:cNvPr id="4" name="3 Imagen" descr="preguntas.wmf"/>
          <p:cNvPicPr>
            <a:picLocks noChangeAspect="1"/>
          </p:cNvPicPr>
          <p:nvPr/>
        </p:nvPicPr>
        <p:blipFill>
          <a:blip r:embed="rId3" cstate="print"/>
          <a:stretch>
            <a:fillRect/>
          </a:stretch>
        </p:blipFill>
        <p:spPr>
          <a:xfrm>
            <a:off x="1071538" y="2750340"/>
            <a:ext cx="6900852" cy="4107660"/>
          </a:xfrm>
          <a:prstGeom prst="rect">
            <a:avLst/>
          </a:prstGeom>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Antecedentes</a:t>
            </a:r>
            <a:endParaRPr lang="es-EC" dirty="0"/>
          </a:p>
        </p:txBody>
      </p:sp>
      <p:sp>
        <p:nvSpPr>
          <p:cNvPr id="3" name="2 Marcador de contenido"/>
          <p:cNvSpPr>
            <a:spLocks noGrp="1"/>
          </p:cNvSpPr>
          <p:nvPr>
            <p:ph idx="1"/>
          </p:nvPr>
        </p:nvSpPr>
        <p:spPr/>
        <p:txBody>
          <a:bodyPr>
            <a:normAutofit/>
          </a:bodyPr>
          <a:lstStyle/>
          <a:p>
            <a:r>
              <a:rPr lang="es-EC" dirty="0" smtClean="0"/>
              <a:t>De ABRUS Ingeniería y Medio Ambiente</a:t>
            </a:r>
          </a:p>
          <a:p>
            <a:r>
              <a:rPr lang="es-EC" dirty="0" smtClean="0"/>
              <a:t>Recolección de requerimientos</a:t>
            </a:r>
          </a:p>
          <a:p>
            <a:r>
              <a:rPr lang="es-EC" dirty="0" smtClean="0"/>
              <a:t>Resumen del </a:t>
            </a:r>
            <a:r>
              <a:rPr lang="es-EC" dirty="0" smtClean="0">
                <a:hlinkClick r:id="rId3" action="ppaction://hlinkfile"/>
              </a:rPr>
              <a:t>RFP</a:t>
            </a:r>
            <a:r>
              <a:rPr lang="es-EC" dirty="0" smtClean="0"/>
              <a:t> Elaborado</a:t>
            </a:r>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a:t>
            </a:r>
            <a:endParaRPr lang="es-ES" dirty="0"/>
          </a:p>
        </p:txBody>
      </p:sp>
      <p:sp>
        <p:nvSpPr>
          <p:cNvPr id="3" name="2 Marcador de texto"/>
          <p:cNvSpPr>
            <a:spLocks noGrp="1"/>
          </p:cNvSpPr>
          <p:nvPr>
            <p:ph type="body" idx="1"/>
          </p:nvPr>
        </p:nvSpPr>
        <p:spPr/>
        <p:txBody>
          <a:bodyPr/>
          <a:lstStyle/>
          <a:p>
            <a:endParaRPr lang="es-ES"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Objetivos</a:t>
            </a:r>
            <a:endParaRPr lang="es-ES" dirty="0"/>
          </a:p>
        </p:txBody>
      </p:sp>
      <p:sp>
        <p:nvSpPr>
          <p:cNvPr id="3" name="2 Marcador de contenido"/>
          <p:cNvSpPr>
            <a:spLocks noGrp="1"/>
          </p:cNvSpPr>
          <p:nvPr>
            <p:ph idx="1"/>
          </p:nvPr>
        </p:nvSpPr>
        <p:spPr/>
        <p:txBody>
          <a:bodyPr>
            <a:normAutofit/>
          </a:bodyPr>
          <a:lstStyle/>
          <a:p>
            <a:pPr lvl="0"/>
            <a:r>
              <a:rPr lang="es-ES" dirty="0" smtClean="0"/>
              <a:t>Obtener ofertas de proveedores calificados basadas en  la solicitud de propuesta.</a:t>
            </a:r>
          </a:p>
          <a:p>
            <a:pPr lvl="0"/>
            <a:r>
              <a:rPr lang="es-ES" dirty="0" smtClean="0"/>
              <a:t>Seleccionar de entre las propuestas presentadas la que mejor se adapte a las necesidades de </a:t>
            </a:r>
            <a:r>
              <a:rPr lang="es-ES" dirty="0" err="1" smtClean="0"/>
              <a:t>Abrus</a:t>
            </a:r>
            <a:r>
              <a:rPr lang="es-ES" dirty="0" smtClean="0"/>
              <a:t> Ingeniería y Medio Ambiente Cía. Ltda.</a:t>
            </a:r>
          </a:p>
          <a:p>
            <a:pPr lvl="0"/>
            <a:r>
              <a:rPr lang="es-ES" dirty="0" smtClean="0"/>
              <a:t>Elaborar la propuesta que será puesta a consideración de la alta gerencia de </a:t>
            </a:r>
            <a:r>
              <a:rPr lang="es-ES" dirty="0" err="1" smtClean="0"/>
              <a:t>Abrus</a:t>
            </a:r>
            <a:r>
              <a:rPr lang="es-ES" dirty="0" smtClean="0"/>
              <a:t> Ingeniería y Medio Ambiente Cía. Ltda. </a:t>
            </a:r>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46" y="785794"/>
            <a:ext cx="9144000" cy="1285884"/>
          </a:xfrm>
        </p:spPr>
        <p:txBody>
          <a:bodyPr>
            <a:normAutofit fontScale="90000"/>
          </a:bodyPr>
          <a:lstStyle/>
          <a:p>
            <a:r>
              <a:rPr lang="en-US" dirty="0" err="1" smtClean="0"/>
              <a:t>Análisis</a:t>
            </a:r>
            <a:r>
              <a:rPr lang="en-US" dirty="0" smtClean="0"/>
              <a:t> de </a:t>
            </a:r>
            <a:r>
              <a:rPr lang="en-US" dirty="0" err="1" smtClean="0"/>
              <a:t>Herramientas</a:t>
            </a:r>
            <a:r>
              <a:rPr lang="en-US" dirty="0" smtClean="0"/>
              <a:t> </a:t>
            </a:r>
            <a:r>
              <a:rPr lang="en-US" dirty="0" err="1" smtClean="0"/>
              <a:t>Informáticas</a:t>
            </a:r>
            <a:r>
              <a:rPr lang="en-US" dirty="0" smtClean="0"/>
              <a:t> de </a:t>
            </a:r>
            <a:r>
              <a:rPr lang="en-US" dirty="0" err="1" smtClean="0"/>
              <a:t>apoyo</a:t>
            </a:r>
            <a:r>
              <a:rPr lang="en-US" dirty="0" smtClean="0"/>
              <a:t> a la </a:t>
            </a:r>
            <a:r>
              <a:rPr lang="en-US" dirty="0" err="1" smtClean="0"/>
              <a:t>gestión</a:t>
            </a:r>
            <a:r>
              <a:rPr lang="en-US" dirty="0" smtClean="0"/>
              <a:t> de la </a:t>
            </a:r>
            <a:r>
              <a:rPr lang="en-US" dirty="0" err="1" smtClean="0"/>
              <a:t>norma</a:t>
            </a:r>
            <a:r>
              <a:rPr lang="en-US" dirty="0" smtClean="0"/>
              <a:t> ISO 9001 – 2000</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42844" y="71414"/>
            <a:ext cx="9144000" cy="1252728"/>
          </a:xfrm>
        </p:spPr>
        <p:txBody>
          <a:bodyPr>
            <a:noAutofit/>
          </a:bodyPr>
          <a:lstStyle/>
          <a:p>
            <a:r>
              <a:rPr lang="en-US" sz="3200" dirty="0" err="1" smtClean="0"/>
              <a:t>Análisis</a:t>
            </a:r>
            <a:r>
              <a:rPr lang="en-US" sz="3200" dirty="0" smtClean="0"/>
              <a:t> de </a:t>
            </a:r>
            <a:r>
              <a:rPr lang="en-US" sz="3200" dirty="0" err="1" smtClean="0"/>
              <a:t>Herramientas</a:t>
            </a:r>
            <a:r>
              <a:rPr lang="en-US" sz="3200" dirty="0" smtClean="0"/>
              <a:t> </a:t>
            </a:r>
            <a:r>
              <a:rPr lang="en-US" sz="3200" dirty="0" err="1" smtClean="0"/>
              <a:t>Informáticas</a:t>
            </a:r>
            <a:r>
              <a:rPr lang="en-US" sz="3200" dirty="0" smtClean="0"/>
              <a:t> de </a:t>
            </a:r>
            <a:r>
              <a:rPr lang="en-US" sz="3200" dirty="0" err="1" smtClean="0"/>
              <a:t>apoyo</a:t>
            </a:r>
            <a:r>
              <a:rPr lang="en-US" sz="3200" dirty="0" smtClean="0"/>
              <a:t> a la </a:t>
            </a:r>
            <a:r>
              <a:rPr lang="en-US" sz="3200" dirty="0" err="1" smtClean="0"/>
              <a:t>gestión</a:t>
            </a:r>
            <a:r>
              <a:rPr lang="en-US" sz="3200" dirty="0" smtClean="0"/>
              <a:t> de la </a:t>
            </a:r>
            <a:r>
              <a:rPr lang="en-US" sz="3200" dirty="0" err="1" smtClean="0"/>
              <a:t>norma</a:t>
            </a:r>
            <a:r>
              <a:rPr lang="en-US" sz="3200" dirty="0" smtClean="0"/>
              <a:t> ISO 9001 – 2000</a:t>
            </a:r>
            <a:endParaRPr lang="es-EC" sz="3200" dirty="0"/>
          </a:p>
        </p:txBody>
      </p:sp>
      <p:sp>
        <p:nvSpPr>
          <p:cNvPr id="2" name="1 Marcador de contenido"/>
          <p:cNvSpPr>
            <a:spLocks noGrp="1"/>
          </p:cNvSpPr>
          <p:nvPr>
            <p:ph idx="1"/>
          </p:nvPr>
        </p:nvSpPr>
        <p:spPr/>
        <p:txBody>
          <a:bodyPr>
            <a:normAutofit fontScale="92500" lnSpcReduction="10000"/>
          </a:bodyPr>
          <a:lstStyle/>
          <a:p>
            <a:r>
              <a:rPr lang="es-EC" b="1" dirty="0" smtClean="0"/>
              <a:t>Herramientas propietarias Genéricas</a:t>
            </a:r>
          </a:p>
          <a:p>
            <a:pPr lvl="1"/>
            <a:r>
              <a:rPr lang="es-EC" b="1" dirty="0" smtClean="0"/>
              <a:t>Q-BO.ORG</a:t>
            </a:r>
          </a:p>
          <a:p>
            <a:pPr lvl="1"/>
            <a:r>
              <a:rPr lang="es-EC" b="1" dirty="0" err="1" smtClean="0"/>
              <a:t>GesDoc</a:t>
            </a:r>
            <a:endParaRPr lang="es-EC" b="1" dirty="0" smtClean="0"/>
          </a:p>
          <a:p>
            <a:r>
              <a:rPr lang="es-EC" b="1" dirty="0" smtClean="0"/>
              <a:t>Herramientas Open </a:t>
            </a:r>
            <a:r>
              <a:rPr lang="es-EC" b="1" dirty="0" err="1" smtClean="0"/>
              <a:t>Source</a:t>
            </a:r>
            <a:r>
              <a:rPr lang="es-EC" b="1" dirty="0" smtClean="0"/>
              <a:t> Genéricas</a:t>
            </a:r>
          </a:p>
          <a:p>
            <a:pPr lvl="1"/>
            <a:r>
              <a:rPr lang="es-EC" b="1" dirty="0" smtClean="0"/>
              <a:t>ISO Control Documental</a:t>
            </a:r>
          </a:p>
          <a:p>
            <a:pPr lvl="1"/>
            <a:r>
              <a:rPr lang="es-EC" b="1" dirty="0" smtClean="0"/>
              <a:t>Simple </a:t>
            </a:r>
            <a:r>
              <a:rPr lang="es-EC" b="1" dirty="0" err="1" smtClean="0"/>
              <a:t>Document</a:t>
            </a:r>
            <a:r>
              <a:rPr lang="es-EC" b="1" dirty="0" smtClean="0"/>
              <a:t> </a:t>
            </a:r>
            <a:r>
              <a:rPr lang="es-EC" b="1" dirty="0" err="1" smtClean="0"/>
              <a:t>Repository</a:t>
            </a:r>
            <a:endParaRPr lang="es-EC" b="1" dirty="0" smtClean="0"/>
          </a:p>
          <a:p>
            <a:r>
              <a:rPr lang="es-EC" b="1" dirty="0" smtClean="0"/>
              <a:t>Herramientas desarrolladas a la medida internamente</a:t>
            </a:r>
          </a:p>
          <a:p>
            <a:r>
              <a:rPr lang="es-EC" b="1" dirty="0" smtClean="0"/>
              <a:t>Herramientas desarrolladas a la medida externamente</a:t>
            </a:r>
          </a:p>
          <a:p>
            <a:pPr lvl="1">
              <a:buNone/>
            </a:pPr>
            <a:endParaRPr lang="es-EC" dirty="0" smtClean="0"/>
          </a:p>
          <a:p>
            <a:pPr lvl="1"/>
            <a:endParaRPr lang="es-EC" b="1" dirty="0" smtClean="0"/>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Q-BO.ORG</a:t>
            </a:r>
            <a:endParaRPr lang="es-EC" dirty="0"/>
          </a:p>
        </p:txBody>
      </p:sp>
      <p:sp>
        <p:nvSpPr>
          <p:cNvPr id="3" name="2 Marcador de contenido"/>
          <p:cNvSpPr>
            <a:spLocks noGrp="1"/>
          </p:cNvSpPr>
          <p:nvPr>
            <p:ph idx="1"/>
          </p:nvPr>
        </p:nvSpPr>
        <p:spPr/>
        <p:txBody>
          <a:bodyPr>
            <a:normAutofit fontScale="70000" lnSpcReduction="20000"/>
          </a:bodyPr>
          <a:lstStyle/>
          <a:p>
            <a:r>
              <a:rPr lang="es-EC" dirty="0" smtClean="0"/>
              <a:t>Módulos</a:t>
            </a:r>
          </a:p>
          <a:p>
            <a:pPr lvl="1"/>
            <a:r>
              <a:rPr lang="es-EC" dirty="0" smtClean="0"/>
              <a:t>Control del proceso</a:t>
            </a:r>
          </a:p>
          <a:p>
            <a:pPr lvl="1"/>
            <a:r>
              <a:rPr lang="es-EC" dirty="0" smtClean="0"/>
              <a:t>Satisfacción de clientes </a:t>
            </a:r>
          </a:p>
          <a:p>
            <a:pPr lvl="1"/>
            <a:r>
              <a:rPr lang="es-EC" dirty="0" smtClean="0"/>
              <a:t>Objetivos de calidad</a:t>
            </a:r>
          </a:p>
          <a:p>
            <a:pPr lvl="1"/>
            <a:r>
              <a:rPr lang="es-EC" dirty="0" smtClean="0"/>
              <a:t>Indicadores</a:t>
            </a:r>
          </a:p>
          <a:p>
            <a:pPr lvl="1"/>
            <a:r>
              <a:rPr lang="es-EC" dirty="0" smtClean="0"/>
              <a:t>Auditorías internas</a:t>
            </a:r>
          </a:p>
          <a:p>
            <a:pPr lvl="1"/>
            <a:r>
              <a:rPr lang="es-EC" dirty="0" smtClean="0"/>
              <a:t>Incidencias</a:t>
            </a:r>
          </a:p>
          <a:p>
            <a:pPr lvl="1"/>
            <a:r>
              <a:rPr lang="es-EC" dirty="0" smtClean="0"/>
              <a:t>Acciones de mejora</a:t>
            </a:r>
          </a:p>
          <a:p>
            <a:pPr lvl="1"/>
            <a:r>
              <a:rPr lang="es-EC" dirty="0" smtClean="0"/>
              <a:t>Registros</a:t>
            </a:r>
          </a:p>
          <a:p>
            <a:pPr lvl="1"/>
            <a:r>
              <a:rPr lang="es-EC" dirty="0" smtClean="0"/>
              <a:t>Proveedores</a:t>
            </a:r>
          </a:p>
          <a:p>
            <a:pPr lvl="1"/>
            <a:r>
              <a:rPr lang="es-EC" dirty="0" smtClean="0"/>
              <a:t>Calibración</a:t>
            </a:r>
          </a:p>
          <a:p>
            <a:pPr lvl="1"/>
            <a:r>
              <a:rPr lang="es-EC" dirty="0" smtClean="0"/>
              <a:t>Control de la documentación</a:t>
            </a:r>
          </a:p>
          <a:p>
            <a:pPr lvl="1"/>
            <a:r>
              <a:rPr lang="es-EC" dirty="0" smtClean="0"/>
              <a:t>Formación</a:t>
            </a:r>
          </a:p>
          <a:p>
            <a:pPr lvl="1"/>
            <a:r>
              <a:rPr lang="es-EC" dirty="0" smtClean="0"/>
              <a:t>Revisión por la dirección</a:t>
            </a:r>
          </a:p>
        </p:txBody>
      </p:sp>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2545</TotalTime>
  <Words>2246</Words>
  <Application>Microsoft Office PowerPoint</Application>
  <PresentationFormat>Presentación en pantalla (4:3)</PresentationFormat>
  <Paragraphs>405</Paragraphs>
  <Slides>36</Slides>
  <Notes>36</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Módulo</vt:lpstr>
      <vt:lpstr>Diapositiva 1</vt:lpstr>
      <vt:lpstr>Agenda</vt:lpstr>
      <vt:lpstr>Antecedentes</vt:lpstr>
      <vt:lpstr>Antecedentes</vt:lpstr>
      <vt:lpstr>Objetivos</vt:lpstr>
      <vt:lpstr>Objetivos</vt:lpstr>
      <vt:lpstr>Análisis de Herramientas Informáticas de apoyo a la gestión de la norma ISO 9001 – 2000</vt:lpstr>
      <vt:lpstr>Análisis de Herramientas Informáticas de apoyo a la gestión de la norma ISO 9001 – 2000</vt:lpstr>
      <vt:lpstr>Q-BO.ORG</vt:lpstr>
      <vt:lpstr>Q-BO.ORG (II)</vt:lpstr>
      <vt:lpstr>Q-BO.ORG (III)</vt:lpstr>
      <vt:lpstr>Q-BO.ORG (IV)</vt:lpstr>
      <vt:lpstr>Gesdoc</vt:lpstr>
      <vt:lpstr>Gesdoc (II)</vt:lpstr>
      <vt:lpstr>Gesdoc (III)</vt:lpstr>
      <vt:lpstr>Gesdoc (IV)</vt:lpstr>
      <vt:lpstr>ISO Control Documental</vt:lpstr>
      <vt:lpstr>Simple Document Repository</vt:lpstr>
      <vt:lpstr>Desarrollo a la medida Interno</vt:lpstr>
      <vt:lpstr>Desarrollo a la medida Externo</vt:lpstr>
      <vt:lpstr>Comparación de Herramientas Informáticas de apoyo a la gestión de la norma ISO 9001 – 2000</vt:lpstr>
      <vt:lpstr>Metodología de Comparación</vt:lpstr>
      <vt:lpstr>Especificaciones Generales</vt:lpstr>
      <vt:lpstr>Especificaciones Técnicas</vt:lpstr>
      <vt:lpstr>Especificaciones Funcionales</vt:lpstr>
      <vt:lpstr>Comparación de Alternativas</vt:lpstr>
      <vt:lpstr>Propuesta de implantación de la alternativa seleccionada</vt:lpstr>
      <vt:lpstr>Factores críticos de éxito para la Implantación </vt:lpstr>
      <vt:lpstr>Cronograma de implementación </vt:lpstr>
      <vt:lpstr>Conclusiones y Recomendaciones</vt:lpstr>
      <vt:lpstr>Conclusiones</vt:lpstr>
      <vt:lpstr>Conclusiones (II)</vt:lpstr>
      <vt:lpstr>Conclusiones (III)</vt:lpstr>
      <vt:lpstr>Recomendaciones</vt:lpstr>
      <vt:lpstr>Recomendaciones (II)</vt:lpstr>
      <vt:lpstr>Preguntas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9001:2000</dc:title>
  <dc:creator>Brain</dc:creator>
  <cp:lastModifiedBy>Jose Antonio Carrera</cp:lastModifiedBy>
  <cp:revision>129</cp:revision>
  <dcterms:created xsi:type="dcterms:W3CDTF">2008-11-02T10:46:24Z</dcterms:created>
  <dcterms:modified xsi:type="dcterms:W3CDTF">2009-07-09T12:24:05Z</dcterms:modified>
</cp:coreProperties>
</file>