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971" autoAdjust="0"/>
    <p:restoredTop sz="94718" autoAdjust="0"/>
  </p:normalViewPr>
  <p:slideViewPr>
    <p:cSldViewPr>
      <p:cViewPr>
        <p:scale>
          <a:sx n="56" d="100"/>
          <a:sy n="56" d="100"/>
        </p:scale>
        <p:origin x="-1842" y="-4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F31881-612F-423B-B6E1-BB6A8857BB2F}" type="doc">
      <dgm:prSet loTypeId="urn:microsoft.com/office/officeart/2005/8/layout/chevron2" loCatId="process" qsTypeId="urn:microsoft.com/office/officeart/2005/8/quickstyle/simple3" qsCatId="simple" csTypeId="urn:microsoft.com/office/officeart/2005/8/colors/colorful5" csCatId="colorful" phldr="1"/>
      <dgm:spPr/>
      <dgm:t>
        <a:bodyPr/>
        <a:lstStyle/>
        <a:p>
          <a:endParaRPr lang="es-EC"/>
        </a:p>
      </dgm:t>
    </dgm:pt>
    <dgm:pt modelId="{10931238-E91F-4477-9C25-5A180FE53519}">
      <dgm:prSet custT="1"/>
      <dgm:spPr/>
      <dgm:t>
        <a:bodyPr/>
        <a:lstStyle/>
        <a:p>
          <a:pPr rtl="0"/>
          <a:r>
            <a:rPr lang="es-EC" sz="2000" b="1" dirty="0" smtClean="0">
              <a:latin typeface="Century Gothic" pitchFamily="34" charset="0"/>
            </a:rPr>
            <a:t>Objetivo</a:t>
          </a:r>
        </a:p>
        <a:p>
          <a:pPr rtl="0"/>
          <a:r>
            <a:rPr lang="es-EC" sz="2000" b="1" dirty="0" smtClean="0">
              <a:latin typeface="Century Gothic" pitchFamily="34" charset="0"/>
            </a:rPr>
            <a:t>General</a:t>
          </a:r>
          <a:endParaRPr lang="es-EC" sz="2000" b="1" dirty="0">
            <a:latin typeface="Century Gothic" pitchFamily="34" charset="0"/>
          </a:endParaRPr>
        </a:p>
      </dgm:t>
    </dgm:pt>
    <dgm:pt modelId="{1C569A6E-DD89-408A-96A6-3B874F03CD88}" type="parTrans" cxnId="{4F76B0F6-EBE1-4FB3-8D88-91CB0D42C08E}">
      <dgm:prSet/>
      <dgm:spPr/>
      <dgm:t>
        <a:bodyPr/>
        <a:lstStyle/>
        <a:p>
          <a:endParaRPr lang="es-EC"/>
        </a:p>
      </dgm:t>
    </dgm:pt>
    <dgm:pt modelId="{9225B66E-9420-4CE7-88B5-6AEE5AAA5A77}" type="sibTrans" cxnId="{4F76B0F6-EBE1-4FB3-8D88-91CB0D42C08E}">
      <dgm:prSet/>
      <dgm:spPr/>
      <dgm:t>
        <a:bodyPr/>
        <a:lstStyle/>
        <a:p>
          <a:endParaRPr lang="es-EC"/>
        </a:p>
      </dgm:t>
    </dgm:pt>
    <dgm:pt modelId="{B1D1F462-BBFC-43A1-AD00-71B156C7B01B}">
      <dgm:prSet custT="1"/>
      <dgm:spPr/>
      <dgm:t>
        <a:bodyPr/>
        <a:lstStyle/>
        <a:p>
          <a:pPr rtl="0"/>
          <a:r>
            <a:rPr lang="es-EC" sz="2000" b="1" dirty="0" smtClean="0">
              <a:latin typeface="Century Gothic" pitchFamily="34" charset="0"/>
            </a:rPr>
            <a:t>Objetivo</a:t>
          </a:r>
        </a:p>
        <a:p>
          <a:pPr rtl="0"/>
          <a:r>
            <a:rPr lang="es-EC" sz="2000" b="1" dirty="0" smtClean="0">
              <a:latin typeface="Century Gothic" pitchFamily="34" charset="0"/>
            </a:rPr>
            <a:t>Específico</a:t>
          </a:r>
          <a:endParaRPr lang="es-EC" sz="2000" dirty="0">
            <a:latin typeface="Century Gothic" pitchFamily="34" charset="0"/>
          </a:endParaRPr>
        </a:p>
      </dgm:t>
    </dgm:pt>
    <dgm:pt modelId="{2AF98B39-FC1A-41F7-82A1-497DC55BCB63}" type="parTrans" cxnId="{384F0630-1EDB-4E1C-A4D1-65CED5E318EE}">
      <dgm:prSet/>
      <dgm:spPr/>
      <dgm:t>
        <a:bodyPr/>
        <a:lstStyle/>
        <a:p>
          <a:endParaRPr lang="es-EC"/>
        </a:p>
      </dgm:t>
    </dgm:pt>
    <dgm:pt modelId="{B4D9FFA7-E88C-4F01-925A-1310B177B3E7}" type="sibTrans" cxnId="{384F0630-1EDB-4E1C-A4D1-65CED5E318EE}">
      <dgm:prSet/>
      <dgm:spPr/>
      <dgm:t>
        <a:bodyPr/>
        <a:lstStyle/>
        <a:p>
          <a:endParaRPr lang="es-EC"/>
        </a:p>
      </dgm:t>
    </dgm:pt>
    <dgm:pt modelId="{14572860-50EA-44B9-803B-1C63328DA231}">
      <dgm:prSet custT="1"/>
      <dgm:spPr/>
      <dgm:t>
        <a:bodyPr/>
        <a:lstStyle/>
        <a:p>
          <a:pPr algn="just" rtl="0"/>
          <a:r>
            <a:rPr lang="es-EC" sz="1200" dirty="0" smtClean="0">
              <a:latin typeface="Century Gothic" pitchFamily="34" charset="0"/>
            </a:rPr>
            <a:t>Desarrollar un estudio sobre los tipos de prácticas mercadológicas que se desarrollan en las PYMES de la Provincia de Santo Domingo de los </a:t>
          </a:r>
          <a:r>
            <a:rPr lang="es-EC" sz="1200" dirty="0" err="1" smtClean="0">
              <a:latin typeface="Century Gothic" pitchFamily="34" charset="0"/>
            </a:rPr>
            <a:t>Tsáchilas</a:t>
          </a:r>
          <a:r>
            <a:rPr lang="es-EC" sz="1200" dirty="0" smtClean="0">
              <a:latin typeface="Century Gothic" pitchFamily="34" charset="0"/>
            </a:rPr>
            <a:t>.</a:t>
          </a:r>
          <a:endParaRPr lang="es-EC" sz="1200" dirty="0">
            <a:latin typeface="Century Gothic" pitchFamily="34" charset="0"/>
          </a:endParaRPr>
        </a:p>
      </dgm:t>
    </dgm:pt>
    <dgm:pt modelId="{36B3D164-0A35-4410-A229-598E3F5EA0A8}" type="parTrans" cxnId="{2618C916-11E6-4DBF-9569-F5D17FA6D896}">
      <dgm:prSet/>
      <dgm:spPr/>
      <dgm:t>
        <a:bodyPr/>
        <a:lstStyle/>
        <a:p>
          <a:endParaRPr lang="es-EC"/>
        </a:p>
      </dgm:t>
    </dgm:pt>
    <dgm:pt modelId="{ED6F3BBB-747F-4143-AB37-D8C4F179B79C}" type="sibTrans" cxnId="{2618C916-11E6-4DBF-9569-F5D17FA6D896}">
      <dgm:prSet/>
      <dgm:spPr/>
      <dgm:t>
        <a:bodyPr/>
        <a:lstStyle/>
        <a:p>
          <a:endParaRPr lang="es-EC"/>
        </a:p>
      </dgm:t>
    </dgm:pt>
    <dgm:pt modelId="{E19E3784-B215-41F9-AC95-69AD317AE020}">
      <dgm:prSet/>
      <dgm:spPr/>
      <dgm:t>
        <a:bodyPr/>
        <a:lstStyle/>
        <a:p>
          <a:pPr algn="just" rtl="0"/>
          <a:r>
            <a:rPr lang="es-EC" dirty="0" smtClean="0">
              <a:latin typeface="Century Gothic" pitchFamily="34" charset="0"/>
            </a:rPr>
            <a:t>Establecer el Marco teórico apropiado que oriente la investigación, a través de la recopilación de teoría complementaria desarrollada que se aplique al problema de investigación.</a:t>
          </a:r>
          <a:endParaRPr lang="es-EC" dirty="0">
            <a:latin typeface="Century Gothic" pitchFamily="34" charset="0"/>
          </a:endParaRPr>
        </a:p>
      </dgm:t>
    </dgm:pt>
    <dgm:pt modelId="{EA1D9917-BB36-42EA-A9FF-970C7A1023C0}" type="parTrans" cxnId="{2418BC16-8105-4925-BB4B-F3656956D143}">
      <dgm:prSet/>
      <dgm:spPr/>
      <dgm:t>
        <a:bodyPr/>
        <a:lstStyle/>
        <a:p>
          <a:endParaRPr lang="es-EC"/>
        </a:p>
      </dgm:t>
    </dgm:pt>
    <dgm:pt modelId="{476F472F-54EC-4032-8617-7061F5983A75}" type="sibTrans" cxnId="{2418BC16-8105-4925-BB4B-F3656956D143}">
      <dgm:prSet/>
      <dgm:spPr/>
      <dgm:t>
        <a:bodyPr/>
        <a:lstStyle/>
        <a:p>
          <a:endParaRPr lang="es-EC"/>
        </a:p>
      </dgm:t>
    </dgm:pt>
    <dgm:pt modelId="{48FB6A7E-E25E-4AE8-972A-EFE463783604}">
      <dgm:prSet/>
      <dgm:spPr/>
      <dgm:t>
        <a:bodyPr/>
        <a:lstStyle/>
        <a:p>
          <a:pPr algn="just" rtl="0"/>
          <a:r>
            <a:rPr lang="es-EC" dirty="0" smtClean="0">
              <a:latin typeface="Century Gothic" pitchFamily="34" charset="0"/>
            </a:rPr>
            <a:t>Desarrollar una investigación profundizada en las PYMES de Santo Domingo de los </a:t>
          </a:r>
          <a:r>
            <a:rPr lang="es-EC" dirty="0" err="1" smtClean="0">
              <a:latin typeface="Century Gothic" pitchFamily="34" charset="0"/>
            </a:rPr>
            <a:t>Tsáchilas</a:t>
          </a:r>
          <a:r>
            <a:rPr lang="es-EC" dirty="0" smtClean="0">
              <a:latin typeface="Century Gothic" pitchFamily="34" charset="0"/>
            </a:rPr>
            <a:t> sobre las prácticas de marketing que actualmente desarrollan.</a:t>
          </a:r>
          <a:endParaRPr lang="es-EC" dirty="0">
            <a:latin typeface="Century Gothic" pitchFamily="34" charset="0"/>
          </a:endParaRPr>
        </a:p>
      </dgm:t>
    </dgm:pt>
    <dgm:pt modelId="{47A1C471-8348-47BA-902C-1227C4C5C987}" type="parTrans" cxnId="{C7E748B8-DA3F-4D66-BB5A-DF887CDF2AFF}">
      <dgm:prSet/>
      <dgm:spPr/>
      <dgm:t>
        <a:bodyPr/>
        <a:lstStyle/>
        <a:p>
          <a:endParaRPr lang="es-EC"/>
        </a:p>
      </dgm:t>
    </dgm:pt>
    <dgm:pt modelId="{D212FAC9-3688-406A-BEE1-3ED490083804}" type="sibTrans" cxnId="{C7E748B8-DA3F-4D66-BB5A-DF887CDF2AFF}">
      <dgm:prSet/>
      <dgm:spPr/>
      <dgm:t>
        <a:bodyPr/>
        <a:lstStyle/>
        <a:p>
          <a:endParaRPr lang="es-EC"/>
        </a:p>
      </dgm:t>
    </dgm:pt>
    <dgm:pt modelId="{03D52D80-9723-4FC1-9048-5713EE5D1379}">
      <dgm:prSet/>
      <dgm:spPr/>
      <dgm:t>
        <a:bodyPr/>
        <a:lstStyle/>
        <a:p>
          <a:pPr algn="just" rtl="0"/>
          <a:r>
            <a:rPr lang="es-EC" dirty="0" smtClean="0">
              <a:latin typeface="Century Gothic" pitchFamily="34" charset="0"/>
            </a:rPr>
            <a:t>Analizar los tipos de prácticas mercadológicas y sus incidencias dentro de las PYMES de Santo Domingo de los </a:t>
          </a:r>
          <a:r>
            <a:rPr lang="es-EC" dirty="0" err="1" smtClean="0">
              <a:latin typeface="Century Gothic" pitchFamily="34" charset="0"/>
            </a:rPr>
            <a:t>Tsáchilas</a:t>
          </a:r>
          <a:r>
            <a:rPr lang="es-EC" dirty="0" smtClean="0">
              <a:latin typeface="Century Gothic" pitchFamily="34" charset="0"/>
            </a:rPr>
            <a:t>.</a:t>
          </a:r>
          <a:endParaRPr lang="es-EC" dirty="0">
            <a:latin typeface="Century Gothic" pitchFamily="34" charset="0"/>
          </a:endParaRPr>
        </a:p>
      </dgm:t>
    </dgm:pt>
    <dgm:pt modelId="{FA72CC45-BDB0-4E3B-9F3A-612A282E3285}" type="parTrans" cxnId="{972521B8-1B23-4184-9991-62C571F1CCEC}">
      <dgm:prSet/>
      <dgm:spPr/>
      <dgm:t>
        <a:bodyPr/>
        <a:lstStyle/>
        <a:p>
          <a:endParaRPr lang="es-EC"/>
        </a:p>
      </dgm:t>
    </dgm:pt>
    <dgm:pt modelId="{0759549B-6C65-4A30-8711-1C3E2A09A7F9}" type="sibTrans" cxnId="{972521B8-1B23-4184-9991-62C571F1CCEC}">
      <dgm:prSet/>
      <dgm:spPr/>
      <dgm:t>
        <a:bodyPr/>
        <a:lstStyle/>
        <a:p>
          <a:endParaRPr lang="es-EC"/>
        </a:p>
      </dgm:t>
    </dgm:pt>
    <dgm:pt modelId="{C1EC3CCF-6BCF-4E5C-90AA-C67EBF579A6D}">
      <dgm:prSet/>
      <dgm:spPr/>
      <dgm:t>
        <a:bodyPr/>
        <a:lstStyle/>
        <a:p>
          <a:pPr algn="just"/>
          <a:r>
            <a:rPr lang="es-EC" dirty="0" smtClean="0">
              <a:latin typeface="Century Gothic" pitchFamily="34" charset="0"/>
            </a:rPr>
            <a:t>Proponer un Manual de implementación de prácticas mercadológicas para las PYMES  de Santo Domingo de los Colorados que sirva de referencia o base para la aplicación de prácticas  mercadológicas en las PYMES de Santo Domingo.</a:t>
          </a:r>
          <a:endParaRPr lang="es-EC" dirty="0">
            <a:latin typeface="Century Gothic" pitchFamily="34" charset="0"/>
          </a:endParaRPr>
        </a:p>
      </dgm:t>
    </dgm:pt>
    <dgm:pt modelId="{229D1FF2-41DC-4642-BA0E-274812BC8611}" type="parTrans" cxnId="{52C8B3C3-9528-4837-83A6-EFCFE92BE88A}">
      <dgm:prSet/>
      <dgm:spPr/>
      <dgm:t>
        <a:bodyPr/>
        <a:lstStyle/>
        <a:p>
          <a:endParaRPr lang="es-EC"/>
        </a:p>
      </dgm:t>
    </dgm:pt>
    <dgm:pt modelId="{AC312924-A0F5-4221-B54B-D06798E69570}" type="sibTrans" cxnId="{52C8B3C3-9528-4837-83A6-EFCFE92BE88A}">
      <dgm:prSet/>
      <dgm:spPr/>
      <dgm:t>
        <a:bodyPr/>
        <a:lstStyle/>
        <a:p>
          <a:endParaRPr lang="es-EC"/>
        </a:p>
      </dgm:t>
    </dgm:pt>
    <dgm:pt modelId="{13384751-B045-46FE-8FA0-D5AE407AA447}" type="pres">
      <dgm:prSet presAssocID="{96F31881-612F-423B-B6E1-BB6A8857BB2F}" presName="linearFlow" presStyleCnt="0">
        <dgm:presLayoutVars>
          <dgm:dir/>
          <dgm:animLvl val="lvl"/>
          <dgm:resizeHandles val="exact"/>
        </dgm:presLayoutVars>
      </dgm:prSet>
      <dgm:spPr/>
      <dgm:t>
        <a:bodyPr/>
        <a:lstStyle/>
        <a:p>
          <a:endParaRPr lang="es-EC"/>
        </a:p>
      </dgm:t>
    </dgm:pt>
    <dgm:pt modelId="{9470CC8C-BEE1-4790-B81E-4F4802CE9CF9}" type="pres">
      <dgm:prSet presAssocID="{10931238-E91F-4477-9C25-5A180FE53519}" presName="composite" presStyleCnt="0"/>
      <dgm:spPr/>
      <dgm:t>
        <a:bodyPr/>
        <a:lstStyle/>
        <a:p>
          <a:endParaRPr lang="es-EC"/>
        </a:p>
      </dgm:t>
    </dgm:pt>
    <dgm:pt modelId="{80576951-29F8-4D7F-A11F-6132B5AAFE18}" type="pres">
      <dgm:prSet presAssocID="{10931238-E91F-4477-9C25-5A180FE53519}" presName="parentText" presStyleLbl="alignNode1" presStyleIdx="0" presStyleCnt="2">
        <dgm:presLayoutVars>
          <dgm:chMax val="1"/>
          <dgm:bulletEnabled val="1"/>
        </dgm:presLayoutVars>
      </dgm:prSet>
      <dgm:spPr/>
      <dgm:t>
        <a:bodyPr/>
        <a:lstStyle/>
        <a:p>
          <a:endParaRPr lang="es-EC"/>
        </a:p>
      </dgm:t>
    </dgm:pt>
    <dgm:pt modelId="{2239558E-7FC1-4925-AE1C-21CD61798A41}" type="pres">
      <dgm:prSet presAssocID="{10931238-E91F-4477-9C25-5A180FE53519}" presName="descendantText" presStyleLbl="alignAcc1" presStyleIdx="0" presStyleCnt="2">
        <dgm:presLayoutVars>
          <dgm:bulletEnabled val="1"/>
        </dgm:presLayoutVars>
      </dgm:prSet>
      <dgm:spPr/>
      <dgm:t>
        <a:bodyPr/>
        <a:lstStyle/>
        <a:p>
          <a:endParaRPr lang="es-EC"/>
        </a:p>
      </dgm:t>
    </dgm:pt>
    <dgm:pt modelId="{A7C5B5D1-E751-4D44-B5FF-C45BBAC35992}" type="pres">
      <dgm:prSet presAssocID="{9225B66E-9420-4CE7-88B5-6AEE5AAA5A77}" presName="sp" presStyleCnt="0"/>
      <dgm:spPr/>
      <dgm:t>
        <a:bodyPr/>
        <a:lstStyle/>
        <a:p>
          <a:endParaRPr lang="es-EC"/>
        </a:p>
      </dgm:t>
    </dgm:pt>
    <dgm:pt modelId="{AD467496-81A9-4894-8D3C-5787570EF43F}" type="pres">
      <dgm:prSet presAssocID="{B1D1F462-BBFC-43A1-AD00-71B156C7B01B}" presName="composite" presStyleCnt="0"/>
      <dgm:spPr/>
      <dgm:t>
        <a:bodyPr/>
        <a:lstStyle/>
        <a:p>
          <a:endParaRPr lang="es-EC"/>
        </a:p>
      </dgm:t>
    </dgm:pt>
    <dgm:pt modelId="{20B80D52-14C8-4968-88A9-3DA240EF5B1A}" type="pres">
      <dgm:prSet presAssocID="{B1D1F462-BBFC-43A1-AD00-71B156C7B01B}" presName="parentText" presStyleLbl="alignNode1" presStyleIdx="1" presStyleCnt="2">
        <dgm:presLayoutVars>
          <dgm:chMax val="1"/>
          <dgm:bulletEnabled val="1"/>
        </dgm:presLayoutVars>
      </dgm:prSet>
      <dgm:spPr/>
      <dgm:t>
        <a:bodyPr/>
        <a:lstStyle/>
        <a:p>
          <a:endParaRPr lang="es-EC"/>
        </a:p>
      </dgm:t>
    </dgm:pt>
    <dgm:pt modelId="{2C691D64-1481-44AA-8A0E-A81DA021F537}" type="pres">
      <dgm:prSet presAssocID="{B1D1F462-BBFC-43A1-AD00-71B156C7B01B}" presName="descendantText" presStyleLbl="alignAcc1" presStyleIdx="1" presStyleCnt="2">
        <dgm:presLayoutVars>
          <dgm:bulletEnabled val="1"/>
        </dgm:presLayoutVars>
      </dgm:prSet>
      <dgm:spPr/>
      <dgm:t>
        <a:bodyPr/>
        <a:lstStyle/>
        <a:p>
          <a:endParaRPr lang="es-EC"/>
        </a:p>
      </dgm:t>
    </dgm:pt>
  </dgm:ptLst>
  <dgm:cxnLst>
    <dgm:cxn modelId="{1E71BB60-53F2-4234-BB21-C3D92F406E22}" type="presOf" srcId="{E19E3784-B215-41F9-AC95-69AD317AE020}" destId="{2C691D64-1481-44AA-8A0E-A81DA021F537}" srcOrd="0" destOrd="0" presId="urn:microsoft.com/office/officeart/2005/8/layout/chevron2"/>
    <dgm:cxn modelId="{972521B8-1B23-4184-9991-62C571F1CCEC}" srcId="{B1D1F462-BBFC-43A1-AD00-71B156C7B01B}" destId="{03D52D80-9723-4FC1-9048-5713EE5D1379}" srcOrd="2" destOrd="0" parTransId="{FA72CC45-BDB0-4E3B-9F3A-612A282E3285}" sibTransId="{0759549B-6C65-4A30-8711-1C3E2A09A7F9}"/>
    <dgm:cxn modelId="{CB765CDC-EEC0-423D-A9AE-0A7DC0199C3D}" type="presOf" srcId="{96F31881-612F-423B-B6E1-BB6A8857BB2F}" destId="{13384751-B045-46FE-8FA0-D5AE407AA447}" srcOrd="0" destOrd="0" presId="urn:microsoft.com/office/officeart/2005/8/layout/chevron2"/>
    <dgm:cxn modelId="{F2B3D435-4CE1-44B3-A598-AE522CE6E75F}" type="presOf" srcId="{14572860-50EA-44B9-803B-1C63328DA231}" destId="{2239558E-7FC1-4925-AE1C-21CD61798A41}" srcOrd="0" destOrd="0" presId="urn:microsoft.com/office/officeart/2005/8/layout/chevron2"/>
    <dgm:cxn modelId="{2418BC16-8105-4925-BB4B-F3656956D143}" srcId="{B1D1F462-BBFC-43A1-AD00-71B156C7B01B}" destId="{E19E3784-B215-41F9-AC95-69AD317AE020}" srcOrd="0" destOrd="0" parTransId="{EA1D9917-BB36-42EA-A9FF-970C7A1023C0}" sibTransId="{476F472F-54EC-4032-8617-7061F5983A75}"/>
    <dgm:cxn modelId="{2618C916-11E6-4DBF-9569-F5D17FA6D896}" srcId="{10931238-E91F-4477-9C25-5A180FE53519}" destId="{14572860-50EA-44B9-803B-1C63328DA231}" srcOrd="0" destOrd="0" parTransId="{36B3D164-0A35-4410-A229-598E3F5EA0A8}" sibTransId="{ED6F3BBB-747F-4143-AB37-D8C4F179B79C}"/>
    <dgm:cxn modelId="{C7D6788E-A8D2-4992-B538-67716C1B5FB8}" type="presOf" srcId="{10931238-E91F-4477-9C25-5A180FE53519}" destId="{80576951-29F8-4D7F-A11F-6132B5AAFE18}" srcOrd="0" destOrd="0" presId="urn:microsoft.com/office/officeart/2005/8/layout/chevron2"/>
    <dgm:cxn modelId="{D0C7E8FC-C660-457C-BEF5-9B9CE25EC892}" type="presOf" srcId="{03D52D80-9723-4FC1-9048-5713EE5D1379}" destId="{2C691D64-1481-44AA-8A0E-A81DA021F537}" srcOrd="0" destOrd="2" presId="urn:microsoft.com/office/officeart/2005/8/layout/chevron2"/>
    <dgm:cxn modelId="{52C8B3C3-9528-4837-83A6-EFCFE92BE88A}" srcId="{B1D1F462-BBFC-43A1-AD00-71B156C7B01B}" destId="{C1EC3CCF-6BCF-4E5C-90AA-C67EBF579A6D}" srcOrd="3" destOrd="0" parTransId="{229D1FF2-41DC-4642-BA0E-274812BC8611}" sibTransId="{AC312924-A0F5-4221-B54B-D06798E69570}"/>
    <dgm:cxn modelId="{C7E748B8-DA3F-4D66-BB5A-DF887CDF2AFF}" srcId="{B1D1F462-BBFC-43A1-AD00-71B156C7B01B}" destId="{48FB6A7E-E25E-4AE8-972A-EFE463783604}" srcOrd="1" destOrd="0" parTransId="{47A1C471-8348-47BA-902C-1227C4C5C987}" sibTransId="{D212FAC9-3688-406A-BEE1-3ED490083804}"/>
    <dgm:cxn modelId="{D9EAB53A-9734-413F-AB6E-238DF90BCC61}" type="presOf" srcId="{C1EC3CCF-6BCF-4E5C-90AA-C67EBF579A6D}" destId="{2C691D64-1481-44AA-8A0E-A81DA021F537}" srcOrd="0" destOrd="3" presId="urn:microsoft.com/office/officeart/2005/8/layout/chevron2"/>
    <dgm:cxn modelId="{384F0630-1EDB-4E1C-A4D1-65CED5E318EE}" srcId="{96F31881-612F-423B-B6E1-BB6A8857BB2F}" destId="{B1D1F462-BBFC-43A1-AD00-71B156C7B01B}" srcOrd="1" destOrd="0" parTransId="{2AF98B39-FC1A-41F7-82A1-497DC55BCB63}" sibTransId="{B4D9FFA7-E88C-4F01-925A-1310B177B3E7}"/>
    <dgm:cxn modelId="{4F76B0F6-EBE1-4FB3-8D88-91CB0D42C08E}" srcId="{96F31881-612F-423B-B6E1-BB6A8857BB2F}" destId="{10931238-E91F-4477-9C25-5A180FE53519}" srcOrd="0" destOrd="0" parTransId="{1C569A6E-DD89-408A-96A6-3B874F03CD88}" sibTransId="{9225B66E-9420-4CE7-88B5-6AEE5AAA5A77}"/>
    <dgm:cxn modelId="{13E4668B-E941-41AE-846C-A8B2C1BA7B1A}" type="presOf" srcId="{B1D1F462-BBFC-43A1-AD00-71B156C7B01B}" destId="{20B80D52-14C8-4968-88A9-3DA240EF5B1A}" srcOrd="0" destOrd="0" presId="urn:microsoft.com/office/officeart/2005/8/layout/chevron2"/>
    <dgm:cxn modelId="{840A11CC-9955-4D42-A4D0-1811E3230CFE}" type="presOf" srcId="{48FB6A7E-E25E-4AE8-972A-EFE463783604}" destId="{2C691D64-1481-44AA-8A0E-A81DA021F537}" srcOrd="0" destOrd="1" presId="urn:microsoft.com/office/officeart/2005/8/layout/chevron2"/>
    <dgm:cxn modelId="{89B4E858-F761-4FC0-B7E6-3598B24E3E98}" type="presParOf" srcId="{13384751-B045-46FE-8FA0-D5AE407AA447}" destId="{9470CC8C-BEE1-4790-B81E-4F4802CE9CF9}" srcOrd="0" destOrd="0" presId="urn:microsoft.com/office/officeart/2005/8/layout/chevron2"/>
    <dgm:cxn modelId="{2782B229-3CD0-4F5E-A48C-C92B49988DBD}" type="presParOf" srcId="{9470CC8C-BEE1-4790-B81E-4F4802CE9CF9}" destId="{80576951-29F8-4D7F-A11F-6132B5AAFE18}" srcOrd="0" destOrd="0" presId="urn:microsoft.com/office/officeart/2005/8/layout/chevron2"/>
    <dgm:cxn modelId="{49512EC3-F710-48B4-BF25-4DADAA62782B}" type="presParOf" srcId="{9470CC8C-BEE1-4790-B81E-4F4802CE9CF9}" destId="{2239558E-7FC1-4925-AE1C-21CD61798A41}" srcOrd="1" destOrd="0" presId="urn:microsoft.com/office/officeart/2005/8/layout/chevron2"/>
    <dgm:cxn modelId="{7F033E65-AFC8-4EB5-A2C4-3805D415E8D8}" type="presParOf" srcId="{13384751-B045-46FE-8FA0-D5AE407AA447}" destId="{A7C5B5D1-E751-4D44-B5FF-C45BBAC35992}" srcOrd="1" destOrd="0" presId="urn:microsoft.com/office/officeart/2005/8/layout/chevron2"/>
    <dgm:cxn modelId="{AEE4E220-3FC5-4774-9806-FC9D14B5E94B}" type="presParOf" srcId="{13384751-B045-46FE-8FA0-D5AE407AA447}" destId="{AD467496-81A9-4894-8D3C-5787570EF43F}" srcOrd="2" destOrd="0" presId="urn:microsoft.com/office/officeart/2005/8/layout/chevron2"/>
    <dgm:cxn modelId="{7DB45C28-5D00-42C0-BBF2-273F7746CC00}" type="presParOf" srcId="{AD467496-81A9-4894-8D3C-5787570EF43F}" destId="{20B80D52-14C8-4968-88A9-3DA240EF5B1A}" srcOrd="0" destOrd="0" presId="urn:microsoft.com/office/officeart/2005/8/layout/chevron2"/>
    <dgm:cxn modelId="{29F57F1D-2F4F-422F-9668-0A4B423243CB}" type="presParOf" srcId="{AD467496-81A9-4894-8D3C-5787570EF43F}" destId="{2C691D64-1481-44AA-8A0E-A81DA021F537}" srcOrd="1" destOrd="0" presId="urn:microsoft.com/office/officeart/2005/8/layout/chevron2"/>
  </dgm:cxnLst>
  <dgm:bg/>
  <dgm:whole/>
</dgm:dataModel>
</file>

<file path=ppt/diagrams/data2.xml><?xml version="1.0" encoding="utf-8"?>
<dgm:dataModel xmlns:dgm="http://schemas.openxmlformats.org/drawingml/2006/diagram" xmlns:a="http://schemas.openxmlformats.org/drawingml/2006/main">
  <dgm:ptLst>
    <dgm:pt modelId="{27BF4CF8-6DFF-404B-8916-A802350A4052}" type="doc">
      <dgm:prSet loTypeId="urn:microsoft.com/office/officeart/2005/8/layout/hList9" loCatId="list" qsTypeId="urn:microsoft.com/office/officeart/2005/8/quickstyle/simple1" qsCatId="simple" csTypeId="urn:microsoft.com/office/officeart/2005/8/colors/colorful1" csCatId="colorful" phldr="1"/>
      <dgm:spPr/>
      <dgm:t>
        <a:bodyPr/>
        <a:lstStyle/>
        <a:p>
          <a:endParaRPr lang="es-ES"/>
        </a:p>
      </dgm:t>
    </dgm:pt>
    <dgm:pt modelId="{0A2ADC03-C291-4226-946E-909D9C5ECB00}">
      <dgm:prSet phldrT="[Texto]" custT="1"/>
      <dgm:spPr/>
      <dgm:t>
        <a:bodyPr/>
        <a:lstStyle/>
        <a:p>
          <a:endParaRPr lang="es-ES" sz="2000" dirty="0">
            <a:latin typeface="Century Gothic" pitchFamily="34" charset="0"/>
          </a:endParaRPr>
        </a:p>
      </dgm:t>
    </dgm:pt>
    <dgm:pt modelId="{6C7624AE-D00A-4A32-B1BE-D39E89256BDA}" type="parTrans" cxnId="{41F2A920-4F7C-42DC-8ECE-2E57D3AA4C6C}">
      <dgm:prSet/>
      <dgm:spPr/>
      <dgm:t>
        <a:bodyPr/>
        <a:lstStyle/>
        <a:p>
          <a:endParaRPr lang="es-ES"/>
        </a:p>
      </dgm:t>
    </dgm:pt>
    <dgm:pt modelId="{12BDFEFC-3FB6-4257-989B-95F62356D9D4}" type="sibTrans" cxnId="{41F2A920-4F7C-42DC-8ECE-2E57D3AA4C6C}">
      <dgm:prSet/>
      <dgm:spPr/>
      <dgm:t>
        <a:bodyPr/>
        <a:lstStyle/>
        <a:p>
          <a:endParaRPr lang="es-ES"/>
        </a:p>
      </dgm:t>
    </dgm:pt>
    <dgm:pt modelId="{010A2490-E767-46B0-8554-D3140FD483B4}">
      <dgm:prSet phldrT="[Texto]"/>
      <dgm:spPr/>
      <dgm:t>
        <a:bodyPr/>
        <a:lstStyle/>
        <a:p>
          <a:pPr algn="ctr"/>
          <a:r>
            <a:rPr lang="es-ES" dirty="0" smtClean="0">
              <a:latin typeface="Century Gothic" pitchFamily="34" charset="0"/>
            </a:rPr>
            <a:t>La aplicación de estrategias mercadológicas en las PYMES </a:t>
          </a:r>
          <a:r>
            <a:rPr lang="es-EC" dirty="0" smtClean="0">
              <a:latin typeface="Century Gothic" pitchFamily="34" charset="0"/>
            </a:rPr>
            <a:t>de Santo Domingo de los Colorados, son llevadas a cabo sin un estudio o investigación de mercado, su desarrollo es generalizado para todas. </a:t>
          </a:r>
          <a:endParaRPr lang="es-ES" dirty="0">
            <a:latin typeface="Century Gothic" pitchFamily="34" charset="0"/>
          </a:endParaRPr>
        </a:p>
      </dgm:t>
    </dgm:pt>
    <dgm:pt modelId="{587E75C7-97C0-40AB-959F-7D2CA0001398}" type="parTrans" cxnId="{22C11C41-827F-46F1-A1A1-0B1893B1B554}">
      <dgm:prSet/>
      <dgm:spPr/>
      <dgm:t>
        <a:bodyPr/>
        <a:lstStyle/>
        <a:p>
          <a:endParaRPr lang="es-ES"/>
        </a:p>
      </dgm:t>
    </dgm:pt>
    <dgm:pt modelId="{7B4C8D5B-F384-495D-A663-FA9581008836}" type="sibTrans" cxnId="{22C11C41-827F-46F1-A1A1-0B1893B1B554}">
      <dgm:prSet/>
      <dgm:spPr/>
      <dgm:t>
        <a:bodyPr/>
        <a:lstStyle/>
        <a:p>
          <a:endParaRPr lang="es-ES"/>
        </a:p>
      </dgm:t>
    </dgm:pt>
    <dgm:pt modelId="{569F2976-CCFC-441E-ABF1-B5289D531B24}" type="pres">
      <dgm:prSet presAssocID="{27BF4CF8-6DFF-404B-8916-A802350A4052}" presName="list" presStyleCnt="0">
        <dgm:presLayoutVars>
          <dgm:dir/>
          <dgm:animLvl val="lvl"/>
        </dgm:presLayoutVars>
      </dgm:prSet>
      <dgm:spPr/>
      <dgm:t>
        <a:bodyPr/>
        <a:lstStyle/>
        <a:p>
          <a:endParaRPr lang="es-ES"/>
        </a:p>
      </dgm:t>
    </dgm:pt>
    <dgm:pt modelId="{D5ED9FA5-A6C4-4A1A-8AFA-571ADCCFEA11}" type="pres">
      <dgm:prSet presAssocID="{0A2ADC03-C291-4226-946E-909D9C5ECB00}" presName="posSpace" presStyleCnt="0"/>
      <dgm:spPr/>
    </dgm:pt>
    <dgm:pt modelId="{8C7F78AA-E5FD-4E14-9976-60D2B5B3F100}" type="pres">
      <dgm:prSet presAssocID="{0A2ADC03-C291-4226-946E-909D9C5ECB00}" presName="vertFlow" presStyleCnt="0"/>
      <dgm:spPr/>
    </dgm:pt>
    <dgm:pt modelId="{B9370113-7504-43A5-A43C-BC1A29E16AE7}" type="pres">
      <dgm:prSet presAssocID="{0A2ADC03-C291-4226-946E-909D9C5ECB00}" presName="topSpace" presStyleCnt="0"/>
      <dgm:spPr/>
    </dgm:pt>
    <dgm:pt modelId="{40F34712-6472-40C0-83D2-9394DF78AA91}" type="pres">
      <dgm:prSet presAssocID="{0A2ADC03-C291-4226-946E-909D9C5ECB00}" presName="firstComp" presStyleCnt="0"/>
      <dgm:spPr/>
    </dgm:pt>
    <dgm:pt modelId="{20A15BBB-03AE-47C8-90BE-2F2BCA6C209C}" type="pres">
      <dgm:prSet presAssocID="{0A2ADC03-C291-4226-946E-909D9C5ECB00}" presName="firstChild" presStyleLbl="bgAccFollowNode1" presStyleIdx="0" presStyleCnt="1"/>
      <dgm:spPr/>
      <dgm:t>
        <a:bodyPr/>
        <a:lstStyle/>
        <a:p>
          <a:endParaRPr lang="es-ES"/>
        </a:p>
      </dgm:t>
    </dgm:pt>
    <dgm:pt modelId="{36A35DBF-6078-4493-A1D3-DAA9F519798B}" type="pres">
      <dgm:prSet presAssocID="{0A2ADC03-C291-4226-946E-909D9C5ECB00}" presName="firstChildTx" presStyleLbl="bgAccFollowNode1" presStyleIdx="0" presStyleCnt="1">
        <dgm:presLayoutVars>
          <dgm:bulletEnabled val="1"/>
        </dgm:presLayoutVars>
      </dgm:prSet>
      <dgm:spPr/>
      <dgm:t>
        <a:bodyPr/>
        <a:lstStyle/>
        <a:p>
          <a:endParaRPr lang="es-ES"/>
        </a:p>
      </dgm:t>
    </dgm:pt>
    <dgm:pt modelId="{32DAD4C4-DEAB-414D-9F3B-62B048FA1C9D}" type="pres">
      <dgm:prSet presAssocID="{0A2ADC03-C291-4226-946E-909D9C5ECB00}" presName="negSpace" presStyleCnt="0"/>
      <dgm:spPr/>
    </dgm:pt>
    <dgm:pt modelId="{F50277FF-C1D7-494C-A1C1-9939BD20154C}" type="pres">
      <dgm:prSet presAssocID="{0A2ADC03-C291-4226-946E-909D9C5ECB00}" presName="circle" presStyleLbl="node1" presStyleIdx="0" presStyleCnt="1" custScaleX="95185" custScaleY="93079"/>
      <dgm:spPr/>
      <dgm:t>
        <a:bodyPr/>
        <a:lstStyle/>
        <a:p>
          <a:endParaRPr lang="es-ES"/>
        </a:p>
      </dgm:t>
    </dgm:pt>
  </dgm:ptLst>
  <dgm:cxnLst>
    <dgm:cxn modelId="{41F2A920-4F7C-42DC-8ECE-2E57D3AA4C6C}" srcId="{27BF4CF8-6DFF-404B-8916-A802350A4052}" destId="{0A2ADC03-C291-4226-946E-909D9C5ECB00}" srcOrd="0" destOrd="0" parTransId="{6C7624AE-D00A-4A32-B1BE-D39E89256BDA}" sibTransId="{12BDFEFC-3FB6-4257-989B-95F62356D9D4}"/>
    <dgm:cxn modelId="{21BF7205-282F-4D7E-AF44-8E0D06A07056}" type="presOf" srcId="{0A2ADC03-C291-4226-946E-909D9C5ECB00}" destId="{F50277FF-C1D7-494C-A1C1-9939BD20154C}" srcOrd="0" destOrd="0" presId="urn:microsoft.com/office/officeart/2005/8/layout/hList9"/>
    <dgm:cxn modelId="{79236008-2FE8-4054-B9C8-802CF2C17274}" type="presOf" srcId="{010A2490-E767-46B0-8554-D3140FD483B4}" destId="{20A15BBB-03AE-47C8-90BE-2F2BCA6C209C}" srcOrd="0" destOrd="0" presId="urn:microsoft.com/office/officeart/2005/8/layout/hList9"/>
    <dgm:cxn modelId="{2BCA9164-2365-44A5-8253-77EAFC94A79F}" type="presOf" srcId="{010A2490-E767-46B0-8554-D3140FD483B4}" destId="{36A35DBF-6078-4493-A1D3-DAA9F519798B}" srcOrd="1" destOrd="0" presId="urn:microsoft.com/office/officeart/2005/8/layout/hList9"/>
    <dgm:cxn modelId="{BECFE612-B383-4087-99C0-FE964C5561E5}" type="presOf" srcId="{27BF4CF8-6DFF-404B-8916-A802350A4052}" destId="{569F2976-CCFC-441E-ABF1-B5289D531B24}" srcOrd="0" destOrd="0" presId="urn:microsoft.com/office/officeart/2005/8/layout/hList9"/>
    <dgm:cxn modelId="{22C11C41-827F-46F1-A1A1-0B1893B1B554}" srcId="{0A2ADC03-C291-4226-946E-909D9C5ECB00}" destId="{010A2490-E767-46B0-8554-D3140FD483B4}" srcOrd="0" destOrd="0" parTransId="{587E75C7-97C0-40AB-959F-7D2CA0001398}" sibTransId="{7B4C8D5B-F384-495D-A663-FA9581008836}"/>
    <dgm:cxn modelId="{6D62847B-67D9-446A-B786-1668F3F4F321}" type="presParOf" srcId="{569F2976-CCFC-441E-ABF1-B5289D531B24}" destId="{D5ED9FA5-A6C4-4A1A-8AFA-571ADCCFEA11}" srcOrd="0" destOrd="0" presId="urn:microsoft.com/office/officeart/2005/8/layout/hList9"/>
    <dgm:cxn modelId="{74FF0252-767E-4973-B0BB-419A14C4FF08}" type="presParOf" srcId="{569F2976-CCFC-441E-ABF1-B5289D531B24}" destId="{8C7F78AA-E5FD-4E14-9976-60D2B5B3F100}" srcOrd="1" destOrd="0" presId="urn:microsoft.com/office/officeart/2005/8/layout/hList9"/>
    <dgm:cxn modelId="{1BE2A3CC-1FAF-46A3-969C-16C11E1DABF5}" type="presParOf" srcId="{8C7F78AA-E5FD-4E14-9976-60D2B5B3F100}" destId="{B9370113-7504-43A5-A43C-BC1A29E16AE7}" srcOrd="0" destOrd="0" presId="urn:microsoft.com/office/officeart/2005/8/layout/hList9"/>
    <dgm:cxn modelId="{9FDEA9B6-357F-4F68-9961-580B54A757D3}" type="presParOf" srcId="{8C7F78AA-E5FD-4E14-9976-60D2B5B3F100}" destId="{40F34712-6472-40C0-83D2-9394DF78AA91}" srcOrd="1" destOrd="0" presId="urn:microsoft.com/office/officeart/2005/8/layout/hList9"/>
    <dgm:cxn modelId="{488304D0-F4AB-4136-B1F3-30CB531F5769}" type="presParOf" srcId="{40F34712-6472-40C0-83D2-9394DF78AA91}" destId="{20A15BBB-03AE-47C8-90BE-2F2BCA6C209C}" srcOrd="0" destOrd="0" presId="urn:microsoft.com/office/officeart/2005/8/layout/hList9"/>
    <dgm:cxn modelId="{8623EC6A-1DB5-4943-97C9-986CE59A9970}" type="presParOf" srcId="{40F34712-6472-40C0-83D2-9394DF78AA91}" destId="{36A35DBF-6078-4493-A1D3-DAA9F519798B}" srcOrd="1" destOrd="0" presId="urn:microsoft.com/office/officeart/2005/8/layout/hList9"/>
    <dgm:cxn modelId="{CDDA0B9F-FEF1-4BC6-BC43-051850F7CAFE}" type="presParOf" srcId="{569F2976-CCFC-441E-ABF1-B5289D531B24}" destId="{32DAD4C4-DEAB-414D-9F3B-62B048FA1C9D}" srcOrd="2" destOrd="0" presId="urn:microsoft.com/office/officeart/2005/8/layout/hList9"/>
    <dgm:cxn modelId="{00427DA8-8ACC-483A-A9BF-B7314F62F27B}" type="presParOf" srcId="{569F2976-CCFC-441E-ABF1-B5289D531B24}" destId="{F50277FF-C1D7-494C-A1C1-9939BD20154C}" srcOrd="3" destOrd="0" presId="urn:microsoft.com/office/officeart/2005/8/layout/hList9"/>
  </dgm:cxnLst>
  <dgm:bg/>
  <dgm:whole/>
</dgm:dataModel>
</file>

<file path=ppt/diagrams/data3.xml><?xml version="1.0" encoding="utf-8"?>
<dgm:dataModel xmlns:dgm="http://schemas.openxmlformats.org/drawingml/2006/diagram" xmlns:a="http://schemas.openxmlformats.org/drawingml/2006/main">
  <dgm:ptLst>
    <dgm:pt modelId="{D71BCE74-7488-47BD-A89F-48028C9D98C5}"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ES"/>
        </a:p>
      </dgm:t>
    </dgm:pt>
    <dgm:pt modelId="{361AF81E-B908-4D73-9E9A-2BF08F904D50}">
      <dgm:prSet phldrT="[Texto]" custT="1"/>
      <dgm:spPr>
        <a:solidFill>
          <a:schemeClr val="accent3">
            <a:lumMod val="75000"/>
          </a:schemeClr>
        </a:solidFill>
      </dgm:spPr>
      <dgm:t>
        <a:bodyPr/>
        <a:lstStyle/>
        <a:p>
          <a:r>
            <a:rPr lang="es-ES" sz="2000" dirty="0" smtClean="0">
              <a:latin typeface="Century Gothic" pitchFamily="34" charset="0"/>
            </a:rPr>
            <a:t>Producción</a:t>
          </a:r>
          <a:endParaRPr lang="es-ES" sz="2000" dirty="0">
            <a:latin typeface="Century Gothic" pitchFamily="34" charset="0"/>
          </a:endParaRPr>
        </a:p>
      </dgm:t>
    </dgm:pt>
    <dgm:pt modelId="{986B815E-2CE6-4294-81DE-03D98128201B}" type="parTrans" cxnId="{67FA1180-EDBE-4F79-BCE6-96C971D32B11}">
      <dgm:prSet/>
      <dgm:spPr/>
      <dgm:t>
        <a:bodyPr/>
        <a:lstStyle/>
        <a:p>
          <a:endParaRPr lang="es-ES"/>
        </a:p>
      </dgm:t>
    </dgm:pt>
    <dgm:pt modelId="{CD8AC6CE-27D0-4B5F-A679-5B9364E25766}" type="sibTrans" cxnId="{67FA1180-EDBE-4F79-BCE6-96C971D32B11}">
      <dgm:prSet/>
      <dgm:spPr/>
      <dgm:t>
        <a:bodyPr/>
        <a:lstStyle/>
        <a:p>
          <a:endParaRPr lang="es-ES"/>
        </a:p>
      </dgm:t>
    </dgm:pt>
    <dgm:pt modelId="{3E181518-16A4-431E-BAA4-81FC5DD0F640}">
      <dgm:prSet phldrT="[Texto]" custT="1"/>
      <dgm:spPr>
        <a:solidFill>
          <a:schemeClr val="accent2">
            <a:lumMod val="75000"/>
          </a:schemeClr>
        </a:solidFill>
      </dgm:spPr>
      <dgm:t>
        <a:bodyPr/>
        <a:lstStyle/>
        <a:p>
          <a:r>
            <a:rPr lang="es-ES" sz="2000" dirty="0" smtClean="0">
              <a:latin typeface="Century Gothic" pitchFamily="34" charset="0"/>
            </a:rPr>
            <a:t>Prestación de servicios</a:t>
          </a:r>
          <a:endParaRPr lang="es-ES" sz="2000" dirty="0">
            <a:latin typeface="Century Gothic" pitchFamily="34" charset="0"/>
          </a:endParaRPr>
        </a:p>
      </dgm:t>
    </dgm:pt>
    <dgm:pt modelId="{147A6F3A-4B35-4ABF-95B2-143D4152C837}" type="parTrans" cxnId="{4617AE99-A4A5-49EE-948C-89F12F675EA9}">
      <dgm:prSet/>
      <dgm:spPr/>
      <dgm:t>
        <a:bodyPr/>
        <a:lstStyle/>
        <a:p>
          <a:endParaRPr lang="es-ES"/>
        </a:p>
      </dgm:t>
    </dgm:pt>
    <dgm:pt modelId="{2D0B8A55-6EA5-49EF-B024-36C1BD11FAC6}" type="sibTrans" cxnId="{4617AE99-A4A5-49EE-948C-89F12F675EA9}">
      <dgm:prSet/>
      <dgm:spPr/>
      <dgm:t>
        <a:bodyPr/>
        <a:lstStyle/>
        <a:p>
          <a:endParaRPr lang="es-ES"/>
        </a:p>
      </dgm:t>
    </dgm:pt>
    <dgm:pt modelId="{24CC6ECD-96DC-4507-A6C1-3CB368AAB6A5}">
      <dgm:prSet phldrT="[Texto]" custT="1"/>
      <dgm:spPr>
        <a:solidFill>
          <a:schemeClr val="accent5">
            <a:lumMod val="75000"/>
          </a:schemeClr>
        </a:solidFill>
      </dgm:spPr>
      <dgm:t>
        <a:bodyPr/>
        <a:lstStyle/>
        <a:p>
          <a:r>
            <a:rPr lang="es-ES" sz="2000" dirty="0" smtClean="0">
              <a:latin typeface="Century Gothic" pitchFamily="34" charset="0"/>
            </a:rPr>
            <a:t>Comercio</a:t>
          </a:r>
          <a:endParaRPr lang="es-ES" sz="2000" dirty="0">
            <a:latin typeface="Century Gothic" pitchFamily="34" charset="0"/>
          </a:endParaRPr>
        </a:p>
      </dgm:t>
    </dgm:pt>
    <dgm:pt modelId="{665FD9EF-84D7-4287-B307-A553A54AAC06}" type="parTrans" cxnId="{ACB6FA1B-DFF3-4A5C-95D7-F5AA2AF46633}">
      <dgm:prSet/>
      <dgm:spPr/>
      <dgm:t>
        <a:bodyPr/>
        <a:lstStyle/>
        <a:p>
          <a:endParaRPr lang="es-ES"/>
        </a:p>
      </dgm:t>
    </dgm:pt>
    <dgm:pt modelId="{9BA5A6A2-5C8F-4386-A16E-FFDB8E1DEE60}" type="sibTrans" cxnId="{ACB6FA1B-DFF3-4A5C-95D7-F5AA2AF46633}">
      <dgm:prSet/>
      <dgm:spPr/>
      <dgm:t>
        <a:bodyPr/>
        <a:lstStyle/>
        <a:p>
          <a:endParaRPr lang="es-ES"/>
        </a:p>
      </dgm:t>
    </dgm:pt>
    <dgm:pt modelId="{952DE92B-6B63-4494-91EC-4F4FC8B0C7D2}" type="pres">
      <dgm:prSet presAssocID="{D71BCE74-7488-47BD-A89F-48028C9D98C5}" presName="Name0" presStyleCnt="0">
        <dgm:presLayoutVars>
          <dgm:dir/>
          <dgm:resizeHandles val="exact"/>
        </dgm:presLayoutVars>
      </dgm:prSet>
      <dgm:spPr/>
      <dgm:t>
        <a:bodyPr/>
        <a:lstStyle/>
        <a:p>
          <a:endParaRPr lang="es-ES"/>
        </a:p>
      </dgm:t>
    </dgm:pt>
    <dgm:pt modelId="{15E55593-F481-4C8C-8A41-87FB69C20AE0}" type="pres">
      <dgm:prSet presAssocID="{361AF81E-B908-4D73-9E9A-2BF08F904D50}" presName="node" presStyleLbl="node1" presStyleIdx="0" presStyleCnt="3" custRadScaleRad="100059" custRadScaleInc="213">
        <dgm:presLayoutVars>
          <dgm:bulletEnabled val="1"/>
        </dgm:presLayoutVars>
      </dgm:prSet>
      <dgm:spPr/>
      <dgm:t>
        <a:bodyPr/>
        <a:lstStyle/>
        <a:p>
          <a:endParaRPr lang="es-ES"/>
        </a:p>
      </dgm:t>
    </dgm:pt>
    <dgm:pt modelId="{D79078B0-DE05-4F8E-AD37-5D20A3E8E65D}" type="pres">
      <dgm:prSet presAssocID="{CD8AC6CE-27D0-4B5F-A679-5B9364E25766}" presName="sibTrans" presStyleLbl="sibTrans2D1" presStyleIdx="0" presStyleCnt="3"/>
      <dgm:spPr/>
      <dgm:t>
        <a:bodyPr/>
        <a:lstStyle/>
        <a:p>
          <a:endParaRPr lang="es-ES"/>
        </a:p>
      </dgm:t>
    </dgm:pt>
    <dgm:pt modelId="{0FBAD95B-7F60-4946-A834-BF756B9760A5}" type="pres">
      <dgm:prSet presAssocID="{CD8AC6CE-27D0-4B5F-A679-5B9364E25766}" presName="connectorText" presStyleLbl="sibTrans2D1" presStyleIdx="0" presStyleCnt="3"/>
      <dgm:spPr/>
      <dgm:t>
        <a:bodyPr/>
        <a:lstStyle/>
        <a:p>
          <a:endParaRPr lang="es-ES"/>
        </a:p>
      </dgm:t>
    </dgm:pt>
    <dgm:pt modelId="{6815212E-90FF-4465-9414-E1253B2FEB62}" type="pres">
      <dgm:prSet presAssocID="{3E181518-16A4-431E-BAA4-81FC5DD0F640}" presName="node" presStyleLbl="node1" presStyleIdx="1" presStyleCnt="3">
        <dgm:presLayoutVars>
          <dgm:bulletEnabled val="1"/>
        </dgm:presLayoutVars>
      </dgm:prSet>
      <dgm:spPr/>
      <dgm:t>
        <a:bodyPr/>
        <a:lstStyle/>
        <a:p>
          <a:endParaRPr lang="es-ES"/>
        </a:p>
      </dgm:t>
    </dgm:pt>
    <dgm:pt modelId="{953BB3DC-5322-40FD-A0F6-7CA43C03D60C}" type="pres">
      <dgm:prSet presAssocID="{2D0B8A55-6EA5-49EF-B024-36C1BD11FAC6}" presName="sibTrans" presStyleLbl="sibTrans2D1" presStyleIdx="1" presStyleCnt="3"/>
      <dgm:spPr/>
      <dgm:t>
        <a:bodyPr/>
        <a:lstStyle/>
        <a:p>
          <a:endParaRPr lang="es-ES"/>
        </a:p>
      </dgm:t>
    </dgm:pt>
    <dgm:pt modelId="{771F7CF0-1200-4E2D-B6C3-E07C639C1FC6}" type="pres">
      <dgm:prSet presAssocID="{2D0B8A55-6EA5-49EF-B024-36C1BD11FAC6}" presName="connectorText" presStyleLbl="sibTrans2D1" presStyleIdx="1" presStyleCnt="3"/>
      <dgm:spPr/>
      <dgm:t>
        <a:bodyPr/>
        <a:lstStyle/>
        <a:p>
          <a:endParaRPr lang="es-ES"/>
        </a:p>
      </dgm:t>
    </dgm:pt>
    <dgm:pt modelId="{565F57F3-322A-464D-AB98-787130272D42}" type="pres">
      <dgm:prSet presAssocID="{24CC6ECD-96DC-4507-A6C1-3CB368AAB6A5}" presName="node" presStyleLbl="node1" presStyleIdx="2" presStyleCnt="3" custRadScaleRad="101655" custRadScaleInc="1444">
        <dgm:presLayoutVars>
          <dgm:bulletEnabled val="1"/>
        </dgm:presLayoutVars>
      </dgm:prSet>
      <dgm:spPr/>
      <dgm:t>
        <a:bodyPr/>
        <a:lstStyle/>
        <a:p>
          <a:endParaRPr lang="es-ES"/>
        </a:p>
      </dgm:t>
    </dgm:pt>
    <dgm:pt modelId="{4B0D596D-A819-4442-B24A-FB18D932F080}" type="pres">
      <dgm:prSet presAssocID="{9BA5A6A2-5C8F-4386-A16E-FFDB8E1DEE60}" presName="sibTrans" presStyleLbl="sibTrans2D1" presStyleIdx="2" presStyleCnt="3"/>
      <dgm:spPr/>
      <dgm:t>
        <a:bodyPr/>
        <a:lstStyle/>
        <a:p>
          <a:endParaRPr lang="es-ES"/>
        </a:p>
      </dgm:t>
    </dgm:pt>
    <dgm:pt modelId="{7EBA3CE6-6A14-4F55-B66F-657F4184D0B2}" type="pres">
      <dgm:prSet presAssocID="{9BA5A6A2-5C8F-4386-A16E-FFDB8E1DEE60}" presName="connectorText" presStyleLbl="sibTrans2D1" presStyleIdx="2" presStyleCnt="3"/>
      <dgm:spPr/>
      <dgm:t>
        <a:bodyPr/>
        <a:lstStyle/>
        <a:p>
          <a:endParaRPr lang="es-ES"/>
        </a:p>
      </dgm:t>
    </dgm:pt>
  </dgm:ptLst>
  <dgm:cxnLst>
    <dgm:cxn modelId="{502377FB-FCF0-44F2-8815-02989E14965F}" type="presOf" srcId="{CD8AC6CE-27D0-4B5F-A679-5B9364E25766}" destId="{D79078B0-DE05-4F8E-AD37-5D20A3E8E65D}" srcOrd="0" destOrd="0" presId="urn:microsoft.com/office/officeart/2005/8/layout/cycle7"/>
    <dgm:cxn modelId="{034029BF-5FAB-49C5-9392-7B67D98CD50C}" type="presOf" srcId="{CD8AC6CE-27D0-4B5F-A679-5B9364E25766}" destId="{0FBAD95B-7F60-4946-A834-BF756B9760A5}" srcOrd="1" destOrd="0" presId="urn:microsoft.com/office/officeart/2005/8/layout/cycle7"/>
    <dgm:cxn modelId="{83B763FE-1A4F-4CDD-A10C-B4B62D26F609}" type="presOf" srcId="{2D0B8A55-6EA5-49EF-B024-36C1BD11FAC6}" destId="{771F7CF0-1200-4E2D-B6C3-E07C639C1FC6}" srcOrd="1" destOrd="0" presId="urn:microsoft.com/office/officeart/2005/8/layout/cycle7"/>
    <dgm:cxn modelId="{67FA1180-EDBE-4F79-BCE6-96C971D32B11}" srcId="{D71BCE74-7488-47BD-A89F-48028C9D98C5}" destId="{361AF81E-B908-4D73-9E9A-2BF08F904D50}" srcOrd="0" destOrd="0" parTransId="{986B815E-2CE6-4294-81DE-03D98128201B}" sibTransId="{CD8AC6CE-27D0-4B5F-A679-5B9364E25766}"/>
    <dgm:cxn modelId="{4617AE99-A4A5-49EE-948C-89F12F675EA9}" srcId="{D71BCE74-7488-47BD-A89F-48028C9D98C5}" destId="{3E181518-16A4-431E-BAA4-81FC5DD0F640}" srcOrd="1" destOrd="0" parTransId="{147A6F3A-4B35-4ABF-95B2-143D4152C837}" sibTransId="{2D0B8A55-6EA5-49EF-B024-36C1BD11FAC6}"/>
    <dgm:cxn modelId="{BCD7B600-5F12-4B06-9FF2-A9C1F60438AD}" type="presOf" srcId="{D71BCE74-7488-47BD-A89F-48028C9D98C5}" destId="{952DE92B-6B63-4494-91EC-4F4FC8B0C7D2}" srcOrd="0" destOrd="0" presId="urn:microsoft.com/office/officeart/2005/8/layout/cycle7"/>
    <dgm:cxn modelId="{34B66577-CEC6-43AE-85E0-A2258C0058FB}" type="presOf" srcId="{361AF81E-B908-4D73-9E9A-2BF08F904D50}" destId="{15E55593-F481-4C8C-8A41-87FB69C20AE0}" srcOrd="0" destOrd="0" presId="urn:microsoft.com/office/officeart/2005/8/layout/cycle7"/>
    <dgm:cxn modelId="{7D01F5F3-934B-4769-8316-08D0DC09B9DB}" type="presOf" srcId="{9BA5A6A2-5C8F-4386-A16E-FFDB8E1DEE60}" destId="{7EBA3CE6-6A14-4F55-B66F-657F4184D0B2}" srcOrd="1" destOrd="0" presId="urn:microsoft.com/office/officeart/2005/8/layout/cycle7"/>
    <dgm:cxn modelId="{6E34D2E2-EDFA-4F81-B375-43DCD1C33151}" type="presOf" srcId="{24CC6ECD-96DC-4507-A6C1-3CB368AAB6A5}" destId="{565F57F3-322A-464D-AB98-787130272D42}" srcOrd="0" destOrd="0" presId="urn:microsoft.com/office/officeart/2005/8/layout/cycle7"/>
    <dgm:cxn modelId="{38A07ECE-D66F-4534-9F42-065EC17CC201}" type="presOf" srcId="{3E181518-16A4-431E-BAA4-81FC5DD0F640}" destId="{6815212E-90FF-4465-9414-E1253B2FEB62}" srcOrd="0" destOrd="0" presId="urn:microsoft.com/office/officeart/2005/8/layout/cycle7"/>
    <dgm:cxn modelId="{C6612271-2282-42D5-8D1B-AE10FF0AE0C1}" type="presOf" srcId="{9BA5A6A2-5C8F-4386-A16E-FFDB8E1DEE60}" destId="{4B0D596D-A819-4442-B24A-FB18D932F080}" srcOrd="0" destOrd="0" presId="urn:microsoft.com/office/officeart/2005/8/layout/cycle7"/>
    <dgm:cxn modelId="{ACF1CF98-ADD9-498E-A6A0-7864DD2F9BAE}" type="presOf" srcId="{2D0B8A55-6EA5-49EF-B024-36C1BD11FAC6}" destId="{953BB3DC-5322-40FD-A0F6-7CA43C03D60C}" srcOrd="0" destOrd="0" presId="urn:microsoft.com/office/officeart/2005/8/layout/cycle7"/>
    <dgm:cxn modelId="{ACB6FA1B-DFF3-4A5C-95D7-F5AA2AF46633}" srcId="{D71BCE74-7488-47BD-A89F-48028C9D98C5}" destId="{24CC6ECD-96DC-4507-A6C1-3CB368AAB6A5}" srcOrd="2" destOrd="0" parTransId="{665FD9EF-84D7-4287-B307-A553A54AAC06}" sibTransId="{9BA5A6A2-5C8F-4386-A16E-FFDB8E1DEE60}"/>
    <dgm:cxn modelId="{8F8DB20C-CDE5-4E2F-B498-E9ADB8ED5F79}" type="presParOf" srcId="{952DE92B-6B63-4494-91EC-4F4FC8B0C7D2}" destId="{15E55593-F481-4C8C-8A41-87FB69C20AE0}" srcOrd="0" destOrd="0" presId="urn:microsoft.com/office/officeart/2005/8/layout/cycle7"/>
    <dgm:cxn modelId="{41897379-2541-498A-A368-96CC382B8107}" type="presParOf" srcId="{952DE92B-6B63-4494-91EC-4F4FC8B0C7D2}" destId="{D79078B0-DE05-4F8E-AD37-5D20A3E8E65D}" srcOrd="1" destOrd="0" presId="urn:microsoft.com/office/officeart/2005/8/layout/cycle7"/>
    <dgm:cxn modelId="{C9E877C0-49DA-42F3-923A-5039D339BCA0}" type="presParOf" srcId="{D79078B0-DE05-4F8E-AD37-5D20A3E8E65D}" destId="{0FBAD95B-7F60-4946-A834-BF756B9760A5}" srcOrd="0" destOrd="0" presId="urn:microsoft.com/office/officeart/2005/8/layout/cycle7"/>
    <dgm:cxn modelId="{D183A7B4-AA08-47AC-8502-900A150F3972}" type="presParOf" srcId="{952DE92B-6B63-4494-91EC-4F4FC8B0C7D2}" destId="{6815212E-90FF-4465-9414-E1253B2FEB62}" srcOrd="2" destOrd="0" presId="urn:microsoft.com/office/officeart/2005/8/layout/cycle7"/>
    <dgm:cxn modelId="{8913559A-E866-4DC7-A091-C985979D7158}" type="presParOf" srcId="{952DE92B-6B63-4494-91EC-4F4FC8B0C7D2}" destId="{953BB3DC-5322-40FD-A0F6-7CA43C03D60C}" srcOrd="3" destOrd="0" presId="urn:microsoft.com/office/officeart/2005/8/layout/cycle7"/>
    <dgm:cxn modelId="{F611AD41-183D-4181-B55F-5ECB2423FF44}" type="presParOf" srcId="{953BB3DC-5322-40FD-A0F6-7CA43C03D60C}" destId="{771F7CF0-1200-4E2D-B6C3-E07C639C1FC6}" srcOrd="0" destOrd="0" presId="urn:microsoft.com/office/officeart/2005/8/layout/cycle7"/>
    <dgm:cxn modelId="{BE9132DE-0DDD-41B3-8211-10BACB6261FA}" type="presParOf" srcId="{952DE92B-6B63-4494-91EC-4F4FC8B0C7D2}" destId="{565F57F3-322A-464D-AB98-787130272D42}" srcOrd="4" destOrd="0" presId="urn:microsoft.com/office/officeart/2005/8/layout/cycle7"/>
    <dgm:cxn modelId="{A82BFFCF-3198-45C3-979E-AF76236624C5}" type="presParOf" srcId="{952DE92B-6B63-4494-91EC-4F4FC8B0C7D2}" destId="{4B0D596D-A819-4442-B24A-FB18D932F080}" srcOrd="5" destOrd="0" presId="urn:microsoft.com/office/officeart/2005/8/layout/cycle7"/>
    <dgm:cxn modelId="{1D732135-5AEA-4998-A041-64160EA77BF6}" type="presParOf" srcId="{4B0D596D-A819-4442-B24A-FB18D932F080}" destId="{7EBA3CE6-6A14-4F55-B66F-657F4184D0B2}" srcOrd="0" destOrd="0" presId="urn:microsoft.com/office/officeart/2005/8/layout/cycle7"/>
  </dgm:cxnLst>
  <dgm:bg/>
  <dgm:whole/>
</dgm:dataModel>
</file>

<file path=ppt/diagrams/data4.xml><?xml version="1.0" encoding="utf-8"?>
<dgm:dataModel xmlns:dgm="http://schemas.openxmlformats.org/drawingml/2006/diagram" xmlns:a="http://schemas.openxmlformats.org/drawingml/2006/main">
  <dgm:ptLst>
    <dgm:pt modelId="{1765758C-7528-472C-B75A-ED6DF7F9FB37}"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s-ES"/>
        </a:p>
      </dgm:t>
    </dgm:pt>
    <dgm:pt modelId="{AB8A726C-06BA-439A-A13E-C5EC0B2BD6E6}">
      <dgm:prSet phldrT="[Texto]"/>
      <dgm:spPr/>
      <dgm:t>
        <a:bodyPr/>
        <a:lstStyle/>
        <a:p>
          <a:r>
            <a:rPr lang="es-ES" dirty="0" smtClean="0">
              <a:latin typeface="Century Gothic" pitchFamily="34" charset="0"/>
            </a:rPr>
            <a:t>PRODUCTO</a:t>
          </a:r>
          <a:endParaRPr lang="es-ES" dirty="0">
            <a:latin typeface="Century Gothic" pitchFamily="34" charset="0"/>
          </a:endParaRPr>
        </a:p>
      </dgm:t>
    </dgm:pt>
    <dgm:pt modelId="{BD8F8E56-3CB1-4FF6-979A-1441AD62C38F}" type="parTrans" cxnId="{1642D1F1-8227-4203-BAFC-375E81F72F30}">
      <dgm:prSet/>
      <dgm:spPr/>
      <dgm:t>
        <a:bodyPr/>
        <a:lstStyle/>
        <a:p>
          <a:endParaRPr lang="es-ES"/>
        </a:p>
      </dgm:t>
    </dgm:pt>
    <dgm:pt modelId="{166985DB-2966-4F27-9FAB-07B47D63C9B5}" type="sibTrans" cxnId="{1642D1F1-8227-4203-BAFC-375E81F72F30}">
      <dgm:prSet/>
      <dgm:spPr/>
      <dgm:t>
        <a:bodyPr/>
        <a:lstStyle/>
        <a:p>
          <a:endParaRPr lang="es-ES"/>
        </a:p>
      </dgm:t>
    </dgm:pt>
    <dgm:pt modelId="{1E67155D-2B11-4967-87CA-35E9594EA542}">
      <dgm:prSet phldrT="[Texto]"/>
      <dgm:spPr>
        <a:solidFill>
          <a:schemeClr val="accent2">
            <a:lumMod val="75000"/>
          </a:schemeClr>
        </a:solidFill>
      </dgm:spPr>
      <dgm:t>
        <a:bodyPr/>
        <a:lstStyle/>
        <a:p>
          <a:r>
            <a:rPr lang="es-ES" dirty="0" smtClean="0">
              <a:latin typeface="Century Gothic" pitchFamily="34" charset="0"/>
            </a:rPr>
            <a:t>PRECIO</a:t>
          </a:r>
          <a:endParaRPr lang="es-ES" dirty="0">
            <a:latin typeface="Century Gothic" pitchFamily="34" charset="0"/>
          </a:endParaRPr>
        </a:p>
      </dgm:t>
    </dgm:pt>
    <dgm:pt modelId="{A099A767-D33F-447C-9CDE-94A489928ADE}" type="parTrans" cxnId="{9C5ECE55-A401-44FE-8C47-0EB26EA1396C}">
      <dgm:prSet/>
      <dgm:spPr/>
      <dgm:t>
        <a:bodyPr/>
        <a:lstStyle/>
        <a:p>
          <a:endParaRPr lang="es-ES"/>
        </a:p>
      </dgm:t>
    </dgm:pt>
    <dgm:pt modelId="{20E4E871-91E4-432E-AB66-94B817A1A144}" type="sibTrans" cxnId="{9C5ECE55-A401-44FE-8C47-0EB26EA1396C}">
      <dgm:prSet/>
      <dgm:spPr/>
      <dgm:t>
        <a:bodyPr/>
        <a:lstStyle/>
        <a:p>
          <a:endParaRPr lang="es-ES"/>
        </a:p>
      </dgm:t>
    </dgm:pt>
    <dgm:pt modelId="{3D45CEF6-324D-40CF-8FAF-1E89EF1C48A0}">
      <dgm:prSet phldrT="[Texto]"/>
      <dgm:spPr/>
      <dgm:t>
        <a:bodyPr/>
        <a:lstStyle/>
        <a:p>
          <a:r>
            <a:rPr lang="es-ES" dirty="0" smtClean="0">
              <a:latin typeface="Century Gothic" pitchFamily="34" charset="0"/>
            </a:rPr>
            <a:t>Fijación de precios para maximizar cada segmentado, misma que busca captar a todos los segmentos del mercado</a:t>
          </a:r>
          <a:endParaRPr lang="es-ES" dirty="0">
            <a:latin typeface="Century Gothic" pitchFamily="34" charset="0"/>
          </a:endParaRPr>
        </a:p>
      </dgm:t>
    </dgm:pt>
    <dgm:pt modelId="{872ECAAC-553B-43C7-AE1C-A13DD82763B3}" type="parTrans" cxnId="{A038A4A1-DC23-4C47-A9FC-159411E570C7}">
      <dgm:prSet/>
      <dgm:spPr/>
      <dgm:t>
        <a:bodyPr/>
        <a:lstStyle/>
        <a:p>
          <a:endParaRPr lang="es-ES"/>
        </a:p>
      </dgm:t>
    </dgm:pt>
    <dgm:pt modelId="{0F0997FB-D9B1-4805-8503-F2EBEEE2AE49}" type="sibTrans" cxnId="{A038A4A1-DC23-4C47-A9FC-159411E570C7}">
      <dgm:prSet/>
      <dgm:spPr/>
      <dgm:t>
        <a:bodyPr/>
        <a:lstStyle/>
        <a:p>
          <a:endParaRPr lang="es-ES"/>
        </a:p>
      </dgm:t>
    </dgm:pt>
    <dgm:pt modelId="{3BF879F9-C74B-49E6-9C23-C018CD0B4C81}">
      <dgm:prSet phldrT="[Texto]" custT="1"/>
      <dgm:spPr/>
      <dgm:t>
        <a:bodyPr/>
        <a:lstStyle/>
        <a:p>
          <a:r>
            <a:rPr lang="es-ES" sz="1400" dirty="0" smtClean="0">
              <a:latin typeface="Century Gothic" pitchFamily="34" charset="0"/>
            </a:rPr>
            <a:t>PROMO</a:t>
          </a:r>
          <a:endParaRPr lang="es-ES" sz="1400" dirty="0">
            <a:latin typeface="Century Gothic" pitchFamily="34" charset="0"/>
          </a:endParaRPr>
        </a:p>
      </dgm:t>
    </dgm:pt>
    <dgm:pt modelId="{B2FCE482-413A-4BA2-AC4F-956626D6527D}" type="parTrans" cxnId="{E698233A-2F57-48DF-9930-B6E64A9D546C}">
      <dgm:prSet/>
      <dgm:spPr/>
      <dgm:t>
        <a:bodyPr/>
        <a:lstStyle/>
        <a:p>
          <a:endParaRPr lang="es-ES"/>
        </a:p>
      </dgm:t>
    </dgm:pt>
    <dgm:pt modelId="{78E63D72-1D81-44BC-9055-C0F5160434A3}" type="sibTrans" cxnId="{E698233A-2F57-48DF-9930-B6E64A9D546C}">
      <dgm:prSet/>
      <dgm:spPr/>
      <dgm:t>
        <a:bodyPr/>
        <a:lstStyle/>
        <a:p>
          <a:endParaRPr lang="es-ES"/>
        </a:p>
      </dgm:t>
    </dgm:pt>
    <dgm:pt modelId="{94015E0A-1EF5-4CAE-BDD7-21A5E8716672}">
      <dgm:prSet phldrT="[Texto]"/>
      <dgm:spPr/>
      <dgm:t>
        <a:bodyPr/>
        <a:lstStyle/>
        <a:p>
          <a:r>
            <a:rPr lang="es-ES" dirty="0" smtClean="0"/>
            <a:t>    </a:t>
          </a:r>
          <a:r>
            <a:rPr lang="es-ES" dirty="0" smtClean="0">
              <a:latin typeface="Century Gothic" pitchFamily="34" charset="0"/>
            </a:rPr>
            <a:t>La publicidad, la promoción de ventas, las relaciones públicas, las ventas personales y el marketing directo</a:t>
          </a:r>
          <a:endParaRPr lang="es-ES" dirty="0">
            <a:latin typeface="Century Gothic" pitchFamily="34" charset="0"/>
          </a:endParaRPr>
        </a:p>
      </dgm:t>
    </dgm:pt>
    <dgm:pt modelId="{BB70AA4F-A6A1-4DD0-9C95-4D6A58A96274}" type="parTrans" cxnId="{5F567B4B-1CF8-4BA2-843E-8659D71D488A}">
      <dgm:prSet/>
      <dgm:spPr/>
      <dgm:t>
        <a:bodyPr/>
        <a:lstStyle/>
        <a:p>
          <a:endParaRPr lang="es-ES"/>
        </a:p>
      </dgm:t>
    </dgm:pt>
    <dgm:pt modelId="{CA1C2586-08E2-44B6-92DF-CB960D695BF9}" type="sibTrans" cxnId="{5F567B4B-1CF8-4BA2-843E-8659D71D488A}">
      <dgm:prSet/>
      <dgm:spPr/>
      <dgm:t>
        <a:bodyPr/>
        <a:lstStyle/>
        <a:p>
          <a:endParaRPr lang="es-ES"/>
        </a:p>
      </dgm:t>
    </dgm:pt>
    <dgm:pt modelId="{C460B571-16B8-444D-BFA2-76AB7597DDD2}">
      <dgm:prSet phldrT="[Texto]"/>
      <dgm:spPr>
        <a:solidFill>
          <a:schemeClr val="accent4">
            <a:lumMod val="50000"/>
          </a:schemeClr>
        </a:solidFill>
      </dgm:spPr>
      <dgm:t>
        <a:bodyPr/>
        <a:lstStyle/>
        <a:p>
          <a:r>
            <a:rPr lang="es-ES" dirty="0" smtClean="0">
              <a:latin typeface="Century Gothic" pitchFamily="34" charset="0"/>
            </a:rPr>
            <a:t>PLAZA</a:t>
          </a:r>
          <a:endParaRPr lang="es-ES" dirty="0">
            <a:latin typeface="Century Gothic" pitchFamily="34" charset="0"/>
          </a:endParaRPr>
        </a:p>
      </dgm:t>
    </dgm:pt>
    <dgm:pt modelId="{ABD1BAB8-4D53-4559-901E-AA24470F197A}" type="parTrans" cxnId="{F4BB38E1-B20F-4840-AE22-5D48B5BC5229}">
      <dgm:prSet/>
      <dgm:spPr/>
      <dgm:t>
        <a:bodyPr/>
        <a:lstStyle/>
        <a:p>
          <a:endParaRPr lang="es-ES"/>
        </a:p>
      </dgm:t>
    </dgm:pt>
    <dgm:pt modelId="{C77F57E8-3F2F-4F7F-9EEF-0AB8E627F4DD}" type="sibTrans" cxnId="{F4BB38E1-B20F-4840-AE22-5D48B5BC5229}">
      <dgm:prSet/>
      <dgm:spPr/>
      <dgm:t>
        <a:bodyPr/>
        <a:lstStyle/>
        <a:p>
          <a:endParaRPr lang="es-ES"/>
        </a:p>
      </dgm:t>
    </dgm:pt>
    <dgm:pt modelId="{26403376-9445-439A-812A-A7C731854CBA}">
      <dgm:prSet phldrT="[Texto]"/>
      <dgm:spPr/>
      <dgm:t>
        <a:bodyPr/>
        <a:lstStyle/>
        <a:p>
          <a:endParaRPr lang="es-ES" dirty="0">
            <a:latin typeface="Century Gothic" pitchFamily="34" charset="0"/>
          </a:endParaRPr>
        </a:p>
      </dgm:t>
    </dgm:pt>
    <dgm:pt modelId="{D525BC81-43BB-472C-A3D6-C74610B5E634}" type="parTrans" cxnId="{57F945D6-39F5-46ED-A2E6-B479D8616549}">
      <dgm:prSet/>
      <dgm:spPr/>
      <dgm:t>
        <a:bodyPr/>
        <a:lstStyle/>
        <a:p>
          <a:endParaRPr lang="es-ES"/>
        </a:p>
      </dgm:t>
    </dgm:pt>
    <dgm:pt modelId="{E1160BB5-2803-41C5-877E-C6C244F603E5}" type="sibTrans" cxnId="{57F945D6-39F5-46ED-A2E6-B479D8616549}">
      <dgm:prSet/>
      <dgm:spPr/>
      <dgm:t>
        <a:bodyPr/>
        <a:lstStyle/>
        <a:p>
          <a:endParaRPr lang="es-ES"/>
        </a:p>
      </dgm:t>
    </dgm:pt>
    <dgm:pt modelId="{0E119E59-DDFB-49D7-9338-AB2523697D34}">
      <dgm:prSet custT="1"/>
      <dgm:spPr/>
      <dgm:t>
        <a:bodyPr/>
        <a:lstStyle/>
        <a:p>
          <a:r>
            <a:rPr lang="es-ES" sz="900" dirty="0" smtClean="0">
              <a:latin typeface="Century Gothic" pitchFamily="34" charset="0"/>
            </a:rPr>
            <a:t>El diseño de un envase y un empaque</a:t>
          </a:r>
          <a:endParaRPr lang="es-ES" sz="900" dirty="0">
            <a:latin typeface="Century Gothic" pitchFamily="34" charset="0"/>
          </a:endParaRPr>
        </a:p>
      </dgm:t>
    </dgm:pt>
    <dgm:pt modelId="{ADE49AF0-3C2B-49AD-8000-EE2843ED3DB4}" type="parTrans" cxnId="{11EDFAEB-C75E-485E-9CA1-2979ECA3D1DE}">
      <dgm:prSet/>
      <dgm:spPr/>
      <dgm:t>
        <a:bodyPr/>
        <a:lstStyle/>
        <a:p>
          <a:endParaRPr lang="es-ES"/>
        </a:p>
      </dgm:t>
    </dgm:pt>
    <dgm:pt modelId="{527FD807-B512-4AFA-9BB5-802DE0DD5A02}" type="sibTrans" cxnId="{11EDFAEB-C75E-485E-9CA1-2979ECA3D1DE}">
      <dgm:prSet/>
      <dgm:spPr/>
      <dgm:t>
        <a:bodyPr/>
        <a:lstStyle/>
        <a:p>
          <a:endParaRPr lang="es-ES"/>
        </a:p>
      </dgm:t>
    </dgm:pt>
    <dgm:pt modelId="{07A8085F-5BB1-41B3-B273-2B8A88CE4CFD}">
      <dgm:prSet custT="1"/>
      <dgm:spPr/>
      <dgm:t>
        <a:bodyPr/>
        <a:lstStyle/>
        <a:p>
          <a:r>
            <a:rPr lang="es-ES" sz="900" dirty="0" smtClean="0">
              <a:latin typeface="Century Gothic" pitchFamily="34" charset="0"/>
            </a:rPr>
            <a:t>La etiqueta</a:t>
          </a:r>
          <a:endParaRPr lang="es-ES" sz="900" dirty="0">
            <a:latin typeface="Century Gothic" pitchFamily="34" charset="0"/>
          </a:endParaRPr>
        </a:p>
      </dgm:t>
    </dgm:pt>
    <dgm:pt modelId="{4189078E-37F1-49CB-961E-81EDCCB83D7B}" type="parTrans" cxnId="{F3B77E3E-DDE7-4142-B05E-0EA131B01FCA}">
      <dgm:prSet/>
      <dgm:spPr/>
      <dgm:t>
        <a:bodyPr/>
        <a:lstStyle/>
        <a:p>
          <a:endParaRPr lang="es-ES"/>
        </a:p>
      </dgm:t>
    </dgm:pt>
    <dgm:pt modelId="{8781118A-02C6-4CD6-BEC9-8FAA29A1967C}" type="sibTrans" cxnId="{F3B77E3E-DDE7-4142-B05E-0EA131B01FCA}">
      <dgm:prSet/>
      <dgm:spPr/>
      <dgm:t>
        <a:bodyPr/>
        <a:lstStyle/>
        <a:p>
          <a:endParaRPr lang="es-ES"/>
        </a:p>
      </dgm:t>
    </dgm:pt>
    <dgm:pt modelId="{3222A304-494A-4A4E-BDC7-33F98C700143}">
      <dgm:prSet custT="1"/>
      <dgm:spPr/>
      <dgm:t>
        <a:bodyPr/>
        <a:lstStyle/>
        <a:p>
          <a:r>
            <a:rPr lang="es-ES" sz="900" dirty="0" smtClean="0">
              <a:latin typeface="Century Gothic" pitchFamily="34" charset="0"/>
            </a:rPr>
            <a:t>Aplicación de colores</a:t>
          </a:r>
          <a:endParaRPr lang="es-ES" sz="900" dirty="0">
            <a:latin typeface="Century Gothic" pitchFamily="34" charset="0"/>
          </a:endParaRPr>
        </a:p>
      </dgm:t>
    </dgm:pt>
    <dgm:pt modelId="{85CB349A-EB47-49AD-A27B-B1B298F04EA5}" type="parTrans" cxnId="{A514D69C-D065-448B-8E01-A544C44FF4AD}">
      <dgm:prSet/>
      <dgm:spPr/>
      <dgm:t>
        <a:bodyPr/>
        <a:lstStyle/>
        <a:p>
          <a:endParaRPr lang="es-ES"/>
        </a:p>
      </dgm:t>
    </dgm:pt>
    <dgm:pt modelId="{0219E8B0-CBE1-4EC8-952A-7DE741FB97D5}" type="sibTrans" cxnId="{A514D69C-D065-448B-8E01-A544C44FF4AD}">
      <dgm:prSet/>
      <dgm:spPr/>
      <dgm:t>
        <a:bodyPr/>
        <a:lstStyle/>
        <a:p>
          <a:endParaRPr lang="es-ES"/>
        </a:p>
      </dgm:t>
    </dgm:pt>
    <dgm:pt modelId="{F1A35F09-EBF2-4F9C-854C-68594B1DFBB6}">
      <dgm:prSet custT="1"/>
      <dgm:spPr/>
      <dgm:t>
        <a:bodyPr/>
        <a:lstStyle/>
        <a:p>
          <a:r>
            <a:rPr lang="es-ES" sz="900" dirty="0" smtClean="0">
              <a:latin typeface="Century Gothic" pitchFamily="34" charset="0"/>
            </a:rPr>
            <a:t>Eslogan</a:t>
          </a:r>
          <a:endParaRPr lang="es-ES" sz="900" dirty="0">
            <a:latin typeface="Century Gothic" pitchFamily="34" charset="0"/>
          </a:endParaRPr>
        </a:p>
      </dgm:t>
    </dgm:pt>
    <dgm:pt modelId="{50D8D68D-79E9-44AC-AE89-AC6F55B42104}" type="parTrans" cxnId="{56E96C6B-9185-4C54-AF0E-26CE4A5EB288}">
      <dgm:prSet/>
      <dgm:spPr/>
      <dgm:t>
        <a:bodyPr/>
        <a:lstStyle/>
        <a:p>
          <a:endParaRPr lang="es-ES"/>
        </a:p>
      </dgm:t>
    </dgm:pt>
    <dgm:pt modelId="{3920BBAD-DFB7-4DFA-87A8-7B1E239B95A9}" type="sibTrans" cxnId="{56E96C6B-9185-4C54-AF0E-26CE4A5EB288}">
      <dgm:prSet/>
      <dgm:spPr/>
      <dgm:t>
        <a:bodyPr/>
        <a:lstStyle/>
        <a:p>
          <a:endParaRPr lang="es-ES"/>
        </a:p>
      </dgm:t>
    </dgm:pt>
    <dgm:pt modelId="{7C957E37-D00F-433D-A646-3AA10DD3220F}">
      <dgm:prSet phldrT="[Texto]" custT="1"/>
      <dgm:spPr/>
      <dgm:t>
        <a:bodyPr/>
        <a:lstStyle/>
        <a:p>
          <a:r>
            <a:rPr lang="es-ES" sz="900" dirty="0" smtClean="0">
              <a:latin typeface="Century Gothic" pitchFamily="34" charset="0"/>
            </a:rPr>
            <a:t>La creación de una marca</a:t>
          </a:r>
          <a:endParaRPr lang="es-ES" sz="1000" dirty="0">
            <a:latin typeface="Century Gothic" pitchFamily="34" charset="0"/>
          </a:endParaRPr>
        </a:p>
      </dgm:t>
    </dgm:pt>
    <dgm:pt modelId="{4A4B38DF-47DB-4CF2-A8FA-2347B0CDF723}" type="parTrans" cxnId="{105F4853-99E4-4C7D-A745-5C2E54F249D0}">
      <dgm:prSet/>
      <dgm:spPr/>
      <dgm:t>
        <a:bodyPr/>
        <a:lstStyle/>
        <a:p>
          <a:endParaRPr lang="es-ES"/>
        </a:p>
      </dgm:t>
    </dgm:pt>
    <dgm:pt modelId="{13C3603F-C538-49CC-A6E1-0679D636CDE7}" type="sibTrans" cxnId="{105F4853-99E4-4C7D-A745-5C2E54F249D0}">
      <dgm:prSet/>
      <dgm:spPr/>
      <dgm:t>
        <a:bodyPr/>
        <a:lstStyle/>
        <a:p>
          <a:endParaRPr lang="es-ES"/>
        </a:p>
      </dgm:t>
    </dgm:pt>
    <dgm:pt modelId="{A2A85E25-8FF7-4D7E-84F3-554A9CA17FEF}">
      <dgm:prSet phldrT="[Texto]"/>
      <dgm:spPr/>
      <dgm:t>
        <a:bodyPr/>
        <a:lstStyle/>
        <a:p>
          <a:r>
            <a:rPr lang="es-ES" dirty="0" smtClean="0">
              <a:latin typeface="Century Gothic" pitchFamily="34" charset="0"/>
            </a:rPr>
            <a:t>  Canales directos</a:t>
          </a:r>
          <a:endParaRPr lang="es-ES" dirty="0">
            <a:latin typeface="Century Gothic" pitchFamily="34" charset="0"/>
          </a:endParaRPr>
        </a:p>
      </dgm:t>
    </dgm:pt>
    <dgm:pt modelId="{4CCD90DE-F5B7-4DFA-880A-539D8F405FFF}" type="parTrans" cxnId="{CD7847B3-BA84-41FD-8027-1E43E2281CF6}">
      <dgm:prSet/>
      <dgm:spPr/>
      <dgm:t>
        <a:bodyPr/>
        <a:lstStyle/>
        <a:p>
          <a:endParaRPr lang="es-ES"/>
        </a:p>
      </dgm:t>
    </dgm:pt>
    <dgm:pt modelId="{ED9906CC-F43C-435C-A7C2-E329AADF3943}" type="sibTrans" cxnId="{CD7847B3-BA84-41FD-8027-1E43E2281CF6}">
      <dgm:prSet/>
      <dgm:spPr/>
      <dgm:t>
        <a:bodyPr/>
        <a:lstStyle/>
        <a:p>
          <a:endParaRPr lang="es-ES"/>
        </a:p>
      </dgm:t>
    </dgm:pt>
    <dgm:pt modelId="{16072BFE-E34F-4E54-B284-FB0E486DE490}">
      <dgm:prSet phldrT="[Texto]"/>
      <dgm:spPr/>
      <dgm:t>
        <a:bodyPr/>
        <a:lstStyle/>
        <a:p>
          <a:r>
            <a:rPr lang="es-ES" dirty="0" smtClean="0">
              <a:latin typeface="Century Gothic" pitchFamily="34" charset="0"/>
            </a:rPr>
            <a:t>  Canales  indirectos</a:t>
          </a:r>
          <a:endParaRPr lang="es-ES" dirty="0">
            <a:latin typeface="Century Gothic" pitchFamily="34" charset="0"/>
          </a:endParaRPr>
        </a:p>
      </dgm:t>
    </dgm:pt>
    <dgm:pt modelId="{D984DEA7-F381-4990-8657-E3BB4AE81CDA}" type="parTrans" cxnId="{E89B5986-5AC1-41D6-B845-08C8FB54B26E}">
      <dgm:prSet/>
      <dgm:spPr/>
      <dgm:t>
        <a:bodyPr/>
        <a:lstStyle/>
        <a:p>
          <a:endParaRPr lang="es-ES"/>
        </a:p>
      </dgm:t>
    </dgm:pt>
    <dgm:pt modelId="{3F233777-AED3-4141-B740-C30F258B414D}" type="sibTrans" cxnId="{E89B5986-5AC1-41D6-B845-08C8FB54B26E}">
      <dgm:prSet/>
      <dgm:spPr/>
      <dgm:t>
        <a:bodyPr/>
        <a:lstStyle/>
        <a:p>
          <a:endParaRPr lang="es-ES"/>
        </a:p>
      </dgm:t>
    </dgm:pt>
    <dgm:pt modelId="{0E0799CE-A3D0-4038-9AC6-09690536175E}" type="pres">
      <dgm:prSet presAssocID="{1765758C-7528-472C-B75A-ED6DF7F9FB37}" presName="cycleMatrixDiagram" presStyleCnt="0">
        <dgm:presLayoutVars>
          <dgm:chMax val="1"/>
          <dgm:dir/>
          <dgm:animLvl val="lvl"/>
          <dgm:resizeHandles val="exact"/>
        </dgm:presLayoutVars>
      </dgm:prSet>
      <dgm:spPr/>
      <dgm:t>
        <a:bodyPr/>
        <a:lstStyle/>
        <a:p>
          <a:endParaRPr lang="es-ES"/>
        </a:p>
      </dgm:t>
    </dgm:pt>
    <dgm:pt modelId="{D7ED129A-829F-4B3C-A85E-17D6578D6E65}" type="pres">
      <dgm:prSet presAssocID="{1765758C-7528-472C-B75A-ED6DF7F9FB37}" presName="children" presStyleCnt="0"/>
      <dgm:spPr/>
    </dgm:pt>
    <dgm:pt modelId="{D6E747FA-36C4-407B-A4E8-ECBC0B5D65FA}" type="pres">
      <dgm:prSet presAssocID="{1765758C-7528-472C-B75A-ED6DF7F9FB37}" presName="child1group" presStyleCnt="0"/>
      <dgm:spPr/>
    </dgm:pt>
    <dgm:pt modelId="{0517BDB9-0329-45C3-8C23-6198EA432D2A}" type="pres">
      <dgm:prSet presAssocID="{1765758C-7528-472C-B75A-ED6DF7F9FB37}" presName="child1" presStyleLbl="bgAcc1" presStyleIdx="0" presStyleCnt="4"/>
      <dgm:spPr/>
      <dgm:t>
        <a:bodyPr/>
        <a:lstStyle/>
        <a:p>
          <a:endParaRPr lang="es-ES"/>
        </a:p>
      </dgm:t>
    </dgm:pt>
    <dgm:pt modelId="{F23D57F0-2843-41A6-836E-5C05500D9005}" type="pres">
      <dgm:prSet presAssocID="{1765758C-7528-472C-B75A-ED6DF7F9FB37}" presName="child1Text" presStyleLbl="bgAcc1" presStyleIdx="0" presStyleCnt="4">
        <dgm:presLayoutVars>
          <dgm:bulletEnabled val="1"/>
        </dgm:presLayoutVars>
      </dgm:prSet>
      <dgm:spPr/>
      <dgm:t>
        <a:bodyPr/>
        <a:lstStyle/>
        <a:p>
          <a:endParaRPr lang="es-ES"/>
        </a:p>
      </dgm:t>
    </dgm:pt>
    <dgm:pt modelId="{2F479352-C525-40EE-87A2-AD4B4C529978}" type="pres">
      <dgm:prSet presAssocID="{1765758C-7528-472C-B75A-ED6DF7F9FB37}" presName="child2group" presStyleCnt="0"/>
      <dgm:spPr/>
    </dgm:pt>
    <dgm:pt modelId="{E8B947BC-66CE-438A-8A1C-B5DFBDB14F40}" type="pres">
      <dgm:prSet presAssocID="{1765758C-7528-472C-B75A-ED6DF7F9FB37}" presName="child2" presStyleLbl="bgAcc1" presStyleIdx="1" presStyleCnt="4"/>
      <dgm:spPr/>
      <dgm:t>
        <a:bodyPr/>
        <a:lstStyle/>
        <a:p>
          <a:endParaRPr lang="es-ES"/>
        </a:p>
      </dgm:t>
    </dgm:pt>
    <dgm:pt modelId="{100CB4CE-0008-4069-9FFC-5159989072A4}" type="pres">
      <dgm:prSet presAssocID="{1765758C-7528-472C-B75A-ED6DF7F9FB37}" presName="child2Text" presStyleLbl="bgAcc1" presStyleIdx="1" presStyleCnt="4">
        <dgm:presLayoutVars>
          <dgm:bulletEnabled val="1"/>
        </dgm:presLayoutVars>
      </dgm:prSet>
      <dgm:spPr/>
      <dgm:t>
        <a:bodyPr/>
        <a:lstStyle/>
        <a:p>
          <a:endParaRPr lang="es-ES"/>
        </a:p>
      </dgm:t>
    </dgm:pt>
    <dgm:pt modelId="{8D80F776-4BF7-43E9-834A-4AB8EBA6C5E7}" type="pres">
      <dgm:prSet presAssocID="{1765758C-7528-472C-B75A-ED6DF7F9FB37}" presName="child3group" presStyleCnt="0"/>
      <dgm:spPr/>
    </dgm:pt>
    <dgm:pt modelId="{20D62BD1-B406-4A1B-BDF2-5E042125F0BD}" type="pres">
      <dgm:prSet presAssocID="{1765758C-7528-472C-B75A-ED6DF7F9FB37}" presName="child3" presStyleLbl="bgAcc1" presStyleIdx="2" presStyleCnt="4"/>
      <dgm:spPr/>
      <dgm:t>
        <a:bodyPr/>
        <a:lstStyle/>
        <a:p>
          <a:endParaRPr lang="es-ES"/>
        </a:p>
      </dgm:t>
    </dgm:pt>
    <dgm:pt modelId="{6DCFFD2F-8768-4F3C-AB45-9C6D9C6FF9EB}" type="pres">
      <dgm:prSet presAssocID="{1765758C-7528-472C-B75A-ED6DF7F9FB37}" presName="child3Text" presStyleLbl="bgAcc1" presStyleIdx="2" presStyleCnt="4">
        <dgm:presLayoutVars>
          <dgm:bulletEnabled val="1"/>
        </dgm:presLayoutVars>
      </dgm:prSet>
      <dgm:spPr/>
      <dgm:t>
        <a:bodyPr/>
        <a:lstStyle/>
        <a:p>
          <a:endParaRPr lang="es-ES"/>
        </a:p>
      </dgm:t>
    </dgm:pt>
    <dgm:pt modelId="{A78203D8-3F47-47CA-88C8-BAA12DE7784D}" type="pres">
      <dgm:prSet presAssocID="{1765758C-7528-472C-B75A-ED6DF7F9FB37}" presName="child4group" presStyleCnt="0"/>
      <dgm:spPr/>
    </dgm:pt>
    <dgm:pt modelId="{480CE4DE-B0DC-42B5-81CD-3ACFFF9BDDD6}" type="pres">
      <dgm:prSet presAssocID="{1765758C-7528-472C-B75A-ED6DF7F9FB37}" presName="child4" presStyleLbl="bgAcc1" presStyleIdx="3" presStyleCnt="4"/>
      <dgm:spPr/>
      <dgm:t>
        <a:bodyPr/>
        <a:lstStyle/>
        <a:p>
          <a:endParaRPr lang="es-ES"/>
        </a:p>
      </dgm:t>
    </dgm:pt>
    <dgm:pt modelId="{A434C3BE-DDC9-40E1-9ADB-F8A49044B0FC}" type="pres">
      <dgm:prSet presAssocID="{1765758C-7528-472C-B75A-ED6DF7F9FB37}" presName="child4Text" presStyleLbl="bgAcc1" presStyleIdx="3" presStyleCnt="4">
        <dgm:presLayoutVars>
          <dgm:bulletEnabled val="1"/>
        </dgm:presLayoutVars>
      </dgm:prSet>
      <dgm:spPr/>
      <dgm:t>
        <a:bodyPr/>
        <a:lstStyle/>
        <a:p>
          <a:endParaRPr lang="es-ES"/>
        </a:p>
      </dgm:t>
    </dgm:pt>
    <dgm:pt modelId="{67AF0265-2666-4A8F-B344-7D5E3E1B1313}" type="pres">
      <dgm:prSet presAssocID="{1765758C-7528-472C-B75A-ED6DF7F9FB37}" presName="childPlaceholder" presStyleCnt="0"/>
      <dgm:spPr/>
    </dgm:pt>
    <dgm:pt modelId="{AD3C0076-AFCD-4D05-ABD8-51760BEF48FC}" type="pres">
      <dgm:prSet presAssocID="{1765758C-7528-472C-B75A-ED6DF7F9FB37}" presName="circle" presStyleCnt="0"/>
      <dgm:spPr/>
    </dgm:pt>
    <dgm:pt modelId="{F5A29FC1-4B02-4597-B846-BDB919886846}" type="pres">
      <dgm:prSet presAssocID="{1765758C-7528-472C-B75A-ED6DF7F9FB37}" presName="quadrant1" presStyleLbl="node1" presStyleIdx="0" presStyleCnt="4">
        <dgm:presLayoutVars>
          <dgm:chMax val="1"/>
          <dgm:bulletEnabled val="1"/>
        </dgm:presLayoutVars>
      </dgm:prSet>
      <dgm:spPr/>
      <dgm:t>
        <a:bodyPr/>
        <a:lstStyle/>
        <a:p>
          <a:endParaRPr lang="es-ES"/>
        </a:p>
      </dgm:t>
    </dgm:pt>
    <dgm:pt modelId="{68321BD6-AE73-428D-A444-8085196828B6}" type="pres">
      <dgm:prSet presAssocID="{1765758C-7528-472C-B75A-ED6DF7F9FB37}" presName="quadrant2" presStyleLbl="node1" presStyleIdx="1" presStyleCnt="4">
        <dgm:presLayoutVars>
          <dgm:chMax val="1"/>
          <dgm:bulletEnabled val="1"/>
        </dgm:presLayoutVars>
      </dgm:prSet>
      <dgm:spPr/>
      <dgm:t>
        <a:bodyPr/>
        <a:lstStyle/>
        <a:p>
          <a:endParaRPr lang="es-ES"/>
        </a:p>
      </dgm:t>
    </dgm:pt>
    <dgm:pt modelId="{AF4D3560-FB7B-4C91-961C-9C90CDDE73B9}" type="pres">
      <dgm:prSet presAssocID="{1765758C-7528-472C-B75A-ED6DF7F9FB37}" presName="quadrant3" presStyleLbl="node1" presStyleIdx="2" presStyleCnt="4">
        <dgm:presLayoutVars>
          <dgm:chMax val="1"/>
          <dgm:bulletEnabled val="1"/>
        </dgm:presLayoutVars>
      </dgm:prSet>
      <dgm:spPr/>
      <dgm:t>
        <a:bodyPr/>
        <a:lstStyle/>
        <a:p>
          <a:endParaRPr lang="es-ES"/>
        </a:p>
      </dgm:t>
    </dgm:pt>
    <dgm:pt modelId="{AB0B45BE-81F6-42EA-9508-C86032108A54}" type="pres">
      <dgm:prSet presAssocID="{1765758C-7528-472C-B75A-ED6DF7F9FB37}" presName="quadrant4" presStyleLbl="node1" presStyleIdx="3" presStyleCnt="4">
        <dgm:presLayoutVars>
          <dgm:chMax val="1"/>
          <dgm:bulletEnabled val="1"/>
        </dgm:presLayoutVars>
      </dgm:prSet>
      <dgm:spPr/>
      <dgm:t>
        <a:bodyPr/>
        <a:lstStyle/>
        <a:p>
          <a:endParaRPr lang="es-ES"/>
        </a:p>
      </dgm:t>
    </dgm:pt>
    <dgm:pt modelId="{5D3DAA73-9589-4E13-A259-6D894ACD356D}" type="pres">
      <dgm:prSet presAssocID="{1765758C-7528-472C-B75A-ED6DF7F9FB37}" presName="quadrantPlaceholder" presStyleCnt="0"/>
      <dgm:spPr/>
    </dgm:pt>
    <dgm:pt modelId="{D1E0E162-FA90-42D4-AD2F-DBF24417414C}" type="pres">
      <dgm:prSet presAssocID="{1765758C-7528-472C-B75A-ED6DF7F9FB37}" presName="center1" presStyleLbl="fgShp" presStyleIdx="0" presStyleCnt="2"/>
      <dgm:spPr/>
    </dgm:pt>
    <dgm:pt modelId="{F2E1FAE3-79C0-4FA7-BB66-E87BDC87348C}" type="pres">
      <dgm:prSet presAssocID="{1765758C-7528-472C-B75A-ED6DF7F9FB37}" presName="center2" presStyleLbl="fgShp" presStyleIdx="1" presStyleCnt="2"/>
      <dgm:spPr/>
    </dgm:pt>
  </dgm:ptLst>
  <dgm:cxnLst>
    <dgm:cxn modelId="{0E1B51BE-B11D-49B5-B657-A6303396C129}" type="presOf" srcId="{94015E0A-1EF5-4CAE-BDD7-21A5E8716672}" destId="{6DCFFD2F-8768-4F3C-AB45-9C6D9C6FF9EB}" srcOrd="1" destOrd="0" presId="urn:microsoft.com/office/officeart/2005/8/layout/cycle4"/>
    <dgm:cxn modelId="{9C5ECE55-A401-44FE-8C47-0EB26EA1396C}" srcId="{1765758C-7528-472C-B75A-ED6DF7F9FB37}" destId="{1E67155D-2B11-4967-87CA-35E9594EA542}" srcOrd="1" destOrd="0" parTransId="{A099A767-D33F-447C-9CDE-94A489928ADE}" sibTransId="{20E4E871-91E4-432E-AB66-94B817A1A144}"/>
    <dgm:cxn modelId="{4BADEA18-91CB-4563-B47E-DA1C752C189C}" type="presOf" srcId="{F1A35F09-EBF2-4F9C-854C-68594B1DFBB6}" destId="{F23D57F0-2843-41A6-836E-5C05500D9005}" srcOrd="1" destOrd="4" presId="urn:microsoft.com/office/officeart/2005/8/layout/cycle4"/>
    <dgm:cxn modelId="{36880975-3A23-43CF-BFC3-105C33A1BDB4}" type="presOf" srcId="{0E119E59-DDFB-49D7-9338-AB2523697D34}" destId="{F23D57F0-2843-41A6-836E-5C05500D9005}" srcOrd="1" destOrd="1" presId="urn:microsoft.com/office/officeart/2005/8/layout/cycle4"/>
    <dgm:cxn modelId="{56E96C6B-9185-4C54-AF0E-26CE4A5EB288}" srcId="{AB8A726C-06BA-439A-A13E-C5EC0B2BD6E6}" destId="{F1A35F09-EBF2-4F9C-854C-68594B1DFBB6}" srcOrd="4" destOrd="0" parTransId="{50D8D68D-79E9-44AC-AE89-AC6F55B42104}" sibTransId="{3920BBAD-DFB7-4DFA-87A8-7B1E239B95A9}"/>
    <dgm:cxn modelId="{07FD1386-DB4E-452D-8938-3648F551672F}" type="presOf" srcId="{7C957E37-D00F-433D-A646-3AA10DD3220F}" destId="{0517BDB9-0329-45C3-8C23-6198EA432D2A}" srcOrd="0" destOrd="0" presId="urn:microsoft.com/office/officeart/2005/8/layout/cycle4"/>
    <dgm:cxn modelId="{7483CF79-85F3-4C3F-A76A-AE7C1F34420E}" type="presOf" srcId="{7C957E37-D00F-433D-A646-3AA10DD3220F}" destId="{F23D57F0-2843-41A6-836E-5C05500D9005}" srcOrd="1" destOrd="0" presId="urn:microsoft.com/office/officeart/2005/8/layout/cycle4"/>
    <dgm:cxn modelId="{14FA2395-8984-4C8A-BE6C-EC9E152E8554}" type="presOf" srcId="{3D45CEF6-324D-40CF-8FAF-1E89EF1C48A0}" destId="{100CB4CE-0008-4069-9FFC-5159989072A4}" srcOrd="1" destOrd="0" presId="urn:microsoft.com/office/officeart/2005/8/layout/cycle4"/>
    <dgm:cxn modelId="{936A8849-CC94-48FB-9E2F-B2CB21B1FB38}" type="presOf" srcId="{C460B571-16B8-444D-BFA2-76AB7597DDD2}" destId="{AB0B45BE-81F6-42EA-9508-C86032108A54}" srcOrd="0" destOrd="0" presId="urn:microsoft.com/office/officeart/2005/8/layout/cycle4"/>
    <dgm:cxn modelId="{C868AB96-532A-4749-A856-71609D7C5D66}" type="presOf" srcId="{94015E0A-1EF5-4CAE-BDD7-21A5E8716672}" destId="{20D62BD1-B406-4A1B-BDF2-5E042125F0BD}" srcOrd="0" destOrd="0" presId="urn:microsoft.com/office/officeart/2005/8/layout/cycle4"/>
    <dgm:cxn modelId="{C005F765-F304-4F66-9970-EE5058230118}" type="presOf" srcId="{16072BFE-E34F-4E54-B284-FB0E486DE490}" destId="{A434C3BE-DDC9-40E1-9ADB-F8A49044B0FC}" srcOrd="1" destOrd="2" presId="urn:microsoft.com/office/officeart/2005/8/layout/cycle4"/>
    <dgm:cxn modelId="{ACE0ABD5-44D5-4686-987F-BC28D1291790}" type="presOf" srcId="{3D45CEF6-324D-40CF-8FAF-1E89EF1C48A0}" destId="{E8B947BC-66CE-438A-8A1C-B5DFBDB14F40}" srcOrd="0" destOrd="0" presId="urn:microsoft.com/office/officeart/2005/8/layout/cycle4"/>
    <dgm:cxn modelId="{CD7847B3-BA84-41FD-8027-1E43E2281CF6}" srcId="{C460B571-16B8-444D-BFA2-76AB7597DDD2}" destId="{A2A85E25-8FF7-4D7E-84F3-554A9CA17FEF}" srcOrd="1" destOrd="0" parTransId="{4CCD90DE-F5B7-4DFA-880A-539D8F405FFF}" sibTransId="{ED9906CC-F43C-435C-A7C2-E329AADF3943}"/>
    <dgm:cxn modelId="{1F99E23C-4282-46C5-9F02-4BFF0E52C665}" type="presOf" srcId="{07A8085F-5BB1-41B3-B273-2B8A88CE4CFD}" destId="{0517BDB9-0329-45C3-8C23-6198EA432D2A}" srcOrd="0" destOrd="2" presId="urn:microsoft.com/office/officeart/2005/8/layout/cycle4"/>
    <dgm:cxn modelId="{F4BB38E1-B20F-4840-AE22-5D48B5BC5229}" srcId="{1765758C-7528-472C-B75A-ED6DF7F9FB37}" destId="{C460B571-16B8-444D-BFA2-76AB7597DDD2}" srcOrd="3" destOrd="0" parTransId="{ABD1BAB8-4D53-4559-901E-AA24470F197A}" sibTransId="{C77F57E8-3F2F-4F7F-9EEF-0AB8E627F4DD}"/>
    <dgm:cxn modelId="{D4460163-1E58-4D99-ADF5-DF1B1E16AB99}" type="presOf" srcId="{07A8085F-5BB1-41B3-B273-2B8A88CE4CFD}" destId="{F23D57F0-2843-41A6-836E-5C05500D9005}" srcOrd="1" destOrd="2" presId="urn:microsoft.com/office/officeart/2005/8/layout/cycle4"/>
    <dgm:cxn modelId="{105F4853-99E4-4C7D-A745-5C2E54F249D0}" srcId="{AB8A726C-06BA-439A-A13E-C5EC0B2BD6E6}" destId="{7C957E37-D00F-433D-A646-3AA10DD3220F}" srcOrd="0" destOrd="0" parTransId="{4A4B38DF-47DB-4CF2-A8FA-2347B0CDF723}" sibTransId="{13C3603F-C538-49CC-A6E1-0679D636CDE7}"/>
    <dgm:cxn modelId="{5F567B4B-1CF8-4BA2-843E-8659D71D488A}" srcId="{3BF879F9-C74B-49E6-9C23-C018CD0B4C81}" destId="{94015E0A-1EF5-4CAE-BDD7-21A5E8716672}" srcOrd="0" destOrd="0" parTransId="{BB70AA4F-A6A1-4DD0-9C95-4D6A58A96274}" sibTransId="{CA1C2586-08E2-44B6-92DF-CB960D695BF9}"/>
    <dgm:cxn modelId="{4FE6609D-9737-4868-A993-787AB57B4236}" type="presOf" srcId="{A2A85E25-8FF7-4D7E-84F3-554A9CA17FEF}" destId="{A434C3BE-DDC9-40E1-9ADB-F8A49044B0FC}" srcOrd="1" destOrd="1" presId="urn:microsoft.com/office/officeart/2005/8/layout/cycle4"/>
    <dgm:cxn modelId="{1642D1F1-8227-4203-BAFC-375E81F72F30}" srcId="{1765758C-7528-472C-B75A-ED6DF7F9FB37}" destId="{AB8A726C-06BA-439A-A13E-C5EC0B2BD6E6}" srcOrd="0" destOrd="0" parTransId="{BD8F8E56-3CB1-4FF6-979A-1441AD62C38F}" sibTransId="{166985DB-2966-4F27-9FAB-07B47D63C9B5}"/>
    <dgm:cxn modelId="{C566BC4F-4A34-4E29-AA5F-0BF2B4B729FD}" type="presOf" srcId="{26403376-9445-439A-812A-A7C731854CBA}" destId="{A434C3BE-DDC9-40E1-9ADB-F8A49044B0FC}" srcOrd="1" destOrd="0" presId="urn:microsoft.com/office/officeart/2005/8/layout/cycle4"/>
    <dgm:cxn modelId="{89E10A51-2B18-4288-8F8E-FB265607BAF6}" type="presOf" srcId="{1765758C-7528-472C-B75A-ED6DF7F9FB37}" destId="{0E0799CE-A3D0-4038-9AC6-09690536175E}" srcOrd="0" destOrd="0" presId="urn:microsoft.com/office/officeart/2005/8/layout/cycle4"/>
    <dgm:cxn modelId="{CA8ED057-F654-4C00-87DA-8EF7DB3CEAEE}" type="presOf" srcId="{3222A304-494A-4A4E-BDC7-33F98C700143}" destId="{0517BDB9-0329-45C3-8C23-6198EA432D2A}" srcOrd="0" destOrd="3" presId="urn:microsoft.com/office/officeart/2005/8/layout/cycle4"/>
    <dgm:cxn modelId="{4BF4467B-FB5F-4F4F-A028-8062200E4DC8}" type="presOf" srcId="{1E67155D-2B11-4967-87CA-35E9594EA542}" destId="{68321BD6-AE73-428D-A444-8085196828B6}" srcOrd="0" destOrd="0" presId="urn:microsoft.com/office/officeart/2005/8/layout/cycle4"/>
    <dgm:cxn modelId="{73A32318-5FDC-4961-9BF9-24C0FDAAD366}" type="presOf" srcId="{26403376-9445-439A-812A-A7C731854CBA}" destId="{480CE4DE-B0DC-42B5-81CD-3ACFFF9BDDD6}" srcOrd="0" destOrd="0" presId="urn:microsoft.com/office/officeart/2005/8/layout/cycle4"/>
    <dgm:cxn modelId="{11EDFAEB-C75E-485E-9CA1-2979ECA3D1DE}" srcId="{AB8A726C-06BA-439A-A13E-C5EC0B2BD6E6}" destId="{0E119E59-DDFB-49D7-9338-AB2523697D34}" srcOrd="1" destOrd="0" parTransId="{ADE49AF0-3C2B-49AD-8000-EE2843ED3DB4}" sibTransId="{527FD807-B512-4AFA-9BB5-802DE0DD5A02}"/>
    <dgm:cxn modelId="{F3B77E3E-DDE7-4142-B05E-0EA131B01FCA}" srcId="{AB8A726C-06BA-439A-A13E-C5EC0B2BD6E6}" destId="{07A8085F-5BB1-41B3-B273-2B8A88CE4CFD}" srcOrd="2" destOrd="0" parTransId="{4189078E-37F1-49CB-961E-81EDCCB83D7B}" sibTransId="{8781118A-02C6-4CD6-BEC9-8FAA29A1967C}"/>
    <dgm:cxn modelId="{A514D69C-D065-448B-8E01-A544C44FF4AD}" srcId="{AB8A726C-06BA-439A-A13E-C5EC0B2BD6E6}" destId="{3222A304-494A-4A4E-BDC7-33F98C700143}" srcOrd="3" destOrd="0" parTransId="{85CB349A-EB47-49AD-A27B-B1B298F04EA5}" sibTransId="{0219E8B0-CBE1-4EC8-952A-7DE741FB97D5}"/>
    <dgm:cxn modelId="{E50A9C0A-AAFF-4323-B701-EB93093FB9D4}" type="presOf" srcId="{A2A85E25-8FF7-4D7E-84F3-554A9CA17FEF}" destId="{480CE4DE-B0DC-42B5-81CD-3ACFFF9BDDD6}" srcOrd="0" destOrd="1" presId="urn:microsoft.com/office/officeart/2005/8/layout/cycle4"/>
    <dgm:cxn modelId="{B4FC453F-2D17-485A-A2DF-5A8C2AEFA0DE}" type="presOf" srcId="{3222A304-494A-4A4E-BDC7-33F98C700143}" destId="{F23D57F0-2843-41A6-836E-5C05500D9005}" srcOrd="1" destOrd="3" presId="urn:microsoft.com/office/officeart/2005/8/layout/cycle4"/>
    <dgm:cxn modelId="{57F945D6-39F5-46ED-A2E6-B479D8616549}" srcId="{C460B571-16B8-444D-BFA2-76AB7597DDD2}" destId="{26403376-9445-439A-812A-A7C731854CBA}" srcOrd="0" destOrd="0" parTransId="{D525BC81-43BB-472C-A3D6-C74610B5E634}" sibTransId="{E1160BB5-2803-41C5-877E-C6C244F603E5}"/>
    <dgm:cxn modelId="{E698233A-2F57-48DF-9930-B6E64A9D546C}" srcId="{1765758C-7528-472C-B75A-ED6DF7F9FB37}" destId="{3BF879F9-C74B-49E6-9C23-C018CD0B4C81}" srcOrd="2" destOrd="0" parTransId="{B2FCE482-413A-4BA2-AC4F-956626D6527D}" sibTransId="{78E63D72-1D81-44BC-9055-C0F5160434A3}"/>
    <dgm:cxn modelId="{764CD2C7-DBAB-4A4C-A2DA-6C2AF2FC82CF}" type="presOf" srcId="{F1A35F09-EBF2-4F9C-854C-68594B1DFBB6}" destId="{0517BDB9-0329-45C3-8C23-6198EA432D2A}" srcOrd="0" destOrd="4" presId="urn:microsoft.com/office/officeart/2005/8/layout/cycle4"/>
    <dgm:cxn modelId="{5E4FB3E1-FB8B-4310-B804-310DF44328C3}" type="presOf" srcId="{3BF879F9-C74B-49E6-9C23-C018CD0B4C81}" destId="{AF4D3560-FB7B-4C91-961C-9C90CDDE73B9}" srcOrd="0" destOrd="0" presId="urn:microsoft.com/office/officeart/2005/8/layout/cycle4"/>
    <dgm:cxn modelId="{A038A4A1-DC23-4C47-A9FC-159411E570C7}" srcId="{1E67155D-2B11-4967-87CA-35E9594EA542}" destId="{3D45CEF6-324D-40CF-8FAF-1E89EF1C48A0}" srcOrd="0" destOrd="0" parTransId="{872ECAAC-553B-43C7-AE1C-A13DD82763B3}" sibTransId="{0F0997FB-D9B1-4805-8503-F2EBEEE2AE49}"/>
    <dgm:cxn modelId="{E89B5986-5AC1-41D6-B845-08C8FB54B26E}" srcId="{C460B571-16B8-444D-BFA2-76AB7597DDD2}" destId="{16072BFE-E34F-4E54-B284-FB0E486DE490}" srcOrd="2" destOrd="0" parTransId="{D984DEA7-F381-4990-8657-E3BB4AE81CDA}" sibTransId="{3F233777-AED3-4141-B740-C30F258B414D}"/>
    <dgm:cxn modelId="{C8F02F87-8C3C-4E04-87B9-7B5C93A0C257}" type="presOf" srcId="{0E119E59-DDFB-49D7-9338-AB2523697D34}" destId="{0517BDB9-0329-45C3-8C23-6198EA432D2A}" srcOrd="0" destOrd="1" presId="urn:microsoft.com/office/officeart/2005/8/layout/cycle4"/>
    <dgm:cxn modelId="{224537C7-D8A1-4E73-AF17-A105FB90DA74}" type="presOf" srcId="{AB8A726C-06BA-439A-A13E-C5EC0B2BD6E6}" destId="{F5A29FC1-4B02-4597-B846-BDB919886846}" srcOrd="0" destOrd="0" presId="urn:microsoft.com/office/officeart/2005/8/layout/cycle4"/>
    <dgm:cxn modelId="{544B4EFA-72B8-4B66-AC49-EE76CAF0C751}" type="presOf" srcId="{16072BFE-E34F-4E54-B284-FB0E486DE490}" destId="{480CE4DE-B0DC-42B5-81CD-3ACFFF9BDDD6}" srcOrd="0" destOrd="2" presId="urn:microsoft.com/office/officeart/2005/8/layout/cycle4"/>
    <dgm:cxn modelId="{C5E29B11-4B82-42E1-87C6-AE02808C1076}" type="presParOf" srcId="{0E0799CE-A3D0-4038-9AC6-09690536175E}" destId="{D7ED129A-829F-4B3C-A85E-17D6578D6E65}" srcOrd="0" destOrd="0" presId="urn:microsoft.com/office/officeart/2005/8/layout/cycle4"/>
    <dgm:cxn modelId="{29120524-8700-4296-B8B3-FFF9F621FC96}" type="presParOf" srcId="{D7ED129A-829F-4B3C-A85E-17D6578D6E65}" destId="{D6E747FA-36C4-407B-A4E8-ECBC0B5D65FA}" srcOrd="0" destOrd="0" presId="urn:microsoft.com/office/officeart/2005/8/layout/cycle4"/>
    <dgm:cxn modelId="{2C1AEEB2-41DA-4BB5-8510-9D86080AB6E0}" type="presParOf" srcId="{D6E747FA-36C4-407B-A4E8-ECBC0B5D65FA}" destId="{0517BDB9-0329-45C3-8C23-6198EA432D2A}" srcOrd="0" destOrd="0" presId="urn:microsoft.com/office/officeart/2005/8/layout/cycle4"/>
    <dgm:cxn modelId="{17D8E216-C966-4E7E-90C7-349E75A8F9CF}" type="presParOf" srcId="{D6E747FA-36C4-407B-A4E8-ECBC0B5D65FA}" destId="{F23D57F0-2843-41A6-836E-5C05500D9005}" srcOrd="1" destOrd="0" presId="urn:microsoft.com/office/officeart/2005/8/layout/cycle4"/>
    <dgm:cxn modelId="{4DBB461E-4ED3-41C2-9D3A-7C86E73A7D07}" type="presParOf" srcId="{D7ED129A-829F-4B3C-A85E-17D6578D6E65}" destId="{2F479352-C525-40EE-87A2-AD4B4C529978}" srcOrd="1" destOrd="0" presId="urn:microsoft.com/office/officeart/2005/8/layout/cycle4"/>
    <dgm:cxn modelId="{E8EC99B6-1966-4F59-A18E-22C6A637799F}" type="presParOf" srcId="{2F479352-C525-40EE-87A2-AD4B4C529978}" destId="{E8B947BC-66CE-438A-8A1C-B5DFBDB14F40}" srcOrd="0" destOrd="0" presId="urn:microsoft.com/office/officeart/2005/8/layout/cycle4"/>
    <dgm:cxn modelId="{AA6E0EBA-780A-468E-A7A7-E2639171FCA6}" type="presParOf" srcId="{2F479352-C525-40EE-87A2-AD4B4C529978}" destId="{100CB4CE-0008-4069-9FFC-5159989072A4}" srcOrd="1" destOrd="0" presId="urn:microsoft.com/office/officeart/2005/8/layout/cycle4"/>
    <dgm:cxn modelId="{9B159882-595C-4042-9CC0-9DDD3FCA84EE}" type="presParOf" srcId="{D7ED129A-829F-4B3C-A85E-17D6578D6E65}" destId="{8D80F776-4BF7-43E9-834A-4AB8EBA6C5E7}" srcOrd="2" destOrd="0" presId="urn:microsoft.com/office/officeart/2005/8/layout/cycle4"/>
    <dgm:cxn modelId="{9BBDE90E-7D30-4BDC-84D1-D0C16AA778CA}" type="presParOf" srcId="{8D80F776-4BF7-43E9-834A-4AB8EBA6C5E7}" destId="{20D62BD1-B406-4A1B-BDF2-5E042125F0BD}" srcOrd="0" destOrd="0" presId="urn:microsoft.com/office/officeart/2005/8/layout/cycle4"/>
    <dgm:cxn modelId="{FABE65C1-FC04-4F77-96F3-8B48E24D27AF}" type="presParOf" srcId="{8D80F776-4BF7-43E9-834A-4AB8EBA6C5E7}" destId="{6DCFFD2F-8768-4F3C-AB45-9C6D9C6FF9EB}" srcOrd="1" destOrd="0" presId="urn:microsoft.com/office/officeart/2005/8/layout/cycle4"/>
    <dgm:cxn modelId="{D73720B1-C0BE-4728-9D00-A447A53053D4}" type="presParOf" srcId="{D7ED129A-829F-4B3C-A85E-17D6578D6E65}" destId="{A78203D8-3F47-47CA-88C8-BAA12DE7784D}" srcOrd="3" destOrd="0" presId="urn:microsoft.com/office/officeart/2005/8/layout/cycle4"/>
    <dgm:cxn modelId="{2070CBBD-ECFB-4E3C-97FA-FEE4AD1E559D}" type="presParOf" srcId="{A78203D8-3F47-47CA-88C8-BAA12DE7784D}" destId="{480CE4DE-B0DC-42B5-81CD-3ACFFF9BDDD6}" srcOrd="0" destOrd="0" presId="urn:microsoft.com/office/officeart/2005/8/layout/cycle4"/>
    <dgm:cxn modelId="{25726A26-515C-43BD-BCB7-6C03245767D9}" type="presParOf" srcId="{A78203D8-3F47-47CA-88C8-BAA12DE7784D}" destId="{A434C3BE-DDC9-40E1-9ADB-F8A49044B0FC}" srcOrd="1" destOrd="0" presId="urn:microsoft.com/office/officeart/2005/8/layout/cycle4"/>
    <dgm:cxn modelId="{2DA4E034-72E3-4ADB-876D-4A66F25D3C38}" type="presParOf" srcId="{D7ED129A-829F-4B3C-A85E-17D6578D6E65}" destId="{67AF0265-2666-4A8F-B344-7D5E3E1B1313}" srcOrd="4" destOrd="0" presId="urn:microsoft.com/office/officeart/2005/8/layout/cycle4"/>
    <dgm:cxn modelId="{0EBB7476-7350-46E6-9E58-B3A5AE393D62}" type="presParOf" srcId="{0E0799CE-A3D0-4038-9AC6-09690536175E}" destId="{AD3C0076-AFCD-4D05-ABD8-51760BEF48FC}" srcOrd="1" destOrd="0" presId="urn:microsoft.com/office/officeart/2005/8/layout/cycle4"/>
    <dgm:cxn modelId="{EE059422-E598-4C73-8CCD-A9A17743CDED}" type="presParOf" srcId="{AD3C0076-AFCD-4D05-ABD8-51760BEF48FC}" destId="{F5A29FC1-4B02-4597-B846-BDB919886846}" srcOrd="0" destOrd="0" presId="urn:microsoft.com/office/officeart/2005/8/layout/cycle4"/>
    <dgm:cxn modelId="{A5DD2B7E-F79E-49C7-A3D9-3C70FABED0F6}" type="presParOf" srcId="{AD3C0076-AFCD-4D05-ABD8-51760BEF48FC}" destId="{68321BD6-AE73-428D-A444-8085196828B6}" srcOrd="1" destOrd="0" presId="urn:microsoft.com/office/officeart/2005/8/layout/cycle4"/>
    <dgm:cxn modelId="{4D44113B-94D4-4C4B-9921-A444228D188E}" type="presParOf" srcId="{AD3C0076-AFCD-4D05-ABD8-51760BEF48FC}" destId="{AF4D3560-FB7B-4C91-961C-9C90CDDE73B9}" srcOrd="2" destOrd="0" presId="urn:microsoft.com/office/officeart/2005/8/layout/cycle4"/>
    <dgm:cxn modelId="{AF7F52A4-2825-4812-BA61-0F3B48BA3704}" type="presParOf" srcId="{AD3C0076-AFCD-4D05-ABD8-51760BEF48FC}" destId="{AB0B45BE-81F6-42EA-9508-C86032108A54}" srcOrd="3" destOrd="0" presId="urn:microsoft.com/office/officeart/2005/8/layout/cycle4"/>
    <dgm:cxn modelId="{66CC9E48-4879-4F60-B7D2-D38B8F5A275F}" type="presParOf" srcId="{AD3C0076-AFCD-4D05-ABD8-51760BEF48FC}" destId="{5D3DAA73-9589-4E13-A259-6D894ACD356D}" srcOrd="4" destOrd="0" presId="urn:microsoft.com/office/officeart/2005/8/layout/cycle4"/>
    <dgm:cxn modelId="{BBF2F11F-0F30-4B9A-AA89-880169CEAD3B}" type="presParOf" srcId="{0E0799CE-A3D0-4038-9AC6-09690536175E}" destId="{D1E0E162-FA90-42D4-AD2F-DBF24417414C}" srcOrd="2" destOrd="0" presId="urn:microsoft.com/office/officeart/2005/8/layout/cycle4"/>
    <dgm:cxn modelId="{DACFD150-7F40-4AAA-AFE4-52520B5082D8}" type="presParOf" srcId="{0E0799CE-A3D0-4038-9AC6-09690536175E}" destId="{F2E1FAE3-79C0-4FA7-BB66-E87BDC87348C}" srcOrd="3" destOrd="0" presId="urn:microsoft.com/office/officeart/2005/8/layout/cycle4"/>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28F112-01B0-43CA-A800-AE47509B0412}" type="datetimeFigureOut">
              <a:rPr lang="es-ES" smtClean="0"/>
              <a:pPr/>
              <a:t>04/06/2015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71E2F4-FF0F-47A7-A319-4372A96D1439}"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A71E2F4-FF0F-47A7-A319-4372A96D1439}" type="slidenum">
              <a:rPr lang="es-ES" smtClean="0"/>
              <a:pPr/>
              <a:t>3</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C7B6D0D-CA26-41A2-B73B-389A81EAAE8C}" type="datetimeFigureOut">
              <a:rPr lang="es-ES" smtClean="0"/>
              <a:pPr/>
              <a:t>04/06/2015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51E7C8-94E5-41FF-9E30-C0877E36A4E1}" type="slidenum">
              <a:rPr lang="es-ES" smtClean="0"/>
              <a:pPr/>
              <a:t>‹Nº›</a:t>
            </a:fld>
            <a:endParaRPr lang="es-ES"/>
          </a:p>
        </p:txBody>
      </p:sp>
    </p:spTree>
  </p:cSld>
  <p:clrMapOvr>
    <a:masterClrMapping/>
  </p:clrMapOvr>
  <p:transition>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C7B6D0D-CA26-41A2-B73B-389A81EAAE8C}" type="datetimeFigureOut">
              <a:rPr lang="es-ES" smtClean="0"/>
              <a:pPr/>
              <a:t>04/06/2015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51E7C8-94E5-41FF-9E30-C0877E36A4E1}" type="slidenum">
              <a:rPr lang="es-ES" smtClean="0"/>
              <a:pPr/>
              <a:t>‹Nº›</a:t>
            </a:fld>
            <a:endParaRPr lang="es-ES"/>
          </a:p>
        </p:txBody>
      </p:sp>
    </p:spTree>
  </p:cSld>
  <p:clrMapOvr>
    <a:masterClrMapping/>
  </p:clrMapOvr>
  <p:transition>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C7B6D0D-CA26-41A2-B73B-389A81EAAE8C}" type="datetimeFigureOut">
              <a:rPr lang="es-ES" smtClean="0"/>
              <a:pPr/>
              <a:t>04/06/2015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51E7C8-94E5-41FF-9E30-C0877E36A4E1}" type="slidenum">
              <a:rPr lang="es-ES" smtClean="0"/>
              <a:pPr/>
              <a:t>‹Nº›</a:t>
            </a:fld>
            <a:endParaRPr lang="es-ES"/>
          </a:p>
        </p:txBody>
      </p:sp>
    </p:spTree>
  </p:cSld>
  <p:clrMapOvr>
    <a:masterClrMapping/>
  </p:clrMapOvr>
  <p:transition>
    <p:push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C7B6D0D-CA26-41A2-B73B-389A81EAAE8C}" type="datetimeFigureOut">
              <a:rPr lang="es-ES" smtClean="0"/>
              <a:pPr/>
              <a:t>04/06/2015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51E7C8-94E5-41FF-9E30-C0877E36A4E1}" type="slidenum">
              <a:rPr lang="es-ES" smtClean="0"/>
              <a:pPr/>
              <a:t>‹Nº›</a:t>
            </a:fld>
            <a:endParaRPr lang="es-ES"/>
          </a:p>
        </p:txBody>
      </p:sp>
    </p:spTree>
  </p:cSld>
  <p:clrMapOvr>
    <a:masterClrMapping/>
  </p:clrMapOvr>
  <p:transition>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C7B6D0D-CA26-41A2-B73B-389A81EAAE8C}" type="datetimeFigureOut">
              <a:rPr lang="es-ES" smtClean="0"/>
              <a:pPr/>
              <a:t>04/06/2015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51E7C8-94E5-41FF-9E30-C0877E36A4E1}" type="slidenum">
              <a:rPr lang="es-ES" smtClean="0"/>
              <a:pPr/>
              <a:t>‹Nº›</a:t>
            </a:fld>
            <a:endParaRPr lang="es-ES"/>
          </a:p>
        </p:txBody>
      </p:sp>
    </p:spTree>
  </p:cSld>
  <p:clrMapOvr>
    <a:masterClrMapping/>
  </p:clrMapOvr>
  <p:transition>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C7B6D0D-CA26-41A2-B73B-389A81EAAE8C}" type="datetimeFigureOut">
              <a:rPr lang="es-ES" smtClean="0"/>
              <a:pPr/>
              <a:t>04/06/2015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51E7C8-94E5-41FF-9E30-C0877E36A4E1}" type="slidenum">
              <a:rPr lang="es-ES" smtClean="0"/>
              <a:pPr/>
              <a:t>‹Nº›</a:t>
            </a:fld>
            <a:endParaRPr lang="es-ES"/>
          </a:p>
        </p:txBody>
      </p:sp>
    </p:spTree>
  </p:cSld>
  <p:clrMapOvr>
    <a:masterClrMapping/>
  </p:clrMapOvr>
  <p:transition>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C7B6D0D-CA26-41A2-B73B-389A81EAAE8C}" type="datetimeFigureOut">
              <a:rPr lang="es-ES" smtClean="0"/>
              <a:pPr/>
              <a:t>04/06/2015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051E7C8-94E5-41FF-9E30-C0877E36A4E1}" type="slidenum">
              <a:rPr lang="es-ES" smtClean="0"/>
              <a:pPr/>
              <a:t>‹Nº›</a:t>
            </a:fld>
            <a:endParaRPr lang="es-ES"/>
          </a:p>
        </p:txBody>
      </p:sp>
    </p:spTree>
  </p:cSld>
  <p:clrMapOvr>
    <a:masterClrMapping/>
  </p:clrMapOvr>
  <p:transition>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C7B6D0D-CA26-41A2-B73B-389A81EAAE8C}" type="datetimeFigureOut">
              <a:rPr lang="es-ES" smtClean="0"/>
              <a:pPr/>
              <a:t>04/06/2015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051E7C8-94E5-41FF-9E30-C0877E36A4E1}" type="slidenum">
              <a:rPr lang="es-ES" smtClean="0"/>
              <a:pPr/>
              <a:t>‹Nº›</a:t>
            </a:fld>
            <a:endParaRPr lang="es-ES"/>
          </a:p>
        </p:txBody>
      </p:sp>
    </p:spTree>
  </p:cSld>
  <p:clrMapOvr>
    <a:masterClrMapping/>
  </p:clrMapOvr>
  <p:transition>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C7B6D0D-CA26-41A2-B73B-389A81EAAE8C}" type="datetimeFigureOut">
              <a:rPr lang="es-ES" smtClean="0"/>
              <a:pPr/>
              <a:t>04/06/2015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051E7C8-94E5-41FF-9E30-C0877E36A4E1}" type="slidenum">
              <a:rPr lang="es-ES" smtClean="0"/>
              <a:pPr/>
              <a:t>‹Nº›</a:t>
            </a:fld>
            <a:endParaRPr lang="es-ES"/>
          </a:p>
        </p:txBody>
      </p:sp>
    </p:spTree>
  </p:cSld>
  <p:clrMapOvr>
    <a:masterClrMapping/>
  </p:clrMapOvr>
  <p:transition>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C7B6D0D-CA26-41A2-B73B-389A81EAAE8C}" type="datetimeFigureOut">
              <a:rPr lang="es-ES" smtClean="0"/>
              <a:pPr/>
              <a:t>04/06/2015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51E7C8-94E5-41FF-9E30-C0877E36A4E1}" type="slidenum">
              <a:rPr lang="es-ES" smtClean="0"/>
              <a:pPr/>
              <a:t>‹Nº›</a:t>
            </a:fld>
            <a:endParaRPr lang="es-ES"/>
          </a:p>
        </p:txBody>
      </p:sp>
    </p:spTree>
  </p:cSld>
  <p:clrMapOvr>
    <a:masterClrMapping/>
  </p:clrMapOvr>
  <p:transition>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C7B6D0D-CA26-41A2-B73B-389A81EAAE8C}" type="datetimeFigureOut">
              <a:rPr lang="es-ES" smtClean="0"/>
              <a:pPr/>
              <a:t>04/06/2015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51E7C8-94E5-41FF-9E30-C0877E36A4E1}" type="slidenum">
              <a:rPr lang="es-ES" smtClean="0"/>
              <a:pPr/>
              <a:t>‹Nº›</a:t>
            </a:fld>
            <a:endParaRPr lang="es-ES"/>
          </a:p>
        </p:txBody>
      </p:sp>
    </p:spTree>
  </p:cSld>
  <p:clrMapOvr>
    <a:masterClrMapping/>
  </p:clrMapOvr>
  <p:transition>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B6D0D-CA26-41A2-B73B-389A81EAAE8C}" type="datetimeFigureOut">
              <a:rPr lang="es-ES" smtClean="0"/>
              <a:pPr/>
              <a:t>04/06/2015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1E7C8-94E5-41FF-9E30-C0877E36A4E1}"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sh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2857488" y="2071678"/>
            <a:ext cx="3929090" cy="2893100"/>
          </a:xfrm>
          <a:prstGeom prst="rect">
            <a:avLst/>
          </a:prstGeom>
          <a:noFill/>
        </p:spPr>
        <p:txBody>
          <a:bodyPr wrap="square" rtlCol="0">
            <a:spAutoFit/>
          </a:bodyPr>
          <a:lstStyle/>
          <a:p>
            <a:pPr algn="ctr"/>
            <a:r>
              <a:rPr lang="es-EC" sz="2600" b="1" dirty="0">
                <a:solidFill>
                  <a:schemeClr val="accent5">
                    <a:lumMod val="75000"/>
                  </a:schemeClr>
                </a:solidFill>
                <a:latin typeface="Century Gothic" pitchFamily="34" charset="0"/>
              </a:rPr>
              <a:t>“ANÁLISIS DE LAS PRÁCTICAS DE MARKETING EN LAS PYMES EN LA PROVINCIA DE SANTO DOMINGO DE LOS TSÁCHILAS”</a:t>
            </a:r>
            <a:endParaRPr lang="es-ES" sz="2600" dirty="0">
              <a:solidFill>
                <a:schemeClr val="accent5">
                  <a:lumMod val="75000"/>
                </a:schemeClr>
              </a:solidFill>
              <a:latin typeface="Century Gothic" pitchFamily="34" charset="0"/>
            </a:endParaRPr>
          </a:p>
        </p:txBody>
      </p:sp>
    </p:spTree>
  </p:cSld>
  <p:clrMapOvr>
    <a:masterClrMapping/>
  </p:clrMapOvr>
  <p:transition>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85720" y="3000372"/>
            <a:ext cx="371477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dirty="0" smtClean="0">
                <a:latin typeface="Century Gothic" pitchFamily="34" charset="0"/>
              </a:rPr>
              <a:t>Se encuentran  10944 entidades comerciales</a:t>
            </a:r>
            <a:endParaRPr lang="es-ES" dirty="0">
              <a:latin typeface="Century Gothic" pitchFamily="34" charset="0"/>
            </a:endParaRPr>
          </a:p>
        </p:txBody>
      </p:sp>
      <p:sp>
        <p:nvSpPr>
          <p:cNvPr id="7" name="6 Rectángulo"/>
          <p:cNvSpPr/>
          <p:nvPr/>
        </p:nvSpPr>
        <p:spPr>
          <a:xfrm>
            <a:off x="285720" y="1714488"/>
            <a:ext cx="3714776"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EC" dirty="0" smtClean="0">
                <a:latin typeface="Century Gothic" pitchFamily="34" charset="0"/>
              </a:rPr>
              <a:t>Gobierno Autónomo Descentralizado de Santo Domingo</a:t>
            </a:r>
            <a:endParaRPr lang="es-ES" dirty="0">
              <a:latin typeface="Century Gothic" pitchFamily="34" charset="0"/>
            </a:endParaRPr>
          </a:p>
        </p:txBody>
      </p:sp>
      <p:sp>
        <p:nvSpPr>
          <p:cNvPr id="8" name="7 Rectángulo"/>
          <p:cNvSpPr/>
          <p:nvPr/>
        </p:nvSpPr>
        <p:spPr>
          <a:xfrm>
            <a:off x="285720" y="4000504"/>
            <a:ext cx="371477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dirty="0" smtClean="0">
                <a:latin typeface="Century Gothic" pitchFamily="34" charset="0"/>
              </a:rPr>
              <a:t>96% pertenece a las PYMES, es decir que en el cantón </a:t>
            </a:r>
            <a:r>
              <a:rPr lang="es-EC" dirty="0" err="1" smtClean="0">
                <a:latin typeface="Century Gothic" pitchFamily="34" charset="0"/>
              </a:rPr>
              <a:t>Tsáchila</a:t>
            </a:r>
            <a:r>
              <a:rPr lang="es-EC" dirty="0" smtClean="0">
                <a:latin typeface="Century Gothic" pitchFamily="34" charset="0"/>
              </a:rPr>
              <a:t> existe un  total de 10506 establecimientos</a:t>
            </a:r>
            <a:endParaRPr lang="es-ES" dirty="0">
              <a:latin typeface="Century Gothic" pitchFamily="34" charset="0"/>
            </a:endParaRPr>
          </a:p>
        </p:txBody>
      </p:sp>
      <p:sp>
        <p:nvSpPr>
          <p:cNvPr id="11" name="10 CuadroTexto"/>
          <p:cNvSpPr txBox="1"/>
          <p:nvPr/>
        </p:nvSpPr>
        <p:spPr>
          <a:xfrm>
            <a:off x="7929586" y="6000768"/>
            <a:ext cx="710451"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10</a:t>
            </a:r>
            <a:endParaRPr lang="es-ES" sz="3600" dirty="0">
              <a:solidFill>
                <a:schemeClr val="tx2"/>
              </a:solidFill>
              <a:latin typeface="Bauhaus 93" pitchFamily="82" charset="0"/>
              <a:cs typeface="Aharoni" pitchFamily="2" charset="-79"/>
            </a:endParaRPr>
          </a:p>
        </p:txBody>
      </p:sp>
      <p:sp>
        <p:nvSpPr>
          <p:cNvPr id="12" name="11 Rectángulo"/>
          <p:cNvSpPr/>
          <p:nvPr/>
        </p:nvSpPr>
        <p:spPr>
          <a:xfrm>
            <a:off x="4286248" y="1714488"/>
            <a:ext cx="4857752" cy="36433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3"/>
              </a:solidFill>
            </a:endParaRPr>
          </a:p>
        </p:txBody>
      </p:sp>
      <p:pic>
        <p:nvPicPr>
          <p:cNvPr id="26629" name="Picture 5" descr="http://t21.com.mx/sites/default/files/ama.jpg"/>
          <p:cNvPicPr>
            <a:picLocks noChangeAspect="1" noChangeArrowheads="1"/>
          </p:cNvPicPr>
          <p:nvPr/>
        </p:nvPicPr>
        <p:blipFill>
          <a:blip r:embed="rId2"/>
          <a:srcRect/>
          <a:stretch>
            <a:fillRect/>
          </a:stretch>
        </p:blipFill>
        <p:spPr bwMode="auto">
          <a:xfrm>
            <a:off x="4218627" y="1857364"/>
            <a:ext cx="4925373" cy="3286148"/>
          </a:xfrm>
          <a:prstGeom prst="rect">
            <a:avLst/>
          </a:prstGeom>
          <a:noFill/>
        </p:spPr>
      </p:pic>
      <p:sp>
        <p:nvSpPr>
          <p:cNvPr id="13" name="12 Rectángulo"/>
          <p:cNvSpPr/>
          <p:nvPr/>
        </p:nvSpPr>
        <p:spPr>
          <a:xfrm>
            <a:off x="0" y="428604"/>
            <a:ext cx="2571736" cy="6429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bg1"/>
                </a:solidFill>
                <a:latin typeface="Century Gothic" pitchFamily="34" charset="0"/>
              </a:rPr>
              <a:t>            </a:t>
            </a:r>
            <a:r>
              <a:rPr lang="es-ES" sz="2000" dirty="0" smtClean="0">
                <a:solidFill>
                  <a:schemeClr val="bg1"/>
                </a:solidFill>
                <a:latin typeface="Century Gothic" pitchFamily="34" charset="0"/>
              </a:rPr>
              <a:t>PYMES</a:t>
            </a:r>
          </a:p>
          <a:p>
            <a:pPr algn="ctr"/>
            <a:r>
              <a:rPr lang="es-ES" dirty="0" smtClean="0">
                <a:solidFill>
                  <a:schemeClr val="bg1"/>
                </a:solidFill>
                <a:latin typeface="Century Gothic" pitchFamily="34" charset="0"/>
              </a:rPr>
              <a:t> </a:t>
            </a:r>
            <a:r>
              <a:rPr lang="es-ES" sz="1100" dirty="0" smtClean="0">
                <a:solidFill>
                  <a:schemeClr val="bg1"/>
                </a:solidFill>
                <a:latin typeface="Century Gothic" pitchFamily="34" charset="0"/>
              </a:rPr>
              <a:t>(SANTO DOMINGO)</a:t>
            </a:r>
            <a:endParaRPr lang="es-ES" sz="1100" dirty="0"/>
          </a:p>
        </p:txBody>
      </p:sp>
    </p:spTree>
  </p:cSld>
  <p:clrMapOvr>
    <a:masterClrMapping/>
  </p:clrMapOvr>
  <p:transition>
    <p:push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428604"/>
            <a:ext cx="3786182" cy="6429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bg1"/>
                </a:solidFill>
                <a:latin typeface="Century Gothic" pitchFamily="34" charset="0"/>
              </a:rPr>
              <a:t>            </a:t>
            </a:r>
          </a:p>
          <a:p>
            <a:r>
              <a:rPr lang="es-ES" sz="2000" dirty="0" smtClean="0">
                <a:solidFill>
                  <a:schemeClr val="bg1"/>
                </a:solidFill>
                <a:latin typeface="Century Gothic" pitchFamily="34" charset="0"/>
              </a:rPr>
              <a:t>   ANÁLISIS DE RESULTADOS </a:t>
            </a:r>
          </a:p>
          <a:p>
            <a:pPr algn="ctr"/>
            <a:r>
              <a:rPr lang="es-ES" dirty="0" smtClean="0">
                <a:solidFill>
                  <a:schemeClr val="bg1"/>
                </a:solidFill>
                <a:latin typeface="Century Gothic" pitchFamily="34" charset="0"/>
              </a:rPr>
              <a:t> </a:t>
            </a:r>
            <a:endParaRPr lang="es-ES" sz="1100" dirty="0"/>
          </a:p>
        </p:txBody>
      </p:sp>
      <p:pic>
        <p:nvPicPr>
          <p:cNvPr id="2051" name="Picture 3" descr="https://encrypted-tbn2.gstatic.com/images?q=tbn:ANd9GcTDPvYUnWC2qWrEQEGS4yWdC23ts7dgAnLhb0WSUAndiRwVoGtruA"/>
          <p:cNvPicPr>
            <a:picLocks noChangeAspect="1" noChangeArrowheads="1"/>
          </p:cNvPicPr>
          <p:nvPr/>
        </p:nvPicPr>
        <p:blipFill>
          <a:blip r:embed="rId2"/>
          <a:srcRect/>
          <a:stretch>
            <a:fillRect/>
          </a:stretch>
        </p:blipFill>
        <p:spPr bwMode="auto">
          <a:xfrm>
            <a:off x="0" y="1928802"/>
            <a:ext cx="4436419" cy="2547945"/>
          </a:xfrm>
          <a:prstGeom prst="rect">
            <a:avLst/>
          </a:prstGeom>
          <a:noFill/>
        </p:spPr>
      </p:pic>
      <p:sp>
        <p:nvSpPr>
          <p:cNvPr id="8" name="7 CuadroTexto"/>
          <p:cNvSpPr txBox="1"/>
          <p:nvPr/>
        </p:nvSpPr>
        <p:spPr>
          <a:xfrm>
            <a:off x="7929586" y="6000768"/>
            <a:ext cx="710451"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11</a:t>
            </a:r>
            <a:endParaRPr lang="es-ES" sz="3600" dirty="0">
              <a:solidFill>
                <a:schemeClr val="tx2"/>
              </a:solidFill>
              <a:latin typeface="Bauhaus 93" pitchFamily="82" charset="0"/>
              <a:cs typeface="Aharoni" pitchFamily="2" charset="-79"/>
            </a:endParaRPr>
          </a:p>
        </p:txBody>
      </p:sp>
      <p:sp>
        <p:nvSpPr>
          <p:cNvPr id="10" name="9 Redondear rectángulo de esquina diagonal"/>
          <p:cNvSpPr/>
          <p:nvPr/>
        </p:nvSpPr>
        <p:spPr>
          <a:xfrm>
            <a:off x="4714876" y="1857364"/>
            <a:ext cx="3214710" cy="3143272"/>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latin typeface="Century Gothic" pitchFamily="34" charset="0"/>
              </a:rPr>
              <a:t>Compuesta por 65 empresas, mismas que según información proporcionada por la Cámara de Comercio de Santo Domingo delos Colorados, son de quienes tiene información exacta del sector de las PYMES. Al ser una población de estudio relativamente pequeña el estudio se lo realizará con el 100 % del tamaño poblacional, es decir no se determinará la muestra. </a:t>
            </a:r>
            <a:endParaRPr lang="es-ES" sz="1400" dirty="0" smtClean="0">
              <a:solidFill>
                <a:schemeClr val="tx1"/>
              </a:solidFill>
              <a:latin typeface="Century Gothic" pitchFamily="34" charset="0"/>
            </a:endParaRPr>
          </a:p>
          <a:p>
            <a:pPr algn="ctr"/>
            <a:endParaRPr lang="es-ES" dirty="0"/>
          </a:p>
        </p:txBody>
      </p:sp>
      <p:sp>
        <p:nvSpPr>
          <p:cNvPr id="12" name="11 CuadroTexto"/>
          <p:cNvSpPr txBox="1"/>
          <p:nvPr/>
        </p:nvSpPr>
        <p:spPr>
          <a:xfrm>
            <a:off x="5286380" y="1357298"/>
            <a:ext cx="2714644" cy="369332"/>
          </a:xfrm>
          <a:prstGeom prst="rect">
            <a:avLst/>
          </a:prstGeom>
          <a:noFill/>
        </p:spPr>
        <p:txBody>
          <a:bodyPr wrap="square" rtlCol="0">
            <a:spAutoFit/>
          </a:bodyPr>
          <a:lstStyle/>
          <a:p>
            <a:r>
              <a:rPr lang="es-ES" b="1" dirty="0" smtClean="0">
                <a:latin typeface="Century Gothic" pitchFamily="34" charset="0"/>
              </a:rPr>
              <a:t>POBLACIÓN</a:t>
            </a:r>
            <a:endParaRPr lang="es-ES" b="1" dirty="0">
              <a:latin typeface="Century Gothic" pitchFamily="34" charset="0"/>
            </a:endParaRPr>
          </a:p>
        </p:txBody>
      </p:sp>
    </p:spTree>
  </p:cSld>
  <p:clrMapOvr>
    <a:masterClrMapping/>
  </p:clrMapOvr>
  <p:transition>
    <p:push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282" y="1428736"/>
            <a:ext cx="3156633" cy="369332"/>
          </a:xfrm>
          <a:prstGeom prst="rect">
            <a:avLst/>
          </a:prstGeom>
        </p:spPr>
        <p:txBody>
          <a:bodyPr wrap="none">
            <a:spAutoFit/>
          </a:bodyPr>
          <a:lstStyle/>
          <a:p>
            <a:r>
              <a:rPr lang="es-ES" b="1" dirty="0" smtClean="0">
                <a:latin typeface="Century Gothic" pitchFamily="34" charset="0"/>
              </a:rPr>
              <a:t>VARIABLES E INDICADORES</a:t>
            </a:r>
            <a:endParaRPr lang="es-ES" b="1" dirty="0">
              <a:latin typeface="Century Gothic" pitchFamily="34" charset="0"/>
            </a:endParaRPr>
          </a:p>
        </p:txBody>
      </p:sp>
      <p:grpSp>
        <p:nvGrpSpPr>
          <p:cNvPr id="18" name="17 Grupo"/>
          <p:cNvGrpSpPr/>
          <p:nvPr/>
        </p:nvGrpSpPr>
        <p:grpSpPr>
          <a:xfrm>
            <a:off x="4643438" y="2285992"/>
            <a:ext cx="3357586" cy="1299155"/>
            <a:chOff x="4500562" y="2143116"/>
            <a:chExt cx="3357586" cy="1299155"/>
          </a:xfrm>
        </p:grpSpPr>
        <p:sp>
          <p:nvSpPr>
            <p:cNvPr id="5" name="4 CuadroTexto"/>
            <p:cNvSpPr txBox="1"/>
            <p:nvPr/>
          </p:nvSpPr>
          <p:spPr>
            <a:xfrm>
              <a:off x="4500562" y="2857496"/>
              <a:ext cx="3357586" cy="584775"/>
            </a:xfrm>
            <a:prstGeom prst="rect">
              <a:avLst/>
            </a:prstGeom>
            <a:noFill/>
            <a:ln w="3175"/>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sz="1600" dirty="0" smtClean="0">
                  <a:solidFill>
                    <a:schemeClr val="tx1"/>
                  </a:solidFill>
                  <a:latin typeface="Century Gothic" pitchFamily="34" charset="0"/>
                </a:rPr>
                <a:t>Manual de actividades </a:t>
              </a:r>
            </a:p>
            <a:p>
              <a:pPr algn="ctr"/>
              <a:r>
                <a:rPr lang="es-EC" sz="1600" dirty="0" smtClean="0">
                  <a:solidFill>
                    <a:schemeClr val="tx1"/>
                  </a:solidFill>
                  <a:latin typeface="Century Gothic" pitchFamily="34" charset="0"/>
                </a:rPr>
                <a:t>y aplicaciones de marketing.  </a:t>
              </a:r>
              <a:endParaRPr lang="es-ES" sz="1600" dirty="0" smtClean="0">
                <a:solidFill>
                  <a:schemeClr val="tx1"/>
                </a:solidFill>
                <a:latin typeface="Century Gothic" pitchFamily="34" charset="0"/>
              </a:endParaRPr>
            </a:p>
          </p:txBody>
        </p:sp>
        <p:cxnSp>
          <p:nvCxnSpPr>
            <p:cNvPr id="16" name="15 Conector recto"/>
            <p:cNvCxnSpPr/>
            <p:nvPr/>
          </p:nvCxnSpPr>
          <p:spPr>
            <a:xfrm rot="5400000">
              <a:off x="5894397" y="2678107"/>
              <a:ext cx="356396" cy="794"/>
            </a:xfrm>
            <a:prstGeom prst="line">
              <a:avLst/>
            </a:prstGeom>
            <a:ln w="3175"/>
          </p:spPr>
          <p:style>
            <a:lnRef idx="1">
              <a:schemeClr val="dk1"/>
            </a:lnRef>
            <a:fillRef idx="0">
              <a:schemeClr val="dk1"/>
            </a:fillRef>
            <a:effectRef idx="0">
              <a:schemeClr val="dk1"/>
            </a:effectRef>
            <a:fontRef idx="minor">
              <a:schemeClr val="tx1"/>
            </a:fontRef>
          </p:style>
        </p:cxnSp>
        <p:sp>
          <p:nvSpPr>
            <p:cNvPr id="8" name="7 Rectángulo"/>
            <p:cNvSpPr/>
            <p:nvPr/>
          </p:nvSpPr>
          <p:spPr>
            <a:xfrm>
              <a:off x="5143504" y="2143116"/>
              <a:ext cx="192713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s-EC" dirty="0" smtClean="0">
                  <a:latin typeface="Century Gothic" pitchFamily="34" charset="0"/>
                </a:rPr>
                <a:t>Independiente </a:t>
              </a:r>
              <a:endParaRPr lang="es-ES" dirty="0"/>
            </a:p>
          </p:txBody>
        </p:sp>
      </p:grpSp>
      <p:grpSp>
        <p:nvGrpSpPr>
          <p:cNvPr id="17" name="16 Grupo"/>
          <p:cNvGrpSpPr/>
          <p:nvPr/>
        </p:nvGrpSpPr>
        <p:grpSpPr>
          <a:xfrm>
            <a:off x="928662" y="2285992"/>
            <a:ext cx="2491388" cy="1052934"/>
            <a:chOff x="1214414" y="2143116"/>
            <a:chExt cx="2491388" cy="1052934"/>
          </a:xfrm>
        </p:grpSpPr>
        <p:sp>
          <p:nvSpPr>
            <p:cNvPr id="7" name="6 Rectángulo"/>
            <p:cNvSpPr/>
            <p:nvPr/>
          </p:nvSpPr>
          <p:spPr>
            <a:xfrm>
              <a:off x="1214414" y="2857496"/>
              <a:ext cx="2491388" cy="338554"/>
            </a:xfrm>
            <a:prstGeom prst="rect">
              <a:avLst/>
            </a:prstGeom>
            <a:noFill/>
            <a:ln w="3175"/>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s-EC" sz="1600" dirty="0" smtClean="0">
                  <a:solidFill>
                    <a:schemeClr val="tx1"/>
                  </a:solidFill>
                  <a:latin typeface="Century Gothic" pitchFamily="34" charset="0"/>
                </a:rPr>
                <a:t>Prácticas de Marketing</a:t>
              </a:r>
              <a:endParaRPr lang="es-ES" sz="1600" dirty="0" smtClean="0">
                <a:solidFill>
                  <a:schemeClr val="tx1"/>
                </a:solidFill>
                <a:latin typeface="Century Gothic" pitchFamily="34" charset="0"/>
              </a:endParaRPr>
            </a:p>
          </p:txBody>
        </p:sp>
        <p:cxnSp>
          <p:nvCxnSpPr>
            <p:cNvPr id="14" name="13 Conector recto"/>
            <p:cNvCxnSpPr/>
            <p:nvPr/>
          </p:nvCxnSpPr>
          <p:spPr>
            <a:xfrm rot="5400000">
              <a:off x="2322497" y="2678107"/>
              <a:ext cx="356396" cy="794"/>
            </a:xfrm>
            <a:prstGeom prst="line">
              <a:avLst/>
            </a:prstGeom>
            <a:ln w="3175"/>
          </p:spPr>
          <p:style>
            <a:lnRef idx="1">
              <a:schemeClr val="dk1"/>
            </a:lnRef>
            <a:fillRef idx="0">
              <a:schemeClr val="dk1"/>
            </a:fillRef>
            <a:effectRef idx="0">
              <a:schemeClr val="dk1"/>
            </a:effectRef>
            <a:fontRef idx="minor">
              <a:schemeClr val="tx1"/>
            </a:fontRef>
          </p:style>
        </p:cxnSp>
        <p:sp>
          <p:nvSpPr>
            <p:cNvPr id="6" name="5 Rectángulo"/>
            <p:cNvSpPr/>
            <p:nvPr/>
          </p:nvSpPr>
          <p:spPr>
            <a:xfrm>
              <a:off x="1643042" y="2143116"/>
              <a:ext cx="173477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s-EC" dirty="0" smtClean="0"/>
                <a:t> </a:t>
              </a:r>
              <a:r>
                <a:rPr lang="es-EC" dirty="0" smtClean="0">
                  <a:latin typeface="Century Gothic" pitchFamily="34" charset="0"/>
                </a:rPr>
                <a:t>Dependiente</a:t>
              </a:r>
              <a:endParaRPr lang="es-ES" dirty="0"/>
            </a:p>
          </p:txBody>
        </p:sp>
      </p:grpSp>
      <p:sp>
        <p:nvSpPr>
          <p:cNvPr id="19" name="18 CuadroTexto"/>
          <p:cNvSpPr txBox="1"/>
          <p:nvPr/>
        </p:nvSpPr>
        <p:spPr>
          <a:xfrm>
            <a:off x="7929586" y="6000768"/>
            <a:ext cx="710451"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12</a:t>
            </a:r>
            <a:endParaRPr lang="es-ES" sz="3600" dirty="0">
              <a:solidFill>
                <a:schemeClr val="tx2"/>
              </a:solidFill>
              <a:latin typeface="Bauhaus 93" pitchFamily="82" charset="0"/>
              <a:cs typeface="Aharoni" pitchFamily="2" charset="-79"/>
            </a:endParaRPr>
          </a:p>
        </p:txBody>
      </p:sp>
      <p:sp>
        <p:nvSpPr>
          <p:cNvPr id="21" name="20 Rectángulo"/>
          <p:cNvSpPr/>
          <p:nvPr/>
        </p:nvSpPr>
        <p:spPr>
          <a:xfrm>
            <a:off x="1857356" y="4857760"/>
            <a:ext cx="4572000" cy="830997"/>
          </a:xfrm>
          <a:prstGeom prst="rect">
            <a:avLst/>
          </a:prstGeom>
          <a:noFill/>
          <a:ln w="3175"/>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lvl="0" indent="450850" algn="ctr" eaLnBrk="0" fontAlgn="base" hangingPunct="0">
              <a:spcBef>
                <a:spcPct val="0"/>
              </a:spcBef>
              <a:spcAft>
                <a:spcPct val="0"/>
              </a:spcAft>
            </a:pPr>
            <a:r>
              <a:rPr lang="es-EC" sz="1600" dirty="0" smtClean="0">
                <a:solidFill>
                  <a:srgbClr val="000000"/>
                </a:solidFill>
                <a:latin typeface="Century Gothic" pitchFamily="34" charset="0"/>
                <a:ea typeface="Times New Roman" pitchFamily="18" charset="0"/>
                <a:cs typeface="Times New Roman" pitchFamily="18" charset="0"/>
              </a:rPr>
              <a:t>Empresas consideradas dentro del sector PYMES de la ciudad de Santo Domingo de los Colorados. </a:t>
            </a:r>
            <a:endParaRPr lang="es-EC" sz="1600" dirty="0" smtClean="0">
              <a:latin typeface="Century Gothic" pitchFamily="34" charset="0"/>
              <a:cs typeface="Arial" pitchFamily="34" charset="0"/>
            </a:endParaRPr>
          </a:p>
        </p:txBody>
      </p:sp>
      <p:cxnSp>
        <p:nvCxnSpPr>
          <p:cNvPr id="25" name="24 Conector recto"/>
          <p:cNvCxnSpPr/>
          <p:nvPr/>
        </p:nvCxnSpPr>
        <p:spPr>
          <a:xfrm rot="5400000">
            <a:off x="3822695" y="4678371"/>
            <a:ext cx="356396" cy="794"/>
          </a:xfrm>
          <a:prstGeom prst="line">
            <a:avLst/>
          </a:prstGeom>
          <a:ln w="3175"/>
        </p:spPr>
        <p:style>
          <a:lnRef idx="1">
            <a:schemeClr val="dk1"/>
          </a:lnRef>
          <a:fillRef idx="0">
            <a:schemeClr val="dk1"/>
          </a:fillRef>
          <a:effectRef idx="0">
            <a:schemeClr val="dk1"/>
          </a:effectRef>
          <a:fontRef idx="minor">
            <a:schemeClr val="tx1"/>
          </a:fontRef>
        </p:style>
      </p:cxnSp>
      <p:sp>
        <p:nvSpPr>
          <p:cNvPr id="22" name="21 CuadroTexto"/>
          <p:cNvSpPr txBox="1"/>
          <p:nvPr/>
        </p:nvSpPr>
        <p:spPr>
          <a:xfrm>
            <a:off x="3286116" y="4143380"/>
            <a:ext cx="1508746"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s-ES" dirty="0" smtClean="0">
                <a:latin typeface="Century Gothic" pitchFamily="34" charset="0"/>
              </a:rPr>
              <a:t>Indicadores</a:t>
            </a:r>
            <a:endParaRPr lang="es-ES" dirty="0">
              <a:latin typeface="Century Gothic" pitchFamily="34" charset="0"/>
            </a:endParaRPr>
          </a:p>
        </p:txBody>
      </p:sp>
    </p:spTree>
  </p:cSld>
  <p:clrMapOvr>
    <a:masterClrMapping/>
  </p:clrMapOvr>
  <p:transition>
    <p:push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Pentágono"/>
          <p:cNvSpPr/>
          <p:nvPr/>
        </p:nvSpPr>
        <p:spPr>
          <a:xfrm>
            <a:off x="0" y="3643314"/>
            <a:ext cx="4286248" cy="1071570"/>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214282" y="3857628"/>
            <a:ext cx="3857652" cy="523220"/>
          </a:xfrm>
          <a:prstGeom prst="rect">
            <a:avLst/>
          </a:prstGeom>
        </p:spPr>
        <p:txBody>
          <a:bodyPr wrap="square">
            <a:spAutoFit/>
          </a:bodyPr>
          <a:lstStyle/>
          <a:p>
            <a:r>
              <a:rPr lang="es-EC" sz="1400" dirty="0" smtClean="0">
                <a:solidFill>
                  <a:schemeClr val="bg1"/>
                </a:solidFill>
                <a:latin typeface="Century Gothic" pitchFamily="34" charset="0"/>
              </a:rPr>
              <a:t>Análisis cualitativo consiste en interpretar los datos a través de la descripción. </a:t>
            </a:r>
            <a:endParaRPr lang="es-ES" sz="1400" dirty="0">
              <a:solidFill>
                <a:schemeClr val="bg1"/>
              </a:solidFill>
              <a:latin typeface="Century Gothic" pitchFamily="34" charset="0"/>
            </a:endParaRPr>
          </a:p>
        </p:txBody>
      </p:sp>
      <p:sp>
        <p:nvSpPr>
          <p:cNvPr id="8" name="7 Rectángulo"/>
          <p:cNvSpPr/>
          <p:nvPr/>
        </p:nvSpPr>
        <p:spPr>
          <a:xfrm>
            <a:off x="4767481" y="1428736"/>
            <a:ext cx="4376519" cy="369332"/>
          </a:xfrm>
          <a:prstGeom prst="rect">
            <a:avLst/>
          </a:prstGeom>
        </p:spPr>
        <p:txBody>
          <a:bodyPr wrap="none">
            <a:spAutoFit/>
          </a:bodyPr>
          <a:lstStyle/>
          <a:p>
            <a:r>
              <a:rPr lang="es-EC" b="1" dirty="0" smtClean="0">
                <a:latin typeface="Century Gothic" pitchFamily="34" charset="0"/>
              </a:rPr>
              <a:t>LAS TÉCNICAS DE ANÁLISIS DE DATOS </a:t>
            </a:r>
            <a:endParaRPr lang="es-ES" b="1" dirty="0">
              <a:latin typeface="Century Gothic" pitchFamily="34" charset="0"/>
            </a:endParaRPr>
          </a:p>
        </p:txBody>
      </p:sp>
      <p:pic>
        <p:nvPicPr>
          <p:cNvPr id="29699" name="Picture 3" descr="http://blogs.icemd.com/blog-enredat/wp-content/uploads/sites/715/2014/03/funciones-estadisticas.jpg"/>
          <p:cNvPicPr>
            <a:picLocks noChangeAspect="1" noChangeArrowheads="1"/>
          </p:cNvPicPr>
          <p:nvPr/>
        </p:nvPicPr>
        <p:blipFill>
          <a:blip r:embed="rId2"/>
          <a:srcRect/>
          <a:stretch>
            <a:fillRect/>
          </a:stretch>
        </p:blipFill>
        <p:spPr bwMode="auto">
          <a:xfrm>
            <a:off x="5000628" y="2071678"/>
            <a:ext cx="3857620" cy="2890799"/>
          </a:xfrm>
          <a:prstGeom prst="rect">
            <a:avLst/>
          </a:prstGeom>
          <a:noFill/>
        </p:spPr>
      </p:pic>
      <p:sp>
        <p:nvSpPr>
          <p:cNvPr id="10" name="9 CuadroTexto"/>
          <p:cNvSpPr txBox="1"/>
          <p:nvPr/>
        </p:nvSpPr>
        <p:spPr>
          <a:xfrm>
            <a:off x="7929586" y="6000768"/>
            <a:ext cx="710451"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13</a:t>
            </a:r>
            <a:endParaRPr lang="es-ES" sz="3600" dirty="0">
              <a:solidFill>
                <a:schemeClr val="tx2"/>
              </a:solidFill>
              <a:latin typeface="Bauhaus 93" pitchFamily="82" charset="0"/>
              <a:cs typeface="Aharoni" pitchFamily="2" charset="-79"/>
            </a:endParaRPr>
          </a:p>
        </p:txBody>
      </p:sp>
      <p:sp>
        <p:nvSpPr>
          <p:cNvPr id="11" name="10 Pentágono"/>
          <p:cNvSpPr/>
          <p:nvPr/>
        </p:nvSpPr>
        <p:spPr>
          <a:xfrm>
            <a:off x="0" y="2428868"/>
            <a:ext cx="4286248" cy="1071570"/>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142844" y="2500306"/>
            <a:ext cx="4214842" cy="954107"/>
          </a:xfrm>
          <a:prstGeom prst="rect">
            <a:avLst/>
          </a:prstGeom>
        </p:spPr>
        <p:txBody>
          <a:bodyPr wrap="square">
            <a:spAutoFit/>
          </a:bodyPr>
          <a:lstStyle/>
          <a:p>
            <a:r>
              <a:rPr lang="es-EC" sz="1400" dirty="0" smtClean="0">
                <a:solidFill>
                  <a:schemeClr val="bg1"/>
                </a:solidFill>
                <a:latin typeface="Century Gothic" pitchFamily="34" charset="0"/>
              </a:rPr>
              <a:t>Análisis cuantitativo basa su estudio en mediciones numéricas y estadísticas para establecer con exactitud la dimensión del problema</a:t>
            </a:r>
            <a:endParaRPr lang="es-ES" sz="1400" dirty="0">
              <a:solidFill>
                <a:schemeClr val="bg1"/>
              </a:solidFill>
              <a:latin typeface="Century Gothic" pitchFamily="34" charset="0"/>
            </a:endParaRPr>
          </a:p>
        </p:txBody>
      </p:sp>
    </p:spTree>
  </p:cSld>
  <p:clrMapOvr>
    <a:masterClrMapping/>
  </p:clrMapOvr>
  <p:transition>
    <p:push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42844" y="1000108"/>
            <a:ext cx="592932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Century Gothic" pitchFamily="34" charset="0"/>
                <a:ea typeface="Times New Roman" pitchFamily="18" charset="0"/>
                <a:cs typeface="Calibri" pitchFamily="34" charset="0"/>
              </a:rPr>
              <a:t>Encuesta dirigida a propietarios o administradores de PYMES radicadas en Santo Domingo de los Colorados.</a:t>
            </a:r>
          </a:p>
        </p:txBody>
      </p:sp>
      <p:pic>
        <p:nvPicPr>
          <p:cNvPr id="5" name="4 Imagen"/>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42910" y="2571744"/>
            <a:ext cx="3481353" cy="20946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674" name="Rectangle 2"/>
          <p:cNvSpPr>
            <a:spLocks noChangeArrowheads="1"/>
          </p:cNvSpPr>
          <p:nvPr/>
        </p:nvSpPr>
        <p:spPr bwMode="auto">
          <a:xfrm>
            <a:off x="428596" y="4929198"/>
            <a:ext cx="3929090" cy="769441"/>
          </a:xfrm>
          <a:prstGeom prst="rect">
            <a:avLst/>
          </a:prstGeom>
          <a:ln w="3175">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477963" algn="l"/>
              </a:tabLst>
            </a:pPr>
            <a:r>
              <a:rPr kumimoji="0" lang="es-EC" sz="1100" b="0" i="0" u="none" strike="noStrike" cap="none" normalizeH="0" baseline="0" dirty="0" smtClean="0">
                <a:ln>
                  <a:noFill/>
                </a:ln>
                <a:solidFill>
                  <a:schemeClr val="tx1"/>
                </a:solidFill>
                <a:effectLst/>
                <a:latin typeface="Century Gothic" pitchFamily="34" charset="0"/>
                <a:ea typeface="Times New Roman" pitchFamily="18" charset="0"/>
                <a:cs typeface="Calibri" pitchFamily="34" charset="0"/>
              </a:rPr>
              <a:t>Como podemos notar en la encuesta realizada, 48% de los encuestados manifiestan que  tienen conocimientos sobre prácticas de marketing mientras que el 52% restante no.</a:t>
            </a:r>
            <a:endParaRPr kumimoji="0" lang="es-EC" sz="1800" b="0" i="0" u="none" strike="noStrike" cap="none" normalizeH="0" baseline="0" dirty="0" smtClean="0">
              <a:ln>
                <a:noFill/>
              </a:ln>
              <a:solidFill>
                <a:schemeClr val="tx1"/>
              </a:solidFill>
              <a:effectLst/>
              <a:latin typeface="Century Gothic" pitchFamily="34" charset="0"/>
              <a:cs typeface="Arial" pitchFamily="34" charset="0"/>
            </a:endParaRPr>
          </a:p>
        </p:txBody>
      </p:sp>
      <p:sp>
        <p:nvSpPr>
          <p:cNvPr id="7" name="6 Rectángulo"/>
          <p:cNvSpPr/>
          <p:nvPr/>
        </p:nvSpPr>
        <p:spPr>
          <a:xfrm>
            <a:off x="571472" y="1785926"/>
            <a:ext cx="3571900" cy="646331"/>
          </a:xfrm>
          <a:prstGeom prst="rect">
            <a:avLst/>
          </a:prstGeom>
        </p:spPr>
        <p:txBody>
          <a:bodyPr wrap="square">
            <a:spAutoFit/>
          </a:bodyPr>
          <a:lstStyle/>
          <a:p>
            <a:pPr lvl="0" algn="ctr" fontAlgn="base">
              <a:spcBef>
                <a:spcPct val="0"/>
              </a:spcBef>
              <a:spcAft>
                <a:spcPct val="0"/>
              </a:spcAft>
            </a:pPr>
            <a:endParaRPr lang="es-ES" sz="1200" dirty="0" smtClean="0">
              <a:latin typeface="Century Gothic" pitchFamily="34" charset="0"/>
              <a:cs typeface="Arial" pitchFamily="34" charset="0"/>
            </a:endParaRPr>
          </a:p>
          <a:p>
            <a:pPr lvl="0" algn="ctr" eaLnBrk="0" fontAlgn="base" hangingPunct="0">
              <a:spcBef>
                <a:spcPct val="0"/>
              </a:spcBef>
              <a:spcAft>
                <a:spcPct val="0"/>
              </a:spcAft>
            </a:pPr>
            <a:r>
              <a:rPr lang="es-EC" sz="1200" b="1" dirty="0" smtClean="0">
                <a:latin typeface="Century Gothic" pitchFamily="34" charset="0"/>
                <a:ea typeface="Times New Roman" pitchFamily="18" charset="0"/>
                <a:cs typeface="Calibri" pitchFamily="34" charset="0"/>
              </a:rPr>
              <a:t>¿Tiene usted conocimiento sobre estrategias o prácticas de Marketing?</a:t>
            </a:r>
            <a:endParaRPr lang="es-EC" sz="1200" dirty="0" smtClean="0">
              <a:latin typeface="Century Gothic" pitchFamily="34" charset="0"/>
              <a:cs typeface="Arial" pitchFamily="34" charset="0"/>
            </a:endParaRPr>
          </a:p>
        </p:txBody>
      </p:sp>
      <p:sp>
        <p:nvSpPr>
          <p:cNvPr id="8" name="7 CuadroTexto"/>
          <p:cNvSpPr txBox="1"/>
          <p:nvPr/>
        </p:nvSpPr>
        <p:spPr>
          <a:xfrm>
            <a:off x="7929586" y="6000768"/>
            <a:ext cx="710451"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14</a:t>
            </a:r>
            <a:endParaRPr lang="es-ES" sz="3600" dirty="0">
              <a:solidFill>
                <a:schemeClr val="tx2"/>
              </a:solidFill>
              <a:latin typeface="Bauhaus 93" pitchFamily="82" charset="0"/>
              <a:cs typeface="Aharoni" pitchFamily="2" charset="-79"/>
            </a:endParaRPr>
          </a:p>
        </p:txBody>
      </p:sp>
      <p:sp>
        <p:nvSpPr>
          <p:cNvPr id="28675" name="Rectangle 3"/>
          <p:cNvSpPr>
            <a:spLocks noChangeArrowheads="1"/>
          </p:cNvSpPr>
          <p:nvPr/>
        </p:nvSpPr>
        <p:spPr bwMode="auto">
          <a:xfrm>
            <a:off x="4714876" y="1928802"/>
            <a:ext cx="428624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Century Gothic" pitchFamily="34" charset="0"/>
                <a:ea typeface="Times New Roman" pitchFamily="18" charset="0"/>
                <a:cs typeface="Calibri" pitchFamily="34" charset="0"/>
              </a:rPr>
              <a:t>¿Desarrolló algún tipo de investigación de mercados antes de la aplicar estrategias en su empresa?</a:t>
            </a:r>
            <a:endParaRPr kumimoji="0" lang="es-EC" sz="1200" b="0" i="0" u="none" strike="noStrike" cap="none" normalizeH="0" baseline="0" dirty="0" smtClean="0">
              <a:ln>
                <a:noFill/>
              </a:ln>
              <a:solidFill>
                <a:schemeClr val="tx1"/>
              </a:solidFill>
              <a:effectLst/>
              <a:latin typeface="Century Gothic" pitchFamily="34" charset="0"/>
              <a:cs typeface="Arial" pitchFamily="34" charset="0"/>
            </a:endParaRPr>
          </a:p>
        </p:txBody>
      </p:sp>
      <p:pic>
        <p:nvPicPr>
          <p:cNvPr id="10" name="9 Imagen"/>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000628" y="2500306"/>
            <a:ext cx="3714776"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2"/>
          <p:cNvSpPr>
            <a:spLocks noChangeArrowheads="1"/>
          </p:cNvSpPr>
          <p:nvPr/>
        </p:nvSpPr>
        <p:spPr bwMode="auto">
          <a:xfrm>
            <a:off x="4929190" y="4929198"/>
            <a:ext cx="3929090" cy="600164"/>
          </a:xfrm>
          <a:prstGeom prst="rect">
            <a:avLst/>
          </a:prstGeom>
          <a:ln w="3175">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r>
              <a:rPr lang="es-EC" sz="1100" dirty="0" smtClean="0">
                <a:latin typeface="Century Gothic" pitchFamily="34" charset="0"/>
              </a:rPr>
              <a:t>El 86% de los encuestados manifiesta que no desarrolla investigación antes de aplicar estrategias,  mientras que el 14% sí lo hace. </a:t>
            </a:r>
            <a:endParaRPr lang="es-ES" sz="1100" dirty="0">
              <a:latin typeface="Century Gothic" pitchFamily="34" charset="0"/>
            </a:endParaRPr>
          </a:p>
        </p:txBody>
      </p:sp>
      <p:cxnSp>
        <p:nvCxnSpPr>
          <p:cNvPr id="14" name="13 Conector recto"/>
          <p:cNvCxnSpPr/>
          <p:nvPr/>
        </p:nvCxnSpPr>
        <p:spPr>
          <a:xfrm rot="5400000">
            <a:off x="2715009" y="3857231"/>
            <a:ext cx="3714776" cy="794"/>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ransition>
    <p:push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28596" y="5072074"/>
            <a:ext cx="3929090" cy="1061829"/>
          </a:xfrm>
          <a:prstGeom prst="rect">
            <a:avLst/>
          </a:prstGeom>
          <a:ln w="3175">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1477963" algn="l"/>
              </a:tabLst>
            </a:pPr>
            <a:r>
              <a:rPr lang="es-EC" sz="1050" dirty="0" smtClean="0">
                <a:latin typeface="Century Gothic" pitchFamily="34" charset="0"/>
              </a:rPr>
              <a:t>Existe un alto porcentaje de interés ante la necesidad de mejorar los conocimientos sobre mercadotecnia puesto que el 89% manifiesta que si desean mejorar sus conocimientos en este tema, mientras que el 11% no siente la necesidad o no muestran interés en fortalecer sus conocimientos en mercadotecnia. </a:t>
            </a:r>
          </a:p>
        </p:txBody>
      </p:sp>
      <p:sp>
        <p:nvSpPr>
          <p:cNvPr id="6" name="5 Rectángulo"/>
          <p:cNvSpPr/>
          <p:nvPr/>
        </p:nvSpPr>
        <p:spPr>
          <a:xfrm>
            <a:off x="571472" y="1571612"/>
            <a:ext cx="3571900" cy="646331"/>
          </a:xfrm>
          <a:prstGeom prst="rect">
            <a:avLst/>
          </a:prstGeom>
        </p:spPr>
        <p:txBody>
          <a:bodyPr wrap="square">
            <a:spAutoFit/>
          </a:bodyPr>
          <a:lstStyle/>
          <a:p>
            <a:pPr lvl="0" algn="ctr" fontAlgn="base">
              <a:spcBef>
                <a:spcPct val="0"/>
              </a:spcBef>
              <a:spcAft>
                <a:spcPct val="0"/>
              </a:spcAft>
            </a:pPr>
            <a:endParaRPr lang="es-ES" sz="1200" dirty="0" smtClean="0">
              <a:latin typeface="Century Gothic" pitchFamily="34" charset="0"/>
              <a:cs typeface="Arial" pitchFamily="34" charset="0"/>
            </a:endParaRPr>
          </a:p>
          <a:p>
            <a:pPr algn="ctr"/>
            <a:r>
              <a:rPr lang="es-EC" sz="1200" b="1" dirty="0" smtClean="0">
                <a:latin typeface="Century Gothic" pitchFamily="34" charset="0"/>
              </a:rPr>
              <a:t>¿Le gustaría mejorar sus conocimientos sobre mercadotecnia?</a:t>
            </a:r>
            <a:endParaRPr lang="es-ES" sz="1200" dirty="0">
              <a:latin typeface="Century Gothic" pitchFamily="34" charset="0"/>
            </a:endParaRPr>
          </a:p>
        </p:txBody>
      </p:sp>
      <p:pic>
        <p:nvPicPr>
          <p:cNvPr id="7" name="6 Imagen"/>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00034" y="2643182"/>
            <a:ext cx="3714776"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7 CuadroTexto"/>
          <p:cNvSpPr txBox="1"/>
          <p:nvPr/>
        </p:nvSpPr>
        <p:spPr>
          <a:xfrm>
            <a:off x="7929586" y="6000768"/>
            <a:ext cx="710451"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15</a:t>
            </a:r>
            <a:endParaRPr lang="es-ES" sz="3600" dirty="0">
              <a:solidFill>
                <a:schemeClr val="tx2"/>
              </a:solidFill>
              <a:latin typeface="Bauhaus 93" pitchFamily="82" charset="0"/>
              <a:cs typeface="Aharoni" pitchFamily="2" charset="-79"/>
            </a:endParaRPr>
          </a:p>
        </p:txBody>
      </p:sp>
      <p:sp>
        <p:nvSpPr>
          <p:cNvPr id="27649" name="Rectangle 1"/>
          <p:cNvSpPr>
            <a:spLocks noChangeArrowheads="1"/>
          </p:cNvSpPr>
          <p:nvPr/>
        </p:nvSpPr>
        <p:spPr bwMode="auto">
          <a:xfrm>
            <a:off x="4714876" y="1714488"/>
            <a:ext cx="421484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Century Gothic" pitchFamily="34" charset="0"/>
                <a:ea typeface="Times New Roman" pitchFamily="18" charset="0"/>
                <a:cs typeface="Calibri" pitchFamily="34" charset="0"/>
              </a:rPr>
              <a:t>¿Le gustaría contar con un manual o una guía que le permita implementar adecuadas prácticas de marketing en su empresa?</a:t>
            </a:r>
            <a:endParaRPr kumimoji="0" lang="es-EC" sz="1200" b="0" i="0" u="none" strike="noStrike" cap="none" normalizeH="0" baseline="0" dirty="0" smtClean="0">
              <a:ln>
                <a:noFill/>
              </a:ln>
              <a:solidFill>
                <a:schemeClr val="tx1"/>
              </a:solidFill>
              <a:effectLst/>
              <a:latin typeface="Century Gothic" pitchFamily="34" charset="0"/>
              <a:cs typeface="Arial" pitchFamily="34" charset="0"/>
            </a:endParaRPr>
          </a:p>
        </p:txBody>
      </p:sp>
      <p:pic>
        <p:nvPicPr>
          <p:cNvPr id="10" name="9 Imagen"/>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000628" y="2643182"/>
            <a:ext cx="3571900"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2"/>
          <p:cNvSpPr>
            <a:spLocks noChangeArrowheads="1"/>
          </p:cNvSpPr>
          <p:nvPr/>
        </p:nvSpPr>
        <p:spPr bwMode="auto">
          <a:xfrm>
            <a:off x="4857752" y="5072074"/>
            <a:ext cx="3929090" cy="738664"/>
          </a:xfrm>
          <a:prstGeom prst="rect">
            <a:avLst/>
          </a:prstGeom>
          <a:ln w="3175">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s-EC" sz="1050" dirty="0" smtClean="0">
                <a:latin typeface="Century Gothic" pitchFamily="34" charset="0"/>
              </a:rPr>
              <a:t>Existe un alto porcentaje  (97%) de encuestados que ven con favoritismo el planteamiento de un manual que les permita aplicar prácticas de marketing adecuadamente, mientras que el 3% no lo ve necesario. </a:t>
            </a:r>
            <a:endParaRPr lang="es-ES" sz="1050" dirty="0">
              <a:latin typeface="Century Gothic" pitchFamily="34" charset="0"/>
            </a:endParaRPr>
          </a:p>
        </p:txBody>
      </p:sp>
      <p:cxnSp>
        <p:nvCxnSpPr>
          <p:cNvPr id="12" name="11 Conector recto"/>
          <p:cNvCxnSpPr/>
          <p:nvPr/>
        </p:nvCxnSpPr>
        <p:spPr>
          <a:xfrm rot="5400000">
            <a:off x="2393935" y="3964785"/>
            <a:ext cx="4356924" cy="794"/>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ransition>
    <p:push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http://www.zervidorone.com/clientes/flexxus/boletin/julio/pymes.jpg"/>
          <p:cNvPicPr>
            <a:picLocks noChangeAspect="1" noChangeArrowheads="1"/>
          </p:cNvPicPr>
          <p:nvPr/>
        </p:nvPicPr>
        <p:blipFill>
          <a:blip r:embed="rId2"/>
          <a:srcRect/>
          <a:stretch>
            <a:fillRect/>
          </a:stretch>
        </p:blipFill>
        <p:spPr bwMode="auto">
          <a:xfrm>
            <a:off x="5429256" y="571480"/>
            <a:ext cx="3714744" cy="2628890"/>
          </a:xfrm>
          <a:prstGeom prst="ellipse">
            <a:avLst/>
          </a:prstGeom>
          <a:ln>
            <a:noFill/>
          </a:ln>
          <a:effectLst>
            <a:softEdge rad="112500"/>
          </a:effectLst>
        </p:spPr>
      </p:pic>
      <p:sp>
        <p:nvSpPr>
          <p:cNvPr id="4" name="3 Rectángulo"/>
          <p:cNvSpPr/>
          <p:nvPr/>
        </p:nvSpPr>
        <p:spPr>
          <a:xfrm>
            <a:off x="0" y="428604"/>
            <a:ext cx="3786182" cy="6429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bg1"/>
                </a:solidFill>
                <a:latin typeface="Century Gothic" pitchFamily="34" charset="0"/>
              </a:rPr>
              <a:t>            </a:t>
            </a:r>
          </a:p>
          <a:p>
            <a:r>
              <a:rPr lang="es-ES" sz="2000" dirty="0" smtClean="0">
                <a:solidFill>
                  <a:schemeClr val="bg1"/>
                </a:solidFill>
                <a:latin typeface="Century Gothic" pitchFamily="34" charset="0"/>
              </a:rPr>
              <a:t>   </a:t>
            </a:r>
            <a:r>
              <a:rPr lang="es-ES" sz="2000" dirty="0" smtClean="0">
                <a:solidFill>
                  <a:schemeClr val="bg1"/>
                </a:solidFill>
                <a:latin typeface="Century Gothic" pitchFamily="34" charset="0"/>
              </a:rPr>
              <a:t>ANEXO (PROPUESTA)</a:t>
            </a:r>
            <a:endParaRPr lang="es-ES" sz="2000" dirty="0" smtClean="0">
              <a:solidFill>
                <a:schemeClr val="bg1"/>
              </a:solidFill>
              <a:latin typeface="Century Gothic" pitchFamily="34" charset="0"/>
            </a:endParaRPr>
          </a:p>
          <a:p>
            <a:pPr algn="ctr"/>
            <a:r>
              <a:rPr lang="es-ES" dirty="0" smtClean="0">
                <a:solidFill>
                  <a:schemeClr val="bg1"/>
                </a:solidFill>
                <a:latin typeface="Century Gothic" pitchFamily="34" charset="0"/>
              </a:rPr>
              <a:t> </a:t>
            </a:r>
            <a:endParaRPr lang="es-ES" sz="1100" dirty="0"/>
          </a:p>
        </p:txBody>
      </p:sp>
      <p:sp>
        <p:nvSpPr>
          <p:cNvPr id="31745" name="Rectangle 1"/>
          <p:cNvSpPr>
            <a:spLocks noChangeArrowheads="1"/>
          </p:cNvSpPr>
          <p:nvPr/>
        </p:nvSpPr>
        <p:spPr bwMode="auto">
          <a:xfrm>
            <a:off x="0" y="1714488"/>
            <a:ext cx="5572164"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Manual de implementación de prácticas mercadológicas para las PYMES  de Santo Domingo de los Colorados. </a:t>
            </a:r>
            <a:endParaRPr kumimoji="0" lang="es-EC" sz="1400" b="1" i="0" u="none" strike="noStrike" cap="none" normalizeH="0" baseline="0" dirty="0" smtClean="0">
              <a:ln>
                <a:noFill/>
              </a:ln>
              <a:solidFill>
                <a:schemeClr val="tx1"/>
              </a:solidFill>
              <a:effectLst/>
              <a:latin typeface="Century Gothic" pitchFamily="34" charset="0"/>
              <a:cs typeface="Arial" pitchFamily="34" charset="0"/>
            </a:endParaRPr>
          </a:p>
        </p:txBody>
      </p:sp>
      <p:sp>
        <p:nvSpPr>
          <p:cNvPr id="7" name="6 Rectángulo"/>
          <p:cNvSpPr/>
          <p:nvPr/>
        </p:nvSpPr>
        <p:spPr>
          <a:xfrm>
            <a:off x="428596" y="2714620"/>
            <a:ext cx="4857784" cy="185738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400" dirty="0" smtClean="0">
                <a:latin typeface="Century Gothic" pitchFamily="34" charset="0"/>
              </a:rPr>
              <a:t>El presente manual tiene como finalidad orientar a los empresarios o administradores de establecimientos comercializadores de productos o servicios, a que se apliquen adecuadas estrategias mercadológicas que permitan tener resultados efectivos y consolidar los objetivos planteados por la organización. </a:t>
            </a:r>
            <a:endParaRPr lang="es-ES" sz="1400" dirty="0" smtClean="0">
              <a:latin typeface="Century Gothic" pitchFamily="34" charset="0"/>
            </a:endParaRPr>
          </a:p>
          <a:p>
            <a:pPr algn="ctr"/>
            <a:endParaRPr lang="es-ES" sz="1400" dirty="0">
              <a:latin typeface="Century Gothic" pitchFamily="34" charset="0"/>
            </a:endParaRPr>
          </a:p>
        </p:txBody>
      </p:sp>
      <p:sp>
        <p:nvSpPr>
          <p:cNvPr id="10" name="9 CuadroTexto"/>
          <p:cNvSpPr txBox="1"/>
          <p:nvPr/>
        </p:nvSpPr>
        <p:spPr>
          <a:xfrm>
            <a:off x="7929586" y="6000768"/>
            <a:ext cx="710451"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16</a:t>
            </a:r>
            <a:endParaRPr lang="es-ES" sz="3600" dirty="0">
              <a:solidFill>
                <a:schemeClr val="tx2"/>
              </a:solidFill>
              <a:latin typeface="Bauhaus 93" pitchFamily="82" charset="0"/>
              <a:cs typeface="Aharoni" pitchFamily="2" charset="-79"/>
            </a:endParaRPr>
          </a:p>
        </p:txBody>
      </p:sp>
      <p:sp>
        <p:nvSpPr>
          <p:cNvPr id="12" name="11 CuadroTexto"/>
          <p:cNvSpPr txBox="1"/>
          <p:nvPr/>
        </p:nvSpPr>
        <p:spPr>
          <a:xfrm>
            <a:off x="1785918" y="5357826"/>
            <a:ext cx="177003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s-ES" dirty="0" smtClean="0">
                <a:latin typeface="Century Gothic" pitchFamily="34" charset="0"/>
              </a:rPr>
              <a:t>BENEFIC IARIO</a:t>
            </a:r>
            <a:endParaRPr lang="es-ES" dirty="0">
              <a:latin typeface="Century Gothic" pitchFamily="34" charset="0"/>
            </a:endParaRPr>
          </a:p>
        </p:txBody>
      </p:sp>
      <p:sp>
        <p:nvSpPr>
          <p:cNvPr id="14" name="13 Flecha derecha"/>
          <p:cNvSpPr/>
          <p:nvPr/>
        </p:nvSpPr>
        <p:spPr>
          <a:xfrm>
            <a:off x="3786182" y="5429264"/>
            <a:ext cx="357190" cy="21431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5" name="14 CuadroTexto"/>
          <p:cNvSpPr txBox="1"/>
          <p:nvPr/>
        </p:nvSpPr>
        <p:spPr>
          <a:xfrm>
            <a:off x="4429124" y="5286388"/>
            <a:ext cx="3000396" cy="523220"/>
          </a:xfrm>
          <a:prstGeom prst="rect">
            <a:avLst/>
          </a:prstGeom>
          <a:noFill/>
          <a:ln w="3175"/>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s-ES" sz="1400" dirty="0" smtClean="0">
                <a:latin typeface="Century Gothic" pitchFamily="34" charset="0"/>
                <a:ea typeface="Times New Roman" pitchFamily="18" charset="0"/>
                <a:cs typeface="Times New Roman" pitchFamily="18" charset="0"/>
              </a:rPr>
              <a:t>PYMES  de la ciudad de santo Domingo de los    Colorados.</a:t>
            </a:r>
            <a:endParaRPr lang="es-ES" sz="1400" dirty="0" smtClean="0">
              <a:latin typeface="Century Gothic" pitchFamily="34" charset="0"/>
              <a:cs typeface="Arial" pitchFamily="34" charset="0"/>
            </a:endParaRPr>
          </a:p>
        </p:txBody>
      </p:sp>
    </p:spTree>
  </p:cSld>
  <p:clrMapOvr>
    <a:masterClrMapping/>
  </p:clrMapOvr>
  <p:transition>
    <p:push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CuadroTexto"/>
          <p:cNvSpPr txBox="1"/>
          <p:nvPr/>
        </p:nvSpPr>
        <p:spPr>
          <a:xfrm>
            <a:off x="7929586" y="6000768"/>
            <a:ext cx="710451"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17</a:t>
            </a:r>
            <a:endParaRPr lang="es-ES" sz="3600" dirty="0">
              <a:solidFill>
                <a:schemeClr val="tx2"/>
              </a:solidFill>
              <a:latin typeface="Bauhaus 93" pitchFamily="82" charset="0"/>
              <a:cs typeface="Aharoni" pitchFamily="2" charset="-79"/>
            </a:endParaRPr>
          </a:p>
        </p:txBody>
      </p:sp>
      <p:sp>
        <p:nvSpPr>
          <p:cNvPr id="12" name="11 CuadroTexto"/>
          <p:cNvSpPr txBox="1"/>
          <p:nvPr/>
        </p:nvSpPr>
        <p:spPr>
          <a:xfrm>
            <a:off x="0" y="428604"/>
            <a:ext cx="1928794"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2000" dirty="0" smtClean="0">
                <a:solidFill>
                  <a:schemeClr val="bg1"/>
                </a:solidFill>
                <a:latin typeface="Century Gothic" pitchFamily="34" charset="0"/>
              </a:rPr>
              <a:t>PARTE I</a:t>
            </a:r>
            <a:endParaRPr lang="es-ES" sz="2000" dirty="0">
              <a:solidFill>
                <a:schemeClr val="bg1"/>
              </a:solidFill>
              <a:latin typeface="Century Gothic" pitchFamily="34" charset="0"/>
            </a:endParaRPr>
          </a:p>
        </p:txBody>
      </p:sp>
    </p:spTree>
  </p:cSld>
  <p:clrMapOvr>
    <a:masterClrMapping/>
  </p:clrMapOvr>
  <p:transition>
    <p:push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428604"/>
            <a:ext cx="1928794"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2000" dirty="0" smtClean="0">
                <a:solidFill>
                  <a:schemeClr val="bg1"/>
                </a:solidFill>
                <a:latin typeface="Century Gothic" pitchFamily="34" charset="0"/>
              </a:rPr>
              <a:t>PARTE II</a:t>
            </a:r>
            <a:endParaRPr lang="es-ES" sz="2000" dirty="0">
              <a:solidFill>
                <a:schemeClr val="bg1"/>
              </a:solidFill>
              <a:latin typeface="Century Gothic" pitchFamily="34" charset="0"/>
            </a:endParaRPr>
          </a:p>
        </p:txBody>
      </p:sp>
      <p:sp>
        <p:nvSpPr>
          <p:cNvPr id="5" name="4 Rectángulo"/>
          <p:cNvSpPr/>
          <p:nvPr/>
        </p:nvSpPr>
        <p:spPr>
          <a:xfrm>
            <a:off x="7309844" y="1142984"/>
            <a:ext cx="1834156" cy="461665"/>
          </a:xfrm>
          <a:prstGeom prst="rect">
            <a:avLst/>
          </a:prstGeom>
          <a:noFill/>
        </p:spPr>
        <p:style>
          <a:lnRef idx="2">
            <a:schemeClr val="dk1"/>
          </a:lnRef>
          <a:fillRef idx="1">
            <a:schemeClr val="lt1"/>
          </a:fillRef>
          <a:effectRef idx="0">
            <a:schemeClr val="dk1"/>
          </a:effectRef>
          <a:fontRef idx="minor">
            <a:schemeClr val="dk1"/>
          </a:fontRef>
        </p:style>
        <p:txBody>
          <a:bodyPr wrap="none">
            <a:spAutoFit/>
          </a:bodyPr>
          <a:lstStyle/>
          <a:p>
            <a:r>
              <a:rPr lang="es-EC" sz="2400" b="1" dirty="0" smtClean="0">
                <a:latin typeface="Century Gothic" pitchFamily="34" charset="0"/>
              </a:rPr>
              <a:t>PRODUCTO</a:t>
            </a:r>
            <a:endParaRPr lang="es-ES" sz="2400" b="1" dirty="0">
              <a:latin typeface="Century Gothic" pitchFamily="34" charset="0"/>
            </a:endParaRPr>
          </a:p>
        </p:txBody>
      </p:sp>
      <p:sp>
        <p:nvSpPr>
          <p:cNvPr id="7" name="6 CuadroTexto"/>
          <p:cNvSpPr txBox="1"/>
          <p:nvPr/>
        </p:nvSpPr>
        <p:spPr>
          <a:xfrm>
            <a:off x="1928794" y="1000108"/>
            <a:ext cx="5072098" cy="1169551"/>
          </a:xfrm>
          <a:prstGeom prst="rect">
            <a:avLst/>
          </a:prstGeom>
          <a:noFill/>
        </p:spPr>
        <p:txBody>
          <a:bodyPr wrap="square" rtlCol="0">
            <a:spAutoFit/>
          </a:bodyPr>
          <a:lstStyle/>
          <a:p>
            <a:pPr lvl="0" algn="just"/>
            <a:r>
              <a:rPr lang="es-MX" sz="1400" dirty="0" smtClean="0">
                <a:latin typeface="Century Gothic" pitchFamily="34" charset="0"/>
                <a:ea typeface="Calibri" pitchFamily="34" charset="0"/>
                <a:cs typeface="Times New Roman" pitchFamily="18" charset="0"/>
              </a:rPr>
              <a:t>Plantear estrategias que permitan que los productos ofertados por  la Farmacia Agropecuaria “La Finca”, se los perciba con calidad, logrando así que la imagen institucional sea de jerarquía y con alto posicionamiento.</a:t>
            </a:r>
          </a:p>
        </p:txBody>
      </p:sp>
      <p:sp>
        <p:nvSpPr>
          <p:cNvPr id="10" name="9 CuadroTexto"/>
          <p:cNvSpPr txBox="1"/>
          <p:nvPr/>
        </p:nvSpPr>
        <p:spPr>
          <a:xfrm>
            <a:off x="7929586" y="6000768"/>
            <a:ext cx="710451"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18</a:t>
            </a:r>
            <a:endParaRPr lang="es-ES" sz="3600" dirty="0">
              <a:solidFill>
                <a:schemeClr val="tx2"/>
              </a:solidFill>
              <a:latin typeface="Bauhaus 93" pitchFamily="82" charset="0"/>
              <a:cs typeface="Aharoni" pitchFamily="2" charset="-79"/>
            </a:endParaRPr>
          </a:p>
        </p:txBody>
      </p:sp>
      <p:graphicFrame>
        <p:nvGraphicFramePr>
          <p:cNvPr id="14" name="13 Tabla"/>
          <p:cNvGraphicFramePr>
            <a:graphicFrameLocks noGrp="1"/>
          </p:cNvGraphicFramePr>
          <p:nvPr/>
        </p:nvGraphicFramePr>
        <p:xfrm>
          <a:off x="1571604" y="2214554"/>
          <a:ext cx="6096000" cy="43027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s-ES" sz="1400" dirty="0" smtClean="0">
                          <a:latin typeface="Century Gothic" pitchFamily="34" charset="0"/>
                        </a:rPr>
                        <a:t>ESTRATEGIA</a:t>
                      </a:r>
                      <a:endParaRPr lang="es-ES" sz="1400" dirty="0">
                        <a:latin typeface="Century Gothic" pitchFamily="34" charset="0"/>
                      </a:endParaRPr>
                    </a:p>
                  </a:txBody>
                  <a:tcPr/>
                </a:tc>
                <a:tc>
                  <a:txBody>
                    <a:bodyPr/>
                    <a:lstStyle/>
                    <a:p>
                      <a:pPr algn="ctr"/>
                      <a:r>
                        <a:rPr lang="es-ES" sz="1400" dirty="0" smtClean="0">
                          <a:latin typeface="Century Gothic" pitchFamily="34" charset="0"/>
                        </a:rPr>
                        <a:t>QUIÉNES?</a:t>
                      </a:r>
                      <a:endParaRPr lang="es-ES" sz="1400" dirty="0">
                        <a:latin typeface="Century Gothic" pitchFamily="34" charset="0"/>
                      </a:endParaRPr>
                    </a:p>
                  </a:txBody>
                  <a:tcPr/>
                </a:tc>
                <a:tc>
                  <a:txBody>
                    <a:bodyPr/>
                    <a:lstStyle/>
                    <a:p>
                      <a:pPr algn="ctr"/>
                      <a:r>
                        <a:rPr lang="es-ES" sz="1400" dirty="0" smtClean="0">
                          <a:latin typeface="Century Gothic" pitchFamily="34" charset="0"/>
                        </a:rPr>
                        <a:t>TEMA</a:t>
                      </a:r>
                      <a:endParaRPr lang="es-ES" sz="1400" dirty="0">
                        <a:latin typeface="Century Gothic" pitchFamily="34" charset="0"/>
                      </a:endParaRPr>
                    </a:p>
                  </a:txBody>
                  <a:tcPr/>
                </a:tc>
                <a:tc>
                  <a:txBody>
                    <a:bodyPr/>
                    <a:lstStyle/>
                    <a:p>
                      <a:pPr algn="ctr"/>
                      <a:r>
                        <a:rPr lang="es-ES" dirty="0" smtClean="0">
                          <a:latin typeface="Century Gothic" pitchFamily="34" charset="0"/>
                        </a:rPr>
                        <a:t>MONTO</a:t>
                      </a:r>
                      <a:endParaRPr lang="es-ES" dirty="0">
                        <a:latin typeface="Century Gothic" pitchFamily="34" charset="0"/>
                      </a:endParaRPr>
                    </a:p>
                  </a:txBody>
                  <a:tcPr/>
                </a:tc>
              </a:tr>
              <a:tr h="370840">
                <a:tc>
                  <a:txBody>
                    <a:bodyPr/>
                    <a:lstStyle/>
                    <a:p>
                      <a:pPr algn="ctr"/>
                      <a:r>
                        <a:rPr lang="es-ES" sz="1200" dirty="0" smtClean="0">
                          <a:latin typeface="Century Gothic" pitchFamily="34" charset="0"/>
                        </a:rPr>
                        <a:t>Capacitación</a:t>
                      </a:r>
                      <a:r>
                        <a:rPr lang="es-ES" sz="1200" baseline="0" dirty="0" smtClean="0">
                          <a:latin typeface="Century Gothic" pitchFamily="34" charset="0"/>
                        </a:rPr>
                        <a:t> semestral</a:t>
                      </a:r>
                      <a:endParaRPr lang="es-ES" sz="1200" dirty="0">
                        <a:latin typeface="Century Gothic" pitchFamily="34" charset="0"/>
                      </a:endParaRPr>
                    </a:p>
                  </a:txBody>
                  <a:tcPr/>
                </a:tc>
                <a:tc>
                  <a:txBody>
                    <a:bodyPr/>
                    <a:lstStyle/>
                    <a:p>
                      <a:pPr algn="ctr"/>
                      <a:r>
                        <a:rPr lang="es-ES" sz="1200" dirty="0" smtClean="0">
                          <a:latin typeface="Century Gothic" pitchFamily="34" charset="0"/>
                        </a:rPr>
                        <a:t>Miembros de </a:t>
                      </a:r>
                    </a:p>
                    <a:p>
                      <a:pPr algn="ctr"/>
                      <a:r>
                        <a:rPr lang="es-ES" sz="1200" dirty="0" smtClean="0">
                          <a:latin typeface="Century Gothic" pitchFamily="34" charset="0"/>
                        </a:rPr>
                        <a:t>Organización</a:t>
                      </a:r>
                      <a:endParaRPr lang="es-ES" sz="1200" dirty="0">
                        <a:latin typeface="Century Gothic" pitchFamily="34" charset="0"/>
                      </a:endParaRPr>
                    </a:p>
                  </a:txBody>
                  <a:tcPr/>
                </a:tc>
                <a:tc>
                  <a:txBody>
                    <a:bodyPr/>
                    <a:lstStyle/>
                    <a:p>
                      <a:pPr algn="ctr"/>
                      <a:r>
                        <a:rPr lang="es-ES" sz="1200" dirty="0" smtClean="0">
                          <a:latin typeface="Century Gothic" pitchFamily="34" charset="0"/>
                        </a:rPr>
                        <a:t>Agropecuaria</a:t>
                      </a:r>
                      <a:r>
                        <a:rPr lang="es-ES" sz="1200" baseline="0" dirty="0" smtClean="0">
                          <a:latin typeface="Century Gothic" pitchFamily="34" charset="0"/>
                        </a:rPr>
                        <a:t> y Veterinaria</a:t>
                      </a:r>
                      <a:endParaRPr lang="es-ES" sz="1200" dirty="0">
                        <a:latin typeface="Century Gothic" pitchFamily="34" charset="0"/>
                      </a:endParaRPr>
                    </a:p>
                  </a:txBody>
                  <a:tcPr/>
                </a:tc>
                <a:tc>
                  <a:txBody>
                    <a:bodyPr/>
                    <a:lstStyle/>
                    <a:p>
                      <a:pPr algn="ctr"/>
                      <a:r>
                        <a:rPr lang="es-ES" sz="1200" dirty="0" smtClean="0">
                          <a:latin typeface="Century Gothic" pitchFamily="34" charset="0"/>
                        </a:rPr>
                        <a:t>$380</a:t>
                      </a:r>
                      <a:endParaRPr lang="es-ES" sz="1200" dirty="0">
                        <a:latin typeface="Century Gothic"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200" dirty="0" smtClean="0">
                          <a:latin typeface="Century Gothic" pitchFamily="34" charset="0"/>
                        </a:rPr>
                        <a:t>Capacitación</a:t>
                      </a:r>
                      <a:r>
                        <a:rPr lang="es-ES" sz="1200" baseline="0" dirty="0" smtClean="0">
                          <a:latin typeface="Century Gothic" pitchFamily="34" charset="0"/>
                        </a:rPr>
                        <a:t> semestral</a:t>
                      </a:r>
                      <a:endParaRPr lang="es-ES" sz="1200" dirty="0" smtClean="0">
                        <a:latin typeface="Century Gothic" pitchFamily="34" charset="0"/>
                      </a:endParaRPr>
                    </a:p>
                    <a:p>
                      <a:pPr algn="ctr"/>
                      <a:endParaRPr lang="es-ES" sz="1200" dirty="0">
                        <a:latin typeface="Century Gothic" pitchFamily="34" charset="0"/>
                      </a:endParaRPr>
                    </a:p>
                  </a:txBody>
                  <a:tcPr/>
                </a:tc>
                <a:tc>
                  <a:txBody>
                    <a:bodyPr/>
                    <a:lstStyle/>
                    <a:p>
                      <a:pPr algn="ctr"/>
                      <a:r>
                        <a:rPr lang="es-MX" sz="1200" dirty="0" smtClean="0">
                          <a:latin typeface="Century Gothic" pitchFamily="34" charset="0"/>
                        </a:rPr>
                        <a:t>Personal administrativo y al personal de servicio agropecuarios y veterinarios </a:t>
                      </a:r>
                      <a:endParaRPr lang="es-ES" sz="1200" dirty="0">
                        <a:latin typeface="Century Gothic" pitchFamily="34" charset="0"/>
                      </a:endParaRPr>
                    </a:p>
                  </a:txBody>
                  <a:tcPr/>
                </a:tc>
                <a:tc>
                  <a:txBody>
                    <a:bodyPr/>
                    <a:lstStyle/>
                    <a:p>
                      <a:pPr algn="ctr"/>
                      <a:r>
                        <a:rPr lang="es-MX" sz="1200" dirty="0" smtClean="0">
                          <a:latin typeface="Century Gothic" pitchFamily="34" charset="0"/>
                        </a:rPr>
                        <a:t>Atención y calidad en el servicio</a:t>
                      </a:r>
                      <a:endParaRPr lang="es-ES" sz="1200" dirty="0">
                        <a:latin typeface="Century Gothic" pitchFamily="34" charset="0"/>
                      </a:endParaRPr>
                    </a:p>
                  </a:txBody>
                  <a:tcPr/>
                </a:tc>
                <a:tc>
                  <a:txBody>
                    <a:bodyPr/>
                    <a:lstStyle/>
                    <a:p>
                      <a:pPr algn="ctr"/>
                      <a:r>
                        <a:rPr lang="es-MX" sz="1200" kern="1200" dirty="0" smtClean="0">
                          <a:solidFill>
                            <a:schemeClr val="dk1"/>
                          </a:solidFill>
                          <a:latin typeface="Century Gothic" pitchFamily="34" charset="0"/>
                          <a:ea typeface="+mn-ea"/>
                          <a:cs typeface="+mn-cs"/>
                        </a:rPr>
                        <a:t>$380,00 </a:t>
                      </a:r>
                      <a:endParaRPr lang="es-ES" sz="1200" dirty="0">
                        <a:latin typeface="Century Gothic" pitchFamily="34" charset="0"/>
                      </a:endParaRPr>
                    </a:p>
                  </a:txBody>
                  <a:tcPr/>
                </a:tc>
              </a:tr>
              <a:tr h="370840">
                <a:tc>
                  <a:txBody>
                    <a:bodyPr/>
                    <a:lstStyle/>
                    <a:p>
                      <a:pPr algn="ctr"/>
                      <a:r>
                        <a:rPr lang="es-MX" sz="1200" kern="1200" dirty="0" smtClean="0">
                          <a:solidFill>
                            <a:schemeClr val="dk1"/>
                          </a:solidFill>
                          <a:latin typeface="Century Gothic" pitchFamily="34" charset="0"/>
                          <a:ea typeface="+mn-ea"/>
                          <a:cs typeface="+mn-cs"/>
                        </a:rPr>
                        <a:t>Renovar la imagen de la institución</a:t>
                      </a:r>
                      <a:endParaRPr lang="es-ES" sz="1200" dirty="0">
                        <a:latin typeface="Century Gothic" pitchFamily="34" charset="0"/>
                      </a:endParaRPr>
                    </a:p>
                  </a:txBody>
                  <a:tcPr/>
                </a:tc>
                <a:tc>
                  <a:txBody>
                    <a:bodyPr/>
                    <a:lstStyle/>
                    <a:p>
                      <a:pPr algn="ctr"/>
                      <a:r>
                        <a:rPr lang="es-MX" sz="1200" kern="1200" dirty="0" smtClean="0">
                          <a:solidFill>
                            <a:schemeClr val="dk1"/>
                          </a:solidFill>
                          <a:latin typeface="Century Gothic" pitchFamily="34" charset="0"/>
                          <a:ea typeface="+mn-ea"/>
                          <a:cs typeface="+mn-cs"/>
                        </a:rPr>
                        <a:t>Farmacia Agropecuaria la Finca </a:t>
                      </a:r>
                      <a:endParaRPr lang="es-ES" sz="1200" dirty="0">
                        <a:latin typeface="Century Gothic" pitchFamily="34" charset="0"/>
                      </a:endParaRPr>
                    </a:p>
                  </a:txBody>
                  <a:tcPr/>
                </a:tc>
                <a:tc>
                  <a:txBody>
                    <a:bodyPr/>
                    <a:lstStyle/>
                    <a:p>
                      <a:pPr algn="ctr"/>
                      <a:r>
                        <a:rPr lang="es-MX" sz="1200" kern="1200" dirty="0" smtClean="0">
                          <a:solidFill>
                            <a:schemeClr val="dk1"/>
                          </a:solidFill>
                          <a:latin typeface="Century Gothic" pitchFamily="34" charset="0"/>
                          <a:ea typeface="+mn-ea"/>
                          <a:cs typeface="+mn-cs"/>
                        </a:rPr>
                        <a:t>Rediseñar el  logo e</a:t>
                      </a:r>
                      <a:r>
                        <a:rPr lang="es-MX" sz="1200" kern="1200" baseline="0" dirty="0" smtClean="0">
                          <a:solidFill>
                            <a:schemeClr val="dk1"/>
                          </a:solidFill>
                          <a:latin typeface="Century Gothic" pitchFamily="34" charset="0"/>
                          <a:ea typeface="+mn-ea"/>
                          <a:cs typeface="+mn-cs"/>
                        </a:rPr>
                        <a:t> implementación  slogan</a:t>
                      </a:r>
                      <a:endParaRPr lang="es-ES" sz="1200" dirty="0">
                        <a:latin typeface="Century Gothic" pitchFamily="34" charset="0"/>
                      </a:endParaRPr>
                    </a:p>
                  </a:txBody>
                  <a:tcPr/>
                </a:tc>
                <a:tc>
                  <a:txBody>
                    <a:bodyPr/>
                    <a:lstStyle/>
                    <a:p>
                      <a:pPr algn="ctr"/>
                      <a:r>
                        <a:rPr lang="es-MX" sz="1200" kern="1200" dirty="0" smtClean="0">
                          <a:solidFill>
                            <a:schemeClr val="dk1"/>
                          </a:solidFill>
                          <a:latin typeface="Century Gothic" pitchFamily="34" charset="0"/>
                          <a:ea typeface="+mn-ea"/>
                          <a:cs typeface="+mn-cs"/>
                        </a:rPr>
                        <a:t>$300,00 </a:t>
                      </a:r>
                      <a:endParaRPr lang="es-ES" sz="1200" dirty="0">
                        <a:latin typeface="Century Gothic" pitchFamily="34" charset="0"/>
                      </a:endParaRPr>
                    </a:p>
                  </a:txBody>
                  <a:tcPr/>
                </a:tc>
              </a:tr>
              <a:tr h="370840">
                <a:tc>
                  <a:txBody>
                    <a:bodyPr/>
                    <a:lstStyle/>
                    <a:p>
                      <a:pPr algn="ctr"/>
                      <a:r>
                        <a:rPr lang="es-MX" sz="1200" kern="1200" dirty="0" smtClean="0">
                          <a:solidFill>
                            <a:schemeClr val="dk1"/>
                          </a:solidFill>
                          <a:latin typeface="Century Gothic" pitchFamily="34" charset="0"/>
                          <a:ea typeface="+mn-ea"/>
                          <a:cs typeface="+mn-cs"/>
                        </a:rPr>
                        <a:t>Generar posicionamiento visual </a:t>
                      </a:r>
                      <a:endParaRPr lang="es-ES" sz="1200" dirty="0">
                        <a:latin typeface="Century Gothic" pitchFamily="34" charset="0"/>
                      </a:endParaRPr>
                    </a:p>
                  </a:txBody>
                  <a:tcPr/>
                </a:tc>
                <a:tc>
                  <a:txBody>
                    <a:bodyPr/>
                    <a:lstStyle/>
                    <a:p>
                      <a:pPr algn="ctr"/>
                      <a:r>
                        <a:rPr lang="es-MX" sz="1200" kern="1200" dirty="0" smtClean="0">
                          <a:solidFill>
                            <a:schemeClr val="dk1"/>
                          </a:solidFill>
                          <a:latin typeface="Century Gothic" pitchFamily="34" charset="0"/>
                          <a:ea typeface="+mn-ea"/>
                          <a:cs typeface="+mn-cs"/>
                        </a:rPr>
                        <a:t>Farmacia Agropecuaria la Finca</a:t>
                      </a:r>
                      <a:endParaRPr lang="es-ES" sz="1200" dirty="0">
                        <a:latin typeface="Century Gothic" pitchFamily="34" charset="0"/>
                      </a:endParaRPr>
                    </a:p>
                  </a:txBody>
                  <a:tcPr/>
                </a:tc>
                <a:tc>
                  <a:txBody>
                    <a:bodyPr/>
                    <a:lstStyle/>
                    <a:p>
                      <a:pPr algn="ctr"/>
                      <a:r>
                        <a:rPr lang="es-MX" sz="1200" kern="1200" dirty="0" smtClean="0">
                          <a:solidFill>
                            <a:schemeClr val="dk1"/>
                          </a:solidFill>
                          <a:latin typeface="Century Gothic" pitchFamily="34" charset="0"/>
                          <a:ea typeface="+mn-ea"/>
                          <a:cs typeface="+mn-cs"/>
                        </a:rPr>
                        <a:t>Elaborar una página web </a:t>
                      </a:r>
                      <a:endParaRPr lang="es-ES" sz="1200" dirty="0">
                        <a:latin typeface="Century Gothic" pitchFamily="34" charset="0"/>
                      </a:endParaRPr>
                    </a:p>
                  </a:txBody>
                  <a:tcPr/>
                </a:tc>
                <a:tc>
                  <a:txBody>
                    <a:bodyPr/>
                    <a:lstStyle/>
                    <a:p>
                      <a:pPr algn="ctr"/>
                      <a:r>
                        <a:rPr lang="es-ES" sz="1200" dirty="0" smtClean="0">
                          <a:latin typeface="Century Gothic" pitchFamily="34" charset="0"/>
                        </a:rPr>
                        <a:t>(maestrante aplicará)</a:t>
                      </a:r>
                      <a:endParaRPr lang="es-ES" sz="1200" dirty="0">
                        <a:latin typeface="Century Gothic" pitchFamily="34" charset="0"/>
                      </a:endParaRPr>
                    </a:p>
                  </a:txBody>
                  <a:tcPr/>
                </a:tc>
              </a:tr>
              <a:tr h="370840">
                <a:tc>
                  <a:txBody>
                    <a:bodyPr/>
                    <a:lstStyle/>
                    <a:p>
                      <a:pPr algn="ctr"/>
                      <a:r>
                        <a:rPr lang="es-MX" sz="1200" kern="1200" dirty="0" smtClean="0">
                          <a:solidFill>
                            <a:schemeClr val="dk1"/>
                          </a:solidFill>
                          <a:latin typeface="Century Gothic" pitchFamily="34" charset="0"/>
                          <a:ea typeface="+mn-ea"/>
                          <a:cs typeface="+mn-cs"/>
                        </a:rPr>
                        <a:t>Desarrollar un sistema de </a:t>
                      </a:r>
                      <a:r>
                        <a:rPr lang="es-MX" sz="1200" kern="1200" dirty="0" err="1" smtClean="0">
                          <a:solidFill>
                            <a:schemeClr val="dk1"/>
                          </a:solidFill>
                          <a:latin typeface="Century Gothic" pitchFamily="34" charset="0"/>
                          <a:ea typeface="+mn-ea"/>
                          <a:cs typeface="+mn-cs"/>
                        </a:rPr>
                        <a:t>señalética</a:t>
                      </a:r>
                      <a:r>
                        <a:rPr lang="es-MX" sz="1200" kern="1200" dirty="0" smtClean="0">
                          <a:solidFill>
                            <a:schemeClr val="dk1"/>
                          </a:solidFill>
                          <a:latin typeface="Century Gothic" pitchFamily="34" charset="0"/>
                          <a:ea typeface="+mn-ea"/>
                          <a:cs typeface="+mn-cs"/>
                        </a:rPr>
                        <a:t> interna </a:t>
                      </a:r>
                      <a:endParaRPr lang="es-ES" sz="1200" dirty="0">
                        <a:latin typeface="Century Gothic"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latin typeface="Century Gothic" pitchFamily="34" charset="0"/>
                          <a:ea typeface="+mn-ea"/>
                          <a:cs typeface="+mn-cs"/>
                        </a:rPr>
                        <a:t>Farmacia Agropecuaria la Finca</a:t>
                      </a:r>
                      <a:endParaRPr lang="es-ES" sz="1200" dirty="0" smtClean="0">
                        <a:latin typeface="Century Gothic" pitchFamily="34" charset="0"/>
                      </a:endParaRPr>
                    </a:p>
                    <a:p>
                      <a:pPr algn="ctr"/>
                      <a:endParaRPr lang="es-ES" sz="1200" dirty="0">
                        <a:latin typeface="Century Gothic" pitchFamily="34" charset="0"/>
                      </a:endParaRPr>
                    </a:p>
                  </a:txBody>
                  <a:tcPr/>
                </a:tc>
                <a:tc>
                  <a:txBody>
                    <a:bodyPr/>
                    <a:lstStyle/>
                    <a:p>
                      <a:pPr algn="ctr"/>
                      <a:r>
                        <a:rPr lang="es-MX" sz="1200" kern="1200" dirty="0" err="1" smtClean="0">
                          <a:solidFill>
                            <a:schemeClr val="dk1"/>
                          </a:solidFill>
                          <a:latin typeface="Century Gothic" pitchFamily="34" charset="0"/>
                          <a:ea typeface="+mn-ea"/>
                          <a:cs typeface="+mn-cs"/>
                        </a:rPr>
                        <a:t>Señalética</a:t>
                      </a:r>
                      <a:r>
                        <a:rPr lang="es-MX" sz="1200" kern="1200" dirty="0" smtClean="0">
                          <a:solidFill>
                            <a:schemeClr val="dk1"/>
                          </a:solidFill>
                          <a:latin typeface="Century Gothic" pitchFamily="34" charset="0"/>
                          <a:ea typeface="+mn-ea"/>
                          <a:cs typeface="+mn-cs"/>
                        </a:rPr>
                        <a:t> institucional</a:t>
                      </a:r>
                      <a:endParaRPr lang="es-ES" sz="1200" dirty="0">
                        <a:latin typeface="Century Gothic" pitchFamily="34" charset="0"/>
                      </a:endParaRPr>
                    </a:p>
                  </a:txBody>
                  <a:tcPr/>
                </a:tc>
                <a:tc>
                  <a:txBody>
                    <a:bodyPr/>
                    <a:lstStyle/>
                    <a:p>
                      <a:pPr algn="ctr"/>
                      <a:r>
                        <a:rPr lang="es-MX" sz="1200" kern="1200" dirty="0" smtClean="0">
                          <a:solidFill>
                            <a:schemeClr val="dk1"/>
                          </a:solidFill>
                          <a:latin typeface="Century Gothic" pitchFamily="34" charset="0"/>
                          <a:ea typeface="+mn-ea"/>
                          <a:cs typeface="+mn-cs"/>
                        </a:rPr>
                        <a:t>$475,00 </a:t>
                      </a:r>
                      <a:endParaRPr lang="es-ES" sz="1200" dirty="0">
                        <a:latin typeface="Century Gothic" pitchFamily="34" charset="0"/>
                      </a:endParaRPr>
                    </a:p>
                  </a:txBody>
                  <a:tcPr/>
                </a:tc>
              </a:tr>
            </a:tbl>
          </a:graphicData>
        </a:graphic>
      </p:graphicFrame>
      <p:sp>
        <p:nvSpPr>
          <p:cNvPr id="15" name="14 CuadroTexto"/>
          <p:cNvSpPr txBox="1"/>
          <p:nvPr/>
        </p:nvSpPr>
        <p:spPr>
          <a:xfrm>
            <a:off x="285720" y="1142984"/>
            <a:ext cx="1500198" cy="307777"/>
          </a:xfrm>
          <a:prstGeom prst="rect">
            <a:avLst/>
          </a:prstGeom>
          <a:noFill/>
        </p:spPr>
        <p:txBody>
          <a:bodyPr wrap="square" rtlCol="0">
            <a:spAutoFit/>
          </a:bodyPr>
          <a:lstStyle/>
          <a:p>
            <a:pPr marL="342900" indent="-342900">
              <a:buFont typeface="+mj-lt"/>
              <a:buAutoNum type="arabicPeriod"/>
            </a:pPr>
            <a:r>
              <a:rPr lang="es-ES" sz="1400" b="1" dirty="0" smtClean="0">
                <a:latin typeface="Century Gothic" pitchFamily="34" charset="0"/>
              </a:rPr>
              <a:t>OBJETIVOS</a:t>
            </a:r>
            <a:endParaRPr lang="es-ES" sz="1400" b="1" dirty="0">
              <a:latin typeface="Century Gothic" pitchFamily="34" charset="0"/>
            </a:endParaRPr>
          </a:p>
        </p:txBody>
      </p:sp>
      <p:cxnSp>
        <p:nvCxnSpPr>
          <p:cNvPr id="17" name="16 Conector recto"/>
          <p:cNvCxnSpPr/>
          <p:nvPr/>
        </p:nvCxnSpPr>
        <p:spPr>
          <a:xfrm rot="5400000">
            <a:off x="1357290" y="1571612"/>
            <a:ext cx="100013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1000100" y="2928934"/>
            <a:ext cx="430887" cy="1928826"/>
          </a:xfrm>
          <a:prstGeom prst="rect">
            <a:avLst/>
          </a:prstGeom>
          <a:noFill/>
        </p:spPr>
        <p:txBody>
          <a:bodyPr vert="vert270" wrap="square" rtlCol="0">
            <a:spAutoFit/>
          </a:bodyPr>
          <a:lstStyle/>
          <a:p>
            <a:r>
              <a:rPr lang="es-ES" sz="1600" b="1" dirty="0" smtClean="0">
                <a:latin typeface="Century Gothic" pitchFamily="34" charset="0"/>
              </a:rPr>
              <a:t>2. ESTRATEGIAS</a:t>
            </a:r>
            <a:endParaRPr lang="es-ES" sz="1600" b="1" dirty="0">
              <a:latin typeface="Century Gothic" pitchFamily="34" charset="0"/>
            </a:endParaRPr>
          </a:p>
        </p:txBody>
      </p:sp>
    </p:spTree>
  </p:cSld>
  <p:clrMapOvr>
    <a:masterClrMapping/>
  </p:clrMapOvr>
  <p:transition>
    <p:push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285984" y="1142984"/>
            <a:ext cx="3643337" cy="1428760"/>
          </a:xfrm>
          <a:prstGeom prst="rect">
            <a:avLst/>
          </a:prstGeom>
          <a:ln>
            <a:noFill/>
          </a:ln>
          <a:effectLst>
            <a:outerShdw blurRad="292100" dist="139700" dir="2700000" algn="tl" rotWithShape="0">
              <a:srgbClr val="333333">
                <a:alpha val="65000"/>
              </a:srgbClr>
            </a:outerShdw>
          </a:effectLst>
        </p:spPr>
      </p:pic>
      <p:pic>
        <p:nvPicPr>
          <p:cNvPr id="6" name="5 Imagen"/>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285984" y="3000372"/>
            <a:ext cx="4071966" cy="3143272"/>
          </a:xfrm>
          <a:prstGeom prst="rect">
            <a:avLst/>
          </a:prstGeom>
          <a:ln>
            <a:noFill/>
          </a:ln>
          <a:effectLst>
            <a:outerShdw blurRad="292100" dist="139700" dir="2700000" algn="tl" rotWithShape="0">
              <a:srgbClr val="333333">
                <a:alpha val="65000"/>
              </a:srgbClr>
            </a:outerShdw>
          </a:effectLst>
        </p:spPr>
      </p:pic>
      <p:sp>
        <p:nvSpPr>
          <p:cNvPr id="7" name="6 CuadroTexto"/>
          <p:cNvSpPr txBox="1"/>
          <p:nvPr/>
        </p:nvSpPr>
        <p:spPr>
          <a:xfrm>
            <a:off x="928662" y="1643050"/>
            <a:ext cx="107157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dirty="0" smtClean="0">
                <a:latin typeface="Century Gothic" pitchFamily="34" charset="0"/>
              </a:rPr>
              <a:t>MARCA</a:t>
            </a:r>
            <a:endParaRPr lang="es-ES" dirty="0">
              <a:latin typeface="Century Gothic" pitchFamily="34" charset="0"/>
            </a:endParaRPr>
          </a:p>
        </p:txBody>
      </p:sp>
      <p:sp>
        <p:nvSpPr>
          <p:cNvPr id="8" name="7 CuadroTexto"/>
          <p:cNvSpPr txBox="1"/>
          <p:nvPr/>
        </p:nvSpPr>
        <p:spPr>
          <a:xfrm>
            <a:off x="928662" y="3643314"/>
            <a:ext cx="121444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dirty="0" smtClean="0">
                <a:latin typeface="Century Gothic" pitchFamily="34" charset="0"/>
              </a:rPr>
              <a:t>PÁGINA</a:t>
            </a:r>
            <a:endParaRPr lang="es-ES" dirty="0">
              <a:latin typeface="Century Gothic" pitchFamily="34" charset="0"/>
            </a:endParaRPr>
          </a:p>
        </p:txBody>
      </p:sp>
      <p:sp>
        <p:nvSpPr>
          <p:cNvPr id="33793" name="Rectangle 1"/>
          <p:cNvSpPr>
            <a:spLocks noChangeArrowheads="1"/>
          </p:cNvSpPr>
          <p:nvPr/>
        </p:nvSpPr>
        <p:spPr bwMode="auto">
          <a:xfrm>
            <a:off x="6500826" y="4429132"/>
            <a:ext cx="3000396"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Fuente: </a:t>
            </a:r>
            <a:r>
              <a:rPr kumimoji="0" lang="es-EC" sz="10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Investigación directa</a:t>
            </a:r>
            <a:endParaRPr kumimoji="0" lang="es-ES" sz="8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Elaborado por: Eva Chávez  - 2015 </a:t>
            </a:r>
            <a:endParaRPr kumimoji="0" lang="es-EC" sz="1800" b="0" i="0" u="none" strike="noStrike" cap="none" normalizeH="0" baseline="0" dirty="0" smtClean="0">
              <a:ln>
                <a:noFill/>
              </a:ln>
              <a:solidFill>
                <a:schemeClr val="tx1"/>
              </a:solidFill>
              <a:effectLst/>
              <a:latin typeface="Century Gothic" pitchFamily="34" charset="0"/>
              <a:cs typeface="Arial" pitchFamily="34" charset="0"/>
            </a:endParaRPr>
          </a:p>
        </p:txBody>
      </p:sp>
      <p:sp>
        <p:nvSpPr>
          <p:cNvPr id="10" name="9 CuadroTexto"/>
          <p:cNvSpPr txBox="1"/>
          <p:nvPr/>
        </p:nvSpPr>
        <p:spPr>
          <a:xfrm>
            <a:off x="7929586" y="6000768"/>
            <a:ext cx="710451"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19</a:t>
            </a:r>
            <a:endParaRPr lang="es-ES" sz="3600" dirty="0">
              <a:solidFill>
                <a:schemeClr val="tx2"/>
              </a:solidFill>
              <a:latin typeface="Bauhaus 93" pitchFamily="82" charset="0"/>
              <a:cs typeface="Aharoni" pitchFamily="2" charset="-79"/>
            </a:endParaRPr>
          </a:p>
        </p:txBody>
      </p:sp>
    </p:spTree>
  </p:cSld>
  <p:clrMapOvr>
    <a:masterClrMapping/>
  </p:clrMapOvr>
  <p:transition>
    <p:push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428604"/>
            <a:ext cx="6000760" cy="6429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bg1"/>
                </a:solidFill>
                <a:latin typeface="Century Gothic" pitchFamily="34" charset="0"/>
              </a:rPr>
              <a:t>   </a:t>
            </a:r>
            <a:r>
              <a:rPr lang="es-ES" sz="2000" dirty="0" smtClean="0">
                <a:solidFill>
                  <a:schemeClr val="bg1"/>
                </a:solidFill>
                <a:latin typeface="Century Gothic" pitchFamily="34" charset="0"/>
              </a:rPr>
              <a:t>PROBLEMA DE INVESTIGACIÓN</a:t>
            </a:r>
            <a:endParaRPr lang="es-ES" sz="2000" dirty="0"/>
          </a:p>
        </p:txBody>
      </p:sp>
      <p:pic>
        <p:nvPicPr>
          <p:cNvPr id="1026" name="Picture 2" descr="D:\Mis Documentos\Escritorio\sto.jpg"/>
          <p:cNvPicPr>
            <a:picLocks noChangeAspect="1" noChangeArrowheads="1"/>
          </p:cNvPicPr>
          <p:nvPr/>
        </p:nvPicPr>
        <p:blipFill>
          <a:blip r:embed="rId2"/>
          <a:srcRect b="11799"/>
          <a:stretch>
            <a:fillRect/>
          </a:stretch>
        </p:blipFill>
        <p:spPr bwMode="auto">
          <a:xfrm>
            <a:off x="0" y="1071546"/>
            <a:ext cx="9144000" cy="4786346"/>
          </a:xfrm>
          <a:prstGeom prst="rect">
            <a:avLst/>
          </a:prstGeom>
          <a:noFill/>
        </p:spPr>
      </p:pic>
      <p:sp>
        <p:nvSpPr>
          <p:cNvPr id="7" name="6 CuadroTexto"/>
          <p:cNvSpPr txBox="1"/>
          <p:nvPr/>
        </p:nvSpPr>
        <p:spPr>
          <a:xfrm>
            <a:off x="8143900" y="6000768"/>
            <a:ext cx="447558"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1</a:t>
            </a:r>
            <a:endParaRPr lang="es-ES" sz="3600" dirty="0">
              <a:solidFill>
                <a:schemeClr val="tx2"/>
              </a:solidFill>
              <a:latin typeface="Bauhaus 93" pitchFamily="82" charset="0"/>
              <a:cs typeface="Aharoni" pitchFamily="2" charset="-79"/>
            </a:endParaRPr>
          </a:p>
        </p:txBody>
      </p:sp>
    </p:spTree>
  </p:cSld>
  <p:clrMapOvr>
    <a:masterClrMapping/>
  </p:clrMapOvr>
  <p:transition>
    <p:push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2357430"/>
            <a:ext cx="1500198" cy="307777"/>
          </a:xfrm>
          <a:prstGeom prst="rect">
            <a:avLst/>
          </a:prstGeom>
          <a:noFill/>
        </p:spPr>
        <p:txBody>
          <a:bodyPr wrap="square" rtlCol="0">
            <a:spAutoFit/>
          </a:bodyPr>
          <a:lstStyle/>
          <a:p>
            <a:r>
              <a:rPr lang="es-ES" sz="1400" b="1" dirty="0" smtClean="0">
                <a:latin typeface="Century Gothic" pitchFamily="34" charset="0"/>
              </a:rPr>
              <a:t>3. POLÍTICAS</a:t>
            </a:r>
            <a:endParaRPr lang="es-ES" sz="1400" b="1" dirty="0">
              <a:latin typeface="Century Gothic" pitchFamily="34" charset="0"/>
            </a:endParaRPr>
          </a:p>
        </p:txBody>
      </p:sp>
      <p:sp>
        <p:nvSpPr>
          <p:cNvPr id="5" name="4 CuadroTexto"/>
          <p:cNvSpPr txBox="1"/>
          <p:nvPr/>
        </p:nvSpPr>
        <p:spPr>
          <a:xfrm>
            <a:off x="285720" y="4000504"/>
            <a:ext cx="1571636" cy="307777"/>
          </a:xfrm>
          <a:prstGeom prst="rect">
            <a:avLst/>
          </a:prstGeom>
          <a:noFill/>
        </p:spPr>
        <p:txBody>
          <a:bodyPr wrap="square" rtlCol="0">
            <a:spAutoFit/>
          </a:bodyPr>
          <a:lstStyle/>
          <a:p>
            <a:r>
              <a:rPr lang="es-ES" sz="1400" b="1" dirty="0" smtClean="0">
                <a:latin typeface="Century Gothic" pitchFamily="34" charset="0"/>
              </a:rPr>
              <a:t>4. INDICADORES</a:t>
            </a:r>
            <a:endParaRPr lang="es-ES" sz="1400" b="1" dirty="0">
              <a:latin typeface="Century Gothic" pitchFamily="34" charset="0"/>
            </a:endParaRPr>
          </a:p>
        </p:txBody>
      </p:sp>
      <p:sp>
        <p:nvSpPr>
          <p:cNvPr id="6" name="5 CuadroTexto"/>
          <p:cNvSpPr txBox="1"/>
          <p:nvPr/>
        </p:nvSpPr>
        <p:spPr>
          <a:xfrm>
            <a:off x="2428860" y="1928802"/>
            <a:ext cx="4071966"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Font typeface="Arial" pitchFamily="34" charset="0"/>
              <a:buChar char="•"/>
            </a:pPr>
            <a:r>
              <a:rPr lang="es-ES" sz="1600" dirty="0" smtClean="0">
                <a:latin typeface="Century Gothic" pitchFamily="34" charset="0"/>
              </a:rPr>
              <a:t>ASISTENCIA</a:t>
            </a:r>
          </a:p>
          <a:p>
            <a:pPr>
              <a:buFont typeface="Arial" pitchFamily="34" charset="0"/>
              <a:buChar char="•"/>
            </a:pPr>
            <a:r>
              <a:rPr lang="es-ES" sz="1600" dirty="0" smtClean="0">
                <a:latin typeface="Century Gothic" pitchFamily="34" charset="0"/>
              </a:rPr>
              <a:t>RESPONSABILIDAD</a:t>
            </a:r>
          </a:p>
          <a:p>
            <a:pPr>
              <a:buFont typeface="Arial" pitchFamily="34" charset="0"/>
              <a:buChar char="•"/>
            </a:pPr>
            <a:r>
              <a:rPr lang="es-ES" sz="1600" dirty="0" smtClean="0">
                <a:latin typeface="Century Gothic" pitchFamily="34" charset="0"/>
              </a:rPr>
              <a:t>CROMÁTICA ADECUADA</a:t>
            </a:r>
          </a:p>
          <a:p>
            <a:pPr>
              <a:buFont typeface="Arial" pitchFamily="34" charset="0"/>
              <a:buChar char="•"/>
            </a:pPr>
            <a:r>
              <a:rPr lang="es-ES" sz="1600" dirty="0" smtClean="0">
                <a:latin typeface="Century Gothic" pitchFamily="34" charset="0"/>
              </a:rPr>
              <a:t>LEGIBILIDAD</a:t>
            </a:r>
            <a:endParaRPr lang="es-ES" sz="1600" dirty="0">
              <a:latin typeface="Century Gothic" pitchFamily="34" charset="0"/>
            </a:endParaRPr>
          </a:p>
        </p:txBody>
      </p:sp>
      <p:sp>
        <p:nvSpPr>
          <p:cNvPr id="7" name="6 CuadroTexto"/>
          <p:cNvSpPr txBox="1"/>
          <p:nvPr/>
        </p:nvSpPr>
        <p:spPr>
          <a:xfrm>
            <a:off x="2428860" y="3643314"/>
            <a:ext cx="2928958" cy="98488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1400" dirty="0" smtClean="0">
                <a:latin typeface="Century Gothic" pitchFamily="34" charset="0"/>
              </a:rPr>
              <a:t>MEDICIÓN DE </a:t>
            </a:r>
            <a:r>
              <a:rPr lang="es-ES" sz="1600" dirty="0" smtClean="0">
                <a:latin typeface="Century Gothic" pitchFamily="34" charset="0"/>
              </a:rPr>
              <a:t>RESULTADOS</a:t>
            </a:r>
          </a:p>
          <a:p>
            <a:endParaRPr lang="es-ES" sz="1400" dirty="0" smtClean="0">
              <a:latin typeface="Century Gothic" pitchFamily="34" charset="0"/>
            </a:endParaRPr>
          </a:p>
          <a:p>
            <a:pPr>
              <a:buFont typeface="Arial" pitchFamily="34" charset="0"/>
              <a:buChar char="•"/>
            </a:pPr>
            <a:r>
              <a:rPr lang="es-ES" sz="1400" dirty="0" smtClean="0">
                <a:latin typeface="Century Gothic" pitchFamily="34" charset="0"/>
              </a:rPr>
              <a:t>ENCUESTAS</a:t>
            </a:r>
          </a:p>
          <a:p>
            <a:pPr>
              <a:buFont typeface="Arial" pitchFamily="34" charset="0"/>
              <a:buChar char="•"/>
            </a:pPr>
            <a:r>
              <a:rPr lang="es-ES" sz="1400" dirty="0" smtClean="0">
                <a:latin typeface="Century Gothic" pitchFamily="34" charset="0"/>
              </a:rPr>
              <a:t>OBSERVACIÓN DIRECTA</a:t>
            </a:r>
          </a:p>
        </p:txBody>
      </p:sp>
      <p:sp>
        <p:nvSpPr>
          <p:cNvPr id="8" name="7 CuadroTexto"/>
          <p:cNvSpPr txBox="1"/>
          <p:nvPr/>
        </p:nvSpPr>
        <p:spPr>
          <a:xfrm>
            <a:off x="7929586" y="6000768"/>
            <a:ext cx="710451"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20</a:t>
            </a:r>
            <a:endParaRPr lang="es-ES" sz="3600" dirty="0">
              <a:solidFill>
                <a:schemeClr val="tx2"/>
              </a:solidFill>
              <a:latin typeface="Bauhaus 93" pitchFamily="82" charset="0"/>
              <a:cs typeface="Aharoni" pitchFamily="2" charset="-79"/>
            </a:endParaRPr>
          </a:p>
        </p:txBody>
      </p:sp>
      <p:sp>
        <p:nvSpPr>
          <p:cNvPr id="11" name="10 Flecha derecha"/>
          <p:cNvSpPr/>
          <p:nvPr/>
        </p:nvSpPr>
        <p:spPr>
          <a:xfrm>
            <a:off x="2000232" y="2428868"/>
            <a:ext cx="214314" cy="142876"/>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2" name="11 Flecha derecha"/>
          <p:cNvSpPr/>
          <p:nvPr/>
        </p:nvSpPr>
        <p:spPr>
          <a:xfrm>
            <a:off x="2000232" y="4071942"/>
            <a:ext cx="214314" cy="142876"/>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Tree>
  </p:cSld>
  <p:clrMapOvr>
    <a:masterClrMapping/>
  </p:clrMapOvr>
  <p:transition>
    <p:push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62880" y="1142984"/>
            <a:ext cx="1281120" cy="461665"/>
          </a:xfrm>
          <a:prstGeom prst="rect">
            <a:avLst/>
          </a:prstGeom>
          <a:noFill/>
        </p:spPr>
        <p:style>
          <a:lnRef idx="2">
            <a:schemeClr val="dk1"/>
          </a:lnRef>
          <a:fillRef idx="1">
            <a:schemeClr val="lt1"/>
          </a:fillRef>
          <a:effectRef idx="0">
            <a:schemeClr val="dk1"/>
          </a:effectRef>
          <a:fontRef idx="minor">
            <a:schemeClr val="dk1"/>
          </a:fontRef>
        </p:style>
        <p:txBody>
          <a:bodyPr wrap="none">
            <a:spAutoFit/>
          </a:bodyPr>
          <a:lstStyle/>
          <a:p>
            <a:r>
              <a:rPr lang="es-EC" sz="2400" b="1" dirty="0" smtClean="0">
                <a:latin typeface="Century Gothic" pitchFamily="34" charset="0"/>
              </a:rPr>
              <a:t>PRECIO</a:t>
            </a:r>
            <a:endParaRPr lang="es-ES" sz="2400" b="1" dirty="0">
              <a:latin typeface="Century Gothic" pitchFamily="34" charset="0"/>
            </a:endParaRPr>
          </a:p>
        </p:txBody>
      </p:sp>
      <p:sp>
        <p:nvSpPr>
          <p:cNvPr id="5" name="4 CuadroTexto"/>
          <p:cNvSpPr txBox="1"/>
          <p:nvPr/>
        </p:nvSpPr>
        <p:spPr>
          <a:xfrm>
            <a:off x="1928794" y="1000108"/>
            <a:ext cx="5072098" cy="954107"/>
          </a:xfrm>
          <a:prstGeom prst="rect">
            <a:avLst/>
          </a:prstGeom>
          <a:noFill/>
        </p:spPr>
        <p:txBody>
          <a:bodyPr wrap="square" rtlCol="0">
            <a:spAutoFit/>
          </a:bodyPr>
          <a:lstStyle/>
          <a:p>
            <a:pPr lvl="0" algn="just"/>
            <a:r>
              <a:rPr lang="es-MX" sz="1400" dirty="0" smtClean="0">
                <a:latin typeface="Century Gothic" pitchFamily="34" charset="0"/>
              </a:rPr>
              <a:t>Crear estrategias que permitan que los precios de los productos  e insumos veterinarios y agrícolas, conjuntamente con los servicios prestados sean vistos de manera atractiva por nuestros clientes</a:t>
            </a:r>
            <a:endParaRPr lang="es-MX" sz="1400" dirty="0" smtClean="0">
              <a:latin typeface="Century Gothic" pitchFamily="34" charset="0"/>
              <a:ea typeface="Calibri" pitchFamily="34" charset="0"/>
              <a:cs typeface="Times New Roman" pitchFamily="18" charset="0"/>
            </a:endParaRPr>
          </a:p>
        </p:txBody>
      </p:sp>
      <p:graphicFrame>
        <p:nvGraphicFramePr>
          <p:cNvPr id="6" name="5 Tabla"/>
          <p:cNvGraphicFramePr>
            <a:graphicFrameLocks noGrp="1"/>
          </p:cNvGraphicFramePr>
          <p:nvPr/>
        </p:nvGraphicFramePr>
        <p:xfrm>
          <a:off x="1928794" y="2571744"/>
          <a:ext cx="5000660" cy="3019878"/>
        </p:xfrm>
        <a:graphic>
          <a:graphicData uri="http://schemas.openxmlformats.org/drawingml/2006/table">
            <a:tbl>
              <a:tblPr firstRow="1" bandRow="1">
                <a:tableStyleId>{5C22544A-7EE6-4342-B048-85BDC9FD1C3A}</a:tableStyleId>
              </a:tblPr>
              <a:tblGrid>
                <a:gridCol w="5000660"/>
              </a:tblGrid>
              <a:tr h="512948">
                <a:tc>
                  <a:txBody>
                    <a:bodyPr/>
                    <a:lstStyle/>
                    <a:p>
                      <a:pPr algn="ctr"/>
                      <a:r>
                        <a:rPr lang="es-ES" sz="1400" dirty="0" smtClean="0">
                          <a:latin typeface="Century Gothic" pitchFamily="34" charset="0"/>
                        </a:rPr>
                        <a:t>ESTRATEGIA</a:t>
                      </a:r>
                      <a:endParaRPr lang="es-ES" sz="1400" dirty="0">
                        <a:latin typeface="Century Gothic" pitchFamily="34" charset="0"/>
                      </a:endParaRPr>
                    </a:p>
                  </a:txBody>
                  <a:tcPr/>
                </a:tc>
              </a:tr>
              <a:tr h="630060">
                <a:tc>
                  <a:txBody>
                    <a:bodyPr/>
                    <a:lstStyle/>
                    <a:p>
                      <a:pPr lvl="0" algn="l">
                        <a:buFont typeface="Arial" pitchFamily="34" charset="0"/>
                        <a:buChar char="•"/>
                      </a:pPr>
                      <a:r>
                        <a:rPr lang="es-MX" sz="1400" kern="1200" dirty="0" smtClean="0">
                          <a:solidFill>
                            <a:schemeClr val="dk1"/>
                          </a:solidFill>
                          <a:latin typeface="Century Gothic" pitchFamily="34" charset="0"/>
                          <a:ea typeface="+mn-ea"/>
                          <a:cs typeface="+mn-cs"/>
                        </a:rPr>
                        <a:t>Desarrollar convenios para poder reducir los precios de los insumos veterinarios y agrícolas. </a:t>
                      </a:r>
                      <a:endParaRPr lang="es-ES" sz="1400" kern="1200" dirty="0">
                        <a:solidFill>
                          <a:schemeClr val="dk1"/>
                        </a:solidFill>
                        <a:latin typeface="Century Gothic" pitchFamily="34" charset="0"/>
                        <a:ea typeface="+mn-ea"/>
                        <a:cs typeface="+mn-cs"/>
                      </a:endParaRPr>
                    </a:p>
                  </a:txBody>
                  <a:tcPr/>
                </a:tc>
              </a:tr>
              <a:tr h="530515">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400" dirty="0" smtClean="0">
                          <a:latin typeface="Century Gothic" pitchFamily="34" charset="0"/>
                        </a:rPr>
                        <a:t>Descuentos</a:t>
                      </a:r>
                      <a:r>
                        <a:rPr lang="es-ES" sz="1400" baseline="0" dirty="0" smtClean="0">
                          <a:latin typeface="Century Gothic" pitchFamily="34" charset="0"/>
                        </a:rPr>
                        <a:t> aquellos clientes que refieran a nuevos a comprar.</a:t>
                      </a:r>
                      <a:endParaRPr lang="es-ES" sz="1400" dirty="0" smtClean="0">
                        <a:latin typeface="Century Gothic" pitchFamily="34" charset="0"/>
                      </a:endParaRPr>
                    </a:p>
                    <a:p>
                      <a:pPr algn="l">
                        <a:buFont typeface="Arial" pitchFamily="34" charset="0"/>
                        <a:buChar char="•"/>
                      </a:pPr>
                      <a:endParaRPr lang="es-ES" sz="1400" dirty="0">
                        <a:latin typeface="Century Gothic" pitchFamily="34" charset="0"/>
                      </a:endParaRPr>
                    </a:p>
                  </a:txBody>
                  <a:tcPr/>
                </a:tc>
              </a:tr>
              <a:tr h="512948">
                <a:tc>
                  <a:txBody>
                    <a:bodyPr/>
                    <a:lstStyle/>
                    <a:p>
                      <a:pPr algn="l">
                        <a:buFont typeface="Arial" pitchFamily="34" charset="0"/>
                        <a:buChar char="•"/>
                      </a:pPr>
                      <a:r>
                        <a:rPr lang="es-MX" sz="1400" kern="1200" dirty="0" err="1" smtClean="0">
                          <a:solidFill>
                            <a:schemeClr val="dk1"/>
                          </a:solidFill>
                          <a:latin typeface="Century Gothic" pitchFamily="34" charset="0"/>
                          <a:ea typeface="+mn-ea"/>
                          <a:cs typeface="+mn-cs"/>
                        </a:rPr>
                        <a:t>Membresía</a:t>
                      </a:r>
                      <a:r>
                        <a:rPr lang="es-MX" sz="1400" kern="1200" baseline="0" dirty="0" smtClean="0">
                          <a:solidFill>
                            <a:schemeClr val="dk1"/>
                          </a:solidFill>
                          <a:latin typeface="Century Gothic" pitchFamily="34" charset="0"/>
                          <a:ea typeface="+mn-ea"/>
                          <a:cs typeface="+mn-cs"/>
                        </a:rPr>
                        <a:t> anual con descuento a clientes fijos.</a:t>
                      </a:r>
                      <a:endParaRPr lang="es-ES" sz="1400" dirty="0">
                        <a:latin typeface="Century Gothic" pitchFamily="34" charset="0"/>
                      </a:endParaRPr>
                    </a:p>
                  </a:txBody>
                  <a:tcPr/>
                </a:tc>
              </a:tr>
              <a:tr h="632402">
                <a:tc>
                  <a:txBody>
                    <a:bodyPr/>
                    <a:lstStyle/>
                    <a:p>
                      <a:pPr algn="l">
                        <a:buFont typeface="Arial" pitchFamily="34" charset="0"/>
                        <a:buChar char="•"/>
                      </a:pPr>
                      <a:r>
                        <a:rPr lang="es-MX" sz="1400" kern="1200" dirty="0" smtClean="0">
                          <a:solidFill>
                            <a:schemeClr val="dk1"/>
                          </a:solidFill>
                          <a:latin typeface="Century Gothic" pitchFamily="34" charset="0"/>
                          <a:ea typeface="+mn-ea"/>
                          <a:cs typeface="+mn-cs"/>
                        </a:rPr>
                        <a:t>Descuentos especiales para quienes realizan compras efectivo.</a:t>
                      </a:r>
                      <a:endParaRPr lang="es-ES" sz="1400" dirty="0">
                        <a:latin typeface="Century Gothic" pitchFamily="34" charset="0"/>
                      </a:endParaRPr>
                    </a:p>
                  </a:txBody>
                  <a:tcPr/>
                </a:tc>
              </a:tr>
            </a:tbl>
          </a:graphicData>
        </a:graphic>
      </p:graphicFrame>
      <p:sp>
        <p:nvSpPr>
          <p:cNvPr id="7" name="6 CuadroTexto"/>
          <p:cNvSpPr txBox="1"/>
          <p:nvPr/>
        </p:nvSpPr>
        <p:spPr>
          <a:xfrm>
            <a:off x="285720" y="1142984"/>
            <a:ext cx="1500198" cy="307777"/>
          </a:xfrm>
          <a:prstGeom prst="rect">
            <a:avLst/>
          </a:prstGeom>
          <a:noFill/>
        </p:spPr>
        <p:txBody>
          <a:bodyPr wrap="square" rtlCol="0">
            <a:spAutoFit/>
          </a:bodyPr>
          <a:lstStyle/>
          <a:p>
            <a:pPr marL="342900" indent="-342900">
              <a:buFont typeface="+mj-lt"/>
              <a:buAutoNum type="arabicPeriod"/>
            </a:pPr>
            <a:r>
              <a:rPr lang="es-ES" sz="1400" b="1" dirty="0" smtClean="0">
                <a:latin typeface="Century Gothic" pitchFamily="34" charset="0"/>
              </a:rPr>
              <a:t>OBJETIVO</a:t>
            </a:r>
            <a:endParaRPr lang="es-ES" sz="1400" b="1" dirty="0">
              <a:latin typeface="Century Gothic" pitchFamily="34" charset="0"/>
            </a:endParaRPr>
          </a:p>
        </p:txBody>
      </p:sp>
      <p:cxnSp>
        <p:nvCxnSpPr>
          <p:cNvPr id="8" name="7 Conector recto"/>
          <p:cNvCxnSpPr/>
          <p:nvPr/>
        </p:nvCxnSpPr>
        <p:spPr>
          <a:xfrm rot="5400000">
            <a:off x="1465241" y="1464455"/>
            <a:ext cx="785024" cy="794"/>
          </a:xfrm>
          <a:prstGeom prst="line">
            <a:avLst/>
          </a:prstGeom>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1142976" y="2928934"/>
            <a:ext cx="430887" cy="1928826"/>
          </a:xfrm>
          <a:prstGeom prst="rect">
            <a:avLst/>
          </a:prstGeom>
          <a:noFill/>
        </p:spPr>
        <p:txBody>
          <a:bodyPr vert="vert270" wrap="square" rtlCol="0">
            <a:spAutoFit/>
          </a:bodyPr>
          <a:lstStyle/>
          <a:p>
            <a:r>
              <a:rPr lang="es-ES" sz="1600" b="1" dirty="0" smtClean="0">
                <a:latin typeface="Century Gothic" pitchFamily="34" charset="0"/>
              </a:rPr>
              <a:t>2. ESTRATEGIAS</a:t>
            </a:r>
            <a:endParaRPr lang="es-ES" sz="1600" b="1" dirty="0">
              <a:latin typeface="Century Gothic" pitchFamily="34" charset="0"/>
            </a:endParaRPr>
          </a:p>
        </p:txBody>
      </p:sp>
      <p:sp>
        <p:nvSpPr>
          <p:cNvPr id="11" name="10 CuadroTexto"/>
          <p:cNvSpPr txBox="1"/>
          <p:nvPr/>
        </p:nvSpPr>
        <p:spPr>
          <a:xfrm>
            <a:off x="7929586" y="6000768"/>
            <a:ext cx="710451"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21</a:t>
            </a:r>
            <a:endParaRPr lang="es-ES" sz="3600" dirty="0">
              <a:solidFill>
                <a:schemeClr val="tx2"/>
              </a:solidFill>
              <a:latin typeface="Bauhaus 93" pitchFamily="82" charset="0"/>
              <a:cs typeface="Aharoni" pitchFamily="2" charset="-79"/>
            </a:endParaRPr>
          </a:p>
        </p:txBody>
      </p:sp>
    </p:spTree>
  </p:cSld>
  <p:clrMapOvr>
    <a:masterClrMapping/>
  </p:clrMapOvr>
  <p:transition>
    <p:push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2357430"/>
            <a:ext cx="1500198" cy="307777"/>
          </a:xfrm>
          <a:prstGeom prst="rect">
            <a:avLst/>
          </a:prstGeom>
          <a:noFill/>
        </p:spPr>
        <p:txBody>
          <a:bodyPr wrap="square" rtlCol="0">
            <a:spAutoFit/>
          </a:bodyPr>
          <a:lstStyle/>
          <a:p>
            <a:r>
              <a:rPr lang="es-ES" sz="1400" b="1" dirty="0" smtClean="0">
                <a:latin typeface="Century Gothic" pitchFamily="34" charset="0"/>
              </a:rPr>
              <a:t>3. POLÍTICAS</a:t>
            </a:r>
            <a:endParaRPr lang="es-ES" sz="1400" b="1" dirty="0">
              <a:latin typeface="Century Gothic" pitchFamily="34" charset="0"/>
            </a:endParaRPr>
          </a:p>
        </p:txBody>
      </p:sp>
      <p:sp>
        <p:nvSpPr>
          <p:cNvPr id="5" name="4 CuadroTexto"/>
          <p:cNvSpPr txBox="1"/>
          <p:nvPr/>
        </p:nvSpPr>
        <p:spPr>
          <a:xfrm>
            <a:off x="285720" y="4000504"/>
            <a:ext cx="1571636" cy="307777"/>
          </a:xfrm>
          <a:prstGeom prst="rect">
            <a:avLst/>
          </a:prstGeom>
          <a:noFill/>
        </p:spPr>
        <p:txBody>
          <a:bodyPr wrap="square" rtlCol="0">
            <a:spAutoFit/>
          </a:bodyPr>
          <a:lstStyle/>
          <a:p>
            <a:r>
              <a:rPr lang="es-ES" sz="1400" b="1" dirty="0" smtClean="0">
                <a:latin typeface="Century Gothic" pitchFamily="34" charset="0"/>
              </a:rPr>
              <a:t>4. INDICADORES</a:t>
            </a:r>
            <a:endParaRPr lang="es-ES" sz="1400" b="1" dirty="0">
              <a:latin typeface="Century Gothic" pitchFamily="34" charset="0"/>
            </a:endParaRPr>
          </a:p>
        </p:txBody>
      </p:sp>
      <p:sp>
        <p:nvSpPr>
          <p:cNvPr id="6" name="5 CuadroTexto"/>
          <p:cNvSpPr txBox="1"/>
          <p:nvPr/>
        </p:nvSpPr>
        <p:spPr>
          <a:xfrm>
            <a:off x="2428860" y="2071678"/>
            <a:ext cx="4071966"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Font typeface="Arial" pitchFamily="34" charset="0"/>
              <a:buChar char="•"/>
            </a:pPr>
            <a:r>
              <a:rPr lang="es-ES" sz="1600" dirty="0" smtClean="0">
                <a:latin typeface="Century Gothic" pitchFamily="34" charset="0"/>
              </a:rPr>
              <a:t>Negociar personalmente con gerente</a:t>
            </a:r>
          </a:p>
          <a:p>
            <a:pPr>
              <a:buFont typeface="Arial" pitchFamily="34" charset="0"/>
              <a:buChar char="•"/>
            </a:pPr>
            <a:r>
              <a:rPr lang="es-ES" sz="1600" dirty="0" err="1" smtClean="0">
                <a:latin typeface="Century Gothic" pitchFamily="34" charset="0"/>
              </a:rPr>
              <a:t>Membresía</a:t>
            </a:r>
            <a:r>
              <a:rPr lang="es-ES" sz="1600" dirty="0" smtClean="0">
                <a:latin typeface="Century Gothic" pitchFamily="34" charset="0"/>
              </a:rPr>
              <a:t> para clientes con más de 5 compras</a:t>
            </a:r>
          </a:p>
        </p:txBody>
      </p:sp>
      <p:sp>
        <p:nvSpPr>
          <p:cNvPr id="7" name="6 CuadroTexto"/>
          <p:cNvSpPr txBox="1"/>
          <p:nvPr/>
        </p:nvSpPr>
        <p:spPr>
          <a:xfrm>
            <a:off x="2428860" y="3643314"/>
            <a:ext cx="4429156"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buFont typeface="Arial" pitchFamily="34" charset="0"/>
              <a:buChar char="•"/>
            </a:pPr>
            <a:r>
              <a:rPr lang="es-MX" sz="1400" dirty="0" smtClean="0">
                <a:latin typeface="Century Gothic" pitchFamily="34" charset="0"/>
              </a:rPr>
              <a:t>Para poder medir si la estrategia  N</a:t>
            </a:r>
            <a:r>
              <a:rPr lang="es-MX" sz="1400" baseline="30000" dirty="0" smtClean="0">
                <a:latin typeface="Century Gothic" pitchFamily="34" charset="0"/>
              </a:rPr>
              <a:t>o</a:t>
            </a:r>
            <a:r>
              <a:rPr lang="es-MX" sz="1400" dirty="0" smtClean="0">
                <a:latin typeface="Century Gothic" pitchFamily="34" charset="0"/>
              </a:rPr>
              <a:t> 2 dio resultado, el 25% del total de los clientes nuevos deberán ser motivados o inducidos por los clientes antiguos. </a:t>
            </a:r>
            <a:endParaRPr lang="es-ES" sz="1400" dirty="0" smtClean="0">
              <a:latin typeface="Century Gothic" pitchFamily="34" charset="0"/>
            </a:endParaRPr>
          </a:p>
          <a:p>
            <a:pPr lvl="0" algn="just">
              <a:buFont typeface="Arial" pitchFamily="34" charset="0"/>
              <a:buChar char="•"/>
            </a:pPr>
            <a:r>
              <a:rPr lang="es-MX" sz="1400" dirty="0" smtClean="0">
                <a:latin typeface="Century Gothic" pitchFamily="34" charset="0"/>
              </a:rPr>
              <a:t>Las </a:t>
            </a:r>
            <a:r>
              <a:rPr lang="es-MX" sz="1400" dirty="0" err="1" smtClean="0">
                <a:latin typeface="Century Gothic" pitchFamily="34" charset="0"/>
              </a:rPr>
              <a:t>membresías</a:t>
            </a:r>
            <a:r>
              <a:rPr lang="es-MX" sz="1400" dirty="0" smtClean="0">
                <a:latin typeface="Century Gothic" pitchFamily="34" charset="0"/>
              </a:rPr>
              <a:t>  deberán crecer anualmente en un 20%.</a:t>
            </a:r>
            <a:endParaRPr lang="es-ES" sz="1400" dirty="0" smtClean="0">
              <a:latin typeface="Century Gothic" pitchFamily="34" charset="0"/>
            </a:endParaRPr>
          </a:p>
          <a:p>
            <a:pPr lvl="0" algn="just">
              <a:buFont typeface="Arial" pitchFamily="34" charset="0"/>
              <a:buChar char="•"/>
            </a:pPr>
            <a:r>
              <a:rPr lang="es-MX" sz="1400" dirty="0" smtClean="0">
                <a:latin typeface="Century Gothic" pitchFamily="34" charset="0"/>
              </a:rPr>
              <a:t>Para poder evaluar la estrategia N</a:t>
            </a:r>
            <a:r>
              <a:rPr lang="es-MX" sz="1400" baseline="30000" dirty="0" smtClean="0">
                <a:latin typeface="Century Gothic" pitchFamily="34" charset="0"/>
              </a:rPr>
              <a:t>o</a:t>
            </a:r>
            <a:r>
              <a:rPr lang="es-MX" sz="1400" dirty="0" smtClean="0">
                <a:latin typeface="Century Gothic" pitchFamily="34" charset="0"/>
              </a:rPr>
              <a:t>1 y 4, se establecerá, como mínimo reducir el precio de los productos en un 15%. </a:t>
            </a:r>
            <a:endParaRPr lang="es-ES" sz="1400" dirty="0">
              <a:latin typeface="Century Gothic" pitchFamily="34" charset="0"/>
            </a:endParaRPr>
          </a:p>
        </p:txBody>
      </p:sp>
      <p:sp>
        <p:nvSpPr>
          <p:cNvPr id="8" name="7 Flecha derecha"/>
          <p:cNvSpPr/>
          <p:nvPr/>
        </p:nvSpPr>
        <p:spPr>
          <a:xfrm>
            <a:off x="2000232" y="2428868"/>
            <a:ext cx="214314" cy="142876"/>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9" name="8 Flecha derecha"/>
          <p:cNvSpPr/>
          <p:nvPr/>
        </p:nvSpPr>
        <p:spPr>
          <a:xfrm>
            <a:off x="2000232" y="4071942"/>
            <a:ext cx="214314" cy="142876"/>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0" name="9 CuadroTexto"/>
          <p:cNvSpPr txBox="1"/>
          <p:nvPr/>
        </p:nvSpPr>
        <p:spPr>
          <a:xfrm>
            <a:off x="7929586" y="6000768"/>
            <a:ext cx="710451"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22</a:t>
            </a:r>
            <a:endParaRPr lang="es-ES" sz="3600" dirty="0">
              <a:solidFill>
                <a:schemeClr val="tx2"/>
              </a:solidFill>
              <a:latin typeface="Bauhaus 93" pitchFamily="82" charset="0"/>
              <a:cs typeface="Aharoni" pitchFamily="2" charset="-79"/>
            </a:endParaRPr>
          </a:p>
        </p:txBody>
      </p:sp>
    </p:spTree>
  </p:cSld>
  <p:clrMapOvr>
    <a:masterClrMapping/>
  </p:clrMapOvr>
  <p:transition>
    <p:push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071670" y="4071942"/>
            <a:ext cx="5143536"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just"/>
            <a:r>
              <a:rPr lang="es-MX" dirty="0" smtClean="0">
                <a:latin typeface="Century Gothic" pitchFamily="34" charset="0"/>
              </a:rPr>
              <a:t>Farmacia Agropecuaria La Finca, mantiene un canal directo para comercializar sus productos o servicios, no se establecerán estrategias de plaza, y las estrategias a desarrollarse el presente plan se las realizará mediante las otras variables del Marketing </a:t>
            </a:r>
            <a:r>
              <a:rPr lang="es-MX" dirty="0" err="1" smtClean="0">
                <a:latin typeface="Century Gothic" pitchFamily="34" charset="0"/>
              </a:rPr>
              <a:t>Mix</a:t>
            </a:r>
            <a:r>
              <a:rPr lang="es-MX" dirty="0" smtClean="0">
                <a:latin typeface="Century Gothic" pitchFamily="34" charset="0"/>
              </a:rPr>
              <a:t>.</a:t>
            </a:r>
            <a:endParaRPr lang="es-ES" dirty="0" smtClean="0">
              <a:latin typeface="Century Gothic" pitchFamily="34" charset="0"/>
            </a:endParaRPr>
          </a:p>
          <a:p>
            <a:pPr algn="just"/>
            <a:endParaRPr lang="es-ES" dirty="0">
              <a:latin typeface="Century Gothic" pitchFamily="34" charset="0"/>
            </a:endParaRPr>
          </a:p>
        </p:txBody>
      </p:sp>
      <p:sp>
        <p:nvSpPr>
          <p:cNvPr id="6" name="5 Rectángulo"/>
          <p:cNvSpPr/>
          <p:nvPr/>
        </p:nvSpPr>
        <p:spPr>
          <a:xfrm>
            <a:off x="8042416" y="1142984"/>
            <a:ext cx="1101584" cy="461665"/>
          </a:xfrm>
          <a:prstGeom prst="rect">
            <a:avLst/>
          </a:prstGeom>
          <a:noFill/>
        </p:spPr>
        <p:style>
          <a:lnRef idx="2">
            <a:schemeClr val="dk1"/>
          </a:lnRef>
          <a:fillRef idx="1">
            <a:schemeClr val="lt1"/>
          </a:fillRef>
          <a:effectRef idx="0">
            <a:schemeClr val="dk1"/>
          </a:effectRef>
          <a:fontRef idx="minor">
            <a:schemeClr val="dk1"/>
          </a:fontRef>
        </p:style>
        <p:txBody>
          <a:bodyPr wrap="none">
            <a:spAutoFit/>
          </a:bodyPr>
          <a:lstStyle/>
          <a:p>
            <a:r>
              <a:rPr lang="es-EC" sz="2400" b="1" dirty="0" smtClean="0">
                <a:latin typeface="Century Gothic" pitchFamily="34" charset="0"/>
              </a:rPr>
              <a:t>PLAZA</a:t>
            </a:r>
            <a:endParaRPr lang="es-ES" sz="2400" b="1" dirty="0">
              <a:latin typeface="Century Gothic" pitchFamily="34" charset="0"/>
            </a:endParaRPr>
          </a:p>
        </p:txBody>
      </p:sp>
      <p:sp>
        <p:nvSpPr>
          <p:cNvPr id="7" name="6 CuadroTexto"/>
          <p:cNvSpPr txBox="1"/>
          <p:nvPr/>
        </p:nvSpPr>
        <p:spPr>
          <a:xfrm>
            <a:off x="7929586" y="6000768"/>
            <a:ext cx="710451"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23</a:t>
            </a:r>
            <a:endParaRPr lang="es-ES" sz="3600" dirty="0">
              <a:solidFill>
                <a:schemeClr val="tx2"/>
              </a:solidFill>
              <a:latin typeface="Bauhaus 93" pitchFamily="82" charset="0"/>
              <a:cs typeface="Aharoni" pitchFamily="2" charset="-79"/>
            </a:endParaRPr>
          </a:p>
        </p:txBody>
      </p:sp>
      <p:pic>
        <p:nvPicPr>
          <p:cNvPr id="39939" name="Picture 3" descr="http://3.bp.blogspot.com/-S2r30e3r-5A/UdYgnJOMKZI/AAAAAAAAASY/3nH9sXKHyRQ/s400/Estrategias+de+distribucion.png"/>
          <p:cNvPicPr>
            <a:picLocks noChangeAspect="1" noChangeArrowheads="1"/>
          </p:cNvPicPr>
          <p:nvPr/>
        </p:nvPicPr>
        <p:blipFill>
          <a:blip r:embed="rId2"/>
          <a:srcRect/>
          <a:stretch>
            <a:fillRect/>
          </a:stretch>
        </p:blipFill>
        <p:spPr bwMode="auto">
          <a:xfrm>
            <a:off x="2857488" y="1357298"/>
            <a:ext cx="3810000" cy="2619375"/>
          </a:xfrm>
          <a:prstGeom prst="rect">
            <a:avLst/>
          </a:prstGeom>
          <a:noFill/>
        </p:spPr>
      </p:pic>
    </p:spTree>
  </p:cSld>
  <p:clrMapOvr>
    <a:masterClrMapping/>
  </p:clrMapOvr>
  <p:transition>
    <p:push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002067" y="1142984"/>
            <a:ext cx="2141933" cy="461665"/>
          </a:xfrm>
          <a:prstGeom prst="rect">
            <a:avLst/>
          </a:prstGeom>
          <a:noFill/>
        </p:spPr>
        <p:style>
          <a:lnRef idx="2">
            <a:schemeClr val="dk1"/>
          </a:lnRef>
          <a:fillRef idx="1">
            <a:schemeClr val="lt1"/>
          </a:fillRef>
          <a:effectRef idx="0">
            <a:schemeClr val="dk1"/>
          </a:effectRef>
          <a:fontRef idx="minor">
            <a:schemeClr val="dk1"/>
          </a:fontRef>
        </p:style>
        <p:txBody>
          <a:bodyPr wrap="none">
            <a:spAutoFit/>
          </a:bodyPr>
          <a:lstStyle/>
          <a:p>
            <a:r>
              <a:rPr lang="es-EC" sz="2400" b="1" dirty="0" smtClean="0">
                <a:latin typeface="Century Gothic" pitchFamily="34" charset="0"/>
              </a:rPr>
              <a:t>PROMOCIÓN</a:t>
            </a:r>
            <a:endParaRPr lang="es-ES" sz="2400" b="1" dirty="0">
              <a:latin typeface="Century Gothic" pitchFamily="34" charset="0"/>
            </a:endParaRPr>
          </a:p>
        </p:txBody>
      </p:sp>
      <p:sp>
        <p:nvSpPr>
          <p:cNvPr id="5" name="4 CuadroTexto"/>
          <p:cNvSpPr txBox="1"/>
          <p:nvPr/>
        </p:nvSpPr>
        <p:spPr>
          <a:xfrm>
            <a:off x="1928794" y="1214422"/>
            <a:ext cx="5072098" cy="523220"/>
          </a:xfrm>
          <a:prstGeom prst="rect">
            <a:avLst/>
          </a:prstGeom>
          <a:noFill/>
        </p:spPr>
        <p:txBody>
          <a:bodyPr wrap="square" rtlCol="0">
            <a:spAutoFit/>
          </a:bodyPr>
          <a:lstStyle/>
          <a:p>
            <a:r>
              <a:rPr lang="es-MX" sz="1400" dirty="0" smtClean="0">
                <a:latin typeface="Century Gothic" pitchFamily="34" charset="0"/>
              </a:rPr>
              <a:t>Generar posicionamiento regional de la empresa a través de estrategias promocionales. </a:t>
            </a:r>
            <a:endParaRPr lang="es-ES" sz="1400" dirty="0">
              <a:latin typeface="Century Gothic" pitchFamily="34" charset="0"/>
            </a:endParaRPr>
          </a:p>
        </p:txBody>
      </p:sp>
      <p:graphicFrame>
        <p:nvGraphicFramePr>
          <p:cNvPr id="6" name="5 Tabla"/>
          <p:cNvGraphicFramePr>
            <a:graphicFrameLocks noGrp="1"/>
          </p:cNvGraphicFramePr>
          <p:nvPr/>
        </p:nvGraphicFramePr>
        <p:xfrm>
          <a:off x="642910" y="1857364"/>
          <a:ext cx="8358216" cy="5000635"/>
        </p:xfrm>
        <a:graphic>
          <a:graphicData uri="http://schemas.openxmlformats.org/drawingml/2006/table">
            <a:tbl>
              <a:tblPr firstRow="1" bandRow="1">
                <a:tableStyleId>{5C22544A-7EE6-4342-B048-85BDC9FD1C3A}</a:tableStyleId>
              </a:tblPr>
              <a:tblGrid>
                <a:gridCol w="2286016"/>
                <a:gridCol w="1893092"/>
                <a:gridCol w="2089554"/>
                <a:gridCol w="2089554"/>
              </a:tblGrid>
              <a:tr h="389070">
                <a:tc>
                  <a:txBody>
                    <a:bodyPr/>
                    <a:lstStyle/>
                    <a:p>
                      <a:pPr algn="ctr"/>
                      <a:r>
                        <a:rPr lang="es-ES" sz="1100" dirty="0" smtClean="0">
                          <a:latin typeface="Century Gothic" pitchFamily="34" charset="0"/>
                        </a:rPr>
                        <a:t>Estrategia</a:t>
                      </a:r>
                      <a:endParaRPr lang="es-ES" sz="1100" dirty="0">
                        <a:latin typeface="Century Gothic" pitchFamily="34" charset="0"/>
                      </a:endParaRPr>
                    </a:p>
                  </a:txBody>
                  <a:tcPr/>
                </a:tc>
                <a:tc>
                  <a:txBody>
                    <a:bodyPr/>
                    <a:lstStyle/>
                    <a:p>
                      <a:pPr algn="ctr"/>
                      <a:r>
                        <a:rPr lang="es-ES" sz="1100" dirty="0" smtClean="0">
                          <a:latin typeface="Century Gothic" pitchFamily="34" charset="0"/>
                        </a:rPr>
                        <a:t>Objeto</a:t>
                      </a:r>
                      <a:endParaRPr lang="es-ES" sz="1100" dirty="0">
                        <a:latin typeface="Century Gothic" pitchFamily="34" charset="0"/>
                      </a:endParaRPr>
                    </a:p>
                  </a:txBody>
                  <a:tcPr/>
                </a:tc>
                <a:tc>
                  <a:txBody>
                    <a:bodyPr/>
                    <a:lstStyle/>
                    <a:p>
                      <a:pPr algn="ctr"/>
                      <a:r>
                        <a:rPr lang="es-ES" sz="1100" dirty="0" smtClean="0">
                          <a:latin typeface="Century Gothic" pitchFamily="34" charset="0"/>
                        </a:rPr>
                        <a:t>Objetivo</a:t>
                      </a:r>
                      <a:endParaRPr lang="es-ES" sz="1100" dirty="0">
                        <a:latin typeface="Century Gothic" pitchFamily="34" charset="0"/>
                      </a:endParaRPr>
                    </a:p>
                  </a:txBody>
                  <a:tcPr/>
                </a:tc>
                <a:tc>
                  <a:txBody>
                    <a:bodyPr/>
                    <a:lstStyle/>
                    <a:p>
                      <a:pPr algn="ctr"/>
                      <a:r>
                        <a:rPr lang="es-ES" sz="1100" dirty="0" smtClean="0">
                          <a:latin typeface="Century Gothic" pitchFamily="34" charset="0"/>
                        </a:rPr>
                        <a:t>Monto</a:t>
                      </a:r>
                      <a:endParaRPr lang="es-ES" sz="1100" dirty="0">
                        <a:latin typeface="Century Gothic" pitchFamily="34" charset="0"/>
                      </a:endParaRPr>
                    </a:p>
                  </a:txBody>
                  <a:tcPr/>
                </a:tc>
              </a:tr>
              <a:tr h="1151221">
                <a:tc>
                  <a:txBody>
                    <a:bodyPr/>
                    <a:lstStyle/>
                    <a:p>
                      <a:pPr algn="ctr"/>
                      <a:r>
                        <a:rPr lang="es-MX" sz="1100" kern="1200" dirty="0" smtClean="0">
                          <a:solidFill>
                            <a:schemeClr val="dk1"/>
                          </a:solidFill>
                          <a:latin typeface="Century Gothic" pitchFamily="34" charset="0"/>
                          <a:ea typeface="+mn-ea"/>
                          <a:cs typeface="+mn-cs"/>
                        </a:rPr>
                        <a:t>Elaborar un programa publicitario</a:t>
                      </a:r>
                      <a:endParaRPr lang="es-ES" sz="1100" dirty="0">
                        <a:latin typeface="Century Gothic" pitchFamily="34" charset="0"/>
                      </a:endParaRPr>
                    </a:p>
                  </a:txBody>
                  <a:tcPr/>
                </a:tc>
                <a:tc>
                  <a:txBody>
                    <a:bodyPr/>
                    <a:lstStyle/>
                    <a:p>
                      <a:pPr algn="ctr"/>
                      <a:r>
                        <a:rPr lang="es-MX" sz="1100" kern="1200" dirty="0" smtClean="0">
                          <a:solidFill>
                            <a:schemeClr val="dk1"/>
                          </a:solidFill>
                          <a:latin typeface="Century Gothic" pitchFamily="34" charset="0"/>
                          <a:ea typeface="+mn-ea"/>
                          <a:cs typeface="+mn-cs"/>
                        </a:rPr>
                        <a:t>Hojas volantes, trípticos, y publicidad por  radio</a:t>
                      </a:r>
                      <a:endParaRPr lang="es-ES" sz="1100" dirty="0">
                        <a:latin typeface="Century Gothic" pitchFamily="34" charset="0"/>
                      </a:endParaRPr>
                    </a:p>
                  </a:txBody>
                  <a:tcPr/>
                </a:tc>
                <a:tc>
                  <a:txBody>
                    <a:bodyPr/>
                    <a:lstStyle/>
                    <a:p>
                      <a:pPr algn="ctr"/>
                      <a:r>
                        <a:rPr lang="es-MX" sz="1100" kern="1200" dirty="0" err="1" smtClean="0">
                          <a:solidFill>
                            <a:schemeClr val="dk1"/>
                          </a:solidFill>
                          <a:latin typeface="Century Gothic" pitchFamily="34" charset="0"/>
                          <a:ea typeface="+mn-ea"/>
                          <a:cs typeface="+mn-cs"/>
                        </a:rPr>
                        <a:t>Reposicionar</a:t>
                      </a:r>
                      <a:r>
                        <a:rPr lang="es-MX" sz="1100" kern="1200" dirty="0" smtClean="0">
                          <a:solidFill>
                            <a:schemeClr val="dk1"/>
                          </a:solidFill>
                          <a:latin typeface="Century Gothic" pitchFamily="34" charset="0"/>
                          <a:ea typeface="+mn-ea"/>
                          <a:cs typeface="+mn-cs"/>
                        </a:rPr>
                        <a:t> el nombre de farmacia agropecuaria la finca, y a su vez ofertar  los servicios y productos </a:t>
                      </a:r>
                      <a:endParaRPr lang="es-ES" sz="1100" dirty="0">
                        <a:latin typeface="Century Gothic" pitchFamily="34" charset="0"/>
                      </a:endParaRPr>
                    </a:p>
                  </a:txBody>
                  <a:tcPr/>
                </a:tc>
                <a:tc>
                  <a:txBody>
                    <a:bodyPr/>
                    <a:lstStyle/>
                    <a:p>
                      <a:pPr lvl="0">
                        <a:buFont typeface="Arial" pitchFamily="34" charset="0"/>
                        <a:buChar char="•"/>
                      </a:pPr>
                      <a:r>
                        <a:rPr lang="es-MX" sz="1100" kern="1200" dirty="0" smtClean="0">
                          <a:solidFill>
                            <a:schemeClr val="dk1"/>
                          </a:solidFill>
                          <a:latin typeface="Century Gothic" pitchFamily="34" charset="0"/>
                          <a:ea typeface="+mn-ea"/>
                          <a:cs typeface="+mn-cs"/>
                        </a:rPr>
                        <a:t>10000 hojas volantes = $450</a:t>
                      </a:r>
                      <a:endParaRPr lang="es-ES" sz="1100" kern="1200" dirty="0" smtClean="0">
                        <a:solidFill>
                          <a:schemeClr val="dk1"/>
                        </a:solidFill>
                        <a:latin typeface="Century Gothic" pitchFamily="34" charset="0"/>
                        <a:ea typeface="+mn-ea"/>
                        <a:cs typeface="+mn-cs"/>
                      </a:endParaRPr>
                    </a:p>
                    <a:p>
                      <a:pPr lvl="0">
                        <a:buFont typeface="Arial" pitchFamily="34" charset="0"/>
                        <a:buChar char="•"/>
                      </a:pPr>
                      <a:r>
                        <a:rPr lang="es-MX" sz="1100" kern="1200" dirty="0" smtClean="0">
                          <a:solidFill>
                            <a:schemeClr val="dk1"/>
                          </a:solidFill>
                          <a:latin typeface="Century Gothic" pitchFamily="34" charset="0"/>
                          <a:ea typeface="+mn-ea"/>
                          <a:cs typeface="+mn-cs"/>
                        </a:rPr>
                        <a:t>Publicidad por radio =  $537,60, por anunciar 8 cuñas diarias durante dos meses en horarios rotativos.</a:t>
                      </a:r>
                      <a:endParaRPr lang="es-ES" sz="1100" kern="1200" dirty="0">
                        <a:solidFill>
                          <a:schemeClr val="dk1"/>
                        </a:solidFill>
                        <a:latin typeface="Century Gothic" pitchFamily="34" charset="0"/>
                        <a:ea typeface="+mn-ea"/>
                        <a:cs typeface="+mn-cs"/>
                      </a:endParaRPr>
                    </a:p>
                  </a:txBody>
                  <a:tcPr/>
                </a:tc>
              </a:tr>
              <a:tr h="6235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100" dirty="0" smtClean="0">
                          <a:latin typeface="Century Gothic" pitchFamily="34" charset="0"/>
                        </a:rPr>
                        <a:t>Difusión</a:t>
                      </a:r>
                      <a:r>
                        <a:rPr lang="es-ES" sz="1100" baseline="0" dirty="0" smtClean="0">
                          <a:latin typeface="Century Gothic" pitchFamily="34" charset="0"/>
                        </a:rPr>
                        <a:t> de Publicidad</a:t>
                      </a:r>
                      <a:endParaRPr lang="es-ES" sz="1100" dirty="0" smtClean="0">
                        <a:latin typeface="Century Gothic" pitchFamily="34" charset="0"/>
                      </a:endParaRPr>
                    </a:p>
                    <a:p>
                      <a:pPr algn="ctr"/>
                      <a:endParaRPr lang="es-ES" sz="1100" dirty="0">
                        <a:latin typeface="Century Gothic" pitchFamily="34" charset="0"/>
                      </a:endParaRPr>
                    </a:p>
                  </a:txBody>
                  <a:tcPr/>
                </a:tc>
                <a:tc>
                  <a:txBody>
                    <a:bodyPr/>
                    <a:lstStyle/>
                    <a:p>
                      <a:pPr algn="ctr"/>
                      <a:r>
                        <a:rPr lang="es-MX" sz="1100" dirty="0" smtClean="0">
                          <a:latin typeface="Century Gothic" pitchFamily="34" charset="0"/>
                        </a:rPr>
                        <a:t>Publicidad impresa</a:t>
                      </a:r>
                    </a:p>
                    <a:p>
                      <a:pPr algn="ctr"/>
                      <a:r>
                        <a:rPr lang="es-MX" sz="1100" dirty="0" smtClean="0">
                          <a:latin typeface="Century Gothic" pitchFamily="34" charset="0"/>
                        </a:rPr>
                        <a:t>Radio Macarena</a:t>
                      </a:r>
                    </a:p>
                    <a:p>
                      <a:pPr algn="ctr"/>
                      <a:endParaRPr lang="es-ES" sz="1100" dirty="0">
                        <a:latin typeface="Century Gothic" pitchFamily="34" charset="0"/>
                      </a:endParaRPr>
                    </a:p>
                  </a:txBody>
                  <a:tcPr/>
                </a:tc>
                <a:tc>
                  <a:txBody>
                    <a:bodyPr/>
                    <a:lstStyle/>
                    <a:p>
                      <a:pPr algn="ctr"/>
                      <a:r>
                        <a:rPr lang="es-MX" sz="1100" dirty="0" smtClean="0">
                          <a:latin typeface="Century Gothic" pitchFamily="34" charset="0"/>
                        </a:rPr>
                        <a:t>Difundir para</a:t>
                      </a:r>
                      <a:r>
                        <a:rPr lang="es-MX" sz="1100" baseline="0" dirty="0" smtClean="0">
                          <a:latin typeface="Century Gothic" pitchFamily="34" charset="0"/>
                        </a:rPr>
                        <a:t> dar a conocer lo que se oferta</a:t>
                      </a:r>
                      <a:endParaRPr lang="es-ES" sz="1100" dirty="0">
                        <a:latin typeface="Century Gothic" pitchFamily="34" charset="0"/>
                      </a:endParaRPr>
                    </a:p>
                  </a:txBody>
                  <a:tcPr/>
                </a:tc>
                <a:tc>
                  <a:txBody>
                    <a:bodyPr/>
                    <a:lstStyle/>
                    <a:p>
                      <a:pPr algn="ctr"/>
                      <a:r>
                        <a:rPr lang="es-MX" sz="1100" kern="1200" dirty="0" smtClean="0">
                          <a:solidFill>
                            <a:schemeClr val="dk1"/>
                          </a:solidFill>
                          <a:latin typeface="Century Gothic" pitchFamily="34" charset="0"/>
                          <a:ea typeface="+mn-ea"/>
                          <a:cs typeface="+mn-cs"/>
                        </a:rPr>
                        <a:t>$987,60 </a:t>
                      </a:r>
                      <a:endParaRPr lang="es-ES" sz="1100" dirty="0">
                        <a:latin typeface="Century Gothic" pitchFamily="34" charset="0"/>
                      </a:endParaRPr>
                    </a:p>
                  </a:txBody>
                  <a:tcPr/>
                </a:tc>
              </a:tr>
              <a:tr h="534324">
                <a:tc>
                  <a:txBody>
                    <a:bodyPr/>
                    <a:lstStyle/>
                    <a:p>
                      <a:pPr algn="ctr"/>
                      <a:r>
                        <a:rPr lang="es-MX" sz="1100" kern="1200" dirty="0" smtClean="0">
                          <a:solidFill>
                            <a:schemeClr val="dk1"/>
                          </a:solidFill>
                          <a:latin typeface="Century Gothic" pitchFamily="34" charset="0"/>
                          <a:ea typeface="+mn-ea"/>
                          <a:cs typeface="+mn-cs"/>
                        </a:rPr>
                        <a:t>Difusión mediante perifoneo,</a:t>
                      </a:r>
                      <a:r>
                        <a:rPr lang="es-MX" sz="1100" kern="1200" baseline="0" dirty="0" smtClean="0">
                          <a:solidFill>
                            <a:schemeClr val="dk1"/>
                          </a:solidFill>
                          <a:latin typeface="Century Gothic" pitchFamily="34" charset="0"/>
                          <a:ea typeface="+mn-ea"/>
                          <a:cs typeface="+mn-cs"/>
                        </a:rPr>
                        <a:t> lugares aledaños.</a:t>
                      </a:r>
                      <a:endParaRPr lang="es-ES" sz="1100" dirty="0">
                        <a:latin typeface="Century Gothic" pitchFamily="34" charset="0"/>
                      </a:endParaRPr>
                    </a:p>
                  </a:txBody>
                  <a:tcPr/>
                </a:tc>
                <a:tc>
                  <a:txBody>
                    <a:bodyPr/>
                    <a:lstStyle/>
                    <a:p>
                      <a:pPr algn="ctr"/>
                      <a:r>
                        <a:rPr lang="es-MX" sz="1100" kern="1200" dirty="0" err="1" smtClean="0">
                          <a:solidFill>
                            <a:schemeClr val="dk1"/>
                          </a:solidFill>
                          <a:latin typeface="Century Gothic" pitchFamily="34" charset="0"/>
                          <a:ea typeface="+mn-ea"/>
                          <a:cs typeface="+mn-cs"/>
                        </a:rPr>
                        <a:t>Gingle</a:t>
                      </a:r>
                      <a:r>
                        <a:rPr lang="es-MX" sz="1100" kern="1200" dirty="0" smtClean="0">
                          <a:solidFill>
                            <a:schemeClr val="dk1"/>
                          </a:solidFill>
                          <a:latin typeface="Century Gothic" pitchFamily="34" charset="0"/>
                          <a:ea typeface="+mn-ea"/>
                          <a:cs typeface="+mn-cs"/>
                        </a:rPr>
                        <a:t>/</a:t>
                      </a:r>
                      <a:r>
                        <a:rPr lang="es-MX" sz="1100" kern="1200" dirty="0" err="1" smtClean="0">
                          <a:solidFill>
                            <a:schemeClr val="dk1"/>
                          </a:solidFill>
                          <a:latin typeface="Century Gothic" pitchFamily="34" charset="0"/>
                          <a:ea typeface="+mn-ea"/>
                          <a:cs typeface="+mn-cs"/>
                        </a:rPr>
                        <a:t>spot</a:t>
                      </a:r>
                      <a:r>
                        <a:rPr lang="es-MX" sz="1100" kern="1200" dirty="0" smtClean="0">
                          <a:solidFill>
                            <a:schemeClr val="dk1"/>
                          </a:solidFill>
                          <a:latin typeface="Century Gothic" pitchFamily="34" charset="0"/>
                          <a:ea typeface="+mn-ea"/>
                          <a:cs typeface="+mn-cs"/>
                        </a:rPr>
                        <a:t> radial</a:t>
                      </a:r>
                      <a:endParaRPr lang="es-ES" sz="1100" dirty="0">
                        <a:latin typeface="Century Gothic" pitchFamily="34" charset="0"/>
                      </a:endParaRPr>
                    </a:p>
                  </a:txBody>
                  <a:tcPr/>
                </a:tc>
                <a:tc>
                  <a:txBody>
                    <a:bodyPr/>
                    <a:lstStyle/>
                    <a:p>
                      <a:pPr algn="ctr"/>
                      <a:r>
                        <a:rPr lang="es-MX" sz="1100" kern="1200" dirty="0" smtClean="0">
                          <a:solidFill>
                            <a:schemeClr val="dk1"/>
                          </a:solidFill>
                          <a:latin typeface="Century Gothic" pitchFamily="34" charset="0"/>
                          <a:ea typeface="+mn-ea"/>
                          <a:cs typeface="+mn-cs"/>
                        </a:rPr>
                        <a:t>Reconocimiento</a:t>
                      </a:r>
                      <a:r>
                        <a:rPr lang="es-MX" sz="1100" kern="1200" baseline="0" dirty="0" smtClean="0">
                          <a:solidFill>
                            <a:schemeClr val="dk1"/>
                          </a:solidFill>
                          <a:latin typeface="Century Gothic" pitchFamily="34" charset="0"/>
                          <a:ea typeface="+mn-ea"/>
                          <a:cs typeface="+mn-cs"/>
                        </a:rPr>
                        <a:t> de marca</a:t>
                      </a:r>
                      <a:endParaRPr lang="es-ES" sz="1100" dirty="0">
                        <a:latin typeface="Century Gothic" pitchFamily="34" charset="0"/>
                      </a:endParaRPr>
                    </a:p>
                  </a:txBody>
                  <a:tcPr/>
                </a:tc>
                <a:tc>
                  <a:txBody>
                    <a:bodyPr/>
                    <a:lstStyle/>
                    <a:p>
                      <a:pPr algn="ctr"/>
                      <a:r>
                        <a:rPr lang="es-MX" sz="1100" kern="1200" dirty="0" smtClean="0">
                          <a:solidFill>
                            <a:schemeClr val="dk1"/>
                          </a:solidFill>
                          <a:latin typeface="Century Gothic" pitchFamily="34" charset="0"/>
                          <a:ea typeface="+mn-ea"/>
                          <a:cs typeface="+mn-cs"/>
                        </a:rPr>
                        <a:t>$1200</a:t>
                      </a:r>
                      <a:endParaRPr lang="es-ES" sz="1100" dirty="0">
                        <a:latin typeface="Century Gothic" pitchFamily="34" charset="0"/>
                      </a:endParaRPr>
                    </a:p>
                  </a:txBody>
                  <a:tcPr/>
                </a:tc>
              </a:tr>
              <a:tr h="1678864">
                <a:tc>
                  <a:txBody>
                    <a:bodyPr/>
                    <a:lstStyle/>
                    <a:p>
                      <a:pPr algn="ctr"/>
                      <a:r>
                        <a:rPr lang="es-ES" sz="1100" dirty="0" smtClean="0">
                          <a:latin typeface="Century Gothic" pitchFamily="34" charset="0"/>
                        </a:rPr>
                        <a:t>Visitar recintos</a:t>
                      </a:r>
                      <a:r>
                        <a:rPr lang="es-ES" sz="1100" baseline="0" dirty="0" smtClean="0">
                          <a:latin typeface="Century Gothic" pitchFamily="34" charset="0"/>
                        </a:rPr>
                        <a:t> en temporadas festivas</a:t>
                      </a:r>
                      <a:endParaRPr lang="es-ES" sz="1100" dirty="0">
                        <a:latin typeface="Century Gothic" pitchFamily="34" charset="0"/>
                      </a:endParaRPr>
                    </a:p>
                  </a:txBody>
                  <a:tcPr/>
                </a:tc>
                <a:tc>
                  <a:txBody>
                    <a:bodyPr/>
                    <a:lstStyle/>
                    <a:p>
                      <a:pPr algn="ctr"/>
                      <a:r>
                        <a:rPr lang="es-ES" sz="1100" dirty="0" smtClean="0">
                          <a:latin typeface="Century Gothic" pitchFamily="34" charset="0"/>
                        </a:rPr>
                        <a:t>Material impreso</a:t>
                      </a:r>
                      <a:endParaRPr lang="es-ES" sz="1100" dirty="0">
                        <a:latin typeface="Century Gothic" pitchFamily="34" charset="0"/>
                      </a:endParaRPr>
                    </a:p>
                  </a:txBody>
                  <a:tcPr/>
                </a:tc>
                <a:tc>
                  <a:txBody>
                    <a:bodyPr/>
                    <a:lstStyle/>
                    <a:p>
                      <a:pPr algn="ctr"/>
                      <a:r>
                        <a:rPr lang="es-MX" sz="1100" kern="1200" dirty="0" smtClean="0">
                          <a:solidFill>
                            <a:schemeClr val="dk1"/>
                          </a:solidFill>
                          <a:latin typeface="Century Gothic" pitchFamily="34" charset="0"/>
                          <a:ea typeface="+mn-ea"/>
                          <a:cs typeface="+mn-cs"/>
                        </a:rPr>
                        <a:t>Promocionar y ofertar los servicios </a:t>
                      </a:r>
                      <a:endParaRPr lang="es-ES" sz="1100" dirty="0">
                        <a:latin typeface="Century Gothic" pitchFamily="34" charset="0"/>
                      </a:endParaRPr>
                    </a:p>
                  </a:txBody>
                  <a:tcPr/>
                </a:tc>
                <a:tc>
                  <a:txBody>
                    <a:bodyPr/>
                    <a:lstStyle/>
                    <a:p>
                      <a:pPr lvl="0"/>
                      <a:r>
                        <a:rPr lang="es-MX" sz="1100" kern="1200" dirty="0" smtClean="0">
                          <a:solidFill>
                            <a:schemeClr val="dk1"/>
                          </a:solidFill>
                          <a:latin typeface="Century Gothic" pitchFamily="34" charset="0"/>
                          <a:ea typeface="+mn-ea"/>
                          <a:cs typeface="+mn-cs"/>
                        </a:rPr>
                        <a:t>Una carpa de 5 metros cuadrados cuyo valor es de $806.4</a:t>
                      </a:r>
                      <a:endParaRPr lang="es-ES" sz="1100" kern="1200" dirty="0" smtClean="0">
                        <a:solidFill>
                          <a:schemeClr val="dk1"/>
                        </a:solidFill>
                        <a:latin typeface="Century Gothic" pitchFamily="34" charset="0"/>
                        <a:ea typeface="+mn-ea"/>
                        <a:cs typeface="+mn-cs"/>
                      </a:endParaRPr>
                    </a:p>
                    <a:p>
                      <a:pPr lvl="0"/>
                      <a:r>
                        <a:rPr lang="es-MX" sz="1100" kern="1200" dirty="0" smtClean="0">
                          <a:solidFill>
                            <a:schemeClr val="dk1"/>
                          </a:solidFill>
                          <a:latin typeface="Century Gothic" pitchFamily="34" charset="0"/>
                          <a:ea typeface="+mn-ea"/>
                          <a:cs typeface="+mn-cs"/>
                        </a:rPr>
                        <a:t>Un escritorio cuyo valor es de $400,00</a:t>
                      </a:r>
                      <a:endParaRPr lang="es-ES" sz="1100" kern="1200" dirty="0" smtClean="0">
                        <a:solidFill>
                          <a:schemeClr val="dk1"/>
                        </a:solidFill>
                        <a:latin typeface="Century Gothic" pitchFamily="34" charset="0"/>
                        <a:ea typeface="+mn-ea"/>
                        <a:cs typeface="+mn-cs"/>
                      </a:endParaRPr>
                    </a:p>
                    <a:p>
                      <a:pPr lvl="0"/>
                      <a:r>
                        <a:rPr lang="es-MX" sz="1100" kern="1200" dirty="0" smtClean="0">
                          <a:solidFill>
                            <a:schemeClr val="dk1"/>
                          </a:solidFill>
                          <a:latin typeface="Century Gothic" pitchFamily="34" charset="0"/>
                          <a:ea typeface="+mn-ea"/>
                          <a:cs typeface="+mn-cs"/>
                        </a:rPr>
                        <a:t>2 Banners $240</a:t>
                      </a:r>
                      <a:endParaRPr lang="es-ES" sz="1100" kern="1200" dirty="0" smtClean="0">
                        <a:solidFill>
                          <a:schemeClr val="dk1"/>
                        </a:solidFill>
                        <a:latin typeface="Century Gothic" pitchFamily="34" charset="0"/>
                        <a:ea typeface="+mn-ea"/>
                        <a:cs typeface="+mn-cs"/>
                      </a:endParaRPr>
                    </a:p>
                    <a:p>
                      <a:pPr lvl="0"/>
                      <a:r>
                        <a:rPr lang="es-MX" sz="1100" kern="1200" dirty="0" smtClean="0">
                          <a:solidFill>
                            <a:schemeClr val="dk1"/>
                          </a:solidFill>
                          <a:latin typeface="Century Gothic" pitchFamily="34" charset="0"/>
                          <a:ea typeface="+mn-ea"/>
                          <a:cs typeface="+mn-cs"/>
                        </a:rPr>
                        <a:t>Gastos de movilización $200</a:t>
                      </a:r>
                      <a:endParaRPr lang="es-ES" sz="1100" kern="1200" dirty="0" smtClean="0">
                        <a:solidFill>
                          <a:schemeClr val="dk1"/>
                        </a:solidFill>
                        <a:latin typeface="Century Gothic" pitchFamily="34" charset="0"/>
                        <a:ea typeface="+mn-ea"/>
                        <a:cs typeface="+mn-cs"/>
                      </a:endParaRPr>
                    </a:p>
                    <a:p>
                      <a:pPr algn="ctr"/>
                      <a:endParaRPr lang="es-ES" sz="1100" dirty="0">
                        <a:latin typeface="Century Gothic" pitchFamily="34" charset="0"/>
                      </a:endParaRPr>
                    </a:p>
                  </a:txBody>
                  <a:tcPr/>
                </a:tc>
              </a:tr>
              <a:tr h="623578">
                <a:tc>
                  <a:txBody>
                    <a:bodyPr/>
                    <a:lstStyle/>
                    <a:p>
                      <a:pPr algn="ctr"/>
                      <a:r>
                        <a:rPr lang="es-MX" sz="1100" kern="1200" dirty="0" smtClean="0">
                          <a:solidFill>
                            <a:schemeClr val="dk1"/>
                          </a:solidFill>
                          <a:latin typeface="Century Gothic" pitchFamily="34" charset="0"/>
                          <a:ea typeface="+mn-ea"/>
                          <a:cs typeface="+mn-cs"/>
                        </a:rPr>
                        <a:t>Promocionar a la Institución en eventos públicos</a:t>
                      </a:r>
                      <a:endParaRPr lang="es-ES" sz="1100" dirty="0">
                        <a:latin typeface="Century Gothic" pitchFamily="34" charset="0"/>
                      </a:endParaRPr>
                    </a:p>
                  </a:txBody>
                  <a:tcPr/>
                </a:tc>
                <a:tc>
                  <a:txBody>
                    <a:bodyPr/>
                    <a:lstStyle/>
                    <a:p>
                      <a:pPr algn="ctr"/>
                      <a:r>
                        <a:rPr lang="es-MX" sz="1100" kern="1200" dirty="0" err="1" smtClean="0">
                          <a:solidFill>
                            <a:schemeClr val="dk1"/>
                          </a:solidFill>
                          <a:latin typeface="Century Gothic" pitchFamily="34" charset="0"/>
                          <a:ea typeface="+mn-ea"/>
                          <a:cs typeface="+mn-cs"/>
                        </a:rPr>
                        <a:t>Gigantografías</a:t>
                      </a:r>
                      <a:r>
                        <a:rPr lang="es-MX" sz="1100" kern="1200" dirty="0" smtClean="0">
                          <a:solidFill>
                            <a:schemeClr val="dk1"/>
                          </a:solidFill>
                          <a:latin typeface="Century Gothic" pitchFamily="34" charset="0"/>
                          <a:ea typeface="+mn-ea"/>
                          <a:cs typeface="+mn-cs"/>
                        </a:rPr>
                        <a:t>/banner</a:t>
                      </a:r>
                      <a:endParaRPr lang="es-ES" sz="1100" dirty="0">
                        <a:latin typeface="Century Gothic"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kern="1200" dirty="0" smtClean="0">
                          <a:solidFill>
                            <a:schemeClr val="dk1"/>
                          </a:solidFill>
                          <a:latin typeface="Century Gothic" pitchFamily="34" charset="0"/>
                          <a:ea typeface="+mn-ea"/>
                          <a:cs typeface="+mn-cs"/>
                        </a:rPr>
                        <a:t>Promocionar y ofertar los servicios </a:t>
                      </a:r>
                      <a:endParaRPr lang="es-ES" sz="1100" dirty="0" smtClean="0">
                        <a:latin typeface="Century Gothic" pitchFamily="34" charset="0"/>
                      </a:endParaRPr>
                    </a:p>
                    <a:p>
                      <a:pPr algn="ctr"/>
                      <a:endParaRPr lang="es-ES" sz="1100" dirty="0">
                        <a:latin typeface="Century Gothic" pitchFamily="34" charset="0"/>
                      </a:endParaRPr>
                    </a:p>
                  </a:txBody>
                  <a:tcPr/>
                </a:tc>
                <a:tc>
                  <a:txBody>
                    <a:bodyPr/>
                    <a:lstStyle/>
                    <a:p>
                      <a:pPr algn="ctr"/>
                      <a:r>
                        <a:rPr lang="es-MX" sz="1100" kern="1200" dirty="0" smtClean="0">
                          <a:solidFill>
                            <a:schemeClr val="dk1"/>
                          </a:solidFill>
                          <a:latin typeface="Century Gothic" pitchFamily="34" charset="0"/>
                          <a:ea typeface="+mn-ea"/>
                          <a:cs typeface="+mn-cs"/>
                        </a:rPr>
                        <a:t>$1800 </a:t>
                      </a:r>
                      <a:endParaRPr lang="es-ES" sz="1100" dirty="0">
                        <a:latin typeface="Century Gothic" pitchFamily="34" charset="0"/>
                      </a:endParaRPr>
                    </a:p>
                  </a:txBody>
                  <a:tcPr/>
                </a:tc>
              </a:tr>
            </a:tbl>
          </a:graphicData>
        </a:graphic>
      </p:graphicFrame>
      <p:sp>
        <p:nvSpPr>
          <p:cNvPr id="7" name="6 CuadroTexto"/>
          <p:cNvSpPr txBox="1"/>
          <p:nvPr/>
        </p:nvSpPr>
        <p:spPr>
          <a:xfrm>
            <a:off x="285720" y="1285860"/>
            <a:ext cx="1500198" cy="307777"/>
          </a:xfrm>
          <a:prstGeom prst="rect">
            <a:avLst/>
          </a:prstGeom>
          <a:noFill/>
        </p:spPr>
        <p:txBody>
          <a:bodyPr wrap="square" rtlCol="0">
            <a:spAutoFit/>
          </a:bodyPr>
          <a:lstStyle/>
          <a:p>
            <a:pPr marL="342900" indent="-342900">
              <a:buFont typeface="+mj-lt"/>
              <a:buAutoNum type="arabicPeriod"/>
            </a:pPr>
            <a:r>
              <a:rPr lang="es-ES" sz="1400" b="1" dirty="0" smtClean="0">
                <a:latin typeface="Century Gothic" pitchFamily="34" charset="0"/>
              </a:rPr>
              <a:t>OBJETIVOS</a:t>
            </a:r>
            <a:endParaRPr lang="es-ES" sz="1400" b="1" dirty="0">
              <a:latin typeface="Century Gothic" pitchFamily="34" charset="0"/>
            </a:endParaRPr>
          </a:p>
        </p:txBody>
      </p:sp>
      <p:cxnSp>
        <p:nvCxnSpPr>
          <p:cNvPr id="8" name="7 Conector recto"/>
          <p:cNvCxnSpPr/>
          <p:nvPr/>
        </p:nvCxnSpPr>
        <p:spPr>
          <a:xfrm rot="5400000">
            <a:off x="1607720" y="1535496"/>
            <a:ext cx="499272"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214282" y="2643182"/>
            <a:ext cx="430887" cy="1928826"/>
          </a:xfrm>
          <a:prstGeom prst="rect">
            <a:avLst/>
          </a:prstGeom>
          <a:noFill/>
        </p:spPr>
        <p:txBody>
          <a:bodyPr vert="vert270" wrap="square" rtlCol="0">
            <a:spAutoFit/>
          </a:bodyPr>
          <a:lstStyle/>
          <a:p>
            <a:r>
              <a:rPr lang="es-ES" sz="1600" b="1" dirty="0" smtClean="0">
                <a:latin typeface="Century Gothic" pitchFamily="34" charset="0"/>
              </a:rPr>
              <a:t>2. ESTRATEGIAS</a:t>
            </a:r>
            <a:endParaRPr lang="es-ES" sz="1600" b="1" dirty="0">
              <a:latin typeface="Century Gothic" pitchFamily="34" charset="0"/>
            </a:endParaRPr>
          </a:p>
        </p:txBody>
      </p:sp>
    </p:spTree>
  </p:cSld>
  <p:clrMapOvr>
    <a:masterClrMapping/>
  </p:clrMapOvr>
  <p:transition>
    <p:push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929586" y="6000768"/>
            <a:ext cx="710451"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25</a:t>
            </a:r>
            <a:endParaRPr lang="es-ES" sz="3600" dirty="0">
              <a:solidFill>
                <a:schemeClr val="tx2"/>
              </a:solidFill>
              <a:latin typeface="Bauhaus 93" pitchFamily="82" charset="0"/>
              <a:cs typeface="Aharoni" pitchFamily="2" charset="-79"/>
            </a:endParaRPr>
          </a:p>
        </p:txBody>
      </p:sp>
      <p:sp>
        <p:nvSpPr>
          <p:cNvPr id="5" name="4 CuadroTexto"/>
          <p:cNvSpPr txBox="1"/>
          <p:nvPr/>
        </p:nvSpPr>
        <p:spPr>
          <a:xfrm>
            <a:off x="357158" y="2357430"/>
            <a:ext cx="1500198" cy="307777"/>
          </a:xfrm>
          <a:prstGeom prst="rect">
            <a:avLst/>
          </a:prstGeom>
          <a:noFill/>
        </p:spPr>
        <p:txBody>
          <a:bodyPr wrap="square" rtlCol="0">
            <a:spAutoFit/>
          </a:bodyPr>
          <a:lstStyle/>
          <a:p>
            <a:r>
              <a:rPr lang="es-ES" sz="1400" b="1" dirty="0" smtClean="0">
                <a:latin typeface="Century Gothic" pitchFamily="34" charset="0"/>
              </a:rPr>
              <a:t>3. POLÍTICAS</a:t>
            </a:r>
            <a:endParaRPr lang="es-ES" sz="1400" b="1" dirty="0">
              <a:latin typeface="Century Gothic" pitchFamily="34" charset="0"/>
            </a:endParaRPr>
          </a:p>
        </p:txBody>
      </p:sp>
      <p:sp>
        <p:nvSpPr>
          <p:cNvPr id="6" name="5 CuadroTexto"/>
          <p:cNvSpPr txBox="1"/>
          <p:nvPr/>
        </p:nvSpPr>
        <p:spPr>
          <a:xfrm>
            <a:off x="285720" y="4000504"/>
            <a:ext cx="1571636" cy="307777"/>
          </a:xfrm>
          <a:prstGeom prst="rect">
            <a:avLst/>
          </a:prstGeom>
          <a:noFill/>
        </p:spPr>
        <p:txBody>
          <a:bodyPr wrap="square" rtlCol="0">
            <a:spAutoFit/>
          </a:bodyPr>
          <a:lstStyle/>
          <a:p>
            <a:r>
              <a:rPr lang="es-ES" sz="1400" b="1" dirty="0" smtClean="0">
                <a:latin typeface="Century Gothic" pitchFamily="34" charset="0"/>
              </a:rPr>
              <a:t>4. INDICADORES</a:t>
            </a:r>
            <a:endParaRPr lang="es-ES" sz="1400" b="1" dirty="0">
              <a:latin typeface="Century Gothic" pitchFamily="34" charset="0"/>
            </a:endParaRPr>
          </a:p>
        </p:txBody>
      </p:sp>
      <p:sp>
        <p:nvSpPr>
          <p:cNvPr id="7" name="6 CuadroTexto"/>
          <p:cNvSpPr txBox="1"/>
          <p:nvPr/>
        </p:nvSpPr>
        <p:spPr>
          <a:xfrm>
            <a:off x="2428860" y="1928802"/>
            <a:ext cx="4071966"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Font typeface="Arial" pitchFamily="34" charset="0"/>
              <a:buChar char="•"/>
            </a:pPr>
            <a:r>
              <a:rPr lang="es-ES" sz="1600" dirty="0" smtClean="0">
                <a:latin typeface="Century Gothic" pitchFamily="34" charset="0"/>
              </a:rPr>
              <a:t>USO DE COLORES INSTITUCIONALES</a:t>
            </a:r>
          </a:p>
          <a:p>
            <a:pPr>
              <a:buFont typeface="Arial" pitchFamily="34" charset="0"/>
              <a:buChar char="•"/>
            </a:pPr>
            <a:r>
              <a:rPr lang="es-ES" sz="1600" dirty="0" smtClean="0">
                <a:latin typeface="Century Gothic" pitchFamily="34" charset="0"/>
              </a:rPr>
              <a:t>ENTREGA OPORTUNA</a:t>
            </a:r>
          </a:p>
          <a:p>
            <a:pPr>
              <a:buFont typeface="Arial" pitchFamily="34" charset="0"/>
              <a:buChar char="•"/>
            </a:pPr>
            <a:r>
              <a:rPr lang="es-ES" sz="1600" dirty="0" smtClean="0">
                <a:latin typeface="Century Gothic" pitchFamily="34" charset="0"/>
              </a:rPr>
              <a:t>INFORMACIÓN ENTREGADA DE FORMA ADECUADA</a:t>
            </a:r>
          </a:p>
        </p:txBody>
      </p:sp>
      <p:sp>
        <p:nvSpPr>
          <p:cNvPr id="8" name="7 CuadroTexto"/>
          <p:cNvSpPr txBox="1"/>
          <p:nvPr/>
        </p:nvSpPr>
        <p:spPr>
          <a:xfrm>
            <a:off x="2428860" y="3643314"/>
            <a:ext cx="5500726" cy="212365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buFont typeface="Arial" pitchFamily="34" charset="0"/>
              <a:buChar char="•"/>
            </a:pPr>
            <a:r>
              <a:rPr lang="es-MX" sz="1200" dirty="0" smtClean="0">
                <a:latin typeface="Century Gothic" pitchFamily="34" charset="0"/>
              </a:rPr>
              <a:t>Para poder medir la estrategia N</a:t>
            </a:r>
            <a:r>
              <a:rPr lang="es-MX" sz="1200" baseline="30000" dirty="0" smtClean="0">
                <a:latin typeface="Century Gothic" pitchFamily="34" charset="0"/>
              </a:rPr>
              <a:t>o </a:t>
            </a:r>
            <a:r>
              <a:rPr lang="es-MX" sz="1200" dirty="0" smtClean="0">
                <a:latin typeface="Century Gothic" pitchFamily="34" charset="0"/>
              </a:rPr>
              <a:t>1, N</a:t>
            </a:r>
            <a:r>
              <a:rPr lang="es-MX" sz="1200" baseline="30000" dirty="0" smtClean="0">
                <a:latin typeface="Century Gothic" pitchFamily="34" charset="0"/>
              </a:rPr>
              <a:t>o</a:t>
            </a:r>
            <a:r>
              <a:rPr lang="es-MX" sz="1200" dirty="0" smtClean="0">
                <a:latin typeface="Century Gothic" pitchFamily="34" charset="0"/>
              </a:rPr>
              <a:t> 2 y N</a:t>
            </a:r>
            <a:r>
              <a:rPr lang="es-MX" sz="1200" baseline="30000" dirty="0" smtClean="0">
                <a:latin typeface="Century Gothic" pitchFamily="34" charset="0"/>
              </a:rPr>
              <a:t>o </a:t>
            </a:r>
            <a:r>
              <a:rPr lang="es-MX" sz="1200" dirty="0" smtClean="0">
                <a:latin typeface="Century Gothic" pitchFamily="34" charset="0"/>
              </a:rPr>
              <a:t>3,  se realizará encuestas a los clientes potenciales, con la finalidad de conocer, que  a través de qué medio publicitario ellos se enteraron de  los servicios que ofrece la empresa, el indicador de la siguiente estrategia será que el 50% del total de los encuestados lo realizó a través de los medios publicitarios empleados en la estrategia N</a:t>
            </a:r>
            <a:r>
              <a:rPr lang="es-MX" sz="1200" baseline="30000" dirty="0" smtClean="0">
                <a:latin typeface="Century Gothic" pitchFamily="34" charset="0"/>
              </a:rPr>
              <a:t>o</a:t>
            </a:r>
            <a:r>
              <a:rPr lang="es-MX" sz="1200" dirty="0" smtClean="0">
                <a:latin typeface="Century Gothic" pitchFamily="34" charset="0"/>
              </a:rPr>
              <a:t> 1, N</a:t>
            </a:r>
            <a:r>
              <a:rPr lang="es-MX" sz="1200" baseline="30000" dirty="0" smtClean="0">
                <a:latin typeface="Century Gothic" pitchFamily="34" charset="0"/>
              </a:rPr>
              <a:t>o</a:t>
            </a:r>
            <a:r>
              <a:rPr lang="es-MX" sz="1200" dirty="0" smtClean="0">
                <a:latin typeface="Century Gothic" pitchFamily="34" charset="0"/>
              </a:rPr>
              <a:t> 2 y N</a:t>
            </a:r>
            <a:r>
              <a:rPr lang="es-MX" sz="1200" baseline="30000" dirty="0" smtClean="0">
                <a:latin typeface="Century Gothic" pitchFamily="34" charset="0"/>
              </a:rPr>
              <a:t>o </a:t>
            </a:r>
            <a:r>
              <a:rPr lang="es-MX" sz="1200" dirty="0" smtClean="0">
                <a:latin typeface="Century Gothic" pitchFamily="34" charset="0"/>
              </a:rPr>
              <a:t>3.</a:t>
            </a:r>
          </a:p>
          <a:p>
            <a:pPr lvl="0"/>
            <a:endParaRPr lang="es-ES" sz="1200" dirty="0" smtClean="0">
              <a:latin typeface="Century Gothic" pitchFamily="34" charset="0"/>
            </a:endParaRPr>
          </a:p>
          <a:p>
            <a:pPr lvl="0">
              <a:buFont typeface="Arial" pitchFamily="34" charset="0"/>
              <a:buChar char="•"/>
            </a:pPr>
            <a:r>
              <a:rPr lang="es-MX" sz="1200" dirty="0" smtClean="0">
                <a:latin typeface="Century Gothic" pitchFamily="34" charset="0"/>
              </a:rPr>
              <a:t>La estrategia N</a:t>
            </a:r>
            <a:r>
              <a:rPr lang="es-MX" sz="1200" baseline="30000" dirty="0" smtClean="0">
                <a:latin typeface="Century Gothic" pitchFamily="34" charset="0"/>
              </a:rPr>
              <a:t>o</a:t>
            </a:r>
            <a:r>
              <a:rPr lang="es-MX" sz="1200" dirty="0" smtClean="0">
                <a:latin typeface="Century Gothic" pitchFamily="34" charset="0"/>
              </a:rPr>
              <a:t> 4, es una estrategia de reposicionamiento, la implementación de la gigantografía servirá para que las personas que observen la misma se enteren de la existencia de la empresa, generar posicionamiento.</a:t>
            </a:r>
            <a:endParaRPr lang="es-ES" sz="1200" dirty="0">
              <a:latin typeface="Century Gothic" pitchFamily="34" charset="0"/>
            </a:endParaRPr>
          </a:p>
        </p:txBody>
      </p:sp>
      <p:sp>
        <p:nvSpPr>
          <p:cNvPr id="9" name="8 Flecha derecha"/>
          <p:cNvSpPr/>
          <p:nvPr/>
        </p:nvSpPr>
        <p:spPr>
          <a:xfrm>
            <a:off x="2000232" y="2428868"/>
            <a:ext cx="214314" cy="142876"/>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0" name="9 Flecha derecha"/>
          <p:cNvSpPr/>
          <p:nvPr/>
        </p:nvSpPr>
        <p:spPr>
          <a:xfrm>
            <a:off x="2000232" y="4071942"/>
            <a:ext cx="214314" cy="142876"/>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Tree>
  </p:cSld>
  <p:clrMapOvr>
    <a:masterClrMapping/>
  </p:clrMapOvr>
  <p:transition>
    <p:push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191221" y="1142984"/>
            <a:ext cx="1952779" cy="461665"/>
          </a:xfrm>
          <a:prstGeom prst="rect">
            <a:avLst/>
          </a:prstGeom>
          <a:noFill/>
        </p:spPr>
        <p:style>
          <a:lnRef idx="2">
            <a:schemeClr val="dk1"/>
          </a:lnRef>
          <a:fillRef idx="1">
            <a:schemeClr val="lt1"/>
          </a:fillRef>
          <a:effectRef idx="0">
            <a:schemeClr val="dk1"/>
          </a:effectRef>
          <a:fontRef idx="minor">
            <a:schemeClr val="dk1"/>
          </a:fontRef>
        </p:style>
        <p:txBody>
          <a:bodyPr wrap="none">
            <a:spAutoFit/>
          </a:bodyPr>
          <a:lstStyle/>
          <a:p>
            <a:r>
              <a:rPr lang="es-EC" sz="2400" b="1" dirty="0" smtClean="0">
                <a:latin typeface="Century Gothic" pitchFamily="34" charset="0"/>
              </a:rPr>
              <a:t>POST VENTA</a:t>
            </a:r>
            <a:endParaRPr lang="es-ES" sz="2400" b="1" dirty="0">
              <a:latin typeface="Century Gothic" pitchFamily="34" charset="0"/>
            </a:endParaRPr>
          </a:p>
        </p:txBody>
      </p:sp>
      <p:sp>
        <p:nvSpPr>
          <p:cNvPr id="5" name="4 CuadroTexto"/>
          <p:cNvSpPr txBox="1"/>
          <p:nvPr/>
        </p:nvSpPr>
        <p:spPr>
          <a:xfrm>
            <a:off x="1928794" y="1000108"/>
            <a:ext cx="5072098" cy="738664"/>
          </a:xfrm>
          <a:prstGeom prst="rect">
            <a:avLst/>
          </a:prstGeom>
          <a:noFill/>
        </p:spPr>
        <p:txBody>
          <a:bodyPr wrap="square" rtlCol="0">
            <a:spAutoFit/>
          </a:bodyPr>
          <a:lstStyle/>
          <a:p>
            <a:r>
              <a:rPr lang="es-MX" sz="1400" dirty="0" smtClean="0">
                <a:latin typeface="Century Gothic" pitchFamily="34" charset="0"/>
              </a:rPr>
              <a:t>Realizar un seguimiento constante sobre los servicios que brinda la empresa, con la finalidad de determinar si los clientes se sienten satisfechos o no.</a:t>
            </a:r>
            <a:endParaRPr lang="es-ES" sz="1400" dirty="0">
              <a:latin typeface="Century Gothic" pitchFamily="34" charset="0"/>
            </a:endParaRPr>
          </a:p>
        </p:txBody>
      </p:sp>
      <p:sp>
        <p:nvSpPr>
          <p:cNvPr id="7" name="6 CuadroTexto"/>
          <p:cNvSpPr txBox="1"/>
          <p:nvPr/>
        </p:nvSpPr>
        <p:spPr>
          <a:xfrm>
            <a:off x="285720" y="1142984"/>
            <a:ext cx="1500198" cy="307777"/>
          </a:xfrm>
          <a:prstGeom prst="rect">
            <a:avLst/>
          </a:prstGeom>
          <a:noFill/>
        </p:spPr>
        <p:txBody>
          <a:bodyPr wrap="square" rtlCol="0">
            <a:spAutoFit/>
          </a:bodyPr>
          <a:lstStyle/>
          <a:p>
            <a:pPr marL="342900" indent="-342900">
              <a:buFont typeface="+mj-lt"/>
              <a:buAutoNum type="arabicPeriod"/>
            </a:pPr>
            <a:r>
              <a:rPr lang="es-ES" sz="1400" b="1" dirty="0" smtClean="0">
                <a:latin typeface="Century Gothic" pitchFamily="34" charset="0"/>
              </a:rPr>
              <a:t>OBJETIVO</a:t>
            </a:r>
            <a:endParaRPr lang="es-ES" sz="1400" b="1" dirty="0">
              <a:latin typeface="Century Gothic" pitchFamily="34" charset="0"/>
            </a:endParaRPr>
          </a:p>
        </p:txBody>
      </p:sp>
      <p:cxnSp>
        <p:nvCxnSpPr>
          <p:cNvPr id="8" name="7 Conector recto"/>
          <p:cNvCxnSpPr/>
          <p:nvPr/>
        </p:nvCxnSpPr>
        <p:spPr>
          <a:xfrm rot="5400000">
            <a:off x="1465241" y="1464455"/>
            <a:ext cx="785024" cy="794"/>
          </a:xfrm>
          <a:prstGeom prst="line">
            <a:avLst/>
          </a:prstGeom>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357158" y="2786058"/>
            <a:ext cx="430887" cy="1928826"/>
          </a:xfrm>
          <a:prstGeom prst="rect">
            <a:avLst/>
          </a:prstGeom>
          <a:noFill/>
        </p:spPr>
        <p:txBody>
          <a:bodyPr vert="vert270" wrap="square" rtlCol="0">
            <a:spAutoFit/>
          </a:bodyPr>
          <a:lstStyle/>
          <a:p>
            <a:r>
              <a:rPr lang="es-ES" sz="1600" b="1" dirty="0" smtClean="0">
                <a:latin typeface="Century Gothic" pitchFamily="34" charset="0"/>
              </a:rPr>
              <a:t>2. ESTRATEGIAS</a:t>
            </a:r>
            <a:endParaRPr lang="es-ES" sz="1600" b="1" dirty="0">
              <a:latin typeface="Century Gothic" pitchFamily="34" charset="0"/>
            </a:endParaRPr>
          </a:p>
        </p:txBody>
      </p:sp>
      <p:graphicFrame>
        <p:nvGraphicFramePr>
          <p:cNvPr id="10" name="9 Tabla"/>
          <p:cNvGraphicFramePr>
            <a:graphicFrameLocks noGrp="1"/>
          </p:cNvGraphicFramePr>
          <p:nvPr/>
        </p:nvGraphicFramePr>
        <p:xfrm>
          <a:off x="1500166" y="2000240"/>
          <a:ext cx="7358114" cy="4714885"/>
        </p:xfrm>
        <a:graphic>
          <a:graphicData uri="http://schemas.openxmlformats.org/drawingml/2006/table">
            <a:tbl>
              <a:tblPr firstRow="1" bandRow="1">
                <a:tableStyleId>{5C22544A-7EE6-4342-B048-85BDC9FD1C3A}</a:tableStyleId>
              </a:tblPr>
              <a:tblGrid>
                <a:gridCol w="2683311"/>
                <a:gridCol w="2767164"/>
                <a:gridCol w="1907639"/>
              </a:tblGrid>
              <a:tr h="406567">
                <a:tc>
                  <a:txBody>
                    <a:bodyPr/>
                    <a:lstStyle/>
                    <a:p>
                      <a:pPr algn="ctr"/>
                      <a:r>
                        <a:rPr lang="es-ES" sz="1200" dirty="0" smtClean="0">
                          <a:latin typeface="Century Gothic" pitchFamily="34" charset="0"/>
                        </a:rPr>
                        <a:t>Estrategia</a:t>
                      </a:r>
                      <a:endParaRPr lang="es-ES" sz="1200" dirty="0">
                        <a:latin typeface="Century Gothic" pitchFamily="34" charset="0"/>
                      </a:endParaRPr>
                    </a:p>
                  </a:txBody>
                  <a:tcPr/>
                </a:tc>
                <a:tc>
                  <a:txBody>
                    <a:bodyPr/>
                    <a:lstStyle/>
                    <a:p>
                      <a:pPr algn="ctr"/>
                      <a:r>
                        <a:rPr lang="es-ES" sz="1200" dirty="0" smtClean="0">
                          <a:latin typeface="Century Gothic" pitchFamily="34" charset="0"/>
                        </a:rPr>
                        <a:t>Objetivo</a:t>
                      </a:r>
                      <a:endParaRPr lang="es-ES" sz="1200" dirty="0">
                        <a:latin typeface="Century Gothic" pitchFamily="34" charset="0"/>
                      </a:endParaRPr>
                    </a:p>
                  </a:txBody>
                  <a:tcPr/>
                </a:tc>
                <a:tc>
                  <a:txBody>
                    <a:bodyPr/>
                    <a:lstStyle/>
                    <a:p>
                      <a:pPr algn="ctr"/>
                      <a:r>
                        <a:rPr lang="es-ES" sz="1200" dirty="0" smtClean="0">
                          <a:latin typeface="Century Gothic" pitchFamily="34" charset="0"/>
                        </a:rPr>
                        <a:t>Monto</a:t>
                      </a:r>
                      <a:endParaRPr lang="es-ES" sz="1200" dirty="0">
                        <a:latin typeface="Century Gothic" pitchFamily="34" charset="0"/>
                      </a:endParaRPr>
                    </a:p>
                  </a:txBody>
                  <a:tcPr/>
                </a:tc>
              </a:tr>
              <a:tr h="787844">
                <a:tc>
                  <a:txBody>
                    <a:bodyPr/>
                    <a:lstStyle/>
                    <a:p>
                      <a:pPr algn="ctr"/>
                      <a:r>
                        <a:rPr lang="es-MX" sz="1200" kern="1200" dirty="0" smtClean="0">
                          <a:solidFill>
                            <a:schemeClr val="dk1"/>
                          </a:solidFill>
                          <a:latin typeface="Century Gothic" pitchFamily="34" charset="0"/>
                          <a:ea typeface="+mn-ea"/>
                          <a:cs typeface="+mn-cs"/>
                        </a:rPr>
                        <a:t>Realizar encuestas a los clientes de la empresa </a:t>
                      </a:r>
                      <a:endParaRPr lang="es-ES" sz="1200" dirty="0">
                        <a:latin typeface="Century Gothic" pitchFamily="34" charset="0"/>
                      </a:endParaRPr>
                    </a:p>
                  </a:txBody>
                  <a:tcPr/>
                </a:tc>
                <a:tc>
                  <a:txBody>
                    <a:bodyPr/>
                    <a:lstStyle/>
                    <a:p>
                      <a:pPr algn="ctr"/>
                      <a:r>
                        <a:rPr lang="es-MX" sz="1200" kern="1200" dirty="0" smtClean="0">
                          <a:solidFill>
                            <a:schemeClr val="dk1"/>
                          </a:solidFill>
                          <a:latin typeface="Century Gothic" pitchFamily="34" charset="0"/>
                          <a:ea typeface="+mn-ea"/>
                          <a:cs typeface="+mn-cs"/>
                        </a:rPr>
                        <a:t>Determinar si los servicios que ofrece la institución están acorde a sus exigencias</a:t>
                      </a:r>
                      <a:endParaRPr lang="es-ES" sz="1200" dirty="0">
                        <a:latin typeface="Century Gothic"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s-MX" sz="1200" kern="1200" dirty="0" smtClean="0">
                          <a:solidFill>
                            <a:schemeClr val="dk1"/>
                          </a:solidFill>
                          <a:latin typeface="Century Gothic" pitchFamily="34" charset="0"/>
                          <a:ea typeface="+mn-ea"/>
                          <a:cs typeface="+mn-cs"/>
                        </a:rPr>
                        <a:t>$50,00</a:t>
                      </a:r>
                      <a:endParaRPr lang="es-ES" sz="1200" kern="1200" dirty="0" smtClean="0">
                        <a:solidFill>
                          <a:schemeClr val="dk1"/>
                        </a:solidFill>
                        <a:latin typeface="Century Gothic" pitchFamily="34" charset="0"/>
                        <a:ea typeface="+mn-ea"/>
                        <a:cs typeface="+mn-cs"/>
                      </a:endParaRPr>
                    </a:p>
                    <a:p>
                      <a:pPr lvl="0">
                        <a:buFont typeface="Arial" pitchFamily="34" charset="0"/>
                        <a:buNone/>
                      </a:pPr>
                      <a:endParaRPr lang="es-ES" sz="1200" kern="1200" dirty="0">
                        <a:solidFill>
                          <a:schemeClr val="dk1"/>
                        </a:solidFill>
                        <a:latin typeface="Century Gothic" pitchFamily="34" charset="0"/>
                        <a:ea typeface="+mn-ea"/>
                        <a:cs typeface="+mn-cs"/>
                      </a:endParaRPr>
                    </a:p>
                  </a:txBody>
                  <a:tcPr/>
                </a:tc>
              </a:tr>
              <a:tr h="6688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latin typeface="Century Gothic" pitchFamily="34" charset="0"/>
                          <a:ea typeface="+mn-ea"/>
                          <a:cs typeface="+mn-cs"/>
                        </a:rPr>
                        <a:t>Implementar un buzón de sugerencias</a:t>
                      </a:r>
                      <a:endParaRPr lang="es-ES" sz="1200" dirty="0">
                        <a:latin typeface="Century Gothic" pitchFamily="34" charset="0"/>
                      </a:endParaRPr>
                    </a:p>
                  </a:txBody>
                  <a:tcPr/>
                </a:tc>
                <a:tc>
                  <a:txBody>
                    <a:bodyPr/>
                    <a:lstStyle/>
                    <a:p>
                      <a:pPr algn="ctr"/>
                      <a:r>
                        <a:rPr lang="es-MX" sz="1200" kern="1200" dirty="0" smtClean="0">
                          <a:solidFill>
                            <a:schemeClr val="dk1"/>
                          </a:solidFill>
                          <a:latin typeface="Century Gothic" pitchFamily="34" charset="0"/>
                          <a:ea typeface="+mn-ea"/>
                          <a:cs typeface="+mn-cs"/>
                        </a:rPr>
                        <a:t>Clientes de la empresa emitan sugerencias o reclamos acerca de los servicios que les ofrece</a:t>
                      </a:r>
                      <a:endParaRPr lang="es-ES" sz="1200" dirty="0">
                        <a:latin typeface="Century Gothic" pitchFamily="34" charset="0"/>
                      </a:endParaRPr>
                    </a:p>
                  </a:txBody>
                  <a:tcPr/>
                </a:tc>
                <a:tc>
                  <a:txBody>
                    <a:bodyPr/>
                    <a:lstStyle/>
                    <a:p>
                      <a:r>
                        <a:rPr lang="es-MX" sz="1200" kern="1200" dirty="0" smtClean="0">
                          <a:solidFill>
                            <a:schemeClr val="dk1"/>
                          </a:solidFill>
                          <a:latin typeface="Century Gothic" pitchFamily="34" charset="0"/>
                          <a:ea typeface="+mn-ea"/>
                          <a:cs typeface="+mn-cs"/>
                        </a:rPr>
                        <a:t>Elaboración de la caja </a:t>
                      </a:r>
                      <a:endParaRPr lang="es-ES" sz="1200" kern="1200" dirty="0" smtClean="0">
                        <a:solidFill>
                          <a:schemeClr val="dk1"/>
                        </a:solidFill>
                        <a:latin typeface="Century Gothic" pitchFamily="34" charset="0"/>
                        <a:ea typeface="+mn-ea"/>
                        <a:cs typeface="+mn-cs"/>
                      </a:endParaRPr>
                    </a:p>
                    <a:p>
                      <a:r>
                        <a:rPr lang="es-MX" sz="1200" kern="1200" dirty="0" smtClean="0">
                          <a:solidFill>
                            <a:schemeClr val="dk1"/>
                          </a:solidFill>
                          <a:latin typeface="Century Gothic" pitchFamily="34" charset="0"/>
                          <a:ea typeface="+mn-ea"/>
                          <a:cs typeface="+mn-cs"/>
                        </a:rPr>
                        <a:t>$50,00 </a:t>
                      </a:r>
                      <a:endParaRPr lang="es-ES" sz="1200" kern="1200" dirty="0">
                        <a:solidFill>
                          <a:schemeClr val="dk1"/>
                        </a:solidFill>
                        <a:latin typeface="Century Gothic" pitchFamily="34" charset="0"/>
                        <a:ea typeface="+mn-ea"/>
                        <a:cs typeface="+mn-cs"/>
                      </a:endParaRPr>
                    </a:p>
                  </a:txBody>
                  <a:tcPr/>
                </a:tc>
              </a:tr>
              <a:tr h="1051075">
                <a:tc>
                  <a:txBody>
                    <a:bodyPr/>
                    <a:lstStyle/>
                    <a:p>
                      <a:pPr algn="ctr"/>
                      <a:r>
                        <a:rPr lang="es-MX" sz="1200" kern="1200" dirty="0" smtClean="0">
                          <a:solidFill>
                            <a:schemeClr val="dk1"/>
                          </a:solidFill>
                          <a:latin typeface="Century Gothic" pitchFamily="34" charset="0"/>
                          <a:ea typeface="+mn-ea"/>
                          <a:cs typeface="+mn-cs"/>
                        </a:rPr>
                        <a:t>Implementar un buzón de sugerencias o sitio para comentarios en la página web de la institución</a:t>
                      </a:r>
                      <a:endParaRPr lang="es-ES" sz="1200" dirty="0">
                        <a:latin typeface="Century Gothic" pitchFamily="34" charset="0"/>
                      </a:endParaRPr>
                    </a:p>
                  </a:txBody>
                  <a:tcPr/>
                </a:tc>
                <a:tc>
                  <a:txBody>
                    <a:bodyPr/>
                    <a:lstStyle/>
                    <a:p>
                      <a:pPr algn="ctr"/>
                      <a:r>
                        <a:rPr lang="es-MX" sz="1200" kern="1200" dirty="0" smtClean="0">
                          <a:solidFill>
                            <a:schemeClr val="dk1"/>
                          </a:solidFill>
                          <a:latin typeface="Century Gothic" pitchFamily="34" charset="0"/>
                          <a:ea typeface="+mn-ea"/>
                          <a:cs typeface="+mn-cs"/>
                        </a:rPr>
                        <a:t>Los clientes puedan emitir sus sugerencias a través de vía electrónica</a:t>
                      </a:r>
                      <a:endParaRPr lang="es-ES" sz="1200" dirty="0">
                        <a:latin typeface="Century Gothic" pitchFamily="34" charset="0"/>
                      </a:endParaRPr>
                    </a:p>
                  </a:txBody>
                  <a:tcPr/>
                </a:tc>
                <a:tc>
                  <a:txBody>
                    <a:bodyPr/>
                    <a:lstStyle/>
                    <a:p>
                      <a:pPr lvl="0"/>
                      <a:r>
                        <a:rPr lang="es-MX" sz="1200" kern="1200" dirty="0" smtClean="0">
                          <a:solidFill>
                            <a:schemeClr val="dk1"/>
                          </a:solidFill>
                          <a:latin typeface="Century Gothic" pitchFamily="34" charset="0"/>
                          <a:ea typeface="+mn-ea"/>
                          <a:cs typeface="+mn-cs"/>
                        </a:rPr>
                        <a:t>Ing. Fernando cabrera, persona encargada de desarrollar la página web. </a:t>
                      </a:r>
                      <a:endParaRPr lang="es-ES" sz="1200" kern="1200" dirty="0">
                        <a:solidFill>
                          <a:schemeClr val="dk1"/>
                        </a:solidFill>
                        <a:latin typeface="Century Gothic" pitchFamily="34" charset="0"/>
                        <a:ea typeface="+mn-ea"/>
                        <a:cs typeface="+mn-cs"/>
                      </a:endParaRPr>
                    </a:p>
                  </a:txBody>
                  <a:tcPr/>
                </a:tc>
              </a:tr>
              <a:tr h="1242179">
                <a:tc>
                  <a:txBody>
                    <a:bodyPr/>
                    <a:lstStyle/>
                    <a:p>
                      <a:pPr algn="ctr"/>
                      <a:r>
                        <a:rPr lang="es-MX" sz="1200" kern="1200" dirty="0" smtClean="0">
                          <a:solidFill>
                            <a:schemeClr val="dk1"/>
                          </a:solidFill>
                          <a:latin typeface="Century Gothic" pitchFamily="34" charset="0"/>
                          <a:ea typeface="+mn-ea"/>
                          <a:cs typeface="+mn-cs"/>
                        </a:rPr>
                        <a:t>Implementar un programa con base de datos</a:t>
                      </a:r>
                      <a:endParaRPr lang="es-ES" sz="1200" dirty="0">
                        <a:latin typeface="Century Gothic" pitchFamily="34" charset="0"/>
                      </a:endParaRPr>
                    </a:p>
                  </a:txBody>
                  <a:tcPr/>
                </a:tc>
                <a:tc>
                  <a:txBody>
                    <a:bodyPr/>
                    <a:lstStyle/>
                    <a:p>
                      <a:pPr algn="ctr"/>
                      <a:r>
                        <a:rPr lang="es-MX" sz="1200" kern="1200" dirty="0" smtClean="0">
                          <a:solidFill>
                            <a:schemeClr val="dk1"/>
                          </a:solidFill>
                          <a:latin typeface="Century Gothic" pitchFamily="34" charset="0"/>
                          <a:ea typeface="+mn-ea"/>
                          <a:cs typeface="+mn-cs"/>
                        </a:rPr>
                        <a:t>Almacenar información y usarla para atender </a:t>
                      </a:r>
                      <a:r>
                        <a:rPr lang="es-MX" sz="1200" kern="1200" baseline="0" dirty="0" smtClean="0">
                          <a:solidFill>
                            <a:schemeClr val="dk1"/>
                          </a:solidFill>
                          <a:latin typeface="Century Gothic" pitchFamily="34" charset="0"/>
                          <a:ea typeface="+mn-ea"/>
                          <a:cs typeface="+mn-cs"/>
                        </a:rPr>
                        <a:t> aplicar atención a los clientes mediante correos, llamadas</a:t>
                      </a:r>
                      <a:endParaRPr lang="es-ES" sz="1200" dirty="0">
                        <a:latin typeface="Century Gothic"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latin typeface="Century Gothic" pitchFamily="34" charset="0"/>
                          <a:ea typeface="+mn-ea"/>
                          <a:cs typeface="+mn-cs"/>
                        </a:rPr>
                        <a:t>Ing. Fernando cabrera, persona encargada de desarrollar la página web. </a:t>
                      </a:r>
                      <a:endParaRPr lang="es-ES" sz="1200" kern="1200" dirty="0" smtClean="0">
                        <a:solidFill>
                          <a:schemeClr val="dk1"/>
                        </a:solidFill>
                        <a:latin typeface="Century Gothic" pitchFamily="34" charset="0"/>
                        <a:ea typeface="+mn-ea"/>
                        <a:cs typeface="+mn-cs"/>
                      </a:endParaRPr>
                    </a:p>
                    <a:p>
                      <a:pPr lvl="0"/>
                      <a:endParaRPr lang="es-ES" sz="1200" kern="1200" dirty="0">
                        <a:solidFill>
                          <a:schemeClr val="dk1"/>
                        </a:solidFill>
                        <a:latin typeface="Century Gothic" pitchFamily="34" charset="0"/>
                        <a:ea typeface="+mn-ea"/>
                        <a:cs typeface="+mn-cs"/>
                      </a:endParaRPr>
                    </a:p>
                  </a:txBody>
                  <a:tcPr/>
                </a:tc>
              </a:tr>
              <a:tr h="558354">
                <a:tc>
                  <a:txBody>
                    <a:bodyPr/>
                    <a:lstStyle/>
                    <a:p>
                      <a:pPr algn="ctr"/>
                      <a:r>
                        <a:rPr lang="es-MX" sz="1200" kern="1200" dirty="0" smtClean="0">
                          <a:solidFill>
                            <a:schemeClr val="dk1"/>
                          </a:solidFill>
                          <a:latin typeface="Century Gothic" pitchFamily="34" charset="0"/>
                          <a:ea typeface="+mn-ea"/>
                          <a:cs typeface="+mn-cs"/>
                        </a:rPr>
                        <a:t>Realizar una encuesta de forma trimestral </a:t>
                      </a:r>
                      <a:endParaRPr lang="es-ES" sz="1200" dirty="0">
                        <a:latin typeface="Century Gothic" pitchFamily="34" charset="0"/>
                      </a:endParaRPr>
                    </a:p>
                  </a:txBody>
                  <a:tcPr/>
                </a:tc>
                <a:tc>
                  <a:txBody>
                    <a:bodyPr/>
                    <a:lstStyle/>
                    <a:p>
                      <a:pPr algn="ctr"/>
                      <a:r>
                        <a:rPr lang="es-MX" sz="1200" kern="1200" dirty="0" smtClean="0">
                          <a:solidFill>
                            <a:schemeClr val="dk1"/>
                          </a:solidFill>
                          <a:latin typeface="Century Gothic" pitchFamily="34" charset="0"/>
                          <a:ea typeface="+mn-ea"/>
                          <a:cs typeface="+mn-cs"/>
                        </a:rPr>
                        <a:t>Evaluar el desempeño del personal de la empresa</a:t>
                      </a:r>
                      <a:endParaRPr lang="es-ES" sz="1200" dirty="0">
                        <a:latin typeface="Century Gothic" pitchFamily="34" charset="0"/>
                      </a:endParaRPr>
                    </a:p>
                  </a:txBody>
                  <a:tcPr/>
                </a:tc>
                <a:tc>
                  <a:txBody>
                    <a:bodyPr/>
                    <a:lstStyle/>
                    <a:p>
                      <a:pPr lvl="0"/>
                      <a:r>
                        <a:rPr lang="es-MX" sz="1200" kern="1200" dirty="0" smtClean="0">
                          <a:solidFill>
                            <a:schemeClr val="dk1"/>
                          </a:solidFill>
                          <a:latin typeface="Century Gothic" pitchFamily="34" charset="0"/>
                          <a:ea typeface="+mn-ea"/>
                          <a:cs typeface="+mn-cs"/>
                        </a:rPr>
                        <a:t>$50,00</a:t>
                      </a:r>
                      <a:endParaRPr lang="es-ES" sz="1200" kern="1200" dirty="0">
                        <a:solidFill>
                          <a:schemeClr val="dk1"/>
                        </a:solidFill>
                        <a:latin typeface="Century Gothic" pitchFamily="34" charset="0"/>
                        <a:ea typeface="+mn-ea"/>
                        <a:cs typeface="+mn-cs"/>
                      </a:endParaRPr>
                    </a:p>
                  </a:txBody>
                  <a:tcPr/>
                </a:tc>
              </a:tr>
            </a:tbl>
          </a:graphicData>
        </a:graphic>
      </p:graphicFrame>
    </p:spTree>
  </p:cSld>
  <p:clrMapOvr>
    <a:masterClrMapping/>
  </p:clrMapOvr>
  <p:transition>
    <p:push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2357430"/>
            <a:ext cx="1500198" cy="307777"/>
          </a:xfrm>
          <a:prstGeom prst="rect">
            <a:avLst/>
          </a:prstGeom>
          <a:noFill/>
        </p:spPr>
        <p:txBody>
          <a:bodyPr wrap="square" rtlCol="0">
            <a:spAutoFit/>
          </a:bodyPr>
          <a:lstStyle/>
          <a:p>
            <a:r>
              <a:rPr lang="es-ES" sz="1400" b="1" dirty="0" smtClean="0">
                <a:latin typeface="Century Gothic" pitchFamily="34" charset="0"/>
              </a:rPr>
              <a:t>3. POLÍTICAS</a:t>
            </a:r>
            <a:endParaRPr lang="es-ES" sz="1400" b="1" dirty="0">
              <a:latin typeface="Century Gothic" pitchFamily="34" charset="0"/>
            </a:endParaRPr>
          </a:p>
        </p:txBody>
      </p:sp>
      <p:sp>
        <p:nvSpPr>
          <p:cNvPr id="5" name="4 CuadroTexto"/>
          <p:cNvSpPr txBox="1"/>
          <p:nvPr/>
        </p:nvSpPr>
        <p:spPr>
          <a:xfrm>
            <a:off x="285720" y="4000504"/>
            <a:ext cx="1571636" cy="307777"/>
          </a:xfrm>
          <a:prstGeom prst="rect">
            <a:avLst/>
          </a:prstGeom>
          <a:noFill/>
        </p:spPr>
        <p:txBody>
          <a:bodyPr wrap="square" rtlCol="0">
            <a:spAutoFit/>
          </a:bodyPr>
          <a:lstStyle/>
          <a:p>
            <a:r>
              <a:rPr lang="es-ES" sz="1400" b="1" dirty="0" smtClean="0">
                <a:latin typeface="Century Gothic" pitchFamily="34" charset="0"/>
              </a:rPr>
              <a:t>4. INDICADORES</a:t>
            </a:r>
            <a:endParaRPr lang="es-ES" sz="1400" b="1" dirty="0">
              <a:latin typeface="Century Gothic" pitchFamily="34" charset="0"/>
            </a:endParaRPr>
          </a:p>
        </p:txBody>
      </p:sp>
      <p:sp>
        <p:nvSpPr>
          <p:cNvPr id="6" name="5 CuadroTexto"/>
          <p:cNvSpPr txBox="1"/>
          <p:nvPr/>
        </p:nvSpPr>
        <p:spPr>
          <a:xfrm>
            <a:off x="2428860" y="1928802"/>
            <a:ext cx="5500726"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Font typeface="Arial" pitchFamily="34" charset="0"/>
              <a:buChar char="•"/>
            </a:pPr>
            <a:r>
              <a:rPr lang="es-ES" sz="1600" dirty="0" smtClean="0">
                <a:latin typeface="Century Gothic" pitchFamily="34" charset="0"/>
              </a:rPr>
              <a:t>Encuestas trimestrales aplicadas al 30% clientes.</a:t>
            </a:r>
          </a:p>
          <a:p>
            <a:pPr>
              <a:buFont typeface="Arial" pitchFamily="34" charset="0"/>
              <a:buChar char="•"/>
            </a:pPr>
            <a:r>
              <a:rPr lang="es-ES" sz="1600" dirty="0" smtClean="0">
                <a:latin typeface="Century Gothic" pitchFamily="34" charset="0"/>
              </a:rPr>
              <a:t>Buzón colocado en parte visible, así mismo el de la</a:t>
            </a:r>
          </a:p>
          <a:p>
            <a:r>
              <a:rPr lang="es-ES" sz="1600" dirty="0" smtClean="0">
                <a:latin typeface="Century Gothic" pitchFamily="34" charset="0"/>
              </a:rPr>
              <a:t>Página web.</a:t>
            </a:r>
          </a:p>
          <a:p>
            <a:pPr>
              <a:buFont typeface="Arial" pitchFamily="34" charset="0"/>
              <a:buChar char="•"/>
            </a:pPr>
            <a:r>
              <a:rPr lang="es-ES" sz="1600" dirty="0" smtClean="0">
                <a:latin typeface="Century Gothic" pitchFamily="34" charset="0"/>
              </a:rPr>
              <a:t>Información recogida en base de datos servirá para crear estrategias de </a:t>
            </a:r>
            <a:r>
              <a:rPr lang="es-ES" sz="1600" dirty="0" err="1" smtClean="0">
                <a:latin typeface="Century Gothic" pitchFamily="34" charset="0"/>
              </a:rPr>
              <a:t>fidelización</a:t>
            </a:r>
            <a:r>
              <a:rPr lang="es-ES" sz="1600" dirty="0" smtClean="0">
                <a:latin typeface="Century Gothic" pitchFamily="34" charset="0"/>
              </a:rPr>
              <a:t>. </a:t>
            </a:r>
          </a:p>
        </p:txBody>
      </p:sp>
      <p:sp>
        <p:nvSpPr>
          <p:cNvPr id="7" name="6 CuadroTexto"/>
          <p:cNvSpPr txBox="1"/>
          <p:nvPr/>
        </p:nvSpPr>
        <p:spPr>
          <a:xfrm>
            <a:off x="2428860" y="3643314"/>
            <a:ext cx="5500726"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buFont typeface="Arial" pitchFamily="34" charset="0"/>
              <a:buChar char="•"/>
            </a:pPr>
            <a:r>
              <a:rPr lang="es-MX" sz="1200" dirty="0" smtClean="0">
                <a:latin typeface="Century Gothic" pitchFamily="34" charset="0"/>
              </a:rPr>
              <a:t>Para poder medir la efectividad de la estrategia N</a:t>
            </a:r>
            <a:r>
              <a:rPr lang="es-MX" sz="1200" baseline="30000" dirty="0" smtClean="0">
                <a:latin typeface="Century Gothic" pitchFamily="34" charset="0"/>
              </a:rPr>
              <a:t>o</a:t>
            </a:r>
            <a:r>
              <a:rPr lang="es-MX" sz="1200" dirty="0" smtClean="0">
                <a:latin typeface="Century Gothic" pitchFamily="34" charset="0"/>
              </a:rPr>
              <a:t> 1,N</a:t>
            </a:r>
            <a:r>
              <a:rPr lang="es-MX" sz="1200" baseline="30000" dirty="0" smtClean="0">
                <a:latin typeface="Century Gothic" pitchFamily="34" charset="0"/>
              </a:rPr>
              <a:t>o</a:t>
            </a:r>
            <a:r>
              <a:rPr lang="es-MX" sz="1200" dirty="0" smtClean="0">
                <a:latin typeface="Century Gothic" pitchFamily="34" charset="0"/>
              </a:rPr>
              <a:t>2, N</a:t>
            </a:r>
            <a:r>
              <a:rPr lang="es-MX" sz="1200" baseline="30000" dirty="0" smtClean="0">
                <a:latin typeface="Century Gothic" pitchFamily="34" charset="0"/>
              </a:rPr>
              <a:t>o</a:t>
            </a:r>
            <a:r>
              <a:rPr lang="es-MX" sz="1200" dirty="0" smtClean="0">
                <a:latin typeface="Century Gothic" pitchFamily="34" charset="0"/>
              </a:rPr>
              <a:t>3,se admitirá como parámetros que tan solo un 5% del total de encuestados o las personas que emitan sus sugerencia a través del buzón de sugerencias o la página web, se sientan inconforme con los servicios que brinda la institución. </a:t>
            </a:r>
            <a:endParaRPr lang="es-ES" sz="1200" dirty="0" smtClean="0">
              <a:latin typeface="Century Gothic" pitchFamily="34" charset="0"/>
            </a:endParaRPr>
          </a:p>
          <a:p>
            <a:pPr lvl="0">
              <a:buFont typeface="Arial" pitchFamily="34" charset="0"/>
              <a:buChar char="•"/>
            </a:pPr>
            <a:r>
              <a:rPr lang="es-MX" sz="1200" dirty="0" smtClean="0">
                <a:latin typeface="Century Gothic" pitchFamily="34" charset="0"/>
              </a:rPr>
              <a:t>Para poder medir la efectividad de la estrategia N</a:t>
            </a:r>
            <a:r>
              <a:rPr lang="es-MX" sz="1200" baseline="30000" dirty="0" smtClean="0">
                <a:latin typeface="Century Gothic" pitchFamily="34" charset="0"/>
              </a:rPr>
              <a:t>o </a:t>
            </a:r>
            <a:r>
              <a:rPr lang="es-MX" sz="1200" dirty="0" smtClean="0">
                <a:latin typeface="Century Gothic" pitchFamily="34" charset="0"/>
              </a:rPr>
              <a:t>4, el 50% de los clientes de la empresa deben de haber recibido estímulos  por parte de Farmacia Agropecuaria La Finca, ya sea a través de llamadas telefónicas o algún otro tipo de medio.</a:t>
            </a:r>
            <a:endParaRPr lang="es-ES" sz="1200" dirty="0" smtClean="0">
              <a:latin typeface="Century Gothic" pitchFamily="34" charset="0"/>
            </a:endParaRPr>
          </a:p>
          <a:p>
            <a:pPr>
              <a:buFont typeface="Arial" pitchFamily="34" charset="0"/>
              <a:buChar char="•"/>
            </a:pPr>
            <a:r>
              <a:rPr lang="es-MX" sz="1200" dirty="0" smtClean="0">
                <a:latin typeface="Century Gothic" pitchFamily="34" charset="0"/>
              </a:rPr>
              <a:t>Para poder medir la estrategia N</a:t>
            </a:r>
            <a:r>
              <a:rPr lang="es-MX" sz="1200" baseline="30000" dirty="0" smtClean="0">
                <a:latin typeface="Century Gothic" pitchFamily="34" charset="0"/>
              </a:rPr>
              <a:t>o</a:t>
            </a:r>
            <a:r>
              <a:rPr lang="es-MX" sz="1200" dirty="0" smtClean="0">
                <a:latin typeface="Century Gothic" pitchFamily="34" charset="0"/>
              </a:rPr>
              <a:t> 5, se admitirá que tan solo un 5% del total de los encuestados sientan inconformidad con los servicios que le brindan el personal de la empresa.</a:t>
            </a:r>
            <a:endParaRPr lang="es-ES" sz="1200" dirty="0">
              <a:latin typeface="Century Gothic" pitchFamily="34" charset="0"/>
            </a:endParaRPr>
          </a:p>
        </p:txBody>
      </p:sp>
      <p:sp>
        <p:nvSpPr>
          <p:cNvPr id="8" name="7 Flecha derecha"/>
          <p:cNvSpPr/>
          <p:nvPr/>
        </p:nvSpPr>
        <p:spPr>
          <a:xfrm>
            <a:off x="2000232" y="2428868"/>
            <a:ext cx="214314" cy="142876"/>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9" name="8 Flecha derecha"/>
          <p:cNvSpPr/>
          <p:nvPr/>
        </p:nvSpPr>
        <p:spPr>
          <a:xfrm>
            <a:off x="2000232" y="4071942"/>
            <a:ext cx="214314" cy="142876"/>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0" name="9 CuadroTexto"/>
          <p:cNvSpPr txBox="1"/>
          <p:nvPr/>
        </p:nvSpPr>
        <p:spPr>
          <a:xfrm>
            <a:off x="7929586" y="6000768"/>
            <a:ext cx="710451"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27</a:t>
            </a:r>
            <a:endParaRPr lang="es-ES" sz="3600" dirty="0">
              <a:solidFill>
                <a:schemeClr val="tx2"/>
              </a:solidFill>
              <a:latin typeface="Bauhaus 93" pitchFamily="82" charset="0"/>
              <a:cs typeface="Aharoni" pitchFamily="2" charset="-79"/>
            </a:endParaRPr>
          </a:p>
        </p:txBody>
      </p:sp>
    </p:spTree>
  </p:cSld>
  <p:clrMapOvr>
    <a:masterClrMapping/>
  </p:clrMapOvr>
  <p:transition>
    <p:push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0" y="2000240"/>
          <a:ext cx="9144000" cy="4857759"/>
        </p:xfrm>
        <a:graphic>
          <a:graphicData uri="http://schemas.openxmlformats.org/drawingml/2006/table">
            <a:tbl>
              <a:tblPr/>
              <a:tblGrid>
                <a:gridCol w="2182612"/>
                <a:gridCol w="1664694"/>
                <a:gridCol w="821844"/>
                <a:gridCol w="821844"/>
                <a:gridCol w="1027306"/>
                <a:gridCol w="1027306"/>
                <a:gridCol w="799525"/>
                <a:gridCol w="798869"/>
              </a:tblGrid>
              <a:tr h="743081">
                <a:tc>
                  <a:txBody>
                    <a:bodyPr/>
                    <a:lstStyle/>
                    <a:p>
                      <a:pPr algn="ctr">
                        <a:lnSpc>
                          <a:spcPct val="115000"/>
                        </a:lnSpc>
                        <a:spcAft>
                          <a:spcPts val="0"/>
                        </a:spcAft>
                      </a:pPr>
                      <a:r>
                        <a:rPr lang="es-MX" sz="1000" b="1" dirty="0">
                          <a:solidFill>
                            <a:srgbClr val="000000"/>
                          </a:solidFill>
                          <a:latin typeface="Century Gothic" pitchFamily="34" charset="0"/>
                          <a:ea typeface="Times New Roman"/>
                          <a:cs typeface="Times New Roman"/>
                        </a:rPr>
                        <a:t>Objetivo </a:t>
                      </a:r>
                      <a:r>
                        <a:rPr lang="es-MX" sz="1000" b="1" dirty="0">
                          <a:latin typeface="Century Gothic" pitchFamily="34" charset="0"/>
                          <a:ea typeface="Times New Roman"/>
                          <a:cs typeface="Times New Roman"/>
                        </a:rPr>
                        <a:t>Estratégico</a:t>
                      </a:r>
                      <a:endParaRPr lang="es-ES" sz="1000" dirty="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MX" sz="1000" b="1" dirty="0">
                          <a:latin typeface="Century Gothic" pitchFamily="34" charset="0"/>
                          <a:ea typeface="Times New Roman"/>
                          <a:cs typeface="Times New Roman"/>
                        </a:rPr>
                        <a:t>Programas</a:t>
                      </a:r>
                      <a:endParaRPr lang="es-ES" sz="1000" dirty="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MX" sz="1000" b="1" dirty="0">
                          <a:solidFill>
                            <a:srgbClr val="000000"/>
                          </a:solidFill>
                          <a:latin typeface="Century Gothic" pitchFamily="34" charset="0"/>
                          <a:ea typeface="Times New Roman"/>
                          <a:cs typeface="Times New Roman"/>
                        </a:rPr>
                        <a:t>Recurso Financiero</a:t>
                      </a:r>
                      <a:endParaRPr lang="es-ES" sz="1000" dirty="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MX" sz="1000" b="1">
                          <a:solidFill>
                            <a:srgbClr val="000000"/>
                          </a:solidFill>
                          <a:latin typeface="Century Gothic" pitchFamily="34" charset="0"/>
                          <a:ea typeface="Times New Roman"/>
                          <a:cs typeface="Times New Roman"/>
                        </a:rPr>
                        <a:t>Recurso Tecnológico</a:t>
                      </a:r>
                      <a:endParaRPr lang="es-ES" sz="100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MX" sz="1000" b="1">
                          <a:solidFill>
                            <a:srgbClr val="000000"/>
                          </a:solidFill>
                          <a:latin typeface="Century Gothic" pitchFamily="34" charset="0"/>
                          <a:ea typeface="Times New Roman"/>
                          <a:cs typeface="Times New Roman"/>
                        </a:rPr>
                        <a:t>Recurso Humano</a:t>
                      </a:r>
                      <a:endParaRPr lang="es-ES" sz="100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MX" sz="1000" b="1">
                          <a:solidFill>
                            <a:srgbClr val="000000"/>
                          </a:solidFill>
                          <a:latin typeface="Century Gothic" pitchFamily="34" charset="0"/>
                          <a:ea typeface="Times New Roman"/>
                          <a:cs typeface="Times New Roman"/>
                        </a:rPr>
                        <a:t>Responsable</a:t>
                      </a:r>
                      <a:endParaRPr lang="es-ES" sz="100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MX" sz="1000" b="1">
                          <a:solidFill>
                            <a:srgbClr val="000000"/>
                          </a:solidFill>
                          <a:latin typeface="Century Gothic" pitchFamily="34" charset="0"/>
                          <a:ea typeface="Times New Roman"/>
                          <a:cs typeface="Times New Roman"/>
                        </a:rPr>
                        <a:t>Tiempo</a:t>
                      </a:r>
                      <a:endParaRPr lang="es-ES" sz="100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MX" sz="1000" b="1">
                          <a:solidFill>
                            <a:srgbClr val="000000"/>
                          </a:solidFill>
                          <a:latin typeface="Century Gothic" pitchFamily="34" charset="0"/>
                          <a:ea typeface="Times New Roman"/>
                          <a:cs typeface="Times New Roman"/>
                        </a:rPr>
                        <a:t>Costo</a:t>
                      </a:r>
                      <a:endParaRPr lang="es-ES" sz="100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1114625">
                <a:tc rowSpan="5">
                  <a:txBody>
                    <a:bodyPr/>
                    <a:lstStyle/>
                    <a:p>
                      <a:pPr algn="ctr">
                        <a:lnSpc>
                          <a:spcPct val="115000"/>
                        </a:lnSpc>
                        <a:spcAft>
                          <a:spcPts val="0"/>
                        </a:spcAft>
                      </a:pPr>
                      <a:r>
                        <a:rPr lang="es-MX" sz="1000">
                          <a:latin typeface="Century Gothic" pitchFamily="34" charset="0"/>
                          <a:ea typeface="Times New Roman"/>
                          <a:cs typeface="Times New Roman"/>
                        </a:rPr>
                        <a:t>Diseñar o estrategias de producto que permitan que los servicios prestados por Farmacia Agropecuaria La Finca se los perciba con calidad</a:t>
                      </a:r>
                      <a:endParaRPr lang="es-ES" sz="100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1. C</a:t>
                      </a:r>
                      <a:r>
                        <a:rPr lang="es-MX" sz="1000" dirty="0">
                          <a:latin typeface="Century Gothic" pitchFamily="34" charset="0"/>
                          <a:ea typeface="Times New Roman"/>
                          <a:cs typeface="Times New Roman"/>
                        </a:rPr>
                        <a:t>apacitaciones semestrales sobre agropecuaria y veterinaria.</a:t>
                      </a:r>
                      <a:endParaRPr lang="es-ES" sz="1000" dirty="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x</a:t>
                      </a:r>
                      <a:endParaRPr lang="es-ES" sz="1000" dirty="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x</a:t>
                      </a:r>
                      <a:endParaRPr lang="es-ES" sz="1000" dirty="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x</a:t>
                      </a:r>
                      <a:endParaRPr lang="es-ES" sz="1000" dirty="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Administración</a:t>
                      </a:r>
                      <a:endParaRPr lang="es-ES" sz="100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8 Horas</a:t>
                      </a:r>
                      <a:endParaRPr lang="es-ES" sz="100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$380</a:t>
                      </a:r>
                      <a:endParaRPr lang="es-ES" sz="100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1014806">
                <a:tc vMerge="1">
                  <a:txBody>
                    <a:bodyPr/>
                    <a:lstStyle/>
                    <a:p>
                      <a:endParaRPr lang="es-ES"/>
                    </a:p>
                  </a:txBody>
                  <a:tcPr/>
                </a:tc>
                <a:tc>
                  <a:txBody>
                    <a:bodyPr/>
                    <a:lstStyle/>
                    <a:p>
                      <a:pPr algn="ctr">
                        <a:lnSpc>
                          <a:spcPct val="115000"/>
                        </a:lnSpc>
                        <a:spcAft>
                          <a:spcPts val="0"/>
                        </a:spcAft>
                      </a:pPr>
                      <a:r>
                        <a:rPr lang="es-MX" sz="1000">
                          <a:latin typeface="Century Gothic" pitchFamily="34" charset="0"/>
                          <a:ea typeface="Times New Roman"/>
                          <a:cs typeface="Times New Roman"/>
                        </a:rPr>
                        <a:t>2. Capacitaciones sobre temas de atención y calidad en el servicio.</a:t>
                      </a:r>
                      <a:endParaRPr lang="es-ES" sz="100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x</a:t>
                      </a:r>
                      <a:endParaRPr lang="es-ES" sz="1000" dirty="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x</a:t>
                      </a:r>
                      <a:endParaRPr lang="es-ES" sz="100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x</a:t>
                      </a:r>
                      <a:endParaRPr lang="es-ES" sz="1000" dirty="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Administración</a:t>
                      </a:r>
                      <a:endParaRPr lang="es-ES" sz="1000" dirty="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8 Horas</a:t>
                      </a:r>
                      <a:endParaRPr lang="es-ES" sz="1000" dirty="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$380</a:t>
                      </a:r>
                      <a:endParaRPr lang="es-ES" sz="100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621083">
                <a:tc vMerge="1">
                  <a:txBody>
                    <a:bodyPr/>
                    <a:lstStyle/>
                    <a:p>
                      <a:endParaRPr lang="es-ES"/>
                    </a:p>
                  </a:txBody>
                  <a:tcPr/>
                </a:tc>
                <a:tc>
                  <a:txBody>
                    <a:bodyPr/>
                    <a:lstStyle/>
                    <a:p>
                      <a:pPr>
                        <a:lnSpc>
                          <a:spcPct val="115000"/>
                        </a:lnSpc>
                        <a:spcAft>
                          <a:spcPts val="0"/>
                        </a:spcAft>
                      </a:pPr>
                      <a:r>
                        <a:rPr lang="es-MX" sz="1000">
                          <a:solidFill>
                            <a:srgbClr val="000000"/>
                          </a:solidFill>
                          <a:latin typeface="Century Gothic" pitchFamily="34" charset="0"/>
                          <a:ea typeface="Times New Roman"/>
                          <a:cs typeface="Times New Roman"/>
                        </a:rPr>
                        <a:t>3. </a:t>
                      </a:r>
                      <a:r>
                        <a:rPr lang="es-MX" sz="1000">
                          <a:latin typeface="Century Gothic" pitchFamily="34" charset="0"/>
                          <a:ea typeface="Times New Roman"/>
                          <a:cs typeface="Times New Roman"/>
                        </a:rPr>
                        <a:t>Rediseñar el  logo e implementar un slogan.</a:t>
                      </a:r>
                      <a:endParaRPr lang="es-ES" sz="100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x</a:t>
                      </a:r>
                      <a:endParaRPr lang="es-ES" sz="100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x</a:t>
                      </a:r>
                      <a:endParaRPr lang="es-ES" sz="100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x</a:t>
                      </a:r>
                      <a:endParaRPr lang="es-ES" sz="100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Administración</a:t>
                      </a:r>
                      <a:endParaRPr lang="es-ES" sz="1000" dirty="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1 semana</a:t>
                      </a:r>
                      <a:endParaRPr lang="es-ES" sz="1000" dirty="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$300</a:t>
                      </a:r>
                      <a:endParaRPr lang="es-ES" sz="1000" dirty="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621083">
                <a:tc vMerge="1">
                  <a:txBody>
                    <a:bodyPr/>
                    <a:lstStyle/>
                    <a:p>
                      <a:endParaRPr lang="es-ES"/>
                    </a:p>
                  </a:txBody>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4. Elaboración de página web.</a:t>
                      </a:r>
                      <a:endParaRPr lang="es-ES" sz="100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x</a:t>
                      </a:r>
                      <a:endParaRPr lang="es-ES" sz="100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x</a:t>
                      </a:r>
                      <a:endParaRPr lang="es-ES" sz="100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x</a:t>
                      </a:r>
                      <a:endParaRPr lang="es-ES" sz="100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Administración y contabilidad</a:t>
                      </a:r>
                      <a:endParaRPr lang="es-ES" sz="100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1 mes</a:t>
                      </a:r>
                      <a:endParaRPr lang="es-ES" sz="1000" dirty="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$ 0</a:t>
                      </a:r>
                      <a:endParaRPr lang="es-ES" sz="1000" dirty="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743081">
                <a:tc vMerge="1">
                  <a:txBody>
                    <a:bodyPr/>
                    <a:lstStyle/>
                    <a:p>
                      <a:endParaRPr lang="es-ES"/>
                    </a:p>
                  </a:txBody>
                  <a:tcPr/>
                </a:tc>
                <a:tc>
                  <a:txBody>
                    <a:bodyPr/>
                    <a:lstStyle/>
                    <a:p>
                      <a:pPr>
                        <a:lnSpc>
                          <a:spcPct val="115000"/>
                        </a:lnSpc>
                        <a:spcAft>
                          <a:spcPts val="0"/>
                        </a:spcAft>
                      </a:pPr>
                      <a:r>
                        <a:rPr lang="es-MX" sz="1000">
                          <a:solidFill>
                            <a:srgbClr val="000000"/>
                          </a:solidFill>
                          <a:latin typeface="Century Gothic" pitchFamily="34" charset="0"/>
                          <a:ea typeface="Times New Roman"/>
                          <a:cs typeface="Times New Roman"/>
                        </a:rPr>
                        <a:t>5. Implementación de sistema de señalética.</a:t>
                      </a:r>
                      <a:endParaRPr lang="es-ES" sz="100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x</a:t>
                      </a:r>
                      <a:endParaRPr lang="es-ES" sz="100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x</a:t>
                      </a:r>
                      <a:endParaRPr lang="es-ES" sz="1000" dirty="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x</a:t>
                      </a:r>
                      <a:endParaRPr lang="es-ES" sz="100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spcAft>
                          <a:spcPts val="0"/>
                        </a:spcAft>
                      </a:pPr>
                      <a:r>
                        <a:rPr lang="es-MX" sz="1000">
                          <a:solidFill>
                            <a:srgbClr val="000000"/>
                          </a:solidFill>
                          <a:latin typeface="Century Gothic" pitchFamily="34" charset="0"/>
                          <a:ea typeface="Times New Roman"/>
                          <a:cs typeface="Times New Roman"/>
                        </a:rPr>
                        <a:t>Administración</a:t>
                      </a:r>
                      <a:endParaRPr lang="es-ES" sz="100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1 mes</a:t>
                      </a:r>
                      <a:endParaRPr lang="es-ES" sz="100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$475</a:t>
                      </a:r>
                      <a:endParaRPr lang="es-ES" sz="1000" dirty="0">
                        <a:latin typeface="Century Gothic" pitchFamily="34" charset="0"/>
                        <a:ea typeface="Times New Roman"/>
                        <a:cs typeface="Times New Roman"/>
                      </a:endParaRPr>
                    </a:p>
                  </a:txBody>
                  <a:tcPr marL="31481" marR="31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bl>
          </a:graphicData>
        </a:graphic>
      </p:graphicFrame>
      <p:sp>
        <p:nvSpPr>
          <p:cNvPr id="5" name="4 Rectángulo"/>
          <p:cNvSpPr/>
          <p:nvPr/>
        </p:nvSpPr>
        <p:spPr>
          <a:xfrm>
            <a:off x="357158" y="857232"/>
            <a:ext cx="3749744" cy="369332"/>
          </a:xfrm>
          <a:prstGeom prst="rect">
            <a:avLst/>
          </a:prstGeom>
        </p:spPr>
        <p:txBody>
          <a:bodyPr wrap="none">
            <a:spAutoFit/>
          </a:bodyPr>
          <a:lstStyle/>
          <a:p>
            <a:r>
              <a:rPr lang="es-ES" b="1" dirty="0" smtClean="0">
                <a:latin typeface="Century Gothic" pitchFamily="34" charset="0"/>
              </a:rPr>
              <a:t>Resumen del plan de Marketing</a:t>
            </a:r>
            <a:endParaRPr lang="es-ES" b="1" dirty="0">
              <a:latin typeface="Century Gothic" pitchFamily="34" charset="0"/>
            </a:endParaRPr>
          </a:p>
        </p:txBody>
      </p:sp>
      <p:sp>
        <p:nvSpPr>
          <p:cNvPr id="6" name="5 Rectángulo"/>
          <p:cNvSpPr/>
          <p:nvPr/>
        </p:nvSpPr>
        <p:spPr>
          <a:xfrm>
            <a:off x="428596" y="1285860"/>
            <a:ext cx="6715172" cy="307777"/>
          </a:xfrm>
          <a:prstGeom prst="rect">
            <a:avLst/>
          </a:prstGeom>
        </p:spPr>
        <p:txBody>
          <a:bodyPr wrap="square">
            <a:spAutoFit/>
          </a:bodyPr>
          <a:lstStyle/>
          <a:p>
            <a:r>
              <a:rPr lang="es-EC" sz="1400" b="1" dirty="0" smtClean="0">
                <a:latin typeface="Century Gothic" pitchFamily="34" charset="0"/>
              </a:rPr>
              <a:t>Objetivos operacionales para las estrategias de producto – servicio</a:t>
            </a:r>
            <a:endParaRPr lang="es-ES" sz="1400" b="1" dirty="0">
              <a:latin typeface="Century Gothic" pitchFamily="34" charset="0"/>
            </a:endParaRPr>
          </a:p>
        </p:txBody>
      </p:sp>
    </p:spTree>
  </p:cSld>
  <p:clrMapOvr>
    <a:masterClrMapping/>
  </p:clrMapOvr>
  <p:transition>
    <p:push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0" y="1714488"/>
          <a:ext cx="9144000" cy="4000529"/>
        </p:xfrm>
        <a:graphic>
          <a:graphicData uri="http://schemas.openxmlformats.org/drawingml/2006/table">
            <a:tbl>
              <a:tblPr/>
              <a:tblGrid>
                <a:gridCol w="2000232"/>
                <a:gridCol w="1948221"/>
                <a:gridCol w="766423"/>
                <a:gridCol w="921065"/>
                <a:gridCol w="932921"/>
                <a:gridCol w="932921"/>
                <a:gridCol w="821795"/>
                <a:gridCol w="820422"/>
              </a:tblGrid>
              <a:tr h="571505">
                <a:tc>
                  <a:txBody>
                    <a:bodyPr/>
                    <a:lstStyle/>
                    <a:p>
                      <a:pPr algn="ctr">
                        <a:lnSpc>
                          <a:spcPct val="115000"/>
                        </a:lnSpc>
                        <a:spcAft>
                          <a:spcPts val="0"/>
                        </a:spcAft>
                      </a:pPr>
                      <a:r>
                        <a:rPr lang="es-MX" sz="1000" b="1" dirty="0">
                          <a:latin typeface="Century Gothic" pitchFamily="34" charset="0"/>
                          <a:ea typeface="Times New Roman"/>
                          <a:cs typeface="Times New Roman"/>
                        </a:rPr>
                        <a:t>Objetivo Estratégico</a:t>
                      </a:r>
                      <a:endParaRPr lang="es-ES" sz="1100" dirty="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MX" sz="1000" b="1" dirty="0">
                          <a:latin typeface="Century Gothic" pitchFamily="34" charset="0"/>
                          <a:ea typeface="Times New Roman"/>
                          <a:cs typeface="Times New Roman"/>
                        </a:rPr>
                        <a:t>Programas</a:t>
                      </a:r>
                      <a:endParaRPr lang="es-ES" sz="1100" dirty="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MX" sz="1000" b="1">
                          <a:solidFill>
                            <a:srgbClr val="000000"/>
                          </a:solidFill>
                          <a:latin typeface="Century Gothic" pitchFamily="34" charset="0"/>
                          <a:ea typeface="Times New Roman"/>
                          <a:cs typeface="Times New Roman"/>
                        </a:rPr>
                        <a:t>Recurso Financiero</a:t>
                      </a:r>
                      <a:endParaRPr lang="es-ES" sz="110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MX" sz="1000" b="1">
                          <a:solidFill>
                            <a:srgbClr val="000000"/>
                          </a:solidFill>
                          <a:latin typeface="Century Gothic" pitchFamily="34" charset="0"/>
                          <a:ea typeface="Times New Roman"/>
                          <a:cs typeface="Times New Roman"/>
                        </a:rPr>
                        <a:t>Recurso Tecnológico</a:t>
                      </a:r>
                      <a:endParaRPr lang="es-ES" sz="110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MX" sz="1000" b="1">
                          <a:solidFill>
                            <a:srgbClr val="000000"/>
                          </a:solidFill>
                          <a:latin typeface="Century Gothic" pitchFamily="34" charset="0"/>
                          <a:ea typeface="Times New Roman"/>
                          <a:cs typeface="Times New Roman"/>
                        </a:rPr>
                        <a:t>Recurso Humano</a:t>
                      </a:r>
                      <a:endParaRPr lang="es-ES" sz="110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MX" sz="1000" b="1">
                          <a:solidFill>
                            <a:srgbClr val="000000"/>
                          </a:solidFill>
                          <a:latin typeface="Century Gothic" pitchFamily="34" charset="0"/>
                          <a:ea typeface="Times New Roman"/>
                          <a:cs typeface="Times New Roman"/>
                        </a:rPr>
                        <a:t>Responsable</a:t>
                      </a:r>
                      <a:endParaRPr lang="es-ES" sz="110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MX" sz="1000" b="1">
                          <a:solidFill>
                            <a:srgbClr val="000000"/>
                          </a:solidFill>
                          <a:latin typeface="Century Gothic" pitchFamily="34" charset="0"/>
                          <a:ea typeface="Times New Roman"/>
                          <a:cs typeface="Times New Roman"/>
                        </a:rPr>
                        <a:t>Tiempo</a:t>
                      </a:r>
                      <a:endParaRPr lang="es-ES" sz="110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MX" sz="1000" b="1">
                          <a:solidFill>
                            <a:srgbClr val="000000"/>
                          </a:solidFill>
                          <a:latin typeface="Century Gothic" pitchFamily="34" charset="0"/>
                          <a:ea typeface="Times New Roman"/>
                          <a:cs typeface="Times New Roman"/>
                        </a:rPr>
                        <a:t>Costo</a:t>
                      </a:r>
                      <a:endParaRPr lang="es-ES" sz="110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857256">
                <a:tc rowSpan="4">
                  <a:txBody>
                    <a:bodyPr/>
                    <a:lstStyle/>
                    <a:p>
                      <a:pPr algn="ctr">
                        <a:lnSpc>
                          <a:spcPct val="115000"/>
                        </a:lnSpc>
                        <a:spcAft>
                          <a:spcPts val="0"/>
                        </a:spcAft>
                      </a:pPr>
                      <a:r>
                        <a:rPr lang="es-MX" sz="1000">
                          <a:latin typeface="Century Gothic" pitchFamily="34" charset="0"/>
                          <a:ea typeface="Times New Roman"/>
                          <a:cs typeface="Times New Roman"/>
                        </a:rPr>
                        <a:t>Establecer estrategias que permitan que los precios de los productos  e insumos veterinarios y agrícolas, conjuntamente con los servicios prestados sean vistos de manera atractiva por nuestros clientes</a:t>
                      </a:r>
                      <a:endParaRPr lang="es-ES" sz="110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1. Convenios con proveedores.</a:t>
                      </a:r>
                      <a:endParaRPr lang="es-ES" sz="1100" dirty="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 x</a:t>
                      </a:r>
                      <a:endParaRPr lang="es-ES" sz="1100" dirty="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 </a:t>
                      </a:r>
                      <a:endParaRPr lang="es-ES" sz="1100" dirty="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x</a:t>
                      </a:r>
                      <a:endParaRPr lang="es-ES" sz="1100" dirty="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Administración y contabilidad</a:t>
                      </a:r>
                      <a:endParaRPr lang="es-ES" sz="110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Permanente</a:t>
                      </a:r>
                      <a:endParaRPr lang="es-ES" sz="110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$ 0  </a:t>
                      </a:r>
                      <a:endParaRPr lang="es-ES" sz="110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857256">
                <a:tc vMerge="1">
                  <a:txBody>
                    <a:bodyPr/>
                    <a:lstStyle/>
                    <a:p>
                      <a:endParaRPr lang="es-ES"/>
                    </a:p>
                  </a:txBody>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2. Inducir a otros clientes a comprar en la empresa.</a:t>
                      </a:r>
                      <a:endParaRPr lang="es-ES" sz="110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 </a:t>
                      </a:r>
                      <a:endParaRPr lang="es-ES" sz="110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 </a:t>
                      </a:r>
                      <a:endParaRPr lang="es-ES" sz="110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x</a:t>
                      </a:r>
                      <a:endParaRPr lang="es-ES" sz="1100" dirty="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Administración y contabilidad</a:t>
                      </a:r>
                      <a:endParaRPr lang="es-ES" sz="1100" dirty="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Permanente</a:t>
                      </a:r>
                      <a:endParaRPr lang="es-ES" sz="1100" dirty="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$ 0  </a:t>
                      </a:r>
                      <a:endParaRPr lang="es-ES" sz="110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857256">
                <a:tc vMerge="1">
                  <a:txBody>
                    <a:bodyPr/>
                    <a:lstStyle/>
                    <a:p>
                      <a:endParaRPr lang="es-ES"/>
                    </a:p>
                  </a:txBody>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3. Membresías anuales.</a:t>
                      </a:r>
                      <a:endParaRPr lang="es-ES" sz="110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 </a:t>
                      </a:r>
                      <a:endParaRPr lang="es-ES" sz="110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x</a:t>
                      </a:r>
                      <a:endParaRPr lang="es-ES" sz="110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x</a:t>
                      </a:r>
                      <a:endParaRPr lang="es-ES" sz="110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Administración y contabilidad</a:t>
                      </a:r>
                      <a:endParaRPr lang="es-ES" sz="110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Permanente</a:t>
                      </a:r>
                      <a:endParaRPr lang="es-ES" sz="110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$ 0  </a:t>
                      </a:r>
                      <a:endParaRPr lang="es-ES" sz="1100" dirty="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857256">
                <a:tc vMerge="1">
                  <a:txBody>
                    <a:bodyPr/>
                    <a:lstStyle/>
                    <a:p>
                      <a:endParaRPr lang="es-ES"/>
                    </a:p>
                  </a:txBody>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4. Adquisiciones y compras de contado.</a:t>
                      </a:r>
                      <a:endParaRPr lang="es-ES" sz="110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 x</a:t>
                      </a:r>
                      <a:endParaRPr lang="es-ES" sz="110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 </a:t>
                      </a:r>
                      <a:endParaRPr lang="es-ES" sz="110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x</a:t>
                      </a:r>
                      <a:endParaRPr lang="es-ES" sz="110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Administración y contabilidad</a:t>
                      </a:r>
                      <a:endParaRPr lang="es-ES" sz="110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Permanente</a:t>
                      </a:r>
                      <a:endParaRPr lang="es-ES" sz="110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 $ 0 </a:t>
                      </a:r>
                      <a:endParaRPr lang="es-ES" sz="1100" dirty="0">
                        <a:latin typeface="Century Gothic" pitchFamily="34" charset="0"/>
                        <a:ea typeface="Times New Roman"/>
                        <a:cs typeface="Times New Roman"/>
                      </a:endParaRPr>
                    </a:p>
                  </a:txBody>
                  <a:tcPr marL="43841" marR="4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bl>
          </a:graphicData>
        </a:graphic>
      </p:graphicFrame>
      <p:sp>
        <p:nvSpPr>
          <p:cNvPr id="5" name="4 Rectángulo"/>
          <p:cNvSpPr/>
          <p:nvPr/>
        </p:nvSpPr>
        <p:spPr>
          <a:xfrm>
            <a:off x="0" y="1000108"/>
            <a:ext cx="6286512" cy="369332"/>
          </a:xfrm>
          <a:prstGeom prst="rect">
            <a:avLst/>
          </a:prstGeom>
        </p:spPr>
        <p:txBody>
          <a:bodyPr wrap="square">
            <a:spAutoFit/>
          </a:bodyPr>
          <a:lstStyle/>
          <a:p>
            <a:r>
              <a:rPr lang="es-EC" b="1" dirty="0" smtClean="0">
                <a:latin typeface="Century Gothic" pitchFamily="34" charset="0"/>
              </a:rPr>
              <a:t>Objetivos operacionales para las estrategias de precio</a:t>
            </a:r>
            <a:endParaRPr lang="es-ES" b="1" dirty="0">
              <a:latin typeface="Century Gothic" pitchFamily="34" charset="0"/>
            </a:endParaRPr>
          </a:p>
        </p:txBody>
      </p:sp>
      <p:sp>
        <p:nvSpPr>
          <p:cNvPr id="6" name="5 CuadroTexto"/>
          <p:cNvSpPr txBox="1"/>
          <p:nvPr/>
        </p:nvSpPr>
        <p:spPr>
          <a:xfrm>
            <a:off x="7929586" y="6000768"/>
            <a:ext cx="710451"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29</a:t>
            </a:r>
            <a:endParaRPr lang="es-ES" sz="3600" dirty="0">
              <a:solidFill>
                <a:schemeClr val="tx2"/>
              </a:solidFill>
              <a:latin typeface="Bauhaus 93" pitchFamily="82" charset="0"/>
              <a:cs typeface="Aharoni" pitchFamily="2" charset="-79"/>
            </a:endParaRPr>
          </a:p>
        </p:txBody>
      </p:sp>
    </p:spTree>
  </p:cSld>
  <p:clrMapOvr>
    <a:masterClrMapping/>
  </p:clrMapOvr>
  <p:transition>
    <p:push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Mis Documentos\Escritorio\200px-ESCUDO_DE_SANTO_DOMINGO_DE_LOS_TSACHILAS.PNG"/>
          <p:cNvPicPr>
            <a:picLocks noChangeAspect="1" noChangeArrowheads="1"/>
          </p:cNvPicPr>
          <p:nvPr/>
        </p:nvPicPr>
        <p:blipFill>
          <a:blip r:embed="rId3"/>
          <a:srcRect/>
          <a:stretch>
            <a:fillRect/>
          </a:stretch>
        </p:blipFill>
        <p:spPr bwMode="auto">
          <a:xfrm>
            <a:off x="285720" y="2428868"/>
            <a:ext cx="1500166" cy="1869776"/>
          </a:xfrm>
          <a:prstGeom prst="rect">
            <a:avLst/>
          </a:prstGeom>
          <a:ln>
            <a:noFill/>
          </a:ln>
          <a:effectLst>
            <a:outerShdw blurRad="292100" dist="139700" dir="2700000" algn="tl" rotWithShape="0">
              <a:srgbClr val="333333">
                <a:alpha val="65000"/>
              </a:srgbClr>
            </a:outerShdw>
          </a:effectLst>
        </p:spPr>
      </p:pic>
      <p:sp>
        <p:nvSpPr>
          <p:cNvPr id="5" name="4 Rectángulo"/>
          <p:cNvSpPr/>
          <p:nvPr/>
        </p:nvSpPr>
        <p:spPr>
          <a:xfrm>
            <a:off x="2357422" y="1857364"/>
            <a:ext cx="4349268" cy="400110"/>
          </a:xfrm>
          <a:prstGeom prst="rect">
            <a:avLst/>
          </a:prstGeom>
        </p:spPr>
        <p:txBody>
          <a:bodyPr wrap="none">
            <a:spAutoFit/>
          </a:bodyPr>
          <a:lstStyle/>
          <a:p>
            <a:pPr>
              <a:buFont typeface="Arial" pitchFamily="34" charset="0"/>
              <a:buChar char="•"/>
            </a:pPr>
            <a:r>
              <a:rPr lang="es-EC" sz="2000" dirty="0" smtClean="0">
                <a:latin typeface="Century Gothic" pitchFamily="34" charset="0"/>
              </a:rPr>
              <a:t> Población de 270875 habitantes</a:t>
            </a:r>
            <a:endParaRPr lang="es-ES" sz="2000" dirty="0">
              <a:latin typeface="Century Gothic" pitchFamily="34" charset="0"/>
            </a:endParaRPr>
          </a:p>
        </p:txBody>
      </p:sp>
      <p:sp>
        <p:nvSpPr>
          <p:cNvPr id="6" name="5 Rectángulo"/>
          <p:cNvSpPr/>
          <p:nvPr/>
        </p:nvSpPr>
        <p:spPr>
          <a:xfrm>
            <a:off x="2357422" y="2357430"/>
            <a:ext cx="4979248" cy="400110"/>
          </a:xfrm>
          <a:prstGeom prst="rect">
            <a:avLst/>
          </a:prstGeom>
        </p:spPr>
        <p:txBody>
          <a:bodyPr wrap="none">
            <a:spAutoFit/>
          </a:bodyPr>
          <a:lstStyle/>
          <a:p>
            <a:pPr>
              <a:buFont typeface="Arial" pitchFamily="34" charset="0"/>
              <a:buChar char="•"/>
            </a:pPr>
            <a:r>
              <a:rPr lang="es-EC" sz="2000" dirty="0" smtClean="0">
                <a:latin typeface="Century Gothic" pitchFamily="34" charset="0"/>
              </a:rPr>
              <a:t> Cuarta ciudad más poblada del país</a:t>
            </a:r>
            <a:endParaRPr lang="es-ES" sz="2000" dirty="0">
              <a:latin typeface="Century Gothic" pitchFamily="34" charset="0"/>
            </a:endParaRPr>
          </a:p>
        </p:txBody>
      </p:sp>
      <p:sp>
        <p:nvSpPr>
          <p:cNvPr id="7" name="6 Rectángulo"/>
          <p:cNvSpPr/>
          <p:nvPr/>
        </p:nvSpPr>
        <p:spPr>
          <a:xfrm>
            <a:off x="2357422" y="2928934"/>
            <a:ext cx="6500858" cy="707886"/>
          </a:xfrm>
          <a:prstGeom prst="rect">
            <a:avLst/>
          </a:prstGeom>
        </p:spPr>
        <p:txBody>
          <a:bodyPr wrap="square">
            <a:spAutoFit/>
          </a:bodyPr>
          <a:lstStyle/>
          <a:p>
            <a:pPr>
              <a:buFont typeface="Arial" pitchFamily="34" charset="0"/>
              <a:buChar char="•"/>
            </a:pPr>
            <a:r>
              <a:rPr lang="es-EC" sz="2000" dirty="0" smtClean="0">
                <a:latin typeface="Century Gothic" pitchFamily="34" charset="0"/>
              </a:rPr>
              <a:t> Ubicación limítrofe con las provincias de Manabí, Los Ríos, Esmeraldas y Pichincha</a:t>
            </a:r>
            <a:endParaRPr lang="es-ES" sz="2000" dirty="0">
              <a:latin typeface="Century Gothic" pitchFamily="34" charset="0"/>
            </a:endParaRPr>
          </a:p>
        </p:txBody>
      </p:sp>
      <p:sp>
        <p:nvSpPr>
          <p:cNvPr id="8" name="7 Rectángulo"/>
          <p:cNvSpPr/>
          <p:nvPr/>
        </p:nvSpPr>
        <p:spPr>
          <a:xfrm>
            <a:off x="2428860" y="4214818"/>
            <a:ext cx="5572164" cy="12003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EC" dirty="0" smtClean="0">
                <a:latin typeface="Century Gothic" pitchFamily="34" charset="0"/>
              </a:rPr>
              <a:t>Constituyen las principales fortalezas para que esta ciudad desarrolle distintas actividades de comercio, desde la producción hasta la comercialización de bienes y servicios. </a:t>
            </a:r>
            <a:endParaRPr lang="es-ES" dirty="0">
              <a:latin typeface="Century Gothic" pitchFamily="34" charset="0"/>
            </a:endParaRPr>
          </a:p>
        </p:txBody>
      </p:sp>
      <p:sp>
        <p:nvSpPr>
          <p:cNvPr id="12" name="11 CuadroTexto"/>
          <p:cNvSpPr txBox="1"/>
          <p:nvPr/>
        </p:nvSpPr>
        <p:spPr>
          <a:xfrm>
            <a:off x="285720" y="4572008"/>
            <a:ext cx="1598516" cy="707886"/>
          </a:xfrm>
          <a:prstGeom prst="rect">
            <a:avLst/>
          </a:prstGeom>
          <a:noFill/>
        </p:spPr>
        <p:txBody>
          <a:bodyPr wrap="none" rtlCol="0">
            <a:spAutoFit/>
          </a:bodyPr>
          <a:lstStyle/>
          <a:p>
            <a:pPr algn="ctr"/>
            <a:r>
              <a:rPr lang="es-ES" sz="2000" b="1" dirty="0" smtClean="0">
                <a:solidFill>
                  <a:schemeClr val="tx2"/>
                </a:solidFill>
                <a:latin typeface="Century Gothic" pitchFamily="34" charset="0"/>
              </a:rPr>
              <a:t>SANTO</a:t>
            </a:r>
          </a:p>
          <a:p>
            <a:pPr algn="ctr"/>
            <a:r>
              <a:rPr lang="es-ES" sz="2000" b="1" dirty="0" smtClean="0">
                <a:solidFill>
                  <a:schemeClr val="tx2"/>
                </a:solidFill>
                <a:latin typeface="Century Gothic" pitchFamily="34" charset="0"/>
              </a:rPr>
              <a:t>DOMINGO </a:t>
            </a:r>
            <a:endParaRPr lang="es-ES" sz="2000" b="1" dirty="0">
              <a:solidFill>
                <a:schemeClr val="tx2"/>
              </a:solidFill>
              <a:latin typeface="Century Gothic" pitchFamily="34" charset="0"/>
            </a:endParaRPr>
          </a:p>
        </p:txBody>
      </p:sp>
      <p:grpSp>
        <p:nvGrpSpPr>
          <p:cNvPr id="20" name="19 Grupo"/>
          <p:cNvGrpSpPr/>
          <p:nvPr/>
        </p:nvGrpSpPr>
        <p:grpSpPr>
          <a:xfrm>
            <a:off x="2052602" y="2071678"/>
            <a:ext cx="304820" cy="1073158"/>
            <a:chOff x="1928794" y="2071678"/>
            <a:chExt cx="304820" cy="1073158"/>
          </a:xfrm>
        </p:grpSpPr>
        <p:cxnSp>
          <p:nvCxnSpPr>
            <p:cNvPr id="11" name="10 Conector recto"/>
            <p:cNvCxnSpPr/>
            <p:nvPr/>
          </p:nvCxnSpPr>
          <p:spPr>
            <a:xfrm rot="5400000">
              <a:off x="1393803" y="2606669"/>
              <a:ext cx="107157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a:off x="1947862" y="2552700"/>
              <a:ext cx="28575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a:off x="1928794" y="2071678"/>
              <a:ext cx="28575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17 Conector recto"/>
            <p:cNvCxnSpPr/>
            <p:nvPr/>
          </p:nvCxnSpPr>
          <p:spPr>
            <a:xfrm>
              <a:off x="1928794" y="3143248"/>
              <a:ext cx="285752"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21" name="20 CuadroTexto"/>
          <p:cNvSpPr txBox="1"/>
          <p:nvPr/>
        </p:nvSpPr>
        <p:spPr>
          <a:xfrm>
            <a:off x="8072462" y="6000768"/>
            <a:ext cx="447558"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2</a:t>
            </a:r>
            <a:endParaRPr lang="es-ES" sz="3600" dirty="0">
              <a:solidFill>
                <a:schemeClr val="tx2"/>
              </a:solidFill>
              <a:latin typeface="Bauhaus 93" pitchFamily="82" charset="0"/>
              <a:cs typeface="Aharoni" pitchFamily="2" charset="-79"/>
            </a:endParaRPr>
          </a:p>
        </p:txBody>
      </p:sp>
    </p:spTree>
  </p:cSld>
  <p:clrMapOvr>
    <a:masterClrMapping/>
  </p:clrMapOvr>
  <p:transition>
    <p:push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0" y="1643050"/>
          <a:ext cx="9144001" cy="4214841"/>
        </p:xfrm>
        <a:graphic>
          <a:graphicData uri="http://schemas.openxmlformats.org/drawingml/2006/table">
            <a:tbl>
              <a:tblPr/>
              <a:tblGrid>
                <a:gridCol w="2255062"/>
                <a:gridCol w="1718795"/>
                <a:gridCol w="825023"/>
                <a:gridCol w="825023"/>
                <a:gridCol w="935026"/>
                <a:gridCol w="935026"/>
                <a:gridCol w="825023"/>
                <a:gridCol w="825023"/>
              </a:tblGrid>
              <a:tr h="903181">
                <a:tc>
                  <a:txBody>
                    <a:bodyPr/>
                    <a:lstStyle/>
                    <a:p>
                      <a:pPr algn="ctr">
                        <a:lnSpc>
                          <a:spcPct val="115000"/>
                        </a:lnSpc>
                        <a:spcAft>
                          <a:spcPts val="0"/>
                        </a:spcAft>
                      </a:pPr>
                      <a:r>
                        <a:rPr lang="es-MX" sz="1000" b="1" dirty="0">
                          <a:latin typeface="Century Gothic" pitchFamily="34" charset="0"/>
                          <a:ea typeface="Times New Roman"/>
                          <a:cs typeface="Times New Roman"/>
                        </a:rPr>
                        <a:t>Objetivo Estratégico</a:t>
                      </a:r>
                      <a:endParaRPr lang="es-ES" sz="1000" dirty="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MX" sz="1000" b="1" dirty="0">
                          <a:latin typeface="Century Gothic" pitchFamily="34" charset="0"/>
                          <a:ea typeface="Times New Roman"/>
                          <a:cs typeface="Times New Roman"/>
                        </a:rPr>
                        <a:t>Programas</a:t>
                      </a:r>
                      <a:endParaRPr lang="es-ES" sz="1000" dirty="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MX" sz="1000" b="1">
                          <a:solidFill>
                            <a:srgbClr val="000000"/>
                          </a:solidFill>
                          <a:latin typeface="Century Gothic" pitchFamily="34" charset="0"/>
                          <a:ea typeface="Times New Roman"/>
                          <a:cs typeface="Times New Roman"/>
                        </a:rPr>
                        <a:t>Recurso Financiero</a:t>
                      </a:r>
                      <a:endParaRPr lang="es-ES" sz="100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MX" sz="1000" b="1">
                          <a:solidFill>
                            <a:srgbClr val="000000"/>
                          </a:solidFill>
                          <a:latin typeface="Century Gothic" pitchFamily="34" charset="0"/>
                          <a:ea typeface="Times New Roman"/>
                          <a:cs typeface="Times New Roman"/>
                        </a:rPr>
                        <a:t>Recurso Tecnológico</a:t>
                      </a:r>
                      <a:endParaRPr lang="es-ES" sz="100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MX" sz="1000" b="1">
                          <a:solidFill>
                            <a:srgbClr val="000000"/>
                          </a:solidFill>
                          <a:latin typeface="Century Gothic" pitchFamily="34" charset="0"/>
                          <a:ea typeface="Times New Roman"/>
                          <a:cs typeface="Times New Roman"/>
                        </a:rPr>
                        <a:t>Recurso Humano</a:t>
                      </a:r>
                      <a:endParaRPr lang="es-ES" sz="100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MX" sz="1000" b="1">
                          <a:solidFill>
                            <a:srgbClr val="000000"/>
                          </a:solidFill>
                          <a:latin typeface="Century Gothic" pitchFamily="34" charset="0"/>
                          <a:ea typeface="Times New Roman"/>
                          <a:cs typeface="Times New Roman"/>
                        </a:rPr>
                        <a:t>Responsable</a:t>
                      </a:r>
                      <a:endParaRPr lang="es-ES" sz="100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MX" sz="1000" b="1">
                          <a:solidFill>
                            <a:srgbClr val="000000"/>
                          </a:solidFill>
                          <a:latin typeface="Century Gothic" pitchFamily="34" charset="0"/>
                          <a:ea typeface="Times New Roman"/>
                          <a:cs typeface="Times New Roman"/>
                        </a:rPr>
                        <a:t>Tiempo</a:t>
                      </a:r>
                      <a:endParaRPr lang="es-ES" sz="100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MX" sz="1000" b="1">
                          <a:solidFill>
                            <a:srgbClr val="000000"/>
                          </a:solidFill>
                          <a:latin typeface="Century Gothic" pitchFamily="34" charset="0"/>
                          <a:ea typeface="Times New Roman"/>
                          <a:cs typeface="Times New Roman"/>
                        </a:rPr>
                        <a:t>Costo</a:t>
                      </a:r>
                      <a:endParaRPr lang="es-ES" sz="100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903181">
                <a:tc rowSpan="4">
                  <a:txBody>
                    <a:bodyPr/>
                    <a:lstStyle/>
                    <a:p>
                      <a:pPr algn="ctr">
                        <a:lnSpc>
                          <a:spcPct val="115000"/>
                        </a:lnSpc>
                        <a:spcAft>
                          <a:spcPts val="0"/>
                        </a:spcAft>
                      </a:pPr>
                      <a:r>
                        <a:rPr lang="es-MX" sz="1000">
                          <a:latin typeface="Century Gothic" pitchFamily="34" charset="0"/>
                          <a:ea typeface="Times New Roman"/>
                          <a:cs typeface="Times New Roman"/>
                        </a:rPr>
                        <a:t>Generar posicionamiento regional de la empresa a través de estrategias promocionales.</a:t>
                      </a:r>
                      <a:endParaRPr lang="es-ES" sz="100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1. </a:t>
                      </a:r>
                      <a:r>
                        <a:rPr lang="es-MX" sz="1000">
                          <a:latin typeface="Century Gothic" pitchFamily="34" charset="0"/>
                          <a:ea typeface="Times New Roman"/>
                          <a:cs typeface="Times New Roman"/>
                        </a:rPr>
                        <a:t>Elaborar un programa publicitario a través de material impreso.</a:t>
                      </a:r>
                      <a:endParaRPr lang="es-ES" sz="100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X</a:t>
                      </a:r>
                      <a:endParaRPr lang="es-ES" sz="1000" dirty="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 </a:t>
                      </a:r>
                      <a:endParaRPr lang="es-ES" sz="1000" dirty="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x</a:t>
                      </a:r>
                      <a:endParaRPr lang="es-ES" sz="1000" dirty="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Administración </a:t>
                      </a:r>
                      <a:endParaRPr lang="es-ES" sz="100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1 mes.</a:t>
                      </a:r>
                      <a:endParaRPr lang="es-ES" sz="100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latin typeface="Century Gothic" pitchFamily="34" charset="0"/>
                          <a:ea typeface="Times New Roman"/>
                          <a:cs typeface="Times New Roman"/>
                        </a:rPr>
                        <a:t>$987,60</a:t>
                      </a:r>
                      <a:endParaRPr lang="es-ES" sz="100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1204241">
                <a:tc vMerge="1">
                  <a:txBody>
                    <a:bodyPr/>
                    <a:lstStyle/>
                    <a:p>
                      <a:endParaRPr lang="es-ES"/>
                    </a:p>
                  </a:txBody>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2. Difusión de publicidad auditiva.</a:t>
                      </a:r>
                      <a:endParaRPr lang="es-ES" sz="100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X</a:t>
                      </a:r>
                      <a:endParaRPr lang="es-ES" sz="100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x</a:t>
                      </a:r>
                      <a:endParaRPr lang="es-ES" sz="100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x</a:t>
                      </a:r>
                      <a:endParaRPr lang="es-ES" sz="1000" dirty="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Administración   y personal operativo.</a:t>
                      </a:r>
                      <a:endParaRPr lang="es-ES" sz="1000" dirty="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Permanente</a:t>
                      </a:r>
                      <a:endParaRPr lang="es-ES" sz="1000" dirty="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$1200</a:t>
                      </a:r>
                      <a:endParaRPr lang="es-ES" sz="100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602119">
                <a:tc vMerge="1">
                  <a:txBody>
                    <a:bodyPr/>
                    <a:lstStyle/>
                    <a:p>
                      <a:endParaRPr lang="es-ES"/>
                    </a:p>
                  </a:txBody>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3. Visitas a los recintos.</a:t>
                      </a:r>
                      <a:endParaRPr lang="es-ES" sz="100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X</a:t>
                      </a:r>
                      <a:endParaRPr lang="es-ES" sz="100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x</a:t>
                      </a:r>
                      <a:endParaRPr lang="es-ES" sz="100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x</a:t>
                      </a:r>
                      <a:endParaRPr lang="es-ES" sz="100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Personal operativo.</a:t>
                      </a:r>
                      <a:endParaRPr lang="es-ES" sz="100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Permanente</a:t>
                      </a:r>
                      <a:endParaRPr lang="es-ES" sz="1000" dirty="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 </a:t>
                      </a:r>
                      <a:r>
                        <a:rPr lang="es-MX" sz="1000" dirty="0">
                          <a:latin typeface="Century Gothic" pitchFamily="34" charset="0"/>
                          <a:ea typeface="Times New Roman"/>
                          <a:cs typeface="Times New Roman"/>
                        </a:rPr>
                        <a:t>1646.40</a:t>
                      </a:r>
                      <a:endParaRPr lang="es-ES" sz="1000" dirty="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602119">
                <a:tc vMerge="1">
                  <a:txBody>
                    <a:bodyPr/>
                    <a:lstStyle/>
                    <a:p>
                      <a:endParaRPr lang="es-ES"/>
                    </a:p>
                  </a:txBody>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4. Elaboración de gigantografía</a:t>
                      </a:r>
                      <a:endParaRPr lang="es-ES" sz="100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X</a:t>
                      </a:r>
                      <a:endParaRPr lang="es-ES" sz="100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 </a:t>
                      </a:r>
                      <a:endParaRPr lang="es-ES" sz="100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x</a:t>
                      </a:r>
                      <a:endParaRPr lang="es-ES" sz="100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Administración</a:t>
                      </a:r>
                      <a:endParaRPr lang="es-ES" sz="100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a:solidFill>
                            <a:srgbClr val="000000"/>
                          </a:solidFill>
                          <a:latin typeface="Century Gothic" pitchFamily="34" charset="0"/>
                          <a:ea typeface="Times New Roman"/>
                          <a:cs typeface="Times New Roman"/>
                        </a:rPr>
                        <a:t>1 semana</a:t>
                      </a:r>
                      <a:endParaRPr lang="es-ES" sz="100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000" dirty="0">
                          <a:solidFill>
                            <a:srgbClr val="000000"/>
                          </a:solidFill>
                          <a:latin typeface="Century Gothic" pitchFamily="34" charset="0"/>
                          <a:ea typeface="Times New Roman"/>
                          <a:cs typeface="Times New Roman"/>
                        </a:rPr>
                        <a:t>$ 1800</a:t>
                      </a:r>
                      <a:endParaRPr lang="es-ES" sz="1000" dirty="0">
                        <a:latin typeface="Century Gothic" pitchFamily="34" charset="0"/>
                        <a:ea typeface="Times New Roman"/>
                        <a:cs typeface="Times New Roman"/>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bl>
          </a:graphicData>
        </a:graphic>
      </p:graphicFrame>
      <p:sp>
        <p:nvSpPr>
          <p:cNvPr id="5" name="4 CuadroTexto"/>
          <p:cNvSpPr txBox="1"/>
          <p:nvPr/>
        </p:nvSpPr>
        <p:spPr>
          <a:xfrm>
            <a:off x="7929586" y="6000768"/>
            <a:ext cx="710451"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30</a:t>
            </a:r>
            <a:endParaRPr lang="es-ES" sz="3600" dirty="0">
              <a:solidFill>
                <a:schemeClr val="tx2"/>
              </a:solidFill>
              <a:latin typeface="Bauhaus 93" pitchFamily="82" charset="0"/>
              <a:cs typeface="Aharoni" pitchFamily="2" charset="-79"/>
            </a:endParaRPr>
          </a:p>
        </p:txBody>
      </p:sp>
      <p:sp>
        <p:nvSpPr>
          <p:cNvPr id="6" name="5 Rectángulo"/>
          <p:cNvSpPr/>
          <p:nvPr/>
        </p:nvSpPr>
        <p:spPr>
          <a:xfrm>
            <a:off x="0" y="1071546"/>
            <a:ext cx="6929454" cy="369332"/>
          </a:xfrm>
          <a:prstGeom prst="rect">
            <a:avLst/>
          </a:prstGeom>
        </p:spPr>
        <p:txBody>
          <a:bodyPr wrap="square">
            <a:spAutoFit/>
          </a:bodyPr>
          <a:lstStyle/>
          <a:p>
            <a:r>
              <a:rPr lang="es-EC" b="1" dirty="0" smtClean="0">
                <a:latin typeface="Century Gothic" pitchFamily="34" charset="0"/>
              </a:rPr>
              <a:t>Objetivos operacionales para las estrategias de promoción</a:t>
            </a:r>
            <a:endParaRPr lang="es-ES" b="1" dirty="0">
              <a:latin typeface="Century Gothic" pitchFamily="34" charset="0"/>
            </a:endParaRPr>
          </a:p>
        </p:txBody>
      </p:sp>
    </p:spTree>
  </p:cSld>
  <p:clrMapOvr>
    <a:masterClrMapping/>
  </p:clrMapOvr>
  <p:transition>
    <p:push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 y="2143116"/>
          <a:ext cx="9143999" cy="3645408"/>
        </p:xfrm>
        <a:graphic>
          <a:graphicData uri="http://schemas.openxmlformats.org/drawingml/2006/table">
            <a:tbl>
              <a:tblPr/>
              <a:tblGrid>
                <a:gridCol w="2240121"/>
                <a:gridCol w="1710565"/>
                <a:gridCol w="843769"/>
                <a:gridCol w="843769"/>
                <a:gridCol w="931803"/>
                <a:gridCol w="931803"/>
                <a:gridCol w="821423"/>
                <a:gridCol w="820746"/>
              </a:tblGrid>
              <a:tr h="671517">
                <a:tc>
                  <a:txBody>
                    <a:bodyPr/>
                    <a:lstStyle/>
                    <a:p>
                      <a:pPr algn="ctr">
                        <a:lnSpc>
                          <a:spcPct val="115000"/>
                        </a:lnSpc>
                        <a:spcAft>
                          <a:spcPts val="0"/>
                        </a:spcAft>
                      </a:pPr>
                      <a:r>
                        <a:rPr lang="es-MX" sz="1300" b="1">
                          <a:latin typeface="Calibri"/>
                          <a:ea typeface="Times New Roman"/>
                          <a:cs typeface="Times New Roman"/>
                        </a:rPr>
                        <a:t>Objetivo Estratégico</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MX" sz="1300" b="1">
                          <a:latin typeface="Calibri"/>
                          <a:ea typeface="Times New Roman"/>
                          <a:cs typeface="Times New Roman"/>
                        </a:rPr>
                        <a:t>Programas</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MX" sz="1300" b="1">
                          <a:solidFill>
                            <a:srgbClr val="000000"/>
                          </a:solidFill>
                          <a:latin typeface="Calibri"/>
                          <a:ea typeface="Times New Roman"/>
                          <a:cs typeface="Times New Roman"/>
                        </a:rPr>
                        <a:t>Recurso Financiero</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MX" sz="1300" b="1">
                          <a:solidFill>
                            <a:srgbClr val="000000"/>
                          </a:solidFill>
                          <a:latin typeface="Calibri"/>
                          <a:ea typeface="Times New Roman"/>
                          <a:cs typeface="Times New Roman"/>
                        </a:rPr>
                        <a:t>Recurso Tecnológico</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MX" sz="1300" b="1">
                          <a:solidFill>
                            <a:srgbClr val="000000"/>
                          </a:solidFill>
                          <a:latin typeface="Calibri"/>
                          <a:ea typeface="Times New Roman"/>
                          <a:cs typeface="Times New Roman"/>
                        </a:rPr>
                        <a:t>Recurso Humano</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MX" sz="1300" b="1">
                          <a:solidFill>
                            <a:srgbClr val="000000"/>
                          </a:solidFill>
                          <a:latin typeface="Calibri"/>
                          <a:ea typeface="Times New Roman"/>
                          <a:cs typeface="Times New Roman"/>
                        </a:rPr>
                        <a:t>Responsable</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MX" sz="1300" b="1">
                          <a:solidFill>
                            <a:srgbClr val="000000"/>
                          </a:solidFill>
                          <a:latin typeface="Calibri"/>
                          <a:ea typeface="Times New Roman"/>
                          <a:cs typeface="Times New Roman"/>
                        </a:rPr>
                        <a:t>Tiempo</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MX" sz="1300" b="1">
                          <a:solidFill>
                            <a:srgbClr val="000000"/>
                          </a:solidFill>
                          <a:latin typeface="Calibri"/>
                          <a:ea typeface="Times New Roman"/>
                          <a:cs typeface="Times New Roman"/>
                        </a:rPr>
                        <a:t>Costo</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671517">
                <a:tc rowSpan="5">
                  <a:txBody>
                    <a:bodyPr/>
                    <a:lstStyle/>
                    <a:p>
                      <a:pPr algn="ctr">
                        <a:lnSpc>
                          <a:spcPct val="115000"/>
                        </a:lnSpc>
                        <a:spcAft>
                          <a:spcPts val="0"/>
                        </a:spcAft>
                      </a:pPr>
                      <a:r>
                        <a:rPr lang="es-MX" sz="1500">
                          <a:latin typeface="Times New Roman"/>
                          <a:ea typeface="Calibri"/>
                          <a:cs typeface="Times New Roman"/>
                        </a:rPr>
                        <a:t>Realizar un seguimiento constante sobre los servicios que brinda la empresa, con la finalidad de determinar si los clientes se sientes satisfechos o no.</a:t>
                      </a:r>
                      <a:endParaRPr lang="es-ES" sz="1300">
                        <a:latin typeface="Calibri"/>
                        <a:ea typeface="Calibri"/>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300">
                          <a:solidFill>
                            <a:srgbClr val="000000"/>
                          </a:solidFill>
                          <a:latin typeface="Calibri"/>
                          <a:ea typeface="Times New Roman"/>
                          <a:cs typeface="Times New Roman"/>
                        </a:rPr>
                        <a:t>1. Realizar encuestas a los clientes para medir posicionamiento.</a:t>
                      </a:r>
                      <a:endParaRPr lang="es-ES" sz="1300">
                        <a:latin typeface="Calibri"/>
                        <a:ea typeface="Times New Roman"/>
                        <a:cs typeface="Times New Roman"/>
                      </a:endParaRPr>
                    </a:p>
                  </a:txBody>
                  <a:tcPr marL="53044" marR="53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300">
                          <a:solidFill>
                            <a:srgbClr val="000000"/>
                          </a:solidFill>
                          <a:latin typeface="Calibri"/>
                          <a:ea typeface="Times New Roman"/>
                          <a:cs typeface="Times New Roman"/>
                        </a:rPr>
                        <a:t>x</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pPr>
                      <a:endParaRPr lang="es-ES" sz="1300">
                        <a:latin typeface="Calibri"/>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300">
                          <a:solidFill>
                            <a:srgbClr val="000000"/>
                          </a:solidFill>
                          <a:latin typeface="Calibri"/>
                          <a:ea typeface="Times New Roman"/>
                          <a:cs typeface="Times New Roman"/>
                        </a:rPr>
                        <a:t>x</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300">
                          <a:solidFill>
                            <a:srgbClr val="000000"/>
                          </a:solidFill>
                          <a:latin typeface="Calibri"/>
                          <a:ea typeface="Times New Roman"/>
                          <a:cs typeface="Times New Roman"/>
                        </a:rPr>
                        <a:t>Secretaría.</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300">
                          <a:solidFill>
                            <a:srgbClr val="000000"/>
                          </a:solidFill>
                          <a:latin typeface="Calibri"/>
                          <a:ea typeface="Times New Roman"/>
                          <a:cs typeface="Times New Roman"/>
                        </a:rPr>
                        <a:t>2 meses</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300">
                          <a:solidFill>
                            <a:srgbClr val="000000"/>
                          </a:solidFill>
                          <a:latin typeface="Calibri"/>
                          <a:ea typeface="Times New Roman"/>
                          <a:cs typeface="Times New Roman"/>
                        </a:rPr>
                        <a:t>$ 50</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447678">
                <a:tc vMerge="1">
                  <a:txBody>
                    <a:bodyPr/>
                    <a:lstStyle/>
                    <a:p>
                      <a:endParaRPr lang="es-ES"/>
                    </a:p>
                  </a:txBody>
                  <a:tcPr/>
                </a:tc>
                <a:tc>
                  <a:txBody>
                    <a:bodyPr/>
                    <a:lstStyle/>
                    <a:p>
                      <a:pPr algn="ctr">
                        <a:lnSpc>
                          <a:spcPct val="115000"/>
                        </a:lnSpc>
                        <a:spcAft>
                          <a:spcPts val="0"/>
                        </a:spcAft>
                      </a:pPr>
                      <a:r>
                        <a:rPr lang="es-MX" sz="1300">
                          <a:solidFill>
                            <a:srgbClr val="000000"/>
                          </a:solidFill>
                          <a:latin typeface="Calibri"/>
                          <a:ea typeface="Times New Roman"/>
                          <a:cs typeface="Times New Roman"/>
                        </a:rPr>
                        <a:t>2. Establecer un buzón de sugerencias.</a:t>
                      </a:r>
                      <a:endParaRPr lang="es-ES" sz="1300">
                        <a:latin typeface="Calibri"/>
                        <a:ea typeface="Times New Roman"/>
                        <a:cs typeface="Times New Roman"/>
                      </a:endParaRPr>
                    </a:p>
                  </a:txBody>
                  <a:tcPr marL="53044" marR="53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300">
                          <a:solidFill>
                            <a:srgbClr val="000000"/>
                          </a:solidFill>
                          <a:latin typeface="Calibri"/>
                          <a:ea typeface="Times New Roman"/>
                          <a:cs typeface="Times New Roman"/>
                        </a:rPr>
                        <a:t>x</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pPr>
                      <a:endParaRPr lang="es-ES" sz="1300">
                        <a:latin typeface="Calibri"/>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300">
                          <a:solidFill>
                            <a:srgbClr val="000000"/>
                          </a:solidFill>
                          <a:latin typeface="Calibri"/>
                          <a:ea typeface="Times New Roman"/>
                          <a:cs typeface="Times New Roman"/>
                        </a:rPr>
                        <a:t>x</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300">
                          <a:solidFill>
                            <a:srgbClr val="000000"/>
                          </a:solidFill>
                          <a:latin typeface="Calibri"/>
                          <a:ea typeface="Times New Roman"/>
                          <a:cs typeface="Times New Roman"/>
                        </a:rPr>
                        <a:t>Administración.</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300">
                          <a:solidFill>
                            <a:srgbClr val="000000"/>
                          </a:solidFill>
                          <a:latin typeface="Calibri"/>
                          <a:ea typeface="Times New Roman"/>
                          <a:cs typeface="Times New Roman"/>
                        </a:rPr>
                        <a:t>1 mes</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300">
                          <a:solidFill>
                            <a:srgbClr val="000000"/>
                          </a:solidFill>
                          <a:latin typeface="Calibri"/>
                          <a:ea typeface="Times New Roman"/>
                          <a:cs typeface="Times New Roman"/>
                        </a:rPr>
                        <a:t>$50</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447678">
                <a:tc vMerge="1">
                  <a:txBody>
                    <a:bodyPr/>
                    <a:lstStyle/>
                    <a:p>
                      <a:endParaRPr lang="es-ES"/>
                    </a:p>
                  </a:txBody>
                  <a:tcPr/>
                </a:tc>
                <a:tc>
                  <a:txBody>
                    <a:bodyPr/>
                    <a:lstStyle/>
                    <a:p>
                      <a:pPr algn="ctr">
                        <a:lnSpc>
                          <a:spcPct val="115000"/>
                        </a:lnSpc>
                        <a:spcAft>
                          <a:spcPts val="0"/>
                        </a:spcAft>
                      </a:pPr>
                      <a:r>
                        <a:rPr lang="es-MX" sz="1300">
                          <a:solidFill>
                            <a:srgbClr val="000000"/>
                          </a:solidFill>
                          <a:latin typeface="Calibri"/>
                          <a:ea typeface="Times New Roman"/>
                          <a:cs typeface="Times New Roman"/>
                        </a:rPr>
                        <a:t>3. Establecer un buzón de sugerencias electrónico.</a:t>
                      </a:r>
                      <a:endParaRPr lang="es-ES" sz="1300">
                        <a:latin typeface="Calibri"/>
                        <a:ea typeface="Times New Roman"/>
                        <a:cs typeface="Times New Roman"/>
                      </a:endParaRPr>
                    </a:p>
                  </a:txBody>
                  <a:tcPr marL="53044" marR="53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pPr>
                      <a:endParaRPr lang="es-ES" sz="1300">
                        <a:latin typeface="Calibri"/>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300">
                          <a:solidFill>
                            <a:srgbClr val="000000"/>
                          </a:solidFill>
                          <a:latin typeface="Calibri"/>
                          <a:ea typeface="Times New Roman"/>
                          <a:cs typeface="Times New Roman"/>
                        </a:rPr>
                        <a:t>x</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300">
                          <a:solidFill>
                            <a:srgbClr val="000000"/>
                          </a:solidFill>
                          <a:latin typeface="Calibri"/>
                          <a:ea typeface="Times New Roman"/>
                          <a:cs typeface="Times New Roman"/>
                        </a:rPr>
                        <a:t>x</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300">
                          <a:solidFill>
                            <a:srgbClr val="000000"/>
                          </a:solidFill>
                          <a:latin typeface="Calibri"/>
                          <a:ea typeface="Times New Roman"/>
                          <a:cs typeface="Times New Roman"/>
                        </a:rPr>
                        <a:t>Administración</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300">
                          <a:solidFill>
                            <a:srgbClr val="000000"/>
                          </a:solidFill>
                          <a:latin typeface="Calibri"/>
                          <a:ea typeface="Times New Roman"/>
                          <a:cs typeface="Times New Roman"/>
                        </a:rPr>
                        <a:t>2 meses</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300">
                          <a:solidFill>
                            <a:srgbClr val="000000"/>
                          </a:solidFill>
                          <a:latin typeface="Calibri"/>
                          <a:ea typeface="Times New Roman"/>
                          <a:cs typeface="Times New Roman"/>
                        </a:rPr>
                        <a:t>$ 0</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447678">
                <a:tc vMerge="1">
                  <a:txBody>
                    <a:bodyPr/>
                    <a:lstStyle/>
                    <a:p>
                      <a:endParaRPr lang="es-ES"/>
                    </a:p>
                  </a:txBody>
                  <a:tcPr/>
                </a:tc>
                <a:tc>
                  <a:txBody>
                    <a:bodyPr/>
                    <a:lstStyle/>
                    <a:p>
                      <a:pPr algn="ctr">
                        <a:lnSpc>
                          <a:spcPct val="115000"/>
                        </a:lnSpc>
                        <a:spcAft>
                          <a:spcPts val="0"/>
                        </a:spcAft>
                      </a:pPr>
                      <a:r>
                        <a:rPr lang="es-MX" sz="1300">
                          <a:solidFill>
                            <a:srgbClr val="000000"/>
                          </a:solidFill>
                          <a:latin typeface="Calibri"/>
                          <a:ea typeface="Times New Roman"/>
                          <a:cs typeface="Times New Roman"/>
                        </a:rPr>
                        <a:t>4. Implementación de base de datos.</a:t>
                      </a:r>
                      <a:endParaRPr lang="es-ES" sz="1300">
                        <a:latin typeface="Calibri"/>
                        <a:ea typeface="Times New Roman"/>
                        <a:cs typeface="Times New Roman"/>
                      </a:endParaRPr>
                    </a:p>
                  </a:txBody>
                  <a:tcPr marL="53044" marR="53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pPr>
                      <a:endParaRPr lang="es-ES" sz="1300">
                        <a:latin typeface="Calibri"/>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300">
                          <a:solidFill>
                            <a:srgbClr val="000000"/>
                          </a:solidFill>
                          <a:latin typeface="Calibri"/>
                          <a:ea typeface="Times New Roman"/>
                          <a:cs typeface="Times New Roman"/>
                        </a:rPr>
                        <a:t>x</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300">
                          <a:solidFill>
                            <a:srgbClr val="000000"/>
                          </a:solidFill>
                          <a:latin typeface="Calibri"/>
                          <a:ea typeface="Times New Roman"/>
                          <a:cs typeface="Times New Roman"/>
                        </a:rPr>
                        <a:t>x</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300">
                          <a:solidFill>
                            <a:srgbClr val="000000"/>
                          </a:solidFill>
                          <a:latin typeface="Calibri"/>
                          <a:ea typeface="Times New Roman"/>
                          <a:cs typeface="Times New Roman"/>
                        </a:rPr>
                        <a:t>Administración</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300">
                          <a:solidFill>
                            <a:srgbClr val="000000"/>
                          </a:solidFill>
                          <a:latin typeface="Calibri"/>
                          <a:ea typeface="Times New Roman"/>
                          <a:cs typeface="Times New Roman"/>
                        </a:rPr>
                        <a:t>1 semana</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300">
                          <a:solidFill>
                            <a:srgbClr val="000000"/>
                          </a:solidFill>
                          <a:latin typeface="Calibri"/>
                          <a:ea typeface="Times New Roman"/>
                          <a:cs typeface="Times New Roman"/>
                        </a:rPr>
                        <a:t>$ 0</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671517">
                <a:tc vMerge="1">
                  <a:txBody>
                    <a:bodyPr/>
                    <a:lstStyle/>
                    <a:p>
                      <a:endParaRPr lang="es-ES"/>
                    </a:p>
                  </a:txBody>
                  <a:tcPr/>
                </a:tc>
                <a:tc>
                  <a:txBody>
                    <a:bodyPr/>
                    <a:lstStyle/>
                    <a:p>
                      <a:pPr algn="ctr">
                        <a:lnSpc>
                          <a:spcPct val="115000"/>
                        </a:lnSpc>
                        <a:spcAft>
                          <a:spcPts val="0"/>
                        </a:spcAft>
                      </a:pPr>
                      <a:r>
                        <a:rPr lang="es-MX" sz="1300">
                          <a:solidFill>
                            <a:srgbClr val="000000"/>
                          </a:solidFill>
                          <a:latin typeface="Calibri"/>
                          <a:ea typeface="Times New Roman"/>
                          <a:cs typeface="Times New Roman"/>
                        </a:rPr>
                        <a:t>5. Realizar encuestas a clientes para medir la calidad del servicio.</a:t>
                      </a:r>
                      <a:endParaRPr lang="es-ES" sz="1300">
                        <a:latin typeface="Calibri"/>
                        <a:ea typeface="Times New Roman"/>
                        <a:cs typeface="Times New Roman"/>
                      </a:endParaRPr>
                    </a:p>
                  </a:txBody>
                  <a:tcPr marL="53044" marR="53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300">
                          <a:solidFill>
                            <a:srgbClr val="000000"/>
                          </a:solidFill>
                          <a:latin typeface="Calibri"/>
                          <a:ea typeface="Times New Roman"/>
                          <a:cs typeface="Times New Roman"/>
                        </a:rPr>
                        <a:t>x</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pPr>
                      <a:endParaRPr lang="es-ES" sz="1300">
                        <a:latin typeface="Calibri"/>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300">
                          <a:solidFill>
                            <a:srgbClr val="000000"/>
                          </a:solidFill>
                          <a:latin typeface="Calibri"/>
                          <a:ea typeface="Times New Roman"/>
                          <a:cs typeface="Times New Roman"/>
                        </a:rPr>
                        <a:t>x</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300">
                          <a:solidFill>
                            <a:srgbClr val="000000"/>
                          </a:solidFill>
                          <a:latin typeface="Calibri"/>
                          <a:ea typeface="Times New Roman"/>
                          <a:cs typeface="Times New Roman"/>
                        </a:rPr>
                        <a:t>Secretaría.</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300">
                          <a:solidFill>
                            <a:srgbClr val="000000"/>
                          </a:solidFill>
                          <a:latin typeface="Calibri"/>
                          <a:ea typeface="Times New Roman"/>
                          <a:cs typeface="Times New Roman"/>
                        </a:rPr>
                        <a:t>Permanente</a:t>
                      </a:r>
                      <a:endParaRPr lang="es-ES" sz="130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MX" sz="1300" dirty="0">
                          <a:solidFill>
                            <a:srgbClr val="000000"/>
                          </a:solidFill>
                          <a:latin typeface="Calibri"/>
                          <a:ea typeface="Times New Roman"/>
                          <a:cs typeface="Times New Roman"/>
                        </a:rPr>
                        <a:t>$ 50</a:t>
                      </a:r>
                      <a:endParaRPr lang="es-ES" sz="1300" dirty="0">
                        <a:latin typeface="Calibri"/>
                        <a:ea typeface="Times New Roman"/>
                        <a:cs typeface="Times New Roman"/>
                      </a:endParaRPr>
                    </a:p>
                  </a:txBody>
                  <a:tcPr marL="53044" marR="53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bl>
          </a:graphicData>
        </a:graphic>
      </p:graphicFrame>
      <p:sp>
        <p:nvSpPr>
          <p:cNvPr id="5" name="4 Rectángulo"/>
          <p:cNvSpPr/>
          <p:nvPr/>
        </p:nvSpPr>
        <p:spPr>
          <a:xfrm>
            <a:off x="357158" y="1285860"/>
            <a:ext cx="5786446" cy="369332"/>
          </a:xfrm>
          <a:prstGeom prst="rect">
            <a:avLst/>
          </a:prstGeom>
        </p:spPr>
        <p:txBody>
          <a:bodyPr wrap="square">
            <a:spAutoFit/>
          </a:bodyPr>
          <a:lstStyle/>
          <a:p>
            <a:r>
              <a:rPr lang="es-EC" b="1" dirty="0" smtClean="0"/>
              <a:t>Objetivos operacionales para las estrategias de pos-venta</a:t>
            </a:r>
            <a:endParaRPr lang="es-ES" b="1" dirty="0"/>
          </a:p>
        </p:txBody>
      </p:sp>
      <p:sp>
        <p:nvSpPr>
          <p:cNvPr id="6" name="5 CuadroTexto"/>
          <p:cNvSpPr txBox="1"/>
          <p:nvPr/>
        </p:nvSpPr>
        <p:spPr>
          <a:xfrm>
            <a:off x="7929586" y="6000768"/>
            <a:ext cx="710451"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31</a:t>
            </a:r>
            <a:endParaRPr lang="es-ES" sz="3600" dirty="0">
              <a:solidFill>
                <a:schemeClr val="tx2"/>
              </a:solidFill>
              <a:latin typeface="Bauhaus 93" pitchFamily="82" charset="0"/>
              <a:cs typeface="Aharoni" pitchFamily="2" charset="-79"/>
            </a:endParaRPr>
          </a:p>
        </p:txBody>
      </p:sp>
    </p:spTree>
  </p:cSld>
  <p:clrMapOvr>
    <a:masterClrMapping/>
  </p:clrMapOvr>
  <p:transition>
    <p:push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071538" y="78679"/>
          <a:ext cx="6500826" cy="6798180"/>
        </p:xfrm>
        <a:graphic>
          <a:graphicData uri="http://schemas.openxmlformats.org/drawingml/2006/table">
            <a:tbl>
              <a:tblPr/>
              <a:tblGrid>
                <a:gridCol w="5604136"/>
                <a:gridCol w="896690"/>
              </a:tblGrid>
              <a:tr h="295326">
                <a:tc>
                  <a:txBody>
                    <a:bodyPr/>
                    <a:lstStyle/>
                    <a:p>
                      <a:pPr algn="ctr">
                        <a:lnSpc>
                          <a:spcPct val="115000"/>
                        </a:lnSpc>
                        <a:spcAft>
                          <a:spcPts val="0"/>
                        </a:spcAft>
                      </a:pPr>
                      <a:r>
                        <a:rPr lang="es-MX" sz="1200" b="1" dirty="0">
                          <a:solidFill>
                            <a:srgbClr val="000000"/>
                          </a:solidFill>
                          <a:latin typeface="Century Gothic" pitchFamily="34" charset="0"/>
                          <a:ea typeface="Times New Roman"/>
                          <a:cs typeface="Times New Roman"/>
                        </a:rPr>
                        <a:t>Descripción</a:t>
                      </a:r>
                      <a:endParaRPr lang="es-ES" sz="1200" dirty="0">
                        <a:latin typeface="Century Gothic" pitchFamily="34" charset="0"/>
                        <a:ea typeface="Times New Roman"/>
                        <a:cs typeface="Times New Roman"/>
                      </a:endParaRPr>
                    </a:p>
                  </a:txBody>
                  <a:tcPr marL="31576" marR="31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b="1">
                          <a:solidFill>
                            <a:srgbClr val="000000"/>
                          </a:solidFill>
                          <a:latin typeface="Century Gothic" pitchFamily="34" charset="0"/>
                          <a:ea typeface="Times New Roman"/>
                          <a:cs typeface="Times New Roman"/>
                        </a:rPr>
                        <a:t>Costo</a:t>
                      </a:r>
                      <a:endParaRPr lang="es-ES" sz="1200">
                        <a:latin typeface="Century Gothic" pitchFamily="34" charset="0"/>
                        <a:ea typeface="Times New Roman"/>
                        <a:cs typeface="Times New Roman"/>
                      </a:endParaRPr>
                    </a:p>
                  </a:txBody>
                  <a:tcPr marL="31576" marR="31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154">
                <a:tc gridSpan="2">
                  <a:txBody>
                    <a:bodyPr/>
                    <a:lstStyle/>
                    <a:p>
                      <a:pPr>
                        <a:lnSpc>
                          <a:spcPct val="115000"/>
                        </a:lnSpc>
                        <a:spcAft>
                          <a:spcPts val="0"/>
                        </a:spcAft>
                      </a:pPr>
                      <a:endParaRPr lang="es-ES" sz="1200" dirty="0">
                        <a:latin typeface="Century Gothic" pitchFamily="34" charset="0"/>
                        <a:ea typeface="Times New Roman"/>
                        <a:cs typeface="Times New Roman"/>
                      </a:endParaRPr>
                    </a:p>
                    <a:p>
                      <a:pPr>
                        <a:lnSpc>
                          <a:spcPct val="115000"/>
                        </a:lnSpc>
                        <a:spcAft>
                          <a:spcPts val="0"/>
                        </a:spcAft>
                      </a:pPr>
                      <a:r>
                        <a:rPr lang="es-MX" sz="1200" b="1" dirty="0">
                          <a:solidFill>
                            <a:srgbClr val="000000"/>
                          </a:solidFill>
                          <a:latin typeface="Century Gothic" pitchFamily="34" charset="0"/>
                          <a:ea typeface="Times New Roman"/>
                          <a:cs typeface="Times New Roman"/>
                        </a:rPr>
                        <a:t>Estrategias de producto – servicio</a:t>
                      </a:r>
                      <a:endParaRPr lang="es-ES" sz="1200" dirty="0">
                        <a:latin typeface="Century Gothic" pitchFamily="34" charset="0"/>
                        <a:ea typeface="Times New Roman"/>
                        <a:cs typeface="Times New Roman"/>
                      </a:endParaRPr>
                    </a:p>
                  </a:txBody>
                  <a:tcPr marL="31576" marR="31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508712">
                <a:tc>
                  <a:txBody>
                    <a:bodyPr/>
                    <a:lstStyle/>
                    <a:p>
                      <a:pPr>
                        <a:lnSpc>
                          <a:spcPct val="115000"/>
                        </a:lnSpc>
                        <a:spcAft>
                          <a:spcPts val="0"/>
                        </a:spcAft>
                      </a:pPr>
                      <a:r>
                        <a:rPr lang="es-MX" sz="1200" dirty="0">
                          <a:solidFill>
                            <a:srgbClr val="000000"/>
                          </a:solidFill>
                          <a:latin typeface="Century Gothic" pitchFamily="34" charset="0"/>
                          <a:ea typeface="Times New Roman"/>
                          <a:cs typeface="Times New Roman"/>
                        </a:rPr>
                        <a:t>1. Capacitaciones </a:t>
                      </a:r>
                      <a:r>
                        <a:rPr lang="es-MX" sz="1200" dirty="0" err="1">
                          <a:solidFill>
                            <a:srgbClr val="000000"/>
                          </a:solidFill>
                          <a:latin typeface="Century Gothic" pitchFamily="34" charset="0"/>
                          <a:ea typeface="Times New Roman"/>
                          <a:cs typeface="Times New Roman"/>
                        </a:rPr>
                        <a:t>alpersonal</a:t>
                      </a:r>
                      <a:r>
                        <a:rPr lang="es-MX" sz="1200" dirty="0">
                          <a:solidFill>
                            <a:srgbClr val="000000"/>
                          </a:solidFill>
                          <a:latin typeface="Century Gothic" pitchFamily="34" charset="0"/>
                          <a:ea typeface="Times New Roman"/>
                          <a:cs typeface="Times New Roman"/>
                        </a:rPr>
                        <a:t>. (Capacitación  semestral  sobre temas relacionados con agropecuaria y veterinaria)</a:t>
                      </a:r>
                      <a:endParaRPr lang="es-ES" sz="1200" dirty="0">
                        <a:latin typeface="Century Gothic" pitchFamily="34" charset="0"/>
                        <a:ea typeface="Times New Roman"/>
                        <a:cs typeface="Times New Roman"/>
                      </a:endParaRPr>
                    </a:p>
                  </a:txBody>
                  <a:tcPr marL="31576" marR="31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r">
                        <a:lnSpc>
                          <a:spcPct val="115000"/>
                        </a:lnSpc>
                        <a:spcAft>
                          <a:spcPts val="0"/>
                        </a:spcAft>
                      </a:pPr>
                      <a:r>
                        <a:rPr lang="es-MX" sz="1200">
                          <a:solidFill>
                            <a:srgbClr val="000000"/>
                          </a:solidFill>
                          <a:latin typeface="Century Gothic" pitchFamily="34" charset="0"/>
                          <a:ea typeface="Times New Roman"/>
                          <a:cs typeface="Times New Roman"/>
                        </a:rPr>
                        <a:t>380</a:t>
                      </a:r>
                      <a:endParaRPr lang="es-ES" sz="1200">
                        <a:latin typeface="Century Gothic" pitchFamily="34" charset="0"/>
                        <a:ea typeface="Times New Roman"/>
                        <a:cs typeface="Times New Roman"/>
                      </a:endParaRPr>
                    </a:p>
                  </a:txBody>
                  <a:tcPr marL="31576" marR="31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508712">
                <a:tc>
                  <a:txBody>
                    <a:bodyPr/>
                    <a:lstStyle/>
                    <a:p>
                      <a:pPr>
                        <a:lnSpc>
                          <a:spcPct val="115000"/>
                        </a:lnSpc>
                        <a:spcAft>
                          <a:spcPts val="0"/>
                        </a:spcAft>
                      </a:pPr>
                      <a:r>
                        <a:rPr lang="es-MX" sz="1200" dirty="0">
                          <a:solidFill>
                            <a:srgbClr val="000000"/>
                          </a:solidFill>
                          <a:latin typeface="Century Gothic" pitchFamily="34" charset="0"/>
                          <a:ea typeface="Times New Roman"/>
                          <a:cs typeface="Times New Roman"/>
                        </a:rPr>
                        <a:t>2. Capacitaciones al personal de servicio y personal  administrativo.            (Capacitación sobre calidad en la atención y servicio al cliente)</a:t>
                      </a:r>
                      <a:endParaRPr lang="es-ES" sz="1200" dirty="0">
                        <a:latin typeface="Century Gothic" pitchFamily="34" charset="0"/>
                        <a:ea typeface="Times New Roman"/>
                        <a:cs typeface="Times New Roman"/>
                      </a:endParaRPr>
                    </a:p>
                  </a:txBody>
                  <a:tcPr marL="31576" marR="31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r">
                        <a:lnSpc>
                          <a:spcPct val="115000"/>
                        </a:lnSpc>
                        <a:spcAft>
                          <a:spcPts val="0"/>
                        </a:spcAft>
                      </a:pPr>
                      <a:r>
                        <a:rPr lang="es-MX" sz="1200">
                          <a:solidFill>
                            <a:srgbClr val="000000"/>
                          </a:solidFill>
                          <a:latin typeface="Century Gothic" pitchFamily="34" charset="0"/>
                          <a:ea typeface="Times New Roman"/>
                          <a:cs typeface="Times New Roman"/>
                        </a:rPr>
                        <a:t>380</a:t>
                      </a:r>
                      <a:endParaRPr lang="es-ES" sz="1200">
                        <a:latin typeface="Century Gothic" pitchFamily="34" charset="0"/>
                        <a:ea typeface="Times New Roman"/>
                        <a:cs typeface="Times New Roman"/>
                      </a:endParaRPr>
                    </a:p>
                  </a:txBody>
                  <a:tcPr marL="31576" marR="31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95326">
                <a:tc>
                  <a:txBody>
                    <a:bodyPr/>
                    <a:lstStyle/>
                    <a:p>
                      <a:pPr>
                        <a:lnSpc>
                          <a:spcPct val="115000"/>
                        </a:lnSpc>
                        <a:spcAft>
                          <a:spcPts val="0"/>
                        </a:spcAft>
                      </a:pPr>
                      <a:r>
                        <a:rPr lang="es-MX" sz="1200" dirty="0">
                          <a:solidFill>
                            <a:srgbClr val="000000"/>
                          </a:solidFill>
                          <a:latin typeface="Century Gothic" pitchFamily="34" charset="0"/>
                          <a:ea typeface="Times New Roman"/>
                          <a:cs typeface="Times New Roman"/>
                        </a:rPr>
                        <a:t>3. Rediseño del logo de la Institución. (Elaboración de logo)</a:t>
                      </a:r>
                      <a:endParaRPr lang="es-ES" sz="1200" dirty="0">
                        <a:latin typeface="Century Gothic" pitchFamily="34" charset="0"/>
                        <a:ea typeface="Times New Roman"/>
                        <a:cs typeface="Times New Roman"/>
                      </a:endParaRPr>
                    </a:p>
                  </a:txBody>
                  <a:tcPr marL="31576" marR="31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r">
                        <a:lnSpc>
                          <a:spcPct val="115000"/>
                        </a:lnSpc>
                        <a:spcAft>
                          <a:spcPts val="0"/>
                        </a:spcAft>
                      </a:pPr>
                      <a:r>
                        <a:rPr lang="es-MX" sz="1200">
                          <a:solidFill>
                            <a:srgbClr val="000000"/>
                          </a:solidFill>
                          <a:latin typeface="Century Gothic" pitchFamily="34" charset="0"/>
                          <a:ea typeface="Times New Roman"/>
                          <a:cs typeface="Times New Roman"/>
                        </a:rPr>
                        <a:t>300</a:t>
                      </a:r>
                      <a:endParaRPr lang="es-ES" sz="1200">
                        <a:latin typeface="Century Gothic" pitchFamily="34" charset="0"/>
                        <a:ea typeface="Times New Roman"/>
                        <a:cs typeface="Times New Roman"/>
                      </a:endParaRPr>
                    </a:p>
                  </a:txBody>
                  <a:tcPr marL="31576" marR="31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95326">
                <a:tc>
                  <a:txBody>
                    <a:bodyPr/>
                    <a:lstStyle/>
                    <a:p>
                      <a:pPr>
                        <a:lnSpc>
                          <a:spcPct val="115000"/>
                        </a:lnSpc>
                        <a:spcAft>
                          <a:spcPts val="0"/>
                        </a:spcAft>
                      </a:pPr>
                      <a:r>
                        <a:rPr lang="es-MX" sz="1200" dirty="0">
                          <a:solidFill>
                            <a:srgbClr val="000000"/>
                          </a:solidFill>
                          <a:latin typeface="Century Gothic" pitchFamily="34" charset="0"/>
                          <a:ea typeface="Times New Roman"/>
                          <a:cs typeface="Times New Roman"/>
                        </a:rPr>
                        <a:t>4. Elaboración de página web.</a:t>
                      </a:r>
                      <a:endParaRPr lang="es-ES" sz="1200" dirty="0">
                        <a:latin typeface="Century Gothic" pitchFamily="34" charset="0"/>
                        <a:ea typeface="Times New Roman"/>
                        <a:cs typeface="Times New Roman"/>
                      </a:endParaRPr>
                    </a:p>
                  </a:txBody>
                  <a:tcPr marL="31576" marR="31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r">
                        <a:lnSpc>
                          <a:spcPct val="115000"/>
                        </a:lnSpc>
                        <a:spcAft>
                          <a:spcPts val="0"/>
                        </a:spcAft>
                      </a:pPr>
                      <a:r>
                        <a:rPr lang="es-MX" sz="1200">
                          <a:solidFill>
                            <a:srgbClr val="000000"/>
                          </a:solidFill>
                          <a:latin typeface="Century Gothic" pitchFamily="34" charset="0"/>
                          <a:ea typeface="Times New Roman"/>
                          <a:cs typeface="Times New Roman"/>
                        </a:rPr>
                        <a:t>0</a:t>
                      </a:r>
                      <a:endParaRPr lang="es-ES" sz="1200">
                        <a:latin typeface="Century Gothic" pitchFamily="34" charset="0"/>
                        <a:ea typeface="Times New Roman"/>
                        <a:cs typeface="Times New Roman"/>
                      </a:endParaRPr>
                    </a:p>
                  </a:txBody>
                  <a:tcPr marL="31576" marR="31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95326">
                <a:tc>
                  <a:txBody>
                    <a:bodyPr/>
                    <a:lstStyle/>
                    <a:p>
                      <a:pPr>
                        <a:lnSpc>
                          <a:spcPct val="115000"/>
                        </a:lnSpc>
                        <a:spcAft>
                          <a:spcPts val="0"/>
                        </a:spcAft>
                      </a:pPr>
                      <a:r>
                        <a:rPr lang="es-MX" sz="1200" dirty="0">
                          <a:solidFill>
                            <a:srgbClr val="000000"/>
                          </a:solidFill>
                          <a:latin typeface="Century Gothic" pitchFamily="34" charset="0"/>
                          <a:ea typeface="Times New Roman"/>
                          <a:cs typeface="Times New Roman"/>
                        </a:rPr>
                        <a:t>5. Creación de un sistema de </a:t>
                      </a:r>
                      <a:r>
                        <a:rPr lang="es-MX" sz="1200" dirty="0" err="1">
                          <a:solidFill>
                            <a:srgbClr val="000000"/>
                          </a:solidFill>
                          <a:latin typeface="Century Gothic" pitchFamily="34" charset="0"/>
                          <a:ea typeface="Times New Roman"/>
                          <a:cs typeface="Times New Roman"/>
                        </a:rPr>
                        <a:t>señalética</a:t>
                      </a:r>
                      <a:r>
                        <a:rPr lang="es-MX" sz="1200" dirty="0">
                          <a:solidFill>
                            <a:srgbClr val="000000"/>
                          </a:solidFill>
                          <a:latin typeface="Century Gothic" pitchFamily="34" charset="0"/>
                          <a:ea typeface="Times New Roman"/>
                          <a:cs typeface="Times New Roman"/>
                        </a:rPr>
                        <a:t>. (</a:t>
                      </a:r>
                      <a:r>
                        <a:rPr lang="es-MX" sz="1200" dirty="0" err="1">
                          <a:solidFill>
                            <a:srgbClr val="000000"/>
                          </a:solidFill>
                          <a:latin typeface="Century Gothic" pitchFamily="34" charset="0"/>
                          <a:ea typeface="Times New Roman"/>
                          <a:cs typeface="Times New Roman"/>
                        </a:rPr>
                        <a:t>Señalética</a:t>
                      </a:r>
                      <a:r>
                        <a:rPr lang="es-MX" sz="1200" dirty="0">
                          <a:solidFill>
                            <a:srgbClr val="000000"/>
                          </a:solidFill>
                          <a:latin typeface="Century Gothic" pitchFamily="34" charset="0"/>
                          <a:ea typeface="Times New Roman"/>
                          <a:cs typeface="Times New Roman"/>
                        </a:rPr>
                        <a:t> interna)</a:t>
                      </a:r>
                      <a:endParaRPr lang="es-ES" sz="1200" dirty="0">
                        <a:latin typeface="Century Gothic" pitchFamily="34" charset="0"/>
                        <a:ea typeface="Times New Roman"/>
                        <a:cs typeface="Times New Roman"/>
                      </a:endParaRPr>
                    </a:p>
                  </a:txBody>
                  <a:tcPr marL="31576" marR="31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r">
                        <a:lnSpc>
                          <a:spcPct val="115000"/>
                        </a:lnSpc>
                        <a:spcAft>
                          <a:spcPts val="0"/>
                        </a:spcAft>
                      </a:pPr>
                      <a:r>
                        <a:rPr lang="es-MX" sz="1200">
                          <a:solidFill>
                            <a:srgbClr val="000000"/>
                          </a:solidFill>
                          <a:latin typeface="Century Gothic" pitchFamily="34" charset="0"/>
                          <a:ea typeface="Times New Roman"/>
                          <a:cs typeface="Times New Roman"/>
                        </a:rPr>
                        <a:t>475</a:t>
                      </a:r>
                      <a:endParaRPr lang="es-ES" sz="1200">
                        <a:latin typeface="Century Gothic" pitchFamily="34" charset="0"/>
                        <a:ea typeface="Times New Roman"/>
                        <a:cs typeface="Times New Roman"/>
                      </a:endParaRPr>
                    </a:p>
                  </a:txBody>
                  <a:tcPr marL="31576" marR="31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531732">
                <a:tc gridSpan="2">
                  <a:txBody>
                    <a:bodyPr/>
                    <a:lstStyle/>
                    <a:p>
                      <a:pPr>
                        <a:lnSpc>
                          <a:spcPct val="115000"/>
                        </a:lnSpc>
                        <a:spcAft>
                          <a:spcPts val="0"/>
                        </a:spcAft>
                      </a:pPr>
                      <a:endParaRPr lang="es-ES" sz="1200" dirty="0">
                        <a:latin typeface="Century Gothic" pitchFamily="34" charset="0"/>
                        <a:ea typeface="Times New Roman"/>
                        <a:cs typeface="Times New Roman"/>
                      </a:endParaRPr>
                    </a:p>
                    <a:p>
                      <a:pPr>
                        <a:lnSpc>
                          <a:spcPct val="115000"/>
                        </a:lnSpc>
                        <a:spcAft>
                          <a:spcPts val="0"/>
                        </a:spcAft>
                      </a:pPr>
                      <a:r>
                        <a:rPr lang="es-MX" sz="1200" b="1" dirty="0">
                          <a:solidFill>
                            <a:srgbClr val="000000"/>
                          </a:solidFill>
                          <a:latin typeface="Century Gothic" pitchFamily="34" charset="0"/>
                          <a:ea typeface="Times New Roman"/>
                          <a:cs typeface="Times New Roman"/>
                        </a:rPr>
                        <a:t>Estrategias de promoción</a:t>
                      </a:r>
                      <a:endParaRPr lang="es-ES" sz="1200" dirty="0">
                        <a:latin typeface="Century Gothic" pitchFamily="34" charset="0"/>
                        <a:ea typeface="Times New Roman"/>
                        <a:cs typeface="Times New Roman"/>
                      </a:endParaRPr>
                    </a:p>
                  </a:txBody>
                  <a:tcPr marL="31576" marR="31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95326">
                <a:tc>
                  <a:txBody>
                    <a:bodyPr/>
                    <a:lstStyle/>
                    <a:p>
                      <a:pPr>
                        <a:lnSpc>
                          <a:spcPct val="115000"/>
                        </a:lnSpc>
                        <a:spcAft>
                          <a:spcPts val="0"/>
                        </a:spcAft>
                      </a:pPr>
                      <a:r>
                        <a:rPr lang="es-MX" sz="1200" dirty="0">
                          <a:solidFill>
                            <a:srgbClr val="000000"/>
                          </a:solidFill>
                          <a:latin typeface="Century Gothic" pitchFamily="34" charset="0"/>
                          <a:ea typeface="Times New Roman"/>
                          <a:cs typeface="Times New Roman"/>
                        </a:rPr>
                        <a:t>1. Establecer un programa publicitario ( Hojas volantes – Radio )</a:t>
                      </a:r>
                      <a:endParaRPr lang="es-ES" sz="1200" dirty="0">
                        <a:latin typeface="Century Gothic" pitchFamily="34" charset="0"/>
                        <a:ea typeface="Times New Roman"/>
                        <a:cs typeface="Times New Roman"/>
                      </a:endParaRPr>
                    </a:p>
                  </a:txBody>
                  <a:tcPr marL="31576" marR="31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r">
                        <a:lnSpc>
                          <a:spcPct val="115000"/>
                        </a:lnSpc>
                        <a:spcAft>
                          <a:spcPts val="0"/>
                        </a:spcAft>
                      </a:pPr>
                      <a:r>
                        <a:rPr lang="es-MX" sz="1200">
                          <a:solidFill>
                            <a:srgbClr val="000000"/>
                          </a:solidFill>
                          <a:latin typeface="Century Gothic" pitchFamily="34" charset="0"/>
                          <a:ea typeface="Times New Roman"/>
                          <a:cs typeface="Times New Roman"/>
                        </a:rPr>
                        <a:t>987,60</a:t>
                      </a:r>
                      <a:endParaRPr lang="es-ES" sz="1200">
                        <a:latin typeface="Century Gothic" pitchFamily="34" charset="0"/>
                        <a:ea typeface="Times New Roman"/>
                        <a:cs typeface="Times New Roman"/>
                      </a:endParaRPr>
                    </a:p>
                  </a:txBody>
                  <a:tcPr marL="31576" marR="31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508712">
                <a:tc>
                  <a:txBody>
                    <a:bodyPr/>
                    <a:lstStyle/>
                    <a:p>
                      <a:pPr>
                        <a:lnSpc>
                          <a:spcPct val="115000"/>
                        </a:lnSpc>
                        <a:spcAft>
                          <a:spcPts val="0"/>
                        </a:spcAft>
                      </a:pPr>
                      <a:r>
                        <a:rPr lang="es-MX" sz="1200" dirty="0">
                          <a:solidFill>
                            <a:srgbClr val="000000"/>
                          </a:solidFill>
                          <a:latin typeface="Century Gothic" pitchFamily="34" charset="0"/>
                          <a:ea typeface="Times New Roman"/>
                          <a:cs typeface="Times New Roman"/>
                        </a:rPr>
                        <a:t>2. Publicidad auditiva. ( Emisión de </a:t>
                      </a:r>
                      <a:r>
                        <a:rPr lang="es-MX" sz="1200" dirty="0" err="1">
                          <a:solidFill>
                            <a:srgbClr val="000000"/>
                          </a:solidFill>
                          <a:latin typeface="Century Gothic" pitchFamily="34" charset="0"/>
                          <a:ea typeface="Times New Roman"/>
                          <a:cs typeface="Times New Roman"/>
                        </a:rPr>
                        <a:t>spots</a:t>
                      </a:r>
                      <a:r>
                        <a:rPr lang="es-MX" sz="1200" dirty="0">
                          <a:solidFill>
                            <a:srgbClr val="000000"/>
                          </a:solidFill>
                          <a:latin typeface="Century Gothic" pitchFamily="34" charset="0"/>
                          <a:ea typeface="Times New Roman"/>
                          <a:cs typeface="Times New Roman"/>
                        </a:rPr>
                        <a:t> auditivos por medio de parlantes)</a:t>
                      </a:r>
                      <a:endParaRPr lang="es-ES" sz="1200" dirty="0">
                        <a:latin typeface="Century Gothic" pitchFamily="34" charset="0"/>
                        <a:ea typeface="Times New Roman"/>
                        <a:cs typeface="Times New Roman"/>
                      </a:endParaRPr>
                    </a:p>
                  </a:txBody>
                  <a:tcPr marL="31576" marR="31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r">
                        <a:lnSpc>
                          <a:spcPct val="115000"/>
                        </a:lnSpc>
                        <a:spcAft>
                          <a:spcPts val="0"/>
                        </a:spcAft>
                      </a:pPr>
                      <a:r>
                        <a:rPr lang="es-MX" sz="1200">
                          <a:solidFill>
                            <a:srgbClr val="000000"/>
                          </a:solidFill>
                          <a:latin typeface="Century Gothic" pitchFamily="34" charset="0"/>
                          <a:ea typeface="Times New Roman"/>
                          <a:cs typeface="Times New Roman"/>
                        </a:rPr>
                        <a:t>1200</a:t>
                      </a:r>
                      <a:endParaRPr lang="es-ES" sz="1200">
                        <a:latin typeface="Century Gothic" pitchFamily="34" charset="0"/>
                        <a:ea typeface="Times New Roman"/>
                        <a:cs typeface="Times New Roman"/>
                      </a:endParaRPr>
                    </a:p>
                  </a:txBody>
                  <a:tcPr marL="31576" marR="31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95326">
                <a:tc>
                  <a:txBody>
                    <a:bodyPr/>
                    <a:lstStyle/>
                    <a:p>
                      <a:pPr>
                        <a:lnSpc>
                          <a:spcPct val="115000"/>
                        </a:lnSpc>
                        <a:spcAft>
                          <a:spcPts val="0"/>
                        </a:spcAft>
                      </a:pPr>
                      <a:r>
                        <a:rPr lang="es-MX" sz="1200" dirty="0">
                          <a:solidFill>
                            <a:srgbClr val="000000"/>
                          </a:solidFill>
                          <a:latin typeface="Century Gothic" pitchFamily="34" charset="0"/>
                          <a:ea typeface="Times New Roman"/>
                          <a:cs typeface="Times New Roman"/>
                        </a:rPr>
                        <a:t>3. Visitas a los recintos en épocas festivas. (Relaciones Públicas). </a:t>
                      </a:r>
                      <a:endParaRPr lang="es-ES" sz="1200" dirty="0">
                        <a:latin typeface="Century Gothic" pitchFamily="34" charset="0"/>
                        <a:ea typeface="Times New Roman"/>
                        <a:cs typeface="Times New Roman"/>
                      </a:endParaRPr>
                    </a:p>
                  </a:txBody>
                  <a:tcPr marL="31576" marR="31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r">
                        <a:lnSpc>
                          <a:spcPct val="115000"/>
                        </a:lnSpc>
                        <a:spcAft>
                          <a:spcPts val="0"/>
                        </a:spcAft>
                      </a:pPr>
                      <a:r>
                        <a:rPr lang="es-MX" sz="1200">
                          <a:latin typeface="Century Gothic" pitchFamily="34" charset="0"/>
                          <a:ea typeface="Times New Roman"/>
                          <a:cs typeface="Times New Roman"/>
                        </a:rPr>
                        <a:t>1646.40</a:t>
                      </a:r>
                      <a:endParaRPr lang="es-ES" sz="1200">
                        <a:latin typeface="Century Gothic" pitchFamily="34" charset="0"/>
                        <a:ea typeface="Times New Roman"/>
                        <a:cs typeface="Times New Roman"/>
                      </a:endParaRPr>
                    </a:p>
                  </a:txBody>
                  <a:tcPr marL="31576" marR="31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95326">
                <a:tc>
                  <a:txBody>
                    <a:bodyPr/>
                    <a:lstStyle/>
                    <a:p>
                      <a:pPr>
                        <a:lnSpc>
                          <a:spcPct val="115000"/>
                        </a:lnSpc>
                        <a:spcAft>
                          <a:spcPts val="0"/>
                        </a:spcAft>
                      </a:pPr>
                      <a:r>
                        <a:rPr lang="es-MX" sz="1200" dirty="0">
                          <a:solidFill>
                            <a:srgbClr val="000000"/>
                          </a:solidFill>
                          <a:latin typeface="Century Gothic" pitchFamily="34" charset="0"/>
                          <a:ea typeface="Times New Roman"/>
                          <a:cs typeface="Times New Roman"/>
                        </a:rPr>
                        <a:t>4. Elaboración de gigantografía.</a:t>
                      </a:r>
                      <a:endParaRPr lang="es-ES" sz="1200" dirty="0">
                        <a:latin typeface="Century Gothic" pitchFamily="34" charset="0"/>
                        <a:ea typeface="Times New Roman"/>
                        <a:cs typeface="Times New Roman"/>
                      </a:endParaRPr>
                    </a:p>
                  </a:txBody>
                  <a:tcPr marL="31576" marR="31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r">
                        <a:lnSpc>
                          <a:spcPct val="115000"/>
                        </a:lnSpc>
                        <a:spcAft>
                          <a:spcPts val="0"/>
                        </a:spcAft>
                      </a:pPr>
                      <a:r>
                        <a:rPr lang="es-MX" sz="1200">
                          <a:solidFill>
                            <a:srgbClr val="000000"/>
                          </a:solidFill>
                          <a:latin typeface="Century Gothic" pitchFamily="34" charset="0"/>
                          <a:ea typeface="Times New Roman"/>
                          <a:cs typeface="Times New Roman"/>
                        </a:rPr>
                        <a:t>1800</a:t>
                      </a:r>
                      <a:endParaRPr lang="es-ES" sz="1200">
                        <a:latin typeface="Century Gothic" pitchFamily="34" charset="0"/>
                        <a:ea typeface="Times New Roman"/>
                        <a:cs typeface="Times New Roman"/>
                      </a:endParaRPr>
                    </a:p>
                  </a:txBody>
                  <a:tcPr marL="31576" marR="31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480450">
                <a:tc gridSpan="2">
                  <a:txBody>
                    <a:bodyPr/>
                    <a:lstStyle/>
                    <a:p>
                      <a:pPr>
                        <a:lnSpc>
                          <a:spcPct val="115000"/>
                        </a:lnSpc>
                        <a:spcAft>
                          <a:spcPts val="0"/>
                        </a:spcAft>
                      </a:pPr>
                      <a:endParaRPr lang="es-ES" sz="1200" dirty="0">
                        <a:latin typeface="Century Gothic" pitchFamily="34" charset="0"/>
                        <a:ea typeface="Times New Roman"/>
                        <a:cs typeface="Times New Roman"/>
                      </a:endParaRPr>
                    </a:p>
                    <a:p>
                      <a:pPr>
                        <a:lnSpc>
                          <a:spcPct val="115000"/>
                        </a:lnSpc>
                        <a:spcAft>
                          <a:spcPts val="0"/>
                        </a:spcAft>
                      </a:pPr>
                      <a:r>
                        <a:rPr lang="es-MX" sz="1200" b="1" dirty="0">
                          <a:solidFill>
                            <a:srgbClr val="000000"/>
                          </a:solidFill>
                          <a:latin typeface="Century Gothic" pitchFamily="34" charset="0"/>
                          <a:ea typeface="Times New Roman"/>
                          <a:cs typeface="Times New Roman"/>
                        </a:rPr>
                        <a:t>Estrategias de postventa</a:t>
                      </a:r>
                      <a:endParaRPr lang="es-ES" sz="1200" dirty="0">
                        <a:latin typeface="Century Gothic" pitchFamily="34" charset="0"/>
                        <a:ea typeface="Times New Roman"/>
                        <a:cs typeface="Times New Roman"/>
                      </a:endParaRPr>
                    </a:p>
                  </a:txBody>
                  <a:tcPr marL="31576" marR="31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95326">
                <a:tc>
                  <a:txBody>
                    <a:bodyPr/>
                    <a:lstStyle/>
                    <a:p>
                      <a:pPr>
                        <a:lnSpc>
                          <a:spcPct val="115000"/>
                        </a:lnSpc>
                        <a:spcAft>
                          <a:spcPts val="0"/>
                        </a:spcAft>
                      </a:pPr>
                      <a:r>
                        <a:rPr lang="es-MX" sz="1200">
                          <a:solidFill>
                            <a:srgbClr val="000000"/>
                          </a:solidFill>
                          <a:latin typeface="Century Gothic" pitchFamily="34" charset="0"/>
                          <a:ea typeface="Times New Roman"/>
                          <a:cs typeface="Times New Roman"/>
                        </a:rPr>
                        <a:t>1. Realizar encuestas a clientes potenciales.</a:t>
                      </a:r>
                      <a:endParaRPr lang="es-ES" sz="1200">
                        <a:latin typeface="Century Gothic" pitchFamily="34" charset="0"/>
                        <a:ea typeface="Times New Roman"/>
                        <a:cs typeface="Times New Roman"/>
                      </a:endParaRPr>
                    </a:p>
                  </a:txBody>
                  <a:tcPr marL="31576" marR="31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r">
                        <a:lnSpc>
                          <a:spcPct val="115000"/>
                        </a:lnSpc>
                        <a:spcAft>
                          <a:spcPts val="0"/>
                        </a:spcAft>
                      </a:pPr>
                      <a:r>
                        <a:rPr lang="es-MX" sz="1200" dirty="0">
                          <a:solidFill>
                            <a:srgbClr val="000000"/>
                          </a:solidFill>
                          <a:latin typeface="Century Gothic" pitchFamily="34" charset="0"/>
                          <a:ea typeface="Times New Roman"/>
                          <a:cs typeface="Times New Roman"/>
                        </a:rPr>
                        <a:t>50</a:t>
                      </a:r>
                      <a:endParaRPr lang="es-ES" sz="1200" dirty="0">
                        <a:latin typeface="Century Gothic" pitchFamily="34" charset="0"/>
                        <a:ea typeface="Times New Roman"/>
                        <a:cs typeface="Times New Roman"/>
                      </a:endParaRPr>
                    </a:p>
                  </a:txBody>
                  <a:tcPr marL="31576" marR="31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95326">
                <a:tc>
                  <a:txBody>
                    <a:bodyPr/>
                    <a:lstStyle/>
                    <a:p>
                      <a:pPr>
                        <a:lnSpc>
                          <a:spcPct val="115000"/>
                        </a:lnSpc>
                        <a:spcAft>
                          <a:spcPts val="0"/>
                        </a:spcAft>
                      </a:pPr>
                      <a:r>
                        <a:rPr lang="es-MX" sz="1200">
                          <a:solidFill>
                            <a:srgbClr val="000000"/>
                          </a:solidFill>
                          <a:latin typeface="Century Gothic" pitchFamily="34" charset="0"/>
                          <a:ea typeface="Times New Roman"/>
                          <a:cs typeface="Times New Roman"/>
                        </a:rPr>
                        <a:t>2. Establecer un buzón de sugerencias.</a:t>
                      </a:r>
                      <a:endParaRPr lang="es-ES" sz="1200">
                        <a:latin typeface="Century Gothic" pitchFamily="34" charset="0"/>
                        <a:ea typeface="Times New Roman"/>
                        <a:cs typeface="Times New Roman"/>
                      </a:endParaRPr>
                    </a:p>
                  </a:txBody>
                  <a:tcPr marL="31576" marR="31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r">
                        <a:lnSpc>
                          <a:spcPct val="115000"/>
                        </a:lnSpc>
                        <a:spcAft>
                          <a:spcPts val="0"/>
                        </a:spcAft>
                      </a:pPr>
                      <a:r>
                        <a:rPr lang="es-MX" sz="1200" dirty="0">
                          <a:solidFill>
                            <a:srgbClr val="000000"/>
                          </a:solidFill>
                          <a:latin typeface="Century Gothic" pitchFamily="34" charset="0"/>
                          <a:ea typeface="Times New Roman"/>
                          <a:cs typeface="Times New Roman"/>
                        </a:rPr>
                        <a:t>50</a:t>
                      </a:r>
                      <a:endParaRPr lang="es-ES" sz="1200" dirty="0">
                        <a:latin typeface="Century Gothic" pitchFamily="34" charset="0"/>
                        <a:ea typeface="Times New Roman"/>
                        <a:cs typeface="Times New Roman"/>
                      </a:endParaRPr>
                    </a:p>
                  </a:txBody>
                  <a:tcPr marL="31576" marR="31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95326">
                <a:tc>
                  <a:txBody>
                    <a:bodyPr/>
                    <a:lstStyle/>
                    <a:p>
                      <a:pPr>
                        <a:lnSpc>
                          <a:spcPct val="115000"/>
                        </a:lnSpc>
                        <a:spcAft>
                          <a:spcPts val="0"/>
                        </a:spcAft>
                      </a:pPr>
                      <a:r>
                        <a:rPr lang="es-MX" sz="1200">
                          <a:solidFill>
                            <a:srgbClr val="000000"/>
                          </a:solidFill>
                          <a:latin typeface="Century Gothic" pitchFamily="34" charset="0"/>
                          <a:ea typeface="Times New Roman"/>
                          <a:cs typeface="Times New Roman"/>
                        </a:rPr>
                        <a:t>3. Establecer un buzón de sugerencias electrónico en la página web</a:t>
                      </a:r>
                      <a:endParaRPr lang="es-ES" sz="1200">
                        <a:latin typeface="Century Gothic" pitchFamily="34" charset="0"/>
                        <a:ea typeface="Times New Roman"/>
                        <a:cs typeface="Times New Roman"/>
                      </a:endParaRPr>
                    </a:p>
                  </a:txBody>
                  <a:tcPr marL="31576" marR="31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spcAft>
                          <a:spcPts val="0"/>
                        </a:spcAft>
                      </a:pPr>
                      <a:r>
                        <a:rPr lang="es-MX" sz="1200" dirty="0">
                          <a:solidFill>
                            <a:srgbClr val="000000"/>
                          </a:solidFill>
                          <a:latin typeface="Century Gothic" pitchFamily="34" charset="0"/>
                          <a:ea typeface="Times New Roman"/>
                          <a:cs typeface="Times New Roman"/>
                        </a:rPr>
                        <a:t> </a:t>
                      </a:r>
                      <a:endParaRPr lang="es-ES" sz="1200" dirty="0">
                        <a:latin typeface="Century Gothic" pitchFamily="34" charset="0"/>
                        <a:ea typeface="Times New Roman"/>
                        <a:cs typeface="Times New Roman"/>
                      </a:endParaRPr>
                    </a:p>
                  </a:txBody>
                  <a:tcPr marL="31576" marR="31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95326">
                <a:tc>
                  <a:txBody>
                    <a:bodyPr/>
                    <a:lstStyle/>
                    <a:p>
                      <a:pPr>
                        <a:lnSpc>
                          <a:spcPct val="115000"/>
                        </a:lnSpc>
                        <a:spcAft>
                          <a:spcPts val="0"/>
                        </a:spcAft>
                      </a:pPr>
                      <a:r>
                        <a:rPr lang="es-MX" sz="1200">
                          <a:solidFill>
                            <a:srgbClr val="000000"/>
                          </a:solidFill>
                          <a:latin typeface="Century Gothic" pitchFamily="34" charset="0"/>
                          <a:ea typeface="Times New Roman"/>
                          <a:cs typeface="Times New Roman"/>
                        </a:rPr>
                        <a:t>4. Implementación de base de datos.</a:t>
                      </a:r>
                      <a:endParaRPr lang="es-ES" sz="1200">
                        <a:latin typeface="Century Gothic" pitchFamily="34" charset="0"/>
                        <a:ea typeface="Times New Roman"/>
                        <a:cs typeface="Times New Roman"/>
                      </a:endParaRPr>
                    </a:p>
                  </a:txBody>
                  <a:tcPr marL="31576" marR="31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spcAft>
                          <a:spcPts val="0"/>
                        </a:spcAft>
                      </a:pPr>
                      <a:r>
                        <a:rPr lang="es-MX" sz="1200" dirty="0">
                          <a:solidFill>
                            <a:srgbClr val="000000"/>
                          </a:solidFill>
                          <a:latin typeface="Century Gothic" pitchFamily="34" charset="0"/>
                          <a:ea typeface="Times New Roman"/>
                          <a:cs typeface="Times New Roman"/>
                        </a:rPr>
                        <a:t> </a:t>
                      </a:r>
                      <a:endParaRPr lang="es-ES" sz="1200" dirty="0">
                        <a:latin typeface="Century Gothic" pitchFamily="34" charset="0"/>
                        <a:ea typeface="Times New Roman"/>
                        <a:cs typeface="Times New Roman"/>
                      </a:endParaRPr>
                    </a:p>
                  </a:txBody>
                  <a:tcPr marL="31576" marR="31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95326">
                <a:tc>
                  <a:txBody>
                    <a:bodyPr/>
                    <a:lstStyle/>
                    <a:p>
                      <a:pPr>
                        <a:lnSpc>
                          <a:spcPct val="115000"/>
                        </a:lnSpc>
                        <a:spcAft>
                          <a:spcPts val="0"/>
                        </a:spcAft>
                      </a:pPr>
                      <a:r>
                        <a:rPr lang="es-MX" sz="1200">
                          <a:solidFill>
                            <a:srgbClr val="000000"/>
                          </a:solidFill>
                          <a:latin typeface="Century Gothic" pitchFamily="34" charset="0"/>
                          <a:ea typeface="Times New Roman"/>
                          <a:cs typeface="Times New Roman"/>
                        </a:rPr>
                        <a:t>5. Realizar encuestas a clientes actuales.</a:t>
                      </a:r>
                      <a:endParaRPr lang="es-ES" sz="1200">
                        <a:latin typeface="Century Gothic" pitchFamily="34" charset="0"/>
                        <a:ea typeface="Times New Roman"/>
                        <a:cs typeface="Times New Roman"/>
                      </a:endParaRPr>
                    </a:p>
                  </a:txBody>
                  <a:tcPr marL="31576" marR="31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r">
                        <a:lnSpc>
                          <a:spcPct val="115000"/>
                        </a:lnSpc>
                        <a:spcAft>
                          <a:spcPts val="0"/>
                        </a:spcAft>
                      </a:pPr>
                      <a:r>
                        <a:rPr lang="es-MX" sz="1200" dirty="0">
                          <a:solidFill>
                            <a:srgbClr val="000000"/>
                          </a:solidFill>
                          <a:latin typeface="Century Gothic" pitchFamily="34" charset="0"/>
                          <a:ea typeface="Times New Roman"/>
                          <a:cs typeface="Times New Roman"/>
                        </a:rPr>
                        <a:t>50</a:t>
                      </a:r>
                      <a:endParaRPr lang="es-ES" sz="1200" dirty="0">
                        <a:latin typeface="Century Gothic" pitchFamily="34" charset="0"/>
                        <a:ea typeface="Times New Roman"/>
                        <a:cs typeface="Times New Roman"/>
                      </a:endParaRPr>
                    </a:p>
                  </a:txBody>
                  <a:tcPr marL="31576" marR="31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95326">
                <a:tc>
                  <a:txBody>
                    <a:bodyPr/>
                    <a:lstStyle/>
                    <a:p>
                      <a:pPr algn="ctr">
                        <a:lnSpc>
                          <a:spcPct val="115000"/>
                        </a:lnSpc>
                        <a:spcAft>
                          <a:spcPts val="0"/>
                        </a:spcAft>
                      </a:pPr>
                      <a:r>
                        <a:rPr lang="es-MX" sz="1200" b="1">
                          <a:solidFill>
                            <a:srgbClr val="000000"/>
                          </a:solidFill>
                          <a:latin typeface="Century Gothic" pitchFamily="34" charset="0"/>
                          <a:ea typeface="Times New Roman"/>
                          <a:cs typeface="Times New Roman"/>
                        </a:rPr>
                        <a:t>Total</a:t>
                      </a:r>
                      <a:endParaRPr lang="es-ES" sz="1200">
                        <a:latin typeface="Century Gothic" pitchFamily="34" charset="0"/>
                        <a:ea typeface="Times New Roman"/>
                        <a:cs typeface="Times New Roman"/>
                      </a:endParaRPr>
                    </a:p>
                  </a:txBody>
                  <a:tcPr marL="31576" marR="31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b="1" dirty="0">
                          <a:solidFill>
                            <a:srgbClr val="000000"/>
                          </a:solidFill>
                          <a:latin typeface="Century Gothic" pitchFamily="34" charset="0"/>
                          <a:ea typeface="Times New Roman"/>
                          <a:cs typeface="Times New Roman"/>
                        </a:rPr>
                        <a:t>7319</a:t>
                      </a:r>
                      <a:endParaRPr lang="es-ES" sz="1200" dirty="0">
                        <a:latin typeface="Century Gothic" pitchFamily="34" charset="0"/>
                        <a:ea typeface="Times New Roman"/>
                        <a:cs typeface="Times New Roman"/>
                      </a:endParaRPr>
                    </a:p>
                  </a:txBody>
                  <a:tcPr marL="31576" marR="31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rot="16200000">
            <a:off x="-1826821" y="3112650"/>
            <a:ext cx="4482317" cy="400110"/>
          </a:xfrm>
          <a:prstGeom prst="rect">
            <a:avLst/>
          </a:prstGeom>
        </p:spPr>
        <p:txBody>
          <a:bodyPr wrap="none">
            <a:spAutoFit/>
          </a:bodyPr>
          <a:lstStyle/>
          <a:p>
            <a:r>
              <a:rPr lang="es-ES" sz="2000" b="1" dirty="0" smtClean="0">
                <a:latin typeface="Century Gothic" pitchFamily="34" charset="0"/>
              </a:rPr>
              <a:t>Presupuesto del Plan de Marketing</a:t>
            </a:r>
            <a:endParaRPr lang="es-ES" sz="2000" b="1" dirty="0">
              <a:latin typeface="Century Gothic" pitchFamily="34" charset="0"/>
            </a:endParaRPr>
          </a:p>
        </p:txBody>
      </p:sp>
      <p:sp>
        <p:nvSpPr>
          <p:cNvPr id="6" name="5 CuadroTexto"/>
          <p:cNvSpPr txBox="1"/>
          <p:nvPr/>
        </p:nvSpPr>
        <p:spPr>
          <a:xfrm>
            <a:off x="7929586" y="6000768"/>
            <a:ext cx="710451"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32</a:t>
            </a:r>
            <a:endParaRPr lang="es-ES" sz="3600" dirty="0">
              <a:solidFill>
                <a:schemeClr val="tx2"/>
              </a:solidFill>
              <a:latin typeface="Bauhaus 93" pitchFamily="82" charset="0"/>
              <a:cs typeface="Aharoni" pitchFamily="2" charset="-79"/>
            </a:endParaRPr>
          </a:p>
        </p:txBody>
      </p:sp>
    </p:spTree>
  </p:cSld>
  <p:clrMapOvr>
    <a:masterClrMapping/>
  </p:clrMapOvr>
  <p:transition>
    <p:push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85786" y="1500174"/>
            <a:ext cx="6786610" cy="3970318"/>
          </a:xfrm>
          <a:prstGeom prst="rect">
            <a:avLst/>
          </a:prstGeom>
          <a:noFill/>
        </p:spPr>
        <p:txBody>
          <a:bodyPr wrap="square" rtlCol="0">
            <a:spAutoFit/>
          </a:bodyPr>
          <a:lstStyle/>
          <a:p>
            <a:pPr algn="just">
              <a:buFont typeface="Arial" pitchFamily="34" charset="0"/>
              <a:buChar char="•"/>
            </a:pPr>
            <a:r>
              <a:rPr lang="es-MX" dirty="0" smtClean="0">
                <a:latin typeface="Century Gothic" pitchFamily="34" charset="0"/>
              </a:rPr>
              <a:t>A través de la investigación realizada a las PYMES se evidenció los inconvenientes dentro de las organizaciones en cuanto a las aplicaciones de prácticas mercadológicas, la causa principal de esta falencia se evidencia en la falta de conocimientos de los administradores o de los propietarios en cuanto a estrategias de Marketing. </a:t>
            </a:r>
          </a:p>
          <a:p>
            <a:pPr algn="just"/>
            <a:endParaRPr lang="es-ES" dirty="0" smtClean="0">
              <a:latin typeface="Century Gothic" pitchFamily="34" charset="0"/>
            </a:endParaRPr>
          </a:p>
          <a:p>
            <a:pPr algn="just">
              <a:buFont typeface="Arial" pitchFamily="34" charset="0"/>
              <a:buChar char="•"/>
            </a:pPr>
            <a:r>
              <a:rPr lang="es-MX" dirty="0" smtClean="0">
                <a:latin typeface="Century Gothic" pitchFamily="34" charset="0"/>
              </a:rPr>
              <a:t>Según la información recopilada, la mayoría de las acciones mercadológicas aplicadas por las PYMES de Santo Domingo de los Colorados, es actividad de tipo promocional que no ha poseído una fundamentación técnica o a su vez no ha sido diseñada o delineada por un profesional en Mercadotecnia. </a:t>
            </a:r>
            <a:endParaRPr lang="es-ES" dirty="0" smtClean="0">
              <a:latin typeface="Century Gothic" pitchFamily="34" charset="0"/>
            </a:endParaRPr>
          </a:p>
        </p:txBody>
      </p:sp>
      <p:sp>
        <p:nvSpPr>
          <p:cNvPr id="4" name="3 CuadroTexto"/>
          <p:cNvSpPr txBox="1"/>
          <p:nvPr/>
        </p:nvSpPr>
        <p:spPr>
          <a:xfrm>
            <a:off x="7929586" y="6000768"/>
            <a:ext cx="710451"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33</a:t>
            </a:r>
            <a:endParaRPr lang="es-ES" sz="3600" dirty="0">
              <a:solidFill>
                <a:schemeClr val="tx2"/>
              </a:solidFill>
              <a:latin typeface="Bauhaus 93" pitchFamily="82" charset="0"/>
              <a:cs typeface="Aharoni" pitchFamily="2" charset="-79"/>
            </a:endParaRPr>
          </a:p>
        </p:txBody>
      </p:sp>
      <p:sp>
        <p:nvSpPr>
          <p:cNvPr id="5" name="4 CuadroTexto"/>
          <p:cNvSpPr txBox="1"/>
          <p:nvPr/>
        </p:nvSpPr>
        <p:spPr>
          <a:xfrm>
            <a:off x="0" y="428604"/>
            <a:ext cx="2643174"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2000" dirty="0" smtClean="0">
                <a:solidFill>
                  <a:schemeClr val="bg1"/>
                </a:solidFill>
                <a:latin typeface="Century Gothic" pitchFamily="34" charset="0"/>
              </a:rPr>
              <a:t>CONCLUSIONES</a:t>
            </a:r>
            <a:endParaRPr lang="es-ES" sz="2000" dirty="0">
              <a:solidFill>
                <a:schemeClr val="bg1"/>
              </a:solidFill>
              <a:latin typeface="Century Gothic" pitchFamily="34" charset="0"/>
            </a:endParaRPr>
          </a:p>
        </p:txBody>
      </p:sp>
    </p:spTree>
  </p:cSld>
  <p:clrMapOvr>
    <a:masterClrMapping/>
  </p:clrMapOvr>
  <p:transition>
    <p:push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14348" y="1428736"/>
            <a:ext cx="7358114" cy="3970318"/>
          </a:xfrm>
          <a:prstGeom prst="rect">
            <a:avLst/>
          </a:prstGeom>
          <a:noFill/>
        </p:spPr>
        <p:txBody>
          <a:bodyPr wrap="square" rtlCol="0">
            <a:spAutoFit/>
          </a:bodyPr>
          <a:lstStyle/>
          <a:p>
            <a:pPr algn="just">
              <a:buFont typeface="Arial" pitchFamily="34" charset="0"/>
              <a:buChar char="•"/>
            </a:pPr>
            <a:r>
              <a:rPr lang="es-MX" dirty="0" smtClean="0">
                <a:latin typeface="Century Gothic" pitchFamily="34" charset="0"/>
              </a:rPr>
              <a:t>Dentro de la mayoría de las PYMES estudiadas, no se ha desarrollado un estudio de mercado que permita conocer las características y cualidades del mercado objetivo, la investigación realizada mostró que todas las actividades mercadológicas de las empresas estudiadas son desarrolladas de forma intuitiva o imitando a estrategias desarrolladas por otra empresas. </a:t>
            </a:r>
          </a:p>
          <a:p>
            <a:pPr algn="just"/>
            <a:r>
              <a:rPr lang="es-MX" dirty="0" smtClean="0">
                <a:latin typeface="Century Gothic" pitchFamily="34" charset="0"/>
              </a:rPr>
              <a:t> </a:t>
            </a:r>
            <a:endParaRPr lang="es-ES" dirty="0" smtClean="0">
              <a:latin typeface="Century Gothic" pitchFamily="34" charset="0"/>
            </a:endParaRPr>
          </a:p>
          <a:p>
            <a:pPr algn="just">
              <a:buFont typeface="Arial" pitchFamily="34" charset="0"/>
              <a:buChar char="•"/>
            </a:pPr>
            <a:r>
              <a:rPr lang="es-MX" dirty="0" smtClean="0">
                <a:latin typeface="Century Gothic" pitchFamily="34" charset="0"/>
              </a:rPr>
              <a:t>Las empresas que fueron parte de nuestro estudio no realizan auditoria de las estrategias aplicadas, como también no aplican investigaciones que permitan determinar el grado de efectividad de las estrategias planteadas. </a:t>
            </a:r>
            <a:endParaRPr lang="es-ES" dirty="0" smtClean="0">
              <a:latin typeface="Century Gothic" pitchFamily="34" charset="0"/>
            </a:endParaRPr>
          </a:p>
          <a:p>
            <a:pPr algn="just"/>
            <a:endParaRPr lang="es-ES" dirty="0" smtClean="0">
              <a:latin typeface="Century Gothic" pitchFamily="34" charset="0"/>
            </a:endParaRPr>
          </a:p>
          <a:p>
            <a:pPr algn="just"/>
            <a:endParaRPr lang="es-ES" dirty="0"/>
          </a:p>
        </p:txBody>
      </p:sp>
      <p:sp>
        <p:nvSpPr>
          <p:cNvPr id="5" name="4 CuadroTexto"/>
          <p:cNvSpPr txBox="1"/>
          <p:nvPr/>
        </p:nvSpPr>
        <p:spPr>
          <a:xfrm>
            <a:off x="7929586" y="6000768"/>
            <a:ext cx="710451"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34</a:t>
            </a:r>
            <a:endParaRPr lang="es-ES" sz="3600" dirty="0">
              <a:solidFill>
                <a:schemeClr val="tx2"/>
              </a:solidFill>
              <a:latin typeface="Bauhaus 93" pitchFamily="82" charset="0"/>
              <a:cs typeface="Aharoni" pitchFamily="2" charset="-79"/>
            </a:endParaRPr>
          </a:p>
        </p:txBody>
      </p:sp>
    </p:spTree>
  </p:cSld>
  <p:clrMapOvr>
    <a:masterClrMapping/>
  </p:clrMapOvr>
  <p:transition>
    <p:push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00100" y="1714488"/>
            <a:ext cx="7072362" cy="3139321"/>
          </a:xfrm>
          <a:prstGeom prst="rect">
            <a:avLst/>
          </a:prstGeom>
        </p:spPr>
        <p:txBody>
          <a:bodyPr wrap="square">
            <a:spAutoFit/>
          </a:bodyPr>
          <a:lstStyle/>
          <a:p>
            <a:pPr algn="just">
              <a:buFont typeface="Arial" pitchFamily="34" charset="0"/>
              <a:buChar char="•"/>
            </a:pPr>
            <a:r>
              <a:rPr lang="es-EC" dirty="0" smtClean="0">
                <a:latin typeface="Century Gothic" pitchFamily="34" charset="0"/>
              </a:rPr>
              <a:t>Existe un alto porcentaje de interés por mejorar y fortalecer sus conocimientos sobre mercadotecnia, la población investigada se muestra a favor de aprender y aplicar estrategias para que su negocio empiece a desarrollarse de forma positiva. </a:t>
            </a:r>
          </a:p>
          <a:p>
            <a:pPr algn="just">
              <a:buFont typeface="Arial" pitchFamily="34" charset="0"/>
              <a:buChar char="•"/>
            </a:pPr>
            <a:endParaRPr lang="es-ES" dirty="0" smtClean="0">
              <a:latin typeface="Century Gothic" pitchFamily="34" charset="0"/>
            </a:endParaRPr>
          </a:p>
          <a:p>
            <a:pPr algn="just">
              <a:buFont typeface="Arial" pitchFamily="34" charset="0"/>
              <a:buChar char="•"/>
            </a:pPr>
            <a:r>
              <a:rPr lang="es-EC" dirty="0" smtClean="0">
                <a:latin typeface="Century Gothic" pitchFamily="34" charset="0"/>
              </a:rPr>
              <a:t>Las PYMES, a pesar de no poseer conocimientos en mercadotecnia, han optado por usar algunos medios convencionales para darse a conocer, entre ellos el medio más frecuente es la radio seguida de la televisión, prensa y revistas de tipo local.</a:t>
            </a:r>
            <a:endParaRPr lang="es-ES" dirty="0" smtClean="0">
              <a:latin typeface="Century Gothic" pitchFamily="34" charset="0"/>
            </a:endParaRPr>
          </a:p>
        </p:txBody>
      </p:sp>
      <p:sp>
        <p:nvSpPr>
          <p:cNvPr id="5" name="4 CuadroTexto"/>
          <p:cNvSpPr txBox="1"/>
          <p:nvPr/>
        </p:nvSpPr>
        <p:spPr>
          <a:xfrm>
            <a:off x="7929586" y="6000768"/>
            <a:ext cx="710451"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35</a:t>
            </a:r>
            <a:endParaRPr lang="es-ES" sz="3600" dirty="0">
              <a:solidFill>
                <a:schemeClr val="tx2"/>
              </a:solidFill>
              <a:latin typeface="Bauhaus 93" pitchFamily="82" charset="0"/>
              <a:cs typeface="Aharoni" pitchFamily="2" charset="-79"/>
            </a:endParaRPr>
          </a:p>
        </p:txBody>
      </p:sp>
    </p:spTree>
  </p:cSld>
  <p:clrMapOvr>
    <a:masterClrMapping/>
  </p:clrMapOvr>
  <p:transition>
    <p:push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428604"/>
            <a:ext cx="3000364"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2000" dirty="0" smtClean="0">
                <a:solidFill>
                  <a:schemeClr val="bg1"/>
                </a:solidFill>
                <a:latin typeface="Century Gothic" pitchFamily="34" charset="0"/>
              </a:rPr>
              <a:t>RECOMENDACIONES</a:t>
            </a:r>
            <a:endParaRPr lang="es-ES" sz="2000" dirty="0">
              <a:solidFill>
                <a:schemeClr val="bg1"/>
              </a:solidFill>
              <a:latin typeface="Century Gothic" pitchFamily="34" charset="0"/>
            </a:endParaRPr>
          </a:p>
        </p:txBody>
      </p:sp>
      <p:sp>
        <p:nvSpPr>
          <p:cNvPr id="5" name="4 CuadroTexto"/>
          <p:cNvSpPr txBox="1"/>
          <p:nvPr/>
        </p:nvSpPr>
        <p:spPr>
          <a:xfrm>
            <a:off x="7929586" y="6000768"/>
            <a:ext cx="710451"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36</a:t>
            </a:r>
            <a:endParaRPr lang="es-ES" sz="3600" dirty="0">
              <a:solidFill>
                <a:schemeClr val="tx2"/>
              </a:solidFill>
              <a:latin typeface="Bauhaus 93" pitchFamily="82" charset="0"/>
              <a:cs typeface="Aharoni" pitchFamily="2" charset="-79"/>
            </a:endParaRPr>
          </a:p>
        </p:txBody>
      </p:sp>
      <p:sp>
        <p:nvSpPr>
          <p:cNvPr id="6" name="5 CuadroTexto"/>
          <p:cNvSpPr txBox="1"/>
          <p:nvPr/>
        </p:nvSpPr>
        <p:spPr>
          <a:xfrm>
            <a:off x="714348" y="2071678"/>
            <a:ext cx="7429552" cy="2585323"/>
          </a:xfrm>
          <a:prstGeom prst="rect">
            <a:avLst/>
          </a:prstGeom>
          <a:noFill/>
        </p:spPr>
        <p:txBody>
          <a:bodyPr wrap="square" rtlCol="0">
            <a:spAutoFit/>
          </a:bodyPr>
          <a:lstStyle/>
          <a:p>
            <a:pPr>
              <a:buFont typeface="Arial" pitchFamily="34" charset="0"/>
              <a:buChar char="•"/>
            </a:pPr>
            <a:r>
              <a:rPr lang="es-MX" dirty="0" smtClean="0">
                <a:latin typeface="Century Gothic" pitchFamily="34" charset="0"/>
              </a:rPr>
              <a:t>Se recomienda a las PYMES investigadas de Santo Domingo de los Colorados, que refuercen sus conocimientos sobre mercadotecnia a través de capacitaciones. Esto pode ser extendido también a la populación de empresas del Cantón.</a:t>
            </a:r>
          </a:p>
          <a:p>
            <a:pPr>
              <a:buFont typeface="Arial" pitchFamily="34" charset="0"/>
              <a:buChar char="•"/>
            </a:pPr>
            <a:endParaRPr lang="es-ES" dirty="0" smtClean="0">
              <a:latin typeface="Century Gothic" pitchFamily="34" charset="0"/>
            </a:endParaRPr>
          </a:p>
          <a:p>
            <a:pPr>
              <a:buFont typeface="Arial" pitchFamily="34" charset="0"/>
              <a:buChar char="•"/>
            </a:pPr>
            <a:r>
              <a:rPr lang="es-MX" dirty="0" smtClean="0">
                <a:latin typeface="Century Gothic" pitchFamily="34" charset="0"/>
              </a:rPr>
              <a:t>Se recomienda a sector PYMES de Santo Domingo de los Colorados analizar la presente propuesta con la finalidad de </a:t>
            </a:r>
            <a:r>
              <a:rPr lang="es-MX" smtClean="0">
                <a:latin typeface="Century Gothic" pitchFamily="34" charset="0"/>
              </a:rPr>
              <a:t>tener una orientación práctica </a:t>
            </a:r>
            <a:r>
              <a:rPr lang="es-MX" dirty="0" smtClean="0">
                <a:latin typeface="Century Gothic" pitchFamily="34" charset="0"/>
              </a:rPr>
              <a:t>de temas mercadológicos </a:t>
            </a:r>
            <a:endParaRPr lang="es-ES" dirty="0" smtClean="0">
              <a:latin typeface="Century Gothic" pitchFamily="34" charset="0"/>
            </a:endParaRPr>
          </a:p>
          <a:p>
            <a:pPr>
              <a:buFont typeface="Arial" pitchFamily="34" charset="0"/>
              <a:buChar char="•"/>
            </a:pPr>
            <a:endParaRPr lang="es-ES" dirty="0">
              <a:latin typeface="Century Gothic" pitchFamily="34" charset="0"/>
            </a:endParaRPr>
          </a:p>
        </p:txBody>
      </p:sp>
    </p:spTree>
  </p:cSld>
  <p:clrMapOvr>
    <a:masterClrMapping/>
  </p:clrMapOvr>
  <p:transition>
    <p:push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28662" y="785794"/>
            <a:ext cx="7572428" cy="4801314"/>
          </a:xfrm>
          <a:prstGeom prst="rect">
            <a:avLst/>
          </a:prstGeom>
        </p:spPr>
        <p:txBody>
          <a:bodyPr wrap="square">
            <a:spAutoFit/>
          </a:bodyPr>
          <a:lstStyle/>
          <a:p>
            <a:pPr>
              <a:buFont typeface="Arial" pitchFamily="34" charset="0"/>
              <a:buChar char="•"/>
            </a:pPr>
            <a:r>
              <a:rPr lang="es-MX" dirty="0" smtClean="0">
                <a:latin typeface="Century Gothic" pitchFamily="34" charset="0"/>
              </a:rPr>
              <a:t>Que las PYMES soliciten pasantes con conocimientos en Mercadotecnia o en Publicidad para que ayuden  a ellas a orientarse en la toma de decisiones con respecto a estrategias o prácticas de marketing. </a:t>
            </a:r>
          </a:p>
          <a:p>
            <a:pPr>
              <a:buFont typeface="Arial" pitchFamily="34" charset="0"/>
              <a:buChar char="•"/>
            </a:pPr>
            <a:endParaRPr lang="es-ES" dirty="0" smtClean="0">
              <a:latin typeface="Century Gothic" pitchFamily="34" charset="0"/>
            </a:endParaRPr>
          </a:p>
          <a:p>
            <a:pPr>
              <a:buFont typeface="Arial" pitchFamily="34" charset="0"/>
              <a:buChar char="•"/>
            </a:pPr>
            <a:r>
              <a:rPr lang="es-MX" dirty="0" smtClean="0">
                <a:latin typeface="Century Gothic" pitchFamily="34" charset="0"/>
              </a:rPr>
              <a:t>También se sugiere a las PYMES aplicar lo contenido en el Capítulo IV puesto que se trata de un manual o guía de prácticas mercadológicas que tiene la finalidad de orientar y determinar las adecuadas estrategias mercadológicas que pueden ser aplicadas en varias actividades comerciales. </a:t>
            </a:r>
          </a:p>
          <a:p>
            <a:pPr>
              <a:buFont typeface="Arial" pitchFamily="34" charset="0"/>
              <a:buChar char="•"/>
            </a:pPr>
            <a:endParaRPr lang="es-ES" dirty="0" smtClean="0">
              <a:latin typeface="Century Gothic" pitchFamily="34" charset="0"/>
            </a:endParaRPr>
          </a:p>
          <a:p>
            <a:pPr>
              <a:buFont typeface="Arial" pitchFamily="34" charset="0"/>
              <a:buChar char="•"/>
            </a:pPr>
            <a:r>
              <a:rPr lang="es-ES" dirty="0" smtClean="0">
                <a:latin typeface="Century Gothic" pitchFamily="34" charset="0"/>
              </a:rPr>
              <a:t>Continuar con el proceso de publicitar sus negocios, a través de los diferentes medios convencionales e incrementar el uso de medios no convencionales que favorecen de igual manera y se logra hacer uso de ellos con poca inversión, manejando la creatividad acompañada de los conocimientos adquiridos de mercadotecnia.</a:t>
            </a:r>
          </a:p>
        </p:txBody>
      </p:sp>
    </p:spTree>
  </p:cSld>
  <p:clrMapOvr>
    <a:masterClrMapping/>
  </p:clrMapOvr>
  <p:transition>
    <p:push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8072462" y="6000768"/>
            <a:ext cx="447558"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4</a:t>
            </a:r>
            <a:endParaRPr lang="es-ES" sz="3600" dirty="0">
              <a:solidFill>
                <a:schemeClr val="tx2"/>
              </a:solidFill>
              <a:latin typeface="Bauhaus 93" pitchFamily="82" charset="0"/>
              <a:cs typeface="Aharoni" pitchFamily="2" charset="-79"/>
            </a:endParaRPr>
          </a:p>
        </p:txBody>
      </p:sp>
      <p:pic>
        <p:nvPicPr>
          <p:cNvPr id="4100" name="Picture 4" descr="https://encrypted-tbn1.gstatic.com/images?q=tbn:ANd9GcRk802y-J8WGOkdThXdKgkxIbzpFryEvmwS1jPGkq0kY67aCDhu"/>
          <p:cNvPicPr>
            <a:picLocks noChangeAspect="1" noChangeArrowheads="1"/>
          </p:cNvPicPr>
          <p:nvPr/>
        </p:nvPicPr>
        <p:blipFill>
          <a:blip r:embed="rId2"/>
          <a:srcRect/>
          <a:stretch>
            <a:fillRect/>
          </a:stretch>
        </p:blipFill>
        <p:spPr bwMode="auto">
          <a:xfrm>
            <a:off x="285720" y="2071678"/>
            <a:ext cx="3071834" cy="3071834"/>
          </a:xfrm>
          <a:prstGeom prst="rect">
            <a:avLst/>
          </a:prstGeom>
          <a:ln>
            <a:noFill/>
          </a:ln>
          <a:effectLst>
            <a:softEdge rad="112500"/>
          </a:effectLst>
        </p:spPr>
      </p:pic>
      <p:sp>
        <p:nvSpPr>
          <p:cNvPr id="11" name="10 Flecha derecha"/>
          <p:cNvSpPr/>
          <p:nvPr/>
        </p:nvSpPr>
        <p:spPr>
          <a:xfrm>
            <a:off x="3428992" y="3571876"/>
            <a:ext cx="642942" cy="42862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Elipse"/>
          <p:cNvSpPr/>
          <p:nvPr/>
        </p:nvSpPr>
        <p:spPr>
          <a:xfrm>
            <a:off x="4357686" y="1928802"/>
            <a:ext cx="3286148" cy="33704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smtClean="0">
              <a:solidFill>
                <a:schemeClr val="tx1"/>
              </a:solidFill>
              <a:latin typeface="Century Gothic" pitchFamily="34" charset="0"/>
            </a:endParaRPr>
          </a:p>
          <a:p>
            <a:pPr algn="ctr"/>
            <a:r>
              <a:rPr lang="es-EC" dirty="0" smtClean="0">
                <a:solidFill>
                  <a:schemeClr val="tx1"/>
                </a:solidFill>
                <a:latin typeface="Century Gothic" pitchFamily="34" charset="0"/>
              </a:rPr>
              <a:t>¿Qué tipo de actividades mercadológicas utilizan las PYMES de Santo Domingo para dar impulso comercial a sus productos y/o servicios?</a:t>
            </a:r>
            <a:endParaRPr lang="es-ES" dirty="0" smtClean="0">
              <a:solidFill>
                <a:schemeClr val="tx1"/>
              </a:solidFill>
              <a:latin typeface="Century Gothic" pitchFamily="34" charset="0"/>
            </a:endParaRPr>
          </a:p>
          <a:p>
            <a:pPr algn="ctr"/>
            <a:endParaRPr lang="es-ES" dirty="0">
              <a:solidFill>
                <a:schemeClr val="tx1"/>
              </a:solidFill>
              <a:latin typeface="Century Gothic" pitchFamily="34" charset="0"/>
            </a:endParaRPr>
          </a:p>
        </p:txBody>
      </p:sp>
    </p:spTree>
  </p:cSld>
  <p:clrMapOvr>
    <a:masterClrMapping/>
  </p:clrMapOvr>
  <p:transition>
    <p:push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7 Marcador de contenido"/>
          <p:cNvGraphicFramePr>
            <a:graphicFrameLocks noGrp="1"/>
          </p:cNvGraphicFramePr>
          <p:nvPr>
            <p:ph idx="1"/>
            <p:extLst>
              <p:ext uri="{D42A27DB-BD31-4B8C-83A1-F6EECF244321}">
                <p14:modId xmlns:p14="http://schemas.microsoft.com/office/powerpoint/2010/main" xmlns="" val="2304595238"/>
              </p:ext>
            </p:extLst>
          </p:nvPr>
        </p:nvGraphicFramePr>
        <p:xfrm>
          <a:off x="1142976" y="1214422"/>
          <a:ext cx="6984892" cy="4851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8072462" y="6000768"/>
            <a:ext cx="447558"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5</a:t>
            </a:r>
            <a:endParaRPr lang="es-ES" sz="3600" dirty="0">
              <a:solidFill>
                <a:schemeClr val="tx2"/>
              </a:solidFill>
              <a:latin typeface="Bauhaus 93" pitchFamily="82" charset="0"/>
              <a:cs typeface="Aharoni" pitchFamily="2" charset="-79"/>
            </a:endParaRPr>
          </a:p>
        </p:txBody>
      </p:sp>
      <p:sp>
        <p:nvSpPr>
          <p:cNvPr id="7" name="6 Rectángulo"/>
          <p:cNvSpPr/>
          <p:nvPr/>
        </p:nvSpPr>
        <p:spPr>
          <a:xfrm>
            <a:off x="0" y="428604"/>
            <a:ext cx="2571736" cy="6429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bg1"/>
                </a:solidFill>
                <a:latin typeface="Century Gothic" pitchFamily="34" charset="0"/>
              </a:rPr>
              <a:t>           </a:t>
            </a:r>
            <a:r>
              <a:rPr lang="es-ES" sz="2000" dirty="0" smtClean="0">
                <a:solidFill>
                  <a:schemeClr val="bg1"/>
                </a:solidFill>
                <a:latin typeface="Century Gothic" pitchFamily="34" charset="0"/>
              </a:rPr>
              <a:t>OBJETIVOS</a:t>
            </a:r>
            <a:endParaRPr lang="es-ES" sz="2000" dirty="0"/>
          </a:p>
        </p:txBody>
      </p:sp>
    </p:spTree>
  </p:cSld>
  <p:clrMapOvr>
    <a:masterClrMapping/>
  </p:clrMapOvr>
  <p:transition>
    <p:push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0" y="428604"/>
            <a:ext cx="2571736" cy="6429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bg1"/>
                </a:solidFill>
                <a:latin typeface="Century Gothic" pitchFamily="34" charset="0"/>
              </a:rPr>
              <a:t>          SUPUESTOS</a:t>
            </a:r>
            <a:endParaRPr lang="es-ES" sz="2000" dirty="0"/>
          </a:p>
        </p:txBody>
      </p:sp>
      <p:pic>
        <p:nvPicPr>
          <p:cNvPr id="21506" name="Picture 2" descr="http://www.extra.ec/media/ediciones/20131122/especiales/21112013_062401.jpg"/>
          <p:cNvPicPr>
            <a:picLocks noChangeAspect="1" noChangeArrowheads="1"/>
          </p:cNvPicPr>
          <p:nvPr/>
        </p:nvPicPr>
        <p:blipFill>
          <a:blip r:embed="rId6"/>
          <a:srcRect/>
          <a:stretch>
            <a:fillRect/>
          </a:stretch>
        </p:blipFill>
        <p:spPr bwMode="auto">
          <a:xfrm>
            <a:off x="1643042" y="1714488"/>
            <a:ext cx="2266363" cy="2214578"/>
          </a:xfrm>
          <a:prstGeom prst="ellipse">
            <a:avLst/>
          </a:prstGeom>
          <a:noFill/>
        </p:spPr>
      </p:pic>
      <p:sp>
        <p:nvSpPr>
          <p:cNvPr id="7" name="6 CuadroTexto"/>
          <p:cNvSpPr txBox="1"/>
          <p:nvPr/>
        </p:nvSpPr>
        <p:spPr>
          <a:xfrm>
            <a:off x="8072462" y="6000768"/>
            <a:ext cx="447558"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6</a:t>
            </a:r>
            <a:endParaRPr lang="es-ES" sz="3600" dirty="0">
              <a:solidFill>
                <a:schemeClr val="tx2"/>
              </a:solidFill>
              <a:latin typeface="Bauhaus 93" pitchFamily="82" charset="0"/>
              <a:cs typeface="Aharoni" pitchFamily="2" charset="-79"/>
            </a:endParaRPr>
          </a:p>
        </p:txBody>
      </p:sp>
    </p:spTree>
  </p:cSld>
  <p:clrMapOvr>
    <a:masterClrMapping/>
  </p:clrMapOvr>
  <p:transition>
    <p:push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2.bp.blogspot.com/_OHwKyfk1kN8/TVNEnsMqGJI/AAAAAAAAABo/_xuk___AwFs/s1600/secretaria.gif"/>
          <p:cNvPicPr>
            <a:picLocks noChangeAspect="1" noChangeArrowheads="1"/>
          </p:cNvPicPr>
          <p:nvPr/>
        </p:nvPicPr>
        <p:blipFill>
          <a:blip r:embed="rId2"/>
          <a:srcRect/>
          <a:stretch>
            <a:fillRect/>
          </a:stretch>
        </p:blipFill>
        <p:spPr bwMode="auto">
          <a:xfrm>
            <a:off x="2500298" y="1357298"/>
            <a:ext cx="3857652" cy="4286280"/>
          </a:xfrm>
          <a:prstGeom prst="rect">
            <a:avLst/>
          </a:prstGeom>
          <a:noFill/>
          <a:effectLst>
            <a:outerShdw blurRad="50800" dist="50800" dir="5400000" algn="ctr" rotWithShape="0">
              <a:srgbClr val="000000">
                <a:alpha val="0"/>
              </a:srgbClr>
            </a:outerShdw>
          </a:effectLst>
        </p:spPr>
      </p:pic>
      <p:sp>
        <p:nvSpPr>
          <p:cNvPr id="4" name="3 Rectángulo"/>
          <p:cNvSpPr/>
          <p:nvPr/>
        </p:nvSpPr>
        <p:spPr>
          <a:xfrm>
            <a:off x="0" y="428604"/>
            <a:ext cx="2571736" cy="6429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bg1"/>
                </a:solidFill>
                <a:latin typeface="Century Gothic" pitchFamily="34" charset="0"/>
              </a:rPr>
              <a:t>         METODOLOGÍA</a:t>
            </a:r>
            <a:endParaRPr lang="es-ES" sz="2000" dirty="0"/>
          </a:p>
        </p:txBody>
      </p:sp>
      <p:sp>
        <p:nvSpPr>
          <p:cNvPr id="6" name="5 Rectángulo"/>
          <p:cNvSpPr/>
          <p:nvPr/>
        </p:nvSpPr>
        <p:spPr>
          <a:xfrm>
            <a:off x="642910" y="1714488"/>
            <a:ext cx="2789546" cy="338554"/>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es-EC" sz="1600" b="1" dirty="0" smtClean="0">
                <a:latin typeface="Century Gothic" pitchFamily="34" charset="0"/>
              </a:rPr>
              <a:t>Investigación exploratoria</a:t>
            </a:r>
            <a:endParaRPr lang="es-ES" sz="1600" b="1" dirty="0"/>
          </a:p>
        </p:txBody>
      </p:sp>
      <p:sp>
        <p:nvSpPr>
          <p:cNvPr id="7" name="6 Rectángulo"/>
          <p:cNvSpPr/>
          <p:nvPr/>
        </p:nvSpPr>
        <p:spPr>
          <a:xfrm>
            <a:off x="642910" y="2500306"/>
            <a:ext cx="35719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C" sz="1600" dirty="0" smtClean="0">
                <a:latin typeface="Century Gothic" pitchFamily="34" charset="0"/>
              </a:rPr>
              <a:t>Permitió que el investigador se involucre con el objeto de investigación</a:t>
            </a:r>
            <a:endParaRPr lang="es-ES" sz="1600" dirty="0"/>
          </a:p>
        </p:txBody>
      </p:sp>
      <p:sp>
        <p:nvSpPr>
          <p:cNvPr id="8" name="7 Rectángulo"/>
          <p:cNvSpPr/>
          <p:nvPr/>
        </p:nvSpPr>
        <p:spPr>
          <a:xfrm>
            <a:off x="642910" y="3571876"/>
            <a:ext cx="3571900"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C" sz="1600" dirty="0" smtClean="0">
                <a:latin typeface="Century Gothic" pitchFamily="34" charset="0"/>
              </a:rPr>
              <a:t>Finalidad de conocer a fondo sobre la problemática planteada, y recolectar información de primera mano.</a:t>
            </a:r>
            <a:endParaRPr lang="es-ES" sz="1600" dirty="0"/>
          </a:p>
        </p:txBody>
      </p:sp>
      <p:sp>
        <p:nvSpPr>
          <p:cNvPr id="9" name="8 Rectángulo"/>
          <p:cNvSpPr/>
          <p:nvPr/>
        </p:nvSpPr>
        <p:spPr>
          <a:xfrm>
            <a:off x="6143636" y="1785926"/>
            <a:ext cx="2392001" cy="338554"/>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es-EC" sz="1600" b="1" dirty="0" smtClean="0">
                <a:latin typeface="Century Gothic" pitchFamily="34" charset="0"/>
              </a:rPr>
              <a:t>Técnica  Documental </a:t>
            </a:r>
            <a:endParaRPr lang="es-ES" sz="1600" b="1" dirty="0"/>
          </a:p>
        </p:txBody>
      </p:sp>
      <p:sp>
        <p:nvSpPr>
          <p:cNvPr id="10" name="9 Rectángulo"/>
          <p:cNvSpPr/>
          <p:nvPr/>
        </p:nvSpPr>
        <p:spPr>
          <a:xfrm>
            <a:off x="4857752" y="2500306"/>
            <a:ext cx="364333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C" sz="1600" dirty="0" smtClean="0">
                <a:latin typeface="Century Gothic" pitchFamily="34" charset="0"/>
              </a:rPr>
              <a:t>Desarrollo de entrevistas profundizadas</a:t>
            </a:r>
          </a:p>
        </p:txBody>
      </p:sp>
      <p:sp>
        <p:nvSpPr>
          <p:cNvPr id="11" name="10 Rectángulo"/>
          <p:cNvSpPr/>
          <p:nvPr/>
        </p:nvSpPr>
        <p:spPr>
          <a:xfrm>
            <a:off x="4857752" y="3286124"/>
            <a:ext cx="3643338"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C" sz="1600" dirty="0" smtClean="0">
                <a:latin typeface="Century Gothic" pitchFamily="34" charset="0"/>
              </a:rPr>
              <a:t>Recoger información de tipo primaria y secundaria que nos permita identificar cuáles son las causas por las cuales se ha presentado la problemática</a:t>
            </a:r>
            <a:endParaRPr lang="es-ES" sz="1600" dirty="0">
              <a:latin typeface="Century Gothic" pitchFamily="34" charset="0"/>
            </a:endParaRPr>
          </a:p>
        </p:txBody>
      </p:sp>
      <p:grpSp>
        <p:nvGrpSpPr>
          <p:cNvPr id="24" name="23 Grupo"/>
          <p:cNvGrpSpPr/>
          <p:nvPr/>
        </p:nvGrpSpPr>
        <p:grpSpPr>
          <a:xfrm>
            <a:off x="427802" y="2000240"/>
            <a:ext cx="215108" cy="2144728"/>
            <a:chOff x="427802" y="2000240"/>
            <a:chExt cx="215108" cy="2144728"/>
          </a:xfrm>
        </p:grpSpPr>
        <p:cxnSp>
          <p:nvCxnSpPr>
            <p:cNvPr id="13" name="12 Conector recto"/>
            <p:cNvCxnSpPr/>
            <p:nvPr/>
          </p:nvCxnSpPr>
          <p:spPr>
            <a:xfrm rot="5400000">
              <a:off x="-642974" y="3071810"/>
              <a:ext cx="214314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428596" y="2000240"/>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428596" y="3000372"/>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428596" y="4143380"/>
              <a:ext cx="214314"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 name="24 Grupo"/>
          <p:cNvGrpSpPr/>
          <p:nvPr/>
        </p:nvGrpSpPr>
        <p:grpSpPr>
          <a:xfrm flipH="1">
            <a:off x="8501090" y="2000240"/>
            <a:ext cx="284926" cy="2144728"/>
            <a:chOff x="427802" y="2000240"/>
            <a:chExt cx="215108" cy="2144728"/>
          </a:xfrm>
        </p:grpSpPr>
        <p:cxnSp>
          <p:nvCxnSpPr>
            <p:cNvPr id="26" name="25 Conector recto"/>
            <p:cNvCxnSpPr/>
            <p:nvPr/>
          </p:nvCxnSpPr>
          <p:spPr>
            <a:xfrm rot="5400000">
              <a:off x="-642974" y="3071810"/>
              <a:ext cx="214314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a:off x="428596" y="2000240"/>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a:off x="428596" y="3000372"/>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a:off x="428596" y="4143380"/>
              <a:ext cx="214314"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40" name="39 CuadroTexto"/>
          <p:cNvSpPr txBox="1"/>
          <p:nvPr/>
        </p:nvSpPr>
        <p:spPr>
          <a:xfrm>
            <a:off x="8072462" y="6000768"/>
            <a:ext cx="447558"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7</a:t>
            </a:r>
            <a:endParaRPr lang="es-ES" sz="3600" dirty="0">
              <a:solidFill>
                <a:schemeClr val="tx2"/>
              </a:solidFill>
              <a:latin typeface="Bauhaus 93" pitchFamily="82" charset="0"/>
              <a:cs typeface="Aharoni" pitchFamily="2" charset="-79"/>
            </a:endParaRPr>
          </a:p>
        </p:txBody>
      </p:sp>
    </p:spTree>
  </p:cSld>
  <p:clrMapOvr>
    <a:masterClrMapping/>
  </p:clrMapOvr>
  <p:transition>
    <p:push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072462" y="6000768"/>
            <a:ext cx="447558"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8</a:t>
            </a:r>
            <a:endParaRPr lang="es-ES" sz="3600" dirty="0">
              <a:solidFill>
                <a:schemeClr val="tx2"/>
              </a:solidFill>
              <a:latin typeface="Bauhaus 93" pitchFamily="82" charset="0"/>
              <a:cs typeface="Aharoni" pitchFamily="2" charset="-79"/>
            </a:endParaRPr>
          </a:p>
        </p:txBody>
      </p:sp>
      <p:pic>
        <p:nvPicPr>
          <p:cNvPr id="5" name="4 Imagen"/>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85720" y="2214554"/>
            <a:ext cx="5143536" cy="3143272"/>
          </a:xfrm>
          <a:prstGeom prst="rect">
            <a:avLst/>
          </a:prstGeom>
          <a:noFill/>
        </p:spPr>
      </p:pic>
      <p:sp>
        <p:nvSpPr>
          <p:cNvPr id="6" name="5 Rectángulo"/>
          <p:cNvSpPr/>
          <p:nvPr/>
        </p:nvSpPr>
        <p:spPr>
          <a:xfrm>
            <a:off x="285720" y="1285860"/>
            <a:ext cx="5214974" cy="646331"/>
          </a:xfrm>
          <a:prstGeom prst="rect">
            <a:avLst/>
          </a:prstGeom>
        </p:spPr>
        <p:txBody>
          <a:bodyPr wrap="square">
            <a:spAutoFit/>
          </a:bodyPr>
          <a:lstStyle/>
          <a:p>
            <a:r>
              <a:rPr lang="es-EC" b="1" dirty="0" smtClean="0">
                <a:latin typeface="Century Gothic" pitchFamily="34" charset="0"/>
              </a:rPr>
              <a:t>Clasificación de las PYMES según la generación de empleo</a:t>
            </a:r>
            <a:endParaRPr lang="es-ES" b="1" dirty="0">
              <a:latin typeface="Century Gothic" pitchFamily="34" charset="0"/>
            </a:endParaRPr>
          </a:p>
        </p:txBody>
      </p:sp>
      <p:sp>
        <p:nvSpPr>
          <p:cNvPr id="2049" name="Rectangle 1"/>
          <p:cNvSpPr>
            <a:spLocks noChangeArrowheads="1"/>
          </p:cNvSpPr>
          <p:nvPr/>
        </p:nvSpPr>
        <p:spPr bwMode="auto">
          <a:xfrm>
            <a:off x="857224" y="5072074"/>
            <a:ext cx="3786214"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Fuente: </a:t>
            </a:r>
            <a:r>
              <a:rPr kumimoji="0" lang="es-EC" sz="1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Adaptado del </a:t>
            </a:r>
            <a:r>
              <a:rPr kumimoji="0" lang="es-EC"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INEC, Censo Nacional Econ</a:t>
            </a:r>
            <a:r>
              <a:rPr kumimoji="0" lang="es-EC" sz="1000" b="0" i="0" u="none" strike="noStrike" cap="none" normalizeH="0" baseline="0" dirty="0" smtClean="0">
                <a:ln>
                  <a:noFill/>
                </a:ln>
                <a:solidFill>
                  <a:schemeClr val="tx1"/>
                </a:solidFill>
                <a:effectLst/>
                <a:latin typeface="Calibri"/>
                <a:ea typeface="Times New Roman" pitchFamily="18" charset="0"/>
                <a:cs typeface="Times New Roman" pitchFamily="18" charset="0"/>
              </a:rPr>
              <a:t>ó</a:t>
            </a:r>
            <a:r>
              <a:rPr kumimoji="0" lang="es-EC"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mico (2010)</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7 Rectángulo"/>
          <p:cNvSpPr/>
          <p:nvPr/>
        </p:nvSpPr>
        <p:spPr>
          <a:xfrm>
            <a:off x="5643570" y="1928802"/>
            <a:ext cx="2786082" cy="3754874"/>
          </a:xfrm>
          <a:prstGeom prst="rect">
            <a:avLst/>
          </a:prstGeom>
          <a:ln w="3175"/>
        </p:spPr>
        <p:style>
          <a:lnRef idx="2">
            <a:schemeClr val="dk1"/>
          </a:lnRef>
          <a:fillRef idx="1">
            <a:schemeClr val="lt1"/>
          </a:fillRef>
          <a:effectRef idx="0">
            <a:schemeClr val="dk1"/>
          </a:effectRef>
          <a:fontRef idx="minor">
            <a:schemeClr val="dk1"/>
          </a:fontRef>
        </p:style>
        <p:txBody>
          <a:bodyPr wrap="square">
            <a:spAutoFit/>
          </a:bodyPr>
          <a:lstStyle/>
          <a:p>
            <a:pPr algn="just"/>
            <a:r>
              <a:rPr lang="es-EC" sz="1400" dirty="0" smtClean="0">
                <a:latin typeface="Century Gothic" pitchFamily="34" charset="0"/>
              </a:rPr>
              <a:t>Las Microempresas aportan con la mayor cantidad de generación de empleo en el Ecuador puesto que ocupa un 44%, mientras que las grandes empresas generan puestos de trabajo en un 25%, la mayoría  de la concentración de fuentes de empleo se centra en estos dos sectores; las medianas empresas con un 17% y las pequeñas empresas con un 14%, también constituyen en un  factor importante en cuanto a la generación de empleo. </a:t>
            </a:r>
            <a:endParaRPr lang="es-ES" sz="1400" dirty="0">
              <a:latin typeface="Century Gothic" pitchFamily="34" charset="0"/>
            </a:endParaRPr>
          </a:p>
        </p:txBody>
      </p:sp>
      <p:sp>
        <p:nvSpPr>
          <p:cNvPr id="9" name="8 Rectángulo"/>
          <p:cNvSpPr/>
          <p:nvPr/>
        </p:nvSpPr>
        <p:spPr>
          <a:xfrm>
            <a:off x="285720" y="5643578"/>
            <a:ext cx="5143536" cy="830997"/>
          </a:xfrm>
          <a:prstGeom prst="rect">
            <a:avLst/>
          </a:prstGeom>
          <a:ln w="3175"/>
        </p:spPr>
        <p:style>
          <a:lnRef idx="2">
            <a:schemeClr val="dk1"/>
          </a:lnRef>
          <a:fillRef idx="1">
            <a:schemeClr val="lt1"/>
          </a:fillRef>
          <a:effectRef idx="0">
            <a:schemeClr val="dk1"/>
          </a:effectRef>
          <a:fontRef idx="minor">
            <a:schemeClr val="dk1"/>
          </a:fontRef>
        </p:style>
        <p:txBody>
          <a:bodyPr wrap="square">
            <a:spAutoFit/>
          </a:bodyPr>
          <a:lstStyle/>
          <a:p>
            <a:pPr algn="just"/>
            <a:r>
              <a:rPr lang="es-EC" sz="1200" dirty="0" smtClean="0">
                <a:latin typeface="Century Gothic" pitchFamily="34" charset="0"/>
              </a:rPr>
              <a:t>Como podemos notar a través de la presente explicación las grandes empresas ocupan una cuarta parte en cuanto al aporte de generación de empleo es decir el 25%, mientras que el 75% restante se concentra en las PYMES.</a:t>
            </a:r>
            <a:endParaRPr lang="es-ES" sz="1200" dirty="0">
              <a:latin typeface="Century Gothic" pitchFamily="34" charset="0"/>
            </a:endParaRPr>
          </a:p>
        </p:txBody>
      </p:sp>
      <p:sp>
        <p:nvSpPr>
          <p:cNvPr id="11" name="10 Rectángulo"/>
          <p:cNvSpPr/>
          <p:nvPr/>
        </p:nvSpPr>
        <p:spPr>
          <a:xfrm>
            <a:off x="0" y="500042"/>
            <a:ext cx="2571736" cy="6429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bg1"/>
                </a:solidFill>
                <a:latin typeface="Century Gothic" pitchFamily="34" charset="0"/>
              </a:rPr>
              <a:t>            </a:t>
            </a:r>
            <a:r>
              <a:rPr lang="es-ES" sz="2000" dirty="0" smtClean="0">
                <a:solidFill>
                  <a:schemeClr val="bg1"/>
                </a:solidFill>
                <a:latin typeface="Century Gothic" pitchFamily="34" charset="0"/>
              </a:rPr>
              <a:t>PYMES</a:t>
            </a:r>
          </a:p>
          <a:p>
            <a:pPr algn="ctr"/>
            <a:r>
              <a:rPr lang="es-ES" dirty="0" smtClean="0">
                <a:solidFill>
                  <a:schemeClr val="bg1"/>
                </a:solidFill>
                <a:latin typeface="Century Gothic" pitchFamily="34" charset="0"/>
              </a:rPr>
              <a:t> </a:t>
            </a:r>
            <a:r>
              <a:rPr lang="es-ES" sz="1100" dirty="0" smtClean="0">
                <a:solidFill>
                  <a:schemeClr val="bg1"/>
                </a:solidFill>
                <a:latin typeface="Century Gothic" pitchFamily="34" charset="0"/>
              </a:rPr>
              <a:t>(ECUADOR)</a:t>
            </a:r>
            <a:endParaRPr lang="es-ES" sz="1100" dirty="0"/>
          </a:p>
        </p:txBody>
      </p:sp>
    </p:spTree>
  </p:cSld>
  <p:clrMapOvr>
    <a:masterClrMapping/>
  </p:clrMapOvr>
  <p:transition>
    <p:push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1643042" y="150017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0" y="428604"/>
            <a:ext cx="2571736" cy="6429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bg1"/>
                </a:solidFill>
                <a:latin typeface="Century Gothic" pitchFamily="34" charset="0"/>
              </a:rPr>
              <a:t>            </a:t>
            </a:r>
            <a:r>
              <a:rPr lang="es-ES" sz="2000" dirty="0" smtClean="0">
                <a:solidFill>
                  <a:schemeClr val="bg1"/>
                </a:solidFill>
                <a:latin typeface="Century Gothic" pitchFamily="34" charset="0"/>
              </a:rPr>
              <a:t>PYMES</a:t>
            </a:r>
          </a:p>
          <a:p>
            <a:pPr algn="ctr"/>
            <a:r>
              <a:rPr lang="es-ES" dirty="0" smtClean="0">
                <a:solidFill>
                  <a:schemeClr val="bg1"/>
                </a:solidFill>
                <a:latin typeface="Century Gothic" pitchFamily="34" charset="0"/>
              </a:rPr>
              <a:t> </a:t>
            </a:r>
            <a:r>
              <a:rPr lang="es-ES" sz="1100" dirty="0" smtClean="0">
                <a:solidFill>
                  <a:schemeClr val="bg1"/>
                </a:solidFill>
                <a:latin typeface="Century Gothic" pitchFamily="34" charset="0"/>
              </a:rPr>
              <a:t>(ECUADOR)</a:t>
            </a:r>
            <a:endParaRPr lang="es-ES" sz="1100" dirty="0"/>
          </a:p>
        </p:txBody>
      </p:sp>
      <p:sp>
        <p:nvSpPr>
          <p:cNvPr id="1025" name="Rectangle 1"/>
          <p:cNvSpPr>
            <a:spLocks noChangeArrowheads="1"/>
          </p:cNvSpPr>
          <p:nvPr/>
        </p:nvSpPr>
        <p:spPr bwMode="auto">
          <a:xfrm>
            <a:off x="3571868" y="3214686"/>
            <a:ext cx="1842171"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indent="450850" algn="ctr" fontAlgn="base">
              <a:spcBef>
                <a:spcPct val="0"/>
              </a:spcBef>
              <a:spcAft>
                <a:spcPct val="0"/>
              </a:spcAft>
            </a:pPr>
            <a:r>
              <a:rPr lang="es-EC" sz="1200" dirty="0" smtClean="0">
                <a:solidFill>
                  <a:schemeClr val="tx2"/>
                </a:solidFill>
                <a:latin typeface="Century Gothic" pitchFamily="34" charset="0"/>
              </a:rPr>
              <a:t>Las actividades </a:t>
            </a:r>
          </a:p>
          <a:p>
            <a:pPr lvl="0" indent="450850" algn="ctr" fontAlgn="base">
              <a:spcBef>
                <a:spcPct val="0"/>
              </a:spcBef>
              <a:spcAft>
                <a:spcPct val="0"/>
              </a:spcAft>
            </a:pPr>
            <a:r>
              <a:rPr lang="es-EC" sz="1200" dirty="0" smtClean="0">
                <a:solidFill>
                  <a:schemeClr val="tx2"/>
                </a:solidFill>
                <a:latin typeface="Century Gothic" pitchFamily="34" charset="0"/>
              </a:rPr>
              <a:t>que</a:t>
            </a:r>
          </a:p>
          <a:p>
            <a:pPr lvl="0" indent="450850" algn="ctr" fontAlgn="base">
              <a:spcBef>
                <a:spcPct val="0"/>
              </a:spcBef>
              <a:spcAft>
                <a:spcPct val="0"/>
              </a:spcAft>
            </a:pPr>
            <a:r>
              <a:rPr lang="es-EC" sz="1200" dirty="0" smtClean="0">
                <a:solidFill>
                  <a:schemeClr val="tx2"/>
                </a:solidFill>
                <a:latin typeface="Century Gothic" pitchFamily="34" charset="0"/>
              </a:rPr>
              <a:t> desarrollan las </a:t>
            </a:r>
          </a:p>
          <a:p>
            <a:pPr lvl="0" indent="450850" algn="ctr" fontAlgn="base">
              <a:spcBef>
                <a:spcPct val="0"/>
              </a:spcBef>
              <a:spcAft>
                <a:spcPct val="0"/>
              </a:spcAft>
            </a:pPr>
            <a:r>
              <a:rPr kumimoji="0" lang="es-EC" sz="1200" b="1" i="0" u="none" strike="noStrike" cap="none" normalizeH="0" baseline="0" dirty="0" smtClean="0">
                <a:ln>
                  <a:noFill/>
                </a:ln>
                <a:solidFill>
                  <a:schemeClr val="tx2"/>
                </a:solidFill>
                <a:effectLst/>
                <a:latin typeface="Century Gothic" pitchFamily="34" charset="0"/>
                <a:ea typeface="Times New Roman" pitchFamily="18" charset="0"/>
                <a:cs typeface="Times New Roman" pitchFamily="18" charset="0"/>
              </a:rPr>
              <a:t>PYMES</a:t>
            </a:r>
            <a:r>
              <a:rPr lang="es-EC" sz="1200" b="1" dirty="0" smtClean="0">
                <a:solidFill>
                  <a:schemeClr val="tx2"/>
                </a:solidFill>
                <a:latin typeface="Century Gothic" pitchFamily="34" charset="0"/>
                <a:ea typeface="Times New Roman" pitchFamily="18" charset="0"/>
                <a:cs typeface="Times New Roman" pitchFamily="18" charset="0"/>
              </a:rPr>
              <a:t> </a:t>
            </a:r>
            <a:r>
              <a:rPr lang="es-EC" sz="1200" dirty="0" smtClean="0">
                <a:solidFill>
                  <a:schemeClr val="tx2"/>
                </a:solidFill>
                <a:latin typeface="Century Gothic" pitchFamily="34" charset="0"/>
                <a:ea typeface="Times New Roman" pitchFamily="18" charset="0"/>
                <a:cs typeface="Times New Roman" pitchFamily="18" charset="0"/>
              </a:rPr>
              <a:t>giran</a:t>
            </a:r>
          </a:p>
          <a:p>
            <a:pPr lvl="0" indent="450850" algn="ctr" fontAlgn="base">
              <a:spcBef>
                <a:spcPct val="0"/>
              </a:spcBef>
              <a:spcAft>
                <a:spcPct val="0"/>
              </a:spcAft>
            </a:pPr>
            <a:r>
              <a:rPr lang="es-EC" sz="1200" dirty="0" smtClean="0">
                <a:solidFill>
                  <a:schemeClr val="tx2"/>
                </a:solidFill>
                <a:latin typeface="Century Gothic" pitchFamily="34" charset="0"/>
                <a:ea typeface="Times New Roman" pitchFamily="18" charset="0"/>
                <a:cs typeface="Times New Roman" pitchFamily="18" charset="0"/>
              </a:rPr>
              <a:t>en torno a:</a:t>
            </a:r>
            <a:endParaRPr kumimoji="0" lang="es-EC" sz="1800" b="0" i="0" u="none" strike="noStrike" cap="none" normalizeH="0" baseline="0" dirty="0" smtClean="0">
              <a:ln>
                <a:noFill/>
              </a:ln>
              <a:solidFill>
                <a:schemeClr val="tx2"/>
              </a:solidFill>
              <a:effectLst/>
              <a:latin typeface="Century Gothic" pitchFamily="34" charset="0"/>
              <a:cs typeface="Arial" pitchFamily="34" charset="0"/>
            </a:endParaRPr>
          </a:p>
        </p:txBody>
      </p:sp>
      <p:sp>
        <p:nvSpPr>
          <p:cNvPr id="7" name="6 CuadroTexto"/>
          <p:cNvSpPr txBox="1"/>
          <p:nvPr/>
        </p:nvSpPr>
        <p:spPr>
          <a:xfrm>
            <a:off x="8072462" y="6000768"/>
            <a:ext cx="447558" cy="646331"/>
          </a:xfrm>
          <a:prstGeom prst="rect">
            <a:avLst/>
          </a:prstGeom>
          <a:noFill/>
        </p:spPr>
        <p:txBody>
          <a:bodyPr wrap="none" rtlCol="0">
            <a:spAutoFit/>
          </a:bodyPr>
          <a:lstStyle/>
          <a:p>
            <a:r>
              <a:rPr lang="es-ES" sz="3600" dirty="0" smtClean="0">
                <a:solidFill>
                  <a:schemeClr val="tx2"/>
                </a:solidFill>
                <a:latin typeface="Bauhaus 93" pitchFamily="82" charset="0"/>
                <a:cs typeface="Aharoni" pitchFamily="2" charset="-79"/>
              </a:rPr>
              <a:t>9</a:t>
            </a:r>
            <a:endParaRPr lang="es-ES" sz="3600" dirty="0">
              <a:solidFill>
                <a:schemeClr val="tx2"/>
              </a:solidFill>
              <a:latin typeface="Bauhaus 93" pitchFamily="82" charset="0"/>
              <a:cs typeface="Aharoni" pitchFamily="2" charset="-79"/>
            </a:endParaRPr>
          </a:p>
        </p:txBody>
      </p:sp>
    </p:spTree>
  </p:cSld>
  <p:clrMapOvr>
    <a:masterClrMapping/>
  </p:clrMapOvr>
  <p:transition>
    <p:push dir="d"/>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1173</TotalTime>
  <Words>3218</Words>
  <Application>Microsoft Office PowerPoint</Application>
  <PresentationFormat>Presentación en pantalla (4:3)</PresentationFormat>
  <Paragraphs>486</Paragraphs>
  <Slides>37</Slides>
  <Notes>1</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Evita</dc:creator>
  <cp:lastModifiedBy>Evita</cp:lastModifiedBy>
  <cp:revision>146</cp:revision>
  <dcterms:created xsi:type="dcterms:W3CDTF">2015-05-07T15:15:38Z</dcterms:created>
  <dcterms:modified xsi:type="dcterms:W3CDTF">2015-06-04T05:53:12Z</dcterms:modified>
</cp:coreProperties>
</file>