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57" r:id="rId3"/>
    <p:sldId id="258" r:id="rId4"/>
    <p:sldId id="259" r:id="rId5"/>
    <p:sldId id="260" r:id="rId6"/>
    <p:sldId id="266" r:id="rId7"/>
    <p:sldId id="267" r:id="rId8"/>
    <p:sldId id="275" r:id="rId9"/>
    <p:sldId id="276" r:id="rId10"/>
    <p:sldId id="304" r:id="rId11"/>
    <p:sldId id="278" r:id="rId12"/>
    <p:sldId id="279" r:id="rId13"/>
    <p:sldId id="280" r:id="rId14"/>
    <p:sldId id="282" r:id="rId15"/>
    <p:sldId id="306" r:id="rId16"/>
    <p:sldId id="307" r:id="rId17"/>
    <p:sldId id="308" r:id="rId18"/>
    <p:sldId id="303" r:id="rId19"/>
    <p:sldId id="288" r:id="rId20"/>
    <p:sldId id="289" r:id="rId21"/>
    <p:sldId id="290" r:id="rId22"/>
    <p:sldId id="291" r:id="rId23"/>
    <p:sldId id="292" r:id="rId24"/>
    <p:sldId id="293" r:id="rId25"/>
    <p:sldId id="294" r:id="rId26"/>
    <p:sldId id="295" r:id="rId27"/>
    <p:sldId id="296" r:id="rId28"/>
    <p:sldId id="264" r:id="rId29"/>
    <p:sldId id="265" r:id="rId30"/>
    <p:sldId id="297" r:id="rId31"/>
    <p:sldId id="298" r:id="rId32"/>
    <p:sldId id="299" r:id="rId33"/>
    <p:sldId id="300" r:id="rId34"/>
    <p:sldId id="301" r:id="rId35"/>
    <p:sldId id="302" r:id="rId36"/>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434" autoAdjust="0"/>
  </p:normalViewPr>
  <p:slideViewPr>
    <p:cSldViewPr snapToGrid="0">
      <p:cViewPr>
        <p:scale>
          <a:sx n="66" d="100"/>
          <a:sy n="66" d="100"/>
        </p:scale>
        <p:origin x="-594" y="-66"/>
      </p:cViewPr>
      <p:guideLst>
        <p:guide orient="horz" pos="2160"/>
        <p:guide pos="3840"/>
      </p:guideLst>
    </p:cSldViewPr>
  </p:slideViewPr>
  <p:notesTextViewPr>
    <p:cViewPr>
      <p:scale>
        <a:sx n="150" d="100"/>
        <a:sy n="150" d="100"/>
      </p:scale>
      <p:origin x="0" y="0"/>
    </p:cViewPr>
  </p:notesTextViewPr>
  <p:notesViewPr>
    <p:cSldViewPr snapToGrid="0">
      <p:cViewPr varScale="1">
        <p:scale>
          <a:sx n="54" d="100"/>
          <a:sy n="54" d="100"/>
        </p:scale>
        <p:origin x="282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DBE58B-BE8A-4CC3-8A72-6F1DC2B15D57}" type="doc">
      <dgm:prSet loTypeId="urn:microsoft.com/office/officeart/2005/8/layout/default" loCatId="list" qsTypeId="urn:microsoft.com/office/officeart/2005/8/quickstyle/simple1" qsCatId="simple" csTypeId="urn:microsoft.com/office/officeart/2005/8/colors/accent6_2" csCatId="accent6" phldr="1"/>
      <dgm:spPr/>
      <dgm:t>
        <a:bodyPr/>
        <a:lstStyle/>
        <a:p>
          <a:endParaRPr lang="es-EC"/>
        </a:p>
      </dgm:t>
    </dgm:pt>
    <dgm:pt modelId="{C7C47811-8EB1-4A05-AC77-C40318E28207}">
      <dgm:prSet phldrT="[Texto]"/>
      <dgm:spPr/>
      <dgm:t>
        <a:bodyPr/>
        <a:lstStyle/>
        <a:p>
          <a:r>
            <a:rPr lang="es-ES" b="1" dirty="0" smtClean="0">
              <a:solidFill>
                <a:schemeClr val="tx1"/>
              </a:solidFill>
            </a:rPr>
            <a:t>Situación Actual</a:t>
          </a:r>
        </a:p>
      </dgm:t>
    </dgm:pt>
    <dgm:pt modelId="{3F0BD93C-6DB4-4541-9767-7E03BAD40CE7}" type="parTrans" cxnId="{689EDA5A-16D7-4A76-8AE5-AB635528A517}">
      <dgm:prSet/>
      <dgm:spPr/>
      <dgm:t>
        <a:bodyPr/>
        <a:lstStyle/>
        <a:p>
          <a:endParaRPr lang="es-EC">
            <a:solidFill>
              <a:schemeClr val="tx1"/>
            </a:solidFill>
          </a:endParaRPr>
        </a:p>
      </dgm:t>
    </dgm:pt>
    <dgm:pt modelId="{641E45A5-7201-4FEE-B171-6121F4569EB9}" type="sibTrans" cxnId="{689EDA5A-16D7-4A76-8AE5-AB635528A517}">
      <dgm:prSet/>
      <dgm:spPr/>
      <dgm:t>
        <a:bodyPr/>
        <a:lstStyle/>
        <a:p>
          <a:endParaRPr lang="es-EC">
            <a:solidFill>
              <a:schemeClr val="tx1"/>
            </a:solidFill>
          </a:endParaRPr>
        </a:p>
      </dgm:t>
    </dgm:pt>
    <dgm:pt modelId="{40445C63-E633-4448-BE0D-62BD5E2872D0}">
      <dgm:prSet phldrT="[Texto]"/>
      <dgm:spPr/>
      <dgm:t>
        <a:bodyPr/>
        <a:lstStyle/>
        <a:p>
          <a:r>
            <a:rPr lang="es-ES" b="1" dirty="0" smtClean="0">
              <a:solidFill>
                <a:schemeClr val="tx1"/>
              </a:solidFill>
            </a:rPr>
            <a:t>Planteamiento del problema</a:t>
          </a:r>
        </a:p>
      </dgm:t>
    </dgm:pt>
    <dgm:pt modelId="{14E69091-C675-419C-A091-4AACB27CEDE2}" type="parTrans" cxnId="{7B839F90-B764-4499-93CF-52E6A4675DB7}">
      <dgm:prSet/>
      <dgm:spPr/>
      <dgm:t>
        <a:bodyPr/>
        <a:lstStyle/>
        <a:p>
          <a:endParaRPr lang="es-EC">
            <a:solidFill>
              <a:schemeClr val="tx1"/>
            </a:solidFill>
          </a:endParaRPr>
        </a:p>
      </dgm:t>
    </dgm:pt>
    <dgm:pt modelId="{10FDC7F7-8F9F-4303-9397-DA88579F8836}" type="sibTrans" cxnId="{7B839F90-B764-4499-93CF-52E6A4675DB7}">
      <dgm:prSet/>
      <dgm:spPr/>
      <dgm:t>
        <a:bodyPr/>
        <a:lstStyle/>
        <a:p>
          <a:endParaRPr lang="es-EC">
            <a:solidFill>
              <a:schemeClr val="tx1"/>
            </a:solidFill>
          </a:endParaRPr>
        </a:p>
      </dgm:t>
    </dgm:pt>
    <dgm:pt modelId="{4520EB9F-AAA1-4AF1-A90B-A2D9D5692405}">
      <dgm:prSet phldrT="[Texto]"/>
      <dgm:spPr/>
      <dgm:t>
        <a:bodyPr/>
        <a:lstStyle/>
        <a:p>
          <a:r>
            <a:rPr lang="es-ES" b="1" dirty="0" smtClean="0">
              <a:solidFill>
                <a:schemeClr val="tx1"/>
              </a:solidFill>
            </a:rPr>
            <a:t>Formulación del problema a resolver</a:t>
          </a:r>
        </a:p>
      </dgm:t>
    </dgm:pt>
    <dgm:pt modelId="{DA5AF798-49EB-4087-9956-67585E73FECE}" type="parTrans" cxnId="{EF5DB1A4-96B4-44DA-BF61-C0C64DF813FE}">
      <dgm:prSet/>
      <dgm:spPr/>
      <dgm:t>
        <a:bodyPr/>
        <a:lstStyle/>
        <a:p>
          <a:endParaRPr lang="es-EC">
            <a:solidFill>
              <a:schemeClr val="tx1"/>
            </a:solidFill>
          </a:endParaRPr>
        </a:p>
      </dgm:t>
    </dgm:pt>
    <dgm:pt modelId="{591B8D28-1140-450A-A3AF-618B14400042}" type="sibTrans" cxnId="{EF5DB1A4-96B4-44DA-BF61-C0C64DF813FE}">
      <dgm:prSet/>
      <dgm:spPr/>
      <dgm:t>
        <a:bodyPr/>
        <a:lstStyle/>
        <a:p>
          <a:endParaRPr lang="es-EC">
            <a:solidFill>
              <a:schemeClr val="tx1"/>
            </a:solidFill>
          </a:endParaRPr>
        </a:p>
      </dgm:t>
    </dgm:pt>
    <dgm:pt modelId="{1BDB2C8B-2808-4BFF-A439-A70017DE1220}">
      <dgm:prSet phldrT="[Texto]"/>
      <dgm:spPr/>
      <dgm:t>
        <a:bodyPr/>
        <a:lstStyle/>
        <a:p>
          <a:r>
            <a:rPr lang="es-ES" b="1" dirty="0" smtClean="0">
              <a:solidFill>
                <a:schemeClr val="tx1"/>
              </a:solidFill>
            </a:rPr>
            <a:t>Ventajas de la propuesta</a:t>
          </a:r>
          <a:endParaRPr lang="es-EC" dirty="0">
            <a:solidFill>
              <a:schemeClr val="tx1"/>
            </a:solidFill>
          </a:endParaRPr>
        </a:p>
      </dgm:t>
    </dgm:pt>
    <dgm:pt modelId="{79EAE953-2DC2-4C52-A643-320337710257}" type="parTrans" cxnId="{9B7103C8-85A8-45E3-8830-457C0F835545}">
      <dgm:prSet/>
      <dgm:spPr/>
      <dgm:t>
        <a:bodyPr/>
        <a:lstStyle/>
        <a:p>
          <a:endParaRPr lang="es-EC">
            <a:solidFill>
              <a:schemeClr val="tx1"/>
            </a:solidFill>
          </a:endParaRPr>
        </a:p>
      </dgm:t>
    </dgm:pt>
    <dgm:pt modelId="{7360F59A-8780-4EFE-B926-95E16090CA0B}" type="sibTrans" cxnId="{9B7103C8-85A8-45E3-8830-457C0F835545}">
      <dgm:prSet/>
      <dgm:spPr/>
      <dgm:t>
        <a:bodyPr/>
        <a:lstStyle/>
        <a:p>
          <a:endParaRPr lang="es-EC">
            <a:solidFill>
              <a:schemeClr val="tx1"/>
            </a:solidFill>
          </a:endParaRPr>
        </a:p>
      </dgm:t>
    </dgm:pt>
    <dgm:pt modelId="{8E18D8F5-5A63-42AD-B61A-AC91FE9BEE65}" type="pres">
      <dgm:prSet presAssocID="{4ADBE58B-BE8A-4CC3-8A72-6F1DC2B15D57}" presName="diagram" presStyleCnt="0">
        <dgm:presLayoutVars>
          <dgm:dir/>
          <dgm:resizeHandles val="exact"/>
        </dgm:presLayoutVars>
      </dgm:prSet>
      <dgm:spPr/>
      <dgm:t>
        <a:bodyPr/>
        <a:lstStyle/>
        <a:p>
          <a:endParaRPr lang="es-EC"/>
        </a:p>
      </dgm:t>
    </dgm:pt>
    <dgm:pt modelId="{429DE769-9777-4ABE-88DD-ECB7865AFC0C}" type="pres">
      <dgm:prSet presAssocID="{C7C47811-8EB1-4A05-AC77-C40318E28207}" presName="node" presStyleLbl="node1" presStyleIdx="0" presStyleCnt="4" custScaleX="237996">
        <dgm:presLayoutVars>
          <dgm:bulletEnabled val="1"/>
        </dgm:presLayoutVars>
      </dgm:prSet>
      <dgm:spPr/>
      <dgm:t>
        <a:bodyPr/>
        <a:lstStyle/>
        <a:p>
          <a:endParaRPr lang="es-EC"/>
        </a:p>
      </dgm:t>
    </dgm:pt>
    <dgm:pt modelId="{B3B60FC7-359D-4F58-9CD4-18640ADEE06C}" type="pres">
      <dgm:prSet presAssocID="{641E45A5-7201-4FEE-B171-6121F4569EB9}" presName="sibTrans" presStyleCnt="0"/>
      <dgm:spPr/>
    </dgm:pt>
    <dgm:pt modelId="{021F57A6-0ECB-4CA4-A890-2FCF6E4A6CCA}" type="pres">
      <dgm:prSet presAssocID="{40445C63-E633-4448-BE0D-62BD5E2872D0}" presName="node" presStyleLbl="node1" presStyleIdx="1" presStyleCnt="4" custScaleX="237996">
        <dgm:presLayoutVars>
          <dgm:bulletEnabled val="1"/>
        </dgm:presLayoutVars>
      </dgm:prSet>
      <dgm:spPr/>
      <dgm:t>
        <a:bodyPr/>
        <a:lstStyle/>
        <a:p>
          <a:endParaRPr lang="es-EC"/>
        </a:p>
      </dgm:t>
    </dgm:pt>
    <dgm:pt modelId="{9A1BB795-A555-46AF-8E66-AB24CB6B00FA}" type="pres">
      <dgm:prSet presAssocID="{10FDC7F7-8F9F-4303-9397-DA88579F8836}" presName="sibTrans" presStyleCnt="0"/>
      <dgm:spPr/>
    </dgm:pt>
    <dgm:pt modelId="{8BE2589C-D805-445F-BCD1-92D39C7399FA}" type="pres">
      <dgm:prSet presAssocID="{4520EB9F-AAA1-4AF1-A90B-A2D9D5692405}" presName="node" presStyleLbl="node1" presStyleIdx="2" presStyleCnt="4" custScaleX="237996">
        <dgm:presLayoutVars>
          <dgm:bulletEnabled val="1"/>
        </dgm:presLayoutVars>
      </dgm:prSet>
      <dgm:spPr/>
      <dgm:t>
        <a:bodyPr/>
        <a:lstStyle/>
        <a:p>
          <a:endParaRPr lang="es-EC"/>
        </a:p>
      </dgm:t>
    </dgm:pt>
    <dgm:pt modelId="{B89F2F4A-F6B1-4C31-ACA1-30D5B53C3FD2}" type="pres">
      <dgm:prSet presAssocID="{591B8D28-1140-450A-A3AF-618B14400042}" presName="sibTrans" presStyleCnt="0"/>
      <dgm:spPr/>
    </dgm:pt>
    <dgm:pt modelId="{02073185-4083-4207-8910-C8B677F82F96}" type="pres">
      <dgm:prSet presAssocID="{1BDB2C8B-2808-4BFF-A439-A70017DE1220}" presName="node" presStyleLbl="node1" presStyleIdx="3" presStyleCnt="4" custScaleX="237996">
        <dgm:presLayoutVars>
          <dgm:bulletEnabled val="1"/>
        </dgm:presLayoutVars>
      </dgm:prSet>
      <dgm:spPr/>
      <dgm:t>
        <a:bodyPr/>
        <a:lstStyle/>
        <a:p>
          <a:endParaRPr lang="es-EC"/>
        </a:p>
      </dgm:t>
    </dgm:pt>
  </dgm:ptLst>
  <dgm:cxnLst>
    <dgm:cxn modelId="{9B7103C8-85A8-45E3-8830-457C0F835545}" srcId="{4ADBE58B-BE8A-4CC3-8A72-6F1DC2B15D57}" destId="{1BDB2C8B-2808-4BFF-A439-A70017DE1220}" srcOrd="3" destOrd="0" parTransId="{79EAE953-2DC2-4C52-A643-320337710257}" sibTransId="{7360F59A-8780-4EFE-B926-95E16090CA0B}"/>
    <dgm:cxn modelId="{7B839F90-B764-4499-93CF-52E6A4675DB7}" srcId="{4ADBE58B-BE8A-4CC3-8A72-6F1DC2B15D57}" destId="{40445C63-E633-4448-BE0D-62BD5E2872D0}" srcOrd="1" destOrd="0" parTransId="{14E69091-C675-419C-A091-4AACB27CEDE2}" sibTransId="{10FDC7F7-8F9F-4303-9397-DA88579F8836}"/>
    <dgm:cxn modelId="{58B897EF-1F36-4E41-89ED-6063CD4C0A9F}" type="presOf" srcId="{4520EB9F-AAA1-4AF1-A90B-A2D9D5692405}" destId="{8BE2589C-D805-445F-BCD1-92D39C7399FA}" srcOrd="0" destOrd="0" presId="urn:microsoft.com/office/officeart/2005/8/layout/default"/>
    <dgm:cxn modelId="{40C388BD-A9FA-4E59-A8D8-6B09CB4DAB1F}" type="presOf" srcId="{1BDB2C8B-2808-4BFF-A439-A70017DE1220}" destId="{02073185-4083-4207-8910-C8B677F82F96}" srcOrd="0" destOrd="0" presId="urn:microsoft.com/office/officeart/2005/8/layout/default"/>
    <dgm:cxn modelId="{689EDA5A-16D7-4A76-8AE5-AB635528A517}" srcId="{4ADBE58B-BE8A-4CC3-8A72-6F1DC2B15D57}" destId="{C7C47811-8EB1-4A05-AC77-C40318E28207}" srcOrd="0" destOrd="0" parTransId="{3F0BD93C-6DB4-4541-9767-7E03BAD40CE7}" sibTransId="{641E45A5-7201-4FEE-B171-6121F4569EB9}"/>
    <dgm:cxn modelId="{DE4B5BB3-89FC-4B96-A1B5-72648B6298B2}" type="presOf" srcId="{40445C63-E633-4448-BE0D-62BD5E2872D0}" destId="{021F57A6-0ECB-4CA4-A890-2FCF6E4A6CCA}" srcOrd="0" destOrd="0" presId="urn:microsoft.com/office/officeart/2005/8/layout/default"/>
    <dgm:cxn modelId="{7E2534AF-4412-469B-9502-AE9E258E106E}" type="presOf" srcId="{4ADBE58B-BE8A-4CC3-8A72-6F1DC2B15D57}" destId="{8E18D8F5-5A63-42AD-B61A-AC91FE9BEE65}" srcOrd="0" destOrd="0" presId="urn:microsoft.com/office/officeart/2005/8/layout/default"/>
    <dgm:cxn modelId="{EF5DB1A4-96B4-44DA-BF61-C0C64DF813FE}" srcId="{4ADBE58B-BE8A-4CC3-8A72-6F1DC2B15D57}" destId="{4520EB9F-AAA1-4AF1-A90B-A2D9D5692405}" srcOrd="2" destOrd="0" parTransId="{DA5AF798-49EB-4087-9956-67585E73FECE}" sibTransId="{591B8D28-1140-450A-A3AF-618B14400042}"/>
    <dgm:cxn modelId="{20B54F18-C846-4E0F-BB53-F384EB6522A8}" type="presOf" srcId="{C7C47811-8EB1-4A05-AC77-C40318E28207}" destId="{429DE769-9777-4ABE-88DD-ECB7865AFC0C}" srcOrd="0" destOrd="0" presId="urn:microsoft.com/office/officeart/2005/8/layout/default"/>
    <dgm:cxn modelId="{079620B6-4EDD-4B1A-9FE5-6D82F9C2C9D5}" type="presParOf" srcId="{8E18D8F5-5A63-42AD-B61A-AC91FE9BEE65}" destId="{429DE769-9777-4ABE-88DD-ECB7865AFC0C}" srcOrd="0" destOrd="0" presId="urn:microsoft.com/office/officeart/2005/8/layout/default"/>
    <dgm:cxn modelId="{3B89BA4A-8D90-4B72-9B79-A82273D78212}" type="presParOf" srcId="{8E18D8F5-5A63-42AD-B61A-AC91FE9BEE65}" destId="{B3B60FC7-359D-4F58-9CD4-18640ADEE06C}" srcOrd="1" destOrd="0" presId="urn:microsoft.com/office/officeart/2005/8/layout/default"/>
    <dgm:cxn modelId="{0D6D2EE6-8594-49D5-87CA-BB6DD9D61163}" type="presParOf" srcId="{8E18D8F5-5A63-42AD-B61A-AC91FE9BEE65}" destId="{021F57A6-0ECB-4CA4-A890-2FCF6E4A6CCA}" srcOrd="2" destOrd="0" presId="urn:microsoft.com/office/officeart/2005/8/layout/default"/>
    <dgm:cxn modelId="{53496AFA-7826-4264-BA45-638150536A83}" type="presParOf" srcId="{8E18D8F5-5A63-42AD-B61A-AC91FE9BEE65}" destId="{9A1BB795-A555-46AF-8E66-AB24CB6B00FA}" srcOrd="3" destOrd="0" presId="urn:microsoft.com/office/officeart/2005/8/layout/default"/>
    <dgm:cxn modelId="{1D563E62-64D1-49FF-AA48-F866D4F991D0}" type="presParOf" srcId="{8E18D8F5-5A63-42AD-B61A-AC91FE9BEE65}" destId="{8BE2589C-D805-445F-BCD1-92D39C7399FA}" srcOrd="4" destOrd="0" presId="urn:microsoft.com/office/officeart/2005/8/layout/default"/>
    <dgm:cxn modelId="{AC151B7D-9766-45E5-91C1-40C7CBB892C0}" type="presParOf" srcId="{8E18D8F5-5A63-42AD-B61A-AC91FE9BEE65}" destId="{B89F2F4A-F6B1-4C31-ACA1-30D5B53C3FD2}" srcOrd="5" destOrd="0" presId="urn:microsoft.com/office/officeart/2005/8/layout/default"/>
    <dgm:cxn modelId="{5F879F29-39AA-4054-BFD5-31C911A91A3E}" type="presParOf" srcId="{8E18D8F5-5A63-42AD-B61A-AC91FE9BEE65}" destId="{02073185-4083-4207-8910-C8B677F82F96}" srcOrd="6"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12560A6-2E7D-451A-8F5F-A7F119DF4D50}" type="doc">
      <dgm:prSet loTypeId="urn:microsoft.com/office/officeart/2005/8/layout/default" loCatId="list" qsTypeId="urn:microsoft.com/office/officeart/2005/8/quickstyle/simple1" qsCatId="simple" csTypeId="urn:microsoft.com/office/officeart/2005/8/colors/accent6_2" csCatId="accent6" phldr="1"/>
      <dgm:spPr/>
      <dgm:t>
        <a:bodyPr/>
        <a:lstStyle/>
        <a:p>
          <a:endParaRPr lang="es-EC"/>
        </a:p>
      </dgm:t>
    </dgm:pt>
    <dgm:pt modelId="{24B05C29-4179-4866-8D2D-5ECD2F950F6E}">
      <dgm:prSet phldrT="[Texto]"/>
      <dgm:spPr/>
      <dgm:t>
        <a:bodyPr/>
        <a:lstStyle/>
        <a:p>
          <a:r>
            <a:rPr lang="es-ES" b="1" u="none" dirty="0" smtClean="0">
              <a:solidFill>
                <a:schemeClr val="tx1"/>
              </a:solidFill>
              <a:effectLst/>
              <a:latin typeface="Candara" panose="020E0502030303020204" pitchFamily="34" charset="0"/>
            </a:rPr>
            <a:t>Alto Conocimiento Técnico</a:t>
          </a:r>
          <a:endParaRPr lang="es-EC" u="none" dirty="0">
            <a:solidFill>
              <a:schemeClr val="tx1"/>
            </a:solidFill>
            <a:effectLst/>
          </a:endParaRPr>
        </a:p>
      </dgm:t>
    </dgm:pt>
    <dgm:pt modelId="{5B4591F0-EF9C-4D82-A13B-2E4E10A561CD}" type="parTrans" cxnId="{39E3FFC5-140C-4DBD-8C3E-BE40C55A0B29}">
      <dgm:prSet/>
      <dgm:spPr/>
      <dgm:t>
        <a:bodyPr/>
        <a:lstStyle/>
        <a:p>
          <a:endParaRPr lang="es-EC"/>
        </a:p>
      </dgm:t>
    </dgm:pt>
    <dgm:pt modelId="{7F92D2F6-0CB0-4B88-A5D4-1F1487E556AE}" type="sibTrans" cxnId="{39E3FFC5-140C-4DBD-8C3E-BE40C55A0B29}">
      <dgm:prSet/>
      <dgm:spPr/>
      <dgm:t>
        <a:bodyPr/>
        <a:lstStyle/>
        <a:p>
          <a:endParaRPr lang="es-EC"/>
        </a:p>
      </dgm:t>
    </dgm:pt>
    <dgm:pt modelId="{0C549962-987C-4AF0-8DCD-1B2CF9E2BD0C}">
      <dgm:prSet phldrT="[Texto]"/>
      <dgm:spPr/>
      <dgm:t>
        <a:bodyPr/>
        <a:lstStyle/>
        <a:p>
          <a:r>
            <a:rPr lang="es-ES" b="1" u="none" dirty="0" smtClean="0">
              <a:solidFill>
                <a:schemeClr val="tx1"/>
              </a:solidFill>
              <a:effectLst/>
              <a:latin typeface="Candara" panose="020E0502030303020204" pitchFamily="34" charset="0"/>
            </a:rPr>
            <a:t>Expectativas de nuevas herramientas</a:t>
          </a:r>
          <a:endParaRPr lang="es-EC" u="none" dirty="0">
            <a:solidFill>
              <a:schemeClr val="tx1"/>
            </a:solidFill>
            <a:effectLst/>
          </a:endParaRPr>
        </a:p>
      </dgm:t>
    </dgm:pt>
    <dgm:pt modelId="{C1433D53-0F41-4521-8F9B-0936EE684D12}" type="parTrans" cxnId="{A48D0E3E-F78F-4CC9-BCDB-D5184E5B0DB7}">
      <dgm:prSet/>
      <dgm:spPr/>
      <dgm:t>
        <a:bodyPr/>
        <a:lstStyle/>
        <a:p>
          <a:endParaRPr lang="es-EC"/>
        </a:p>
      </dgm:t>
    </dgm:pt>
    <dgm:pt modelId="{6B803A55-3938-41A5-8153-A199355AB876}" type="sibTrans" cxnId="{A48D0E3E-F78F-4CC9-BCDB-D5184E5B0DB7}">
      <dgm:prSet/>
      <dgm:spPr/>
      <dgm:t>
        <a:bodyPr/>
        <a:lstStyle/>
        <a:p>
          <a:endParaRPr lang="es-EC"/>
        </a:p>
      </dgm:t>
    </dgm:pt>
    <dgm:pt modelId="{469A6600-98BD-4D05-A6C2-02B8079BC304}">
      <dgm:prSet phldrT="[Texto]"/>
      <dgm:spPr/>
      <dgm:t>
        <a:bodyPr/>
        <a:lstStyle/>
        <a:p>
          <a:r>
            <a:rPr lang="es-ES" b="1" u="none" dirty="0" smtClean="0">
              <a:solidFill>
                <a:schemeClr val="tx1"/>
              </a:solidFill>
              <a:effectLst/>
              <a:latin typeface="Candara" panose="020E0502030303020204" pitchFamily="34" charset="0"/>
            </a:rPr>
            <a:t>Equipo Multidisciplinario </a:t>
          </a:r>
          <a:endParaRPr lang="es-EC" u="none" dirty="0">
            <a:solidFill>
              <a:schemeClr val="tx1"/>
            </a:solidFill>
            <a:effectLst/>
          </a:endParaRPr>
        </a:p>
      </dgm:t>
    </dgm:pt>
    <dgm:pt modelId="{EFFDE458-EBD5-4E16-80F7-068C3C326B30}" type="parTrans" cxnId="{E9D3BEBD-6314-474A-A72B-41C905521ED0}">
      <dgm:prSet/>
      <dgm:spPr/>
      <dgm:t>
        <a:bodyPr/>
        <a:lstStyle/>
        <a:p>
          <a:endParaRPr lang="es-EC"/>
        </a:p>
      </dgm:t>
    </dgm:pt>
    <dgm:pt modelId="{C7BB7706-3DFE-4B1C-81C7-EA2D4957EDEB}" type="sibTrans" cxnId="{E9D3BEBD-6314-474A-A72B-41C905521ED0}">
      <dgm:prSet/>
      <dgm:spPr/>
      <dgm:t>
        <a:bodyPr/>
        <a:lstStyle/>
        <a:p>
          <a:endParaRPr lang="es-EC"/>
        </a:p>
      </dgm:t>
    </dgm:pt>
    <dgm:pt modelId="{985664E4-4B23-4699-B662-64069578F6D7}">
      <dgm:prSet phldrT="[Texto]"/>
      <dgm:spPr/>
      <dgm:t>
        <a:bodyPr/>
        <a:lstStyle/>
        <a:p>
          <a:r>
            <a:rPr lang="es-ES" b="1" u="none" dirty="0" smtClean="0">
              <a:solidFill>
                <a:schemeClr val="tx1"/>
              </a:solidFill>
              <a:effectLst/>
              <a:latin typeface="Candara" panose="020E0502030303020204" pitchFamily="34" charset="0"/>
            </a:rPr>
            <a:t>Herramienta de Gestión de Proyectos</a:t>
          </a:r>
          <a:endParaRPr lang="es-EC" u="none" dirty="0">
            <a:solidFill>
              <a:schemeClr val="tx1"/>
            </a:solidFill>
            <a:effectLst/>
          </a:endParaRPr>
        </a:p>
      </dgm:t>
    </dgm:pt>
    <dgm:pt modelId="{28E6E6E7-0B66-4AE7-B197-99FF2031C120}" type="parTrans" cxnId="{4247A3F9-1441-4627-AC35-23D84F868D23}">
      <dgm:prSet/>
      <dgm:spPr/>
      <dgm:t>
        <a:bodyPr/>
        <a:lstStyle/>
        <a:p>
          <a:endParaRPr lang="es-EC"/>
        </a:p>
      </dgm:t>
    </dgm:pt>
    <dgm:pt modelId="{F7794CD5-0B08-4308-8BBC-926EDC93B1D6}" type="sibTrans" cxnId="{4247A3F9-1441-4627-AC35-23D84F868D23}">
      <dgm:prSet/>
      <dgm:spPr/>
      <dgm:t>
        <a:bodyPr/>
        <a:lstStyle/>
        <a:p>
          <a:endParaRPr lang="es-EC"/>
        </a:p>
      </dgm:t>
    </dgm:pt>
    <dgm:pt modelId="{228A7509-82F5-424C-A9B6-5B7D1BE5C413}">
      <dgm:prSet phldrT="[Texto]"/>
      <dgm:spPr/>
      <dgm:t>
        <a:bodyPr/>
        <a:lstStyle/>
        <a:p>
          <a:r>
            <a:rPr lang="es-ES" b="1" u="none" dirty="0" smtClean="0">
              <a:solidFill>
                <a:schemeClr val="tx1"/>
              </a:solidFill>
              <a:effectLst/>
              <a:latin typeface="Candara" panose="020E0502030303020204" pitchFamily="34" charset="0"/>
            </a:rPr>
            <a:t>Prácticas preexistentes</a:t>
          </a:r>
          <a:endParaRPr lang="es-EC" u="none" dirty="0">
            <a:solidFill>
              <a:schemeClr val="tx1"/>
            </a:solidFill>
            <a:effectLst/>
          </a:endParaRPr>
        </a:p>
      </dgm:t>
    </dgm:pt>
    <dgm:pt modelId="{F35DDCEE-B925-4FE7-8339-05B3BC22462D}" type="parTrans" cxnId="{A7415E28-C93F-44B5-897E-53A5F0F197F9}">
      <dgm:prSet/>
      <dgm:spPr/>
      <dgm:t>
        <a:bodyPr/>
        <a:lstStyle/>
        <a:p>
          <a:endParaRPr lang="es-EC"/>
        </a:p>
      </dgm:t>
    </dgm:pt>
    <dgm:pt modelId="{905DB50A-E853-4797-8224-4DFCDD814122}" type="sibTrans" cxnId="{A7415E28-C93F-44B5-897E-53A5F0F197F9}">
      <dgm:prSet/>
      <dgm:spPr/>
      <dgm:t>
        <a:bodyPr/>
        <a:lstStyle/>
        <a:p>
          <a:endParaRPr lang="es-EC"/>
        </a:p>
      </dgm:t>
    </dgm:pt>
    <dgm:pt modelId="{D0DB9EC7-371B-4D0A-A721-420180F1C675}" type="pres">
      <dgm:prSet presAssocID="{F12560A6-2E7D-451A-8F5F-A7F119DF4D50}" presName="diagram" presStyleCnt="0">
        <dgm:presLayoutVars>
          <dgm:dir/>
          <dgm:resizeHandles val="exact"/>
        </dgm:presLayoutVars>
      </dgm:prSet>
      <dgm:spPr/>
      <dgm:t>
        <a:bodyPr/>
        <a:lstStyle/>
        <a:p>
          <a:endParaRPr lang="es-EC"/>
        </a:p>
      </dgm:t>
    </dgm:pt>
    <dgm:pt modelId="{16CB8E29-8842-4835-B770-0FD8CEE08E61}" type="pres">
      <dgm:prSet presAssocID="{24B05C29-4179-4866-8D2D-5ECD2F950F6E}" presName="node" presStyleLbl="node1" presStyleIdx="0" presStyleCnt="5">
        <dgm:presLayoutVars>
          <dgm:bulletEnabled val="1"/>
        </dgm:presLayoutVars>
      </dgm:prSet>
      <dgm:spPr/>
      <dgm:t>
        <a:bodyPr/>
        <a:lstStyle/>
        <a:p>
          <a:endParaRPr lang="es-EC"/>
        </a:p>
      </dgm:t>
    </dgm:pt>
    <dgm:pt modelId="{1F471D53-C2BC-4B46-86E8-939F617EE57F}" type="pres">
      <dgm:prSet presAssocID="{7F92D2F6-0CB0-4B88-A5D4-1F1487E556AE}" presName="sibTrans" presStyleCnt="0"/>
      <dgm:spPr/>
    </dgm:pt>
    <dgm:pt modelId="{27DC8AF0-2DC7-49CC-B30C-A08434C44862}" type="pres">
      <dgm:prSet presAssocID="{0C549962-987C-4AF0-8DCD-1B2CF9E2BD0C}" presName="node" presStyleLbl="node1" presStyleIdx="1" presStyleCnt="5">
        <dgm:presLayoutVars>
          <dgm:bulletEnabled val="1"/>
        </dgm:presLayoutVars>
      </dgm:prSet>
      <dgm:spPr/>
      <dgm:t>
        <a:bodyPr/>
        <a:lstStyle/>
        <a:p>
          <a:endParaRPr lang="es-EC"/>
        </a:p>
      </dgm:t>
    </dgm:pt>
    <dgm:pt modelId="{2CB26FD8-C8F4-48E7-8E48-170E7F8C9EEF}" type="pres">
      <dgm:prSet presAssocID="{6B803A55-3938-41A5-8153-A199355AB876}" presName="sibTrans" presStyleCnt="0"/>
      <dgm:spPr/>
    </dgm:pt>
    <dgm:pt modelId="{BCF6F3B2-7FB6-4FC2-95C5-15B210F347EC}" type="pres">
      <dgm:prSet presAssocID="{469A6600-98BD-4D05-A6C2-02B8079BC304}" presName="node" presStyleLbl="node1" presStyleIdx="2" presStyleCnt="5">
        <dgm:presLayoutVars>
          <dgm:bulletEnabled val="1"/>
        </dgm:presLayoutVars>
      </dgm:prSet>
      <dgm:spPr/>
      <dgm:t>
        <a:bodyPr/>
        <a:lstStyle/>
        <a:p>
          <a:endParaRPr lang="es-EC"/>
        </a:p>
      </dgm:t>
    </dgm:pt>
    <dgm:pt modelId="{E948BD4B-62FE-4CCD-938B-48537A0F6F4B}" type="pres">
      <dgm:prSet presAssocID="{C7BB7706-3DFE-4B1C-81C7-EA2D4957EDEB}" presName="sibTrans" presStyleCnt="0"/>
      <dgm:spPr/>
    </dgm:pt>
    <dgm:pt modelId="{F3D268AD-46D8-4717-A8E9-2687A938E242}" type="pres">
      <dgm:prSet presAssocID="{985664E4-4B23-4699-B662-64069578F6D7}" presName="node" presStyleLbl="node1" presStyleIdx="3" presStyleCnt="5">
        <dgm:presLayoutVars>
          <dgm:bulletEnabled val="1"/>
        </dgm:presLayoutVars>
      </dgm:prSet>
      <dgm:spPr/>
      <dgm:t>
        <a:bodyPr/>
        <a:lstStyle/>
        <a:p>
          <a:endParaRPr lang="es-EC"/>
        </a:p>
      </dgm:t>
    </dgm:pt>
    <dgm:pt modelId="{C634AE3F-1392-429F-9E7F-D0D141F5B64D}" type="pres">
      <dgm:prSet presAssocID="{F7794CD5-0B08-4308-8BBC-926EDC93B1D6}" presName="sibTrans" presStyleCnt="0"/>
      <dgm:spPr/>
    </dgm:pt>
    <dgm:pt modelId="{AB7F4611-905B-4AE8-B1BD-3E37EE80DB25}" type="pres">
      <dgm:prSet presAssocID="{228A7509-82F5-424C-A9B6-5B7D1BE5C413}" presName="node" presStyleLbl="node1" presStyleIdx="4" presStyleCnt="5">
        <dgm:presLayoutVars>
          <dgm:bulletEnabled val="1"/>
        </dgm:presLayoutVars>
      </dgm:prSet>
      <dgm:spPr/>
      <dgm:t>
        <a:bodyPr/>
        <a:lstStyle/>
        <a:p>
          <a:endParaRPr lang="es-EC"/>
        </a:p>
      </dgm:t>
    </dgm:pt>
  </dgm:ptLst>
  <dgm:cxnLst>
    <dgm:cxn modelId="{8921C81F-431A-4665-AE7F-92734F463F5F}" type="presOf" srcId="{F12560A6-2E7D-451A-8F5F-A7F119DF4D50}" destId="{D0DB9EC7-371B-4D0A-A721-420180F1C675}" srcOrd="0" destOrd="0" presId="urn:microsoft.com/office/officeart/2005/8/layout/default"/>
    <dgm:cxn modelId="{B5E8AA32-C98C-4189-A5DF-5F18915157FF}" type="presOf" srcId="{0C549962-987C-4AF0-8DCD-1B2CF9E2BD0C}" destId="{27DC8AF0-2DC7-49CC-B30C-A08434C44862}" srcOrd="0" destOrd="0" presId="urn:microsoft.com/office/officeart/2005/8/layout/default"/>
    <dgm:cxn modelId="{9B31F7FF-4749-450D-A86A-20C366464CC0}" type="presOf" srcId="{24B05C29-4179-4866-8D2D-5ECD2F950F6E}" destId="{16CB8E29-8842-4835-B770-0FD8CEE08E61}" srcOrd="0" destOrd="0" presId="urn:microsoft.com/office/officeart/2005/8/layout/default"/>
    <dgm:cxn modelId="{39E3FFC5-140C-4DBD-8C3E-BE40C55A0B29}" srcId="{F12560A6-2E7D-451A-8F5F-A7F119DF4D50}" destId="{24B05C29-4179-4866-8D2D-5ECD2F950F6E}" srcOrd="0" destOrd="0" parTransId="{5B4591F0-EF9C-4D82-A13B-2E4E10A561CD}" sibTransId="{7F92D2F6-0CB0-4B88-A5D4-1F1487E556AE}"/>
    <dgm:cxn modelId="{A48D0E3E-F78F-4CC9-BCDB-D5184E5B0DB7}" srcId="{F12560A6-2E7D-451A-8F5F-A7F119DF4D50}" destId="{0C549962-987C-4AF0-8DCD-1B2CF9E2BD0C}" srcOrd="1" destOrd="0" parTransId="{C1433D53-0F41-4521-8F9B-0936EE684D12}" sibTransId="{6B803A55-3938-41A5-8153-A199355AB876}"/>
    <dgm:cxn modelId="{9E3DBD7E-248C-4C1F-BE3E-8D8D6860EB1C}" type="presOf" srcId="{985664E4-4B23-4699-B662-64069578F6D7}" destId="{F3D268AD-46D8-4717-A8E9-2687A938E242}" srcOrd="0" destOrd="0" presId="urn:microsoft.com/office/officeart/2005/8/layout/default"/>
    <dgm:cxn modelId="{4247A3F9-1441-4627-AC35-23D84F868D23}" srcId="{F12560A6-2E7D-451A-8F5F-A7F119DF4D50}" destId="{985664E4-4B23-4699-B662-64069578F6D7}" srcOrd="3" destOrd="0" parTransId="{28E6E6E7-0B66-4AE7-B197-99FF2031C120}" sibTransId="{F7794CD5-0B08-4308-8BBC-926EDC93B1D6}"/>
    <dgm:cxn modelId="{A7415E28-C93F-44B5-897E-53A5F0F197F9}" srcId="{F12560A6-2E7D-451A-8F5F-A7F119DF4D50}" destId="{228A7509-82F5-424C-A9B6-5B7D1BE5C413}" srcOrd="4" destOrd="0" parTransId="{F35DDCEE-B925-4FE7-8339-05B3BC22462D}" sibTransId="{905DB50A-E853-4797-8224-4DFCDD814122}"/>
    <dgm:cxn modelId="{3BF87E3D-7B67-42F9-BAD5-86DB30771D16}" type="presOf" srcId="{228A7509-82F5-424C-A9B6-5B7D1BE5C413}" destId="{AB7F4611-905B-4AE8-B1BD-3E37EE80DB25}" srcOrd="0" destOrd="0" presId="urn:microsoft.com/office/officeart/2005/8/layout/default"/>
    <dgm:cxn modelId="{3A356D75-600E-40E1-A736-C7154EC202D2}" type="presOf" srcId="{469A6600-98BD-4D05-A6C2-02B8079BC304}" destId="{BCF6F3B2-7FB6-4FC2-95C5-15B210F347EC}" srcOrd="0" destOrd="0" presId="urn:microsoft.com/office/officeart/2005/8/layout/default"/>
    <dgm:cxn modelId="{E9D3BEBD-6314-474A-A72B-41C905521ED0}" srcId="{F12560A6-2E7D-451A-8F5F-A7F119DF4D50}" destId="{469A6600-98BD-4D05-A6C2-02B8079BC304}" srcOrd="2" destOrd="0" parTransId="{EFFDE458-EBD5-4E16-80F7-068C3C326B30}" sibTransId="{C7BB7706-3DFE-4B1C-81C7-EA2D4957EDEB}"/>
    <dgm:cxn modelId="{502139D2-8178-421B-A59A-D2EBA6BBB5C0}" type="presParOf" srcId="{D0DB9EC7-371B-4D0A-A721-420180F1C675}" destId="{16CB8E29-8842-4835-B770-0FD8CEE08E61}" srcOrd="0" destOrd="0" presId="urn:microsoft.com/office/officeart/2005/8/layout/default"/>
    <dgm:cxn modelId="{6C7EC92A-58C5-4F5D-B755-B127D6633F01}" type="presParOf" srcId="{D0DB9EC7-371B-4D0A-A721-420180F1C675}" destId="{1F471D53-C2BC-4B46-86E8-939F617EE57F}" srcOrd="1" destOrd="0" presId="urn:microsoft.com/office/officeart/2005/8/layout/default"/>
    <dgm:cxn modelId="{7D963A3C-5BB9-43FD-9CAB-31FA267BECAA}" type="presParOf" srcId="{D0DB9EC7-371B-4D0A-A721-420180F1C675}" destId="{27DC8AF0-2DC7-49CC-B30C-A08434C44862}" srcOrd="2" destOrd="0" presId="urn:microsoft.com/office/officeart/2005/8/layout/default"/>
    <dgm:cxn modelId="{2B1FFB89-C66A-4C0F-9992-ED52449F8580}" type="presParOf" srcId="{D0DB9EC7-371B-4D0A-A721-420180F1C675}" destId="{2CB26FD8-C8F4-48E7-8E48-170E7F8C9EEF}" srcOrd="3" destOrd="0" presId="urn:microsoft.com/office/officeart/2005/8/layout/default"/>
    <dgm:cxn modelId="{39CB07CA-82AA-466B-905D-7F71444B2201}" type="presParOf" srcId="{D0DB9EC7-371B-4D0A-A721-420180F1C675}" destId="{BCF6F3B2-7FB6-4FC2-95C5-15B210F347EC}" srcOrd="4" destOrd="0" presId="urn:microsoft.com/office/officeart/2005/8/layout/default"/>
    <dgm:cxn modelId="{4C36E477-1A42-4151-8B78-0D5C83EB5D32}" type="presParOf" srcId="{D0DB9EC7-371B-4D0A-A721-420180F1C675}" destId="{E948BD4B-62FE-4CCD-938B-48537A0F6F4B}" srcOrd="5" destOrd="0" presId="urn:microsoft.com/office/officeart/2005/8/layout/default"/>
    <dgm:cxn modelId="{F08E754E-7F79-470A-A9F2-6BA2E16E8394}" type="presParOf" srcId="{D0DB9EC7-371B-4D0A-A721-420180F1C675}" destId="{F3D268AD-46D8-4717-A8E9-2687A938E242}" srcOrd="6" destOrd="0" presId="urn:microsoft.com/office/officeart/2005/8/layout/default"/>
    <dgm:cxn modelId="{06574ECD-9000-4E80-A239-7A974F05310B}" type="presParOf" srcId="{D0DB9EC7-371B-4D0A-A721-420180F1C675}" destId="{C634AE3F-1392-429F-9E7F-D0D141F5B64D}" srcOrd="7" destOrd="0" presId="urn:microsoft.com/office/officeart/2005/8/layout/default"/>
    <dgm:cxn modelId="{DC367EA1-72EF-436D-A7E6-90CF5C56B570}" type="presParOf" srcId="{D0DB9EC7-371B-4D0A-A721-420180F1C675}" destId="{AB7F4611-905B-4AE8-B1BD-3E37EE80DB25}"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12560A6-2E7D-451A-8F5F-A7F119DF4D50}" type="doc">
      <dgm:prSet loTypeId="urn:microsoft.com/office/officeart/2005/8/layout/default" loCatId="list" qsTypeId="urn:microsoft.com/office/officeart/2005/8/quickstyle/simple1" qsCatId="simple" csTypeId="urn:microsoft.com/office/officeart/2005/8/colors/accent6_2" csCatId="accent6" phldr="1"/>
      <dgm:spPr/>
      <dgm:t>
        <a:bodyPr/>
        <a:lstStyle/>
        <a:p>
          <a:endParaRPr lang="es-EC"/>
        </a:p>
      </dgm:t>
    </dgm:pt>
    <dgm:pt modelId="{24B05C29-4179-4866-8D2D-5ECD2F950F6E}">
      <dgm:prSet phldrT="[Texto]"/>
      <dgm:spPr/>
      <dgm:t>
        <a:bodyPr/>
        <a:lstStyle/>
        <a:p>
          <a:r>
            <a:rPr lang="es-ES" b="1" u="none" dirty="0" smtClean="0">
              <a:solidFill>
                <a:schemeClr val="tx1"/>
              </a:solidFill>
            </a:rPr>
            <a:t>Metodología Institucional no-estandarizada</a:t>
          </a:r>
          <a:endParaRPr lang="es-EC" u="none" dirty="0">
            <a:solidFill>
              <a:schemeClr val="tx1"/>
            </a:solidFill>
            <a:effectLst/>
          </a:endParaRPr>
        </a:p>
      </dgm:t>
    </dgm:pt>
    <dgm:pt modelId="{5B4591F0-EF9C-4D82-A13B-2E4E10A561CD}" type="parTrans" cxnId="{39E3FFC5-140C-4DBD-8C3E-BE40C55A0B29}">
      <dgm:prSet/>
      <dgm:spPr/>
      <dgm:t>
        <a:bodyPr/>
        <a:lstStyle/>
        <a:p>
          <a:endParaRPr lang="es-EC"/>
        </a:p>
      </dgm:t>
    </dgm:pt>
    <dgm:pt modelId="{7F92D2F6-0CB0-4B88-A5D4-1F1487E556AE}" type="sibTrans" cxnId="{39E3FFC5-140C-4DBD-8C3E-BE40C55A0B29}">
      <dgm:prSet/>
      <dgm:spPr/>
      <dgm:t>
        <a:bodyPr/>
        <a:lstStyle/>
        <a:p>
          <a:endParaRPr lang="es-EC"/>
        </a:p>
      </dgm:t>
    </dgm:pt>
    <dgm:pt modelId="{0C549962-987C-4AF0-8DCD-1B2CF9E2BD0C}">
      <dgm:prSet phldrT="[Texto]"/>
      <dgm:spPr/>
      <dgm:t>
        <a:bodyPr/>
        <a:lstStyle/>
        <a:p>
          <a:r>
            <a:rPr lang="es-ES" b="1" u="none" dirty="0" smtClean="0">
              <a:solidFill>
                <a:schemeClr val="tx1"/>
              </a:solidFill>
            </a:rPr>
            <a:t>Confusión Entre Proyecto, Programa, Portafolio</a:t>
          </a:r>
          <a:endParaRPr lang="es-EC" u="none" dirty="0">
            <a:solidFill>
              <a:schemeClr val="tx1"/>
            </a:solidFill>
            <a:effectLst/>
          </a:endParaRPr>
        </a:p>
      </dgm:t>
    </dgm:pt>
    <dgm:pt modelId="{C1433D53-0F41-4521-8F9B-0936EE684D12}" type="parTrans" cxnId="{A48D0E3E-F78F-4CC9-BCDB-D5184E5B0DB7}">
      <dgm:prSet/>
      <dgm:spPr/>
      <dgm:t>
        <a:bodyPr/>
        <a:lstStyle/>
        <a:p>
          <a:endParaRPr lang="es-EC"/>
        </a:p>
      </dgm:t>
    </dgm:pt>
    <dgm:pt modelId="{6B803A55-3938-41A5-8153-A199355AB876}" type="sibTrans" cxnId="{A48D0E3E-F78F-4CC9-BCDB-D5184E5B0DB7}">
      <dgm:prSet/>
      <dgm:spPr/>
      <dgm:t>
        <a:bodyPr/>
        <a:lstStyle/>
        <a:p>
          <a:endParaRPr lang="es-EC"/>
        </a:p>
      </dgm:t>
    </dgm:pt>
    <dgm:pt modelId="{469A6600-98BD-4D05-A6C2-02B8079BC304}">
      <dgm:prSet phldrT="[Texto]"/>
      <dgm:spPr/>
      <dgm:t>
        <a:bodyPr/>
        <a:lstStyle/>
        <a:p>
          <a:r>
            <a:rPr lang="es-ES" b="1" u="none" dirty="0" smtClean="0">
              <a:solidFill>
                <a:schemeClr val="tx1"/>
              </a:solidFill>
            </a:rPr>
            <a:t>Líderes de Proyecto</a:t>
          </a:r>
          <a:endParaRPr lang="es-EC" u="none" dirty="0">
            <a:solidFill>
              <a:schemeClr val="tx1"/>
            </a:solidFill>
            <a:effectLst/>
          </a:endParaRPr>
        </a:p>
      </dgm:t>
    </dgm:pt>
    <dgm:pt modelId="{EFFDE458-EBD5-4E16-80F7-068C3C326B30}" type="parTrans" cxnId="{E9D3BEBD-6314-474A-A72B-41C905521ED0}">
      <dgm:prSet/>
      <dgm:spPr/>
      <dgm:t>
        <a:bodyPr/>
        <a:lstStyle/>
        <a:p>
          <a:endParaRPr lang="es-EC"/>
        </a:p>
      </dgm:t>
    </dgm:pt>
    <dgm:pt modelId="{C7BB7706-3DFE-4B1C-81C7-EA2D4957EDEB}" type="sibTrans" cxnId="{E9D3BEBD-6314-474A-A72B-41C905521ED0}">
      <dgm:prSet/>
      <dgm:spPr/>
      <dgm:t>
        <a:bodyPr/>
        <a:lstStyle/>
        <a:p>
          <a:endParaRPr lang="es-EC"/>
        </a:p>
      </dgm:t>
    </dgm:pt>
    <dgm:pt modelId="{985664E4-4B23-4699-B662-64069578F6D7}">
      <dgm:prSet phldrT="[Texto]"/>
      <dgm:spPr/>
      <dgm:t>
        <a:bodyPr/>
        <a:lstStyle/>
        <a:p>
          <a:r>
            <a:rPr lang="es-ES" b="1" u="none" dirty="0" smtClean="0">
              <a:solidFill>
                <a:schemeClr val="tx1"/>
              </a:solidFill>
            </a:rPr>
            <a:t>Política vs Técnica</a:t>
          </a:r>
          <a:endParaRPr lang="es-EC" u="none" dirty="0">
            <a:solidFill>
              <a:schemeClr val="tx1"/>
            </a:solidFill>
            <a:effectLst/>
          </a:endParaRPr>
        </a:p>
      </dgm:t>
    </dgm:pt>
    <dgm:pt modelId="{28E6E6E7-0B66-4AE7-B197-99FF2031C120}" type="parTrans" cxnId="{4247A3F9-1441-4627-AC35-23D84F868D23}">
      <dgm:prSet/>
      <dgm:spPr/>
      <dgm:t>
        <a:bodyPr/>
        <a:lstStyle/>
        <a:p>
          <a:endParaRPr lang="es-EC"/>
        </a:p>
      </dgm:t>
    </dgm:pt>
    <dgm:pt modelId="{F7794CD5-0B08-4308-8BBC-926EDC93B1D6}" type="sibTrans" cxnId="{4247A3F9-1441-4627-AC35-23D84F868D23}">
      <dgm:prSet/>
      <dgm:spPr/>
      <dgm:t>
        <a:bodyPr/>
        <a:lstStyle/>
        <a:p>
          <a:endParaRPr lang="es-EC"/>
        </a:p>
      </dgm:t>
    </dgm:pt>
    <dgm:pt modelId="{228A7509-82F5-424C-A9B6-5B7D1BE5C413}">
      <dgm:prSet phldrT="[Texto]"/>
      <dgm:spPr/>
      <dgm:t>
        <a:bodyPr/>
        <a:lstStyle/>
        <a:p>
          <a:r>
            <a:rPr lang="es-ES" b="1" u="none" dirty="0" smtClean="0">
              <a:solidFill>
                <a:schemeClr val="tx1"/>
              </a:solidFill>
            </a:rPr>
            <a:t>Procesos comunicacionales insuficientes</a:t>
          </a:r>
          <a:endParaRPr lang="es-EC" u="none" dirty="0">
            <a:solidFill>
              <a:schemeClr val="tx1"/>
            </a:solidFill>
            <a:effectLst/>
          </a:endParaRPr>
        </a:p>
      </dgm:t>
    </dgm:pt>
    <dgm:pt modelId="{F35DDCEE-B925-4FE7-8339-05B3BC22462D}" type="parTrans" cxnId="{A7415E28-C93F-44B5-897E-53A5F0F197F9}">
      <dgm:prSet/>
      <dgm:spPr/>
      <dgm:t>
        <a:bodyPr/>
        <a:lstStyle/>
        <a:p>
          <a:endParaRPr lang="es-EC"/>
        </a:p>
      </dgm:t>
    </dgm:pt>
    <dgm:pt modelId="{905DB50A-E853-4797-8224-4DFCDD814122}" type="sibTrans" cxnId="{A7415E28-C93F-44B5-897E-53A5F0F197F9}">
      <dgm:prSet/>
      <dgm:spPr/>
      <dgm:t>
        <a:bodyPr/>
        <a:lstStyle/>
        <a:p>
          <a:endParaRPr lang="es-EC"/>
        </a:p>
      </dgm:t>
    </dgm:pt>
    <dgm:pt modelId="{D7BF712E-9AF5-42F5-BC1C-484461AF1C58}">
      <dgm:prSet phldrT="[Texto]"/>
      <dgm:spPr/>
      <dgm:t>
        <a:bodyPr/>
        <a:lstStyle/>
        <a:p>
          <a:r>
            <a:rPr lang="es-ES" b="1" u="none" dirty="0" smtClean="0">
              <a:solidFill>
                <a:schemeClr val="tx1"/>
              </a:solidFill>
            </a:rPr>
            <a:t>Propagación del Conocimiento</a:t>
          </a:r>
          <a:endParaRPr lang="es-EC" u="none" dirty="0">
            <a:solidFill>
              <a:schemeClr val="tx1"/>
            </a:solidFill>
            <a:effectLst/>
          </a:endParaRPr>
        </a:p>
      </dgm:t>
    </dgm:pt>
    <dgm:pt modelId="{B1B3C001-ACBD-4553-9152-DAED1F94D4BA}" type="parTrans" cxnId="{A27DC1DA-CB2C-40C0-A115-52CC8F9A2180}">
      <dgm:prSet/>
      <dgm:spPr/>
      <dgm:t>
        <a:bodyPr/>
        <a:lstStyle/>
        <a:p>
          <a:endParaRPr lang="es-EC"/>
        </a:p>
      </dgm:t>
    </dgm:pt>
    <dgm:pt modelId="{C69BAEC1-2213-4ECF-8E00-A3B996EF5F2C}" type="sibTrans" cxnId="{A27DC1DA-CB2C-40C0-A115-52CC8F9A2180}">
      <dgm:prSet/>
      <dgm:spPr/>
      <dgm:t>
        <a:bodyPr/>
        <a:lstStyle/>
        <a:p>
          <a:endParaRPr lang="es-EC"/>
        </a:p>
      </dgm:t>
    </dgm:pt>
    <dgm:pt modelId="{D0DB9EC7-371B-4D0A-A721-420180F1C675}" type="pres">
      <dgm:prSet presAssocID="{F12560A6-2E7D-451A-8F5F-A7F119DF4D50}" presName="diagram" presStyleCnt="0">
        <dgm:presLayoutVars>
          <dgm:dir/>
          <dgm:resizeHandles val="exact"/>
        </dgm:presLayoutVars>
      </dgm:prSet>
      <dgm:spPr/>
      <dgm:t>
        <a:bodyPr/>
        <a:lstStyle/>
        <a:p>
          <a:endParaRPr lang="es-EC"/>
        </a:p>
      </dgm:t>
    </dgm:pt>
    <dgm:pt modelId="{16CB8E29-8842-4835-B770-0FD8CEE08E61}" type="pres">
      <dgm:prSet presAssocID="{24B05C29-4179-4866-8D2D-5ECD2F950F6E}" presName="node" presStyleLbl="node1" presStyleIdx="0" presStyleCnt="6">
        <dgm:presLayoutVars>
          <dgm:bulletEnabled val="1"/>
        </dgm:presLayoutVars>
      </dgm:prSet>
      <dgm:spPr/>
      <dgm:t>
        <a:bodyPr/>
        <a:lstStyle/>
        <a:p>
          <a:endParaRPr lang="es-EC"/>
        </a:p>
      </dgm:t>
    </dgm:pt>
    <dgm:pt modelId="{1F471D53-C2BC-4B46-86E8-939F617EE57F}" type="pres">
      <dgm:prSet presAssocID="{7F92D2F6-0CB0-4B88-A5D4-1F1487E556AE}" presName="sibTrans" presStyleCnt="0"/>
      <dgm:spPr/>
    </dgm:pt>
    <dgm:pt modelId="{27DC8AF0-2DC7-49CC-B30C-A08434C44862}" type="pres">
      <dgm:prSet presAssocID="{0C549962-987C-4AF0-8DCD-1B2CF9E2BD0C}" presName="node" presStyleLbl="node1" presStyleIdx="1" presStyleCnt="6">
        <dgm:presLayoutVars>
          <dgm:bulletEnabled val="1"/>
        </dgm:presLayoutVars>
      </dgm:prSet>
      <dgm:spPr/>
      <dgm:t>
        <a:bodyPr/>
        <a:lstStyle/>
        <a:p>
          <a:endParaRPr lang="es-EC"/>
        </a:p>
      </dgm:t>
    </dgm:pt>
    <dgm:pt modelId="{2CB26FD8-C8F4-48E7-8E48-170E7F8C9EEF}" type="pres">
      <dgm:prSet presAssocID="{6B803A55-3938-41A5-8153-A199355AB876}" presName="sibTrans" presStyleCnt="0"/>
      <dgm:spPr/>
    </dgm:pt>
    <dgm:pt modelId="{BCF6F3B2-7FB6-4FC2-95C5-15B210F347EC}" type="pres">
      <dgm:prSet presAssocID="{469A6600-98BD-4D05-A6C2-02B8079BC304}" presName="node" presStyleLbl="node1" presStyleIdx="2" presStyleCnt="6">
        <dgm:presLayoutVars>
          <dgm:bulletEnabled val="1"/>
        </dgm:presLayoutVars>
      </dgm:prSet>
      <dgm:spPr/>
      <dgm:t>
        <a:bodyPr/>
        <a:lstStyle/>
        <a:p>
          <a:endParaRPr lang="es-EC"/>
        </a:p>
      </dgm:t>
    </dgm:pt>
    <dgm:pt modelId="{E948BD4B-62FE-4CCD-938B-48537A0F6F4B}" type="pres">
      <dgm:prSet presAssocID="{C7BB7706-3DFE-4B1C-81C7-EA2D4957EDEB}" presName="sibTrans" presStyleCnt="0"/>
      <dgm:spPr/>
    </dgm:pt>
    <dgm:pt modelId="{F3D268AD-46D8-4717-A8E9-2687A938E242}" type="pres">
      <dgm:prSet presAssocID="{985664E4-4B23-4699-B662-64069578F6D7}" presName="node" presStyleLbl="node1" presStyleIdx="3" presStyleCnt="6">
        <dgm:presLayoutVars>
          <dgm:bulletEnabled val="1"/>
        </dgm:presLayoutVars>
      </dgm:prSet>
      <dgm:spPr/>
      <dgm:t>
        <a:bodyPr/>
        <a:lstStyle/>
        <a:p>
          <a:endParaRPr lang="es-EC"/>
        </a:p>
      </dgm:t>
    </dgm:pt>
    <dgm:pt modelId="{C634AE3F-1392-429F-9E7F-D0D141F5B64D}" type="pres">
      <dgm:prSet presAssocID="{F7794CD5-0B08-4308-8BBC-926EDC93B1D6}" presName="sibTrans" presStyleCnt="0"/>
      <dgm:spPr/>
    </dgm:pt>
    <dgm:pt modelId="{AB7F4611-905B-4AE8-B1BD-3E37EE80DB25}" type="pres">
      <dgm:prSet presAssocID="{228A7509-82F5-424C-A9B6-5B7D1BE5C413}" presName="node" presStyleLbl="node1" presStyleIdx="4" presStyleCnt="6">
        <dgm:presLayoutVars>
          <dgm:bulletEnabled val="1"/>
        </dgm:presLayoutVars>
      </dgm:prSet>
      <dgm:spPr/>
      <dgm:t>
        <a:bodyPr/>
        <a:lstStyle/>
        <a:p>
          <a:endParaRPr lang="es-EC"/>
        </a:p>
      </dgm:t>
    </dgm:pt>
    <dgm:pt modelId="{BAEFF3E9-EA38-4331-9881-22AEDA623443}" type="pres">
      <dgm:prSet presAssocID="{905DB50A-E853-4797-8224-4DFCDD814122}" presName="sibTrans" presStyleCnt="0"/>
      <dgm:spPr/>
    </dgm:pt>
    <dgm:pt modelId="{4CDC2B61-2763-4FC2-B33B-B180711694FB}" type="pres">
      <dgm:prSet presAssocID="{D7BF712E-9AF5-42F5-BC1C-484461AF1C58}" presName="node" presStyleLbl="node1" presStyleIdx="5" presStyleCnt="6">
        <dgm:presLayoutVars>
          <dgm:bulletEnabled val="1"/>
        </dgm:presLayoutVars>
      </dgm:prSet>
      <dgm:spPr/>
      <dgm:t>
        <a:bodyPr/>
        <a:lstStyle/>
        <a:p>
          <a:endParaRPr lang="es-EC"/>
        </a:p>
      </dgm:t>
    </dgm:pt>
  </dgm:ptLst>
  <dgm:cxnLst>
    <dgm:cxn modelId="{90D7226B-67B2-476A-8EB7-059869A9E5E2}" type="presOf" srcId="{24B05C29-4179-4866-8D2D-5ECD2F950F6E}" destId="{16CB8E29-8842-4835-B770-0FD8CEE08E61}" srcOrd="0" destOrd="0" presId="urn:microsoft.com/office/officeart/2005/8/layout/default"/>
    <dgm:cxn modelId="{0D0D036B-3521-4195-819A-9B5A911F5232}" type="presOf" srcId="{228A7509-82F5-424C-A9B6-5B7D1BE5C413}" destId="{AB7F4611-905B-4AE8-B1BD-3E37EE80DB25}" srcOrd="0" destOrd="0" presId="urn:microsoft.com/office/officeart/2005/8/layout/default"/>
    <dgm:cxn modelId="{45E38585-C752-40C9-8A41-072EB50DB09B}" type="presOf" srcId="{985664E4-4B23-4699-B662-64069578F6D7}" destId="{F3D268AD-46D8-4717-A8E9-2687A938E242}" srcOrd="0" destOrd="0" presId="urn:microsoft.com/office/officeart/2005/8/layout/default"/>
    <dgm:cxn modelId="{39E3FFC5-140C-4DBD-8C3E-BE40C55A0B29}" srcId="{F12560A6-2E7D-451A-8F5F-A7F119DF4D50}" destId="{24B05C29-4179-4866-8D2D-5ECD2F950F6E}" srcOrd="0" destOrd="0" parTransId="{5B4591F0-EF9C-4D82-A13B-2E4E10A561CD}" sibTransId="{7F92D2F6-0CB0-4B88-A5D4-1F1487E556AE}"/>
    <dgm:cxn modelId="{A48D0E3E-F78F-4CC9-BCDB-D5184E5B0DB7}" srcId="{F12560A6-2E7D-451A-8F5F-A7F119DF4D50}" destId="{0C549962-987C-4AF0-8DCD-1B2CF9E2BD0C}" srcOrd="1" destOrd="0" parTransId="{C1433D53-0F41-4521-8F9B-0936EE684D12}" sibTransId="{6B803A55-3938-41A5-8153-A199355AB876}"/>
    <dgm:cxn modelId="{4247A3F9-1441-4627-AC35-23D84F868D23}" srcId="{F12560A6-2E7D-451A-8F5F-A7F119DF4D50}" destId="{985664E4-4B23-4699-B662-64069578F6D7}" srcOrd="3" destOrd="0" parTransId="{28E6E6E7-0B66-4AE7-B197-99FF2031C120}" sibTransId="{F7794CD5-0B08-4308-8BBC-926EDC93B1D6}"/>
    <dgm:cxn modelId="{C42E913F-A9D1-460D-9488-87BE3B2F7F5F}" type="presOf" srcId="{469A6600-98BD-4D05-A6C2-02B8079BC304}" destId="{BCF6F3B2-7FB6-4FC2-95C5-15B210F347EC}" srcOrd="0" destOrd="0" presId="urn:microsoft.com/office/officeart/2005/8/layout/default"/>
    <dgm:cxn modelId="{A7415E28-C93F-44B5-897E-53A5F0F197F9}" srcId="{F12560A6-2E7D-451A-8F5F-A7F119DF4D50}" destId="{228A7509-82F5-424C-A9B6-5B7D1BE5C413}" srcOrd="4" destOrd="0" parTransId="{F35DDCEE-B925-4FE7-8339-05B3BC22462D}" sibTransId="{905DB50A-E853-4797-8224-4DFCDD814122}"/>
    <dgm:cxn modelId="{A27DC1DA-CB2C-40C0-A115-52CC8F9A2180}" srcId="{F12560A6-2E7D-451A-8F5F-A7F119DF4D50}" destId="{D7BF712E-9AF5-42F5-BC1C-484461AF1C58}" srcOrd="5" destOrd="0" parTransId="{B1B3C001-ACBD-4553-9152-DAED1F94D4BA}" sibTransId="{C69BAEC1-2213-4ECF-8E00-A3B996EF5F2C}"/>
    <dgm:cxn modelId="{17B2F575-3C54-4D02-8FEF-983277B5F992}" type="presOf" srcId="{F12560A6-2E7D-451A-8F5F-A7F119DF4D50}" destId="{D0DB9EC7-371B-4D0A-A721-420180F1C675}" srcOrd="0" destOrd="0" presId="urn:microsoft.com/office/officeart/2005/8/layout/default"/>
    <dgm:cxn modelId="{FB4E5507-ADF8-4E31-976E-61AA7111E79D}" type="presOf" srcId="{0C549962-987C-4AF0-8DCD-1B2CF9E2BD0C}" destId="{27DC8AF0-2DC7-49CC-B30C-A08434C44862}" srcOrd="0" destOrd="0" presId="urn:microsoft.com/office/officeart/2005/8/layout/default"/>
    <dgm:cxn modelId="{E9D3BEBD-6314-474A-A72B-41C905521ED0}" srcId="{F12560A6-2E7D-451A-8F5F-A7F119DF4D50}" destId="{469A6600-98BD-4D05-A6C2-02B8079BC304}" srcOrd="2" destOrd="0" parTransId="{EFFDE458-EBD5-4E16-80F7-068C3C326B30}" sibTransId="{C7BB7706-3DFE-4B1C-81C7-EA2D4957EDEB}"/>
    <dgm:cxn modelId="{0C724014-1DDC-464C-8EFA-A6F4D4A51F0D}" type="presOf" srcId="{D7BF712E-9AF5-42F5-BC1C-484461AF1C58}" destId="{4CDC2B61-2763-4FC2-B33B-B180711694FB}" srcOrd="0" destOrd="0" presId="urn:microsoft.com/office/officeart/2005/8/layout/default"/>
    <dgm:cxn modelId="{B69603AC-D3C8-4E68-A102-FEE9890AC481}" type="presParOf" srcId="{D0DB9EC7-371B-4D0A-A721-420180F1C675}" destId="{16CB8E29-8842-4835-B770-0FD8CEE08E61}" srcOrd="0" destOrd="0" presId="urn:microsoft.com/office/officeart/2005/8/layout/default"/>
    <dgm:cxn modelId="{C97F8812-2DB8-4A67-B667-8A3B6A65FA2D}" type="presParOf" srcId="{D0DB9EC7-371B-4D0A-A721-420180F1C675}" destId="{1F471D53-C2BC-4B46-86E8-939F617EE57F}" srcOrd="1" destOrd="0" presId="urn:microsoft.com/office/officeart/2005/8/layout/default"/>
    <dgm:cxn modelId="{E5379E17-D89D-4685-8221-65E309B56FD8}" type="presParOf" srcId="{D0DB9EC7-371B-4D0A-A721-420180F1C675}" destId="{27DC8AF0-2DC7-49CC-B30C-A08434C44862}" srcOrd="2" destOrd="0" presId="urn:microsoft.com/office/officeart/2005/8/layout/default"/>
    <dgm:cxn modelId="{3DD65FCC-8B14-4C85-882D-E8947B82F955}" type="presParOf" srcId="{D0DB9EC7-371B-4D0A-A721-420180F1C675}" destId="{2CB26FD8-C8F4-48E7-8E48-170E7F8C9EEF}" srcOrd="3" destOrd="0" presId="urn:microsoft.com/office/officeart/2005/8/layout/default"/>
    <dgm:cxn modelId="{6F747196-5D8F-4D78-BE25-495DB424E407}" type="presParOf" srcId="{D0DB9EC7-371B-4D0A-A721-420180F1C675}" destId="{BCF6F3B2-7FB6-4FC2-95C5-15B210F347EC}" srcOrd="4" destOrd="0" presId="urn:microsoft.com/office/officeart/2005/8/layout/default"/>
    <dgm:cxn modelId="{793B2A01-1D1E-43F6-AAA5-06D5C1366654}" type="presParOf" srcId="{D0DB9EC7-371B-4D0A-A721-420180F1C675}" destId="{E948BD4B-62FE-4CCD-938B-48537A0F6F4B}" srcOrd="5" destOrd="0" presId="urn:microsoft.com/office/officeart/2005/8/layout/default"/>
    <dgm:cxn modelId="{D5755888-6C87-4C59-958E-D5450FA6F4E4}" type="presParOf" srcId="{D0DB9EC7-371B-4D0A-A721-420180F1C675}" destId="{F3D268AD-46D8-4717-A8E9-2687A938E242}" srcOrd="6" destOrd="0" presId="urn:microsoft.com/office/officeart/2005/8/layout/default"/>
    <dgm:cxn modelId="{675B0D4F-9AC3-415C-973F-13074742B936}" type="presParOf" srcId="{D0DB9EC7-371B-4D0A-A721-420180F1C675}" destId="{C634AE3F-1392-429F-9E7F-D0D141F5B64D}" srcOrd="7" destOrd="0" presId="urn:microsoft.com/office/officeart/2005/8/layout/default"/>
    <dgm:cxn modelId="{C4EBA67B-11DA-44A1-8E9C-C6E6F2B3715C}" type="presParOf" srcId="{D0DB9EC7-371B-4D0A-A721-420180F1C675}" destId="{AB7F4611-905B-4AE8-B1BD-3E37EE80DB25}" srcOrd="8" destOrd="0" presId="urn:microsoft.com/office/officeart/2005/8/layout/default"/>
    <dgm:cxn modelId="{2F257E41-E5C8-4DD5-9667-DC04C8842B82}" type="presParOf" srcId="{D0DB9EC7-371B-4D0A-A721-420180F1C675}" destId="{BAEFF3E9-EA38-4331-9881-22AEDA623443}" srcOrd="9" destOrd="0" presId="urn:microsoft.com/office/officeart/2005/8/layout/default"/>
    <dgm:cxn modelId="{8A005A6F-91C9-410B-A917-5CEC47B7672D}" type="presParOf" srcId="{D0DB9EC7-371B-4D0A-A721-420180F1C675}" destId="{4CDC2B61-2763-4FC2-B33B-B180711694FB}" srcOrd="10"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9DE769-9777-4ABE-88DD-ECB7865AFC0C}">
      <dsp:nvSpPr>
        <dsp:cNvPr id="0" name=""/>
        <dsp:cNvSpPr/>
      </dsp:nvSpPr>
      <dsp:spPr>
        <a:xfrm>
          <a:off x="1364794" y="1438"/>
          <a:ext cx="3171797" cy="799626"/>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s-ES" sz="2200" b="1" kern="1200" dirty="0" smtClean="0">
              <a:solidFill>
                <a:schemeClr val="tx1"/>
              </a:solidFill>
            </a:rPr>
            <a:t>Situación Actual</a:t>
          </a:r>
        </a:p>
      </dsp:txBody>
      <dsp:txXfrm>
        <a:off x="1364794" y="1438"/>
        <a:ext cx="3171797" cy="799626"/>
      </dsp:txXfrm>
    </dsp:sp>
    <dsp:sp modelId="{021F57A6-0ECB-4CA4-A890-2FCF6E4A6CCA}">
      <dsp:nvSpPr>
        <dsp:cNvPr id="0" name=""/>
        <dsp:cNvSpPr/>
      </dsp:nvSpPr>
      <dsp:spPr>
        <a:xfrm>
          <a:off x="1364794" y="934335"/>
          <a:ext cx="3171797" cy="799626"/>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s-ES" sz="2200" b="1" kern="1200" dirty="0" smtClean="0">
              <a:solidFill>
                <a:schemeClr val="tx1"/>
              </a:solidFill>
            </a:rPr>
            <a:t>Planteamiento del problema</a:t>
          </a:r>
        </a:p>
      </dsp:txBody>
      <dsp:txXfrm>
        <a:off x="1364794" y="934335"/>
        <a:ext cx="3171797" cy="799626"/>
      </dsp:txXfrm>
    </dsp:sp>
    <dsp:sp modelId="{8BE2589C-D805-445F-BCD1-92D39C7399FA}">
      <dsp:nvSpPr>
        <dsp:cNvPr id="0" name=""/>
        <dsp:cNvSpPr/>
      </dsp:nvSpPr>
      <dsp:spPr>
        <a:xfrm>
          <a:off x="1364794" y="1867233"/>
          <a:ext cx="3171797" cy="799626"/>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s-ES" sz="2200" b="1" kern="1200" dirty="0" smtClean="0">
              <a:solidFill>
                <a:schemeClr val="tx1"/>
              </a:solidFill>
            </a:rPr>
            <a:t>Formulación del problema a resolver</a:t>
          </a:r>
        </a:p>
      </dsp:txBody>
      <dsp:txXfrm>
        <a:off x="1364794" y="1867233"/>
        <a:ext cx="3171797" cy="799626"/>
      </dsp:txXfrm>
    </dsp:sp>
    <dsp:sp modelId="{02073185-4083-4207-8910-C8B677F82F96}">
      <dsp:nvSpPr>
        <dsp:cNvPr id="0" name=""/>
        <dsp:cNvSpPr/>
      </dsp:nvSpPr>
      <dsp:spPr>
        <a:xfrm>
          <a:off x="1364794" y="2800130"/>
          <a:ext cx="3171797" cy="799626"/>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s-ES" sz="2200" b="1" kern="1200" dirty="0" smtClean="0">
              <a:solidFill>
                <a:schemeClr val="tx1"/>
              </a:solidFill>
            </a:rPr>
            <a:t>Ventajas de la propuesta</a:t>
          </a:r>
          <a:endParaRPr lang="es-EC" sz="2200" kern="1200" dirty="0">
            <a:solidFill>
              <a:schemeClr val="tx1"/>
            </a:solidFill>
          </a:endParaRPr>
        </a:p>
      </dsp:txBody>
      <dsp:txXfrm>
        <a:off x="1364794" y="2800130"/>
        <a:ext cx="3171797" cy="7996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CB8E29-8842-4835-B770-0FD8CEE08E61}">
      <dsp:nvSpPr>
        <dsp:cNvPr id="0" name=""/>
        <dsp:cNvSpPr/>
      </dsp:nvSpPr>
      <dsp:spPr>
        <a:xfrm>
          <a:off x="0" y="733656"/>
          <a:ext cx="3039503" cy="182370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s-ES" sz="2900" b="1" u="none" kern="1200" dirty="0" smtClean="0">
              <a:solidFill>
                <a:schemeClr val="tx1"/>
              </a:solidFill>
              <a:effectLst/>
              <a:latin typeface="Candara" panose="020E0502030303020204" pitchFamily="34" charset="0"/>
            </a:rPr>
            <a:t>Alto Conocimiento Técnico</a:t>
          </a:r>
          <a:endParaRPr lang="es-EC" sz="2900" u="none" kern="1200" dirty="0">
            <a:solidFill>
              <a:schemeClr val="tx1"/>
            </a:solidFill>
            <a:effectLst/>
          </a:endParaRPr>
        </a:p>
      </dsp:txBody>
      <dsp:txXfrm>
        <a:off x="0" y="733656"/>
        <a:ext cx="3039503" cy="1823702"/>
      </dsp:txXfrm>
    </dsp:sp>
    <dsp:sp modelId="{27DC8AF0-2DC7-49CC-B30C-A08434C44862}">
      <dsp:nvSpPr>
        <dsp:cNvPr id="0" name=""/>
        <dsp:cNvSpPr/>
      </dsp:nvSpPr>
      <dsp:spPr>
        <a:xfrm>
          <a:off x="3343453" y="733656"/>
          <a:ext cx="3039503" cy="182370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s-ES" sz="2900" b="1" u="none" kern="1200" dirty="0" smtClean="0">
              <a:solidFill>
                <a:schemeClr val="tx1"/>
              </a:solidFill>
              <a:effectLst/>
              <a:latin typeface="Candara" panose="020E0502030303020204" pitchFamily="34" charset="0"/>
            </a:rPr>
            <a:t>Expectativas de nuevas herramientas</a:t>
          </a:r>
          <a:endParaRPr lang="es-EC" sz="2900" u="none" kern="1200" dirty="0">
            <a:solidFill>
              <a:schemeClr val="tx1"/>
            </a:solidFill>
            <a:effectLst/>
          </a:endParaRPr>
        </a:p>
      </dsp:txBody>
      <dsp:txXfrm>
        <a:off x="3343453" y="733656"/>
        <a:ext cx="3039503" cy="1823702"/>
      </dsp:txXfrm>
    </dsp:sp>
    <dsp:sp modelId="{BCF6F3B2-7FB6-4FC2-95C5-15B210F347EC}">
      <dsp:nvSpPr>
        <dsp:cNvPr id="0" name=""/>
        <dsp:cNvSpPr/>
      </dsp:nvSpPr>
      <dsp:spPr>
        <a:xfrm>
          <a:off x="6686907" y="733656"/>
          <a:ext cx="3039503" cy="182370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s-ES" sz="2900" b="1" u="none" kern="1200" dirty="0" smtClean="0">
              <a:solidFill>
                <a:schemeClr val="tx1"/>
              </a:solidFill>
              <a:effectLst/>
              <a:latin typeface="Candara" panose="020E0502030303020204" pitchFamily="34" charset="0"/>
            </a:rPr>
            <a:t>Equipo Multidisciplinario </a:t>
          </a:r>
          <a:endParaRPr lang="es-EC" sz="2900" u="none" kern="1200" dirty="0">
            <a:solidFill>
              <a:schemeClr val="tx1"/>
            </a:solidFill>
            <a:effectLst/>
          </a:endParaRPr>
        </a:p>
      </dsp:txBody>
      <dsp:txXfrm>
        <a:off x="6686907" y="733656"/>
        <a:ext cx="3039503" cy="1823702"/>
      </dsp:txXfrm>
    </dsp:sp>
    <dsp:sp modelId="{F3D268AD-46D8-4717-A8E9-2687A938E242}">
      <dsp:nvSpPr>
        <dsp:cNvPr id="0" name=""/>
        <dsp:cNvSpPr/>
      </dsp:nvSpPr>
      <dsp:spPr>
        <a:xfrm>
          <a:off x="1671726" y="2861308"/>
          <a:ext cx="3039503" cy="182370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s-ES" sz="2900" b="1" u="none" kern="1200" dirty="0" smtClean="0">
              <a:solidFill>
                <a:schemeClr val="tx1"/>
              </a:solidFill>
              <a:effectLst/>
              <a:latin typeface="Candara" panose="020E0502030303020204" pitchFamily="34" charset="0"/>
            </a:rPr>
            <a:t>Herramienta de Gestión de Proyectos</a:t>
          </a:r>
          <a:endParaRPr lang="es-EC" sz="2900" u="none" kern="1200" dirty="0">
            <a:solidFill>
              <a:schemeClr val="tx1"/>
            </a:solidFill>
            <a:effectLst/>
          </a:endParaRPr>
        </a:p>
      </dsp:txBody>
      <dsp:txXfrm>
        <a:off x="1671726" y="2861308"/>
        <a:ext cx="3039503" cy="1823702"/>
      </dsp:txXfrm>
    </dsp:sp>
    <dsp:sp modelId="{AB7F4611-905B-4AE8-B1BD-3E37EE80DB25}">
      <dsp:nvSpPr>
        <dsp:cNvPr id="0" name=""/>
        <dsp:cNvSpPr/>
      </dsp:nvSpPr>
      <dsp:spPr>
        <a:xfrm>
          <a:off x="5015180" y="2861308"/>
          <a:ext cx="3039503" cy="182370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s-ES" sz="2900" b="1" u="none" kern="1200" dirty="0" smtClean="0">
              <a:solidFill>
                <a:schemeClr val="tx1"/>
              </a:solidFill>
              <a:effectLst/>
              <a:latin typeface="Candara" panose="020E0502030303020204" pitchFamily="34" charset="0"/>
            </a:rPr>
            <a:t>Prácticas preexistentes</a:t>
          </a:r>
          <a:endParaRPr lang="es-EC" sz="2900" u="none" kern="1200" dirty="0">
            <a:solidFill>
              <a:schemeClr val="tx1"/>
            </a:solidFill>
            <a:effectLst/>
          </a:endParaRPr>
        </a:p>
      </dsp:txBody>
      <dsp:txXfrm>
        <a:off x="5015180" y="2861308"/>
        <a:ext cx="3039503" cy="18237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CB8E29-8842-4835-B770-0FD8CEE08E61}">
      <dsp:nvSpPr>
        <dsp:cNvPr id="0" name=""/>
        <dsp:cNvSpPr/>
      </dsp:nvSpPr>
      <dsp:spPr>
        <a:xfrm>
          <a:off x="0" y="733656"/>
          <a:ext cx="3039503" cy="182370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ES" sz="2800" b="1" u="none" kern="1200" dirty="0" smtClean="0">
              <a:solidFill>
                <a:schemeClr val="tx1"/>
              </a:solidFill>
            </a:rPr>
            <a:t>Metodología Institucional no-estandarizada</a:t>
          </a:r>
          <a:endParaRPr lang="es-EC" sz="2800" u="none" kern="1200" dirty="0">
            <a:solidFill>
              <a:schemeClr val="tx1"/>
            </a:solidFill>
            <a:effectLst/>
          </a:endParaRPr>
        </a:p>
      </dsp:txBody>
      <dsp:txXfrm>
        <a:off x="0" y="733656"/>
        <a:ext cx="3039503" cy="1823702"/>
      </dsp:txXfrm>
    </dsp:sp>
    <dsp:sp modelId="{27DC8AF0-2DC7-49CC-B30C-A08434C44862}">
      <dsp:nvSpPr>
        <dsp:cNvPr id="0" name=""/>
        <dsp:cNvSpPr/>
      </dsp:nvSpPr>
      <dsp:spPr>
        <a:xfrm>
          <a:off x="3343453" y="733656"/>
          <a:ext cx="3039503" cy="182370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ES" sz="2800" b="1" u="none" kern="1200" dirty="0" smtClean="0">
              <a:solidFill>
                <a:schemeClr val="tx1"/>
              </a:solidFill>
            </a:rPr>
            <a:t>Confusión Entre Proyecto, Programa, Portafolio</a:t>
          </a:r>
          <a:endParaRPr lang="es-EC" sz="2800" u="none" kern="1200" dirty="0">
            <a:solidFill>
              <a:schemeClr val="tx1"/>
            </a:solidFill>
            <a:effectLst/>
          </a:endParaRPr>
        </a:p>
      </dsp:txBody>
      <dsp:txXfrm>
        <a:off x="3343453" y="733656"/>
        <a:ext cx="3039503" cy="1823702"/>
      </dsp:txXfrm>
    </dsp:sp>
    <dsp:sp modelId="{BCF6F3B2-7FB6-4FC2-95C5-15B210F347EC}">
      <dsp:nvSpPr>
        <dsp:cNvPr id="0" name=""/>
        <dsp:cNvSpPr/>
      </dsp:nvSpPr>
      <dsp:spPr>
        <a:xfrm>
          <a:off x="6686907" y="733656"/>
          <a:ext cx="3039503" cy="182370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ES" sz="2800" b="1" u="none" kern="1200" dirty="0" smtClean="0">
              <a:solidFill>
                <a:schemeClr val="tx1"/>
              </a:solidFill>
            </a:rPr>
            <a:t>Líderes de Proyecto</a:t>
          </a:r>
          <a:endParaRPr lang="es-EC" sz="2800" u="none" kern="1200" dirty="0">
            <a:solidFill>
              <a:schemeClr val="tx1"/>
            </a:solidFill>
            <a:effectLst/>
          </a:endParaRPr>
        </a:p>
      </dsp:txBody>
      <dsp:txXfrm>
        <a:off x="6686907" y="733656"/>
        <a:ext cx="3039503" cy="1823702"/>
      </dsp:txXfrm>
    </dsp:sp>
    <dsp:sp modelId="{F3D268AD-46D8-4717-A8E9-2687A938E242}">
      <dsp:nvSpPr>
        <dsp:cNvPr id="0" name=""/>
        <dsp:cNvSpPr/>
      </dsp:nvSpPr>
      <dsp:spPr>
        <a:xfrm>
          <a:off x="0" y="2861308"/>
          <a:ext cx="3039503" cy="182370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ES" sz="2800" b="1" u="none" kern="1200" dirty="0" smtClean="0">
              <a:solidFill>
                <a:schemeClr val="tx1"/>
              </a:solidFill>
            </a:rPr>
            <a:t>Política vs Técnica</a:t>
          </a:r>
          <a:endParaRPr lang="es-EC" sz="2800" u="none" kern="1200" dirty="0">
            <a:solidFill>
              <a:schemeClr val="tx1"/>
            </a:solidFill>
            <a:effectLst/>
          </a:endParaRPr>
        </a:p>
      </dsp:txBody>
      <dsp:txXfrm>
        <a:off x="0" y="2861308"/>
        <a:ext cx="3039503" cy="1823702"/>
      </dsp:txXfrm>
    </dsp:sp>
    <dsp:sp modelId="{AB7F4611-905B-4AE8-B1BD-3E37EE80DB25}">
      <dsp:nvSpPr>
        <dsp:cNvPr id="0" name=""/>
        <dsp:cNvSpPr/>
      </dsp:nvSpPr>
      <dsp:spPr>
        <a:xfrm>
          <a:off x="3343453" y="2861308"/>
          <a:ext cx="3039503" cy="182370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ES" sz="2800" b="1" u="none" kern="1200" dirty="0" smtClean="0">
              <a:solidFill>
                <a:schemeClr val="tx1"/>
              </a:solidFill>
            </a:rPr>
            <a:t>Procesos comunicacionales insuficientes</a:t>
          </a:r>
          <a:endParaRPr lang="es-EC" sz="2800" u="none" kern="1200" dirty="0">
            <a:solidFill>
              <a:schemeClr val="tx1"/>
            </a:solidFill>
            <a:effectLst/>
          </a:endParaRPr>
        </a:p>
      </dsp:txBody>
      <dsp:txXfrm>
        <a:off x="3343453" y="2861308"/>
        <a:ext cx="3039503" cy="1823702"/>
      </dsp:txXfrm>
    </dsp:sp>
    <dsp:sp modelId="{4CDC2B61-2763-4FC2-B33B-B180711694FB}">
      <dsp:nvSpPr>
        <dsp:cNvPr id="0" name=""/>
        <dsp:cNvSpPr/>
      </dsp:nvSpPr>
      <dsp:spPr>
        <a:xfrm>
          <a:off x="6686907" y="2861308"/>
          <a:ext cx="3039503" cy="182370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ES" sz="2800" b="1" u="none" kern="1200" dirty="0" smtClean="0">
              <a:solidFill>
                <a:schemeClr val="tx1"/>
              </a:solidFill>
            </a:rPr>
            <a:t>Propagación del Conocimiento</a:t>
          </a:r>
          <a:endParaRPr lang="es-EC" sz="2800" u="none" kern="1200" dirty="0">
            <a:solidFill>
              <a:schemeClr val="tx1"/>
            </a:solidFill>
            <a:effectLst/>
          </a:endParaRPr>
        </a:p>
      </dsp:txBody>
      <dsp:txXfrm>
        <a:off x="6686907" y="2861308"/>
        <a:ext cx="3039503" cy="182370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7C0C23-6F90-456C-A219-B13F9BF5E0FC}" type="datetimeFigureOut">
              <a:rPr lang="es-EC" smtClean="0"/>
              <a:t>23/07/2015</a:t>
            </a:fld>
            <a:endParaRPr lang="es-EC"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C"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es-ES" sz="1200" dirty="0" smtClean="0">
                <a:effectLst/>
                <a:latin typeface="Times New Roman" panose="02020603050405020304" pitchFamily="18" charset="0"/>
                <a:ea typeface="Times New Roman" panose="02020603050405020304" pitchFamily="18" charset="0"/>
              </a:rPr>
              <a:t>El análisis del valor ganado (VG) permite controlar la ejecución de un proyecto a través de su presupuesto y de su calendario, lo que posibilita medir de una manera simple el desempeño del proyecto en base a lo planificado. </a:t>
            </a:r>
            <a:endParaRPr lang="es-EC" sz="1200" dirty="0" smtClean="0">
              <a:effectLst/>
              <a:latin typeface="Times New Roman" panose="02020603050405020304" pitchFamily="18" charset="0"/>
              <a:ea typeface="Times New Roman" panose="02020603050405020304" pitchFamily="18" charset="0"/>
            </a:endParaRPr>
          </a:p>
          <a:p>
            <a:r>
              <a:rPr lang="es-ES" sz="1200" dirty="0" smtClean="0">
                <a:effectLst/>
                <a:latin typeface="Times New Roman" panose="02020603050405020304" pitchFamily="18" charset="0"/>
                <a:ea typeface="Times New Roman" panose="02020603050405020304" pitchFamily="18" charset="0"/>
              </a:rPr>
              <a:t> </a:t>
            </a:r>
            <a:endParaRPr lang="es-EC" sz="1200" dirty="0" smtClean="0">
              <a:effectLst/>
              <a:latin typeface="Times New Roman" panose="02020603050405020304" pitchFamily="18" charset="0"/>
              <a:ea typeface="Times New Roman" panose="02020603050405020304" pitchFamily="18" charset="0"/>
            </a:endParaRPr>
          </a:p>
          <a:p>
            <a:r>
              <a:rPr lang="es-ES" sz="1200" dirty="0" smtClean="0">
                <a:effectLst/>
                <a:latin typeface="Times New Roman" panose="02020603050405020304" pitchFamily="18" charset="0"/>
                <a:ea typeface="Times New Roman" panose="02020603050405020304" pitchFamily="18" charset="0"/>
              </a:rPr>
              <a:t>El análisis del valor ganado compara el trabajo planeado con lo que realmente se ha completado para determinar si los costos, los tiempos y las tareas realizadas están cumpliéndose de acuerdo a lo estipulado.</a:t>
            </a:r>
            <a:endParaRPr lang="es-EC" sz="1200" dirty="0">
              <a:effectLst/>
              <a:latin typeface="Times New Roman" panose="02020603050405020304" pitchFamily="18" charset="0"/>
              <a:ea typeface="Times New Roman" panose="02020603050405020304" pitchFamily="18" charset="0"/>
            </a:endParaRP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8683FA-2B74-418D-B3CD-BC788BBF4DF1}" type="slidenum">
              <a:rPr lang="es-EC" smtClean="0"/>
              <a:t>‹Nº›</a:t>
            </a:fld>
            <a:endParaRPr lang="es-EC" dirty="0"/>
          </a:p>
        </p:txBody>
      </p:sp>
    </p:spTree>
    <p:extLst>
      <p:ext uri="{BB962C8B-B14F-4D97-AF65-F5344CB8AC3E}">
        <p14:creationId xmlns:p14="http://schemas.microsoft.com/office/powerpoint/2010/main" val="3902894547"/>
      </p:ext>
    </p:extLst>
  </p:cSld>
  <p:clrMap bg1="lt1" tx1="dk1" bg2="lt2" tx2="dk2" accent1="accent1" accent2="accent2" accent3="accent3" accent4="accent4" accent5="accent5" accent6="accent6" hlink="hlink" folHlink="folHlink"/>
  <p:notesStyle>
    <a:lvl1pPr marL="0" algn="l" defTabSz="914400" rtl="0" eaLnBrk="1" latinLnBrk="0" hangingPunct="1">
      <a:defRPr lang="es-EC" sz="1200" kern="1200" smtClean="0">
        <a:solidFill>
          <a:schemeClr val="tx1"/>
        </a:solidFill>
        <a:effectLst/>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4B8683FA-2B74-418D-B3CD-BC788BBF4DF1}" type="slidenum">
              <a:rPr lang="es-EC" smtClean="0"/>
              <a:t>1</a:t>
            </a:fld>
            <a:endParaRPr lang="es-EC" dirty="0"/>
          </a:p>
        </p:txBody>
      </p:sp>
    </p:spTree>
    <p:extLst>
      <p:ext uri="{BB962C8B-B14F-4D97-AF65-F5344CB8AC3E}">
        <p14:creationId xmlns:p14="http://schemas.microsoft.com/office/powerpoint/2010/main" val="15472627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4B8683FA-2B74-418D-B3CD-BC788BBF4DF1}" type="slidenum">
              <a:rPr lang="es-EC" smtClean="0"/>
              <a:t>10</a:t>
            </a:fld>
            <a:endParaRPr lang="es-EC" dirty="0"/>
          </a:p>
        </p:txBody>
      </p:sp>
    </p:spTree>
    <p:extLst>
      <p:ext uri="{BB962C8B-B14F-4D97-AF65-F5344CB8AC3E}">
        <p14:creationId xmlns:p14="http://schemas.microsoft.com/office/powerpoint/2010/main" val="34881195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4B8683FA-2B74-418D-B3CD-BC788BBF4DF1}" type="slidenum">
              <a:rPr lang="es-EC" smtClean="0"/>
              <a:t>11</a:t>
            </a:fld>
            <a:endParaRPr lang="es-EC" dirty="0"/>
          </a:p>
        </p:txBody>
      </p:sp>
    </p:spTree>
    <p:extLst>
      <p:ext uri="{BB962C8B-B14F-4D97-AF65-F5344CB8AC3E}">
        <p14:creationId xmlns:p14="http://schemas.microsoft.com/office/powerpoint/2010/main" val="27462961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E5F96648-6DAC-461F-ADAD-A4F6F2CEA1C6}" type="slidenum">
              <a:rPr lang="es-EC" smtClean="0"/>
              <a:t>12</a:t>
            </a:fld>
            <a:endParaRPr lang="es-EC" dirty="0"/>
          </a:p>
        </p:txBody>
      </p:sp>
    </p:spTree>
    <p:extLst>
      <p:ext uri="{BB962C8B-B14F-4D97-AF65-F5344CB8AC3E}">
        <p14:creationId xmlns:p14="http://schemas.microsoft.com/office/powerpoint/2010/main" val="21079754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4B8683FA-2B74-418D-B3CD-BC788BBF4DF1}" type="slidenum">
              <a:rPr lang="es-EC" smtClean="0"/>
              <a:t>13</a:t>
            </a:fld>
            <a:endParaRPr lang="es-EC" dirty="0"/>
          </a:p>
        </p:txBody>
      </p:sp>
    </p:spTree>
    <p:extLst>
      <p:ext uri="{BB962C8B-B14F-4D97-AF65-F5344CB8AC3E}">
        <p14:creationId xmlns:p14="http://schemas.microsoft.com/office/powerpoint/2010/main" val="33485698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4B8683FA-2B74-418D-B3CD-BC788BBF4DF1}" type="slidenum">
              <a:rPr lang="es-EC" smtClean="0"/>
              <a:t>14</a:t>
            </a:fld>
            <a:endParaRPr lang="es-EC" dirty="0"/>
          </a:p>
        </p:txBody>
      </p:sp>
    </p:spTree>
    <p:extLst>
      <p:ext uri="{BB962C8B-B14F-4D97-AF65-F5344CB8AC3E}">
        <p14:creationId xmlns:p14="http://schemas.microsoft.com/office/powerpoint/2010/main" val="21574320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4B8683FA-2B74-418D-B3CD-BC788BBF4DF1}" type="slidenum">
              <a:rPr lang="es-EC" smtClean="0"/>
              <a:t>15</a:t>
            </a:fld>
            <a:endParaRPr lang="es-EC" dirty="0"/>
          </a:p>
        </p:txBody>
      </p:sp>
    </p:spTree>
    <p:extLst>
      <p:ext uri="{BB962C8B-B14F-4D97-AF65-F5344CB8AC3E}">
        <p14:creationId xmlns:p14="http://schemas.microsoft.com/office/powerpoint/2010/main" val="24299366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4B8683FA-2B74-418D-B3CD-BC788BBF4DF1}" type="slidenum">
              <a:rPr lang="es-EC" smtClean="0"/>
              <a:t>16</a:t>
            </a:fld>
            <a:endParaRPr lang="es-EC" dirty="0"/>
          </a:p>
        </p:txBody>
      </p:sp>
    </p:spTree>
    <p:extLst>
      <p:ext uri="{BB962C8B-B14F-4D97-AF65-F5344CB8AC3E}">
        <p14:creationId xmlns:p14="http://schemas.microsoft.com/office/powerpoint/2010/main" val="4893209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4B8683FA-2B74-418D-B3CD-BC788BBF4DF1}" type="slidenum">
              <a:rPr lang="es-EC" smtClean="0"/>
              <a:t>17</a:t>
            </a:fld>
            <a:endParaRPr lang="es-EC" dirty="0"/>
          </a:p>
        </p:txBody>
      </p:sp>
    </p:spTree>
    <p:extLst>
      <p:ext uri="{BB962C8B-B14F-4D97-AF65-F5344CB8AC3E}">
        <p14:creationId xmlns:p14="http://schemas.microsoft.com/office/powerpoint/2010/main" val="33177480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b="1" dirty="0" smtClean="0"/>
              <a:t>Matriz de Resultados: </a:t>
            </a:r>
            <a:r>
              <a:rPr lang="es-ES" dirty="0"/>
              <a:t>es una herramienta elaborada durante el diseño del proyecto que permite </a:t>
            </a:r>
            <a:r>
              <a:rPr lang="es-ES" dirty="0" smtClean="0"/>
              <a:t>desarrollar </a:t>
            </a:r>
            <a:r>
              <a:rPr lang="es-ES" dirty="0"/>
              <a:t>y presentar la correlación entre los objetivos del proyecto y los indicadores de los resultados sectoriales alineados con las metas de desarrollo del país. Proporciona un modelo lógico (en algunos casos se usa el marco lógico) para alcanzar los resultados del proyecto. </a:t>
            </a:r>
            <a:endParaRPr lang="es-ES" dirty="0" smtClean="0"/>
          </a:p>
          <a:p>
            <a:r>
              <a:rPr lang="es-ES" dirty="0" smtClean="0"/>
              <a:t>SMART – </a:t>
            </a:r>
            <a:r>
              <a:rPr lang="es-ES" dirty="0" err="1" smtClean="0"/>
              <a:t>Specific</a:t>
            </a:r>
            <a:r>
              <a:rPr lang="es-ES" dirty="0" smtClean="0"/>
              <a:t>, </a:t>
            </a:r>
            <a:r>
              <a:rPr lang="es-ES" dirty="0" err="1" smtClean="0"/>
              <a:t>Measurable</a:t>
            </a:r>
            <a:r>
              <a:rPr lang="es-ES" dirty="0" smtClean="0"/>
              <a:t>, </a:t>
            </a:r>
            <a:r>
              <a:rPr lang="es-ES" dirty="0" err="1" smtClean="0"/>
              <a:t>Achievable</a:t>
            </a:r>
            <a:r>
              <a:rPr lang="es-ES" dirty="0" smtClean="0"/>
              <a:t>, </a:t>
            </a:r>
            <a:r>
              <a:rPr lang="es-ES" dirty="0" err="1" smtClean="0"/>
              <a:t>Realistic</a:t>
            </a:r>
            <a:r>
              <a:rPr lang="es-ES" dirty="0" smtClean="0"/>
              <a:t>, </a:t>
            </a:r>
            <a:r>
              <a:rPr lang="es-ES" dirty="0" err="1" smtClean="0"/>
              <a:t>Timely</a:t>
            </a:r>
            <a:r>
              <a:rPr lang="es-ES" dirty="0" smtClean="0"/>
              <a:t>.</a:t>
            </a:r>
          </a:p>
          <a:p>
            <a:r>
              <a:rPr lang="es-EC" b="1" dirty="0" smtClean="0"/>
              <a:t>Acta de Constitución del proyecto: </a:t>
            </a:r>
            <a:r>
              <a:rPr lang="es-ES" dirty="0"/>
              <a:t>Se trata de un documento de inicio/arranque de la implementación de un proyecto en el cual se define entre otros: i) el alcance, el tiempo y los costos, ii) el análisis de los involucrados, iii) la estructura de gobernabilidad y iv) el equipo responsable del proyecto. </a:t>
            </a:r>
            <a:endParaRPr lang="es-ES" dirty="0" smtClean="0"/>
          </a:p>
          <a:p>
            <a:r>
              <a:rPr lang="es-ES" b="1" dirty="0" smtClean="0"/>
              <a:t>Matriz de Interesados: </a:t>
            </a:r>
            <a:r>
              <a:rPr lang="es-ES" dirty="0"/>
              <a:t>Es una herramienta de análisis que permite clasificar a los involucrados en el proyecto según sus niveles de interés e influencia en él. Esta matriz facilita la priorización de los interesados más importantes para así desarrollar las estrategias correspondientes. </a:t>
            </a:r>
            <a:endParaRPr lang="es-EC" dirty="0"/>
          </a:p>
        </p:txBody>
      </p:sp>
      <p:sp>
        <p:nvSpPr>
          <p:cNvPr id="4" name="Marcador de número de diapositiva 3"/>
          <p:cNvSpPr>
            <a:spLocks noGrp="1"/>
          </p:cNvSpPr>
          <p:nvPr>
            <p:ph type="sldNum" sz="quarter" idx="10"/>
          </p:nvPr>
        </p:nvSpPr>
        <p:spPr/>
        <p:txBody>
          <a:bodyPr/>
          <a:lstStyle/>
          <a:p>
            <a:fld id="{4B8683FA-2B74-418D-B3CD-BC788BBF4DF1}" type="slidenum">
              <a:rPr lang="es-EC" smtClean="0"/>
              <a:t>19</a:t>
            </a:fld>
            <a:endParaRPr lang="es-EC" dirty="0"/>
          </a:p>
        </p:txBody>
      </p:sp>
    </p:spTree>
    <p:extLst>
      <p:ext uri="{BB962C8B-B14F-4D97-AF65-F5344CB8AC3E}">
        <p14:creationId xmlns:p14="http://schemas.microsoft.com/office/powerpoint/2010/main" val="37424272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r>
              <a:rPr lang="es-EC" sz="1000" b="1" dirty="0" smtClean="0"/>
              <a:t>EDT: </a:t>
            </a:r>
            <a:r>
              <a:rPr lang="es-ES" sz="1000" dirty="0" smtClean="0"/>
              <a:t>es </a:t>
            </a:r>
            <a:r>
              <a:rPr lang="es-ES" sz="1000" dirty="0"/>
              <a:t>una herramienta que debe ser utilizada a diario y que posibilita al equipo del proyecto definir con mayor exactitud el alcance del trabajo, mediante el desglose de cada objetivo del proyecto en varios niveles hasta llegar al nivel donde se puede estimar el tiempo y el costo del trabajo. </a:t>
            </a:r>
            <a:endParaRPr lang="es-ES" sz="1000" dirty="0" smtClean="0"/>
          </a:p>
          <a:p>
            <a:pPr algn="just"/>
            <a:r>
              <a:rPr lang="es-EC" sz="1000" dirty="0" smtClean="0"/>
              <a:t>Cronograma del proyecto</a:t>
            </a:r>
          </a:p>
          <a:p>
            <a:pPr algn="just"/>
            <a:r>
              <a:rPr lang="es-EC" sz="1000" b="1" dirty="0" smtClean="0"/>
              <a:t>Matriz de Adquisiciones: </a:t>
            </a:r>
            <a:r>
              <a:rPr lang="es-ES" sz="1000" dirty="0"/>
              <a:t>Constituye la herramienta más importante del plan adquisiciones puesto que identifica y define los bienes y los servicios que deben obtenerse mediante los diferentes tipos de contratos para lograr los objetivos del proyecto</a:t>
            </a:r>
            <a:r>
              <a:rPr lang="es-ES" sz="1000" dirty="0" smtClean="0"/>
              <a:t>.</a:t>
            </a:r>
          </a:p>
          <a:p>
            <a:pPr algn="just"/>
            <a:r>
              <a:rPr lang="es-EC" sz="1000" b="1" dirty="0" smtClean="0"/>
              <a:t>Matriz de Riesgos: </a:t>
            </a:r>
            <a:r>
              <a:rPr lang="es-ES" sz="1000" dirty="0"/>
              <a:t>El objetivo de la matriz de riesgos es identificar y cuantificar los riesgos para lograr una gestión que permita disminuir la probabilidad y el impacto de que los eventos adversos afecten al proyecto de forma demasiado relevante</a:t>
            </a:r>
            <a:r>
              <a:rPr lang="es-ES" sz="1000" dirty="0" smtClean="0"/>
              <a:t>.</a:t>
            </a:r>
          </a:p>
          <a:p>
            <a:pPr algn="just"/>
            <a:r>
              <a:rPr lang="es-ES" sz="1000" dirty="0" smtClean="0"/>
              <a:t>Aceptar, Transferir, Mitigar, Evitar</a:t>
            </a:r>
            <a:endParaRPr lang="es-EC" sz="1000" dirty="0" smtClean="0"/>
          </a:p>
          <a:p>
            <a:pPr algn="just"/>
            <a:r>
              <a:rPr lang="es-EC" sz="1000" b="1" dirty="0" smtClean="0"/>
              <a:t>Matriz de Comunicaciones: </a:t>
            </a:r>
            <a:r>
              <a:rPr lang="es-ES" sz="1000" dirty="0"/>
              <a:t>El principal objetivo de comunicación es lograr que toda la información sobre el proyecto cumpla con la calidad y la amplitud adecuadas, y que llegue en el momento preciso a los diferentes involucrados según sus requerimientos.</a:t>
            </a:r>
            <a:endParaRPr lang="es-EC" sz="1000" dirty="0"/>
          </a:p>
          <a:p>
            <a:pPr algn="just"/>
            <a:r>
              <a:rPr lang="es-EC" sz="1000" b="1" dirty="0" smtClean="0"/>
              <a:t>Matriz de Asignación de Responsabilidades: </a:t>
            </a:r>
            <a:r>
              <a:rPr lang="es-ES" sz="1000" dirty="0"/>
              <a:t>La matriz conecta el organigrama del proyecto o de la(s) organización(es) responsable(s) del proyecto con la EDT, para asegurarse de que todos los componentes de los paquetes de trabajo sean asignados a alguna persona en el organigrama. La matriz identifica quiénes son responsables de los resultados del proyecto, a quiénes se rinde cuentas, quiénes son consultados sobre las actividades de los paquetes de trabajo, y a quiénes debe informarse sobre cualquier cambio o riesgo en el proyecto. </a:t>
            </a:r>
            <a:endParaRPr lang="es-ES" sz="1000" dirty="0" smtClean="0"/>
          </a:p>
          <a:p>
            <a:pPr algn="just"/>
            <a:r>
              <a:rPr lang="es-ES" sz="1000" dirty="0" smtClean="0"/>
              <a:t>Responsable, Aprueba, Consultado, Informado</a:t>
            </a:r>
            <a:endParaRPr lang="es-EC" sz="1000" dirty="0"/>
          </a:p>
        </p:txBody>
      </p:sp>
      <p:sp>
        <p:nvSpPr>
          <p:cNvPr id="4" name="Marcador de número de diapositiva 3"/>
          <p:cNvSpPr>
            <a:spLocks noGrp="1"/>
          </p:cNvSpPr>
          <p:nvPr>
            <p:ph type="sldNum" sz="quarter" idx="10"/>
          </p:nvPr>
        </p:nvSpPr>
        <p:spPr/>
        <p:txBody>
          <a:bodyPr/>
          <a:lstStyle/>
          <a:p>
            <a:fld id="{4B8683FA-2B74-418D-B3CD-BC788BBF4DF1}" type="slidenum">
              <a:rPr lang="es-EC" smtClean="0"/>
              <a:t>20</a:t>
            </a:fld>
            <a:endParaRPr lang="es-EC" dirty="0"/>
          </a:p>
        </p:txBody>
      </p:sp>
    </p:spTree>
    <p:extLst>
      <p:ext uri="{BB962C8B-B14F-4D97-AF65-F5344CB8AC3E}">
        <p14:creationId xmlns:p14="http://schemas.microsoft.com/office/powerpoint/2010/main" val="1900129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4B8683FA-2B74-418D-B3CD-BC788BBF4DF1}" type="slidenum">
              <a:rPr lang="es-EC" smtClean="0"/>
              <a:t>2</a:t>
            </a:fld>
            <a:endParaRPr lang="es-EC" dirty="0"/>
          </a:p>
        </p:txBody>
      </p:sp>
    </p:spTree>
    <p:extLst>
      <p:ext uri="{BB962C8B-B14F-4D97-AF65-F5344CB8AC3E}">
        <p14:creationId xmlns:p14="http://schemas.microsoft.com/office/powerpoint/2010/main" val="32753379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r>
              <a:rPr lang="es-ES" sz="800" b="1" dirty="0" smtClean="0"/>
              <a:t>Matriz de Planificación: </a:t>
            </a:r>
            <a:r>
              <a:rPr lang="es-ES" sz="800" dirty="0"/>
              <a:t>es el instrumento que consolida la información de esas siete herramientas en un formato que facilita su aplicación. Se trata de un dispositivo de monitoreo operativo que utiliza el equipo del proyecto y sirve de insumo para preparar y actualizar el PEP/POA. Esta matriz está diseñada a partir de las necesidades del gerente y del equipo del proyecto, y su función más importante es facilitar la gestión y el monitoreo del proyecto.</a:t>
            </a:r>
            <a:endParaRPr lang="es-ES" sz="800" dirty="0" smtClean="0"/>
          </a:p>
          <a:p>
            <a:pPr algn="just"/>
            <a:endParaRPr lang="es-ES" sz="800" dirty="0"/>
          </a:p>
          <a:p>
            <a:pPr algn="just"/>
            <a:r>
              <a:rPr lang="es-ES" sz="800" b="1" dirty="0" smtClean="0"/>
              <a:t>Análisis Valor Ganado: </a:t>
            </a:r>
            <a:r>
              <a:rPr lang="es-ES" sz="800" dirty="0" smtClean="0"/>
              <a:t>controla </a:t>
            </a:r>
            <a:r>
              <a:rPr lang="es-ES" sz="800" dirty="0"/>
              <a:t>la ejecución de un proyecto a través de su presupuesto y de su calendario, lo que posibilita medir de una manera simple el desempeño del proyecto en base a lo planificado. </a:t>
            </a:r>
            <a:r>
              <a:rPr lang="es-EC" sz="800" dirty="0" smtClean="0"/>
              <a:t>C</a:t>
            </a:r>
            <a:r>
              <a:rPr lang="es-ES" sz="800" dirty="0" smtClean="0"/>
              <a:t>ompara el </a:t>
            </a:r>
            <a:r>
              <a:rPr lang="es-ES" sz="800" dirty="0"/>
              <a:t>trabajo planeado con lo que realmente se ha completado para determinar si los costos, los tiempos y las tareas realizadas están cumpliéndose de acuerdo a lo estipulado.</a:t>
            </a:r>
            <a:endParaRPr lang="es-EC" sz="800" dirty="0"/>
          </a:p>
          <a:p>
            <a:r>
              <a:rPr lang="es-EC" sz="800" dirty="0" smtClean="0"/>
              <a:t>PV: Valor Planeado (cuál es valor estimado del trabajo planeado)</a:t>
            </a:r>
          </a:p>
          <a:p>
            <a:r>
              <a:rPr lang="es-EC" sz="800" dirty="0" smtClean="0"/>
              <a:t>EV: Valor Ganado (cuál es valor estimado del trabajo realmente realizado)</a:t>
            </a:r>
          </a:p>
          <a:p>
            <a:r>
              <a:rPr lang="es-EC" sz="800" dirty="0" smtClean="0"/>
              <a:t>AC: Costo Real (costo real del trabajo completado)</a:t>
            </a:r>
          </a:p>
          <a:p>
            <a:r>
              <a:rPr lang="es-EC" sz="800" dirty="0" smtClean="0"/>
              <a:t>CV: Variación de Costo</a:t>
            </a:r>
          </a:p>
          <a:p>
            <a:r>
              <a:rPr lang="es-EC" sz="800" dirty="0" smtClean="0"/>
              <a:t>SV: Variación de Cronograma</a:t>
            </a:r>
          </a:p>
          <a:p>
            <a:r>
              <a:rPr lang="es-EC" sz="800" dirty="0" smtClean="0"/>
              <a:t>BAC: Presupuesto al término (cuánto se presupuestó para todo el trabajo)</a:t>
            </a:r>
          </a:p>
          <a:p>
            <a:r>
              <a:rPr lang="es-EC" sz="800" dirty="0" smtClean="0"/>
              <a:t>EAC: Estimado al término (cuál es pronóstico de presupuesto para todo el trabajo)</a:t>
            </a:r>
          </a:p>
          <a:p>
            <a:r>
              <a:rPr lang="es-EC" sz="800" dirty="0" smtClean="0"/>
              <a:t>ETC: Estimado para terminar (cuál es presupuesto que hace falta para terminar el trabajo restante)</a:t>
            </a:r>
          </a:p>
          <a:p>
            <a:r>
              <a:rPr lang="es-EC" sz="800" dirty="0" smtClean="0"/>
              <a:t>VAC: Variación al término (qué tanto sobre o bajo el presupuesto se espera al término del proyecto</a:t>
            </a:r>
          </a:p>
          <a:p>
            <a:r>
              <a:rPr lang="es-EC" sz="800" dirty="0" smtClean="0"/>
              <a:t>TCPI: Indice de Desempeño del trabajo por completar</a:t>
            </a:r>
          </a:p>
          <a:p>
            <a:endParaRPr lang="es-EC" sz="800" dirty="0"/>
          </a:p>
          <a:p>
            <a:r>
              <a:rPr lang="es-EC" sz="800" dirty="0" smtClean="0"/>
              <a:t>EV = %completado * BAC	</a:t>
            </a:r>
          </a:p>
          <a:p>
            <a:r>
              <a:rPr lang="es-EC" sz="800" dirty="0" smtClean="0"/>
              <a:t>CV = EV - AC	</a:t>
            </a:r>
          </a:p>
          <a:p>
            <a:r>
              <a:rPr lang="es-EC" sz="800" dirty="0" smtClean="0"/>
              <a:t>SV = EV - PV</a:t>
            </a:r>
          </a:p>
          <a:p>
            <a:r>
              <a:rPr lang="es-EC" sz="800" dirty="0" smtClean="0"/>
              <a:t>CPI = EV/AC	</a:t>
            </a:r>
          </a:p>
          <a:p>
            <a:r>
              <a:rPr lang="es-EC" sz="800" dirty="0" smtClean="0"/>
              <a:t>SPI = EV/PV</a:t>
            </a:r>
          </a:p>
          <a:p>
            <a:r>
              <a:rPr lang="es-EC" sz="800" dirty="0" smtClean="0"/>
              <a:t>EAC = BAC/CPI</a:t>
            </a:r>
          </a:p>
          <a:p>
            <a:r>
              <a:rPr lang="es-EC" sz="800" dirty="0" smtClean="0"/>
              <a:t>ETC = EAC -  AC</a:t>
            </a:r>
          </a:p>
          <a:p>
            <a:r>
              <a:rPr lang="es-EC" sz="800" dirty="0" smtClean="0"/>
              <a:t>VAC = BAC – EAC</a:t>
            </a:r>
          </a:p>
          <a:p>
            <a:r>
              <a:rPr lang="es-EC" sz="800" dirty="0" smtClean="0"/>
              <a:t>TPCI = (BAC – EV) / (BAC – AC)</a:t>
            </a:r>
            <a:endParaRPr lang="es-EC" sz="800" dirty="0"/>
          </a:p>
        </p:txBody>
      </p:sp>
      <p:sp>
        <p:nvSpPr>
          <p:cNvPr id="4" name="Marcador de número de diapositiva 3"/>
          <p:cNvSpPr>
            <a:spLocks noGrp="1"/>
          </p:cNvSpPr>
          <p:nvPr>
            <p:ph type="sldNum" sz="quarter" idx="10"/>
          </p:nvPr>
        </p:nvSpPr>
        <p:spPr/>
        <p:txBody>
          <a:bodyPr/>
          <a:lstStyle/>
          <a:p>
            <a:fld id="{4B8683FA-2B74-418D-B3CD-BC788BBF4DF1}" type="slidenum">
              <a:rPr lang="es-EC" smtClean="0"/>
              <a:t>21</a:t>
            </a:fld>
            <a:endParaRPr lang="es-EC" dirty="0"/>
          </a:p>
        </p:txBody>
      </p:sp>
    </p:spTree>
    <p:extLst>
      <p:ext uri="{BB962C8B-B14F-4D97-AF65-F5344CB8AC3E}">
        <p14:creationId xmlns:p14="http://schemas.microsoft.com/office/powerpoint/2010/main" val="21174276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4B8683FA-2B74-418D-B3CD-BC788BBF4DF1}" type="slidenum">
              <a:rPr lang="es-EC" smtClean="0"/>
              <a:t>22</a:t>
            </a:fld>
            <a:endParaRPr lang="es-EC" dirty="0"/>
          </a:p>
        </p:txBody>
      </p:sp>
    </p:spTree>
    <p:extLst>
      <p:ext uri="{BB962C8B-B14F-4D97-AF65-F5344CB8AC3E}">
        <p14:creationId xmlns:p14="http://schemas.microsoft.com/office/powerpoint/2010/main" val="21834786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a:p>
        </p:txBody>
      </p:sp>
      <p:sp>
        <p:nvSpPr>
          <p:cNvPr id="4" name="Marcador de número de diapositiva 3"/>
          <p:cNvSpPr>
            <a:spLocks noGrp="1"/>
          </p:cNvSpPr>
          <p:nvPr>
            <p:ph type="sldNum" sz="quarter" idx="10"/>
          </p:nvPr>
        </p:nvSpPr>
        <p:spPr/>
        <p:txBody>
          <a:bodyPr/>
          <a:lstStyle/>
          <a:p>
            <a:fld id="{4B8683FA-2B74-418D-B3CD-BC788BBF4DF1}" type="slidenum">
              <a:rPr lang="es-EC" smtClean="0"/>
              <a:t>27</a:t>
            </a:fld>
            <a:endParaRPr lang="es-EC" dirty="0"/>
          </a:p>
        </p:txBody>
      </p:sp>
    </p:spTree>
    <p:extLst>
      <p:ext uri="{BB962C8B-B14F-4D97-AF65-F5344CB8AC3E}">
        <p14:creationId xmlns:p14="http://schemas.microsoft.com/office/powerpoint/2010/main" val="983197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4B8683FA-2B74-418D-B3CD-BC788BBF4DF1}" type="slidenum">
              <a:rPr lang="es-EC" smtClean="0"/>
              <a:t>3</a:t>
            </a:fld>
            <a:endParaRPr lang="es-EC" dirty="0"/>
          </a:p>
        </p:txBody>
      </p:sp>
    </p:spTree>
    <p:extLst>
      <p:ext uri="{BB962C8B-B14F-4D97-AF65-F5344CB8AC3E}">
        <p14:creationId xmlns:p14="http://schemas.microsoft.com/office/powerpoint/2010/main" val="23950753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4B8683FA-2B74-418D-B3CD-BC788BBF4DF1}" type="slidenum">
              <a:rPr lang="es-EC" smtClean="0"/>
              <a:t>4</a:t>
            </a:fld>
            <a:endParaRPr lang="es-EC" dirty="0"/>
          </a:p>
        </p:txBody>
      </p:sp>
    </p:spTree>
    <p:extLst>
      <p:ext uri="{BB962C8B-B14F-4D97-AF65-F5344CB8AC3E}">
        <p14:creationId xmlns:p14="http://schemas.microsoft.com/office/powerpoint/2010/main" val="3827618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4B8683FA-2B74-418D-B3CD-BC788BBF4DF1}" type="slidenum">
              <a:rPr lang="es-EC" smtClean="0"/>
              <a:t>5</a:t>
            </a:fld>
            <a:endParaRPr lang="es-EC" dirty="0"/>
          </a:p>
        </p:txBody>
      </p:sp>
    </p:spTree>
    <p:extLst>
      <p:ext uri="{BB962C8B-B14F-4D97-AF65-F5344CB8AC3E}">
        <p14:creationId xmlns:p14="http://schemas.microsoft.com/office/powerpoint/2010/main" val="2719267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4B8683FA-2B74-418D-B3CD-BC788BBF4DF1}" type="slidenum">
              <a:rPr lang="es-EC" smtClean="0"/>
              <a:t>6</a:t>
            </a:fld>
            <a:endParaRPr lang="es-EC" dirty="0"/>
          </a:p>
        </p:txBody>
      </p:sp>
    </p:spTree>
    <p:extLst>
      <p:ext uri="{BB962C8B-B14F-4D97-AF65-F5344CB8AC3E}">
        <p14:creationId xmlns:p14="http://schemas.microsoft.com/office/powerpoint/2010/main" val="40279069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lvl="1" algn="just"/>
            <a:r>
              <a:rPr lang="es-ES" sz="800" b="1" dirty="0" smtClean="0"/>
              <a:t>Idea</a:t>
            </a:r>
            <a:r>
              <a:rPr lang="es-ES" sz="800" b="1" dirty="0"/>
              <a:t>:</a:t>
            </a:r>
            <a:r>
              <a:rPr lang="es-ES" sz="800" dirty="0"/>
              <a:t> </a:t>
            </a:r>
            <a:r>
              <a:rPr lang="es-ES" sz="800" dirty="0" smtClean="0"/>
              <a:t>descripción aspectos </a:t>
            </a:r>
            <a:r>
              <a:rPr lang="es-ES" sz="800" dirty="0"/>
              <a:t>más relevantes del problema y sus posibles alternativas de solución, </a:t>
            </a:r>
            <a:r>
              <a:rPr lang="es-ES" sz="800" dirty="0" smtClean="0"/>
              <a:t>relacionados con </a:t>
            </a:r>
            <a:r>
              <a:rPr lang="es-ES" sz="800" dirty="0"/>
              <a:t>la oportunidad de aprovechar una situación favorable o con la escasez de bienes o servicios</a:t>
            </a:r>
            <a:r>
              <a:rPr lang="es-ES" sz="800" dirty="0" smtClean="0"/>
              <a:t>. Identificación </a:t>
            </a:r>
            <a:r>
              <a:rPr lang="es-ES" sz="800" dirty="0"/>
              <a:t>de </a:t>
            </a:r>
            <a:r>
              <a:rPr lang="es-ES" sz="800" dirty="0" smtClean="0"/>
              <a:t>oportunidades </a:t>
            </a:r>
            <a:r>
              <a:rPr lang="es-ES" sz="800" dirty="0"/>
              <a:t>de inversión</a:t>
            </a:r>
            <a:r>
              <a:rPr lang="es-ES" sz="800" dirty="0" smtClean="0"/>
              <a:t>.</a:t>
            </a:r>
            <a:endParaRPr lang="es-EC" sz="800" dirty="0"/>
          </a:p>
          <a:p>
            <a:pPr algn="just"/>
            <a:r>
              <a:rPr lang="es-ES" sz="800" dirty="0"/>
              <a:t> </a:t>
            </a:r>
            <a:r>
              <a:rPr lang="es-ES" sz="800" b="1" dirty="0" smtClean="0"/>
              <a:t>Perfil</a:t>
            </a:r>
            <a:r>
              <a:rPr lang="es-ES" sz="800" b="1" dirty="0"/>
              <a:t>:</a:t>
            </a:r>
            <a:r>
              <a:rPr lang="es-ES" sz="800" dirty="0"/>
              <a:t> </a:t>
            </a:r>
            <a:r>
              <a:rPr lang="es-ES" sz="800" dirty="0" smtClean="0"/>
              <a:t>objetivo </a:t>
            </a:r>
            <a:r>
              <a:rPr lang="es-ES" sz="800" dirty="0"/>
              <a:t>general y </a:t>
            </a:r>
            <a:r>
              <a:rPr lang="es-ES" sz="800" dirty="0" smtClean="0"/>
              <a:t>objetivos </a:t>
            </a:r>
            <a:r>
              <a:rPr lang="es-ES" sz="800" dirty="0"/>
              <a:t>específicos del proyecto, </a:t>
            </a:r>
            <a:r>
              <a:rPr lang="es-ES" sz="800" dirty="0" smtClean="0"/>
              <a:t>determinar la </a:t>
            </a:r>
            <a:r>
              <a:rPr lang="es-ES" sz="800" dirty="0"/>
              <a:t>población objetivo o mercado objetivo, su localización geográfica y el bien o servicio a ser producido. El perfil se evalúa a través del Marco Lógico.</a:t>
            </a:r>
            <a:endParaRPr lang="es-EC" sz="800" dirty="0"/>
          </a:p>
          <a:p>
            <a:pPr algn="just"/>
            <a:r>
              <a:rPr lang="es-ES" sz="800" dirty="0"/>
              <a:t> </a:t>
            </a:r>
            <a:r>
              <a:rPr lang="es-ES" sz="800" b="1" dirty="0" smtClean="0"/>
              <a:t>Pre </a:t>
            </a:r>
            <a:r>
              <a:rPr lang="es-ES" sz="800" b="1" dirty="0"/>
              <a:t>- factibilidad:</a:t>
            </a:r>
            <a:r>
              <a:rPr lang="es-ES" sz="800" dirty="0"/>
              <a:t> </a:t>
            </a:r>
            <a:r>
              <a:rPr lang="es-ES" sz="800" dirty="0" smtClean="0"/>
              <a:t>investigación </a:t>
            </a:r>
            <a:r>
              <a:rPr lang="es-ES" sz="800" dirty="0"/>
              <a:t>de campo o investigación en situ </a:t>
            </a:r>
            <a:r>
              <a:rPr lang="es-ES" sz="800" dirty="0" smtClean="0"/>
              <a:t>(obtener </a:t>
            </a:r>
            <a:r>
              <a:rPr lang="es-ES" sz="800" dirty="0"/>
              <a:t>nuevos conocimientos en el campo de la realidad social o estudiar una situación para diagnosticar necesidades y </a:t>
            </a:r>
            <a:r>
              <a:rPr lang="es-ES" sz="800" dirty="0" smtClean="0"/>
              <a:t>problemas. Medir nivel </a:t>
            </a:r>
            <a:r>
              <a:rPr lang="es-ES" sz="800" dirty="0"/>
              <a:t>de aceptación de la población al bien o servicio a más de su </a:t>
            </a:r>
            <a:r>
              <a:rPr lang="es-ES" sz="800" dirty="0" smtClean="0"/>
              <a:t>demanda. Se obtiene factibilidad </a:t>
            </a:r>
            <a:r>
              <a:rPr lang="es-ES" sz="800" dirty="0"/>
              <a:t>económica, financiera y técnica del proyecto. </a:t>
            </a:r>
            <a:endParaRPr lang="es-EC" sz="800" dirty="0"/>
          </a:p>
          <a:p>
            <a:pPr algn="just"/>
            <a:r>
              <a:rPr lang="es-ES" sz="800" b="1" dirty="0" smtClean="0"/>
              <a:t>Factibilidad</a:t>
            </a:r>
            <a:r>
              <a:rPr lang="es-ES" sz="800" b="1" dirty="0"/>
              <a:t>:</a:t>
            </a:r>
            <a:r>
              <a:rPr lang="es-ES" sz="800" dirty="0"/>
              <a:t> </a:t>
            </a:r>
            <a:r>
              <a:rPr lang="es-ES" sz="800" dirty="0" smtClean="0"/>
              <a:t>análisis </a:t>
            </a:r>
            <a:r>
              <a:rPr lang="es-ES" sz="800" dirty="0"/>
              <a:t>para conocer si el proyecto es económicamente factible esto es que exista demanda suficiente, técnicamente factible o sea que cuente con tecnología adecuada, institucionalmente factible es decir que sea legal y que se ajuste a las normas y financieramente factible o sea que produzca rentabilidad, todo esto a través de indicadores de evaluación.  </a:t>
            </a:r>
            <a:endParaRPr lang="es-EC" sz="800" dirty="0"/>
          </a:p>
          <a:p>
            <a:pPr lvl="0" algn="just"/>
            <a:r>
              <a:rPr lang="es-ES" sz="800" b="1" dirty="0" smtClean="0"/>
              <a:t>Ejecución</a:t>
            </a:r>
            <a:r>
              <a:rPr lang="es-ES" sz="800" b="1" dirty="0"/>
              <a:t>:</a:t>
            </a:r>
            <a:r>
              <a:rPr lang="es-ES" sz="800" dirty="0"/>
              <a:t> </a:t>
            </a:r>
            <a:r>
              <a:rPr lang="es-ES" sz="800" dirty="0" smtClean="0"/>
              <a:t>estudios </a:t>
            </a:r>
            <a:r>
              <a:rPr lang="es-ES" sz="800" dirty="0"/>
              <a:t>técnicos, así como se buscan las fuentes de financiamiento para el proyecto y se efectúa el control y seguimiento físico al tiempo transcurrido y seguimiento financiero al </a:t>
            </a:r>
            <a:r>
              <a:rPr lang="es-ES" sz="800" dirty="0" smtClean="0"/>
              <a:t>presupuesto. Elaborar  diseño </a:t>
            </a:r>
            <a:r>
              <a:rPr lang="es-ES" sz="800" dirty="0"/>
              <a:t>definitivo que garantice una operación adecuada del proyecto.</a:t>
            </a:r>
            <a:endParaRPr lang="es-EC" sz="800" dirty="0"/>
          </a:p>
          <a:p>
            <a:pPr lvl="0" algn="just"/>
            <a:r>
              <a:rPr lang="es-ES" sz="800" b="1" dirty="0" smtClean="0"/>
              <a:t>Operación</a:t>
            </a:r>
            <a:r>
              <a:rPr lang="es-ES" sz="800" b="1" dirty="0"/>
              <a:t>:</a:t>
            </a:r>
            <a:r>
              <a:rPr lang="es-ES" sz="800" dirty="0"/>
              <a:t> </a:t>
            </a:r>
            <a:r>
              <a:rPr lang="es-ES" sz="800" dirty="0" smtClean="0"/>
              <a:t>produce </a:t>
            </a:r>
            <a:r>
              <a:rPr lang="es-ES" sz="800" dirty="0"/>
              <a:t>el bien o servicio a través de la orientación de los recursos humanos, técnicos, financieros y administrativos para cumplir con el objetivo para el que fue creado el bien o servicio. </a:t>
            </a:r>
            <a:r>
              <a:rPr lang="es-ES" sz="800" dirty="0" smtClean="0"/>
              <a:t> Es parte de proyectos porque se evalúa el objetivo general del proyecto.</a:t>
            </a:r>
          </a:p>
          <a:p>
            <a:pPr lvl="0" algn="just"/>
            <a:r>
              <a:rPr lang="es-ES" sz="800" b="1" dirty="0" smtClean="0"/>
              <a:t>Evaluación </a:t>
            </a:r>
            <a:r>
              <a:rPr lang="es-ES" sz="800" b="1" dirty="0"/>
              <a:t>ex – post:</a:t>
            </a:r>
            <a:r>
              <a:rPr lang="es-ES" sz="800" dirty="0"/>
              <a:t> </a:t>
            </a:r>
            <a:r>
              <a:rPr lang="es-ES" sz="800" dirty="0" smtClean="0"/>
              <a:t>análisis </a:t>
            </a:r>
            <a:r>
              <a:rPr lang="es-ES" sz="800" dirty="0"/>
              <a:t>de resultados que permitan formular de mejor forma propuestas de inversión a más de obtenerse una retroalimentación. </a:t>
            </a:r>
            <a:r>
              <a:rPr lang="es-ES" sz="800" b="1" dirty="0" smtClean="0"/>
              <a:t>Privada</a:t>
            </a:r>
            <a:r>
              <a:rPr lang="es-ES" sz="800" dirty="0" smtClean="0"/>
              <a:t> </a:t>
            </a:r>
            <a:r>
              <a:rPr lang="es-ES" sz="800" dirty="0"/>
              <a:t>a través de ingresos y costos a precios de mercado o </a:t>
            </a:r>
            <a:r>
              <a:rPr lang="es-ES" sz="800" b="1" dirty="0"/>
              <a:t>Social</a:t>
            </a:r>
            <a:r>
              <a:rPr lang="es-ES" sz="800" dirty="0"/>
              <a:t> a través de ingresos y costos a precios sociales (cuenta sombra). Si se realiza una evaluación privada puede ser </a:t>
            </a:r>
            <a:r>
              <a:rPr lang="es-ES" sz="800" b="1" dirty="0"/>
              <a:t>Económica</a:t>
            </a:r>
            <a:r>
              <a:rPr lang="es-ES" sz="800" dirty="0"/>
              <a:t>, esto es saber si el negocio por sí mismo es bueno o es malo, </a:t>
            </a:r>
            <a:r>
              <a:rPr lang="es-ES" sz="800" b="1" dirty="0"/>
              <a:t>Financiera</a:t>
            </a:r>
            <a:r>
              <a:rPr lang="es-ES" sz="800" dirty="0"/>
              <a:t>, es decir saber en qué medida si se lo financia con crédito es bueno o es malo o </a:t>
            </a:r>
            <a:r>
              <a:rPr lang="es-ES" sz="800" b="1" dirty="0"/>
              <a:t>Social</a:t>
            </a:r>
            <a:r>
              <a:rPr lang="es-ES" sz="800" dirty="0"/>
              <a:t>, consiste en realizar un análisis de impacto en variables macroeconómicas.</a:t>
            </a:r>
            <a:endParaRPr lang="es-EC" sz="800" dirty="0"/>
          </a:p>
        </p:txBody>
      </p:sp>
      <p:sp>
        <p:nvSpPr>
          <p:cNvPr id="4" name="Marcador de número de diapositiva 3"/>
          <p:cNvSpPr>
            <a:spLocks noGrp="1"/>
          </p:cNvSpPr>
          <p:nvPr>
            <p:ph type="sldNum" sz="quarter" idx="10"/>
          </p:nvPr>
        </p:nvSpPr>
        <p:spPr/>
        <p:txBody>
          <a:bodyPr/>
          <a:lstStyle/>
          <a:p>
            <a:fld id="{4B8683FA-2B74-418D-B3CD-BC788BBF4DF1}" type="slidenum">
              <a:rPr lang="es-EC" smtClean="0"/>
              <a:t>7</a:t>
            </a:fld>
            <a:endParaRPr lang="es-EC" dirty="0"/>
          </a:p>
        </p:txBody>
      </p:sp>
    </p:spTree>
    <p:extLst>
      <p:ext uri="{BB962C8B-B14F-4D97-AF65-F5344CB8AC3E}">
        <p14:creationId xmlns:p14="http://schemas.microsoft.com/office/powerpoint/2010/main" val="9008421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4B8683FA-2B74-418D-B3CD-BC788BBF4DF1}" type="slidenum">
              <a:rPr lang="es-EC" smtClean="0"/>
              <a:t>8</a:t>
            </a:fld>
            <a:endParaRPr lang="es-EC" dirty="0"/>
          </a:p>
        </p:txBody>
      </p:sp>
    </p:spTree>
    <p:extLst>
      <p:ext uri="{BB962C8B-B14F-4D97-AF65-F5344CB8AC3E}">
        <p14:creationId xmlns:p14="http://schemas.microsoft.com/office/powerpoint/2010/main" val="41235635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4B8683FA-2B74-418D-B3CD-BC788BBF4DF1}" type="slidenum">
              <a:rPr lang="es-EC" smtClean="0"/>
              <a:t>9</a:t>
            </a:fld>
            <a:endParaRPr lang="es-EC" dirty="0"/>
          </a:p>
        </p:txBody>
      </p:sp>
    </p:spTree>
    <p:extLst>
      <p:ext uri="{BB962C8B-B14F-4D97-AF65-F5344CB8AC3E}">
        <p14:creationId xmlns:p14="http://schemas.microsoft.com/office/powerpoint/2010/main" val="2336899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C"/>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C"/>
          </a:p>
        </p:txBody>
      </p:sp>
      <p:sp>
        <p:nvSpPr>
          <p:cNvPr id="4" name="Marcador de fecha 3"/>
          <p:cNvSpPr>
            <a:spLocks noGrp="1"/>
          </p:cNvSpPr>
          <p:nvPr>
            <p:ph type="dt" sz="half" idx="10"/>
          </p:nvPr>
        </p:nvSpPr>
        <p:spPr/>
        <p:txBody>
          <a:bodyPr/>
          <a:lstStyle/>
          <a:p>
            <a:fld id="{E3203174-713F-4A93-9D5E-83010BFB2DE2}" type="datetimeFigureOut">
              <a:rPr lang="es-EC" smtClean="0"/>
              <a:t>23/07/2015</a:t>
            </a:fld>
            <a:endParaRPr lang="es-EC" dirty="0"/>
          </a:p>
        </p:txBody>
      </p:sp>
      <p:sp>
        <p:nvSpPr>
          <p:cNvPr id="5" name="Marcador de pie de página 4"/>
          <p:cNvSpPr>
            <a:spLocks noGrp="1"/>
          </p:cNvSpPr>
          <p:nvPr>
            <p:ph type="ftr" sz="quarter" idx="11"/>
          </p:nvPr>
        </p:nvSpPr>
        <p:spPr/>
        <p:txBody>
          <a:bodyPr/>
          <a:lstStyle/>
          <a:p>
            <a:endParaRPr lang="es-EC" dirty="0"/>
          </a:p>
        </p:txBody>
      </p:sp>
      <p:sp>
        <p:nvSpPr>
          <p:cNvPr id="6" name="Marcador de número de diapositiva 5"/>
          <p:cNvSpPr>
            <a:spLocks noGrp="1"/>
          </p:cNvSpPr>
          <p:nvPr>
            <p:ph type="sldNum" sz="quarter" idx="12"/>
          </p:nvPr>
        </p:nvSpPr>
        <p:spPr/>
        <p:txBody>
          <a:bodyPr/>
          <a:lstStyle/>
          <a:p>
            <a:fld id="{48104A0F-B8BF-4B7D-8D63-8AA1364BDFDC}" type="slidenum">
              <a:rPr lang="es-EC" smtClean="0"/>
              <a:t>‹Nº›</a:t>
            </a:fld>
            <a:endParaRPr lang="es-EC" dirty="0"/>
          </a:p>
        </p:txBody>
      </p:sp>
    </p:spTree>
    <p:extLst>
      <p:ext uri="{BB962C8B-B14F-4D97-AF65-F5344CB8AC3E}">
        <p14:creationId xmlns:p14="http://schemas.microsoft.com/office/powerpoint/2010/main" val="324364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E3203174-713F-4A93-9D5E-83010BFB2DE2}" type="datetimeFigureOut">
              <a:rPr lang="es-EC" smtClean="0"/>
              <a:t>23/07/2015</a:t>
            </a:fld>
            <a:endParaRPr lang="es-EC" dirty="0"/>
          </a:p>
        </p:txBody>
      </p:sp>
      <p:sp>
        <p:nvSpPr>
          <p:cNvPr id="5" name="Marcador de pie de página 4"/>
          <p:cNvSpPr>
            <a:spLocks noGrp="1"/>
          </p:cNvSpPr>
          <p:nvPr>
            <p:ph type="ftr" sz="quarter" idx="11"/>
          </p:nvPr>
        </p:nvSpPr>
        <p:spPr/>
        <p:txBody>
          <a:bodyPr/>
          <a:lstStyle/>
          <a:p>
            <a:endParaRPr lang="es-EC" dirty="0"/>
          </a:p>
        </p:txBody>
      </p:sp>
      <p:sp>
        <p:nvSpPr>
          <p:cNvPr id="6" name="Marcador de número de diapositiva 5"/>
          <p:cNvSpPr>
            <a:spLocks noGrp="1"/>
          </p:cNvSpPr>
          <p:nvPr>
            <p:ph type="sldNum" sz="quarter" idx="12"/>
          </p:nvPr>
        </p:nvSpPr>
        <p:spPr/>
        <p:txBody>
          <a:bodyPr/>
          <a:lstStyle/>
          <a:p>
            <a:fld id="{48104A0F-B8BF-4B7D-8D63-8AA1364BDFDC}" type="slidenum">
              <a:rPr lang="es-EC" smtClean="0"/>
              <a:t>‹Nº›</a:t>
            </a:fld>
            <a:endParaRPr lang="es-EC" dirty="0"/>
          </a:p>
        </p:txBody>
      </p:sp>
    </p:spTree>
    <p:extLst>
      <p:ext uri="{BB962C8B-B14F-4D97-AF65-F5344CB8AC3E}">
        <p14:creationId xmlns:p14="http://schemas.microsoft.com/office/powerpoint/2010/main" val="3680824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C"/>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E3203174-713F-4A93-9D5E-83010BFB2DE2}" type="datetimeFigureOut">
              <a:rPr lang="es-EC" smtClean="0"/>
              <a:t>23/07/2015</a:t>
            </a:fld>
            <a:endParaRPr lang="es-EC" dirty="0"/>
          </a:p>
        </p:txBody>
      </p:sp>
      <p:sp>
        <p:nvSpPr>
          <p:cNvPr id="5" name="Marcador de pie de página 4"/>
          <p:cNvSpPr>
            <a:spLocks noGrp="1"/>
          </p:cNvSpPr>
          <p:nvPr>
            <p:ph type="ftr" sz="quarter" idx="11"/>
          </p:nvPr>
        </p:nvSpPr>
        <p:spPr/>
        <p:txBody>
          <a:bodyPr/>
          <a:lstStyle/>
          <a:p>
            <a:endParaRPr lang="es-EC" dirty="0"/>
          </a:p>
        </p:txBody>
      </p:sp>
      <p:sp>
        <p:nvSpPr>
          <p:cNvPr id="6" name="Marcador de número de diapositiva 5"/>
          <p:cNvSpPr>
            <a:spLocks noGrp="1"/>
          </p:cNvSpPr>
          <p:nvPr>
            <p:ph type="sldNum" sz="quarter" idx="12"/>
          </p:nvPr>
        </p:nvSpPr>
        <p:spPr/>
        <p:txBody>
          <a:bodyPr/>
          <a:lstStyle/>
          <a:p>
            <a:fld id="{48104A0F-B8BF-4B7D-8D63-8AA1364BDFDC}" type="slidenum">
              <a:rPr lang="es-EC" smtClean="0"/>
              <a:t>‹Nº›</a:t>
            </a:fld>
            <a:endParaRPr lang="es-EC" dirty="0"/>
          </a:p>
        </p:txBody>
      </p:sp>
    </p:spTree>
    <p:extLst>
      <p:ext uri="{BB962C8B-B14F-4D97-AF65-F5344CB8AC3E}">
        <p14:creationId xmlns:p14="http://schemas.microsoft.com/office/powerpoint/2010/main" val="1780678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E3203174-713F-4A93-9D5E-83010BFB2DE2}" type="datetimeFigureOut">
              <a:rPr lang="es-EC" smtClean="0"/>
              <a:t>23/07/2015</a:t>
            </a:fld>
            <a:endParaRPr lang="es-EC" dirty="0"/>
          </a:p>
        </p:txBody>
      </p:sp>
      <p:sp>
        <p:nvSpPr>
          <p:cNvPr id="5" name="Marcador de pie de página 4"/>
          <p:cNvSpPr>
            <a:spLocks noGrp="1"/>
          </p:cNvSpPr>
          <p:nvPr>
            <p:ph type="ftr" sz="quarter" idx="11"/>
          </p:nvPr>
        </p:nvSpPr>
        <p:spPr/>
        <p:txBody>
          <a:bodyPr/>
          <a:lstStyle/>
          <a:p>
            <a:endParaRPr lang="es-EC" dirty="0"/>
          </a:p>
        </p:txBody>
      </p:sp>
      <p:sp>
        <p:nvSpPr>
          <p:cNvPr id="6" name="Marcador de número de diapositiva 5"/>
          <p:cNvSpPr>
            <a:spLocks noGrp="1"/>
          </p:cNvSpPr>
          <p:nvPr>
            <p:ph type="sldNum" sz="quarter" idx="12"/>
          </p:nvPr>
        </p:nvSpPr>
        <p:spPr/>
        <p:txBody>
          <a:bodyPr/>
          <a:lstStyle/>
          <a:p>
            <a:fld id="{48104A0F-B8BF-4B7D-8D63-8AA1364BDFDC}" type="slidenum">
              <a:rPr lang="es-EC" smtClean="0"/>
              <a:t>‹Nº›</a:t>
            </a:fld>
            <a:endParaRPr lang="es-EC" dirty="0"/>
          </a:p>
        </p:txBody>
      </p:sp>
    </p:spTree>
    <p:extLst>
      <p:ext uri="{BB962C8B-B14F-4D97-AF65-F5344CB8AC3E}">
        <p14:creationId xmlns:p14="http://schemas.microsoft.com/office/powerpoint/2010/main" val="916001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E3203174-713F-4A93-9D5E-83010BFB2DE2}" type="datetimeFigureOut">
              <a:rPr lang="es-EC" smtClean="0"/>
              <a:t>23/07/2015</a:t>
            </a:fld>
            <a:endParaRPr lang="es-EC" dirty="0"/>
          </a:p>
        </p:txBody>
      </p:sp>
      <p:sp>
        <p:nvSpPr>
          <p:cNvPr id="5" name="Marcador de pie de página 4"/>
          <p:cNvSpPr>
            <a:spLocks noGrp="1"/>
          </p:cNvSpPr>
          <p:nvPr>
            <p:ph type="ftr" sz="quarter" idx="11"/>
          </p:nvPr>
        </p:nvSpPr>
        <p:spPr/>
        <p:txBody>
          <a:bodyPr/>
          <a:lstStyle/>
          <a:p>
            <a:endParaRPr lang="es-EC" dirty="0"/>
          </a:p>
        </p:txBody>
      </p:sp>
      <p:sp>
        <p:nvSpPr>
          <p:cNvPr id="6" name="Marcador de número de diapositiva 5"/>
          <p:cNvSpPr>
            <a:spLocks noGrp="1"/>
          </p:cNvSpPr>
          <p:nvPr>
            <p:ph type="sldNum" sz="quarter" idx="12"/>
          </p:nvPr>
        </p:nvSpPr>
        <p:spPr/>
        <p:txBody>
          <a:bodyPr/>
          <a:lstStyle/>
          <a:p>
            <a:fld id="{48104A0F-B8BF-4B7D-8D63-8AA1364BDFDC}" type="slidenum">
              <a:rPr lang="es-EC" smtClean="0"/>
              <a:t>‹Nº›</a:t>
            </a:fld>
            <a:endParaRPr lang="es-EC" dirty="0"/>
          </a:p>
        </p:txBody>
      </p:sp>
    </p:spTree>
    <p:extLst>
      <p:ext uri="{BB962C8B-B14F-4D97-AF65-F5344CB8AC3E}">
        <p14:creationId xmlns:p14="http://schemas.microsoft.com/office/powerpoint/2010/main" val="1601922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Marcador de fecha 4"/>
          <p:cNvSpPr>
            <a:spLocks noGrp="1"/>
          </p:cNvSpPr>
          <p:nvPr>
            <p:ph type="dt" sz="half" idx="10"/>
          </p:nvPr>
        </p:nvSpPr>
        <p:spPr/>
        <p:txBody>
          <a:bodyPr/>
          <a:lstStyle/>
          <a:p>
            <a:fld id="{E3203174-713F-4A93-9D5E-83010BFB2DE2}" type="datetimeFigureOut">
              <a:rPr lang="es-EC" smtClean="0"/>
              <a:t>23/07/2015</a:t>
            </a:fld>
            <a:endParaRPr lang="es-EC" dirty="0"/>
          </a:p>
        </p:txBody>
      </p:sp>
      <p:sp>
        <p:nvSpPr>
          <p:cNvPr id="6" name="Marcador de pie de página 5"/>
          <p:cNvSpPr>
            <a:spLocks noGrp="1"/>
          </p:cNvSpPr>
          <p:nvPr>
            <p:ph type="ftr" sz="quarter" idx="11"/>
          </p:nvPr>
        </p:nvSpPr>
        <p:spPr/>
        <p:txBody>
          <a:bodyPr/>
          <a:lstStyle/>
          <a:p>
            <a:endParaRPr lang="es-EC" dirty="0"/>
          </a:p>
        </p:txBody>
      </p:sp>
      <p:sp>
        <p:nvSpPr>
          <p:cNvPr id="7" name="Marcador de número de diapositiva 6"/>
          <p:cNvSpPr>
            <a:spLocks noGrp="1"/>
          </p:cNvSpPr>
          <p:nvPr>
            <p:ph type="sldNum" sz="quarter" idx="12"/>
          </p:nvPr>
        </p:nvSpPr>
        <p:spPr/>
        <p:txBody>
          <a:bodyPr/>
          <a:lstStyle/>
          <a:p>
            <a:fld id="{48104A0F-B8BF-4B7D-8D63-8AA1364BDFDC}" type="slidenum">
              <a:rPr lang="es-EC" smtClean="0"/>
              <a:t>‹Nº›</a:t>
            </a:fld>
            <a:endParaRPr lang="es-EC" dirty="0"/>
          </a:p>
        </p:txBody>
      </p:sp>
    </p:spTree>
    <p:extLst>
      <p:ext uri="{BB962C8B-B14F-4D97-AF65-F5344CB8AC3E}">
        <p14:creationId xmlns:p14="http://schemas.microsoft.com/office/powerpoint/2010/main" val="183385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Marcador de fecha 6"/>
          <p:cNvSpPr>
            <a:spLocks noGrp="1"/>
          </p:cNvSpPr>
          <p:nvPr>
            <p:ph type="dt" sz="half" idx="10"/>
          </p:nvPr>
        </p:nvSpPr>
        <p:spPr/>
        <p:txBody>
          <a:bodyPr/>
          <a:lstStyle/>
          <a:p>
            <a:fld id="{E3203174-713F-4A93-9D5E-83010BFB2DE2}" type="datetimeFigureOut">
              <a:rPr lang="es-EC" smtClean="0"/>
              <a:t>23/07/2015</a:t>
            </a:fld>
            <a:endParaRPr lang="es-EC" dirty="0"/>
          </a:p>
        </p:txBody>
      </p:sp>
      <p:sp>
        <p:nvSpPr>
          <p:cNvPr id="8" name="Marcador de pie de página 7"/>
          <p:cNvSpPr>
            <a:spLocks noGrp="1"/>
          </p:cNvSpPr>
          <p:nvPr>
            <p:ph type="ftr" sz="quarter" idx="11"/>
          </p:nvPr>
        </p:nvSpPr>
        <p:spPr/>
        <p:txBody>
          <a:bodyPr/>
          <a:lstStyle/>
          <a:p>
            <a:endParaRPr lang="es-EC" dirty="0"/>
          </a:p>
        </p:txBody>
      </p:sp>
      <p:sp>
        <p:nvSpPr>
          <p:cNvPr id="9" name="Marcador de número de diapositiva 8"/>
          <p:cNvSpPr>
            <a:spLocks noGrp="1"/>
          </p:cNvSpPr>
          <p:nvPr>
            <p:ph type="sldNum" sz="quarter" idx="12"/>
          </p:nvPr>
        </p:nvSpPr>
        <p:spPr/>
        <p:txBody>
          <a:bodyPr/>
          <a:lstStyle/>
          <a:p>
            <a:fld id="{48104A0F-B8BF-4B7D-8D63-8AA1364BDFDC}" type="slidenum">
              <a:rPr lang="es-EC" smtClean="0"/>
              <a:t>‹Nº›</a:t>
            </a:fld>
            <a:endParaRPr lang="es-EC" dirty="0"/>
          </a:p>
        </p:txBody>
      </p:sp>
    </p:spTree>
    <p:extLst>
      <p:ext uri="{BB962C8B-B14F-4D97-AF65-F5344CB8AC3E}">
        <p14:creationId xmlns:p14="http://schemas.microsoft.com/office/powerpoint/2010/main" val="2455800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fecha 2"/>
          <p:cNvSpPr>
            <a:spLocks noGrp="1"/>
          </p:cNvSpPr>
          <p:nvPr>
            <p:ph type="dt" sz="half" idx="10"/>
          </p:nvPr>
        </p:nvSpPr>
        <p:spPr/>
        <p:txBody>
          <a:bodyPr/>
          <a:lstStyle/>
          <a:p>
            <a:fld id="{E3203174-713F-4A93-9D5E-83010BFB2DE2}" type="datetimeFigureOut">
              <a:rPr lang="es-EC" smtClean="0"/>
              <a:t>23/07/2015</a:t>
            </a:fld>
            <a:endParaRPr lang="es-EC" dirty="0"/>
          </a:p>
        </p:txBody>
      </p:sp>
      <p:sp>
        <p:nvSpPr>
          <p:cNvPr id="4" name="Marcador de pie de página 3"/>
          <p:cNvSpPr>
            <a:spLocks noGrp="1"/>
          </p:cNvSpPr>
          <p:nvPr>
            <p:ph type="ftr" sz="quarter" idx="11"/>
          </p:nvPr>
        </p:nvSpPr>
        <p:spPr/>
        <p:txBody>
          <a:bodyPr/>
          <a:lstStyle/>
          <a:p>
            <a:endParaRPr lang="es-EC" dirty="0"/>
          </a:p>
        </p:txBody>
      </p:sp>
      <p:sp>
        <p:nvSpPr>
          <p:cNvPr id="5" name="Marcador de número de diapositiva 4"/>
          <p:cNvSpPr>
            <a:spLocks noGrp="1"/>
          </p:cNvSpPr>
          <p:nvPr>
            <p:ph type="sldNum" sz="quarter" idx="12"/>
          </p:nvPr>
        </p:nvSpPr>
        <p:spPr/>
        <p:txBody>
          <a:bodyPr/>
          <a:lstStyle/>
          <a:p>
            <a:fld id="{48104A0F-B8BF-4B7D-8D63-8AA1364BDFDC}" type="slidenum">
              <a:rPr lang="es-EC" smtClean="0"/>
              <a:t>‹Nº›</a:t>
            </a:fld>
            <a:endParaRPr lang="es-EC" dirty="0"/>
          </a:p>
        </p:txBody>
      </p:sp>
    </p:spTree>
    <p:extLst>
      <p:ext uri="{BB962C8B-B14F-4D97-AF65-F5344CB8AC3E}">
        <p14:creationId xmlns:p14="http://schemas.microsoft.com/office/powerpoint/2010/main" val="2453166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3203174-713F-4A93-9D5E-83010BFB2DE2}" type="datetimeFigureOut">
              <a:rPr lang="es-EC" smtClean="0"/>
              <a:t>23/07/2015</a:t>
            </a:fld>
            <a:endParaRPr lang="es-EC" dirty="0"/>
          </a:p>
        </p:txBody>
      </p:sp>
      <p:sp>
        <p:nvSpPr>
          <p:cNvPr id="3" name="Marcador de pie de página 2"/>
          <p:cNvSpPr>
            <a:spLocks noGrp="1"/>
          </p:cNvSpPr>
          <p:nvPr>
            <p:ph type="ftr" sz="quarter" idx="11"/>
          </p:nvPr>
        </p:nvSpPr>
        <p:spPr/>
        <p:txBody>
          <a:bodyPr/>
          <a:lstStyle/>
          <a:p>
            <a:endParaRPr lang="es-EC" dirty="0"/>
          </a:p>
        </p:txBody>
      </p:sp>
      <p:sp>
        <p:nvSpPr>
          <p:cNvPr id="4" name="Marcador de número de diapositiva 3"/>
          <p:cNvSpPr>
            <a:spLocks noGrp="1"/>
          </p:cNvSpPr>
          <p:nvPr>
            <p:ph type="sldNum" sz="quarter" idx="12"/>
          </p:nvPr>
        </p:nvSpPr>
        <p:spPr/>
        <p:txBody>
          <a:bodyPr/>
          <a:lstStyle/>
          <a:p>
            <a:fld id="{48104A0F-B8BF-4B7D-8D63-8AA1364BDFDC}" type="slidenum">
              <a:rPr lang="es-EC" smtClean="0"/>
              <a:t>‹Nº›</a:t>
            </a:fld>
            <a:endParaRPr lang="es-EC" dirty="0"/>
          </a:p>
        </p:txBody>
      </p:sp>
    </p:spTree>
    <p:extLst>
      <p:ext uri="{BB962C8B-B14F-4D97-AF65-F5344CB8AC3E}">
        <p14:creationId xmlns:p14="http://schemas.microsoft.com/office/powerpoint/2010/main" val="4276736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C"/>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E3203174-713F-4A93-9D5E-83010BFB2DE2}" type="datetimeFigureOut">
              <a:rPr lang="es-EC" smtClean="0"/>
              <a:t>23/07/2015</a:t>
            </a:fld>
            <a:endParaRPr lang="es-EC" dirty="0"/>
          </a:p>
        </p:txBody>
      </p:sp>
      <p:sp>
        <p:nvSpPr>
          <p:cNvPr id="6" name="Marcador de pie de página 5"/>
          <p:cNvSpPr>
            <a:spLocks noGrp="1"/>
          </p:cNvSpPr>
          <p:nvPr>
            <p:ph type="ftr" sz="quarter" idx="11"/>
          </p:nvPr>
        </p:nvSpPr>
        <p:spPr/>
        <p:txBody>
          <a:bodyPr/>
          <a:lstStyle/>
          <a:p>
            <a:endParaRPr lang="es-EC" dirty="0"/>
          </a:p>
        </p:txBody>
      </p:sp>
      <p:sp>
        <p:nvSpPr>
          <p:cNvPr id="7" name="Marcador de número de diapositiva 6"/>
          <p:cNvSpPr>
            <a:spLocks noGrp="1"/>
          </p:cNvSpPr>
          <p:nvPr>
            <p:ph type="sldNum" sz="quarter" idx="12"/>
          </p:nvPr>
        </p:nvSpPr>
        <p:spPr/>
        <p:txBody>
          <a:bodyPr/>
          <a:lstStyle/>
          <a:p>
            <a:fld id="{48104A0F-B8BF-4B7D-8D63-8AA1364BDFDC}" type="slidenum">
              <a:rPr lang="es-EC" smtClean="0"/>
              <a:t>‹Nº›</a:t>
            </a:fld>
            <a:endParaRPr lang="es-EC" dirty="0"/>
          </a:p>
        </p:txBody>
      </p:sp>
    </p:spTree>
    <p:extLst>
      <p:ext uri="{BB962C8B-B14F-4D97-AF65-F5344CB8AC3E}">
        <p14:creationId xmlns:p14="http://schemas.microsoft.com/office/powerpoint/2010/main" val="2434374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C"/>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dirty="0"/>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E3203174-713F-4A93-9D5E-83010BFB2DE2}" type="datetimeFigureOut">
              <a:rPr lang="es-EC" smtClean="0"/>
              <a:t>23/07/2015</a:t>
            </a:fld>
            <a:endParaRPr lang="es-EC" dirty="0"/>
          </a:p>
        </p:txBody>
      </p:sp>
      <p:sp>
        <p:nvSpPr>
          <p:cNvPr id="6" name="Marcador de pie de página 5"/>
          <p:cNvSpPr>
            <a:spLocks noGrp="1"/>
          </p:cNvSpPr>
          <p:nvPr>
            <p:ph type="ftr" sz="quarter" idx="11"/>
          </p:nvPr>
        </p:nvSpPr>
        <p:spPr/>
        <p:txBody>
          <a:bodyPr/>
          <a:lstStyle/>
          <a:p>
            <a:endParaRPr lang="es-EC" dirty="0"/>
          </a:p>
        </p:txBody>
      </p:sp>
      <p:sp>
        <p:nvSpPr>
          <p:cNvPr id="7" name="Marcador de número de diapositiva 6"/>
          <p:cNvSpPr>
            <a:spLocks noGrp="1"/>
          </p:cNvSpPr>
          <p:nvPr>
            <p:ph type="sldNum" sz="quarter" idx="12"/>
          </p:nvPr>
        </p:nvSpPr>
        <p:spPr/>
        <p:txBody>
          <a:bodyPr/>
          <a:lstStyle/>
          <a:p>
            <a:fld id="{48104A0F-B8BF-4B7D-8D63-8AA1364BDFDC}" type="slidenum">
              <a:rPr lang="es-EC" smtClean="0"/>
              <a:t>‹Nº›</a:t>
            </a:fld>
            <a:endParaRPr lang="es-EC" dirty="0"/>
          </a:p>
        </p:txBody>
      </p:sp>
    </p:spTree>
    <p:extLst>
      <p:ext uri="{BB962C8B-B14F-4D97-AF65-F5344CB8AC3E}">
        <p14:creationId xmlns:p14="http://schemas.microsoft.com/office/powerpoint/2010/main" val="2165141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3000" b="-13000"/>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203174-713F-4A93-9D5E-83010BFB2DE2}" type="datetimeFigureOut">
              <a:rPr lang="es-EC" smtClean="0"/>
              <a:t>23/07/2015</a:t>
            </a:fld>
            <a:endParaRPr lang="es-EC"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104A0F-B8BF-4B7D-8D63-8AA1364BDFDC}" type="slidenum">
              <a:rPr lang="es-EC" smtClean="0"/>
              <a:t>‹Nº›</a:t>
            </a:fld>
            <a:endParaRPr lang="es-EC" dirty="0"/>
          </a:p>
        </p:txBody>
      </p:sp>
    </p:spTree>
    <p:extLst>
      <p:ext uri="{BB962C8B-B14F-4D97-AF65-F5344CB8AC3E}">
        <p14:creationId xmlns:p14="http://schemas.microsoft.com/office/powerpoint/2010/main" val="647160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3.jpg"/></Relationships>
</file>

<file path=ppt/slides/_rels/slide11.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3.jpg"/><Relationship Id="rId7" Type="http://schemas.openxmlformats.org/officeDocument/2006/relationships/diagramColors" Target="../diagrams/colors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 Id="rId9"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slide" Target="slide29.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image" Target="../media/image3.jpg"/><Relationship Id="rId3" Type="http://schemas.openxmlformats.org/officeDocument/2006/relationships/slide" Target="slide30.xml"/><Relationship Id="rId7" Type="http://schemas.openxmlformats.org/officeDocument/2006/relationships/slide" Target="slide34.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slide" Target="slide33.xml"/><Relationship Id="rId5" Type="http://schemas.openxmlformats.org/officeDocument/2006/relationships/slide" Target="slide32.xml"/><Relationship Id="rId4" Type="http://schemas.openxmlformats.org/officeDocument/2006/relationships/slide" Target="slide31.xml"/></Relationships>
</file>

<file path=ppt/slides/_rels/slide21.xml.rels><?xml version="1.0" encoding="UTF-8" standalone="yes"?>
<Relationships xmlns="http://schemas.openxmlformats.org/package/2006/relationships"><Relationship Id="rId3" Type="http://schemas.openxmlformats.org/officeDocument/2006/relationships/slide" Target="slide35.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slide" Target="slide19.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9.emf"/><Relationship Id="rId5" Type="http://schemas.openxmlformats.org/officeDocument/2006/relationships/package" Target="../embeddings/Microsoft_Word_Document1.docx"/><Relationship Id="rId4" Type="http://schemas.openxmlformats.org/officeDocument/2006/relationships/oleObject" Target="../embeddings/oleObject1.bin"/></Relationships>
</file>

<file path=ppt/slides/_rels/slide29.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1.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jpg"/><Relationship Id="rId7" Type="http://schemas.openxmlformats.org/officeDocument/2006/relationships/diagramColors" Target="../diagrams/colors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3.jp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79094" y="1596497"/>
            <a:ext cx="10148341" cy="1656369"/>
          </a:xfrm>
        </p:spPr>
        <p:txBody>
          <a:bodyPr>
            <a:noAutofit/>
          </a:bodyPr>
          <a:lstStyle/>
          <a:p>
            <a:r>
              <a:rPr lang="es-EC" sz="4000" b="1" dirty="0" smtClean="0">
                <a:effectLst>
                  <a:outerShdw blurRad="38100" dist="38100" dir="2700000" algn="tl">
                    <a:srgbClr val="000000">
                      <a:alpha val="43137"/>
                    </a:srgbClr>
                  </a:outerShdw>
                </a:effectLst>
              </a:rPr>
              <a:t>METODOLOGÍA PARA LA GESTIÓN DE PROYECTOS EN LA CORPORACIÓN ELÉCTRICA DEL ECUADOR UNIDAD DE NEGOCIO CELEC EP – TRANSELECTRIC</a:t>
            </a:r>
            <a:endParaRPr lang="es-EC" sz="4000" b="1" dirty="0">
              <a:effectLst>
                <a:outerShdw blurRad="38100" dist="38100" dir="2700000" algn="tl">
                  <a:srgbClr val="000000">
                    <a:alpha val="43137"/>
                  </a:srgbClr>
                </a:outerShdw>
              </a:effectLst>
            </a:endParaRPr>
          </a:p>
        </p:txBody>
      </p:sp>
      <p:sp>
        <p:nvSpPr>
          <p:cNvPr id="3" name="Subtítulo 2"/>
          <p:cNvSpPr>
            <a:spLocks noGrp="1"/>
          </p:cNvSpPr>
          <p:nvPr>
            <p:ph type="subTitle" idx="1"/>
          </p:nvPr>
        </p:nvSpPr>
        <p:spPr>
          <a:xfrm>
            <a:off x="3347692" y="4237634"/>
            <a:ext cx="6698013" cy="1028136"/>
          </a:xfrm>
        </p:spPr>
        <p:txBody>
          <a:bodyPr/>
          <a:lstStyle/>
          <a:p>
            <a:r>
              <a:rPr lang="es-ES" b="1" dirty="0" smtClean="0"/>
              <a:t>Cristina </a:t>
            </a:r>
            <a:r>
              <a:rPr lang="es-ES" b="1" dirty="0"/>
              <a:t>Elizabeth </a:t>
            </a:r>
            <a:r>
              <a:rPr lang="es-ES" b="1" dirty="0" smtClean="0"/>
              <a:t>Zabala Rivas</a:t>
            </a:r>
            <a:endParaRPr lang="es-EC" dirty="0" smtClean="0"/>
          </a:p>
          <a:p>
            <a:r>
              <a:rPr lang="es-ES" b="1" dirty="0" smtClean="0"/>
              <a:t>Alexis Rolando Navarrete Zapata</a:t>
            </a:r>
            <a:endParaRPr lang="es-EC" dirty="0" smtClean="0"/>
          </a:p>
          <a:p>
            <a:endParaRPr lang="es-EC" dirty="0"/>
          </a:p>
        </p:txBody>
      </p:sp>
      <p:pic>
        <p:nvPicPr>
          <p:cNvPr id="1026" name="Picture 2" descr="http://w5s.bnamericas.com/bnamericas/multimedia/11582.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45705" y="4921303"/>
            <a:ext cx="1831767" cy="1831767"/>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n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5861" y="115219"/>
            <a:ext cx="3136848" cy="784363"/>
          </a:xfrm>
          <a:prstGeom prst="rect">
            <a:avLst/>
          </a:prstGeom>
        </p:spPr>
      </p:pic>
    </p:spTree>
    <p:extLst>
      <p:ext uri="{BB962C8B-B14F-4D97-AF65-F5344CB8AC3E}">
        <p14:creationId xmlns:p14="http://schemas.microsoft.com/office/powerpoint/2010/main" val="1512326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p:cNvGraphicFramePr/>
          <p:nvPr>
            <p:extLst>
              <p:ext uri="{D42A27DB-BD31-4B8C-83A1-F6EECF244321}">
                <p14:modId xmlns:p14="http://schemas.microsoft.com/office/powerpoint/2010/main" val="2831163048"/>
              </p:ext>
            </p:extLst>
          </p:nvPr>
        </p:nvGraphicFramePr>
        <p:xfrm>
          <a:off x="1684269" y="1634066"/>
          <a:ext cx="9726411"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2 Marcador de contenido"/>
          <p:cNvSpPr>
            <a:spLocks noGrp="1"/>
          </p:cNvSpPr>
          <p:nvPr>
            <p:ph idx="1"/>
          </p:nvPr>
        </p:nvSpPr>
        <p:spPr>
          <a:xfrm>
            <a:off x="1695358" y="1124747"/>
            <a:ext cx="7787208" cy="504056"/>
          </a:xfrm>
        </p:spPr>
        <p:txBody>
          <a:bodyPr>
            <a:noAutofit/>
          </a:bodyPr>
          <a:lstStyle/>
          <a:p>
            <a:pPr marL="0" indent="0" algn="ctr">
              <a:buNone/>
            </a:pPr>
            <a:r>
              <a:rPr lang="es-EC" sz="4000" b="1" dirty="0">
                <a:solidFill>
                  <a:schemeClr val="accent6">
                    <a:lumMod val="75000"/>
                  </a:schemeClr>
                </a:solidFill>
                <a:effectLst>
                  <a:outerShdw blurRad="38100" dist="38100" dir="2700000" algn="tl">
                    <a:srgbClr val="000000">
                      <a:alpha val="43137"/>
                    </a:srgbClr>
                  </a:outerShdw>
                </a:effectLst>
              </a:rPr>
              <a:t>FORTALEZAS</a:t>
            </a:r>
          </a:p>
          <a:p>
            <a:pPr marL="0" indent="0">
              <a:buNone/>
            </a:pPr>
            <a:endParaRPr lang="es-EC" sz="4000" b="1" dirty="0">
              <a:solidFill>
                <a:schemeClr val="accent6">
                  <a:lumMod val="75000"/>
                </a:schemeClr>
              </a:solidFill>
              <a:effectLst>
                <a:outerShdw blurRad="38100" dist="38100" dir="2700000" algn="tl">
                  <a:srgbClr val="000000">
                    <a:alpha val="43137"/>
                  </a:srgbClr>
                </a:outerShdw>
              </a:effectLst>
            </a:endParaRPr>
          </a:p>
        </p:txBody>
      </p:sp>
      <p:sp>
        <p:nvSpPr>
          <p:cNvPr id="7" name="2 Título"/>
          <p:cNvSpPr>
            <a:spLocks noGrp="1"/>
          </p:cNvSpPr>
          <p:nvPr>
            <p:ph type="title"/>
          </p:nvPr>
        </p:nvSpPr>
        <p:spPr>
          <a:xfrm>
            <a:off x="5666704" y="0"/>
            <a:ext cx="6525296" cy="836712"/>
          </a:xfrm>
        </p:spPr>
        <p:txBody>
          <a:bodyPr>
            <a:noAutofit/>
          </a:bodyPr>
          <a:lstStyle/>
          <a:p>
            <a:pPr algn="ctr"/>
            <a:r>
              <a:rPr lang="es-EC" sz="2400" b="1" dirty="0">
                <a:solidFill>
                  <a:schemeClr val="accent6">
                    <a:lumMod val="75000"/>
                  </a:schemeClr>
                </a:solidFill>
                <a:effectLst>
                  <a:outerShdw blurRad="50800" dist="38100" dir="18900000" algn="bl" rotWithShape="0">
                    <a:prstClr val="black">
                      <a:alpha val="40000"/>
                    </a:prstClr>
                  </a:outerShdw>
                </a:effectLst>
              </a:rPr>
              <a:t>METODOLOGÍA PARA LA GESTIÓN DE PROYECTOS </a:t>
            </a:r>
            <a:r>
              <a:rPr lang="es-EC" sz="2400" b="1" dirty="0" smtClean="0">
                <a:solidFill>
                  <a:schemeClr val="accent6">
                    <a:lumMod val="75000"/>
                  </a:schemeClr>
                </a:solidFill>
                <a:effectLst>
                  <a:outerShdw blurRad="50800" dist="38100" dir="18900000" algn="bl" rotWithShape="0">
                    <a:prstClr val="black">
                      <a:alpha val="40000"/>
                    </a:prstClr>
                  </a:outerShdw>
                </a:effectLst>
              </a:rPr>
              <a:t>(3)</a:t>
            </a:r>
            <a:endParaRPr lang="es-EC" sz="2400" b="1" dirty="0">
              <a:solidFill>
                <a:schemeClr val="accent6">
                  <a:lumMod val="75000"/>
                </a:schemeClr>
              </a:solidFill>
            </a:endParaRPr>
          </a:p>
        </p:txBody>
      </p:sp>
      <p:pic>
        <p:nvPicPr>
          <p:cNvPr id="8" name="Picture 2" descr="http://w5s.bnamericas.com/bnamericas/multimedia/11582.jpeg"/>
          <p:cNvPicPr>
            <a:picLocks noChangeAspect="1" noChangeArrowheads="1"/>
          </p:cNvPicPr>
          <p:nvPr/>
        </p:nvPicPr>
        <p:blipFill rotWithShape="1">
          <a:blip r:embed="rId8">
            <a:extLst>
              <a:ext uri="{28A0092B-C50C-407E-A947-70E740481C1C}">
                <a14:useLocalDpi xmlns:a14="http://schemas.microsoft.com/office/drawing/2010/main" val="0"/>
              </a:ext>
            </a:extLst>
          </a:blip>
          <a:srcRect t="19133"/>
          <a:stretch/>
        </p:blipFill>
        <p:spPr bwMode="auto">
          <a:xfrm>
            <a:off x="7073311" y="811369"/>
            <a:ext cx="1831767" cy="1481289"/>
          </a:xfrm>
          <a:prstGeom prst="rect">
            <a:avLst/>
          </a:prstGeom>
          <a:noFill/>
          <a:extLst>
            <a:ext uri="{909E8E84-426E-40DD-AFC4-6F175D3DCCD1}">
              <a14:hiddenFill xmlns:a14="http://schemas.microsoft.com/office/drawing/2010/main">
                <a:solidFill>
                  <a:srgbClr val="FFFFFF"/>
                </a:solidFill>
              </a14:hiddenFill>
            </a:ext>
          </a:extLst>
        </p:spPr>
      </p:pic>
      <p:pic>
        <p:nvPicPr>
          <p:cNvPr id="9" name="Imagen 8"/>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55861" y="112163"/>
            <a:ext cx="3136848" cy="784363"/>
          </a:xfrm>
          <a:prstGeom prst="rect">
            <a:avLst/>
          </a:prstGeom>
        </p:spPr>
      </p:pic>
    </p:spTree>
    <p:extLst>
      <p:ext uri="{BB962C8B-B14F-4D97-AF65-F5344CB8AC3E}">
        <p14:creationId xmlns:p14="http://schemas.microsoft.com/office/powerpoint/2010/main" val="2877584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2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build="p"/>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5861" y="112163"/>
            <a:ext cx="3136848" cy="784363"/>
          </a:xfrm>
          <a:prstGeom prst="rect">
            <a:avLst/>
          </a:prstGeom>
        </p:spPr>
      </p:pic>
      <p:sp>
        <p:nvSpPr>
          <p:cNvPr id="6" name="2 Título"/>
          <p:cNvSpPr txBox="1">
            <a:spLocks/>
          </p:cNvSpPr>
          <p:nvPr/>
        </p:nvSpPr>
        <p:spPr>
          <a:xfrm>
            <a:off x="5666704" y="0"/>
            <a:ext cx="6525296" cy="8367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C" sz="2400" b="1" dirty="0" smtClean="0">
                <a:solidFill>
                  <a:schemeClr val="accent6">
                    <a:lumMod val="75000"/>
                  </a:schemeClr>
                </a:solidFill>
                <a:effectLst>
                  <a:outerShdw blurRad="50800" dist="38100" dir="18900000" algn="bl" rotWithShape="0">
                    <a:prstClr val="black">
                      <a:alpha val="40000"/>
                    </a:prstClr>
                  </a:outerShdw>
                </a:effectLst>
              </a:rPr>
              <a:t>METODOLOGÍA PARA LA GESTIÓN DE PROYECTOS (4)</a:t>
            </a:r>
            <a:endParaRPr lang="es-EC" sz="2400" b="1" dirty="0">
              <a:solidFill>
                <a:schemeClr val="accent6">
                  <a:lumMod val="75000"/>
                </a:schemeClr>
              </a:solidFill>
            </a:endParaRPr>
          </a:p>
        </p:txBody>
      </p:sp>
      <p:sp>
        <p:nvSpPr>
          <p:cNvPr id="10" name="2 Marcador de contenido"/>
          <p:cNvSpPr>
            <a:spLocks noGrp="1"/>
          </p:cNvSpPr>
          <p:nvPr>
            <p:ph idx="1"/>
          </p:nvPr>
        </p:nvSpPr>
        <p:spPr>
          <a:xfrm>
            <a:off x="1721117" y="1124747"/>
            <a:ext cx="7787208" cy="504056"/>
          </a:xfrm>
        </p:spPr>
        <p:txBody>
          <a:bodyPr>
            <a:noAutofit/>
          </a:bodyPr>
          <a:lstStyle/>
          <a:p>
            <a:pPr marL="0" indent="0" algn="ctr">
              <a:buNone/>
            </a:pPr>
            <a:r>
              <a:rPr lang="es-EC" sz="4000" b="1" dirty="0" smtClean="0">
                <a:solidFill>
                  <a:schemeClr val="accent6">
                    <a:lumMod val="75000"/>
                  </a:schemeClr>
                </a:solidFill>
                <a:effectLst>
                  <a:outerShdw blurRad="38100" dist="38100" dir="2700000" algn="tl">
                    <a:srgbClr val="000000">
                      <a:alpha val="43137"/>
                    </a:srgbClr>
                  </a:outerShdw>
                </a:effectLst>
              </a:rPr>
              <a:t>DEBILIDADES</a:t>
            </a:r>
            <a:endParaRPr lang="es-EC" sz="4000" b="1" dirty="0">
              <a:solidFill>
                <a:schemeClr val="accent6">
                  <a:lumMod val="75000"/>
                </a:schemeClr>
              </a:solidFill>
              <a:effectLst>
                <a:outerShdw blurRad="38100" dist="38100" dir="2700000" algn="tl">
                  <a:srgbClr val="000000">
                    <a:alpha val="43137"/>
                  </a:srgbClr>
                </a:outerShdw>
              </a:effectLst>
            </a:endParaRPr>
          </a:p>
          <a:p>
            <a:pPr marL="0" indent="0">
              <a:buNone/>
            </a:pPr>
            <a:endParaRPr lang="es-EC" sz="4000" b="1" dirty="0">
              <a:solidFill>
                <a:schemeClr val="accent6">
                  <a:lumMod val="75000"/>
                </a:schemeClr>
              </a:solidFill>
              <a:effectLst>
                <a:outerShdw blurRad="38100" dist="38100" dir="2700000" algn="tl">
                  <a:srgbClr val="000000">
                    <a:alpha val="43137"/>
                  </a:srgbClr>
                </a:outerShdw>
              </a:effectLst>
            </a:endParaRPr>
          </a:p>
        </p:txBody>
      </p:sp>
      <p:graphicFrame>
        <p:nvGraphicFramePr>
          <p:cNvPr id="11" name="Diagrama 10"/>
          <p:cNvGraphicFramePr/>
          <p:nvPr>
            <p:extLst>
              <p:ext uri="{D42A27DB-BD31-4B8C-83A1-F6EECF244321}">
                <p14:modId xmlns:p14="http://schemas.microsoft.com/office/powerpoint/2010/main" val="1835569960"/>
              </p:ext>
            </p:extLst>
          </p:nvPr>
        </p:nvGraphicFramePr>
        <p:xfrm>
          <a:off x="1684269" y="1634066"/>
          <a:ext cx="9726411" cy="54186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12" name="Picture 2" descr="http://w5s.bnamericas.com/bnamericas/multimedia/11582.jpeg"/>
          <p:cNvPicPr>
            <a:picLocks noChangeAspect="1" noChangeArrowheads="1"/>
          </p:cNvPicPr>
          <p:nvPr/>
        </p:nvPicPr>
        <p:blipFill rotWithShape="1">
          <a:blip r:embed="rId9">
            <a:extLst>
              <a:ext uri="{28A0092B-C50C-407E-A947-70E740481C1C}">
                <a14:useLocalDpi xmlns:a14="http://schemas.microsoft.com/office/drawing/2010/main" val="0"/>
              </a:ext>
            </a:extLst>
          </a:blip>
          <a:srcRect t="23352"/>
          <a:stretch/>
        </p:blipFill>
        <p:spPr bwMode="auto">
          <a:xfrm>
            <a:off x="7366901" y="888642"/>
            <a:ext cx="1831767" cy="14040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8086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fade">
                                      <p:cBhvr>
                                        <p:cTn id="12" dur="2000"/>
                                        <p:tgtEl>
                                          <p:spTgt spid="1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build="p"/>
      <p:bldGraphic spid="11"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2 Marcador de contenido"/>
          <p:cNvSpPr>
            <a:spLocks noGrp="1"/>
          </p:cNvSpPr>
          <p:nvPr>
            <p:ph idx="1"/>
          </p:nvPr>
        </p:nvSpPr>
        <p:spPr>
          <a:xfrm>
            <a:off x="1608887" y="2533143"/>
            <a:ext cx="10058399" cy="3054243"/>
          </a:xfrm>
        </p:spPr>
        <p:txBody>
          <a:bodyPr>
            <a:noAutofit/>
          </a:bodyPr>
          <a:lstStyle/>
          <a:p>
            <a:pPr marL="0" indent="0" algn="just">
              <a:buNone/>
            </a:pPr>
            <a:r>
              <a:rPr lang="es-ES" sz="3200" b="1" dirty="0" smtClean="0"/>
              <a:t>Estandarizar </a:t>
            </a:r>
            <a:r>
              <a:rPr lang="es-ES" sz="3200" b="1" dirty="0"/>
              <a:t>de manera formal y a nivel general la Gestión de Proyectos en CELEC EP – TRANSELECTRIC, que al momento se la ejecuta de manera informal a través de la dirección y coordinación de un Responsable del proyecto, quien por su experiencia y alto conocimiento es asignado para gestionar la construcción o ampliación de Subestaciones Eléctricas y la construcción o variante de Líneas de Transmisión Eléctrica en todo el Ecuador.</a:t>
            </a:r>
            <a:endParaRPr lang="es-EC" sz="3200" b="1" dirty="0"/>
          </a:p>
          <a:p>
            <a:pPr marL="0" indent="0" algn="just">
              <a:buNone/>
            </a:pPr>
            <a:endParaRPr lang="es-ES" sz="3200" b="1" dirty="0"/>
          </a:p>
        </p:txBody>
      </p:sp>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5861" y="112163"/>
            <a:ext cx="3136848" cy="784363"/>
          </a:xfrm>
          <a:prstGeom prst="rect">
            <a:avLst/>
          </a:prstGeom>
        </p:spPr>
      </p:pic>
      <p:sp>
        <p:nvSpPr>
          <p:cNvPr id="8" name="2 Título"/>
          <p:cNvSpPr txBox="1">
            <a:spLocks/>
          </p:cNvSpPr>
          <p:nvPr/>
        </p:nvSpPr>
        <p:spPr>
          <a:xfrm>
            <a:off x="5666704" y="0"/>
            <a:ext cx="6525296" cy="8367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C" sz="2400" b="1" dirty="0" smtClean="0">
                <a:solidFill>
                  <a:schemeClr val="accent6">
                    <a:lumMod val="75000"/>
                  </a:schemeClr>
                </a:solidFill>
                <a:effectLst>
                  <a:outerShdw blurRad="50800" dist="38100" dir="18900000" algn="bl" rotWithShape="0">
                    <a:prstClr val="black">
                      <a:alpha val="40000"/>
                    </a:prstClr>
                  </a:outerShdw>
                </a:effectLst>
              </a:rPr>
              <a:t>METODOLOGÍA PARA LA GESTIÓN DE PROYECTOS (5)</a:t>
            </a:r>
            <a:endParaRPr lang="es-EC" sz="2400" b="1" dirty="0">
              <a:solidFill>
                <a:schemeClr val="accent6">
                  <a:lumMod val="75000"/>
                </a:schemeClr>
              </a:solidFill>
            </a:endParaRPr>
          </a:p>
        </p:txBody>
      </p:sp>
      <p:sp>
        <p:nvSpPr>
          <p:cNvPr id="10" name="Rectángulo 9"/>
          <p:cNvSpPr/>
          <p:nvPr/>
        </p:nvSpPr>
        <p:spPr>
          <a:xfrm>
            <a:off x="3083990" y="1187027"/>
            <a:ext cx="7326621" cy="707886"/>
          </a:xfrm>
          <a:prstGeom prst="rect">
            <a:avLst/>
          </a:prstGeom>
        </p:spPr>
        <p:txBody>
          <a:bodyPr wrap="none">
            <a:spAutoFit/>
          </a:bodyPr>
          <a:lstStyle/>
          <a:p>
            <a:pPr algn="ctr"/>
            <a:r>
              <a:rPr lang="es-EC" sz="4000" b="1" dirty="0">
                <a:solidFill>
                  <a:schemeClr val="accent6">
                    <a:lumMod val="75000"/>
                  </a:schemeClr>
                </a:solidFill>
                <a:effectLst>
                  <a:outerShdw blurRad="38100" dist="38100" dir="2700000" algn="tl">
                    <a:srgbClr val="000000">
                      <a:alpha val="43137"/>
                    </a:srgbClr>
                  </a:outerShdw>
                </a:effectLst>
              </a:rPr>
              <a:t>PLANTEAMIENTO DEL </a:t>
            </a:r>
            <a:r>
              <a:rPr lang="es-EC" sz="4000" b="1" dirty="0" smtClean="0">
                <a:solidFill>
                  <a:schemeClr val="accent6">
                    <a:lumMod val="75000"/>
                  </a:schemeClr>
                </a:solidFill>
                <a:effectLst>
                  <a:outerShdw blurRad="38100" dist="38100" dir="2700000" algn="tl">
                    <a:srgbClr val="000000">
                      <a:alpha val="43137"/>
                    </a:srgbClr>
                  </a:outerShdw>
                </a:effectLst>
              </a:rPr>
              <a:t>PROBLEMA</a:t>
            </a:r>
            <a:endParaRPr lang="es-EC" sz="4000" b="1" dirty="0">
              <a:solidFill>
                <a:schemeClr val="accent6">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76194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fade">
                                      <p:cBhvr>
                                        <p:cTn id="1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 Marcador de contenido"/>
          <p:cNvSpPr>
            <a:spLocks noGrp="1"/>
          </p:cNvSpPr>
          <p:nvPr>
            <p:ph idx="1"/>
          </p:nvPr>
        </p:nvSpPr>
        <p:spPr>
          <a:xfrm>
            <a:off x="1518584" y="2059803"/>
            <a:ext cx="9978571" cy="2220680"/>
          </a:xfrm>
        </p:spPr>
        <p:txBody>
          <a:bodyPr>
            <a:noAutofit/>
          </a:bodyPr>
          <a:lstStyle/>
          <a:p>
            <a:pPr marL="0" indent="0" algn="just">
              <a:buNone/>
            </a:pPr>
            <a:r>
              <a:rPr lang="es-ES" sz="2500" b="1" dirty="0" smtClean="0"/>
              <a:t>Las organizaciones modernas están revisando sus procesos internos con la finalidad de orientarse a satisfacer las necesidades de sus Clientes y a partir de esta nueva perspectiva resolver la problemática interna.</a:t>
            </a:r>
          </a:p>
          <a:p>
            <a:pPr marL="0" indent="0" algn="just">
              <a:buNone/>
            </a:pPr>
            <a:endParaRPr lang="es-ES" sz="2500" b="1" dirty="0" smtClean="0"/>
          </a:p>
          <a:p>
            <a:pPr marL="0" indent="0" algn="just">
              <a:buNone/>
            </a:pPr>
            <a:r>
              <a:rPr lang="es-ES" sz="2500" b="1" dirty="0" smtClean="0"/>
              <a:t>Una de las herramientas que más aportan en este aspecto es una Metodología para la Gestión de Proyectos, que permita planificar, ejecutar un control y seguimiento y cerrar adecuadamente los proyectos de la empresa, garantizando el éxito de los mismos, a través de reportes claros y ordenados, gestión compartida de recursos, integración entre proyectos, generación de lecciones aprendidas y manejo de lenguaje común.</a:t>
            </a:r>
            <a:endParaRPr lang="es-ES" sz="2500" b="1" dirty="0"/>
          </a:p>
          <a:p>
            <a:pPr marL="0" indent="0" algn="just">
              <a:buNone/>
            </a:pPr>
            <a:endParaRPr lang="es-EC" sz="2500" b="1" dirty="0"/>
          </a:p>
        </p:txBody>
      </p:sp>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5861" y="112163"/>
            <a:ext cx="3136848" cy="784363"/>
          </a:xfrm>
          <a:prstGeom prst="rect">
            <a:avLst/>
          </a:prstGeom>
        </p:spPr>
      </p:pic>
      <p:sp>
        <p:nvSpPr>
          <p:cNvPr id="7" name="2 Título"/>
          <p:cNvSpPr txBox="1">
            <a:spLocks/>
          </p:cNvSpPr>
          <p:nvPr/>
        </p:nvSpPr>
        <p:spPr>
          <a:xfrm>
            <a:off x="5666704" y="0"/>
            <a:ext cx="6525296" cy="8367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C" sz="2400" b="1" dirty="0" smtClean="0">
                <a:solidFill>
                  <a:schemeClr val="accent6">
                    <a:lumMod val="75000"/>
                  </a:schemeClr>
                </a:solidFill>
                <a:effectLst>
                  <a:outerShdw blurRad="50800" dist="38100" dir="18900000" algn="bl" rotWithShape="0">
                    <a:prstClr val="black">
                      <a:alpha val="40000"/>
                    </a:prstClr>
                  </a:outerShdw>
                </a:effectLst>
              </a:rPr>
              <a:t>METODOLOGÍA PARA LA GESTIÓN DE PROYECTOS (6)</a:t>
            </a:r>
            <a:endParaRPr lang="es-EC" sz="2400" b="1" dirty="0">
              <a:solidFill>
                <a:schemeClr val="accent6">
                  <a:lumMod val="75000"/>
                </a:schemeClr>
              </a:solidFill>
            </a:endParaRPr>
          </a:p>
        </p:txBody>
      </p:sp>
      <p:sp>
        <p:nvSpPr>
          <p:cNvPr id="8" name="Rectángulo 7"/>
          <p:cNvSpPr/>
          <p:nvPr/>
        </p:nvSpPr>
        <p:spPr>
          <a:xfrm>
            <a:off x="1401396" y="1124221"/>
            <a:ext cx="10212946" cy="707886"/>
          </a:xfrm>
          <a:prstGeom prst="rect">
            <a:avLst/>
          </a:prstGeom>
        </p:spPr>
        <p:txBody>
          <a:bodyPr wrap="square">
            <a:spAutoFit/>
          </a:bodyPr>
          <a:lstStyle/>
          <a:p>
            <a:pPr algn="ctr"/>
            <a:r>
              <a:rPr lang="es-EC" sz="4000" b="1" dirty="0">
                <a:solidFill>
                  <a:schemeClr val="accent6">
                    <a:lumMod val="75000"/>
                  </a:schemeClr>
                </a:solidFill>
                <a:effectLst>
                  <a:outerShdw blurRad="38100" dist="38100" dir="2700000" algn="tl">
                    <a:srgbClr val="000000">
                      <a:alpha val="43137"/>
                    </a:srgbClr>
                  </a:outerShdw>
                </a:effectLst>
              </a:rPr>
              <a:t>FORMULACIÓN DEL PROBLEMA A RESOLVER (1)</a:t>
            </a:r>
          </a:p>
        </p:txBody>
      </p:sp>
    </p:spTree>
    <p:extLst>
      <p:ext uri="{BB962C8B-B14F-4D97-AF65-F5344CB8AC3E}">
        <p14:creationId xmlns:p14="http://schemas.microsoft.com/office/powerpoint/2010/main" val="1789311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20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fade">
                                      <p:cBhvr>
                                        <p:cTn id="22" dur="2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 Marcador de contenido"/>
          <p:cNvSpPr>
            <a:spLocks noGrp="1"/>
          </p:cNvSpPr>
          <p:nvPr>
            <p:ph idx="1"/>
          </p:nvPr>
        </p:nvSpPr>
        <p:spPr>
          <a:xfrm>
            <a:off x="1725769" y="2448330"/>
            <a:ext cx="9711488" cy="2780726"/>
          </a:xfrm>
        </p:spPr>
        <p:txBody>
          <a:bodyPr>
            <a:noAutofit/>
          </a:bodyPr>
          <a:lstStyle/>
          <a:p>
            <a:pPr marL="0" indent="0" algn="just">
              <a:buNone/>
            </a:pPr>
            <a:r>
              <a:rPr lang="es-ES" sz="3200" b="1" dirty="0" smtClean="0"/>
              <a:t>Finalmente</a:t>
            </a:r>
            <a:r>
              <a:rPr lang="es-ES" sz="3200" b="1" dirty="0"/>
              <a:t>, a través de esta metodología la Gestión de Proyectos de la empresa será estandarizada de una forma rápida y sencilla, integrando los proyectos entre sí, involucrando de esta forma a toda la Unidad de Negocio (personas, procesos, tecnología) en la ejecución de proyectos de transmisión eléctrica en todo el país.</a:t>
            </a:r>
          </a:p>
        </p:txBody>
      </p:sp>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5861" y="112163"/>
            <a:ext cx="3136848" cy="784363"/>
          </a:xfrm>
          <a:prstGeom prst="rect">
            <a:avLst/>
          </a:prstGeom>
        </p:spPr>
      </p:pic>
      <p:sp>
        <p:nvSpPr>
          <p:cNvPr id="7" name="2 Título"/>
          <p:cNvSpPr txBox="1">
            <a:spLocks/>
          </p:cNvSpPr>
          <p:nvPr/>
        </p:nvSpPr>
        <p:spPr>
          <a:xfrm>
            <a:off x="5666704" y="0"/>
            <a:ext cx="6525296" cy="8367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C" sz="2400" b="1" dirty="0" smtClean="0">
                <a:solidFill>
                  <a:schemeClr val="accent6">
                    <a:lumMod val="75000"/>
                  </a:schemeClr>
                </a:solidFill>
                <a:effectLst>
                  <a:outerShdw blurRad="50800" dist="38100" dir="18900000" algn="bl" rotWithShape="0">
                    <a:prstClr val="black">
                      <a:alpha val="40000"/>
                    </a:prstClr>
                  </a:outerShdw>
                </a:effectLst>
              </a:rPr>
              <a:t>METODOLOGÍA PARA LA GESTIÓN DE PROYECTOS (7)</a:t>
            </a:r>
            <a:endParaRPr lang="es-EC" sz="2400" b="1" dirty="0">
              <a:solidFill>
                <a:schemeClr val="accent6">
                  <a:lumMod val="75000"/>
                </a:schemeClr>
              </a:solidFill>
            </a:endParaRPr>
          </a:p>
        </p:txBody>
      </p:sp>
      <p:sp>
        <p:nvSpPr>
          <p:cNvPr id="10" name="Rectángulo 9"/>
          <p:cNvSpPr/>
          <p:nvPr/>
        </p:nvSpPr>
        <p:spPr>
          <a:xfrm>
            <a:off x="1401396" y="1124221"/>
            <a:ext cx="10212946" cy="707886"/>
          </a:xfrm>
          <a:prstGeom prst="rect">
            <a:avLst/>
          </a:prstGeom>
        </p:spPr>
        <p:txBody>
          <a:bodyPr wrap="square">
            <a:spAutoFit/>
          </a:bodyPr>
          <a:lstStyle/>
          <a:p>
            <a:pPr algn="ctr"/>
            <a:r>
              <a:rPr lang="es-EC" sz="4000" b="1" dirty="0">
                <a:solidFill>
                  <a:schemeClr val="accent6">
                    <a:lumMod val="75000"/>
                  </a:schemeClr>
                </a:solidFill>
                <a:effectLst>
                  <a:outerShdw blurRad="38100" dist="38100" dir="2700000" algn="tl">
                    <a:srgbClr val="000000">
                      <a:alpha val="43137"/>
                    </a:srgbClr>
                  </a:outerShdw>
                </a:effectLst>
              </a:rPr>
              <a:t>FORMULACIÓN DEL PROBLEMA A RESOLVER </a:t>
            </a:r>
            <a:r>
              <a:rPr lang="es-EC" sz="4000" b="1" dirty="0" smtClean="0">
                <a:solidFill>
                  <a:schemeClr val="accent6">
                    <a:lumMod val="75000"/>
                  </a:schemeClr>
                </a:solidFill>
                <a:effectLst>
                  <a:outerShdw blurRad="38100" dist="38100" dir="2700000" algn="tl">
                    <a:srgbClr val="000000">
                      <a:alpha val="43137"/>
                    </a:srgbClr>
                  </a:outerShdw>
                </a:effectLst>
              </a:rPr>
              <a:t>(2)</a:t>
            </a:r>
            <a:endParaRPr lang="es-EC" sz="4000" b="1" dirty="0">
              <a:solidFill>
                <a:schemeClr val="accent6">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2777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5861" y="112163"/>
            <a:ext cx="3136848" cy="784363"/>
          </a:xfrm>
          <a:prstGeom prst="rect">
            <a:avLst/>
          </a:prstGeom>
        </p:spPr>
      </p:pic>
      <p:sp>
        <p:nvSpPr>
          <p:cNvPr id="8" name="2 Título"/>
          <p:cNvSpPr txBox="1">
            <a:spLocks/>
          </p:cNvSpPr>
          <p:nvPr/>
        </p:nvSpPr>
        <p:spPr>
          <a:xfrm>
            <a:off x="5666704" y="0"/>
            <a:ext cx="6525296" cy="8367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C" sz="2400" b="1" dirty="0" smtClean="0">
                <a:solidFill>
                  <a:schemeClr val="accent6">
                    <a:lumMod val="75000"/>
                  </a:schemeClr>
                </a:solidFill>
                <a:effectLst>
                  <a:outerShdw blurRad="50800" dist="38100" dir="18900000" algn="bl" rotWithShape="0">
                    <a:prstClr val="black">
                      <a:alpha val="40000"/>
                    </a:prstClr>
                  </a:outerShdw>
                </a:effectLst>
              </a:rPr>
              <a:t>METODOLOGÍA PARA LA GESTIÓN DE PROYECTOS (8)</a:t>
            </a:r>
            <a:endParaRPr lang="es-EC" sz="2400" b="1" dirty="0">
              <a:solidFill>
                <a:schemeClr val="accent6">
                  <a:lumMod val="75000"/>
                </a:schemeClr>
              </a:solidFill>
            </a:endParaRPr>
          </a:p>
        </p:txBody>
      </p:sp>
      <p:sp>
        <p:nvSpPr>
          <p:cNvPr id="9" name="Rectángulo 8"/>
          <p:cNvSpPr/>
          <p:nvPr/>
        </p:nvSpPr>
        <p:spPr>
          <a:xfrm>
            <a:off x="3258493" y="1187027"/>
            <a:ext cx="6977616" cy="707886"/>
          </a:xfrm>
          <a:prstGeom prst="rect">
            <a:avLst/>
          </a:prstGeom>
        </p:spPr>
        <p:txBody>
          <a:bodyPr wrap="none">
            <a:spAutoFit/>
          </a:bodyPr>
          <a:lstStyle/>
          <a:p>
            <a:pPr algn="ctr"/>
            <a:r>
              <a:rPr lang="es-EC" sz="4000" b="1" dirty="0">
                <a:solidFill>
                  <a:schemeClr val="accent6">
                    <a:lumMod val="75000"/>
                  </a:schemeClr>
                </a:solidFill>
                <a:effectLst>
                  <a:outerShdw blurRad="38100" dist="38100" dir="2700000" algn="tl">
                    <a:srgbClr val="000000">
                      <a:alpha val="43137"/>
                    </a:srgbClr>
                  </a:outerShdw>
                </a:effectLst>
              </a:rPr>
              <a:t>VENTAJAS DE LA PROPUESTA (1)</a:t>
            </a:r>
          </a:p>
        </p:txBody>
      </p:sp>
      <p:sp>
        <p:nvSpPr>
          <p:cNvPr id="7" name="2 Marcador de contenido"/>
          <p:cNvSpPr>
            <a:spLocks noGrp="1"/>
          </p:cNvSpPr>
          <p:nvPr>
            <p:ph idx="1"/>
          </p:nvPr>
        </p:nvSpPr>
        <p:spPr>
          <a:xfrm>
            <a:off x="1620487" y="2165372"/>
            <a:ext cx="9815953" cy="4217660"/>
          </a:xfrm>
        </p:spPr>
        <p:txBody>
          <a:bodyPr>
            <a:noAutofit/>
          </a:bodyPr>
          <a:lstStyle/>
          <a:p>
            <a:pPr algn="just">
              <a:buClr>
                <a:srgbClr val="FF0000"/>
              </a:buClr>
              <a:buFont typeface="Wingdings" panose="05000000000000000000" pitchFamily="2" charset="2"/>
              <a:buChar char="q"/>
            </a:pPr>
            <a:r>
              <a:rPr lang="es-ES" b="1" dirty="0" smtClean="0"/>
              <a:t>Gestionar </a:t>
            </a:r>
            <a:r>
              <a:rPr lang="es-ES" b="1" dirty="0"/>
              <a:t>de una forma adecuada los proyectos de transmisión de energía eléctrica optimizando el uso de recursos materiales, financieros y humanos, cumpliendo con la triple restricción alcance, costo y tiempo, tomando en consideración la calidad, los riesgos inherentes a los </a:t>
            </a:r>
            <a:r>
              <a:rPr lang="es-ES" b="1" dirty="0" smtClean="0"/>
              <a:t>proyectos.</a:t>
            </a:r>
          </a:p>
          <a:p>
            <a:pPr algn="just">
              <a:buClr>
                <a:srgbClr val="FF0000"/>
              </a:buClr>
              <a:buFont typeface="Wingdings" panose="05000000000000000000" pitchFamily="2" charset="2"/>
              <a:buChar char="q"/>
            </a:pPr>
            <a:endParaRPr lang="es-ES" b="1" dirty="0"/>
          </a:p>
          <a:p>
            <a:pPr algn="just">
              <a:buClr>
                <a:srgbClr val="FF0000"/>
              </a:buClr>
              <a:buFont typeface="Wingdings" panose="05000000000000000000" pitchFamily="2" charset="2"/>
              <a:buChar char="q"/>
            </a:pPr>
            <a:r>
              <a:rPr lang="es-ES" b="1" dirty="0" smtClean="0"/>
              <a:t>Capturar </a:t>
            </a:r>
            <a:r>
              <a:rPr lang="es-ES" b="1" dirty="0"/>
              <a:t>lecciones aprendidas parte integral de cada proyecto y que sirven para muchos propósitos. </a:t>
            </a:r>
          </a:p>
          <a:p>
            <a:pPr algn="just">
              <a:buClr>
                <a:srgbClr val="FF0000"/>
              </a:buClr>
              <a:buFont typeface="Wingdings" panose="05000000000000000000" pitchFamily="2" charset="2"/>
              <a:buChar char="q"/>
            </a:pPr>
            <a:endParaRPr lang="es-ES" b="1" dirty="0"/>
          </a:p>
          <a:p>
            <a:pPr marL="0" indent="0" algn="just">
              <a:buNone/>
            </a:pPr>
            <a:endParaRPr lang="es-ES" b="1" dirty="0"/>
          </a:p>
        </p:txBody>
      </p:sp>
    </p:spTree>
    <p:extLst>
      <p:ext uri="{BB962C8B-B14F-4D97-AF65-F5344CB8AC3E}">
        <p14:creationId xmlns:p14="http://schemas.microsoft.com/office/powerpoint/2010/main" val="2640751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20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20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5861" y="112163"/>
            <a:ext cx="3136848" cy="784363"/>
          </a:xfrm>
          <a:prstGeom prst="rect">
            <a:avLst/>
          </a:prstGeom>
        </p:spPr>
      </p:pic>
      <p:sp>
        <p:nvSpPr>
          <p:cNvPr id="8" name="2 Título"/>
          <p:cNvSpPr txBox="1">
            <a:spLocks/>
          </p:cNvSpPr>
          <p:nvPr/>
        </p:nvSpPr>
        <p:spPr>
          <a:xfrm>
            <a:off x="5486400" y="0"/>
            <a:ext cx="6705600" cy="8367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C" sz="2400" b="1" dirty="0" smtClean="0">
                <a:solidFill>
                  <a:schemeClr val="accent6">
                    <a:lumMod val="75000"/>
                  </a:schemeClr>
                </a:solidFill>
                <a:effectLst>
                  <a:outerShdw blurRad="50800" dist="38100" dir="18900000" algn="bl" rotWithShape="0">
                    <a:prstClr val="black">
                      <a:alpha val="40000"/>
                    </a:prstClr>
                  </a:outerShdw>
                </a:effectLst>
              </a:rPr>
              <a:t>METODOLOGÍA PARA LA GESTIÓN DE PROYECTOS (</a:t>
            </a:r>
            <a:r>
              <a:rPr lang="es-EC" sz="2400" b="1" dirty="0">
                <a:solidFill>
                  <a:schemeClr val="accent6">
                    <a:lumMod val="75000"/>
                  </a:schemeClr>
                </a:solidFill>
                <a:effectLst>
                  <a:outerShdw blurRad="50800" dist="38100" dir="18900000" algn="bl" rotWithShape="0">
                    <a:prstClr val="black">
                      <a:alpha val="40000"/>
                    </a:prstClr>
                  </a:outerShdw>
                </a:effectLst>
              </a:rPr>
              <a:t>9</a:t>
            </a:r>
            <a:r>
              <a:rPr lang="es-EC" sz="2400" b="1" dirty="0" smtClean="0">
                <a:solidFill>
                  <a:schemeClr val="accent6">
                    <a:lumMod val="75000"/>
                  </a:schemeClr>
                </a:solidFill>
                <a:effectLst>
                  <a:outerShdw blurRad="50800" dist="38100" dir="18900000" algn="bl" rotWithShape="0">
                    <a:prstClr val="black">
                      <a:alpha val="40000"/>
                    </a:prstClr>
                  </a:outerShdw>
                </a:effectLst>
              </a:rPr>
              <a:t>)</a:t>
            </a:r>
            <a:endParaRPr lang="es-EC" sz="2400" b="1" dirty="0">
              <a:solidFill>
                <a:schemeClr val="accent6">
                  <a:lumMod val="75000"/>
                </a:schemeClr>
              </a:solidFill>
            </a:endParaRPr>
          </a:p>
        </p:txBody>
      </p:sp>
      <p:sp>
        <p:nvSpPr>
          <p:cNvPr id="9" name="Rectángulo 8"/>
          <p:cNvSpPr/>
          <p:nvPr/>
        </p:nvSpPr>
        <p:spPr>
          <a:xfrm>
            <a:off x="3258493" y="1187027"/>
            <a:ext cx="6977616" cy="707886"/>
          </a:xfrm>
          <a:prstGeom prst="rect">
            <a:avLst/>
          </a:prstGeom>
        </p:spPr>
        <p:txBody>
          <a:bodyPr wrap="none">
            <a:spAutoFit/>
          </a:bodyPr>
          <a:lstStyle/>
          <a:p>
            <a:pPr algn="ctr"/>
            <a:r>
              <a:rPr lang="es-EC" sz="4000" b="1" dirty="0">
                <a:solidFill>
                  <a:schemeClr val="accent6">
                    <a:lumMod val="75000"/>
                  </a:schemeClr>
                </a:solidFill>
                <a:effectLst>
                  <a:outerShdw blurRad="38100" dist="38100" dir="2700000" algn="tl">
                    <a:srgbClr val="000000">
                      <a:alpha val="43137"/>
                    </a:srgbClr>
                  </a:outerShdw>
                </a:effectLst>
              </a:rPr>
              <a:t>VENTAJAS DE LA PROPUESTA </a:t>
            </a:r>
            <a:r>
              <a:rPr lang="es-EC" sz="4000" b="1" dirty="0" smtClean="0">
                <a:solidFill>
                  <a:schemeClr val="accent6">
                    <a:lumMod val="75000"/>
                  </a:schemeClr>
                </a:solidFill>
                <a:effectLst>
                  <a:outerShdw blurRad="38100" dist="38100" dir="2700000" algn="tl">
                    <a:srgbClr val="000000">
                      <a:alpha val="43137"/>
                    </a:srgbClr>
                  </a:outerShdw>
                </a:effectLst>
              </a:rPr>
              <a:t>(2)</a:t>
            </a:r>
            <a:endParaRPr lang="es-EC" sz="4000" b="1" dirty="0">
              <a:solidFill>
                <a:schemeClr val="accent6">
                  <a:lumMod val="75000"/>
                </a:schemeClr>
              </a:solidFill>
              <a:effectLst>
                <a:outerShdw blurRad="38100" dist="38100" dir="2700000" algn="tl">
                  <a:srgbClr val="000000">
                    <a:alpha val="43137"/>
                  </a:srgbClr>
                </a:outerShdw>
              </a:effectLst>
            </a:endParaRPr>
          </a:p>
        </p:txBody>
      </p:sp>
      <p:sp>
        <p:nvSpPr>
          <p:cNvPr id="7" name="2 Marcador de contenido"/>
          <p:cNvSpPr>
            <a:spLocks noGrp="1"/>
          </p:cNvSpPr>
          <p:nvPr>
            <p:ph idx="1"/>
          </p:nvPr>
        </p:nvSpPr>
        <p:spPr>
          <a:xfrm>
            <a:off x="1620487" y="2152493"/>
            <a:ext cx="9815953" cy="4217660"/>
          </a:xfrm>
        </p:spPr>
        <p:txBody>
          <a:bodyPr>
            <a:noAutofit/>
          </a:bodyPr>
          <a:lstStyle/>
          <a:p>
            <a:pPr algn="just">
              <a:buClr>
                <a:srgbClr val="FF0000"/>
              </a:buClr>
              <a:buFont typeface="Wingdings" panose="05000000000000000000" pitchFamily="2" charset="2"/>
              <a:buChar char="q"/>
            </a:pPr>
            <a:r>
              <a:rPr lang="es-ES" b="1" dirty="0" smtClean="0"/>
              <a:t>Una </a:t>
            </a:r>
            <a:r>
              <a:rPr lang="es-ES" b="1" dirty="0"/>
              <a:t>práctica constante y bien estructurada de lecciones aprendidas permitirá al equipo de proyecto repetir resultados deseados que fomenten el éxito en los proyectos, y evitar aquellos que incentiven el </a:t>
            </a:r>
            <a:r>
              <a:rPr lang="es-ES" b="1" dirty="0" smtClean="0"/>
              <a:t>fracaso.</a:t>
            </a:r>
          </a:p>
          <a:p>
            <a:pPr algn="just">
              <a:buClr>
                <a:srgbClr val="FF0000"/>
              </a:buClr>
              <a:buFont typeface="Wingdings" panose="05000000000000000000" pitchFamily="2" charset="2"/>
              <a:buChar char="q"/>
            </a:pPr>
            <a:endParaRPr lang="es-ES" b="1" dirty="0"/>
          </a:p>
          <a:p>
            <a:pPr algn="just">
              <a:buClr>
                <a:srgbClr val="FF0000"/>
              </a:buClr>
              <a:buFont typeface="Wingdings" panose="05000000000000000000" pitchFamily="2" charset="2"/>
              <a:buChar char="q"/>
            </a:pPr>
            <a:r>
              <a:rPr lang="es-ES" b="1" dirty="0" smtClean="0"/>
              <a:t>Fortalecer </a:t>
            </a:r>
            <a:r>
              <a:rPr lang="es-ES" b="1" dirty="0"/>
              <a:t>el conocimiento de los elementos que influyen en un proyecto durante su etapa de arranque mediante el análisis de los conceptos, las definiciones y los procesos  que le dieron inicio.</a:t>
            </a:r>
          </a:p>
          <a:p>
            <a:pPr algn="just">
              <a:buClr>
                <a:srgbClr val="FF0000"/>
              </a:buClr>
              <a:buFont typeface="Wingdings" panose="05000000000000000000" pitchFamily="2" charset="2"/>
              <a:buChar char="q"/>
            </a:pPr>
            <a:endParaRPr lang="es-ES" b="1" dirty="0"/>
          </a:p>
          <a:p>
            <a:pPr marL="0" indent="0" algn="just">
              <a:buNone/>
            </a:pPr>
            <a:endParaRPr lang="es-ES" b="1" dirty="0"/>
          </a:p>
        </p:txBody>
      </p:sp>
    </p:spTree>
    <p:extLst>
      <p:ext uri="{BB962C8B-B14F-4D97-AF65-F5344CB8AC3E}">
        <p14:creationId xmlns:p14="http://schemas.microsoft.com/office/powerpoint/2010/main" val="3049771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20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20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5861" y="112163"/>
            <a:ext cx="3136848" cy="784363"/>
          </a:xfrm>
          <a:prstGeom prst="rect">
            <a:avLst/>
          </a:prstGeom>
        </p:spPr>
      </p:pic>
      <p:sp>
        <p:nvSpPr>
          <p:cNvPr id="8" name="2 Título"/>
          <p:cNvSpPr txBox="1">
            <a:spLocks/>
          </p:cNvSpPr>
          <p:nvPr/>
        </p:nvSpPr>
        <p:spPr>
          <a:xfrm>
            <a:off x="5486400" y="0"/>
            <a:ext cx="6705600" cy="8367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C" sz="2400" b="1" dirty="0" smtClean="0">
                <a:solidFill>
                  <a:schemeClr val="accent6">
                    <a:lumMod val="75000"/>
                  </a:schemeClr>
                </a:solidFill>
                <a:effectLst>
                  <a:outerShdw blurRad="50800" dist="38100" dir="18900000" algn="bl" rotWithShape="0">
                    <a:prstClr val="black">
                      <a:alpha val="40000"/>
                    </a:prstClr>
                  </a:outerShdw>
                </a:effectLst>
              </a:rPr>
              <a:t>METODOLOGÍA PARA LA GESTIÓN DE PROYECTOS (10)</a:t>
            </a:r>
            <a:endParaRPr lang="es-EC" sz="2400" b="1" dirty="0">
              <a:solidFill>
                <a:schemeClr val="accent6">
                  <a:lumMod val="75000"/>
                </a:schemeClr>
              </a:solidFill>
            </a:endParaRPr>
          </a:p>
        </p:txBody>
      </p:sp>
      <p:sp>
        <p:nvSpPr>
          <p:cNvPr id="9" name="Rectángulo 8"/>
          <p:cNvSpPr/>
          <p:nvPr/>
        </p:nvSpPr>
        <p:spPr>
          <a:xfrm>
            <a:off x="3258493" y="1187027"/>
            <a:ext cx="6977616" cy="707886"/>
          </a:xfrm>
          <a:prstGeom prst="rect">
            <a:avLst/>
          </a:prstGeom>
        </p:spPr>
        <p:txBody>
          <a:bodyPr wrap="none">
            <a:spAutoFit/>
          </a:bodyPr>
          <a:lstStyle/>
          <a:p>
            <a:pPr algn="ctr"/>
            <a:r>
              <a:rPr lang="es-EC" sz="4000" b="1" dirty="0">
                <a:solidFill>
                  <a:schemeClr val="accent6">
                    <a:lumMod val="75000"/>
                  </a:schemeClr>
                </a:solidFill>
                <a:effectLst>
                  <a:outerShdw blurRad="38100" dist="38100" dir="2700000" algn="tl">
                    <a:srgbClr val="000000">
                      <a:alpha val="43137"/>
                    </a:srgbClr>
                  </a:outerShdw>
                </a:effectLst>
              </a:rPr>
              <a:t>VENTAJAS DE LA PROPUESTA </a:t>
            </a:r>
            <a:r>
              <a:rPr lang="es-EC" sz="4000" b="1" dirty="0" smtClean="0">
                <a:solidFill>
                  <a:schemeClr val="accent6">
                    <a:lumMod val="75000"/>
                  </a:schemeClr>
                </a:solidFill>
                <a:effectLst>
                  <a:outerShdw blurRad="38100" dist="38100" dir="2700000" algn="tl">
                    <a:srgbClr val="000000">
                      <a:alpha val="43137"/>
                    </a:srgbClr>
                  </a:outerShdw>
                </a:effectLst>
              </a:rPr>
              <a:t>(3)</a:t>
            </a:r>
            <a:endParaRPr lang="es-EC" sz="4000" b="1" dirty="0">
              <a:solidFill>
                <a:schemeClr val="accent6">
                  <a:lumMod val="75000"/>
                </a:schemeClr>
              </a:solidFill>
              <a:effectLst>
                <a:outerShdw blurRad="38100" dist="38100" dir="2700000" algn="tl">
                  <a:srgbClr val="000000">
                    <a:alpha val="43137"/>
                  </a:srgbClr>
                </a:outerShdw>
              </a:effectLst>
            </a:endParaRPr>
          </a:p>
        </p:txBody>
      </p:sp>
      <p:sp>
        <p:nvSpPr>
          <p:cNvPr id="7" name="2 Marcador de contenido"/>
          <p:cNvSpPr>
            <a:spLocks noGrp="1"/>
          </p:cNvSpPr>
          <p:nvPr>
            <p:ph idx="1"/>
          </p:nvPr>
        </p:nvSpPr>
        <p:spPr>
          <a:xfrm>
            <a:off x="1620487" y="2152493"/>
            <a:ext cx="9815953" cy="4217660"/>
          </a:xfrm>
        </p:spPr>
        <p:txBody>
          <a:bodyPr>
            <a:noAutofit/>
          </a:bodyPr>
          <a:lstStyle/>
          <a:p>
            <a:pPr algn="just">
              <a:buClr>
                <a:srgbClr val="FF0000"/>
              </a:buClr>
              <a:buFont typeface="Wingdings" panose="05000000000000000000" pitchFamily="2" charset="2"/>
              <a:buChar char="q"/>
            </a:pPr>
            <a:r>
              <a:rPr lang="es-ES" b="1" dirty="0" smtClean="0"/>
              <a:t>Comprensión </a:t>
            </a:r>
            <a:r>
              <a:rPr lang="es-ES" b="1" dirty="0"/>
              <a:t>de los conceptos fundamentales vinculados con: gobernabilidad del proyecto, para consensuar los objetivos de éste y entender su lógica, conocer el contenido y aplicación del Acta de Constitución; integrar la Matriz de resultados como punto de partida para la etapa de iniciación (arranque) del proyecto; identificar a los involucrados (stakeholders) en el proyecto.</a:t>
            </a:r>
          </a:p>
          <a:p>
            <a:pPr algn="just">
              <a:buClr>
                <a:srgbClr val="FF0000"/>
              </a:buClr>
              <a:buFont typeface="Wingdings" panose="05000000000000000000" pitchFamily="2" charset="2"/>
              <a:buChar char="q"/>
            </a:pPr>
            <a:endParaRPr lang="es-ES" b="1" dirty="0"/>
          </a:p>
          <a:p>
            <a:pPr marL="0" indent="0" algn="just">
              <a:buNone/>
            </a:pPr>
            <a:endParaRPr lang="es-ES" b="1" dirty="0"/>
          </a:p>
        </p:txBody>
      </p:sp>
    </p:spTree>
    <p:extLst>
      <p:ext uri="{BB962C8B-B14F-4D97-AF65-F5344CB8AC3E}">
        <p14:creationId xmlns:p14="http://schemas.microsoft.com/office/powerpoint/2010/main" val="2277916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p:cNvGrpSpPr/>
          <p:nvPr/>
        </p:nvGrpSpPr>
        <p:grpSpPr>
          <a:xfrm>
            <a:off x="3492709" y="2037649"/>
            <a:ext cx="6781792" cy="4450986"/>
            <a:chOff x="3669912" y="1938078"/>
            <a:chExt cx="6781792" cy="4450986"/>
          </a:xfrm>
        </p:grpSpPr>
        <p:sp>
          <p:nvSpPr>
            <p:cNvPr id="4" name="Flecha doblada 3"/>
            <p:cNvSpPr/>
            <p:nvPr/>
          </p:nvSpPr>
          <p:spPr>
            <a:xfrm>
              <a:off x="4171448" y="1938078"/>
              <a:ext cx="1872208" cy="1635673"/>
            </a:xfrm>
            <a:prstGeom prst="ben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solidFill>
                  <a:schemeClr val="tx1"/>
                </a:solidFill>
              </a:endParaRPr>
            </a:p>
          </p:txBody>
        </p:sp>
        <p:sp>
          <p:nvSpPr>
            <p:cNvPr id="6" name="CuadroTexto 5"/>
            <p:cNvSpPr txBox="1"/>
            <p:nvPr/>
          </p:nvSpPr>
          <p:spPr>
            <a:xfrm>
              <a:off x="6185633" y="2058130"/>
              <a:ext cx="1765227" cy="584775"/>
            </a:xfrm>
            <a:prstGeom prst="rect">
              <a:avLst/>
            </a:prstGeom>
            <a:noFill/>
          </p:spPr>
          <p:txBody>
            <a:bodyPr wrap="none" rtlCol="0">
              <a:spAutoFit/>
            </a:bodyPr>
            <a:lstStyle/>
            <a:p>
              <a:r>
                <a:rPr lang="es-EC" sz="3200" dirty="0"/>
                <a:t>Iniciación</a:t>
              </a:r>
            </a:p>
          </p:txBody>
        </p:sp>
        <p:sp>
          <p:nvSpPr>
            <p:cNvPr id="9" name="Flecha doblada 8"/>
            <p:cNvSpPr/>
            <p:nvPr/>
          </p:nvSpPr>
          <p:spPr>
            <a:xfrm rot="16200000">
              <a:off x="4052404" y="4221723"/>
              <a:ext cx="1872208" cy="1713093"/>
            </a:xfrm>
            <a:prstGeom prst="bent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solidFill>
                  <a:schemeClr val="tx1"/>
                </a:solidFill>
              </a:endParaRPr>
            </a:p>
          </p:txBody>
        </p:sp>
        <p:sp>
          <p:nvSpPr>
            <p:cNvPr id="10" name="CuadroTexto 9"/>
            <p:cNvSpPr txBox="1"/>
            <p:nvPr/>
          </p:nvSpPr>
          <p:spPr>
            <a:xfrm>
              <a:off x="3669912" y="3586802"/>
              <a:ext cx="2123915" cy="584775"/>
            </a:xfrm>
            <a:prstGeom prst="rect">
              <a:avLst/>
            </a:prstGeom>
            <a:noFill/>
          </p:spPr>
          <p:txBody>
            <a:bodyPr wrap="none" rtlCol="0">
              <a:spAutoFit/>
            </a:bodyPr>
            <a:lstStyle/>
            <a:p>
              <a:r>
                <a:rPr lang="es-EC" sz="3200" dirty="0"/>
                <a:t>Finalización</a:t>
              </a:r>
            </a:p>
          </p:txBody>
        </p:sp>
        <p:sp>
          <p:nvSpPr>
            <p:cNvPr id="11" name="Flecha doblada 10"/>
            <p:cNvSpPr/>
            <p:nvPr/>
          </p:nvSpPr>
          <p:spPr>
            <a:xfrm rot="5400000">
              <a:off x="7929702" y="2322164"/>
              <a:ext cx="1872208" cy="1512168"/>
            </a:xfrm>
            <a:prstGeom prst="ben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solidFill>
                  <a:schemeClr val="tx1"/>
                </a:solidFill>
              </a:endParaRPr>
            </a:p>
          </p:txBody>
        </p:sp>
        <p:sp>
          <p:nvSpPr>
            <p:cNvPr id="12" name="CuadroTexto 11"/>
            <p:cNvSpPr txBox="1"/>
            <p:nvPr/>
          </p:nvSpPr>
          <p:spPr>
            <a:xfrm>
              <a:off x="8165694" y="3951375"/>
              <a:ext cx="2286010" cy="584775"/>
            </a:xfrm>
            <a:prstGeom prst="rect">
              <a:avLst/>
            </a:prstGeom>
            <a:noFill/>
          </p:spPr>
          <p:txBody>
            <a:bodyPr wrap="none" rtlCol="0">
              <a:spAutoFit/>
            </a:bodyPr>
            <a:lstStyle/>
            <a:p>
              <a:r>
                <a:rPr lang="es-EC" sz="3200" dirty="0"/>
                <a:t>Planificación</a:t>
              </a:r>
            </a:p>
          </p:txBody>
        </p:sp>
        <p:sp>
          <p:nvSpPr>
            <p:cNvPr id="13" name="Flecha doblada 12"/>
            <p:cNvSpPr/>
            <p:nvPr/>
          </p:nvSpPr>
          <p:spPr>
            <a:xfrm rot="10800000">
              <a:off x="7715963" y="4432029"/>
              <a:ext cx="1726716" cy="1795555"/>
            </a:xfrm>
            <a:prstGeom prst="ben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solidFill>
                  <a:schemeClr val="tx1"/>
                </a:solidFill>
              </a:endParaRPr>
            </a:p>
          </p:txBody>
        </p:sp>
        <p:sp>
          <p:nvSpPr>
            <p:cNvPr id="14" name="CuadroTexto 13"/>
            <p:cNvSpPr txBox="1"/>
            <p:nvPr/>
          </p:nvSpPr>
          <p:spPr>
            <a:xfrm>
              <a:off x="5802018" y="5311846"/>
              <a:ext cx="1970604" cy="1077218"/>
            </a:xfrm>
            <a:prstGeom prst="rect">
              <a:avLst/>
            </a:prstGeom>
            <a:noFill/>
          </p:spPr>
          <p:txBody>
            <a:bodyPr wrap="none" rtlCol="0">
              <a:spAutoFit/>
            </a:bodyPr>
            <a:lstStyle/>
            <a:p>
              <a:pPr algn="ctr"/>
              <a:r>
                <a:rPr lang="es-EC" sz="3200" dirty="0"/>
                <a:t>Control y</a:t>
              </a:r>
            </a:p>
            <a:p>
              <a:pPr algn="ctr"/>
              <a:r>
                <a:rPr lang="es-EC" sz="3200" dirty="0"/>
                <a:t>Monitoreo</a:t>
              </a:r>
            </a:p>
          </p:txBody>
        </p:sp>
      </p:grpSp>
      <p:pic>
        <p:nvPicPr>
          <p:cNvPr id="15" name="Imagen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861" y="112163"/>
            <a:ext cx="3136848" cy="784363"/>
          </a:xfrm>
          <a:prstGeom prst="rect">
            <a:avLst/>
          </a:prstGeom>
        </p:spPr>
      </p:pic>
      <p:sp>
        <p:nvSpPr>
          <p:cNvPr id="17" name="2 Título"/>
          <p:cNvSpPr txBox="1">
            <a:spLocks/>
          </p:cNvSpPr>
          <p:nvPr/>
        </p:nvSpPr>
        <p:spPr>
          <a:xfrm>
            <a:off x="5486400" y="0"/>
            <a:ext cx="6705600" cy="8367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C" sz="2400" b="1" dirty="0" smtClean="0">
                <a:solidFill>
                  <a:schemeClr val="accent6">
                    <a:lumMod val="75000"/>
                  </a:schemeClr>
                </a:solidFill>
                <a:effectLst>
                  <a:outerShdw blurRad="50800" dist="38100" dir="18900000" algn="bl" rotWithShape="0">
                    <a:prstClr val="black">
                      <a:alpha val="40000"/>
                    </a:prstClr>
                  </a:outerShdw>
                </a:effectLst>
              </a:rPr>
              <a:t>METODOLOGÍA PARA LA GESTIÓN DE PROYECTOS (11)</a:t>
            </a:r>
            <a:endParaRPr lang="es-EC" sz="2400" b="1" dirty="0">
              <a:solidFill>
                <a:schemeClr val="accent6">
                  <a:lumMod val="75000"/>
                </a:schemeClr>
              </a:solidFill>
            </a:endParaRPr>
          </a:p>
        </p:txBody>
      </p:sp>
      <p:sp>
        <p:nvSpPr>
          <p:cNvPr id="16" name="Rectángulo 15"/>
          <p:cNvSpPr/>
          <p:nvPr/>
        </p:nvSpPr>
        <p:spPr>
          <a:xfrm>
            <a:off x="5013688" y="1187027"/>
            <a:ext cx="3467231" cy="707886"/>
          </a:xfrm>
          <a:prstGeom prst="rect">
            <a:avLst/>
          </a:prstGeom>
        </p:spPr>
        <p:txBody>
          <a:bodyPr wrap="none">
            <a:spAutoFit/>
          </a:bodyPr>
          <a:lstStyle/>
          <a:p>
            <a:pPr algn="ctr"/>
            <a:r>
              <a:rPr lang="es-EC" sz="4000" b="1" dirty="0" smtClean="0">
                <a:solidFill>
                  <a:schemeClr val="accent6">
                    <a:lumMod val="75000"/>
                  </a:schemeClr>
                </a:solidFill>
                <a:effectLst>
                  <a:outerShdw blurRad="38100" dist="38100" dir="2700000" algn="tl">
                    <a:srgbClr val="000000">
                      <a:alpha val="43137"/>
                    </a:srgbClr>
                  </a:outerShdw>
                </a:effectLst>
              </a:rPr>
              <a:t>METODOLOGÍA</a:t>
            </a:r>
            <a:endParaRPr lang="es-EC" sz="4000" b="1" dirty="0">
              <a:solidFill>
                <a:schemeClr val="accent6">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21770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20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2 Marcador de contenido"/>
          <p:cNvSpPr>
            <a:spLocks noGrp="1"/>
          </p:cNvSpPr>
          <p:nvPr>
            <p:ph idx="1"/>
          </p:nvPr>
        </p:nvSpPr>
        <p:spPr>
          <a:xfrm>
            <a:off x="3149869" y="2400854"/>
            <a:ext cx="7571184" cy="2520280"/>
          </a:xfrm>
        </p:spPr>
        <p:txBody>
          <a:bodyPr>
            <a:noAutofit/>
          </a:bodyPr>
          <a:lstStyle/>
          <a:p>
            <a:pPr marL="0" indent="0">
              <a:buNone/>
            </a:pPr>
            <a:endParaRPr lang="es-EC" sz="2400" b="1" dirty="0">
              <a:effectLst>
                <a:outerShdw blurRad="38100" dist="38100" dir="2700000" algn="tl">
                  <a:srgbClr val="000000">
                    <a:alpha val="43137"/>
                  </a:srgbClr>
                </a:outerShdw>
              </a:effectLst>
            </a:endParaRPr>
          </a:p>
          <a:p>
            <a:pPr>
              <a:buClr>
                <a:srgbClr val="FF0000"/>
              </a:buClr>
              <a:buFont typeface="Wingdings" panose="05000000000000000000" pitchFamily="2" charset="2"/>
              <a:buChar char="q"/>
            </a:pPr>
            <a:r>
              <a:rPr lang="es-EC" sz="2400" b="1" dirty="0" smtClean="0">
                <a:effectLst>
                  <a:outerShdw blurRad="38100" dist="38100" dir="2700000" algn="tl">
                    <a:srgbClr val="000000">
                      <a:alpha val="43137"/>
                    </a:srgbClr>
                  </a:outerShdw>
                </a:effectLst>
              </a:rPr>
              <a:t>Acta </a:t>
            </a:r>
            <a:r>
              <a:rPr lang="es-EC" sz="2400" b="1" dirty="0">
                <a:effectLst>
                  <a:outerShdw blurRad="38100" dist="38100" dir="2700000" algn="tl">
                    <a:srgbClr val="000000">
                      <a:alpha val="43137"/>
                    </a:srgbClr>
                  </a:outerShdw>
                </a:effectLst>
              </a:rPr>
              <a:t>de Constitución del proyecto</a:t>
            </a:r>
            <a:r>
              <a:rPr lang="es-EC" sz="2400" b="1" dirty="0" smtClean="0">
                <a:effectLst>
                  <a:outerShdw blurRad="38100" dist="38100" dir="2700000" algn="tl">
                    <a:srgbClr val="000000">
                      <a:alpha val="43137"/>
                    </a:srgbClr>
                  </a:outerShdw>
                </a:effectLst>
              </a:rPr>
              <a:t>. (</a:t>
            </a:r>
            <a:r>
              <a:rPr lang="es-EC" sz="2400" b="1" dirty="0">
                <a:effectLst>
                  <a:outerShdw blurRad="38100" dist="38100" dir="2700000" algn="tl">
                    <a:srgbClr val="000000">
                      <a:alpha val="43137"/>
                    </a:srgbClr>
                  </a:outerShdw>
                </a:effectLst>
                <a:hlinkClick r:id="rId3" action="ppaction://hlinksldjump"/>
              </a:rPr>
              <a:t>Anexo </a:t>
            </a:r>
            <a:r>
              <a:rPr lang="es-EC" sz="2400" b="1" dirty="0" smtClean="0">
                <a:effectLst>
                  <a:outerShdw blurRad="38100" dist="38100" dir="2700000" algn="tl">
                    <a:srgbClr val="000000">
                      <a:alpha val="43137"/>
                    </a:srgbClr>
                  </a:outerShdw>
                </a:effectLst>
                <a:hlinkClick r:id="rId3" action="ppaction://hlinksldjump"/>
              </a:rPr>
              <a:t>1</a:t>
            </a:r>
            <a:r>
              <a:rPr lang="es-EC" sz="2400" b="1" dirty="0" smtClean="0">
                <a:effectLst>
                  <a:outerShdw blurRad="38100" dist="38100" dir="2700000" algn="tl">
                    <a:srgbClr val="000000">
                      <a:alpha val="43137"/>
                    </a:srgbClr>
                  </a:outerShdw>
                </a:effectLst>
              </a:rPr>
              <a:t>)</a:t>
            </a:r>
            <a:endParaRPr lang="es-EC" sz="2400" b="1" dirty="0">
              <a:effectLst>
                <a:outerShdw blurRad="38100" dist="38100" dir="2700000" algn="tl">
                  <a:srgbClr val="000000">
                    <a:alpha val="43137"/>
                  </a:srgbClr>
                </a:outerShdw>
              </a:effectLst>
            </a:endParaRPr>
          </a:p>
          <a:p>
            <a:pPr>
              <a:buClr>
                <a:srgbClr val="FF0000"/>
              </a:buClr>
              <a:buFont typeface="Wingdings" panose="05000000000000000000" pitchFamily="2" charset="2"/>
              <a:buChar char="q"/>
            </a:pPr>
            <a:r>
              <a:rPr lang="es-EC" sz="2400" b="1" dirty="0">
                <a:effectLst>
                  <a:outerShdw blurRad="38100" dist="38100" dir="2700000" algn="tl">
                    <a:srgbClr val="000000">
                      <a:alpha val="43137"/>
                    </a:srgbClr>
                  </a:outerShdw>
                </a:effectLst>
              </a:rPr>
              <a:t> Matriz de Interesados. </a:t>
            </a:r>
            <a:r>
              <a:rPr lang="es-EC" sz="2400" b="1" dirty="0" smtClean="0">
                <a:effectLst>
                  <a:outerShdw blurRad="38100" dist="38100" dir="2700000" algn="tl">
                    <a:srgbClr val="000000">
                      <a:alpha val="43137"/>
                    </a:srgbClr>
                  </a:outerShdw>
                </a:effectLst>
              </a:rPr>
              <a:t>(</a:t>
            </a:r>
            <a:r>
              <a:rPr lang="es-EC" sz="2400" b="1" dirty="0">
                <a:effectLst>
                  <a:outerShdw blurRad="38100" dist="38100" dir="2700000" algn="tl">
                    <a:srgbClr val="000000">
                      <a:alpha val="43137"/>
                    </a:srgbClr>
                  </a:outerShdw>
                </a:effectLst>
                <a:hlinkClick r:id="rId4" action="ppaction://hlinksldjump"/>
              </a:rPr>
              <a:t>Anexo </a:t>
            </a:r>
            <a:r>
              <a:rPr lang="es-EC" sz="2400" b="1" dirty="0" smtClean="0">
                <a:effectLst>
                  <a:outerShdw blurRad="38100" dist="38100" dir="2700000" algn="tl">
                    <a:srgbClr val="000000">
                      <a:alpha val="43137"/>
                    </a:srgbClr>
                  </a:outerShdw>
                </a:effectLst>
                <a:hlinkClick r:id="rId4" action="ppaction://hlinksldjump"/>
              </a:rPr>
              <a:t>2</a:t>
            </a:r>
            <a:r>
              <a:rPr lang="es-EC" sz="2400" b="1" dirty="0" smtClean="0">
                <a:effectLst>
                  <a:outerShdw blurRad="38100" dist="38100" dir="2700000" algn="tl">
                    <a:srgbClr val="000000">
                      <a:alpha val="43137"/>
                    </a:srgbClr>
                  </a:outerShdw>
                </a:effectLst>
              </a:rPr>
              <a:t>)</a:t>
            </a:r>
            <a:endParaRPr lang="es-EC" sz="2400" b="1" dirty="0">
              <a:effectLst>
                <a:outerShdw blurRad="38100" dist="38100" dir="2700000" algn="tl">
                  <a:srgbClr val="000000">
                    <a:alpha val="43137"/>
                  </a:srgbClr>
                </a:outerShdw>
              </a:effectLst>
            </a:endParaRPr>
          </a:p>
        </p:txBody>
      </p:sp>
      <p:pic>
        <p:nvPicPr>
          <p:cNvPr id="6" name="Imagen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5861" y="112163"/>
            <a:ext cx="3136848" cy="784363"/>
          </a:xfrm>
          <a:prstGeom prst="rect">
            <a:avLst/>
          </a:prstGeom>
        </p:spPr>
      </p:pic>
      <p:sp>
        <p:nvSpPr>
          <p:cNvPr id="7" name="2 Título"/>
          <p:cNvSpPr txBox="1">
            <a:spLocks/>
          </p:cNvSpPr>
          <p:nvPr/>
        </p:nvSpPr>
        <p:spPr>
          <a:xfrm>
            <a:off x="5486400" y="0"/>
            <a:ext cx="6705600" cy="8367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C" sz="2400" b="1" dirty="0" smtClean="0">
                <a:solidFill>
                  <a:schemeClr val="accent6">
                    <a:lumMod val="75000"/>
                  </a:schemeClr>
                </a:solidFill>
                <a:effectLst>
                  <a:outerShdw blurRad="50800" dist="38100" dir="18900000" algn="bl" rotWithShape="0">
                    <a:prstClr val="black">
                      <a:alpha val="40000"/>
                    </a:prstClr>
                  </a:outerShdw>
                </a:effectLst>
              </a:rPr>
              <a:t>METODOLOGÍA PARA LA GESTIÓN DE PROYECTOS (12)</a:t>
            </a:r>
            <a:endParaRPr lang="es-EC" sz="2400" b="1" dirty="0">
              <a:solidFill>
                <a:schemeClr val="accent6">
                  <a:lumMod val="75000"/>
                </a:schemeClr>
              </a:solidFill>
            </a:endParaRPr>
          </a:p>
        </p:txBody>
      </p:sp>
      <p:sp>
        <p:nvSpPr>
          <p:cNvPr id="9" name="Rectángulo 8"/>
          <p:cNvSpPr/>
          <p:nvPr/>
        </p:nvSpPr>
        <p:spPr>
          <a:xfrm>
            <a:off x="5447717" y="1187027"/>
            <a:ext cx="2599174" cy="707886"/>
          </a:xfrm>
          <a:prstGeom prst="rect">
            <a:avLst/>
          </a:prstGeom>
        </p:spPr>
        <p:txBody>
          <a:bodyPr wrap="none">
            <a:spAutoFit/>
          </a:bodyPr>
          <a:lstStyle/>
          <a:p>
            <a:pPr algn="ctr"/>
            <a:r>
              <a:rPr lang="es-EC" sz="4000" b="1" dirty="0" smtClean="0">
                <a:solidFill>
                  <a:schemeClr val="accent6">
                    <a:lumMod val="75000"/>
                  </a:schemeClr>
                </a:solidFill>
                <a:effectLst>
                  <a:outerShdw blurRad="38100" dist="38100" dir="2700000" algn="tl">
                    <a:srgbClr val="000000">
                      <a:alpha val="43137"/>
                    </a:srgbClr>
                  </a:outerShdw>
                </a:effectLst>
              </a:rPr>
              <a:t>INICIACIÓN</a:t>
            </a:r>
            <a:endParaRPr lang="es-EC" sz="4000" b="1" dirty="0">
              <a:solidFill>
                <a:schemeClr val="accent6">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21765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2">
                                            <p:txEl>
                                              <p:pRg st="1" end="1"/>
                                            </p:txEl>
                                          </p:spTgt>
                                        </p:tgtEl>
                                        <p:attrNameLst>
                                          <p:attrName>style.visibility</p:attrName>
                                        </p:attrNameLst>
                                      </p:cBhvr>
                                      <p:to>
                                        <p:strVal val="visible"/>
                                      </p:to>
                                    </p:set>
                                    <p:animEffect transition="in" filter="fade">
                                      <p:cBhvr>
                                        <p:cTn id="17" dur="500"/>
                                        <p:tgtEl>
                                          <p:spTgt spid="5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2">
                                            <p:txEl>
                                              <p:pRg st="2" end="2"/>
                                            </p:txEl>
                                          </p:spTgt>
                                        </p:tgtEl>
                                        <p:attrNameLst>
                                          <p:attrName>style.visibility</p:attrName>
                                        </p:attrNameLst>
                                      </p:cBhvr>
                                      <p:to>
                                        <p:strVal val="visible"/>
                                      </p:to>
                                    </p:set>
                                    <p:animEffect transition="in" filter="fade">
                                      <p:cBhvr>
                                        <p:cTn id="22" dur="500"/>
                                        <p:tgtEl>
                                          <p:spTgt spid="5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build="p"/>
      <p:bldP spid="7"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ángulo 3"/>
          <p:cNvSpPr/>
          <p:nvPr/>
        </p:nvSpPr>
        <p:spPr>
          <a:xfrm>
            <a:off x="1783829" y="2125994"/>
            <a:ext cx="9443803" cy="3194721"/>
          </a:xfrm>
          <a:prstGeom prst="rect">
            <a:avLst/>
          </a:prstGeom>
        </p:spPr>
        <p:txBody>
          <a:bodyPr wrap="square">
            <a:spAutoFit/>
          </a:bodyPr>
          <a:lstStyle/>
          <a:p>
            <a:pPr algn="just">
              <a:lnSpc>
                <a:spcPct val="120000"/>
              </a:lnSpc>
            </a:pPr>
            <a:r>
              <a:rPr lang="es-ES" sz="2800" b="1" dirty="0" smtClean="0">
                <a:solidFill>
                  <a:schemeClr val="tx1"/>
                </a:solidFill>
              </a:rPr>
              <a:t>Metodología para la Gestión de Proyectos, con cobertura suficiente para modelar y soportar la gran mayoría de los proyectos de la Unidad de Negocio CELEC EP - TRANSELECTRIC, actuales y futuros, incorporándola como herramienta corporativa trascendental para implementar las acciones de transformación y mejoramiento organizacional.</a:t>
            </a:r>
            <a:endParaRPr lang="es-EC" sz="2800" b="1" dirty="0">
              <a:solidFill>
                <a:schemeClr val="tx1"/>
              </a:solidFill>
            </a:endParaRPr>
          </a:p>
        </p:txBody>
      </p:sp>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5861" y="115219"/>
            <a:ext cx="3136848" cy="784363"/>
          </a:xfrm>
          <a:prstGeom prst="rect">
            <a:avLst/>
          </a:prstGeom>
        </p:spPr>
      </p:pic>
      <p:sp>
        <p:nvSpPr>
          <p:cNvPr id="8" name="Rectángulo 7"/>
          <p:cNvSpPr/>
          <p:nvPr/>
        </p:nvSpPr>
        <p:spPr>
          <a:xfrm>
            <a:off x="4485505" y="1187027"/>
            <a:ext cx="4523611" cy="707886"/>
          </a:xfrm>
          <a:prstGeom prst="rect">
            <a:avLst/>
          </a:prstGeom>
        </p:spPr>
        <p:txBody>
          <a:bodyPr wrap="none">
            <a:spAutoFit/>
          </a:bodyPr>
          <a:lstStyle/>
          <a:p>
            <a:pPr algn="ctr"/>
            <a:r>
              <a:rPr lang="en-US" sz="4000" b="1" dirty="0" smtClean="0">
                <a:solidFill>
                  <a:schemeClr val="accent6">
                    <a:lumMod val="75000"/>
                  </a:schemeClr>
                </a:solidFill>
                <a:effectLst>
                  <a:outerShdw blurRad="38100" dist="38100" dir="2700000" algn="tl">
                    <a:srgbClr val="000000">
                      <a:alpha val="43137"/>
                    </a:srgbClr>
                  </a:outerShdw>
                </a:effectLst>
              </a:rPr>
              <a:t>OBJETIVO GENERAL</a:t>
            </a:r>
            <a:endParaRPr lang="es-EC" sz="4000" b="1" dirty="0">
              <a:solidFill>
                <a:schemeClr val="accent6">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8491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2 Marcador de contenido"/>
          <p:cNvSpPr>
            <a:spLocks noGrp="1"/>
          </p:cNvSpPr>
          <p:nvPr>
            <p:ph idx="1"/>
          </p:nvPr>
        </p:nvSpPr>
        <p:spPr>
          <a:xfrm>
            <a:off x="2601144" y="2212189"/>
            <a:ext cx="8229600" cy="3771516"/>
          </a:xfrm>
        </p:spPr>
        <p:txBody>
          <a:bodyPr>
            <a:noAutofit/>
          </a:bodyPr>
          <a:lstStyle/>
          <a:p>
            <a:pPr marL="0" indent="0">
              <a:buNone/>
            </a:pPr>
            <a:endParaRPr lang="es-EC" sz="2400" b="1" dirty="0">
              <a:effectLst>
                <a:outerShdw blurRad="38100" dist="38100" dir="2700000" algn="tl">
                  <a:srgbClr val="000000">
                    <a:alpha val="43137"/>
                  </a:srgbClr>
                </a:outerShdw>
              </a:effectLst>
            </a:endParaRPr>
          </a:p>
          <a:p>
            <a:pPr>
              <a:buClr>
                <a:srgbClr val="FF0000"/>
              </a:buClr>
              <a:buFont typeface="Wingdings" panose="05000000000000000000" pitchFamily="2" charset="2"/>
              <a:buChar char="q"/>
            </a:pPr>
            <a:r>
              <a:rPr lang="es-EC" sz="2400" b="1" dirty="0">
                <a:effectLst>
                  <a:outerShdw blurRad="38100" dist="38100" dir="2700000" algn="tl">
                    <a:srgbClr val="000000">
                      <a:alpha val="43137"/>
                    </a:srgbClr>
                  </a:outerShdw>
                </a:effectLst>
              </a:rPr>
              <a:t> Estructura de Desglose de Trabajo </a:t>
            </a:r>
            <a:r>
              <a:rPr lang="es-EC" sz="2400" b="1" dirty="0" smtClean="0">
                <a:effectLst>
                  <a:outerShdw blurRad="38100" dist="38100" dir="2700000" algn="tl">
                    <a:srgbClr val="000000">
                      <a:alpha val="43137"/>
                    </a:srgbClr>
                  </a:outerShdw>
                </a:effectLst>
              </a:rPr>
              <a:t>– EDT. (</a:t>
            </a:r>
            <a:r>
              <a:rPr lang="es-EC" sz="2400" b="1" dirty="0" smtClean="0">
                <a:effectLst>
                  <a:outerShdw blurRad="38100" dist="38100" dir="2700000" algn="tl">
                    <a:srgbClr val="000000">
                      <a:alpha val="43137"/>
                    </a:srgbClr>
                  </a:outerShdw>
                </a:effectLst>
                <a:hlinkClick r:id="rId3" action="ppaction://hlinksldjump"/>
              </a:rPr>
              <a:t>Anexo 3</a:t>
            </a:r>
            <a:r>
              <a:rPr lang="es-EC" sz="2400" b="1" dirty="0" smtClean="0">
                <a:effectLst>
                  <a:outerShdw blurRad="38100" dist="38100" dir="2700000" algn="tl">
                    <a:srgbClr val="000000">
                      <a:alpha val="43137"/>
                    </a:srgbClr>
                  </a:outerShdw>
                </a:effectLst>
              </a:rPr>
              <a:t>)  </a:t>
            </a:r>
            <a:endParaRPr lang="es-EC" sz="2400" b="1" dirty="0">
              <a:effectLst>
                <a:outerShdw blurRad="38100" dist="38100" dir="2700000" algn="tl">
                  <a:srgbClr val="000000">
                    <a:alpha val="43137"/>
                  </a:srgbClr>
                </a:outerShdw>
              </a:effectLst>
            </a:endParaRPr>
          </a:p>
          <a:p>
            <a:pPr>
              <a:buClr>
                <a:srgbClr val="FF0000"/>
              </a:buClr>
              <a:buFont typeface="Wingdings" panose="05000000000000000000" pitchFamily="2" charset="2"/>
              <a:buChar char="q"/>
            </a:pPr>
            <a:r>
              <a:rPr lang="es-EC" sz="2400" b="1" dirty="0" smtClean="0">
                <a:effectLst>
                  <a:outerShdw blurRad="38100" dist="38100" dir="2700000" algn="tl">
                    <a:srgbClr val="000000">
                      <a:alpha val="43137"/>
                    </a:srgbClr>
                  </a:outerShdw>
                </a:effectLst>
              </a:rPr>
              <a:t> Cronograma </a:t>
            </a:r>
            <a:r>
              <a:rPr lang="es-EC" sz="2400" b="1" dirty="0">
                <a:effectLst>
                  <a:outerShdw blurRad="38100" dist="38100" dir="2700000" algn="tl">
                    <a:srgbClr val="000000">
                      <a:alpha val="43137"/>
                    </a:srgbClr>
                  </a:outerShdw>
                </a:effectLst>
              </a:rPr>
              <a:t>del proyecto. </a:t>
            </a:r>
          </a:p>
          <a:p>
            <a:pPr algn="l">
              <a:buClr>
                <a:srgbClr val="FF0000"/>
              </a:buClr>
              <a:buFont typeface="Wingdings" panose="05000000000000000000" pitchFamily="2" charset="2"/>
              <a:buChar char="q"/>
            </a:pPr>
            <a:r>
              <a:rPr lang="es-EC" sz="2400" b="1" dirty="0">
                <a:effectLst>
                  <a:outerShdw blurRad="38100" dist="38100" dir="2700000" algn="tl">
                    <a:srgbClr val="000000">
                      <a:alpha val="43137"/>
                    </a:srgbClr>
                  </a:outerShdw>
                </a:effectLst>
              </a:rPr>
              <a:t> Matriz de Adquisiciones. (</a:t>
            </a:r>
            <a:r>
              <a:rPr lang="es-EC" sz="2400" b="1" dirty="0" smtClean="0">
                <a:effectLst>
                  <a:outerShdw blurRad="38100" dist="38100" dir="2700000" algn="tl">
                    <a:srgbClr val="000000">
                      <a:alpha val="43137"/>
                    </a:srgbClr>
                  </a:outerShdw>
                </a:effectLst>
                <a:hlinkClick r:id="rId4" action="ppaction://hlinksldjump"/>
              </a:rPr>
              <a:t>Anexo 4</a:t>
            </a:r>
            <a:r>
              <a:rPr lang="es-EC" sz="2400" b="1" dirty="0" smtClean="0">
                <a:effectLst>
                  <a:outerShdw blurRad="38100" dist="38100" dir="2700000" algn="tl">
                    <a:srgbClr val="000000">
                      <a:alpha val="43137"/>
                    </a:srgbClr>
                  </a:outerShdw>
                </a:effectLst>
              </a:rPr>
              <a:t>)</a:t>
            </a:r>
            <a:endParaRPr lang="es-EC" sz="2400" b="1" dirty="0">
              <a:effectLst>
                <a:outerShdw blurRad="38100" dist="38100" dir="2700000" algn="tl">
                  <a:srgbClr val="000000">
                    <a:alpha val="43137"/>
                  </a:srgbClr>
                </a:outerShdw>
              </a:effectLst>
            </a:endParaRPr>
          </a:p>
          <a:p>
            <a:pPr algn="l">
              <a:buClr>
                <a:srgbClr val="FF0000"/>
              </a:buClr>
              <a:buFont typeface="Wingdings" panose="05000000000000000000" pitchFamily="2" charset="2"/>
              <a:buChar char="q"/>
            </a:pPr>
            <a:r>
              <a:rPr lang="es-EC" sz="2400" b="1" dirty="0" smtClean="0">
                <a:effectLst>
                  <a:outerShdw blurRad="38100" dist="38100" dir="2700000" algn="tl">
                    <a:srgbClr val="000000">
                      <a:alpha val="43137"/>
                    </a:srgbClr>
                  </a:outerShdw>
                </a:effectLst>
              </a:rPr>
              <a:t> Matriz </a:t>
            </a:r>
            <a:r>
              <a:rPr lang="es-EC" sz="2400" b="1" dirty="0">
                <a:effectLst>
                  <a:outerShdw blurRad="38100" dist="38100" dir="2700000" algn="tl">
                    <a:srgbClr val="000000">
                      <a:alpha val="43137"/>
                    </a:srgbClr>
                  </a:outerShdw>
                </a:effectLst>
              </a:rPr>
              <a:t>de Riesgos. (</a:t>
            </a:r>
            <a:r>
              <a:rPr lang="es-EC" sz="2400" b="1" dirty="0">
                <a:effectLst>
                  <a:outerShdw blurRad="38100" dist="38100" dir="2700000" algn="tl">
                    <a:srgbClr val="000000">
                      <a:alpha val="43137"/>
                    </a:srgbClr>
                  </a:outerShdw>
                </a:effectLst>
                <a:hlinkClick r:id="rId5" action="ppaction://hlinksldjump"/>
              </a:rPr>
              <a:t>Anexo </a:t>
            </a:r>
            <a:r>
              <a:rPr lang="es-EC" sz="2400" b="1" dirty="0" smtClean="0">
                <a:effectLst>
                  <a:outerShdw blurRad="38100" dist="38100" dir="2700000" algn="tl">
                    <a:srgbClr val="000000">
                      <a:alpha val="43137"/>
                    </a:srgbClr>
                  </a:outerShdw>
                </a:effectLst>
                <a:hlinkClick r:id="rId5" action="ppaction://hlinksldjump"/>
              </a:rPr>
              <a:t>5</a:t>
            </a:r>
            <a:r>
              <a:rPr lang="es-EC" sz="2400" b="1" dirty="0" smtClean="0">
                <a:effectLst>
                  <a:outerShdw blurRad="38100" dist="38100" dir="2700000" algn="tl">
                    <a:srgbClr val="000000">
                      <a:alpha val="43137"/>
                    </a:srgbClr>
                  </a:outerShdw>
                </a:effectLst>
              </a:rPr>
              <a:t>)</a:t>
            </a:r>
            <a:endParaRPr lang="es-EC" sz="2400" b="1" dirty="0">
              <a:effectLst>
                <a:outerShdw blurRad="38100" dist="38100" dir="2700000" algn="tl">
                  <a:srgbClr val="000000">
                    <a:alpha val="43137"/>
                  </a:srgbClr>
                </a:outerShdw>
              </a:effectLst>
            </a:endParaRPr>
          </a:p>
          <a:p>
            <a:pPr algn="l">
              <a:buClr>
                <a:srgbClr val="FF0000"/>
              </a:buClr>
              <a:buFont typeface="Wingdings" panose="05000000000000000000" pitchFamily="2" charset="2"/>
              <a:buChar char="q"/>
            </a:pPr>
            <a:r>
              <a:rPr lang="es-EC" sz="2400" b="1" dirty="0" smtClean="0">
                <a:effectLst>
                  <a:outerShdw blurRad="38100" dist="38100" dir="2700000" algn="tl">
                    <a:srgbClr val="000000">
                      <a:alpha val="43137"/>
                    </a:srgbClr>
                  </a:outerShdw>
                </a:effectLst>
              </a:rPr>
              <a:t> Matriz </a:t>
            </a:r>
            <a:r>
              <a:rPr lang="es-EC" sz="2400" b="1" dirty="0">
                <a:effectLst>
                  <a:outerShdw blurRad="38100" dist="38100" dir="2700000" algn="tl">
                    <a:srgbClr val="000000">
                      <a:alpha val="43137"/>
                    </a:srgbClr>
                  </a:outerShdw>
                </a:effectLst>
              </a:rPr>
              <a:t>de Comunicaciones. (</a:t>
            </a:r>
            <a:r>
              <a:rPr lang="es-EC" sz="2400" b="1" dirty="0">
                <a:effectLst>
                  <a:outerShdw blurRad="38100" dist="38100" dir="2700000" algn="tl">
                    <a:srgbClr val="000000">
                      <a:alpha val="43137"/>
                    </a:srgbClr>
                  </a:outerShdw>
                </a:effectLst>
                <a:hlinkClick r:id="rId6" action="ppaction://hlinksldjump"/>
              </a:rPr>
              <a:t>Anexo </a:t>
            </a:r>
            <a:r>
              <a:rPr lang="es-EC" sz="2400" b="1" dirty="0" smtClean="0">
                <a:effectLst>
                  <a:outerShdw blurRad="38100" dist="38100" dir="2700000" algn="tl">
                    <a:srgbClr val="000000">
                      <a:alpha val="43137"/>
                    </a:srgbClr>
                  </a:outerShdw>
                </a:effectLst>
                <a:hlinkClick r:id="rId6" action="ppaction://hlinksldjump"/>
              </a:rPr>
              <a:t>6</a:t>
            </a:r>
            <a:r>
              <a:rPr lang="es-EC" sz="2400" b="1" dirty="0" smtClean="0">
                <a:effectLst>
                  <a:outerShdw blurRad="38100" dist="38100" dir="2700000" algn="tl">
                    <a:srgbClr val="000000">
                      <a:alpha val="43137"/>
                    </a:srgbClr>
                  </a:outerShdw>
                </a:effectLst>
              </a:rPr>
              <a:t>)</a:t>
            </a:r>
            <a:endParaRPr lang="es-EC" sz="2400" b="1" dirty="0">
              <a:effectLst>
                <a:outerShdw blurRad="38100" dist="38100" dir="2700000" algn="tl">
                  <a:srgbClr val="000000">
                    <a:alpha val="43137"/>
                  </a:srgbClr>
                </a:outerShdw>
              </a:effectLst>
            </a:endParaRPr>
          </a:p>
          <a:p>
            <a:pPr algn="l">
              <a:buClr>
                <a:srgbClr val="FF0000"/>
              </a:buClr>
              <a:buFont typeface="Wingdings" panose="05000000000000000000" pitchFamily="2" charset="2"/>
              <a:buChar char="q"/>
            </a:pPr>
            <a:r>
              <a:rPr lang="es-EC" sz="2400" b="1" dirty="0" smtClean="0">
                <a:effectLst>
                  <a:outerShdw blurRad="38100" dist="38100" dir="2700000" algn="tl">
                    <a:srgbClr val="000000">
                      <a:alpha val="43137"/>
                    </a:srgbClr>
                  </a:outerShdw>
                </a:effectLst>
              </a:rPr>
              <a:t> Matriz </a:t>
            </a:r>
            <a:r>
              <a:rPr lang="es-EC" sz="2400" b="1" dirty="0">
                <a:effectLst>
                  <a:outerShdw blurRad="38100" dist="38100" dir="2700000" algn="tl">
                    <a:srgbClr val="000000">
                      <a:alpha val="43137"/>
                    </a:srgbClr>
                  </a:outerShdw>
                </a:effectLst>
              </a:rPr>
              <a:t>de Asignación de Responsabilidades. (</a:t>
            </a:r>
            <a:r>
              <a:rPr lang="es-EC" sz="2400" b="1" dirty="0" smtClean="0">
                <a:effectLst>
                  <a:outerShdw blurRad="38100" dist="38100" dir="2700000" algn="tl">
                    <a:srgbClr val="000000">
                      <a:alpha val="43137"/>
                    </a:srgbClr>
                  </a:outerShdw>
                </a:effectLst>
                <a:hlinkClick r:id="rId7" action="ppaction://hlinksldjump"/>
              </a:rPr>
              <a:t>Anexo 7</a:t>
            </a:r>
            <a:r>
              <a:rPr lang="es-EC" sz="2400" b="1" dirty="0" smtClean="0">
                <a:effectLst>
                  <a:outerShdw blurRad="38100" dist="38100" dir="2700000" algn="tl">
                    <a:srgbClr val="000000">
                      <a:alpha val="43137"/>
                    </a:srgbClr>
                  </a:outerShdw>
                </a:effectLst>
              </a:rPr>
              <a:t>)</a:t>
            </a:r>
            <a:endParaRPr lang="es-EC" sz="2400" b="1" dirty="0">
              <a:effectLst>
                <a:outerShdw blurRad="38100" dist="38100" dir="2700000" algn="tl">
                  <a:srgbClr val="000000">
                    <a:alpha val="43137"/>
                  </a:srgbClr>
                </a:outerShdw>
              </a:effectLst>
            </a:endParaRPr>
          </a:p>
          <a:p>
            <a:pPr marL="0" indent="0">
              <a:buNone/>
            </a:pPr>
            <a:endParaRPr lang="es-ES" sz="2400" b="1" dirty="0">
              <a:effectLst>
                <a:outerShdw blurRad="38100" dist="38100" dir="2700000" algn="tl">
                  <a:srgbClr val="000000">
                    <a:alpha val="43137"/>
                  </a:srgbClr>
                </a:outerShdw>
              </a:effectLst>
            </a:endParaRPr>
          </a:p>
        </p:txBody>
      </p:sp>
      <p:pic>
        <p:nvPicPr>
          <p:cNvPr id="6" name="Imagen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55861" y="115219"/>
            <a:ext cx="3136848" cy="784363"/>
          </a:xfrm>
          <a:prstGeom prst="rect">
            <a:avLst/>
          </a:prstGeom>
        </p:spPr>
      </p:pic>
      <p:sp>
        <p:nvSpPr>
          <p:cNvPr id="7" name="2 Título"/>
          <p:cNvSpPr txBox="1">
            <a:spLocks/>
          </p:cNvSpPr>
          <p:nvPr/>
        </p:nvSpPr>
        <p:spPr>
          <a:xfrm>
            <a:off x="5486400" y="0"/>
            <a:ext cx="6705600" cy="8367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C" sz="2400" b="1" dirty="0" smtClean="0">
                <a:solidFill>
                  <a:schemeClr val="accent6">
                    <a:lumMod val="75000"/>
                  </a:schemeClr>
                </a:solidFill>
                <a:effectLst>
                  <a:outerShdw blurRad="50800" dist="38100" dir="18900000" algn="bl" rotWithShape="0">
                    <a:prstClr val="black">
                      <a:alpha val="40000"/>
                    </a:prstClr>
                  </a:outerShdw>
                </a:effectLst>
              </a:rPr>
              <a:t>METODOLOGÍA PARA LA GESTIÓN DE PROYECTOS (13)</a:t>
            </a:r>
            <a:endParaRPr lang="es-EC" sz="2400" b="1" dirty="0">
              <a:solidFill>
                <a:schemeClr val="accent6">
                  <a:lumMod val="75000"/>
                </a:schemeClr>
              </a:solidFill>
            </a:endParaRPr>
          </a:p>
        </p:txBody>
      </p:sp>
      <p:sp>
        <p:nvSpPr>
          <p:cNvPr id="8" name="Rectángulo 7"/>
          <p:cNvSpPr/>
          <p:nvPr/>
        </p:nvSpPr>
        <p:spPr>
          <a:xfrm>
            <a:off x="4998077" y="1187027"/>
            <a:ext cx="3498458" cy="707886"/>
          </a:xfrm>
          <a:prstGeom prst="rect">
            <a:avLst/>
          </a:prstGeom>
        </p:spPr>
        <p:txBody>
          <a:bodyPr wrap="none">
            <a:spAutoFit/>
          </a:bodyPr>
          <a:lstStyle/>
          <a:p>
            <a:pPr algn="ctr"/>
            <a:r>
              <a:rPr lang="es-EC" sz="4000" b="1" dirty="0" smtClean="0">
                <a:solidFill>
                  <a:schemeClr val="accent6">
                    <a:lumMod val="75000"/>
                  </a:schemeClr>
                </a:solidFill>
                <a:effectLst>
                  <a:outerShdw blurRad="38100" dist="38100" dir="2700000" algn="tl">
                    <a:srgbClr val="000000">
                      <a:alpha val="43137"/>
                    </a:srgbClr>
                  </a:outerShdw>
                </a:effectLst>
              </a:rPr>
              <a:t>PLANIFICACIÓN</a:t>
            </a:r>
            <a:endParaRPr lang="es-EC" sz="4000" b="1" dirty="0">
              <a:solidFill>
                <a:schemeClr val="accent6">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92797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2">
                                            <p:txEl>
                                              <p:pRg st="1" end="1"/>
                                            </p:txEl>
                                          </p:spTgt>
                                        </p:tgtEl>
                                        <p:attrNameLst>
                                          <p:attrName>style.visibility</p:attrName>
                                        </p:attrNameLst>
                                      </p:cBhvr>
                                      <p:to>
                                        <p:strVal val="visible"/>
                                      </p:to>
                                    </p:set>
                                    <p:animEffect transition="in" filter="fade">
                                      <p:cBhvr>
                                        <p:cTn id="17" dur="500"/>
                                        <p:tgtEl>
                                          <p:spTgt spid="5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2">
                                            <p:txEl>
                                              <p:pRg st="2" end="2"/>
                                            </p:txEl>
                                          </p:spTgt>
                                        </p:tgtEl>
                                        <p:attrNameLst>
                                          <p:attrName>style.visibility</p:attrName>
                                        </p:attrNameLst>
                                      </p:cBhvr>
                                      <p:to>
                                        <p:strVal val="visible"/>
                                      </p:to>
                                    </p:set>
                                    <p:animEffect transition="in" filter="fade">
                                      <p:cBhvr>
                                        <p:cTn id="22" dur="500"/>
                                        <p:tgtEl>
                                          <p:spTgt spid="5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2">
                                            <p:txEl>
                                              <p:pRg st="3" end="3"/>
                                            </p:txEl>
                                          </p:spTgt>
                                        </p:tgtEl>
                                        <p:attrNameLst>
                                          <p:attrName>style.visibility</p:attrName>
                                        </p:attrNameLst>
                                      </p:cBhvr>
                                      <p:to>
                                        <p:strVal val="visible"/>
                                      </p:to>
                                    </p:set>
                                    <p:animEffect transition="in" filter="fade">
                                      <p:cBhvr>
                                        <p:cTn id="27" dur="500"/>
                                        <p:tgtEl>
                                          <p:spTgt spid="5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2">
                                            <p:txEl>
                                              <p:pRg st="4" end="4"/>
                                            </p:txEl>
                                          </p:spTgt>
                                        </p:tgtEl>
                                        <p:attrNameLst>
                                          <p:attrName>style.visibility</p:attrName>
                                        </p:attrNameLst>
                                      </p:cBhvr>
                                      <p:to>
                                        <p:strVal val="visible"/>
                                      </p:to>
                                    </p:set>
                                    <p:animEffect transition="in" filter="fade">
                                      <p:cBhvr>
                                        <p:cTn id="32" dur="500"/>
                                        <p:tgtEl>
                                          <p:spTgt spid="5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2">
                                            <p:txEl>
                                              <p:pRg st="5" end="5"/>
                                            </p:txEl>
                                          </p:spTgt>
                                        </p:tgtEl>
                                        <p:attrNameLst>
                                          <p:attrName>style.visibility</p:attrName>
                                        </p:attrNameLst>
                                      </p:cBhvr>
                                      <p:to>
                                        <p:strVal val="visible"/>
                                      </p:to>
                                    </p:set>
                                    <p:animEffect transition="in" filter="fade">
                                      <p:cBhvr>
                                        <p:cTn id="37" dur="500"/>
                                        <p:tgtEl>
                                          <p:spTgt spid="5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2">
                                            <p:txEl>
                                              <p:pRg st="6" end="6"/>
                                            </p:txEl>
                                          </p:spTgt>
                                        </p:tgtEl>
                                        <p:attrNameLst>
                                          <p:attrName>style.visibility</p:attrName>
                                        </p:attrNameLst>
                                      </p:cBhvr>
                                      <p:to>
                                        <p:strVal val="visible"/>
                                      </p:to>
                                    </p:set>
                                    <p:animEffect transition="in" filter="fade">
                                      <p:cBhvr>
                                        <p:cTn id="42" dur="500"/>
                                        <p:tgtEl>
                                          <p:spTgt spid="5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build="p"/>
      <p:bldP spid="7" grpId="0"/>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2 Marcador de contenido"/>
          <p:cNvSpPr>
            <a:spLocks noGrp="1"/>
          </p:cNvSpPr>
          <p:nvPr>
            <p:ph idx="1"/>
          </p:nvPr>
        </p:nvSpPr>
        <p:spPr>
          <a:xfrm>
            <a:off x="3721188" y="2455513"/>
            <a:ext cx="5770984" cy="3528392"/>
          </a:xfrm>
        </p:spPr>
        <p:txBody>
          <a:bodyPr>
            <a:noAutofit/>
          </a:bodyPr>
          <a:lstStyle/>
          <a:p>
            <a:pPr marL="0" indent="0">
              <a:buNone/>
            </a:pPr>
            <a:endParaRPr lang="es-EC" sz="2400" b="1" dirty="0" smtClean="0">
              <a:effectLst>
                <a:outerShdw blurRad="38100" dist="38100" dir="2700000" algn="tl">
                  <a:srgbClr val="000000">
                    <a:alpha val="43137"/>
                  </a:srgbClr>
                </a:outerShdw>
              </a:effectLst>
            </a:endParaRPr>
          </a:p>
          <a:p>
            <a:pPr>
              <a:buClr>
                <a:srgbClr val="FF0000"/>
              </a:buClr>
              <a:buFont typeface="Wingdings" panose="05000000000000000000" pitchFamily="2" charset="2"/>
              <a:buChar char="q"/>
            </a:pPr>
            <a:r>
              <a:rPr lang="es-EC" sz="2400" b="1" dirty="0" smtClean="0">
                <a:effectLst>
                  <a:outerShdw blurRad="38100" dist="38100" dir="2700000" algn="tl">
                    <a:srgbClr val="000000">
                      <a:alpha val="43137"/>
                    </a:srgbClr>
                  </a:outerShdw>
                </a:effectLst>
              </a:rPr>
              <a:t> Matriz de Seguimiento. (</a:t>
            </a:r>
            <a:r>
              <a:rPr lang="es-EC" sz="2400" b="1" dirty="0" smtClean="0">
                <a:effectLst>
                  <a:outerShdw blurRad="38100" dist="38100" dir="2700000" algn="tl">
                    <a:srgbClr val="000000">
                      <a:alpha val="43137"/>
                    </a:srgbClr>
                  </a:outerShdw>
                </a:effectLst>
                <a:hlinkClick r:id="rId3" action="ppaction://hlinksldjump"/>
              </a:rPr>
              <a:t>Anexo 8</a:t>
            </a:r>
            <a:r>
              <a:rPr lang="es-EC" sz="2400" b="1" dirty="0" smtClean="0">
                <a:effectLst>
                  <a:outerShdw blurRad="38100" dist="38100" dir="2700000" algn="tl">
                    <a:srgbClr val="000000">
                      <a:alpha val="43137"/>
                    </a:srgbClr>
                  </a:outerShdw>
                </a:effectLst>
              </a:rPr>
              <a:t>)</a:t>
            </a:r>
          </a:p>
          <a:p>
            <a:pPr>
              <a:buClr>
                <a:srgbClr val="FF0000"/>
              </a:buClr>
              <a:buFont typeface="Wingdings" panose="05000000000000000000" pitchFamily="2" charset="2"/>
              <a:buChar char="q"/>
            </a:pPr>
            <a:r>
              <a:rPr lang="es-EC" sz="2400" b="1" dirty="0" smtClean="0">
                <a:effectLst>
                  <a:outerShdw blurRad="38100" dist="38100" dir="2700000" algn="tl">
                    <a:srgbClr val="000000">
                      <a:alpha val="43137"/>
                    </a:srgbClr>
                  </a:outerShdw>
                </a:effectLst>
              </a:rPr>
              <a:t> Plan </a:t>
            </a:r>
            <a:r>
              <a:rPr lang="es-EC" sz="2400" b="1" dirty="0">
                <a:effectLst>
                  <a:outerShdw blurRad="38100" dist="38100" dir="2700000" algn="tl">
                    <a:srgbClr val="000000">
                      <a:alpha val="43137"/>
                    </a:srgbClr>
                  </a:outerShdw>
                </a:effectLst>
              </a:rPr>
              <a:t>de </a:t>
            </a:r>
            <a:r>
              <a:rPr lang="es-EC" sz="2400" b="1" dirty="0" smtClean="0">
                <a:effectLst>
                  <a:outerShdw blurRad="38100" dist="38100" dir="2700000" algn="tl">
                    <a:srgbClr val="000000">
                      <a:alpha val="43137"/>
                    </a:srgbClr>
                  </a:outerShdw>
                </a:effectLst>
              </a:rPr>
              <a:t>Expansión de Transmisión (PET) </a:t>
            </a:r>
            <a:r>
              <a:rPr lang="es-EC" sz="2400" b="1" dirty="0">
                <a:effectLst>
                  <a:outerShdw blurRad="38100" dist="38100" dir="2700000" algn="tl">
                    <a:srgbClr val="000000">
                      <a:alpha val="43137"/>
                    </a:srgbClr>
                  </a:outerShdw>
                </a:effectLst>
              </a:rPr>
              <a:t>.</a:t>
            </a:r>
          </a:p>
          <a:p>
            <a:pPr algn="l">
              <a:buClr>
                <a:srgbClr val="FF0000"/>
              </a:buClr>
              <a:buFont typeface="Wingdings" panose="05000000000000000000" pitchFamily="2" charset="2"/>
              <a:buChar char="q"/>
            </a:pPr>
            <a:r>
              <a:rPr lang="es-EC" sz="2400" b="1" dirty="0">
                <a:effectLst>
                  <a:outerShdw blurRad="38100" dist="38100" dir="2700000" algn="tl">
                    <a:srgbClr val="000000">
                      <a:alpha val="43137"/>
                    </a:srgbClr>
                  </a:outerShdw>
                </a:effectLst>
              </a:rPr>
              <a:t> Plan Operativo Anual (POA).</a:t>
            </a:r>
          </a:p>
          <a:p>
            <a:pPr algn="l">
              <a:buClr>
                <a:srgbClr val="FF0000"/>
              </a:buClr>
              <a:buFont typeface="Wingdings" panose="05000000000000000000" pitchFamily="2" charset="2"/>
              <a:buChar char="q"/>
            </a:pPr>
            <a:r>
              <a:rPr lang="es-EC" sz="2400" b="1" dirty="0" smtClean="0">
                <a:effectLst>
                  <a:outerShdw blurRad="38100" dist="38100" dir="2700000" algn="tl">
                    <a:srgbClr val="000000">
                      <a:alpha val="43137"/>
                    </a:srgbClr>
                  </a:outerShdw>
                </a:effectLst>
              </a:rPr>
              <a:t> Análisis </a:t>
            </a:r>
            <a:r>
              <a:rPr lang="es-EC" sz="2400" b="1" dirty="0">
                <a:effectLst>
                  <a:outerShdw blurRad="38100" dist="38100" dir="2700000" algn="tl">
                    <a:srgbClr val="000000">
                      <a:alpha val="43137"/>
                    </a:srgbClr>
                  </a:outerShdw>
                </a:effectLst>
              </a:rPr>
              <a:t>del Valor Ganado.</a:t>
            </a:r>
          </a:p>
          <a:p>
            <a:pPr marL="0" indent="0">
              <a:buNone/>
            </a:pPr>
            <a:endParaRPr lang="es-EC" sz="2400" b="1" dirty="0">
              <a:effectLst>
                <a:outerShdw blurRad="38100" dist="38100" dir="2700000" algn="tl">
                  <a:srgbClr val="000000">
                    <a:alpha val="43137"/>
                  </a:srgbClr>
                </a:outerShdw>
              </a:effectLst>
            </a:endParaRPr>
          </a:p>
          <a:p>
            <a:pPr marL="0" indent="0">
              <a:buNone/>
            </a:pPr>
            <a:endParaRPr lang="es-ES" sz="2400" b="1" dirty="0">
              <a:effectLst>
                <a:outerShdw blurRad="38100" dist="38100" dir="2700000" algn="tl">
                  <a:srgbClr val="000000">
                    <a:alpha val="43137"/>
                  </a:srgbClr>
                </a:outerShdw>
              </a:effectLst>
            </a:endParaRPr>
          </a:p>
        </p:txBody>
      </p:sp>
      <p:pic>
        <p:nvPicPr>
          <p:cNvPr id="6" name="Imagen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5861" y="115219"/>
            <a:ext cx="3136848" cy="784363"/>
          </a:xfrm>
          <a:prstGeom prst="rect">
            <a:avLst/>
          </a:prstGeom>
        </p:spPr>
      </p:pic>
      <p:sp>
        <p:nvSpPr>
          <p:cNvPr id="7" name="2 Título"/>
          <p:cNvSpPr txBox="1">
            <a:spLocks/>
          </p:cNvSpPr>
          <p:nvPr/>
        </p:nvSpPr>
        <p:spPr>
          <a:xfrm>
            <a:off x="5486400" y="0"/>
            <a:ext cx="6705600" cy="8367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C" sz="2400" b="1" dirty="0" smtClean="0">
                <a:solidFill>
                  <a:schemeClr val="accent6">
                    <a:lumMod val="75000"/>
                  </a:schemeClr>
                </a:solidFill>
                <a:effectLst>
                  <a:outerShdw blurRad="50800" dist="38100" dir="18900000" algn="bl" rotWithShape="0">
                    <a:prstClr val="black">
                      <a:alpha val="40000"/>
                    </a:prstClr>
                  </a:outerShdw>
                </a:effectLst>
              </a:rPr>
              <a:t>METODOLOGÍA PARA LA GESTIÓN DE PROYECTOS (14)</a:t>
            </a:r>
            <a:endParaRPr lang="es-EC" sz="2400" b="1" dirty="0">
              <a:solidFill>
                <a:schemeClr val="accent6">
                  <a:lumMod val="75000"/>
                </a:schemeClr>
              </a:solidFill>
            </a:endParaRPr>
          </a:p>
        </p:txBody>
      </p:sp>
      <p:sp>
        <p:nvSpPr>
          <p:cNvPr id="9" name="Rectángulo 8"/>
          <p:cNvSpPr/>
          <p:nvPr/>
        </p:nvSpPr>
        <p:spPr>
          <a:xfrm>
            <a:off x="4015274" y="1187027"/>
            <a:ext cx="5464060" cy="707886"/>
          </a:xfrm>
          <a:prstGeom prst="rect">
            <a:avLst/>
          </a:prstGeom>
        </p:spPr>
        <p:txBody>
          <a:bodyPr wrap="none">
            <a:spAutoFit/>
          </a:bodyPr>
          <a:lstStyle/>
          <a:p>
            <a:pPr algn="ctr"/>
            <a:r>
              <a:rPr lang="en-US" sz="4000" b="1" dirty="0">
                <a:solidFill>
                  <a:schemeClr val="accent6">
                    <a:lumMod val="75000"/>
                  </a:schemeClr>
                </a:solidFill>
                <a:effectLst>
                  <a:outerShdw blurRad="38100" dist="38100" dir="2700000" algn="tl">
                    <a:srgbClr val="000000">
                      <a:alpha val="43137"/>
                    </a:srgbClr>
                  </a:outerShdw>
                </a:effectLst>
              </a:rPr>
              <a:t>CONTROL Y </a:t>
            </a:r>
            <a:r>
              <a:rPr lang="en-US" sz="4000" b="1" dirty="0" smtClean="0">
                <a:solidFill>
                  <a:schemeClr val="accent6">
                    <a:lumMod val="75000"/>
                  </a:schemeClr>
                </a:solidFill>
                <a:effectLst>
                  <a:outerShdw blurRad="38100" dist="38100" dir="2700000" algn="tl">
                    <a:srgbClr val="000000">
                      <a:alpha val="43137"/>
                    </a:srgbClr>
                  </a:outerShdw>
                </a:effectLst>
              </a:rPr>
              <a:t>MONITOREO</a:t>
            </a:r>
            <a:endParaRPr lang="es-EC" sz="4000" b="1" dirty="0">
              <a:solidFill>
                <a:schemeClr val="accent6">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21785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2">
                                            <p:txEl>
                                              <p:pRg st="1" end="1"/>
                                            </p:txEl>
                                          </p:spTgt>
                                        </p:tgtEl>
                                        <p:attrNameLst>
                                          <p:attrName>style.visibility</p:attrName>
                                        </p:attrNameLst>
                                      </p:cBhvr>
                                      <p:to>
                                        <p:strVal val="visible"/>
                                      </p:to>
                                    </p:set>
                                    <p:animEffect transition="in" filter="fade">
                                      <p:cBhvr>
                                        <p:cTn id="17" dur="500"/>
                                        <p:tgtEl>
                                          <p:spTgt spid="5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2">
                                            <p:txEl>
                                              <p:pRg st="2" end="2"/>
                                            </p:txEl>
                                          </p:spTgt>
                                        </p:tgtEl>
                                        <p:attrNameLst>
                                          <p:attrName>style.visibility</p:attrName>
                                        </p:attrNameLst>
                                      </p:cBhvr>
                                      <p:to>
                                        <p:strVal val="visible"/>
                                      </p:to>
                                    </p:set>
                                    <p:animEffect transition="in" filter="fade">
                                      <p:cBhvr>
                                        <p:cTn id="22" dur="500"/>
                                        <p:tgtEl>
                                          <p:spTgt spid="5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2">
                                            <p:txEl>
                                              <p:pRg st="3" end="3"/>
                                            </p:txEl>
                                          </p:spTgt>
                                        </p:tgtEl>
                                        <p:attrNameLst>
                                          <p:attrName>style.visibility</p:attrName>
                                        </p:attrNameLst>
                                      </p:cBhvr>
                                      <p:to>
                                        <p:strVal val="visible"/>
                                      </p:to>
                                    </p:set>
                                    <p:animEffect transition="in" filter="fade">
                                      <p:cBhvr>
                                        <p:cTn id="27" dur="500"/>
                                        <p:tgtEl>
                                          <p:spTgt spid="5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2">
                                            <p:txEl>
                                              <p:pRg st="4" end="4"/>
                                            </p:txEl>
                                          </p:spTgt>
                                        </p:tgtEl>
                                        <p:attrNameLst>
                                          <p:attrName>style.visibility</p:attrName>
                                        </p:attrNameLst>
                                      </p:cBhvr>
                                      <p:to>
                                        <p:strVal val="visible"/>
                                      </p:to>
                                    </p:set>
                                    <p:animEffect transition="in" filter="fade">
                                      <p:cBhvr>
                                        <p:cTn id="32" dur="500"/>
                                        <p:tgtEl>
                                          <p:spTgt spid="5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build="p"/>
      <p:bldP spid="7" grpId="0"/>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2 Marcador de contenido"/>
          <p:cNvSpPr>
            <a:spLocks noGrp="1"/>
          </p:cNvSpPr>
          <p:nvPr>
            <p:ph idx="1"/>
          </p:nvPr>
        </p:nvSpPr>
        <p:spPr>
          <a:xfrm>
            <a:off x="3492709" y="2134671"/>
            <a:ext cx="6779096" cy="3528392"/>
          </a:xfrm>
        </p:spPr>
        <p:txBody>
          <a:bodyPr>
            <a:noAutofit/>
          </a:bodyPr>
          <a:lstStyle/>
          <a:p>
            <a:pPr marL="0" indent="0">
              <a:buNone/>
            </a:pPr>
            <a:endParaRPr lang="es-EC" sz="2400" b="1" dirty="0" smtClean="0">
              <a:effectLst>
                <a:outerShdw blurRad="38100" dist="38100" dir="2700000" algn="tl">
                  <a:srgbClr val="000000">
                    <a:alpha val="43137"/>
                  </a:srgbClr>
                </a:outerShdw>
              </a:effectLst>
            </a:endParaRPr>
          </a:p>
          <a:p>
            <a:pPr>
              <a:buClr>
                <a:srgbClr val="FF0000"/>
              </a:buClr>
              <a:buFont typeface="Wingdings" panose="05000000000000000000" pitchFamily="2" charset="2"/>
              <a:buChar char="q"/>
            </a:pPr>
            <a:r>
              <a:rPr lang="es-EC" sz="2400" b="1" dirty="0" smtClean="0">
                <a:effectLst>
                  <a:outerShdw blurRad="38100" dist="38100" dir="2700000" algn="tl">
                    <a:srgbClr val="000000">
                      <a:alpha val="43137"/>
                    </a:srgbClr>
                  </a:outerShdw>
                </a:effectLst>
              </a:rPr>
              <a:t> Cierre </a:t>
            </a:r>
            <a:r>
              <a:rPr lang="es-EC" sz="2400" b="1" dirty="0">
                <a:effectLst>
                  <a:outerShdw blurRad="38100" dist="38100" dir="2700000" algn="tl">
                    <a:srgbClr val="000000">
                      <a:alpha val="43137"/>
                    </a:srgbClr>
                  </a:outerShdw>
                </a:effectLst>
              </a:rPr>
              <a:t>legal del proyecto.</a:t>
            </a:r>
          </a:p>
          <a:p>
            <a:pPr>
              <a:buClr>
                <a:srgbClr val="FF0000"/>
              </a:buClr>
              <a:buFont typeface="Wingdings" panose="05000000000000000000" pitchFamily="2" charset="2"/>
              <a:buChar char="q"/>
            </a:pPr>
            <a:r>
              <a:rPr lang="es-EC" sz="2400" b="1" dirty="0" smtClean="0">
                <a:effectLst>
                  <a:outerShdw blurRad="38100" dist="38100" dir="2700000" algn="tl">
                    <a:srgbClr val="000000">
                      <a:alpha val="43137"/>
                    </a:srgbClr>
                  </a:outerShdw>
                </a:effectLst>
              </a:rPr>
              <a:t> Cierre </a:t>
            </a:r>
            <a:r>
              <a:rPr lang="es-EC" sz="2400" b="1" dirty="0">
                <a:effectLst>
                  <a:outerShdw blurRad="38100" dist="38100" dir="2700000" algn="tl">
                    <a:srgbClr val="000000">
                      <a:alpha val="43137"/>
                    </a:srgbClr>
                  </a:outerShdw>
                </a:effectLst>
              </a:rPr>
              <a:t>financiero del proyecto.</a:t>
            </a:r>
          </a:p>
          <a:p>
            <a:pPr algn="l">
              <a:buClr>
                <a:srgbClr val="FF0000"/>
              </a:buClr>
              <a:buFont typeface="Wingdings" panose="05000000000000000000" pitchFamily="2" charset="2"/>
              <a:buChar char="q"/>
            </a:pPr>
            <a:r>
              <a:rPr lang="es-EC" sz="2400" b="1" dirty="0">
                <a:effectLst>
                  <a:outerShdw blurRad="38100" dist="38100" dir="2700000" algn="tl">
                    <a:srgbClr val="000000">
                      <a:alpha val="43137"/>
                    </a:srgbClr>
                  </a:outerShdw>
                </a:effectLst>
              </a:rPr>
              <a:t> Documentación Técnica.</a:t>
            </a:r>
          </a:p>
          <a:p>
            <a:pPr algn="l">
              <a:buClr>
                <a:srgbClr val="FF0000"/>
              </a:buClr>
              <a:buFont typeface="Wingdings" panose="05000000000000000000" pitchFamily="2" charset="2"/>
              <a:buChar char="q"/>
            </a:pPr>
            <a:r>
              <a:rPr lang="es-EC" sz="2400" b="1" dirty="0" smtClean="0">
                <a:effectLst>
                  <a:outerShdw blurRad="38100" dist="38100" dir="2700000" algn="tl">
                    <a:srgbClr val="000000">
                      <a:alpha val="43137"/>
                    </a:srgbClr>
                  </a:outerShdw>
                </a:effectLst>
              </a:rPr>
              <a:t> Gestión </a:t>
            </a:r>
            <a:r>
              <a:rPr lang="es-EC" sz="2400" b="1" dirty="0">
                <a:effectLst>
                  <a:outerShdw blurRad="38100" dist="38100" dir="2700000" algn="tl">
                    <a:srgbClr val="000000">
                      <a:alpha val="43137"/>
                    </a:srgbClr>
                  </a:outerShdw>
                </a:effectLst>
              </a:rPr>
              <a:t>de pagos finales.</a:t>
            </a:r>
          </a:p>
          <a:p>
            <a:pPr algn="l">
              <a:buClr>
                <a:srgbClr val="FF0000"/>
              </a:buClr>
              <a:buFont typeface="Wingdings" panose="05000000000000000000" pitchFamily="2" charset="2"/>
              <a:buChar char="q"/>
            </a:pPr>
            <a:r>
              <a:rPr lang="es-EC" sz="2400" b="1" dirty="0" smtClean="0">
                <a:effectLst>
                  <a:outerShdw blurRad="38100" dist="38100" dir="2700000" algn="tl">
                    <a:srgbClr val="000000">
                      <a:alpha val="43137"/>
                    </a:srgbClr>
                  </a:outerShdw>
                </a:effectLst>
              </a:rPr>
              <a:t> Lecciones </a:t>
            </a:r>
            <a:r>
              <a:rPr lang="es-EC" sz="2400" b="1" dirty="0">
                <a:effectLst>
                  <a:outerShdw blurRad="38100" dist="38100" dir="2700000" algn="tl">
                    <a:srgbClr val="000000">
                      <a:alpha val="43137"/>
                    </a:srgbClr>
                  </a:outerShdw>
                </a:effectLst>
              </a:rPr>
              <a:t>aprendidas.</a:t>
            </a:r>
          </a:p>
          <a:p>
            <a:pPr algn="l">
              <a:buClr>
                <a:srgbClr val="FF0000"/>
              </a:buClr>
              <a:buFont typeface="Wingdings" panose="05000000000000000000" pitchFamily="2" charset="2"/>
              <a:buChar char="q"/>
            </a:pPr>
            <a:r>
              <a:rPr lang="es-EC" sz="2400" b="1" dirty="0" smtClean="0">
                <a:effectLst>
                  <a:outerShdw blurRad="38100" dist="38100" dir="2700000" algn="tl">
                    <a:srgbClr val="000000">
                      <a:alpha val="43137"/>
                    </a:srgbClr>
                  </a:outerShdw>
                </a:effectLst>
              </a:rPr>
              <a:t> Evaluación </a:t>
            </a:r>
            <a:r>
              <a:rPr lang="es-EC" sz="2400" b="1" dirty="0">
                <a:effectLst>
                  <a:outerShdw blurRad="38100" dist="38100" dir="2700000" algn="tl">
                    <a:srgbClr val="000000">
                      <a:alpha val="43137"/>
                    </a:srgbClr>
                  </a:outerShdw>
                </a:effectLst>
              </a:rPr>
              <a:t>expost.</a:t>
            </a:r>
          </a:p>
          <a:p>
            <a:pPr marL="0" indent="0">
              <a:buNone/>
            </a:pPr>
            <a:endParaRPr lang="es-EC" sz="2400" b="1" dirty="0">
              <a:effectLst>
                <a:outerShdw blurRad="38100" dist="38100" dir="2700000" algn="tl">
                  <a:srgbClr val="000000">
                    <a:alpha val="43137"/>
                  </a:srgbClr>
                </a:outerShdw>
              </a:effectLst>
            </a:endParaRPr>
          </a:p>
        </p:txBody>
      </p:sp>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5861" y="115219"/>
            <a:ext cx="3136848" cy="784363"/>
          </a:xfrm>
          <a:prstGeom prst="rect">
            <a:avLst/>
          </a:prstGeom>
        </p:spPr>
      </p:pic>
      <p:sp>
        <p:nvSpPr>
          <p:cNvPr id="7" name="2 Título"/>
          <p:cNvSpPr txBox="1">
            <a:spLocks/>
          </p:cNvSpPr>
          <p:nvPr/>
        </p:nvSpPr>
        <p:spPr>
          <a:xfrm>
            <a:off x="5486400" y="0"/>
            <a:ext cx="6705600" cy="8367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C" sz="2400" b="1" dirty="0" smtClean="0">
                <a:solidFill>
                  <a:schemeClr val="accent6">
                    <a:lumMod val="75000"/>
                  </a:schemeClr>
                </a:solidFill>
                <a:effectLst>
                  <a:outerShdw blurRad="50800" dist="38100" dir="18900000" algn="bl" rotWithShape="0">
                    <a:prstClr val="black">
                      <a:alpha val="40000"/>
                    </a:prstClr>
                  </a:outerShdw>
                </a:effectLst>
              </a:rPr>
              <a:t>METODOLOGÍA PARA LA GESTIÓN DE PROYECTOS (15)</a:t>
            </a:r>
            <a:endParaRPr lang="es-EC" sz="2400" b="1" dirty="0">
              <a:solidFill>
                <a:schemeClr val="accent6">
                  <a:lumMod val="75000"/>
                </a:schemeClr>
              </a:solidFill>
            </a:endParaRPr>
          </a:p>
        </p:txBody>
      </p:sp>
      <p:sp>
        <p:nvSpPr>
          <p:cNvPr id="9" name="Rectángulo 8"/>
          <p:cNvSpPr/>
          <p:nvPr/>
        </p:nvSpPr>
        <p:spPr>
          <a:xfrm>
            <a:off x="5148916" y="1187027"/>
            <a:ext cx="3196773" cy="707886"/>
          </a:xfrm>
          <a:prstGeom prst="rect">
            <a:avLst/>
          </a:prstGeom>
        </p:spPr>
        <p:txBody>
          <a:bodyPr wrap="none">
            <a:spAutoFit/>
          </a:bodyPr>
          <a:lstStyle/>
          <a:p>
            <a:pPr algn="ctr"/>
            <a:r>
              <a:rPr lang="en-US" sz="4000" b="1" dirty="0" smtClean="0">
                <a:solidFill>
                  <a:schemeClr val="accent6">
                    <a:lumMod val="75000"/>
                  </a:schemeClr>
                </a:solidFill>
                <a:effectLst>
                  <a:outerShdw blurRad="38100" dist="38100" dir="2700000" algn="tl">
                    <a:srgbClr val="000000">
                      <a:alpha val="43137"/>
                    </a:srgbClr>
                  </a:outerShdw>
                </a:effectLst>
              </a:rPr>
              <a:t>FINALIZACIÓN</a:t>
            </a:r>
            <a:endParaRPr lang="es-EC" sz="4000" b="1" dirty="0">
              <a:solidFill>
                <a:schemeClr val="accent6">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61297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2">
                                            <p:txEl>
                                              <p:pRg st="1" end="1"/>
                                            </p:txEl>
                                          </p:spTgt>
                                        </p:tgtEl>
                                        <p:attrNameLst>
                                          <p:attrName>style.visibility</p:attrName>
                                        </p:attrNameLst>
                                      </p:cBhvr>
                                      <p:to>
                                        <p:strVal val="visible"/>
                                      </p:to>
                                    </p:set>
                                    <p:animEffect transition="in" filter="fade">
                                      <p:cBhvr>
                                        <p:cTn id="17" dur="2000"/>
                                        <p:tgtEl>
                                          <p:spTgt spid="5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2">
                                            <p:txEl>
                                              <p:pRg st="2" end="2"/>
                                            </p:txEl>
                                          </p:spTgt>
                                        </p:tgtEl>
                                        <p:attrNameLst>
                                          <p:attrName>style.visibility</p:attrName>
                                        </p:attrNameLst>
                                      </p:cBhvr>
                                      <p:to>
                                        <p:strVal val="visible"/>
                                      </p:to>
                                    </p:set>
                                    <p:animEffect transition="in" filter="fade">
                                      <p:cBhvr>
                                        <p:cTn id="22" dur="2000"/>
                                        <p:tgtEl>
                                          <p:spTgt spid="5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2">
                                            <p:txEl>
                                              <p:pRg st="3" end="3"/>
                                            </p:txEl>
                                          </p:spTgt>
                                        </p:tgtEl>
                                        <p:attrNameLst>
                                          <p:attrName>style.visibility</p:attrName>
                                        </p:attrNameLst>
                                      </p:cBhvr>
                                      <p:to>
                                        <p:strVal val="visible"/>
                                      </p:to>
                                    </p:set>
                                    <p:animEffect transition="in" filter="fade">
                                      <p:cBhvr>
                                        <p:cTn id="27" dur="2000"/>
                                        <p:tgtEl>
                                          <p:spTgt spid="5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2">
                                            <p:txEl>
                                              <p:pRg st="4" end="4"/>
                                            </p:txEl>
                                          </p:spTgt>
                                        </p:tgtEl>
                                        <p:attrNameLst>
                                          <p:attrName>style.visibility</p:attrName>
                                        </p:attrNameLst>
                                      </p:cBhvr>
                                      <p:to>
                                        <p:strVal val="visible"/>
                                      </p:to>
                                    </p:set>
                                    <p:animEffect transition="in" filter="fade">
                                      <p:cBhvr>
                                        <p:cTn id="32" dur="2000"/>
                                        <p:tgtEl>
                                          <p:spTgt spid="5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2">
                                            <p:txEl>
                                              <p:pRg st="5" end="5"/>
                                            </p:txEl>
                                          </p:spTgt>
                                        </p:tgtEl>
                                        <p:attrNameLst>
                                          <p:attrName>style.visibility</p:attrName>
                                        </p:attrNameLst>
                                      </p:cBhvr>
                                      <p:to>
                                        <p:strVal val="visible"/>
                                      </p:to>
                                    </p:set>
                                    <p:animEffect transition="in" filter="fade">
                                      <p:cBhvr>
                                        <p:cTn id="37" dur="2000"/>
                                        <p:tgtEl>
                                          <p:spTgt spid="5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2">
                                            <p:txEl>
                                              <p:pRg st="6" end="6"/>
                                            </p:txEl>
                                          </p:spTgt>
                                        </p:tgtEl>
                                        <p:attrNameLst>
                                          <p:attrName>style.visibility</p:attrName>
                                        </p:attrNameLst>
                                      </p:cBhvr>
                                      <p:to>
                                        <p:strVal val="visible"/>
                                      </p:to>
                                    </p:set>
                                    <p:animEffect transition="in" filter="fade">
                                      <p:cBhvr>
                                        <p:cTn id="42" dur="2000"/>
                                        <p:tgtEl>
                                          <p:spTgt spid="5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build="p"/>
      <p:bldP spid="7" grpId="0"/>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Marcador de contenido"/>
          <p:cNvSpPr>
            <a:spLocks noGrp="1"/>
          </p:cNvSpPr>
          <p:nvPr>
            <p:ph idx="1"/>
          </p:nvPr>
        </p:nvSpPr>
        <p:spPr>
          <a:xfrm>
            <a:off x="1617929" y="2231785"/>
            <a:ext cx="9804050" cy="3367513"/>
          </a:xfrm>
        </p:spPr>
        <p:txBody>
          <a:bodyPr>
            <a:noAutofit/>
          </a:bodyPr>
          <a:lstStyle/>
          <a:p>
            <a:pPr lvl="0" algn="just">
              <a:buClr>
                <a:srgbClr val="FF0000"/>
              </a:buClr>
              <a:buFont typeface="Wingdings" panose="05000000000000000000" pitchFamily="2" charset="2"/>
              <a:buChar char="q"/>
            </a:pPr>
            <a:r>
              <a:rPr lang="es-ES" b="1" dirty="0" smtClean="0"/>
              <a:t> La </a:t>
            </a:r>
            <a:r>
              <a:rPr lang="es-ES" b="1" dirty="0"/>
              <a:t>metodología permitirá manejar un lenguaje común en la Gestión de Proyectos y el personal involucrado en los proyectos entenderá los objetivos estratégicos y la importancia de los proyectos.</a:t>
            </a:r>
            <a:endParaRPr lang="es-EC" b="1" dirty="0"/>
          </a:p>
          <a:p>
            <a:pPr marL="0" indent="0" algn="just">
              <a:buClr>
                <a:srgbClr val="FF0000"/>
              </a:buClr>
              <a:buNone/>
            </a:pPr>
            <a:endParaRPr lang="es-EC" b="1" dirty="0"/>
          </a:p>
          <a:p>
            <a:pPr lvl="0" algn="just">
              <a:buClr>
                <a:srgbClr val="FF0000"/>
              </a:buClr>
              <a:buFont typeface="Wingdings" panose="05000000000000000000" pitchFamily="2" charset="2"/>
              <a:buChar char="q"/>
            </a:pPr>
            <a:r>
              <a:rPr lang="es-ES" b="1" dirty="0" smtClean="0"/>
              <a:t> Por </a:t>
            </a:r>
            <a:r>
              <a:rPr lang="es-ES" b="1" dirty="0"/>
              <a:t>ser una metodología basada en las mejores prácticas dadas por el PMI a través del PMBOK provee efectivamente una perspectiva de alto nivel que se puede aplicar a la mayoría de proyectos que gestiona la Unidad de Negocio CELEC EP – TRANSELECTRIC.</a:t>
            </a:r>
            <a:endParaRPr lang="es-EC" b="1" dirty="0"/>
          </a:p>
        </p:txBody>
      </p:sp>
      <p:pic>
        <p:nvPicPr>
          <p:cNvPr id="8" name="Imagen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861" y="115219"/>
            <a:ext cx="3136848" cy="784363"/>
          </a:xfrm>
          <a:prstGeom prst="rect">
            <a:avLst/>
          </a:prstGeom>
        </p:spPr>
      </p:pic>
      <p:sp>
        <p:nvSpPr>
          <p:cNvPr id="5" name="Rectángulo 4"/>
          <p:cNvSpPr/>
          <p:nvPr/>
        </p:nvSpPr>
        <p:spPr>
          <a:xfrm>
            <a:off x="4651442" y="1187027"/>
            <a:ext cx="4191725" cy="707886"/>
          </a:xfrm>
          <a:prstGeom prst="rect">
            <a:avLst/>
          </a:prstGeom>
        </p:spPr>
        <p:txBody>
          <a:bodyPr wrap="none">
            <a:spAutoFit/>
          </a:bodyPr>
          <a:lstStyle/>
          <a:p>
            <a:pPr algn="ctr"/>
            <a:r>
              <a:rPr lang="en-US" sz="4000" b="1" dirty="0" smtClean="0">
                <a:solidFill>
                  <a:schemeClr val="accent6">
                    <a:lumMod val="75000"/>
                  </a:schemeClr>
                </a:solidFill>
                <a:effectLst>
                  <a:outerShdw blurRad="38100" dist="38100" dir="2700000" algn="tl">
                    <a:srgbClr val="000000">
                      <a:alpha val="43137"/>
                    </a:srgbClr>
                  </a:outerShdw>
                </a:effectLst>
              </a:rPr>
              <a:t>CONCLUSIONES (1)</a:t>
            </a:r>
            <a:endParaRPr lang="es-EC" sz="4000" b="1" dirty="0">
              <a:solidFill>
                <a:schemeClr val="accent6">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37198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20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Marcador de contenido"/>
          <p:cNvSpPr>
            <a:spLocks noGrp="1"/>
          </p:cNvSpPr>
          <p:nvPr>
            <p:ph idx="1"/>
          </p:nvPr>
        </p:nvSpPr>
        <p:spPr>
          <a:xfrm>
            <a:off x="1698140" y="2293591"/>
            <a:ext cx="9673905" cy="2935465"/>
          </a:xfrm>
        </p:spPr>
        <p:txBody>
          <a:bodyPr>
            <a:noAutofit/>
          </a:bodyPr>
          <a:lstStyle/>
          <a:p>
            <a:pPr lvl="0" algn="just">
              <a:buClr>
                <a:srgbClr val="FF0000"/>
              </a:buClr>
              <a:buFont typeface="Wingdings" panose="05000000000000000000" pitchFamily="2" charset="2"/>
              <a:buChar char="q"/>
            </a:pPr>
            <a:r>
              <a:rPr lang="es-ES" b="1" dirty="0" smtClean="0"/>
              <a:t> Existe </a:t>
            </a:r>
            <a:r>
              <a:rPr lang="es-ES" b="1" dirty="0"/>
              <a:t>un Sistema Integrado de Información que tiene un módulo de Gestión de Proyectos, herramienta fundamental de apoyo a la metodología para la Gestión de Proyectos.</a:t>
            </a:r>
            <a:endParaRPr lang="es-EC" b="1" dirty="0"/>
          </a:p>
          <a:p>
            <a:pPr lvl="0" algn="just">
              <a:buClr>
                <a:srgbClr val="FF0000"/>
              </a:buClr>
              <a:buFont typeface="Wingdings" panose="05000000000000000000" pitchFamily="2" charset="2"/>
              <a:buChar char="q"/>
            </a:pPr>
            <a:endParaRPr lang="es-ES" b="1" dirty="0"/>
          </a:p>
          <a:p>
            <a:pPr lvl="0" algn="just">
              <a:buClr>
                <a:srgbClr val="FF0000"/>
              </a:buClr>
              <a:buFont typeface="Wingdings" panose="05000000000000000000" pitchFamily="2" charset="2"/>
              <a:buChar char="q"/>
            </a:pPr>
            <a:r>
              <a:rPr lang="es-ES" b="1" dirty="0" smtClean="0"/>
              <a:t> Se </a:t>
            </a:r>
            <a:r>
              <a:rPr lang="es-ES" b="1" dirty="0"/>
              <a:t>busca trabajar con una metodología para la Gestión de Proyectos estándar, para que cada área de la Unidad de Negocio TRANSELECTRIC utilice las herramientas y los sistemas empresariales de acuerdo a sus conocimientos y necesidades.</a:t>
            </a:r>
            <a:endParaRPr lang="es-EC" b="1" dirty="0"/>
          </a:p>
        </p:txBody>
      </p:sp>
      <p:pic>
        <p:nvPicPr>
          <p:cNvPr id="8" name="Imagen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861" y="115219"/>
            <a:ext cx="3136848" cy="784363"/>
          </a:xfrm>
          <a:prstGeom prst="rect">
            <a:avLst/>
          </a:prstGeom>
        </p:spPr>
      </p:pic>
      <p:sp>
        <p:nvSpPr>
          <p:cNvPr id="6" name="Rectángulo 5"/>
          <p:cNvSpPr/>
          <p:nvPr/>
        </p:nvSpPr>
        <p:spPr>
          <a:xfrm>
            <a:off x="4651442" y="1187027"/>
            <a:ext cx="4191725" cy="707886"/>
          </a:xfrm>
          <a:prstGeom prst="rect">
            <a:avLst/>
          </a:prstGeom>
        </p:spPr>
        <p:txBody>
          <a:bodyPr wrap="none">
            <a:spAutoFit/>
          </a:bodyPr>
          <a:lstStyle/>
          <a:p>
            <a:pPr algn="ctr"/>
            <a:r>
              <a:rPr lang="en-US" sz="4000" b="1" dirty="0" smtClean="0">
                <a:solidFill>
                  <a:schemeClr val="accent6">
                    <a:lumMod val="75000"/>
                  </a:schemeClr>
                </a:solidFill>
                <a:effectLst>
                  <a:outerShdw blurRad="38100" dist="38100" dir="2700000" algn="tl">
                    <a:srgbClr val="000000">
                      <a:alpha val="43137"/>
                    </a:srgbClr>
                  </a:outerShdw>
                </a:effectLst>
              </a:rPr>
              <a:t>CONCLUSIONES (2)</a:t>
            </a:r>
            <a:endParaRPr lang="es-EC" sz="4000" b="1" dirty="0">
              <a:solidFill>
                <a:schemeClr val="accent6">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97053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20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Marcador de contenido"/>
          <p:cNvSpPr>
            <a:spLocks noGrp="1"/>
          </p:cNvSpPr>
          <p:nvPr>
            <p:ph idx="1"/>
          </p:nvPr>
        </p:nvSpPr>
        <p:spPr>
          <a:xfrm>
            <a:off x="1475874" y="2127555"/>
            <a:ext cx="10058400" cy="4401581"/>
          </a:xfrm>
        </p:spPr>
        <p:txBody>
          <a:bodyPr>
            <a:noAutofit/>
          </a:bodyPr>
          <a:lstStyle/>
          <a:p>
            <a:pPr lvl="0" algn="just">
              <a:buClr>
                <a:srgbClr val="FF0000"/>
              </a:buClr>
              <a:buFont typeface="Wingdings" panose="05000000000000000000" pitchFamily="2" charset="2"/>
              <a:buChar char="q"/>
            </a:pPr>
            <a:r>
              <a:rPr lang="es-ES" sz="2400" b="1" dirty="0"/>
              <a:t>Impulsar buenas iniciativas para formalizar e implementar la metodología para la Gestión de Proyectos.</a:t>
            </a:r>
            <a:endParaRPr lang="es-EC" sz="2400" b="1" dirty="0"/>
          </a:p>
          <a:p>
            <a:pPr algn="just">
              <a:buClr>
                <a:srgbClr val="FF0000"/>
              </a:buClr>
              <a:buFont typeface="Wingdings" panose="05000000000000000000" pitchFamily="2" charset="2"/>
              <a:buChar char="q"/>
            </a:pPr>
            <a:endParaRPr lang="es-EC" sz="2400" b="1" dirty="0"/>
          </a:p>
          <a:p>
            <a:pPr lvl="0" algn="just">
              <a:buClr>
                <a:srgbClr val="FF0000"/>
              </a:buClr>
              <a:buFont typeface="Wingdings" panose="05000000000000000000" pitchFamily="2" charset="2"/>
              <a:buChar char="q"/>
            </a:pPr>
            <a:r>
              <a:rPr lang="es-ES" sz="2400" b="1" dirty="0"/>
              <a:t>La metodología para la Gestión de Proyectos propuesta para la Unidad de Negocio CELEC EP - TRANSELECTRIC, busca tener el menor impacto posible en la gestión actual, por tanto se recomienda implementarla en un corto plazo.</a:t>
            </a:r>
          </a:p>
          <a:p>
            <a:pPr lvl="0" algn="just">
              <a:buClr>
                <a:srgbClr val="FF0000"/>
              </a:buClr>
              <a:buFont typeface="Wingdings" panose="05000000000000000000" pitchFamily="2" charset="2"/>
              <a:buChar char="q"/>
            </a:pPr>
            <a:endParaRPr lang="es-ES" sz="2400" b="1" dirty="0"/>
          </a:p>
          <a:p>
            <a:pPr algn="just">
              <a:buClr>
                <a:srgbClr val="FF0000"/>
              </a:buClr>
              <a:buFont typeface="Wingdings" panose="05000000000000000000" pitchFamily="2" charset="2"/>
              <a:buChar char="q"/>
            </a:pPr>
            <a:r>
              <a:rPr lang="es-ES" sz="2400" b="1" dirty="0"/>
              <a:t>La metodología para la Gestión de Proyectos consolida los procesos que tienen mayor impacto, mayor generación de valor y cierto nivel de madurez, lo que permite implementarla de una forma versátil.</a:t>
            </a:r>
            <a:endParaRPr lang="es-EC" sz="2400" b="1" dirty="0"/>
          </a:p>
          <a:p>
            <a:pPr lvl="0" algn="just">
              <a:buClr>
                <a:srgbClr val="FF0000"/>
              </a:buClr>
              <a:buFont typeface="Wingdings" panose="05000000000000000000" pitchFamily="2" charset="2"/>
              <a:buChar char="q"/>
            </a:pPr>
            <a:endParaRPr lang="es-EC" sz="2400" b="1" dirty="0"/>
          </a:p>
          <a:p>
            <a:pPr algn="just">
              <a:buClr>
                <a:srgbClr val="FF0000"/>
              </a:buClr>
              <a:buFont typeface="Wingdings" panose="05000000000000000000" pitchFamily="2" charset="2"/>
              <a:buChar char="q"/>
            </a:pPr>
            <a:endParaRPr lang="es-EC" sz="2400" b="1" dirty="0"/>
          </a:p>
        </p:txBody>
      </p:sp>
      <p:pic>
        <p:nvPicPr>
          <p:cNvPr id="8" name="Imagen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861" y="115219"/>
            <a:ext cx="3136848" cy="784363"/>
          </a:xfrm>
          <a:prstGeom prst="rect">
            <a:avLst/>
          </a:prstGeom>
        </p:spPr>
      </p:pic>
      <p:sp>
        <p:nvSpPr>
          <p:cNvPr id="5" name="Rectángulo 4"/>
          <p:cNvSpPr/>
          <p:nvPr/>
        </p:nvSpPr>
        <p:spPr>
          <a:xfrm>
            <a:off x="4118574" y="1187027"/>
            <a:ext cx="5257466" cy="707886"/>
          </a:xfrm>
          <a:prstGeom prst="rect">
            <a:avLst/>
          </a:prstGeom>
        </p:spPr>
        <p:txBody>
          <a:bodyPr wrap="none">
            <a:spAutoFit/>
          </a:bodyPr>
          <a:lstStyle/>
          <a:p>
            <a:pPr algn="ctr"/>
            <a:r>
              <a:rPr lang="en-US" sz="4000" b="1" dirty="0" smtClean="0">
                <a:solidFill>
                  <a:schemeClr val="accent6">
                    <a:lumMod val="75000"/>
                  </a:schemeClr>
                </a:solidFill>
                <a:effectLst>
                  <a:outerShdw blurRad="38100" dist="38100" dir="2700000" algn="tl">
                    <a:srgbClr val="000000">
                      <a:alpha val="43137"/>
                    </a:srgbClr>
                  </a:outerShdw>
                </a:effectLst>
              </a:rPr>
              <a:t>RECOMENDACIONES (1)</a:t>
            </a:r>
            <a:endParaRPr lang="es-EC" sz="4000" b="1" dirty="0">
              <a:solidFill>
                <a:schemeClr val="accent6">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56979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20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fade">
                                      <p:cBhvr>
                                        <p:cTn id="22" dur="20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Marcador de contenido"/>
          <p:cNvSpPr>
            <a:spLocks noGrp="1"/>
          </p:cNvSpPr>
          <p:nvPr>
            <p:ph idx="1"/>
          </p:nvPr>
        </p:nvSpPr>
        <p:spPr>
          <a:xfrm>
            <a:off x="1668379" y="2114559"/>
            <a:ext cx="9896849" cy="3528392"/>
          </a:xfrm>
        </p:spPr>
        <p:txBody>
          <a:bodyPr>
            <a:noAutofit/>
          </a:bodyPr>
          <a:lstStyle/>
          <a:p>
            <a:pPr lvl="0" algn="just">
              <a:buClr>
                <a:srgbClr val="FF0000"/>
              </a:buClr>
              <a:buFont typeface="Wingdings" panose="05000000000000000000" pitchFamily="2" charset="2"/>
              <a:buChar char="q"/>
            </a:pPr>
            <a:r>
              <a:rPr lang="es-ES" b="1" dirty="0"/>
              <a:t>Separar los roles de Gerente de Proyecto y Administrador de Contrato, dado que cada uno cumple funciones distintas para el proyecto, el Gerente de Proyecto está enfocado en sacar el proyecto adelante, y el Administrador del Contrato en que se cumpla el objeto del contrato suscrito.</a:t>
            </a:r>
            <a:endParaRPr lang="es-EC" b="1" dirty="0"/>
          </a:p>
          <a:p>
            <a:pPr algn="just">
              <a:buClr>
                <a:srgbClr val="FF0000"/>
              </a:buClr>
              <a:buFont typeface="Wingdings" panose="05000000000000000000" pitchFamily="2" charset="2"/>
              <a:buChar char="q"/>
            </a:pPr>
            <a:endParaRPr lang="es-EC" b="1" dirty="0"/>
          </a:p>
          <a:p>
            <a:pPr algn="just">
              <a:buClr>
                <a:srgbClr val="FF0000"/>
              </a:buClr>
              <a:buFont typeface="Wingdings" panose="05000000000000000000" pitchFamily="2" charset="2"/>
              <a:buChar char="q"/>
            </a:pPr>
            <a:r>
              <a:rPr lang="es-ES" b="1" dirty="0"/>
              <a:t>Continuar fortaleciendo el conocimiento de Gestión de Proyectos en niveles jerárquicos superiores, transmitiendo los beneficios políticos de lograr cumplir con el alcance de los proyectos dentro de los plazos y cronogramas establecidos y con el presupuesto asignado.</a:t>
            </a:r>
            <a:endParaRPr lang="es-EC" b="1" dirty="0"/>
          </a:p>
        </p:txBody>
      </p:sp>
      <p:pic>
        <p:nvPicPr>
          <p:cNvPr id="8" name="Imagen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861" y="115219"/>
            <a:ext cx="3136848" cy="784363"/>
          </a:xfrm>
          <a:prstGeom prst="rect">
            <a:avLst/>
          </a:prstGeom>
        </p:spPr>
      </p:pic>
      <p:sp>
        <p:nvSpPr>
          <p:cNvPr id="10" name="Rectángulo 9"/>
          <p:cNvSpPr/>
          <p:nvPr/>
        </p:nvSpPr>
        <p:spPr>
          <a:xfrm>
            <a:off x="4118575" y="1187027"/>
            <a:ext cx="5257465" cy="707886"/>
          </a:xfrm>
          <a:prstGeom prst="rect">
            <a:avLst/>
          </a:prstGeom>
        </p:spPr>
        <p:txBody>
          <a:bodyPr wrap="none">
            <a:spAutoFit/>
          </a:bodyPr>
          <a:lstStyle/>
          <a:p>
            <a:pPr algn="ctr"/>
            <a:r>
              <a:rPr lang="en-US" sz="4000" b="1" dirty="0" smtClean="0">
                <a:solidFill>
                  <a:schemeClr val="accent6">
                    <a:lumMod val="75000"/>
                  </a:schemeClr>
                </a:solidFill>
                <a:effectLst>
                  <a:outerShdw blurRad="38100" dist="38100" dir="2700000" algn="tl">
                    <a:srgbClr val="000000">
                      <a:alpha val="43137"/>
                    </a:srgbClr>
                  </a:outerShdw>
                </a:effectLst>
              </a:rPr>
              <a:t>RECOMENDACIONES (2)</a:t>
            </a:r>
            <a:endParaRPr lang="es-EC" sz="4000" b="1" dirty="0">
              <a:solidFill>
                <a:schemeClr val="accent6">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32026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20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1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 Título"/>
          <p:cNvSpPr>
            <a:spLocks noGrp="1"/>
          </p:cNvSpPr>
          <p:nvPr>
            <p:ph type="title"/>
          </p:nvPr>
        </p:nvSpPr>
        <p:spPr>
          <a:xfrm>
            <a:off x="1427747" y="1020652"/>
            <a:ext cx="10170695" cy="3384376"/>
          </a:xfrm>
        </p:spPr>
        <p:txBody>
          <a:bodyPr/>
          <a:lstStyle/>
          <a:p>
            <a:pPr algn="ctr">
              <a:spcBef>
                <a:spcPct val="50000"/>
              </a:spcBef>
            </a:pPr>
            <a:r>
              <a:rPr lang="es-EC" sz="4800" b="1" i="1" dirty="0">
                <a:solidFill>
                  <a:schemeClr val="accent6">
                    <a:lumMod val="75000"/>
                  </a:schemeClr>
                </a:solidFill>
                <a:effectLst>
                  <a:outerShdw blurRad="38100" dist="38100" dir="2700000" algn="tl">
                    <a:srgbClr val="000000">
                      <a:alpha val="43137"/>
                    </a:srgbClr>
                  </a:outerShdw>
                </a:effectLst>
              </a:rPr>
              <a:t>“ SOLO HAY FELICIDAD, </a:t>
            </a:r>
            <a:br>
              <a:rPr lang="es-EC" sz="4800" b="1" i="1" dirty="0">
                <a:solidFill>
                  <a:schemeClr val="accent6">
                    <a:lumMod val="75000"/>
                  </a:schemeClr>
                </a:solidFill>
                <a:effectLst>
                  <a:outerShdw blurRad="38100" dist="38100" dir="2700000" algn="tl">
                    <a:srgbClr val="000000">
                      <a:alpha val="43137"/>
                    </a:srgbClr>
                  </a:outerShdw>
                </a:effectLst>
              </a:rPr>
            </a:br>
            <a:r>
              <a:rPr lang="es-EC" sz="4800" b="1" i="1" dirty="0">
                <a:solidFill>
                  <a:schemeClr val="accent6">
                    <a:lumMod val="75000"/>
                  </a:schemeClr>
                </a:solidFill>
                <a:effectLst>
                  <a:outerShdw blurRad="38100" dist="38100" dir="2700000" algn="tl">
                    <a:srgbClr val="000000">
                      <a:alpha val="43137"/>
                    </a:srgbClr>
                  </a:outerShdw>
                </a:effectLst>
              </a:rPr>
              <a:t>DONDE HAY VIRTUD  Y </a:t>
            </a:r>
            <a:r>
              <a:rPr lang="es-EC" sz="4800" b="1" i="1" dirty="0" smtClean="0">
                <a:solidFill>
                  <a:schemeClr val="accent6">
                    <a:lumMod val="75000"/>
                  </a:schemeClr>
                </a:solidFill>
                <a:effectLst>
                  <a:outerShdw blurRad="38100" dist="38100" dir="2700000" algn="tl">
                    <a:srgbClr val="000000">
                      <a:alpha val="43137"/>
                    </a:srgbClr>
                  </a:outerShdw>
                </a:effectLst>
              </a:rPr>
              <a:t>ESFUERZO SERIO</a:t>
            </a:r>
            <a:r>
              <a:rPr lang="es-EC" sz="4800" b="1" i="1" dirty="0">
                <a:solidFill>
                  <a:schemeClr val="accent6">
                    <a:lumMod val="75000"/>
                  </a:schemeClr>
                </a:solidFill>
                <a:effectLst>
                  <a:outerShdw blurRad="38100" dist="38100" dir="2700000" algn="tl">
                    <a:srgbClr val="000000">
                      <a:alpha val="43137"/>
                    </a:srgbClr>
                  </a:outerShdw>
                </a:effectLst>
              </a:rPr>
              <a:t>, </a:t>
            </a:r>
            <a:br>
              <a:rPr lang="es-EC" sz="4800" b="1" i="1" dirty="0">
                <a:solidFill>
                  <a:schemeClr val="accent6">
                    <a:lumMod val="75000"/>
                  </a:schemeClr>
                </a:solidFill>
                <a:effectLst>
                  <a:outerShdw blurRad="38100" dist="38100" dir="2700000" algn="tl">
                    <a:srgbClr val="000000">
                      <a:alpha val="43137"/>
                    </a:srgbClr>
                  </a:outerShdw>
                </a:effectLst>
              </a:rPr>
            </a:br>
            <a:r>
              <a:rPr lang="es-EC" sz="4800" b="1" i="1" dirty="0">
                <a:solidFill>
                  <a:schemeClr val="accent6">
                    <a:lumMod val="75000"/>
                  </a:schemeClr>
                </a:solidFill>
                <a:effectLst>
                  <a:outerShdw blurRad="38100" dist="38100" dir="2700000" algn="tl">
                    <a:srgbClr val="000000">
                      <a:alpha val="43137"/>
                    </a:srgbClr>
                  </a:outerShdw>
                </a:effectLst>
              </a:rPr>
              <a:t>PUES LA VIDA NO ES JUEGO ” </a:t>
            </a:r>
            <a:endParaRPr lang="es-ES" sz="4800" b="1" dirty="0">
              <a:solidFill>
                <a:schemeClr val="accent6">
                  <a:lumMod val="75000"/>
                </a:schemeClr>
              </a:solidFill>
              <a:effectLst>
                <a:outerShdw blurRad="38100" dist="38100" dir="2700000" algn="tl">
                  <a:srgbClr val="000000">
                    <a:alpha val="43137"/>
                  </a:srgbClr>
                </a:outerShdw>
              </a:effectLst>
            </a:endParaRPr>
          </a:p>
        </p:txBody>
      </p:sp>
      <p:sp>
        <p:nvSpPr>
          <p:cNvPr id="4" name="2 Título"/>
          <p:cNvSpPr txBox="1">
            <a:spLocks/>
          </p:cNvSpPr>
          <p:nvPr/>
        </p:nvSpPr>
        <p:spPr>
          <a:xfrm>
            <a:off x="1855912" y="4293096"/>
            <a:ext cx="8640960" cy="79208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000" b="1" kern="1200" cap="none" spc="0">
                <a:ln>
                  <a:solidFill>
                    <a:sysClr val="windowText" lastClr="000000"/>
                  </a:solidFill>
                </a:ln>
                <a:solidFill>
                  <a:schemeClr val="tx1"/>
                </a:solidFill>
                <a:effectLst>
                  <a:outerShdw blurRad="50800" dist="38100" dir="18900000" algn="bl" rotWithShape="0">
                    <a:prstClr val="black"/>
                  </a:outerShdw>
                </a:effectLst>
                <a:latin typeface="Candara" pitchFamily="34" charset="0"/>
                <a:ea typeface="+mj-ea"/>
                <a:cs typeface="+mj-cs"/>
              </a:defRPr>
            </a:lvl1pPr>
          </a:lstStyle>
          <a:p>
            <a:pPr>
              <a:spcBef>
                <a:spcPct val="50000"/>
              </a:spcBef>
            </a:pPr>
            <a:r>
              <a:rPr lang="es-EC" sz="2800" i="1" dirty="0"/>
              <a:t>ARISTÓTELES</a:t>
            </a:r>
            <a:endParaRPr lang="es-ES" sz="2800" dirty="0"/>
          </a:p>
        </p:txBody>
      </p:sp>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5861" y="99177"/>
            <a:ext cx="3136848" cy="784363"/>
          </a:xfrm>
          <a:prstGeom prst="rect">
            <a:avLst/>
          </a:prstGeom>
        </p:spPr>
      </p:pic>
    </p:spTree>
    <p:extLst>
      <p:ext uri="{BB962C8B-B14F-4D97-AF65-F5344CB8AC3E}">
        <p14:creationId xmlns:p14="http://schemas.microsoft.com/office/powerpoint/2010/main" val="2706141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5861" y="98125"/>
            <a:ext cx="3136848" cy="784363"/>
          </a:xfrm>
          <a:prstGeom prst="rect">
            <a:avLst/>
          </a:prstGeom>
        </p:spPr>
      </p:pic>
      <p:graphicFrame>
        <p:nvGraphicFramePr>
          <p:cNvPr id="2" name="Objeto 1"/>
          <p:cNvGraphicFramePr>
            <a:graphicFrameLocks noChangeAspect="1"/>
          </p:cNvGraphicFramePr>
          <p:nvPr>
            <p:extLst>
              <p:ext uri="{D42A27DB-BD31-4B8C-83A1-F6EECF244321}">
                <p14:modId xmlns:p14="http://schemas.microsoft.com/office/powerpoint/2010/main" val="611563491"/>
              </p:ext>
            </p:extLst>
          </p:nvPr>
        </p:nvGraphicFramePr>
        <p:xfrm>
          <a:off x="3721768" y="0"/>
          <a:ext cx="7363327" cy="6857999"/>
        </p:xfrm>
        <a:graphic>
          <a:graphicData uri="http://schemas.openxmlformats.org/presentationml/2006/ole">
            <mc:AlternateContent xmlns:mc="http://schemas.openxmlformats.org/markup-compatibility/2006">
              <mc:Choice xmlns:v="urn:schemas-microsoft-com:vml" Requires="v">
                <p:oleObj spid="_x0000_s1097" name="Documento" r:id="rId5" imgW="5578496" imgH="7920179" progId="Word.Document.12">
                  <p:embed/>
                </p:oleObj>
              </mc:Choice>
              <mc:Fallback>
                <p:oleObj name="Documento" r:id="rId5" imgW="5578496" imgH="7920179" progId="Word.Document.12">
                  <p:embed/>
                  <p:pic>
                    <p:nvPicPr>
                      <p:cNvPr id="0" name=""/>
                      <p:cNvPicPr/>
                      <p:nvPr/>
                    </p:nvPicPr>
                    <p:blipFill>
                      <a:blip r:embed="rId6"/>
                      <a:stretch>
                        <a:fillRect/>
                      </a:stretch>
                    </p:blipFill>
                    <p:spPr>
                      <a:xfrm>
                        <a:off x="3721768" y="0"/>
                        <a:ext cx="7363327" cy="6857999"/>
                      </a:xfrm>
                      <a:prstGeom prst="rect">
                        <a:avLst/>
                      </a:prstGeom>
                    </p:spPr>
                  </p:pic>
                </p:oleObj>
              </mc:Fallback>
            </mc:AlternateContent>
          </a:graphicData>
        </a:graphic>
      </p:graphicFrame>
      <p:sp>
        <p:nvSpPr>
          <p:cNvPr id="4" name="Flecha derecha 3">
            <a:hlinkClick r:id="rId7" action="ppaction://hlinksldjump"/>
          </p:cNvPr>
          <p:cNvSpPr/>
          <p:nvPr/>
        </p:nvSpPr>
        <p:spPr>
          <a:xfrm>
            <a:off x="11314154" y="6081486"/>
            <a:ext cx="638629" cy="39188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extLst>
      <p:ext uri="{BB962C8B-B14F-4D97-AF65-F5344CB8AC3E}">
        <p14:creationId xmlns:p14="http://schemas.microsoft.com/office/powerpoint/2010/main" val="32099020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861" y="98125"/>
            <a:ext cx="3136848" cy="784363"/>
          </a:xfrm>
          <a:prstGeom prst="rect">
            <a:avLst/>
          </a:prstGeom>
        </p:spPr>
      </p:pic>
      <p:graphicFrame>
        <p:nvGraphicFramePr>
          <p:cNvPr id="4" name="Tabla 3"/>
          <p:cNvGraphicFramePr>
            <a:graphicFrameLocks noGrp="1"/>
          </p:cNvGraphicFramePr>
          <p:nvPr>
            <p:extLst>
              <p:ext uri="{D42A27DB-BD31-4B8C-83A1-F6EECF244321}">
                <p14:modId xmlns:p14="http://schemas.microsoft.com/office/powerpoint/2010/main" val="1361528205"/>
              </p:ext>
            </p:extLst>
          </p:nvPr>
        </p:nvGraphicFramePr>
        <p:xfrm>
          <a:off x="401054" y="192509"/>
          <a:ext cx="11378362" cy="6423014"/>
        </p:xfrm>
        <a:graphic>
          <a:graphicData uri="http://schemas.openxmlformats.org/drawingml/2006/table">
            <a:tbl>
              <a:tblPr firstRow="1" bandRow="1">
                <a:tableStyleId>{5C22544A-7EE6-4342-B048-85BDC9FD1C3A}</a:tableStyleId>
              </a:tblPr>
              <a:tblGrid>
                <a:gridCol w="1986696"/>
                <a:gridCol w="1862588"/>
                <a:gridCol w="1824845"/>
                <a:gridCol w="1545365"/>
                <a:gridCol w="1553252"/>
                <a:gridCol w="2605616"/>
              </a:tblGrid>
              <a:tr h="470245">
                <a:tc gridSpan="6">
                  <a:txBody>
                    <a:bodyPr/>
                    <a:lstStyle/>
                    <a:p>
                      <a:pPr algn="ctr"/>
                      <a:r>
                        <a:rPr lang="es-EC" sz="2400" dirty="0" smtClean="0"/>
                        <a:t>MATRIZ DE </a:t>
                      </a:r>
                      <a:r>
                        <a:rPr lang="es-EC" sz="2400" baseline="0" dirty="0" smtClean="0"/>
                        <a:t>INTERESADOS</a:t>
                      </a:r>
                      <a:endParaRPr lang="es-EC" sz="2400" dirty="0"/>
                    </a:p>
                  </a:txBody>
                  <a:tcPr anchor="ctr"/>
                </a:tc>
                <a:tc hMerge="1">
                  <a:txBody>
                    <a:bodyPr/>
                    <a:lstStyle/>
                    <a:p>
                      <a:pPr algn="ctr"/>
                      <a:endParaRPr lang="es-EC" sz="2400" dirty="0"/>
                    </a:p>
                  </a:txBody>
                  <a:tcPr anchor="ctr"/>
                </a:tc>
                <a:tc hMerge="1">
                  <a:txBody>
                    <a:bodyPr/>
                    <a:lstStyle/>
                    <a:p>
                      <a:pPr algn="ctr"/>
                      <a:endParaRPr lang="es-EC" sz="2400" dirty="0"/>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EC" sz="2400" dirty="0" smtClean="0"/>
                    </a:p>
                  </a:txBody>
                  <a:tcPr anchor="ctr"/>
                </a:tc>
                <a:tc hMerge="1">
                  <a:txBody>
                    <a:bodyPr/>
                    <a:lstStyle/>
                    <a:p>
                      <a:pPr algn="ctr"/>
                      <a:endParaRPr lang="es-EC" sz="2400" dirty="0"/>
                    </a:p>
                  </a:txBody>
                  <a:tcPr anchor="ctr"/>
                </a:tc>
                <a:tc hMerge="1">
                  <a:txBody>
                    <a:bodyPr/>
                    <a:lstStyle/>
                    <a:p>
                      <a:pPr algn="ctr"/>
                      <a:endParaRPr lang="es-EC" sz="2400" dirty="0"/>
                    </a:p>
                  </a:txBody>
                  <a:tcPr anchor="ctr"/>
                </a:tc>
              </a:tr>
              <a:tr h="439264">
                <a:tc>
                  <a:txBody>
                    <a:bodyPr/>
                    <a:lstStyle/>
                    <a:p>
                      <a:pPr algn="r"/>
                      <a:r>
                        <a:rPr lang="es-EC" sz="1800" b="1" dirty="0" smtClean="0">
                          <a:solidFill>
                            <a:schemeClr val="bg1"/>
                          </a:solidFill>
                        </a:rPr>
                        <a:t>Proyecto:</a:t>
                      </a:r>
                      <a:endParaRPr lang="es-EC" sz="1800" b="1" dirty="0">
                        <a:solidFill>
                          <a:schemeClr val="bg1"/>
                        </a:solidFill>
                      </a:endParaRPr>
                    </a:p>
                  </a:txBody>
                  <a:tcPr anchor="ctr">
                    <a:solidFill>
                      <a:schemeClr val="accent1"/>
                    </a:solidFill>
                  </a:tcPr>
                </a:tc>
                <a:tc gridSpan="5">
                  <a:txBody>
                    <a:bodyPr/>
                    <a:lstStyle/>
                    <a:p>
                      <a:pPr algn="l" fontAlgn="t"/>
                      <a:r>
                        <a:rPr lang="es-EC" sz="1800" b="0" kern="1200" dirty="0">
                          <a:solidFill>
                            <a:schemeClr val="bg1"/>
                          </a:solidFill>
                          <a:latin typeface="+mn-lt"/>
                          <a:ea typeface="+mn-ea"/>
                          <a:cs typeface="+mn-cs"/>
                        </a:rPr>
                        <a:t>Nombre del proyecto.</a:t>
                      </a:r>
                    </a:p>
                  </a:txBody>
                  <a:tcPr marL="9525" marR="9525" marT="9525" marB="0" anchor="ctr">
                    <a:solidFill>
                      <a:schemeClr val="accent1"/>
                    </a:solidFill>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376196">
                <a:tc>
                  <a:txBody>
                    <a:bodyPr/>
                    <a:lstStyle/>
                    <a:p>
                      <a:pPr algn="r"/>
                      <a:r>
                        <a:rPr lang="es-EC" sz="1800" b="1" dirty="0" smtClean="0">
                          <a:solidFill>
                            <a:schemeClr val="bg1"/>
                          </a:solidFill>
                        </a:rPr>
                        <a:t>Código:</a:t>
                      </a:r>
                      <a:endParaRPr lang="es-EC" sz="1800" b="1" dirty="0">
                        <a:solidFill>
                          <a:schemeClr val="bg1"/>
                        </a:solidFill>
                      </a:endParaRPr>
                    </a:p>
                  </a:txBody>
                  <a:tcPr anchor="ctr">
                    <a:solidFill>
                      <a:schemeClr val="accent1"/>
                    </a:solidFill>
                  </a:tcPr>
                </a:tc>
                <a:tc gridSpan="5">
                  <a:txBody>
                    <a:bodyPr/>
                    <a:lstStyle/>
                    <a:p>
                      <a:pPr algn="l" fontAlgn="t"/>
                      <a:r>
                        <a:rPr lang="es-EC" sz="1800" b="0" kern="1200" dirty="0">
                          <a:solidFill>
                            <a:schemeClr val="bg1"/>
                          </a:solidFill>
                          <a:latin typeface="+mn-lt"/>
                          <a:ea typeface="+mn-ea"/>
                          <a:cs typeface="+mn-cs"/>
                        </a:rPr>
                        <a:t>Código identificador del proyecto.</a:t>
                      </a:r>
                    </a:p>
                  </a:txBody>
                  <a:tcPr marL="9525" marR="9525" marT="9525" marB="0" anchor="ctr">
                    <a:solidFill>
                      <a:schemeClr val="accent1"/>
                    </a:solidFill>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376196">
                <a:tc>
                  <a:txBody>
                    <a:bodyPr/>
                    <a:lstStyle/>
                    <a:p>
                      <a:pPr algn="r"/>
                      <a:r>
                        <a:rPr lang="es-EC" sz="1800" b="1" dirty="0" smtClean="0">
                          <a:solidFill>
                            <a:schemeClr val="bg1"/>
                          </a:solidFill>
                        </a:rPr>
                        <a:t>Fecha de Inicio:</a:t>
                      </a:r>
                      <a:endParaRPr lang="es-EC" sz="1800" b="1" dirty="0">
                        <a:solidFill>
                          <a:schemeClr val="bg1"/>
                        </a:solidFill>
                      </a:endParaRPr>
                    </a:p>
                  </a:txBody>
                  <a:tcPr anchor="ctr">
                    <a:solidFill>
                      <a:schemeClr val="accent1"/>
                    </a:solidFill>
                  </a:tcPr>
                </a:tc>
                <a:tc gridSpan="5">
                  <a:txBody>
                    <a:bodyPr/>
                    <a:lstStyle/>
                    <a:p>
                      <a:pPr algn="l" fontAlgn="t"/>
                      <a:r>
                        <a:rPr lang="es-EC" sz="1800" b="0" kern="1200" dirty="0">
                          <a:solidFill>
                            <a:schemeClr val="bg1"/>
                          </a:solidFill>
                          <a:latin typeface="+mn-lt"/>
                          <a:ea typeface="+mn-ea"/>
                          <a:cs typeface="+mn-cs"/>
                        </a:rPr>
                        <a:t>Fecha de comienzo del proyecto.</a:t>
                      </a:r>
                    </a:p>
                  </a:txBody>
                  <a:tcPr marL="9525" marR="9525" marT="9525" marB="0" anchor="ctr">
                    <a:solidFill>
                      <a:schemeClr val="accent1"/>
                    </a:solidFill>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376196">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s-EC" sz="1800" b="1" dirty="0" smtClean="0">
                          <a:solidFill>
                            <a:schemeClr val="bg1"/>
                          </a:solidFill>
                        </a:rPr>
                        <a:t>Fecha de Fin:</a:t>
                      </a:r>
                    </a:p>
                  </a:txBody>
                  <a:tcPr anchor="ctr">
                    <a:solidFill>
                      <a:schemeClr val="accent1"/>
                    </a:solidFill>
                  </a:tcPr>
                </a:tc>
                <a:tc gridSpan="5">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s-EC" sz="1800" b="0" kern="1200" dirty="0" smtClean="0">
                          <a:solidFill>
                            <a:schemeClr val="bg1"/>
                          </a:solidFill>
                          <a:latin typeface="+mn-lt"/>
                          <a:ea typeface="+mn-ea"/>
                          <a:cs typeface="+mn-cs"/>
                        </a:rPr>
                        <a:t>Fecha de fin del proyecto.</a:t>
                      </a:r>
                    </a:p>
                  </a:txBody>
                  <a:tcPr marL="9525" marR="9525" marT="9525" marB="0" anchor="ctr">
                    <a:solidFill>
                      <a:schemeClr val="accent1"/>
                    </a:solidFill>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376196">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s-EC" sz="1800" b="1" dirty="0" smtClean="0">
                          <a:solidFill>
                            <a:schemeClr val="bg1"/>
                          </a:solidFill>
                        </a:rPr>
                        <a:t>Interesado:</a:t>
                      </a:r>
                      <a:r>
                        <a:rPr lang="es-EC" sz="1800" b="1" baseline="0" dirty="0" smtClean="0">
                          <a:solidFill>
                            <a:schemeClr val="bg1"/>
                          </a:solidFill>
                        </a:rPr>
                        <a:t> </a:t>
                      </a:r>
                      <a:endParaRPr lang="es-EC" sz="1800" b="1" dirty="0" smtClean="0">
                        <a:solidFill>
                          <a:schemeClr val="bg1"/>
                        </a:solidFill>
                      </a:endParaRPr>
                    </a:p>
                  </a:txBody>
                  <a:tcPr anchor="ctr">
                    <a:solidFill>
                      <a:schemeClr val="accent1"/>
                    </a:solidFill>
                  </a:tcPr>
                </a:tc>
                <a:tc gridSpan="5">
                  <a:txBody>
                    <a:bodyPr/>
                    <a:lstStyle/>
                    <a:p>
                      <a:pPr algn="l" fontAlgn="t"/>
                      <a:r>
                        <a:rPr lang="es-EC" sz="1800" b="0" kern="1200" dirty="0">
                          <a:solidFill>
                            <a:schemeClr val="bg1"/>
                          </a:solidFill>
                          <a:latin typeface="+mn-lt"/>
                          <a:ea typeface="+mn-ea"/>
                          <a:cs typeface="+mn-cs"/>
                        </a:rPr>
                        <a:t>Nombre con el que se identifica al interesado.</a:t>
                      </a:r>
                    </a:p>
                  </a:txBody>
                  <a:tcPr marL="9525" marR="9525" marT="9525" marB="0" anchor="ctr">
                    <a:solidFill>
                      <a:schemeClr val="accent1"/>
                    </a:solidFill>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379838">
                <a:tc>
                  <a:txBody>
                    <a:bodyPr/>
                    <a:lstStyle/>
                    <a:p>
                      <a:pPr algn="r"/>
                      <a:r>
                        <a:rPr lang="es-EC" sz="1800" b="1" dirty="0" smtClean="0">
                          <a:solidFill>
                            <a:schemeClr val="bg1"/>
                          </a:solidFill>
                        </a:rPr>
                        <a:t>Tipo:</a:t>
                      </a:r>
                      <a:endParaRPr lang="es-EC" sz="1800" b="1" dirty="0">
                        <a:solidFill>
                          <a:schemeClr val="bg1"/>
                        </a:solidFill>
                      </a:endParaRPr>
                    </a:p>
                  </a:txBody>
                  <a:tcPr anchor="ctr">
                    <a:solidFill>
                      <a:schemeClr val="accent1"/>
                    </a:solidFill>
                  </a:tcPr>
                </a:tc>
                <a:tc gridSpan="5">
                  <a:txBody>
                    <a:bodyPr/>
                    <a:lstStyle/>
                    <a:p>
                      <a:pPr algn="l" fontAlgn="t"/>
                      <a:r>
                        <a:rPr lang="es-EC" sz="1800" b="0" kern="1200" dirty="0">
                          <a:solidFill>
                            <a:schemeClr val="bg1"/>
                          </a:solidFill>
                          <a:latin typeface="+mn-lt"/>
                          <a:ea typeface="+mn-ea"/>
                          <a:cs typeface="+mn-cs"/>
                        </a:rPr>
                        <a:t>Identifica si el interesado desempeña un rol interno o externo al proyecto</a:t>
                      </a:r>
                    </a:p>
                  </a:txBody>
                  <a:tcPr marL="9525" marR="9525" marT="9525" marB="0" anchor="ctr">
                    <a:solidFill>
                      <a:schemeClr val="accent1"/>
                    </a:solidFill>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556615">
                <a:tc rowSpan="2">
                  <a:txBody>
                    <a:bodyPr/>
                    <a:lstStyle/>
                    <a:p>
                      <a:pPr algn="ctr"/>
                      <a:r>
                        <a:rPr lang="es-EC" sz="1400" b="1" dirty="0" smtClean="0"/>
                        <a:t>OBJETIVOS</a:t>
                      </a:r>
                      <a:r>
                        <a:rPr lang="es-EC" sz="1400" b="1" baseline="0" dirty="0" smtClean="0"/>
                        <a:t> O METAS</a:t>
                      </a:r>
                      <a:endParaRPr lang="es-EC" sz="1400" b="1" dirty="0"/>
                    </a:p>
                  </a:txBody>
                  <a:tcPr anchor="ctr">
                    <a:solidFill>
                      <a:schemeClr val="accent1">
                        <a:lumMod val="40000"/>
                        <a:lumOff val="60000"/>
                      </a:schemeClr>
                    </a:solidFill>
                  </a:tcPr>
                </a:tc>
                <a:tc rowSpan="2">
                  <a:txBody>
                    <a:bodyPr/>
                    <a:lstStyle/>
                    <a:p>
                      <a:pPr algn="ctr"/>
                      <a:r>
                        <a:rPr lang="es-EC" sz="1400" b="1" dirty="0" smtClean="0"/>
                        <a:t>NIVEL</a:t>
                      </a:r>
                      <a:r>
                        <a:rPr lang="es-EC" sz="1400" b="1" baseline="0" dirty="0" smtClean="0"/>
                        <a:t> DE INTERÉS</a:t>
                      </a:r>
                    </a:p>
                  </a:txBody>
                  <a:tcPr anchor="ctr">
                    <a:solidFill>
                      <a:schemeClr val="accent1">
                        <a:lumMod val="40000"/>
                        <a:lumOff val="60000"/>
                      </a:schemeClr>
                    </a:solidFill>
                  </a:tcPr>
                </a:tc>
                <a:tc rowSpan="2">
                  <a:txBody>
                    <a:bodyPr/>
                    <a:lstStyle/>
                    <a:p>
                      <a:pPr algn="ctr"/>
                      <a:r>
                        <a:rPr lang="es-EC" sz="1400" b="1" dirty="0" smtClean="0"/>
                        <a:t>NIVEL DE INFLUENCIA</a:t>
                      </a:r>
                    </a:p>
                  </a:txBody>
                  <a:tcPr anchor="ctr">
                    <a:solidFill>
                      <a:schemeClr val="accent1">
                        <a:lumMod val="40000"/>
                        <a:lumOff val="60000"/>
                      </a:schemeClr>
                    </a:solidFill>
                  </a:tcPr>
                </a:tc>
                <a:tc gridSpan="2">
                  <a:txBody>
                    <a:bodyPr/>
                    <a:lstStyle/>
                    <a:p>
                      <a:pPr algn="ctr"/>
                      <a:r>
                        <a:rPr lang="es-EC" sz="1400" b="1" dirty="0" smtClean="0"/>
                        <a:t>ACCIONES POSIBLES DEL INTERESADOS</a:t>
                      </a:r>
                      <a:endParaRPr lang="es-EC" sz="1400" b="1" dirty="0"/>
                    </a:p>
                  </a:txBody>
                  <a:tcPr anchor="ctr">
                    <a:solidFill>
                      <a:schemeClr val="accent1">
                        <a:lumMod val="40000"/>
                        <a:lumOff val="60000"/>
                      </a:schemeClr>
                    </a:solidFill>
                  </a:tcPr>
                </a:tc>
                <a:tc hMerge="1">
                  <a:txBody>
                    <a:bodyPr/>
                    <a:lstStyle/>
                    <a:p>
                      <a:pPr algn="ctr"/>
                      <a:endParaRPr lang="es-EC" dirty="0"/>
                    </a:p>
                  </a:txBody>
                  <a:tcPr anchor="ctr"/>
                </a:tc>
                <a:tc rowSpan="2">
                  <a:txBody>
                    <a:bodyPr/>
                    <a:lstStyle/>
                    <a:p>
                      <a:pPr algn="ctr"/>
                      <a:r>
                        <a:rPr lang="es-EC" sz="1400" b="1" dirty="0" smtClean="0"/>
                        <a:t>ESTRATEGIAS</a:t>
                      </a:r>
                      <a:endParaRPr lang="es-EC" sz="1400" b="1" dirty="0"/>
                    </a:p>
                  </a:txBody>
                  <a:tcPr anchor="ctr">
                    <a:solidFill>
                      <a:schemeClr val="accent1">
                        <a:lumMod val="40000"/>
                        <a:lumOff val="60000"/>
                      </a:schemeClr>
                    </a:solidFill>
                  </a:tcPr>
                </a:tc>
              </a:tr>
              <a:tr h="313497">
                <a:tc vMerge="1">
                  <a:txBody>
                    <a:bodyPr/>
                    <a:lstStyle/>
                    <a:p>
                      <a:pPr algn="ctr"/>
                      <a:endParaRPr lang="es-EC" dirty="0"/>
                    </a:p>
                  </a:txBody>
                  <a:tcPr anchor="ctr"/>
                </a:tc>
                <a:tc vMerge="1">
                  <a:txBody>
                    <a:bodyPr/>
                    <a:lstStyle/>
                    <a:p>
                      <a:pPr algn="ctr"/>
                      <a:endParaRPr lang="es-EC" dirty="0"/>
                    </a:p>
                  </a:txBody>
                  <a:tcPr anchor="ctr"/>
                </a:tc>
                <a:tc vMerge="1">
                  <a:txBody>
                    <a:bodyPr/>
                    <a:lstStyle/>
                    <a:p>
                      <a:pPr algn="ctr"/>
                      <a:endParaRPr lang="es-EC" dirty="0"/>
                    </a:p>
                  </a:txBody>
                  <a:tcPr anchor="ctr"/>
                </a:tc>
                <a:tc>
                  <a:txBody>
                    <a:bodyPr/>
                    <a:lstStyle/>
                    <a:p>
                      <a:pPr algn="ctr"/>
                      <a:r>
                        <a:rPr lang="es-EC" sz="1400" b="1" dirty="0" smtClean="0"/>
                        <a:t>Positivas</a:t>
                      </a:r>
                      <a:endParaRPr lang="es-EC" sz="1400" b="1" dirty="0"/>
                    </a:p>
                  </a:txBody>
                  <a:tcPr anchor="ctr">
                    <a:solidFill>
                      <a:schemeClr val="accent1">
                        <a:lumMod val="40000"/>
                        <a:lumOff val="60000"/>
                      </a:schemeClr>
                    </a:solidFill>
                  </a:tcPr>
                </a:tc>
                <a:tc>
                  <a:txBody>
                    <a:bodyPr/>
                    <a:lstStyle/>
                    <a:p>
                      <a:pPr algn="ctr"/>
                      <a:r>
                        <a:rPr lang="es-EC" sz="1400" b="1" dirty="0" smtClean="0"/>
                        <a:t>Negativas</a:t>
                      </a:r>
                      <a:endParaRPr lang="es-EC" sz="1400" b="1" dirty="0"/>
                    </a:p>
                  </a:txBody>
                  <a:tcPr anchor="ctr">
                    <a:solidFill>
                      <a:schemeClr val="accent1">
                        <a:lumMod val="40000"/>
                        <a:lumOff val="60000"/>
                      </a:schemeClr>
                    </a:solidFill>
                  </a:tcPr>
                </a:tc>
                <a:tc vMerge="1">
                  <a:txBody>
                    <a:bodyPr/>
                    <a:lstStyle/>
                    <a:p>
                      <a:pPr algn="ctr"/>
                      <a:endParaRPr lang="es-EC" dirty="0"/>
                    </a:p>
                  </a:txBody>
                  <a:tcPr anchor="ctr"/>
                </a:tc>
              </a:tr>
              <a:tr h="2100428">
                <a:tc>
                  <a:txBody>
                    <a:bodyPr/>
                    <a:lstStyle/>
                    <a:p>
                      <a:pPr algn="ctr"/>
                      <a:r>
                        <a:rPr lang="es-EC" dirty="0" smtClean="0"/>
                        <a:t>O</a:t>
                      </a:r>
                      <a:r>
                        <a:rPr lang="es-EC" sz="1800" b="0" i="0" u="none" strike="noStrike" kern="1200" baseline="0" dirty="0" smtClean="0">
                          <a:solidFill>
                            <a:schemeClr val="dk1"/>
                          </a:solidFill>
                          <a:latin typeface="+mn-lt"/>
                          <a:ea typeface="+mn-ea"/>
                          <a:cs typeface="+mn-cs"/>
                        </a:rPr>
                        <a:t>bjetivos o resultados del proyecto que impactarán en él</a:t>
                      </a:r>
                      <a:endParaRPr lang="es-EC" dirty="0"/>
                    </a:p>
                  </a:txBody>
                  <a:tcPr anchor="ctr">
                    <a:solidFill>
                      <a:schemeClr val="accent1">
                        <a:lumMod val="20000"/>
                        <a:lumOff val="80000"/>
                      </a:schemeClr>
                    </a:solidFill>
                  </a:tcPr>
                </a:tc>
                <a:tc>
                  <a:txBody>
                    <a:bodyPr/>
                    <a:lstStyle/>
                    <a:p>
                      <a:pPr algn="ctr"/>
                      <a:r>
                        <a:rPr lang="es-EC" dirty="0" smtClean="0"/>
                        <a:t>Alto</a:t>
                      </a:r>
                    </a:p>
                    <a:p>
                      <a:pPr algn="ctr"/>
                      <a:r>
                        <a:rPr lang="es-EC" dirty="0" smtClean="0"/>
                        <a:t>Medio</a:t>
                      </a:r>
                    </a:p>
                    <a:p>
                      <a:pPr algn="ctr"/>
                      <a:r>
                        <a:rPr lang="es-EC" dirty="0" smtClean="0"/>
                        <a:t>Bajo </a:t>
                      </a:r>
                      <a:endParaRPr lang="es-EC" dirty="0"/>
                    </a:p>
                  </a:txBody>
                  <a:tcPr anchor="ctr">
                    <a:solidFill>
                      <a:schemeClr val="accent1">
                        <a:lumMod val="20000"/>
                        <a:lumOff val="80000"/>
                      </a:schemeClr>
                    </a:solidFill>
                  </a:tcPr>
                </a:tc>
                <a:tc>
                  <a:txBody>
                    <a:bodyPr/>
                    <a:lstStyle/>
                    <a:p>
                      <a:pPr algn="ctr"/>
                      <a:r>
                        <a:rPr lang="es-EC" dirty="0" smtClean="0"/>
                        <a:t>Alto</a:t>
                      </a:r>
                    </a:p>
                    <a:p>
                      <a:pPr algn="ctr"/>
                      <a:r>
                        <a:rPr lang="es-EC" dirty="0" smtClean="0"/>
                        <a:t>Medio</a:t>
                      </a:r>
                    </a:p>
                    <a:p>
                      <a:pPr algn="ctr"/>
                      <a:r>
                        <a:rPr lang="es-EC" dirty="0" smtClean="0"/>
                        <a:t>Bajo </a:t>
                      </a:r>
                      <a:endParaRPr lang="es-EC" dirty="0"/>
                    </a:p>
                  </a:txBody>
                  <a:tcPr anchor="ctr">
                    <a:solidFill>
                      <a:schemeClr val="accent1">
                        <a:lumMod val="20000"/>
                        <a:lumOff val="80000"/>
                      </a:schemeClr>
                    </a:solidFill>
                  </a:tcPr>
                </a:tc>
                <a:tc>
                  <a:txBody>
                    <a:bodyPr/>
                    <a:lstStyle/>
                    <a:p>
                      <a:pPr algn="ctr"/>
                      <a:r>
                        <a:rPr lang="es-EC" sz="1800" b="0" i="0" u="none" strike="noStrike" kern="1200" baseline="0" dirty="0" smtClean="0">
                          <a:solidFill>
                            <a:schemeClr val="dk1"/>
                          </a:solidFill>
                          <a:latin typeface="+mn-lt"/>
                          <a:ea typeface="+mn-ea"/>
                          <a:cs typeface="+mn-cs"/>
                        </a:rPr>
                        <a:t>Resultado que beneficia al interesado</a:t>
                      </a:r>
                      <a:endParaRPr lang="es-EC" dirty="0"/>
                    </a:p>
                  </a:txBody>
                  <a:tcPr anchor="ctr">
                    <a:solidFill>
                      <a:schemeClr val="accent1">
                        <a:lumMod val="20000"/>
                        <a:lumOff val="80000"/>
                      </a:schemeClr>
                    </a:solidFill>
                  </a:tcPr>
                </a:tc>
                <a:tc>
                  <a:txBody>
                    <a:bodyPr/>
                    <a:lstStyle/>
                    <a:p>
                      <a:pPr algn="ctr"/>
                      <a:r>
                        <a:rPr lang="es-EC" sz="1800" b="0" i="0" u="none" strike="noStrike" kern="1200" baseline="0" dirty="0" smtClean="0">
                          <a:solidFill>
                            <a:schemeClr val="dk1"/>
                          </a:solidFill>
                          <a:latin typeface="+mn-lt"/>
                          <a:ea typeface="+mn-ea"/>
                          <a:cs typeface="+mn-cs"/>
                        </a:rPr>
                        <a:t>Resultado que impacta negativamente al interesado</a:t>
                      </a:r>
                      <a:endParaRPr lang="es-EC" dirty="0"/>
                    </a:p>
                  </a:txBody>
                  <a:tcPr anchor="ctr">
                    <a:solidFill>
                      <a:schemeClr val="accent1">
                        <a:lumMod val="20000"/>
                        <a:lumOff val="80000"/>
                      </a:schemeClr>
                    </a:solidFill>
                  </a:tcPr>
                </a:tc>
                <a:tc>
                  <a:txBody>
                    <a:bodyPr/>
                    <a:lstStyle/>
                    <a:p>
                      <a:pPr algn="ctr"/>
                      <a:r>
                        <a:rPr lang="es-EC" sz="1600" b="0" i="0" u="none" strike="noStrike" kern="1200" baseline="0" dirty="0" smtClean="0">
                          <a:solidFill>
                            <a:schemeClr val="dk1"/>
                          </a:solidFill>
                          <a:latin typeface="+mn-lt"/>
                          <a:ea typeface="+mn-ea"/>
                          <a:cs typeface="+mn-cs"/>
                        </a:rPr>
                        <a:t>Lista de las acciones que se pueden realizar para reducir el impacto negativo sobre el proyecto o incrementar el interés del involucrado en relación con el proyecto</a:t>
                      </a:r>
                      <a:endParaRPr lang="es-EC" sz="1600" dirty="0"/>
                    </a:p>
                  </a:txBody>
                  <a:tcPr anchor="ctr">
                    <a:solidFill>
                      <a:schemeClr val="accent1">
                        <a:lumMod val="20000"/>
                        <a:lumOff val="80000"/>
                      </a:schemeClr>
                    </a:solidFill>
                  </a:tcPr>
                </a:tc>
              </a:tr>
              <a:tr h="658343">
                <a:tc>
                  <a:txBody>
                    <a:bodyPr/>
                    <a:lstStyle/>
                    <a:p>
                      <a:pPr algn="r"/>
                      <a:r>
                        <a:rPr lang="es-EC" b="1" dirty="0" smtClean="0"/>
                        <a:t>Conclusiones:</a:t>
                      </a:r>
                      <a:endParaRPr lang="es-EC" b="1" dirty="0"/>
                    </a:p>
                  </a:txBody>
                  <a:tcPr anchor="ctr">
                    <a:solidFill>
                      <a:schemeClr val="accent2"/>
                    </a:solidFill>
                  </a:tcPr>
                </a:tc>
                <a:tc gridSpan="5">
                  <a:txBody>
                    <a:bodyPr/>
                    <a:lstStyle/>
                    <a:p>
                      <a:pPr algn="just"/>
                      <a:r>
                        <a:rPr lang="es-EC" sz="1800" dirty="0" smtClean="0"/>
                        <a:t>Síntesis sobre puntos clave a considerar en el manejo de las expectativas del interesado.</a:t>
                      </a:r>
                      <a:endParaRPr lang="es-EC" sz="1800" dirty="0"/>
                    </a:p>
                  </a:txBody>
                  <a:tcPr anchor="ctr">
                    <a:solidFill>
                      <a:schemeClr val="accent2">
                        <a:lumMod val="40000"/>
                        <a:lumOff val="60000"/>
                      </a:schemeClr>
                    </a:solidFill>
                  </a:tcPr>
                </a:tc>
                <a:tc hMerge="1">
                  <a:txBody>
                    <a:bodyPr/>
                    <a:lstStyle/>
                    <a:p>
                      <a:pPr algn="ctr"/>
                      <a:endParaRPr lang="es-EC" dirty="0"/>
                    </a:p>
                  </a:txBody>
                  <a:tcPr anchor="ctr">
                    <a:solidFill>
                      <a:schemeClr val="accent1">
                        <a:lumMod val="20000"/>
                        <a:lumOff val="80000"/>
                      </a:schemeClr>
                    </a:solidFill>
                  </a:tcPr>
                </a:tc>
                <a:tc hMerge="1">
                  <a:txBody>
                    <a:bodyPr/>
                    <a:lstStyle/>
                    <a:p>
                      <a:endParaRPr lang="es-EC" dirty="0"/>
                    </a:p>
                  </a:txBody>
                  <a:tcPr anchor="ctr">
                    <a:solidFill>
                      <a:schemeClr val="accent1">
                        <a:lumMod val="20000"/>
                        <a:lumOff val="80000"/>
                      </a:schemeClr>
                    </a:solidFill>
                  </a:tcPr>
                </a:tc>
                <a:tc hMerge="1">
                  <a:txBody>
                    <a:bodyPr/>
                    <a:lstStyle/>
                    <a:p>
                      <a:pPr algn="ctr"/>
                      <a:endParaRPr lang="es-EC" dirty="0"/>
                    </a:p>
                  </a:txBody>
                  <a:tcPr anchor="ctr">
                    <a:solidFill>
                      <a:schemeClr val="accent1">
                        <a:lumMod val="20000"/>
                        <a:lumOff val="80000"/>
                      </a:schemeClr>
                    </a:solidFill>
                  </a:tcPr>
                </a:tc>
                <a:tc hMerge="1">
                  <a:txBody>
                    <a:bodyPr/>
                    <a:lstStyle/>
                    <a:p>
                      <a:endParaRPr lang="es-EC" dirty="0"/>
                    </a:p>
                  </a:txBody>
                  <a:tcPr anchor="ctr">
                    <a:solidFill>
                      <a:schemeClr val="accent1">
                        <a:lumMod val="20000"/>
                        <a:lumOff val="80000"/>
                      </a:schemeClr>
                    </a:solidFill>
                  </a:tcPr>
                </a:tc>
              </a:tr>
            </a:tbl>
          </a:graphicData>
        </a:graphic>
      </p:graphicFrame>
      <p:sp>
        <p:nvSpPr>
          <p:cNvPr id="5" name="Flecha derecha 4">
            <a:hlinkClick r:id="rId3" action="ppaction://hlinksldjump"/>
          </p:cNvPr>
          <p:cNvSpPr/>
          <p:nvPr/>
        </p:nvSpPr>
        <p:spPr>
          <a:xfrm>
            <a:off x="10929258" y="6096000"/>
            <a:ext cx="638629" cy="39188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extLst>
      <p:ext uri="{BB962C8B-B14F-4D97-AF65-F5344CB8AC3E}">
        <p14:creationId xmlns:p14="http://schemas.microsoft.com/office/powerpoint/2010/main" val="27500506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ángulo 4"/>
          <p:cNvSpPr/>
          <p:nvPr/>
        </p:nvSpPr>
        <p:spPr>
          <a:xfrm>
            <a:off x="1798820" y="2125993"/>
            <a:ext cx="9848537" cy="5262979"/>
          </a:xfrm>
          <a:prstGeom prst="rect">
            <a:avLst/>
          </a:prstGeom>
        </p:spPr>
        <p:txBody>
          <a:bodyPr wrap="square">
            <a:spAutoFit/>
          </a:bodyPr>
          <a:lstStyle/>
          <a:p>
            <a:pPr lvl="0" algn="just">
              <a:buClr>
                <a:srgbClr val="FF0000"/>
              </a:buClr>
              <a:buFont typeface="Wingdings" panose="05000000000000000000" pitchFamily="2" charset="2"/>
              <a:buChar char="q"/>
            </a:pPr>
            <a:r>
              <a:rPr lang="es-EC" sz="2400" b="1" dirty="0" smtClean="0">
                <a:solidFill>
                  <a:schemeClr val="tx1"/>
                </a:solidFill>
              </a:rPr>
              <a:t>Entender por qué el trabajo debe ser organizado y dirigido con la estructura de un proyecto.</a:t>
            </a:r>
          </a:p>
          <a:p>
            <a:pPr lvl="0" algn="just">
              <a:buClr>
                <a:srgbClr val="FF0000"/>
              </a:buClr>
              <a:buFont typeface="Wingdings" panose="05000000000000000000" pitchFamily="2" charset="2"/>
              <a:buChar char="q"/>
            </a:pPr>
            <a:endParaRPr lang="es-EC" sz="2400" b="1" dirty="0" smtClean="0">
              <a:solidFill>
                <a:schemeClr val="tx1"/>
              </a:solidFill>
            </a:endParaRPr>
          </a:p>
          <a:p>
            <a:pPr algn="just">
              <a:buClr>
                <a:srgbClr val="FF0000"/>
              </a:buClr>
              <a:buFont typeface="Wingdings" panose="05000000000000000000" pitchFamily="2" charset="2"/>
              <a:buChar char="q"/>
            </a:pPr>
            <a:r>
              <a:rPr lang="es-EC" sz="2400" b="1" dirty="0" smtClean="0">
                <a:solidFill>
                  <a:schemeClr val="tx1"/>
                </a:solidFill>
              </a:rPr>
              <a:t>Identificar los diferentes roles y responsabilidades asociados con los proyectos.</a:t>
            </a:r>
          </a:p>
          <a:p>
            <a:pPr algn="just">
              <a:buClr>
                <a:srgbClr val="FF0000"/>
              </a:buClr>
              <a:buFont typeface="Wingdings" panose="05000000000000000000" pitchFamily="2" charset="2"/>
              <a:buChar char="q"/>
            </a:pPr>
            <a:endParaRPr lang="es-EC" sz="2400" b="1" dirty="0" smtClean="0">
              <a:solidFill>
                <a:schemeClr val="tx1"/>
              </a:solidFill>
            </a:endParaRPr>
          </a:p>
          <a:p>
            <a:pPr algn="just">
              <a:buClr>
                <a:srgbClr val="FF0000"/>
              </a:buClr>
              <a:buFont typeface="Wingdings" panose="05000000000000000000" pitchFamily="2" charset="2"/>
              <a:buChar char="q"/>
            </a:pPr>
            <a:r>
              <a:rPr lang="es-EC" sz="2400" b="1" dirty="0" smtClean="0">
                <a:solidFill>
                  <a:schemeClr val="tx1"/>
                </a:solidFill>
              </a:rPr>
              <a:t>Definir los diferentes aspectos de un proyecto.</a:t>
            </a:r>
          </a:p>
          <a:p>
            <a:pPr algn="just">
              <a:buClr>
                <a:srgbClr val="FF0000"/>
              </a:buClr>
              <a:buFont typeface="Wingdings" panose="05000000000000000000" pitchFamily="2" charset="2"/>
              <a:buChar char="q"/>
            </a:pPr>
            <a:endParaRPr lang="es-EC" sz="2400" b="1" dirty="0" smtClean="0">
              <a:solidFill>
                <a:schemeClr val="tx1"/>
              </a:solidFill>
            </a:endParaRPr>
          </a:p>
          <a:p>
            <a:pPr algn="just">
              <a:buClr>
                <a:srgbClr val="FF0000"/>
              </a:buClr>
              <a:buFont typeface="Wingdings" panose="05000000000000000000" pitchFamily="2" charset="2"/>
              <a:buChar char="q"/>
            </a:pPr>
            <a:r>
              <a:rPr lang="es-EC" sz="2400" b="1" dirty="0" smtClean="0">
                <a:solidFill>
                  <a:schemeClr val="tx1"/>
                </a:solidFill>
              </a:rPr>
              <a:t>Construir y mantener un plan de trabajo apropiado.</a:t>
            </a:r>
          </a:p>
          <a:p>
            <a:pPr algn="just">
              <a:buClr>
                <a:srgbClr val="FF0000"/>
              </a:buClr>
              <a:buFont typeface="Wingdings" panose="05000000000000000000" pitchFamily="2" charset="2"/>
              <a:buChar char="q"/>
            </a:pPr>
            <a:endParaRPr lang="es-EC" sz="2400" b="1" dirty="0" smtClean="0">
              <a:solidFill>
                <a:schemeClr val="tx1"/>
              </a:solidFill>
            </a:endParaRPr>
          </a:p>
          <a:p>
            <a:pPr algn="just">
              <a:buClr>
                <a:srgbClr val="FF0000"/>
              </a:buClr>
              <a:buFont typeface="Wingdings" panose="05000000000000000000" pitchFamily="2" charset="2"/>
              <a:buChar char="q"/>
            </a:pPr>
            <a:r>
              <a:rPr lang="es-EC" sz="2400" b="1" dirty="0"/>
              <a:t>Identificar pro activamente y gestionar el alcance, polémicas y aspectos de comunicación.</a:t>
            </a:r>
          </a:p>
          <a:p>
            <a:pPr algn="just">
              <a:buClr>
                <a:srgbClr val="FF0000"/>
              </a:buClr>
              <a:buFont typeface="Wingdings" panose="05000000000000000000" pitchFamily="2" charset="2"/>
              <a:buChar char="q"/>
            </a:pPr>
            <a:endParaRPr lang="es-EC" sz="2400" b="1" dirty="0" smtClean="0">
              <a:solidFill>
                <a:schemeClr val="tx1"/>
              </a:solidFill>
            </a:endParaRPr>
          </a:p>
          <a:p>
            <a:pPr algn="just">
              <a:buClr>
                <a:srgbClr val="FF0000"/>
              </a:buClr>
            </a:pPr>
            <a:endParaRPr lang="es-EC" sz="2400" b="1" dirty="0" smtClean="0">
              <a:solidFill>
                <a:schemeClr val="tx1"/>
              </a:solidFill>
            </a:endParaRPr>
          </a:p>
        </p:txBody>
      </p:sp>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5861" y="115219"/>
            <a:ext cx="3136848" cy="784363"/>
          </a:xfrm>
          <a:prstGeom prst="rect">
            <a:avLst/>
          </a:prstGeom>
        </p:spPr>
      </p:pic>
      <p:sp>
        <p:nvSpPr>
          <p:cNvPr id="7" name="Rectángulo 6"/>
          <p:cNvSpPr/>
          <p:nvPr/>
        </p:nvSpPr>
        <p:spPr>
          <a:xfrm>
            <a:off x="3769092" y="1187027"/>
            <a:ext cx="5956439" cy="707886"/>
          </a:xfrm>
          <a:prstGeom prst="rect">
            <a:avLst/>
          </a:prstGeom>
        </p:spPr>
        <p:txBody>
          <a:bodyPr wrap="none">
            <a:spAutoFit/>
          </a:bodyPr>
          <a:lstStyle/>
          <a:p>
            <a:pPr algn="ctr"/>
            <a:r>
              <a:rPr lang="en-US" sz="4000" b="1" dirty="0" smtClean="0">
                <a:solidFill>
                  <a:schemeClr val="accent6">
                    <a:lumMod val="75000"/>
                  </a:schemeClr>
                </a:solidFill>
                <a:effectLst>
                  <a:outerShdw blurRad="38100" dist="38100" dir="2700000" algn="tl">
                    <a:srgbClr val="000000">
                      <a:alpha val="43137"/>
                    </a:srgbClr>
                  </a:outerShdw>
                </a:effectLst>
              </a:rPr>
              <a:t>OBJETIVOS ESPECÍFICOS (1)</a:t>
            </a:r>
            <a:endParaRPr lang="es-EC" sz="4000" b="1" dirty="0">
              <a:solidFill>
                <a:schemeClr val="accent6">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07700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fade">
                                      <p:cBhvr>
                                        <p:cTn id="27" dur="500"/>
                                        <p:tgtEl>
                                          <p:spTgt spid="5">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8" end="8"/>
                                            </p:txEl>
                                          </p:spTgt>
                                        </p:tgtEl>
                                        <p:attrNameLst>
                                          <p:attrName>style.visibility</p:attrName>
                                        </p:attrNameLst>
                                      </p:cBhvr>
                                      <p:to>
                                        <p:strVal val="visible"/>
                                      </p:to>
                                    </p:set>
                                    <p:animEffect transition="in" filter="fade">
                                      <p:cBhvr>
                                        <p:cTn id="32"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861" y="98125"/>
            <a:ext cx="3136848" cy="784363"/>
          </a:xfrm>
          <a:prstGeom prst="rect">
            <a:avLst/>
          </a:prstGeom>
        </p:spPr>
      </p:pic>
      <p:sp>
        <p:nvSpPr>
          <p:cNvPr id="4" name="Flecha derecha 3">
            <a:hlinkClick r:id="rId3" action="ppaction://hlinksldjump"/>
          </p:cNvPr>
          <p:cNvSpPr/>
          <p:nvPr/>
        </p:nvSpPr>
        <p:spPr>
          <a:xfrm>
            <a:off x="10929258" y="6240378"/>
            <a:ext cx="638629" cy="39188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pic>
        <p:nvPicPr>
          <p:cNvPr id="5" name="table"/>
          <p:cNvPicPr>
            <a:picLocks noChangeAspect="1"/>
          </p:cNvPicPr>
          <p:nvPr/>
        </p:nvPicPr>
        <p:blipFill>
          <a:blip r:embed="rId4"/>
          <a:stretch>
            <a:fillRect/>
          </a:stretch>
        </p:blipFill>
        <p:spPr>
          <a:xfrm>
            <a:off x="3729789" y="0"/>
            <a:ext cx="5138782" cy="6858000"/>
          </a:xfrm>
          <a:prstGeom prst="rect">
            <a:avLst/>
          </a:prstGeom>
        </p:spPr>
      </p:pic>
    </p:spTree>
    <p:extLst>
      <p:ext uri="{BB962C8B-B14F-4D97-AF65-F5344CB8AC3E}">
        <p14:creationId xmlns:p14="http://schemas.microsoft.com/office/powerpoint/2010/main" val="17130337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3886570320"/>
              </p:ext>
            </p:extLst>
          </p:nvPr>
        </p:nvGraphicFramePr>
        <p:xfrm>
          <a:off x="128336" y="189174"/>
          <a:ext cx="11967409" cy="6484340"/>
        </p:xfrm>
        <a:graphic>
          <a:graphicData uri="http://schemas.openxmlformats.org/drawingml/2006/table">
            <a:tbl>
              <a:tblPr firstRow="1" bandRow="1">
                <a:tableStyleId>{5C22544A-7EE6-4342-B048-85BDC9FD1C3A}</a:tableStyleId>
              </a:tblPr>
              <a:tblGrid>
                <a:gridCol w="1617817"/>
                <a:gridCol w="1374036"/>
                <a:gridCol w="1495926"/>
                <a:gridCol w="1495926"/>
                <a:gridCol w="1495926"/>
                <a:gridCol w="1495926"/>
                <a:gridCol w="1495926"/>
                <a:gridCol w="1495926"/>
              </a:tblGrid>
              <a:tr h="499744">
                <a:tc gridSpan="8">
                  <a:txBody>
                    <a:bodyPr/>
                    <a:lstStyle/>
                    <a:p>
                      <a:pPr algn="ctr"/>
                      <a:r>
                        <a:rPr lang="es-EC" sz="2400" dirty="0" smtClean="0"/>
                        <a:t>MATRIZ DE ADQUISICIONES</a:t>
                      </a:r>
                      <a:endParaRPr lang="es-EC" sz="2400" dirty="0"/>
                    </a:p>
                  </a:txBody>
                  <a:tcPr anchor="ctr"/>
                </a:tc>
                <a:tc hMerge="1">
                  <a:txBody>
                    <a:bodyPr/>
                    <a:lstStyle/>
                    <a:p>
                      <a:endParaRPr lang="es-EC" dirty="0"/>
                    </a:p>
                  </a:txBody>
                  <a:tcPr/>
                </a:tc>
                <a:tc hMerge="1">
                  <a:txBody>
                    <a:bodyPr/>
                    <a:lstStyle/>
                    <a:p>
                      <a:endParaRPr lang="es-EC" dirty="0"/>
                    </a:p>
                  </a:txBody>
                  <a:tcPr/>
                </a:tc>
                <a:tc hMerge="1">
                  <a:txBody>
                    <a:bodyPr/>
                    <a:lstStyle/>
                    <a:p>
                      <a:endParaRPr lang="es-EC" dirty="0"/>
                    </a:p>
                  </a:txBody>
                  <a:tcPr/>
                </a:tc>
                <a:tc hMerge="1">
                  <a:txBody>
                    <a:bodyPr/>
                    <a:lstStyle/>
                    <a:p>
                      <a:endParaRPr lang="es-EC" dirty="0"/>
                    </a:p>
                  </a:txBody>
                  <a:tcPr/>
                </a:tc>
                <a:tc hMerge="1">
                  <a:txBody>
                    <a:bodyPr/>
                    <a:lstStyle/>
                    <a:p>
                      <a:endParaRPr lang="es-EC" dirty="0"/>
                    </a:p>
                  </a:txBody>
                  <a:tcPr/>
                </a:tc>
                <a:tc hMerge="1">
                  <a:txBody>
                    <a:bodyPr/>
                    <a:lstStyle/>
                    <a:p>
                      <a:endParaRPr lang="es-EC" dirty="0"/>
                    </a:p>
                  </a:txBody>
                  <a:tcPr/>
                </a:tc>
                <a:tc hMerge="1">
                  <a:txBody>
                    <a:bodyPr/>
                    <a:lstStyle/>
                    <a:p>
                      <a:pPr algn="ctr"/>
                      <a:endParaRPr lang="es-EC" sz="2400" dirty="0"/>
                    </a:p>
                  </a:txBody>
                  <a:tcPr anchor="ctr"/>
                </a:tc>
              </a:tr>
              <a:tr h="399795">
                <a:tc>
                  <a:txBody>
                    <a:bodyPr/>
                    <a:lstStyle/>
                    <a:p>
                      <a:pPr algn="r"/>
                      <a:r>
                        <a:rPr lang="es-EC" sz="1800" b="1" dirty="0" smtClean="0">
                          <a:solidFill>
                            <a:schemeClr val="bg1"/>
                          </a:solidFill>
                        </a:rPr>
                        <a:t>Proyecto:</a:t>
                      </a:r>
                      <a:endParaRPr lang="es-EC" sz="1800" b="1" dirty="0">
                        <a:solidFill>
                          <a:schemeClr val="bg1"/>
                        </a:solidFill>
                      </a:endParaRPr>
                    </a:p>
                  </a:txBody>
                  <a:tcPr anchor="ctr">
                    <a:solidFill>
                      <a:schemeClr val="accent1"/>
                    </a:solidFill>
                  </a:tcPr>
                </a:tc>
                <a:tc gridSpan="7">
                  <a:txBody>
                    <a:bodyPr/>
                    <a:lstStyle/>
                    <a:p>
                      <a:pPr algn="l" fontAlgn="t"/>
                      <a:r>
                        <a:rPr lang="es-EC" sz="1800" b="0" kern="1200" dirty="0">
                          <a:solidFill>
                            <a:schemeClr val="bg1"/>
                          </a:solidFill>
                          <a:latin typeface="+mn-lt"/>
                          <a:ea typeface="+mn-ea"/>
                          <a:cs typeface="+mn-cs"/>
                        </a:rPr>
                        <a:t>Nombre del proyecto.</a:t>
                      </a:r>
                    </a:p>
                  </a:txBody>
                  <a:tcPr marL="9525" marR="9525" marT="9525" marB="0" anchor="ctr">
                    <a:solidFill>
                      <a:schemeClr val="accent1"/>
                    </a:solidFill>
                  </a:tcPr>
                </a:tc>
                <a:tc hMerge="1">
                  <a:txBody>
                    <a:bodyPr/>
                    <a:lstStyle/>
                    <a:p>
                      <a:endParaRPr lang="es-EC"/>
                    </a:p>
                  </a:txBody>
                  <a:tcPr>
                    <a:solidFill>
                      <a:schemeClr val="accent1"/>
                    </a:solidFill>
                  </a:tcPr>
                </a:tc>
                <a:tc hMerge="1">
                  <a:txBody>
                    <a:bodyPr/>
                    <a:lstStyle/>
                    <a:p>
                      <a:endParaRPr lang="es-EC"/>
                    </a:p>
                  </a:txBody>
                  <a:tcPr>
                    <a:solidFill>
                      <a:schemeClr val="accent1"/>
                    </a:solidFill>
                  </a:tcPr>
                </a:tc>
                <a:tc hMerge="1">
                  <a:txBody>
                    <a:bodyPr/>
                    <a:lstStyle/>
                    <a:p>
                      <a:endParaRPr lang="es-EC"/>
                    </a:p>
                  </a:txBody>
                  <a:tcPr>
                    <a:solidFill>
                      <a:schemeClr val="accent1"/>
                    </a:solidFill>
                  </a:tcPr>
                </a:tc>
                <a:tc hMerge="1">
                  <a:txBody>
                    <a:bodyPr/>
                    <a:lstStyle/>
                    <a:p>
                      <a:endParaRPr lang="es-EC"/>
                    </a:p>
                  </a:txBody>
                  <a:tcPr/>
                </a:tc>
                <a:tc hMerge="1">
                  <a:txBody>
                    <a:bodyPr/>
                    <a:lstStyle/>
                    <a:p>
                      <a:endParaRPr lang="es-EC" dirty="0"/>
                    </a:p>
                  </a:txBody>
                  <a:tcPr marL="9525" marR="9525" marT="9525" marB="0" anchor="ctr">
                    <a:solidFill>
                      <a:schemeClr val="accent1"/>
                    </a:solidFill>
                  </a:tcPr>
                </a:tc>
                <a:tc hMerge="1">
                  <a:txBody>
                    <a:bodyPr/>
                    <a:lstStyle/>
                    <a:p>
                      <a:endParaRPr lang="es-EC"/>
                    </a:p>
                  </a:txBody>
                  <a:tcPr>
                    <a:solidFill>
                      <a:schemeClr val="accent1"/>
                    </a:solidFill>
                  </a:tcPr>
                </a:tc>
              </a:tr>
              <a:tr h="399795">
                <a:tc>
                  <a:txBody>
                    <a:bodyPr/>
                    <a:lstStyle/>
                    <a:p>
                      <a:pPr algn="r"/>
                      <a:r>
                        <a:rPr lang="es-EC" sz="1800" b="1" dirty="0" smtClean="0">
                          <a:solidFill>
                            <a:schemeClr val="bg1"/>
                          </a:solidFill>
                        </a:rPr>
                        <a:t>Código:</a:t>
                      </a:r>
                      <a:endParaRPr lang="es-EC" sz="1800" b="1" dirty="0">
                        <a:solidFill>
                          <a:schemeClr val="bg1"/>
                        </a:solidFill>
                      </a:endParaRPr>
                    </a:p>
                  </a:txBody>
                  <a:tcPr anchor="ctr">
                    <a:solidFill>
                      <a:schemeClr val="accent1"/>
                    </a:solidFill>
                  </a:tcPr>
                </a:tc>
                <a:tc gridSpan="7">
                  <a:txBody>
                    <a:bodyPr/>
                    <a:lstStyle/>
                    <a:p>
                      <a:pPr algn="l" fontAlgn="t"/>
                      <a:r>
                        <a:rPr lang="es-EC" sz="1800" b="0" kern="1200" dirty="0">
                          <a:solidFill>
                            <a:schemeClr val="bg1"/>
                          </a:solidFill>
                          <a:latin typeface="+mn-lt"/>
                          <a:ea typeface="+mn-ea"/>
                          <a:cs typeface="+mn-cs"/>
                        </a:rPr>
                        <a:t>Código identificador del proyecto.</a:t>
                      </a:r>
                    </a:p>
                  </a:txBody>
                  <a:tcPr marL="9525" marR="9525" marT="9525" marB="0" anchor="ctr">
                    <a:solidFill>
                      <a:schemeClr val="accent1"/>
                    </a:solidFill>
                  </a:tcPr>
                </a:tc>
                <a:tc hMerge="1">
                  <a:txBody>
                    <a:bodyPr/>
                    <a:lstStyle/>
                    <a:p>
                      <a:endParaRPr lang="es-EC"/>
                    </a:p>
                  </a:txBody>
                  <a:tcPr>
                    <a:solidFill>
                      <a:schemeClr val="accent1"/>
                    </a:solidFill>
                  </a:tcPr>
                </a:tc>
                <a:tc hMerge="1">
                  <a:txBody>
                    <a:bodyPr/>
                    <a:lstStyle/>
                    <a:p>
                      <a:endParaRPr lang="es-EC"/>
                    </a:p>
                  </a:txBody>
                  <a:tcPr>
                    <a:solidFill>
                      <a:schemeClr val="accent1"/>
                    </a:solidFill>
                  </a:tcPr>
                </a:tc>
                <a:tc hMerge="1">
                  <a:txBody>
                    <a:bodyPr/>
                    <a:lstStyle/>
                    <a:p>
                      <a:endParaRPr lang="es-EC"/>
                    </a:p>
                  </a:txBody>
                  <a:tcPr>
                    <a:solidFill>
                      <a:schemeClr val="accent1"/>
                    </a:solidFill>
                  </a:tcPr>
                </a:tc>
                <a:tc hMerge="1">
                  <a:txBody>
                    <a:bodyPr/>
                    <a:lstStyle/>
                    <a:p>
                      <a:endParaRPr lang="es-EC"/>
                    </a:p>
                  </a:txBody>
                  <a:tcPr/>
                </a:tc>
                <a:tc hMerge="1">
                  <a:txBody>
                    <a:bodyPr/>
                    <a:lstStyle/>
                    <a:p>
                      <a:endParaRPr lang="es-EC" dirty="0"/>
                    </a:p>
                  </a:txBody>
                  <a:tcPr marL="9525" marR="9525" marT="9525" marB="0" anchor="ctr">
                    <a:solidFill>
                      <a:schemeClr val="accent1"/>
                    </a:solidFill>
                  </a:tcPr>
                </a:tc>
                <a:tc hMerge="1">
                  <a:txBody>
                    <a:bodyPr/>
                    <a:lstStyle/>
                    <a:p>
                      <a:endParaRPr lang="es-EC"/>
                    </a:p>
                  </a:txBody>
                  <a:tcPr>
                    <a:solidFill>
                      <a:schemeClr val="accent1"/>
                    </a:solidFill>
                  </a:tcPr>
                </a:tc>
              </a:tr>
              <a:tr h="699642">
                <a:tc>
                  <a:txBody>
                    <a:bodyPr/>
                    <a:lstStyle/>
                    <a:p>
                      <a:pPr algn="r"/>
                      <a:r>
                        <a:rPr lang="es-EC" sz="1800" b="1" dirty="0" smtClean="0">
                          <a:solidFill>
                            <a:schemeClr val="bg1"/>
                          </a:solidFill>
                        </a:rPr>
                        <a:t>Fecha de Inicio:</a:t>
                      </a:r>
                      <a:endParaRPr lang="es-EC" sz="1800" b="1" dirty="0">
                        <a:solidFill>
                          <a:schemeClr val="bg1"/>
                        </a:solidFill>
                      </a:endParaRPr>
                    </a:p>
                  </a:txBody>
                  <a:tcPr anchor="ctr">
                    <a:solidFill>
                      <a:schemeClr val="accent1"/>
                    </a:solidFill>
                  </a:tcPr>
                </a:tc>
                <a:tc gridSpan="7">
                  <a:txBody>
                    <a:bodyPr/>
                    <a:lstStyle/>
                    <a:p>
                      <a:pPr algn="l" fontAlgn="t"/>
                      <a:r>
                        <a:rPr lang="es-EC" sz="1800" b="0" kern="1200" dirty="0">
                          <a:solidFill>
                            <a:schemeClr val="bg1"/>
                          </a:solidFill>
                          <a:latin typeface="+mn-lt"/>
                          <a:ea typeface="+mn-ea"/>
                          <a:cs typeface="+mn-cs"/>
                        </a:rPr>
                        <a:t>Fecha de comienzo del proyecto.</a:t>
                      </a:r>
                    </a:p>
                  </a:txBody>
                  <a:tcPr marL="9525" marR="9525" marT="9525" marB="0" anchor="ctr">
                    <a:solidFill>
                      <a:schemeClr val="accent1"/>
                    </a:solidFill>
                  </a:tcPr>
                </a:tc>
                <a:tc hMerge="1">
                  <a:txBody>
                    <a:bodyPr/>
                    <a:lstStyle/>
                    <a:p>
                      <a:endParaRPr lang="es-EC"/>
                    </a:p>
                  </a:txBody>
                  <a:tcPr>
                    <a:solidFill>
                      <a:schemeClr val="accent1"/>
                    </a:solidFill>
                  </a:tcPr>
                </a:tc>
                <a:tc hMerge="1">
                  <a:txBody>
                    <a:bodyPr/>
                    <a:lstStyle/>
                    <a:p>
                      <a:endParaRPr lang="es-EC"/>
                    </a:p>
                  </a:txBody>
                  <a:tcPr>
                    <a:solidFill>
                      <a:schemeClr val="accent1"/>
                    </a:solidFill>
                  </a:tcPr>
                </a:tc>
                <a:tc hMerge="1">
                  <a:txBody>
                    <a:bodyPr/>
                    <a:lstStyle/>
                    <a:p>
                      <a:endParaRPr lang="es-EC"/>
                    </a:p>
                  </a:txBody>
                  <a:tcPr>
                    <a:solidFill>
                      <a:schemeClr val="accent1"/>
                    </a:solidFill>
                  </a:tcPr>
                </a:tc>
                <a:tc hMerge="1">
                  <a:txBody>
                    <a:bodyPr/>
                    <a:lstStyle/>
                    <a:p>
                      <a:endParaRPr lang="es-EC"/>
                    </a:p>
                  </a:txBody>
                  <a:tcPr/>
                </a:tc>
                <a:tc hMerge="1">
                  <a:txBody>
                    <a:bodyPr/>
                    <a:lstStyle/>
                    <a:p>
                      <a:endParaRPr lang="es-EC" dirty="0"/>
                    </a:p>
                  </a:txBody>
                  <a:tcPr marL="9525" marR="9525" marT="9525" marB="0" anchor="ctr">
                    <a:solidFill>
                      <a:schemeClr val="accent1"/>
                    </a:solidFill>
                  </a:tcPr>
                </a:tc>
                <a:tc hMerge="1">
                  <a:txBody>
                    <a:bodyPr/>
                    <a:lstStyle/>
                    <a:p>
                      <a:endParaRPr lang="es-EC"/>
                    </a:p>
                  </a:txBody>
                  <a:tcPr>
                    <a:solidFill>
                      <a:schemeClr val="accent1"/>
                    </a:solidFill>
                  </a:tcPr>
                </a:tc>
              </a:tr>
              <a:tr h="399795">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s-EC" sz="1800" b="1" dirty="0" smtClean="0">
                          <a:solidFill>
                            <a:schemeClr val="bg1"/>
                          </a:solidFill>
                        </a:rPr>
                        <a:t>Fecha de Fin:</a:t>
                      </a:r>
                    </a:p>
                  </a:txBody>
                  <a:tcPr anchor="ctr">
                    <a:solidFill>
                      <a:schemeClr val="accent1"/>
                    </a:solidFill>
                  </a:tcPr>
                </a:tc>
                <a:tc gridSpan="7">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s-EC" sz="1800" b="0" kern="1200" dirty="0" smtClean="0">
                          <a:solidFill>
                            <a:schemeClr val="bg1"/>
                          </a:solidFill>
                          <a:latin typeface="+mn-lt"/>
                          <a:ea typeface="+mn-ea"/>
                          <a:cs typeface="+mn-cs"/>
                        </a:rPr>
                        <a:t>Fecha de fin del proyecto.</a:t>
                      </a:r>
                    </a:p>
                  </a:txBody>
                  <a:tcPr marL="9525" marR="9525" marT="9525" marB="0" anchor="ctr">
                    <a:solidFill>
                      <a:schemeClr val="accent1"/>
                    </a:solidFill>
                  </a:tcPr>
                </a:tc>
                <a:tc hMerge="1">
                  <a:txBody>
                    <a:bodyPr/>
                    <a:lstStyle/>
                    <a:p>
                      <a:endParaRPr lang="es-EC"/>
                    </a:p>
                  </a:txBody>
                  <a:tcPr>
                    <a:solidFill>
                      <a:schemeClr val="accent1"/>
                    </a:solidFill>
                  </a:tcPr>
                </a:tc>
                <a:tc hMerge="1">
                  <a:txBody>
                    <a:bodyPr/>
                    <a:lstStyle/>
                    <a:p>
                      <a:endParaRPr lang="es-EC"/>
                    </a:p>
                  </a:txBody>
                  <a:tcPr>
                    <a:solidFill>
                      <a:schemeClr val="accent1"/>
                    </a:solidFill>
                  </a:tcPr>
                </a:tc>
                <a:tc hMerge="1">
                  <a:txBody>
                    <a:bodyPr/>
                    <a:lstStyle/>
                    <a:p>
                      <a:endParaRPr lang="es-EC"/>
                    </a:p>
                  </a:txBody>
                  <a:tcPr>
                    <a:solidFill>
                      <a:schemeClr val="accent1"/>
                    </a:solidFill>
                  </a:tcPr>
                </a:tc>
                <a:tc hMerge="1">
                  <a:txBody>
                    <a:bodyPr/>
                    <a:lstStyle/>
                    <a:p>
                      <a:endParaRPr lang="es-EC"/>
                    </a:p>
                  </a:txBody>
                  <a:tcPr/>
                </a:tc>
                <a:tc hMerge="1">
                  <a:txBody>
                    <a:bodyPr/>
                    <a:lstStyle/>
                    <a:p>
                      <a:pPr marL="0" marR="0" indent="0" algn="l" defTabSz="914400" rtl="0" eaLnBrk="1" fontAlgn="t" latinLnBrk="0" hangingPunct="1">
                        <a:lnSpc>
                          <a:spcPct val="100000"/>
                        </a:lnSpc>
                        <a:spcBef>
                          <a:spcPts val="0"/>
                        </a:spcBef>
                        <a:spcAft>
                          <a:spcPts val="0"/>
                        </a:spcAft>
                        <a:buClrTx/>
                        <a:buSzTx/>
                        <a:buFontTx/>
                        <a:buNone/>
                        <a:tabLst/>
                        <a:defRPr/>
                      </a:pPr>
                      <a:endParaRPr lang="es-EC" sz="1800" b="0" kern="1200" dirty="0" smtClean="0">
                        <a:solidFill>
                          <a:schemeClr val="bg1"/>
                        </a:solidFill>
                        <a:latin typeface="+mn-lt"/>
                        <a:ea typeface="+mn-ea"/>
                        <a:cs typeface="+mn-cs"/>
                      </a:endParaRPr>
                    </a:p>
                  </a:txBody>
                  <a:tcPr marL="9525" marR="9525" marT="9525" marB="0" anchor="ctr">
                    <a:solidFill>
                      <a:schemeClr val="accent1"/>
                    </a:solidFill>
                  </a:tcPr>
                </a:tc>
                <a:tc hMerge="1">
                  <a:txBody>
                    <a:bodyPr/>
                    <a:lstStyle/>
                    <a:p>
                      <a:endParaRPr lang="es-EC"/>
                    </a:p>
                  </a:txBody>
                  <a:tcPr>
                    <a:solidFill>
                      <a:schemeClr val="accent1"/>
                    </a:solidFill>
                  </a:tcPr>
                </a:tc>
              </a:tr>
              <a:tr h="399795">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C" sz="1600" b="1" i="0" u="none" strike="noStrike" kern="1200" baseline="0" dirty="0" smtClean="0">
                          <a:solidFill>
                            <a:schemeClr val="tx1"/>
                          </a:solidFill>
                          <a:latin typeface="+mn-lt"/>
                          <a:ea typeface="+mn-ea"/>
                          <a:cs typeface="+mn-cs"/>
                        </a:rPr>
                        <a:t>CÓDIGO</a:t>
                      </a:r>
                    </a:p>
                    <a:p>
                      <a:pPr marL="0" marR="0" indent="0" algn="ctr" defTabSz="914400" rtl="0" eaLnBrk="1" fontAlgn="auto" latinLnBrk="0" hangingPunct="1">
                        <a:lnSpc>
                          <a:spcPct val="100000"/>
                        </a:lnSpc>
                        <a:spcBef>
                          <a:spcPts val="0"/>
                        </a:spcBef>
                        <a:spcAft>
                          <a:spcPts val="0"/>
                        </a:spcAft>
                        <a:buClrTx/>
                        <a:buSzTx/>
                        <a:buFontTx/>
                        <a:buNone/>
                        <a:tabLst/>
                        <a:defRPr/>
                      </a:pPr>
                      <a:r>
                        <a:rPr lang="es-EC" sz="1600" b="1" i="0" u="none" strike="noStrike" kern="1200" baseline="0" dirty="0" smtClean="0">
                          <a:solidFill>
                            <a:schemeClr val="tx1"/>
                          </a:solidFill>
                          <a:latin typeface="+mn-lt"/>
                          <a:ea typeface="+mn-ea"/>
                          <a:cs typeface="+mn-cs"/>
                        </a:rPr>
                        <a:t>EDT</a:t>
                      </a:r>
                      <a:endParaRPr lang="es-EC" sz="1600" b="1" i="0" u="none" strike="noStrike" kern="1200" baseline="0" dirty="0">
                        <a:solidFill>
                          <a:schemeClr val="tx1"/>
                        </a:solidFill>
                        <a:latin typeface="+mn-lt"/>
                        <a:ea typeface="+mn-ea"/>
                        <a:cs typeface="+mn-cs"/>
                      </a:endParaRPr>
                    </a:p>
                  </a:txBody>
                  <a:tcPr anchor="ctr">
                    <a:solidFill>
                      <a:schemeClr val="accent1">
                        <a:lumMod val="40000"/>
                        <a:lumOff val="60000"/>
                      </a:schemeClr>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C" sz="1600" b="1" i="0" u="none" strike="noStrike" kern="1200" baseline="0" dirty="0" smtClean="0">
                          <a:solidFill>
                            <a:schemeClr val="tx1"/>
                          </a:solidFill>
                          <a:latin typeface="+mn-lt"/>
                          <a:ea typeface="+mn-ea"/>
                          <a:cs typeface="+mn-cs"/>
                        </a:rPr>
                        <a:t>PRODUCTO O</a:t>
                      </a:r>
                    </a:p>
                    <a:p>
                      <a:pPr marL="0" marR="0" indent="0" algn="ctr" defTabSz="914400" rtl="0" eaLnBrk="1" fontAlgn="auto" latinLnBrk="0" hangingPunct="1">
                        <a:lnSpc>
                          <a:spcPct val="100000"/>
                        </a:lnSpc>
                        <a:spcBef>
                          <a:spcPts val="0"/>
                        </a:spcBef>
                        <a:spcAft>
                          <a:spcPts val="0"/>
                        </a:spcAft>
                        <a:buClrTx/>
                        <a:buSzTx/>
                        <a:buFontTx/>
                        <a:buNone/>
                        <a:tabLst/>
                        <a:defRPr/>
                      </a:pPr>
                      <a:r>
                        <a:rPr lang="es-EC" sz="1600" b="1" i="0" u="none" strike="noStrike" kern="1200" baseline="0" dirty="0" smtClean="0">
                          <a:solidFill>
                            <a:schemeClr val="tx1"/>
                          </a:solidFill>
                          <a:latin typeface="+mn-lt"/>
                          <a:ea typeface="+mn-ea"/>
                          <a:cs typeface="+mn-cs"/>
                        </a:rPr>
                        <a:t>ENTREGABLE</a:t>
                      </a:r>
                      <a:endParaRPr lang="es-EC" sz="1600" b="1" i="0" u="none" strike="noStrike" kern="1200" baseline="0" dirty="0">
                        <a:solidFill>
                          <a:schemeClr val="tx1"/>
                        </a:solidFill>
                        <a:latin typeface="+mn-lt"/>
                        <a:ea typeface="+mn-ea"/>
                        <a:cs typeface="+mn-cs"/>
                      </a:endParaRPr>
                    </a:p>
                  </a:txBody>
                  <a:tcPr anchor="ctr">
                    <a:solidFill>
                      <a:schemeClr val="accent1">
                        <a:lumMod val="40000"/>
                        <a:lumOff val="60000"/>
                      </a:schemeClr>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C" sz="1600" b="1" i="0" u="none" strike="noStrike" kern="1200" baseline="0" dirty="0" smtClean="0">
                          <a:solidFill>
                            <a:schemeClr val="tx1"/>
                          </a:solidFill>
                          <a:latin typeface="+mn-lt"/>
                          <a:ea typeface="+mn-ea"/>
                          <a:cs typeface="+mn-cs"/>
                        </a:rPr>
                        <a:t>TIPO DE</a:t>
                      </a:r>
                    </a:p>
                    <a:p>
                      <a:pPr marL="0" marR="0" indent="0" algn="ctr" defTabSz="914400" rtl="0" eaLnBrk="1" fontAlgn="auto" latinLnBrk="0" hangingPunct="1">
                        <a:lnSpc>
                          <a:spcPct val="100000"/>
                        </a:lnSpc>
                        <a:spcBef>
                          <a:spcPts val="0"/>
                        </a:spcBef>
                        <a:spcAft>
                          <a:spcPts val="0"/>
                        </a:spcAft>
                        <a:buClrTx/>
                        <a:buSzTx/>
                        <a:buFontTx/>
                        <a:buNone/>
                        <a:tabLst/>
                        <a:defRPr/>
                      </a:pPr>
                      <a:r>
                        <a:rPr lang="es-EC" sz="1600" b="1" i="0" u="none" strike="noStrike" kern="1200" baseline="0" dirty="0" smtClean="0">
                          <a:solidFill>
                            <a:schemeClr val="tx1"/>
                          </a:solidFill>
                          <a:latin typeface="+mn-lt"/>
                          <a:ea typeface="+mn-ea"/>
                          <a:cs typeface="+mn-cs"/>
                        </a:rPr>
                        <a:t>ADQUISICIÓN</a:t>
                      </a:r>
                    </a:p>
                  </a:txBody>
                  <a:tcPr anchor="ctr">
                    <a:solidFill>
                      <a:schemeClr val="accent1">
                        <a:lumMod val="40000"/>
                        <a:lumOff val="60000"/>
                      </a:schemeClr>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C" sz="1600" b="1" i="0" u="none" strike="noStrike" kern="1200" baseline="0" dirty="0" smtClean="0">
                          <a:solidFill>
                            <a:schemeClr val="tx1"/>
                          </a:solidFill>
                          <a:latin typeface="+mn-lt"/>
                          <a:ea typeface="+mn-ea"/>
                          <a:cs typeface="+mn-cs"/>
                        </a:rPr>
                        <a:t>MODALIDAD DE</a:t>
                      </a:r>
                    </a:p>
                    <a:p>
                      <a:pPr marL="0" marR="0" indent="0" algn="ctr" defTabSz="914400" rtl="0" eaLnBrk="1" fontAlgn="auto" latinLnBrk="0" hangingPunct="1">
                        <a:lnSpc>
                          <a:spcPct val="100000"/>
                        </a:lnSpc>
                        <a:spcBef>
                          <a:spcPts val="0"/>
                        </a:spcBef>
                        <a:spcAft>
                          <a:spcPts val="0"/>
                        </a:spcAft>
                        <a:buClrTx/>
                        <a:buSzTx/>
                        <a:buFontTx/>
                        <a:buNone/>
                        <a:tabLst/>
                        <a:defRPr/>
                      </a:pPr>
                      <a:r>
                        <a:rPr lang="es-EC" sz="1600" b="1" i="0" u="none" strike="noStrike" kern="1200" baseline="0" dirty="0" smtClean="0">
                          <a:solidFill>
                            <a:schemeClr val="tx1"/>
                          </a:solidFill>
                          <a:latin typeface="+mn-lt"/>
                          <a:ea typeface="+mn-ea"/>
                          <a:cs typeface="+mn-cs"/>
                        </a:rPr>
                        <a:t>ADQUISICIÓN</a:t>
                      </a:r>
                      <a:endParaRPr lang="es-EC" sz="1600" b="1" i="0" u="none" strike="noStrike" kern="1200" baseline="0" dirty="0">
                        <a:solidFill>
                          <a:schemeClr val="tx1"/>
                        </a:solidFill>
                        <a:latin typeface="+mn-lt"/>
                        <a:ea typeface="+mn-ea"/>
                        <a:cs typeface="+mn-cs"/>
                      </a:endParaRPr>
                    </a:p>
                  </a:txBody>
                  <a:tcPr anchor="ctr">
                    <a:solidFill>
                      <a:schemeClr val="accent1">
                        <a:lumMod val="40000"/>
                        <a:lumOff val="60000"/>
                      </a:schemeClr>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C" sz="1800" b="1" i="0" u="none" strike="noStrike" kern="1200" baseline="0" dirty="0" smtClean="0">
                          <a:solidFill>
                            <a:schemeClr val="tx1"/>
                          </a:solidFill>
                          <a:latin typeface="+mn-lt"/>
                          <a:ea typeface="+mn-ea"/>
                          <a:cs typeface="+mn-cs"/>
                        </a:rPr>
                        <a:t>FECHAS ESTIMADAS</a:t>
                      </a:r>
                      <a:endParaRPr lang="es-EC" sz="1800" b="1" i="0" u="none" strike="noStrike" kern="1200" baseline="0" dirty="0">
                        <a:solidFill>
                          <a:schemeClr val="tx1"/>
                        </a:solidFill>
                        <a:latin typeface="+mn-lt"/>
                        <a:ea typeface="+mn-ea"/>
                        <a:cs typeface="+mn-cs"/>
                      </a:endParaRPr>
                    </a:p>
                  </a:txBody>
                  <a:tcPr anchor="ctr">
                    <a:solidFill>
                      <a:schemeClr val="accent1">
                        <a:lumMod val="40000"/>
                        <a:lumOff val="60000"/>
                      </a:schemeClr>
                    </a:solidFill>
                  </a:tcPr>
                </a:tc>
                <a:tc hMerge="1">
                  <a:txBody>
                    <a:bodyPr/>
                    <a:lstStyle/>
                    <a:p>
                      <a:endParaRPr lang="es-EC" sz="2000" dirty="0"/>
                    </a:p>
                  </a:txBody>
                  <a:tcPr anchor="ctr">
                    <a:solidFill>
                      <a:schemeClr val="accent1"/>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C" sz="1400" b="1" i="0" u="none" strike="noStrike" kern="1200" baseline="0" dirty="0" smtClean="0">
                          <a:solidFill>
                            <a:schemeClr val="tx1"/>
                          </a:solidFill>
                          <a:latin typeface="+mn-lt"/>
                          <a:ea typeface="+mn-ea"/>
                          <a:cs typeface="+mn-cs"/>
                        </a:rPr>
                        <a:t>PRESUPUESTO</a:t>
                      </a:r>
                    </a:p>
                    <a:p>
                      <a:pPr marL="0" marR="0" indent="0" algn="ctr" defTabSz="914400" rtl="0" eaLnBrk="1" fontAlgn="auto" latinLnBrk="0" hangingPunct="1">
                        <a:lnSpc>
                          <a:spcPct val="100000"/>
                        </a:lnSpc>
                        <a:spcBef>
                          <a:spcPts val="0"/>
                        </a:spcBef>
                        <a:spcAft>
                          <a:spcPts val="0"/>
                        </a:spcAft>
                        <a:buClrTx/>
                        <a:buSzTx/>
                        <a:buFontTx/>
                        <a:buNone/>
                        <a:tabLst/>
                        <a:defRPr/>
                      </a:pPr>
                      <a:r>
                        <a:rPr lang="es-EC" sz="1600" b="1" i="0" u="none" strike="noStrike" kern="1200" baseline="0" dirty="0" smtClean="0">
                          <a:solidFill>
                            <a:schemeClr val="tx1"/>
                          </a:solidFill>
                          <a:latin typeface="+mn-lt"/>
                          <a:ea typeface="+mn-ea"/>
                          <a:cs typeface="+mn-cs"/>
                        </a:rPr>
                        <a:t>ESTIMADO</a:t>
                      </a:r>
                    </a:p>
                    <a:p>
                      <a:pPr marL="0" marR="0" indent="0" algn="ctr" defTabSz="914400" rtl="0" eaLnBrk="1" fontAlgn="auto" latinLnBrk="0" hangingPunct="1">
                        <a:lnSpc>
                          <a:spcPct val="100000"/>
                        </a:lnSpc>
                        <a:spcBef>
                          <a:spcPts val="0"/>
                        </a:spcBef>
                        <a:spcAft>
                          <a:spcPts val="0"/>
                        </a:spcAft>
                        <a:buClrTx/>
                        <a:buSzTx/>
                        <a:buFontTx/>
                        <a:buNone/>
                        <a:tabLst/>
                        <a:defRPr/>
                      </a:pPr>
                      <a:r>
                        <a:rPr lang="es-EC" sz="1600" b="1" i="0" u="none" strike="noStrike" kern="1200" baseline="0" dirty="0" smtClean="0">
                          <a:solidFill>
                            <a:schemeClr val="tx1"/>
                          </a:solidFill>
                          <a:latin typeface="+mn-lt"/>
                          <a:ea typeface="+mn-ea"/>
                          <a:cs typeface="+mn-cs"/>
                        </a:rPr>
                        <a:t>(incluido IVA)</a:t>
                      </a:r>
                      <a:endParaRPr lang="es-EC" sz="1800" b="1" i="0" u="none" strike="noStrike" kern="1200" baseline="0" dirty="0">
                        <a:solidFill>
                          <a:schemeClr val="tx1"/>
                        </a:solidFill>
                        <a:latin typeface="+mn-lt"/>
                        <a:ea typeface="+mn-ea"/>
                        <a:cs typeface="+mn-cs"/>
                      </a:endParaRPr>
                    </a:p>
                  </a:txBody>
                  <a:tcPr anchor="ctr">
                    <a:solidFill>
                      <a:schemeClr val="accent1">
                        <a:lumMod val="40000"/>
                        <a:lumOff val="60000"/>
                      </a:schemeClr>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C" sz="1600" b="1" i="0" u="none" strike="noStrike" kern="1200" baseline="0" dirty="0" smtClean="0">
                          <a:solidFill>
                            <a:schemeClr val="tx1"/>
                          </a:solidFill>
                          <a:latin typeface="+mn-lt"/>
                          <a:ea typeface="+mn-ea"/>
                          <a:cs typeface="+mn-cs"/>
                        </a:rPr>
                        <a:t>VIGENCIA </a:t>
                      </a:r>
                      <a:r>
                        <a:rPr lang="es-EC" sz="1400" b="1" i="0" u="none" strike="noStrike" kern="1200" baseline="0" dirty="0" smtClean="0">
                          <a:solidFill>
                            <a:schemeClr val="tx1"/>
                          </a:solidFill>
                          <a:latin typeface="+mn-lt"/>
                          <a:ea typeface="+mn-ea"/>
                          <a:cs typeface="+mn-cs"/>
                        </a:rPr>
                        <a:t>TECNOLÓGICA</a:t>
                      </a:r>
                      <a:r>
                        <a:rPr lang="es-EC" sz="1600" b="1" i="0" u="none" strike="noStrike" kern="1200" baseline="0" dirty="0" smtClean="0">
                          <a:solidFill>
                            <a:schemeClr val="tx1"/>
                          </a:solidFill>
                          <a:latin typeface="+mn-lt"/>
                          <a:ea typeface="+mn-ea"/>
                          <a:cs typeface="+mn-cs"/>
                        </a:rPr>
                        <a:t> (de ser el caso)</a:t>
                      </a:r>
                      <a:endParaRPr lang="es-EC" sz="1600" b="1" i="0" u="none" strike="noStrike" kern="1200" baseline="0" dirty="0">
                        <a:solidFill>
                          <a:schemeClr val="tx1"/>
                        </a:solidFill>
                        <a:latin typeface="+mn-lt"/>
                        <a:ea typeface="+mn-ea"/>
                        <a:cs typeface="+mn-cs"/>
                      </a:endParaRPr>
                    </a:p>
                  </a:txBody>
                  <a:tcPr anchor="ctr">
                    <a:solidFill>
                      <a:schemeClr val="accent1">
                        <a:lumMod val="40000"/>
                        <a:lumOff val="60000"/>
                      </a:schemeClr>
                    </a:solidFill>
                  </a:tcPr>
                </a:tc>
              </a:tr>
              <a:tr h="554044">
                <a:tc vMerge="1">
                  <a:txBody>
                    <a:bodyPr/>
                    <a:lstStyle/>
                    <a:p>
                      <a:pPr algn="ctr"/>
                      <a:endParaRPr lang="es-EC" sz="1800" b="1" dirty="0"/>
                    </a:p>
                  </a:txBody>
                  <a:tcPr anchor="ctr">
                    <a:solidFill>
                      <a:schemeClr val="accent2"/>
                    </a:solidFill>
                  </a:tcPr>
                </a:tc>
                <a:tc vMerge="1">
                  <a:txBody>
                    <a:bodyPr/>
                    <a:lstStyle/>
                    <a:p>
                      <a:pPr algn="ctr"/>
                      <a:endParaRPr lang="es-EC" sz="1800" b="1" dirty="0"/>
                    </a:p>
                  </a:txBody>
                  <a:tcPr anchor="ctr">
                    <a:solidFill>
                      <a:schemeClr val="accent2"/>
                    </a:solidFill>
                  </a:tcPr>
                </a:tc>
                <a:tc vMerge="1">
                  <a:txBody>
                    <a:bodyPr/>
                    <a:lstStyle/>
                    <a:p>
                      <a:pPr algn="ctr"/>
                      <a:endParaRPr lang="es-EC" sz="1800" b="1" dirty="0"/>
                    </a:p>
                  </a:txBody>
                  <a:tcPr anchor="ctr">
                    <a:solidFill>
                      <a:schemeClr val="accent2"/>
                    </a:solidFill>
                  </a:tcPr>
                </a:tc>
                <a:tc vMerge="1">
                  <a:txBody>
                    <a:bodyPr/>
                    <a:lstStyle/>
                    <a:p>
                      <a:pPr algn="ctr"/>
                      <a:endParaRPr lang="es-EC" sz="1800" b="1" dirty="0"/>
                    </a:p>
                  </a:txBody>
                  <a:tcPr anchor="ctr">
                    <a:solidFill>
                      <a:schemeClr val="accent2"/>
                    </a:solidFill>
                  </a:tcPr>
                </a:tc>
                <a:tc>
                  <a:txBody>
                    <a:bodyPr/>
                    <a:lstStyle/>
                    <a:p>
                      <a:pPr algn="ctr"/>
                      <a:r>
                        <a:rPr lang="es-EC" sz="1600" b="1" dirty="0" smtClean="0">
                          <a:solidFill>
                            <a:schemeClr val="tx1"/>
                          </a:solidFill>
                        </a:rPr>
                        <a:t>Inicio</a:t>
                      </a:r>
                      <a:endParaRPr lang="es-EC" sz="1600" b="1" dirty="0">
                        <a:solidFill>
                          <a:schemeClr val="tx1"/>
                        </a:solidFill>
                      </a:endParaRPr>
                    </a:p>
                  </a:txBody>
                  <a:tcPr anchor="ctr">
                    <a:solidFill>
                      <a:schemeClr val="accent1">
                        <a:lumMod val="40000"/>
                        <a:lumOff val="60000"/>
                      </a:schemeClr>
                    </a:solidFill>
                  </a:tcPr>
                </a:tc>
                <a:tc>
                  <a:txBody>
                    <a:bodyPr/>
                    <a:lstStyle/>
                    <a:p>
                      <a:pPr algn="ctr"/>
                      <a:r>
                        <a:rPr lang="es-EC" sz="1600" b="1" dirty="0" smtClean="0">
                          <a:solidFill>
                            <a:schemeClr val="tx1"/>
                          </a:solidFill>
                        </a:rPr>
                        <a:t>fin</a:t>
                      </a:r>
                      <a:endParaRPr lang="es-EC" sz="1600" b="1" dirty="0">
                        <a:solidFill>
                          <a:schemeClr val="tx1"/>
                        </a:solidFill>
                      </a:endParaRPr>
                    </a:p>
                  </a:txBody>
                  <a:tcPr anchor="ctr">
                    <a:solidFill>
                      <a:schemeClr val="accent1">
                        <a:lumMod val="40000"/>
                        <a:lumOff val="60000"/>
                      </a:schemeClr>
                    </a:solidFill>
                  </a:tcPr>
                </a:tc>
                <a:tc vMerge="1">
                  <a:txBody>
                    <a:bodyPr/>
                    <a:lstStyle/>
                    <a:p>
                      <a:pPr algn="ctr"/>
                      <a:endParaRPr lang="es-EC" sz="1800" b="1" dirty="0"/>
                    </a:p>
                  </a:txBody>
                  <a:tcPr anchor="ctr">
                    <a:solidFill>
                      <a:schemeClr val="accent2"/>
                    </a:solidFill>
                  </a:tcPr>
                </a:tc>
                <a:tc vMerge="1">
                  <a:txBody>
                    <a:bodyPr/>
                    <a:lstStyle/>
                    <a:p>
                      <a:endParaRPr lang="es-EC"/>
                    </a:p>
                  </a:txBody>
                  <a:tcPr/>
                </a:tc>
              </a:tr>
              <a:tr h="3131730">
                <a:tc>
                  <a:txBody>
                    <a:bodyPr/>
                    <a:lstStyle/>
                    <a:p>
                      <a:pPr algn="ctr"/>
                      <a:r>
                        <a:rPr lang="es-EC" dirty="0" smtClean="0"/>
                        <a:t>1</a:t>
                      </a:r>
                      <a:endParaRPr lang="es-EC" dirty="0"/>
                    </a:p>
                  </a:txBody>
                  <a:tcPr anchor="ctr">
                    <a:solidFill>
                      <a:schemeClr val="accent1">
                        <a:lumMod val="20000"/>
                        <a:lumOff val="80000"/>
                      </a:schemeClr>
                    </a:solidFill>
                  </a:tcPr>
                </a:tc>
                <a:tc>
                  <a:txBody>
                    <a:bodyPr/>
                    <a:lstStyle/>
                    <a:p>
                      <a:r>
                        <a:rPr lang="es-EC" dirty="0" smtClean="0"/>
                        <a:t>Descripción del Bien, Obra o Servicio</a:t>
                      </a:r>
                      <a:endParaRPr lang="es-EC" dirty="0"/>
                    </a:p>
                  </a:txBody>
                  <a:tcPr anchor="ctr">
                    <a:solidFill>
                      <a:schemeClr val="accent1">
                        <a:lumMod val="20000"/>
                        <a:lumOff val="80000"/>
                      </a:schemeClr>
                    </a:solidFill>
                  </a:tcPr>
                </a:tc>
                <a:tc>
                  <a:txBody>
                    <a:bodyPr/>
                    <a:lstStyle/>
                    <a:p>
                      <a:r>
                        <a:rPr lang="es-EC" dirty="0" smtClean="0"/>
                        <a:t>Bien, Obra o Servicio</a:t>
                      </a:r>
                    </a:p>
                  </a:txBody>
                  <a:tcPr anchor="ctr">
                    <a:solidFill>
                      <a:schemeClr val="accent1">
                        <a:lumMod val="20000"/>
                        <a:lumOff val="80000"/>
                      </a:schemeClr>
                    </a:solidFill>
                  </a:tcPr>
                </a:tc>
                <a:tc>
                  <a:txBody>
                    <a:bodyPr/>
                    <a:lstStyle/>
                    <a:p>
                      <a:r>
                        <a:rPr lang="es-EC" dirty="0" smtClean="0"/>
                        <a:t>Conforme</a:t>
                      </a:r>
                      <a:r>
                        <a:rPr lang="es-EC" baseline="0" dirty="0" smtClean="0"/>
                        <a:t> al SERCOP, BID</a:t>
                      </a:r>
                      <a:endParaRPr lang="es-EC" dirty="0"/>
                    </a:p>
                  </a:txBody>
                  <a:tcPr anchor="ctr">
                    <a:solidFill>
                      <a:schemeClr val="accent1">
                        <a:lumMod val="20000"/>
                        <a:lumOff val="80000"/>
                      </a:schemeClr>
                    </a:solidFill>
                  </a:tcPr>
                </a:tc>
                <a:tc>
                  <a:txBody>
                    <a:bodyPr/>
                    <a:lstStyle/>
                    <a:p>
                      <a:pPr algn="ctr"/>
                      <a:r>
                        <a:rPr lang="es-EC" dirty="0" smtClean="0"/>
                        <a:t>Fecha de inicio de la</a:t>
                      </a:r>
                      <a:r>
                        <a:rPr lang="es-EC" baseline="0" dirty="0" smtClean="0"/>
                        <a:t> adquisición del Bien, Obra o Servicio </a:t>
                      </a:r>
                      <a:endParaRPr lang="es-EC" dirty="0"/>
                    </a:p>
                  </a:txBody>
                  <a:tcPr anchor="ctr">
                    <a:solidFill>
                      <a:schemeClr val="accent1">
                        <a:lumMod val="20000"/>
                        <a:lumOff val="80000"/>
                      </a:schemeClr>
                    </a:solidFill>
                  </a:tcPr>
                </a:tc>
                <a:tc>
                  <a:txBody>
                    <a:bodyPr/>
                    <a:lstStyle/>
                    <a:p>
                      <a:pPr algn="ctr"/>
                      <a:r>
                        <a:rPr lang="es-EC" dirty="0" smtClean="0"/>
                        <a:t>Fecha de fin (entrega) de la</a:t>
                      </a:r>
                      <a:r>
                        <a:rPr lang="es-EC" baseline="0" dirty="0" smtClean="0"/>
                        <a:t> adquisición del Bien, Obra o Servicio </a:t>
                      </a:r>
                      <a:endParaRPr lang="es-EC" dirty="0"/>
                    </a:p>
                  </a:txBody>
                  <a:tcPr anchor="ctr">
                    <a:solidFill>
                      <a:schemeClr val="accent1">
                        <a:lumMod val="20000"/>
                        <a:lumOff val="80000"/>
                      </a:schemeClr>
                    </a:solidFill>
                  </a:tcPr>
                </a:tc>
                <a:tc>
                  <a:txBody>
                    <a:bodyPr/>
                    <a:lstStyle/>
                    <a:p>
                      <a:pPr algn="l"/>
                      <a:r>
                        <a:rPr lang="es-EC" sz="1600" kern="1200" dirty="0" smtClean="0">
                          <a:solidFill>
                            <a:schemeClr val="dk1"/>
                          </a:solidFill>
                          <a:latin typeface="+mn-lt"/>
                          <a:ea typeface="+mn-ea"/>
                          <a:cs typeface="+mn-cs"/>
                        </a:rPr>
                        <a:t>Se obtienen cotizaciones de precios de tres o más proveedores nacionales</a:t>
                      </a:r>
                    </a:p>
                    <a:p>
                      <a:pPr algn="l"/>
                      <a:r>
                        <a:rPr lang="es-EC" sz="1600" kern="1200" dirty="0" smtClean="0">
                          <a:solidFill>
                            <a:schemeClr val="dk1"/>
                          </a:solidFill>
                          <a:latin typeface="+mn-lt"/>
                          <a:ea typeface="+mn-ea"/>
                          <a:cs typeface="+mn-cs"/>
                        </a:rPr>
                        <a:t>o extranjeros,</a:t>
                      </a:r>
                      <a:r>
                        <a:rPr lang="es-EC" sz="1600" kern="1200" baseline="0" dirty="0" smtClean="0">
                          <a:solidFill>
                            <a:schemeClr val="dk1"/>
                          </a:solidFill>
                          <a:latin typeface="+mn-lt"/>
                          <a:ea typeface="+mn-ea"/>
                          <a:cs typeface="+mn-cs"/>
                        </a:rPr>
                        <a:t> y se hace un promedio.</a:t>
                      </a:r>
                      <a:endParaRPr lang="es-EC" sz="1600" kern="1200" dirty="0" smtClean="0">
                        <a:solidFill>
                          <a:schemeClr val="dk1"/>
                        </a:solidFill>
                        <a:latin typeface="+mn-lt"/>
                        <a:ea typeface="+mn-ea"/>
                        <a:cs typeface="+mn-cs"/>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C" sz="1400" kern="1200" dirty="0" smtClean="0">
                          <a:solidFill>
                            <a:schemeClr val="dk1"/>
                          </a:solidFill>
                          <a:latin typeface="+mn-lt"/>
                          <a:ea typeface="+mn-ea"/>
                          <a:cs typeface="+mn-cs"/>
                        </a:rPr>
                        <a:t>Conforme al Decreto Presidencial No 1515,</a:t>
                      </a:r>
                      <a:r>
                        <a:rPr lang="es-EC" sz="1400" kern="1200" baseline="0" dirty="0" smtClean="0">
                          <a:solidFill>
                            <a:schemeClr val="dk1"/>
                          </a:solidFill>
                          <a:latin typeface="+mn-lt"/>
                          <a:ea typeface="+mn-ea"/>
                          <a:cs typeface="+mn-cs"/>
                        </a:rPr>
                        <a:t> de 15 de mayo de 2013.</a:t>
                      </a:r>
                      <a:endParaRPr lang="es-EC" sz="1400" kern="1200" dirty="0" smtClean="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s-EC" sz="1400" kern="1200" dirty="0" smtClean="0">
                          <a:solidFill>
                            <a:schemeClr val="dk1"/>
                          </a:solidFill>
                          <a:latin typeface="+mn-lt"/>
                          <a:ea typeface="+mn-ea"/>
                          <a:cs typeface="+mn-cs"/>
                        </a:rPr>
                        <a:t>Resolución No. RE-INCOP-2013-085, de 16 de mayo de 2013 y la Resolución No. RE-INCOP-2013-0000090, de 05 de julio de 2013</a:t>
                      </a:r>
                      <a:endParaRPr lang="es-EC" sz="1400" kern="1200" dirty="0">
                        <a:solidFill>
                          <a:schemeClr val="dk1"/>
                        </a:solidFill>
                        <a:latin typeface="+mn-lt"/>
                        <a:ea typeface="+mn-ea"/>
                        <a:cs typeface="+mn-cs"/>
                      </a:endParaRPr>
                    </a:p>
                  </a:txBody>
                  <a:tcPr anchor="ctr">
                    <a:solidFill>
                      <a:schemeClr val="accent1">
                        <a:lumMod val="20000"/>
                        <a:lumOff val="80000"/>
                      </a:schemeClr>
                    </a:solidFill>
                  </a:tcPr>
                </a:tc>
              </a:tr>
            </a:tbl>
          </a:graphicData>
        </a:graphic>
      </p:graphicFrame>
      <p:sp>
        <p:nvSpPr>
          <p:cNvPr id="3" name="Flecha derecha 2">
            <a:hlinkClick r:id="rId2" action="ppaction://hlinksldjump"/>
          </p:cNvPr>
          <p:cNvSpPr/>
          <p:nvPr/>
        </p:nvSpPr>
        <p:spPr>
          <a:xfrm>
            <a:off x="9469426" y="6352673"/>
            <a:ext cx="638629" cy="39188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extLst>
      <p:ext uri="{BB962C8B-B14F-4D97-AF65-F5344CB8AC3E}">
        <p14:creationId xmlns:p14="http://schemas.microsoft.com/office/powerpoint/2010/main" val="36585762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1766152055"/>
              </p:ext>
            </p:extLst>
          </p:nvPr>
        </p:nvGraphicFramePr>
        <p:xfrm>
          <a:off x="204678" y="120061"/>
          <a:ext cx="11666479" cy="6612518"/>
        </p:xfrm>
        <a:graphic>
          <a:graphicData uri="http://schemas.openxmlformats.org/drawingml/2006/table">
            <a:tbl>
              <a:tblPr firstRow="1" bandRow="1">
                <a:tableStyleId>{5C22544A-7EE6-4342-B048-85BDC9FD1C3A}</a:tableStyleId>
              </a:tblPr>
              <a:tblGrid>
                <a:gridCol w="530883"/>
                <a:gridCol w="1220842"/>
                <a:gridCol w="582528"/>
                <a:gridCol w="1029057"/>
                <a:gridCol w="607265"/>
                <a:gridCol w="724046"/>
                <a:gridCol w="677333"/>
                <a:gridCol w="934252"/>
                <a:gridCol w="840827"/>
                <a:gridCol w="1086069"/>
                <a:gridCol w="992644"/>
                <a:gridCol w="1307953"/>
                <a:gridCol w="1132780"/>
              </a:tblGrid>
              <a:tr h="443137">
                <a:tc gridSpan="13">
                  <a:txBody>
                    <a:bodyPr/>
                    <a:lstStyle/>
                    <a:p>
                      <a:pPr algn="ctr"/>
                      <a:r>
                        <a:rPr lang="es-EC" sz="2400" dirty="0" smtClean="0"/>
                        <a:t>MATRIZ DE RIESGOS</a:t>
                      </a:r>
                      <a:endParaRPr lang="es-EC" sz="2400" dirty="0"/>
                    </a:p>
                  </a:txBody>
                  <a:tcPr anchor="ctr"/>
                </a:tc>
                <a:tc hMerge="1">
                  <a:txBody>
                    <a:bodyPr/>
                    <a:lstStyle/>
                    <a:p>
                      <a:pPr algn="ctr"/>
                      <a:endParaRPr lang="es-EC" sz="2400" dirty="0"/>
                    </a:p>
                  </a:txBody>
                  <a:tcPr anchor="ctr"/>
                </a:tc>
                <a:tc hMerge="1">
                  <a:txBody>
                    <a:bodyPr/>
                    <a:lstStyle/>
                    <a:p>
                      <a:pPr algn="ctr"/>
                      <a:endParaRPr lang="es-EC" sz="2400" dirty="0"/>
                    </a:p>
                  </a:txBody>
                  <a:tcPr anchor="ctr"/>
                </a:tc>
                <a:tc hMerge="1">
                  <a:txBody>
                    <a:bodyPr/>
                    <a:lstStyle/>
                    <a:p>
                      <a:endParaRPr lang="es-EC"/>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EC" sz="2400" dirty="0" smtClean="0"/>
                    </a:p>
                  </a:txBody>
                  <a:tcPr anchor="ctr"/>
                </a:tc>
                <a:tc hMerge="1">
                  <a:txBody>
                    <a:bodyPr/>
                    <a:lstStyle/>
                    <a:p>
                      <a:pPr algn="ctr"/>
                      <a:endParaRPr lang="es-EC" sz="2400" dirty="0"/>
                    </a:p>
                  </a:txBody>
                  <a:tcPr anchor="ctr"/>
                </a:tc>
                <a:tc hMerge="1">
                  <a:txBody>
                    <a:bodyPr/>
                    <a:lstStyle/>
                    <a:p>
                      <a:pPr algn="ctr"/>
                      <a:endParaRPr lang="es-EC" sz="2400" dirty="0"/>
                    </a:p>
                  </a:txBody>
                  <a:tcPr anchor="ctr"/>
                </a:tc>
                <a:tc hMerge="1">
                  <a:txBody>
                    <a:bodyPr/>
                    <a:lstStyle/>
                    <a:p>
                      <a:pPr algn="ctr"/>
                      <a:endParaRPr lang="es-EC" sz="2400" dirty="0"/>
                    </a:p>
                  </a:txBody>
                  <a:tcPr anchor="ct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pPr algn="ctr"/>
                      <a:endParaRPr lang="es-EC" sz="2400" dirty="0"/>
                    </a:p>
                  </a:txBody>
                  <a:tcPr anchor="ctr"/>
                </a:tc>
              </a:tr>
              <a:tr h="354510">
                <a:tc gridSpan="2">
                  <a:txBody>
                    <a:bodyPr/>
                    <a:lstStyle/>
                    <a:p>
                      <a:pPr algn="r"/>
                      <a:r>
                        <a:rPr lang="es-EC" sz="1800" b="1" kern="1200" dirty="0" smtClean="0">
                          <a:solidFill>
                            <a:schemeClr val="bg1"/>
                          </a:solidFill>
                          <a:latin typeface="+mn-lt"/>
                          <a:ea typeface="+mn-ea"/>
                          <a:cs typeface="+mn-cs"/>
                        </a:rPr>
                        <a:t>Proyecto:</a:t>
                      </a:r>
                      <a:endParaRPr lang="es-EC" sz="1800" b="1" kern="1200" dirty="0">
                        <a:solidFill>
                          <a:schemeClr val="bg1"/>
                        </a:solidFill>
                        <a:latin typeface="+mn-lt"/>
                        <a:ea typeface="+mn-ea"/>
                        <a:cs typeface="+mn-cs"/>
                      </a:endParaRPr>
                    </a:p>
                  </a:txBody>
                  <a:tcPr anchor="ctr">
                    <a:solidFill>
                      <a:schemeClr val="accent1"/>
                    </a:solidFill>
                  </a:tcPr>
                </a:tc>
                <a:tc hMerge="1">
                  <a:txBody>
                    <a:bodyPr/>
                    <a:lstStyle/>
                    <a:p>
                      <a:pPr algn="ctr"/>
                      <a:endParaRPr lang="es-EC" sz="1600" b="1" dirty="0">
                        <a:solidFill>
                          <a:schemeClr val="tx1"/>
                        </a:solidFill>
                      </a:endParaRPr>
                    </a:p>
                  </a:txBody>
                  <a:tcPr anchor="ctr">
                    <a:solidFill>
                      <a:schemeClr val="accent1">
                        <a:lumMod val="40000"/>
                        <a:lumOff val="60000"/>
                      </a:schemeClr>
                    </a:solidFill>
                  </a:tcPr>
                </a:tc>
                <a:tc gridSpan="11">
                  <a:txBody>
                    <a:bodyPr/>
                    <a:lstStyle/>
                    <a:p>
                      <a:pPr algn="l" fontAlgn="t"/>
                      <a:r>
                        <a:rPr lang="es-EC" sz="1800" b="0" kern="1200" dirty="0">
                          <a:solidFill>
                            <a:schemeClr val="bg1"/>
                          </a:solidFill>
                          <a:latin typeface="+mn-lt"/>
                          <a:ea typeface="+mn-ea"/>
                          <a:cs typeface="+mn-cs"/>
                        </a:rPr>
                        <a:t>Nombre del proyecto.</a:t>
                      </a:r>
                    </a:p>
                  </a:txBody>
                  <a:tcPr marL="9525" marR="9525" marT="9525" marB="0" anchor="ctr">
                    <a:solidFill>
                      <a:schemeClr val="accent1"/>
                    </a:solidFill>
                  </a:tcPr>
                </a:tc>
                <a:tc hMerge="1">
                  <a:txBody>
                    <a:bodyPr/>
                    <a:lstStyle/>
                    <a:p>
                      <a:endParaRPr lang="es-EC"/>
                    </a:p>
                  </a:txBody>
                  <a:tcPr/>
                </a:tc>
                <a:tc hMerge="1">
                  <a:txBody>
                    <a:bodyPr/>
                    <a:lstStyle/>
                    <a:p>
                      <a:endParaRPr lang="es-EC"/>
                    </a:p>
                  </a:txBody>
                  <a:tcPr>
                    <a:solidFill>
                      <a:schemeClr val="accent1">
                        <a:lumMod val="40000"/>
                        <a:lumOff val="60000"/>
                      </a:schemeClr>
                    </a:solidFill>
                  </a:tcPr>
                </a:tc>
                <a:tc hMerge="1">
                  <a:txBody>
                    <a:bodyPr/>
                    <a:lstStyle/>
                    <a:p>
                      <a:endParaRPr lang="es-EC"/>
                    </a:p>
                  </a:txBody>
                  <a:tcPr>
                    <a:solidFill>
                      <a:schemeClr val="accent1">
                        <a:lumMod val="40000"/>
                        <a:lumOff val="60000"/>
                      </a:schemeClr>
                    </a:solidFill>
                  </a:tcPr>
                </a:tc>
                <a:tc hMerge="1">
                  <a:txBody>
                    <a:bodyPr/>
                    <a:lstStyle/>
                    <a:p>
                      <a:endParaRPr lang="es-EC"/>
                    </a:p>
                  </a:txBody>
                  <a:tcPr>
                    <a:solidFill>
                      <a:schemeClr val="accent1">
                        <a:lumMod val="40000"/>
                        <a:lumOff val="60000"/>
                      </a:schemeClr>
                    </a:solidFill>
                  </a:tcPr>
                </a:tc>
                <a:tc hMerge="1">
                  <a:txBody>
                    <a:bodyPr/>
                    <a:lstStyle/>
                    <a:p>
                      <a:endParaRPr lang="es-EC" dirty="0"/>
                    </a:p>
                  </a:txBody>
                  <a:tcPr marL="9525" marR="9525" marT="9525" marB="0" anchor="ctr">
                    <a:solidFill>
                      <a:schemeClr val="accent1"/>
                    </a:solidFill>
                  </a:tcPr>
                </a:tc>
                <a:tc hMerge="1">
                  <a:txBody>
                    <a:bodyPr/>
                    <a:lstStyle/>
                    <a:p>
                      <a:endParaRPr lang="es-EC"/>
                    </a:p>
                  </a:txBody>
                  <a:tcPr/>
                </a:tc>
                <a:tc hMerge="1">
                  <a:txBody>
                    <a:bodyPr/>
                    <a:lstStyle/>
                    <a:p>
                      <a:pPr algn="l" fontAlgn="t"/>
                      <a:endParaRPr lang="es-EC" sz="1800" b="0" kern="1200" dirty="0">
                        <a:solidFill>
                          <a:schemeClr val="bg1"/>
                        </a:solidFill>
                        <a:latin typeface="+mn-lt"/>
                        <a:ea typeface="+mn-ea"/>
                        <a:cs typeface="+mn-cs"/>
                      </a:endParaRPr>
                    </a:p>
                  </a:txBody>
                  <a:tcPr marL="9525" marR="9525" marT="9525" marB="0" anchor="ctr">
                    <a:solidFill>
                      <a:schemeClr val="accent1"/>
                    </a:solidFill>
                  </a:tcPr>
                </a:tc>
                <a:tc hMerge="1">
                  <a:txBody>
                    <a:bodyPr/>
                    <a:lstStyle/>
                    <a:p>
                      <a:endParaRPr lang="es-EC"/>
                    </a:p>
                  </a:txBody>
                  <a:tcPr/>
                </a:tc>
                <a:tc hMerge="1">
                  <a:txBody>
                    <a:bodyPr/>
                    <a:lstStyle/>
                    <a:p>
                      <a:endParaRPr lang="es-EC"/>
                    </a:p>
                  </a:txBody>
                  <a:tcPr>
                    <a:solidFill>
                      <a:schemeClr val="accent1"/>
                    </a:solidFill>
                  </a:tcPr>
                </a:tc>
                <a:tc hMerge="1">
                  <a:txBody>
                    <a:bodyPr/>
                    <a:lstStyle/>
                    <a:p>
                      <a:endParaRPr lang="es-EC"/>
                    </a:p>
                  </a:txBody>
                  <a:tcPr>
                    <a:solidFill>
                      <a:schemeClr val="accent1">
                        <a:lumMod val="40000"/>
                        <a:lumOff val="60000"/>
                      </a:schemeClr>
                    </a:solidFill>
                  </a:tcPr>
                </a:tc>
              </a:tr>
              <a:tr h="354510">
                <a:tc gridSpan="2">
                  <a:txBody>
                    <a:bodyPr/>
                    <a:lstStyle/>
                    <a:p>
                      <a:pPr algn="r"/>
                      <a:r>
                        <a:rPr lang="es-EC" sz="1800" b="1" dirty="0" smtClean="0">
                          <a:solidFill>
                            <a:schemeClr val="bg1"/>
                          </a:solidFill>
                        </a:rPr>
                        <a:t>Código:</a:t>
                      </a:r>
                      <a:endParaRPr lang="es-EC" sz="1800" b="1" dirty="0">
                        <a:solidFill>
                          <a:schemeClr val="bg1"/>
                        </a:solidFill>
                      </a:endParaRPr>
                    </a:p>
                  </a:txBody>
                  <a:tcPr anchor="ctr">
                    <a:solidFill>
                      <a:schemeClr val="accent1"/>
                    </a:solidFill>
                  </a:tcPr>
                </a:tc>
                <a:tc hMerge="1">
                  <a:txBody>
                    <a:bodyPr/>
                    <a:lstStyle/>
                    <a:p>
                      <a:pPr algn="r"/>
                      <a:endParaRPr lang="es-EC" sz="1800" b="1" dirty="0">
                        <a:solidFill>
                          <a:schemeClr val="bg1"/>
                        </a:solidFill>
                      </a:endParaRPr>
                    </a:p>
                  </a:txBody>
                  <a:tcPr anchor="ctr">
                    <a:solidFill>
                      <a:schemeClr val="accent1">
                        <a:lumMod val="40000"/>
                        <a:lumOff val="60000"/>
                      </a:schemeClr>
                    </a:solidFill>
                  </a:tcPr>
                </a:tc>
                <a:tc gridSpan="11">
                  <a:txBody>
                    <a:bodyPr/>
                    <a:lstStyle/>
                    <a:p>
                      <a:pPr algn="l" fontAlgn="t"/>
                      <a:r>
                        <a:rPr lang="es-EC" sz="1800" b="0" kern="1200" dirty="0">
                          <a:solidFill>
                            <a:schemeClr val="bg1"/>
                          </a:solidFill>
                          <a:latin typeface="+mn-lt"/>
                          <a:ea typeface="+mn-ea"/>
                          <a:cs typeface="+mn-cs"/>
                        </a:rPr>
                        <a:t>Código identificador del proyecto.</a:t>
                      </a:r>
                    </a:p>
                  </a:txBody>
                  <a:tcPr marL="9525" marR="9525" marT="9525" marB="0" anchor="ctr">
                    <a:solidFill>
                      <a:schemeClr val="accent1"/>
                    </a:solidFill>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dirty="0"/>
                    </a:p>
                  </a:txBody>
                  <a:tcPr marL="9525" marR="9525" marT="9525" marB="0" anchor="ctr"/>
                </a:tc>
                <a:tc hMerge="1">
                  <a:txBody>
                    <a:bodyPr/>
                    <a:lstStyle/>
                    <a:p>
                      <a:endParaRPr lang="es-EC"/>
                    </a:p>
                  </a:txBody>
                  <a:tcPr/>
                </a:tc>
                <a:tc hMerge="1">
                  <a:txBody>
                    <a:bodyPr/>
                    <a:lstStyle/>
                    <a:p>
                      <a:pPr algn="l" fontAlgn="t"/>
                      <a:endParaRPr lang="es-EC" sz="1800" b="0" kern="1200" dirty="0">
                        <a:solidFill>
                          <a:schemeClr val="bg1"/>
                        </a:solidFill>
                        <a:latin typeface="+mn-lt"/>
                        <a:ea typeface="+mn-ea"/>
                        <a:cs typeface="+mn-cs"/>
                      </a:endParaRPr>
                    </a:p>
                  </a:txBody>
                  <a:tcPr marL="9525" marR="9525" marT="9525" marB="0" anchor="ctr"/>
                </a:tc>
                <a:tc hMerge="1">
                  <a:txBody>
                    <a:bodyPr/>
                    <a:lstStyle/>
                    <a:p>
                      <a:endParaRPr lang="es-EC"/>
                    </a:p>
                  </a:txBody>
                  <a:tcPr/>
                </a:tc>
                <a:tc hMerge="1">
                  <a:txBody>
                    <a:bodyPr/>
                    <a:lstStyle/>
                    <a:p>
                      <a:endParaRPr lang="es-EC"/>
                    </a:p>
                  </a:txBody>
                  <a:tcPr/>
                </a:tc>
                <a:tc hMerge="1">
                  <a:txBody>
                    <a:bodyPr/>
                    <a:lstStyle/>
                    <a:p>
                      <a:endParaRPr lang="es-EC"/>
                    </a:p>
                  </a:txBody>
                  <a:tcPr/>
                </a:tc>
              </a:tr>
              <a:tr h="354510">
                <a:tc gridSpan="2">
                  <a:txBody>
                    <a:bodyPr/>
                    <a:lstStyle/>
                    <a:p>
                      <a:pPr algn="r"/>
                      <a:r>
                        <a:rPr lang="es-EC" sz="1800" b="1" dirty="0" smtClean="0">
                          <a:solidFill>
                            <a:schemeClr val="bg1"/>
                          </a:solidFill>
                        </a:rPr>
                        <a:t>Fecha de Inicio:</a:t>
                      </a:r>
                      <a:endParaRPr lang="es-EC" sz="1800" b="1" dirty="0">
                        <a:solidFill>
                          <a:schemeClr val="bg1"/>
                        </a:solidFill>
                      </a:endParaRPr>
                    </a:p>
                  </a:txBody>
                  <a:tcPr anchor="ctr">
                    <a:solidFill>
                      <a:schemeClr val="accent1"/>
                    </a:solidFill>
                  </a:tcPr>
                </a:tc>
                <a:tc hMerge="1">
                  <a:txBody>
                    <a:bodyPr/>
                    <a:lstStyle/>
                    <a:p>
                      <a:pPr algn="r"/>
                      <a:endParaRPr lang="es-EC" sz="1800" b="1" dirty="0">
                        <a:solidFill>
                          <a:schemeClr val="bg1"/>
                        </a:solidFill>
                      </a:endParaRPr>
                    </a:p>
                  </a:txBody>
                  <a:tcPr anchor="ctr">
                    <a:solidFill>
                      <a:schemeClr val="accent1">
                        <a:lumMod val="40000"/>
                        <a:lumOff val="60000"/>
                      </a:schemeClr>
                    </a:solidFill>
                  </a:tcPr>
                </a:tc>
                <a:tc gridSpan="11">
                  <a:txBody>
                    <a:bodyPr/>
                    <a:lstStyle/>
                    <a:p>
                      <a:pPr algn="l" fontAlgn="t"/>
                      <a:r>
                        <a:rPr lang="es-EC" sz="1800" b="0" kern="1200" dirty="0">
                          <a:solidFill>
                            <a:schemeClr val="bg1"/>
                          </a:solidFill>
                          <a:latin typeface="+mn-lt"/>
                          <a:ea typeface="+mn-ea"/>
                          <a:cs typeface="+mn-cs"/>
                        </a:rPr>
                        <a:t>Fecha de comienzo del proyecto.</a:t>
                      </a:r>
                    </a:p>
                  </a:txBody>
                  <a:tcPr marL="9525" marR="9525" marT="9525" marB="0" anchor="ctr">
                    <a:solidFill>
                      <a:schemeClr val="accent1"/>
                    </a:solidFill>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dirty="0"/>
                    </a:p>
                  </a:txBody>
                  <a:tcPr marL="9525" marR="9525" marT="9525" marB="0" anchor="ctr"/>
                </a:tc>
                <a:tc hMerge="1">
                  <a:txBody>
                    <a:bodyPr/>
                    <a:lstStyle/>
                    <a:p>
                      <a:endParaRPr lang="es-EC"/>
                    </a:p>
                  </a:txBody>
                  <a:tcPr/>
                </a:tc>
                <a:tc hMerge="1">
                  <a:txBody>
                    <a:bodyPr/>
                    <a:lstStyle/>
                    <a:p>
                      <a:pPr algn="l" fontAlgn="t"/>
                      <a:endParaRPr lang="es-EC" sz="1800" b="0" kern="1200" dirty="0">
                        <a:solidFill>
                          <a:schemeClr val="bg1"/>
                        </a:solidFill>
                        <a:latin typeface="+mn-lt"/>
                        <a:ea typeface="+mn-ea"/>
                        <a:cs typeface="+mn-cs"/>
                      </a:endParaRPr>
                    </a:p>
                  </a:txBody>
                  <a:tcPr marL="9525" marR="9525" marT="9525" marB="0" anchor="ctr"/>
                </a:tc>
                <a:tc hMerge="1">
                  <a:txBody>
                    <a:bodyPr/>
                    <a:lstStyle/>
                    <a:p>
                      <a:endParaRPr lang="es-EC"/>
                    </a:p>
                  </a:txBody>
                  <a:tcPr/>
                </a:tc>
                <a:tc hMerge="1">
                  <a:txBody>
                    <a:bodyPr/>
                    <a:lstStyle/>
                    <a:p>
                      <a:endParaRPr lang="es-EC"/>
                    </a:p>
                  </a:txBody>
                  <a:tcPr/>
                </a:tc>
                <a:tc hMerge="1">
                  <a:txBody>
                    <a:bodyPr/>
                    <a:lstStyle/>
                    <a:p>
                      <a:endParaRPr lang="es-EC"/>
                    </a:p>
                  </a:txBody>
                  <a:tcPr/>
                </a:tc>
              </a:tr>
              <a:tr h="354510">
                <a:tc gridSpan="2">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s-EC" sz="1800" b="1" dirty="0" smtClean="0">
                          <a:solidFill>
                            <a:schemeClr val="bg1"/>
                          </a:solidFill>
                        </a:rPr>
                        <a:t>Fecha de Fin:</a:t>
                      </a:r>
                    </a:p>
                  </a:txBody>
                  <a:tcPr anchor="ctr">
                    <a:solidFill>
                      <a:schemeClr val="accent1"/>
                    </a:solidFill>
                  </a:tcPr>
                </a:tc>
                <a:tc hMerge="1">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s-EC" sz="1800" b="1" dirty="0" smtClean="0">
                        <a:solidFill>
                          <a:schemeClr val="bg1"/>
                        </a:solidFill>
                      </a:endParaRPr>
                    </a:p>
                  </a:txBody>
                  <a:tcPr anchor="ctr">
                    <a:solidFill>
                      <a:schemeClr val="accent1">
                        <a:lumMod val="40000"/>
                        <a:lumOff val="60000"/>
                      </a:schemeClr>
                    </a:solidFill>
                  </a:tcPr>
                </a:tc>
                <a:tc gridSpan="11">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s-EC" sz="1800" b="0" kern="1200" dirty="0" smtClean="0">
                          <a:solidFill>
                            <a:schemeClr val="bg1"/>
                          </a:solidFill>
                          <a:latin typeface="+mn-lt"/>
                          <a:ea typeface="+mn-ea"/>
                          <a:cs typeface="+mn-cs"/>
                        </a:rPr>
                        <a:t>Fecha de fin del proyecto.</a:t>
                      </a:r>
                    </a:p>
                  </a:txBody>
                  <a:tcPr marL="9525" marR="9525" marT="9525" marB="0" anchor="ctr">
                    <a:solidFill>
                      <a:schemeClr val="accent1"/>
                    </a:solidFill>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pPr marL="0" marR="0" indent="0" algn="l" defTabSz="914400" rtl="0" eaLnBrk="1" fontAlgn="t" latinLnBrk="0" hangingPunct="1">
                        <a:lnSpc>
                          <a:spcPct val="100000"/>
                        </a:lnSpc>
                        <a:spcBef>
                          <a:spcPts val="0"/>
                        </a:spcBef>
                        <a:spcAft>
                          <a:spcPts val="0"/>
                        </a:spcAft>
                        <a:buClrTx/>
                        <a:buSzTx/>
                        <a:buFontTx/>
                        <a:buNone/>
                        <a:tabLst/>
                        <a:defRPr/>
                      </a:pPr>
                      <a:endParaRPr lang="es-EC" sz="1800" b="0" kern="1200" dirty="0" smtClean="0">
                        <a:solidFill>
                          <a:schemeClr val="bg1"/>
                        </a:solidFill>
                        <a:latin typeface="+mn-lt"/>
                        <a:ea typeface="+mn-ea"/>
                        <a:cs typeface="+mn-cs"/>
                      </a:endParaRPr>
                    </a:p>
                  </a:txBody>
                  <a:tcPr marL="9525" marR="9525" marT="9525" marB="0" anchor="ctr"/>
                </a:tc>
                <a:tc hMerge="1">
                  <a:txBody>
                    <a:bodyPr/>
                    <a:lstStyle/>
                    <a:p>
                      <a:endParaRPr lang="es-EC"/>
                    </a:p>
                  </a:txBody>
                  <a:tcPr/>
                </a:tc>
                <a:tc hMerge="1">
                  <a:txBody>
                    <a:bodyPr/>
                    <a:lstStyle/>
                    <a:p>
                      <a:pPr marL="0" marR="0" indent="0" algn="l" defTabSz="914400" rtl="0" eaLnBrk="1" fontAlgn="t" latinLnBrk="0" hangingPunct="1">
                        <a:lnSpc>
                          <a:spcPct val="100000"/>
                        </a:lnSpc>
                        <a:spcBef>
                          <a:spcPts val="0"/>
                        </a:spcBef>
                        <a:spcAft>
                          <a:spcPts val="0"/>
                        </a:spcAft>
                        <a:buClrTx/>
                        <a:buSzTx/>
                        <a:buFontTx/>
                        <a:buNone/>
                        <a:tabLst/>
                        <a:defRPr/>
                      </a:pPr>
                      <a:endParaRPr lang="es-EC" sz="1800" b="0" kern="1200" dirty="0" smtClean="0">
                        <a:solidFill>
                          <a:schemeClr val="bg1"/>
                        </a:solidFill>
                        <a:latin typeface="+mn-lt"/>
                        <a:ea typeface="+mn-ea"/>
                        <a:cs typeface="+mn-cs"/>
                      </a:endParaRPr>
                    </a:p>
                  </a:txBody>
                  <a:tcPr marL="9525" marR="9525" marT="9525" marB="0" anchor="ctr"/>
                </a:tc>
                <a:tc hMerge="1">
                  <a:txBody>
                    <a:bodyPr/>
                    <a:lstStyle/>
                    <a:p>
                      <a:endParaRPr lang="es-EC"/>
                    </a:p>
                  </a:txBody>
                  <a:tcPr/>
                </a:tc>
                <a:tc hMerge="1">
                  <a:txBody>
                    <a:bodyPr/>
                    <a:lstStyle/>
                    <a:p>
                      <a:endParaRPr lang="es-EC"/>
                    </a:p>
                  </a:txBody>
                  <a:tcPr/>
                </a:tc>
                <a:tc hMerge="1">
                  <a:txBody>
                    <a:bodyPr/>
                    <a:lstStyle/>
                    <a:p>
                      <a:endParaRPr lang="es-EC"/>
                    </a:p>
                  </a:txBody>
                  <a:tcPr/>
                </a:tc>
              </a:tr>
              <a:tr h="351319">
                <a:tc rowSpan="3">
                  <a:txBody>
                    <a:bodyPr/>
                    <a:lstStyle/>
                    <a:p>
                      <a:pPr algn="ctr"/>
                      <a:r>
                        <a:rPr lang="es-EC" sz="1400" b="1" dirty="0" smtClean="0">
                          <a:solidFill>
                            <a:schemeClr val="tx1"/>
                          </a:solidFill>
                        </a:rPr>
                        <a:t>No</a:t>
                      </a:r>
                      <a:endParaRPr lang="es-EC" sz="1400" b="1" dirty="0">
                        <a:solidFill>
                          <a:schemeClr val="tx1"/>
                        </a:solidFill>
                      </a:endParaRPr>
                    </a:p>
                  </a:txBody>
                  <a:tcPr anchor="ctr">
                    <a:solidFill>
                      <a:schemeClr val="accent1">
                        <a:lumMod val="40000"/>
                        <a:lumOff val="60000"/>
                      </a:schemeClr>
                    </a:solidFill>
                  </a:tcPr>
                </a:tc>
                <a:tc rowSpan="3">
                  <a:txBody>
                    <a:bodyPr/>
                    <a:lstStyle/>
                    <a:p>
                      <a:pPr algn="ctr"/>
                      <a:r>
                        <a:rPr lang="es-EC" sz="1600" b="1" dirty="0" smtClean="0">
                          <a:solidFill>
                            <a:schemeClr val="tx1"/>
                          </a:solidFill>
                        </a:rPr>
                        <a:t>Fase</a:t>
                      </a:r>
                      <a:endParaRPr lang="es-EC" sz="1600" b="1" dirty="0">
                        <a:solidFill>
                          <a:schemeClr val="tx1"/>
                        </a:solidFill>
                      </a:endParaRPr>
                    </a:p>
                  </a:txBody>
                  <a:tcPr anchor="ctr">
                    <a:solidFill>
                      <a:schemeClr val="accent1">
                        <a:lumMod val="40000"/>
                        <a:lumOff val="60000"/>
                      </a:schemeClr>
                    </a:solidFill>
                  </a:tcPr>
                </a:tc>
                <a:tc rowSpan="2" gridSpan="2">
                  <a:txBody>
                    <a:bodyPr/>
                    <a:lstStyle/>
                    <a:p>
                      <a:pPr algn="ctr"/>
                      <a:r>
                        <a:rPr lang="es-EC" sz="1600" b="1" dirty="0" smtClean="0">
                          <a:solidFill>
                            <a:schemeClr val="tx1"/>
                          </a:solidFill>
                        </a:rPr>
                        <a:t>Riesgo</a:t>
                      </a:r>
                      <a:endParaRPr lang="es-EC" sz="1600" b="1" dirty="0">
                        <a:solidFill>
                          <a:schemeClr val="tx1"/>
                        </a:solidFill>
                      </a:endParaRPr>
                    </a:p>
                  </a:txBody>
                  <a:tcPr anchor="ctr">
                    <a:solidFill>
                      <a:schemeClr val="accent1">
                        <a:lumMod val="40000"/>
                        <a:lumOff val="60000"/>
                      </a:schemeClr>
                    </a:solidFill>
                  </a:tcPr>
                </a:tc>
                <a:tc rowSpan="2" hMerge="1">
                  <a:txBody>
                    <a:bodyPr/>
                    <a:lstStyle/>
                    <a:p>
                      <a:pPr algn="ctr"/>
                      <a:endParaRPr lang="es-EC" sz="2400" b="1" dirty="0">
                        <a:solidFill>
                          <a:schemeClr val="bg1"/>
                        </a:solidFill>
                      </a:endParaRPr>
                    </a:p>
                  </a:txBody>
                  <a:tcPr anchor="ctr">
                    <a:solidFill>
                      <a:schemeClr val="accent1"/>
                    </a:solidFill>
                  </a:tcPr>
                </a:tc>
                <a:tc row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C" sz="1600" b="1" u="none" strike="noStrike" kern="1200" baseline="0" dirty="0" smtClean="0">
                          <a:solidFill>
                            <a:schemeClr val="tx1"/>
                          </a:solidFill>
                          <a:effectLst/>
                          <a:latin typeface="+mn-lt"/>
                          <a:ea typeface="+mn-ea"/>
                          <a:cs typeface="+mn-cs"/>
                        </a:rPr>
                        <a:t>Impacto</a:t>
                      </a:r>
                    </a:p>
                  </a:txBody>
                  <a:tcPr vert="vert270" anchor="ctr">
                    <a:solidFill>
                      <a:schemeClr val="accent1">
                        <a:lumMod val="40000"/>
                        <a:lumOff val="60000"/>
                      </a:schemeClr>
                    </a:solidFill>
                  </a:tcPr>
                </a:tc>
                <a:tc rowSpan="3">
                  <a:txBody>
                    <a:bodyPr/>
                    <a:lstStyle/>
                    <a:p>
                      <a:pPr algn="ctr"/>
                      <a:r>
                        <a:rPr lang="es-EC" sz="1400" b="1" dirty="0" smtClean="0">
                          <a:solidFill>
                            <a:schemeClr val="tx1"/>
                          </a:solidFill>
                        </a:rPr>
                        <a:t>Probabilidad</a:t>
                      </a:r>
                      <a:endParaRPr lang="es-EC" sz="1400" b="1" dirty="0">
                        <a:solidFill>
                          <a:schemeClr val="tx1"/>
                        </a:solidFill>
                      </a:endParaRPr>
                    </a:p>
                  </a:txBody>
                  <a:tcPr vert="vert270" anchor="ctr">
                    <a:solidFill>
                      <a:schemeClr val="accent1">
                        <a:lumMod val="40000"/>
                        <a:lumOff val="60000"/>
                      </a:schemeClr>
                    </a:solidFill>
                  </a:tcPr>
                </a:tc>
                <a:tc rowSpan="3">
                  <a:txBody>
                    <a:bodyPr/>
                    <a:lstStyle/>
                    <a:p>
                      <a:pPr algn="ctr"/>
                      <a:r>
                        <a:rPr lang="es-EC" sz="1400" b="1" dirty="0" smtClean="0">
                          <a:solidFill>
                            <a:schemeClr val="tx1"/>
                          </a:solidFill>
                        </a:rPr>
                        <a:t>Calificación</a:t>
                      </a:r>
                      <a:endParaRPr lang="es-EC" sz="1400" b="1" dirty="0">
                        <a:solidFill>
                          <a:schemeClr val="tx1"/>
                        </a:solidFill>
                      </a:endParaRPr>
                    </a:p>
                  </a:txBody>
                  <a:tcPr vert="vert270" anchor="ctr">
                    <a:solidFill>
                      <a:schemeClr val="accent1">
                        <a:lumMod val="40000"/>
                        <a:lumOff val="60000"/>
                      </a:schemeClr>
                    </a:solidFill>
                  </a:tcPr>
                </a:tc>
                <a:tc gridSpan="2">
                  <a:txBody>
                    <a:bodyPr/>
                    <a:lstStyle/>
                    <a:p>
                      <a:pPr algn="ctr"/>
                      <a:r>
                        <a:rPr lang="es-EC" sz="1400" b="1" dirty="0" smtClean="0">
                          <a:solidFill>
                            <a:schemeClr val="tx1"/>
                          </a:solidFill>
                        </a:rPr>
                        <a:t>Clasificación</a:t>
                      </a:r>
                      <a:endParaRPr lang="es-EC" sz="1400" b="1" dirty="0">
                        <a:solidFill>
                          <a:schemeClr val="tx1"/>
                        </a:solidFill>
                      </a:endParaRPr>
                    </a:p>
                  </a:txBody>
                  <a:tcPr anchor="ctr">
                    <a:solidFill>
                      <a:schemeClr val="accent1">
                        <a:lumMod val="40000"/>
                        <a:lumOff val="60000"/>
                      </a:schemeClr>
                    </a:solidFill>
                  </a:tcPr>
                </a:tc>
                <a:tc hMerge="1">
                  <a:txBody>
                    <a:bodyPr/>
                    <a:lstStyle/>
                    <a:p>
                      <a:pPr algn="ctr"/>
                      <a:endParaRPr lang="es-EC" sz="2400" dirty="0"/>
                    </a:p>
                  </a:txBody>
                  <a:tcPr/>
                </a:tc>
                <a:tc gridSpan="2">
                  <a:txBody>
                    <a:bodyPr/>
                    <a:lstStyle/>
                    <a:p>
                      <a:pPr algn="ctr"/>
                      <a:r>
                        <a:rPr lang="es-EC" sz="1400" b="1" dirty="0" smtClean="0">
                          <a:solidFill>
                            <a:schemeClr val="tx1"/>
                          </a:solidFill>
                        </a:rPr>
                        <a:t>Mitigación</a:t>
                      </a:r>
                      <a:endParaRPr lang="es-EC" sz="1400" b="1" dirty="0">
                        <a:solidFill>
                          <a:schemeClr val="tx1"/>
                        </a:solidFill>
                      </a:endParaRPr>
                    </a:p>
                  </a:txBody>
                  <a:tcPr anchor="ctr">
                    <a:solidFill>
                      <a:schemeClr val="accent1">
                        <a:lumMod val="40000"/>
                        <a:lumOff val="60000"/>
                      </a:schemeClr>
                    </a:solidFill>
                  </a:tcPr>
                </a:tc>
                <a:tc hMerge="1">
                  <a:txBody>
                    <a:bodyPr/>
                    <a:lstStyle/>
                    <a:p>
                      <a:endParaRPr lang="es-EC"/>
                    </a:p>
                  </a:txBody>
                  <a:tcPr/>
                </a:tc>
                <a:tc rowSpan="3">
                  <a:txBody>
                    <a:bodyPr/>
                    <a:lstStyle/>
                    <a:p>
                      <a:pPr algn="ctr"/>
                      <a:r>
                        <a:rPr lang="es-EC" sz="1400" b="1" dirty="0" smtClean="0">
                          <a:solidFill>
                            <a:schemeClr val="tx1"/>
                          </a:solidFill>
                        </a:rPr>
                        <a:t>Contingencia</a:t>
                      </a:r>
                      <a:endParaRPr lang="es-EC" sz="1400" b="1" dirty="0">
                        <a:solidFill>
                          <a:schemeClr val="tx1"/>
                        </a:solidFill>
                      </a:endParaRPr>
                    </a:p>
                  </a:txBody>
                  <a:tcPr anchor="ctr">
                    <a:solidFill>
                      <a:schemeClr val="accent1">
                        <a:lumMod val="40000"/>
                        <a:lumOff val="60000"/>
                      </a:schemeClr>
                    </a:solidFill>
                  </a:tcPr>
                </a:tc>
                <a:tc rowSpan="3">
                  <a:txBody>
                    <a:bodyPr/>
                    <a:lstStyle/>
                    <a:p>
                      <a:pPr algn="ctr"/>
                      <a:r>
                        <a:rPr lang="es-EC" sz="1600" b="1" dirty="0" smtClean="0">
                          <a:solidFill>
                            <a:schemeClr val="tx1"/>
                          </a:solidFill>
                        </a:rPr>
                        <a:t>Asignado</a:t>
                      </a:r>
                      <a:endParaRPr lang="es-EC" sz="1600" b="1" dirty="0">
                        <a:solidFill>
                          <a:schemeClr val="tx1"/>
                        </a:solidFill>
                      </a:endParaRPr>
                    </a:p>
                  </a:txBody>
                  <a:tcPr anchor="ctr">
                    <a:solidFill>
                      <a:schemeClr val="accent1">
                        <a:lumMod val="40000"/>
                        <a:lumOff val="60000"/>
                      </a:schemeClr>
                    </a:solidFill>
                  </a:tcPr>
                </a:tc>
              </a:tr>
              <a:tr h="180740">
                <a:tc vMerge="1">
                  <a:txBody>
                    <a:bodyPr/>
                    <a:lstStyle/>
                    <a:p>
                      <a:endParaRPr lang="es-EC" dirty="0"/>
                    </a:p>
                  </a:txBody>
                  <a:tcPr>
                    <a:solidFill>
                      <a:schemeClr val="accent1"/>
                    </a:solidFill>
                  </a:tcPr>
                </a:tc>
                <a:tc vMerge="1">
                  <a:txBody>
                    <a:bodyPr/>
                    <a:lstStyle/>
                    <a:p>
                      <a:endParaRPr lang="es-EC" dirty="0"/>
                    </a:p>
                  </a:txBody>
                  <a:tcPr>
                    <a:solidFill>
                      <a:schemeClr val="accent1"/>
                    </a:solidFill>
                  </a:tcPr>
                </a:tc>
                <a:tc gridSpan="2" vMerge="1">
                  <a:txBody>
                    <a:bodyPr/>
                    <a:lstStyle/>
                    <a:p>
                      <a:pPr algn="ctr"/>
                      <a:endParaRPr lang="es-EC" sz="1400" b="1" dirty="0">
                        <a:solidFill>
                          <a:schemeClr val="bg1"/>
                        </a:solidFill>
                      </a:endParaRPr>
                    </a:p>
                  </a:txBody>
                  <a:tcPr anchor="ctr">
                    <a:solidFill>
                      <a:schemeClr val="accent1"/>
                    </a:solidFill>
                  </a:tcPr>
                </a:tc>
                <a:tc hMerge="1" vMerge="1">
                  <a:txBody>
                    <a:bodyPr/>
                    <a:lstStyle/>
                    <a:p>
                      <a:pPr algn="ctr"/>
                      <a:endParaRPr lang="es-EC" sz="1400" b="1" dirty="0">
                        <a:solidFill>
                          <a:schemeClr val="bg1"/>
                        </a:solidFill>
                      </a:endParaRPr>
                    </a:p>
                  </a:txBody>
                  <a:tcPr anchor="ctr">
                    <a:solidFill>
                      <a:schemeClr val="accent1"/>
                    </a:solidFill>
                  </a:tcPr>
                </a:tc>
                <a:tc vMerge="1">
                  <a:txBody>
                    <a:bodyPr/>
                    <a:lstStyle/>
                    <a:p>
                      <a:endParaRPr lang="es-EC"/>
                    </a:p>
                  </a:txBody>
                  <a:tcPr/>
                </a:tc>
                <a:tc vMerge="1">
                  <a:txBody>
                    <a:bodyPr/>
                    <a:lstStyle/>
                    <a:p>
                      <a:endParaRPr lang="es-EC" dirty="0"/>
                    </a:p>
                  </a:txBody>
                  <a:tcPr>
                    <a:solidFill>
                      <a:schemeClr val="accent1"/>
                    </a:solidFill>
                  </a:tcPr>
                </a:tc>
                <a:tc vMerge="1">
                  <a:txBody>
                    <a:bodyPr/>
                    <a:lstStyle/>
                    <a:p>
                      <a:endParaRPr lang="es-EC" dirty="0"/>
                    </a:p>
                  </a:txBody>
                  <a:tcPr>
                    <a:solidFill>
                      <a:schemeClr val="accent1"/>
                    </a:solidFill>
                  </a:tcPr>
                </a:tc>
                <a:tc rowSpan="2">
                  <a:txBody>
                    <a:bodyPr/>
                    <a:lstStyle/>
                    <a:p>
                      <a:pPr algn="ctr"/>
                      <a:r>
                        <a:rPr lang="es-EC" sz="1400" b="1" kern="1200" dirty="0" smtClean="0">
                          <a:solidFill>
                            <a:schemeClr val="tx1"/>
                          </a:solidFill>
                          <a:latin typeface="+mn-lt"/>
                          <a:ea typeface="+mn-ea"/>
                          <a:cs typeface="+mn-cs"/>
                        </a:rPr>
                        <a:t>Valor</a:t>
                      </a:r>
                      <a:endParaRPr lang="es-EC" sz="1400" b="1" kern="1200" dirty="0">
                        <a:solidFill>
                          <a:schemeClr val="tx1"/>
                        </a:solidFill>
                        <a:latin typeface="+mn-lt"/>
                        <a:ea typeface="+mn-ea"/>
                        <a:cs typeface="+mn-cs"/>
                      </a:endParaRPr>
                    </a:p>
                  </a:txBody>
                  <a:tcPr anchor="ctr">
                    <a:solidFill>
                      <a:schemeClr val="accent1">
                        <a:lumMod val="40000"/>
                        <a:lumOff val="60000"/>
                      </a:schemeClr>
                    </a:solidFill>
                  </a:tcPr>
                </a:tc>
                <a:tc rowSpan="2">
                  <a:txBody>
                    <a:bodyPr/>
                    <a:lstStyle/>
                    <a:p>
                      <a:pPr algn="ctr"/>
                      <a:r>
                        <a:rPr lang="es-EC" sz="1400" b="1" kern="1200" dirty="0" smtClean="0">
                          <a:solidFill>
                            <a:schemeClr val="tx1"/>
                          </a:solidFill>
                          <a:latin typeface="+mn-lt"/>
                          <a:ea typeface="+mn-ea"/>
                          <a:cs typeface="+mn-cs"/>
                        </a:rPr>
                        <a:t>Nivel</a:t>
                      </a:r>
                      <a:endParaRPr lang="es-EC" sz="1400" b="1" kern="1200" dirty="0">
                        <a:solidFill>
                          <a:schemeClr val="tx1"/>
                        </a:solidFill>
                        <a:latin typeface="+mn-lt"/>
                        <a:ea typeface="+mn-ea"/>
                        <a:cs typeface="+mn-cs"/>
                      </a:endParaRPr>
                    </a:p>
                  </a:txBody>
                  <a:tcPr anchor="ctr">
                    <a:solidFill>
                      <a:schemeClr val="accent1">
                        <a:lumMod val="40000"/>
                        <a:lumOff val="60000"/>
                      </a:schemeClr>
                    </a:solidFill>
                  </a:tcPr>
                </a:tc>
                <a:tc rowSpan="2">
                  <a:txBody>
                    <a:bodyPr/>
                    <a:lstStyle/>
                    <a:p>
                      <a:pPr algn="ctr"/>
                      <a:r>
                        <a:rPr lang="es-EC" sz="1400" b="1" kern="1200" dirty="0" smtClean="0">
                          <a:solidFill>
                            <a:schemeClr val="tx1"/>
                          </a:solidFill>
                          <a:latin typeface="+mn-lt"/>
                          <a:ea typeface="+mn-ea"/>
                          <a:cs typeface="+mn-cs"/>
                        </a:rPr>
                        <a:t>Descripción</a:t>
                      </a:r>
                      <a:endParaRPr lang="es-EC" sz="1400" b="1" kern="1200" dirty="0">
                        <a:solidFill>
                          <a:schemeClr val="tx1"/>
                        </a:solidFill>
                        <a:latin typeface="+mn-lt"/>
                        <a:ea typeface="+mn-ea"/>
                        <a:cs typeface="+mn-cs"/>
                      </a:endParaRPr>
                    </a:p>
                  </a:txBody>
                  <a:tcPr anchor="ctr">
                    <a:solidFill>
                      <a:schemeClr val="accent1">
                        <a:lumMod val="40000"/>
                        <a:lumOff val="60000"/>
                      </a:schemeClr>
                    </a:solidFill>
                  </a:tcPr>
                </a:tc>
                <a:tc rowSpan="2">
                  <a:txBody>
                    <a:bodyPr/>
                    <a:lstStyle/>
                    <a:p>
                      <a:pPr algn="ctr"/>
                      <a:r>
                        <a:rPr lang="es-EC" sz="1400" b="1" kern="1200" dirty="0" smtClean="0">
                          <a:solidFill>
                            <a:schemeClr val="tx1"/>
                          </a:solidFill>
                          <a:latin typeface="+mn-lt"/>
                          <a:ea typeface="+mn-ea"/>
                          <a:cs typeface="+mn-cs"/>
                        </a:rPr>
                        <a:t>Fecha</a:t>
                      </a:r>
                      <a:endParaRPr lang="es-EC" sz="1400" b="1" kern="1200" dirty="0">
                        <a:solidFill>
                          <a:schemeClr val="tx1"/>
                        </a:solidFill>
                        <a:latin typeface="+mn-lt"/>
                        <a:ea typeface="+mn-ea"/>
                        <a:cs typeface="+mn-cs"/>
                      </a:endParaRPr>
                    </a:p>
                  </a:txBody>
                  <a:tcPr anchor="ctr">
                    <a:solidFill>
                      <a:schemeClr val="accent1">
                        <a:lumMod val="40000"/>
                        <a:lumOff val="60000"/>
                      </a:schemeClr>
                    </a:solidFill>
                  </a:tcPr>
                </a:tc>
                <a:tc vMerge="1">
                  <a:txBody>
                    <a:bodyPr/>
                    <a:lstStyle/>
                    <a:p>
                      <a:pPr algn="ctr"/>
                      <a:endParaRPr lang="es-EC" sz="1400" b="1" kern="1200" dirty="0">
                        <a:solidFill>
                          <a:schemeClr val="tx1"/>
                        </a:solidFill>
                        <a:latin typeface="+mn-lt"/>
                        <a:ea typeface="+mn-ea"/>
                        <a:cs typeface="+mn-cs"/>
                      </a:endParaRPr>
                    </a:p>
                  </a:txBody>
                  <a:tcPr anchor="ctr">
                    <a:solidFill>
                      <a:schemeClr val="accent1">
                        <a:lumMod val="40000"/>
                        <a:lumOff val="60000"/>
                      </a:schemeClr>
                    </a:solidFill>
                  </a:tcPr>
                </a:tc>
                <a:tc vMerge="1">
                  <a:txBody>
                    <a:bodyPr/>
                    <a:lstStyle/>
                    <a:p>
                      <a:pPr algn="ctr"/>
                      <a:endParaRPr lang="es-EC" sz="1600" b="1" kern="1200" dirty="0">
                        <a:solidFill>
                          <a:schemeClr val="bg1"/>
                        </a:solidFill>
                        <a:latin typeface="+mn-lt"/>
                        <a:ea typeface="+mn-ea"/>
                        <a:cs typeface="+mn-cs"/>
                      </a:endParaRPr>
                    </a:p>
                  </a:txBody>
                  <a:tcPr anchor="ctr">
                    <a:solidFill>
                      <a:schemeClr val="accent1"/>
                    </a:solidFill>
                  </a:tcPr>
                </a:tc>
              </a:tr>
              <a:tr h="481259">
                <a:tc vMerge="1">
                  <a:txBody>
                    <a:bodyPr/>
                    <a:lstStyle/>
                    <a:p>
                      <a:endParaRPr lang="es-EC"/>
                    </a:p>
                  </a:txBody>
                  <a:tcPr/>
                </a:tc>
                <a:tc vMerge="1">
                  <a:txBody>
                    <a:bodyPr/>
                    <a:lstStyle/>
                    <a:p>
                      <a:endParaRPr lang="es-EC"/>
                    </a:p>
                  </a:txBody>
                  <a:tcPr/>
                </a:tc>
                <a:tc>
                  <a:txBody>
                    <a:bodyPr/>
                    <a:lstStyle/>
                    <a:p>
                      <a:pPr algn="ctr"/>
                      <a:r>
                        <a:rPr lang="es-EC" sz="1200" b="1" dirty="0" smtClean="0">
                          <a:solidFill>
                            <a:schemeClr val="tx1"/>
                          </a:solidFill>
                        </a:rPr>
                        <a:t>Condición</a:t>
                      </a:r>
                      <a:endParaRPr lang="es-EC" sz="1200" b="1" dirty="0">
                        <a:solidFill>
                          <a:schemeClr val="tx1"/>
                        </a:solidFill>
                      </a:endParaRPr>
                    </a:p>
                  </a:txBody>
                  <a:tcPr anchor="ctr">
                    <a:solidFill>
                      <a:schemeClr val="accent1">
                        <a:lumMod val="40000"/>
                        <a:lumOff val="60000"/>
                      </a:schemeClr>
                    </a:solidFill>
                  </a:tcPr>
                </a:tc>
                <a:tc>
                  <a:txBody>
                    <a:bodyPr/>
                    <a:lstStyle/>
                    <a:p>
                      <a:pPr algn="ctr"/>
                      <a:r>
                        <a:rPr lang="es-EC" sz="1200" b="1" dirty="0" smtClean="0">
                          <a:solidFill>
                            <a:schemeClr val="tx1"/>
                          </a:solidFill>
                        </a:rPr>
                        <a:t>Conse-cuencia</a:t>
                      </a:r>
                      <a:endParaRPr lang="es-EC" sz="1200" b="1" dirty="0">
                        <a:solidFill>
                          <a:schemeClr val="tx1"/>
                        </a:solidFill>
                      </a:endParaRPr>
                    </a:p>
                  </a:txBody>
                  <a:tcPr anchor="ctr">
                    <a:solidFill>
                      <a:schemeClr val="accent1">
                        <a:lumMod val="40000"/>
                        <a:lumOff val="60000"/>
                      </a:schemeClr>
                    </a:solidFill>
                  </a:tcPr>
                </a:tc>
                <a:tc vMerge="1">
                  <a:txBody>
                    <a:bodyPr/>
                    <a:lstStyle/>
                    <a:p>
                      <a:endParaRPr lang="es-EC"/>
                    </a:p>
                  </a:txBody>
                  <a:tcPr/>
                </a:tc>
                <a:tc vMerge="1">
                  <a:txBody>
                    <a:bodyPr/>
                    <a:lstStyle/>
                    <a:p>
                      <a:endParaRPr lang="es-EC"/>
                    </a:p>
                  </a:txBody>
                  <a:tcPr/>
                </a:tc>
                <a:tc vMerge="1">
                  <a:txBody>
                    <a:bodyPr/>
                    <a:lstStyle/>
                    <a:p>
                      <a:endParaRPr lang="es-EC"/>
                    </a:p>
                  </a:txBody>
                  <a:tcPr/>
                </a:tc>
                <a:tc vMerge="1">
                  <a:txBody>
                    <a:bodyPr/>
                    <a:lstStyle/>
                    <a:p>
                      <a:endParaRPr lang="es-EC"/>
                    </a:p>
                  </a:txBody>
                  <a:tcPr/>
                </a:tc>
                <a:tc vMerge="1">
                  <a:txBody>
                    <a:bodyPr/>
                    <a:lstStyle/>
                    <a:p>
                      <a:endParaRPr lang="es-EC"/>
                    </a:p>
                  </a:txBody>
                  <a:tcPr/>
                </a:tc>
                <a:tc vMerge="1">
                  <a:txBody>
                    <a:bodyPr/>
                    <a:lstStyle/>
                    <a:p>
                      <a:endParaRPr lang="es-EC"/>
                    </a:p>
                  </a:txBody>
                  <a:tcPr/>
                </a:tc>
                <a:tc vMerge="1">
                  <a:txBody>
                    <a:bodyPr/>
                    <a:lstStyle/>
                    <a:p>
                      <a:endParaRPr lang="es-EC"/>
                    </a:p>
                  </a:txBody>
                  <a:tcPr/>
                </a:tc>
                <a:tc vMerge="1">
                  <a:txBody>
                    <a:bodyPr/>
                    <a:lstStyle/>
                    <a:p>
                      <a:endParaRPr lang="es-EC"/>
                    </a:p>
                  </a:txBody>
                  <a:tcPr/>
                </a:tc>
                <a:tc vMerge="1">
                  <a:txBody>
                    <a:bodyPr/>
                    <a:lstStyle/>
                    <a:p>
                      <a:endParaRPr lang="es-EC"/>
                    </a:p>
                  </a:txBody>
                  <a:tcPr/>
                </a:tc>
              </a:tr>
              <a:tr h="3678960">
                <a:tc>
                  <a:txBody>
                    <a:bodyPr/>
                    <a:lstStyle/>
                    <a:p>
                      <a:pPr algn="ctr"/>
                      <a:r>
                        <a:rPr lang="es-EC" dirty="0" smtClean="0"/>
                        <a:t>1</a:t>
                      </a:r>
                      <a:endParaRPr lang="es-EC" dirty="0"/>
                    </a:p>
                  </a:txBody>
                  <a:tcPr anchor="ctr"/>
                </a:tc>
                <a:tc>
                  <a:txBody>
                    <a:bodyPr/>
                    <a:lstStyle/>
                    <a:p>
                      <a:pPr algn="ctr"/>
                      <a:r>
                        <a:rPr lang="es-EC" sz="1600" dirty="0" smtClean="0"/>
                        <a:t>Fase del proyecto en que se puede</a:t>
                      </a:r>
                      <a:r>
                        <a:rPr lang="es-EC" sz="1600" baseline="0" dirty="0" smtClean="0"/>
                        <a:t> presentar el riesgo</a:t>
                      </a:r>
                      <a:endParaRPr lang="es-EC" sz="1600" dirty="0"/>
                    </a:p>
                  </a:txBody>
                  <a:tcPr vert="vert270" anchor="ctr"/>
                </a:tc>
                <a:tc>
                  <a:txBody>
                    <a:bodyPr/>
                    <a:lstStyle/>
                    <a:p>
                      <a:pPr algn="ctr"/>
                      <a:r>
                        <a:rPr lang="es-EC" sz="1600" b="0" i="0" u="none" strike="noStrike" kern="1200" baseline="0" dirty="0" smtClean="0">
                          <a:solidFill>
                            <a:schemeClr val="dk1"/>
                          </a:solidFill>
                          <a:latin typeface="+mn-lt"/>
                          <a:ea typeface="+mn-ea"/>
                          <a:cs typeface="+mn-cs"/>
                        </a:rPr>
                        <a:t>Descripción del Riesgo</a:t>
                      </a:r>
                      <a:endParaRPr lang="es-EC" sz="1600" dirty="0"/>
                    </a:p>
                  </a:txBody>
                  <a:tcPr vert="vert270" anchor="ctr"/>
                </a:tc>
                <a:tc>
                  <a:txBody>
                    <a:bodyPr/>
                    <a:lstStyle/>
                    <a:p>
                      <a:pPr algn="ctr"/>
                      <a:r>
                        <a:rPr lang="es-EC" sz="1600" dirty="0" smtClean="0"/>
                        <a:t>Descripción</a:t>
                      </a:r>
                      <a:r>
                        <a:rPr lang="es-EC" sz="1600" baseline="0" dirty="0" smtClean="0"/>
                        <a:t> del s</a:t>
                      </a:r>
                      <a:r>
                        <a:rPr lang="es-EC" sz="1600" dirty="0" smtClean="0"/>
                        <a:t>uceso que se puede presentar si ocurre el riesgo</a:t>
                      </a:r>
                      <a:endParaRPr lang="es-EC" sz="1600" dirty="0"/>
                    </a:p>
                  </a:txBody>
                  <a:tcPr vert="vert270" anchor="ctr"/>
                </a:tc>
                <a:tc>
                  <a:txBody>
                    <a:bodyPr/>
                    <a:lstStyle/>
                    <a:p>
                      <a:pPr algn="ctr"/>
                      <a:r>
                        <a:rPr lang="es-EC" sz="1200" b="0" i="0" u="none" strike="noStrike" kern="1200" baseline="0" dirty="0" smtClean="0">
                          <a:solidFill>
                            <a:schemeClr val="dk1"/>
                          </a:solidFill>
                          <a:latin typeface="+mn-lt"/>
                          <a:ea typeface="+mn-ea"/>
                          <a:cs typeface="+mn-cs"/>
                        </a:rPr>
                        <a:t>Valor que determina el impacto en el proyecto. Se mide en una escala de tres niveles, donde 1 es el nivel más bajo y 3 es más alto</a:t>
                      </a:r>
                      <a:endParaRPr lang="es-EC" sz="1200" dirty="0"/>
                    </a:p>
                  </a:txBody>
                  <a:tcPr vert="vert270" anchor="ctr"/>
                </a:tc>
                <a:tc>
                  <a:txBody>
                    <a:bodyPr/>
                    <a:lstStyle/>
                    <a:p>
                      <a:pPr marL="0" algn="ctr" defTabSz="914400" rtl="0" eaLnBrk="1" latinLnBrk="0" hangingPunct="1"/>
                      <a:r>
                        <a:rPr lang="es-EC" sz="1200" b="0" i="0" u="none" strike="noStrike" kern="1200" baseline="0" dirty="0" smtClean="0">
                          <a:solidFill>
                            <a:schemeClr val="dk1"/>
                          </a:solidFill>
                          <a:latin typeface="+mn-lt"/>
                          <a:ea typeface="+mn-ea"/>
                          <a:cs typeface="+mn-cs"/>
                        </a:rPr>
                        <a:t>Valor que determina la probabilidad de ocurrencia del riesgo. Al igual que el impacto, se mide en una escala de tres niveles</a:t>
                      </a:r>
                      <a:endParaRPr lang="es-EC" sz="1200" b="0" i="0" u="none" strike="noStrike" kern="1200" baseline="0" dirty="0">
                        <a:solidFill>
                          <a:schemeClr val="dk1"/>
                        </a:solidFill>
                        <a:latin typeface="+mn-lt"/>
                        <a:ea typeface="+mn-ea"/>
                        <a:cs typeface="+mn-cs"/>
                      </a:endParaRPr>
                    </a:p>
                  </a:txBody>
                  <a:tcPr vert="vert270" anchor="ctr"/>
                </a:tc>
                <a:tc>
                  <a:txBody>
                    <a:bodyPr/>
                    <a:lstStyle/>
                    <a:p>
                      <a:pPr algn="ctr"/>
                      <a:r>
                        <a:rPr lang="es-EC" sz="1200" dirty="0" smtClean="0"/>
                        <a:t>Valor que permite calificar el riesgo según el impacto y la probabilidad de ocurrencia. Se calcula al multiplicar el valor  de impacto por el de probabilidad</a:t>
                      </a:r>
                    </a:p>
                  </a:txBody>
                  <a:tcPr vert="vert270" anchor="ctr"/>
                </a:tc>
                <a:tc>
                  <a:txBody>
                    <a:bodyPr/>
                    <a:lstStyle/>
                    <a:p>
                      <a:pPr algn="ctr"/>
                      <a:r>
                        <a:rPr lang="es-EC" sz="1400" dirty="0" smtClean="0"/>
                        <a:t>Valor que permite ordenar los riesgos según el valor y el nivel</a:t>
                      </a:r>
                    </a:p>
                    <a:p>
                      <a:pPr algn="ctr"/>
                      <a:endParaRPr lang="es-EC" sz="1400" dirty="0" smtClean="0"/>
                    </a:p>
                    <a:p>
                      <a:pPr algn="ctr"/>
                      <a:r>
                        <a:rPr lang="es-EC" sz="1200" kern="1200" dirty="0" smtClean="0">
                          <a:solidFill>
                            <a:schemeClr val="dk1"/>
                          </a:solidFill>
                          <a:latin typeface="+mn-lt"/>
                          <a:ea typeface="+mn-ea"/>
                          <a:cs typeface="+mn-cs"/>
                        </a:rPr>
                        <a:t>6 y 9 = 3</a:t>
                      </a:r>
                    </a:p>
                    <a:p>
                      <a:pPr algn="ctr"/>
                      <a:r>
                        <a:rPr lang="es-EC" sz="1200" kern="1200" dirty="0" smtClean="0">
                          <a:solidFill>
                            <a:schemeClr val="dk1"/>
                          </a:solidFill>
                          <a:latin typeface="+mn-lt"/>
                          <a:ea typeface="+mn-ea"/>
                          <a:cs typeface="+mn-cs"/>
                        </a:rPr>
                        <a:t>3 y 4 = 2</a:t>
                      </a:r>
                    </a:p>
                    <a:p>
                      <a:pPr algn="ctr"/>
                      <a:r>
                        <a:rPr lang="es-EC" sz="1200" kern="1200" dirty="0" smtClean="0">
                          <a:solidFill>
                            <a:schemeClr val="dk1"/>
                          </a:solidFill>
                          <a:latin typeface="+mn-lt"/>
                          <a:ea typeface="+mn-ea"/>
                          <a:cs typeface="+mn-cs"/>
                        </a:rPr>
                        <a:t>1 y 2 = 1</a:t>
                      </a:r>
                    </a:p>
                    <a:p>
                      <a:pPr algn="ctr"/>
                      <a:endParaRPr lang="es-EC" sz="1600" dirty="0" smtClean="0"/>
                    </a:p>
                  </a:txBody>
                  <a:tcPr anchor="ctr"/>
                </a:tc>
                <a:tc>
                  <a:txBody>
                    <a:bodyPr/>
                    <a:lstStyle/>
                    <a:p>
                      <a:pPr algn="ctr"/>
                      <a:r>
                        <a:rPr lang="es-EC" sz="1600" dirty="0" smtClean="0"/>
                        <a:t>Alto</a:t>
                      </a:r>
                    </a:p>
                    <a:p>
                      <a:pPr algn="ctr"/>
                      <a:r>
                        <a:rPr lang="es-EC" sz="1600" dirty="0" smtClean="0"/>
                        <a:t>Medio</a:t>
                      </a:r>
                    </a:p>
                    <a:p>
                      <a:pPr algn="ctr"/>
                      <a:r>
                        <a:rPr lang="es-EC" sz="1600" dirty="0" smtClean="0"/>
                        <a:t>Bajo</a:t>
                      </a:r>
                      <a:endParaRPr lang="es-EC" sz="1600" dirty="0"/>
                    </a:p>
                  </a:txBody>
                  <a:tcPr anchor="ctr"/>
                </a:tc>
                <a:tc>
                  <a:txBody>
                    <a:bodyPr/>
                    <a:lstStyle/>
                    <a:p>
                      <a:pPr algn="ctr"/>
                      <a:r>
                        <a:rPr lang="es-EC" sz="1200" dirty="0" smtClean="0"/>
                        <a:t>Descripción del plan de mitigación</a:t>
                      </a:r>
                      <a:endParaRPr lang="es-EC" sz="1200" dirty="0"/>
                    </a:p>
                  </a:txBody>
                  <a:tcPr anchor="ctr"/>
                </a:tc>
                <a:tc>
                  <a:txBody>
                    <a:bodyPr/>
                    <a:lstStyle/>
                    <a:p>
                      <a:pPr algn="ctr"/>
                      <a:r>
                        <a:rPr lang="es-EC" sz="1400" dirty="0" smtClean="0"/>
                        <a:t>Fecha en que</a:t>
                      </a:r>
                      <a:r>
                        <a:rPr lang="es-EC" sz="1400" baseline="0" dirty="0" smtClean="0"/>
                        <a:t> se prevee ejecutar el plan de mitigación</a:t>
                      </a:r>
                      <a:endParaRPr lang="es-EC" sz="1400" dirty="0"/>
                    </a:p>
                  </a:txBody>
                  <a:tcPr anchor="ctr"/>
                </a:tc>
                <a:tc>
                  <a:txBody>
                    <a:bodyPr/>
                    <a:lstStyle/>
                    <a:p>
                      <a:pPr algn="ctr"/>
                      <a:r>
                        <a:rPr lang="es-EC" sz="1200" dirty="0" smtClean="0"/>
                        <a:t>Descripción del plan de contingencia</a:t>
                      </a:r>
                      <a:endParaRPr lang="es-EC" sz="1200" dirty="0"/>
                    </a:p>
                  </a:txBody>
                  <a:tcPr anchor="ctr"/>
                </a:tc>
                <a:tc>
                  <a:txBody>
                    <a:bodyPr/>
                    <a:lstStyle/>
                    <a:p>
                      <a:pPr algn="ctr"/>
                      <a:r>
                        <a:rPr lang="es-EC" sz="1200" dirty="0" smtClean="0"/>
                        <a:t>Nombre de responsable</a:t>
                      </a:r>
                      <a:r>
                        <a:rPr lang="es-EC" sz="1200" baseline="0" dirty="0" smtClean="0"/>
                        <a:t> de realizar el seguimiento al riesgo</a:t>
                      </a:r>
                      <a:endParaRPr lang="es-EC" sz="1200" dirty="0"/>
                    </a:p>
                  </a:txBody>
                  <a:tcPr anchor="ctr"/>
                </a:tc>
              </a:tr>
            </a:tbl>
          </a:graphicData>
        </a:graphic>
      </p:graphicFrame>
      <p:sp>
        <p:nvSpPr>
          <p:cNvPr id="3" name="Flecha derecha 2">
            <a:hlinkClick r:id="rId2" action="ppaction://hlinksldjump"/>
          </p:cNvPr>
          <p:cNvSpPr/>
          <p:nvPr/>
        </p:nvSpPr>
        <p:spPr>
          <a:xfrm>
            <a:off x="10961342" y="6192252"/>
            <a:ext cx="638629" cy="39188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extLst>
      <p:ext uri="{BB962C8B-B14F-4D97-AF65-F5344CB8AC3E}">
        <p14:creationId xmlns:p14="http://schemas.microsoft.com/office/powerpoint/2010/main" val="31535785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2584758180"/>
              </p:ext>
            </p:extLst>
          </p:nvPr>
        </p:nvGraphicFramePr>
        <p:xfrm>
          <a:off x="256676" y="46371"/>
          <a:ext cx="11815405" cy="6745863"/>
        </p:xfrm>
        <a:graphic>
          <a:graphicData uri="http://schemas.openxmlformats.org/drawingml/2006/table">
            <a:tbl>
              <a:tblPr firstRow="1" bandRow="1">
                <a:tableStyleId>{5C22544A-7EE6-4342-B048-85BDC9FD1C3A}</a:tableStyleId>
              </a:tblPr>
              <a:tblGrid>
                <a:gridCol w="1419792"/>
                <a:gridCol w="177475"/>
                <a:gridCol w="1028377"/>
                <a:gridCol w="1312823"/>
                <a:gridCol w="1312823"/>
                <a:gridCol w="1312823"/>
                <a:gridCol w="1312823"/>
                <a:gridCol w="1312823"/>
                <a:gridCol w="1312823"/>
                <a:gridCol w="1312823"/>
              </a:tblGrid>
              <a:tr h="441543">
                <a:tc gridSpan="10">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C" sz="2400" b="1" u="none" strike="noStrike" dirty="0" smtClean="0">
                          <a:solidFill>
                            <a:schemeClr val="bg1"/>
                          </a:solidFill>
                          <a:effectLst/>
                        </a:rPr>
                        <a:t>MATRIZ</a:t>
                      </a:r>
                      <a:r>
                        <a:rPr lang="es-EC" sz="2400" b="1" u="none" strike="noStrike" baseline="0" dirty="0" smtClean="0">
                          <a:solidFill>
                            <a:schemeClr val="bg1"/>
                          </a:solidFill>
                          <a:effectLst/>
                        </a:rPr>
                        <a:t> DE COMUNICACIONES</a:t>
                      </a:r>
                      <a:endParaRPr lang="es-EC" sz="2400" b="1" i="0" u="none" strike="noStrike" dirty="0" smtClean="0">
                        <a:solidFill>
                          <a:schemeClr val="bg1"/>
                        </a:solidFill>
                        <a:effectLst/>
                        <a:latin typeface="Calibri" panose="020F0502020204030204" pitchFamily="34" charset="0"/>
                      </a:endParaRPr>
                    </a:p>
                  </a:txBody>
                  <a:tcPr anchor="ctr"/>
                </a:tc>
                <a:tc hMerge="1">
                  <a:txBody>
                    <a:bodyPr/>
                    <a:lstStyle/>
                    <a:p>
                      <a:endParaRPr lang="es-EC" dirty="0"/>
                    </a:p>
                  </a:txBody>
                  <a:tcPr/>
                </a:tc>
                <a:tc hMerge="1">
                  <a:txBody>
                    <a:bodyPr/>
                    <a:lstStyle/>
                    <a:p>
                      <a:endParaRPr lang="es-EC"/>
                    </a:p>
                  </a:txBody>
                  <a:tcPr/>
                </a:tc>
                <a:tc hMerge="1">
                  <a:txBody>
                    <a:bodyPr/>
                    <a:lstStyle/>
                    <a:p>
                      <a:endParaRPr lang="es-EC" dirty="0"/>
                    </a:p>
                  </a:txBody>
                  <a:tcPr/>
                </a:tc>
                <a:tc hMerge="1">
                  <a:txBody>
                    <a:bodyPr/>
                    <a:lstStyle/>
                    <a:p>
                      <a:endParaRPr lang="es-EC"/>
                    </a:p>
                  </a:txBody>
                  <a:tcPr/>
                </a:tc>
                <a:tc hMerge="1">
                  <a:txBody>
                    <a:bodyPr/>
                    <a:lstStyle/>
                    <a:p>
                      <a:endParaRPr lang="es-EC" dirty="0"/>
                    </a:p>
                  </a:txBody>
                  <a:tcPr/>
                </a:tc>
                <a:tc hMerge="1">
                  <a:txBody>
                    <a:bodyPr/>
                    <a:lstStyle/>
                    <a:p>
                      <a:endParaRPr lang="es-EC" dirty="0"/>
                    </a:p>
                  </a:txBody>
                  <a:tcPr/>
                </a:tc>
                <a:tc hMerge="1">
                  <a:txBody>
                    <a:bodyPr/>
                    <a:lstStyle/>
                    <a:p>
                      <a:endParaRPr lang="es-EC" dirty="0"/>
                    </a:p>
                  </a:txBody>
                  <a:tcPr/>
                </a:tc>
                <a:tc hMerge="1">
                  <a:txBody>
                    <a:bodyPr/>
                    <a:lstStyle/>
                    <a:p>
                      <a:endParaRPr lang="es-EC" dirty="0"/>
                    </a:p>
                  </a:txBody>
                  <a:tcPr/>
                </a:tc>
                <a:tc hMerge="1">
                  <a:txBody>
                    <a:bodyPr/>
                    <a:lstStyle/>
                    <a:p>
                      <a:pPr algn="ctr"/>
                      <a:endParaRPr lang="es-EC" sz="2400" dirty="0"/>
                    </a:p>
                  </a:txBody>
                  <a:tcPr anchor="ctr"/>
                </a:tc>
              </a:tr>
              <a:tr h="353235">
                <a:tc gridSpan="2">
                  <a:txBody>
                    <a:bodyPr/>
                    <a:lstStyle/>
                    <a:p>
                      <a:pPr algn="r"/>
                      <a:r>
                        <a:rPr lang="es-EC" sz="1800" b="1" dirty="0" smtClean="0">
                          <a:solidFill>
                            <a:schemeClr val="bg1"/>
                          </a:solidFill>
                        </a:rPr>
                        <a:t>Proyecto:</a:t>
                      </a:r>
                      <a:endParaRPr lang="es-EC" sz="1800" b="1" dirty="0">
                        <a:solidFill>
                          <a:schemeClr val="bg1"/>
                        </a:solidFill>
                      </a:endParaRPr>
                    </a:p>
                  </a:txBody>
                  <a:tcPr anchor="ctr">
                    <a:solidFill>
                      <a:schemeClr val="accent1"/>
                    </a:solidFill>
                  </a:tcPr>
                </a:tc>
                <a:tc hMerge="1">
                  <a:txBody>
                    <a:bodyPr/>
                    <a:lstStyle/>
                    <a:p>
                      <a:pPr algn="l" fontAlgn="t"/>
                      <a:endParaRPr lang="es-EC" sz="1800" b="0" kern="1200" dirty="0">
                        <a:solidFill>
                          <a:schemeClr val="bg1"/>
                        </a:solidFill>
                        <a:latin typeface="+mn-lt"/>
                        <a:ea typeface="+mn-ea"/>
                        <a:cs typeface="+mn-cs"/>
                      </a:endParaRPr>
                    </a:p>
                  </a:txBody>
                  <a:tcPr marL="9525" marR="9525" marT="9525" marB="0" anchor="ctr">
                    <a:solidFill>
                      <a:schemeClr val="accent1"/>
                    </a:solidFill>
                  </a:tcPr>
                </a:tc>
                <a:tc gridSpan="8">
                  <a:txBody>
                    <a:bodyPr/>
                    <a:lstStyle/>
                    <a:p>
                      <a:pPr algn="l" fontAlgn="t"/>
                      <a:r>
                        <a:rPr lang="es-EC" sz="1800" b="0" kern="1200" dirty="0">
                          <a:solidFill>
                            <a:schemeClr val="bg1"/>
                          </a:solidFill>
                          <a:latin typeface="+mn-lt"/>
                          <a:ea typeface="+mn-ea"/>
                          <a:cs typeface="+mn-cs"/>
                        </a:rPr>
                        <a:t>Nombre del proyecto.</a:t>
                      </a:r>
                    </a:p>
                  </a:txBody>
                  <a:tcPr marL="9525" marR="9525" marT="9525" marB="0" anchor="ctr">
                    <a:solidFill>
                      <a:schemeClr val="accent1"/>
                    </a:solidFill>
                  </a:tcPr>
                </a:tc>
                <a:tc hMerge="1">
                  <a:txBody>
                    <a:bodyPr/>
                    <a:lstStyle/>
                    <a:p>
                      <a:endParaRPr lang="es-EC"/>
                    </a:p>
                  </a:txBody>
                  <a:tcPr>
                    <a:solidFill>
                      <a:schemeClr val="accent1"/>
                    </a:solidFill>
                  </a:tcPr>
                </a:tc>
                <a:tc hMerge="1">
                  <a:txBody>
                    <a:bodyPr/>
                    <a:lstStyle/>
                    <a:p>
                      <a:endParaRPr lang="es-EC"/>
                    </a:p>
                  </a:txBody>
                  <a:tcPr/>
                </a:tc>
                <a:tc hMerge="1">
                  <a:txBody>
                    <a:bodyPr/>
                    <a:lstStyle/>
                    <a:p>
                      <a:endParaRPr lang="es-EC"/>
                    </a:p>
                  </a:txBody>
                  <a:tcPr>
                    <a:solidFill>
                      <a:schemeClr val="accent1"/>
                    </a:solidFill>
                  </a:tcPr>
                </a:tc>
                <a:tc hMerge="1">
                  <a:txBody>
                    <a:bodyPr/>
                    <a:lstStyle/>
                    <a:p>
                      <a:endParaRPr lang="es-EC"/>
                    </a:p>
                  </a:txBody>
                  <a:tcPr>
                    <a:solidFill>
                      <a:schemeClr val="accent1"/>
                    </a:solidFill>
                  </a:tcPr>
                </a:tc>
                <a:tc hMerge="1">
                  <a:txBody>
                    <a:bodyPr/>
                    <a:lstStyle/>
                    <a:p>
                      <a:endParaRPr lang="es-EC"/>
                    </a:p>
                  </a:txBody>
                  <a:tcPr/>
                </a:tc>
                <a:tc hMerge="1">
                  <a:txBody>
                    <a:bodyPr/>
                    <a:lstStyle/>
                    <a:p>
                      <a:endParaRPr lang="es-EC" dirty="0"/>
                    </a:p>
                  </a:txBody>
                  <a:tcPr marL="9525" marR="9525" marT="9525" marB="0" anchor="ctr">
                    <a:solidFill>
                      <a:schemeClr val="accent1"/>
                    </a:solidFill>
                  </a:tcPr>
                </a:tc>
                <a:tc hMerge="1">
                  <a:txBody>
                    <a:bodyPr/>
                    <a:lstStyle/>
                    <a:p>
                      <a:endParaRPr lang="es-EC"/>
                    </a:p>
                  </a:txBody>
                  <a:tcPr>
                    <a:solidFill>
                      <a:schemeClr val="accent1"/>
                    </a:solidFill>
                  </a:tcPr>
                </a:tc>
              </a:tr>
              <a:tr h="353235">
                <a:tc gridSpan="2">
                  <a:txBody>
                    <a:bodyPr/>
                    <a:lstStyle/>
                    <a:p>
                      <a:pPr algn="r"/>
                      <a:r>
                        <a:rPr lang="es-EC" sz="1800" b="1" dirty="0" smtClean="0">
                          <a:solidFill>
                            <a:schemeClr val="bg1"/>
                          </a:solidFill>
                        </a:rPr>
                        <a:t>Código:</a:t>
                      </a:r>
                      <a:endParaRPr lang="es-EC" sz="1800" b="1" dirty="0">
                        <a:solidFill>
                          <a:schemeClr val="bg1"/>
                        </a:solidFill>
                      </a:endParaRPr>
                    </a:p>
                  </a:txBody>
                  <a:tcPr anchor="ctr">
                    <a:solidFill>
                      <a:schemeClr val="accent1"/>
                    </a:solidFill>
                  </a:tcPr>
                </a:tc>
                <a:tc hMerge="1">
                  <a:txBody>
                    <a:bodyPr/>
                    <a:lstStyle/>
                    <a:p>
                      <a:pPr algn="l" fontAlgn="t"/>
                      <a:endParaRPr lang="es-EC" sz="1800" b="0" kern="1200" dirty="0">
                        <a:solidFill>
                          <a:schemeClr val="bg1"/>
                        </a:solidFill>
                        <a:latin typeface="+mn-lt"/>
                        <a:ea typeface="+mn-ea"/>
                        <a:cs typeface="+mn-cs"/>
                      </a:endParaRPr>
                    </a:p>
                  </a:txBody>
                  <a:tcPr marL="9525" marR="9525" marT="9525" marB="0" anchor="ctr">
                    <a:solidFill>
                      <a:schemeClr val="accent1"/>
                    </a:solidFill>
                  </a:tcPr>
                </a:tc>
                <a:tc gridSpan="8">
                  <a:txBody>
                    <a:bodyPr/>
                    <a:lstStyle/>
                    <a:p>
                      <a:pPr algn="l" fontAlgn="t"/>
                      <a:r>
                        <a:rPr lang="es-EC" sz="1800" b="0" kern="1200" dirty="0">
                          <a:solidFill>
                            <a:schemeClr val="bg1"/>
                          </a:solidFill>
                          <a:latin typeface="+mn-lt"/>
                          <a:ea typeface="+mn-ea"/>
                          <a:cs typeface="+mn-cs"/>
                        </a:rPr>
                        <a:t>Código identificador del proyecto.</a:t>
                      </a:r>
                    </a:p>
                  </a:txBody>
                  <a:tcPr marL="9525" marR="9525" marT="9525" marB="0" anchor="ctr">
                    <a:solidFill>
                      <a:schemeClr val="accent1"/>
                    </a:solidFill>
                  </a:tcPr>
                </a:tc>
                <a:tc hMerge="1">
                  <a:txBody>
                    <a:bodyPr/>
                    <a:lstStyle/>
                    <a:p>
                      <a:endParaRPr lang="es-EC"/>
                    </a:p>
                  </a:txBody>
                  <a:tcPr>
                    <a:solidFill>
                      <a:schemeClr val="accent1"/>
                    </a:solidFill>
                  </a:tcPr>
                </a:tc>
                <a:tc hMerge="1">
                  <a:txBody>
                    <a:bodyPr/>
                    <a:lstStyle/>
                    <a:p>
                      <a:endParaRPr lang="es-EC"/>
                    </a:p>
                  </a:txBody>
                  <a:tcPr/>
                </a:tc>
                <a:tc hMerge="1">
                  <a:txBody>
                    <a:bodyPr/>
                    <a:lstStyle/>
                    <a:p>
                      <a:endParaRPr lang="es-EC"/>
                    </a:p>
                  </a:txBody>
                  <a:tcPr>
                    <a:solidFill>
                      <a:schemeClr val="accent1"/>
                    </a:solidFill>
                  </a:tcPr>
                </a:tc>
                <a:tc hMerge="1">
                  <a:txBody>
                    <a:bodyPr/>
                    <a:lstStyle/>
                    <a:p>
                      <a:endParaRPr lang="es-EC"/>
                    </a:p>
                  </a:txBody>
                  <a:tcPr>
                    <a:solidFill>
                      <a:schemeClr val="accent1"/>
                    </a:solidFill>
                  </a:tcPr>
                </a:tc>
                <a:tc hMerge="1">
                  <a:txBody>
                    <a:bodyPr/>
                    <a:lstStyle/>
                    <a:p>
                      <a:endParaRPr lang="es-EC"/>
                    </a:p>
                  </a:txBody>
                  <a:tcPr/>
                </a:tc>
                <a:tc hMerge="1">
                  <a:txBody>
                    <a:bodyPr/>
                    <a:lstStyle/>
                    <a:p>
                      <a:endParaRPr lang="es-EC" dirty="0"/>
                    </a:p>
                  </a:txBody>
                  <a:tcPr marL="9525" marR="9525" marT="9525" marB="0" anchor="ctr">
                    <a:solidFill>
                      <a:schemeClr val="accent1"/>
                    </a:solidFill>
                  </a:tcPr>
                </a:tc>
                <a:tc hMerge="1">
                  <a:txBody>
                    <a:bodyPr/>
                    <a:lstStyle/>
                    <a:p>
                      <a:endParaRPr lang="es-EC"/>
                    </a:p>
                  </a:txBody>
                  <a:tcPr>
                    <a:solidFill>
                      <a:schemeClr val="accent1"/>
                    </a:solidFill>
                  </a:tcPr>
                </a:tc>
              </a:tr>
              <a:tr h="618160">
                <a:tc gridSpan="2">
                  <a:txBody>
                    <a:bodyPr/>
                    <a:lstStyle/>
                    <a:p>
                      <a:pPr algn="r"/>
                      <a:r>
                        <a:rPr lang="es-EC" sz="1800" b="1" dirty="0" smtClean="0">
                          <a:solidFill>
                            <a:schemeClr val="bg1"/>
                          </a:solidFill>
                        </a:rPr>
                        <a:t>Fecha de Inicio:</a:t>
                      </a:r>
                      <a:endParaRPr lang="es-EC" sz="1800" b="1" dirty="0">
                        <a:solidFill>
                          <a:schemeClr val="bg1"/>
                        </a:solidFill>
                      </a:endParaRPr>
                    </a:p>
                  </a:txBody>
                  <a:tcPr anchor="ctr">
                    <a:solidFill>
                      <a:schemeClr val="accent1"/>
                    </a:solidFill>
                  </a:tcPr>
                </a:tc>
                <a:tc hMerge="1">
                  <a:txBody>
                    <a:bodyPr/>
                    <a:lstStyle/>
                    <a:p>
                      <a:pPr algn="l" fontAlgn="t"/>
                      <a:endParaRPr lang="es-EC" sz="1800" b="0" kern="1200" dirty="0">
                        <a:solidFill>
                          <a:schemeClr val="bg1"/>
                        </a:solidFill>
                        <a:latin typeface="+mn-lt"/>
                        <a:ea typeface="+mn-ea"/>
                        <a:cs typeface="+mn-cs"/>
                      </a:endParaRPr>
                    </a:p>
                  </a:txBody>
                  <a:tcPr marL="9525" marR="9525" marT="9525" marB="0" anchor="ctr">
                    <a:solidFill>
                      <a:schemeClr val="accent1"/>
                    </a:solidFill>
                  </a:tcPr>
                </a:tc>
                <a:tc gridSpan="8">
                  <a:txBody>
                    <a:bodyPr/>
                    <a:lstStyle/>
                    <a:p>
                      <a:pPr algn="l" fontAlgn="t"/>
                      <a:r>
                        <a:rPr lang="es-EC" sz="1800" b="0" kern="1200" dirty="0">
                          <a:solidFill>
                            <a:schemeClr val="bg1"/>
                          </a:solidFill>
                          <a:latin typeface="+mn-lt"/>
                          <a:ea typeface="+mn-ea"/>
                          <a:cs typeface="+mn-cs"/>
                        </a:rPr>
                        <a:t>Fecha de comienzo del proyecto.</a:t>
                      </a:r>
                    </a:p>
                  </a:txBody>
                  <a:tcPr marL="9525" marR="9525" marT="9525" marB="0" anchor="ctr">
                    <a:solidFill>
                      <a:schemeClr val="accent1"/>
                    </a:solidFill>
                  </a:tcPr>
                </a:tc>
                <a:tc hMerge="1">
                  <a:txBody>
                    <a:bodyPr/>
                    <a:lstStyle/>
                    <a:p>
                      <a:endParaRPr lang="es-EC"/>
                    </a:p>
                  </a:txBody>
                  <a:tcPr>
                    <a:solidFill>
                      <a:schemeClr val="accent1"/>
                    </a:solidFill>
                  </a:tcPr>
                </a:tc>
                <a:tc hMerge="1">
                  <a:txBody>
                    <a:bodyPr/>
                    <a:lstStyle/>
                    <a:p>
                      <a:endParaRPr lang="es-EC"/>
                    </a:p>
                  </a:txBody>
                  <a:tcPr/>
                </a:tc>
                <a:tc hMerge="1">
                  <a:txBody>
                    <a:bodyPr/>
                    <a:lstStyle/>
                    <a:p>
                      <a:endParaRPr lang="es-EC"/>
                    </a:p>
                  </a:txBody>
                  <a:tcPr>
                    <a:solidFill>
                      <a:schemeClr val="accent1"/>
                    </a:solidFill>
                  </a:tcPr>
                </a:tc>
                <a:tc hMerge="1">
                  <a:txBody>
                    <a:bodyPr/>
                    <a:lstStyle/>
                    <a:p>
                      <a:endParaRPr lang="es-EC"/>
                    </a:p>
                  </a:txBody>
                  <a:tcPr>
                    <a:solidFill>
                      <a:schemeClr val="accent1"/>
                    </a:solidFill>
                  </a:tcPr>
                </a:tc>
                <a:tc hMerge="1">
                  <a:txBody>
                    <a:bodyPr/>
                    <a:lstStyle/>
                    <a:p>
                      <a:endParaRPr lang="es-EC"/>
                    </a:p>
                  </a:txBody>
                  <a:tcPr/>
                </a:tc>
                <a:tc hMerge="1">
                  <a:txBody>
                    <a:bodyPr/>
                    <a:lstStyle/>
                    <a:p>
                      <a:endParaRPr lang="es-EC" dirty="0"/>
                    </a:p>
                  </a:txBody>
                  <a:tcPr marL="9525" marR="9525" marT="9525" marB="0" anchor="ctr">
                    <a:solidFill>
                      <a:schemeClr val="accent1"/>
                    </a:solidFill>
                  </a:tcPr>
                </a:tc>
                <a:tc hMerge="1">
                  <a:txBody>
                    <a:bodyPr/>
                    <a:lstStyle/>
                    <a:p>
                      <a:endParaRPr lang="es-EC"/>
                    </a:p>
                  </a:txBody>
                  <a:tcPr>
                    <a:solidFill>
                      <a:schemeClr val="accent1"/>
                    </a:solidFill>
                  </a:tcPr>
                </a:tc>
              </a:tr>
              <a:tr h="353235">
                <a:tc gridSpan="2">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s-EC" sz="1800" b="1" dirty="0" smtClean="0">
                          <a:solidFill>
                            <a:schemeClr val="bg1"/>
                          </a:solidFill>
                        </a:rPr>
                        <a:t>Fecha de Fin:</a:t>
                      </a:r>
                    </a:p>
                  </a:txBody>
                  <a:tcPr anchor="ctr">
                    <a:solidFill>
                      <a:schemeClr val="accent1"/>
                    </a:solidFill>
                  </a:tcPr>
                </a:tc>
                <a:tc hMerge="1">
                  <a:txBody>
                    <a:bodyPr/>
                    <a:lstStyle/>
                    <a:p>
                      <a:pPr marL="0" marR="0" indent="0" algn="l" defTabSz="914400" rtl="0" eaLnBrk="1" fontAlgn="t" latinLnBrk="0" hangingPunct="1">
                        <a:lnSpc>
                          <a:spcPct val="100000"/>
                        </a:lnSpc>
                        <a:spcBef>
                          <a:spcPts val="0"/>
                        </a:spcBef>
                        <a:spcAft>
                          <a:spcPts val="0"/>
                        </a:spcAft>
                        <a:buClrTx/>
                        <a:buSzTx/>
                        <a:buFontTx/>
                        <a:buNone/>
                        <a:tabLst/>
                        <a:defRPr/>
                      </a:pPr>
                      <a:endParaRPr lang="es-EC" sz="1800" b="0" kern="1200" dirty="0" smtClean="0">
                        <a:solidFill>
                          <a:schemeClr val="bg1"/>
                        </a:solidFill>
                        <a:latin typeface="+mn-lt"/>
                        <a:ea typeface="+mn-ea"/>
                        <a:cs typeface="+mn-cs"/>
                      </a:endParaRPr>
                    </a:p>
                  </a:txBody>
                  <a:tcPr marL="9525" marR="9525" marT="9525" marB="0" anchor="ctr">
                    <a:solidFill>
                      <a:schemeClr val="accent1"/>
                    </a:solidFill>
                  </a:tcPr>
                </a:tc>
                <a:tc gridSpan="8">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s-EC" sz="1800" b="0" kern="1200" dirty="0" smtClean="0">
                          <a:solidFill>
                            <a:schemeClr val="bg1"/>
                          </a:solidFill>
                          <a:latin typeface="+mn-lt"/>
                          <a:ea typeface="+mn-ea"/>
                          <a:cs typeface="+mn-cs"/>
                        </a:rPr>
                        <a:t>Fecha de fin del proyecto.</a:t>
                      </a:r>
                    </a:p>
                  </a:txBody>
                  <a:tcPr marL="9525" marR="9525" marT="9525" marB="0" anchor="ctr">
                    <a:solidFill>
                      <a:schemeClr val="accent1"/>
                    </a:solidFill>
                  </a:tcPr>
                </a:tc>
                <a:tc hMerge="1">
                  <a:txBody>
                    <a:bodyPr/>
                    <a:lstStyle/>
                    <a:p>
                      <a:endParaRPr lang="es-EC"/>
                    </a:p>
                  </a:txBody>
                  <a:tcPr>
                    <a:solidFill>
                      <a:schemeClr val="accent1"/>
                    </a:solidFill>
                  </a:tcPr>
                </a:tc>
                <a:tc hMerge="1">
                  <a:txBody>
                    <a:bodyPr/>
                    <a:lstStyle/>
                    <a:p>
                      <a:endParaRPr lang="es-EC"/>
                    </a:p>
                  </a:txBody>
                  <a:tcPr/>
                </a:tc>
                <a:tc hMerge="1">
                  <a:txBody>
                    <a:bodyPr/>
                    <a:lstStyle/>
                    <a:p>
                      <a:endParaRPr lang="es-EC"/>
                    </a:p>
                  </a:txBody>
                  <a:tcPr>
                    <a:solidFill>
                      <a:schemeClr val="accent1"/>
                    </a:solidFill>
                  </a:tcPr>
                </a:tc>
                <a:tc hMerge="1">
                  <a:txBody>
                    <a:bodyPr/>
                    <a:lstStyle/>
                    <a:p>
                      <a:endParaRPr lang="es-EC"/>
                    </a:p>
                  </a:txBody>
                  <a:tcPr>
                    <a:solidFill>
                      <a:schemeClr val="accent1"/>
                    </a:solidFill>
                  </a:tcPr>
                </a:tc>
                <a:tc hMerge="1">
                  <a:txBody>
                    <a:bodyPr/>
                    <a:lstStyle/>
                    <a:p>
                      <a:endParaRPr lang="es-EC"/>
                    </a:p>
                  </a:txBody>
                  <a:tcPr/>
                </a:tc>
                <a:tc hMerge="1">
                  <a:txBody>
                    <a:bodyPr/>
                    <a:lstStyle/>
                    <a:p>
                      <a:pPr marL="0" marR="0" indent="0" algn="l" defTabSz="914400" rtl="0" eaLnBrk="1" fontAlgn="t" latinLnBrk="0" hangingPunct="1">
                        <a:lnSpc>
                          <a:spcPct val="100000"/>
                        </a:lnSpc>
                        <a:spcBef>
                          <a:spcPts val="0"/>
                        </a:spcBef>
                        <a:spcAft>
                          <a:spcPts val="0"/>
                        </a:spcAft>
                        <a:buClrTx/>
                        <a:buSzTx/>
                        <a:buFontTx/>
                        <a:buNone/>
                        <a:tabLst/>
                        <a:defRPr/>
                      </a:pPr>
                      <a:endParaRPr lang="es-EC" sz="1800" b="0" kern="1200" dirty="0" smtClean="0">
                        <a:solidFill>
                          <a:schemeClr val="bg1"/>
                        </a:solidFill>
                        <a:latin typeface="+mn-lt"/>
                        <a:ea typeface="+mn-ea"/>
                        <a:cs typeface="+mn-cs"/>
                      </a:endParaRPr>
                    </a:p>
                  </a:txBody>
                  <a:tcPr marL="9525" marR="9525" marT="9525" marB="0" anchor="ctr">
                    <a:solidFill>
                      <a:schemeClr val="accent1"/>
                    </a:solidFill>
                  </a:tcPr>
                </a:tc>
                <a:tc hMerge="1">
                  <a:txBody>
                    <a:bodyPr/>
                    <a:lstStyle/>
                    <a:p>
                      <a:endParaRPr lang="es-EC"/>
                    </a:p>
                  </a:txBody>
                  <a:tcPr>
                    <a:solidFill>
                      <a:schemeClr val="accent1"/>
                    </a:solidFill>
                  </a:tcPr>
                </a:tc>
              </a:tr>
              <a:tr h="323798">
                <a:tc grid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EC" sz="1600" b="1" i="0" u="none" strike="noStrike" kern="1200" baseline="0" dirty="0">
                        <a:solidFill>
                          <a:schemeClr val="tx1"/>
                        </a:solidFill>
                        <a:latin typeface="+mn-lt"/>
                        <a:ea typeface="+mn-ea"/>
                        <a:cs typeface="+mn-cs"/>
                      </a:endParaRPr>
                    </a:p>
                  </a:txBody>
                  <a:tcPr anchor="ctr">
                    <a:solidFill>
                      <a:schemeClr val="accent1">
                        <a:lumMod val="40000"/>
                        <a:lumOff val="6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EC" sz="1600" b="1" i="0" u="none" strike="noStrike" kern="1200" baseline="0" dirty="0">
                        <a:solidFill>
                          <a:schemeClr val="tx1"/>
                        </a:solidFill>
                        <a:latin typeface="+mn-lt"/>
                        <a:ea typeface="+mn-ea"/>
                        <a:cs typeface="+mn-cs"/>
                      </a:endParaRPr>
                    </a:p>
                  </a:txBody>
                  <a:tcPr anchor="ctr">
                    <a:solidFill>
                      <a:schemeClr val="accent1">
                        <a:lumMod val="40000"/>
                        <a:lumOff val="60000"/>
                      </a:schemeClr>
                    </a:solidFill>
                  </a:tcPr>
                </a:tc>
                <a:tc hMerge="1">
                  <a:txBody>
                    <a:bodyPr/>
                    <a:lstStyle/>
                    <a:p>
                      <a:endParaRPr lang="es-EC"/>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EC" sz="1600" b="1" i="0" u="none" strike="noStrike" kern="1200" baseline="0" dirty="0">
                        <a:solidFill>
                          <a:schemeClr val="tx1"/>
                        </a:solidFill>
                        <a:latin typeface="+mn-lt"/>
                        <a:ea typeface="+mn-ea"/>
                        <a:cs typeface="+mn-cs"/>
                      </a:endParaRPr>
                    </a:p>
                  </a:txBody>
                  <a:tcPr anchor="ctr">
                    <a:solidFill>
                      <a:schemeClr val="accent1">
                        <a:lumMod val="40000"/>
                        <a:lumOff val="6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EC" sz="1600" b="1" i="0" u="none" strike="noStrike" kern="1200" baseline="0" dirty="0">
                        <a:solidFill>
                          <a:schemeClr val="tx1"/>
                        </a:solidFill>
                        <a:latin typeface="+mn-lt"/>
                        <a:ea typeface="+mn-ea"/>
                        <a:cs typeface="+mn-cs"/>
                      </a:endParaRPr>
                    </a:p>
                  </a:txBody>
                  <a:tcPr anchor="ctr">
                    <a:solidFill>
                      <a:schemeClr val="accent1">
                        <a:lumMod val="40000"/>
                        <a:lumOff val="60000"/>
                      </a:schemeClr>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C" sz="1600" b="1" i="0" u="none" strike="noStrike" kern="1200" baseline="0" dirty="0" smtClean="0">
                          <a:solidFill>
                            <a:schemeClr val="tx1"/>
                          </a:solidFill>
                          <a:latin typeface="+mn-lt"/>
                          <a:ea typeface="+mn-ea"/>
                          <a:cs typeface="+mn-cs"/>
                        </a:rPr>
                        <a:t>RESPONSABILIDAD</a:t>
                      </a:r>
                      <a:endParaRPr lang="es-EC" sz="1600" b="1" i="0" u="none" strike="noStrike" kern="1200" baseline="0" dirty="0">
                        <a:solidFill>
                          <a:schemeClr val="tx1"/>
                        </a:solidFill>
                        <a:latin typeface="+mn-lt"/>
                        <a:ea typeface="+mn-ea"/>
                        <a:cs typeface="+mn-cs"/>
                      </a:endParaRPr>
                    </a:p>
                  </a:txBody>
                  <a:tcPr anchor="ctr">
                    <a:solidFill>
                      <a:schemeClr val="accent1">
                        <a:lumMod val="40000"/>
                        <a:lumOff val="6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EC" sz="1800" b="1" i="0" u="none" strike="noStrike" kern="1200" baseline="0" dirty="0">
                        <a:solidFill>
                          <a:schemeClr val="tx1"/>
                        </a:solidFill>
                        <a:latin typeface="+mn-lt"/>
                        <a:ea typeface="+mn-ea"/>
                        <a:cs typeface="+mn-cs"/>
                      </a:endParaRPr>
                    </a:p>
                  </a:txBody>
                  <a:tcPr anchor="ctr">
                    <a:solidFill>
                      <a:schemeClr val="accent1">
                        <a:lumMod val="40000"/>
                        <a:lumOff val="60000"/>
                      </a:schemeClr>
                    </a:solidFill>
                  </a:tcPr>
                </a:tc>
                <a:tc hMerge="1">
                  <a:txBody>
                    <a:bodyPr/>
                    <a:lstStyle/>
                    <a:p>
                      <a:endParaRPr lang="es-EC" sz="2000" dirty="0"/>
                    </a:p>
                  </a:txBody>
                  <a:tcPr anchor="ctr">
                    <a:solidFill>
                      <a:schemeClr val="accent1"/>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C" sz="1600" b="1" i="0" u="none" strike="noStrike" kern="1200" baseline="0" dirty="0" smtClean="0">
                          <a:solidFill>
                            <a:schemeClr val="tx1"/>
                          </a:solidFill>
                          <a:latin typeface="+mn-lt"/>
                          <a:ea typeface="+mn-ea"/>
                          <a:cs typeface="+mn-cs"/>
                        </a:rPr>
                        <a:t>TIEMPO</a:t>
                      </a:r>
                      <a:endParaRPr lang="es-EC" sz="1600" b="1" i="0" u="none" strike="noStrike" kern="1200" baseline="0" dirty="0">
                        <a:solidFill>
                          <a:schemeClr val="tx1"/>
                        </a:solidFill>
                        <a:latin typeface="+mn-lt"/>
                        <a:ea typeface="+mn-ea"/>
                        <a:cs typeface="+mn-cs"/>
                      </a:endParaRPr>
                    </a:p>
                  </a:txBody>
                  <a:tcPr anchor="ctr">
                    <a:solidFill>
                      <a:schemeClr val="accent1">
                        <a:lumMod val="40000"/>
                        <a:lumOff val="6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EC" sz="1600" b="1" i="0" u="none" strike="noStrike" kern="1200" baseline="0" dirty="0">
                        <a:solidFill>
                          <a:schemeClr val="tx1"/>
                        </a:solidFill>
                        <a:latin typeface="+mn-lt"/>
                        <a:ea typeface="+mn-ea"/>
                        <a:cs typeface="+mn-cs"/>
                      </a:endParaRPr>
                    </a:p>
                  </a:txBody>
                  <a:tcPr anchor="ctr">
                    <a:solidFill>
                      <a:schemeClr val="accent1">
                        <a:lumMod val="40000"/>
                        <a:lumOff val="60000"/>
                      </a:schemeClr>
                    </a:solidFill>
                  </a:tcPr>
                </a:tc>
              </a:tr>
              <a:tr h="1380948">
                <a:tc>
                  <a:txBody>
                    <a:bodyPr/>
                    <a:lstStyle/>
                    <a:p>
                      <a:pPr algn="ctr" fontAlgn="ctr"/>
                      <a:r>
                        <a:rPr lang="es-EC" sz="1600" b="1" i="0" u="none" strike="noStrike" dirty="0" smtClean="0">
                          <a:solidFill>
                            <a:schemeClr val="bg1"/>
                          </a:solidFill>
                          <a:effectLst/>
                          <a:latin typeface="+mn-lt"/>
                        </a:rPr>
                        <a:t>Contenido</a:t>
                      </a:r>
                    </a:p>
                    <a:p>
                      <a:pPr algn="ctr" fontAlgn="ctr"/>
                      <a:r>
                        <a:rPr lang="es-EC" sz="1600" b="1" i="0" u="none" strike="noStrike" dirty="0" smtClean="0">
                          <a:solidFill>
                            <a:schemeClr val="bg1"/>
                          </a:solidFill>
                          <a:effectLst/>
                          <a:latin typeface="+mn-lt"/>
                        </a:rPr>
                        <a:t> ¿Qué</a:t>
                      </a:r>
                      <a:r>
                        <a:rPr lang="es-EC" sz="1600" b="1" i="0" u="none" strike="noStrike" baseline="0" dirty="0" smtClean="0">
                          <a:solidFill>
                            <a:schemeClr val="bg1"/>
                          </a:solidFill>
                          <a:effectLst/>
                          <a:latin typeface="+mn-lt"/>
                        </a:rPr>
                        <a:t> comunicar?</a:t>
                      </a:r>
                      <a:endParaRPr lang="es-EC" sz="1600" b="1" i="0" u="none" strike="noStrike" dirty="0">
                        <a:solidFill>
                          <a:schemeClr val="bg1"/>
                        </a:solidFill>
                        <a:effectLst/>
                        <a:latin typeface="Calibri" panose="020F0502020204030204" pitchFamily="34" charset="0"/>
                      </a:endParaRPr>
                    </a:p>
                  </a:txBody>
                  <a:tcPr marL="9525" marR="9525" marT="9525" marB="0" vert="vert270" anchor="ctr">
                    <a:solidFill>
                      <a:schemeClr val="accent2"/>
                    </a:solidFill>
                  </a:tcPr>
                </a:tc>
                <a:tc gridSpan="2">
                  <a:txBody>
                    <a:bodyPr/>
                    <a:lstStyle/>
                    <a:p>
                      <a:pPr algn="ctr" fontAlgn="ctr"/>
                      <a:r>
                        <a:rPr lang="es-EC" sz="1600" b="1" u="none" strike="noStrike" dirty="0" smtClean="0">
                          <a:solidFill>
                            <a:schemeClr val="bg1"/>
                          </a:solidFill>
                          <a:effectLst/>
                        </a:rPr>
                        <a:t>Objetivo    </a:t>
                      </a:r>
                    </a:p>
                    <a:p>
                      <a:pPr algn="ctr" fontAlgn="ctr"/>
                      <a:r>
                        <a:rPr lang="es-EC" sz="1600" b="1" u="none" strike="noStrike" dirty="0" smtClean="0">
                          <a:solidFill>
                            <a:schemeClr val="bg1"/>
                          </a:solidFill>
                          <a:effectLst/>
                        </a:rPr>
                        <a:t>¿por qué?</a:t>
                      </a:r>
                      <a:endParaRPr lang="es-EC" sz="1600" b="1" i="0" u="none" strike="noStrike" dirty="0">
                        <a:solidFill>
                          <a:schemeClr val="bg1"/>
                        </a:solidFill>
                        <a:effectLst/>
                        <a:latin typeface="Calibri" panose="020F0502020204030204" pitchFamily="34" charset="0"/>
                      </a:endParaRPr>
                    </a:p>
                  </a:txBody>
                  <a:tcPr marL="9525" marR="9525" marT="9525" marB="0" vert="vert270" anchor="ctr">
                    <a:solidFill>
                      <a:schemeClr val="accent2"/>
                    </a:solidFill>
                  </a:tcPr>
                </a:tc>
                <a:tc hMerge="1">
                  <a:txBody>
                    <a:bodyPr/>
                    <a:lstStyle/>
                    <a:p>
                      <a:endParaRPr lang="es-EC"/>
                    </a:p>
                  </a:txBody>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C" sz="1600" b="1" u="none" strike="noStrike" baseline="0" dirty="0" smtClean="0">
                          <a:solidFill>
                            <a:schemeClr val="bg1"/>
                          </a:solidFill>
                          <a:effectLst/>
                        </a:rPr>
                        <a:t>Destinatario</a:t>
                      </a:r>
                      <a:endParaRPr lang="es-EC" sz="1600" b="1" i="0" u="none" strike="noStrike" dirty="0" smtClean="0">
                        <a:solidFill>
                          <a:schemeClr val="bg1"/>
                        </a:solidFill>
                        <a:effectLst/>
                        <a:latin typeface="Calibri" panose="020F0502020204030204" pitchFamily="34" charset="0"/>
                      </a:endParaRPr>
                    </a:p>
                  </a:txBody>
                  <a:tcPr marL="9525" marR="9525" marT="9525" marB="0" vert="vert270" anchor="ctr">
                    <a:solidFill>
                      <a:schemeClr val="accent2"/>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C" sz="1600" b="1" u="none" strike="noStrike" dirty="0" smtClean="0">
                          <a:solidFill>
                            <a:schemeClr val="bg1"/>
                          </a:solidFill>
                          <a:effectLst/>
                        </a:rPr>
                        <a:t>Método</a:t>
                      </a:r>
                      <a:r>
                        <a:rPr lang="es-EC" sz="1600" b="1" u="none" strike="noStrike" baseline="0" dirty="0" smtClean="0">
                          <a:solidFill>
                            <a:schemeClr val="bg1"/>
                          </a:solidFill>
                          <a:effectLst/>
                        </a:rPr>
                        <a:t> de Comunicación</a:t>
                      </a:r>
                      <a:endParaRPr lang="es-EC" sz="1600" b="1" i="0" u="none" strike="noStrike" dirty="0" smtClean="0">
                        <a:solidFill>
                          <a:schemeClr val="bg1"/>
                        </a:solidFill>
                        <a:effectLst/>
                        <a:latin typeface="Calibri" panose="020F0502020204030204" pitchFamily="34" charset="0"/>
                      </a:endParaRPr>
                    </a:p>
                  </a:txBody>
                  <a:tcPr marL="9525" marR="9525" marT="9525" marB="0" vert="vert270" anchor="ctr">
                    <a:solidFill>
                      <a:schemeClr val="accent2"/>
                    </a:solidFill>
                  </a:tcPr>
                </a:tc>
                <a:tc>
                  <a:txBody>
                    <a:bodyPr/>
                    <a:lstStyle/>
                    <a:p>
                      <a:pPr algn="ctr" fontAlgn="ctr"/>
                      <a:r>
                        <a:rPr lang="es-EC" sz="1600" b="1" i="0" u="none" strike="noStrike" dirty="0" smtClean="0">
                          <a:solidFill>
                            <a:schemeClr val="bg1"/>
                          </a:solidFill>
                          <a:effectLst/>
                          <a:latin typeface="Calibri" panose="020F0502020204030204" pitchFamily="34" charset="0"/>
                        </a:rPr>
                        <a:t>Preparación</a:t>
                      </a:r>
                      <a:endParaRPr lang="es-EC" sz="1600" b="1" i="0" u="none" strike="noStrike" dirty="0">
                        <a:solidFill>
                          <a:schemeClr val="bg1"/>
                        </a:solidFill>
                        <a:effectLst/>
                        <a:latin typeface="Calibri" panose="020F0502020204030204" pitchFamily="34" charset="0"/>
                      </a:endParaRPr>
                    </a:p>
                  </a:txBody>
                  <a:tcPr marL="9525" marR="9525" marT="9525" marB="0" vert="vert270" anchor="ctr">
                    <a:solidFill>
                      <a:schemeClr val="accent2"/>
                    </a:solidFill>
                  </a:tcPr>
                </a:tc>
                <a:tc>
                  <a:txBody>
                    <a:bodyPr/>
                    <a:lstStyle/>
                    <a:p>
                      <a:pPr algn="ctr" fontAlgn="ctr"/>
                      <a:r>
                        <a:rPr lang="es-EC" sz="1600" b="1" u="none" strike="noStrike" dirty="0" smtClean="0">
                          <a:solidFill>
                            <a:schemeClr val="bg1"/>
                          </a:solidFill>
                          <a:effectLst/>
                        </a:rPr>
                        <a:t>Envío</a:t>
                      </a:r>
                      <a:endParaRPr lang="es-EC" sz="1600" b="1" i="0" u="none" strike="noStrike" dirty="0">
                        <a:solidFill>
                          <a:schemeClr val="bg1"/>
                        </a:solidFill>
                        <a:effectLst/>
                        <a:latin typeface="Calibri" panose="020F0502020204030204" pitchFamily="34" charset="0"/>
                      </a:endParaRPr>
                    </a:p>
                  </a:txBody>
                  <a:tcPr marL="9525" marR="9525" marT="9525" marB="0" vert="vert270" anchor="ctr">
                    <a:solidFill>
                      <a:schemeClr val="accent2"/>
                    </a:solidFill>
                  </a:tcPr>
                </a:tc>
                <a:tc>
                  <a:txBody>
                    <a:bodyPr/>
                    <a:lstStyle/>
                    <a:p>
                      <a:pPr algn="ctr" fontAlgn="ctr"/>
                      <a:r>
                        <a:rPr lang="es-EC" sz="1600" b="1" u="none" strike="noStrike" dirty="0" smtClean="0">
                          <a:solidFill>
                            <a:schemeClr val="bg1"/>
                          </a:solidFill>
                          <a:effectLst/>
                        </a:rPr>
                        <a:t>Retroalimentación</a:t>
                      </a:r>
                      <a:endParaRPr lang="es-EC" sz="1600" b="1" i="0" u="none" strike="noStrike" dirty="0">
                        <a:solidFill>
                          <a:schemeClr val="bg1"/>
                        </a:solidFill>
                        <a:effectLst/>
                        <a:latin typeface="Calibri" panose="020F0502020204030204" pitchFamily="34" charset="0"/>
                      </a:endParaRPr>
                    </a:p>
                  </a:txBody>
                  <a:tcPr marL="9525" marR="9525" marT="9525" marB="0" vert="vert270" anchor="ctr">
                    <a:solidFill>
                      <a:schemeClr val="accent2"/>
                    </a:solidFill>
                  </a:tcPr>
                </a:tc>
                <a:tc>
                  <a:txBody>
                    <a:bodyPr/>
                    <a:lstStyle/>
                    <a:p>
                      <a:pPr algn="ctr" fontAlgn="ctr"/>
                      <a:r>
                        <a:rPr lang="es-EC" sz="1600" b="1" u="none" strike="noStrike" dirty="0" smtClean="0">
                          <a:solidFill>
                            <a:schemeClr val="bg1"/>
                          </a:solidFill>
                          <a:effectLst/>
                        </a:rPr>
                        <a:t>Fecha Inicial</a:t>
                      </a:r>
                      <a:endParaRPr lang="es-EC" sz="1600" b="1" i="0" u="none" strike="noStrike" dirty="0">
                        <a:solidFill>
                          <a:schemeClr val="bg1"/>
                        </a:solidFill>
                        <a:effectLst/>
                        <a:latin typeface="Calibri" panose="020F0502020204030204" pitchFamily="34" charset="0"/>
                      </a:endParaRPr>
                    </a:p>
                  </a:txBody>
                  <a:tcPr marL="9525" marR="9525" marT="9525" marB="0" vert="vert270" anchor="ctr">
                    <a:solidFill>
                      <a:schemeClr val="accent2"/>
                    </a:solidFill>
                  </a:tcPr>
                </a:tc>
                <a:tc>
                  <a:txBody>
                    <a:bodyPr/>
                    <a:lstStyle/>
                    <a:p>
                      <a:pPr algn="ctr" fontAlgn="ctr"/>
                      <a:r>
                        <a:rPr lang="es-EC" sz="1600" b="1" u="none" strike="noStrike" dirty="0" smtClean="0">
                          <a:solidFill>
                            <a:schemeClr val="bg1"/>
                          </a:solidFill>
                          <a:effectLst/>
                        </a:rPr>
                        <a:t>Frecuencia</a:t>
                      </a:r>
                      <a:endParaRPr lang="es-EC" sz="1600" b="1" i="0" u="none" strike="noStrike" dirty="0">
                        <a:solidFill>
                          <a:schemeClr val="bg1"/>
                        </a:solidFill>
                        <a:effectLst/>
                        <a:latin typeface="Calibri" panose="020F0502020204030204" pitchFamily="34" charset="0"/>
                      </a:endParaRPr>
                    </a:p>
                  </a:txBody>
                  <a:tcPr marL="9525" marR="9525" marT="9525" marB="0" vert="vert270" anchor="ctr">
                    <a:solidFill>
                      <a:schemeClr val="accent2"/>
                    </a:solidFill>
                  </a:tcPr>
                </a:tc>
              </a:tr>
              <a:tr h="2835075">
                <a:tc>
                  <a:txBody>
                    <a:bodyPr/>
                    <a:lstStyle/>
                    <a:p>
                      <a:pPr algn="ctr" fontAlgn="ctr"/>
                      <a:r>
                        <a:rPr lang="es-EC" sz="1600" b="0" i="0" u="none" strike="noStrike" kern="1200" dirty="0" smtClean="0">
                          <a:solidFill>
                            <a:srgbClr val="000000"/>
                          </a:solidFill>
                          <a:effectLst/>
                          <a:latin typeface="Calibri" panose="020F0502020204030204" pitchFamily="34" charset="0"/>
                          <a:ea typeface="+mn-ea"/>
                          <a:cs typeface="+mn-cs"/>
                        </a:rPr>
                        <a:t>Incluye el mensaje principal y los datos o los temas específicos requeridos en</a:t>
                      </a:r>
                    </a:p>
                    <a:p>
                      <a:pPr algn="ctr" fontAlgn="ctr"/>
                      <a:r>
                        <a:rPr lang="es-EC" sz="1600" b="0" i="0" u="none" strike="noStrike" kern="1200" dirty="0" smtClean="0">
                          <a:solidFill>
                            <a:srgbClr val="000000"/>
                          </a:solidFill>
                          <a:effectLst/>
                          <a:latin typeface="Calibri" panose="020F0502020204030204" pitchFamily="34" charset="0"/>
                          <a:ea typeface="+mn-ea"/>
                          <a:cs typeface="+mn-cs"/>
                        </a:rPr>
                        <a:t>la comunicación</a:t>
                      </a:r>
                      <a:r>
                        <a:rPr lang="es-EC" sz="1600" b="0" i="0" u="none" strike="noStrike" dirty="0" smtClean="0">
                          <a:solidFill>
                            <a:srgbClr val="000000"/>
                          </a:solidFill>
                          <a:effectLst/>
                          <a:latin typeface="Calibri" panose="020F0502020204030204" pitchFamily="34" charset="0"/>
                        </a:rPr>
                        <a:t>.</a:t>
                      </a:r>
                    </a:p>
                    <a:p>
                      <a:pPr algn="ctr" fontAlgn="ctr"/>
                      <a:endParaRPr lang="es-EC" sz="1600" b="0"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gridSpan="2">
                  <a:txBody>
                    <a:bodyPr/>
                    <a:lstStyle/>
                    <a:p>
                      <a:pPr algn="ctr"/>
                      <a:r>
                        <a:rPr lang="es-EC" sz="1200" b="0" i="0" u="none" strike="noStrike" kern="1200" dirty="0" smtClean="0">
                          <a:solidFill>
                            <a:srgbClr val="000000"/>
                          </a:solidFill>
                          <a:effectLst/>
                          <a:latin typeface="Calibri" panose="020F0502020204030204" pitchFamily="34" charset="0"/>
                          <a:ea typeface="+mn-ea"/>
                          <a:cs typeface="+mn-cs"/>
                        </a:rPr>
                        <a:t>Determina por qué el proyecto debe enviar la comunicación. En algunos casos</a:t>
                      </a:r>
                    </a:p>
                    <a:p>
                      <a:pPr algn="ctr"/>
                      <a:r>
                        <a:rPr lang="es-EC" sz="1200" b="0" i="0" u="none" strike="noStrike" kern="1200" dirty="0" smtClean="0">
                          <a:solidFill>
                            <a:srgbClr val="000000"/>
                          </a:solidFill>
                          <a:effectLst/>
                          <a:latin typeface="Calibri" panose="020F0502020204030204" pitchFamily="34" charset="0"/>
                          <a:ea typeface="+mn-ea"/>
                          <a:cs typeface="+mn-cs"/>
                        </a:rPr>
                        <a:t>será en cumplimiento de las obligaciones del proyecto, en otros, para apoyar las estrategias</a:t>
                      </a:r>
                    </a:p>
                    <a:p>
                      <a:pPr algn="ctr"/>
                      <a:r>
                        <a:rPr lang="es-EC" sz="1200" b="0" i="0" u="none" strike="noStrike" kern="1200" dirty="0" smtClean="0">
                          <a:solidFill>
                            <a:srgbClr val="000000"/>
                          </a:solidFill>
                          <a:effectLst/>
                          <a:latin typeface="Calibri" panose="020F0502020204030204" pitchFamily="34" charset="0"/>
                          <a:ea typeface="+mn-ea"/>
                          <a:cs typeface="+mn-cs"/>
                        </a:rPr>
                        <a:t>de manejo de relaciones con los diferentes </a:t>
                      </a:r>
                      <a:endParaRPr lang="es-EC" sz="1200" b="0" i="0" u="none" strike="noStrike" kern="1200" dirty="0">
                        <a:solidFill>
                          <a:srgbClr val="000000"/>
                        </a:solidFill>
                        <a:effectLst/>
                        <a:latin typeface="Calibri" panose="020F0502020204030204" pitchFamily="34" charset="0"/>
                        <a:ea typeface="+mn-ea"/>
                        <a:cs typeface="+mn-cs"/>
                      </a:endParaRPr>
                    </a:p>
                  </a:txBody>
                  <a:tcPr marL="9525" marR="9525" marT="9525" marB="0" anchor="ctr">
                    <a:solidFill>
                      <a:schemeClr val="accent2">
                        <a:lumMod val="40000"/>
                        <a:lumOff val="60000"/>
                      </a:schemeClr>
                    </a:solidFill>
                  </a:tcPr>
                </a:tc>
                <a:tc hMerge="1">
                  <a:txBody>
                    <a:bodyPr/>
                    <a:lstStyle/>
                    <a:p>
                      <a:endParaRPr lang="es-EC"/>
                    </a:p>
                  </a:txBody>
                  <a:tcPr/>
                </a:tc>
                <a:tc>
                  <a:txBody>
                    <a:bodyPr/>
                    <a:lstStyle/>
                    <a:p>
                      <a:pPr algn="ctr" fontAlgn="ctr"/>
                      <a:r>
                        <a:rPr lang="es-EC" sz="1600" b="0" i="0" u="none" strike="noStrike" dirty="0" smtClean="0">
                          <a:solidFill>
                            <a:srgbClr val="000000"/>
                          </a:solidFill>
                          <a:effectLst/>
                          <a:latin typeface="Calibri" panose="020F0502020204030204" pitchFamily="34" charset="0"/>
                        </a:rPr>
                        <a:t>Indica el nombre de la persona o los grupos que recibirán la comunicación</a:t>
                      </a:r>
                      <a:endParaRPr lang="es-EC" sz="1600" b="0"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r>
                        <a:rPr lang="es-EC" sz="1200" b="0" i="0" u="none" strike="noStrike" dirty="0" smtClean="0">
                          <a:solidFill>
                            <a:srgbClr val="000000"/>
                          </a:solidFill>
                          <a:effectLst/>
                          <a:latin typeface="Calibri" panose="020F0502020204030204" pitchFamily="34" charset="0"/>
                        </a:rPr>
                        <a:t>Describe el método a usar para enviar la comunicación; por ejemplo, correo</a:t>
                      </a:r>
                    </a:p>
                    <a:p>
                      <a:pPr algn="ctr" fontAlgn="ctr"/>
                      <a:r>
                        <a:rPr lang="es-EC" sz="1200" b="0" i="0" u="none" strike="noStrike" dirty="0" smtClean="0">
                          <a:solidFill>
                            <a:srgbClr val="000000"/>
                          </a:solidFill>
                          <a:effectLst/>
                          <a:latin typeface="Calibri" panose="020F0502020204030204" pitchFamily="34" charset="0"/>
                        </a:rPr>
                        <a:t>electrónico, presentaciones en persona, grabaciones y otros medios que los stakeholders o</a:t>
                      </a:r>
                    </a:p>
                    <a:p>
                      <a:pPr algn="ctr" fontAlgn="ctr"/>
                      <a:r>
                        <a:rPr lang="es-EC" sz="1200" b="0" i="0" u="none" strike="noStrike" dirty="0" smtClean="0">
                          <a:solidFill>
                            <a:srgbClr val="000000"/>
                          </a:solidFill>
                          <a:effectLst/>
                          <a:latin typeface="Calibri" panose="020F0502020204030204" pitchFamily="34" charset="0"/>
                        </a:rPr>
                        <a:t>el proyecto han de nido como estándares, incluyendo los formatos de entrega</a:t>
                      </a:r>
                      <a:endParaRPr lang="es-EC" sz="1200" b="0"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marL="0" algn="ctr" defTabSz="914400" rtl="0" eaLnBrk="1" fontAlgn="ctr" latinLnBrk="0" hangingPunct="1"/>
                      <a:r>
                        <a:rPr lang="es-EC" sz="1600" b="0" i="0" u="none" strike="noStrike" kern="1200" dirty="0" smtClean="0">
                          <a:solidFill>
                            <a:srgbClr val="000000"/>
                          </a:solidFill>
                          <a:effectLst/>
                          <a:latin typeface="Calibri" panose="020F0502020204030204" pitchFamily="34" charset="0"/>
                          <a:ea typeface="+mn-ea"/>
                          <a:cs typeface="+mn-cs"/>
                        </a:rPr>
                        <a:t>Responsable preparar la comunicación</a:t>
                      </a:r>
                      <a:endParaRPr lang="es-EC" sz="1600" b="0" i="0" u="none" strike="noStrike" kern="1200" dirty="0">
                        <a:solidFill>
                          <a:srgbClr val="000000"/>
                        </a:solidFill>
                        <a:effectLst/>
                        <a:latin typeface="Calibri" panose="020F0502020204030204" pitchFamily="34" charset="0"/>
                        <a:ea typeface="+mn-ea"/>
                        <a:cs typeface="+mn-cs"/>
                      </a:endParaRPr>
                    </a:p>
                  </a:txBody>
                  <a:tcPr marL="9525" marR="9525" marT="9525" marB="0" anchor="ctr">
                    <a:solidFill>
                      <a:schemeClr val="accent2">
                        <a:lumMod val="40000"/>
                        <a:lumOff val="60000"/>
                      </a:schemeClr>
                    </a:solidFill>
                  </a:tcPr>
                </a:tc>
                <a:tc>
                  <a:txBody>
                    <a:bodyPr/>
                    <a:lstStyle/>
                    <a:p>
                      <a:pPr marL="0" algn="ctr" defTabSz="914400" rtl="0" eaLnBrk="1" fontAlgn="ctr" latinLnBrk="0" hangingPunct="1"/>
                      <a:r>
                        <a:rPr lang="es-EC" sz="1600" b="0" i="0" u="none" strike="noStrike" kern="1200" dirty="0" smtClean="0">
                          <a:solidFill>
                            <a:srgbClr val="000000"/>
                          </a:solidFill>
                          <a:effectLst/>
                          <a:latin typeface="Calibri" panose="020F0502020204030204" pitchFamily="34" charset="0"/>
                          <a:ea typeface="+mn-ea"/>
                          <a:cs typeface="+mn-cs"/>
                        </a:rPr>
                        <a:t>Responsable de enviar la comunicación</a:t>
                      </a:r>
                      <a:endParaRPr lang="es-EC" sz="1600" b="0" i="0" u="none" strike="noStrike" kern="1200" dirty="0">
                        <a:solidFill>
                          <a:srgbClr val="000000"/>
                        </a:solidFill>
                        <a:effectLst/>
                        <a:latin typeface="Calibri" panose="020F0502020204030204" pitchFamily="34" charset="0"/>
                        <a:ea typeface="+mn-ea"/>
                        <a:cs typeface="+mn-cs"/>
                      </a:endParaRPr>
                    </a:p>
                  </a:txBody>
                  <a:tcPr marL="9525" marR="9525" marT="9525" marB="0" anchor="ctr">
                    <a:solidFill>
                      <a:schemeClr val="accent2">
                        <a:lumMod val="40000"/>
                        <a:lumOff val="60000"/>
                      </a:schemeClr>
                    </a:solidFill>
                  </a:tcPr>
                </a:tc>
                <a:tc>
                  <a:txBody>
                    <a:bodyPr/>
                    <a:lstStyle/>
                    <a:p>
                      <a:pPr algn="ctr" fontAlgn="ctr"/>
                      <a:r>
                        <a:rPr lang="es-EC" sz="1600" b="0" i="0" u="none" strike="noStrike" dirty="0" smtClean="0">
                          <a:solidFill>
                            <a:srgbClr val="000000"/>
                          </a:solidFill>
                          <a:effectLst/>
                          <a:latin typeface="Calibri" panose="020F0502020204030204" pitchFamily="34" charset="0"/>
                        </a:rPr>
                        <a:t>Responsable de solicitar, recibir y analizar la retroalimentación para mejorar el proceso de</a:t>
                      </a:r>
                    </a:p>
                    <a:p>
                      <a:pPr algn="ctr" fontAlgn="ctr"/>
                      <a:r>
                        <a:rPr lang="es-EC" sz="1600" b="0" i="0" u="none" strike="noStrike" dirty="0" smtClean="0">
                          <a:solidFill>
                            <a:srgbClr val="000000"/>
                          </a:solidFill>
                          <a:effectLst/>
                          <a:latin typeface="Calibri" panose="020F0502020204030204" pitchFamily="34" charset="0"/>
                        </a:rPr>
                        <a:t>comunicación</a:t>
                      </a:r>
                      <a:endParaRPr lang="es-EC" sz="1600" b="0"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r>
                        <a:rPr lang="es-EC" sz="1600" b="0" i="0" u="none" strike="noStrike" dirty="0" smtClean="0">
                          <a:solidFill>
                            <a:srgbClr val="000000"/>
                          </a:solidFill>
                          <a:effectLst/>
                          <a:latin typeface="Calibri" panose="020F0502020204030204" pitchFamily="34" charset="0"/>
                        </a:rPr>
                        <a:t>Fecha</a:t>
                      </a:r>
                      <a:r>
                        <a:rPr lang="es-EC" sz="1600" b="0" i="0" u="none" strike="noStrike" baseline="0" dirty="0" smtClean="0">
                          <a:solidFill>
                            <a:srgbClr val="000000"/>
                          </a:solidFill>
                          <a:effectLst/>
                          <a:latin typeface="Calibri" panose="020F0502020204030204" pitchFamily="34" charset="0"/>
                        </a:rPr>
                        <a:t> de Inicio para preparar la documentación</a:t>
                      </a:r>
                      <a:endParaRPr lang="es-EC" sz="1600" b="0"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r>
                        <a:rPr lang="es-EC" sz="1600" b="0" i="0" u="none" strike="noStrike" dirty="0" smtClean="0">
                          <a:solidFill>
                            <a:srgbClr val="000000"/>
                          </a:solidFill>
                          <a:effectLst/>
                          <a:latin typeface="Calibri" panose="020F0502020204030204" pitchFamily="34" charset="0"/>
                        </a:rPr>
                        <a:t>Tiempo en el cual tiene que presentar</a:t>
                      </a:r>
                      <a:r>
                        <a:rPr lang="es-EC" sz="1600" b="0" i="0" u="none" strike="noStrike" baseline="0" dirty="0" smtClean="0">
                          <a:solidFill>
                            <a:srgbClr val="000000"/>
                          </a:solidFill>
                          <a:effectLst/>
                          <a:latin typeface="Calibri" panose="020F0502020204030204" pitchFamily="34" charset="0"/>
                        </a:rPr>
                        <a:t> la documentación (semanal, quincena, mensual, semestral, anual, etc.)</a:t>
                      </a:r>
                      <a:endParaRPr lang="es-EC" sz="1600" b="0"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r>
            </a:tbl>
          </a:graphicData>
        </a:graphic>
      </p:graphicFrame>
      <p:sp>
        <p:nvSpPr>
          <p:cNvPr id="3" name="Flecha derecha 2">
            <a:hlinkClick r:id="rId2" action="ppaction://hlinksldjump"/>
          </p:cNvPr>
          <p:cNvSpPr/>
          <p:nvPr/>
        </p:nvSpPr>
        <p:spPr>
          <a:xfrm>
            <a:off x="9886521" y="6208294"/>
            <a:ext cx="638629" cy="39188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extLst>
      <p:ext uri="{BB962C8B-B14F-4D97-AF65-F5344CB8AC3E}">
        <p14:creationId xmlns:p14="http://schemas.microsoft.com/office/powerpoint/2010/main" val="347861045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750459424"/>
              </p:ext>
            </p:extLst>
          </p:nvPr>
        </p:nvGraphicFramePr>
        <p:xfrm>
          <a:off x="360649" y="113896"/>
          <a:ext cx="11430297" cy="6543577"/>
        </p:xfrm>
        <a:graphic>
          <a:graphicData uri="http://schemas.openxmlformats.org/drawingml/2006/table">
            <a:tbl>
              <a:tblPr firstRow="1" bandRow="1">
                <a:tableStyleId>{5C22544A-7EE6-4342-B048-85BDC9FD1C3A}</a:tableStyleId>
              </a:tblPr>
              <a:tblGrid>
                <a:gridCol w="1934064"/>
                <a:gridCol w="2165323"/>
                <a:gridCol w="1808488"/>
                <a:gridCol w="1848916"/>
                <a:gridCol w="1970556"/>
                <a:gridCol w="1702950"/>
              </a:tblGrid>
              <a:tr h="433276">
                <a:tc gridSpan="6">
                  <a:txBody>
                    <a:bodyPr/>
                    <a:lstStyle/>
                    <a:p>
                      <a:pPr algn="ctr"/>
                      <a:r>
                        <a:rPr lang="es-EC" sz="2000" dirty="0" smtClean="0"/>
                        <a:t>MATRIZ</a:t>
                      </a:r>
                      <a:r>
                        <a:rPr lang="es-EC" sz="2000" baseline="0" dirty="0" smtClean="0"/>
                        <a:t> DE ASIGNACIÓN DE RESPONSABILIDADES</a:t>
                      </a:r>
                    </a:p>
                  </a:txBody>
                  <a:tcPr/>
                </a:tc>
                <a:tc hMerge="1">
                  <a:txBody>
                    <a:bodyPr/>
                    <a:lstStyle/>
                    <a:p>
                      <a:endParaRPr lang="es-EC"/>
                    </a:p>
                  </a:txBody>
                  <a:tcPr/>
                </a:tc>
                <a:tc hMerge="1">
                  <a:txBody>
                    <a:bodyPr/>
                    <a:lstStyle/>
                    <a:p>
                      <a:endParaRPr lang="es-EC" dirty="0"/>
                    </a:p>
                  </a:txBody>
                  <a:tcPr/>
                </a:tc>
                <a:tc hMerge="1">
                  <a:txBody>
                    <a:bodyPr/>
                    <a:lstStyle/>
                    <a:p>
                      <a:endParaRPr lang="es-EC" dirty="0"/>
                    </a:p>
                  </a:txBody>
                  <a:tcPr/>
                </a:tc>
                <a:tc hMerge="1">
                  <a:txBody>
                    <a:bodyPr/>
                    <a:lstStyle/>
                    <a:p>
                      <a:endParaRPr lang="es-EC" dirty="0"/>
                    </a:p>
                  </a:txBody>
                  <a:tcPr/>
                </a:tc>
                <a:tc hMerge="1">
                  <a:txBody>
                    <a:bodyPr/>
                    <a:lstStyle/>
                    <a:p>
                      <a:endParaRPr lang="es-EC" dirty="0"/>
                    </a:p>
                  </a:txBody>
                  <a:tcPr/>
                </a:tc>
              </a:tr>
              <a:tr h="419389">
                <a:tc>
                  <a:txBody>
                    <a:bodyPr/>
                    <a:lstStyle/>
                    <a:p>
                      <a:pPr algn="r"/>
                      <a:r>
                        <a:rPr lang="es-EC" sz="1800" b="1" dirty="0" smtClean="0">
                          <a:solidFill>
                            <a:schemeClr val="bg1"/>
                          </a:solidFill>
                        </a:rPr>
                        <a:t>Proyecto:</a:t>
                      </a:r>
                      <a:endParaRPr lang="es-EC" sz="1800" b="1" dirty="0">
                        <a:solidFill>
                          <a:schemeClr val="bg1"/>
                        </a:solidFill>
                      </a:endParaRPr>
                    </a:p>
                  </a:txBody>
                  <a:tcPr anchor="ctr">
                    <a:solidFill>
                      <a:schemeClr val="accent1"/>
                    </a:solidFill>
                  </a:tcPr>
                </a:tc>
                <a:tc gridSpan="5">
                  <a:txBody>
                    <a:bodyPr/>
                    <a:lstStyle/>
                    <a:p>
                      <a:pPr algn="l" fontAlgn="t"/>
                      <a:r>
                        <a:rPr lang="es-EC" sz="1800" b="0" kern="1200" dirty="0">
                          <a:solidFill>
                            <a:schemeClr val="bg1"/>
                          </a:solidFill>
                          <a:latin typeface="+mn-lt"/>
                          <a:ea typeface="+mn-ea"/>
                          <a:cs typeface="+mn-cs"/>
                        </a:rPr>
                        <a:t>Nombre del proyecto.</a:t>
                      </a:r>
                    </a:p>
                  </a:txBody>
                  <a:tcPr marL="9525" marR="9525" marT="9525" marB="0" anchor="ctr">
                    <a:solidFill>
                      <a:schemeClr val="accent1"/>
                    </a:solidFill>
                  </a:tcPr>
                </a:tc>
                <a:tc hMerge="1">
                  <a:txBody>
                    <a:bodyPr/>
                    <a:lstStyle/>
                    <a:p>
                      <a:pPr algn="ctr"/>
                      <a:endParaRPr lang="es-EC" sz="2000" b="1" dirty="0">
                        <a:solidFill>
                          <a:schemeClr val="bg1"/>
                        </a:solidFill>
                      </a:endParaRPr>
                    </a:p>
                  </a:txBody>
                  <a:tcPr>
                    <a:solidFill>
                      <a:schemeClr val="accent1"/>
                    </a:solidFill>
                  </a:tcPr>
                </a:tc>
                <a:tc hMerge="1">
                  <a:txBody>
                    <a:bodyPr/>
                    <a:lstStyle/>
                    <a:p>
                      <a:endParaRPr lang="es-EC"/>
                    </a:p>
                  </a:txBody>
                  <a:tcPr/>
                </a:tc>
                <a:tc hMerge="1">
                  <a:txBody>
                    <a:bodyPr/>
                    <a:lstStyle/>
                    <a:p>
                      <a:endParaRPr lang="es-EC"/>
                    </a:p>
                  </a:txBody>
                  <a:tcPr/>
                </a:tc>
                <a:tc hMerge="1">
                  <a:txBody>
                    <a:bodyPr/>
                    <a:lstStyle/>
                    <a:p>
                      <a:endParaRPr lang="es-EC"/>
                    </a:p>
                  </a:txBody>
                  <a:tcPr/>
                </a:tc>
              </a:tr>
              <a:tr h="419389">
                <a:tc>
                  <a:txBody>
                    <a:bodyPr/>
                    <a:lstStyle/>
                    <a:p>
                      <a:pPr algn="r"/>
                      <a:r>
                        <a:rPr lang="es-EC" sz="1800" b="1" dirty="0" smtClean="0">
                          <a:solidFill>
                            <a:schemeClr val="bg1"/>
                          </a:solidFill>
                        </a:rPr>
                        <a:t>Código:</a:t>
                      </a:r>
                      <a:endParaRPr lang="es-EC" sz="1800" b="1" dirty="0">
                        <a:solidFill>
                          <a:schemeClr val="bg1"/>
                        </a:solidFill>
                      </a:endParaRPr>
                    </a:p>
                  </a:txBody>
                  <a:tcPr anchor="ctr">
                    <a:solidFill>
                      <a:schemeClr val="accent1"/>
                    </a:solidFill>
                  </a:tcPr>
                </a:tc>
                <a:tc gridSpan="5">
                  <a:txBody>
                    <a:bodyPr/>
                    <a:lstStyle/>
                    <a:p>
                      <a:pPr algn="l" fontAlgn="t"/>
                      <a:r>
                        <a:rPr lang="es-EC" sz="1800" b="0" kern="1200" dirty="0">
                          <a:solidFill>
                            <a:schemeClr val="bg1"/>
                          </a:solidFill>
                          <a:latin typeface="+mn-lt"/>
                          <a:ea typeface="+mn-ea"/>
                          <a:cs typeface="+mn-cs"/>
                        </a:rPr>
                        <a:t>Código identificador del proyecto.</a:t>
                      </a:r>
                    </a:p>
                  </a:txBody>
                  <a:tcPr marL="9525" marR="9525" marT="9525" marB="0" anchor="ctr">
                    <a:solidFill>
                      <a:schemeClr val="accent1"/>
                    </a:solidFill>
                  </a:tcPr>
                </a:tc>
                <a:tc hMerge="1">
                  <a:txBody>
                    <a:bodyPr/>
                    <a:lstStyle/>
                    <a:p>
                      <a:pPr algn="ctr"/>
                      <a:endParaRPr lang="es-EC" sz="2000" b="1" dirty="0">
                        <a:solidFill>
                          <a:schemeClr val="bg1"/>
                        </a:solidFill>
                      </a:endParaRPr>
                    </a:p>
                  </a:txBody>
                  <a:tcPr>
                    <a:solidFill>
                      <a:schemeClr val="accent1"/>
                    </a:solidFill>
                  </a:tcPr>
                </a:tc>
                <a:tc hMerge="1">
                  <a:txBody>
                    <a:bodyPr/>
                    <a:lstStyle/>
                    <a:p>
                      <a:endParaRPr lang="es-EC"/>
                    </a:p>
                  </a:txBody>
                  <a:tcPr/>
                </a:tc>
                <a:tc hMerge="1">
                  <a:txBody>
                    <a:bodyPr/>
                    <a:lstStyle/>
                    <a:p>
                      <a:endParaRPr lang="es-EC"/>
                    </a:p>
                  </a:txBody>
                  <a:tcPr/>
                </a:tc>
                <a:tc hMerge="1">
                  <a:txBody>
                    <a:bodyPr/>
                    <a:lstStyle/>
                    <a:p>
                      <a:endParaRPr lang="es-EC"/>
                    </a:p>
                  </a:txBody>
                  <a:tcPr/>
                </a:tc>
              </a:tr>
              <a:tr h="419389">
                <a:tc>
                  <a:txBody>
                    <a:bodyPr/>
                    <a:lstStyle/>
                    <a:p>
                      <a:pPr algn="r"/>
                      <a:r>
                        <a:rPr lang="es-EC" sz="1800" b="1" dirty="0" smtClean="0">
                          <a:solidFill>
                            <a:schemeClr val="bg1"/>
                          </a:solidFill>
                        </a:rPr>
                        <a:t>Fecha de Inicio:</a:t>
                      </a:r>
                      <a:endParaRPr lang="es-EC" sz="1800" b="1" dirty="0">
                        <a:solidFill>
                          <a:schemeClr val="bg1"/>
                        </a:solidFill>
                      </a:endParaRPr>
                    </a:p>
                  </a:txBody>
                  <a:tcPr anchor="ctr">
                    <a:solidFill>
                      <a:schemeClr val="accent1"/>
                    </a:solidFill>
                  </a:tcPr>
                </a:tc>
                <a:tc gridSpan="5">
                  <a:txBody>
                    <a:bodyPr/>
                    <a:lstStyle/>
                    <a:p>
                      <a:pPr algn="l" fontAlgn="t"/>
                      <a:r>
                        <a:rPr lang="es-EC" sz="1800" b="0" kern="1200" dirty="0">
                          <a:solidFill>
                            <a:schemeClr val="bg1"/>
                          </a:solidFill>
                          <a:latin typeface="+mn-lt"/>
                          <a:ea typeface="+mn-ea"/>
                          <a:cs typeface="+mn-cs"/>
                        </a:rPr>
                        <a:t>Fecha de comienzo del proyecto.</a:t>
                      </a:r>
                    </a:p>
                  </a:txBody>
                  <a:tcPr marL="9525" marR="9525" marT="9525" marB="0" anchor="ctr">
                    <a:solidFill>
                      <a:schemeClr val="accent1"/>
                    </a:solidFill>
                  </a:tcPr>
                </a:tc>
                <a:tc hMerge="1">
                  <a:txBody>
                    <a:bodyPr/>
                    <a:lstStyle/>
                    <a:p>
                      <a:pPr algn="ctr"/>
                      <a:endParaRPr lang="es-EC" sz="2000" b="1" dirty="0">
                        <a:solidFill>
                          <a:schemeClr val="bg1"/>
                        </a:solidFill>
                      </a:endParaRPr>
                    </a:p>
                  </a:txBody>
                  <a:tcPr>
                    <a:solidFill>
                      <a:schemeClr val="accent1"/>
                    </a:solidFill>
                  </a:tcPr>
                </a:tc>
                <a:tc hMerge="1">
                  <a:txBody>
                    <a:bodyPr/>
                    <a:lstStyle/>
                    <a:p>
                      <a:endParaRPr lang="es-EC"/>
                    </a:p>
                  </a:txBody>
                  <a:tcPr/>
                </a:tc>
                <a:tc hMerge="1">
                  <a:txBody>
                    <a:bodyPr/>
                    <a:lstStyle/>
                    <a:p>
                      <a:endParaRPr lang="es-EC"/>
                    </a:p>
                  </a:txBody>
                  <a:tcPr/>
                </a:tc>
                <a:tc hMerge="1">
                  <a:txBody>
                    <a:bodyPr/>
                    <a:lstStyle/>
                    <a:p>
                      <a:endParaRPr lang="es-EC"/>
                    </a:p>
                  </a:txBody>
                  <a:tcPr/>
                </a:tc>
              </a:tr>
              <a:tr h="419389">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s-EC" sz="1800" b="1" dirty="0" smtClean="0">
                          <a:solidFill>
                            <a:schemeClr val="bg1"/>
                          </a:solidFill>
                        </a:rPr>
                        <a:t>Fecha de Fin:</a:t>
                      </a:r>
                    </a:p>
                  </a:txBody>
                  <a:tcPr anchor="ctr">
                    <a:solidFill>
                      <a:schemeClr val="accent1"/>
                    </a:solidFill>
                  </a:tcPr>
                </a:tc>
                <a:tc gridSpan="5">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s-EC" sz="1800" b="0" kern="1200" dirty="0" smtClean="0">
                          <a:solidFill>
                            <a:schemeClr val="bg1"/>
                          </a:solidFill>
                          <a:latin typeface="+mn-lt"/>
                          <a:ea typeface="+mn-ea"/>
                          <a:cs typeface="+mn-cs"/>
                        </a:rPr>
                        <a:t>Fecha de fin del proyecto.</a:t>
                      </a:r>
                    </a:p>
                  </a:txBody>
                  <a:tcPr marL="9525" marR="9525" marT="9525" marB="0" anchor="ctr">
                    <a:solidFill>
                      <a:schemeClr val="accent1"/>
                    </a:solidFill>
                  </a:tcPr>
                </a:tc>
                <a:tc hMerge="1">
                  <a:txBody>
                    <a:bodyPr/>
                    <a:lstStyle/>
                    <a:p>
                      <a:pPr algn="ctr"/>
                      <a:endParaRPr lang="es-EC" sz="2000" b="1" dirty="0">
                        <a:solidFill>
                          <a:schemeClr val="bg1"/>
                        </a:solidFill>
                      </a:endParaRPr>
                    </a:p>
                  </a:txBody>
                  <a:tcPr>
                    <a:solidFill>
                      <a:schemeClr val="accent1"/>
                    </a:solidFill>
                  </a:tcPr>
                </a:tc>
                <a:tc hMerge="1">
                  <a:txBody>
                    <a:bodyPr/>
                    <a:lstStyle/>
                    <a:p>
                      <a:endParaRPr lang="es-EC"/>
                    </a:p>
                  </a:txBody>
                  <a:tcPr/>
                </a:tc>
                <a:tc hMerge="1">
                  <a:txBody>
                    <a:bodyPr/>
                    <a:lstStyle/>
                    <a:p>
                      <a:endParaRPr lang="es-EC"/>
                    </a:p>
                  </a:txBody>
                  <a:tcPr/>
                </a:tc>
                <a:tc hMerge="1">
                  <a:txBody>
                    <a:bodyPr/>
                    <a:lstStyle/>
                    <a:p>
                      <a:endParaRPr lang="es-EC"/>
                    </a:p>
                  </a:txBody>
                  <a:tcPr/>
                </a:tc>
              </a:tr>
              <a:tr h="433276">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C" sz="2000" b="1" dirty="0" smtClean="0">
                        <a:solidFill>
                          <a:schemeClr val="tx1"/>
                        </a:solidFill>
                      </a:endParaRPr>
                    </a:p>
                  </a:txBody>
                  <a:tcPr>
                    <a:solidFill>
                      <a:schemeClr val="accent1">
                        <a:lumMod val="40000"/>
                        <a:lumOff val="60000"/>
                      </a:schemeClr>
                    </a:solidFill>
                  </a:tcPr>
                </a:tc>
                <a:tc hMerge="1">
                  <a:txBody>
                    <a:bodyPr/>
                    <a:lstStyle/>
                    <a:p>
                      <a:endParaRPr lang="es-EC"/>
                    </a:p>
                  </a:txBody>
                  <a:tcPr/>
                </a:tc>
                <a:tc gridSpan="4">
                  <a:txBody>
                    <a:bodyPr/>
                    <a:lstStyle/>
                    <a:p>
                      <a:pPr algn="ctr"/>
                      <a:r>
                        <a:rPr lang="es-EC" sz="2000" b="1" dirty="0" smtClean="0">
                          <a:solidFill>
                            <a:schemeClr val="tx1"/>
                          </a:solidFill>
                        </a:rPr>
                        <a:t>RESPONSABLE</a:t>
                      </a:r>
                      <a:endParaRPr lang="es-EC" sz="2000" b="1" dirty="0">
                        <a:solidFill>
                          <a:schemeClr val="tx1"/>
                        </a:solidFill>
                      </a:endParaRPr>
                    </a:p>
                  </a:txBody>
                  <a:tcPr>
                    <a:solidFill>
                      <a:schemeClr val="accent1">
                        <a:lumMod val="40000"/>
                        <a:lumOff val="60000"/>
                      </a:schemeClr>
                    </a:solidFill>
                  </a:tcPr>
                </a:tc>
                <a:tc hMerge="1">
                  <a:txBody>
                    <a:bodyPr/>
                    <a:lstStyle/>
                    <a:p>
                      <a:pPr algn="ctr"/>
                      <a:endParaRPr lang="es-EC" sz="2000" b="1" dirty="0">
                        <a:solidFill>
                          <a:schemeClr val="bg1"/>
                        </a:solidFill>
                      </a:endParaRPr>
                    </a:p>
                  </a:txBody>
                  <a:tcPr>
                    <a:solidFill>
                      <a:schemeClr val="accent1"/>
                    </a:solidFill>
                  </a:tcPr>
                </a:tc>
                <a:tc hMerge="1">
                  <a:txBody>
                    <a:bodyPr/>
                    <a:lstStyle/>
                    <a:p>
                      <a:pPr algn="ctr"/>
                      <a:endParaRPr lang="es-EC" sz="2000" b="1" dirty="0">
                        <a:solidFill>
                          <a:schemeClr val="bg1"/>
                        </a:solidFill>
                      </a:endParaRPr>
                    </a:p>
                  </a:txBody>
                  <a:tcPr>
                    <a:solidFill>
                      <a:schemeClr val="accent1"/>
                    </a:solidFill>
                  </a:tcPr>
                </a:tc>
                <a:tc hMerge="1">
                  <a:txBody>
                    <a:bodyPr/>
                    <a:lstStyle/>
                    <a:p>
                      <a:pPr algn="ctr"/>
                      <a:endParaRPr lang="es-EC" sz="2000" b="1" dirty="0">
                        <a:solidFill>
                          <a:schemeClr val="bg1"/>
                        </a:solidFill>
                      </a:endParaRPr>
                    </a:p>
                  </a:txBody>
                  <a:tcPr>
                    <a:solidFill>
                      <a:schemeClr val="accent1"/>
                    </a:solidFill>
                  </a:tcPr>
                </a:tc>
              </a:tr>
              <a:tr h="43327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C" sz="1800" b="1" dirty="0" smtClean="0">
                          <a:solidFill>
                            <a:schemeClr val="tx1"/>
                          </a:solidFill>
                        </a:rPr>
                        <a:t>Código EDT</a:t>
                      </a:r>
                    </a:p>
                  </a:txBody>
                  <a:tcPr anchor="ct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C" sz="1800" b="1" kern="1200" dirty="0" smtClean="0">
                          <a:solidFill>
                            <a:schemeClr val="tx1"/>
                          </a:solidFill>
                          <a:latin typeface="+mn-lt"/>
                          <a:ea typeface="+mn-ea"/>
                          <a:cs typeface="+mn-cs"/>
                        </a:rPr>
                        <a:t>EDT</a:t>
                      </a:r>
                    </a:p>
                  </a:txBody>
                  <a:tcPr anchor="ctr">
                    <a:solidFill>
                      <a:schemeClr val="accent1">
                        <a:lumMod val="40000"/>
                        <a:lumOff val="60000"/>
                      </a:schemeClr>
                    </a:solidFill>
                  </a:tcPr>
                </a:tc>
                <a:tc>
                  <a:txBody>
                    <a:bodyPr/>
                    <a:lstStyle/>
                    <a:p>
                      <a:pPr algn="ctr"/>
                      <a:r>
                        <a:rPr lang="es-EC" sz="2000" b="1" kern="1200" dirty="0" smtClean="0">
                          <a:solidFill>
                            <a:schemeClr val="tx1"/>
                          </a:solidFill>
                          <a:latin typeface="+mn-lt"/>
                          <a:ea typeface="+mn-ea"/>
                          <a:cs typeface="+mn-cs"/>
                        </a:rPr>
                        <a:t>R</a:t>
                      </a:r>
                      <a:endParaRPr lang="es-EC" sz="2000" b="1" kern="1200" dirty="0">
                        <a:solidFill>
                          <a:schemeClr val="tx1"/>
                        </a:solidFill>
                        <a:latin typeface="+mn-lt"/>
                        <a:ea typeface="+mn-ea"/>
                        <a:cs typeface="+mn-cs"/>
                      </a:endParaRPr>
                    </a:p>
                  </a:txBody>
                  <a:tcPr anchor="ctr">
                    <a:solidFill>
                      <a:schemeClr val="accent1">
                        <a:lumMod val="40000"/>
                        <a:lumOff val="60000"/>
                      </a:schemeClr>
                    </a:solidFill>
                  </a:tcPr>
                </a:tc>
                <a:tc>
                  <a:txBody>
                    <a:bodyPr/>
                    <a:lstStyle/>
                    <a:p>
                      <a:pPr algn="ctr"/>
                      <a:r>
                        <a:rPr lang="es-EC" sz="2000" b="1" kern="1200" dirty="0" smtClean="0">
                          <a:solidFill>
                            <a:schemeClr val="tx1"/>
                          </a:solidFill>
                          <a:latin typeface="+mn-lt"/>
                          <a:ea typeface="+mn-ea"/>
                          <a:cs typeface="+mn-cs"/>
                        </a:rPr>
                        <a:t>A</a:t>
                      </a:r>
                      <a:endParaRPr lang="es-EC" sz="2000" b="1" kern="1200" dirty="0">
                        <a:solidFill>
                          <a:schemeClr val="tx1"/>
                        </a:solidFill>
                        <a:latin typeface="+mn-lt"/>
                        <a:ea typeface="+mn-ea"/>
                        <a:cs typeface="+mn-cs"/>
                      </a:endParaRPr>
                    </a:p>
                  </a:txBody>
                  <a:tcPr anchor="ctr">
                    <a:solidFill>
                      <a:schemeClr val="accent1">
                        <a:lumMod val="40000"/>
                        <a:lumOff val="60000"/>
                      </a:schemeClr>
                    </a:solidFill>
                  </a:tcPr>
                </a:tc>
                <a:tc>
                  <a:txBody>
                    <a:bodyPr/>
                    <a:lstStyle/>
                    <a:p>
                      <a:pPr algn="ctr"/>
                      <a:r>
                        <a:rPr lang="es-EC" sz="2000" b="1" kern="1200" dirty="0" smtClean="0">
                          <a:solidFill>
                            <a:schemeClr val="tx1"/>
                          </a:solidFill>
                          <a:latin typeface="+mn-lt"/>
                          <a:ea typeface="+mn-ea"/>
                          <a:cs typeface="+mn-cs"/>
                        </a:rPr>
                        <a:t>C</a:t>
                      </a:r>
                      <a:endParaRPr lang="es-EC" sz="2000" b="1" kern="1200" dirty="0">
                        <a:solidFill>
                          <a:schemeClr val="tx1"/>
                        </a:solidFill>
                        <a:latin typeface="+mn-lt"/>
                        <a:ea typeface="+mn-ea"/>
                        <a:cs typeface="+mn-cs"/>
                      </a:endParaRPr>
                    </a:p>
                  </a:txBody>
                  <a:tcPr anchor="ctr">
                    <a:solidFill>
                      <a:schemeClr val="accent1">
                        <a:lumMod val="40000"/>
                        <a:lumOff val="60000"/>
                      </a:schemeClr>
                    </a:solidFill>
                  </a:tcPr>
                </a:tc>
                <a:tc>
                  <a:txBody>
                    <a:bodyPr/>
                    <a:lstStyle/>
                    <a:p>
                      <a:pPr algn="ctr"/>
                      <a:r>
                        <a:rPr lang="es-EC" sz="2000" b="1" kern="1200" dirty="0" smtClean="0">
                          <a:solidFill>
                            <a:schemeClr val="tx1"/>
                          </a:solidFill>
                          <a:latin typeface="+mn-lt"/>
                          <a:ea typeface="+mn-ea"/>
                          <a:cs typeface="+mn-cs"/>
                        </a:rPr>
                        <a:t>I</a:t>
                      </a:r>
                      <a:endParaRPr lang="es-EC" sz="2000" b="1" kern="1200" dirty="0">
                        <a:solidFill>
                          <a:schemeClr val="tx1"/>
                        </a:solidFill>
                        <a:latin typeface="+mn-lt"/>
                        <a:ea typeface="+mn-ea"/>
                        <a:cs typeface="+mn-cs"/>
                      </a:endParaRPr>
                    </a:p>
                  </a:txBody>
                  <a:tcPr anchor="ctr">
                    <a:solidFill>
                      <a:schemeClr val="accent1">
                        <a:lumMod val="40000"/>
                        <a:lumOff val="60000"/>
                      </a:schemeClr>
                    </a:solidFill>
                  </a:tcPr>
                </a:tc>
              </a:tr>
              <a:tr h="3566193">
                <a:tc>
                  <a:txBody>
                    <a:bodyPr/>
                    <a:lstStyle/>
                    <a:p>
                      <a:pPr algn="ctr"/>
                      <a:r>
                        <a:rPr lang="es-EC" sz="1600" b="0" dirty="0" smtClean="0"/>
                        <a:t>1</a:t>
                      </a:r>
                      <a:endParaRPr lang="es-EC" sz="1600" b="0" dirty="0"/>
                    </a:p>
                  </a:txBody>
                  <a:tcPr anchor="ctr">
                    <a:solidFill>
                      <a:schemeClr val="accent1">
                        <a:lumMod val="20000"/>
                        <a:lumOff val="80000"/>
                      </a:schemeClr>
                    </a:solidFill>
                  </a:tcPr>
                </a:tc>
                <a:tc>
                  <a:txBody>
                    <a:bodyPr/>
                    <a:lstStyle/>
                    <a:p>
                      <a:pPr algn="ctr"/>
                      <a:r>
                        <a:rPr lang="es-EC" sz="1600" dirty="0" smtClean="0"/>
                        <a:t>Descripción</a:t>
                      </a:r>
                      <a:r>
                        <a:rPr lang="es-EC" sz="1600" baseline="0" dirty="0" smtClean="0"/>
                        <a:t> del EDT</a:t>
                      </a:r>
                      <a:endParaRPr lang="es-EC" sz="1600" dirty="0"/>
                    </a:p>
                  </a:txBody>
                  <a:tcPr anchor="ctr">
                    <a:solidFill>
                      <a:schemeClr val="accent1">
                        <a:lumMod val="20000"/>
                        <a:lumOff val="80000"/>
                      </a:schemeClr>
                    </a:solidFill>
                  </a:tcPr>
                </a:tc>
                <a:tc>
                  <a:txBody>
                    <a:bodyPr/>
                    <a:lstStyle/>
                    <a:p>
                      <a:pPr algn="ctr"/>
                      <a:r>
                        <a:rPr lang="es-EC" sz="1600" b="0" i="0" u="none" strike="noStrike" kern="1200" baseline="0" dirty="0" smtClean="0">
                          <a:solidFill>
                            <a:schemeClr val="dk1"/>
                          </a:solidFill>
                          <a:latin typeface="+mn-lt"/>
                          <a:ea typeface="+mn-ea"/>
                          <a:cs typeface="+mn-cs"/>
                        </a:rPr>
                        <a:t>Alguien es responsable de una tarea determinada. De esta manera, para cada tarea definida en la EDT existe normalmente un</a:t>
                      </a:r>
                    </a:p>
                    <a:p>
                      <a:pPr algn="ctr"/>
                      <a:r>
                        <a:rPr lang="es-EC" sz="1600" b="0" i="0" u="none" strike="noStrike" kern="1200" baseline="0" dirty="0" smtClean="0">
                          <a:solidFill>
                            <a:schemeClr val="dk1"/>
                          </a:solidFill>
                          <a:latin typeface="+mn-lt"/>
                          <a:ea typeface="+mn-ea"/>
                          <a:cs typeface="+mn-cs"/>
                        </a:rPr>
                        <a:t>rol responsable de su ejecución</a:t>
                      </a:r>
                      <a:endParaRPr lang="es-EC" sz="1600" b="0" dirty="0"/>
                    </a:p>
                  </a:txBody>
                  <a:tcPr anchor="ctr">
                    <a:solidFill>
                      <a:schemeClr val="accent1">
                        <a:lumMod val="20000"/>
                        <a:lumOff val="80000"/>
                      </a:schemeClr>
                    </a:solidFill>
                  </a:tcPr>
                </a:tc>
                <a:tc>
                  <a:txBody>
                    <a:bodyPr/>
                    <a:lstStyle/>
                    <a:p>
                      <a:pPr algn="ctr"/>
                      <a:r>
                        <a:rPr lang="es-EC" sz="1600" b="0" i="0" u="none" strike="noStrike" kern="1200" baseline="0" dirty="0" smtClean="0">
                          <a:solidFill>
                            <a:schemeClr val="dk1"/>
                          </a:solidFill>
                          <a:latin typeface="+mn-lt"/>
                          <a:ea typeface="+mn-ea"/>
                          <a:cs typeface="+mn-cs"/>
                        </a:rPr>
                        <a:t>Alguien asume la responsabilidad final por la correcta y</a:t>
                      </a:r>
                    </a:p>
                    <a:p>
                      <a:pPr algn="ctr"/>
                      <a:r>
                        <a:rPr lang="es-EC" sz="1600" b="0" i="0" u="none" strike="noStrike" kern="1200" baseline="0" dirty="0" smtClean="0">
                          <a:solidFill>
                            <a:schemeClr val="dk1"/>
                          </a:solidFill>
                          <a:latin typeface="+mn-lt"/>
                          <a:ea typeface="+mn-ea"/>
                          <a:cs typeface="+mn-cs"/>
                        </a:rPr>
                        <a:t>completa ejecución de una tarea y recibe las informaciones de los responsables de la</a:t>
                      </a:r>
                    </a:p>
                    <a:p>
                      <a:pPr algn="ctr"/>
                      <a:r>
                        <a:rPr lang="es-EC" sz="1600" b="0" i="0" u="none" strike="noStrike" kern="1200" baseline="0" dirty="0" smtClean="0">
                          <a:solidFill>
                            <a:schemeClr val="dk1"/>
                          </a:solidFill>
                          <a:latin typeface="+mn-lt"/>
                          <a:ea typeface="+mn-ea"/>
                          <a:cs typeface="+mn-cs"/>
                        </a:rPr>
                        <a:t>ejecución de la misma</a:t>
                      </a:r>
                      <a:endParaRPr lang="es-EC" sz="1600" dirty="0" smtClean="0"/>
                    </a:p>
                  </a:txBody>
                  <a:tcPr anchor="ctr">
                    <a:solidFill>
                      <a:schemeClr val="accent1">
                        <a:lumMod val="20000"/>
                        <a:lumOff val="80000"/>
                      </a:schemeClr>
                    </a:solidFill>
                  </a:tcPr>
                </a:tc>
                <a:tc>
                  <a:txBody>
                    <a:bodyPr/>
                    <a:lstStyle/>
                    <a:p>
                      <a:pPr algn="ctr"/>
                      <a:r>
                        <a:rPr lang="es-EC" sz="1600" b="0" i="0" u="none" strike="noStrike" kern="1200" baseline="0" dirty="0" smtClean="0">
                          <a:solidFill>
                            <a:schemeClr val="dk1"/>
                          </a:solidFill>
                          <a:latin typeface="+mn-lt"/>
                          <a:ea typeface="+mn-ea"/>
                          <a:cs typeface="+mn-cs"/>
                        </a:rPr>
                        <a:t>Alguien que no está implicado directamente en la ejecución</a:t>
                      </a:r>
                    </a:p>
                    <a:p>
                      <a:pPr algn="ctr"/>
                      <a:r>
                        <a:rPr lang="es-EC" sz="1600" b="0" i="0" u="none" strike="noStrike" kern="1200" baseline="0" dirty="0" smtClean="0">
                          <a:solidFill>
                            <a:schemeClr val="dk1"/>
                          </a:solidFill>
                          <a:latin typeface="+mn-lt"/>
                          <a:ea typeface="+mn-ea"/>
                          <a:cs typeface="+mn-cs"/>
                        </a:rPr>
                        <a:t>de una tarea proporciona algún tipo de insumo para el proceso o es consultado para saber</a:t>
                      </a:r>
                    </a:p>
                    <a:p>
                      <a:pPr algn="ctr"/>
                      <a:r>
                        <a:rPr lang="es-EC" sz="1600" b="0" i="0" u="none" strike="noStrike" kern="1200" baseline="0" dirty="0" smtClean="0">
                          <a:solidFill>
                            <a:schemeClr val="dk1"/>
                          </a:solidFill>
                          <a:latin typeface="+mn-lt"/>
                          <a:ea typeface="+mn-ea"/>
                          <a:cs typeface="+mn-cs"/>
                        </a:rPr>
                        <a:t>su opinión o pedirle un consejo.</a:t>
                      </a:r>
                    </a:p>
                    <a:p>
                      <a:pPr marL="0" marR="0" indent="0" algn="ctr" defTabSz="914400" rtl="0" eaLnBrk="1" fontAlgn="auto" latinLnBrk="0" hangingPunct="1">
                        <a:lnSpc>
                          <a:spcPct val="100000"/>
                        </a:lnSpc>
                        <a:spcBef>
                          <a:spcPts val="0"/>
                        </a:spcBef>
                        <a:spcAft>
                          <a:spcPts val="0"/>
                        </a:spcAft>
                        <a:buClrTx/>
                        <a:buSzTx/>
                        <a:buFontTx/>
                        <a:buNone/>
                        <a:tabLst/>
                        <a:defRPr/>
                      </a:pPr>
                      <a:endParaRPr lang="es-EC" sz="1600" b="0" dirty="0" smtClean="0"/>
                    </a:p>
                  </a:txBody>
                  <a:tcPr anchor="ctr">
                    <a:solidFill>
                      <a:schemeClr val="accent1">
                        <a:lumMod val="20000"/>
                        <a:lumOff val="80000"/>
                      </a:schemeClr>
                    </a:solidFill>
                  </a:tcPr>
                </a:tc>
                <a:tc>
                  <a:txBody>
                    <a:bodyPr/>
                    <a:lstStyle/>
                    <a:p>
                      <a:pPr algn="ctr"/>
                      <a:r>
                        <a:rPr lang="es-EC" sz="1600" b="0" i="0" u="none" strike="noStrike" kern="1200" baseline="0" dirty="0" smtClean="0">
                          <a:solidFill>
                            <a:schemeClr val="dk1"/>
                          </a:solidFill>
                          <a:latin typeface="+mn-lt"/>
                          <a:ea typeface="+mn-ea"/>
                          <a:cs typeface="+mn-cs"/>
                        </a:rPr>
                        <a:t>Alguien recibe los resultados (outputs) de una tarea o se le</a:t>
                      </a:r>
                    </a:p>
                    <a:p>
                      <a:pPr algn="ctr"/>
                      <a:r>
                        <a:rPr lang="es-EC" sz="1600" b="0" i="0" u="none" strike="noStrike" kern="1200" baseline="0" dirty="0" smtClean="0">
                          <a:solidFill>
                            <a:schemeClr val="dk1"/>
                          </a:solidFill>
                          <a:latin typeface="+mn-lt"/>
                          <a:ea typeface="+mn-ea"/>
                          <a:cs typeface="+mn-cs"/>
                        </a:rPr>
                        <a:t>informa acerca de los avances del proceso.</a:t>
                      </a:r>
                    </a:p>
                    <a:p>
                      <a:pPr algn="ctr"/>
                      <a:endParaRPr lang="es-EC" sz="1600" dirty="0"/>
                    </a:p>
                  </a:txBody>
                  <a:tcPr anchor="ctr">
                    <a:solidFill>
                      <a:schemeClr val="accent1">
                        <a:lumMod val="20000"/>
                        <a:lumOff val="80000"/>
                      </a:schemeClr>
                    </a:solidFill>
                  </a:tcPr>
                </a:tc>
              </a:tr>
            </a:tbl>
          </a:graphicData>
        </a:graphic>
      </p:graphicFrame>
      <p:sp>
        <p:nvSpPr>
          <p:cNvPr id="3" name="Flecha derecha 2">
            <a:hlinkClick r:id="rId2" action="ppaction://hlinksldjump"/>
          </p:cNvPr>
          <p:cNvSpPr/>
          <p:nvPr/>
        </p:nvSpPr>
        <p:spPr>
          <a:xfrm>
            <a:off x="10800921" y="6176210"/>
            <a:ext cx="638629" cy="39188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extLst>
      <p:ext uri="{BB962C8B-B14F-4D97-AF65-F5344CB8AC3E}">
        <p14:creationId xmlns:p14="http://schemas.microsoft.com/office/powerpoint/2010/main" val="71863135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1109370512"/>
              </p:ext>
            </p:extLst>
          </p:nvPr>
        </p:nvGraphicFramePr>
        <p:xfrm>
          <a:off x="200674" y="0"/>
          <a:ext cx="11604566" cy="6895448"/>
        </p:xfrm>
        <a:graphic>
          <a:graphicData uri="http://schemas.openxmlformats.org/drawingml/2006/table">
            <a:tbl>
              <a:tblPr>
                <a:tableStyleId>{3C2FFA5D-87B4-456A-9821-1D502468CF0F}</a:tableStyleId>
              </a:tblPr>
              <a:tblGrid>
                <a:gridCol w="369905"/>
                <a:gridCol w="369905"/>
                <a:gridCol w="1508071"/>
                <a:gridCol w="1138168"/>
                <a:gridCol w="1180847"/>
                <a:gridCol w="1138168"/>
                <a:gridCol w="1138168"/>
                <a:gridCol w="1138168"/>
                <a:gridCol w="1138168"/>
                <a:gridCol w="1346830"/>
                <a:gridCol w="1138168"/>
              </a:tblGrid>
              <a:tr h="311517">
                <a:tc gridSpan="11">
                  <a:txBody>
                    <a:bodyPr/>
                    <a:lstStyle/>
                    <a:p>
                      <a:pPr algn="ctr" fontAlgn="ctr"/>
                      <a:r>
                        <a:rPr lang="es-EC" sz="2400" b="1" u="none" strike="noStrike" dirty="0" smtClean="0">
                          <a:solidFill>
                            <a:schemeClr val="bg1"/>
                          </a:solidFill>
                          <a:effectLst/>
                        </a:rPr>
                        <a:t>MATRIZ</a:t>
                      </a:r>
                      <a:r>
                        <a:rPr lang="es-EC" sz="2400" b="1" u="none" strike="noStrike" baseline="0" dirty="0" smtClean="0">
                          <a:solidFill>
                            <a:schemeClr val="bg1"/>
                          </a:solidFill>
                          <a:effectLst/>
                        </a:rPr>
                        <a:t> DE SEGUIMIENTO</a:t>
                      </a:r>
                      <a:endParaRPr lang="es-EC" sz="2400" b="1"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c hMerge="1">
                  <a:txBody>
                    <a:bodyPr/>
                    <a:lstStyle/>
                    <a:p>
                      <a:endParaRPr lang="es-EC"/>
                    </a:p>
                  </a:txBody>
                  <a:tcPr/>
                </a:tc>
                <a:tc hMerge="1">
                  <a:txBody>
                    <a:bodyPr/>
                    <a:lstStyle/>
                    <a:p>
                      <a:endParaRPr lang="es-EC"/>
                    </a:p>
                  </a:txBody>
                  <a:tcPr/>
                </a:tc>
                <a:tc hMerge="1">
                  <a:txBody>
                    <a:bodyPr/>
                    <a:lstStyle/>
                    <a:p>
                      <a:pPr algn="ctr" fontAlgn="ctr"/>
                      <a:endParaRPr lang="es-EC" sz="1600" b="1"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c hMerge="1">
                  <a:txBody>
                    <a:bodyPr/>
                    <a:lstStyle/>
                    <a:p>
                      <a:endParaRPr lang="es-EC"/>
                    </a:p>
                  </a:txBody>
                  <a:tcPr/>
                </a:tc>
                <a:tc hMerge="1">
                  <a:txBody>
                    <a:bodyPr/>
                    <a:lstStyle/>
                    <a:p>
                      <a:endParaRPr lang="es-EC"/>
                    </a:p>
                  </a:txBody>
                  <a:tcPr/>
                </a:tc>
                <a:tc hMerge="1">
                  <a:txBody>
                    <a:bodyPr/>
                    <a:lstStyle/>
                    <a:p>
                      <a:pPr algn="ctr" fontAlgn="ctr"/>
                      <a:endParaRPr lang="es-EC" sz="1600" b="1"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c hMerge="1">
                  <a:txBody>
                    <a:bodyPr/>
                    <a:lstStyle/>
                    <a:p>
                      <a:pPr algn="ctr" fontAlgn="ctr"/>
                      <a:endParaRPr lang="es-EC" sz="1600" b="1"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c hMerge="1">
                  <a:txBody>
                    <a:bodyPr/>
                    <a:lstStyle/>
                    <a:p>
                      <a:pPr algn="ctr" fontAlgn="ctr"/>
                      <a:endParaRPr lang="es-EC" sz="1600" b="1"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c hMerge="1">
                  <a:txBody>
                    <a:bodyPr/>
                    <a:lstStyle/>
                    <a:p>
                      <a:pPr algn="ctr" fontAlgn="ctr"/>
                      <a:endParaRPr lang="es-EC" sz="1600" b="1"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c hMerge="1">
                  <a:txBody>
                    <a:bodyPr/>
                    <a:lstStyle/>
                    <a:p>
                      <a:pPr algn="ctr" fontAlgn="ctr"/>
                      <a:endParaRPr lang="es-EC" sz="1600" b="1"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r>
              <a:tr h="210313">
                <a:tc gridSpan="3">
                  <a:txBody>
                    <a:bodyPr/>
                    <a:lstStyle/>
                    <a:p>
                      <a:pPr algn="ctr" fontAlgn="ctr"/>
                      <a:r>
                        <a:rPr lang="es-EC" sz="1600" b="1" u="none" strike="noStrike" dirty="0">
                          <a:solidFill>
                            <a:schemeClr val="bg1"/>
                          </a:solidFill>
                          <a:effectLst/>
                        </a:rPr>
                        <a:t>Alcance (EDT)</a:t>
                      </a:r>
                      <a:endParaRPr lang="es-EC" sz="1600" b="1"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c hMerge="1">
                  <a:txBody>
                    <a:bodyPr/>
                    <a:lstStyle/>
                    <a:p>
                      <a:endParaRPr lang="es-EC"/>
                    </a:p>
                  </a:txBody>
                  <a:tcPr/>
                </a:tc>
                <a:tc hMerge="1">
                  <a:txBody>
                    <a:bodyPr/>
                    <a:lstStyle/>
                    <a:p>
                      <a:endParaRPr lang="es-EC"/>
                    </a:p>
                  </a:txBody>
                  <a:tcPr/>
                </a:tc>
                <a:tc gridSpan="3">
                  <a:txBody>
                    <a:bodyPr/>
                    <a:lstStyle/>
                    <a:p>
                      <a:pPr algn="ctr" fontAlgn="ctr"/>
                      <a:r>
                        <a:rPr lang="es-EC" sz="1600" b="1" u="none" strike="noStrike" dirty="0">
                          <a:solidFill>
                            <a:schemeClr val="bg1"/>
                          </a:solidFill>
                          <a:effectLst/>
                        </a:rPr>
                        <a:t>Tiempo</a:t>
                      </a:r>
                      <a:endParaRPr lang="es-EC" sz="1600" b="1"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c hMerge="1">
                  <a:txBody>
                    <a:bodyPr/>
                    <a:lstStyle/>
                    <a:p>
                      <a:endParaRPr lang="es-EC"/>
                    </a:p>
                  </a:txBody>
                  <a:tcPr/>
                </a:tc>
                <a:tc hMerge="1">
                  <a:txBody>
                    <a:bodyPr/>
                    <a:lstStyle/>
                    <a:p>
                      <a:endParaRPr lang="es-EC"/>
                    </a:p>
                  </a:txBody>
                  <a:tcPr/>
                </a:tc>
                <a:tc>
                  <a:txBody>
                    <a:bodyPr/>
                    <a:lstStyle/>
                    <a:p>
                      <a:pPr algn="ctr" fontAlgn="ctr"/>
                      <a:r>
                        <a:rPr lang="es-EC" sz="1600" b="1" u="none" strike="noStrike" dirty="0">
                          <a:solidFill>
                            <a:schemeClr val="bg1"/>
                          </a:solidFill>
                          <a:effectLst/>
                        </a:rPr>
                        <a:t>Costo</a:t>
                      </a:r>
                      <a:endParaRPr lang="es-EC" sz="1600" b="1"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es-EC" sz="1600" b="1" u="none" strike="noStrike" dirty="0">
                          <a:solidFill>
                            <a:schemeClr val="bg1"/>
                          </a:solidFill>
                          <a:effectLst/>
                        </a:rPr>
                        <a:t>Compras</a:t>
                      </a:r>
                      <a:endParaRPr lang="es-EC" sz="1600" b="1"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es-EC" sz="1600" b="1" u="none" strike="noStrike" dirty="0">
                          <a:solidFill>
                            <a:schemeClr val="bg1"/>
                          </a:solidFill>
                          <a:effectLst/>
                        </a:rPr>
                        <a:t>Riesgos</a:t>
                      </a:r>
                      <a:endParaRPr lang="es-EC" sz="1600" b="1"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es-EC" sz="1600" b="1" u="none" strike="noStrike" dirty="0">
                          <a:solidFill>
                            <a:schemeClr val="bg1"/>
                          </a:solidFill>
                          <a:effectLst/>
                        </a:rPr>
                        <a:t>Comunicación</a:t>
                      </a:r>
                      <a:endParaRPr lang="es-EC" sz="1600" b="1"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c>
                  <a:txBody>
                    <a:bodyPr/>
                    <a:lstStyle/>
                    <a:p>
                      <a:pPr algn="ctr" fontAlgn="ctr"/>
                      <a:r>
                        <a:rPr lang="es-EC" sz="1600" b="1" u="none" strike="noStrike" dirty="0">
                          <a:solidFill>
                            <a:schemeClr val="bg1"/>
                          </a:solidFill>
                          <a:effectLst/>
                        </a:rPr>
                        <a:t>Responsable</a:t>
                      </a:r>
                      <a:endParaRPr lang="es-EC" sz="1600" b="1" i="0" u="none" strike="noStrike" dirty="0">
                        <a:solidFill>
                          <a:schemeClr val="bg1"/>
                        </a:solidFill>
                        <a:effectLst/>
                        <a:latin typeface="Calibri" panose="020F0502020204030204" pitchFamily="34" charset="0"/>
                      </a:endParaRPr>
                    </a:p>
                  </a:txBody>
                  <a:tcPr marL="9525" marR="9525" marT="9525" marB="0" anchor="ctr">
                    <a:solidFill>
                      <a:schemeClr val="accent1"/>
                    </a:solidFill>
                  </a:tcPr>
                </a:tc>
              </a:tr>
              <a:tr h="1283444">
                <a:tc>
                  <a:txBody>
                    <a:bodyPr/>
                    <a:lstStyle/>
                    <a:p>
                      <a:pPr algn="ctr" fontAlgn="ctr"/>
                      <a:r>
                        <a:rPr lang="es-EC" sz="1600" b="1" u="none" strike="noStrike" dirty="0" smtClean="0">
                          <a:solidFill>
                            <a:schemeClr val="tx1"/>
                          </a:solidFill>
                          <a:effectLst/>
                        </a:rPr>
                        <a:t>Programa</a:t>
                      </a:r>
                      <a:endParaRPr lang="es-EC" sz="1600" b="1" i="0" u="none" strike="noStrike" dirty="0">
                        <a:solidFill>
                          <a:schemeClr val="tx1"/>
                        </a:solidFill>
                        <a:effectLst/>
                        <a:latin typeface="Calibri" panose="020F0502020204030204" pitchFamily="34" charset="0"/>
                      </a:endParaRPr>
                    </a:p>
                  </a:txBody>
                  <a:tcPr marL="9525" marR="9525" marT="9525" marB="0" vert="vert270" anchor="ctr">
                    <a:solidFill>
                      <a:schemeClr val="accent1">
                        <a:lumMod val="40000"/>
                        <a:lumOff val="60000"/>
                      </a:schemeClr>
                    </a:solidFill>
                  </a:tcPr>
                </a:tc>
                <a:tc>
                  <a:txBody>
                    <a:bodyPr/>
                    <a:lstStyle/>
                    <a:p>
                      <a:pPr algn="ctr" fontAlgn="ctr"/>
                      <a:r>
                        <a:rPr lang="es-EC" sz="1600" b="1" u="none" strike="noStrike" dirty="0">
                          <a:solidFill>
                            <a:schemeClr val="tx1"/>
                          </a:solidFill>
                          <a:effectLst/>
                        </a:rPr>
                        <a:t>Productos</a:t>
                      </a:r>
                      <a:endParaRPr lang="es-EC" sz="1600" b="1" i="0" u="none" strike="noStrike" dirty="0">
                        <a:solidFill>
                          <a:schemeClr val="tx1"/>
                        </a:solidFill>
                        <a:effectLst/>
                        <a:latin typeface="Calibri" panose="020F0502020204030204" pitchFamily="34" charset="0"/>
                      </a:endParaRPr>
                    </a:p>
                  </a:txBody>
                  <a:tcPr marL="9525" marR="9525" marT="9525" marB="0" vert="vert270" anchor="ctr">
                    <a:solidFill>
                      <a:schemeClr val="accent1">
                        <a:lumMod val="40000"/>
                        <a:lumOff val="60000"/>
                      </a:schemeClr>
                    </a:solidFill>
                  </a:tcPr>
                </a:tc>
                <a:tc>
                  <a:txBody>
                    <a:bodyPr/>
                    <a:lstStyle/>
                    <a:p>
                      <a:pPr algn="ctr" fontAlgn="ctr"/>
                      <a:r>
                        <a:rPr lang="es-EC" sz="1600" b="1" u="none" strike="noStrike" dirty="0">
                          <a:solidFill>
                            <a:schemeClr val="tx1"/>
                          </a:solidFill>
                          <a:effectLst/>
                        </a:rPr>
                        <a:t>Entregables</a:t>
                      </a:r>
                      <a:endParaRPr lang="es-EC" sz="1600" b="1" i="0" u="none" strike="noStrike" dirty="0">
                        <a:solidFill>
                          <a:schemeClr val="tx1"/>
                        </a:solidFill>
                        <a:effectLst/>
                        <a:latin typeface="Calibri" panose="020F0502020204030204" pitchFamily="34" charset="0"/>
                      </a:endParaRPr>
                    </a:p>
                  </a:txBody>
                  <a:tcPr marL="9525" marR="9525" marT="9525" marB="0" vert="vert270" anchor="ctr">
                    <a:solidFill>
                      <a:schemeClr val="accent1">
                        <a:lumMod val="40000"/>
                        <a:lumOff val="60000"/>
                      </a:schemeClr>
                    </a:solidFill>
                  </a:tcPr>
                </a:tc>
                <a:tc>
                  <a:txBody>
                    <a:bodyPr/>
                    <a:lstStyle/>
                    <a:p>
                      <a:pPr algn="ctr" fontAlgn="ctr"/>
                      <a:r>
                        <a:rPr lang="es-EC" sz="1600" b="1" u="none" strike="noStrike" dirty="0">
                          <a:solidFill>
                            <a:schemeClr val="tx1"/>
                          </a:solidFill>
                          <a:effectLst/>
                        </a:rPr>
                        <a:t>Duración</a:t>
                      </a:r>
                      <a:br>
                        <a:rPr lang="es-EC" sz="1600" b="1" u="none" strike="noStrike" dirty="0">
                          <a:solidFill>
                            <a:schemeClr val="tx1"/>
                          </a:solidFill>
                          <a:effectLst/>
                        </a:rPr>
                      </a:br>
                      <a:r>
                        <a:rPr lang="es-EC" sz="1600" b="1" u="none" strike="noStrike" dirty="0">
                          <a:solidFill>
                            <a:schemeClr val="tx1"/>
                          </a:solidFill>
                          <a:effectLst/>
                        </a:rPr>
                        <a:t>en días</a:t>
                      </a:r>
                      <a:endParaRPr lang="es-EC" sz="1600" b="1" i="0" u="none" strike="noStrike" dirty="0">
                        <a:solidFill>
                          <a:schemeClr val="tx1"/>
                        </a:solidFill>
                        <a:effectLst/>
                        <a:latin typeface="Calibri" panose="020F0502020204030204" pitchFamily="34" charset="0"/>
                      </a:endParaRPr>
                    </a:p>
                  </a:txBody>
                  <a:tcPr marL="9525" marR="9525" marT="9525" marB="0" vert="vert270" anchor="ctr">
                    <a:solidFill>
                      <a:schemeClr val="accent1">
                        <a:lumMod val="40000"/>
                        <a:lumOff val="60000"/>
                      </a:schemeClr>
                    </a:solidFill>
                  </a:tcPr>
                </a:tc>
                <a:tc>
                  <a:txBody>
                    <a:bodyPr/>
                    <a:lstStyle/>
                    <a:p>
                      <a:pPr algn="ctr" fontAlgn="ctr"/>
                      <a:r>
                        <a:rPr lang="es-EC" sz="1600" b="1" u="none" strike="noStrike" dirty="0">
                          <a:solidFill>
                            <a:schemeClr val="tx1"/>
                          </a:solidFill>
                          <a:effectLst/>
                        </a:rPr>
                        <a:t>Entrega</a:t>
                      </a:r>
                      <a:endParaRPr lang="es-EC" sz="1600" b="1" i="0" u="none" strike="noStrike" dirty="0">
                        <a:solidFill>
                          <a:schemeClr val="tx1"/>
                        </a:solidFill>
                        <a:effectLst/>
                        <a:latin typeface="Calibri" panose="020F0502020204030204" pitchFamily="34" charset="0"/>
                      </a:endParaRPr>
                    </a:p>
                  </a:txBody>
                  <a:tcPr marL="9525" marR="9525" marT="9525" marB="0" vert="vert270" anchor="ctr">
                    <a:solidFill>
                      <a:schemeClr val="accent1">
                        <a:lumMod val="40000"/>
                        <a:lumOff val="60000"/>
                      </a:schemeClr>
                    </a:solidFill>
                  </a:tcPr>
                </a:tc>
                <a:tc>
                  <a:txBody>
                    <a:bodyPr/>
                    <a:lstStyle/>
                    <a:p>
                      <a:pPr algn="ctr" fontAlgn="ctr"/>
                      <a:r>
                        <a:rPr lang="es-EC" sz="1600" b="1" u="none" strike="noStrike" dirty="0">
                          <a:solidFill>
                            <a:schemeClr val="tx1"/>
                          </a:solidFill>
                          <a:effectLst/>
                        </a:rPr>
                        <a:t>Avance %</a:t>
                      </a:r>
                      <a:endParaRPr lang="es-EC" sz="1600" b="1" i="0" u="none" strike="noStrike" dirty="0">
                        <a:solidFill>
                          <a:schemeClr val="tx1"/>
                        </a:solidFill>
                        <a:effectLst/>
                        <a:latin typeface="Calibri" panose="020F0502020204030204" pitchFamily="34" charset="0"/>
                      </a:endParaRPr>
                    </a:p>
                  </a:txBody>
                  <a:tcPr marL="9525" marR="9525" marT="9525" marB="0" vert="vert270" anchor="ctr">
                    <a:solidFill>
                      <a:schemeClr val="accent1">
                        <a:lumMod val="40000"/>
                        <a:lumOff val="60000"/>
                      </a:schemeClr>
                    </a:solidFill>
                  </a:tcPr>
                </a:tc>
                <a:tc>
                  <a:txBody>
                    <a:bodyPr/>
                    <a:lstStyle/>
                    <a:p>
                      <a:pPr algn="ctr" fontAlgn="ctr"/>
                      <a:r>
                        <a:rPr lang="es-EC" sz="1600" b="1" u="none" strike="noStrike" dirty="0" smtClean="0">
                          <a:solidFill>
                            <a:schemeClr val="tx1"/>
                          </a:solidFill>
                          <a:effectLst/>
                        </a:rPr>
                        <a:t>Presupuesto</a:t>
                      </a:r>
                      <a:r>
                        <a:rPr lang="es-EC" sz="1600" b="1" u="none" strike="noStrike" dirty="0">
                          <a:solidFill>
                            <a:schemeClr val="tx1"/>
                          </a:solidFill>
                          <a:effectLst/>
                        </a:rPr>
                        <a:t/>
                      </a:r>
                      <a:br>
                        <a:rPr lang="es-EC" sz="1600" b="1" u="none" strike="noStrike" dirty="0">
                          <a:solidFill>
                            <a:schemeClr val="tx1"/>
                          </a:solidFill>
                          <a:effectLst/>
                        </a:rPr>
                      </a:br>
                      <a:r>
                        <a:rPr lang="es-EC" sz="1600" b="1" u="none" strike="noStrike" dirty="0">
                          <a:solidFill>
                            <a:schemeClr val="tx1"/>
                          </a:solidFill>
                          <a:effectLst/>
                        </a:rPr>
                        <a:t>en Dólares</a:t>
                      </a:r>
                      <a:endParaRPr lang="es-EC" sz="1600" b="1" i="0" u="none" strike="noStrike" dirty="0">
                        <a:solidFill>
                          <a:schemeClr val="tx1"/>
                        </a:solidFill>
                        <a:effectLst/>
                        <a:latin typeface="Calibri" panose="020F0502020204030204" pitchFamily="34" charset="0"/>
                      </a:endParaRPr>
                    </a:p>
                  </a:txBody>
                  <a:tcPr marL="9525" marR="9525" marT="9525" marB="0" vert="vert270" anchor="ctr">
                    <a:solidFill>
                      <a:schemeClr val="accent1">
                        <a:lumMod val="40000"/>
                        <a:lumOff val="60000"/>
                      </a:schemeClr>
                    </a:solidFill>
                  </a:tcPr>
                </a:tc>
                <a:tc>
                  <a:txBody>
                    <a:bodyPr/>
                    <a:lstStyle/>
                    <a:p>
                      <a:pPr algn="ctr" fontAlgn="ctr"/>
                      <a:r>
                        <a:rPr lang="es-EC" sz="1600" b="1" u="none" strike="noStrike" dirty="0" smtClean="0">
                          <a:solidFill>
                            <a:schemeClr val="tx1"/>
                          </a:solidFill>
                          <a:effectLst/>
                        </a:rPr>
                        <a:t>Tipo de</a:t>
                      </a:r>
                      <a:r>
                        <a:rPr lang="es-EC" sz="1600" b="1" u="none" strike="noStrike" dirty="0">
                          <a:solidFill>
                            <a:schemeClr val="tx1"/>
                          </a:solidFill>
                          <a:effectLst/>
                        </a:rPr>
                        <a:t/>
                      </a:r>
                      <a:br>
                        <a:rPr lang="es-EC" sz="1600" b="1" u="none" strike="noStrike" dirty="0">
                          <a:solidFill>
                            <a:schemeClr val="tx1"/>
                          </a:solidFill>
                          <a:effectLst/>
                        </a:rPr>
                      </a:br>
                      <a:r>
                        <a:rPr lang="es-EC" sz="1600" b="1" u="none" strike="noStrike" dirty="0">
                          <a:solidFill>
                            <a:schemeClr val="tx1"/>
                          </a:solidFill>
                          <a:effectLst/>
                        </a:rPr>
                        <a:t>Licitación</a:t>
                      </a:r>
                      <a:endParaRPr lang="es-EC" sz="1600" b="1" i="0" u="none" strike="noStrike" dirty="0">
                        <a:solidFill>
                          <a:schemeClr val="tx1"/>
                        </a:solidFill>
                        <a:effectLst/>
                        <a:latin typeface="Calibri" panose="020F0502020204030204" pitchFamily="34" charset="0"/>
                      </a:endParaRPr>
                    </a:p>
                  </a:txBody>
                  <a:tcPr marL="9525" marR="9525" marT="9525" marB="0" vert="vert270" anchor="ctr">
                    <a:solidFill>
                      <a:schemeClr val="accent1">
                        <a:lumMod val="40000"/>
                        <a:lumOff val="60000"/>
                      </a:schemeClr>
                    </a:solidFill>
                  </a:tcPr>
                </a:tc>
                <a:tc>
                  <a:txBody>
                    <a:bodyPr/>
                    <a:lstStyle/>
                    <a:p>
                      <a:pPr algn="ctr" fontAlgn="ctr"/>
                      <a:r>
                        <a:rPr lang="es-EC" sz="1600" b="1" u="none" strike="noStrike" dirty="0">
                          <a:solidFill>
                            <a:schemeClr val="tx1"/>
                          </a:solidFill>
                          <a:effectLst/>
                        </a:rPr>
                        <a:t>Nivel</a:t>
                      </a:r>
                      <a:br>
                        <a:rPr lang="es-EC" sz="1600" b="1" u="none" strike="noStrike" dirty="0">
                          <a:solidFill>
                            <a:schemeClr val="tx1"/>
                          </a:solidFill>
                          <a:effectLst/>
                        </a:rPr>
                      </a:br>
                      <a:r>
                        <a:rPr lang="es-EC" sz="1600" b="1" u="none" strike="noStrike" dirty="0">
                          <a:solidFill>
                            <a:schemeClr val="tx1"/>
                          </a:solidFill>
                          <a:effectLst/>
                        </a:rPr>
                        <a:t>de Riesgo</a:t>
                      </a:r>
                      <a:endParaRPr lang="es-EC" sz="1600" b="1" i="0" u="none" strike="noStrike" dirty="0">
                        <a:solidFill>
                          <a:schemeClr val="tx1"/>
                        </a:solidFill>
                        <a:effectLst/>
                        <a:latin typeface="Calibri" panose="020F0502020204030204" pitchFamily="34" charset="0"/>
                      </a:endParaRPr>
                    </a:p>
                  </a:txBody>
                  <a:tcPr marL="9525" marR="9525" marT="9525" marB="0" vert="vert270" anchor="ctr">
                    <a:solidFill>
                      <a:schemeClr val="accent1">
                        <a:lumMod val="40000"/>
                        <a:lumOff val="60000"/>
                      </a:schemeClr>
                    </a:solidFill>
                  </a:tcPr>
                </a:tc>
                <a:tc>
                  <a:txBody>
                    <a:bodyPr/>
                    <a:lstStyle/>
                    <a:p>
                      <a:pPr algn="ctr" fontAlgn="ctr"/>
                      <a:r>
                        <a:rPr lang="es-EC" sz="1600" b="1" u="none" strike="noStrike" dirty="0">
                          <a:solidFill>
                            <a:schemeClr val="tx1"/>
                          </a:solidFill>
                          <a:effectLst/>
                        </a:rPr>
                        <a:t>Comunicaciones</a:t>
                      </a:r>
                      <a:endParaRPr lang="es-EC" sz="1600" b="1" i="0" u="none" strike="noStrike" dirty="0">
                        <a:solidFill>
                          <a:schemeClr val="tx1"/>
                        </a:solidFill>
                        <a:effectLst/>
                        <a:latin typeface="Calibri" panose="020F0502020204030204" pitchFamily="34" charset="0"/>
                      </a:endParaRPr>
                    </a:p>
                  </a:txBody>
                  <a:tcPr marL="9525" marR="9525" marT="9525" marB="0" vert="vert270" anchor="ctr">
                    <a:solidFill>
                      <a:schemeClr val="accent1">
                        <a:lumMod val="40000"/>
                        <a:lumOff val="60000"/>
                      </a:schemeClr>
                    </a:solidFill>
                  </a:tcPr>
                </a:tc>
                <a:tc>
                  <a:txBody>
                    <a:bodyPr/>
                    <a:lstStyle/>
                    <a:p>
                      <a:pPr algn="ctr" fontAlgn="ctr"/>
                      <a:r>
                        <a:rPr lang="es-EC" sz="1600" b="1" u="none" strike="noStrike" dirty="0">
                          <a:solidFill>
                            <a:schemeClr val="tx1"/>
                          </a:solidFill>
                          <a:effectLst/>
                        </a:rPr>
                        <a:t>Nombres</a:t>
                      </a:r>
                      <a:endParaRPr lang="es-EC" sz="1600" b="1" i="0" u="none" strike="noStrike" dirty="0">
                        <a:solidFill>
                          <a:schemeClr val="tx1"/>
                        </a:solidFill>
                        <a:effectLst/>
                        <a:latin typeface="Calibri" panose="020F0502020204030204" pitchFamily="34" charset="0"/>
                      </a:endParaRPr>
                    </a:p>
                  </a:txBody>
                  <a:tcPr marL="9525" marR="9525" marT="9525" marB="0" vert="vert270" anchor="ctr">
                    <a:solidFill>
                      <a:schemeClr val="accent1">
                        <a:lumMod val="40000"/>
                        <a:lumOff val="60000"/>
                      </a:schemeClr>
                    </a:solidFill>
                  </a:tcPr>
                </a:tc>
              </a:tr>
              <a:tr h="2133180">
                <a:tc rowSpan="8">
                  <a:txBody>
                    <a:bodyPr/>
                    <a:lstStyle/>
                    <a:p>
                      <a:pPr algn="ctr" fontAlgn="ctr"/>
                      <a:r>
                        <a:rPr lang="es-EC" sz="1600" b="1" u="none" strike="noStrike" dirty="0" smtClean="0">
                          <a:solidFill>
                            <a:schemeClr val="bg1"/>
                          </a:solidFill>
                          <a:effectLst/>
                        </a:rPr>
                        <a:t>Programa 1</a:t>
                      </a:r>
                      <a:endParaRPr lang="es-EC" sz="1600" b="1" i="0" u="none" strike="noStrike" dirty="0">
                        <a:solidFill>
                          <a:schemeClr val="bg1"/>
                        </a:solidFill>
                        <a:effectLst/>
                        <a:latin typeface="Calibri" panose="020F0502020204030204" pitchFamily="34" charset="0"/>
                      </a:endParaRPr>
                    </a:p>
                  </a:txBody>
                  <a:tcPr marL="9525" marR="9525" marT="9525" marB="0" vert="vert270" anchor="ctr">
                    <a:solidFill>
                      <a:schemeClr val="accent2"/>
                    </a:solidFill>
                  </a:tcPr>
                </a:tc>
                <a:tc rowSpan="4">
                  <a:txBody>
                    <a:bodyPr/>
                    <a:lstStyle/>
                    <a:p>
                      <a:pPr algn="ctr" fontAlgn="ctr"/>
                      <a:r>
                        <a:rPr lang="es-EC" sz="1600" b="1" u="none" strike="noStrike" dirty="0">
                          <a:solidFill>
                            <a:schemeClr val="bg1"/>
                          </a:solidFill>
                          <a:effectLst/>
                        </a:rPr>
                        <a:t>Producto 1.1</a:t>
                      </a:r>
                      <a:endParaRPr lang="es-EC" sz="1600" b="1" i="0" u="none" strike="noStrike" dirty="0">
                        <a:solidFill>
                          <a:schemeClr val="bg1"/>
                        </a:solidFill>
                        <a:effectLst/>
                        <a:latin typeface="Calibri" panose="020F0502020204030204" pitchFamily="34" charset="0"/>
                      </a:endParaRPr>
                    </a:p>
                  </a:txBody>
                  <a:tcPr marL="9525" marR="9525" marT="9525" marB="0" vert="vert270" anchor="ctr">
                    <a:solidFill>
                      <a:schemeClr val="accent2"/>
                    </a:solidFill>
                  </a:tcPr>
                </a:tc>
                <a:tc>
                  <a:txBody>
                    <a:bodyPr/>
                    <a:lstStyle/>
                    <a:p>
                      <a:pPr algn="ctr" fontAlgn="ctr"/>
                      <a:r>
                        <a:rPr lang="es-EC" sz="1600" u="none" strike="noStrike" dirty="0">
                          <a:effectLst/>
                        </a:rPr>
                        <a:t>Entregable 1.1.1</a:t>
                      </a: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r>
                        <a:rPr lang="es-EC" sz="1600" b="0" i="0" u="none" strike="noStrike" dirty="0" smtClean="0">
                          <a:solidFill>
                            <a:srgbClr val="000000"/>
                          </a:solidFill>
                          <a:effectLst/>
                          <a:latin typeface="Calibri" panose="020F0502020204030204" pitchFamily="34" charset="0"/>
                        </a:rPr>
                        <a:t>Tiempo de duración</a:t>
                      </a:r>
                      <a:endParaRPr lang="es-EC" sz="1600" b="0"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r>
                        <a:rPr lang="es-EC" sz="1600" b="0" i="0" u="none" strike="noStrike" dirty="0" smtClean="0">
                          <a:solidFill>
                            <a:srgbClr val="000000"/>
                          </a:solidFill>
                          <a:effectLst/>
                          <a:latin typeface="Calibri" panose="020F0502020204030204" pitchFamily="34" charset="0"/>
                        </a:rPr>
                        <a:t>Fecha de entrega</a:t>
                      </a:r>
                      <a:endParaRPr lang="es-EC" sz="1600" b="0"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r>
                        <a:rPr lang="es-EC" sz="1600" b="0" i="0" u="none" strike="noStrike" dirty="0" smtClean="0">
                          <a:solidFill>
                            <a:srgbClr val="000000"/>
                          </a:solidFill>
                          <a:effectLst/>
                          <a:latin typeface="Calibri" panose="020F0502020204030204" pitchFamily="34" charset="0"/>
                        </a:rPr>
                        <a:t>% de avance a la fecha</a:t>
                      </a:r>
                      <a:endParaRPr lang="es-EC" sz="1600" b="0"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r>
                        <a:rPr lang="es-EC" sz="1600" b="0" i="0" u="none" strike="noStrike" dirty="0" smtClean="0">
                          <a:solidFill>
                            <a:srgbClr val="000000"/>
                          </a:solidFill>
                          <a:effectLst/>
                          <a:latin typeface="Calibri" panose="020F0502020204030204" pitchFamily="34" charset="0"/>
                        </a:rPr>
                        <a:t>Costo del</a:t>
                      </a:r>
                      <a:r>
                        <a:rPr lang="es-EC" sz="1600" b="0" i="0" u="none" strike="noStrike" baseline="0" dirty="0" smtClean="0">
                          <a:solidFill>
                            <a:srgbClr val="000000"/>
                          </a:solidFill>
                          <a:effectLst/>
                          <a:latin typeface="Calibri" panose="020F0502020204030204" pitchFamily="34" charset="0"/>
                        </a:rPr>
                        <a:t> Bien, Obra o Servicio</a:t>
                      </a:r>
                      <a:endParaRPr lang="es-EC" sz="1600" b="0"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C" sz="1600" b="0" u="none" strike="noStrike" dirty="0" smtClean="0">
                          <a:effectLst/>
                        </a:rPr>
                        <a:t>LPI / LPN</a:t>
                      </a:r>
                      <a:endParaRPr lang="es-EC" sz="1600" b="0" i="0" u="none" strike="noStrike" dirty="0" smtClean="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r>
                        <a:rPr lang="es-EC" sz="1600" b="0" u="none" strike="noStrike" dirty="0" smtClean="0">
                          <a:effectLst/>
                        </a:rPr>
                        <a:t>Alto</a:t>
                      </a:r>
                    </a:p>
                    <a:p>
                      <a:pPr algn="ctr" fontAlgn="ctr"/>
                      <a:r>
                        <a:rPr lang="es-EC" sz="1600" b="0" i="0" u="none" strike="noStrike" dirty="0" smtClean="0">
                          <a:solidFill>
                            <a:srgbClr val="000000"/>
                          </a:solidFill>
                          <a:effectLst/>
                          <a:latin typeface="Calibri" panose="020F0502020204030204" pitchFamily="34" charset="0"/>
                        </a:rPr>
                        <a:t>Medio</a:t>
                      </a:r>
                    </a:p>
                    <a:p>
                      <a:pPr algn="ctr" fontAlgn="ctr"/>
                      <a:r>
                        <a:rPr lang="es-EC" sz="1600" b="0" i="0" u="none" strike="noStrike" dirty="0" smtClean="0">
                          <a:solidFill>
                            <a:srgbClr val="000000"/>
                          </a:solidFill>
                          <a:effectLst/>
                          <a:latin typeface="Calibri" panose="020F0502020204030204" pitchFamily="34" charset="0"/>
                        </a:rPr>
                        <a:t>Bajo</a:t>
                      </a:r>
                      <a:endParaRPr lang="es-EC" sz="1600" b="0"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r>
                        <a:rPr lang="es-EC" sz="1200" b="0" i="0" u="none" strike="noStrike" dirty="0" smtClean="0">
                          <a:solidFill>
                            <a:schemeClr val="dk1"/>
                          </a:solidFill>
                          <a:effectLst/>
                          <a:latin typeface="+mn-lt"/>
                        </a:rPr>
                        <a:t>Describe el método a usar para enviar la comunicación; por ejemplo, correo</a:t>
                      </a:r>
                      <a:r>
                        <a:rPr lang="es-EC" sz="1200" b="0" i="0" u="none" strike="noStrike" baseline="0" dirty="0" smtClean="0">
                          <a:solidFill>
                            <a:schemeClr val="dk1"/>
                          </a:solidFill>
                          <a:effectLst/>
                          <a:latin typeface="+mn-lt"/>
                        </a:rPr>
                        <a:t> </a:t>
                      </a:r>
                      <a:r>
                        <a:rPr lang="es-EC" sz="1200" b="0" i="0" u="none" strike="noStrike" dirty="0" smtClean="0">
                          <a:solidFill>
                            <a:schemeClr val="dk1"/>
                          </a:solidFill>
                          <a:effectLst/>
                          <a:latin typeface="+mn-lt"/>
                        </a:rPr>
                        <a:t>electrónico, presentaciones en persona, grabaciones y otros medios que los stakeholders o</a:t>
                      </a:r>
                      <a:r>
                        <a:rPr lang="es-EC" sz="1200" b="0" i="0" u="none" strike="noStrike" baseline="0" dirty="0" smtClean="0">
                          <a:solidFill>
                            <a:schemeClr val="dk1"/>
                          </a:solidFill>
                          <a:effectLst/>
                          <a:latin typeface="+mn-lt"/>
                        </a:rPr>
                        <a:t> </a:t>
                      </a:r>
                      <a:r>
                        <a:rPr lang="es-EC" sz="1200" b="0" i="0" u="none" strike="noStrike" dirty="0" smtClean="0">
                          <a:solidFill>
                            <a:schemeClr val="dk1"/>
                          </a:solidFill>
                          <a:effectLst/>
                          <a:latin typeface="+mn-lt"/>
                        </a:rPr>
                        <a:t>el proyecto han definido como estándares, incluyendo los formatos de entrega</a:t>
                      </a:r>
                    </a:p>
                  </a:txBody>
                  <a:tcPr marL="9525" marR="9525" marT="9525" marB="0" anchor="ctr">
                    <a:solidFill>
                      <a:schemeClr val="accent2">
                        <a:lumMod val="40000"/>
                        <a:lumOff val="60000"/>
                      </a:schemeClr>
                    </a:solidFill>
                  </a:tcPr>
                </a:tc>
                <a:tc>
                  <a:txBody>
                    <a:bodyPr/>
                    <a:lstStyle/>
                    <a:p>
                      <a:pPr algn="ctr" fontAlgn="ctr"/>
                      <a:r>
                        <a:rPr lang="es-EC" sz="1400" b="0" i="0" u="none" strike="noStrike" kern="1200" dirty="0" smtClean="0">
                          <a:solidFill>
                            <a:schemeClr val="dk1"/>
                          </a:solidFill>
                          <a:effectLst/>
                          <a:latin typeface="+mn-lt"/>
                          <a:ea typeface="+mn-ea"/>
                          <a:cs typeface="+mn-cs"/>
                        </a:rPr>
                        <a:t>Nombre del responsable/s del entregable</a:t>
                      </a:r>
                      <a:endParaRPr lang="es-EC" sz="1400" b="0" i="0" u="none" strike="noStrike" kern="1200" dirty="0">
                        <a:solidFill>
                          <a:schemeClr val="dk1"/>
                        </a:solidFill>
                        <a:effectLst/>
                        <a:latin typeface="+mn-lt"/>
                        <a:ea typeface="+mn-ea"/>
                        <a:cs typeface="+mn-cs"/>
                      </a:endParaRPr>
                    </a:p>
                  </a:txBody>
                  <a:tcPr marL="9525" marR="9525" marT="9525" marB="0" anchor="ctr">
                    <a:solidFill>
                      <a:schemeClr val="accent2">
                        <a:lumMod val="40000"/>
                        <a:lumOff val="60000"/>
                      </a:schemeClr>
                    </a:solidFill>
                  </a:tcPr>
                </a:tc>
              </a:tr>
              <a:tr h="344787">
                <a:tc vMerge="1">
                  <a:txBody>
                    <a:bodyPr/>
                    <a:lstStyle/>
                    <a:p>
                      <a:endParaRPr lang="es-EC"/>
                    </a:p>
                  </a:txBody>
                  <a:tcPr/>
                </a:tc>
                <a:tc vMerge="1">
                  <a:txBody>
                    <a:bodyPr/>
                    <a:lstStyle/>
                    <a:p>
                      <a:endParaRPr lang="es-EC"/>
                    </a:p>
                  </a:txBody>
                  <a:tcPr/>
                </a:tc>
                <a:tc>
                  <a:txBody>
                    <a:bodyPr/>
                    <a:lstStyle/>
                    <a:p>
                      <a:pPr algn="ctr" fontAlgn="ctr"/>
                      <a:r>
                        <a:rPr lang="es-EC" sz="1600" u="none" strike="noStrike" dirty="0">
                          <a:effectLst/>
                        </a:rPr>
                        <a:t>Entregable 1.1.2</a:t>
                      </a: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r>
              <a:tr h="344787">
                <a:tc vMerge="1">
                  <a:txBody>
                    <a:bodyPr/>
                    <a:lstStyle/>
                    <a:p>
                      <a:endParaRPr lang="es-EC"/>
                    </a:p>
                  </a:txBody>
                  <a:tcPr/>
                </a:tc>
                <a:tc vMerge="1">
                  <a:txBody>
                    <a:bodyPr/>
                    <a:lstStyle/>
                    <a:p>
                      <a:endParaRPr lang="es-EC"/>
                    </a:p>
                  </a:txBody>
                  <a:tcPr/>
                </a:tc>
                <a:tc>
                  <a:txBody>
                    <a:bodyPr/>
                    <a:lstStyle/>
                    <a:p>
                      <a:pPr algn="ctr" fontAlgn="ctr"/>
                      <a:r>
                        <a:rPr lang="es-EC" sz="1600" u="none" strike="noStrike" dirty="0">
                          <a:effectLst/>
                        </a:rPr>
                        <a:t>Entregable 1.1.3</a:t>
                      </a: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r>
              <a:tr h="344787">
                <a:tc vMerge="1">
                  <a:txBody>
                    <a:bodyPr/>
                    <a:lstStyle/>
                    <a:p>
                      <a:endParaRPr lang="es-EC"/>
                    </a:p>
                  </a:txBody>
                  <a:tcPr/>
                </a:tc>
                <a:tc vMerge="1">
                  <a:txBody>
                    <a:bodyPr/>
                    <a:lstStyle/>
                    <a:p>
                      <a:endParaRPr lang="es-EC"/>
                    </a:p>
                  </a:txBody>
                  <a:tcPr/>
                </a:tc>
                <a:tc>
                  <a:txBody>
                    <a:bodyPr/>
                    <a:lstStyle/>
                    <a:p>
                      <a:pPr algn="ctr" fontAlgn="ctr"/>
                      <a:r>
                        <a:rPr lang="es-EC" sz="1600" u="none" strike="noStrike" dirty="0">
                          <a:effectLst/>
                        </a:rPr>
                        <a:t>Entregable 1.1.4</a:t>
                      </a: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r>
              <a:tr h="344787">
                <a:tc vMerge="1">
                  <a:txBody>
                    <a:bodyPr/>
                    <a:lstStyle/>
                    <a:p>
                      <a:endParaRPr lang="es-EC"/>
                    </a:p>
                  </a:txBody>
                  <a:tcPr/>
                </a:tc>
                <a:tc rowSpan="4">
                  <a:txBody>
                    <a:bodyPr/>
                    <a:lstStyle/>
                    <a:p>
                      <a:pPr algn="ctr" fontAlgn="ctr"/>
                      <a:r>
                        <a:rPr lang="es-EC" sz="1600" b="1" u="none" strike="noStrike" dirty="0">
                          <a:solidFill>
                            <a:schemeClr val="bg1"/>
                          </a:solidFill>
                          <a:effectLst/>
                        </a:rPr>
                        <a:t>Producto 1.2</a:t>
                      </a:r>
                      <a:endParaRPr lang="es-EC" sz="1600" b="1" i="0" u="none" strike="noStrike" dirty="0">
                        <a:solidFill>
                          <a:schemeClr val="bg1"/>
                        </a:solidFill>
                        <a:effectLst/>
                        <a:latin typeface="Calibri" panose="020F0502020204030204" pitchFamily="34" charset="0"/>
                      </a:endParaRPr>
                    </a:p>
                  </a:txBody>
                  <a:tcPr marL="9525" marR="9525" marT="9525" marB="0" vert="vert270" anchor="ctr">
                    <a:solidFill>
                      <a:schemeClr val="accent2"/>
                    </a:solidFill>
                  </a:tcPr>
                </a:tc>
                <a:tc>
                  <a:txBody>
                    <a:bodyPr/>
                    <a:lstStyle/>
                    <a:p>
                      <a:pPr algn="ctr" fontAlgn="ctr"/>
                      <a:r>
                        <a:rPr lang="es-EC" sz="1600" u="none" strike="noStrike" dirty="0">
                          <a:effectLst/>
                        </a:rPr>
                        <a:t>Entregable 1.2.1</a:t>
                      </a: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r>
              <a:tr h="344787">
                <a:tc vMerge="1">
                  <a:txBody>
                    <a:bodyPr/>
                    <a:lstStyle/>
                    <a:p>
                      <a:endParaRPr lang="es-EC"/>
                    </a:p>
                  </a:txBody>
                  <a:tcPr/>
                </a:tc>
                <a:tc vMerge="1">
                  <a:txBody>
                    <a:bodyPr/>
                    <a:lstStyle/>
                    <a:p>
                      <a:endParaRPr lang="es-EC"/>
                    </a:p>
                  </a:txBody>
                  <a:tcPr/>
                </a:tc>
                <a:tc>
                  <a:txBody>
                    <a:bodyPr/>
                    <a:lstStyle/>
                    <a:p>
                      <a:pPr algn="ctr" fontAlgn="ctr"/>
                      <a:r>
                        <a:rPr lang="es-EC" sz="1600" u="none" strike="noStrike" dirty="0">
                          <a:effectLst/>
                        </a:rPr>
                        <a:t>Entregable 1.2.2</a:t>
                      </a: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r>
              <a:tr h="344787">
                <a:tc vMerge="1">
                  <a:txBody>
                    <a:bodyPr/>
                    <a:lstStyle/>
                    <a:p>
                      <a:endParaRPr lang="es-EC"/>
                    </a:p>
                  </a:txBody>
                  <a:tcPr/>
                </a:tc>
                <a:tc vMerge="1">
                  <a:txBody>
                    <a:bodyPr/>
                    <a:lstStyle/>
                    <a:p>
                      <a:endParaRPr lang="es-EC"/>
                    </a:p>
                  </a:txBody>
                  <a:tcPr/>
                </a:tc>
                <a:tc>
                  <a:txBody>
                    <a:bodyPr/>
                    <a:lstStyle/>
                    <a:p>
                      <a:pPr algn="ctr" fontAlgn="ctr"/>
                      <a:r>
                        <a:rPr lang="es-EC" sz="1600" u="none" strike="noStrike" dirty="0">
                          <a:effectLst/>
                        </a:rPr>
                        <a:t>Entregable 1.2.3</a:t>
                      </a: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r>
              <a:tr h="344787">
                <a:tc vMerge="1">
                  <a:txBody>
                    <a:bodyPr/>
                    <a:lstStyle/>
                    <a:p>
                      <a:endParaRPr lang="es-EC"/>
                    </a:p>
                  </a:txBody>
                  <a:tcPr/>
                </a:tc>
                <a:tc vMerge="1">
                  <a:txBody>
                    <a:bodyPr/>
                    <a:lstStyle/>
                    <a:p>
                      <a:endParaRPr lang="es-EC"/>
                    </a:p>
                  </a:txBody>
                  <a:tcPr/>
                </a:tc>
                <a:tc>
                  <a:txBody>
                    <a:bodyPr/>
                    <a:lstStyle/>
                    <a:p>
                      <a:pPr algn="ctr" fontAlgn="ctr"/>
                      <a:r>
                        <a:rPr lang="es-EC" sz="1600" u="none" strike="noStrike" dirty="0">
                          <a:effectLst/>
                        </a:rPr>
                        <a:t>Entregable 1.2.4</a:t>
                      </a: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endParaRPr lang="es-EC" sz="16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r>
            </a:tbl>
          </a:graphicData>
        </a:graphic>
      </p:graphicFrame>
      <p:sp>
        <p:nvSpPr>
          <p:cNvPr id="3" name="Flecha derecha 2">
            <a:hlinkClick r:id="rId2" action="ppaction://hlinksldjump"/>
          </p:cNvPr>
          <p:cNvSpPr/>
          <p:nvPr/>
        </p:nvSpPr>
        <p:spPr>
          <a:xfrm>
            <a:off x="10800921" y="6176210"/>
            <a:ext cx="638629" cy="39188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extLst>
      <p:ext uri="{BB962C8B-B14F-4D97-AF65-F5344CB8AC3E}">
        <p14:creationId xmlns:p14="http://schemas.microsoft.com/office/powerpoint/2010/main" val="6141222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5861" y="115219"/>
            <a:ext cx="3136848" cy="784363"/>
          </a:xfrm>
          <a:prstGeom prst="rect">
            <a:avLst/>
          </a:prstGeom>
        </p:spPr>
      </p:pic>
      <p:sp>
        <p:nvSpPr>
          <p:cNvPr id="9" name="Rectángulo 8"/>
          <p:cNvSpPr/>
          <p:nvPr/>
        </p:nvSpPr>
        <p:spPr>
          <a:xfrm>
            <a:off x="1798820" y="2125993"/>
            <a:ext cx="9848537" cy="4154984"/>
          </a:xfrm>
          <a:prstGeom prst="rect">
            <a:avLst/>
          </a:prstGeom>
        </p:spPr>
        <p:txBody>
          <a:bodyPr wrap="square">
            <a:spAutoFit/>
          </a:bodyPr>
          <a:lstStyle/>
          <a:p>
            <a:pPr indent="-342900" algn="just">
              <a:buClr>
                <a:srgbClr val="FF0000"/>
              </a:buClr>
              <a:buFont typeface="Wingdings" panose="05000000000000000000" pitchFamily="2" charset="2"/>
              <a:buChar char="q"/>
            </a:pPr>
            <a:r>
              <a:rPr lang="es-EC" sz="2400" b="1" dirty="0" smtClean="0"/>
              <a:t>Identificar </a:t>
            </a:r>
            <a:r>
              <a:rPr lang="es-EC" sz="2400" b="1" dirty="0"/>
              <a:t>y gestionar riesgos del proyecto</a:t>
            </a:r>
            <a:r>
              <a:rPr lang="es-EC" sz="2400" b="1" dirty="0" smtClean="0"/>
              <a:t>.</a:t>
            </a:r>
          </a:p>
          <a:p>
            <a:pPr indent="-342900" algn="just">
              <a:buClr>
                <a:srgbClr val="FF0000"/>
              </a:buClr>
              <a:buFont typeface="Wingdings" panose="05000000000000000000" pitchFamily="2" charset="2"/>
              <a:buChar char="q"/>
            </a:pPr>
            <a:endParaRPr lang="es-EC" sz="2400" b="1" dirty="0"/>
          </a:p>
          <a:p>
            <a:pPr indent="-342900" algn="just">
              <a:buClr>
                <a:srgbClr val="FF0000"/>
              </a:buClr>
              <a:buFont typeface="Wingdings" panose="05000000000000000000" pitchFamily="2" charset="2"/>
              <a:buChar char="q"/>
            </a:pPr>
            <a:r>
              <a:rPr lang="es-EC" sz="2400" b="1" dirty="0"/>
              <a:t>Determinar los métodos apropiados para gestionar la documentación de proyectos</a:t>
            </a:r>
            <a:r>
              <a:rPr lang="es-EC" sz="2400" b="1" dirty="0" smtClean="0"/>
              <a:t>.</a:t>
            </a:r>
          </a:p>
          <a:p>
            <a:pPr indent="-342900" algn="just">
              <a:buClr>
                <a:srgbClr val="FF0000"/>
              </a:buClr>
              <a:buFont typeface="Wingdings" panose="05000000000000000000" pitchFamily="2" charset="2"/>
              <a:buChar char="q"/>
            </a:pPr>
            <a:endParaRPr lang="es-EC" sz="2400" b="1" dirty="0"/>
          </a:p>
          <a:p>
            <a:pPr indent="-342900" algn="just">
              <a:buClr>
                <a:srgbClr val="FF0000"/>
              </a:buClr>
              <a:buFont typeface="Wingdings" panose="05000000000000000000" pitchFamily="2" charset="2"/>
              <a:buChar char="q"/>
            </a:pPr>
            <a:r>
              <a:rPr lang="es-EC" sz="2400" b="1" dirty="0"/>
              <a:t>Identificar el nivel apropiado de calidad requerida y gestionar para alcanzar ese nivel</a:t>
            </a:r>
            <a:r>
              <a:rPr lang="es-EC" sz="2400" b="1" dirty="0" smtClean="0"/>
              <a:t>.</a:t>
            </a:r>
          </a:p>
          <a:p>
            <a:pPr indent="-342900" algn="just">
              <a:buClr>
                <a:srgbClr val="FF0000"/>
              </a:buClr>
              <a:buFont typeface="Wingdings" panose="05000000000000000000" pitchFamily="2" charset="2"/>
              <a:buChar char="q"/>
            </a:pPr>
            <a:endParaRPr lang="es-EC" sz="2400" b="1" dirty="0"/>
          </a:p>
          <a:p>
            <a:pPr indent="-342900" algn="just">
              <a:buClr>
                <a:srgbClr val="FF0000"/>
              </a:buClr>
              <a:buFont typeface="Wingdings" panose="05000000000000000000" pitchFamily="2" charset="2"/>
              <a:buChar char="q"/>
            </a:pPr>
            <a:r>
              <a:rPr lang="es-EC" sz="2400" b="1" dirty="0"/>
              <a:t>Identificar la importancia de la adecuada gestión de las adquisiciones del proyecto.</a:t>
            </a:r>
          </a:p>
          <a:p>
            <a:pPr algn="just">
              <a:buClr>
                <a:srgbClr val="FF0000"/>
              </a:buClr>
              <a:buFont typeface="Wingdings" panose="05000000000000000000" pitchFamily="2" charset="2"/>
              <a:buChar char="q"/>
            </a:pPr>
            <a:endParaRPr lang="es-EC" sz="2400" b="1" dirty="0">
              <a:solidFill>
                <a:schemeClr val="tx1"/>
              </a:solidFill>
            </a:endParaRPr>
          </a:p>
        </p:txBody>
      </p:sp>
      <p:sp>
        <p:nvSpPr>
          <p:cNvPr id="10" name="Rectángulo 9"/>
          <p:cNvSpPr/>
          <p:nvPr/>
        </p:nvSpPr>
        <p:spPr>
          <a:xfrm>
            <a:off x="3769092" y="1187027"/>
            <a:ext cx="5956439" cy="707886"/>
          </a:xfrm>
          <a:prstGeom prst="rect">
            <a:avLst/>
          </a:prstGeom>
        </p:spPr>
        <p:txBody>
          <a:bodyPr wrap="none">
            <a:spAutoFit/>
          </a:bodyPr>
          <a:lstStyle/>
          <a:p>
            <a:pPr algn="ctr"/>
            <a:r>
              <a:rPr lang="en-US" sz="4000" b="1" dirty="0" smtClean="0">
                <a:solidFill>
                  <a:schemeClr val="accent6">
                    <a:lumMod val="75000"/>
                  </a:schemeClr>
                </a:solidFill>
                <a:effectLst>
                  <a:outerShdw blurRad="38100" dist="38100" dir="2700000" algn="tl">
                    <a:srgbClr val="000000">
                      <a:alpha val="43137"/>
                    </a:srgbClr>
                  </a:outerShdw>
                </a:effectLst>
              </a:rPr>
              <a:t>OBJETIVOS ESPECÍFICOS (2)</a:t>
            </a:r>
            <a:endParaRPr lang="es-EC" sz="4000" b="1" dirty="0">
              <a:solidFill>
                <a:schemeClr val="accent6">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48940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4" end="4"/>
                                            </p:txEl>
                                          </p:spTgt>
                                        </p:tgtEl>
                                        <p:attrNameLst>
                                          <p:attrName>style.visibility</p:attrName>
                                        </p:attrNameLst>
                                      </p:cBhvr>
                                      <p:to>
                                        <p:strVal val="visible"/>
                                      </p:to>
                                    </p:set>
                                    <p:animEffect transition="in" filter="fade">
                                      <p:cBhvr>
                                        <p:cTn id="22" dur="500"/>
                                        <p:tgtEl>
                                          <p:spTgt spid="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xEl>
                                              <p:pRg st="6" end="6"/>
                                            </p:txEl>
                                          </p:spTgt>
                                        </p:tgtEl>
                                        <p:attrNameLst>
                                          <p:attrName>style.visibility</p:attrName>
                                        </p:attrNameLst>
                                      </p:cBhvr>
                                      <p:to>
                                        <p:strVal val="visible"/>
                                      </p:to>
                                    </p:set>
                                    <p:animEffect transition="in" filter="fade">
                                      <p:cBhvr>
                                        <p:cTn id="27"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5861" y="115219"/>
            <a:ext cx="3136848" cy="784363"/>
          </a:xfrm>
          <a:prstGeom prst="rect">
            <a:avLst/>
          </a:prstGeom>
        </p:spPr>
      </p:pic>
      <p:sp>
        <p:nvSpPr>
          <p:cNvPr id="5" name="2 Marcador de contenido"/>
          <p:cNvSpPr>
            <a:spLocks noGrp="1"/>
          </p:cNvSpPr>
          <p:nvPr>
            <p:ph idx="1"/>
          </p:nvPr>
        </p:nvSpPr>
        <p:spPr>
          <a:xfrm>
            <a:off x="2009105" y="2284628"/>
            <a:ext cx="9053848" cy="1449172"/>
          </a:xfrm>
        </p:spPr>
        <p:txBody>
          <a:bodyPr>
            <a:noAutofit/>
          </a:bodyPr>
          <a:lstStyle/>
          <a:p>
            <a:pPr marL="0" indent="0" algn="just">
              <a:lnSpc>
                <a:spcPct val="120000"/>
              </a:lnSpc>
              <a:buNone/>
            </a:pPr>
            <a:r>
              <a:rPr lang="es-ES" b="1" dirty="0" smtClean="0">
                <a:solidFill>
                  <a:schemeClr val="tx1"/>
                </a:solidFill>
              </a:rPr>
              <a:t>Definir las fases o etapas de la metodología así como sus entregables, para la Gestión de Proyectos en la Corporación Eléctrica del Ecuador Unidad de Negocio CELEC EP – TRANSELECTRIC</a:t>
            </a:r>
            <a:r>
              <a:rPr lang="es-EC" b="1" dirty="0" smtClean="0">
                <a:solidFill>
                  <a:schemeClr val="tx1"/>
                </a:solidFill>
              </a:rPr>
              <a:t>.</a:t>
            </a:r>
            <a:endParaRPr lang="es-ES" b="1" dirty="0">
              <a:solidFill>
                <a:schemeClr val="tx1"/>
              </a:solidFill>
            </a:endParaRPr>
          </a:p>
        </p:txBody>
      </p:sp>
      <p:pic>
        <p:nvPicPr>
          <p:cNvPr id="10" name="Imagen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8342" y="4743695"/>
            <a:ext cx="3030199" cy="1711715"/>
          </a:xfrm>
          <a:prstGeom prst="rect">
            <a:avLst/>
          </a:prstGeom>
        </p:spPr>
      </p:pic>
      <p:sp>
        <p:nvSpPr>
          <p:cNvPr id="7" name="Rectángulo 6"/>
          <p:cNvSpPr/>
          <p:nvPr/>
        </p:nvSpPr>
        <p:spPr>
          <a:xfrm>
            <a:off x="5673873" y="1187027"/>
            <a:ext cx="2146870" cy="707886"/>
          </a:xfrm>
          <a:prstGeom prst="rect">
            <a:avLst/>
          </a:prstGeom>
        </p:spPr>
        <p:txBody>
          <a:bodyPr wrap="none">
            <a:spAutoFit/>
          </a:bodyPr>
          <a:lstStyle/>
          <a:p>
            <a:pPr algn="ctr"/>
            <a:r>
              <a:rPr lang="en-US" sz="4000" b="1" dirty="0" smtClean="0">
                <a:solidFill>
                  <a:schemeClr val="accent6">
                    <a:lumMod val="75000"/>
                  </a:schemeClr>
                </a:solidFill>
                <a:effectLst>
                  <a:outerShdw blurRad="38100" dist="38100" dir="2700000" algn="tl">
                    <a:srgbClr val="000000">
                      <a:alpha val="43137"/>
                    </a:srgbClr>
                  </a:outerShdw>
                </a:effectLst>
              </a:rPr>
              <a:t>ALCANCE</a:t>
            </a:r>
            <a:endParaRPr lang="es-EC" sz="4000" b="1" dirty="0">
              <a:solidFill>
                <a:schemeClr val="accent6">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82112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924285" y="2147818"/>
            <a:ext cx="9103895" cy="968869"/>
          </a:xfrm>
        </p:spPr>
        <p:txBody>
          <a:bodyPr>
            <a:noAutofit/>
          </a:bodyPr>
          <a:lstStyle/>
          <a:p>
            <a:pPr marL="0" indent="0" algn="just">
              <a:buNone/>
            </a:pPr>
            <a:r>
              <a:rPr lang="es-ES" sz="3200" b="1" dirty="0"/>
              <a:t>Un </a:t>
            </a:r>
            <a:r>
              <a:rPr lang="es-ES" sz="3200" b="1" dirty="0">
                <a:solidFill>
                  <a:schemeClr val="accent6">
                    <a:lumMod val="75000"/>
                  </a:schemeClr>
                </a:solidFill>
              </a:rPr>
              <a:t>proyecto </a:t>
            </a:r>
            <a:r>
              <a:rPr lang="es-ES" sz="3200" b="1" dirty="0"/>
              <a:t>es un </a:t>
            </a:r>
            <a:r>
              <a:rPr lang="es-ES" sz="3200" b="1" dirty="0">
                <a:solidFill>
                  <a:schemeClr val="accent6">
                    <a:lumMod val="75000"/>
                  </a:schemeClr>
                </a:solidFill>
              </a:rPr>
              <a:t>esfuerzo temporal </a:t>
            </a:r>
            <a:r>
              <a:rPr lang="es-ES" sz="3200" b="1" dirty="0"/>
              <a:t>que se lleva a cabo para crear un </a:t>
            </a:r>
            <a:r>
              <a:rPr lang="es-ES" sz="3200" b="1" dirty="0">
                <a:solidFill>
                  <a:schemeClr val="accent6">
                    <a:lumMod val="75000"/>
                  </a:schemeClr>
                </a:solidFill>
              </a:rPr>
              <a:t>producto, servicio o resultado único. </a:t>
            </a:r>
            <a:endParaRPr lang="es-ES" sz="3200" b="1" dirty="0" smtClean="0">
              <a:solidFill>
                <a:schemeClr val="accent6">
                  <a:lumMod val="75000"/>
                </a:schemeClr>
              </a:solidFill>
            </a:endParaRPr>
          </a:p>
        </p:txBody>
      </p:sp>
      <p:grpSp>
        <p:nvGrpSpPr>
          <p:cNvPr id="7" name="Grupo 6"/>
          <p:cNvGrpSpPr/>
          <p:nvPr/>
        </p:nvGrpSpPr>
        <p:grpSpPr>
          <a:xfrm>
            <a:off x="3787980" y="4058869"/>
            <a:ext cx="2500941" cy="2086551"/>
            <a:chOff x="2144645" y="1755568"/>
            <a:chExt cx="2982428" cy="3031470"/>
          </a:xfrm>
        </p:grpSpPr>
        <p:sp>
          <p:nvSpPr>
            <p:cNvPr id="8" name="Triángulo isósceles 7"/>
            <p:cNvSpPr/>
            <p:nvPr/>
          </p:nvSpPr>
          <p:spPr>
            <a:xfrm>
              <a:off x="2232408" y="2280973"/>
              <a:ext cx="2301073" cy="1909187"/>
            </a:xfrm>
            <a:prstGeom prst="triangle">
              <a:avLst>
                <a:gd name="adj" fmla="val 50436"/>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C" dirty="0"/>
            </a:p>
          </p:txBody>
        </p:sp>
        <p:sp>
          <p:nvSpPr>
            <p:cNvPr id="9" name="CuadroTexto 8"/>
            <p:cNvSpPr txBox="1"/>
            <p:nvPr/>
          </p:nvSpPr>
          <p:spPr>
            <a:xfrm rot="18172254">
              <a:off x="1975948" y="2987943"/>
              <a:ext cx="1313990" cy="440437"/>
            </a:xfrm>
            <a:prstGeom prst="rect">
              <a:avLst/>
            </a:prstGeom>
            <a:noFill/>
          </p:spPr>
          <p:txBody>
            <a:bodyPr wrap="none" rtlCol="0">
              <a:spAutoFit/>
            </a:bodyPr>
            <a:lstStyle/>
            <a:p>
              <a:r>
                <a:rPr lang="es-EC" b="1" dirty="0"/>
                <a:t>Tiempo</a:t>
              </a:r>
            </a:p>
          </p:txBody>
        </p:sp>
        <p:sp>
          <p:nvSpPr>
            <p:cNvPr id="11" name="CuadroTexto 10"/>
            <p:cNvSpPr txBox="1"/>
            <p:nvPr/>
          </p:nvSpPr>
          <p:spPr>
            <a:xfrm rot="3575077">
              <a:off x="3579371" y="2951283"/>
              <a:ext cx="1178912" cy="440437"/>
            </a:xfrm>
            <a:prstGeom prst="rect">
              <a:avLst/>
            </a:prstGeom>
            <a:noFill/>
          </p:spPr>
          <p:txBody>
            <a:bodyPr wrap="none" rtlCol="0">
              <a:spAutoFit/>
            </a:bodyPr>
            <a:lstStyle/>
            <a:p>
              <a:r>
                <a:rPr lang="es-EC" b="1" dirty="0"/>
                <a:t>Costos</a:t>
              </a:r>
            </a:p>
          </p:txBody>
        </p:sp>
        <p:sp>
          <p:nvSpPr>
            <p:cNvPr id="12" name="CuadroTexto 11"/>
            <p:cNvSpPr txBox="1"/>
            <p:nvPr/>
          </p:nvSpPr>
          <p:spPr>
            <a:xfrm>
              <a:off x="2933163" y="4250450"/>
              <a:ext cx="1101780" cy="536588"/>
            </a:xfrm>
            <a:prstGeom prst="rect">
              <a:avLst/>
            </a:prstGeom>
            <a:noFill/>
          </p:spPr>
          <p:txBody>
            <a:bodyPr wrap="none" rtlCol="0">
              <a:spAutoFit/>
            </a:bodyPr>
            <a:lstStyle/>
            <a:p>
              <a:r>
                <a:rPr lang="es-EC" b="1" dirty="0"/>
                <a:t>Alcance</a:t>
              </a:r>
            </a:p>
          </p:txBody>
        </p:sp>
        <p:sp>
          <p:nvSpPr>
            <p:cNvPr id="13" name="CuadroTexto 12"/>
            <p:cNvSpPr txBox="1"/>
            <p:nvPr/>
          </p:nvSpPr>
          <p:spPr>
            <a:xfrm>
              <a:off x="2144645" y="1755568"/>
              <a:ext cx="2982428" cy="536588"/>
            </a:xfrm>
            <a:prstGeom prst="rect">
              <a:avLst/>
            </a:prstGeom>
            <a:noFill/>
          </p:spPr>
          <p:txBody>
            <a:bodyPr wrap="none" rtlCol="0">
              <a:spAutoFit/>
            </a:bodyPr>
            <a:lstStyle/>
            <a:p>
              <a:r>
                <a:rPr lang="es-EC" b="1" dirty="0"/>
                <a:t>ENFOQUE TRADICIONAL</a:t>
              </a:r>
            </a:p>
          </p:txBody>
        </p:sp>
      </p:grpSp>
      <p:grpSp>
        <p:nvGrpSpPr>
          <p:cNvPr id="14" name="Grupo 13"/>
          <p:cNvGrpSpPr/>
          <p:nvPr/>
        </p:nvGrpSpPr>
        <p:grpSpPr>
          <a:xfrm>
            <a:off x="7001633" y="4038038"/>
            <a:ext cx="2503457" cy="1990825"/>
            <a:chOff x="5743207" y="1755568"/>
            <a:chExt cx="2496214" cy="2494882"/>
          </a:xfrm>
        </p:grpSpPr>
        <p:sp>
          <p:nvSpPr>
            <p:cNvPr id="15" name="Triángulo isósceles 14"/>
            <p:cNvSpPr/>
            <p:nvPr/>
          </p:nvSpPr>
          <p:spPr>
            <a:xfrm>
              <a:off x="5849815" y="2280976"/>
              <a:ext cx="2301073" cy="954593"/>
            </a:xfrm>
            <a:prstGeom prst="triangle">
              <a:avLst/>
            </a:prstGeom>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
          <p:nvSpPr>
            <p:cNvPr id="16" name="Triángulo isósceles 15"/>
            <p:cNvSpPr/>
            <p:nvPr/>
          </p:nvSpPr>
          <p:spPr>
            <a:xfrm rot="10800000">
              <a:off x="5849815" y="3295857"/>
              <a:ext cx="2301073" cy="954593"/>
            </a:xfrm>
            <a:prstGeom prst="triangle">
              <a:avLst/>
            </a:prstGeom>
            <a:solidFill>
              <a:srgbClr val="7030A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EC" dirty="0"/>
            </a:p>
          </p:txBody>
        </p:sp>
        <p:sp>
          <p:nvSpPr>
            <p:cNvPr id="17" name="CuadroTexto 16"/>
            <p:cNvSpPr txBox="1"/>
            <p:nvPr/>
          </p:nvSpPr>
          <p:spPr>
            <a:xfrm>
              <a:off x="6538397" y="2838828"/>
              <a:ext cx="921234" cy="462843"/>
            </a:xfrm>
            <a:prstGeom prst="rect">
              <a:avLst/>
            </a:prstGeom>
            <a:noFill/>
          </p:spPr>
          <p:txBody>
            <a:bodyPr wrap="none" rtlCol="0">
              <a:spAutoFit/>
            </a:bodyPr>
            <a:lstStyle/>
            <a:p>
              <a:r>
                <a:rPr lang="es-EC" b="1" dirty="0">
                  <a:solidFill>
                    <a:schemeClr val="bg1"/>
                  </a:solidFill>
                </a:rPr>
                <a:t>Alcance</a:t>
              </a:r>
            </a:p>
          </p:txBody>
        </p:sp>
        <p:sp>
          <p:nvSpPr>
            <p:cNvPr id="18" name="CuadroTexto 17"/>
            <p:cNvSpPr txBox="1"/>
            <p:nvPr/>
          </p:nvSpPr>
          <p:spPr>
            <a:xfrm>
              <a:off x="6538397" y="3295858"/>
              <a:ext cx="890609" cy="462843"/>
            </a:xfrm>
            <a:prstGeom prst="rect">
              <a:avLst/>
            </a:prstGeom>
            <a:noFill/>
          </p:spPr>
          <p:txBody>
            <a:bodyPr wrap="none" rtlCol="0">
              <a:spAutoFit/>
            </a:bodyPr>
            <a:lstStyle/>
            <a:p>
              <a:r>
                <a:rPr lang="es-EC" b="1" dirty="0">
                  <a:solidFill>
                    <a:schemeClr val="bg1"/>
                  </a:solidFill>
                </a:rPr>
                <a:t>Calidad</a:t>
              </a:r>
            </a:p>
          </p:txBody>
        </p:sp>
        <p:sp>
          <p:nvSpPr>
            <p:cNvPr id="19" name="CuadroTexto 18"/>
            <p:cNvSpPr txBox="1"/>
            <p:nvPr/>
          </p:nvSpPr>
          <p:spPr>
            <a:xfrm rot="19237194">
              <a:off x="5743207" y="2399129"/>
              <a:ext cx="901798" cy="462843"/>
            </a:xfrm>
            <a:prstGeom prst="rect">
              <a:avLst/>
            </a:prstGeom>
            <a:noFill/>
          </p:spPr>
          <p:txBody>
            <a:bodyPr wrap="none" rtlCol="0">
              <a:spAutoFit/>
            </a:bodyPr>
            <a:lstStyle/>
            <a:p>
              <a:r>
                <a:rPr lang="es-EC" b="1" dirty="0"/>
                <a:t>Tiempo</a:t>
              </a:r>
            </a:p>
          </p:txBody>
        </p:sp>
        <p:sp>
          <p:nvSpPr>
            <p:cNvPr id="20" name="CuadroTexto 19"/>
            <p:cNvSpPr txBox="1"/>
            <p:nvPr/>
          </p:nvSpPr>
          <p:spPr>
            <a:xfrm rot="19237194">
              <a:off x="7343058" y="3688973"/>
              <a:ext cx="896363" cy="462843"/>
            </a:xfrm>
            <a:prstGeom prst="rect">
              <a:avLst/>
            </a:prstGeom>
            <a:noFill/>
          </p:spPr>
          <p:txBody>
            <a:bodyPr wrap="none" rtlCol="0">
              <a:spAutoFit/>
            </a:bodyPr>
            <a:lstStyle/>
            <a:p>
              <a:r>
                <a:rPr lang="es-EC" b="1" dirty="0"/>
                <a:t>Riesgos</a:t>
              </a:r>
            </a:p>
          </p:txBody>
        </p:sp>
        <p:sp>
          <p:nvSpPr>
            <p:cNvPr id="21" name="CuadroTexto 20"/>
            <p:cNvSpPr txBox="1"/>
            <p:nvPr/>
          </p:nvSpPr>
          <p:spPr>
            <a:xfrm rot="2399776">
              <a:off x="5754138" y="3724506"/>
              <a:ext cx="1028260" cy="462843"/>
            </a:xfrm>
            <a:prstGeom prst="rect">
              <a:avLst/>
            </a:prstGeom>
            <a:noFill/>
          </p:spPr>
          <p:txBody>
            <a:bodyPr wrap="none" rtlCol="0">
              <a:spAutoFit/>
            </a:bodyPr>
            <a:lstStyle/>
            <a:p>
              <a:r>
                <a:rPr lang="es-EC" b="1" dirty="0"/>
                <a:t>Recursos</a:t>
              </a:r>
            </a:p>
          </p:txBody>
        </p:sp>
        <p:sp>
          <p:nvSpPr>
            <p:cNvPr id="22" name="CuadroTexto 21"/>
            <p:cNvSpPr txBox="1"/>
            <p:nvPr/>
          </p:nvSpPr>
          <p:spPr>
            <a:xfrm rot="2399776">
              <a:off x="7355049" y="2399127"/>
              <a:ext cx="809093" cy="462843"/>
            </a:xfrm>
            <a:prstGeom prst="rect">
              <a:avLst/>
            </a:prstGeom>
            <a:noFill/>
          </p:spPr>
          <p:txBody>
            <a:bodyPr wrap="none" rtlCol="0">
              <a:spAutoFit/>
            </a:bodyPr>
            <a:lstStyle/>
            <a:p>
              <a:r>
                <a:rPr lang="es-EC" b="1" dirty="0"/>
                <a:t>Costos</a:t>
              </a:r>
            </a:p>
          </p:txBody>
        </p:sp>
        <p:sp>
          <p:nvSpPr>
            <p:cNvPr id="23" name="CuadroTexto 22"/>
            <p:cNvSpPr txBox="1"/>
            <p:nvPr/>
          </p:nvSpPr>
          <p:spPr>
            <a:xfrm>
              <a:off x="6015721" y="1755568"/>
              <a:ext cx="1932935" cy="462843"/>
            </a:xfrm>
            <a:prstGeom prst="rect">
              <a:avLst/>
            </a:prstGeom>
            <a:noFill/>
          </p:spPr>
          <p:txBody>
            <a:bodyPr wrap="none" rtlCol="0">
              <a:spAutoFit/>
            </a:bodyPr>
            <a:lstStyle/>
            <a:p>
              <a:r>
                <a:rPr lang="es-EC" b="1" dirty="0"/>
                <a:t>ENFOQUE ACTUAL</a:t>
              </a:r>
            </a:p>
          </p:txBody>
        </p:sp>
      </p:grpSp>
      <p:pic>
        <p:nvPicPr>
          <p:cNvPr id="24" name="Imagen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5861" y="115219"/>
            <a:ext cx="3136848" cy="784363"/>
          </a:xfrm>
          <a:prstGeom prst="rect">
            <a:avLst/>
          </a:prstGeom>
        </p:spPr>
      </p:pic>
      <p:sp>
        <p:nvSpPr>
          <p:cNvPr id="25" name="Rectángulo 24"/>
          <p:cNvSpPr/>
          <p:nvPr/>
        </p:nvSpPr>
        <p:spPr>
          <a:xfrm>
            <a:off x="3869761" y="1187027"/>
            <a:ext cx="5755102" cy="707886"/>
          </a:xfrm>
          <a:prstGeom prst="rect">
            <a:avLst/>
          </a:prstGeom>
        </p:spPr>
        <p:txBody>
          <a:bodyPr wrap="none">
            <a:spAutoFit/>
          </a:bodyPr>
          <a:lstStyle/>
          <a:p>
            <a:pPr algn="ctr"/>
            <a:r>
              <a:rPr lang="es-EC" sz="4000" b="1" dirty="0" smtClean="0">
                <a:solidFill>
                  <a:schemeClr val="accent6">
                    <a:lumMod val="75000"/>
                  </a:schemeClr>
                </a:solidFill>
                <a:effectLst>
                  <a:outerShdw blurRad="38100" dist="38100" dir="2700000" algn="tl">
                    <a:srgbClr val="000000">
                      <a:alpha val="43137"/>
                    </a:srgbClr>
                  </a:outerShdw>
                </a:effectLst>
              </a:rPr>
              <a:t>DEFINICIÓN DE PROYECTO</a:t>
            </a:r>
            <a:endParaRPr lang="es-EC" sz="4000" b="1" dirty="0">
              <a:solidFill>
                <a:schemeClr val="accent6">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70996061"/>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Imagen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5861" y="113115"/>
            <a:ext cx="3136848" cy="784363"/>
          </a:xfrm>
          <a:prstGeom prst="rect">
            <a:avLst/>
          </a:prstGeom>
        </p:spPr>
      </p:pic>
      <p:sp>
        <p:nvSpPr>
          <p:cNvPr id="18" name="Rectángulo 17"/>
          <p:cNvSpPr/>
          <p:nvPr/>
        </p:nvSpPr>
        <p:spPr>
          <a:xfrm>
            <a:off x="5045973" y="93788"/>
            <a:ext cx="6815468" cy="707886"/>
          </a:xfrm>
          <a:prstGeom prst="rect">
            <a:avLst/>
          </a:prstGeom>
        </p:spPr>
        <p:txBody>
          <a:bodyPr wrap="square">
            <a:spAutoFit/>
          </a:bodyPr>
          <a:lstStyle/>
          <a:p>
            <a:pPr algn="ctr"/>
            <a:r>
              <a:rPr lang="es-EC" sz="4000" b="1" dirty="0" smtClean="0">
                <a:solidFill>
                  <a:schemeClr val="accent6">
                    <a:lumMod val="75000"/>
                  </a:schemeClr>
                </a:solidFill>
                <a:effectLst>
                  <a:outerShdw blurRad="50800" dist="38100" dir="18900000" algn="bl" rotWithShape="0">
                    <a:prstClr val="black">
                      <a:alpha val="40000"/>
                    </a:prstClr>
                  </a:outerShdw>
                </a:effectLst>
              </a:rPr>
              <a:t>CICLO </a:t>
            </a:r>
            <a:r>
              <a:rPr lang="es-EC" sz="4000" b="1" dirty="0">
                <a:solidFill>
                  <a:schemeClr val="accent6">
                    <a:lumMod val="75000"/>
                  </a:schemeClr>
                </a:solidFill>
                <a:effectLst>
                  <a:outerShdw blurRad="50800" dist="38100" dir="18900000" algn="bl" rotWithShape="0">
                    <a:prstClr val="black">
                      <a:alpha val="40000"/>
                    </a:prstClr>
                  </a:outerShdw>
                </a:effectLst>
              </a:rPr>
              <a:t>DE VIDA DEL </a:t>
            </a:r>
            <a:r>
              <a:rPr lang="es-EC" sz="4000" b="1" dirty="0" smtClean="0">
                <a:solidFill>
                  <a:schemeClr val="accent6">
                    <a:lumMod val="75000"/>
                  </a:schemeClr>
                </a:solidFill>
                <a:effectLst>
                  <a:outerShdw blurRad="50800" dist="38100" dir="18900000" algn="bl" rotWithShape="0">
                    <a:prstClr val="black">
                      <a:alpha val="40000"/>
                    </a:prstClr>
                  </a:outerShdw>
                </a:effectLst>
              </a:rPr>
              <a:t>PROYECTO</a:t>
            </a:r>
            <a:endParaRPr lang="es-EC" sz="4000" b="1" dirty="0">
              <a:solidFill>
                <a:schemeClr val="accent6">
                  <a:lumMod val="75000"/>
                </a:schemeClr>
              </a:solidFill>
              <a:effectLst>
                <a:outerShdw blurRad="38100" dist="38100" dir="2700000" algn="tl">
                  <a:srgbClr val="000000">
                    <a:alpha val="43137"/>
                  </a:srgbClr>
                </a:outerShdw>
              </a:effectLst>
            </a:endParaRPr>
          </a:p>
        </p:txBody>
      </p:sp>
      <p:sp>
        <p:nvSpPr>
          <p:cNvPr id="19" name="Rectángulo 18"/>
          <p:cNvSpPr/>
          <p:nvPr/>
        </p:nvSpPr>
        <p:spPr>
          <a:xfrm>
            <a:off x="4079776" y="2060849"/>
            <a:ext cx="1744394" cy="6049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a:t>Pre - Inversión</a:t>
            </a:r>
          </a:p>
        </p:txBody>
      </p:sp>
      <p:sp>
        <p:nvSpPr>
          <p:cNvPr id="20" name="Rectángulo 19"/>
          <p:cNvSpPr/>
          <p:nvPr/>
        </p:nvSpPr>
        <p:spPr>
          <a:xfrm>
            <a:off x="4079776" y="4221089"/>
            <a:ext cx="1744394" cy="60491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C" b="1" dirty="0"/>
              <a:t>Inversión</a:t>
            </a:r>
          </a:p>
        </p:txBody>
      </p:sp>
      <p:sp>
        <p:nvSpPr>
          <p:cNvPr id="21" name="Rectángulo 20"/>
          <p:cNvSpPr/>
          <p:nvPr/>
        </p:nvSpPr>
        <p:spPr>
          <a:xfrm>
            <a:off x="4079776" y="5229201"/>
            <a:ext cx="1744394" cy="604911"/>
          </a:xfrm>
          <a:prstGeom prst="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EC" b="1" dirty="0"/>
              <a:t>Operación</a:t>
            </a:r>
          </a:p>
        </p:txBody>
      </p:sp>
      <p:sp>
        <p:nvSpPr>
          <p:cNvPr id="22" name="Rectángulo 21"/>
          <p:cNvSpPr/>
          <p:nvPr/>
        </p:nvSpPr>
        <p:spPr>
          <a:xfrm>
            <a:off x="4079776" y="6136458"/>
            <a:ext cx="1744394" cy="604911"/>
          </a:xfrm>
          <a:prstGeom prst="rect">
            <a:avLst/>
          </a:prstGeom>
          <a:solidFill>
            <a:srgbClr val="7030A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s-EC" b="1" dirty="0"/>
              <a:t>Evaluación Ex - Post</a:t>
            </a:r>
          </a:p>
        </p:txBody>
      </p:sp>
      <p:sp>
        <p:nvSpPr>
          <p:cNvPr id="23" name="Rectángulo 22"/>
          <p:cNvSpPr/>
          <p:nvPr/>
        </p:nvSpPr>
        <p:spPr>
          <a:xfrm>
            <a:off x="6576649" y="2420889"/>
            <a:ext cx="1744394" cy="6049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a:t>Pre - factibilidad</a:t>
            </a:r>
          </a:p>
        </p:txBody>
      </p:sp>
      <p:sp>
        <p:nvSpPr>
          <p:cNvPr id="24" name="Rectángulo 23"/>
          <p:cNvSpPr/>
          <p:nvPr/>
        </p:nvSpPr>
        <p:spPr>
          <a:xfrm>
            <a:off x="6576649" y="3068961"/>
            <a:ext cx="1744394" cy="6049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a:t>Factibilidad</a:t>
            </a:r>
          </a:p>
        </p:txBody>
      </p:sp>
      <p:sp>
        <p:nvSpPr>
          <p:cNvPr id="25" name="Rectángulo 24"/>
          <p:cNvSpPr/>
          <p:nvPr/>
        </p:nvSpPr>
        <p:spPr>
          <a:xfrm>
            <a:off x="6576649" y="1772817"/>
            <a:ext cx="1744394" cy="6049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a:t>Perfil</a:t>
            </a:r>
          </a:p>
        </p:txBody>
      </p:sp>
      <p:sp>
        <p:nvSpPr>
          <p:cNvPr id="26" name="Rectángulo 25"/>
          <p:cNvSpPr/>
          <p:nvPr/>
        </p:nvSpPr>
        <p:spPr>
          <a:xfrm>
            <a:off x="6576649" y="1124745"/>
            <a:ext cx="1744394" cy="6049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a:t>Idea</a:t>
            </a:r>
          </a:p>
        </p:txBody>
      </p:sp>
      <p:sp>
        <p:nvSpPr>
          <p:cNvPr id="27" name="Rectángulo 26"/>
          <p:cNvSpPr/>
          <p:nvPr/>
        </p:nvSpPr>
        <p:spPr>
          <a:xfrm>
            <a:off x="6576649" y="3933057"/>
            <a:ext cx="1744394" cy="60491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C" b="1" dirty="0"/>
              <a:t>Diseño</a:t>
            </a:r>
          </a:p>
        </p:txBody>
      </p:sp>
      <p:sp>
        <p:nvSpPr>
          <p:cNvPr id="28" name="Rectángulo 27"/>
          <p:cNvSpPr/>
          <p:nvPr/>
        </p:nvSpPr>
        <p:spPr>
          <a:xfrm>
            <a:off x="6576649" y="4581129"/>
            <a:ext cx="1744394" cy="60491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C" b="1" dirty="0"/>
              <a:t>Ejecución</a:t>
            </a:r>
          </a:p>
        </p:txBody>
      </p:sp>
      <p:sp>
        <p:nvSpPr>
          <p:cNvPr id="29" name="Abrir llave 28"/>
          <p:cNvSpPr/>
          <p:nvPr/>
        </p:nvSpPr>
        <p:spPr>
          <a:xfrm>
            <a:off x="5994759" y="1134037"/>
            <a:ext cx="411303" cy="2539835"/>
          </a:xfrm>
          <a:prstGeom prst="leftBrace">
            <a:avLst>
              <a:gd name="adj1" fmla="val 93641"/>
              <a:gd name="adj2" fmla="val 50000"/>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dirty="0"/>
          </a:p>
        </p:txBody>
      </p:sp>
      <p:sp>
        <p:nvSpPr>
          <p:cNvPr id="30" name="Abrir llave 29"/>
          <p:cNvSpPr/>
          <p:nvPr/>
        </p:nvSpPr>
        <p:spPr>
          <a:xfrm>
            <a:off x="5994759" y="3971196"/>
            <a:ext cx="411303" cy="1214845"/>
          </a:xfrm>
          <a:prstGeom prst="leftBrace">
            <a:avLst>
              <a:gd name="adj1" fmla="val 60035"/>
              <a:gd name="adj2" fmla="val 49309"/>
            </a:avLst>
          </a:prstGeom>
          <a:ln w="57150"/>
        </p:spPr>
        <p:style>
          <a:lnRef idx="1">
            <a:schemeClr val="accent4"/>
          </a:lnRef>
          <a:fillRef idx="0">
            <a:schemeClr val="accent4"/>
          </a:fillRef>
          <a:effectRef idx="0">
            <a:schemeClr val="accent4"/>
          </a:effectRef>
          <a:fontRef idx="minor">
            <a:schemeClr val="tx1"/>
          </a:fontRef>
        </p:style>
        <p:txBody>
          <a:bodyPr rtlCol="0" anchor="ctr"/>
          <a:lstStyle/>
          <a:p>
            <a:pPr algn="ctr"/>
            <a:endParaRPr lang="es-EC" dirty="0"/>
          </a:p>
        </p:txBody>
      </p:sp>
      <p:sp>
        <p:nvSpPr>
          <p:cNvPr id="31" name="CuadroTexto 30"/>
          <p:cNvSpPr txBox="1"/>
          <p:nvPr/>
        </p:nvSpPr>
        <p:spPr>
          <a:xfrm>
            <a:off x="4576874" y="764704"/>
            <a:ext cx="3316805" cy="369332"/>
          </a:xfrm>
          <a:prstGeom prst="rect">
            <a:avLst/>
          </a:prstGeom>
          <a:noFill/>
        </p:spPr>
        <p:txBody>
          <a:bodyPr wrap="none" rtlCol="0">
            <a:spAutoFit/>
          </a:bodyPr>
          <a:lstStyle/>
          <a:p>
            <a:r>
              <a:rPr lang="es-EC" b="1" dirty="0"/>
              <a:t>FASES		           ETAPAS</a:t>
            </a:r>
          </a:p>
        </p:txBody>
      </p:sp>
    </p:spTree>
    <p:extLst>
      <p:ext uri="{BB962C8B-B14F-4D97-AF65-F5344CB8AC3E}">
        <p14:creationId xmlns:p14="http://schemas.microsoft.com/office/powerpoint/2010/main" val="1413325625"/>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fade">
                                      <p:cBhvr>
                                        <p:cTn id="12" dur="500"/>
                                        <p:tgtEl>
                                          <p:spTgt spid="3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fade">
                                      <p:cBhvr>
                                        <p:cTn id="22" dur="500"/>
                                        <p:tgtEl>
                                          <p:spTgt spid="2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fade">
                                      <p:cBhvr>
                                        <p:cTn id="27" dur="500"/>
                                        <p:tgtEl>
                                          <p:spTgt spid="2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fade">
                                      <p:cBhvr>
                                        <p:cTn id="32" dur="500"/>
                                        <p:tgtEl>
                                          <p:spTgt spid="2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fade">
                                      <p:cBhvr>
                                        <p:cTn id="37" dur="500"/>
                                        <p:tgtEl>
                                          <p:spTgt spid="2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fade">
                                      <p:cBhvr>
                                        <p:cTn id="42" dur="500"/>
                                        <p:tgtEl>
                                          <p:spTgt spid="24"/>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fade">
                                      <p:cBhvr>
                                        <p:cTn id="47" dur="500"/>
                                        <p:tgtEl>
                                          <p:spTgt spid="20"/>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0"/>
                                        </p:tgtEl>
                                        <p:attrNameLst>
                                          <p:attrName>style.visibility</p:attrName>
                                        </p:attrNameLst>
                                      </p:cBhvr>
                                      <p:to>
                                        <p:strVal val="visible"/>
                                      </p:to>
                                    </p:set>
                                    <p:animEffect transition="in" filter="fade">
                                      <p:cBhvr>
                                        <p:cTn id="52" dur="500"/>
                                        <p:tgtEl>
                                          <p:spTgt spid="30"/>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fade">
                                      <p:cBhvr>
                                        <p:cTn id="57" dur="500"/>
                                        <p:tgtEl>
                                          <p:spTgt spid="27"/>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8"/>
                                        </p:tgtEl>
                                        <p:attrNameLst>
                                          <p:attrName>style.visibility</p:attrName>
                                        </p:attrNameLst>
                                      </p:cBhvr>
                                      <p:to>
                                        <p:strVal val="visible"/>
                                      </p:to>
                                    </p:set>
                                    <p:animEffect transition="in" filter="fade">
                                      <p:cBhvr>
                                        <p:cTn id="62" dur="500"/>
                                        <p:tgtEl>
                                          <p:spTgt spid="28"/>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fade">
                                      <p:cBhvr>
                                        <p:cTn id="67" dur="500"/>
                                        <p:tgtEl>
                                          <p:spTgt spid="21"/>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2"/>
                                        </p:tgtEl>
                                        <p:attrNameLst>
                                          <p:attrName>style.visibility</p:attrName>
                                        </p:attrNameLst>
                                      </p:cBhvr>
                                      <p:to>
                                        <p:strVal val="visible"/>
                                      </p:to>
                                    </p:set>
                                    <p:animEffect transition="in" filter="fade">
                                      <p:cBhvr>
                                        <p:cTn id="7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2 Marcador de contenido"/>
          <p:cNvSpPr>
            <a:spLocks noGrp="1"/>
          </p:cNvSpPr>
          <p:nvPr>
            <p:ph idx="1"/>
          </p:nvPr>
        </p:nvSpPr>
        <p:spPr>
          <a:xfrm>
            <a:off x="1648598" y="2151057"/>
            <a:ext cx="8036212" cy="605022"/>
          </a:xfrm>
        </p:spPr>
        <p:txBody>
          <a:bodyPr>
            <a:noAutofit/>
          </a:bodyPr>
          <a:lstStyle/>
          <a:p>
            <a:pPr marL="0" indent="0">
              <a:buNone/>
            </a:pPr>
            <a:r>
              <a:rPr lang="es-EC" b="1" dirty="0" smtClean="0"/>
              <a:t>Guiar </a:t>
            </a:r>
            <a:r>
              <a:rPr lang="es-EC" b="1" dirty="0"/>
              <a:t>en la Gestión de Proyectos a través de:</a:t>
            </a:r>
          </a:p>
          <a:p>
            <a:pPr marL="0" indent="0">
              <a:buNone/>
            </a:pPr>
            <a:endParaRPr lang="es-EC" b="1" dirty="0"/>
          </a:p>
          <a:p>
            <a:pPr marL="0" indent="0">
              <a:spcBef>
                <a:spcPts val="0"/>
              </a:spcBef>
              <a:buClr>
                <a:srgbClr val="FF0000"/>
              </a:buClr>
              <a:buNone/>
            </a:pPr>
            <a:endParaRPr lang="es-ES" b="1" dirty="0"/>
          </a:p>
        </p:txBody>
      </p:sp>
      <p:sp>
        <p:nvSpPr>
          <p:cNvPr id="7" name="2 Título"/>
          <p:cNvSpPr>
            <a:spLocks noGrp="1"/>
          </p:cNvSpPr>
          <p:nvPr>
            <p:ph type="title"/>
          </p:nvPr>
        </p:nvSpPr>
        <p:spPr>
          <a:xfrm>
            <a:off x="5666704" y="0"/>
            <a:ext cx="6525296" cy="836712"/>
          </a:xfrm>
        </p:spPr>
        <p:txBody>
          <a:bodyPr>
            <a:noAutofit/>
          </a:bodyPr>
          <a:lstStyle/>
          <a:p>
            <a:pPr algn="ctr"/>
            <a:r>
              <a:rPr lang="es-EC" sz="2400" b="1" dirty="0">
                <a:solidFill>
                  <a:schemeClr val="accent6">
                    <a:lumMod val="75000"/>
                  </a:schemeClr>
                </a:solidFill>
                <a:effectLst>
                  <a:outerShdw blurRad="50800" dist="38100" dir="18900000" algn="bl" rotWithShape="0">
                    <a:prstClr val="black">
                      <a:alpha val="40000"/>
                    </a:prstClr>
                  </a:outerShdw>
                </a:effectLst>
              </a:rPr>
              <a:t>METODOLOGÍA PARA LA GESTIÓN DE PROYECTOS (1)</a:t>
            </a:r>
            <a:endParaRPr lang="es-EC" sz="2400" b="1" dirty="0">
              <a:solidFill>
                <a:schemeClr val="accent6">
                  <a:lumMod val="75000"/>
                </a:schemeClr>
              </a:solidFill>
            </a:endParaRPr>
          </a:p>
        </p:txBody>
      </p:sp>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9404" y="120364"/>
            <a:ext cx="3136848" cy="784363"/>
          </a:xfrm>
          <a:prstGeom prst="rect">
            <a:avLst/>
          </a:prstGeom>
        </p:spPr>
      </p:pic>
      <p:sp>
        <p:nvSpPr>
          <p:cNvPr id="2" name="Rectángulo 1"/>
          <p:cNvSpPr/>
          <p:nvPr/>
        </p:nvSpPr>
        <p:spPr>
          <a:xfrm>
            <a:off x="4169618" y="1210775"/>
            <a:ext cx="5152180" cy="707886"/>
          </a:xfrm>
          <a:prstGeom prst="rect">
            <a:avLst/>
          </a:prstGeom>
        </p:spPr>
        <p:txBody>
          <a:bodyPr wrap="none">
            <a:spAutoFit/>
          </a:bodyPr>
          <a:lstStyle/>
          <a:p>
            <a:pPr algn="ctr"/>
            <a:r>
              <a:rPr lang="es-EC" sz="4000" b="1" dirty="0">
                <a:solidFill>
                  <a:schemeClr val="accent6">
                    <a:lumMod val="75000"/>
                  </a:schemeClr>
                </a:solidFill>
                <a:effectLst>
                  <a:outerShdw blurRad="38100" dist="38100" dir="2700000" algn="tl">
                    <a:srgbClr val="000000">
                      <a:alpha val="43137"/>
                    </a:srgbClr>
                  </a:outerShdw>
                </a:effectLst>
              </a:rPr>
              <a:t>DESCRIPCIÓN GENERAL</a:t>
            </a:r>
          </a:p>
        </p:txBody>
      </p:sp>
      <p:graphicFrame>
        <p:nvGraphicFramePr>
          <p:cNvPr id="3" name="Diagrama 2"/>
          <p:cNvGraphicFramePr/>
          <p:nvPr>
            <p:extLst>
              <p:ext uri="{D42A27DB-BD31-4B8C-83A1-F6EECF244321}">
                <p14:modId xmlns:p14="http://schemas.microsoft.com/office/powerpoint/2010/main" val="2579250865"/>
              </p:ext>
            </p:extLst>
          </p:nvPr>
        </p:nvGraphicFramePr>
        <p:xfrm>
          <a:off x="3963729" y="2895464"/>
          <a:ext cx="5901386" cy="360119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498768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fade">
                                      <p:cBhvr>
                                        <p:cTn id="17" dur="2000"/>
                                        <p:tgtEl>
                                          <p:spTgt spid="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7" grpId="0"/>
      <p:bldP spid="2" grpId="0"/>
      <p:bldGraphic spid="3"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2 Marcador de contenido"/>
          <p:cNvSpPr>
            <a:spLocks noGrp="1"/>
          </p:cNvSpPr>
          <p:nvPr>
            <p:ph idx="1"/>
          </p:nvPr>
        </p:nvSpPr>
        <p:spPr>
          <a:xfrm>
            <a:off x="1710023" y="2096278"/>
            <a:ext cx="9691434" cy="2389643"/>
          </a:xfrm>
        </p:spPr>
        <p:txBody>
          <a:bodyPr>
            <a:noAutofit/>
          </a:bodyPr>
          <a:lstStyle/>
          <a:p>
            <a:pPr marL="0" indent="0" algn="just">
              <a:buNone/>
            </a:pPr>
            <a:r>
              <a:rPr lang="es-ES" sz="2600" b="1" dirty="0" smtClean="0"/>
              <a:t>La </a:t>
            </a:r>
            <a:r>
              <a:rPr lang="es-ES" sz="2600" b="1" dirty="0"/>
              <a:t>Unidad de Negocio CELEC EP - TRANSELECTRIC, es responsable de expandir, operar y mantener el Sistema Nacional de Transmisión (SNT). Su objetivo fundamental es el transporte de energía eléctrica, garantizando el libre acceso a las redes de transmisión a todas las empresas del sector eléctrico, sean éstas generadoras, distribuidoras o grandes consumidores.</a:t>
            </a:r>
            <a:endParaRPr lang="es-EC" sz="2600" b="1"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97498" y="4515080"/>
            <a:ext cx="2088232" cy="2027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49910" y="4485921"/>
            <a:ext cx="2088232" cy="2056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5861" y="112163"/>
            <a:ext cx="3136848" cy="784363"/>
          </a:xfrm>
          <a:prstGeom prst="rect">
            <a:avLst/>
          </a:prstGeom>
        </p:spPr>
      </p:pic>
      <p:pic>
        <p:nvPicPr>
          <p:cNvPr id="2" name="Imagen 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845086" y="4515080"/>
            <a:ext cx="2088232" cy="2063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292673" y="4485921"/>
            <a:ext cx="2108784" cy="2027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4580223" y="1182330"/>
            <a:ext cx="4329776" cy="707886"/>
          </a:xfrm>
          <a:prstGeom prst="rect">
            <a:avLst/>
          </a:prstGeom>
        </p:spPr>
        <p:txBody>
          <a:bodyPr wrap="none">
            <a:spAutoFit/>
          </a:bodyPr>
          <a:lstStyle/>
          <a:p>
            <a:pPr algn="ctr"/>
            <a:r>
              <a:rPr lang="es-EC" sz="4000" b="1" dirty="0">
                <a:solidFill>
                  <a:schemeClr val="accent6">
                    <a:lumMod val="75000"/>
                  </a:schemeClr>
                </a:solidFill>
                <a:effectLst>
                  <a:outerShdw blurRad="38100" dist="38100" dir="2700000" algn="tl">
                    <a:srgbClr val="000000">
                      <a:alpha val="43137"/>
                    </a:srgbClr>
                  </a:outerShdw>
                </a:effectLst>
              </a:rPr>
              <a:t>SITUACIÓN ACTUAL</a:t>
            </a:r>
          </a:p>
        </p:txBody>
      </p:sp>
      <p:sp>
        <p:nvSpPr>
          <p:cNvPr id="12" name="2 Título"/>
          <p:cNvSpPr>
            <a:spLocks noGrp="1"/>
          </p:cNvSpPr>
          <p:nvPr>
            <p:ph type="title"/>
          </p:nvPr>
        </p:nvSpPr>
        <p:spPr>
          <a:xfrm>
            <a:off x="5666704" y="0"/>
            <a:ext cx="6525296" cy="836712"/>
          </a:xfrm>
        </p:spPr>
        <p:txBody>
          <a:bodyPr>
            <a:noAutofit/>
          </a:bodyPr>
          <a:lstStyle/>
          <a:p>
            <a:pPr algn="ctr"/>
            <a:r>
              <a:rPr lang="es-EC" sz="2400" b="1" dirty="0">
                <a:solidFill>
                  <a:schemeClr val="accent6">
                    <a:lumMod val="75000"/>
                  </a:schemeClr>
                </a:solidFill>
                <a:effectLst>
                  <a:outerShdw blurRad="50800" dist="38100" dir="18900000" algn="bl" rotWithShape="0">
                    <a:prstClr val="black">
                      <a:alpha val="40000"/>
                    </a:prstClr>
                  </a:outerShdw>
                </a:effectLst>
              </a:rPr>
              <a:t>METODOLOGÍA PARA LA GESTIÓN DE PROYECTOS </a:t>
            </a:r>
            <a:r>
              <a:rPr lang="es-EC" sz="2400" b="1" dirty="0" smtClean="0">
                <a:solidFill>
                  <a:schemeClr val="accent6">
                    <a:lumMod val="75000"/>
                  </a:schemeClr>
                </a:solidFill>
                <a:effectLst>
                  <a:outerShdw blurRad="50800" dist="38100" dir="18900000" algn="bl" rotWithShape="0">
                    <a:prstClr val="black">
                      <a:alpha val="40000"/>
                    </a:prstClr>
                  </a:outerShdw>
                </a:effectLst>
              </a:rPr>
              <a:t>(2)</a:t>
            </a:r>
            <a:endParaRPr lang="es-EC" sz="2400" b="1" dirty="0">
              <a:solidFill>
                <a:schemeClr val="accent6">
                  <a:lumMod val="75000"/>
                </a:schemeClr>
              </a:solidFill>
            </a:endParaRPr>
          </a:p>
        </p:txBody>
      </p:sp>
    </p:spTree>
    <p:extLst>
      <p:ext uri="{BB962C8B-B14F-4D97-AF65-F5344CB8AC3E}">
        <p14:creationId xmlns:p14="http://schemas.microsoft.com/office/powerpoint/2010/main" val="217645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fade">
                                      <p:cBhvr>
                                        <p:cTn id="17" dur="2000"/>
                                        <p:tgtEl>
                                          <p:spTgt spid="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51"/>
                                        </p:tgtEl>
                                        <p:attrNameLst>
                                          <p:attrName>style.visibility</p:attrName>
                                        </p:attrNameLst>
                                      </p:cBhvr>
                                      <p:to>
                                        <p:strVal val="visible"/>
                                      </p:to>
                                    </p:set>
                                    <p:animEffect transition="in" filter="fade">
                                      <p:cBhvr>
                                        <p:cTn id="22" dur="500"/>
                                        <p:tgtEl>
                                          <p:spTgt spid="205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050"/>
                                        </p:tgtEl>
                                        <p:attrNameLst>
                                          <p:attrName>style.visibility</p:attrName>
                                        </p:attrNameLst>
                                      </p:cBhvr>
                                      <p:to>
                                        <p:strVal val="visible"/>
                                      </p:to>
                                    </p:set>
                                    <p:animEffect transition="in" filter="fade">
                                      <p:cBhvr>
                                        <p:cTn id="27" dur="500"/>
                                        <p:tgtEl>
                                          <p:spTgt spid="205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fade">
                                      <p:cBhvr>
                                        <p:cTn id="32" dur="500"/>
                                        <p:tgtEl>
                                          <p:spTgt spid="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fade">
                                      <p:cBhvr>
                                        <p:cTn id="3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5" grpId="0"/>
      <p:bldP spid="12"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496</TotalTime>
  <Words>3340</Words>
  <Application>Microsoft Office PowerPoint</Application>
  <PresentationFormat>Personalizado</PresentationFormat>
  <Paragraphs>435</Paragraphs>
  <Slides>35</Slides>
  <Notes>22</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35</vt:i4>
      </vt:variant>
    </vt:vector>
  </HeadingPairs>
  <TitlesOfParts>
    <vt:vector size="37" baseType="lpstr">
      <vt:lpstr>Tema de Office</vt:lpstr>
      <vt:lpstr>Documento</vt:lpstr>
      <vt:lpstr>METODOLOGÍA PARA LA GESTIÓN DE PROYECTOS EN LA CORPORACIÓN ELÉCTRICA DEL ECUADOR UNIDAD DE NEGOCIO CELEC EP – TRANSELECTRIC</vt:lpstr>
      <vt:lpstr>Presentación de PowerPoint</vt:lpstr>
      <vt:lpstr>Presentación de PowerPoint</vt:lpstr>
      <vt:lpstr>Presentación de PowerPoint</vt:lpstr>
      <vt:lpstr>Presentación de PowerPoint</vt:lpstr>
      <vt:lpstr>Presentación de PowerPoint</vt:lpstr>
      <vt:lpstr>Presentación de PowerPoint</vt:lpstr>
      <vt:lpstr>METODOLOGÍA PARA LA GESTIÓN DE PROYECTOS (1)</vt:lpstr>
      <vt:lpstr>METODOLOGÍA PARA LA GESTIÓN DE PROYECTOS (2)</vt:lpstr>
      <vt:lpstr>METODOLOGÍA PARA LA GESTIÓN DE PROYECTOS (3)</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SOLO HAY FELICIDAD,  DONDE HAY VIRTUD  Y ESFUERZO SERIO,  PUES LA VIDA NO ES JUEGO ”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METODOLOGÍA PARA LA GESTIÓN DE PROYECTOS EN LA CORPORACIÓN ELÉCTRICA DEL ECUADOR UNIDAD DE NEGOCIO CELEC EP – TRANSELECTRIC</dc:title>
  <dc:creator>Cristina Elizabeth Zabala Rivas</dc:creator>
  <cp:lastModifiedBy>Alexis Navarrete</cp:lastModifiedBy>
  <cp:revision>85</cp:revision>
  <dcterms:created xsi:type="dcterms:W3CDTF">2015-05-18T21:17:56Z</dcterms:created>
  <dcterms:modified xsi:type="dcterms:W3CDTF">2015-07-23T18:02:27Z</dcterms:modified>
</cp:coreProperties>
</file>