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3" r:id="rId20"/>
    <p:sldId id="274" r:id="rId21"/>
    <p:sldId id="275"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D07E33-996B-4743-91C1-C088768DF4D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S"/>
        </a:p>
      </dgm:t>
    </dgm:pt>
    <dgm:pt modelId="{BEF0E3DC-752C-43A5-A07B-E75A585DCBE8}">
      <dgm:prSet phldrT="[Texto]"/>
      <dgm:spPr/>
      <dgm:t>
        <a:bodyPr/>
        <a:lstStyle/>
        <a:p>
          <a:r>
            <a:rPr lang="es-ES" dirty="0" smtClean="0"/>
            <a:t>Mediante la Resolución No. 104-CEAACES-SO-12-2014</a:t>
          </a:r>
          <a:endParaRPr lang="es-ES" dirty="0"/>
        </a:p>
      </dgm:t>
    </dgm:pt>
    <dgm:pt modelId="{37CAEDA0-8329-4515-A501-7E2BDED82F91}" type="parTrans" cxnId="{B1E439F8-8166-4A9C-A934-D973F9FEC2CC}">
      <dgm:prSet/>
      <dgm:spPr/>
      <dgm:t>
        <a:bodyPr/>
        <a:lstStyle/>
        <a:p>
          <a:endParaRPr lang="es-ES"/>
        </a:p>
      </dgm:t>
    </dgm:pt>
    <dgm:pt modelId="{7CB693A3-5E79-40DC-BACA-146C7263913C}" type="sibTrans" cxnId="{B1E439F8-8166-4A9C-A934-D973F9FEC2CC}">
      <dgm:prSet/>
      <dgm:spPr/>
      <dgm:t>
        <a:bodyPr/>
        <a:lstStyle/>
        <a:p>
          <a:endParaRPr lang="es-ES"/>
        </a:p>
      </dgm:t>
    </dgm:pt>
    <dgm:pt modelId="{8131EB40-160B-4727-89D7-50C2988DCBC6}">
      <dgm:prSet phldrT="[Texto]"/>
      <dgm:spPr/>
      <dgm:t>
        <a:bodyPr/>
        <a:lstStyle/>
        <a:p>
          <a:r>
            <a:rPr lang="es-ES" dirty="0" smtClean="0"/>
            <a:t>Cuenta con cinco criterios esenciales para realizar una evaluación externa a las distinta universidades que se encuentran dentro del sistema de educación superior</a:t>
          </a:r>
          <a:endParaRPr lang="es-ES" dirty="0"/>
        </a:p>
      </dgm:t>
    </dgm:pt>
    <dgm:pt modelId="{0EE0B472-40A0-4EF7-A89C-CB01EBC2FC1B}" type="parTrans" cxnId="{4E5E4917-1995-4665-B920-6E1C6F8AA237}">
      <dgm:prSet/>
      <dgm:spPr/>
      <dgm:t>
        <a:bodyPr/>
        <a:lstStyle/>
        <a:p>
          <a:endParaRPr lang="es-ES"/>
        </a:p>
      </dgm:t>
    </dgm:pt>
    <dgm:pt modelId="{698B0182-4133-41FA-ADCD-F7752F529EA1}" type="sibTrans" cxnId="{4E5E4917-1995-4665-B920-6E1C6F8AA237}">
      <dgm:prSet/>
      <dgm:spPr/>
      <dgm:t>
        <a:bodyPr/>
        <a:lstStyle/>
        <a:p>
          <a:endParaRPr lang="es-ES"/>
        </a:p>
      </dgm:t>
    </dgm:pt>
    <dgm:pt modelId="{066CD014-1561-4FEE-9EF0-0EEBBD6C0080}">
      <dgm:prSet phldrT="[Texto]"/>
      <dgm:spPr/>
      <dgm:t>
        <a:bodyPr/>
        <a:lstStyle/>
        <a:p>
          <a:r>
            <a:rPr lang="es-ES" dirty="0" smtClean="0"/>
            <a:t>Es un tipo de indicador cualitativo, el cual evalúa la capacidad institucional para trazar objetivos a largo plazo y plantear estrategias y acciones orientadas para alcanzarlos</a:t>
          </a:r>
          <a:endParaRPr lang="es-ES" dirty="0"/>
        </a:p>
      </dgm:t>
    </dgm:pt>
    <dgm:pt modelId="{F2735379-0451-43CA-95B9-00C3F42E3237}" type="parTrans" cxnId="{27960C46-3CBC-4D75-A75B-9C5651712A24}">
      <dgm:prSet/>
      <dgm:spPr/>
      <dgm:t>
        <a:bodyPr/>
        <a:lstStyle/>
        <a:p>
          <a:endParaRPr lang="es-ES"/>
        </a:p>
      </dgm:t>
    </dgm:pt>
    <dgm:pt modelId="{9204EC26-5095-46D8-A1C6-ED865150B3E2}" type="sibTrans" cxnId="{27960C46-3CBC-4D75-A75B-9C5651712A24}">
      <dgm:prSet/>
      <dgm:spPr/>
      <dgm:t>
        <a:bodyPr/>
        <a:lstStyle/>
        <a:p>
          <a:endParaRPr lang="es-ES"/>
        </a:p>
      </dgm:t>
    </dgm:pt>
    <dgm:pt modelId="{F96A43C8-241A-47DA-9D28-4FEA31C7CB24}" type="pres">
      <dgm:prSet presAssocID="{D8D07E33-996B-4743-91C1-C088768DF4D2}" presName="outerComposite" presStyleCnt="0">
        <dgm:presLayoutVars>
          <dgm:chMax val="5"/>
          <dgm:dir/>
          <dgm:resizeHandles val="exact"/>
        </dgm:presLayoutVars>
      </dgm:prSet>
      <dgm:spPr/>
      <dgm:t>
        <a:bodyPr/>
        <a:lstStyle/>
        <a:p>
          <a:endParaRPr lang="es-ES"/>
        </a:p>
      </dgm:t>
    </dgm:pt>
    <dgm:pt modelId="{E36FCB9A-CC54-4A71-B521-B9220857CE83}" type="pres">
      <dgm:prSet presAssocID="{D8D07E33-996B-4743-91C1-C088768DF4D2}" presName="dummyMaxCanvas" presStyleCnt="0">
        <dgm:presLayoutVars/>
      </dgm:prSet>
      <dgm:spPr/>
    </dgm:pt>
    <dgm:pt modelId="{E2037DA7-C27A-488B-8DBB-E49F954D052B}" type="pres">
      <dgm:prSet presAssocID="{D8D07E33-996B-4743-91C1-C088768DF4D2}" presName="ThreeNodes_1" presStyleLbl="node1" presStyleIdx="0" presStyleCnt="3">
        <dgm:presLayoutVars>
          <dgm:bulletEnabled val="1"/>
        </dgm:presLayoutVars>
      </dgm:prSet>
      <dgm:spPr/>
      <dgm:t>
        <a:bodyPr/>
        <a:lstStyle/>
        <a:p>
          <a:endParaRPr lang="es-ES"/>
        </a:p>
      </dgm:t>
    </dgm:pt>
    <dgm:pt modelId="{DD21590B-8D60-4F06-A83B-7A930AE9E408}" type="pres">
      <dgm:prSet presAssocID="{D8D07E33-996B-4743-91C1-C088768DF4D2}" presName="ThreeNodes_2" presStyleLbl="node1" presStyleIdx="1" presStyleCnt="3">
        <dgm:presLayoutVars>
          <dgm:bulletEnabled val="1"/>
        </dgm:presLayoutVars>
      </dgm:prSet>
      <dgm:spPr/>
      <dgm:t>
        <a:bodyPr/>
        <a:lstStyle/>
        <a:p>
          <a:endParaRPr lang="es-ES"/>
        </a:p>
      </dgm:t>
    </dgm:pt>
    <dgm:pt modelId="{F76973EF-EB57-43E4-BA12-B0E23BED880D}" type="pres">
      <dgm:prSet presAssocID="{D8D07E33-996B-4743-91C1-C088768DF4D2}" presName="ThreeNodes_3" presStyleLbl="node1" presStyleIdx="2" presStyleCnt="3">
        <dgm:presLayoutVars>
          <dgm:bulletEnabled val="1"/>
        </dgm:presLayoutVars>
      </dgm:prSet>
      <dgm:spPr/>
      <dgm:t>
        <a:bodyPr/>
        <a:lstStyle/>
        <a:p>
          <a:endParaRPr lang="es-ES"/>
        </a:p>
      </dgm:t>
    </dgm:pt>
    <dgm:pt modelId="{C90EB145-7FB8-4821-A030-DA747B9678C1}" type="pres">
      <dgm:prSet presAssocID="{D8D07E33-996B-4743-91C1-C088768DF4D2}" presName="ThreeConn_1-2" presStyleLbl="fgAccFollowNode1" presStyleIdx="0" presStyleCnt="2">
        <dgm:presLayoutVars>
          <dgm:bulletEnabled val="1"/>
        </dgm:presLayoutVars>
      </dgm:prSet>
      <dgm:spPr/>
      <dgm:t>
        <a:bodyPr/>
        <a:lstStyle/>
        <a:p>
          <a:endParaRPr lang="es-ES"/>
        </a:p>
      </dgm:t>
    </dgm:pt>
    <dgm:pt modelId="{14950D96-FCF1-4F7A-945E-10FA4F99E29C}" type="pres">
      <dgm:prSet presAssocID="{D8D07E33-996B-4743-91C1-C088768DF4D2}" presName="ThreeConn_2-3" presStyleLbl="fgAccFollowNode1" presStyleIdx="1" presStyleCnt="2">
        <dgm:presLayoutVars>
          <dgm:bulletEnabled val="1"/>
        </dgm:presLayoutVars>
      </dgm:prSet>
      <dgm:spPr/>
      <dgm:t>
        <a:bodyPr/>
        <a:lstStyle/>
        <a:p>
          <a:endParaRPr lang="es-ES"/>
        </a:p>
      </dgm:t>
    </dgm:pt>
    <dgm:pt modelId="{91FC2FF1-C8C6-41D1-BDB0-3AC24EECFAE6}" type="pres">
      <dgm:prSet presAssocID="{D8D07E33-996B-4743-91C1-C088768DF4D2}" presName="ThreeNodes_1_text" presStyleLbl="node1" presStyleIdx="2" presStyleCnt="3">
        <dgm:presLayoutVars>
          <dgm:bulletEnabled val="1"/>
        </dgm:presLayoutVars>
      </dgm:prSet>
      <dgm:spPr/>
      <dgm:t>
        <a:bodyPr/>
        <a:lstStyle/>
        <a:p>
          <a:endParaRPr lang="es-ES"/>
        </a:p>
      </dgm:t>
    </dgm:pt>
    <dgm:pt modelId="{BCD1F8B4-014B-464C-988C-13F807BD5334}" type="pres">
      <dgm:prSet presAssocID="{D8D07E33-996B-4743-91C1-C088768DF4D2}" presName="ThreeNodes_2_text" presStyleLbl="node1" presStyleIdx="2" presStyleCnt="3">
        <dgm:presLayoutVars>
          <dgm:bulletEnabled val="1"/>
        </dgm:presLayoutVars>
      </dgm:prSet>
      <dgm:spPr/>
      <dgm:t>
        <a:bodyPr/>
        <a:lstStyle/>
        <a:p>
          <a:endParaRPr lang="es-ES"/>
        </a:p>
      </dgm:t>
    </dgm:pt>
    <dgm:pt modelId="{0092A221-18E1-4D7B-A22C-283BBD90AAB0}" type="pres">
      <dgm:prSet presAssocID="{D8D07E33-996B-4743-91C1-C088768DF4D2}" presName="ThreeNodes_3_text" presStyleLbl="node1" presStyleIdx="2" presStyleCnt="3">
        <dgm:presLayoutVars>
          <dgm:bulletEnabled val="1"/>
        </dgm:presLayoutVars>
      </dgm:prSet>
      <dgm:spPr/>
      <dgm:t>
        <a:bodyPr/>
        <a:lstStyle/>
        <a:p>
          <a:endParaRPr lang="es-ES"/>
        </a:p>
      </dgm:t>
    </dgm:pt>
  </dgm:ptLst>
  <dgm:cxnLst>
    <dgm:cxn modelId="{E0D68122-8E9A-4D18-A85E-E2FD629FA3FC}" type="presOf" srcId="{066CD014-1561-4FEE-9EF0-0EEBBD6C0080}" destId="{F76973EF-EB57-43E4-BA12-B0E23BED880D}" srcOrd="0" destOrd="0" presId="urn:microsoft.com/office/officeart/2005/8/layout/vProcess5"/>
    <dgm:cxn modelId="{E14790AF-DEA3-426C-918F-B0B84F638A0C}" type="presOf" srcId="{8131EB40-160B-4727-89D7-50C2988DCBC6}" destId="{BCD1F8B4-014B-464C-988C-13F807BD5334}" srcOrd="1" destOrd="0" presId="urn:microsoft.com/office/officeart/2005/8/layout/vProcess5"/>
    <dgm:cxn modelId="{9EF2DEBE-3F3B-44B8-8598-ACC0FEDB2724}" type="presOf" srcId="{698B0182-4133-41FA-ADCD-F7752F529EA1}" destId="{14950D96-FCF1-4F7A-945E-10FA4F99E29C}" srcOrd="0" destOrd="0" presId="urn:microsoft.com/office/officeart/2005/8/layout/vProcess5"/>
    <dgm:cxn modelId="{CACB6016-6B3D-4EC1-8B37-A3AF32150335}" type="presOf" srcId="{8131EB40-160B-4727-89D7-50C2988DCBC6}" destId="{DD21590B-8D60-4F06-A83B-7A930AE9E408}" srcOrd="0" destOrd="0" presId="urn:microsoft.com/office/officeart/2005/8/layout/vProcess5"/>
    <dgm:cxn modelId="{4E5E4917-1995-4665-B920-6E1C6F8AA237}" srcId="{D8D07E33-996B-4743-91C1-C088768DF4D2}" destId="{8131EB40-160B-4727-89D7-50C2988DCBC6}" srcOrd="1" destOrd="0" parTransId="{0EE0B472-40A0-4EF7-A89C-CB01EBC2FC1B}" sibTransId="{698B0182-4133-41FA-ADCD-F7752F529EA1}"/>
    <dgm:cxn modelId="{B5A971F0-4A2E-4A0E-9EF7-02AFAF1B5745}" type="presOf" srcId="{7CB693A3-5E79-40DC-BACA-146C7263913C}" destId="{C90EB145-7FB8-4821-A030-DA747B9678C1}" srcOrd="0" destOrd="0" presId="urn:microsoft.com/office/officeart/2005/8/layout/vProcess5"/>
    <dgm:cxn modelId="{B1E439F8-8166-4A9C-A934-D973F9FEC2CC}" srcId="{D8D07E33-996B-4743-91C1-C088768DF4D2}" destId="{BEF0E3DC-752C-43A5-A07B-E75A585DCBE8}" srcOrd="0" destOrd="0" parTransId="{37CAEDA0-8329-4515-A501-7E2BDED82F91}" sibTransId="{7CB693A3-5E79-40DC-BACA-146C7263913C}"/>
    <dgm:cxn modelId="{A28DDE22-308E-49C7-A87A-F05F0F5E2815}" type="presOf" srcId="{066CD014-1561-4FEE-9EF0-0EEBBD6C0080}" destId="{0092A221-18E1-4D7B-A22C-283BBD90AAB0}" srcOrd="1" destOrd="0" presId="urn:microsoft.com/office/officeart/2005/8/layout/vProcess5"/>
    <dgm:cxn modelId="{8C347461-99D2-484C-89AF-E2090254B888}" type="presOf" srcId="{BEF0E3DC-752C-43A5-A07B-E75A585DCBE8}" destId="{91FC2FF1-C8C6-41D1-BDB0-3AC24EECFAE6}" srcOrd="1" destOrd="0" presId="urn:microsoft.com/office/officeart/2005/8/layout/vProcess5"/>
    <dgm:cxn modelId="{27960C46-3CBC-4D75-A75B-9C5651712A24}" srcId="{D8D07E33-996B-4743-91C1-C088768DF4D2}" destId="{066CD014-1561-4FEE-9EF0-0EEBBD6C0080}" srcOrd="2" destOrd="0" parTransId="{F2735379-0451-43CA-95B9-00C3F42E3237}" sibTransId="{9204EC26-5095-46D8-A1C6-ED865150B3E2}"/>
    <dgm:cxn modelId="{D162F7DA-C33B-48C4-96D3-CB3DB21E0E58}" type="presOf" srcId="{D8D07E33-996B-4743-91C1-C088768DF4D2}" destId="{F96A43C8-241A-47DA-9D28-4FEA31C7CB24}" srcOrd="0" destOrd="0" presId="urn:microsoft.com/office/officeart/2005/8/layout/vProcess5"/>
    <dgm:cxn modelId="{1BFE5A96-132C-4489-98BB-57266A5345A4}" type="presOf" srcId="{BEF0E3DC-752C-43A5-A07B-E75A585DCBE8}" destId="{E2037DA7-C27A-488B-8DBB-E49F954D052B}" srcOrd="0" destOrd="0" presId="urn:microsoft.com/office/officeart/2005/8/layout/vProcess5"/>
    <dgm:cxn modelId="{BA515BDD-06B0-450C-A5B6-CDFFD2B763F7}" type="presParOf" srcId="{F96A43C8-241A-47DA-9D28-4FEA31C7CB24}" destId="{E36FCB9A-CC54-4A71-B521-B9220857CE83}" srcOrd="0" destOrd="0" presId="urn:microsoft.com/office/officeart/2005/8/layout/vProcess5"/>
    <dgm:cxn modelId="{21631929-9063-4CEE-A950-90EB1E6A4A58}" type="presParOf" srcId="{F96A43C8-241A-47DA-9D28-4FEA31C7CB24}" destId="{E2037DA7-C27A-488B-8DBB-E49F954D052B}" srcOrd="1" destOrd="0" presId="urn:microsoft.com/office/officeart/2005/8/layout/vProcess5"/>
    <dgm:cxn modelId="{B10AF264-6EA6-4F3A-8344-D844D0A4DE54}" type="presParOf" srcId="{F96A43C8-241A-47DA-9D28-4FEA31C7CB24}" destId="{DD21590B-8D60-4F06-A83B-7A930AE9E408}" srcOrd="2" destOrd="0" presId="urn:microsoft.com/office/officeart/2005/8/layout/vProcess5"/>
    <dgm:cxn modelId="{C797D06C-866E-4274-A9BA-A44C22C0F571}" type="presParOf" srcId="{F96A43C8-241A-47DA-9D28-4FEA31C7CB24}" destId="{F76973EF-EB57-43E4-BA12-B0E23BED880D}" srcOrd="3" destOrd="0" presId="urn:microsoft.com/office/officeart/2005/8/layout/vProcess5"/>
    <dgm:cxn modelId="{131015FF-5D39-407D-BE09-118272BA07E0}" type="presParOf" srcId="{F96A43C8-241A-47DA-9D28-4FEA31C7CB24}" destId="{C90EB145-7FB8-4821-A030-DA747B9678C1}" srcOrd="4" destOrd="0" presId="urn:microsoft.com/office/officeart/2005/8/layout/vProcess5"/>
    <dgm:cxn modelId="{D4FA0A22-D597-4167-838D-836E59DE2E6B}" type="presParOf" srcId="{F96A43C8-241A-47DA-9D28-4FEA31C7CB24}" destId="{14950D96-FCF1-4F7A-945E-10FA4F99E29C}" srcOrd="5" destOrd="0" presId="urn:microsoft.com/office/officeart/2005/8/layout/vProcess5"/>
    <dgm:cxn modelId="{137D0C35-C51C-44C5-8746-0CACF7071934}" type="presParOf" srcId="{F96A43C8-241A-47DA-9D28-4FEA31C7CB24}" destId="{91FC2FF1-C8C6-41D1-BDB0-3AC24EECFAE6}" srcOrd="6" destOrd="0" presId="urn:microsoft.com/office/officeart/2005/8/layout/vProcess5"/>
    <dgm:cxn modelId="{7DA4B204-4DE7-499B-B838-55428FC30B3B}" type="presParOf" srcId="{F96A43C8-241A-47DA-9D28-4FEA31C7CB24}" destId="{BCD1F8B4-014B-464C-988C-13F807BD5334}" srcOrd="7" destOrd="0" presId="urn:microsoft.com/office/officeart/2005/8/layout/vProcess5"/>
    <dgm:cxn modelId="{DDCBB5C0-BF6C-41D1-A8DA-31E7DF9EAF52}" type="presParOf" srcId="{F96A43C8-241A-47DA-9D28-4FEA31C7CB24}" destId="{0092A221-18E1-4D7B-A22C-283BBD90AAB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EFA10-9A3A-41E7-B86D-0DD23EF4D739}"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ES"/>
        </a:p>
      </dgm:t>
    </dgm:pt>
    <dgm:pt modelId="{2C93E6BB-27C7-4F84-A62F-A4A1819E1D43}">
      <dgm:prSet phldrT="[Texto]"/>
      <dgm:spPr/>
      <dgm:t>
        <a:bodyPr/>
        <a:lstStyle/>
        <a:p>
          <a:r>
            <a:rPr lang="es-ES" dirty="0" smtClean="0"/>
            <a:t>El </a:t>
          </a:r>
          <a:r>
            <a:rPr lang="es-EC" b="0" dirty="0" smtClean="0"/>
            <a:t>Modelo de Shannon y </a:t>
          </a:r>
          <a:r>
            <a:rPr lang="es-EC" b="0" dirty="0" err="1" smtClean="0"/>
            <a:t>Weaver</a:t>
          </a:r>
          <a:endParaRPr lang="es-ES" b="0" dirty="0"/>
        </a:p>
      </dgm:t>
    </dgm:pt>
    <dgm:pt modelId="{E1F15170-CD13-403A-88D3-D33074B373B7}" type="parTrans" cxnId="{2743EBD3-2765-403E-98FC-658A019D4360}">
      <dgm:prSet/>
      <dgm:spPr/>
      <dgm:t>
        <a:bodyPr/>
        <a:lstStyle/>
        <a:p>
          <a:endParaRPr lang="es-ES"/>
        </a:p>
      </dgm:t>
    </dgm:pt>
    <dgm:pt modelId="{DFB26D3F-022F-4E2C-9DE5-CA037FC0AB16}" type="sibTrans" cxnId="{2743EBD3-2765-403E-98FC-658A019D4360}">
      <dgm:prSet/>
      <dgm:spPr/>
      <dgm:t>
        <a:bodyPr/>
        <a:lstStyle/>
        <a:p>
          <a:endParaRPr lang="es-ES"/>
        </a:p>
      </dgm:t>
    </dgm:pt>
    <dgm:pt modelId="{216764FC-651C-42D2-A1F2-9719A911130A}">
      <dgm:prSet phldrT="[Texto]"/>
      <dgm:spPr/>
      <dgm:t>
        <a:bodyPr/>
        <a:lstStyle/>
        <a:p>
          <a:r>
            <a:rPr lang="es-EC" dirty="0" smtClean="0"/>
            <a:t>Shannon y </a:t>
          </a:r>
          <a:r>
            <a:rPr lang="es-EC" dirty="0" err="1" smtClean="0"/>
            <a:t>Weaver</a:t>
          </a:r>
          <a:r>
            <a:rPr lang="es-EC" dirty="0" smtClean="0"/>
            <a:t>. </a:t>
          </a:r>
          <a:r>
            <a:rPr lang="es-ES" dirty="0" smtClean="0"/>
            <a:t>Ven a la comunicación como la transmisión del mensaje, el modelo básico de Shannon y </a:t>
          </a:r>
          <a:r>
            <a:rPr lang="es-ES" dirty="0" err="1" smtClean="0"/>
            <a:t>Weaver</a:t>
          </a:r>
          <a:r>
            <a:rPr lang="es-ES" dirty="0" smtClean="0"/>
            <a:t> presenta a la comunicación como un proceso lineal sencillo.</a:t>
          </a:r>
          <a:endParaRPr lang="es-ES" dirty="0"/>
        </a:p>
      </dgm:t>
    </dgm:pt>
    <dgm:pt modelId="{24B35903-B85B-4C55-877D-6F99B6350C55}" type="parTrans" cxnId="{0320191D-F1AE-4EDC-BACC-40CBC3DD4218}">
      <dgm:prSet/>
      <dgm:spPr/>
      <dgm:t>
        <a:bodyPr/>
        <a:lstStyle/>
        <a:p>
          <a:endParaRPr lang="es-ES"/>
        </a:p>
      </dgm:t>
    </dgm:pt>
    <dgm:pt modelId="{F897B371-C884-4857-A64A-A81FA6854B59}" type="sibTrans" cxnId="{0320191D-F1AE-4EDC-BACC-40CBC3DD4218}">
      <dgm:prSet/>
      <dgm:spPr/>
      <dgm:t>
        <a:bodyPr/>
        <a:lstStyle/>
        <a:p>
          <a:endParaRPr lang="es-ES"/>
        </a:p>
      </dgm:t>
    </dgm:pt>
    <dgm:pt modelId="{CB0C49ED-9882-4945-856F-29AB6F0E858F}" type="pres">
      <dgm:prSet presAssocID="{F06EFA10-9A3A-41E7-B86D-0DD23EF4D739}" presName="Name0" presStyleCnt="0">
        <dgm:presLayoutVars>
          <dgm:dir/>
          <dgm:animLvl val="lvl"/>
          <dgm:resizeHandles/>
        </dgm:presLayoutVars>
      </dgm:prSet>
      <dgm:spPr/>
      <dgm:t>
        <a:bodyPr/>
        <a:lstStyle/>
        <a:p>
          <a:endParaRPr lang="es-ES"/>
        </a:p>
      </dgm:t>
    </dgm:pt>
    <dgm:pt modelId="{7F18C54B-C9D9-4BE6-80B2-6D05FF06760C}" type="pres">
      <dgm:prSet presAssocID="{2C93E6BB-27C7-4F84-A62F-A4A1819E1D43}" presName="linNode" presStyleCnt="0"/>
      <dgm:spPr/>
    </dgm:pt>
    <dgm:pt modelId="{833D9BD2-0A03-4B1B-AF12-218B9E859C88}" type="pres">
      <dgm:prSet presAssocID="{2C93E6BB-27C7-4F84-A62F-A4A1819E1D43}" presName="parentShp" presStyleLbl="node1" presStyleIdx="0" presStyleCnt="1">
        <dgm:presLayoutVars>
          <dgm:bulletEnabled val="1"/>
        </dgm:presLayoutVars>
      </dgm:prSet>
      <dgm:spPr/>
      <dgm:t>
        <a:bodyPr/>
        <a:lstStyle/>
        <a:p>
          <a:endParaRPr lang="es-ES"/>
        </a:p>
      </dgm:t>
    </dgm:pt>
    <dgm:pt modelId="{C2B3BB7C-EE19-465F-979D-4B8AB0330107}" type="pres">
      <dgm:prSet presAssocID="{2C93E6BB-27C7-4F84-A62F-A4A1819E1D43}" presName="childShp" presStyleLbl="bgAccFollowNode1" presStyleIdx="0" presStyleCnt="1">
        <dgm:presLayoutVars>
          <dgm:bulletEnabled val="1"/>
        </dgm:presLayoutVars>
      </dgm:prSet>
      <dgm:spPr/>
      <dgm:t>
        <a:bodyPr/>
        <a:lstStyle/>
        <a:p>
          <a:endParaRPr lang="es-ES"/>
        </a:p>
      </dgm:t>
    </dgm:pt>
  </dgm:ptLst>
  <dgm:cxnLst>
    <dgm:cxn modelId="{0320191D-F1AE-4EDC-BACC-40CBC3DD4218}" srcId="{2C93E6BB-27C7-4F84-A62F-A4A1819E1D43}" destId="{216764FC-651C-42D2-A1F2-9719A911130A}" srcOrd="0" destOrd="0" parTransId="{24B35903-B85B-4C55-877D-6F99B6350C55}" sibTransId="{F897B371-C884-4857-A64A-A81FA6854B59}"/>
    <dgm:cxn modelId="{E602150B-A1D0-423F-95FD-449F48CB3663}" type="presOf" srcId="{216764FC-651C-42D2-A1F2-9719A911130A}" destId="{C2B3BB7C-EE19-465F-979D-4B8AB0330107}" srcOrd="0" destOrd="0" presId="urn:microsoft.com/office/officeart/2005/8/layout/vList6"/>
    <dgm:cxn modelId="{2743EBD3-2765-403E-98FC-658A019D4360}" srcId="{F06EFA10-9A3A-41E7-B86D-0DD23EF4D739}" destId="{2C93E6BB-27C7-4F84-A62F-A4A1819E1D43}" srcOrd="0" destOrd="0" parTransId="{E1F15170-CD13-403A-88D3-D33074B373B7}" sibTransId="{DFB26D3F-022F-4E2C-9DE5-CA037FC0AB16}"/>
    <dgm:cxn modelId="{9EE46AFD-76DA-42C6-AEBE-20375FCEE466}" type="presOf" srcId="{F06EFA10-9A3A-41E7-B86D-0DD23EF4D739}" destId="{CB0C49ED-9882-4945-856F-29AB6F0E858F}" srcOrd="0" destOrd="0" presId="urn:microsoft.com/office/officeart/2005/8/layout/vList6"/>
    <dgm:cxn modelId="{792098F1-279F-417C-9938-A184781BA979}" type="presOf" srcId="{2C93E6BB-27C7-4F84-A62F-A4A1819E1D43}" destId="{833D9BD2-0A03-4B1B-AF12-218B9E859C88}" srcOrd="0" destOrd="0" presId="urn:microsoft.com/office/officeart/2005/8/layout/vList6"/>
    <dgm:cxn modelId="{907A9613-D145-414E-823D-AE40BBF12C09}" type="presParOf" srcId="{CB0C49ED-9882-4945-856F-29AB6F0E858F}" destId="{7F18C54B-C9D9-4BE6-80B2-6D05FF06760C}" srcOrd="0" destOrd="0" presId="urn:microsoft.com/office/officeart/2005/8/layout/vList6"/>
    <dgm:cxn modelId="{D14FD87A-F60D-4E44-81FC-5E971FA172A4}" type="presParOf" srcId="{7F18C54B-C9D9-4BE6-80B2-6D05FF06760C}" destId="{833D9BD2-0A03-4B1B-AF12-218B9E859C88}" srcOrd="0" destOrd="0" presId="urn:microsoft.com/office/officeart/2005/8/layout/vList6"/>
    <dgm:cxn modelId="{9E274069-43CC-4BCB-BF65-C607BA8944E6}" type="presParOf" srcId="{7F18C54B-C9D9-4BE6-80B2-6D05FF06760C}" destId="{C2B3BB7C-EE19-465F-979D-4B8AB033010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ADD5D6-5CCA-4153-ACC6-71A2C10AB5F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C4C9AD3A-7D08-454B-BBEF-0A73BAAB40D2}">
      <dgm:prSet phldrT="[Texto]"/>
      <dgm:spPr/>
      <dgm:t>
        <a:bodyPr/>
        <a:lstStyle/>
        <a:p>
          <a:r>
            <a:rPr lang="es-ES" b="1" dirty="0" smtClean="0"/>
            <a:t>Enfoque de investigación</a:t>
          </a:r>
          <a:endParaRPr lang="es-ES" dirty="0"/>
        </a:p>
      </dgm:t>
    </dgm:pt>
    <dgm:pt modelId="{2641260A-7D4E-4C13-944F-0A05956B3283}" type="parTrans" cxnId="{A55743A4-AA22-4B40-A8A4-C75753602DAB}">
      <dgm:prSet/>
      <dgm:spPr/>
      <dgm:t>
        <a:bodyPr/>
        <a:lstStyle/>
        <a:p>
          <a:endParaRPr lang="es-ES"/>
        </a:p>
      </dgm:t>
    </dgm:pt>
    <dgm:pt modelId="{EDFDA9CC-9884-4ECA-BCE0-C22047E048F8}" type="sibTrans" cxnId="{A55743A4-AA22-4B40-A8A4-C75753602DAB}">
      <dgm:prSet/>
      <dgm:spPr/>
      <dgm:t>
        <a:bodyPr/>
        <a:lstStyle/>
        <a:p>
          <a:endParaRPr lang="es-ES"/>
        </a:p>
      </dgm:t>
    </dgm:pt>
    <dgm:pt modelId="{E031127C-207A-403F-B643-437CEE56F6A4}">
      <dgm:prSet phldrT="[Texto]"/>
      <dgm:spPr/>
      <dgm:t>
        <a:bodyPr/>
        <a:lstStyle/>
        <a:p>
          <a:r>
            <a:rPr lang="es-ES" dirty="0" smtClean="0"/>
            <a:t>Enfoque Cuantitativo</a:t>
          </a:r>
          <a:endParaRPr lang="es-ES" dirty="0"/>
        </a:p>
      </dgm:t>
    </dgm:pt>
    <dgm:pt modelId="{9C136E3F-4994-4A7C-B90E-7AF91C966288}" type="parTrans" cxnId="{0CC4576F-8E83-4A14-B8B5-92ACB7E0CBC1}">
      <dgm:prSet/>
      <dgm:spPr/>
      <dgm:t>
        <a:bodyPr/>
        <a:lstStyle/>
        <a:p>
          <a:endParaRPr lang="es-ES"/>
        </a:p>
      </dgm:t>
    </dgm:pt>
    <dgm:pt modelId="{E61825BC-FEA1-4BBE-BC55-A68469B40A8F}" type="sibTrans" cxnId="{0CC4576F-8E83-4A14-B8B5-92ACB7E0CBC1}">
      <dgm:prSet/>
      <dgm:spPr/>
      <dgm:t>
        <a:bodyPr/>
        <a:lstStyle/>
        <a:p>
          <a:endParaRPr lang="es-ES"/>
        </a:p>
      </dgm:t>
    </dgm:pt>
    <dgm:pt modelId="{DBA6584C-3160-41FC-B517-E6DA2B27B25D}">
      <dgm:prSet phldrT="[Texto]"/>
      <dgm:spPr/>
      <dgm:t>
        <a:bodyPr/>
        <a:lstStyle/>
        <a:p>
          <a:r>
            <a:rPr lang="es-ES" b="1" dirty="0" smtClean="0"/>
            <a:t>Método de investigación</a:t>
          </a:r>
          <a:endParaRPr lang="es-ES" dirty="0"/>
        </a:p>
      </dgm:t>
    </dgm:pt>
    <dgm:pt modelId="{459AAE64-3525-4527-BE9B-D70FE335D687}" type="parTrans" cxnId="{88D56D52-1A0C-481A-841D-D08BBE02B5E1}">
      <dgm:prSet/>
      <dgm:spPr/>
      <dgm:t>
        <a:bodyPr/>
        <a:lstStyle/>
        <a:p>
          <a:endParaRPr lang="es-ES"/>
        </a:p>
      </dgm:t>
    </dgm:pt>
    <dgm:pt modelId="{F73878BD-2DDC-4EE0-9C67-EA7BD3BE4A92}" type="sibTrans" cxnId="{88D56D52-1A0C-481A-841D-D08BBE02B5E1}">
      <dgm:prSet/>
      <dgm:spPr/>
      <dgm:t>
        <a:bodyPr/>
        <a:lstStyle/>
        <a:p>
          <a:endParaRPr lang="es-ES"/>
        </a:p>
      </dgm:t>
    </dgm:pt>
    <dgm:pt modelId="{D63CD916-A97C-49C4-A952-82A43C5C381D}">
      <dgm:prSet phldrT="[Texto]"/>
      <dgm:spPr/>
      <dgm:t>
        <a:bodyPr/>
        <a:lstStyle/>
        <a:p>
          <a:r>
            <a:rPr lang="es-ES" dirty="0" smtClean="0"/>
            <a:t>Análisis y Síntesis</a:t>
          </a:r>
          <a:endParaRPr lang="es-ES" dirty="0"/>
        </a:p>
      </dgm:t>
    </dgm:pt>
    <dgm:pt modelId="{A2885C76-8E42-40BC-9F9E-E0B51A36ADBB}" type="parTrans" cxnId="{45E7326B-66C4-4755-8E7A-135825EE541A}">
      <dgm:prSet/>
      <dgm:spPr/>
      <dgm:t>
        <a:bodyPr/>
        <a:lstStyle/>
        <a:p>
          <a:endParaRPr lang="es-ES"/>
        </a:p>
      </dgm:t>
    </dgm:pt>
    <dgm:pt modelId="{9273E272-229B-4BCB-A935-3E71C54F64BA}" type="sibTrans" cxnId="{45E7326B-66C4-4755-8E7A-135825EE541A}">
      <dgm:prSet/>
      <dgm:spPr/>
      <dgm:t>
        <a:bodyPr/>
        <a:lstStyle/>
        <a:p>
          <a:endParaRPr lang="es-ES"/>
        </a:p>
      </dgm:t>
    </dgm:pt>
    <dgm:pt modelId="{B580D243-3343-4A26-932C-B5E943775032}" type="pres">
      <dgm:prSet presAssocID="{81ADD5D6-5CCA-4153-ACC6-71A2C10AB5F6}" presName="Name0" presStyleCnt="0">
        <dgm:presLayoutVars>
          <dgm:dir/>
          <dgm:animLvl val="lvl"/>
          <dgm:resizeHandles val="exact"/>
        </dgm:presLayoutVars>
      </dgm:prSet>
      <dgm:spPr/>
      <dgm:t>
        <a:bodyPr/>
        <a:lstStyle/>
        <a:p>
          <a:endParaRPr lang="es-ES"/>
        </a:p>
      </dgm:t>
    </dgm:pt>
    <dgm:pt modelId="{5D6A0F7F-4749-44B5-BDA5-2D78B75BAF10}" type="pres">
      <dgm:prSet presAssocID="{C4C9AD3A-7D08-454B-BBEF-0A73BAAB40D2}" presName="linNode" presStyleCnt="0"/>
      <dgm:spPr/>
    </dgm:pt>
    <dgm:pt modelId="{4E9B5E52-AE57-4C0A-9E09-10429332198C}" type="pres">
      <dgm:prSet presAssocID="{C4C9AD3A-7D08-454B-BBEF-0A73BAAB40D2}" presName="parentText" presStyleLbl="node1" presStyleIdx="0" presStyleCnt="2">
        <dgm:presLayoutVars>
          <dgm:chMax val="1"/>
          <dgm:bulletEnabled val="1"/>
        </dgm:presLayoutVars>
      </dgm:prSet>
      <dgm:spPr/>
      <dgm:t>
        <a:bodyPr/>
        <a:lstStyle/>
        <a:p>
          <a:endParaRPr lang="es-ES"/>
        </a:p>
      </dgm:t>
    </dgm:pt>
    <dgm:pt modelId="{6ED0782D-7FB5-4F82-AC1D-0A76A11C9D4C}" type="pres">
      <dgm:prSet presAssocID="{C4C9AD3A-7D08-454B-BBEF-0A73BAAB40D2}" presName="descendantText" presStyleLbl="alignAccFollowNode1" presStyleIdx="0" presStyleCnt="2">
        <dgm:presLayoutVars>
          <dgm:bulletEnabled val="1"/>
        </dgm:presLayoutVars>
      </dgm:prSet>
      <dgm:spPr/>
      <dgm:t>
        <a:bodyPr/>
        <a:lstStyle/>
        <a:p>
          <a:endParaRPr lang="es-ES"/>
        </a:p>
      </dgm:t>
    </dgm:pt>
    <dgm:pt modelId="{B787C0F3-78D3-49AF-BD7A-04C0A1E23076}" type="pres">
      <dgm:prSet presAssocID="{EDFDA9CC-9884-4ECA-BCE0-C22047E048F8}" presName="sp" presStyleCnt="0"/>
      <dgm:spPr/>
    </dgm:pt>
    <dgm:pt modelId="{122D735B-73F5-4992-B92B-30E5023BFB71}" type="pres">
      <dgm:prSet presAssocID="{DBA6584C-3160-41FC-B517-E6DA2B27B25D}" presName="linNode" presStyleCnt="0"/>
      <dgm:spPr/>
    </dgm:pt>
    <dgm:pt modelId="{F4C60016-9B0C-4783-AB85-F184890C1654}" type="pres">
      <dgm:prSet presAssocID="{DBA6584C-3160-41FC-B517-E6DA2B27B25D}" presName="parentText" presStyleLbl="node1" presStyleIdx="1" presStyleCnt="2">
        <dgm:presLayoutVars>
          <dgm:chMax val="1"/>
          <dgm:bulletEnabled val="1"/>
        </dgm:presLayoutVars>
      </dgm:prSet>
      <dgm:spPr/>
      <dgm:t>
        <a:bodyPr/>
        <a:lstStyle/>
        <a:p>
          <a:endParaRPr lang="es-ES"/>
        </a:p>
      </dgm:t>
    </dgm:pt>
    <dgm:pt modelId="{5CF81B9F-4664-449D-B2B9-87D6D8CC3E4D}" type="pres">
      <dgm:prSet presAssocID="{DBA6584C-3160-41FC-B517-E6DA2B27B25D}" presName="descendantText" presStyleLbl="alignAccFollowNode1" presStyleIdx="1" presStyleCnt="2">
        <dgm:presLayoutVars>
          <dgm:bulletEnabled val="1"/>
        </dgm:presLayoutVars>
      </dgm:prSet>
      <dgm:spPr/>
      <dgm:t>
        <a:bodyPr/>
        <a:lstStyle/>
        <a:p>
          <a:endParaRPr lang="es-ES"/>
        </a:p>
      </dgm:t>
    </dgm:pt>
  </dgm:ptLst>
  <dgm:cxnLst>
    <dgm:cxn modelId="{0CC4576F-8E83-4A14-B8B5-92ACB7E0CBC1}" srcId="{C4C9AD3A-7D08-454B-BBEF-0A73BAAB40D2}" destId="{E031127C-207A-403F-B643-437CEE56F6A4}" srcOrd="0" destOrd="0" parTransId="{9C136E3F-4994-4A7C-B90E-7AF91C966288}" sibTransId="{E61825BC-FEA1-4BBE-BC55-A68469B40A8F}"/>
    <dgm:cxn modelId="{0361B4F7-9492-48C0-9271-0066C4D18397}" type="presOf" srcId="{C4C9AD3A-7D08-454B-BBEF-0A73BAAB40D2}" destId="{4E9B5E52-AE57-4C0A-9E09-10429332198C}" srcOrd="0" destOrd="0" presId="urn:microsoft.com/office/officeart/2005/8/layout/vList5"/>
    <dgm:cxn modelId="{62D48004-1C62-4691-AA08-B3C17B779E01}" type="presOf" srcId="{E031127C-207A-403F-B643-437CEE56F6A4}" destId="{6ED0782D-7FB5-4F82-AC1D-0A76A11C9D4C}" srcOrd="0" destOrd="0" presId="urn:microsoft.com/office/officeart/2005/8/layout/vList5"/>
    <dgm:cxn modelId="{88D56D52-1A0C-481A-841D-D08BBE02B5E1}" srcId="{81ADD5D6-5CCA-4153-ACC6-71A2C10AB5F6}" destId="{DBA6584C-3160-41FC-B517-E6DA2B27B25D}" srcOrd="1" destOrd="0" parTransId="{459AAE64-3525-4527-BE9B-D70FE335D687}" sibTransId="{F73878BD-2DDC-4EE0-9C67-EA7BD3BE4A92}"/>
    <dgm:cxn modelId="{45E7326B-66C4-4755-8E7A-135825EE541A}" srcId="{DBA6584C-3160-41FC-B517-E6DA2B27B25D}" destId="{D63CD916-A97C-49C4-A952-82A43C5C381D}" srcOrd="0" destOrd="0" parTransId="{A2885C76-8E42-40BC-9F9E-E0B51A36ADBB}" sibTransId="{9273E272-229B-4BCB-A935-3E71C54F64BA}"/>
    <dgm:cxn modelId="{5FC570A9-18F3-46D7-B7E8-C0C55A7AD47B}" type="presOf" srcId="{DBA6584C-3160-41FC-B517-E6DA2B27B25D}" destId="{F4C60016-9B0C-4783-AB85-F184890C1654}" srcOrd="0" destOrd="0" presId="urn:microsoft.com/office/officeart/2005/8/layout/vList5"/>
    <dgm:cxn modelId="{A55743A4-AA22-4B40-A8A4-C75753602DAB}" srcId="{81ADD5D6-5CCA-4153-ACC6-71A2C10AB5F6}" destId="{C4C9AD3A-7D08-454B-BBEF-0A73BAAB40D2}" srcOrd="0" destOrd="0" parTransId="{2641260A-7D4E-4C13-944F-0A05956B3283}" sibTransId="{EDFDA9CC-9884-4ECA-BCE0-C22047E048F8}"/>
    <dgm:cxn modelId="{1D137F0E-D09A-4077-AE25-2B5C46743745}" type="presOf" srcId="{81ADD5D6-5CCA-4153-ACC6-71A2C10AB5F6}" destId="{B580D243-3343-4A26-932C-B5E943775032}" srcOrd="0" destOrd="0" presId="urn:microsoft.com/office/officeart/2005/8/layout/vList5"/>
    <dgm:cxn modelId="{E93D12C5-39D5-47A6-B9D2-4CC0118C4A1F}" type="presOf" srcId="{D63CD916-A97C-49C4-A952-82A43C5C381D}" destId="{5CF81B9F-4664-449D-B2B9-87D6D8CC3E4D}" srcOrd="0" destOrd="0" presId="urn:microsoft.com/office/officeart/2005/8/layout/vList5"/>
    <dgm:cxn modelId="{8217265E-0530-46ED-9513-B3604C456A70}" type="presParOf" srcId="{B580D243-3343-4A26-932C-B5E943775032}" destId="{5D6A0F7F-4749-44B5-BDA5-2D78B75BAF10}" srcOrd="0" destOrd="0" presId="urn:microsoft.com/office/officeart/2005/8/layout/vList5"/>
    <dgm:cxn modelId="{5457D851-59DB-4948-97D0-5DD0126F157D}" type="presParOf" srcId="{5D6A0F7F-4749-44B5-BDA5-2D78B75BAF10}" destId="{4E9B5E52-AE57-4C0A-9E09-10429332198C}" srcOrd="0" destOrd="0" presId="urn:microsoft.com/office/officeart/2005/8/layout/vList5"/>
    <dgm:cxn modelId="{1CE072C9-188C-408A-8F18-D188DFD051D7}" type="presParOf" srcId="{5D6A0F7F-4749-44B5-BDA5-2D78B75BAF10}" destId="{6ED0782D-7FB5-4F82-AC1D-0A76A11C9D4C}" srcOrd="1" destOrd="0" presId="urn:microsoft.com/office/officeart/2005/8/layout/vList5"/>
    <dgm:cxn modelId="{969321DB-6C84-4C1B-9AC3-19987FB89049}" type="presParOf" srcId="{B580D243-3343-4A26-932C-B5E943775032}" destId="{B787C0F3-78D3-49AF-BD7A-04C0A1E23076}" srcOrd="1" destOrd="0" presId="urn:microsoft.com/office/officeart/2005/8/layout/vList5"/>
    <dgm:cxn modelId="{2FD2F87C-6A45-484F-8BBD-CAA10024E401}" type="presParOf" srcId="{B580D243-3343-4A26-932C-B5E943775032}" destId="{122D735B-73F5-4992-B92B-30E5023BFB71}" srcOrd="2" destOrd="0" presId="urn:microsoft.com/office/officeart/2005/8/layout/vList5"/>
    <dgm:cxn modelId="{D28D907F-0D6F-45D3-95BB-9099932856CC}" type="presParOf" srcId="{122D735B-73F5-4992-B92B-30E5023BFB71}" destId="{F4C60016-9B0C-4783-AB85-F184890C1654}" srcOrd="0" destOrd="0" presId="urn:microsoft.com/office/officeart/2005/8/layout/vList5"/>
    <dgm:cxn modelId="{D8593D46-256D-4E21-88E5-01A1E53553FB}" type="presParOf" srcId="{122D735B-73F5-4992-B92B-30E5023BFB71}" destId="{5CF81B9F-4664-449D-B2B9-87D6D8CC3E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84DEB2-1031-47CD-B9D9-DA45A446CCC4}"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s-ES"/>
        </a:p>
      </dgm:t>
    </dgm:pt>
    <dgm:pt modelId="{B74FE73C-1875-4164-98BC-177822A2319F}">
      <dgm:prSet phldrT="[Texto]"/>
      <dgm:spPr/>
      <dgm:t>
        <a:bodyPr/>
        <a:lstStyle/>
        <a:p>
          <a:r>
            <a:rPr lang="es-ES" dirty="0" smtClean="0"/>
            <a:t>Tipología de investigación</a:t>
          </a:r>
          <a:endParaRPr lang="es-ES" dirty="0"/>
        </a:p>
      </dgm:t>
    </dgm:pt>
    <dgm:pt modelId="{6156A129-964F-4E26-A926-F12B36A18CFA}" type="parTrans" cxnId="{E05CB230-7768-4D82-9525-8790A88C8B87}">
      <dgm:prSet/>
      <dgm:spPr/>
      <dgm:t>
        <a:bodyPr/>
        <a:lstStyle/>
        <a:p>
          <a:endParaRPr lang="es-ES"/>
        </a:p>
      </dgm:t>
    </dgm:pt>
    <dgm:pt modelId="{02D75EDE-C44A-4E8A-9BCD-DB0750FA8728}" type="sibTrans" cxnId="{E05CB230-7768-4D82-9525-8790A88C8B87}">
      <dgm:prSet/>
      <dgm:spPr/>
      <dgm:t>
        <a:bodyPr/>
        <a:lstStyle/>
        <a:p>
          <a:endParaRPr lang="es-ES"/>
        </a:p>
      </dgm:t>
    </dgm:pt>
    <dgm:pt modelId="{49C6C83B-F708-4C61-840C-4DCED4922637}">
      <dgm:prSet phldrT="[Texto]"/>
      <dgm:spPr/>
      <dgm:t>
        <a:bodyPr/>
        <a:lstStyle/>
        <a:p>
          <a:r>
            <a:rPr lang="es-ES" dirty="0" smtClean="0"/>
            <a:t>Por el control de las variables</a:t>
          </a:r>
          <a:endParaRPr lang="es-ES" dirty="0"/>
        </a:p>
      </dgm:t>
    </dgm:pt>
    <dgm:pt modelId="{B4D0384C-9338-4A02-91A5-5A1949ED2E10}" type="parTrans" cxnId="{60724A7C-99EF-4C9C-857B-9CA9F880858D}">
      <dgm:prSet/>
      <dgm:spPr/>
      <dgm:t>
        <a:bodyPr/>
        <a:lstStyle/>
        <a:p>
          <a:endParaRPr lang="es-ES"/>
        </a:p>
      </dgm:t>
    </dgm:pt>
    <dgm:pt modelId="{7134E25B-50C3-4A2D-B9B4-B4891C805F43}" type="sibTrans" cxnId="{60724A7C-99EF-4C9C-857B-9CA9F880858D}">
      <dgm:prSet/>
      <dgm:spPr/>
      <dgm:t>
        <a:bodyPr/>
        <a:lstStyle/>
        <a:p>
          <a:endParaRPr lang="es-ES"/>
        </a:p>
      </dgm:t>
    </dgm:pt>
    <dgm:pt modelId="{5D6BFBC2-6457-496D-B2D2-98BC09317FB2}">
      <dgm:prSet phldrT="[Texto]"/>
      <dgm:spPr/>
      <dgm:t>
        <a:bodyPr/>
        <a:lstStyle/>
        <a:p>
          <a:r>
            <a:rPr lang="es-ES" dirty="0" smtClean="0"/>
            <a:t>Por su finalidad</a:t>
          </a:r>
          <a:endParaRPr lang="es-ES" dirty="0"/>
        </a:p>
      </dgm:t>
    </dgm:pt>
    <dgm:pt modelId="{65AB4B14-8F79-47E6-A2F5-A9E9237A80FE}" type="parTrans" cxnId="{419D2235-FF2B-492D-96C3-B77BF230E701}">
      <dgm:prSet/>
      <dgm:spPr/>
      <dgm:t>
        <a:bodyPr/>
        <a:lstStyle/>
        <a:p>
          <a:endParaRPr lang="es-ES"/>
        </a:p>
      </dgm:t>
    </dgm:pt>
    <dgm:pt modelId="{03C4947A-3846-4A48-B60B-36900F5BB8DF}" type="sibTrans" cxnId="{419D2235-FF2B-492D-96C3-B77BF230E701}">
      <dgm:prSet/>
      <dgm:spPr/>
      <dgm:t>
        <a:bodyPr/>
        <a:lstStyle/>
        <a:p>
          <a:endParaRPr lang="es-ES"/>
        </a:p>
      </dgm:t>
    </dgm:pt>
    <dgm:pt modelId="{191516E7-5870-4CEA-BCA1-AA85FB2C8C8B}">
      <dgm:prSet phldrT="[Texto]"/>
      <dgm:spPr/>
      <dgm:t>
        <a:bodyPr/>
        <a:lstStyle/>
        <a:p>
          <a:r>
            <a:rPr lang="es-ES" dirty="0" smtClean="0"/>
            <a:t>Aplicada</a:t>
          </a:r>
          <a:endParaRPr lang="es-ES" dirty="0"/>
        </a:p>
      </dgm:t>
    </dgm:pt>
    <dgm:pt modelId="{92013650-E015-4F37-9FF7-DF1B3804E0C3}" type="parTrans" cxnId="{456E1747-108A-422B-AC71-542ECD091E88}">
      <dgm:prSet/>
      <dgm:spPr/>
      <dgm:t>
        <a:bodyPr/>
        <a:lstStyle/>
        <a:p>
          <a:endParaRPr lang="es-ES"/>
        </a:p>
      </dgm:t>
    </dgm:pt>
    <dgm:pt modelId="{826E17DF-D268-46D5-9206-FCABA546DAFB}" type="sibTrans" cxnId="{456E1747-108A-422B-AC71-542ECD091E88}">
      <dgm:prSet/>
      <dgm:spPr/>
      <dgm:t>
        <a:bodyPr/>
        <a:lstStyle/>
        <a:p>
          <a:endParaRPr lang="es-ES"/>
        </a:p>
      </dgm:t>
    </dgm:pt>
    <dgm:pt modelId="{205ED6F7-121A-490B-A49C-704E52D575DE}">
      <dgm:prSet phldrT="[Texto]"/>
      <dgm:spPr/>
      <dgm:t>
        <a:bodyPr/>
        <a:lstStyle/>
        <a:p>
          <a:r>
            <a:rPr lang="es-ES" dirty="0" smtClean="0"/>
            <a:t>Por las fuentes de información</a:t>
          </a:r>
          <a:endParaRPr lang="es-ES" dirty="0"/>
        </a:p>
      </dgm:t>
    </dgm:pt>
    <dgm:pt modelId="{F90596B7-AB48-42EB-86B5-046C65283CFC}" type="parTrans" cxnId="{DA04030C-FC06-4D36-A683-C77D23FEE9B3}">
      <dgm:prSet/>
      <dgm:spPr/>
      <dgm:t>
        <a:bodyPr/>
        <a:lstStyle/>
        <a:p>
          <a:endParaRPr lang="es-ES"/>
        </a:p>
      </dgm:t>
    </dgm:pt>
    <dgm:pt modelId="{A6D36069-337A-4026-AE9A-66F7FE7AC6F1}" type="sibTrans" cxnId="{DA04030C-FC06-4D36-A683-C77D23FEE9B3}">
      <dgm:prSet/>
      <dgm:spPr/>
      <dgm:t>
        <a:bodyPr/>
        <a:lstStyle/>
        <a:p>
          <a:endParaRPr lang="es-ES"/>
        </a:p>
      </dgm:t>
    </dgm:pt>
    <dgm:pt modelId="{8A8007D5-7672-4AAF-ADC9-81B6E40467B7}">
      <dgm:prSet phldrT="[Texto]"/>
      <dgm:spPr/>
      <dgm:t>
        <a:bodyPr/>
        <a:lstStyle/>
        <a:p>
          <a:r>
            <a:rPr lang="es-ES" dirty="0" smtClean="0"/>
            <a:t>De campo	</a:t>
          </a:r>
          <a:endParaRPr lang="es-ES" dirty="0"/>
        </a:p>
      </dgm:t>
    </dgm:pt>
    <dgm:pt modelId="{948FB601-BC31-4238-8F1D-7200FDE9A884}" type="parTrans" cxnId="{212493E6-5999-4740-BE00-F7485A7D8817}">
      <dgm:prSet/>
      <dgm:spPr/>
      <dgm:t>
        <a:bodyPr/>
        <a:lstStyle/>
        <a:p>
          <a:endParaRPr lang="es-ES"/>
        </a:p>
      </dgm:t>
    </dgm:pt>
    <dgm:pt modelId="{F7B0CDC1-8EA6-406C-B582-78B5DBD9FD18}" type="sibTrans" cxnId="{212493E6-5999-4740-BE00-F7485A7D8817}">
      <dgm:prSet/>
      <dgm:spPr/>
      <dgm:t>
        <a:bodyPr/>
        <a:lstStyle/>
        <a:p>
          <a:endParaRPr lang="es-ES"/>
        </a:p>
      </dgm:t>
    </dgm:pt>
    <dgm:pt modelId="{CDE2DB11-EBB4-4160-97D2-BF715F041F7F}">
      <dgm:prSet phldrT="[Texto]"/>
      <dgm:spPr/>
      <dgm:t>
        <a:bodyPr/>
        <a:lstStyle/>
        <a:p>
          <a:r>
            <a:rPr lang="es-ES" dirty="0" smtClean="0"/>
            <a:t>Por las unidades de análisis</a:t>
          </a:r>
          <a:endParaRPr lang="es-ES" dirty="0"/>
        </a:p>
      </dgm:t>
    </dgm:pt>
    <dgm:pt modelId="{01352760-41A4-47E0-B39E-50D250E53B81}" type="parTrans" cxnId="{B2A90CC8-F298-4A9E-A554-3EE41848F2C3}">
      <dgm:prSet/>
      <dgm:spPr/>
      <dgm:t>
        <a:bodyPr/>
        <a:lstStyle/>
        <a:p>
          <a:endParaRPr lang="es-ES"/>
        </a:p>
      </dgm:t>
    </dgm:pt>
    <dgm:pt modelId="{ECDD8F86-7C8B-4C6C-98DE-EEDB78242AC4}" type="sibTrans" cxnId="{B2A90CC8-F298-4A9E-A554-3EE41848F2C3}">
      <dgm:prSet/>
      <dgm:spPr/>
      <dgm:t>
        <a:bodyPr/>
        <a:lstStyle/>
        <a:p>
          <a:endParaRPr lang="es-ES"/>
        </a:p>
      </dgm:t>
    </dgm:pt>
    <dgm:pt modelId="{4139E192-8638-46A8-B4CE-465B5A092260}">
      <dgm:prSet phldrT="[Texto]"/>
      <dgm:spPr/>
      <dgm:t>
        <a:bodyPr/>
        <a:lstStyle/>
        <a:p>
          <a:r>
            <a:rPr lang="es-ES" dirty="0" err="1" smtClean="0"/>
            <a:t>Insitu</a:t>
          </a:r>
          <a:endParaRPr lang="es-ES" dirty="0"/>
        </a:p>
      </dgm:t>
    </dgm:pt>
    <dgm:pt modelId="{6207E26D-8E5C-4C50-9184-8D2F14B08E20}" type="parTrans" cxnId="{9BA78164-B088-45AE-930D-865044F13E8D}">
      <dgm:prSet/>
      <dgm:spPr/>
      <dgm:t>
        <a:bodyPr/>
        <a:lstStyle/>
        <a:p>
          <a:endParaRPr lang="es-ES"/>
        </a:p>
      </dgm:t>
    </dgm:pt>
    <dgm:pt modelId="{3EAD0E63-07B6-4BA6-BCDE-8DD53A5E581D}" type="sibTrans" cxnId="{9BA78164-B088-45AE-930D-865044F13E8D}">
      <dgm:prSet/>
      <dgm:spPr/>
      <dgm:t>
        <a:bodyPr/>
        <a:lstStyle/>
        <a:p>
          <a:endParaRPr lang="es-ES"/>
        </a:p>
      </dgm:t>
    </dgm:pt>
    <dgm:pt modelId="{158EF0CF-D405-4780-AF5E-C19B478F6E6C}">
      <dgm:prSet phldrT="[Texto]"/>
      <dgm:spPr/>
      <dgm:t>
        <a:bodyPr/>
        <a:lstStyle/>
        <a:p>
          <a:r>
            <a:rPr lang="es-ES" dirty="0" smtClean="0"/>
            <a:t>No experimental</a:t>
          </a:r>
          <a:endParaRPr lang="es-ES" dirty="0"/>
        </a:p>
      </dgm:t>
    </dgm:pt>
    <dgm:pt modelId="{52021E1B-B2D4-4A50-8A89-71523DE15720}" type="parTrans" cxnId="{E5B53025-E4AF-4C38-95E9-593DEC22A7FF}">
      <dgm:prSet/>
      <dgm:spPr/>
      <dgm:t>
        <a:bodyPr/>
        <a:lstStyle/>
        <a:p>
          <a:endParaRPr lang="es-ES"/>
        </a:p>
      </dgm:t>
    </dgm:pt>
    <dgm:pt modelId="{97F65861-56AA-4A2B-9CEE-3C8211C07ACF}" type="sibTrans" cxnId="{E5B53025-E4AF-4C38-95E9-593DEC22A7FF}">
      <dgm:prSet/>
      <dgm:spPr/>
      <dgm:t>
        <a:bodyPr/>
        <a:lstStyle/>
        <a:p>
          <a:endParaRPr lang="es-ES"/>
        </a:p>
      </dgm:t>
    </dgm:pt>
    <dgm:pt modelId="{3E65B742-1098-4787-9914-AC4884F136A0}">
      <dgm:prSet phldrT="[Texto]"/>
      <dgm:spPr/>
      <dgm:t>
        <a:bodyPr/>
        <a:lstStyle/>
        <a:p>
          <a:r>
            <a:rPr lang="es-ES" dirty="0" smtClean="0"/>
            <a:t>Por el alcance</a:t>
          </a:r>
          <a:endParaRPr lang="es-ES" dirty="0"/>
        </a:p>
      </dgm:t>
    </dgm:pt>
    <dgm:pt modelId="{35485B29-432F-43B6-91F1-F5821DA8A88A}" type="parTrans" cxnId="{F23A3E16-1ACD-4687-807B-111C84839F9E}">
      <dgm:prSet/>
      <dgm:spPr/>
      <dgm:t>
        <a:bodyPr/>
        <a:lstStyle/>
        <a:p>
          <a:endParaRPr lang="es-ES"/>
        </a:p>
      </dgm:t>
    </dgm:pt>
    <dgm:pt modelId="{B37BA6F2-7F9E-4D91-99F7-3869FF464601}" type="sibTrans" cxnId="{F23A3E16-1ACD-4687-807B-111C84839F9E}">
      <dgm:prSet/>
      <dgm:spPr/>
      <dgm:t>
        <a:bodyPr/>
        <a:lstStyle/>
        <a:p>
          <a:endParaRPr lang="es-ES"/>
        </a:p>
      </dgm:t>
    </dgm:pt>
    <dgm:pt modelId="{E6021B45-352A-4821-B33C-EA18111BB8A3}">
      <dgm:prSet/>
      <dgm:spPr/>
      <dgm:t>
        <a:bodyPr/>
        <a:lstStyle/>
        <a:p>
          <a:r>
            <a:rPr lang="es-ES" dirty="0" err="1" smtClean="0"/>
            <a:t>Correlacional</a:t>
          </a:r>
          <a:endParaRPr lang="es-ES" dirty="0"/>
        </a:p>
      </dgm:t>
    </dgm:pt>
    <dgm:pt modelId="{C86D8213-13F2-4B20-8F0A-54E0BCD1A9B9}" type="parTrans" cxnId="{B3DF2B04-34A8-4F20-B542-E58263C07181}">
      <dgm:prSet/>
      <dgm:spPr/>
      <dgm:t>
        <a:bodyPr/>
        <a:lstStyle/>
        <a:p>
          <a:endParaRPr lang="es-ES"/>
        </a:p>
      </dgm:t>
    </dgm:pt>
    <dgm:pt modelId="{F8F82435-50AC-4744-A4CB-1F8A3A1BEE13}" type="sibTrans" cxnId="{B3DF2B04-34A8-4F20-B542-E58263C07181}">
      <dgm:prSet/>
      <dgm:spPr/>
      <dgm:t>
        <a:bodyPr/>
        <a:lstStyle/>
        <a:p>
          <a:endParaRPr lang="es-ES"/>
        </a:p>
      </dgm:t>
    </dgm:pt>
    <dgm:pt modelId="{E62342CC-529F-400C-B5C6-BF0C4D8E743B}" type="pres">
      <dgm:prSet presAssocID="{F284DEB2-1031-47CD-B9D9-DA45A446CCC4}" presName="Name0" presStyleCnt="0">
        <dgm:presLayoutVars>
          <dgm:dir/>
          <dgm:animLvl val="lvl"/>
          <dgm:resizeHandles val="exact"/>
        </dgm:presLayoutVars>
      </dgm:prSet>
      <dgm:spPr/>
      <dgm:t>
        <a:bodyPr/>
        <a:lstStyle/>
        <a:p>
          <a:endParaRPr lang="es-ES"/>
        </a:p>
      </dgm:t>
    </dgm:pt>
    <dgm:pt modelId="{4C79944A-5263-4E41-B596-5F2240938935}" type="pres">
      <dgm:prSet presAssocID="{B74FE73C-1875-4164-98BC-177822A2319F}" presName="boxAndChildren" presStyleCnt="0"/>
      <dgm:spPr/>
    </dgm:pt>
    <dgm:pt modelId="{9AFDB5AB-CAED-4ED7-A375-0F630069B705}" type="pres">
      <dgm:prSet presAssocID="{B74FE73C-1875-4164-98BC-177822A2319F}" presName="parentTextBox" presStyleLbl="node1" presStyleIdx="0" presStyleCnt="1"/>
      <dgm:spPr/>
      <dgm:t>
        <a:bodyPr/>
        <a:lstStyle/>
        <a:p>
          <a:endParaRPr lang="es-ES"/>
        </a:p>
      </dgm:t>
    </dgm:pt>
    <dgm:pt modelId="{7E1D0110-331D-4A1D-8F41-FEB853324E52}" type="pres">
      <dgm:prSet presAssocID="{B74FE73C-1875-4164-98BC-177822A2319F}" presName="entireBox" presStyleLbl="node1" presStyleIdx="0" presStyleCnt="1"/>
      <dgm:spPr/>
      <dgm:t>
        <a:bodyPr/>
        <a:lstStyle/>
        <a:p>
          <a:endParaRPr lang="es-ES"/>
        </a:p>
      </dgm:t>
    </dgm:pt>
    <dgm:pt modelId="{51A5050A-D9AA-4269-A98F-B40333AA140A}" type="pres">
      <dgm:prSet presAssocID="{B74FE73C-1875-4164-98BC-177822A2319F}" presName="descendantBox" presStyleCnt="0"/>
      <dgm:spPr/>
    </dgm:pt>
    <dgm:pt modelId="{54074BFB-50D0-42EE-8952-F9C2431D46B6}" type="pres">
      <dgm:prSet presAssocID="{5D6BFBC2-6457-496D-B2D2-98BC09317FB2}" presName="childTextBox" presStyleLbl="fgAccFollowNode1" presStyleIdx="0" presStyleCnt="5">
        <dgm:presLayoutVars>
          <dgm:bulletEnabled val="1"/>
        </dgm:presLayoutVars>
      </dgm:prSet>
      <dgm:spPr/>
      <dgm:t>
        <a:bodyPr/>
        <a:lstStyle/>
        <a:p>
          <a:endParaRPr lang="es-ES"/>
        </a:p>
      </dgm:t>
    </dgm:pt>
    <dgm:pt modelId="{BBED0D80-BF5C-45E7-B196-F9B6BC765F41}" type="pres">
      <dgm:prSet presAssocID="{205ED6F7-121A-490B-A49C-704E52D575DE}" presName="childTextBox" presStyleLbl="fgAccFollowNode1" presStyleIdx="1" presStyleCnt="5">
        <dgm:presLayoutVars>
          <dgm:bulletEnabled val="1"/>
        </dgm:presLayoutVars>
      </dgm:prSet>
      <dgm:spPr/>
      <dgm:t>
        <a:bodyPr/>
        <a:lstStyle/>
        <a:p>
          <a:endParaRPr lang="es-ES"/>
        </a:p>
      </dgm:t>
    </dgm:pt>
    <dgm:pt modelId="{1C373CB4-1176-4D81-A6EC-2AB27DE25D9B}" type="pres">
      <dgm:prSet presAssocID="{CDE2DB11-EBB4-4160-97D2-BF715F041F7F}" presName="childTextBox" presStyleLbl="fgAccFollowNode1" presStyleIdx="2" presStyleCnt="5">
        <dgm:presLayoutVars>
          <dgm:bulletEnabled val="1"/>
        </dgm:presLayoutVars>
      </dgm:prSet>
      <dgm:spPr/>
      <dgm:t>
        <a:bodyPr/>
        <a:lstStyle/>
        <a:p>
          <a:endParaRPr lang="es-ES"/>
        </a:p>
      </dgm:t>
    </dgm:pt>
    <dgm:pt modelId="{797BFBEB-C6C5-4FBC-97C6-B0EFF0F42DA7}" type="pres">
      <dgm:prSet presAssocID="{49C6C83B-F708-4C61-840C-4DCED4922637}" presName="childTextBox" presStyleLbl="fgAccFollowNode1" presStyleIdx="3" presStyleCnt="5">
        <dgm:presLayoutVars>
          <dgm:bulletEnabled val="1"/>
        </dgm:presLayoutVars>
      </dgm:prSet>
      <dgm:spPr/>
      <dgm:t>
        <a:bodyPr/>
        <a:lstStyle/>
        <a:p>
          <a:endParaRPr lang="es-ES"/>
        </a:p>
      </dgm:t>
    </dgm:pt>
    <dgm:pt modelId="{E54EFDBE-01E5-4621-8A61-6D1EB80D22F9}" type="pres">
      <dgm:prSet presAssocID="{3E65B742-1098-4787-9914-AC4884F136A0}" presName="childTextBox" presStyleLbl="fgAccFollowNode1" presStyleIdx="4" presStyleCnt="5">
        <dgm:presLayoutVars>
          <dgm:bulletEnabled val="1"/>
        </dgm:presLayoutVars>
      </dgm:prSet>
      <dgm:spPr/>
      <dgm:t>
        <a:bodyPr/>
        <a:lstStyle/>
        <a:p>
          <a:endParaRPr lang="es-ES"/>
        </a:p>
      </dgm:t>
    </dgm:pt>
  </dgm:ptLst>
  <dgm:cxnLst>
    <dgm:cxn modelId="{90BB9814-7EB2-4A39-9CDF-832D626EE397}" type="presOf" srcId="{205ED6F7-121A-490B-A49C-704E52D575DE}" destId="{BBED0D80-BF5C-45E7-B196-F9B6BC765F41}" srcOrd="0" destOrd="0" presId="urn:microsoft.com/office/officeart/2005/8/layout/process4"/>
    <dgm:cxn modelId="{F23A3E16-1ACD-4687-807B-111C84839F9E}" srcId="{B74FE73C-1875-4164-98BC-177822A2319F}" destId="{3E65B742-1098-4787-9914-AC4884F136A0}" srcOrd="4" destOrd="0" parTransId="{35485B29-432F-43B6-91F1-F5821DA8A88A}" sibTransId="{B37BA6F2-7F9E-4D91-99F7-3869FF464601}"/>
    <dgm:cxn modelId="{8CB10BB0-FCA5-470F-92A3-DCB35943386D}" type="presOf" srcId="{B74FE73C-1875-4164-98BC-177822A2319F}" destId="{9AFDB5AB-CAED-4ED7-A375-0F630069B705}" srcOrd="0" destOrd="0" presId="urn:microsoft.com/office/officeart/2005/8/layout/process4"/>
    <dgm:cxn modelId="{9BA78164-B088-45AE-930D-865044F13E8D}" srcId="{CDE2DB11-EBB4-4160-97D2-BF715F041F7F}" destId="{4139E192-8638-46A8-B4CE-465B5A092260}" srcOrd="0" destOrd="0" parTransId="{6207E26D-8E5C-4C50-9184-8D2F14B08E20}" sibTransId="{3EAD0E63-07B6-4BA6-BCDE-8DD53A5E581D}"/>
    <dgm:cxn modelId="{419D2235-FF2B-492D-96C3-B77BF230E701}" srcId="{B74FE73C-1875-4164-98BC-177822A2319F}" destId="{5D6BFBC2-6457-496D-B2D2-98BC09317FB2}" srcOrd="0" destOrd="0" parTransId="{65AB4B14-8F79-47E6-A2F5-A9E9237A80FE}" sibTransId="{03C4947A-3846-4A48-B60B-36900F5BB8DF}"/>
    <dgm:cxn modelId="{60724A7C-99EF-4C9C-857B-9CA9F880858D}" srcId="{B74FE73C-1875-4164-98BC-177822A2319F}" destId="{49C6C83B-F708-4C61-840C-4DCED4922637}" srcOrd="3" destOrd="0" parTransId="{B4D0384C-9338-4A02-91A5-5A1949ED2E10}" sibTransId="{7134E25B-50C3-4A2D-B9B4-B4891C805F43}"/>
    <dgm:cxn modelId="{19BE4568-6A30-4707-9F8B-240CF59F81FF}" type="presOf" srcId="{5D6BFBC2-6457-496D-B2D2-98BC09317FB2}" destId="{54074BFB-50D0-42EE-8952-F9C2431D46B6}" srcOrd="0" destOrd="0" presId="urn:microsoft.com/office/officeart/2005/8/layout/process4"/>
    <dgm:cxn modelId="{C46BA440-B372-49BD-BFB3-549BB2F734B4}" type="presOf" srcId="{4139E192-8638-46A8-B4CE-465B5A092260}" destId="{1C373CB4-1176-4D81-A6EC-2AB27DE25D9B}" srcOrd="0" destOrd="1" presId="urn:microsoft.com/office/officeart/2005/8/layout/process4"/>
    <dgm:cxn modelId="{F7B46185-1399-4ACD-A7B8-EF931FBAFFCA}" type="presOf" srcId="{8A8007D5-7672-4AAF-ADC9-81B6E40467B7}" destId="{BBED0D80-BF5C-45E7-B196-F9B6BC765F41}" srcOrd="0" destOrd="1" presId="urn:microsoft.com/office/officeart/2005/8/layout/process4"/>
    <dgm:cxn modelId="{1527B0FF-3754-4237-A6D0-93DB8810AA1E}" type="presOf" srcId="{F284DEB2-1031-47CD-B9D9-DA45A446CCC4}" destId="{E62342CC-529F-400C-B5C6-BF0C4D8E743B}" srcOrd="0" destOrd="0" presId="urn:microsoft.com/office/officeart/2005/8/layout/process4"/>
    <dgm:cxn modelId="{36764D32-F1F9-4538-843F-D05FD8351994}" type="presOf" srcId="{CDE2DB11-EBB4-4160-97D2-BF715F041F7F}" destId="{1C373CB4-1176-4D81-A6EC-2AB27DE25D9B}" srcOrd="0" destOrd="0" presId="urn:microsoft.com/office/officeart/2005/8/layout/process4"/>
    <dgm:cxn modelId="{B3DF2B04-34A8-4F20-B542-E58263C07181}" srcId="{3E65B742-1098-4787-9914-AC4884F136A0}" destId="{E6021B45-352A-4821-B33C-EA18111BB8A3}" srcOrd="0" destOrd="0" parTransId="{C86D8213-13F2-4B20-8F0A-54E0BCD1A9B9}" sibTransId="{F8F82435-50AC-4744-A4CB-1F8A3A1BEE13}"/>
    <dgm:cxn modelId="{58190D37-1758-4E73-9B3D-181DE072572F}" type="presOf" srcId="{49C6C83B-F708-4C61-840C-4DCED4922637}" destId="{797BFBEB-C6C5-4FBC-97C6-B0EFF0F42DA7}" srcOrd="0" destOrd="0" presId="urn:microsoft.com/office/officeart/2005/8/layout/process4"/>
    <dgm:cxn modelId="{08E5CE68-21DC-468B-B588-324F8F7D1531}" type="presOf" srcId="{191516E7-5870-4CEA-BCA1-AA85FB2C8C8B}" destId="{54074BFB-50D0-42EE-8952-F9C2431D46B6}" srcOrd="0" destOrd="1" presId="urn:microsoft.com/office/officeart/2005/8/layout/process4"/>
    <dgm:cxn modelId="{F7844772-4E2F-4EF3-8D87-C0C64DA7C8DF}" type="presOf" srcId="{3E65B742-1098-4787-9914-AC4884F136A0}" destId="{E54EFDBE-01E5-4621-8A61-6D1EB80D22F9}" srcOrd="0" destOrd="0" presId="urn:microsoft.com/office/officeart/2005/8/layout/process4"/>
    <dgm:cxn modelId="{B2A90CC8-F298-4A9E-A554-3EE41848F2C3}" srcId="{B74FE73C-1875-4164-98BC-177822A2319F}" destId="{CDE2DB11-EBB4-4160-97D2-BF715F041F7F}" srcOrd="2" destOrd="0" parTransId="{01352760-41A4-47E0-B39E-50D250E53B81}" sibTransId="{ECDD8F86-7C8B-4C6C-98DE-EEDB78242AC4}"/>
    <dgm:cxn modelId="{212493E6-5999-4740-BE00-F7485A7D8817}" srcId="{205ED6F7-121A-490B-A49C-704E52D575DE}" destId="{8A8007D5-7672-4AAF-ADC9-81B6E40467B7}" srcOrd="0" destOrd="0" parTransId="{948FB601-BC31-4238-8F1D-7200FDE9A884}" sibTransId="{F7B0CDC1-8EA6-406C-B582-78B5DBD9FD18}"/>
    <dgm:cxn modelId="{E05CB230-7768-4D82-9525-8790A88C8B87}" srcId="{F284DEB2-1031-47CD-B9D9-DA45A446CCC4}" destId="{B74FE73C-1875-4164-98BC-177822A2319F}" srcOrd="0" destOrd="0" parTransId="{6156A129-964F-4E26-A926-F12B36A18CFA}" sibTransId="{02D75EDE-C44A-4E8A-9BCD-DB0750FA8728}"/>
    <dgm:cxn modelId="{59297EE6-ED45-4388-BDD3-346395835D75}" type="presOf" srcId="{E6021B45-352A-4821-B33C-EA18111BB8A3}" destId="{E54EFDBE-01E5-4621-8A61-6D1EB80D22F9}" srcOrd="0" destOrd="1" presId="urn:microsoft.com/office/officeart/2005/8/layout/process4"/>
    <dgm:cxn modelId="{E5B53025-E4AF-4C38-95E9-593DEC22A7FF}" srcId="{49C6C83B-F708-4C61-840C-4DCED4922637}" destId="{158EF0CF-D405-4780-AF5E-C19B478F6E6C}" srcOrd="0" destOrd="0" parTransId="{52021E1B-B2D4-4A50-8A89-71523DE15720}" sibTransId="{97F65861-56AA-4A2B-9CEE-3C8211C07ACF}"/>
    <dgm:cxn modelId="{ED171F8F-6AFA-438E-A4F7-8E82CA8115B7}" type="presOf" srcId="{B74FE73C-1875-4164-98BC-177822A2319F}" destId="{7E1D0110-331D-4A1D-8F41-FEB853324E52}" srcOrd="1" destOrd="0" presId="urn:microsoft.com/office/officeart/2005/8/layout/process4"/>
    <dgm:cxn modelId="{DA04030C-FC06-4D36-A683-C77D23FEE9B3}" srcId="{B74FE73C-1875-4164-98BC-177822A2319F}" destId="{205ED6F7-121A-490B-A49C-704E52D575DE}" srcOrd="1" destOrd="0" parTransId="{F90596B7-AB48-42EB-86B5-046C65283CFC}" sibTransId="{A6D36069-337A-4026-AE9A-66F7FE7AC6F1}"/>
    <dgm:cxn modelId="{456E1747-108A-422B-AC71-542ECD091E88}" srcId="{5D6BFBC2-6457-496D-B2D2-98BC09317FB2}" destId="{191516E7-5870-4CEA-BCA1-AA85FB2C8C8B}" srcOrd="0" destOrd="0" parTransId="{92013650-E015-4F37-9FF7-DF1B3804E0C3}" sibTransId="{826E17DF-D268-46D5-9206-FCABA546DAFB}"/>
    <dgm:cxn modelId="{E3E318B5-6F3D-4E28-8F35-04FF87836363}" type="presOf" srcId="{158EF0CF-D405-4780-AF5E-C19B478F6E6C}" destId="{797BFBEB-C6C5-4FBC-97C6-B0EFF0F42DA7}" srcOrd="0" destOrd="1" presId="urn:microsoft.com/office/officeart/2005/8/layout/process4"/>
    <dgm:cxn modelId="{682071B7-1500-4129-9B3C-1DFE05B3EE71}" type="presParOf" srcId="{E62342CC-529F-400C-B5C6-BF0C4D8E743B}" destId="{4C79944A-5263-4E41-B596-5F2240938935}" srcOrd="0" destOrd="0" presId="urn:microsoft.com/office/officeart/2005/8/layout/process4"/>
    <dgm:cxn modelId="{EDB9C757-AC29-4436-95D4-685F015C8438}" type="presParOf" srcId="{4C79944A-5263-4E41-B596-5F2240938935}" destId="{9AFDB5AB-CAED-4ED7-A375-0F630069B705}" srcOrd="0" destOrd="0" presId="urn:microsoft.com/office/officeart/2005/8/layout/process4"/>
    <dgm:cxn modelId="{3B3C707B-F889-4023-AE8C-54E50D77548A}" type="presParOf" srcId="{4C79944A-5263-4E41-B596-5F2240938935}" destId="{7E1D0110-331D-4A1D-8F41-FEB853324E52}" srcOrd="1" destOrd="0" presId="urn:microsoft.com/office/officeart/2005/8/layout/process4"/>
    <dgm:cxn modelId="{91113F78-B07D-4761-B100-3B8852FE9157}" type="presParOf" srcId="{4C79944A-5263-4E41-B596-5F2240938935}" destId="{51A5050A-D9AA-4269-A98F-B40333AA140A}" srcOrd="2" destOrd="0" presId="urn:microsoft.com/office/officeart/2005/8/layout/process4"/>
    <dgm:cxn modelId="{26D2CFAF-2FF1-4A60-A788-96EF350CF1CA}" type="presParOf" srcId="{51A5050A-D9AA-4269-A98F-B40333AA140A}" destId="{54074BFB-50D0-42EE-8952-F9C2431D46B6}" srcOrd="0" destOrd="0" presId="urn:microsoft.com/office/officeart/2005/8/layout/process4"/>
    <dgm:cxn modelId="{70831CDD-5DED-44A1-A8B0-7A4518E75AB0}" type="presParOf" srcId="{51A5050A-D9AA-4269-A98F-B40333AA140A}" destId="{BBED0D80-BF5C-45E7-B196-F9B6BC765F41}" srcOrd="1" destOrd="0" presId="urn:microsoft.com/office/officeart/2005/8/layout/process4"/>
    <dgm:cxn modelId="{5E3BF825-8B5B-4D1C-9ED1-95170EA9AF30}" type="presParOf" srcId="{51A5050A-D9AA-4269-A98F-B40333AA140A}" destId="{1C373CB4-1176-4D81-A6EC-2AB27DE25D9B}" srcOrd="2" destOrd="0" presId="urn:microsoft.com/office/officeart/2005/8/layout/process4"/>
    <dgm:cxn modelId="{E6EFA5A7-0C42-4E6B-8616-5BE014E45CF3}" type="presParOf" srcId="{51A5050A-D9AA-4269-A98F-B40333AA140A}" destId="{797BFBEB-C6C5-4FBC-97C6-B0EFF0F42DA7}" srcOrd="3" destOrd="0" presId="urn:microsoft.com/office/officeart/2005/8/layout/process4"/>
    <dgm:cxn modelId="{A0E34034-0AAA-4158-A7DB-D8B315D100F3}" type="presParOf" srcId="{51A5050A-D9AA-4269-A98F-B40333AA140A}" destId="{E54EFDBE-01E5-4621-8A61-6D1EB80D22F9}"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32C4E3-0BF0-4092-896B-D79521A9A202}"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s-ES"/>
        </a:p>
      </dgm:t>
    </dgm:pt>
    <dgm:pt modelId="{E7171F5F-5EA7-44F6-BA34-5D2483849940}">
      <dgm:prSet phldrT="[Texto]"/>
      <dgm:spPr/>
      <dgm:t>
        <a:bodyPr/>
        <a:lstStyle/>
        <a:p>
          <a:r>
            <a:rPr lang="es-ES" b="0" i="0" u="none" dirty="0" smtClean="0"/>
            <a:t>Objetivo General</a:t>
          </a:r>
          <a:endParaRPr lang="es-ES" dirty="0"/>
        </a:p>
      </dgm:t>
    </dgm:pt>
    <dgm:pt modelId="{81A5D73F-364A-4D4E-A86A-DE19938752B7}" type="parTrans" cxnId="{FCA07344-986C-4943-914A-952A870F5D9D}">
      <dgm:prSet/>
      <dgm:spPr/>
      <dgm:t>
        <a:bodyPr/>
        <a:lstStyle/>
        <a:p>
          <a:endParaRPr lang="es-ES"/>
        </a:p>
      </dgm:t>
    </dgm:pt>
    <dgm:pt modelId="{B3728C47-9CA2-4DF3-A544-4BE77C2AD5B5}" type="sibTrans" cxnId="{FCA07344-986C-4943-914A-952A870F5D9D}">
      <dgm:prSet/>
      <dgm:spPr/>
      <dgm:t>
        <a:bodyPr/>
        <a:lstStyle/>
        <a:p>
          <a:endParaRPr lang="es-ES"/>
        </a:p>
      </dgm:t>
    </dgm:pt>
    <dgm:pt modelId="{1FA0C19D-F68A-4605-B593-F46236E5F1AF}">
      <dgm:prSet phldrT="[Texto]"/>
      <dgm:spPr/>
      <dgm:t>
        <a:bodyPr/>
        <a:lstStyle/>
        <a:p>
          <a:r>
            <a:rPr lang="es-ES" b="0" i="0" u="none" dirty="0" smtClean="0"/>
            <a:t>Analizar la percepción de la comunidad universitaria con respecto a la planificación estratégica de la Universidad de las Fuerzas Armadas - ESPE y sus sedes</a:t>
          </a:r>
          <a:endParaRPr lang="es-ES" dirty="0"/>
        </a:p>
      </dgm:t>
    </dgm:pt>
    <dgm:pt modelId="{94C6442A-7E81-43A6-92D1-B96684BAE9BA}" type="parTrans" cxnId="{DBBD1670-F417-454C-8E4B-4A511FDD41BF}">
      <dgm:prSet/>
      <dgm:spPr/>
      <dgm:t>
        <a:bodyPr/>
        <a:lstStyle/>
        <a:p>
          <a:endParaRPr lang="es-ES"/>
        </a:p>
      </dgm:t>
    </dgm:pt>
    <dgm:pt modelId="{A26D184B-BF60-4138-AD2B-22513FAA2A2F}" type="sibTrans" cxnId="{DBBD1670-F417-454C-8E4B-4A511FDD41BF}">
      <dgm:prSet/>
      <dgm:spPr/>
      <dgm:t>
        <a:bodyPr/>
        <a:lstStyle/>
        <a:p>
          <a:endParaRPr lang="es-ES"/>
        </a:p>
      </dgm:t>
    </dgm:pt>
    <dgm:pt modelId="{4B5DCDA7-94B3-45CC-934D-373C07C5B9DB}">
      <dgm:prSet phldrT="[Texto]"/>
      <dgm:spPr/>
      <dgm:t>
        <a:bodyPr/>
        <a:lstStyle/>
        <a:p>
          <a:r>
            <a:rPr lang="es-ES" b="0" i="0" u="none" dirty="0" smtClean="0"/>
            <a:t>Objetivos Específicos</a:t>
          </a:r>
          <a:endParaRPr lang="es-ES" dirty="0"/>
        </a:p>
      </dgm:t>
    </dgm:pt>
    <dgm:pt modelId="{8B9A0607-E9EB-4700-AA1C-79F750AB0459}" type="parTrans" cxnId="{260F8C57-BA8C-40DD-B8D1-1F16F14740C5}">
      <dgm:prSet/>
      <dgm:spPr/>
      <dgm:t>
        <a:bodyPr/>
        <a:lstStyle/>
        <a:p>
          <a:endParaRPr lang="es-ES"/>
        </a:p>
      </dgm:t>
    </dgm:pt>
    <dgm:pt modelId="{48358028-C706-495D-8B30-BBF141CE7F96}" type="sibTrans" cxnId="{260F8C57-BA8C-40DD-B8D1-1F16F14740C5}">
      <dgm:prSet/>
      <dgm:spPr/>
      <dgm:t>
        <a:bodyPr/>
        <a:lstStyle/>
        <a:p>
          <a:endParaRPr lang="es-ES"/>
        </a:p>
      </dgm:t>
    </dgm:pt>
    <dgm:pt modelId="{180D49E1-5CB1-4BED-B1F1-688884CF6547}">
      <dgm:prSet phldrT="[Texto]"/>
      <dgm:spPr/>
      <dgm:t>
        <a:bodyPr/>
        <a:lstStyle/>
        <a:p>
          <a:pPr rtl="0"/>
          <a:r>
            <a:rPr lang="es-ES" b="0" i="0" u="none" dirty="0" smtClean="0"/>
            <a:t>Determinar el marco teórico que fortalecerá la investigación</a:t>
          </a:r>
          <a:endParaRPr lang="es-ES" dirty="0"/>
        </a:p>
      </dgm:t>
    </dgm:pt>
    <dgm:pt modelId="{44239164-BC73-4477-952D-23FCCCBE3197}" type="parTrans" cxnId="{94F31004-C03D-49B4-8DB6-9CBD85F4AFEB}">
      <dgm:prSet/>
      <dgm:spPr/>
      <dgm:t>
        <a:bodyPr/>
        <a:lstStyle/>
        <a:p>
          <a:endParaRPr lang="es-ES"/>
        </a:p>
      </dgm:t>
    </dgm:pt>
    <dgm:pt modelId="{B44FCBDB-9ACE-4CDB-A91B-7CAC605186A5}" type="sibTrans" cxnId="{94F31004-C03D-49B4-8DB6-9CBD85F4AFEB}">
      <dgm:prSet/>
      <dgm:spPr/>
      <dgm:t>
        <a:bodyPr/>
        <a:lstStyle/>
        <a:p>
          <a:endParaRPr lang="es-ES"/>
        </a:p>
      </dgm:t>
    </dgm:pt>
    <dgm:pt modelId="{FEBCAD9B-5464-4B5C-B337-19F58C3B0269}">
      <dgm:prSet/>
      <dgm:spPr/>
      <dgm:t>
        <a:bodyPr/>
        <a:lstStyle/>
        <a:p>
          <a:pPr rtl="0"/>
          <a:r>
            <a:rPr lang="es-ES" b="0" i="0" u="none" smtClean="0"/>
            <a:t>Realizar un diagnóstico sobre la perciòn actual de los miembros de la comunidad universitaria</a:t>
          </a:r>
          <a:endParaRPr lang="es-ES" b="0" i="0" u="none"/>
        </a:p>
      </dgm:t>
    </dgm:pt>
    <dgm:pt modelId="{22DB8D99-3FC0-4A94-85B7-9632C78214D8}" type="parTrans" cxnId="{C3807F33-C2CC-46E7-8C41-049900C13EDC}">
      <dgm:prSet/>
      <dgm:spPr/>
      <dgm:t>
        <a:bodyPr/>
        <a:lstStyle/>
        <a:p>
          <a:endParaRPr lang="es-ES"/>
        </a:p>
      </dgm:t>
    </dgm:pt>
    <dgm:pt modelId="{4163806D-2A97-4A55-93F3-E87A5E51AA36}" type="sibTrans" cxnId="{C3807F33-C2CC-46E7-8C41-049900C13EDC}">
      <dgm:prSet/>
      <dgm:spPr/>
      <dgm:t>
        <a:bodyPr/>
        <a:lstStyle/>
        <a:p>
          <a:endParaRPr lang="es-ES"/>
        </a:p>
      </dgm:t>
    </dgm:pt>
    <dgm:pt modelId="{54D381DC-65C4-430D-9EE2-4DAA8A487AFB}">
      <dgm:prSet/>
      <dgm:spPr/>
      <dgm:t>
        <a:bodyPr/>
        <a:lstStyle/>
        <a:p>
          <a:pPr rtl="0"/>
          <a:r>
            <a:rPr lang="es-ES" b="0" i="0" u="none" smtClean="0"/>
            <a:t>Realizar una plan de comunicaciòn integral para los involucrados de la comunidad universitaria</a:t>
          </a:r>
          <a:endParaRPr lang="es-ES" b="0" i="0" u="none"/>
        </a:p>
      </dgm:t>
    </dgm:pt>
    <dgm:pt modelId="{CA2E9A18-F162-4C6A-AE9D-27D254636D5C}" type="parTrans" cxnId="{A0D0AEFB-86E5-4C04-8665-5D356052B06E}">
      <dgm:prSet/>
      <dgm:spPr/>
      <dgm:t>
        <a:bodyPr/>
        <a:lstStyle/>
        <a:p>
          <a:endParaRPr lang="es-ES"/>
        </a:p>
      </dgm:t>
    </dgm:pt>
    <dgm:pt modelId="{F0F0087F-F020-4137-8707-B47C69E1F08A}" type="sibTrans" cxnId="{A0D0AEFB-86E5-4C04-8665-5D356052B06E}">
      <dgm:prSet/>
      <dgm:spPr/>
      <dgm:t>
        <a:bodyPr/>
        <a:lstStyle/>
        <a:p>
          <a:endParaRPr lang="es-ES"/>
        </a:p>
      </dgm:t>
    </dgm:pt>
    <dgm:pt modelId="{1BDCC979-B9F2-4CA3-B203-454175FAB0D0}" type="pres">
      <dgm:prSet presAssocID="{1032C4E3-0BF0-4092-896B-D79521A9A202}" presName="Name0" presStyleCnt="0">
        <dgm:presLayoutVars>
          <dgm:chPref val="1"/>
          <dgm:dir/>
          <dgm:animOne val="branch"/>
          <dgm:animLvl val="lvl"/>
          <dgm:resizeHandles/>
        </dgm:presLayoutVars>
      </dgm:prSet>
      <dgm:spPr/>
      <dgm:t>
        <a:bodyPr/>
        <a:lstStyle/>
        <a:p>
          <a:endParaRPr lang="es-ES"/>
        </a:p>
      </dgm:t>
    </dgm:pt>
    <dgm:pt modelId="{FB8675C5-1843-4211-98EC-EE8361C2CD6F}" type="pres">
      <dgm:prSet presAssocID="{E7171F5F-5EA7-44F6-BA34-5D2483849940}" presName="vertOne" presStyleCnt="0"/>
      <dgm:spPr/>
    </dgm:pt>
    <dgm:pt modelId="{51E9CA4C-940F-47A2-B13A-5E7E819176E9}" type="pres">
      <dgm:prSet presAssocID="{E7171F5F-5EA7-44F6-BA34-5D2483849940}" presName="txOne" presStyleLbl="node0" presStyleIdx="0" presStyleCnt="2">
        <dgm:presLayoutVars>
          <dgm:chPref val="3"/>
        </dgm:presLayoutVars>
      </dgm:prSet>
      <dgm:spPr/>
      <dgm:t>
        <a:bodyPr/>
        <a:lstStyle/>
        <a:p>
          <a:endParaRPr lang="es-ES"/>
        </a:p>
      </dgm:t>
    </dgm:pt>
    <dgm:pt modelId="{552C43A5-5288-4898-9B4A-953440D81D32}" type="pres">
      <dgm:prSet presAssocID="{E7171F5F-5EA7-44F6-BA34-5D2483849940}" presName="parTransOne" presStyleCnt="0"/>
      <dgm:spPr/>
    </dgm:pt>
    <dgm:pt modelId="{99E8B42E-FC5F-46DF-9998-FEB0A7D5A48A}" type="pres">
      <dgm:prSet presAssocID="{E7171F5F-5EA7-44F6-BA34-5D2483849940}" presName="horzOne" presStyleCnt="0"/>
      <dgm:spPr/>
    </dgm:pt>
    <dgm:pt modelId="{8993FF0C-D02A-48F3-9B52-0510EB1029A0}" type="pres">
      <dgm:prSet presAssocID="{1FA0C19D-F68A-4605-B593-F46236E5F1AF}" presName="vertTwo" presStyleCnt="0"/>
      <dgm:spPr/>
    </dgm:pt>
    <dgm:pt modelId="{E4E8E422-81BC-4465-AA3D-7B7AEAAC0305}" type="pres">
      <dgm:prSet presAssocID="{1FA0C19D-F68A-4605-B593-F46236E5F1AF}" presName="txTwo" presStyleLbl="node2" presStyleIdx="0" presStyleCnt="4">
        <dgm:presLayoutVars>
          <dgm:chPref val="3"/>
        </dgm:presLayoutVars>
      </dgm:prSet>
      <dgm:spPr/>
      <dgm:t>
        <a:bodyPr/>
        <a:lstStyle/>
        <a:p>
          <a:endParaRPr lang="es-ES"/>
        </a:p>
      </dgm:t>
    </dgm:pt>
    <dgm:pt modelId="{CB04CC96-71CE-45C9-AE47-308FD49E8AAF}" type="pres">
      <dgm:prSet presAssocID="{1FA0C19D-F68A-4605-B593-F46236E5F1AF}" presName="horzTwo" presStyleCnt="0"/>
      <dgm:spPr/>
    </dgm:pt>
    <dgm:pt modelId="{44CFD877-5373-419C-BAA1-10D10D1DB61D}" type="pres">
      <dgm:prSet presAssocID="{B3728C47-9CA2-4DF3-A544-4BE77C2AD5B5}" presName="sibSpaceOne" presStyleCnt="0"/>
      <dgm:spPr/>
    </dgm:pt>
    <dgm:pt modelId="{1434C24A-E60E-4E55-8443-CBEFEA01E313}" type="pres">
      <dgm:prSet presAssocID="{4B5DCDA7-94B3-45CC-934D-373C07C5B9DB}" presName="vertOne" presStyleCnt="0"/>
      <dgm:spPr/>
    </dgm:pt>
    <dgm:pt modelId="{2121FAEC-1166-47C4-ADAC-5898B8217EC3}" type="pres">
      <dgm:prSet presAssocID="{4B5DCDA7-94B3-45CC-934D-373C07C5B9DB}" presName="txOne" presStyleLbl="node0" presStyleIdx="1" presStyleCnt="2">
        <dgm:presLayoutVars>
          <dgm:chPref val="3"/>
        </dgm:presLayoutVars>
      </dgm:prSet>
      <dgm:spPr/>
      <dgm:t>
        <a:bodyPr/>
        <a:lstStyle/>
        <a:p>
          <a:endParaRPr lang="es-ES"/>
        </a:p>
      </dgm:t>
    </dgm:pt>
    <dgm:pt modelId="{401C4BF8-681D-444B-8722-92F23DB9DEE5}" type="pres">
      <dgm:prSet presAssocID="{4B5DCDA7-94B3-45CC-934D-373C07C5B9DB}" presName="parTransOne" presStyleCnt="0"/>
      <dgm:spPr/>
    </dgm:pt>
    <dgm:pt modelId="{F6D61B37-D714-4FEC-A250-A02A3F844941}" type="pres">
      <dgm:prSet presAssocID="{4B5DCDA7-94B3-45CC-934D-373C07C5B9DB}" presName="horzOne" presStyleCnt="0"/>
      <dgm:spPr/>
    </dgm:pt>
    <dgm:pt modelId="{33FAFBF1-2BF5-47C9-915F-D23417596364}" type="pres">
      <dgm:prSet presAssocID="{180D49E1-5CB1-4BED-B1F1-688884CF6547}" presName="vertTwo" presStyleCnt="0"/>
      <dgm:spPr/>
    </dgm:pt>
    <dgm:pt modelId="{80C5F98E-9AB8-4CCA-A88A-EB8C4C0C0590}" type="pres">
      <dgm:prSet presAssocID="{180D49E1-5CB1-4BED-B1F1-688884CF6547}" presName="txTwo" presStyleLbl="node2" presStyleIdx="1" presStyleCnt="4">
        <dgm:presLayoutVars>
          <dgm:chPref val="3"/>
        </dgm:presLayoutVars>
      </dgm:prSet>
      <dgm:spPr/>
      <dgm:t>
        <a:bodyPr/>
        <a:lstStyle/>
        <a:p>
          <a:endParaRPr lang="es-ES"/>
        </a:p>
      </dgm:t>
    </dgm:pt>
    <dgm:pt modelId="{BEAA5874-0790-47AB-8699-52AEA0898576}" type="pres">
      <dgm:prSet presAssocID="{180D49E1-5CB1-4BED-B1F1-688884CF6547}" presName="horzTwo" presStyleCnt="0"/>
      <dgm:spPr/>
    </dgm:pt>
    <dgm:pt modelId="{5DD7B332-D10A-4DA5-BCDF-8FC679B98F36}" type="pres">
      <dgm:prSet presAssocID="{B44FCBDB-9ACE-4CDB-A91B-7CAC605186A5}" presName="sibSpaceTwo" presStyleCnt="0"/>
      <dgm:spPr/>
    </dgm:pt>
    <dgm:pt modelId="{5A1E9740-EF7A-4EB8-A969-75E14921DFAD}" type="pres">
      <dgm:prSet presAssocID="{FEBCAD9B-5464-4B5C-B337-19F58C3B0269}" presName="vertTwo" presStyleCnt="0"/>
      <dgm:spPr/>
    </dgm:pt>
    <dgm:pt modelId="{4688CDAC-CDE3-4743-9A75-3F0518904B33}" type="pres">
      <dgm:prSet presAssocID="{FEBCAD9B-5464-4B5C-B337-19F58C3B0269}" presName="txTwo" presStyleLbl="node2" presStyleIdx="2" presStyleCnt="4">
        <dgm:presLayoutVars>
          <dgm:chPref val="3"/>
        </dgm:presLayoutVars>
      </dgm:prSet>
      <dgm:spPr/>
      <dgm:t>
        <a:bodyPr/>
        <a:lstStyle/>
        <a:p>
          <a:endParaRPr lang="es-ES"/>
        </a:p>
      </dgm:t>
    </dgm:pt>
    <dgm:pt modelId="{9E523AD3-8ACF-4E0F-AE10-1274AC4F9C2F}" type="pres">
      <dgm:prSet presAssocID="{FEBCAD9B-5464-4B5C-B337-19F58C3B0269}" presName="horzTwo" presStyleCnt="0"/>
      <dgm:spPr/>
    </dgm:pt>
    <dgm:pt modelId="{08F3749C-B08C-4BB6-AD7E-6643BD629B11}" type="pres">
      <dgm:prSet presAssocID="{4163806D-2A97-4A55-93F3-E87A5E51AA36}" presName="sibSpaceTwo" presStyleCnt="0"/>
      <dgm:spPr/>
    </dgm:pt>
    <dgm:pt modelId="{4B7554D6-7328-47EB-AC9D-4FE2DF942AC1}" type="pres">
      <dgm:prSet presAssocID="{54D381DC-65C4-430D-9EE2-4DAA8A487AFB}" presName="vertTwo" presStyleCnt="0"/>
      <dgm:spPr/>
    </dgm:pt>
    <dgm:pt modelId="{14DA6AF9-6248-4781-A265-2B7CBF9709B8}" type="pres">
      <dgm:prSet presAssocID="{54D381DC-65C4-430D-9EE2-4DAA8A487AFB}" presName="txTwo" presStyleLbl="node2" presStyleIdx="3" presStyleCnt="4">
        <dgm:presLayoutVars>
          <dgm:chPref val="3"/>
        </dgm:presLayoutVars>
      </dgm:prSet>
      <dgm:spPr/>
      <dgm:t>
        <a:bodyPr/>
        <a:lstStyle/>
        <a:p>
          <a:endParaRPr lang="es-ES"/>
        </a:p>
      </dgm:t>
    </dgm:pt>
    <dgm:pt modelId="{2ACA33A3-41D7-4870-9EC5-B9AAEE6132AC}" type="pres">
      <dgm:prSet presAssocID="{54D381DC-65C4-430D-9EE2-4DAA8A487AFB}" presName="horzTwo" presStyleCnt="0"/>
      <dgm:spPr/>
    </dgm:pt>
  </dgm:ptLst>
  <dgm:cxnLst>
    <dgm:cxn modelId="{4A65F9DA-1279-4624-BE83-099AC647E192}" type="presOf" srcId="{54D381DC-65C4-430D-9EE2-4DAA8A487AFB}" destId="{14DA6AF9-6248-4781-A265-2B7CBF9709B8}" srcOrd="0" destOrd="0" presId="urn:microsoft.com/office/officeart/2005/8/layout/hierarchy4"/>
    <dgm:cxn modelId="{FCA07344-986C-4943-914A-952A870F5D9D}" srcId="{1032C4E3-0BF0-4092-896B-D79521A9A202}" destId="{E7171F5F-5EA7-44F6-BA34-5D2483849940}" srcOrd="0" destOrd="0" parTransId="{81A5D73F-364A-4D4E-A86A-DE19938752B7}" sibTransId="{B3728C47-9CA2-4DF3-A544-4BE77C2AD5B5}"/>
    <dgm:cxn modelId="{A0D0AEFB-86E5-4C04-8665-5D356052B06E}" srcId="{4B5DCDA7-94B3-45CC-934D-373C07C5B9DB}" destId="{54D381DC-65C4-430D-9EE2-4DAA8A487AFB}" srcOrd="2" destOrd="0" parTransId="{CA2E9A18-F162-4C6A-AE9D-27D254636D5C}" sibTransId="{F0F0087F-F020-4137-8707-B47C69E1F08A}"/>
    <dgm:cxn modelId="{A879F64D-282E-47AB-B7DC-76730AB3EA53}" type="presOf" srcId="{E7171F5F-5EA7-44F6-BA34-5D2483849940}" destId="{51E9CA4C-940F-47A2-B13A-5E7E819176E9}" srcOrd="0" destOrd="0" presId="urn:microsoft.com/office/officeart/2005/8/layout/hierarchy4"/>
    <dgm:cxn modelId="{DBBD1670-F417-454C-8E4B-4A511FDD41BF}" srcId="{E7171F5F-5EA7-44F6-BA34-5D2483849940}" destId="{1FA0C19D-F68A-4605-B593-F46236E5F1AF}" srcOrd="0" destOrd="0" parTransId="{94C6442A-7E81-43A6-92D1-B96684BAE9BA}" sibTransId="{A26D184B-BF60-4138-AD2B-22513FAA2A2F}"/>
    <dgm:cxn modelId="{94F31004-C03D-49B4-8DB6-9CBD85F4AFEB}" srcId="{4B5DCDA7-94B3-45CC-934D-373C07C5B9DB}" destId="{180D49E1-5CB1-4BED-B1F1-688884CF6547}" srcOrd="0" destOrd="0" parTransId="{44239164-BC73-4477-952D-23FCCCBE3197}" sibTransId="{B44FCBDB-9ACE-4CDB-A91B-7CAC605186A5}"/>
    <dgm:cxn modelId="{CB786DDB-231C-417B-B0B2-E9DE48E14263}" type="presOf" srcId="{1FA0C19D-F68A-4605-B593-F46236E5F1AF}" destId="{E4E8E422-81BC-4465-AA3D-7B7AEAAC0305}" srcOrd="0" destOrd="0" presId="urn:microsoft.com/office/officeart/2005/8/layout/hierarchy4"/>
    <dgm:cxn modelId="{260F8C57-BA8C-40DD-B8D1-1F16F14740C5}" srcId="{1032C4E3-0BF0-4092-896B-D79521A9A202}" destId="{4B5DCDA7-94B3-45CC-934D-373C07C5B9DB}" srcOrd="1" destOrd="0" parTransId="{8B9A0607-E9EB-4700-AA1C-79F750AB0459}" sibTransId="{48358028-C706-495D-8B30-BBF141CE7F96}"/>
    <dgm:cxn modelId="{C3807F33-C2CC-46E7-8C41-049900C13EDC}" srcId="{4B5DCDA7-94B3-45CC-934D-373C07C5B9DB}" destId="{FEBCAD9B-5464-4B5C-B337-19F58C3B0269}" srcOrd="1" destOrd="0" parTransId="{22DB8D99-3FC0-4A94-85B7-9632C78214D8}" sibTransId="{4163806D-2A97-4A55-93F3-E87A5E51AA36}"/>
    <dgm:cxn modelId="{52BE9CA2-8A02-4496-99FC-15CD8F6B51EC}" type="presOf" srcId="{1032C4E3-0BF0-4092-896B-D79521A9A202}" destId="{1BDCC979-B9F2-4CA3-B203-454175FAB0D0}" srcOrd="0" destOrd="0" presId="urn:microsoft.com/office/officeart/2005/8/layout/hierarchy4"/>
    <dgm:cxn modelId="{E1595FD5-4B7A-49C4-9992-0C663F851B5D}" type="presOf" srcId="{4B5DCDA7-94B3-45CC-934D-373C07C5B9DB}" destId="{2121FAEC-1166-47C4-ADAC-5898B8217EC3}" srcOrd="0" destOrd="0" presId="urn:microsoft.com/office/officeart/2005/8/layout/hierarchy4"/>
    <dgm:cxn modelId="{51D42CE7-C79C-4B55-8EF8-7E89581F7582}" type="presOf" srcId="{180D49E1-5CB1-4BED-B1F1-688884CF6547}" destId="{80C5F98E-9AB8-4CCA-A88A-EB8C4C0C0590}" srcOrd="0" destOrd="0" presId="urn:microsoft.com/office/officeart/2005/8/layout/hierarchy4"/>
    <dgm:cxn modelId="{B982F06A-35B2-4CFD-B115-3B22C8A77F40}" type="presOf" srcId="{FEBCAD9B-5464-4B5C-B337-19F58C3B0269}" destId="{4688CDAC-CDE3-4743-9A75-3F0518904B33}" srcOrd="0" destOrd="0" presId="urn:microsoft.com/office/officeart/2005/8/layout/hierarchy4"/>
    <dgm:cxn modelId="{A3D50824-4BF9-46A0-946B-C10C511ED5F5}" type="presParOf" srcId="{1BDCC979-B9F2-4CA3-B203-454175FAB0D0}" destId="{FB8675C5-1843-4211-98EC-EE8361C2CD6F}" srcOrd="0" destOrd="0" presId="urn:microsoft.com/office/officeart/2005/8/layout/hierarchy4"/>
    <dgm:cxn modelId="{91232994-9D1B-4A69-AEAC-B3AEC2CA934F}" type="presParOf" srcId="{FB8675C5-1843-4211-98EC-EE8361C2CD6F}" destId="{51E9CA4C-940F-47A2-B13A-5E7E819176E9}" srcOrd="0" destOrd="0" presId="urn:microsoft.com/office/officeart/2005/8/layout/hierarchy4"/>
    <dgm:cxn modelId="{D51FF346-E091-4734-960A-83C8156AEC2A}" type="presParOf" srcId="{FB8675C5-1843-4211-98EC-EE8361C2CD6F}" destId="{552C43A5-5288-4898-9B4A-953440D81D32}" srcOrd="1" destOrd="0" presId="urn:microsoft.com/office/officeart/2005/8/layout/hierarchy4"/>
    <dgm:cxn modelId="{2F89BF11-2894-4B33-87EA-15C4204E8841}" type="presParOf" srcId="{FB8675C5-1843-4211-98EC-EE8361C2CD6F}" destId="{99E8B42E-FC5F-46DF-9998-FEB0A7D5A48A}" srcOrd="2" destOrd="0" presId="urn:microsoft.com/office/officeart/2005/8/layout/hierarchy4"/>
    <dgm:cxn modelId="{F939C4CF-E49D-40CE-B058-4A818245994D}" type="presParOf" srcId="{99E8B42E-FC5F-46DF-9998-FEB0A7D5A48A}" destId="{8993FF0C-D02A-48F3-9B52-0510EB1029A0}" srcOrd="0" destOrd="0" presId="urn:microsoft.com/office/officeart/2005/8/layout/hierarchy4"/>
    <dgm:cxn modelId="{5DF8A1B7-66C7-49F7-8172-E2D3B7A38CAC}" type="presParOf" srcId="{8993FF0C-D02A-48F3-9B52-0510EB1029A0}" destId="{E4E8E422-81BC-4465-AA3D-7B7AEAAC0305}" srcOrd="0" destOrd="0" presId="urn:microsoft.com/office/officeart/2005/8/layout/hierarchy4"/>
    <dgm:cxn modelId="{D91E3C66-1288-4740-954D-6FB372BF878E}" type="presParOf" srcId="{8993FF0C-D02A-48F3-9B52-0510EB1029A0}" destId="{CB04CC96-71CE-45C9-AE47-308FD49E8AAF}" srcOrd="1" destOrd="0" presId="urn:microsoft.com/office/officeart/2005/8/layout/hierarchy4"/>
    <dgm:cxn modelId="{EFF5DD5F-7AD5-4892-9688-5249A021463C}" type="presParOf" srcId="{1BDCC979-B9F2-4CA3-B203-454175FAB0D0}" destId="{44CFD877-5373-419C-BAA1-10D10D1DB61D}" srcOrd="1" destOrd="0" presId="urn:microsoft.com/office/officeart/2005/8/layout/hierarchy4"/>
    <dgm:cxn modelId="{2AC36032-458B-4301-9D7E-BDB5BACCB107}" type="presParOf" srcId="{1BDCC979-B9F2-4CA3-B203-454175FAB0D0}" destId="{1434C24A-E60E-4E55-8443-CBEFEA01E313}" srcOrd="2" destOrd="0" presId="urn:microsoft.com/office/officeart/2005/8/layout/hierarchy4"/>
    <dgm:cxn modelId="{CD9D45F5-8783-4669-B3C9-D59EF147DFB5}" type="presParOf" srcId="{1434C24A-E60E-4E55-8443-CBEFEA01E313}" destId="{2121FAEC-1166-47C4-ADAC-5898B8217EC3}" srcOrd="0" destOrd="0" presId="urn:microsoft.com/office/officeart/2005/8/layout/hierarchy4"/>
    <dgm:cxn modelId="{C9DA92FD-9D29-47C4-B2A1-D4FF9BC1C15E}" type="presParOf" srcId="{1434C24A-E60E-4E55-8443-CBEFEA01E313}" destId="{401C4BF8-681D-444B-8722-92F23DB9DEE5}" srcOrd="1" destOrd="0" presId="urn:microsoft.com/office/officeart/2005/8/layout/hierarchy4"/>
    <dgm:cxn modelId="{67802D01-7AA9-4770-B5D6-ADA0ED7F140B}" type="presParOf" srcId="{1434C24A-E60E-4E55-8443-CBEFEA01E313}" destId="{F6D61B37-D714-4FEC-A250-A02A3F844941}" srcOrd="2" destOrd="0" presId="urn:microsoft.com/office/officeart/2005/8/layout/hierarchy4"/>
    <dgm:cxn modelId="{4E42C638-2BFF-4E97-8035-9D7374444A08}" type="presParOf" srcId="{F6D61B37-D714-4FEC-A250-A02A3F844941}" destId="{33FAFBF1-2BF5-47C9-915F-D23417596364}" srcOrd="0" destOrd="0" presId="urn:microsoft.com/office/officeart/2005/8/layout/hierarchy4"/>
    <dgm:cxn modelId="{A9A595C7-8DEF-4EA5-AEC4-4F48608063A5}" type="presParOf" srcId="{33FAFBF1-2BF5-47C9-915F-D23417596364}" destId="{80C5F98E-9AB8-4CCA-A88A-EB8C4C0C0590}" srcOrd="0" destOrd="0" presId="urn:microsoft.com/office/officeart/2005/8/layout/hierarchy4"/>
    <dgm:cxn modelId="{E80881FF-3F81-4426-8704-9C90CD15E34A}" type="presParOf" srcId="{33FAFBF1-2BF5-47C9-915F-D23417596364}" destId="{BEAA5874-0790-47AB-8699-52AEA0898576}" srcOrd="1" destOrd="0" presId="urn:microsoft.com/office/officeart/2005/8/layout/hierarchy4"/>
    <dgm:cxn modelId="{0D2D238E-F139-4BE2-952A-85451BD1EFE4}" type="presParOf" srcId="{F6D61B37-D714-4FEC-A250-A02A3F844941}" destId="{5DD7B332-D10A-4DA5-BCDF-8FC679B98F36}" srcOrd="1" destOrd="0" presId="urn:microsoft.com/office/officeart/2005/8/layout/hierarchy4"/>
    <dgm:cxn modelId="{ADF35800-FD05-4F28-9AB6-B0142AF16081}" type="presParOf" srcId="{F6D61B37-D714-4FEC-A250-A02A3F844941}" destId="{5A1E9740-EF7A-4EB8-A969-75E14921DFAD}" srcOrd="2" destOrd="0" presId="urn:microsoft.com/office/officeart/2005/8/layout/hierarchy4"/>
    <dgm:cxn modelId="{3A684BD1-1BC9-4CFA-A9E2-C1A8BCDC8B6B}" type="presParOf" srcId="{5A1E9740-EF7A-4EB8-A969-75E14921DFAD}" destId="{4688CDAC-CDE3-4743-9A75-3F0518904B33}" srcOrd="0" destOrd="0" presId="urn:microsoft.com/office/officeart/2005/8/layout/hierarchy4"/>
    <dgm:cxn modelId="{275E419E-C00B-46F5-B9B8-9263AEDABD72}" type="presParOf" srcId="{5A1E9740-EF7A-4EB8-A969-75E14921DFAD}" destId="{9E523AD3-8ACF-4E0F-AE10-1274AC4F9C2F}" srcOrd="1" destOrd="0" presId="urn:microsoft.com/office/officeart/2005/8/layout/hierarchy4"/>
    <dgm:cxn modelId="{9E56186F-240B-4117-B7D8-5EBED0BE340F}" type="presParOf" srcId="{F6D61B37-D714-4FEC-A250-A02A3F844941}" destId="{08F3749C-B08C-4BB6-AD7E-6643BD629B11}" srcOrd="3" destOrd="0" presId="urn:microsoft.com/office/officeart/2005/8/layout/hierarchy4"/>
    <dgm:cxn modelId="{FF950A71-2329-4CD6-B33A-11F7174EB437}" type="presParOf" srcId="{F6D61B37-D714-4FEC-A250-A02A3F844941}" destId="{4B7554D6-7328-47EB-AC9D-4FE2DF942AC1}" srcOrd="4" destOrd="0" presId="urn:microsoft.com/office/officeart/2005/8/layout/hierarchy4"/>
    <dgm:cxn modelId="{CC2EEA26-67CB-4C0C-8C98-19EBFDB4A111}" type="presParOf" srcId="{4B7554D6-7328-47EB-AC9D-4FE2DF942AC1}" destId="{14DA6AF9-6248-4781-A265-2B7CBF9709B8}" srcOrd="0" destOrd="0" presId="urn:microsoft.com/office/officeart/2005/8/layout/hierarchy4"/>
    <dgm:cxn modelId="{5B44C4E7-EF9C-4E3F-B122-E8E09C58C99D}" type="presParOf" srcId="{4B7554D6-7328-47EB-AC9D-4FE2DF942AC1}" destId="{2ACA33A3-41D7-4870-9EC5-B9AAEE6132A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78057E-1438-43D9-BFE9-D23E16B07FB2}"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s-ES"/>
        </a:p>
      </dgm:t>
    </dgm:pt>
    <dgm:pt modelId="{CE9F2258-AD16-4B25-BEA5-ED617FA385AA}">
      <dgm:prSet phldrT="[Texto]"/>
      <dgm:spPr/>
      <dgm:t>
        <a:bodyPr/>
        <a:lstStyle/>
        <a:p>
          <a:r>
            <a:rPr lang="es-ES" dirty="0" smtClean="0"/>
            <a:t>La comunicación interna permite un correcto direccionamiento conjunto de las unidades hacia el plan estratégico institucional</a:t>
          </a:r>
          <a:endParaRPr lang="es-ES" dirty="0"/>
        </a:p>
      </dgm:t>
    </dgm:pt>
    <dgm:pt modelId="{28398D68-D723-4679-8950-EBF1B121E9E7}" type="parTrans" cxnId="{CAD9B3CA-1F80-4135-96BB-871742B493A2}">
      <dgm:prSet/>
      <dgm:spPr/>
      <dgm:t>
        <a:bodyPr/>
        <a:lstStyle/>
        <a:p>
          <a:endParaRPr lang="es-ES"/>
        </a:p>
      </dgm:t>
    </dgm:pt>
    <dgm:pt modelId="{481FD3CB-04F1-42E5-8B8D-39134C274CD6}" type="sibTrans" cxnId="{CAD9B3CA-1F80-4135-96BB-871742B493A2}">
      <dgm:prSet/>
      <dgm:spPr/>
      <dgm:t>
        <a:bodyPr/>
        <a:lstStyle/>
        <a:p>
          <a:endParaRPr lang="es-ES"/>
        </a:p>
      </dgm:t>
    </dgm:pt>
    <dgm:pt modelId="{959050DB-EFBE-4DE4-AE57-4176AE01900F}">
      <dgm:prSet phldrT="[Texto]"/>
      <dgm:spPr/>
      <dgm:t>
        <a:bodyPr/>
        <a:lstStyle/>
        <a:p>
          <a:r>
            <a:rPr lang="es-ES" u="none" dirty="0" smtClean="0"/>
            <a:t>A los estudiantes de la universidad de las Fuerzas Armadas no les interesa el direccionamiento del plan estratégico institucional </a:t>
          </a:r>
          <a:endParaRPr lang="es-ES" dirty="0"/>
        </a:p>
      </dgm:t>
    </dgm:pt>
    <dgm:pt modelId="{3EDAF41E-786D-4F07-B341-09A512A415A2}" type="parTrans" cxnId="{A94455CD-82E5-482D-88C4-8F5618D6F6D2}">
      <dgm:prSet/>
      <dgm:spPr/>
      <dgm:t>
        <a:bodyPr/>
        <a:lstStyle/>
        <a:p>
          <a:endParaRPr lang="es-ES"/>
        </a:p>
      </dgm:t>
    </dgm:pt>
    <dgm:pt modelId="{20919DF7-8653-4952-BB2B-B614DD2EAA83}" type="sibTrans" cxnId="{A94455CD-82E5-482D-88C4-8F5618D6F6D2}">
      <dgm:prSet/>
      <dgm:spPr/>
      <dgm:t>
        <a:bodyPr/>
        <a:lstStyle/>
        <a:p>
          <a:endParaRPr lang="es-ES"/>
        </a:p>
      </dgm:t>
    </dgm:pt>
    <dgm:pt modelId="{C11A2F17-6A68-47BC-95E7-3E9FC8B4C129}">
      <dgm:prSet/>
      <dgm:spPr/>
      <dgm:t>
        <a:bodyPr/>
        <a:lstStyle/>
        <a:p>
          <a:r>
            <a:rPr lang="es-ES" smtClean="0"/>
            <a:t>La información brindada al  personal docente-administrativo acerca del plan estratégico institucional no es suficiente para que éstos la conozcan en su totalidad</a:t>
          </a:r>
          <a:endParaRPr lang="es-ES"/>
        </a:p>
      </dgm:t>
    </dgm:pt>
    <dgm:pt modelId="{96C339A3-FBB5-4B17-A81B-A0759F6B07E6}" type="parTrans" cxnId="{7FC4DAAC-1BA2-4550-ADE5-BD79486FC907}">
      <dgm:prSet/>
      <dgm:spPr/>
      <dgm:t>
        <a:bodyPr/>
        <a:lstStyle/>
        <a:p>
          <a:endParaRPr lang="es-ES"/>
        </a:p>
      </dgm:t>
    </dgm:pt>
    <dgm:pt modelId="{66415F94-3CC8-4F43-BF5E-2CDE5E1ADBDE}" type="sibTrans" cxnId="{7FC4DAAC-1BA2-4550-ADE5-BD79486FC907}">
      <dgm:prSet/>
      <dgm:spPr/>
      <dgm:t>
        <a:bodyPr/>
        <a:lstStyle/>
        <a:p>
          <a:endParaRPr lang="es-ES"/>
        </a:p>
      </dgm:t>
    </dgm:pt>
    <dgm:pt modelId="{98C397BD-3CBE-4DB3-A077-60800F000309}" type="pres">
      <dgm:prSet presAssocID="{5B78057E-1438-43D9-BFE9-D23E16B07FB2}" presName="diagram" presStyleCnt="0">
        <dgm:presLayoutVars>
          <dgm:chPref val="1"/>
          <dgm:dir/>
          <dgm:animOne val="branch"/>
          <dgm:animLvl val="lvl"/>
          <dgm:resizeHandles/>
        </dgm:presLayoutVars>
      </dgm:prSet>
      <dgm:spPr/>
      <dgm:t>
        <a:bodyPr/>
        <a:lstStyle/>
        <a:p>
          <a:endParaRPr lang="es-ES"/>
        </a:p>
      </dgm:t>
    </dgm:pt>
    <dgm:pt modelId="{317C70DA-4A75-4435-98D8-5846E093B1BF}" type="pres">
      <dgm:prSet presAssocID="{CE9F2258-AD16-4B25-BEA5-ED617FA385AA}" presName="root" presStyleCnt="0"/>
      <dgm:spPr/>
    </dgm:pt>
    <dgm:pt modelId="{0374ECF3-6331-42ED-A96B-A8B6012E6B3E}" type="pres">
      <dgm:prSet presAssocID="{CE9F2258-AD16-4B25-BEA5-ED617FA385AA}" presName="rootComposite" presStyleCnt="0"/>
      <dgm:spPr/>
    </dgm:pt>
    <dgm:pt modelId="{3F2C639A-8660-4F36-AAE0-6C0A5A9E9A3E}" type="pres">
      <dgm:prSet presAssocID="{CE9F2258-AD16-4B25-BEA5-ED617FA385AA}" presName="rootText" presStyleLbl="node1" presStyleIdx="0" presStyleCnt="1"/>
      <dgm:spPr/>
      <dgm:t>
        <a:bodyPr/>
        <a:lstStyle/>
        <a:p>
          <a:endParaRPr lang="es-ES"/>
        </a:p>
      </dgm:t>
    </dgm:pt>
    <dgm:pt modelId="{38763441-B4FA-48F3-843A-BF74711CDB40}" type="pres">
      <dgm:prSet presAssocID="{CE9F2258-AD16-4B25-BEA5-ED617FA385AA}" presName="rootConnector" presStyleLbl="node1" presStyleIdx="0" presStyleCnt="1"/>
      <dgm:spPr/>
      <dgm:t>
        <a:bodyPr/>
        <a:lstStyle/>
        <a:p>
          <a:endParaRPr lang="es-ES"/>
        </a:p>
      </dgm:t>
    </dgm:pt>
    <dgm:pt modelId="{83413648-2F58-48A4-B9E5-C131E39E3017}" type="pres">
      <dgm:prSet presAssocID="{CE9F2258-AD16-4B25-BEA5-ED617FA385AA}" presName="childShape" presStyleCnt="0"/>
      <dgm:spPr/>
    </dgm:pt>
    <dgm:pt modelId="{C9252A7D-A645-464D-A779-878FE4A3E97A}" type="pres">
      <dgm:prSet presAssocID="{3EDAF41E-786D-4F07-B341-09A512A415A2}" presName="Name13" presStyleLbl="parChTrans1D2" presStyleIdx="0" presStyleCnt="2"/>
      <dgm:spPr/>
      <dgm:t>
        <a:bodyPr/>
        <a:lstStyle/>
        <a:p>
          <a:endParaRPr lang="es-ES"/>
        </a:p>
      </dgm:t>
    </dgm:pt>
    <dgm:pt modelId="{7E166970-71EF-49C6-8F10-F6E62F8B2C4A}" type="pres">
      <dgm:prSet presAssocID="{959050DB-EFBE-4DE4-AE57-4176AE01900F}" presName="childText" presStyleLbl="bgAcc1" presStyleIdx="0" presStyleCnt="2">
        <dgm:presLayoutVars>
          <dgm:bulletEnabled val="1"/>
        </dgm:presLayoutVars>
      </dgm:prSet>
      <dgm:spPr/>
      <dgm:t>
        <a:bodyPr/>
        <a:lstStyle/>
        <a:p>
          <a:endParaRPr lang="es-ES"/>
        </a:p>
      </dgm:t>
    </dgm:pt>
    <dgm:pt modelId="{7E949B52-67F8-4355-8807-426F25471CB8}" type="pres">
      <dgm:prSet presAssocID="{96C339A3-FBB5-4B17-A81B-A0759F6B07E6}" presName="Name13" presStyleLbl="parChTrans1D2" presStyleIdx="1" presStyleCnt="2"/>
      <dgm:spPr/>
      <dgm:t>
        <a:bodyPr/>
        <a:lstStyle/>
        <a:p>
          <a:endParaRPr lang="es-ES"/>
        </a:p>
      </dgm:t>
    </dgm:pt>
    <dgm:pt modelId="{72F1C9C5-067B-4D29-A91A-8CD660984CC4}" type="pres">
      <dgm:prSet presAssocID="{C11A2F17-6A68-47BC-95E7-3E9FC8B4C129}" presName="childText" presStyleLbl="bgAcc1" presStyleIdx="1" presStyleCnt="2">
        <dgm:presLayoutVars>
          <dgm:bulletEnabled val="1"/>
        </dgm:presLayoutVars>
      </dgm:prSet>
      <dgm:spPr/>
      <dgm:t>
        <a:bodyPr/>
        <a:lstStyle/>
        <a:p>
          <a:endParaRPr lang="es-ES"/>
        </a:p>
      </dgm:t>
    </dgm:pt>
  </dgm:ptLst>
  <dgm:cxnLst>
    <dgm:cxn modelId="{2AAD5A2C-DFF2-44C1-9CF4-EFC635860005}" type="presOf" srcId="{3EDAF41E-786D-4F07-B341-09A512A415A2}" destId="{C9252A7D-A645-464D-A779-878FE4A3E97A}" srcOrd="0" destOrd="0" presId="urn:microsoft.com/office/officeart/2005/8/layout/hierarchy3"/>
    <dgm:cxn modelId="{88A49F19-0354-4F7C-AD5B-CBADFB0D2AE5}" type="presOf" srcId="{C11A2F17-6A68-47BC-95E7-3E9FC8B4C129}" destId="{72F1C9C5-067B-4D29-A91A-8CD660984CC4}" srcOrd="0" destOrd="0" presId="urn:microsoft.com/office/officeart/2005/8/layout/hierarchy3"/>
    <dgm:cxn modelId="{EF080638-D796-4A8A-9CC4-1C58FC6311FA}" type="presOf" srcId="{CE9F2258-AD16-4B25-BEA5-ED617FA385AA}" destId="{3F2C639A-8660-4F36-AAE0-6C0A5A9E9A3E}" srcOrd="0" destOrd="0" presId="urn:microsoft.com/office/officeart/2005/8/layout/hierarchy3"/>
    <dgm:cxn modelId="{7348E7CF-2876-40DC-9ACD-1F8A72EBF471}" type="presOf" srcId="{5B78057E-1438-43D9-BFE9-D23E16B07FB2}" destId="{98C397BD-3CBE-4DB3-A077-60800F000309}" srcOrd="0" destOrd="0" presId="urn:microsoft.com/office/officeart/2005/8/layout/hierarchy3"/>
    <dgm:cxn modelId="{7CEA9444-2EA1-4D59-90F8-BF8895F4374F}" type="presOf" srcId="{CE9F2258-AD16-4B25-BEA5-ED617FA385AA}" destId="{38763441-B4FA-48F3-843A-BF74711CDB40}" srcOrd="1" destOrd="0" presId="urn:microsoft.com/office/officeart/2005/8/layout/hierarchy3"/>
    <dgm:cxn modelId="{F43B6502-A66A-43BF-B854-F5BDF974AE9C}" type="presOf" srcId="{959050DB-EFBE-4DE4-AE57-4176AE01900F}" destId="{7E166970-71EF-49C6-8F10-F6E62F8B2C4A}" srcOrd="0" destOrd="0" presId="urn:microsoft.com/office/officeart/2005/8/layout/hierarchy3"/>
    <dgm:cxn modelId="{7FC4DAAC-1BA2-4550-ADE5-BD79486FC907}" srcId="{CE9F2258-AD16-4B25-BEA5-ED617FA385AA}" destId="{C11A2F17-6A68-47BC-95E7-3E9FC8B4C129}" srcOrd="1" destOrd="0" parTransId="{96C339A3-FBB5-4B17-A81B-A0759F6B07E6}" sibTransId="{66415F94-3CC8-4F43-BF5E-2CDE5E1ADBDE}"/>
    <dgm:cxn modelId="{A94455CD-82E5-482D-88C4-8F5618D6F6D2}" srcId="{CE9F2258-AD16-4B25-BEA5-ED617FA385AA}" destId="{959050DB-EFBE-4DE4-AE57-4176AE01900F}" srcOrd="0" destOrd="0" parTransId="{3EDAF41E-786D-4F07-B341-09A512A415A2}" sibTransId="{20919DF7-8653-4952-BB2B-B614DD2EAA83}"/>
    <dgm:cxn modelId="{14AC6F48-AE9F-41D8-8720-4DAA406D0833}" type="presOf" srcId="{96C339A3-FBB5-4B17-A81B-A0759F6B07E6}" destId="{7E949B52-67F8-4355-8807-426F25471CB8}" srcOrd="0" destOrd="0" presId="urn:microsoft.com/office/officeart/2005/8/layout/hierarchy3"/>
    <dgm:cxn modelId="{CAD9B3CA-1F80-4135-96BB-871742B493A2}" srcId="{5B78057E-1438-43D9-BFE9-D23E16B07FB2}" destId="{CE9F2258-AD16-4B25-BEA5-ED617FA385AA}" srcOrd="0" destOrd="0" parTransId="{28398D68-D723-4679-8950-EBF1B121E9E7}" sibTransId="{481FD3CB-04F1-42E5-8B8D-39134C274CD6}"/>
    <dgm:cxn modelId="{E4A7D873-9281-4DB8-B129-4FA08FC98114}" type="presParOf" srcId="{98C397BD-3CBE-4DB3-A077-60800F000309}" destId="{317C70DA-4A75-4435-98D8-5846E093B1BF}" srcOrd="0" destOrd="0" presId="urn:microsoft.com/office/officeart/2005/8/layout/hierarchy3"/>
    <dgm:cxn modelId="{05E08CA0-0479-4861-9D42-D6EAC4E098F2}" type="presParOf" srcId="{317C70DA-4A75-4435-98D8-5846E093B1BF}" destId="{0374ECF3-6331-42ED-A96B-A8B6012E6B3E}" srcOrd="0" destOrd="0" presId="urn:microsoft.com/office/officeart/2005/8/layout/hierarchy3"/>
    <dgm:cxn modelId="{3BF87762-F018-4B4F-84F5-D6B0B37D832B}" type="presParOf" srcId="{0374ECF3-6331-42ED-A96B-A8B6012E6B3E}" destId="{3F2C639A-8660-4F36-AAE0-6C0A5A9E9A3E}" srcOrd="0" destOrd="0" presId="urn:microsoft.com/office/officeart/2005/8/layout/hierarchy3"/>
    <dgm:cxn modelId="{870C1A58-2F5F-4863-8E99-E40B87998636}" type="presParOf" srcId="{0374ECF3-6331-42ED-A96B-A8B6012E6B3E}" destId="{38763441-B4FA-48F3-843A-BF74711CDB40}" srcOrd="1" destOrd="0" presId="urn:microsoft.com/office/officeart/2005/8/layout/hierarchy3"/>
    <dgm:cxn modelId="{4C4E0C45-6DA6-4BBB-A045-B9DAFF4E499F}" type="presParOf" srcId="{317C70DA-4A75-4435-98D8-5846E093B1BF}" destId="{83413648-2F58-48A4-B9E5-C131E39E3017}" srcOrd="1" destOrd="0" presId="urn:microsoft.com/office/officeart/2005/8/layout/hierarchy3"/>
    <dgm:cxn modelId="{194B14A0-78B2-4037-A5A7-F11561F97878}" type="presParOf" srcId="{83413648-2F58-48A4-B9E5-C131E39E3017}" destId="{C9252A7D-A645-464D-A779-878FE4A3E97A}" srcOrd="0" destOrd="0" presId="urn:microsoft.com/office/officeart/2005/8/layout/hierarchy3"/>
    <dgm:cxn modelId="{B443E171-5833-4604-94A9-101915B603AE}" type="presParOf" srcId="{83413648-2F58-48A4-B9E5-C131E39E3017}" destId="{7E166970-71EF-49C6-8F10-F6E62F8B2C4A}" srcOrd="1" destOrd="0" presId="urn:microsoft.com/office/officeart/2005/8/layout/hierarchy3"/>
    <dgm:cxn modelId="{FBFC1E19-5F68-412D-8177-470D68FA5D8E}" type="presParOf" srcId="{83413648-2F58-48A4-B9E5-C131E39E3017}" destId="{7E949B52-67F8-4355-8807-426F25471CB8}" srcOrd="2" destOrd="0" presId="urn:microsoft.com/office/officeart/2005/8/layout/hierarchy3"/>
    <dgm:cxn modelId="{BB59E952-C983-44D5-AF23-FD187705C0AC}" type="presParOf" srcId="{83413648-2F58-48A4-B9E5-C131E39E3017}" destId="{72F1C9C5-067B-4D29-A91A-8CD660984CC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619F08-9662-4BAA-88B2-94CDEEE380C9}"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ES"/>
        </a:p>
      </dgm:t>
    </dgm:pt>
    <dgm:pt modelId="{3FB4A874-7ECF-4CA2-9BF2-2B3BF01A9EBE}">
      <dgm:prSet phldrT="[Texto]"/>
      <dgm:spPr/>
      <dgm:t>
        <a:bodyPr/>
        <a:lstStyle/>
        <a:p>
          <a:r>
            <a:rPr lang="es-ES" b="1" dirty="0" smtClean="0"/>
            <a:t>Modelo de </a:t>
          </a:r>
          <a:r>
            <a:rPr lang="es-ES" b="1" dirty="0" err="1" smtClean="0"/>
            <a:t>Lasswell</a:t>
          </a:r>
          <a:endParaRPr lang="es-ES" dirty="0"/>
        </a:p>
      </dgm:t>
    </dgm:pt>
    <dgm:pt modelId="{4EAAD8D2-52A3-48F7-9987-954176F985E7}" type="parTrans" cxnId="{7958C4D7-2CA0-4FBA-BEBE-62E1F9941C53}">
      <dgm:prSet/>
      <dgm:spPr/>
      <dgm:t>
        <a:bodyPr/>
        <a:lstStyle/>
        <a:p>
          <a:endParaRPr lang="es-ES"/>
        </a:p>
      </dgm:t>
    </dgm:pt>
    <dgm:pt modelId="{AC7469AD-90C5-4953-91FC-068080A92ED7}" type="sibTrans" cxnId="{7958C4D7-2CA0-4FBA-BEBE-62E1F9941C53}">
      <dgm:prSet/>
      <dgm:spPr/>
      <dgm:t>
        <a:bodyPr/>
        <a:lstStyle/>
        <a:p>
          <a:endParaRPr lang="es-ES"/>
        </a:p>
      </dgm:t>
    </dgm:pt>
    <dgm:pt modelId="{DA419CA3-688D-4429-9E2A-42D6D6894F71}">
      <dgm:prSet phldrT="[Texto]"/>
      <dgm:spPr/>
      <dgm:t>
        <a:bodyPr/>
        <a:lstStyle/>
        <a:p>
          <a:r>
            <a:rPr lang="es-ES" dirty="0" smtClean="0"/>
            <a:t>El modelo de </a:t>
          </a:r>
          <a:r>
            <a:rPr lang="es-ES" dirty="0" err="1" smtClean="0"/>
            <a:t>Lasswell</a:t>
          </a:r>
          <a:r>
            <a:rPr lang="es-ES" dirty="0" smtClean="0"/>
            <a:t> fue diseñado para la comunicación masiva</a:t>
          </a:r>
          <a:endParaRPr lang="es-ES" dirty="0"/>
        </a:p>
      </dgm:t>
    </dgm:pt>
    <dgm:pt modelId="{CE1380F2-5498-48CB-9C31-68D83BC371F2}" type="parTrans" cxnId="{ECBA6EC6-53FF-4024-AB04-6284F2442B3F}">
      <dgm:prSet/>
      <dgm:spPr/>
      <dgm:t>
        <a:bodyPr/>
        <a:lstStyle/>
        <a:p>
          <a:endParaRPr lang="es-ES"/>
        </a:p>
      </dgm:t>
    </dgm:pt>
    <dgm:pt modelId="{3581A3EA-2148-45AE-AC5A-66BA5E81BF03}" type="sibTrans" cxnId="{ECBA6EC6-53FF-4024-AB04-6284F2442B3F}">
      <dgm:prSet/>
      <dgm:spPr/>
      <dgm:t>
        <a:bodyPr/>
        <a:lstStyle/>
        <a:p>
          <a:endParaRPr lang="es-ES"/>
        </a:p>
      </dgm:t>
    </dgm:pt>
    <dgm:pt modelId="{55F73A15-046A-405F-AB28-87F6A77F4829}" type="pres">
      <dgm:prSet presAssocID="{05619F08-9662-4BAA-88B2-94CDEEE380C9}" presName="Name0" presStyleCnt="0">
        <dgm:presLayoutVars>
          <dgm:dir/>
          <dgm:animLvl val="lvl"/>
          <dgm:resizeHandles/>
        </dgm:presLayoutVars>
      </dgm:prSet>
      <dgm:spPr/>
      <dgm:t>
        <a:bodyPr/>
        <a:lstStyle/>
        <a:p>
          <a:endParaRPr lang="es-ES"/>
        </a:p>
      </dgm:t>
    </dgm:pt>
    <dgm:pt modelId="{AA30802A-DE80-4398-9B3D-E3331B9758B2}" type="pres">
      <dgm:prSet presAssocID="{3FB4A874-7ECF-4CA2-9BF2-2B3BF01A9EBE}" presName="linNode" presStyleCnt="0"/>
      <dgm:spPr/>
    </dgm:pt>
    <dgm:pt modelId="{3EDE9086-23B3-4FCE-9FF6-61FE146F372D}" type="pres">
      <dgm:prSet presAssocID="{3FB4A874-7ECF-4CA2-9BF2-2B3BF01A9EBE}" presName="parentShp" presStyleLbl="node1" presStyleIdx="0" presStyleCnt="1">
        <dgm:presLayoutVars>
          <dgm:bulletEnabled val="1"/>
        </dgm:presLayoutVars>
      </dgm:prSet>
      <dgm:spPr/>
      <dgm:t>
        <a:bodyPr/>
        <a:lstStyle/>
        <a:p>
          <a:endParaRPr lang="es-ES"/>
        </a:p>
      </dgm:t>
    </dgm:pt>
    <dgm:pt modelId="{9D0FC26B-90A2-49B4-A196-B5270E3F3E09}" type="pres">
      <dgm:prSet presAssocID="{3FB4A874-7ECF-4CA2-9BF2-2B3BF01A9EBE}" presName="childShp" presStyleLbl="bgAccFollowNode1" presStyleIdx="0" presStyleCnt="1">
        <dgm:presLayoutVars>
          <dgm:bulletEnabled val="1"/>
        </dgm:presLayoutVars>
      </dgm:prSet>
      <dgm:spPr/>
      <dgm:t>
        <a:bodyPr/>
        <a:lstStyle/>
        <a:p>
          <a:endParaRPr lang="es-ES"/>
        </a:p>
      </dgm:t>
    </dgm:pt>
  </dgm:ptLst>
  <dgm:cxnLst>
    <dgm:cxn modelId="{3AF744DB-A88E-47B9-BD13-E4A6E34DA1F7}" type="presOf" srcId="{05619F08-9662-4BAA-88B2-94CDEEE380C9}" destId="{55F73A15-046A-405F-AB28-87F6A77F4829}" srcOrd="0" destOrd="0" presId="urn:microsoft.com/office/officeart/2005/8/layout/vList6"/>
    <dgm:cxn modelId="{ECBA6EC6-53FF-4024-AB04-6284F2442B3F}" srcId="{3FB4A874-7ECF-4CA2-9BF2-2B3BF01A9EBE}" destId="{DA419CA3-688D-4429-9E2A-42D6D6894F71}" srcOrd="0" destOrd="0" parTransId="{CE1380F2-5498-48CB-9C31-68D83BC371F2}" sibTransId="{3581A3EA-2148-45AE-AC5A-66BA5E81BF03}"/>
    <dgm:cxn modelId="{7958C4D7-2CA0-4FBA-BEBE-62E1F9941C53}" srcId="{05619F08-9662-4BAA-88B2-94CDEEE380C9}" destId="{3FB4A874-7ECF-4CA2-9BF2-2B3BF01A9EBE}" srcOrd="0" destOrd="0" parTransId="{4EAAD8D2-52A3-48F7-9987-954176F985E7}" sibTransId="{AC7469AD-90C5-4953-91FC-068080A92ED7}"/>
    <dgm:cxn modelId="{198C0DD4-5665-4D2A-B67B-9836512A00FF}" type="presOf" srcId="{3FB4A874-7ECF-4CA2-9BF2-2B3BF01A9EBE}" destId="{3EDE9086-23B3-4FCE-9FF6-61FE146F372D}" srcOrd="0" destOrd="0" presId="urn:microsoft.com/office/officeart/2005/8/layout/vList6"/>
    <dgm:cxn modelId="{85B882EA-7632-42D5-A1B8-A5BDD46FE46E}" type="presOf" srcId="{DA419CA3-688D-4429-9E2A-42D6D6894F71}" destId="{9D0FC26B-90A2-49B4-A196-B5270E3F3E09}" srcOrd="0" destOrd="0" presId="urn:microsoft.com/office/officeart/2005/8/layout/vList6"/>
    <dgm:cxn modelId="{B93BCCB6-82CC-41EB-8DD9-7DAB35396915}" type="presParOf" srcId="{55F73A15-046A-405F-AB28-87F6A77F4829}" destId="{AA30802A-DE80-4398-9B3D-E3331B9758B2}" srcOrd="0" destOrd="0" presId="urn:microsoft.com/office/officeart/2005/8/layout/vList6"/>
    <dgm:cxn modelId="{148C8671-FE86-4FD6-BBFF-B38DC20502BC}" type="presParOf" srcId="{AA30802A-DE80-4398-9B3D-E3331B9758B2}" destId="{3EDE9086-23B3-4FCE-9FF6-61FE146F372D}" srcOrd="0" destOrd="0" presId="urn:microsoft.com/office/officeart/2005/8/layout/vList6"/>
    <dgm:cxn modelId="{4740C738-9639-42C2-9437-7789BF4378B7}" type="presParOf" srcId="{AA30802A-DE80-4398-9B3D-E3331B9758B2}" destId="{9D0FC26B-90A2-49B4-A196-B5270E3F3E0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DB8FF7-5D35-4DD0-A7E4-0CA10A1C1C6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4FA16149-1091-4F53-83AC-F1224979CFC8}">
      <dgm:prSet phldrT="[Texto]"/>
      <dgm:spPr/>
      <dgm:t>
        <a:bodyPr/>
        <a:lstStyle/>
        <a:p>
          <a:r>
            <a:rPr lang="es-ES" dirty="0" smtClean="0"/>
            <a:t>Mediante los análisis recabados un gran porcentaje de estudiantes conoce la misión y visión institucional, esto favorecerá a la comunicación debido a que nos permitirá solo reforzar la comunicación de estos puntos del Plan Estratégico, si nos enfocamos en la propuesta se puede incentivar y mejorar el conocimiento mediante los métodos y medios por los cuales se ha presentado en dicha propuesta. Mientras que la diferencia porcentual de los estudiantes con la constante información que se presente se puede reducir el porcentaje de desconocimiento.</a:t>
          </a:r>
          <a:endParaRPr lang="es-ES" dirty="0"/>
        </a:p>
      </dgm:t>
    </dgm:pt>
    <dgm:pt modelId="{DE0BB0C0-7F25-4A3D-B23C-CBB23B30F8FB}" type="parTrans" cxnId="{A392A150-DADD-40C8-8F38-460E84E95F8A}">
      <dgm:prSet/>
      <dgm:spPr/>
      <dgm:t>
        <a:bodyPr/>
        <a:lstStyle/>
        <a:p>
          <a:endParaRPr lang="es-ES"/>
        </a:p>
      </dgm:t>
    </dgm:pt>
    <dgm:pt modelId="{20252C25-6B8B-48A6-ACE7-EFE6D14F40A5}" type="sibTrans" cxnId="{A392A150-DADD-40C8-8F38-460E84E95F8A}">
      <dgm:prSet/>
      <dgm:spPr/>
      <dgm:t>
        <a:bodyPr/>
        <a:lstStyle/>
        <a:p>
          <a:endParaRPr lang="es-ES"/>
        </a:p>
      </dgm:t>
    </dgm:pt>
    <dgm:pt modelId="{71532EE7-543B-48B4-94E3-63DDBDB903EA}">
      <dgm:prSet/>
      <dgm:spPr/>
      <dgm:t>
        <a:bodyPr/>
        <a:lstStyle/>
        <a:p>
          <a:r>
            <a:rPr lang="es-ES" smtClean="0"/>
            <a:t>Con respecto a los objetivos institucionales la mitad de los encuestados no presentan conocimiento alguno de los mismos, lo cual al momento de la conferencia inicial se debe establecer claramente los objetivos institucionales y reforzarlos por medio de la divulgación de información en los medios establecidos en la propuesta.</a:t>
          </a:r>
          <a:endParaRPr lang="es-ES"/>
        </a:p>
      </dgm:t>
    </dgm:pt>
    <dgm:pt modelId="{F73E411D-4AA1-4E30-9710-942E181E0E09}" type="parTrans" cxnId="{55D164E0-5D62-481B-A061-139038AD573A}">
      <dgm:prSet/>
      <dgm:spPr/>
      <dgm:t>
        <a:bodyPr/>
        <a:lstStyle/>
        <a:p>
          <a:endParaRPr lang="es-ES"/>
        </a:p>
      </dgm:t>
    </dgm:pt>
    <dgm:pt modelId="{FE26F8A1-1C77-4792-8813-02F2EA192C88}" type="sibTrans" cxnId="{55D164E0-5D62-481B-A061-139038AD573A}">
      <dgm:prSet/>
      <dgm:spPr/>
      <dgm:t>
        <a:bodyPr/>
        <a:lstStyle/>
        <a:p>
          <a:endParaRPr lang="es-ES"/>
        </a:p>
      </dgm:t>
    </dgm:pt>
    <dgm:pt modelId="{D59F4A15-0946-49C9-8330-B7B1E29155BB}" type="pres">
      <dgm:prSet presAssocID="{05DB8FF7-5D35-4DD0-A7E4-0CA10A1C1C62}" presName="diagram" presStyleCnt="0">
        <dgm:presLayoutVars>
          <dgm:dir/>
          <dgm:resizeHandles val="exact"/>
        </dgm:presLayoutVars>
      </dgm:prSet>
      <dgm:spPr/>
      <dgm:t>
        <a:bodyPr/>
        <a:lstStyle/>
        <a:p>
          <a:endParaRPr lang="es-ES"/>
        </a:p>
      </dgm:t>
    </dgm:pt>
    <dgm:pt modelId="{BB4208E7-0B52-4AC9-AB81-89D64C17F528}" type="pres">
      <dgm:prSet presAssocID="{4FA16149-1091-4F53-83AC-F1224979CFC8}" presName="node" presStyleLbl="node1" presStyleIdx="0" presStyleCnt="2">
        <dgm:presLayoutVars>
          <dgm:bulletEnabled val="1"/>
        </dgm:presLayoutVars>
      </dgm:prSet>
      <dgm:spPr/>
      <dgm:t>
        <a:bodyPr/>
        <a:lstStyle/>
        <a:p>
          <a:endParaRPr lang="es-ES"/>
        </a:p>
      </dgm:t>
    </dgm:pt>
    <dgm:pt modelId="{C9DACCFB-27C5-4527-8DB9-C70DCDF5DEA2}" type="pres">
      <dgm:prSet presAssocID="{20252C25-6B8B-48A6-ACE7-EFE6D14F40A5}" presName="sibTrans" presStyleCnt="0"/>
      <dgm:spPr/>
    </dgm:pt>
    <dgm:pt modelId="{58C01FAC-34A9-48E4-8B7A-043705E865A2}" type="pres">
      <dgm:prSet presAssocID="{71532EE7-543B-48B4-94E3-63DDBDB903EA}" presName="node" presStyleLbl="node1" presStyleIdx="1" presStyleCnt="2">
        <dgm:presLayoutVars>
          <dgm:bulletEnabled val="1"/>
        </dgm:presLayoutVars>
      </dgm:prSet>
      <dgm:spPr/>
      <dgm:t>
        <a:bodyPr/>
        <a:lstStyle/>
        <a:p>
          <a:endParaRPr lang="es-ES"/>
        </a:p>
      </dgm:t>
    </dgm:pt>
  </dgm:ptLst>
  <dgm:cxnLst>
    <dgm:cxn modelId="{55D164E0-5D62-481B-A061-139038AD573A}" srcId="{05DB8FF7-5D35-4DD0-A7E4-0CA10A1C1C62}" destId="{71532EE7-543B-48B4-94E3-63DDBDB903EA}" srcOrd="1" destOrd="0" parTransId="{F73E411D-4AA1-4E30-9710-942E181E0E09}" sibTransId="{FE26F8A1-1C77-4792-8813-02F2EA192C88}"/>
    <dgm:cxn modelId="{EE403903-4433-42A9-91A9-7849C252D2B4}" type="presOf" srcId="{4FA16149-1091-4F53-83AC-F1224979CFC8}" destId="{BB4208E7-0B52-4AC9-AB81-89D64C17F528}" srcOrd="0" destOrd="0" presId="urn:microsoft.com/office/officeart/2005/8/layout/default"/>
    <dgm:cxn modelId="{A392A150-DADD-40C8-8F38-460E84E95F8A}" srcId="{05DB8FF7-5D35-4DD0-A7E4-0CA10A1C1C62}" destId="{4FA16149-1091-4F53-83AC-F1224979CFC8}" srcOrd="0" destOrd="0" parTransId="{DE0BB0C0-7F25-4A3D-B23C-CBB23B30F8FB}" sibTransId="{20252C25-6B8B-48A6-ACE7-EFE6D14F40A5}"/>
    <dgm:cxn modelId="{2EB13165-CD5F-49C8-BACB-60F8B0D826F9}" type="presOf" srcId="{05DB8FF7-5D35-4DD0-A7E4-0CA10A1C1C62}" destId="{D59F4A15-0946-49C9-8330-B7B1E29155BB}" srcOrd="0" destOrd="0" presId="urn:microsoft.com/office/officeart/2005/8/layout/default"/>
    <dgm:cxn modelId="{401C748D-1DCD-4466-BB02-F287B0F47EE3}" type="presOf" srcId="{71532EE7-543B-48B4-94E3-63DDBDB903EA}" destId="{58C01FAC-34A9-48E4-8B7A-043705E865A2}" srcOrd="0" destOrd="0" presId="urn:microsoft.com/office/officeart/2005/8/layout/default"/>
    <dgm:cxn modelId="{EFE101E1-A328-460E-B327-F4C573856C08}" type="presParOf" srcId="{D59F4A15-0946-49C9-8330-B7B1E29155BB}" destId="{BB4208E7-0B52-4AC9-AB81-89D64C17F528}" srcOrd="0" destOrd="0" presId="urn:microsoft.com/office/officeart/2005/8/layout/default"/>
    <dgm:cxn modelId="{50103EA7-2027-4132-8B2B-55474B12529E}" type="presParOf" srcId="{D59F4A15-0946-49C9-8330-B7B1E29155BB}" destId="{C9DACCFB-27C5-4527-8DB9-C70DCDF5DEA2}" srcOrd="1" destOrd="0" presId="urn:microsoft.com/office/officeart/2005/8/layout/default"/>
    <dgm:cxn modelId="{B414228D-15F4-4E65-A709-42B30A473D30}" type="presParOf" srcId="{D59F4A15-0946-49C9-8330-B7B1E29155BB}" destId="{58C01FAC-34A9-48E4-8B7A-043705E865A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0AADDC-EFD5-428F-93C8-A88EBAEAB0F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4675DC96-1AE7-481C-B2E3-7279A91E8C21}">
      <dgm:prSet/>
      <dgm:spPr/>
      <dgm:t>
        <a:bodyPr/>
        <a:lstStyle/>
        <a:p>
          <a:r>
            <a:rPr lang="es-ES" smtClean="0"/>
            <a:t>Los análisis presentaron que los estudiantes no están interesados en conocer la planificación estratégica institucional, al momento de presentar el Plan Estratégico Institucional se debe recalcar la importancia que ellos presentan para la institución y los beneficios que tienen conocer los básico del Plan Estratégico.</a:t>
          </a:r>
          <a:endParaRPr lang="es-ES"/>
        </a:p>
      </dgm:t>
    </dgm:pt>
    <dgm:pt modelId="{C3DF2BD2-DEB0-4465-9FD7-5DB1647E3C16}" type="parTrans" cxnId="{2C2BCC65-AA56-4BF1-90BF-211D105320B5}">
      <dgm:prSet/>
      <dgm:spPr/>
      <dgm:t>
        <a:bodyPr/>
        <a:lstStyle/>
        <a:p>
          <a:endParaRPr lang="es-ES"/>
        </a:p>
      </dgm:t>
    </dgm:pt>
    <dgm:pt modelId="{812D76AE-1C91-42D5-BAE6-D9C4F58B1F00}" type="sibTrans" cxnId="{2C2BCC65-AA56-4BF1-90BF-211D105320B5}">
      <dgm:prSet/>
      <dgm:spPr/>
      <dgm:t>
        <a:bodyPr/>
        <a:lstStyle/>
        <a:p>
          <a:endParaRPr lang="es-ES"/>
        </a:p>
      </dgm:t>
    </dgm:pt>
    <dgm:pt modelId="{D60CEE82-02A0-4505-B9A5-27E7F71315DA}">
      <dgm:prSet/>
      <dgm:spPr/>
      <dgm:t>
        <a:bodyPr/>
        <a:lstStyle/>
        <a:p>
          <a:r>
            <a:rPr lang="es-ES" dirty="0" smtClean="0"/>
            <a:t>Los docentes consideran que la institución no se presenta información de la planificación estratégica lo cual influye en la comunicación que los docentes reciben, teniendo en cuenta que la Unidad de Planificación y Desarrollo Institucional (UPDI) no proporciona información directa a los mismos sino que utiliza la plataforma que posee, no se presenta este tipo de información directamente a los involucrados por ello radica la inconformidad de los docentes al no compartir la información. </a:t>
          </a:r>
          <a:endParaRPr lang="es-ES" dirty="0"/>
        </a:p>
      </dgm:t>
    </dgm:pt>
    <dgm:pt modelId="{8A37E434-8BE0-448F-8E66-12B9376B5620}" type="parTrans" cxnId="{599DF2BD-ED3D-4033-B7C6-A458590DD404}">
      <dgm:prSet/>
      <dgm:spPr/>
      <dgm:t>
        <a:bodyPr/>
        <a:lstStyle/>
        <a:p>
          <a:endParaRPr lang="es-ES"/>
        </a:p>
      </dgm:t>
    </dgm:pt>
    <dgm:pt modelId="{46AAC9C0-7D0F-4846-95F6-6CF0FBCED209}" type="sibTrans" cxnId="{599DF2BD-ED3D-4033-B7C6-A458590DD404}">
      <dgm:prSet/>
      <dgm:spPr/>
      <dgm:t>
        <a:bodyPr/>
        <a:lstStyle/>
        <a:p>
          <a:endParaRPr lang="es-ES"/>
        </a:p>
      </dgm:t>
    </dgm:pt>
    <dgm:pt modelId="{24181A1C-6C5E-4E95-8814-FBB37BE963BA}">
      <dgm:prSet/>
      <dgm:spPr/>
      <dgm:t>
        <a:bodyPr/>
        <a:lstStyle/>
        <a:p>
          <a:r>
            <a:rPr lang="es-ES" dirty="0" smtClean="0"/>
            <a:t>En la poca información que se presenta a los involucrados se considera que el personal administrativo y docente no se posee medios para poder involucrarse en la participación de implementación del Plan.</a:t>
          </a:r>
          <a:endParaRPr lang="es-ES" dirty="0"/>
        </a:p>
      </dgm:t>
    </dgm:pt>
    <dgm:pt modelId="{A8A36167-F7C1-4C01-80DC-D6337CB58F5F}" type="parTrans" cxnId="{CA5EDEE5-8E64-48BC-838A-EF4805AE8B49}">
      <dgm:prSet/>
      <dgm:spPr/>
      <dgm:t>
        <a:bodyPr/>
        <a:lstStyle/>
        <a:p>
          <a:endParaRPr lang="es-ES"/>
        </a:p>
      </dgm:t>
    </dgm:pt>
    <dgm:pt modelId="{1093E149-B4E1-4F61-8C09-7C133C2793A8}" type="sibTrans" cxnId="{CA5EDEE5-8E64-48BC-838A-EF4805AE8B49}">
      <dgm:prSet/>
      <dgm:spPr/>
      <dgm:t>
        <a:bodyPr/>
        <a:lstStyle/>
        <a:p>
          <a:endParaRPr lang="es-ES"/>
        </a:p>
      </dgm:t>
    </dgm:pt>
    <dgm:pt modelId="{4C65B4D7-18FC-4BE9-9D67-F3E39685DDD5}" type="pres">
      <dgm:prSet presAssocID="{D40AADDC-EFD5-428F-93C8-A88EBAEAB0F7}" presName="diagram" presStyleCnt="0">
        <dgm:presLayoutVars>
          <dgm:dir/>
          <dgm:resizeHandles val="exact"/>
        </dgm:presLayoutVars>
      </dgm:prSet>
      <dgm:spPr/>
      <dgm:t>
        <a:bodyPr/>
        <a:lstStyle/>
        <a:p>
          <a:endParaRPr lang="es-ES"/>
        </a:p>
      </dgm:t>
    </dgm:pt>
    <dgm:pt modelId="{20B5C69A-D4A5-4758-AC5B-6A06DBE15BC5}" type="pres">
      <dgm:prSet presAssocID="{4675DC96-1AE7-481C-B2E3-7279A91E8C21}" presName="node" presStyleLbl="node1" presStyleIdx="0" presStyleCnt="3">
        <dgm:presLayoutVars>
          <dgm:bulletEnabled val="1"/>
        </dgm:presLayoutVars>
      </dgm:prSet>
      <dgm:spPr/>
      <dgm:t>
        <a:bodyPr/>
        <a:lstStyle/>
        <a:p>
          <a:endParaRPr lang="es-ES"/>
        </a:p>
      </dgm:t>
    </dgm:pt>
    <dgm:pt modelId="{0848F799-81F3-4F17-8BF9-B28F271C5E90}" type="pres">
      <dgm:prSet presAssocID="{812D76AE-1C91-42D5-BAE6-D9C4F58B1F00}" presName="sibTrans" presStyleCnt="0"/>
      <dgm:spPr/>
    </dgm:pt>
    <dgm:pt modelId="{90B30B19-99CE-4404-8628-F853B75D3704}" type="pres">
      <dgm:prSet presAssocID="{D60CEE82-02A0-4505-B9A5-27E7F71315DA}" presName="node" presStyleLbl="node1" presStyleIdx="1" presStyleCnt="3">
        <dgm:presLayoutVars>
          <dgm:bulletEnabled val="1"/>
        </dgm:presLayoutVars>
      </dgm:prSet>
      <dgm:spPr/>
      <dgm:t>
        <a:bodyPr/>
        <a:lstStyle/>
        <a:p>
          <a:endParaRPr lang="es-ES"/>
        </a:p>
      </dgm:t>
    </dgm:pt>
    <dgm:pt modelId="{0098EE57-1DB9-44FA-9C43-1F31F677E6CB}" type="pres">
      <dgm:prSet presAssocID="{46AAC9C0-7D0F-4846-95F6-6CF0FBCED209}" presName="sibTrans" presStyleCnt="0"/>
      <dgm:spPr/>
    </dgm:pt>
    <dgm:pt modelId="{63721539-9BB7-4FFE-A9AB-590EBF6695E2}" type="pres">
      <dgm:prSet presAssocID="{24181A1C-6C5E-4E95-8814-FBB37BE963BA}" presName="node" presStyleLbl="node1" presStyleIdx="2" presStyleCnt="3">
        <dgm:presLayoutVars>
          <dgm:bulletEnabled val="1"/>
        </dgm:presLayoutVars>
      </dgm:prSet>
      <dgm:spPr/>
      <dgm:t>
        <a:bodyPr/>
        <a:lstStyle/>
        <a:p>
          <a:endParaRPr lang="es-ES"/>
        </a:p>
      </dgm:t>
    </dgm:pt>
  </dgm:ptLst>
  <dgm:cxnLst>
    <dgm:cxn modelId="{29BB0E00-3637-4205-A9A5-C20755CFDCB5}" type="presOf" srcId="{24181A1C-6C5E-4E95-8814-FBB37BE963BA}" destId="{63721539-9BB7-4FFE-A9AB-590EBF6695E2}" srcOrd="0" destOrd="0" presId="urn:microsoft.com/office/officeart/2005/8/layout/default"/>
    <dgm:cxn modelId="{B0078C6F-DB2A-40C9-83F0-A0C696A6636E}" type="presOf" srcId="{D60CEE82-02A0-4505-B9A5-27E7F71315DA}" destId="{90B30B19-99CE-4404-8628-F853B75D3704}" srcOrd="0" destOrd="0" presId="urn:microsoft.com/office/officeart/2005/8/layout/default"/>
    <dgm:cxn modelId="{D54C31D0-5FFB-406F-9896-B6F8649253BC}" type="presOf" srcId="{4675DC96-1AE7-481C-B2E3-7279A91E8C21}" destId="{20B5C69A-D4A5-4758-AC5B-6A06DBE15BC5}" srcOrd="0" destOrd="0" presId="urn:microsoft.com/office/officeart/2005/8/layout/default"/>
    <dgm:cxn modelId="{0DE3028D-FECF-43C3-B107-E64EC76FA1B2}" type="presOf" srcId="{D40AADDC-EFD5-428F-93C8-A88EBAEAB0F7}" destId="{4C65B4D7-18FC-4BE9-9D67-F3E39685DDD5}" srcOrd="0" destOrd="0" presId="urn:microsoft.com/office/officeart/2005/8/layout/default"/>
    <dgm:cxn modelId="{599DF2BD-ED3D-4033-B7C6-A458590DD404}" srcId="{D40AADDC-EFD5-428F-93C8-A88EBAEAB0F7}" destId="{D60CEE82-02A0-4505-B9A5-27E7F71315DA}" srcOrd="1" destOrd="0" parTransId="{8A37E434-8BE0-448F-8E66-12B9376B5620}" sibTransId="{46AAC9C0-7D0F-4846-95F6-6CF0FBCED209}"/>
    <dgm:cxn modelId="{2C2BCC65-AA56-4BF1-90BF-211D105320B5}" srcId="{D40AADDC-EFD5-428F-93C8-A88EBAEAB0F7}" destId="{4675DC96-1AE7-481C-B2E3-7279A91E8C21}" srcOrd="0" destOrd="0" parTransId="{C3DF2BD2-DEB0-4465-9FD7-5DB1647E3C16}" sibTransId="{812D76AE-1C91-42D5-BAE6-D9C4F58B1F00}"/>
    <dgm:cxn modelId="{CA5EDEE5-8E64-48BC-838A-EF4805AE8B49}" srcId="{D40AADDC-EFD5-428F-93C8-A88EBAEAB0F7}" destId="{24181A1C-6C5E-4E95-8814-FBB37BE963BA}" srcOrd="2" destOrd="0" parTransId="{A8A36167-F7C1-4C01-80DC-D6337CB58F5F}" sibTransId="{1093E149-B4E1-4F61-8C09-7C133C2793A8}"/>
    <dgm:cxn modelId="{821FB256-73D6-490E-9B3F-DD703C5AD70E}" type="presParOf" srcId="{4C65B4D7-18FC-4BE9-9D67-F3E39685DDD5}" destId="{20B5C69A-D4A5-4758-AC5B-6A06DBE15BC5}" srcOrd="0" destOrd="0" presId="urn:microsoft.com/office/officeart/2005/8/layout/default"/>
    <dgm:cxn modelId="{B2EDCDFE-026D-46AB-99D2-23490BD74961}" type="presParOf" srcId="{4C65B4D7-18FC-4BE9-9D67-F3E39685DDD5}" destId="{0848F799-81F3-4F17-8BF9-B28F271C5E90}" srcOrd="1" destOrd="0" presId="urn:microsoft.com/office/officeart/2005/8/layout/default"/>
    <dgm:cxn modelId="{E06B84D2-A5B3-4631-9AE4-C6C6EF9472B9}" type="presParOf" srcId="{4C65B4D7-18FC-4BE9-9D67-F3E39685DDD5}" destId="{90B30B19-99CE-4404-8628-F853B75D3704}" srcOrd="2" destOrd="0" presId="urn:microsoft.com/office/officeart/2005/8/layout/default"/>
    <dgm:cxn modelId="{BBCDE31A-8BF9-448C-842A-AC73C32761BF}" type="presParOf" srcId="{4C65B4D7-18FC-4BE9-9D67-F3E39685DDD5}" destId="{0098EE57-1DB9-44FA-9C43-1F31F677E6CB}" srcOrd="3" destOrd="0" presId="urn:microsoft.com/office/officeart/2005/8/layout/default"/>
    <dgm:cxn modelId="{9D60535C-78E1-404B-9080-BE9DB37918C9}" type="presParOf" srcId="{4C65B4D7-18FC-4BE9-9D67-F3E39685DDD5}" destId="{63721539-9BB7-4FFE-A9AB-590EBF6695E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37DA7-C27A-488B-8DBB-E49F954D052B}">
      <dsp:nvSpPr>
        <dsp:cNvPr id="0" name=""/>
        <dsp:cNvSpPr/>
      </dsp:nvSpPr>
      <dsp:spPr>
        <a:xfrm>
          <a:off x="0" y="0"/>
          <a:ext cx="6995160" cy="165164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Mediante la Resolución No. 104-CEAACES-SO-12-2014</a:t>
          </a:r>
          <a:endParaRPr lang="es-ES" sz="2100" kern="1200" dirty="0"/>
        </a:p>
      </dsp:txBody>
      <dsp:txXfrm>
        <a:off x="48375" y="48375"/>
        <a:ext cx="5212908" cy="1554892"/>
      </dsp:txXfrm>
    </dsp:sp>
    <dsp:sp modelId="{DD21590B-8D60-4F06-A83B-7A930AE9E408}">
      <dsp:nvSpPr>
        <dsp:cNvPr id="0" name=""/>
        <dsp:cNvSpPr/>
      </dsp:nvSpPr>
      <dsp:spPr>
        <a:xfrm>
          <a:off x="617219" y="1926916"/>
          <a:ext cx="6995160" cy="165164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Cuenta con cinco criterios esenciales para realizar una evaluación externa a las distinta universidades que se encuentran dentro del sistema de educación superior</a:t>
          </a:r>
          <a:endParaRPr lang="es-ES" sz="2100" kern="1200" dirty="0"/>
        </a:p>
      </dsp:txBody>
      <dsp:txXfrm>
        <a:off x="665594" y="1975291"/>
        <a:ext cx="5207622" cy="1554892"/>
      </dsp:txXfrm>
    </dsp:sp>
    <dsp:sp modelId="{F76973EF-EB57-43E4-BA12-B0E23BED880D}">
      <dsp:nvSpPr>
        <dsp:cNvPr id="0" name=""/>
        <dsp:cNvSpPr/>
      </dsp:nvSpPr>
      <dsp:spPr>
        <a:xfrm>
          <a:off x="1234439" y="3853832"/>
          <a:ext cx="6995160" cy="165164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Es un tipo de indicador cualitativo, el cual evalúa la capacidad institucional para trazar objetivos a largo plazo y plantear estrategias y acciones orientadas para alcanzarlos</a:t>
          </a:r>
          <a:endParaRPr lang="es-ES" sz="2100" kern="1200" dirty="0"/>
        </a:p>
      </dsp:txBody>
      <dsp:txXfrm>
        <a:off x="1282814" y="3902207"/>
        <a:ext cx="5207622" cy="1554892"/>
      </dsp:txXfrm>
    </dsp:sp>
    <dsp:sp modelId="{C90EB145-7FB8-4821-A030-DA747B9678C1}">
      <dsp:nvSpPr>
        <dsp:cNvPr id="0" name=""/>
        <dsp:cNvSpPr/>
      </dsp:nvSpPr>
      <dsp:spPr>
        <a:xfrm>
          <a:off x="5921592" y="1252495"/>
          <a:ext cx="1073567" cy="1073567"/>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163145" y="1252495"/>
        <a:ext cx="590461" cy="807859"/>
      </dsp:txXfrm>
    </dsp:sp>
    <dsp:sp modelId="{14950D96-FCF1-4F7A-945E-10FA4F99E29C}">
      <dsp:nvSpPr>
        <dsp:cNvPr id="0" name=""/>
        <dsp:cNvSpPr/>
      </dsp:nvSpPr>
      <dsp:spPr>
        <a:xfrm>
          <a:off x="6538812" y="3168400"/>
          <a:ext cx="1073567" cy="1073567"/>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780365" y="3168400"/>
        <a:ext cx="590461" cy="807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3BB7C-EE19-465F-979D-4B8AB0330107}">
      <dsp:nvSpPr>
        <dsp:cNvPr id="0" name=""/>
        <dsp:cNvSpPr/>
      </dsp:nvSpPr>
      <dsp:spPr>
        <a:xfrm>
          <a:off x="3291839" y="0"/>
          <a:ext cx="4937760" cy="2260848"/>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Shannon y </a:t>
          </a:r>
          <a:r>
            <a:rPr lang="es-EC" sz="1900" kern="1200" dirty="0" err="1" smtClean="0"/>
            <a:t>Weaver</a:t>
          </a:r>
          <a:r>
            <a:rPr lang="es-EC" sz="1900" kern="1200" dirty="0" smtClean="0"/>
            <a:t>. </a:t>
          </a:r>
          <a:r>
            <a:rPr lang="es-ES" sz="1900" kern="1200" dirty="0" smtClean="0"/>
            <a:t>Ven a la comunicación como la transmisión del mensaje, el modelo básico de Shannon y </a:t>
          </a:r>
          <a:r>
            <a:rPr lang="es-ES" sz="1900" kern="1200" dirty="0" err="1" smtClean="0"/>
            <a:t>Weaver</a:t>
          </a:r>
          <a:r>
            <a:rPr lang="es-ES" sz="1900" kern="1200" dirty="0" smtClean="0"/>
            <a:t> presenta a la comunicación como un proceso lineal sencillo.</a:t>
          </a:r>
          <a:endParaRPr lang="es-ES" sz="1900" kern="1200" dirty="0"/>
        </a:p>
      </dsp:txBody>
      <dsp:txXfrm>
        <a:off x="3291839" y="282606"/>
        <a:ext cx="4089942" cy="1695636"/>
      </dsp:txXfrm>
    </dsp:sp>
    <dsp:sp modelId="{833D9BD2-0A03-4B1B-AF12-218B9E859C88}">
      <dsp:nvSpPr>
        <dsp:cNvPr id="0" name=""/>
        <dsp:cNvSpPr/>
      </dsp:nvSpPr>
      <dsp:spPr>
        <a:xfrm>
          <a:off x="0" y="0"/>
          <a:ext cx="3291840" cy="226084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s-ES" sz="4300" kern="1200" dirty="0" smtClean="0"/>
            <a:t>El </a:t>
          </a:r>
          <a:r>
            <a:rPr lang="es-EC" sz="4300" b="0" kern="1200" dirty="0" smtClean="0"/>
            <a:t>Modelo de Shannon y </a:t>
          </a:r>
          <a:r>
            <a:rPr lang="es-EC" sz="4300" b="0" kern="1200" dirty="0" err="1" smtClean="0"/>
            <a:t>Weaver</a:t>
          </a:r>
          <a:endParaRPr lang="es-ES" sz="4300" b="0" kern="1200" dirty="0"/>
        </a:p>
      </dsp:txBody>
      <dsp:txXfrm>
        <a:off x="110366" y="110366"/>
        <a:ext cx="3071108" cy="2040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0782D-7FB5-4F82-AC1D-0A76A11C9D4C}">
      <dsp:nvSpPr>
        <dsp:cNvPr id="0" name=""/>
        <dsp:cNvSpPr/>
      </dsp:nvSpPr>
      <dsp:spPr>
        <a:xfrm rot="5400000">
          <a:off x="4364632" y="-1529052"/>
          <a:ext cx="1346786" cy="4741671"/>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s-ES" sz="3800" kern="1200" dirty="0" smtClean="0"/>
            <a:t>Enfoque Cuantitativo</a:t>
          </a:r>
          <a:endParaRPr lang="es-ES" sz="3800" kern="1200" dirty="0"/>
        </a:p>
      </dsp:txBody>
      <dsp:txXfrm rot="-5400000">
        <a:off x="2667190" y="234135"/>
        <a:ext cx="4675926" cy="1215296"/>
      </dsp:txXfrm>
    </dsp:sp>
    <dsp:sp modelId="{4E9B5E52-AE57-4C0A-9E09-10429332198C}">
      <dsp:nvSpPr>
        <dsp:cNvPr id="0" name=""/>
        <dsp:cNvSpPr/>
      </dsp:nvSpPr>
      <dsp:spPr>
        <a:xfrm>
          <a:off x="0" y="42"/>
          <a:ext cx="2667190" cy="168348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S" sz="3000" b="1" kern="1200" dirty="0" smtClean="0"/>
            <a:t>Enfoque de investigación</a:t>
          </a:r>
          <a:endParaRPr lang="es-ES" sz="3000" kern="1200" dirty="0"/>
        </a:p>
      </dsp:txBody>
      <dsp:txXfrm>
        <a:off x="82181" y="82223"/>
        <a:ext cx="2502828" cy="1519121"/>
      </dsp:txXfrm>
    </dsp:sp>
    <dsp:sp modelId="{5CF81B9F-4664-449D-B2B9-87D6D8CC3E4D}">
      <dsp:nvSpPr>
        <dsp:cNvPr id="0" name=""/>
        <dsp:cNvSpPr/>
      </dsp:nvSpPr>
      <dsp:spPr>
        <a:xfrm rot="5400000">
          <a:off x="4364632" y="238605"/>
          <a:ext cx="1346786" cy="4741671"/>
        </a:xfrm>
        <a:prstGeom prst="round2SameRect">
          <a:avLst/>
        </a:prstGeom>
        <a:solidFill>
          <a:schemeClr val="accent5">
            <a:tint val="40000"/>
            <a:alpha val="90000"/>
            <a:hueOff val="8538722"/>
            <a:satOff val="-22214"/>
            <a:lumOff val="-2120"/>
            <a:alphaOff val="0"/>
          </a:schemeClr>
        </a:solidFill>
        <a:ln w="15875" cap="flat" cmpd="sng" algn="ctr">
          <a:solidFill>
            <a:schemeClr val="accent5">
              <a:tint val="40000"/>
              <a:alpha val="90000"/>
              <a:hueOff val="8538722"/>
              <a:satOff val="-22214"/>
              <a:lumOff val="-21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s-ES" sz="3800" kern="1200" dirty="0" smtClean="0"/>
            <a:t>Análisis y Síntesis</a:t>
          </a:r>
          <a:endParaRPr lang="es-ES" sz="3800" kern="1200" dirty="0"/>
        </a:p>
      </dsp:txBody>
      <dsp:txXfrm rot="-5400000">
        <a:off x="2667190" y="2001793"/>
        <a:ext cx="4675926" cy="1215296"/>
      </dsp:txXfrm>
    </dsp:sp>
    <dsp:sp modelId="{F4C60016-9B0C-4783-AB85-F184890C1654}">
      <dsp:nvSpPr>
        <dsp:cNvPr id="0" name=""/>
        <dsp:cNvSpPr/>
      </dsp:nvSpPr>
      <dsp:spPr>
        <a:xfrm>
          <a:off x="0" y="1767699"/>
          <a:ext cx="2667190" cy="1683483"/>
        </a:xfrm>
        <a:prstGeom prst="roundRect">
          <a:avLst/>
        </a:prstGeom>
        <a:solidFill>
          <a:schemeClr val="accent5">
            <a:hueOff val="8171956"/>
            <a:satOff val="5577"/>
            <a:lumOff val="-156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S" sz="3000" b="1" kern="1200" dirty="0" smtClean="0"/>
            <a:t>Método de investigación</a:t>
          </a:r>
          <a:endParaRPr lang="es-ES" sz="3000" kern="1200" dirty="0"/>
        </a:p>
      </dsp:txBody>
      <dsp:txXfrm>
        <a:off x="82181" y="1849880"/>
        <a:ext cx="2502828" cy="1519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D0110-331D-4A1D-8F41-FEB853324E52}">
      <dsp:nvSpPr>
        <dsp:cNvPr id="0" name=""/>
        <dsp:cNvSpPr/>
      </dsp:nvSpPr>
      <dsp:spPr>
        <a:xfrm>
          <a:off x="0" y="0"/>
          <a:ext cx="7408862" cy="42813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ES" sz="5400" kern="1200" dirty="0" smtClean="0"/>
            <a:t>Tipología de investigación</a:t>
          </a:r>
          <a:endParaRPr lang="es-ES" sz="5400" kern="1200" dirty="0"/>
        </a:p>
      </dsp:txBody>
      <dsp:txXfrm>
        <a:off x="0" y="0"/>
        <a:ext cx="7408862" cy="2311923"/>
      </dsp:txXfrm>
    </dsp:sp>
    <dsp:sp modelId="{54074BFB-50D0-42EE-8952-F9C2431D46B6}">
      <dsp:nvSpPr>
        <dsp:cNvPr id="0" name=""/>
        <dsp:cNvSpPr/>
      </dsp:nvSpPr>
      <dsp:spPr>
        <a:xfrm>
          <a:off x="904" y="2226296"/>
          <a:ext cx="1481410" cy="196941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a:lnSpc>
              <a:spcPct val="90000"/>
            </a:lnSpc>
            <a:spcBef>
              <a:spcPct val="0"/>
            </a:spcBef>
            <a:spcAft>
              <a:spcPct val="35000"/>
            </a:spcAft>
          </a:pPr>
          <a:r>
            <a:rPr lang="es-ES" sz="1800" kern="1200" dirty="0" smtClean="0"/>
            <a:t>Por su finalidad</a:t>
          </a:r>
          <a:endParaRPr lang="es-ES" sz="1800" kern="1200" dirty="0"/>
        </a:p>
        <a:p>
          <a:pPr marL="114300" lvl="1" indent="-114300" algn="l" defTabSz="622300">
            <a:lnSpc>
              <a:spcPct val="90000"/>
            </a:lnSpc>
            <a:spcBef>
              <a:spcPct val="0"/>
            </a:spcBef>
            <a:spcAft>
              <a:spcPct val="15000"/>
            </a:spcAft>
            <a:buChar char="••"/>
          </a:pPr>
          <a:r>
            <a:rPr lang="es-ES" sz="1400" kern="1200" dirty="0" smtClean="0"/>
            <a:t>Aplicada</a:t>
          </a:r>
          <a:endParaRPr lang="es-ES" sz="1400" kern="1200" dirty="0"/>
        </a:p>
      </dsp:txBody>
      <dsp:txXfrm>
        <a:off x="904" y="2226296"/>
        <a:ext cx="1481410" cy="1969415"/>
      </dsp:txXfrm>
    </dsp:sp>
    <dsp:sp modelId="{BBED0D80-BF5C-45E7-B196-F9B6BC765F41}">
      <dsp:nvSpPr>
        <dsp:cNvPr id="0" name=""/>
        <dsp:cNvSpPr/>
      </dsp:nvSpPr>
      <dsp:spPr>
        <a:xfrm>
          <a:off x="1482315" y="2226296"/>
          <a:ext cx="1481410" cy="196941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a:lnSpc>
              <a:spcPct val="90000"/>
            </a:lnSpc>
            <a:spcBef>
              <a:spcPct val="0"/>
            </a:spcBef>
            <a:spcAft>
              <a:spcPct val="35000"/>
            </a:spcAft>
          </a:pPr>
          <a:r>
            <a:rPr lang="es-ES" sz="1800" kern="1200" dirty="0" smtClean="0"/>
            <a:t>Por las fuentes de información</a:t>
          </a:r>
          <a:endParaRPr lang="es-ES" sz="1800" kern="1200" dirty="0"/>
        </a:p>
        <a:p>
          <a:pPr marL="114300" lvl="1" indent="-114300" algn="l" defTabSz="622300">
            <a:lnSpc>
              <a:spcPct val="90000"/>
            </a:lnSpc>
            <a:spcBef>
              <a:spcPct val="0"/>
            </a:spcBef>
            <a:spcAft>
              <a:spcPct val="15000"/>
            </a:spcAft>
            <a:buChar char="••"/>
          </a:pPr>
          <a:r>
            <a:rPr lang="es-ES" sz="1400" kern="1200" dirty="0" smtClean="0"/>
            <a:t>De campo	</a:t>
          </a:r>
          <a:endParaRPr lang="es-ES" sz="1400" kern="1200" dirty="0"/>
        </a:p>
      </dsp:txBody>
      <dsp:txXfrm>
        <a:off x="1482315" y="2226296"/>
        <a:ext cx="1481410" cy="1969415"/>
      </dsp:txXfrm>
    </dsp:sp>
    <dsp:sp modelId="{1C373CB4-1176-4D81-A6EC-2AB27DE25D9B}">
      <dsp:nvSpPr>
        <dsp:cNvPr id="0" name=""/>
        <dsp:cNvSpPr/>
      </dsp:nvSpPr>
      <dsp:spPr>
        <a:xfrm>
          <a:off x="2963725" y="2226296"/>
          <a:ext cx="1481410" cy="196941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a:lnSpc>
              <a:spcPct val="90000"/>
            </a:lnSpc>
            <a:spcBef>
              <a:spcPct val="0"/>
            </a:spcBef>
            <a:spcAft>
              <a:spcPct val="35000"/>
            </a:spcAft>
          </a:pPr>
          <a:r>
            <a:rPr lang="es-ES" sz="1800" kern="1200" dirty="0" smtClean="0"/>
            <a:t>Por las unidades de análisis</a:t>
          </a:r>
          <a:endParaRPr lang="es-ES" sz="1800" kern="1200" dirty="0"/>
        </a:p>
        <a:p>
          <a:pPr marL="114300" lvl="1" indent="-114300" algn="l" defTabSz="622300">
            <a:lnSpc>
              <a:spcPct val="90000"/>
            </a:lnSpc>
            <a:spcBef>
              <a:spcPct val="0"/>
            </a:spcBef>
            <a:spcAft>
              <a:spcPct val="15000"/>
            </a:spcAft>
            <a:buChar char="••"/>
          </a:pPr>
          <a:r>
            <a:rPr lang="es-ES" sz="1400" kern="1200" dirty="0" err="1" smtClean="0"/>
            <a:t>Insitu</a:t>
          </a:r>
          <a:endParaRPr lang="es-ES" sz="1400" kern="1200" dirty="0"/>
        </a:p>
      </dsp:txBody>
      <dsp:txXfrm>
        <a:off x="2963725" y="2226296"/>
        <a:ext cx="1481410" cy="1969415"/>
      </dsp:txXfrm>
    </dsp:sp>
    <dsp:sp modelId="{797BFBEB-C6C5-4FBC-97C6-B0EFF0F42DA7}">
      <dsp:nvSpPr>
        <dsp:cNvPr id="0" name=""/>
        <dsp:cNvSpPr/>
      </dsp:nvSpPr>
      <dsp:spPr>
        <a:xfrm>
          <a:off x="4445136" y="2226296"/>
          <a:ext cx="1481410" cy="196941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a:lnSpc>
              <a:spcPct val="90000"/>
            </a:lnSpc>
            <a:spcBef>
              <a:spcPct val="0"/>
            </a:spcBef>
            <a:spcAft>
              <a:spcPct val="35000"/>
            </a:spcAft>
          </a:pPr>
          <a:r>
            <a:rPr lang="es-ES" sz="1800" kern="1200" dirty="0" smtClean="0"/>
            <a:t>Por el control de las variables</a:t>
          </a:r>
          <a:endParaRPr lang="es-ES" sz="1800" kern="1200" dirty="0"/>
        </a:p>
        <a:p>
          <a:pPr marL="114300" lvl="1" indent="-114300" algn="l" defTabSz="622300">
            <a:lnSpc>
              <a:spcPct val="90000"/>
            </a:lnSpc>
            <a:spcBef>
              <a:spcPct val="0"/>
            </a:spcBef>
            <a:spcAft>
              <a:spcPct val="15000"/>
            </a:spcAft>
            <a:buChar char="••"/>
          </a:pPr>
          <a:r>
            <a:rPr lang="es-ES" sz="1400" kern="1200" dirty="0" smtClean="0"/>
            <a:t>No experimental</a:t>
          </a:r>
          <a:endParaRPr lang="es-ES" sz="1400" kern="1200" dirty="0"/>
        </a:p>
      </dsp:txBody>
      <dsp:txXfrm>
        <a:off x="4445136" y="2226296"/>
        <a:ext cx="1481410" cy="1969415"/>
      </dsp:txXfrm>
    </dsp:sp>
    <dsp:sp modelId="{E54EFDBE-01E5-4621-8A61-6D1EB80D22F9}">
      <dsp:nvSpPr>
        <dsp:cNvPr id="0" name=""/>
        <dsp:cNvSpPr/>
      </dsp:nvSpPr>
      <dsp:spPr>
        <a:xfrm>
          <a:off x="5926546" y="2226296"/>
          <a:ext cx="1481410" cy="1969415"/>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a:lnSpc>
              <a:spcPct val="90000"/>
            </a:lnSpc>
            <a:spcBef>
              <a:spcPct val="0"/>
            </a:spcBef>
            <a:spcAft>
              <a:spcPct val="35000"/>
            </a:spcAft>
          </a:pPr>
          <a:r>
            <a:rPr lang="es-ES" sz="1800" kern="1200" dirty="0" smtClean="0"/>
            <a:t>Por el alcance</a:t>
          </a:r>
          <a:endParaRPr lang="es-ES" sz="1800" kern="1200" dirty="0"/>
        </a:p>
        <a:p>
          <a:pPr marL="114300" lvl="1" indent="-114300" algn="l" defTabSz="622300">
            <a:lnSpc>
              <a:spcPct val="90000"/>
            </a:lnSpc>
            <a:spcBef>
              <a:spcPct val="0"/>
            </a:spcBef>
            <a:spcAft>
              <a:spcPct val="15000"/>
            </a:spcAft>
            <a:buChar char="••"/>
          </a:pPr>
          <a:r>
            <a:rPr lang="es-ES" sz="1400" kern="1200" dirty="0" err="1" smtClean="0"/>
            <a:t>Correlacional</a:t>
          </a:r>
          <a:endParaRPr lang="es-ES" sz="1400" kern="1200" dirty="0"/>
        </a:p>
      </dsp:txBody>
      <dsp:txXfrm>
        <a:off x="5926546" y="2226296"/>
        <a:ext cx="1481410" cy="19694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9CA4C-940F-47A2-B13A-5E7E819176E9}">
      <dsp:nvSpPr>
        <dsp:cNvPr id="0" name=""/>
        <dsp:cNvSpPr/>
      </dsp:nvSpPr>
      <dsp:spPr>
        <a:xfrm>
          <a:off x="2828" y="2507"/>
          <a:ext cx="1896665" cy="271184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b="0" i="0" u="none" kern="1200" dirty="0" smtClean="0"/>
            <a:t>Objetivo General</a:t>
          </a:r>
          <a:endParaRPr lang="es-ES" sz="3300" kern="1200" dirty="0"/>
        </a:p>
      </dsp:txBody>
      <dsp:txXfrm>
        <a:off x="58379" y="58058"/>
        <a:ext cx="1785563" cy="2600745"/>
      </dsp:txXfrm>
    </dsp:sp>
    <dsp:sp modelId="{E4E8E422-81BC-4465-AA3D-7B7AEAAC0305}">
      <dsp:nvSpPr>
        <dsp:cNvPr id="0" name=""/>
        <dsp:cNvSpPr/>
      </dsp:nvSpPr>
      <dsp:spPr>
        <a:xfrm>
          <a:off x="2828" y="2935557"/>
          <a:ext cx="1896665" cy="271184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0" i="0" u="none" kern="1200" dirty="0" smtClean="0"/>
            <a:t>Analizar la percepción de la comunidad universitaria con respecto a la planificación estratégica de la Universidad de las Fuerzas Armadas - ESPE y sus sedes</a:t>
          </a:r>
          <a:endParaRPr lang="es-ES" sz="1700" kern="1200" dirty="0"/>
        </a:p>
      </dsp:txBody>
      <dsp:txXfrm>
        <a:off x="58379" y="2991108"/>
        <a:ext cx="1785563" cy="2600745"/>
      </dsp:txXfrm>
    </dsp:sp>
    <dsp:sp modelId="{2121FAEC-1166-47C4-ADAC-5898B8217EC3}">
      <dsp:nvSpPr>
        <dsp:cNvPr id="0" name=""/>
        <dsp:cNvSpPr/>
      </dsp:nvSpPr>
      <dsp:spPr>
        <a:xfrm>
          <a:off x="2218134" y="2507"/>
          <a:ext cx="6008636" cy="271184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b="0" i="0" u="none" kern="1200" dirty="0" smtClean="0"/>
            <a:t>Objetivos Específicos</a:t>
          </a:r>
          <a:endParaRPr lang="es-ES" sz="3300" kern="1200" dirty="0"/>
        </a:p>
      </dsp:txBody>
      <dsp:txXfrm>
        <a:off x="2297561" y="81934"/>
        <a:ext cx="5849782" cy="2552993"/>
      </dsp:txXfrm>
    </dsp:sp>
    <dsp:sp modelId="{80C5F98E-9AB8-4CCA-A88A-EB8C4C0C0590}">
      <dsp:nvSpPr>
        <dsp:cNvPr id="0" name=""/>
        <dsp:cNvSpPr/>
      </dsp:nvSpPr>
      <dsp:spPr>
        <a:xfrm>
          <a:off x="2218134" y="2935557"/>
          <a:ext cx="1896665" cy="271184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u="none" kern="1200" dirty="0" smtClean="0"/>
            <a:t>Determinar el marco teórico que fortalecerá la investigación</a:t>
          </a:r>
          <a:endParaRPr lang="es-ES" sz="1700" kern="1200" dirty="0"/>
        </a:p>
      </dsp:txBody>
      <dsp:txXfrm>
        <a:off x="2273685" y="2991108"/>
        <a:ext cx="1785563" cy="2600745"/>
      </dsp:txXfrm>
    </dsp:sp>
    <dsp:sp modelId="{4688CDAC-CDE3-4743-9A75-3F0518904B33}">
      <dsp:nvSpPr>
        <dsp:cNvPr id="0" name=""/>
        <dsp:cNvSpPr/>
      </dsp:nvSpPr>
      <dsp:spPr>
        <a:xfrm>
          <a:off x="4274119" y="2935557"/>
          <a:ext cx="1896665" cy="271184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u="none" kern="1200" smtClean="0"/>
            <a:t>Realizar un diagnóstico sobre la perciòn actual de los miembros de la comunidad universitaria</a:t>
          </a:r>
          <a:endParaRPr lang="es-ES" sz="1700" b="0" i="0" u="none" kern="1200"/>
        </a:p>
      </dsp:txBody>
      <dsp:txXfrm>
        <a:off x="4329670" y="2991108"/>
        <a:ext cx="1785563" cy="2600745"/>
      </dsp:txXfrm>
    </dsp:sp>
    <dsp:sp modelId="{14DA6AF9-6248-4781-A265-2B7CBF9709B8}">
      <dsp:nvSpPr>
        <dsp:cNvPr id="0" name=""/>
        <dsp:cNvSpPr/>
      </dsp:nvSpPr>
      <dsp:spPr>
        <a:xfrm>
          <a:off x="6330105" y="2935557"/>
          <a:ext cx="1896665" cy="271184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u="none" kern="1200" smtClean="0"/>
            <a:t>Realizar una plan de comunicaciòn integral para los involucrados de la comunidad universitaria</a:t>
          </a:r>
          <a:endParaRPr lang="es-ES" sz="1700" b="0" i="0" u="none" kern="1200"/>
        </a:p>
      </dsp:txBody>
      <dsp:txXfrm>
        <a:off x="6385656" y="2991108"/>
        <a:ext cx="1785563" cy="26007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C5F14-F99A-46DD-B152-B9257F06DF6F}" type="datetimeFigureOut">
              <a:rPr lang="es-ES" smtClean="0"/>
              <a:t>04/12/2016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FC477-5A0D-45B6-8E66-766177FD42DE}" type="slidenum">
              <a:rPr lang="es-ES" smtClean="0"/>
              <a:t>‹Nº›</a:t>
            </a:fld>
            <a:endParaRPr lang="es-ES"/>
          </a:p>
        </p:txBody>
      </p:sp>
    </p:spTree>
    <p:extLst>
      <p:ext uri="{BB962C8B-B14F-4D97-AF65-F5344CB8AC3E}">
        <p14:creationId xmlns:p14="http://schemas.microsoft.com/office/powerpoint/2010/main" val="158829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el Cuadro dos especificar que</a:t>
            </a:r>
            <a:r>
              <a:rPr lang="es-ES" baseline="0" dirty="0" smtClean="0"/>
              <a:t> dentro de estos seis indicadores existe un indicador «planificación estratégica» </a:t>
            </a:r>
            <a:endParaRPr lang="es-ES" dirty="0"/>
          </a:p>
        </p:txBody>
      </p:sp>
      <p:sp>
        <p:nvSpPr>
          <p:cNvPr id="4" name="3 Marcador de número de diapositiva"/>
          <p:cNvSpPr>
            <a:spLocks noGrp="1"/>
          </p:cNvSpPr>
          <p:nvPr>
            <p:ph type="sldNum" sz="quarter" idx="10"/>
          </p:nvPr>
        </p:nvSpPr>
        <p:spPr/>
        <p:txBody>
          <a:bodyPr/>
          <a:lstStyle/>
          <a:p>
            <a:fld id="{88CFC477-5A0D-45B6-8E66-766177FD42DE}" type="slidenum">
              <a:rPr lang="es-ES" smtClean="0"/>
              <a:t>2</a:t>
            </a:fld>
            <a:endParaRPr lang="es-ES"/>
          </a:p>
        </p:txBody>
      </p:sp>
    </p:spTree>
    <p:extLst>
      <p:ext uri="{BB962C8B-B14F-4D97-AF65-F5344CB8AC3E}">
        <p14:creationId xmlns:p14="http://schemas.microsoft.com/office/powerpoint/2010/main" val="152545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8082CE7-0A75-499A-A661-2159C4397C52}" type="datetimeFigureOut">
              <a:rPr lang="es-ES" smtClean="0"/>
              <a:t>04/12/2016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078F90-065A-4C42-AA9D-7A43784A345B}"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8082CE7-0A75-499A-A661-2159C4397C52}" type="datetimeFigureOut">
              <a:rPr lang="es-ES" smtClean="0"/>
              <a:t>04/12/2016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078F90-065A-4C42-AA9D-7A43784A345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8082CE7-0A75-499A-A661-2159C4397C52}" type="datetimeFigureOut">
              <a:rPr lang="es-ES" smtClean="0"/>
              <a:t>04/12/2016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078F90-065A-4C42-AA9D-7A43784A345B}" type="slidenum">
              <a:rPr lang="es-ES" smtClean="0"/>
              <a:t>‹Nº›</a:t>
            </a:fld>
            <a:endParaRPr lang="es-E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8082CE7-0A75-499A-A661-2159C4397C52}" type="datetimeFigureOut">
              <a:rPr lang="es-ES" smtClean="0"/>
              <a:t>04/12/2016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078F90-065A-4C42-AA9D-7A43784A345B}" type="slidenum">
              <a:rPr lang="es-ES" smtClean="0"/>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8082CE7-0A75-499A-A661-2159C4397C52}" type="datetimeFigureOut">
              <a:rPr lang="es-ES" smtClean="0"/>
              <a:t>04/12/2016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078F90-065A-4C42-AA9D-7A43784A345B}"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8082CE7-0A75-499A-A661-2159C4397C52}" type="datetimeFigureOut">
              <a:rPr lang="es-ES" smtClean="0"/>
              <a:t>04/12/2016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9078F90-065A-4C42-AA9D-7A43784A345B}" type="slidenum">
              <a:rPr lang="es-ES" smtClean="0"/>
              <a:t>‹Nº›</a:t>
            </a:fld>
            <a:endParaRPr lang="es-E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8082CE7-0A75-499A-A661-2159C4397C52}" type="datetimeFigureOut">
              <a:rPr lang="es-ES" smtClean="0"/>
              <a:t>04/12/2016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9078F90-065A-4C42-AA9D-7A43784A345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8082CE7-0A75-499A-A661-2159C4397C52}" type="datetimeFigureOut">
              <a:rPr lang="es-ES" smtClean="0"/>
              <a:t>04/12/2016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9078F90-065A-4C42-AA9D-7A43784A345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8082CE7-0A75-499A-A661-2159C4397C52}" type="datetimeFigureOut">
              <a:rPr lang="es-ES" smtClean="0"/>
              <a:t>04/12/2016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9078F90-065A-4C42-AA9D-7A43784A345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8082CE7-0A75-499A-A661-2159C4397C52}" type="datetimeFigureOut">
              <a:rPr lang="es-ES" smtClean="0"/>
              <a:t>04/12/2016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9078F90-065A-4C42-AA9D-7A43784A345B}" type="slidenum">
              <a:rPr lang="es-ES" smtClean="0"/>
              <a:t>‹Nº›</a:t>
            </a:fld>
            <a:endParaRPr lang="es-E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8082CE7-0A75-499A-A661-2159C4397C52}" type="datetimeFigureOut">
              <a:rPr lang="es-ES" smtClean="0"/>
              <a:t>04/12/2016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9078F90-065A-4C42-AA9D-7A43784A345B}" type="slidenum">
              <a:rPr lang="es-ES" smtClean="0"/>
              <a:t>‹Nº›</a:t>
            </a:fld>
            <a:endParaRPr lang="es-E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8082CE7-0A75-499A-A661-2159C4397C52}" type="datetimeFigureOut">
              <a:rPr lang="es-ES" smtClean="0"/>
              <a:t>04/12/2016</a:t>
            </a:fld>
            <a:endParaRPr lang="es-E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9078F90-065A-4C42-AA9D-7A43784A345B}" type="slidenum">
              <a:rPr lang="es-ES" smtClean="0"/>
              <a:t>‹Nº›</a:t>
            </a:fld>
            <a:endParaRPr lang="es-E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391023"/>
            <a:ext cx="7772400" cy="1470025"/>
          </a:xfrm>
        </p:spPr>
        <p:txBody>
          <a:bodyPr>
            <a:normAutofit fontScale="90000"/>
          </a:bodyPr>
          <a:lstStyle/>
          <a:p>
            <a:r>
              <a:rPr lang="es-ES" b="1" dirty="0"/>
              <a:t>DEPARTAMENTO DE CIENCIAS ECONÓMICA, ADMINISTRATIVAS Y DEL COMERCIO</a:t>
            </a:r>
            <a:endParaRPr lang="es-ES" dirty="0"/>
          </a:p>
        </p:txBody>
      </p:sp>
      <p:sp>
        <p:nvSpPr>
          <p:cNvPr id="3" name="2 Subtítulo"/>
          <p:cNvSpPr>
            <a:spLocks noGrp="1"/>
          </p:cNvSpPr>
          <p:nvPr>
            <p:ph type="subTitle" idx="1"/>
          </p:nvPr>
        </p:nvSpPr>
        <p:spPr>
          <a:xfrm>
            <a:off x="1371600" y="3933056"/>
            <a:ext cx="6400800" cy="1752600"/>
          </a:xfrm>
        </p:spPr>
        <p:txBody>
          <a:bodyPr>
            <a:normAutofit/>
          </a:bodyPr>
          <a:lstStyle/>
          <a:p>
            <a:r>
              <a:rPr lang="es-ES" b="1" dirty="0">
                <a:solidFill>
                  <a:schemeClr val="tx1"/>
                </a:solidFill>
              </a:rPr>
              <a:t>TEMA: ANÁLISIS DE LA PERCEPCIÓN DE LA </a:t>
            </a:r>
            <a:r>
              <a:rPr lang="es-ES" b="1" dirty="0" smtClean="0">
                <a:solidFill>
                  <a:schemeClr val="tx1"/>
                </a:solidFill>
              </a:rPr>
              <a:t>PLANIFICACIÒN ESTRATÉGICA D</a:t>
            </a:r>
            <a:r>
              <a:rPr lang="es-ES" b="1" dirty="0" smtClean="0">
                <a:solidFill>
                  <a:schemeClr val="tx1"/>
                </a:solidFill>
              </a:rPr>
              <a:t>E </a:t>
            </a:r>
            <a:r>
              <a:rPr lang="es-ES" b="1" dirty="0">
                <a:solidFill>
                  <a:schemeClr val="tx1"/>
                </a:solidFill>
              </a:rPr>
              <a:t>LA UNIVERSIDAD DE LAS FUERZAS ARMADAS ESPE Y SUS SEDES; Y PROPUESTA DE UN PLAN INTEGRAL DE COMUNICACIÓN</a:t>
            </a:r>
            <a:endParaRPr lang="es-ES" dirty="0">
              <a:solidFill>
                <a:schemeClr val="tx1"/>
              </a:solidFill>
            </a:endParaRPr>
          </a:p>
          <a:p>
            <a:endParaRPr lang="es-ES" dirty="0"/>
          </a:p>
        </p:txBody>
      </p:sp>
      <p:pic>
        <p:nvPicPr>
          <p:cNvPr id="4" name="3 Imagen" descr="Resultado de imagen para logo espe"/>
          <p:cNvPicPr/>
          <p:nvPr/>
        </p:nvPicPr>
        <p:blipFill>
          <a:blip r:embed="rId2" cstate="print"/>
          <a:srcRect/>
          <a:stretch>
            <a:fillRect/>
          </a:stretch>
        </p:blipFill>
        <p:spPr bwMode="auto">
          <a:xfrm>
            <a:off x="1475656" y="332656"/>
            <a:ext cx="5838825" cy="1512168"/>
          </a:xfrm>
          <a:prstGeom prst="rect">
            <a:avLst/>
          </a:prstGeom>
          <a:noFill/>
          <a:ln w="9525">
            <a:noFill/>
            <a:miter lim="800000"/>
            <a:headEnd/>
            <a:tailEnd/>
          </a:ln>
        </p:spPr>
      </p:pic>
      <p:sp>
        <p:nvSpPr>
          <p:cNvPr id="5" name="4 Rectángulo"/>
          <p:cNvSpPr/>
          <p:nvPr/>
        </p:nvSpPr>
        <p:spPr>
          <a:xfrm>
            <a:off x="755576" y="5589240"/>
            <a:ext cx="792088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Autores:          </a:t>
            </a:r>
            <a:r>
              <a:rPr lang="es-ES" dirty="0" err="1">
                <a:solidFill>
                  <a:schemeClr val="tx1"/>
                </a:solidFill>
              </a:rPr>
              <a:t>Guanotásig</a:t>
            </a:r>
            <a:r>
              <a:rPr lang="es-ES" dirty="0">
                <a:solidFill>
                  <a:schemeClr val="tx1"/>
                </a:solidFill>
              </a:rPr>
              <a:t> </a:t>
            </a:r>
            <a:r>
              <a:rPr lang="es-ES" dirty="0" smtClean="0">
                <a:solidFill>
                  <a:schemeClr val="tx1"/>
                </a:solidFill>
              </a:rPr>
              <a:t>Santillán Claudia </a:t>
            </a:r>
            <a:r>
              <a:rPr lang="es-ES" dirty="0" err="1">
                <a:solidFill>
                  <a:schemeClr val="tx1"/>
                </a:solidFill>
              </a:rPr>
              <a:t>Yessenia</a:t>
            </a:r>
            <a:endParaRPr lang="es-ES" dirty="0" smtClean="0">
              <a:solidFill>
                <a:schemeClr val="tx1"/>
              </a:solidFill>
            </a:endParaRPr>
          </a:p>
          <a:p>
            <a:pPr algn="ctr"/>
            <a:r>
              <a:rPr lang="es-ES" dirty="0" smtClean="0">
                <a:solidFill>
                  <a:schemeClr val="tx1"/>
                </a:solidFill>
              </a:rPr>
              <a:t>                          </a:t>
            </a:r>
            <a:r>
              <a:rPr lang="es-ES" dirty="0">
                <a:solidFill>
                  <a:schemeClr val="tx1"/>
                </a:solidFill>
              </a:rPr>
              <a:t>Jaramillo </a:t>
            </a:r>
            <a:r>
              <a:rPr lang="es-ES" dirty="0" smtClean="0">
                <a:solidFill>
                  <a:schemeClr val="tx1"/>
                </a:solidFill>
              </a:rPr>
              <a:t>Briceño Eduardo </a:t>
            </a:r>
            <a:r>
              <a:rPr lang="es-ES" dirty="0">
                <a:solidFill>
                  <a:schemeClr val="tx1"/>
                </a:solidFill>
              </a:rPr>
              <a:t>Alejandro</a:t>
            </a:r>
            <a:endParaRPr lang="es-ES" dirty="0">
              <a:solidFill>
                <a:schemeClr val="tx1"/>
              </a:solidFill>
            </a:endParaRPr>
          </a:p>
        </p:txBody>
      </p:sp>
    </p:spTree>
    <p:extLst>
      <p:ext uri="{BB962C8B-B14F-4D97-AF65-F5344CB8AC3E}">
        <p14:creationId xmlns:p14="http://schemas.microsoft.com/office/powerpoint/2010/main" val="2191566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ANALISIS UNIVARIADO ESTUDIANTES</a:t>
            </a:r>
            <a:endParaRPr lang="es-ES" dirty="0"/>
          </a:p>
        </p:txBody>
      </p:sp>
      <p:sp>
        <p:nvSpPr>
          <p:cNvPr id="5" name="Rectangle 2"/>
          <p:cNvSpPr>
            <a:spLocks noChangeArrowheads="1"/>
          </p:cNvSpPr>
          <p:nvPr/>
        </p:nvSpPr>
        <p:spPr bwMode="auto">
          <a:xfrm>
            <a:off x="-528445" y="462152"/>
            <a:ext cx="6756629" cy="203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Pregunta 1: ¿Conoce cuál es la visión de la institución?</a:t>
            </a:r>
            <a:endPar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pic>
        <p:nvPicPr>
          <p:cNvPr id="3073" name="Imagen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1354" y="1700808"/>
            <a:ext cx="2886447" cy="23214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3897364" y="462152"/>
            <a:ext cx="6219252" cy="203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Pregunta 2: ¿Conoce cuál es la misión de la institución?</a:t>
            </a:r>
            <a:endPar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pic>
        <p:nvPicPr>
          <p:cNvPr id="3076" name="Imagen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5953" y="1628800"/>
            <a:ext cx="2886447" cy="23214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a:spLocks noChangeArrowheads="1"/>
          </p:cNvSpPr>
          <p:nvPr/>
        </p:nvSpPr>
        <p:spPr bwMode="auto">
          <a:xfrm>
            <a:off x="1547664" y="3142807"/>
            <a:ext cx="5990289" cy="203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Pregunta 3: ¿Conoce los objetivos que persigue la universidad?</a:t>
            </a:r>
            <a:endPar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pic>
        <p:nvPicPr>
          <p:cNvPr id="3078"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294935"/>
            <a:ext cx="2952328" cy="237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8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042827" y="-531440"/>
            <a:ext cx="7273589" cy="203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Pregunta 5: ¿Se ha interesado en conocer la planificación estratégica institucional?</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Imagen 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5266" y="692696"/>
            <a:ext cx="3214886" cy="25855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Tabla"/>
          <p:cNvGraphicFramePr>
            <a:graphicFrameLocks noGrp="1"/>
          </p:cNvGraphicFramePr>
          <p:nvPr>
            <p:extLst>
              <p:ext uri="{D42A27DB-BD31-4B8C-83A1-F6EECF244321}">
                <p14:modId xmlns:p14="http://schemas.microsoft.com/office/powerpoint/2010/main" val="2538977278"/>
              </p:ext>
            </p:extLst>
          </p:nvPr>
        </p:nvGraphicFramePr>
        <p:xfrm>
          <a:off x="1547664" y="4300181"/>
          <a:ext cx="5838824" cy="2032000"/>
        </p:xfrm>
        <a:graphic>
          <a:graphicData uri="http://schemas.openxmlformats.org/drawingml/2006/table">
            <a:tbl>
              <a:tblPr>
                <a:tableStyleId>{5C22544A-7EE6-4342-B048-85BDC9FD1C3A}</a:tableStyleId>
              </a:tblPr>
              <a:tblGrid>
                <a:gridCol w="1586277"/>
                <a:gridCol w="1586277"/>
                <a:gridCol w="762974"/>
                <a:gridCol w="951648"/>
                <a:gridCol w="951648"/>
              </a:tblGrid>
              <a:tr h="0">
                <a:tc gridSpan="5">
                  <a:txBody>
                    <a:bodyPr/>
                    <a:lstStyle/>
                    <a:p>
                      <a:pPr marL="38100" marR="38100" algn="ctr">
                        <a:lnSpc>
                          <a:spcPts val="1600"/>
                        </a:lnSpc>
                        <a:spcAft>
                          <a:spcPts val="800"/>
                        </a:spcAft>
                      </a:pPr>
                      <a:r>
                        <a:rPr lang="es-ES" sz="1200">
                          <a:effectLst/>
                        </a:rPr>
                        <a:t>Frecs $Medios de información</a:t>
                      </a:r>
                      <a:endParaRPr lang="es-ES" sz="1100">
                        <a:solidFill>
                          <a:srgbClr val="000000"/>
                        </a:solidFill>
                        <a:effectLst/>
                        <a:latin typeface="Calibri"/>
                        <a:ea typeface="Calibri"/>
                        <a:cs typeface="Calibri"/>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rowSpan="2" gridSpan="2">
                  <a:txBody>
                    <a:bodyPr/>
                    <a:lstStyle/>
                    <a:p>
                      <a:pP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rowSpan="2" hMerge="1">
                  <a:txBody>
                    <a:bodyPr/>
                    <a:lstStyle/>
                    <a:p>
                      <a:endParaRPr lang="es-ES"/>
                    </a:p>
                  </a:txBody>
                  <a:tcPr/>
                </a:tc>
                <a:tc gridSpan="2">
                  <a:txBody>
                    <a:bodyPr/>
                    <a:lstStyle/>
                    <a:p>
                      <a:pPr marL="38100" marR="38100" algn="ctr">
                        <a:lnSpc>
                          <a:spcPts val="1600"/>
                        </a:lnSpc>
                        <a:spcAft>
                          <a:spcPts val="800"/>
                        </a:spcAft>
                      </a:pPr>
                      <a:r>
                        <a:rPr lang="es-ES" sz="1200">
                          <a:effectLst/>
                        </a:rPr>
                        <a:t>Respuestas</a:t>
                      </a:r>
                      <a:endParaRPr lang="es-ES" sz="1100">
                        <a:solidFill>
                          <a:srgbClr val="000000"/>
                        </a:solidFill>
                        <a:effectLst/>
                        <a:latin typeface="Calibri"/>
                        <a:ea typeface="Calibri"/>
                        <a:cs typeface="Calibri"/>
                      </a:endParaRPr>
                    </a:p>
                  </a:txBody>
                  <a:tcPr marL="0" marR="0" marT="0" marB="0"/>
                </a:tc>
                <a:tc hMerge="1">
                  <a:txBody>
                    <a:bodyPr/>
                    <a:lstStyle/>
                    <a:p>
                      <a:endParaRPr lang="es-ES"/>
                    </a:p>
                  </a:txBody>
                  <a:tcPr/>
                </a:tc>
                <a:tc rowSpan="2">
                  <a:txBody>
                    <a:bodyPr/>
                    <a:lstStyle/>
                    <a:p>
                      <a:pPr marL="38100" marR="38100" algn="ctr">
                        <a:lnSpc>
                          <a:spcPts val="1600"/>
                        </a:lnSpc>
                        <a:spcAft>
                          <a:spcPts val="800"/>
                        </a:spcAft>
                      </a:pPr>
                      <a:r>
                        <a:rPr lang="es-ES" sz="1200">
                          <a:effectLst/>
                        </a:rPr>
                        <a:t>% de casos</a:t>
                      </a:r>
                      <a:endParaRPr lang="es-ES" sz="1100">
                        <a:solidFill>
                          <a:srgbClr val="000000"/>
                        </a:solidFill>
                        <a:effectLst/>
                        <a:latin typeface="Calibri"/>
                        <a:ea typeface="Calibri"/>
                        <a:cs typeface="Calibri"/>
                      </a:endParaRPr>
                    </a:p>
                  </a:txBody>
                  <a:tcPr marL="0" marR="0" marT="0" marB="0"/>
                </a:tc>
              </a:tr>
              <a:tr h="0">
                <a:tc gridSpan="2" vMerge="1">
                  <a:txBody>
                    <a:bodyPr/>
                    <a:lstStyle/>
                    <a:p>
                      <a:endParaRPr lang="es-ES"/>
                    </a:p>
                  </a:txBody>
                  <a:tcPr/>
                </a:tc>
                <a:tc hMerge="1" vMerge="1">
                  <a:txBody>
                    <a:bodyPr/>
                    <a:lstStyle/>
                    <a:p>
                      <a:endParaRPr lang="es-ES"/>
                    </a:p>
                  </a:txBody>
                  <a:tcPr/>
                </a:tc>
                <a:tc>
                  <a:txBody>
                    <a:bodyPr/>
                    <a:lstStyle/>
                    <a:p>
                      <a:pPr marL="38100" marR="38100" algn="ctr">
                        <a:lnSpc>
                          <a:spcPts val="1600"/>
                        </a:lnSpc>
                        <a:spcAft>
                          <a:spcPts val="800"/>
                        </a:spcAft>
                      </a:pPr>
                      <a:r>
                        <a:rPr lang="es-ES" sz="1200">
                          <a:effectLst/>
                        </a:rPr>
                        <a:t>Nº</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a:t>
                      </a:r>
                      <a:endParaRPr lang="es-ES" sz="1100">
                        <a:solidFill>
                          <a:srgbClr val="000000"/>
                        </a:solidFill>
                        <a:effectLst/>
                        <a:latin typeface="Calibri"/>
                        <a:ea typeface="Calibri"/>
                        <a:cs typeface="Calibri"/>
                      </a:endParaRPr>
                    </a:p>
                  </a:txBody>
                  <a:tcPr marL="0" marR="0" marT="0" marB="0"/>
                </a:tc>
                <a:tc vMerge="1">
                  <a:txBody>
                    <a:bodyPr/>
                    <a:lstStyle/>
                    <a:p>
                      <a:endParaRPr lang="es-ES"/>
                    </a:p>
                  </a:txBody>
                  <a:tcPr/>
                </a:tc>
              </a:tr>
              <a:tr h="0">
                <a:tc rowSpan="5">
                  <a:txBody>
                    <a:bodyPr/>
                    <a:lstStyle/>
                    <a:p>
                      <a:pPr marL="38100" marR="38100">
                        <a:lnSpc>
                          <a:spcPts val="1600"/>
                        </a:lnSpc>
                        <a:spcAft>
                          <a:spcPts val="800"/>
                        </a:spcAft>
                      </a:pPr>
                      <a:r>
                        <a:rPr lang="es-ES" sz="1200">
                          <a:effectLst/>
                        </a:rPr>
                        <a:t>$Mediosdeinformación</a:t>
                      </a:r>
                      <a:r>
                        <a:rPr lang="es-ES" sz="1200" baseline="30000">
                          <a:effectLst/>
                        </a:rPr>
                        <a:t>a</a:t>
                      </a:r>
                      <a:endParaRPr lang="es-ES" sz="1100">
                        <a:solidFill>
                          <a:srgbClr val="000000"/>
                        </a:solidFill>
                        <a:effectLst/>
                        <a:latin typeface="Calibri"/>
                        <a:ea typeface="Calibri"/>
                        <a:cs typeface="Calibri"/>
                      </a:endParaRPr>
                    </a:p>
                  </a:txBody>
                  <a:tcPr marL="0" marR="0" marT="0" marB="0" anchor="ctr"/>
                </a:tc>
                <a:tc>
                  <a:txBody>
                    <a:bodyPr/>
                    <a:lstStyle/>
                    <a:p>
                      <a:pPr marL="38100" marR="38100">
                        <a:lnSpc>
                          <a:spcPts val="1600"/>
                        </a:lnSpc>
                        <a:spcAft>
                          <a:spcPts val="800"/>
                        </a:spcAft>
                      </a:pPr>
                      <a:r>
                        <a:rPr lang="es-ES" sz="1200">
                          <a:effectLst/>
                        </a:rPr>
                        <a:t>PORTAL</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45</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21,3%</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33,8%</a:t>
                      </a:r>
                      <a:endParaRPr lang="es-ES" sz="1100">
                        <a:solidFill>
                          <a:srgbClr val="000000"/>
                        </a:solidFill>
                        <a:effectLst/>
                        <a:latin typeface="Calibri"/>
                        <a:ea typeface="Calibri"/>
                        <a:cs typeface="Calibri"/>
                      </a:endParaRPr>
                    </a:p>
                  </a:txBody>
                  <a:tcPr marL="0" marR="0" marT="0" marB="0"/>
                </a:tc>
              </a:tr>
              <a:tr h="0">
                <a:tc vMerge="1">
                  <a:txBody>
                    <a:bodyPr/>
                    <a:lstStyle/>
                    <a:p>
                      <a:endParaRPr lang="es-ES"/>
                    </a:p>
                  </a:txBody>
                  <a:tcPr/>
                </a:tc>
                <a:tc>
                  <a:txBody>
                    <a:bodyPr/>
                    <a:lstStyle/>
                    <a:p>
                      <a:pPr marL="38100" marR="38100">
                        <a:lnSpc>
                          <a:spcPts val="1600"/>
                        </a:lnSpc>
                        <a:spcAft>
                          <a:spcPts val="800"/>
                        </a:spcAft>
                      </a:pPr>
                      <a:r>
                        <a:rPr lang="es-ES" sz="1200">
                          <a:effectLst/>
                        </a:rPr>
                        <a:t>MIESPE</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53</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25,1%</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39,8%</a:t>
                      </a:r>
                      <a:endParaRPr lang="es-ES" sz="1100">
                        <a:solidFill>
                          <a:srgbClr val="000000"/>
                        </a:solidFill>
                        <a:effectLst/>
                        <a:latin typeface="Calibri"/>
                        <a:ea typeface="Calibri"/>
                        <a:cs typeface="Calibri"/>
                      </a:endParaRPr>
                    </a:p>
                  </a:txBody>
                  <a:tcPr marL="0" marR="0" marT="0" marB="0"/>
                </a:tc>
              </a:tr>
              <a:tr h="0">
                <a:tc vMerge="1">
                  <a:txBody>
                    <a:bodyPr/>
                    <a:lstStyle/>
                    <a:p>
                      <a:endParaRPr lang="es-ES"/>
                    </a:p>
                  </a:txBody>
                  <a:tcPr/>
                </a:tc>
                <a:tc>
                  <a:txBody>
                    <a:bodyPr/>
                    <a:lstStyle/>
                    <a:p>
                      <a:pPr marL="38100" marR="38100">
                        <a:lnSpc>
                          <a:spcPts val="1600"/>
                        </a:lnSpc>
                        <a:spcAft>
                          <a:spcPts val="800"/>
                        </a:spcAft>
                      </a:pPr>
                      <a:r>
                        <a:rPr lang="es-ES" sz="1200">
                          <a:effectLst/>
                        </a:rPr>
                        <a:t>CORREO INSTITUCIONAL</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14</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6,6%</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10,5%</a:t>
                      </a:r>
                      <a:endParaRPr lang="es-ES" sz="1100">
                        <a:solidFill>
                          <a:srgbClr val="000000"/>
                        </a:solidFill>
                        <a:effectLst/>
                        <a:latin typeface="Calibri"/>
                        <a:ea typeface="Calibri"/>
                        <a:cs typeface="Calibri"/>
                      </a:endParaRPr>
                    </a:p>
                  </a:txBody>
                  <a:tcPr marL="0" marR="0" marT="0" marB="0"/>
                </a:tc>
              </a:tr>
              <a:tr h="0">
                <a:tc vMerge="1">
                  <a:txBody>
                    <a:bodyPr/>
                    <a:lstStyle/>
                    <a:p>
                      <a:endParaRPr lang="es-ES"/>
                    </a:p>
                  </a:txBody>
                  <a:tcPr/>
                </a:tc>
                <a:tc>
                  <a:txBody>
                    <a:bodyPr/>
                    <a:lstStyle/>
                    <a:p>
                      <a:pPr marL="38100" marR="38100">
                        <a:lnSpc>
                          <a:spcPts val="1600"/>
                        </a:lnSpc>
                        <a:spcAft>
                          <a:spcPts val="800"/>
                        </a:spcAft>
                      </a:pPr>
                      <a:r>
                        <a:rPr lang="es-ES" sz="1200">
                          <a:effectLst/>
                        </a:rPr>
                        <a:t>REDES SOCIALES</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93</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44,1%</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69,9%</a:t>
                      </a:r>
                      <a:endParaRPr lang="es-ES" sz="1100">
                        <a:solidFill>
                          <a:srgbClr val="000000"/>
                        </a:solidFill>
                        <a:effectLst/>
                        <a:latin typeface="Calibri"/>
                        <a:ea typeface="Calibri"/>
                        <a:cs typeface="Calibri"/>
                      </a:endParaRPr>
                    </a:p>
                  </a:txBody>
                  <a:tcPr marL="0" marR="0" marT="0" marB="0"/>
                </a:tc>
              </a:tr>
              <a:tr h="0">
                <a:tc vMerge="1">
                  <a:txBody>
                    <a:bodyPr/>
                    <a:lstStyle/>
                    <a:p>
                      <a:endParaRPr lang="es-ES"/>
                    </a:p>
                  </a:txBody>
                  <a:tcPr/>
                </a:tc>
                <a:tc>
                  <a:txBody>
                    <a:bodyPr/>
                    <a:lstStyle/>
                    <a:p>
                      <a:pPr marL="38100" marR="38100">
                        <a:lnSpc>
                          <a:spcPts val="1600"/>
                        </a:lnSpc>
                        <a:spcAft>
                          <a:spcPts val="800"/>
                        </a:spcAft>
                      </a:pPr>
                      <a:r>
                        <a:rPr lang="es-ES" sz="1200">
                          <a:effectLst/>
                        </a:rPr>
                        <a:t>OTROS</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6</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2,8%</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4,5%</a:t>
                      </a:r>
                      <a:endParaRPr lang="es-ES" sz="1100">
                        <a:solidFill>
                          <a:srgbClr val="000000"/>
                        </a:solidFill>
                        <a:effectLst/>
                        <a:latin typeface="Calibri"/>
                        <a:ea typeface="Calibri"/>
                        <a:cs typeface="Calibri"/>
                      </a:endParaRPr>
                    </a:p>
                  </a:txBody>
                  <a:tcPr marL="0" marR="0" marT="0" marB="0"/>
                </a:tc>
              </a:tr>
              <a:tr h="0">
                <a:tc gridSpan="2">
                  <a:txBody>
                    <a:bodyPr/>
                    <a:lstStyle/>
                    <a:p>
                      <a:pPr marL="38100" marR="38100">
                        <a:lnSpc>
                          <a:spcPts val="1600"/>
                        </a:lnSpc>
                        <a:spcAft>
                          <a:spcPts val="800"/>
                        </a:spcAft>
                      </a:pPr>
                      <a:r>
                        <a:rPr lang="es-ES" sz="1200">
                          <a:effectLst/>
                        </a:rPr>
                        <a:t>Total</a:t>
                      </a:r>
                      <a:endParaRPr lang="es-ES" sz="1100">
                        <a:solidFill>
                          <a:srgbClr val="000000"/>
                        </a:solidFill>
                        <a:effectLst/>
                        <a:latin typeface="Calibri"/>
                        <a:ea typeface="Calibri"/>
                        <a:cs typeface="Calibri"/>
                      </a:endParaRPr>
                    </a:p>
                  </a:txBody>
                  <a:tcPr marL="0" marR="0" marT="0" marB="0" anchor="ctr"/>
                </a:tc>
                <a:tc hMerge="1">
                  <a:txBody>
                    <a:bodyPr/>
                    <a:lstStyle/>
                    <a:p>
                      <a:endParaRPr lang="es-ES"/>
                    </a:p>
                  </a:txBody>
                  <a:tcPr/>
                </a:tc>
                <a:tc>
                  <a:txBody>
                    <a:bodyPr/>
                    <a:lstStyle/>
                    <a:p>
                      <a:pPr marL="38100" marR="38100" algn="r">
                        <a:lnSpc>
                          <a:spcPts val="1600"/>
                        </a:lnSpc>
                        <a:spcAft>
                          <a:spcPts val="800"/>
                        </a:spcAft>
                      </a:pPr>
                      <a:r>
                        <a:rPr lang="es-ES" sz="1200">
                          <a:effectLst/>
                        </a:rPr>
                        <a:t>211</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100,0%</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dirty="0">
                          <a:effectLst/>
                        </a:rPr>
                        <a:t>158,6%</a:t>
                      </a:r>
                      <a:endParaRPr lang="es-ES" sz="1100" dirty="0">
                        <a:solidFill>
                          <a:srgbClr val="000000"/>
                        </a:solidFill>
                        <a:effectLst/>
                        <a:latin typeface="Calibri"/>
                        <a:ea typeface="Calibri"/>
                        <a:cs typeface="Calibri"/>
                      </a:endParaRPr>
                    </a:p>
                  </a:txBody>
                  <a:tcPr marL="0" marR="0" marT="0" marB="0"/>
                </a:tc>
              </a:tr>
            </a:tbl>
          </a:graphicData>
        </a:graphic>
      </p:graphicFrame>
      <p:sp>
        <p:nvSpPr>
          <p:cNvPr id="8" name="Rectangle 3"/>
          <p:cNvSpPr>
            <a:spLocks noChangeArrowheads="1"/>
          </p:cNvSpPr>
          <p:nvPr/>
        </p:nvSpPr>
        <p:spPr bwMode="auto">
          <a:xfrm>
            <a:off x="1115616" y="36198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Pregunta 9: ¿Qué medios considera adecuados para compartir esta información a los estudiantes?</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Tabla 22: Pregunta 9</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15072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8506767"/>
              </p:ext>
            </p:extLst>
          </p:nvPr>
        </p:nvGraphicFramePr>
        <p:xfrm>
          <a:off x="3059831" y="1844824"/>
          <a:ext cx="5760641" cy="1876425"/>
        </p:xfrm>
        <a:graphic>
          <a:graphicData uri="http://schemas.openxmlformats.org/drawingml/2006/table">
            <a:tbl>
              <a:tblPr>
                <a:tableStyleId>{5C22544A-7EE6-4342-B048-85BDC9FD1C3A}</a:tableStyleId>
              </a:tblPr>
              <a:tblGrid>
                <a:gridCol w="2077492"/>
                <a:gridCol w="2142768"/>
                <a:gridCol w="1540381"/>
              </a:tblGrid>
              <a:tr h="189230">
                <a:tc gridSpan="3">
                  <a:txBody>
                    <a:bodyPr/>
                    <a:lstStyle/>
                    <a:p>
                      <a:pPr marL="38100" marR="38100" algn="ctr">
                        <a:lnSpc>
                          <a:spcPts val="1600"/>
                        </a:lnSpc>
                        <a:spcAft>
                          <a:spcPts val="800"/>
                        </a:spcAft>
                      </a:pPr>
                      <a:r>
                        <a:rPr lang="es-ES" sz="1200" dirty="0">
                          <a:effectLst/>
                        </a:rPr>
                        <a:t>Estadísticos de contraste</a:t>
                      </a:r>
                      <a:endParaRPr lang="es-ES" sz="1100" dirty="0">
                        <a:solidFill>
                          <a:srgbClr val="000000"/>
                        </a:solidFill>
                        <a:effectLst/>
                        <a:latin typeface="Calibri"/>
                        <a:ea typeface="Calibri"/>
                        <a:cs typeface="Calibri"/>
                      </a:endParaRPr>
                    </a:p>
                  </a:txBody>
                  <a:tcPr marL="0" marR="0" marT="0" marB="0"/>
                </a:tc>
                <a:tc hMerge="1">
                  <a:txBody>
                    <a:bodyPr/>
                    <a:lstStyle/>
                    <a:p>
                      <a:endParaRPr lang="es-ES"/>
                    </a:p>
                  </a:txBody>
                  <a:tcPr/>
                </a:tc>
                <a:tc hMerge="1">
                  <a:txBody>
                    <a:bodyPr/>
                    <a:lstStyle/>
                    <a:p>
                      <a:endParaRPr lang="es-ES"/>
                    </a:p>
                  </a:txBody>
                  <a:tcPr/>
                </a:tc>
              </a:tr>
              <a:tr h="888365">
                <a:tc>
                  <a:txBody>
                    <a:bodyPr/>
                    <a:lstStyle/>
                    <a:p>
                      <a:pPr>
                        <a:lnSpc>
                          <a:spcPct val="107000"/>
                        </a:lnSpc>
                        <a:spcAft>
                          <a:spcPts val="800"/>
                        </a:spcAft>
                      </a:pPr>
                      <a:r>
                        <a:rPr lang="es-ES" sz="1200" dirty="0">
                          <a:effectLst/>
                        </a:rPr>
                        <a:t> </a:t>
                      </a:r>
                      <a:endParaRPr lang="es-ES" sz="1100" dirty="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¿Qué probabilidad existe de que usted se interese en la planificación estratégica institucional?</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dirty="0">
                          <a:effectLst/>
                        </a:rPr>
                        <a:t>Sede</a:t>
                      </a:r>
                      <a:endParaRPr lang="es-ES" sz="1100" dirty="0">
                        <a:solidFill>
                          <a:srgbClr val="000000"/>
                        </a:solidFill>
                        <a:effectLst/>
                        <a:latin typeface="Calibri"/>
                        <a:ea typeface="Calibri"/>
                        <a:cs typeface="Calibri"/>
                      </a:endParaRPr>
                    </a:p>
                  </a:txBody>
                  <a:tcPr marL="0" marR="0" marT="0" marB="0"/>
                </a:tc>
              </a:tr>
              <a:tr h="378460">
                <a:tc>
                  <a:txBody>
                    <a:bodyPr/>
                    <a:lstStyle/>
                    <a:p>
                      <a:pPr marL="38100" marR="38100">
                        <a:lnSpc>
                          <a:spcPts val="1600"/>
                        </a:lnSpc>
                        <a:spcAft>
                          <a:spcPts val="800"/>
                        </a:spcAft>
                      </a:pPr>
                      <a:r>
                        <a:rPr lang="es-ES" sz="1200">
                          <a:effectLst/>
                        </a:rPr>
                        <a:t>Chi-cuadrado</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103,088</a:t>
                      </a:r>
                      <a:r>
                        <a:rPr lang="es-ES" sz="1200" baseline="30000">
                          <a:effectLst/>
                        </a:rPr>
                        <a:t>a</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147,409</a:t>
                      </a:r>
                      <a:r>
                        <a:rPr lang="es-ES" sz="1200" baseline="30000">
                          <a:effectLst/>
                        </a:rPr>
                        <a:t>a</a:t>
                      </a:r>
                      <a:endParaRPr lang="es-ES" sz="1100">
                        <a:solidFill>
                          <a:srgbClr val="000000"/>
                        </a:solidFill>
                        <a:effectLst/>
                        <a:latin typeface="Calibri"/>
                        <a:ea typeface="Calibri"/>
                        <a:cs typeface="Calibri"/>
                      </a:endParaRPr>
                    </a:p>
                  </a:txBody>
                  <a:tcPr marL="0" marR="0" marT="0" marB="0"/>
                </a:tc>
              </a:tr>
              <a:tr h="189230">
                <a:tc>
                  <a:txBody>
                    <a:bodyPr/>
                    <a:lstStyle/>
                    <a:p>
                      <a:pPr marL="38100" marR="38100">
                        <a:lnSpc>
                          <a:spcPts val="1600"/>
                        </a:lnSpc>
                        <a:spcAft>
                          <a:spcPts val="800"/>
                        </a:spcAft>
                      </a:pPr>
                      <a:r>
                        <a:rPr lang="es-ES" sz="1200">
                          <a:effectLst/>
                        </a:rPr>
                        <a:t>gl</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3</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3</a:t>
                      </a:r>
                      <a:endParaRPr lang="es-ES" sz="1100">
                        <a:solidFill>
                          <a:srgbClr val="000000"/>
                        </a:solidFill>
                        <a:effectLst/>
                        <a:latin typeface="Calibri"/>
                        <a:ea typeface="Calibri"/>
                        <a:cs typeface="Calibri"/>
                      </a:endParaRPr>
                    </a:p>
                  </a:txBody>
                  <a:tcPr marL="0" marR="0" marT="0" marB="0"/>
                </a:tc>
              </a:tr>
              <a:tr h="189230">
                <a:tc>
                  <a:txBody>
                    <a:bodyPr/>
                    <a:lstStyle/>
                    <a:p>
                      <a:pPr marL="38100" marR="38100">
                        <a:lnSpc>
                          <a:spcPts val="1600"/>
                        </a:lnSpc>
                        <a:spcAft>
                          <a:spcPts val="800"/>
                        </a:spcAft>
                      </a:pPr>
                      <a:r>
                        <a:rPr lang="es-ES" sz="1200">
                          <a:effectLst/>
                        </a:rPr>
                        <a:t>Sig. asintót.</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,000</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dirty="0">
                          <a:effectLst/>
                        </a:rPr>
                        <a:t>,000</a:t>
                      </a:r>
                      <a:endParaRPr lang="es-ES" sz="1100" dirty="0">
                        <a:solidFill>
                          <a:srgbClr val="000000"/>
                        </a:solidFill>
                        <a:effectLst/>
                        <a:latin typeface="Calibri"/>
                        <a:ea typeface="Calibri"/>
                        <a:cs typeface="Calibri"/>
                      </a:endParaRPr>
                    </a:p>
                  </a:txBody>
                  <a:tcPr marL="0" marR="0" marT="0" marB="0"/>
                </a:tc>
              </a:tr>
            </a:tbl>
          </a:graphicData>
        </a:graphic>
      </p:graphicFrame>
      <p:sp>
        <p:nvSpPr>
          <p:cNvPr id="5" name="Rectangle 1"/>
          <p:cNvSpPr>
            <a:spLocks noChangeArrowheads="1"/>
          </p:cNvSpPr>
          <p:nvPr/>
        </p:nvSpPr>
        <p:spPr bwMode="auto">
          <a:xfrm>
            <a:off x="467544" y="2492896"/>
            <a:ext cx="20162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Relación entre las preguntas 10 y la Sede</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Título"/>
          <p:cNvSpPr>
            <a:spLocks noGrp="1"/>
          </p:cNvSpPr>
          <p:nvPr>
            <p:ph type="title"/>
          </p:nvPr>
        </p:nvSpPr>
        <p:spPr/>
        <p:txBody>
          <a:bodyPr>
            <a:normAutofit fontScale="90000"/>
          </a:bodyPr>
          <a:lstStyle/>
          <a:p>
            <a:r>
              <a:rPr lang="es-ES" dirty="0" smtClean="0"/>
              <a:t>ANALISIS BIVARIADO CHI CUADRADO ESTUDIANTES</a:t>
            </a:r>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2271305155"/>
              </p:ext>
            </p:extLst>
          </p:nvPr>
        </p:nvGraphicFramePr>
        <p:xfrm>
          <a:off x="345589" y="4149080"/>
          <a:ext cx="5772150" cy="2313940"/>
        </p:xfrm>
        <a:graphic>
          <a:graphicData uri="http://schemas.openxmlformats.org/drawingml/2006/table">
            <a:tbl>
              <a:tblPr>
                <a:tableStyleId>{5C22544A-7EE6-4342-B048-85BDC9FD1C3A}</a:tableStyleId>
              </a:tblPr>
              <a:tblGrid>
                <a:gridCol w="1115898"/>
                <a:gridCol w="867285"/>
                <a:gridCol w="991274"/>
                <a:gridCol w="1440176"/>
                <a:gridCol w="1309829"/>
                <a:gridCol w="47688"/>
              </a:tblGrid>
              <a:tr h="212725">
                <a:tc gridSpan="6">
                  <a:txBody>
                    <a:bodyPr/>
                    <a:lstStyle/>
                    <a:p>
                      <a:pPr marL="38100" marR="38100" algn="ctr">
                        <a:lnSpc>
                          <a:spcPts val="1600"/>
                        </a:lnSpc>
                        <a:spcAft>
                          <a:spcPts val="800"/>
                        </a:spcAft>
                      </a:pPr>
                      <a:r>
                        <a:rPr lang="es-ES" sz="1200" dirty="0">
                          <a:effectLst/>
                        </a:rPr>
                        <a:t>Estadísticos de contraste</a:t>
                      </a:r>
                      <a:endParaRPr lang="es-ES" sz="1100" dirty="0">
                        <a:solidFill>
                          <a:srgbClr val="000000"/>
                        </a:solidFill>
                        <a:effectLst/>
                        <a:latin typeface="Calibri"/>
                        <a:ea typeface="Calibri"/>
                        <a:cs typeface="Calibri"/>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38250">
                <a:tc>
                  <a:txBody>
                    <a:bodyPr/>
                    <a:lstStyle/>
                    <a:p>
                      <a:pPr algn="l">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¿Conoce cuál es la visión de la institución?</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¿Conoce cuál es la misión de la institución?</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¿Conoce la unidad encargada del desarrollo de la planificación estratégica institucional?</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¿Se ha interesado en conocer la planificación estratégica institucional?</a:t>
                      </a:r>
                      <a:endParaRPr lang="es-ES" sz="1100">
                        <a:solidFill>
                          <a:srgbClr val="000000"/>
                        </a:solidFill>
                        <a:effectLst/>
                        <a:latin typeface="Calibri"/>
                        <a:ea typeface="Calibri"/>
                        <a:cs typeface="Calibri"/>
                      </a:endParaRPr>
                    </a:p>
                  </a:txBody>
                  <a:tcPr marL="0" marR="0" marT="0" marB="0"/>
                </a:tc>
                <a:tc>
                  <a:txBody>
                    <a:bodyPr/>
                    <a:lstStyle/>
                    <a:p>
                      <a:pPr algn="l">
                        <a:lnSpc>
                          <a:spcPct val="107000"/>
                        </a:lnSpc>
                        <a:spcAft>
                          <a:spcPts val="800"/>
                        </a:spcAft>
                      </a:pPr>
                      <a:r>
                        <a:rPr lang="es-ES" sz="1100">
                          <a:effectLst/>
                        </a:rPr>
                        <a:t> </a:t>
                      </a:r>
                      <a:endParaRPr lang="es-ES" sz="1100">
                        <a:solidFill>
                          <a:srgbClr val="000000"/>
                        </a:solidFill>
                        <a:effectLst/>
                        <a:latin typeface="Calibri"/>
                        <a:ea typeface="Calibri"/>
                        <a:cs typeface="Calibri"/>
                      </a:endParaRPr>
                    </a:p>
                  </a:txBody>
                  <a:tcPr marL="0" marR="0" marT="0" marB="0" anchor="ctr"/>
                </a:tc>
              </a:tr>
              <a:tr h="425450">
                <a:tc>
                  <a:txBody>
                    <a:bodyPr/>
                    <a:lstStyle/>
                    <a:p>
                      <a:pPr marL="38100" marR="38100" algn="l">
                        <a:lnSpc>
                          <a:spcPts val="1600"/>
                        </a:lnSpc>
                        <a:spcAft>
                          <a:spcPts val="800"/>
                        </a:spcAft>
                      </a:pPr>
                      <a:r>
                        <a:rPr lang="es-ES" sz="1200">
                          <a:effectLst/>
                        </a:rPr>
                        <a:t>Chi-cuadrado</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18,985</a:t>
                      </a:r>
                      <a:r>
                        <a:rPr lang="es-ES" sz="1200" baseline="30000">
                          <a:effectLst/>
                        </a:rPr>
                        <a:t>a</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27,161</a:t>
                      </a:r>
                      <a:r>
                        <a:rPr lang="es-ES" sz="1200" baseline="30000">
                          <a:effectLst/>
                        </a:rPr>
                        <a:t>a</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36,796</a:t>
                      </a:r>
                      <a:r>
                        <a:rPr lang="es-ES" sz="1200" baseline="30000">
                          <a:effectLst/>
                        </a:rPr>
                        <a:t>a</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36,796</a:t>
                      </a:r>
                      <a:r>
                        <a:rPr lang="es-ES" sz="1200" baseline="30000">
                          <a:effectLst/>
                        </a:rPr>
                        <a:t>a</a:t>
                      </a:r>
                      <a:endParaRPr lang="es-ES" sz="1100">
                        <a:solidFill>
                          <a:srgbClr val="000000"/>
                        </a:solidFill>
                        <a:effectLst/>
                        <a:latin typeface="Calibri"/>
                        <a:ea typeface="Calibri"/>
                        <a:cs typeface="Calibri"/>
                      </a:endParaRPr>
                    </a:p>
                  </a:txBody>
                  <a:tcPr marL="0" marR="0" marT="0" marB="0"/>
                </a:tc>
                <a:tc>
                  <a:txBody>
                    <a:bodyPr/>
                    <a:lstStyle/>
                    <a:p>
                      <a:pPr algn="l">
                        <a:lnSpc>
                          <a:spcPct val="107000"/>
                        </a:lnSpc>
                        <a:spcAft>
                          <a:spcPts val="800"/>
                        </a:spcAft>
                      </a:pPr>
                      <a:r>
                        <a:rPr lang="es-ES" sz="1100">
                          <a:effectLst/>
                        </a:rPr>
                        <a:t> </a:t>
                      </a:r>
                      <a:endParaRPr lang="es-ES" sz="1100">
                        <a:solidFill>
                          <a:srgbClr val="000000"/>
                        </a:solidFill>
                        <a:effectLst/>
                        <a:latin typeface="Calibri"/>
                        <a:ea typeface="Calibri"/>
                        <a:cs typeface="Calibri"/>
                      </a:endParaRPr>
                    </a:p>
                  </a:txBody>
                  <a:tcPr marL="0" marR="0" marT="0" marB="0" anchor="ctr"/>
                </a:tc>
              </a:tr>
              <a:tr h="212725">
                <a:tc>
                  <a:txBody>
                    <a:bodyPr/>
                    <a:lstStyle/>
                    <a:p>
                      <a:pPr marL="38100" marR="38100" algn="l">
                        <a:lnSpc>
                          <a:spcPts val="1600"/>
                        </a:lnSpc>
                        <a:spcAft>
                          <a:spcPts val="800"/>
                        </a:spcAft>
                      </a:pPr>
                      <a:r>
                        <a:rPr lang="es-ES" sz="1200">
                          <a:effectLst/>
                        </a:rPr>
                        <a:t>gl</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1</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a:t>
                      </a:r>
                      <a:endParaRPr lang="es-ES" sz="1100">
                        <a:solidFill>
                          <a:srgbClr val="000000"/>
                        </a:solidFill>
                        <a:effectLst/>
                        <a:latin typeface="Calibri"/>
                        <a:ea typeface="Calibri"/>
                        <a:cs typeface="Calibri"/>
                      </a:endParaRPr>
                    </a:p>
                  </a:txBody>
                  <a:tcPr marL="0" marR="0" marT="0" marB="0"/>
                </a:tc>
                <a:tc>
                  <a:txBody>
                    <a:bodyPr/>
                    <a:lstStyle/>
                    <a:p>
                      <a:pPr algn="l">
                        <a:lnSpc>
                          <a:spcPct val="107000"/>
                        </a:lnSpc>
                        <a:spcAft>
                          <a:spcPts val="800"/>
                        </a:spcAft>
                      </a:pPr>
                      <a:r>
                        <a:rPr lang="es-ES" sz="1100">
                          <a:effectLst/>
                        </a:rPr>
                        <a:t> </a:t>
                      </a:r>
                      <a:endParaRPr lang="es-ES" sz="1100">
                        <a:solidFill>
                          <a:srgbClr val="000000"/>
                        </a:solidFill>
                        <a:effectLst/>
                        <a:latin typeface="Calibri"/>
                        <a:ea typeface="Calibri"/>
                        <a:cs typeface="Calibri"/>
                      </a:endParaRPr>
                    </a:p>
                  </a:txBody>
                  <a:tcPr marL="0" marR="0" marT="0" marB="0" anchor="ctr"/>
                </a:tc>
              </a:tr>
              <a:tr h="224790">
                <a:tc>
                  <a:txBody>
                    <a:bodyPr/>
                    <a:lstStyle/>
                    <a:p>
                      <a:pPr marL="38100" marR="38100" algn="l">
                        <a:lnSpc>
                          <a:spcPts val="1600"/>
                        </a:lnSpc>
                        <a:spcAft>
                          <a:spcPts val="800"/>
                        </a:spcAft>
                      </a:pPr>
                      <a:r>
                        <a:rPr lang="es-ES" sz="1200" dirty="0">
                          <a:effectLst/>
                        </a:rPr>
                        <a:t>Sig. </a:t>
                      </a:r>
                      <a:r>
                        <a:rPr lang="es-ES" sz="1200" dirty="0" err="1">
                          <a:effectLst/>
                        </a:rPr>
                        <a:t>asintót</a:t>
                      </a:r>
                      <a:r>
                        <a:rPr lang="es-ES" sz="1200" dirty="0">
                          <a:effectLst/>
                        </a:rPr>
                        <a:t>.</a:t>
                      </a:r>
                      <a:endParaRPr lang="es-ES" sz="1100" dirty="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,000</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,000</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,000</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,000</a:t>
                      </a:r>
                      <a:endParaRPr lang="es-ES" sz="1100">
                        <a:solidFill>
                          <a:srgbClr val="000000"/>
                        </a:solidFill>
                        <a:effectLst/>
                        <a:latin typeface="Calibri"/>
                        <a:ea typeface="Calibri"/>
                        <a:cs typeface="Calibri"/>
                      </a:endParaRPr>
                    </a:p>
                  </a:txBody>
                  <a:tcPr marL="0" marR="0" marT="0" marB="0"/>
                </a:tc>
                <a:tc>
                  <a:txBody>
                    <a:bodyPr/>
                    <a:lstStyle/>
                    <a:p>
                      <a:pPr algn="l">
                        <a:lnSpc>
                          <a:spcPct val="107000"/>
                        </a:lnSpc>
                        <a:spcAft>
                          <a:spcPts val="800"/>
                        </a:spcAft>
                      </a:pPr>
                      <a:r>
                        <a:rPr lang="es-ES" sz="1100" dirty="0">
                          <a:effectLst/>
                        </a:rPr>
                        <a:t> </a:t>
                      </a:r>
                      <a:endParaRPr lang="es-ES" sz="1100" dirty="0">
                        <a:solidFill>
                          <a:srgbClr val="000000"/>
                        </a:solidFill>
                        <a:effectLst/>
                        <a:latin typeface="Calibri"/>
                        <a:ea typeface="Calibri"/>
                        <a:cs typeface="Calibri"/>
                      </a:endParaRPr>
                    </a:p>
                  </a:txBody>
                  <a:tcPr marL="0" marR="0" marT="0" marB="0" anchor="ctr"/>
                </a:tc>
              </a:tr>
            </a:tbl>
          </a:graphicData>
        </a:graphic>
      </p:graphicFrame>
      <p:sp>
        <p:nvSpPr>
          <p:cNvPr id="9" name="Rectangle 2"/>
          <p:cNvSpPr>
            <a:spLocks noChangeArrowheads="1"/>
          </p:cNvSpPr>
          <p:nvPr/>
        </p:nvSpPr>
        <p:spPr bwMode="auto">
          <a:xfrm>
            <a:off x="6588224" y="5013176"/>
            <a:ext cx="216599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Relación entre las preguntas 1/2/4 y 5</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5592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ANALISIS UNIVARIADO DOCENTES</a:t>
            </a:r>
            <a:endParaRPr lang="es-ES" dirty="0"/>
          </a:p>
        </p:txBody>
      </p:sp>
      <p:sp>
        <p:nvSpPr>
          <p:cNvPr id="5" name="Rectangle 2"/>
          <p:cNvSpPr>
            <a:spLocks noChangeArrowheads="1"/>
          </p:cNvSpPr>
          <p:nvPr/>
        </p:nvSpPr>
        <p:spPr bwMode="auto">
          <a:xfrm>
            <a:off x="73024" y="922924"/>
            <a:ext cx="4572000" cy="298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Pregunta 1: ¿Considera que la institución le proporciona información sobre la planificación estratégica?</a:t>
            </a:r>
            <a:endPar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3" y="2536100"/>
            <a:ext cx="4054853" cy="32438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132856" y="201041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Pregunta 2: ¿Conoce cuál es la visión de la institución?</a:t>
            </a:r>
            <a:endPar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7"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000" y="2620238"/>
            <a:ext cx="4071292" cy="325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025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08520" y="-531440"/>
            <a:ext cx="5040560" cy="280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Pregunta 4: ¿Conoce los objetivos que persigue la universidad?</a:t>
            </a:r>
            <a:endPar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Imagen 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104" y="957294"/>
            <a:ext cx="3563888" cy="28511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635896" y="-531440"/>
            <a:ext cx="5328592" cy="280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Pregunta 8: ¿Considera que se ha establecido un buen nivel de comunicación interna?</a:t>
            </a:r>
            <a:endPar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1" name="Imagen 1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0032" y="868652"/>
            <a:ext cx="3672408" cy="29379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Tabla"/>
          <p:cNvGraphicFramePr>
            <a:graphicFrameLocks noGrp="1"/>
          </p:cNvGraphicFramePr>
          <p:nvPr>
            <p:extLst>
              <p:ext uri="{D42A27DB-BD31-4B8C-83A1-F6EECF244321}">
                <p14:modId xmlns:p14="http://schemas.microsoft.com/office/powerpoint/2010/main" val="2543372678"/>
              </p:ext>
            </p:extLst>
          </p:nvPr>
        </p:nvGraphicFramePr>
        <p:xfrm>
          <a:off x="2024062" y="4234770"/>
          <a:ext cx="5095875" cy="2540000"/>
        </p:xfrm>
        <a:graphic>
          <a:graphicData uri="http://schemas.openxmlformats.org/drawingml/2006/table">
            <a:tbl>
              <a:tblPr>
                <a:tableStyleId>{5C22544A-7EE6-4342-B048-85BDC9FD1C3A}</a:tableStyleId>
              </a:tblPr>
              <a:tblGrid>
                <a:gridCol w="1384552"/>
                <a:gridCol w="1384552"/>
                <a:gridCol w="665759"/>
                <a:gridCol w="830506"/>
                <a:gridCol w="830506"/>
              </a:tblGrid>
              <a:tr h="0">
                <a:tc gridSpan="5">
                  <a:txBody>
                    <a:bodyPr/>
                    <a:lstStyle/>
                    <a:p>
                      <a:pPr marL="38100" marR="38100" algn="ctr">
                        <a:lnSpc>
                          <a:spcPts val="1600"/>
                        </a:lnSpc>
                        <a:spcAft>
                          <a:spcPts val="800"/>
                        </a:spcAft>
                      </a:pPr>
                      <a:r>
                        <a:rPr lang="es-ES" sz="1200">
                          <a:effectLst/>
                        </a:rPr>
                        <a:t>Tabla 50: Pregunta 10</a:t>
                      </a:r>
                      <a:endParaRPr lang="es-ES" sz="1100">
                        <a:effectLst/>
                      </a:endParaRPr>
                    </a:p>
                    <a:p>
                      <a:pPr marL="38100" marR="38100" algn="ctr">
                        <a:lnSpc>
                          <a:spcPts val="1600"/>
                        </a:lnSpc>
                        <a:spcAft>
                          <a:spcPts val="800"/>
                        </a:spcAft>
                      </a:pPr>
                      <a:r>
                        <a:rPr lang="es-ES" sz="1200">
                          <a:effectLst/>
                        </a:rPr>
                        <a:t>Frecs $MediosDocentes</a:t>
                      </a:r>
                      <a:endParaRPr lang="es-ES" sz="1100">
                        <a:solidFill>
                          <a:srgbClr val="000000"/>
                        </a:solidFill>
                        <a:effectLst/>
                        <a:latin typeface="Calibri"/>
                        <a:ea typeface="Calibri"/>
                        <a:cs typeface="Calibri"/>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rowSpan="2" gridSpan="2">
                  <a:txBody>
                    <a:bodyPr/>
                    <a:lstStyle/>
                    <a:p>
                      <a:pPr algn="ct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rowSpan="2" hMerge="1">
                  <a:txBody>
                    <a:bodyPr/>
                    <a:lstStyle/>
                    <a:p>
                      <a:endParaRPr lang="es-ES"/>
                    </a:p>
                  </a:txBody>
                  <a:tcPr/>
                </a:tc>
                <a:tc gridSpan="2">
                  <a:txBody>
                    <a:bodyPr/>
                    <a:lstStyle/>
                    <a:p>
                      <a:pPr marL="38100" marR="38100" algn="ctr">
                        <a:lnSpc>
                          <a:spcPts val="1600"/>
                        </a:lnSpc>
                        <a:spcAft>
                          <a:spcPts val="800"/>
                        </a:spcAft>
                      </a:pPr>
                      <a:r>
                        <a:rPr lang="es-ES" sz="1200">
                          <a:effectLst/>
                        </a:rPr>
                        <a:t>Respuestas</a:t>
                      </a:r>
                      <a:endParaRPr lang="es-ES" sz="1100">
                        <a:solidFill>
                          <a:srgbClr val="000000"/>
                        </a:solidFill>
                        <a:effectLst/>
                        <a:latin typeface="Calibri"/>
                        <a:ea typeface="Calibri"/>
                        <a:cs typeface="Calibri"/>
                      </a:endParaRPr>
                    </a:p>
                  </a:txBody>
                  <a:tcPr marL="0" marR="0" marT="0" marB="0"/>
                </a:tc>
                <a:tc hMerge="1">
                  <a:txBody>
                    <a:bodyPr/>
                    <a:lstStyle/>
                    <a:p>
                      <a:endParaRPr lang="es-ES"/>
                    </a:p>
                  </a:txBody>
                  <a:tcPr/>
                </a:tc>
                <a:tc rowSpan="2">
                  <a:txBody>
                    <a:bodyPr/>
                    <a:lstStyle/>
                    <a:p>
                      <a:pPr marL="38100" marR="38100" algn="ctr">
                        <a:lnSpc>
                          <a:spcPts val="1600"/>
                        </a:lnSpc>
                        <a:spcAft>
                          <a:spcPts val="800"/>
                        </a:spcAft>
                      </a:pPr>
                      <a:r>
                        <a:rPr lang="es-ES" sz="1200">
                          <a:effectLst/>
                        </a:rPr>
                        <a:t>de casos</a:t>
                      </a:r>
                      <a:endParaRPr lang="es-ES" sz="1100">
                        <a:solidFill>
                          <a:srgbClr val="000000"/>
                        </a:solidFill>
                        <a:effectLst/>
                        <a:latin typeface="Calibri"/>
                        <a:ea typeface="Calibri"/>
                        <a:cs typeface="Calibri"/>
                      </a:endParaRPr>
                    </a:p>
                  </a:txBody>
                  <a:tcPr marL="0" marR="0" marT="0" marB="0"/>
                </a:tc>
              </a:tr>
              <a:tr h="0">
                <a:tc gridSpan="2" vMerge="1">
                  <a:txBody>
                    <a:bodyPr/>
                    <a:lstStyle/>
                    <a:p>
                      <a:endParaRPr lang="es-ES"/>
                    </a:p>
                  </a:txBody>
                  <a:tcPr/>
                </a:tc>
                <a:tc hMerge="1" vMerge="1">
                  <a:txBody>
                    <a:bodyPr/>
                    <a:lstStyle/>
                    <a:p>
                      <a:endParaRPr lang="es-ES"/>
                    </a:p>
                  </a:txBody>
                  <a:tcPr/>
                </a:tc>
                <a:tc>
                  <a:txBody>
                    <a:bodyPr/>
                    <a:lstStyle/>
                    <a:p>
                      <a:pPr marL="38100" marR="38100" algn="ctr">
                        <a:lnSpc>
                          <a:spcPts val="1600"/>
                        </a:lnSpc>
                        <a:spcAft>
                          <a:spcPts val="800"/>
                        </a:spcAft>
                      </a:pPr>
                      <a:r>
                        <a:rPr lang="es-ES" sz="1200">
                          <a:effectLst/>
                        </a:rPr>
                        <a:t>Nº</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a:t>
                      </a:r>
                      <a:endParaRPr lang="es-ES" sz="1100">
                        <a:solidFill>
                          <a:srgbClr val="000000"/>
                        </a:solidFill>
                        <a:effectLst/>
                        <a:latin typeface="Calibri"/>
                        <a:ea typeface="Calibri"/>
                        <a:cs typeface="Calibri"/>
                      </a:endParaRPr>
                    </a:p>
                  </a:txBody>
                  <a:tcPr marL="0" marR="0" marT="0" marB="0"/>
                </a:tc>
                <a:tc vMerge="1">
                  <a:txBody>
                    <a:bodyPr/>
                    <a:lstStyle/>
                    <a:p>
                      <a:endParaRPr lang="es-ES"/>
                    </a:p>
                  </a:txBody>
                  <a:tcPr/>
                </a:tc>
              </a:tr>
              <a:tr h="0">
                <a:tc rowSpan="6">
                  <a:txBody>
                    <a:bodyPr/>
                    <a:lstStyle/>
                    <a:p>
                      <a:pPr marL="38100" marR="38100" algn="ctr">
                        <a:lnSpc>
                          <a:spcPts val="1600"/>
                        </a:lnSpc>
                        <a:spcAft>
                          <a:spcPts val="800"/>
                        </a:spcAft>
                      </a:pPr>
                      <a:r>
                        <a:rPr lang="es-ES" sz="1200">
                          <a:effectLst/>
                        </a:rPr>
                        <a:t>$MediosDocentes</a:t>
                      </a:r>
                      <a:r>
                        <a:rPr lang="es-ES" sz="1200" baseline="30000">
                          <a:effectLst/>
                        </a:rPr>
                        <a:t>a</a:t>
                      </a:r>
                      <a:endParaRPr lang="es-ES" sz="1100">
                        <a:solidFill>
                          <a:srgbClr val="000000"/>
                        </a:solidFill>
                        <a:effectLst/>
                        <a:latin typeface="Calibri"/>
                        <a:ea typeface="Calibri"/>
                        <a:cs typeface="Calibri"/>
                      </a:endParaRPr>
                    </a:p>
                  </a:txBody>
                  <a:tcPr marL="0" marR="0" marT="0" marB="0" anchor="ctr"/>
                </a:tc>
                <a:tc>
                  <a:txBody>
                    <a:bodyPr/>
                    <a:lstStyle/>
                    <a:p>
                      <a:pPr marL="38100" marR="38100" algn="ctr">
                        <a:lnSpc>
                          <a:spcPts val="1600"/>
                        </a:lnSpc>
                        <a:spcAft>
                          <a:spcPts val="800"/>
                        </a:spcAft>
                      </a:pPr>
                      <a:r>
                        <a:rPr lang="es-ES" sz="1200">
                          <a:effectLst/>
                        </a:rPr>
                        <a:t>PORTAL DE LA ESPE</a:t>
                      </a:r>
                      <a:endParaRPr lang="es-ES" sz="1100">
                        <a:solidFill>
                          <a:srgbClr val="000000"/>
                        </a:solidFill>
                        <a:effectLst/>
                        <a:latin typeface="Calibri"/>
                        <a:ea typeface="Calibri"/>
                        <a:cs typeface="Calibri"/>
                      </a:endParaRPr>
                    </a:p>
                  </a:txBody>
                  <a:tcPr marL="0" marR="0" marT="0" marB="0" anchor="ctr"/>
                </a:tc>
                <a:tc>
                  <a:txBody>
                    <a:bodyPr/>
                    <a:lstStyle/>
                    <a:p>
                      <a:pPr marL="38100" marR="38100" algn="ctr">
                        <a:lnSpc>
                          <a:spcPts val="1600"/>
                        </a:lnSpc>
                        <a:spcAft>
                          <a:spcPts val="800"/>
                        </a:spcAft>
                      </a:pPr>
                      <a:r>
                        <a:rPr lang="es-ES" sz="1200">
                          <a:effectLst/>
                        </a:rPr>
                        <a:t>71</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23,5%</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56,3%</a:t>
                      </a:r>
                      <a:endParaRPr lang="es-ES" sz="1100">
                        <a:solidFill>
                          <a:srgbClr val="000000"/>
                        </a:solidFill>
                        <a:effectLst/>
                        <a:latin typeface="Calibri"/>
                        <a:ea typeface="Calibri"/>
                        <a:cs typeface="Calibri"/>
                      </a:endParaRPr>
                    </a:p>
                  </a:txBody>
                  <a:tcPr marL="0" marR="0" marT="0" marB="0"/>
                </a:tc>
              </a:tr>
              <a:tr h="0">
                <a:tc vMerge="1">
                  <a:txBody>
                    <a:bodyPr/>
                    <a:lstStyle/>
                    <a:p>
                      <a:endParaRPr lang="es-ES"/>
                    </a:p>
                  </a:txBody>
                  <a:tcPr/>
                </a:tc>
                <a:tc>
                  <a:txBody>
                    <a:bodyPr/>
                    <a:lstStyle/>
                    <a:p>
                      <a:pPr marL="38100" marR="38100" algn="ctr">
                        <a:lnSpc>
                          <a:spcPts val="1600"/>
                        </a:lnSpc>
                        <a:spcAft>
                          <a:spcPts val="800"/>
                        </a:spcAft>
                      </a:pPr>
                      <a:r>
                        <a:rPr lang="es-ES" sz="1200">
                          <a:effectLst/>
                        </a:rPr>
                        <a:t>MIESPE</a:t>
                      </a:r>
                      <a:endParaRPr lang="es-ES" sz="1100">
                        <a:solidFill>
                          <a:srgbClr val="000000"/>
                        </a:solidFill>
                        <a:effectLst/>
                        <a:latin typeface="Calibri"/>
                        <a:ea typeface="Calibri"/>
                        <a:cs typeface="Calibri"/>
                      </a:endParaRPr>
                    </a:p>
                  </a:txBody>
                  <a:tcPr marL="0" marR="0" marT="0" marB="0" anchor="ctr"/>
                </a:tc>
                <a:tc>
                  <a:txBody>
                    <a:bodyPr/>
                    <a:lstStyle/>
                    <a:p>
                      <a:pPr marL="38100" marR="38100" algn="ctr">
                        <a:lnSpc>
                          <a:spcPts val="1600"/>
                        </a:lnSpc>
                        <a:spcAft>
                          <a:spcPts val="800"/>
                        </a:spcAft>
                      </a:pPr>
                      <a:r>
                        <a:rPr lang="es-ES" sz="1200">
                          <a:effectLst/>
                        </a:rPr>
                        <a:t>64</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21,2%</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50,8%</a:t>
                      </a:r>
                      <a:endParaRPr lang="es-ES" sz="1100">
                        <a:solidFill>
                          <a:srgbClr val="000000"/>
                        </a:solidFill>
                        <a:effectLst/>
                        <a:latin typeface="Calibri"/>
                        <a:ea typeface="Calibri"/>
                        <a:cs typeface="Calibri"/>
                      </a:endParaRPr>
                    </a:p>
                  </a:txBody>
                  <a:tcPr marL="0" marR="0" marT="0" marB="0"/>
                </a:tc>
              </a:tr>
              <a:tr h="0">
                <a:tc vMerge="1">
                  <a:txBody>
                    <a:bodyPr/>
                    <a:lstStyle/>
                    <a:p>
                      <a:endParaRPr lang="es-ES"/>
                    </a:p>
                  </a:txBody>
                  <a:tcPr/>
                </a:tc>
                <a:tc>
                  <a:txBody>
                    <a:bodyPr/>
                    <a:lstStyle/>
                    <a:p>
                      <a:pPr marL="38100" marR="38100" algn="ctr">
                        <a:lnSpc>
                          <a:spcPts val="1600"/>
                        </a:lnSpc>
                        <a:spcAft>
                          <a:spcPts val="800"/>
                        </a:spcAft>
                      </a:pPr>
                      <a:r>
                        <a:rPr lang="es-ES" sz="1200">
                          <a:effectLst/>
                        </a:rPr>
                        <a:t>CORREO INSTITUCIONAL</a:t>
                      </a:r>
                      <a:endParaRPr lang="es-ES" sz="1100">
                        <a:solidFill>
                          <a:srgbClr val="000000"/>
                        </a:solidFill>
                        <a:effectLst/>
                        <a:latin typeface="Calibri"/>
                        <a:ea typeface="Calibri"/>
                        <a:cs typeface="Calibri"/>
                      </a:endParaRPr>
                    </a:p>
                  </a:txBody>
                  <a:tcPr marL="0" marR="0" marT="0" marB="0" anchor="ctr"/>
                </a:tc>
                <a:tc>
                  <a:txBody>
                    <a:bodyPr/>
                    <a:lstStyle/>
                    <a:p>
                      <a:pPr marL="38100" marR="38100" algn="ctr">
                        <a:lnSpc>
                          <a:spcPts val="1600"/>
                        </a:lnSpc>
                        <a:spcAft>
                          <a:spcPts val="800"/>
                        </a:spcAft>
                      </a:pPr>
                      <a:r>
                        <a:rPr lang="es-ES" sz="1200">
                          <a:effectLst/>
                        </a:rPr>
                        <a:t>61</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20,2%</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48,4%</a:t>
                      </a:r>
                      <a:endParaRPr lang="es-ES" sz="1100">
                        <a:solidFill>
                          <a:srgbClr val="000000"/>
                        </a:solidFill>
                        <a:effectLst/>
                        <a:latin typeface="Calibri"/>
                        <a:ea typeface="Calibri"/>
                        <a:cs typeface="Calibri"/>
                      </a:endParaRPr>
                    </a:p>
                  </a:txBody>
                  <a:tcPr marL="0" marR="0" marT="0" marB="0"/>
                </a:tc>
              </a:tr>
              <a:tr h="0">
                <a:tc vMerge="1">
                  <a:txBody>
                    <a:bodyPr/>
                    <a:lstStyle/>
                    <a:p>
                      <a:endParaRPr lang="es-ES"/>
                    </a:p>
                  </a:txBody>
                  <a:tcPr/>
                </a:tc>
                <a:tc>
                  <a:txBody>
                    <a:bodyPr/>
                    <a:lstStyle/>
                    <a:p>
                      <a:pPr marL="38100" marR="38100" algn="ctr">
                        <a:lnSpc>
                          <a:spcPts val="1600"/>
                        </a:lnSpc>
                        <a:spcAft>
                          <a:spcPts val="800"/>
                        </a:spcAft>
                      </a:pPr>
                      <a:r>
                        <a:rPr lang="es-ES" sz="1200">
                          <a:effectLst/>
                        </a:rPr>
                        <a:t>REDES SOCIALES</a:t>
                      </a:r>
                      <a:endParaRPr lang="es-ES" sz="1100">
                        <a:solidFill>
                          <a:srgbClr val="000000"/>
                        </a:solidFill>
                        <a:effectLst/>
                        <a:latin typeface="Calibri"/>
                        <a:ea typeface="Calibri"/>
                        <a:cs typeface="Calibri"/>
                      </a:endParaRPr>
                    </a:p>
                  </a:txBody>
                  <a:tcPr marL="0" marR="0" marT="0" marB="0" anchor="ctr"/>
                </a:tc>
                <a:tc>
                  <a:txBody>
                    <a:bodyPr/>
                    <a:lstStyle/>
                    <a:p>
                      <a:pPr marL="38100" marR="38100" algn="ctr">
                        <a:lnSpc>
                          <a:spcPts val="1600"/>
                        </a:lnSpc>
                        <a:spcAft>
                          <a:spcPts val="800"/>
                        </a:spcAft>
                      </a:pPr>
                      <a:r>
                        <a:rPr lang="es-ES" sz="1200">
                          <a:effectLst/>
                        </a:rPr>
                        <a:t>48</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15,9%</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38,1%</a:t>
                      </a:r>
                      <a:endParaRPr lang="es-ES" sz="1100">
                        <a:solidFill>
                          <a:srgbClr val="000000"/>
                        </a:solidFill>
                        <a:effectLst/>
                        <a:latin typeface="Calibri"/>
                        <a:ea typeface="Calibri"/>
                        <a:cs typeface="Calibri"/>
                      </a:endParaRPr>
                    </a:p>
                  </a:txBody>
                  <a:tcPr marL="0" marR="0" marT="0" marB="0"/>
                </a:tc>
              </a:tr>
              <a:tr h="0">
                <a:tc vMerge="1">
                  <a:txBody>
                    <a:bodyPr/>
                    <a:lstStyle/>
                    <a:p>
                      <a:endParaRPr lang="es-ES"/>
                    </a:p>
                  </a:txBody>
                  <a:tcPr/>
                </a:tc>
                <a:tc>
                  <a:txBody>
                    <a:bodyPr/>
                    <a:lstStyle/>
                    <a:p>
                      <a:pPr marL="38100" marR="38100" algn="ctr">
                        <a:lnSpc>
                          <a:spcPts val="1600"/>
                        </a:lnSpc>
                        <a:spcAft>
                          <a:spcPts val="800"/>
                        </a:spcAft>
                      </a:pPr>
                      <a:r>
                        <a:rPr lang="es-ES" sz="1200">
                          <a:effectLst/>
                        </a:rPr>
                        <a:t>REUNIONES</a:t>
                      </a:r>
                      <a:endParaRPr lang="es-ES" sz="1100">
                        <a:solidFill>
                          <a:srgbClr val="000000"/>
                        </a:solidFill>
                        <a:effectLst/>
                        <a:latin typeface="Calibri"/>
                        <a:ea typeface="Calibri"/>
                        <a:cs typeface="Calibri"/>
                      </a:endParaRPr>
                    </a:p>
                  </a:txBody>
                  <a:tcPr marL="0" marR="0" marT="0" marB="0" anchor="ctr"/>
                </a:tc>
                <a:tc>
                  <a:txBody>
                    <a:bodyPr/>
                    <a:lstStyle/>
                    <a:p>
                      <a:pPr marL="38100" marR="38100" algn="ctr">
                        <a:lnSpc>
                          <a:spcPts val="1600"/>
                        </a:lnSpc>
                        <a:spcAft>
                          <a:spcPts val="800"/>
                        </a:spcAft>
                      </a:pPr>
                      <a:r>
                        <a:rPr lang="es-ES" sz="1200">
                          <a:effectLst/>
                        </a:rPr>
                        <a:t>49</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16,2%</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38,9%</a:t>
                      </a:r>
                      <a:endParaRPr lang="es-ES" sz="1100">
                        <a:solidFill>
                          <a:srgbClr val="000000"/>
                        </a:solidFill>
                        <a:effectLst/>
                        <a:latin typeface="Calibri"/>
                        <a:ea typeface="Calibri"/>
                        <a:cs typeface="Calibri"/>
                      </a:endParaRPr>
                    </a:p>
                  </a:txBody>
                  <a:tcPr marL="0" marR="0" marT="0" marB="0"/>
                </a:tc>
              </a:tr>
              <a:tr h="0">
                <a:tc vMerge="1">
                  <a:txBody>
                    <a:bodyPr/>
                    <a:lstStyle/>
                    <a:p>
                      <a:endParaRPr lang="es-ES"/>
                    </a:p>
                  </a:txBody>
                  <a:tcPr/>
                </a:tc>
                <a:tc>
                  <a:txBody>
                    <a:bodyPr/>
                    <a:lstStyle/>
                    <a:p>
                      <a:pPr marL="38100" marR="38100" algn="ctr">
                        <a:lnSpc>
                          <a:spcPts val="1600"/>
                        </a:lnSpc>
                        <a:spcAft>
                          <a:spcPts val="800"/>
                        </a:spcAft>
                      </a:pPr>
                      <a:r>
                        <a:rPr lang="es-ES" sz="1200">
                          <a:effectLst/>
                        </a:rPr>
                        <a:t>OTROS</a:t>
                      </a:r>
                      <a:endParaRPr lang="es-ES" sz="1100">
                        <a:solidFill>
                          <a:srgbClr val="000000"/>
                        </a:solidFill>
                        <a:effectLst/>
                        <a:latin typeface="Calibri"/>
                        <a:ea typeface="Calibri"/>
                        <a:cs typeface="Calibri"/>
                      </a:endParaRPr>
                    </a:p>
                  </a:txBody>
                  <a:tcPr marL="0" marR="0" marT="0" marB="0" anchor="ctr"/>
                </a:tc>
                <a:tc>
                  <a:txBody>
                    <a:bodyPr/>
                    <a:lstStyle/>
                    <a:p>
                      <a:pPr marL="38100" marR="38100" algn="ctr">
                        <a:lnSpc>
                          <a:spcPts val="1600"/>
                        </a:lnSpc>
                        <a:spcAft>
                          <a:spcPts val="800"/>
                        </a:spcAft>
                      </a:pPr>
                      <a:r>
                        <a:rPr lang="es-ES" sz="1200">
                          <a:effectLst/>
                        </a:rPr>
                        <a:t>9</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3,0%</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7,1%</a:t>
                      </a:r>
                      <a:endParaRPr lang="es-ES" sz="1100">
                        <a:solidFill>
                          <a:srgbClr val="000000"/>
                        </a:solidFill>
                        <a:effectLst/>
                        <a:latin typeface="Calibri"/>
                        <a:ea typeface="Calibri"/>
                        <a:cs typeface="Calibri"/>
                      </a:endParaRPr>
                    </a:p>
                  </a:txBody>
                  <a:tcPr marL="0" marR="0" marT="0" marB="0"/>
                </a:tc>
              </a:tr>
              <a:tr h="0">
                <a:tc gridSpan="2">
                  <a:txBody>
                    <a:bodyPr/>
                    <a:lstStyle/>
                    <a:p>
                      <a:pPr marL="38100" marR="38100" algn="ctr">
                        <a:lnSpc>
                          <a:spcPts val="1600"/>
                        </a:lnSpc>
                        <a:spcAft>
                          <a:spcPts val="800"/>
                        </a:spcAft>
                      </a:pPr>
                      <a:r>
                        <a:rPr lang="es-ES" sz="1200">
                          <a:effectLst/>
                        </a:rPr>
                        <a:t>Total</a:t>
                      </a:r>
                      <a:endParaRPr lang="es-ES" sz="1100">
                        <a:solidFill>
                          <a:srgbClr val="000000"/>
                        </a:solidFill>
                        <a:effectLst/>
                        <a:latin typeface="Calibri"/>
                        <a:ea typeface="Calibri"/>
                        <a:cs typeface="Calibri"/>
                      </a:endParaRPr>
                    </a:p>
                  </a:txBody>
                  <a:tcPr marL="0" marR="0" marT="0" marB="0" anchor="ctr"/>
                </a:tc>
                <a:tc hMerge="1">
                  <a:txBody>
                    <a:bodyPr/>
                    <a:lstStyle/>
                    <a:p>
                      <a:endParaRPr lang="es-ES"/>
                    </a:p>
                  </a:txBody>
                  <a:tcPr/>
                </a:tc>
                <a:tc>
                  <a:txBody>
                    <a:bodyPr/>
                    <a:lstStyle/>
                    <a:p>
                      <a:pPr marL="38100" marR="38100" algn="ctr">
                        <a:lnSpc>
                          <a:spcPts val="1600"/>
                        </a:lnSpc>
                        <a:spcAft>
                          <a:spcPts val="800"/>
                        </a:spcAft>
                      </a:pPr>
                      <a:r>
                        <a:rPr lang="es-ES" sz="1200">
                          <a:effectLst/>
                        </a:rPr>
                        <a:t>302</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100,0%</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dirty="0">
                          <a:effectLst/>
                        </a:rPr>
                        <a:t>239,7%</a:t>
                      </a:r>
                      <a:endParaRPr lang="es-ES" sz="1100" dirty="0">
                        <a:solidFill>
                          <a:srgbClr val="000000"/>
                        </a:solidFill>
                        <a:effectLst/>
                        <a:latin typeface="Calibri"/>
                        <a:ea typeface="Calibri"/>
                        <a:cs typeface="Calibri"/>
                      </a:endParaRPr>
                    </a:p>
                  </a:txBody>
                  <a:tcPr marL="0" marR="0" marT="0" marB="0"/>
                </a:tc>
              </a:tr>
            </a:tbl>
          </a:graphicData>
        </a:graphic>
      </p:graphicFrame>
      <p:sp>
        <p:nvSpPr>
          <p:cNvPr id="9" name="Rectangle 5"/>
          <p:cNvSpPr>
            <a:spLocks noChangeArrowheads="1"/>
          </p:cNvSpPr>
          <p:nvPr/>
        </p:nvSpPr>
        <p:spPr bwMode="auto">
          <a:xfrm>
            <a:off x="755576" y="39330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Pregunta 10: ¿Qué medios considera adecuados para compartir esta información a los docentes y servidores públicos?</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6190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ANALISIS BIVARIADO CHI CUADRADO DOCENTES</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633913253"/>
              </p:ext>
            </p:extLst>
          </p:nvPr>
        </p:nvGraphicFramePr>
        <p:xfrm>
          <a:off x="683568" y="1988840"/>
          <a:ext cx="5267324" cy="1654175"/>
        </p:xfrm>
        <a:graphic>
          <a:graphicData uri="http://schemas.openxmlformats.org/drawingml/2006/table">
            <a:tbl>
              <a:tblPr>
                <a:tableStyleId>{5C22544A-7EE6-4342-B048-85BDC9FD1C3A}</a:tableStyleId>
              </a:tblPr>
              <a:tblGrid>
                <a:gridCol w="991317"/>
                <a:gridCol w="2071598"/>
                <a:gridCol w="2147218"/>
                <a:gridCol w="57191"/>
              </a:tblGrid>
              <a:tr h="196215">
                <a:tc gridSpan="4">
                  <a:txBody>
                    <a:bodyPr/>
                    <a:lstStyle/>
                    <a:p>
                      <a:pPr marL="38100" marR="38100" algn="ctr">
                        <a:lnSpc>
                          <a:spcPts val="1600"/>
                        </a:lnSpc>
                        <a:spcAft>
                          <a:spcPts val="800"/>
                        </a:spcAft>
                      </a:pPr>
                      <a:r>
                        <a:rPr lang="es-ES" sz="1200" dirty="0">
                          <a:effectLst/>
                        </a:rPr>
                        <a:t>Estadísticos de contraste</a:t>
                      </a:r>
                      <a:endParaRPr lang="es-ES" sz="1100" dirty="0">
                        <a:solidFill>
                          <a:srgbClr val="000000"/>
                        </a:solidFill>
                        <a:effectLst/>
                        <a:latin typeface="Calibri"/>
                        <a:ea typeface="Calibri"/>
                        <a:cs typeface="Calibri"/>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r>
              <a:tr h="669290">
                <a:tc>
                  <a:txBody>
                    <a:bodyPr/>
                    <a:lstStyle/>
                    <a:p>
                      <a:pP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100">
                          <a:effectLst/>
                        </a:rPr>
                        <a:t>¿Considera que se ha establecido un buen nivel de comunicación interna?</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100">
                          <a:effectLst/>
                        </a:rPr>
                        <a:t>¿Conoce cuál es la visión de la institución?</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100">
                          <a:effectLst/>
                        </a:rPr>
                        <a:t> </a:t>
                      </a:r>
                      <a:endParaRPr lang="es-ES" sz="1100">
                        <a:solidFill>
                          <a:srgbClr val="000000"/>
                        </a:solidFill>
                        <a:effectLst/>
                        <a:latin typeface="Calibri"/>
                        <a:ea typeface="Calibri"/>
                        <a:cs typeface="Calibri"/>
                      </a:endParaRPr>
                    </a:p>
                  </a:txBody>
                  <a:tcPr marL="0" marR="0" marT="0" marB="0" anchor="ctr"/>
                </a:tc>
              </a:tr>
              <a:tr h="375285">
                <a:tc>
                  <a:txBody>
                    <a:bodyPr/>
                    <a:lstStyle/>
                    <a:p>
                      <a:pPr marL="38100" marR="38100">
                        <a:lnSpc>
                          <a:spcPts val="1600"/>
                        </a:lnSpc>
                        <a:spcAft>
                          <a:spcPts val="800"/>
                        </a:spcAft>
                      </a:pPr>
                      <a:r>
                        <a:rPr lang="es-ES" sz="1200">
                          <a:effectLst/>
                        </a:rPr>
                        <a:t>Chi-cuadrado</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23,143</a:t>
                      </a:r>
                      <a:r>
                        <a:rPr lang="es-ES" sz="1200" baseline="30000">
                          <a:effectLst/>
                        </a:rPr>
                        <a:t>a</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110,508</a:t>
                      </a:r>
                      <a:r>
                        <a:rPr lang="es-ES" sz="1200" baseline="30000">
                          <a:effectLst/>
                        </a:rPr>
                        <a:t>a</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100">
                          <a:effectLst/>
                        </a:rPr>
                        <a:t> </a:t>
                      </a:r>
                      <a:endParaRPr lang="es-ES" sz="1100">
                        <a:solidFill>
                          <a:srgbClr val="000000"/>
                        </a:solidFill>
                        <a:effectLst/>
                        <a:latin typeface="Calibri"/>
                        <a:ea typeface="Calibri"/>
                        <a:cs typeface="Calibri"/>
                      </a:endParaRPr>
                    </a:p>
                  </a:txBody>
                  <a:tcPr marL="0" marR="0" marT="0" marB="0" anchor="ctr"/>
                </a:tc>
              </a:tr>
              <a:tr h="187960">
                <a:tc>
                  <a:txBody>
                    <a:bodyPr/>
                    <a:lstStyle/>
                    <a:p>
                      <a:pPr marL="38100" marR="38100">
                        <a:lnSpc>
                          <a:spcPts val="1600"/>
                        </a:lnSpc>
                        <a:spcAft>
                          <a:spcPts val="800"/>
                        </a:spcAft>
                      </a:pPr>
                      <a:r>
                        <a:rPr lang="es-ES" sz="1200">
                          <a:effectLst/>
                        </a:rPr>
                        <a:t>gl</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1</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100">
                          <a:effectLst/>
                        </a:rPr>
                        <a:t> </a:t>
                      </a:r>
                      <a:endParaRPr lang="es-ES" sz="1100">
                        <a:solidFill>
                          <a:srgbClr val="000000"/>
                        </a:solidFill>
                        <a:effectLst/>
                        <a:latin typeface="Calibri"/>
                        <a:ea typeface="Calibri"/>
                        <a:cs typeface="Calibri"/>
                      </a:endParaRPr>
                    </a:p>
                  </a:txBody>
                  <a:tcPr marL="0" marR="0" marT="0" marB="0" anchor="ctr"/>
                </a:tc>
              </a:tr>
              <a:tr h="196215">
                <a:tc>
                  <a:txBody>
                    <a:bodyPr/>
                    <a:lstStyle/>
                    <a:p>
                      <a:pPr marL="38100" marR="38100">
                        <a:lnSpc>
                          <a:spcPts val="1600"/>
                        </a:lnSpc>
                        <a:spcAft>
                          <a:spcPts val="800"/>
                        </a:spcAft>
                      </a:pPr>
                      <a:r>
                        <a:rPr lang="es-ES" sz="1200">
                          <a:effectLst/>
                        </a:rPr>
                        <a:t>Sig. asintót.</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,000</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,000</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100" dirty="0">
                          <a:effectLst/>
                        </a:rPr>
                        <a:t> </a:t>
                      </a:r>
                      <a:endParaRPr lang="es-ES" sz="1100" dirty="0">
                        <a:solidFill>
                          <a:srgbClr val="000000"/>
                        </a:solidFill>
                        <a:effectLst/>
                        <a:latin typeface="Calibri"/>
                        <a:ea typeface="Calibri"/>
                        <a:cs typeface="Calibri"/>
                      </a:endParaRPr>
                    </a:p>
                  </a:txBody>
                  <a:tcPr marL="0" marR="0" marT="0" marB="0" anchor="ctr"/>
                </a:tc>
              </a:tr>
            </a:tbl>
          </a:graphicData>
        </a:graphic>
      </p:graphicFrame>
      <p:sp>
        <p:nvSpPr>
          <p:cNvPr id="5" name="Rectangle 1"/>
          <p:cNvSpPr>
            <a:spLocks noChangeArrowheads="1"/>
          </p:cNvSpPr>
          <p:nvPr/>
        </p:nvSpPr>
        <p:spPr bwMode="auto">
          <a:xfrm>
            <a:off x="6315490" y="2564904"/>
            <a:ext cx="243297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Relación entre las preguntas 8 y 2</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040607346"/>
              </p:ext>
            </p:extLst>
          </p:nvPr>
        </p:nvGraphicFramePr>
        <p:xfrm>
          <a:off x="3851920" y="4293096"/>
          <a:ext cx="4800773" cy="1944217"/>
        </p:xfrm>
        <a:graphic>
          <a:graphicData uri="http://schemas.openxmlformats.org/drawingml/2006/table">
            <a:tbl>
              <a:tblPr>
                <a:tableStyleId>{5C22544A-7EE6-4342-B048-85BDC9FD1C3A}</a:tableStyleId>
              </a:tblPr>
              <a:tblGrid>
                <a:gridCol w="1537761"/>
                <a:gridCol w="25400"/>
                <a:gridCol w="1606106"/>
                <a:gridCol w="1606106"/>
                <a:gridCol w="25400"/>
              </a:tblGrid>
              <a:tr h="254442">
                <a:tc>
                  <a:txBody>
                    <a:bodyPr/>
                    <a:lstStyle/>
                    <a:p>
                      <a:pPr algn="l">
                        <a:lnSpc>
                          <a:spcPct val="107000"/>
                        </a:lnSpc>
                        <a:spcAft>
                          <a:spcPts val="800"/>
                        </a:spcAft>
                      </a:pPr>
                      <a:r>
                        <a:rPr lang="es-ES" sz="1100" dirty="0">
                          <a:effectLst/>
                        </a:rPr>
                        <a:t> </a:t>
                      </a:r>
                      <a:endParaRPr lang="es-ES" sz="1100" dirty="0">
                        <a:solidFill>
                          <a:srgbClr val="000000"/>
                        </a:solidFill>
                        <a:effectLst/>
                        <a:latin typeface="Calibri"/>
                        <a:ea typeface="Calibri"/>
                        <a:cs typeface="Calibri"/>
                      </a:endParaRPr>
                    </a:p>
                  </a:txBody>
                  <a:tcPr marL="0" marR="0" marT="0" marB="0" anchor="ctr"/>
                </a:tc>
                <a:tc gridSpan="4">
                  <a:txBody>
                    <a:bodyPr/>
                    <a:lstStyle/>
                    <a:p>
                      <a:pPr marL="38100" marR="38100" algn="ctr">
                        <a:lnSpc>
                          <a:spcPts val="1600"/>
                        </a:lnSpc>
                        <a:spcAft>
                          <a:spcPts val="800"/>
                        </a:spcAft>
                      </a:pPr>
                      <a:r>
                        <a:rPr lang="es-ES" sz="1200">
                          <a:effectLst/>
                        </a:rPr>
                        <a:t>Estadísticos de contraste</a:t>
                      </a:r>
                      <a:endParaRPr lang="es-ES" sz="1100">
                        <a:solidFill>
                          <a:srgbClr val="000000"/>
                        </a:solidFill>
                        <a:effectLst/>
                        <a:latin typeface="Calibri"/>
                        <a:ea typeface="Calibri"/>
                        <a:cs typeface="Calibri"/>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r>
              <a:tr h="635324">
                <a:tc gridSpan="2">
                  <a:txBody>
                    <a:bodyPr/>
                    <a:lstStyle/>
                    <a:p>
                      <a:pPr algn="l">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hMerge="1">
                  <a:txBody>
                    <a:bodyPr/>
                    <a:lstStyle/>
                    <a:p>
                      <a:endParaRPr lang="es-ES"/>
                    </a:p>
                  </a:txBody>
                  <a:tcPr/>
                </a:tc>
                <a:tc>
                  <a:txBody>
                    <a:bodyPr/>
                    <a:lstStyle/>
                    <a:p>
                      <a:pPr marL="38100" marR="38100" algn="ctr">
                        <a:lnSpc>
                          <a:spcPts val="1600"/>
                        </a:lnSpc>
                        <a:spcAft>
                          <a:spcPts val="800"/>
                        </a:spcAft>
                      </a:pPr>
                      <a:r>
                        <a:rPr lang="es-ES" sz="1100">
                          <a:effectLst/>
                        </a:rPr>
                        <a:t>¿Conoce cuál es la misión de la institución?</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100">
                          <a:effectLst/>
                        </a:rPr>
                        <a:t>¿Conoce los objetivos que persigue la universidad?</a:t>
                      </a:r>
                      <a:endParaRPr lang="es-ES" sz="1100">
                        <a:solidFill>
                          <a:srgbClr val="000000"/>
                        </a:solidFill>
                        <a:effectLst/>
                        <a:latin typeface="Calibri"/>
                        <a:ea typeface="Calibri"/>
                        <a:cs typeface="Calibri"/>
                      </a:endParaRPr>
                    </a:p>
                  </a:txBody>
                  <a:tcPr marL="0" marR="0" marT="0" marB="0"/>
                </a:tc>
                <a:tc>
                  <a:txBody>
                    <a:bodyPr/>
                    <a:lstStyle/>
                    <a:p>
                      <a:pPr algn="l">
                        <a:lnSpc>
                          <a:spcPct val="107000"/>
                        </a:lnSpc>
                        <a:spcAft>
                          <a:spcPts val="800"/>
                        </a:spcAft>
                      </a:pPr>
                      <a:r>
                        <a:rPr lang="es-ES" sz="1100">
                          <a:effectLst/>
                        </a:rPr>
                        <a:t> </a:t>
                      </a:r>
                      <a:endParaRPr lang="es-ES" sz="1100">
                        <a:solidFill>
                          <a:srgbClr val="000000"/>
                        </a:solidFill>
                        <a:effectLst/>
                        <a:latin typeface="Calibri"/>
                        <a:ea typeface="Calibri"/>
                        <a:cs typeface="Calibri"/>
                      </a:endParaRPr>
                    </a:p>
                  </a:txBody>
                  <a:tcPr marL="0" marR="0" marT="0" marB="0" anchor="ctr"/>
                </a:tc>
              </a:tr>
              <a:tr h="520591">
                <a:tc gridSpan="2">
                  <a:txBody>
                    <a:bodyPr/>
                    <a:lstStyle/>
                    <a:p>
                      <a:pPr marL="38100" marR="38100" algn="l">
                        <a:lnSpc>
                          <a:spcPts val="1600"/>
                        </a:lnSpc>
                        <a:spcAft>
                          <a:spcPts val="800"/>
                        </a:spcAft>
                      </a:pPr>
                      <a:r>
                        <a:rPr lang="es-ES" sz="1200">
                          <a:effectLst/>
                        </a:rPr>
                        <a:t>Chi-cuadrado</a:t>
                      </a:r>
                      <a:endParaRPr lang="es-ES" sz="1100">
                        <a:solidFill>
                          <a:srgbClr val="000000"/>
                        </a:solidFill>
                        <a:effectLst/>
                        <a:latin typeface="Calibri"/>
                        <a:ea typeface="Calibri"/>
                        <a:cs typeface="Calibri"/>
                      </a:endParaRPr>
                    </a:p>
                  </a:txBody>
                  <a:tcPr marL="0" marR="0" marT="0" marB="0" anchor="ctr"/>
                </a:tc>
                <a:tc hMerge="1">
                  <a:txBody>
                    <a:bodyPr/>
                    <a:lstStyle/>
                    <a:p>
                      <a:endParaRPr lang="es-ES"/>
                    </a:p>
                  </a:txBody>
                  <a:tcPr/>
                </a:tc>
                <a:tc>
                  <a:txBody>
                    <a:bodyPr/>
                    <a:lstStyle/>
                    <a:p>
                      <a:pPr marL="38100" marR="38100" algn="r">
                        <a:lnSpc>
                          <a:spcPts val="1600"/>
                        </a:lnSpc>
                        <a:spcAft>
                          <a:spcPts val="800"/>
                        </a:spcAft>
                      </a:pPr>
                      <a:r>
                        <a:rPr lang="es-ES" sz="1200">
                          <a:effectLst/>
                        </a:rPr>
                        <a:t>118,127</a:t>
                      </a:r>
                      <a:r>
                        <a:rPr lang="es-ES" sz="1200" baseline="30000">
                          <a:effectLst/>
                        </a:rPr>
                        <a:t>a</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79,365</a:t>
                      </a:r>
                      <a:r>
                        <a:rPr lang="es-ES" sz="1200" baseline="30000">
                          <a:effectLst/>
                        </a:rPr>
                        <a:t>a</a:t>
                      </a:r>
                      <a:endParaRPr lang="es-ES" sz="1100">
                        <a:solidFill>
                          <a:srgbClr val="000000"/>
                        </a:solidFill>
                        <a:effectLst/>
                        <a:latin typeface="Calibri"/>
                        <a:ea typeface="Calibri"/>
                        <a:cs typeface="Calibri"/>
                      </a:endParaRPr>
                    </a:p>
                  </a:txBody>
                  <a:tcPr marL="0" marR="0" marT="0" marB="0"/>
                </a:tc>
                <a:tc>
                  <a:txBody>
                    <a:bodyPr/>
                    <a:lstStyle/>
                    <a:p>
                      <a:pPr algn="l">
                        <a:lnSpc>
                          <a:spcPct val="107000"/>
                        </a:lnSpc>
                        <a:spcAft>
                          <a:spcPts val="800"/>
                        </a:spcAft>
                      </a:pPr>
                      <a:r>
                        <a:rPr lang="es-ES" sz="1100">
                          <a:effectLst/>
                        </a:rPr>
                        <a:t> </a:t>
                      </a:r>
                      <a:endParaRPr lang="es-ES" sz="1100">
                        <a:solidFill>
                          <a:srgbClr val="000000"/>
                        </a:solidFill>
                        <a:effectLst/>
                        <a:latin typeface="Calibri"/>
                        <a:ea typeface="Calibri"/>
                        <a:cs typeface="Calibri"/>
                      </a:endParaRPr>
                    </a:p>
                  </a:txBody>
                  <a:tcPr marL="0" marR="0" marT="0" marB="0" anchor="ctr"/>
                </a:tc>
              </a:tr>
              <a:tr h="266930">
                <a:tc gridSpan="2">
                  <a:txBody>
                    <a:bodyPr/>
                    <a:lstStyle/>
                    <a:p>
                      <a:pPr marL="38100" marR="38100" algn="l">
                        <a:lnSpc>
                          <a:spcPts val="1600"/>
                        </a:lnSpc>
                        <a:spcAft>
                          <a:spcPts val="800"/>
                        </a:spcAft>
                      </a:pPr>
                      <a:r>
                        <a:rPr lang="es-ES" sz="1200">
                          <a:effectLst/>
                        </a:rPr>
                        <a:t>gl</a:t>
                      </a:r>
                      <a:endParaRPr lang="es-ES" sz="1100">
                        <a:solidFill>
                          <a:srgbClr val="000000"/>
                        </a:solidFill>
                        <a:effectLst/>
                        <a:latin typeface="Calibri"/>
                        <a:ea typeface="Calibri"/>
                        <a:cs typeface="Calibri"/>
                      </a:endParaRPr>
                    </a:p>
                  </a:txBody>
                  <a:tcPr marL="0" marR="0" marT="0" marB="0" anchor="ctr"/>
                </a:tc>
                <a:tc hMerge="1">
                  <a:txBody>
                    <a:bodyPr/>
                    <a:lstStyle/>
                    <a:p>
                      <a:endParaRPr lang="es-ES"/>
                    </a:p>
                  </a:txBody>
                  <a:tcPr/>
                </a:tc>
                <a:tc>
                  <a:txBody>
                    <a:bodyPr/>
                    <a:lstStyle/>
                    <a:p>
                      <a:pPr marL="38100" marR="38100" algn="r">
                        <a:lnSpc>
                          <a:spcPts val="1600"/>
                        </a:lnSpc>
                        <a:spcAft>
                          <a:spcPts val="800"/>
                        </a:spcAft>
                      </a:pPr>
                      <a:r>
                        <a:rPr lang="es-ES" sz="1200">
                          <a:effectLst/>
                        </a:rPr>
                        <a:t>1</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a:t>
                      </a:r>
                      <a:endParaRPr lang="es-ES" sz="1100">
                        <a:solidFill>
                          <a:srgbClr val="000000"/>
                        </a:solidFill>
                        <a:effectLst/>
                        <a:latin typeface="Calibri"/>
                        <a:ea typeface="Calibri"/>
                        <a:cs typeface="Calibri"/>
                      </a:endParaRPr>
                    </a:p>
                  </a:txBody>
                  <a:tcPr marL="0" marR="0" marT="0" marB="0"/>
                </a:tc>
                <a:tc>
                  <a:txBody>
                    <a:bodyPr/>
                    <a:lstStyle/>
                    <a:p>
                      <a:pPr algn="l">
                        <a:lnSpc>
                          <a:spcPct val="107000"/>
                        </a:lnSpc>
                        <a:spcAft>
                          <a:spcPts val="800"/>
                        </a:spcAft>
                      </a:pPr>
                      <a:r>
                        <a:rPr lang="es-ES" sz="1100">
                          <a:effectLst/>
                        </a:rPr>
                        <a:t> </a:t>
                      </a:r>
                      <a:endParaRPr lang="es-ES" sz="1100">
                        <a:solidFill>
                          <a:srgbClr val="000000"/>
                        </a:solidFill>
                        <a:effectLst/>
                        <a:latin typeface="Calibri"/>
                        <a:ea typeface="Calibri"/>
                        <a:cs typeface="Calibri"/>
                      </a:endParaRPr>
                    </a:p>
                  </a:txBody>
                  <a:tcPr marL="0" marR="0" marT="0" marB="0" anchor="ctr"/>
                </a:tc>
              </a:tr>
              <a:tr h="266930">
                <a:tc gridSpan="2">
                  <a:txBody>
                    <a:bodyPr/>
                    <a:lstStyle/>
                    <a:p>
                      <a:pPr marL="38100" marR="38100" algn="l">
                        <a:lnSpc>
                          <a:spcPts val="1600"/>
                        </a:lnSpc>
                        <a:spcAft>
                          <a:spcPts val="800"/>
                        </a:spcAft>
                      </a:pPr>
                      <a:r>
                        <a:rPr lang="es-ES" sz="1200">
                          <a:effectLst/>
                        </a:rPr>
                        <a:t>Sig. asintót.</a:t>
                      </a:r>
                      <a:endParaRPr lang="es-ES" sz="1100">
                        <a:solidFill>
                          <a:srgbClr val="000000"/>
                        </a:solidFill>
                        <a:effectLst/>
                        <a:latin typeface="Calibri"/>
                        <a:ea typeface="Calibri"/>
                        <a:cs typeface="Calibri"/>
                      </a:endParaRPr>
                    </a:p>
                  </a:txBody>
                  <a:tcPr marL="0" marR="0" marT="0" marB="0" anchor="ctr"/>
                </a:tc>
                <a:tc hMerge="1">
                  <a:txBody>
                    <a:bodyPr/>
                    <a:lstStyle/>
                    <a:p>
                      <a:endParaRPr lang="es-ES"/>
                    </a:p>
                  </a:txBody>
                  <a:tcPr/>
                </a:tc>
                <a:tc>
                  <a:txBody>
                    <a:bodyPr/>
                    <a:lstStyle/>
                    <a:p>
                      <a:pPr marL="38100" marR="38100" algn="r">
                        <a:lnSpc>
                          <a:spcPts val="1600"/>
                        </a:lnSpc>
                        <a:spcAft>
                          <a:spcPts val="800"/>
                        </a:spcAft>
                      </a:pPr>
                      <a:r>
                        <a:rPr lang="es-ES" sz="1200" dirty="0">
                          <a:effectLst/>
                        </a:rPr>
                        <a:t>,000</a:t>
                      </a:r>
                      <a:endParaRPr lang="es-ES" sz="1100" dirty="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,000</a:t>
                      </a:r>
                      <a:endParaRPr lang="es-ES" sz="1100">
                        <a:solidFill>
                          <a:srgbClr val="000000"/>
                        </a:solidFill>
                        <a:effectLst/>
                        <a:latin typeface="Calibri"/>
                        <a:ea typeface="Calibri"/>
                        <a:cs typeface="Calibri"/>
                      </a:endParaRPr>
                    </a:p>
                  </a:txBody>
                  <a:tcPr marL="0" marR="0" marT="0" marB="0"/>
                </a:tc>
                <a:tc>
                  <a:txBody>
                    <a:bodyPr/>
                    <a:lstStyle/>
                    <a:p>
                      <a:pPr algn="l">
                        <a:lnSpc>
                          <a:spcPct val="107000"/>
                        </a:lnSpc>
                        <a:spcAft>
                          <a:spcPts val="800"/>
                        </a:spcAft>
                      </a:pPr>
                      <a:r>
                        <a:rPr lang="es-ES" sz="1100" dirty="0">
                          <a:effectLst/>
                        </a:rPr>
                        <a:t> </a:t>
                      </a:r>
                      <a:endParaRPr lang="es-ES" sz="1100" dirty="0">
                        <a:solidFill>
                          <a:srgbClr val="000000"/>
                        </a:solidFill>
                        <a:effectLst/>
                        <a:latin typeface="Calibri"/>
                        <a:ea typeface="Calibri"/>
                        <a:cs typeface="Calibri"/>
                      </a:endParaRPr>
                    </a:p>
                  </a:txBody>
                  <a:tcPr marL="0" marR="0" marT="0" marB="0" anchor="ctr"/>
                </a:tc>
              </a:tr>
            </a:tbl>
          </a:graphicData>
        </a:graphic>
      </p:graphicFrame>
      <p:sp>
        <p:nvSpPr>
          <p:cNvPr id="7" name="Rectangle 2"/>
          <p:cNvSpPr>
            <a:spLocks noChangeArrowheads="1"/>
          </p:cNvSpPr>
          <p:nvPr/>
        </p:nvSpPr>
        <p:spPr bwMode="auto">
          <a:xfrm>
            <a:off x="84039" y="4139588"/>
            <a:ext cx="4055913" cy="249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Relación entre las preguntas 1 y 4</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1799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93979275"/>
              </p:ext>
            </p:extLst>
          </p:nvPr>
        </p:nvGraphicFramePr>
        <p:xfrm>
          <a:off x="467544" y="1628800"/>
          <a:ext cx="4857750" cy="1865630"/>
        </p:xfrm>
        <a:graphic>
          <a:graphicData uri="http://schemas.openxmlformats.org/drawingml/2006/table">
            <a:tbl>
              <a:tblPr>
                <a:tableStyleId>{5C22544A-7EE6-4342-B048-85BDC9FD1C3A}</a:tableStyleId>
              </a:tblPr>
              <a:tblGrid>
                <a:gridCol w="869723"/>
                <a:gridCol w="981453"/>
                <a:gridCol w="674829"/>
                <a:gridCol w="981453"/>
                <a:gridCol w="674829"/>
                <a:gridCol w="675463"/>
              </a:tblGrid>
              <a:tr h="204470">
                <a:tc gridSpan="6">
                  <a:txBody>
                    <a:bodyPr/>
                    <a:lstStyle/>
                    <a:p>
                      <a:pPr marL="38100" marR="38100" algn="ctr">
                        <a:lnSpc>
                          <a:spcPts val="1600"/>
                        </a:lnSpc>
                        <a:spcAft>
                          <a:spcPts val="800"/>
                        </a:spcAft>
                      </a:pPr>
                      <a:r>
                        <a:rPr lang="es-ES" sz="1200" dirty="0">
                          <a:effectLst/>
                        </a:rPr>
                        <a:t>ANOVA de un factor</a:t>
                      </a:r>
                      <a:endParaRPr lang="es-ES" sz="1100" dirty="0">
                        <a:solidFill>
                          <a:srgbClr val="000000"/>
                        </a:solidFill>
                        <a:effectLst/>
                        <a:latin typeface="Calibri"/>
                        <a:ea typeface="Calibri"/>
                        <a:cs typeface="Calibri"/>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3995">
                <a:tc gridSpan="6">
                  <a:txBody>
                    <a:bodyPr/>
                    <a:lstStyle/>
                    <a:p>
                      <a:pPr>
                        <a:lnSpc>
                          <a:spcPts val="1600"/>
                        </a:lnSpc>
                        <a:spcAft>
                          <a:spcPts val="800"/>
                        </a:spcAft>
                      </a:pPr>
                      <a:r>
                        <a:rPr lang="es-ES" sz="1200">
                          <a:effectLst/>
                          <a:highlight>
                            <a:srgbClr val="FFFFFF"/>
                          </a:highlight>
                        </a:rPr>
                        <a:t>Tiempo en el cargo  </a:t>
                      </a:r>
                      <a:endParaRPr lang="es-ES" sz="1100">
                        <a:solidFill>
                          <a:srgbClr val="000000"/>
                        </a:solidFill>
                        <a:effectLst/>
                        <a:latin typeface="Calibri"/>
                        <a:ea typeface="Calibri"/>
                        <a:cs typeface="Calibri"/>
                      </a:endParaRPr>
                    </a:p>
                  </a:txBody>
                  <a:tcPr marL="0" marR="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7670">
                <a:tc>
                  <a:txBody>
                    <a:bodyPr/>
                    <a:lstStyle/>
                    <a:p>
                      <a:pP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dirty="0">
                          <a:effectLst/>
                        </a:rPr>
                        <a:t>Suma de cuadrados</a:t>
                      </a:r>
                      <a:endParaRPr lang="es-ES" sz="1100" dirty="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gl</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Media cuadrática</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F</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Sig.</a:t>
                      </a:r>
                      <a:endParaRPr lang="es-ES" sz="1100">
                        <a:solidFill>
                          <a:srgbClr val="000000"/>
                        </a:solidFill>
                        <a:effectLst/>
                        <a:latin typeface="Calibri"/>
                        <a:ea typeface="Calibri"/>
                        <a:cs typeface="Calibri"/>
                      </a:endParaRPr>
                    </a:p>
                  </a:txBody>
                  <a:tcPr marL="0" marR="0" marT="0" marB="0"/>
                </a:tc>
              </a:tr>
              <a:tr h="407670">
                <a:tc>
                  <a:txBody>
                    <a:bodyPr/>
                    <a:lstStyle/>
                    <a:p>
                      <a:pPr marL="38100" marR="38100">
                        <a:lnSpc>
                          <a:spcPts val="1600"/>
                        </a:lnSpc>
                        <a:spcAft>
                          <a:spcPts val="800"/>
                        </a:spcAft>
                      </a:pPr>
                      <a:r>
                        <a:rPr lang="es-ES" sz="1200">
                          <a:effectLst/>
                        </a:rPr>
                        <a:t>Inter-grupos</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319,675</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319,675</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5,105</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,026</a:t>
                      </a:r>
                      <a:endParaRPr lang="es-ES" sz="1100">
                        <a:solidFill>
                          <a:srgbClr val="000000"/>
                        </a:solidFill>
                        <a:effectLst/>
                        <a:latin typeface="Calibri"/>
                        <a:ea typeface="Calibri"/>
                        <a:cs typeface="Calibri"/>
                      </a:endParaRPr>
                    </a:p>
                  </a:txBody>
                  <a:tcPr marL="0" marR="0" marT="0" marB="0"/>
                </a:tc>
              </a:tr>
              <a:tr h="417830">
                <a:tc>
                  <a:txBody>
                    <a:bodyPr/>
                    <a:lstStyle/>
                    <a:p>
                      <a:pPr marL="38100" marR="38100">
                        <a:lnSpc>
                          <a:spcPts val="1600"/>
                        </a:lnSpc>
                        <a:spcAft>
                          <a:spcPts val="800"/>
                        </a:spcAft>
                      </a:pPr>
                      <a:r>
                        <a:rPr lang="es-ES" sz="1200">
                          <a:effectLst/>
                        </a:rPr>
                        <a:t>Intra-grupos</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7764,959</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124</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62,621</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r>
              <a:tr h="213995">
                <a:tc>
                  <a:txBody>
                    <a:bodyPr/>
                    <a:lstStyle/>
                    <a:p>
                      <a:pPr marL="38100" marR="38100">
                        <a:lnSpc>
                          <a:spcPts val="1600"/>
                        </a:lnSpc>
                        <a:spcAft>
                          <a:spcPts val="800"/>
                        </a:spcAft>
                      </a:pPr>
                      <a:r>
                        <a:rPr lang="es-ES" sz="1200">
                          <a:effectLst/>
                        </a:rPr>
                        <a:t>Total</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8084,635</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125</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200" dirty="0">
                          <a:effectLst/>
                        </a:rPr>
                        <a:t> </a:t>
                      </a:r>
                      <a:endParaRPr lang="es-ES" sz="1100" dirty="0">
                        <a:solidFill>
                          <a:srgbClr val="000000"/>
                        </a:solidFill>
                        <a:effectLst/>
                        <a:latin typeface="Calibri"/>
                        <a:ea typeface="Calibri"/>
                        <a:cs typeface="Calibri"/>
                      </a:endParaRPr>
                    </a:p>
                  </a:txBody>
                  <a:tcPr marL="0" marR="0" marT="0" marB="0"/>
                </a:tc>
              </a:tr>
            </a:tbl>
          </a:graphicData>
        </a:graphic>
      </p:graphicFrame>
      <p:sp>
        <p:nvSpPr>
          <p:cNvPr id="2" name="1 Título"/>
          <p:cNvSpPr>
            <a:spLocks noGrp="1"/>
          </p:cNvSpPr>
          <p:nvPr>
            <p:ph type="title"/>
          </p:nvPr>
        </p:nvSpPr>
        <p:spPr/>
        <p:txBody>
          <a:bodyPr/>
          <a:lstStyle/>
          <a:p>
            <a:r>
              <a:rPr lang="es-ES" dirty="0" smtClean="0"/>
              <a:t>ANALISIS ANOVA DOCENTES</a:t>
            </a:r>
            <a:endParaRPr lang="es-ES" dirty="0"/>
          </a:p>
        </p:txBody>
      </p:sp>
      <p:sp>
        <p:nvSpPr>
          <p:cNvPr id="5" name="Rectangle 2"/>
          <p:cNvSpPr>
            <a:spLocks noChangeArrowheads="1"/>
          </p:cNvSpPr>
          <p:nvPr/>
        </p:nvSpPr>
        <p:spPr bwMode="auto">
          <a:xfrm>
            <a:off x="732144" y="1335180"/>
            <a:ext cx="14370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Tiempo en el cargo</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7" name="Imagen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399505"/>
            <a:ext cx="3074375" cy="2461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Tabla"/>
          <p:cNvGraphicFramePr>
            <a:graphicFrameLocks noGrp="1"/>
          </p:cNvGraphicFramePr>
          <p:nvPr>
            <p:extLst>
              <p:ext uri="{D42A27DB-BD31-4B8C-83A1-F6EECF244321}">
                <p14:modId xmlns:p14="http://schemas.microsoft.com/office/powerpoint/2010/main" val="2608149726"/>
              </p:ext>
            </p:extLst>
          </p:nvPr>
        </p:nvGraphicFramePr>
        <p:xfrm>
          <a:off x="496814" y="4437112"/>
          <a:ext cx="4867274" cy="1859280"/>
        </p:xfrm>
        <a:graphic>
          <a:graphicData uri="http://schemas.openxmlformats.org/drawingml/2006/table">
            <a:tbl>
              <a:tblPr>
                <a:tableStyleId>{5C22544A-7EE6-4342-B048-85BDC9FD1C3A}</a:tableStyleId>
              </a:tblPr>
              <a:tblGrid>
                <a:gridCol w="870879"/>
                <a:gridCol w="983865"/>
                <a:gridCol w="676010"/>
                <a:gridCol w="983865"/>
                <a:gridCol w="676010"/>
                <a:gridCol w="676645"/>
              </a:tblGrid>
              <a:tr h="201295">
                <a:tc gridSpan="6">
                  <a:txBody>
                    <a:bodyPr/>
                    <a:lstStyle/>
                    <a:p>
                      <a:pPr marL="38100" marR="38100" algn="ctr">
                        <a:lnSpc>
                          <a:spcPts val="1600"/>
                        </a:lnSpc>
                        <a:spcAft>
                          <a:spcPts val="800"/>
                        </a:spcAft>
                      </a:pPr>
                      <a:r>
                        <a:rPr lang="es-ES" sz="1200" dirty="0">
                          <a:effectLst/>
                        </a:rPr>
                        <a:t>ANOVA de un factor</a:t>
                      </a:r>
                      <a:endParaRPr lang="es-ES" sz="1100" dirty="0">
                        <a:solidFill>
                          <a:srgbClr val="000000"/>
                        </a:solidFill>
                        <a:effectLst/>
                        <a:latin typeface="Calibri"/>
                        <a:ea typeface="Calibri"/>
                        <a:cs typeface="Calibri"/>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0820">
                <a:tc gridSpan="6">
                  <a:txBody>
                    <a:bodyPr/>
                    <a:lstStyle/>
                    <a:p>
                      <a:pPr>
                        <a:lnSpc>
                          <a:spcPts val="1600"/>
                        </a:lnSpc>
                        <a:spcAft>
                          <a:spcPts val="800"/>
                        </a:spcAft>
                      </a:pPr>
                      <a:r>
                        <a:rPr lang="es-ES" sz="1200">
                          <a:effectLst/>
                          <a:highlight>
                            <a:srgbClr val="FFFFFF"/>
                          </a:highlight>
                        </a:rPr>
                        <a:t>Edad  </a:t>
                      </a:r>
                      <a:endParaRPr lang="es-ES" sz="1100">
                        <a:solidFill>
                          <a:srgbClr val="000000"/>
                        </a:solidFill>
                        <a:effectLst/>
                        <a:latin typeface="Calibri"/>
                        <a:ea typeface="Calibri"/>
                        <a:cs typeface="Calibri"/>
                      </a:endParaRPr>
                    </a:p>
                  </a:txBody>
                  <a:tcPr marL="0" marR="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1480">
                <a:tc>
                  <a:txBody>
                    <a:bodyPr/>
                    <a:lstStyle/>
                    <a:p>
                      <a:pPr>
                        <a:lnSpc>
                          <a:spcPct val="107000"/>
                        </a:lnSpc>
                        <a:spcAft>
                          <a:spcPts val="800"/>
                        </a:spcAft>
                      </a:pPr>
                      <a:r>
                        <a:rPr lang="es-ES" sz="1200" dirty="0">
                          <a:effectLst/>
                        </a:rPr>
                        <a:t> </a:t>
                      </a:r>
                      <a:endParaRPr lang="es-ES" sz="1100" dirty="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Suma de cuadrados</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gl</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Media cuadrática</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F</a:t>
                      </a:r>
                      <a:endParaRPr lang="es-ES" sz="1100">
                        <a:solidFill>
                          <a:srgbClr val="000000"/>
                        </a:solidFill>
                        <a:effectLst/>
                        <a:latin typeface="Calibri"/>
                        <a:ea typeface="Calibri"/>
                        <a:cs typeface="Calibri"/>
                      </a:endParaRPr>
                    </a:p>
                  </a:txBody>
                  <a:tcPr marL="0" marR="0" marT="0" marB="0"/>
                </a:tc>
                <a:tc>
                  <a:txBody>
                    <a:bodyPr/>
                    <a:lstStyle/>
                    <a:p>
                      <a:pPr marL="38100" marR="38100" algn="ctr">
                        <a:lnSpc>
                          <a:spcPts val="1600"/>
                        </a:lnSpc>
                        <a:spcAft>
                          <a:spcPts val="800"/>
                        </a:spcAft>
                      </a:pPr>
                      <a:r>
                        <a:rPr lang="es-ES" sz="1200">
                          <a:effectLst/>
                        </a:rPr>
                        <a:t>Sig.</a:t>
                      </a:r>
                      <a:endParaRPr lang="es-ES" sz="1100">
                        <a:solidFill>
                          <a:srgbClr val="000000"/>
                        </a:solidFill>
                        <a:effectLst/>
                        <a:latin typeface="Calibri"/>
                        <a:ea typeface="Calibri"/>
                        <a:cs typeface="Calibri"/>
                      </a:endParaRPr>
                    </a:p>
                  </a:txBody>
                  <a:tcPr marL="0" marR="0" marT="0" marB="0"/>
                </a:tc>
              </a:tr>
              <a:tr h="411480">
                <a:tc>
                  <a:txBody>
                    <a:bodyPr/>
                    <a:lstStyle/>
                    <a:p>
                      <a:pPr marL="38100" marR="38100">
                        <a:lnSpc>
                          <a:spcPts val="1600"/>
                        </a:lnSpc>
                        <a:spcAft>
                          <a:spcPts val="800"/>
                        </a:spcAft>
                      </a:pPr>
                      <a:r>
                        <a:rPr lang="es-ES" sz="1200">
                          <a:effectLst/>
                        </a:rPr>
                        <a:t>Inter-grupos</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468,114</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468,114</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4,924</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,028</a:t>
                      </a:r>
                      <a:endParaRPr lang="es-ES" sz="1100">
                        <a:solidFill>
                          <a:srgbClr val="000000"/>
                        </a:solidFill>
                        <a:effectLst/>
                        <a:latin typeface="Calibri"/>
                        <a:ea typeface="Calibri"/>
                        <a:cs typeface="Calibri"/>
                      </a:endParaRPr>
                    </a:p>
                  </a:txBody>
                  <a:tcPr marL="0" marR="0" marT="0" marB="0"/>
                </a:tc>
              </a:tr>
              <a:tr h="411480">
                <a:tc>
                  <a:txBody>
                    <a:bodyPr/>
                    <a:lstStyle/>
                    <a:p>
                      <a:pPr marL="38100" marR="38100">
                        <a:lnSpc>
                          <a:spcPts val="1600"/>
                        </a:lnSpc>
                        <a:spcAft>
                          <a:spcPts val="800"/>
                        </a:spcAft>
                      </a:pPr>
                      <a:r>
                        <a:rPr lang="es-ES" sz="1200">
                          <a:effectLst/>
                        </a:rPr>
                        <a:t>Intra-grupos</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11789,600</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124</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95,077</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r>
              <a:tr h="210820">
                <a:tc>
                  <a:txBody>
                    <a:bodyPr/>
                    <a:lstStyle/>
                    <a:p>
                      <a:pPr marL="38100" marR="38100">
                        <a:lnSpc>
                          <a:spcPts val="1600"/>
                        </a:lnSpc>
                        <a:spcAft>
                          <a:spcPts val="800"/>
                        </a:spcAft>
                      </a:pPr>
                      <a:r>
                        <a:rPr lang="es-ES" sz="1200">
                          <a:effectLst/>
                        </a:rPr>
                        <a:t>Total</a:t>
                      </a:r>
                      <a:endParaRPr lang="es-ES" sz="1100">
                        <a:solidFill>
                          <a:srgbClr val="000000"/>
                        </a:solidFill>
                        <a:effectLst/>
                        <a:latin typeface="Calibri"/>
                        <a:ea typeface="Calibri"/>
                        <a:cs typeface="Calibri"/>
                      </a:endParaRPr>
                    </a:p>
                  </a:txBody>
                  <a:tcPr marL="0" marR="0" marT="0" marB="0" anchor="ctr"/>
                </a:tc>
                <a:tc>
                  <a:txBody>
                    <a:bodyPr/>
                    <a:lstStyle/>
                    <a:p>
                      <a:pPr marL="38100" marR="38100" algn="r">
                        <a:lnSpc>
                          <a:spcPts val="1600"/>
                        </a:lnSpc>
                        <a:spcAft>
                          <a:spcPts val="800"/>
                        </a:spcAft>
                      </a:pPr>
                      <a:r>
                        <a:rPr lang="es-ES" sz="1200">
                          <a:effectLst/>
                        </a:rPr>
                        <a:t>12257,714</a:t>
                      </a:r>
                      <a:endParaRPr lang="es-ES" sz="1100">
                        <a:solidFill>
                          <a:srgbClr val="000000"/>
                        </a:solidFill>
                        <a:effectLst/>
                        <a:latin typeface="Calibri"/>
                        <a:ea typeface="Calibri"/>
                        <a:cs typeface="Calibri"/>
                      </a:endParaRPr>
                    </a:p>
                  </a:txBody>
                  <a:tcPr marL="0" marR="0" marT="0" marB="0"/>
                </a:tc>
                <a:tc>
                  <a:txBody>
                    <a:bodyPr/>
                    <a:lstStyle/>
                    <a:p>
                      <a:pPr marL="38100" marR="38100" algn="r">
                        <a:lnSpc>
                          <a:spcPts val="1600"/>
                        </a:lnSpc>
                        <a:spcAft>
                          <a:spcPts val="800"/>
                        </a:spcAft>
                      </a:pPr>
                      <a:r>
                        <a:rPr lang="es-ES" sz="1200">
                          <a:effectLst/>
                        </a:rPr>
                        <a:t>125</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200">
                          <a:effectLst/>
                        </a:rPr>
                        <a:t> </a:t>
                      </a:r>
                      <a:endParaRPr lang="es-ES" sz="1100">
                        <a:solidFill>
                          <a:srgbClr val="000000"/>
                        </a:solidFill>
                        <a:effectLst/>
                        <a:latin typeface="Calibri"/>
                        <a:ea typeface="Calibri"/>
                        <a:cs typeface="Calibri"/>
                      </a:endParaRPr>
                    </a:p>
                  </a:txBody>
                  <a:tcPr marL="0" marR="0" marT="0" marB="0"/>
                </a:tc>
                <a:tc>
                  <a:txBody>
                    <a:bodyPr/>
                    <a:lstStyle/>
                    <a:p>
                      <a:pPr>
                        <a:lnSpc>
                          <a:spcPct val="107000"/>
                        </a:lnSpc>
                        <a:spcAft>
                          <a:spcPts val="800"/>
                        </a:spcAft>
                      </a:pPr>
                      <a:r>
                        <a:rPr lang="es-ES" sz="1200" dirty="0">
                          <a:effectLst/>
                        </a:rPr>
                        <a:t> </a:t>
                      </a:r>
                      <a:endParaRPr lang="es-ES" sz="1100" dirty="0">
                        <a:solidFill>
                          <a:srgbClr val="000000"/>
                        </a:solidFill>
                        <a:effectLst/>
                        <a:latin typeface="Calibri"/>
                        <a:ea typeface="Calibri"/>
                        <a:cs typeface="Calibri"/>
                      </a:endParaRPr>
                    </a:p>
                  </a:txBody>
                  <a:tcPr marL="0" marR="0" marT="0" marB="0"/>
                </a:tc>
              </a:tr>
            </a:tbl>
          </a:graphicData>
        </a:graphic>
      </p:graphicFrame>
      <p:sp>
        <p:nvSpPr>
          <p:cNvPr id="7" name="Rectangle 4"/>
          <p:cNvSpPr>
            <a:spLocks noChangeArrowheads="1"/>
          </p:cNvSpPr>
          <p:nvPr/>
        </p:nvSpPr>
        <p:spPr bwMode="auto">
          <a:xfrm>
            <a:off x="869527" y="3859505"/>
            <a:ext cx="53412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Edad</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9" name="Imagen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005064"/>
            <a:ext cx="3075446" cy="2462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2138363"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84312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742330421"/>
              </p:ext>
            </p:extLst>
          </p:nvPr>
        </p:nvGraphicFramePr>
        <p:xfrm>
          <a:off x="457200" y="1600201"/>
          <a:ext cx="8229600" cy="175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S" dirty="0" smtClean="0"/>
              <a:t>Modelo de Comunicación del Plan</a:t>
            </a:r>
            <a:endParaRPr lang="es-ES"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7963" y="3740621"/>
            <a:ext cx="36480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79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40768"/>
            <a:ext cx="82296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PROPUESTA: Plan de Comunicación</a:t>
            </a:r>
            <a:endParaRPr lang="es-ES" dirty="0"/>
          </a:p>
        </p:txBody>
      </p:sp>
    </p:spTree>
    <p:extLst>
      <p:ext uri="{BB962C8B-B14F-4D97-AF65-F5344CB8AC3E}">
        <p14:creationId xmlns:p14="http://schemas.microsoft.com/office/powerpoint/2010/main" val="942672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22960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215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85436439"/>
              </p:ext>
            </p:extLst>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7146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18961772"/>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S" dirty="0" smtClean="0"/>
              <a:t>CONCLUSIONES</a:t>
            </a:r>
            <a:endParaRPr lang="es-ES" dirty="0"/>
          </a:p>
        </p:txBody>
      </p:sp>
    </p:spTree>
    <p:extLst>
      <p:ext uri="{BB962C8B-B14F-4D97-AF65-F5344CB8AC3E}">
        <p14:creationId xmlns:p14="http://schemas.microsoft.com/office/powerpoint/2010/main" val="2129569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47238778"/>
              </p:ext>
            </p:extLst>
          </p:nvPr>
        </p:nvGraphicFramePr>
        <p:xfrm>
          <a:off x="457200" y="548680"/>
          <a:ext cx="82296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69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86979929"/>
              </p:ext>
            </p:extLst>
          </p:nvPr>
        </p:nvGraphicFramePr>
        <p:xfrm>
          <a:off x="457200" y="1600201"/>
          <a:ext cx="8229600" cy="2260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S" dirty="0" smtClean="0"/>
              <a:t>Marco Teórico </a:t>
            </a:r>
            <a:endParaRPr lang="es-ES" dirty="0"/>
          </a:p>
        </p:txBody>
      </p:sp>
      <p:pic>
        <p:nvPicPr>
          <p:cNvPr id="5" name="4 Imagen"/>
          <p:cNvPicPr/>
          <p:nvPr/>
        </p:nvPicPr>
        <p:blipFill>
          <a:blip r:embed="rId7" cstate="print"/>
          <a:srcRect l="16927" t="31879" r="15599" b="25503"/>
          <a:stretch>
            <a:fillRect/>
          </a:stretch>
        </p:blipFill>
        <p:spPr bwMode="auto">
          <a:xfrm>
            <a:off x="899592" y="4122067"/>
            <a:ext cx="7560840" cy="2187253"/>
          </a:xfrm>
          <a:prstGeom prst="rect">
            <a:avLst/>
          </a:prstGeom>
          <a:noFill/>
          <a:ln w="9525">
            <a:noFill/>
            <a:miter lim="800000"/>
            <a:headEnd/>
            <a:tailEnd/>
          </a:ln>
        </p:spPr>
      </p:pic>
    </p:spTree>
    <p:extLst>
      <p:ext uri="{BB962C8B-B14F-4D97-AF65-F5344CB8AC3E}">
        <p14:creationId xmlns:p14="http://schemas.microsoft.com/office/powerpoint/2010/main" val="458351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52995146"/>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S" dirty="0" smtClean="0"/>
              <a:t>Marco Metodológico</a:t>
            </a:r>
            <a:endParaRPr lang="es-ES" dirty="0"/>
          </a:p>
        </p:txBody>
      </p:sp>
    </p:spTree>
    <p:extLst>
      <p:ext uri="{BB962C8B-B14F-4D97-AF65-F5344CB8AC3E}">
        <p14:creationId xmlns:p14="http://schemas.microsoft.com/office/powerpoint/2010/main" val="2486145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75721229"/>
              </p:ext>
            </p:extLst>
          </p:nvPr>
        </p:nvGraphicFramePr>
        <p:xfrm>
          <a:off x="871538" y="1844824"/>
          <a:ext cx="7408862"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S" dirty="0" smtClean="0"/>
              <a:t>Marco Metodológico</a:t>
            </a:r>
            <a:endParaRPr lang="es-ES" dirty="0"/>
          </a:p>
        </p:txBody>
      </p:sp>
    </p:spTree>
    <p:extLst>
      <p:ext uri="{BB962C8B-B14F-4D97-AF65-F5344CB8AC3E}">
        <p14:creationId xmlns:p14="http://schemas.microsoft.com/office/powerpoint/2010/main" val="2687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21854115"/>
              </p:ext>
            </p:extLst>
          </p:nvPr>
        </p:nvGraphicFramePr>
        <p:xfrm>
          <a:off x="457200" y="476250"/>
          <a:ext cx="8229600" cy="5649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818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794246341"/>
              </p:ext>
            </p:extLst>
          </p:nvPr>
        </p:nvGraphicFramePr>
        <p:xfrm>
          <a:off x="871538" y="1556792"/>
          <a:ext cx="7408862"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Título"/>
          <p:cNvSpPr>
            <a:spLocks noGrp="1"/>
          </p:cNvSpPr>
          <p:nvPr>
            <p:ph type="title"/>
          </p:nvPr>
        </p:nvSpPr>
        <p:spPr/>
        <p:txBody>
          <a:bodyPr/>
          <a:lstStyle/>
          <a:p>
            <a:r>
              <a:rPr lang="es-ES" dirty="0" smtClean="0"/>
              <a:t>HIPOTESIS</a:t>
            </a:r>
            <a:endParaRPr lang="es-ES" dirty="0"/>
          </a:p>
        </p:txBody>
      </p:sp>
    </p:spTree>
    <p:extLst>
      <p:ext uri="{BB962C8B-B14F-4D97-AF65-F5344CB8AC3E}">
        <p14:creationId xmlns:p14="http://schemas.microsoft.com/office/powerpoint/2010/main" val="1134383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35995778"/>
              </p:ext>
            </p:extLst>
          </p:nvPr>
        </p:nvGraphicFramePr>
        <p:xfrm>
          <a:off x="179512" y="1340768"/>
          <a:ext cx="3888432" cy="2576122"/>
        </p:xfrm>
        <a:graphic>
          <a:graphicData uri="http://schemas.openxmlformats.org/drawingml/2006/table">
            <a:tbl>
              <a:tblPr>
                <a:tableStyleId>{1FECB4D8-DB02-4DC6-A0A2-4F2EBAE1DC90}</a:tableStyleId>
              </a:tblPr>
              <a:tblGrid>
                <a:gridCol w="631837"/>
                <a:gridCol w="726613"/>
                <a:gridCol w="908266"/>
                <a:gridCol w="684490"/>
                <a:gridCol w="937226"/>
              </a:tblGrid>
              <a:tr h="187607">
                <a:tc>
                  <a:txBody>
                    <a:bodyPr/>
                    <a:lstStyle/>
                    <a:p>
                      <a:pPr algn="ctr" fontAlgn="ctr"/>
                      <a:r>
                        <a:rPr lang="es-ES" sz="1100" u="none" strike="noStrike" dirty="0">
                          <a:effectLst/>
                        </a:rPr>
                        <a:t>Docentes</a:t>
                      </a:r>
                      <a:endParaRPr lang="es-ES" sz="1100" b="1" i="0" u="none" strike="noStrike" dirty="0">
                        <a:solidFill>
                          <a:srgbClr val="000000"/>
                        </a:solidFill>
                        <a:effectLst/>
                        <a:latin typeface="Calibri"/>
                      </a:endParaRPr>
                    </a:p>
                  </a:txBody>
                  <a:tcPr marL="9525" marR="9525" marT="9525" marB="0" anchor="ctr"/>
                </a:tc>
                <a:tc>
                  <a:txBody>
                    <a:bodyPr/>
                    <a:lstStyle/>
                    <a:p>
                      <a:pPr algn="ctr" fontAlgn="ctr"/>
                      <a:r>
                        <a:rPr lang="es-ES" sz="1100" u="none" strike="noStrike">
                          <a:effectLst/>
                        </a:rPr>
                        <a:t>1454</a:t>
                      </a: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dirty="0">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r>
              <a:tr h="187607">
                <a:tc>
                  <a:txBody>
                    <a:bodyPr/>
                    <a:lstStyle/>
                    <a:p>
                      <a:pPr algn="ctr" fontAlgn="ctr"/>
                      <a:endParaRPr lang="es-ES" sz="1100" b="1"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r>
              <a:tr h="384594">
                <a:tc>
                  <a:txBody>
                    <a:bodyPr/>
                    <a:lstStyle/>
                    <a:p>
                      <a:pPr algn="ctr" fontAlgn="ctr"/>
                      <a:r>
                        <a:rPr lang="es-ES" sz="1100" u="none" strike="noStrike">
                          <a:effectLst/>
                        </a:rPr>
                        <a:t> </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ESPE MATRIZ</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IASA I (HACIENDA EL PRADO)</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LATACUNGA</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IASA II (HACIENDA SAN ANTONIO)</a:t>
                      </a:r>
                      <a:endParaRPr lang="es-ES" sz="1100" b="1" i="0" u="none" strike="noStrike">
                        <a:solidFill>
                          <a:srgbClr val="000000"/>
                        </a:solidFill>
                        <a:effectLst/>
                        <a:latin typeface="Calibri"/>
                      </a:endParaRPr>
                    </a:p>
                  </a:txBody>
                  <a:tcPr marL="9525" marR="9525" marT="9525" marB="0" anchor="ctr"/>
                </a:tc>
              </a:tr>
              <a:tr h="187607">
                <a:tc>
                  <a:txBody>
                    <a:bodyPr/>
                    <a:lstStyle/>
                    <a:p>
                      <a:pPr algn="ctr" fontAlgn="ctr"/>
                      <a:r>
                        <a:rPr lang="es-ES" sz="1100" u="none" strike="noStrike">
                          <a:effectLst/>
                        </a:rPr>
                        <a:t>N</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959</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94</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336</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65</a:t>
                      </a:r>
                      <a:endParaRPr lang="es-ES" sz="1100" b="0" i="0" u="none" strike="noStrike">
                        <a:solidFill>
                          <a:srgbClr val="000000"/>
                        </a:solidFill>
                        <a:effectLst/>
                        <a:latin typeface="Calibri"/>
                      </a:endParaRPr>
                    </a:p>
                  </a:txBody>
                  <a:tcPr marL="9525" marR="9525" marT="9525" marB="0" anchor="ctr"/>
                </a:tc>
              </a:tr>
              <a:tr h="187607">
                <a:tc>
                  <a:txBody>
                    <a:bodyPr/>
                    <a:lstStyle/>
                    <a:p>
                      <a:pPr algn="ctr" fontAlgn="ctr"/>
                      <a:r>
                        <a:rPr lang="es-ES" sz="1100" u="none" strike="noStrike">
                          <a:effectLst/>
                        </a:rPr>
                        <a:t>Z</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1,96</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1,96</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1,96</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1,96</a:t>
                      </a:r>
                      <a:endParaRPr lang="es-ES" sz="1100" b="0" i="0" u="none" strike="noStrike">
                        <a:solidFill>
                          <a:srgbClr val="000000"/>
                        </a:solidFill>
                        <a:effectLst/>
                        <a:latin typeface="Calibri"/>
                      </a:endParaRPr>
                    </a:p>
                  </a:txBody>
                  <a:tcPr marL="9525" marR="9525" marT="9525" marB="0" anchor="ctr"/>
                </a:tc>
              </a:tr>
              <a:tr h="187607">
                <a:tc>
                  <a:txBody>
                    <a:bodyPr/>
                    <a:lstStyle/>
                    <a:p>
                      <a:pPr algn="ctr" fontAlgn="ctr"/>
                      <a:r>
                        <a:rPr lang="es-ES" sz="1100" u="none" strike="noStrike">
                          <a:effectLst/>
                        </a:rPr>
                        <a:t>P</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0,1</a:t>
                      </a:r>
                      <a:endParaRPr lang="es-ES" sz="1100" b="0" i="0" u="none" strike="noStrike">
                        <a:solidFill>
                          <a:srgbClr val="000000"/>
                        </a:solidFill>
                        <a:effectLst/>
                        <a:latin typeface="Calibri"/>
                      </a:endParaRPr>
                    </a:p>
                  </a:txBody>
                  <a:tcPr marL="9525" marR="9525" marT="9525" marB="0" anchor="ctr"/>
                </a:tc>
              </a:tr>
              <a:tr h="187607">
                <a:tc>
                  <a:txBody>
                    <a:bodyPr/>
                    <a:lstStyle/>
                    <a:p>
                      <a:pPr algn="ctr" fontAlgn="ctr"/>
                      <a:r>
                        <a:rPr lang="es-ES" sz="1100" u="none" strike="noStrike">
                          <a:effectLst/>
                        </a:rPr>
                        <a:t>Q</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0,9</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0,9</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0,9</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0,9</a:t>
                      </a:r>
                      <a:endParaRPr lang="es-ES" sz="1100" b="0" i="0" u="none" strike="noStrike">
                        <a:solidFill>
                          <a:srgbClr val="000000"/>
                        </a:solidFill>
                        <a:effectLst/>
                        <a:latin typeface="Calibri"/>
                      </a:endParaRPr>
                    </a:p>
                  </a:txBody>
                  <a:tcPr marL="9525" marR="9525" marT="9525" marB="0" anchor="ctr"/>
                </a:tc>
              </a:tr>
              <a:tr h="187607">
                <a:tc>
                  <a:txBody>
                    <a:bodyPr/>
                    <a:lstStyle/>
                    <a:p>
                      <a:pPr algn="ctr" fontAlgn="ctr"/>
                      <a:r>
                        <a:rPr lang="es-ES" sz="1100" u="none" strike="noStrike">
                          <a:effectLst/>
                        </a:rPr>
                        <a:t>E</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0,05</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0,05</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0,05</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0,05</a:t>
                      </a:r>
                      <a:endParaRPr lang="es-ES" sz="1100" b="0" i="0" u="none" strike="noStrike">
                        <a:solidFill>
                          <a:srgbClr val="000000"/>
                        </a:solidFill>
                        <a:effectLst/>
                        <a:latin typeface="Calibri"/>
                      </a:endParaRPr>
                    </a:p>
                  </a:txBody>
                  <a:tcPr marL="9525" marR="9525" marT="9525" marB="0" anchor="ctr"/>
                </a:tc>
              </a:tr>
              <a:tr h="187607">
                <a:tc>
                  <a:txBody>
                    <a:bodyPr/>
                    <a:lstStyle/>
                    <a:p>
                      <a:pPr algn="ctr" fontAlgn="ctr"/>
                      <a:endParaRPr lang="es-ES" sz="1100" b="1"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r>
              <a:tr h="187607">
                <a:tc>
                  <a:txBody>
                    <a:bodyPr/>
                    <a:lstStyle/>
                    <a:p>
                      <a:pPr algn="r" fontAlgn="ctr"/>
                      <a:r>
                        <a:rPr lang="es-ES" sz="1100" u="none" strike="noStrike">
                          <a:effectLst/>
                        </a:rPr>
                        <a:t>n=</a:t>
                      </a:r>
                      <a:endParaRPr lang="es-ES" sz="1100" b="1" i="0" u="none" strike="noStrike">
                        <a:solidFill>
                          <a:srgbClr val="000000"/>
                        </a:solidFill>
                        <a:effectLst/>
                        <a:latin typeface="Calibri"/>
                      </a:endParaRPr>
                    </a:p>
                  </a:txBody>
                  <a:tcPr marL="9525" marR="9525" marT="9525" marB="0" anchor="ctr"/>
                </a:tc>
                <a:tc>
                  <a:txBody>
                    <a:bodyPr/>
                    <a:lstStyle/>
                    <a:p>
                      <a:pPr algn="l" fontAlgn="ctr"/>
                      <a:r>
                        <a:rPr lang="es-ES" sz="1100" u="none" strike="noStrike">
                          <a:effectLst/>
                        </a:rPr>
                        <a:t>126</a:t>
                      </a: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r>
              <a:tr h="187607">
                <a:tc>
                  <a:txBody>
                    <a:bodyPr/>
                    <a:lstStyle/>
                    <a:p>
                      <a:pPr algn="r" fontAlgn="ctr"/>
                      <a:endParaRPr lang="es-ES" sz="1100" b="1"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r>
              <a:tr h="187607">
                <a:tc>
                  <a:txBody>
                    <a:bodyPr/>
                    <a:lstStyle/>
                    <a:p>
                      <a:pPr algn="r" fontAlgn="ctr"/>
                      <a:r>
                        <a:rPr lang="es-ES" sz="1100" u="none" strike="noStrike">
                          <a:effectLst/>
                        </a:rPr>
                        <a:t>nh1=</a:t>
                      </a:r>
                      <a:endParaRPr lang="es-ES" sz="1100" b="1" i="0" u="none" strike="noStrike">
                        <a:solidFill>
                          <a:srgbClr val="000000"/>
                        </a:solidFill>
                        <a:effectLst/>
                        <a:latin typeface="Calibri"/>
                      </a:endParaRPr>
                    </a:p>
                  </a:txBody>
                  <a:tcPr marL="9525" marR="9525" marT="9525" marB="0" anchor="ctr"/>
                </a:tc>
                <a:tc>
                  <a:txBody>
                    <a:bodyPr/>
                    <a:lstStyle/>
                    <a:p>
                      <a:pPr algn="l" fontAlgn="ctr"/>
                      <a:r>
                        <a:rPr lang="es-ES" sz="1100" u="none" strike="noStrike">
                          <a:effectLst/>
                        </a:rPr>
                        <a:t>83</a:t>
                      </a:r>
                      <a:endParaRPr lang="es-ES" sz="1100" b="0" i="0" u="none" strike="noStrike">
                        <a:solidFill>
                          <a:srgbClr val="000000"/>
                        </a:solidFill>
                        <a:effectLst/>
                        <a:latin typeface="Calibri"/>
                      </a:endParaRPr>
                    </a:p>
                  </a:txBody>
                  <a:tcPr marL="9525" marR="9525" marT="9525" marB="0" anchor="ctr"/>
                </a:tc>
                <a:tc>
                  <a:txBody>
                    <a:bodyPr/>
                    <a:lstStyle/>
                    <a:p>
                      <a:pPr algn="l" fontAlgn="ctr"/>
                      <a:r>
                        <a:rPr lang="es-ES" sz="1100" u="none" strike="noStrike" dirty="0">
                          <a:effectLst/>
                        </a:rPr>
                        <a:t>8</a:t>
                      </a:r>
                      <a:endParaRPr lang="es-ES" sz="1100" b="0" i="0" u="none" strike="noStrike" dirty="0">
                        <a:solidFill>
                          <a:srgbClr val="000000"/>
                        </a:solidFill>
                        <a:effectLst/>
                        <a:latin typeface="Calibri"/>
                      </a:endParaRPr>
                    </a:p>
                  </a:txBody>
                  <a:tcPr marL="9525" marR="9525" marT="9525" marB="0" anchor="ctr"/>
                </a:tc>
                <a:tc>
                  <a:txBody>
                    <a:bodyPr/>
                    <a:lstStyle/>
                    <a:p>
                      <a:pPr algn="l" fontAlgn="ctr"/>
                      <a:r>
                        <a:rPr lang="es-ES" sz="1100" u="none" strike="noStrike">
                          <a:effectLst/>
                        </a:rPr>
                        <a:t>29</a:t>
                      </a:r>
                      <a:endParaRPr lang="es-ES" sz="1100" b="0" i="0" u="none" strike="noStrike">
                        <a:solidFill>
                          <a:srgbClr val="000000"/>
                        </a:solidFill>
                        <a:effectLst/>
                        <a:latin typeface="Calibri"/>
                      </a:endParaRPr>
                    </a:p>
                  </a:txBody>
                  <a:tcPr marL="9525" marR="9525" marT="9525" marB="0" anchor="ctr"/>
                </a:tc>
                <a:tc>
                  <a:txBody>
                    <a:bodyPr/>
                    <a:lstStyle/>
                    <a:p>
                      <a:pPr algn="l" fontAlgn="ctr"/>
                      <a:r>
                        <a:rPr lang="es-ES" sz="1100" u="none" strike="noStrike" dirty="0">
                          <a:effectLst/>
                        </a:rPr>
                        <a:t>6</a:t>
                      </a:r>
                      <a:endParaRPr lang="es-ES" sz="1100" b="0" i="0" u="none" strike="noStrike" dirty="0">
                        <a:solidFill>
                          <a:srgbClr val="000000"/>
                        </a:solidFill>
                        <a:effectLst/>
                        <a:latin typeface="Calibri"/>
                      </a:endParaRPr>
                    </a:p>
                  </a:txBody>
                  <a:tcPr marL="9525" marR="9525" marT="9525" marB="0" anchor="ctr"/>
                </a:tc>
              </a:tr>
            </a:tbl>
          </a:graphicData>
        </a:graphic>
      </p:graphicFrame>
      <p:sp>
        <p:nvSpPr>
          <p:cNvPr id="2" name="1 Título"/>
          <p:cNvSpPr>
            <a:spLocks noGrp="1"/>
          </p:cNvSpPr>
          <p:nvPr>
            <p:ph type="title"/>
          </p:nvPr>
        </p:nvSpPr>
        <p:spPr/>
        <p:txBody>
          <a:bodyPr/>
          <a:lstStyle/>
          <a:p>
            <a:r>
              <a:rPr lang="es-ES" dirty="0" smtClean="0"/>
              <a:t>Tamaño de la Muestra</a:t>
            </a: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1471253257"/>
              </p:ext>
            </p:extLst>
          </p:nvPr>
        </p:nvGraphicFramePr>
        <p:xfrm>
          <a:off x="4211960" y="4077072"/>
          <a:ext cx="4724400" cy="2486025"/>
        </p:xfrm>
        <a:graphic>
          <a:graphicData uri="http://schemas.openxmlformats.org/drawingml/2006/table">
            <a:tbl>
              <a:tblPr>
                <a:tableStyleId>{1E171933-4619-4E11-9A3F-F7608DF75F80}</a:tableStyleId>
              </a:tblPr>
              <a:tblGrid>
                <a:gridCol w="762000"/>
                <a:gridCol w="863600"/>
                <a:gridCol w="1168400"/>
                <a:gridCol w="762000"/>
                <a:gridCol w="1168400"/>
              </a:tblGrid>
              <a:tr h="190500">
                <a:tc>
                  <a:txBody>
                    <a:bodyPr/>
                    <a:lstStyle/>
                    <a:p>
                      <a:pPr algn="ctr" fontAlgn="ctr"/>
                      <a:r>
                        <a:rPr lang="es-ES" sz="1100" u="none" strike="noStrike" dirty="0">
                          <a:effectLst/>
                        </a:rPr>
                        <a:t>Estudiantes</a:t>
                      </a:r>
                      <a:endParaRPr lang="es-ES" sz="1100" b="1" i="0" u="none" strike="noStrike" dirty="0">
                        <a:solidFill>
                          <a:srgbClr val="000000"/>
                        </a:solidFill>
                        <a:effectLst/>
                        <a:latin typeface="Calibri"/>
                      </a:endParaRPr>
                    </a:p>
                  </a:txBody>
                  <a:tcPr marL="9525" marR="9525" marT="9525" marB="0" anchor="ctr"/>
                </a:tc>
                <a:tc>
                  <a:txBody>
                    <a:bodyPr/>
                    <a:lstStyle/>
                    <a:p>
                      <a:pPr algn="ctr" fontAlgn="ctr"/>
                      <a:r>
                        <a:rPr lang="es-ES" sz="1100" u="none" strike="noStrike">
                          <a:effectLst/>
                        </a:rPr>
                        <a:t>9393</a:t>
                      </a: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dirty="0">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endParaRPr lang="es-ES" sz="1100" b="1"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r>
              <a:tr h="390525">
                <a:tc>
                  <a:txBody>
                    <a:bodyPr/>
                    <a:lstStyle/>
                    <a:p>
                      <a:pPr algn="ctr" fontAlgn="ctr"/>
                      <a:r>
                        <a:rPr lang="es-ES" sz="1100" u="none" strike="noStrike">
                          <a:effectLst/>
                        </a:rPr>
                        <a:t> </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ESPE MATRIZ</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IASA I (HACIENDA EL PRADO)</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LATACUNGA</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IASA II (HACIENDA SAN ANTONIO)</a:t>
                      </a:r>
                      <a:endParaRPr lang="es-ES" sz="1100" b="1"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N</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6345</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395</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2405</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248</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Z</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1,96</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1,96</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1,96</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0,1</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Q</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0,9</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0,9</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0,9</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0,9</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E</a:t>
                      </a:r>
                      <a:endParaRPr lang="es-ES" sz="1100" b="1"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0,05</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0,05</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0,05</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0,05</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endParaRPr lang="es-ES" sz="1100" b="1"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c>
                  <a:txBody>
                    <a:bodyPr/>
                    <a:lstStyle/>
                    <a:p>
                      <a:pPr algn="ctr" fontAlgn="ctr"/>
                      <a:endParaRPr lang="es-ES" sz="1100" b="0" i="0" u="none" strike="noStrike">
                        <a:solidFill>
                          <a:srgbClr val="000000"/>
                        </a:solidFill>
                        <a:effectLst/>
                        <a:latin typeface="Calibri"/>
                      </a:endParaRPr>
                    </a:p>
                  </a:txBody>
                  <a:tcPr marL="9525" marR="9525" marT="9525" marB="0" anchor="ctr"/>
                </a:tc>
              </a:tr>
              <a:tr h="190500">
                <a:tc>
                  <a:txBody>
                    <a:bodyPr/>
                    <a:lstStyle/>
                    <a:p>
                      <a:pPr algn="r" fontAlgn="ctr"/>
                      <a:r>
                        <a:rPr lang="es-ES" sz="1100" u="none" strike="noStrike">
                          <a:effectLst/>
                        </a:rPr>
                        <a:t>n=</a:t>
                      </a:r>
                      <a:endParaRPr lang="es-ES" sz="1100" b="1" i="0" u="none" strike="noStrike">
                        <a:solidFill>
                          <a:srgbClr val="000000"/>
                        </a:solidFill>
                        <a:effectLst/>
                        <a:latin typeface="Calibri"/>
                      </a:endParaRPr>
                    </a:p>
                  </a:txBody>
                  <a:tcPr marL="9525" marR="9525" marT="9525" marB="0" anchor="ctr"/>
                </a:tc>
                <a:tc>
                  <a:txBody>
                    <a:bodyPr/>
                    <a:lstStyle/>
                    <a:p>
                      <a:pPr algn="l" fontAlgn="ctr"/>
                      <a:r>
                        <a:rPr lang="es-ES" sz="1100" u="none" strike="noStrike">
                          <a:effectLst/>
                        </a:rPr>
                        <a:t>136</a:t>
                      </a: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r>
              <a:tr h="190500">
                <a:tc>
                  <a:txBody>
                    <a:bodyPr/>
                    <a:lstStyle/>
                    <a:p>
                      <a:pPr algn="r" fontAlgn="ctr"/>
                      <a:endParaRPr lang="es-ES" sz="1100" b="1"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c>
                  <a:txBody>
                    <a:bodyPr/>
                    <a:lstStyle/>
                    <a:p>
                      <a:pPr algn="l" fontAlgn="ctr"/>
                      <a:endParaRPr lang="es-ES" sz="1100" b="0" i="0" u="none" strike="noStrike">
                        <a:solidFill>
                          <a:srgbClr val="000000"/>
                        </a:solidFill>
                        <a:effectLst/>
                        <a:latin typeface="Calibri"/>
                      </a:endParaRPr>
                    </a:p>
                  </a:txBody>
                  <a:tcPr marL="9525" marR="9525" marT="9525" marB="0" anchor="ctr"/>
                </a:tc>
              </a:tr>
              <a:tr h="190500">
                <a:tc>
                  <a:txBody>
                    <a:bodyPr/>
                    <a:lstStyle/>
                    <a:p>
                      <a:pPr algn="r" fontAlgn="ctr"/>
                      <a:r>
                        <a:rPr lang="es-ES" sz="1100" u="none" strike="noStrike">
                          <a:effectLst/>
                        </a:rPr>
                        <a:t>nh1=</a:t>
                      </a:r>
                      <a:endParaRPr lang="es-ES" sz="1100" b="1" i="0" u="none" strike="noStrike">
                        <a:solidFill>
                          <a:srgbClr val="000000"/>
                        </a:solidFill>
                        <a:effectLst/>
                        <a:latin typeface="Calibri"/>
                      </a:endParaRPr>
                    </a:p>
                  </a:txBody>
                  <a:tcPr marL="9525" marR="9525" marT="9525" marB="0" anchor="ctr"/>
                </a:tc>
                <a:tc>
                  <a:txBody>
                    <a:bodyPr/>
                    <a:lstStyle/>
                    <a:p>
                      <a:pPr algn="l" fontAlgn="ctr"/>
                      <a:r>
                        <a:rPr lang="es-ES" sz="1100" u="none" strike="noStrike">
                          <a:effectLst/>
                        </a:rPr>
                        <a:t>92</a:t>
                      </a:r>
                      <a:endParaRPr lang="es-ES" sz="1100" b="0" i="0" u="none" strike="noStrike">
                        <a:solidFill>
                          <a:srgbClr val="000000"/>
                        </a:solidFill>
                        <a:effectLst/>
                        <a:latin typeface="Calibri"/>
                      </a:endParaRPr>
                    </a:p>
                  </a:txBody>
                  <a:tcPr marL="9525" marR="9525" marT="9525" marB="0" anchor="ctr"/>
                </a:tc>
                <a:tc>
                  <a:txBody>
                    <a:bodyPr/>
                    <a:lstStyle/>
                    <a:p>
                      <a:pPr algn="l" fontAlgn="ctr"/>
                      <a:r>
                        <a:rPr lang="es-ES" sz="1100" u="none" strike="noStrike">
                          <a:effectLst/>
                        </a:rPr>
                        <a:t>6</a:t>
                      </a:r>
                      <a:endParaRPr lang="es-ES" sz="1100" b="0" i="0" u="none" strike="noStrike">
                        <a:solidFill>
                          <a:srgbClr val="000000"/>
                        </a:solidFill>
                        <a:effectLst/>
                        <a:latin typeface="Calibri"/>
                      </a:endParaRPr>
                    </a:p>
                  </a:txBody>
                  <a:tcPr marL="9525" marR="9525" marT="9525" marB="0" anchor="ctr"/>
                </a:tc>
                <a:tc>
                  <a:txBody>
                    <a:bodyPr/>
                    <a:lstStyle/>
                    <a:p>
                      <a:pPr algn="l" fontAlgn="ctr"/>
                      <a:r>
                        <a:rPr lang="es-ES" sz="1100" u="none" strike="noStrike">
                          <a:effectLst/>
                        </a:rPr>
                        <a:t>35</a:t>
                      </a:r>
                      <a:endParaRPr lang="es-ES" sz="1100" b="0" i="0" u="none" strike="noStrike">
                        <a:solidFill>
                          <a:srgbClr val="000000"/>
                        </a:solidFill>
                        <a:effectLst/>
                        <a:latin typeface="Calibri"/>
                      </a:endParaRPr>
                    </a:p>
                  </a:txBody>
                  <a:tcPr marL="9525" marR="9525" marT="9525" marB="0" anchor="ctr"/>
                </a:tc>
                <a:tc>
                  <a:txBody>
                    <a:bodyPr/>
                    <a:lstStyle/>
                    <a:p>
                      <a:pPr algn="l" fontAlgn="ctr"/>
                      <a:r>
                        <a:rPr lang="es-ES" sz="1100" u="none" strike="noStrike" dirty="0">
                          <a:effectLst/>
                        </a:rPr>
                        <a:t>4</a:t>
                      </a:r>
                      <a:endParaRPr lang="es-ES" sz="1100" b="0" i="0" u="none" strike="noStrike" dirty="0">
                        <a:solidFill>
                          <a:srgbClr val="000000"/>
                        </a:solidFill>
                        <a:effectLst/>
                        <a:latin typeface="Calibri"/>
                      </a:endParaRPr>
                    </a:p>
                  </a:txBody>
                  <a:tcPr marL="9525" marR="9525" marT="9525" marB="0" anchor="ctr"/>
                </a:tc>
              </a:tr>
            </a:tbl>
          </a:graphicData>
        </a:graphic>
      </p:graphicFrame>
      <p:pic>
        <p:nvPicPr>
          <p:cNvPr id="1030" name="Picture 6" descr="Resultado de imagen para docente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149080"/>
            <a:ext cx="3600400" cy="2484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estudiantes espe sangolqui"/>
          <p:cNvPicPr>
            <a:picLocks noChangeAspect="1" noChangeArrowheads="1"/>
          </p:cNvPicPr>
          <p:nvPr/>
        </p:nvPicPr>
        <p:blipFill rotWithShape="1">
          <a:blip r:embed="rId3">
            <a:extLst>
              <a:ext uri="{28A0092B-C50C-407E-A947-70E740481C1C}">
                <a14:useLocalDpi xmlns:a14="http://schemas.microsoft.com/office/drawing/2010/main" val="0"/>
              </a:ext>
            </a:extLst>
          </a:blip>
          <a:srcRect b="21393"/>
          <a:stretch/>
        </p:blipFill>
        <p:spPr bwMode="auto">
          <a:xfrm>
            <a:off x="4499992" y="1400200"/>
            <a:ext cx="4019550" cy="239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02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Muestra Estratificada</a:t>
            </a:r>
            <a:endParaRPr lang="es-E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433624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06349"/>
            <a:ext cx="4336243" cy="247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Resultado de imagen para logo espe sangolqu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60" y="443711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logo espe ia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569" y="4511208"/>
            <a:ext cx="1844194" cy="1904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logo espe ias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7121" y="4437112"/>
            <a:ext cx="1904400" cy="1904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campus espe latacung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4137" y="4511208"/>
            <a:ext cx="1904400" cy="15100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 name="8 Imagen"/>
          <p:cNvPicPr/>
          <p:nvPr/>
        </p:nvPicPr>
        <p:blipFill rotWithShape="1">
          <a:blip r:embed="rId8"/>
          <a:srcRect l="55664" t="58443" r="40450" b="40020"/>
          <a:stretch/>
        </p:blipFill>
        <p:spPr bwMode="auto">
          <a:xfrm>
            <a:off x="3059832" y="1700808"/>
            <a:ext cx="1009204" cy="1552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69362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190</TotalTime>
  <Words>1321</Words>
  <Application>Microsoft Office PowerPoint</Application>
  <PresentationFormat>Presentación en pantalla (4:3)</PresentationFormat>
  <Paragraphs>348</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Forma de onda</vt:lpstr>
      <vt:lpstr>DEPARTAMENTO DE CIENCIAS ECONÓMICA, ADMINISTRATIVAS Y DEL COMERCIO</vt:lpstr>
      <vt:lpstr>Presentación de PowerPoint</vt:lpstr>
      <vt:lpstr>Marco Teórico </vt:lpstr>
      <vt:lpstr>Marco Metodológico</vt:lpstr>
      <vt:lpstr>Marco Metodológico</vt:lpstr>
      <vt:lpstr>Presentación de PowerPoint</vt:lpstr>
      <vt:lpstr>HIPOTESIS</vt:lpstr>
      <vt:lpstr>Tamaño de la Muestra</vt:lpstr>
      <vt:lpstr>Muestra Estratificada</vt:lpstr>
      <vt:lpstr>ANALISIS UNIVARIADO ESTUDIANTES</vt:lpstr>
      <vt:lpstr>Presentación de PowerPoint</vt:lpstr>
      <vt:lpstr>ANALISIS BIVARIADO CHI CUADRADO ESTUDIANTES</vt:lpstr>
      <vt:lpstr>ANALISIS UNIVARIADO DOCENTES</vt:lpstr>
      <vt:lpstr>Presentación de PowerPoint</vt:lpstr>
      <vt:lpstr>ANALISIS BIVARIADO CHI CUADRADO DOCENTES</vt:lpstr>
      <vt:lpstr>ANALISIS ANOVA DOCENTES</vt:lpstr>
      <vt:lpstr>Modelo de Comunicación del Plan</vt:lpstr>
      <vt:lpstr>PROPUESTA: Plan de Comunicación</vt:lpstr>
      <vt:lpstr>Presentación de PowerPoint</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 ADMINISTRATIVAS Y DEL COMERCIO</dc:title>
  <dc:creator>Edu</dc:creator>
  <cp:lastModifiedBy>HP-MINI</cp:lastModifiedBy>
  <cp:revision>17</cp:revision>
  <dcterms:created xsi:type="dcterms:W3CDTF">2016-11-05T21:38:08Z</dcterms:created>
  <dcterms:modified xsi:type="dcterms:W3CDTF">2016-12-05T04:47:00Z</dcterms:modified>
</cp:coreProperties>
</file>