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5"/>
  </p:notesMasterIdLst>
  <p:handoutMasterIdLst>
    <p:handoutMasterId r:id="rId116"/>
  </p:handoutMasterIdLst>
  <p:sldIdLst>
    <p:sldId id="256" r:id="rId2"/>
    <p:sldId id="317" r:id="rId3"/>
    <p:sldId id="302" r:id="rId4"/>
    <p:sldId id="318" r:id="rId5"/>
    <p:sldId id="319" r:id="rId6"/>
    <p:sldId id="320" r:id="rId7"/>
    <p:sldId id="303" r:id="rId8"/>
    <p:sldId id="260" r:id="rId9"/>
    <p:sldId id="331" r:id="rId10"/>
    <p:sldId id="333" r:id="rId11"/>
    <p:sldId id="321" r:id="rId12"/>
    <p:sldId id="322" r:id="rId13"/>
    <p:sldId id="261" r:id="rId14"/>
    <p:sldId id="325" r:id="rId15"/>
    <p:sldId id="324" r:id="rId16"/>
    <p:sldId id="323" r:id="rId17"/>
    <p:sldId id="262" r:id="rId18"/>
    <p:sldId id="327" r:id="rId19"/>
    <p:sldId id="334" r:id="rId20"/>
    <p:sldId id="336" r:id="rId21"/>
    <p:sldId id="328" r:id="rId22"/>
    <p:sldId id="326" r:id="rId23"/>
    <p:sldId id="330" r:id="rId24"/>
    <p:sldId id="352" r:id="rId25"/>
    <p:sldId id="337" r:id="rId26"/>
    <p:sldId id="353" r:id="rId27"/>
    <p:sldId id="354" r:id="rId28"/>
    <p:sldId id="338" r:id="rId29"/>
    <p:sldId id="339" r:id="rId30"/>
    <p:sldId id="341" r:id="rId31"/>
    <p:sldId id="355" r:id="rId32"/>
    <p:sldId id="342" r:id="rId33"/>
    <p:sldId id="343" r:id="rId34"/>
    <p:sldId id="344" r:id="rId35"/>
    <p:sldId id="345" r:id="rId36"/>
    <p:sldId id="347" r:id="rId37"/>
    <p:sldId id="346" r:id="rId38"/>
    <p:sldId id="329" r:id="rId39"/>
    <p:sldId id="350" r:id="rId40"/>
    <p:sldId id="348" r:id="rId41"/>
    <p:sldId id="351" r:id="rId42"/>
    <p:sldId id="304" r:id="rId43"/>
    <p:sldId id="356" r:id="rId44"/>
    <p:sldId id="349" r:id="rId45"/>
    <p:sldId id="357" r:id="rId46"/>
    <p:sldId id="360" r:id="rId47"/>
    <p:sldId id="359" r:id="rId48"/>
    <p:sldId id="362" r:id="rId49"/>
    <p:sldId id="361" r:id="rId50"/>
    <p:sldId id="363" r:id="rId51"/>
    <p:sldId id="368" r:id="rId52"/>
    <p:sldId id="371" r:id="rId53"/>
    <p:sldId id="373" r:id="rId54"/>
    <p:sldId id="374" r:id="rId55"/>
    <p:sldId id="375" r:id="rId56"/>
    <p:sldId id="376" r:id="rId57"/>
    <p:sldId id="378" r:id="rId58"/>
    <p:sldId id="379" r:id="rId59"/>
    <p:sldId id="380" r:id="rId60"/>
    <p:sldId id="377" r:id="rId61"/>
    <p:sldId id="381" r:id="rId62"/>
    <p:sldId id="382" r:id="rId63"/>
    <p:sldId id="383" r:id="rId64"/>
    <p:sldId id="384" r:id="rId65"/>
    <p:sldId id="385" r:id="rId66"/>
    <p:sldId id="386" r:id="rId67"/>
    <p:sldId id="387" r:id="rId68"/>
    <p:sldId id="388" r:id="rId69"/>
    <p:sldId id="390" r:id="rId70"/>
    <p:sldId id="391" r:id="rId71"/>
    <p:sldId id="392" r:id="rId72"/>
    <p:sldId id="393" r:id="rId73"/>
    <p:sldId id="394" r:id="rId74"/>
    <p:sldId id="395" r:id="rId75"/>
    <p:sldId id="396" r:id="rId76"/>
    <p:sldId id="364" r:id="rId77"/>
    <p:sldId id="365" r:id="rId78"/>
    <p:sldId id="397" r:id="rId79"/>
    <p:sldId id="398" r:id="rId80"/>
    <p:sldId id="399" r:id="rId81"/>
    <p:sldId id="400" r:id="rId82"/>
    <p:sldId id="305" r:id="rId83"/>
    <p:sldId id="401" r:id="rId84"/>
    <p:sldId id="402" r:id="rId85"/>
    <p:sldId id="403" r:id="rId86"/>
    <p:sldId id="307" r:id="rId87"/>
    <p:sldId id="404" r:id="rId88"/>
    <p:sldId id="405" r:id="rId89"/>
    <p:sldId id="311" r:id="rId90"/>
    <p:sldId id="406" r:id="rId91"/>
    <p:sldId id="308" r:id="rId92"/>
    <p:sldId id="282" r:id="rId93"/>
    <p:sldId id="407" r:id="rId94"/>
    <p:sldId id="408" r:id="rId95"/>
    <p:sldId id="409" r:id="rId96"/>
    <p:sldId id="410" r:id="rId97"/>
    <p:sldId id="411" r:id="rId98"/>
    <p:sldId id="412" r:id="rId99"/>
    <p:sldId id="413" r:id="rId100"/>
    <p:sldId id="414" r:id="rId101"/>
    <p:sldId id="316" r:id="rId102"/>
    <p:sldId id="415" r:id="rId103"/>
    <p:sldId id="298" r:id="rId104"/>
    <p:sldId id="416" r:id="rId105"/>
    <p:sldId id="299" r:id="rId106"/>
    <p:sldId id="417" r:id="rId107"/>
    <p:sldId id="418" r:id="rId108"/>
    <p:sldId id="419" r:id="rId109"/>
    <p:sldId id="420" r:id="rId110"/>
    <p:sldId id="421" r:id="rId111"/>
    <p:sldId id="424" r:id="rId112"/>
    <p:sldId id="423" r:id="rId113"/>
    <p:sldId id="300" r:id="rId1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27008F01-9084-4FEA-88F0-9A04C0DBF5E6}">
          <p14:sldIdLst/>
        </p14:section>
        <p14:section name="Sección predeterminada" id="{E8323887-6FA0-4B9D-B933-84F61923660E}">
          <p14:sldIdLst>
            <p14:sldId id="256"/>
            <p14:sldId id="317"/>
            <p14:sldId id="302"/>
            <p14:sldId id="318"/>
            <p14:sldId id="319"/>
            <p14:sldId id="320"/>
            <p14:sldId id="303"/>
            <p14:sldId id="260"/>
            <p14:sldId id="331"/>
            <p14:sldId id="333"/>
            <p14:sldId id="321"/>
            <p14:sldId id="322"/>
            <p14:sldId id="261"/>
            <p14:sldId id="325"/>
            <p14:sldId id="324"/>
            <p14:sldId id="323"/>
            <p14:sldId id="262"/>
            <p14:sldId id="327"/>
            <p14:sldId id="334"/>
            <p14:sldId id="336"/>
            <p14:sldId id="328"/>
            <p14:sldId id="326"/>
            <p14:sldId id="330"/>
            <p14:sldId id="352"/>
            <p14:sldId id="337"/>
            <p14:sldId id="353"/>
            <p14:sldId id="354"/>
            <p14:sldId id="338"/>
            <p14:sldId id="339"/>
            <p14:sldId id="341"/>
            <p14:sldId id="355"/>
            <p14:sldId id="342"/>
            <p14:sldId id="343"/>
            <p14:sldId id="344"/>
            <p14:sldId id="345"/>
            <p14:sldId id="347"/>
            <p14:sldId id="346"/>
            <p14:sldId id="329"/>
            <p14:sldId id="350"/>
            <p14:sldId id="348"/>
            <p14:sldId id="351"/>
            <p14:sldId id="304"/>
            <p14:sldId id="356"/>
            <p14:sldId id="349"/>
            <p14:sldId id="357"/>
            <p14:sldId id="360"/>
            <p14:sldId id="359"/>
            <p14:sldId id="362"/>
            <p14:sldId id="361"/>
            <p14:sldId id="363"/>
            <p14:sldId id="368"/>
            <p14:sldId id="371"/>
            <p14:sldId id="373"/>
            <p14:sldId id="374"/>
            <p14:sldId id="375"/>
            <p14:sldId id="376"/>
            <p14:sldId id="378"/>
            <p14:sldId id="379"/>
            <p14:sldId id="380"/>
            <p14:sldId id="377"/>
            <p14:sldId id="381"/>
            <p14:sldId id="382"/>
            <p14:sldId id="383"/>
            <p14:sldId id="384"/>
            <p14:sldId id="385"/>
            <p14:sldId id="386"/>
            <p14:sldId id="387"/>
            <p14:sldId id="388"/>
            <p14:sldId id="390"/>
            <p14:sldId id="391"/>
            <p14:sldId id="392"/>
            <p14:sldId id="393"/>
            <p14:sldId id="394"/>
            <p14:sldId id="395"/>
            <p14:sldId id="396"/>
            <p14:sldId id="364"/>
            <p14:sldId id="365"/>
            <p14:sldId id="397"/>
            <p14:sldId id="398"/>
            <p14:sldId id="399"/>
            <p14:sldId id="400"/>
            <p14:sldId id="305"/>
            <p14:sldId id="401"/>
            <p14:sldId id="402"/>
            <p14:sldId id="403"/>
            <p14:sldId id="307"/>
            <p14:sldId id="404"/>
            <p14:sldId id="405"/>
            <p14:sldId id="311"/>
            <p14:sldId id="406"/>
            <p14:sldId id="308"/>
            <p14:sldId id="282"/>
            <p14:sldId id="407"/>
            <p14:sldId id="408"/>
            <p14:sldId id="409"/>
            <p14:sldId id="410"/>
            <p14:sldId id="411"/>
            <p14:sldId id="412"/>
            <p14:sldId id="413"/>
            <p14:sldId id="414"/>
            <p14:sldId id="316"/>
            <p14:sldId id="415"/>
            <p14:sldId id="298"/>
            <p14:sldId id="416"/>
            <p14:sldId id="299"/>
            <p14:sldId id="417"/>
            <p14:sldId id="418"/>
            <p14:sldId id="419"/>
            <p14:sldId id="420"/>
            <p14:sldId id="421"/>
            <p14:sldId id="424"/>
            <p14:sldId id="423"/>
            <p14:sldId id="300"/>
          </p14:sldIdLst>
        </p14:section>
        <p14:section name="Sección sin título" id="{40C8593F-CF10-46E7-A9A6-9793E05CB46C}">
          <p14:sldIdLst/>
        </p14:section>
      </p14:sectionLst>
    </p:ex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TRA15" initials="U"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73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94" autoAdjust="0"/>
    <p:restoredTop sz="94660"/>
  </p:normalViewPr>
  <p:slideViewPr>
    <p:cSldViewPr snapToGrid="0">
      <p:cViewPr>
        <p:scale>
          <a:sx n="50" d="100"/>
          <a:sy n="50" d="100"/>
        </p:scale>
        <p:origin x="216"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EC" smtClean="0"/>
              <a:t>CAP 1</a:t>
            </a:r>
            <a:endParaRPr lang="es-EC"/>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3CE82A-ACAD-4518-9410-368CCE040D12}" type="datetimeFigureOut">
              <a:rPr lang="es-EC" smtClean="0"/>
              <a:t>29/11/2016</a:t>
            </a:fld>
            <a:endParaRPr lang="es-EC"/>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20010E-C6FC-41E5-B6F2-629B7816E11D}" type="slidenum">
              <a:rPr lang="es-EC" smtClean="0"/>
              <a:t>‹Nº›</a:t>
            </a:fld>
            <a:endParaRPr lang="es-EC"/>
          </a:p>
        </p:txBody>
      </p:sp>
    </p:spTree>
    <p:extLst>
      <p:ext uri="{BB962C8B-B14F-4D97-AF65-F5344CB8AC3E}">
        <p14:creationId xmlns:p14="http://schemas.microsoft.com/office/powerpoint/2010/main" val="198041320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s-EC" smtClean="0"/>
              <a:t>CAP 1</a:t>
            </a:r>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C6BA3-F077-48CB-A3B5-BF04C873EF77}" type="datetimeFigureOut">
              <a:rPr lang="es-EC" smtClean="0"/>
              <a:t>29/11/2016</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BF37-6D66-4A4A-8E28-EDC8EFA0DB5A}" type="slidenum">
              <a:rPr lang="es-EC" smtClean="0"/>
              <a:t>‹Nº›</a:t>
            </a:fld>
            <a:endParaRPr lang="es-EC"/>
          </a:p>
        </p:txBody>
      </p:sp>
    </p:spTree>
    <p:extLst>
      <p:ext uri="{BB962C8B-B14F-4D97-AF65-F5344CB8AC3E}">
        <p14:creationId xmlns:p14="http://schemas.microsoft.com/office/powerpoint/2010/main" val="32032132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B071BF37-6D66-4A4A-8E28-EDC8EFA0DB5A}" type="slidenum">
              <a:rPr lang="es-EC" smtClean="0"/>
              <a:t>83</a:t>
            </a:fld>
            <a:endParaRPr lang="es-EC"/>
          </a:p>
        </p:txBody>
      </p:sp>
      <p:sp>
        <p:nvSpPr>
          <p:cNvPr id="5" name="Marcador de encabezado 4"/>
          <p:cNvSpPr>
            <a:spLocks noGrp="1"/>
          </p:cNvSpPr>
          <p:nvPr>
            <p:ph type="hdr" sz="quarter" idx="11"/>
          </p:nvPr>
        </p:nvSpPr>
        <p:spPr/>
        <p:txBody>
          <a:bodyPr/>
          <a:lstStyle/>
          <a:p>
            <a:r>
              <a:rPr lang="es-EC" smtClean="0"/>
              <a:t>CAP 1</a:t>
            </a:r>
            <a:endParaRPr lang="es-EC"/>
          </a:p>
        </p:txBody>
      </p:sp>
    </p:spTree>
    <p:extLst>
      <p:ext uri="{BB962C8B-B14F-4D97-AF65-F5344CB8AC3E}">
        <p14:creationId xmlns:p14="http://schemas.microsoft.com/office/powerpoint/2010/main" val="100595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B071BF37-6D66-4A4A-8E28-EDC8EFA0DB5A}" type="slidenum">
              <a:rPr lang="es-EC" smtClean="0"/>
              <a:t>84</a:t>
            </a:fld>
            <a:endParaRPr lang="es-EC"/>
          </a:p>
        </p:txBody>
      </p:sp>
      <p:sp>
        <p:nvSpPr>
          <p:cNvPr id="5" name="Marcador de encabezado 4"/>
          <p:cNvSpPr>
            <a:spLocks noGrp="1"/>
          </p:cNvSpPr>
          <p:nvPr>
            <p:ph type="hdr" sz="quarter" idx="11"/>
          </p:nvPr>
        </p:nvSpPr>
        <p:spPr/>
        <p:txBody>
          <a:bodyPr/>
          <a:lstStyle/>
          <a:p>
            <a:r>
              <a:rPr lang="es-EC" smtClean="0"/>
              <a:t>CAP 1</a:t>
            </a:r>
            <a:endParaRPr lang="es-EC"/>
          </a:p>
        </p:txBody>
      </p:sp>
    </p:spTree>
    <p:extLst>
      <p:ext uri="{BB962C8B-B14F-4D97-AF65-F5344CB8AC3E}">
        <p14:creationId xmlns:p14="http://schemas.microsoft.com/office/powerpoint/2010/main" val="100595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B071BF37-6D66-4A4A-8E28-EDC8EFA0DB5A}" type="slidenum">
              <a:rPr lang="es-EC" smtClean="0"/>
              <a:t>85</a:t>
            </a:fld>
            <a:endParaRPr lang="es-EC"/>
          </a:p>
        </p:txBody>
      </p:sp>
      <p:sp>
        <p:nvSpPr>
          <p:cNvPr id="5" name="Marcador de encabezado 4"/>
          <p:cNvSpPr>
            <a:spLocks noGrp="1"/>
          </p:cNvSpPr>
          <p:nvPr>
            <p:ph type="hdr" sz="quarter" idx="11"/>
          </p:nvPr>
        </p:nvSpPr>
        <p:spPr/>
        <p:txBody>
          <a:bodyPr/>
          <a:lstStyle/>
          <a:p>
            <a:r>
              <a:rPr lang="es-EC" smtClean="0"/>
              <a:t>CAP 1</a:t>
            </a:r>
            <a:endParaRPr lang="es-EC"/>
          </a:p>
        </p:txBody>
      </p:sp>
    </p:spTree>
    <p:extLst>
      <p:ext uri="{BB962C8B-B14F-4D97-AF65-F5344CB8AC3E}">
        <p14:creationId xmlns:p14="http://schemas.microsoft.com/office/powerpoint/2010/main" val="100595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B071BF37-6D66-4A4A-8E28-EDC8EFA0DB5A}" type="slidenum">
              <a:rPr lang="es-EC" smtClean="0"/>
              <a:t>111</a:t>
            </a:fld>
            <a:endParaRPr lang="es-EC"/>
          </a:p>
        </p:txBody>
      </p:sp>
      <p:sp>
        <p:nvSpPr>
          <p:cNvPr id="5" name="Marcador de encabezado 4"/>
          <p:cNvSpPr>
            <a:spLocks noGrp="1"/>
          </p:cNvSpPr>
          <p:nvPr>
            <p:ph type="hdr" sz="quarter" idx="11"/>
          </p:nvPr>
        </p:nvSpPr>
        <p:spPr/>
        <p:txBody>
          <a:bodyPr/>
          <a:lstStyle/>
          <a:p>
            <a:r>
              <a:rPr lang="es-EC" smtClean="0"/>
              <a:t>CAP 1</a:t>
            </a:r>
            <a:endParaRPr lang="es-EC"/>
          </a:p>
        </p:txBody>
      </p:sp>
    </p:spTree>
    <p:extLst>
      <p:ext uri="{BB962C8B-B14F-4D97-AF65-F5344CB8AC3E}">
        <p14:creationId xmlns:p14="http://schemas.microsoft.com/office/powerpoint/2010/main" val="100595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B071BF37-6D66-4A4A-8E28-EDC8EFA0DB5A}" type="slidenum">
              <a:rPr lang="es-EC" smtClean="0"/>
              <a:t>112</a:t>
            </a:fld>
            <a:endParaRPr lang="es-EC"/>
          </a:p>
        </p:txBody>
      </p:sp>
      <p:sp>
        <p:nvSpPr>
          <p:cNvPr id="5" name="Marcador de encabezado 4"/>
          <p:cNvSpPr>
            <a:spLocks noGrp="1"/>
          </p:cNvSpPr>
          <p:nvPr>
            <p:ph type="hdr" sz="quarter" idx="11"/>
          </p:nvPr>
        </p:nvSpPr>
        <p:spPr/>
        <p:txBody>
          <a:bodyPr/>
          <a:lstStyle/>
          <a:p>
            <a:r>
              <a:rPr lang="es-EC" smtClean="0"/>
              <a:t>CAP 1</a:t>
            </a:r>
            <a:endParaRPr lang="es-EC"/>
          </a:p>
        </p:txBody>
      </p:sp>
    </p:spTree>
    <p:extLst>
      <p:ext uri="{BB962C8B-B14F-4D97-AF65-F5344CB8AC3E}">
        <p14:creationId xmlns:p14="http://schemas.microsoft.com/office/powerpoint/2010/main" val="10059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11/29/2016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11/29/2016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9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pc\Documents\10MO.NIVEL\TESIS IBONE\flexion vigas\BIBLIOGRAFIA TESIS\Foto\CA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0505" y="2729017"/>
            <a:ext cx="4447146" cy="333536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2025091" y="2309344"/>
            <a:ext cx="7766936" cy="1172498"/>
          </a:xfrm>
        </p:spPr>
        <p:txBody>
          <a:bodyPr/>
          <a:lstStyle/>
          <a:p>
            <a:pPr algn="ctr"/>
            <a:r>
              <a:rPr lang="es-ES" sz="2000" b="1" dirty="0" smtClean="0"/>
              <a:t/>
            </a:r>
            <a:br>
              <a:rPr lang="es-ES" sz="2000" b="1" dirty="0" smtClean="0"/>
            </a:br>
            <a:r>
              <a:rPr lang="es-ES" sz="2000" b="1" dirty="0"/>
              <a:t/>
            </a:r>
            <a:br>
              <a:rPr lang="es-ES" sz="2000" b="1" dirty="0"/>
            </a:br>
            <a:r>
              <a:rPr lang="es-ES" sz="2000" b="1" dirty="0" smtClean="0"/>
              <a:t/>
            </a:r>
            <a:br>
              <a:rPr lang="es-ES" sz="2000" b="1" dirty="0" smtClean="0"/>
            </a:br>
            <a:r>
              <a:rPr lang="es-ES" sz="2000" b="1" dirty="0" smtClean="0"/>
              <a:t/>
            </a:r>
            <a:br>
              <a:rPr lang="es-ES" sz="2000" b="1" dirty="0" smtClean="0"/>
            </a:br>
            <a:r>
              <a:rPr lang="es-ES" sz="2000" b="1" dirty="0"/>
              <a:t/>
            </a:r>
            <a:br>
              <a:rPr lang="es-ES" sz="2000" b="1" dirty="0"/>
            </a:br>
            <a:r>
              <a:rPr lang="es-ES" sz="2000" b="1" dirty="0" smtClean="0"/>
              <a:t/>
            </a:r>
            <a:br>
              <a:rPr lang="es-ES" sz="2000" b="1" dirty="0" smtClean="0"/>
            </a:br>
            <a:r>
              <a:rPr lang="es-ES" sz="2000" b="1" dirty="0"/>
              <a:t/>
            </a:r>
            <a:br>
              <a:rPr lang="es-ES" sz="2000" b="1" dirty="0"/>
            </a:br>
            <a:r>
              <a:rPr lang="es-ES" sz="2000" b="1" dirty="0" smtClean="0"/>
              <a:t/>
            </a:r>
            <a:br>
              <a:rPr lang="es-ES" sz="2000" b="1" dirty="0" smtClean="0"/>
            </a:br>
            <a:r>
              <a:rPr lang="es-ES" sz="2000" b="1" dirty="0"/>
              <a:t/>
            </a:r>
            <a:br>
              <a:rPr lang="es-ES" sz="2000" b="1" dirty="0"/>
            </a:br>
            <a:r>
              <a:rPr lang="es-ES" sz="2000" b="1" dirty="0" smtClean="0"/>
              <a:t/>
            </a:r>
            <a:br>
              <a:rPr lang="es-ES" sz="2000" b="1" dirty="0" smtClean="0"/>
            </a:br>
            <a:r>
              <a:rPr lang="es-ES" sz="2000" b="1" dirty="0"/>
              <a:t/>
            </a:r>
            <a:br>
              <a:rPr lang="es-ES" sz="2000" b="1" dirty="0"/>
            </a:br>
            <a:r>
              <a:rPr lang="es-ES" sz="2400" b="1" dirty="0">
                <a:solidFill>
                  <a:schemeClr val="tx1"/>
                </a:solidFill>
              </a:rPr>
              <a:t>ESTUDIO DE ELEMENTOS ESTRUCTURALES TIPO I CON MADERA LAMINADA CONTRACHADA</a:t>
            </a:r>
            <a:r>
              <a:rPr lang="es-EC" sz="4800" dirty="0">
                <a:solidFill>
                  <a:schemeClr val="tx1"/>
                </a:solidFill>
              </a:rPr>
              <a:t/>
            </a:r>
            <a:br>
              <a:rPr lang="es-EC" sz="4800" dirty="0">
                <a:solidFill>
                  <a:schemeClr val="tx1"/>
                </a:solidFill>
              </a:rPr>
            </a:br>
            <a:endParaRPr lang="es-EC" dirty="0">
              <a:solidFill>
                <a:schemeClr val="tx1"/>
              </a:solidFill>
            </a:endParaRPr>
          </a:p>
        </p:txBody>
      </p:sp>
      <p:sp>
        <p:nvSpPr>
          <p:cNvPr id="3" name="Subtítulo 2"/>
          <p:cNvSpPr>
            <a:spLocks noGrp="1"/>
          </p:cNvSpPr>
          <p:nvPr>
            <p:ph type="subTitle" idx="1"/>
          </p:nvPr>
        </p:nvSpPr>
        <p:spPr>
          <a:xfrm>
            <a:off x="1760610" y="5761101"/>
            <a:ext cx="7766936" cy="1096899"/>
          </a:xfrm>
        </p:spPr>
        <p:txBody>
          <a:bodyPr/>
          <a:lstStyle/>
          <a:p>
            <a:r>
              <a:rPr lang="es-EC" sz="2000" b="1" dirty="0" smtClean="0">
                <a:solidFill>
                  <a:schemeClr val="tx1"/>
                </a:solidFill>
              </a:rPr>
              <a:t>Ibone Flores </a:t>
            </a:r>
          </a:p>
          <a:p>
            <a:endParaRPr lang="es-EC" dirty="0"/>
          </a:p>
        </p:txBody>
      </p:sp>
      <p:pic>
        <p:nvPicPr>
          <p:cNvPr id="4" name="Imagen 3" descr="http://blogs.espe.edu.ec/wp-content/uploads/2013/09/Logo-RP-UFA-ESPE.jpg"/>
          <p:cNvPicPr/>
          <p:nvPr/>
        </p:nvPicPr>
        <p:blipFill rotWithShape="1">
          <a:blip r:embed="rId3">
            <a:extLst>
              <a:ext uri="{28A0092B-C50C-407E-A947-70E740481C1C}">
                <a14:useLocalDpi xmlns:a14="http://schemas.microsoft.com/office/drawing/2010/main" val="0"/>
              </a:ext>
            </a:extLst>
          </a:blip>
          <a:srcRect b="13639"/>
          <a:stretch/>
        </p:blipFill>
        <p:spPr bwMode="auto">
          <a:xfrm>
            <a:off x="2280288" y="617377"/>
            <a:ext cx="5587364" cy="1249523"/>
          </a:xfrm>
          <a:prstGeom prst="rect">
            <a:avLst/>
          </a:prstGeom>
          <a:noFill/>
          <a:ln>
            <a:noFill/>
          </a:ln>
          <a:extLst>
            <a:ext uri="{53640926-AAD7-44D8-BBD7-CCE9431645EC}">
              <a14:shadowObscured xmlns:a14="http://schemas.microsoft.com/office/drawing/2010/main"/>
            </a:ext>
          </a:extLst>
        </p:spPr>
      </p:pic>
      <p:pic>
        <p:nvPicPr>
          <p:cNvPr id="1026" name="Picture 2" descr="Resultado de imagen de logo ing civil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767" y="3845051"/>
            <a:ext cx="2219325"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718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8284" y="666750"/>
            <a:ext cx="8596668" cy="609600"/>
          </a:xfrm>
        </p:spPr>
        <p:txBody>
          <a:bodyPr>
            <a:normAutofit fontScale="90000"/>
          </a:bodyPr>
          <a:lstStyle/>
          <a:p>
            <a:pPr algn="ctr"/>
            <a:r>
              <a:rPr lang="es-EC" dirty="0" smtClean="0"/>
              <a:t>DIAGRAMAS</a:t>
            </a:r>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312062"/>
            <a:ext cx="5753100" cy="4974438"/>
          </a:xfrm>
          <a:prstGeom prst="rect">
            <a:avLst/>
          </a:prstGeom>
          <a:noFill/>
          <a:ln>
            <a:noFill/>
          </a:ln>
        </p:spPr>
      </p:pic>
    </p:spTree>
    <p:extLst>
      <p:ext uri="{BB962C8B-B14F-4D97-AF65-F5344CB8AC3E}">
        <p14:creationId xmlns:p14="http://schemas.microsoft.com/office/powerpoint/2010/main" val="299073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0" y="630813"/>
            <a:ext cx="8596668" cy="507423"/>
          </a:xfrm>
        </p:spPr>
        <p:txBody>
          <a:bodyPr>
            <a:noAutofit/>
          </a:bodyPr>
          <a:lstStyle/>
          <a:p>
            <a:pPr lvl="1" algn="ctr" defTabSz="457200" rtl="0">
              <a:spcBef>
                <a:spcPct val="0"/>
              </a:spcBef>
            </a:pPr>
            <a:r>
              <a:rPr lang="es-EC" sz="2400" b="1" kern="1200" dirty="0" smtClean="0">
                <a:solidFill>
                  <a:schemeClr val="accent1"/>
                </a:solidFill>
                <a:latin typeface="+mj-lt"/>
                <a:ea typeface="+mj-ea"/>
                <a:cs typeface="+mj-cs"/>
              </a:rPr>
              <a:t>FUERZA SÍSMICA Y DE VIENTO EDIFICACIÓN</a:t>
            </a:r>
            <a:r>
              <a:rPr lang="es-EC" sz="3600" kern="1200" dirty="0">
                <a:solidFill>
                  <a:schemeClr val="accent1"/>
                </a:solidFill>
                <a:latin typeface="+mj-lt"/>
                <a:ea typeface="+mj-ea"/>
                <a:cs typeface="+mj-cs"/>
              </a:rPr>
              <a:t/>
            </a:r>
            <a:br>
              <a:rPr lang="es-EC" sz="3600" kern="1200" dirty="0">
                <a:solidFill>
                  <a:schemeClr val="accent1"/>
                </a:solidFill>
                <a:latin typeface="+mj-lt"/>
                <a:ea typeface="+mj-ea"/>
                <a:cs typeface="+mj-cs"/>
              </a:rPr>
            </a:br>
            <a:endParaRPr lang="es-EC" sz="3600" kern="1200" dirty="0">
              <a:solidFill>
                <a:schemeClr val="accent1"/>
              </a:solidFill>
              <a:latin typeface="+mj-lt"/>
              <a:ea typeface="+mj-ea"/>
              <a:cs typeface="+mj-cs"/>
            </a:endParaRPr>
          </a:p>
        </p:txBody>
      </p:sp>
      <p:sp>
        <p:nvSpPr>
          <p:cNvPr id="10" name="8 Rectángulo"/>
          <p:cNvSpPr>
            <a:spLocks noChangeArrowheads="1"/>
          </p:cNvSpPr>
          <p:nvPr/>
        </p:nvSpPr>
        <p:spPr bwMode="auto">
          <a:xfrm>
            <a:off x="514350" y="5086608"/>
            <a:ext cx="3151508"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C" sz="1600" b="1" dirty="0" smtClean="0">
                <a:latin typeface="Arial" pitchFamily="34" charset="0"/>
                <a:cs typeface="Arial" pitchFamily="34" charset="0"/>
              </a:rPr>
              <a:t> </a:t>
            </a:r>
            <a:r>
              <a:rPr lang="es-ES" sz="1600" b="1" dirty="0" smtClean="0"/>
              <a:t>Área </a:t>
            </a:r>
            <a:r>
              <a:rPr lang="es-ES" sz="1600" b="1" dirty="0"/>
              <a:t>para calcular la fuerza cortante sísmica actuante en muros</a:t>
            </a:r>
            <a:r>
              <a:rPr lang="es-ES" sz="1600" b="1" dirty="0" smtClean="0"/>
              <a:t> </a:t>
            </a:r>
            <a:endParaRPr lang="es-EC" sz="1600" b="1" dirty="0">
              <a:latin typeface="Arial" pitchFamily="34" charset="0"/>
              <a:cs typeface="Arial" pitchFamily="34" charset="0"/>
            </a:endParaRPr>
          </a:p>
        </p:txBody>
      </p:sp>
      <p:pic>
        <p:nvPicPr>
          <p:cNvPr id="17" name="16 Imagen"/>
          <p:cNvPicPr/>
          <p:nvPr/>
        </p:nvPicPr>
        <p:blipFill>
          <a:blip r:embed="rId2">
            <a:extLst>
              <a:ext uri="{28A0092B-C50C-407E-A947-70E740481C1C}">
                <a14:useLocalDpi xmlns:a14="http://schemas.microsoft.com/office/drawing/2010/main" val="0"/>
              </a:ext>
            </a:extLst>
          </a:blip>
          <a:srcRect/>
          <a:stretch>
            <a:fillRect/>
          </a:stretch>
        </p:blipFill>
        <p:spPr bwMode="auto">
          <a:xfrm>
            <a:off x="514349" y="1733549"/>
            <a:ext cx="3895087" cy="2936131"/>
          </a:xfrm>
          <a:prstGeom prst="rect">
            <a:avLst/>
          </a:prstGeom>
          <a:noFill/>
          <a:ln>
            <a:noFill/>
          </a:ln>
        </p:spPr>
      </p:pic>
      <p:pic>
        <p:nvPicPr>
          <p:cNvPr id="18" name="17 Imagen"/>
          <p:cNvPicPr/>
          <p:nvPr/>
        </p:nvPicPr>
        <p:blipFill>
          <a:blip r:embed="rId3">
            <a:extLst>
              <a:ext uri="{28A0092B-C50C-407E-A947-70E740481C1C}">
                <a14:useLocalDpi xmlns:a14="http://schemas.microsoft.com/office/drawing/2010/main" val="0"/>
              </a:ext>
            </a:extLst>
          </a:blip>
          <a:srcRect/>
          <a:stretch>
            <a:fillRect/>
          </a:stretch>
        </p:blipFill>
        <p:spPr bwMode="auto">
          <a:xfrm>
            <a:off x="4599939" y="1891552"/>
            <a:ext cx="4731385" cy="2778128"/>
          </a:xfrm>
          <a:prstGeom prst="rect">
            <a:avLst/>
          </a:prstGeom>
          <a:noFill/>
          <a:ln>
            <a:noFill/>
          </a:ln>
        </p:spPr>
      </p:pic>
      <p:sp>
        <p:nvSpPr>
          <p:cNvPr id="19" name="8 Rectángulo"/>
          <p:cNvSpPr>
            <a:spLocks noChangeArrowheads="1"/>
          </p:cNvSpPr>
          <p:nvPr/>
        </p:nvSpPr>
        <p:spPr bwMode="auto">
          <a:xfrm>
            <a:off x="4904740" y="4917331"/>
            <a:ext cx="2895599"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1600" dirty="0"/>
              <a:t>Área para calcular la fuerza cortante viento actuante en </a:t>
            </a:r>
            <a:r>
              <a:rPr lang="es-ES" sz="1600" dirty="0" smtClean="0"/>
              <a:t>muros</a:t>
            </a:r>
            <a:endParaRPr lang="es-EC" sz="1600" b="1" dirty="0"/>
          </a:p>
        </p:txBody>
      </p:sp>
    </p:spTree>
    <p:extLst>
      <p:ext uri="{BB962C8B-B14F-4D97-AF65-F5344CB8AC3E}">
        <p14:creationId xmlns:p14="http://schemas.microsoft.com/office/powerpoint/2010/main" val="2334261429"/>
      </p:ext>
    </p:extLst>
  </p:cSld>
  <p:clrMapOvr>
    <a:masterClrMapping/>
  </p:clrMapOvr>
  <p:transition spd="slow">
    <p:wip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81848" y="2051059"/>
            <a:ext cx="9574250" cy="2610118"/>
          </a:xfrm>
          <a:noFill/>
        </p:spPr>
        <p:txBody>
          <a:bodyPr>
            <a:noAutofit/>
          </a:bodyPr>
          <a:lstStyle/>
          <a:p>
            <a:pPr algn="ctr"/>
            <a:r>
              <a:rPr lang="es-EC" sz="4000" dirty="0" smtClean="0">
                <a:solidFill>
                  <a:schemeClr val="tx1"/>
                </a:solidFill>
              </a:rPr>
              <a:t>CAPÍTULO </a:t>
            </a:r>
            <a:r>
              <a:rPr lang="es-EC" sz="4000" dirty="0">
                <a:solidFill>
                  <a:schemeClr val="tx1"/>
                </a:solidFill>
              </a:rPr>
              <a:t>6</a:t>
            </a:r>
            <a:r>
              <a:rPr lang="es-EC" sz="4000" dirty="0" smtClean="0">
                <a:solidFill>
                  <a:schemeClr val="tx1"/>
                </a:solidFill>
              </a:rPr>
              <a:t/>
            </a:r>
            <a:br>
              <a:rPr lang="es-EC" sz="4000" dirty="0" smtClean="0">
                <a:solidFill>
                  <a:schemeClr val="tx1"/>
                </a:solidFill>
              </a:rPr>
            </a:br>
            <a:r>
              <a:rPr lang="es-EC" sz="4000" dirty="0" smtClean="0">
                <a:solidFill>
                  <a:schemeClr val="tx1"/>
                </a:solidFill>
              </a:rPr>
              <a:t/>
            </a:r>
            <a:br>
              <a:rPr lang="es-EC" sz="4000" dirty="0" smtClean="0">
                <a:solidFill>
                  <a:schemeClr val="tx1"/>
                </a:solidFill>
              </a:rPr>
            </a:br>
            <a:r>
              <a:rPr lang="es-ES" sz="4000" dirty="0" smtClean="0">
                <a:solidFill>
                  <a:schemeClr val="tx1"/>
                </a:solidFill>
              </a:rPr>
              <a:t>CONCLUSIONES Y RECOMENDACIONES </a:t>
            </a:r>
            <a:endParaRPr lang="es-EC" sz="4000" dirty="0">
              <a:solidFill>
                <a:schemeClr val="tx1"/>
              </a:solidFill>
            </a:endParaRPr>
          </a:p>
        </p:txBody>
      </p:sp>
    </p:spTree>
    <p:extLst>
      <p:ext uri="{BB962C8B-B14F-4D97-AF65-F5344CB8AC3E}">
        <p14:creationId xmlns:p14="http://schemas.microsoft.com/office/powerpoint/2010/main" val="839693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1" algn="ctr" defTabSz="457200" rtl="0">
              <a:spcBef>
                <a:spcPct val="0"/>
              </a:spcBef>
            </a:pPr>
            <a:r>
              <a:rPr lang="es-ES" sz="3200" kern="1200" dirty="0" smtClean="0">
                <a:solidFill>
                  <a:schemeClr val="accent1"/>
                </a:solidFill>
                <a:latin typeface="+mj-lt"/>
                <a:ea typeface="+mj-ea"/>
                <a:cs typeface="+mj-cs"/>
              </a:rPr>
              <a:t>CONCLUSIONES Y RECOMENDACIONES</a:t>
            </a:r>
            <a:r>
              <a:rPr lang="es-EC" sz="2000" b="1" dirty="0"/>
              <a:t/>
            </a:r>
            <a:br>
              <a:rPr lang="es-EC" sz="2000" b="1" dirty="0"/>
            </a:br>
            <a:endParaRPr lang="es-EC" dirty="0"/>
          </a:p>
        </p:txBody>
      </p:sp>
      <p:sp>
        <p:nvSpPr>
          <p:cNvPr id="3" name="Marcador de contenido 2"/>
          <p:cNvSpPr>
            <a:spLocks noGrp="1"/>
          </p:cNvSpPr>
          <p:nvPr>
            <p:ph idx="1"/>
          </p:nvPr>
        </p:nvSpPr>
        <p:spPr>
          <a:xfrm>
            <a:off x="677334" y="1371601"/>
            <a:ext cx="8596668" cy="4669762"/>
          </a:xfrm>
        </p:spPr>
        <p:txBody>
          <a:bodyPr>
            <a:normAutofit/>
          </a:bodyPr>
          <a:lstStyle/>
          <a:p>
            <a:pPr lvl="0"/>
            <a:r>
              <a:rPr lang="es-ES" dirty="0"/>
              <a:t>La  fabricación de  las vigas y columnas tipo I en madera laminada contrachapada no presentó complicaciones debido a que el tablero pudo ser trabajado con herramientas de carpintería y su conformación a través de pegado y clavado o atornillado produjo una buena fijación sin que se produzcan rajaduras.</a:t>
            </a:r>
            <a:endParaRPr lang="es-EC" dirty="0"/>
          </a:p>
          <a:p>
            <a:endParaRPr lang="es-EC" dirty="0"/>
          </a:p>
          <a:p>
            <a:pPr lvl="0"/>
            <a:r>
              <a:rPr lang="es-ES" dirty="0"/>
              <a:t>Los resultados de  los esfuerzos últimos obtenidos en los ensayos de vigas y columnas  tipo I con madera laminada contrachapada fueron satisfactorios, ratificando el comportamiento eficiente del tablero contrachapado tanto en resistencia física y mecánica.</a:t>
            </a:r>
            <a:endParaRPr lang="es-EC" dirty="0"/>
          </a:p>
          <a:p>
            <a:pPr marL="0" indent="0">
              <a:buNone/>
            </a:pPr>
            <a:r>
              <a:rPr lang="es-ES" dirty="0"/>
              <a:t>  </a:t>
            </a:r>
            <a:endParaRPr lang="es-EC" dirty="0"/>
          </a:p>
          <a:p>
            <a:pPr lvl="0"/>
            <a:r>
              <a:rPr lang="es-ES" dirty="0"/>
              <a:t>Al colocar rigidizadores en las vigas y columnas  tipo I en madera laminada contrachapada  se puedo observar  un aumento   en su capacidad de alrededor del 20% </a:t>
            </a:r>
            <a:r>
              <a:rPr lang="es-EC" dirty="0"/>
              <a:t>y 10% respectivamente.</a:t>
            </a:r>
          </a:p>
          <a:p>
            <a:endParaRPr lang="es-EC" dirty="0"/>
          </a:p>
          <a:p>
            <a:endParaRPr lang="es-EC" dirty="0"/>
          </a:p>
        </p:txBody>
      </p:sp>
    </p:spTree>
    <p:extLst>
      <p:ext uri="{BB962C8B-B14F-4D97-AF65-F5344CB8AC3E}">
        <p14:creationId xmlns:p14="http://schemas.microsoft.com/office/powerpoint/2010/main" val="1478789231"/>
      </p:ext>
    </p:extLst>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1" algn="ctr" defTabSz="457200" rtl="0">
              <a:spcBef>
                <a:spcPct val="0"/>
              </a:spcBef>
            </a:pPr>
            <a:r>
              <a:rPr lang="es-ES" sz="3200" kern="1200" dirty="0" smtClean="0">
                <a:solidFill>
                  <a:schemeClr val="accent1"/>
                </a:solidFill>
                <a:latin typeface="+mj-lt"/>
                <a:ea typeface="+mj-ea"/>
                <a:cs typeface="+mj-cs"/>
              </a:rPr>
              <a:t>CONCLUSIONES   Y RECOMENDACIONES</a:t>
            </a:r>
            <a:r>
              <a:rPr lang="es-EC" sz="2000" b="1" dirty="0"/>
              <a:t/>
            </a:r>
            <a:br>
              <a:rPr lang="es-EC" sz="2000" b="1" dirty="0"/>
            </a:br>
            <a:endParaRPr lang="es-EC" dirty="0"/>
          </a:p>
        </p:txBody>
      </p:sp>
      <p:sp>
        <p:nvSpPr>
          <p:cNvPr id="3" name="Marcador de contenido 2"/>
          <p:cNvSpPr>
            <a:spLocks noGrp="1"/>
          </p:cNvSpPr>
          <p:nvPr>
            <p:ph idx="1"/>
          </p:nvPr>
        </p:nvSpPr>
        <p:spPr>
          <a:xfrm>
            <a:off x="677334" y="1371601"/>
            <a:ext cx="8596668" cy="4669762"/>
          </a:xfrm>
        </p:spPr>
        <p:txBody>
          <a:bodyPr>
            <a:normAutofit/>
          </a:bodyPr>
          <a:lstStyle/>
          <a:p>
            <a:pPr lvl="0"/>
            <a:r>
              <a:rPr lang="es-ES" dirty="0"/>
              <a:t>El diseño de elementos estructurales en madera se lo hace por  el Método de Esfuerzos Admisibles según la Norma Ecuatoriana de la Construcción (NEC_SE_MD),  los mismos que reducen las resistencias; y,  al contar con los esfuerzos últimos dados por el fabricante y mas no con los esfuerzos admisibles,  se aplicó los factores de reducción dados por el Manual de Diseño  para Maderas del Grupo Andino con los que se modificó los esfuerzos últimos y se obtuvo los esfuerzos admisibles  de la madera laminada contrachapada.  </a:t>
            </a:r>
            <a:endParaRPr lang="es-EC" dirty="0"/>
          </a:p>
          <a:p>
            <a:pPr marL="0" indent="0">
              <a:buNone/>
            </a:pPr>
            <a:r>
              <a:rPr lang="es-ES" dirty="0" smtClean="0"/>
              <a:t>	A </a:t>
            </a:r>
            <a:r>
              <a:rPr lang="es-ES" dirty="0"/>
              <a:t>continuación se presenta la tabla de esfuerzos admisibles para la madera </a:t>
            </a:r>
            <a:r>
              <a:rPr lang="es-ES" dirty="0" smtClean="0"/>
              <a:t>	laminada </a:t>
            </a:r>
            <a:r>
              <a:rPr lang="es-ES" dirty="0"/>
              <a:t>contrachapada y para la madera tipo C, concluyéndose que la </a:t>
            </a:r>
            <a:r>
              <a:rPr lang="es-ES" dirty="0" smtClean="0"/>
              <a:t>	madera </a:t>
            </a:r>
            <a:r>
              <a:rPr lang="es-ES" dirty="0"/>
              <a:t>laminada contrachapada puede considerarse como una madera tipo </a:t>
            </a:r>
            <a:r>
              <a:rPr lang="es-ES" dirty="0" smtClean="0"/>
              <a:t>	C </a:t>
            </a:r>
            <a:r>
              <a:rPr lang="es-ES" dirty="0"/>
              <a:t>y por tanto las vigas y columnas tipo I en madera laminada contrachapada </a:t>
            </a:r>
            <a:r>
              <a:rPr lang="es-ES" dirty="0" smtClean="0"/>
              <a:t>	son </a:t>
            </a:r>
            <a:r>
              <a:rPr lang="es-ES" dirty="0"/>
              <a:t>válidas como elementos estructurales.</a:t>
            </a:r>
            <a:r>
              <a:rPr lang="es-ES" dirty="0" smtClean="0"/>
              <a:t> </a:t>
            </a:r>
            <a:endParaRPr lang="es-EC" dirty="0"/>
          </a:p>
          <a:p>
            <a:endParaRPr lang="es-EC" dirty="0"/>
          </a:p>
        </p:txBody>
      </p:sp>
    </p:spTree>
    <p:extLst>
      <p:ext uri="{BB962C8B-B14F-4D97-AF65-F5344CB8AC3E}">
        <p14:creationId xmlns:p14="http://schemas.microsoft.com/office/powerpoint/2010/main" val="2448928772"/>
      </p:ext>
    </p:extLst>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1" algn="ctr" defTabSz="457200" rtl="0">
              <a:spcBef>
                <a:spcPct val="0"/>
              </a:spcBef>
            </a:pPr>
            <a:r>
              <a:rPr lang="es-ES" sz="3200" kern="1200" dirty="0" smtClean="0">
                <a:solidFill>
                  <a:schemeClr val="accent1"/>
                </a:solidFill>
                <a:latin typeface="+mj-lt"/>
                <a:ea typeface="+mj-ea"/>
                <a:cs typeface="+mj-cs"/>
              </a:rPr>
              <a:t>CONCLUSIONES   Y RECOMENDACIONES</a:t>
            </a:r>
            <a:r>
              <a:rPr lang="es-EC" sz="2000" b="1" dirty="0"/>
              <a:t/>
            </a:r>
            <a:br>
              <a:rPr lang="es-EC" sz="2000" b="1" dirty="0"/>
            </a:b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204014354"/>
              </p:ext>
            </p:extLst>
          </p:nvPr>
        </p:nvGraphicFramePr>
        <p:xfrm>
          <a:off x="1771650" y="2876550"/>
          <a:ext cx="7067550" cy="1828799"/>
        </p:xfrm>
        <a:graphic>
          <a:graphicData uri="http://schemas.openxmlformats.org/drawingml/2006/table">
            <a:tbl>
              <a:tblPr firstRow="1" firstCol="1" bandRow="1">
                <a:tableStyleId>{5C22544A-7EE6-4342-B048-85BDC9FD1C3A}</a:tableStyleId>
              </a:tblPr>
              <a:tblGrid>
                <a:gridCol w="1475560"/>
                <a:gridCol w="898980"/>
                <a:gridCol w="1201755"/>
                <a:gridCol w="1063450"/>
                <a:gridCol w="1364355"/>
                <a:gridCol w="1063450"/>
              </a:tblGrid>
              <a:tr h="575993">
                <a:tc>
                  <a:txBody>
                    <a:bodyPr/>
                    <a:lstStyle/>
                    <a:p>
                      <a:endParaRPr lang="es-EC" sz="1800" dirty="0">
                        <a:solidFill>
                          <a:schemeClr val="tx1"/>
                        </a:solidFill>
                        <a:effectLst/>
                        <a:latin typeface="Calibri"/>
                        <a:cs typeface="Times New Roman"/>
                      </a:endParaRPr>
                    </a:p>
                  </a:txBody>
                  <a:tcPr marL="68580" marR="68580" marT="0" marB="0"/>
                </a:tc>
                <a:tc>
                  <a:txBody>
                    <a:bodyPr/>
                    <a:lstStyle/>
                    <a:p>
                      <a:pPr algn="ctr">
                        <a:lnSpc>
                          <a:spcPct val="115000"/>
                        </a:lnSpc>
                        <a:spcAft>
                          <a:spcPts val="0"/>
                        </a:spcAft>
                      </a:pPr>
                      <a:r>
                        <a:rPr lang="es-EC" sz="1400">
                          <a:solidFill>
                            <a:schemeClr val="tx1"/>
                          </a:solidFill>
                          <a:effectLst/>
                        </a:rPr>
                        <a:t>Flexión</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solidFill>
                            <a:schemeClr val="tx1"/>
                          </a:solidFill>
                          <a:effectLst/>
                        </a:rPr>
                        <a:t>Compresión Paralela</a:t>
                      </a:r>
                      <a:endParaRPr lang="es-EC" sz="1800"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solidFill>
                            <a:schemeClr val="tx1"/>
                          </a:solidFill>
                          <a:effectLst/>
                        </a:rPr>
                        <a:t>Corte Paralelo</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solidFill>
                            <a:schemeClr val="tx1"/>
                          </a:solidFill>
                          <a:effectLst/>
                        </a:rPr>
                        <a:t>Compresión Perpendicular</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solidFill>
                            <a:schemeClr val="tx1"/>
                          </a:solidFill>
                          <a:effectLst/>
                        </a:rPr>
                        <a:t>Tracción Paralela</a:t>
                      </a:r>
                      <a:endParaRPr lang="es-EC" sz="1800">
                        <a:solidFill>
                          <a:schemeClr val="tx1"/>
                        </a:solidFill>
                        <a:effectLst/>
                        <a:latin typeface="Calibri"/>
                        <a:ea typeface="Calibri"/>
                        <a:cs typeface="Times New Roman"/>
                      </a:endParaRPr>
                    </a:p>
                  </a:txBody>
                  <a:tcPr marL="68580" marR="68580" marT="0" marB="0"/>
                </a:tc>
              </a:tr>
              <a:tr h="381524">
                <a:tc>
                  <a:txBody>
                    <a:bodyPr/>
                    <a:lstStyle/>
                    <a:p>
                      <a:endParaRPr lang="es-EC" sz="1800">
                        <a:solidFill>
                          <a:schemeClr val="tx1"/>
                        </a:solidFill>
                        <a:effectLst/>
                        <a:latin typeface="Calibri"/>
                        <a:cs typeface="Times New Roman"/>
                      </a:endParaRPr>
                    </a:p>
                  </a:txBody>
                  <a:tcPr marL="68580" marR="68580" marT="0" marB="0"/>
                </a:tc>
                <a:tc>
                  <a:txBody>
                    <a:bodyPr/>
                    <a:lstStyle/>
                    <a:p>
                      <a:pPr algn="ctr">
                        <a:lnSpc>
                          <a:spcPct val="115000"/>
                        </a:lnSpc>
                        <a:spcAft>
                          <a:spcPts val="0"/>
                        </a:spcAft>
                      </a:pPr>
                      <a:r>
                        <a:rPr lang="es-EC" sz="1600" b="1" dirty="0">
                          <a:solidFill>
                            <a:schemeClr val="tx1"/>
                          </a:solidFill>
                          <a:effectLst/>
                        </a:rPr>
                        <a:t>fm</a:t>
                      </a:r>
                      <a:endParaRPr lang="es-EC" sz="2000" b="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b="1" dirty="0">
                          <a:solidFill>
                            <a:schemeClr val="tx1"/>
                          </a:solidFill>
                          <a:effectLst/>
                        </a:rPr>
                        <a:t>fc</a:t>
                      </a:r>
                      <a:endParaRPr lang="es-EC" sz="2000" b="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b="1" dirty="0">
                          <a:solidFill>
                            <a:schemeClr val="tx1"/>
                          </a:solidFill>
                          <a:effectLst/>
                        </a:rPr>
                        <a:t>fv</a:t>
                      </a:r>
                      <a:endParaRPr lang="es-EC" sz="2000" b="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b="1" dirty="0">
                          <a:solidFill>
                            <a:schemeClr val="tx1"/>
                          </a:solidFill>
                          <a:effectLst/>
                        </a:rPr>
                        <a:t>fc┴</a:t>
                      </a:r>
                      <a:endParaRPr lang="es-EC" sz="2000" b="1"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600" b="1" dirty="0">
                          <a:solidFill>
                            <a:schemeClr val="tx1"/>
                          </a:solidFill>
                          <a:effectLst/>
                        </a:rPr>
                        <a:t>ft</a:t>
                      </a:r>
                      <a:endParaRPr lang="es-EC" sz="2000" b="1" dirty="0">
                        <a:solidFill>
                          <a:schemeClr val="tx1"/>
                        </a:solidFill>
                        <a:effectLst/>
                        <a:latin typeface="Calibri"/>
                        <a:ea typeface="Calibri"/>
                        <a:cs typeface="Times New Roman"/>
                      </a:endParaRPr>
                    </a:p>
                  </a:txBody>
                  <a:tcPr marL="68580" marR="68580" marT="0" marB="0"/>
                </a:tc>
              </a:tr>
              <a:tr h="497994">
                <a:tc>
                  <a:txBody>
                    <a:bodyPr/>
                    <a:lstStyle/>
                    <a:p>
                      <a:pPr>
                        <a:lnSpc>
                          <a:spcPct val="115000"/>
                        </a:lnSpc>
                        <a:spcAft>
                          <a:spcPts val="0"/>
                        </a:spcAft>
                      </a:pPr>
                      <a:r>
                        <a:rPr lang="es-EC" sz="1400">
                          <a:solidFill>
                            <a:schemeClr val="tx1"/>
                          </a:solidFill>
                          <a:effectLst/>
                        </a:rPr>
                        <a:t>Tablero Contrachapado</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solidFill>
                            <a:schemeClr val="tx1"/>
                          </a:solidFill>
                          <a:effectLst/>
                        </a:rPr>
                        <a:t>138</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solidFill>
                            <a:schemeClr val="tx1"/>
                          </a:solidFill>
                          <a:effectLst/>
                        </a:rPr>
                        <a:t>83,5</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solidFill>
                            <a:schemeClr val="tx1"/>
                          </a:solidFill>
                          <a:effectLst/>
                        </a:rPr>
                        <a:t>13,5</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solidFill>
                            <a:schemeClr val="tx1"/>
                          </a:solidFill>
                          <a:effectLst/>
                        </a:rPr>
                        <a:t>123</a:t>
                      </a:r>
                      <a:endParaRPr lang="es-EC" sz="1800"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solidFill>
                            <a:schemeClr val="tx1"/>
                          </a:solidFill>
                          <a:effectLst/>
                        </a:rPr>
                        <a:t>75</a:t>
                      </a:r>
                      <a:endParaRPr lang="es-EC" sz="1800" dirty="0">
                        <a:solidFill>
                          <a:schemeClr val="tx1"/>
                        </a:solidFill>
                        <a:effectLst/>
                        <a:latin typeface="Calibri"/>
                        <a:ea typeface="Calibri"/>
                        <a:cs typeface="Times New Roman"/>
                      </a:endParaRPr>
                    </a:p>
                  </a:txBody>
                  <a:tcPr marL="68580" marR="68580" marT="0" marB="0"/>
                </a:tc>
              </a:tr>
              <a:tr h="373288">
                <a:tc>
                  <a:txBody>
                    <a:bodyPr/>
                    <a:lstStyle/>
                    <a:p>
                      <a:pPr>
                        <a:lnSpc>
                          <a:spcPct val="115000"/>
                        </a:lnSpc>
                        <a:spcAft>
                          <a:spcPts val="0"/>
                        </a:spcAft>
                      </a:pPr>
                      <a:r>
                        <a:rPr lang="es-EC" sz="1400">
                          <a:solidFill>
                            <a:schemeClr val="tx1"/>
                          </a:solidFill>
                          <a:effectLst/>
                        </a:rPr>
                        <a:t>Madera tipo C</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solidFill>
                            <a:schemeClr val="tx1"/>
                          </a:solidFill>
                          <a:effectLst/>
                        </a:rPr>
                        <a:t>100</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solidFill>
                            <a:schemeClr val="tx1"/>
                          </a:solidFill>
                          <a:effectLst/>
                        </a:rPr>
                        <a:t>80</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solidFill>
                            <a:schemeClr val="tx1"/>
                          </a:solidFill>
                          <a:effectLst/>
                        </a:rPr>
                        <a:t>8</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solidFill>
                            <a:schemeClr val="tx1"/>
                          </a:solidFill>
                          <a:effectLst/>
                        </a:rPr>
                        <a:t>15</a:t>
                      </a:r>
                      <a:endParaRPr lang="es-EC" sz="180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solidFill>
                            <a:schemeClr val="tx1"/>
                          </a:solidFill>
                          <a:effectLst/>
                        </a:rPr>
                        <a:t>75</a:t>
                      </a:r>
                      <a:endParaRPr lang="es-EC" sz="1800" dirty="0">
                        <a:solidFill>
                          <a:schemeClr val="tx1"/>
                        </a:solidFill>
                        <a:effectLst/>
                        <a:latin typeface="Calibri"/>
                        <a:ea typeface="Calibri"/>
                        <a:cs typeface="Times New Roman"/>
                      </a:endParaRPr>
                    </a:p>
                  </a:txBody>
                  <a:tcPr marL="68580" marR="68580" marT="0" marB="0"/>
                </a:tc>
              </a:tr>
            </a:tbl>
          </a:graphicData>
        </a:graphic>
      </p:graphicFrame>
      <p:sp>
        <p:nvSpPr>
          <p:cNvPr id="5" name="Rectangle 1"/>
          <p:cNvSpPr>
            <a:spLocks noChangeArrowheads="1"/>
          </p:cNvSpPr>
          <p:nvPr/>
        </p:nvSpPr>
        <p:spPr bwMode="auto">
          <a:xfrm>
            <a:off x="1522411" y="1890981"/>
            <a:ext cx="79279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C"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Tabla 2</a:t>
            </a:r>
            <a:endParaRPr kumimoji="0" lang="es-EC" alt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C"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Esfuerzos Admisibles (Modificaci</a:t>
            </a:r>
            <a:r>
              <a:rPr kumimoji="0" lang="es-ES" altLang="es-EC" sz="1600" b="0" i="0" u="none" strike="noStrike" cap="none" normalizeH="0" baseline="0" dirty="0" smtClean="0">
                <a:ln>
                  <a:noFill/>
                </a:ln>
                <a:solidFill>
                  <a:schemeClr val="tx1"/>
                </a:solidFill>
                <a:effectLst/>
                <a:latin typeface="Calibri"/>
                <a:ea typeface="Calibri" pitchFamily="34" charset="0"/>
                <a:cs typeface="Times New Roman" pitchFamily="18" charset="0"/>
              </a:rPr>
              <a:t>ó</a:t>
            </a:r>
            <a:r>
              <a:rPr kumimoji="0" lang="es-ES" altLang="es-EC"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 Resistencias </a:t>
            </a:r>
            <a:r>
              <a:rPr kumimoji="0" lang="es-ES" altLang="es-EC" sz="1600" b="0" i="0" u="none" strike="noStrike" cap="none" normalizeH="0" baseline="0" dirty="0" smtClean="0">
                <a:ln>
                  <a:noFill/>
                </a:ln>
                <a:solidFill>
                  <a:schemeClr val="tx1"/>
                </a:solidFill>
                <a:effectLst/>
                <a:latin typeface="Calibri"/>
                <a:ea typeface="Calibri" pitchFamily="34" charset="0"/>
                <a:cs typeface="Times New Roman" pitchFamily="18" charset="0"/>
              </a:rPr>
              <a:t>Ú</a:t>
            </a:r>
            <a:r>
              <a:rPr kumimoji="0" lang="es-ES" altLang="es-EC"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ltimas Fabricante- kg/cm</a:t>
            </a:r>
            <a:r>
              <a:rPr kumimoji="0" lang="es-ES" altLang="es-EC" sz="1600" b="0" i="0" u="none" strike="noStrike" cap="none" normalizeH="0" baseline="0" dirty="0" smtClean="0">
                <a:ln>
                  <a:noFill/>
                </a:ln>
                <a:solidFill>
                  <a:schemeClr val="tx1"/>
                </a:solidFill>
                <a:effectLst/>
                <a:latin typeface="Calibri"/>
                <a:ea typeface="Calibri" pitchFamily="34" charset="0"/>
                <a:cs typeface="Times New Roman" pitchFamily="18" charset="0"/>
              </a:rPr>
              <a:t>²</a:t>
            </a:r>
            <a:r>
              <a:rPr kumimoji="0" lang="es-ES" altLang="es-EC"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s-EC" altLang="es-EC" sz="1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39561860"/>
      </p:ext>
    </p:extLst>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1" algn="ctr" defTabSz="457200" rtl="0">
              <a:spcBef>
                <a:spcPct val="0"/>
              </a:spcBef>
            </a:pPr>
            <a:r>
              <a:rPr lang="es-ES" sz="3600" kern="1200" dirty="0">
                <a:solidFill>
                  <a:schemeClr val="accent1"/>
                </a:solidFill>
                <a:latin typeface="+mj-lt"/>
                <a:ea typeface="+mj-ea"/>
                <a:cs typeface="+mj-cs"/>
              </a:rPr>
              <a:t>RECOMENDACIONES</a:t>
            </a:r>
            <a:r>
              <a:rPr lang="es-EC" sz="2000" b="1" dirty="0"/>
              <a:t/>
            </a:r>
            <a:br>
              <a:rPr lang="es-EC" sz="2000" b="1" dirty="0"/>
            </a:br>
            <a:endParaRPr lang="es-EC" dirty="0"/>
          </a:p>
        </p:txBody>
      </p:sp>
      <p:sp>
        <p:nvSpPr>
          <p:cNvPr id="3" name="Marcador de contenido 2"/>
          <p:cNvSpPr>
            <a:spLocks noGrp="1"/>
          </p:cNvSpPr>
          <p:nvPr>
            <p:ph idx="1"/>
          </p:nvPr>
        </p:nvSpPr>
        <p:spPr/>
        <p:txBody>
          <a:bodyPr>
            <a:normAutofit fontScale="92500" lnSpcReduction="10000"/>
          </a:bodyPr>
          <a:lstStyle/>
          <a:p>
            <a:pPr lvl="0"/>
            <a:r>
              <a:rPr lang="es-ES" dirty="0"/>
              <a:t>Es preciso que para la intervención de una edificación patrimonial se seleccione al personal adecuado, los mismos que deben tener conocimientos del proceso constructivo que se usaba para los elementos y material que lo conforman</a:t>
            </a:r>
            <a:r>
              <a:rPr lang="es-ES" dirty="0" smtClean="0"/>
              <a:t>.</a:t>
            </a:r>
          </a:p>
          <a:p>
            <a:pPr lvl="0"/>
            <a:endParaRPr lang="es-EC" dirty="0"/>
          </a:p>
          <a:p>
            <a:pPr lvl="0" algn="just"/>
            <a:r>
              <a:rPr lang="es-ES" dirty="0" smtClean="0"/>
              <a:t>Se </a:t>
            </a:r>
            <a:r>
              <a:rPr lang="es-ES" dirty="0"/>
              <a:t>recomienda que para un mejor registro de la obra realizada, se haga una memora técnica donde conste de registro fotográfico, planos “as </a:t>
            </a:r>
            <a:r>
              <a:rPr lang="es-ES" dirty="0" err="1"/>
              <a:t>built</a:t>
            </a:r>
            <a:r>
              <a:rPr lang="es-ES" dirty="0"/>
              <a:t>”, informes de laboratorio y documentación pertinente a la obra. Esto ayudará a futuro para tener información detallada del método utilizado en la rehabilitación y la manera como se solucionó los problemas que se pudieron </a:t>
            </a:r>
            <a:r>
              <a:rPr lang="es-ES" dirty="0" smtClean="0"/>
              <a:t>presentar. El libro de obra no es suficiente.</a:t>
            </a:r>
            <a:endParaRPr lang="es-EC" dirty="0"/>
          </a:p>
          <a:p>
            <a:pPr marL="0" indent="0">
              <a:buNone/>
            </a:pPr>
            <a:r>
              <a:rPr lang="es-ES" dirty="0"/>
              <a:t> </a:t>
            </a:r>
            <a:endParaRPr lang="es-EC" dirty="0"/>
          </a:p>
          <a:p>
            <a:pPr lvl="0"/>
            <a:r>
              <a:rPr lang="es-EC" b="1" dirty="0"/>
              <a:t>Se debería comprobar que después de haber sido rehabilitada una edificación. Se haya alcanzado </a:t>
            </a:r>
            <a:r>
              <a:rPr lang="es-EC" b="1" dirty="0" smtClean="0"/>
              <a:t>los objetivos estructurales requeridos.</a:t>
            </a:r>
            <a:endParaRPr lang="es-EC" dirty="0"/>
          </a:p>
          <a:p>
            <a:endParaRPr lang="es-EC" dirty="0"/>
          </a:p>
          <a:p>
            <a:endParaRPr lang="es-EC" dirty="0"/>
          </a:p>
        </p:txBody>
      </p:sp>
    </p:spTree>
    <p:extLst>
      <p:ext uri="{BB962C8B-B14F-4D97-AF65-F5344CB8AC3E}">
        <p14:creationId xmlns:p14="http://schemas.microsoft.com/office/powerpoint/2010/main" val="860679742"/>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514350"/>
          </a:xfrm>
        </p:spPr>
        <p:txBody>
          <a:bodyPr>
            <a:normAutofit fontScale="90000"/>
          </a:bodyPr>
          <a:lstStyle/>
          <a:p>
            <a:pPr lvl="1" algn="ctr" defTabSz="457200" rtl="0">
              <a:spcBef>
                <a:spcPct val="0"/>
              </a:spcBef>
            </a:pPr>
            <a:r>
              <a:rPr lang="es-ES" sz="3200" kern="1200" dirty="0" smtClean="0">
                <a:solidFill>
                  <a:schemeClr val="accent1"/>
                </a:solidFill>
                <a:latin typeface="+mj-lt"/>
                <a:ea typeface="+mj-ea"/>
                <a:cs typeface="+mj-cs"/>
              </a:rPr>
              <a:t>CONCLUSIONES   Y RECOMENDACIONES</a:t>
            </a:r>
            <a:r>
              <a:rPr lang="es-EC" sz="2000" b="1" dirty="0"/>
              <a:t/>
            </a:r>
            <a:br>
              <a:rPr lang="es-EC" sz="2000" b="1" dirty="0"/>
            </a:br>
            <a:endParaRPr lang="es-EC" dirty="0"/>
          </a:p>
        </p:txBody>
      </p:sp>
      <p:sp>
        <p:nvSpPr>
          <p:cNvPr id="3" name="Marcador de contenido 2"/>
          <p:cNvSpPr>
            <a:spLocks noGrp="1"/>
          </p:cNvSpPr>
          <p:nvPr>
            <p:ph idx="1"/>
          </p:nvPr>
        </p:nvSpPr>
        <p:spPr>
          <a:xfrm>
            <a:off x="677334" y="1371600"/>
            <a:ext cx="8596668" cy="4838699"/>
          </a:xfrm>
        </p:spPr>
        <p:txBody>
          <a:bodyPr>
            <a:normAutofit/>
          </a:bodyPr>
          <a:lstStyle/>
          <a:p>
            <a:pPr marL="0" indent="0">
              <a:buNone/>
            </a:pPr>
            <a:r>
              <a:rPr lang="es-ES" b="1" dirty="0" smtClean="0"/>
              <a:t>	PARA </a:t>
            </a:r>
            <a:r>
              <a:rPr lang="es-ES" b="1" dirty="0"/>
              <a:t>VIGAS</a:t>
            </a:r>
            <a:endParaRPr lang="es-EC" dirty="0"/>
          </a:p>
          <a:p>
            <a:pPr lvl="0"/>
            <a:r>
              <a:rPr lang="es-ES" dirty="0"/>
              <a:t>Para la </a:t>
            </a:r>
            <a:r>
              <a:rPr lang="es-EC" dirty="0"/>
              <a:t>verificación de Pandeo Local y Lateral en las vigas tipo I en madera laminada contrachapada se obtuvo parámetros  aplicables al caso, esto permitió determinar una sección compacta y lateralmente soportada en base a relaciones tanto del ala y alma; con lo cual se garantiza condiciones adecuadas de estabilidad</a:t>
            </a:r>
            <a:r>
              <a:rPr lang="es-EC" dirty="0" smtClean="0"/>
              <a:t>.</a:t>
            </a:r>
            <a:endParaRPr lang="es-EC" dirty="0"/>
          </a:p>
          <a:p>
            <a:pPr lvl="0"/>
            <a:r>
              <a:rPr lang="es-EC" dirty="0"/>
              <a:t>Con el análisis tanto de resistencia como de rigidez de las vigas tipo I de madera laminada contrachapada se llegó al siguiente criterio de diseño a flexión</a:t>
            </a:r>
            <a:r>
              <a:rPr lang="es-EC" dirty="0" smtClean="0"/>
              <a:t>:</a:t>
            </a:r>
            <a:endParaRPr lang="es-EC" dirty="0"/>
          </a:p>
          <a:p>
            <a:pPr marL="0" lvl="0" indent="0">
              <a:buNone/>
            </a:pPr>
            <a:r>
              <a:rPr lang="es-ES" dirty="0" smtClean="0"/>
              <a:t>1. Las </a:t>
            </a:r>
            <a:r>
              <a:rPr lang="es-ES" dirty="0"/>
              <a:t>alas deben conectarse en forma continua al alma</a:t>
            </a:r>
            <a:endParaRPr lang="es-EC" dirty="0"/>
          </a:p>
          <a:p>
            <a:pPr marL="0" lvl="0" indent="0">
              <a:buNone/>
            </a:pPr>
            <a:r>
              <a:rPr lang="es-ES" dirty="0" smtClean="0"/>
              <a:t>2. Las </a:t>
            </a:r>
            <a:r>
              <a:rPr lang="es-ES" dirty="0"/>
              <a:t>alas y alma de la viga tipo I deben ser pegadas y clavadas</a:t>
            </a:r>
            <a:endParaRPr lang="es-EC" dirty="0"/>
          </a:p>
          <a:p>
            <a:pPr marL="0" lvl="0" indent="0">
              <a:buNone/>
            </a:pPr>
            <a:r>
              <a:rPr lang="es-ES" dirty="0" smtClean="0"/>
              <a:t>3. La </a:t>
            </a:r>
            <a:r>
              <a:rPr lang="es-ES" dirty="0"/>
              <a:t>viga tipo I debe ser simplemente apoyada</a:t>
            </a:r>
            <a:endParaRPr lang="es-EC" dirty="0"/>
          </a:p>
          <a:p>
            <a:pPr marL="0" lvl="0" indent="0">
              <a:buNone/>
            </a:pPr>
            <a:r>
              <a:rPr lang="es-ES" dirty="0" smtClean="0"/>
              <a:t>4. Los </a:t>
            </a:r>
            <a:r>
              <a:rPr lang="es-ES" dirty="0"/>
              <a:t>esfuerzos resultantes debidos a la aplicación de las cargas de servicio deben ser </a:t>
            </a:r>
            <a:r>
              <a:rPr lang="es-ES" dirty="0" smtClean="0"/>
              <a:t>	menores </a:t>
            </a:r>
            <a:r>
              <a:rPr lang="es-ES" dirty="0"/>
              <a:t>a los esfuerzos admisibles para vigas tipo I</a:t>
            </a:r>
            <a:r>
              <a:rPr lang="es-ES" dirty="0" smtClean="0"/>
              <a:t>.</a:t>
            </a:r>
            <a:endParaRPr lang="es-EC" dirty="0"/>
          </a:p>
        </p:txBody>
      </p:sp>
    </p:spTree>
    <p:extLst>
      <p:ext uri="{BB962C8B-B14F-4D97-AF65-F5344CB8AC3E}">
        <p14:creationId xmlns:p14="http://schemas.microsoft.com/office/powerpoint/2010/main" val="1520229377"/>
      </p:ext>
    </p:extLst>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514350"/>
          </a:xfrm>
        </p:spPr>
        <p:txBody>
          <a:bodyPr>
            <a:normAutofit fontScale="90000"/>
          </a:bodyPr>
          <a:lstStyle/>
          <a:p>
            <a:pPr lvl="1" algn="ctr" defTabSz="457200" rtl="0">
              <a:spcBef>
                <a:spcPct val="0"/>
              </a:spcBef>
            </a:pPr>
            <a:r>
              <a:rPr lang="es-ES" sz="3200" kern="1200" dirty="0" smtClean="0">
                <a:solidFill>
                  <a:schemeClr val="accent1"/>
                </a:solidFill>
                <a:latin typeface="+mj-lt"/>
                <a:ea typeface="+mj-ea"/>
                <a:cs typeface="+mj-cs"/>
              </a:rPr>
              <a:t>CONCLUSIONES   Y RECOMENDACIONES</a:t>
            </a:r>
            <a:r>
              <a:rPr lang="es-EC" sz="2000" b="1" dirty="0"/>
              <a:t/>
            </a:r>
            <a:br>
              <a:rPr lang="es-EC" sz="2000" b="1" dirty="0"/>
            </a:br>
            <a:endParaRPr lang="es-EC"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77334" y="1371600"/>
                <a:ext cx="8596668" cy="4838699"/>
              </a:xfrm>
            </p:spPr>
            <p:txBody>
              <a:bodyPr>
                <a:normAutofit/>
              </a:bodyPr>
              <a:lstStyle/>
              <a:p>
                <a:pPr marL="0" lvl="0" indent="0">
                  <a:buNone/>
                </a:pPr>
                <a:r>
                  <a:rPr lang="es-ES" dirty="0" smtClean="0"/>
                  <a:t>5. </a:t>
                </a:r>
                <a:r>
                  <a:rPr lang="es-ES" sz="2000" dirty="0" smtClean="0"/>
                  <a:t>Las </a:t>
                </a:r>
                <a:r>
                  <a:rPr lang="es-ES" sz="2000" dirty="0"/>
                  <a:t>deformaciones en las vigas producto de la aplicación de la cargas deben </a:t>
                </a:r>
                <a:r>
                  <a:rPr lang="es-ES" sz="2000" dirty="0" smtClean="0"/>
                  <a:t>	ser </a:t>
                </a:r>
                <a:r>
                  <a:rPr lang="es-ES" sz="2000" dirty="0"/>
                  <a:t>menores  a las deflexiones máximas admisibles.</a:t>
                </a:r>
                <a:endParaRPr lang="es-EC" sz="2000" dirty="0"/>
              </a:p>
              <a:p>
                <a:pPr marL="0" indent="0">
                  <a:buNone/>
                </a:pPr>
                <a:r>
                  <a:rPr lang="es-ES" sz="2000" dirty="0" smtClean="0"/>
                  <a:t>6. Se </a:t>
                </a:r>
                <a:r>
                  <a:rPr lang="es-ES" sz="2000" dirty="0"/>
                  <a:t>debe verificar si la sección elegida es compacta y lateralmente </a:t>
                </a:r>
                <a:r>
                  <a:rPr lang="es-ES" sz="2000" dirty="0" smtClean="0"/>
                  <a:t>soportada</a:t>
                </a:r>
              </a:p>
              <a:p>
                <a:pPr marL="0" lvl="0" indent="0">
                  <a:buNone/>
                </a:pPr>
                <a:r>
                  <a:rPr lang="es-ES" sz="2000" dirty="0" smtClean="0"/>
                  <a:t>7. Si </a:t>
                </a:r>
                <a:r>
                  <a:rPr lang="es-ES" sz="2000" dirty="0"/>
                  <a:t>colocamos rigidizadores y/o apoyos laterales en la viga tipo I, deben </a:t>
                </a:r>
                <a:r>
                  <a:rPr lang="es-ES" sz="2000" dirty="0" smtClean="0"/>
                  <a:t>	colocarse </a:t>
                </a:r>
                <a:r>
                  <a:rPr lang="es-ES" sz="2000" dirty="0"/>
                  <a:t>a una cierta longitud  (lp) que está en función del radio de giro del </a:t>
                </a:r>
                <a:r>
                  <a:rPr lang="es-ES" sz="2000" dirty="0" smtClean="0"/>
                  <a:t>	ala </a:t>
                </a:r>
                <a:r>
                  <a:rPr lang="es-ES" sz="2000" dirty="0"/>
                  <a:t>de la sección I. </a:t>
                </a:r>
                <a:endParaRPr lang="es-EC" sz="2000" dirty="0"/>
              </a:p>
              <a:p>
                <a:pPr marL="0" indent="0">
                  <a:buNone/>
                </a:pPr>
                <a:r>
                  <a:rPr lang="es-EC" sz="2000" dirty="0" smtClean="0"/>
                  <a:t>	Para </a:t>
                </a:r>
                <a:r>
                  <a:rPr lang="es-EC" sz="2000" dirty="0"/>
                  <a:t>apoyo lateral o rigidizador		</a:t>
                </a:r>
                <a14:m>
                  <m:oMath xmlns:m="http://schemas.openxmlformats.org/officeDocument/2006/math">
                    <m:sSub>
                      <m:sSubPr>
                        <m:ctrlPr>
                          <a:rPr lang="es-EC" sz="2000" i="1"/>
                        </m:ctrlPr>
                      </m:sSubPr>
                      <m:e>
                        <m:r>
                          <m:rPr>
                            <m:sty m:val="p"/>
                          </m:rPr>
                          <a:rPr lang="es-EC" sz="2000"/>
                          <m:t>l</m:t>
                        </m:r>
                      </m:e>
                      <m:sub>
                        <m:r>
                          <m:rPr>
                            <m:sty m:val="p"/>
                          </m:rPr>
                          <a:rPr lang="es-EC" sz="2000"/>
                          <m:t>p</m:t>
                        </m:r>
                      </m:sub>
                    </m:sSub>
                    <m:r>
                      <a:rPr lang="es-EC" sz="2000"/>
                      <m:t>=35×</m:t>
                    </m:r>
                    <m:sSub>
                      <m:sSubPr>
                        <m:ctrlPr>
                          <a:rPr lang="es-EC" sz="2000" i="1"/>
                        </m:ctrlPr>
                      </m:sSubPr>
                      <m:e>
                        <m:r>
                          <m:rPr>
                            <m:sty m:val="p"/>
                          </m:rPr>
                          <a:rPr lang="es-EC" sz="2000"/>
                          <m:t>r</m:t>
                        </m:r>
                      </m:e>
                      <m:sub>
                        <m:r>
                          <m:rPr>
                            <m:sty m:val="p"/>
                          </m:rPr>
                          <a:rPr lang="es-EC" sz="2000"/>
                          <m:t>ala</m:t>
                        </m:r>
                      </m:sub>
                    </m:sSub>
                  </m:oMath>
                </a14:m>
                <a:r>
                  <a:rPr lang="es-EC" sz="2000" dirty="0"/>
                  <a:t> Ver Ecuación 6</a:t>
                </a:r>
              </a:p>
              <a:p>
                <a:pPr marL="0" indent="0">
                  <a:buNone/>
                </a:pPr>
                <a:r>
                  <a:rPr lang="es-EC" sz="2000" dirty="0" smtClean="0"/>
                  <a:t>	Para </a:t>
                </a:r>
                <a:r>
                  <a:rPr lang="es-EC" sz="2000" dirty="0"/>
                  <a:t>apoyo lateral y rigidizador 		</a:t>
                </a:r>
                <a14:m>
                  <m:oMath xmlns:m="http://schemas.openxmlformats.org/officeDocument/2006/math">
                    <m:sSub>
                      <m:sSubPr>
                        <m:ctrlPr>
                          <a:rPr lang="es-EC" sz="2000" i="1"/>
                        </m:ctrlPr>
                      </m:sSubPr>
                      <m:e>
                        <m:r>
                          <m:rPr>
                            <m:sty m:val="p"/>
                          </m:rPr>
                          <a:rPr lang="es-EC" sz="2000"/>
                          <m:t>l</m:t>
                        </m:r>
                      </m:e>
                      <m:sub>
                        <m:r>
                          <m:rPr>
                            <m:sty m:val="p"/>
                          </m:rPr>
                          <a:rPr lang="es-EC" sz="2000"/>
                          <m:t>p</m:t>
                        </m:r>
                        <m:r>
                          <a:rPr lang="es-EC" sz="2000"/>
                          <m:t>1</m:t>
                        </m:r>
                      </m:sub>
                    </m:sSub>
                    <m:r>
                      <a:rPr lang="es-EC" sz="2000"/>
                      <m:t>=18×</m:t>
                    </m:r>
                    <m:sSub>
                      <m:sSubPr>
                        <m:ctrlPr>
                          <a:rPr lang="es-EC" sz="2000" i="1"/>
                        </m:ctrlPr>
                      </m:sSubPr>
                      <m:e>
                        <m:r>
                          <m:rPr>
                            <m:sty m:val="p"/>
                          </m:rPr>
                          <a:rPr lang="es-EC" sz="2000"/>
                          <m:t>r</m:t>
                        </m:r>
                      </m:e>
                      <m:sub>
                        <m:r>
                          <m:rPr>
                            <m:sty m:val="p"/>
                          </m:rPr>
                          <a:rPr lang="es-EC" sz="2000"/>
                          <m:t>ala</m:t>
                        </m:r>
                      </m:sub>
                    </m:sSub>
                  </m:oMath>
                </a14:m>
                <a:r>
                  <a:rPr lang="es-EC" sz="2000" dirty="0"/>
                  <a:t> Ver Ecuación 7</a:t>
                </a:r>
              </a:p>
              <a:p>
                <a:endParaRPr lang="es-EC"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77334" y="1371600"/>
                <a:ext cx="8596668" cy="4838699"/>
              </a:xfrm>
              <a:blipFill rotWithShape="1">
                <a:blip r:embed="rId2"/>
                <a:stretch>
                  <a:fillRect l="-709" t="-756" r="-1489"/>
                </a:stretch>
              </a:blipFill>
            </p:spPr>
            <p:txBody>
              <a:bodyPr/>
              <a:lstStyle/>
              <a:p>
                <a:r>
                  <a:rPr lang="es-EC">
                    <a:noFill/>
                  </a:rPr>
                  <a:t> </a:t>
                </a:r>
              </a:p>
            </p:txBody>
          </p:sp>
        </mc:Fallback>
      </mc:AlternateContent>
    </p:spTree>
    <p:extLst>
      <p:ext uri="{BB962C8B-B14F-4D97-AF65-F5344CB8AC3E}">
        <p14:creationId xmlns:p14="http://schemas.microsoft.com/office/powerpoint/2010/main" val="2676813891"/>
      </p:ext>
    </p:extLst>
  </p:cSld>
  <p:clrMapOvr>
    <a:masterClrMapping/>
  </p:clrMapOvr>
  <p:transition spd="slow">
    <p:wip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514350"/>
          </a:xfrm>
        </p:spPr>
        <p:txBody>
          <a:bodyPr>
            <a:normAutofit fontScale="90000"/>
          </a:bodyPr>
          <a:lstStyle/>
          <a:p>
            <a:pPr lvl="1" algn="ctr" defTabSz="457200" rtl="0">
              <a:spcBef>
                <a:spcPct val="0"/>
              </a:spcBef>
            </a:pPr>
            <a:r>
              <a:rPr lang="es-ES" sz="3200" kern="1200" dirty="0" smtClean="0">
                <a:solidFill>
                  <a:schemeClr val="accent1"/>
                </a:solidFill>
                <a:latin typeface="+mj-lt"/>
                <a:ea typeface="+mj-ea"/>
                <a:cs typeface="+mj-cs"/>
              </a:rPr>
              <a:t>CONCLUSIONES   Y RECOMENDACIONES</a:t>
            </a:r>
            <a:r>
              <a:rPr lang="es-EC" sz="2000" b="1" dirty="0"/>
              <a:t/>
            </a:r>
            <a:br>
              <a:rPr lang="es-EC" sz="2000" b="1" dirty="0"/>
            </a:br>
            <a:endParaRPr lang="es-EC" dirty="0"/>
          </a:p>
        </p:txBody>
      </p:sp>
      <p:sp>
        <p:nvSpPr>
          <p:cNvPr id="3" name="Marcador de contenido 2"/>
          <p:cNvSpPr>
            <a:spLocks noGrp="1"/>
          </p:cNvSpPr>
          <p:nvPr>
            <p:ph idx="1"/>
          </p:nvPr>
        </p:nvSpPr>
        <p:spPr>
          <a:xfrm>
            <a:off x="677334" y="1371600"/>
            <a:ext cx="8596668" cy="4838699"/>
          </a:xfrm>
        </p:spPr>
        <p:txBody>
          <a:bodyPr>
            <a:normAutofit fontScale="92500" lnSpcReduction="10000"/>
          </a:bodyPr>
          <a:lstStyle/>
          <a:p>
            <a:pPr marL="0" indent="0">
              <a:buNone/>
            </a:pPr>
            <a:r>
              <a:rPr lang="es-ES" b="1" dirty="0" smtClean="0"/>
              <a:t>	PARA COLUMNAS</a:t>
            </a:r>
          </a:p>
          <a:p>
            <a:pPr lvl="0"/>
            <a:r>
              <a:rPr lang="es-ES" dirty="0"/>
              <a:t>Para las columnas tipo I en madera laminada contrachapada se constató en los ensayos de laboratorio (Compresión) que con una misma sección al incrementar la altura los esfuerzos disminuyen; al mantener la longitud y bajar  la sección también se dio una disminución en los esfuerzos; por lo que se concluye que la relación de esbeltez es quien nos da parámetros muy importantes para el diseño.</a:t>
            </a:r>
            <a:endParaRPr lang="es-EC" dirty="0"/>
          </a:p>
          <a:p>
            <a:pPr marL="0" indent="0">
              <a:buNone/>
            </a:pPr>
            <a:r>
              <a:rPr lang="es-ES" dirty="0"/>
              <a:t> </a:t>
            </a:r>
            <a:endParaRPr lang="es-EC" dirty="0"/>
          </a:p>
          <a:p>
            <a:pPr lvl="0"/>
            <a:r>
              <a:rPr lang="es-ES" dirty="0"/>
              <a:t>Si colocamos en la columna apoyos laterales su capacidad (σ) aumenta debido a que se acorta la longitud y la esbeltez entonces disminuye.</a:t>
            </a:r>
            <a:endParaRPr lang="es-EC" dirty="0"/>
          </a:p>
          <a:p>
            <a:pPr marL="0" indent="0">
              <a:buNone/>
            </a:pPr>
            <a:r>
              <a:rPr lang="es-ES" dirty="0"/>
              <a:t> </a:t>
            </a:r>
            <a:endParaRPr lang="es-EC" dirty="0"/>
          </a:p>
          <a:p>
            <a:pPr lvl="0"/>
            <a:r>
              <a:rPr lang="es-ES" dirty="0"/>
              <a:t>Las columnas se clasifican en función de la esbeltez y en el Manual de Diseño para Maderas del Grupo Andino sus límites se refieren a secciones de madera sólida, por lo cual en base al análisis de resultados obtenidos de los ensayos, se determinó los límites  para columnas tipo I en madera laminada contrachapada</a:t>
            </a:r>
            <a:r>
              <a:rPr lang="es-ES" dirty="0" smtClean="0"/>
              <a:t>.</a:t>
            </a:r>
            <a:r>
              <a:rPr lang="es-EC" dirty="0"/>
              <a:t> </a:t>
            </a:r>
            <a:r>
              <a:rPr lang="es-ES" dirty="0" smtClean="0"/>
              <a:t> A </a:t>
            </a:r>
            <a:r>
              <a:rPr lang="es-ES" dirty="0"/>
              <a:t>continuación se presenta el valor de Ck</a:t>
            </a:r>
            <a:r>
              <a:rPr lang="es-ES" b="1" dirty="0"/>
              <a:t> </a:t>
            </a:r>
            <a:r>
              <a:rPr lang="es-ES" dirty="0"/>
              <a:t>y con la que se obtiene la respectiva </a:t>
            </a:r>
            <a:r>
              <a:rPr lang="es-ES" dirty="0"/>
              <a:t> </a:t>
            </a:r>
            <a:r>
              <a:rPr lang="es-ES" dirty="0" smtClean="0"/>
              <a:t>    clasificación </a:t>
            </a:r>
            <a:r>
              <a:rPr lang="es-ES" dirty="0"/>
              <a:t>de columnas tipo I.</a:t>
            </a:r>
            <a:endParaRPr lang="es-EC" dirty="0"/>
          </a:p>
          <a:p>
            <a:pPr marL="0" indent="0" algn="ctr">
              <a:buNone/>
            </a:pPr>
            <a:r>
              <a:rPr lang="es-ES" sz="1900" b="1" dirty="0"/>
              <a:t>Ck </a:t>
            </a:r>
            <a:r>
              <a:rPr lang="es-EC" sz="1900" b="1" dirty="0"/>
              <a:t>=35,07</a:t>
            </a:r>
          </a:p>
          <a:p>
            <a:pPr marL="0" indent="0">
              <a:buNone/>
            </a:pPr>
            <a:endParaRPr lang="es-EC" dirty="0"/>
          </a:p>
        </p:txBody>
      </p:sp>
    </p:spTree>
    <p:extLst>
      <p:ext uri="{BB962C8B-B14F-4D97-AF65-F5344CB8AC3E}">
        <p14:creationId xmlns:p14="http://schemas.microsoft.com/office/powerpoint/2010/main" val="3595151962"/>
      </p:ext>
    </p:extLst>
  </p:cSld>
  <p:clrMapOvr>
    <a:masterClrMapping/>
  </p:clrMapOvr>
  <p:transition spd="slow">
    <p:wip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514350"/>
          </a:xfrm>
        </p:spPr>
        <p:txBody>
          <a:bodyPr>
            <a:normAutofit fontScale="90000"/>
          </a:bodyPr>
          <a:lstStyle/>
          <a:p>
            <a:pPr lvl="1" algn="ctr" defTabSz="457200" rtl="0">
              <a:spcBef>
                <a:spcPct val="0"/>
              </a:spcBef>
            </a:pPr>
            <a:r>
              <a:rPr lang="es-ES" sz="3200" kern="1200" dirty="0" smtClean="0">
                <a:solidFill>
                  <a:schemeClr val="accent1"/>
                </a:solidFill>
                <a:latin typeface="+mj-lt"/>
                <a:ea typeface="+mj-ea"/>
                <a:cs typeface="+mj-cs"/>
              </a:rPr>
              <a:t>CONCLUSIONES   Y RECOMENDACIONES</a:t>
            </a:r>
            <a:r>
              <a:rPr lang="es-EC" sz="2000" b="1" dirty="0"/>
              <a:t/>
            </a:r>
            <a:br>
              <a:rPr lang="es-EC" sz="2000" b="1" dirty="0"/>
            </a:br>
            <a:endParaRPr lang="es-EC"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734484" y="1543051"/>
                <a:ext cx="8596668" cy="3619500"/>
              </a:xfrm>
            </p:spPr>
            <p:txBody>
              <a:bodyPr>
                <a:normAutofit/>
              </a:bodyPr>
              <a:lstStyle/>
              <a:p>
                <a:r>
                  <a:rPr lang="es-EC" dirty="0" smtClean="0"/>
                  <a:t>Columnas </a:t>
                </a:r>
                <a:r>
                  <a:rPr lang="es-EC" dirty="0"/>
                  <a:t>Cortas		λ &lt; 19,04</a:t>
                </a:r>
              </a:p>
              <a:p>
                <a:r>
                  <a:rPr lang="es-EC" dirty="0"/>
                  <a:t>Columnas Intermedias	19,04 &lt;  λ  &lt;  </a:t>
                </a:r>
                <a:r>
                  <a:rPr lang="es-ES" dirty="0"/>
                  <a:t>Ck	</a:t>
                </a:r>
                <a14:m>
                  <m:oMath xmlns:m="http://schemas.openxmlformats.org/officeDocument/2006/math">
                    <m:sSub>
                      <m:sSubPr>
                        <m:ctrlPr>
                          <a:rPr lang="es-EC" i="1"/>
                        </m:ctrlPr>
                      </m:sSubPr>
                      <m:e>
                        <m:r>
                          <m:rPr>
                            <m:sty m:val="p"/>
                          </m:rPr>
                          <a:rPr lang="es-ES"/>
                          <m:t>C</m:t>
                        </m:r>
                      </m:e>
                      <m:sub>
                        <m:r>
                          <m:rPr>
                            <m:sty m:val="p"/>
                          </m:rPr>
                          <a:rPr lang="es-ES"/>
                          <m:t>k</m:t>
                        </m:r>
                      </m:sub>
                    </m:sSub>
                    <m:r>
                      <a:rPr lang="es-ES"/>
                      <m:t>=</m:t>
                    </m:r>
                    <m:r>
                      <a:rPr lang="es-EC" i="1"/>
                      <m:t>1,4235</m:t>
                    </m:r>
                    <m:r>
                      <a:rPr lang="es-ES"/>
                      <m:t>×</m:t>
                    </m:r>
                    <m:rad>
                      <m:radPr>
                        <m:degHide m:val="on"/>
                        <m:ctrlPr>
                          <a:rPr lang="es-EC" i="1"/>
                        </m:ctrlPr>
                      </m:radPr>
                      <m:deg/>
                      <m:e>
                        <m:f>
                          <m:fPr>
                            <m:ctrlPr>
                              <a:rPr lang="es-EC" i="1"/>
                            </m:ctrlPr>
                          </m:fPr>
                          <m:num>
                            <m:r>
                              <m:rPr>
                                <m:sty m:val="p"/>
                              </m:rPr>
                              <a:rPr lang="es-ES"/>
                              <m:t>E</m:t>
                            </m:r>
                          </m:num>
                          <m:den>
                            <m:sSub>
                              <m:sSubPr>
                                <m:ctrlPr>
                                  <a:rPr lang="es-EC" i="1"/>
                                </m:ctrlPr>
                              </m:sSubPr>
                              <m:e>
                                <m:r>
                                  <m:rPr>
                                    <m:sty m:val="p"/>
                                  </m:rPr>
                                  <a:rPr lang="es-ES"/>
                                  <m:t>f</m:t>
                                </m:r>
                              </m:e>
                              <m:sub>
                                <m:r>
                                  <m:rPr>
                                    <m:sty m:val="p"/>
                                  </m:rPr>
                                  <a:rPr lang="es-ES"/>
                                  <m:t>c</m:t>
                                </m:r>
                              </m:sub>
                            </m:sSub>
                          </m:den>
                        </m:f>
                      </m:e>
                    </m:rad>
                  </m:oMath>
                </a14:m>
                <a:r>
                  <a:rPr lang="es-ES" dirty="0"/>
                  <a:t> Ver Ecuación 39</a:t>
                </a:r>
                <a:endParaRPr lang="es-EC" dirty="0"/>
              </a:p>
              <a:p>
                <a:r>
                  <a:rPr lang="es-ES" dirty="0"/>
                  <a:t>Columnas Largas	Ck </a:t>
                </a:r>
                <a:r>
                  <a:rPr lang="es-EC" dirty="0"/>
                  <a:t>&lt;  λ &lt; </a:t>
                </a:r>
                <a:r>
                  <a:rPr lang="es-EC" dirty="0" smtClean="0"/>
                  <a:t>95</a:t>
                </a:r>
              </a:p>
              <a:p>
                <a:pPr lvl="0"/>
                <a:r>
                  <a:rPr lang="es-EC" dirty="0"/>
                  <a:t>No se debe utilizarse como columnas cuyo valor de esbeltez sea mayor a 95.</a:t>
                </a:r>
                <a:r>
                  <a:rPr lang="es-ES" dirty="0"/>
                  <a:t>	</a:t>
                </a:r>
                <a:endParaRPr lang="es-EC" dirty="0"/>
              </a:p>
              <a:p>
                <a:pPr lvl="0"/>
                <a:r>
                  <a:rPr lang="es-ES" dirty="0"/>
                  <a:t>Para calcular los esfuerzos admisibles en columnas largas tipo I en madera laminada contrachapada se debe aplicar la ecuación modificada correspondiente a:</a:t>
                </a:r>
                <a:endParaRPr lang="es-EC" dirty="0"/>
              </a:p>
              <a:p>
                <a:pPr marL="0" indent="0" algn="ctr">
                  <a:buNone/>
                </a:pPr>
                <a14:m>
                  <m:oMath xmlns:m="http://schemas.openxmlformats.org/officeDocument/2006/math">
                    <m:sSub>
                      <m:sSubPr>
                        <m:ctrlPr>
                          <a:rPr lang="es-EC" i="1"/>
                        </m:ctrlPr>
                      </m:sSubPr>
                      <m:e>
                        <m:r>
                          <m:rPr>
                            <m:sty m:val="p"/>
                          </m:rPr>
                          <a:rPr lang="es-ES"/>
                          <m:t>N</m:t>
                        </m:r>
                      </m:e>
                      <m:sub>
                        <m:r>
                          <m:rPr>
                            <m:sty m:val="p"/>
                          </m:rPr>
                          <a:rPr lang="es-ES"/>
                          <m:t>adm</m:t>
                        </m:r>
                      </m:sub>
                    </m:sSub>
                    <m:r>
                      <a:rPr lang="es-ES"/>
                      <m:t>=0,8775×</m:t>
                    </m:r>
                    <m:f>
                      <m:fPr>
                        <m:ctrlPr>
                          <a:rPr lang="es-EC" i="1"/>
                        </m:ctrlPr>
                      </m:fPr>
                      <m:num>
                        <m:r>
                          <m:rPr>
                            <m:sty m:val="p"/>
                          </m:rPr>
                          <a:rPr lang="es-ES"/>
                          <m:t>E</m:t>
                        </m:r>
                        <m:r>
                          <a:rPr lang="es-ES"/>
                          <m:t>×</m:t>
                        </m:r>
                        <m:r>
                          <m:rPr>
                            <m:sty m:val="p"/>
                          </m:rPr>
                          <a:rPr lang="es-ES"/>
                          <m:t>A</m:t>
                        </m:r>
                      </m:num>
                      <m:den>
                        <m:sSup>
                          <m:sSupPr>
                            <m:ctrlPr>
                              <a:rPr lang="es-EC" i="1"/>
                            </m:ctrlPr>
                          </m:sSupPr>
                          <m:e>
                            <m:r>
                              <m:rPr>
                                <m:sty m:val="p"/>
                              </m:rPr>
                              <a:rPr lang="es-ES"/>
                              <m:t>λ</m:t>
                            </m:r>
                          </m:e>
                          <m:sup>
                            <m:r>
                              <a:rPr lang="es-ES"/>
                              <m:t>2</m:t>
                            </m:r>
                          </m:sup>
                        </m:sSup>
                      </m:den>
                    </m:f>
                  </m:oMath>
                </a14:m>
                <a:r>
                  <a:rPr lang="es-ES" dirty="0"/>
                  <a:t> Ver Ecuación 41</a:t>
                </a:r>
                <a:endParaRPr lang="es-EC" dirty="0"/>
              </a:p>
              <a:p>
                <a:pPr marL="0" lvl="0" indent="0">
                  <a:buNone/>
                </a:pPr>
                <a:endParaRPr lang="es-EC" dirty="0"/>
              </a:p>
              <a:p>
                <a:pPr marL="0" indent="0">
                  <a:buNone/>
                </a:pPr>
                <a:endParaRPr lang="es-EC"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734484" y="1543051"/>
                <a:ext cx="8596668" cy="3619500"/>
              </a:xfrm>
              <a:blipFill rotWithShape="1">
                <a:blip r:embed="rId2"/>
                <a:stretch>
                  <a:fillRect l="-142" t="-1010"/>
                </a:stretch>
              </a:blipFill>
            </p:spPr>
            <p:txBody>
              <a:bodyPr/>
              <a:lstStyle/>
              <a:p>
                <a:r>
                  <a:rPr lang="es-EC">
                    <a:noFill/>
                  </a:rPr>
                  <a:t> </a:t>
                </a:r>
              </a:p>
            </p:txBody>
          </p:sp>
        </mc:Fallback>
      </mc:AlternateContent>
    </p:spTree>
    <p:extLst>
      <p:ext uri="{BB962C8B-B14F-4D97-AF65-F5344CB8AC3E}">
        <p14:creationId xmlns:p14="http://schemas.microsoft.com/office/powerpoint/2010/main" val="3595151962"/>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28650"/>
          </a:xfrm>
        </p:spPr>
        <p:txBody>
          <a:bodyPr>
            <a:normAutofit fontScale="90000"/>
          </a:bodyPr>
          <a:lstStyle/>
          <a:p>
            <a:pPr lvl="1" algn="ctr" defTabSz="457200" rtl="0">
              <a:spcBef>
                <a:spcPct val="0"/>
              </a:spcBef>
            </a:pPr>
            <a:r>
              <a:rPr lang="es-ES" sz="3100" kern="1200" dirty="0" smtClean="0">
                <a:solidFill>
                  <a:schemeClr val="accent1"/>
                </a:solidFill>
                <a:latin typeface="Arial" panose="020B0604020202020204" pitchFamily="34" charset="0"/>
                <a:ea typeface="+mj-ea"/>
                <a:cs typeface="Arial" panose="020B0604020202020204" pitchFamily="34" charset="0"/>
              </a:rPr>
              <a:t>DISEÑO VIGA SIMPLEMENTE APOYADA</a:t>
            </a:r>
            <a:r>
              <a:rPr lang="es-ES" sz="1600" b="1" dirty="0" smtClean="0"/>
              <a:t> </a:t>
            </a:r>
            <a:r>
              <a:rPr lang="es-EC" sz="2000" b="1" dirty="0"/>
              <a:t/>
            </a:r>
            <a:br>
              <a:rPr lang="es-EC" sz="2000" b="1" dirty="0"/>
            </a:br>
            <a:endParaRPr lang="es-EC" dirty="0"/>
          </a:p>
        </p:txBody>
      </p:sp>
      <p:sp>
        <p:nvSpPr>
          <p:cNvPr id="3" name="Marcador de contenido 2"/>
          <p:cNvSpPr>
            <a:spLocks noGrp="1"/>
          </p:cNvSpPr>
          <p:nvPr>
            <p:ph idx="1"/>
          </p:nvPr>
        </p:nvSpPr>
        <p:spPr>
          <a:xfrm>
            <a:off x="574302" y="1480156"/>
            <a:ext cx="9484098" cy="4596794"/>
          </a:xfrm>
        </p:spPr>
        <p:txBody>
          <a:bodyPr>
            <a:normAutofit/>
          </a:bodyPr>
          <a:lstStyle/>
          <a:p>
            <a:pPr algn="just"/>
            <a:r>
              <a:rPr lang="es-EC" sz="2400" b="1" dirty="0" smtClean="0"/>
              <a:t>FLEXIÓN</a:t>
            </a:r>
          </a:p>
          <a:p>
            <a:pPr marL="0" indent="0" algn="just">
              <a:buNone/>
            </a:pPr>
            <a:endParaRPr lang="es-EC" sz="2400" b="1" dirty="0"/>
          </a:p>
          <a:p>
            <a:pPr marL="0" indent="0" algn="just">
              <a:buNone/>
            </a:pPr>
            <a:endParaRPr lang="es-EC" sz="2400" b="1" dirty="0" smtClean="0"/>
          </a:p>
          <a:p>
            <a:pPr marL="0" indent="0" algn="just">
              <a:buNone/>
            </a:pPr>
            <a:endParaRPr lang="es-EC" sz="2400" b="1" dirty="0" smtClean="0"/>
          </a:p>
          <a:p>
            <a:pPr marL="0" indent="0" algn="just">
              <a:buNone/>
            </a:pPr>
            <a:endParaRPr lang="es-EC" dirty="0" smtClean="0"/>
          </a:p>
          <a:p>
            <a:pPr marL="0" indent="0" algn="just">
              <a:buNone/>
            </a:pPr>
            <a:endParaRPr lang="es-EC" dirty="0"/>
          </a:p>
          <a:p>
            <a:pPr marL="0" indent="0" algn="just">
              <a:buNone/>
            </a:pPr>
            <a:endParaRPr lang="es-EC" dirty="0"/>
          </a:p>
        </p:txBody>
      </p:sp>
      <p:sp>
        <p:nvSpPr>
          <p:cNvPr id="12" name="Título 1"/>
          <p:cNvSpPr txBox="1">
            <a:spLocks/>
          </p:cNvSpPr>
          <p:nvPr/>
        </p:nvSpPr>
        <p:spPr>
          <a:xfrm>
            <a:off x="857250" y="2019300"/>
            <a:ext cx="8724899" cy="41719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lvl="1" indent="-285750" algn="l" defTabSz="457200" rtl="0">
              <a:spcBef>
                <a:spcPct val="0"/>
              </a:spcBef>
              <a:buFontTx/>
              <a:buChar char="-"/>
            </a:pPr>
            <a:endParaRPr lang="es-ES" sz="1600" b="1" dirty="0" smtClean="0">
              <a:solidFill>
                <a:schemeClr val="tx1"/>
              </a:solidFill>
              <a:latin typeface="Arial" panose="020B0604020202020204" pitchFamily="34" charset="0"/>
              <a:ea typeface="+mj-ea"/>
              <a:cs typeface="Arial" panose="020B0604020202020204" pitchFamily="34" charset="0"/>
            </a:endParaRPr>
          </a:p>
          <a:p>
            <a:pPr marL="285750" lvl="1" indent="-285750" algn="l" defTabSz="457200" rtl="0">
              <a:spcBef>
                <a:spcPct val="0"/>
              </a:spcBef>
              <a:buFontTx/>
              <a:buChar char="-"/>
            </a:pPr>
            <a:endParaRPr lang="es-ES" sz="1600" b="1" dirty="0">
              <a:solidFill>
                <a:schemeClr val="tx1"/>
              </a:solidFill>
              <a:latin typeface="Arial" panose="020B0604020202020204" pitchFamily="34" charset="0"/>
              <a:ea typeface="+mj-ea"/>
              <a:cs typeface="Arial" panose="020B0604020202020204" pitchFamily="34" charset="0"/>
            </a:endParaRPr>
          </a:p>
          <a:p>
            <a:pPr marL="285750" lvl="1" indent="-285750" algn="l" defTabSz="457200" rtl="0">
              <a:spcBef>
                <a:spcPct val="0"/>
              </a:spcBef>
              <a:buFontTx/>
              <a:buChar char="-"/>
            </a:pPr>
            <a:endParaRPr lang="es-ES" sz="1600" b="1" dirty="0" smtClean="0">
              <a:solidFill>
                <a:schemeClr val="tx1"/>
              </a:solidFill>
              <a:latin typeface="Arial" panose="020B0604020202020204" pitchFamily="34" charset="0"/>
              <a:ea typeface="+mj-ea"/>
              <a:cs typeface="Arial" panose="020B0604020202020204" pitchFamily="34" charset="0"/>
            </a:endParaRPr>
          </a:p>
          <a:p>
            <a:pPr marL="0" lvl="1" algn="l" defTabSz="457200" rtl="0">
              <a:spcBef>
                <a:spcPct val="0"/>
              </a:spcBef>
            </a:pPr>
            <a:endParaRPr lang="es-ES" sz="1600" b="1" dirty="0" smtClean="0">
              <a:solidFill>
                <a:schemeClr val="tx1"/>
              </a:solidFill>
              <a:latin typeface="Arial" panose="020B0604020202020204" pitchFamily="34" charset="0"/>
              <a:ea typeface="+mj-ea"/>
              <a:cs typeface="Arial" panose="020B0604020202020204" pitchFamily="34" charset="0"/>
            </a:endParaRPr>
          </a:p>
          <a:p>
            <a:pPr marL="285750" lvl="1" indent="-285750" algn="l" defTabSz="457200" rtl="0">
              <a:spcBef>
                <a:spcPct val="0"/>
              </a:spcBef>
              <a:buFontTx/>
              <a:buChar char="-"/>
            </a:pPr>
            <a:r>
              <a:rPr lang="es-ES" sz="1600" b="1" dirty="0" smtClean="0">
                <a:solidFill>
                  <a:schemeClr val="tx1"/>
                </a:solidFill>
                <a:latin typeface="Arial" panose="020B0604020202020204" pitchFamily="34" charset="0"/>
                <a:ea typeface="+mj-ea"/>
                <a:cs typeface="Arial" panose="020B0604020202020204" pitchFamily="34" charset="0"/>
              </a:rPr>
              <a:t>ESFUERZOS NORMALES</a:t>
            </a:r>
          </a:p>
          <a:p>
            <a:pPr marL="0" lvl="1" algn="l" defTabSz="457200" rtl="0">
              <a:spcBef>
                <a:spcPct val="0"/>
              </a:spcBef>
            </a:pPr>
            <a:endParaRPr lang="es-ES" sz="1600" b="1" dirty="0" smtClean="0">
              <a:solidFill>
                <a:schemeClr val="tx1"/>
              </a:solidFill>
              <a:latin typeface="Arial" panose="020B0604020202020204" pitchFamily="34" charset="0"/>
              <a:ea typeface="+mj-ea"/>
              <a:cs typeface="Arial" panose="020B0604020202020204" pitchFamily="34" charset="0"/>
            </a:endParaRPr>
          </a:p>
          <a:p>
            <a:pPr marL="285750" lvl="1" indent="-285750" algn="l" defTabSz="457200" rtl="0">
              <a:spcBef>
                <a:spcPct val="0"/>
              </a:spcBef>
              <a:buFontTx/>
              <a:buChar char="-"/>
            </a:pPr>
            <a:r>
              <a:rPr lang="es-ES" sz="1600" b="1" dirty="0" smtClean="0">
                <a:solidFill>
                  <a:schemeClr val="tx1"/>
                </a:solidFill>
                <a:latin typeface="Arial" panose="020B0604020202020204" pitchFamily="34" charset="0"/>
                <a:ea typeface="+mj-ea"/>
                <a:cs typeface="Arial" panose="020B0604020202020204" pitchFamily="34" charset="0"/>
              </a:rPr>
              <a:t>DEFORMACIONES</a:t>
            </a:r>
          </a:p>
          <a:p>
            <a:pPr marL="0" lvl="1" algn="l" defTabSz="457200" rtl="0">
              <a:spcBef>
                <a:spcPct val="0"/>
              </a:spcBef>
            </a:pPr>
            <a:endParaRPr lang="es-ES" sz="1600" b="1" dirty="0" smtClean="0">
              <a:solidFill>
                <a:schemeClr val="tx1"/>
              </a:solidFill>
              <a:latin typeface="Arial" panose="020B0604020202020204" pitchFamily="34" charset="0"/>
              <a:ea typeface="+mj-ea"/>
              <a:cs typeface="Arial" panose="020B0604020202020204" pitchFamily="34" charset="0"/>
            </a:endParaRPr>
          </a:p>
          <a:p>
            <a:pPr marL="285750" lvl="1" indent="-285750" algn="l" defTabSz="457200" rtl="0">
              <a:spcBef>
                <a:spcPct val="0"/>
              </a:spcBef>
              <a:buFontTx/>
              <a:buChar char="-"/>
            </a:pPr>
            <a:r>
              <a:rPr lang="es-ES" sz="1600" b="1" dirty="0" smtClean="0">
                <a:solidFill>
                  <a:schemeClr val="tx1"/>
                </a:solidFill>
                <a:latin typeface="Arial" panose="020B0604020202020204" pitchFamily="34" charset="0"/>
                <a:ea typeface="+mj-ea"/>
                <a:cs typeface="Arial" panose="020B0604020202020204" pitchFamily="34" charset="0"/>
              </a:rPr>
              <a:t>MÓDULO DE ELASTICIDAD</a:t>
            </a:r>
          </a:p>
          <a:p>
            <a:pPr marL="0" lvl="1" algn="l" defTabSz="457200" rtl="0">
              <a:spcBef>
                <a:spcPct val="0"/>
              </a:spcBef>
            </a:pPr>
            <a:endParaRPr lang="es-ES" sz="1600" b="1" dirty="0" smtClean="0">
              <a:solidFill>
                <a:schemeClr val="tx1"/>
              </a:solidFill>
              <a:latin typeface="Arial" panose="020B0604020202020204" pitchFamily="34" charset="0"/>
              <a:ea typeface="+mj-ea"/>
              <a:cs typeface="Arial" panose="020B0604020202020204" pitchFamily="34" charset="0"/>
            </a:endParaRPr>
          </a:p>
          <a:p>
            <a:pPr marL="0" lvl="1" algn="l" defTabSz="457200" rtl="0">
              <a:spcBef>
                <a:spcPct val="0"/>
              </a:spcBef>
            </a:pPr>
            <a:endParaRPr lang="es-ES" sz="1600" dirty="0" smtClean="0">
              <a:solidFill>
                <a:schemeClr val="tx1"/>
              </a:solidFill>
              <a:latin typeface="Arial" panose="020B0604020202020204" pitchFamily="34" charset="0"/>
              <a:ea typeface="+mj-ea"/>
              <a:cs typeface="Arial" panose="020B060402020202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7183" y="1564136"/>
            <a:ext cx="5715001" cy="234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5553075" y="4105275"/>
            <a:ext cx="2943226" cy="1666875"/>
          </a:xfrm>
          <a:prstGeom prst="rect">
            <a:avLst/>
          </a:prstGeom>
          <a:noFill/>
          <a:ln>
            <a:noFill/>
          </a:ln>
        </p:spPr>
      </p:pic>
    </p:spTree>
    <p:extLst>
      <p:ext uri="{BB962C8B-B14F-4D97-AF65-F5344CB8AC3E}">
        <p14:creationId xmlns:p14="http://schemas.microsoft.com/office/powerpoint/2010/main" val="3034835317"/>
      </p:ext>
    </p:extLst>
  </p:cSld>
  <p:clrMapOvr>
    <a:masterClrMapping/>
  </p:clrMapOvr>
  <p:transition spd="slow">
    <p:wip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514350"/>
          </a:xfrm>
        </p:spPr>
        <p:txBody>
          <a:bodyPr>
            <a:normAutofit fontScale="90000"/>
          </a:bodyPr>
          <a:lstStyle/>
          <a:p>
            <a:pPr lvl="1" algn="ctr" defTabSz="457200" rtl="0">
              <a:spcBef>
                <a:spcPct val="0"/>
              </a:spcBef>
            </a:pPr>
            <a:r>
              <a:rPr lang="es-ES" sz="3200" kern="1200" dirty="0" smtClean="0">
                <a:solidFill>
                  <a:schemeClr val="accent1"/>
                </a:solidFill>
                <a:latin typeface="+mj-lt"/>
                <a:ea typeface="+mj-ea"/>
                <a:cs typeface="+mj-cs"/>
              </a:rPr>
              <a:t>CONCLUSIONES   Y RECOMENDACIONES</a:t>
            </a:r>
            <a:r>
              <a:rPr lang="es-EC" sz="2000" b="1" dirty="0"/>
              <a:t/>
            </a:r>
            <a:br>
              <a:rPr lang="es-EC" sz="2000" b="1" dirty="0"/>
            </a:br>
            <a:endParaRPr lang="es-EC"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77334" y="1371600"/>
                <a:ext cx="8596668" cy="4838699"/>
              </a:xfrm>
            </p:spPr>
            <p:txBody>
              <a:bodyPr>
                <a:normAutofit/>
              </a:bodyPr>
              <a:lstStyle/>
              <a:p>
                <a:pPr lvl="0"/>
                <a:r>
                  <a:rPr lang="es-EC" dirty="0" smtClean="0"/>
                  <a:t>Con </a:t>
                </a:r>
                <a:r>
                  <a:rPr lang="es-EC" dirty="0"/>
                  <a:t>el análisis tanto de resistencia como de rigidez de las columnas tipo I de madera laminada contrachapada se llegó al siguiente criterio de diseño a compresión</a:t>
                </a:r>
                <a:r>
                  <a:rPr lang="es-EC" dirty="0" smtClean="0"/>
                  <a:t>:</a:t>
                </a:r>
                <a:endParaRPr lang="es-EC" dirty="0"/>
              </a:p>
              <a:p>
                <a:pPr marL="0" lvl="0" indent="0">
                  <a:buNone/>
                </a:pPr>
                <a:r>
                  <a:rPr lang="es-ES" dirty="0" smtClean="0"/>
                  <a:t>1. Las </a:t>
                </a:r>
                <a:r>
                  <a:rPr lang="es-ES" dirty="0"/>
                  <a:t>alas deben conectarse en forma continua al alma.</a:t>
                </a:r>
                <a:endParaRPr lang="es-EC" dirty="0"/>
              </a:p>
              <a:p>
                <a:pPr marL="0" lvl="0" indent="0">
                  <a:buNone/>
                </a:pPr>
                <a:r>
                  <a:rPr lang="es-ES" dirty="0" smtClean="0"/>
                  <a:t>2. Tanto </a:t>
                </a:r>
                <a:r>
                  <a:rPr lang="es-ES" dirty="0"/>
                  <a:t>las alas como el alma de la columna tipo I deben ser pegadas y clavadas</a:t>
                </a:r>
                <a:endParaRPr lang="es-EC" dirty="0"/>
              </a:p>
              <a:p>
                <a:pPr marL="0" lvl="0" indent="0">
                  <a:buNone/>
                </a:pPr>
                <a:r>
                  <a:rPr lang="es-ES" dirty="0" smtClean="0"/>
                  <a:t>3. La </a:t>
                </a:r>
                <a:r>
                  <a:rPr lang="es-ES" dirty="0"/>
                  <a:t>inercia en el sentido X e Y deben ser casi iguales para obtener una fuerza </a:t>
                </a:r>
                <a:r>
                  <a:rPr lang="es-ES" dirty="0" smtClean="0"/>
                  <a:t>	admisible </a:t>
                </a:r>
                <a:r>
                  <a:rPr lang="es-ES" dirty="0"/>
                  <a:t>mayor.</a:t>
                </a:r>
                <a:endParaRPr lang="es-EC" dirty="0"/>
              </a:p>
              <a:p>
                <a:pPr marL="0" lvl="0" indent="0">
                  <a:buNone/>
                </a:pPr>
                <a:r>
                  <a:rPr lang="es-ES" dirty="0" smtClean="0"/>
                  <a:t>4. Si </a:t>
                </a:r>
                <a:r>
                  <a:rPr lang="es-ES" dirty="0"/>
                  <a:t>colocamos rigidizadores laterales se debe colocarlos a una cierta longitud </a:t>
                </a:r>
                <a:r>
                  <a:rPr lang="es-ES" dirty="0" smtClean="0"/>
                  <a:t>	</a:t>
                </a:r>
                <a14:m>
                  <m:oMath xmlns:m="http://schemas.openxmlformats.org/officeDocument/2006/math">
                    <m:sSub>
                      <m:sSubPr>
                        <m:ctrlPr>
                          <a:rPr lang="es-EC" i="1"/>
                        </m:ctrlPr>
                      </m:sSubPr>
                      <m:e>
                        <m:r>
                          <m:rPr>
                            <m:sty m:val="p"/>
                          </m:rPr>
                          <a:rPr lang="es-ES"/>
                          <m:t>l</m:t>
                        </m:r>
                      </m:e>
                      <m:sub>
                        <m:r>
                          <m:rPr>
                            <m:sty m:val="p"/>
                          </m:rPr>
                          <a:rPr lang="es-ES"/>
                          <m:t>rig</m:t>
                        </m:r>
                      </m:sub>
                    </m:sSub>
                  </m:oMath>
                </a14:m>
                <a:r>
                  <a:rPr lang="es-ES" dirty="0"/>
                  <a:t> que </a:t>
                </a:r>
                <a:r>
                  <a:rPr lang="es-ES" dirty="0" smtClean="0"/>
                  <a:t>	está </a:t>
                </a:r>
                <a:r>
                  <a:rPr lang="es-ES" dirty="0"/>
                  <a:t>en función del radio de giro del ala de la  sección I.</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sz="1900" i="1"/>
                          </m:ctrlPr>
                        </m:sSubPr>
                        <m:e>
                          <m:r>
                            <m:rPr>
                              <m:sty m:val="p"/>
                            </m:rPr>
                            <a:rPr lang="es-ES" sz="1900"/>
                            <m:t>l</m:t>
                          </m:r>
                        </m:e>
                        <m:sub>
                          <m:r>
                            <m:rPr>
                              <m:sty m:val="p"/>
                            </m:rPr>
                            <a:rPr lang="es-ES" sz="1900"/>
                            <m:t>rig</m:t>
                          </m:r>
                        </m:sub>
                      </m:sSub>
                      <m:r>
                        <a:rPr lang="es-ES" sz="1900"/>
                        <m:t>=18</m:t>
                      </m:r>
                      <m:sSub>
                        <m:sSubPr>
                          <m:ctrlPr>
                            <a:rPr lang="es-EC" sz="1900" i="1"/>
                          </m:ctrlPr>
                        </m:sSubPr>
                        <m:e>
                          <m:r>
                            <m:rPr>
                              <m:sty m:val="p"/>
                            </m:rPr>
                            <a:rPr lang="es-ES" sz="1900"/>
                            <m:t>r</m:t>
                          </m:r>
                        </m:e>
                        <m:sub>
                          <m:r>
                            <m:rPr>
                              <m:sty m:val="p"/>
                            </m:rPr>
                            <a:rPr lang="es-ES" sz="1900"/>
                            <m:t>ala</m:t>
                          </m:r>
                        </m:sub>
                      </m:sSub>
                      <m:r>
                        <a:rPr lang="es-ES" sz="1900"/>
                        <m:t>  </m:t>
                      </m:r>
                    </m:oMath>
                  </m:oMathPara>
                </a14:m>
                <a:endParaRPr lang="es-EC" sz="1900" dirty="0"/>
              </a:p>
              <a:p>
                <a:pPr marL="0" lvl="0" indent="0">
                  <a:buNone/>
                </a:pPr>
                <a:r>
                  <a:rPr lang="es-ES" dirty="0" smtClean="0"/>
                  <a:t>5. Los </a:t>
                </a:r>
                <a:r>
                  <a:rPr lang="es-ES" dirty="0"/>
                  <a:t>esfuerzos resultantes deben ser menores a los esfuerzos admisibles </a:t>
                </a:r>
                <a:endParaRPr lang="es-EC" dirty="0"/>
              </a:p>
              <a:p>
                <a:pPr marL="0" lvl="0" indent="0">
                  <a:buNone/>
                </a:pPr>
                <a:r>
                  <a:rPr lang="es-ES" dirty="0" smtClean="0"/>
                  <a:t>6. No </a:t>
                </a:r>
                <a:r>
                  <a:rPr lang="es-ES" dirty="0"/>
                  <a:t>se debe exceder la capacidad de resistencia a compresión paralela.</a:t>
                </a:r>
                <a:endParaRPr lang="es-EC" dirty="0"/>
              </a:p>
              <a:p>
                <a:pPr marL="0" indent="0" algn="ctr">
                  <a:buNone/>
                </a:pPr>
                <a14:m>
                  <m:oMath xmlns:m="http://schemas.openxmlformats.org/officeDocument/2006/math">
                    <m:sSub>
                      <m:sSubPr>
                        <m:ctrlPr>
                          <a:rPr lang="es-EC" i="1"/>
                        </m:ctrlPr>
                      </m:sSubPr>
                      <m:e>
                        <m:r>
                          <m:rPr>
                            <m:sty m:val="p"/>
                          </m:rPr>
                          <a:rPr lang="es-ES"/>
                          <m:t>σ</m:t>
                        </m:r>
                      </m:e>
                      <m:sub>
                        <m:r>
                          <m:rPr>
                            <m:sty m:val="p"/>
                          </m:rPr>
                          <a:rPr lang="es-ES"/>
                          <m:t>dise</m:t>
                        </m:r>
                        <m:r>
                          <a:rPr lang="es-EC"/>
                          <m:t>ñ</m:t>
                        </m:r>
                        <m:r>
                          <m:rPr>
                            <m:sty m:val="p"/>
                          </m:rPr>
                          <a:rPr lang="es-EC"/>
                          <m:t>o</m:t>
                        </m:r>
                      </m:sub>
                    </m:sSub>
                    <m:r>
                      <a:rPr lang="es-ES"/>
                      <m:t>&lt;83,50 </m:t>
                    </m:r>
                    <m:f>
                      <m:fPr>
                        <m:ctrlPr>
                          <a:rPr lang="es-EC" i="1"/>
                        </m:ctrlPr>
                      </m:fPr>
                      <m:num>
                        <m:r>
                          <m:rPr>
                            <m:sty m:val="p"/>
                          </m:rPr>
                          <a:rPr lang="es-ES"/>
                          <m:t>kg</m:t>
                        </m:r>
                      </m:num>
                      <m:den>
                        <m:sSup>
                          <m:sSupPr>
                            <m:ctrlPr>
                              <a:rPr lang="es-EC" i="1"/>
                            </m:ctrlPr>
                          </m:sSupPr>
                          <m:e>
                            <m:r>
                              <m:rPr>
                                <m:sty m:val="p"/>
                              </m:rPr>
                              <a:rPr lang="es-ES"/>
                              <m:t>cm</m:t>
                            </m:r>
                          </m:e>
                          <m:sup>
                            <m:r>
                              <a:rPr lang="es-ES"/>
                              <m:t>2</m:t>
                            </m:r>
                          </m:sup>
                        </m:sSup>
                      </m:den>
                    </m:f>
                  </m:oMath>
                </a14:m>
                <a:r>
                  <a:rPr lang="es-EC" dirty="0"/>
                  <a:t> </a:t>
                </a:r>
              </a:p>
              <a:p>
                <a:pPr marL="0" indent="0">
                  <a:buNone/>
                </a:pPr>
                <a:endParaRPr lang="es-EC"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77334" y="1371600"/>
                <a:ext cx="8596668" cy="4838699"/>
              </a:xfrm>
              <a:blipFill rotWithShape="1">
                <a:blip r:embed="rId2"/>
                <a:stretch>
                  <a:fillRect l="-567" t="-756"/>
                </a:stretch>
              </a:blipFill>
            </p:spPr>
            <p:txBody>
              <a:bodyPr/>
              <a:lstStyle/>
              <a:p>
                <a:r>
                  <a:rPr lang="es-EC">
                    <a:noFill/>
                  </a:rPr>
                  <a:t> </a:t>
                </a:r>
              </a:p>
            </p:txBody>
          </p:sp>
        </mc:Fallback>
      </mc:AlternateContent>
    </p:spTree>
    <p:extLst>
      <p:ext uri="{BB962C8B-B14F-4D97-AF65-F5344CB8AC3E}">
        <p14:creationId xmlns:p14="http://schemas.microsoft.com/office/powerpoint/2010/main" val="2342135416"/>
      </p:ext>
    </p:extLst>
  </p:cSld>
  <p:clrMapOvr>
    <a:masterClrMapping/>
  </p:clrMapOvr>
  <p:transition spd="slow">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04850"/>
          </a:xfrm>
        </p:spPr>
        <p:txBody>
          <a:bodyPr/>
          <a:lstStyle/>
          <a:p>
            <a:pPr algn="ctr"/>
            <a:r>
              <a:rPr lang="es-EC" dirty="0" smtClean="0">
                <a:latin typeface="Arial" panose="020B0604020202020204" pitchFamily="34" charset="0"/>
                <a:cs typeface="Arial" panose="020B0604020202020204" pitchFamily="34" charset="0"/>
              </a:rPr>
              <a:t>ESTRUCTURA DE LA EDIFICACIÓN</a:t>
            </a:r>
            <a:endParaRPr lang="es-EC" dirty="0">
              <a:latin typeface="Arial" panose="020B0604020202020204" pitchFamily="34" charset="0"/>
              <a:cs typeface="Arial" panose="020B0604020202020204" pitchFamily="34" charset="0"/>
            </a:endParaRPr>
          </a:p>
        </p:txBody>
      </p:sp>
      <p:sp>
        <p:nvSpPr>
          <p:cNvPr id="5" name="8 Rectángulo"/>
          <p:cNvSpPr>
            <a:spLocks noChangeArrowheads="1"/>
          </p:cNvSpPr>
          <p:nvPr/>
        </p:nvSpPr>
        <p:spPr bwMode="auto">
          <a:xfrm>
            <a:off x="3637112" y="5981193"/>
            <a:ext cx="246602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C" sz="1600" dirty="0" smtClean="0">
                <a:latin typeface="Arial" pitchFamily="34" charset="0"/>
                <a:cs typeface="Arial" pitchFamily="34" charset="0"/>
              </a:rPr>
              <a:t>       </a:t>
            </a:r>
            <a:r>
              <a:rPr lang="es-EC" sz="1600" b="1" dirty="0" smtClean="0">
                <a:latin typeface="Arial" pitchFamily="34" charset="0"/>
                <a:cs typeface="Arial" pitchFamily="34" charset="0"/>
              </a:rPr>
              <a:t>IMAGEN EN 3D</a:t>
            </a:r>
            <a:endParaRPr lang="es-EC" sz="1600" b="1" dirty="0">
              <a:latin typeface="Arial" pitchFamily="34" charset="0"/>
              <a:cs typeface="Arial"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859" y="1428243"/>
            <a:ext cx="496252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3713398"/>
      </p:ext>
    </p:extLst>
  </p:cSld>
  <p:clrMapOvr>
    <a:masterClrMapping/>
  </p:clrMapOvr>
  <p:transition spd="slow">
    <p:wip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latin typeface="Arial" panose="020B0604020202020204" pitchFamily="34" charset="0"/>
                <a:cs typeface="Arial" panose="020B0604020202020204" pitchFamily="34" charset="0"/>
              </a:rPr>
              <a:t>CASA DE DOS PISOS EN MADERA </a:t>
            </a:r>
            <a:r>
              <a:rPr lang="es-EC" dirty="0" smtClean="0">
                <a:latin typeface="Arial" panose="020B0604020202020204" pitchFamily="34" charset="0"/>
                <a:cs typeface="Arial" panose="020B0604020202020204" pitchFamily="34" charset="0"/>
              </a:rPr>
              <a:t>LAMINADA CONTRACHAPADA </a:t>
            </a:r>
            <a:endParaRPr lang="es-EC" dirty="0">
              <a:latin typeface="Arial" panose="020B0604020202020204" pitchFamily="34" charset="0"/>
              <a:cs typeface="Arial" panose="020B0604020202020204" pitchFamily="34" charset="0"/>
            </a:endParaRPr>
          </a:p>
        </p:txBody>
      </p:sp>
      <p:sp>
        <p:nvSpPr>
          <p:cNvPr id="5" name="8 Rectángulo"/>
          <p:cNvSpPr>
            <a:spLocks noChangeArrowheads="1"/>
          </p:cNvSpPr>
          <p:nvPr/>
        </p:nvSpPr>
        <p:spPr bwMode="auto">
          <a:xfrm>
            <a:off x="3637112" y="5981193"/>
            <a:ext cx="246602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C" sz="1600" dirty="0" smtClean="0">
                <a:latin typeface="Arial" pitchFamily="34" charset="0"/>
                <a:cs typeface="Arial" pitchFamily="34" charset="0"/>
              </a:rPr>
              <a:t>       </a:t>
            </a:r>
            <a:r>
              <a:rPr lang="es-EC" sz="1600" b="1" dirty="0" smtClean="0">
                <a:latin typeface="Arial" pitchFamily="34" charset="0"/>
                <a:cs typeface="Arial" pitchFamily="34" charset="0"/>
              </a:rPr>
              <a:t>IMAGEN EN 3D</a:t>
            </a:r>
            <a:endParaRPr lang="es-EC" sz="1600" b="1" dirty="0">
              <a:latin typeface="Arial" pitchFamily="34" charset="0"/>
              <a:cs typeface="Arial" pitchFamily="34" charset="0"/>
            </a:endParaRPr>
          </a:p>
        </p:txBody>
      </p:sp>
      <p:pic>
        <p:nvPicPr>
          <p:cNvPr id="1026" name="Picture 2" descr="C:\Users\pc\Documents\10MO.NIVEL\TESIS IBONE\flexion vigas\BIBLIOGRAFIA TESIS\Foto\CAS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71274" y="1987324"/>
            <a:ext cx="5175249"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611942"/>
      </p:ext>
    </p:extLst>
  </p:cSld>
  <p:clrMapOvr>
    <a:masterClrMapping/>
  </p:clrMapOvr>
  <p:transition spd="slow">
    <p:wip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41729" y="1284826"/>
            <a:ext cx="8596668" cy="3880773"/>
          </a:xfrm>
        </p:spPr>
        <p:txBody>
          <a:bodyPr>
            <a:normAutofit/>
          </a:bodyPr>
          <a:lstStyle/>
          <a:p>
            <a:pPr marL="0" indent="0">
              <a:buNone/>
            </a:pPr>
            <a:r>
              <a:rPr lang="es-EC" sz="4400" dirty="0" smtClean="0"/>
              <a:t>   </a:t>
            </a:r>
          </a:p>
          <a:p>
            <a:pPr marL="0" indent="0">
              <a:buNone/>
            </a:pPr>
            <a:endParaRPr lang="es-EC" sz="4400" dirty="0"/>
          </a:p>
          <a:p>
            <a:pPr marL="0" indent="0">
              <a:buNone/>
            </a:pPr>
            <a:r>
              <a:rPr lang="es-EC" sz="4400" dirty="0" smtClean="0"/>
              <a:t>         Gracias por su atención </a:t>
            </a:r>
            <a:endParaRPr lang="es-EC" sz="4400" dirty="0"/>
          </a:p>
        </p:txBody>
      </p:sp>
    </p:spTree>
    <p:extLst>
      <p:ext uri="{BB962C8B-B14F-4D97-AF65-F5344CB8AC3E}">
        <p14:creationId xmlns:p14="http://schemas.microsoft.com/office/powerpoint/2010/main" val="6940088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571500"/>
            <a:ext cx="9582150" cy="857250"/>
          </a:xfrm>
        </p:spPr>
        <p:txBody>
          <a:bodyPr>
            <a:noAutofit/>
          </a:bodyPr>
          <a:lstStyle/>
          <a:p>
            <a:pPr lvl="1" algn="ctr" defTabSz="457200" rtl="0">
              <a:spcBef>
                <a:spcPct val="0"/>
              </a:spcBef>
            </a:pPr>
            <a:r>
              <a:rPr lang="es-ES" sz="2400" b="1" kern="1200" dirty="0" smtClean="0">
                <a:solidFill>
                  <a:schemeClr val="accent1"/>
                </a:solidFill>
                <a:latin typeface="Arial" panose="020B0604020202020204" pitchFamily="34" charset="0"/>
                <a:ea typeface="+mj-ea"/>
                <a:cs typeface="Arial" panose="020B0604020202020204" pitchFamily="34" charset="0"/>
              </a:rPr>
              <a:t>REQUISITOS DE RESISTENCIA PARA FLEXIÓN</a:t>
            </a:r>
            <a:br>
              <a:rPr lang="es-ES" sz="2400" b="1" kern="1200" dirty="0" smtClean="0">
                <a:solidFill>
                  <a:schemeClr val="accent1"/>
                </a:solidFill>
                <a:latin typeface="Arial" panose="020B0604020202020204" pitchFamily="34" charset="0"/>
                <a:ea typeface="+mj-ea"/>
                <a:cs typeface="Arial" panose="020B0604020202020204" pitchFamily="34" charset="0"/>
              </a:rPr>
            </a:br>
            <a:r>
              <a:rPr lang="es-ES" sz="2400" kern="1200" dirty="0" smtClean="0">
                <a:solidFill>
                  <a:schemeClr val="accent1"/>
                </a:solidFill>
                <a:latin typeface="Arial" panose="020B0604020202020204" pitchFamily="34" charset="0"/>
                <a:ea typeface="+mj-ea"/>
                <a:cs typeface="Arial" panose="020B0604020202020204" pitchFamily="34" charset="0"/>
              </a:rPr>
              <a:t> (Manual de Diseño para maderas del Grupo Andino)</a:t>
            </a:r>
            <a:r>
              <a:rPr lang="es-ES" sz="1200" b="1" dirty="0" smtClean="0"/>
              <a:t> </a:t>
            </a:r>
            <a:endParaRPr lang="es-EC" sz="1200" b="1"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574302" y="1962150"/>
                <a:ext cx="9007848" cy="4381500"/>
              </a:xfrm>
            </p:spPr>
            <p:txBody>
              <a:bodyPr>
                <a:normAutofit/>
              </a:bodyPr>
              <a:lstStyle/>
              <a:p>
                <a:pPr algn="just"/>
                <a:r>
                  <a:rPr lang="es-EC" sz="2400" b="1" dirty="0" smtClean="0"/>
                  <a:t>CONDICIÓN DE RESISTENCIA</a:t>
                </a:r>
              </a:p>
              <a:p>
                <a:pPr marL="0" indent="0" algn="ctr">
                  <a:buNone/>
                </a:pPr>
                <a:r>
                  <a:rPr lang="es-EC" sz="2400" b="1" dirty="0"/>
                  <a:t>	</a:t>
                </a:r>
                <a14:m>
                  <m:oMath xmlns:m="http://schemas.openxmlformats.org/officeDocument/2006/math">
                    <m:sSub>
                      <m:sSubPr>
                        <m:ctrlPr>
                          <a:rPr lang="es-EC" sz="2000" b="1" i="1">
                            <a:latin typeface="Cambria Math"/>
                          </a:rPr>
                        </m:ctrlPr>
                      </m:sSubPr>
                      <m:e>
                        <m:r>
                          <m:rPr>
                            <m:sty m:val="p"/>
                          </m:rPr>
                          <a:rPr lang="es-ES" sz="2000">
                            <a:latin typeface="Cambria Math"/>
                          </a:rPr>
                          <m:t>σ</m:t>
                        </m:r>
                      </m:e>
                      <m:sub>
                        <m:r>
                          <a:rPr lang="es-ES" sz="2000" i="1">
                            <a:latin typeface="Cambria Math"/>
                          </a:rPr>
                          <m:t>𝑚</m:t>
                        </m:r>
                      </m:sub>
                    </m:sSub>
                    <m:r>
                      <a:rPr lang="es-ES" sz="2000">
                        <a:latin typeface="Cambria Math"/>
                      </a:rPr>
                      <m:t>&lt;</m:t>
                    </m:r>
                    <m:sSub>
                      <m:sSubPr>
                        <m:ctrlPr>
                          <a:rPr lang="es-EC" sz="2000" b="1" i="1">
                            <a:latin typeface="Cambria Math"/>
                          </a:rPr>
                        </m:ctrlPr>
                      </m:sSubPr>
                      <m:e>
                        <m:r>
                          <m:rPr>
                            <m:sty m:val="p"/>
                          </m:rPr>
                          <a:rPr lang="es-ES" sz="2000">
                            <a:latin typeface="Cambria Math"/>
                          </a:rPr>
                          <m:t>f</m:t>
                        </m:r>
                      </m:e>
                      <m:sub>
                        <m:r>
                          <m:rPr>
                            <m:sty m:val="p"/>
                          </m:rPr>
                          <a:rPr lang="es-ES" sz="2000">
                            <a:latin typeface="Cambria Math"/>
                          </a:rPr>
                          <m:t>m</m:t>
                        </m:r>
                      </m:sub>
                    </m:sSub>
                  </m:oMath>
                </a14:m>
                <a:endParaRPr lang="es-EC" sz="2400" b="1" dirty="0" smtClean="0"/>
              </a:p>
              <a:p>
                <a:pPr marL="0" indent="0" algn="ctr">
                  <a:lnSpc>
                    <a:spcPct val="150000"/>
                  </a:lnSpc>
                  <a:buNone/>
                </a:pPr>
                <a14:m>
                  <m:oMathPara xmlns:m="http://schemas.openxmlformats.org/officeDocument/2006/math">
                    <m:oMathParaPr>
                      <m:jc m:val="centerGroup"/>
                    </m:oMathParaPr>
                    <m:oMath xmlns:m="http://schemas.openxmlformats.org/officeDocument/2006/math">
                      <m:r>
                        <a:rPr lang="es-ES" sz="2000" b="1" i="1">
                          <a:latin typeface="Cambria Math"/>
                        </a:rPr>
                        <m:t>𝐄𝐬𝐟𝐮𝐞𝐫𝐳𝐨</m:t>
                      </m:r>
                      <m:r>
                        <a:rPr lang="es-ES" sz="2000" b="1">
                          <a:latin typeface="Cambria Math"/>
                        </a:rPr>
                        <m:t> </m:t>
                      </m:r>
                      <m:r>
                        <a:rPr lang="es-ES" sz="2000" b="1" i="1">
                          <a:latin typeface="Cambria Math"/>
                        </a:rPr>
                        <m:t>𝐀𝐝𝐦𝐢𝐬𝐢𝐛𝐥𝐞</m:t>
                      </m:r>
                      <m:r>
                        <a:rPr lang="es-ES" sz="2000" b="1">
                          <a:latin typeface="Cambria Math"/>
                        </a:rPr>
                        <m:t>=</m:t>
                      </m:r>
                      <m:f>
                        <m:fPr>
                          <m:ctrlPr>
                            <a:rPr lang="es-EC" sz="2000" b="1" i="1">
                              <a:latin typeface="Cambria Math"/>
                            </a:rPr>
                          </m:ctrlPr>
                        </m:fPr>
                        <m:num>
                          <m:r>
                            <a:rPr lang="es-ES" sz="2000" b="1" i="1">
                              <a:latin typeface="Cambria Math"/>
                            </a:rPr>
                            <m:t>𝐅</m:t>
                          </m:r>
                          <m:r>
                            <a:rPr lang="es-ES" sz="2000" b="1">
                              <a:latin typeface="Cambria Math"/>
                            </a:rPr>
                            <m:t>.</m:t>
                          </m:r>
                          <m:r>
                            <a:rPr lang="es-ES" sz="2000" b="1" i="1">
                              <a:latin typeface="Cambria Math"/>
                            </a:rPr>
                            <m:t>𝐂</m:t>
                          </m:r>
                          <m:r>
                            <a:rPr lang="es-ES" sz="2000" b="1">
                              <a:latin typeface="Cambria Math"/>
                            </a:rPr>
                            <m:t>. ×</m:t>
                          </m:r>
                          <m:r>
                            <a:rPr lang="es-ES" sz="2000" b="1" i="1">
                              <a:latin typeface="Cambria Math"/>
                            </a:rPr>
                            <m:t>𝐅</m:t>
                          </m:r>
                          <m:r>
                            <a:rPr lang="es-ES" sz="2000" b="1">
                              <a:latin typeface="Cambria Math"/>
                            </a:rPr>
                            <m:t>.</m:t>
                          </m:r>
                          <m:r>
                            <a:rPr lang="es-ES" sz="2000" b="1" i="1">
                              <a:latin typeface="Cambria Math"/>
                            </a:rPr>
                            <m:t>𝐓</m:t>
                          </m:r>
                          <m:r>
                            <a:rPr lang="es-ES" sz="2000" b="1">
                              <a:latin typeface="Cambria Math"/>
                            </a:rPr>
                            <m:t>.</m:t>
                          </m:r>
                        </m:num>
                        <m:den>
                          <m:r>
                            <a:rPr lang="es-ES" sz="2000" b="1" i="1">
                              <a:latin typeface="Cambria Math"/>
                            </a:rPr>
                            <m:t>𝐅</m:t>
                          </m:r>
                          <m:r>
                            <a:rPr lang="es-ES" sz="2000" b="1">
                              <a:latin typeface="Cambria Math"/>
                            </a:rPr>
                            <m:t>.</m:t>
                          </m:r>
                          <m:r>
                            <a:rPr lang="es-ES" sz="2000" b="1" i="1">
                              <a:latin typeface="Cambria Math"/>
                            </a:rPr>
                            <m:t>𝐒</m:t>
                          </m:r>
                          <m:r>
                            <a:rPr lang="es-ES" sz="2000" b="1">
                              <a:latin typeface="Cambria Math"/>
                            </a:rPr>
                            <m:t>. ×</m:t>
                          </m:r>
                          <m:r>
                            <a:rPr lang="es-ES" sz="2000" b="1" i="1">
                              <a:latin typeface="Cambria Math"/>
                            </a:rPr>
                            <m:t>𝐅</m:t>
                          </m:r>
                          <m:r>
                            <a:rPr lang="es-ES" sz="2000" b="1">
                              <a:latin typeface="Cambria Math"/>
                            </a:rPr>
                            <m:t>.</m:t>
                          </m:r>
                          <m:r>
                            <a:rPr lang="es-ES" sz="2000" b="1" i="1">
                              <a:latin typeface="Cambria Math"/>
                            </a:rPr>
                            <m:t>𝐃</m:t>
                          </m:r>
                          <m:r>
                            <a:rPr lang="es-ES" sz="2000" b="1">
                              <a:latin typeface="Cambria Math"/>
                            </a:rPr>
                            <m:t>.</m:t>
                          </m:r>
                          <m:r>
                            <a:rPr lang="es-ES" sz="2000" b="1" i="1">
                              <a:latin typeface="Cambria Math"/>
                            </a:rPr>
                            <m:t>𝐂</m:t>
                          </m:r>
                          <m:r>
                            <a:rPr lang="es-ES" sz="2000" b="1">
                              <a:latin typeface="Cambria Math"/>
                            </a:rPr>
                            <m:t>.</m:t>
                          </m:r>
                        </m:den>
                      </m:f>
                      <m:r>
                        <a:rPr lang="es-ES" sz="2000" b="1">
                          <a:latin typeface="Cambria Math"/>
                        </a:rPr>
                        <m:t>×</m:t>
                      </m:r>
                      <m:r>
                        <a:rPr lang="es-ES" sz="2000" b="1" i="1">
                          <a:latin typeface="Cambria Math"/>
                        </a:rPr>
                        <m:t>𝐄𝐬𝐟𝐮𝐞𝐫𝐳𝐨</m:t>
                      </m:r>
                      <m:r>
                        <a:rPr lang="es-ES" sz="2000" b="1">
                          <a:latin typeface="Cambria Math"/>
                        </a:rPr>
                        <m:t> ú</m:t>
                      </m:r>
                      <m:r>
                        <a:rPr lang="es-ES" sz="2000" b="1" i="1">
                          <a:latin typeface="Cambria Math"/>
                        </a:rPr>
                        <m:t>𝐥𝐭𝐢𝐦𝐨</m:t>
                      </m:r>
                      <m:r>
                        <a:rPr lang="es-ES" sz="2000" b="1">
                          <a:latin typeface="Cambria Math"/>
                        </a:rPr>
                        <m:t> </m:t>
                      </m:r>
                    </m:oMath>
                  </m:oMathPara>
                </a14:m>
                <a:endParaRPr lang="es-EC" sz="2000" b="1" dirty="0" smtClean="0"/>
              </a:p>
              <a:p>
                <a:r>
                  <a:rPr lang="es-ES" b="1" dirty="0"/>
                  <a:t>F.C.</a:t>
                </a:r>
                <a:r>
                  <a:rPr lang="es-ES" dirty="0"/>
                  <a:t>	Factor de reducción por calidad</a:t>
                </a:r>
                <a:endParaRPr lang="es-EC" dirty="0"/>
              </a:p>
              <a:p>
                <a:r>
                  <a:rPr lang="es-ES" b="1" dirty="0"/>
                  <a:t>F.T.</a:t>
                </a:r>
                <a:r>
                  <a:rPr lang="es-ES" dirty="0"/>
                  <a:t>	Factor de reducción de tamaño</a:t>
                </a:r>
                <a:endParaRPr lang="es-EC" dirty="0"/>
              </a:p>
              <a:p>
                <a:r>
                  <a:rPr lang="es-ES" b="1" dirty="0"/>
                  <a:t>F.C.</a:t>
                </a:r>
                <a:r>
                  <a:rPr lang="es-ES" dirty="0"/>
                  <a:t>	Factor de servicio y seguridad</a:t>
                </a:r>
                <a:endParaRPr lang="es-EC" dirty="0"/>
              </a:p>
              <a:p>
                <a:r>
                  <a:rPr lang="es-ES" b="1" dirty="0"/>
                  <a:t>F.C.</a:t>
                </a:r>
                <a:r>
                  <a:rPr lang="es-ES" dirty="0"/>
                  <a:t>	Factor de duración de carga</a:t>
                </a:r>
                <a:endParaRPr lang="es-EC" dirty="0"/>
              </a:p>
              <a:p>
                <a:pPr marL="0" indent="0" algn="just">
                  <a:buNone/>
                </a:pPr>
                <a:endParaRPr lang="es-EC" dirty="0" smtClean="0"/>
              </a:p>
              <a:p>
                <a:pPr marL="0" indent="0" algn="just">
                  <a:buNone/>
                </a:pPr>
                <a:endParaRPr lang="es-EC" dirty="0"/>
              </a:p>
              <a:p>
                <a:pPr marL="0" indent="0" algn="just">
                  <a:buNone/>
                </a:pPr>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574302" y="1962150"/>
                <a:ext cx="9007848" cy="4381500"/>
              </a:xfrm>
              <a:blipFill rotWithShape="1">
                <a:blip r:embed="rId2"/>
                <a:stretch>
                  <a:fillRect l="-474" t="-1113"/>
                </a:stretch>
              </a:blipFill>
            </p:spPr>
            <p:txBody>
              <a:bodyPr/>
              <a:lstStyle/>
              <a:p>
                <a:r>
                  <a:rPr lang="es-EC">
                    <a:noFill/>
                  </a:rPr>
                  <a:t> </a:t>
                </a:r>
              </a:p>
            </p:txBody>
          </p:sp>
        </mc:Fallback>
      </mc:AlternateContent>
    </p:spTree>
    <p:extLst>
      <p:ext uri="{BB962C8B-B14F-4D97-AF65-F5344CB8AC3E}">
        <p14:creationId xmlns:p14="http://schemas.microsoft.com/office/powerpoint/2010/main" val="2069689151"/>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 y="323850"/>
            <a:ext cx="9121602" cy="6248400"/>
          </a:xfrm>
        </p:spPr>
        <p:txBody>
          <a:bodyPr/>
          <a:lstStyle/>
          <a:p>
            <a:pPr lvl="1" algn="l" defTabSz="457200" rtl="0">
              <a:spcBef>
                <a:spcPct val="0"/>
              </a:spcBef>
            </a:pPr>
            <a:r>
              <a:rPr lang="es-EC" b="1" dirty="0" smtClean="0"/>
              <a:t/>
            </a:r>
            <a:br>
              <a:rPr lang="es-EC" b="1" dirty="0" smtClean="0"/>
            </a:br>
            <a:r>
              <a:rPr lang="en-US" dirty="0"/>
              <a:t>. </a:t>
            </a:r>
            <a:r>
              <a:rPr lang="es-EC" b="1" dirty="0"/>
              <a:t>Factores de Reducción Considerados</a:t>
            </a:r>
            <a:br>
              <a:rPr lang="es-EC" b="1" dirty="0"/>
            </a:br>
            <a:r>
              <a:rPr lang="es-EC" b="1" dirty="0" smtClean="0"/>
              <a:t/>
            </a:r>
            <a:br>
              <a:rPr lang="es-EC" b="1" dirty="0" smtClean="0"/>
            </a:br>
            <a:r>
              <a:rPr lang="es-EC" b="1" dirty="0"/>
              <a:t/>
            </a:r>
            <a:br>
              <a:rPr lang="es-EC" b="1" dirty="0"/>
            </a:br>
            <a:r>
              <a:rPr lang="es-EC" b="1" dirty="0" smtClean="0"/>
              <a:t/>
            </a:r>
            <a:br>
              <a:rPr lang="es-EC" b="1" dirty="0" smtClean="0"/>
            </a:br>
            <a:r>
              <a:rPr lang="es-EC" b="1" dirty="0"/>
              <a:t/>
            </a:r>
            <a:br>
              <a:rPr lang="es-EC" b="1" dirty="0"/>
            </a:br>
            <a:r>
              <a:rPr lang="es-EC" b="1" dirty="0" smtClean="0"/>
              <a:t/>
            </a:r>
            <a:br>
              <a:rPr lang="es-EC" b="1" dirty="0" smtClean="0"/>
            </a:br>
            <a:r>
              <a:rPr lang="es-EC" b="1" dirty="0" smtClean="0"/>
              <a:t/>
            </a:r>
            <a:br>
              <a:rPr lang="es-EC" b="1" dirty="0" smtClean="0"/>
            </a:br>
            <a:r>
              <a:rPr lang="en-US" dirty="0"/>
              <a:t>. </a:t>
            </a:r>
            <a:r>
              <a:rPr lang="es-EC" b="1" dirty="0"/>
              <a:t>Esfuerzos Últimos</a:t>
            </a:r>
            <a:r>
              <a:rPr lang="es-EC" b="1" dirty="0" smtClean="0"/>
              <a:t/>
            </a:r>
            <a:br>
              <a:rPr lang="es-EC" b="1" dirty="0" smtClean="0"/>
            </a:br>
            <a:r>
              <a:rPr lang="es-EC" b="1" dirty="0" smtClean="0"/>
              <a:t/>
            </a:r>
            <a:br>
              <a:rPr lang="es-EC" b="1" dirty="0" smtClean="0"/>
            </a:br>
            <a:r>
              <a:rPr lang="es-EC" b="1" dirty="0"/>
              <a:t/>
            </a:r>
            <a:br>
              <a:rPr lang="es-EC" b="1" dirty="0"/>
            </a:br>
            <a:r>
              <a:rPr lang="es-EC" b="1" dirty="0" smtClean="0"/>
              <a:t/>
            </a:r>
            <a:br>
              <a:rPr lang="es-EC" b="1" dirty="0" smtClean="0"/>
            </a:br>
            <a:r>
              <a:rPr lang="es-EC" b="1" dirty="0"/>
              <a:t/>
            </a:r>
            <a:br>
              <a:rPr lang="es-EC" b="1" dirty="0"/>
            </a:br>
            <a:r>
              <a:rPr lang="es-EC" b="1" dirty="0" smtClean="0"/>
              <a:t/>
            </a:r>
            <a:br>
              <a:rPr lang="es-EC" b="1" dirty="0" smtClean="0"/>
            </a:br>
            <a:r>
              <a:rPr lang="es-EC" b="1" dirty="0"/>
              <a:t/>
            </a:r>
            <a:br>
              <a:rPr lang="es-EC" b="1" dirty="0"/>
            </a:br>
            <a:r>
              <a:rPr lang="en-US" dirty="0"/>
              <a:t>. </a:t>
            </a:r>
            <a:r>
              <a:rPr lang="es-EC" b="1" dirty="0"/>
              <a:t>Factores de Reducción Considerados</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488962005"/>
              </p:ext>
            </p:extLst>
          </p:nvPr>
        </p:nvGraphicFramePr>
        <p:xfrm>
          <a:off x="1714498" y="2886075"/>
          <a:ext cx="6362701" cy="1516653"/>
        </p:xfrm>
        <a:graphic>
          <a:graphicData uri="http://schemas.openxmlformats.org/drawingml/2006/table">
            <a:tbl>
              <a:tblPr firstRow="1" firstCol="1" bandRow="1">
                <a:tableStyleId>{5C22544A-7EE6-4342-B048-85BDC9FD1C3A}</a:tableStyleId>
              </a:tblPr>
              <a:tblGrid>
                <a:gridCol w="1067293"/>
                <a:gridCol w="697844"/>
                <a:gridCol w="1108342"/>
                <a:gridCol w="821074"/>
                <a:gridCol w="960113"/>
                <a:gridCol w="1112814"/>
                <a:gridCol w="595221"/>
              </a:tblGrid>
              <a:tr h="630247">
                <a:tc rowSpan="2">
                  <a:txBody>
                    <a:bodyPr/>
                    <a:lstStyle/>
                    <a:p>
                      <a:pPr algn="ctr">
                        <a:lnSpc>
                          <a:spcPct val="115000"/>
                        </a:lnSpc>
                        <a:spcAft>
                          <a:spcPts val="0"/>
                        </a:spcAft>
                      </a:pPr>
                      <a:r>
                        <a:rPr lang="es-ES" sz="1000" dirty="0">
                          <a:effectLst/>
                        </a:rPr>
                        <a:t> </a:t>
                      </a:r>
                      <a:endParaRPr lang="es-EC" sz="1100" dirty="0">
                        <a:effectLst/>
                      </a:endParaRPr>
                    </a:p>
                    <a:p>
                      <a:pPr algn="ctr">
                        <a:lnSpc>
                          <a:spcPct val="115000"/>
                        </a:lnSpc>
                        <a:spcAft>
                          <a:spcPts val="0"/>
                        </a:spcAft>
                      </a:pPr>
                      <a:r>
                        <a:rPr lang="es-ES" sz="1000" dirty="0">
                          <a:effectLst/>
                        </a:rPr>
                        <a:t> </a:t>
                      </a:r>
                      <a:endParaRPr lang="es-EC" sz="1100" dirty="0">
                        <a:effectLst/>
                      </a:endParaRPr>
                    </a:p>
                    <a:p>
                      <a:pPr algn="ctr">
                        <a:lnSpc>
                          <a:spcPct val="115000"/>
                        </a:lnSpc>
                        <a:spcAft>
                          <a:spcPts val="0"/>
                        </a:spcAft>
                      </a:pPr>
                      <a:r>
                        <a:rPr lang="es-ES" sz="1000" dirty="0">
                          <a:effectLst/>
                        </a:rPr>
                        <a:t>Esfuerzos</a:t>
                      </a:r>
                      <a:endParaRPr lang="es-EC"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dirty="0">
                          <a:effectLst/>
                        </a:rPr>
                        <a:t> </a:t>
                      </a:r>
                      <a:endParaRPr lang="es-EC" sz="1100" dirty="0">
                        <a:effectLst/>
                      </a:endParaRPr>
                    </a:p>
                    <a:p>
                      <a:pPr algn="ctr">
                        <a:lnSpc>
                          <a:spcPct val="115000"/>
                        </a:lnSpc>
                        <a:spcAft>
                          <a:spcPts val="0"/>
                        </a:spcAft>
                      </a:pPr>
                      <a:r>
                        <a:rPr lang="es-ES" sz="1000" dirty="0">
                          <a:effectLst/>
                        </a:rPr>
                        <a:t>Flexión paralela </a:t>
                      </a:r>
                      <a:endParaRPr lang="es-EC"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dirty="0">
                          <a:effectLst/>
                        </a:rPr>
                        <a:t> </a:t>
                      </a:r>
                      <a:endParaRPr lang="es-EC" sz="1100" dirty="0">
                        <a:effectLst/>
                      </a:endParaRPr>
                    </a:p>
                    <a:p>
                      <a:pPr algn="ctr">
                        <a:lnSpc>
                          <a:spcPct val="115000"/>
                        </a:lnSpc>
                        <a:spcAft>
                          <a:spcPts val="0"/>
                        </a:spcAft>
                      </a:pPr>
                      <a:r>
                        <a:rPr lang="es-ES" sz="1000" dirty="0">
                          <a:effectLst/>
                        </a:rPr>
                        <a:t>Flexión perpendicular</a:t>
                      </a:r>
                      <a:endParaRPr lang="es-EC"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dirty="0">
                          <a:effectLst/>
                        </a:rPr>
                        <a:t> </a:t>
                      </a:r>
                      <a:endParaRPr lang="es-EC" sz="1100" dirty="0">
                        <a:effectLst/>
                      </a:endParaRPr>
                    </a:p>
                    <a:p>
                      <a:pPr algn="ctr">
                        <a:lnSpc>
                          <a:spcPct val="115000"/>
                        </a:lnSpc>
                        <a:spcAft>
                          <a:spcPts val="0"/>
                        </a:spcAft>
                      </a:pPr>
                      <a:r>
                        <a:rPr lang="es-ES" sz="1000" dirty="0">
                          <a:effectLst/>
                        </a:rPr>
                        <a:t>Tracción paralela</a:t>
                      </a:r>
                      <a:endParaRPr lang="es-EC"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 </a:t>
                      </a:r>
                      <a:endParaRPr lang="es-EC" sz="1100">
                        <a:effectLst/>
                      </a:endParaRPr>
                    </a:p>
                    <a:p>
                      <a:pPr algn="ctr">
                        <a:lnSpc>
                          <a:spcPct val="115000"/>
                        </a:lnSpc>
                        <a:spcAft>
                          <a:spcPts val="0"/>
                        </a:spcAft>
                      </a:pPr>
                      <a:r>
                        <a:rPr lang="es-ES" sz="1000">
                          <a:effectLst/>
                        </a:rPr>
                        <a:t>Compresión paralela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 </a:t>
                      </a:r>
                      <a:endParaRPr lang="es-EC" sz="1100">
                        <a:effectLst/>
                      </a:endParaRPr>
                    </a:p>
                    <a:p>
                      <a:pPr algn="ctr">
                        <a:lnSpc>
                          <a:spcPct val="115000"/>
                        </a:lnSpc>
                        <a:spcAft>
                          <a:spcPts val="0"/>
                        </a:spcAft>
                      </a:pPr>
                      <a:r>
                        <a:rPr lang="es-ES" sz="1000">
                          <a:effectLst/>
                        </a:rPr>
                        <a:t>Compresión perpendicular</a:t>
                      </a:r>
                      <a:endParaRPr lang="es-EC" sz="1100">
                        <a:effectLst/>
                        <a:latin typeface="Calibri"/>
                        <a:ea typeface="Calibri"/>
                        <a:cs typeface="Times New Roman"/>
                      </a:endParaRPr>
                    </a:p>
                  </a:txBody>
                  <a:tcPr marL="68580" marR="68580" marT="0" marB="0"/>
                </a:tc>
                <a:tc>
                  <a:txBody>
                    <a:bodyPr/>
                    <a:lstStyle/>
                    <a:p>
                      <a:pPr>
                        <a:lnSpc>
                          <a:spcPct val="115000"/>
                        </a:lnSpc>
                        <a:spcAft>
                          <a:spcPts val="0"/>
                        </a:spcAft>
                      </a:pPr>
                      <a:r>
                        <a:rPr lang="es-ES" sz="1000">
                          <a:effectLst/>
                        </a:rPr>
                        <a:t> </a:t>
                      </a:r>
                      <a:endParaRPr lang="es-EC" sz="1100">
                        <a:effectLst/>
                      </a:endParaRPr>
                    </a:p>
                    <a:p>
                      <a:pPr>
                        <a:lnSpc>
                          <a:spcPct val="115000"/>
                        </a:lnSpc>
                        <a:spcAft>
                          <a:spcPts val="0"/>
                        </a:spcAft>
                      </a:pPr>
                      <a:r>
                        <a:rPr lang="es-ES" sz="1000">
                          <a:effectLst/>
                        </a:rPr>
                        <a:t>Corte</a:t>
                      </a:r>
                      <a:endParaRPr lang="es-EC" sz="1100">
                        <a:effectLst/>
                        <a:latin typeface="Calibri"/>
                        <a:ea typeface="Calibri"/>
                        <a:cs typeface="Times New Roman"/>
                      </a:endParaRPr>
                    </a:p>
                  </a:txBody>
                  <a:tcPr marL="68580" marR="68580" marT="0" marB="0"/>
                </a:tc>
              </a:tr>
              <a:tr h="346166">
                <a:tc vMerge="1">
                  <a:txBody>
                    <a:bodyPr/>
                    <a:lstStyle/>
                    <a:p>
                      <a:endParaRPr lang="es-EC"/>
                    </a:p>
                  </a:txBody>
                  <a:tcPr/>
                </a:tc>
                <a:tc>
                  <a:txBody>
                    <a:bodyPr/>
                    <a:lstStyle/>
                    <a:p>
                      <a:pPr algn="ctr">
                        <a:lnSpc>
                          <a:spcPct val="115000"/>
                        </a:lnSpc>
                        <a:spcAft>
                          <a:spcPts val="0"/>
                        </a:spcAft>
                      </a:pPr>
                      <a:r>
                        <a:rPr lang="es-ES" sz="1000">
                          <a:effectLst/>
                        </a:rPr>
                        <a:t>Kg/cm²</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Kg/cm²</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Kg/cm²</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Kg/cm²</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Kg/cm²</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Kg/cm²</a:t>
                      </a:r>
                      <a:endParaRPr lang="es-EC" sz="1100">
                        <a:effectLst/>
                        <a:latin typeface="Calibri"/>
                        <a:ea typeface="Calibri"/>
                        <a:cs typeface="Times New Roman"/>
                      </a:endParaRPr>
                    </a:p>
                  </a:txBody>
                  <a:tcPr marL="68580" marR="68580" marT="0" marB="0"/>
                </a:tc>
              </a:tr>
              <a:tr h="173083">
                <a:tc>
                  <a:txBody>
                    <a:bodyPr/>
                    <a:lstStyle/>
                    <a:p>
                      <a:pPr>
                        <a:lnSpc>
                          <a:spcPct val="115000"/>
                        </a:lnSpc>
                        <a:spcAft>
                          <a:spcPts val="0"/>
                        </a:spcAft>
                      </a:pPr>
                      <a:r>
                        <a:rPr lang="es-ES" sz="1000">
                          <a:effectLst/>
                        </a:rPr>
                        <a:t>Fabricante</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441</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470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220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167</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197</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a:t>
                      </a:r>
                      <a:endParaRPr lang="es-EC" sz="1100">
                        <a:effectLst/>
                        <a:latin typeface="Calibri"/>
                        <a:ea typeface="Calibri"/>
                        <a:cs typeface="Times New Roman"/>
                      </a:endParaRPr>
                    </a:p>
                  </a:txBody>
                  <a:tcPr marL="68580" marR="68580" marT="0" marB="0"/>
                </a:tc>
              </a:tr>
              <a:tr h="175412">
                <a:tc>
                  <a:txBody>
                    <a:bodyPr/>
                    <a:lstStyle/>
                    <a:p>
                      <a:pPr>
                        <a:lnSpc>
                          <a:spcPct val="115000"/>
                        </a:lnSpc>
                        <a:spcAft>
                          <a:spcPts val="0"/>
                        </a:spcAft>
                      </a:pPr>
                      <a:r>
                        <a:rPr lang="es-ES" sz="1000">
                          <a:effectLst/>
                        </a:rPr>
                        <a:t>Ensayo</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349</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376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162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71</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27</a:t>
                      </a:r>
                      <a:endParaRPr lang="es-EC" sz="1100">
                        <a:effectLst/>
                        <a:latin typeface="Calibri"/>
                        <a:ea typeface="Calibri"/>
                        <a:cs typeface="Times New Roman"/>
                      </a:endParaRPr>
                    </a:p>
                  </a:txBody>
                  <a:tcPr marL="68580" marR="68580" marT="0" marB="0"/>
                </a:tc>
              </a:tr>
              <a:tr h="189568">
                <a:tc>
                  <a:txBody>
                    <a:bodyPr/>
                    <a:lstStyle/>
                    <a:p>
                      <a:pPr>
                        <a:lnSpc>
                          <a:spcPct val="115000"/>
                        </a:lnSpc>
                        <a:spcAft>
                          <a:spcPts val="0"/>
                        </a:spcAft>
                      </a:pPr>
                      <a:r>
                        <a:rPr lang="es-ES" sz="1000" dirty="0">
                          <a:effectLst/>
                        </a:rPr>
                        <a:t>Madera tipo C</a:t>
                      </a:r>
                      <a:endParaRPr lang="es-EC"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319</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dirty="0">
                          <a:effectLst/>
                        </a:rPr>
                        <a:t>319</a:t>
                      </a:r>
                      <a:endParaRPr lang="es-EC"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160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a:effectLst/>
                        </a:rPr>
                        <a:t>24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00" dirty="0">
                          <a:effectLst/>
                        </a:rPr>
                        <a:t>16</a:t>
                      </a:r>
                      <a:endParaRPr lang="es-EC" sz="1100" dirty="0">
                        <a:effectLst/>
                        <a:latin typeface="Calibri"/>
                        <a:ea typeface="Calibri"/>
                        <a:cs typeface="Times New Roman"/>
                      </a:endParaRPr>
                    </a:p>
                  </a:txBody>
                  <a:tcPr marL="68580" marR="68580" marT="0" marB="0"/>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4116639522"/>
              </p:ext>
            </p:extLst>
          </p:nvPr>
        </p:nvGraphicFramePr>
        <p:xfrm>
          <a:off x="2476500" y="1004915"/>
          <a:ext cx="4476749" cy="1524586"/>
        </p:xfrm>
        <a:graphic>
          <a:graphicData uri="http://schemas.openxmlformats.org/drawingml/2006/table">
            <a:tbl>
              <a:tblPr firstRow="1" firstCol="1" bandRow="1">
                <a:tableStyleId>{5C22544A-7EE6-4342-B048-85BDC9FD1C3A}</a:tableStyleId>
              </a:tblPr>
              <a:tblGrid>
                <a:gridCol w="621771"/>
                <a:gridCol w="932656"/>
                <a:gridCol w="1025921"/>
                <a:gridCol w="746125"/>
                <a:gridCol w="1150276"/>
              </a:tblGrid>
              <a:tr h="423835">
                <a:tc>
                  <a:txBody>
                    <a:bodyPr/>
                    <a:lstStyle/>
                    <a:p>
                      <a:endParaRPr lang="es-EC" sz="1100" dirty="0">
                        <a:effectLst/>
                        <a:latin typeface="Calibri"/>
                        <a:cs typeface="Times New Roman"/>
                      </a:endParaRPr>
                    </a:p>
                  </a:txBody>
                  <a:tcPr marL="68580" marR="68580" marT="0" marB="0"/>
                </a:tc>
                <a:tc>
                  <a:txBody>
                    <a:bodyPr/>
                    <a:lstStyle/>
                    <a:p>
                      <a:pPr algn="ctr">
                        <a:lnSpc>
                          <a:spcPct val="115000"/>
                        </a:lnSpc>
                        <a:spcAft>
                          <a:spcPts val="0"/>
                        </a:spcAft>
                      </a:pPr>
                      <a:r>
                        <a:rPr lang="es-EC" sz="1100">
                          <a:effectLst/>
                        </a:rPr>
                        <a:t>Flexión</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Compresión Paralela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Corte Paralelo</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Compresión Perpendicular</a:t>
                      </a:r>
                      <a:endParaRPr lang="es-EC" sz="1100">
                        <a:effectLst/>
                        <a:latin typeface="Calibri"/>
                        <a:ea typeface="Calibri"/>
                        <a:cs typeface="Times New Roman"/>
                      </a:endParaRPr>
                    </a:p>
                  </a:txBody>
                  <a:tcPr marL="68580" marR="68580" marT="0" marB="0"/>
                </a:tc>
              </a:tr>
              <a:tr h="207441">
                <a:tc>
                  <a:txBody>
                    <a:bodyPr/>
                    <a:lstStyle/>
                    <a:p>
                      <a:pPr>
                        <a:lnSpc>
                          <a:spcPct val="115000"/>
                        </a:lnSpc>
                        <a:spcAft>
                          <a:spcPts val="0"/>
                        </a:spcAft>
                      </a:pPr>
                      <a:r>
                        <a:rPr lang="es-EC" sz="1100">
                          <a:effectLst/>
                        </a:rPr>
                        <a:t>F.C.</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0,80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a:t>
                      </a:r>
                      <a:endParaRPr lang="es-EC" sz="1100">
                        <a:effectLst/>
                        <a:latin typeface="Calibri"/>
                        <a:ea typeface="Calibri"/>
                        <a:cs typeface="Times New Roman"/>
                      </a:endParaRPr>
                    </a:p>
                  </a:txBody>
                  <a:tcPr marL="68580" marR="68580" marT="0" marB="0"/>
                </a:tc>
              </a:tr>
              <a:tr h="207441">
                <a:tc>
                  <a:txBody>
                    <a:bodyPr/>
                    <a:lstStyle/>
                    <a:p>
                      <a:pPr>
                        <a:lnSpc>
                          <a:spcPct val="115000"/>
                        </a:lnSpc>
                        <a:spcAft>
                          <a:spcPts val="0"/>
                        </a:spcAft>
                      </a:pPr>
                      <a:r>
                        <a:rPr lang="es-EC" sz="1100">
                          <a:effectLst/>
                        </a:rPr>
                        <a:t>F.T.</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0,90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a:t>
                      </a:r>
                      <a:endParaRPr lang="es-EC" sz="1100">
                        <a:effectLst/>
                        <a:latin typeface="Calibri"/>
                        <a:ea typeface="Calibri"/>
                        <a:cs typeface="Times New Roman"/>
                      </a:endParaRPr>
                    </a:p>
                  </a:txBody>
                  <a:tcPr marL="68580" marR="68580" marT="0" marB="0"/>
                </a:tc>
              </a:tr>
              <a:tr h="207441">
                <a:tc>
                  <a:txBody>
                    <a:bodyPr/>
                    <a:lstStyle/>
                    <a:p>
                      <a:pPr>
                        <a:lnSpc>
                          <a:spcPct val="115000"/>
                        </a:lnSpc>
                        <a:spcAft>
                          <a:spcPts val="0"/>
                        </a:spcAft>
                      </a:pPr>
                      <a:r>
                        <a:rPr lang="es-EC" sz="1100">
                          <a:effectLst/>
                        </a:rPr>
                        <a:t>F.S.</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2,00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1,60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4,00*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1,60</a:t>
                      </a:r>
                      <a:endParaRPr lang="es-EC" sz="1100">
                        <a:effectLst/>
                        <a:latin typeface="Calibri"/>
                        <a:ea typeface="Calibri"/>
                        <a:cs typeface="Times New Roman"/>
                      </a:endParaRPr>
                    </a:p>
                  </a:txBody>
                  <a:tcPr marL="68580" marR="68580" marT="0" marB="0"/>
                </a:tc>
              </a:tr>
              <a:tr h="270987">
                <a:tc>
                  <a:txBody>
                    <a:bodyPr/>
                    <a:lstStyle/>
                    <a:p>
                      <a:pPr>
                        <a:lnSpc>
                          <a:spcPct val="115000"/>
                        </a:lnSpc>
                        <a:spcAft>
                          <a:spcPts val="0"/>
                        </a:spcAft>
                      </a:pPr>
                      <a:r>
                        <a:rPr lang="es-EC" sz="1100">
                          <a:effectLst/>
                        </a:rPr>
                        <a:t>F.D.C.</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dirty="0">
                          <a:effectLst/>
                        </a:rPr>
                        <a:t>1,25</a:t>
                      </a:r>
                      <a:endParaRPr lang="es-EC"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a:t>
                      </a:r>
                      <a:endParaRPr lang="es-EC" sz="1100">
                        <a:effectLst/>
                        <a:latin typeface="Calibri"/>
                        <a:ea typeface="Calibri"/>
                        <a:cs typeface="Times New Roman"/>
                      </a:endParaRPr>
                    </a:p>
                  </a:txBody>
                  <a:tcPr marL="68580" marR="68580" marT="0" marB="0"/>
                </a:tc>
              </a:tr>
              <a:tr h="207441">
                <a:tc gridSpan="5">
                  <a:txBody>
                    <a:bodyPr/>
                    <a:lstStyle/>
                    <a:p>
                      <a:pPr>
                        <a:lnSpc>
                          <a:spcPct val="115000"/>
                        </a:lnSpc>
                        <a:spcAft>
                          <a:spcPts val="0"/>
                        </a:spcAft>
                      </a:pPr>
                      <a:r>
                        <a:rPr lang="es-EC" sz="1100" dirty="0">
                          <a:effectLst/>
                        </a:rPr>
                        <a:t>* Incluye factor por concentración de esfuerzos =2</a:t>
                      </a:r>
                      <a:endParaRPr lang="es-EC" sz="1100" dirty="0">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1160420209"/>
              </p:ext>
            </p:extLst>
          </p:nvPr>
        </p:nvGraphicFramePr>
        <p:xfrm>
          <a:off x="1924050" y="4818348"/>
          <a:ext cx="5829299" cy="1411001"/>
        </p:xfrm>
        <a:graphic>
          <a:graphicData uri="http://schemas.openxmlformats.org/drawingml/2006/table">
            <a:tbl>
              <a:tblPr firstRow="1" firstCol="1" bandRow="1">
                <a:tableStyleId>{5C22544A-7EE6-4342-B048-85BDC9FD1C3A}</a:tableStyleId>
              </a:tblPr>
              <a:tblGrid>
                <a:gridCol w="1199765"/>
                <a:gridCol w="753764"/>
                <a:gridCol w="977128"/>
                <a:gridCol w="892002"/>
                <a:gridCol w="1114638"/>
                <a:gridCol w="892002"/>
              </a:tblGrid>
              <a:tr h="479838">
                <a:tc>
                  <a:txBody>
                    <a:bodyPr/>
                    <a:lstStyle/>
                    <a:p>
                      <a:endParaRPr lang="es-EC" sz="1100" dirty="0">
                        <a:effectLst/>
                        <a:latin typeface="Calibri"/>
                        <a:cs typeface="Times New Roman"/>
                      </a:endParaRPr>
                    </a:p>
                  </a:txBody>
                  <a:tcPr marL="68580" marR="68580" marT="0" marB="0"/>
                </a:tc>
                <a:tc>
                  <a:txBody>
                    <a:bodyPr/>
                    <a:lstStyle/>
                    <a:p>
                      <a:pPr algn="ctr">
                        <a:lnSpc>
                          <a:spcPct val="115000"/>
                        </a:lnSpc>
                        <a:spcAft>
                          <a:spcPts val="0"/>
                        </a:spcAft>
                      </a:pPr>
                      <a:r>
                        <a:rPr lang="es-EC" sz="1100">
                          <a:effectLst/>
                        </a:rPr>
                        <a:t>Flexión</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Compresión Paralela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Corte Paralelo</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Compresión Perpendicular</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Tracción Paralela</a:t>
                      </a:r>
                      <a:endParaRPr lang="es-EC" sz="1100">
                        <a:effectLst/>
                        <a:latin typeface="Calibri"/>
                        <a:ea typeface="Calibri"/>
                        <a:cs typeface="Times New Roman"/>
                      </a:endParaRPr>
                    </a:p>
                  </a:txBody>
                  <a:tcPr marL="68580" marR="68580" marT="0" marB="0"/>
                </a:tc>
              </a:tr>
              <a:tr h="216035">
                <a:tc>
                  <a:txBody>
                    <a:bodyPr/>
                    <a:lstStyle/>
                    <a:p>
                      <a:endParaRPr lang="es-EC" sz="1100">
                        <a:effectLst/>
                        <a:latin typeface="Calibri"/>
                        <a:cs typeface="Times New Roman"/>
                      </a:endParaRPr>
                    </a:p>
                  </a:txBody>
                  <a:tcPr marL="68580" marR="68580" marT="0" marB="0"/>
                </a:tc>
                <a:tc>
                  <a:txBody>
                    <a:bodyPr/>
                    <a:lstStyle/>
                    <a:p>
                      <a:pPr algn="ctr">
                        <a:lnSpc>
                          <a:spcPct val="115000"/>
                        </a:lnSpc>
                        <a:spcAft>
                          <a:spcPts val="0"/>
                        </a:spcAft>
                      </a:pPr>
                      <a:r>
                        <a:rPr lang="es-EC" sz="1100">
                          <a:effectLst/>
                        </a:rPr>
                        <a:t>f</a:t>
                      </a:r>
                      <a:r>
                        <a:rPr lang="es-EC" sz="1000">
                          <a:effectLst/>
                        </a:rPr>
                        <a:t>m</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fc</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fv</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000">
                          <a:effectLst/>
                        </a:rPr>
                        <a:t>fc┴</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f</a:t>
                      </a:r>
                      <a:r>
                        <a:rPr lang="es-EC" sz="1000">
                          <a:effectLst/>
                        </a:rPr>
                        <a:t>t</a:t>
                      </a:r>
                      <a:endParaRPr lang="es-EC" sz="1100">
                        <a:effectLst/>
                        <a:latin typeface="Calibri"/>
                        <a:ea typeface="Calibri"/>
                        <a:cs typeface="Times New Roman"/>
                      </a:endParaRPr>
                    </a:p>
                  </a:txBody>
                  <a:tcPr marL="68580" marR="68580" marT="0" marB="0"/>
                </a:tc>
              </a:tr>
              <a:tr h="499093">
                <a:tc>
                  <a:txBody>
                    <a:bodyPr/>
                    <a:lstStyle/>
                    <a:p>
                      <a:pPr>
                        <a:lnSpc>
                          <a:spcPct val="115000"/>
                        </a:lnSpc>
                        <a:spcAft>
                          <a:spcPts val="0"/>
                        </a:spcAft>
                      </a:pPr>
                      <a:r>
                        <a:rPr lang="es-EC" sz="1100" dirty="0">
                          <a:effectLst/>
                        </a:rPr>
                        <a:t>Tablero Contrachapado</a:t>
                      </a:r>
                      <a:endParaRPr lang="es-EC" sz="1100" dirty="0">
                        <a:effectLst/>
                        <a:latin typeface="Calibri"/>
                        <a:ea typeface="Calibri"/>
                        <a:cs typeface="Times New Roman"/>
                      </a:endParaRPr>
                    </a:p>
                  </a:txBody>
                  <a:tcPr marL="68580" marR="68580" marT="0" marB="0"/>
                </a:tc>
                <a:tc>
                  <a:txBody>
                    <a:bodyPr/>
                    <a:lstStyle/>
                    <a:p>
                      <a:pPr algn="ctr">
                        <a:lnSpc>
                          <a:spcPct val="115000"/>
                        </a:lnSpc>
                        <a:spcAft>
                          <a:spcPts val="0"/>
                        </a:spcAft>
                      </a:pPr>
                      <a:endParaRPr lang="es-EC" sz="1100" dirty="0" smtClean="0">
                        <a:effectLst/>
                      </a:endParaRPr>
                    </a:p>
                    <a:p>
                      <a:pPr algn="ctr">
                        <a:lnSpc>
                          <a:spcPct val="115000"/>
                        </a:lnSpc>
                        <a:spcAft>
                          <a:spcPts val="0"/>
                        </a:spcAft>
                      </a:pPr>
                      <a:r>
                        <a:rPr lang="es-EC" sz="1100" dirty="0" smtClean="0">
                          <a:effectLst/>
                        </a:rPr>
                        <a:t>138</a:t>
                      </a:r>
                      <a:endParaRPr lang="es-EC" sz="1100" dirty="0">
                        <a:effectLst/>
                        <a:latin typeface="Calibri"/>
                        <a:ea typeface="Calibri"/>
                        <a:cs typeface="Times New Roman"/>
                      </a:endParaRPr>
                    </a:p>
                  </a:txBody>
                  <a:tcPr marL="68580" marR="68580" marT="0" marB="0"/>
                </a:tc>
                <a:tc>
                  <a:txBody>
                    <a:bodyPr/>
                    <a:lstStyle/>
                    <a:p>
                      <a:pPr algn="ctr">
                        <a:lnSpc>
                          <a:spcPct val="115000"/>
                        </a:lnSpc>
                        <a:spcAft>
                          <a:spcPts val="0"/>
                        </a:spcAft>
                      </a:pPr>
                      <a:endParaRPr lang="es-EC" sz="1100" dirty="0" smtClean="0">
                        <a:effectLst/>
                      </a:endParaRPr>
                    </a:p>
                    <a:p>
                      <a:pPr algn="ctr">
                        <a:lnSpc>
                          <a:spcPct val="115000"/>
                        </a:lnSpc>
                        <a:spcAft>
                          <a:spcPts val="0"/>
                        </a:spcAft>
                      </a:pPr>
                      <a:r>
                        <a:rPr lang="es-EC" sz="1100" dirty="0" smtClean="0">
                          <a:effectLst/>
                        </a:rPr>
                        <a:t>84</a:t>
                      </a:r>
                      <a:endParaRPr lang="es-EC" sz="1100" dirty="0">
                        <a:effectLst/>
                        <a:latin typeface="Calibri"/>
                        <a:ea typeface="Calibri"/>
                        <a:cs typeface="Times New Roman"/>
                      </a:endParaRPr>
                    </a:p>
                  </a:txBody>
                  <a:tcPr marL="68580" marR="68580" marT="0" marB="0"/>
                </a:tc>
                <a:tc>
                  <a:txBody>
                    <a:bodyPr/>
                    <a:lstStyle/>
                    <a:p>
                      <a:pPr algn="ctr">
                        <a:lnSpc>
                          <a:spcPct val="115000"/>
                        </a:lnSpc>
                        <a:spcAft>
                          <a:spcPts val="0"/>
                        </a:spcAft>
                      </a:pPr>
                      <a:endParaRPr lang="es-EC" sz="1100" dirty="0" smtClean="0">
                        <a:effectLst/>
                      </a:endParaRPr>
                    </a:p>
                    <a:p>
                      <a:pPr algn="ctr">
                        <a:lnSpc>
                          <a:spcPct val="115000"/>
                        </a:lnSpc>
                        <a:spcAft>
                          <a:spcPts val="0"/>
                        </a:spcAft>
                      </a:pPr>
                      <a:r>
                        <a:rPr lang="es-EC" sz="1100" dirty="0" smtClean="0">
                          <a:effectLst/>
                        </a:rPr>
                        <a:t>13,5</a:t>
                      </a:r>
                      <a:endParaRPr lang="es-EC" sz="1100" dirty="0">
                        <a:effectLst/>
                        <a:latin typeface="Calibri"/>
                        <a:ea typeface="Calibri"/>
                        <a:cs typeface="Times New Roman"/>
                      </a:endParaRPr>
                    </a:p>
                  </a:txBody>
                  <a:tcPr marL="68580" marR="68580" marT="0" marB="0"/>
                </a:tc>
                <a:tc>
                  <a:txBody>
                    <a:bodyPr/>
                    <a:lstStyle/>
                    <a:p>
                      <a:pPr algn="ctr">
                        <a:lnSpc>
                          <a:spcPct val="115000"/>
                        </a:lnSpc>
                        <a:spcAft>
                          <a:spcPts val="0"/>
                        </a:spcAft>
                      </a:pPr>
                      <a:endParaRPr lang="es-EC" sz="1100" dirty="0" smtClean="0">
                        <a:effectLst/>
                      </a:endParaRPr>
                    </a:p>
                    <a:p>
                      <a:pPr algn="ctr">
                        <a:lnSpc>
                          <a:spcPct val="115000"/>
                        </a:lnSpc>
                        <a:spcAft>
                          <a:spcPts val="0"/>
                        </a:spcAft>
                      </a:pPr>
                      <a:r>
                        <a:rPr lang="es-EC" sz="1100" dirty="0" smtClean="0">
                          <a:effectLst/>
                        </a:rPr>
                        <a:t>123</a:t>
                      </a:r>
                      <a:endParaRPr lang="es-EC" sz="1100" dirty="0">
                        <a:effectLst/>
                        <a:latin typeface="Calibri"/>
                        <a:ea typeface="Calibri"/>
                        <a:cs typeface="Times New Roman"/>
                      </a:endParaRPr>
                    </a:p>
                  </a:txBody>
                  <a:tcPr marL="68580" marR="68580" marT="0" marB="0"/>
                </a:tc>
                <a:tc>
                  <a:txBody>
                    <a:bodyPr/>
                    <a:lstStyle/>
                    <a:p>
                      <a:pPr algn="ctr">
                        <a:lnSpc>
                          <a:spcPct val="115000"/>
                        </a:lnSpc>
                        <a:spcAft>
                          <a:spcPts val="0"/>
                        </a:spcAft>
                      </a:pPr>
                      <a:endParaRPr lang="es-EC" sz="1100" dirty="0" smtClean="0">
                        <a:effectLst/>
                      </a:endParaRPr>
                    </a:p>
                    <a:p>
                      <a:pPr algn="ctr">
                        <a:lnSpc>
                          <a:spcPct val="115000"/>
                        </a:lnSpc>
                        <a:spcAft>
                          <a:spcPts val="0"/>
                        </a:spcAft>
                      </a:pPr>
                      <a:r>
                        <a:rPr lang="es-EC" sz="1100" dirty="0" smtClean="0">
                          <a:effectLst/>
                        </a:rPr>
                        <a:t>75</a:t>
                      </a:r>
                      <a:endParaRPr lang="es-EC" sz="1100" dirty="0">
                        <a:effectLst/>
                        <a:latin typeface="Calibri"/>
                        <a:ea typeface="Calibri"/>
                        <a:cs typeface="Times New Roman"/>
                      </a:endParaRPr>
                    </a:p>
                  </a:txBody>
                  <a:tcPr marL="68580" marR="68580" marT="0" marB="0"/>
                </a:tc>
              </a:tr>
              <a:tr h="216035">
                <a:tc>
                  <a:txBody>
                    <a:bodyPr/>
                    <a:lstStyle/>
                    <a:p>
                      <a:pPr>
                        <a:lnSpc>
                          <a:spcPct val="115000"/>
                        </a:lnSpc>
                        <a:spcAft>
                          <a:spcPts val="0"/>
                        </a:spcAft>
                      </a:pPr>
                      <a:r>
                        <a:rPr lang="es-EC" sz="1100">
                          <a:effectLst/>
                        </a:rPr>
                        <a:t>Madera tipo C</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100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80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8</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100" dirty="0">
                          <a:effectLst/>
                        </a:rPr>
                        <a:t>75</a:t>
                      </a:r>
                      <a:endParaRPr lang="es-EC"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7031879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571500"/>
            <a:ext cx="9582150" cy="857250"/>
          </a:xfrm>
        </p:spPr>
        <p:txBody>
          <a:bodyPr>
            <a:noAutofit/>
          </a:bodyPr>
          <a:lstStyle/>
          <a:p>
            <a:pPr lvl="1" algn="ctr" defTabSz="457200" rtl="0">
              <a:spcBef>
                <a:spcPct val="0"/>
              </a:spcBef>
            </a:pPr>
            <a:r>
              <a:rPr lang="es-ES" sz="2400" b="1" kern="1200" dirty="0" smtClean="0">
                <a:solidFill>
                  <a:schemeClr val="accent1"/>
                </a:solidFill>
                <a:latin typeface="Arial" panose="020B0604020202020204" pitchFamily="34" charset="0"/>
                <a:ea typeface="+mj-ea"/>
                <a:cs typeface="Arial" panose="020B0604020202020204" pitchFamily="34" charset="0"/>
              </a:rPr>
              <a:t>REQUISITOS DE RESISTENCIA PARA FLEXIÓN</a:t>
            </a:r>
            <a:r>
              <a:rPr lang="es-ES" sz="2400" kern="1200" dirty="0" smtClean="0">
                <a:solidFill>
                  <a:schemeClr val="accent1"/>
                </a:solidFill>
                <a:latin typeface="Arial" panose="020B0604020202020204" pitchFamily="34" charset="0"/>
                <a:ea typeface="+mj-ea"/>
                <a:cs typeface="Arial" panose="020B0604020202020204" pitchFamily="34" charset="0"/>
              </a:rPr>
              <a:t/>
            </a:r>
            <a:br>
              <a:rPr lang="es-ES" sz="2400" kern="1200" dirty="0" smtClean="0">
                <a:solidFill>
                  <a:schemeClr val="accent1"/>
                </a:solidFill>
                <a:latin typeface="Arial" panose="020B0604020202020204" pitchFamily="34" charset="0"/>
                <a:ea typeface="+mj-ea"/>
                <a:cs typeface="Arial" panose="020B0604020202020204" pitchFamily="34" charset="0"/>
              </a:rPr>
            </a:br>
            <a:r>
              <a:rPr lang="es-ES" sz="2400" kern="1200" dirty="0" smtClean="0">
                <a:solidFill>
                  <a:schemeClr val="accent1"/>
                </a:solidFill>
                <a:latin typeface="Arial" panose="020B0604020202020204" pitchFamily="34" charset="0"/>
                <a:ea typeface="+mj-ea"/>
                <a:cs typeface="Arial" panose="020B0604020202020204" pitchFamily="34" charset="0"/>
              </a:rPr>
              <a:t> (Manual de Diseño para maderas del Grupo Andino</a:t>
            </a:r>
            <a:r>
              <a:rPr lang="es-ES" sz="1200" b="1" dirty="0" smtClean="0"/>
              <a:t> </a:t>
            </a:r>
            <a:endParaRPr lang="es-EC" sz="1200" dirty="0"/>
          </a:p>
        </p:txBody>
      </p:sp>
      <p:sp>
        <p:nvSpPr>
          <p:cNvPr id="3" name="Marcador de contenido 2"/>
          <p:cNvSpPr>
            <a:spLocks noGrp="1"/>
          </p:cNvSpPr>
          <p:nvPr>
            <p:ph idx="1"/>
          </p:nvPr>
        </p:nvSpPr>
        <p:spPr>
          <a:xfrm>
            <a:off x="574302" y="1352550"/>
            <a:ext cx="9007848" cy="4724400"/>
          </a:xfrm>
        </p:spPr>
        <p:txBody>
          <a:bodyPr>
            <a:normAutofit/>
          </a:bodyPr>
          <a:lstStyle/>
          <a:p>
            <a:pPr algn="just"/>
            <a:r>
              <a:rPr lang="es-EC" sz="2400" b="1" dirty="0" smtClean="0"/>
              <a:t>CONDICIÓN DE RIGIDEZ</a:t>
            </a:r>
          </a:p>
          <a:p>
            <a:pPr marL="0" indent="0" algn="just">
              <a:buNone/>
            </a:pPr>
            <a:r>
              <a:rPr lang="es-EC" sz="2400" b="1" dirty="0" smtClean="0"/>
              <a:t>	</a:t>
            </a:r>
          </a:p>
          <a:p>
            <a:pPr marL="0" indent="0" algn="just">
              <a:buNone/>
            </a:pPr>
            <a:r>
              <a:rPr lang="es-EC" sz="2000" b="1" dirty="0" smtClean="0"/>
              <a:t>     - Deflexiones máximas admisibles</a:t>
            </a:r>
          </a:p>
          <a:p>
            <a:pPr algn="just">
              <a:buFontTx/>
              <a:buChar char="-"/>
            </a:pPr>
            <a:endParaRPr lang="es-EC" sz="1600" b="1" dirty="0"/>
          </a:p>
          <a:p>
            <a:pPr algn="just">
              <a:buFontTx/>
              <a:buChar char="-"/>
            </a:pPr>
            <a:endParaRPr lang="es-EC" sz="1600" b="1" dirty="0" smtClean="0"/>
          </a:p>
          <a:p>
            <a:pPr algn="just">
              <a:buFontTx/>
              <a:buChar char="-"/>
            </a:pPr>
            <a:endParaRPr lang="es-EC" sz="1600" b="1" dirty="0"/>
          </a:p>
          <a:p>
            <a:pPr marL="0" indent="0" algn="just">
              <a:buNone/>
            </a:pPr>
            <a:endParaRPr lang="es-EC" dirty="0"/>
          </a:p>
          <a:p>
            <a:pPr marL="0" indent="0" algn="just">
              <a:buNone/>
            </a:pPr>
            <a:endParaRPr lang="es-EC" dirty="0"/>
          </a:p>
        </p:txBody>
      </p:sp>
      <mc:AlternateContent xmlns:mc="http://schemas.openxmlformats.org/markup-compatibility/2006" xmlns:a14="http://schemas.microsoft.com/office/drawing/2010/main">
        <mc:Choice Requires="a14">
          <p:sp>
            <p:nvSpPr>
              <p:cNvPr id="4" name="3 Rectángulo"/>
              <p:cNvSpPr/>
              <p:nvPr/>
            </p:nvSpPr>
            <p:spPr>
              <a:xfrm>
                <a:off x="4398876" y="1834634"/>
                <a:ext cx="2141740" cy="400110"/>
              </a:xfrm>
              <a:prstGeom prst="rect">
                <a:avLst/>
              </a:prstGeom>
            </p:spPr>
            <p:txBody>
              <a:bodyPr wrap="none">
                <a:spAutoFit/>
              </a:bodyPr>
              <a:lstStyle/>
              <a:p>
                <a14:m>
                  <m:oMath xmlns:m="http://schemas.openxmlformats.org/officeDocument/2006/math">
                    <m:r>
                      <a:rPr lang="es-ES" sz="2000" b="1" i="1">
                        <a:latin typeface="Cambria Math"/>
                      </a:rPr>
                      <m:t>𝚫</m:t>
                    </m:r>
                    <m:r>
                      <a:rPr lang="es-ES" sz="2000" b="1" i="1">
                        <a:latin typeface="Cambria Math"/>
                      </a:rPr>
                      <m:t>𝐚𝐝𝐦</m:t>
                    </m:r>
                    <m:r>
                      <a:rPr lang="es-ES" sz="2000" b="1">
                        <a:latin typeface="Cambria Math"/>
                      </a:rPr>
                      <m:t> &lt; </m:t>
                    </m:r>
                    <m:r>
                      <a:rPr lang="es-ES" sz="2000" b="1" i="1">
                        <a:latin typeface="Cambria Math"/>
                      </a:rPr>
                      <m:t>𝚫</m:t>
                    </m:r>
                    <m:r>
                      <a:rPr lang="es-ES" sz="2000" b="1" i="1">
                        <a:latin typeface="Cambria Math"/>
                      </a:rPr>
                      <m:t>𝐦</m:t>
                    </m:r>
                    <m:r>
                      <a:rPr lang="es-ES" sz="2000" b="1">
                        <a:latin typeface="Cambria Math"/>
                      </a:rPr>
                      <m:t>á</m:t>
                    </m:r>
                    <m:r>
                      <a:rPr lang="es-ES" sz="2000" b="1" i="1">
                        <a:latin typeface="Cambria Math"/>
                      </a:rPr>
                      <m:t>𝐱</m:t>
                    </m:r>
                  </m:oMath>
                </a14:m>
                <a:r>
                  <a:rPr lang="es-ES" sz="2000" dirty="0"/>
                  <a:t>  </a:t>
                </a:r>
                <a:endParaRPr lang="es-EC" sz="2000" b="1" dirty="0"/>
              </a:p>
            </p:txBody>
          </p:sp>
        </mc:Choice>
        <mc:Fallback xmlns="">
          <p:sp>
            <p:nvSpPr>
              <p:cNvPr id="4" name="3 Rectángulo"/>
              <p:cNvSpPr>
                <a:spLocks noRot="1" noChangeAspect="1" noMove="1" noResize="1" noEditPoints="1" noAdjustHandles="1" noChangeArrowheads="1" noChangeShapeType="1" noTextEdit="1"/>
              </p:cNvSpPr>
              <p:nvPr/>
            </p:nvSpPr>
            <p:spPr>
              <a:xfrm>
                <a:off x="4398876" y="1834634"/>
                <a:ext cx="2141740" cy="400110"/>
              </a:xfrm>
              <a:prstGeom prst="rect">
                <a:avLst/>
              </a:prstGeom>
              <a:blipFill rotWithShape="1">
                <a:blip r:embed="rId2"/>
                <a:stretch>
                  <a:fillRect l="-285"/>
                </a:stretch>
              </a:blipFill>
            </p:spPr>
            <p:txBody>
              <a:bodyPr/>
              <a:lstStyle/>
              <a:p>
                <a:r>
                  <a:rPr lang="es-EC">
                    <a:noFill/>
                  </a:rPr>
                  <a:t> </a:t>
                </a:r>
              </a:p>
            </p:txBody>
          </p:sp>
        </mc:Fallback>
      </mc:AlternateContent>
      <p:graphicFrame>
        <p:nvGraphicFramePr>
          <p:cNvPr id="5" name="4 Tabla"/>
          <p:cNvGraphicFramePr>
            <a:graphicFrameLocks noGrp="1"/>
          </p:cNvGraphicFramePr>
          <p:nvPr>
            <p:extLst>
              <p:ext uri="{D42A27DB-BD31-4B8C-83A1-F6EECF244321}">
                <p14:modId xmlns:p14="http://schemas.microsoft.com/office/powerpoint/2010/main" val="1422174334"/>
              </p:ext>
            </p:extLst>
          </p:nvPr>
        </p:nvGraphicFramePr>
        <p:xfrm>
          <a:off x="2717916" y="3187859"/>
          <a:ext cx="4311534" cy="1765141"/>
        </p:xfrm>
        <a:graphic>
          <a:graphicData uri="http://schemas.openxmlformats.org/drawingml/2006/table">
            <a:tbl>
              <a:tblPr firstRow="1" firstCol="1" bandRow="1">
                <a:tableStyleId>{5C22544A-7EE6-4342-B048-85BDC9FD1C3A}</a:tableStyleId>
              </a:tblPr>
              <a:tblGrid>
                <a:gridCol w="2498557"/>
                <a:gridCol w="898871"/>
                <a:gridCol w="914106"/>
              </a:tblGrid>
              <a:tr h="862264">
                <a:tc>
                  <a:txBody>
                    <a:bodyPr/>
                    <a:lstStyle/>
                    <a:p>
                      <a:pPr algn="ctr">
                        <a:lnSpc>
                          <a:spcPct val="115000"/>
                        </a:lnSpc>
                        <a:spcAft>
                          <a:spcPts val="0"/>
                        </a:spcAft>
                      </a:pPr>
                      <a:r>
                        <a:rPr lang="es-EC" sz="1000" dirty="0">
                          <a:solidFill>
                            <a:schemeClr val="tx1"/>
                          </a:solidFill>
                          <a:effectLst/>
                        </a:rPr>
                        <a:t>Carga actuante</a:t>
                      </a:r>
                      <a:endParaRPr lang="es-EC"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solidFill>
                            <a:schemeClr val="tx1"/>
                          </a:solidFill>
                          <a:effectLst/>
                        </a:rPr>
                        <a:t>(a) con cielo raso de yeso</a:t>
                      </a:r>
                      <a:endParaRPr lang="es-EC"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solidFill>
                            <a:schemeClr val="tx1"/>
                          </a:solidFill>
                          <a:effectLst/>
                        </a:rPr>
                        <a:t>(b) sin cielo raso de yeso</a:t>
                      </a:r>
                      <a:endParaRPr lang="es-EC" sz="1100">
                        <a:solidFill>
                          <a:schemeClr val="tx1"/>
                        </a:solidFill>
                        <a:effectLst/>
                        <a:latin typeface="Calibri"/>
                        <a:ea typeface="Calibri"/>
                        <a:cs typeface="Times New Roman"/>
                      </a:endParaRPr>
                    </a:p>
                  </a:txBody>
                  <a:tcPr marL="44450" marR="44450" marT="0" marB="0" anchor="ctr"/>
                </a:tc>
              </a:tr>
              <a:tr h="574842">
                <a:tc>
                  <a:txBody>
                    <a:bodyPr/>
                    <a:lstStyle/>
                    <a:p>
                      <a:pPr algn="ctr">
                        <a:lnSpc>
                          <a:spcPct val="115000"/>
                        </a:lnSpc>
                        <a:spcAft>
                          <a:spcPts val="0"/>
                        </a:spcAft>
                      </a:pPr>
                      <a:r>
                        <a:rPr lang="es-EC" sz="1000" dirty="0">
                          <a:solidFill>
                            <a:schemeClr val="tx1"/>
                          </a:solidFill>
                          <a:effectLst/>
                        </a:rPr>
                        <a:t>Cargas permanentes + sobrecargas</a:t>
                      </a:r>
                      <a:endParaRPr lang="es-EC"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dirty="0">
                          <a:solidFill>
                            <a:schemeClr val="tx1"/>
                          </a:solidFill>
                          <a:effectLst/>
                        </a:rPr>
                        <a:t>L/300</a:t>
                      </a:r>
                      <a:endParaRPr lang="es-EC"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dirty="0">
                          <a:solidFill>
                            <a:schemeClr val="tx1"/>
                          </a:solidFill>
                          <a:effectLst/>
                        </a:rPr>
                        <a:t>L/250</a:t>
                      </a:r>
                      <a:endParaRPr lang="es-EC" sz="1100" dirty="0">
                        <a:solidFill>
                          <a:schemeClr val="tx1"/>
                        </a:solidFill>
                        <a:effectLst/>
                        <a:latin typeface="Calibri"/>
                        <a:ea typeface="Calibri"/>
                        <a:cs typeface="Times New Roman"/>
                      </a:endParaRPr>
                    </a:p>
                  </a:txBody>
                  <a:tcPr marL="44450" marR="44450" marT="0" marB="0" anchor="ctr"/>
                </a:tc>
              </a:tr>
              <a:tr h="328035">
                <a:tc>
                  <a:txBody>
                    <a:bodyPr/>
                    <a:lstStyle/>
                    <a:p>
                      <a:pPr algn="ctr">
                        <a:lnSpc>
                          <a:spcPct val="115000"/>
                        </a:lnSpc>
                        <a:spcAft>
                          <a:spcPts val="0"/>
                        </a:spcAft>
                      </a:pPr>
                      <a:r>
                        <a:rPr lang="es-EC" sz="1000" dirty="0">
                          <a:solidFill>
                            <a:schemeClr val="tx1"/>
                          </a:solidFill>
                          <a:effectLst/>
                        </a:rPr>
                        <a:t>Sobrecarga</a:t>
                      </a:r>
                      <a:endParaRPr lang="es-EC"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a:solidFill>
                            <a:schemeClr val="tx1"/>
                          </a:solidFill>
                          <a:effectLst/>
                        </a:rPr>
                        <a:t>L/350</a:t>
                      </a:r>
                      <a:endParaRPr lang="es-EC" sz="110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000" dirty="0">
                          <a:solidFill>
                            <a:schemeClr val="tx1"/>
                          </a:solidFill>
                          <a:effectLst/>
                        </a:rPr>
                        <a:t>L/350</a:t>
                      </a:r>
                      <a:endParaRPr lang="es-EC" sz="1100" dirty="0">
                        <a:solidFill>
                          <a:schemeClr val="tx1"/>
                        </a:solidFill>
                        <a:effectLst/>
                        <a:latin typeface="Calibri"/>
                        <a:ea typeface="Calibri"/>
                        <a:cs typeface="Times New Roman"/>
                      </a:endParaRPr>
                    </a:p>
                  </a:txBody>
                  <a:tcPr marL="44450" marR="44450" marT="0" marB="0" anchor="ctr"/>
                </a:tc>
              </a:tr>
            </a:tbl>
          </a:graphicData>
        </a:graphic>
      </p:graphicFrame>
    </p:spTree>
    <p:extLst>
      <p:ext uri="{BB962C8B-B14F-4D97-AF65-F5344CB8AC3E}">
        <p14:creationId xmlns:p14="http://schemas.microsoft.com/office/powerpoint/2010/main" val="2615486185"/>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571500"/>
            <a:ext cx="9582150" cy="857250"/>
          </a:xfrm>
        </p:spPr>
        <p:txBody>
          <a:bodyPr>
            <a:noAutofit/>
          </a:bodyPr>
          <a:lstStyle/>
          <a:p>
            <a:pPr lvl="1" algn="ctr" defTabSz="457200" rtl="0">
              <a:spcBef>
                <a:spcPct val="0"/>
              </a:spcBef>
            </a:pPr>
            <a:r>
              <a:rPr lang="es-ES" sz="2400" b="1" kern="1200" dirty="0" smtClean="0">
                <a:solidFill>
                  <a:schemeClr val="accent1"/>
                </a:solidFill>
                <a:latin typeface="Arial" panose="020B0604020202020204" pitchFamily="34" charset="0"/>
                <a:ea typeface="+mj-ea"/>
                <a:cs typeface="Arial" panose="020B0604020202020204" pitchFamily="34" charset="0"/>
              </a:rPr>
              <a:t>REQUISITOS DE RESISTENCIA PARA FLEXIÓN</a:t>
            </a:r>
            <a:r>
              <a:rPr lang="es-ES" sz="2400" kern="1200" dirty="0" smtClean="0">
                <a:solidFill>
                  <a:schemeClr val="accent1"/>
                </a:solidFill>
                <a:latin typeface="Arial" panose="020B0604020202020204" pitchFamily="34" charset="0"/>
                <a:ea typeface="+mj-ea"/>
                <a:cs typeface="Arial" panose="020B0604020202020204" pitchFamily="34" charset="0"/>
              </a:rPr>
              <a:t/>
            </a:r>
            <a:br>
              <a:rPr lang="es-ES" sz="2400" kern="1200" dirty="0" smtClean="0">
                <a:solidFill>
                  <a:schemeClr val="accent1"/>
                </a:solidFill>
                <a:latin typeface="Arial" panose="020B0604020202020204" pitchFamily="34" charset="0"/>
                <a:ea typeface="+mj-ea"/>
                <a:cs typeface="Arial" panose="020B0604020202020204" pitchFamily="34" charset="0"/>
              </a:rPr>
            </a:br>
            <a:r>
              <a:rPr lang="es-ES" sz="2400" kern="1200" dirty="0" smtClean="0">
                <a:solidFill>
                  <a:schemeClr val="accent1"/>
                </a:solidFill>
                <a:latin typeface="Arial" panose="020B0604020202020204" pitchFamily="34" charset="0"/>
                <a:ea typeface="+mj-ea"/>
                <a:cs typeface="Arial" panose="020B0604020202020204" pitchFamily="34" charset="0"/>
              </a:rPr>
              <a:t> (Manual de Diseño para maderas del Grupo Andino</a:t>
            </a:r>
            <a:r>
              <a:rPr lang="es-ES" sz="1200" b="1" dirty="0" smtClean="0"/>
              <a:t> </a:t>
            </a:r>
            <a:endParaRPr lang="es-EC" sz="1200" dirty="0"/>
          </a:p>
        </p:txBody>
      </p:sp>
      <p:sp>
        <p:nvSpPr>
          <p:cNvPr id="3" name="Marcador de contenido 2"/>
          <p:cNvSpPr>
            <a:spLocks noGrp="1"/>
          </p:cNvSpPr>
          <p:nvPr>
            <p:ph idx="1"/>
          </p:nvPr>
        </p:nvSpPr>
        <p:spPr>
          <a:xfrm>
            <a:off x="574302" y="1352550"/>
            <a:ext cx="9007848" cy="4895850"/>
          </a:xfrm>
        </p:spPr>
        <p:txBody>
          <a:bodyPr>
            <a:normAutofit/>
          </a:bodyPr>
          <a:lstStyle/>
          <a:p>
            <a:pPr algn="just"/>
            <a:r>
              <a:rPr lang="es-EC" sz="2400" b="1" dirty="0" smtClean="0"/>
              <a:t>CONDICIÓN DE ESTABILIDAD</a:t>
            </a:r>
          </a:p>
          <a:p>
            <a:pPr marL="0" indent="0" algn="just">
              <a:buNone/>
            </a:pPr>
            <a:r>
              <a:rPr lang="es-EC" sz="2400" b="1" dirty="0" smtClean="0"/>
              <a:t>	- </a:t>
            </a:r>
            <a:r>
              <a:rPr lang="es-EC" sz="2000" b="1" dirty="0" smtClean="0"/>
              <a:t>Pandeo Local                                           </a:t>
            </a:r>
            <a:r>
              <a:rPr lang="es-EC" sz="2400" b="1" dirty="0" smtClean="0"/>
              <a:t>- </a:t>
            </a:r>
            <a:r>
              <a:rPr lang="es-EC" sz="2000" b="1" dirty="0"/>
              <a:t>Pandeo Lateral</a:t>
            </a:r>
          </a:p>
          <a:p>
            <a:pPr marL="0" indent="0" algn="just">
              <a:buNone/>
            </a:pPr>
            <a:endParaRPr lang="es-EC" sz="2000" b="1" dirty="0"/>
          </a:p>
          <a:p>
            <a:pPr marL="0" indent="0" algn="just">
              <a:buNone/>
            </a:pPr>
            <a:endParaRPr lang="es-EC" sz="2400" b="1" dirty="0" smtClean="0"/>
          </a:p>
          <a:p>
            <a:pPr algn="just">
              <a:buFontTx/>
              <a:buChar char="-"/>
            </a:pPr>
            <a:endParaRPr lang="es-EC" sz="1600" b="1" dirty="0"/>
          </a:p>
          <a:p>
            <a:pPr marL="0" indent="0" algn="just">
              <a:buNone/>
            </a:pPr>
            <a:r>
              <a:rPr lang="es-EC" sz="2000" b="1" dirty="0" smtClean="0"/>
              <a:t>       </a:t>
            </a:r>
            <a:r>
              <a:rPr lang="es-EC" sz="2400" b="1" dirty="0" smtClean="0"/>
              <a:t>- </a:t>
            </a:r>
            <a:r>
              <a:rPr lang="es-EC" sz="2000" b="1" dirty="0" smtClean="0"/>
              <a:t>Soporte Lateral</a:t>
            </a:r>
            <a:endParaRPr lang="es-EC" sz="2000" b="1" dirty="0"/>
          </a:p>
          <a:p>
            <a:pPr marL="0" indent="0" algn="just">
              <a:buNone/>
            </a:pPr>
            <a:endParaRPr lang="es-EC" dirty="0" smtClean="0"/>
          </a:p>
          <a:p>
            <a:pPr marL="0" indent="0" algn="just">
              <a:buNone/>
            </a:pPr>
            <a:endParaRPr lang="es-EC" dirty="0"/>
          </a:p>
          <a:p>
            <a:pPr marL="0" indent="0" algn="just">
              <a:buNone/>
            </a:pPr>
            <a:endParaRPr lang="es-EC" dirty="0"/>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1" y="2240922"/>
            <a:ext cx="4210050" cy="1378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667"/>
          <a:stretch/>
        </p:blipFill>
        <p:spPr bwMode="auto">
          <a:xfrm>
            <a:off x="5715000" y="2240923"/>
            <a:ext cx="3429000" cy="137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89" y="4121771"/>
            <a:ext cx="6848475"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62844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571500"/>
            <a:ext cx="9582150" cy="857250"/>
          </a:xfrm>
        </p:spPr>
        <p:txBody>
          <a:bodyPr>
            <a:noAutofit/>
          </a:bodyPr>
          <a:lstStyle/>
          <a:p>
            <a:pPr lvl="1" algn="ctr" defTabSz="457200" rtl="0">
              <a:spcBef>
                <a:spcPct val="0"/>
              </a:spcBef>
            </a:pPr>
            <a:r>
              <a:rPr lang="es-ES" sz="2400" kern="1200" dirty="0" smtClean="0">
                <a:solidFill>
                  <a:schemeClr val="accent1"/>
                </a:solidFill>
                <a:latin typeface="Arial" panose="020B0604020202020204" pitchFamily="34" charset="0"/>
                <a:ea typeface="+mj-ea"/>
                <a:cs typeface="Arial" panose="020B0604020202020204" pitchFamily="34" charset="0"/>
              </a:rPr>
              <a:t>ELABORACIÓN DE LAS VIGAS DE ENSAYO</a:t>
            </a:r>
            <a:br>
              <a:rPr lang="es-ES" sz="2400" kern="1200" dirty="0" smtClean="0">
                <a:solidFill>
                  <a:schemeClr val="accent1"/>
                </a:solidFill>
                <a:latin typeface="Arial" panose="020B0604020202020204" pitchFamily="34" charset="0"/>
                <a:ea typeface="+mj-ea"/>
                <a:cs typeface="Arial" panose="020B0604020202020204" pitchFamily="34" charset="0"/>
              </a:rPr>
            </a:br>
            <a:r>
              <a:rPr lang="es-ES" sz="2400" kern="1200" dirty="0" smtClean="0">
                <a:solidFill>
                  <a:schemeClr val="accent1"/>
                </a:solidFill>
                <a:latin typeface="Arial" panose="020B0604020202020204" pitchFamily="34" charset="0"/>
                <a:ea typeface="+mj-ea"/>
                <a:cs typeface="Arial" panose="020B0604020202020204" pitchFamily="34" charset="0"/>
              </a:rPr>
              <a:t> (Manual de Diseño para maderas del Grupo Andino</a:t>
            </a:r>
            <a:r>
              <a:rPr lang="es-ES" sz="1200" b="1" dirty="0" smtClean="0"/>
              <a:t> </a:t>
            </a:r>
            <a:endParaRPr lang="es-EC" sz="1200" dirty="0"/>
          </a:p>
        </p:txBody>
      </p:sp>
      <p:sp>
        <p:nvSpPr>
          <p:cNvPr id="3" name="Marcador de contenido 2"/>
          <p:cNvSpPr>
            <a:spLocks noGrp="1"/>
          </p:cNvSpPr>
          <p:nvPr>
            <p:ph idx="1"/>
          </p:nvPr>
        </p:nvSpPr>
        <p:spPr>
          <a:xfrm>
            <a:off x="574302" y="1352550"/>
            <a:ext cx="9007848" cy="4724400"/>
          </a:xfrm>
        </p:spPr>
        <p:txBody>
          <a:bodyPr>
            <a:normAutofit fontScale="92500" lnSpcReduction="20000"/>
          </a:bodyPr>
          <a:lstStyle/>
          <a:p>
            <a:pPr algn="just"/>
            <a:r>
              <a:rPr lang="es-EC" sz="2400" b="1" dirty="0" smtClean="0"/>
              <a:t>NORMATIVA</a:t>
            </a:r>
          </a:p>
          <a:p>
            <a:pPr lvl="0"/>
            <a:r>
              <a:rPr lang="es-ES" sz="2000" dirty="0" smtClean="0"/>
              <a:t>MANUAL </a:t>
            </a:r>
            <a:r>
              <a:rPr lang="es-ES" sz="2000" dirty="0"/>
              <a:t>DE DISEÑO PARA MADERAS DEL GRUPO ANDINO</a:t>
            </a:r>
            <a:endParaRPr lang="es-EC" sz="2000" dirty="0"/>
          </a:p>
          <a:p>
            <a:pPr lvl="0"/>
            <a:r>
              <a:rPr lang="es-ES" sz="2000" dirty="0"/>
              <a:t>NORMA ECUATORIANA DE LA CONSTRUCCIÓN </a:t>
            </a:r>
            <a:r>
              <a:rPr lang="es-ES" sz="2000" dirty="0" smtClean="0"/>
              <a:t>– NEC</a:t>
            </a:r>
          </a:p>
          <a:p>
            <a:pPr marL="0" lvl="0" indent="0">
              <a:buNone/>
            </a:pPr>
            <a:r>
              <a:rPr lang="es-ES" sz="2000" dirty="0"/>
              <a:t>	</a:t>
            </a:r>
            <a:endParaRPr lang="es-ES" sz="2000" dirty="0" smtClean="0"/>
          </a:p>
          <a:p>
            <a:pPr marL="0" lvl="0" indent="0">
              <a:buNone/>
            </a:pPr>
            <a:endParaRPr lang="es-ES" sz="2000" dirty="0"/>
          </a:p>
          <a:p>
            <a:pPr marL="0" lvl="0" indent="0">
              <a:buNone/>
            </a:pPr>
            <a:endParaRPr lang="es-ES" sz="2000" dirty="0" smtClean="0"/>
          </a:p>
          <a:p>
            <a:pPr marL="0" lvl="0" indent="0">
              <a:buNone/>
            </a:pPr>
            <a:endParaRPr lang="es-EC" sz="2000" dirty="0" smtClean="0"/>
          </a:p>
          <a:p>
            <a:pPr marL="0" lvl="0" indent="0">
              <a:buNone/>
            </a:pPr>
            <a:endParaRPr lang="es-EC" sz="2000" dirty="0"/>
          </a:p>
          <a:p>
            <a:pPr marL="0" lvl="0" indent="0">
              <a:buNone/>
            </a:pPr>
            <a:endParaRPr lang="es-EC" sz="2000" dirty="0" smtClean="0"/>
          </a:p>
          <a:p>
            <a:pPr marL="0" lvl="0" indent="0">
              <a:buNone/>
            </a:pPr>
            <a:endParaRPr lang="es-EC" sz="2000" dirty="0" smtClean="0"/>
          </a:p>
          <a:p>
            <a:pPr marL="0" lvl="0" indent="0">
              <a:buNone/>
            </a:pPr>
            <a:endParaRPr lang="es-EC" sz="2000" dirty="0"/>
          </a:p>
          <a:p>
            <a:r>
              <a:rPr lang="es-ES" sz="2000" dirty="0"/>
              <a:t>ASTM D 143</a:t>
            </a:r>
            <a:endParaRPr lang="es-EC" sz="2000" b="1" dirty="0" smtClean="0"/>
          </a:p>
          <a:p>
            <a:pPr marL="0" indent="0" algn="just">
              <a:buNone/>
            </a:pPr>
            <a:r>
              <a:rPr lang="es-EC" sz="2400" b="1" dirty="0"/>
              <a:t>	</a:t>
            </a:r>
          </a:p>
          <a:p>
            <a:pPr algn="just"/>
            <a:endParaRPr lang="es-EC" sz="2400" b="1" dirty="0" smtClean="0"/>
          </a:p>
          <a:p>
            <a:pPr marL="0" indent="0" algn="just">
              <a:buNone/>
            </a:pPr>
            <a:endParaRPr lang="es-EC" sz="2400" b="1" dirty="0" smtClean="0"/>
          </a:p>
          <a:p>
            <a:pPr marL="0" indent="0" algn="just">
              <a:buNone/>
            </a:pPr>
            <a:endParaRPr lang="es-EC" dirty="0" smtClean="0"/>
          </a:p>
          <a:p>
            <a:pPr marL="0" indent="0" algn="just">
              <a:buNone/>
            </a:pPr>
            <a:endParaRPr lang="es-EC" dirty="0"/>
          </a:p>
          <a:p>
            <a:pPr marL="0" indent="0" algn="just">
              <a:buNone/>
            </a:pPr>
            <a:endParaRPr lang="es-EC" dirty="0"/>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2533649"/>
            <a:ext cx="4572001" cy="269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822527"/>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495300"/>
          </a:xfrm>
        </p:spPr>
        <p:txBody>
          <a:bodyPr>
            <a:noAutofit/>
          </a:bodyPr>
          <a:lstStyle/>
          <a:p>
            <a:pPr algn="ctr"/>
            <a:r>
              <a:rPr lang="es-ES_tradnl" sz="2000" b="1" dirty="0" smtClean="0"/>
              <a:t>ESPECIFICACIONES TÉCNICAS DE LA MADERA LAMINADA CONTRACHAPADA  SELECCIONADA</a:t>
            </a:r>
            <a:endParaRPr lang="es-EC" sz="2000" dirty="0"/>
          </a:p>
        </p:txBody>
      </p:sp>
      <p:sp>
        <p:nvSpPr>
          <p:cNvPr id="3" name="Marcador de contenido 2"/>
          <p:cNvSpPr>
            <a:spLocks noGrp="1"/>
          </p:cNvSpPr>
          <p:nvPr>
            <p:ph idx="1"/>
          </p:nvPr>
        </p:nvSpPr>
        <p:spPr>
          <a:xfrm>
            <a:off x="561404" y="1276350"/>
            <a:ext cx="8087296" cy="5105400"/>
          </a:xfrm>
        </p:spPr>
        <p:txBody>
          <a:bodyPr/>
          <a:lstStyle/>
          <a:p>
            <a:endParaRPr lang="es-EC" dirty="0"/>
          </a:p>
          <a:p>
            <a:endParaRPr lang="es-EC" dirty="0" smtClean="0"/>
          </a:p>
          <a:p>
            <a:endParaRPr lang="es-EC" dirty="0"/>
          </a:p>
          <a:p>
            <a:pPr marL="0" indent="0">
              <a:buNone/>
            </a:pPr>
            <a:endParaRPr lang="es-EC" dirty="0" smtClean="0"/>
          </a:p>
          <a:p>
            <a:endParaRPr lang="es-EC" dirty="0" smtClean="0"/>
          </a:p>
          <a:p>
            <a:endParaRPr lang="es-EC" dirty="0"/>
          </a:p>
          <a:p>
            <a:endParaRPr lang="es-EC" dirty="0" smtClean="0"/>
          </a:p>
          <a:p>
            <a:pPr marL="0" indent="0">
              <a:buNone/>
            </a:pPr>
            <a:endParaRPr lang="es-EC" dirty="0"/>
          </a:p>
        </p:txBody>
      </p:sp>
      <p:pic>
        <p:nvPicPr>
          <p:cNvPr id="40" name="39 Imagen"/>
          <p:cNvPicPr/>
          <p:nvPr/>
        </p:nvPicPr>
        <p:blipFill>
          <a:blip r:embed="rId2">
            <a:extLst>
              <a:ext uri="{28A0092B-C50C-407E-A947-70E740481C1C}">
                <a14:useLocalDpi xmlns:a14="http://schemas.microsoft.com/office/drawing/2010/main" val="0"/>
              </a:ext>
            </a:extLst>
          </a:blip>
          <a:srcRect l="1340" t="1930" r="2702" b="2307"/>
          <a:stretch>
            <a:fillRect/>
          </a:stretch>
        </p:blipFill>
        <p:spPr bwMode="auto">
          <a:xfrm>
            <a:off x="3022736" y="1439862"/>
            <a:ext cx="5140594" cy="2579688"/>
          </a:xfrm>
          <a:prstGeom prst="rect">
            <a:avLst/>
          </a:prstGeom>
          <a:noFill/>
          <a:ln>
            <a:noFill/>
          </a:ln>
        </p:spPr>
      </p:pic>
      <p:pic>
        <p:nvPicPr>
          <p:cNvPr id="41" name="40 Imagen"/>
          <p:cNvPicPr/>
          <p:nvPr/>
        </p:nvPicPr>
        <p:blipFill>
          <a:blip r:embed="rId3">
            <a:extLst>
              <a:ext uri="{28A0092B-C50C-407E-A947-70E740481C1C}">
                <a14:useLocalDpi xmlns:a14="http://schemas.microsoft.com/office/drawing/2010/main" val="0"/>
              </a:ext>
            </a:extLst>
          </a:blip>
          <a:srcRect/>
          <a:stretch>
            <a:fillRect/>
          </a:stretch>
        </p:blipFill>
        <p:spPr bwMode="auto">
          <a:xfrm>
            <a:off x="3284875" y="4247908"/>
            <a:ext cx="4616315" cy="2057641"/>
          </a:xfrm>
          <a:prstGeom prst="rect">
            <a:avLst/>
          </a:prstGeom>
          <a:noFill/>
          <a:ln>
            <a:noFill/>
          </a:ln>
        </p:spPr>
      </p:pic>
      <p:sp>
        <p:nvSpPr>
          <p:cNvPr id="48" name="Marcador de contenido 2"/>
          <p:cNvSpPr txBox="1">
            <a:spLocks/>
          </p:cNvSpPr>
          <p:nvPr/>
        </p:nvSpPr>
        <p:spPr>
          <a:xfrm>
            <a:off x="553972" y="1617660"/>
            <a:ext cx="1802385" cy="7127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t>Propiedades </a:t>
            </a:r>
            <a:r>
              <a:rPr lang="es-EC" dirty="0" smtClean="0"/>
              <a:t>mecánicas </a:t>
            </a:r>
            <a:endParaRPr lang="es-EC" dirty="0"/>
          </a:p>
          <a:p>
            <a:pPr marL="0" indent="0" algn="just">
              <a:buNone/>
            </a:pPr>
            <a:endParaRPr lang="es-EC" dirty="0"/>
          </a:p>
        </p:txBody>
      </p:sp>
      <p:sp>
        <p:nvSpPr>
          <p:cNvPr id="49" name="Marcador de contenido 2"/>
          <p:cNvSpPr txBox="1">
            <a:spLocks/>
          </p:cNvSpPr>
          <p:nvPr/>
        </p:nvSpPr>
        <p:spPr>
          <a:xfrm>
            <a:off x="439672" y="4304979"/>
            <a:ext cx="1916685" cy="76215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t>Estructura </a:t>
            </a:r>
            <a:r>
              <a:rPr lang="es-EC" dirty="0" smtClean="0"/>
              <a:t>del tablero</a:t>
            </a:r>
            <a:endParaRPr lang="es-EC" dirty="0"/>
          </a:p>
          <a:p>
            <a:pPr algn="just"/>
            <a:endParaRPr lang="es-EC" dirty="0"/>
          </a:p>
          <a:p>
            <a:pPr marL="0" indent="0" algn="just">
              <a:buNone/>
            </a:pPr>
            <a:endParaRPr lang="es-EC" dirty="0"/>
          </a:p>
        </p:txBody>
      </p:sp>
    </p:spTree>
    <p:extLst>
      <p:ext uri="{BB962C8B-B14F-4D97-AF65-F5344CB8AC3E}">
        <p14:creationId xmlns:p14="http://schemas.microsoft.com/office/powerpoint/2010/main" val="4116350267"/>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514350"/>
            <a:ext cx="8596668" cy="590550"/>
          </a:xfrm>
        </p:spPr>
        <p:txBody>
          <a:bodyPr>
            <a:noAutofit/>
          </a:bodyPr>
          <a:lstStyle/>
          <a:p>
            <a:pPr algn="ctr"/>
            <a:r>
              <a:rPr lang="es-ES_tradnl" sz="2400" b="1" dirty="0" smtClean="0"/>
              <a:t>DIMENSIONES</a:t>
            </a:r>
            <a:endParaRPr lang="es-EC" sz="2400" dirty="0"/>
          </a:p>
        </p:txBody>
      </p:sp>
      <p:sp>
        <p:nvSpPr>
          <p:cNvPr id="3" name="Marcador de contenido 2"/>
          <p:cNvSpPr>
            <a:spLocks noGrp="1"/>
          </p:cNvSpPr>
          <p:nvPr>
            <p:ph idx="1"/>
          </p:nvPr>
        </p:nvSpPr>
        <p:spPr>
          <a:xfrm>
            <a:off x="561404" y="1104900"/>
            <a:ext cx="8087296" cy="5276850"/>
          </a:xfrm>
        </p:spPr>
        <p:txBody>
          <a:bodyPr/>
          <a:lstStyle/>
          <a:p>
            <a:endParaRPr lang="es-EC" dirty="0"/>
          </a:p>
          <a:p>
            <a:pPr marL="0" indent="0">
              <a:buNone/>
            </a:pPr>
            <a:endParaRPr lang="es-EC" dirty="0" smtClean="0"/>
          </a:p>
          <a:p>
            <a:endParaRPr lang="es-EC" dirty="0"/>
          </a:p>
          <a:p>
            <a:pPr marL="0" indent="0">
              <a:buNone/>
            </a:pPr>
            <a:endParaRPr lang="es-EC" dirty="0" smtClean="0"/>
          </a:p>
          <a:p>
            <a:endParaRPr lang="es-EC" dirty="0" smtClean="0"/>
          </a:p>
          <a:p>
            <a:endParaRPr lang="es-EC" dirty="0"/>
          </a:p>
          <a:p>
            <a:endParaRPr lang="es-EC" dirty="0" smtClean="0"/>
          </a:p>
          <a:p>
            <a:pPr marL="0" indent="0">
              <a:buNone/>
            </a:pPr>
            <a:endParaRPr lang="es-EC" dirty="0"/>
          </a:p>
        </p:txBody>
      </p:sp>
      <p:sp>
        <p:nvSpPr>
          <p:cNvPr id="48" name="Marcador de contenido 2"/>
          <p:cNvSpPr txBox="1">
            <a:spLocks/>
          </p:cNvSpPr>
          <p:nvPr/>
        </p:nvSpPr>
        <p:spPr>
          <a:xfrm>
            <a:off x="611120" y="1916508"/>
            <a:ext cx="1802385" cy="35639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b="1" dirty="0" smtClean="0"/>
              <a:t>Secciones</a:t>
            </a:r>
            <a:r>
              <a:rPr lang="es-EC" dirty="0" smtClean="0"/>
              <a:t> </a:t>
            </a:r>
            <a:endParaRPr lang="es-EC" dirty="0"/>
          </a:p>
          <a:p>
            <a:pPr marL="0" indent="0" algn="just">
              <a:buNone/>
            </a:pPr>
            <a:endParaRPr lang="es-EC" dirty="0"/>
          </a:p>
        </p:txBody>
      </p:sp>
      <mc:AlternateContent xmlns:mc="http://schemas.openxmlformats.org/markup-compatibility/2006" xmlns:a14="http://schemas.microsoft.com/office/drawing/2010/main">
        <mc:Choice Requires="a14">
          <p:sp>
            <p:nvSpPr>
              <p:cNvPr id="49" name="Marcador de contenido 2"/>
              <p:cNvSpPr txBox="1">
                <a:spLocks/>
              </p:cNvSpPr>
              <p:nvPr/>
            </p:nvSpPr>
            <p:spPr>
              <a:xfrm>
                <a:off x="611120" y="3656636"/>
                <a:ext cx="3179830" cy="1143964"/>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b="1" dirty="0" smtClean="0"/>
                  <a:t>Longitud  ASTM D143</a:t>
                </a:r>
              </a:p>
              <a:p>
                <a:pPr marL="0" indent="0" algn="ctr">
                  <a:buNone/>
                </a:pPr>
                <a14:m>
                  <m:oMathPara xmlns:m="http://schemas.openxmlformats.org/officeDocument/2006/math">
                    <m:oMathParaPr>
                      <m:jc m:val="centerGroup"/>
                    </m:oMathParaPr>
                    <m:oMath xmlns:m="http://schemas.openxmlformats.org/officeDocument/2006/math">
                      <m:r>
                        <a:rPr lang="es-ES">
                          <a:latin typeface="Cambria Math"/>
                        </a:rPr>
                        <m:t>6</m:t>
                      </m:r>
                      <m:r>
                        <m:rPr>
                          <m:sty m:val="p"/>
                        </m:rPr>
                        <a:rPr lang="es-ES">
                          <a:latin typeface="Cambria Math"/>
                        </a:rPr>
                        <m:t>d</m:t>
                      </m:r>
                      <m:r>
                        <a:rPr lang="es-ES">
                          <a:latin typeface="Cambria Math"/>
                        </a:rPr>
                        <m:t>≤</m:t>
                      </m:r>
                      <m:r>
                        <m:rPr>
                          <m:sty m:val="p"/>
                        </m:rPr>
                        <a:rPr lang="es-ES">
                          <a:latin typeface="Cambria Math"/>
                        </a:rPr>
                        <m:t>L</m:t>
                      </m:r>
                      <m:r>
                        <a:rPr lang="es-ES">
                          <a:latin typeface="Cambria Math"/>
                        </a:rPr>
                        <m:t>≤12</m:t>
                      </m:r>
                      <m:r>
                        <m:rPr>
                          <m:sty m:val="p"/>
                        </m:rPr>
                        <a:rPr lang="es-ES">
                          <a:latin typeface="Cambria Math"/>
                        </a:rPr>
                        <m:t>d</m:t>
                      </m:r>
                    </m:oMath>
                  </m:oMathPara>
                </a14:m>
                <a:endParaRPr lang="es-EC" dirty="0" smtClean="0"/>
              </a:p>
              <a:p>
                <a:pPr marL="0" indent="0" algn="ctr">
                  <a:buNone/>
                </a:pPr>
                <a14:m>
                  <m:oMath xmlns:m="http://schemas.openxmlformats.org/officeDocument/2006/math">
                    <m:r>
                      <a:rPr lang="es-ES">
                        <a:latin typeface="Cambria Math"/>
                      </a:rPr>
                      <m:t>90</m:t>
                    </m:r>
                    <m:r>
                      <m:rPr>
                        <m:sty m:val="p"/>
                      </m:rPr>
                      <a:rPr lang="es-ES">
                        <a:latin typeface="Cambria Math"/>
                      </a:rPr>
                      <m:t>cm</m:t>
                    </m:r>
                    <m:r>
                      <a:rPr lang="es-ES">
                        <a:latin typeface="Cambria Math"/>
                      </a:rPr>
                      <m:t>≤122</m:t>
                    </m:r>
                    <m:r>
                      <m:rPr>
                        <m:sty m:val="p"/>
                      </m:rPr>
                      <a:rPr lang="es-ES">
                        <a:latin typeface="Cambria Math"/>
                      </a:rPr>
                      <m:t>cm</m:t>
                    </m:r>
                    <m:r>
                      <a:rPr lang="es-ES">
                        <a:latin typeface="Cambria Math"/>
                      </a:rPr>
                      <m:t>≤180</m:t>
                    </m:r>
                    <m:r>
                      <m:rPr>
                        <m:sty m:val="p"/>
                      </m:rPr>
                      <a:rPr lang="es-ES">
                        <a:latin typeface="Cambria Math"/>
                      </a:rPr>
                      <m:t>cm</m:t>
                    </m:r>
                  </m:oMath>
                </a14:m>
                <a:r>
                  <a:rPr lang="es-ES" dirty="0"/>
                  <a:t>    CUMPLE</a:t>
                </a:r>
                <a:endParaRPr lang="es-EC" dirty="0"/>
              </a:p>
              <a:p>
                <a:pPr marL="0" indent="0" algn="just">
                  <a:buNone/>
                </a:pPr>
                <a:endParaRPr lang="es-EC" dirty="0"/>
              </a:p>
              <a:p>
                <a:pPr algn="just"/>
                <a:endParaRPr lang="es-EC" b="1" dirty="0"/>
              </a:p>
              <a:p>
                <a:pPr algn="just"/>
                <a:endParaRPr lang="es-EC" dirty="0"/>
              </a:p>
              <a:p>
                <a:pPr marL="0" indent="0" algn="just">
                  <a:buNone/>
                </a:pPr>
                <a:endParaRPr lang="es-EC" dirty="0"/>
              </a:p>
            </p:txBody>
          </p:sp>
        </mc:Choice>
        <mc:Fallback xmlns="">
          <p:sp>
            <p:nvSpPr>
              <p:cNvPr id="49" name="Marcador de contenido 2"/>
              <p:cNvSpPr txBox="1">
                <a:spLocks noRot="1" noChangeAspect="1" noMove="1" noResize="1" noEditPoints="1" noAdjustHandles="1" noChangeArrowheads="1" noChangeShapeType="1" noTextEdit="1"/>
              </p:cNvSpPr>
              <p:nvPr/>
            </p:nvSpPr>
            <p:spPr>
              <a:xfrm>
                <a:off x="611120" y="3656636"/>
                <a:ext cx="3179830" cy="1143964"/>
              </a:xfrm>
              <a:prstGeom prst="rect">
                <a:avLst/>
              </a:prstGeom>
              <a:blipFill rotWithShape="1">
                <a:blip r:embed="rId2"/>
                <a:stretch>
                  <a:fillRect l="-192" t="-5851" b="-3191"/>
                </a:stretch>
              </a:blipFill>
            </p:spPr>
            <p:txBody>
              <a:bodyPr/>
              <a:lstStyle/>
              <a:p>
                <a:r>
                  <a:rPr lang="es-EC">
                    <a:noFill/>
                  </a:rPr>
                  <a:t> </a:t>
                </a:r>
              </a:p>
            </p:txBody>
          </p:sp>
        </mc:Fallback>
      </mc:AlternateContent>
      <p:pic>
        <p:nvPicPr>
          <p:cNvPr id="8" name="7 Imagen"/>
          <p:cNvPicPr/>
          <p:nvPr/>
        </p:nvPicPr>
        <p:blipFill rotWithShape="1">
          <a:blip r:embed="rId3">
            <a:extLst>
              <a:ext uri="{28A0092B-C50C-407E-A947-70E740481C1C}">
                <a14:useLocalDpi xmlns:a14="http://schemas.microsoft.com/office/drawing/2010/main" val="0"/>
              </a:ext>
            </a:extLst>
          </a:blip>
          <a:srcRect l="2299" t="5648" r="-1"/>
          <a:stretch/>
        </p:blipFill>
        <p:spPr bwMode="auto">
          <a:xfrm>
            <a:off x="3305173" y="1282698"/>
            <a:ext cx="3362327" cy="1980408"/>
          </a:xfrm>
          <a:prstGeom prst="rect">
            <a:avLst/>
          </a:prstGeom>
          <a:noFill/>
          <a:ln>
            <a:noFill/>
          </a:ln>
          <a:extLst>
            <a:ext uri="{53640926-AAD7-44D8-BBD7-CCE9431645EC}">
              <a14:shadowObscured xmlns:a14="http://schemas.microsoft.com/office/drawing/2010/main"/>
            </a:ext>
          </a:extLst>
        </p:spPr>
      </p:pic>
      <p:pic>
        <p:nvPicPr>
          <p:cNvPr id="9" name="8 Imagen"/>
          <p:cNvPicPr/>
          <p:nvPr/>
        </p:nvPicPr>
        <p:blipFill rotWithShape="1">
          <a:blip r:embed="rId4">
            <a:extLst>
              <a:ext uri="{28A0092B-C50C-407E-A947-70E740481C1C}">
                <a14:useLocalDpi xmlns:a14="http://schemas.microsoft.com/office/drawing/2010/main" val="0"/>
              </a:ext>
            </a:extLst>
          </a:blip>
          <a:srcRect t="7075" b="2035"/>
          <a:stretch/>
        </p:blipFill>
        <p:spPr bwMode="auto">
          <a:xfrm>
            <a:off x="3790950" y="3263106"/>
            <a:ext cx="4169410" cy="24328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6829999"/>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666750"/>
          </a:xfrm>
        </p:spPr>
        <p:txBody>
          <a:bodyPr>
            <a:normAutofit/>
          </a:bodyPr>
          <a:lstStyle/>
          <a:p>
            <a:pPr algn="ctr"/>
            <a:r>
              <a:rPr lang="es-EC" sz="2800" dirty="0" smtClean="0"/>
              <a:t>UNIONES</a:t>
            </a:r>
            <a:endParaRPr lang="es-EC" sz="2800"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677334" y="1314451"/>
                <a:ext cx="8596668" cy="4726912"/>
              </a:xfrm>
            </p:spPr>
            <p:txBody>
              <a:bodyPr/>
              <a:lstStyle/>
              <a:p>
                <a:r>
                  <a:rPr lang="es-ES" sz="2000" dirty="0"/>
                  <a:t>Las uniones de las alas, alma y refuerzos (rigidizadores) se realizaron con cola blanca, clavos (cilíndricos de caña lisa) galvanizados de 2 pulgadas y tornillos galvanizados (autoroscantes de rosca cortante) colepato de 8x1 ½ pulgadas</a:t>
                </a:r>
                <a:r>
                  <a:rPr lang="es-ES" dirty="0"/>
                  <a:t>.</a:t>
                </a:r>
                <a:endParaRPr lang="es-EC" dirty="0"/>
              </a:p>
              <a:p>
                <a14:m>
                  <m:oMath xmlns:m="http://schemas.openxmlformats.org/officeDocument/2006/math">
                    <m:r>
                      <m:rPr>
                        <m:sty m:val="p"/>
                      </m:rPr>
                      <a:rPr lang="en-US">
                        <a:latin typeface="Cambria Math"/>
                      </a:rPr>
                      <m:t>Espesor</m:t>
                    </m:r>
                    <m:r>
                      <a:rPr lang="en-US">
                        <a:latin typeface="Cambria Math"/>
                      </a:rPr>
                      <m:t> </m:t>
                    </m:r>
                    <m:r>
                      <m:rPr>
                        <m:sty m:val="p"/>
                      </m:rPr>
                      <a:rPr lang="en-US">
                        <a:latin typeface="Cambria Math"/>
                      </a:rPr>
                      <m:t>m</m:t>
                    </m:r>
                    <m:r>
                      <a:rPr lang="en-US">
                        <a:latin typeface="Cambria Math"/>
                      </a:rPr>
                      <m:t>í</m:t>
                    </m:r>
                    <m:r>
                      <m:rPr>
                        <m:sty m:val="p"/>
                      </m:rPr>
                      <a:rPr lang="en-US">
                        <a:latin typeface="Cambria Math"/>
                      </a:rPr>
                      <m:t>nimo</m:t>
                    </m:r>
                    <m:r>
                      <a:rPr lang="en-US">
                        <a:latin typeface="Cambria Math"/>
                      </a:rPr>
                      <m:t> </m:t>
                    </m:r>
                    <m:r>
                      <m:rPr>
                        <m:sty m:val="p"/>
                      </m:rPr>
                      <a:rPr lang="en-US">
                        <a:latin typeface="Cambria Math"/>
                      </a:rPr>
                      <m:t>del</m:t>
                    </m:r>
                    <m:r>
                      <a:rPr lang="en-US">
                        <a:latin typeface="Cambria Math"/>
                      </a:rPr>
                      <m:t> </m:t>
                    </m:r>
                    <m:r>
                      <m:rPr>
                        <m:sty m:val="p"/>
                      </m:rPr>
                      <a:rPr lang="en-US">
                        <a:latin typeface="Cambria Math"/>
                      </a:rPr>
                      <m:t>elmento</m:t>
                    </m:r>
                    <m:r>
                      <a:rPr lang="en-US">
                        <a:latin typeface="Cambria Math"/>
                      </a:rPr>
                      <m:t> </m:t>
                    </m:r>
                    <m:r>
                      <m:rPr>
                        <m:sty m:val="p"/>
                      </m:rPr>
                      <a:rPr lang="en-US">
                        <a:latin typeface="Cambria Math"/>
                      </a:rPr>
                      <m:t>que</m:t>
                    </m:r>
                    <m:r>
                      <a:rPr lang="en-US">
                        <a:latin typeface="Cambria Math"/>
                      </a:rPr>
                      <m:t> </m:t>
                    </m:r>
                    <m:r>
                      <m:rPr>
                        <m:sty m:val="p"/>
                      </m:rPr>
                      <a:rPr lang="en-US">
                        <a:latin typeface="Cambria Math"/>
                      </a:rPr>
                      <m:t>contiene</m:t>
                    </m:r>
                    <m:r>
                      <a:rPr lang="en-US">
                        <a:latin typeface="Cambria Math"/>
                      </a:rPr>
                      <m:t> </m:t>
                    </m:r>
                    <m:r>
                      <m:rPr>
                        <m:sty m:val="p"/>
                      </m:rPr>
                      <a:rPr lang="en-US">
                        <a:latin typeface="Cambria Math"/>
                      </a:rPr>
                      <m:t>la</m:t>
                    </m:r>
                    <m:r>
                      <a:rPr lang="en-US">
                        <a:latin typeface="Cambria Math"/>
                      </a:rPr>
                      <m:t> </m:t>
                    </m:r>
                    <m:r>
                      <m:rPr>
                        <m:sty m:val="p"/>
                      </m:rPr>
                      <a:rPr lang="en-US">
                        <a:latin typeface="Cambria Math"/>
                      </a:rPr>
                      <m:t>cabeza</m:t>
                    </m:r>
                    <m:r>
                      <a:rPr lang="en-US">
                        <a:latin typeface="Cambria Math"/>
                      </a:rPr>
                      <m:t> </m:t>
                    </m:r>
                    <m:r>
                      <m:rPr>
                        <m:sty m:val="p"/>
                      </m:rPr>
                      <a:rPr lang="en-US">
                        <a:latin typeface="Cambria Math"/>
                      </a:rPr>
                      <m:t>del</m:t>
                    </m:r>
                    <m:r>
                      <a:rPr lang="en-US">
                        <a:latin typeface="Cambria Math"/>
                      </a:rPr>
                      <m:t> </m:t>
                    </m:r>
                    <m:r>
                      <m:rPr>
                        <m:sty m:val="p"/>
                      </m:rPr>
                      <a:rPr lang="en-US">
                        <a:latin typeface="Cambria Math"/>
                      </a:rPr>
                      <m:t>clavo</m:t>
                    </m:r>
                    <m:r>
                      <a:rPr lang="es-ES">
                        <a:latin typeface="Cambria Math"/>
                      </a:rPr>
                      <m:t>&gt;6</m:t>
                    </m:r>
                    <m:r>
                      <m:rPr>
                        <m:sty m:val="p"/>
                      </m:rPr>
                      <a:rPr lang="en-US">
                        <a:latin typeface="Cambria Math"/>
                      </a:rPr>
                      <m:t>d</m:t>
                    </m:r>
                  </m:oMath>
                </a14:m>
                <a:endParaRPr lang="es-EC" dirty="0"/>
              </a:p>
              <a:p>
                <a:pPr mar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677334" y="1314451"/>
                <a:ext cx="8596668" cy="4726912"/>
              </a:xfrm>
              <a:blipFill rotWithShape="1">
                <a:blip r:embed="rId2"/>
                <a:stretch>
                  <a:fillRect l="-284" t="-774"/>
                </a:stretch>
              </a:blipFill>
            </p:spPr>
            <p:txBody>
              <a:bodyPr/>
              <a:lstStyle/>
              <a:p>
                <a:r>
                  <a:rPr lang="es-EC">
                    <a:noFill/>
                  </a:rPr>
                  <a:t> </a:t>
                </a:r>
              </a:p>
            </p:txBody>
          </p:sp>
        </mc:Fallback>
      </mc:AlternateContent>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43250"/>
            <a:ext cx="2057400" cy="2667000"/>
          </a:xfrm>
          <a:prstGeom prst="rect">
            <a:avLst/>
          </a:prstGeom>
          <a:noFill/>
          <a:ln>
            <a:noFill/>
          </a:ln>
        </p:spPr>
      </p:pic>
    </p:spTree>
    <p:extLst>
      <p:ext uri="{BB962C8B-B14F-4D97-AF65-F5344CB8AC3E}">
        <p14:creationId xmlns:p14="http://schemas.microsoft.com/office/powerpoint/2010/main" val="39269771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19955"/>
          </a:xfrm>
        </p:spPr>
        <p:txBody>
          <a:bodyPr/>
          <a:lstStyle/>
          <a:p>
            <a:pPr algn="ctr"/>
            <a:r>
              <a:rPr lang="es-EC" dirty="0" smtClean="0"/>
              <a:t>CONTENIDO </a:t>
            </a:r>
            <a:endParaRPr lang="es-EC" dirty="0"/>
          </a:p>
        </p:txBody>
      </p:sp>
      <p:sp>
        <p:nvSpPr>
          <p:cNvPr id="3" name="Marcador de contenido 2"/>
          <p:cNvSpPr>
            <a:spLocks noGrp="1"/>
          </p:cNvSpPr>
          <p:nvPr>
            <p:ph idx="1"/>
          </p:nvPr>
        </p:nvSpPr>
        <p:spPr>
          <a:xfrm>
            <a:off x="491196" y="1300764"/>
            <a:ext cx="8968943" cy="5074278"/>
          </a:xfrm>
        </p:spPr>
        <p:txBody>
          <a:bodyPr>
            <a:normAutofit lnSpcReduction="10000"/>
          </a:bodyPr>
          <a:lstStyle/>
          <a:p>
            <a:pPr marL="0" indent="0">
              <a:buNone/>
            </a:pPr>
            <a:r>
              <a:rPr lang="es-EC" sz="2800" b="1" dirty="0">
                <a:solidFill>
                  <a:schemeClr val="tx1"/>
                </a:solidFill>
              </a:rPr>
              <a:t>CAPÍTULO </a:t>
            </a:r>
            <a:r>
              <a:rPr lang="es-EC" sz="2800" b="1" dirty="0" smtClean="0">
                <a:solidFill>
                  <a:schemeClr val="tx1"/>
                </a:solidFill>
              </a:rPr>
              <a:t>1</a:t>
            </a:r>
            <a:r>
              <a:rPr lang="es-EC" sz="2800" dirty="0" smtClean="0">
                <a:solidFill>
                  <a:schemeClr val="tx1"/>
                </a:solidFill>
              </a:rPr>
              <a:t>: </a:t>
            </a:r>
            <a:r>
              <a:rPr lang="es-EC" sz="2800" dirty="0" smtClean="0">
                <a:solidFill>
                  <a:schemeClr val="tx1"/>
                </a:solidFill>
                <a:latin typeface="Arial" panose="020B0604020202020204" pitchFamily="34" charset="0"/>
                <a:cs typeface="Arial" panose="020B0604020202020204" pitchFamily="34" charset="0"/>
              </a:rPr>
              <a:t>INTRODUCCIÓN Y OBJETIVOS</a:t>
            </a:r>
          </a:p>
          <a:p>
            <a:pPr marL="0" indent="0">
              <a:buNone/>
            </a:pPr>
            <a:r>
              <a:rPr lang="es-EC" sz="2800" b="1" dirty="0" smtClean="0">
                <a:solidFill>
                  <a:schemeClr val="tx1"/>
                </a:solidFill>
              </a:rPr>
              <a:t>CAPÍTULO 2: </a:t>
            </a:r>
            <a:r>
              <a:rPr lang="es-EC" sz="2800" dirty="0" smtClean="0">
                <a:solidFill>
                  <a:schemeClr val="tx1"/>
                </a:solidFill>
              </a:rPr>
              <a:t>ANÁLISIS DE VIGAS TIPO I CON MADERA LAMINADA CONTRACHAPADA</a:t>
            </a:r>
          </a:p>
          <a:p>
            <a:pPr marL="0" indent="0">
              <a:buNone/>
            </a:pPr>
            <a:r>
              <a:rPr lang="es-EC" sz="2800" b="1" dirty="0" smtClean="0">
                <a:solidFill>
                  <a:schemeClr val="tx1"/>
                </a:solidFill>
              </a:rPr>
              <a:t>CAPÍTULO 3: </a:t>
            </a:r>
            <a:r>
              <a:rPr lang="es-EC" sz="2800" dirty="0" smtClean="0">
                <a:solidFill>
                  <a:schemeClr val="tx1"/>
                </a:solidFill>
              </a:rPr>
              <a:t>ANÁLISIS DE COLUMNAS TIPO I CON MADERA  LAMINADA CONTRACHAPADA</a:t>
            </a:r>
          </a:p>
          <a:p>
            <a:pPr marL="0" indent="0">
              <a:buNone/>
            </a:pPr>
            <a:r>
              <a:rPr lang="es-EC" sz="2800" b="1" dirty="0" smtClean="0">
                <a:solidFill>
                  <a:schemeClr val="tx1"/>
                </a:solidFill>
              </a:rPr>
              <a:t>CAPÍTULO </a:t>
            </a:r>
            <a:r>
              <a:rPr lang="es-EC" sz="2800" b="1" dirty="0">
                <a:solidFill>
                  <a:schemeClr val="tx1"/>
                </a:solidFill>
              </a:rPr>
              <a:t>4: </a:t>
            </a:r>
            <a:r>
              <a:rPr lang="es-EC" sz="2800" dirty="0" smtClean="0">
                <a:solidFill>
                  <a:schemeClr val="tx1"/>
                </a:solidFill>
              </a:rPr>
              <a:t>PROCEDIMIENTO DE CÁLCULO ESTRUCTURAL PARA  EDIFICACIÓN DE DOS PISOS CON CUBIERTA LIGERA A DOS AGUAS</a:t>
            </a:r>
            <a:endParaRPr lang="es-EC" sz="2800" dirty="0">
              <a:solidFill>
                <a:schemeClr val="tx1"/>
              </a:solidFill>
              <a:latin typeface="Arial" panose="020B0604020202020204" pitchFamily="34" charset="0"/>
              <a:cs typeface="Arial" panose="020B0604020202020204" pitchFamily="34" charset="0"/>
            </a:endParaRPr>
          </a:p>
          <a:p>
            <a:pPr marL="0" indent="0">
              <a:buNone/>
            </a:pPr>
            <a:r>
              <a:rPr lang="es-EC" sz="2800" b="1" dirty="0">
                <a:solidFill>
                  <a:schemeClr val="tx1"/>
                </a:solidFill>
              </a:rPr>
              <a:t>CAPÍTULO 5: </a:t>
            </a:r>
            <a:r>
              <a:rPr lang="es-EC" sz="2800" dirty="0" smtClean="0">
                <a:solidFill>
                  <a:schemeClr val="tx1"/>
                </a:solidFill>
              </a:rPr>
              <a:t>APLICACIÓN DE LOS PROCEDIMIENTOS DE CÁLCULO</a:t>
            </a:r>
            <a:endParaRPr lang="es-EC" sz="2800" dirty="0">
              <a:solidFill>
                <a:schemeClr val="tx1"/>
              </a:solidFill>
            </a:endParaRPr>
          </a:p>
          <a:p>
            <a:pPr marL="0" indent="0">
              <a:buNone/>
            </a:pPr>
            <a:r>
              <a:rPr lang="es-EC" sz="2800" b="1" dirty="0" smtClean="0">
                <a:solidFill>
                  <a:schemeClr val="tx1"/>
                </a:solidFill>
              </a:rPr>
              <a:t>CAPÍTULO 6</a:t>
            </a:r>
            <a:r>
              <a:rPr lang="es-EC" sz="2800" dirty="0" smtClean="0">
                <a:solidFill>
                  <a:schemeClr val="tx1"/>
                </a:solidFill>
              </a:rPr>
              <a:t>:CONCLUSIONES Y RECOMENDACIONES</a:t>
            </a:r>
            <a:endParaRPr lang="es-ES" sz="2800" dirty="0" smtClean="0">
              <a:solidFill>
                <a:schemeClr val="tx1"/>
              </a:solidFill>
            </a:endParaRPr>
          </a:p>
          <a:p>
            <a:pPr>
              <a:buFont typeface="Wingdings" panose="05000000000000000000" pitchFamily="2" charset="2"/>
              <a:buChar char="q"/>
            </a:pPr>
            <a:endParaRPr lang="es-ES" dirty="0">
              <a:solidFill>
                <a:schemeClr val="tx1"/>
              </a:solidFill>
            </a:endParaRPr>
          </a:p>
          <a:p>
            <a:pPr>
              <a:buFont typeface="Wingdings" panose="05000000000000000000" pitchFamily="2" charset="2"/>
              <a:buChar char="q"/>
            </a:pPr>
            <a:endParaRPr lang="es-EC" b="1" dirty="0" smtClean="0">
              <a:solidFill>
                <a:schemeClr val="tx1"/>
              </a:solidFill>
            </a:endParaRPr>
          </a:p>
          <a:p>
            <a:pPr marL="0" indent="0">
              <a:buNone/>
            </a:pPr>
            <a:endParaRPr lang="es-EC" b="1" dirty="0">
              <a:solidFill>
                <a:schemeClr val="tx1"/>
              </a:solidFill>
            </a:endParaRPr>
          </a:p>
        </p:txBody>
      </p:sp>
    </p:spTree>
    <p:extLst>
      <p:ext uri="{BB962C8B-B14F-4D97-AF65-F5344CB8AC3E}">
        <p14:creationId xmlns:p14="http://schemas.microsoft.com/office/powerpoint/2010/main" val="1496099456"/>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571500"/>
          </a:xfrm>
        </p:spPr>
        <p:txBody>
          <a:bodyPr>
            <a:normAutofit/>
          </a:bodyPr>
          <a:lstStyle/>
          <a:p>
            <a:pPr algn="ctr"/>
            <a:r>
              <a:rPr lang="es-EC" sz="2800" dirty="0" smtClean="0"/>
              <a:t>UNIONES</a:t>
            </a:r>
            <a:endParaRPr lang="es-EC" sz="2800"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499802" y="1657350"/>
            <a:ext cx="2579024" cy="2732138"/>
          </a:xfrm>
          <a:prstGeom prst="rect">
            <a:avLst/>
          </a:prstGeom>
          <a:noFill/>
          <a:ln>
            <a:noFill/>
          </a:ln>
        </p:spPr>
      </p:pic>
      <mc:AlternateContent xmlns:mc="http://schemas.openxmlformats.org/markup-compatibility/2006" xmlns:a14="http://schemas.microsoft.com/office/drawing/2010/main">
        <mc:Choice Requires="a14">
          <p:sp>
            <p:nvSpPr>
              <p:cNvPr id="6" name="5 Rectángulo"/>
              <p:cNvSpPr/>
              <p:nvPr/>
            </p:nvSpPr>
            <p:spPr>
              <a:xfrm>
                <a:off x="2196676" y="4389488"/>
                <a:ext cx="1863011" cy="369332"/>
              </a:xfrm>
              <a:prstGeom prst="rect">
                <a:avLst/>
              </a:prstGeom>
            </p:spPr>
            <p:txBody>
              <a:bodyPr wrap="none">
                <a:spAutoFit/>
              </a:bodyPr>
              <a:lstStyle/>
              <a:p>
                <a:r>
                  <a:rPr lang="es-EC" dirty="0" smtClean="0"/>
                  <a:t>Pn </a:t>
                </a:r>
                <a14:m>
                  <m:oMath xmlns:m="http://schemas.openxmlformats.org/officeDocument/2006/math">
                    <m:r>
                      <a:rPr lang="es-ES">
                        <a:latin typeface="Cambria Math"/>
                      </a:rPr>
                      <m:t>≥6</m:t>
                    </m:r>
                    <m:r>
                      <m:rPr>
                        <m:sty m:val="p"/>
                      </m:rPr>
                      <a:rPr lang="es-ES">
                        <a:latin typeface="Cambria Math"/>
                      </a:rPr>
                      <m:t>d</m:t>
                    </m:r>
                    <m:r>
                      <a:rPr lang="es-ES">
                        <a:latin typeface="Cambria Math"/>
                      </a:rPr>
                      <m:t> </m:t>
                    </m:r>
                    <m:r>
                      <m:rPr>
                        <m:sty m:val="p"/>
                      </m:rPr>
                      <a:rPr lang="es-ES">
                        <a:latin typeface="Cambria Math"/>
                      </a:rPr>
                      <m:t>nominal</m:t>
                    </m:r>
                  </m:oMath>
                </a14:m>
                <a:endParaRPr lang="es-EC" dirty="0" smtClean="0"/>
              </a:p>
            </p:txBody>
          </p:sp>
        </mc:Choice>
        <mc:Fallback xmlns="">
          <p:sp>
            <p:nvSpPr>
              <p:cNvPr id="6" name="5 Rectángulo"/>
              <p:cNvSpPr>
                <a:spLocks noRot="1" noChangeAspect="1" noMove="1" noResize="1" noEditPoints="1" noAdjustHandles="1" noChangeArrowheads="1" noChangeShapeType="1" noTextEdit="1"/>
              </p:cNvSpPr>
              <p:nvPr/>
            </p:nvSpPr>
            <p:spPr>
              <a:xfrm>
                <a:off x="2196676" y="4389488"/>
                <a:ext cx="1863011" cy="369332"/>
              </a:xfrm>
              <a:prstGeom prst="rect">
                <a:avLst/>
              </a:prstGeom>
              <a:blipFill rotWithShape="1">
                <a:blip r:embed="rId3"/>
                <a:stretch>
                  <a:fillRect l="-2614" t="-9836" b="-22951"/>
                </a:stretch>
              </a:blipFill>
            </p:spPr>
            <p:txBody>
              <a:bodyPr/>
              <a:lstStyle/>
              <a:p>
                <a:r>
                  <a:rPr lang="es-EC">
                    <a:noFill/>
                  </a:rPr>
                  <a:t> </a:t>
                </a:r>
              </a:p>
            </p:txBody>
          </p:sp>
        </mc:Fallback>
      </mc:AlternateContent>
      <p:pic>
        <p:nvPicPr>
          <p:cNvPr id="9" name="8 Imagen"/>
          <p:cNvPicPr/>
          <p:nvPr/>
        </p:nvPicPr>
        <p:blipFill>
          <a:blip r:embed="rId4">
            <a:extLst>
              <a:ext uri="{28A0092B-C50C-407E-A947-70E740481C1C}">
                <a14:useLocalDpi xmlns:a14="http://schemas.microsoft.com/office/drawing/2010/main" val="0"/>
              </a:ext>
            </a:extLst>
          </a:blip>
          <a:srcRect/>
          <a:stretch>
            <a:fillRect/>
          </a:stretch>
        </p:blipFill>
        <p:spPr bwMode="auto">
          <a:xfrm>
            <a:off x="3128182" y="1823269"/>
            <a:ext cx="2567768" cy="2566219"/>
          </a:xfrm>
          <a:prstGeom prst="rect">
            <a:avLst/>
          </a:prstGeom>
          <a:noFill/>
          <a:ln>
            <a:noFill/>
          </a:ln>
        </p:spPr>
      </p:pic>
      <p:sp>
        <p:nvSpPr>
          <p:cNvPr id="8" name="7 Rectángulo"/>
          <p:cNvSpPr/>
          <p:nvPr/>
        </p:nvSpPr>
        <p:spPr>
          <a:xfrm>
            <a:off x="1347085" y="1318736"/>
            <a:ext cx="847283" cy="369332"/>
          </a:xfrm>
          <a:prstGeom prst="rect">
            <a:avLst/>
          </a:prstGeom>
        </p:spPr>
        <p:txBody>
          <a:bodyPr wrap="none">
            <a:spAutoFit/>
          </a:bodyPr>
          <a:lstStyle/>
          <a:p>
            <a:r>
              <a:rPr lang="es-EC" dirty="0" smtClean="0"/>
              <a:t>CLAVO</a:t>
            </a:r>
            <a:endParaRPr lang="es-EC" dirty="0"/>
          </a:p>
        </p:txBody>
      </p:sp>
      <p:sp>
        <p:nvSpPr>
          <p:cNvPr id="10" name="9 Rectángulo"/>
          <p:cNvSpPr/>
          <p:nvPr/>
        </p:nvSpPr>
        <p:spPr>
          <a:xfrm>
            <a:off x="3626631" y="1318736"/>
            <a:ext cx="1197828" cy="369332"/>
          </a:xfrm>
          <a:prstGeom prst="rect">
            <a:avLst/>
          </a:prstGeom>
        </p:spPr>
        <p:txBody>
          <a:bodyPr wrap="none">
            <a:spAutoFit/>
          </a:bodyPr>
          <a:lstStyle/>
          <a:p>
            <a:r>
              <a:rPr lang="es-EC" dirty="0" smtClean="0"/>
              <a:t>TORNILLO</a:t>
            </a:r>
            <a:endParaRPr lang="es-EC" dirty="0"/>
          </a:p>
        </p:txBody>
      </p:sp>
      <mc:AlternateContent xmlns:mc="http://schemas.openxmlformats.org/markup-compatibility/2006" xmlns:a14="http://schemas.microsoft.com/office/drawing/2010/main">
        <mc:Choice Requires="a14">
          <p:sp>
            <p:nvSpPr>
              <p:cNvPr id="11" name="10 Rectángulo"/>
              <p:cNvSpPr/>
              <p:nvPr/>
            </p:nvSpPr>
            <p:spPr>
              <a:xfrm>
                <a:off x="1182643" y="5187434"/>
                <a:ext cx="46514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a:rPr>
                        <m:t>Pn</m:t>
                      </m:r>
                      <m:r>
                        <a:rPr lang="en-US">
                          <a:latin typeface="Cambria Math"/>
                        </a:rPr>
                        <m:t> </m:t>
                      </m:r>
                      <m:d>
                        <m:dPr>
                          <m:ctrlPr>
                            <a:rPr lang="es-EC" i="1">
                              <a:latin typeface="Cambria Math"/>
                            </a:rPr>
                          </m:ctrlPr>
                        </m:dPr>
                        <m:e>
                          <m:r>
                            <m:rPr>
                              <m:sty m:val="p"/>
                            </m:rPr>
                            <a:rPr lang="en-US">
                              <a:latin typeface="Cambria Math"/>
                            </a:rPr>
                            <m:t>Penetraci</m:t>
                          </m:r>
                          <m:r>
                            <a:rPr lang="es-ES">
                              <a:latin typeface="Cambria Math"/>
                            </a:rPr>
                            <m:t>ó</m:t>
                          </m:r>
                          <m:r>
                            <m:rPr>
                              <m:sty m:val="p"/>
                            </m:rPr>
                            <a:rPr lang="es-ES">
                              <a:latin typeface="Cambria Math"/>
                            </a:rPr>
                            <m:t>n</m:t>
                          </m:r>
                          <m:r>
                            <a:rPr lang="es-ES">
                              <a:latin typeface="Cambria Math"/>
                            </a:rPr>
                            <m:t> </m:t>
                          </m:r>
                          <m:r>
                            <m:rPr>
                              <m:sty m:val="p"/>
                            </m:rPr>
                            <a:rPr lang="es-ES">
                              <a:latin typeface="Cambria Math"/>
                            </a:rPr>
                            <m:t>a</m:t>
                          </m:r>
                          <m:r>
                            <a:rPr lang="es-ES">
                              <a:latin typeface="Cambria Math"/>
                            </a:rPr>
                            <m:t> </m:t>
                          </m:r>
                          <m:r>
                            <m:rPr>
                              <m:sty m:val="p"/>
                            </m:rPr>
                            <a:rPr lang="es-ES">
                              <a:latin typeface="Cambria Math"/>
                            </a:rPr>
                            <m:t>corte</m:t>
                          </m:r>
                          <m:r>
                            <a:rPr lang="es-ES">
                              <a:latin typeface="Cambria Math"/>
                            </a:rPr>
                            <m:t> </m:t>
                          </m:r>
                          <m:r>
                            <m:rPr>
                              <m:sty m:val="p"/>
                            </m:rPr>
                            <a:rPr lang="es-ES">
                              <a:latin typeface="Cambria Math"/>
                            </a:rPr>
                            <m:t>y</m:t>
                          </m:r>
                          <m:r>
                            <a:rPr lang="es-ES">
                              <a:latin typeface="Cambria Math"/>
                            </a:rPr>
                            <m:t> </m:t>
                          </m:r>
                          <m:r>
                            <m:rPr>
                              <m:sty m:val="p"/>
                            </m:rPr>
                            <a:rPr lang="es-ES">
                              <a:latin typeface="Cambria Math"/>
                            </a:rPr>
                            <m:t>extracci</m:t>
                          </m:r>
                          <m:r>
                            <a:rPr lang="es-ES">
                              <a:latin typeface="Cambria Math"/>
                            </a:rPr>
                            <m:t>ó</m:t>
                          </m:r>
                          <m:r>
                            <m:rPr>
                              <m:sty m:val="p"/>
                            </m:rPr>
                            <a:rPr lang="es-ES">
                              <a:latin typeface="Cambria Math"/>
                            </a:rPr>
                            <m:t>n</m:t>
                          </m:r>
                          <m:r>
                            <a:rPr lang="es-ES">
                              <a:latin typeface="Cambria Math"/>
                            </a:rPr>
                            <m:t> </m:t>
                          </m:r>
                        </m:e>
                      </m:d>
                      <m:r>
                        <a:rPr lang="es-ES">
                          <a:latin typeface="Cambria Math"/>
                        </a:rPr>
                        <m:t>&gt;11</m:t>
                      </m:r>
                      <m:r>
                        <m:rPr>
                          <m:sty m:val="p"/>
                        </m:rPr>
                        <a:rPr lang="en-US">
                          <a:latin typeface="Cambria Math"/>
                        </a:rPr>
                        <m:t>d</m:t>
                      </m:r>
                    </m:oMath>
                  </m:oMathPara>
                </a14:m>
                <a:endParaRPr lang="es-EC" dirty="0"/>
              </a:p>
            </p:txBody>
          </p:sp>
        </mc:Choice>
        <mc:Fallback xmlns="">
          <p:sp>
            <p:nvSpPr>
              <p:cNvPr id="11" name="10 Rectángulo"/>
              <p:cNvSpPr>
                <a:spLocks noRot="1" noChangeAspect="1" noMove="1" noResize="1" noEditPoints="1" noAdjustHandles="1" noChangeArrowheads="1" noChangeShapeType="1" noTextEdit="1"/>
              </p:cNvSpPr>
              <p:nvPr/>
            </p:nvSpPr>
            <p:spPr>
              <a:xfrm>
                <a:off x="1182643" y="5187434"/>
                <a:ext cx="4651466" cy="369332"/>
              </a:xfrm>
              <a:prstGeom prst="rect">
                <a:avLst/>
              </a:prstGeom>
              <a:blipFill rotWithShape="1">
                <a:blip r:embed="rId5"/>
                <a:stretch>
                  <a:fillRect b="-655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2389036" y="5562600"/>
                <a:ext cx="162897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a:latin typeface="Cambria Math"/>
                        </a:rPr>
                        <m:t>35</m:t>
                      </m:r>
                      <m:r>
                        <m:rPr>
                          <m:sty m:val="p"/>
                        </m:rPr>
                        <a:rPr lang="es-ES">
                          <a:latin typeface="Cambria Math"/>
                        </a:rPr>
                        <m:t>mm</m:t>
                      </m:r>
                      <m:r>
                        <a:rPr lang="es-ES">
                          <a:latin typeface="Cambria Math"/>
                        </a:rPr>
                        <m:t>&gt;26,4</m:t>
                      </m:r>
                    </m:oMath>
                  </m:oMathPara>
                </a14:m>
                <a:endParaRPr lang="es-EC" dirty="0"/>
              </a:p>
            </p:txBody>
          </p:sp>
        </mc:Choice>
        <mc:Fallback xmlns="">
          <p:sp>
            <p:nvSpPr>
              <p:cNvPr id="12" name="11 Rectángulo"/>
              <p:cNvSpPr>
                <a:spLocks noRot="1" noChangeAspect="1" noMove="1" noResize="1" noEditPoints="1" noAdjustHandles="1" noChangeArrowheads="1" noChangeShapeType="1" noTextEdit="1"/>
              </p:cNvSpPr>
              <p:nvPr/>
            </p:nvSpPr>
            <p:spPr>
              <a:xfrm>
                <a:off x="2389036" y="5562600"/>
                <a:ext cx="1628971" cy="369332"/>
              </a:xfrm>
              <a:prstGeom prst="rect">
                <a:avLst/>
              </a:prstGeom>
              <a:blipFill rotWithShape="1">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2211852" y="4818102"/>
                <a:ext cx="2013693" cy="369332"/>
              </a:xfrm>
              <a:prstGeom prst="rect">
                <a:avLst/>
              </a:prstGeom>
            </p:spPr>
            <p:txBody>
              <a:bodyPr wrap="none">
                <a:spAutoFit/>
              </a:bodyPr>
              <a:lstStyle/>
              <a:p>
                <a14:m>
                  <m:oMath xmlns:m="http://schemas.openxmlformats.org/officeDocument/2006/math">
                    <m:r>
                      <a:rPr lang="es-ES">
                        <a:latin typeface="Cambria Math"/>
                      </a:rPr>
                      <m:t>15</m:t>
                    </m:r>
                    <m:r>
                      <m:rPr>
                        <m:sty m:val="p"/>
                      </m:rPr>
                      <a:rPr lang="es-ES">
                        <a:latin typeface="Cambria Math"/>
                      </a:rPr>
                      <m:t>mm</m:t>
                    </m:r>
                    <m:r>
                      <a:rPr lang="es-ES">
                        <a:latin typeface="Cambria Math"/>
                      </a:rPr>
                      <m:t>&gt;14,4</m:t>
                    </m:r>
                    <m:r>
                      <m:rPr>
                        <m:sty m:val="p"/>
                      </m:rPr>
                      <a:rPr lang="en-US">
                        <a:latin typeface="Cambria Math"/>
                      </a:rPr>
                      <m:t>mm</m:t>
                    </m:r>
                  </m:oMath>
                </a14:m>
                <a:r>
                  <a:rPr lang="es-ES" dirty="0"/>
                  <a:t> </a:t>
                </a:r>
                <a:endParaRPr lang="es-EC" dirty="0"/>
              </a:p>
            </p:txBody>
          </p:sp>
        </mc:Choice>
        <mc:Fallback xmlns="">
          <p:sp>
            <p:nvSpPr>
              <p:cNvPr id="13" name="12 Rectángulo"/>
              <p:cNvSpPr>
                <a:spLocks noRot="1" noChangeAspect="1" noMove="1" noResize="1" noEditPoints="1" noAdjustHandles="1" noChangeArrowheads="1" noChangeShapeType="1" noTextEdit="1"/>
              </p:cNvSpPr>
              <p:nvPr/>
            </p:nvSpPr>
            <p:spPr>
              <a:xfrm>
                <a:off x="2211852" y="4818102"/>
                <a:ext cx="2013693" cy="369332"/>
              </a:xfrm>
              <a:prstGeom prst="rect">
                <a:avLst/>
              </a:prstGeom>
              <a:blipFill rotWithShape="1">
                <a:blip r:embed="rId7"/>
                <a:stretch>
                  <a:fillRect/>
                </a:stretch>
              </a:blipFill>
            </p:spPr>
            <p:txBody>
              <a:bodyPr/>
              <a:lstStyle/>
              <a:p>
                <a:r>
                  <a:rPr lang="es-EC">
                    <a:noFill/>
                  </a:rPr>
                  <a:t> </a:t>
                </a:r>
              </a:p>
            </p:txBody>
          </p:sp>
        </mc:Fallback>
      </mc:AlternateContent>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4109" y="1878113"/>
            <a:ext cx="2066925"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8120064" y="1823269"/>
            <a:ext cx="1287594" cy="2483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47867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514350"/>
            <a:ext cx="8596668" cy="590550"/>
          </a:xfrm>
        </p:spPr>
        <p:txBody>
          <a:bodyPr>
            <a:noAutofit/>
          </a:bodyPr>
          <a:lstStyle/>
          <a:p>
            <a:pPr algn="ctr"/>
            <a:r>
              <a:rPr lang="es-ES_tradnl" sz="2400" b="1" dirty="0" smtClean="0"/>
              <a:t>MODELO DE ENSAYO</a:t>
            </a:r>
            <a:endParaRPr lang="es-EC" sz="2400" dirty="0"/>
          </a:p>
        </p:txBody>
      </p:sp>
      <p:sp>
        <p:nvSpPr>
          <p:cNvPr id="3" name="Marcador de contenido 2"/>
          <p:cNvSpPr>
            <a:spLocks noGrp="1"/>
          </p:cNvSpPr>
          <p:nvPr>
            <p:ph idx="1"/>
          </p:nvPr>
        </p:nvSpPr>
        <p:spPr>
          <a:xfrm>
            <a:off x="561404" y="1104900"/>
            <a:ext cx="8087296" cy="5276850"/>
          </a:xfrm>
        </p:spPr>
        <p:txBody>
          <a:bodyPr/>
          <a:lstStyle/>
          <a:p>
            <a:endParaRPr lang="es-EC" dirty="0"/>
          </a:p>
          <a:p>
            <a:pPr marL="0" indent="0">
              <a:buNone/>
            </a:pPr>
            <a:endParaRPr lang="es-EC" dirty="0" smtClean="0"/>
          </a:p>
          <a:p>
            <a:endParaRPr lang="es-EC" dirty="0"/>
          </a:p>
          <a:p>
            <a:pPr marL="0" indent="0">
              <a:buNone/>
            </a:pPr>
            <a:endParaRPr lang="es-EC" dirty="0" smtClean="0"/>
          </a:p>
          <a:p>
            <a:endParaRPr lang="es-EC" dirty="0" smtClean="0"/>
          </a:p>
          <a:p>
            <a:endParaRPr lang="es-EC" dirty="0"/>
          </a:p>
          <a:p>
            <a:endParaRPr lang="es-EC" dirty="0" smtClean="0"/>
          </a:p>
          <a:p>
            <a:pPr marL="0" indent="0">
              <a:buNone/>
            </a:pPr>
            <a:endParaRPr lang="es-EC" dirty="0"/>
          </a:p>
        </p:txBody>
      </p:sp>
      <p:sp>
        <p:nvSpPr>
          <p:cNvPr id="48" name="Marcador de contenido 2"/>
          <p:cNvSpPr txBox="1">
            <a:spLocks/>
          </p:cNvSpPr>
          <p:nvPr/>
        </p:nvSpPr>
        <p:spPr>
          <a:xfrm>
            <a:off x="3333749" y="2305356"/>
            <a:ext cx="3771900" cy="35639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C" sz="1400" b="1" dirty="0" smtClean="0"/>
              <a:t>   Dispositivo de apoyo y carga  </a:t>
            </a:r>
            <a:r>
              <a:rPr lang="es-EC" sz="1400" b="1" dirty="0"/>
              <a:t>ASTM D143</a:t>
            </a:r>
          </a:p>
          <a:p>
            <a:pPr marL="0" indent="0" algn="just">
              <a:buNone/>
            </a:pPr>
            <a:endParaRPr lang="es-EC" sz="1400" b="1" dirty="0" smtClean="0"/>
          </a:p>
          <a:p>
            <a:pPr marL="0" indent="0" algn="just">
              <a:buNone/>
            </a:pPr>
            <a:r>
              <a:rPr lang="es-EC" sz="1400" b="1" dirty="0" smtClean="0"/>
              <a:t>                  </a:t>
            </a:r>
            <a:endParaRPr lang="es-EC" sz="1400" dirty="0"/>
          </a:p>
        </p:txBody>
      </p:sp>
      <p:pic>
        <p:nvPicPr>
          <p:cNvPr id="10" name="9 Imagen"/>
          <p:cNvPicPr/>
          <p:nvPr/>
        </p:nvPicPr>
        <p:blipFill>
          <a:blip r:embed="rId2">
            <a:extLst>
              <a:ext uri="{28A0092B-C50C-407E-A947-70E740481C1C}">
                <a14:useLocalDpi xmlns:a14="http://schemas.microsoft.com/office/drawing/2010/main" val="0"/>
              </a:ext>
            </a:extLst>
          </a:blip>
          <a:srcRect/>
          <a:stretch>
            <a:fillRect/>
          </a:stretch>
        </p:blipFill>
        <p:spPr bwMode="auto">
          <a:xfrm>
            <a:off x="2733459" y="951699"/>
            <a:ext cx="4972479" cy="1220001"/>
          </a:xfrm>
          <a:prstGeom prst="rect">
            <a:avLst/>
          </a:prstGeom>
          <a:noFill/>
          <a:ln>
            <a:noFill/>
          </a:ln>
        </p:spPr>
      </p:pic>
      <p:sp>
        <p:nvSpPr>
          <p:cNvPr id="16" name="Marcador de contenido 2"/>
          <p:cNvSpPr txBox="1">
            <a:spLocks/>
          </p:cNvSpPr>
          <p:nvPr/>
        </p:nvSpPr>
        <p:spPr>
          <a:xfrm>
            <a:off x="3419047" y="6081072"/>
            <a:ext cx="3963256" cy="35639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C" sz="1400" b="1" dirty="0" smtClean="0"/>
              <a:t>   Ensayo Viga tipo I  (12cm x 15cm x1.5cm)</a:t>
            </a:r>
            <a:endParaRPr lang="es-EC" sz="1400" b="1" dirty="0"/>
          </a:p>
          <a:p>
            <a:pPr marL="0" indent="0" algn="just">
              <a:buNone/>
            </a:pPr>
            <a:endParaRPr lang="es-EC" sz="1400" b="1" dirty="0" smtClean="0"/>
          </a:p>
          <a:p>
            <a:pPr marL="0" indent="0" algn="just">
              <a:buNone/>
            </a:pPr>
            <a:r>
              <a:rPr lang="es-EC" sz="1400" b="1" dirty="0" smtClean="0"/>
              <a:t>                  </a:t>
            </a:r>
            <a:endParaRPr lang="es-EC" sz="1400" dirty="0"/>
          </a:p>
        </p:txBody>
      </p:sp>
      <p:pic>
        <p:nvPicPr>
          <p:cNvPr id="17" name="Picture 3" descr="C:\Users\pc\Documents\10MO.NIVEL\TESIS IBONE\flexion vigas\ENSAYOS\4TO ENSAYO\878_FUJI\DSCF86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1" y="2661750"/>
            <a:ext cx="4912048" cy="334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992593"/>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457200"/>
          </a:xfrm>
        </p:spPr>
        <p:txBody>
          <a:bodyPr>
            <a:normAutofit fontScale="90000"/>
          </a:bodyPr>
          <a:lstStyle/>
          <a:p>
            <a:pPr algn="ctr"/>
            <a:r>
              <a:rPr lang="es-EC" sz="2800" dirty="0" smtClean="0"/>
              <a:t>EQUIPO DE  ENSAYO</a:t>
            </a:r>
            <a:endParaRPr lang="es-EC" sz="2800" dirty="0"/>
          </a:p>
        </p:txBody>
      </p:sp>
      <p:pic>
        <p:nvPicPr>
          <p:cNvPr id="4" name="3 Imagen" descr="C:\Users\pc\Documents\10MO.NIVEL\TESIS IBONE\flexion vigas\ENSAYOS\PRIMER ENSAYO 04_11_2015\878_FUJI\DSCF848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0677" y="1326194"/>
            <a:ext cx="3414001" cy="4462113"/>
          </a:xfrm>
          <a:prstGeom prst="rect">
            <a:avLst/>
          </a:prstGeom>
          <a:noFill/>
          <a:ln>
            <a:noFill/>
          </a:ln>
        </p:spPr>
      </p:pic>
      <p:sp>
        <p:nvSpPr>
          <p:cNvPr id="5" name="Marcador de contenido 2"/>
          <p:cNvSpPr txBox="1">
            <a:spLocks/>
          </p:cNvSpPr>
          <p:nvPr/>
        </p:nvSpPr>
        <p:spPr>
          <a:xfrm>
            <a:off x="3386849" y="5788308"/>
            <a:ext cx="3179830" cy="57198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s-EC" b="1" dirty="0" smtClean="0"/>
              <a:t>Prensa hidráulica y aparatos de soporte</a:t>
            </a:r>
          </a:p>
          <a:p>
            <a:pPr marL="0" indent="0" algn="just">
              <a:buNone/>
            </a:pPr>
            <a:endParaRPr lang="es-EC" dirty="0"/>
          </a:p>
          <a:p>
            <a:pPr algn="just"/>
            <a:endParaRPr lang="es-EC" b="1" dirty="0"/>
          </a:p>
          <a:p>
            <a:pPr algn="just"/>
            <a:endParaRPr lang="es-EC" dirty="0"/>
          </a:p>
          <a:p>
            <a:pPr marL="0" indent="0" algn="just">
              <a:buNone/>
            </a:pPr>
            <a:endParaRPr lang="es-EC" dirty="0"/>
          </a:p>
        </p:txBody>
      </p:sp>
    </p:spTree>
    <p:extLst>
      <p:ext uri="{BB962C8B-B14F-4D97-AF65-F5344CB8AC3E}">
        <p14:creationId xmlns:p14="http://schemas.microsoft.com/office/powerpoint/2010/main" val="1803703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5513" y="474143"/>
            <a:ext cx="8596668" cy="685800"/>
          </a:xfrm>
        </p:spPr>
        <p:txBody>
          <a:bodyPr>
            <a:normAutofit/>
          </a:bodyPr>
          <a:lstStyle/>
          <a:p>
            <a:pPr algn="ctr"/>
            <a:r>
              <a:rPr lang="es-EC" sz="2800" dirty="0" smtClean="0"/>
              <a:t>APARATOS DE  MEDICIÓN</a:t>
            </a:r>
            <a:endParaRPr lang="es-EC" sz="2800" dirty="0"/>
          </a:p>
        </p:txBody>
      </p:sp>
      <p:sp>
        <p:nvSpPr>
          <p:cNvPr id="5" name="Marcador de contenido 2"/>
          <p:cNvSpPr txBox="1">
            <a:spLocks/>
          </p:cNvSpPr>
          <p:nvPr/>
        </p:nvSpPr>
        <p:spPr>
          <a:xfrm>
            <a:off x="1842289" y="3591716"/>
            <a:ext cx="2005811" cy="5719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s-EC" b="1" dirty="0" smtClean="0"/>
              <a:t>Celda de carga</a:t>
            </a:r>
          </a:p>
          <a:p>
            <a:pPr marL="0" indent="0" algn="just">
              <a:buNone/>
            </a:pPr>
            <a:endParaRPr lang="es-EC" dirty="0"/>
          </a:p>
          <a:p>
            <a:pPr algn="just"/>
            <a:endParaRPr lang="es-EC" b="1" dirty="0"/>
          </a:p>
          <a:p>
            <a:pPr algn="just"/>
            <a:endParaRPr lang="es-EC" dirty="0"/>
          </a:p>
          <a:p>
            <a:pPr marL="0" indent="0" algn="just">
              <a:buNone/>
            </a:pPr>
            <a:endParaRPr lang="es-EC" dirty="0"/>
          </a:p>
        </p:txBody>
      </p:sp>
      <p:pic>
        <p:nvPicPr>
          <p:cNvPr id="6" name="5 Imagen" descr="C:\Users\pc\Documents\10MO.NIVEL\TESIS IBONE\flexion vigas\ENSAYOS\SEGUNDO ENSAYO\878_FUJI\DSCF8583.JPG"/>
          <p:cNvPicPr/>
          <p:nvPr/>
        </p:nvPicPr>
        <p:blipFill rotWithShape="1">
          <a:blip r:embed="rId2" cstate="print">
            <a:extLst>
              <a:ext uri="{28A0092B-C50C-407E-A947-70E740481C1C}">
                <a14:useLocalDpi xmlns:a14="http://schemas.microsoft.com/office/drawing/2010/main" val="0"/>
              </a:ext>
            </a:extLst>
          </a:blip>
          <a:srcRect l="41953" t="38522" r="43078" b="37203"/>
          <a:stretch/>
        </p:blipFill>
        <p:spPr bwMode="auto">
          <a:xfrm>
            <a:off x="1769301" y="1159943"/>
            <a:ext cx="2078799" cy="2426615"/>
          </a:xfrm>
          <a:prstGeom prst="rect">
            <a:avLst/>
          </a:prstGeom>
          <a:noFill/>
          <a:ln>
            <a:noFill/>
          </a:ln>
          <a:extLst>
            <a:ext uri="{53640926-AAD7-44D8-BBD7-CCE9431645EC}">
              <a14:shadowObscured xmlns:a14="http://schemas.microsoft.com/office/drawing/2010/main"/>
            </a:ext>
          </a:extLst>
        </p:spPr>
      </p:pic>
      <p:pic>
        <p:nvPicPr>
          <p:cNvPr id="9" name="8 Imagen" descr="C:\Users\pc\Documents\10MO.NIVEL\TESIS IBONE\flexion vigas\ENSAYOS\PRIMER ENSAYO 04_11_2015\878_FUJI\DSCF8503.JPG"/>
          <p:cNvPicPr/>
          <p:nvPr/>
        </p:nvPicPr>
        <p:blipFill rotWithShape="1">
          <a:blip r:embed="rId3" cstate="print">
            <a:extLst>
              <a:ext uri="{28A0092B-C50C-407E-A947-70E740481C1C}">
                <a14:useLocalDpi xmlns:a14="http://schemas.microsoft.com/office/drawing/2010/main" val="0"/>
              </a:ext>
            </a:extLst>
          </a:blip>
          <a:srcRect l="5275" t="22370" r="9674" b="13960"/>
          <a:stretch/>
        </p:blipFill>
        <p:spPr bwMode="auto">
          <a:xfrm>
            <a:off x="4798695" y="3529598"/>
            <a:ext cx="4090670" cy="2344294"/>
          </a:xfrm>
          <a:prstGeom prst="rect">
            <a:avLst/>
          </a:prstGeom>
          <a:noFill/>
          <a:ln>
            <a:noFill/>
          </a:ln>
          <a:extLst>
            <a:ext uri="{53640926-AAD7-44D8-BBD7-CCE9431645EC}">
              <a14:shadowObscured xmlns:a14="http://schemas.microsoft.com/office/drawing/2010/main"/>
            </a:ext>
          </a:extLst>
        </p:spPr>
      </p:pic>
      <p:sp>
        <p:nvSpPr>
          <p:cNvPr id="10" name="Marcador de contenido 2"/>
          <p:cNvSpPr txBox="1">
            <a:spLocks/>
          </p:cNvSpPr>
          <p:nvPr/>
        </p:nvSpPr>
        <p:spPr>
          <a:xfrm>
            <a:off x="4959859" y="3014576"/>
            <a:ext cx="3179830" cy="5719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s-EC" b="1" dirty="0" smtClean="0"/>
              <a:t>Medidor de Carga Directa</a:t>
            </a:r>
          </a:p>
          <a:p>
            <a:pPr marL="0" indent="0" algn="just">
              <a:buNone/>
            </a:pPr>
            <a:endParaRPr lang="es-EC" dirty="0"/>
          </a:p>
          <a:p>
            <a:pPr algn="just"/>
            <a:endParaRPr lang="es-EC" b="1" dirty="0"/>
          </a:p>
          <a:p>
            <a:pPr algn="just"/>
            <a:endParaRPr lang="es-EC" dirty="0"/>
          </a:p>
          <a:p>
            <a:pPr marL="0" indent="0" algn="just">
              <a:buNone/>
            </a:pPr>
            <a:endParaRPr lang="es-EC" dirty="0"/>
          </a:p>
        </p:txBody>
      </p:sp>
      <p:pic>
        <p:nvPicPr>
          <p:cNvPr id="11" name="10 Imagen" descr="C:\Users\pc\Documents\10MO.NIVEL\TESIS IBONE\flexion vigas\ENSAYOS\PRIMER ENSAYO 04_11_2015\878_FUJI\DSCF8493.JPG"/>
          <p:cNvPicPr/>
          <p:nvPr/>
        </p:nvPicPr>
        <p:blipFill rotWithShape="1">
          <a:blip r:embed="rId4" cstate="print">
            <a:extLst>
              <a:ext uri="{28A0092B-C50C-407E-A947-70E740481C1C}">
                <a14:useLocalDpi xmlns:a14="http://schemas.microsoft.com/office/drawing/2010/main" val="0"/>
              </a:ext>
            </a:extLst>
          </a:blip>
          <a:srcRect l="24142" t="24087" r="12478" b="21719"/>
          <a:stretch/>
        </p:blipFill>
        <p:spPr bwMode="auto">
          <a:xfrm>
            <a:off x="1704607" y="4070324"/>
            <a:ext cx="2524203" cy="1600917"/>
          </a:xfrm>
          <a:prstGeom prst="rect">
            <a:avLst/>
          </a:prstGeom>
          <a:noFill/>
          <a:ln>
            <a:noFill/>
          </a:ln>
          <a:extLst>
            <a:ext uri="{53640926-AAD7-44D8-BBD7-CCE9431645EC}">
              <a14:shadowObscured xmlns:a14="http://schemas.microsoft.com/office/drawing/2010/main"/>
            </a:ext>
          </a:extLst>
        </p:spPr>
      </p:pic>
      <p:sp>
        <p:nvSpPr>
          <p:cNvPr id="12" name="Marcador de contenido 2"/>
          <p:cNvSpPr txBox="1">
            <a:spLocks/>
          </p:cNvSpPr>
          <p:nvPr/>
        </p:nvSpPr>
        <p:spPr>
          <a:xfrm>
            <a:off x="1639915" y="5671242"/>
            <a:ext cx="2588895" cy="5719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s-EC" b="1" dirty="0" smtClean="0"/>
              <a:t>Deformímetro</a:t>
            </a:r>
          </a:p>
          <a:p>
            <a:pPr marL="0" indent="0" algn="just">
              <a:buNone/>
            </a:pPr>
            <a:endParaRPr lang="es-EC" dirty="0"/>
          </a:p>
          <a:p>
            <a:pPr algn="just"/>
            <a:endParaRPr lang="es-EC" b="1" dirty="0"/>
          </a:p>
          <a:p>
            <a:pPr algn="just"/>
            <a:endParaRPr lang="es-EC" dirty="0"/>
          </a:p>
          <a:p>
            <a:pPr marL="0" indent="0" algn="just">
              <a:buNone/>
            </a:pPr>
            <a:endParaRPr lang="es-EC" dirty="0"/>
          </a:p>
        </p:txBody>
      </p:sp>
      <p:pic>
        <p:nvPicPr>
          <p:cNvPr id="13" name="12 Imagen" descr="C:\Users\pc\Documents\10MO.NIVEL\TESIS IBONE\flexion vigas\ENSAYOS\4TO ENSAYO\878_FUJI\DSCF8658.JPG"/>
          <p:cNvPicPr/>
          <p:nvPr/>
        </p:nvPicPr>
        <p:blipFill rotWithShape="1">
          <a:blip r:embed="rId5" cstate="print">
            <a:extLst>
              <a:ext uri="{28A0092B-C50C-407E-A947-70E740481C1C}">
                <a14:useLocalDpi xmlns:a14="http://schemas.microsoft.com/office/drawing/2010/main" val="0"/>
              </a:ext>
            </a:extLst>
          </a:blip>
          <a:srcRect l="13845" t="39301" r="27855" b="9406"/>
          <a:stretch/>
        </p:blipFill>
        <p:spPr bwMode="auto">
          <a:xfrm>
            <a:off x="5226117" y="1159943"/>
            <a:ext cx="2647315" cy="1786215"/>
          </a:xfrm>
          <a:prstGeom prst="rect">
            <a:avLst/>
          </a:prstGeom>
          <a:noFill/>
          <a:ln>
            <a:noFill/>
          </a:ln>
          <a:extLst>
            <a:ext uri="{53640926-AAD7-44D8-BBD7-CCE9431645EC}">
              <a14:shadowObscured xmlns:a14="http://schemas.microsoft.com/office/drawing/2010/main"/>
            </a:ext>
          </a:extLst>
        </p:spPr>
      </p:pic>
      <p:sp>
        <p:nvSpPr>
          <p:cNvPr id="3" name="2 Rectángulo"/>
          <p:cNvSpPr/>
          <p:nvPr/>
        </p:nvSpPr>
        <p:spPr>
          <a:xfrm>
            <a:off x="4339684" y="5873892"/>
            <a:ext cx="5010602" cy="369332"/>
          </a:xfrm>
          <a:prstGeom prst="rect">
            <a:avLst/>
          </a:prstGeom>
        </p:spPr>
        <p:txBody>
          <a:bodyPr wrap="none">
            <a:spAutoFit/>
          </a:bodyPr>
          <a:lstStyle/>
          <a:p>
            <a:r>
              <a:rPr lang="es-EC" b="1" dirty="0" smtClean="0"/>
              <a:t>Tabla de transformación Celda Tipo S (20klb)</a:t>
            </a:r>
            <a:endParaRPr lang="es-EC" dirty="0"/>
          </a:p>
        </p:txBody>
      </p:sp>
      <mc:AlternateContent xmlns:mc="http://schemas.openxmlformats.org/markup-compatibility/2006" xmlns:a14="http://schemas.microsoft.com/office/drawing/2010/main">
        <mc:Choice Requires="a14">
          <p:sp>
            <p:nvSpPr>
              <p:cNvPr id="4" name="3 Rectángulo"/>
              <p:cNvSpPr/>
              <p:nvPr/>
            </p:nvSpPr>
            <p:spPr>
              <a:xfrm>
                <a:off x="5955392" y="4332413"/>
                <a:ext cx="2452916" cy="369332"/>
              </a:xfrm>
              <a:prstGeom prst="rect">
                <a:avLst/>
              </a:prstGeom>
            </p:spPr>
            <p:txBody>
              <a:bodyPr wrap="none">
                <a:spAutoFit/>
              </a:bodyPr>
              <a:lstStyle/>
              <a:p>
                <a14:m>
                  <m:oMath xmlns:m="http://schemas.openxmlformats.org/officeDocument/2006/math">
                    <m:r>
                      <m:rPr>
                        <m:sty m:val="p"/>
                      </m:rPr>
                      <a:rPr lang="es-ES">
                        <a:latin typeface="Cambria Math"/>
                      </a:rPr>
                      <m:t>Y</m:t>
                    </m:r>
                    <m:r>
                      <a:rPr lang="es-ES">
                        <a:latin typeface="Cambria Math"/>
                      </a:rPr>
                      <m:t>=1,3597</m:t>
                    </m:r>
                    <m:r>
                      <m:rPr>
                        <m:sty m:val="p"/>
                      </m:rPr>
                      <a:rPr lang="es-ES">
                        <a:latin typeface="Cambria Math"/>
                      </a:rPr>
                      <m:t>x</m:t>
                    </m:r>
                    <m:r>
                      <a:rPr lang="es-ES">
                        <a:latin typeface="Cambria Math"/>
                      </a:rPr>
                      <m:t>+3,7605</m:t>
                    </m:r>
                  </m:oMath>
                </a14:m>
                <a:r>
                  <a:rPr lang="es-ES" dirty="0"/>
                  <a:t> </a:t>
                </a:r>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5955392" y="4332413"/>
                <a:ext cx="2452916" cy="369332"/>
              </a:xfrm>
              <a:prstGeom prst="rect">
                <a:avLst/>
              </a:prstGeom>
              <a:blipFill rotWithShape="1">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250989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pc\Documents\10MO.NIVEL\TESIS IBONE\flexion vigas\ENSAYOS\4TO ENSAYO\878_FUJI\DSCF865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4050" y="1428750"/>
            <a:ext cx="6191250" cy="4133850"/>
          </a:xfrm>
          <a:prstGeom prst="rect">
            <a:avLst/>
          </a:prstGeom>
          <a:noFill/>
          <a:ln>
            <a:noFill/>
          </a:ln>
        </p:spPr>
      </p:pic>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C" sz="2400" dirty="0" smtClean="0"/>
              <a:t>Viga Tipo I Cl 122cm (12cmx15cmx1,5cm) </a:t>
            </a:r>
            <a:endParaRPr lang="es-EC" sz="2400" dirty="0"/>
          </a:p>
        </p:txBody>
      </p:sp>
    </p:spTree>
    <p:extLst>
      <p:ext uri="{BB962C8B-B14F-4D97-AF65-F5344CB8AC3E}">
        <p14:creationId xmlns:p14="http://schemas.microsoft.com/office/powerpoint/2010/main" val="577725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C:\Users\pc\Documents\10MO.NIVEL\TESIS IBONE\flexion vigas\ENSAYOS\4TO ENSAYO\878_FUJI\DSCF8657.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59984" y="1485900"/>
            <a:ext cx="5829299" cy="3962400"/>
          </a:xfrm>
          <a:prstGeom prst="rect">
            <a:avLst/>
          </a:prstGeom>
          <a:noFill/>
          <a:ln>
            <a:noFill/>
          </a:ln>
        </p:spPr>
      </p:pic>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C" sz="2400" dirty="0" smtClean="0"/>
              <a:t>Viga Tipo I Cl 122cm (12cmx15cmx1,5cm) </a:t>
            </a:r>
            <a:endParaRPr lang="es-EC" sz="2400" dirty="0"/>
          </a:p>
        </p:txBody>
      </p:sp>
      <p:sp>
        <p:nvSpPr>
          <p:cNvPr id="6" name="1 Título"/>
          <p:cNvSpPr>
            <a:spLocks noGrp="1"/>
          </p:cNvSpPr>
          <p:nvPr>
            <p:ph type="title"/>
          </p:nvPr>
        </p:nvSpPr>
        <p:spPr>
          <a:xfrm>
            <a:off x="692766" y="5905500"/>
            <a:ext cx="8596668" cy="666750"/>
          </a:xfrm>
        </p:spPr>
        <p:txBody>
          <a:bodyPr>
            <a:normAutofit/>
          </a:bodyPr>
          <a:lstStyle/>
          <a:p>
            <a:pPr algn="ctr"/>
            <a:r>
              <a:rPr lang="en-US" sz="2400" dirty="0" smtClean="0"/>
              <a:t> P=939 kg           </a:t>
            </a:r>
            <a:r>
              <a:rPr lang="el-GR" sz="2400" dirty="0" smtClean="0"/>
              <a:t>σ</a:t>
            </a:r>
            <a:r>
              <a:rPr lang="en-US" sz="2400" dirty="0" smtClean="0"/>
              <a:t>=105,85 kg/cm²     </a:t>
            </a:r>
            <a:r>
              <a:rPr lang="es-EC" sz="2400" dirty="0"/>
              <a:t> </a:t>
            </a:r>
            <a:r>
              <a:rPr lang="es-EC" sz="2400" dirty="0" smtClean="0"/>
              <a:t>δ=2,9mm </a:t>
            </a:r>
            <a:endParaRPr lang="es-EC" sz="2400" dirty="0"/>
          </a:p>
        </p:txBody>
      </p:sp>
    </p:spTree>
    <p:extLst>
      <p:ext uri="{BB962C8B-B14F-4D97-AF65-F5344CB8AC3E}">
        <p14:creationId xmlns:p14="http://schemas.microsoft.com/office/powerpoint/2010/main" val="950969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pc\Documents\10MO.NIVEL\TESIS IBONE\flexion vigas\ENSAYOS\ENSAYO 3\12285604_440176279507703_1279718686_n.jpg"/>
          <p:cNvPicPr/>
          <p:nvPr/>
        </p:nvPicPr>
        <p:blipFill rotWithShape="1">
          <a:blip r:embed="rId2" cstate="print">
            <a:extLst>
              <a:ext uri="{28A0092B-C50C-407E-A947-70E740481C1C}">
                <a14:useLocalDpi xmlns:a14="http://schemas.microsoft.com/office/drawing/2010/main" val="0"/>
              </a:ext>
            </a:extLst>
          </a:blip>
          <a:srcRect l="18111" r="7873"/>
          <a:stretch/>
        </p:blipFill>
        <p:spPr bwMode="auto">
          <a:xfrm>
            <a:off x="1943100" y="1333500"/>
            <a:ext cx="6610350" cy="4305299"/>
          </a:xfrm>
          <a:prstGeom prst="rect">
            <a:avLst/>
          </a:prstGeom>
          <a:noFill/>
          <a:ln>
            <a:noFill/>
          </a:ln>
          <a:extLst>
            <a:ext uri="{53640926-AAD7-44D8-BBD7-CCE9431645EC}">
              <a14:shadowObscured xmlns:a14="http://schemas.microsoft.com/office/drawing/2010/main"/>
            </a:ext>
          </a:extLst>
        </p:spPr>
      </p:pic>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C" sz="2400" dirty="0" smtClean="0"/>
              <a:t>Viga Tipo I  Cl 122cm (6cmx15cmx1,5cm) </a:t>
            </a:r>
            <a:endParaRPr lang="es-EC" sz="2400" dirty="0"/>
          </a:p>
        </p:txBody>
      </p:sp>
    </p:spTree>
    <p:extLst>
      <p:ext uri="{BB962C8B-B14F-4D97-AF65-F5344CB8AC3E}">
        <p14:creationId xmlns:p14="http://schemas.microsoft.com/office/powerpoint/2010/main" val="17938883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581150" y="1390650"/>
            <a:ext cx="6705600" cy="4171950"/>
          </a:xfrm>
          <a:prstGeom prst="rect">
            <a:avLst/>
          </a:prstGeom>
          <a:noFill/>
          <a:ln>
            <a:noFill/>
          </a:ln>
        </p:spPr>
      </p:pic>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C" sz="2400" dirty="0" smtClean="0"/>
              <a:t>Viga Tipo I Cl 122cm (6cmx15cmx1,5cm) </a:t>
            </a:r>
            <a:endParaRPr lang="es-EC" sz="2400" dirty="0"/>
          </a:p>
        </p:txBody>
      </p:sp>
      <p:sp>
        <p:nvSpPr>
          <p:cNvPr id="6" name="1 Título"/>
          <p:cNvSpPr>
            <a:spLocks noGrp="1"/>
          </p:cNvSpPr>
          <p:nvPr>
            <p:ph type="title"/>
          </p:nvPr>
        </p:nvSpPr>
        <p:spPr>
          <a:xfrm>
            <a:off x="692766" y="5905500"/>
            <a:ext cx="8596668" cy="666750"/>
          </a:xfrm>
        </p:spPr>
        <p:txBody>
          <a:bodyPr>
            <a:normAutofit/>
          </a:bodyPr>
          <a:lstStyle/>
          <a:p>
            <a:pPr algn="ctr"/>
            <a:r>
              <a:rPr lang="en-US" sz="2400" dirty="0" smtClean="0"/>
              <a:t>P=1230 kg           </a:t>
            </a:r>
            <a:r>
              <a:rPr lang="el-GR" sz="2400" dirty="0" smtClean="0"/>
              <a:t>σ</a:t>
            </a:r>
            <a:r>
              <a:rPr lang="en-US" sz="2400" dirty="0" smtClean="0"/>
              <a:t>=248,48 kg/cm²     </a:t>
            </a:r>
            <a:r>
              <a:rPr lang="es-EC" sz="2400" dirty="0"/>
              <a:t> </a:t>
            </a:r>
            <a:r>
              <a:rPr lang="es-EC" sz="2400" dirty="0" smtClean="0"/>
              <a:t>δ=6,8mm </a:t>
            </a:r>
            <a:endParaRPr lang="es-EC" sz="2400" dirty="0"/>
          </a:p>
        </p:txBody>
      </p:sp>
    </p:spTree>
    <p:extLst>
      <p:ext uri="{BB962C8B-B14F-4D97-AF65-F5344CB8AC3E}">
        <p14:creationId xmlns:p14="http://schemas.microsoft.com/office/powerpoint/2010/main" val="6991965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352550" y="1143000"/>
            <a:ext cx="6800850" cy="4762500"/>
          </a:xfrm>
          <a:prstGeom prst="rect">
            <a:avLst/>
          </a:prstGeom>
          <a:noFill/>
          <a:ln>
            <a:noFill/>
          </a:ln>
        </p:spPr>
      </p:pic>
      <p:sp>
        <p:nvSpPr>
          <p:cNvPr id="6" name="1 Título"/>
          <p:cNvSpPr txBox="1">
            <a:spLocks/>
          </p:cNvSpPr>
          <p:nvPr/>
        </p:nvSpPr>
        <p:spPr>
          <a:xfrm>
            <a:off x="876300" y="4572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C" sz="2400" dirty="0" smtClean="0"/>
              <a:t>Viga Tipo I  122cm (Ala y Alma) </a:t>
            </a:r>
            <a:endParaRPr lang="es-EC" sz="2400" dirty="0"/>
          </a:p>
        </p:txBody>
      </p:sp>
    </p:spTree>
    <p:extLst>
      <p:ext uri="{BB962C8B-B14F-4D97-AF65-F5344CB8AC3E}">
        <p14:creationId xmlns:p14="http://schemas.microsoft.com/office/powerpoint/2010/main" val="38511491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C:\Users\pc\Documents\10MO.NIVEL\TESIS IBONE\flexion vigas\ENSAYOS\SEGUNDO ENSAYO\878_FUJI\DSCF8639.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123950"/>
            <a:ext cx="7048500" cy="4591050"/>
          </a:xfrm>
          <a:prstGeom prst="rect">
            <a:avLst/>
          </a:prstGeom>
          <a:noFill/>
          <a:ln>
            <a:noFill/>
          </a:ln>
        </p:spPr>
      </p:pic>
      <p:sp>
        <p:nvSpPr>
          <p:cNvPr id="5" name="1 Título"/>
          <p:cNvSpPr txBox="1">
            <a:spLocks/>
          </p:cNvSpPr>
          <p:nvPr/>
        </p:nvSpPr>
        <p:spPr>
          <a:xfrm>
            <a:off x="692766" y="59055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P=942 kg           </a:t>
            </a:r>
            <a:r>
              <a:rPr lang="el-GR" sz="2400" dirty="0" smtClean="0"/>
              <a:t>σ</a:t>
            </a:r>
            <a:r>
              <a:rPr lang="en-US" sz="2400" dirty="0" smtClean="0"/>
              <a:t>=172,85 kg/cm²</a:t>
            </a:r>
            <a:endParaRPr lang="es-EC" sz="2400" dirty="0"/>
          </a:p>
        </p:txBody>
      </p:sp>
      <p:sp>
        <p:nvSpPr>
          <p:cNvPr id="6" name="1 Título"/>
          <p:cNvSpPr txBox="1">
            <a:spLocks/>
          </p:cNvSpPr>
          <p:nvPr/>
        </p:nvSpPr>
        <p:spPr>
          <a:xfrm>
            <a:off x="876300" y="4572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C" sz="2400" dirty="0" smtClean="0"/>
              <a:t>Viga Tipo I 122cm (12cmx15cmx1,5cm) </a:t>
            </a:r>
            <a:endParaRPr lang="es-EC" sz="2400" dirty="0"/>
          </a:p>
        </p:txBody>
      </p:sp>
    </p:spTree>
    <p:extLst>
      <p:ext uri="{BB962C8B-B14F-4D97-AF65-F5344CB8AC3E}">
        <p14:creationId xmlns:p14="http://schemas.microsoft.com/office/powerpoint/2010/main" val="934758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262931" y="2085401"/>
            <a:ext cx="9391213" cy="2625144"/>
          </a:xfrm>
        </p:spPr>
        <p:txBody>
          <a:bodyPr>
            <a:normAutofit/>
          </a:bodyPr>
          <a:lstStyle/>
          <a:p>
            <a:pPr algn="ctr"/>
            <a:r>
              <a:rPr lang="es-EC" sz="4000" dirty="0" smtClean="0">
                <a:solidFill>
                  <a:schemeClr val="tx1"/>
                </a:solidFill>
              </a:rPr>
              <a:t>CAPÍTULO 1</a:t>
            </a:r>
            <a:br>
              <a:rPr lang="es-EC" sz="4000" dirty="0" smtClean="0">
                <a:solidFill>
                  <a:schemeClr val="tx1"/>
                </a:solidFill>
              </a:rPr>
            </a:br>
            <a:r>
              <a:rPr lang="es-EC" sz="4000" dirty="0" smtClean="0">
                <a:solidFill>
                  <a:schemeClr val="tx1"/>
                </a:solidFill>
              </a:rPr>
              <a:t/>
            </a:r>
            <a:br>
              <a:rPr lang="es-EC" sz="4000" dirty="0" smtClean="0">
                <a:solidFill>
                  <a:schemeClr val="tx1"/>
                </a:solidFill>
              </a:rPr>
            </a:br>
            <a:r>
              <a:rPr lang="es-EC" sz="4000" dirty="0" smtClean="0">
                <a:solidFill>
                  <a:schemeClr val="tx1"/>
                </a:solidFill>
                <a:latin typeface="Arial" panose="020B0604020202020204" pitchFamily="34" charset="0"/>
                <a:cs typeface="Arial" panose="020B0604020202020204" pitchFamily="34" charset="0"/>
              </a:rPr>
              <a:t>INTRODUCCIÓN Y OBJETIVOS</a:t>
            </a:r>
            <a:endParaRPr lang="es-EC" sz="4000" dirty="0">
              <a:solidFill>
                <a:schemeClr val="tx1"/>
              </a:solidFill>
            </a:endParaRPr>
          </a:p>
        </p:txBody>
      </p:sp>
    </p:spTree>
    <p:extLst>
      <p:ext uri="{BB962C8B-B14F-4D97-AF65-F5344CB8AC3E}">
        <p14:creationId xmlns:p14="http://schemas.microsoft.com/office/powerpoint/2010/main" val="1098554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C:\Users\pc\Documents\10MO.NIVEL\TESIS IBONE\flexion vigas\ENSAYOS\ENSAYO 3\12305425_440176199507711_1744942695_n.jpg"/>
          <p:cNvPicPr>
            <a:picLocks noGrp="1"/>
          </p:cNvPicPr>
          <p:nvPr>
            <p:ph idx="1"/>
          </p:nvPr>
        </p:nvPicPr>
        <p:blipFill rotWithShape="1">
          <a:blip r:embed="rId2" cstate="print">
            <a:extLst>
              <a:ext uri="{28A0092B-C50C-407E-A947-70E740481C1C}">
                <a14:useLocalDpi xmlns:a14="http://schemas.microsoft.com/office/drawing/2010/main" val="0"/>
              </a:ext>
            </a:extLst>
          </a:blip>
          <a:srcRect r="15506"/>
          <a:stretch/>
        </p:blipFill>
        <p:spPr bwMode="auto">
          <a:xfrm>
            <a:off x="1905000" y="1543050"/>
            <a:ext cx="6743700" cy="4114800"/>
          </a:xfrm>
          <a:prstGeom prst="rect">
            <a:avLst/>
          </a:prstGeom>
          <a:noFill/>
          <a:ln>
            <a:noFill/>
          </a:ln>
          <a:extLst>
            <a:ext uri="{53640926-AAD7-44D8-BBD7-CCE9431645EC}">
              <a14:shadowObscured xmlns:a14="http://schemas.microsoft.com/office/drawing/2010/main"/>
            </a:ext>
          </a:extLst>
        </p:spPr>
      </p:pic>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C" sz="2400" dirty="0" smtClean="0"/>
              <a:t>Viga Tipo I Cl r 122cm(12cmx15cmx1,5cm) </a:t>
            </a:r>
            <a:endParaRPr lang="es-EC" sz="2400" dirty="0"/>
          </a:p>
        </p:txBody>
      </p:sp>
    </p:spTree>
    <p:extLst>
      <p:ext uri="{BB962C8B-B14F-4D97-AF65-F5344CB8AC3E}">
        <p14:creationId xmlns:p14="http://schemas.microsoft.com/office/powerpoint/2010/main" val="28044095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pc\Documents\10MO.NIVEL\TESIS IBONE\flexion vigas\ENSAYOS\ENSAYO 3\12305817_440176219507709_1737562633_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3234" y="1123950"/>
            <a:ext cx="7162800" cy="4648200"/>
          </a:xfrm>
          <a:prstGeom prst="rect">
            <a:avLst/>
          </a:prstGeom>
          <a:noFill/>
          <a:ln>
            <a:noFill/>
          </a:ln>
        </p:spPr>
      </p:pic>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C" sz="2400" dirty="0" smtClean="0"/>
              <a:t>Viga Tipo I Cl r 122cm (12cmx15cmx1,5cm) </a:t>
            </a:r>
            <a:endParaRPr lang="es-EC" sz="2400" dirty="0"/>
          </a:p>
        </p:txBody>
      </p:sp>
      <p:sp>
        <p:nvSpPr>
          <p:cNvPr id="6" name="1 Título"/>
          <p:cNvSpPr txBox="1">
            <a:spLocks/>
          </p:cNvSpPr>
          <p:nvPr/>
        </p:nvSpPr>
        <p:spPr>
          <a:xfrm>
            <a:off x="692766" y="59055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P=1196 kg           </a:t>
            </a:r>
            <a:r>
              <a:rPr lang="el-GR" sz="2400" dirty="0" smtClean="0"/>
              <a:t>σ</a:t>
            </a:r>
            <a:r>
              <a:rPr lang="en-US" sz="2400" dirty="0" smtClean="0"/>
              <a:t>=134,81 kg/cm²     </a:t>
            </a:r>
            <a:r>
              <a:rPr lang="es-EC" sz="2400" dirty="0" smtClean="0"/>
              <a:t> δ=3,7mm </a:t>
            </a:r>
            <a:endParaRPr lang="es-EC" sz="2400" dirty="0"/>
          </a:p>
        </p:txBody>
      </p:sp>
    </p:spTree>
    <p:extLst>
      <p:ext uri="{BB962C8B-B14F-4D97-AF65-F5344CB8AC3E}">
        <p14:creationId xmlns:p14="http://schemas.microsoft.com/office/powerpoint/2010/main" val="12045340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pc\Documents\10MO.NIVEL\TESIS IBONE\flexion vigas\ENSAYOS\ENSAYO 3\12319782_440176166174381_1884705858_n.jpg"/>
          <p:cNvPicPr/>
          <p:nvPr/>
        </p:nvPicPr>
        <p:blipFill rotWithShape="1">
          <a:blip r:embed="rId2" cstate="print">
            <a:extLst>
              <a:ext uri="{28A0092B-C50C-407E-A947-70E740481C1C}">
                <a14:useLocalDpi xmlns:a14="http://schemas.microsoft.com/office/drawing/2010/main" val="0"/>
              </a:ext>
            </a:extLst>
          </a:blip>
          <a:srcRect l="8131" r="10872" b="6075"/>
          <a:stretch/>
        </p:blipFill>
        <p:spPr bwMode="auto">
          <a:xfrm>
            <a:off x="1219200" y="1123950"/>
            <a:ext cx="6953250" cy="4629150"/>
          </a:xfrm>
          <a:prstGeom prst="rect">
            <a:avLst/>
          </a:prstGeom>
          <a:noFill/>
          <a:ln>
            <a:noFill/>
          </a:ln>
          <a:extLst>
            <a:ext uri="{53640926-AAD7-44D8-BBD7-CCE9431645EC}">
              <a14:shadowObscured xmlns:a14="http://schemas.microsoft.com/office/drawing/2010/main"/>
            </a:ext>
          </a:extLst>
        </p:spPr>
      </p:pic>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C" sz="2400" dirty="0" smtClean="0"/>
              <a:t>Viga Tipo I Cl r 122cm (6cmx15cmx1,5cm) </a:t>
            </a:r>
            <a:endParaRPr lang="es-EC" sz="2400" dirty="0"/>
          </a:p>
        </p:txBody>
      </p:sp>
    </p:spTree>
    <p:extLst>
      <p:ext uri="{BB962C8B-B14F-4D97-AF65-F5344CB8AC3E}">
        <p14:creationId xmlns:p14="http://schemas.microsoft.com/office/powerpoint/2010/main" val="10637068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pc\Documents\10MO.NIVEL\TESIS IBONE\flexion vigas\ENSAYOS\ENSAYO 3\12285735_440176156174382_1767979397_n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466851"/>
            <a:ext cx="7296150" cy="4362449"/>
          </a:xfrm>
          <a:prstGeom prst="rect">
            <a:avLst/>
          </a:prstGeom>
          <a:noFill/>
          <a:ln>
            <a:noFill/>
          </a:ln>
        </p:spPr>
      </p:pic>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C" sz="2400" dirty="0" smtClean="0"/>
              <a:t>Viga Tipo I Cl 122cm(12cmx15cmx1,5cm) </a:t>
            </a:r>
            <a:endParaRPr lang="es-EC" sz="2400" dirty="0"/>
          </a:p>
        </p:txBody>
      </p:sp>
      <p:sp>
        <p:nvSpPr>
          <p:cNvPr id="6" name="1 Título"/>
          <p:cNvSpPr txBox="1">
            <a:spLocks/>
          </p:cNvSpPr>
          <p:nvPr/>
        </p:nvSpPr>
        <p:spPr>
          <a:xfrm>
            <a:off x="692766" y="59055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n-US" sz="2400" dirty="0"/>
              <a:t> </a:t>
            </a:r>
            <a:r>
              <a:rPr lang="en-US" sz="2400" dirty="0" smtClean="0"/>
              <a:t>P=1650 </a:t>
            </a:r>
            <a:r>
              <a:rPr lang="en-US" sz="2400" dirty="0"/>
              <a:t>kg           </a:t>
            </a:r>
            <a:r>
              <a:rPr lang="el-GR" sz="2400" dirty="0"/>
              <a:t>σ</a:t>
            </a:r>
            <a:r>
              <a:rPr lang="en-US" sz="2400" dirty="0" smtClean="0"/>
              <a:t>=333,33 </a:t>
            </a:r>
            <a:r>
              <a:rPr lang="en-US" sz="2400" dirty="0"/>
              <a:t>kg/cm² </a:t>
            </a:r>
            <a:endParaRPr lang="es-EC" sz="2400" dirty="0"/>
          </a:p>
        </p:txBody>
      </p:sp>
    </p:spTree>
    <p:extLst>
      <p:ext uri="{BB962C8B-B14F-4D97-AF65-F5344CB8AC3E}">
        <p14:creationId xmlns:p14="http://schemas.microsoft.com/office/powerpoint/2010/main" val="3389393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pc\Documents\10MO.NIVEL\TESIS IBONE\flexion vigas\ENSAYOS\4TO ENSAYO\878_FUJI\DSCF8674.JPG"/>
          <p:cNvPicPr/>
          <p:nvPr/>
        </p:nvPicPr>
        <p:blipFill rotWithShape="1">
          <a:blip r:embed="rId2" cstate="print">
            <a:extLst>
              <a:ext uri="{28A0092B-C50C-407E-A947-70E740481C1C}">
                <a14:useLocalDpi xmlns:a14="http://schemas.microsoft.com/office/drawing/2010/main" val="0"/>
              </a:ext>
            </a:extLst>
          </a:blip>
          <a:srcRect t="15645" b="12577"/>
          <a:stretch/>
        </p:blipFill>
        <p:spPr bwMode="auto">
          <a:xfrm>
            <a:off x="1428750" y="1390650"/>
            <a:ext cx="7372350" cy="4305300"/>
          </a:xfrm>
          <a:prstGeom prst="rect">
            <a:avLst/>
          </a:prstGeom>
          <a:noFill/>
          <a:ln>
            <a:noFill/>
          </a:ln>
          <a:extLst>
            <a:ext uri="{53640926-AAD7-44D8-BBD7-CCE9431645EC}">
              <a14:shadowObscured xmlns:a14="http://schemas.microsoft.com/office/drawing/2010/main"/>
            </a:ext>
          </a:extLst>
        </p:spPr>
      </p:pic>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C" sz="2400" dirty="0" smtClean="0"/>
              <a:t>Viga Tipo I Cl r 244cm (12cmx15cmx1,5cm) </a:t>
            </a:r>
            <a:endParaRPr lang="es-EC" sz="2400" dirty="0"/>
          </a:p>
        </p:txBody>
      </p:sp>
    </p:spTree>
    <p:extLst>
      <p:ext uri="{BB962C8B-B14F-4D97-AF65-F5344CB8AC3E}">
        <p14:creationId xmlns:p14="http://schemas.microsoft.com/office/powerpoint/2010/main" val="10666322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pc\Documents\10MO.NIVEL\TESIS IBONE\flexion vigas\ENSAYOS\4TO ENSAYO\878_FUJI\DSCF8684.JPG"/>
          <p:cNvPicPr/>
          <p:nvPr/>
        </p:nvPicPr>
        <p:blipFill rotWithShape="1">
          <a:blip r:embed="rId2" cstate="print">
            <a:extLst>
              <a:ext uri="{28A0092B-C50C-407E-A947-70E740481C1C}">
                <a14:useLocalDpi xmlns:a14="http://schemas.microsoft.com/office/drawing/2010/main" val="0"/>
              </a:ext>
            </a:extLst>
          </a:blip>
          <a:srcRect t="5246" b="3279"/>
          <a:stretch/>
        </p:blipFill>
        <p:spPr bwMode="auto">
          <a:xfrm>
            <a:off x="1447800" y="1276350"/>
            <a:ext cx="7372349" cy="4457700"/>
          </a:xfrm>
          <a:prstGeom prst="rect">
            <a:avLst/>
          </a:prstGeom>
          <a:noFill/>
          <a:ln>
            <a:noFill/>
          </a:ln>
          <a:extLst>
            <a:ext uri="{53640926-AAD7-44D8-BBD7-CCE9431645EC}">
              <a14:shadowObscured xmlns:a14="http://schemas.microsoft.com/office/drawing/2010/main"/>
            </a:ext>
          </a:extLst>
        </p:spPr>
      </p:pic>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C" sz="2400" dirty="0" smtClean="0"/>
              <a:t>Viga Tipo I  Cl r 244cm(12cmx15cmx1,5cm) </a:t>
            </a:r>
            <a:endParaRPr lang="es-EC" sz="2400" dirty="0"/>
          </a:p>
        </p:txBody>
      </p:sp>
      <p:sp>
        <p:nvSpPr>
          <p:cNvPr id="6" name="1 Título"/>
          <p:cNvSpPr txBox="1">
            <a:spLocks/>
          </p:cNvSpPr>
          <p:nvPr/>
        </p:nvSpPr>
        <p:spPr>
          <a:xfrm>
            <a:off x="692766" y="59055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P=902 kg           </a:t>
            </a:r>
            <a:r>
              <a:rPr lang="el-GR" sz="2400" dirty="0" smtClean="0"/>
              <a:t>σ</a:t>
            </a:r>
            <a:r>
              <a:rPr lang="en-US" sz="2400" dirty="0" smtClean="0"/>
              <a:t>=212,43 kg/cm²     </a:t>
            </a:r>
            <a:r>
              <a:rPr lang="es-EC" sz="2400" dirty="0" smtClean="0"/>
              <a:t> δ=2,55cm </a:t>
            </a:r>
            <a:endParaRPr lang="es-EC" sz="2400" dirty="0"/>
          </a:p>
        </p:txBody>
      </p:sp>
    </p:spTree>
    <p:extLst>
      <p:ext uri="{BB962C8B-B14F-4D97-AF65-F5344CB8AC3E}">
        <p14:creationId xmlns:p14="http://schemas.microsoft.com/office/powerpoint/2010/main" val="4589228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pc\Documents\10MO.NIVEL\TESIS IBONE\flexion vigas\ENSAYOS\VIGAS 244 Y 1ERAS COLUMNAS\DCIM\878_FUJI\DSCF8696.JPG"/>
          <p:cNvPicPr/>
          <p:nvPr/>
        </p:nvPicPr>
        <p:blipFill rotWithShape="1">
          <a:blip r:embed="rId2" cstate="print">
            <a:extLst>
              <a:ext uri="{28A0092B-C50C-407E-A947-70E740481C1C}">
                <a14:useLocalDpi xmlns:a14="http://schemas.microsoft.com/office/drawing/2010/main" val="0"/>
              </a:ext>
            </a:extLst>
          </a:blip>
          <a:srcRect t="14185" b="14897"/>
          <a:stretch/>
        </p:blipFill>
        <p:spPr bwMode="auto">
          <a:xfrm>
            <a:off x="1409700" y="1371600"/>
            <a:ext cx="6953250" cy="4438650"/>
          </a:xfrm>
          <a:prstGeom prst="rect">
            <a:avLst/>
          </a:prstGeom>
          <a:noFill/>
          <a:ln>
            <a:noFill/>
          </a:ln>
          <a:extLst>
            <a:ext uri="{53640926-AAD7-44D8-BBD7-CCE9431645EC}">
              <a14:shadowObscured xmlns:a14="http://schemas.microsoft.com/office/drawing/2010/main"/>
            </a:ext>
          </a:extLst>
        </p:spPr>
      </p:pic>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C" sz="2400" dirty="0" smtClean="0"/>
              <a:t>Viga Tipo I  Cl r 244cm(12cmx15cmx1,5cm) </a:t>
            </a:r>
            <a:endParaRPr lang="es-EC" sz="2400" dirty="0"/>
          </a:p>
        </p:txBody>
      </p:sp>
    </p:spTree>
    <p:extLst>
      <p:ext uri="{BB962C8B-B14F-4D97-AF65-F5344CB8AC3E}">
        <p14:creationId xmlns:p14="http://schemas.microsoft.com/office/powerpoint/2010/main" val="36921270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C:\Users\pc\Documents\10MO.NIVEL\TESIS IBONE\flexion vigas\ENSAYOS\VIGAS 244 Y 1ERAS COLUMNAS\DCIM\878_FUJI\DSCF8712.JPG"/>
          <p:cNvPicPr/>
          <p:nvPr/>
        </p:nvPicPr>
        <p:blipFill rotWithShape="1">
          <a:blip r:embed="rId2" cstate="print">
            <a:extLst>
              <a:ext uri="{28A0092B-C50C-407E-A947-70E740481C1C}">
                <a14:useLocalDpi xmlns:a14="http://schemas.microsoft.com/office/drawing/2010/main" val="0"/>
              </a:ext>
            </a:extLst>
          </a:blip>
          <a:srcRect t="8594"/>
          <a:stretch/>
        </p:blipFill>
        <p:spPr bwMode="auto">
          <a:xfrm>
            <a:off x="1390650" y="1314450"/>
            <a:ext cx="7277100" cy="4438650"/>
          </a:xfrm>
          <a:prstGeom prst="rect">
            <a:avLst/>
          </a:prstGeom>
          <a:noFill/>
          <a:ln>
            <a:noFill/>
          </a:ln>
          <a:extLst>
            <a:ext uri="{53640926-AAD7-44D8-BBD7-CCE9431645EC}">
              <a14:shadowObscured xmlns:a14="http://schemas.microsoft.com/office/drawing/2010/main"/>
            </a:ext>
          </a:extLst>
        </p:spPr>
      </p:pic>
      <p:sp>
        <p:nvSpPr>
          <p:cNvPr id="6" name="1 Título"/>
          <p:cNvSpPr txBox="1">
            <a:spLocks/>
          </p:cNvSpPr>
          <p:nvPr/>
        </p:nvSpPr>
        <p:spPr>
          <a:xfrm>
            <a:off x="876300" y="4572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C" sz="2400" dirty="0" smtClean="0"/>
              <a:t>Viga Tipo I Cl 244cm (12cmx15cmx1,5cm) </a:t>
            </a:r>
            <a:endParaRPr lang="es-EC" sz="2400" dirty="0"/>
          </a:p>
        </p:txBody>
      </p:sp>
      <p:sp>
        <p:nvSpPr>
          <p:cNvPr id="7" name="1 Título"/>
          <p:cNvSpPr txBox="1">
            <a:spLocks/>
          </p:cNvSpPr>
          <p:nvPr/>
        </p:nvSpPr>
        <p:spPr>
          <a:xfrm>
            <a:off x="692766" y="5905500"/>
            <a:ext cx="8596668"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P=640,10 kg           </a:t>
            </a:r>
            <a:r>
              <a:rPr lang="el-GR" sz="2400" dirty="0" smtClean="0"/>
              <a:t>σ</a:t>
            </a:r>
            <a:r>
              <a:rPr lang="en-US" sz="2400" dirty="0" smtClean="0"/>
              <a:t>=370,17 kg/cm²     </a:t>
            </a:r>
            <a:r>
              <a:rPr lang="es-EC" sz="2400" dirty="0" smtClean="0"/>
              <a:t> δ=3,24mm </a:t>
            </a:r>
            <a:endParaRPr lang="es-EC" sz="2400" dirty="0"/>
          </a:p>
        </p:txBody>
      </p:sp>
    </p:spTree>
    <p:extLst>
      <p:ext uri="{BB962C8B-B14F-4D97-AF65-F5344CB8AC3E}">
        <p14:creationId xmlns:p14="http://schemas.microsoft.com/office/powerpoint/2010/main" val="40447119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685800"/>
          </a:xfrm>
        </p:spPr>
        <p:txBody>
          <a:bodyPr>
            <a:normAutofit/>
          </a:bodyPr>
          <a:lstStyle/>
          <a:p>
            <a:pPr algn="ctr"/>
            <a:r>
              <a:rPr lang="es-EC" sz="2800" dirty="0" smtClean="0"/>
              <a:t>RESULTADOS ENSAYO VIGAS</a:t>
            </a:r>
            <a:endParaRPr lang="es-EC" sz="2800" dirty="0"/>
          </a:p>
        </p:txBody>
      </p:sp>
      <p:sp>
        <p:nvSpPr>
          <p:cNvPr id="5" name="Marcador de contenido 2"/>
          <p:cNvSpPr txBox="1">
            <a:spLocks/>
          </p:cNvSpPr>
          <p:nvPr/>
        </p:nvSpPr>
        <p:spPr>
          <a:xfrm>
            <a:off x="1159889" y="2067039"/>
            <a:ext cx="3179830" cy="5719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lang="es-EC" b="1" dirty="0" smtClean="0"/>
          </a:p>
          <a:p>
            <a:pPr marL="0" indent="0" algn="just">
              <a:buNone/>
            </a:pPr>
            <a:endParaRPr lang="es-EC" dirty="0"/>
          </a:p>
          <a:p>
            <a:pPr algn="just"/>
            <a:endParaRPr lang="es-EC" b="1" dirty="0"/>
          </a:p>
          <a:p>
            <a:pPr algn="just"/>
            <a:endParaRPr lang="es-EC" dirty="0"/>
          </a:p>
          <a:p>
            <a:pPr marL="0" indent="0" algn="just">
              <a:buNone/>
            </a:pPr>
            <a:endParaRPr lang="es-EC" dirty="0"/>
          </a:p>
        </p:txBody>
      </p:sp>
      <p:graphicFrame>
        <p:nvGraphicFramePr>
          <p:cNvPr id="3" name="2 Tabla"/>
          <p:cNvGraphicFramePr>
            <a:graphicFrameLocks noGrp="1"/>
          </p:cNvGraphicFramePr>
          <p:nvPr>
            <p:extLst>
              <p:ext uri="{D42A27DB-BD31-4B8C-83A1-F6EECF244321}">
                <p14:modId xmlns:p14="http://schemas.microsoft.com/office/powerpoint/2010/main" val="595398489"/>
              </p:ext>
            </p:extLst>
          </p:nvPr>
        </p:nvGraphicFramePr>
        <p:xfrm>
          <a:off x="838196" y="1327048"/>
          <a:ext cx="7829553" cy="4692746"/>
        </p:xfrm>
        <a:graphic>
          <a:graphicData uri="http://schemas.openxmlformats.org/drawingml/2006/table">
            <a:tbl>
              <a:tblPr firstRow="1" firstCol="1" bandRow="1">
                <a:tableStyleId>{5C22544A-7EE6-4342-B048-85BDC9FD1C3A}</a:tableStyleId>
              </a:tblPr>
              <a:tblGrid>
                <a:gridCol w="365784"/>
                <a:gridCol w="1015959"/>
                <a:gridCol w="388340"/>
                <a:gridCol w="388340"/>
                <a:gridCol w="433450"/>
                <a:gridCol w="433450"/>
                <a:gridCol w="515824"/>
                <a:gridCol w="506018"/>
                <a:gridCol w="712937"/>
                <a:gridCol w="859053"/>
                <a:gridCol w="878667"/>
                <a:gridCol w="657039"/>
                <a:gridCol w="674692"/>
              </a:tblGrid>
              <a:tr h="283120">
                <a:tc gridSpan="2">
                  <a:txBody>
                    <a:bodyPr/>
                    <a:lstStyle/>
                    <a:p>
                      <a:pPr algn="ctr">
                        <a:lnSpc>
                          <a:spcPct val="115000"/>
                        </a:lnSpc>
                        <a:spcAft>
                          <a:spcPts val="0"/>
                        </a:spcAft>
                      </a:pPr>
                      <a:r>
                        <a:rPr lang="es-EC" sz="900" dirty="0">
                          <a:effectLst/>
                        </a:rPr>
                        <a:t>PROBETA</a:t>
                      </a:r>
                      <a:endParaRPr lang="es-EC" sz="1100" dirty="0">
                        <a:effectLst/>
                        <a:latin typeface="Calibri"/>
                        <a:ea typeface="Calibri"/>
                        <a:cs typeface="Times New Roman"/>
                      </a:endParaRPr>
                    </a:p>
                  </a:txBody>
                  <a:tcPr marL="68580" marR="68580" marT="0" marB="0"/>
                </a:tc>
                <a:tc hMerge="1">
                  <a:txBody>
                    <a:bodyPr/>
                    <a:lstStyle/>
                    <a:p>
                      <a:endParaRPr lang="es-EC"/>
                    </a:p>
                  </a:txBody>
                  <a:tcPr/>
                </a:tc>
                <a:tc gridSpan="6">
                  <a:txBody>
                    <a:bodyPr/>
                    <a:lstStyle/>
                    <a:p>
                      <a:pPr algn="ctr">
                        <a:lnSpc>
                          <a:spcPct val="115000"/>
                        </a:lnSpc>
                        <a:spcAft>
                          <a:spcPts val="0"/>
                        </a:spcAft>
                      </a:pPr>
                      <a:r>
                        <a:rPr lang="es-EC" sz="900">
                          <a:effectLst/>
                        </a:rPr>
                        <a:t>DIMENSIONES </a:t>
                      </a:r>
                      <a:endParaRPr lang="es-EC" sz="1100">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900">
                          <a:effectLst/>
                        </a:rPr>
                        <a:t>ÁREA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CARGA</a:t>
                      </a:r>
                      <a:endParaRPr lang="es-EC" sz="1100">
                        <a:effectLst/>
                        <a:latin typeface="Calibri"/>
                        <a:ea typeface="Calibri"/>
                        <a:cs typeface="Times New Roman"/>
                      </a:endParaRPr>
                    </a:p>
                  </a:txBody>
                  <a:tcPr marL="68580" marR="68580" marT="0" marB="0"/>
                </a:tc>
                <a:tc rowSpan="2">
                  <a:txBody>
                    <a:bodyPr/>
                    <a:lstStyle/>
                    <a:p>
                      <a:pPr algn="ctr">
                        <a:lnSpc>
                          <a:spcPct val="115000"/>
                        </a:lnSpc>
                        <a:spcAft>
                          <a:spcPts val="0"/>
                        </a:spcAft>
                      </a:pPr>
                      <a:r>
                        <a:rPr lang="es-EC" sz="900">
                          <a:effectLst/>
                        </a:rPr>
                        <a:t> </a:t>
                      </a:r>
                      <a:endParaRPr lang="es-EC" sz="1100">
                        <a:effectLst/>
                      </a:endParaRPr>
                    </a:p>
                    <a:p>
                      <a:pPr algn="ctr">
                        <a:lnSpc>
                          <a:spcPct val="115000"/>
                        </a:lnSpc>
                        <a:spcAft>
                          <a:spcPts val="0"/>
                        </a:spcAft>
                      </a:pPr>
                      <a:r>
                        <a:rPr lang="es-EC" sz="900">
                          <a:effectLst/>
                        </a:rPr>
                        <a:t>Ϭ</a:t>
                      </a:r>
                      <a:endParaRPr lang="es-EC" sz="1100">
                        <a:effectLst/>
                        <a:latin typeface="Calibri"/>
                        <a:ea typeface="Calibri"/>
                        <a:cs typeface="Times New Roman"/>
                      </a:endParaRPr>
                    </a:p>
                  </a:txBody>
                  <a:tcPr marL="68580" marR="68580" marT="0" marB="0"/>
                </a:tc>
                <a:tc rowSpan="2">
                  <a:txBody>
                    <a:bodyPr/>
                    <a:lstStyle/>
                    <a:p>
                      <a:pPr algn="ctr">
                        <a:lnSpc>
                          <a:spcPct val="115000"/>
                        </a:lnSpc>
                        <a:spcAft>
                          <a:spcPts val="0"/>
                        </a:spcAft>
                      </a:pPr>
                      <a:r>
                        <a:rPr lang="es-EC" sz="900">
                          <a:effectLst/>
                        </a:rPr>
                        <a:t> </a:t>
                      </a:r>
                      <a:endParaRPr lang="es-EC" sz="1100">
                        <a:effectLst/>
                      </a:endParaRPr>
                    </a:p>
                    <a:p>
                      <a:pPr algn="ctr">
                        <a:lnSpc>
                          <a:spcPct val="115000"/>
                        </a:lnSpc>
                        <a:spcAft>
                          <a:spcPts val="0"/>
                        </a:spcAft>
                      </a:pPr>
                      <a:r>
                        <a:rPr lang="es-EC" sz="900">
                          <a:effectLst/>
                        </a:rPr>
                        <a:t>δ med  </a:t>
                      </a:r>
                      <a:endParaRPr lang="es-EC" sz="1100">
                        <a:effectLst/>
                        <a:latin typeface="Calibri"/>
                        <a:ea typeface="Calibri"/>
                        <a:cs typeface="Times New Roman"/>
                      </a:endParaRPr>
                    </a:p>
                  </a:txBody>
                  <a:tcPr marL="68580" marR="68580" marT="0" marB="0"/>
                </a:tc>
                <a:tc rowSpan="2">
                  <a:txBody>
                    <a:bodyPr/>
                    <a:lstStyle/>
                    <a:p>
                      <a:pPr algn="ctr">
                        <a:lnSpc>
                          <a:spcPct val="115000"/>
                        </a:lnSpc>
                        <a:spcAft>
                          <a:spcPts val="0"/>
                        </a:spcAft>
                      </a:pPr>
                      <a:r>
                        <a:rPr lang="es-EC" sz="900">
                          <a:effectLst/>
                        </a:rPr>
                        <a:t> </a:t>
                      </a:r>
                      <a:endParaRPr lang="es-EC" sz="1100">
                        <a:effectLst/>
                      </a:endParaRPr>
                    </a:p>
                    <a:p>
                      <a:pPr algn="ctr">
                        <a:lnSpc>
                          <a:spcPct val="115000"/>
                        </a:lnSpc>
                        <a:spcAft>
                          <a:spcPts val="0"/>
                        </a:spcAft>
                      </a:pPr>
                      <a:r>
                        <a:rPr lang="es-EC" sz="900">
                          <a:effectLst/>
                        </a:rPr>
                        <a:t>δ cal </a:t>
                      </a:r>
                      <a:endParaRPr lang="es-EC" sz="1100">
                        <a:effectLst/>
                        <a:latin typeface="Calibri"/>
                        <a:ea typeface="Calibri"/>
                        <a:cs typeface="Times New Roman"/>
                      </a:endParaRPr>
                    </a:p>
                  </a:txBody>
                  <a:tcPr marL="68580" marR="68580" marT="0" marB="0"/>
                </a:tc>
              </a:tr>
              <a:tr h="265385">
                <a:tc gridSpan="2">
                  <a:txBody>
                    <a:bodyPr/>
                    <a:lstStyle/>
                    <a:p>
                      <a:pPr algn="ctr">
                        <a:lnSpc>
                          <a:spcPct val="115000"/>
                        </a:lnSpc>
                        <a:spcAft>
                          <a:spcPts val="0"/>
                        </a:spcAft>
                      </a:pPr>
                      <a:r>
                        <a:rPr lang="es-EC" sz="900">
                          <a:effectLst/>
                        </a:rPr>
                        <a:t>VIGA I</a:t>
                      </a:r>
                      <a:endParaRPr lang="es-EC" sz="1100">
                        <a:effectLst/>
                        <a:latin typeface="Calibri"/>
                        <a:ea typeface="Calibri"/>
                        <a:cs typeface="Times New Roman"/>
                      </a:endParaRPr>
                    </a:p>
                  </a:txBody>
                  <a:tcPr marL="68580" marR="68580" marT="0" marB="0"/>
                </a:tc>
                <a:tc hMerge="1">
                  <a:txBody>
                    <a:bodyPr/>
                    <a:lstStyle/>
                    <a:p>
                      <a:endParaRPr lang="es-EC"/>
                    </a:p>
                  </a:txBody>
                  <a:tcPr/>
                </a:tc>
                <a:tc>
                  <a:txBody>
                    <a:bodyPr/>
                    <a:lstStyle/>
                    <a:p>
                      <a:pPr algn="ctr">
                        <a:lnSpc>
                          <a:spcPct val="115000"/>
                        </a:lnSpc>
                        <a:spcAft>
                          <a:spcPts val="0"/>
                        </a:spcAft>
                      </a:pPr>
                      <a:r>
                        <a:rPr lang="es-EC" sz="900">
                          <a:effectLst/>
                        </a:rPr>
                        <a:t>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b</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tf</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tw</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L</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L/4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P</a:t>
                      </a:r>
                      <a:endParaRPr lang="es-EC" sz="1100">
                        <a:effectLst/>
                        <a:latin typeface="Calibri"/>
                        <a:ea typeface="Calibri"/>
                        <a:cs typeface="Times New Roman"/>
                      </a:endParaRPr>
                    </a:p>
                  </a:txBody>
                  <a:tcPr marL="68580" marR="68580" marT="0" marB="0"/>
                </a:tc>
                <a:tc vMerge="1">
                  <a:txBody>
                    <a:bodyPr/>
                    <a:lstStyle/>
                    <a:p>
                      <a:endParaRPr lang="es-EC"/>
                    </a:p>
                  </a:txBody>
                  <a:tcPr/>
                </a:tc>
                <a:tc vMerge="1">
                  <a:txBody>
                    <a:bodyPr/>
                    <a:lstStyle/>
                    <a:p>
                      <a:endParaRPr lang="es-EC"/>
                    </a:p>
                  </a:txBody>
                  <a:tcPr/>
                </a:tc>
                <a:tc vMerge="1">
                  <a:txBody>
                    <a:bodyPr/>
                    <a:lstStyle/>
                    <a:p>
                      <a:endParaRPr lang="es-EC"/>
                    </a:p>
                  </a:txBody>
                  <a:tcPr/>
                </a:tc>
              </a:tr>
              <a:tr h="530771">
                <a:tc>
                  <a:txBody>
                    <a:bodyPr/>
                    <a:lstStyle/>
                    <a:p>
                      <a:pPr algn="ctr">
                        <a:lnSpc>
                          <a:spcPct val="115000"/>
                        </a:lnSpc>
                        <a:spcAft>
                          <a:spcPts val="0"/>
                        </a:spcAft>
                      </a:pPr>
                      <a:r>
                        <a:rPr lang="es-EC" sz="900">
                          <a:effectLst/>
                        </a:rPr>
                        <a:t>No.</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Detalle</a:t>
                      </a:r>
                      <a:endParaRPr lang="es-EC" sz="1100">
                        <a:effectLst/>
                        <a:latin typeface="Calibri"/>
                        <a:ea typeface="Calibri"/>
                        <a:cs typeface="Times New Roman"/>
                      </a:endParaRPr>
                    </a:p>
                  </a:txBody>
                  <a:tcPr marL="68580" marR="68580" marT="0" marB="0"/>
                </a:tc>
                <a:tc gridSpan="6">
                  <a:txBody>
                    <a:bodyPr/>
                    <a:lstStyle/>
                    <a:p>
                      <a:pPr algn="ctr">
                        <a:lnSpc>
                          <a:spcPct val="115000"/>
                        </a:lnSpc>
                        <a:spcAft>
                          <a:spcPts val="0"/>
                        </a:spcAft>
                      </a:pPr>
                      <a:r>
                        <a:rPr lang="es-EC" sz="900">
                          <a:effectLst/>
                        </a:rPr>
                        <a:t>cm</a:t>
                      </a:r>
                      <a:endParaRPr lang="es-EC" sz="1100">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900">
                          <a:effectLst/>
                        </a:rPr>
                        <a:t>cm²</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Kg</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(kg/cm2)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cm</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cm</a:t>
                      </a:r>
                      <a:endParaRPr lang="es-EC" sz="1100">
                        <a:effectLst/>
                        <a:latin typeface="Calibri"/>
                        <a:ea typeface="Calibri"/>
                        <a:cs typeface="Times New Roman"/>
                      </a:endParaRPr>
                    </a:p>
                  </a:txBody>
                  <a:tcPr marL="68580" marR="68580" marT="0" marB="0"/>
                </a:tc>
              </a:tr>
              <a:tr h="298078">
                <a:tc>
                  <a:txBody>
                    <a:bodyPr/>
                    <a:lstStyle/>
                    <a:p>
                      <a:pPr algn="ctr">
                        <a:lnSpc>
                          <a:spcPct val="115000"/>
                        </a:lnSpc>
                        <a:spcAft>
                          <a:spcPts val="0"/>
                        </a:spcAft>
                      </a:pPr>
                      <a:r>
                        <a:rPr lang="es-EC" sz="900">
                          <a:effectLst/>
                        </a:rPr>
                        <a:t>1</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Clavada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122</a:t>
                      </a:r>
                      <a:endParaRPr lang="es-EC" sz="1100">
                        <a:effectLst/>
                        <a:latin typeface="Calibri"/>
                        <a:ea typeface="Calibri"/>
                        <a:cs typeface="Times New Roman"/>
                      </a:endParaRPr>
                    </a:p>
                  </a:txBody>
                  <a:tcPr marL="68580" marR="68580" marT="0" marB="0"/>
                </a:tc>
                <a:tc>
                  <a:txBody>
                    <a:bodyPr/>
                    <a:lstStyle/>
                    <a:p>
                      <a:pPr>
                        <a:lnSpc>
                          <a:spcPct val="115000"/>
                        </a:lnSpc>
                        <a:spcAft>
                          <a:spcPts val="0"/>
                        </a:spcAft>
                      </a:pPr>
                      <a:r>
                        <a:rPr lang="es-EC" sz="900">
                          <a:effectLst/>
                        </a:rPr>
                        <a:t> </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54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939</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105,85</a:t>
                      </a:r>
                      <a:endParaRPr lang="es-EC" sz="1100">
                        <a:effectLst/>
                        <a:latin typeface="Calibri"/>
                        <a:ea typeface="Calibri"/>
                        <a:cs typeface="Times New Roman"/>
                      </a:endParaRPr>
                    </a:p>
                  </a:txBody>
                  <a:tcPr marL="68580" marR="68580" marT="0" marB="0"/>
                </a:tc>
                <a:tc>
                  <a:txBody>
                    <a:bodyPr/>
                    <a:lstStyle/>
                    <a:p>
                      <a:pPr>
                        <a:lnSpc>
                          <a:spcPct val="115000"/>
                        </a:lnSpc>
                        <a:spcAft>
                          <a:spcPts val="0"/>
                        </a:spcAft>
                      </a:pPr>
                      <a:r>
                        <a:rPr lang="es-EC" sz="900">
                          <a:effectLst/>
                        </a:rPr>
                        <a:t> </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0,29</a:t>
                      </a:r>
                      <a:endParaRPr lang="es-EC" sz="1100">
                        <a:effectLst/>
                        <a:latin typeface="Calibri"/>
                        <a:ea typeface="Calibri"/>
                        <a:cs typeface="Times New Roman"/>
                      </a:endParaRPr>
                    </a:p>
                  </a:txBody>
                  <a:tcPr marL="68580" marR="68580" marT="0" marB="0"/>
                </a:tc>
              </a:tr>
              <a:tr h="298078">
                <a:tc>
                  <a:txBody>
                    <a:bodyPr/>
                    <a:lstStyle/>
                    <a:p>
                      <a:pPr algn="ctr">
                        <a:lnSpc>
                          <a:spcPct val="115000"/>
                        </a:lnSpc>
                        <a:spcAft>
                          <a:spcPts val="0"/>
                        </a:spcAft>
                      </a:pPr>
                      <a:r>
                        <a:rPr lang="es-EC" sz="900">
                          <a:effectLst/>
                        </a:rPr>
                        <a:t>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Atornillada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122</a:t>
                      </a:r>
                      <a:endParaRPr lang="es-EC" sz="1100">
                        <a:effectLst/>
                        <a:latin typeface="Calibri"/>
                        <a:ea typeface="Calibri"/>
                        <a:cs typeface="Times New Roman"/>
                      </a:endParaRPr>
                    </a:p>
                  </a:txBody>
                  <a:tcPr marL="68580" marR="68580" marT="0" marB="0"/>
                </a:tc>
                <a:tc>
                  <a:txBody>
                    <a:bodyPr/>
                    <a:lstStyle/>
                    <a:p>
                      <a:pPr>
                        <a:lnSpc>
                          <a:spcPct val="115000"/>
                        </a:lnSpc>
                        <a:spcAft>
                          <a:spcPts val="0"/>
                        </a:spcAft>
                      </a:pPr>
                      <a:r>
                        <a:rPr lang="es-EC" sz="900">
                          <a:effectLst/>
                        </a:rPr>
                        <a:t> </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54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1003</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113,06</a:t>
                      </a:r>
                      <a:endParaRPr lang="es-EC" sz="1100">
                        <a:effectLst/>
                        <a:latin typeface="Calibri"/>
                        <a:ea typeface="Calibri"/>
                        <a:cs typeface="Times New Roman"/>
                      </a:endParaRPr>
                    </a:p>
                  </a:txBody>
                  <a:tcPr marL="68580" marR="68580" marT="0" marB="0"/>
                </a:tc>
                <a:tc>
                  <a:txBody>
                    <a:bodyPr/>
                    <a:lstStyle/>
                    <a:p>
                      <a:pPr>
                        <a:lnSpc>
                          <a:spcPct val="115000"/>
                        </a:lnSpc>
                        <a:spcAft>
                          <a:spcPts val="0"/>
                        </a:spcAft>
                      </a:pPr>
                      <a:r>
                        <a:rPr lang="es-EC" sz="900">
                          <a:effectLst/>
                        </a:rPr>
                        <a:t> </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0,31</a:t>
                      </a:r>
                      <a:endParaRPr lang="es-EC" sz="1100">
                        <a:effectLst/>
                        <a:latin typeface="Calibri"/>
                        <a:ea typeface="Calibri"/>
                        <a:cs typeface="Times New Roman"/>
                      </a:endParaRPr>
                    </a:p>
                  </a:txBody>
                  <a:tcPr marL="68580" marR="68580" marT="0" marB="0"/>
                </a:tc>
              </a:tr>
              <a:tr h="298078">
                <a:tc>
                  <a:txBody>
                    <a:bodyPr/>
                    <a:lstStyle/>
                    <a:p>
                      <a:pPr algn="ctr">
                        <a:lnSpc>
                          <a:spcPct val="115000"/>
                        </a:lnSpc>
                        <a:spcAft>
                          <a:spcPts val="0"/>
                        </a:spcAft>
                      </a:pPr>
                      <a:r>
                        <a:rPr lang="es-EC" sz="900">
                          <a:effectLst/>
                        </a:rPr>
                        <a:t>3</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Clavada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 </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36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1230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248,48</a:t>
                      </a:r>
                      <a:endParaRPr lang="es-EC" sz="1100">
                        <a:effectLst/>
                        <a:latin typeface="Calibri"/>
                        <a:ea typeface="Calibri"/>
                        <a:cs typeface="Times New Roman"/>
                      </a:endParaRPr>
                    </a:p>
                  </a:txBody>
                  <a:tcPr marL="68580" marR="68580" marT="0" marB="0"/>
                </a:tc>
                <a:tc>
                  <a:txBody>
                    <a:bodyPr/>
                    <a:lstStyle/>
                    <a:p>
                      <a:pPr>
                        <a:lnSpc>
                          <a:spcPct val="115000"/>
                        </a:lnSpc>
                        <a:spcAft>
                          <a:spcPts val="0"/>
                        </a:spcAft>
                      </a:pPr>
                      <a:r>
                        <a:rPr lang="es-EC" sz="900">
                          <a:effectLst/>
                        </a:rPr>
                        <a:t> </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0,68</a:t>
                      </a:r>
                      <a:endParaRPr lang="es-EC" sz="1100">
                        <a:effectLst/>
                        <a:latin typeface="Calibri"/>
                        <a:ea typeface="Calibri"/>
                        <a:cs typeface="Times New Roman"/>
                      </a:endParaRPr>
                    </a:p>
                  </a:txBody>
                  <a:tcPr marL="68580" marR="68580" marT="0" marB="0"/>
                </a:tc>
              </a:tr>
              <a:tr h="298078">
                <a:tc>
                  <a:txBody>
                    <a:bodyPr/>
                    <a:lstStyle/>
                    <a:p>
                      <a:pPr algn="ctr">
                        <a:lnSpc>
                          <a:spcPct val="115000"/>
                        </a:lnSpc>
                        <a:spcAft>
                          <a:spcPts val="0"/>
                        </a:spcAft>
                      </a:pPr>
                      <a:r>
                        <a:rPr lang="es-EC" sz="900">
                          <a:effectLst/>
                        </a:rPr>
                        <a:t>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Atornillada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 </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36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1300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262,63</a:t>
                      </a:r>
                      <a:endParaRPr lang="es-EC" sz="1100">
                        <a:effectLst/>
                        <a:latin typeface="Calibri"/>
                        <a:ea typeface="Calibri"/>
                        <a:cs typeface="Times New Roman"/>
                      </a:endParaRPr>
                    </a:p>
                  </a:txBody>
                  <a:tcPr marL="68580" marR="68580" marT="0" marB="0"/>
                </a:tc>
                <a:tc>
                  <a:txBody>
                    <a:bodyPr/>
                    <a:lstStyle/>
                    <a:p>
                      <a:pPr>
                        <a:lnSpc>
                          <a:spcPct val="115000"/>
                        </a:lnSpc>
                        <a:spcAft>
                          <a:spcPts val="0"/>
                        </a:spcAft>
                      </a:pPr>
                      <a:r>
                        <a:rPr lang="es-EC" sz="900">
                          <a:effectLst/>
                        </a:rPr>
                        <a:t> </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0,72</a:t>
                      </a:r>
                      <a:endParaRPr lang="es-EC" sz="1100">
                        <a:effectLst/>
                        <a:latin typeface="Calibri"/>
                        <a:ea typeface="Calibri"/>
                        <a:cs typeface="Times New Roman"/>
                      </a:endParaRPr>
                    </a:p>
                  </a:txBody>
                  <a:tcPr marL="68580" marR="68580" marT="0" marB="0"/>
                </a:tc>
              </a:tr>
              <a:tr h="298078">
                <a:tc>
                  <a:txBody>
                    <a:bodyPr/>
                    <a:lstStyle/>
                    <a:p>
                      <a:pPr algn="ctr">
                        <a:lnSpc>
                          <a:spcPct val="115000"/>
                        </a:lnSpc>
                        <a:spcAft>
                          <a:spcPts val="0"/>
                        </a:spcAft>
                      </a:pPr>
                      <a:r>
                        <a:rPr lang="es-EC" sz="900">
                          <a:effectLst/>
                        </a:rPr>
                        <a:t>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ala y alma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 </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36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942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172,85</a:t>
                      </a:r>
                      <a:endParaRPr lang="es-EC" sz="1100">
                        <a:effectLst/>
                        <a:latin typeface="Calibri"/>
                        <a:ea typeface="Calibri"/>
                        <a:cs typeface="Times New Roman"/>
                      </a:endParaRPr>
                    </a:p>
                  </a:txBody>
                  <a:tcPr marL="68580" marR="68580" marT="0" marB="0"/>
                </a:tc>
                <a:tc>
                  <a:txBody>
                    <a:bodyPr/>
                    <a:lstStyle/>
                    <a:p>
                      <a:pPr>
                        <a:lnSpc>
                          <a:spcPct val="115000"/>
                        </a:lnSpc>
                        <a:spcAft>
                          <a:spcPts val="0"/>
                        </a:spcAft>
                      </a:pPr>
                      <a:r>
                        <a:rPr lang="es-EC" sz="900">
                          <a:effectLst/>
                        </a:rPr>
                        <a:t> </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0,86</a:t>
                      </a:r>
                      <a:endParaRPr lang="es-EC" sz="1100">
                        <a:effectLst/>
                        <a:latin typeface="Calibri"/>
                        <a:ea typeface="Calibri"/>
                        <a:cs typeface="Times New Roman"/>
                      </a:endParaRPr>
                    </a:p>
                  </a:txBody>
                  <a:tcPr marL="68580" marR="68580" marT="0" marB="0"/>
                </a:tc>
              </a:tr>
              <a:tr h="265385">
                <a:tc>
                  <a:txBody>
                    <a:bodyPr/>
                    <a:lstStyle/>
                    <a:p>
                      <a:pPr algn="ctr">
                        <a:lnSpc>
                          <a:spcPct val="115000"/>
                        </a:lnSpc>
                        <a:spcAft>
                          <a:spcPts val="0"/>
                        </a:spcAft>
                      </a:pPr>
                      <a:r>
                        <a:rPr lang="es-EC" sz="900">
                          <a:effectLst/>
                        </a:rPr>
                        <a:t>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Clavada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r</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54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1196,00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134,81</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 </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0,37</a:t>
                      </a:r>
                      <a:endParaRPr lang="es-EC" sz="1100">
                        <a:effectLst/>
                        <a:latin typeface="Calibri"/>
                        <a:ea typeface="Calibri"/>
                        <a:cs typeface="Times New Roman"/>
                      </a:endParaRPr>
                    </a:p>
                  </a:txBody>
                  <a:tcPr marL="68580" marR="68580" marT="0" marB="0"/>
                </a:tc>
              </a:tr>
              <a:tr h="265385">
                <a:tc>
                  <a:txBody>
                    <a:bodyPr/>
                    <a:lstStyle/>
                    <a:p>
                      <a:pPr algn="ctr">
                        <a:lnSpc>
                          <a:spcPct val="115000"/>
                        </a:lnSpc>
                        <a:spcAft>
                          <a:spcPts val="0"/>
                        </a:spcAft>
                      </a:pPr>
                      <a:r>
                        <a:rPr lang="es-EC" sz="900">
                          <a:effectLst/>
                        </a:rPr>
                        <a:t>7</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Atornillada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r</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54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1393,00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157,02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 </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0,43</a:t>
                      </a:r>
                      <a:endParaRPr lang="es-EC" sz="1100">
                        <a:effectLst/>
                        <a:latin typeface="Calibri"/>
                        <a:ea typeface="Calibri"/>
                        <a:cs typeface="Times New Roman"/>
                      </a:endParaRPr>
                    </a:p>
                  </a:txBody>
                  <a:tcPr marL="68580" marR="68580" marT="0" marB="0"/>
                </a:tc>
              </a:tr>
              <a:tr h="265385">
                <a:tc>
                  <a:txBody>
                    <a:bodyPr/>
                    <a:lstStyle/>
                    <a:p>
                      <a:pPr algn="ctr">
                        <a:lnSpc>
                          <a:spcPct val="115000"/>
                        </a:lnSpc>
                        <a:spcAft>
                          <a:spcPts val="0"/>
                        </a:spcAft>
                      </a:pPr>
                      <a:r>
                        <a:rPr lang="es-EC" sz="900">
                          <a:effectLst/>
                        </a:rPr>
                        <a:t>8</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Clavada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r</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36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1650,00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333,33</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 </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0,92</a:t>
                      </a:r>
                      <a:endParaRPr lang="es-EC" sz="1100">
                        <a:effectLst/>
                        <a:latin typeface="Calibri"/>
                        <a:ea typeface="Calibri"/>
                        <a:cs typeface="Times New Roman"/>
                      </a:endParaRPr>
                    </a:p>
                  </a:txBody>
                  <a:tcPr marL="68580" marR="68580" marT="0" marB="0"/>
                </a:tc>
              </a:tr>
              <a:tr h="265385">
                <a:tc>
                  <a:txBody>
                    <a:bodyPr/>
                    <a:lstStyle/>
                    <a:p>
                      <a:pPr algn="ctr">
                        <a:lnSpc>
                          <a:spcPct val="115000"/>
                        </a:lnSpc>
                        <a:spcAft>
                          <a:spcPts val="0"/>
                        </a:spcAft>
                      </a:pPr>
                      <a:r>
                        <a:rPr lang="es-EC" sz="900">
                          <a:effectLst/>
                        </a:rPr>
                        <a:t>9</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Atornillada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r</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36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1804,00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364,44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 </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1,00</a:t>
                      </a:r>
                      <a:endParaRPr lang="es-EC" sz="1100">
                        <a:effectLst/>
                        <a:latin typeface="Calibri"/>
                        <a:ea typeface="Calibri"/>
                        <a:cs typeface="Times New Roman"/>
                      </a:endParaRPr>
                    </a:p>
                  </a:txBody>
                  <a:tcPr marL="68580" marR="68580" marT="0" marB="0"/>
                </a:tc>
              </a:tr>
              <a:tr h="265385">
                <a:tc>
                  <a:txBody>
                    <a:bodyPr/>
                    <a:lstStyle/>
                    <a:p>
                      <a:pPr algn="ctr">
                        <a:lnSpc>
                          <a:spcPct val="115000"/>
                        </a:lnSpc>
                        <a:spcAft>
                          <a:spcPts val="0"/>
                        </a:spcAft>
                      </a:pPr>
                      <a:r>
                        <a:rPr lang="es-EC" sz="900">
                          <a:effectLst/>
                        </a:rPr>
                        <a:t>10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Clavada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244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r</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54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902,00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212,43</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2,1</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2,55</a:t>
                      </a:r>
                      <a:endParaRPr lang="es-EC" sz="1100">
                        <a:effectLst/>
                        <a:latin typeface="Calibri"/>
                        <a:ea typeface="Calibri"/>
                        <a:cs typeface="Times New Roman"/>
                      </a:endParaRPr>
                    </a:p>
                  </a:txBody>
                  <a:tcPr marL="68580" marR="68580" marT="0" marB="0"/>
                </a:tc>
              </a:tr>
              <a:tr h="265385">
                <a:tc>
                  <a:txBody>
                    <a:bodyPr/>
                    <a:lstStyle/>
                    <a:p>
                      <a:pPr algn="ctr">
                        <a:lnSpc>
                          <a:spcPct val="115000"/>
                        </a:lnSpc>
                        <a:spcAft>
                          <a:spcPts val="0"/>
                        </a:spcAft>
                      </a:pPr>
                      <a:r>
                        <a:rPr lang="es-EC" sz="900">
                          <a:effectLst/>
                        </a:rPr>
                        <a:t>11</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Atornillada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244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r</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54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1100,00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259,06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dirty="0">
                          <a:effectLst/>
                        </a:rPr>
                        <a:t>3,0</a:t>
                      </a:r>
                      <a:endParaRPr lang="es-EC"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3,11</a:t>
                      </a:r>
                      <a:endParaRPr lang="es-EC" sz="1100">
                        <a:effectLst/>
                        <a:latin typeface="Calibri"/>
                        <a:ea typeface="Calibri"/>
                        <a:cs typeface="Times New Roman"/>
                      </a:endParaRPr>
                    </a:p>
                  </a:txBody>
                  <a:tcPr marL="68580" marR="68580" marT="0" marB="0"/>
                </a:tc>
              </a:tr>
              <a:tr h="265385">
                <a:tc>
                  <a:txBody>
                    <a:bodyPr/>
                    <a:lstStyle/>
                    <a:p>
                      <a:pPr algn="ctr">
                        <a:lnSpc>
                          <a:spcPct val="115000"/>
                        </a:lnSpc>
                        <a:spcAft>
                          <a:spcPts val="0"/>
                        </a:spcAft>
                      </a:pPr>
                      <a:r>
                        <a:rPr lang="es-EC" sz="900">
                          <a:effectLst/>
                        </a:rPr>
                        <a:t>12</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Clavada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244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r</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36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640,10</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270,17</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3,4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3,24</a:t>
                      </a:r>
                      <a:endParaRPr lang="es-EC" sz="1100">
                        <a:effectLst/>
                        <a:latin typeface="Calibri"/>
                        <a:ea typeface="Calibri"/>
                        <a:cs typeface="Times New Roman"/>
                      </a:endParaRPr>
                    </a:p>
                  </a:txBody>
                  <a:tcPr marL="68580" marR="68580" marT="0" marB="0"/>
                </a:tc>
              </a:tr>
              <a:tr h="265385">
                <a:tc>
                  <a:txBody>
                    <a:bodyPr/>
                    <a:lstStyle/>
                    <a:p>
                      <a:pPr algn="ctr">
                        <a:lnSpc>
                          <a:spcPct val="115000"/>
                        </a:lnSpc>
                        <a:spcAft>
                          <a:spcPts val="0"/>
                        </a:spcAft>
                      </a:pPr>
                      <a:r>
                        <a:rPr lang="es-EC" sz="900">
                          <a:effectLst/>
                        </a:rPr>
                        <a:t>13</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Atornillada</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1,5</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244</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r</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36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776,07</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327,56</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a:effectLst/>
                        </a:rPr>
                        <a:t>3,9</a:t>
                      </a:r>
                      <a:endParaRPr lang="es-EC"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900" dirty="0">
                          <a:effectLst/>
                        </a:rPr>
                        <a:t>3,93</a:t>
                      </a:r>
                      <a:endParaRPr lang="es-EC"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999145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438150"/>
            <a:ext cx="8596668" cy="628650"/>
          </a:xfrm>
        </p:spPr>
        <p:txBody>
          <a:bodyPr>
            <a:normAutofit fontScale="90000"/>
          </a:bodyPr>
          <a:lstStyle/>
          <a:p>
            <a:pPr algn="ctr"/>
            <a:r>
              <a:rPr lang="es-EC" dirty="0" smtClean="0"/>
              <a:t>RESULTADOS Y CONCLUSIONES</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677334" y="1143000"/>
                <a:ext cx="8596668" cy="5314949"/>
              </a:xfrm>
            </p:spPr>
            <p:txBody>
              <a:bodyPr>
                <a:normAutofit lnSpcReduction="10000"/>
              </a:bodyPr>
              <a:lstStyle/>
              <a:p>
                <a:pPr lvl="0"/>
                <a:r>
                  <a:rPr lang="es-ES" b="1" dirty="0"/>
                  <a:t>Esfuerzos</a:t>
                </a:r>
                <a:r>
                  <a:rPr lang="es-EC" b="1" dirty="0"/>
                  <a:t> </a:t>
                </a:r>
                <a:endParaRPr lang="es-EC" dirty="0"/>
              </a:p>
              <a:p>
                <a:pPr lvl="0"/>
                <a:r>
                  <a:rPr lang="es-ES" b="1" dirty="0" smtClean="0"/>
                  <a:t>Estabilidad</a:t>
                </a:r>
                <a:endParaRPr lang="es-EC" dirty="0"/>
              </a:p>
              <a:p>
                <a:pPr marL="0" lvl="0" indent="0">
                  <a:buNone/>
                </a:pPr>
                <a:r>
                  <a:rPr lang="es-ES" b="1" dirty="0" smtClean="0"/>
                  <a:t>	Verificación </a:t>
                </a:r>
                <a:r>
                  <a:rPr lang="es-ES" b="1" dirty="0"/>
                  <a:t>de Pandeo Local (sección compacta):</a:t>
                </a:r>
                <a:endParaRPr lang="es-EC" dirty="0"/>
              </a:p>
              <a:p>
                <a:pPr marL="0" indent="0">
                  <a:buNone/>
                </a:pPr>
                <a:r>
                  <a:rPr lang="es-ES" b="1" dirty="0" smtClean="0"/>
                  <a:t>	Para </a:t>
                </a:r>
                <a:r>
                  <a:rPr lang="es-ES" b="1" dirty="0"/>
                  <a:t>el alma</a:t>
                </a:r>
                <a:endParaRPr lang="es-EC" dirty="0"/>
              </a:p>
              <a:p>
                <a:pPr marL="0" indent="0">
                  <a:buNone/>
                </a:pPr>
                <a:r>
                  <a:rPr lang="es-EC" dirty="0" smtClean="0"/>
                  <a:t>	Se </a:t>
                </a:r>
                <a:r>
                  <a:rPr lang="es-EC" dirty="0"/>
                  <a:t>relacionó el espesor del ala con el espesor del alma para cubrir el </a:t>
                </a:r>
                <a:r>
                  <a:rPr lang="es-EC" dirty="0" smtClean="0"/>
                  <a:t>	cortante</a:t>
                </a:r>
                <a:r>
                  <a:rPr lang="es-EC" dirty="0"/>
                  <a:t>:</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b="1" i="1">
                              <a:latin typeface="Cambria Math"/>
                            </a:rPr>
                            <m:t>𝐭</m:t>
                          </m:r>
                        </m:e>
                        <m:sub>
                          <m:r>
                            <a:rPr lang="es-EC" b="1" i="1">
                              <a:latin typeface="Cambria Math"/>
                            </a:rPr>
                            <m:t>𝐰</m:t>
                          </m:r>
                        </m:sub>
                      </m:sSub>
                      <m:r>
                        <a:rPr lang="es-EC" b="1">
                          <a:latin typeface="Cambria Math"/>
                        </a:rPr>
                        <m:t>≥</m:t>
                      </m:r>
                      <m:sSub>
                        <m:sSubPr>
                          <m:ctrlPr>
                            <a:rPr lang="es-EC" i="1">
                              <a:latin typeface="Cambria Math"/>
                            </a:rPr>
                          </m:ctrlPr>
                        </m:sSubPr>
                        <m:e>
                          <m:r>
                            <a:rPr lang="es-EC" b="1" i="1">
                              <a:latin typeface="Cambria Math"/>
                            </a:rPr>
                            <m:t>𝐭</m:t>
                          </m:r>
                        </m:e>
                        <m:sub>
                          <m:r>
                            <a:rPr lang="es-EC" b="1" i="1">
                              <a:latin typeface="Cambria Math"/>
                            </a:rPr>
                            <m:t>𝐟</m:t>
                          </m:r>
                          <m:r>
                            <a:rPr lang="es-EC" b="1">
                              <a:latin typeface="Cambria Math"/>
                            </a:rPr>
                            <m:t>   </m:t>
                          </m:r>
                        </m:sub>
                      </m:sSub>
                    </m:oMath>
                  </m:oMathPara>
                </a14:m>
                <a:endParaRPr lang="es-EC" b="1" dirty="0"/>
              </a:p>
              <a:p>
                <a:pPr marL="0" indent="0" algn="ctr">
                  <a:buNone/>
                </a:pPr>
                <a14:m>
                  <m:oMath xmlns:m="http://schemas.openxmlformats.org/officeDocument/2006/math">
                    <m:sSub>
                      <m:sSubPr>
                        <m:ctrlPr>
                          <a:rPr lang="es-EC" i="1">
                            <a:latin typeface="Cambria Math"/>
                          </a:rPr>
                        </m:ctrlPr>
                      </m:sSubPr>
                      <m:e>
                        <m:r>
                          <a:rPr lang="es-EC" b="1" i="1">
                            <a:latin typeface="Cambria Math"/>
                          </a:rPr>
                          <m:t>𝐭</m:t>
                        </m:r>
                      </m:e>
                      <m:sub>
                        <m:r>
                          <a:rPr lang="es-EC" b="1" i="1">
                            <a:latin typeface="Cambria Math"/>
                          </a:rPr>
                          <m:t>𝐰</m:t>
                        </m:r>
                      </m:sub>
                    </m:sSub>
                  </m:oMath>
                </a14:m>
                <a:r>
                  <a:rPr lang="es-EC" dirty="0"/>
                  <a:t> mín.= 15mm</a:t>
                </a:r>
                <a:r>
                  <a:rPr lang="es-EC" b="1" dirty="0"/>
                  <a:t> </a:t>
                </a:r>
              </a:p>
              <a:p>
                <a:pPr marL="0" indent="0">
                  <a:buNone/>
                </a:pPr>
                <a:r>
                  <a:rPr lang="es-EC" b="1" dirty="0" smtClean="0"/>
                  <a:t>	Para </a:t>
                </a:r>
                <a:r>
                  <a:rPr lang="es-EC" b="1" dirty="0"/>
                  <a:t>las alas</a:t>
                </a:r>
                <a:endParaRPr lang="es-EC" dirty="0"/>
              </a:p>
              <a:p>
                <a:pPr marL="0" indent="0">
                  <a:buNone/>
                </a:pPr>
                <a:r>
                  <a:rPr lang="es-EC" dirty="0"/>
                  <a:t>	</a:t>
                </a:r>
                <a:r>
                  <a:rPr lang="es-ES" dirty="0" smtClean="0"/>
                  <a:t>La </a:t>
                </a:r>
                <a:r>
                  <a:rPr lang="es-ES" dirty="0"/>
                  <a:t>relación ancho</a:t>
                </a:r>
                <a:r>
                  <a:rPr lang="es-EC" dirty="0"/>
                  <a:t>/espesor del ala o patín a compresión debe ser:</a:t>
                </a:r>
              </a:p>
              <a:p>
                <a:pPr marL="0" indent="0" algn="ctr">
                  <a:buNone/>
                </a:pPr>
                <a14:m>
                  <m:oMath xmlns:m="http://schemas.openxmlformats.org/officeDocument/2006/math">
                    <m:f>
                      <m:fPr>
                        <m:ctrlPr>
                          <a:rPr lang="es-EC" i="1">
                            <a:latin typeface="Cambria Math"/>
                          </a:rPr>
                        </m:ctrlPr>
                      </m:fPr>
                      <m:num>
                        <m:sSub>
                          <m:sSubPr>
                            <m:ctrlPr>
                              <a:rPr lang="es-EC" i="1">
                                <a:latin typeface="Cambria Math"/>
                              </a:rPr>
                            </m:ctrlPr>
                          </m:sSubPr>
                          <m:e>
                            <m:r>
                              <a:rPr lang="es-ES" b="1" i="1">
                                <a:latin typeface="Cambria Math"/>
                              </a:rPr>
                              <m:t>𝐛</m:t>
                            </m:r>
                          </m:e>
                          <m:sub>
                            <m:r>
                              <a:rPr lang="es-ES" b="1" i="1">
                                <a:latin typeface="Cambria Math"/>
                              </a:rPr>
                              <m:t>𝐟</m:t>
                            </m:r>
                          </m:sub>
                        </m:sSub>
                      </m:num>
                      <m:den>
                        <m:sSub>
                          <m:sSubPr>
                            <m:ctrlPr>
                              <a:rPr lang="es-EC" i="1">
                                <a:latin typeface="Cambria Math"/>
                              </a:rPr>
                            </m:ctrlPr>
                          </m:sSubPr>
                          <m:e>
                            <m:r>
                              <a:rPr lang="es-ES" b="1" i="1">
                                <a:latin typeface="Cambria Math"/>
                              </a:rPr>
                              <m:t>𝟐𝐭</m:t>
                            </m:r>
                          </m:e>
                          <m:sub>
                            <m:r>
                              <a:rPr lang="es-ES" b="1" i="1">
                                <a:latin typeface="Cambria Math"/>
                              </a:rPr>
                              <m:t>𝐟</m:t>
                            </m:r>
                          </m:sub>
                        </m:sSub>
                      </m:den>
                    </m:f>
                    <m:r>
                      <a:rPr lang="es-ES" b="1">
                        <a:latin typeface="Cambria Math"/>
                      </a:rPr>
                      <m:t>≤</m:t>
                    </m:r>
                    <m:r>
                      <a:rPr lang="es-ES" b="1" i="1">
                        <a:latin typeface="Cambria Math"/>
                      </a:rPr>
                      <m:t>𝟑</m:t>
                    </m:r>
                  </m:oMath>
                </a14:m>
                <a:r>
                  <a:rPr lang="es-ES" dirty="0"/>
                  <a:t>  </a:t>
                </a:r>
                <a:endParaRPr lang="es-ES" dirty="0" smtClean="0"/>
              </a:p>
              <a:p>
                <a:pPr marL="0" indent="0">
                  <a:buNone/>
                </a:pPr>
                <a:r>
                  <a:rPr lang="es-EC" dirty="0" smtClean="0"/>
                  <a:t>	Si </a:t>
                </a:r>
                <a:r>
                  <a:rPr lang="es-EC" dirty="0"/>
                  <a:t>se considera rigidizadores laterales la relación ancho/espesor del ala </a:t>
                </a:r>
                <a:r>
                  <a:rPr lang="es-EC" dirty="0" smtClean="0"/>
                  <a:t>	puede 	ser</a:t>
                </a:r>
                <a:r>
                  <a:rPr lang="es-EC" dirty="0"/>
                  <a:t>:</a:t>
                </a:r>
              </a:p>
              <a:p>
                <a:pPr marL="0" indent="0" algn="ctr">
                  <a:buNone/>
                </a:pPr>
                <a14:m>
                  <m:oMath xmlns:m="http://schemas.openxmlformats.org/officeDocument/2006/math">
                    <m:f>
                      <m:fPr>
                        <m:ctrlPr>
                          <a:rPr lang="es-EC" i="1">
                            <a:latin typeface="Cambria Math"/>
                          </a:rPr>
                        </m:ctrlPr>
                      </m:fPr>
                      <m:num>
                        <m:sSub>
                          <m:sSubPr>
                            <m:ctrlPr>
                              <a:rPr lang="es-EC" i="1">
                                <a:latin typeface="Cambria Math"/>
                              </a:rPr>
                            </m:ctrlPr>
                          </m:sSubPr>
                          <m:e>
                            <m:r>
                              <a:rPr lang="es-ES" b="1" i="1">
                                <a:latin typeface="Cambria Math"/>
                              </a:rPr>
                              <m:t>𝐛</m:t>
                            </m:r>
                          </m:e>
                          <m:sub>
                            <m:r>
                              <a:rPr lang="es-ES" b="1" i="1">
                                <a:latin typeface="Cambria Math"/>
                              </a:rPr>
                              <m:t>𝐟</m:t>
                            </m:r>
                          </m:sub>
                        </m:sSub>
                      </m:num>
                      <m:den>
                        <m:sSub>
                          <m:sSubPr>
                            <m:ctrlPr>
                              <a:rPr lang="es-EC" i="1">
                                <a:latin typeface="Cambria Math"/>
                              </a:rPr>
                            </m:ctrlPr>
                          </m:sSubPr>
                          <m:e>
                            <m:r>
                              <a:rPr lang="es-ES" b="1" i="1">
                                <a:latin typeface="Cambria Math"/>
                              </a:rPr>
                              <m:t>𝟐𝐭</m:t>
                            </m:r>
                          </m:e>
                          <m:sub>
                            <m:r>
                              <a:rPr lang="es-ES" b="1" i="1">
                                <a:latin typeface="Cambria Math"/>
                              </a:rPr>
                              <m:t>𝐟</m:t>
                            </m:r>
                          </m:sub>
                        </m:sSub>
                      </m:den>
                    </m:f>
                    <m:r>
                      <a:rPr lang="es-ES" b="1">
                        <a:latin typeface="Cambria Math"/>
                      </a:rPr>
                      <m:t>≤</m:t>
                    </m:r>
                    <m:r>
                      <a:rPr lang="es-ES" b="1" i="1">
                        <a:latin typeface="Cambria Math"/>
                      </a:rPr>
                      <m:t>𝟒</m:t>
                    </m:r>
                  </m:oMath>
                </a14:m>
                <a:r>
                  <a:rPr lang="es-ES" dirty="0"/>
                  <a:t>  </a:t>
                </a:r>
                <a:endParaRPr lang="es-EC" b="1" dirty="0"/>
              </a:p>
              <a:p>
                <a:pPr marL="0" indent="0" algn="ctr">
                  <a:buNone/>
                </a:pPr>
                <a:endParaRPr lang="es-EC" b="1"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677334" y="1143000"/>
                <a:ext cx="8596668" cy="5314949"/>
              </a:xfrm>
              <a:blipFill rotWithShape="1">
                <a:blip r:embed="rId2"/>
                <a:stretch>
                  <a:fillRect l="-142" t="-1148"/>
                </a:stretch>
              </a:blipFill>
            </p:spPr>
            <p:txBody>
              <a:bodyPr/>
              <a:lstStyle/>
              <a:p>
                <a:r>
                  <a:rPr lang="es-EC">
                    <a:noFill/>
                  </a:rPr>
                  <a:t> </a:t>
                </a:r>
              </a:p>
            </p:txBody>
          </p:sp>
        </mc:Fallback>
      </mc:AlternateContent>
    </p:spTree>
    <p:extLst>
      <p:ext uri="{BB962C8B-B14F-4D97-AF65-F5344CB8AC3E}">
        <p14:creationId xmlns:p14="http://schemas.microsoft.com/office/powerpoint/2010/main" val="2476318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748937"/>
          </a:xfrm>
        </p:spPr>
        <p:txBody>
          <a:bodyPr>
            <a:normAutofit/>
          </a:bodyPr>
          <a:lstStyle/>
          <a:p>
            <a:pPr algn="ctr"/>
            <a:r>
              <a:rPr lang="es-EC" sz="3200" dirty="0" smtClean="0"/>
              <a:t>INTRODUCCIÓN</a:t>
            </a:r>
            <a:endParaRPr lang="es-EC" sz="3200" dirty="0"/>
          </a:p>
        </p:txBody>
      </p:sp>
      <p:sp>
        <p:nvSpPr>
          <p:cNvPr id="5" name="4 Marcador de contenido"/>
          <p:cNvSpPr>
            <a:spLocks noGrp="1"/>
          </p:cNvSpPr>
          <p:nvPr>
            <p:ph idx="1"/>
          </p:nvPr>
        </p:nvSpPr>
        <p:spPr>
          <a:xfrm>
            <a:off x="677333" y="1614489"/>
            <a:ext cx="9328816" cy="4080918"/>
          </a:xfrm>
        </p:spPr>
        <p:txBody>
          <a:bodyPr/>
          <a:lstStyle/>
          <a:p>
            <a:pPr>
              <a:buFont typeface="Wingdings" panose="05000000000000000000" pitchFamily="2" charset="2"/>
              <a:buChar char="Ø"/>
            </a:pPr>
            <a:endParaRPr lang="es-EC" dirty="0" smtClean="0">
              <a:solidFill>
                <a:schemeClr val="tx1"/>
              </a:solidFill>
            </a:endParaRPr>
          </a:p>
          <a:p>
            <a:pPr marL="0" indent="0">
              <a:buNone/>
            </a:pPr>
            <a:endParaRPr lang="es-EC" dirty="0" smtClean="0">
              <a:solidFill>
                <a:schemeClr val="tx1"/>
              </a:solidFill>
            </a:endParaRPr>
          </a:p>
          <a:p>
            <a:pPr>
              <a:buFont typeface="Wingdings" panose="05000000000000000000" pitchFamily="2" charset="2"/>
              <a:buChar char="Ø"/>
            </a:pPr>
            <a:r>
              <a:rPr lang="es-EC" dirty="0" smtClean="0">
                <a:solidFill>
                  <a:schemeClr val="tx1"/>
                </a:solidFill>
              </a:rPr>
              <a:t>LA MADERA A NIVEL MUNDIAL</a:t>
            </a:r>
          </a:p>
          <a:p>
            <a:pPr marL="0" indent="0">
              <a:buNone/>
            </a:pPr>
            <a:r>
              <a:rPr lang="es-EC" dirty="0" smtClean="0">
                <a:solidFill>
                  <a:schemeClr val="tx1"/>
                </a:solidFill>
              </a:rPr>
              <a:t> </a:t>
            </a:r>
          </a:p>
          <a:p>
            <a:pPr>
              <a:buFont typeface="Wingdings" panose="05000000000000000000" pitchFamily="2" charset="2"/>
              <a:buChar char="Ø"/>
            </a:pPr>
            <a:r>
              <a:rPr lang="es-EC" dirty="0" smtClean="0">
                <a:solidFill>
                  <a:schemeClr val="tx1"/>
                </a:solidFill>
              </a:rPr>
              <a:t>LA MADERA EN EL ECUADOR</a:t>
            </a:r>
          </a:p>
          <a:p>
            <a:pPr>
              <a:buFont typeface="Wingdings" panose="05000000000000000000" pitchFamily="2" charset="2"/>
              <a:buChar char="Ø"/>
            </a:pPr>
            <a:endParaRPr lang="es-EC" dirty="0" smtClean="0">
              <a:solidFill>
                <a:schemeClr val="tx1"/>
              </a:solidFill>
            </a:endParaRPr>
          </a:p>
          <a:p>
            <a:pPr>
              <a:buFont typeface="Wingdings" panose="05000000000000000000" pitchFamily="2" charset="2"/>
              <a:buChar char="Ø"/>
            </a:pPr>
            <a:r>
              <a:rPr lang="es-EC" dirty="0" smtClean="0">
                <a:solidFill>
                  <a:schemeClr val="tx1"/>
                </a:solidFill>
              </a:rPr>
              <a:t>TIPOS DE MADERA NACIONAL</a:t>
            </a:r>
          </a:p>
          <a:p>
            <a:pPr>
              <a:buFont typeface="Wingdings" panose="05000000000000000000" pitchFamily="2" charset="2"/>
              <a:buChar char="Ø"/>
            </a:pPr>
            <a:endParaRPr lang="es-EC" dirty="0">
              <a:solidFill>
                <a:schemeClr val="tx1"/>
              </a:solidFill>
            </a:endParaRP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4020" y="1750423"/>
            <a:ext cx="4774746" cy="3478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55919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457200"/>
          </a:xfrm>
        </p:spPr>
        <p:txBody>
          <a:bodyPr>
            <a:normAutofit fontScale="90000"/>
          </a:bodyPr>
          <a:lstStyle/>
          <a:p>
            <a:pPr algn="ctr"/>
            <a:r>
              <a:rPr lang="es-EC" dirty="0"/>
              <a:t>RESULTADOS Y CONCLUSIONES</a:t>
            </a:r>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677334" y="1352550"/>
                <a:ext cx="8596668" cy="5105399"/>
              </a:xfrm>
            </p:spPr>
            <p:txBody>
              <a:bodyPr>
                <a:normAutofit lnSpcReduction="10000"/>
              </a:bodyPr>
              <a:lstStyle/>
              <a:p>
                <a:pPr marL="0" lvl="0" indent="0">
                  <a:buNone/>
                </a:pPr>
                <a:r>
                  <a:rPr lang="es-ES" b="1" dirty="0" smtClean="0"/>
                  <a:t>	</a:t>
                </a:r>
              </a:p>
              <a:p>
                <a:pPr marL="0" lvl="0" indent="0">
                  <a:buNone/>
                </a:pPr>
                <a:r>
                  <a:rPr lang="es-ES" b="1" dirty="0"/>
                  <a:t>	</a:t>
                </a:r>
                <a:r>
                  <a:rPr lang="es-ES" b="1" dirty="0" smtClean="0"/>
                  <a:t>Verificación </a:t>
                </a:r>
                <a:r>
                  <a:rPr lang="es-ES" b="1" dirty="0"/>
                  <a:t>de Pandeo Lateral (sección lateralmente soportada</a:t>
                </a:r>
                <a:r>
                  <a:rPr lang="es-ES" b="1" dirty="0" smtClean="0"/>
                  <a:t>)</a:t>
                </a:r>
                <a:endParaRPr lang="es-EC" dirty="0"/>
              </a:p>
              <a:p>
                <a:pPr marL="0" indent="0" algn="ctr">
                  <a:buNone/>
                </a:pPr>
                <a14:m>
                  <m:oMath xmlns:m="http://schemas.openxmlformats.org/officeDocument/2006/math">
                    <m:sSub>
                      <m:sSubPr>
                        <m:ctrlPr>
                          <a:rPr lang="es-EC" b="1" i="1">
                            <a:latin typeface="Cambria Math"/>
                          </a:rPr>
                        </m:ctrlPr>
                      </m:sSubPr>
                      <m:e>
                        <m:r>
                          <a:rPr lang="es-EC" b="1" i="1">
                            <a:latin typeface="Cambria Math"/>
                          </a:rPr>
                          <m:t>𝐫</m:t>
                        </m:r>
                      </m:e>
                      <m:sub>
                        <m:r>
                          <a:rPr lang="es-EC" b="1" i="1">
                            <a:latin typeface="Cambria Math"/>
                          </a:rPr>
                          <m:t>𝐚𝐥𝐚</m:t>
                        </m:r>
                      </m:sub>
                    </m:sSub>
                    <m:r>
                      <a:rPr lang="es-EC" b="1" i="1">
                        <a:latin typeface="Cambria Math"/>
                      </a:rPr>
                      <m:t>≤</m:t>
                    </m:r>
                    <m:r>
                      <a:rPr lang="es-EC" b="1" i="1">
                        <a:latin typeface="Cambria Math"/>
                      </a:rPr>
                      <m:t>𝟐</m:t>
                    </m:r>
                    <m:r>
                      <a:rPr lang="es-EC" b="1" i="1">
                        <a:latin typeface="Cambria Math"/>
                      </a:rPr>
                      <m:t>,</m:t>
                    </m:r>
                    <m:r>
                      <a:rPr lang="es-EC" b="1" i="1">
                        <a:latin typeface="Cambria Math"/>
                      </a:rPr>
                      <m:t>𝟔</m:t>
                    </m:r>
                  </m:oMath>
                </a14:m>
                <a:r>
                  <a:rPr lang="es-EC" b="1" dirty="0"/>
                  <a:t>  </a:t>
                </a:r>
              </a:p>
              <a:p>
                <a:pPr marL="0" indent="0" algn="ctr">
                  <a:buNone/>
                </a:pPr>
                <a14:m>
                  <m:oMath xmlns:m="http://schemas.openxmlformats.org/officeDocument/2006/math">
                    <m:sSub>
                      <m:sSubPr>
                        <m:ctrlPr>
                          <a:rPr lang="es-EC" i="1">
                            <a:latin typeface="Cambria Math"/>
                          </a:rPr>
                        </m:ctrlPr>
                      </m:sSubPr>
                      <m:e>
                        <m:r>
                          <a:rPr lang="es-EC" b="1" i="1">
                            <a:latin typeface="Cambria Math"/>
                          </a:rPr>
                          <m:t>𝐫</m:t>
                        </m:r>
                      </m:e>
                      <m:sub>
                        <m:r>
                          <a:rPr lang="es-EC" b="1" i="1">
                            <a:latin typeface="Cambria Math"/>
                          </a:rPr>
                          <m:t>𝐚𝐥𝐚</m:t>
                        </m:r>
                      </m:sub>
                    </m:sSub>
                    <m:r>
                      <a:rPr lang="es-EC" b="1">
                        <a:latin typeface="Cambria Math"/>
                      </a:rPr>
                      <m:t>=</m:t>
                    </m:r>
                    <m:rad>
                      <m:radPr>
                        <m:degHide m:val="on"/>
                        <m:ctrlPr>
                          <a:rPr lang="es-EC" i="1">
                            <a:latin typeface="Cambria Math"/>
                          </a:rPr>
                        </m:ctrlPr>
                      </m:radPr>
                      <m:deg/>
                      <m:e>
                        <m:f>
                          <m:fPr>
                            <m:ctrlPr>
                              <a:rPr lang="es-EC" i="1">
                                <a:latin typeface="Cambria Math"/>
                              </a:rPr>
                            </m:ctrlPr>
                          </m:fPr>
                          <m:num>
                            <m:r>
                              <a:rPr lang="es-EC" b="1" i="1">
                                <a:latin typeface="Cambria Math"/>
                              </a:rPr>
                              <m:t>𝐈</m:t>
                            </m:r>
                          </m:num>
                          <m:den>
                            <m:r>
                              <a:rPr lang="es-EC" b="1" i="1">
                                <a:latin typeface="Cambria Math"/>
                              </a:rPr>
                              <m:t>𝐀</m:t>
                            </m:r>
                          </m:den>
                        </m:f>
                      </m:e>
                    </m:rad>
                  </m:oMath>
                </a14:m>
                <a:r>
                  <a:rPr lang="es-EC" dirty="0"/>
                  <a:t>   </a:t>
                </a:r>
                <a:endParaRPr lang="es-EC" b="1" dirty="0"/>
              </a:p>
              <a:p>
                <a:pPr lvl="0"/>
                <a:r>
                  <a:rPr lang="es-EC" b="1" dirty="0" smtClean="0"/>
                  <a:t>Rigidizadores</a:t>
                </a:r>
                <a:endParaRPr lang="es-EC" dirty="0"/>
              </a:p>
              <a:p>
                <a:pPr marL="0" indent="0">
                  <a:buNone/>
                </a:pPr>
                <a:r>
                  <a:rPr lang="es-EC" dirty="0" smtClean="0"/>
                  <a:t>	Al </a:t>
                </a:r>
                <a:r>
                  <a:rPr lang="es-EC" dirty="0"/>
                  <a:t>colocar rigidizadores laterales se observó un incremento en su capacidad </a:t>
                </a:r>
                <a:r>
                  <a:rPr lang="es-EC" dirty="0" smtClean="0"/>
                  <a:t>	de </a:t>
                </a:r>
                <a:r>
                  <a:rPr lang="es-EC" dirty="0"/>
                  <a:t>alrededor del 20%.</a:t>
                </a:r>
              </a:p>
              <a:p>
                <a:pPr lvl="0"/>
                <a:r>
                  <a:rPr lang="es-EC" b="1" dirty="0"/>
                  <a:t>Longitud de rigidizadores y/o apoyos laterales</a:t>
                </a:r>
                <a:endParaRPr lang="es-EC" dirty="0"/>
              </a:p>
              <a:p>
                <a:pPr marL="0" lvl="0" indent="0">
                  <a:buNone/>
                </a:pPr>
                <a:r>
                  <a:rPr lang="es-EC" dirty="0" smtClean="0"/>
                  <a:t>	Las </a:t>
                </a:r>
                <a:r>
                  <a:rPr lang="es-EC" dirty="0"/>
                  <a:t>longitudes a las que se colocan los rigidizadores y/o apoyos laterales se </a:t>
                </a:r>
                <a:r>
                  <a:rPr lang="es-EC" dirty="0" smtClean="0"/>
                  <a:t>	las </a:t>
                </a:r>
                <a:r>
                  <a:rPr lang="es-EC" dirty="0"/>
                  <a:t>obtuvo mediante el análisis del radio de giro del ala de la sección </a:t>
                </a:r>
                <a:r>
                  <a:rPr lang="es-EC" dirty="0" smtClean="0"/>
                  <a:t>	transversal </a:t>
                </a:r>
                <a:r>
                  <a:rPr lang="es-EC" dirty="0"/>
                  <a:t>de la viga tipo I.</a:t>
                </a:r>
              </a:p>
              <a:p>
                <a:pPr marL="0" indent="0" algn="ctr">
                  <a:buNone/>
                </a:pPr>
                <a14:m>
                  <m:oMath xmlns:m="http://schemas.openxmlformats.org/officeDocument/2006/math">
                    <m:sSub>
                      <m:sSubPr>
                        <m:ctrlPr>
                          <a:rPr lang="es-EC" i="1">
                            <a:latin typeface="Cambria Math"/>
                          </a:rPr>
                        </m:ctrlPr>
                      </m:sSubPr>
                      <m:e>
                        <m:r>
                          <a:rPr lang="es-EC" b="1" i="1">
                            <a:latin typeface="Cambria Math"/>
                          </a:rPr>
                          <m:t>𝐥</m:t>
                        </m:r>
                      </m:e>
                      <m:sub>
                        <m:r>
                          <a:rPr lang="es-EC" b="1" i="1">
                            <a:latin typeface="Cambria Math"/>
                          </a:rPr>
                          <m:t>𝐩</m:t>
                        </m:r>
                      </m:sub>
                    </m:sSub>
                    <m:r>
                      <a:rPr lang="es-EC" b="1">
                        <a:latin typeface="Cambria Math"/>
                      </a:rPr>
                      <m:t>=</m:t>
                    </m:r>
                    <m:r>
                      <a:rPr lang="es-EC" b="1" i="1">
                        <a:latin typeface="Cambria Math"/>
                      </a:rPr>
                      <m:t>𝟑𝟓</m:t>
                    </m:r>
                    <m:r>
                      <a:rPr lang="es-EC" b="1">
                        <a:latin typeface="Cambria Math"/>
                      </a:rPr>
                      <m:t>×</m:t>
                    </m:r>
                    <m:sSub>
                      <m:sSubPr>
                        <m:ctrlPr>
                          <a:rPr lang="es-EC" i="1">
                            <a:latin typeface="Cambria Math"/>
                          </a:rPr>
                        </m:ctrlPr>
                      </m:sSubPr>
                      <m:e>
                        <m:r>
                          <a:rPr lang="es-EC" b="1" i="1">
                            <a:latin typeface="Cambria Math"/>
                          </a:rPr>
                          <m:t>𝐫</m:t>
                        </m:r>
                      </m:e>
                      <m:sub>
                        <m:r>
                          <a:rPr lang="es-EC" b="1" i="1">
                            <a:latin typeface="Cambria Math"/>
                          </a:rPr>
                          <m:t>𝐚𝐥𝐚</m:t>
                        </m:r>
                      </m:sub>
                    </m:sSub>
                  </m:oMath>
                </a14:m>
                <a:r>
                  <a:rPr lang="es-EC" dirty="0"/>
                  <a:t>  </a:t>
                </a:r>
                <a:endParaRPr lang="es-EC" b="1" dirty="0"/>
              </a:p>
              <a:p>
                <a:pPr marL="0" indent="0">
                  <a:buNone/>
                </a:pPr>
                <a:endParaRPr lang="es-ES" b="1" dirty="0" smtClean="0"/>
              </a:p>
              <a:p>
                <a:pPr marL="0" indent="0">
                  <a:buNone/>
                </a:pPr>
                <a:r>
                  <a:rPr lang="es-EC" b="1" dirty="0" smtClean="0"/>
                  <a:t>	</a:t>
                </a:r>
                <a:endParaRPr lang="es-EC" b="1"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677334" y="1352550"/>
                <a:ext cx="8596668" cy="5105399"/>
              </a:xfrm>
              <a:blipFill rotWithShape="1">
                <a:blip r:embed="rId2"/>
                <a:stretch>
                  <a:fillRect l="-142"/>
                </a:stretch>
              </a:blipFill>
            </p:spPr>
            <p:txBody>
              <a:bodyPr/>
              <a:lstStyle/>
              <a:p>
                <a:r>
                  <a:rPr lang="es-EC">
                    <a:noFill/>
                  </a:rPr>
                  <a:t> </a:t>
                </a:r>
              </a:p>
            </p:txBody>
          </p:sp>
        </mc:Fallback>
      </mc:AlternateContent>
    </p:spTree>
    <p:extLst>
      <p:ext uri="{BB962C8B-B14F-4D97-AF65-F5344CB8AC3E}">
        <p14:creationId xmlns:p14="http://schemas.microsoft.com/office/powerpoint/2010/main" val="1077872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457200"/>
          </a:xfrm>
        </p:spPr>
        <p:txBody>
          <a:bodyPr>
            <a:normAutofit fontScale="90000"/>
          </a:bodyPr>
          <a:lstStyle/>
          <a:p>
            <a:pPr algn="ctr"/>
            <a:r>
              <a:rPr lang="es-EC" dirty="0" smtClean="0"/>
              <a:t>AYUDAS DE DISEÑO</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639234" y="1409701"/>
                <a:ext cx="8596668" cy="4857750"/>
              </a:xfrm>
            </p:spPr>
            <p:txBody>
              <a:bodyPr>
                <a:normAutofit/>
              </a:bodyPr>
              <a:lstStyle/>
              <a:p>
                <a:pPr>
                  <a:buFont typeface="Wingdings" panose="05000000000000000000" pitchFamily="2" charset="2"/>
                  <a:buChar char="ü"/>
                </a:pPr>
                <a:r>
                  <a:rPr lang="es-EC" b="1" dirty="0"/>
                  <a:t>	</a:t>
                </a:r>
                <a:r>
                  <a:rPr lang="es-EC" b="1" dirty="0" smtClean="0"/>
                  <a:t>Condiciones </a:t>
                </a:r>
                <a:r>
                  <a:rPr lang="es-EC" b="1" dirty="0"/>
                  <a:t>constructivas:</a:t>
                </a:r>
                <a:endParaRPr lang="es-EC" dirty="0"/>
              </a:p>
              <a:p>
                <a:pPr marL="0" lvl="0" indent="0">
                  <a:buNone/>
                </a:pPr>
                <a:r>
                  <a:rPr lang="es-EC" dirty="0"/>
                  <a:t>	</a:t>
                </a:r>
                <a:r>
                  <a:rPr lang="es-EC" dirty="0" smtClean="0"/>
                  <a:t>Las </a:t>
                </a:r>
                <a:r>
                  <a:rPr lang="es-EC" dirty="0"/>
                  <a:t>alas deben conectarse en forma continua al alma</a:t>
                </a:r>
              </a:p>
              <a:p>
                <a:pPr marL="0" lvl="0" indent="0">
                  <a:buNone/>
                </a:pPr>
                <a:r>
                  <a:rPr lang="es-EC" dirty="0" smtClean="0"/>
                  <a:t>	La </a:t>
                </a:r>
                <a:r>
                  <a:rPr lang="es-EC" dirty="0"/>
                  <a:t>viga debe ser pegada, clavada y simplemente apoyada</a:t>
                </a:r>
              </a:p>
              <a:p>
                <a:pPr>
                  <a:buFont typeface="Wingdings" panose="05000000000000000000" pitchFamily="2" charset="2"/>
                  <a:buChar char="ü"/>
                </a:pPr>
                <a:r>
                  <a:rPr lang="es-EC" b="1" dirty="0" smtClean="0"/>
                  <a:t>	Condiciones </a:t>
                </a:r>
                <a:r>
                  <a:rPr lang="es-EC" b="1" dirty="0"/>
                  <a:t>de resistencia:</a:t>
                </a:r>
              </a:p>
              <a:p>
                <a:pPr marL="0" lvl="0" indent="0">
                  <a:buNone/>
                </a:pPr>
                <a:r>
                  <a:rPr lang="es-EC" dirty="0" smtClean="0"/>
                  <a:t>	Los </a:t>
                </a:r>
                <a:r>
                  <a:rPr lang="es-EC" dirty="0"/>
                  <a:t>esfuerzos calculados tanto a flexión como a corte no pueden ser mayores </a:t>
                </a:r>
                <a:r>
                  <a:rPr lang="es-EC" dirty="0" smtClean="0"/>
                  <a:t>	a </a:t>
                </a:r>
                <a:r>
                  <a:rPr lang="es-EC" dirty="0"/>
                  <a:t>los esfuerzos admisibles</a:t>
                </a:r>
                <a:r>
                  <a:rPr lang="es-EC" dirty="0" smtClean="0"/>
                  <a:t>. </a:t>
                </a:r>
                <a:endParaRPr lang="es-EC" dirty="0"/>
              </a:p>
              <a:p>
                <a:pPr>
                  <a:buFont typeface="Wingdings" panose="05000000000000000000" pitchFamily="2" charset="2"/>
                  <a:buChar char="ü"/>
                </a:pPr>
                <a:r>
                  <a:rPr lang="es-EC" dirty="0"/>
                  <a:t>	</a:t>
                </a:r>
                <a:r>
                  <a:rPr lang="es-EC" b="1" dirty="0" smtClean="0"/>
                  <a:t>Condiciones </a:t>
                </a:r>
                <a:r>
                  <a:rPr lang="es-EC" b="1" dirty="0"/>
                  <a:t>de estabilidad:</a:t>
                </a:r>
                <a:endParaRPr lang="es-EC" dirty="0"/>
              </a:p>
              <a:p>
                <a:pPr marL="0" lvl="0" indent="0">
                  <a:buNone/>
                </a:pPr>
                <a:r>
                  <a:rPr lang="es-EC" dirty="0" smtClean="0"/>
                  <a:t>	Se </a:t>
                </a:r>
                <a:r>
                  <a:rPr lang="es-EC" dirty="0"/>
                  <a:t>debe verificar si la  sección es compacta y lateralmente soportada para </a:t>
                </a:r>
                <a:r>
                  <a:rPr lang="es-EC" dirty="0" smtClean="0"/>
                  <a:t>	descartar </a:t>
                </a:r>
                <a:r>
                  <a:rPr lang="es-EC" dirty="0"/>
                  <a:t>un fallo por pandeo local y lateral respectivamente.</a:t>
                </a:r>
              </a:p>
              <a:p>
                <a:pPr>
                  <a:buFont typeface="Wingdings" panose="05000000000000000000" pitchFamily="2" charset="2"/>
                  <a:buChar char="ü"/>
                </a:pPr>
                <a:r>
                  <a:rPr lang="es-EC" b="1" dirty="0"/>
                  <a:t>	</a:t>
                </a:r>
                <a:r>
                  <a:rPr lang="es-EC" b="1" dirty="0" smtClean="0"/>
                  <a:t>Incremento </a:t>
                </a:r>
                <a:r>
                  <a:rPr lang="es-EC" b="1" dirty="0"/>
                  <a:t>de capacidad a flexión:</a:t>
                </a:r>
                <a:endParaRPr lang="es-EC" dirty="0"/>
              </a:p>
              <a:p>
                <a:pPr marL="0" lvl="0" indent="0">
                  <a:buNone/>
                </a:pPr>
                <a:r>
                  <a:rPr lang="es-EC" dirty="0" smtClean="0"/>
                  <a:t>	Si </a:t>
                </a:r>
                <a:r>
                  <a:rPr lang="es-EC" dirty="0"/>
                  <a:t>se desea incrementar la capacidad a flexión de las vigas se debe colocar </a:t>
                </a:r>
                <a:r>
                  <a:rPr lang="es-EC" dirty="0" smtClean="0"/>
                  <a:t>	rigidizadores </a:t>
                </a:r>
                <a:r>
                  <a:rPr lang="es-EC" dirty="0"/>
                  <a:t>y/o apoyos laterales, según las expresiones de longitud </a:t>
                </a:r>
                <a14:m>
                  <m:oMath xmlns:m="http://schemas.openxmlformats.org/officeDocument/2006/math">
                    <m:sSub>
                      <m:sSubPr>
                        <m:ctrlPr>
                          <a:rPr lang="es-EC" b="1" i="1">
                            <a:latin typeface="Cambria Math"/>
                          </a:rPr>
                        </m:ctrlPr>
                      </m:sSubPr>
                      <m:e>
                        <m:r>
                          <a:rPr lang="es-EC" b="1" i="1">
                            <a:latin typeface="Cambria Math"/>
                          </a:rPr>
                          <m:t>𝐥</m:t>
                        </m:r>
                      </m:e>
                      <m:sub>
                        <m:r>
                          <a:rPr lang="es-EC" b="1" i="1">
                            <a:latin typeface="Cambria Math"/>
                          </a:rPr>
                          <m:t>𝐩</m:t>
                        </m:r>
                      </m:sub>
                    </m:sSub>
                  </m:oMath>
                </a14:m>
                <a:r>
                  <a:rPr lang="es-EC" dirty="0"/>
                  <a:t> y </a:t>
                </a:r>
                <a14:m>
                  <m:oMath xmlns:m="http://schemas.openxmlformats.org/officeDocument/2006/math">
                    <m:sSub>
                      <m:sSubPr>
                        <m:ctrlPr>
                          <a:rPr lang="es-EC" b="1" i="1">
                            <a:latin typeface="Cambria Math"/>
                          </a:rPr>
                        </m:ctrlPr>
                      </m:sSubPr>
                      <m:e>
                        <m:r>
                          <a:rPr lang="es-EC" b="1" i="1">
                            <a:latin typeface="Cambria Math"/>
                          </a:rPr>
                          <m:t>𝐥</m:t>
                        </m:r>
                      </m:e>
                      <m:sub>
                        <m:r>
                          <a:rPr lang="es-EC" b="1" i="1">
                            <a:latin typeface="Cambria Math"/>
                          </a:rPr>
                          <m:t>𝐩𝟏</m:t>
                        </m:r>
                      </m:sub>
                    </m:sSub>
                  </m:oMath>
                </a14:m>
                <a:r>
                  <a:rPr lang="es-EC" dirty="0"/>
                  <a:t> </a:t>
                </a:r>
                <a:r>
                  <a:rPr lang="es-EC" dirty="0" smtClean="0"/>
                  <a:t>	analizadas</a:t>
                </a:r>
                <a:r>
                  <a:rPr lang="es-EC" dirty="0"/>
                  <a:t>.</a:t>
                </a:r>
              </a:p>
              <a:p>
                <a:pPr marL="0" indent="0" algn="ctr">
                  <a:buNone/>
                </a:pPr>
                <a:endParaRPr lang="es-EC" b="1"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639234" y="1409701"/>
                <a:ext cx="8596668" cy="4857750"/>
              </a:xfrm>
              <a:blipFill rotWithShape="1">
                <a:blip r:embed="rId2"/>
                <a:stretch>
                  <a:fillRect l="-142" t="-753" r="-993"/>
                </a:stretch>
              </a:blipFill>
            </p:spPr>
            <p:txBody>
              <a:bodyPr/>
              <a:lstStyle/>
              <a:p>
                <a:r>
                  <a:rPr lang="es-EC">
                    <a:noFill/>
                  </a:rPr>
                  <a:t> </a:t>
                </a:r>
              </a:p>
            </p:txBody>
          </p:sp>
        </mc:Fallback>
      </mc:AlternateContent>
    </p:spTree>
    <p:extLst>
      <p:ext uri="{BB962C8B-B14F-4D97-AF65-F5344CB8AC3E}">
        <p14:creationId xmlns:p14="http://schemas.microsoft.com/office/powerpoint/2010/main" val="16470389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47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81848" y="2051059"/>
            <a:ext cx="9574250" cy="2610118"/>
          </a:xfrm>
          <a:noFill/>
        </p:spPr>
        <p:txBody>
          <a:bodyPr>
            <a:noAutofit/>
          </a:bodyPr>
          <a:lstStyle/>
          <a:p>
            <a:pPr algn="ctr"/>
            <a:r>
              <a:rPr lang="es-EC" sz="4000" dirty="0" smtClean="0">
                <a:solidFill>
                  <a:schemeClr val="tx1"/>
                </a:solidFill>
              </a:rPr>
              <a:t>CAPÍTULO 3</a:t>
            </a:r>
            <a:br>
              <a:rPr lang="es-EC" sz="4000" dirty="0" smtClean="0">
                <a:solidFill>
                  <a:schemeClr val="tx1"/>
                </a:solidFill>
              </a:rPr>
            </a:br>
            <a:r>
              <a:rPr lang="es-EC" sz="4000" dirty="0" smtClean="0">
                <a:solidFill>
                  <a:schemeClr val="tx1"/>
                </a:solidFill>
              </a:rPr>
              <a:t/>
            </a:r>
            <a:br>
              <a:rPr lang="es-EC" sz="4000" dirty="0" smtClean="0">
                <a:solidFill>
                  <a:schemeClr val="tx1"/>
                </a:solidFill>
              </a:rPr>
            </a:br>
            <a:r>
              <a:rPr lang="es-EC" sz="4000" dirty="0" smtClean="0">
                <a:solidFill>
                  <a:schemeClr val="tx1"/>
                </a:solidFill>
              </a:rPr>
              <a:t>ANÁLISIS DE COLUMNAS TIPO I CON MADERA LAMINADA CONTRACHAPADA</a:t>
            </a:r>
            <a:endParaRPr lang="es-EC" sz="4000" dirty="0">
              <a:solidFill>
                <a:schemeClr val="tx1"/>
              </a:solidFill>
            </a:endParaRPr>
          </a:p>
        </p:txBody>
      </p:sp>
    </p:spTree>
    <p:extLst>
      <p:ext uri="{BB962C8B-B14F-4D97-AF65-F5344CB8AC3E}">
        <p14:creationId xmlns:p14="http://schemas.microsoft.com/office/powerpoint/2010/main" val="3255162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28650"/>
          </a:xfrm>
        </p:spPr>
        <p:txBody>
          <a:bodyPr>
            <a:normAutofit fontScale="90000"/>
          </a:bodyPr>
          <a:lstStyle/>
          <a:p>
            <a:pPr lvl="1" algn="ctr" defTabSz="457200" rtl="0">
              <a:spcBef>
                <a:spcPct val="0"/>
              </a:spcBef>
            </a:pPr>
            <a:r>
              <a:rPr lang="es-ES" sz="3600" kern="1200" dirty="0" smtClean="0">
                <a:solidFill>
                  <a:schemeClr val="accent1"/>
                </a:solidFill>
                <a:latin typeface="Arial" panose="020B0604020202020204" pitchFamily="34" charset="0"/>
                <a:ea typeface="+mj-ea"/>
                <a:cs typeface="Arial" panose="020B0604020202020204" pitchFamily="34" charset="0"/>
              </a:rPr>
              <a:t>ELEMENTOS SOMETIDOS A FLEXIÓN</a:t>
            </a:r>
            <a:r>
              <a:rPr lang="es-ES" b="1" dirty="0" smtClean="0"/>
              <a:t> </a:t>
            </a:r>
            <a:r>
              <a:rPr lang="es-EC" sz="2000" b="1" dirty="0"/>
              <a:t/>
            </a:r>
            <a:br>
              <a:rPr lang="es-EC" sz="2000" b="1" dirty="0"/>
            </a:br>
            <a:endParaRPr lang="es-EC" dirty="0"/>
          </a:p>
        </p:txBody>
      </p:sp>
      <p:sp>
        <p:nvSpPr>
          <p:cNvPr id="3" name="Marcador de contenido 2"/>
          <p:cNvSpPr>
            <a:spLocks noGrp="1"/>
          </p:cNvSpPr>
          <p:nvPr>
            <p:ph idx="1"/>
          </p:nvPr>
        </p:nvSpPr>
        <p:spPr>
          <a:xfrm>
            <a:off x="574302" y="1480156"/>
            <a:ext cx="8588747" cy="4596794"/>
          </a:xfrm>
        </p:spPr>
        <p:txBody>
          <a:bodyPr>
            <a:normAutofit/>
          </a:bodyPr>
          <a:lstStyle/>
          <a:p>
            <a:pPr algn="just"/>
            <a:r>
              <a:rPr lang="es-EC" sz="2400" b="1" dirty="0" smtClean="0"/>
              <a:t>COLUMNA </a:t>
            </a:r>
          </a:p>
          <a:p>
            <a:pPr algn="just"/>
            <a:endParaRPr lang="es-EC" sz="2400" b="1" dirty="0"/>
          </a:p>
          <a:p>
            <a:pPr algn="just"/>
            <a:endParaRPr lang="es-EC" sz="2400" b="1" dirty="0" smtClean="0"/>
          </a:p>
          <a:p>
            <a:pPr marL="0" indent="0" algn="just">
              <a:buNone/>
            </a:pPr>
            <a:endParaRPr lang="es-EC" sz="2400" b="1" dirty="0" smtClean="0"/>
          </a:p>
          <a:p>
            <a:pPr marL="0" indent="0" algn="just">
              <a:buNone/>
            </a:pPr>
            <a:endParaRPr lang="es-EC" dirty="0" smtClean="0"/>
          </a:p>
          <a:p>
            <a:pPr marL="0" indent="0" algn="just">
              <a:buNone/>
            </a:pPr>
            <a:endParaRPr lang="es-EC" dirty="0"/>
          </a:p>
          <a:p>
            <a:pPr marL="0" indent="0" algn="just">
              <a:buNone/>
            </a:pPr>
            <a:endParaRPr lang="es-EC" dirty="0"/>
          </a:p>
        </p:txBody>
      </p:sp>
      <mc:AlternateContent xmlns:mc="http://schemas.openxmlformats.org/markup-compatibility/2006" xmlns:a14="http://schemas.microsoft.com/office/drawing/2010/main">
        <mc:Choice Requires="a14">
          <p:sp>
            <p:nvSpPr>
              <p:cNvPr id="12" name="Título 1"/>
              <p:cNvSpPr txBox="1">
                <a:spLocks/>
              </p:cNvSpPr>
              <p:nvPr/>
            </p:nvSpPr>
            <p:spPr>
              <a:xfrm>
                <a:off x="4724400" y="3444016"/>
                <a:ext cx="4667250" cy="1943097"/>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l" defTabSz="457200" rtl="0">
                  <a:spcBef>
                    <a:spcPct val="0"/>
                  </a:spcBef>
                </a:pPr>
                <a:r>
                  <a:rPr lang="es-ES" sz="1600" dirty="0" smtClean="0">
                    <a:solidFill>
                      <a:schemeClr val="tx1"/>
                    </a:solidFill>
                    <a:latin typeface="Arial" panose="020B0604020202020204" pitchFamily="34" charset="0"/>
                    <a:ea typeface="+mj-ea"/>
                    <a:cs typeface="Arial" panose="020B0604020202020204" pitchFamily="34" charset="0"/>
                  </a:rPr>
                  <a:t> </a:t>
                </a:r>
                <a:r>
                  <a:rPr lang="es-ES" sz="1700" b="1" dirty="0" smtClean="0">
                    <a:solidFill>
                      <a:schemeClr val="tx1"/>
                    </a:solidFill>
                    <a:latin typeface="Arial" panose="020B0604020202020204" pitchFamily="34" charset="0"/>
                    <a:ea typeface="+mj-ea"/>
                    <a:cs typeface="Arial" panose="020B0604020202020204" pitchFamily="34" charset="0"/>
                  </a:rPr>
                  <a:t>PROPIEDADES DE LA SECCIÓN</a:t>
                </a:r>
              </a:p>
              <a:p>
                <a:pPr marL="0" lvl="1" algn="l" defTabSz="457200" rtl="0">
                  <a:spcBef>
                    <a:spcPct val="0"/>
                  </a:spcBef>
                </a:pPr>
                <a:endParaRPr lang="es-ES" sz="1600" dirty="0" smtClean="0">
                  <a:solidFill>
                    <a:schemeClr val="tx1"/>
                  </a:solidFill>
                  <a:latin typeface="Arial" panose="020B0604020202020204" pitchFamily="34" charset="0"/>
                  <a:ea typeface="+mj-ea"/>
                  <a:cs typeface="Arial" panose="020B0604020202020204" pitchFamily="34" charset="0"/>
                </a:endParaRPr>
              </a:p>
              <a:p>
                <a:pPr marL="285750" lvl="1" indent="-285750">
                  <a:spcBef>
                    <a:spcPct val="0"/>
                  </a:spcBef>
                  <a:buFontTx/>
                  <a:buChar char="-"/>
                </a:pPr>
                <a:r>
                  <a:rPr lang="es-ES" sz="1600" b="1" kern="0" dirty="0" smtClean="0"/>
                  <a:t>INERCIA		 </a:t>
                </a:r>
                <a14:m>
                  <m:oMath xmlns:m="http://schemas.openxmlformats.org/officeDocument/2006/math">
                    <m:sSub>
                      <m:sSubPr>
                        <m:ctrlPr>
                          <a:rPr lang="es-EC" sz="1600" b="1" i="1">
                            <a:latin typeface="Cambria Math"/>
                          </a:rPr>
                        </m:ctrlPr>
                      </m:sSubPr>
                      <m:e>
                        <m:r>
                          <m:rPr>
                            <m:sty m:val="p"/>
                          </m:rPr>
                          <a:rPr lang="es-ES" sz="1600">
                            <a:latin typeface="Cambria Math"/>
                          </a:rPr>
                          <m:t>I</m:t>
                        </m:r>
                      </m:e>
                      <m:sub>
                        <m:r>
                          <m:rPr>
                            <m:sty m:val="p"/>
                          </m:rPr>
                          <a:rPr lang="es-ES" sz="1600">
                            <a:latin typeface="Cambria Math"/>
                          </a:rPr>
                          <m:t>X</m:t>
                        </m:r>
                      </m:sub>
                    </m:sSub>
                    <m:r>
                      <a:rPr lang="es-ES" sz="1600">
                        <a:latin typeface="Cambria Math"/>
                      </a:rPr>
                      <m:t>=</m:t>
                    </m:r>
                    <m:f>
                      <m:fPr>
                        <m:ctrlPr>
                          <a:rPr lang="es-EC" sz="1600" b="1" i="1">
                            <a:latin typeface="Cambria Math"/>
                          </a:rPr>
                        </m:ctrlPr>
                      </m:fPr>
                      <m:num>
                        <m:sSub>
                          <m:sSubPr>
                            <m:ctrlPr>
                              <a:rPr lang="es-EC" sz="1600" b="1" i="1">
                                <a:latin typeface="Cambria Math"/>
                              </a:rPr>
                            </m:ctrlPr>
                          </m:sSubPr>
                          <m:e>
                            <m:r>
                              <m:rPr>
                                <m:sty m:val="p"/>
                              </m:rPr>
                              <a:rPr lang="es-ES" sz="1600">
                                <a:latin typeface="Cambria Math"/>
                              </a:rPr>
                              <m:t>b</m:t>
                            </m:r>
                          </m:e>
                          <m:sub>
                            <m:r>
                              <m:rPr>
                                <m:sty m:val="p"/>
                              </m:rPr>
                              <a:rPr lang="es-ES" sz="1600">
                                <a:latin typeface="Cambria Math"/>
                              </a:rPr>
                              <m:t>f</m:t>
                            </m:r>
                          </m:sub>
                        </m:sSub>
                        <m:r>
                          <a:rPr lang="es-ES" sz="1600">
                            <a:latin typeface="Cambria Math"/>
                          </a:rPr>
                          <m:t>.</m:t>
                        </m:r>
                        <m:sSup>
                          <m:sSupPr>
                            <m:ctrlPr>
                              <a:rPr lang="es-EC" sz="1600" b="1" i="1">
                                <a:latin typeface="Cambria Math"/>
                              </a:rPr>
                            </m:ctrlPr>
                          </m:sSupPr>
                          <m:e>
                            <m:r>
                              <m:rPr>
                                <m:sty m:val="p"/>
                              </m:rPr>
                              <a:rPr lang="es-ES" sz="1600">
                                <a:latin typeface="Cambria Math"/>
                              </a:rPr>
                              <m:t>h</m:t>
                            </m:r>
                          </m:e>
                          <m:sup>
                            <m:r>
                              <a:rPr lang="es-ES" sz="1600">
                                <a:latin typeface="Cambria Math"/>
                              </a:rPr>
                              <m:t>3</m:t>
                            </m:r>
                          </m:sup>
                        </m:sSup>
                      </m:num>
                      <m:den>
                        <m:r>
                          <a:rPr lang="es-ES" sz="1600">
                            <a:latin typeface="Cambria Math"/>
                          </a:rPr>
                          <m:t>12</m:t>
                        </m:r>
                      </m:den>
                    </m:f>
                    <m:r>
                      <a:rPr lang="es-ES" sz="1600" i="1">
                        <a:latin typeface="Cambria Math"/>
                      </a:rPr>
                      <m:t>−</m:t>
                    </m:r>
                    <m:f>
                      <m:fPr>
                        <m:ctrlPr>
                          <a:rPr lang="es-EC" sz="1600" b="1" i="1">
                            <a:latin typeface="Cambria Math"/>
                          </a:rPr>
                        </m:ctrlPr>
                      </m:fPr>
                      <m:num>
                        <m:d>
                          <m:dPr>
                            <m:ctrlPr>
                              <a:rPr lang="es-EC" sz="1600" b="1" i="1">
                                <a:latin typeface="Cambria Math"/>
                              </a:rPr>
                            </m:ctrlPr>
                          </m:dPr>
                          <m:e>
                            <m:sSub>
                              <m:sSubPr>
                                <m:ctrlPr>
                                  <a:rPr lang="es-EC" sz="1600" b="1" i="1">
                                    <a:latin typeface="Cambria Math"/>
                                  </a:rPr>
                                </m:ctrlPr>
                              </m:sSubPr>
                              <m:e>
                                <m:r>
                                  <m:rPr>
                                    <m:sty m:val="p"/>
                                  </m:rPr>
                                  <a:rPr lang="es-ES" sz="1600">
                                    <a:latin typeface="Cambria Math"/>
                                  </a:rPr>
                                  <m:t>b</m:t>
                                </m:r>
                              </m:e>
                              <m:sub>
                                <m:r>
                                  <m:rPr>
                                    <m:sty m:val="p"/>
                                  </m:rPr>
                                  <a:rPr lang="es-ES" sz="1600">
                                    <a:latin typeface="Cambria Math"/>
                                  </a:rPr>
                                  <m:t>f</m:t>
                                </m:r>
                              </m:sub>
                            </m:sSub>
                            <m:r>
                              <a:rPr lang="es-ES" sz="1600">
                                <a:latin typeface="Cambria Math"/>
                              </a:rPr>
                              <m:t>×</m:t>
                            </m:r>
                            <m:sSub>
                              <m:sSubPr>
                                <m:ctrlPr>
                                  <a:rPr lang="es-EC" sz="1600" b="1" i="1">
                                    <a:latin typeface="Cambria Math"/>
                                  </a:rPr>
                                </m:ctrlPr>
                              </m:sSubPr>
                              <m:e>
                                <m:r>
                                  <m:rPr>
                                    <m:sty m:val="p"/>
                                  </m:rPr>
                                  <a:rPr lang="es-ES" sz="1600">
                                    <a:latin typeface="Cambria Math"/>
                                  </a:rPr>
                                  <m:t>d</m:t>
                                </m:r>
                              </m:e>
                              <m:sub>
                                <m:r>
                                  <m:rPr>
                                    <m:sty m:val="p"/>
                                  </m:rPr>
                                  <a:rPr lang="es-ES" sz="1600">
                                    <a:latin typeface="Cambria Math"/>
                                  </a:rPr>
                                  <m:t>w</m:t>
                                </m:r>
                              </m:sub>
                            </m:sSub>
                          </m:e>
                        </m:d>
                        <m:r>
                          <a:rPr lang="es-ES" sz="1600" i="1">
                            <a:latin typeface="Cambria Math"/>
                          </a:rPr>
                          <m:t>−</m:t>
                        </m:r>
                        <m:d>
                          <m:dPr>
                            <m:ctrlPr>
                              <a:rPr lang="es-EC" sz="1600" b="1" i="1">
                                <a:latin typeface="Cambria Math"/>
                              </a:rPr>
                            </m:ctrlPr>
                          </m:dPr>
                          <m:e>
                            <m:sSub>
                              <m:sSubPr>
                                <m:ctrlPr>
                                  <a:rPr lang="es-EC" sz="1600" b="1" i="1">
                                    <a:latin typeface="Cambria Math"/>
                                  </a:rPr>
                                </m:ctrlPr>
                              </m:sSubPr>
                              <m:e>
                                <m:r>
                                  <m:rPr>
                                    <m:sty m:val="p"/>
                                  </m:rPr>
                                  <a:rPr lang="es-ES" sz="1600">
                                    <a:latin typeface="Cambria Math"/>
                                  </a:rPr>
                                  <m:t>t</m:t>
                                </m:r>
                              </m:e>
                              <m:sub>
                                <m:r>
                                  <m:rPr>
                                    <m:sty m:val="p"/>
                                  </m:rPr>
                                  <a:rPr lang="es-ES" sz="1600">
                                    <a:latin typeface="Cambria Math"/>
                                  </a:rPr>
                                  <m:t>w</m:t>
                                </m:r>
                              </m:sub>
                            </m:sSub>
                            <m:r>
                              <a:rPr lang="es-ES" sz="1600">
                                <a:latin typeface="Cambria Math"/>
                              </a:rPr>
                              <m:t>×</m:t>
                            </m:r>
                            <m:sSub>
                              <m:sSubPr>
                                <m:ctrlPr>
                                  <a:rPr lang="es-EC" sz="1600" b="1" i="1">
                                    <a:latin typeface="Cambria Math"/>
                                  </a:rPr>
                                </m:ctrlPr>
                              </m:sSubPr>
                              <m:e>
                                <m:r>
                                  <m:rPr>
                                    <m:sty m:val="p"/>
                                  </m:rPr>
                                  <a:rPr lang="es-ES" sz="1600">
                                    <a:latin typeface="Cambria Math"/>
                                  </a:rPr>
                                  <m:t>d</m:t>
                                </m:r>
                              </m:e>
                              <m:sub>
                                <m:r>
                                  <m:rPr>
                                    <m:sty m:val="p"/>
                                  </m:rPr>
                                  <a:rPr lang="es-ES" sz="1600">
                                    <a:latin typeface="Cambria Math"/>
                                  </a:rPr>
                                  <m:t>w</m:t>
                                </m:r>
                              </m:sub>
                            </m:sSub>
                          </m:e>
                        </m:d>
                      </m:num>
                      <m:den>
                        <m:r>
                          <a:rPr lang="es-ES" sz="1600">
                            <a:latin typeface="Cambria Math"/>
                          </a:rPr>
                          <m:t>12</m:t>
                        </m:r>
                      </m:den>
                    </m:f>
                  </m:oMath>
                </a14:m>
                <a:endParaRPr lang="es-ES" sz="1050" b="1" kern="0" dirty="0" smtClean="0"/>
              </a:p>
              <a:p>
                <a:pPr marL="285750" lvl="1" indent="-285750">
                  <a:spcBef>
                    <a:spcPct val="0"/>
                  </a:spcBef>
                  <a:buFontTx/>
                  <a:buChar char="-"/>
                </a:pPr>
                <a:endParaRPr lang="es-ES" sz="1050" b="1" kern="0" dirty="0" smtClean="0"/>
              </a:p>
              <a:p>
                <a:pPr marL="285750" lvl="1" indent="-285750">
                  <a:spcBef>
                    <a:spcPct val="0"/>
                  </a:spcBef>
                  <a:buFontTx/>
                  <a:buChar char="-"/>
                </a:pPr>
                <a:r>
                  <a:rPr lang="es-EC" sz="1600" b="1" kern="0" dirty="0" smtClean="0"/>
                  <a:t>MÓDULO 		  </a:t>
                </a:r>
                <a14:m>
                  <m:oMath xmlns:m="http://schemas.openxmlformats.org/officeDocument/2006/math">
                    <m:r>
                      <m:rPr>
                        <m:sty m:val="p"/>
                      </m:rPr>
                      <a:rPr lang="es-ES" sz="1600">
                        <a:latin typeface="Cambria Math"/>
                      </a:rPr>
                      <m:t>Wx</m:t>
                    </m:r>
                    <m:r>
                      <a:rPr lang="es-ES" sz="1600">
                        <a:latin typeface="Cambria Math"/>
                      </a:rPr>
                      <m:t>=</m:t>
                    </m:r>
                    <m:f>
                      <m:fPr>
                        <m:ctrlPr>
                          <a:rPr lang="es-EC" sz="1600" b="1" i="1">
                            <a:latin typeface="Cambria Math"/>
                          </a:rPr>
                        </m:ctrlPr>
                      </m:fPr>
                      <m:num>
                        <m:sSub>
                          <m:sSubPr>
                            <m:ctrlPr>
                              <a:rPr lang="es-EC" sz="1600" b="1" i="1">
                                <a:latin typeface="Cambria Math"/>
                              </a:rPr>
                            </m:ctrlPr>
                          </m:sSubPr>
                          <m:e>
                            <m:r>
                              <m:rPr>
                                <m:sty m:val="p"/>
                              </m:rPr>
                              <a:rPr lang="es-ES" sz="1600">
                                <a:latin typeface="Cambria Math"/>
                              </a:rPr>
                              <m:t>I</m:t>
                            </m:r>
                          </m:e>
                          <m:sub>
                            <m:r>
                              <m:rPr>
                                <m:sty m:val="p"/>
                              </m:rPr>
                              <a:rPr lang="es-ES" sz="1600">
                                <a:latin typeface="Cambria Math"/>
                              </a:rPr>
                              <m:t>x</m:t>
                            </m:r>
                          </m:sub>
                        </m:sSub>
                      </m:num>
                      <m:den>
                        <m:r>
                          <a:rPr lang="es-ES" sz="1600">
                            <a:latin typeface="Cambria Math"/>
                          </a:rPr>
                          <m:t>ȳ</m:t>
                        </m:r>
                      </m:den>
                    </m:f>
                  </m:oMath>
                </a14:m>
                <a:endParaRPr lang="es-EC" sz="1600" b="1" kern="0" dirty="0" smtClean="0"/>
              </a:p>
              <a:p>
                <a:pPr marL="285750" lvl="1" indent="-285750">
                  <a:spcBef>
                    <a:spcPct val="0"/>
                  </a:spcBef>
                  <a:buFontTx/>
                  <a:buChar char="-"/>
                </a:pPr>
                <a:r>
                  <a:rPr lang="es-EC" sz="1600" b="1" kern="0" dirty="0" smtClean="0"/>
                  <a:t>RADIO DE GIRO	  </a:t>
                </a:r>
                <a14:m>
                  <m:oMath xmlns:m="http://schemas.openxmlformats.org/officeDocument/2006/math">
                    <m:r>
                      <m:rPr>
                        <m:sty m:val="p"/>
                      </m:rPr>
                      <a:rPr lang="es-ES" sz="1400">
                        <a:latin typeface="Cambria Math"/>
                      </a:rPr>
                      <m:t>r</m:t>
                    </m:r>
                    <m:r>
                      <a:rPr lang="es-ES" sz="1400">
                        <a:latin typeface="Cambria Math"/>
                      </a:rPr>
                      <m:t>=</m:t>
                    </m:r>
                    <m:rad>
                      <m:radPr>
                        <m:degHide m:val="on"/>
                        <m:ctrlPr>
                          <a:rPr lang="es-EC" sz="1400" b="1" i="1">
                            <a:latin typeface="Cambria Math"/>
                          </a:rPr>
                        </m:ctrlPr>
                      </m:radPr>
                      <m:deg/>
                      <m:e>
                        <m:f>
                          <m:fPr>
                            <m:ctrlPr>
                              <a:rPr lang="es-EC" sz="1400" b="1" i="1">
                                <a:latin typeface="Cambria Math"/>
                              </a:rPr>
                            </m:ctrlPr>
                          </m:fPr>
                          <m:num>
                            <m:sSub>
                              <m:sSubPr>
                                <m:ctrlPr>
                                  <a:rPr lang="es-EC" sz="1400" b="1" i="1">
                                    <a:latin typeface="Cambria Math"/>
                                  </a:rPr>
                                </m:ctrlPr>
                              </m:sSubPr>
                              <m:e>
                                <m:r>
                                  <m:rPr>
                                    <m:sty m:val="p"/>
                                  </m:rPr>
                                  <a:rPr lang="es-ES" sz="1400">
                                    <a:latin typeface="Cambria Math"/>
                                  </a:rPr>
                                  <m:t>I</m:t>
                                </m:r>
                              </m:e>
                              <m:sub>
                                <m:r>
                                  <m:rPr>
                                    <m:sty m:val="p"/>
                                  </m:rPr>
                                  <a:rPr lang="es-ES" sz="1400">
                                    <a:latin typeface="Cambria Math"/>
                                  </a:rPr>
                                  <m:t>x</m:t>
                                </m:r>
                              </m:sub>
                            </m:sSub>
                          </m:num>
                          <m:den>
                            <m:r>
                              <m:rPr>
                                <m:sty m:val="p"/>
                              </m:rPr>
                              <a:rPr lang="es-ES" sz="1400">
                                <a:latin typeface="Cambria Math"/>
                              </a:rPr>
                              <m:t>A</m:t>
                            </m:r>
                          </m:den>
                        </m:f>
                      </m:e>
                    </m:rad>
                  </m:oMath>
                </a14:m>
                <a:r>
                  <a:rPr lang="es-EC" sz="400" b="1" kern="0" dirty="0" smtClean="0"/>
                  <a:t/>
                </a:r>
                <a:br>
                  <a:rPr lang="es-EC" sz="400" b="1" kern="0" dirty="0" smtClean="0"/>
                </a:br>
                <a:endParaRPr lang="es-EC" sz="300" kern="0" dirty="0"/>
              </a:p>
            </p:txBody>
          </p:sp>
        </mc:Choice>
        <mc:Fallback xmlns="">
          <p:sp>
            <p:nvSpPr>
              <p:cNvPr id="12" name="Título 1"/>
              <p:cNvSpPr txBox="1">
                <a:spLocks noRot="1" noChangeAspect="1" noMove="1" noResize="1" noEditPoints="1" noAdjustHandles="1" noChangeArrowheads="1" noChangeShapeType="1" noTextEdit="1"/>
              </p:cNvSpPr>
              <p:nvPr/>
            </p:nvSpPr>
            <p:spPr>
              <a:xfrm>
                <a:off x="4724400" y="3444016"/>
                <a:ext cx="4667250" cy="1943097"/>
              </a:xfrm>
              <a:prstGeom prst="rect">
                <a:avLst/>
              </a:prstGeom>
              <a:blipFill rotWithShape="1">
                <a:blip r:embed="rId2"/>
                <a:stretch>
                  <a:fillRect l="-522" t="-2194"/>
                </a:stretch>
              </a:blipFill>
            </p:spPr>
            <p:txBody>
              <a:bodyPr/>
              <a:lstStyle/>
              <a:p>
                <a:r>
                  <a:rPr lang="es-EC">
                    <a:noFill/>
                  </a:rPr>
                  <a:t> </a:t>
                </a:r>
              </a:p>
            </p:txBody>
          </p:sp>
        </mc:Fallback>
      </mc:AlternateContent>
      <p:pic>
        <p:nvPicPr>
          <p:cNvPr id="13" name="12 Imagen"/>
          <p:cNvPicPr/>
          <p:nvPr/>
        </p:nvPicPr>
        <p:blipFill>
          <a:blip r:embed="rId3">
            <a:extLst>
              <a:ext uri="{28A0092B-C50C-407E-A947-70E740481C1C}">
                <a14:useLocalDpi xmlns:a14="http://schemas.microsoft.com/office/drawing/2010/main" val="0"/>
              </a:ext>
            </a:extLst>
          </a:blip>
          <a:srcRect/>
          <a:stretch>
            <a:fillRect/>
          </a:stretch>
        </p:blipFill>
        <p:spPr bwMode="auto">
          <a:xfrm>
            <a:off x="5236845" y="1256184"/>
            <a:ext cx="1821180" cy="2179763"/>
          </a:xfrm>
          <a:prstGeom prst="rect">
            <a:avLst/>
          </a:prstGeom>
          <a:noFill/>
          <a:ln>
            <a:noFill/>
          </a:ln>
        </p:spPr>
      </p:pic>
      <p:pic>
        <p:nvPicPr>
          <p:cNvPr id="8" name="7 Imagen"/>
          <p:cNvPicPr/>
          <p:nvPr/>
        </p:nvPicPr>
        <p:blipFill>
          <a:blip r:embed="rId4">
            <a:extLst>
              <a:ext uri="{28A0092B-C50C-407E-A947-70E740481C1C}">
                <a14:useLocalDpi xmlns:a14="http://schemas.microsoft.com/office/drawing/2010/main" val="0"/>
              </a:ext>
            </a:extLst>
          </a:blip>
          <a:srcRect/>
          <a:stretch>
            <a:fillRect/>
          </a:stretch>
        </p:blipFill>
        <p:spPr bwMode="auto">
          <a:xfrm>
            <a:off x="1660524" y="1905000"/>
            <a:ext cx="1958975" cy="4000500"/>
          </a:xfrm>
          <a:prstGeom prst="rect">
            <a:avLst/>
          </a:prstGeom>
          <a:noFill/>
          <a:ln>
            <a:noFill/>
          </a:ln>
        </p:spPr>
      </p:pic>
      <p:sp>
        <p:nvSpPr>
          <p:cNvPr id="4" name="3 Rectángulo"/>
          <p:cNvSpPr/>
          <p:nvPr/>
        </p:nvSpPr>
        <p:spPr>
          <a:xfrm>
            <a:off x="3619499" y="5387113"/>
            <a:ext cx="6096000" cy="830997"/>
          </a:xfrm>
          <a:prstGeom prst="rect">
            <a:avLst/>
          </a:prstGeom>
        </p:spPr>
        <p:txBody>
          <a:bodyPr>
            <a:spAutoFit/>
          </a:bodyPr>
          <a:lstStyle/>
          <a:p>
            <a:pPr marL="0" lvl="1">
              <a:spcBef>
                <a:spcPct val="0"/>
              </a:spcBef>
            </a:pPr>
            <a:r>
              <a:rPr lang="es-ES" sz="1600" dirty="0">
                <a:solidFill>
                  <a:schemeClr val="accent1"/>
                </a:solidFill>
                <a:latin typeface="Arial" panose="020B0604020202020204" pitchFamily="34" charset="0"/>
                <a:cs typeface="Arial" panose="020B0604020202020204" pitchFamily="34" charset="0"/>
              </a:rPr>
              <a:t>Módulo de Elasticidad:     	</a:t>
            </a:r>
            <a:r>
              <a:rPr lang="es-ES" sz="1600" dirty="0">
                <a:latin typeface="Arial" panose="020B0604020202020204" pitchFamily="34" charset="0"/>
                <a:cs typeface="Arial" panose="020B0604020202020204" pitchFamily="34" charset="0"/>
              </a:rPr>
              <a:t>E mín  </a:t>
            </a:r>
            <a:r>
              <a:rPr lang="en-US" sz="1600" dirty="0">
                <a:latin typeface="Arial" panose="020B0604020202020204" pitchFamily="34" charset="0"/>
                <a:cs typeface="Arial" panose="020B0604020202020204" pitchFamily="34" charset="0"/>
              </a:rPr>
              <a:t>=50675kg/cm²</a:t>
            </a:r>
            <a:r>
              <a:rPr lang="es-EC" sz="1600" b="1" kern="0" dirty="0"/>
              <a:t/>
            </a:r>
            <a:br>
              <a:rPr lang="es-EC" sz="1600" b="1" kern="0" dirty="0"/>
            </a:br>
            <a:r>
              <a:rPr lang="es-EC" sz="1600" b="1" kern="0" dirty="0"/>
              <a:t>					  </a:t>
            </a:r>
            <a:br>
              <a:rPr lang="es-EC" sz="1600" b="1" kern="0" dirty="0"/>
            </a:br>
            <a:endParaRPr lang="es-EC" sz="1600" kern="0" dirty="0"/>
          </a:p>
        </p:txBody>
      </p:sp>
    </p:spTree>
    <p:extLst>
      <p:ext uri="{BB962C8B-B14F-4D97-AF65-F5344CB8AC3E}">
        <p14:creationId xmlns:p14="http://schemas.microsoft.com/office/powerpoint/2010/main" val="2956322076"/>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685800"/>
          </a:xfrm>
        </p:spPr>
        <p:txBody>
          <a:bodyPr>
            <a:normAutofit/>
          </a:bodyPr>
          <a:lstStyle/>
          <a:p>
            <a:pPr algn="ctr"/>
            <a:r>
              <a:rPr lang="es-EC" sz="2400" b="1" dirty="0" smtClean="0"/>
              <a:t>COMPRESIÓN AXIAL</a:t>
            </a:r>
            <a:endParaRPr lang="es-EC" sz="2400" b="1" dirty="0"/>
          </a:p>
        </p:txBody>
      </p:sp>
      <p:pic>
        <p:nvPicPr>
          <p:cNvPr id="4" name="3 Marcador de contenido"/>
          <p:cNvPicPr>
            <a:picLocks noGrp="1"/>
          </p:cNvPicPr>
          <p:nvPr>
            <p:ph idx="1"/>
          </p:nvPr>
        </p:nvPicPr>
        <p:blipFill rotWithShape="1">
          <a:blip r:embed="rId2">
            <a:extLst>
              <a:ext uri="{28A0092B-C50C-407E-A947-70E740481C1C}">
                <a14:useLocalDpi xmlns:a14="http://schemas.microsoft.com/office/drawing/2010/main" val="0"/>
              </a:ext>
            </a:extLst>
          </a:blip>
          <a:srcRect r="45384"/>
          <a:stretch/>
        </p:blipFill>
        <p:spPr bwMode="auto">
          <a:xfrm>
            <a:off x="1962151" y="1525855"/>
            <a:ext cx="1638300" cy="4227246"/>
          </a:xfrm>
          <a:prstGeom prst="rect">
            <a:avLst/>
          </a:prstGeom>
          <a:noFill/>
          <a:ln>
            <a:noFill/>
          </a:ln>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4" y="1328738"/>
            <a:ext cx="1762126" cy="4318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p:cNvPicPr/>
          <p:nvPr/>
        </p:nvPicPr>
        <p:blipFill>
          <a:blip r:embed="rId4">
            <a:extLst>
              <a:ext uri="{28A0092B-C50C-407E-A947-70E740481C1C}">
                <a14:useLocalDpi xmlns:a14="http://schemas.microsoft.com/office/drawing/2010/main" val="0"/>
              </a:ext>
            </a:extLst>
          </a:blip>
          <a:srcRect/>
          <a:stretch>
            <a:fillRect/>
          </a:stretch>
        </p:blipFill>
        <p:spPr bwMode="auto">
          <a:xfrm>
            <a:off x="3782376" y="2631800"/>
            <a:ext cx="1350645" cy="1711960"/>
          </a:xfrm>
          <a:prstGeom prst="rect">
            <a:avLst/>
          </a:prstGeom>
          <a:noFill/>
          <a:ln>
            <a:noFill/>
          </a:ln>
        </p:spPr>
      </p:pic>
      <mc:AlternateContent xmlns:mc="http://schemas.openxmlformats.org/markup-compatibility/2006">
        <mc:Choice xmlns:a14="http://schemas.microsoft.com/office/drawing/2010/main" Requires="a14">
          <p:sp>
            <p:nvSpPr>
              <p:cNvPr id="3" name="2 Rectángulo"/>
              <p:cNvSpPr/>
              <p:nvPr/>
            </p:nvSpPr>
            <p:spPr>
              <a:xfrm>
                <a:off x="4029535" y="4896374"/>
                <a:ext cx="856325" cy="60907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S" b="1" i="0"/>
                        <m:t>𝛔</m:t>
                      </m:r>
                      <m:r>
                        <a:rPr lang="es-ES" b="1" i="0"/>
                        <m:t>=</m:t>
                      </m:r>
                      <m:f>
                        <m:fPr>
                          <m:ctrlPr>
                            <a:rPr lang="es-EC" b="1"/>
                          </m:ctrlPr>
                        </m:fPr>
                        <m:num>
                          <m:r>
                            <a:rPr lang="es-ES" b="1" i="0"/>
                            <m:t>𝐏</m:t>
                          </m:r>
                        </m:num>
                        <m:den>
                          <m:r>
                            <a:rPr lang="es-ES" b="1" i="0"/>
                            <m:t>𝐀</m:t>
                          </m:r>
                        </m:den>
                      </m:f>
                    </m:oMath>
                  </m:oMathPara>
                </a14:m>
                <a:endParaRPr lang="es-EC" b="1" dirty="0"/>
              </a:p>
            </p:txBody>
          </p:sp>
        </mc:Choice>
        <mc:Fallback>
          <p:sp>
            <p:nvSpPr>
              <p:cNvPr id="3" name="2 Rectángulo"/>
              <p:cNvSpPr>
                <a:spLocks noRot="1" noChangeAspect="1" noMove="1" noResize="1" noEditPoints="1" noAdjustHandles="1" noChangeArrowheads="1" noChangeShapeType="1" noTextEdit="1"/>
              </p:cNvSpPr>
              <p:nvPr/>
            </p:nvSpPr>
            <p:spPr>
              <a:xfrm>
                <a:off x="4029535" y="4896374"/>
                <a:ext cx="856325" cy="609077"/>
              </a:xfrm>
              <a:prstGeom prst="rect">
                <a:avLst/>
              </a:prstGeom>
              <a:blipFill rotWithShape="1">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7453498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8284" y="666750"/>
            <a:ext cx="8596668" cy="457200"/>
          </a:xfrm>
        </p:spPr>
        <p:txBody>
          <a:bodyPr>
            <a:normAutofit/>
          </a:bodyPr>
          <a:lstStyle/>
          <a:p>
            <a:pPr algn="ctr"/>
            <a:r>
              <a:rPr lang="en-US" sz="2400" dirty="0" smtClean="0"/>
              <a:t>LONGITUD EFECTIVA</a:t>
            </a:r>
            <a:endParaRPr lang="es-EC" sz="2400" dirty="0"/>
          </a:p>
        </p:txBody>
      </p:sp>
      <p:sp>
        <p:nvSpPr>
          <p:cNvPr id="4" name="Título 1"/>
          <p:cNvSpPr txBox="1">
            <a:spLocks/>
          </p:cNvSpPr>
          <p:nvPr/>
        </p:nvSpPr>
        <p:spPr>
          <a:xfrm>
            <a:off x="1581150" y="1600201"/>
            <a:ext cx="7143750" cy="36957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l" defTabSz="457200" rtl="0">
              <a:spcBef>
                <a:spcPct val="0"/>
              </a:spcBef>
            </a:pPr>
            <a:endParaRPr lang="es-ES" sz="1600" dirty="0" smtClean="0">
              <a:solidFill>
                <a:schemeClr val="tx1"/>
              </a:solidFill>
              <a:latin typeface="Arial" panose="020B0604020202020204" pitchFamily="34" charset="0"/>
              <a:ea typeface="+mj-ea"/>
              <a:cs typeface="Arial" panose="020B0604020202020204" pitchFamily="34" charset="0"/>
            </a:endParaRPr>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276032"/>
            <a:ext cx="4376737" cy="4763135"/>
          </a:xfrm>
          <a:prstGeom prst="rect">
            <a:avLst/>
          </a:prstGeom>
          <a:noFill/>
          <a:ln>
            <a:noFill/>
          </a:ln>
        </p:spPr>
      </p:pic>
      <mc:AlternateContent xmlns:mc="http://schemas.openxmlformats.org/markup-compatibility/2006">
        <mc:Choice xmlns:a14="http://schemas.microsoft.com/office/drawing/2010/main" Requires="a14">
          <p:sp>
            <p:nvSpPr>
              <p:cNvPr id="3" name="2 Rectángulo"/>
              <p:cNvSpPr/>
              <p:nvPr/>
            </p:nvSpPr>
            <p:spPr>
              <a:xfrm>
                <a:off x="1383823" y="3280886"/>
                <a:ext cx="1446165"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s-EC" b="1"/>
                          </m:ctrlPr>
                        </m:sSubPr>
                        <m:e>
                          <m:r>
                            <a:rPr lang="es-ES" b="1" i="0"/>
                            <m:t>𝐋</m:t>
                          </m:r>
                        </m:e>
                        <m:sub>
                          <m:r>
                            <a:rPr lang="es-ES" b="1" i="0"/>
                            <m:t>𝐞𝐟</m:t>
                          </m:r>
                        </m:sub>
                      </m:sSub>
                      <m:r>
                        <a:rPr lang="es-ES" b="1" i="0"/>
                        <m:t>=</m:t>
                      </m:r>
                      <m:r>
                        <a:rPr lang="es-ES" b="1" i="0"/>
                        <m:t>𝐋</m:t>
                      </m:r>
                      <m:r>
                        <a:rPr lang="es-ES" b="1" i="0"/>
                        <m:t>×</m:t>
                      </m:r>
                      <m:r>
                        <a:rPr lang="es-ES" b="1" i="0"/>
                        <m:t>𝐤</m:t>
                      </m:r>
                      <m:r>
                        <a:rPr lang="es-ES" b="1" i="0"/>
                        <m:t> </m:t>
                      </m:r>
                    </m:oMath>
                  </m:oMathPara>
                </a14:m>
                <a:endParaRPr lang="es-EC" b="1" dirty="0"/>
              </a:p>
            </p:txBody>
          </p:sp>
        </mc:Choice>
        <mc:Fallback>
          <p:sp>
            <p:nvSpPr>
              <p:cNvPr id="3" name="2 Rectángulo"/>
              <p:cNvSpPr>
                <a:spLocks noRot="1" noChangeAspect="1" noMove="1" noResize="1" noEditPoints="1" noAdjustHandles="1" noChangeArrowheads="1" noChangeShapeType="1" noTextEdit="1"/>
              </p:cNvSpPr>
              <p:nvPr/>
            </p:nvSpPr>
            <p:spPr>
              <a:xfrm>
                <a:off x="1383823" y="3280886"/>
                <a:ext cx="1446165" cy="369332"/>
              </a:xfrm>
              <a:prstGeom prst="rect">
                <a:avLst/>
              </a:prstGeom>
              <a:blipFill rotWithShape="1">
                <a:blip r:embed="rId3"/>
                <a:stretch>
                  <a:fillRect b="-1639"/>
                </a:stretch>
              </a:blipFill>
            </p:spPr>
            <p:txBody>
              <a:bodyPr/>
              <a:lstStyle/>
              <a:p>
                <a:r>
                  <a:rPr lang="es-EC">
                    <a:noFill/>
                  </a:rPr>
                  <a:t> </a:t>
                </a:r>
              </a:p>
            </p:txBody>
          </p:sp>
        </mc:Fallback>
      </mc:AlternateContent>
    </p:spTree>
    <p:extLst>
      <p:ext uri="{BB962C8B-B14F-4D97-AF65-F5344CB8AC3E}">
        <p14:creationId xmlns:p14="http://schemas.microsoft.com/office/powerpoint/2010/main" val="29072238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1 Título"/>
              <p:cNvSpPr>
                <a:spLocks noGrp="1"/>
              </p:cNvSpPr>
              <p:nvPr>
                <p:ph type="title"/>
              </p:nvPr>
            </p:nvSpPr>
            <p:spPr>
              <a:xfrm>
                <a:off x="872067" y="685800"/>
                <a:ext cx="9381066" cy="5715000"/>
              </a:xfrm>
            </p:spPr>
            <p:txBody>
              <a:bodyPr>
                <a:normAutofit/>
              </a:bodyPr>
              <a:lstStyle/>
              <a:p>
                <a:pPr/>
                <a:r>
                  <a:rPr lang="es-EC" sz="2400" b="1" dirty="0" smtClean="0"/>
                  <a:t>Esbeltez</a:t>
                </a:r>
                <a:br>
                  <a:rPr lang="es-EC" sz="2400" b="1" dirty="0" smtClean="0"/>
                </a:br>
                <a:r>
                  <a:rPr lang="es-EC" sz="2400" b="1" dirty="0" smtClean="0"/>
                  <a:t> </a:t>
                </a:r>
                <a:r>
                  <a:rPr lang="es-EC" sz="2400" b="1" dirty="0" smtClean="0"/>
                  <a:t/>
                </a:r>
                <a:br>
                  <a:rPr lang="es-EC" sz="2400" b="1" dirty="0" smtClean="0"/>
                </a:br>
                <a:r>
                  <a:rPr lang="es-EC" sz="2400" b="1" dirty="0" smtClean="0"/>
                  <a:t>Valor de C</a:t>
                </a:r>
                <a:r>
                  <a:rPr lang="es-EC" sz="1800" b="1" dirty="0" smtClean="0"/>
                  <a:t>k</a:t>
                </a:r>
                <a:r>
                  <a:rPr lang="es-EC" sz="1800" b="1" dirty="0" smtClean="0">
                    <a:solidFill>
                      <a:schemeClr val="tx1"/>
                    </a:solidFill>
                  </a:rPr>
                  <a:t/>
                </a:r>
                <a:br>
                  <a:rPr lang="es-EC" sz="1800" b="1" dirty="0" smtClean="0">
                    <a:solidFill>
                      <a:schemeClr val="tx1"/>
                    </a:solidFill>
                  </a:rPr>
                </a:br>
                <a14:m>
                  <m:oMathPara xmlns:m="http://schemas.openxmlformats.org/officeDocument/2006/math">
                    <m:oMathParaPr>
                      <m:jc m:val="left"/>
                    </m:oMathParaPr>
                    <m:oMath xmlns:m="http://schemas.openxmlformats.org/officeDocument/2006/math">
                      <m:r>
                        <m:rPr>
                          <m:sty m:val="p"/>
                        </m:rPr>
                        <a:rPr lang="es-ES" sz="1600" smtClean="0">
                          <a:solidFill>
                            <a:schemeClr val="tx1"/>
                          </a:solidFill>
                        </a:rPr>
                        <m:t>Fa</m:t>
                      </m:r>
                      <m:r>
                        <a:rPr lang="es-ES" sz="1600" b="0" smtClean="0">
                          <a:solidFill>
                            <a:schemeClr val="tx1"/>
                          </a:solidFill>
                        </a:rPr>
                        <m:t>=</m:t>
                      </m:r>
                      <m:f>
                        <m:fPr>
                          <m:ctrlPr>
                            <a:rPr lang="es-EC" sz="1600" i="1">
                              <a:solidFill>
                                <a:schemeClr val="tx1"/>
                              </a:solidFill>
                            </a:rPr>
                          </m:ctrlPr>
                        </m:fPr>
                        <m:num>
                          <m:r>
                            <a:rPr lang="es-ES" sz="1600" b="0" i="1">
                              <a:solidFill>
                                <a:schemeClr val="tx1"/>
                              </a:solidFill>
                            </a:rPr>
                            <m:t>𝐹𝑐𝑟</m:t>
                          </m:r>
                        </m:num>
                        <m:den>
                          <m:r>
                            <a:rPr lang="es-ES" sz="1600" b="0" i="1">
                              <a:solidFill>
                                <a:schemeClr val="tx1"/>
                              </a:solidFill>
                            </a:rPr>
                            <m:t>𝐹</m:t>
                          </m:r>
                          <m:r>
                            <a:rPr lang="es-ES" sz="1600" b="0">
                              <a:solidFill>
                                <a:schemeClr val="tx1"/>
                              </a:solidFill>
                            </a:rPr>
                            <m:t>.</m:t>
                          </m:r>
                          <m:r>
                            <a:rPr lang="es-ES" sz="1600" b="0" i="1">
                              <a:solidFill>
                                <a:schemeClr val="tx1"/>
                              </a:solidFill>
                            </a:rPr>
                            <m:t>𝑆</m:t>
                          </m:r>
                          <m:r>
                            <a:rPr lang="es-ES" sz="1600" b="0">
                              <a:solidFill>
                                <a:schemeClr val="tx1"/>
                              </a:solidFill>
                            </a:rPr>
                            <m:t>.</m:t>
                          </m:r>
                        </m:den>
                      </m:f>
                      <m:r>
                        <a:rPr lang="es-ES" sz="1600" b="0">
                          <a:solidFill>
                            <a:schemeClr val="tx1"/>
                          </a:solidFill>
                        </a:rPr>
                        <m:t>=</m:t>
                      </m:r>
                      <m:f>
                        <m:fPr>
                          <m:ctrlPr>
                            <a:rPr lang="es-EC" sz="1600" i="1">
                              <a:solidFill>
                                <a:schemeClr val="tx1"/>
                              </a:solidFill>
                            </a:rPr>
                          </m:ctrlPr>
                        </m:fPr>
                        <m:num>
                          <m:r>
                            <a:rPr lang="es-ES" sz="1600" b="0" i="1">
                              <a:solidFill>
                                <a:schemeClr val="tx1"/>
                              </a:solidFill>
                            </a:rPr>
                            <m:t>𝐹𝑐𝑟</m:t>
                          </m:r>
                        </m:num>
                        <m:den>
                          <m:r>
                            <a:rPr lang="es-ES" sz="1600" b="0" i="1">
                              <a:solidFill>
                                <a:schemeClr val="tx1"/>
                              </a:solidFill>
                            </a:rPr>
                            <m:t>2</m:t>
                          </m:r>
                          <m:r>
                            <a:rPr lang="es-ES" sz="1600" b="0">
                              <a:solidFill>
                                <a:schemeClr val="tx1"/>
                              </a:solidFill>
                            </a:rPr>
                            <m:t>,</m:t>
                          </m:r>
                          <m:r>
                            <a:rPr lang="es-ES" sz="1600" b="0" i="1">
                              <a:solidFill>
                                <a:schemeClr val="tx1"/>
                              </a:solidFill>
                            </a:rPr>
                            <m:t>5</m:t>
                          </m:r>
                        </m:den>
                      </m:f>
                      <m:r>
                        <a:rPr lang="es-ES" sz="1600" b="0">
                          <a:solidFill>
                            <a:schemeClr val="tx1"/>
                          </a:solidFill>
                        </a:rPr>
                        <m:t>=</m:t>
                      </m:r>
                      <m:f>
                        <m:fPr>
                          <m:ctrlPr>
                            <a:rPr lang="es-EC" sz="1600" i="1">
                              <a:solidFill>
                                <a:schemeClr val="tx1"/>
                              </a:solidFill>
                            </a:rPr>
                          </m:ctrlPr>
                        </m:fPr>
                        <m:num>
                          <m:f>
                            <m:fPr>
                              <m:ctrlPr>
                                <a:rPr lang="es-EC" sz="1600" i="1">
                                  <a:solidFill>
                                    <a:schemeClr val="tx1"/>
                                  </a:solidFill>
                                </a:rPr>
                              </m:ctrlPr>
                            </m:fPr>
                            <m:num>
                              <m:sSup>
                                <m:sSupPr>
                                  <m:ctrlPr>
                                    <a:rPr lang="es-EC" sz="1600" i="1">
                                      <a:solidFill>
                                        <a:schemeClr val="tx1"/>
                                      </a:solidFill>
                                    </a:rPr>
                                  </m:ctrlPr>
                                </m:sSupPr>
                                <m:e>
                                  <m:r>
                                    <a:rPr lang="es-ES" sz="1600" b="0" i="1">
                                      <a:solidFill>
                                        <a:schemeClr val="tx1"/>
                                      </a:solidFill>
                                    </a:rPr>
                                    <m:t>𝜋</m:t>
                                  </m:r>
                                </m:e>
                                <m:sup>
                                  <m:r>
                                    <a:rPr lang="es-ES" sz="1600" b="0" i="1">
                                      <a:solidFill>
                                        <a:schemeClr val="tx1"/>
                                      </a:solidFill>
                                    </a:rPr>
                                    <m:t>2</m:t>
                                  </m:r>
                                </m:sup>
                              </m:sSup>
                              <m:r>
                                <a:rPr lang="es-ES" sz="1600" b="0">
                                  <a:solidFill>
                                    <a:schemeClr val="tx1"/>
                                  </a:solidFill>
                                </a:rPr>
                                <m:t>×</m:t>
                              </m:r>
                              <m:r>
                                <a:rPr lang="es-ES" sz="1600" b="0" i="1">
                                  <a:solidFill>
                                    <a:schemeClr val="tx1"/>
                                  </a:solidFill>
                                </a:rPr>
                                <m:t>𝐸</m:t>
                              </m:r>
                            </m:num>
                            <m:den>
                              <m:sSup>
                                <m:sSupPr>
                                  <m:ctrlPr>
                                    <a:rPr lang="es-EC" sz="1600" i="1">
                                      <a:solidFill>
                                        <a:schemeClr val="tx1"/>
                                      </a:solidFill>
                                    </a:rPr>
                                  </m:ctrlPr>
                                </m:sSupPr>
                                <m:e>
                                  <m:d>
                                    <m:dPr>
                                      <m:ctrlPr>
                                        <a:rPr lang="es-EC" sz="1600" i="1">
                                          <a:solidFill>
                                            <a:schemeClr val="tx1"/>
                                          </a:solidFill>
                                        </a:rPr>
                                      </m:ctrlPr>
                                    </m:dPr>
                                    <m:e>
                                      <m:f>
                                        <m:fPr>
                                          <m:ctrlPr>
                                            <a:rPr lang="es-EC" sz="1600" i="1">
                                              <a:solidFill>
                                                <a:schemeClr val="tx1"/>
                                              </a:solidFill>
                                            </a:rPr>
                                          </m:ctrlPr>
                                        </m:fPr>
                                        <m:num>
                                          <m:r>
                                            <a:rPr lang="es-ES" sz="1600" b="0" i="1">
                                              <a:solidFill>
                                                <a:schemeClr val="tx1"/>
                                              </a:solidFill>
                                            </a:rPr>
                                            <m:t>𝐾</m:t>
                                          </m:r>
                                          <m:r>
                                            <a:rPr lang="es-ES" sz="1600" b="0">
                                              <a:solidFill>
                                                <a:schemeClr val="tx1"/>
                                              </a:solidFill>
                                            </a:rPr>
                                            <m:t>×</m:t>
                                          </m:r>
                                          <m:r>
                                            <a:rPr lang="es-ES" sz="1600" b="0" i="1">
                                              <a:solidFill>
                                                <a:schemeClr val="tx1"/>
                                              </a:solidFill>
                                            </a:rPr>
                                            <m:t>𝐿</m:t>
                                          </m:r>
                                        </m:num>
                                        <m:den>
                                          <m:r>
                                            <a:rPr lang="es-ES" sz="1600" b="0" i="1">
                                              <a:solidFill>
                                                <a:schemeClr val="tx1"/>
                                              </a:solidFill>
                                            </a:rPr>
                                            <m:t>𝑟</m:t>
                                          </m:r>
                                        </m:den>
                                      </m:f>
                                    </m:e>
                                  </m:d>
                                </m:e>
                                <m:sup>
                                  <m:r>
                                    <a:rPr lang="es-ES" sz="1600" b="0" i="1">
                                      <a:solidFill>
                                        <a:schemeClr val="tx1"/>
                                      </a:solidFill>
                                    </a:rPr>
                                    <m:t>2</m:t>
                                  </m:r>
                                </m:sup>
                              </m:sSup>
                            </m:den>
                          </m:f>
                        </m:num>
                        <m:den>
                          <m:r>
                            <a:rPr lang="es-ES" sz="1600" b="0" i="1">
                              <a:solidFill>
                                <a:schemeClr val="tx1"/>
                              </a:solidFill>
                            </a:rPr>
                            <m:t>2</m:t>
                          </m:r>
                          <m:r>
                            <a:rPr lang="es-ES" sz="1600" b="0">
                              <a:solidFill>
                                <a:schemeClr val="tx1"/>
                              </a:solidFill>
                            </a:rPr>
                            <m:t>,</m:t>
                          </m:r>
                          <m:r>
                            <a:rPr lang="es-ES" sz="1600" b="0" i="1">
                              <a:solidFill>
                                <a:schemeClr val="tx1"/>
                              </a:solidFill>
                            </a:rPr>
                            <m:t>5</m:t>
                          </m:r>
                        </m:den>
                      </m:f>
                      <m:r>
                        <a:rPr lang="es-ES" sz="1600" b="0">
                          <a:solidFill>
                            <a:schemeClr val="tx1"/>
                          </a:solidFill>
                        </a:rPr>
                        <m:t>=</m:t>
                      </m:r>
                      <m:f>
                        <m:fPr>
                          <m:ctrlPr>
                            <a:rPr lang="es-EC" sz="1600" i="1">
                              <a:solidFill>
                                <a:schemeClr val="tx1"/>
                              </a:solidFill>
                            </a:rPr>
                          </m:ctrlPr>
                        </m:fPr>
                        <m:num>
                          <m:sSup>
                            <m:sSupPr>
                              <m:ctrlPr>
                                <a:rPr lang="es-EC" sz="1600" i="1">
                                  <a:solidFill>
                                    <a:schemeClr val="tx1"/>
                                  </a:solidFill>
                                </a:rPr>
                              </m:ctrlPr>
                            </m:sSupPr>
                            <m:e>
                              <m:r>
                                <a:rPr lang="es-ES" sz="1600" b="0" i="1">
                                  <a:solidFill>
                                    <a:schemeClr val="tx1"/>
                                  </a:solidFill>
                                </a:rPr>
                                <m:t>𝜋</m:t>
                              </m:r>
                            </m:e>
                            <m:sup>
                              <m:r>
                                <a:rPr lang="es-ES" sz="1600" b="0" i="1">
                                  <a:solidFill>
                                    <a:schemeClr val="tx1"/>
                                  </a:solidFill>
                                </a:rPr>
                                <m:t>2</m:t>
                              </m:r>
                            </m:sup>
                          </m:sSup>
                          <m:r>
                            <a:rPr lang="es-ES" sz="1600" b="0">
                              <a:solidFill>
                                <a:schemeClr val="tx1"/>
                              </a:solidFill>
                            </a:rPr>
                            <m:t>×</m:t>
                          </m:r>
                          <m:r>
                            <a:rPr lang="es-ES" sz="1600" b="0" i="1">
                              <a:solidFill>
                                <a:schemeClr val="tx1"/>
                              </a:solidFill>
                            </a:rPr>
                            <m:t>𝐸</m:t>
                          </m:r>
                        </m:num>
                        <m:den>
                          <m:r>
                            <a:rPr lang="es-ES" sz="1600" b="0" i="1">
                              <a:solidFill>
                                <a:schemeClr val="tx1"/>
                              </a:solidFill>
                            </a:rPr>
                            <m:t>2</m:t>
                          </m:r>
                          <m:r>
                            <a:rPr lang="es-ES" sz="1600" b="0">
                              <a:solidFill>
                                <a:schemeClr val="tx1"/>
                              </a:solidFill>
                            </a:rPr>
                            <m:t>,</m:t>
                          </m:r>
                          <m:r>
                            <a:rPr lang="es-ES" sz="1600" b="0" i="1">
                              <a:solidFill>
                                <a:schemeClr val="tx1"/>
                              </a:solidFill>
                            </a:rPr>
                            <m:t>5</m:t>
                          </m:r>
                          <m:r>
                            <a:rPr lang="es-ES" sz="1600" b="0">
                              <a:solidFill>
                                <a:schemeClr val="tx1"/>
                              </a:solidFill>
                            </a:rPr>
                            <m:t>×</m:t>
                          </m:r>
                          <m:sSup>
                            <m:sSupPr>
                              <m:ctrlPr>
                                <a:rPr lang="es-EC" sz="1600" i="1">
                                  <a:solidFill>
                                    <a:schemeClr val="tx1"/>
                                  </a:solidFill>
                                </a:rPr>
                              </m:ctrlPr>
                            </m:sSupPr>
                            <m:e>
                              <m:d>
                                <m:dPr>
                                  <m:ctrlPr>
                                    <a:rPr lang="es-EC" sz="1600" i="1">
                                      <a:solidFill>
                                        <a:schemeClr val="tx1"/>
                                      </a:solidFill>
                                    </a:rPr>
                                  </m:ctrlPr>
                                </m:dPr>
                                <m:e>
                                  <m:f>
                                    <m:fPr>
                                      <m:ctrlPr>
                                        <a:rPr lang="es-EC" sz="1600" i="1">
                                          <a:solidFill>
                                            <a:schemeClr val="tx1"/>
                                          </a:solidFill>
                                        </a:rPr>
                                      </m:ctrlPr>
                                    </m:fPr>
                                    <m:num>
                                      <m:r>
                                        <a:rPr lang="es-ES" sz="1600" b="0" i="1">
                                          <a:solidFill>
                                            <a:schemeClr val="tx1"/>
                                          </a:solidFill>
                                        </a:rPr>
                                        <m:t>𝐾</m:t>
                                      </m:r>
                                      <m:r>
                                        <a:rPr lang="es-ES" sz="1600" b="0">
                                          <a:solidFill>
                                            <a:schemeClr val="tx1"/>
                                          </a:solidFill>
                                        </a:rPr>
                                        <m:t>×</m:t>
                                      </m:r>
                                      <m:r>
                                        <a:rPr lang="es-ES" sz="1600" b="0" i="1">
                                          <a:solidFill>
                                            <a:schemeClr val="tx1"/>
                                          </a:solidFill>
                                        </a:rPr>
                                        <m:t>𝐿</m:t>
                                      </m:r>
                                    </m:num>
                                    <m:den>
                                      <m:r>
                                        <a:rPr lang="es-ES" sz="1600" b="0" i="1">
                                          <a:solidFill>
                                            <a:schemeClr val="tx1"/>
                                          </a:solidFill>
                                        </a:rPr>
                                        <m:t>𝑟</m:t>
                                      </m:r>
                                    </m:den>
                                  </m:f>
                                </m:e>
                              </m:d>
                            </m:e>
                            <m:sup>
                              <m:r>
                                <a:rPr lang="es-ES" sz="1600" b="0" i="1">
                                  <a:solidFill>
                                    <a:schemeClr val="tx1"/>
                                  </a:solidFill>
                                </a:rPr>
                                <m:t>2</m:t>
                              </m:r>
                            </m:sup>
                          </m:sSup>
                        </m:den>
                      </m:f>
                    </m:oMath>
                  </m:oMathPara>
                </a14:m>
                <a:r>
                  <a:rPr lang="es-EC" sz="1600" dirty="0" smtClean="0">
                    <a:solidFill>
                      <a:schemeClr val="tx1"/>
                    </a:solidFill>
                  </a:rPr>
                  <a:t/>
                </a:r>
                <a:br>
                  <a:rPr lang="es-EC" sz="1600" dirty="0" smtClean="0">
                    <a:solidFill>
                      <a:schemeClr val="tx1"/>
                    </a:solidFill>
                  </a:rPr>
                </a:br>
                <a:r>
                  <a:rPr lang="es-EC" sz="1600" dirty="0">
                    <a:solidFill>
                      <a:schemeClr val="tx1"/>
                    </a:solidFill>
                  </a:rPr>
                  <a:t/>
                </a:r>
                <a:br>
                  <a:rPr lang="es-EC" sz="1600" dirty="0">
                    <a:solidFill>
                      <a:schemeClr val="tx1"/>
                    </a:solidFill>
                  </a:rPr>
                </a:br>
                <a14:m>
                  <m:oMath xmlns:m="http://schemas.openxmlformats.org/officeDocument/2006/math">
                    <m:r>
                      <a:rPr lang="es-ES" sz="1800" b="0" i="1">
                        <a:solidFill>
                          <a:schemeClr val="tx1"/>
                        </a:solidFill>
                      </a:rPr>
                      <m:t>𝐹𝑎</m:t>
                    </m:r>
                    <m:r>
                      <a:rPr lang="es-ES" sz="1800" b="0">
                        <a:solidFill>
                          <a:schemeClr val="tx1"/>
                        </a:solidFill>
                      </a:rPr>
                      <m:t>=</m:t>
                    </m:r>
                    <m:f>
                      <m:fPr>
                        <m:ctrlPr>
                          <a:rPr lang="es-EC" sz="1800" i="1">
                            <a:solidFill>
                              <a:schemeClr val="tx1"/>
                            </a:solidFill>
                          </a:rPr>
                        </m:ctrlPr>
                      </m:fPr>
                      <m:num>
                        <m:sSup>
                          <m:sSupPr>
                            <m:ctrlPr>
                              <a:rPr lang="es-EC" sz="1800" i="1">
                                <a:solidFill>
                                  <a:schemeClr val="tx1"/>
                                </a:solidFill>
                              </a:rPr>
                            </m:ctrlPr>
                          </m:sSupPr>
                          <m:e>
                            <m:r>
                              <a:rPr lang="es-ES" sz="1800" b="0" i="1">
                                <a:solidFill>
                                  <a:schemeClr val="tx1"/>
                                </a:solidFill>
                              </a:rPr>
                              <m:t>𝜋</m:t>
                            </m:r>
                          </m:e>
                          <m:sup>
                            <m:r>
                              <a:rPr lang="es-ES" sz="1800" b="0" i="1">
                                <a:solidFill>
                                  <a:schemeClr val="tx1"/>
                                </a:solidFill>
                              </a:rPr>
                              <m:t>2</m:t>
                            </m:r>
                          </m:sup>
                        </m:sSup>
                        <m:r>
                          <a:rPr lang="es-ES" sz="1800" b="0">
                            <a:solidFill>
                              <a:schemeClr val="tx1"/>
                            </a:solidFill>
                          </a:rPr>
                          <m:t>×</m:t>
                        </m:r>
                        <m:r>
                          <a:rPr lang="es-ES" sz="1800" b="0" i="1">
                            <a:solidFill>
                              <a:schemeClr val="tx1"/>
                            </a:solidFill>
                          </a:rPr>
                          <m:t>𝐸</m:t>
                        </m:r>
                      </m:num>
                      <m:den>
                        <m:r>
                          <a:rPr lang="es-ES" sz="1800" b="0" i="1">
                            <a:solidFill>
                              <a:schemeClr val="tx1"/>
                            </a:solidFill>
                          </a:rPr>
                          <m:t>2</m:t>
                        </m:r>
                        <m:r>
                          <a:rPr lang="es-ES" sz="1800" b="0">
                            <a:solidFill>
                              <a:schemeClr val="tx1"/>
                            </a:solidFill>
                          </a:rPr>
                          <m:t>,</m:t>
                        </m:r>
                        <m:r>
                          <a:rPr lang="es-ES" sz="1800" b="0" i="1">
                            <a:solidFill>
                              <a:schemeClr val="tx1"/>
                            </a:solidFill>
                          </a:rPr>
                          <m:t>5</m:t>
                        </m:r>
                        <m:r>
                          <a:rPr lang="es-ES" sz="1800" b="0">
                            <a:solidFill>
                              <a:schemeClr val="tx1"/>
                            </a:solidFill>
                          </a:rPr>
                          <m:t>×</m:t>
                        </m:r>
                        <m:sSup>
                          <m:sSupPr>
                            <m:ctrlPr>
                              <a:rPr lang="es-EC" sz="1800" i="1">
                                <a:solidFill>
                                  <a:schemeClr val="tx1"/>
                                </a:solidFill>
                              </a:rPr>
                            </m:ctrlPr>
                          </m:sSupPr>
                          <m:e>
                            <m:r>
                              <a:rPr lang="es-ES" sz="1800" b="0" i="1">
                                <a:solidFill>
                                  <a:schemeClr val="tx1"/>
                                </a:solidFill>
                              </a:rPr>
                              <m:t>𝜆</m:t>
                            </m:r>
                          </m:e>
                          <m:sup>
                            <m:r>
                              <a:rPr lang="es-ES" sz="1800" b="0" i="1">
                                <a:solidFill>
                                  <a:schemeClr val="tx1"/>
                                </a:solidFill>
                              </a:rPr>
                              <m:t>2</m:t>
                            </m:r>
                          </m:sup>
                        </m:sSup>
                      </m:den>
                    </m:f>
                  </m:oMath>
                </a14:m>
                <a:r>
                  <a:rPr lang="es-ES" sz="1800" dirty="0">
                    <a:solidFill>
                      <a:schemeClr val="tx1"/>
                    </a:solidFill>
                  </a:rPr>
                  <a:t>   </a:t>
                </a:r>
                <a:r>
                  <a:rPr lang="es-ES" sz="1600" dirty="0" smtClean="0">
                    <a:solidFill>
                      <a:schemeClr val="tx1"/>
                    </a:solidFill>
                  </a:rPr>
                  <a:t/>
                </a:r>
                <a:br>
                  <a:rPr lang="es-ES" sz="1600" dirty="0" smtClean="0">
                    <a:solidFill>
                      <a:schemeClr val="tx1"/>
                    </a:solidFill>
                  </a:rPr>
                </a:br>
                <a:r>
                  <a:rPr lang="es-EC" sz="1600" dirty="0">
                    <a:solidFill>
                      <a:schemeClr val="tx1"/>
                    </a:solidFill>
                  </a:rPr>
                  <a:t/>
                </a:r>
                <a:br>
                  <a:rPr lang="es-EC" sz="1600" dirty="0">
                    <a:solidFill>
                      <a:schemeClr val="tx1"/>
                    </a:solidFill>
                  </a:rPr>
                </a:br>
                <a14:m>
                  <m:oMathPara xmlns:m="http://schemas.openxmlformats.org/officeDocument/2006/math">
                    <m:oMathParaPr>
                      <m:jc m:val="left"/>
                    </m:oMathParaPr>
                    <m:oMath xmlns:m="http://schemas.openxmlformats.org/officeDocument/2006/math">
                      <m:r>
                        <a:rPr lang="es-ES" sz="1600" b="0" i="1">
                          <a:solidFill>
                            <a:schemeClr val="tx1"/>
                          </a:solidFill>
                        </a:rPr>
                        <m:t>𝑃𝑎</m:t>
                      </m:r>
                      <m:r>
                        <a:rPr lang="es-ES" sz="1600" b="0">
                          <a:solidFill>
                            <a:schemeClr val="tx1"/>
                          </a:solidFill>
                        </a:rPr>
                        <m:t>=</m:t>
                      </m:r>
                      <m:r>
                        <a:rPr lang="es-ES" sz="1600" b="0" i="1">
                          <a:solidFill>
                            <a:schemeClr val="tx1"/>
                          </a:solidFill>
                        </a:rPr>
                        <m:t>𝐹𝑎</m:t>
                      </m:r>
                      <m:r>
                        <a:rPr lang="es-ES" sz="1600" b="0">
                          <a:solidFill>
                            <a:schemeClr val="tx1"/>
                          </a:solidFill>
                        </a:rPr>
                        <m:t>×</m:t>
                      </m:r>
                      <m:r>
                        <a:rPr lang="es-ES" sz="1600" b="0" i="1">
                          <a:solidFill>
                            <a:schemeClr val="tx1"/>
                          </a:solidFill>
                        </a:rPr>
                        <m:t>𝐴</m:t>
                      </m:r>
                      <m:r>
                        <a:rPr lang="es-ES" sz="1600" b="0">
                          <a:solidFill>
                            <a:schemeClr val="tx1"/>
                          </a:solidFill>
                        </a:rPr>
                        <m:t>=</m:t>
                      </m:r>
                      <m:f>
                        <m:fPr>
                          <m:ctrlPr>
                            <a:rPr lang="es-EC" sz="1600" i="1">
                              <a:solidFill>
                                <a:schemeClr val="tx1"/>
                              </a:solidFill>
                            </a:rPr>
                          </m:ctrlPr>
                        </m:fPr>
                        <m:num>
                          <m:sSup>
                            <m:sSupPr>
                              <m:ctrlPr>
                                <a:rPr lang="es-EC" sz="1600" i="1">
                                  <a:solidFill>
                                    <a:schemeClr val="tx1"/>
                                  </a:solidFill>
                                </a:rPr>
                              </m:ctrlPr>
                            </m:sSupPr>
                            <m:e>
                              <m:r>
                                <a:rPr lang="es-ES" sz="1600" b="0" i="1">
                                  <a:solidFill>
                                    <a:schemeClr val="tx1"/>
                                  </a:solidFill>
                                </a:rPr>
                                <m:t>𝜋</m:t>
                              </m:r>
                            </m:e>
                            <m:sup>
                              <m:r>
                                <a:rPr lang="es-ES" sz="1600" b="0" i="1">
                                  <a:solidFill>
                                    <a:schemeClr val="tx1"/>
                                  </a:solidFill>
                                </a:rPr>
                                <m:t>2</m:t>
                              </m:r>
                            </m:sup>
                          </m:sSup>
                          <m:r>
                            <a:rPr lang="es-ES" sz="1600" b="0">
                              <a:solidFill>
                                <a:schemeClr val="tx1"/>
                              </a:solidFill>
                            </a:rPr>
                            <m:t>×</m:t>
                          </m:r>
                          <m:r>
                            <a:rPr lang="es-ES" sz="1600" b="0" i="1">
                              <a:solidFill>
                                <a:schemeClr val="tx1"/>
                              </a:solidFill>
                            </a:rPr>
                            <m:t>𝐸</m:t>
                          </m:r>
                        </m:num>
                        <m:den>
                          <m:r>
                            <a:rPr lang="es-ES" sz="1600" b="0" i="1">
                              <a:solidFill>
                                <a:schemeClr val="tx1"/>
                              </a:solidFill>
                            </a:rPr>
                            <m:t>2</m:t>
                          </m:r>
                          <m:r>
                            <a:rPr lang="es-ES" sz="1600" b="0">
                              <a:solidFill>
                                <a:schemeClr val="tx1"/>
                              </a:solidFill>
                            </a:rPr>
                            <m:t>,</m:t>
                          </m:r>
                          <m:r>
                            <a:rPr lang="es-ES" sz="1600" b="0" i="1">
                              <a:solidFill>
                                <a:schemeClr val="tx1"/>
                              </a:solidFill>
                            </a:rPr>
                            <m:t>5</m:t>
                          </m:r>
                          <m:r>
                            <a:rPr lang="es-ES" sz="1600" b="0">
                              <a:solidFill>
                                <a:schemeClr val="tx1"/>
                              </a:solidFill>
                            </a:rPr>
                            <m:t>×</m:t>
                          </m:r>
                          <m:sSup>
                            <m:sSupPr>
                              <m:ctrlPr>
                                <a:rPr lang="es-EC" sz="1600" i="1">
                                  <a:solidFill>
                                    <a:schemeClr val="tx1"/>
                                  </a:solidFill>
                                </a:rPr>
                              </m:ctrlPr>
                            </m:sSupPr>
                            <m:e>
                              <m:r>
                                <a:rPr lang="es-ES" sz="1600" b="0" i="1">
                                  <a:solidFill>
                                    <a:schemeClr val="tx1"/>
                                  </a:solidFill>
                                </a:rPr>
                                <m:t>𝜆</m:t>
                              </m:r>
                            </m:e>
                            <m:sup>
                              <m:r>
                                <a:rPr lang="es-ES" sz="1600" b="0" i="1">
                                  <a:solidFill>
                                    <a:schemeClr val="tx1"/>
                                  </a:solidFill>
                                </a:rPr>
                                <m:t>2</m:t>
                              </m:r>
                            </m:sup>
                          </m:sSup>
                        </m:den>
                      </m:f>
                      <m:r>
                        <a:rPr lang="es-ES" sz="1600" b="0">
                          <a:solidFill>
                            <a:schemeClr val="tx1"/>
                          </a:solidFill>
                        </a:rPr>
                        <m:t>×</m:t>
                      </m:r>
                      <m:r>
                        <a:rPr lang="es-ES" sz="1600" b="0" i="1">
                          <a:solidFill>
                            <a:schemeClr val="tx1"/>
                          </a:solidFill>
                        </a:rPr>
                        <m:t>𝐴</m:t>
                      </m:r>
                      <m:r>
                        <a:rPr lang="es-ES" sz="1600" b="0">
                          <a:solidFill>
                            <a:schemeClr val="tx1"/>
                          </a:solidFill>
                        </a:rPr>
                        <m:t>=</m:t>
                      </m:r>
                      <m:f>
                        <m:fPr>
                          <m:ctrlPr>
                            <a:rPr lang="es-EC" sz="1600" i="1">
                              <a:solidFill>
                                <a:schemeClr val="tx1"/>
                              </a:solidFill>
                            </a:rPr>
                          </m:ctrlPr>
                        </m:fPr>
                        <m:num>
                          <m:r>
                            <a:rPr lang="es-ES" sz="1600" b="0" i="1">
                              <a:solidFill>
                                <a:schemeClr val="tx1"/>
                              </a:solidFill>
                            </a:rPr>
                            <m:t>0</m:t>
                          </m:r>
                          <m:r>
                            <a:rPr lang="es-ES" sz="1600" b="0">
                              <a:solidFill>
                                <a:schemeClr val="tx1"/>
                              </a:solidFill>
                            </a:rPr>
                            <m:t>,</m:t>
                          </m:r>
                          <m:r>
                            <a:rPr lang="es-ES" sz="1600" b="0" i="1">
                              <a:solidFill>
                                <a:schemeClr val="tx1"/>
                              </a:solidFill>
                            </a:rPr>
                            <m:t>4</m:t>
                          </m:r>
                          <m:r>
                            <a:rPr lang="es-ES" sz="1600" b="0">
                              <a:solidFill>
                                <a:schemeClr val="tx1"/>
                              </a:solidFill>
                            </a:rPr>
                            <m:t>×</m:t>
                          </m:r>
                          <m:sSup>
                            <m:sSupPr>
                              <m:ctrlPr>
                                <a:rPr lang="es-EC" sz="1600" i="1">
                                  <a:solidFill>
                                    <a:schemeClr val="tx1"/>
                                  </a:solidFill>
                                </a:rPr>
                              </m:ctrlPr>
                            </m:sSupPr>
                            <m:e>
                              <m:r>
                                <a:rPr lang="es-ES" sz="1600" b="0" i="1">
                                  <a:solidFill>
                                    <a:schemeClr val="tx1"/>
                                  </a:solidFill>
                                </a:rPr>
                                <m:t>𝜋</m:t>
                              </m:r>
                            </m:e>
                            <m:sup>
                              <m:r>
                                <a:rPr lang="es-ES" sz="1600" b="0" i="1">
                                  <a:solidFill>
                                    <a:schemeClr val="tx1"/>
                                  </a:solidFill>
                                </a:rPr>
                                <m:t>2</m:t>
                              </m:r>
                            </m:sup>
                          </m:sSup>
                          <m:r>
                            <a:rPr lang="es-ES" sz="1600" b="0">
                              <a:solidFill>
                                <a:schemeClr val="tx1"/>
                              </a:solidFill>
                            </a:rPr>
                            <m:t>×</m:t>
                          </m:r>
                          <m:r>
                            <a:rPr lang="es-ES" sz="1600" b="0" i="1">
                              <a:solidFill>
                                <a:schemeClr val="tx1"/>
                              </a:solidFill>
                            </a:rPr>
                            <m:t>𝐸</m:t>
                          </m:r>
                        </m:num>
                        <m:den>
                          <m:sSup>
                            <m:sSupPr>
                              <m:ctrlPr>
                                <a:rPr lang="es-EC" sz="1600" i="1">
                                  <a:solidFill>
                                    <a:schemeClr val="tx1"/>
                                  </a:solidFill>
                                </a:rPr>
                              </m:ctrlPr>
                            </m:sSupPr>
                            <m:e>
                              <m:r>
                                <a:rPr lang="es-ES" sz="1600" b="0" i="1">
                                  <a:solidFill>
                                    <a:schemeClr val="tx1"/>
                                  </a:solidFill>
                                </a:rPr>
                                <m:t>𝜆</m:t>
                              </m:r>
                            </m:e>
                            <m:sup>
                              <m:r>
                                <a:rPr lang="es-ES" sz="1600" b="0" i="1">
                                  <a:solidFill>
                                    <a:schemeClr val="tx1"/>
                                  </a:solidFill>
                                </a:rPr>
                                <m:t>2</m:t>
                              </m:r>
                            </m:sup>
                          </m:sSup>
                        </m:den>
                      </m:f>
                      <m:r>
                        <a:rPr lang="es-ES" sz="1600" b="0">
                          <a:solidFill>
                            <a:schemeClr val="tx1"/>
                          </a:solidFill>
                        </a:rPr>
                        <m:t>×</m:t>
                      </m:r>
                      <m:r>
                        <a:rPr lang="es-ES" sz="1600" b="0" i="1">
                          <a:solidFill>
                            <a:schemeClr val="tx1"/>
                          </a:solidFill>
                        </a:rPr>
                        <m:t>𝐴</m:t>
                      </m:r>
                    </m:oMath>
                  </m:oMathPara>
                </a14:m>
                <a:r>
                  <a:rPr lang="es-EC" sz="1600" dirty="0" smtClean="0">
                    <a:solidFill>
                      <a:schemeClr val="tx1"/>
                    </a:solidFill>
                  </a:rPr>
                  <a:t/>
                </a:r>
                <a:br>
                  <a:rPr lang="es-EC" sz="1600" dirty="0" smtClean="0">
                    <a:solidFill>
                      <a:schemeClr val="tx1"/>
                    </a:solidFill>
                  </a:rPr>
                </a:br>
                <a:r>
                  <a:rPr lang="es-EC" sz="1600" dirty="0">
                    <a:solidFill>
                      <a:schemeClr val="tx1"/>
                    </a:solidFill>
                  </a:rPr>
                  <a:t/>
                </a:r>
                <a:br>
                  <a:rPr lang="es-EC" sz="1600" dirty="0">
                    <a:solidFill>
                      <a:schemeClr val="tx1"/>
                    </a:solidFill>
                  </a:rPr>
                </a:br>
                <a14:m>
                  <m:oMath xmlns:m="http://schemas.openxmlformats.org/officeDocument/2006/math">
                    <m:sSub>
                      <m:sSubPr>
                        <m:ctrlPr>
                          <a:rPr lang="es-EC" sz="1800" i="1">
                            <a:solidFill>
                              <a:schemeClr val="tx1"/>
                            </a:solidFill>
                          </a:rPr>
                        </m:ctrlPr>
                      </m:sSubPr>
                      <m:e>
                        <m:r>
                          <a:rPr lang="es-ES" sz="1800" b="0" i="1">
                            <a:solidFill>
                              <a:schemeClr val="tx1"/>
                            </a:solidFill>
                          </a:rPr>
                          <m:t>𝑃</m:t>
                        </m:r>
                      </m:e>
                      <m:sub>
                        <m:r>
                          <a:rPr lang="es-ES" sz="1800" b="0" i="1">
                            <a:solidFill>
                              <a:schemeClr val="tx1"/>
                            </a:solidFill>
                          </a:rPr>
                          <m:t>𝑎</m:t>
                        </m:r>
                      </m:sub>
                    </m:sSub>
                    <m:r>
                      <a:rPr lang="es-ES" sz="1800" b="0">
                        <a:solidFill>
                          <a:schemeClr val="tx1"/>
                        </a:solidFill>
                      </a:rPr>
                      <m:t>=</m:t>
                    </m:r>
                    <m:r>
                      <a:rPr lang="es-ES" sz="1800" b="0" i="1">
                        <a:solidFill>
                          <a:schemeClr val="tx1"/>
                        </a:solidFill>
                      </a:rPr>
                      <m:t>3</m:t>
                    </m:r>
                    <m:r>
                      <a:rPr lang="es-ES" sz="1800" b="0">
                        <a:solidFill>
                          <a:schemeClr val="tx1"/>
                        </a:solidFill>
                      </a:rPr>
                      <m:t>,</m:t>
                    </m:r>
                    <m:r>
                      <a:rPr lang="es-ES" sz="1800" b="0" i="1">
                        <a:solidFill>
                          <a:schemeClr val="tx1"/>
                        </a:solidFill>
                      </a:rPr>
                      <m:t>9478</m:t>
                    </m:r>
                    <m:r>
                      <a:rPr lang="es-ES" sz="1800" b="0">
                        <a:solidFill>
                          <a:schemeClr val="tx1"/>
                        </a:solidFill>
                      </a:rPr>
                      <m:t>×</m:t>
                    </m:r>
                    <m:f>
                      <m:fPr>
                        <m:ctrlPr>
                          <a:rPr lang="es-EC" sz="1800" i="1">
                            <a:solidFill>
                              <a:schemeClr val="tx1"/>
                            </a:solidFill>
                          </a:rPr>
                        </m:ctrlPr>
                      </m:fPr>
                      <m:num>
                        <m:r>
                          <a:rPr lang="es-ES" sz="1800" b="0" i="1">
                            <a:solidFill>
                              <a:schemeClr val="tx1"/>
                            </a:solidFill>
                          </a:rPr>
                          <m:t>𝐸</m:t>
                        </m:r>
                        <m:r>
                          <a:rPr lang="es-ES" sz="1800" b="0">
                            <a:solidFill>
                              <a:schemeClr val="tx1"/>
                            </a:solidFill>
                          </a:rPr>
                          <m:t>×</m:t>
                        </m:r>
                        <m:r>
                          <a:rPr lang="es-ES" sz="1800" b="0" i="1">
                            <a:solidFill>
                              <a:schemeClr val="tx1"/>
                            </a:solidFill>
                          </a:rPr>
                          <m:t>𝐴</m:t>
                        </m:r>
                      </m:num>
                      <m:den>
                        <m:sSup>
                          <m:sSupPr>
                            <m:ctrlPr>
                              <a:rPr lang="es-EC" sz="1800" i="1">
                                <a:solidFill>
                                  <a:schemeClr val="tx1"/>
                                </a:solidFill>
                              </a:rPr>
                            </m:ctrlPr>
                          </m:sSupPr>
                          <m:e>
                            <m:r>
                              <a:rPr lang="es-ES" sz="1800" b="0" i="1">
                                <a:solidFill>
                                  <a:schemeClr val="tx1"/>
                                </a:solidFill>
                              </a:rPr>
                              <m:t>𝜆</m:t>
                            </m:r>
                          </m:e>
                          <m:sup>
                            <m:r>
                              <a:rPr lang="es-ES" sz="1800" b="0" i="1">
                                <a:solidFill>
                                  <a:schemeClr val="tx1"/>
                                </a:solidFill>
                              </a:rPr>
                              <m:t>2</m:t>
                            </m:r>
                          </m:sup>
                        </m:sSup>
                      </m:den>
                    </m:f>
                  </m:oMath>
                </a14:m>
                <a:r>
                  <a:rPr lang="es-ES" sz="2000" dirty="0">
                    <a:solidFill>
                      <a:schemeClr val="tx1"/>
                    </a:solidFill>
                  </a:rPr>
                  <a:t>   </a:t>
                </a:r>
                <a:r>
                  <a:rPr lang="es-EC" sz="1400" dirty="0">
                    <a:solidFill>
                      <a:schemeClr val="tx1"/>
                    </a:solidFill>
                  </a:rPr>
                  <a:t/>
                </a:r>
                <a:br>
                  <a:rPr lang="es-EC" sz="1400" dirty="0">
                    <a:solidFill>
                      <a:schemeClr val="tx1"/>
                    </a:solidFill>
                  </a:rPr>
                </a:br>
                <a:r>
                  <a:rPr lang="es-EC" sz="1400" dirty="0">
                    <a:solidFill>
                      <a:schemeClr val="tx1"/>
                    </a:solidFill>
                  </a:rPr>
                  <a:t/>
                </a:r>
                <a:br>
                  <a:rPr lang="es-EC" sz="1400" dirty="0">
                    <a:solidFill>
                      <a:schemeClr val="tx1"/>
                    </a:solidFill>
                  </a:rPr>
                </a:br>
                <a14:m>
                  <m:oMathPara xmlns:m="http://schemas.openxmlformats.org/officeDocument/2006/math">
                    <m:oMathParaPr>
                      <m:jc m:val="left"/>
                    </m:oMathParaPr>
                    <m:oMath xmlns:m="http://schemas.openxmlformats.org/officeDocument/2006/math">
                      <m:sSub>
                        <m:sSubPr>
                          <m:ctrlPr>
                            <a:rPr lang="es-EC" sz="1800" b="1" i="1" smtClean="0">
                              <a:solidFill>
                                <a:schemeClr val="accent2">
                                  <a:lumMod val="75000"/>
                                </a:schemeClr>
                              </a:solidFill>
                              <a:latin typeface="Cambria Math"/>
                            </a:rPr>
                          </m:ctrlPr>
                        </m:sSubPr>
                        <m:e>
                          <m:r>
                            <a:rPr lang="es-ES" sz="1800" b="1" i="1">
                              <a:solidFill>
                                <a:schemeClr val="accent2">
                                  <a:lumMod val="75000"/>
                                </a:schemeClr>
                              </a:solidFill>
                              <a:latin typeface="Cambria Math"/>
                            </a:rPr>
                            <m:t>𝑷</m:t>
                          </m:r>
                        </m:e>
                        <m:sub>
                          <m:r>
                            <a:rPr lang="es-ES" sz="1800" b="1" i="1">
                              <a:solidFill>
                                <a:schemeClr val="accent2">
                                  <a:lumMod val="75000"/>
                                </a:schemeClr>
                              </a:solidFill>
                              <a:latin typeface="Cambria Math"/>
                            </a:rPr>
                            <m:t>𝒂</m:t>
                          </m:r>
                        </m:sub>
                      </m:sSub>
                      <m:r>
                        <a:rPr lang="es-ES" sz="1800" b="1">
                          <a:solidFill>
                            <a:schemeClr val="accent2">
                              <a:lumMod val="75000"/>
                            </a:schemeClr>
                          </a:solidFill>
                          <a:latin typeface="Cambria Math"/>
                        </a:rPr>
                        <m:t>=</m:t>
                      </m:r>
                      <m:f>
                        <m:fPr>
                          <m:ctrlPr>
                            <a:rPr lang="es-ES" sz="1800" b="1" i="1" smtClean="0">
                              <a:solidFill>
                                <a:schemeClr val="accent2">
                                  <a:lumMod val="75000"/>
                                </a:schemeClr>
                              </a:solidFill>
                              <a:latin typeface="Cambria Math"/>
                            </a:rPr>
                          </m:ctrlPr>
                        </m:fPr>
                        <m:num>
                          <m:rad>
                            <m:radPr>
                              <m:degHide m:val="on"/>
                              <m:ctrlPr>
                                <a:rPr lang="es-ES" sz="1800" b="1" i="1" smtClean="0">
                                  <a:solidFill>
                                    <a:schemeClr val="accent2">
                                      <a:lumMod val="75000"/>
                                    </a:schemeClr>
                                  </a:solidFill>
                                  <a:latin typeface="Cambria Math"/>
                                </a:rPr>
                              </m:ctrlPr>
                            </m:radPr>
                            <m:deg/>
                            <m:e>
                              <m:r>
                                <a:rPr lang="es-EC" sz="1800" b="1" i="1" smtClean="0">
                                  <a:solidFill>
                                    <a:schemeClr val="accent2">
                                      <a:lumMod val="75000"/>
                                    </a:schemeClr>
                                  </a:solidFill>
                                  <a:latin typeface="Cambria Math"/>
                                </a:rPr>
                                <m:t>𝟏𝟐</m:t>
                              </m:r>
                            </m:e>
                          </m:rad>
                        </m:num>
                        <m:den>
                          <m:r>
                            <a:rPr lang="es-ES" sz="1800" b="1" i="1">
                              <a:solidFill>
                                <a:schemeClr val="accent2">
                                  <a:lumMod val="75000"/>
                                </a:schemeClr>
                              </a:solidFill>
                              <a:latin typeface="Cambria Math"/>
                            </a:rPr>
                            <m:t>𝟑</m:t>
                          </m:r>
                          <m:r>
                            <a:rPr lang="es-ES" sz="1800" b="1">
                              <a:solidFill>
                                <a:schemeClr val="accent2">
                                  <a:lumMod val="75000"/>
                                </a:schemeClr>
                              </a:solidFill>
                              <a:latin typeface="Cambria Math"/>
                            </a:rPr>
                            <m:t>,</m:t>
                          </m:r>
                          <m:r>
                            <a:rPr lang="es-ES" sz="1800" b="1" i="1">
                              <a:solidFill>
                                <a:schemeClr val="accent2">
                                  <a:lumMod val="75000"/>
                                </a:schemeClr>
                              </a:solidFill>
                              <a:latin typeface="Cambria Math"/>
                            </a:rPr>
                            <m:t>𝟗𝟒𝟕𝟖</m:t>
                          </m:r>
                        </m:den>
                      </m:f>
                      <m:r>
                        <a:rPr lang="es-ES" sz="1800" b="1">
                          <a:solidFill>
                            <a:schemeClr val="accent2">
                              <a:lumMod val="75000"/>
                            </a:schemeClr>
                          </a:solidFill>
                          <a:latin typeface="Cambria Math"/>
                        </a:rPr>
                        <m:t>×</m:t>
                      </m:r>
                      <m:f>
                        <m:fPr>
                          <m:ctrlPr>
                            <a:rPr lang="es-EC" sz="1800" b="1" i="1">
                              <a:solidFill>
                                <a:schemeClr val="accent2">
                                  <a:lumMod val="75000"/>
                                </a:schemeClr>
                              </a:solidFill>
                              <a:latin typeface="Cambria Math"/>
                            </a:rPr>
                          </m:ctrlPr>
                        </m:fPr>
                        <m:num>
                          <m:r>
                            <a:rPr lang="es-ES" sz="1800" b="1" i="1">
                              <a:solidFill>
                                <a:schemeClr val="accent2">
                                  <a:lumMod val="75000"/>
                                </a:schemeClr>
                              </a:solidFill>
                              <a:latin typeface="Cambria Math"/>
                            </a:rPr>
                            <m:t>𝑬</m:t>
                          </m:r>
                          <m:r>
                            <a:rPr lang="es-ES" sz="1800" b="1">
                              <a:solidFill>
                                <a:schemeClr val="accent2">
                                  <a:lumMod val="75000"/>
                                </a:schemeClr>
                              </a:solidFill>
                              <a:latin typeface="Cambria Math"/>
                            </a:rPr>
                            <m:t>×</m:t>
                          </m:r>
                          <m:r>
                            <a:rPr lang="es-ES" sz="1800" b="1" i="1">
                              <a:solidFill>
                                <a:schemeClr val="accent2">
                                  <a:lumMod val="75000"/>
                                </a:schemeClr>
                              </a:solidFill>
                              <a:latin typeface="Cambria Math"/>
                            </a:rPr>
                            <m:t>𝑨</m:t>
                          </m:r>
                        </m:num>
                        <m:den>
                          <m:sSup>
                            <m:sSupPr>
                              <m:ctrlPr>
                                <a:rPr lang="es-EC" sz="1800" b="1" i="1">
                                  <a:solidFill>
                                    <a:schemeClr val="accent2">
                                      <a:lumMod val="75000"/>
                                    </a:schemeClr>
                                  </a:solidFill>
                                  <a:latin typeface="Cambria Math"/>
                                </a:rPr>
                              </m:ctrlPr>
                            </m:sSupPr>
                            <m:e>
                              <m:r>
                                <a:rPr lang="es-ES" sz="1800" b="1" i="1">
                                  <a:solidFill>
                                    <a:schemeClr val="accent2">
                                      <a:lumMod val="75000"/>
                                    </a:schemeClr>
                                  </a:solidFill>
                                  <a:latin typeface="Cambria Math"/>
                                </a:rPr>
                                <m:t>𝝀</m:t>
                              </m:r>
                            </m:e>
                            <m:sup>
                              <m:r>
                                <a:rPr lang="es-ES" sz="1800" b="1" i="1">
                                  <a:solidFill>
                                    <a:schemeClr val="accent2">
                                      <a:lumMod val="75000"/>
                                    </a:schemeClr>
                                  </a:solidFill>
                                  <a:latin typeface="Cambria Math"/>
                                </a:rPr>
                                <m:t>𝟐</m:t>
                              </m:r>
                            </m:sup>
                          </m:sSup>
                        </m:den>
                      </m:f>
                      <m:r>
                        <a:rPr lang="en-US" sz="1800" b="1" i="0" smtClean="0">
                          <a:solidFill>
                            <a:schemeClr val="accent2">
                              <a:lumMod val="75000"/>
                            </a:schemeClr>
                          </a:solidFill>
                          <a:latin typeface="Cambria Math"/>
                        </a:rPr>
                        <m:t>=</m:t>
                      </m:r>
                      <m:r>
                        <a:rPr lang="en-US" sz="1800" b="1" i="0" smtClean="0">
                          <a:solidFill>
                            <a:schemeClr val="accent2">
                              <a:lumMod val="75000"/>
                            </a:schemeClr>
                          </a:solidFill>
                          <a:latin typeface="Cambria Math"/>
                        </a:rPr>
                        <m:t>𝟎</m:t>
                      </m:r>
                      <m:r>
                        <a:rPr lang="en-US" sz="1800" b="1" i="0" smtClean="0">
                          <a:solidFill>
                            <a:schemeClr val="accent2">
                              <a:lumMod val="75000"/>
                            </a:schemeClr>
                          </a:solidFill>
                          <a:latin typeface="Cambria Math"/>
                        </a:rPr>
                        <m:t>,</m:t>
                      </m:r>
                      <m:r>
                        <a:rPr lang="en-US" sz="1800" b="1" i="0" smtClean="0">
                          <a:solidFill>
                            <a:schemeClr val="accent2">
                              <a:lumMod val="75000"/>
                            </a:schemeClr>
                          </a:solidFill>
                          <a:latin typeface="Cambria Math"/>
                        </a:rPr>
                        <m:t>𝟖𝟕𝟕𝟓</m:t>
                      </m:r>
                      <m:r>
                        <a:rPr lang="es-ES" sz="1800" b="1">
                          <a:solidFill>
                            <a:schemeClr val="accent2">
                              <a:lumMod val="75000"/>
                            </a:schemeClr>
                          </a:solidFill>
                          <a:latin typeface="Cambria Math"/>
                        </a:rPr>
                        <m:t>×</m:t>
                      </m:r>
                      <m:f>
                        <m:fPr>
                          <m:ctrlPr>
                            <a:rPr lang="es-EC" sz="1800" b="1" i="1">
                              <a:solidFill>
                                <a:schemeClr val="accent2">
                                  <a:lumMod val="75000"/>
                                </a:schemeClr>
                              </a:solidFill>
                              <a:latin typeface="Cambria Math"/>
                            </a:rPr>
                          </m:ctrlPr>
                        </m:fPr>
                        <m:num>
                          <m:r>
                            <a:rPr lang="es-ES" sz="1800" b="1" i="1">
                              <a:solidFill>
                                <a:schemeClr val="accent2">
                                  <a:lumMod val="75000"/>
                                </a:schemeClr>
                              </a:solidFill>
                              <a:latin typeface="Cambria Math"/>
                            </a:rPr>
                            <m:t>𝑬</m:t>
                          </m:r>
                          <m:r>
                            <a:rPr lang="es-ES" sz="1800" b="1">
                              <a:solidFill>
                                <a:schemeClr val="accent2">
                                  <a:lumMod val="75000"/>
                                </a:schemeClr>
                              </a:solidFill>
                              <a:latin typeface="Cambria Math"/>
                            </a:rPr>
                            <m:t>×</m:t>
                          </m:r>
                          <m:r>
                            <a:rPr lang="es-ES" sz="1800" b="1" i="1">
                              <a:solidFill>
                                <a:schemeClr val="accent2">
                                  <a:lumMod val="75000"/>
                                </a:schemeClr>
                              </a:solidFill>
                              <a:latin typeface="Cambria Math"/>
                            </a:rPr>
                            <m:t>𝑨</m:t>
                          </m:r>
                        </m:num>
                        <m:den>
                          <m:sSup>
                            <m:sSupPr>
                              <m:ctrlPr>
                                <a:rPr lang="es-EC" sz="1800" b="1" i="1">
                                  <a:solidFill>
                                    <a:schemeClr val="accent2">
                                      <a:lumMod val="75000"/>
                                    </a:schemeClr>
                                  </a:solidFill>
                                  <a:latin typeface="Cambria Math"/>
                                </a:rPr>
                              </m:ctrlPr>
                            </m:sSupPr>
                            <m:e>
                              <m:r>
                                <a:rPr lang="es-ES" sz="1800" b="1" i="1">
                                  <a:solidFill>
                                    <a:schemeClr val="accent2">
                                      <a:lumMod val="75000"/>
                                    </a:schemeClr>
                                  </a:solidFill>
                                  <a:latin typeface="Cambria Math"/>
                                </a:rPr>
                                <m:t>𝝀</m:t>
                              </m:r>
                            </m:e>
                            <m:sup>
                              <m:r>
                                <a:rPr lang="es-ES" sz="1800" b="1" i="1">
                                  <a:solidFill>
                                    <a:schemeClr val="accent2">
                                      <a:lumMod val="75000"/>
                                    </a:schemeClr>
                                  </a:solidFill>
                                  <a:latin typeface="Cambria Math"/>
                                </a:rPr>
                                <m:t>𝟐</m:t>
                              </m:r>
                            </m:sup>
                          </m:sSup>
                        </m:den>
                      </m:f>
                    </m:oMath>
                  </m:oMathPara>
                </a14:m>
                <a:endParaRPr lang="es-EC" sz="1400" b="1" dirty="0">
                  <a:solidFill>
                    <a:schemeClr val="tx1"/>
                  </a:solidFill>
                </a:endParaRPr>
              </a:p>
            </p:txBody>
          </p:sp>
        </mc:Choice>
        <mc:Fallback>
          <p:sp>
            <p:nvSpPr>
              <p:cNvPr id="2" name="1 Título"/>
              <p:cNvSpPr>
                <a:spLocks noGrp="1" noRot="1" noChangeAspect="1" noMove="1" noResize="1" noEditPoints="1" noAdjustHandles="1" noChangeArrowheads="1" noChangeShapeType="1" noTextEdit="1"/>
              </p:cNvSpPr>
              <p:nvPr>
                <p:ph type="title"/>
              </p:nvPr>
            </p:nvSpPr>
            <p:spPr>
              <a:xfrm>
                <a:off x="872067" y="685800"/>
                <a:ext cx="9381066" cy="5715000"/>
              </a:xfrm>
              <a:blipFill rotWithShape="1">
                <a:blip r:embed="rId2"/>
                <a:stretch>
                  <a:fillRect l="-975" t="-854"/>
                </a:stretch>
              </a:blipFill>
            </p:spPr>
            <p:txBody>
              <a:bodyPr/>
              <a:lstStyle/>
              <a:p>
                <a:r>
                  <a:rPr lang="es-EC">
                    <a:noFill/>
                  </a:rPr>
                  <a:t> </a:t>
                </a:r>
              </a:p>
            </p:txBody>
          </p:sp>
        </mc:Fallback>
      </mc:AlternateContent>
      <p:sp>
        <p:nvSpPr>
          <p:cNvPr id="4" name="Título 1"/>
          <p:cNvSpPr txBox="1">
            <a:spLocks/>
          </p:cNvSpPr>
          <p:nvPr/>
        </p:nvSpPr>
        <p:spPr>
          <a:xfrm>
            <a:off x="1581150" y="1600201"/>
            <a:ext cx="7143750" cy="62864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l" defTabSz="457200" rtl="0">
              <a:spcBef>
                <a:spcPct val="0"/>
              </a:spcBef>
            </a:pPr>
            <a:endParaRPr lang="es-ES" sz="1600" dirty="0" smtClean="0">
              <a:solidFill>
                <a:schemeClr val="tx1"/>
              </a:solidFill>
              <a:latin typeface="Arial" panose="020B0604020202020204" pitchFamily="34" charset="0"/>
              <a:ea typeface="+mj-ea"/>
              <a:cs typeface="Arial" panose="020B0604020202020204" pitchFamily="34" charset="0"/>
            </a:endParaRPr>
          </a:p>
        </p:txBody>
      </p:sp>
      <mc:AlternateContent xmlns:mc="http://schemas.openxmlformats.org/markup-compatibility/2006">
        <mc:Choice xmlns:a14="http://schemas.microsoft.com/office/drawing/2010/main" Requires="a14">
          <p:sp>
            <p:nvSpPr>
              <p:cNvPr id="7" name="6 Rectángulo"/>
              <p:cNvSpPr/>
              <p:nvPr/>
            </p:nvSpPr>
            <p:spPr>
              <a:xfrm>
                <a:off x="3524248" y="1006769"/>
                <a:ext cx="4257675" cy="593432"/>
              </a:xfrm>
              <a:prstGeom prst="rect">
                <a:avLst/>
              </a:prstGeom>
            </p:spPr>
            <p:txBody>
              <a:bodyPr wrap="square">
                <a:spAutoFit/>
              </a:bodyPr>
              <a:lstStyle/>
              <a:p>
                <a14:m>
                  <m:oMath xmlns:m="http://schemas.openxmlformats.org/officeDocument/2006/math">
                    <m:r>
                      <a:rPr lang="es-ES" sz="1600" b="1" i="1" smtClean="0"/>
                      <m:t>𝛌</m:t>
                    </m:r>
                    <m:r>
                      <a:rPr lang="es-ES" sz="1600" b="1" smtClean="0"/>
                      <m:t>=</m:t>
                    </m:r>
                    <m:f>
                      <m:fPr>
                        <m:ctrlPr>
                          <a:rPr lang="es-EC" sz="1600" b="1" i="1"/>
                        </m:ctrlPr>
                      </m:fPr>
                      <m:num>
                        <m:sSub>
                          <m:sSubPr>
                            <m:ctrlPr>
                              <a:rPr lang="es-EC" sz="1600" b="1" i="1"/>
                            </m:ctrlPr>
                          </m:sSubPr>
                          <m:e>
                            <m:r>
                              <a:rPr lang="es-ES" sz="1600" b="1" i="1"/>
                              <m:t>𝑳</m:t>
                            </m:r>
                          </m:e>
                          <m:sub>
                            <m:r>
                              <a:rPr lang="es-ES" sz="1600" b="1" i="1"/>
                              <m:t>𝒆𝒇</m:t>
                            </m:r>
                          </m:sub>
                        </m:sSub>
                      </m:num>
                      <m:den>
                        <m:r>
                          <a:rPr lang="es-EC" sz="1600" b="1" i="0" smtClean="0">
                            <a:latin typeface="Cambria Math"/>
                          </a:rPr>
                          <m:t>𝐫</m:t>
                        </m:r>
                      </m:den>
                    </m:f>
                    <m:r>
                      <a:rPr lang="es-ES" sz="1600" b="1" i="1"/>
                      <m:t>  ;  </m:t>
                    </m:r>
                    <m:r>
                      <a:rPr lang="es-EC" sz="1600" b="1" i="0" smtClean="0">
                        <a:latin typeface="Cambria Math"/>
                      </a:rPr>
                      <m:t>𝐫</m:t>
                    </m:r>
                    <m:r>
                      <a:rPr lang="es-ES" sz="1600" b="1"/>
                      <m:t>=</m:t>
                    </m:r>
                    <m:rad>
                      <m:radPr>
                        <m:degHide m:val="on"/>
                        <m:ctrlPr>
                          <a:rPr lang="es-EC" sz="1600" b="1" i="1"/>
                        </m:ctrlPr>
                      </m:radPr>
                      <m:deg/>
                      <m:e>
                        <m:f>
                          <m:fPr>
                            <m:ctrlPr>
                              <a:rPr lang="es-EC" sz="1600" b="1" i="1"/>
                            </m:ctrlPr>
                          </m:fPr>
                          <m:num>
                            <m:r>
                              <a:rPr lang="es-ES" sz="1600" b="1" i="1"/>
                              <m:t>𝑰</m:t>
                            </m:r>
                          </m:num>
                          <m:den>
                            <m:r>
                              <a:rPr lang="es-ES" sz="1600" b="1" i="1"/>
                              <m:t>𝑨</m:t>
                            </m:r>
                          </m:den>
                        </m:f>
                      </m:e>
                    </m:rad>
                  </m:oMath>
                </a14:m>
                <a:r>
                  <a:rPr lang="es-ES" sz="1600" b="1" dirty="0" smtClean="0"/>
                  <a:t>   ;     </a:t>
                </a:r>
                <a14:m>
                  <m:oMath xmlns:m="http://schemas.openxmlformats.org/officeDocument/2006/math">
                    <m:r>
                      <a:rPr lang="es-ES" sz="1600" b="1" i="1">
                        <a:latin typeface="Cambria Math"/>
                      </a:rPr>
                      <m:t>𝛌</m:t>
                    </m:r>
                    <m:r>
                      <a:rPr lang="es-ES" sz="1600" b="1">
                        <a:latin typeface="Cambria Math"/>
                      </a:rPr>
                      <m:t>=</m:t>
                    </m:r>
                    <m:f>
                      <m:fPr>
                        <m:ctrlPr>
                          <a:rPr lang="es-EC" sz="1600" b="1" i="1">
                            <a:latin typeface="Cambria Math"/>
                          </a:rPr>
                        </m:ctrlPr>
                      </m:fPr>
                      <m:num>
                        <m:r>
                          <a:rPr lang="es-ES" sz="1600" b="1" i="1">
                            <a:latin typeface="Cambria Math"/>
                          </a:rPr>
                          <m:t>𝐤</m:t>
                        </m:r>
                        <m:r>
                          <a:rPr lang="es-ES" sz="1600" b="1">
                            <a:latin typeface="Cambria Math"/>
                          </a:rPr>
                          <m:t>×</m:t>
                        </m:r>
                        <m:r>
                          <a:rPr lang="es-ES" sz="1600" b="1" i="1">
                            <a:latin typeface="Cambria Math"/>
                          </a:rPr>
                          <m:t>𝑳</m:t>
                        </m:r>
                      </m:num>
                      <m:den>
                        <m:r>
                          <a:rPr lang="es-ES" sz="1600" b="1" i="1">
                            <a:latin typeface="Cambria Math"/>
                          </a:rPr>
                          <m:t>𝒓</m:t>
                        </m:r>
                      </m:den>
                    </m:f>
                  </m:oMath>
                </a14:m>
                <a:r>
                  <a:rPr lang="es-ES" sz="1600" dirty="0"/>
                  <a:t> </a:t>
                </a:r>
                <a:endParaRPr lang="es-EC" sz="1600" dirty="0"/>
              </a:p>
            </p:txBody>
          </p:sp>
        </mc:Choice>
        <mc:Fallback>
          <p:sp>
            <p:nvSpPr>
              <p:cNvPr id="7" name="6 Rectángulo"/>
              <p:cNvSpPr>
                <a:spLocks noRot="1" noChangeAspect="1" noMove="1" noResize="1" noEditPoints="1" noAdjustHandles="1" noChangeArrowheads="1" noChangeShapeType="1" noTextEdit="1"/>
              </p:cNvSpPr>
              <p:nvPr/>
            </p:nvSpPr>
            <p:spPr>
              <a:xfrm>
                <a:off x="3524248" y="1006769"/>
                <a:ext cx="4257675" cy="593432"/>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8" name="Título 1"/>
              <p:cNvSpPr txBox="1">
                <a:spLocks/>
              </p:cNvSpPr>
              <p:nvPr/>
            </p:nvSpPr>
            <p:spPr>
              <a:xfrm>
                <a:off x="5734048" y="1914526"/>
                <a:ext cx="4095750" cy="448627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spcBef>
                    <a:spcPct val="0"/>
                  </a:spcBef>
                </a:pPr>
                <a14:m>
                  <m:oMathPara xmlns:m="http://schemas.openxmlformats.org/officeDocument/2006/math">
                    <m:oMathParaPr>
                      <m:jc m:val="centerGroup"/>
                    </m:oMathParaPr>
                    <m:oMath xmlns:m="http://schemas.openxmlformats.org/officeDocument/2006/math">
                      <m:r>
                        <a:rPr lang="es-ES" b="0" i="1" smtClean="0">
                          <a:solidFill>
                            <a:schemeClr val="tx1"/>
                          </a:solidFill>
                          <a:latin typeface="Cambria Math"/>
                        </a:rPr>
                        <m:t>𝑃𝑎</m:t>
                      </m:r>
                      <m:r>
                        <a:rPr lang="es-ES" b="0" smtClean="0">
                          <a:solidFill>
                            <a:schemeClr val="tx1"/>
                          </a:solidFill>
                          <a:latin typeface="Cambria Math"/>
                        </a:rPr>
                        <m:t>=</m:t>
                      </m:r>
                      <m:f>
                        <m:fPr>
                          <m:ctrlPr>
                            <a:rPr lang="es-EC" i="1">
                              <a:solidFill>
                                <a:schemeClr val="tx1"/>
                              </a:solidFill>
                              <a:latin typeface="Cambria Math"/>
                            </a:rPr>
                          </m:ctrlPr>
                        </m:fPr>
                        <m:num>
                          <m:sSup>
                            <m:sSupPr>
                              <m:ctrlPr>
                                <a:rPr lang="es-EC" i="1">
                                  <a:solidFill>
                                    <a:schemeClr val="tx1"/>
                                  </a:solidFill>
                                  <a:latin typeface="Cambria Math"/>
                                </a:rPr>
                              </m:ctrlPr>
                            </m:sSupPr>
                            <m:e>
                              <m:r>
                                <a:rPr lang="es-ES" b="0" i="1">
                                  <a:solidFill>
                                    <a:schemeClr val="tx1"/>
                                  </a:solidFill>
                                  <a:latin typeface="Cambria Math"/>
                                </a:rPr>
                                <m:t>𝜋</m:t>
                              </m:r>
                            </m:e>
                            <m:sup>
                              <m:r>
                                <a:rPr lang="es-ES" b="0" i="1">
                                  <a:solidFill>
                                    <a:schemeClr val="tx1"/>
                                  </a:solidFill>
                                  <a:latin typeface="Cambria Math"/>
                                </a:rPr>
                                <m:t>2</m:t>
                              </m:r>
                            </m:sup>
                          </m:sSup>
                          <m:r>
                            <a:rPr lang="es-ES" b="0">
                              <a:solidFill>
                                <a:schemeClr val="tx1"/>
                              </a:solidFill>
                              <a:latin typeface="Cambria Math"/>
                            </a:rPr>
                            <m:t>×</m:t>
                          </m:r>
                          <m:r>
                            <a:rPr lang="es-ES" b="0" i="1">
                              <a:solidFill>
                                <a:schemeClr val="tx1"/>
                              </a:solidFill>
                              <a:latin typeface="Cambria Math"/>
                            </a:rPr>
                            <m:t>𝐸</m:t>
                          </m:r>
                        </m:num>
                        <m:den>
                          <m:r>
                            <a:rPr lang="es-ES" b="0" i="1">
                              <a:solidFill>
                                <a:schemeClr val="tx1"/>
                              </a:solidFill>
                              <a:latin typeface="Cambria Math"/>
                            </a:rPr>
                            <m:t>2</m:t>
                          </m:r>
                          <m:r>
                            <a:rPr lang="es-ES" b="0">
                              <a:solidFill>
                                <a:schemeClr val="tx1"/>
                              </a:solidFill>
                              <a:latin typeface="Cambria Math"/>
                            </a:rPr>
                            <m:t>,</m:t>
                          </m:r>
                          <m:r>
                            <a:rPr lang="es-ES" b="0" i="1">
                              <a:solidFill>
                                <a:schemeClr val="tx1"/>
                              </a:solidFill>
                              <a:latin typeface="Cambria Math"/>
                            </a:rPr>
                            <m:t>5</m:t>
                          </m:r>
                          <m:r>
                            <a:rPr lang="es-ES" b="0">
                              <a:solidFill>
                                <a:schemeClr val="tx1"/>
                              </a:solidFill>
                              <a:latin typeface="Cambria Math"/>
                            </a:rPr>
                            <m:t>×</m:t>
                          </m:r>
                          <m:sSup>
                            <m:sSupPr>
                              <m:ctrlPr>
                                <a:rPr lang="es-EC" i="1">
                                  <a:solidFill>
                                    <a:schemeClr val="tx1"/>
                                  </a:solidFill>
                                  <a:latin typeface="Cambria Math"/>
                                </a:rPr>
                              </m:ctrlPr>
                            </m:sSupPr>
                            <m:e>
                              <m:r>
                                <a:rPr lang="es-ES" b="0" i="1">
                                  <a:solidFill>
                                    <a:schemeClr val="tx1"/>
                                  </a:solidFill>
                                  <a:latin typeface="Cambria Math"/>
                                </a:rPr>
                                <m:t>𝜆</m:t>
                              </m:r>
                            </m:e>
                            <m:sup>
                              <m:r>
                                <a:rPr lang="es-ES" b="0" i="1">
                                  <a:solidFill>
                                    <a:schemeClr val="tx1"/>
                                  </a:solidFill>
                                  <a:latin typeface="Cambria Math"/>
                                </a:rPr>
                                <m:t>2</m:t>
                              </m:r>
                            </m:sup>
                          </m:sSup>
                        </m:den>
                      </m:f>
                      <m:r>
                        <a:rPr lang="es-ES" b="0">
                          <a:solidFill>
                            <a:schemeClr val="tx1"/>
                          </a:solidFill>
                          <a:latin typeface="Cambria Math"/>
                        </a:rPr>
                        <m:t>×</m:t>
                      </m:r>
                      <m:r>
                        <a:rPr lang="es-ES" b="0" i="1">
                          <a:solidFill>
                            <a:schemeClr val="tx1"/>
                          </a:solidFill>
                          <a:latin typeface="Cambria Math"/>
                        </a:rPr>
                        <m:t>𝐴</m:t>
                      </m:r>
                      <m:r>
                        <a:rPr lang="es-ES" b="0">
                          <a:solidFill>
                            <a:schemeClr val="tx1"/>
                          </a:solidFill>
                          <a:latin typeface="Cambria Math"/>
                        </a:rPr>
                        <m:t>=</m:t>
                      </m:r>
                      <m:f>
                        <m:fPr>
                          <m:ctrlPr>
                            <a:rPr lang="es-EC" i="1">
                              <a:solidFill>
                                <a:schemeClr val="tx1"/>
                              </a:solidFill>
                              <a:latin typeface="Cambria Math"/>
                            </a:rPr>
                          </m:ctrlPr>
                        </m:fPr>
                        <m:num>
                          <m:r>
                            <a:rPr lang="es-ES" b="0" i="1">
                              <a:solidFill>
                                <a:schemeClr val="tx1"/>
                              </a:solidFill>
                              <a:latin typeface="Cambria Math"/>
                            </a:rPr>
                            <m:t>2</m:t>
                          </m:r>
                        </m:num>
                        <m:den>
                          <m:r>
                            <a:rPr lang="es-ES" b="0" i="1">
                              <a:solidFill>
                                <a:schemeClr val="tx1"/>
                              </a:solidFill>
                              <a:latin typeface="Cambria Math"/>
                            </a:rPr>
                            <m:t>3</m:t>
                          </m:r>
                        </m:den>
                      </m:f>
                      <m:r>
                        <a:rPr lang="es-ES" b="0">
                          <a:solidFill>
                            <a:schemeClr val="tx1"/>
                          </a:solidFill>
                          <a:latin typeface="Cambria Math"/>
                        </a:rPr>
                        <m:t>×</m:t>
                      </m:r>
                      <m:r>
                        <a:rPr lang="es-ES" b="0" i="1">
                          <a:solidFill>
                            <a:schemeClr val="tx1"/>
                          </a:solidFill>
                          <a:latin typeface="Cambria Math"/>
                        </a:rPr>
                        <m:t>𝐴</m:t>
                      </m:r>
                      <m:r>
                        <a:rPr lang="es-ES" b="0">
                          <a:solidFill>
                            <a:schemeClr val="tx1"/>
                          </a:solidFill>
                          <a:latin typeface="Cambria Math"/>
                        </a:rPr>
                        <m:t>×</m:t>
                      </m:r>
                      <m:r>
                        <a:rPr lang="es-ES" b="0" i="1">
                          <a:solidFill>
                            <a:schemeClr val="tx1"/>
                          </a:solidFill>
                          <a:latin typeface="Cambria Math"/>
                        </a:rPr>
                        <m:t>𝑓𝑐</m:t>
                      </m:r>
                    </m:oMath>
                  </m:oMathPara>
                </a14:m>
                <a:endParaRPr lang="es-ES" dirty="0" smtClean="0">
                  <a:solidFill>
                    <a:schemeClr val="tx1"/>
                  </a:solidFill>
                  <a:latin typeface="Arial" panose="020B0604020202020204" pitchFamily="34" charset="0"/>
                  <a:ea typeface="+mj-ea"/>
                  <a:cs typeface="Arial" panose="020B0604020202020204" pitchFamily="34" charset="0"/>
                </a:endParaRPr>
              </a:p>
              <a:p>
                <a:pPr marL="0" lvl="1">
                  <a:spcBef>
                    <a:spcPct val="0"/>
                  </a:spcBef>
                </a:pPr>
                <a:endParaRPr lang="es-ES" dirty="0" smtClean="0">
                  <a:solidFill>
                    <a:schemeClr val="tx1"/>
                  </a:solidFill>
                  <a:latin typeface="Arial" panose="020B0604020202020204" pitchFamily="34" charset="0"/>
                  <a:ea typeface="+mj-ea"/>
                  <a:cs typeface="Arial" panose="020B0604020202020204" pitchFamily="34" charset="0"/>
                </a:endParaRPr>
              </a:p>
              <a:p>
                <a:pPr marL="0" lvl="1">
                  <a:spcBef>
                    <a:spcPct val="0"/>
                  </a:spcBef>
                </a:pPr>
                <a14:m>
                  <m:oMathPara xmlns:m="http://schemas.openxmlformats.org/officeDocument/2006/math">
                    <m:oMathParaPr>
                      <m:jc m:val="centerGroup"/>
                    </m:oMathParaPr>
                    <m:oMath xmlns:m="http://schemas.openxmlformats.org/officeDocument/2006/math">
                      <m:r>
                        <a:rPr lang="es-ES" sz="2000" b="0" i="1">
                          <a:solidFill>
                            <a:schemeClr val="tx1"/>
                          </a:solidFill>
                          <a:latin typeface="Cambria Math"/>
                        </a:rPr>
                        <m:t>3</m:t>
                      </m:r>
                      <m:r>
                        <a:rPr lang="es-ES" sz="2000" b="0">
                          <a:solidFill>
                            <a:schemeClr val="tx1"/>
                          </a:solidFill>
                          <a:latin typeface="Cambria Math"/>
                        </a:rPr>
                        <m:t>,</m:t>
                      </m:r>
                      <m:r>
                        <a:rPr lang="es-ES" sz="2000" b="0" i="1">
                          <a:solidFill>
                            <a:schemeClr val="tx1"/>
                          </a:solidFill>
                          <a:latin typeface="Cambria Math"/>
                        </a:rPr>
                        <m:t>9478</m:t>
                      </m:r>
                      <m:r>
                        <a:rPr lang="es-ES" sz="2000" b="0">
                          <a:solidFill>
                            <a:schemeClr val="tx1"/>
                          </a:solidFill>
                          <a:latin typeface="Cambria Math"/>
                        </a:rPr>
                        <m:t>×</m:t>
                      </m:r>
                      <m:f>
                        <m:fPr>
                          <m:ctrlPr>
                            <a:rPr lang="es-EC" sz="2000" i="1">
                              <a:solidFill>
                                <a:schemeClr val="tx1"/>
                              </a:solidFill>
                              <a:latin typeface="Cambria Math"/>
                            </a:rPr>
                          </m:ctrlPr>
                        </m:fPr>
                        <m:num>
                          <m:r>
                            <a:rPr lang="es-ES" sz="2000" b="0" i="1">
                              <a:solidFill>
                                <a:schemeClr val="tx1"/>
                              </a:solidFill>
                              <a:latin typeface="Cambria Math"/>
                            </a:rPr>
                            <m:t>𝐸</m:t>
                          </m:r>
                        </m:num>
                        <m:den>
                          <m:sSup>
                            <m:sSupPr>
                              <m:ctrlPr>
                                <a:rPr lang="es-EC" sz="2000" i="1">
                                  <a:solidFill>
                                    <a:schemeClr val="tx1"/>
                                  </a:solidFill>
                                  <a:latin typeface="Cambria Math"/>
                                </a:rPr>
                              </m:ctrlPr>
                            </m:sSupPr>
                            <m:e>
                              <m:sSub>
                                <m:sSubPr>
                                  <m:ctrlPr>
                                    <a:rPr lang="es-EC" sz="2000" i="1">
                                      <a:solidFill>
                                        <a:schemeClr val="tx1"/>
                                      </a:solidFill>
                                      <a:latin typeface="Cambria Math"/>
                                    </a:rPr>
                                  </m:ctrlPr>
                                </m:sSubPr>
                                <m:e>
                                  <m:r>
                                    <a:rPr lang="es-ES" sz="2000" b="0" i="1">
                                      <a:solidFill>
                                        <a:schemeClr val="tx1"/>
                                      </a:solidFill>
                                      <a:latin typeface="Cambria Math"/>
                                    </a:rPr>
                                    <m:t>𝐶</m:t>
                                  </m:r>
                                </m:e>
                                <m:sub>
                                  <m:r>
                                    <a:rPr lang="es-ES" sz="2000" b="0" i="1">
                                      <a:solidFill>
                                        <a:schemeClr val="tx1"/>
                                      </a:solidFill>
                                      <a:latin typeface="Cambria Math"/>
                                    </a:rPr>
                                    <m:t>𝑘</m:t>
                                  </m:r>
                                </m:sub>
                              </m:sSub>
                            </m:e>
                            <m:sup>
                              <m:r>
                                <a:rPr lang="es-ES" sz="2000" b="0" i="1">
                                  <a:solidFill>
                                    <a:schemeClr val="tx1"/>
                                  </a:solidFill>
                                  <a:latin typeface="Cambria Math"/>
                                </a:rPr>
                                <m:t>2</m:t>
                              </m:r>
                            </m:sup>
                          </m:sSup>
                        </m:den>
                      </m:f>
                      <m:r>
                        <a:rPr lang="es-ES" sz="2000" b="0">
                          <a:solidFill>
                            <a:schemeClr val="tx1"/>
                          </a:solidFill>
                          <a:latin typeface="Cambria Math"/>
                        </a:rPr>
                        <m:t>=</m:t>
                      </m:r>
                      <m:f>
                        <m:fPr>
                          <m:ctrlPr>
                            <a:rPr lang="es-EC" sz="2000" i="1">
                              <a:solidFill>
                                <a:schemeClr val="tx1"/>
                              </a:solidFill>
                              <a:latin typeface="Cambria Math"/>
                            </a:rPr>
                          </m:ctrlPr>
                        </m:fPr>
                        <m:num>
                          <m:r>
                            <a:rPr lang="es-ES" sz="2000" b="0" i="1">
                              <a:solidFill>
                                <a:schemeClr val="tx1"/>
                              </a:solidFill>
                              <a:latin typeface="Cambria Math"/>
                            </a:rPr>
                            <m:t>2</m:t>
                          </m:r>
                        </m:num>
                        <m:den>
                          <m:r>
                            <a:rPr lang="es-ES" sz="2000" b="0" i="1">
                              <a:solidFill>
                                <a:schemeClr val="tx1"/>
                              </a:solidFill>
                              <a:latin typeface="Cambria Math"/>
                            </a:rPr>
                            <m:t>3</m:t>
                          </m:r>
                        </m:den>
                      </m:f>
                      <m:r>
                        <a:rPr lang="es-ES" sz="2000" b="0">
                          <a:solidFill>
                            <a:schemeClr val="tx1"/>
                          </a:solidFill>
                          <a:latin typeface="Cambria Math"/>
                        </a:rPr>
                        <m:t>×</m:t>
                      </m:r>
                      <m:r>
                        <a:rPr lang="es-ES" sz="2000" b="0" i="1">
                          <a:solidFill>
                            <a:schemeClr val="tx1"/>
                          </a:solidFill>
                          <a:latin typeface="Cambria Math"/>
                        </a:rPr>
                        <m:t>𝑓𝑐</m:t>
                      </m:r>
                    </m:oMath>
                  </m:oMathPara>
                </a14:m>
                <a:endParaRPr lang="es-ES" sz="2000" dirty="0" smtClean="0">
                  <a:solidFill>
                    <a:schemeClr val="tx1"/>
                  </a:solidFill>
                  <a:latin typeface="Cambria Math"/>
                </a:endParaRPr>
              </a:p>
              <a:p>
                <a:pPr marL="0" lvl="1">
                  <a:spcBef>
                    <a:spcPct val="0"/>
                  </a:spcBef>
                </a:pPr>
                <a:r>
                  <a:rPr lang="es-ES" sz="2000" dirty="0">
                    <a:solidFill>
                      <a:schemeClr val="tx1"/>
                    </a:solidFill>
                    <a:latin typeface="Cambria Math"/>
                  </a:rPr>
                  <a:t/>
                </a:r>
                <a:br>
                  <a:rPr lang="es-ES" sz="2000" dirty="0">
                    <a:solidFill>
                      <a:schemeClr val="tx1"/>
                    </a:solidFill>
                    <a:latin typeface="Cambria Math"/>
                  </a:rPr>
                </a:br>
                <a14:m>
                  <m:oMathPara xmlns:m="http://schemas.openxmlformats.org/officeDocument/2006/math">
                    <m:oMathParaPr>
                      <m:jc m:val="centerGroup"/>
                    </m:oMathParaPr>
                    <m:oMath xmlns:m="http://schemas.openxmlformats.org/officeDocument/2006/math">
                      <m:sSub>
                        <m:sSubPr>
                          <m:ctrlPr>
                            <a:rPr lang="es-EC" sz="2000" i="1">
                              <a:solidFill>
                                <a:schemeClr val="tx1"/>
                              </a:solidFill>
                              <a:latin typeface="Cambria Math"/>
                            </a:rPr>
                          </m:ctrlPr>
                        </m:sSubPr>
                        <m:e>
                          <m:r>
                            <a:rPr lang="es-ES" sz="2000" b="0" i="1">
                              <a:solidFill>
                                <a:schemeClr val="tx1"/>
                              </a:solidFill>
                              <a:latin typeface="Cambria Math"/>
                            </a:rPr>
                            <m:t>𝐶</m:t>
                          </m:r>
                        </m:e>
                        <m:sub>
                          <m:r>
                            <a:rPr lang="es-ES" sz="2000" b="0" i="1">
                              <a:solidFill>
                                <a:schemeClr val="tx1"/>
                              </a:solidFill>
                              <a:latin typeface="Cambria Math"/>
                            </a:rPr>
                            <m:t>𝑘</m:t>
                          </m:r>
                        </m:sub>
                      </m:sSub>
                      <m:r>
                        <a:rPr lang="es-ES" sz="2000" b="0">
                          <a:solidFill>
                            <a:schemeClr val="tx1"/>
                          </a:solidFill>
                          <a:latin typeface="Cambria Math"/>
                        </a:rPr>
                        <m:t>=</m:t>
                      </m:r>
                      <m:rad>
                        <m:radPr>
                          <m:degHide m:val="on"/>
                          <m:ctrlPr>
                            <a:rPr lang="es-EC" sz="2000" i="1">
                              <a:solidFill>
                                <a:schemeClr val="tx1"/>
                              </a:solidFill>
                              <a:latin typeface="Cambria Math"/>
                            </a:rPr>
                          </m:ctrlPr>
                        </m:radPr>
                        <m:deg/>
                        <m:e>
                          <m:f>
                            <m:fPr>
                              <m:ctrlPr>
                                <a:rPr lang="es-EC" sz="2000" i="1">
                                  <a:solidFill>
                                    <a:schemeClr val="tx1"/>
                                  </a:solidFill>
                                  <a:latin typeface="Cambria Math"/>
                                </a:rPr>
                              </m:ctrlPr>
                            </m:fPr>
                            <m:num>
                              <m:r>
                                <a:rPr lang="es-ES" sz="2000" b="0" i="1">
                                  <a:solidFill>
                                    <a:schemeClr val="tx1"/>
                                  </a:solidFill>
                                  <a:latin typeface="Cambria Math"/>
                                </a:rPr>
                                <m:t>3</m:t>
                              </m:r>
                              <m:r>
                                <a:rPr lang="es-ES" sz="2000" b="0">
                                  <a:solidFill>
                                    <a:schemeClr val="tx1"/>
                                  </a:solidFill>
                                  <a:latin typeface="Cambria Math"/>
                                </a:rPr>
                                <m:t>,</m:t>
                              </m:r>
                              <m:r>
                                <a:rPr lang="es-ES" sz="2000" b="0" i="1">
                                  <a:solidFill>
                                    <a:schemeClr val="tx1"/>
                                  </a:solidFill>
                                  <a:latin typeface="Cambria Math"/>
                                </a:rPr>
                                <m:t>9478</m:t>
                              </m:r>
                              <m:r>
                                <a:rPr lang="es-ES" sz="2000" b="0">
                                  <a:solidFill>
                                    <a:schemeClr val="tx1"/>
                                  </a:solidFill>
                                  <a:latin typeface="Cambria Math"/>
                                </a:rPr>
                                <m:t>×</m:t>
                              </m:r>
                              <m:r>
                                <a:rPr lang="es-ES" sz="2000" b="0" i="1">
                                  <a:solidFill>
                                    <a:schemeClr val="tx1"/>
                                  </a:solidFill>
                                  <a:latin typeface="Cambria Math"/>
                                </a:rPr>
                                <m:t>𝐸</m:t>
                              </m:r>
                            </m:num>
                            <m:den>
                              <m:f>
                                <m:fPr>
                                  <m:ctrlPr>
                                    <a:rPr lang="es-EC" sz="2000" i="1">
                                      <a:solidFill>
                                        <a:schemeClr val="tx1"/>
                                      </a:solidFill>
                                      <a:latin typeface="Cambria Math"/>
                                    </a:rPr>
                                  </m:ctrlPr>
                                </m:fPr>
                                <m:num>
                                  <m:r>
                                    <a:rPr lang="es-ES" sz="2000" b="0" i="1">
                                      <a:solidFill>
                                        <a:schemeClr val="tx1"/>
                                      </a:solidFill>
                                      <a:latin typeface="Cambria Math"/>
                                    </a:rPr>
                                    <m:t>2</m:t>
                                  </m:r>
                                </m:num>
                                <m:den>
                                  <m:r>
                                    <a:rPr lang="es-ES" sz="2000" b="0" i="1">
                                      <a:solidFill>
                                        <a:schemeClr val="tx1"/>
                                      </a:solidFill>
                                      <a:latin typeface="Cambria Math"/>
                                    </a:rPr>
                                    <m:t>3</m:t>
                                  </m:r>
                                </m:den>
                              </m:f>
                              <m:r>
                                <a:rPr lang="es-ES" sz="2000" b="0" i="1">
                                  <a:solidFill>
                                    <a:schemeClr val="tx1"/>
                                  </a:solidFill>
                                  <a:latin typeface="Cambria Math"/>
                                </a:rPr>
                                <m:t>×</m:t>
                              </m:r>
                              <m:r>
                                <a:rPr lang="es-ES" sz="2000" b="0" i="1">
                                  <a:solidFill>
                                    <a:schemeClr val="tx1"/>
                                  </a:solidFill>
                                  <a:latin typeface="Cambria Math"/>
                                </a:rPr>
                                <m:t>𝑓𝑐</m:t>
                              </m:r>
                            </m:den>
                          </m:f>
                        </m:e>
                      </m:rad>
                    </m:oMath>
                    <m:oMath xmlns:m="http://schemas.openxmlformats.org/officeDocument/2006/math">
                      <m:sSub>
                        <m:sSubPr>
                          <m:ctrlPr>
                            <a:rPr lang="es-EC" sz="1600" i="1">
                              <a:solidFill>
                                <a:schemeClr val="tx1"/>
                              </a:solidFill>
                              <a:latin typeface="Cambria Math"/>
                            </a:rPr>
                          </m:ctrlPr>
                        </m:sSubPr>
                        <m:e>
                          <m:r>
                            <a:rPr lang="es-ES" sz="1600" b="0" i="1">
                              <a:solidFill>
                                <a:schemeClr val="tx1"/>
                              </a:solidFill>
                              <a:latin typeface="Cambria Math"/>
                            </a:rPr>
                            <m:t>𝐶</m:t>
                          </m:r>
                        </m:e>
                        <m:sub>
                          <m:r>
                            <a:rPr lang="es-ES" sz="1600" b="0" i="1">
                              <a:solidFill>
                                <a:schemeClr val="tx1"/>
                              </a:solidFill>
                              <a:latin typeface="Cambria Math"/>
                            </a:rPr>
                            <m:t>𝑘</m:t>
                          </m:r>
                        </m:sub>
                      </m:sSub>
                      <m:r>
                        <a:rPr lang="es-ES" sz="1600" b="0">
                          <a:solidFill>
                            <a:schemeClr val="tx1"/>
                          </a:solidFill>
                          <a:latin typeface="Cambria Math"/>
                        </a:rPr>
                        <m:t>=</m:t>
                      </m:r>
                      <m:r>
                        <a:rPr lang="es-ES" sz="1600" b="0" i="1">
                          <a:solidFill>
                            <a:schemeClr val="tx1"/>
                          </a:solidFill>
                          <a:latin typeface="Cambria Math"/>
                        </a:rPr>
                        <m:t>2</m:t>
                      </m:r>
                      <m:r>
                        <a:rPr lang="es-ES" sz="1600" b="0">
                          <a:solidFill>
                            <a:schemeClr val="tx1"/>
                          </a:solidFill>
                          <a:latin typeface="Cambria Math"/>
                        </a:rPr>
                        <m:t>,</m:t>
                      </m:r>
                      <m:r>
                        <a:rPr lang="es-ES" sz="1600" b="0" i="1">
                          <a:solidFill>
                            <a:schemeClr val="tx1"/>
                          </a:solidFill>
                          <a:latin typeface="Cambria Math"/>
                        </a:rPr>
                        <m:t>433</m:t>
                      </m:r>
                      <m:r>
                        <a:rPr lang="es-ES" sz="1600" b="0">
                          <a:solidFill>
                            <a:schemeClr val="tx1"/>
                          </a:solidFill>
                          <a:latin typeface="Cambria Math"/>
                        </a:rPr>
                        <m:t>×</m:t>
                      </m:r>
                      <m:rad>
                        <m:radPr>
                          <m:degHide m:val="on"/>
                          <m:ctrlPr>
                            <a:rPr lang="es-EC" sz="1600" i="1">
                              <a:solidFill>
                                <a:schemeClr val="tx1"/>
                              </a:solidFill>
                              <a:latin typeface="Cambria Math"/>
                            </a:rPr>
                          </m:ctrlPr>
                        </m:radPr>
                        <m:deg/>
                        <m:e>
                          <m:f>
                            <m:fPr>
                              <m:ctrlPr>
                                <a:rPr lang="es-EC" sz="1600" i="1">
                                  <a:solidFill>
                                    <a:schemeClr val="tx1"/>
                                  </a:solidFill>
                                  <a:latin typeface="Cambria Math"/>
                                </a:rPr>
                              </m:ctrlPr>
                            </m:fPr>
                            <m:num>
                              <m:r>
                                <a:rPr lang="es-ES" sz="1600" b="0" i="1">
                                  <a:solidFill>
                                    <a:schemeClr val="tx1"/>
                                  </a:solidFill>
                                  <a:latin typeface="Cambria Math"/>
                                </a:rPr>
                                <m:t>𝐸</m:t>
                              </m:r>
                            </m:num>
                            <m:den>
                              <m:sSub>
                                <m:sSubPr>
                                  <m:ctrlPr>
                                    <a:rPr lang="es-EC" sz="1600" i="1">
                                      <a:solidFill>
                                        <a:schemeClr val="tx1"/>
                                      </a:solidFill>
                                      <a:latin typeface="Cambria Math"/>
                                    </a:rPr>
                                  </m:ctrlPr>
                                </m:sSubPr>
                                <m:e>
                                  <m:r>
                                    <a:rPr lang="es-ES" sz="1600" b="0" i="1">
                                      <a:solidFill>
                                        <a:schemeClr val="tx1"/>
                                      </a:solidFill>
                                      <a:latin typeface="Cambria Math"/>
                                    </a:rPr>
                                    <m:t>𝑓</m:t>
                                  </m:r>
                                </m:e>
                                <m:sub>
                                  <m:r>
                                    <a:rPr lang="es-ES" sz="1600" b="0" i="1">
                                      <a:solidFill>
                                        <a:schemeClr val="tx1"/>
                                      </a:solidFill>
                                      <a:latin typeface="Cambria Math"/>
                                    </a:rPr>
                                    <m:t>𝑐</m:t>
                                  </m:r>
                                </m:sub>
                              </m:sSub>
                            </m:den>
                          </m:f>
                        </m:e>
                      </m:rad>
                    </m:oMath>
                  </m:oMathPara>
                </a14:m>
                <a:endParaRPr lang="es-EC" sz="200" kern="0" dirty="0" smtClean="0"/>
              </a:p>
              <a:p>
                <a:pPr marL="0" lvl="1">
                  <a:spcBef>
                    <a:spcPct val="0"/>
                  </a:spcBef>
                </a:pPr>
                <a14:m>
                  <m:oMath xmlns:m="http://schemas.openxmlformats.org/officeDocument/2006/math">
                    <m:sSub>
                      <m:sSubPr>
                        <m:ctrlPr>
                          <a:rPr lang="es-EC" sz="2000" b="1" i="1" smtClean="0">
                            <a:solidFill>
                              <a:schemeClr val="accent2">
                                <a:lumMod val="75000"/>
                              </a:schemeClr>
                            </a:solidFill>
                            <a:latin typeface="Cambria Math"/>
                          </a:rPr>
                        </m:ctrlPr>
                      </m:sSubPr>
                      <m:e>
                        <m:r>
                          <a:rPr lang="es-ES" sz="2000" b="1" i="1">
                            <a:solidFill>
                              <a:schemeClr val="accent2">
                                <a:lumMod val="75000"/>
                              </a:schemeClr>
                            </a:solidFill>
                            <a:latin typeface="Cambria Math"/>
                          </a:rPr>
                          <m:t>𝑪</m:t>
                        </m:r>
                      </m:e>
                      <m:sub>
                        <m:r>
                          <a:rPr lang="es-ES" sz="2000" b="1" i="1">
                            <a:solidFill>
                              <a:schemeClr val="accent2">
                                <a:lumMod val="75000"/>
                              </a:schemeClr>
                            </a:solidFill>
                            <a:latin typeface="Cambria Math"/>
                          </a:rPr>
                          <m:t>𝒌</m:t>
                        </m:r>
                      </m:sub>
                    </m:sSub>
                    <m:r>
                      <a:rPr lang="es-ES" sz="2000" b="1">
                        <a:solidFill>
                          <a:schemeClr val="accent2">
                            <a:lumMod val="75000"/>
                          </a:schemeClr>
                        </a:solidFill>
                        <a:latin typeface="Cambria Math"/>
                      </a:rPr>
                      <m:t>=</m:t>
                    </m:r>
                    <m:f>
                      <m:fPr>
                        <m:ctrlPr>
                          <a:rPr lang="es-ES" sz="2000" b="1" i="1">
                            <a:solidFill>
                              <a:schemeClr val="accent2">
                                <a:lumMod val="75000"/>
                              </a:schemeClr>
                            </a:solidFill>
                            <a:latin typeface="Cambria Math"/>
                          </a:rPr>
                        </m:ctrlPr>
                      </m:fPr>
                      <m:num>
                        <m:rad>
                          <m:radPr>
                            <m:degHide m:val="on"/>
                            <m:ctrlPr>
                              <a:rPr lang="es-ES" sz="2000" b="1" i="1">
                                <a:solidFill>
                                  <a:schemeClr val="accent2">
                                    <a:lumMod val="75000"/>
                                  </a:schemeClr>
                                </a:solidFill>
                                <a:latin typeface="Cambria Math"/>
                              </a:rPr>
                            </m:ctrlPr>
                          </m:radPr>
                          <m:deg/>
                          <m:e>
                            <m:r>
                              <a:rPr lang="es-EC" sz="2000" b="1" i="1">
                                <a:solidFill>
                                  <a:schemeClr val="accent2">
                                    <a:lumMod val="75000"/>
                                  </a:schemeClr>
                                </a:solidFill>
                                <a:latin typeface="Cambria Math"/>
                              </a:rPr>
                              <m:t>𝟏𝟐</m:t>
                            </m:r>
                          </m:e>
                        </m:rad>
                      </m:num>
                      <m:den>
                        <m:r>
                          <a:rPr lang="es-ES" sz="2000" b="1" i="1">
                            <a:solidFill>
                              <a:schemeClr val="accent2">
                                <a:lumMod val="75000"/>
                              </a:schemeClr>
                            </a:solidFill>
                            <a:latin typeface="Cambria Math"/>
                          </a:rPr>
                          <m:t>𝟐</m:t>
                        </m:r>
                        <m:r>
                          <a:rPr lang="es-ES" sz="2000" b="1">
                            <a:solidFill>
                              <a:schemeClr val="accent2">
                                <a:lumMod val="75000"/>
                              </a:schemeClr>
                            </a:solidFill>
                            <a:latin typeface="Cambria Math"/>
                          </a:rPr>
                          <m:t>,</m:t>
                        </m:r>
                        <m:r>
                          <a:rPr lang="es-ES" sz="2000" b="1" i="1">
                            <a:solidFill>
                              <a:schemeClr val="accent2">
                                <a:lumMod val="75000"/>
                              </a:schemeClr>
                            </a:solidFill>
                            <a:latin typeface="Cambria Math"/>
                          </a:rPr>
                          <m:t>𝟒𝟑𝟑</m:t>
                        </m:r>
                      </m:den>
                    </m:f>
                    <m:r>
                      <a:rPr lang="es-ES" sz="2000" b="1">
                        <a:solidFill>
                          <a:schemeClr val="accent2">
                            <a:lumMod val="75000"/>
                          </a:schemeClr>
                        </a:solidFill>
                        <a:latin typeface="Cambria Math"/>
                      </a:rPr>
                      <m:t>×</m:t>
                    </m:r>
                    <m:rad>
                      <m:radPr>
                        <m:degHide m:val="on"/>
                        <m:ctrlPr>
                          <a:rPr lang="es-EC" sz="2000" b="1" i="1">
                            <a:solidFill>
                              <a:schemeClr val="accent2">
                                <a:lumMod val="75000"/>
                              </a:schemeClr>
                            </a:solidFill>
                            <a:latin typeface="Cambria Math"/>
                          </a:rPr>
                        </m:ctrlPr>
                      </m:radPr>
                      <m:deg/>
                      <m:e>
                        <m:f>
                          <m:fPr>
                            <m:ctrlPr>
                              <a:rPr lang="es-EC" sz="2000" b="1" i="1">
                                <a:solidFill>
                                  <a:schemeClr val="accent2">
                                    <a:lumMod val="75000"/>
                                  </a:schemeClr>
                                </a:solidFill>
                                <a:latin typeface="Cambria Math"/>
                              </a:rPr>
                            </m:ctrlPr>
                          </m:fPr>
                          <m:num>
                            <m:r>
                              <a:rPr lang="es-ES" sz="2000" b="1" i="1">
                                <a:solidFill>
                                  <a:schemeClr val="accent2">
                                    <a:lumMod val="75000"/>
                                  </a:schemeClr>
                                </a:solidFill>
                                <a:latin typeface="Cambria Math"/>
                              </a:rPr>
                              <m:t>𝑬</m:t>
                            </m:r>
                          </m:num>
                          <m:den>
                            <m:sSub>
                              <m:sSubPr>
                                <m:ctrlPr>
                                  <a:rPr lang="es-EC" sz="2000" b="1" i="1">
                                    <a:solidFill>
                                      <a:schemeClr val="accent2">
                                        <a:lumMod val="75000"/>
                                      </a:schemeClr>
                                    </a:solidFill>
                                    <a:latin typeface="Cambria Math"/>
                                  </a:rPr>
                                </m:ctrlPr>
                              </m:sSubPr>
                              <m:e>
                                <m:r>
                                  <a:rPr lang="es-ES" sz="2000" b="1" i="1">
                                    <a:solidFill>
                                      <a:schemeClr val="accent2">
                                        <a:lumMod val="75000"/>
                                      </a:schemeClr>
                                    </a:solidFill>
                                    <a:latin typeface="Cambria Math"/>
                                  </a:rPr>
                                  <m:t>𝒇</m:t>
                                </m:r>
                              </m:e>
                              <m:sub>
                                <m:r>
                                  <a:rPr lang="es-ES" sz="2000" b="1" i="1">
                                    <a:solidFill>
                                      <a:schemeClr val="accent2">
                                        <a:lumMod val="75000"/>
                                      </a:schemeClr>
                                    </a:solidFill>
                                    <a:latin typeface="Cambria Math"/>
                                  </a:rPr>
                                  <m:t>𝒄</m:t>
                                </m:r>
                              </m:sub>
                            </m:sSub>
                          </m:den>
                        </m:f>
                      </m:e>
                    </m:rad>
                  </m:oMath>
                </a14:m>
                <a:r>
                  <a:rPr lang="es-EC" sz="2000" b="1" kern="0" dirty="0" smtClean="0">
                    <a:solidFill>
                      <a:schemeClr val="accent2">
                        <a:lumMod val="75000"/>
                      </a:schemeClr>
                    </a:solidFill>
                  </a:rPr>
                  <a:t>=</a:t>
                </a:r>
                <a:r>
                  <a:rPr lang="es-EC" sz="1600" b="1" kern="0" dirty="0" smtClean="0">
                    <a:solidFill>
                      <a:schemeClr val="accent2">
                        <a:lumMod val="75000"/>
                      </a:schemeClr>
                    </a:solidFill>
                    <a:latin typeface="Times New Roman" panose="02020603050405020304" pitchFamily="18" charset="0"/>
                    <a:cs typeface="Times New Roman" panose="02020603050405020304" pitchFamily="18" charset="0"/>
                  </a:rPr>
                  <a:t>1,4238</a:t>
                </a:r>
                <a14:m>
                  <m:oMath xmlns:m="http://schemas.openxmlformats.org/officeDocument/2006/math">
                    <m:r>
                      <a:rPr lang="es-ES" sz="2000" b="1">
                        <a:solidFill>
                          <a:schemeClr val="accent2">
                            <a:lumMod val="75000"/>
                          </a:schemeClr>
                        </a:solidFill>
                        <a:latin typeface="Cambria Math"/>
                      </a:rPr>
                      <m:t>×</m:t>
                    </m:r>
                    <m:rad>
                      <m:radPr>
                        <m:degHide m:val="on"/>
                        <m:ctrlPr>
                          <a:rPr lang="es-EC" sz="2000" b="1" i="1">
                            <a:solidFill>
                              <a:schemeClr val="accent2">
                                <a:lumMod val="75000"/>
                              </a:schemeClr>
                            </a:solidFill>
                            <a:latin typeface="Cambria Math"/>
                          </a:rPr>
                        </m:ctrlPr>
                      </m:radPr>
                      <m:deg/>
                      <m:e>
                        <m:f>
                          <m:fPr>
                            <m:ctrlPr>
                              <a:rPr lang="es-EC" sz="2000" b="1" i="1">
                                <a:solidFill>
                                  <a:schemeClr val="accent2">
                                    <a:lumMod val="75000"/>
                                  </a:schemeClr>
                                </a:solidFill>
                                <a:latin typeface="Cambria Math"/>
                              </a:rPr>
                            </m:ctrlPr>
                          </m:fPr>
                          <m:num>
                            <m:r>
                              <a:rPr lang="es-ES" sz="2000" b="1" i="1">
                                <a:solidFill>
                                  <a:schemeClr val="accent2">
                                    <a:lumMod val="75000"/>
                                  </a:schemeClr>
                                </a:solidFill>
                                <a:latin typeface="Cambria Math"/>
                              </a:rPr>
                              <m:t>𝑬</m:t>
                            </m:r>
                          </m:num>
                          <m:den>
                            <m:sSub>
                              <m:sSubPr>
                                <m:ctrlPr>
                                  <a:rPr lang="es-EC" sz="2000" b="1" i="1">
                                    <a:solidFill>
                                      <a:schemeClr val="accent2">
                                        <a:lumMod val="75000"/>
                                      </a:schemeClr>
                                    </a:solidFill>
                                    <a:latin typeface="Cambria Math"/>
                                  </a:rPr>
                                </m:ctrlPr>
                              </m:sSubPr>
                              <m:e>
                                <m:r>
                                  <a:rPr lang="es-ES" sz="2000" b="1" i="1">
                                    <a:solidFill>
                                      <a:schemeClr val="accent2">
                                        <a:lumMod val="75000"/>
                                      </a:schemeClr>
                                    </a:solidFill>
                                    <a:latin typeface="Cambria Math"/>
                                  </a:rPr>
                                  <m:t>𝒇</m:t>
                                </m:r>
                              </m:e>
                              <m:sub>
                                <m:r>
                                  <a:rPr lang="es-ES" sz="2000" b="1" i="1">
                                    <a:solidFill>
                                      <a:schemeClr val="accent2">
                                        <a:lumMod val="75000"/>
                                      </a:schemeClr>
                                    </a:solidFill>
                                    <a:latin typeface="Cambria Math"/>
                                  </a:rPr>
                                  <m:t>𝒄</m:t>
                                </m:r>
                              </m:sub>
                            </m:sSub>
                          </m:den>
                        </m:f>
                      </m:e>
                    </m:rad>
                  </m:oMath>
                </a14:m>
                <a:r>
                  <a:rPr lang="es-EC" sz="200" b="1" kern="0" dirty="0" smtClean="0"/>
                  <a:t/>
                </a:r>
                <a:br>
                  <a:rPr lang="es-EC" sz="200" b="1" kern="0" dirty="0" smtClean="0"/>
                </a:br>
                <a:endParaRPr lang="es-EC" sz="100" kern="0" dirty="0"/>
              </a:p>
            </p:txBody>
          </p:sp>
        </mc:Choice>
        <mc:Fallback>
          <p:sp>
            <p:nvSpPr>
              <p:cNvPr id="8" name="Título 1"/>
              <p:cNvSpPr txBox="1">
                <a:spLocks noRot="1" noChangeAspect="1" noMove="1" noResize="1" noEditPoints="1" noAdjustHandles="1" noChangeArrowheads="1" noChangeShapeType="1" noTextEdit="1"/>
              </p:cNvSpPr>
              <p:nvPr/>
            </p:nvSpPr>
            <p:spPr>
              <a:xfrm>
                <a:off x="5734048" y="1914526"/>
                <a:ext cx="4095750" cy="4486272"/>
              </a:xfrm>
              <a:prstGeom prst="rect">
                <a:avLst/>
              </a:prstGeom>
              <a:blipFill rotWithShape="1">
                <a:blip r:embed="rId4"/>
                <a:stretch>
                  <a:fillRect/>
                </a:stretch>
              </a:blipFill>
            </p:spPr>
            <p:txBody>
              <a:bodyPr/>
              <a:lstStyle/>
              <a:p>
                <a:r>
                  <a:rPr lang="es-EC">
                    <a:noFill/>
                  </a:rPr>
                  <a:t> </a:t>
                </a:r>
              </a:p>
            </p:txBody>
          </p:sp>
        </mc:Fallback>
      </mc:AlternateContent>
      <p:cxnSp>
        <p:nvCxnSpPr>
          <p:cNvPr id="11" name="10 Conector recto"/>
          <p:cNvCxnSpPr/>
          <p:nvPr/>
        </p:nvCxnSpPr>
        <p:spPr>
          <a:xfrm>
            <a:off x="5486400" y="1771650"/>
            <a:ext cx="0" cy="416242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6346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28650"/>
          </a:xfrm>
        </p:spPr>
        <p:txBody>
          <a:bodyPr>
            <a:noAutofit/>
          </a:bodyPr>
          <a:lstStyle/>
          <a:p>
            <a:pPr lvl="1" algn="ctr" defTabSz="457200" rtl="0">
              <a:spcBef>
                <a:spcPct val="0"/>
              </a:spcBef>
            </a:pPr>
            <a:r>
              <a:rPr lang="es-EC" sz="2400" b="1" kern="1200" dirty="0" smtClean="0">
                <a:solidFill>
                  <a:schemeClr val="accent1"/>
                </a:solidFill>
                <a:latin typeface="Arial" panose="020B0604020202020204" pitchFamily="34" charset="0"/>
                <a:ea typeface="+mj-ea"/>
                <a:cs typeface="Arial" panose="020B0604020202020204" pitchFamily="34" charset="0"/>
              </a:rPr>
              <a:t>CLASIFICACIÓN DE LAS COLUMNAS   C</a:t>
            </a:r>
            <a:r>
              <a:rPr lang="es-EC" b="1" kern="1200" dirty="0" smtClean="0">
                <a:solidFill>
                  <a:schemeClr val="accent1"/>
                </a:solidFill>
                <a:latin typeface="Arial" panose="020B0604020202020204" pitchFamily="34" charset="0"/>
                <a:ea typeface="+mj-ea"/>
                <a:cs typeface="Arial" panose="020B0604020202020204" pitchFamily="34" charset="0"/>
              </a:rPr>
              <a:t>K</a:t>
            </a:r>
            <a:r>
              <a:rPr lang="es-ES" sz="1200" b="1" dirty="0" smtClean="0"/>
              <a:t> </a:t>
            </a:r>
            <a:r>
              <a:rPr lang="es-EC" sz="1600" b="1" dirty="0"/>
              <a:t/>
            </a:r>
            <a:br>
              <a:rPr lang="es-EC" sz="1600" b="1" dirty="0"/>
            </a:br>
            <a:endParaRPr lang="es-EC" sz="1400"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574302" y="1257300"/>
                <a:ext cx="9484098" cy="4819650"/>
              </a:xfrm>
            </p:spPr>
            <p:txBody>
              <a:bodyPr>
                <a:normAutofit/>
              </a:bodyPr>
              <a:lstStyle/>
              <a:p>
                <a:pPr marL="0" indent="0" algn="just">
                  <a:buNone/>
                </a:pPr>
                <a:endParaRPr lang="es-EC" sz="2000" b="1" dirty="0" smtClean="0"/>
              </a:p>
              <a:p>
                <a:pPr algn="just">
                  <a:buFont typeface="Wingdings" panose="05000000000000000000" pitchFamily="2" charset="2"/>
                  <a:buChar char="Ø"/>
                </a:pPr>
                <a:r>
                  <a:rPr lang="es-EC" sz="2000" b="1" dirty="0" smtClean="0"/>
                  <a:t>COLUMNAS CORTAS </a:t>
                </a:r>
                <a14:m>
                  <m:oMath xmlns:m="http://schemas.openxmlformats.org/officeDocument/2006/math">
                    <m:r>
                      <a:rPr lang="es-EC" sz="2000" b="1" i="0" smtClean="0">
                        <a:latin typeface="Cambria Math"/>
                      </a:rPr>
                      <m:t>                           </m:t>
                    </m:r>
                    <m:r>
                      <a:rPr lang="es-ES" sz="2000" b="1" i="0"/>
                      <m:t>𝛌</m:t>
                    </m:r>
                    <m:r>
                      <a:rPr lang="es-ES" sz="2000" b="1" i="0"/>
                      <m:t>≤</m:t>
                    </m:r>
                    <m:r>
                      <a:rPr lang="es-ES" sz="2000" b="1" i="0"/>
                      <m:t>𝟏𝟗</m:t>
                    </m:r>
                  </m:oMath>
                </a14:m>
                <a:endParaRPr lang="es-EC" sz="2000" b="1" dirty="0"/>
              </a:p>
              <a:p>
                <a:pPr marL="0" indent="0" algn="just">
                  <a:buNone/>
                </a:pPr>
                <a:endParaRPr lang="es-EC" sz="2400" b="1" dirty="0" smtClean="0"/>
              </a:p>
              <a:p>
                <a:pPr marL="0" indent="0" algn="just">
                  <a:buNone/>
                </a:pPr>
                <a:endParaRPr lang="es-EC" b="1" dirty="0" smtClean="0"/>
              </a:p>
              <a:p>
                <a:pPr algn="just">
                  <a:buFont typeface="Wingdings" panose="05000000000000000000" pitchFamily="2" charset="2"/>
                  <a:buChar char="Ø"/>
                </a:pPr>
                <a:r>
                  <a:rPr lang="es-EC" sz="2000" b="1" dirty="0" smtClean="0"/>
                  <a:t>COLUMNAS INTERMEDIAS    </a:t>
                </a:r>
                <a14:m>
                  <m:oMath xmlns:m="http://schemas.openxmlformats.org/officeDocument/2006/math">
                    <m:r>
                      <a:rPr lang="es-EC" sz="2000" b="1" i="0" smtClean="0">
                        <a:latin typeface="Cambria Math"/>
                      </a:rPr>
                      <m:t>        </m:t>
                    </m:r>
                    <m:r>
                      <a:rPr lang="es-ES" sz="2000" b="1" i="0"/>
                      <m:t>𝟏𝟗</m:t>
                    </m:r>
                    <m:r>
                      <a:rPr lang="es-ES" sz="2000" b="1" i="0"/>
                      <m:t>&lt;</m:t>
                    </m:r>
                    <m:r>
                      <a:rPr lang="es-ES" sz="2000" b="1" i="0"/>
                      <m:t>𝛌</m:t>
                    </m:r>
                    <m:r>
                      <a:rPr lang="es-ES" sz="2000" b="1" i="0"/>
                      <m:t>&lt;</m:t>
                    </m:r>
                    <m:sSub>
                      <m:sSubPr>
                        <m:ctrlPr>
                          <a:rPr lang="es-EC" sz="2000" b="1"/>
                        </m:ctrlPr>
                      </m:sSubPr>
                      <m:e>
                        <m:r>
                          <a:rPr lang="es-ES" sz="2000" b="1" i="0"/>
                          <m:t>𝐂</m:t>
                        </m:r>
                      </m:e>
                      <m:sub>
                        <m:r>
                          <a:rPr lang="es-ES" sz="2000" b="1" i="0"/>
                          <m:t>𝐤</m:t>
                        </m:r>
                      </m:sub>
                    </m:sSub>
                  </m:oMath>
                </a14:m>
                <a:endParaRPr lang="es-EC" sz="2000" b="1" dirty="0" smtClean="0"/>
              </a:p>
              <a:p>
                <a:pPr marL="0" indent="0" algn="just">
                  <a:buNone/>
                </a:pPr>
                <a:endParaRPr lang="es-EC" sz="2000" b="1" dirty="0" smtClean="0"/>
              </a:p>
              <a:p>
                <a:pPr marL="0" indent="0" algn="just">
                  <a:buNone/>
                </a:pPr>
                <a:endParaRPr lang="es-EC" sz="2000" b="1" dirty="0" smtClean="0"/>
              </a:p>
              <a:p>
                <a:pPr algn="just">
                  <a:buFont typeface="Wingdings" panose="05000000000000000000" pitchFamily="2" charset="2"/>
                  <a:buChar char="Ø"/>
                </a:pPr>
                <a:r>
                  <a:rPr lang="es-EC" sz="2000" b="1" dirty="0" smtClean="0"/>
                  <a:t>COLUMNAS LARGAS                   </a:t>
                </a:r>
                <a14:m>
                  <m:oMath xmlns:m="http://schemas.openxmlformats.org/officeDocument/2006/math">
                    <m:sSub>
                      <m:sSubPr>
                        <m:ctrlPr>
                          <a:rPr lang="es-EC" sz="2000" b="1" i="1"/>
                        </m:ctrlPr>
                      </m:sSubPr>
                      <m:e>
                        <m:r>
                          <a:rPr lang="es-ES" sz="2000" b="1" i="1"/>
                          <m:t>𝑪</m:t>
                        </m:r>
                      </m:e>
                      <m:sub>
                        <m:r>
                          <a:rPr lang="es-ES" sz="2000" b="1" i="1"/>
                          <m:t>𝒌</m:t>
                        </m:r>
                      </m:sub>
                    </m:sSub>
                    <m:r>
                      <a:rPr lang="es-ES" sz="2000" b="1"/>
                      <m:t>&lt;</m:t>
                    </m:r>
                    <m:r>
                      <a:rPr lang="es-ES" sz="2000" b="1" i="1"/>
                      <m:t>𝛌</m:t>
                    </m:r>
                    <m:r>
                      <a:rPr lang="es-ES" sz="2000" b="1"/>
                      <m:t>≤</m:t>
                    </m:r>
                    <m:r>
                      <a:rPr lang="es-ES" sz="2000" b="1" i="1"/>
                      <m:t>𝟗𝟓</m:t>
                    </m:r>
                  </m:oMath>
                </a14:m>
                <a:endParaRPr lang="es-EC" sz="2000" b="1" dirty="0" smtClean="0"/>
              </a:p>
              <a:p>
                <a:pPr marL="0" indent="0" algn="just">
                  <a:buNone/>
                </a:pPr>
                <a:endParaRPr lang="es-EC" sz="2000" b="1" dirty="0" smtClean="0"/>
              </a:p>
              <a:p>
                <a:pPr marL="0" indent="0" algn="just">
                  <a:buNone/>
                </a:pPr>
                <a:endParaRPr lang="es-EC" sz="2400" b="1" dirty="0" smtClean="0"/>
              </a:p>
              <a:p>
                <a:pPr marL="0" indent="0" algn="just">
                  <a:buNone/>
                </a:pPr>
                <a:endParaRPr lang="es-EC" dirty="0" smtClean="0"/>
              </a:p>
              <a:p>
                <a:pPr marL="0" indent="0" algn="just">
                  <a:buNone/>
                </a:pPr>
                <a:endParaRPr lang="es-EC" dirty="0"/>
              </a:p>
              <a:p>
                <a:pPr marL="0" indent="0" algn="just">
                  <a:buNone/>
                </a:pPr>
                <a:endParaRPr lang="es-EC"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574302" y="1257300"/>
                <a:ext cx="9484098" cy="4819650"/>
              </a:xfrm>
              <a:blipFill rotWithShape="1">
                <a:blip r:embed="rId2"/>
                <a:stretch>
                  <a:fillRect l="-193"/>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7" name="Marcador de contenido 2"/>
              <p:cNvSpPr txBox="1">
                <a:spLocks/>
              </p:cNvSpPr>
              <p:nvPr/>
            </p:nvSpPr>
            <p:spPr>
              <a:xfrm>
                <a:off x="4182533" y="2609850"/>
                <a:ext cx="2142066" cy="4191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S" b="1" dirty="0" smtClean="0"/>
                  <a:t> </a:t>
                </a:r>
                <a14:m>
                  <m:oMath xmlns:m="http://schemas.openxmlformats.org/officeDocument/2006/math">
                    <m:sSub>
                      <m:sSubPr>
                        <m:ctrlPr>
                          <a:rPr lang="es-EC" b="1">
                            <a:latin typeface="Cambria Math"/>
                          </a:rPr>
                        </m:ctrlPr>
                      </m:sSubPr>
                      <m:e>
                        <m:r>
                          <a:rPr lang="es-ES" b="1" i="0">
                            <a:latin typeface="Cambria Math"/>
                          </a:rPr>
                          <m:t>𝐍</m:t>
                        </m:r>
                      </m:e>
                      <m:sub>
                        <m:r>
                          <a:rPr lang="es-ES" b="1" i="0">
                            <a:latin typeface="Cambria Math"/>
                          </a:rPr>
                          <m:t>𝐚𝐝𝐦</m:t>
                        </m:r>
                      </m:sub>
                    </m:sSub>
                    <m:r>
                      <a:rPr lang="es-ES" b="1" i="0">
                        <a:latin typeface="Cambria Math"/>
                      </a:rPr>
                      <m:t>=</m:t>
                    </m:r>
                    <m:sSub>
                      <m:sSubPr>
                        <m:ctrlPr>
                          <a:rPr lang="es-EC" b="1">
                            <a:latin typeface="Cambria Math"/>
                          </a:rPr>
                        </m:ctrlPr>
                      </m:sSubPr>
                      <m:e>
                        <m:r>
                          <a:rPr lang="es-ES" b="1" i="0">
                            <a:latin typeface="Cambria Math"/>
                          </a:rPr>
                          <m:t>𝐟</m:t>
                        </m:r>
                      </m:e>
                      <m:sub>
                        <m:r>
                          <a:rPr lang="es-ES" b="1" i="0">
                            <a:latin typeface="Cambria Math"/>
                          </a:rPr>
                          <m:t>𝐜</m:t>
                        </m:r>
                        <m:r>
                          <a:rPr lang="es-ES" b="1" i="0">
                            <a:latin typeface="Cambria Math"/>
                          </a:rPr>
                          <m:t>╨</m:t>
                        </m:r>
                      </m:sub>
                    </m:sSub>
                    <m:r>
                      <a:rPr lang="es-ES" b="1" i="0">
                        <a:latin typeface="Cambria Math"/>
                      </a:rPr>
                      <m:t>×</m:t>
                    </m:r>
                    <m:r>
                      <a:rPr lang="es-ES" b="1" i="0">
                        <a:latin typeface="Cambria Math"/>
                      </a:rPr>
                      <m:t>𝐀</m:t>
                    </m:r>
                  </m:oMath>
                </a14:m>
                <a:endParaRPr lang="es-EC" b="1" dirty="0"/>
              </a:p>
              <a:p>
                <a:pPr algn="just"/>
                <a:endParaRPr lang="es-EC" dirty="0"/>
              </a:p>
            </p:txBody>
          </p:sp>
        </mc:Choice>
        <mc:Fallback>
          <p:sp>
            <p:nvSpPr>
              <p:cNvPr id="7" name="Marcador de contenido 2"/>
              <p:cNvSpPr txBox="1">
                <a:spLocks noRot="1" noChangeAspect="1" noMove="1" noResize="1" noEditPoints="1" noAdjustHandles="1" noChangeArrowheads="1" noChangeShapeType="1" noTextEdit="1"/>
              </p:cNvSpPr>
              <p:nvPr/>
            </p:nvSpPr>
            <p:spPr>
              <a:xfrm>
                <a:off x="4182533" y="2609850"/>
                <a:ext cx="2142066" cy="419100"/>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9" name="Marcador de contenido 2"/>
              <p:cNvSpPr txBox="1">
                <a:spLocks/>
              </p:cNvSpPr>
              <p:nvPr/>
            </p:nvSpPr>
            <p:spPr>
              <a:xfrm>
                <a:off x="4182533" y="3857625"/>
                <a:ext cx="3532715" cy="7048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S" b="1" dirty="0" smtClean="0"/>
                  <a:t> </a:t>
                </a:r>
                <a14:m>
                  <m:oMath xmlns:m="http://schemas.openxmlformats.org/officeDocument/2006/math">
                    <m:sSub>
                      <m:sSubPr>
                        <m:ctrlPr>
                          <a:rPr lang="es-EC" b="1">
                            <a:latin typeface="Cambria Math"/>
                          </a:rPr>
                        </m:ctrlPr>
                      </m:sSubPr>
                      <m:e>
                        <m:r>
                          <a:rPr lang="es-ES" b="1" i="0">
                            <a:latin typeface="Cambria Math"/>
                          </a:rPr>
                          <m:t>𝐍</m:t>
                        </m:r>
                      </m:e>
                      <m:sub>
                        <m:r>
                          <a:rPr lang="es-ES" b="1" i="0">
                            <a:latin typeface="Cambria Math"/>
                          </a:rPr>
                          <m:t>𝐚𝐝𝐦</m:t>
                        </m:r>
                      </m:sub>
                    </m:sSub>
                    <m:r>
                      <a:rPr lang="es-ES" b="1" i="0">
                        <a:latin typeface="Cambria Math"/>
                      </a:rPr>
                      <m:t>=</m:t>
                    </m:r>
                    <m:sSub>
                      <m:sSubPr>
                        <m:ctrlPr>
                          <a:rPr lang="es-EC" b="1">
                            <a:latin typeface="Cambria Math"/>
                          </a:rPr>
                        </m:ctrlPr>
                      </m:sSubPr>
                      <m:e>
                        <m:r>
                          <a:rPr lang="es-ES" b="1" i="0">
                            <a:latin typeface="Cambria Math"/>
                          </a:rPr>
                          <m:t>𝐟</m:t>
                        </m:r>
                      </m:e>
                      <m:sub>
                        <m:r>
                          <a:rPr lang="es-ES" b="1" i="0">
                            <a:latin typeface="Cambria Math"/>
                          </a:rPr>
                          <m:t>𝐜</m:t>
                        </m:r>
                        <m:r>
                          <a:rPr lang="es-ES" b="1" i="0">
                            <a:latin typeface="Cambria Math"/>
                          </a:rPr>
                          <m:t>╨</m:t>
                        </m:r>
                      </m:sub>
                    </m:sSub>
                    <m:r>
                      <a:rPr lang="es-ES" b="1" i="0">
                        <a:latin typeface="Cambria Math"/>
                      </a:rPr>
                      <m:t>×</m:t>
                    </m:r>
                    <m:r>
                      <a:rPr lang="es-ES" b="1" i="0">
                        <a:latin typeface="Cambria Math"/>
                      </a:rPr>
                      <m:t>𝐀</m:t>
                    </m:r>
                    <m:r>
                      <a:rPr lang="es-ES" b="1" i="0">
                        <a:latin typeface="Cambria Math"/>
                      </a:rPr>
                      <m:t>×</m:t>
                    </m:r>
                    <m:d>
                      <m:dPr>
                        <m:begChr m:val="["/>
                        <m:endChr m:val="]"/>
                        <m:ctrlPr>
                          <a:rPr lang="es-EC" b="1">
                            <a:latin typeface="Cambria Math"/>
                          </a:rPr>
                        </m:ctrlPr>
                      </m:dPr>
                      <m:e>
                        <m:r>
                          <a:rPr lang="es-ES" b="1" i="0">
                            <a:latin typeface="Cambria Math"/>
                          </a:rPr>
                          <m:t>𝟏</m:t>
                        </m:r>
                        <m:r>
                          <a:rPr lang="es-ES" b="1" i="0">
                            <a:latin typeface="Cambria Math"/>
                          </a:rPr>
                          <m:t>−</m:t>
                        </m:r>
                        <m:f>
                          <m:fPr>
                            <m:ctrlPr>
                              <a:rPr lang="es-EC" b="1">
                                <a:latin typeface="Cambria Math"/>
                              </a:rPr>
                            </m:ctrlPr>
                          </m:fPr>
                          <m:num>
                            <m:r>
                              <a:rPr lang="es-ES" b="1" i="0">
                                <a:latin typeface="Cambria Math"/>
                              </a:rPr>
                              <m:t>𝟏</m:t>
                            </m:r>
                          </m:num>
                          <m:den>
                            <m:r>
                              <a:rPr lang="es-ES" b="1" i="0">
                                <a:latin typeface="Cambria Math"/>
                              </a:rPr>
                              <m:t>𝟑</m:t>
                            </m:r>
                          </m:den>
                        </m:f>
                        <m:r>
                          <a:rPr lang="es-ES" b="1" i="0">
                            <a:latin typeface="Cambria Math"/>
                          </a:rPr>
                          <m:t>×</m:t>
                        </m:r>
                        <m:sSup>
                          <m:sSupPr>
                            <m:ctrlPr>
                              <a:rPr lang="es-EC" b="1">
                                <a:latin typeface="Cambria Math"/>
                              </a:rPr>
                            </m:ctrlPr>
                          </m:sSupPr>
                          <m:e>
                            <m:d>
                              <m:dPr>
                                <m:ctrlPr>
                                  <a:rPr lang="es-EC" b="1">
                                    <a:latin typeface="Cambria Math"/>
                                  </a:rPr>
                                </m:ctrlPr>
                              </m:dPr>
                              <m:e>
                                <m:f>
                                  <m:fPr>
                                    <m:ctrlPr>
                                      <a:rPr lang="es-EC" b="1">
                                        <a:latin typeface="Cambria Math"/>
                                      </a:rPr>
                                    </m:ctrlPr>
                                  </m:fPr>
                                  <m:num>
                                    <m:r>
                                      <a:rPr lang="es-ES" b="1" i="0">
                                        <a:latin typeface="Cambria Math"/>
                                      </a:rPr>
                                      <m:t>𝛌</m:t>
                                    </m:r>
                                  </m:num>
                                  <m:den>
                                    <m:sSub>
                                      <m:sSubPr>
                                        <m:ctrlPr>
                                          <a:rPr lang="es-EC" b="1">
                                            <a:latin typeface="Cambria Math"/>
                                          </a:rPr>
                                        </m:ctrlPr>
                                      </m:sSubPr>
                                      <m:e>
                                        <m:r>
                                          <a:rPr lang="es-ES" b="1" i="0">
                                            <a:latin typeface="Cambria Math"/>
                                          </a:rPr>
                                          <m:t>𝐂</m:t>
                                        </m:r>
                                      </m:e>
                                      <m:sub>
                                        <m:r>
                                          <a:rPr lang="es-ES" b="1" i="0">
                                            <a:latin typeface="Cambria Math"/>
                                          </a:rPr>
                                          <m:t>𝐤</m:t>
                                        </m:r>
                                      </m:sub>
                                    </m:sSub>
                                  </m:den>
                                </m:f>
                              </m:e>
                            </m:d>
                          </m:e>
                          <m:sup>
                            <m:r>
                              <a:rPr lang="es-ES" b="1" i="0">
                                <a:latin typeface="Cambria Math"/>
                              </a:rPr>
                              <m:t>𝟒</m:t>
                            </m:r>
                          </m:sup>
                        </m:sSup>
                      </m:e>
                    </m:d>
                  </m:oMath>
                </a14:m>
                <a:endParaRPr lang="es-EC" b="1" dirty="0"/>
              </a:p>
              <a:p>
                <a:pPr algn="just"/>
                <a:endParaRPr lang="es-EC" dirty="0"/>
              </a:p>
            </p:txBody>
          </p:sp>
        </mc:Choice>
        <mc:Fallback>
          <p:sp>
            <p:nvSpPr>
              <p:cNvPr id="9" name="Marcador de contenido 2"/>
              <p:cNvSpPr txBox="1">
                <a:spLocks noRot="1" noChangeAspect="1" noMove="1" noResize="1" noEditPoints="1" noAdjustHandles="1" noChangeArrowheads="1" noChangeShapeType="1" noTextEdit="1"/>
              </p:cNvSpPr>
              <p:nvPr/>
            </p:nvSpPr>
            <p:spPr>
              <a:xfrm>
                <a:off x="4182533" y="3857625"/>
                <a:ext cx="3532715" cy="704850"/>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0" name="Marcador de contenido 2"/>
              <p:cNvSpPr txBox="1">
                <a:spLocks/>
              </p:cNvSpPr>
              <p:nvPr/>
            </p:nvSpPr>
            <p:spPr>
              <a:xfrm>
                <a:off x="4011084" y="5257800"/>
                <a:ext cx="3304115" cy="47625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S" b="1" dirty="0" smtClean="0"/>
                  <a:t> </a:t>
                </a:r>
                <a14:m>
                  <m:oMath xmlns:m="http://schemas.openxmlformats.org/officeDocument/2006/math">
                    <m:sSub>
                      <m:sSubPr>
                        <m:ctrlPr>
                          <a:rPr lang="es-EC" sz="2000" b="1" i="1">
                            <a:latin typeface="Cambria Math"/>
                          </a:rPr>
                        </m:ctrlPr>
                      </m:sSubPr>
                      <m:e>
                        <m:r>
                          <a:rPr lang="es-ES" sz="2000" b="1">
                            <a:latin typeface="Cambria Math"/>
                          </a:rPr>
                          <m:t>            </m:t>
                        </m:r>
                        <m:r>
                          <a:rPr lang="es-ES" sz="2000" b="1" i="1">
                            <a:latin typeface="Cambria Math"/>
                          </a:rPr>
                          <m:t>𝐍</m:t>
                        </m:r>
                      </m:e>
                      <m:sub>
                        <m:r>
                          <a:rPr lang="es-ES" sz="2000" b="1" i="1">
                            <a:latin typeface="Cambria Math"/>
                          </a:rPr>
                          <m:t>𝐚𝐝𝐦</m:t>
                        </m:r>
                      </m:sub>
                    </m:sSub>
                    <m:r>
                      <a:rPr lang="es-ES" sz="2000" b="1">
                        <a:latin typeface="Cambria Math"/>
                      </a:rPr>
                      <m:t>=</m:t>
                    </m:r>
                    <m:r>
                      <a:rPr lang="es-EC" sz="2000" b="1">
                        <a:latin typeface="Cambria Math"/>
                      </a:rPr>
                      <m:t>𝟎</m:t>
                    </m:r>
                    <m:r>
                      <a:rPr lang="es-EC" sz="2000" b="1">
                        <a:latin typeface="Cambria Math"/>
                      </a:rPr>
                      <m:t>,</m:t>
                    </m:r>
                    <m:r>
                      <a:rPr lang="es-EC" sz="2000" b="1">
                        <a:latin typeface="Cambria Math"/>
                      </a:rPr>
                      <m:t>𝟖𝟕𝟕𝟓</m:t>
                    </m:r>
                    <m:r>
                      <a:rPr lang="es-ES" sz="2000" b="1">
                        <a:latin typeface="Cambria Math"/>
                      </a:rPr>
                      <m:t>×</m:t>
                    </m:r>
                    <m:f>
                      <m:fPr>
                        <m:ctrlPr>
                          <a:rPr lang="es-EC" sz="2000" b="1" i="1">
                            <a:latin typeface="Cambria Math"/>
                          </a:rPr>
                        </m:ctrlPr>
                      </m:fPr>
                      <m:num>
                        <m:r>
                          <a:rPr lang="es-ES" sz="2000" b="1" i="1">
                            <a:latin typeface="Cambria Math"/>
                          </a:rPr>
                          <m:t>𝐄</m:t>
                        </m:r>
                        <m:r>
                          <a:rPr lang="es-ES" sz="2000" b="1">
                            <a:latin typeface="Cambria Math"/>
                          </a:rPr>
                          <m:t>×</m:t>
                        </m:r>
                        <m:r>
                          <a:rPr lang="es-ES" sz="2000" b="1" i="1">
                            <a:latin typeface="Cambria Math"/>
                          </a:rPr>
                          <m:t>𝐀</m:t>
                        </m:r>
                      </m:num>
                      <m:den>
                        <m:sSup>
                          <m:sSupPr>
                            <m:ctrlPr>
                              <a:rPr lang="es-EC" sz="2000" b="1" i="1">
                                <a:latin typeface="Cambria Math"/>
                              </a:rPr>
                            </m:ctrlPr>
                          </m:sSupPr>
                          <m:e>
                            <m:r>
                              <a:rPr lang="es-ES" sz="2000" b="1" i="1">
                                <a:latin typeface="Cambria Math"/>
                              </a:rPr>
                              <m:t>𝛌</m:t>
                            </m:r>
                          </m:e>
                          <m:sup>
                            <m:r>
                              <a:rPr lang="es-ES" sz="2000" b="1" i="1">
                                <a:latin typeface="Cambria Math"/>
                              </a:rPr>
                              <m:t>𝟐</m:t>
                            </m:r>
                          </m:sup>
                        </m:sSup>
                      </m:den>
                    </m:f>
                  </m:oMath>
                </a14:m>
                <a:endParaRPr lang="es-EC" b="1" dirty="0"/>
              </a:p>
              <a:p>
                <a:pPr algn="just"/>
                <a:endParaRPr lang="es-EC" dirty="0"/>
              </a:p>
            </p:txBody>
          </p:sp>
        </mc:Choice>
        <mc:Fallback>
          <p:sp>
            <p:nvSpPr>
              <p:cNvPr id="10" name="Marcador de contenido 2"/>
              <p:cNvSpPr txBox="1">
                <a:spLocks noRot="1" noChangeAspect="1" noMove="1" noResize="1" noEditPoints="1" noAdjustHandles="1" noChangeArrowheads="1" noChangeShapeType="1" noTextEdit="1"/>
              </p:cNvSpPr>
              <p:nvPr/>
            </p:nvSpPr>
            <p:spPr>
              <a:xfrm>
                <a:off x="4011084" y="5257800"/>
                <a:ext cx="3304115" cy="476250"/>
              </a:xfrm>
              <a:prstGeom prst="rect">
                <a:avLst/>
              </a:prstGeom>
              <a:blipFill rotWithShape="1">
                <a:blip r:embed="rId5"/>
                <a:stretch>
                  <a:fillRect b="-2564"/>
                </a:stretch>
              </a:blipFill>
            </p:spPr>
            <p:txBody>
              <a:bodyPr/>
              <a:lstStyle/>
              <a:p>
                <a:r>
                  <a:rPr lang="es-EC">
                    <a:noFill/>
                  </a:rPr>
                  <a:t> </a:t>
                </a:r>
              </a:p>
            </p:txBody>
          </p:sp>
        </mc:Fallback>
      </mc:AlternateContent>
    </p:spTree>
    <p:extLst>
      <p:ext uri="{BB962C8B-B14F-4D97-AF65-F5344CB8AC3E}">
        <p14:creationId xmlns:p14="http://schemas.microsoft.com/office/powerpoint/2010/main" val="2322813735"/>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55252" y="1333500"/>
            <a:ext cx="9484098" cy="4972050"/>
          </a:xfrm>
        </p:spPr>
        <p:txBody>
          <a:bodyPr>
            <a:normAutofit/>
          </a:bodyPr>
          <a:lstStyle/>
          <a:p>
            <a:pPr algn="just">
              <a:buFont typeface="Wingdings" panose="05000000000000000000" pitchFamily="2" charset="2"/>
              <a:buChar char="Ø"/>
            </a:pPr>
            <a:r>
              <a:rPr lang="es-EC" sz="2000" b="1" dirty="0" smtClean="0">
                <a:latin typeface="Times New Roman" panose="02020603050405020304" pitchFamily="18" charset="0"/>
                <a:cs typeface="Times New Roman" panose="02020603050405020304" pitchFamily="18" charset="0"/>
              </a:rPr>
              <a:t>Normativa</a:t>
            </a:r>
          </a:p>
          <a:p>
            <a:pPr marL="0" indent="0" algn="just">
              <a:buNone/>
            </a:pPr>
            <a:r>
              <a:rPr lang="es-EC" sz="2000" b="1" dirty="0" smtClean="0">
                <a:latin typeface="Times New Roman" panose="02020603050405020304" pitchFamily="18" charset="0"/>
                <a:cs typeface="Times New Roman" panose="02020603050405020304" pitchFamily="18" charset="0"/>
              </a:rPr>
              <a:t>	</a:t>
            </a:r>
            <a:r>
              <a:rPr lang="es-EC" sz="2000" b="1" dirty="0" smtClean="0">
                <a:latin typeface="Times New Roman" panose="02020603050405020304" pitchFamily="18" charset="0"/>
                <a:cs typeface="Times New Roman" panose="02020603050405020304" pitchFamily="18" charset="0"/>
              </a:rPr>
              <a:t>ASTM 198 y ASTM 143-94</a:t>
            </a:r>
          </a:p>
          <a:p>
            <a:pPr algn="just">
              <a:buFont typeface="Wingdings" panose="05000000000000000000" pitchFamily="2" charset="2"/>
              <a:buChar char="Ø"/>
            </a:pPr>
            <a:r>
              <a:rPr lang="es-EC" sz="2000" b="1" dirty="0" smtClean="0">
                <a:latin typeface="Times New Roman" panose="02020603050405020304" pitchFamily="18" charset="0"/>
                <a:cs typeface="Times New Roman" panose="02020603050405020304" pitchFamily="18" charset="0"/>
              </a:rPr>
              <a:t>Especificaciones Técnicas</a:t>
            </a:r>
            <a:endParaRPr lang="es-EC" sz="2000" b="1"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s-EC" b="1" dirty="0" smtClean="0">
                <a:latin typeface="Times New Roman" panose="02020603050405020304" pitchFamily="18" charset="0"/>
                <a:cs typeface="Times New Roman" panose="02020603050405020304" pitchFamily="18" charset="0"/>
              </a:rPr>
              <a:t>Selección del Material</a:t>
            </a:r>
          </a:p>
          <a:p>
            <a:pPr algn="just">
              <a:buFont typeface="Wingdings" panose="05000000000000000000" pitchFamily="2" charset="2"/>
              <a:buChar char="Ø"/>
            </a:pPr>
            <a:r>
              <a:rPr lang="es-EC" b="1" dirty="0" smtClean="0">
                <a:latin typeface="Times New Roman" panose="02020603050405020304" pitchFamily="18" charset="0"/>
                <a:cs typeface="Times New Roman" panose="02020603050405020304" pitchFamily="18" charset="0"/>
              </a:rPr>
              <a:t>Dimensiones</a:t>
            </a:r>
          </a:p>
          <a:p>
            <a:pPr marL="0" indent="0" algn="just">
              <a:buNone/>
            </a:pPr>
            <a:endParaRPr lang="es-EC" b="1" dirty="0" smtClean="0">
              <a:latin typeface="Times New Roman" panose="02020603050405020304" pitchFamily="18" charset="0"/>
              <a:cs typeface="Times New Roman" panose="02020603050405020304" pitchFamily="18" charset="0"/>
            </a:endParaRPr>
          </a:p>
          <a:p>
            <a:pPr marL="0" indent="0" algn="just">
              <a:buNone/>
            </a:pPr>
            <a:endParaRPr lang="es-EC" b="1" dirty="0">
              <a:latin typeface="Times New Roman" panose="02020603050405020304" pitchFamily="18" charset="0"/>
              <a:cs typeface="Times New Roman" panose="02020603050405020304" pitchFamily="18" charset="0"/>
            </a:endParaRPr>
          </a:p>
          <a:p>
            <a:pPr marL="0" indent="0" algn="just">
              <a:buNone/>
            </a:pPr>
            <a:endParaRPr lang="es-EC" b="1" dirty="0" smtClean="0">
              <a:latin typeface="Times New Roman" panose="02020603050405020304" pitchFamily="18" charset="0"/>
              <a:cs typeface="Times New Roman" panose="02020603050405020304" pitchFamily="18" charset="0"/>
            </a:endParaRPr>
          </a:p>
          <a:p>
            <a:pPr algn="just"/>
            <a:r>
              <a:rPr lang="es-EC" b="1" dirty="0" smtClean="0">
                <a:latin typeface="Times New Roman" panose="02020603050405020304" pitchFamily="18" charset="0"/>
                <a:cs typeface="Times New Roman" panose="02020603050405020304" pitchFamily="18" charset="0"/>
              </a:rPr>
              <a:t>Longitudes     1,22m y 1,42m</a:t>
            </a:r>
            <a:endParaRPr lang="es-EC" dirty="0" smtClean="0"/>
          </a:p>
          <a:p>
            <a:pPr algn="just"/>
            <a:r>
              <a:rPr lang="es-EC" b="1" dirty="0" smtClean="0">
                <a:latin typeface="Times New Roman" panose="02020603050405020304" pitchFamily="18" charset="0"/>
                <a:cs typeface="Times New Roman" panose="02020603050405020304" pitchFamily="18" charset="0"/>
              </a:rPr>
              <a:t>Uniones </a:t>
            </a:r>
          </a:p>
          <a:p>
            <a:pPr algn="just"/>
            <a:r>
              <a:rPr lang="es-EC" b="1" dirty="0" smtClean="0">
                <a:latin typeface="Times New Roman" panose="02020603050405020304" pitchFamily="18" charset="0"/>
                <a:cs typeface="Times New Roman" panose="02020603050405020304" pitchFamily="18" charset="0"/>
              </a:rPr>
              <a:t>Espesores y penetración mínima en uniones clavadas y atornilladas</a:t>
            </a:r>
            <a:endParaRPr lang="es-EC" b="1" dirty="0">
              <a:latin typeface="Times New Roman" panose="02020603050405020304" pitchFamily="18" charset="0"/>
              <a:cs typeface="Times New Roman" panose="02020603050405020304" pitchFamily="18" charset="0"/>
            </a:endParaRPr>
          </a:p>
        </p:txBody>
      </p:sp>
      <p:sp>
        <p:nvSpPr>
          <p:cNvPr id="13" name="Marcador de contenido 2"/>
          <p:cNvSpPr txBox="1">
            <a:spLocks/>
          </p:cNvSpPr>
          <p:nvPr/>
        </p:nvSpPr>
        <p:spPr>
          <a:xfrm>
            <a:off x="5077881" y="5086350"/>
            <a:ext cx="2408767" cy="7239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endParaRPr lang="es-EC" dirty="0"/>
          </a:p>
        </p:txBody>
      </p:sp>
      <p:sp>
        <p:nvSpPr>
          <p:cNvPr id="14" name="Título 1"/>
          <p:cNvSpPr>
            <a:spLocks noGrp="1"/>
          </p:cNvSpPr>
          <p:nvPr>
            <p:ph type="title"/>
          </p:nvPr>
        </p:nvSpPr>
        <p:spPr>
          <a:xfrm>
            <a:off x="677334" y="609600"/>
            <a:ext cx="8596668" cy="628650"/>
          </a:xfrm>
        </p:spPr>
        <p:txBody>
          <a:bodyPr>
            <a:noAutofit/>
          </a:bodyPr>
          <a:lstStyle/>
          <a:p>
            <a:pPr lvl="1" algn="ctr" defTabSz="457200" rtl="0">
              <a:spcBef>
                <a:spcPct val="0"/>
              </a:spcBef>
            </a:pPr>
            <a:r>
              <a:rPr lang="es-EC" sz="2400" b="1" kern="1200" dirty="0" smtClean="0">
                <a:solidFill>
                  <a:schemeClr val="accent1"/>
                </a:solidFill>
                <a:latin typeface="Arial" panose="020B0604020202020204" pitchFamily="34" charset="0"/>
                <a:ea typeface="+mj-ea"/>
                <a:cs typeface="Arial" panose="020B0604020202020204" pitchFamily="34" charset="0"/>
              </a:rPr>
              <a:t>ELABORACIÓN DE PROBETAS</a:t>
            </a:r>
            <a:r>
              <a:rPr lang="es-ES" sz="1200" b="1" dirty="0" smtClean="0"/>
              <a:t> </a:t>
            </a:r>
            <a:r>
              <a:rPr lang="es-EC" sz="1600" b="1" dirty="0"/>
              <a:t/>
            </a:r>
            <a:br>
              <a:rPr lang="es-EC" sz="1600" b="1" dirty="0"/>
            </a:br>
            <a:endParaRPr lang="es-EC" sz="1400" dirty="0"/>
          </a:p>
        </p:txBody>
      </p:sp>
      <p:pic>
        <p:nvPicPr>
          <p:cNvPr id="15" name="14 Imagen"/>
          <p:cNvPicPr/>
          <p:nvPr/>
        </p:nvPicPr>
        <p:blipFill>
          <a:blip r:embed="rId2">
            <a:extLst>
              <a:ext uri="{28A0092B-C50C-407E-A947-70E740481C1C}">
                <a14:useLocalDpi xmlns:a14="http://schemas.microsoft.com/office/drawing/2010/main" val="0"/>
              </a:ext>
            </a:extLst>
          </a:blip>
          <a:srcRect/>
          <a:stretch>
            <a:fillRect/>
          </a:stretch>
        </p:blipFill>
        <p:spPr bwMode="auto">
          <a:xfrm>
            <a:off x="2907030" y="3000057"/>
            <a:ext cx="1501140" cy="1624330"/>
          </a:xfrm>
          <a:prstGeom prst="rect">
            <a:avLst/>
          </a:prstGeom>
          <a:noFill/>
          <a:ln>
            <a:noFill/>
          </a:ln>
        </p:spPr>
      </p:pic>
      <p:pic>
        <p:nvPicPr>
          <p:cNvPr id="16" name="15 Imagen"/>
          <p:cNvPicPr/>
          <p:nvPr/>
        </p:nvPicPr>
        <p:blipFill>
          <a:blip r:embed="rId3">
            <a:extLst>
              <a:ext uri="{28A0092B-C50C-407E-A947-70E740481C1C}">
                <a14:useLocalDpi xmlns:a14="http://schemas.microsoft.com/office/drawing/2010/main" val="0"/>
              </a:ext>
            </a:extLst>
          </a:blip>
          <a:srcRect/>
          <a:stretch>
            <a:fillRect/>
          </a:stretch>
        </p:blipFill>
        <p:spPr bwMode="auto">
          <a:xfrm>
            <a:off x="4607769" y="3093084"/>
            <a:ext cx="1274445" cy="1438275"/>
          </a:xfrm>
          <a:prstGeom prst="rect">
            <a:avLst/>
          </a:prstGeom>
          <a:noFill/>
          <a:ln>
            <a:noFill/>
          </a:ln>
        </p:spPr>
      </p:pic>
      <p:pic>
        <p:nvPicPr>
          <p:cNvPr id="17" name="16 Imagen"/>
          <p:cNvPicPr/>
          <p:nvPr/>
        </p:nvPicPr>
        <p:blipFill>
          <a:blip r:embed="rId4">
            <a:extLst>
              <a:ext uri="{28A0092B-C50C-407E-A947-70E740481C1C}">
                <a14:useLocalDpi xmlns:a14="http://schemas.microsoft.com/office/drawing/2010/main" val="0"/>
              </a:ext>
            </a:extLst>
          </a:blip>
          <a:srcRect/>
          <a:stretch>
            <a:fillRect/>
          </a:stretch>
        </p:blipFill>
        <p:spPr bwMode="auto">
          <a:xfrm>
            <a:off x="6050280" y="3283267"/>
            <a:ext cx="1173480" cy="1248092"/>
          </a:xfrm>
          <a:prstGeom prst="rect">
            <a:avLst/>
          </a:prstGeom>
          <a:noFill/>
          <a:ln>
            <a:noFill/>
          </a:ln>
        </p:spPr>
      </p:pic>
    </p:spTree>
    <p:extLst>
      <p:ext uri="{BB962C8B-B14F-4D97-AF65-F5344CB8AC3E}">
        <p14:creationId xmlns:p14="http://schemas.microsoft.com/office/powerpoint/2010/main" val="1889682757"/>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666750"/>
          </a:xfrm>
        </p:spPr>
        <p:txBody>
          <a:bodyPr>
            <a:normAutofit/>
          </a:bodyPr>
          <a:lstStyle/>
          <a:p>
            <a:pPr algn="ctr"/>
            <a:r>
              <a:rPr lang="es-EC" sz="2400" b="1" dirty="0" smtClean="0"/>
              <a:t>EQUIPOS</a:t>
            </a:r>
            <a:endParaRPr lang="es-EC" sz="2400" b="1" dirty="0"/>
          </a:p>
        </p:txBody>
      </p:sp>
      <p:sp>
        <p:nvSpPr>
          <p:cNvPr id="3" name="2 Marcador de contenido"/>
          <p:cNvSpPr>
            <a:spLocks noGrp="1"/>
          </p:cNvSpPr>
          <p:nvPr>
            <p:ph idx="1"/>
          </p:nvPr>
        </p:nvSpPr>
        <p:spPr>
          <a:xfrm>
            <a:off x="677334" y="1314451"/>
            <a:ext cx="8596668" cy="4726912"/>
          </a:xfrm>
        </p:spPr>
        <p:txBody>
          <a:bodyPr/>
          <a:lstStyle/>
          <a:p>
            <a:pPr lvl="0">
              <a:lnSpc>
                <a:spcPct val="150000"/>
              </a:lnSpc>
            </a:pPr>
            <a:r>
              <a:rPr lang="es-ES" sz="2400" dirty="0"/>
              <a:t>Máquina de ensayo - Prensa Hidráulica con capacidad de 10 toneladas.</a:t>
            </a:r>
            <a:endParaRPr lang="es-EC" sz="2400" dirty="0"/>
          </a:p>
          <a:p>
            <a:pPr lvl="0">
              <a:lnSpc>
                <a:spcPct val="150000"/>
              </a:lnSpc>
            </a:pPr>
            <a:r>
              <a:rPr lang="es-ES" sz="2400" dirty="0"/>
              <a:t>Aparatos de soporte – platos de apoyo o reacciones</a:t>
            </a:r>
            <a:endParaRPr lang="es-EC" sz="2400" dirty="0"/>
          </a:p>
          <a:p>
            <a:pPr lvl="0">
              <a:lnSpc>
                <a:spcPct val="150000"/>
              </a:lnSpc>
            </a:pPr>
            <a:r>
              <a:rPr lang="es-ES" sz="2400" dirty="0"/>
              <a:t>Celda de Carga  máxima 10 toneladas</a:t>
            </a:r>
            <a:endParaRPr lang="es-EC" sz="2400" dirty="0"/>
          </a:p>
          <a:p>
            <a:pPr lvl="0">
              <a:lnSpc>
                <a:spcPct val="150000"/>
              </a:lnSpc>
            </a:pPr>
            <a:r>
              <a:rPr lang="es-ES" sz="2400" dirty="0"/>
              <a:t>Aparato medidor de la deflexión (DIGITALER DEHNUNGSMESSER DMD 20 A)</a:t>
            </a:r>
            <a:endParaRPr lang="es-EC" sz="2400" dirty="0"/>
          </a:p>
          <a:p>
            <a:pPr lvl="0">
              <a:lnSpc>
                <a:spcPct val="150000"/>
              </a:lnSpc>
            </a:pPr>
            <a:r>
              <a:rPr lang="es-ES" sz="2400" dirty="0"/>
              <a:t>Gato Hidráulico de 10 toneladas de capacidad</a:t>
            </a:r>
            <a:endParaRPr lang="es-EC" sz="2400" dirty="0"/>
          </a:p>
          <a:p>
            <a:endParaRPr lang="es-EC" dirty="0"/>
          </a:p>
        </p:txBody>
      </p:sp>
    </p:spTree>
    <p:extLst>
      <p:ext uri="{BB962C8B-B14F-4D97-AF65-F5344CB8AC3E}">
        <p14:creationId xmlns:p14="http://schemas.microsoft.com/office/powerpoint/2010/main" val="3974227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670560"/>
          </a:xfrm>
        </p:spPr>
        <p:txBody>
          <a:bodyPr/>
          <a:lstStyle/>
          <a:p>
            <a:pPr algn="ctr"/>
            <a:r>
              <a:rPr lang="es-EC" dirty="0"/>
              <a:t>INTRODUCCIÓN</a:t>
            </a:r>
          </a:p>
        </p:txBody>
      </p:sp>
      <p:sp>
        <p:nvSpPr>
          <p:cNvPr id="3" name="2 Marcador de contenido"/>
          <p:cNvSpPr>
            <a:spLocks noGrp="1"/>
          </p:cNvSpPr>
          <p:nvPr>
            <p:ph idx="1"/>
          </p:nvPr>
        </p:nvSpPr>
        <p:spPr>
          <a:xfrm>
            <a:off x="677334" y="1223493"/>
            <a:ext cx="8596668" cy="4817869"/>
          </a:xfrm>
        </p:spPr>
        <p:txBody>
          <a:bodyPr/>
          <a:lstStyle/>
          <a:p>
            <a:pPr>
              <a:buFont typeface="Wingdings" panose="05000000000000000000" pitchFamily="2" charset="2"/>
              <a:buChar char="Ø"/>
            </a:pPr>
            <a:r>
              <a:rPr lang="es-EC" dirty="0" smtClean="0">
                <a:solidFill>
                  <a:schemeClr val="tx1"/>
                </a:solidFill>
              </a:rPr>
              <a:t>FABRICACIÓN </a:t>
            </a:r>
            <a:r>
              <a:rPr lang="es-EC" dirty="0">
                <a:solidFill>
                  <a:schemeClr val="tx1"/>
                </a:solidFill>
              </a:rPr>
              <a:t>DE TABLEROS</a:t>
            </a:r>
          </a:p>
          <a:p>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4781007" y="1641764"/>
            <a:ext cx="2997832" cy="1333465"/>
          </a:xfrm>
          <a:prstGeom prst="rect">
            <a:avLst/>
          </a:prstGeom>
          <a:noFill/>
          <a:ln>
            <a:noFill/>
          </a:ln>
        </p:spPr>
      </p:pic>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1214433" y="2975229"/>
            <a:ext cx="3040246" cy="1195251"/>
          </a:xfrm>
          <a:prstGeom prst="rect">
            <a:avLst/>
          </a:prstGeom>
          <a:noFill/>
          <a:ln>
            <a:noFill/>
          </a:ln>
        </p:spPr>
      </p:pic>
      <p:pic>
        <p:nvPicPr>
          <p:cNvPr id="7" name="6 Imagen"/>
          <p:cNvPicPr/>
          <p:nvPr/>
        </p:nvPicPr>
        <p:blipFill rotWithShape="1">
          <a:blip r:embed="rId4">
            <a:extLst>
              <a:ext uri="{28A0092B-C50C-407E-A947-70E740481C1C}">
                <a14:useLocalDpi xmlns:a14="http://schemas.microsoft.com/office/drawing/2010/main" val="0"/>
              </a:ext>
            </a:extLst>
          </a:blip>
          <a:srcRect l="1869" t="3798" b="2953"/>
          <a:stretch/>
        </p:blipFill>
        <p:spPr bwMode="auto">
          <a:xfrm>
            <a:off x="1249507" y="1641764"/>
            <a:ext cx="3005172" cy="1201917"/>
          </a:xfrm>
          <a:prstGeom prst="rect">
            <a:avLst/>
          </a:prstGeom>
          <a:noFill/>
          <a:ln>
            <a:noFill/>
          </a:ln>
          <a:extLst>
            <a:ext uri="{53640926-AAD7-44D8-BBD7-CCE9431645EC}">
              <a14:shadowObscured xmlns:a14="http://schemas.microsoft.com/office/drawing/2010/main"/>
            </a:ext>
          </a:extLst>
        </p:spPr>
      </p:pic>
      <p:pic>
        <p:nvPicPr>
          <p:cNvPr id="8" name="7 Imagen"/>
          <p:cNvPicPr/>
          <p:nvPr/>
        </p:nvPicPr>
        <p:blipFill>
          <a:blip r:embed="rId5">
            <a:extLst>
              <a:ext uri="{28A0092B-C50C-407E-A947-70E740481C1C}">
                <a14:useLocalDpi xmlns:a14="http://schemas.microsoft.com/office/drawing/2010/main" val="0"/>
              </a:ext>
            </a:extLst>
          </a:blip>
          <a:srcRect/>
          <a:stretch>
            <a:fillRect/>
          </a:stretch>
        </p:blipFill>
        <p:spPr bwMode="auto">
          <a:xfrm>
            <a:off x="4781006" y="3030239"/>
            <a:ext cx="4258151" cy="1195251"/>
          </a:xfrm>
          <a:prstGeom prst="rect">
            <a:avLst/>
          </a:prstGeom>
          <a:noFill/>
          <a:ln>
            <a:noFill/>
          </a:ln>
        </p:spPr>
      </p:pic>
      <p:pic>
        <p:nvPicPr>
          <p:cNvPr id="9" name="8 Imagen"/>
          <p:cNvPicPr/>
          <p:nvPr/>
        </p:nvPicPr>
        <p:blipFill rotWithShape="1">
          <a:blip r:embed="rId6">
            <a:extLst>
              <a:ext uri="{28A0092B-C50C-407E-A947-70E740481C1C}">
                <a14:useLocalDpi xmlns:a14="http://schemas.microsoft.com/office/drawing/2010/main" val="0"/>
              </a:ext>
            </a:extLst>
          </a:blip>
          <a:srcRect l="8328"/>
          <a:stretch/>
        </p:blipFill>
        <p:spPr bwMode="auto">
          <a:xfrm>
            <a:off x="1249507" y="4328521"/>
            <a:ext cx="3005172" cy="1740848"/>
          </a:xfrm>
          <a:prstGeom prst="rect">
            <a:avLst/>
          </a:prstGeom>
          <a:noFill/>
          <a:ln>
            <a:noFill/>
          </a:ln>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9226" y="4328521"/>
            <a:ext cx="4340679" cy="1740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6134" t="16736" r="6768" b="8653"/>
          <a:stretch/>
        </p:blipFill>
        <p:spPr bwMode="auto">
          <a:xfrm>
            <a:off x="5782613" y="4323011"/>
            <a:ext cx="3129567" cy="1740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r="55988" b="2237"/>
          <a:stretch/>
        </p:blipFill>
        <p:spPr bwMode="auto">
          <a:xfrm>
            <a:off x="7225518" y="4323011"/>
            <a:ext cx="1813639" cy="1746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60615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937" y="438150"/>
            <a:ext cx="4402741" cy="586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1 Título"/>
          <p:cNvSpPr>
            <a:spLocks noGrp="1"/>
          </p:cNvSpPr>
          <p:nvPr>
            <p:ph type="title"/>
          </p:nvPr>
        </p:nvSpPr>
        <p:spPr>
          <a:xfrm>
            <a:off x="582084" y="3053953"/>
            <a:ext cx="2084916" cy="631031"/>
          </a:xfrm>
        </p:spPr>
        <p:txBody>
          <a:bodyPr>
            <a:normAutofit/>
          </a:bodyPr>
          <a:lstStyle/>
          <a:p>
            <a:pPr algn="ctr"/>
            <a:r>
              <a:rPr lang="es-EC" sz="2400" b="1" dirty="0" smtClean="0"/>
              <a:t>ENSAYO</a:t>
            </a:r>
            <a:endParaRPr lang="es-EC" sz="2400" b="1" dirty="0"/>
          </a:p>
        </p:txBody>
      </p:sp>
    </p:spTree>
    <p:extLst>
      <p:ext uri="{BB962C8B-B14F-4D97-AF65-F5344CB8AC3E}">
        <p14:creationId xmlns:p14="http://schemas.microsoft.com/office/powerpoint/2010/main" val="4012622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Columna tipo I </a:t>
            </a:r>
            <a:r>
              <a:rPr lang="es-ES" sz="2400" b="1" dirty="0" smtClean="0"/>
              <a:t>Cl </a:t>
            </a:r>
            <a:r>
              <a:rPr lang="es-ES" sz="2400" b="1" dirty="0"/>
              <a:t>No.1-12x15x122 [cm] de madera laminar contrachapada de 15mm </a:t>
            </a:r>
            <a:r>
              <a:rPr lang="es-EC" sz="2400" dirty="0" smtClean="0"/>
              <a:t> </a:t>
            </a:r>
            <a:endParaRPr lang="es-EC" sz="2400" dirty="0"/>
          </a:p>
        </p:txBody>
      </p:sp>
      <p:pic>
        <p:nvPicPr>
          <p:cNvPr id="6" name="5 Imagen" descr="C:\Users\pc\Documents\10MO.NIVEL\TESIS IBONE\flexion vigas\ENSAYOS\5TO ENSAYO\DCIM\878_FUJI\DSCF8754.JPG"/>
          <p:cNvPicPr/>
          <p:nvPr/>
        </p:nvPicPr>
        <p:blipFill rotWithShape="1">
          <a:blip r:embed="rId2" cstate="print">
            <a:extLst>
              <a:ext uri="{28A0092B-C50C-407E-A947-70E740481C1C}">
                <a14:useLocalDpi xmlns:a14="http://schemas.microsoft.com/office/drawing/2010/main" val="0"/>
              </a:ext>
            </a:extLst>
          </a:blip>
          <a:srcRect l="24084"/>
          <a:stretch/>
        </p:blipFill>
        <p:spPr bwMode="auto">
          <a:xfrm>
            <a:off x="2838450" y="1123950"/>
            <a:ext cx="4476749" cy="50482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99857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S" sz="2400" b="1" dirty="0"/>
              <a:t>Falla en Columna Tipo I Cl No.1-12x15x122 [cm]  de madera laminar contrachapada de </a:t>
            </a:r>
            <a:r>
              <a:rPr lang="es-ES" sz="2400" b="1" dirty="0" smtClean="0"/>
              <a:t>15mm</a:t>
            </a:r>
            <a:endParaRPr lang="es-EC" sz="2400" dirty="0"/>
          </a:p>
        </p:txBody>
      </p:sp>
      <p:pic>
        <p:nvPicPr>
          <p:cNvPr id="6" name="5 Imagen" descr="C:\Users\pc\Documents\10MO.NIVEL\TESIS IBONE\flexion vigas\ENSAYOS\5TO ENSAYO\DCIM\878_FUJI\DSCF8758.JPG"/>
          <p:cNvPicPr/>
          <p:nvPr/>
        </p:nvPicPr>
        <p:blipFill rotWithShape="1">
          <a:blip r:embed="rId2" cstate="print">
            <a:extLst>
              <a:ext uri="{28A0092B-C50C-407E-A947-70E740481C1C}">
                <a14:useLocalDpi xmlns:a14="http://schemas.microsoft.com/office/drawing/2010/main" val="0"/>
              </a:ext>
            </a:extLst>
          </a:blip>
          <a:srcRect l="19070" r="50797"/>
          <a:stretch/>
        </p:blipFill>
        <p:spPr bwMode="auto">
          <a:xfrm>
            <a:off x="1547177" y="1390650"/>
            <a:ext cx="2262823" cy="3688715"/>
          </a:xfrm>
          <a:prstGeom prst="rect">
            <a:avLst/>
          </a:prstGeom>
          <a:noFill/>
          <a:ln>
            <a:noFill/>
          </a:ln>
          <a:extLst>
            <a:ext uri="{53640926-AAD7-44D8-BBD7-CCE9431645EC}">
              <a14:shadowObscured xmlns:a14="http://schemas.microsoft.com/office/drawing/2010/main"/>
            </a:ext>
          </a:extLst>
        </p:spPr>
      </p:pic>
      <p:pic>
        <p:nvPicPr>
          <p:cNvPr id="7" name="6 Imagen" descr="C:\Users\pc\Documents\10MO.NIVEL\TESIS IBONE\flexion vigas\ENSAYOS\5TO ENSAYO\DCIM\878_FUJI\DSCF8759.JPG"/>
          <p:cNvPicPr/>
          <p:nvPr/>
        </p:nvPicPr>
        <p:blipFill rotWithShape="1">
          <a:blip r:embed="rId3" cstate="print">
            <a:extLst>
              <a:ext uri="{28A0092B-C50C-407E-A947-70E740481C1C}">
                <a14:useLocalDpi xmlns:a14="http://schemas.microsoft.com/office/drawing/2010/main" val="0"/>
              </a:ext>
            </a:extLst>
          </a:blip>
          <a:srcRect l="19498" t="22549" r="33332"/>
          <a:stretch/>
        </p:blipFill>
        <p:spPr bwMode="auto">
          <a:xfrm>
            <a:off x="5174634" y="1390650"/>
            <a:ext cx="2369166" cy="3656330"/>
          </a:xfrm>
          <a:prstGeom prst="rect">
            <a:avLst/>
          </a:prstGeom>
          <a:noFill/>
          <a:ln>
            <a:noFill/>
          </a:ln>
          <a:extLst>
            <a:ext uri="{53640926-AAD7-44D8-BBD7-CCE9431645EC}">
              <a14:shadowObscured xmlns:a14="http://schemas.microsoft.com/office/drawing/2010/main"/>
            </a:ext>
          </a:extLst>
        </p:spPr>
      </p:pic>
      <p:sp>
        <p:nvSpPr>
          <p:cNvPr id="8" name="1 Título"/>
          <p:cNvSpPr txBox="1">
            <a:spLocks/>
          </p:cNvSpPr>
          <p:nvPr/>
        </p:nvSpPr>
        <p:spPr>
          <a:xfrm>
            <a:off x="1726088" y="5334000"/>
            <a:ext cx="1905000" cy="6667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dirty="0" smtClean="0"/>
              <a:t>PANDEO</a:t>
            </a:r>
            <a:endParaRPr lang="es-EC" sz="2000" dirty="0"/>
          </a:p>
        </p:txBody>
      </p:sp>
      <p:sp>
        <p:nvSpPr>
          <p:cNvPr id="10" name="1 Título"/>
          <p:cNvSpPr txBox="1">
            <a:spLocks/>
          </p:cNvSpPr>
          <p:nvPr/>
        </p:nvSpPr>
        <p:spPr>
          <a:xfrm>
            <a:off x="5174634" y="5353050"/>
            <a:ext cx="2578716" cy="666750"/>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dirty="0" smtClean="0"/>
              <a:t>APLASTAMIENTO Y ROTURA DEL ALA Y ALMA</a:t>
            </a:r>
            <a:endParaRPr lang="es-EC" sz="2000" dirty="0"/>
          </a:p>
        </p:txBody>
      </p:sp>
    </p:spTree>
    <p:extLst>
      <p:ext uri="{BB962C8B-B14F-4D97-AF65-F5344CB8AC3E}">
        <p14:creationId xmlns:p14="http://schemas.microsoft.com/office/powerpoint/2010/main" val="22299857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Columna tipo I Ca No.6-6x15x122 [cm]  de madera laminar contrachapada de 15mm</a:t>
            </a:r>
            <a:endParaRPr lang="es-EC" sz="2400" dirty="0"/>
          </a:p>
        </p:txBody>
      </p:sp>
      <p:pic>
        <p:nvPicPr>
          <p:cNvPr id="4" name="3 Imagen" descr="C:\Users\pc\Documents\10MO.NIVEL\TESIS IBONE\flexion vigas\ENSAYOS\5TO ENSAYO\DCIM\878_FUJI\DSCF876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123950"/>
            <a:ext cx="3981450" cy="5067300"/>
          </a:xfrm>
          <a:prstGeom prst="rect">
            <a:avLst/>
          </a:prstGeom>
          <a:noFill/>
          <a:ln>
            <a:noFill/>
          </a:ln>
        </p:spPr>
      </p:pic>
    </p:spTree>
    <p:extLst>
      <p:ext uri="{BB962C8B-B14F-4D97-AF65-F5344CB8AC3E}">
        <p14:creationId xmlns:p14="http://schemas.microsoft.com/office/powerpoint/2010/main" val="13527346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S" sz="2400" b="1" dirty="0"/>
              <a:t>Falla columna tipo I Ca No.3-6x15x122 [cm]  de madera laminar contrachapada de </a:t>
            </a:r>
            <a:r>
              <a:rPr lang="es-ES" sz="2400" b="1" dirty="0" smtClean="0"/>
              <a:t>15mm</a:t>
            </a:r>
            <a:endParaRPr lang="es-EC" sz="2400" b="1" dirty="0"/>
          </a:p>
          <a:p>
            <a:pPr algn="ctr"/>
            <a:endParaRPr lang="es-EC" sz="2400" dirty="0"/>
          </a:p>
        </p:txBody>
      </p:sp>
      <p:sp>
        <p:nvSpPr>
          <p:cNvPr id="8" name="1 Título"/>
          <p:cNvSpPr txBox="1">
            <a:spLocks/>
          </p:cNvSpPr>
          <p:nvPr/>
        </p:nvSpPr>
        <p:spPr>
          <a:xfrm>
            <a:off x="876300" y="3224212"/>
            <a:ext cx="2609850" cy="85248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dirty="0" smtClean="0"/>
              <a:t>PANDEO EN EL SENTIDO DE LA MENOR INERCIA</a:t>
            </a:r>
            <a:endParaRPr lang="es-EC" sz="2000" dirty="0"/>
          </a:p>
        </p:txBody>
      </p:sp>
      <p:pic>
        <p:nvPicPr>
          <p:cNvPr id="9" name="8 Imagen" descr="C:\Users\pc\Documents\10MO.NIVEL\TESIS IBONE\flexion vigas\ENSAYOS\5TO ENSAYO\DCIM\878_FUJI\DSCF876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6838" y="1409700"/>
            <a:ext cx="3131662" cy="4629150"/>
          </a:xfrm>
          <a:prstGeom prst="rect">
            <a:avLst/>
          </a:prstGeom>
          <a:noFill/>
          <a:ln>
            <a:noFill/>
          </a:ln>
        </p:spPr>
      </p:pic>
    </p:spTree>
    <p:extLst>
      <p:ext uri="{BB962C8B-B14F-4D97-AF65-F5344CB8AC3E}">
        <p14:creationId xmlns:p14="http://schemas.microsoft.com/office/powerpoint/2010/main" val="2175387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 </a:t>
            </a:r>
            <a:r>
              <a:rPr lang="es-ES" sz="2400" b="1" dirty="0"/>
              <a:t>Columna tipo I Ca No. 10 – 9.6x9.6x122 [cm]  de madera laminar contrachapada de 12mm</a:t>
            </a:r>
            <a:endParaRPr lang="es-EC" sz="2400" b="1" dirty="0"/>
          </a:p>
          <a:p>
            <a:pPr algn="ctr"/>
            <a:endParaRPr lang="es-EC" sz="2400" dirty="0"/>
          </a:p>
        </p:txBody>
      </p:sp>
      <p:pic>
        <p:nvPicPr>
          <p:cNvPr id="6" name="5 Imagen" descr="C:\Users\pc\Documents\10MO.NIVEL\TESIS IBONE\flexion vigas\ENSAYOS\5TO ENSAYO\DCIM\878_FUJI\DSCF877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6473" y="1319846"/>
            <a:ext cx="3736321" cy="4871403"/>
          </a:xfrm>
          <a:prstGeom prst="rect">
            <a:avLst/>
          </a:prstGeom>
          <a:noFill/>
          <a:ln>
            <a:noFill/>
          </a:ln>
        </p:spPr>
      </p:pic>
    </p:spTree>
    <p:extLst>
      <p:ext uri="{BB962C8B-B14F-4D97-AF65-F5344CB8AC3E}">
        <p14:creationId xmlns:p14="http://schemas.microsoft.com/office/powerpoint/2010/main" val="27186961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smtClean="0"/>
              <a:t> </a:t>
            </a:r>
            <a:r>
              <a:rPr lang="es-ES" sz="2400" b="1" dirty="0"/>
              <a:t>Falla Columna tipo I Ca No. 10 – 9.6x9.6x122 [cm]  de madera laminar contrachapada de 12mm (Pandeo y torsión)</a:t>
            </a:r>
            <a:endParaRPr lang="es-EC" sz="2400" b="1" dirty="0"/>
          </a:p>
          <a:p>
            <a:pPr algn="ctr"/>
            <a:endParaRPr lang="es-EC" sz="2400" b="1" dirty="0"/>
          </a:p>
          <a:p>
            <a:pPr algn="ctr"/>
            <a:endParaRPr lang="es-EC" sz="2400" dirty="0"/>
          </a:p>
        </p:txBody>
      </p:sp>
      <p:sp>
        <p:nvSpPr>
          <p:cNvPr id="8" name="1 Título"/>
          <p:cNvSpPr txBox="1">
            <a:spLocks/>
          </p:cNvSpPr>
          <p:nvPr/>
        </p:nvSpPr>
        <p:spPr>
          <a:xfrm>
            <a:off x="876300" y="3224212"/>
            <a:ext cx="2609850" cy="85248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1800" b="1" dirty="0" smtClean="0"/>
              <a:t>PANDEO Y TORSIÓN</a:t>
            </a:r>
            <a:endParaRPr lang="es-EC" sz="1800" b="1" dirty="0"/>
          </a:p>
        </p:txBody>
      </p:sp>
      <p:pic>
        <p:nvPicPr>
          <p:cNvPr id="6" name="5 Imagen" descr="C:\Users\pc\Documents\10MO.NIVEL\TESIS IBONE\flexion vigas\ENSAYOS\5TO ENSAYO\DCIM\878_FUJI\DSCF878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1900" y="1123950"/>
            <a:ext cx="3580130" cy="5010150"/>
          </a:xfrm>
          <a:prstGeom prst="rect">
            <a:avLst/>
          </a:prstGeom>
          <a:noFill/>
          <a:ln>
            <a:noFill/>
          </a:ln>
        </p:spPr>
      </p:pic>
    </p:spTree>
    <p:extLst>
      <p:ext uri="{BB962C8B-B14F-4D97-AF65-F5344CB8AC3E}">
        <p14:creationId xmlns:p14="http://schemas.microsoft.com/office/powerpoint/2010/main" val="5959075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Columna tipo I Cl No.13- 4.8x6x122 [cm]  de madera laminar contrachapada de 6mm</a:t>
            </a:r>
            <a:endParaRPr lang="es-EC" sz="2400" b="1" dirty="0"/>
          </a:p>
          <a:p>
            <a:pPr algn="ctr"/>
            <a:endParaRPr lang="es-EC" sz="2400" dirty="0"/>
          </a:p>
        </p:txBody>
      </p:sp>
      <p:pic>
        <p:nvPicPr>
          <p:cNvPr id="4" name="3 Imagen" descr="C:\Users\pc\Documents\10MO.NIVEL\TESIS IBONE\flexion vigas\ENSAYOS\5TO ENSAYO\DCIM\878_FUJI\DSCF8800.JPG"/>
          <p:cNvPicPr/>
          <p:nvPr/>
        </p:nvPicPr>
        <p:blipFill rotWithShape="1">
          <a:blip r:embed="rId2" cstate="print">
            <a:extLst>
              <a:ext uri="{28A0092B-C50C-407E-A947-70E740481C1C}">
                <a14:useLocalDpi xmlns:a14="http://schemas.microsoft.com/office/drawing/2010/main" val="0"/>
              </a:ext>
            </a:extLst>
          </a:blip>
          <a:srcRect l="10230"/>
          <a:stretch/>
        </p:blipFill>
        <p:spPr bwMode="auto">
          <a:xfrm>
            <a:off x="3048001" y="1314450"/>
            <a:ext cx="4629150" cy="4800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55666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dirty="0"/>
              <a:t>Falla Columna tipo I Cl No.13- 4.8x6x122 [ cm]  de madera laminar contrachapada de 6mm (Pandeo en dirección de la menor Inercia)</a:t>
            </a:r>
            <a:endParaRPr lang="es-EC" sz="2400" b="1" dirty="0"/>
          </a:p>
          <a:p>
            <a:pPr algn="ctr"/>
            <a:endParaRPr lang="es-EC" sz="2400" b="1" dirty="0"/>
          </a:p>
          <a:p>
            <a:pPr algn="ctr"/>
            <a:endParaRPr lang="es-EC" sz="2400" dirty="0"/>
          </a:p>
        </p:txBody>
      </p:sp>
      <p:sp>
        <p:nvSpPr>
          <p:cNvPr id="8" name="1 Título"/>
          <p:cNvSpPr txBox="1">
            <a:spLocks/>
          </p:cNvSpPr>
          <p:nvPr/>
        </p:nvSpPr>
        <p:spPr>
          <a:xfrm>
            <a:off x="876300" y="3224212"/>
            <a:ext cx="2609850" cy="852488"/>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1800" b="1" dirty="0" smtClean="0"/>
              <a:t>PANDEO EN EL SENTIDO DE LA MENOR INERCIA</a:t>
            </a:r>
            <a:endParaRPr lang="es-EC" sz="1800" b="1" dirty="0"/>
          </a:p>
        </p:txBody>
      </p:sp>
      <p:pic>
        <p:nvPicPr>
          <p:cNvPr id="7" name="6 Imagen" descr="C:\Users\pc\Documents\10MO.NIVEL\TESIS IBONE\flexion vigas\ENSAYOS\5TO ENSAYO\DCIM\878_FUJI\DSCF880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324223" y="1857377"/>
            <a:ext cx="5181603" cy="3714750"/>
          </a:xfrm>
          <a:prstGeom prst="rect">
            <a:avLst/>
          </a:prstGeom>
          <a:noFill/>
          <a:ln>
            <a:noFill/>
          </a:ln>
        </p:spPr>
      </p:pic>
    </p:spTree>
    <p:extLst>
      <p:ext uri="{BB962C8B-B14F-4D97-AF65-F5344CB8AC3E}">
        <p14:creationId xmlns:p14="http://schemas.microsoft.com/office/powerpoint/2010/main" val="34780441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Columna tipo I No.3- 12x15x122 [cm]  con rigidizadores de madera laminar contrachapada de 15mm</a:t>
            </a:r>
            <a:endParaRPr lang="es-EC" sz="2400" dirty="0"/>
          </a:p>
        </p:txBody>
      </p:sp>
      <p:pic>
        <p:nvPicPr>
          <p:cNvPr id="6" name="5 Imagen" descr="C:\Users\pc\Documents\10MO.NIVEL\TESIS IBONE\flexion vigas\ENSAYOS\VIGAS 244 Y 1ERAS COLUMNAS\DCIM\878_FUJI\DSCF87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1850" y="1123950"/>
            <a:ext cx="4010025" cy="5162550"/>
          </a:xfrm>
          <a:prstGeom prst="rect">
            <a:avLst/>
          </a:prstGeom>
          <a:noFill/>
          <a:ln>
            <a:noFill/>
          </a:ln>
        </p:spPr>
      </p:pic>
    </p:spTree>
    <p:extLst>
      <p:ext uri="{BB962C8B-B14F-4D97-AF65-F5344CB8AC3E}">
        <p14:creationId xmlns:p14="http://schemas.microsoft.com/office/powerpoint/2010/main" val="663047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853440"/>
          </a:xfrm>
        </p:spPr>
        <p:txBody>
          <a:bodyPr/>
          <a:lstStyle/>
          <a:p>
            <a:pPr algn="ctr"/>
            <a:r>
              <a:rPr lang="es-EC" dirty="0"/>
              <a:t>INTRODUCCIÓN</a:t>
            </a:r>
          </a:p>
        </p:txBody>
      </p:sp>
      <p:sp>
        <p:nvSpPr>
          <p:cNvPr id="3" name="2 Marcador de contenido"/>
          <p:cNvSpPr>
            <a:spLocks noGrp="1"/>
          </p:cNvSpPr>
          <p:nvPr>
            <p:ph idx="1"/>
          </p:nvPr>
        </p:nvSpPr>
        <p:spPr>
          <a:xfrm>
            <a:off x="677334" y="1339403"/>
            <a:ext cx="8596668" cy="4701959"/>
          </a:xfrm>
        </p:spPr>
        <p:txBody>
          <a:bodyPr>
            <a:normAutofit fontScale="92500" lnSpcReduction="10000"/>
          </a:bodyPr>
          <a:lstStyle/>
          <a:p>
            <a:pPr>
              <a:buFont typeface="Wingdings" panose="05000000000000000000" pitchFamily="2" charset="2"/>
              <a:buChar char="Ø"/>
            </a:pPr>
            <a:r>
              <a:rPr lang="es-EC" dirty="0" smtClean="0">
                <a:solidFill>
                  <a:schemeClr val="tx1"/>
                </a:solidFill>
              </a:rPr>
              <a:t>ANTECEDENTES</a:t>
            </a:r>
          </a:p>
          <a:p>
            <a:pPr marL="0" indent="0">
              <a:buNone/>
            </a:pPr>
            <a:r>
              <a:rPr lang="en-US" dirty="0">
                <a:solidFill>
                  <a:schemeClr val="tx1"/>
                </a:solidFill>
              </a:rPr>
              <a:t>	</a:t>
            </a:r>
            <a:r>
              <a:rPr lang="es-EC" sz="1600" dirty="0" smtClean="0">
                <a:solidFill>
                  <a:schemeClr val="tx1"/>
                </a:solidFill>
              </a:rPr>
              <a:t>En la búsqueda de aprovechar las características físicas y mecánicas que posee la 	madera laminada 	contrachapada y por ser un producto ecológico; se planea 	investigar y diseñar un nuevo tipo de estructura.</a:t>
            </a:r>
            <a:endParaRPr lang="es-EC" dirty="0">
              <a:solidFill>
                <a:schemeClr val="tx1"/>
              </a:solidFill>
            </a:endParaRPr>
          </a:p>
          <a:p>
            <a:pPr>
              <a:buFont typeface="Wingdings" panose="05000000000000000000" pitchFamily="2" charset="2"/>
              <a:buChar char="Ø"/>
            </a:pPr>
            <a:r>
              <a:rPr lang="es-EC" dirty="0">
                <a:solidFill>
                  <a:schemeClr val="tx1"/>
                </a:solidFill>
              </a:rPr>
              <a:t>OBJETIVO </a:t>
            </a:r>
            <a:r>
              <a:rPr lang="es-EC" dirty="0" smtClean="0">
                <a:solidFill>
                  <a:schemeClr val="tx1"/>
                </a:solidFill>
              </a:rPr>
              <a:t>GENERAL</a:t>
            </a:r>
          </a:p>
          <a:p>
            <a:pPr marL="0" indent="0">
              <a:buNone/>
            </a:pPr>
            <a:r>
              <a:rPr lang="es-EC" dirty="0">
                <a:solidFill>
                  <a:schemeClr val="tx1"/>
                </a:solidFill>
              </a:rPr>
              <a:t>	</a:t>
            </a:r>
            <a:r>
              <a:rPr lang="es-EC" sz="1600" dirty="0" smtClean="0">
                <a:solidFill>
                  <a:schemeClr val="tx1"/>
                </a:solidFill>
              </a:rPr>
              <a:t>Estudio de elementos estructurales (vigas y columnas) tipo I con madera laminada 	contrachapada.</a:t>
            </a:r>
            <a:endParaRPr lang="es-EC" dirty="0">
              <a:solidFill>
                <a:schemeClr val="tx1"/>
              </a:solidFill>
            </a:endParaRPr>
          </a:p>
          <a:p>
            <a:pPr>
              <a:buFont typeface="Wingdings" panose="05000000000000000000" pitchFamily="2" charset="2"/>
              <a:buChar char="Ø"/>
            </a:pPr>
            <a:r>
              <a:rPr lang="es-EC" dirty="0">
                <a:solidFill>
                  <a:schemeClr val="tx1"/>
                </a:solidFill>
              </a:rPr>
              <a:t>OBJETIVO </a:t>
            </a:r>
            <a:r>
              <a:rPr lang="es-EC" dirty="0" smtClean="0">
                <a:solidFill>
                  <a:schemeClr val="tx1"/>
                </a:solidFill>
              </a:rPr>
              <a:t>ESPECÍFICO</a:t>
            </a:r>
          </a:p>
          <a:p>
            <a:pPr marL="0" indent="0">
              <a:buNone/>
            </a:pPr>
            <a:r>
              <a:rPr lang="es-EC" dirty="0">
                <a:solidFill>
                  <a:schemeClr val="tx1"/>
                </a:solidFill>
              </a:rPr>
              <a:t>	</a:t>
            </a:r>
            <a:r>
              <a:rPr lang="es-EC" sz="1600" dirty="0" smtClean="0">
                <a:solidFill>
                  <a:schemeClr val="tx1"/>
                </a:solidFill>
              </a:rPr>
              <a:t>Determinar los esfuerzos de trabajo  de un elemento estructural tipo I con madera 	laminada contrachapada, sometida a flexión y a compresión</a:t>
            </a:r>
            <a:endParaRPr lang="es-EC" dirty="0">
              <a:solidFill>
                <a:schemeClr val="tx1"/>
              </a:solidFill>
            </a:endParaRPr>
          </a:p>
          <a:p>
            <a:pPr>
              <a:buFont typeface="Wingdings" panose="05000000000000000000" pitchFamily="2" charset="2"/>
              <a:buChar char="Ø"/>
            </a:pPr>
            <a:r>
              <a:rPr lang="es-EC" dirty="0">
                <a:solidFill>
                  <a:schemeClr val="tx1"/>
                </a:solidFill>
              </a:rPr>
              <a:t>JUSTIFICACIÓN E IMPORTANCIA</a:t>
            </a:r>
          </a:p>
          <a:p>
            <a:pPr marL="0" indent="0">
              <a:buNone/>
            </a:pPr>
            <a:r>
              <a:rPr lang="es-EC" dirty="0" smtClean="0"/>
              <a:t>	</a:t>
            </a:r>
            <a:r>
              <a:rPr lang="es-EC" sz="1600" dirty="0" smtClean="0"/>
              <a:t>Diseño de elementos estructurales tipo I en madera laminada contrachapada que puedan ser 	utilizados en construcciones 	económicas como : viviendas, galpones, escuelas, etc., que 	sean seguras, resistentes y 	que cumplan las normas vigentes en el país.</a:t>
            </a:r>
          </a:p>
          <a:p>
            <a:pPr marL="0" indent="0">
              <a:buNone/>
            </a:pPr>
            <a:r>
              <a:rPr lang="es-EC" sz="1600" dirty="0"/>
              <a:t>	</a:t>
            </a:r>
            <a:endParaRPr lang="es-EC" dirty="0"/>
          </a:p>
        </p:txBody>
      </p:sp>
    </p:spTree>
    <p:extLst>
      <p:ext uri="{BB962C8B-B14F-4D97-AF65-F5344CB8AC3E}">
        <p14:creationId xmlns:p14="http://schemas.microsoft.com/office/powerpoint/2010/main" val="34506173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Columna tipo I No.3 -12x15x122 [cm]  con rigidizadores de madera laminar contrachapada de </a:t>
            </a:r>
            <a:r>
              <a:rPr lang="es-ES" sz="2400" b="1" dirty="0" smtClean="0"/>
              <a:t>15mm</a:t>
            </a:r>
            <a:endParaRPr lang="es-EC" sz="2400" dirty="0"/>
          </a:p>
        </p:txBody>
      </p:sp>
      <p:sp>
        <p:nvSpPr>
          <p:cNvPr id="8" name="1 Título"/>
          <p:cNvSpPr txBox="1">
            <a:spLocks/>
          </p:cNvSpPr>
          <p:nvPr/>
        </p:nvSpPr>
        <p:spPr>
          <a:xfrm>
            <a:off x="876300" y="3224212"/>
            <a:ext cx="2609850" cy="42624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t>APLASTAMIENTO</a:t>
            </a:r>
            <a:endParaRPr lang="es-EC" sz="2000" b="1" dirty="0"/>
          </a:p>
        </p:txBody>
      </p:sp>
      <p:pic>
        <p:nvPicPr>
          <p:cNvPr id="6" name="5 Imagen" descr="C:\Users\pc\Documents\10MO.NIVEL\TESIS IBONE\flexion vigas\ENSAYOS\VIGAS 244 Y 1ERAS COLUMNAS\DCIM\878_FUJI\DSCF872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0500" y="1352550"/>
            <a:ext cx="3371850" cy="4876800"/>
          </a:xfrm>
          <a:prstGeom prst="rect">
            <a:avLst/>
          </a:prstGeom>
          <a:noFill/>
          <a:ln>
            <a:noFill/>
          </a:ln>
        </p:spPr>
      </p:pic>
    </p:spTree>
    <p:extLst>
      <p:ext uri="{BB962C8B-B14F-4D97-AF65-F5344CB8AC3E}">
        <p14:creationId xmlns:p14="http://schemas.microsoft.com/office/powerpoint/2010/main" val="19715776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Columna tipo I Cl No.7- 6x15x122 [cm]  con rigidizadores de madera laminar contrachapada de 15mm</a:t>
            </a:r>
            <a:endParaRPr lang="es-EC" sz="2400" dirty="0"/>
          </a:p>
        </p:txBody>
      </p:sp>
      <p:pic>
        <p:nvPicPr>
          <p:cNvPr id="4" name="3 Imagen" descr="C:\Users\pc\Documents\10MO.NIVEL\TESIS IBONE\flexion vigas\ENSAYOS\VIGAS 244 Y 1ERAS COLUMNAS\DCIM\878_FUJI\DSCF874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450" y="1410334"/>
            <a:ext cx="3409950" cy="4761865"/>
          </a:xfrm>
          <a:prstGeom prst="rect">
            <a:avLst/>
          </a:prstGeom>
          <a:noFill/>
          <a:ln>
            <a:noFill/>
          </a:ln>
        </p:spPr>
      </p:pic>
    </p:spTree>
    <p:extLst>
      <p:ext uri="{BB962C8B-B14F-4D97-AF65-F5344CB8AC3E}">
        <p14:creationId xmlns:p14="http://schemas.microsoft.com/office/powerpoint/2010/main" val="22047609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Falla Columna tipo I Cl No.7- 6x15x122 [cm]  con rigidizadores de madera laminar contrachapada de 15mm (Pandeo en sentido de la menor Inercia)</a:t>
            </a:r>
            <a:endParaRPr lang="es-EC" sz="2400" b="1" dirty="0"/>
          </a:p>
          <a:p>
            <a:pPr algn="ctr"/>
            <a:endParaRPr lang="es-EC" sz="2400" dirty="0"/>
          </a:p>
        </p:txBody>
      </p:sp>
      <p:sp>
        <p:nvSpPr>
          <p:cNvPr id="8" name="1 Título"/>
          <p:cNvSpPr txBox="1">
            <a:spLocks/>
          </p:cNvSpPr>
          <p:nvPr/>
        </p:nvSpPr>
        <p:spPr>
          <a:xfrm>
            <a:off x="876300" y="3224212"/>
            <a:ext cx="1981200" cy="928688"/>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t>PANDEO EN SENTIDO DE LA MENOR INERCIA</a:t>
            </a:r>
            <a:endParaRPr lang="es-EC" sz="2000" b="1" dirty="0"/>
          </a:p>
        </p:txBody>
      </p:sp>
      <p:pic>
        <p:nvPicPr>
          <p:cNvPr id="7" name="6 Imagen" descr="C:\Users\pc\Documents\10MO.NIVEL\TESIS IBONE\flexion vigas\ENSAYOS\VIGAS 244 Y 1ERAS COLUMNAS\DCIM\878_FUJI\DSCF874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1" y="1123950"/>
            <a:ext cx="3757612" cy="5086350"/>
          </a:xfrm>
          <a:prstGeom prst="rect">
            <a:avLst/>
          </a:prstGeom>
          <a:noFill/>
          <a:ln>
            <a:noFill/>
          </a:ln>
        </p:spPr>
      </p:pic>
    </p:spTree>
    <p:extLst>
      <p:ext uri="{BB962C8B-B14F-4D97-AF65-F5344CB8AC3E}">
        <p14:creationId xmlns:p14="http://schemas.microsoft.com/office/powerpoint/2010/main" val="7202866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Columna tipo I No. 11 – 9.6x12x122 [cm]  de madera laminar contrachapada de 12mm</a:t>
            </a:r>
            <a:endParaRPr lang="es-EC" sz="2400" dirty="0"/>
          </a:p>
        </p:txBody>
      </p:sp>
      <p:pic>
        <p:nvPicPr>
          <p:cNvPr id="6" name="5 Imagen" descr="C:\Users\pc\Documents\10MO.NIVEL\TESIS IBONE\flexion vigas\ENSAYOS\5TO ENSAYO\DCIM\878_FUJI\DSCF8785.JPG"/>
          <p:cNvPicPr/>
          <p:nvPr/>
        </p:nvPicPr>
        <p:blipFill rotWithShape="1">
          <a:blip r:embed="rId2" cstate="print">
            <a:extLst>
              <a:ext uri="{28A0092B-C50C-407E-A947-70E740481C1C}">
                <a14:useLocalDpi xmlns:a14="http://schemas.microsoft.com/office/drawing/2010/main" val="0"/>
              </a:ext>
            </a:extLst>
          </a:blip>
          <a:srcRect l="21996"/>
          <a:stretch/>
        </p:blipFill>
        <p:spPr bwMode="auto">
          <a:xfrm>
            <a:off x="3219450" y="1123950"/>
            <a:ext cx="4495800" cy="49720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89289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Falla Columna tipo I Cl No. 11 – 9.6x12x122 [cm]  con rigidizadores de madera laminar contrachapada de 12mm (Pandeo y torsión)</a:t>
            </a:r>
            <a:endParaRPr lang="es-EC" sz="2400" b="1" dirty="0"/>
          </a:p>
          <a:p>
            <a:pPr algn="ctr"/>
            <a:endParaRPr lang="es-EC" sz="2400" b="1" dirty="0"/>
          </a:p>
          <a:p>
            <a:pPr algn="ctr"/>
            <a:endParaRPr lang="es-EC" sz="2400" dirty="0"/>
          </a:p>
        </p:txBody>
      </p:sp>
      <p:sp>
        <p:nvSpPr>
          <p:cNvPr id="8" name="1 Título"/>
          <p:cNvSpPr txBox="1">
            <a:spLocks/>
          </p:cNvSpPr>
          <p:nvPr/>
        </p:nvSpPr>
        <p:spPr>
          <a:xfrm>
            <a:off x="876300" y="3224212"/>
            <a:ext cx="1981200" cy="92868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t>PANDEO Y TORSIÓN</a:t>
            </a:r>
            <a:endParaRPr lang="es-EC" sz="2000" b="1" dirty="0"/>
          </a:p>
        </p:txBody>
      </p:sp>
      <p:pic>
        <p:nvPicPr>
          <p:cNvPr id="6" name="5 Imagen" descr="C:\Users\pc\Documents\10MO.NIVEL\TESIS IBONE\flexion vigas\ENSAYOS\5TO ENSAYO\DCIM\878_FUJI\DSCF879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1295400"/>
            <a:ext cx="3774440" cy="4819649"/>
          </a:xfrm>
          <a:prstGeom prst="rect">
            <a:avLst/>
          </a:prstGeom>
          <a:noFill/>
          <a:ln>
            <a:noFill/>
          </a:ln>
        </p:spPr>
      </p:pic>
    </p:spTree>
    <p:extLst>
      <p:ext uri="{BB962C8B-B14F-4D97-AF65-F5344CB8AC3E}">
        <p14:creationId xmlns:p14="http://schemas.microsoft.com/office/powerpoint/2010/main" val="6359693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Columna tipo I Ca No.14 – 12x15x142 [cm]  de madera laminar contrachapada de 15mm</a:t>
            </a:r>
            <a:endParaRPr lang="es-EC" sz="2400" dirty="0"/>
          </a:p>
        </p:txBody>
      </p:sp>
      <p:pic>
        <p:nvPicPr>
          <p:cNvPr id="4" name="3 Imagen" descr="C:\Users\pc\Documents\10MO.NIVEL\TESIS IBONE\flexion vigas\ENSAYOS\5TO ENSAYO\DCIM\878_FUJI\DSCF8804.JPG"/>
          <p:cNvPicPr/>
          <p:nvPr/>
        </p:nvPicPr>
        <p:blipFill rotWithShape="1">
          <a:blip r:embed="rId2" cstate="print">
            <a:extLst>
              <a:ext uri="{28A0092B-C50C-407E-A947-70E740481C1C}">
                <a14:useLocalDpi xmlns:a14="http://schemas.microsoft.com/office/drawing/2010/main" val="0"/>
              </a:ext>
            </a:extLst>
          </a:blip>
          <a:srcRect l="19041"/>
          <a:stretch/>
        </p:blipFill>
        <p:spPr bwMode="auto">
          <a:xfrm>
            <a:off x="2971800" y="1447800"/>
            <a:ext cx="4804727" cy="48196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38290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dirty="0" smtClean="0"/>
              <a:t> </a:t>
            </a:r>
            <a:r>
              <a:rPr lang="es-ES" sz="2400" b="1" dirty="0"/>
              <a:t>Columna tipo I Ca No.14 – 12x15x142 [cm]  de madera laminar contrachapada de 15mm (Aplastamiento, pandeo)</a:t>
            </a:r>
            <a:endParaRPr lang="es-EC" sz="2400" b="1" dirty="0"/>
          </a:p>
          <a:p>
            <a:pPr algn="ctr"/>
            <a:endParaRPr lang="es-EC" sz="2400" b="1" dirty="0"/>
          </a:p>
          <a:p>
            <a:pPr algn="ctr"/>
            <a:endParaRPr lang="es-EC" sz="2400" dirty="0"/>
          </a:p>
        </p:txBody>
      </p:sp>
      <p:sp>
        <p:nvSpPr>
          <p:cNvPr id="8" name="1 Título"/>
          <p:cNvSpPr txBox="1">
            <a:spLocks/>
          </p:cNvSpPr>
          <p:nvPr/>
        </p:nvSpPr>
        <p:spPr>
          <a:xfrm>
            <a:off x="876300" y="3224212"/>
            <a:ext cx="2133600" cy="92868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t>APLASTAMIENTO Y PANDEO</a:t>
            </a:r>
            <a:endParaRPr lang="es-EC" sz="2000" b="1" dirty="0"/>
          </a:p>
        </p:txBody>
      </p:sp>
      <p:pic>
        <p:nvPicPr>
          <p:cNvPr id="7" name="6 Imagen" descr="C:\Users\pc\Documents\10MO.NIVEL\TESIS IBONE\flexion vigas\ENSAYOS\5TO ENSAYO\DCIM\878_FUJI\DSCF88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7101" y="1257300"/>
            <a:ext cx="4481512" cy="4724400"/>
          </a:xfrm>
          <a:prstGeom prst="rect">
            <a:avLst/>
          </a:prstGeom>
          <a:noFill/>
          <a:ln>
            <a:noFill/>
          </a:ln>
        </p:spPr>
      </p:pic>
    </p:spTree>
    <p:extLst>
      <p:ext uri="{BB962C8B-B14F-4D97-AF65-F5344CB8AC3E}">
        <p14:creationId xmlns:p14="http://schemas.microsoft.com/office/powerpoint/2010/main" val="29178643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Columna tipo I No.23-  9.6x12x142 [cm]  de madera laminar contrachapada de 12mm</a:t>
            </a:r>
            <a:endParaRPr lang="es-EC" sz="2400" dirty="0"/>
          </a:p>
        </p:txBody>
      </p:sp>
      <p:pic>
        <p:nvPicPr>
          <p:cNvPr id="6" name="5 Imagen" descr="C:\Users\pc\Documents\10MO.NIVEL\TESIS IBONE\flexion vigas\ENSAYOS\ULTIMO ENSAYO COLUMNAS\DSCF884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881310" y="1519239"/>
            <a:ext cx="5124453" cy="4333875"/>
          </a:xfrm>
          <a:prstGeom prst="rect">
            <a:avLst/>
          </a:prstGeom>
          <a:noFill/>
          <a:ln>
            <a:noFill/>
          </a:ln>
        </p:spPr>
      </p:pic>
    </p:spTree>
    <p:extLst>
      <p:ext uri="{BB962C8B-B14F-4D97-AF65-F5344CB8AC3E}">
        <p14:creationId xmlns:p14="http://schemas.microsoft.com/office/powerpoint/2010/main" val="12022720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dirty="0" smtClean="0"/>
              <a:t> </a:t>
            </a:r>
            <a:r>
              <a:rPr lang="es-ES" sz="2400" b="1" dirty="0"/>
              <a:t>Columna tipo I No23-  9,6x12x142 [cm]  de madera laminar contrachapada de </a:t>
            </a:r>
            <a:r>
              <a:rPr lang="es-ES" sz="2400" b="1" dirty="0" smtClean="0"/>
              <a:t>12mm</a:t>
            </a:r>
            <a:endParaRPr lang="es-EC" sz="2400" b="1" dirty="0"/>
          </a:p>
          <a:p>
            <a:pPr algn="ctr"/>
            <a:endParaRPr lang="es-EC" sz="2400" dirty="0"/>
          </a:p>
        </p:txBody>
      </p:sp>
      <p:sp>
        <p:nvSpPr>
          <p:cNvPr id="8" name="1 Título"/>
          <p:cNvSpPr txBox="1">
            <a:spLocks/>
          </p:cNvSpPr>
          <p:nvPr/>
        </p:nvSpPr>
        <p:spPr>
          <a:xfrm>
            <a:off x="876300" y="3224212"/>
            <a:ext cx="2133600" cy="46434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t>APLASTAMIENTO </a:t>
            </a:r>
            <a:endParaRPr lang="es-EC" sz="2000" b="1" dirty="0"/>
          </a:p>
        </p:txBody>
      </p:sp>
      <p:pic>
        <p:nvPicPr>
          <p:cNvPr id="6" name="5 Imagen" descr="C:\Users\pc\Documents\10MO.NIVEL\TESIS IBONE\flexion vigas\ENSAYOS\ULTIMO ENSAYO COLUMNAS\DSCF884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50" y="1409700"/>
            <a:ext cx="4826000" cy="4086225"/>
          </a:xfrm>
          <a:prstGeom prst="rect">
            <a:avLst/>
          </a:prstGeom>
          <a:noFill/>
          <a:ln>
            <a:noFill/>
          </a:ln>
        </p:spPr>
      </p:pic>
    </p:spTree>
    <p:extLst>
      <p:ext uri="{BB962C8B-B14F-4D97-AF65-F5344CB8AC3E}">
        <p14:creationId xmlns:p14="http://schemas.microsoft.com/office/powerpoint/2010/main" val="23891167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dirty="0" smtClean="0"/>
              <a:t> </a:t>
            </a:r>
            <a:r>
              <a:rPr lang="es-ES" sz="2400" b="1" dirty="0"/>
              <a:t>Falla Columna tipo I Cl No. 26 – 4.8x6x142 [cm]  de madera laminar contrachapada de 6mm (Pandeo en el sentido de la menor Inercia)</a:t>
            </a:r>
            <a:endParaRPr lang="es-EC" sz="2400" dirty="0"/>
          </a:p>
        </p:txBody>
      </p:sp>
      <p:sp>
        <p:nvSpPr>
          <p:cNvPr id="8" name="1 Título"/>
          <p:cNvSpPr txBox="1">
            <a:spLocks/>
          </p:cNvSpPr>
          <p:nvPr/>
        </p:nvSpPr>
        <p:spPr>
          <a:xfrm>
            <a:off x="876300" y="3224212"/>
            <a:ext cx="2133600" cy="83343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t>PANDEO EN EL SENTIDO DE LA MENOR INERCIA </a:t>
            </a:r>
            <a:endParaRPr lang="es-EC" sz="2000" b="1" dirty="0"/>
          </a:p>
        </p:txBody>
      </p:sp>
      <p:pic>
        <p:nvPicPr>
          <p:cNvPr id="7" name="6 Imagen" descr="C:\Users\pc\Documents\10MO.NIVEL\TESIS IBONE\flexion vigas\ENSAYOS\ULTIMO ENSAYO COLUMNAS\DSCF886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8550" y="1530984"/>
            <a:ext cx="3595687" cy="4774565"/>
          </a:xfrm>
          <a:prstGeom prst="rect">
            <a:avLst/>
          </a:prstGeom>
          <a:noFill/>
          <a:ln>
            <a:noFill/>
          </a:ln>
        </p:spPr>
      </p:pic>
    </p:spTree>
    <p:extLst>
      <p:ext uri="{BB962C8B-B14F-4D97-AF65-F5344CB8AC3E}">
        <p14:creationId xmlns:p14="http://schemas.microsoft.com/office/powerpoint/2010/main" val="30424381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47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81848" y="2051059"/>
            <a:ext cx="9574250" cy="2610118"/>
          </a:xfrm>
          <a:noFill/>
        </p:spPr>
        <p:txBody>
          <a:bodyPr>
            <a:noAutofit/>
          </a:bodyPr>
          <a:lstStyle/>
          <a:p>
            <a:pPr algn="ctr"/>
            <a:r>
              <a:rPr lang="es-EC" sz="4000" dirty="0" smtClean="0">
                <a:solidFill>
                  <a:schemeClr val="tx1"/>
                </a:solidFill>
              </a:rPr>
              <a:t>CAPÍTULO 2 </a:t>
            </a:r>
            <a:br>
              <a:rPr lang="es-EC" sz="4000" dirty="0" smtClean="0">
                <a:solidFill>
                  <a:schemeClr val="tx1"/>
                </a:solidFill>
              </a:rPr>
            </a:br>
            <a:r>
              <a:rPr lang="es-EC" sz="4000" dirty="0" smtClean="0">
                <a:solidFill>
                  <a:schemeClr val="tx1"/>
                </a:solidFill>
              </a:rPr>
              <a:t/>
            </a:r>
            <a:br>
              <a:rPr lang="es-EC" sz="4000" dirty="0" smtClean="0">
                <a:solidFill>
                  <a:schemeClr val="tx1"/>
                </a:solidFill>
              </a:rPr>
            </a:br>
            <a:r>
              <a:rPr lang="es-EC" sz="4000" dirty="0" smtClean="0">
                <a:solidFill>
                  <a:schemeClr val="tx1"/>
                </a:solidFill>
              </a:rPr>
              <a:t>ANÁLISIS DE VIGAS TIPO I CON MADERA LAMINADA CONTRACHAPADA</a:t>
            </a:r>
            <a:endParaRPr lang="es-EC" sz="4000" dirty="0">
              <a:solidFill>
                <a:schemeClr val="tx1"/>
              </a:solidFill>
            </a:endParaRPr>
          </a:p>
        </p:txBody>
      </p:sp>
    </p:spTree>
    <p:extLst>
      <p:ext uri="{BB962C8B-B14F-4D97-AF65-F5344CB8AC3E}">
        <p14:creationId xmlns:p14="http://schemas.microsoft.com/office/powerpoint/2010/main" val="2750147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Columna tipo I  Ca No. 17 – 12x15x142 [cm]  con rigidizadores de madera laminar contrachapada de 15mm</a:t>
            </a:r>
            <a:endParaRPr lang="es-EC" sz="2400" dirty="0"/>
          </a:p>
        </p:txBody>
      </p:sp>
      <p:pic>
        <p:nvPicPr>
          <p:cNvPr id="4" name="3 Imagen" descr="C:\Users\pc\Documents\10MO.NIVEL\TESIS IBONE\flexion vigas\ENSAYOS\5TO ENSAYO\DCIM\878_FUJI\DSCF8815.JPG"/>
          <p:cNvPicPr/>
          <p:nvPr/>
        </p:nvPicPr>
        <p:blipFill rotWithShape="1">
          <a:blip r:embed="rId2" cstate="print">
            <a:extLst>
              <a:ext uri="{28A0092B-C50C-407E-A947-70E740481C1C}">
                <a14:useLocalDpi xmlns:a14="http://schemas.microsoft.com/office/drawing/2010/main" val="0"/>
              </a:ext>
            </a:extLst>
          </a:blip>
          <a:srcRect l="28330"/>
          <a:stretch/>
        </p:blipFill>
        <p:spPr bwMode="auto">
          <a:xfrm>
            <a:off x="3352800" y="1276350"/>
            <a:ext cx="4238625" cy="48577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39555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dirty="0" smtClean="0"/>
              <a:t> </a:t>
            </a:r>
            <a:r>
              <a:rPr lang="es-ES" sz="2400" dirty="0"/>
              <a:t>Falla Columna tipo I  Ca No. 17 – 12x15x142cm con rigidizadores de madera laminar contrachapada de </a:t>
            </a:r>
            <a:r>
              <a:rPr lang="es-ES" sz="2400" dirty="0" smtClean="0"/>
              <a:t>15mm</a:t>
            </a:r>
            <a:endParaRPr lang="es-EC" sz="2400" dirty="0"/>
          </a:p>
        </p:txBody>
      </p:sp>
      <p:sp>
        <p:nvSpPr>
          <p:cNvPr id="8" name="1 Título"/>
          <p:cNvSpPr txBox="1">
            <a:spLocks/>
          </p:cNvSpPr>
          <p:nvPr/>
        </p:nvSpPr>
        <p:spPr>
          <a:xfrm>
            <a:off x="876300" y="3224212"/>
            <a:ext cx="2133600" cy="83343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t>PANDEO EN EL SENTIDO DE LA MENOR INERCIA </a:t>
            </a:r>
            <a:endParaRPr lang="es-EC" sz="2000" b="1" dirty="0"/>
          </a:p>
        </p:txBody>
      </p:sp>
      <p:pic>
        <p:nvPicPr>
          <p:cNvPr id="6" name="5 Imagen" descr="C:\Users\pc\Documents\10MO.NIVEL\TESIS IBONE\flexion vigas\ENSAYOS\5TO ENSAYO\DCIM\878_FUJI\DSCF881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150" y="1352550"/>
            <a:ext cx="3790950" cy="4914899"/>
          </a:xfrm>
          <a:prstGeom prst="rect">
            <a:avLst/>
          </a:prstGeom>
          <a:noFill/>
          <a:ln>
            <a:noFill/>
          </a:ln>
        </p:spPr>
      </p:pic>
    </p:spTree>
    <p:extLst>
      <p:ext uri="{BB962C8B-B14F-4D97-AF65-F5344CB8AC3E}">
        <p14:creationId xmlns:p14="http://schemas.microsoft.com/office/powerpoint/2010/main" val="24229965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Columna tipo I Ca No.6 -6x15x142 [cm]  con rigidizadores de madera laminar contrachapada de 15mm</a:t>
            </a:r>
            <a:endParaRPr lang="es-EC" sz="2400" b="1" dirty="0"/>
          </a:p>
          <a:p>
            <a:pPr algn="ctr"/>
            <a:endParaRPr lang="es-EC" sz="2400" dirty="0"/>
          </a:p>
        </p:txBody>
      </p:sp>
      <p:pic>
        <p:nvPicPr>
          <p:cNvPr id="6" name="5 Imagen" descr="C:\Users\pc\Documents\10MO.NIVEL\TESIS IBONE\flexion vigas\ENSAYOS\5TO ENSAYO\DCIM\878_FUJI\DSCF8823.JPG"/>
          <p:cNvPicPr/>
          <p:nvPr/>
        </p:nvPicPr>
        <p:blipFill rotWithShape="1">
          <a:blip r:embed="rId2" cstate="print">
            <a:extLst>
              <a:ext uri="{28A0092B-C50C-407E-A947-70E740481C1C}">
                <a14:useLocalDpi xmlns:a14="http://schemas.microsoft.com/office/drawing/2010/main" val="0"/>
              </a:ext>
            </a:extLst>
          </a:blip>
          <a:srcRect l="24478"/>
          <a:stretch/>
        </p:blipFill>
        <p:spPr bwMode="auto">
          <a:xfrm>
            <a:off x="2907525" y="1123950"/>
            <a:ext cx="4534217" cy="49339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37625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dirty="0" smtClean="0"/>
              <a:t> </a:t>
            </a:r>
            <a:r>
              <a:rPr lang="es-ES" sz="2400" b="1" dirty="0"/>
              <a:t>Falla Columna tipo I Ca No.6- 6x15x142cm con rigidizadores de madera laminar contrachapada de </a:t>
            </a:r>
            <a:r>
              <a:rPr lang="es-ES" sz="2400" b="1" dirty="0" smtClean="0"/>
              <a:t>15mm</a:t>
            </a:r>
            <a:endParaRPr lang="es-EC" sz="2400" b="1" dirty="0"/>
          </a:p>
        </p:txBody>
      </p:sp>
      <p:sp>
        <p:nvSpPr>
          <p:cNvPr id="8" name="1 Título"/>
          <p:cNvSpPr txBox="1">
            <a:spLocks/>
          </p:cNvSpPr>
          <p:nvPr/>
        </p:nvSpPr>
        <p:spPr>
          <a:xfrm>
            <a:off x="876300" y="3224212"/>
            <a:ext cx="2133600" cy="83343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t>PANDEO EN EL SENTIDO DE LA MENOR INERCIA </a:t>
            </a:r>
            <a:endParaRPr lang="es-EC" sz="2000" b="1" dirty="0"/>
          </a:p>
        </p:txBody>
      </p:sp>
      <p:pic>
        <p:nvPicPr>
          <p:cNvPr id="7" name="6 Imagen" descr="C:\Users\pc\Documents\10MO.NIVEL\TESIS IBONE\flexion vigas\ENSAYOS\5TO ENSAYO\DCIM\878_FUJI\DSCF8824.JPG"/>
          <p:cNvPicPr/>
          <p:nvPr/>
        </p:nvPicPr>
        <p:blipFill rotWithShape="1">
          <a:blip r:embed="rId2" cstate="print">
            <a:extLst>
              <a:ext uri="{28A0092B-C50C-407E-A947-70E740481C1C}">
                <a14:useLocalDpi xmlns:a14="http://schemas.microsoft.com/office/drawing/2010/main" val="0"/>
              </a:ext>
            </a:extLst>
          </a:blip>
          <a:srcRect t="8741" r="11648"/>
          <a:stretch/>
        </p:blipFill>
        <p:spPr bwMode="auto">
          <a:xfrm rot="5400000">
            <a:off x="3209923" y="1781179"/>
            <a:ext cx="4953003" cy="40957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42510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Columna tipo I Ca No.9.6x12x142 [cm]  con rigidizadores de madera laminar contrachapada de 12mm</a:t>
            </a:r>
            <a:endParaRPr lang="es-EC" sz="2400" dirty="0"/>
          </a:p>
        </p:txBody>
      </p:sp>
      <p:pic>
        <p:nvPicPr>
          <p:cNvPr id="4" name="3 Imagen" descr="C:\Users\pc\Documents\10MO.NIVEL\TESIS IBONE\flexion vigas\ENSAYOS\ULTIMO ENSAYO COLUMNAS\DSCF8849.JPG"/>
          <p:cNvPicPr/>
          <p:nvPr/>
        </p:nvPicPr>
        <p:blipFill rotWithShape="1">
          <a:blip r:embed="rId2" cstate="print">
            <a:extLst>
              <a:ext uri="{28A0092B-C50C-407E-A947-70E740481C1C}">
                <a14:useLocalDpi xmlns:a14="http://schemas.microsoft.com/office/drawing/2010/main" val="0"/>
              </a:ext>
            </a:extLst>
          </a:blip>
          <a:srcRect r="6218"/>
          <a:stretch/>
        </p:blipFill>
        <p:spPr bwMode="auto">
          <a:xfrm rot="5400000">
            <a:off x="2891631" y="1623219"/>
            <a:ext cx="4933950" cy="39354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80930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76300" y="457200"/>
            <a:ext cx="8596668" cy="666750"/>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dirty="0" smtClean="0"/>
              <a:t> </a:t>
            </a:r>
            <a:r>
              <a:rPr lang="es-ES" sz="2400" b="1" dirty="0"/>
              <a:t>Falla Columna tipo I Ca No.9.6x12x142 [cm]  con rigidizadores de madera laminar contrachapada de </a:t>
            </a:r>
            <a:r>
              <a:rPr lang="es-ES" sz="2400" b="1" dirty="0" smtClean="0"/>
              <a:t>12mm</a:t>
            </a:r>
            <a:endParaRPr lang="es-EC" sz="2400" b="1" dirty="0"/>
          </a:p>
        </p:txBody>
      </p:sp>
      <p:sp>
        <p:nvSpPr>
          <p:cNvPr id="8" name="1 Título"/>
          <p:cNvSpPr txBox="1">
            <a:spLocks/>
          </p:cNvSpPr>
          <p:nvPr/>
        </p:nvSpPr>
        <p:spPr>
          <a:xfrm>
            <a:off x="876300" y="3224212"/>
            <a:ext cx="2133600" cy="833438"/>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t>PANDEO EN EL SENTIDO DE LA MENOR INERCIA </a:t>
            </a:r>
            <a:endParaRPr lang="es-EC" sz="2000" b="1" dirty="0"/>
          </a:p>
        </p:txBody>
      </p:sp>
      <p:pic>
        <p:nvPicPr>
          <p:cNvPr id="6" name="5 Imagen" descr="C:\Users\pc\Documents\10MO.NIVEL\TESIS IBONE\flexion vigas\ENSAYOS\ULTIMO ENSAYO COLUMNAS\DSCF8854.JPG"/>
          <p:cNvPicPr/>
          <p:nvPr/>
        </p:nvPicPr>
        <p:blipFill rotWithShape="1">
          <a:blip r:embed="rId2" cstate="print">
            <a:extLst>
              <a:ext uri="{28A0092B-C50C-407E-A947-70E740481C1C}">
                <a14:useLocalDpi xmlns:a14="http://schemas.microsoft.com/office/drawing/2010/main" val="0"/>
              </a:ext>
            </a:extLst>
          </a:blip>
          <a:srcRect l="30865"/>
          <a:stretch/>
        </p:blipFill>
        <p:spPr bwMode="auto">
          <a:xfrm>
            <a:off x="4057650" y="1257300"/>
            <a:ext cx="2990850" cy="49339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95714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497305"/>
          </a:xfrm>
        </p:spPr>
        <p:txBody>
          <a:bodyPr>
            <a:noAutofit/>
          </a:bodyPr>
          <a:lstStyle/>
          <a:p>
            <a:pPr algn="ctr"/>
            <a:r>
              <a:rPr lang="es-EC" sz="2400" dirty="0" smtClean="0"/>
              <a:t>RESULTADOS</a:t>
            </a:r>
            <a:endParaRPr lang="es-EC" sz="24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2224639986"/>
              </p:ext>
            </p:extLst>
          </p:nvPr>
        </p:nvGraphicFramePr>
        <p:xfrm>
          <a:off x="1323475" y="1275344"/>
          <a:ext cx="7844588" cy="4888167"/>
        </p:xfrm>
        <a:graphic>
          <a:graphicData uri="http://schemas.openxmlformats.org/drawingml/2006/table">
            <a:tbl>
              <a:tblPr firstRow="1" firstCol="1" bandRow="1">
                <a:tableStyleId>{5C22544A-7EE6-4342-B048-85BDC9FD1C3A}</a:tableStyleId>
              </a:tblPr>
              <a:tblGrid>
                <a:gridCol w="341975"/>
                <a:gridCol w="413553"/>
                <a:gridCol w="305202"/>
                <a:gridCol w="504016"/>
                <a:gridCol w="587525"/>
                <a:gridCol w="662082"/>
                <a:gridCol w="512964"/>
                <a:gridCol w="512964"/>
                <a:gridCol w="661088"/>
                <a:gridCol w="683953"/>
                <a:gridCol w="2659266"/>
              </a:tblGrid>
              <a:tr h="278225">
                <a:tc gridSpan="2">
                  <a:txBody>
                    <a:bodyPr/>
                    <a:lstStyle/>
                    <a:p>
                      <a:pPr algn="ctr">
                        <a:lnSpc>
                          <a:spcPct val="115000"/>
                        </a:lnSpc>
                        <a:spcAft>
                          <a:spcPts val="0"/>
                        </a:spcAft>
                      </a:pPr>
                      <a:r>
                        <a:rPr lang="es-EC" sz="900" dirty="0">
                          <a:effectLst/>
                        </a:rPr>
                        <a:t>COL.</a:t>
                      </a:r>
                      <a:endParaRPr lang="es-EC" sz="1000" dirty="0">
                        <a:effectLst/>
                        <a:latin typeface="Calibri"/>
                        <a:ea typeface="Calibri"/>
                        <a:cs typeface="Times New Roman"/>
                      </a:endParaRPr>
                    </a:p>
                  </a:txBody>
                  <a:tcPr marL="30141" marR="30141" marT="0" marB="0"/>
                </a:tc>
                <a:tc hMerge="1">
                  <a:txBody>
                    <a:bodyPr/>
                    <a:lstStyle/>
                    <a:p>
                      <a:endParaRPr lang="es-EC"/>
                    </a:p>
                  </a:txBody>
                  <a:tcPr/>
                </a:tc>
                <a:tc>
                  <a:txBody>
                    <a:bodyPr/>
                    <a:lstStyle/>
                    <a:p>
                      <a:pPr algn="ctr">
                        <a:lnSpc>
                          <a:spcPct val="115000"/>
                        </a:lnSpc>
                        <a:spcAft>
                          <a:spcPts val="0"/>
                        </a:spcAft>
                      </a:pPr>
                      <a:r>
                        <a:rPr lang="es-EC" sz="900" dirty="0">
                          <a:effectLst/>
                        </a:rPr>
                        <a:t> </a:t>
                      </a:r>
                      <a:endParaRPr lang="es-EC" sz="1000" dirty="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rPr>
                        <a:t>A</a:t>
                      </a:r>
                      <a:endParaRPr lang="es-EC" sz="1000" dirty="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rPr>
                        <a:t>Le</a:t>
                      </a:r>
                      <a:endParaRPr lang="es-EC" sz="1000" dirty="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rPr>
                        <a:t>P máx</a:t>
                      </a:r>
                      <a:endParaRPr lang="es-EC" sz="1000" dirty="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rPr>
                        <a:t>λ</a:t>
                      </a:r>
                      <a:endParaRPr lang="es-EC" sz="1000" dirty="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rPr>
                        <a:t>T.C</a:t>
                      </a:r>
                      <a:endParaRPr lang="es-EC" sz="1000" dirty="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rPr>
                        <a:t>P. Adm</a:t>
                      </a:r>
                      <a:endParaRPr lang="es-EC" sz="1000" dirty="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rPr>
                        <a:t>Ϭ</a:t>
                      </a:r>
                      <a:endParaRPr lang="es-EC" sz="1000" dirty="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rPr>
                        <a:t>TIPO DE FALLA</a:t>
                      </a:r>
                      <a:endParaRPr lang="es-EC" sz="1000" dirty="0">
                        <a:effectLst/>
                        <a:latin typeface="Calibri"/>
                        <a:ea typeface="Calibri"/>
                        <a:cs typeface="Times New Roman"/>
                      </a:endParaRPr>
                    </a:p>
                  </a:txBody>
                  <a:tcPr marL="30141" marR="30141" marT="0" marB="0"/>
                </a:tc>
              </a:tr>
              <a:tr h="247311">
                <a:tc>
                  <a:txBody>
                    <a:bodyPr/>
                    <a:lstStyle/>
                    <a:p>
                      <a:pPr algn="ctr">
                        <a:lnSpc>
                          <a:spcPct val="115000"/>
                        </a:lnSpc>
                        <a:spcAft>
                          <a:spcPts val="0"/>
                        </a:spcAft>
                      </a:pPr>
                      <a:r>
                        <a:rPr lang="es-EC" sz="900">
                          <a:effectLst/>
                        </a:rPr>
                        <a:t>No.</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cm²</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cm</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kg</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kg</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kg/cm²</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r>
              <a:tr h="142808">
                <a:tc>
                  <a:txBody>
                    <a:bodyPr/>
                    <a:lstStyle/>
                    <a:p>
                      <a:pPr algn="ctr">
                        <a:lnSpc>
                          <a:spcPct val="115000"/>
                        </a:lnSpc>
                        <a:spcAft>
                          <a:spcPts val="0"/>
                        </a:spcAft>
                      </a:pPr>
                      <a:r>
                        <a:rPr lang="es-EC" sz="900">
                          <a:effectLst/>
                        </a:rPr>
                        <a:t>1</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Cl</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54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9522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28</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I</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dirty="0">
                          <a:effectLst/>
                        </a:rPr>
                        <a:t>3870</a:t>
                      </a:r>
                      <a:endParaRPr lang="es-EC" sz="1000" dirty="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176</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 aplastamiento</a:t>
                      </a:r>
                      <a:endParaRPr lang="es-EC" sz="1000">
                        <a:effectLst/>
                        <a:latin typeface="Calibri"/>
                        <a:ea typeface="Calibri"/>
                        <a:cs typeface="Times New Roman"/>
                      </a:endParaRPr>
                    </a:p>
                  </a:txBody>
                  <a:tcPr marL="30141" marR="30141" marT="0" marB="0"/>
                </a:tc>
              </a:tr>
              <a:tr h="151210">
                <a:tc>
                  <a:txBody>
                    <a:bodyPr/>
                    <a:lstStyle/>
                    <a:p>
                      <a:pPr algn="ctr">
                        <a:lnSpc>
                          <a:spcPct val="115000"/>
                        </a:lnSpc>
                        <a:spcAft>
                          <a:spcPts val="0"/>
                        </a:spcAft>
                      </a:pPr>
                      <a:r>
                        <a:rPr lang="es-EC" sz="900">
                          <a:effectLst/>
                        </a:rPr>
                        <a:t>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Ca</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54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9930</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28</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I</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3870</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184</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aplastamiento y pandeo menor</a:t>
                      </a:r>
                      <a:endParaRPr lang="es-EC" sz="1000">
                        <a:effectLst/>
                        <a:latin typeface="Calibri"/>
                        <a:ea typeface="Calibri"/>
                        <a:cs typeface="Times New Roman"/>
                      </a:endParaRPr>
                    </a:p>
                  </a:txBody>
                  <a:tcPr marL="30141" marR="30141" marT="0" marB="0"/>
                </a:tc>
              </a:tr>
              <a:tr h="142808">
                <a:tc>
                  <a:txBody>
                    <a:bodyPr/>
                    <a:lstStyle/>
                    <a:p>
                      <a:pPr algn="ctr">
                        <a:lnSpc>
                          <a:spcPct val="115000"/>
                        </a:lnSpc>
                        <a:spcAft>
                          <a:spcPts val="0"/>
                        </a:spcAft>
                      </a:pPr>
                      <a:r>
                        <a:rPr lang="es-EC" sz="900">
                          <a:effectLst/>
                        </a:rPr>
                        <a:t>3</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Cl</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r</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54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10206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28</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I</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3870</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189</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aplastamiento</a:t>
                      </a:r>
                      <a:endParaRPr lang="es-EC" sz="1000">
                        <a:effectLst/>
                        <a:latin typeface="Calibri"/>
                        <a:ea typeface="Calibri"/>
                        <a:cs typeface="Times New Roman"/>
                      </a:endParaRPr>
                    </a:p>
                  </a:txBody>
                  <a:tcPr marL="30141" marR="30141" marT="0" marB="0"/>
                </a:tc>
              </a:tr>
              <a:tr h="151210">
                <a:tc>
                  <a:txBody>
                    <a:bodyPr/>
                    <a:lstStyle/>
                    <a:p>
                      <a:pPr algn="ctr">
                        <a:lnSpc>
                          <a:spcPct val="115000"/>
                        </a:lnSpc>
                        <a:spcAft>
                          <a:spcPts val="0"/>
                        </a:spcAft>
                      </a:pPr>
                      <a:r>
                        <a:rPr lang="es-EC" sz="900">
                          <a:effectLst/>
                        </a:rPr>
                        <a:t>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Ca</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r</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54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10884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28</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I</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3870</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202</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aplastamiento  (rotura de las alas)</a:t>
                      </a:r>
                      <a:endParaRPr lang="es-EC" sz="1000">
                        <a:effectLst/>
                        <a:latin typeface="Calibri"/>
                        <a:ea typeface="Calibri"/>
                        <a:cs typeface="Times New Roman"/>
                      </a:endParaRPr>
                    </a:p>
                  </a:txBody>
                  <a:tcPr marL="30141" marR="30141" marT="0" marB="0"/>
                </a:tc>
              </a:tr>
              <a:tr h="142808">
                <a:tc>
                  <a:txBody>
                    <a:bodyPr/>
                    <a:lstStyle/>
                    <a:p>
                      <a:pPr algn="ctr">
                        <a:lnSpc>
                          <a:spcPct val="115000"/>
                        </a:lnSpc>
                        <a:spcAft>
                          <a:spcPts val="0"/>
                        </a:spcAft>
                      </a:pPr>
                      <a:r>
                        <a:rPr lang="es-EC" sz="900">
                          <a:effectLst/>
                        </a:rPr>
                        <a:t>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Cl</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4083</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55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534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113</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pandeo</a:t>
                      </a:r>
                      <a:endParaRPr lang="es-EC" sz="1000">
                        <a:effectLst/>
                        <a:latin typeface="Calibri"/>
                        <a:ea typeface="Calibri"/>
                        <a:cs typeface="Times New Roman"/>
                      </a:endParaRPr>
                    </a:p>
                  </a:txBody>
                  <a:tcPr marL="30141" marR="30141" marT="0" marB="0"/>
                </a:tc>
              </a:tr>
              <a:tr h="151210">
                <a:tc>
                  <a:txBody>
                    <a:bodyPr/>
                    <a:lstStyle/>
                    <a:p>
                      <a:pPr algn="ctr">
                        <a:lnSpc>
                          <a:spcPct val="115000"/>
                        </a:lnSpc>
                        <a:spcAft>
                          <a:spcPts val="0"/>
                        </a:spcAft>
                      </a:pPr>
                      <a:r>
                        <a:rPr lang="es-EC" sz="900">
                          <a:effectLst/>
                        </a:rPr>
                        <a:t>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Ca</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4355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55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534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121</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 pandeo</a:t>
                      </a:r>
                      <a:endParaRPr lang="es-EC" sz="1000">
                        <a:effectLst/>
                        <a:latin typeface="Calibri"/>
                        <a:ea typeface="Calibri"/>
                        <a:cs typeface="Times New Roman"/>
                      </a:endParaRPr>
                    </a:p>
                  </a:txBody>
                  <a:tcPr marL="30141" marR="30141" marT="0" marB="0"/>
                </a:tc>
              </a:tr>
              <a:tr h="142808">
                <a:tc>
                  <a:txBody>
                    <a:bodyPr/>
                    <a:lstStyle/>
                    <a:p>
                      <a:pPr algn="ctr">
                        <a:lnSpc>
                          <a:spcPct val="115000"/>
                        </a:lnSpc>
                        <a:spcAft>
                          <a:spcPts val="0"/>
                        </a:spcAft>
                      </a:pPr>
                      <a:r>
                        <a:rPr lang="es-EC" sz="900">
                          <a:effectLst/>
                        </a:rPr>
                        <a:t>7</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Cl</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r</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4491</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55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534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125</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pandeo</a:t>
                      </a:r>
                      <a:endParaRPr lang="es-EC" sz="1000">
                        <a:effectLst/>
                        <a:latin typeface="Calibri"/>
                        <a:ea typeface="Calibri"/>
                        <a:cs typeface="Times New Roman"/>
                      </a:endParaRPr>
                    </a:p>
                  </a:txBody>
                  <a:tcPr marL="30141" marR="30141" marT="0" marB="0"/>
                </a:tc>
              </a:tr>
              <a:tr h="151210">
                <a:tc>
                  <a:txBody>
                    <a:bodyPr/>
                    <a:lstStyle/>
                    <a:p>
                      <a:pPr algn="ctr">
                        <a:lnSpc>
                          <a:spcPct val="115000"/>
                        </a:lnSpc>
                        <a:spcAft>
                          <a:spcPts val="0"/>
                        </a:spcAft>
                      </a:pPr>
                      <a:r>
                        <a:rPr lang="es-EC" sz="900">
                          <a:effectLst/>
                        </a:rPr>
                        <a:t>8</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Ca</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r</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4844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55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534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135</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pandeo</a:t>
                      </a:r>
                      <a:endParaRPr lang="es-EC" sz="1000">
                        <a:effectLst/>
                        <a:latin typeface="Calibri"/>
                        <a:ea typeface="Calibri"/>
                        <a:cs typeface="Times New Roman"/>
                      </a:endParaRPr>
                    </a:p>
                  </a:txBody>
                  <a:tcPr marL="30141" marR="30141" marT="0" marB="0"/>
                </a:tc>
              </a:tr>
              <a:tr h="205101">
                <a:tc>
                  <a:txBody>
                    <a:bodyPr/>
                    <a:lstStyle/>
                    <a:p>
                      <a:pPr algn="ctr">
                        <a:lnSpc>
                          <a:spcPct val="115000"/>
                        </a:lnSpc>
                        <a:spcAft>
                          <a:spcPts val="0"/>
                        </a:spcAft>
                      </a:pPr>
                      <a:r>
                        <a:rPr lang="es-EC" sz="900" dirty="0">
                          <a:effectLst/>
                        </a:rPr>
                        <a:t>10</a:t>
                      </a:r>
                      <a:endParaRPr lang="es-EC" sz="1000" dirty="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Ca</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6911</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1227</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200</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aplastamiento, pandeo</a:t>
                      </a:r>
                      <a:endParaRPr lang="es-EC" sz="1000">
                        <a:effectLst/>
                        <a:latin typeface="Calibri"/>
                        <a:ea typeface="Calibri"/>
                        <a:cs typeface="Times New Roman"/>
                      </a:endParaRPr>
                    </a:p>
                  </a:txBody>
                  <a:tcPr marL="30141" marR="30141" marT="0" marB="0"/>
                </a:tc>
              </a:tr>
              <a:tr h="210248">
                <a:tc>
                  <a:txBody>
                    <a:bodyPr/>
                    <a:lstStyle/>
                    <a:p>
                      <a:pPr algn="ctr">
                        <a:lnSpc>
                          <a:spcPct val="115000"/>
                        </a:lnSpc>
                        <a:spcAft>
                          <a:spcPts val="0"/>
                        </a:spcAft>
                      </a:pPr>
                      <a:r>
                        <a:rPr lang="es-EC" sz="900">
                          <a:effectLst/>
                        </a:rPr>
                        <a:t>11</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Cl</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r</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7210</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1227</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209</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pandeo y aplastamiento</a:t>
                      </a:r>
                      <a:endParaRPr lang="es-EC" sz="1000">
                        <a:effectLst/>
                        <a:latin typeface="Calibri"/>
                        <a:ea typeface="Calibri"/>
                        <a:cs typeface="Times New Roman"/>
                      </a:endParaRPr>
                    </a:p>
                  </a:txBody>
                  <a:tcPr marL="30141" marR="30141" marT="0" marB="0"/>
                </a:tc>
              </a:tr>
              <a:tr h="191134">
                <a:tc>
                  <a:txBody>
                    <a:bodyPr/>
                    <a:lstStyle/>
                    <a:p>
                      <a:pPr algn="ctr">
                        <a:lnSpc>
                          <a:spcPct val="115000"/>
                        </a:lnSpc>
                        <a:spcAft>
                          <a:spcPts val="0"/>
                        </a:spcAft>
                      </a:pPr>
                      <a:r>
                        <a:rPr lang="es-EC" sz="900">
                          <a:effectLst/>
                        </a:rPr>
                        <a:t>12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Ca</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r</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7618</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1227</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220</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pandeo, falla en las alas superior e inferior </a:t>
                      </a:r>
                      <a:endParaRPr lang="es-EC" sz="1000">
                        <a:effectLst/>
                        <a:latin typeface="Calibri"/>
                        <a:ea typeface="Calibri"/>
                        <a:cs typeface="Times New Roman"/>
                      </a:endParaRPr>
                    </a:p>
                  </a:txBody>
                  <a:tcPr marL="30141" marR="30141" marT="0" marB="0"/>
                </a:tc>
              </a:tr>
              <a:tr h="172021">
                <a:tc>
                  <a:txBody>
                    <a:bodyPr/>
                    <a:lstStyle/>
                    <a:p>
                      <a:pPr algn="ctr">
                        <a:lnSpc>
                          <a:spcPct val="115000"/>
                        </a:lnSpc>
                        <a:spcAft>
                          <a:spcPts val="0"/>
                        </a:spcAft>
                      </a:pPr>
                      <a:r>
                        <a:rPr lang="es-EC" sz="900">
                          <a:effectLst/>
                        </a:rPr>
                        <a:t>13</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Cl</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9</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395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71</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77</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46</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pandeo muy visible</a:t>
                      </a:r>
                      <a:endParaRPr lang="es-EC" sz="1000">
                        <a:effectLst/>
                        <a:latin typeface="Calibri"/>
                        <a:ea typeface="Calibri"/>
                        <a:cs typeface="Times New Roman"/>
                      </a:endParaRPr>
                    </a:p>
                  </a:txBody>
                  <a:tcPr marL="30141" marR="30141" marT="0" marB="0"/>
                </a:tc>
              </a:tr>
              <a:tr h="191134">
                <a:tc>
                  <a:txBody>
                    <a:bodyPr/>
                    <a:lstStyle/>
                    <a:p>
                      <a:pPr algn="ctr">
                        <a:lnSpc>
                          <a:spcPct val="115000"/>
                        </a:lnSpc>
                        <a:spcAft>
                          <a:spcPts val="0"/>
                        </a:spcAft>
                      </a:pPr>
                      <a:r>
                        <a:rPr lang="es-EC" sz="900">
                          <a:effectLst/>
                        </a:rPr>
                        <a:t>14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Cl</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54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142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8203</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33</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I</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3336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152</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Aplastamiento y pandeo</a:t>
                      </a:r>
                      <a:endParaRPr lang="es-EC" sz="1000">
                        <a:effectLst/>
                        <a:latin typeface="Calibri"/>
                        <a:ea typeface="Calibri"/>
                        <a:cs typeface="Times New Roman"/>
                      </a:endParaRPr>
                    </a:p>
                  </a:txBody>
                  <a:tcPr marL="30141" marR="30141" marT="0" marB="0"/>
                </a:tc>
              </a:tr>
              <a:tr h="172021">
                <a:tc>
                  <a:txBody>
                    <a:bodyPr/>
                    <a:lstStyle/>
                    <a:p>
                      <a:pPr algn="ctr">
                        <a:lnSpc>
                          <a:spcPct val="115000"/>
                        </a:lnSpc>
                        <a:spcAft>
                          <a:spcPts val="0"/>
                        </a:spcAft>
                      </a:pPr>
                      <a:r>
                        <a:rPr lang="es-EC" sz="900">
                          <a:effectLst/>
                        </a:rPr>
                        <a:t>15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Ca</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54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142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8638</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33</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I</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3336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160</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 aplastamiento</a:t>
                      </a:r>
                      <a:endParaRPr lang="es-EC" sz="1000">
                        <a:effectLst/>
                        <a:latin typeface="Calibri"/>
                        <a:ea typeface="Calibri"/>
                        <a:cs typeface="Times New Roman"/>
                      </a:endParaRPr>
                    </a:p>
                  </a:txBody>
                  <a:tcPr marL="30141" marR="30141" marT="0" marB="0"/>
                </a:tc>
              </a:tr>
              <a:tr h="172021">
                <a:tc>
                  <a:txBody>
                    <a:bodyPr/>
                    <a:lstStyle/>
                    <a:p>
                      <a:pPr algn="ctr">
                        <a:lnSpc>
                          <a:spcPct val="115000"/>
                        </a:lnSpc>
                        <a:spcAft>
                          <a:spcPts val="0"/>
                        </a:spcAft>
                      </a:pPr>
                      <a:r>
                        <a:rPr lang="es-EC" sz="900">
                          <a:effectLst/>
                        </a:rPr>
                        <a:t>16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Cl</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r</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54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142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9386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33</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I</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3336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174</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aplastamiento</a:t>
                      </a:r>
                      <a:endParaRPr lang="es-EC" sz="1000">
                        <a:effectLst/>
                        <a:latin typeface="Calibri"/>
                        <a:ea typeface="Calibri"/>
                        <a:cs typeface="Times New Roman"/>
                      </a:endParaRPr>
                    </a:p>
                  </a:txBody>
                  <a:tcPr marL="30141" marR="30141" marT="0" marB="0"/>
                </a:tc>
              </a:tr>
              <a:tr h="191134">
                <a:tc>
                  <a:txBody>
                    <a:bodyPr/>
                    <a:lstStyle/>
                    <a:p>
                      <a:pPr algn="ctr">
                        <a:lnSpc>
                          <a:spcPct val="115000"/>
                        </a:lnSpc>
                        <a:spcAft>
                          <a:spcPts val="0"/>
                        </a:spcAft>
                      </a:pPr>
                      <a:r>
                        <a:rPr lang="es-EC" sz="900">
                          <a:effectLst/>
                        </a:rPr>
                        <a:t>17</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Ca</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r</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54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142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9658</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33</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I</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3336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179</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aplastamiento </a:t>
                      </a:r>
                      <a:endParaRPr lang="es-EC" sz="1000">
                        <a:effectLst/>
                        <a:latin typeface="Calibri"/>
                        <a:ea typeface="Calibri"/>
                        <a:cs typeface="Times New Roman"/>
                      </a:endParaRPr>
                    </a:p>
                  </a:txBody>
                  <a:tcPr marL="30141" marR="30141" marT="0" marB="0"/>
                </a:tc>
              </a:tr>
              <a:tr h="172021">
                <a:tc>
                  <a:txBody>
                    <a:bodyPr/>
                    <a:lstStyle/>
                    <a:p>
                      <a:pPr algn="ctr">
                        <a:lnSpc>
                          <a:spcPct val="115000"/>
                        </a:lnSpc>
                        <a:spcAft>
                          <a:spcPts val="0"/>
                        </a:spcAft>
                      </a:pPr>
                      <a:r>
                        <a:rPr lang="es-EC" sz="900">
                          <a:effectLst/>
                        </a:rPr>
                        <a:t>18</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Cl</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142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3702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64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394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103</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pandeo</a:t>
                      </a:r>
                      <a:endParaRPr lang="es-EC" sz="1000">
                        <a:effectLst/>
                        <a:latin typeface="Calibri"/>
                        <a:ea typeface="Calibri"/>
                        <a:cs typeface="Times New Roman"/>
                      </a:endParaRPr>
                    </a:p>
                  </a:txBody>
                  <a:tcPr marL="30141" marR="30141" marT="0" marB="0"/>
                </a:tc>
              </a:tr>
              <a:tr h="210248">
                <a:tc>
                  <a:txBody>
                    <a:bodyPr/>
                    <a:lstStyle/>
                    <a:p>
                      <a:pPr algn="ctr">
                        <a:lnSpc>
                          <a:spcPct val="115000"/>
                        </a:lnSpc>
                        <a:spcAft>
                          <a:spcPts val="0"/>
                        </a:spcAft>
                      </a:pPr>
                      <a:r>
                        <a:rPr lang="es-EC" sz="900">
                          <a:effectLst/>
                        </a:rPr>
                        <a:t>19</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Ca</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142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3893</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64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394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108</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pandeo</a:t>
                      </a:r>
                      <a:endParaRPr lang="es-EC" sz="1000">
                        <a:effectLst/>
                        <a:latin typeface="Calibri"/>
                        <a:ea typeface="Calibri"/>
                        <a:cs typeface="Times New Roman"/>
                      </a:endParaRPr>
                    </a:p>
                  </a:txBody>
                  <a:tcPr marL="30141" marR="30141" marT="0" marB="0"/>
                </a:tc>
              </a:tr>
              <a:tr h="172021">
                <a:tc>
                  <a:txBody>
                    <a:bodyPr/>
                    <a:lstStyle/>
                    <a:p>
                      <a:pPr algn="ctr">
                        <a:lnSpc>
                          <a:spcPct val="115000"/>
                        </a:lnSpc>
                        <a:spcAft>
                          <a:spcPts val="0"/>
                        </a:spcAft>
                      </a:pPr>
                      <a:r>
                        <a:rPr lang="es-EC" sz="900">
                          <a:effectLst/>
                        </a:rPr>
                        <a:t>20</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Cl</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r</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142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3960</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64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394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110</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pandeo </a:t>
                      </a:r>
                      <a:endParaRPr lang="es-EC" sz="1000">
                        <a:effectLst/>
                        <a:latin typeface="Calibri"/>
                        <a:ea typeface="Calibri"/>
                        <a:cs typeface="Times New Roman"/>
                      </a:endParaRPr>
                    </a:p>
                  </a:txBody>
                  <a:tcPr marL="30141" marR="30141" marT="0" marB="0"/>
                </a:tc>
              </a:tr>
              <a:tr h="152907">
                <a:tc>
                  <a:txBody>
                    <a:bodyPr/>
                    <a:lstStyle/>
                    <a:p>
                      <a:pPr algn="ctr">
                        <a:lnSpc>
                          <a:spcPct val="115000"/>
                        </a:lnSpc>
                        <a:spcAft>
                          <a:spcPts val="0"/>
                        </a:spcAft>
                      </a:pPr>
                      <a:r>
                        <a:rPr lang="es-EC" sz="900">
                          <a:effectLst/>
                        </a:rPr>
                        <a:t>21</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Ca</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r</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142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4219</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64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394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117</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pandeo</a:t>
                      </a:r>
                      <a:endParaRPr lang="es-EC" sz="1000">
                        <a:effectLst/>
                        <a:latin typeface="Calibri"/>
                        <a:ea typeface="Calibri"/>
                        <a:cs typeface="Times New Roman"/>
                      </a:endParaRPr>
                    </a:p>
                  </a:txBody>
                  <a:tcPr marL="30141" marR="30141" marT="0" marB="0"/>
                </a:tc>
              </a:tr>
              <a:tr h="172021">
                <a:tc>
                  <a:txBody>
                    <a:bodyPr/>
                    <a:lstStyle/>
                    <a:p>
                      <a:pPr algn="ctr">
                        <a:lnSpc>
                          <a:spcPct val="115000"/>
                        </a:lnSpc>
                        <a:spcAft>
                          <a:spcPts val="0"/>
                        </a:spcAft>
                      </a:pPr>
                      <a:r>
                        <a:rPr lang="es-EC" sz="900">
                          <a:effectLst/>
                        </a:rPr>
                        <a:t>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Cl</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142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6122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41</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905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177</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aplastamiento y pandeo </a:t>
                      </a:r>
                      <a:endParaRPr lang="es-EC" sz="1000">
                        <a:effectLst/>
                        <a:latin typeface="Calibri"/>
                        <a:ea typeface="Calibri"/>
                        <a:cs typeface="Times New Roman"/>
                      </a:endParaRPr>
                    </a:p>
                  </a:txBody>
                  <a:tcPr marL="30141" marR="30141" marT="0" marB="0"/>
                </a:tc>
              </a:tr>
              <a:tr h="172021">
                <a:tc>
                  <a:txBody>
                    <a:bodyPr/>
                    <a:lstStyle/>
                    <a:p>
                      <a:pPr algn="ctr">
                        <a:lnSpc>
                          <a:spcPct val="115000"/>
                        </a:lnSpc>
                        <a:spcAft>
                          <a:spcPts val="0"/>
                        </a:spcAft>
                      </a:pPr>
                      <a:r>
                        <a:rPr lang="es-EC" sz="900">
                          <a:effectLst/>
                        </a:rPr>
                        <a:t>23</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Ca</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142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6272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41</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905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181</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aplastamiento y pandeo </a:t>
                      </a:r>
                      <a:endParaRPr lang="es-EC" sz="1000">
                        <a:effectLst/>
                        <a:latin typeface="Calibri"/>
                        <a:ea typeface="Calibri"/>
                        <a:cs typeface="Times New Roman"/>
                      </a:endParaRPr>
                    </a:p>
                  </a:txBody>
                  <a:tcPr marL="30141" marR="30141" marT="0" marB="0"/>
                </a:tc>
              </a:tr>
              <a:tr h="229350">
                <a:tc>
                  <a:txBody>
                    <a:bodyPr/>
                    <a:lstStyle/>
                    <a:p>
                      <a:pPr algn="ctr">
                        <a:lnSpc>
                          <a:spcPct val="115000"/>
                        </a:lnSpc>
                        <a:spcAft>
                          <a:spcPts val="0"/>
                        </a:spcAft>
                      </a:pPr>
                      <a:r>
                        <a:rPr lang="es-EC" sz="900">
                          <a:effectLst/>
                        </a:rPr>
                        <a:t>24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Cl</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r</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142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6544</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41</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905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189</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aplastamiento, pandeo y rotura del ala bajo el ref.</a:t>
                      </a:r>
                      <a:endParaRPr lang="es-EC" sz="1000">
                        <a:effectLst/>
                        <a:latin typeface="Calibri"/>
                        <a:ea typeface="Calibri"/>
                        <a:cs typeface="Times New Roman"/>
                      </a:endParaRPr>
                    </a:p>
                  </a:txBody>
                  <a:tcPr marL="30141" marR="30141" marT="0" marB="0"/>
                </a:tc>
              </a:tr>
              <a:tr h="152907">
                <a:tc>
                  <a:txBody>
                    <a:bodyPr/>
                    <a:lstStyle/>
                    <a:p>
                      <a:pPr algn="ctr">
                        <a:lnSpc>
                          <a:spcPct val="115000"/>
                        </a:lnSpc>
                        <a:spcAft>
                          <a:spcPts val="0"/>
                        </a:spcAft>
                      </a:pPr>
                      <a:r>
                        <a:rPr lang="es-EC" sz="900">
                          <a:effectLst/>
                        </a:rPr>
                        <a:t>25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Ca</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r</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142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6802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41</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905</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197</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a:effectLst/>
                        </a:rPr>
                        <a:t>aplastamiento rotura del alma y pandeo</a:t>
                      </a:r>
                      <a:endParaRPr lang="es-EC" sz="1000">
                        <a:effectLst/>
                        <a:latin typeface="Calibri"/>
                        <a:ea typeface="Calibri"/>
                        <a:cs typeface="Times New Roman"/>
                      </a:endParaRPr>
                    </a:p>
                  </a:txBody>
                  <a:tcPr marL="30141" marR="30141" marT="0" marB="0"/>
                </a:tc>
              </a:tr>
              <a:tr h="152907">
                <a:tc>
                  <a:txBody>
                    <a:bodyPr/>
                    <a:lstStyle/>
                    <a:p>
                      <a:pPr algn="ctr">
                        <a:lnSpc>
                          <a:spcPct val="115000"/>
                        </a:lnSpc>
                        <a:spcAft>
                          <a:spcPts val="0"/>
                        </a:spcAft>
                      </a:pPr>
                      <a:r>
                        <a:rPr lang="es-EC" sz="900">
                          <a:effectLst/>
                        </a:rPr>
                        <a:t>26</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Cl</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 </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9</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142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289</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82</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dirty="0">
                          <a:effectLst/>
                          <a:latin typeface="Times New Roman" panose="02020603050405020304" pitchFamily="18" charset="0"/>
                          <a:cs typeface="Times New Roman" panose="02020603050405020304" pitchFamily="18" charset="0"/>
                        </a:rPr>
                        <a:t> L</a:t>
                      </a:r>
                      <a:endParaRPr lang="es-EC" sz="1000" dirty="0">
                        <a:effectLst/>
                        <a:latin typeface="Times New Roman" panose="02020603050405020304" pitchFamily="18" charset="0"/>
                        <a:ea typeface="Calibri"/>
                        <a:cs typeface="Times New Roman" panose="02020603050405020304" pitchFamily="18" charset="0"/>
                      </a:endParaRPr>
                    </a:p>
                  </a:txBody>
                  <a:tcPr marL="30141" marR="30141" marT="0" marB="0"/>
                </a:tc>
                <a:tc>
                  <a:txBody>
                    <a:bodyPr/>
                    <a:lstStyle/>
                    <a:p>
                      <a:pPr algn="ctr">
                        <a:lnSpc>
                          <a:spcPct val="115000"/>
                        </a:lnSpc>
                        <a:spcAft>
                          <a:spcPts val="0"/>
                        </a:spcAft>
                      </a:pPr>
                      <a:r>
                        <a:rPr lang="es-EC" sz="900">
                          <a:effectLst/>
                        </a:rPr>
                        <a:t>57</a:t>
                      </a:r>
                      <a:endParaRPr lang="es-EC" sz="1000">
                        <a:effectLst/>
                        <a:latin typeface="Calibri"/>
                        <a:ea typeface="Calibri"/>
                        <a:cs typeface="Times New Roman"/>
                      </a:endParaRPr>
                    </a:p>
                  </a:txBody>
                  <a:tcPr marL="30141" marR="30141" marT="0" marB="0"/>
                </a:tc>
                <a:tc>
                  <a:txBody>
                    <a:bodyPr/>
                    <a:lstStyle/>
                    <a:p>
                      <a:pPr algn="ctr">
                        <a:lnSpc>
                          <a:spcPct val="115000"/>
                        </a:lnSpc>
                        <a:spcAft>
                          <a:spcPts val="0"/>
                        </a:spcAft>
                      </a:pPr>
                      <a:r>
                        <a:rPr lang="es-EC" sz="900">
                          <a:effectLst/>
                        </a:rPr>
                        <a:t>33</a:t>
                      </a:r>
                      <a:endParaRPr lang="es-EC" sz="1000">
                        <a:effectLst/>
                        <a:latin typeface="Calibri"/>
                        <a:ea typeface="Calibri"/>
                        <a:cs typeface="Times New Roman"/>
                      </a:endParaRPr>
                    </a:p>
                  </a:txBody>
                  <a:tcPr marL="30141" marR="30141" marT="0" marB="0"/>
                </a:tc>
                <a:tc>
                  <a:txBody>
                    <a:bodyPr/>
                    <a:lstStyle/>
                    <a:p>
                      <a:pPr>
                        <a:lnSpc>
                          <a:spcPct val="115000"/>
                        </a:lnSpc>
                        <a:spcAft>
                          <a:spcPts val="0"/>
                        </a:spcAft>
                      </a:pPr>
                      <a:r>
                        <a:rPr lang="es-EC" sz="900" dirty="0">
                          <a:effectLst/>
                        </a:rPr>
                        <a:t>pandeo</a:t>
                      </a:r>
                      <a:endParaRPr lang="es-EC" sz="1000" dirty="0">
                        <a:effectLst/>
                        <a:latin typeface="Calibri"/>
                        <a:ea typeface="Calibri"/>
                        <a:cs typeface="Times New Roman"/>
                      </a:endParaRPr>
                    </a:p>
                  </a:txBody>
                  <a:tcPr marL="30141" marR="30141" marT="0" marB="0"/>
                </a:tc>
              </a:tr>
            </a:tbl>
          </a:graphicData>
        </a:graphic>
      </p:graphicFrame>
      <p:sp>
        <p:nvSpPr>
          <p:cNvPr id="7" name="6 Flecha derecha"/>
          <p:cNvSpPr/>
          <p:nvPr/>
        </p:nvSpPr>
        <p:spPr>
          <a:xfrm>
            <a:off x="9712325" y="11195050"/>
            <a:ext cx="871538" cy="296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Tree>
    <p:extLst>
      <p:ext uri="{BB962C8B-B14F-4D97-AF65-F5344CB8AC3E}">
        <p14:creationId xmlns:p14="http://schemas.microsoft.com/office/powerpoint/2010/main" val="25983989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533400"/>
          </a:xfrm>
        </p:spPr>
        <p:txBody>
          <a:bodyPr>
            <a:normAutofit/>
          </a:bodyPr>
          <a:lstStyle/>
          <a:p>
            <a:pPr algn="ctr"/>
            <a:r>
              <a:rPr lang="es-EC" sz="2400" b="1" dirty="0" smtClean="0"/>
              <a:t>RESULTADOS Y CONCLUSIONES</a:t>
            </a:r>
            <a:endParaRPr lang="es-EC" sz="2400" b="1" dirty="0"/>
          </a:p>
        </p:txBody>
      </p:sp>
      <p:sp>
        <p:nvSpPr>
          <p:cNvPr id="4" name="3 Rectángulo"/>
          <p:cNvSpPr/>
          <p:nvPr/>
        </p:nvSpPr>
        <p:spPr>
          <a:xfrm>
            <a:off x="1162050" y="1042244"/>
            <a:ext cx="8248650" cy="5632311"/>
          </a:xfrm>
          <a:prstGeom prst="rect">
            <a:avLst/>
          </a:prstGeom>
        </p:spPr>
        <p:txBody>
          <a:bodyPr wrap="square">
            <a:spAutoFit/>
          </a:bodyPr>
          <a:lstStyle/>
          <a:p>
            <a:r>
              <a:rPr lang="es-ES" sz="2000" b="1" dirty="0"/>
              <a:t>Esfuerzos Últimos y Esbeltez </a:t>
            </a:r>
            <a:endParaRPr lang="es-EC" sz="2000" dirty="0"/>
          </a:p>
          <a:p>
            <a:r>
              <a:rPr lang="es-ES" sz="2000" b="1" dirty="0"/>
              <a:t>Columna I No. 1- 6  (Ver Tabla 16</a:t>
            </a:r>
            <a:r>
              <a:rPr lang="es-ES" sz="2000" b="1" dirty="0" smtClean="0"/>
              <a:t>)</a:t>
            </a:r>
            <a:endParaRPr lang="es-EC" sz="2000" dirty="0"/>
          </a:p>
          <a:p>
            <a:pPr marL="285750" lvl="0" indent="-285750">
              <a:buFont typeface="Arial" panose="020B0604020202020204" pitchFamily="34" charset="0"/>
              <a:buChar char="•"/>
            </a:pPr>
            <a:r>
              <a:rPr lang="es-ES" sz="2000" dirty="0"/>
              <a:t>Realizando una comparación de los esfuerzos últimos entre las columnas Cl (columna clavada) y columna Ca (columna atornillada), no existe una diferencia importante de esfuerzos</a:t>
            </a:r>
            <a:r>
              <a:rPr lang="es-ES" sz="2000" dirty="0" smtClean="0"/>
              <a:t>.</a:t>
            </a:r>
          </a:p>
          <a:p>
            <a:pPr lvl="0"/>
            <a:endParaRPr lang="es-EC" sz="2000" dirty="0"/>
          </a:p>
          <a:p>
            <a:pPr marL="285750" lvl="0" indent="-285750">
              <a:buFont typeface="Arial" panose="020B0604020202020204" pitchFamily="34" charset="0"/>
              <a:buChar char="•"/>
            </a:pPr>
            <a:r>
              <a:rPr lang="es-ES" sz="2000" dirty="0"/>
              <a:t>Se observa un incremento del 10% en el esfuerzo al colocar rigidizadores laterales en las columnas  (Columnas No. 3 y 4</a:t>
            </a:r>
            <a:r>
              <a:rPr lang="es-ES" sz="2000" dirty="0" smtClean="0"/>
              <a:t>).</a:t>
            </a:r>
          </a:p>
          <a:p>
            <a:pPr lvl="0"/>
            <a:endParaRPr lang="es-EC" sz="2000" dirty="0"/>
          </a:p>
          <a:p>
            <a:pPr marL="285750" lvl="0" indent="-285750">
              <a:buFont typeface="Arial" panose="020B0604020202020204" pitchFamily="34" charset="0"/>
              <a:buChar char="•"/>
            </a:pPr>
            <a:r>
              <a:rPr lang="es-ES" sz="2000" dirty="0"/>
              <a:t>La máxima carga última fue obtenida en las columnas intermedias (I) de 1,22m y de área igual a 54cm², carga que  bordea los 10000kg (10 toneladas</a:t>
            </a:r>
            <a:r>
              <a:rPr lang="es-ES" sz="2000" dirty="0" smtClean="0"/>
              <a:t>).</a:t>
            </a:r>
          </a:p>
          <a:p>
            <a:pPr marL="285750" lvl="0" indent="-285750">
              <a:buFont typeface="Arial" panose="020B0604020202020204" pitchFamily="34" charset="0"/>
              <a:buChar char="•"/>
            </a:pPr>
            <a:endParaRPr lang="es-EC" sz="2000" dirty="0"/>
          </a:p>
          <a:p>
            <a:pPr marL="285750" lvl="0" indent="-285750">
              <a:buFont typeface="Arial" panose="020B0604020202020204" pitchFamily="34" charset="0"/>
              <a:buChar char="•"/>
            </a:pPr>
            <a:r>
              <a:rPr lang="es-ES" sz="2000" dirty="0"/>
              <a:t>Al mantener la longitud de 1,22 m y disminuir su sección de 54cm² a 36 cm², se observa una importante disminución de los esfuerzos aproximadamente del 36% y además las columnas pasan de intermedias a largas respectivamente</a:t>
            </a:r>
            <a:r>
              <a:rPr lang="es-ES" sz="2000" dirty="0" smtClean="0"/>
              <a:t>.</a:t>
            </a:r>
          </a:p>
          <a:p>
            <a:pPr lvl="0"/>
            <a:endParaRPr lang="es-ES" sz="2000" dirty="0" smtClean="0"/>
          </a:p>
        </p:txBody>
      </p:sp>
    </p:spTree>
    <p:extLst>
      <p:ext uri="{BB962C8B-B14F-4D97-AF65-F5344CB8AC3E}">
        <p14:creationId xmlns:p14="http://schemas.microsoft.com/office/powerpoint/2010/main" val="8007732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533400"/>
          </a:xfrm>
        </p:spPr>
        <p:txBody>
          <a:bodyPr>
            <a:normAutofit/>
          </a:bodyPr>
          <a:lstStyle/>
          <a:p>
            <a:pPr algn="ctr"/>
            <a:r>
              <a:rPr lang="es-EC" sz="2400" b="1" dirty="0" smtClean="0"/>
              <a:t>RESULTADOS Y CONCLUSIONES</a:t>
            </a:r>
            <a:endParaRPr lang="es-EC" sz="2400" b="1" dirty="0"/>
          </a:p>
        </p:txBody>
      </p:sp>
      <p:sp>
        <p:nvSpPr>
          <p:cNvPr id="4" name="3 Rectángulo"/>
          <p:cNvSpPr/>
          <p:nvPr/>
        </p:nvSpPr>
        <p:spPr>
          <a:xfrm>
            <a:off x="1162050" y="1270844"/>
            <a:ext cx="8248650" cy="4401205"/>
          </a:xfrm>
          <a:prstGeom prst="rect">
            <a:avLst/>
          </a:prstGeom>
        </p:spPr>
        <p:txBody>
          <a:bodyPr wrap="square">
            <a:spAutoFit/>
          </a:bodyPr>
          <a:lstStyle/>
          <a:p>
            <a:r>
              <a:rPr lang="es-ES" sz="2000" b="1" dirty="0"/>
              <a:t>Columnas tipo I No. 1-2 y No. 14-15 (Ver Tabla 16)</a:t>
            </a:r>
            <a:endParaRPr lang="es-EC" sz="2000" b="1" dirty="0"/>
          </a:p>
          <a:p>
            <a:r>
              <a:rPr lang="es-ES" sz="2000" dirty="0"/>
              <a:t> </a:t>
            </a:r>
            <a:endParaRPr lang="es-EC" sz="2000" dirty="0"/>
          </a:p>
          <a:p>
            <a:pPr marL="342900" lvl="0" indent="-342900">
              <a:buFont typeface="Arial" panose="020B0604020202020204" pitchFamily="34" charset="0"/>
              <a:buChar char="•"/>
            </a:pPr>
            <a:r>
              <a:rPr lang="es-ES" sz="2000" dirty="0"/>
              <a:t>Al mantener la sección  e incrementar en 20 cm la longitud en las columnas los esfuerzos disminuyen en un 15% aproximadamente</a:t>
            </a:r>
            <a:r>
              <a:rPr lang="es-ES" sz="2000" dirty="0" smtClean="0"/>
              <a:t>.</a:t>
            </a:r>
          </a:p>
          <a:p>
            <a:pPr lvl="0"/>
            <a:endParaRPr lang="es-EC" sz="2000" dirty="0"/>
          </a:p>
          <a:p>
            <a:r>
              <a:rPr lang="es-ES" sz="2000" b="1" dirty="0"/>
              <a:t>Tipo de </a:t>
            </a:r>
            <a:r>
              <a:rPr lang="es-ES" sz="2000" b="1" dirty="0" smtClean="0"/>
              <a:t>falla</a:t>
            </a:r>
          </a:p>
          <a:p>
            <a:endParaRPr lang="es-EC" sz="2000" dirty="0"/>
          </a:p>
          <a:p>
            <a:pPr marL="342900" lvl="0" indent="-342900">
              <a:buFont typeface="Arial" panose="020B0604020202020204" pitchFamily="34" charset="0"/>
              <a:buChar char="•"/>
            </a:pPr>
            <a:r>
              <a:rPr lang="es-ES" sz="2000" dirty="0"/>
              <a:t>El tipo de falla en las columnas intermedias (T.C -I) fue por aplastamiento y un menor </a:t>
            </a:r>
            <a:r>
              <a:rPr lang="es-ES" sz="2000" dirty="0" smtClean="0"/>
              <a:t>pandeo.</a:t>
            </a:r>
          </a:p>
          <a:p>
            <a:pPr lvl="0"/>
            <a:endParaRPr lang="es-EC" sz="2000" dirty="0"/>
          </a:p>
          <a:p>
            <a:pPr marL="342900" lvl="0" indent="-342900">
              <a:buFont typeface="Arial" panose="020B0604020202020204" pitchFamily="34" charset="0"/>
              <a:buChar char="•"/>
            </a:pPr>
            <a:r>
              <a:rPr lang="es-ES" sz="2000" dirty="0"/>
              <a:t>El tipo de falla en las columnas largas (T.C -L)  fue por </a:t>
            </a:r>
            <a:r>
              <a:rPr lang="es-ES" sz="2000" dirty="0" smtClean="0"/>
              <a:t>pandeo</a:t>
            </a:r>
          </a:p>
          <a:p>
            <a:pPr lvl="0"/>
            <a:endParaRPr lang="es-EC" sz="2000" dirty="0"/>
          </a:p>
          <a:p>
            <a:pPr marL="342900" indent="-342900">
              <a:buFont typeface="Arial" panose="020B0604020202020204" pitchFamily="34" charset="0"/>
              <a:buChar char="•"/>
            </a:pPr>
            <a:r>
              <a:rPr lang="es-ES" sz="2000" dirty="0"/>
              <a:t>Las columnas fallan en el sentido de su menor inercia.</a:t>
            </a:r>
            <a:endParaRPr lang="es-EC" sz="2000" dirty="0"/>
          </a:p>
          <a:p>
            <a:pPr marL="342900" indent="-342900">
              <a:buFont typeface="Arial" panose="020B0604020202020204" pitchFamily="34" charset="0"/>
              <a:buChar char="•"/>
            </a:pPr>
            <a:endParaRPr lang="es-EC" sz="2000" dirty="0"/>
          </a:p>
        </p:txBody>
      </p:sp>
    </p:spTree>
    <p:extLst>
      <p:ext uri="{BB962C8B-B14F-4D97-AF65-F5344CB8AC3E}">
        <p14:creationId xmlns:p14="http://schemas.microsoft.com/office/powerpoint/2010/main" val="31199734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533400"/>
          </a:xfrm>
        </p:spPr>
        <p:txBody>
          <a:bodyPr>
            <a:normAutofit/>
          </a:bodyPr>
          <a:lstStyle/>
          <a:p>
            <a:pPr algn="ctr"/>
            <a:r>
              <a:rPr lang="es-EC" sz="2400" b="1" dirty="0" smtClean="0"/>
              <a:t>CRITERIO DE DISEÑO DE COLUMNAS</a:t>
            </a:r>
            <a:endParaRPr lang="es-EC" sz="2400" b="1" dirty="0"/>
          </a:p>
        </p:txBody>
      </p:sp>
      <mc:AlternateContent xmlns:mc="http://schemas.openxmlformats.org/markup-compatibility/2006">
        <mc:Choice xmlns:a14="http://schemas.microsoft.com/office/drawing/2010/main" Requires="a14">
          <p:sp>
            <p:nvSpPr>
              <p:cNvPr id="4" name="3 Rectángulo"/>
              <p:cNvSpPr/>
              <p:nvPr/>
            </p:nvSpPr>
            <p:spPr>
              <a:xfrm>
                <a:off x="1162050" y="1270844"/>
                <a:ext cx="8248650" cy="4486741"/>
              </a:xfrm>
              <a:prstGeom prst="rect">
                <a:avLst/>
              </a:prstGeom>
            </p:spPr>
            <p:txBody>
              <a:bodyPr wrap="square">
                <a:spAutoFit/>
              </a:bodyPr>
              <a:lstStyle/>
              <a:p>
                <a:pPr marL="457200" lvl="0" indent="-457200">
                  <a:buAutoNum type="arabicPeriod"/>
                </a:pPr>
                <a:r>
                  <a:rPr lang="es-ES" sz="2000" dirty="0" smtClean="0"/>
                  <a:t>Las </a:t>
                </a:r>
                <a:r>
                  <a:rPr lang="es-ES" sz="2000" dirty="0"/>
                  <a:t>alas deben conectarse en forma continua al alma</a:t>
                </a:r>
                <a:r>
                  <a:rPr lang="es-ES" sz="2000" dirty="0" smtClean="0"/>
                  <a:t>.</a:t>
                </a:r>
              </a:p>
              <a:p>
                <a:pPr lvl="0"/>
                <a:endParaRPr lang="es-EC" sz="2000" dirty="0"/>
              </a:p>
              <a:p>
                <a:pPr lvl="0"/>
                <a:r>
                  <a:rPr lang="es-ES" sz="2000" dirty="0" smtClean="0"/>
                  <a:t>2. Tanto </a:t>
                </a:r>
                <a:r>
                  <a:rPr lang="es-ES" sz="2000" dirty="0"/>
                  <a:t>las alas como el alma de la columna tipo I debe ser pegada y </a:t>
                </a:r>
                <a:r>
                  <a:rPr lang="es-ES" sz="2000" dirty="0" smtClean="0"/>
                  <a:t>	clavada</a:t>
                </a:r>
              </a:p>
              <a:p>
                <a:pPr lvl="0"/>
                <a:endParaRPr lang="es-EC" sz="2000" dirty="0"/>
              </a:p>
              <a:p>
                <a:pPr lvl="0"/>
                <a:r>
                  <a:rPr lang="es-ES" sz="2000" dirty="0" smtClean="0"/>
                  <a:t>3. La </a:t>
                </a:r>
                <a:r>
                  <a:rPr lang="es-ES" sz="2000" dirty="0"/>
                  <a:t>inercia en el sentido X e Y deben ser casi iguales para obtener </a:t>
                </a:r>
                <a:r>
                  <a:rPr lang="es-ES" sz="2000" dirty="0"/>
                  <a:t> </a:t>
                </a:r>
                <a:r>
                  <a:rPr lang="es-ES" sz="2000" dirty="0" smtClean="0"/>
                  <a:t>  	una </a:t>
                </a:r>
                <a:r>
                  <a:rPr lang="es-ES" sz="2000" dirty="0"/>
                  <a:t>fuerza admisible mayor.</a:t>
                </a:r>
                <a:endParaRPr lang="es-EC" sz="2000" dirty="0"/>
              </a:p>
              <a:p>
                <a14:m>
                  <m:oMathPara xmlns:m="http://schemas.openxmlformats.org/officeDocument/2006/math">
                    <m:oMathParaPr>
                      <m:jc m:val="centerGroup"/>
                    </m:oMathParaPr>
                    <m:oMath xmlns:m="http://schemas.openxmlformats.org/officeDocument/2006/math">
                      <m:sSub>
                        <m:sSubPr>
                          <m:ctrlPr>
                            <a:rPr lang="es-EC" sz="2000" i="1"/>
                          </m:ctrlPr>
                        </m:sSubPr>
                        <m:e>
                          <m:r>
                            <m:rPr>
                              <m:sty m:val="p"/>
                            </m:rPr>
                            <a:rPr lang="es-ES" sz="2000"/>
                            <m:t>I</m:t>
                          </m:r>
                        </m:e>
                        <m:sub>
                          <m:r>
                            <m:rPr>
                              <m:sty m:val="p"/>
                            </m:rPr>
                            <a:rPr lang="es-ES" sz="2000"/>
                            <m:t>x</m:t>
                          </m:r>
                        </m:sub>
                      </m:sSub>
                      <m:r>
                        <a:rPr lang="es-ES" sz="2000"/>
                        <m:t>≈</m:t>
                      </m:r>
                      <m:sSub>
                        <m:sSubPr>
                          <m:ctrlPr>
                            <a:rPr lang="es-EC" sz="2000" i="1"/>
                          </m:ctrlPr>
                        </m:sSubPr>
                        <m:e>
                          <m:r>
                            <m:rPr>
                              <m:sty m:val="p"/>
                            </m:rPr>
                            <a:rPr lang="es-ES" sz="2000"/>
                            <m:t>I</m:t>
                          </m:r>
                        </m:e>
                        <m:sub>
                          <m:r>
                            <m:rPr>
                              <m:sty m:val="p"/>
                            </m:rPr>
                            <a:rPr lang="es-ES" sz="2000"/>
                            <m:t>y</m:t>
                          </m:r>
                        </m:sub>
                      </m:sSub>
                    </m:oMath>
                  </m:oMathPara>
                </a14:m>
                <a:endParaRPr lang="es-EC" sz="2000" dirty="0"/>
              </a:p>
              <a:p>
                <a14:m>
                  <m:oMathPara xmlns:m="http://schemas.openxmlformats.org/officeDocument/2006/math">
                    <m:oMathParaPr>
                      <m:jc m:val="centerGroup"/>
                    </m:oMathParaPr>
                    <m:oMath xmlns:m="http://schemas.openxmlformats.org/officeDocument/2006/math">
                      <m:sSub>
                        <m:sSubPr>
                          <m:ctrlPr>
                            <a:rPr lang="es-EC" sz="2000" i="1"/>
                          </m:ctrlPr>
                        </m:sSubPr>
                        <m:e>
                          <m:r>
                            <a:rPr lang="es-ES" sz="2000" i="1"/>
                            <m:t>𝑟</m:t>
                          </m:r>
                        </m:e>
                        <m:sub>
                          <m:r>
                            <a:rPr lang="es-ES" sz="2000" i="1"/>
                            <m:t>𝑥</m:t>
                          </m:r>
                          <m:r>
                            <a:rPr lang="es-ES" sz="2000" i="1"/>
                            <m:t> </m:t>
                          </m:r>
                        </m:sub>
                      </m:sSub>
                      <m:r>
                        <a:rPr lang="es-ES" sz="2000" i="1"/>
                        <m:t> ≈ </m:t>
                      </m:r>
                      <m:sSub>
                        <m:sSubPr>
                          <m:ctrlPr>
                            <a:rPr lang="es-EC" sz="2000" i="1"/>
                          </m:ctrlPr>
                        </m:sSubPr>
                        <m:e>
                          <m:r>
                            <a:rPr lang="es-ES" sz="2000" i="1"/>
                            <m:t>𝑟</m:t>
                          </m:r>
                        </m:e>
                        <m:sub>
                          <m:r>
                            <a:rPr lang="es-ES" sz="2000" i="1"/>
                            <m:t>𝑦</m:t>
                          </m:r>
                        </m:sub>
                      </m:sSub>
                    </m:oMath>
                  </m:oMathPara>
                </a14:m>
                <a:endParaRPr lang="es-EC" sz="2000" dirty="0"/>
              </a:p>
              <a:p>
                <a:r>
                  <a:rPr lang="es-ES" sz="2000" dirty="0"/>
                  <a:t> </a:t>
                </a:r>
                <a:endParaRPr lang="es-EC" sz="2000" dirty="0"/>
              </a:p>
              <a:p>
                <a:pPr lvl="0"/>
                <a:r>
                  <a:rPr lang="es-ES" sz="2000" dirty="0" smtClean="0"/>
                  <a:t>4. Si </a:t>
                </a:r>
                <a:r>
                  <a:rPr lang="es-ES" sz="2000" dirty="0"/>
                  <a:t>colocamos rigidizadores laterales aumenta su capacidad (σ) y la longitud del rigidizador está en función de su radio de giro.</a:t>
                </a:r>
                <a:endParaRPr lang="es-EC" sz="2000" dirty="0"/>
              </a:p>
              <a:p>
                <a:r>
                  <a:rPr lang="es-ES" sz="2000" dirty="0"/>
                  <a:t> </a:t>
                </a:r>
                <a:endParaRPr lang="es-EC" sz="2000" dirty="0"/>
              </a:p>
              <a:p>
                <a:pPr algn="ctr"/>
                <a14:m>
                  <m:oMathPara xmlns:m="http://schemas.openxmlformats.org/officeDocument/2006/math">
                    <m:oMathParaPr>
                      <m:jc m:val="centerGroup"/>
                    </m:oMathParaPr>
                    <m:oMath xmlns:m="http://schemas.openxmlformats.org/officeDocument/2006/math">
                      <m:sSub>
                        <m:sSubPr>
                          <m:ctrlPr>
                            <a:rPr lang="es-EC" sz="2000" b="1" i="1"/>
                          </m:ctrlPr>
                        </m:sSubPr>
                        <m:e>
                          <m:r>
                            <a:rPr lang="es-ES" sz="2000" b="1" i="1"/>
                            <m:t>𝐥</m:t>
                          </m:r>
                        </m:e>
                        <m:sub>
                          <m:r>
                            <a:rPr lang="es-ES" sz="2000" b="1" i="1"/>
                            <m:t>𝐫𝐢𝐠</m:t>
                          </m:r>
                        </m:sub>
                      </m:sSub>
                      <m:r>
                        <a:rPr lang="es-ES" sz="2000" b="1"/>
                        <m:t>=</m:t>
                      </m:r>
                      <m:r>
                        <a:rPr lang="es-ES" sz="2000" b="1" i="1"/>
                        <m:t>𝟏𝟖</m:t>
                      </m:r>
                      <m:sSub>
                        <m:sSubPr>
                          <m:ctrlPr>
                            <a:rPr lang="es-EC" sz="2000" b="1" i="1"/>
                          </m:ctrlPr>
                        </m:sSubPr>
                        <m:e>
                          <m:r>
                            <a:rPr lang="es-ES" sz="2000" b="1" i="1"/>
                            <m:t>𝐫</m:t>
                          </m:r>
                        </m:e>
                        <m:sub>
                          <m:r>
                            <a:rPr lang="es-ES" sz="2000" b="1" i="1"/>
                            <m:t>𝐚𝐥𝐚</m:t>
                          </m:r>
                        </m:sub>
                      </m:sSub>
                      <m:r>
                        <a:rPr lang="es-ES" sz="2000" b="1"/>
                        <m:t>→</m:t>
                      </m:r>
                      <m:r>
                        <a:rPr lang="es-ES" sz="2000" b="1" i="1"/>
                        <m:t>𝛔</m:t>
                      </m:r>
                      <m:r>
                        <a:rPr lang="es-ES" sz="2000" b="1"/>
                        <m:t> </m:t>
                      </m:r>
                      <m:r>
                        <a:rPr lang="es-ES" sz="2000" b="1" i="1"/>
                        <m:t>𝐬𝐮𝐛𝐞</m:t>
                      </m:r>
                      <m:r>
                        <a:rPr lang="es-ES" sz="2000" b="1"/>
                        <m:t> </m:t>
                      </m:r>
                      <m:r>
                        <a:rPr lang="es-ES" sz="2000" b="1" i="1"/>
                        <m:t>𝟏𝟎</m:t>
                      </m:r>
                      <m:r>
                        <a:rPr lang="es-ES" sz="2000" b="1"/>
                        <m:t>%</m:t>
                      </m:r>
                    </m:oMath>
                  </m:oMathPara>
                </a14:m>
                <a:endParaRPr lang="es-EC" sz="2000" dirty="0"/>
              </a:p>
            </p:txBody>
          </p:sp>
        </mc:Choice>
        <mc:Fallback>
          <p:sp>
            <p:nvSpPr>
              <p:cNvPr id="4" name="3 Rectángulo"/>
              <p:cNvSpPr>
                <a:spLocks noRot="1" noChangeAspect="1" noMove="1" noResize="1" noEditPoints="1" noAdjustHandles="1" noChangeArrowheads="1" noChangeShapeType="1" noTextEdit="1"/>
              </p:cNvSpPr>
              <p:nvPr/>
            </p:nvSpPr>
            <p:spPr>
              <a:xfrm>
                <a:off x="1162050" y="1270844"/>
                <a:ext cx="8248650" cy="4486741"/>
              </a:xfrm>
              <a:prstGeom prst="rect">
                <a:avLst/>
              </a:prstGeom>
              <a:blipFill rotWithShape="1">
                <a:blip r:embed="rId2"/>
                <a:stretch>
                  <a:fillRect l="-813" t="-815" b="-136"/>
                </a:stretch>
              </a:blipFill>
            </p:spPr>
            <p:txBody>
              <a:bodyPr/>
              <a:lstStyle/>
              <a:p>
                <a:r>
                  <a:rPr lang="es-EC">
                    <a:noFill/>
                  </a:rPr>
                  <a:t> </a:t>
                </a:r>
              </a:p>
            </p:txBody>
          </p:sp>
        </mc:Fallback>
      </mc:AlternateContent>
    </p:spTree>
    <p:extLst>
      <p:ext uri="{BB962C8B-B14F-4D97-AF65-F5344CB8AC3E}">
        <p14:creationId xmlns:p14="http://schemas.microsoft.com/office/powerpoint/2010/main" val="3095149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28650"/>
          </a:xfrm>
        </p:spPr>
        <p:txBody>
          <a:bodyPr>
            <a:normAutofit fontScale="90000"/>
          </a:bodyPr>
          <a:lstStyle/>
          <a:p>
            <a:pPr lvl="1" algn="ctr" defTabSz="457200" rtl="0">
              <a:spcBef>
                <a:spcPct val="0"/>
              </a:spcBef>
            </a:pPr>
            <a:r>
              <a:rPr lang="es-ES" sz="3600" kern="1200" dirty="0" smtClean="0">
                <a:solidFill>
                  <a:schemeClr val="accent1"/>
                </a:solidFill>
                <a:latin typeface="Arial" panose="020B0604020202020204" pitchFamily="34" charset="0"/>
                <a:ea typeface="+mj-ea"/>
                <a:cs typeface="Arial" panose="020B0604020202020204" pitchFamily="34" charset="0"/>
              </a:rPr>
              <a:t>ELEMENTOS SOMETIDOS A FLEXIÓN</a:t>
            </a:r>
            <a:r>
              <a:rPr lang="es-ES" b="1" dirty="0" smtClean="0"/>
              <a:t> </a:t>
            </a:r>
            <a:r>
              <a:rPr lang="es-EC" sz="2000" b="1" dirty="0"/>
              <a:t/>
            </a:r>
            <a:br>
              <a:rPr lang="es-EC" sz="2000" b="1" dirty="0"/>
            </a:br>
            <a:endParaRPr lang="es-EC" dirty="0"/>
          </a:p>
        </p:txBody>
      </p:sp>
      <p:sp>
        <p:nvSpPr>
          <p:cNvPr id="3" name="Marcador de contenido 2"/>
          <p:cNvSpPr>
            <a:spLocks noGrp="1"/>
          </p:cNvSpPr>
          <p:nvPr>
            <p:ph idx="1"/>
          </p:nvPr>
        </p:nvSpPr>
        <p:spPr>
          <a:xfrm>
            <a:off x="574302" y="1480156"/>
            <a:ext cx="8588747" cy="4996844"/>
          </a:xfrm>
        </p:spPr>
        <p:txBody>
          <a:bodyPr>
            <a:normAutofit/>
          </a:bodyPr>
          <a:lstStyle/>
          <a:p>
            <a:pPr algn="just"/>
            <a:r>
              <a:rPr lang="es-EC" sz="2400" b="1" dirty="0" smtClean="0"/>
              <a:t>VIGA </a:t>
            </a:r>
          </a:p>
          <a:p>
            <a:pPr algn="just"/>
            <a:endParaRPr lang="es-EC" sz="2400" b="1" dirty="0"/>
          </a:p>
          <a:p>
            <a:pPr algn="just"/>
            <a:endParaRPr lang="es-EC" sz="2400" b="1" dirty="0" smtClean="0"/>
          </a:p>
          <a:p>
            <a:pPr marL="0" indent="0" algn="just">
              <a:buNone/>
            </a:pPr>
            <a:endParaRPr lang="es-EC" sz="2400" b="1" dirty="0" smtClean="0"/>
          </a:p>
          <a:p>
            <a:pPr marL="0" indent="0" algn="just">
              <a:buNone/>
            </a:pPr>
            <a:endParaRPr lang="es-EC" dirty="0" smtClean="0"/>
          </a:p>
          <a:p>
            <a:pPr marL="0" indent="0" algn="just">
              <a:buNone/>
            </a:pPr>
            <a:endParaRPr lang="es-EC" dirty="0"/>
          </a:p>
          <a:p>
            <a:pPr marL="0" indent="0" algn="just">
              <a:buNone/>
            </a:pPr>
            <a:endParaRPr lang="es-EC" dirty="0"/>
          </a:p>
        </p:txBody>
      </p:sp>
      <mc:AlternateContent xmlns:mc="http://schemas.openxmlformats.org/markup-compatibility/2006" xmlns:a14="http://schemas.microsoft.com/office/drawing/2010/main">
        <mc:Choice Requires="a14">
          <p:sp>
            <p:nvSpPr>
              <p:cNvPr id="12" name="Título 1"/>
              <p:cNvSpPr txBox="1">
                <a:spLocks/>
              </p:cNvSpPr>
              <p:nvPr/>
            </p:nvSpPr>
            <p:spPr>
              <a:xfrm>
                <a:off x="4114800" y="3562349"/>
                <a:ext cx="5467350" cy="1943097"/>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l" defTabSz="457200" rtl="0">
                  <a:spcBef>
                    <a:spcPct val="0"/>
                  </a:spcBef>
                </a:pPr>
                <a:r>
                  <a:rPr lang="es-ES" sz="1600" dirty="0" smtClean="0">
                    <a:solidFill>
                      <a:schemeClr val="tx1"/>
                    </a:solidFill>
                    <a:latin typeface="Arial" panose="020B0604020202020204" pitchFamily="34" charset="0"/>
                    <a:ea typeface="+mj-ea"/>
                    <a:cs typeface="Arial" panose="020B0604020202020204" pitchFamily="34" charset="0"/>
                  </a:rPr>
                  <a:t> </a:t>
                </a:r>
                <a:r>
                  <a:rPr lang="es-ES" sz="1700" b="1" dirty="0" smtClean="0">
                    <a:solidFill>
                      <a:schemeClr val="tx1"/>
                    </a:solidFill>
                    <a:latin typeface="Arial" panose="020B0604020202020204" pitchFamily="34" charset="0"/>
                    <a:ea typeface="+mj-ea"/>
                    <a:cs typeface="Arial" panose="020B0604020202020204" pitchFamily="34" charset="0"/>
                  </a:rPr>
                  <a:t>PROPIEDADES DE LA SECCIÓN</a:t>
                </a:r>
              </a:p>
              <a:p>
                <a:pPr marL="0" lvl="1" algn="l" defTabSz="457200" rtl="0">
                  <a:spcBef>
                    <a:spcPct val="0"/>
                  </a:spcBef>
                </a:pPr>
                <a:endParaRPr lang="es-ES" sz="1600" dirty="0" smtClean="0">
                  <a:solidFill>
                    <a:schemeClr val="tx1"/>
                  </a:solidFill>
                  <a:latin typeface="Arial" panose="020B0604020202020204" pitchFamily="34" charset="0"/>
                  <a:ea typeface="+mj-ea"/>
                  <a:cs typeface="Arial" panose="020B0604020202020204" pitchFamily="34" charset="0"/>
                </a:endParaRPr>
              </a:p>
              <a:p>
                <a:pPr marL="285750" lvl="1" indent="-285750">
                  <a:spcBef>
                    <a:spcPct val="0"/>
                  </a:spcBef>
                  <a:buFontTx/>
                  <a:buChar char="-"/>
                </a:pPr>
                <a:r>
                  <a:rPr lang="es-ES" sz="1600" b="1" kern="0" dirty="0" smtClean="0"/>
                  <a:t>INERCIA		 </a:t>
                </a:r>
                <a14:m>
                  <m:oMath xmlns:m="http://schemas.openxmlformats.org/officeDocument/2006/math">
                    <m:sSub>
                      <m:sSubPr>
                        <m:ctrlPr>
                          <a:rPr lang="es-EC" sz="1600" b="1" i="1">
                            <a:latin typeface="Cambria Math"/>
                          </a:rPr>
                        </m:ctrlPr>
                      </m:sSubPr>
                      <m:e>
                        <m:r>
                          <m:rPr>
                            <m:sty m:val="p"/>
                          </m:rPr>
                          <a:rPr lang="es-ES" sz="1600">
                            <a:latin typeface="Cambria Math"/>
                          </a:rPr>
                          <m:t>I</m:t>
                        </m:r>
                      </m:e>
                      <m:sub>
                        <m:r>
                          <m:rPr>
                            <m:sty m:val="p"/>
                          </m:rPr>
                          <a:rPr lang="es-ES" sz="1600">
                            <a:latin typeface="Cambria Math"/>
                          </a:rPr>
                          <m:t>X</m:t>
                        </m:r>
                      </m:sub>
                    </m:sSub>
                    <m:r>
                      <a:rPr lang="es-ES" sz="1600">
                        <a:latin typeface="Cambria Math"/>
                      </a:rPr>
                      <m:t>=</m:t>
                    </m:r>
                    <m:f>
                      <m:fPr>
                        <m:ctrlPr>
                          <a:rPr lang="es-EC" sz="1600" b="1" i="1">
                            <a:latin typeface="Cambria Math"/>
                          </a:rPr>
                        </m:ctrlPr>
                      </m:fPr>
                      <m:num>
                        <m:sSub>
                          <m:sSubPr>
                            <m:ctrlPr>
                              <a:rPr lang="es-EC" sz="1600" b="1" i="1">
                                <a:latin typeface="Cambria Math"/>
                              </a:rPr>
                            </m:ctrlPr>
                          </m:sSubPr>
                          <m:e>
                            <m:r>
                              <m:rPr>
                                <m:sty m:val="p"/>
                              </m:rPr>
                              <a:rPr lang="es-ES" sz="1600">
                                <a:latin typeface="Cambria Math"/>
                              </a:rPr>
                              <m:t>b</m:t>
                            </m:r>
                          </m:e>
                          <m:sub>
                            <m:r>
                              <m:rPr>
                                <m:sty m:val="p"/>
                              </m:rPr>
                              <a:rPr lang="es-ES" sz="1600">
                                <a:latin typeface="Cambria Math"/>
                              </a:rPr>
                              <m:t>f</m:t>
                            </m:r>
                          </m:sub>
                        </m:sSub>
                        <m:r>
                          <a:rPr lang="es-ES" sz="1600">
                            <a:latin typeface="Cambria Math"/>
                          </a:rPr>
                          <m:t>.</m:t>
                        </m:r>
                        <m:sSup>
                          <m:sSupPr>
                            <m:ctrlPr>
                              <a:rPr lang="es-EC" sz="1600" b="1" i="1">
                                <a:latin typeface="Cambria Math"/>
                              </a:rPr>
                            </m:ctrlPr>
                          </m:sSupPr>
                          <m:e>
                            <m:r>
                              <m:rPr>
                                <m:sty m:val="p"/>
                              </m:rPr>
                              <a:rPr lang="es-ES" sz="1600">
                                <a:latin typeface="Cambria Math"/>
                              </a:rPr>
                              <m:t>h</m:t>
                            </m:r>
                          </m:e>
                          <m:sup>
                            <m:r>
                              <a:rPr lang="es-ES" sz="1600">
                                <a:latin typeface="Cambria Math"/>
                              </a:rPr>
                              <m:t>3</m:t>
                            </m:r>
                          </m:sup>
                        </m:sSup>
                      </m:num>
                      <m:den>
                        <m:r>
                          <a:rPr lang="es-ES" sz="1600">
                            <a:latin typeface="Cambria Math"/>
                          </a:rPr>
                          <m:t>12</m:t>
                        </m:r>
                      </m:den>
                    </m:f>
                    <m:r>
                      <a:rPr lang="es-ES" sz="1600" i="1">
                        <a:latin typeface="Cambria Math"/>
                      </a:rPr>
                      <m:t>−</m:t>
                    </m:r>
                    <m:f>
                      <m:fPr>
                        <m:ctrlPr>
                          <a:rPr lang="es-EC" sz="1600" b="1" i="1">
                            <a:latin typeface="Cambria Math"/>
                          </a:rPr>
                        </m:ctrlPr>
                      </m:fPr>
                      <m:num>
                        <m:d>
                          <m:dPr>
                            <m:ctrlPr>
                              <a:rPr lang="es-EC" sz="1600" b="1" i="1">
                                <a:latin typeface="Cambria Math"/>
                              </a:rPr>
                            </m:ctrlPr>
                          </m:dPr>
                          <m:e>
                            <m:sSub>
                              <m:sSubPr>
                                <m:ctrlPr>
                                  <a:rPr lang="es-EC" sz="1600" b="1" i="1">
                                    <a:latin typeface="Cambria Math"/>
                                  </a:rPr>
                                </m:ctrlPr>
                              </m:sSubPr>
                              <m:e>
                                <m:r>
                                  <m:rPr>
                                    <m:sty m:val="p"/>
                                  </m:rPr>
                                  <a:rPr lang="es-ES" sz="1600">
                                    <a:latin typeface="Cambria Math"/>
                                  </a:rPr>
                                  <m:t>b</m:t>
                                </m:r>
                              </m:e>
                              <m:sub>
                                <m:r>
                                  <m:rPr>
                                    <m:sty m:val="p"/>
                                  </m:rPr>
                                  <a:rPr lang="es-ES" sz="1600">
                                    <a:latin typeface="Cambria Math"/>
                                  </a:rPr>
                                  <m:t>f</m:t>
                                </m:r>
                              </m:sub>
                            </m:sSub>
                            <m:r>
                              <a:rPr lang="es-ES" sz="1600">
                                <a:latin typeface="Cambria Math"/>
                              </a:rPr>
                              <m:t>×</m:t>
                            </m:r>
                            <m:sSub>
                              <m:sSubPr>
                                <m:ctrlPr>
                                  <a:rPr lang="es-EC" sz="1600" b="1" i="1">
                                    <a:latin typeface="Cambria Math"/>
                                  </a:rPr>
                                </m:ctrlPr>
                              </m:sSubPr>
                              <m:e>
                                <m:r>
                                  <m:rPr>
                                    <m:sty m:val="p"/>
                                  </m:rPr>
                                  <a:rPr lang="es-ES" sz="1600">
                                    <a:latin typeface="Cambria Math"/>
                                  </a:rPr>
                                  <m:t>d</m:t>
                                </m:r>
                              </m:e>
                              <m:sub>
                                <m:r>
                                  <m:rPr>
                                    <m:sty m:val="p"/>
                                  </m:rPr>
                                  <a:rPr lang="es-ES" sz="1600">
                                    <a:latin typeface="Cambria Math"/>
                                  </a:rPr>
                                  <m:t>w</m:t>
                                </m:r>
                              </m:sub>
                            </m:sSub>
                          </m:e>
                        </m:d>
                        <m:r>
                          <a:rPr lang="es-ES" sz="1600" i="1">
                            <a:latin typeface="Cambria Math"/>
                          </a:rPr>
                          <m:t>−</m:t>
                        </m:r>
                        <m:d>
                          <m:dPr>
                            <m:ctrlPr>
                              <a:rPr lang="es-EC" sz="1600" b="1" i="1">
                                <a:latin typeface="Cambria Math"/>
                              </a:rPr>
                            </m:ctrlPr>
                          </m:dPr>
                          <m:e>
                            <m:sSub>
                              <m:sSubPr>
                                <m:ctrlPr>
                                  <a:rPr lang="es-EC" sz="1600" b="1" i="1">
                                    <a:latin typeface="Cambria Math"/>
                                  </a:rPr>
                                </m:ctrlPr>
                              </m:sSubPr>
                              <m:e>
                                <m:r>
                                  <m:rPr>
                                    <m:sty m:val="p"/>
                                  </m:rPr>
                                  <a:rPr lang="es-ES" sz="1600">
                                    <a:latin typeface="Cambria Math"/>
                                  </a:rPr>
                                  <m:t>t</m:t>
                                </m:r>
                              </m:e>
                              <m:sub>
                                <m:r>
                                  <m:rPr>
                                    <m:sty m:val="p"/>
                                  </m:rPr>
                                  <a:rPr lang="es-ES" sz="1600">
                                    <a:latin typeface="Cambria Math"/>
                                  </a:rPr>
                                  <m:t>w</m:t>
                                </m:r>
                              </m:sub>
                            </m:sSub>
                            <m:r>
                              <a:rPr lang="es-ES" sz="1600">
                                <a:latin typeface="Cambria Math"/>
                              </a:rPr>
                              <m:t>×</m:t>
                            </m:r>
                            <m:sSub>
                              <m:sSubPr>
                                <m:ctrlPr>
                                  <a:rPr lang="es-EC" sz="1600" b="1" i="1">
                                    <a:latin typeface="Cambria Math"/>
                                  </a:rPr>
                                </m:ctrlPr>
                              </m:sSubPr>
                              <m:e>
                                <m:r>
                                  <m:rPr>
                                    <m:sty m:val="p"/>
                                  </m:rPr>
                                  <a:rPr lang="es-ES" sz="1600">
                                    <a:latin typeface="Cambria Math"/>
                                  </a:rPr>
                                  <m:t>d</m:t>
                                </m:r>
                              </m:e>
                              <m:sub>
                                <m:r>
                                  <m:rPr>
                                    <m:sty m:val="p"/>
                                  </m:rPr>
                                  <a:rPr lang="es-ES" sz="1600">
                                    <a:latin typeface="Cambria Math"/>
                                  </a:rPr>
                                  <m:t>w</m:t>
                                </m:r>
                              </m:sub>
                            </m:sSub>
                          </m:e>
                        </m:d>
                      </m:num>
                      <m:den>
                        <m:r>
                          <a:rPr lang="es-ES" sz="1600">
                            <a:latin typeface="Cambria Math"/>
                          </a:rPr>
                          <m:t>12</m:t>
                        </m:r>
                      </m:den>
                    </m:f>
                  </m:oMath>
                </a14:m>
                <a:endParaRPr lang="es-ES" sz="1050" b="1" kern="0" dirty="0" smtClean="0"/>
              </a:p>
              <a:p>
                <a:pPr marL="285750" lvl="1" indent="-285750">
                  <a:spcBef>
                    <a:spcPct val="0"/>
                  </a:spcBef>
                  <a:buFontTx/>
                  <a:buChar char="-"/>
                </a:pPr>
                <a:endParaRPr lang="es-ES" sz="1050" b="1" kern="0" dirty="0" smtClean="0"/>
              </a:p>
              <a:p>
                <a:pPr marL="285750" lvl="1" indent="-285750">
                  <a:spcBef>
                    <a:spcPct val="0"/>
                  </a:spcBef>
                  <a:buFontTx/>
                  <a:buChar char="-"/>
                </a:pPr>
                <a:r>
                  <a:rPr lang="es-EC" sz="1600" b="1" kern="0" dirty="0" smtClean="0"/>
                  <a:t>MÓDULO 		  </a:t>
                </a:r>
                <a14:m>
                  <m:oMath xmlns:m="http://schemas.openxmlformats.org/officeDocument/2006/math">
                    <m:r>
                      <m:rPr>
                        <m:sty m:val="p"/>
                      </m:rPr>
                      <a:rPr lang="es-ES" sz="1600">
                        <a:latin typeface="Cambria Math"/>
                      </a:rPr>
                      <m:t>Wx</m:t>
                    </m:r>
                    <m:r>
                      <a:rPr lang="es-ES" sz="1600">
                        <a:latin typeface="Cambria Math"/>
                      </a:rPr>
                      <m:t>=</m:t>
                    </m:r>
                    <m:f>
                      <m:fPr>
                        <m:ctrlPr>
                          <a:rPr lang="es-EC" sz="1600" b="1" i="1">
                            <a:latin typeface="Cambria Math"/>
                          </a:rPr>
                        </m:ctrlPr>
                      </m:fPr>
                      <m:num>
                        <m:sSub>
                          <m:sSubPr>
                            <m:ctrlPr>
                              <a:rPr lang="es-EC" sz="1600" b="1" i="1">
                                <a:latin typeface="Cambria Math"/>
                              </a:rPr>
                            </m:ctrlPr>
                          </m:sSubPr>
                          <m:e>
                            <m:r>
                              <m:rPr>
                                <m:sty m:val="p"/>
                              </m:rPr>
                              <a:rPr lang="es-ES" sz="1600">
                                <a:latin typeface="Cambria Math"/>
                              </a:rPr>
                              <m:t>I</m:t>
                            </m:r>
                          </m:e>
                          <m:sub>
                            <m:r>
                              <m:rPr>
                                <m:sty m:val="p"/>
                              </m:rPr>
                              <a:rPr lang="es-ES" sz="1600">
                                <a:latin typeface="Cambria Math"/>
                              </a:rPr>
                              <m:t>x</m:t>
                            </m:r>
                          </m:sub>
                        </m:sSub>
                      </m:num>
                      <m:den>
                        <m:r>
                          <a:rPr lang="es-ES" sz="1600">
                            <a:latin typeface="Cambria Math"/>
                          </a:rPr>
                          <m:t>ȳ</m:t>
                        </m:r>
                      </m:den>
                    </m:f>
                  </m:oMath>
                </a14:m>
                <a:endParaRPr lang="es-EC" sz="1600" b="1" kern="0" dirty="0" smtClean="0"/>
              </a:p>
              <a:p>
                <a:pPr marL="285750" lvl="1" indent="-285750">
                  <a:spcBef>
                    <a:spcPct val="0"/>
                  </a:spcBef>
                  <a:buFontTx/>
                  <a:buChar char="-"/>
                </a:pPr>
                <a:r>
                  <a:rPr lang="es-EC" sz="1600" b="1" kern="0" dirty="0" smtClean="0"/>
                  <a:t>RADIO DE GIRO	  </a:t>
                </a:r>
                <a14:m>
                  <m:oMath xmlns:m="http://schemas.openxmlformats.org/officeDocument/2006/math">
                    <m:r>
                      <m:rPr>
                        <m:sty m:val="p"/>
                      </m:rPr>
                      <a:rPr lang="es-ES" sz="1400">
                        <a:latin typeface="Cambria Math"/>
                      </a:rPr>
                      <m:t>r</m:t>
                    </m:r>
                    <m:r>
                      <a:rPr lang="es-ES" sz="1400">
                        <a:latin typeface="Cambria Math"/>
                      </a:rPr>
                      <m:t>=</m:t>
                    </m:r>
                    <m:rad>
                      <m:radPr>
                        <m:degHide m:val="on"/>
                        <m:ctrlPr>
                          <a:rPr lang="es-EC" sz="1400" b="1" i="1">
                            <a:latin typeface="Cambria Math"/>
                          </a:rPr>
                        </m:ctrlPr>
                      </m:radPr>
                      <m:deg/>
                      <m:e>
                        <m:f>
                          <m:fPr>
                            <m:ctrlPr>
                              <a:rPr lang="es-EC" sz="1400" b="1" i="1">
                                <a:latin typeface="Cambria Math"/>
                              </a:rPr>
                            </m:ctrlPr>
                          </m:fPr>
                          <m:num>
                            <m:sSub>
                              <m:sSubPr>
                                <m:ctrlPr>
                                  <a:rPr lang="es-EC" sz="1400" b="1" i="1">
                                    <a:latin typeface="Cambria Math"/>
                                  </a:rPr>
                                </m:ctrlPr>
                              </m:sSubPr>
                              <m:e>
                                <m:r>
                                  <m:rPr>
                                    <m:sty m:val="p"/>
                                  </m:rPr>
                                  <a:rPr lang="es-ES" sz="1400">
                                    <a:latin typeface="Cambria Math"/>
                                  </a:rPr>
                                  <m:t>I</m:t>
                                </m:r>
                              </m:e>
                              <m:sub>
                                <m:r>
                                  <m:rPr>
                                    <m:sty m:val="p"/>
                                  </m:rPr>
                                  <a:rPr lang="es-ES" sz="1400">
                                    <a:latin typeface="Cambria Math"/>
                                  </a:rPr>
                                  <m:t>x</m:t>
                                </m:r>
                              </m:sub>
                            </m:sSub>
                          </m:num>
                          <m:den>
                            <m:r>
                              <m:rPr>
                                <m:sty m:val="p"/>
                              </m:rPr>
                              <a:rPr lang="es-ES" sz="1400">
                                <a:latin typeface="Cambria Math"/>
                              </a:rPr>
                              <m:t>A</m:t>
                            </m:r>
                          </m:den>
                        </m:f>
                      </m:e>
                    </m:rad>
                  </m:oMath>
                </a14:m>
                <a:r>
                  <a:rPr lang="es-EC" sz="400" b="1" kern="0" dirty="0" smtClean="0"/>
                  <a:t/>
                </a:r>
                <a:br>
                  <a:rPr lang="es-EC" sz="400" b="1" kern="0" dirty="0" smtClean="0"/>
                </a:br>
                <a:endParaRPr lang="es-EC" sz="300" kern="0" dirty="0"/>
              </a:p>
            </p:txBody>
          </p:sp>
        </mc:Choice>
        <mc:Fallback xmlns="">
          <p:sp>
            <p:nvSpPr>
              <p:cNvPr id="12" name="Título 1"/>
              <p:cNvSpPr txBox="1">
                <a:spLocks noRot="1" noChangeAspect="1" noMove="1" noResize="1" noEditPoints="1" noAdjustHandles="1" noChangeArrowheads="1" noChangeShapeType="1" noTextEdit="1"/>
              </p:cNvSpPr>
              <p:nvPr/>
            </p:nvSpPr>
            <p:spPr>
              <a:xfrm>
                <a:off x="4114800" y="3562349"/>
                <a:ext cx="5467350" cy="1943097"/>
              </a:xfrm>
              <a:prstGeom prst="rect">
                <a:avLst/>
              </a:prstGeom>
              <a:blipFill rotWithShape="1">
                <a:blip r:embed="rId2"/>
                <a:stretch>
                  <a:fillRect l="-446" t="-2194"/>
                </a:stretch>
              </a:blipFill>
            </p:spPr>
            <p:txBody>
              <a:bodyPr/>
              <a:lstStyle/>
              <a:p>
                <a:r>
                  <a:rPr lang="es-EC">
                    <a:noFill/>
                  </a:rPr>
                  <a:t> </a:t>
                </a:r>
              </a:p>
            </p:txBody>
          </p:sp>
        </mc:Fallback>
      </mc:AlternateContent>
      <p:pic>
        <p:nvPicPr>
          <p:cNvPr id="13" name="12 Imagen"/>
          <p:cNvPicPr/>
          <p:nvPr/>
        </p:nvPicPr>
        <p:blipFill>
          <a:blip r:embed="rId3">
            <a:extLst>
              <a:ext uri="{28A0092B-C50C-407E-A947-70E740481C1C}">
                <a14:useLocalDpi xmlns:a14="http://schemas.microsoft.com/office/drawing/2010/main" val="0"/>
              </a:ext>
            </a:extLst>
          </a:blip>
          <a:srcRect/>
          <a:stretch>
            <a:fillRect/>
          </a:stretch>
        </p:blipFill>
        <p:spPr bwMode="auto">
          <a:xfrm>
            <a:off x="1684944" y="3325684"/>
            <a:ext cx="1821180" cy="2179763"/>
          </a:xfrm>
          <a:prstGeom prst="rect">
            <a:avLst/>
          </a:prstGeom>
          <a:noFill/>
          <a:ln>
            <a:noFill/>
          </a:ln>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6124" y="1515934"/>
            <a:ext cx="477202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ítulo 1"/>
          <p:cNvSpPr txBox="1">
            <a:spLocks/>
          </p:cNvSpPr>
          <p:nvPr/>
        </p:nvSpPr>
        <p:spPr>
          <a:xfrm>
            <a:off x="829734" y="5581646"/>
            <a:ext cx="8596668" cy="62865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spcBef>
                <a:spcPct val="0"/>
              </a:spcBef>
            </a:pPr>
            <a:r>
              <a:rPr lang="es-ES" sz="1600" kern="1200" dirty="0" smtClean="0">
                <a:solidFill>
                  <a:schemeClr val="accent1"/>
                </a:solidFill>
                <a:latin typeface="Arial" panose="020B0604020202020204" pitchFamily="34" charset="0"/>
                <a:ea typeface="+mj-ea"/>
                <a:cs typeface="Arial" panose="020B0604020202020204" pitchFamily="34" charset="0"/>
              </a:rPr>
              <a:t>Módulo de Elasticidad:     	</a:t>
            </a:r>
            <a:r>
              <a:rPr lang="es-ES" sz="1600" kern="1200" dirty="0" smtClean="0">
                <a:solidFill>
                  <a:schemeClr val="tx1"/>
                </a:solidFill>
                <a:latin typeface="Arial" panose="020B0604020202020204" pitchFamily="34" charset="0"/>
                <a:ea typeface="+mj-ea"/>
                <a:cs typeface="Arial" panose="020B0604020202020204" pitchFamily="34" charset="0"/>
              </a:rPr>
              <a:t>E mín  </a:t>
            </a:r>
            <a:r>
              <a:rPr lang="en-US" sz="1600" dirty="0" smtClean="0">
                <a:solidFill>
                  <a:schemeClr val="tx1"/>
                </a:solidFill>
                <a:latin typeface="Arial" panose="020B0604020202020204" pitchFamily="34" charset="0"/>
                <a:ea typeface="+mj-ea"/>
                <a:cs typeface="Arial" panose="020B0604020202020204" pitchFamily="34" charset="0"/>
              </a:rPr>
              <a:t>=50675kg/cm²</a:t>
            </a:r>
            <a:r>
              <a:rPr lang="es-EC" sz="1600" b="1" kern="0" dirty="0" smtClean="0">
                <a:solidFill>
                  <a:schemeClr val="tx1"/>
                </a:solidFill>
              </a:rPr>
              <a:t/>
            </a:r>
            <a:br>
              <a:rPr lang="es-EC" sz="1600" b="1" kern="0" dirty="0" smtClean="0">
                <a:solidFill>
                  <a:schemeClr val="tx1"/>
                </a:solidFill>
              </a:rPr>
            </a:br>
            <a:r>
              <a:rPr lang="es-EC" sz="1600" b="1" kern="0" dirty="0" smtClean="0"/>
              <a:t>					</a:t>
            </a:r>
            <a:r>
              <a:rPr lang="es-EC" sz="1600" b="1" kern="0" dirty="0"/>
              <a:t> </a:t>
            </a:r>
            <a:r>
              <a:rPr lang="es-EC" sz="1600" b="1" kern="0" dirty="0" smtClean="0"/>
              <a:t>   	E prom=63319</a:t>
            </a:r>
            <a:r>
              <a:rPr lang="en-US" sz="1600" dirty="0">
                <a:solidFill>
                  <a:schemeClr val="tx1"/>
                </a:solidFill>
                <a:latin typeface="Arial" panose="020B0604020202020204" pitchFamily="34" charset="0"/>
                <a:cs typeface="Arial" panose="020B0604020202020204" pitchFamily="34" charset="0"/>
              </a:rPr>
              <a:t>kg/cm²</a:t>
            </a:r>
            <a:r>
              <a:rPr lang="es-EC" sz="1600" b="1" kern="0" dirty="0">
                <a:solidFill>
                  <a:schemeClr val="tx1"/>
                </a:solidFill>
              </a:rPr>
              <a:t/>
            </a:r>
            <a:br>
              <a:rPr lang="es-EC" sz="1600" b="1" kern="0" dirty="0">
                <a:solidFill>
                  <a:schemeClr val="tx1"/>
                </a:solidFill>
              </a:rPr>
            </a:br>
            <a:endParaRPr lang="es-EC" sz="1600" kern="0" dirty="0"/>
          </a:p>
        </p:txBody>
      </p:sp>
    </p:spTree>
    <p:extLst>
      <p:ext uri="{BB962C8B-B14F-4D97-AF65-F5344CB8AC3E}">
        <p14:creationId xmlns:p14="http://schemas.microsoft.com/office/powerpoint/2010/main" val="3098957351"/>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533400"/>
          </a:xfrm>
        </p:spPr>
        <p:txBody>
          <a:bodyPr>
            <a:normAutofit/>
          </a:bodyPr>
          <a:lstStyle/>
          <a:p>
            <a:pPr algn="ctr"/>
            <a:r>
              <a:rPr lang="es-EC" sz="2400" b="1" dirty="0" smtClean="0"/>
              <a:t>CRITERIO DE DISEÑO DE COLUMNAS</a:t>
            </a:r>
            <a:endParaRPr lang="es-EC" sz="2400" b="1" dirty="0"/>
          </a:p>
        </p:txBody>
      </p:sp>
      <mc:AlternateContent xmlns:mc="http://schemas.openxmlformats.org/markup-compatibility/2006">
        <mc:Choice xmlns:a14="http://schemas.microsoft.com/office/drawing/2010/main" Requires="a14">
          <p:sp>
            <p:nvSpPr>
              <p:cNvPr id="4" name="3 Rectángulo"/>
              <p:cNvSpPr/>
              <p:nvPr/>
            </p:nvSpPr>
            <p:spPr>
              <a:xfrm>
                <a:off x="933450" y="1575644"/>
                <a:ext cx="8248650" cy="4134209"/>
              </a:xfrm>
              <a:prstGeom prst="rect">
                <a:avLst/>
              </a:prstGeom>
            </p:spPr>
            <p:txBody>
              <a:bodyPr wrap="square">
                <a:spAutoFit/>
              </a:bodyPr>
              <a:lstStyle/>
              <a:p>
                <a:pPr lvl="0"/>
                <a:r>
                  <a:rPr lang="es-ES" sz="2000" dirty="0" smtClean="0"/>
                  <a:t>5. Si </a:t>
                </a:r>
                <a:r>
                  <a:rPr lang="es-ES" sz="2000" dirty="0"/>
                  <a:t>colocamos en la columna apoyo lateral su capacidad (σ) aumenta  </a:t>
                </a:r>
                <a:r>
                  <a:rPr lang="es-ES" sz="2000" dirty="0" smtClean="0"/>
                  <a:t>	debido </a:t>
                </a:r>
                <a:r>
                  <a:rPr lang="es-ES" sz="2000" dirty="0"/>
                  <a:t>a que se acorta la longitud y la esbeltez entonces </a:t>
                </a:r>
                <a:r>
                  <a:rPr lang="es-ES" sz="2000" dirty="0" smtClean="0"/>
                  <a:t>	disminuye</a:t>
                </a:r>
                <a:r>
                  <a:rPr lang="es-ES" sz="2000" dirty="0"/>
                  <a:t>.</a:t>
                </a:r>
                <a:endParaRPr lang="es-EC" sz="2000" dirty="0"/>
              </a:p>
              <a:p>
                <a:r>
                  <a:rPr lang="es-ES" sz="2000" dirty="0"/>
                  <a:t> </a:t>
                </a:r>
                <a:endParaRPr lang="es-EC" sz="2000" dirty="0"/>
              </a:p>
              <a:p>
                <a:pPr lvl="0"/>
                <a:r>
                  <a:rPr lang="es-ES" sz="2000" dirty="0" smtClean="0"/>
                  <a:t>6. En </a:t>
                </a:r>
                <a:r>
                  <a:rPr lang="es-ES" sz="2000" dirty="0"/>
                  <a:t>lo que se refiere al límite entre columnas intermedias y largas y </a:t>
                </a:r>
                <a:r>
                  <a:rPr lang="es-ES" sz="2000" dirty="0" smtClean="0"/>
                  <a:t>	que </a:t>
                </a:r>
                <a:r>
                  <a:rPr lang="es-ES" sz="2000" dirty="0"/>
                  <a:t>está dado por la relación de esbeltez λ</a:t>
                </a:r>
                <a:r>
                  <a:rPr lang="es-EC" sz="2000" dirty="0"/>
                  <a:t>=</a:t>
                </a:r>
                <a14:m>
                  <m:oMath xmlns:m="http://schemas.openxmlformats.org/officeDocument/2006/math">
                    <m:sSub>
                      <m:sSubPr>
                        <m:ctrlPr>
                          <a:rPr lang="es-EC" sz="2000" i="1"/>
                        </m:ctrlPr>
                      </m:sSubPr>
                      <m:e>
                        <m:r>
                          <m:rPr>
                            <m:sty m:val="p"/>
                          </m:rPr>
                          <a:rPr lang="es-ES" sz="2000"/>
                          <m:t>C</m:t>
                        </m:r>
                      </m:e>
                      <m:sub>
                        <m:r>
                          <m:rPr>
                            <m:sty m:val="p"/>
                          </m:rPr>
                          <a:rPr lang="es-ES" sz="2000"/>
                          <m:t>k</m:t>
                        </m:r>
                      </m:sub>
                    </m:sSub>
                  </m:oMath>
                </a14:m>
                <a:r>
                  <a:rPr lang="es-ES" sz="2000" dirty="0"/>
                  <a:t>, el coeficiente </a:t>
                </a:r>
                <a:r>
                  <a:rPr lang="es-ES" sz="2000" dirty="0" smtClean="0"/>
                  <a:t>	como </a:t>
                </a:r>
                <a:r>
                  <a:rPr lang="es-ES" sz="2000" dirty="0"/>
                  <a:t>resultado del calculado es alto y no refleja la realidad de </a:t>
                </a:r>
                <a:r>
                  <a:rPr lang="es-ES" sz="2000" dirty="0" smtClean="0"/>
                  <a:t>	los </a:t>
                </a:r>
                <a:r>
                  <a:rPr lang="es-ES" sz="2000" dirty="0"/>
                  <a:t>resultados en la clasificación de las columnas; por lo que se </a:t>
                </a:r>
                <a:r>
                  <a:rPr lang="es-ES" sz="2000" dirty="0" smtClean="0"/>
                  <a:t>	tuvo </a:t>
                </a:r>
                <a:r>
                  <a:rPr lang="es-ES" sz="2000" dirty="0"/>
                  <a:t>que modificar la Ec. 31 afectándola con el valor de </a:t>
                </a:r>
                <a14:m>
                  <m:oMath xmlns:m="http://schemas.openxmlformats.org/officeDocument/2006/math">
                    <m:rad>
                      <m:radPr>
                        <m:degHide m:val="on"/>
                        <m:ctrlPr>
                          <a:rPr lang="es-EC" sz="2000" i="1"/>
                        </m:ctrlPr>
                      </m:radPr>
                      <m:deg/>
                      <m:e>
                        <m:r>
                          <a:rPr lang="es-ES" sz="2000" i="1"/>
                          <m:t>12</m:t>
                        </m:r>
                      </m:e>
                    </m:rad>
                  </m:oMath>
                </a14:m>
                <a:r>
                  <a:rPr lang="es-ES" sz="2000" dirty="0"/>
                  <a:t>.</a:t>
                </a:r>
                <a:endParaRPr lang="es-EC" sz="2000" dirty="0"/>
              </a:p>
              <a:p>
                <a:endParaRPr lang="es-EC" sz="2000" dirty="0"/>
              </a:p>
              <a:p>
                <a:pPr algn="ctr"/>
                <a14:m>
                  <m:oMath xmlns:m="http://schemas.openxmlformats.org/officeDocument/2006/math">
                    <m:sSub>
                      <m:sSubPr>
                        <m:ctrlPr>
                          <a:rPr lang="es-EC" sz="2000" b="1" i="1"/>
                        </m:ctrlPr>
                      </m:sSubPr>
                      <m:e>
                        <m:r>
                          <a:rPr lang="es-ES" sz="2000" b="1" i="1"/>
                          <m:t>𝐂</m:t>
                        </m:r>
                      </m:e>
                      <m:sub>
                        <m:r>
                          <a:rPr lang="es-ES" sz="2000" b="1" i="1"/>
                          <m:t>𝐤</m:t>
                        </m:r>
                      </m:sub>
                    </m:sSub>
                    <m:r>
                      <a:rPr lang="es-ES" sz="2000" b="1"/>
                      <m:t>=</m:t>
                    </m:r>
                    <m:r>
                      <a:rPr lang="es-EC" sz="2000" b="1" i="1"/>
                      <m:t>𝟏</m:t>
                    </m:r>
                    <m:r>
                      <a:rPr lang="es-EC" sz="2000" b="1" i="1"/>
                      <m:t>,</m:t>
                    </m:r>
                    <m:r>
                      <a:rPr lang="es-EC" sz="2000" b="1" i="1"/>
                      <m:t>𝟒𝟐𝟑𝟓</m:t>
                    </m:r>
                    <m:r>
                      <a:rPr lang="es-ES" sz="2000" b="1"/>
                      <m:t>×</m:t>
                    </m:r>
                    <m:rad>
                      <m:radPr>
                        <m:degHide m:val="on"/>
                        <m:ctrlPr>
                          <a:rPr lang="es-EC" sz="2000" b="1" i="1"/>
                        </m:ctrlPr>
                      </m:radPr>
                      <m:deg/>
                      <m:e>
                        <m:f>
                          <m:fPr>
                            <m:ctrlPr>
                              <a:rPr lang="es-EC" sz="2000" b="1" i="1"/>
                            </m:ctrlPr>
                          </m:fPr>
                          <m:num>
                            <m:r>
                              <a:rPr lang="es-ES" sz="2000" b="1" i="1"/>
                              <m:t>𝐄</m:t>
                            </m:r>
                          </m:num>
                          <m:den>
                            <m:sSub>
                              <m:sSubPr>
                                <m:ctrlPr>
                                  <a:rPr lang="es-EC" sz="2000" b="1" i="1"/>
                                </m:ctrlPr>
                              </m:sSubPr>
                              <m:e>
                                <m:r>
                                  <a:rPr lang="es-ES" sz="2000" b="1" i="1"/>
                                  <m:t>𝐟</m:t>
                                </m:r>
                              </m:e>
                              <m:sub>
                                <m:r>
                                  <a:rPr lang="es-ES" sz="2000" b="1" i="1"/>
                                  <m:t>𝐜</m:t>
                                </m:r>
                              </m:sub>
                            </m:sSub>
                          </m:den>
                        </m:f>
                      </m:e>
                    </m:rad>
                  </m:oMath>
                </a14:m>
                <a:r>
                  <a:rPr lang="es-ES" sz="2000" b="1" dirty="0"/>
                  <a:t>  </a:t>
                </a:r>
                <a:r>
                  <a:rPr lang="es-ES" sz="2000" dirty="0"/>
                  <a:t>(Ec. 39</a:t>
                </a:r>
                <a:r>
                  <a:rPr lang="es-ES" sz="2000" dirty="0" smtClean="0"/>
                  <a:t>)</a:t>
                </a:r>
              </a:p>
              <a:p>
                <a:pPr algn="ctr"/>
                <a:endParaRPr lang="es-EC" sz="2000" dirty="0"/>
              </a:p>
            </p:txBody>
          </p:sp>
        </mc:Choice>
        <mc:Fallback>
          <p:sp>
            <p:nvSpPr>
              <p:cNvPr id="4" name="3 Rectángulo"/>
              <p:cNvSpPr>
                <a:spLocks noRot="1" noChangeAspect="1" noMove="1" noResize="1" noEditPoints="1" noAdjustHandles="1" noChangeArrowheads="1" noChangeShapeType="1" noTextEdit="1"/>
              </p:cNvSpPr>
              <p:nvPr/>
            </p:nvSpPr>
            <p:spPr>
              <a:xfrm>
                <a:off x="933450" y="1575644"/>
                <a:ext cx="8248650" cy="4134209"/>
              </a:xfrm>
              <a:prstGeom prst="rect">
                <a:avLst/>
              </a:prstGeom>
              <a:blipFill rotWithShape="1">
                <a:blip r:embed="rId2"/>
                <a:stretch>
                  <a:fillRect l="-739" t="-884" r="-2217"/>
                </a:stretch>
              </a:blipFill>
            </p:spPr>
            <p:txBody>
              <a:bodyPr/>
              <a:lstStyle/>
              <a:p>
                <a:r>
                  <a:rPr lang="es-EC">
                    <a:noFill/>
                  </a:rPr>
                  <a:t> </a:t>
                </a:r>
              </a:p>
            </p:txBody>
          </p:sp>
        </mc:Fallback>
      </mc:AlternateContent>
    </p:spTree>
    <p:extLst>
      <p:ext uri="{BB962C8B-B14F-4D97-AF65-F5344CB8AC3E}">
        <p14:creationId xmlns:p14="http://schemas.microsoft.com/office/powerpoint/2010/main" val="39920578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609600"/>
            <a:ext cx="8596668" cy="533400"/>
          </a:xfrm>
        </p:spPr>
        <p:txBody>
          <a:bodyPr>
            <a:normAutofit/>
          </a:bodyPr>
          <a:lstStyle/>
          <a:p>
            <a:pPr algn="ctr"/>
            <a:r>
              <a:rPr lang="es-EC" sz="2400" b="1" dirty="0" smtClean="0"/>
              <a:t>CRITERIO DE DISEÑO DE COLUMNAS</a:t>
            </a:r>
            <a:endParaRPr lang="es-EC" sz="2400" b="1" dirty="0"/>
          </a:p>
        </p:txBody>
      </p:sp>
      <mc:AlternateContent xmlns:mc="http://schemas.openxmlformats.org/markup-compatibility/2006">
        <mc:Choice xmlns:a14="http://schemas.microsoft.com/office/drawing/2010/main" Requires="a14">
          <p:sp>
            <p:nvSpPr>
              <p:cNvPr id="3" name="2 Rectángulo"/>
              <p:cNvSpPr/>
              <p:nvPr/>
            </p:nvSpPr>
            <p:spPr>
              <a:xfrm>
                <a:off x="685800" y="1222756"/>
                <a:ext cx="8458200" cy="4881977"/>
              </a:xfrm>
              <a:prstGeom prst="rect">
                <a:avLst/>
              </a:prstGeom>
            </p:spPr>
            <p:txBody>
              <a:bodyPr wrap="square">
                <a:spAutoFit/>
              </a:bodyPr>
              <a:lstStyle/>
              <a:p>
                <a:r>
                  <a:rPr lang="es-ES" dirty="0"/>
                  <a:t>7. </a:t>
                </a:r>
                <a:r>
                  <a:rPr lang="es-ES" dirty="0"/>
                  <a:t>Al reemplazar en la fórmula con los datos de la Inercia y esfuerzo 	admisible a compresión de la madera laminada contrachapada de 	15mm de </a:t>
                </a:r>
                <a:r>
                  <a:rPr lang="es-ES" dirty="0" smtClean="0"/>
                  <a:t>	espesor</a:t>
                </a:r>
                <a:r>
                  <a:rPr lang="es-ES" dirty="0"/>
                  <a:t>, se obtuvo un valor aceptable de </a:t>
                </a:r>
                <a14:m>
                  <m:oMath xmlns:m="http://schemas.openxmlformats.org/officeDocument/2006/math">
                    <m:sSub>
                      <m:sSubPr>
                        <m:ctrlPr>
                          <a:rPr lang="es-EC" i="1">
                            <a:latin typeface="Cambria Math"/>
                          </a:rPr>
                        </m:ctrlPr>
                      </m:sSubPr>
                      <m:e>
                        <m:r>
                          <m:rPr>
                            <m:sty m:val="p"/>
                          </m:rPr>
                          <a:rPr lang="es-ES">
                            <a:latin typeface="Cambria Math"/>
                          </a:rPr>
                          <m:t>C</m:t>
                        </m:r>
                      </m:e>
                      <m:sub>
                        <m:r>
                          <m:rPr>
                            <m:sty m:val="p"/>
                          </m:rPr>
                          <a:rPr lang="es-ES">
                            <a:latin typeface="Cambria Math"/>
                          </a:rPr>
                          <m:t>k</m:t>
                        </m:r>
                      </m:sub>
                    </m:sSub>
                  </m:oMath>
                </a14:m>
                <a:r>
                  <a:rPr lang="es-ES" dirty="0"/>
                  <a:t>.</a:t>
                </a:r>
                <a:endParaRPr lang="es-EC" dirty="0"/>
              </a:p>
              <a:p>
                <a:pPr/>
                <a:endParaRPr lang="es-EC" dirty="0" smtClean="0"/>
              </a:p>
              <a:p>
                <a:pPr/>
                <a:endParaRPr lang="es-EC" dirty="0"/>
              </a:p>
              <a:p>
                <a:pPr/>
                <a:endParaRPr lang="es-EC" dirty="0" smtClean="0"/>
              </a:p>
              <a:p>
                <a:pPr/>
                <a:endParaRPr lang="es-EC" dirty="0"/>
              </a:p>
              <a:p>
                <a:pPr lvl="0"/>
                <a:r>
                  <a:rPr lang="es-ES" dirty="0" smtClean="0"/>
                  <a:t>8. La ecuación correspondiente </a:t>
                </a:r>
                <a:r>
                  <a:rPr lang="es-ES" dirty="0"/>
                  <a:t>a la determinación de la carga admisible en </a:t>
                </a:r>
                <a:r>
                  <a:rPr lang="es-ES" dirty="0" smtClean="0"/>
                  <a:t>	columnas </a:t>
                </a:r>
                <a:r>
                  <a:rPr lang="es-ES" dirty="0"/>
                  <a:t>largas de igual manera su coeficiente producto del cálculo es muy </a:t>
                </a:r>
                <a:r>
                  <a:rPr lang="es-ES" dirty="0" smtClean="0"/>
                  <a:t>	alto </a:t>
                </a:r>
                <a:r>
                  <a:rPr lang="es-ES" dirty="0"/>
                  <a:t>y no puede ser aplicado, por lo que se lo afectó por el valor de </a:t>
                </a:r>
                <a14:m>
                  <m:oMath xmlns:m="http://schemas.openxmlformats.org/officeDocument/2006/math">
                    <m:rad>
                      <m:radPr>
                        <m:degHide m:val="on"/>
                        <m:ctrlPr>
                          <a:rPr lang="es-EC" i="1">
                            <a:latin typeface="Cambria Math"/>
                          </a:rPr>
                        </m:ctrlPr>
                      </m:radPr>
                      <m:deg/>
                      <m:e>
                        <m:r>
                          <a:rPr lang="es-ES" i="1">
                            <a:latin typeface="Cambria Math"/>
                          </a:rPr>
                          <m:t>12</m:t>
                        </m:r>
                      </m:e>
                    </m:rad>
                  </m:oMath>
                </a14:m>
                <a:r>
                  <a:rPr lang="es-ES" dirty="0"/>
                  <a:t>, </a:t>
                </a:r>
                <a:r>
                  <a:rPr lang="es-ES" dirty="0" smtClean="0"/>
                  <a:t>	que </a:t>
                </a:r>
                <a:r>
                  <a:rPr lang="es-ES" dirty="0"/>
                  <a:t>modificó dicha ecuación y dio como resultado un valor aceptable y </a:t>
                </a:r>
                <a:r>
                  <a:rPr lang="es-ES" dirty="0" smtClean="0"/>
                  <a:t>	aplicable </a:t>
                </a:r>
                <a:r>
                  <a:rPr lang="es-ES" dirty="0"/>
                  <a:t>en este caso. </a:t>
                </a:r>
                <a:endParaRPr lang="es-EC" dirty="0"/>
              </a:p>
              <a:p>
                <a14:m>
                  <m:oMathPara xmlns:m="http://schemas.openxmlformats.org/officeDocument/2006/math">
                    <m:oMathParaPr>
                      <m:jc m:val="centerGroup"/>
                    </m:oMathParaPr>
                    <m:oMath xmlns:m="http://schemas.openxmlformats.org/officeDocument/2006/math">
                      <m:sSub>
                        <m:sSubPr>
                          <m:ctrlPr>
                            <a:rPr lang="es-EC" sz="2000" b="1" i="1">
                              <a:latin typeface="Cambria Math"/>
                            </a:rPr>
                          </m:ctrlPr>
                        </m:sSubPr>
                        <m:e>
                          <m:r>
                            <a:rPr lang="es-ES" sz="2000" b="1" i="1">
                              <a:latin typeface="Cambria Math"/>
                            </a:rPr>
                            <m:t>𝐍</m:t>
                          </m:r>
                        </m:e>
                        <m:sub>
                          <m:r>
                            <a:rPr lang="es-ES" sz="2000" b="1" i="1">
                              <a:latin typeface="Cambria Math"/>
                            </a:rPr>
                            <m:t>𝐚𝐝𝐦</m:t>
                          </m:r>
                        </m:sub>
                      </m:sSub>
                      <m:r>
                        <a:rPr lang="es-ES" sz="2000" b="1">
                          <a:latin typeface="Cambria Math"/>
                        </a:rPr>
                        <m:t>=</m:t>
                      </m:r>
                      <m:r>
                        <a:rPr lang="es-ES" sz="2000" b="1" i="1">
                          <a:latin typeface="Cambria Math"/>
                        </a:rPr>
                        <m:t>𝟎</m:t>
                      </m:r>
                      <m:r>
                        <a:rPr lang="es-ES" sz="2000" b="1">
                          <a:latin typeface="Cambria Math"/>
                        </a:rPr>
                        <m:t>,</m:t>
                      </m:r>
                      <m:r>
                        <a:rPr lang="es-ES" sz="2000" b="1" i="1">
                          <a:latin typeface="Cambria Math"/>
                        </a:rPr>
                        <m:t>𝟖𝟕𝟕𝟓</m:t>
                      </m:r>
                      <m:r>
                        <a:rPr lang="es-ES" sz="2000" b="1">
                          <a:latin typeface="Cambria Math"/>
                        </a:rPr>
                        <m:t>×</m:t>
                      </m:r>
                      <m:f>
                        <m:fPr>
                          <m:ctrlPr>
                            <a:rPr lang="es-EC" sz="2000" b="1" i="1">
                              <a:latin typeface="Cambria Math"/>
                            </a:rPr>
                          </m:ctrlPr>
                        </m:fPr>
                        <m:num>
                          <m:r>
                            <a:rPr lang="es-ES" sz="2000" b="1" i="1">
                              <a:latin typeface="Cambria Math"/>
                            </a:rPr>
                            <m:t>𝐄</m:t>
                          </m:r>
                          <m:r>
                            <a:rPr lang="es-ES" sz="2000" b="1">
                              <a:latin typeface="Cambria Math"/>
                            </a:rPr>
                            <m:t>×</m:t>
                          </m:r>
                          <m:r>
                            <a:rPr lang="es-ES" sz="2000" b="1" i="1">
                              <a:latin typeface="Cambria Math"/>
                            </a:rPr>
                            <m:t>𝐀</m:t>
                          </m:r>
                        </m:num>
                        <m:den>
                          <m:sSup>
                            <m:sSupPr>
                              <m:ctrlPr>
                                <a:rPr lang="es-EC" sz="2000" b="1" i="1">
                                  <a:latin typeface="Cambria Math"/>
                                </a:rPr>
                              </m:ctrlPr>
                            </m:sSupPr>
                            <m:e>
                              <m:r>
                                <a:rPr lang="es-ES" sz="2000" b="1" i="1">
                                  <a:latin typeface="Cambria Math"/>
                                </a:rPr>
                                <m:t>𝛌</m:t>
                              </m:r>
                            </m:e>
                            <m:sup>
                              <m:r>
                                <a:rPr lang="es-ES" sz="2000" b="1" i="1">
                                  <a:latin typeface="Cambria Math"/>
                                </a:rPr>
                                <m:t>𝟐</m:t>
                              </m:r>
                            </m:sup>
                          </m:sSup>
                        </m:den>
                      </m:f>
                    </m:oMath>
                  </m:oMathPara>
                </a14:m>
                <a:endParaRPr lang="es-EC" sz="2000" dirty="0"/>
              </a:p>
              <a:p>
                <a:pPr lvl="0"/>
                <a:r>
                  <a:rPr lang="es-ES" dirty="0" smtClean="0"/>
                  <a:t>9. No </a:t>
                </a:r>
                <a:r>
                  <a:rPr lang="es-ES" dirty="0"/>
                  <a:t>se debe exceder su capacidad de resistencia a la compresión paralela.</a:t>
                </a:r>
                <a:endParaRPr lang="es-EC" dirty="0"/>
              </a:p>
              <a:p>
                <a:pPr/>
                <a14:m>
                  <m:oMathPara xmlns:m="http://schemas.openxmlformats.org/officeDocument/2006/math">
                    <m:oMathParaPr>
                      <m:jc m:val="centerGroup"/>
                    </m:oMathParaPr>
                    <m:oMath xmlns:m="http://schemas.openxmlformats.org/officeDocument/2006/math">
                      <m:sSub>
                        <m:sSubPr>
                          <m:ctrlPr>
                            <a:rPr lang="es-EC" sz="2000" b="1" i="1">
                              <a:latin typeface="Cambria Math"/>
                            </a:rPr>
                          </m:ctrlPr>
                        </m:sSubPr>
                        <m:e>
                          <m:r>
                            <a:rPr lang="es-ES" sz="2000" b="1" i="1">
                              <a:latin typeface="Cambria Math"/>
                            </a:rPr>
                            <m:t>𝛔</m:t>
                          </m:r>
                        </m:e>
                        <m:sub>
                          <m:r>
                            <a:rPr lang="es-ES" sz="2000" b="1" i="1">
                              <a:latin typeface="Cambria Math"/>
                            </a:rPr>
                            <m:t>𝐝𝐢𝐬𝐞</m:t>
                          </m:r>
                          <m:r>
                            <a:rPr lang="es-EC" sz="2000" b="1">
                              <a:latin typeface="Cambria Math"/>
                            </a:rPr>
                            <m:t>ñ</m:t>
                          </m:r>
                          <m:r>
                            <a:rPr lang="es-EC" sz="2000" b="1" i="1">
                              <a:latin typeface="Cambria Math"/>
                            </a:rPr>
                            <m:t>𝐨</m:t>
                          </m:r>
                        </m:sub>
                      </m:sSub>
                      <m:r>
                        <a:rPr lang="es-ES" sz="2000" b="1">
                          <a:latin typeface="Cambria Math"/>
                        </a:rPr>
                        <m:t>&lt;</m:t>
                      </m:r>
                      <m:r>
                        <a:rPr lang="es-ES" sz="2000" b="1" i="1">
                          <a:latin typeface="Cambria Math"/>
                        </a:rPr>
                        <m:t>𝟖𝟑</m:t>
                      </m:r>
                      <m:r>
                        <a:rPr lang="es-ES" sz="2000" b="1">
                          <a:latin typeface="Cambria Math"/>
                        </a:rPr>
                        <m:t>,</m:t>
                      </m:r>
                      <m:r>
                        <a:rPr lang="es-ES" sz="2000" b="1" i="1">
                          <a:latin typeface="Cambria Math"/>
                        </a:rPr>
                        <m:t>𝟓𝟎</m:t>
                      </m:r>
                      <m:r>
                        <a:rPr lang="es-ES" sz="2000" b="1">
                          <a:latin typeface="Cambria Math"/>
                        </a:rPr>
                        <m:t> </m:t>
                      </m:r>
                      <m:f>
                        <m:fPr>
                          <m:ctrlPr>
                            <a:rPr lang="es-EC" sz="2000" b="1" i="1">
                              <a:latin typeface="Cambria Math"/>
                            </a:rPr>
                          </m:ctrlPr>
                        </m:fPr>
                        <m:num>
                          <m:r>
                            <a:rPr lang="es-ES" sz="2000" b="1" i="1">
                              <a:latin typeface="Cambria Math"/>
                            </a:rPr>
                            <m:t>𝐤𝐠</m:t>
                          </m:r>
                        </m:num>
                        <m:den>
                          <m:sSup>
                            <m:sSupPr>
                              <m:ctrlPr>
                                <a:rPr lang="es-EC" sz="2000" b="1" i="1">
                                  <a:latin typeface="Cambria Math"/>
                                </a:rPr>
                              </m:ctrlPr>
                            </m:sSupPr>
                            <m:e>
                              <m:r>
                                <a:rPr lang="es-ES" sz="2000" b="1" i="1">
                                  <a:latin typeface="Cambria Math"/>
                                </a:rPr>
                                <m:t>𝐜𝐦</m:t>
                              </m:r>
                            </m:e>
                            <m:sup>
                              <m:r>
                                <a:rPr lang="es-ES" sz="2000" b="1" i="1">
                                  <a:latin typeface="Cambria Math"/>
                                </a:rPr>
                                <m:t>𝟐</m:t>
                              </m:r>
                            </m:sup>
                          </m:sSup>
                        </m:den>
                      </m:f>
                    </m:oMath>
                  </m:oMathPara>
                </a14:m>
                <a:endParaRPr lang="es-EC" sz="2000" dirty="0"/>
              </a:p>
            </p:txBody>
          </p:sp>
        </mc:Choice>
        <mc:Fallback>
          <p:sp>
            <p:nvSpPr>
              <p:cNvPr id="3" name="2 Rectángulo"/>
              <p:cNvSpPr>
                <a:spLocks noRot="1" noChangeAspect="1" noMove="1" noResize="1" noEditPoints="1" noAdjustHandles="1" noChangeArrowheads="1" noChangeShapeType="1" noTextEdit="1"/>
              </p:cNvSpPr>
              <p:nvPr/>
            </p:nvSpPr>
            <p:spPr>
              <a:xfrm>
                <a:off x="685800" y="1222756"/>
                <a:ext cx="8458200" cy="4881977"/>
              </a:xfrm>
              <a:prstGeom prst="rect">
                <a:avLst/>
              </a:prstGeom>
              <a:blipFill rotWithShape="1">
                <a:blip r:embed="rId2"/>
                <a:stretch>
                  <a:fillRect l="-649" t="-750" r="-1298"/>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5" name="1 Título"/>
              <p:cNvSpPr txBox="1">
                <a:spLocks/>
              </p:cNvSpPr>
              <p:nvPr/>
            </p:nvSpPr>
            <p:spPr>
              <a:xfrm>
                <a:off x="5516034" y="2381250"/>
                <a:ext cx="2389716" cy="5334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14:m>
                  <m:oMathPara xmlns:m="http://schemas.openxmlformats.org/officeDocument/2006/math">
                    <m:oMathParaPr>
                      <m:jc m:val="centerGroup"/>
                    </m:oMathParaPr>
                    <m:oMath xmlns:m="http://schemas.openxmlformats.org/officeDocument/2006/math">
                      <m:sSub>
                        <m:sSubPr>
                          <m:ctrlPr>
                            <a:rPr lang="es-EC" sz="2400" b="1" i="1" smtClean="0">
                              <a:solidFill>
                                <a:schemeClr val="tx1"/>
                              </a:solidFill>
                              <a:latin typeface="Cambria Math"/>
                            </a:rPr>
                          </m:ctrlPr>
                        </m:sSubPr>
                        <m:e>
                          <m:r>
                            <a:rPr lang="es-ES" sz="2400" b="1" i="1">
                              <a:solidFill>
                                <a:schemeClr val="tx1"/>
                              </a:solidFill>
                              <a:latin typeface="Cambria Math"/>
                            </a:rPr>
                            <m:t>𝐂</m:t>
                          </m:r>
                        </m:e>
                        <m:sub>
                          <m:r>
                            <a:rPr lang="es-ES" sz="2400" b="1" i="1">
                              <a:solidFill>
                                <a:schemeClr val="tx1"/>
                              </a:solidFill>
                              <a:latin typeface="Cambria Math"/>
                            </a:rPr>
                            <m:t>𝐤</m:t>
                          </m:r>
                        </m:sub>
                      </m:sSub>
                      <m:r>
                        <a:rPr lang="es-ES" sz="2400" b="1" i="1">
                          <a:solidFill>
                            <a:schemeClr val="tx1"/>
                          </a:solidFill>
                          <a:latin typeface="Cambria Math"/>
                        </a:rPr>
                        <m:t>=</m:t>
                      </m:r>
                      <m:r>
                        <a:rPr lang="es-ES" sz="2400" b="1" i="1">
                          <a:solidFill>
                            <a:schemeClr val="tx1"/>
                          </a:solidFill>
                          <a:latin typeface="Cambria Math"/>
                        </a:rPr>
                        <m:t>𝟑𝟓</m:t>
                      </m:r>
                      <m:r>
                        <a:rPr lang="es-ES" sz="2400" b="1" i="1">
                          <a:solidFill>
                            <a:schemeClr val="tx1"/>
                          </a:solidFill>
                          <a:latin typeface="Cambria Math"/>
                        </a:rPr>
                        <m:t>,</m:t>
                      </m:r>
                      <m:r>
                        <a:rPr lang="es-ES" sz="2400" b="1" i="1">
                          <a:solidFill>
                            <a:schemeClr val="tx1"/>
                          </a:solidFill>
                          <a:latin typeface="Cambria Math"/>
                        </a:rPr>
                        <m:t>𝟎𝟕</m:t>
                      </m:r>
                    </m:oMath>
                  </m:oMathPara>
                </a14:m>
                <a:endParaRPr lang="es-EC" sz="2400" dirty="0">
                  <a:solidFill>
                    <a:schemeClr val="tx1"/>
                  </a:solidFill>
                </a:endParaRPr>
              </a:p>
              <a:p>
                <a:pPr algn="ctr"/>
                <a:endParaRPr lang="es-EC" sz="2400" b="1" dirty="0"/>
              </a:p>
            </p:txBody>
          </p:sp>
        </mc:Choice>
        <mc:Fallback>
          <p:sp>
            <p:nvSpPr>
              <p:cNvPr id="5" name="1 Título"/>
              <p:cNvSpPr txBox="1">
                <a:spLocks noRot="1" noChangeAspect="1" noMove="1" noResize="1" noEditPoints="1" noAdjustHandles="1" noChangeArrowheads="1" noChangeShapeType="1" noTextEdit="1"/>
              </p:cNvSpPr>
              <p:nvPr/>
            </p:nvSpPr>
            <p:spPr>
              <a:xfrm>
                <a:off x="5516034" y="2381250"/>
                <a:ext cx="2389716" cy="533400"/>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6" name="1 Título"/>
              <p:cNvSpPr txBox="1">
                <a:spLocks/>
              </p:cNvSpPr>
              <p:nvPr/>
            </p:nvSpPr>
            <p:spPr>
              <a:xfrm>
                <a:off x="2038350" y="2143124"/>
                <a:ext cx="2876550" cy="98107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14:m>
                  <m:oMathPara xmlns:m="http://schemas.openxmlformats.org/officeDocument/2006/math">
                    <m:oMathParaPr>
                      <m:jc m:val="centerGroup"/>
                    </m:oMathParaPr>
                    <m:oMath xmlns:m="http://schemas.openxmlformats.org/officeDocument/2006/math">
                      <m:sSub>
                        <m:sSubPr>
                          <m:ctrlPr>
                            <a:rPr lang="es-EC" sz="1600" b="1" i="1" smtClean="0">
                              <a:solidFill>
                                <a:schemeClr val="tx1"/>
                              </a:solidFill>
                              <a:latin typeface="Cambria Math"/>
                            </a:rPr>
                          </m:ctrlPr>
                        </m:sSubPr>
                        <m:e>
                          <m:r>
                            <a:rPr lang="es-ES" sz="1600" b="1" i="1">
                              <a:solidFill>
                                <a:schemeClr val="tx1"/>
                              </a:solidFill>
                              <a:latin typeface="Cambria Math"/>
                            </a:rPr>
                            <m:t>𝐂</m:t>
                          </m:r>
                        </m:e>
                        <m:sub>
                          <m:r>
                            <a:rPr lang="es-ES" sz="1600" b="1" i="1">
                              <a:solidFill>
                                <a:schemeClr val="tx1"/>
                              </a:solidFill>
                              <a:latin typeface="Cambria Math"/>
                            </a:rPr>
                            <m:t>𝐤</m:t>
                          </m:r>
                        </m:sub>
                      </m:sSub>
                      <m:r>
                        <a:rPr lang="es-ES" sz="1600" b="1">
                          <a:solidFill>
                            <a:schemeClr val="tx1"/>
                          </a:solidFill>
                          <a:latin typeface="Cambria Math"/>
                        </a:rPr>
                        <m:t>=</m:t>
                      </m:r>
                      <m:r>
                        <a:rPr lang="es-EC" sz="1600" b="1" i="1">
                          <a:solidFill>
                            <a:schemeClr val="tx1"/>
                          </a:solidFill>
                          <a:latin typeface="Cambria Math"/>
                        </a:rPr>
                        <m:t>𝟏</m:t>
                      </m:r>
                      <m:r>
                        <a:rPr lang="es-EC" sz="1600" b="1" i="1">
                          <a:solidFill>
                            <a:schemeClr val="tx1"/>
                          </a:solidFill>
                          <a:latin typeface="Cambria Math"/>
                        </a:rPr>
                        <m:t>,</m:t>
                      </m:r>
                      <m:r>
                        <a:rPr lang="es-EC" sz="1600" b="1" i="1">
                          <a:solidFill>
                            <a:schemeClr val="tx1"/>
                          </a:solidFill>
                          <a:latin typeface="Cambria Math"/>
                        </a:rPr>
                        <m:t>𝟒𝟐𝟑𝟓</m:t>
                      </m:r>
                      <m:r>
                        <a:rPr lang="es-ES" sz="1600" b="1">
                          <a:solidFill>
                            <a:schemeClr val="tx1"/>
                          </a:solidFill>
                          <a:latin typeface="Cambria Math"/>
                        </a:rPr>
                        <m:t>×</m:t>
                      </m:r>
                      <m:rad>
                        <m:radPr>
                          <m:degHide m:val="on"/>
                          <m:ctrlPr>
                            <a:rPr lang="es-EC" sz="1600" b="1" i="1">
                              <a:solidFill>
                                <a:schemeClr val="tx1"/>
                              </a:solidFill>
                              <a:latin typeface="Cambria Math"/>
                            </a:rPr>
                          </m:ctrlPr>
                        </m:radPr>
                        <m:deg/>
                        <m:e>
                          <m:f>
                            <m:fPr>
                              <m:ctrlPr>
                                <a:rPr lang="es-EC" sz="1600" i="1">
                                  <a:solidFill>
                                    <a:schemeClr val="tx1"/>
                                  </a:solidFill>
                                  <a:latin typeface="Cambria Math"/>
                                </a:rPr>
                              </m:ctrlPr>
                            </m:fPr>
                            <m:num>
                              <m:r>
                                <a:rPr lang="es-ES" sz="1600">
                                  <a:solidFill>
                                    <a:schemeClr val="tx1"/>
                                  </a:solidFill>
                                  <a:latin typeface="Cambria Math"/>
                                </a:rPr>
                                <m:t>50675</m:t>
                              </m:r>
                              <m:f>
                                <m:fPr>
                                  <m:ctrlPr>
                                    <a:rPr lang="es-EC" sz="1600" i="1">
                                      <a:solidFill>
                                        <a:schemeClr val="tx1"/>
                                      </a:solidFill>
                                      <a:latin typeface="Cambria Math"/>
                                    </a:rPr>
                                  </m:ctrlPr>
                                </m:fPr>
                                <m:num>
                                  <m:r>
                                    <m:rPr>
                                      <m:sty m:val="p"/>
                                    </m:rPr>
                                    <a:rPr lang="es-ES" sz="1600">
                                      <a:solidFill>
                                        <a:schemeClr val="tx1"/>
                                      </a:solidFill>
                                      <a:latin typeface="Cambria Math"/>
                                    </a:rPr>
                                    <m:t>kg</m:t>
                                  </m:r>
                                </m:num>
                                <m:den>
                                  <m:sSup>
                                    <m:sSupPr>
                                      <m:ctrlPr>
                                        <a:rPr lang="es-EC" sz="1600" i="1">
                                          <a:solidFill>
                                            <a:schemeClr val="tx1"/>
                                          </a:solidFill>
                                          <a:latin typeface="Cambria Math"/>
                                        </a:rPr>
                                      </m:ctrlPr>
                                    </m:sSupPr>
                                    <m:e>
                                      <m:r>
                                        <m:rPr>
                                          <m:sty m:val="p"/>
                                        </m:rPr>
                                        <a:rPr lang="es-ES" sz="1600">
                                          <a:solidFill>
                                            <a:schemeClr val="tx1"/>
                                          </a:solidFill>
                                          <a:latin typeface="Cambria Math"/>
                                        </a:rPr>
                                        <m:t>cm</m:t>
                                      </m:r>
                                    </m:e>
                                    <m:sup>
                                      <m:r>
                                        <a:rPr lang="es-ES" sz="1600">
                                          <a:solidFill>
                                            <a:schemeClr val="tx1"/>
                                          </a:solidFill>
                                          <a:latin typeface="Cambria Math"/>
                                        </a:rPr>
                                        <m:t>2</m:t>
                                      </m:r>
                                    </m:sup>
                                  </m:sSup>
                                </m:den>
                              </m:f>
                            </m:num>
                            <m:den>
                              <m:r>
                                <a:rPr lang="es-ES" sz="1600">
                                  <a:solidFill>
                                    <a:schemeClr val="tx1"/>
                                  </a:solidFill>
                                  <a:latin typeface="Cambria Math"/>
                                </a:rPr>
                                <m:t>83,50</m:t>
                              </m:r>
                              <m:f>
                                <m:fPr>
                                  <m:ctrlPr>
                                    <a:rPr lang="es-EC" sz="1600" i="1">
                                      <a:solidFill>
                                        <a:schemeClr val="tx1"/>
                                      </a:solidFill>
                                      <a:latin typeface="Cambria Math"/>
                                    </a:rPr>
                                  </m:ctrlPr>
                                </m:fPr>
                                <m:num>
                                  <m:r>
                                    <m:rPr>
                                      <m:sty m:val="p"/>
                                    </m:rPr>
                                    <a:rPr lang="es-ES" sz="1600">
                                      <a:solidFill>
                                        <a:schemeClr val="tx1"/>
                                      </a:solidFill>
                                      <a:latin typeface="Cambria Math"/>
                                    </a:rPr>
                                    <m:t>kg</m:t>
                                  </m:r>
                                </m:num>
                                <m:den>
                                  <m:sSup>
                                    <m:sSupPr>
                                      <m:ctrlPr>
                                        <a:rPr lang="es-EC" sz="1600" i="1">
                                          <a:solidFill>
                                            <a:schemeClr val="tx1"/>
                                          </a:solidFill>
                                          <a:latin typeface="Cambria Math"/>
                                        </a:rPr>
                                      </m:ctrlPr>
                                    </m:sSupPr>
                                    <m:e>
                                      <m:r>
                                        <m:rPr>
                                          <m:sty m:val="p"/>
                                        </m:rPr>
                                        <a:rPr lang="es-ES" sz="1600">
                                          <a:solidFill>
                                            <a:schemeClr val="tx1"/>
                                          </a:solidFill>
                                          <a:latin typeface="Cambria Math"/>
                                        </a:rPr>
                                        <m:t>cm</m:t>
                                      </m:r>
                                    </m:e>
                                    <m:sup>
                                      <m:r>
                                        <a:rPr lang="es-ES" sz="1600">
                                          <a:solidFill>
                                            <a:schemeClr val="tx1"/>
                                          </a:solidFill>
                                          <a:latin typeface="Cambria Math"/>
                                        </a:rPr>
                                        <m:t>2</m:t>
                                      </m:r>
                                    </m:sup>
                                  </m:sSup>
                                </m:den>
                              </m:f>
                            </m:den>
                          </m:f>
                        </m:e>
                      </m:rad>
                    </m:oMath>
                  </m:oMathPara>
                </a14:m>
                <a:endParaRPr lang="es-EC" sz="1600" b="1" dirty="0">
                  <a:solidFill>
                    <a:schemeClr val="tx1"/>
                  </a:solidFill>
                </a:endParaRPr>
              </a:p>
            </p:txBody>
          </p:sp>
        </mc:Choice>
        <mc:Fallback>
          <p:sp>
            <p:nvSpPr>
              <p:cNvPr id="6" name="1 Título"/>
              <p:cNvSpPr txBox="1">
                <a:spLocks noRot="1" noChangeAspect="1" noMove="1" noResize="1" noEditPoints="1" noAdjustHandles="1" noChangeArrowheads="1" noChangeShapeType="1" noTextEdit="1"/>
              </p:cNvSpPr>
              <p:nvPr/>
            </p:nvSpPr>
            <p:spPr>
              <a:xfrm>
                <a:off x="2038350" y="2143124"/>
                <a:ext cx="2876550" cy="981075"/>
              </a:xfrm>
              <a:prstGeom prst="rect">
                <a:avLst/>
              </a:prstGeom>
              <a:blipFill rotWithShape="1">
                <a:blip r:embed="rId4"/>
                <a:stretch>
                  <a:fillRect b="-625"/>
                </a:stretch>
              </a:blipFill>
            </p:spPr>
            <p:txBody>
              <a:bodyPr/>
              <a:lstStyle/>
              <a:p>
                <a:r>
                  <a:rPr lang="es-EC">
                    <a:noFill/>
                  </a:rPr>
                  <a:t> </a:t>
                </a:r>
              </a:p>
            </p:txBody>
          </p:sp>
        </mc:Fallback>
      </mc:AlternateContent>
    </p:spTree>
    <p:extLst>
      <p:ext uri="{BB962C8B-B14F-4D97-AF65-F5344CB8AC3E}">
        <p14:creationId xmlns:p14="http://schemas.microsoft.com/office/powerpoint/2010/main" val="6616787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47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81848" y="2051059"/>
            <a:ext cx="9734198" cy="3147958"/>
          </a:xfrm>
          <a:noFill/>
        </p:spPr>
        <p:txBody>
          <a:bodyPr>
            <a:noAutofit/>
          </a:bodyPr>
          <a:lstStyle/>
          <a:p>
            <a:pPr algn="ctr"/>
            <a:r>
              <a:rPr lang="es-EC" sz="4000" dirty="0" smtClean="0">
                <a:solidFill>
                  <a:schemeClr val="tx1"/>
                </a:solidFill>
              </a:rPr>
              <a:t>CAPÍTULO 4</a:t>
            </a:r>
            <a:br>
              <a:rPr lang="es-EC" sz="4000" dirty="0" smtClean="0">
                <a:solidFill>
                  <a:schemeClr val="tx1"/>
                </a:solidFill>
              </a:rPr>
            </a:br>
            <a:r>
              <a:rPr lang="es-EC" sz="4000" dirty="0" smtClean="0">
                <a:solidFill>
                  <a:schemeClr val="tx1"/>
                </a:solidFill>
              </a:rPr>
              <a:t>PROCEDIMIENTO DE CÁLCULO ESTRUCTURAL PARA EDIFICACIÓN DE DOS PISOS CON CUBIERTA LIGERA A DOS AGUAS </a:t>
            </a:r>
            <a:endParaRPr lang="es-EC" sz="4000" dirty="0">
              <a:solidFill>
                <a:schemeClr val="tx1"/>
              </a:solidFill>
            </a:endParaRPr>
          </a:p>
        </p:txBody>
      </p:sp>
    </p:spTree>
    <p:extLst>
      <p:ext uri="{BB962C8B-B14F-4D97-AF65-F5344CB8AC3E}">
        <p14:creationId xmlns:p14="http://schemas.microsoft.com/office/powerpoint/2010/main" val="204618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533400"/>
          </a:xfrm>
        </p:spPr>
        <p:txBody>
          <a:bodyPr>
            <a:normAutofit/>
          </a:bodyPr>
          <a:lstStyle/>
          <a:p>
            <a:pPr algn="ctr"/>
            <a:r>
              <a:rPr lang="es-EC" sz="2400" dirty="0" smtClean="0">
                <a:latin typeface="Arial" panose="020B0604020202020204" pitchFamily="34" charset="0"/>
                <a:cs typeface="Arial" panose="020B0604020202020204" pitchFamily="34" charset="0"/>
              </a:rPr>
              <a:t>GEOMETRÍA DE LA EDIFICACIÓN</a:t>
            </a:r>
            <a:endParaRPr lang="es-EC" sz="2400" dirty="0">
              <a:latin typeface="Arial" panose="020B0604020202020204" pitchFamily="34" charset="0"/>
              <a:cs typeface="Arial" panose="020B0604020202020204" pitchFamily="34" charset="0"/>
            </a:endParaRPr>
          </a:p>
        </p:txBody>
      </p:sp>
      <p:pic>
        <p:nvPicPr>
          <p:cNvPr id="6" name="5 Marcador de contenido"/>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9800" y="1200150"/>
            <a:ext cx="5638800" cy="5200650"/>
          </a:xfrm>
          <a:prstGeom prst="rect">
            <a:avLst/>
          </a:prstGeom>
          <a:noFill/>
          <a:ln>
            <a:noFill/>
          </a:ln>
        </p:spPr>
      </p:pic>
    </p:spTree>
    <p:extLst>
      <p:ext uri="{BB962C8B-B14F-4D97-AF65-F5344CB8AC3E}">
        <p14:creationId xmlns:p14="http://schemas.microsoft.com/office/powerpoint/2010/main" val="1362207633"/>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533400"/>
          </a:xfrm>
        </p:spPr>
        <p:txBody>
          <a:bodyPr>
            <a:normAutofit/>
          </a:bodyPr>
          <a:lstStyle/>
          <a:p>
            <a:pPr algn="ctr"/>
            <a:r>
              <a:rPr lang="es-EC" sz="2400" dirty="0" smtClean="0">
                <a:latin typeface="Arial" panose="020B0604020202020204" pitchFamily="34" charset="0"/>
                <a:cs typeface="Arial" panose="020B0604020202020204" pitchFamily="34" charset="0"/>
              </a:rPr>
              <a:t>GEOMETRÍA DE LA EDIFICACIÓN</a:t>
            </a:r>
            <a:endParaRPr lang="es-EC" sz="2400" dirty="0">
              <a:latin typeface="Arial" panose="020B0604020202020204" pitchFamily="34" charset="0"/>
              <a:cs typeface="Arial" panose="020B0604020202020204" pitchFamily="34" charset="0"/>
            </a:endParaRPr>
          </a:p>
        </p:txBody>
      </p:sp>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2228850" y="1244917"/>
            <a:ext cx="5562601" cy="5213033"/>
          </a:xfrm>
          <a:prstGeom prst="rect">
            <a:avLst/>
          </a:prstGeom>
          <a:noFill/>
          <a:ln>
            <a:noFill/>
          </a:ln>
        </p:spPr>
      </p:pic>
    </p:spTree>
    <p:extLst>
      <p:ext uri="{BB962C8B-B14F-4D97-AF65-F5344CB8AC3E}">
        <p14:creationId xmlns:p14="http://schemas.microsoft.com/office/powerpoint/2010/main" val="427966724"/>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533400"/>
          </a:xfrm>
        </p:spPr>
        <p:txBody>
          <a:bodyPr>
            <a:normAutofit/>
          </a:bodyPr>
          <a:lstStyle/>
          <a:p>
            <a:pPr algn="ctr"/>
            <a:r>
              <a:rPr lang="es-EC" sz="2400" dirty="0" smtClean="0">
                <a:latin typeface="Arial" panose="020B0604020202020204" pitchFamily="34" charset="0"/>
                <a:cs typeface="Arial" panose="020B0604020202020204" pitchFamily="34" charset="0"/>
              </a:rPr>
              <a:t>GEOMETRÍA DE CUBIERTA</a:t>
            </a:r>
            <a:endParaRPr lang="es-EC" sz="2400" dirty="0">
              <a:latin typeface="Arial" panose="020B0604020202020204" pitchFamily="34" charset="0"/>
              <a:cs typeface="Arial" panose="020B0604020202020204" pitchFamily="34" charset="0"/>
            </a:endParaRPr>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449705"/>
            <a:ext cx="6705600" cy="2132330"/>
          </a:xfrm>
          <a:prstGeom prst="rect">
            <a:avLst/>
          </a:prstGeom>
          <a:noFill/>
          <a:ln>
            <a:noFill/>
          </a:ln>
        </p:spPr>
      </p:pic>
      <p:sp>
        <p:nvSpPr>
          <p:cNvPr id="6" name="8 Rectángulo"/>
          <p:cNvSpPr>
            <a:spLocks noChangeArrowheads="1"/>
          </p:cNvSpPr>
          <p:nvPr/>
        </p:nvSpPr>
        <p:spPr bwMode="auto">
          <a:xfrm>
            <a:off x="4123603" y="5752589"/>
            <a:ext cx="1991447"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C" sz="1600" b="1" dirty="0" smtClean="0">
                <a:latin typeface="Arial" pitchFamily="34" charset="0"/>
                <a:cs typeface="Arial" pitchFamily="34" charset="0"/>
              </a:rPr>
              <a:t>  ELEMENTOS</a:t>
            </a:r>
            <a:endParaRPr lang="es-EC" sz="1600" b="1" dirty="0">
              <a:latin typeface="Arial" pitchFamily="34" charset="0"/>
              <a:cs typeface="Arial" pitchFamily="34" charset="0"/>
            </a:endParaRPr>
          </a:p>
        </p:txBody>
      </p:sp>
      <p:pic>
        <p:nvPicPr>
          <p:cNvPr id="7" name="6 Imagen"/>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213824"/>
            <a:ext cx="6515099" cy="1432243"/>
          </a:xfrm>
          <a:prstGeom prst="rect">
            <a:avLst/>
          </a:prstGeom>
          <a:noFill/>
          <a:ln>
            <a:noFill/>
          </a:ln>
        </p:spPr>
      </p:pic>
      <p:sp>
        <p:nvSpPr>
          <p:cNvPr id="8" name="8 Rectángulo"/>
          <p:cNvSpPr>
            <a:spLocks noChangeArrowheads="1"/>
          </p:cNvSpPr>
          <p:nvPr/>
        </p:nvSpPr>
        <p:spPr bwMode="auto">
          <a:xfrm>
            <a:off x="4123602" y="3677503"/>
            <a:ext cx="1991447"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C" sz="1600" b="1" dirty="0" smtClean="0">
                <a:latin typeface="Arial" pitchFamily="34" charset="0"/>
                <a:cs typeface="Arial" pitchFamily="34" charset="0"/>
              </a:rPr>
              <a:t>  DIMENSIONES</a:t>
            </a:r>
            <a:endParaRPr lang="es-EC" sz="1600" b="1" dirty="0">
              <a:latin typeface="Arial" pitchFamily="34" charset="0"/>
              <a:cs typeface="Arial" pitchFamily="34" charset="0"/>
            </a:endParaRPr>
          </a:p>
        </p:txBody>
      </p:sp>
    </p:spTree>
    <p:extLst>
      <p:ext uri="{BB962C8B-B14F-4D97-AF65-F5344CB8AC3E}">
        <p14:creationId xmlns:p14="http://schemas.microsoft.com/office/powerpoint/2010/main" val="952069899"/>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2084" y="838200"/>
            <a:ext cx="8596668" cy="723900"/>
          </a:xfrm>
        </p:spPr>
        <p:txBody>
          <a:bodyPr>
            <a:noAutofit/>
          </a:bodyPr>
          <a:lstStyle/>
          <a:p>
            <a:pPr lvl="1" algn="ctr" defTabSz="457200" rtl="0">
              <a:spcBef>
                <a:spcPct val="0"/>
              </a:spcBef>
            </a:pPr>
            <a:r>
              <a:rPr lang="es-ES" sz="2000" b="1" dirty="0"/>
              <a:t>PROCEDIMIENTO DE CÁLCULO PARA ELEMENTOS DE SECCIÓN TIPO I </a:t>
            </a:r>
            <a:endParaRPr lang="es-EC" dirty="0"/>
          </a:p>
        </p:txBody>
      </p:sp>
      <p:sp>
        <p:nvSpPr>
          <p:cNvPr id="3" name="Marcador de contenido 2"/>
          <p:cNvSpPr>
            <a:spLocks noGrp="1"/>
          </p:cNvSpPr>
          <p:nvPr>
            <p:ph idx="1"/>
          </p:nvPr>
        </p:nvSpPr>
        <p:spPr>
          <a:xfrm>
            <a:off x="587182" y="1390650"/>
            <a:ext cx="8596668" cy="4629150"/>
          </a:xfrm>
        </p:spPr>
        <p:txBody>
          <a:bodyPr>
            <a:normAutofit fontScale="25000" lnSpcReduction="20000"/>
          </a:bodyPr>
          <a:lstStyle/>
          <a:p>
            <a:pPr marL="457200" lvl="1" indent="0">
              <a:buNone/>
            </a:pPr>
            <a:r>
              <a:rPr lang="es-ES" b="1" dirty="0" smtClean="0"/>
              <a:t> </a:t>
            </a:r>
            <a:endParaRPr lang="es-EC" sz="1800" b="1" dirty="0" smtClean="0"/>
          </a:p>
          <a:p>
            <a:pPr marL="0" indent="0">
              <a:lnSpc>
                <a:spcPct val="120000"/>
              </a:lnSpc>
              <a:buNone/>
            </a:pPr>
            <a:r>
              <a:rPr lang="es-ES" sz="9600" b="1" dirty="0" smtClean="0"/>
              <a:t>FLEXIÓN</a:t>
            </a:r>
          </a:p>
          <a:p>
            <a:pPr marL="0" lvl="0" indent="0">
              <a:lnSpc>
                <a:spcPct val="120000"/>
              </a:lnSpc>
              <a:buNone/>
            </a:pPr>
            <a:r>
              <a:rPr lang="es-ES" sz="7200" b="1" dirty="0" smtClean="0"/>
              <a:t>1) Definición de las bases de cálculo</a:t>
            </a:r>
            <a:endParaRPr lang="es-EC" sz="6400" b="1" dirty="0" smtClean="0"/>
          </a:p>
          <a:p>
            <a:pPr marL="0" lvl="0" indent="0">
              <a:lnSpc>
                <a:spcPct val="120000"/>
              </a:lnSpc>
              <a:buNone/>
            </a:pPr>
            <a:r>
              <a:rPr lang="es-ES" sz="7200" dirty="0" smtClean="0"/>
              <a:t>	Propiedades del material</a:t>
            </a:r>
            <a:endParaRPr lang="es-EC" sz="6400" dirty="0" smtClean="0"/>
          </a:p>
          <a:p>
            <a:pPr marL="0" lvl="0" indent="0">
              <a:lnSpc>
                <a:spcPct val="120000"/>
              </a:lnSpc>
              <a:buNone/>
            </a:pPr>
            <a:r>
              <a:rPr lang="es-ES" sz="7200" dirty="0" smtClean="0"/>
              <a:t>	Cargas a considerarse en el diseño</a:t>
            </a:r>
            <a:endParaRPr lang="es-EC" sz="6400" dirty="0" smtClean="0"/>
          </a:p>
          <a:p>
            <a:pPr marL="0" lvl="0" indent="0">
              <a:lnSpc>
                <a:spcPct val="120000"/>
              </a:lnSpc>
              <a:buNone/>
            </a:pPr>
            <a:r>
              <a:rPr lang="es-ES" sz="7200" dirty="0" smtClean="0"/>
              <a:t>	Deflexiones admisibles</a:t>
            </a:r>
            <a:endParaRPr lang="es-EC" sz="6400" dirty="0" smtClean="0"/>
          </a:p>
          <a:p>
            <a:pPr marL="0" lvl="0" indent="0">
              <a:lnSpc>
                <a:spcPct val="120000"/>
              </a:lnSpc>
              <a:buNone/>
            </a:pPr>
            <a:r>
              <a:rPr lang="es-ES" sz="7200" dirty="0" smtClean="0"/>
              <a:t>	Condiciones de apoyo, luz de cálculo así como espaciamiento</a:t>
            </a:r>
            <a:endParaRPr lang="es-EC" sz="6400" dirty="0" smtClean="0"/>
          </a:p>
          <a:p>
            <a:pPr marL="0" lvl="0" indent="0">
              <a:lnSpc>
                <a:spcPct val="120000"/>
              </a:lnSpc>
              <a:buNone/>
            </a:pPr>
            <a:r>
              <a:rPr lang="es-ES" sz="7200" dirty="0" smtClean="0"/>
              <a:t>	Esbeltez del elemento</a:t>
            </a:r>
            <a:endParaRPr lang="es-EC" sz="6400" dirty="0" smtClean="0"/>
          </a:p>
          <a:p>
            <a:pPr marL="0" lvl="0" indent="0">
              <a:lnSpc>
                <a:spcPct val="120000"/>
              </a:lnSpc>
              <a:buNone/>
            </a:pPr>
            <a:r>
              <a:rPr lang="es-ES" sz="7200" b="1" dirty="0" smtClean="0"/>
              <a:t>2) Efectos máximos; máximo momento flector M y máxima fuerza cortante V.</a:t>
            </a:r>
            <a:endParaRPr lang="es-EC" sz="6400" b="1" dirty="0" smtClean="0"/>
          </a:p>
          <a:p>
            <a:pPr marL="0" lvl="0" indent="0">
              <a:lnSpc>
                <a:spcPct val="120000"/>
              </a:lnSpc>
              <a:buNone/>
            </a:pPr>
            <a:r>
              <a:rPr lang="es-ES" sz="7200" b="1" dirty="0" smtClean="0"/>
              <a:t>3) Establecer los esfuerzos admisibles de flexión, corte  y módulo de elasticidad.</a:t>
            </a:r>
            <a:endParaRPr lang="es-EC" sz="6400" b="1" dirty="0" smtClean="0"/>
          </a:p>
          <a:p>
            <a:pPr marL="0" lvl="0" indent="0">
              <a:lnSpc>
                <a:spcPct val="120000"/>
              </a:lnSpc>
              <a:buNone/>
            </a:pPr>
            <a:r>
              <a:rPr lang="es-ES" sz="7200" b="1" dirty="0" smtClean="0"/>
              <a:t>4) Calcular el momento de inercia I</a:t>
            </a:r>
            <a:endParaRPr lang="es-EC" sz="6400" b="1" dirty="0" smtClean="0"/>
          </a:p>
          <a:p>
            <a:endParaRPr lang="es-EC" b="1" dirty="0"/>
          </a:p>
        </p:txBody>
      </p:sp>
    </p:spTree>
    <p:extLst>
      <p:ext uri="{BB962C8B-B14F-4D97-AF65-F5344CB8AC3E}">
        <p14:creationId xmlns:p14="http://schemas.microsoft.com/office/powerpoint/2010/main" val="2417057623"/>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87182" y="876300"/>
            <a:ext cx="8596668" cy="5143500"/>
          </a:xfrm>
        </p:spPr>
        <p:txBody>
          <a:bodyPr>
            <a:normAutofit/>
          </a:bodyPr>
          <a:lstStyle/>
          <a:p>
            <a:pPr marL="457200" lvl="1" indent="0">
              <a:buNone/>
            </a:pPr>
            <a:r>
              <a:rPr lang="es-ES" b="1" dirty="0"/>
              <a:t> </a:t>
            </a:r>
            <a:endParaRPr lang="es-EC" sz="1800" b="1" dirty="0"/>
          </a:p>
        </p:txBody>
      </p:sp>
      <p:sp>
        <p:nvSpPr>
          <p:cNvPr id="5" name="4 Rectángulo"/>
          <p:cNvSpPr/>
          <p:nvPr/>
        </p:nvSpPr>
        <p:spPr>
          <a:xfrm>
            <a:off x="590550" y="1047751"/>
            <a:ext cx="8553450" cy="4093428"/>
          </a:xfrm>
          <a:prstGeom prst="rect">
            <a:avLst/>
          </a:prstGeom>
        </p:spPr>
        <p:txBody>
          <a:bodyPr wrap="square">
            <a:spAutoFit/>
          </a:bodyPr>
          <a:lstStyle/>
          <a:p>
            <a:pPr lvl="0"/>
            <a:r>
              <a:rPr lang="es-ES" sz="2000" dirty="0" smtClean="0"/>
              <a:t>5) Calcular </a:t>
            </a:r>
            <a:r>
              <a:rPr lang="es-ES" sz="2000" dirty="0"/>
              <a:t>el  módulo de la sección </a:t>
            </a:r>
            <a:r>
              <a:rPr lang="es-ES" sz="2000" dirty="0" smtClean="0"/>
              <a:t>Z</a:t>
            </a:r>
          </a:p>
          <a:p>
            <a:pPr lvl="0"/>
            <a:endParaRPr lang="es-EC" sz="2000" dirty="0"/>
          </a:p>
          <a:p>
            <a:pPr lvl="0"/>
            <a:r>
              <a:rPr lang="es-ES" sz="2000" dirty="0" smtClean="0"/>
              <a:t>6) Deflexiones</a:t>
            </a:r>
          </a:p>
          <a:p>
            <a:pPr lvl="0"/>
            <a:endParaRPr lang="es-EC" sz="2000" dirty="0"/>
          </a:p>
          <a:p>
            <a:pPr lvl="0"/>
            <a:r>
              <a:rPr lang="es-ES" sz="2000" dirty="0" smtClean="0"/>
              <a:t>7) Verificación </a:t>
            </a:r>
            <a:r>
              <a:rPr lang="es-ES" sz="2000" dirty="0"/>
              <a:t>del diseño</a:t>
            </a:r>
            <a:endParaRPr lang="es-EC" sz="2000" dirty="0"/>
          </a:p>
          <a:p>
            <a:pPr lvl="0"/>
            <a:r>
              <a:rPr lang="es-ES" sz="2000" dirty="0" smtClean="0"/>
              <a:t>	Módulo </a:t>
            </a:r>
            <a:r>
              <a:rPr lang="es-ES" sz="2000" dirty="0"/>
              <a:t>de la sección</a:t>
            </a:r>
            <a:endParaRPr lang="es-EC" sz="2000" dirty="0"/>
          </a:p>
          <a:p>
            <a:pPr lvl="0"/>
            <a:r>
              <a:rPr lang="es-ES" sz="2000" dirty="0" smtClean="0"/>
              <a:t>	Deflexiones</a:t>
            </a:r>
            <a:endParaRPr lang="es-EC" sz="2000" dirty="0"/>
          </a:p>
          <a:p>
            <a:pPr lvl="0"/>
            <a:r>
              <a:rPr lang="es-ES" sz="2000" dirty="0" smtClean="0"/>
              <a:t>	Esfuerzo </a:t>
            </a:r>
            <a:r>
              <a:rPr lang="es-ES" sz="2000" dirty="0"/>
              <a:t>cortante</a:t>
            </a:r>
            <a:endParaRPr lang="es-EC" sz="2000" dirty="0"/>
          </a:p>
          <a:p>
            <a:pPr lvl="0"/>
            <a:r>
              <a:rPr lang="es-ES" sz="2000" dirty="0" smtClean="0"/>
              <a:t>	Longitud </a:t>
            </a:r>
            <a:r>
              <a:rPr lang="es-ES" sz="2000" dirty="0"/>
              <a:t>necesaria de </a:t>
            </a:r>
            <a:r>
              <a:rPr lang="es-ES" sz="2000" dirty="0" smtClean="0"/>
              <a:t>apoyo</a:t>
            </a:r>
          </a:p>
          <a:p>
            <a:pPr lvl="0"/>
            <a:endParaRPr lang="es-EC" sz="2000" dirty="0"/>
          </a:p>
          <a:p>
            <a:pPr lvl="0"/>
            <a:r>
              <a:rPr lang="es-ES" sz="2000" dirty="0" smtClean="0"/>
              <a:t>8) Verificación </a:t>
            </a:r>
            <a:r>
              <a:rPr lang="es-ES" sz="2000" dirty="0"/>
              <a:t>de Pandeo </a:t>
            </a:r>
            <a:r>
              <a:rPr lang="es-ES" sz="2000" dirty="0" smtClean="0"/>
              <a:t>Local</a:t>
            </a:r>
          </a:p>
          <a:p>
            <a:pPr lvl="0"/>
            <a:endParaRPr lang="es-EC" sz="2000" dirty="0"/>
          </a:p>
          <a:p>
            <a:pPr lvl="0"/>
            <a:r>
              <a:rPr lang="es-ES" sz="2000" dirty="0" smtClean="0"/>
              <a:t>9) Verificación </a:t>
            </a:r>
            <a:r>
              <a:rPr lang="es-ES" sz="2000" dirty="0"/>
              <a:t>de Sección Lateralmente Soportada</a:t>
            </a:r>
            <a:endParaRPr lang="es-EC" sz="2000" dirty="0"/>
          </a:p>
        </p:txBody>
      </p:sp>
    </p:spTree>
    <p:extLst>
      <p:ext uri="{BB962C8B-B14F-4D97-AF65-F5344CB8AC3E}">
        <p14:creationId xmlns:p14="http://schemas.microsoft.com/office/powerpoint/2010/main" val="4211393923"/>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68132" y="1162050"/>
            <a:ext cx="8596668" cy="4648200"/>
          </a:xfrm>
        </p:spPr>
        <p:txBody>
          <a:bodyPr>
            <a:normAutofit/>
          </a:bodyPr>
          <a:lstStyle/>
          <a:p>
            <a:pPr marL="0" indent="0">
              <a:buNone/>
            </a:pPr>
            <a:r>
              <a:rPr lang="es-ES" sz="2400" b="1" dirty="0" smtClean="0"/>
              <a:t>COMPRESIÓN </a:t>
            </a:r>
            <a:r>
              <a:rPr lang="es-ES" sz="2400" b="1" dirty="0"/>
              <a:t>AXIAL</a:t>
            </a:r>
            <a:endParaRPr lang="es-EC" sz="2000" b="1" dirty="0"/>
          </a:p>
          <a:p>
            <a:pPr marL="0" lvl="0" indent="0">
              <a:buNone/>
            </a:pPr>
            <a:r>
              <a:rPr lang="es-ES" sz="2000" b="1" dirty="0" smtClean="0"/>
              <a:t>1) Definición </a:t>
            </a:r>
            <a:r>
              <a:rPr lang="es-ES" sz="2000" b="1" dirty="0"/>
              <a:t>de las bases de cálculo</a:t>
            </a:r>
            <a:endParaRPr lang="es-EC" b="1" dirty="0"/>
          </a:p>
          <a:p>
            <a:pPr marL="0" lvl="0" indent="0">
              <a:buNone/>
            </a:pPr>
            <a:r>
              <a:rPr lang="es-ES" sz="2000" dirty="0" smtClean="0"/>
              <a:t>	Grupo </a:t>
            </a:r>
            <a:r>
              <a:rPr lang="es-ES" sz="2000" dirty="0"/>
              <a:t>estructural de madera a utilizarse</a:t>
            </a:r>
            <a:endParaRPr lang="es-EC" dirty="0"/>
          </a:p>
          <a:p>
            <a:pPr marL="0" lvl="0" indent="0">
              <a:buNone/>
            </a:pPr>
            <a:r>
              <a:rPr lang="es-ES" sz="2000" dirty="0" smtClean="0"/>
              <a:t>	Cargas </a:t>
            </a:r>
            <a:r>
              <a:rPr lang="es-ES" sz="2000" dirty="0"/>
              <a:t>a considerarse en el diseño</a:t>
            </a:r>
            <a:endParaRPr lang="es-EC" dirty="0"/>
          </a:p>
          <a:p>
            <a:pPr marL="0" lvl="0" indent="0">
              <a:buNone/>
            </a:pPr>
            <a:r>
              <a:rPr lang="es-ES" sz="2000" dirty="0" smtClean="0"/>
              <a:t>	Condiciones </a:t>
            </a:r>
            <a:r>
              <a:rPr lang="es-ES" sz="2000" dirty="0"/>
              <a:t>de apoyo y factor de longitud efectiva.</a:t>
            </a:r>
            <a:endParaRPr lang="es-EC" dirty="0"/>
          </a:p>
          <a:p>
            <a:pPr marL="0" lvl="0" indent="0">
              <a:buNone/>
            </a:pPr>
            <a:r>
              <a:rPr lang="es-ES" sz="2000" b="1" dirty="0" smtClean="0"/>
              <a:t>2) Determinar </a:t>
            </a:r>
            <a:r>
              <a:rPr lang="es-ES" sz="2000" b="1" dirty="0"/>
              <a:t>efector máximos</a:t>
            </a:r>
            <a:endParaRPr lang="es-EC" b="1" dirty="0"/>
          </a:p>
          <a:p>
            <a:pPr marL="0" lvl="0" indent="0">
              <a:buNone/>
            </a:pPr>
            <a:r>
              <a:rPr lang="es-ES" sz="2000" b="1" dirty="0" smtClean="0"/>
              <a:t>3) Establecer </a:t>
            </a:r>
            <a:r>
              <a:rPr lang="es-ES" sz="2000" b="1" dirty="0"/>
              <a:t>los esfuerzos admisibles, módulo de elasticidad</a:t>
            </a:r>
            <a:endParaRPr lang="es-EC" b="1" dirty="0"/>
          </a:p>
          <a:p>
            <a:pPr marL="0" lvl="0" indent="0">
              <a:buNone/>
            </a:pPr>
            <a:r>
              <a:rPr lang="es-ES" sz="2000" b="1" dirty="0" smtClean="0"/>
              <a:t>4) Seleccionar </a:t>
            </a:r>
            <a:r>
              <a:rPr lang="es-ES" sz="2000" b="1" dirty="0"/>
              <a:t>una sección adecuada, extraer las propiedades geométricas de la sección elegida.</a:t>
            </a:r>
            <a:endParaRPr lang="es-EC" b="1" dirty="0"/>
          </a:p>
          <a:p>
            <a:pPr marL="0" lvl="0" indent="0">
              <a:buNone/>
            </a:pPr>
            <a:r>
              <a:rPr lang="es-ES" sz="2000" b="1" dirty="0" smtClean="0"/>
              <a:t>5) Calcular </a:t>
            </a:r>
            <a:r>
              <a:rPr lang="es-ES" sz="2000" b="1" dirty="0"/>
              <a:t>la esbeltez λ para cada dirección</a:t>
            </a:r>
            <a:endParaRPr lang="es-EC" b="1" dirty="0"/>
          </a:p>
          <a:p>
            <a:pPr marL="0" lvl="0" indent="0">
              <a:buNone/>
            </a:pPr>
            <a:r>
              <a:rPr lang="es-ES" sz="2000" b="1" dirty="0" smtClean="0"/>
              <a:t>6) Calcular </a:t>
            </a:r>
            <a:r>
              <a:rPr lang="es-ES" sz="2000" b="1" dirty="0"/>
              <a:t>la carga admisible.</a:t>
            </a:r>
            <a:endParaRPr lang="es-EC" b="1" dirty="0"/>
          </a:p>
          <a:p>
            <a:pPr marL="457200" lvl="1" indent="0">
              <a:buNone/>
            </a:pPr>
            <a:endParaRPr lang="es-EC" sz="1800" b="1" dirty="0"/>
          </a:p>
        </p:txBody>
      </p:sp>
    </p:spTree>
    <p:extLst>
      <p:ext uri="{BB962C8B-B14F-4D97-AF65-F5344CB8AC3E}">
        <p14:creationId xmlns:p14="http://schemas.microsoft.com/office/powerpoint/2010/main" val="390778475"/>
      </p:ext>
    </p:extLst>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8 Rectángulo"/>
              <p:cNvSpPr/>
              <p:nvPr/>
            </p:nvSpPr>
            <p:spPr>
              <a:xfrm>
                <a:off x="1066800" y="1123950"/>
                <a:ext cx="8077200" cy="3730893"/>
              </a:xfrm>
              <a:prstGeom prst="rect">
                <a:avLst/>
              </a:prstGeom>
            </p:spPr>
            <p:txBody>
              <a:bodyPr wrap="square">
                <a:spAutoFit/>
              </a:bodyPr>
              <a:lstStyle/>
              <a:p>
                <a:r>
                  <a:rPr lang="es-ES" sz="2400" b="1" dirty="0"/>
                  <a:t>FLEXO- COMPRESIÓN</a:t>
                </a:r>
                <a:endParaRPr lang="es-EC" sz="2400" dirty="0"/>
              </a:p>
              <a:p>
                <a:r>
                  <a:rPr lang="es-ES" dirty="0"/>
                  <a:t> </a:t>
                </a:r>
                <a:endParaRPr lang="es-EC" dirty="0"/>
              </a:p>
              <a:p>
                <a:pPr lvl="0"/>
                <a:r>
                  <a:rPr lang="es-ES" sz="2400" dirty="0"/>
                  <a:t>Determinar la carga crítica de Euler</a:t>
                </a:r>
                <a:endParaRPr lang="es-EC" sz="2400" dirty="0"/>
              </a:p>
              <a:p>
                <a:r>
                  <a:rPr lang="es-ES" sz="2400" dirty="0"/>
                  <a:t> </a:t>
                </a:r>
                <a:endParaRPr lang="es-EC" sz="2400" dirty="0"/>
              </a:p>
              <a:p>
                <a:pPr lvl="0"/>
                <a:r>
                  <a:rPr lang="es-ES" sz="2400" dirty="0"/>
                  <a:t>Calcular el factor de amplificación de momentos</a:t>
                </a:r>
                <a14:m>
                  <m:oMath xmlns:m="http://schemas.openxmlformats.org/officeDocument/2006/math">
                    <m:r>
                      <a:rPr lang="es-ES" sz="2400" i="1"/>
                      <m:t>  </m:t>
                    </m:r>
                    <m:sSub>
                      <m:sSubPr>
                        <m:ctrlPr>
                          <a:rPr lang="es-EC" sz="2400" b="1" i="1"/>
                        </m:ctrlPr>
                      </m:sSubPr>
                      <m:e>
                        <m:r>
                          <a:rPr lang="es-ES" sz="2400" b="1" i="1"/>
                          <m:t>𝐤</m:t>
                        </m:r>
                      </m:e>
                      <m:sub>
                        <m:r>
                          <a:rPr lang="es-ES" sz="2400" b="1" i="1"/>
                          <m:t>𝐦</m:t>
                        </m:r>
                      </m:sub>
                    </m:sSub>
                  </m:oMath>
                </a14:m>
                <a:endParaRPr lang="es-EC" sz="2400" dirty="0"/>
              </a:p>
              <a:p>
                <a:r>
                  <a:rPr lang="es-ES" sz="2400" dirty="0"/>
                  <a:t> </a:t>
                </a:r>
                <a:endParaRPr lang="es-EC" sz="2400" dirty="0"/>
              </a:p>
              <a:p>
                <a:pPr lvl="0"/>
                <a:r>
                  <a:rPr lang="es-ES" sz="2400" dirty="0"/>
                  <a:t>Verificar que la ecuación  sea satisfecha</a:t>
                </a:r>
                <a:endParaRPr lang="es-EC" sz="2400" dirty="0"/>
              </a:p>
              <a:p>
                <a:r>
                  <a:rPr lang="es-ES" sz="2400" dirty="0"/>
                  <a:t> </a:t>
                </a:r>
                <a:endParaRPr lang="es-EC" sz="2400" dirty="0"/>
              </a:p>
              <a:p>
                <a14:m>
                  <m:oMathPara xmlns:m="http://schemas.openxmlformats.org/officeDocument/2006/math">
                    <m:oMathParaPr>
                      <m:jc m:val="centerGroup"/>
                    </m:oMathParaPr>
                    <m:oMath xmlns:m="http://schemas.openxmlformats.org/officeDocument/2006/math">
                      <m:f>
                        <m:fPr>
                          <m:ctrlPr>
                            <a:rPr lang="es-EC" sz="2400" i="1"/>
                          </m:ctrlPr>
                        </m:fPr>
                        <m:num>
                          <m:r>
                            <a:rPr lang="es-ES" sz="2400" b="1" i="1"/>
                            <m:t>𝐍</m:t>
                          </m:r>
                        </m:num>
                        <m:den>
                          <m:sSub>
                            <m:sSubPr>
                              <m:ctrlPr>
                                <a:rPr lang="es-EC" sz="2400" i="1"/>
                              </m:ctrlPr>
                            </m:sSubPr>
                            <m:e>
                              <m:r>
                                <a:rPr lang="es-ES" sz="2400" b="1" i="1"/>
                                <m:t>𝐍</m:t>
                              </m:r>
                            </m:e>
                            <m:sub>
                              <m:r>
                                <a:rPr lang="es-ES" sz="2400" b="1" i="1"/>
                                <m:t>𝐚𝐝𝐦</m:t>
                              </m:r>
                            </m:sub>
                          </m:sSub>
                        </m:den>
                      </m:f>
                      <m:r>
                        <a:rPr lang="es-ES" sz="2400" b="1"/>
                        <m:t>+</m:t>
                      </m:r>
                      <m:f>
                        <m:fPr>
                          <m:ctrlPr>
                            <a:rPr lang="es-EC" sz="2400" i="1"/>
                          </m:ctrlPr>
                        </m:fPr>
                        <m:num>
                          <m:sSub>
                            <m:sSubPr>
                              <m:ctrlPr>
                                <a:rPr lang="es-EC" sz="2400" i="1"/>
                              </m:ctrlPr>
                            </m:sSubPr>
                            <m:e>
                              <m:r>
                                <a:rPr lang="es-ES" sz="2400" b="1" i="1"/>
                                <m:t>𝐤</m:t>
                              </m:r>
                            </m:e>
                            <m:sub>
                              <m:r>
                                <a:rPr lang="es-ES" sz="2400" b="1" i="1"/>
                                <m:t>𝐦</m:t>
                              </m:r>
                            </m:sub>
                          </m:sSub>
                          <m:r>
                            <a:rPr lang="es-ES" sz="2400" b="1"/>
                            <m:t>×</m:t>
                          </m:r>
                          <m:d>
                            <m:dPr>
                              <m:begChr m:val="|"/>
                              <m:endChr m:val="|"/>
                              <m:ctrlPr>
                                <a:rPr lang="es-EC" sz="2400" i="1"/>
                              </m:ctrlPr>
                            </m:dPr>
                            <m:e>
                              <m:r>
                                <a:rPr lang="es-ES" sz="2400" b="1" i="1"/>
                                <m:t>𝐌</m:t>
                              </m:r>
                            </m:e>
                          </m:d>
                        </m:num>
                        <m:den>
                          <m:r>
                            <a:rPr lang="es-ES" sz="2400" b="1" i="1"/>
                            <m:t>𝐙</m:t>
                          </m:r>
                          <m:r>
                            <a:rPr lang="es-ES" sz="2400" b="1"/>
                            <m:t>×</m:t>
                          </m:r>
                          <m:sSub>
                            <m:sSubPr>
                              <m:ctrlPr>
                                <a:rPr lang="es-EC" sz="2400" i="1"/>
                              </m:ctrlPr>
                            </m:sSubPr>
                            <m:e>
                              <m:r>
                                <a:rPr lang="es-ES" sz="2400" b="1" i="1"/>
                                <m:t>𝐟</m:t>
                              </m:r>
                            </m:e>
                            <m:sub>
                              <m:r>
                                <a:rPr lang="es-ES" sz="2400" b="1" i="1"/>
                                <m:t>𝐦</m:t>
                              </m:r>
                            </m:sub>
                          </m:sSub>
                        </m:den>
                      </m:f>
                      <m:r>
                        <a:rPr lang="es-ES" sz="2400" b="1" i="1"/>
                        <m:t>&lt;</m:t>
                      </m:r>
                      <m:r>
                        <a:rPr lang="es-ES" sz="2400" b="1" i="1"/>
                        <m:t>𝟏</m:t>
                      </m:r>
                      <m:r>
                        <a:rPr lang="es-ES" sz="2400" b="1" i="1"/>
                        <m:t>    </m:t>
                      </m:r>
                    </m:oMath>
                  </m:oMathPara>
                </a14:m>
                <a:endParaRPr lang="es-EC" sz="2400" b="1" dirty="0"/>
              </a:p>
            </p:txBody>
          </p:sp>
        </mc:Choice>
        <mc:Fallback>
          <p:sp>
            <p:nvSpPr>
              <p:cNvPr id="9" name="8 Rectángulo"/>
              <p:cNvSpPr>
                <a:spLocks noRot="1" noChangeAspect="1" noMove="1" noResize="1" noEditPoints="1" noAdjustHandles="1" noChangeArrowheads="1" noChangeShapeType="1" noTextEdit="1"/>
              </p:cNvSpPr>
              <p:nvPr/>
            </p:nvSpPr>
            <p:spPr>
              <a:xfrm>
                <a:off x="1066800" y="1123950"/>
                <a:ext cx="8077200" cy="3730893"/>
              </a:xfrm>
              <a:prstGeom prst="rect">
                <a:avLst/>
              </a:prstGeom>
              <a:blipFill rotWithShape="1">
                <a:blip r:embed="rId2"/>
                <a:stretch>
                  <a:fillRect l="-1132" t="-1307"/>
                </a:stretch>
              </a:blipFill>
            </p:spPr>
            <p:txBody>
              <a:bodyPr/>
              <a:lstStyle/>
              <a:p>
                <a:r>
                  <a:rPr lang="es-EC">
                    <a:noFill/>
                  </a:rPr>
                  <a:t> </a:t>
                </a:r>
              </a:p>
            </p:txBody>
          </p:sp>
        </mc:Fallback>
      </mc:AlternateContent>
    </p:spTree>
    <p:extLst>
      <p:ext uri="{BB962C8B-B14F-4D97-AF65-F5344CB8AC3E}">
        <p14:creationId xmlns:p14="http://schemas.microsoft.com/office/powerpoint/2010/main" val="140917237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8284" y="666750"/>
            <a:ext cx="8596668" cy="609600"/>
          </a:xfrm>
        </p:spPr>
        <p:txBody>
          <a:bodyPr>
            <a:normAutofit fontScale="90000"/>
          </a:bodyPr>
          <a:lstStyle/>
          <a:p>
            <a:pPr algn="ctr"/>
            <a:r>
              <a:rPr lang="es-EC" dirty="0" smtClean="0"/>
              <a:t>EFECTOS MÁXIMOS</a:t>
            </a:r>
            <a:endParaRPr lang="es-EC" dirty="0"/>
          </a:p>
        </p:txBody>
      </p:sp>
      <mc:AlternateContent xmlns:mc="http://schemas.openxmlformats.org/markup-compatibility/2006" xmlns:a14="http://schemas.microsoft.com/office/drawing/2010/main">
        <mc:Choice Requires="a14">
          <p:sp>
            <p:nvSpPr>
              <p:cNvPr id="4" name="Título 1"/>
              <p:cNvSpPr txBox="1">
                <a:spLocks/>
              </p:cNvSpPr>
              <p:nvPr/>
            </p:nvSpPr>
            <p:spPr>
              <a:xfrm>
                <a:off x="1581150" y="1600201"/>
                <a:ext cx="7143750" cy="36957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l" defTabSz="457200" rtl="0">
                  <a:spcBef>
                    <a:spcPct val="0"/>
                  </a:spcBef>
                </a:pPr>
                <a:endParaRPr lang="es-ES" sz="1600" dirty="0" smtClean="0">
                  <a:solidFill>
                    <a:schemeClr val="tx1"/>
                  </a:solidFill>
                  <a:latin typeface="Arial" panose="020B0604020202020204" pitchFamily="34" charset="0"/>
                  <a:ea typeface="+mj-ea"/>
                  <a:cs typeface="Arial" panose="020B0604020202020204" pitchFamily="34" charset="0"/>
                </a:endParaRPr>
              </a:p>
              <a:p>
                <a:pPr marL="285750" lvl="1" indent="-285750">
                  <a:spcBef>
                    <a:spcPct val="0"/>
                  </a:spcBef>
                  <a:buFontTx/>
                  <a:buChar char="-"/>
                </a:pPr>
                <a:r>
                  <a:rPr lang="es-ES" sz="2000" b="1" kern="0" dirty="0" smtClean="0"/>
                  <a:t>PESO PROPIO </a:t>
                </a:r>
                <a:r>
                  <a:rPr lang="en-US" sz="2000" b="1" kern="0" dirty="0" smtClean="0"/>
                  <a:t>+ PESO MUERTO</a:t>
                </a:r>
                <a:r>
                  <a:rPr lang="es-ES" sz="2000" b="1" kern="0" dirty="0"/>
                  <a:t> </a:t>
                </a:r>
                <a:r>
                  <a:rPr lang="es-ES" sz="2000" b="1" kern="0" dirty="0" smtClean="0"/>
                  <a:t>    	(Wd)</a:t>
                </a:r>
              </a:p>
              <a:p>
                <a:pPr marL="285750" lvl="1" indent="-285750">
                  <a:spcBef>
                    <a:spcPct val="0"/>
                  </a:spcBef>
                  <a:buFontTx/>
                  <a:buChar char="-"/>
                </a:pPr>
                <a:endParaRPr lang="es-ES" sz="1200" b="1" kern="0" dirty="0" smtClean="0"/>
              </a:p>
              <a:p>
                <a:pPr marL="285750" lvl="1" indent="-285750">
                  <a:spcBef>
                    <a:spcPct val="0"/>
                  </a:spcBef>
                  <a:buFontTx/>
                  <a:buChar char="-"/>
                </a:pPr>
                <a:r>
                  <a:rPr lang="es-EC" sz="2000" b="1" kern="0" dirty="0" smtClean="0"/>
                  <a:t>SOBRECARGA    					(</a:t>
                </a:r>
                <a:r>
                  <a:rPr lang="es-EC" sz="2000" b="1" kern="0" dirty="0"/>
                  <a:t>W</a:t>
                </a:r>
                <a:r>
                  <a:rPr lang="es-EC" sz="2000" b="1" kern="0" dirty="0" smtClean="0"/>
                  <a:t>l</a:t>
                </a:r>
                <a:r>
                  <a:rPr lang="es-EC" sz="2000" b="1" kern="0" dirty="0"/>
                  <a:t>)</a:t>
                </a:r>
                <a:r>
                  <a:rPr lang="es-EC" sz="2000" b="1" kern="0" dirty="0" smtClean="0"/>
                  <a:t>		</a:t>
                </a:r>
              </a:p>
              <a:p>
                <a:pPr marL="285750" lvl="1" indent="-285750">
                  <a:spcBef>
                    <a:spcPct val="0"/>
                  </a:spcBef>
                  <a:buFontTx/>
                  <a:buChar char="-"/>
                </a:pPr>
                <a:endParaRPr lang="es-EC" sz="2000" b="1" kern="0" dirty="0" smtClean="0"/>
              </a:p>
              <a:p>
                <a:pPr marL="285750" lvl="1" indent="-285750">
                  <a:spcBef>
                    <a:spcPct val="0"/>
                  </a:spcBef>
                  <a:buFontTx/>
                  <a:buChar char="-"/>
                </a:pPr>
                <a:r>
                  <a:rPr lang="es-EC" sz="2000" b="1" kern="0" dirty="0" smtClean="0"/>
                  <a:t>CARGA TOTAL				    (Wd+Wl)</a:t>
                </a:r>
              </a:p>
              <a:p>
                <a:pPr marL="0" lvl="1">
                  <a:spcBef>
                    <a:spcPct val="0"/>
                  </a:spcBef>
                </a:pPr>
                <a:endParaRPr lang="es-EC" sz="2000" b="1" kern="0" dirty="0" smtClean="0"/>
              </a:p>
              <a:p>
                <a:pPr marL="285750" lvl="1" indent="-285750">
                  <a:spcBef>
                    <a:spcPct val="0"/>
                  </a:spcBef>
                  <a:buFontTx/>
                  <a:buChar char="-"/>
                </a:pPr>
                <a:r>
                  <a:rPr lang="en-US" sz="2000" b="1" kern="0" dirty="0" smtClean="0"/>
                  <a:t>MOMENTO </a:t>
                </a:r>
                <a:r>
                  <a:rPr lang="es-EC" sz="2000" b="1" kern="0" dirty="0" smtClean="0"/>
                  <a:t>MÁXIMO				</a:t>
                </a:r>
                <a:r>
                  <a:rPr lang="es-ES" sz="2800" dirty="0"/>
                  <a:t> </a:t>
                </a:r>
                <a14:m>
                  <m:oMath xmlns:m="http://schemas.openxmlformats.org/officeDocument/2006/math">
                    <m:r>
                      <m:rPr>
                        <m:sty m:val="p"/>
                      </m:rPr>
                      <a:rPr lang="es-ES" sz="2800">
                        <a:latin typeface="Cambria Math"/>
                      </a:rPr>
                      <m:t>M</m:t>
                    </m:r>
                    <m:r>
                      <a:rPr lang="es-ES" sz="2800">
                        <a:latin typeface="Cambria Math"/>
                      </a:rPr>
                      <m:t>=</m:t>
                    </m:r>
                    <m:f>
                      <m:fPr>
                        <m:ctrlPr>
                          <a:rPr lang="es-EC" sz="2800" b="1" i="1">
                            <a:latin typeface="Cambria Math"/>
                          </a:rPr>
                        </m:ctrlPr>
                      </m:fPr>
                      <m:num>
                        <m:r>
                          <m:rPr>
                            <m:sty m:val="p"/>
                          </m:rPr>
                          <a:rPr lang="es-ES" sz="2800">
                            <a:latin typeface="Cambria Math"/>
                          </a:rPr>
                          <m:t>P</m:t>
                        </m:r>
                        <m:r>
                          <a:rPr lang="es-ES" sz="2800">
                            <a:latin typeface="Cambria Math"/>
                          </a:rPr>
                          <m:t>×</m:t>
                        </m:r>
                        <m:r>
                          <m:rPr>
                            <m:sty m:val="p"/>
                          </m:rPr>
                          <a:rPr lang="es-ES" sz="2800">
                            <a:latin typeface="Cambria Math"/>
                          </a:rPr>
                          <m:t>L</m:t>
                        </m:r>
                      </m:num>
                      <m:den>
                        <m:r>
                          <a:rPr lang="es-ES" sz="2800">
                            <a:latin typeface="Cambria Math"/>
                          </a:rPr>
                          <m:t>4</m:t>
                        </m:r>
                      </m:den>
                    </m:f>
                  </m:oMath>
                </a14:m>
                <a:endParaRPr lang="es-EC" sz="2800" b="1" i="1" dirty="0" smtClean="0"/>
              </a:p>
              <a:p>
                <a:pPr marL="0" lvl="1">
                  <a:spcBef>
                    <a:spcPct val="0"/>
                  </a:spcBef>
                </a:pPr>
                <a:endParaRPr lang="es-EC" sz="2800" b="1" i="1" dirty="0" smtClean="0"/>
              </a:p>
              <a:p>
                <a:pPr marL="285750" lvl="1" indent="-285750">
                  <a:spcBef>
                    <a:spcPct val="0"/>
                  </a:spcBef>
                  <a:buFontTx/>
                  <a:buChar char="-"/>
                </a:pPr>
                <a:r>
                  <a:rPr lang="en-US" sz="2000" b="1" kern="0" dirty="0" smtClean="0"/>
                  <a:t>CORTANTE</a:t>
                </a:r>
                <a:r>
                  <a:rPr lang="es-EC" sz="2000" b="1" kern="0" dirty="0"/>
                  <a:t>		</a:t>
                </a:r>
                <a:r>
                  <a:rPr lang="es-EC" sz="2000" b="1" kern="0" dirty="0" smtClean="0"/>
                  <a:t>  		</a:t>
                </a:r>
                <a:r>
                  <a:rPr lang="es-EC" sz="2000" b="1" kern="0" dirty="0"/>
                  <a:t>	</a:t>
                </a:r>
                <a:r>
                  <a:rPr lang="es-EC" sz="2000" b="1" kern="0" dirty="0" smtClean="0"/>
                  <a:t>   </a:t>
                </a:r>
                <a:r>
                  <a:rPr lang="es-EC" sz="2000" b="1" kern="0" dirty="0"/>
                  <a:t>	</a:t>
                </a:r>
                <a:r>
                  <a:rPr lang="es-ES" sz="2800" dirty="0"/>
                  <a:t> </a:t>
                </a:r>
                <a14:m>
                  <m:oMath xmlns:m="http://schemas.openxmlformats.org/officeDocument/2006/math">
                    <m:r>
                      <m:rPr>
                        <m:sty m:val="p"/>
                      </m:rPr>
                      <a:rPr lang="es-ES" sz="2800" dirty="0">
                        <a:latin typeface="Cambria Math"/>
                      </a:rPr>
                      <m:t>V</m:t>
                    </m:r>
                    <m:r>
                      <a:rPr lang="es-ES" sz="2800">
                        <a:latin typeface="Cambria Math"/>
                      </a:rPr>
                      <m:t>=</m:t>
                    </m:r>
                    <m:f>
                      <m:fPr>
                        <m:ctrlPr>
                          <a:rPr lang="es-EC" sz="2800" b="1" i="1">
                            <a:latin typeface="Cambria Math"/>
                          </a:rPr>
                        </m:ctrlPr>
                      </m:fPr>
                      <m:num>
                        <m:r>
                          <m:rPr>
                            <m:sty m:val="p"/>
                          </m:rPr>
                          <a:rPr lang="es-EC" sz="2800" b="0" i="0" smtClean="0">
                            <a:latin typeface="Cambria Math"/>
                          </a:rPr>
                          <m:t>w</m:t>
                        </m:r>
                        <m:r>
                          <a:rPr lang="es-EC" sz="2800" b="0" i="1" smtClean="0">
                            <a:latin typeface="Cambria Math"/>
                            <a:ea typeface="Cambria Math"/>
                          </a:rPr>
                          <m:t>×</m:t>
                        </m:r>
                        <m:r>
                          <a:rPr lang="es-EC" sz="2800" b="0" i="1" smtClean="0">
                            <a:latin typeface="Cambria Math"/>
                            <a:ea typeface="Cambria Math"/>
                          </a:rPr>
                          <m:t>𝐿</m:t>
                        </m:r>
                      </m:num>
                      <m:den>
                        <m:r>
                          <a:rPr lang="es-EC" sz="2800" b="1" i="1" smtClean="0">
                            <a:latin typeface="Cambria Math"/>
                          </a:rPr>
                          <m:t>𝟐</m:t>
                        </m:r>
                      </m:den>
                    </m:f>
                    <m:r>
                      <a:rPr lang="es-ES" sz="2800" i="1">
                        <a:latin typeface="Cambria Math"/>
                      </a:rPr>
                      <m:t> </m:t>
                    </m:r>
                  </m:oMath>
                </a14:m>
                <a:endParaRPr lang="es-EC" sz="1000" kern="0" dirty="0"/>
              </a:p>
            </p:txBody>
          </p:sp>
        </mc:Choice>
        <mc:Fallback xmlns="">
          <p:sp>
            <p:nvSpPr>
              <p:cNvPr id="4" name="Título 1"/>
              <p:cNvSpPr txBox="1">
                <a:spLocks noRot="1" noChangeAspect="1" noMove="1" noResize="1" noEditPoints="1" noAdjustHandles="1" noChangeArrowheads="1" noChangeShapeType="1" noTextEdit="1"/>
              </p:cNvSpPr>
              <p:nvPr/>
            </p:nvSpPr>
            <p:spPr>
              <a:xfrm>
                <a:off x="1581150" y="1600201"/>
                <a:ext cx="7143750" cy="3695700"/>
              </a:xfrm>
              <a:prstGeom prst="rect">
                <a:avLst/>
              </a:prstGeom>
              <a:blipFill rotWithShape="1">
                <a:blip r:embed="rId2"/>
                <a:stretch>
                  <a:fillRect l="-768"/>
                </a:stretch>
              </a:blipFill>
            </p:spPr>
            <p:txBody>
              <a:bodyPr/>
              <a:lstStyle/>
              <a:p>
                <a:r>
                  <a:rPr lang="es-EC">
                    <a:noFill/>
                  </a:rPr>
                  <a:t> </a:t>
                </a:r>
              </a:p>
            </p:txBody>
          </p:sp>
        </mc:Fallback>
      </mc:AlternateContent>
    </p:spTree>
    <p:extLst>
      <p:ext uri="{BB962C8B-B14F-4D97-AF65-F5344CB8AC3E}">
        <p14:creationId xmlns:p14="http://schemas.microsoft.com/office/powerpoint/2010/main" val="7675923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8 Rectángulo"/>
              <p:cNvSpPr/>
              <p:nvPr/>
            </p:nvSpPr>
            <p:spPr>
              <a:xfrm>
                <a:off x="1066800" y="2169383"/>
                <a:ext cx="8077200" cy="2715230"/>
              </a:xfrm>
              <a:prstGeom prst="rect">
                <a:avLst/>
              </a:prstGeom>
            </p:spPr>
            <p:txBody>
              <a:bodyPr wrap="square">
                <a:spAutoFit/>
              </a:bodyPr>
              <a:lstStyle/>
              <a:p>
                <a:r>
                  <a:rPr lang="es-ES" sz="2400" b="1" dirty="0"/>
                  <a:t>FLEXO- </a:t>
                </a:r>
                <a:r>
                  <a:rPr lang="es-ES" sz="2400" b="1" dirty="0" smtClean="0"/>
                  <a:t>TRACCIÓN</a:t>
                </a:r>
              </a:p>
              <a:p>
                <a:endParaRPr lang="es-EC" sz="2400" dirty="0"/>
              </a:p>
              <a:p>
                <a:pPr lvl="0"/>
                <a:r>
                  <a:rPr lang="es-ES" sz="2400" dirty="0"/>
                  <a:t>Verificar que las siguientes ecuaciones sean satisfechas</a:t>
                </a:r>
                <a:r>
                  <a:rPr lang="es-ES" sz="2400" dirty="0" smtClean="0"/>
                  <a:t>:</a:t>
                </a:r>
              </a:p>
              <a:p>
                <a:pPr lvl="0"/>
                <a:endParaRPr lang="es-EC" sz="2400" dirty="0"/>
              </a:p>
              <a:p>
                <a14:m>
                  <m:oMathPara xmlns:m="http://schemas.openxmlformats.org/officeDocument/2006/math">
                    <m:oMathParaPr>
                      <m:jc m:val="centerGroup"/>
                    </m:oMathParaPr>
                    <m:oMath xmlns:m="http://schemas.openxmlformats.org/officeDocument/2006/math">
                      <m:f>
                        <m:fPr>
                          <m:ctrlPr>
                            <a:rPr lang="es-EC" sz="2400" b="1" i="1"/>
                          </m:ctrlPr>
                        </m:fPr>
                        <m:num>
                          <m:r>
                            <a:rPr lang="es-ES" sz="2400" b="1" i="1"/>
                            <m:t>𝐍</m:t>
                          </m:r>
                        </m:num>
                        <m:den>
                          <m:r>
                            <a:rPr lang="es-ES" sz="2400" b="1" i="1"/>
                            <m:t>𝐀</m:t>
                          </m:r>
                          <m:r>
                            <a:rPr lang="es-ES" sz="2400" b="1"/>
                            <m:t>×</m:t>
                          </m:r>
                          <m:sSub>
                            <m:sSubPr>
                              <m:ctrlPr>
                                <a:rPr lang="es-EC" sz="2400" b="1" i="1"/>
                              </m:ctrlPr>
                            </m:sSubPr>
                            <m:e>
                              <m:r>
                                <a:rPr lang="es-ES" sz="2400" b="1" i="1"/>
                                <m:t>𝐟</m:t>
                              </m:r>
                            </m:e>
                            <m:sub>
                              <m:r>
                                <a:rPr lang="es-ES" sz="2400" b="1" i="1"/>
                                <m:t>𝐭</m:t>
                              </m:r>
                            </m:sub>
                          </m:sSub>
                        </m:den>
                      </m:f>
                      <m:r>
                        <a:rPr lang="es-ES" sz="2400" b="1"/>
                        <m:t>+</m:t>
                      </m:r>
                      <m:f>
                        <m:fPr>
                          <m:ctrlPr>
                            <a:rPr lang="es-EC" sz="2400" b="1" i="1"/>
                          </m:ctrlPr>
                        </m:fPr>
                        <m:num>
                          <m:d>
                            <m:dPr>
                              <m:begChr m:val="|"/>
                              <m:endChr m:val="|"/>
                              <m:ctrlPr>
                                <a:rPr lang="es-EC" sz="2400" b="1" i="1"/>
                              </m:ctrlPr>
                            </m:dPr>
                            <m:e>
                              <m:r>
                                <a:rPr lang="es-ES" sz="2400" b="1" i="1"/>
                                <m:t>𝐌</m:t>
                              </m:r>
                            </m:e>
                          </m:d>
                        </m:num>
                        <m:den>
                          <m:r>
                            <a:rPr lang="es-ES" sz="2400" b="1" i="1"/>
                            <m:t>𝐙</m:t>
                          </m:r>
                          <m:r>
                            <a:rPr lang="es-ES" sz="2400" b="1"/>
                            <m:t>×</m:t>
                          </m:r>
                          <m:sSub>
                            <m:sSubPr>
                              <m:ctrlPr>
                                <a:rPr lang="es-EC" sz="2400" b="1" i="1"/>
                              </m:ctrlPr>
                            </m:sSubPr>
                            <m:e>
                              <m:r>
                                <a:rPr lang="es-ES" sz="2400" b="1" i="1"/>
                                <m:t>𝐟</m:t>
                              </m:r>
                            </m:e>
                            <m:sub>
                              <m:r>
                                <a:rPr lang="es-ES" sz="2400" b="1" i="1"/>
                                <m:t>𝐦</m:t>
                              </m:r>
                            </m:sub>
                          </m:sSub>
                        </m:den>
                      </m:f>
                      <m:r>
                        <a:rPr lang="es-ES" sz="2400" b="1"/>
                        <m:t>&lt;</m:t>
                      </m:r>
                      <m:r>
                        <a:rPr lang="es-ES" sz="2400" b="1" i="1"/>
                        <m:t>𝟏</m:t>
                      </m:r>
                      <m:r>
                        <a:rPr lang="es-ES" sz="2400" b="1"/>
                        <m:t>    </m:t>
                      </m:r>
                    </m:oMath>
                  </m:oMathPara>
                </a14:m>
                <a:endParaRPr lang="es-EC" sz="2400" b="1" dirty="0"/>
              </a:p>
              <a:p>
                <a:endParaRPr lang="es-EC" sz="2400" b="1" dirty="0"/>
              </a:p>
            </p:txBody>
          </p:sp>
        </mc:Choice>
        <mc:Fallback>
          <p:sp>
            <p:nvSpPr>
              <p:cNvPr id="9" name="8 Rectángulo"/>
              <p:cNvSpPr>
                <a:spLocks noRot="1" noChangeAspect="1" noMove="1" noResize="1" noEditPoints="1" noAdjustHandles="1" noChangeArrowheads="1" noChangeShapeType="1" noTextEdit="1"/>
              </p:cNvSpPr>
              <p:nvPr/>
            </p:nvSpPr>
            <p:spPr>
              <a:xfrm>
                <a:off x="1066800" y="2169383"/>
                <a:ext cx="8077200" cy="2715230"/>
              </a:xfrm>
              <a:prstGeom prst="rect">
                <a:avLst/>
              </a:prstGeom>
              <a:blipFill rotWithShape="1">
                <a:blip r:embed="rId2"/>
                <a:stretch>
                  <a:fillRect l="-1132" t="-1798"/>
                </a:stretch>
              </a:blipFill>
            </p:spPr>
            <p:txBody>
              <a:bodyPr/>
              <a:lstStyle/>
              <a:p>
                <a:r>
                  <a:rPr lang="es-EC">
                    <a:noFill/>
                  </a:rPr>
                  <a:t> </a:t>
                </a:r>
              </a:p>
            </p:txBody>
          </p:sp>
        </mc:Fallback>
      </mc:AlternateContent>
    </p:spTree>
    <p:extLst>
      <p:ext uri="{BB962C8B-B14F-4D97-AF65-F5344CB8AC3E}">
        <p14:creationId xmlns:p14="http://schemas.microsoft.com/office/powerpoint/2010/main" val="1177153574"/>
      </p:ext>
    </p:extLst>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47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81848" y="2051059"/>
            <a:ext cx="9574250" cy="2610118"/>
          </a:xfrm>
          <a:noFill/>
        </p:spPr>
        <p:txBody>
          <a:bodyPr>
            <a:noAutofit/>
          </a:bodyPr>
          <a:lstStyle/>
          <a:p>
            <a:pPr algn="ctr"/>
            <a:r>
              <a:rPr lang="es-EC" sz="4000" dirty="0" smtClean="0">
                <a:solidFill>
                  <a:schemeClr val="tx1"/>
                </a:solidFill>
              </a:rPr>
              <a:t>CAPÍTULO 5</a:t>
            </a:r>
            <a:br>
              <a:rPr lang="es-EC" sz="4000" dirty="0" smtClean="0">
                <a:solidFill>
                  <a:schemeClr val="tx1"/>
                </a:solidFill>
              </a:rPr>
            </a:br>
            <a:r>
              <a:rPr lang="es-EC" sz="4000" dirty="0" smtClean="0">
                <a:solidFill>
                  <a:schemeClr val="tx1"/>
                </a:solidFill>
              </a:rPr>
              <a:t/>
            </a:r>
            <a:br>
              <a:rPr lang="es-EC" sz="4000" dirty="0" smtClean="0">
                <a:solidFill>
                  <a:schemeClr val="tx1"/>
                </a:solidFill>
              </a:rPr>
            </a:br>
            <a:r>
              <a:rPr lang="es-ES" sz="4000" b="1" dirty="0">
                <a:solidFill>
                  <a:schemeClr val="tx1"/>
                </a:solidFill>
              </a:rPr>
              <a:t>APLICACIÓN DE LOS PROCEDIMIENTOS DE CÁLCULO</a:t>
            </a:r>
            <a:endParaRPr lang="es-EC" sz="4000" b="1" dirty="0">
              <a:solidFill>
                <a:schemeClr val="tx1"/>
              </a:solidFill>
            </a:endParaRPr>
          </a:p>
        </p:txBody>
      </p:sp>
    </p:spTree>
    <p:extLst>
      <p:ext uri="{BB962C8B-B14F-4D97-AF65-F5344CB8AC3E}">
        <p14:creationId xmlns:p14="http://schemas.microsoft.com/office/powerpoint/2010/main" val="2328373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0238" y="916563"/>
            <a:ext cx="8596668" cy="507423"/>
          </a:xfrm>
        </p:spPr>
        <p:txBody>
          <a:bodyPr>
            <a:noAutofit/>
          </a:bodyPr>
          <a:lstStyle/>
          <a:p>
            <a:pPr lvl="1" algn="ctr" defTabSz="457200" rtl="0">
              <a:spcBef>
                <a:spcPct val="0"/>
              </a:spcBef>
            </a:pPr>
            <a:r>
              <a:rPr lang="es-EC" sz="2800" kern="1200" dirty="0" smtClean="0">
                <a:solidFill>
                  <a:schemeClr val="accent1"/>
                </a:solidFill>
                <a:latin typeface="+mj-lt"/>
                <a:ea typeface="+mj-ea"/>
                <a:cs typeface="+mj-cs"/>
              </a:rPr>
              <a:t>DISEÑO VIGUETAS</a:t>
            </a:r>
            <a:r>
              <a:rPr lang="es-EC" sz="3600" kern="1200" dirty="0">
                <a:solidFill>
                  <a:schemeClr val="accent1"/>
                </a:solidFill>
                <a:latin typeface="+mj-lt"/>
                <a:ea typeface="+mj-ea"/>
                <a:cs typeface="+mj-cs"/>
              </a:rPr>
              <a:t/>
            </a:r>
            <a:br>
              <a:rPr lang="es-EC" sz="3600" kern="1200" dirty="0">
                <a:solidFill>
                  <a:schemeClr val="accent1"/>
                </a:solidFill>
                <a:latin typeface="+mj-lt"/>
                <a:ea typeface="+mj-ea"/>
                <a:cs typeface="+mj-cs"/>
              </a:rPr>
            </a:br>
            <a:endParaRPr lang="es-EC" sz="3600" kern="1200" dirty="0">
              <a:solidFill>
                <a:schemeClr val="accent1"/>
              </a:solidFill>
              <a:latin typeface="+mj-lt"/>
              <a:ea typeface="+mj-ea"/>
              <a:cs typeface="+mj-cs"/>
            </a:endParaRPr>
          </a:p>
        </p:txBody>
      </p:sp>
      <p:pic>
        <p:nvPicPr>
          <p:cNvPr id="4" name="3 Imagen"/>
          <p:cNvPicPr/>
          <p:nvPr/>
        </p:nvPicPr>
        <p:blipFill rotWithShape="1">
          <a:blip r:embed="rId2">
            <a:extLst>
              <a:ext uri="{28A0092B-C50C-407E-A947-70E740481C1C}">
                <a14:useLocalDpi xmlns:a14="http://schemas.microsoft.com/office/drawing/2010/main" val="0"/>
              </a:ext>
            </a:extLst>
          </a:blip>
          <a:srcRect b="5423"/>
          <a:stretch/>
        </p:blipFill>
        <p:spPr bwMode="auto">
          <a:xfrm>
            <a:off x="883284" y="1423985"/>
            <a:ext cx="4736465" cy="4391025"/>
          </a:xfrm>
          <a:prstGeom prst="rect">
            <a:avLst/>
          </a:prstGeom>
          <a:noFill/>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5619749" y="2492373"/>
            <a:ext cx="3317240" cy="2254250"/>
          </a:xfrm>
          <a:prstGeom prst="rect">
            <a:avLst/>
          </a:prstGeom>
          <a:noFill/>
          <a:ln>
            <a:noFill/>
          </a:ln>
        </p:spPr>
      </p:pic>
      <p:sp>
        <p:nvSpPr>
          <p:cNvPr id="6" name="8 Rectángulo"/>
          <p:cNvSpPr>
            <a:spLocks noChangeArrowheads="1"/>
          </p:cNvSpPr>
          <p:nvPr/>
        </p:nvSpPr>
        <p:spPr bwMode="auto">
          <a:xfrm>
            <a:off x="857251" y="5856989"/>
            <a:ext cx="42291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ES" sz="1600" b="1" dirty="0"/>
              <a:t>Distribución de Viguetas, Vigas (V-1, V-2) y Columnas (C1, C2, C3</a:t>
            </a:r>
            <a:r>
              <a:rPr lang="es-ES" sz="1600" b="1" dirty="0" smtClean="0"/>
              <a:t>)</a:t>
            </a:r>
            <a:endParaRPr lang="es-EC" sz="1600" b="1" dirty="0"/>
          </a:p>
        </p:txBody>
      </p:sp>
      <p:sp>
        <p:nvSpPr>
          <p:cNvPr id="7" name="8 Rectángulo"/>
          <p:cNvSpPr>
            <a:spLocks noChangeArrowheads="1"/>
          </p:cNvSpPr>
          <p:nvPr/>
        </p:nvSpPr>
        <p:spPr bwMode="auto">
          <a:xfrm>
            <a:off x="5086351" y="4999739"/>
            <a:ext cx="42291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EC" sz="1600" b="1" dirty="0" smtClean="0"/>
              <a:t>Sección Vigueta tipo I</a:t>
            </a:r>
            <a:endParaRPr lang="es-EC" sz="1600" b="1" dirty="0"/>
          </a:p>
        </p:txBody>
      </p:sp>
    </p:spTree>
    <p:extLst>
      <p:ext uri="{BB962C8B-B14F-4D97-AF65-F5344CB8AC3E}">
        <p14:creationId xmlns:p14="http://schemas.microsoft.com/office/powerpoint/2010/main" val="848236817"/>
      </p:ext>
    </p:extLst>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8 Rectángulo"/>
              <p:cNvSpPr/>
              <p:nvPr/>
            </p:nvSpPr>
            <p:spPr>
              <a:xfrm>
                <a:off x="704850" y="970516"/>
                <a:ext cx="8077200" cy="5210144"/>
              </a:xfrm>
              <a:prstGeom prst="rect">
                <a:avLst/>
              </a:prstGeom>
            </p:spPr>
            <p:txBody>
              <a:bodyPr wrap="square">
                <a:spAutoFit/>
              </a:bodyPr>
              <a:lstStyle/>
              <a:p>
                <a:pPr lvl="0"/>
                <a:r>
                  <a:rPr lang="es-ES" sz="1600" b="1" dirty="0" smtClean="0"/>
                  <a:t>Propiedades </a:t>
                </a:r>
                <a:r>
                  <a:rPr lang="es-ES" sz="1600" b="1" dirty="0"/>
                  <a:t>del material</a:t>
                </a:r>
                <a:endParaRPr lang="es-EC" sz="1600" b="1" dirty="0"/>
              </a:p>
              <a:p>
                <a:r>
                  <a:rPr lang="es-ES" sz="1600" dirty="0"/>
                  <a:t>Módulo de Elasticidad E				      </a:t>
                </a:r>
                <a:r>
                  <a:rPr lang="es-ES" sz="1600" dirty="0" smtClean="0"/>
                  <a:t>				50675 </a:t>
                </a:r>
                <a:r>
                  <a:rPr lang="es-ES" sz="1600" dirty="0"/>
                  <a:t>kg/cm²</a:t>
                </a:r>
                <a:endParaRPr lang="es-EC" sz="1600" dirty="0"/>
              </a:p>
              <a:p>
                <a:r>
                  <a:rPr lang="es-ES" sz="1600" dirty="0"/>
                  <a:t>Peso específico de la madera laminada </a:t>
                </a:r>
                <a:r>
                  <a:rPr lang="es-ES" sz="1600" dirty="0" smtClean="0"/>
                  <a:t>contrachapada        	    </a:t>
                </a:r>
                <a:r>
                  <a:rPr lang="es-ES" sz="1600" dirty="0"/>
                  <a:t>550 kg/cm³</a:t>
                </a:r>
                <a:endParaRPr lang="es-EC" sz="1600" dirty="0"/>
              </a:p>
              <a:p>
                <a:r>
                  <a:rPr lang="es-ES" sz="1600" dirty="0" smtClean="0"/>
                  <a:t>Luz</a:t>
                </a:r>
                <a:r>
                  <a:rPr lang="es-ES" sz="1600" dirty="0"/>
                  <a:t>							 </a:t>
                </a:r>
                <a:r>
                  <a:rPr lang="es-ES" sz="1600" dirty="0" smtClean="0"/>
                  <a:t>		  </a:t>
                </a:r>
                <a:r>
                  <a:rPr lang="es-ES" sz="1600" dirty="0"/>
                  <a:t>4,00m</a:t>
                </a:r>
                <a:endParaRPr lang="es-EC" sz="1600" dirty="0"/>
              </a:p>
              <a:p>
                <a:r>
                  <a:rPr lang="es-ES" sz="1600" dirty="0"/>
                  <a:t>Espaciamiento entre viguetas			  	  0,48m</a:t>
                </a:r>
                <a:endParaRPr lang="es-EC" sz="1600" dirty="0"/>
              </a:p>
              <a:p>
                <a:endParaRPr lang="es-ES" sz="1600" b="1" dirty="0" smtClean="0"/>
              </a:p>
              <a:p>
                <a:r>
                  <a:rPr lang="es-ES" sz="1600" b="1" dirty="0" smtClean="0"/>
                  <a:t>Cargas</a:t>
                </a:r>
                <a:endParaRPr lang="es-EC" sz="1600" b="1" dirty="0"/>
              </a:p>
              <a:p>
                <a:r>
                  <a:rPr lang="es-ES" sz="1600" dirty="0"/>
                  <a:t>Acabados (vinil 2m x 20m x 2mm)		 	  3,40 kg/m²</a:t>
                </a:r>
                <a:endParaRPr lang="es-EC" sz="1600" dirty="0"/>
              </a:p>
              <a:p>
                <a:r>
                  <a:rPr lang="es-ES" sz="1600" dirty="0"/>
                  <a:t>Tablero contrachapado de 15mm			  8,25 kg/m²</a:t>
                </a:r>
                <a:endParaRPr lang="es-EC" sz="1600" dirty="0"/>
              </a:p>
              <a:p>
                <a:r>
                  <a:rPr lang="es-ES" sz="1600" dirty="0"/>
                  <a:t>Instalaciones				          	 	  3,00 kg/m²</a:t>
                </a:r>
                <a:endParaRPr lang="es-EC" sz="1600" dirty="0"/>
              </a:p>
              <a:p>
                <a:r>
                  <a:rPr lang="es-ES" sz="1600" b="1" dirty="0"/>
                  <a:t>                              	</a:t>
                </a:r>
                <a:r>
                  <a:rPr lang="es-ES" sz="1600" b="1" dirty="0" smtClean="0"/>
                  <a:t>		     Suma</a:t>
                </a:r>
                <a:r>
                  <a:rPr lang="es-ES" sz="1600" b="1" dirty="0"/>
                  <a:t>: 14,65 </a:t>
                </a:r>
                <a:r>
                  <a:rPr lang="es-ES" sz="1600" dirty="0"/>
                  <a:t>kg/m²</a:t>
                </a:r>
                <a:endParaRPr lang="es-EC" sz="1600" dirty="0"/>
              </a:p>
              <a:p>
                <a:r>
                  <a:rPr lang="es-ES" sz="1600" dirty="0"/>
                  <a:t>Peso propio vigueta			    		</a:t>
                </a:r>
                <a:r>
                  <a:rPr lang="es-ES" sz="1600" dirty="0" smtClean="0"/>
                  <a:t>	   3,01 </a:t>
                </a:r>
                <a:r>
                  <a:rPr lang="es-ES" sz="1600" dirty="0"/>
                  <a:t>kg/m</a:t>
                </a:r>
                <a:endParaRPr lang="es-EC" sz="1600" dirty="0"/>
              </a:p>
              <a:p>
                <a:r>
                  <a:rPr lang="es-ES" sz="1600" dirty="0"/>
                  <a:t>		Carga Viva (Residencias)	        </a:t>
                </a:r>
                <a:r>
                  <a:rPr lang="es-ES" sz="1600" dirty="0"/>
                  <a:t> </a:t>
                </a:r>
                <a:r>
                  <a:rPr lang="es-ES" sz="1600" dirty="0" smtClean="0"/>
                  <a:t>     200,00 </a:t>
                </a:r>
                <a:r>
                  <a:rPr lang="es-ES" sz="1600" dirty="0"/>
                  <a:t>kg/m²</a:t>
                </a:r>
                <a:endParaRPr lang="es-EC" sz="1600" dirty="0"/>
              </a:p>
              <a:p>
                <a:r>
                  <a:rPr lang="es-ES" sz="1600" dirty="0"/>
                  <a:t>		Carga viva repartida 			 </a:t>
                </a:r>
                <a:r>
                  <a:rPr lang="es-ES" sz="1600" dirty="0" smtClean="0"/>
                  <a:t>96,00 </a:t>
                </a:r>
                <a:r>
                  <a:rPr lang="es-ES" sz="1600" dirty="0"/>
                  <a:t>kg/m</a:t>
                </a:r>
                <a:endParaRPr lang="es-EC" sz="1600" dirty="0"/>
              </a:p>
              <a:p>
                <a14:m>
                  <m:oMathPara xmlns:m="http://schemas.openxmlformats.org/officeDocument/2006/math">
                    <m:oMathParaPr>
                      <m:jc m:val="centerGroup"/>
                    </m:oMathParaPr>
                    <m:oMath xmlns:m="http://schemas.openxmlformats.org/officeDocument/2006/math">
                      <m:r>
                        <m:rPr>
                          <m:sty m:val="p"/>
                        </m:rPr>
                        <a:rPr lang="es-ES" sz="1600"/>
                        <m:t>Wl</m:t>
                      </m:r>
                      <m:r>
                        <a:rPr lang="es-ES" sz="1600"/>
                        <m:t>=200</m:t>
                      </m:r>
                      <m:f>
                        <m:fPr>
                          <m:ctrlPr>
                            <a:rPr lang="es-EC" sz="1600" i="1"/>
                          </m:ctrlPr>
                        </m:fPr>
                        <m:num>
                          <m:r>
                            <m:rPr>
                              <m:sty m:val="p"/>
                            </m:rPr>
                            <a:rPr lang="es-ES" sz="1600"/>
                            <m:t>kg</m:t>
                          </m:r>
                        </m:num>
                        <m:den>
                          <m:sSup>
                            <m:sSupPr>
                              <m:ctrlPr>
                                <a:rPr lang="es-EC" sz="1600" i="1"/>
                              </m:ctrlPr>
                            </m:sSupPr>
                            <m:e>
                              <m:r>
                                <m:rPr>
                                  <m:sty m:val="p"/>
                                </m:rPr>
                                <a:rPr lang="es-ES" sz="1600"/>
                                <m:t>m</m:t>
                              </m:r>
                            </m:e>
                            <m:sup>
                              <m:r>
                                <a:rPr lang="es-ES" sz="1600"/>
                                <m:t>2</m:t>
                              </m:r>
                            </m:sup>
                          </m:sSup>
                        </m:den>
                      </m:f>
                      <m:r>
                        <a:rPr lang="es-ES" sz="1600"/>
                        <m:t>×0,48 </m:t>
                      </m:r>
                      <m:r>
                        <m:rPr>
                          <m:sty m:val="p"/>
                        </m:rPr>
                        <a:rPr lang="es-ES" sz="1600"/>
                        <m:t>m</m:t>
                      </m:r>
                      <m:r>
                        <a:rPr lang="es-ES" sz="1600"/>
                        <m:t>=96</m:t>
                      </m:r>
                      <m:f>
                        <m:fPr>
                          <m:ctrlPr>
                            <a:rPr lang="es-EC" sz="1600" i="1"/>
                          </m:ctrlPr>
                        </m:fPr>
                        <m:num>
                          <m:r>
                            <m:rPr>
                              <m:sty m:val="p"/>
                            </m:rPr>
                            <a:rPr lang="es-ES" sz="1600"/>
                            <m:t>kg</m:t>
                          </m:r>
                        </m:num>
                        <m:den>
                          <m:r>
                            <m:rPr>
                              <m:sty m:val="p"/>
                            </m:rPr>
                            <a:rPr lang="es-ES" sz="1600"/>
                            <m:t>m</m:t>
                          </m:r>
                        </m:den>
                      </m:f>
                    </m:oMath>
                  </m:oMathPara>
                </a14:m>
                <a:endParaRPr lang="es-EC" sz="1600" dirty="0"/>
              </a:p>
              <a:p>
                <a:r>
                  <a:rPr lang="es-ES" sz="1600" dirty="0"/>
                  <a:t>		Carga muerta repartida			            10,04 kg/m</a:t>
                </a:r>
                <a:endParaRPr lang="es-EC" sz="1600" dirty="0"/>
              </a:p>
              <a:p>
                <a14:m>
                  <m:oMathPara xmlns:m="http://schemas.openxmlformats.org/officeDocument/2006/math">
                    <m:oMathParaPr>
                      <m:jc m:val="centerGroup"/>
                    </m:oMathParaPr>
                    <m:oMath xmlns:m="http://schemas.openxmlformats.org/officeDocument/2006/math">
                      <m:r>
                        <m:rPr>
                          <m:sty m:val="p"/>
                        </m:rPr>
                        <a:rPr lang="es-ES" sz="1600"/>
                        <m:t>Wd</m:t>
                      </m:r>
                      <m:r>
                        <a:rPr lang="es-ES" sz="1600"/>
                        <m:t>=14,65</m:t>
                      </m:r>
                      <m:f>
                        <m:fPr>
                          <m:ctrlPr>
                            <a:rPr lang="es-EC" sz="1600" i="1"/>
                          </m:ctrlPr>
                        </m:fPr>
                        <m:num>
                          <m:r>
                            <m:rPr>
                              <m:sty m:val="p"/>
                            </m:rPr>
                            <a:rPr lang="es-ES" sz="1600"/>
                            <m:t>kg</m:t>
                          </m:r>
                        </m:num>
                        <m:den>
                          <m:sSup>
                            <m:sSupPr>
                              <m:ctrlPr>
                                <a:rPr lang="es-EC" sz="1600" i="1"/>
                              </m:ctrlPr>
                            </m:sSupPr>
                            <m:e>
                              <m:r>
                                <m:rPr>
                                  <m:sty m:val="p"/>
                                </m:rPr>
                                <a:rPr lang="es-ES" sz="1600"/>
                                <m:t>m</m:t>
                              </m:r>
                            </m:e>
                            <m:sup>
                              <m:r>
                                <a:rPr lang="es-ES" sz="1600"/>
                                <m:t>2</m:t>
                              </m:r>
                            </m:sup>
                          </m:sSup>
                        </m:den>
                      </m:f>
                      <m:r>
                        <a:rPr lang="es-ES" sz="1600"/>
                        <m:t>×0,48 </m:t>
                      </m:r>
                      <m:r>
                        <m:rPr>
                          <m:sty m:val="p"/>
                        </m:rPr>
                        <a:rPr lang="es-ES" sz="1600"/>
                        <m:t>m</m:t>
                      </m:r>
                      <m:r>
                        <a:rPr lang="es-ES" sz="1600"/>
                        <m:t> +3,01</m:t>
                      </m:r>
                      <m:f>
                        <m:fPr>
                          <m:ctrlPr>
                            <a:rPr lang="es-EC" sz="1600" i="1"/>
                          </m:ctrlPr>
                        </m:fPr>
                        <m:num>
                          <m:r>
                            <m:rPr>
                              <m:sty m:val="p"/>
                            </m:rPr>
                            <a:rPr lang="es-ES" sz="1600"/>
                            <m:t>kg</m:t>
                          </m:r>
                        </m:num>
                        <m:den>
                          <m:r>
                            <m:rPr>
                              <m:sty m:val="p"/>
                            </m:rPr>
                            <a:rPr lang="es-ES" sz="1600"/>
                            <m:t>m</m:t>
                          </m:r>
                        </m:den>
                      </m:f>
                      <m:r>
                        <a:rPr lang="es-ES" sz="1600" i="1"/>
                        <m:t>=10,04 </m:t>
                      </m:r>
                      <m:f>
                        <m:fPr>
                          <m:ctrlPr>
                            <a:rPr lang="es-EC" sz="1600" i="1"/>
                          </m:ctrlPr>
                        </m:fPr>
                        <m:num>
                          <m:r>
                            <m:rPr>
                              <m:sty m:val="p"/>
                            </m:rPr>
                            <a:rPr lang="es-ES" sz="1600"/>
                            <m:t>kg</m:t>
                          </m:r>
                        </m:num>
                        <m:den>
                          <m:r>
                            <m:rPr>
                              <m:sty m:val="p"/>
                            </m:rPr>
                            <a:rPr lang="es-ES" sz="1600"/>
                            <m:t>m</m:t>
                          </m:r>
                        </m:den>
                      </m:f>
                    </m:oMath>
                  </m:oMathPara>
                </a14:m>
                <a:endParaRPr lang="es-EC" sz="1600" dirty="0"/>
              </a:p>
              <a:p>
                <a:endParaRPr lang="es-ES" sz="1600" b="1" dirty="0" smtClean="0"/>
              </a:p>
              <a:p>
                <a:pPr algn="ctr"/>
                <a:r>
                  <a:rPr lang="es-ES" sz="1600" b="1" dirty="0" smtClean="0"/>
                  <a:t>Carga </a:t>
                </a:r>
                <a:r>
                  <a:rPr lang="es-ES" sz="1600" b="1" dirty="0"/>
                  <a:t>Total  W</a:t>
                </a:r>
                <a:r>
                  <a:rPr lang="es-EC" sz="1600" b="1" dirty="0"/>
                  <a:t>= </a:t>
                </a:r>
                <a:r>
                  <a:rPr lang="es-ES" sz="1600" b="1" dirty="0"/>
                  <a:t> (Wl + Wd)	</a:t>
                </a:r>
                <a:r>
                  <a:rPr lang="es-ES" sz="1600" dirty="0"/>
                  <a:t>	          </a:t>
                </a:r>
                <a:r>
                  <a:rPr lang="es-ES" sz="1600" b="1" dirty="0"/>
                  <a:t>106,04 </a:t>
                </a:r>
                <a:r>
                  <a:rPr lang="es-ES" sz="1600" b="1" dirty="0" smtClean="0"/>
                  <a:t>kg/m</a:t>
                </a:r>
                <a:endParaRPr lang="es-EC" sz="1600" dirty="0"/>
              </a:p>
            </p:txBody>
          </p:sp>
        </mc:Choice>
        <mc:Fallback>
          <p:sp>
            <p:nvSpPr>
              <p:cNvPr id="9" name="8 Rectángulo"/>
              <p:cNvSpPr>
                <a:spLocks noRot="1" noChangeAspect="1" noMove="1" noResize="1" noEditPoints="1" noAdjustHandles="1" noChangeArrowheads="1" noChangeShapeType="1" noTextEdit="1"/>
              </p:cNvSpPr>
              <p:nvPr/>
            </p:nvSpPr>
            <p:spPr>
              <a:xfrm>
                <a:off x="704850" y="970516"/>
                <a:ext cx="8077200" cy="5210144"/>
              </a:xfrm>
              <a:prstGeom prst="rect">
                <a:avLst/>
              </a:prstGeom>
              <a:blipFill rotWithShape="1">
                <a:blip r:embed="rId2"/>
                <a:stretch>
                  <a:fillRect l="-453" t="-468" b="-468"/>
                </a:stretch>
              </a:blipFill>
            </p:spPr>
            <p:txBody>
              <a:bodyPr/>
              <a:lstStyle/>
              <a:p>
                <a:r>
                  <a:rPr lang="es-EC">
                    <a:noFill/>
                  </a:rPr>
                  <a:t> </a:t>
                </a:r>
              </a:p>
            </p:txBody>
          </p:sp>
        </mc:Fallback>
      </mc:AlternateContent>
      <p:sp>
        <p:nvSpPr>
          <p:cNvPr id="3" name="2 Rectángulo"/>
          <p:cNvSpPr/>
          <p:nvPr/>
        </p:nvSpPr>
        <p:spPr>
          <a:xfrm>
            <a:off x="704850" y="555018"/>
            <a:ext cx="8077200" cy="461665"/>
          </a:xfrm>
          <a:prstGeom prst="rect">
            <a:avLst/>
          </a:prstGeom>
        </p:spPr>
        <p:txBody>
          <a:bodyPr wrap="square">
            <a:spAutoFit/>
          </a:bodyPr>
          <a:lstStyle/>
          <a:p>
            <a:pPr algn="ctr"/>
            <a:r>
              <a:rPr lang="es-ES" sz="2400" b="1" dirty="0" smtClean="0"/>
              <a:t>CARGAS</a:t>
            </a:r>
          </a:p>
        </p:txBody>
      </p:sp>
    </p:spTree>
    <p:extLst>
      <p:ext uri="{BB962C8B-B14F-4D97-AF65-F5344CB8AC3E}">
        <p14:creationId xmlns:p14="http://schemas.microsoft.com/office/powerpoint/2010/main" val="2282512044"/>
      </p:ext>
    </p:extLst>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0238" y="916563"/>
            <a:ext cx="8596668" cy="507423"/>
          </a:xfrm>
        </p:spPr>
        <p:txBody>
          <a:bodyPr>
            <a:noAutofit/>
          </a:bodyPr>
          <a:lstStyle/>
          <a:p>
            <a:pPr lvl="1" algn="ctr" defTabSz="457200" rtl="0">
              <a:spcBef>
                <a:spcPct val="0"/>
              </a:spcBef>
            </a:pPr>
            <a:r>
              <a:rPr lang="es-EC" sz="2800" kern="1200" dirty="0" smtClean="0">
                <a:solidFill>
                  <a:schemeClr val="accent1"/>
                </a:solidFill>
                <a:latin typeface="+mj-lt"/>
                <a:ea typeface="+mj-ea"/>
                <a:cs typeface="+mj-cs"/>
              </a:rPr>
              <a:t>DISEÑO VIGA V2</a:t>
            </a:r>
            <a:r>
              <a:rPr lang="es-EC" sz="3600" kern="1200" dirty="0">
                <a:solidFill>
                  <a:schemeClr val="accent1"/>
                </a:solidFill>
                <a:latin typeface="+mj-lt"/>
                <a:ea typeface="+mj-ea"/>
                <a:cs typeface="+mj-cs"/>
              </a:rPr>
              <a:t/>
            </a:r>
            <a:br>
              <a:rPr lang="es-EC" sz="3600" kern="1200" dirty="0">
                <a:solidFill>
                  <a:schemeClr val="accent1"/>
                </a:solidFill>
                <a:latin typeface="+mj-lt"/>
                <a:ea typeface="+mj-ea"/>
                <a:cs typeface="+mj-cs"/>
              </a:rPr>
            </a:br>
            <a:endParaRPr lang="es-EC" sz="3600" kern="1200" dirty="0">
              <a:solidFill>
                <a:schemeClr val="accent1"/>
              </a:solidFill>
              <a:latin typeface="+mj-lt"/>
              <a:ea typeface="+mj-ea"/>
              <a:cs typeface="+mj-cs"/>
            </a:endParaRPr>
          </a:p>
        </p:txBody>
      </p:sp>
      <p:pic>
        <p:nvPicPr>
          <p:cNvPr id="7" name="6 Imagen"/>
          <p:cNvPicPr/>
          <p:nvPr/>
        </p:nvPicPr>
        <p:blipFill>
          <a:blip r:embed="rId2">
            <a:extLst>
              <a:ext uri="{28A0092B-C50C-407E-A947-70E740481C1C}">
                <a14:useLocalDpi xmlns:a14="http://schemas.microsoft.com/office/drawing/2010/main" val="0"/>
              </a:ext>
            </a:extLst>
          </a:blip>
          <a:srcRect/>
          <a:stretch>
            <a:fillRect/>
          </a:stretch>
        </p:blipFill>
        <p:spPr bwMode="auto">
          <a:xfrm>
            <a:off x="2541270" y="1642426"/>
            <a:ext cx="4869180" cy="1729423"/>
          </a:xfrm>
          <a:prstGeom prst="rect">
            <a:avLst/>
          </a:prstGeom>
          <a:noFill/>
          <a:ln>
            <a:noFill/>
          </a:ln>
        </p:spPr>
      </p:pic>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2699385" y="3595687"/>
            <a:ext cx="4552950" cy="2481263"/>
          </a:xfrm>
          <a:prstGeom prst="rect">
            <a:avLst/>
          </a:prstGeom>
          <a:noFill/>
          <a:ln>
            <a:noFill/>
          </a:ln>
        </p:spPr>
      </p:pic>
    </p:spTree>
    <p:extLst>
      <p:ext uri="{BB962C8B-B14F-4D97-AF65-F5344CB8AC3E}">
        <p14:creationId xmlns:p14="http://schemas.microsoft.com/office/powerpoint/2010/main" val="4280072783"/>
      </p:ext>
    </p:extLst>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8 Rectángulo"/>
              <p:cNvSpPr/>
              <p:nvPr/>
            </p:nvSpPr>
            <p:spPr>
              <a:xfrm>
                <a:off x="533400" y="785850"/>
                <a:ext cx="8648700" cy="5456365"/>
              </a:xfrm>
              <a:prstGeom prst="rect">
                <a:avLst/>
              </a:prstGeom>
            </p:spPr>
            <p:txBody>
              <a:bodyPr wrap="square">
                <a:spAutoFit/>
              </a:bodyPr>
              <a:lstStyle/>
              <a:p>
                <a:pPr lvl="0"/>
                <a:r>
                  <a:rPr lang="es-ES" sz="1600" b="1" dirty="0" smtClean="0"/>
                  <a:t>PROPIEDADES DEL MATERIAL</a:t>
                </a:r>
                <a:endParaRPr lang="es-EC" sz="1600" dirty="0"/>
              </a:p>
              <a:p>
                <a:r>
                  <a:rPr lang="es-ES" sz="1600" dirty="0"/>
                  <a:t>Módulo de Elasticidad Em</a:t>
                </a:r>
                <a:r>
                  <a:rPr lang="es-EC" sz="1600" dirty="0"/>
                  <a:t>ín</a:t>
                </a:r>
                <a:r>
                  <a:rPr lang="es-ES" sz="1600" dirty="0"/>
                  <a:t>				 </a:t>
                </a:r>
                <a:r>
                  <a:rPr lang="es-ES" sz="1600" dirty="0" smtClean="0"/>
                  <a:t>  			    </a:t>
                </a:r>
                <a:r>
                  <a:rPr lang="es-ES" sz="1600" dirty="0"/>
                  <a:t>50675 kg/cm²</a:t>
                </a:r>
                <a:endParaRPr lang="es-EC" sz="1600" dirty="0"/>
              </a:p>
              <a:p>
                <a:r>
                  <a:rPr lang="es-ES" sz="1600" dirty="0"/>
                  <a:t>Peso específico de la madera laminada </a:t>
                </a:r>
                <a:r>
                  <a:rPr lang="es-ES" sz="1600" dirty="0" smtClean="0"/>
                  <a:t>contrachapada</a:t>
                </a:r>
                <a:r>
                  <a:rPr lang="es-EC" sz="1600" dirty="0"/>
                  <a:t>	</a:t>
                </a:r>
                <a:r>
                  <a:rPr lang="es-EC" sz="1600" dirty="0" smtClean="0"/>
                  <a:t>		</a:t>
                </a:r>
                <a:r>
                  <a:rPr lang="es-ES" sz="1600" dirty="0" smtClean="0"/>
                  <a:t>550 </a:t>
                </a:r>
                <a:r>
                  <a:rPr lang="es-ES" sz="1600" dirty="0"/>
                  <a:t>kg/cm³</a:t>
                </a:r>
                <a:endParaRPr lang="es-EC" sz="1600" dirty="0"/>
              </a:p>
              <a:p>
                <a:r>
                  <a:rPr lang="es-ES" sz="1600" dirty="0" smtClean="0"/>
                  <a:t>Luz</a:t>
                </a:r>
                <a:r>
                  <a:rPr lang="es-ES" sz="1600" dirty="0"/>
                  <a:t>							</a:t>
                </a:r>
                <a:r>
                  <a:rPr lang="es-ES" sz="1600" dirty="0" smtClean="0"/>
                  <a:t>       4,00m</a:t>
                </a:r>
                <a:endParaRPr lang="es-EC" sz="1600" dirty="0"/>
              </a:p>
              <a:p>
                <a:r>
                  <a:rPr lang="es-ES" sz="1600" dirty="0"/>
                  <a:t>Ancho cooperante					4,00m</a:t>
                </a:r>
                <a:endParaRPr lang="es-EC" sz="1600" dirty="0"/>
              </a:p>
              <a:p>
                <a:endParaRPr lang="es-ES" sz="1600" dirty="0" smtClean="0"/>
              </a:p>
              <a:p>
                <a:r>
                  <a:rPr lang="es-ES" sz="1600" b="1" dirty="0" smtClean="0"/>
                  <a:t>CARGA</a:t>
                </a:r>
                <a:r>
                  <a:rPr lang="es-ES" sz="1600" dirty="0" smtClean="0"/>
                  <a:t>S</a:t>
                </a:r>
                <a:endParaRPr lang="es-EC" sz="1600" dirty="0"/>
              </a:p>
              <a:p>
                <a:r>
                  <a:rPr lang="es-ES" sz="1600" dirty="0"/>
                  <a:t>Acabados (Vinil 2m x 20m x 2mm)		 	   3,40 kg/m²</a:t>
                </a:r>
                <a:endParaRPr lang="es-EC" sz="1600" dirty="0"/>
              </a:p>
              <a:p>
                <a:r>
                  <a:rPr lang="es-ES" sz="1600" dirty="0"/>
                  <a:t>Tablero contrachapado				   	   8,25 kg/m²</a:t>
                </a:r>
                <a:endParaRPr lang="es-EC" sz="1600" dirty="0"/>
              </a:p>
              <a:p>
                <a:r>
                  <a:rPr lang="es-ES" sz="1600" dirty="0"/>
                  <a:t>Viguetas						  </a:t>
                </a:r>
                <a:r>
                  <a:rPr lang="es-ES" sz="1600" dirty="0" smtClean="0"/>
                  <a:t>                </a:t>
                </a:r>
                <a:r>
                  <a:rPr lang="es-ES" sz="1600" dirty="0"/>
                  <a:t>6,27 kg/m²</a:t>
                </a:r>
                <a:endParaRPr lang="es-EC" sz="1600" dirty="0"/>
              </a:p>
              <a:p>
                <a:r>
                  <a:rPr lang="es-ES" sz="1600" dirty="0"/>
                  <a:t>Instalaciones				          	 	   3,00 kg/m²</a:t>
                </a:r>
                <a:endParaRPr lang="es-EC" sz="1600" dirty="0"/>
              </a:p>
              <a:p>
                <a:r>
                  <a:rPr lang="es-ES" sz="1600" b="1" dirty="0"/>
                  <a:t>                       	</a:t>
                </a:r>
                <a:r>
                  <a:rPr lang="es-ES" sz="1600" b="1" dirty="0" smtClean="0"/>
                  <a:t>                             Suma</a:t>
                </a:r>
                <a:r>
                  <a:rPr lang="es-ES" sz="1600" b="1" dirty="0"/>
                  <a:t>: 20,92 </a:t>
                </a:r>
                <a:r>
                  <a:rPr lang="es-ES" sz="1600" b="1" dirty="0" smtClean="0"/>
                  <a:t>kg/m²</a:t>
                </a:r>
                <a:endParaRPr lang="es-EC" sz="1600" dirty="0"/>
              </a:p>
              <a:p>
                <a:r>
                  <a:rPr lang="es-ES" sz="1600" dirty="0"/>
                  <a:t>Paredes (Tableros verticales)			 	70,00 kg/m²</a:t>
                </a:r>
                <a:endParaRPr lang="es-EC" sz="1600" dirty="0"/>
              </a:p>
              <a:p>
                <a:r>
                  <a:rPr lang="es-ES" sz="1600" dirty="0"/>
                  <a:t>Peso propio viga			    	</a:t>
                </a:r>
                <a:r>
                  <a:rPr lang="es-ES" sz="1600" dirty="0" smtClean="0"/>
                  <a:t>	</a:t>
                </a:r>
                <a:r>
                  <a:rPr lang="es-ES" sz="1600" dirty="0"/>
                  <a:t>	  9,90 kg/m</a:t>
                </a:r>
                <a:endParaRPr lang="es-EC" sz="1600" dirty="0"/>
              </a:p>
              <a:p>
                <a:r>
                  <a:rPr lang="es-ES" sz="1600" dirty="0"/>
                  <a:t>Carga Viva (Residencias)	        		      </a:t>
                </a:r>
                <a:r>
                  <a:rPr lang="es-ES" sz="1600" dirty="0" smtClean="0"/>
                  <a:t>200,00 </a:t>
                </a:r>
                <a:r>
                  <a:rPr lang="es-ES" sz="1600" dirty="0"/>
                  <a:t>kg/m²</a:t>
                </a:r>
                <a:endParaRPr lang="es-EC" sz="1600" dirty="0"/>
              </a:p>
              <a:p>
                <a:r>
                  <a:rPr lang="es-ES" sz="1600" dirty="0"/>
                  <a:t>	          Carga viva repartida 		</a:t>
                </a:r>
                <a:r>
                  <a:rPr lang="es-ES" sz="1600" dirty="0"/>
                  <a:t> </a:t>
                </a:r>
                <a:r>
                  <a:rPr lang="es-ES" sz="1600" dirty="0" smtClean="0"/>
                  <a:t>     800,00 </a:t>
                </a:r>
                <a:r>
                  <a:rPr lang="es-ES" sz="1600" dirty="0"/>
                  <a:t>kg/m</a:t>
                </a:r>
                <a:endParaRPr lang="es-EC" sz="1600" dirty="0"/>
              </a:p>
              <a:p>
                <a14:m>
                  <m:oMathPara xmlns:m="http://schemas.openxmlformats.org/officeDocument/2006/math">
                    <m:oMathParaPr>
                      <m:jc m:val="centerGroup"/>
                    </m:oMathParaPr>
                    <m:oMath xmlns:m="http://schemas.openxmlformats.org/officeDocument/2006/math">
                      <m:r>
                        <m:rPr>
                          <m:sty m:val="p"/>
                        </m:rPr>
                        <a:rPr lang="es-ES" sz="1600"/>
                        <m:t>Wl</m:t>
                      </m:r>
                      <m:r>
                        <a:rPr lang="es-ES" sz="1600"/>
                        <m:t>=200</m:t>
                      </m:r>
                      <m:f>
                        <m:fPr>
                          <m:ctrlPr>
                            <a:rPr lang="es-EC" sz="1600" i="1"/>
                          </m:ctrlPr>
                        </m:fPr>
                        <m:num>
                          <m:r>
                            <m:rPr>
                              <m:sty m:val="p"/>
                            </m:rPr>
                            <a:rPr lang="es-ES" sz="1600"/>
                            <m:t>kg</m:t>
                          </m:r>
                        </m:num>
                        <m:den>
                          <m:sSup>
                            <m:sSupPr>
                              <m:ctrlPr>
                                <a:rPr lang="es-EC" sz="1600" i="1"/>
                              </m:ctrlPr>
                            </m:sSupPr>
                            <m:e>
                              <m:r>
                                <m:rPr>
                                  <m:sty m:val="p"/>
                                </m:rPr>
                                <a:rPr lang="es-ES" sz="1600"/>
                                <m:t>m</m:t>
                              </m:r>
                            </m:e>
                            <m:sup>
                              <m:r>
                                <a:rPr lang="es-ES" sz="1600"/>
                                <m:t>2</m:t>
                              </m:r>
                            </m:sup>
                          </m:sSup>
                        </m:den>
                      </m:f>
                      <m:r>
                        <a:rPr lang="es-ES" sz="1600"/>
                        <m:t>×4,0 </m:t>
                      </m:r>
                      <m:r>
                        <m:rPr>
                          <m:sty m:val="p"/>
                        </m:rPr>
                        <a:rPr lang="es-ES" sz="1600"/>
                        <m:t>m</m:t>
                      </m:r>
                      <m:r>
                        <a:rPr lang="es-ES" sz="1600"/>
                        <m:t>=800</m:t>
                      </m:r>
                      <m:f>
                        <m:fPr>
                          <m:ctrlPr>
                            <a:rPr lang="es-EC" sz="1600" i="1"/>
                          </m:ctrlPr>
                        </m:fPr>
                        <m:num>
                          <m:r>
                            <m:rPr>
                              <m:sty m:val="p"/>
                            </m:rPr>
                            <a:rPr lang="es-ES" sz="1600"/>
                            <m:t>kg</m:t>
                          </m:r>
                        </m:num>
                        <m:den>
                          <m:r>
                            <m:rPr>
                              <m:sty m:val="p"/>
                            </m:rPr>
                            <a:rPr lang="es-ES" sz="1600"/>
                            <m:t>m</m:t>
                          </m:r>
                        </m:den>
                      </m:f>
                    </m:oMath>
                  </m:oMathPara>
                </a14:m>
                <a:endParaRPr lang="es-EC" sz="1600" dirty="0"/>
              </a:p>
              <a:p>
                <a:r>
                  <a:rPr lang="es-ES" sz="1600" dirty="0"/>
                  <a:t>		Carga muerta repartida			            125,38 kg/m</a:t>
                </a:r>
                <a:endParaRPr lang="es-EC" sz="1600" dirty="0"/>
              </a:p>
              <a:p>
                <a14:m>
                  <m:oMathPara xmlns:m="http://schemas.openxmlformats.org/officeDocument/2006/math">
                    <m:oMathParaPr>
                      <m:jc m:val="centerGroup"/>
                    </m:oMathParaPr>
                    <m:oMath xmlns:m="http://schemas.openxmlformats.org/officeDocument/2006/math">
                      <m:r>
                        <m:rPr>
                          <m:sty m:val="p"/>
                        </m:rPr>
                        <a:rPr lang="es-ES" sz="1600"/>
                        <m:t>Wd</m:t>
                      </m:r>
                      <m:r>
                        <a:rPr lang="es-ES" sz="1600"/>
                        <m:t>=20,92</m:t>
                      </m:r>
                      <m:f>
                        <m:fPr>
                          <m:ctrlPr>
                            <a:rPr lang="es-EC" sz="1600" i="1"/>
                          </m:ctrlPr>
                        </m:fPr>
                        <m:num>
                          <m:r>
                            <m:rPr>
                              <m:sty m:val="p"/>
                            </m:rPr>
                            <a:rPr lang="es-ES" sz="1600"/>
                            <m:t>kg</m:t>
                          </m:r>
                        </m:num>
                        <m:den>
                          <m:sSup>
                            <m:sSupPr>
                              <m:ctrlPr>
                                <a:rPr lang="es-EC" sz="1600" i="1"/>
                              </m:ctrlPr>
                            </m:sSupPr>
                            <m:e>
                              <m:r>
                                <m:rPr>
                                  <m:sty m:val="p"/>
                                </m:rPr>
                                <a:rPr lang="es-ES" sz="1600"/>
                                <m:t>m</m:t>
                              </m:r>
                            </m:e>
                            <m:sup>
                              <m:r>
                                <a:rPr lang="es-ES" sz="1600"/>
                                <m:t>2</m:t>
                              </m:r>
                            </m:sup>
                          </m:sSup>
                        </m:den>
                      </m:f>
                      <m:r>
                        <a:rPr lang="es-ES" sz="1600"/>
                        <m:t>×4,0 </m:t>
                      </m:r>
                      <m:r>
                        <m:rPr>
                          <m:sty m:val="p"/>
                        </m:rPr>
                        <a:rPr lang="es-ES" sz="1600"/>
                        <m:t>m</m:t>
                      </m:r>
                      <m:r>
                        <a:rPr lang="es-ES" sz="1600"/>
                        <m:t> +70</m:t>
                      </m:r>
                      <m:f>
                        <m:fPr>
                          <m:ctrlPr>
                            <a:rPr lang="es-EC" sz="1600" i="1"/>
                          </m:ctrlPr>
                        </m:fPr>
                        <m:num>
                          <m:r>
                            <m:rPr>
                              <m:sty m:val="p"/>
                            </m:rPr>
                            <a:rPr lang="es-ES" sz="1600"/>
                            <m:t>kg</m:t>
                          </m:r>
                        </m:num>
                        <m:den>
                          <m:r>
                            <m:rPr>
                              <m:sty m:val="p"/>
                            </m:rPr>
                            <a:rPr lang="es-ES" sz="1600"/>
                            <m:t>m</m:t>
                          </m:r>
                        </m:den>
                      </m:f>
                      <m:r>
                        <a:rPr lang="es-EC" sz="1600" i="1"/>
                        <m:t>+9,90</m:t>
                      </m:r>
                      <m:f>
                        <m:fPr>
                          <m:ctrlPr>
                            <a:rPr lang="es-EC" sz="1600" i="1"/>
                          </m:ctrlPr>
                        </m:fPr>
                        <m:num>
                          <m:r>
                            <m:rPr>
                              <m:sty m:val="p"/>
                            </m:rPr>
                            <a:rPr lang="es-ES" sz="1600"/>
                            <m:t>kg</m:t>
                          </m:r>
                        </m:num>
                        <m:den>
                          <m:r>
                            <m:rPr>
                              <m:sty m:val="p"/>
                            </m:rPr>
                            <a:rPr lang="es-ES" sz="1600"/>
                            <m:t>m</m:t>
                          </m:r>
                        </m:den>
                      </m:f>
                      <m:r>
                        <a:rPr lang="es-ES" sz="1600" i="1"/>
                        <m:t>=163,59</m:t>
                      </m:r>
                      <m:f>
                        <m:fPr>
                          <m:ctrlPr>
                            <a:rPr lang="es-EC" sz="1600" i="1"/>
                          </m:ctrlPr>
                        </m:fPr>
                        <m:num>
                          <m:r>
                            <m:rPr>
                              <m:sty m:val="p"/>
                            </m:rPr>
                            <a:rPr lang="es-ES" sz="1600"/>
                            <m:t>kg</m:t>
                          </m:r>
                        </m:num>
                        <m:den>
                          <m:r>
                            <m:rPr>
                              <m:sty m:val="p"/>
                            </m:rPr>
                            <a:rPr lang="es-ES" sz="1600"/>
                            <m:t>m</m:t>
                          </m:r>
                        </m:den>
                      </m:f>
                    </m:oMath>
                  </m:oMathPara>
                </a14:m>
                <a:endParaRPr lang="es-EC" sz="1600" dirty="0"/>
              </a:p>
              <a:p>
                <a:pPr algn="ctr"/>
                <a:r>
                  <a:rPr lang="es-ES" sz="1600" b="1" dirty="0"/>
                  <a:t>Carga Total  W</a:t>
                </a:r>
                <a:r>
                  <a:rPr lang="en-US" sz="1600" b="1" dirty="0"/>
                  <a:t>= </a:t>
                </a:r>
                <a:r>
                  <a:rPr lang="es-ES" sz="1600" b="1" dirty="0"/>
                  <a:t> (</a:t>
                </a:r>
                <a:r>
                  <a:rPr lang="es-ES" sz="1600" b="1" dirty="0" err="1" smtClean="0"/>
                  <a:t>Wl+Wd</a:t>
                </a:r>
                <a:r>
                  <a:rPr lang="es-ES" sz="1600" b="1" dirty="0" smtClean="0"/>
                  <a:t>)</a:t>
                </a:r>
                <a:r>
                  <a:rPr lang="en-US" sz="1600" b="1" dirty="0"/>
                  <a:t>=</a:t>
                </a:r>
                <a:r>
                  <a:rPr lang="es-ES" sz="1600" b="1" dirty="0" smtClean="0"/>
                  <a:t>963,59kg/m</a:t>
                </a:r>
                <a:endParaRPr lang="es-EC" sz="1600" b="1" dirty="0"/>
              </a:p>
            </p:txBody>
          </p:sp>
        </mc:Choice>
        <mc:Fallback>
          <p:sp>
            <p:nvSpPr>
              <p:cNvPr id="9" name="8 Rectángulo"/>
              <p:cNvSpPr>
                <a:spLocks noRot="1" noChangeAspect="1" noMove="1" noResize="1" noEditPoints="1" noAdjustHandles="1" noChangeArrowheads="1" noChangeShapeType="1" noTextEdit="1"/>
              </p:cNvSpPr>
              <p:nvPr/>
            </p:nvSpPr>
            <p:spPr>
              <a:xfrm>
                <a:off x="533400" y="785850"/>
                <a:ext cx="8648700" cy="5456365"/>
              </a:xfrm>
              <a:prstGeom prst="rect">
                <a:avLst/>
              </a:prstGeom>
              <a:blipFill rotWithShape="1">
                <a:blip r:embed="rId2"/>
                <a:stretch>
                  <a:fillRect l="-423" t="-447" b="-447"/>
                </a:stretch>
              </a:blipFill>
            </p:spPr>
            <p:txBody>
              <a:bodyPr/>
              <a:lstStyle/>
              <a:p>
                <a:r>
                  <a:rPr lang="es-EC">
                    <a:noFill/>
                  </a:rPr>
                  <a:t> </a:t>
                </a:r>
              </a:p>
            </p:txBody>
          </p:sp>
        </mc:Fallback>
      </mc:AlternateContent>
      <p:sp>
        <p:nvSpPr>
          <p:cNvPr id="3" name="2 Rectángulo"/>
          <p:cNvSpPr/>
          <p:nvPr/>
        </p:nvSpPr>
        <p:spPr>
          <a:xfrm>
            <a:off x="704850" y="326753"/>
            <a:ext cx="8077200" cy="461665"/>
          </a:xfrm>
          <a:prstGeom prst="rect">
            <a:avLst/>
          </a:prstGeom>
        </p:spPr>
        <p:txBody>
          <a:bodyPr wrap="square">
            <a:spAutoFit/>
          </a:bodyPr>
          <a:lstStyle/>
          <a:p>
            <a:pPr algn="ctr"/>
            <a:r>
              <a:rPr lang="es-ES" sz="2400" b="1" dirty="0" smtClean="0"/>
              <a:t>CARGAS</a:t>
            </a:r>
          </a:p>
        </p:txBody>
      </p:sp>
    </p:spTree>
    <p:extLst>
      <p:ext uri="{BB962C8B-B14F-4D97-AF65-F5344CB8AC3E}">
        <p14:creationId xmlns:p14="http://schemas.microsoft.com/office/powerpoint/2010/main" val="1455504124"/>
      </p:ext>
    </p:extLst>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3534" y="821313"/>
            <a:ext cx="8596668" cy="507423"/>
          </a:xfrm>
        </p:spPr>
        <p:txBody>
          <a:bodyPr>
            <a:noAutofit/>
          </a:bodyPr>
          <a:lstStyle/>
          <a:p>
            <a:pPr lvl="1" algn="ctr" defTabSz="457200" rtl="0">
              <a:spcBef>
                <a:spcPct val="0"/>
              </a:spcBef>
            </a:pPr>
            <a:r>
              <a:rPr lang="es-EC" sz="2800" kern="1200" dirty="0" smtClean="0">
                <a:solidFill>
                  <a:schemeClr val="accent1"/>
                </a:solidFill>
                <a:latin typeface="+mj-lt"/>
                <a:ea typeface="+mj-ea"/>
                <a:cs typeface="+mj-cs"/>
              </a:rPr>
              <a:t>DISEÑO COLUMNA C3 TIPO </a:t>
            </a:r>
            <a:r>
              <a:rPr lang="es-EC" sz="3200" kern="1200" dirty="0" smtClean="0">
                <a:solidFill>
                  <a:schemeClr val="accent1"/>
                </a:solidFill>
                <a:latin typeface="Times New Roman" panose="02020603050405020304" pitchFamily="18" charset="0"/>
                <a:ea typeface="+mj-ea"/>
                <a:cs typeface="Times New Roman" panose="02020603050405020304" pitchFamily="18" charset="0"/>
              </a:rPr>
              <a:t>I</a:t>
            </a:r>
            <a:r>
              <a:rPr lang="es-EC" sz="3600" kern="1200" dirty="0">
                <a:solidFill>
                  <a:schemeClr val="accent1"/>
                </a:solidFill>
                <a:latin typeface="+mj-lt"/>
                <a:ea typeface="+mj-ea"/>
                <a:cs typeface="+mj-cs"/>
              </a:rPr>
              <a:t/>
            </a:r>
            <a:br>
              <a:rPr lang="es-EC" sz="3600" kern="1200" dirty="0">
                <a:solidFill>
                  <a:schemeClr val="accent1"/>
                </a:solidFill>
                <a:latin typeface="+mj-lt"/>
                <a:ea typeface="+mj-ea"/>
                <a:cs typeface="+mj-cs"/>
              </a:rPr>
            </a:br>
            <a:endParaRPr lang="es-EC" sz="3600" kern="1200" dirty="0">
              <a:solidFill>
                <a:schemeClr val="accent1"/>
              </a:solidFill>
              <a:latin typeface="+mj-lt"/>
              <a:ea typeface="+mj-ea"/>
              <a:cs typeface="+mj-cs"/>
            </a:endParaRPr>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37664"/>
            <a:ext cx="3767455" cy="3848735"/>
          </a:xfrm>
          <a:prstGeom prst="rect">
            <a:avLst/>
          </a:prstGeom>
          <a:noFill/>
          <a:ln>
            <a:noFill/>
          </a:ln>
        </p:spPr>
      </p:pic>
      <p:sp>
        <p:nvSpPr>
          <p:cNvPr id="6" name="8 Rectángulo"/>
          <p:cNvSpPr>
            <a:spLocks noChangeArrowheads="1"/>
          </p:cNvSpPr>
          <p:nvPr/>
        </p:nvSpPr>
        <p:spPr bwMode="auto">
          <a:xfrm>
            <a:off x="857251" y="5661729"/>
            <a:ext cx="42291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C" sz="1600" b="1" dirty="0" smtClean="0">
                <a:latin typeface="Arial" pitchFamily="34" charset="0"/>
                <a:cs typeface="Arial" pitchFamily="34" charset="0"/>
              </a:rPr>
              <a:t>  </a:t>
            </a:r>
            <a:r>
              <a:rPr lang="es-ES_tradnl" sz="1600" b="1" dirty="0"/>
              <a:t>Áreas cooperantes para columnas tipo I de madera laminada contrachapada</a:t>
            </a:r>
            <a:endParaRPr lang="es-EC" sz="1600" b="1" dirty="0">
              <a:latin typeface="Arial" pitchFamily="34" charset="0"/>
              <a:cs typeface="Arial" pitchFamily="34" charset="0"/>
            </a:endParaRPr>
          </a:p>
        </p:txBody>
      </p:sp>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5638164" y="2735580"/>
            <a:ext cx="1943735" cy="1912620"/>
          </a:xfrm>
          <a:prstGeom prst="rect">
            <a:avLst/>
          </a:prstGeom>
          <a:noFill/>
          <a:ln>
            <a:noFill/>
          </a:ln>
        </p:spPr>
      </p:pic>
      <p:sp>
        <p:nvSpPr>
          <p:cNvPr id="10" name="8 Rectángulo"/>
          <p:cNvSpPr>
            <a:spLocks noChangeArrowheads="1"/>
          </p:cNvSpPr>
          <p:nvPr/>
        </p:nvSpPr>
        <p:spPr bwMode="auto">
          <a:xfrm>
            <a:off x="5162231" y="5076954"/>
            <a:ext cx="289559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C" sz="1600" b="1" dirty="0" smtClean="0">
                <a:latin typeface="Arial" pitchFamily="34" charset="0"/>
                <a:cs typeface="Arial" pitchFamily="34" charset="0"/>
              </a:rPr>
              <a:t>  </a:t>
            </a:r>
            <a:r>
              <a:rPr lang="es-ES" sz="1600" b="1" dirty="0"/>
              <a:t>Sección Columna C3 tipo I </a:t>
            </a:r>
            <a:endParaRPr lang="es-EC" sz="1600" b="1" dirty="0">
              <a:latin typeface="Arial" pitchFamily="34" charset="0"/>
              <a:cs typeface="Arial" pitchFamily="34" charset="0"/>
            </a:endParaRPr>
          </a:p>
        </p:txBody>
      </p:sp>
    </p:spTree>
    <p:extLst>
      <p:ext uri="{BB962C8B-B14F-4D97-AF65-F5344CB8AC3E}">
        <p14:creationId xmlns:p14="http://schemas.microsoft.com/office/powerpoint/2010/main" val="3047566783"/>
      </p:ext>
    </p:extLst>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8 Rectángulo"/>
              <p:cNvSpPr/>
              <p:nvPr/>
            </p:nvSpPr>
            <p:spPr>
              <a:xfrm>
                <a:off x="533400" y="785850"/>
                <a:ext cx="8648700" cy="5456365"/>
              </a:xfrm>
              <a:prstGeom prst="rect">
                <a:avLst/>
              </a:prstGeom>
            </p:spPr>
            <p:txBody>
              <a:bodyPr wrap="square">
                <a:spAutoFit/>
              </a:bodyPr>
              <a:lstStyle/>
              <a:p>
                <a:pPr lvl="0"/>
                <a:r>
                  <a:rPr lang="es-ES" sz="1600" b="1" dirty="0" smtClean="0"/>
                  <a:t>PROPIEDADES DEL MATERIAL</a:t>
                </a:r>
                <a:endParaRPr lang="es-EC" sz="1600" dirty="0"/>
              </a:p>
              <a:p>
                <a:r>
                  <a:rPr lang="es-ES" sz="1600" dirty="0"/>
                  <a:t>Módulo de Elasticidad Em</a:t>
                </a:r>
                <a:r>
                  <a:rPr lang="es-EC" sz="1600" dirty="0"/>
                  <a:t>ín</a:t>
                </a:r>
                <a:r>
                  <a:rPr lang="es-ES" sz="1600" dirty="0"/>
                  <a:t>				 </a:t>
                </a:r>
                <a:r>
                  <a:rPr lang="es-ES" sz="1600" dirty="0" smtClean="0"/>
                  <a:t>  			    </a:t>
                </a:r>
                <a:r>
                  <a:rPr lang="es-ES" sz="1600" dirty="0"/>
                  <a:t>50675 kg/cm²</a:t>
                </a:r>
                <a:endParaRPr lang="es-EC" sz="1600" dirty="0"/>
              </a:p>
              <a:p>
                <a:r>
                  <a:rPr lang="es-ES" sz="1600" dirty="0"/>
                  <a:t>Peso específico de la madera laminada </a:t>
                </a:r>
                <a:r>
                  <a:rPr lang="es-ES" sz="1600" dirty="0" smtClean="0"/>
                  <a:t>contrachapada</a:t>
                </a:r>
                <a:r>
                  <a:rPr lang="es-EC" sz="1600" dirty="0"/>
                  <a:t>	</a:t>
                </a:r>
                <a:r>
                  <a:rPr lang="es-EC" sz="1600" dirty="0" smtClean="0"/>
                  <a:t>		</a:t>
                </a:r>
                <a:r>
                  <a:rPr lang="es-ES" sz="1600" dirty="0" smtClean="0"/>
                  <a:t>550 </a:t>
                </a:r>
                <a:r>
                  <a:rPr lang="es-ES" sz="1600" dirty="0"/>
                  <a:t>kg/cm³</a:t>
                </a:r>
                <a:endParaRPr lang="es-EC" sz="1600" dirty="0"/>
              </a:p>
              <a:p>
                <a:r>
                  <a:rPr lang="es-ES" sz="1600" dirty="0" smtClean="0"/>
                  <a:t>Luz</a:t>
                </a:r>
                <a:r>
                  <a:rPr lang="es-ES" sz="1600" dirty="0"/>
                  <a:t>							</a:t>
                </a:r>
                <a:r>
                  <a:rPr lang="es-ES" sz="1600" dirty="0" smtClean="0"/>
                  <a:t>       4,00m</a:t>
                </a:r>
                <a:endParaRPr lang="es-EC" sz="1600" dirty="0"/>
              </a:p>
              <a:p>
                <a:r>
                  <a:rPr lang="es-ES" sz="1600" dirty="0"/>
                  <a:t>Ancho cooperante					4,00m</a:t>
                </a:r>
                <a:endParaRPr lang="es-EC" sz="1600" dirty="0"/>
              </a:p>
              <a:p>
                <a:endParaRPr lang="es-ES" sz="1600" dirty="0" smtClean="0"/>
              </a:p>
              <a:p>
                <a:r>
                  <a:rPr lang="es-ES" sz="1600" b="1" dirty="0" smtClean="0"/>
                  <a:t>CARGA</a:t>
                </a:r>
                <a:r>
                  <a:rPr lang="es-ES" sz="1600" dirty="0" smtClean="0"/>
                  <a:t>S</a:t>
                </a:r>
                <a:endParaRPr lang="es-EC" sz="1600" dirty="0"/>
              </a:p>
              <a:p>
                <a:r>
                  <a:rPr lang="es-ES" sz="1600" dirty="0"/>
                  <a:t>Acabados (Vinil 2m x 20m x 2mm)		 	   3,40 kg/m²</a:t>
                </a:r>
                <a:endParaRPr lang="es-EC" sz="1600" dirty="0"/>
              </a:p>
              <a:p>
                <a:r>
                  <a:rPr lang="es-ES" sz="1600" dirty="0"/>
                  <a:t>Tablero contrachapado				   	   8,25 kg/m²</a:t>
                </a:r>
                <a:endParaRPr lang="es-EC" sz="1600" dirty="0"/>
              </a:p>
              <a:p>
                <a:r>
                  <a:rPr lang="es-ES" sz="1600" dirty="0"/>
                  <a:t>Viguetas						  </a:t>
                </a:r>
                <a:r>
                  <a:rPr lang="es-ES" sz="1600" dirty="0" smtClean="0"/>
                  <a:t>                </a:t>
                </a:r>
                <a:r>
                  <a:rPr lang="es-ES" sz="1600" dirty="0"/>
                  <a:t>6,27 kg/m²</a:t>
                </a:r>
                <a:endParaRPr lang="es-EC" sz="1600" dirty="0"/>
              </a:p>
              <a:p>
                <a:r>
                  <a:rPr lang="es-ES" sz="1600" dirty="0"/>
                  <a:t>Instalaciones				          	 	   3,00 kg/m²</a:t>
                </a:r>
                <a:endParaRPr lang="es-EC" sz="1600" dirty="0"/>
              </a:p>
              <a:p>
                <a:r>
                  <a:rPr lang="es-ES" sz="1600" b="1" dirty="0"/>
                  <a:t>                       	</a:t>
                </a:r>
                <a:r>
                  <a:rPr lang="es-ES" sz="1600" b="1" dirty="0" smtClean="0"/>
                  <a:t>                             Suma</a:t>
                </a:r>
                <a:r>
                  <a:rPr lang="es-ES" sz="1600" b="1" dirty="0"/>
                  <a:t>: 20,92 </a:t>
                </a:r>
                <a:r>
                  <a:rPr lang="es-ES" sz="1600" b="1" dirty="0" smtClean="0"/>
                  <a:t>kg/m²</a:t>
                </a:r>
                <a:endParaRPr lang="es-EC" sz="1600" dirty="0"/>
              </a:p>
              <a:p>
                <a:r>
                  <a:rPr lang="es-ES" sz="1600" dirty="0"/>
                  <a:t>Paredes (Tableros verticales)			 	70,00 kg/m²</a:t>
                </a:r>
                <a:endParaRPr lang="es-EC" sz="1600" dirty="0"/>
              </a:p>
              <a:p>
                <a:r>
                  <a:rPr lang="es-ES" sz="1600" dirty="0"/>
                  <a:t>Peso propio viga			    	</a:t>
                </a:r>
                <a:r>
                  <a:rPr lang="es-ES" sz="1600" dirty="0" smtClean="0"/>
                  <a:t>	</a:t>
                </a:r>
                <a:r>
                  <a:rPr lang="es-ES" sz="1600" dirty="0"/>
                  <a:t>	  9,90 kg/m</a:t>
                </a:r>
                <a:endParaRPr lang="es-EC" sz="1600" dirty="0"/>
              </a:p>
              <a:p>
                <a:r>
                  <a:rPr lang="es-ES" sz="1600" dirty="0"/>
                  <a:t>Carga Viva (Residencias)	        		      </a:t>
                </a:r>
                <a:r>
                  <a:rPr lang="es-ES" sz="1600" dirty="0" smtClean="0"/>
                  <a:t>200,00 </a:t>
                </a:r>
                <a:r>
                  <a:rPr lang="es-ES" sz="1600" dirty="0"/>
                  <a:t>kg/m²</a:t>
                </a:r>
                <a:endParaRPr lang="es-EC" sz="1600" dirty="0"/>
              </a:p>
              <a:p>
                <a:r>
                  <a:rPr lang="es-ES" sz="1600" dirty="0"/>
                  <a:t>	          Carga viva repartida 		</a:t>
                </a:r>
                <a:r>
                  <a:rPr lang="es-ES" sz="1600" dirty="0"/>
                  <a:t> </a:t>
                </a:r>
                <a:r>
                  <a:rPr lang="es-ES" sz="1600" dirty="0" smtClean="0"/>
                  <a:t>     800,00 </a:t>
                </a:r>
                <a:r>
                  <a:rPr lang="es-ES" sz="1600" dirty="0"/>
                  <a:t>kg/m</a:t>
                </a:r>
                <a:endParaRPr lang="es-EC" sz="1600" dirty="0"/>
              </a:p>
              <a:p>
                <a14:m>
                  <m:oMathPara xmlns:m="http://schemas.openxmlformats.org/officeDocument/2006/math">
                    <m:oMathParaPr>
                      <m:jc m:val="centerGroup"/>
                    </m:oMathParaPr>
                    <m:oMath xmlns:m="http://schemas.openxmlformats.org/officeDocument/2006/math">
                      <m:r>
                        <m:rPr>
                          <m:sty m:val="p"/>
                        </m:rPr>
                        <a:rPr lang="es-ES" sz="1600"/>
                        <m:t>Wl</m:t>
                      </m:r>
                      <m:r>
                        <a:rPr lang="es-ES" sz="1600"/>
                        <m:t>=200</m:t>
                      </m:r>
                      <m:f>
                        <m:fPr>
                          <m:ctrlPr>
                            <a:rPr lang="es-EC" sz="1600" i="1"/>
                          </m:ctrlPr>
                        </m:fPr>
                        <m:num>
                          <m:r>
                            <m:rPr>
                              <m:sty m:val="p"/>
                            </m:rPr>
                            <a:rPr lang="es-ES" sz="1600"/>
                            <m:t>kg</m:t>
                          </m:r>
                        </m:num>
                        <m:den>
                          <m:sSup>
                            <m:sSupPr>
                              <m:ctrlPr>
                                <a:rPr lang="es-EC" sz="1600" i="1"/>
                              </m:ctrlPr>
                            </m:sSupPr>
                            <m:e>
                              <m:r>
                                <m:rPr>
                                  <m:sty m:val="p"/>
                                </m:rPr>
                                <a:rPr lang="es-ES" sz="1600"/>
                                <m:t>m</m:t>
                              </m:r>
                            </m:e>
                            <m:sup>
                              <m:r>
                                <a:rPr lang="es-ES" sz="1600"/>
                                <m:t>2</m:t>
                              </m:r>
                            </m:sup>
                          </m:sSup>
                        </m:den>
                      </m:f>
                      <m:r>
                        <a:rPr lang="es-ES" sz="1600"/>
                        <m:t>×4,0 </m:t>
                      </m:r>
                      <m:r>
                        <m:rPr>
                          <m:sty m:val="p"/>
                        </m:rPr>
                        <a:rPr lang="es-ES" sz="1600"/>
                        <m:t>m</m:t>
                      </m:r>
                      <m:r>
                        <a:rPr lang="es-ES" sz="1600"/>
                        <m:t>=800</m:t>
                      </m:r>
                      <m:f>
                        <m:fPr>
                          <m:ctrlPr>
                            <a:rPr lang="es-EC" sz="1600" i="1"/>
                          </m:ctrlPr>
                        </m:fPr>
                        <m:num>
                          <m:r>
                            <m:rPr>
                              <m:sty m:val="p"/>
                            </m:rPr>
                            <a:rPr lang="es-ES" sz="1600"/>
                            <m:t>kg</m:t>
                          </m:r>
                        </m:num>
                        <m:den>
                          <m:r>
                            <m:rPr>
                              <m:sty m:val="p"/>
                            </m:rPr>
                            <a:rPr lang="es-ES" sz="1600"/>
                            <m:t>m</m:t>
                          </m:r>
                        </m:den>
                      </m:f>
                    </m:oMath>
                  </m:oMathPara>
                </a14:m>
                <a:endParaRPr lang="es-EC" sz="1600" dirty="0"/>
              </a:p>
              <a:p>
                <a:r>
                  <a:rPr lang="es-ES" sz="1600" dirty="0"/>
                  <a:t>		Carga muerta repartida			            125,38 kg/m</a:t>
                </a:r>
                <a:endParaRPr lang="es-EC" sz="1600" dirty="0"/>
              </a:p>
              <a:p>
                <a14:m>
                  <m:oMathPara xmlns:m="http://schemas.openxmlformats.org/officeDocument/2006/math">
                    <m:oMathParaPr>
                      <m:jc m:val="centerGroup"/>
                    </m:oMathParaPr>
                    <m:oMath xmlns:m="http://schemas.openxmlformats.org/officeDocument/2006/math">
                      <m:r>
                        <m:rPr>
                          <m:sty m:val="p"/>
                        </m:rPr>
                        <a:rPr lang="es-ES" sz="1600"/>
                        <m:t>Wd</m:t>
                      </m:r>
                      <m:r>
                        <a:rPr lang="es-ES" sz="1600"/>
                        <m:t>=20,92</m:t>
                      </m:r>
                      <m:f>
                        <m:fPr>
                          <m:ctrlPr>
                            <a:rPr lang="es-EC" sz="1600" i="1"/>
                          </m:ctrlPr>
                        </m:fPr>
                        <m:num>
                          <m:r>
                            <m:rPr>
                              <m:sty m:val="p"/>
                            </m:rPr>
                            <a:rPr lang="es-ES" sz="1600"/>
                            <m:t>kg</m:t>
                          </m:r>
                        </m:num>
                        <m:den>
                          <m:sSup>
                            <m:sSupPr>
                              <m:ctrlPr>
                                <a:rPr lang="es-EC" sz="1600" i="1"/>
                              </m:ctrlPr>
                            </m:sSupPr>
                            <m:e>
                              <m:r>
                                <m:rPr>
                                  <m:sty m:val="p"/>
                                </m:rPr>
                                <a:rPr lang="es-ES" sz="1600"/>
                                <m:t>m</m:t>
                              </m:r>
                            </m:e>
                            <m:sup>
                              <m:r>
                                <a:rPr lang="es-ES" sz="1600"/>
                                <m:t>2</m:t>
                              </m:r>
                            </m:sup>
                          </m:sSup>
                        </m:den>
                      </m:f>
                      <m:r>
                        <a:rPr lang="es-ES" sz="1600"/>
                        <m:t>×4,0 </m:t>
                      </m:r>
                      <m:r>
                        <m:rPr>
                          <m:sty m:val="p"/>
                        </m:rPr>
                        <a:rPr lang="es-ES" sz="1600"/>
                        <m:t>m</m:t>
                      </m:r>
                      <m:r>
                        <a:rPr lang="es-ES" sz="1600"/>
                        <m:t> +70</m:t>
                      </m:r>
                      <m:f>
                        <m:fPr>
                          <m:ctrlPr>
                            <a:rPr lang="es-EC" sz="1600" i="1"/>
                          </m:ctrlPr>
                        </m:fPr>
                        <m:num>
                          <m:r>
                            <m:rPr>
                              <m:sty m:val="p"/>
                            </m:rPr>
                            <a:rPr lang="es-ES" sz="1600"/>
                            <m:t>kg</m:t>
                          </m:r>
                        </m:num>
                        <m:den>
                          <m:r>
                            <m:rPr>
                              <m:sty m:val="p"/>
                            </m:rPr>
                            <a:rPr lang="es-ES" sz="1600"/>
                            <m:t>m</m:t>
                          </m:r>
                        </m:den>
                      </m:f>
                      <m:r>
                        <a:rPr lang="es-EC" sz="1600" i="1"/>
                        <m:t>+9,90</m:t>
                      </m:r>
                      <m:f>
                        <m:fPr>
                          <m:ctrlPr>
                            <a:rPr lang="es-EC" sz="1600" i="1"/>
                          </m:ctrlPr>
                        </m:fPr>
                        <m:num>
                          <m:r>
                            <m:rPr>
                              <m:sty m:val="p"/>
                            </m:rPr>
                            <a:rPr lang="es-ES" sz="1600"/>
                            <m:t>kg</m:t>
                          </m:r>
                        </m:num>
                        <m:den>
                          <m:r>
                            <m:rPr>
                              <m:sty m:val="p"/>
                            </m:rPr>
                            <a:rPr lang="es-ES" sz="1600"/>
                            <m:t>m</m:t>
                          </m:r>
                        </m:den>
                      </m:f>
                      <m:r>
                        <a:rPr lang="es-ES" sz="1600" i="1"/>
                        <m:t>=163,59</m:t>
                      </m:r>
                      <m:f>
                        <m:fPr>
                          <m:ctrlPr>
                            <a:rPr lang="es-EC" sz="1600" i="1"/>
                          </m:ctrlPr>
                        </m:fPr>
                        <m:num>
                          <m:r>
                            <m:rPr>
                              <m:sty m:val="p"/>
                            </m:rPr>
                            <a:rPr lang="es-ES" sz="1600"/>
                            <m:t>kg</m:t>
                          </m:r>
                        </m:num>
                        <m:den>
                          <m:r>
                            <m:rPr>
                              <m:sty m:val="p"/>
                            </m:rPr>
                            <a:rPr lang="es-ES" sz="1600"/>
                            <m:t>m</m:t>
                          </m:r>
                        </m:den>
                      </m:f>
                    </m:oMath>
                  </m:oMathPara>
                </a14:m>
                <a:endParaRPr lang="es-EC" sz="1600" dirty="0"/>
              </a:p>
              <a:p>
                <a:pPr algn="ctr"/>
                <a:r>
                  <a:rPr lang="es-ES" sz="1600" b="1" dirty="0"/>
                  <a:t>Carga Total  W</a:t>
                </a:r>
                <a:r>
                  <a:rPr lang="en-US" sz="1600" b="1" dirty="0"/>
                  <a:t>= </a:t>
                </a:r>
                <a:r>
                  <a:rPr lang="es-ES" sz="1600" b="1" dirty="0"/>
                  <a:t> (</a:t>
                </a:r>
                <a:r>
                  <a:rPr lang="es-ES" sz="1600" b="1" dirty="0" err="1" smtClean="0"/>
                  <a:t>Wl+Wd</a:t>
                </a:r>
                <a:r>
                  <a:rPr lang="es-ES" sz="1600" b="1" dirty="0" smtClean="0"/>
                  <a:t>)</a:t>
                </a:r>
                <a:r>
                  <a:rPr lang="en-US" sz="1600" b="1" dirty="0"/>
                  <a:t>=</a:t>
                </a:r>
                <a:r>
                  <a:rPr lang="es-ES" sz="1600" b="1" dirty="0" smtClean="0"/>
                  <a:t>963,59kg/m</a:t>
                </a:r>
                <a:endParaRPr lang="es-EC" sz="1600" b="1" dirty="0"/>
              </a:p>
            </p:txBody>
          </p:sp>
        </mc:Choice>
        <mc:Fallback>
          <p:sp>
            <p:nvSpPr>
              <p:cNvPr id="9" name="8 Rectángulo"/>
              <p:cNvSpPr>
                <a:spLocks noRot="1" noChangeAspect="1" noMove="1" noResize="1" noEditPoints="1" noAdjustHandles="1" noChangeArrowheads="1" noChangeShapeType="1" noTextEdit="1"/>
              </p:cNvSpPr>
              <p:nvPr/>
            </p:nvSpPr>
            <p:spPr>
              <a:xfrm>
                <a:off x="533400" y="785850"/>
                <a:ext cx="8648700" cy="5456365"/>
              </a:xfrm>
              <a:prstGeom prst="rect">
                <a:avLst/>
              </a:prstGeom>
              <a:blipFill rotWithShape="1">
                <a:blip r:embed="rId2"/>
                <a:stretch>
                  <a:fillRect l="-423" t="-447" b="-447"/>
                </a:stretch>
              </a:blipFill>
            </p:spPr>
            <p:txBody>
              <a:bodyPr/>
              <a:lstStyle/>
              <a:p>
                <a:r>
                  <a:rPr lang="es-EC">
                    <a:noFill/>
                  </a:rPr>
                  <a:t> </a:t>
                </a:r>
              </a:p>
            </p:txBody>
          </p:sp>
        </mc:Fallback>
      </mc:AlternateContent>
      <p:sp>
        <p:nvSpPr>
          <p:cNvPr id="3" name="2 Rectángulo"/>
          <p:cNvSpPr/>
          <p:nvPr/>
        </p:nvSpPr>
        <p:spPr>
          <a:xfrm>
            <a:off x="704850" y="326753"/>
            <a:ext cx="8077200" cy="461665"/>
          </a:xfrm>
          <a:prstGeom prst="rect">
            <a:avLst/>
          </a:prstGeom>
        </p:spPr>
        <p:txBody>
          <a:bodyPr wrap="square">
            <a:spAutoFit/>
          </a:bodyPr>
          <a:lstStyle/>
          <a:p>
            <a:pPr algn="ctr"/>
            <a:r>
              <a:rPr lang="es-ES" sz="2400" b="1" dirty="0" smtClean="0"/>
              <a:t>CARGAS</a:t>
            </a:r>
          </a:p>
        </p:txBody>
      </p:sp>
    </p:spTree>
    <p:extLst>
      <p:ext uri="{BB962C8B-B14F-4D97-AF65-F5344CB8AC3E}">
        <p14:creationId xmlns:p14="http://schemas.microsoft.com/office/powerpoint/2010/main" val="4251026187"/>
      </p:ext>
    </p:extLst>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0" y="630813"/>
            <a:ext cx="8596668" cy="507423"/>
          </a:xfrm>
        </p:spPr>
        <p:txBody>
          <a:bodyPr>
            <a:noAutofit/>
          </a:bodyPr>
          <a:lstStyle/>
          <a:p>
            <a:pPr lvl="1" algn="ctr" defTabSz="457200" rtl="0">
              <a:spcBef>
                <a:spcPct val="0"/>
              </a:spcBef>
            </a:pPr>
            <a:r>
              <a:rPr lang="es-EC" sz="2800" kern="1200" dirty="0" smtClean="0">
                <a:solidFill>
                  <a:schemeClr val="accent1"/>
                </a:solidFill>
                <a:latin typeface="+mj-lt"/>
                <a:ea typeface="+mj-ea"/>
                <a:cs typeface="+mj-cs"/>
              </a:rPr>
              <a:t>DISEÑO CUBIERTA</a:t>
            </a:r>
            <a:r>
              <a:rPr lang="es-EC" sz="3600" kern="1200" dirty="0">
                <a:solidFill>
                  <a:schemeClr val="accent1"/>
                </a:solidFill>
                <a:latin typeface="+mj-lt"/>
                <a:ea typeface="+mj-ea"/>
                <a:cs typeface="+mj-cs"/>
              </a:rPr>
              <a:t/>
            </a:r>
            <a:br>
              <a:rPr lang="es-EC" sz="3600" kern="1200" dirty="0">
                <a:solidFill>
                  <a:schemeClr val="accent1"/>
                </a:solidFill>
                <a:latin typeface="+mj-lt"/>
                <a:ea typeface="+mj-ea"/>
                <a:cs typeface="+mj-cs"/>
              </a:rPr>
            </a:br>
            <a:endParaRPr lang="es-EC" sz="3600" kern="1200" dirty="0">
              <a:solidFill>
                <a:schemeClr val="accent1"/>
              </a:solidFill>
              <a:latin typeface="+mj-lt"/>
              <a:ea typeface="+mj-ea"/>
              <a:cs typeface="+mj-cs"/>
            </a:endParaRPr>
          </a:p>
        </p:txBody>
      </p:sp>
      <p:sp>
        <p:nvSpPr>
          <p:cNvPr id="10" name="8 Rectángulo"/>
          <p:cNvSpPr>
            <a:spLocks noChangeArrowheads="1"/>
          </p:cNvSpPr>
          <p:nvPr/>
        </p:nvSpPr>
        <p:spPr bwMode="auto">
          <a:xfrm>
            <a:off x="142240" y="5700554"/>
            <a:ext cx="289559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C" sz="1600" b="1" dirty="0" smtClean="0">
                <a:latin typeface="Arial" pitchFamily="34" charset="0"/>
                <a:cs typeface="Arial" pitchFamily="34" charset="0"/>
              </a:rPr>
              <a:t>  </a:t>
            </a:r>
            <a:r>
              <a:rPr lang="es-ES" sz="1400" b="1" dirty="0"/>
              <a:t>Sección Columna C3 tipo </a:t>
            </a:r>
            <a:r>
              <a:rPr lang="es-ES" sz="1600" b="1" dirty="0"/>
              <a:t>I </a:t>
            </a:r>
            <a:endParaRPr lang="es-EC" sz="1600" b="1" dirty="0">
              <a:latin typeface="Arial" pitchFamily="34" charset="0"/>
              <a:cs typeface="Arial" pitchFamily="34"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85848"/>
            <a:ext cx="8264282" cy="2432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10 Imagen"/>
          <p:cNvPicPr/>
          <p:nvPr/>
        </p:nvPicPr>
        <p:blipFill>
          <a:blip r:embed="rId3">
            <a:extLst>
              <a:ext uri="{28A0092B-C50C-407E-A947-70E740481C1C}">
                <a14:useLocalDpi xmlns:a14="http://schemas.microsoft.com/office/drawing/2010/main" val="0"/>
              </a:ext>
            </a:extLst>
          </a:blip>
          <a:srcRect/>
          <a:stretch>
            <a:fillRect/>
          </a:stretch>
        </p:blipFill>
        <p:spPr bwMode="auto">
          <a:xfrm>
            <a:off x="580389" y="4101764"/>
            <a:ext cx="1434465" cy="1571625"/>
          </a:xfrm>
          <a:prstGeom prst="rect">
            <a:avLst/>
          </a:prstGeom>
          <a:noFill/>
          <a:ln>
            <a:noFill/>
          </a:ln>
        </p:spPr>
      </p:pic>
      <p:pic>
        <p:nvPicPr>
          <p:cNvPr id="12" name="11 Imagen"/>
          <p:cNvPicPr/>
          <p:nvPr/>
        </p:nvPicPr>
        <p:blipFill>
          <a:blip r:embed="rId4">
            <a:extLst>
              <a:ext uri="{28A0092B-C50C-407E-A947-70E740481C1C}">
                <a14:useLocalDpi xmlns:a14="http://schemas.microsoft.com/office/drawing/2010/main" val="0"/>
              </a:ext>
            </a:extLst>
          </a:blip>
          <a:srcRect/>
          <a:stretch>
            <a:fillRect/>
          </a:stretch>
        </p:blipFill>
        <p:spPr bwMode="auto">
          <a:xfrm>
            <a:off x="3212444" y="3458191"/>
            <a:ext cx="3944620" cy="1429385"/>
          </a:xfrm>
          <a:prstGeom prst="rect">
            <a:avLst/>
          </a:prstGeom>
          <a:noFill/>
          <a:ln>
            <a:noFill/>
          </a:ln>
        </p:spPr>
      </p:pic>
      <p:pic>
        <p:nvPicPr>
          <p:cNvPr id="13" name="12 Imagen"/>
          <p:cNvPicPr/>
          <p:nvPr/>
        </p:nvPicPr>
        <p:blipFill>
          <a:blip r:embed="rId5">
            <a:extLst>
              <a:ext uri="{28A0092B-C50C-407E-A947-70E740481C1C}">
                <a14:useLocalDpi xmlns:a14="http://schemas.microsoft.com/office/drawing/2010/main" val="0"/>
              </a:ext>
            </a:extLst>
          </a:blip>
          <a:srcRect/>
          <a:stretch>
            <a:fillRect/>
          </a:stretch>
        </p:blipFill>
        <p:spPr bwMode="auto">
          <a:xfrm>
            <a:off x="3021943" y="5347277"/>
            <a:ext cx="4634865" cy="740410"/>
          </a:xfrm>
          <a:prstGeom prst="rect">
            <a:avLst/>
          </a:prstGeom>
          <a:noFill/>
          <a:ln>
            <a:noFill/>
          </a:ln>
        </p:spPr>
      </p:pic>
      <p:pic>
        <p:nvPicPr>
          <p:cNvPr id="14" name="13 Imagen"/>
          <p:cNvPicPr/>
          <p:nvPr/>
        </p:nvPicPr>
        <p:blipFill>
          <a:blip r:embed="rId6">
            <a:extLst>
              <a:ext uri="{28A0092B-C50C-407E-A947-70E740481C1C}">
                <a14:useLocalDpi xmlns:a14="http://schemas.microsoft.com/office/drawing/2010/main" val="0"/>
              </a:ext>
            </a:extLst>
          </a:blip>
          <a:srcRect/>
          <a:stretch>
            <a:fillRect/>
          </a:stretch>
        </p:blipFill>
        <p:spPr bwMode="auto">
          <a:xfrm>
            <a:off x="8015604" y="3578593"/>
            <a:ext cx="676910" cy="1934845"/>
          </a:xfrm>
          <a:prstGeom prst="rect">
            <a:avLst/>
          </a:prstGeom>
          <a:noFill/>
          <a:ln>
            <a:noFill/>
          </a:ln>
        </p:spPr>
      </p:pic>
      <p:sp>
        <p:nvSpPr>
          <p:cNvPr id="3" name="2 Rectángulo"/>
          <p:cNvSpPr/>
          <p:nvPr/>
        </p:nvSpPr>
        <p:spPr>
          <a:xfrm>
            <a:off x="4239278" y="4914741"/>
            <a:ext cx="1427314" cy="338554"/>
          </a:xfrm>
          <a:prstGeom prst="rect">
            <a:avLst/>
          </a:prstGeom>
        </p:spPr>
        <p:txBody>
          <a:bodyPr wrap="none">
            <a:spAutoFit/>
          </a:bodyPr>
          <a:lstStyle/>
          <a:p>
            <a:r>
              <a:rPr lang="es-ES" sz="1600" b="1" dirty="0" smtClean="0"/>
              <a:t>ELEMENTO A </a:t>
            </a:r>
            <a:endParaRPr lang="es-EC" sz="1600" dirty="0"/>
          </a:p>
        </p:txBody>
      </p:sp>
      <p:sp>
        <p:nvSpPr>
          <p:cNvPr id="15" name="14 Rectángulo"/>
          <p:cNvSpPr/>
          <p:nvPr/>
        </p:nvSpPr>
        <p:spPr>
          <a:xfrm>
            <a:off x="4463755" y="6126870"/>
            <a:ext cx="1441998" cy="338554"/>
          </a:xfrm>
          <a:prstGeom prst="rect">
            <a:avLst/>
          </a:prstGeom>
        </p:spPr>
        <p:txBody>
          <a:bodyPr wrap="none">
            <a:spAutoFit/>
          </a:bodyPr>
          <a:lstStyle/>
          <a:p>
            <a:r>
              <a:rPr lang="es-ES" sz="1600" b="1" dirty="0" smtClean="0"/>
              <a:t>ELEMENTO B </a:t>
            </a:r>
            <a:endParaRPr lang="es-EC" sz="1600" dirty="0"/>
          </a:p>
        </p:txBody>
      </p:sp>
      <p:sp>
        <p:nvSpPr>
          <p:cNvPr id="16" name="15 Rectángulo"/>
          <p:cNvSpPr/>
          <p:nvPr/>
        </p:nvSpPr>
        <p:spPr>
          <a:xfrm>
            <a:off x="7656808" y="5541132"/>
            <a:ext cx="1321900" cy="646331"/>
          </a:xfrm>
          <a:prstGeom prst="rect">
            <a:avLst/>
          </a:prstGeom>
        </p:spPr>
        <p:txBody>
          <a:bodyPr wrap="none">
            <a:spAutoFit/>
          </a:bodyPr>
          <a:lstStyle/>
          <a:p>
            <a:pPr algn="ctr"/>
            <a:r>
              <a:rPr lang="es-ES" b="1" dirty="0" smtClean="0"/>
              <a:t>ELEMENTO</a:t>
            </a:r>
          </a:p>
          <a:p>
            <a:pPr algn="ctr"/>
            <a:r>
              <a:rPr lang="es-ES" b="1" dirty="0"/>
              <a:t>C</a:t>
            </a:r>
            <a:r>
              <a:rPr lang="es-ES" b="1" dirty="0" smtClean="0"/>
              <a:t> </a:t>
            </a:r>
            <a:endParaRPr lang="es-EC" dirty="0"/>
          </a:p>
        </p:txBody>
      </p:sp>
    </p:spTree>
    <p:extLst>
      <p:ext uri="{BB962C8B-B14F-4D97-AF65-F5344CB8AC3E}">
        <p14:creationId xmlns:p14="http://schemas.microsoft.com/office/powerpoint/2010/main" val="1177270632"/>
      </p:ext>
    </p:extLst>
  </p:cSld>
  <p:clrMapOvr>
    <a:masterClrMapping/>
  </p:clrMapOvr>
  <p:transition spd="slow">
    <p:wip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8 Rectángulo"/>
              <p:cNvSpPr/>
              <p:nvPr/>
            </p:nvSpPr>
            <p:spPr>
              <a:xfrm>
                <a:off x="533400" y="785850"/>
                <a:ext cx="8648700" cy="5826660"/>
              </a:xfrm>
              <a:prstGeom prst="rect">
                <a:avLst/>
              </a:prstGeom>
            </p:spPr>
            <p:txBody>
              <a:bodyPr wrap="square">
                <a:spAutoFit/>
              </a:bodyPr>
              <a:lstStyle/>
              <a:p>
                <a:endParaRPr lang="en-US" sz="1600" b="1" dirty="0" smtClean="0"/>
              </a:p>
              <a:p>
                <a:r>
                  <a:rPr lang="en-US" sz="1600" b="1" dirty="0" smtClean="0"/>
                  <a:t>Emín</a:t>
                </a:r>
                <a:r>
                  <a:rPr lang="en-US" sz="1600" b="1" dirty="0"/>
                  <a:t>		=	 </a:t>
                </a:r>
                <a:r>
                  <a:rPr lang="en-US" sz="1600" dirty="0"/>
                  <a:t>50675 kg/cm²</a:t>
                </a:r>
                <a:endParaRPr lang="es-EC" sz="1600" dirty="0"/>
              </a:p>
              <a:p>
                <a:r>
                  <a:rPr lang="en-US" sz="1600" b="1" dirty="0"/>
                  <a:t>fc		=	    </a:t>
                </a:r>
                <a:r>
                  <a:rPr lang="en-US" sz="1600" dirty="0"/>
                  <a:t>83,50 kg/cm² </a:t>
                </a:r>
                <a:endParaRPr lang="es-EC" sz="1600" dirty="0"/>
              </a:p>
              <a:p>
                <a:r>
                  <a:rPr lang="en-US" sz="1600" b="1" dirty="0"/>
                  <a:t>Ck		=	</a:t>
                </a:r>
                <a:r>
                  <a:rPr lang="en-US" sz="1600" dirty="0"/>
                  <a:t>    35,07</a:t>
                </a:r>
                <a:endParaRPr lang="es-EC" sz="1600" dirty="0"/>
              </a:p>
              <a:p>
                <a:r>
                  <a:rPr lang="en-US" sz="1600" dirty="0"/>
                  <a:t> </a:t>
                </a:r>
                <a:endParaRPr lang="es-EC" sz="1600" dirty="0"/>
              </a:p>
              <a:p>
                <a:pPr lvl="0"/>
                <a:r>
                  <a:rPr lang="es-ES" sz="1600" b="1" dirty="0"/>
                  <a:t>Cargas</a:t>
                </a:r>
                <a:endParaRPr lang="es-EC" sz="1600" dirty="0"/>
              </a:p>
              <a:p>
                <a:r>
                  <a:rPr lang="es-ES" sz="1600" dirty="0"/>
                  <a:t>Lámina impermeabilizante (Chova)</a:t>
                </a:r>
                <a:r>
                  <a:rPr lang="es-EC" sz="1600" dirty="0"/>
                  <a:t>		</a:t>
                </a:r>
                <a:r>
                  <a:rPr lang="es-ES" sz="1600" dirty="0"/>
                  <a:t>8,00 kg/m²</a:t>
                </a:r>
                <a:endParaRPr lang="es-EC" sz="1600" dirty="0"/>
              </a:p>
              <a:p>
                <a:r>
                  <a:rPr lang="es-ES" sz="1600" dirty="0"/>
                  <a:t>Tablero contrachapado de 15mm		8,25 kg/m²</a:t>
                </a:r>
                <a:endParaRPr lang="es-EC" sz="1600" dirty="0"/>
              </a:p>
              <a:p>
                <a:r>
                  <a:rPr lang="es-ES" sz="1600" dirty="0"/>
                  <a:t>Correas, cambios y otros elementos		5,00 kg/m²</a:t>
                </a:r>
                <a:endParaRPr lang="es-EC" sz="1600" dirty="0"/>
              </a:p>
              <a:p>
                <a:r>
                  <a:rPr lang="es-ES" sz="1600" dirty="0"/>
                  <a:t>Instalaciones					3,00 kg/m²</a:t>
                </a:r>
                <a:endParaRPr lang="es-EC" sz="1600" dirty="0"/>
              </a:p>
              <a:p>
                <a:r>
                  <a:rPr lang="es-ES" sz="1600" dirty="0"/>
                  <a:t>		</a:t>
                </a:r>
                <a:r>
                  <a:rPr lang="es-ES" sz="1600" b="1" dirty="0"/>
                  <a:t>Total por cobertura	         24,25 kg/m²</a:t>
                </a:r>
                <a:endParaRPr lang="es-EC" sz="1600" dirty="0"/>
              </a:p>
              <a:p>
                <a14:m>
                  <m:oMath xmlns:m="http://schemas.openxmlformats.org/officeDocument/2006/math">
                    <m:r>
                      <a:rPr lang="en-US" sz="1600" b="1" i="1"/>
                      <m:t>𝐂𝐚𝐫𝐠𝐚</m:t>
                    </m:r>
                    <m:r>
                      <a:rPr lang="en-US" sz="1600" b="1"/>
                      <m:t> </m:t>
                    </m:r>
                    <m:r>
                      <a:rPr lang="en-US" sz="1600" b="1" i="1"/>
                      <m:t>𝐏𝐫𝐨𝐲𝐞𝐜𝐭𝐚𝐝𝐚</m:t>
                    </m:r>
                    <m:r>
                      <a:rPr lang="en-US" sz="1600" b="1"/>
                      <m:t>=</m:t>
                    </m:r>
                    <m:f>
                      <m:fPr>
                        <m:ctrlPr>
                          <a:rPr lang="es-EC" sz="1600" b="1" i="1"/>
                        </m:ctrlPr>
                      </m:fPr>
                      <m:num>
                        <m:r>
                          <a:rPr lang="en-US" sz="1600" b="1" i="1"/>
                          <m:t>𝟐𝟒</m:t>
                        </m:r>
                        <m:r>
                          <a:rPr lang="en-US" sz="1600" b="1"/>
                          <m:t>,</m:t>
                        </m:r>
                        <m:r>
                          <a:rPr lang="en-US" sz="1600" b="1" i="1"/>
                          <m:t>𝟑𝟎</m:t>
                        </m:r>
                      </m:num>
                      <m:den>
                        <m:r>
                          <a:rPr lang="en-US" sz="1600" b="1" i="1"/>
                          <m:t>𝐜𝐨𝐬</m:t>
                        </m:r>
                        <m:d>
                          <m:dPr>
                            <m:ctrlPr>
                              <a:rPr lang="es-EC" sz="1600" b="1" i="1"/>
                            </m:ctrlPr>
                          </m:dPr>
                          <m:e>
                            <m:r>
                              <a:rPr lang="en-US" sz="1600" b="1" i="1"/>
                              <m:t>𝟏𝟏</m:t>
                            </m:r>
                            <m:r>
                              <a:rPr lang="en-US" sz="1600" b="1"/>
                              <m:t>,</m:t>
                            </m:r>
                            <m:r>
                              <a:rPr lang="en-US" sz="1600" b="1" i="1"/>
                              <m:t>𝟑𝟏</m:t>
                            </m:r>
                            <m:r>
                              <a:rPr lang="en-US" sz="1600" b="1"/>
                              <m:t>°</m:t>
                            </m:r>
                          </m:e>
                        </m:d>
                      </m:den>
                    </m:f>
                  </m:oMath>
                </a14:m>
                <a:r>
                  <a:rPr lang="en-US" sz="1600" b="1" dirty="0"/>
                  <a:t>=	          24,73 kg/m²</a:t>
                </a:r>
                <a:endParaRPr lang="es-EC" sz="1600" dirty="0"/>
              </a:p>
              <a:p>
                <a:r>
                  <a:rPr lang="es-EC" sz="1600" dirty="0"/>
                  <a:t>Peso propio de la armadura		            7,96 kg/m²</a:t>
                </a:r>
              </a:p>
              <a:p>
                <a14:m>
                  <m:oMathPara xmlns:m="http://schemas.openxmlformats.org/officeDocument/2006/math">
                    <m:oMathParaPr>
                      <m:jc m:val="centerGroup"/>
                    </m:oMathParaPr>
                    <m:oMath xmlns:m="http://schemas.openxmlformats.org/officeDocument/2006/math">
                      <m:r>
                        <a:rPr lang="es-EC" sz="1600" b="1" i="1"/>
                        <m:t>𝐏𝐩</m:t>
                      </m:r>
                      <m:r>
                        <a:rPr lang="es-EC" sz="1600"/>
                        <m:t>=</m:t>
                      </m:r>
                      <m:f>
                        <m:fPr>
                          <m:ctrlPr>
                            <a:rPr lang="es-EC" sz="1600" i="1"/>
                          </m:ctrlPr>
                        </m:fPr>
                        <m:num>
                          <m:r>
                            <m:rPr>
                              <m:sty m:val="p"/>
                            </m:rPr>
                            <a:rPr lang="es-EC" sz="1600"/>
                            <m:t>Σ</m:t>
                          </m:r>
                          <m:sSub>
                            <m:sSubPr>
                              <m:ctrlPr>
                                <a:rPr lang="es-EC" sz="1600" i="1"/>
                              </m:ctrlPr>
                            </m:sSubPr>
                            <m:e>
                              <m:r>
                                <m:rPr>
                                  <m:sty m:val="p"/>
                                </m:rPr>
                                <a:rPr lang="es-EC" sz="1600"/>
                                <m:t>C</m:t>
                              </m:r>
                            </m:e>
                            <m:sub>
                              <m:r>
                                <m:rPr>
                                  <m:sty m:val="p"/>
                                </m:rPr>
                                <a:rPr lang="es-EC" sz="1600"/>
                                <m:t>L</m:t>
                              </m:r>
                            </m:sub>
                          </m:sSub>
                          <m:r>
                            <a:rPr lang="es-EC" sz="1600"/>
                            <m:t>×</m:t>
                          </m:r>
                          <m:r>
                            <m:rPr>
                              <m:sty m:val="p"/>
                            </m:rPr>
                            <a:rPr lang="es-EC" sz="1600"/>
                            <m:t>Peso</m:t>
                          </m:r>
                          <m:r>
                            <a:rPr lang="es-EC" sz="1600"/>
                            <m:t> </m:t>
                          </m:r>
                          <m:r>
                            <m:rPr>
                              <m:sty m:val="p"/>
                            </m:rPr>
                            <a:rPr lang="es-EC" sz="1600"/>
                            <m:t>de</m:t>
                          </m:r>
                          <m:r>
                            <a:rPr lang="es-EC" sz="1600"/>
                            <m:t> </m:t>
                          </m:r>
                          <m:r>
                            <m:rPr>
                              <m:sty m:val="p"/>
                            </m:rPr>
                            <a:rPr lang="es-EC" sz="1600"/>
                            <m:t>una</m:t>
                          </m:r>
                          <m:r>
                            <a:rPr lang="es-EC" sz="1600"/>
                            <m:t> </m:t>
                          </m:r>
                          <m:r>
                            <m:rPr>
                              <m:sty m:val="p"/>
                            </m:rPr>
                            <a:rPr lang="es-EC" sz="1600"/>
                            <m:t>barra</m:t>
                          </m:r>
                          <m:r>
                            <a:rPr lang="es-EC" sz="1600"/>
                            <m:t>(</m:t>
                          </m:r>
                          <m:r>
                            <a:rPr lang="es-EC" sz="1600" i="1"/>
                            <m:t>Á</m:t>
                          </m:r>
                          <m:r>
                            <a:rPr lang="es-EC" sz="1600" i="1"/>
                            <m:t>𝑟𝑒𝑎</m:t>
                          </m:r>
                          <m:r>
                            <a:rPr lang="es-EC" sz="1600" i="1"/>
                            <m:t> </m:t>
                          </m:r>
                          <m:r>
                            <a:rPr lang="es-EC" sz="1600" i="1"/>
                            <m:t>𝑑𝑒</m:t>
                          </m:r>
                          <m:r>
                            <a:rPr lang="es-EC" sz="1600" i="1"/>
                            <m:t> </m:t>
                          </m:r>
                          <m:r>
                            <a:rPr lang="es-EC" sz="1600" i="1"/>
                            <m:t>𝑙𝑎</m:t>
                          </m:r>
                          <m:r>
                            <a:rPr lang="es-EC" sz="1600" i="1"/>
                            <m:t> </m:t>
                          </m:r>
                          <m:r>
                            <a:rPr lang="es-EC" sz="1600" i="1"/>
                            <m:t>𝑆𝑒𝑐𝑐𝑖</m:t>
                          </m:r>
                          <m:r>
                            <a:rPr lang="es-EC" sz="1600" i="1"/>
                            <m:t>ó</m:t>
                          </m:r>
                          <m:r>
                            <a:rPr lang="es-EC" sz="1600" i="1"/>
                            <m:t>𝑛</m:t>
                          </m:r>
                          <m:r>
                            <a:rPr lang="es-EC" sz="1600" i="1"/>
                            <m:t> ×</m:t>
                          </m:r>
                          <m:r>
                            <a:rPr lang="es-EC" sz="1600" i="1"/>
                            <m:t>𝑃𝑒𝑠𝑜</m:t>
                          </m:r>
                          <m:r>
                            <a:rPr lang="es-EC" sz="1600" i="1"/>
                            <m:t> </m:t>
                          </m:r>
                          <m:r>
                            <a:rPr lang="es-EC" sz="1600" i="1"/>
                            <m:t>𝐸𝑠𝑝𝑒𝑐</m:t>
                          </m:r>
                          <m:r>
                            <a:rPr lang="es-EC" sz="1600" i="1"/>
                            <m:t>í</m:t>
                          </m:r>
                          <m:r>
                            <a:rPr lang="es-EC" sz="1600" i="1"/>
                            <m:t>𝑓𝑖𝑐𝑜</m:t>
                          </m:r>
                          <m:r>
                            <a:rPr lang="es-EC" sz="1600" i="1"/>
                            <m:t>)</m:t>
                          </m:r>
                        </m:num>
                        <m:den>
                          <m:r>
                            <m:rPr>
                              <m:sty m:val="p"/>
                            </m:rPr>
                            <a:rPr lang="es-EC" sz="1600"/>
                            <m:t>Espaciamiento</m:t>
                          </m:r>
                          <m:r>
                            <a:rPr lang="es-EC" sz="1600"/>
                            <m:t> </m:t>
                          </m:r>
                          <m:r>
                            <m:rPr>
                              <m:sty m:val="p"/>
                            </m:rPr>
                            <a:rPr lang="es-EC" sz="1600"/>
                            <m:t>armadura</m:t>
                          </m:r>
                        </m:den>
                      </m:f>
                    </m:oMath>
                  </m:oMathPara>
                </a14:m>
                <a:endParaRPr lang="es-EC" sz="1600" dirty="0"/>
              </a:p>
              <a:p>
                <a14:m>
                  <m:oMathPara xmlns:m="http://schemas.openxmlformats.org/officeDocument/2006/math">
                    <m:oMathParaPr>
                      <m:jc m:val="centerGroup"/>
                    </m:oMathParaPr>
                    <m:oMath xmlns:m="http://schemas.openxmlformats.org/officeDocument/2006/math">
                      <m:r>
                        <m:rPr>
                          <m:sty m:val="p"/>
                        </m:rPr>
                        <a:rPr lang="es-EC" sz="1600"/>
                        <m:t>Pp</m:t>
                      </m:r>
                      <m:r>
                        <a:rPr lang="es-EC" sz="1600"/>
                        <m:t>=</m:t>
                      </m:r>
                      <m:f>
                        <m:fPr>
                          <m:ctrlPr>
                            <a:rPr lang="es-EC" sz="1600" i="1"/>
                          </m:ctrlPr>
                        </m:fPr>
                        <m:num>
                          <m:r>
                            <a:rPr lang="es-EC" sz="1600"/>
                            <m:t>2,12×0,0273</m:t>
                          </m:r>
                          <m:sSup>
                            <m:sSupPr>
                              <m:ctrlPr>
                                <a:rPr lang="es-EC" sz="1600" i="1"/>
                              </m:ctrlPr>
                            </m:sSupPr>
                            <m:e>
                              <m:r>
                                <m:rPr>
                                  <m:sty m:val="p"/>
                                </m:rPr>
                                <a:rPr lang="es-EC" sz="1600"/>
                                <m:t>m</m:t>
                              </m:r>
                            </m:e>
                            <m:sup>
                              <m:r>
                                <a:rPr lang="es-EC" sz="1600"/>
                                <m:t>2</m:t>
                              </m:r>
                            </m:sup>
                          </m:sSup>
                          <m:r>
                            <a:rPr lang="es-EC" sz="1600"/>
                            <m:t>×550</m:t>
                          </m:r>
                          <m:f>
                            <m:fPr>
                              <m:ctrlPr>
                                <a:rPr lang="es-EC" sz="1600" i="1"/>
                              </m:ctrlPr>
                            </m:fPr>
                            <m:num>
                              <m:r>
                                <m:rPr>
                                  <m:sty m:val="p"/>
                                </m:rPr>
                                <a:rPr lang="es-EC" sz="1600"/>
                                <m:t>kg</m:t>
                              </m:r>
                            </m:num>
                            <m:den>
                              <m:sSup>
                                <m:sSupPr>
                                  <m:ctrlPr>
                                    <a:rPr lang="es-EC" sz="1600" i="1"/>
                                  </m:ctrlPr>
                                </m:sSupPr>
                                <m:e>
                                  <m:r>
                                    <m:rPr>
                                      <m:sty m:val="p"/>
                                    </m:rPr>
                                    <a:rPr lang="es-EC" sz="1600"/>
                                    <m:t>m</m:t>
                                  </m:r>
                                </m:e>
                                <m:sup>
                                  <m:r>
                                    <a:rPr lang="es-EC" sz="1600"/>
                                    <m:t>3</m:t>
                                  </m:r>
                                </m:sup>
                              </m:sSup>
                            </m:den>
                          </m:f>
                        </m:num>
                        <m:den>
                          <m:r>
                            <a:rPr lang="es-EC" sz="1600"/>
                            <m:t>4</m:t>
                          </m:r>
                          <m:r>
                            <m:rPr>
                              <m:sty m:val="p"/>
                            </m:rPr>
                            <a:rPr lang="es-EC" sz="1600"/>
                            <m:t>m</m:t>
                          </m:r>
                        </m:den>
                      </m:f>
                      <m:r>
                        <a:rPr lang="es-EC" sz="1600" i="1"/>
                        <m:t>=7,96</m:t>
                      </m:r>
                      <m:f>
                        <m:fPr>
                          <m:ctrlPr>
                            <a:rPr lang="es-EC" sz="1600" i="1"/>
                          </m:ctrlPr>
                        </m:fPr>
                        <m:num>
                          <m:r>
                            <m:rPr>
                              <m:sty m:val="p"/>
                            </m:rPr>
                            <a:rPr lang="es-EC" sz="1600"/>
                            <m:t>kg</m:t>
                          </m:r>
                        </m:num>
                        <m:den>
                          <m:sSup>
                            <m:sSupPr>
                              <m:ctrlPr>
                                <a:rPr lang="es-EC" sz="1600" i="1"/>
                              </m:ctrlPr>
                            </m:sSupPr>
                            <m:e>
                              <m:r>
                                <m:rPr>
                                  <m:sty m:val="p"/>
                                </m:rPr>
                                <a:rPr lang="es-EC" sz="1600"/>
                                <m:t>m</m:t>
                              </m:r>
                            </m:e>
                            <m:sup>
                              <m:r>
                                <a:rPr lang="es-EC" sz="1600"/>
                                <m:t>2</m:t>
                              </m:r>
                            </m:sup>
                          </m:sSup>
                        </m:den>
                      </m:f>
                      <m:r>
                        <a:rPr lang="es-EC" sz="1600"/>
                        <m:t> </m:t>
                      </m:r>
                    </m:oMath>
                  </m:oMathPara>
                </a14:m>
                <a:endParaRPr lang="es-EC" sz="1600" dirty="0"/>
              </a:p>
              <a:p>
                <a:r>
                  <a:rPr lang="es-ES" sz="1600" dirty="0"/>
                  <a:t>Sobrecarga por cubierta 				70,00 </a:t>
                </a:r>
                <a:r>
                  <a:rPr lang="es-ES" sz="1600" dirty="0" smtClean="0"/>
                  <a:t>kg/m²</a:t>
                </a:r>
                <a:endParaRPr lang="es-EC" sz="1600" b="1" dirty="0"/>
              </a:p>
              <a:p>
                <a:endParaRPr lang="es-EC" sz="1600" b="1" dirty="0"/>
              </a:p>
              <a:p>
                <a14:m>
                  <m:oMathPara xmlns:m="http://schemas.openxmlformats.org/officeDocument/2006/math">
                    <m:oMathParaPr>
                      <m:jc m:val="centerGroup"/>
                    </m:oMathParaPr>
                    <m:oMath xmlns:m="http://schemas.openxmlformats.org/officeDocument/2006/math">
                      <m:sSub>
                        <m:sSubPr>
                          <m:ctrlPr>
                            <a:rPr lang="es-EC" sz="1600" b="1" i="1"/>
                          </m:ctrlPr>
                        </m:sSubPr>
                        <m:e>
                          <m:r>
                            <a:rPr lang="es-ES" sz="1600" b="1" i="1"/>
                            <m:t>𝐖</m:t>
                          </m:r>
                        </m:e>
                        <m:sub>
                          <m:r>
                            <a:rPr lang="es-ES" sz="1600" b="1" i="1"/>
                            <m:t>𝐩</m:t>
                          </m:r>
                        </m:sub>
                      </m:sSub>
                      <m:r>
                        <a:rPr lang="es-ES" sz="1600"/>
                        <m:t>=</m:t>
                      </m:r>
                      <m:d>
                        <m:dPr>
                          <m:ctrlPr>
                            <a:rPr lang="es-EC" sz="1600" i="1"/>
                          </m:ctrlPr>
                        </m:dPr>
                        <m:e>
                          <m:r>
                            <a:rPr lang="es-ES" sz="1600"/>
                            <m:t>24,73</m:t>
                          </m:r>
                          <m:r>
                            <a:rPr lang="en-US" sz="1600"/>
                            <m:t>+7,96+70</m:t>
                          </m:r>
                        </m:e>
                      </m:d>
                      <m:f>
                        <m:fPr>
                          <m:ctrlPr>
                            <a:rPr lang="es-EC" sz="1600" i="1"/>
                          </m:ctrlPr>
                        </m:fPr>
                        <m:num>
                          <m:r>
                            <m:rPr>
                              <m:sty m:val="p"/>
                            </m:rPr>
                            <a:rPr lang="es-ES" sz="1600"/>
                            <m:t>kg</m:t>
                          </m:r>
                        </m:num>
                        <m:den>
                          <m:sSup>
                            <m:sSupPr>
                              <m:ctrlPr>
                                <a:rPr lang="es-EC" sz="1600" i="1"/>
                              </m:ctrlPr>
                            </m:sSupPr>
                            <m:e>
                              <m:r>
                                <m:rPr>
                                  <m:sty m:val="p"/>
                                </m:rPr>
                                <a:rPr lang="es-ES" sz="1600"/>
                                <m:t>m</m:t>
                              </m:r>
                            </m:e>
                            <m:sup>
                              <m:r>
                                <a:rPr lang="es-ES" sz="1600"/>
                                <m:t>2</m:t>
                              </m:r>
                            </m:sup>
                          </m:sSup>
                        </m:den>
                      </m:f>
                      <m:r>
                        <a:rPr lang="es-ES" sz="1600"/>
                        <m:t>×4</m:t>
                      </m:r>
                      <m:r>
                        <m:rPr>
                          <m:sty m:val="p"/>
                        </m:rPr>
                        <a:rPr lang="es-ES" sz="1600"/>
                        <m:t>m</m:t>
                      </m:r>
                      <m:r>
                        <a:rPr lang="es-ES" sz="1600"/>
                        <m:t>=</m:t>
                      </m:r>
                      <m:r>
                        <a:rPr lang="es-ES" sz="1600" b="1" i="1"/>
                        <m:t>𝟒𝟏𝟎</m:t>
                      </m:r>
                      <m:r>
                        <a:rPr lang="es-ES" sz="1600" b="1"/>
                        <m:t>,</m:t>
                      </m:r>
                      <m:r>
                        <a:rPr lang="es-ES" sz="1600" b="1" i="1"/>
                        <m:t>𝟕𝟓</m:t>
                      </m:r>
                      <m:f>
                        <m:fPr>
                          <m:ctrlPr>
                            <a:rPr lang="es-EC" sz="1600" b="1" i="1"/>
                          </m:ctrlPr>
                        </m:fPr>
                        <m:num>
                          <m:r>
                            <a:rPr lang="es-ES" sz="1600" b="1" i="1"/>
                            <m:t>𝐤𝐠</m:t>
                          </m:r>
                        </m:num>
                        <m:den>
                          <m:r>
                            <a:rPr lang="es-ES" sz="1600" b="1" i="1"/>
                            <m:t>𝐦</m:t>
                          </m:r>
                        </m:den>
                      </m:f>
                    </m:oMath>
                  </m:oMathPara>
                </a14:m>
                <a:endParaRPr lang="es-EC" sz="1600" dirty="0"/>
              </a:p>
              <a:p>
                <a:endParaRPr lang="es-EC" sz="1600" dirty="0"/>
              </a:p>
            </p:txBody>
          </p:sp>
        </mc:Choice>
        <mc:Fallback>
          <p:sp>
            <p:nvSpPr>
              <p:cNvPr id="9" name="8 Rectángulo"/>
              <p:cNvSpPr>
                <a:spLocks noRot="1" noChangeAspect="1" noMove="1" noResize="1" noEditPoints="1" noAdjustHandles="1" noChangeArrowheads="1" noChangeShapeType="1" noTextEdit="1"/>
              </p:cNvSpPr>
              <p:nvPr/>
            </p:nvSpPr>
            <p:spPr>
              <a:xfrm>
                <a:off x="533400" y="785850"/>
                <a:ext cx="8648700" cy="5826660"/>
              </a:xfrm>
              <a:prstGeom prst="rect">
                <a:avLst/>
              </a:prstGeom>
              <a:blipFill rotWithShape="1">
                <a:blip r:embed="rId2"/>
                <a:stretch>
                  <a:fillRect l="-423"/>
                </a:stretch>
              </a:blipFill>
            </p:spPr>
            <p:txBody>
              <a:bodyPr/>
              <a:lstStyle/>
              <a:p>
                <a:r>
                  <a:rPr lang="es-EC">
                    <a:noFill/>
                  </a:rPr>
                  <a:t> </a:t>
                </a:r>
              </a:p>
            </p:txBody>
          </p:sp>
        </mc:Fallback>
      </mc:AlternateContent>
      <p:sp>
        <p:nvSpPr>
          <p:cNvPr id="3" name="2 Rectángulo"/>
          <p:cNvSpPr/>
          <p:nvPr/>
        </p:nvSpPr>
        <p:spPr>
          <a:xfrm>
            <a:off x="704850" y="326753"/>
            <a:ext cx="8077200" cy="461665"/>
          </a:xfrm>
          <a:prstGeom prst="rect">
            <a:avLst/>
          </a:prstGeom>
        </p:spPr>
        <p:txBody>
          <a:bodyPr wrap="square">
            <a:spAutoFit/>
          </a:bodyPr>
          <a:lstStyle/>
          <a:p>
            <a:pPr algn="ctr"/>
            <a:r>
              <a:rPr lang="es-ES" sz="2400" b="1" dirty="0" smtClean="0"/>
              <a:t>CARGAS</a:t>
            </a:r>
          </a:p>
        </p:txBody>
      </p:sp>
    </p:spTree>
    <p:extLst>
      <p:ext uri="{BB962C8B-B14F-4D97-AF65-F5344CB8AC3E}">
        <p14:creationId xmlns:p14="http://schemas.microsoft.com/office/powerpoint/2010/main" val="2835899979"/>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10352</TotalTime>
  <Words>2947</Words>
  <Application>Microsoft Office PowerPoint</Application>
  <PresentationFormat>Personalizado</PresentationFormat>
  <Paragraphs>1233</Paragraphs>
  <Slides>113</Slides>
  <Notes>5</Notes>
  <HiddenSlides>0</HiddenSlides>
  <MMClips>0</MMClips>
  <ScaleCrop>false</ScaleCrop>
  <HeadingPairs>
    <vt:vector size="4" baseType="variant">
      <vt:variant>
        <vt:lpstr>Tema</vt:lpstr>
      </vt:variant>
      <vt:variant>
        <vt:i4>1</vt:i4>
      </vt:variant>
      <vt:variant>
        <vt:lpstr>Títulos de diapositiva</vt:lpstr>
      </vt:variant>
      <vt:variant>
        <vt:i4>113</vt:i4>
      </vt:variant>
    </vt:vector>
  </HeadingPairs>
  <TitlesOfParts>
    <vt:vector size="114" baseType="lpstr">
      <vt:lpstr>Faceta</vt:lpstr>
      <vt:lpstr>           ESTUDIO DE ELEMENTOS ESTRUCTURALES TIPO I CON MADERA LAMINADA CONTRACHADA </vt:lpstr>
      <vt:lpstr>CONTENIDO </vt:lpstr>
      <vt:lpstr>CAPÍTULO 1  INTRODUCCIÓN Y OBJETIVOS</vt:lpstr>
      <vt:lpstr>INTRODUCCIÓN</vt:lpstr>
      <vt:lpstr>INTRODUCCIÓN</vt:lpstr>
      <vt:lpstr>INTRODUCCIÓN</vt:lpstr>
      <vt:lpstr>CAPÍTULO 2   ANÁLISIS DE VIGAS TIPO I CON MADERA LAMINADA CONTRACHAPADA</vt:lpstr>
      <vt:lpstr>ELEMENTOS SOMETIDOS A FLEXIÓN  </vt:lpstr>
      <vt:lpstr>EFECTOS MÁXIMOS</vt:lpstr>
      <vt:lpstr>DIAGRAMAS</vt:lpstr>
      <vt:lpstr>DISEÑO VIGA SIMPLEMENTE APOYADA  </vt:lpstr>
      <vt:lpstr>REQUISITOS DE RESISTENCIA PARA FLEXIÓN  (Manual de Diseño para maderas del Grupo Andino) </vt:lpstr>
      <vt:lpstr> . Factores de Reducción Considerados       . Esfuerzos Últimos       . Factores de Reducción Considerados</vt:lpstr>
      <vt:lpstr>REQUISITOS DE RESISTENCIA PARA FLEXIÓN  (Manual de Diseño para maderas del Grupo Andino </vt:lpstr>
      <vt:lpstr>REQUISITOS DE RESISTENCIA PARA FLEXIÓN  (Manual de Diseño para maderas del Grupo Andino </vt:lpstr>
      <vt:lpstr>ELABORACIÓN DE LAS VIGAS DE ENSAYO  (Manual de Diseño para maderas del Grupo Andino </vt:lpstr>
      <vt:lpstr>ESPECIFICACIONES TÉCNICAS DE LA MADERA LAMINADA CONTRACHAPADA  SELECCIONADA</vt:lpstr>
      <vt:lpstr>DIMENSIONES</vt:lpstr>
      <vt:lpstr>UNIONES</vt:lpstr>
      <vt:lpstr>UNIONES</vt:lpstr>
      <vt:lpstr>MODELO DE ENSAYO</vt:lpstr>
      <vt:lpstr>EQUIPO DE  ENSAYO</vt:lpstr>
      <vt:lpstr>APARATOS DE  MEDICIÓN</vt:lpstr>
      <vt:lpstr>Presentación de PowerPoint</vt:lpstr>
      <vt:lpstr> P=939 kg           σ=105,85 kg/cm²      δ=2,9mm </vt:lpstr>
      <vt:lpstr>Presentación de PowerPoint</vt:lpstr>
      <vt:lpstr>P=1230 kg           σ=248,48 kg/cm²      δ=6,8mm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 ENSAYO VIGAS</vt:lpstr>
      <vt:lpstr>RESULTADOS Y CONCLUSIONES</vt:lpstr>
      <vt:lpstr>RESULTADOS Y CONCLUSIONES</vt:lpstr>
      <vt:lpstr>AYUDAS DE DISEÑO</vt:lpstr>
      <vt:lpstr>CAPÍTULO 3  ANÁLISIS DE COLUMNAS TIPO I CON MADERA LAMINADA CONTRACHAPADA</vt:lpstr>
      <vt:lpstr>ELEMENTOS SOMETIDOS A FLEXIÓN  </vt:lpstr>
      <vt:lpstr>COMPRESIÓN AXIAL</vt:lpstr>
      <vt:lpstr>LONGITUD EFECTIVA</vt:lpstr>
      <vt:lpstr>Esbeltez   Valor de Ck Fa=Fcr/(F.S.)=Fcr/2,5=((π^2×E)/((K×L)/r)^2 )/2,5=(π^2×E)/(2,5×((K×L)/r)^2 )  Fa=(π^2×E)/(2,5×λ^2 )     Pa=Fa×A=(π^2×E)/(2,5×λ^2 )×A=(0,4×π^2×E)/λ^2 ×A  P_a=3,9478×(E×A)/λ^2      P_a=√12/(3,9478)×(E×A)/λ^2 =0,8775×(E×A)/λ^2 </vt:lpstr>
      <vt:lpstr>CLASIFICACIÓN DE LAS COLUMNAS   CK  </vt:lpstr>
      <vt:lpstr>ELABORACIÓN DE PROBETAS  </vt:lpstr>
      <vt:lpstr>EQUIPOS</vt:lpstr>
      <vt:lpstr>ENSAYO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vt:lpstr>
      <vt:lpstr>RESULTADOS Y CONCLUSIONES</vt:lpstr>
      <vt:lpstr>RESULTADOS Y CONCLUSIONES</vt:lpstr>
      <vt:lpstr>CRITERIO DE DISEÑO DE COLUMNAS</vt:lpstr>
      <vt:lpstr>CRITERIO DE DISEÑO DE COLUMNAS</vt:lpstr>
      <vt:lpstr>CRITERIO DE DISEÑO DE COLUMNAS</vt:lpstr>
      <vt:lpstr>CAPÍTULO 4 PROCEDIMIENTO DE CÁLCULO ESTRUCTURAL PARA EDIFICACIÓN DE DOS PISOS CON CUBIERTA LIGERA A DOS AGUAS </vt:lpstr>
      <vt:lpstr>GEOMETRÍA DE LA EDIFICACIÓN</vt:lpstr>
      <vt:lpstr>GEOMETRÍA DE LA EDIFICACIÓN</vt:lpstr>
      <vt:lpstr>GEOMETRÍA DE CUBIERTA</vt:lpstr>
      <vt:lpstr>PROCEDIMIENTO DE CÁLCULO PARA ELEMENTOS DE SECCIÓN TIPO I </vt:lpstr>
      <vt:lpstr>Presentación de PowerPoint</vt:lpstr>
      <vt:lpstr>Presentación de PowerPoint</vt:lpstr>
      <vt:lpstr>Presentación de PowerPoint</vt:lpstr>
      <vt:lpstr>Presentación de PowerPoint</vt:lpstr>
      <vt:lpstr>CAPÍTULO 5  APLICACIÓN DE LOS PROCEDIMIENTOS DE CÁLCULO</vt:lpstr>
      <vt:lpstr>DISEÑO VIGUETAS </vt:lpstr>
      <vt:lpstr>Presentación de PowerPoint</vt:lpstr>
      <vt:lpstr>DISEÑO VIGA V2 </vt:lpstr>
      <vt:lpstr>Presentación de PowerPoint</vt:lpstr>
      <vt:lpstr>DISEÑO COLUMNA C3 TIPO I </vt:lpstr>
      <vt:lpstr>Presentación de PowerPoint</vt:lpstr>
      <vt:lpstr>DISEÑO CUBIERTA </vt:lpstr>
      <vt:lpstr>Presentación de PowerPoint</vt:lpstr>
      <vt:lpstr>FUERZA SÍSMICA Y DE VIENTO EDIFICACIÓN </vt:lpstr>
      <vt:lpstr>CAPÍTULO 6  CONCLUSIONES Y RECOMENDACIONES </vt:lpstr>
      <vt:lpstr>CONCLUSIONES Y RECOMENDACIONES </vt:lpstr>
      <vt:lpstr>CONCLUSIONES   Y RECOMENDACIONES </vt:lpstr>
      <vt:lpstr>CONCLUSIONES   Y RECOMENDACIONES </vt:lpstr>
      <vt:lpstr>RECOMENDACIONES </vt:lpstr>
      <vt:lpstr>CONCLUSIONES   Y RECOMENDACIONES </vt:lpstr>
      <vt:lpstr>CONCLUSIONES   Y RECOMENDACIONES </vt:lpstr>
      <vt:lpstr>CONCLUSIONES   Y RECOMENDACIONES </vt:lpstr>
      <vt:lpstr>CONCLUSIONES   Y RECOMENDACIONES </vt:lpstr>
      <vt:lpstr>CONCLUSIONES   Y RECOMENDACIONES </vt:lpstr>
      <vt:lpstr>ESTRUCTURA DE LA EDIFICACIÓN</vt:lpstr>
      <vt:lpstr>CASA DE DOS PISOS EN MADERA LAMINADA CONTRACHAPADA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PARÁMETROS PARA LA ELABORACIÓN DEL MANUAL DE FISCALIZACIÓN PARA EDIFICACIONES   PATRIMONIALES EN LA CIUDAD DE QUITO.</dc:title>
  <dc:creator>ULTRA15</dc:creator>
  <cp:lastModifiedBy>pc</cp:lastModifiedBy>
  <cp:revision>250</cp:revision>
  <dcterms:created xsi:type="dcterms:W3CDTF">2016-08-13T16:41:32Z</dcterms:created>
  <dcterms:modified xsi:type="dcterms:W3CDTF">2016-11-30T18:03:01Z</dcterms:modified>
</cp:coreProperties>
</file>