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86A5B-07D6-4897-A74E-D45F600CABEB}" type="doc">
      <dgm:prSet loTypeId="urn:microsoft.com/office/officeart/2005/8/layout/arrow2" loCatId="process" qsTypeId="urn:microsoft.com/office/officeart/2005/8/quickstyle/simple4" qsCatId="simple" csTypeId="urn:microsoft.com/office/officeart/2005/8/colors/colorful2" csCatId="colorful" phldr="1"/>
      <dgm:spPr/>
    </dgm:pt>
    <dgm:pt modelId="{84E34991-469D-4FE1-88BA-C0680FE50C9E}">
      <dgm:prSet phldrT="[Texto]" custT="1"/>
      <dgm:spPr/>
      <dgm:t>
        <a:bodyPr/>
        <a:lstStyle/>
        <a:p>
          <a:r>
            <a:rPr lang="es-EC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Necesidades</a:t>
          </a:r>
          <a:endParaRPr lang="es-EC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D23B8-16C3-499E-85CF-11608CE0D00A}" type="parTrans" cxnId="{1585FB21-8DCC-403A-99C0-297527787964}">
      <dgm:prSet/>
      <dgm:spPr/>
      <dgm:t>
        <a:bodyPr/>
        <a:lstStyle/>
        <a:p>
          <a:endParaRPr lang="es-EC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1B1B9-A779-47D7-8270-EBA9C087A65E}" type="sibTrans" cxnId="{1585FB21-8DCC-403A-99C0-297527787964}">
      <dgm:prSet/>
      <dgm:spPr/>
      <dgm:t>
        <a:bodyPr/>
        <a:lstStyle/>
        <a:p>
          <a:endParaRPr lang="es-EC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3ADE3-7B0E-4CEC-A95F-754A90EEAF49}">
      <dgm:prSet phldrT="[Texto]" custT="1"/>
      <dgm:spPr/>
      <dgm:t>
        <a:bodyPr/>
        <a:lstStyle/>
        <a:p>
          <a:r>
            <a:rPr lang="es-EC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Importancia</a:t>
          </a:r>
          <a:endParaRPr lang="es-EC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20A01-FB03-4709-8AD0-A228506C8161}" type="parTrans" cxnId="{E37DB8F0-6DB1-4447-B2E8-901DD294B3FE}">
      <dgm:prSet/>
      <dgm:spPr/>
      <dgm:t>
        <a:bodyPr/>
        <a:lstStyle/>
        <a:p>
          <a:endParaRPr lang="es-EC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E76BB-FEB5-417E-91EE-4EC2496DD9BD}" type="sibTrans" cxnId="{E37DB8F0-6DB1-4447-B2E8-901DD294B3FE}">
      <dgm:prSet/>
      <dgm:spPr/>
      <dgm:t>
        <a:bodyPr/>
        <a:lstStyle/>
        <a:p>
          <a:endParaRPr lang="es-EC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15240-0EF4-4BE4-A629-0934F073B437}">
      <dgm:prSet phldrT="[Texto]" custT="1"/>
      <dgm:spPr/>
      <dgm:t>
        <a:bodyPr/>
        <a:lstStyle/>
        <a:p>
          <a:r>
            <a:rPr lang="es-EC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Propósito</a:t>
          </a:r>
          <a:endParaRPr lang="es-EC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2F884C-8346-416C-820E-67B7B05E2F4E}" type="parTrans" cxnId="{605E6C6F-9AD0-40A5-9A51-4AE21BF61AB0}">
      <dgm:prSet/>
      <dgm:spPr/>
      <dgm:t>
        <a:bodyPr/>
        <a:lstStyle/>
        <a:p>
          <a:endParaRPr lang="es-EC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E2A49-16B6-4395-837C-53DAFAE4DD8E}" type="sibTrans" cxnId="{605E6C6F-9AD0-40A5-9A51-4AE21BF61AB0}">
      <dgm:prSet/>
      <dgm:spPr/>
      <dgm:t>
        <a:bodyPr/>
        <a:lstStyle/>
        <a:p>
          <a:endParaRPr lang="es-EC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C533E4-9266-4586-9F9D-1E9B07F57E06}">
      <dgm:prSet phldrT="[Texto]" custT="1"/>
      <dgm:spPr/>
      <dgm:t>
        <a:bodyPr/>
        <a:lstStyle/>
        <a:p>
          <a:r>
            <a:rPr lang="es-EC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Definición del Problema</a:t>
          </a:r>
          <a:endParaRPr lang="es-EC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31889-7189-466C-B0ED-0902D9129F4E}" type="parTrans" cxnId="{32AD6F25-A096-4085-8AB2-71E399272C13}">
      <dgm:prSet/>
      <dgm:spPr/>
      <dgm:t>
        <a:bodyPr/>
        <a:lstStyle/>
        <a:p>
          <a:endParaRPr lang="es-EC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FDA66-7449-455A-9C4A-516988B9B11E}" type="sibTrans" cxnId="{32AD6F25-A096-4085-8AB2-71E399272C13}">
      <dgm:prSet/>
      <dgm:spPr/>
      <dgm:t>
        <a:bodyPr/>
        <a:lstStyle/>
        <a:p>
          <a:endParaRPr lang="es-EC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4B640-1382-44A6-849B-FE931D2B8F5F}" type="pres">
      <dgm:prSet presAssocID="{00D86A5B-07D6-4897-A74E-D45F600CABEB}" presName="arrowDiagram" presStyleCnt="0">
        <dgm:presLayoutVars>
          <dgm:chMax val="5"/>
          <dgm:dir/>
          <dgm:resizeHandles val="exact"/>
        </dgm:presLayoutVars>
      </dgm:prSet>
      <dgm:spPr/>
    </dgm:pt>
    <dgm:pt modelId="{E851CB8D-97BC-4A38-9A7D-980803E6E2E5}" type="pres">
      <dgm:prSet presAssocID="{00D86A5B-07D6-4897-A74E-D45F600CABEB}" presName="arrow" presStyleLbl="bgShp" presStyleIdx="0" presStyleCnt="1"/>
      <dgm:spPr/>
    </dgm:pt>
    <dgm:pt modelId="{39390BF9-34E1-40B6-9A71-97B41A07EFB4}" type="pres">
      <dgm:prSet presAssocID="{00D86A5B-07D6-4897-A74E-D45F600CABEB}" presName="arrowDiagram4" presStyleCnt="0"/>
      <dgm:spPr/>
    </dgm:pt>
    <dgm:pt modelId="{1CFAC279-1602-4506-A8BC-71EC7B402588}" type="pres">
      <dgm:prSet presAssocID="{84E34991-469D-4FE1-88BA-C0680FE50C9E}" presName="bullet4a" presStyleLbl="node1" presStyleIdx="0" presStyleCnt="4"/>
      <dgm:spPr/>
    </dgm:pt>
    <dgm:pt modelId="{5607286D-35D0-49AA-88DD-848E6B692FAE}" type="pres">
      <dgm:prSet presAssocID="{84E34991-469D-4FE1-88BA-C0680FE50C9E}" presName="textBox4a" presStyleLbl="revTx" presStyleIdx="0" presStyleCnt="4" custScaleX="132980" custLinFactNeighborX="39032" custLinFactNeighborY="-20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CE6576-79D6-4F3E-9DE6-4F76445C13F5}" type="pres">
      <dgm:prSet presAssocID="{8EC3ADE3-7B0E-4CEC-A95F-754A90EEAF49}" presName="bullet4b" presStyleLbl="node1" presStyleIdx="1" presStyleCnt="4"/>
      <dgm:spPr/>
    </dgm:pt>
    <dgm:pt modelId="{83309EFB-BF00-4AD7-8DE0-75557EF10422}" type="pres">
      <dgm:prSet presAssocID="{8EC3ADE3-7B0E-4CEC-A95F-754A90EEAF49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02C812-4184-44F2-BC0E-6944E392094C}" type="pres">
      <dgm:prSet presAssocID="{82015240-0EF4-4BE4-A629-0934F073B437}" presName="bullet4c" presStyleLbl="node1" presStyleIdx="2" presStyleCnt="4"/>
      <dgm:spPr/>
    </dgm:pt>
    <dgm:pt modelId="{3E54BF1A-D51A-47AD-BCCA-54929B271777}" type="pres">
      <dgm:prSet presAssocID="{82015240-0EF4-4BE4-A629-0934F073B437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3E01B1-C6C4-4FAA-9876-CACB51DAF04F}" type="pres">
      <dgm:prSet presAssocID="{4EC533E4-9266-4586-9F9D-1E9B07F57E06}" presName="bullet4d" presStyleLbl="node1" presStyleIdx="3" presStyleCnt="4"/>
      <dgm:spPr/>
    </dgm:pt>
    <dgm:pt modelId="{C3016D1E-911C-4FBB-91AC-B7C104A88973}" type="pres">
      <dgm:prSet presAssocID="{4EC533E4-9266-4586-9F9D-1E9B07F57E0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7DB8F0-6DB1-4447-B2E8-901DD294B3FE}" srcId="{00D86A5B-07D6-4897-A74E-D45F600CABEB}" destId="{8EC3ADE3-7B0E-4CEC-A95F-754A90EEAF49}" srcOrd="1" destOrd="0" parTransId="{90B20A01-FB03-4709-8AD0-A228506C8161}" sibTransId="{7CEE76BB-FEB5-417E-91EE-4EC2496DD9BD}"/>
    <dgm:cxn modelId="{605E6C6F-9AD0-40A5-9A51-4AE21BF61AB0}" srcId="{00D86A5B-07D6-4897-A74E-D45F600CABEB}" destId="{82015240-0EF4-4BE4-A629-0934F073B437}" srcOrd="2" destOrd="0" parTransId="{282F884C-8346-416C-820E-67B7B05E2F4E}" sibTransId="{A77E2A49-16B6-4395-837C-53DAFAE4DD8E}"/>
    <dgm:cxn modelId="{C1386B06-1FF6-4082-8E1B-D2321FE4A30E}" type="presOf" srcId="{00D86A5B-07D6-4897-A74E-D45F600CABEB}" destId="{4274B640-1382-44A6-849B-FE931D2B8F5F}" srcOrd="0" destOrd="0" presId="urn:microsoft.com/office/officeart/2005/8/layout/arrow2"/>
    <dgm:cxn modelId="{32AD6F25-A096-4085-8AB2-71E399272C13}" srcId="{00D86A5B-07D6-4897-A74E-D45F600CABEB}" destId="{4EC533E4-9266-4586-9F9D-1E9B07F57E06}" srcOrd="3" destOrd="0" parTransId="{23A31889-7189-466C-B0ED-0902D9129F4E}" sibTransId="{612FDA66-7449-455A-9C4A-516988B9B11E}"/>
    <dgm:cxn modelId="{CFF6E54C-6309-4AA6-A700-B14DAD61C58A}" type="presOf" srcId="{82015240-0EF4-4BE4-A629-0934F073B437}" destId="{3E54BF1A-D51A-47AD-BCCA-54929B271777}" srcOrd="0" destOrd="0" presId="urn:microsoft.com/office/officeart/2005/8/layout/arrow2"/>
    <dgm:cxn modelId="{B4AF66EB-51A4-4F3C-B548-F96C7F3DF14E}" type="presOf" srcId="{84E34991-469D-4FE1-88BA-C0680FE50C9E}" destId="{5607286D-35D0-49AA-88DD-848E6B692FAE}" srcOrd="0" destOrd="0" presId="urn:microsoft.com/office/officeart/2005/8/layout/arrow2"/>
    <dgm:cxn modelId="{1585FB21-8DCC-403A-99C0-297527787964}" srcId="{00D86A5B-07D6-4897-A74E-D45F600CABEB}" destId="{84E34991-469D-4FE1-88BA-C0680FE50C9E}" srcOrd="0" destOrd="0" parTransId="{257D23B8-16C3-499E-85CF-11608CE0D00A}" sibTransId="{52C1B1B9-A779-47D7-8270-EBA9C087A65E}"/>
    <dgm:cxn modelId="{3D4E7965-7E62-4C2B-998A-12BAA9869F4B}" type="presOf" srcId="{4EC533E4-9266-4586-9F9D-1E9B07F57E06}" destId="{C3016D1E-911C-4FBB-91AC-B7C104A88973}" srcOrd="0" destOrd="0" presId="urn:microsoft.com/office/officeart/2005/8/layout/arrow2"/>
    <dgm:cxn modelId="{9BEF9487-FC8C-4B35-A31D-7A62C4A15062}" type="presOf" srcId="{8EC3ADE3-7B0E-4CEC-A95F-754A90EEAF49}" destId="{83309EFB-BF00-4AD7-8DE0-75557EF10422}" srcOrd="0" destOrd="0" presId="urn:microsoft.com/office/officeart/2005/8/layout/arrow2"/>
    <dgm:cxn modelId="{132D5D1A-BA4A-4F3A-8AF9-B7D3682FE594}" type="presParOf" srcId="{4274B640-1382-44A6-849B-FE931D2B8F5F}" destId="{E851CB8D-97BC-4A38-9A7D-980803E6E2E5}" srcOrd="0" destOrd="0" presId="urn:microsoft.com/office/officeart/2005/8/layout/arrow2"/>
    <dgm:cxn modelId="{8AABCAEF-BAD3-4500-86E3-0C5C692C4FBB}" type="presParOf" srcId="{4274B640-1382-44A6-849B-FE931D2B8F5F}" destId="{39390BF9-34E1-40B6-9A71-97B41A07EFB4}" srcOrd="1" destOrd="0" presId="urn:microsoft.com/office/officeart/2005/8/layout/arrow2"/>
    <dgm:cxn modelId="{EAA358A4-F663-4A34-8D5E-F583DC117118}" type="presParOf" srcId="{39390BF9-34E1-40B6-9A71-97B41A07EFB4}" destId="{1CFAC279-1602-4506-A8BC-71EC7B402588}" srcOrd="0" destOrd="0" presId="urn:microsoft.com/office/officeart/2005/8/layout/arrow2"/>
    <dgm:cxn modelId="{1D90E52F-5CEB-4DD6-AE02-4592E0CB0E45}" type="presParOf" srcId="{39390BF9-34E1-40B6-9A71-97B41A07EFB4}" destId="{5607286D-35D0-49AA-88DD-848E6B692FAE}" srcOrd="1" destOrd="0" presId="urn:microsoft.com/office/officeart/2005/8/layout/arrow2"/>
    <dgm:cxn modelId="{BC6F26F2-F410-41CC-8DB1-2FD10AAA14D0}" type="presParOf" srcId="{39390BF9-34E1-40B6-9A71-97B41A07EFB4}" destId="{3CCE6576-79D6-4F3E-9DE6-4F76445C13F5}" srcOrd="2" destOrd="0" presId="urn:microsoft.com/office/officeart/2005/8/layout/arrow2"/>
    <dgm:cxn modelId="{587D0364-9468-49F2-850D-08777ACEC05E}" type="presParOf" srcId="{39390BF9-34E1-40B6-9A71-97B41A07EFB4}" destId="{83309EFB-BF00-4AD7-8DE0-75557EF10422}" srcOrd="3" destOrd="0" presId="urn:microsoft.com/office/officeart/2005/8/layout/arrow2"/>
    <dgm:cxn modelId="{24BC59CC-18B0-46B5-A73B-02C77F6EDD0D}" type="presParOf" srcId="{39390BF9-34E1-40B6-9A71-97B41A07EFB4}" destId="{BC02C812-4184-44F2-BC0E-6944E392094C}" srcOrd="4" destOrd="0" presId="urn:microsoft.com/office/officeart/2005/8/layout/arrow2"/>
    <dgm:cxn modelId="{87F71641-208D-445B-A91A-48C52C9DFB52}" type="presParOf" srcId="{39390BF9-34E1-40B6-9A71-97B41A07EFB4}" destId="{3E54BF1A-D51A-47AD-BCCA-54929B271777}" srcOrd="5" destOrd="0" presId="urn:microsoft.com/office/officeart/2005/8/layout/arrow2"/>
    <dgm:cxn modelId="{67A206C5-61B4-4C5A-87ED-30297FE89A99}" type="presParOf" srcId="{39390BF9-34E1-40B6-9A71-97B41A07EFB4}" destId="{E13E01B1-C6C4-4FAA-9876-CACB51DAF04F}" srcOrd="6" destOrd="0" presId="urn:microsoft.com/office/officeart/2005/8/layout/arrow2"/>
    <dgm:cxn modelId="{39DA76A8-4B66-4F8B-B403-A00AD18CDE32}" type="presParOf" srcId="{39390BF9-34E1-40B6-9A71-97B41A07EFB4}" destId="{C3016D1E-911C-4FBB-91AC-B7C104A8897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A87AD-0C50-4650-AF02-C0620280BDC4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F65B364E-D5D0-46D8-852F-75D6D4824D39}">
      <dgm:prSet phldrT="[Texto]" custT="1"/>
      <dgm:spPr/>
      <dgm:t>
        <a:bodyPr/>
        <a:lstStyle/>
        <a:p>
          <a:r>
            <a:rPr lang="es-EC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Descriptivo</a:t>
          </a:r>
          <a:endParaRPr lang="es-EC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C8642-8E79-4A3E-9503-82F5BED0B87C}" type="parTrans" cxnId="{B74700EA-0498-404C-9AD3-E688ED96389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E07D2-8C08-49FA-84C2-9F74AD0C5ECA}" type="sibTrans" cxnId="{B74700EA-0498-404C-9AD3-E688ED963894}">
      <dgm:prSet custT="1"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7E272-A80B-41B1-87EE-F6DEA8C8C093}">
      <dgm:prSet phldrT="[Texto]" custT="1"/>
      <dgm:spPr/>
      <dgm:t>
        <a:bodyPr/>
        <a:lstStyle/>
        <a:p>
          <a:r>
            <a:rPr lang="es-EC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  <a:endParaRPr lang="es-EC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D70E1-4B76-4B03-9F7A-5260C3D04D00}" type="parTrans" cxnId="{AD680A91-F59C-4A40-9B51-783F0B5F9B4E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C2121-1883-43C4-9987-8BB90B06A325}" type="sibTrans" cxnId="{AD680A91-F59C-4A40-9B51-783F0B5F9B4E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451FE-FE61-4C78-880A-816601909E2D}" type="pres">
      <dgm:prSet presAssocID="{7B4A87AD-0C50-4650-AF02-C0620280BDC4}" presName="Name0" presStyleCnt="0">
        <dgm:presLayoutVars>
          <dgm:dir/>
          <dgm:resizeHandles val="exact"/>
        </dgm:presLayoutVars>
      </dgm:prSet>
      <dgm:spPr/>
    </dgm:pt>
    <dgm:pt modelId="{7BD9AA03-5CE0-4CB1-ADD6-F5ACCB71121F}" type="pres">
      <dgm:prSet presAssocID="{F65B364E-D5D0-46D8-852F-75D6D4824D3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DC2B2E-63F3-4017-B9D3-345CC8B315A8}" type="pres">
      <dgm:prSet presAssocID="{AE8E07D2-8C08-49FA-84C2-9F74AD0C5ECA}" presName="sibTrans" presStyleLbl="sibTrans2D1" presStyleIdx="0" presStyleCnt="1"/>
      <dgm:spPr/>
      <dgm:t>
        <a:bodyPr/>
        <a:lstStyle/>
        <a:p>
          <a:endParaRPr lang="es-EC"/>
        </a:p>
      </dgm:t>
    </dgm:pt>
    <dgm:pt modelId="{44D7FE77-5C85-4657-98D7-A865D807534D}" type="pres">
      <dgm:prSet presAssocID="{AE8E07D2-8C08-49FA-84C2-9F74AD0C5ECA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151E78F7-64C7-4A9B-ADA1-6BD459E8FCE8}" type="pres">
      <dgm:prSet presAssocID="{5637E272-A80B-41B1-87EE-F6DEA8C8C09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919CB3-F78F-4D43-B05A-871DA7775ACC}" type="presOf" srcId="{AE8E07D2-8C08-49FA-84C2-9F74AD0C5ECA}" destId="{44D7FE77-5C85-4657-98D7-A865D807534D}" srcOrd="1" destOrd="0" presId="urn:microsoft.com/office/officeart/2005/8/layout/process1"/>
    <dgm:cxn modelId="{8813B626-D69E-48F9-8ED6-E91352CA4F4B}" type="presOf" srcId="{7B4A87AD-0C50-4650-AF02-C0620280BDC4}" destId="{0DC451FE-FE61-4C78-880A-816601909E2D}" srcOrd="0" destOrd="0" presId="urn:microsoft.com/office/officeart/2005/8/layout/process1"/>
    <dgm:cxn modelId="{FF85253B-A072-48C7-A6C3-02B223E0430D}" type="presOf" srcId="{AE8E07D2-8C08-49FA-84C2-9F74AD0C5ECA}" destId="{A7DC2B2E-63F3-4017-B9D3-345CC8B315A8}" srcOrd="0" destOrd="0" presId="urn:microsoft.com/office/officeart/2005/8/layout/process1"/>
    <dgm:cxn modelId="{73C4846A-522F-4F75-861C-D2252E8FD119}" type="presOf" srcId="{5637E272-A80B-41B1-87EE-F6DEA8C8C093}" destId="{151E78F7-64C7-4A9B-ADA1-6BD459E8FCE8}" srcOrd="0" destOrd="0" presId="urn:microsoft.com/office/officeart/2005/8/layout/process1"/>
    <dgm:cxn modelId="{CBFDE6FF-FE4E-47F5-9D7C-38511F38848A}" type="presOf" srcId="{F65B364E-D5D0-46D8-852F-75D6D4824D39}" destId="{7BD9AA03-5CE0-4CB1-ADD6-F5ACCB71121F}" srcOrd="0" destOrd="0" presId="urn:microsoft.com/office/officeart/2005/8/layout/process1"/>
    <dgm:cxn modelId="{AD680A91-F59C-4A40-9B51-783F0B5F9B4E}" srcId="{7B4A87AD-0C50-4650-AF02-C0620280BDC4}" destId="{5637E272-A80B-41B1-87EE-F6DEA8C8C093}" srcOrd="1" destOrd="0" parTransId="{FBCD70E1-4B76-4B03-9F7A-5260C3D04D00}" sibTransId="{836C2121-1883-43C4-9987-8BB90B06A325}"/>
    <dgm:cxn modelId="{B74700EA-0498-404C-9AD3-E688ED963894}" srcId="{7B4A87AD-0C50-4650-AF02-C0620280BDC4}" destId="{F65B364E-D5D0-46D8-852F-75D6D4824D39}" srcOrd="0" destOrd="0" parTransId="{F15C8642-8E79-4A3E-9503-82F5BED0B87C}" sibTransId="{AE8E07D2-8C08-49FA-84C2-9F74AD0C5ECA}"/>
    <dgm:cxn modelId="{366693D3-7484-4503-BDEB-E213E81267BE}" type="presParOf" srcId="{0DC451FE-FE61-4C78-880A-816601909E2D}" destId="{7BD9AA03-5CE0-4CB1-ADD6-F5ACCB71121F}" srcOrd="0" destOrd="0" presId="urn:microsoft.com/office/officeart/2005/8/layout/process1"/>
    <dgm:cxn modelId="{798F16DB-42B0-4975-9E21-816087664544}" type="presParOf" srcId="{0DC451FE-FE61-4C78-880A-816601909E2D}" destId="{A7DC2B2E-63F3-4017-B9D3-345CC8B315A8}" srcOrd="1" destOrd="0" presId="urn:microsoft.com/office/officeart/2005/8/layout/process1"/>
    <dgm:cxn modelId="{989A1C63-FA66-47B2-957E-DDAE590CDE7C}" type="presParOf" srcId="{A7DC2B2E-63F3-4017-B9D3-345CC8B315A8}" destId="{44D7FE77-5C85-4657-98D7-A865D807534D}" srcOrd="0" destOrd="0" presId="urn:microsoft.com/office/officeart/2005/8/layout/process1"/>
    <dgm:cxn modelId="{21A30D2B-90B8-433E-927E-DD518C522677}" type="presParOf" srcId="{0DC451FE-FE61-4C78-880A-816601909E2D}" destId="{151E78F7-64C7-4A9B-ADA1-6BD459E8FCE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1CB8D-97BC-4A38-9A7D-980803E6E2E5}">
      <dsp:nvSpPr>
        <dsp:cNvPr id="0" name=""/>
        <dsp:cNvSpPr/>
      </dsp:nvSpPr>
      <dsp:spPr>
        <a:xfrm>
          <a:off x="0" y="627597"/>
          <a:ext cx="8964488" cy="560280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FAC279-1602-4506-A8BC-71EC7B402588}">
      <dsp:nvSpPr>
        <dsp:cNvPr id="0" name=""/>
        <dsp:cNvSpPr/>
      </dsp:nvSpPr>
      <dsp:spPr>
        <a:xfrm>
          <a:off x="883002" y="4793843"/>
          <a:ext cx="206183" cy="2061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07286D-35D0-49AA-88DD-848E6B692FAE}">
      <dsp:nvSpPr>
        <dsp:cNvPr id="0" name=""/>
        <dsp:cNvSpPr/>
      </dsp:nvSpPr>
      <dsp:spPr>
        <a:xfrm>
          <a:off x="1331646" y="4869158"/>
          <a:ext cx="2038486" cy="1333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52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Necesidades</a:t>
          </a:r>
          <a:endParaRPr lang="es-EC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1646" y="4869158"/>
        <a:ext cx="2038486" cy="1333467"/>
      </dsp:txXfrm>
    </dsp:sp>
    <dsp:sp modelId="{3CCE6576-79D6-4F3E-9DE6-4F76445C13F5}">
      <dsp:nvSpPr>
        <dsp:cNvPr id="0" name=""/>
        <dsp:cNvSpPr/>
      </dsp:nvSpPr>
      <dsp:spPr>
        <a:xfrm>
          <a:off x="2339731" y="3490630"/>
          <a:ext cx="358579" cy="358579"/>
        </a:xfrm>
        <a:prstGeom prst="ellipse">
          <a:avLst/>
        </a:prstGeom>
        <a:gradFill rotWithShape="0">
          <a:gsLst>
            <a:gs pos="0">
              <a:schemeClr val="accent2">
                <a:hueOff val="-245742"/>
                <a:satOff val="29557"/>
                <a:lumOff val="3399"/>
                <a:alphaOff val="0"/>
              </a:schemeClr>
            </a:gs>
            <a:gs pos="90000">
              <a:schemeClr val="accent2">
                <a:hueOff val="-245742"/>
                <a:satOff val="29557"/>
                <a:lumOff val="3399"/>
                <a:alphaOff val="0"/>
                <a:shade val="100000"/>
              </a:schemeClr>
            </a:gs>
            <a:gs pos="100000">
              <a:schemeClr val="accent2">
                <a:hueOff val="-245742"/>
                <a:satOff val="29557"/>
                <a:lumOff val="3399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09EFB-BF00-4AD7-8DE0-75557EF10422}">
      <dsp:nvSpPr>
        <dsp:cNvPr id="0" name=""/>
        <dsp:cNvSpPr/>
      </dsp:nvSpPr>
      <dsp:spPr>
        <a:xfrm>
          <a:off x="2519021" y="3669920"/>
          <a:ext cx="1882542" cy="2560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00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Importancia</a:t>
          </a:r>
          <a:endParaRPr lang="es-EC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9021" y="3669920"/>
        <a:ext cx="1882542" cy="2560481"/>
      </dsp:txXfrm>
    </dsp:sp>
    <dsp:sp modelId="{BC02C812-4184-44F2-BC0E-6944E392094C}">
      <dsp:nvSpPr>
        <dsp:cNvPr id="0" name=""/>
        <dsp:cNvSpPr/>
      </dsp:nvSpPr>
      <dsp:spPr>
        <a:xfrm>
          <a:off x="4199862" y="2530310"/>
          <a:ext cx="475117" cy="475117"/>
        </a:xfrm>
        <a:prstGeom prst="ellipse">
          <a:avLst/>
        </a:prstGeom>
        <a:gradFill rotWithShape="0">
          <a:gsLst>
            <a:gs pos="0">
              <a:schemeClr val="accent2">
                <a:hueOff val="-491484"/>
                <a:satOff val="59113"/>
                <a:lumOff val="6797"/>
                <a:alphaOff val="0"/>
              </a:schemeClr>
            </a:gs>
            <a:gs pos="90000">
              <a:schemeClr val="accent2">
                <a:hueOff val="-491484"/>
                <a:satOff val="59113"/>
                <a:lumOff val="6797"/>
                <a:alphaOff val="0"/>
                <a:shade val="100000"/>
              </a:schemeClr>
            </a:gs>
            <a:gs pos="100000">
              <a:schemeClr val="accent2">
                <a:hueOff val="-491484"/>
                <a:satOff val="59113"/>
                <a:lumOff val="6797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4BF1A-D51A-47AD-BCCA-54929B271777}">
      <dsp:nvSpPr>
        <dsp:cNvPr id="0" name=""/>
        <dsp:cNvSpPr/>
      </dsp:nvSpPr>
      <dsp:spPr>
        <a:xfrm>
          <a:off x="4437421" y="2767869"/>
          <a:ext cx="1882542" cy="3462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55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Propósito</a:t>
          </a:r>
          <a:endParaRPr lang="es-EC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7421" y="2767869"/>
        <a:ext cx="1882542" cy="3462533"/>
      </dsp:txXfrm>
    </dsp:sp>
    <dsp:sp modelId="{E13E01B1-C6C4-4FAA-9876-CACB51DAF04F}">
      <dsp:nvSpPr>
        <dsp:cNvPr id="0" name=""/>
        <dsp:cNvSpPr/>
      </dsp:nvSpPr>
      <dsp:spPr>
        <a:xfrm>
          <a:off x="6225836" y="1894951"/>
          <a:ext cx="636478" cy="636478"/>
        </a:xfrm>
        <a:prstGeom prst="ellipse">
          <a:avLst/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90000">
              <a:schemeClr val="accent2">
                <a:hueOff val="-737226"/>
                <a:satOff val="88670"/>
                <a:lumOff val="10196"/>
                <a:alphaOff val="0"/>
                <a:shade val="10000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16D1E-911C-4FBB-91AC-B7C104A88973}">
      <dsp:nvSpPr>
        <dsp:cNvPr id="0" name=""/>
        <dsp:cNvSpPr/>
      </dsp:nvSpPr>
      <dsp:spPr>
        <a:xfrm>
          <a:off x="6544076" y="2213191"/>
          <a:ext cx="1882542" cy="4017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257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Definición del Problema</a:t>
          </a:r>
          <a:endParaRPr lang="es-EC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4076" y="2213191"/>
        <a:ext cx="1882542" cy="4017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35C9B-A6B0-4F7A-81A9-BCC213BB87F4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B87A1-3B3A-4E85-98DA-4EE4970CEA8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011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87A1-3B3A-4E85-98DA-4EE4970CEA84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160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B87A1-3B3A-4E85-98DA-4EE4970CEA84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848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C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2ED51C0-261D-4BA1-A388-03C9209B58B3}" type="datetimeFigureOut">
              <a:rPr lang="es-EC" smtClean="0"/>
              <a:t>14/12/2016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3702BC9-7A27-443B-88D9-69232136F29B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7" t="5076" r="18445" b="9037"/>
          <a:stretch/>
        </p:blipFill>
        <p:spPr bwMode="auto">
          <a:xfrm>
            <a:off x="-19422" y="-27384"/>
            <a:ext cx="916342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2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121" r="20206" b="5494"/>
          <a:stretch/>
        </p:blipFill>
        <p:spPr bwMode="auto">
          <a:xfrm>
            <a:off x="95894" y="151596"/>
            <a:ext cx="9012610" cy="658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t="10990" r="25476" b="10714"/>
          <a:stretch/>
        </p:blipFill>
        <p:spPr bwMode="auto">
          <a:xfrm>
            <a:off x="72008" y="-3132"/>
            <a:ext cx="9036496" cy="68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142603"/>
              </p:ext>
            </p:extLst>
          </p:nvPr>
        </p:nvGraphicFramePr>
        <p:xfrm>
          <a:off x="0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1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407893" cy="720080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Fase Cualitativa</a:t>
            </a:r>
            <a:endParaRPr lang="es-EC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t="15659" r="24744" b="14561"/>
          <a:stretch/>
        </p:blipFill>
        <p:spPr bwMode="auto">
          <a:xfrm>
            <a:off x="1329181" y="1686644"/>
            <a:ext cx="6699203" cy="498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2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 de investigación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51404223"/>
              </p:ext>
            </p:extLst>
          </p:nvPr>
        </p:nvGraphicFramePr>
        <p:xfrm>
          <a:off x="251520" y="1628800"/>
          <a:ext cx="864096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3572" r="17276" b="34794"/>
          <a:stretch/>
        </p:blipFill>
        <p:spPr bwMode="auto">
          <a:xfrm>
            <a:off x="179512" y="3861048"/>
            <a:ext cx="547260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5148064" y="4941168"/>
            <a:ext cx="864096" cy="32403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6372200" y="4005064"/>
            <a:ext cx="2592288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 30 </a:t>
            </a:r>
          </a:p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Empresas Medianas de la Industria Alimenticia de la Ciudad de Quito.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1260" cy="838370"/>
          </a:xfrm>
        </p:spPr>
        <p:txBody>
          <a:bodyPr/>
          <a:lstStyle/>
          <a:p>
            <a:pPr algn="l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Análisis – Análisis </a:t>
            </a:r>
            <a:r>
              <a:rPr lang="es-EC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univariado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4945" r="8126" b="14561"/>
          <a:stretch/>
        </p:blipFill>
        <p:spPr bwMode="auto">
          <a:xfrm>
            <a:off x="0" y="1628800"/>
            <a:ext cx="917180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7" t="14286" r="23280" b="16758"/>
          <a:stretch/>
        </p:blipFill>
        <p:spPr bwMode="auto">
          <a:xfrm>
            <a:off x="147464" y="587152"/>
            <a:ext cx="883891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t="3297" r="1025" b="8242"/>
          <a:stretch/>
        </p:blipFill>
        <p:spPr bwMode="auto">
          <a:xfrm>
            <a:off x="97444" y="764704"/>
            <a:ext cx="904655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4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11264" r="13324" b="9615"/>
          <a:stretch/>
        </p:blipFill>
        <p:spPr bwMode="auto">
          <a:xfrm>
            <a:off x="76200" y="440854"/>
            <a:ext cx="90678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1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17583" r="2197" b="12912"/>
          <a:stretch/>
        </p:blipFill>
        <p:spPr bwMode="auto">
          <a:xfrm>
            <a:off x="95400" y="908720"/>
            <a:ext cx="886908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8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t="2747" r="22401" b="5672"/>
          <a:stretch/>
        </p:blipFill>
        <p:spPr bwMode="auto">
          <a:xfrm>
            <a:off x="-23242" y="-6846"/>
            <a:ext cx="9167242" cy="686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0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6593" r="6296" b="6319"/>
          <a:stretch/>
        </p:blipFill>
        <p:spPr bwMode="auto">
          <a:xfrm>
            <a:off x="0" y="692696"/>
            <a:ext cx="91440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6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2912" r="25330" b="14835"/>
          <a:stretch/>
        </p:blipFill>
        <p:spPr bwMode="auto">
          <a:xfrm>
            <a:off x="395536" y="105714"/>
            <a:ext cx="8390954" cy="670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3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17856" r="10249" b="14561"/>
          <a:stretch/>
        </p:blipFill>
        <p:spPr bwMode="auto">
          <a:xfrm>
            <a:off x="0" y="620688"/>
            <a:ext cx="911619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1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7857" r="2489" b="7692"/>
          <a:stretch/>
        </p:blipFill>
        <p:spPr bwMode="auto">
          <a:xfrm>
            <a:off x="-15602" y="836712"/>
            <a:ext cx="9159602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7417" r="25769" b="22802"/>
          <a:stretch/>
        </p:blipFill>
        <p:spPr bwMode="auto">
          <a:xfrm>
            <a:off x="179512" y="67632"/>
            <a:ext cx="8784976" cy="66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3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2636" r="7760" b="20330"/>
          <a:stretch/>
        </p:blipFill>
        <p:spPr bwMode="auto">
          <a:xfrm>
            <a:off x="0" y="548680"/>
            <a:ext cx="903649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4810" y="188640"/>
            <a:ext cx="8927182" cy="1054394"/>
          </a:xfrm>
        </p:spPr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Análisis – Análisis </a:t>
            </a:r>
            <a:r>
              <a:rPr lang="es-EC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bivariado</a:t>
            </a:r>
            <a:endParaRPr lang="es-EC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t="18269" r="17057" b="18269"/>
          <a:stretch/>
        </p:blipFill>
        <p:spPr bwMode="auto">
          <a:xfrm>
            <a:off x="107504" y="2276872"/>
            <a:ext cx="89644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2018" y="1628800"/>
            <a:ext cx="9036496" cy="6213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Tabla de Contingencia: Pregunta 3 vs Pregunta 9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6318" r="7907" b="17857"/>
          <a:stretch/>
        </p:blipFill>
        <p:spPr bwMode="auto">
          <a:xfrm>
            <a:off x="23564" y="836712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5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504" y="32049"/>
            <a:ext cx="8928992" cy="804664"/>
          </a:xfrm>
        </p:spPr>
        <p:txBody>
          <a:bodyPr/>
          <a:lstStyle/>
          <a:p>
            <a:r>
              <a:rPr lang="es-EC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863402"/>
            <a:ext cx="8784976" cy="6213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Pregunta 10 vs Pregunta 9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t="26373" r="6149" b="25275"/>
          <a:stretch/>
        </p:blipFill>
        <p:spPr bwMode="auto">
          <a:xfrm>
            <a:off x="89756" y="1802904"/>
            <a:ext cx="89644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5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867" r="9663" b="12363"/>
          <a:stretch/>
        </p:blipFill>
        <p:spPr bwMode="auto">
          <a:xfrm>
            <a:off x="0" y="692696"/>
            <a:ext cx="9142734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3022" r="14860" b="41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6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81260" cy="1054394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Chi- cuadrado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7602" y="1052736"/>
            <a:ext cx="8784976" cy="6213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Pregunta 3 vs Pregunta 9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8517" r="5418" b="29670"/>
          <a:stretch/>
        </p:blipFill>
        <p:spPr bwMode="auto">
          <a:xfrm>
            <a:off x="35496" y="1988840"/>
            <a:ext cx="91085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t="10715" r="8492" b="16208"/>
          <a:stretch/>
        </p:blipFill>
        <p:spPr bwMode="auto">
          <a:xfrm>
            <a:off x="1910" y="764704"/>
            <a:ext cx="914209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matemático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3433" r="26062" b="15247"/>
          <a:stretch/>
        </p:blipFill>
        <p:spPr bwMode="auto">
          <a:xfrm>
            <a:off x="179512" y="1484784"/>
            <a:ext cx="8784976" cy="537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4396" r="26062" b="6044"/>
          <a:stretch/>
        </p:blipFill>
        <p:spPr bwMode="auto">
          <a:xfrm>
            <a:off x="0" y="44624"/>
            <a:ext cx="9108504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5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Conceptual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3846" r="20670" b="7143"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4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 t="3022" r="16472" b="5220"/>
          <a:stretch/>
        </p:blipFill>
        <p:spPr bwMode="auto">
          <a:xfrm>
            <a:off x="19049" y="26268"/>
            <a:ext cx="9207387" cy="685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1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 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23242" r="11207" b="14324"/>
          <a:stretch/>
        </p:blipFill>
        <p:spPr bwMode="auto">
          <a:xfrm>
            <a:off x="179512" y="2274168"/>
            <a:ext cx="8749208" cy="35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4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 b="25550"/>
          <a:stretch/>
        </p:blipFill>
        <p:spPr bwMode="auto">
          <a:xfrm>
            <a:off x="107504" y="2466310"/>
            <a:ext cx="8965232" cy="269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4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24176" r="9663" b="6044"/>
          <a:stretch/>
        </p:blipFill>
        <p:spPr bwMode="auto">
          <a:xfrm>
            <a:off x="6524" y="0"/>
            <a:ext cx="913747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31318" r="12624" b="4945"/>
          <a:stretch/>
        </p:blipFill>
        <p:spPr bwMode="auto">
          <a:xfrm>
            <a:off x="0" y="3693790"/>
            <a:ext cx="9178827" cy="319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9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Fase Cualitativa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 de la investigación de mercados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27584" y="2636912"/>
            <a:ext cx="3816424" cy="3456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Población</a:t>
            </a:r>
            <a:r>
              <a:rPr lang="es-EC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s-EC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Empresas Medianas del Distrito Metropolitano de Quito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17368" y="2636912"/>
            <a:ext cx="3816424" cy="3456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</a:t>
            </a:r>
            <a:r>
              <a:rPr lang="es-EC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s-EC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Empresas Medianas del Sector Industrial Alimenticio del Distrito Metropolitano de Quito.</a:t>
            </a:r>
            <a:endParaRPr lang="es-EC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1120</TotalTime>
  <Words>107</Words>
  <Application>Microsoft Office PowerPoint</Application>
  <PresentationFormat>Presentación en pantalla (4:3)</PresentationFormat>
  <Paragraphs>29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Calibri</vt:lpstr>
      <vt:lpstr>Franklin Gothic Medium</vt:lpstr>
      <vt:lpstr>Times New Roman</vt:lpstr>
      <vt:lpstr>Wingdings</vt:lpstr>
      <vt:lpstr>Wingdings 2</vt:lpstr>
      <vt:lpstr>Cuadrícula</vt:lpstr>
      <vt:lpstr>Presentación de PowerPoint</vt:lpstr>
      <vt:lpstr>Presentación de PowerPoint</vt:lpstr>
      <vt:lpstr>Presentación de PowerPoint</vt:lpstr>
      <vt:lpstr>Marco Conceptual</vt:lpstr>
      <vt:lpstr>Presentación de PowerPoint</vt:lpstr>
      <vt:lpstr>OBJETIVO general </vt:lpstr>
      <vt:lpstr>Objetivos específicos</vt:lpstr>
      <vt:lpstr>Presentación de PowerPoint</vt:lpstr>
      <vt:lpstr>Proceso de la investigación de mercados</vt:lpstr>
      <vt:lpstr>Presentación de PowerPoint</vt:lpstr>
      <vt:lpstr>Presentación de PowerPoint</vt:lpstr>
      <vt:lpstr>Presentación de PowerPoint</vt:lpstr>
      <vt:lpstr>Presentación de PowerPoint</vt:lpstr>
      <vt:lpstr>Tipo de investigación </vt:lpstr>
      <vt:lpstr>3. Análisis – Análisis univariado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Análisis – Análisis bivariado</vt:lpstr>
      <vt:lpstr>Presentación de PowerPoint</vt:lpstr>
      <vt:lpstr>anova</vt:lpstr>
      <vt:lpstr>Presentación de PowerPoint</vt:lpstr>
      <vt:lpstr>Chi- cuadrado </vt:lpstr>
      <vt:lpstr>Presentación de PowerPoint</vt:lpstr>
      <vt:lpstr>Modelo matemático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Alyus</dc:creator>
  <cp:lastModifiedBy>Estudiantes</cp:lastModifiedBy>
  <cp:revision>17</cp:revision>
  <dcterms:created xsi:type="dcterms:W3CDTF">2016-12-12T00:27:37Z</dcterms:created>
  <dcterms:modified xsi:type="dcterms:W3CDTF">2016-12-14T18:03:42Z</dcterms:modified>
</cp:coreProperties>
</file>