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4" r:id="rId15"/>
    <p:sldId id="275" r:id="rId16"/>
    <p:sldId id="276" r:id="rId17"/>
    <p:sldId id="270" r:id="rId18"/>
    <p:sldId id="271" r:id="rId19"/>
    <p:sldId id="272" r:id="rId20"/>
    <p:sldId id="273" r:id="rId21"/>
    <p:sldId id="277" r:id="rId22"/>
    <p:sldId id="324" r:id="rId23"/>
    <p:sldId id="279" r:id="rId24"/>
    <p:sldId id="325" r:id="rId25"/>
    <p:sldId id="278" r:id="rId26"/>
    <p:sldId id="326" r:id="rId27"/>
    <p:sldId id="280" r:id="rId28"/>
    <p:sldId id="327" r:id="rId29"/>
    <p:sldId id="281" r:id="rId30"/>
    <p:sldId id="282" r:id="rId31"/>
    <p:sldId id="283" r:id="rId32"/>
    <p:sldId id="284" r:id="rId33"/>
    <p:sldId id="285" r:id="rId34"/>
    <p:sldId id="286" r:id="rId35"/>
    <p:sldId id="287" r:id="rId36"/>
    <p:sldId id="288" r:id="rId37"/>
    <p:sldId id="289" r:id="rId38"/>
    <p:sldId id="290" r:id="rId39"/>
    <p:sldId id="291" r:id="rId40"/>
    <p:sldId id="328" r:id="rId41"/>
    <p:sldId id="294" r:id="rId42"/>
    <p:sldId id="292" r:id="rId43"/>
    <p:sldId id="293"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lvl="1" algn="ctr" rtl="0">
              <a:defRPr sz="1862" b="0" i="0" u="none" strike="noStrike" kern="1200" spc="0" baseline="0">
                <a:solidFill>
                  <a:prstClr val="black">
                    <a:lumMod val="65000"/>
                    <a:lumOff val="35000"/>
                  </a:prstClr>
                </a:solidFill>
                <a:latin typeface="+mn-lt"/>
                <a:ea typeface="+mn-ea"/>
                <a:cs typeface="+mn-cs"/>
              </a:defRPr>
            </a:pPr>
            <a:r>
              <a:rPr lang="es-EC" dirty="0" smtClean="0"/>
              <a:t>Empresas comparables</a:t>
            </a:r>
            <a:endParaRPr lang="es-EC" dirty="0"/>
          </a:p>
        </c:rich>
      </c:tx>
      <c:layout/>
      <c:overlay val="0"/>
      <c:spPr>
        <a:noFill/>
        <a:ln>
          <a:noFill/>
        </a:ln>
        <a:effectLst/>
      </c:spPr>
      <c:txPr>
        <a:bodyPr rot="0" spcFirstLastPara="1" vertOverflow="ellipsis" vert="horz" wrap="square" anchor="ctr" anchorCtr="1"/>
        <a:lstStyle/>
        <a:p>
          <a:pPr lvl="1" algn="ctr" rtl="0">
            <a:defRPr sz="1862" b="0" i="0" u="none" strike="noStrike" kern="1200" spc="0" baseline="0">
              <a:solidFill>
                <a:prstClr val="black">
                  <a:lumMod val="65000"/>
                  <a:lumOff val="35000"/>
                </a:prst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Hoja1!$A$2:$A$5</c:f>
              <c:strCache>
                <c:ptCount val="2"/>
                <c:pt idx="0">
                  <c:v>Categoría 1</c:v>
                </c:pt>
                <c:pt idx="1">
                  <c:v>Categoría 2</c:v>
                </c:pt>
              </c:strCache>
            </c:strRef>
          </c:cat>
          <c:val>
            <c:numRef>
              <c:f>Hoja1!$B$2:$B$5</c:f>
              <c:numCache>
                <c:formatCode>General</c:formatCode>
                <c:ptCount val="4"/>
                <c:pt idx="0">
                  <c:v>3</c:v>
                </c:pt>
                <c:pt idx="1">
                  <c:v>3</c:v>
                </c:pt>
              </c:numCache>
            </c:numRef>
          </c:val>
        </c:ser>
        <c:ser>
          <c:idx val="1"/>
          <c:order val="1"/>
          <c:tx>
            <c:strRef>
              <c:f>Hoja1!$C$1</c:f>
              <c:strCache>
                <c:ptCount val="1"/>
                <c:pt idx="0">
                  <c:v>Serie 2</c:v>
                </c:pt>
              </c:strCache>
            </c:strRef>
          </c:tx>
          <c:spPr>
            <a:solidFill>
              <a:schemeClr val="accent2"/>
            </a:solidFill>
            <a:ln>
              <a:noFill/>
            </a:ln>
            <a:effectLst/>
            <a:sp3d/>
          </c:spPr>
          <c:invertIfNegative val="0"/>
          <c:cat>
            <c:strRef>
              <c:f>Hoja1!$A$2:$A$5</c:f>
              <c:strCache>
                <c:ptCount val="2"/>
                <c:pt idx="0">
                  <c:v>Categoría 1</c:v>
                </c:pt>
                <c:pt idx="1">
                  <c:v>Categoría 2</c:v>
                </c:pt>
              </c:strCache>
            </c:strRef>
          </c:cat>
          <c:val>
            <c:numRef>
              <c:f>Hoja1!$C$2:$C$5</c:f>
              <c:numCache>
                <c:formatCode>General</c:formatCode>
                <c:ptCount val="4"/>
                <c:pt idx="0">
                  <c:v>5</c:v>
                </c:pt>
                <c:pt idx="1">
                  <c:v>5</c:v>
                </c:pt>
              </c:numCache>
            </c:numRef>
          </c:val>
        </c:ser>
        <c:ser>
          <c:idx val="2"/>
          <c:order val="2"/>
          <c:tx>
            <c:strRef>
              <c:f>Hoja1!$D$1</c:f>
              <c:strCache>
                <c:ptCount val="1"/>
                <c:pt idx="0">
                  <c:v>Columna1</c:v>
                </c:pt>
              </c:strCache>
            </c:strRef>
          </c:tx>
          <c:spPr>
            <a:solidFill>
              <a:schemeClr val="accent3"/>
            </a:solidFill>
            <a:ln>
              <a:noFill/>
            </a:ln>
            <a:effectLst/>
            <a:sp3d/>
          </c:spPr>
          <c:invertIfNegative val="0"/>
          <c:cat>
            <c:strRef>
              <c:f>Hoja1!$A$2:$A$5</c:f>
              <c:strCache>
                <c:ptCount val="2"/>
                <c:pt idx="0">
                  <c:v>Categoría 1</c:v>
                </c:pt>
                <c:pt idx="1">
                  <c:v>Categoría 2</c:v>
                </c:pt>
              </c:strCache>
            </c:strRef>
          </c:cat>
          <c:val>
            <c:numRef>
              <c:f>Hoja1!$D$2:$D$5</c:f>
              <c:numCache>
                <c:formatCode>General</c:formatCode>
                <c:ptCount val="4"/>
              </c:numCache>
            </c:numRef>
          </c:val>
        </c:ser>
        <c:dLbls>
          <c:showLegendKey val="0"/>
          <c:showVal val="0"/>
          <c:showCatName val="0"/>
          <c:showSerName val="0"/>
          <c:showPercent val="0"/>
          <c:showBubbleSize val="0"/>
        </c:dLbls>
        <c:gapWidth val="150"/>
        <c:shape val="box"/>
        <c:axId val="2064717200"/>
        <c:axId val="2064717744"/>
        <c:axId val="0"/>
      </c:bar3DChart>
      <c:catAx>
        <c:axId val="2064717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064717744"/>
        <c:crosses val="autoZero"/>
        <c:auto val="1"/>
        <c:lblAlgn val="ctr"/>
        <c:lblOffset val="100"/>
        <c:noMultiLvlLbl val="0"/>
      </c:catAx>
      <c:valAx>
        <c:axId val="206471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064717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4A9D8-562F-4554-A5D6-6BC721BC5596}" type="doc">
      <dgm:prSet loTypeId="urn:microsoft.com/office/officeart/2005/8/layout/radial6" loCatId="cycle" qsTypeId="urn:microsoft.com/office/officeart/2005/8/quickstyle/3d3" qsCatId="3D" csTypeId="urn:microsoft.com/office/officeart/2005/8/colors/accent0_2" csCatId="mainScheme" phldr="1"/>
      <dgm:spPr/>
      <dgm:t>
        <a:bodyPr/>
        <a:lstStyle/>
        <a:p>
          <a:endParaRPr lang="es-EC"/>
        </a:p>
      </dgm:t>
    </dgm:pt>
    <dgm:pt modelId="{36F8A82A-1AC8-4DEC-AC13-363C4A314950}">
      <dgm:prSet phldrT="[Texto]" custT="1"/>
      <dgm:spPr/>
      <dgm:t>
        <a:bodyPr/>
        <a:lstStyle/>
        <a:p>
          <a:r>
            <a:rPr lang="es-EC" sz="1800" b="1" dirty="0" smtClean="0"/>
            <a:t>Cuantificar</a:t>
          </a:r>
          <a:endParaRPr lang="es-EC" sz="1800" b="1" dirty="0"/>
        </a:p>
      </dgm:t>
    </dgm:pt>
    <dgm:pt modelId="{A5EA572D-A7C7-4F47-BA54-6324D0B291C1}" type="parTrans" cxnId="{46121D6B-19D7-48E4-8533-75454C23C6F3}">
      <dgm:prSet/>
      <dgm:spPr/>
      <dgm:t>
        <a:bodyPr/>
        <a:lstStyle/>
        <a:p>
          <a:endParaRPr lang="es-EC"/>
        </a:p>
      </dgm:t>
    </dgm:pt>
    <dgm:pt modelId="{374A8888-DC2C-463A-9D79-7E70D09D9356}" type="sibTrans" cxnId="{46121D6B-19D7-48E4-8533-75454C23C6F3}">
      <dgm:prSet/>
      <dgm:spPr/>
      <dgm:t>
        <a:bodyPr/>
        <a:lstStyle/>
        <a:p>
          <a:endParaRPr lang="es-EC"/>
        </a:p>
      </dgm:t>
    </dgm:pt>
    <dgm:pt modelId="{C8E6DEEB-CDE7-4E48-A238-BB2F926DB886}">
      <dgm:prSet phldrT="[Texto]"/>
      <dgm:spPr/>
      <dgm:t>
        <a:bodyPr/>
        <a:lstStyle/>
        <a:p>
          <a:r>
            <a:rPr lang="es-EC" dirty="0" smtClean="0"/>
            <a:t>Patrimonio</a:t>
          </a:r>
          <a:endParaRPr lang="es-EC" dirty="0"/>
        </a:p>
      </dgm:t>
    </dgm:pt>
    <dgm:pt modelId="{0A7E7E07-26D2-4863-81BC-186D75CD0170}" type="parTrans" cxnId="{8C16AC2F-2538-4C5E-8B8E-4C7DC56D9B30}">
      <dgm:prSet/>
      <dgm:spPr/>
      <dgm:t>
        <a:bodyPr/>
        <a:lstStyle/>
        <a:p>
          <a:endParaRPr lang="es-EC"/>
        </a:p>
      </dgm:t>
    </dgm:pt>
    <dgm:pt modelId="{054EC643-CC45-4BCF-A87E-AAB01E5AA0D0}" type="sibTrans" cxnId="{8C16AC2F-2538-4C5E-8B8E-4C7DC56D9B30}">
      <dgm:prSet/>
      <dgm:spPr/>
      <dgm:t>
        <a:bodyPr/>
        <a:lstStyle/>
        <a:p>
          <a:endParaRPr lang="es-EC"/>
        </a:p>
      </dgm:t>
    </dgm:pt>
    <dgm:pt modelId="{636D7ABB-0E61-402F-B08C-C8F859A42EB7}">
      <dgm:prSet phldrT="[Texto]"/>
      <dgm:spPr/>
      <dgm:t>
        <a:bodyPr/>
        <a:lstStyle/>
        <a:p>
          <a:r>
            <a:rPr lang="es-EC" dirty="0" smtClean="0"/>
            <a:t>Actividad	</a:t>
          </a:r>
          <a:endParaRPr lang="es-EC" dirty="0"/>
        </a:p>
      </dgm:t>
    </dgm:pt>
    <dgm:pt modelId="{CE004980-2C9B-4587-BA28-1DB8FD30EF6C}" type="parTrans" cxnId="{1C0D6C95-E7B9-4313-947D-1E1BD593F098}">
      <dgm:prSet/>
      <dgm:spPr/>
      <dgm:t>
        <a:bodyPr/>
        <a:lstStyle/>
        <a:p>
          <a:endParaRPr lang="es-EC"/>
        </a:p>
      </dgm:t>
    </dgm:pt>
    <dgm:pt modelId="{D0516068-DB2F-4BA4-ACB7-AD3451D7ADC5}" type="sibTrans" cxnId="{1C0D6C95-E7B9-4313-947D-1E1BD593F098}">
      <dgm:prSet/>
      <dgm:spPr/>
      <dgm:t>
        <a:bodyPr/>
        <a:lstStyle/>
        <a:p>
          <a:endParaRPr lang="es-EC"/>
        </a:p>
      </dgm:t>
    </dgm:pt>
    <dgm:pt modelId="{57F50671-7E45-4DD7-8740-3FC1F8FF72C2}">
      <dgm:prSet phldrT="[Texto]"/>
      <dgm:spPr/>
      <dgm:t>
        <a:bodyPr/>
        <a:lstStyle/>
        <a:p>
          <a:r>
            <a:rPr lang="es-EC" dirty="0" smtClean="0"/>
            <a:t>Potencialidad</a:t>
          </a:r>
          <a:endParaRPr lang="es-EC" dirty="0"/>
        </a:p>
      </dgm:t>
    </dgm:pt>
    <dgm:pt modelId="{DC815076-B33E-4F3B-A288-2E749716B05B}" type="parTrans" cxnId="{BA74818B-5A1E-4EE5-BA75-DC6A422F05CE}">
      <dgm:prSet/>
      <dgm:spPr/>
      <dgm:t>
        <a:bodyPr/>
        <a:lstStyle/>
        <a:p>
          <a:endParaRPr lang="es-EC"/>
        </a:p>
      </dgm:t>
    </dgm:pt>
    <dgm:pt modelId="{3AEB8598-78C1-4E05-AB30-1E61C5C8DAE2}" type="sibTrans" cxnId="{BA74818B-5A1E-4EE5-BA75-DC6A422F05CE}">
      <dgm:prSet/>
      <dgm:spPr/>
      <dgm:t>
        <a:bodyPr/>
        <a:lstStyle/>
        <a:p>
          <a:endParaRPr lang="es-EC"/>
        </a:p>
      </dgm:t>
    </dgm:pt>
    <dgm:pt modelId="{DF27DDDA-649C-4BF0-8E4E-364B80D26881}">
      <dgm:prSet phldrT="[Texto]"/>
      <dgm:spPr/>
      <dgm:t>
        <a:bodyPr/>
        <a:lstStyle/>
        <a:p>
          <a:r>
            <a:rPr lang="es-EC" dirty="0" smtClean="0"/>
            <a:t>Cualquier otra</a:t>
          </a:r>
          <a:endParaRPr lang="es-EC" dirty="0"/>
        </a:p>
      </dgm:t>
    </dgm:pt>
    <dgm:pt modelId="{887C42ED-4D7E-465F-A6FA-F523A5051D97}" type="parTrans" cxnId="{B1EDF04B-5781-4753-9DE0-A6775651886A}">
      <dgm:prSet/>
      <dgm:spPr/>
      <dgm:t>
        <a:bodyPr/>
        <a:lstStyle/>
        <a:p>
          <a:endParaRPr lang="es-EC"/>
        </a:p>
      </dgm:t>
    </dgm:pt>
    <dgm:pt modelId="{84314B49-EF23-47EF-A232-B44BE7C1095B}" type="sibTrans" cxnId="{B1EDF04B-5781-4753-9DE0-A6775651886A}">
      <dgm:prSet/>
      <dgm:spPr/>
      <dgm:t>
        <a:bodyPr/>
        <a:lstStyle/>
        <a:p>
          <a:endParaRPr lang="es-EC"/>
        </a:p>
      </dgm:t>
    </dgm:pt>
    <dgm:pt modelId="{BC5C643D-8F47-46D2-BF7B-67A7DF50AE82}" type="pres">
      <dgm:prSet presAssocID="{D024A9D8-562F-4554-A5D6-6BC721BC5596}" presName="Name0" presStyleCnt="0">
        <dgm:presLayoutVars>
          <dgm:chMax val="1"/>
          <dgm:dir/>
          <dgm:animLvl val="ctr"/>
          <dgm:resizeHandles val="exact"/>
        </dgm:presLayoutVars>
      </dgm:prSet>
      <dgm:spPr/>
    </dgm:pt>
    <dgm:pt modelId="{80B24769-B902-4466-87B0-288A890F7721}" type="pres">
      <dgm:prSet presAssocID="{36F8A82A-1AC8-4DEC-AC13-363C4A314950}" presName="centerShape" presStyleLbl="node0" presStyleIdx="0" presStyleCnt="1" custScaleX="100552" custScaleY="95233" custLinFactNeighborX="1664" custLinFactNeighborY="1663"/>
      <dgm:spPr/>
      <dgm:t>
        <a:bodyPr/>
        <a:lstStyle/>
        <a:p>
          <a:endParaRPr lang="es-EC"/>
        </a:p>
      </dgm:t>
    </dgm:pt>
    <dgm:pt modelId="{EAECDA58-C130-4E2B-A3E7-BC422A1A1261}" type="pres">
      <dgm:prSet presAssocID="{C8E6DEEB-CDE7-4E48-A238-BB2F926DB886}" presName="node" presStyleLbl="node1" presStyleIdx="0" presStyleCnt="4" custScaleX="148087">
        <dgm:presLayoutVars>
          <dgm:bulletEnabled val="1"/>
        </dgm:presLayoutVars>
      </dgm:prSet>
      <dgm:spPr/>
    </dgm:pt>
    <dgm:pt modelId="{481C97D5-D92E-401E-B5FA-76B27F24D97B}" type="pres">
      <dgm:prSet presAssocID="{C8E6DEEB-CDE7-4E48-A238-BB2F926DB886}" presName="dummy" presStyleCnt="0"/>
      <dgm:spPr/>
    </dgm:pt>
    <dgm:pt modelId="{29AE70DC-CE3C-4620-A47F-B26FA35C4B2D}" type="pres">
      <dgm:prSet presAssocID="{054EC643-CC45-4BCF-A87E-AAB01E5AA0D0}" presName="sibTrans" presStyleLbl="sibTrans2D1" presStyleIdx="0" presStyleCnt="4"/>
      <dgm:spPr/>
    </dgm:pt>
    <dgm:pt modelId="{2D76CFC1-5A6D-4367-B2C9-54A0E8326859}" type="pres">
      <dgm:prSet presAssocID="{636D7ABB-0E61-402F-B08C-C8F859A42EB7}" presName="node" presStyleLbl="node1" presStyleIdx="1" presStyleCnt="4" custScaleX="144947">
        <dgm:presLayoutVars>
          <dgm:bulletEnabled val="1"/>
        </dgm:presLayoutVars>
      </dgm:prSet>
      <dgm:spPr/>
    </dgm:pt>
    <dgm:pt modelId="{2F518093-EF40-4025-BA41-8E1DF0DFB00C}" type="pres">
      <dgm:prSet presAssocID="{636D7ABB-0E61-402F-B08C-C8F859A42EB7}" presName="dummy" presStyleCnt="0"/>
      <dgm:spPr/>
    </dgm:pt>
    <dgm:pt modelId="{E03942E2-7F4E-4C39-98D8-C55714F8BE28}" type="pres">
      <dgm:prSet presAssocID="{D0516068-DB2F-4BA4-ACB7-AD3451D7ADC5}" presName="sibTrans" presStyleLbl="sibTrans2D1" presStyleIdx="1" presStyleCnt="4"/>
      <dgm:spPr/>
    </dgm:pt>
    <dgm:pt modelId="{8EB61C95-AB93-4C13-8BB5-B4D59D9A6B81}" type="pres">
      <dgm:prSet presAssocID="{57F50671-7E45-4DD7-8740-3FC1F8FF72C2}" presName="node" presStyleLbl="node1" presStyleIdx="2" presStyleCnt="4" custScaleX="180638">
        <dgm:presLayoutVars>
          <dgm:bulletEnabled val="1"/>
        </dgm:presLayoutVars>
      </dgm:prSet>
      <dgm:spPr/>
    </dgm:pt>
    <dgm:pt modelId="{BD69BEE8-BFEC-4F2D-9E91-9FE58E32B05F}" type="pres">
      <dgm:prSet presAssocID="{57F50671-7E45-4DD7-8740-3FC1F8FF72C2}" presName="dummy" presStyleCnt="0"/>
      <dgm:spPr/>
    </dgm:pt>
    <dgm:pt modelId="{C035205B-869D-4F29-8DB8-8EE6E0712C4D}" type="pres">
      <dgm:prSet presAssocID="{3AEB8598-78C1-4E05-AB30-1E61C5C8DAE2}" presName="sibTrans" presStyleLbl="sibTrans2D1" presStyleIdx="2" presStyleCnt="4"/>
      <dgm:spPr/>
    </dgm:pt>
    <dgm:pt modelId="{F8B72AC4-B557-40FA-8E3F-58F3E9982825}" type="pres">
      <dgm:prSet presAssocID="{DF27DDDA-649C-4BF0-8E4E-364B80D26881}" presName="node" presStyleLbl="node1" presStyleIdx="3" presStyleCnt="4" custScaleX="163904">
        <dgm:presLayoutVars>
          <dgm:bulletEnabled val="1"/>
        </dgm:presLayoutVars>
      </dgm:prSet>
      <dgm:spPr/>
      <dgm:t>
        <a:bodyPr/>
        <a:lstStyle/>
        <a:p>
          <a:endParaRPr lang="es-EC"/>
        </a:p>
      </dgm:t>
    </dgm:pt>
    <dgm:pt modelId="{0AC26827-AF23-4EDD-A2C3-E93FE3298511}" type="pres">
      <dgm:prSet presAssocID="{DF27DDDA-649C-4BF0-8E4E-364B80D26881}" presName="dummy" presStyleCnt="0"/>
      <dgm:spPr/>
    </dgm:pt>
    <dgm:pt modelId="{F42070B0-526C-4B4A-BC06-E32004E642E5}" type="pres">
      <dgm:prSet presAssocID="{84314B49-EF23-47EF-A232-B44BE7C1095B}" presName="sibTrans" presStyleLbl="sibTrans2D1" presStyleIdx="3" presStyleCnt="4"/>
      <dgm:spPr/>
    </dgm:pt>
  </dgm:ptLst>
  <dgm:cxnLst>
    <dgm:cxn modelId="{8C16AC2F-2538-4C5E-8B8E-4C7DC56D9B30}" srcId="{36F8A82A-1AC8-4DEC-AC13-363C4A314950}" destId="{C8E6DEEB-CDE7-4E48-A238-BB2F926DB886}" srcOrd="0" destOrd="0" parTransId="{0A7E7E07-26D2-4863-81BC-186D75CD0170}" sibTransId="{054EC643-CC45-4BCF-A87E-AAB01E5AA0D0}"/>
    <dgm:cxn modelId="{816D4534-A529-4BD8-9BEC-12880F43AC8F}" type="presOf" srcId="{DF27DDDA-649C-4BF0-8E4E-364B80D26881}" destId="{F8B72AC4-B557-40FA-8E3F-58F3E9982825}" srcOrd="0" destOrd="0" presId="urn:microsoft.com/office/officeart/2005/8/layout/radial6"/>
    <dgm:cxn modelId="{130ACB5F-EB46-4A1E-BAFC-E4CD13173F72}" type="presOf" srcId="{C8E6DEEB-CDE7-4E48-A238-BB2F926DB886}" destId="{EAECDA58-C130-4E2B-A3E7-BC422A1A1261}" srcOrd="0" destOrd="0" presId="urn:microsoft.com/office/officeart/2005/8/layout/radial6"/>
    <dgm:cxn modelId="{D7F7ED0C-9860-4639-A1A5-E084A173009F}" type="presOf" srcId="{D0516068-DB2F-4BA4-ACB7-AD3451D7ADC5}" destId="{E03942E2-7F4E-4C39-98D8-C55714F8BE28}" srcOrd="0" destOrd="0" presId="urn:microsoft.com/office/officeart/2005/8/layout/radial6"/>
    <dgm:cxn modelId="{06B82F6F-A35A-4380-A2E8-19982FD7DBB9}" type="presOf" srcId="{3AEB8598-78C1-4E05-AB30-1E61C5C8DAE2}" destId="{C035205B-869D-4F29-8DB8-8EE6E0712C4D}" srcOrd="0" destOrd="0" presId="urn:microsoft.com/office/officeart/2005/8/layout/radial6"/>
    <dgm:cxn modelId="{BA74818B-5A1E-4EE5-BA75-DC6A422F05CE}" srcId="{36F8A82A-1AC8-4DEC-AC13-363C4A314950}" destId="{57F50671-7E45-4DD7-8740-3FC1F8FF72C2}" srcOrd="2" destOrd="0" parTransId="{DC815076-B33E-4F3B-A288-2E749716B05B}" sibTransId="{3AEB8598-78C1-4E05-AB30-1E61C5C8DAE2}"/>
    <dgm:cxn modelId="{1C0D6C95-E7B9-4313-947D-1E1BD593F098}" srcId="{36F8A82A-1AC8-4DEC-AC13-363C4A314950}" destId="{636D7ABB-0E61-402F-B08C-C8F859A42EB7}" srcOrd="1" destOrd="0" parTransId="{CE004980-2C9B-4587-BA28-1DB8FD30EF6C}" sibTransId="{D0516068-DB2F-4BA4-ACB7-AD3451D7ADC5}"/>
    <dgm:cxn modelId="{BBB39542-10D3-43B8-8371-0B00FFA0BD42}" type="presOf" srcId="{36F8A82A-1AC8-4DEC-AC13-363C4A314950}" destId="{80B24769-B902-4466-87B0-288A890F7721}" srcOrd="0" destOrd="0" presId="urn:microsoft.com/office/officeart/2005/8/layout/radial6"/>
    <dgm:cxn modelId="{FDAECEAE-87BD-4F2C-9B3C-4B7CDD3902F4}" type="presOf" srcId="{636D7ABB-0E61-402F-B08C-C8F859A42EB7}" destId="{2D76CFC1-5A6D-4367-B2C9-54A0E8326859}" srcOrd="0" destOrd="0" presId="urn:microsoft.com/office/officeart/2005/8/layout/radial6"/>
    <dgm:cxn modelId="{B1EDF04B-5781-4753-9DE0-A6775651886A}" srcId="{36F8A82A-1AC8-4DEC-AC13-363C4A314950}" destId="{DF27DDDA-649C-4BF0-8E4E-364B80D26881}" srcOrd="3" destOrd="0" parTransId="{887C42ED-4D7E-465F-A6FA-F523A5051D97}" sibTransId="{84314B49-EF23-47EF-A232-B44BE7C1095B}"/>
    <dgm:cxn modelId="{46121D6B-19D7-48E4-8533-75454C23C6F3}" srcId="{D024A9D8-562F-4554-A5D6-6BC721BC5596}" destId="{36F8A82A-1AC8-4DEC-AC13-363C4A314950}" srcOrd="0" destOrd="0" parTransId="{A5EA572D-A7C7-4F47-BA54-6324D0B291C1}" sibTransId="{374A8888-DC2C-463A-9D79-7E70D09D9356}"/>
    <dgm:cxn modelId="{E7C97599-8C3B-474B-89E3-AF1055ECF3ED}" type="presOf" srcId="{D024A9D8-562F-4554-A5D6-6BC721BC5596}" destId="{BC5C643D-8F47-46D2-BF7B-67A7DF50AE82}" srcOrd="0" destOrd="0" presId="urn:microsoft.com/office/officeart/2005/8/layout/radial6"/>
    <dgm:cxn modelId="{A4D05785-19C6-4302-A825-DDC69C696231}" type="presOf" srcId="{57F50671-7E45-4DD7-8740-3FC1F8FF72C2}" destId="{8EB61C95-AB93-4C13-8BB5-B4D59D9A6B81}" srcOrd="0" destOrd="0" presId="urn:microsoft.com/office/officeart/2005/8/layout/radial6"/>
    <dgm:cxn modelId="{65DB2D3C-A4CB-4C10-AD6E-2E0173D6F41B}" type="presOf" srcId="{84314B49-EF23-47EF-A232-B44BE7C1095B}" destId="{F42070B0-526C-4B4A-BC06-E32004E642E5}" srcOrd="0" destOrd="0" presId="urn:microsoft.com/office/officeart/2005/8/layout/radial6"/>
    <dgm:cxn modelId="{6D0BA653-B348-461D-83C6-9345B67D8875}" type="presOf" srcId="{054EC643-CC45-4BCF-A87E-AAB01E5AA0D0}" destId="{29AE70DC-CE3C-4620-A47F-B26FA35C4B2D}" srcOrd="0" destOrd="0" presId="urn:microsoft.com/office/officeart/2005/8/layout/radial6"/>
    <dgm:cxn modelId="{CFBF4EBD-137D-43B3-AA2E-0BA305472233}" type="presParOf" srcId="{BC5C643D-8F47-46D2-BF7B-67A7DF50AE82}" destId="{80B24769-B902-4466-87B0-288A890F7721}" srcOrd="0" destOrd="0" presId="urn:microsoft.com/office/officeart/2005/8/layout/radial6"/>
    <dgm:cxn modelId="{47E966A6-FBE0-4A84-931E-83AED8F2AD31}" type="presParOf" srcId="{BC5C643D-8F47-46D2-BF7B-67A7DF50AE82}" destId="{EAECDA58-C130-4E2B-A3E7-BC422A1A1261}" srcOrd="1" destOrd="0" presId="urn:microsoft.com/office/officeart/2005/8/layout/radial6"/>
    <dgm:cxn modelId="{A447573E-2A40-411D-B751-98CA2568121F}" type="presParOf" srcId="{BC5C643D-8F47-46D2-BF7B-67A7DF50AE82}" destId="{481C97D5-D92E-401E-B5FA-76B27F24D97B}" srcOrd="2" destOrd="0" presId="urn:microsoft.com/office/officeart/2005/8/layout/radial6"/>
    <dgm:cxn modelId="{55324C55-64E2-4C93-BE86-9C0CF607F44A}" type="presParOf" srcId="{BC5C643D-8F47-46D2-BF7B-67A7DF50AE82}" destId="{29AE70DC-CE3C-4620-A47F-B26FA35C4B2D}" srcOrd="3" destOrd="0" presId="urn:microsoft.com/office/officeart/2005/8/layout/radial6"/>
    <dgm:cxn modelId="{79DE2E90-DB27-4C44-90D3-20B7E4359CEF}" type="presParOf" srcId="{BC5C643D-8F47-46D2-BF7B-67A7DF50AE82}" destId="{2D76CFC1-5A6D-4367-B2C9-54A0E8326859}" srcOrd="4" destOrd="0" presId="urn:microsoft.com/office/officeart/2005/8/layout/radial6"/>
    <dgm:cxn modelId="{D63265D8-8A2B-4ED0-A2F8-5232081B701F}" type="presParOf" srcId="{BC5C643D-8F47-46D2-BF7B-67A7DF50AE82}" destId="{2F518093-EF40-4025-BA41-8E1DF0DFB00C}" srcOrd="5" destOrd="0" presId="urn:microsoft.com/office/officeart/2005/8/layout/radial6"/>
    <dgm:cxn modelId="{64376E74-FEF4-4703-858E-4E49F318D38F}" type="presParOf" srcId="{BC5C643D-8F47-46D2-BF7B-67A7DF50AE82}" destId="{E03942E2-7F4E-4C39-98D8-C55714F8BE28}" srcOrd="6" destOrd="0" presId="urn:microsoft.com/office/officeart/2005/8/layout/radial6"/>
    <dgm:cxn modelId="{0639AAAA-F78E-4A89-8A78-E851286C11CF}" type="presParOf" srcId="{BC5C643D-8F47-46D2-BF7B-67A7DF50AE82}" destId="{8EB61C95-AB93-4C13-8BB5-B4D59D9A6B81}" srcOrd="7" destOrd="0" presId="urn:microsoft.com/office/officeart/2005/8/layout/radial6"/>
    <dgm:cxn modelId="{8F3E6122-7167-4B90-B385-3B3CC98C7948}" type="presParOf" srcId="{BC5C643D-8F47-46D2-BF7B-67A7DF50AE82}" destId="{BD69BEE8-BFEC-4F2D-9E91-9FE58E32B05F}" srcOrd="8" destOrd="0" presId="urn:microsoft.com/office/officeart/2005/8/layout/radial6"/>
    <dgm:cxn modelId="{EB349A27-A2DE-4CA6-ADC2-8A879DF8F351}" type="presParOf" srcId="{BC5C643D-8F47-46D2-BF7B-67A7DF50AE82}" destId="{C035205B-869D-4F29-8DB8-8EE6E0712C4D}" srcOrd="9" destOrd="0" presId="urn:microsoft.com/office/officeart/2005/8/layout/radial6"/>
    <dgm:cxn modelId="{DD5CA823-7918-4932-8DEC-74826F864ACC}" type="presParOf" srcId="{BC5C643D-8F47-46D2-BF7B-67A7DF50AE82}" destId="{F8B72AC4-B557-40FA-8E3F-58F3E9982825}" srcOrd="10" destOrd="0" presId="urn:microsoft.com/office/officeart/2005/8/layout/radial6"/>
    <dgm:cxn modelId="{123F66EC-EDEC-467B-A839-ADD6CDCFFB87}" type="presParOf" srcId="{BC5C643D-8F47-46D2-BF7B-67A7DF50AE82}" destId="{0AC26827-AF23-4EDD-A2C3-E93FE3298511}" srcOrd="11" destOrd="0" presId="urn:microsoft.com/office/officeart/2005/8/layout/radial6"/>
    <dgm:cxn modelId="{52B06895-C365-43D2-AE89-4DD18E46FAF9}" type="presParOf" srcId="{BC5C643D-8F47-46D2-BF7B-67A7DF50AE82}" destId="{F42070B0-526C-4B4A-BC06-E32004E642E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F10F1-627F-4445-96A0-592AF6A2470A}" type="doc">
      <dgm:prSet loTypeId="urn:microsoft.com/office/officeart/2005/8/layout/pyramid2" loCatId="list" qsTypeId="urn:microsoft.com/office/officeart/2009/2/quickstyle/3d8" qsCatId="3D" csTypeId="urn:microsoft.com/office/officeart/2005/8/colors/accent1_2" csCatId="accent1" phldr="1"/>
      <dgm:spPr/>
    </dgm:pt>
    <dgm:pt modelId="{2DE6ADF4-EB58-4137-94B1-EA0AF3C59AFD}">
      <dgm:prSet phldrT="[Texto]"/>
      <dgm:spPr/>
      <dgm:t>
        <a:bodyPr/>
        <a:lstStyle/>
        <a:p>
          <a:r>
            <a:rPr lang="es-EC" dirty="0" smtClean="0"/>
            <a:t>Entorno Mundial</a:t>
          </a:r>
          <a:endParaRPr lang="es-EC" dirty="0"/>
        </a:p>
      </dgm:t>
    </dgm:pt>
    <dgm:pt modelId="{1B3AF9BD-4D9B-4EBE-815D-DAB9D02E2D96}" type="parTrans" cxnId="{BEDDA953-8D00-4AD4-AA93-7313DEA6DA05}">
      <dgm:prSet/>
      <dgm:spPr/>
      <dgm:t>
        <a:bodyPr/>
        <a:lstStyle/>
        <a:p>
          <a:endParaRPr lang="es-EC"/>
        </a:p>
      </dgm:t>
    </dgm:pt>
    <dgm:pt modelId="{A6908A1A-3143-499D-BA65-36221ADE1C9C}" type="sibTrans" cxnId="{BEDDA953-8D00-4AD4-AA93-7313DEA6DA05}">
      <dgm:prSet/>
      <dgm:spPr/>
      <dgm:t>
        <a:bodyPr/>
        <a:lstStyle/>
        <a:p>
          <a:endParaRPr lang="es-EC"/>
        </a:p>
      </dgm:t>
    </dgm:pt>
    <dgm:pt modelId="{FB061D27-CADC-46AE-AAD5-8891DCD49A04}">
      <dgm:prSet phldrT="[Texto]"/>
      <dgm:spPr/>
      <dgm:t>
        <a:bodyPr/>
        <a:lstStyle/>
        <a:p>
          <a:r>
            <a:rPr lang="es-EC" dirty="0" smtClean="0"/>
            <a:t>Competitividad</a:t>
          </a:r>
          <a:endParaRPr lang="es-EC" dirty="0"/>
        </a:p>
      </dgm:t>
    </dgm:pt>
    <dgm:pt modelId="{41BB9C21-473A-41FD-B475-C8CCC572592C}" type="parTrans" cxnId="{E87EEA8C-86B5-449D-BAC5-03364C7320C7}">
      <dgm:prSet/>
      <dgm:spPr/>
      <dgm:t>
        <a:bodyPr/>
        <a:lstStyle/>
        <a:p>
          <a:endParaRPr lang="es-EC"/>
        </a:p>
      </dgm:t>
    </dgm:pt>
    <dgm:pt modelId="{05AE6395-EEDF-4F55-ABAF-B8FC46958344}" type="sibTrans" cxnId="{E87EEA8C-86B5-449D-BAC5-03364C7320C7}">
      <dgm:prSet/>
      <dgm:spPr/>
      <dgm:t>
        <a:bodyPr/>
        <a:lstStyle/>
        <a:p>
          <a:endParaRPr lang="es-EC"/>
        </a:p>
      </dgm:t>
    </dgm:pt>
    <dgm:pt modelId="{F5EBB9DA-4540-4235-9D50-5300549BCC8E}">
      <dgm:prSet phldrT="[Texto]"/>
      <dgm:spPr/>
      <dgm:t>
        <a:bodyPr/>
        <a:lstStyle/>
        <a:p>
          <a:r>
            <a:rPr lang="es-EC" dirty="0" smtClean="0"/>
            <a:t>PIB</a:t>
          </a:r>
          <a:endParaRPr lang="es-EC" dirty="0"/>
        </a:p>
      </dgm:t>
    </dgm:pt>
    <dgm:pt modelId="{01E90E85-23D2-4971-868B-0CFF4B452E17}" type="parTrans" cxnId="{C457CB88-912A-4EDB-B10E-E67EF0C40225}">
      <dgm:prSet/>
      <dgm:spPr/>
      <dgm:t>
        <a:bodyPr/>
        <a:lstStyle/>
        <a:p>
          <a:endParaRPr lang="es-EC"/>
        </a:p>
      </dgm:t>
    </dgm:pt>
    <dgm:pt modelId="{1511900F-A720-444F-82F1-643CEEE6330C}" type="sibTrans" cxnId="{C457CB88-912A-4EDB-B10E-E67EF0C40225}">
      <dgm:prSet/>
      <dgm:spPr/>
      <dgm:t>
        <a:bodyPr/>
        <a:lstStyle/>
        <a:p>
          <a:endParaRPr lang="es-EC"/>
        </a:p>
      </dgm:t>
    </dgm:pt>
    <dgm:pt modelId="{109EB867-8AD3-46A8-B8E8-E3CA0FE05727}">
      <dgm:prSet phldrT="[Texto]"/>
      <dgm:spPr/>
      <dgm:t>
        <a:bodyPr/>
        <a:lstStyle/>
        <a:p>
          <a:r>
            <a:rPr lang="es-EC" dirty="0" smtClean="0"/>
            <a:t>Inflación</a:t>
          </a:r>
          <a:endParaRPr lang="es-EC" dirty="0"/>
        </a:p>
      </dgm:t>
    </dgm:pt>
    <dgm:pt modelId="{BDC35E6E-74CA-4966-9124-93ACFF4F888C}" type="parTrans" cxnId="{3D3105BA-0BAB-48DC-AB4D-938E25B39B3E}">
      <dgm:prSet/>
      <dgm:spPr/>
      <dgm:t>
        <a:bodyPr/>
        <a:lstStyle/>
        <a:p>
          <a:endParaRPr lang="es-EC"/>
        </a:p>
      </dgm:t>
    </dgm:pt>
    <dgm:pt modelId="{930CD4C2-CE37-4187-A94A-A8C637603BF4}" type="sibTrans" cxnId="{3D3105BA-0BAB-48DC-AB4D-938E25B39B3E}">
      <dgm:prSet/>
      <dgm:spPr/>
      <dgm:t>
        <a:bodyPr/>
        <a:lstStyle/>
        <a:p>
          <a:endParaRPr lang="es-EC"/>
        </a:p>
      </dgm:t>
    </dgm:pt>
    <dgm:pt modelId="{07C1D00B-411D-4C6E-9A60-EAF189D27EFC}">
      <dgm:prSet phldrT="[Texto]"/>
      <dgm:spPr/>
      <dgm:t>
        <a:bodyPr/>
        <a:lstStyle/>
        <a:p>
          <a:r>
            <a:rPr lang="es-EC" dirty="0" smtClean="0"/>
            <a:t>Mercado Laboral</a:t>
          </a:r>
          <a:endParaRPr lang="es-EC" dirty="0"/>
        </a:p>
      </dgm:t>
    </dgm:pt>
    <dgm:pt modelId="{8411D384-184D-4523-A65B-ACBF92B7B9C9}" type="parTrans" cxnId="{5769C371-710A-4361-B472-6A055FEBA45D}">
      <dgm:prSet/>
      <dgm:spPr/>
      <dgm:t>
        <a:bodyPr/>
        <a:lstStyle/>
        <a:p>
          <a:endParaRPr lang="es-EC"/>
        </a:p>
      </dgm:t>
    </dgm:pt>
    <dgm:pt modelId="{F14DB718-A2D0-4C70-91B6-F735E130362F}" type="sibTrans" cxnId="{5769C371-710A-4361-B472-6A055FEBA45D}">
      <dgm:prSet/>
      <dgm:spPr/>
      <dgm:t>
        <a:bodyPr/>
        <a:lstStyle/>
        <a:p>
          <a:endParaRPr lang="es-EC"/>
        </a:p>
      </dgm:t>
    </dgm:pt>
    <dgm:pt modelId="{CE9990AD-27E9-4032-8194-50DB87F04DC9}">
      <dgm:prSet phldrT="[Texto]"/>
      <dgm:spPr/>
      <dgm:t>
        <a:bodyPr/>
        <a:lstStyle/>
        <a:p>
          <a:r>
            <a:rPr lang="es-EC" dirty="0" smtClean="0"/>
            <a:t>Balanza Comercial</a:t>
          </a:r>
          <a:endParaRPr lang="es-EC" dirty="0"/>
        </a:p>
      </dgm:t>
    </dgm:pt>
    <dgm:pt modelId="{B9D1E166-5B25-4FAB-9BF7-510101A3C756}" type="parTrans" cxnId="{E852EBC7-7395-48F3-BA16-086E1CDCA3AE}">
      <dgm:prSet/>
      <dgm:spPr/>
      <dgm:t>
        <a:bodyPr/>
        <a:lstStyle/>
        <a:p>
          <a:endParaRPr lang="es-EC"/>
        </a:p>
      </dgm:t>
    </dgm:pt>
    <dgm:pt modelId="{C4B3A212-8EB9-4350-BCE1-DA304A9C2BB5}" type="sibTrans" cxnId="{E852EBC7-7395-48F3-BA16-086E1CDCA3AE}">
      <dgm:prSet/>
      <dgm:spPr/>
      <dgm:t>
        <a:bodyPr/>
        <a:lstStyle/>
        <a:p>
          <a:endParaRPr lang="es-EC"/>
        </a:p>
      </dgm:t>
    </dgm:pt>
    <dgm:pt modelId="{D734465A-B07A-4DAC-98F2-2354DF94D7D6}">
      <dgm:prSet phldrT="[Texto]"/>
      <dgm:spPr/>
      <dgm:t>
        <a:bodyPr/>
        <a:lstStyle/>
        <a:p>
          <a:r>
            <a:rPr lang="es-EC" dirty="0" smtClean="0"/>
            <a:t>Exportaciones</a:t>
          </a:r>
          <a:endParaRPr lang="es-EC" dirty="0"/>
        </a:p>
      </dgm:t>
    </dgm:pt>
    <dgm:pt modelId="{33F060D6-DB79-4D7E-9A9A-BD01ED6BFE3D}" type="parTrans" cxnId="{1501B557-5C06-45D2-85B8-8F1CFF67B972}">
      <dgm:prSet/>
      <dgm:spPr/>
      <dgm:t>
        <a:bodyPr/>
        <a:lstStyle/>
        <a:p>
          <a:endParaRPr lang="es-EC"/>
        </a:p>
      </dgm:t>
    </dgm:pt>
    <dgm:pt modelId="{40B412F5-6A25-46D3-A465-0BB6B08CA4B9}" type="sibTrans" cxnId="{1501B557-5C06-45D2-85B8-8F1CFF67B972}">
      <dgm:prSet/>
      <dgm:spPr/>
      <dgm:t>
        <a:bodyPr/>
        <a:lstStyle/>
        <a:p>
          <a:endParaRPr lang="es-EC"/>
        </a:p>
      </dgm:t>
    </dgm:pt>
    <dgm:pt modelId="{B0350ED5-22D2-4370-91A0-DF9FAD90FA3E}">
      <dgm:prSet phldrT="[Texto]"/>
      <dgm:spPr/>
      <dgm:t>
        <a:bodyPr/>
        <a:lstStyle/>
        <a:p>
          <a:r>
            <a:rPr lang="es-EC" dirty="0" smtClean="0"/>
            <a:t>Riesgo País</a:t>
          </a:r>
          <a:endParaRPr lang="es-EC" dirty="0"/>
        </a:p>
      </dgm:t>
    </dgm:pt>
    <dgm:pt modelId="{A3C04E00-E6FB-40D4-AB60-331FD5527E32}" type="parTrans" cxnId="{8A6B0740-A4F0-43CB-A13F-E50FD916A8A6}">
      <dgm:prSet/>
      <dgm:spPr/>
      <dgm:t>
        <a:bodyPr/>
        <a:lstStyle/>
        <a:p>
          <a:endParaRPr lang="es-EC"/>
        </a:p>
      </dgm:t>
    </dgm:pt>
    <dgm:pt modelId="{6621E046-D074-4602-9CF0-AF915F0FA40D}" type="sibTrans" cxnId="{8A6B0740-A4F0-43CB-A13F-E50FD916A8A6}">
      <dgm:prSet/>
      <dgm:spPr/>
      <dgm:t>
        <a:bodyPr/>
        <a:lstStyle/>
        <a:p>
          <a:endParaRPr lang="es-EC"/>
        </a:p>
      </dgm:t>
    </dgm:pt>
    <dgm:pt modelId="{24A55A92-7F73-4EAC-90E0-2989A82BE1C2}" type="pres">
      <dgm:prSet presAssocID="{8E3F10F1-627F-4445-96A0-592AF6A2470A}" presName="compositeShape" presStyleCnt="0">
        <dgm:presLayoutVars>
          <dgm:dir/>
          <dgm:resizeHandles/>
        </dgm:presLayoutVars>
      </dgm:prSet>
      <dgm:spPr/>
    </dgm:pt>
    <dgm:pt modelId="{CEFDD43C-1AB9-42A8-A29A-335AF7FD521F}" type="pres">
      <dgm:prSet presAssocID="{8E3F10F1-627F-4445-96A0-592AF6A2470A}" presName="pyramid" presStyleLbl="node1" presStyleIdx="0" presStyleCnt="1" custLinFactNeighborX="2121" custLinFactNeighborY="-9091"/>
      <dgm:spPr/>
    </dgm:pt>
    <dgm:pt modelId="{BDF95CED-A3D4-4DE5-AF71-5A913BA28119}" type="pres">
      <dgm:prSet presAssocID="{8E3F10F1-627F-4445-96A0-592AF6A2470A}" presName="theList" presStyleCnt="0"/>
      <dgm:spPr/>
    </dgm:pt>
    <dgm:pt modelId="{D58D2208-E45E-469C-B99A-3C682F549C19}" type="pres">
      <dgm:prSet presAssocID="{2DE6ADF4-EB58-4137-94B1-EA0AF3C59AFD}" presName="aNode" presStyleLbl="fgAcc1" presStyleIdx="0" presStyleCnt="8">
        <dgm:presLayoutVars>
          <dgm:bulletEnabled val="1"/>
        </dgm:presLayoutVars>
      </dgm:prSet>
      <dgm:spPr/>
    </dgm:pt>
    <dgm:pt modelId="{DCF9C296-FFA3-4071-8A03-DBC573063301}" type="pres">
      <dgm:prSet presAssocID="{2DE6ADF4-EB58-4137-94B1-EA0AF3C59AFD}" presName="aSpace" presStyleCnt="0"/>
      <dgm:spPr/>
    </dgm:pt>
    <dgm:pt modelId="{9DF4C00E-4915-41AA-A5C5-5E0CABEE5EB6}" type="pres">
      <dgm:prSet presAssocID="{FB061D27-CADC-46AE-AAD5-8891DCD49A04}" presName="aNode" presStyleLbl="fgAcc1" presStyleIdx="1" presStyleCnt="8">
        <dgm:presLayoutVars>
          <dgm:bulletEnabled val="1"/>
        </dgm:presLayoutVars>
      </dgm:prSet>
      <dgm:spPr/>
    </dgm:pt>
    <dgm:pt modelId="{AF067082-6753-41B9-8DAA-EAA70EE40D2F}" type="pres">
      <dgm:prSet presAssocID="{FB061D27-CADC-46AE-AAD5-8891DCD49A04}" presName="aSpace" presStyleCnt="0"/>
      <dgm:spPr/>
    </dgm:pt>
    <dgm:pt modelId="{79EA62CF-31C9-49C0-8084-23EB10E32913}" type="pres">
      <dgm:prSet presAssocID="{F5EBB9DA-4540-4235-9D50-5300549BCC8E}" presName="aNode" presStyleLbl="fgAcc1" presStyleIdx="2" presStyleCnt="8">
        <dgm:presLayoutVars>
          <dgm:bulletEnabled val="1"/>
        </dgm:presLayoutVars>
      </dgm:prSet>
      <dgm:spPr/>
      <dgm:t>
        <a:bodyPr/>
        <a:lstStyle/>
        <a:p>
          <a:endParaRPr lang="es-EC"/>
        </a:p>
      </dgm:t>
    </dgm:pt>
    <dgm:pt modelId="{B12E092D-649D-4AE5-A991-62E2E79E781A}" type="pres">
      <dgm:prSet presAssocID="{F5EBB9DA-4540-4235-9D50-5300549BCC8E}" presName="aSpace" presStyleCnt="0"/>
      <dgm:spPr/>
    </dgm:pt>
    <dgm:pt modelId="{B9E6AA10-7E76-4025-A0F0-E74302FD4E74}" type="pres">
      <dgm:prSet presAssocID="{109EB867-8AD3-46A8-B8E8-E3CA0FE05727}" presName="aNode" presStyleLbl="fgAcc1" presStyleIdx="3" presStyleCnt="8">
        <dgm:presLayoutVars>
          <dgm:bulletEnabled val="1"/>
        </dgm:presLayoutVars>
      </dgm:prSet>
      <dgm:spPr/>
    </dgm:pt>
    <dgm:pt modelId="{7DFA8B6E-9B3F-4A4E-A03F-8E42B944D512}" type="pres">
      <dgm:prSet presAssocID="{109EB867-8AD3-46A8-B8E8-E3CA0FE05727}" presName="aSpace" presStyleCnt="0"/>
      <dgm:spPr/>
    </dgm:pt>
    <dgm:pt modelId="{A2EE3653-8CFD-4021-AB3D-0E6D96E51F87}" type="pres">
      <dgm:prSet presAssocID="{07C1D00B-411D-4C6E-9A60-EAF189D27EFC}" presName="aNode" presStyleLbl="fgAcc1" presStyleIdx="4" presStyleCnt="8">
        <dgm:presLayoutVars>
          <dgm:bulletEnabled val="1"/>
        </dgm:presLayoutVars>
      </dgm:prSet>
      <dgm:spPr/>
      <dgm:t>
        <a:bodyPr/>
        <a:lstStyle/>
        <a:p>
          <a:endParaRPr lang="es-EC"/>
        </a:p>
      </dgm:t>
    </dgm:pt>
    <dgm:pt modelId="{3F38E912-53A9-431D-9418-7205FFF33126}" type="pres">
      <dgm:prSet presAssocID="{07C1D00B-411D-4C6E-9A60-EAF189D27EFC}" presName="aSpace" presStyleCnt="0"/>
      <dgm:spPr/>
    </dgm:pt>
    <dgm:pt modelId="{4E701020-6E5F-44C4-9593-D7FD0557C6D6}" type="pres">
      <dgm:prSet presAssocID="{CE9990AD-27E9-4032-8194-50DB87F04DC9}" presName="aNode" presStyleLbl="fgAcc1" presStyleIdx="5" presStyleCnt="8">
        <dgm:presLayoutVars>
          <dgm:bulletEnabled val="1"/>
        </dgm:presLayoutVars>
      </dgm:prSet>
      <dgm:spPr/>
      <dgm:t>
        <a:bodyPr/>
        <a:lstStyle/>
        <a:p>
          <a:endParaRPr lang="es-EC"/>
        </a:p>
      </dgm:t>
    </dgm:pt>
    <dgm:pt modelId="{3D875C52-793A-44CE-B282-DECEAED26861}" type="pres">
      <dgm:prSet presAssocID="{CE9990AD-27E9-4032-8194-50DB87F04DC9}" presName="aSpace" presStyleCnt="0"/>
      <dgm:spPr/>
    </dgm:pt>
    <dgm:pt modelId="{59D90BDF-F021-43D7-9525-F6DE58048CD1}" type="pres">
      <dgm:prSet presAssocID="{D734465A-B07A-4DAC-98F2-2354DF94D7D6}" presName="aNode" presStyleLbl="fgAcc1" presStyleIdx="6" presStyleCnt="8">
        <dgm:presLayoutVars>
          <dgm:bulletEnabled val="1"/>
        </dgm:presLayoutVars>
      </dgm:prSet>
      <dgm:spPr/>
    </dgm:pt>
    <dgm:pt modelId="{9A974F1E-E592-4F8B-9BBA-4AA9A69A236E}" type="pres">
      <dgm:prSet presAssocID="{D734465A-B07A-4DAC-98F2-2354DF94D7D6}" presName="aSpace" presStyleCnt="0"/>
      <dgm:spPr/>
    </dgm:pt>
    <dgm:pt modelId="{C36B1618-71B9-4FC1-85A2-3A02599D9CE1}" type="pres">
      <dgm:prSet presAssocID="{B0350ED5-22D2-4370-91A0-DF9FAD90FA3E}" presName="aNode" presStyleLbl="fgAcc1" presStyleIdx="7" presStyleCnt="8">
        <dgm:presLayoutVars>
          <dgm:bulletEnabled val="1"/>
        </dgm:presLayoutVars>
      </dgm:prSet>
      <dgm:spPr/>
      <dgm:t>
        <a:bodyPr/>
        <a:lstStyle/>
        <a:p>
          <a:endParaRPr lang="es-EC"/>
        </a:p>
      </dgm:t>
    </dgm:pt>
    <dgm:pt modelId="{49040510-73B0-40EB-B72B-754029D34941}" type="pres">
      <dgm:prSet presAssocID="{B0350ED5-22D2-4370-91A0-DF9FAD90FA3E}" presName="aSpace" presStyleCnt="0"/>
      <dgm:spPr/>
    </dgm:pt>
  </dgm:ptLst>
  <dgm:cxnLst>
    <dgm:cxn modelId="{B3D7E830-17DB-4166-8175-AEEB703C235F}" type="presOf" srcId="{2DE6ADF4-EB58-4137-94B1-EA0AF3C59AFD}" destId="{D58D2208-E45E-469C-B99A-3C682F549C19}" srcOrd="0" destOrd="0" presId="urn:microsoft.com/office/officeart/2005/8/layout/pyramid2"/>
    <dgm:cxn modelId="{E977E778-6F25-468B-B436-D83A7F412D8D}" type="presOf" srcId="{F5EBB9DA-4540-4235-9D50-5300549BCC8E}" destId="{79EA62CF-31C9-49C0-8084-23EB10E32913}" srcOrd="0" destOrd="0" presId="urn:microsoft.com/office/officeart/2005/8/layout/pyramid2"/>
    <dgm:cxn modelId="{E852EBC7-7395-48F3-BA16-086E1CDCA3AE}" srcId="{8E3F10F1-627F-4445-96A0-592AF6A2470A}" destId="{CE9990AD-27E9-4032-8194-50DB87F04DC9}" srcOrd="5" destOrd="0" parTransId="{B9D1E166-5B25-4FAB-9BF7-510101A3C756}" sibTransId="{C4B3A212-8EB9-4350-BCE1-DA304A9C2BB5}"/>
    <dgm:cxn modelId="{8A92A00F-C010-47DF-8AAD-B46FED8C4E1E}" type="presOf" srcId="{07C1D00B-411D-4C6E-9A60-EAF189D27EFC}" destId="{A2EE3653-8CFD-4021-AB3D-0E6D96E51F87}" srcOrd="0" destOrd="0" presId="urn:microsoft.com/office/officeart/2005/8/layout/pyramid2"/>
    <dgm:cxn modelId="{C457CB88-912A-4EDB-B10E-E67EF0C40225}" srcId="{8E3F10F1-627F-4445-96A0-592AF6A2470A}" destId="{F5EBB9DA-4540-4235-9D50-5300549BCC8E}" srcOrd="2" destOrd="0" parTransId="{01E90E85-23D2-4971-868B-0CFF4B452E17}" sibTransId="{1511900F-A720-444F-82F1-643CEEE6330C}"/>
    <dgm:cxn modelId="{BEDDA953-8D00-4AD4-AA93-7313DEA6DA05}" srcId="{8E3F10F1-627F-4445-96A0-592AF6A2470A}" destId="{2DE6ADF4-EB58-4137-94B1-EA0AF3C59AFD}" srcOrd="0" destOrd="0" parTransId="{1B3AF9BD-4D9B-4EBE-815D-DAB9D02E2D96}" sibTransId="{A6908A1A-3143-499D-BA65-36221ADE1C9C}"/>
    <dgm:cxn modelId="{D4CBA6E3-C2DF-4F46-BEEC-B330B7FA5331}" type="presOf" srcId="{CE9990AD-27E9-4032-8194-50DB87F04DC9}" destId="{4E701020-6E5F-44C4-9593-D7FD0557C6D6}" srcOrd="0" destOrd="0" presId="urn:microsoft.com/office/officeart/2005/8/layout/pyramid2"/>
    <dgm:cxn modelId="{E87EEA8C-86B5-449D-BAC5-03364C7320C7}" srcId="{8E3F10F1-627F-4445-96A0-592AF6A2470A}" destId="{FB061D27-CADC-46AE-AAD5-8891DCD49A04}" srcOrd="1" destOrd="0" parTransId="{41BB9C21-473A-41FD-B475-C8CCC572592C}" sibTransId="{05AE6395-EEDF-4F55-ABAF-B8FC46958344}"/>
    <dgm:cxn modelId="{8A6B0740-A4F0-43CB-A13F-E50FD916A8A6}" srcId="{8E3F10F1-627F-4445-96A0-592AF6A2470A}" destId="{B0350ED5-22D2-4370-91A0-DF9FAD90FA3E}" srcOrd="7" destOrd="0" parTransId="{A3C04E00-E6FB-40D4-AB60-331FD5527E32}" sibTransId="{6621E046-D074-4602-9CF0-AF915F0FA40D}"/>
    <dgm:cxn modelId="{6CAD8F62-73EA-43D5-916F-D9FC55A76E52}" type="presOf" srcId="{8E3F10F1-627F-4445-96A0-592AF6A2470A}" destId="{24A55A92-7F73-4EAC-90E0-2989A82BE1C2}" srcOrd="0" destOrd="0" presId="urn:microsoft.com/office/officeart/2005/8/layout/pyramid2"/>
    <dgm:cxn modelId="{59F47D9C-95AB-4D9F-A73D-AE3CCFBF2F2B}" type="presOf" srcId="{FB061D27-CADC-46AE-AAD5-8891DCD49A04}" destId="{9DF4C00E-4915-41AA-A5C5-5E0CABEE5EB6}" srcOrd="0" destOrd="0" presId="urn:microsoft.com/office/officeart/2005/8/layout/pyramid2"/>
    <dgm:cxn modelId="{3D3105BA-0BAB-48DC-AB4D-938E25B39B3E}" srcId="{8E3F10F1-627F-4445-96A0-592AF6A2470A}" destId="{109EB867-8AD3-46A8-B8E8-E3CA0FE05727}" srcOrd="3" destOrd="0" parTransId="{BDC35E6E-74CA-4966-9124-93ACFF4F888C}" sibTransId="{930CD4C2-CE37-4187-A94A-A8C637603BF4}"/>
    <dgm:cxn modelId="{1501B557-5C06-45D2-85B8-8F1CFF67B972}" srcId="{8E3F10F1-627F-4445-96A0-592AF6A2470A}" destId="{D734465A-B07A-4DAC-98F2-2354DF94D7D6}" srcOrd="6" destOrd="0" parTransId="{33F060D6-DB79-4D7E-9A9A-BD01ED6BFE3D}" sibTransId="{40B412F5-6A25-46D3-A465-0BB6B08CA4B9}"/>
    <dgm:cxn modelId="{5769C371-710A-4361-B472-6A055FEBA45D}" srcId="{8E3F10F1-627F-4445-96A0-592AF6A2470A}" destId="{07C1D00B-411D-4C6E-9A60-EAF189D27EFC}" srcOrd="4" destOrd="0" parTransId="{8411D384-184D-4523-A65B-ACBF92B7B9C9}" sibTransId="{F14DB718-A2D0-4C70-91B6-F735E130362F}"/>
    <dgm:cxn modelId="{CF545B3D-A16B-4757-A82F-2D4414B731D6}" type="presOf" srcId="{B0350ED5-22D2-4370-91A0-DF9FAD90FA3E}" destId="{C36B1618-71B9-4FC1-85A2-3A02599D9CE1}" srcOrd="0" destOrd="0" presId="urn:microsoft.com/office/officeart/2005/8/layout/pyramid2"/>
    <dgm:cxn modelId="{FA1C6388-391A-47F7-A1F6-67AB42D4ABF0}" type="presOf" srcId="{109EB867-8AD3-46A8-B8E8-E3CA0FE05727}" destId="{B9E6AA10-7E76-4025-A0F0-E74302FD4E74}" srcOrd="0" destOrd="0" presId="urn:microsoft.com/office/officeart/2005/8/layout/pyramid2"/>
    <dgm:cxn modelId="{20EC6058-E686-4A3A-ADBA-7848F55D8285}" type="presOf" srcId="{D734465A-B07A-4DAC-98F2-2354DF94D7D6}" destId="{59D90BDF-F021-43D7-9525-F6DE58048CD1}" srcOrd="0" destOrd="0" presId="urn:microsoft.com/office/officeart/2005/8/layout/pyramid2"/>
    <dgm:cxn modelId="{7E9DABA1-025C-43B8-9BE8-CEBE15CCDA46}" type="presParOf" srcId="{24A55A92-7F73-4EAC-90E0-2989A82BE1C2}" destId="{CEFDD43C-1AB9-42A8-A29A-335AF7FD521F}" srcOrd="0" destOrd="0" presId="urn:microsoft.com/office/officeart/2005/8/layout/pyramid2"/>
    <dgm:cxn modelId="{3A35064C-E910-49B0-93D3-9C0001ED3E1F}" type="presParOf" srcId="{24A55A92-7F73-4EAC-90E0-2989A82BE1C2}" destId="{BDF95CED-A3D4-4DE5-AF71-5A913BA28119}" srcOrd="1" destOrd="0" presId="urn:microsoft.com/office/officeart/2005/8/layout/pyramid2"/>
    <dgm:cxn modelId="{D40E380E-5627-4578-8BCD-C8D024332F0D}" type="presParOf" srcId="{BDF95CED-A3D4-4DE5-AF71-5A913BA28119}" destId="{D58D2208-E45E-469C-B99A-3C682F549C19}" srcOrd="0" destOrd="0" presId="urn:microsoft.com/office/officeart/2005/8/layout/pyramid2"/>
    <dgm:cxn modelId="{BFFC5782-4524-4C30-9B07-DDA67C6D291B}" type="presParOf" srcId="{BDF95CED-A3D4-4DE5-AF71-5A913BA28119}" destId="{DCF9C296-FFA3-4071-8A03-DBC573063301}" srcOrd="1" destOrd="0" presId="urn:microsoft.com/office/officeart/2005/8/layout/pyramid2"/>
    <dgm:cxn modelId="{9A7DD620-38A6-4F8A-9ED8-7548630C240A}" type="presParOf" srcId="{BDF95CED-A3D4-4DE5-AF71-5A913BA28119}" destId="{9DF4C00E-4915-41AA-A5C5-5E0CABEE5EB6}" srcOrd="2" destOrd="0" presId="urn:microsoft.com/office/officeart/2005/8/layout/pyramid2"/>
    <dgm:cxn modelId="{15B459BA-0D5E-4399-951F-658FA6E9AB30}" type="presParOf" srcId="{BDF95CED-A3D4-4DE5-AF71-5A913BA28119}" destId="{AF067082-6753-41B9-8DAA-EAA70EE40D2F}" srcOrd="3" destOrd="0" presId="urn:microsoft.com/office/officeart/2005/8/layout/pyramid2"/>
    <dgm:cxn modelId="{8C2A50E8-8A3F-4C9F-B08F-E93EA773D6C4}" type="presParOf" srcId="{BDF95CED-A3D4-4DE5-AF71-5A913BA28119}" destId="{79EA62CF-31C9-49C0-8084-23EB10E32913}" srcOrd="4" destOrd="0" presId="urn:microsoft.com/office/officeart/2005/8/layout/pyramid2"/>
    <dgm:cxn modelId="{10EC6E43-D676-48CB-BC40-0A7F00C113F4}" type="presParOf" srcId="{BDF95CED-A3D4-4DE5-AF71-5A913BA28119}" destId="{B12E092D-649D-4AE5-A991-62E2E79E781A}" srcOrd="5" destOrd="0" presId="urn:microsoft.com/office/officeart/2005/8/layout/pyramid2"/>
    <dgm:cxn modelId="{22E62689-B5B9-4420-B530-83CB6CBDFA09}" type="presParOf" srcId="{BDF95CED-A3D4-4DE5-AF71-5A913BA28119}" destId="{B9E6AA10-7E76-4025-A0F0-E74302FD4E74}" srcOrd="6" destOrd="0" presId="urn:microsoft.com/office/officeart/2005/8/layout/pyramid2"/>
    <dgm:cxn modelId="{F9E62570-35F7-4D2D-A147-5F763DDB1A8B}" type="presParOf" srcId="{BDF95CED-A3D4-4DE5-AF71-5A913BA28119}" destId="{7DFA8B6E-9B3F-4A4E-A03F-8E42B944D512}" srcOrd="7" destOrd="0" presId="urn:microsoft.com/office/officeart/2005/8/layout/pyramid2"/>
    <dgm:cxn modelId="{0A905419-96A3-4773-B3B6-92F81718E898}" type="presParOf" srcId="{BDF95CED-A3D4-4DE5-AF71-5A913BA28119}" destId="{A2EE3653-8CFD-4021-AB3D-0E6D96E51F87}" srcOrd="8" destOrd="0" presId="urn:microsoft.com/office/officeart/2005/8/layout/pyramid2"/>
    <dgm:cxn modelId="{AE8A71D0-DE34-4624-BEBE-7FF6B624DAE9}" type="presParOf" srcId="{BDF95CED-A3D4-4DE5-AF71-5A913BA28119}" destId="{3F38E912-53A9-431D-9418-7205FFF33126}" srcOrd="9" destOrd="0" presId="urn:microsoft.com/office/officeart/2005/8/layout/pyramid2"/>
    <dgm:cxn modelId="{BFB99D5F-6939-4A62-8409-F0EF3A4B715F}" type="presParOf" srcId="{BDF95CED-A3D4-4DE5-AF71-5A913BA28119}" destId="{4E701020-6E5F-44C4-9593-D7FD0557C6D6}" srcOrd="10" destOrd="0" presId="urn:microsoft.com/office/officeart/2005/8/layout/pyramid2"/>
    <dgm:cxn modelId="{565A6861-079E-4EA1-B007-180FF75456DB}" type="presParOf" srcId="{BDF95CED-A3D4-4DE5-AF71-5A913BA28119}" destId="{3D875C52-793A-44CE-B282-DECEAED26861}" srcOrd="11" destOrd="0" presId="urn:microsoft.com/office/officeart/2005/8/layout/pyramid2"/>
    <dgm:cxn modelId="{7DD525CD-413B-4BBB-8BA2-78AFC84AC929}" type="presParOf" srcId="{BDF95CED-A3D4-4DE5-AF71-5A913BA28119}" destId="{59D90BDF-F021-43D7-9525-F6DE58048CD1}" srcOrd="12" destOrd="0" presId="urn:microsoft.com/office/officeart/2005/8/layout/pyramid2"/>
    <dgm:cxn modelId="{D13AB481-61D2-4BE9-975C-681DE4D5F6E7}" type="presParOf" srcId="{BDF95CED-A3D4-4DE5-AF71-5A913BA28119}" destId="{9A974F1E-E592-4F8B-9BBA-4AA9A69A236E}" srcOrd="13" destOrd="0" presId="urn:microsoft.com/office/officeart/2005/8/layout/pyramid2"/>
    <dgm:cxn modelId="{30F1AC4F-5026-41A1-B9A8-3AEF3B90C5C1}" type="presParOf" srcId="{BDF95CED-A3D4-4DE5-AF71-5A913BA28119}" destId="{C36B1618-71B9-4FC1-85A2-3A02599D9CE1}" srcOrd="14" destOrd="0" presId="urn:microsoft.com/office/officeart/2005/8/layout/pyramid2"/>
    <dgm:cxn modelId="{79A28200-2738-4264-911D-262B9A17A4D8}" type="presParOf" srcId="{BDF95CED-A3D4-4DE5-AF71-5A913BA28119}" destId="{49040510-73B0-40EB-B72B-754029D34941}"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C0226-675F-4039-80C8-527ECB5AF7FB}" type="doc">
      <dgm:prSet loTypeId="urn:microsoft.com/office/officeart/2005/8/layout/default" loCatId="list" qsTypeId="urn:microsoft.com/office/officeart/2009/2/quickstyle/3d8" qsCatId="3D" csTypeId="urn:microsoft.com/office/officeart/2005/8/colors/accent1_4" csCatId="accent1" phldr="1"/>
      <dgm:spPr/>
      <dgm:t>
        <a:bodyPr/>
        <a:lstStyle/>
        <a:p>
          <a:endParaRPr lang="es-EC"/>
        </a:p>
      </dgm:t>
    </dgm:pt>
    <dgm:pt modelId="{85C8E4AF-E2F7-429C-8B18-D744587AAA22}">
      <dgm:prSet phldrT="[Texto]"/>
      <dgm:spPr/>
      <dgm:t>
        <a:bodyPr/>
        <a:lstStyle/>
        <a:p>
          <a:r>
            <a:rPr lang="es-EC" dirty="0" smtClean="0"/>
            <a:t>Sector Petrolero Mundial</a:t>
          </a:r>
          <a:endParaRPr lang="es-EC" dirty="0"/>
        </a:p>
      </dgm:t>
    </dgm:pt>
    <dgm:pt modelId="{158D401C-0679-46C5-A44E-BF3E5D4E6FDF}" type="parTrans" cxnId="{F9CB66D7-0DE7-4E58-94EC-DEC8FBEDBDD7}">
      <dgm:prSet/>
      <dgm:spPr/>
      <dgm:t>
        <a:bodyPr/>
        <a:lstStyle/>
        <a:p>
          <a:endParaRPr lang="es-EC"/>
        </a:p>
      </dgm:t>
    </dgm:pt>
    <dgm:pt modelId="{B4CBAB87-30D8-4E0E-A3BF-EDC69C7B4990}" type="sibTrans" cxnId="{F9CB66D7-0DE7-4E58-94EC-DEC8FBEDBDD7}">
      <dgm:prSet/>
      <dgm:spPr/>
      <dgm:t>
        <a:bodyPr/>
        <a:lstStyle/>
        <a:p>
          <a:endParaRPr lang="es-EC"/>
        </a:p>
      </dgm:t>
    </dgm:pt>
    <dgm:pt modelId="{48FA5EBC-7B63-4D9F-9FD6-CCA517CCD50E}">
      <dgm:prSet phldrT="[Texto]"/>
      <dgm:spPr/>
      <dgm:t>
        <a:bodyPr/>
        <a:lstStyle/>
        <a:p>
          <a:r>
            <a:rPr lang="es-EC" dirty="0" smtClean="0"/>
            <a:t>Precio del Crudo</a:t>
          </a:r>
          <a:endParaRPr lang="es-EC" dirty="0"/>
        </a:p>
      </dgm:t>
    </dgm:pt>
    <dgm:pt modelId="{EEB4D167-6CC9-4771-BA83-DEB90BCE5C38}" type="parTrans" cxnId="{897D3610-16DA-436B-B335-3F8B1FA03626}">
      <dgm:prSet/>
      <dgm:spPr/>
      <dgm:t>
        <a:bodyPr/>
        <a:lstStyle/>
        <a:p>
          <a:endParaRPr lang="es-EC"/>
        </a:p>
      </dgm:t>
    </dgm:pt>
    <dgm:pt modelId="{E35D2A61-187E-4F1C-86B2-0F619BEB5AC2}" type="sibTrans" cxnId="{897D3610-16DA-436B-B335-3F8B1FA03626}">
      <dgm:prSet/>
      <dgm:spPr/>
      <dgm:t>
        <a:bodyPr/>
        <a:lstStyle/>
        <a:p>
          <a:endParaRPr lang="es-EC"/>
        </a:p>
      </dgm:t>
    </dgm:pt>
    <dgm:pt modelId="{CFDAE2F9-443A-41A5-AE31-E200262BF8AB}">
      <dgm:prSet phldrT="[Texto]"/>
      <dgm:spPr/>
      <dgm:t>
        <a:bodyPr/>
        <a:lstStyle/>
        <a:p>
          <a:r>
            <a:rPr lang="es-EC" dirty="0" smtClean="0"/>
            <a:t>Oferta de derivados</a:t>
          </a:r>
          <a:endParaRPr lang="es-EC" dirty="0"/>
        </a:p>
      </dgm:t>
    </dgm:pt>
    <dgm:pt modelId="{A8C14887-30B3-4CD0-917F-F66F31C8D3B9}" type="parTrans" cxnId="{5D15C81A-E6B8-4E47-9277-CA713C6B7FFC}">
      <dgm:prSet/>
      <dgm:spPr/>
      <dgm:t>
        <a:bodyPr/>
        <a:lstStyle/>
        <a:p>
          <a:endParaRPr lang="es-EC"/>
        </a:p>
      </dgm:t>
    </dgm:pt>
    <dgm:pt modelId="{591CB8DC-A7CF-413F-BC33-C43872A641FC}" type="sibTrans" cxnId="{5D15C81A-E6B8-4E47-9277-CA713C6B7FFC}">
      <dgm:prSet/>
      <dgm:spPr/>
      <dgm:t>
        <a:bodyPr/>
        <a:lstStyle/>
        <a:p>
          <a:endParaRPr lang="es-EC"/>
        </a:p>
      </dgm:t>
    </dgm:pt>
    <dgm:pt modelId="{1AD5324F-9DFD-4C5A-8179-5E6363685D7A}">
      <dgm:prSet phldrT="[Texto]"/>
      <dgm:spPr/>
      <dgm:t>
        <a:bodyPr/>
        <a:lstStyle/>
        <a:p>
          <a:r>
            <a:rPr lang="es-EC" dirty="0" smtClean="0"/>
            <a:t>Demanda de derivados</a:t>
          </a:r>
          <a:endParaRPr lang="es-EC" dirty="0"/>
        </a:p>
      </dgm:t>
    </dgm:pt>
    <dgm:pt modelId="{74EFDF6D-B646-4548-A169-3D8C3A6E58B2}" type="parTrans" cxnId="{268FCAB9-8340-486A-A692-744B33813D99}">
      <dgm:prSet/>
      <dgm:spPr/>
      <dgm:t>
        <a:bodyPr/>
        <a:lstStyle/>
        <a:p>
          <a:endParaRPr lang="es-EC"/>
        </a:p>
      </dgm:t>
    </dgm:pt>
    <dgm:pt modelId="{570DB94E-860A-4C4D-BB93-10495B1BB7C2}" type="sibTrans" cxnId="{268FCAB9-8340-486A-A692-744B33813D99}">
      <dgm:prSet/>
      <dgm:spPr/>
      <dgm:t>
        <a:bodyPr/>
        <a:lstStyle/>
        <a:p>
          <a:endParaRPr lang="es-EC"/>
        </a:p>
      </dgm:t>
    </dgm:pt>
    <dgm:pt modelId="{E086769B-E2D5-401E-B465-59CCE60B622F}">
      <dgm:prSet phldrT="[Texto]"/>
      <dgm:spPr/>
      <dgm:t>
        <a:bodyPr/>
        <a:lstStyle/>
        <a:p>
          <a:r>
            <a:rPr lang="es-EC" dirty="0" smtClean="0"/>
            <a:t>Sector Petrolero Ecuatoriano</a:t>
          </a:r>
          <a:endParaRPr lang="es-EC" dirty="0"/>
        </a:p>
      </dgm:t>
    </dgm:pt>
    <dgm:pt modelId="{461669FD-4449-47E4-8485-489C93D0DF38}" type="parTrans" cxnId="{25EEFF4C-815B-4B84-BFF0-7A8B21A8C7FD}">
      <dgm:prSet/>
      <dgm:spPr/>
      <dgm:t>
        <a:bodyPr/>
        <a:lstStyle/>
        <a:p>
          <a:endParaRPr lang="es-EC"/>
        </a:p>
      </dgm:t>
    </dgm:pt>
    <dgm:pt modelId="{FDE61B2C-150A-408E-8400-9045859D9CC5}" type="sibTrans" cxnId="{25EEFF4C-815B-4B84-BFF0-7A8B21A8C7FD}">
      <dgm:prSet/>
      <dgm:spPr/>
      <dgm:t>
        <a:bodyPr/>
        <a:lstStyle/>
        <a:p>
          <a:endParaRPr lang="es-EC"/>
        </a:p>
      </dgm:t>
    </dgm:pt>
    <dgm:pt modelId="{6BD9BC9E-DA40-4507-861A-8464537B03DE}">
      <dgm:prSet/>
      <dgm:spPr/>
      <dgm:t>
        <a:bodyPr/>
        <a:lstStyle/>
        <a:p>
          <a:r>
            <a:rPr lang="es-EC" dirty="0" smtClean="0"/>
            <a:t>Exportaciones de Crudo</a:t>
          </a:r>
          <a:endParaRPr lang="es-EC" dirty="0"/>
        </a:p>
      </dgm:t>
    </dgm:pt>
    <dgm:pt modelId="{23A7AABF-143E-485A-900C-842DE07B7651}" type="parTrans" cxnId="{CDF26674-DEC6-4A73-A3E7-68982D31CDF2}">
      <dgm:prSet/>
      <dgm:spPr/>
      <dgm:t>
        <a:bodyPr/>
        <a:lstStyle/>
        <a:p>
          <a:endParaRPr lang="es-EC"/>
        </a:p>
      </dgm:t>
    </dgm:pt>
    <dgm:pt modelId="{909BABDB-8224-4131-9207-7D5231DD2DEA}" type="sibTrans" cxnId="{CDF26674-DEC6-4A73-A3E7-68982D31CDF2}">
      <dgm:prSet/>
      <dgm:spPr/>
      <dgm:t>
        <a:bodyPr/>
        <a:lstStyle/>
        <a:p>
          <a:endParaRPr lang="es-EC"/>
        </a:p>
      </dgm:t>
    </dgm:pt>
    <dgm:pt modelId="{5475D4F7-135F-49E2-BB11-4DA29F2C3736}" type="pres">
      <dgm:prSet presAssocID="{F5BC0226-675F-4039-80C8-527ECB5AF7FB}" presName="diagram" presStyleCnt="0">
        <dgm:presLayoutVars>
          <dgm:dir/>
          <dgm:resizeHandles val="exact"/>
        </dgm:presLayoutVars>
      </dgm:prSet>
      <dgm:spPr/>
    </dgm:pt>
    <dgm:pt modelId="{31CA4458-917C-495D-9974-AFAB1B6DA072}" type="pres">
      <dgm:prSet presAssocID="{85C8E4AF-E2F7-429C-8B18-D744587AAA22}" presName="node" presStyleLbl="node1" presStyleIdx="0" presStyleCnt="6">
        <dgm:presLayoutVars>
          <dgm:bulletEnabled val="1"/>
        </dgm:presLayoutVars>
      </dgm:prSet>
      <dgm:spPr/>
      <dgm:t>
        <a:bodyPr/>
        <a:lstStyle/>
        <a:p>
          <a:endParaRPr lang="es-EC"/>
        </a:p>
      </dgm:t>
    </dgm:pt>
    <dgm:pt modelId="{F7F88BCB-7A09-4EB2-937F-C1B95645ECDD}" type="pres">
      <dgm:prSet presAssocID="{B4CBAB87-30D8-4E0E-A3BF-EDC69C7B4990}" presName="sibTrans" presStyleCnt="0"/>
      <dgm:spPr/>
    </dgm:pt>
    <dgm:pt modelId="{E3DD217D-0FD8-4648-8F84-6C413CAA41C2}" type="pres">
      <dgm:prSet presAssocID="{48FA5EBC-7B63-4D9F-9FD6-CCA517CCD50E}" presName="node" presStyleLbl="node1" presStyleIdx="1" presStyleCnt="6">
        <dgm:presLayoutVars>
          <dgm:bulletEnabled val="1"/>
        </dgm:presLayoutVars>
      </dgm:prSet>
      <dgm:spPr/>
    </dgm:pt>
    <dgm:pt modelId="{280921DF-2DD3-49BA-A168-251C38FCF494}" type="pres">
      <dgm:prSet presAssocID="{E35D2A61-187E-4F1C-86B2-0F619BEB5AC2}" presName="sibTrans" presStyleCnt="0"/>
      <dgm:spPr/>
    </dgm:pt>
    <dgm:pt modelId="{FB899B66-7687-4B2E-8C66-9344AD8937A4}" type="pres">
      <dgm:prSet presAssocID="{CFDAE2F9-443A-41A5-AE31-E200262BF8AB}" presName="node" presStyleLbl="node1" presStyleIdx="2" presStyleCnt="6">
        <dgm:presLayoutVars>
          <dgm:bulletEnabled val="1"/>
        </dgm:presLayoutVars>
      </dgm:prSet>
      <dgm:spPr/>
    </dgm:pt>
    <dgm:pt modelId="{DF78D167-E0A0-4400-B6EC-C1AFADB76BD0}" type="pres">
      <dgm:prSet presAssocID="{591CB8DC-A7CF-413F-BC33-C43872A641FC}" presName="sibTrans" presStyleCnt="0"/>
      <dgm:spPr/>
    </dgm:pt>
    <dgm:pt modelId="{13AAF61E-76B2-45E9-8323-B50D101E7BC3}" type="pres">
      <dgm:prSet presAssocID="{1AD5324F-9DFD-4C5A-8179-5E6363685D7A}" presName="node" presStyleLbl="node1" presStyleIdx="3" presStyleCnt="6">
        <dgm:presLayoutVars>
          <dgm:bulletEnabled val="1"/>
        </dgm:presLayoutVars>
      </dgm:prSet>
      <dgm:spPr/>
    </dgm:pt>
    <dgm:pt modelId="{81B6B095-AE3E-4DD9-B1B9-20B1E19A218E}" type="pres">
      <dgm:prSet presAssocID="{570DB94E-860A-4C4D-BB93-10495B1BB7C2}" presName="sibTrans" presStyleCnt="0"/>
      <dgm:spPr/>
    </dgm:pt>
    <dgm:pt modelId="{092ACF79-874F-4FBC-92B2-07929207C947}" type="pres">
      <dgm:prSet presAssocID="{E086769B-E2D5-401E-B465-59CCE60B622F}" presName="node" presStyleLbl="node1" presStyleIdx="4" presStyleCnt="6">
        <dgm:presLayoutVars>
          <dgm:bulletEnabled val="1"/>
        </dgm:presLayoutVars>
      </dgm:prSet>
      <dgm:spPr/>
      <dgm:t>
        <a:bodyPr/>
        <a:lstStyle/>
        <a:p>
          <a:endParaRPr lang="es-EC"/>
        </a:p>
      </dgm:t>
    </dgm:pt>
    <dgm:pt modelId="{623FA134-CC8E-4A81-BF18-F1F00B5BE4E2}" type="pres">
      <dgm:prSet presAssocID="{FDE61B2C-150A-408E-8400-9045859D9CC5}" presName="sibTrans" presStyleCnt="0"/>
      <dgm:spPr/>
    </dgm:pt>
    <dgm:pt modelId="{8773105A-AE7A-4356-B018-10490E1376E3}" type="pres">
      <dgm:prSet presAssocID="{6BD9BC9E-DA40-4507-861A-8464537B03DE}" presName="node" presStyleLbl="node1" presStyleIdx="5" presStyleCnt="6">
        <dgm:presLayoutVars>
          <dgm:bulletEnabled val="1"/>
        </dgm:presLayoutVars>
      </dgm:prSet>
      <dgm:spPr/>
      <dgm:t>
        <a:bodyPr/>
        <a:lstStyle/>
        <a:p>
          <a:endParaRPr lang="es-EC"/>
        </a:p>
      </dgm:t>
    </dgm:pt>
  </dgm:ptLst>
  <dgm:cxnLst>
    <dgm:cxn modelId="{897D3610-16DA-436B-B335-3F8B1FA03626}" srcId="{F5BC0226-675F-4039-80C8-527ECB5AF7FB}" destId="{48FA5EBC-7B63-4D9F-9FD6-CCA517CCD50E}" srcOrd="1" destOrd="0" parTransId="{EEB4D167-6CC9-4771-BA83-DEB90BCE5C38}" sibTransId="{E35D2A61-187E-4F1C-86B2-0F619BEB5AC2}"/>
    <dgm:cxn modelId="{4E37FA2F-86F2-4F03-A85A-F6244ED7E970}" type="presOf" srcId="{E086769B-E2D5-401E-B465-59CCE60B622F}" destId="{092ACF79-874F-4FBC-92B2-07929207C947}" srcOrd="0" destOrd="0" presId="urn:microsoft.com/office/officeart/2005/8/layout/default"/>
    <dgm:cxn modelId="{268FCAB9-8340-486A-A692-744B33813D99}" srcId="{F5BC0226-675F-4039-80C8-527ECB5AF7FB}" destId="{1AD5324F-9DFD-4C5A-8179-5E6363685D7A}" srcOrd="3" destOrd="0" parTransId="{74EFDF6D-B646-4548-A169-3D8C3A6E58B2}" sibTransId="{570DB94E-860A-4C4D-BB93-10495B1BB7C2}"/>
    <dgm:cxn modelId="{25EEFF4C-815B-4B84-BFF0-7A8B21A8C7FD}" srcId="{F5BC0226-675F-4039-80C8-527ECB5AF7FB}" destId="{E086769B-E2D5-401E-B465-59CCE60B622F}" srcOrd="4" destOrd="0" parTransId="{461669FD-4449-47E4-8485-489C93D0DF38}" sibTransId="{FDE61B2C-150A-408E-8400-9045859D9CC5}"/>
    <dgm:cxn modelId="{F1D4EC3A-2080-4736-B822-8921492A8A80}" type="presOf" srcId="{6BD9BC9E-DA40-4507-861A-8464537B03DE}" destId="{8773105A-AE7A-4356-B018-10490E1376E3}" srcOrd="0" destOrd="0" presId="urn:microsoft.com/office/officeart/2005/8/layout/default"/>
    <dgm:cxn modelId="{CDF26674-DEC6-4A73-A3E7-68982D31CDF2}" srcId="{F5BC0226-675F-4039-80C8-527ECB5AF7FB}" destId="{6BD9BC9E-DA40-4507-861A-8464537B03DE}" srcOrd="5" destOrd="0" parTransId="{23A7AABF-143E-485A-900C-842DE07B7651}" sibTransId="{909BABDB-8224-4131-9207-7D5231DD2DEA}"/>
    <dgm:cxn modelId="{4DB4E84D-DBA8-4D33-B476-BE0B66D4C6DF}" type="presOf" srcId="{85C8E4AF-E2F7-429C-8B18-D744587AAA22}" destId="{31CA4458-917C-495D-9974-AFAB1B6DA072}" srcOrd="0" destOrd="0" presId="urn:microsoft.com/office/officeart/2005/8/layout/default"/>
    <dgm:cxn modelId="{90D76224-3444-4EBA-A82C-6CEB4A4E30E2}" type="presOf" srcId="{CFDAE2F9-443A-41A5-AE31-E200262BF8AB}" destId="{FB899B66-7687-4B2E-8C66-9344AD8937A4}" srcOrd="0" destOrd="0" presId="urn:microsoft.com/office/officeart/2005/8/layout/default"/>
    <dgm:cxn modelId="{E3C094A3-13BB-4679-B643-7243974867D2}" type="presOf" srcId="{F5BC0226-675F-4039-80C8-527ECB5AF7FB}" destId="{5475D4F7-135F-49E2-BB11-4DA29F2C3736}" srcOrd="0" destOrd="0" presId="urn:microsoft.com/office/officeart/2005/8/layout/default"/>
    <dgm:cxn modelId="{19E79FB3-8D5D-47A9-9D12-AFB595AAFE63}" type="presOf" srcId="{48FA5EBC-7B63-4D9F-9FD6-CCA517CCD50E}" destId="{E3DD217D-0FD8-4648-8F84-6C413CAA41C2}" srcOrd="0" destOrd="0" presId="urn:microsoft.com/office/officeart/2005/8/layout/default"/>
    <dgm:cxn modelId="{FD2DFD67-78E6-4FC8-9CE8-65B4023D9D96}" type="presOf" srcId="{1AD5324F-9DFD-4C5A-8179-5E6363685D7A}" destId="{13AAF61E-76B2-45E9-8323-B50D101E7BC3}" srcOrd="0" destOrd="0" presId="urn:microsoft.com/office/officeart/2005/8/layout/default"/>
    <dgm:cxn modelId="{F9CB66D7-0DE7-4E58-94EC-DEC8FBEDBDD7}" srcId="{F5BC0226-675F-4039-80C8-527ECB5AF7FB}" destId="{85C8E4AF-E2F7-429C-8B18-D744587AAA22}" srcOrd="0" destOrd="0" parTransId="{158D401C-0679-46C5-A44E-BF3E5D4E6FDF}" sibTransId="{B4CBAB87-30D8-4E0E-A3BF-EDC69C7B4990}"/>
    <dgm:cxn modelId="{5D15C81A-E6B8-4E47-9277-CA713C6B7FFC}" srcId="{F5BC0226-675F-4039-80C8-527ECB5AF7FB}" destId="{CFDAE2F9-443A-41A5-AE31-E200262BF8AB}" srcOrd="2" destOrd="0" parTransId="{A8C14887-30B3-4CD0-917F-F66F31C8D3B9}" sibTransId="{591CB8DC-A7CF-413F-BC33-C43872A641FC}"/>
    <dgm:cxn modelId="{F804A424-9907-4B2A-83BC-A9BBCF899831}" type="presParOf" srcId="{5475D4F7-135F-49E2-BB11-4DA29F2C3736}" destId="{31CA4458-917C-495D-9974-AFAB1B6DA072}" srcOrd="0" destOrd="0" presId="urn:microsoft.com/office/officeart/2005/8/layout/default"/>
    <dgm:cxn modelId="{F5FF67AF-E90D-46AE-9EB1-079345D85132}" type="presParOf" srcId="{5475D4F7-135F-49E2-BB11-4DA29F2C3736}" destId="{F7F88BCB-7A09-4EB2-937F-C1B95645ECDD}" srcOrd="1" destOrd="0" presId="urn:microsoft.com/office/officeart/2005/8/layout/default"/>
    <dgm:cxn modelId="{52C51E99-5BDE-49CB-A77B-B109AFB57CBA}" type="presParOf" srcId="{5475D4F7-135F-49E2-BB11-4DA29F2C3736}" destId="{E3DD217D-0FD8-4648-8F84-6C413CAA41C2}" srcOrd="2" destOrd="0" presId="urn:microsoft.com/office/officeart/2005/8/layout/default"/>
    <dgm:cxn modelId="{0DA00F28-B24E-45F9-8A90-BE8B6738D27E}" type="presParOf" srcId="{5475D4F7-135F-49E2-BB11-4DA29F2C3736}" destId="{280921DF-2DD3-49BA-A168-251C38FCF494}" srcOrd="3" destOrd="0" presId="urn:microsoft.com/office/officeart/2005/8/layout/default"/>
    <dgm:cxn modelId="{172A420A-B781-4B4F-A9CC-E03A942D1F46}" type="presParOf" srcId="{5475D4F7-135F-49E2-BB11-4DA29F2C3736}" destId="{FB899B66-7687-4B2E-8C66-9344AD8937A4}" srcOrd="4" destOrd="0" presId="urn:microsoft.com/office/officeart/2005/8/layout/default"/>
    <dgm:cxn modelId="{87EEB130-A510-480A-8695-D0D8C5147F4E}" type="presParOf" srcId="{5475D4F7-135F-49E2-BB11-4DA29F2C3736}" destId="{DF78D167-E0A0-4400-B6EC-C1AFADB76BD0}" srcOrd="5" destOrd="0" presId="urn:microsoft.com/office/officeart/2005/8/layout/default"/>
    <dgm:cxn modelId="{BDF22B0E-34D9-4B6F-BFB8-864F6BB22C87}" type="presParOf" srcId="{5475D4F7-135F-49E2-BB11-4DA29F2C3736}" destId="{13AAF61E-76B2-45E9-8323-B50D101E7BC3}" srcOrd="6" destOrd="0" presId="urn:microsoft.com/office/officeart/2005/8/layout/default"/>
    <dgm:cxn modelId="{F9D81ECF-63AF-4F9C-A69B-9657622C4271}" type="presParOf" srcId="{5475D4F7-135F-49E2-BB11-4DA29F2C3736}" destId="{81B6B095-AE3E-4DD9-B1B9-20B1E19A218E}" srcOrd="7" destOrd="0" presId="urn:microsoft.com/office/officeart/2005/8/layout/default"/>
    <dgm:cxn modelId="{D2A52AD5-45D9-43D7-87A8-68E309842BBF}" type="presParOf" srcId="{5475D4F7-135F-49E2-BB11-4DA29F2C3736}" destId="{092ACF79-874F-4FBC-92B2-07929207C947}" srcOrd="8" destOrd="0" presId="urn:microsoft.com/office/officeart/2005/8/layout/default"/>
    <dgm:cxn modelId="{798F0FF0-965A-4A28-929A-4B1A02000D85}" type="presParOf" srcId="{5475D4F7-135F-49E2-BB11-4DA29F2C3736}" destId="{623FA134-CC8E-4A81-BF18-F1F00B5BE4E2}" srcOrd="9" destOrd="0" presId="urn:microsoft.com/office/officeart/2005/8/layout/default"/>
    <dgm:cxn modelId="{EDC575A3-847E-44B1-BB9D-6307B2563C84}" type="presParOf" srcId="{5475D4F7-135F-49E2-BB11-4DA29F2C3736}" destId="{8773105A-AE7A-4356-B018-10490E1376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55E358-5142-4512-8424-BEF7D9C3EE9F}" type="doc">
      <dgm:prSet loTypeId="urn:microsoft.com/office/officeart/2005/8/layout/chart3" loCatId="cycle" qsTypeId="urn:microsoft.com/office/officeart/2005/8/quickstyle/simple2" qsCatId="simple" csTypeId="urn:microsoft.com/office/officeart/2005/8/colors/accent1_5" csCatId="accent1" phldr="1"/>
      <dgm:spPr/>
    </dgm:pt>
    <dgm:pt modelId="{472D919A-F385-44AD-BF9F-CA648C568142}">
      <dgm:prSet phldrT="[Texto]"/>
      <dgm:spPr/>
      <dgm:t>
        <a:bodyPr/>
        <a:lstStyle/>
        <a:p>
          <a:r>
            <a:rPr lang="es-EC" dirty="0" smtClean="0"/>
            <a:t>Poder de negociación con los clientes</a:t>
          </a:r>
          <a:endParaRPr lang="es-EC" dirty="0"/>
        </a:p>
      </dgm:t>
    </dgm:pt>
    <dgm:pt modelId="{6604A90A-6B6F-4CB3-BAC0-759D5DAA191D}" type="parTrans" cxnId="{BF5309CC-35A4-41FC-8DB0-2594B109732A}">
      <dgm:prSet/>
      <dgm:spPr/>
      <dgm:t>
        <a:bodyPr/>
        <a:lstStyle/>
        <a:p>
          <a:endParaRPr lang="es-EC"/>
        </a:p>
      </dgm:t>
    </dgm:pt>
    <dgm:pt modelId="{A5EA6806-DBC6-42AF-9357-8CE357917D84}" type="sibTrans" cxnId="{BF5309CC-35A4-41FC-8DB0-2594B109732A}">
      <dgm:prSet/>
      <dgm:spPr/>
      <dgm:t>
        <a:bodyPr/>
        <a:lstStyle/>
        <a:p>
          <a:endParaRPr lang="es-EC"/>
        </a:p>
      </dgm:t>
    </dgm:pt>
    <dgm:pt modelId="{EDEA798E-B0B8-4300-B3CE-3764258603A0}">
      <dgm:prSet phldrT="[Texto]"/>
      <dgm:spPr/>
      <dgm:t>
        <a:bodyPr/>
        <a:lstStyle/>
        <a:p>
          <a:r>
            <a:rPr lang="es-EC" dirty="0" smtClean="0"/>
            <a:t>Poder de negociación con los proveedores</a:t>
          </a:r>
          <a:endParaRPr lang="es-EC" dirty="0"/>
        </a:p>
      </dgm:t>
    </dgm:pt>
    <dgm:pt modelId="{962224D8-31D6-4842-9687-8E9D6ED1B6F4}" type="parTrans" cxnId="{00A30854-A8E7-4098-A386-CA8DB010A814}">
      <dgm:prSet/>
      <dgm:spPr/>
      <dgm:t>
        <a:bodyPr/>
        <a:lstStyle/>
        <a:p>
          <a:endParaRPr lang="es-EC"/>
        </a:p>
      </dgm:t>
    </dgm:pt>
    <dgm:pt modelId="{D1B3D28D-872B-4796-A926-4249BD60BCB5}" type="sibTrans" cxnId="{00A30854-A8E7-4098-A386-CA8DB010A814}">
      <dgm:prSet/>
      <dgm:spPr/>
      <dgm:t>
        <a:bodyPr/>
        <a:lstStyle/>
        <a:p>
          <a:endParaRPr lang="es-EC"/>
        </a:p>
      </dgm:t>
    </dgm:pt>
    <dgm:pt modelId="{1F8038F0-435F-428B-91A0-8455D421C841}">
      <dgm:prSet phldrT="[Texto]"/>
      <dgm:spPr/>
      <dgm:t>
        <a:bodyPr/>
        <a:lstStyle/>
        <a:p>
          <a:r>
            <a:rPr lang="es-EC" dirty="0" smtClean="0"/>
            <a:t>Amenaza de nuevos entrantes</a:t>
          </a:r>
          <a:endParaRPr lang="es-EC" dirty="0"/>
        </a:p>
      </dgm:t>
    </dgm:pt>
    <dgm:pt modelId="{849215C9-8261-4EA5-9035-35DEBDF67C59}" type="parTrans" cxnId="{6184EC8C-66BE-443D-8D7B-80C5B7C97E8E}">
      <dgm:prSet/>
      <dgm:spPr/>
      <dgm:t>
        <a:bodyPr/>
        <a:lstStyle/>
        <a:p>
          <a:endParaRPr lang="es-EC"/>
        </a:p>
      </dgm:t>
    </dgm:pt>
    <dgm:pt modelId="{4711CB29-5F8B-43AB-96CC-28DCE6373EB6}" type="sibTrans" cxnId="{6184EC8C-66BE-443D-8D7B-80C5B7C97E8E}">
      <dgm:prSet/>
      <dgm:spPr/>
      <dgm:t>
        <a:bodyPr/>
        <a:lstStyle/>
        <a:p>
          <a:endParaRPr lang="es-EC"/>
        </a:p>
      </dgm:t>
    </dgm:pt>
    <dgm:pt modelId="{D2B93504-E139-4A43-8CD5-53D6EB522F17}">
      <dgm:prSet/>
      <dgm:spPr/>
      <dgm:t>
        <a:bodyPr/>
        <a:lstStyle/>
        <a:p>
          <a:r>
            <a:rPr lang="es-EC" dirty="0" smtClean="0"/>
            <a:t>Productos sustitutos</a:t>
          </a:r>
          <a:endParaRPr lang="es-EC" dirty="0"/>
        </a:p>
      </dgm:t>
    </dgm:pt>
    <dgm:pt modelId="{5558C484-238F-4B60-AEC2-E9CB20FC6A71}" type="parTrans" cxnId="{DB1E2BF1-DECF-4AD4-853B-12C9B8D4CF2B}">
      <dgm:prSet/>
      <dgm:spPr/>
      <dgm:t>
        <a:bodyPr/>
        <a:lstStyle/>
        <a:p>
          <a:endParaRPr lang="es-EC"/>
        </a:p>
      </dgm:t>
    </dgm:pt>
    <dgm:pt modelId="{CED3DEEC-4D8B-4998-8DB0-F4577D9B34E1}" type="sibTrans" cxnId="{DB1E2BF1-DECF-4AD4-853B-12C9B8D4CF2B}">
      <dgm:prSet/>
      <dgm:spPr/>
      <dgm:t>
        <a:bodyPr/>
        <a:lstStyle/>
        <a:p>
          <a:endParaRPr lang="es-EC"/>
        </a:p>
      </dgm:t>
    </dgm:pt>
    <dgm:pt modelId="{AA60F804-296F-4035-B641-16FA958109F0}" type="pres">
      <dgm:prSet presAssocID="{5955E358-5142-4512-8424-BEF7D9C3EE9F}" presName="compositeShape" presStyleCnt="0">
        <dgm:presLayoutVars>
          <dgm:chMax val="7"/>
          <dgm:dir/>
          <dgm:resizeHandles val="exact"/>
        </dgm:presLayoutVars>
      </dgm:prSet>
      <dgm:spPr/>
    </dgm:pt>
    <dgm:pt modelId="{D34096E4-C6D2-4890-9781-97EFCEFDB902}" type="pres">
      <dgm:prSet presAssocID="{5955E358-5142-4512-8424-BEF7D9C3EE9F}" presName="wedge1" presStyleLbl="node1" presStyleIdx="0" presStyleCnt="4" custScaleX="154293" custScaleY="146452"/>
      <dgm:spPr/>
      <dgm:t>
        <a:bodyPr/>
        <a:lstStyle/>
        <a:p>
          <a:endParaRPr lang="es-EC"/>
        </a:p>
      </dgm:t>
    </dgm:pt>
    <dgm:pt modelId="{20078DEF-1D62-4D29-9D2E-91EA257E76AB}" type="pres">
      <dgm:prSet presAssocID="{5955E358-5142-4512-8424-BEF7D9C3EE9F}" presName="wedge1Tx" presStyleLbl="node1" presStyleIdx="0" presStyleCnt="4">
        <dgm:presLayoutVars>
          <dgm:chMax val="0"/>
          <dgm:chPref val="0"/>
          <dgm:bulletEnabled val="1"/>
        </dgm:presLayoutVars>
      </dgm:prSet>
      <dgm:spPr/>
      <dgm:t>
        <a:bodyPr/>
        <a:lstStyle/>
        <a:p>
          <a:endParaRPr lang="es-EC"/>
        </a:p>
      </dgm:t>
    </dgm:pt>
    <dgm:pt modelId="{AA446312-A298-4E3F-A8C2-FBE72641CA1F}" type="pres">
      <dgm:prSet presAssocID="{5955E358-5142-4512-8424-BEF7D9C3EE9F}" presName="wedge2" presStyleLbl="node1" presStyleIdx="1" presStyleCnt="4" custScaleX="163703" custScaleY="164524"/>
      <dgm:spPr/>
    </dgm:pt>
    <dgm:pt modelId="{1FED37C5-2FE0-46BD-8437-8B14AA85E1BE}" type="pres">
      <dgm:prSet presAssocID="{5955E358-5142-4512-8424-BEF7D9C3EE9F}" presName="wedge2Tx" presStyleLbl="node1" presStyleIdx="1" presStyleCnt="4">
        <dgm:presLayoutVars>
          <dgm:chMax val="0"/>
          <dgm:chPref val="0"/>
          <dgm:bulletEnabled val="1"/>
        </dgm:presLayoutVars>
      </dgm:prSet>
      <dgm:spPr/>
    </dgm:pt>
    <dgm:pt modelId="{0DBDEC15-2123-4C17-95D5-BC5A8BF25188}" type="pres">
      <dgm:prSet presAssocID="{5955E358-5142-4512-8424-BEF7D9C3EE9F}" presName="wedge3" presStyleLbl="node1" presStyleIdx="2" presStyleCnt="4" custScaleX="180803" custScaleY="164524"/>
      <dgm:spPr/>
      <dgm:t>
        <a:bodyPr/>
        <a:lstStyle/>
        <a:p>
          <a:endParaRPr lang="es-EC"/>
        </a:p>
      </dgm:t>
    </dgm:pt>
    <dgm:pt modelId="{B8D27C60-67A2-426D-A072-1842A33AE720}" type="pres">
      <dgm:prSet presAssocID="{5955E358-5142-4512-8424-BEF7D9C3EE9F}" presName="wedge3Tx" presStyleLbl="node1" presStyleIdx="2" presStyleCnt="4">
        <dgm:presLayoutVars>
          <dgm:chMax val="0"/>
          <dgm:chPref val="0"/>
          <dgm:bulletEnabled val="1"/>
        </dgm:presLayoutVars>
      </dgm:prSet>
      <dgm:spPr/>
      <dgm:t>
        <a:bodyPr/>
        <a:lstStyle/>
        <a:p>
          <a:endParaRPr lang="es-EC"/>
        </a:p>
      </dgm:t>
    </dgm:pt>
    <dgm:pt modelId="{A06F4CBA-0F61-42F7-AFFA-2A20E9D1BD7F}" type="pres">
      <dgm:prSet presAssocID="{5955E358-5142-4512-8424-BEF7D9C3EE9F}" presName="wedge4" presStyleLbl="node1" presStyleIdx="3" presStyleCnt="4" custScaleX="180803" custScaleY="153482"/>
      <dgm:spPr/>
    </dgm:pt>
    <dgm:pt modelId="{0FCC74BF-4ECE-4947-BC8E-AE79DC74878E}" type="pres">
      <dgm:prSet presAssocID="{5955E358-5142-4512-8424-BEF7D9C3EE9F}" presName="wedge4Tx" presStyleLbl="node1" presStyleIdx="3" presStyleCnt="4">
        <dgm:presLayoutVars>
          <dgm:chMax val="0"/>
          <dgm:chPref val="0"/>
          <dgm:bulletEnabled val="1"/>
        </dgm:presLayoutVars>
      </dgm:prSet>
      <dgm:spPr/>
    </dgm:pt>
  </dgm:ptLst>
  <dgm:cxnLst>
    <dgm:cxn modelId="{B6586D20-0C90-4A77-AEC1-55C459CD7FB6}" type="presOf" srcId="{D2B93504-E139-4A43-8CD5-53D6EB522F17}" destId="{0DBDEC15-2123-4C17-95D5-BC5A8BF25188}" srcOrd="0" destOrd="0" presId="urn:microsoft.com/office/officeart/2005/8/layout/chart3"/>
    <dgm:cxn modelId="{1756D3DC-6A6F-46D0-9B82-818E165FD657}" type="presOf" srcId="{1F8038F0-435F-428B-91A0-8455D421C841}" destId="{0FCC74BF-4ECE-4947-BC8E-AE79DC74878E}" srcOrd="1" destOrd="0" presId="urn:microsoft.com/office/officeart/2005/8/layout/chart3"/>
    <dgm:cxn modelId="{24DAAF74-2EDC-4000-9ED1-DD67854B59DD}" type="presOf" srcId="{472D919A-F385-44AD-BF9F-CA648C568142}" destId="{20078DEF-1D62-4D29-9D2E-91EA257E76AB}" srcOrd="1" destOrd="0" presId="urn:microsoft.com/office/officeart/2005/8/layout/chart3"/>
    <dgm:cxn modelId="{7C99C6B5-02E0-46AD-9C0C-A6A6F403F5AF}" type="presOf" srcId="{472D919A-F385-44AD-BF9F-CA648C568142}" destId="{D34096E4-C6D2-4890-9781-97EFCEFDB902}" srcOrd="0" destOrd="0" presId="urn:microsoft.com/office/officeart/2005/8/layout/chart3"/>
    <dgm:cxn modelId="{BF5309CC-35A4-41FC-8DB0-2594B109732A}" srcId="{5955E358-5142-4512-8424-BEF7D9C3EE9F}" destId="{472D919A-F385-44AD-BF9F-CA648C568142}" srcOrd="0" destOrd="0" parTransId="{6604A90A-6B6F-4CB3-BAC0-759D5DAA191D}" sibTransId="{A5EA6806-DBC6-42AF-9357-8CE357917D84}"/>
    <dgm:cxn modelId="{6184EC8C-66BE-443D-8D7B-80C5B7C97E8E}" srcId="{5955E358-5142-4512-8424-BEF7D9C3EE9F}" destId="{1F8038F0-435F-428B-91A0-8455D421C841}" srcOrd="3" destOrd="0" parTransId="{849215C9-8261-4EA5-9035-35DEBDF67C59}" sibTransId="{4711CB29-5F8B-43AB-96CC-28DCE6373EB6}"/>
    <dgm:cxn modelId="{9546302A-7386-41E7-AFE6-EF0B3E781F19}" type="presOf" srcId="{D2B93504-E139-4A43-8CD5-53D6EB522F17}" destId="{B8D27C60-67A2-426D-A072-1842A33AE720}" srcOrd="1" destOrd="0" presId="urn:microsoft.com/office/officeart/2005/8/layout/chart3"/>
    <dgm:cxn modelId="{DB1E2BF1-DECF-4AD4-853B-12C9B8D4CF2B}" srcId="{5955E358-5142-4512-8424-BEF7D9C3EE9F}" destId="{D2B93504-E139-4A43-8CD5-53D6EB522F17}" srcOrd="2" destOrd="0" parTransId="{5558C484-238F-4B60-AEC2-E9CB20FC6A71}" sibTransId="{CED3DEEC-4D8B-4998-8DB0-F4577D9B34E1}"/>
    <dgm:cxn modelId="{2E954773-FF6D-4C49-9518-EC8724A8385D}" type="presOf" srcId="{5955E358-5142-4512-8424-BEF7D9C3EE9F}" destId="{AA60F804-296F-4035-B641-16FA958109F0}" srcOrd="0" destOrd="0" presId="urn:microsoft.com/office/officeart/2005/8/layout/chart3"/>
    <dgm:cxn modelId="{00A30854-A8E7-4098-A386-CA8DB010A814}" srcId="{5955E358-5142-4512-8424-BEF7D9C3EE9F}" destId="{EDEA798E-B0B8-4300-B3CE-3764258603A0}" srcOrd="1" destOrd="0" parTransId="{962224D8-31D6-4842-9687-8E9D6ED1B6F4}" sibTransId="{D1B3D28D-872B-4796-A926-4249BD60BCB5}"/>
    <dgm:cxn modelId="{EA842347-426C-4205-B7D3-57871CFBA3A0}" type="presOf" srcId="{EDEA798E-B0B8-4300-B3CE-3764258603A0}" destId="{1FED37C5-2FE0-46BD-8437-8B14AA85E1BE}" srcOrd="1" destOrd="0" presId="urn:microsoft.com/office/officeart/2005/8/layout/chart3"/>
    <dgm:cxn modelId="{BF6A031B-90D0-488F-8ECF-47FECF87B0EE}" type="presOf" srcId="{1F8038F0-435F-428B-91A0-8455D421C841}" destId="{A06F4CBA-0F61-42F7-AFFA-2A20E9D1BD7F}" srcOrd="0" destOrd="0" presId="urn:microsoft.com/office/officeart/2005/8/layout/chart3"/>
    <dgm:cxn modelId="{D2FF9C97-2A91-45A8-B135-A7FB0FE104DB}" type="presOf" srcId="{EDEA798E-B0B8-4300-B3CE-3764258603A0}" destId="{AA446312-A298-4E3F-A8C2-FBE72641CA1F}" srcOrd="0" destOrd="0" presId="urn:microsoft.com/office/officeart/2005/8/layout/chart3"/>
    <dgm:cxn modelId="{88E94586-FA13-4F0E-86FE-544F57B3E2B0}" type="presParOf" srcId="{AA60F804-296F-4035-B641-16FA958109F0}" destId="{D34096E4-C6D2-4890-9781-97EFCEFDB902}" srcOrd="0" destOrd="0" presId="urn:microsoft.com/office/officeart/2005/8/layout/chart3"/>
    <dgm:cxn modelId="{3119E7E9-AA96-4910-8E29-14493076D340}" type="presParOf" srcId="{AA60F804-296F-4035-B641-16FA958109F0}" destId="{20078DEF-1D62-4D29-9D2E-91EA257E76AB}" srcOrd="1" destOrd="0" presId="urn:microsoft.com/office/officeart/2005/8/layout/chart3"/>
    <dgm:cxn modelId="{CECEE5BB-3757-44D9-96EF-AB5D121953DF}" type="presParOf" srcId="{AA60F804-296F-4035-B641-16FA958109F0}" destId="{AA446312-A298-4E3F-A8C2-FBE72641CA1F}" srcOrd="2" destOrd="0" presId="urn:microsoft.com/office/officeart/2005/8/layout/chart3"/>
    <dgm:cxn modelId="{FBE82F99-94AA-4954-A833-87D7EF8F043F}" type="presParOf" srcId="{AA60F804-296F-4035-B641-16FA958109F0}" destId="{1FED37C5-2FE0-46BD-8437-8B14AA85E1BE}" srcOrd="3" destOrd="0" presId="urn:microsoft.com/office/officeart/2005/8/layout/chart3"/>
    <dgm:cxn modelId="{3DB95BF0-BC0E-4AA9-B7AB-2727DC1CC661}" type="presParOf" srcId="{AA60F804-296F-4035-B641-16FA958109F0}" destId="{0DBDEC15-2123-4C17-95D5-BC5A8BF25188}" srcOrd="4" destOrd="0" presId="urn:microsoft.com/office/officeart/2005/8/layout/chart3"/>
    <dgm:cxn modelId="{D1B6500D-2C91-432E-AD25-CC17A9F55E77}" type="presParOf" srcId="{AA60F804-296F-4035-B641-16FA958109F0}" destId="{B8D27C60-67A2-426D-A072-1842A33AE720}" srcOrd="5" destOrd="0" presId="urn:microsoft.com/office/officeart/2005/8/layout/chart3"/>
    <dgm:cxn modelId="{4EB4A5CB-1161-469E-BC07-EADEEAE06DB4}" type="presParOf" srcId="{AA60F804-296F-4035-B641-16FA958109F0}" destId="{A06F4CBA-0F61-42F7-AFFA-2A20E9D1BD7F}" srcOrd="6" destOrd="0" presId="urn:microsoft.com/office/officeart/2005/8/layout/chart3"/>
    <dgm:cxn modelId="{C6278486-C8AA-404A-94A0-FDBE0EA87A2A}" type="presParOf" srcId="{AA60F804-296F-4035-B641-16FA958109F0}" destId="{0FCC74BF-4ECE-4947-BC8E-AE79DC74878E}"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FB74C0F-BF31-4ECB-98F7-CB10ED402CA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AC1DAF7A-F02C-44E4-B8DB-EDA48E6943F4}">
      <dgm:prSet phldrT="[Texto]"/>
      <dgm:spPr/>
      <dgm:t>
        <a:bodyPr/>
        <a:lstStyle/>
        <a:p>
          <a:r>
            <a:rPr lang="es-EC" dirty="0" smtClean="0"/>
            <a:t>Clientes</a:t>
          </a:r>
          <a:endParaRPr lang="es-EC" dirty="0"/>
        </a:p>
      </dgm:t>
    </dgm:pt>
    <dgm:pt modelId="{F1E8CAC0-F92F-47A4-8FB4-75C5D3ACFD31}" type="parTrans" cxnId="{D6FBB133-3B28-48FB-A52C-876B46C49ED8}">
      <dgm:prSet/>
      <dgm:spPr/>
      <dgm:t>
        <a:bodyPr/>
        <a:lstStyle/>
        <a:p>
          <a:endParaRPr lang="es-EC"/>
        </a:p>
      </dgm:t>
    </dgm:pt>
    <dgm:pt modelId="{5845B63A-94D0-4E4E-A3BB-B22678BACA43}" type="sibTrans" cxnId="{D6FBB133-3B28-48FB-A52C-876B46C49ED8}">
      <dgm:prSet/>
      <dgm:spPr/>
      <dgm:t>
        <a:bodyPr/>
        <a:lstStyle/>
        <a:p>
          <a:endParaRPr lang="es-EC"/>
        </a:p>
      </dgm:t>
    </dgm:pt>
    <dgm:pt modelId="{C9A3878B-212C-4EC3-9969-3F0083CFE07C}">
      <dgm:prSet phldrT="[Texto]"/>
      <dgm:spPr/>
      <dgm:t>
        <a:bodyPr/>
        <a:lstStyle/>
        <a:p>
          <a:r>
            <a:rPr lang="es-EC" dirty="0" smtClean="0"/>
            <a:t>Proveedores</a:t>
          </a:r>
          <a:endParaRPr lang="es-EC" dirty="0"/>
        </a:p>
      </dgm:t>
    </dgm:pt>
    <dgm:pt modelId="{2F43001B-E13F-46F0-998A-42F8B2FA8F76}" type="parTrans" cxnId="{BD3BA639-F9E9-4DDC-8661-A09CDAD37B77}">
      <dgm:prSet/>
      <dgm:spPr/>
      <dgm:t>
        <a:bodyPr/>
        <a:lstStyle/>
        <a:p>
          <a:endParaRPr lang="es-EC"/>
        </a:p>
      </dgm:t>
    </dgm:pt>
    <dgm:pt modelId="{AA97CA47-0751-4CD4-B78C-8AB58C96AE66}" type="sibTrans" cxnId="{BD3BA639-F9E9-4DDC-8661-A09CDAD37B77}">
      <dgm:prSet/>
      <dgm:spPr/>
      <dgm:t>
        <a:bodyPr/>
        <a:lstStyle/>
        <a:p>
          <a:endParaRPr lang="es-EC"/>
        </a:p>
      </dgm:t>
    </dgm:pt>
    <dgm:pt modelId="{BF58B2FB-DE6F-4D5D-9487-A72BD391E5B5}" type="pres">
      <dgm:prSet presAssocID="{7FB74C0F-BF31-4ECB-98F7-CB10ED402CA0}" presName="Name0" presStyleCnt="0">
        <dgm:presLayoutVars>
          <dgm:chMax val="7"/>
          <dgm:chPref val="7"/>
          <dgm:dir/>
          <dgm:animLvl val="lvl"/>
        </dgm:presLayoutVars>
      </dgm:prSet>
      <dgm:spPr/>
    </dgm:pt>
    <dgm:pt modelId="{9E0B646E-A822-4008-85F0-11CB87616AC1}" type="pres">
      <dgm:prSet presAssocID="{AC1DAF7A-F02C-44E4-B8DB-EDA48E6943F4}" presName="Accent1" presStyleCnt="0"/>
      <dgm:spPr/>
    </dgm:pt>
    <dgm:pt modelId="{EA3E8804-E648-4F30-8BCA-2A681CFE3BE2}" type="pres">
      <dgm:prSet presAssocID="{AC1DAF7A-F02C-44E4-B8DB-EDA48E6943F4}" presName="Accent" presStyleLbl="node1" presStyleIdx="0" presStyleCnt="2" custLinFactNeighborY="-618"/>
      <dgm:spPr/>
    </dgm:pt>
    <dgm:pt modelId="{2DA6857E-6BFD-45BF-B5F3-0B810C9BCE7C}" type="pres">
      <dgm:prSet presAssocID="{AC1DAF7A-F02C-44E4-B8DB-EDA48E6943F4}" presName="Parent1" presStyleLbl="revTx" presStyleIdx="0" presStyleCnt="2">
        <dgm:presLayoutVars>
          <dgm:chMax val="1"/>
          <dgm:chPref val="1"/>
          <dgm:bulletEnabled val="1"/>
        </dgm:presLayoutVars>
      </dgm:prSet>
      <dgm:spPr/>
      <dgm:t>
        <a:bodyPr/>
        <a:lstStyle/>
        <a:p>
          <a:endParaRPr lang="es-EC"/>
        </a:p>
      </dgm:t>
    </dgm:pt>
    <dgm:pt modelId="{F809BF1F-94CF-4F02-8C9C-A26E943518F7}" type="pres">
      <dgm:prSet presAssocID="{C9A3878B-212C-4EC3-9969-3F0083CFE07C}" presName="Accent2" presStyleCnt="0"/>
      <dgm:spPr/>
    </dgm:pt>
    <dgm:pt modelId="{DCEB9E16-934C-4610-AEEE-FE096B0F39FE}" type="pres">
      <dgm:prSet presAssocID="{C9A3878B-212C-4EC3-9969-3F0083CFE07C}" presName="Accent" presStyleLbl="node1" presStyleIdx="1" presStyleCnt="2"/>
      <dgm:spPr/>
    </dgm:pt>
    <dgm:pt modelId="{7FB19A4D-D717-4138-8972-05450A7657EB}" type="pres">
      <dgm:prSet presAssocID="{C9A3878B-212C-4EC3-9969-3F0083CFE07C}" presName="Parent2" presStyleLbl="revTx" presStyleIdx="1" presStyleCnt="2" custScaleX="120246" custScaleY="127523">
        <dgm:presLayoutVars>
          <dgm:chMax val="1"/>
          <dgm:chPref val="1"/>
          <dgm:bulletEnabled val="1"/>
        </dgm:presLayoutVars>
      </dgm:prSet>
      <dgm:spPr/>
    </dgm:pt>
  </dgm:ptLst>
  <dgm:cxnLst>
    <dgm:cxn modelId="{D6FBB133-3B28-48FB-A52C-876B46C49ED8}" srcId="{7FB74C0F-BF31-4ECB-98F7-CB10ED402CA0}" destId="{AC1DAF7A-F02C-44E4-B8DB-EDA48E6943F4}" srcOrd="0" destOrd="0" parTransId="{F1E8CAC0-F92F-47A4-8FB4-75C5D3ACFD31}" sibTransId="{5845B63A-94D0-4E4E-A3BB-B22678BACA43}"/>
    <dgm:cxn modelId="{CCA41DD6-4DC1-436F-B5C8-36F732F8B91A}" type="presOf" srcId="{7FB74C0F-BF31-4ECB-98F7-CB10ED402CA0}" destId="{BF58B2FB-DE6F-4D5D-9487-A72BD391E5B5}" srcOrd="0" destOrd="0" presId="urn:microsoft.com/office/officeart/2009/layout/CircleArrowProcess"/>
    <dgm:cxn modelId="{A57C9ABA-1A67-4184-8104-A22F3E958E46}" type="presOf" srcId="{C9A3878B-212C-4EC3-9969-3F0083CFE07C}" destId="{7FB19A4D-D717-4138-8972-05450A7657EB}" srcOrd="0" destOrd="0" presId="urn:microsoft.com/office/officeart/2009/layout/CircleArrowProcess"/>
    <dgm:cxn modelId="{BD3BA639-F9E9-4DDC-8661-A09CDAD37B77}" srcId="{7FB74C0F-BF31-4ECB-98F7-CB10ED402CA0}" destId="{C9A3878B-212C-4EC3-9969-3F0083CFE07C}" srcOrd="1" destOrd="0" parTransId="{2F43001B-E13F-46F0-998A-42F8B2FA8F76}" sibTransId="{AA97CA47-0751-4CD4-B78C-8AB58C96AE66}"/>
    <dgm:cxn modelId="{E8061497-74AB-41F0-887E-FFFDC36AC0E5}" type="presOf" srcId="{AC1DAF7A-F02C-44E4-B8DB-EDA48E6943F4}" destId="{2DA6857E-6BFD-45BF-B5F3-0B810C9BCE7C}" srcOrd="0" destOrd="0" presId="urn:microsoft.com/office/officeart/2009/layout/CircleArrowProcess"/>
    <dgm:cxn modelId="{5C799204-426D-48DC-9B35-776CE3226FC3}" type="presParOf" srcId="{BF58B2FB-DE6F-4D5D-9487-A72BD391E5B5}" destId="{9E0B646E-A822-4008-85F0-11CB87616AC1}" srcOrd="0" destOrd="0" presId="urn:microsoft.com/office/officeart/2009/layout/CircleArrowProcess"/>
    <dgm:cxn modelId="{FE5C46C2-71A0-46F2-9027-480E6D9C4EE7}" type="presParOf" srcId="{9E0B646E-A822-4008-85F0-11CB87616AC1}" destId="{EA3E8804-E648-4F30-8BCA-2A681CFE3BE2}" srcOrd="0" destOrd="0" presId="urn:microsoft.com/office/officeart/2009/layout/CircleArrowProcess"/>
    <dgm:cxn modelId="{312D482E-3116-47EB-933A-ACED8AB606D5}" type="presParOf" srcId="{BF58B2FB-DE6F-4D5D-9487-A72BD391E5B5}" destId="{2DA6857E-6BFD-45BF-B5F3-0B810C9BCE7C}" srcOrd="1" destOrd="0" presId="urn:microsoft.com/office/officeart/2009/layout/CircleArrowProcess"/>
    <dgm:cxn modelId="{9BA8233E-ED2B-4C43-8FD2-F9AD189A0715}" type="presParOf" srcId="{BF58B2FB-DE6F-4D5D-9487-A72BD391E5B5}" destId="{F809BF1F-94CF-4F02-8C9C-A26E943518F7}" srcOrd="2" destOrd="0" presId="urn:microsoft.com/office/officeart/2009/layout/CircleArrowProcess"/>
    <dgm:cxn modelId="{A2C2856D-FE5B-4CB5-A3C1-002DFA0793CA}" type="presParOf" srcId="{F809BF1F-94CF-4F02-8C9C-A26E943518F7}" destId="{DCEB9E16-934C-4610-AEEE-FE096B0F39FE}" srcOrd="0" destOrd="0" presId="urn:microsoft.com/office/officeart/2009/layout/CircleArrowProcess"/>
    <dgm:cxn modelId="{FE3678AA-3EC1-46D7-A09C-FCCEEE13C622}" type="presParOf" srcId="{BF58B2FB-DE6F-4D5D-9487-A72BD391E5B5}" destId="{7FB19A4D-D717-4138-8972-05450A7657E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B74C0F-BF31-4ECB-98F7-CB10ED402CA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AC1DAF7A-F02C-44E4-B8DB-EDA48E6943F4}">
      <dgm:prSet phldrT="[Texto]"/>
      <dgm:spPr/>
      <dgm:t>
        <a:bodyPr/>
        <a:lstStyle/>
        <a:p>
          <a:r>
            <a:rPr lang="es-EC" dirty="0" smtClean="0"/>
            <a:t>Competidores nuevos</a:t>
          </a:r>
          <a:endParaRPr lang="es-EC" dirty="0"/>
        </a:p>
      </dgm:t>
    </dgm:pt>
    <dgm:pt modelId="{F1E8CAC0-F92F-47A4-8FB4-75C5D3ACFD31}" type="parTrans" cxnId="{D6FBB133-3B28-48FB-A52C-876B46C49ED8}">
      <dgm:prSet/>
      <dgm:spPr/>
      <dgm:t>
        <a:bodyPr/>
        <a:lstStyle/>
        <a:p>
          <a:endParaRPr lang="es-EC"/>
        </a:p>
      </dgm:t>
    </dgm:pt>
    <dgm:pt modelId="{5845B63A-94D0-4E4E-A3BB-B22678BACA43}" type="sibTrans" cxnId="{D6FBB133-3B28-48FB-A52C-876B46C49ED8}">
      <dgm:prSet/>
      <dgm:spPr/>
      <dgm:t>
        <a:bodyPr/>
        <a:lstStyle/>
        <a:p>
          <a:endParaRPr lang="es-EC"/>
        </a:p>
      </dgm:t>
    </dgm:pt>
    <dgm:pt modelId="{C9A3878B-212C-4EC3-9969-3F0083CFE07C}">
      <dgm:prSet phldrT="[Texto]"/>
      <dgm:spPr/>
      <dgm:t>
        <a:bodyPr/>
        <a:lstStyle/>
        <a:p>
          <a:r>
            <a:rPr lang="es-EC" dirty="0" smtClean="0"/>
            <a:t>Productos sustitutos</a:t>
          </a:r>
          <a:endParaRPr lang="es-EC" dirty="0"/>
        </a:p>
      </dgm:t>
    </dgm:pt>
    <dgm:pt modelId="{2F43001B-E13F-46F0-998A-42F8B2FA8F76}" type="parTrans" cxnId="{BD3BA639-F9E9-4DDC-8661-A09CDAD37B77}">
      <dgm:prSet/>
      <dgm:spPr/>
      <dgm:t>
        <a:bodyPr/>
        <a:lstStyle/>
        <a:p>
          <a:endParaRPr lang="es-EC"/>
        </a:p>
      </dgm:t>
    </dgm:pt>
    <dgm:pt modelId="{AA97CA47-0751-4CD4-B78C-8AB58C96AE66}" type="sibTrans" cxnId="{BD3BA639-F9E9-4DDC-8661-A09CDAD37B77}">
      <dgm:prSet/>
      <dgm:spPr/>
      <dgm:t>
        <a:bodyPr/>
        <a:lstStyle/>
        <a:p>
          <a:endParaRPr lang="es-EC"/>
        </a:p>
      </dgm:t>
    </dgm:pt>
    <dgm:pt modelId="{BF58B2FB-DE6F-4D5D-9487-A72BD391E5B5}" type="pres">
      <dgm:prSet presAssocID="{7FB74C0F-BF31-4ECB-98F7-CB10ED402CA0}" presName="Name0" presStyleCnt="0">
        <dgm:presLayoutVars>
          <dgm:chMax val="7"/>
          <dgm:chPref val="7"/>
          <dgm:dir/>
          <dgm:animLvl val="lvl"/>
        </dgm:presLayoutVars>
      </dgm:prSet>
      <dgm:spPr/>
    </dgm:pt>
    <dgm:pt modelId="{9E0B646E-A822-4008-85F0-11CB87616AC1}" type="pres">
      <dgm:prSet presAssocID="{AC1DAF7A-F02C-44E4-B8DB-EDA48E6943F4}" presName="Accent1" presStyleCnt="0"/>
      <dgm:spPr/>
    </dgm:pt>
    <dgm:pt modelId="{EA3E8804-E648-4F30-8BCA-2A681CFE3BE2}" type="pres">
      <dgm:prSet presAssocID="{AC1DAF7A-F02C-44E4-B8DB-EDA48E6943F4}" presName="Accent" presStyleLbl="node1" presStyleIdx="0" presStyleCnt="2" custLinFactNeighborY="-618"/>
      <dgm:spPr/>
    </dgm:pt>
    <dgm:pt modelId="{2DA6857E-6BFD-45BF-B5F3-0B810C9BCE7C}" type="pres">
      <dgm:prSet presAssocID="{AC1DAF7A-F02C-44E4-B8DB-EDA48E6943F4}" presName="Parent1" presStyleLbl="revTx" presStyleIdx="0" presStyleCnt="2">
        <dgm:presLayoutVars>
          <dgm:chMax val="1"/>
          <dgm:chPref val="1"/>
          <dgm:bulletEnabled val="1"/>
        </dgm:presLayoutVars>
      </dgm:prSet>
      <dgm:spPr/>
      <dgm:t>
        <a:bodyPr/>
        <a:lstStyle/>
        <a:p>
          <a:endParaRPr lang="es-EC"/>
        </a:p>
      </dgm:t>
    </dgm:pt>
    <dgm:pt modelId="{F809BF1F-94CF-4F02-8C9C-A26E943518F7}" type="pres">
      <dgm:prSet presAssocID="{C9A3878B-212C-4EC3-9969-3F0083CFE07C}" presName="Accent2" presStyleCnt="0"/>
      <dgm:spPr/>
    </dgm:pt>
    <dgm:pt modelId="{DCEB9E16-934C-4610-AEEE-FE096B0F39FE}" type="pres">
      <dgm:prSet presAssocID="{C9A3878B-212C-4EC3-9969-3F0083CFE07C}" presName="Accent" presStyleLbl="node1" presStyleIdx="1" presStyleCnt="2"/>
      <dgm:spPr/>
    </dgm:pt>
    <dgm:pt modelId="{7FB19A4D-D717-4138-8972-05450A7657EB}" type="pres">
      <dgm:prSet presAssocID="{C9A3878B-212C-4EC3-9969-3F0083CFE07C}" presName="Parent2" presStyleLbl="revTx" presStyleIdx="1" presStyleCnt="2" custScaleX="120246" custScaleY="127523">
        <dgm:presLayoutVars>
          <dgm:chMax val="1"/>
          <dgm:chPref val="1"/>
          <dgm:bulletEnabled val="1"/>
        </dgm:presLayoutVars>
      </dgm:prSet>
      <dgm:spPr/>
    </dgm:pt>
  </dgm:ptLst>
  <dgm:cxnLst>
    <dgm:cxn modelId="{6EF77562-D8D0-40C1-BB6A-1A7B908E4142}" type="presOf" srcId="{AC1DAF7A-F02C-44E4-B8DB-EDA48E6943F4}" destId="{2DA6857E-6BFD-45BF-B5F3-0B810C9BCE7C}" srcOrd="0" destOrd="0" presId="urn:microsoft.com/office/officeart/2009/layout/CircleArrowProcess"/>
    <dgm:cxn modelId="{FBCDC59B-5167-4DFF-95EC-EB36F228BDF4}" type="presOf" srcId="{C9A3878B-212C-4EC3-9969-3F0083CFE07C}" destId="{7FB19A4D-D717-4138-8972-05450A7657EB}" srcOrd="0" destOrd="0" presId="urn:microsoft.com/office/officeart/2009/layout/CircleArrowProcess"/>
    <dgm:cxn modelId="{D6FBB133-3B28-48FB-A52C-876B46C49ED8}" srcId="{7FB74C0F-BF31-4ECB-98F7-CB10ED402CA0}" destId="{AC1DAF7A-F02C-44E4-B8DB-EDA48E6943F4}" srcOrd="0" destOrd="0" parTransId="{F1E8CAC0-F92F-47A4-8FB4-75C5D3ACFD31}" sibTransId="{5845B63A-94D0-4E4E-A3BB-B22678BACA43}"/>
    <dgm:cxn modelId="{BD3BA639-F9E9-4DDC-8661-A09CDAD37B77}" srcId="{7FB74C0F-BF31-4ECB-98F7-CB10ED402CA0}" destId="{C9A3878B-212C-4EC3-9969-3F0083CFE07C}" srcOrd="1" destOrd="0" parTransId="{2F43001B-E13F-46F0-998A-42F8B2FA8F76}" sibTransId="{AA97CA47-0751-4CD4-B78C-8AB58C96AE66}"/>
    <dgm:cxn modelId="{73859BDA-802D-467D-93E3-C5E02623B5A6}" type="presOf" srcId="{7FB74C0F-BF31-4ECB-98F7-CB10ED402CA0}" destId="{BF58B2FB-DE6F-4D5D-9487-A72BD391E5B5}" srcOrd="0" destOrd="0" presId="urn:microsoft.com/office/officeart/2009/layout/CircleArrowProcess"/>
    <dgm:cxn modelId="{6890E7AD-8334-400A-A93D-19DDF3F87119}" type="presParOf" srcId="{BF58B2FB-DE6F-4D5D-9487-A72BD391E5B5}" destId="{9E0B646E-A822-4008-85F0-11CB87616AC1}" srcOrd="0" destOrd="0" presId="urn:microsoft.com/office/officeart/2009/layout/CircleArrowProcess"/>
    <dgm:cxn modelId="{AA7C78E0-B18C-44C0-9A22-E44C7E3FEB86}" type="presParOf" srcId="{9E0B646E-A822-4008-85F0-11CB87616AC1}" destId="{EA3E8804-E648-4F30-8BCA-2A681CFE3BE2}" srcOrd="0" destOrd="0" presId="urn:microsoft.com/office/officeart/2009/layout/CircleArrowProcess"/>
    <dgm:cxn modelId="{F96B2905-91CC-4693-9BD6-8205D2AD0ADF}" type="presParOf" srcId="{BF58B2FB-DE6F-4D5D-9487-A72BD391E5B5}" destId="{2DA6857E-6BFD-45BF-B5F3-0B810C9BCE7C}" srcOrd="1" destOrd="0" presId="urn:microsoft.com/office/officeart/2009/layout/CircleArrowProcess"/>
    <dgm:cxn modelId="{F840A660-64F1-4A70-9656-1394567934BD}" type="presParOf" srcId="{BF58B2FB-DE6F-4D5D-9487-A72BD391E5B5}" destId="{F809BF1F-94CF-4F02-8C9C-A26E943518F7}" srcOrd="2" destOrd="0" presId="urn:microsoft.com/office/officeart/2009/layout/CircleArrowProcess"/>
    <dgm:cxn modelId="{82DE255A-343C-452C-8C84-E100D372C2C7}" type="presParOf" srcId="{F809BF1F-94CF-4F02-8C9C-A26E943518F7}" destId="{DCEB9E16-934C-4610-AEEE-FE096B0F39FE}" srcOrd="0" destOrd="0" presId="urn:microsoft.com/office/officeart/2009/layout/CircleArrowProcess"/>
    <dgm:cxn modelId="{EBB1ADA0-AED8-4913-997D-07466F9B90F5}" type="presParOf" srcId="{BF58B2FB-DE6F-4D5D-9487-A72BD391E5B5}" destId="{7FB19A4D-D717-4138-8972-05450A7657E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82CD91-C72E-4BFC-9972-34EAEE0067A6}" type="doc">
      <dgm:prSet loTypeId="urn:microsoft.com/office/officeart/2005/8/layout/hChevron3" loCatId="process" qsTypeId="urn:microsoft.com/office/officeart/2005/8/quickstyle/simple3" qsCatId="simple" csTypeId="urn:microsoft.com/office/officeart/2005/8/colors/accent1_2" csCatId="accent1" phldr="1"/>
      <dgm:spPr/>
    </dgm:pt>
    <dgm:pt modelId="{FD506F04-A06A-4D43-95C6-36320322580A}">
      <dgm:prSet phldrT="[Texto]"/>
      <dgm:spPr/>
      <dgm:t>
        <a:bodyPr/>
        <a:lstStyle/>
        <a:p>
          <a:r>
            <a:rPr lang="es-EC" dirty="0" smtClean="0"/>
            <a:t>Análisis de datos históricos</a:t>
          </a:r>
          <a:endParaRPr lang="es-EC" dirty="0"/>
        </a:p>
      </dgm:t>
    </dgm:pt>
    <dgm:pt modelId="{7BE28843-F638-478E-B037-215FEAEF97A8}" type="parTrans" cxnId="{D500334F-80FD-457A-AC89-C99B7D2C71C3}">
      <dgm:prSet/>
      <dgm:spPr/>
      <dgm:t>
        <a:bodyPr/>
        <a:lstStyle/>
        <a:p>
          <a:endParaRPr lang="es-EC"/>
        </a:p>
      </dgm:t>
    </dgm:pt>
    <dgm:pt modelId="{8336A8F0-CD3A-42DD-B4B9-D005CDED106F}" type="sibTrans" cxnId="{D500334F-80FD-457A-AC89-C99B7D2C71C3}">
      <dgm:prSet/>
      <dgm:spPr/>
      <dgm:t>
        <a:bodyPr/>
        <a:lstStyle/>
        <a:p>
          <a:endParaRPr lang="es-EC"/>
        </a:p>
      </dgm:t>
    </dgm:pt>
    <dgm:pt modelId="{A03A5086-A7F0-4FAD-801F-9171B8096FD4}">
      <dgm:prSet phldrT="[Texto]"/>
      <dgm:spPr/>
      <dgm:t>
        <a:bodyPr/>
        <a:lstStyle/>
        <a:p>
          <a:r>
            <a:rPr lang="es-EC" dirty="0" smtClean="0"/>
            <a:t>Elaboración de las proyecciones financieras</a:t>
          </a:r>
          <a:endParaRPr lang="es-EC" dirty="0"/>
        </a:p>
      </dgm:t>
    </dgm:pt>
    <dgm:pt modelId="{C6C6A39D-8678-4BF0-A31F-A6C41FFF7D1A}" type="parTrans" cxnId="{B4B72ED5-2248-4F3F-82A0-8E71527C237D}">
      <dgm:prSet/>
      <dgm:spPr/>
      <dgm:t>
        <a:bodyPr/>
        <a:lstStyle/>
        <a:p>
          <a:endParaRPr lang="es-EC"/>
        </a:p>
      </dgm:t>
    </dgm:pt>
    <dgm:pt modelId="{307C6744-0C40-4391-8A5C-520B3F86A2D8}" type="sibTrans" cxnId="{B4B72ED5-2248-4F3F-82A0-8E71527C237D}">
      <dgm:prSet/>
      <dgm:spPr/>
      <dgm:t>
        <a:bodyPr/>
        <a:lstStyle/>
        <a:p>
          <a:endParaRPr lang="es-EC"/>
        </a:p>
      </dgm:t>
    </dgm:pt>
    <dgm:pt modelId="{044842A7-2231-46A4-A0A4-7B233EEB904B}">
      <dgm:prSet phldrT="[Texto]"/>
      <dgm:spPr/>
      <dgm:t>
        <a:bodyPr/>
        <a:lstStyle/>
        <a:p>
          <a:r>
            <a:rPr lang="es-EC" dirty="0" smtClean="0"/>
            <a:t>Selección del método de valoración técnica</a:t>
          </a:r>
          <a:endParaRPr lang="es-EC" dirty="0"/>
        </a:p>
      </dgm:t>
    </dgm:pt>
    <dgm:pt modelId="{709EB54E-19FB-479C-AFD0-0296A78367D5}" type="parTrans" cxnId="{DDF4E630-1F0A-46E5-BD5C-82AA2527A0FD}">
      <dgm:prSet/>
      <dgm:spPr/>
      <dgm:t>
        <a:bodyPr/>
        <a:lstStyle/>
        <a:p>
          <a:endParaRPr lang="es-EC"/>
        </a:p>
      </dgm:t>
    </dgm:pt>
    <dgm:pt modelId="{5B74E319-92EC-4B23-8BAD-BA7901865639}" type="sibTrans" cxnId="{DDF4E630-1F0A-46E5-BD5C-82AA2527A0FD}">
      <dgm:prSet/>
      <dgm:spPr/>
      <dgm:t>
        <a:bodyPr/>
        <a:lstStyle/>
        <a:p>
          <a:endParaRPr lang="es-EC"/>
        </a:p>
      </dgm:t>
    </dgm:pt>
    <dgm:pt modelId="{B32E69B3-AD7C-4E50-BAA5-E274E2DFA4EB}">
      <dgm:prSet/>
      <dgm:spPr/>
      <dgm:t>
        <a:bodyPr/>
        <a:lstStyle/>
        <a:p>
          <a:r>
            <a:rPr lang="es-EC" dirty="0" smtClean="0"/>
            <a:t>Cálculo de flujos de caja</a:t>
          </a:r>
          <a:endParaRPr lang="es-EC" dirty="0"/>
        </a:p>
      </dgm:t>
    </dgm:pt>
    <dgm:pt modelId="{F2DFB439-EFC9-4C03-9297-0FFFB45B3015}" type="parTrans" cxnId="{1EA74902-D842-4A3B-84CE-C9E039E31695}">
      <dgm:prSet/>
      <dgm:spPr/>
      <dgm:t>
        <a:bodyPr/>
        <a:lstStyle/>
        <a:p>
          <a:endParaRPr lang="es-EC"/>
        </a:p>
      </dgm:t>
    </dgm:pt>
    <dgm:pt modelId="{79447FE7-138C-4A61-BF42-C281F9A9DB6D}" type="sibTrans" cxnId="{1EA74902-D842-4A3B-84CE-C9E039E31695}">
      <dgm:prSet/>
      <dgm:spPr/>
      <dgm:t>
        <a:bodyPr/>
        <a:lstStyle/>
        <a:p>
          <a:endParaRPr lang="es-EC"/>
        </a:p>
      </dgm:t>
    </dgm:pt>
    <dgm:pt modelId="{7FEC4B4A-F4EF-4B4D-B045-7F14F79510B1}" type="pres">
      <dgm:prSet presAssocID="{BB82CD91-C72E-4BFC-9972-34EAEE0067A6}" presName="Name0" presStyleCnt="0">
        <dgm:presLayoutVars>
          <dgm:dir/>
          <dgm:resizeHandles val="exact"/>
        </dgm:presLayoutVars>
      </dgm:prSet>
      <dgm:spPr/>
    </dgm:pt>
    <dgm:pt modelId="{B3B28F75-D2BF-4D0B-9F17-CAC0F94FF6CA}" type="pres">
      <dgm:prSet presAssocID="{FD506F04-A06A-4D43-95C6-36320322580A}" presName="parTxOnly" presStyleLbl="node1" presStyleIdx="0" presStyleCnt="4">
        <dgm:presLayoutVars>
          <dgm:bulletEnabled val="1"/>
        </dgm:presLayoutVars>
      </dgm:prSet>
      <dgm:spPr/>
      <dgm:t>
        <a:bodyPr/>
        <a:lstStyle/>
        <a:p>
          <a:endParaRPr lang="es-EC"/>
        </a:p>
      </dgm:t>
    </dgm:pt>
    <dgm:pt modelId="{D904CB09-90EE-4C90-A0FE-BDF1DBA7BECF}" type="pres">
      <dgm:prSet presAssocID="{8336A8F0-CD3A-42DD-B4B9-D005CDED106F}" presName="parSpace" presStyleCnt="0"/>
      <dgm:spPr/>
    </dgm:pt>
    <dgm:pt modelId="{0362AF06-A249-4292-8EB0-BF662BC54391}" type="pres">
      <dgm:prSet presAssocID="{A03A5086-A7F0-4FAD-801F-9171B8096FD4}" presName="parTxOnly" presStyleLbl="node1" presStyleIdx="1" presStyleCnt="4">
        <dgm:presLayoutVars>
          <dgm:bulletEnabled val="1"/>
        </dgm:presLayoutVars>
      </dgm:prSet>
      <dgm:spPr/>
    </dgm:pt>
    <dgm:pt modelId="{8EAD47A4-11A3-4731-9F06-B1C38FD6BE60}" type="pres">
      <dgm:prSet presAssocID="{307C6744-0C40-4391-8A5C-520B3F86A2D8}" presName="parSpace" presStyleCnt="0"/>
      <dgm:spPr/>
    </dgm:pt>
    <dgm:pt modelId="{4D309A2B-9C6B-4DBA-BE38-FFA06CE3688F}" type="pres">
      <dgm:prSet presAssocID="{044842A7-2231-46A4-A0A4-7B233EEB904B}" presName="parTxOnly" presStyleLbl="node1" presStyleIdx="2" presStyleCnt="4">
        <dgm:presLayoutVars>
          <dgm:bulletEnabled val="1"/>
        </dgm:presLayoutVars>
      </dgm:prSet>
      <dgm:spPr/>
      <dgm:t>
        <a:bodyPr/>
        <a:lstStyle/>
        <a:p>
          <a:endParaRPr lang="es-EC"/>
        </a:p>
      </dgm:t>
    </dgm:pt>
    <dgm:pt modelId="{4B79EE66-6CFC-4CE5-A333-A9F9E311DD5C}" type="pres">
      <dgm:prSet presAssocID="{5B74E319-92EC-4B23-8BAD-BA7901865639}" presName="parSpace" presStyleCnt="0"/>
      <dgm:spPr/>
    </dgm:pt>
    <dgm:pt modelId="{EF7191B0-E5FA-4EDA-89E0-C1231DDF3DF6}" type="pres">
      <dgm:prSet presAssocID="{B32E69B3-AD7C-4E50-BAA5-E274E2DFA4EB}" presName="parTxOnly" presStyleLbl="node1" presStyleIdx="3" presStyleCnt="4">
        <dgm:presLayoutVars>
          <dgm:bulletEnabled val="1"/>
        </dgm:presLayoutVars>
      </dgm:prSet>
      <dgm:spPr/>
      <dgm:t>
        <a:bodyPr/>
        <a:lstStyle/>
        <a:p>
          <a:endParaRPr lang="es-EC"/>
        </a:p>
      </dgm:t>
    </dgm:pt>
  </dgm:ptLst>
  <dgm:cxnLst>
    <dgm:cxn modelId="{DDF4E630-1F0A-46E5-BD5C-82AA2527A0FD}" srcId="{BB82CD91-C72E-4BFC-9972-34EAEE0067A6}" destId="{044842A7-2231-46A4-A0A4-7B233EEB904B}" srcOrd="2" destOrd="0" parTransId="{709EB54E-19FB-479C-AFD0-0296A78367D5}" sibTransId="{5B74E319-92EC-4B23-8BAD-BA7901865639}"/>
    <dgm:cxn modelId="{2ACEB35C-8F2C-4373-9E8F-A98926E82428}" type="presOf" srcId="{A03A5086-A7F0-4FAD-801F-9171B8096FD4}" destId="{0362AF06-A249-4292-8EB0-BF662BC54391}" srcOrd="0" destOrd="0" presId="urn:microsoft.com/office/officeart/2005/8/layout/hChevron3"/>
    <dgm:cxn modelId="{B4B72ED5-2248-4F3F-82A0-8E71527C237D}" srcId="{BB82CD91-C72E-4BFC-9972-34EAEE0067A6}" destId="{A03A5086-A7F0-4FAD-801F-9171B8096FD4}" srcOrd="1" destOrd="0" parTransId="{C6C6A39D-8678-4BF0-A31F-A6C41FFF7D1A}" sibTransId="{307C6744-0C40-4391-8A5C-520B3F86A2D8}"/>
    <dgm:cxn modelId="{D18EF91C-ADCD-4FE9-ADD0-0EFC9A0AD3D5}" type="presOf" srcId="{044842A7-2231-46A4-A0A4-7B233EEB904B}" destId="{4D309A2B-9C6B-4DBA-BE38-FFA06CE3688F}" srcOrd="0" destOrd="0" presId="urn:microsoft.com/office/officeart/2005/8/layout/hChevron3"/>
    <dgm:cxn modelId="{727887FA-BE15-4F77-AB98-5539A11BF2CE}" type="presOf" srcId="{BB82CD91-C72E-4BFC-9972-34EAEE0067A6}" destId="{7FEC4B4A-F4EF-4B4D-B045-7F14F79510B1}" srcOrd="0" destOrd="0" presId="urn:microsoft.com/office/officeart/2005/8/layout/hChevron3"/>
    <dgm:cxn modelId="{1EA74902-D842-4A3B-84CE-C9E039E31695}" srcId="{BB82CD91-C72E-4BFC-9972-34EAEE0067A6}" destId="{B32E69B3-AD7C-4E50-BAA5-E274E2DFA4EB}" srcOrd="3" destOrd="0" parTransId="{F2DFB439-EFC9-4C03-9297-0FFFB45B3015}" sibTransId="{79447FE7-138C-4A61-BF42-C281F9A9DB6D}"/>
    <dgm:cxn modelId="{8E66337F-E092-483E-A292-FDDCA6357BD6}" type="presOf" srcId="{B32E69B3-AD7C-4E50-BAA5-E274E2DFA4EB}" destId="{EF7191B0-E5FA-4EDA-89E0-C1231DDF3DF6}" srcOrd="0" destOrd="0" presId="urn:microsoft.com/office/officeart/2005/8/layout/hChevron3"/>
    <dgm:cxn modelId="{D500334F-80FD-457A-AC89-C99B7D2C71C3}" srcId="{BB82CD91-C72E-4BFC-9972-34EAEE0067A6}" destId="{FD506F04-A06A-4D43-95C6-36320322580A}" srcOrd="0" destOrd="0" parTransId="{7BE28843-F638-478E-B037-215FEAEF97A8}" sibTransId="{8336A8F0-CD3A-42DD-B4B9-D005CDED106F}"/>
    <dgm:cxn modelId="{39F306B6-6FA4-4B1A-82AE-A7E4288C4DEC}" type="presOf" srcId="{FD506F04-A06A-4D43-95C6-36320322580A}" destId="{B3B28F75-D2BF-4D0B-9F17-CAC0F94FF6CA}" srcOrd="0" destOrd="0" presId="urn:microsoft.com/office/officeart/2005/8/layout/hChevron3"/>
    <dgm:cxn modelId="{AECB9720-E538-4EB4-AD3A-FB73D1654E0E}" type="presParOf" srcId="{7FEC4B4A-F4EF-4B4D-B045-7F14F79510B1}" destId="{B3B28F75-D2BF-4D0B-9F17-CAC0F94FF6CA}" srcOrd="0" destOrd="0" presId="urn:microsoft.com/office/officeart/2005/8/layout/hChevron3"/>
    <dgm:cxn modelId="{5755A52E-486C-4BE4-AABE-35243A7D280B}" type="presParOf" srcId="{7FEC4B4A-F4EF-4B4D-B045-7F14F79510B1}" destId="{D904CB09-90EE-4C90-A0FE-BDF1DBA7BECF}" srcOrd="1" destOrd="0" presId="urn:microsoft.com/office/officeart/2005/8/layout/hChevron3"/>
    <dgm:cxn modelId="{65823DB8-0348-4243-96A9-83D113CF35C3}" type="presParOf" srcId="{7FEC4B4A-F4EF-4B4D-B045-7F14F79510B1}" destId="{0362AF06-A249-4292-8EB0-BF662BC54391}" srcOrd="2" destOrd="0" presId="urn:microsoft.com/office/officeart/2005/8/layout/hChevron3"/>
    <dgm:cxn modelId="{EB3DA3EB-4741-4C2B-A7B5-9E7C8690A0ED}" type="presParOf" srcId="{7FEC4B4A-F4EF-4B4D-B045-7F14F79510B1}" destId="{8EAD47A4-11A3-4731-9F06-B1C38FD6BE60}" srcOrd="3" destOrd="0" presId="urn:microsoft.com/office/officeart/2005/8/layout/hChevron3"/>
    <dgm:cxn modelId="{63D345C5-A9BC-4DCC-8D7E-170CFC5E86B7}" type="presParOf" srcId="{7FEC4B4A-F4EF-4B4D-B045-7F14F79510B1}" destId="{4D309A2B-9C6B-4DBA-BE38-FFA06CE3688F}" srcOrd="4" destOrd="0" presId="urn:microsoft.com/office/officeart/2005/8/layout/hChevron3"/>
    <dgm:cxn modelId="{16FBE59C-E6D2-48EA-AA61-7EBA4DEA5B9F}" type="presParOf" srcId="{7FEC4B4A-F4EF-4B4D-B045-7F14F79510B1}" destId="{4B79EE66-6CFC-4CE5-A333-A9F9E311DD5C}" srcOrd="5" destOrd="0" presId="urn:microsoft.com/office/officeart/2005/8/layout/hChevron3"/>
    <dgm:cxn modelId="{F4DA1122-4C81-4B46-8E57-673A1A08D8F0}" type="presParOf" srcId="{7FEC4B4A-F4EF-4B4D-B045-7F14F79510B1}" destId="{EF7191B0-E5FA-4EDA-89E0-C1231DDF3DF6}"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82CD91-C72E-4BFC-9972-34EAEE0067A6}" type="doc">
      <dgm:prSet loTypeId="urn:microsoft.com/office/officeart/2005/8/layout/hChevron3" loCatId="process" qsTypeId="urn:microsoft.com/office/officeart/2005/8/quickstyle/simple3" qsCatId="simple" csTypeId="urn:microsoft.com/office/officeart/2005/8/colors/accent1_2" csCatId="accent1" phldr="1"/>
      <dgm:spPr/>
    </dgm:pt>
    <dgm:pt modelId="{FD506F04-A06A-4D43-95C6-36320322580A}">
      <dgm:prSet phldrT="[Texto]"/>
      <dgm:spPr/>
      <dgm:t>
        <a:bodyPr/>
        <a:lstStyle/>
        <a:p>
          <a:r>
            <a:rPr lang="es-EC" dirty="0" smtClean="0"/>
            <a:t>Cálculo del coste de la deuda</a:t>
          </a:r>
          <a:endParaRPr lang="es-EC" dirty="0"/>
        </a:p>
      </dgm:t>
    </dgm:pt>
    <dgm:pt modelId="{7BE28843-F638-478E-B037-215FEAEF97A8}" type="parTrans" cxnId="{D500334F-80FD-457A-AC89-C99B7D2C71C3}">
      <dgm:prSet/>
      <dgm:spPr/>
      <dgm:t>
        <a:bodyPr/>
        <a:lstStyle/>
        <a:p>
          <a:endParaRPr lang="es-EC"/>
        </a:p>
      </dgm:t>
    </dgm:pt>
    <dgm:pt modelId="{8336A8F0-CD3A-42DD-B4B9-D005CDED106F}" type="sibTrans" cxnId="{D500334F-80FD-457A-AC89-C99B7D2C71C3}">
      <dgm:prSet/>
      <dgm:spPr/>
      <dgm:t>
        <a:bodyPr/>
        <a:lstStyle/>
        <a:p>
          <a:endParaRPr lang="es-EC"/>
        </a:p>
      </dgm:t>
    </dgm:pt>
    <dgm:pt modelId="{A03A5086-A7F0-4FAD-801F-9171B8096FD4}">
      <dgm:prSet phldrT="[Texto]"/>
      <dgm:spPr/>
      <dgm:t>
        <a:bodyPr/>
        <a:lstStyle/>
        <a:p>
          <a:r>
            <a:rPr lang="es-EC" dirty="0" smtClean="0"/>
            <a:t>Cálculo del coste del capital</a:t>
          </a:r>
          <a:endParaRPr lang="es-EC" dirty="0"/>
        </a:p>
      </dgm:t>
    </dgm:pt>
    <dgm:pt modelId="{C6C6A39D-8678-4BF0-A31F-A6C41FFF7D1A}" type="parTrans" cxnId="{B4B72ED5-2248-4F3F-82A0-8E71527C237D}">
      <dgm:prSet/>
      <dgm:spPr/>
      <dgm:t>
        <a:bodyPr/>
        <a:lstStyle/>
        <a:p>
          <a:endParaRPr lang="es-EC"/>
        </a:p>
      </dgm:t>
    </dgm:pt>
    <dgm:pt modelId="{307C6744-0C40-4391-8A5C-520B3F86A2D8}" type="sibTrans" cxnId="{B4B72ED5-2248-4F3F-82A0-8E71527C237D}">
      <dgm:prSet/>
      <dgm:spPr/>
      <dgm:t>
        <a:bodyPr/>
        <a:lstStyle/>
        <a:p>
          <a:endParaRPr lang="es-EC"/>
        </a:p>
      </dgm:t>
    </dgm:pt>
    <dgm:pt modelId="{044842A7-2231-46A4-A0A4-7B233EEB904B}">
      <dgm:prSet phldrT="[Texto]"/>
      <dgm:spPr/>
      <dgm:t>
        <a:bodyPr/>
        <a:lstStyle/>
        <a:p>
          <a:r>
            <a:rPr lang="es-EC" dirty="0" smtClean="0"/>
            <a:t>Determinación del coste medio ponderado del capital</a:t>
          </a:r>
          <a:endParaRPr lang="es-EC" dirty="0"/>
        </a:p>
      </dgm:t>
    </dgm:pt>
    <dgm:pt modelId="{709EB54E-19FB-479C-AFD0-0296A78367D5}" type="parTrans" cxnId="{DDF4E630-1F0A-46E5-BD5C-82AA2527A0FD}">
      <dgm:prSet/>
      <dgm:spPr/>
      <dgm:t>
        <a:bodyPr/>
        <a:lstStyle/>
        <a:p>
          <a:endParaRPr lang="es-EC"/>
        </a:p>
      </dgm:t>
    </dgm:pt>
    <dgm:pt modelId="{5B74E319-92EC-4B23-8BAD-BA7901865639}" type="sibTrans" cxnId="{DDF4E630-1F0A-46E5-BD5C-82AA2527A0FD}">
      <dgm:prSet/>
      <dgm:spPr/>
      <dgm:t>
        <a:bodyPr/>
        <a:lstStyle/>
        <a:p>
          <a:endParaRPr lang="es-EC"/>
        </a:p>
      </dgm:t>
    </dgm:pt>
    <dgm:pt modelId="{B32E69B3-AD7C-4E50-BAA5-E274E2DFA4EB}">
      <dgm:prSet/>
      <dgm:spPr/>
      <dgm:t>
        <a:bodyPr/>
        <a:lstStyle/>
        <a:p>
          <a:r>
            <a:rPr lang="es-EC" dirty="0" smtClean="0"/>
            <a:t>Estimación del valor residual</a:t>
          </a:r>
          <a:endParaRPr lang="es-EC" dirty="0"/>
        </a:p>
      </dgm:t>
    </dgm:pt>
    <dgm:pt modelId="{F2DFB439-EFC9-4C03-9297-0FFFB45B3015}" type="parTrans" cxnId="{1EA74902-D842-4A3B-84CE-C9E039E31695}">
      <dgm:prSet/>
      <dgm:spPr/>
      <dgm:t>
        <a:bodyPr/>
        <a:lstStyle/>
        <a:p>
          <a:endParaRPr lang="es-EC"/>
        </a:p>
      </dgm:t>
    </dgm:pt>
    <dgm:pt modelId="{79447FE7-138C-4A61-BF42-C281F9A9DB6D}" type="sibTrans" cxnId="{1EA74902-D842-4A3B-84CE-C9E039E31695}">
      <dgm:prSet/>
      <dgm:spPr/>
      <dgm:t>
        <a:bodyPr/>
        <a:lstStyle/>
        <a:p>
          <a:endParaRPr lang="es-EC"/>
        </a:p>
      </dgm:t>
    </dgm:pt>
    <dgm:pt modelId="{7FEC4B4A-F4EF-4B4D-B045-7F14F79510B1}" type="pres">
      <dgm:prSet presAssocID="{BB82CD91-C72E-4BFC-9972-34EAEE0067A6}" presName="Name0" presStyleCnt="0">
        <dgm:presLayoutVars>
          <dgm:dir/>
          <dgm:resizeHandles val="exact"/>
        </dgm:presLayoutVars>
      </dgm:prSet>
      <dgm:spPr/>
    </dgm:pt>
    <dgm:pt modelId="{B3B28F75-D2BF-4D0B-9F17-CAC0F94FF6CA}" type="pres">
      <dgm:prSet presAssocID="{FD506F04-A06A-4D43-95C6-36320322580A}" presName="parTxOnly" presStyleLbl="node1" presStyleIdx="0" presStyleCnt="4">
        <dgm:presLayoutVars>
          <dgm:bulletEnabled val="1"/>
        </dgm:presLayoutVars>
      </dgm:prSet>
      <dgm:spPr/>
      <dgm:t>
        <a:bodyPr/>
        <a:lstStyle/>
        <a:p>
          <a:endParaRPr lang="es-EC"/>
        </a:p>
      </dgm:t>
    </dgm:pt>
    <dgm:pt modelId="{D904CB09-90EE-4C90-A0FE-BDF1DBA7BECF}" type="pres">
      <dgm:prSet presAssocID="{8336A8F0-CD3A-42DD-B4B9-D005CDED106F}" presName="parSpace" presStyleCnt="0"/>
      <dgm:spPr/>
    </dgm:pt>
    <dgm:pt modelId="{0362AF06-A249-4292-8EB0-BF662BC54391}" type="pres">
      <dgm:prSet presAssocID="{A03A5086-A7F0-4FAD-801F-9171B8096FD4}" presName="parTxOnly" presStyleLbl="node1" presStyleIdx="1" presStyleCnt="4">
        <dgm:presLayoutVars>
          <dgm:bulletEnabled val="1"/>
        </dgm:presLayoutVars>
      </dgm:prSet>
      <dgm:spPr/>
    </dgm:pt>
    <dgm:pt modelId="{8EAD47A4-11A3-4731-9F06-B1C38FD6BE60}" type="pres">
      <dgm:prSet presAssocID="{307C6744-0C40-4391-8A5C-520B3F86A2D8}" presName="parSpace" presStyleCnt="0"/>
      <dgm:spPr/>
    </dgm:pt>
    <dgm:pt modelId="{4D309A2B-9C6B-4DBA-BE38-FFA06CE3688F}" type="pres">
      <dgm:prSet presAssocID="{044842A7-2231-46A4-A0A4-7B233EEB904B}" presName="parTxOnly" presStyleLbl="node1" presStyleIdx="2" presStyleCnt="4">
        <dgm:presLayoutVars>
          <dgm:bulletEnabled val="1"/>
        </dgm:presLayoutVars>
      </dgm:prSet>
      <dgm:spPr/>
      <dgm:t>
        <a:bodyPr/>
        <a:lstStyle/>
        <a:p>
          <a:endParaRPr lang="es-EC"/>
        </a:p>
      </dgm:t>
    </dgm:pt>
    <dgm:pt modelId="{4B79EE66-6CFC-4CE5-A333-A9F9E311DD5C}" type="pres">
      <dgm:prSet presAssocID="{5B74E319-92EC-4B23-8BAD-BA7901865639}" presName="parSpace" presStyleCnt="0"/>
      <dgm:spPr/>
    </dgm:pt>
    <dgm:pt modelId="{EF7191B0-E5FA-4EDA-89E0-C1231DDF3DF6}" type="pres">
      <dgm:prSet presAssocID="{B32E69B3-AD7C-4E50-BAA5-E274E2DFA4EB}" presName="parTxOnly" presStyleLbl="node1" presStyleIdx="3" presStyleCnt="4">
        <dgm:presLayoutVars>
          <dgm:bulletEnabled val="1"/>
        </dgm:presLayoutVars>
      </dgm:prSet>
      <dgm:spPr/>
      <dgm:t>
        <a:bodyPr/>
        <a:lstStyle/>
        <a:p>
          <a:endParaRPr lang="es-EC"/>
        </a:p>
      </dgm:t>
    </dgm:pt>
  </dgm:ptLst>
  <dgm:cxnLst>
    <dgm:cxn modelId="{1EA74902-D842-4A3B-84CE-C9E039E31695}" srcId="{BB82CD91-C72E-4BFC-9972-34EAEE0067A6}" destId="{B32E69B3-AD7C-4E50-BAA5-E274E2DFA4EB}" srcOrd="3" destOrd="0" parTransId="{F2DFB439-EFC9-4C03-9297-0FFFB45B3015}" sibTransId="{79447FE7-138C-4A61-BF42-C281F9A9DB6D}"/>
    <dgm:cxn modelId="{B974C6E0-F2A1-41D3-9A66-CE8FF22E1119}" type="presOf" srcId="{B32E69B3-AD7C-4E50-BAA5-E274E2DFA4EB}" destId="{EF7191B0-E5FA-4EDA-89E0-C1231DDF3DF6}" srcOrd="0" destOrd="0" presId="urn:microsoft.com/office/officeart/2005/8/layout/hChevron3"/>
    <dgm:cxn modelId="{921E8FB7-5F1E-4D36-AD4B-E113E3DAB4A8}" type="presOf" srcId="{044842A7-2231-46A4-A0A4-7B233EEB904B}" destId="{4D309A2B-9C6B-4DBA-BE38-FFA06CE3688F}" srcOrd="0" destOrd="0" presId="urn:microsoft.com/office/officeart/2005/8/layout/hChevron3"/>
    <dgm:cxn modelId="{9431FF72-20A3-469F-9ABB-5BFC9A8C05E1}" type="presOf" srcId="{A03A5086-A7F0-4FAD-801F-9171B8096FD4}" destId="{0362AF06-A249-4292-8EB0-BF662BC54391}" srcOrd="0" destOrd="0" presId="urn:microsoft.com/office/officeart/2005/8/layout/hChevron3"/>
    <dgm:cxn modelId="{B4B72ED5-2248-4F3F-82A0-8E71527C237D}" srcId="{BB82CD91-C72E-4BFC-9972-34EAEE0067A6}" destId="{A03A5086-A7F0-4FAD-801F-9171B8096FD4}" srcOrd="1" destOrd="0" parTransId="{C6C6A39D-8678-4BF0-A31F-A6C41FFF7D1A}" sibTransId="{307C6744-0C40-4391-8A5C-520B3F86A2D8}"/>
    <dgm:cxn modelId="{77DA83AB-A4EE-4588-850F-97E4590773F7}" type="presOf" srcId="{FD506F04-A06A-4D43-95C6-36320322580A}" destId="{B3B28F75-D2BF-4D0B-9F17-CAC0F94FF6CA}" srcOrd="0" destOrd="0" presId="urn:microsoft.com/office/officeart/2005/8/layout/hChevron3"/>
    <dgm:cxn modelId="{09290D44-8BE1-4DAC-A2B5-295BB4A42A09}" type="presOf" srcId="{BB82CD91-C72E-4BFC-9972-34EAEE0067A6}" destId="{7FEC4B4A-F4EF-4B4D-B045-7F14F79510B1}" srcOrd="0" destOrd="0" presId="urn:microsoft.com/office/officeart/2005/8/layout/hChevron3"/>
    <dgm:cxn modelId="{DDF4E630-1F0A-46E5-BD5C-82AA2527A0FD}" srcId="{BB82CD91-C72E-4BFC-9972-34EAEE0067A6}" destId="{044842A7-2231-46A4-A0A4-7B233EEB904B}" srcOrd="2" destOrd="0" parTransId="{709EB54E-19FB-479C-AFD0-0296A78367D5}" sibTransId="{5B74E319-92EC-4B23-8BAD-BA7901865639}"/>
    <dgm:cxn modelId="{D500334F-80FD-457A-AC89-C99B7D2C71C3}" srcId="{BB82CD91-C72E-4BFC-9972-34EAEE0067A6}" destId="{FD506F04-A06A-4D43-95C6-36320322580A}" srcOrd="0" destOrd="0" parTransId="{7BE28843-F638-478E-B037-215FEAEF97A8}" sibTransId="{8336A8F0-CD3A-42DD-B4B9-D005CDED106F}"/>
    <dgm:cxn modelId="{3E2365AA-BE18-4728-8EA6-D7C8255F4916}" type="presParOf" srcId="{7FEC4B4A-F4EF-4B4D-B045-7F14F79510B1}" destId="{B3B28F75-D2BF-4D0B-9F17-CAC0F94FF6CA}" srcOrd="0" destOrd="0" presId="urn:microsoft.com/office/officeart/2005/8/layout/hChevron3"/>
    <dgm:cxn modelId="{BDE919F2-A6F4-40B0-BAFC-AAC7965EFC6B}" type="presParOf" srcId="{7FEC4B4A-F4EF-4B4D-B045-7F14F79510B1}" destId="{D904CB09-90EE-4C90-A0FE-BDF1DBA7BECF}" srcOrd="1" destOrd="0" presId="urn:microsoft.com/office/officeart/2005/8/layout/hChevron3"/>
    <dgm:cxn modelId="{66D0D8E4-4CB5-46B5-A683-835A54E558A3}" type="presParOf" srcId="{7FEC4B4A-F4EF-4B4D-B045-7F14F79510B1}" destId="{0362AF06-A249-4292-8EB0-BF662BC54391}" srcOrd="2" destOrd="0" presId="urn:microsoft.com/office/officeart/2005/8/layout/hChevron3"/>
    <dgm:cxn modelId="{CD72C8B9-43CC-4081-8203-AAC07CE0BFAE}" type="presParOf" srcId="{7FEC4B4A-F4EF-4B4D-B045-7F14F79510B1}" destId="{8EAD47A4-11A3-4731-9F06-B1C38FD6BE60}" srcOrd="3" destOrd="0" presId="urn:microsoft.com/office/officeart/2005/8/layout/hChevron3"/>
    <dgm:cxn modelId="{02103769-D45B-431C-9FFB-B6FA5888B670}" type="presParOf" srcId="{7FEC4B4A-F4EF-4B4D-B045-7F14F79510B1}" destId="{4D309A2B-9C6B-4DBA-BE38-FFA06CE3688F}" srcOrd="4" destOrd="0" presId="urn:microsoft.com/office/officeart/2005/8/layout/hChevron3"/>
    <dgm:cxn modelId="{282757B0-F036-41D2-98A2-DD5E7E8DFF4F}" type="presParOf" srcId="{7FEC4B4A-F4EF-4B4D-B045-7F14F79510B1}" destId="{4B79EE66-6CFC-4CE5-A333-A9F9E311DD5C}" srcOrd="5" destOrd="0" presId="urn:microsoft.com/office/officeart/2005/8/layout/hChevron3"/>
    <dgm:cxn modelId="{6043A4D9-A8FB-4C84-94C0-AC420A8A10C8}" type="presParOf" srcId="{7FEC4B4A-F4EF-4B4D-B045-7F14F79510B1}" destId="{EF7191B0-E5FA-4EDA-89E0-C1231DDF3DF6}" srcOrd="6" destOrd="0" presId="urn:microsoft.com/office/officeart/2005/8/layout/hChevron3"/>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070B0-526C-4B4A-BC06-E32004E642E5}">
      <dsp:nvSpPr>
        <dsp:cNvPr id="0" name=""/>
        <dsp:cNvSpPr/>
      </dsp:nvSpPr>
      <dsp:spPr>
        <a:xfrm>
          <a:off x="3241705" y="519044"/>
          <a:ext cx="3463572" cy="3463572"/>
        </a:xfrm>
        <a:prstGeom prst="blockArc">
          <a:avLst>
            <a:gd name="adj1" fmla="val 10800000"/>
            <a:gd name="adj2" fmla="val 16200000"/>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035205B-869D-4F29-8DB8-8EE6E0712C4D}">
      <dsp:nvSpPr>
        <dsp:cNvPr id="0" name=""/>
        <dsp:cNvSpPr/>
      </dsp:nvSpPr>
      <dsp:spPr>
        <a:xfrm>
          <a:off x="3241705" y="519044"/>
          <a:ext cx="3463572" cy="3463572"/>
        </a:xfrm>
        <a:prstGeom prst="blockArc">
          <a:avLst>
            <a:gd name="adj1" fmla="val 5400000"/>
            <a:gd name="adj2" fmla="val 10800000"/>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03942E2-7F4E-4C39-98D8-C55714F8BE28}">
      <dsp:nvSpPr>
        <dsp:cNvPr id="0" name=""/>
        <dsp:cNvSpPr/>
      </dsp:nvSpPr>
      <dsp:spPr>
        <a:xfrm>
          <a:off x="3241705" y="519044"/>
          <a:ext cx="3463572" cy="3463572"/>
        </a:xfrm>
        <a:prstGeom prst="blockArc">
          <a:avLst>
            <a:gd name="adj1" fmla="val 0"/>
            <a:gd name="adj2" fmla="val 5400000"/>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9AE70DC-CE3C-4620-A47F-B26FA35C4B2D}">
      <dsp:nvSpPr>
        <dsp:cNvPr id="0" name=""/>
        <dsp:cNvSpPr/>
      </dsp:nvSpPr>
      <dsp:spPr>
        <a:xfrm>
          <a:off x="3241705" y="519044"/>
          <a:ext cx="3463572" cy="3463572"/>
        </a:xfrm>
        <a:prstGeom prst="blockArc">
          <a:avLst>
            <a:gd name="adj1" fmla="val 16200000"/>
            <a:gd name="adj2" fmla="val 0"/>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0B24769-B902-4466-87B0-288A890F7721}">
      <dsp:nvSpPr>
        <dsp:cNvPr id="0" name=""/>
        <dsp:cNvSpPr/>
      </dsp:nvSpPr>
      <dsp:spPr>
        <a:xfrm>
          <a:off x="4227714" y="1547447"/>
          <a:ext cx="1604146" cy="151929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Cuantificar</a:t>
          </a:r>
          <a:endParaRPr lang="es-EC" sz="1800" b="1" kern="1200" dirty="0"/>
        </a:p>
      </dsp:txBody>
      <dsp:txXfrm>
        <a:off x="4462636" y="1769942"/>
        <a:ext cx="1134302" cy="1074300"/>
      </dsp:txXfrm>
    </dsp:sp>
    <dsp:sp modelId="{EAECDA58-C130-4E2B-A3E7-BC422A1A1261}">
      <dsp:nvSpPr>
        <dsp:cNvPr id="0" name=""/>
        <dsp:cNvSpPr/>
      </dsp:nvSpPr>
      <dsp:spPr>
        <a:xfrm>
          <a:off x="4146619" y="877"/>
          <a:ext cx="1653743" cy="1116737"/>
        </a:xfrm>
        <a:prstGeom prst="ellipse">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Patrimonio</a:t>
          </a:r>
          <a:endParaRPr lang="es-EC" sz="1900" kern="1200" dirty="0"/>
        </a:p>
      </dsp:txBody>
      <dsp:txXfrm>
        <a:off x="4388804" y="164419"/>
        <a:ext cx="1169373" cy="789653"/>
      </dsp:txXfrm>
    </dsp:sp>
    <dsp:sp modelId="{2D76CFC1-5A6D-4367-B2C9-54A0E8326859}">
      <dsp:nvSpPr>
        <dsp:cNvPr id="0" name=""/>
        <dsp:cNvSpPr/>
      </dsp:nvSpPr>
      <dsp:spPr>
        <a:xfrm>
          <a:off x="5855736" y="1692461"/>
          <a:ext cx="1618678" cy="1116737"/>
        </a:xfrm>
        <a:prstGeom prst="ellipse">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Actividad	</a:t>
          </a:r>
          <a:endParaRPr lang="es-EC" sz="1900" kern="1200" dirty="0"/>
        </a:p>
      </dsp:txBody>
      <dsp:txXfrm>
        <a:off x="6092786" y="1856003"/>
        <a:ext cx="1144578" cy="789653"/>
      </dsp:txXfrm>
    </dsp:sp>
    <dsp:sp modelId="{8EB61C95-AB93-4C13-8BB5-B4D59D9A6B81}">
      <dsp:nvSpPr>
        <dsp:cNvPr id="0" name=""/>
        <dsp:cNvSpPr/>
      </dsp:nvSpPr>
      <dsp:spPr>
        <a:xfrm>
          <a:off x="3964864" y="3384045"/>
          <a:ext cx="2017253" cy="1116737"/>
        </a:xfrm>
        <a:prstGeom prst="ellipse">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Potencialidad</a:t>
          </a:r>
          <a:endParaRPr lang="es-EC" sz="1900" kern="1200" dirty="0"/>
        </a:p>
      </dsp:txBody>
      <dsp:txXfrm>
        <a:off x="4260284" y="3547587"/>
        <a:ext cx="1426413" cy="789653"/>
      </dsp:txXfrm>
    </dsp:sp>
    <dsp:sp modelId="{F8B72AC4-B557-40FA-8E3F-58F3E9982825}">
      <dsp:nvSpPr>
        <dsp:cNvPr id="0" name=""/>
        <dsp:cNvSpPr/>
      </dsp:nvSpPr>
      <dsp:spPr>
        <a:xfrm>
          <a:off x="2366718" y="1692461"/>
          <a:ext cx="1830378" cy="1116737"/>
        </a:xfrm>
        <a:prstGeom prst="ellipse">
          <a:avLst/>
        </a:prstGeom>
        <a:solidFill>
          <a:schemeClr val="l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Cualquier otra</a:t>
          </a:r>
          <a:endParaRPr lang="es-EC" sz="1900" kern="1200" dirty="0"/>
        </a:p>
      </dsp:txBody>
      <dsp:txXfrm>
        <a:off x="2634771" y="1856003"/>
        <a:ext cx="1294272" cy="789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D43C-1AB9-42A8-A29A-335AF7FD521F}">
      <dsp:nvSpPr>
        <dsp:cNvPr id="0" name=""/>
        <dsp:cNvSpPr/>
      </dsp:nvSpPr>
      <dsp:spPr>
        <a:xfrm>
          <a:off x="2136619" y="0"/>
          <a:ext cx="5521569" cy="5521569"/>
        </a:xfrm>
        <a:prstGeom prst="triangle">
          <a:avLst/>
        </a:prstGeom>
        <a:solidFill>
          <a:schemeClr val="accent1">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8D2208-E45E-469C-B99A-3C682F549C19}">
      <dsp:nvSpPr>
        <dsp:cNvPr id="0" name=""/>
        <dsp:cNvSpPr/>
      </dsp:nvSpPr>
      <dsp:spPr>
        <a:xfrm>
          <a:off x="4780291" y="552696"/>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Entorno Mundial</a:t>
          </a:r>
          <a:endParaRPr lang="es-EC" sz="2000" kern="1200" dirty="0"/>
        </a:p>
      </dsp:txBody>
      <dsp:txXfrm>
        <a:off x="4804244" y="576649"/>
        <a:ext cx="3541113" cy="442780"/>
      </dsp:txXfrm>
    </dsp:sp>
    <dsp:sp modelId="{9DF4C00E-4915-41AA-A5C5-5E0CABEE5EB6}">
      <dsp:nvSpPr>
        <dsp:cNvPr id="0" name=""/>
        <dsp:cNvSpPr/>
      </dsp:nvSpPr>
      <dsp:spPr>
        <a:xfrm>
          <a:off x="4780291" y="1104718"/>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Competitividad</a:t>
          </a:r>
          <a:endParaRPr lang="es-EC" sz="2000" kern="1200" dirty="0"/>
        </a:p>
      </dsp:txBody>
      <dsp:txXfrm>
        <a:off x="4804244" y="1128671"/>
        <a:ext cx="3541113" cy="442780"/>
      </dsp:txXfrm>
    </dsp:sp>
    <dsp:sp modelId="{79EA62CF-31C9-49C0-8084-23EB10E32913}">
      <dsp:nvSpPr>
        <dsp:cNvPr id="0" name=""/>
        <dsp:cNvSpPr/>
      </dsp:nvSpPr>
      <dsp:spPr>
        <a:xfrm>
          <a:off x="4780291" y="1656740"/>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PIB</a:t>
          </a:r>
          <a:endParaRPr lang="es-EC" sz="2000" kern="1200" dirty="0"/>
        </a:p>
      </dsp:txBody>
      <dsp:txXfrm>
        <a:off x="4804244" y="1680693"/>
        <a:ext cx="3541113" cy="442780"/>
      </dsp:txXfrm>
    </dsp:sp>
    <dsp:sp modelId="{B9E6AA10-7E76-4025-A0F0-E74302FD4E74}">
      <dsp:nvSpPr>
        <dsp:cNvPr id="0" name=""/>
        <dsp:cNvSpPr/>
      </dsp:nvSpPr>
      <dsp:spPr>
        <a:xfrm>
          <a:off x="4780291" y="2208762"/>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Inflación</a:t>
          </a:r>
          <a:endParaRPr lang="es-EC" sz="2000" kern="1200" dirty="0"/>
        </a:p>
      </dsp:txBody>
      <dsp:txXfrm>
        <a:off x="4804244" y="2232715"/>
        <a:ext cx="3541113" cy="442780"/>
      </dsp:txXfrm>
    </dsp:sp>
    <dsp:sp modelId="{A2EE3653-8CFD-4021-AB3D-0E6D96E51F87}">
      <dsp:nvSpPr>
        <dsp:cNvPr id="0" name=""/>
        <dsp:cNvSpPr/>
      </dsp:nvSpPr>
      <dsp:spPr>
        <a:xfrm>
          <a:off x="4780291" y="2760784"/>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Mercado Laboral</a:t>
          </a:r>
          <a:endParaRPr lang="es-EC" sz="2000" kern="1200" dirty="0"/>
        </a:p>
      </dsp:txBody>
      <dsp:txXfrm>
        <a:off x="4804244" y="2784737"/>
        <a:ext cx="3541113" cy="442780"/>
      </dsp:txXfrm>
    </dsp:sp>
    <dsp:sp modelId="{4E701020-6E5F-44C4-9593-D7FD0557C6D6}">
      <dsp:nvSpPr>
        <dsp:cNvPr id="0" name=""/>
        <dsp:cNvSpPr/>
      </dsp:nvSpPr>
      <dsp:spPr>
        <a:xfrm>
          <a:off x="4780291" y="3312806"/>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Balanza Comercial</a:t>
          </a:r>
          <a:endParaRPr lang="es-EC" sz="2000" kern="1200" dirty="0"/>
        </a:p>
      </dsp:txBody>
      <dsp:txXfrm>
        <a:off x="4804244" y="3336759"/>
        <a:ext cx="3541113" cy="442780"/>
      </dsp:txXfrm>
    </dsp:sp>
    <dsp:sp modelId="{59D90BDF-F021-43D7-9525-F6DE58048CD1}">
      <dsp:nvSpPr>
        <dsp:cNvPr id="0" name=""/>
        <dsp:cNvSpPr/>
      </dsp:nvSpPr>
      <dsp:spPr>
        <a:xfrm>
          <a:off x="4780291" y="3864828"/>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Exportaciones</a:t>
          </a:r>
          <a:endParaRPr lang="es-EC" sz="2000" kern="1200" dirty="0"/>
        </a:p>
      </dsp:txBody>
      <dsp:txXfrm>
        <a:off x="4804244" y="3888781"/>
        <a:ext cx="3541113" cy="442780"/>
      </dsp:txXfrm>
    </dsp:sp>
    <dsp:sp modelId="{C36B1618-71B9-4FC1-85A2-3A02599D9CE1}">
      <dsp:nvSpPr>
        <dsp:cNvPr id="0" name=""/>
        <dsp:cNvSpPr/>
      </dsp:nvSpPr>
      <dsp:spPr>
        <a:xfrm>
          <a:off x="4780291" y="4416850"/>
          <a:ext cx="3589019" cy="490686"/>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Riesgo País</a:t>
          </a:r>
          <a:endParaRPr lang="es-EC" sz="2000" kern="1200" dirty="0"/>
        </a:p>
      </dsp:txBody>
      <dsp:txXfrm>
        <a:off x="4804244" y="4440803"/>
        <a:ext cx="3541113" cy="44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A4458-917C-495D-9974-AFAB1B6DA072}">
      <dsp:nvSpPr>
        <dsp:cNvPr id="0" name=""/>
        <dsp:cNvSpPr/>
      </dsp:nvSpPr>
      <dsp:spPr>
        <a:xfrm>
          <a:off x="1166240" y="834"/>
          <a:ext cx="2401947" cy="1441168"/>
        </a:xfrm>
        <a:prstGeom prst="rect">
          <a:avLst/>
        </a:prstGeom>
        <a:solidFill>
          <a:schemeClr val="accent1">
            <a:shade val="5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Sector Petrolero Mundial</a:t>
          </a:r>
          <a:endParaRPr lang="es-EC" sz="2900" kern="1200" dirty="0"/>
        </a:p>
      </dsp:txBody>
      <dsp:txXfrm>
        <a:off x="1166240" y="834"/>
        <a:ext cx="2401947" cy="1441168"/>
      </dsp:txXfrm>
    </dsp:sp>
    <dsp:sp modelId="{E3DD217D-0FD8-4648-8F84-6C413CAA41C2}">
      <dsp:nvSpPr>
        <dsp:cNvPr id="0" name=""/>
        <dsp:cNvSpPr/>
      </dsp:nvSpPr>
      <dsp:spPr>
        <a:xfrm>
          <a:off x="3808382" y="834"/>
          <a:ext cx="2401947" cy="1441168"/>
        </a:xfrm>
        <a:prstGeom prst="rect">
          <a:avLst/>
        </a:prstGeom>
        <a:solidFill>
          <a:schemeClr val="accent1">
            <a:shade val="50000"/>
            <a:hueOff val="165491"/>
            <a:satOff val="2361"/>
            <a:lumOff val="14431"/>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Precio del Crudo</a:t>
          </a:r>
          <a:endParaRPr lang="es-EC" sz="2900" kern="1200" dirty="0"/>
        </a:p>
      </dsp:txBody>
      <dsp:txXfrm>
        <a:off x="3808382" y="834"/>
        <a:ext cx="2401947" cy="1441168"/>
      </dsp:txXfrm>
    </dsp:sp>
    <dsp:sp modelId="{FB899B66-7687-4B2E-8C66-9344AD8937A4}">
      <dsp:nvSpPr>
        <dsp:cNvPr id="0" name=""/>
        <dsp:cNvSpPr/>
      </dsp:nvSpPr>
      <dsp:spPr>
        <a:xfrm>
          <a:off x="6450524" y="834"/>
          <a:ext cx="2401947" cy="1441168"/>
        </a:xfrm>
        <a:prstGeom prst="rect">
          <a:avLst/>
        </a:prstGeom>
        <a:solidFill>
          <a:schemeClr val="accent1">
            <a:shade val="50000"/>
            <a:hueOff val="330983"/>
            <a:satOff val="4721"/>
            <a:lumOff val="28863"/>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Oferta de derivados</a:t>
          </a:r>
          <a:endParaRPr lang="es-EC" sz="2900" kern="1200" dirty="0"/>
        </a:p>
      </dsp:txBody>
      <dsp:txXfrm>
        <a:off x="6450524" y="834"/>
        <a:ext cx="2401947" cy="1441168"/>
      </dsp:txXfrm>
    </dsp:sp>
    <dsp:sp modelId="{13AAF61E-76B2-45E9-8323-B50D101E7BC3}">
      <dsp:nvSpPr>
        <dsp:cNvPr id="0" name=""/>
        <dsp:cNvSpPr/>
      </dsp:nvSpPr>
      <dsp:spPr>
        <a:xfrm>
          <a:off x="1166240" y="1682197"/>
          <a:ext cx="2401947" cy="1441168"/>
        </a:xfrm>
        <a:prstGeom prst="rect">
          <a:avLst/>
        </a:prstGeom>
        <a:solidFill>
          <a:schemeClr val="accent1">
            <a:shade val="50000"/>
            <a:hueOff val="496474"/>
            <a:satOff val="7082"/>
            <a:lumOff val="43294"/>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Demanda de derivados</a:t>
          </a:r>
          <a:endParaRPr lang="es-EC" sz="2900" kern="1200" dirty="0"/>
        </a:p>
      </dsp:txBody>
      <dsp:txXfrm>
        <a:off x="1166240" y="1682197"/>
        <a:ext cx="2401947" cy="1441168"/>
      </dsp:txXfrm>
    </dsp:sp>
    <dsp:sp modelId="{092ACF79-874F-4FBC-92B2-07929207C947}">
      <dsp:nvSpPr>
        <dsp:cNvPr id="0" name=""/>
        <dsp:cNvSpPr/>
      </dsp:nvSpPr>
      <dsp:spPr>
        <a:xfrm>
          <a:off x="3808382" y="1682197"/>
          <a:ext cx="2401947" cy="1441168"/>
        </a:xfrm>
        <a:prstGeom prst="rect">
          <a:avLst/>
        </a:prstGeom>
        <a:solidFill>
          <a:schemeClr val="accent1">
            <a:shade val="50000"/>
            <a:hueOff val="330983"/>
            <a:satOff val="4721"/>
            <a:lumOff val="28863"/>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Sector Petrolero Ecuatoriano</a:t>
          </a:r>
          <a:endParaRPr lang="es-EC" sz="2900" kern="1200" dirty="0"/>
        </a:p>
      </dsp:txBody>
      <dsp:txXfrm>
        <a:off x="3808382" y="1682197"/>
        <a:ext cx="2401947" cy="1441168"/>
      </dsp:txXfrm>
    </dsp:sp>
    <dsp:sp modelId="{8773105A-AE7A-4356-B018-10490E1376E3}">
      <dsp:nvSpPr>
        <dsp:cNvPr id="0" name=""/>
        <dsp:cNvSpPr/>
      </dsp:nvSpPr>
      <dsp:spPr>
        <a:xfrm>
          <a:off x="6450524" y="1682197"/>
          <a:ext cx="2401947" cy="1441168"/>
        </a:xfrm>
        <a:prstGeom prst="rect">
          <a:avLst/>
        </a:prstGeom>
        <a:solidFill>
          <a:schemeClr val="accent1">
            <a:shade val="50000"/>
            <a:hueOff val="165491"/>
            <a:satOff val="2361"/>
            <a:lumOff val="14431"/>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Exportaciones de Crudo</a:t>
          </a:r>
          <a:endParaRPr lang="es-EC" sz="2900" kern="1200" dirty="0"/>
        </a:p>
      </dsp:txBody>
      <dsp:txXfrm>
        <a:off x="6450524" y="1682197"/>
        <a:ext cx="2401947" cy="1441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096E4-C6D2-4890-9781-97EFCEFDB902}">
      <dsp:nvSpPr>
        <dsp:cNvPr id="0" name=""/>
        <dsp:cNvSpPr/>
      </dsp:nvSpPr>
      <dsp:spPr>
        <a:xfrm>
          <a:off x="3095375" y="-470187"/>
          <a:ext cx="4049154" cy="3843380"/>
        </a:xfrm>
        <a:prstGeom prst="pie">
          <a:avLst>
            <a:gd name="adj1" fmla="val 16200000"/>
            <a:gd name="adj2" fmla="val 0"/>
          </a:avLst>
        </a:prstGeom>
        <a:solidFill>
          <a:schemeClr val="accent1">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Poder de negociación con los clientes</a:t>
          </a:r>
          <a:endParaRPr lang="es-EC" sz="1700" kern="1200" dirty="0"/>
        </a:p>
      </dsp:txBody>
      <dsp:txXfrm>
        <a:off x="5166228" y="240838"/>
        <a:ext cx="1494330" cy="1143863"/>
      </dsp:txXfrm>
    </dsp:sp>
    <dsp:sp modelId="{AA446312-A298-4E3F-A8C2-FBE72641CA1F}">
      <dsp:nvSpPr>
        <dsp:cNvPr id="0" name=""/>
        <dsp:cNvSpPr/>
      </dsp:nvSpPr>
      <dsp:spPr>
        <a:xfrm>
          <a:off x="2861304" y="-596724"/>
          <a:ext cx="4296103" cy="4317649"/>
        </a:xfrm>
        <a:prstGeom prst="pie">
          <a:avLst>
            <a:gd name="adj1" fmla="val 0"/>
            <a:gd name="adj2" fmla="val 5400000"/>
          </a:avLst>
        </a:prstGeom>
        <a:solidFill>
          <a:schemeClr val="accent1">
            <a:alpha val="90000"/>
            <a:hueOff val="0"/>
            <a:satOff val="0"/>
            <a:lumOff val="0"/>
            <a:alphaOff val="-13333"/>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Poder de negociación con los proveedores</a:t>
          </a:r>
          <a:endParaRPr lang="es-EC" sz="1600" kern="1200" dirty="0"/>
        </a:p>
      </dsp:txBody>
      <dsp:txXfrm>
        <a:off x="5086072" y="1639200"/>
        <a:ext cx="1585466" cy="1285014"/>
      </dsp:txXfrm>
    </dsp:sp>
    <dsp:sp modelId="{0DBDEC15-2123-4C17-95D5-BC5A8BF25188}">
      <dsp:nvSpPr>
        <dsp:cNvPr id="0" name=""/>
        <dsp:cNvSpPr/>
      </dsp:nvSpPr>
      <dsp:spPr>
        <a:xfrm>
          <a:off x="2636924" y="-596724"/>
          <a:ext cx="4744863" cy="4317649"/>
        </a:xfrm>
        <a:prstGeom prst="pie">
          <a:avLst>
            <a:gd name="adj1" fmla="val 5400000"/>
            <a:gd name="adj2" fmla="val 10800000"/>
          </a:avLst>
        </a:prstGeom>
        <a:solidFill>
          <a:schemeClr val="accent1">
            <a:alpha val="90000"/>
            <a:hueOff val="0"/>
            <a:satOff val="0"/>
            <a:lumOff val="0"/>
            <a:alphaOff val="-26667"/>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Productos sustitutos</a:t>
          </a:r>
          <a:endParaRPr lang="es-EC" sz="1600" kern="1200" dirty="0"/>
        </a:p>
      </dsp:txBody>
      <dsp:txXfrm>
        <a:off x="3173545" y="1639200"/>
        <a:ext cx="1751080" cy="1285014"/>
      </dsp:txXfrm>
    </dsp:sp>
    <dsp:sp modelId="{A06F4CBA-0F61-42F7-AFFA-2A20E9D1BD7F}">
      <dsp:nvSpPr>
        <dsp:cNvPr id="0" name=""/>
        <dsp:cNvSpPr/>
      </dsp:nvSpPr>
      <dsp:spPr>
        <a:xfrm>
          <a:off x="2636924" y="-451835"/>
          <a:ext cx="4744863" cy="4027871"/>
        </a:xfrm>
        <a:prstGeom prst="pie">
          <a:avLst>
            <a:gd name="adj1" fmla="val 10800000"/>
            <a:gd name="adj2" fmla="val 16200000"/>
          </a:avLst>
        </a:prstGeom>
        <a:solidFill>
          <a:schemeClr val="accent1">
            <a:alpha val="90000"/>
            <a:hueOff val="0"/>
            <a:satOff val="0"/>
            <a:lumOff val="0"/>
            <a:alphaOff val="-40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Amenaza de nuevos entrantes</a:t>
          </a:r>
          <a:endParaRPr lang="es-EC" sz="1600" kern="1200" dirty="0"/>
        </a:p>
      </dsp:txBody>
      <dsp:txXfrm>
        <a:off x="3173545" y="291402"/>
        <a:ext cx="1751080" cy="1198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E8804-E648-4F30-8BCA-2A681CFE3BE2}">
      <dsp:nvSpPr>
        <dsp:cNvPr id="0" name=""/>
        <dsp:cNvSpPr/>
      </dsp:nvSpPr>
      <dsp:spPr>
        <a:xfrm>
          <a:off x="2842658" y="-12868"/>
          <a:ext cx="2082219" cy="208227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6857E-6BFD-45BF-B5F3-0B810C9BCE7C}">
      <dsp:nvSpPr>
        <dsp:cNvPr id="0" name=""/>
        <dsp:cNvSpPr/>
      </dsp:nvSpPr>
      <dsp:spPr>
        <a:xfrm>
          <a:off x="3302535" y="753869"/>
          <a:ext cx="1161714" cy="580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Clientes</a:t>
          </a:r>
          <a:endParaRPr lang="es-EC" sz="2000" kern="1200" dirty="0"/>
        </a:p>
      </dsp:txBody>
      <dsp:txXfrm>
        <a:off x="3302535" y="753869"/>
        <a:ext cx="1161714" cy="580788"/>
      </dsp:txXfrm>
    </dsp:sp>
    <dsp:sp modelId="{DCEB9E16-934C-4610-AEEE-FE096B0F39FE}">
      <dsp:nvSpPr>
        <dsp:cNvPr id="0" name=""/>
        <dsp:cNvSpPr/>
      </dsp:nvSpPr>
      <dsp:spPr>
        <a:xfrm>
          <a:off x="2412838" y="1334658"/>
          <a:ext cx="1788785" cy="1789541"/>
        </a:xfrm>
        <a:prstGeom prst="blockArc">
          <a:avLst>
            <a:gd name="adj1" fmla="val 0"/>
            <a:gd name="adj2" fmla="val 189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B19A4D-D717-4138-8972-05450A7657EB}">
      <dsp:nvSpPr>
        <dsp:cNvPr id="0" name=""/>
        <dsp:cNvSpPr/>
      </dsp:nvSpPr>
      <dsp:spPr>
        <a:xfrm>
          <a:off x="2604077" y="1872699"/>
          <a:ext cx="1396915" cy="74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Proveedores</a:t>
          </a:r>
          <a:endParaRPr lang="es-EC" sz="2000" kern="1200" dirty="0"/>
        </a:p>
      </dsp:txBody>
      <dsp:txXfrm>
        <a:off x="2604077" y="1872699"/>
        <a:ext cx="1396915" cy="740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E8804-E648-4F30-8BCA-2A681CFE3BE2}">
      <dsp:nvSpPr>
        <dsp:cNvPr id="0" name=""/>
        <dsp:cNvSpPr/>
      </dsp:nvSpPr>
      <dsp:spPr>
        <a:xfrm>
          <a:off x="3135022" y="-14605"/>
          <a:ext cx="2363332" cy="236339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6857E-6BFD-45BF-B5F3-0B810C9BCE7C}">
      <dsp:nvSpPr>
        <dsp:cNvPr id="0" name=""/>
        <dsp:cNvSpPr/>
      </dsp:nvSpPr>
      <dsp:spPr>
        <a:xfrm>
          <a:off x="3656985" y="855646"/>
          <a:ext cx="1318553" cy="65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Competidores nuevos</a:t>
          </a:r>
          <a:endParaRPr lang="es-EC" sz="1700" kern="1200" dirty="0"/>
        </a:p>
      </dsp:txBody>
      <dsp:txXfrm>
        <a:off x="3656985" y="855646"/>
        <a:ext cx="1318553" cy="659198"/>
      </dsp:txXfrm>
    </dsp:sp>
    <dsp:sp modelId="{DCEB9E16-934C-4610-AEEE-FE096B0F39FE}">
      <dsp:nvSpPr>
        <dsp:cNvPr id="0" name=""/>
        <dsp:cNvSpPr/>
      </dsp:nvSpPr>
      <dsp:spPr>
        <a:xfrm>
          <a:off x="2647175" y="1514845"/>
          <a:ext cx="2030282" cy="2031140"/>
        </a:xfrm>
        <a:prstGeom prst="blockArc">
          <a:avLst>
            <a:gd name="adj1" fmla="val 0"/>
            <a:gd name="adj2" fmla="val 189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B19A4D-D717-4138-8972-05450A7657EB}">
      <dsp:nvSpPr>
        <dsp:cNvPr id="0" name=""/>
        <dsp:cNvSpPr/>
      </dsp:nvSpPr>
      <dsp:spPr>
        <a:xfrm>
          <a:off x="2864231" y="2125525"/>
          <a:ext cx="1585507" cy="84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Productos sustitutos</a:t>
          </a:r>
          <a:endParaRPr lang="es-EC" sz="1700" kern="1200" dirty="0"/>
        </a:p>
      </dsp:txBody>
      <dsp:txXfrm>
        <a:off x="2864231" y="2125525"/>
        <a:ext cx="1585507" cy="8406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28F75-D2BF-4D0B-9F17-CAC0F94FF6CA}">
      <dsp:nvSpPr>
        <dsp:cNvPr id="0" name=""/>
        <dsp:cNvSpPr/>
      </dsp:nvSpPr>
      <dsp:spPr>
        <a:xfrm>
          <a:off x="2381" y="2231496"/>
          <a:ext cx="2389187" cy="955675"/>
        </a:xfrm>
        <a:prstGeom prst="homePlate">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Análisis de datos históricos</a:t>
          </a:r>
          <a:endParaRPr lang="es-EC" sz="1500" kern="1200" dirty="0"/>
        </a:p>
      </dsp:txBody>
      <dsp:txXfrm>
        <a:off x="2381" y="2231496"/>
        <a:ext cx="2150268" cy="955675"/>
      </dsp:txXfrm>
    </dsp:sp>
    <dsp:sp modelId="{0362AF06-A249-4292-8EB0-BF662BC54391}">
      <dsp:nvSpPr>
        <dsp:cNvPr id="0" name=""/>
        <dsp:cNvSpPr/>
      </dsp:nvSpPr>
      <dsp:spPr>
        <a:xfrm>
          <a:off x="1913731" y="2231496"/>
          <a:ext cx="2389187" cy="955675"/>
        </a:xfrm>
        <a:prstGeom prst="chevron">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Elaboración de las proyecciones financieras</a:t>
          </a:r>
          <a:endParaRPr lang="es-EC" sz="1500" kern="1200" dirty="0"/>
        </a:p>
      </dsp:txBody>
      <dsp:txXfrm>
        <a:off x="2391569" y="2231496"/>
        <a:ext cx="1433512" cy="955675"/>
      </dsp:txXfrm>
    </dsp:sp>
    <dsp:sp modelId="{4D309A2B-9C6B-4DBA-BE38-FFA06CE3688F}">
      <dsp:nvSpPr>
        <dsp:cNvPr id="0" name=""/>
        <dsp:cNvSpPr/>
      </dsp:nvSpPr>
      <dsp:spPr>
        <a:xfrm>
          <a:off x="3825081" y="2231496"/>
          <a:ext cx="2389187" cy="955675"/>
        </a:xfrm>
        <a:prstGeom prst="chevron">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Selección del método de valoración técnica</a:t>
          </a:r>
          <a:endParaRPr lang="es-EC" sz="1500" kern="1200" dirty="0"/>
        </a:p>
      </dsp:txBody>
      <dsp:txXfrm>
        <a:off x="4302919" y="2231496"/>
        <a:ext cx="1433512" cy="955675"/>
      </dsp:txXfrm>
    </dsp:sp>
    <dsp:sp modelId="{EF7191B0-E5FA-4EDA-89E0-C1231DDF3DF6}">
      <dsp:nvSpPr>
        <dsp:cNvPr id="0" name=""/>
        <dsp:cNvSpPr/>
      </dsp:nvSpPr>
      <dsp:spPr>
        <a:xfrm>
          <a:off x="5736431" y="2231496"/>
          <a:ext cx="2389187" cy="955675"/>
        </a:xfrm>
        <a:prstGeom prst="chevron">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Cálculo de flujos de caja</a:t>
          </a:r>
          <a:endParaRPr lang="es-EC" sz="1500" kern="1200" dirty="0"/>
        </a:p>
      </dsp:txBody>
      <dsp:txXfrm>
        <a:off x="6214269" y="2231496"/>
        <a:ext cx="1433512" cy="955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28F75-D2BF-4D0B-9F17-CAC0F94FF6CA}">
      <dsp:nvSpPr>
        <dsp:cNvPr id="0" name=""/>
        <dsp:cNvSpPr/>
      </dsp:nvSpPr>
      <dsp:spPr>
        <a:xfrm>
          <a:off x="2381" y="2231496"/>
          <a:ext cx="2389187" cy="955675"/>
        </a:xfrm>
        <a:prstGeom prst="homePlate">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Cálculo del coste de la deuda</a:t>
          </a:r>
          <a:endParaRPr lang="es-EC" sz="1500" kern="1200" dirty="0"/>
        </a:p>
      </dsp:txBody>
      <dsp:txXfrm>
        <a:off x="2381" y="2231496"/>
        <a:ext cx="2150268" cy="955675"/>
      </dsp:txXfrm>
    </dsp:sp>
    <dsp:sp modelId="{0362AF06-A249-4292-8EB0-BF662BC54391}">
      <dsp:nvSpPr>
        <dsp:cNvPr id="0" name=""/>
        <dsp:cNvSpPr/>
      </dsp:nvSpPr>
      <dsp:spPr>
        <a:xfrm>
          <a:off x="1913731" y="2231496"/>
          <a:ext cx="2389187" cy="955675"/>
        </a:xfrm>
        <a:prstGeom prst="chevron">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Cálculo del coste del capital</a:t>
          </a:r>
          <a:endParaRPr lang="es-EC" sz="1500" kern="1200" dirty="0"/>
        </a:p>
      </dsp:txBody>
      <dsp:txXfrm>
        <a:off x="2391569" y="2231496"/>
        <a:ext cx="1433512" cy="955675"/>
      </dsp:txXfrm>
    </dsp:sp>
    <dsp:sp modelId="{4D309A2B-9C6B-4DBA-BE38-FFA06CE3688F}">
      <dsp:nvSpPr>
        <dsp:cNvPr id="0" name=""/>
        <dsp:cNvSpPr/>
      </dsp:nvSpPr>
      <dsp:spPr>
        <a:xfrm>
          <a:off x="3825081" y="2231496"/>
          <a:ext cx="2389187" cy="955675"/>
        </a:xfrm>
        <a:prstGeom prst="chevron">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Determinación del coste medio ponderado del capital</a:t>
          </a:r>
          <a:endParaRPr lang="es-EC" sz="1500" kern="1200" dirty="0"/>
        </a:p>
      </dsp:txBody>
      <dsp:txXfrm>
        <a:off x="4302919" y="2231496"/>
        <a:ext cx="1433512" cy="955675"/>
      </dsp:txXfrm>
    </dsp:sp>
    <dsp:sp modelId="{EF7191B0-E5FA-4EDA-89E0-C1231DDF3DF6}">
      <dsp:nvSpPr>
        <dsp:cNvPr id="0" name=""/>
        <dsp:cNvSpPr/>
      </dsp:nvSpPr>
      <dsp:spPr>
        <a:xfrm>
          <a:off x="5736431" y="2231496"/>
          <a:ext cx="2389187" cy="955675"/>
        </a:xfrm>
        <a:prstGeom prst="chevron">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s-EC" sz="1500" kern="1200" dirty="0" smtClean="0"/>
            <a:t>Estimación del valor residual</a:t>
          </a:r>
          <a:endParaRPr lang="es-EC" sz="1500" kern="1200" dirty="0"/>
        </a:p>
      </dsp:txBody>
      <dsp:txXfrm>
        <a:off x="6214269" y="2231496"/>
        <a:ext cx="1433512" cy="955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C" sz="6200" b="1" dirty="0" smtClean="0"/>
              <a:t>ADRIALPETRO S.A.</a:t>
            </a:r>
            <a:br>
              <a:rPr lang="es-EC" sz="6200" b="1" dirty="0" smtClean="0"/>
            </a:br>
            <a:r>
              <a:rPr lang="es-EC" sz="4400" dirty="0" smtClean="0"/>
              <a:t>VALORACIÓN POR EL MÉTODO DE FLUJO DE CAJA DESCONTADOS</a:t>
            </a:r>
            <a:endParaRPr lang="es-EC" sz="4400" dirty="0"/>
          </a:p>
        </p:txBody>
      </p:sp>
      <p:sp>
        <p:nvSpPr>
          <p:cNvPr id="3" name="Subtítulo 2"/>
          <p:cNvSpPr>
            <a:spLocks noGrp="1"/>
          </p:cNvSpPr>
          <p:nvPr>
            <p:ph type="subTitle" idx="1"/>
          </p:nvPr>
        </p:nvSpPr>
        <p:spPr>
          <a:xfrm>
            <a:off x="4515378" y="4859152"/>
            <a:ext cx="6987645" cy="1388534"/>
          </a:xfrm>
        </p:spPr>
        <p:txBody>
          <a:bodyPr>
            <a:normAutofit fontScale="85000" lnSpcReduction="20000"/>
          </a:bodyPr>
          <a:lstStyle/>
          <a:p>
            <a:endParaRPr lang="es-EC" dirty="0" smtClean="0"/>
          </a:p>
          <a:p>
            <a:endParaRPr lang="es-EC" dirty="0"/>
          </a:p>
          <a:p>
            <a:r>
              <a:rPr lang="es-EC" dirty="0" smtClean="0"/>
              <a:t>SOFIA MIÑACA S.</a:t>
            </a:r>
          </a:p>
          <a:p>
            <a:r>
              <a:rPr lang="es-EC" dirty="0" smtClean="0"/>
              <a:t>MAYO 2015</a:t>
            </a:r>
          </a:p>
        </p:txBody>
      </p:sp>
    </p:spTree>
    <p:extLst>
      <p:ext uri="{BB962C8B-B14F-4D97-AF65-F5344CB8AC3E}">
        <p14:creationId xmlns:p14="http://schemas.microsoft.com/office/powerpoint/2010/main" val="3324479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MICROECONOMICO</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73633291"/>
              </p:ext>
            </p:extLst>
          </p:nvPr>
        </p:nvGraphicFramePr>
        <p:xfrm>
          <a:off x="1484313" y="2667000"/>
          <a:ext cx="1001871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581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MICROECONOMICO</a:t>
            </a:r>
            <a:endParaRPr lang="es-EC" b="1" dirty="0"/>
          </a:p>
        </p:txBody>
      </p:sp>
      <p:sp>
        <p:nvSpPr>
          <p:cNvPr id="3" name="Marcador de contenido 2"/>
          <p:cNvSpPr>
            <a:spLocks noGrp="1"/>
          </p:cNvSpPr>
          <p:nvPr>
            <p:ph idx="1"/>
          </p:nvPr>
        </p:nvSpPr>
        <p:spPr/>
        <p:txBody>
          <a:bodyPr>
            <a:normAutofit fontScale="77500" lnSpcReduction="20000"/>
          </a:bodyPr>
          <a:lstStyle/>
          <a:p>
            <a:pPr marL="0" indent="0" algn="just">
              <a:buNone/>
            </a:pPr>
            <a:r>
              <a:rPr lang="es-EC" dirty="0"/>
              <a:t>El mercado petrolero durante el año 2013 se caracterizó por la alta volatilidad de los precios petroleros ocasionados por variaciones bruscas en la oferta petrolera y la debilidad en el consumo energético originada en el débil crecimiento económico de los países OCDE y su transmisión a  las economías emergentes en forma de una menor demanda para sus exportaciones.</a:t>
            </a:r>
          </a:p>
          <a:p>
            <a:pPr marL="0" indent="0" algn="just">
              <a:buNone/>
            </a:pPr>
            <a:r>
              <a:rPr lang="es-ES" dirty="0"/>
              <a:t> </a:t>
            </a:r>
            <a:endParaRPr lang="es-EC" dirty="0"/>
          </a:p>
          <a:p>
            <a:pPr marL="0" indent="0" algn="just">
              <a:buNone/>
            </a:pPr>
            <a:r>
              <a:rPr lang="es-ES" dirty="0"/>
              <a:t>La tendencia a la baja en el precio del barril del  petróleo ecuatoriano en 2013, se detuvo en el mes de Diciembre, mes en el cual tuvo un incremento de hasta 7 dólares</a:t>
            </a:r>
            <a:endParaRPr lang="es-EC" dirty="0"/>
          </a:p>
          <a:p>
            <a:pPr marL="0" indent="0" algn="just">
              <a:buNone/>
            </a:pPr>
            <a:r>
              <a:rPr lang="es-ES" dirty="0"/>
              <a:t> </a:t>
            </a:r>
            <a:endParaRPr lang="es-EC" dirty="0"/>
          </a:p>
          <a:p>
            <a:pPr marL="0" indent="0" algn="just">
              <a:buNone/>
            </a:pPr>
            <a:r>
              <a:rPr lang="es-EC" dirty="0"/>
              <a:t>De manera global en el 2013 las exportaciones de crudo subieron más del 10% con respecto al período anterior</a:t>
            </a:r>
          </a:p>
          <a:p>
            <a:pPr marL="0" indent="0">
              <a:buNone/>
            </a:pPr>
            <a:endParaRPr lang="es-EC" dirty="0"/>
          </a:p>
        </p:txBody>
      </p:sp>
    </p:spTree>
    <p:extLst>
      <p:ext uri="{BB962C8B-B14F-4D97-AF65-F5344CB8AC3E}">
        <p14:creationId xmlns:p14="http://schemas.microsoft.com/office/powerpoint/2010/main" val="2170122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GENERALIDADES</a:t>
            </a:r>
            <a:endParaRPr lang="es-EC" b="1" dirty="0"/>
          </a:p>
        </p:txBody>
      </p:sp>
      <p:pic>
        <p:nvPicPr>
          <p:cNvPr id="3074" name="Picture 2" descr="http://www.adrialpetro.com/html/images/logowe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8890" y="3240848"/>
            <a:ext cx="4010997" cy="131827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362164" y="3103808"/>
            <a:ext cx="5576552"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Empresa familiar fundada en 1993</a:t>
            </a:r>
          </a:p>
          <a:p>
            <a:pPr marL="285750" indent="-285750">
              <a:buFont typeface="Arial" panose="020B0604020202020204" pitchFamily="34" charset="0"/>
              <a:buChar char="•"/>
            </a:pPr>
            <a:r>
              <a:rPr lang="es-EC" dirty="0" smtClean="0"/>
              <a:t>ISO 9001 – 2000</a:t>
            </a:r>
          </a:p>
          <a:p>
            <a:pPr marL="285750" indent="-285750">
              <a:buFont typeface="Arial" panose="020B0604020202020204" pitchFamily="34" charset="0"/>
              <a:buChar char="•"/>
            </a:pPr>
            <a:r>
              <a:rPr lang="es-EC" dirty="0"/>
              <a:t>Productos y servicios para exploración y perforación de petróleo</a:t>
            </a:r>
          </a:p>
          <a:p>
            <a:endParaRPr lang="es-EC" dirty="0" smtClean="0"/>
          </a:p>
          <a:p>
            <a:pPr marL="285750" indent="-285750">
              <a:buFont typeface="Arial" panose="020B0604020202020204" pitchFamily="34" charset="0"/>
              <a:buChar char="•"/>
            </a:pPr>
            <a:endParaRPr lang="es-EC" dirty="0"/>
          </a:p>
        </p:txBody>
      </p:sp>
      <p:sp>
        <p:nvSpPr>
          <p:cNvPr id="5" name="CuadroTexto 4"/>
          <p:cNvSpPr txBox="1"/>
          <p:nvPr/>
        </p:nvSpPr>
        <p:spPr>
          <a:xfrm>
            <a:off x="2820473" y="5396248"/>
            <a:ext cx="8682551" cy="923330"/>
          </a:xfrm>
          <a:prstGeom prst="rect">
            <a:avLst/>
          </a:prstGeom>
          <a:noFill/>
        </p:spPr>
        <p:txBody>
          <a:bodyPr wrap="square" rtlCol="0">
            <a:spAutoFit/>
          </a:bodyPr>
          <a:lstStyle/>
          <a:p>
            <a:pPr algn="just"/>
            <a:r>
              <a:rPr lang="es-ES" dirty="0" smtClean="0"/>
              <a:t>“Proporcionar </a:t>
            </a:r>
            <a:r>
              <a:rPr lang="es-ES" dirty="0"/>
              <a:t>el mejor servicio de yacimientos petrolíferos, el personal más calificado y productos de alta tecnología que sus clientes puedan </a:t>
            </a:r>
            <a:r>
              <a:rPr lang="es-ES" dirty="0" smtClean="0"/>
              <a:t>necesitar </a:t>
            </a:r>
            <a:r>
              <a:rPr lang="es-ES" dirty="0"/>
              <a:t>en cualquier lugar en el </a:t>
            </a:r>
            <a:r>
              <a:rPr lang="es-ES" dirty="0" smtClean="0"/>
              <a:t>Ecuador” </a:t>
            </a:r>
            <a:endParaRPr lang="es-EC" dirty="0"/>
          </a:p>
        </p:txBody>
      </p:sp>
    </p:spTree>
    <p:extLst>
      <p:ext uri="{BB962C8B-B14F-4D97-AF65-F5344CB8AC3E}">
        <p14:creationId xmlns:p14="http://schemas.microsoft.com/office/powerpoint/2010/main" val="748986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SERVICIOS OFERTADOS</a:t>
            </a:r>
            <a:endParaRPr lang="es-EC" b="1" dirty="0"/>
          </a:p>
        </p:txBody>
      </p:sp>
      <p:sp>
        <p:nvSpPr>
          <p:cNvPr id="3" name="Marcador de contenido 2"/>
          <p:cNvSpPr>
            <a:spLocks noGrp="1"/>
          </p:cNvSpPr>
          <p:nvPr>
            <p:ph idx="1"/>
          </p:nvPr>
        </p:nvSpPr>
        <p:spPr>
          <a:xfrm>
            <a:off x="1484310" y="2667000"/>
            <a:ext cx="10018713" cy="1389846"/>
          </a:xfrm>
        </p:spPr>
        <p:txBody>
          <a:bodyPr>
            <a:normAutofit/>
          </a:bodyPr>
          <a:lstStyle/>
          <a:p>
            <a:r>
              <a:rPr lang="es-EC" sz="1800" dirty="0" smtClean="0"/>
              <a:t>Prestación de servicios y la provisión de equipos y materiales para la actividad energética en general e </a:t>
            </a:r>
            <a:r>
              <a:rPr lang="es-EC" sz="1800" dirty="0" err="1" smtClean="0"/>
              <a:t>hidrocarburífera</a:t>
            </a:r>
            <a:r>
              <a:rPr lang="es-EC" sz="1800" dirty="0" smtClean="0"/>
              <a:t>.</a:t>
            </a:r>
          </a:p>
          <a:p>
            <a:pPr marL="0" indent="0">
              <a:buNone/>
            </a:pPr>
            <a:endParaRPr lang="es-EC" sz="1800" dirty="0" smtClean="0"/>
          </a:p>
          <a:p>
            <a:pPr marL="0" indent="0">
              <a:buNone/>
            </a:pPr>
            <a:endParaRPr lang="es-EC" sz="1800" dirty="0"/>
          </a:p>
        </p:txBody>
      </p:sp>
      <p:pic>
        <p:nvPicPr>
          <p:cNvPr id="4" name="Imagen 3"/>
          <p:cNvPicPr>
            <a:picLocks noChangeAspect="1"/>
          </p:cNvPicPr>
          <p:nvPr/>
        </p:nvPicPr>
        <p:blipFill>
          <a:blip r:embed="rId2"/>
          <a:stretch>
            <a:fillRect/>
          </a:stretch>
        </p:blipFill>
        <p:spPr>
          <a:xfrm>
            <a:off x="1699989" y="4056846"/>
            <a:ext cx="2601556" cy="2096400"/>
          </a:xfrm>
          <a:prstGeom prst="rect">
            <a:avLst/>
          </a:prstGeom>
        </p:spPr>
      </p:pic>
      <p:pic>
        <p:nvPicPr>
          <p:cNvPr id="5" name="Imagen 4"/>
          <p:cNvPicPr>
            <a:picLocks noChangeAspect="1"/>
          </p:cNvPicPr>
          <p:nvPr/>
        </p:nvPicPr>
        <p:blipFill>
          <a:blip r:embed="rId3"/>
          <a:stretch>
            <a:fillRect/>
          </a:stretch>
        </p:blipFill>
        <p:spPr>
          <a:xfrm>
            <a:off x="5079662" y="4906852"/>
            <a:ext cx="1649525" cy="1675478"/>
          </a:xfrm>
          <a:prstGeom prst="rect">
            <a:avLst/>
          </a:prstGeom>
        </p:spPr>
      </p:pic>
      <p:pic>
        <p:nvPicPr>
          <p:cNvPr id="6" name="Imagen 5"/>
          <p:cNvPicPr>
            <a:picLocks noChangeAspect="1"/>
          </p:cNvPicPr>
          <p:nvPr/>
        </p:nvPicPr>
        <p:blipFill>
          <a:blip r:embed="rId4"/>
          <a:stretch>
            <a:fillRect/>
          </a:stretch>
        </p:blipFill>
        <p:spPr>
          <a:xfrm>
            <a:off x="6283236" y="3361923"/>
            <a:ext cx="4380471" cy="1323810"/>
          </a:xfrm>
          <a:prstGeom prst="rect">
            <a:avLst/>
          </a:prstGeom>
        </p:spPr>
      </p:pic>
    </p:spTree>
    <p:extLst>
      <p:ext uri="{BB962C8B-B14F-4D97-AF65-F5344CB8AC3E}">
        <p14:creationId xmlns:p14="http://schemas.microsoft.com/office/powerpoint/2010/main" val="411260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FILOSOFIA CORPORATIVA</a:t>
            </a:r>
            <a:endParaRPr lang="es-EC" b="1" dirty="0"/>
          </a:p>
        </p:txBody>
      </p:sp>
      <p:sp>
        <p:nvSpPr>
          <p:cNvPr id="3" name="Marcador de contenido 2"/>
          <p:cNvSpPr>
            <a:spLocks noGrp="1"/>
          </p:cNvSpPr>
          <p:nvPr>
            <p:ph idx="1"/>
          </p:nvPr>
        </p:nvSpPr>
        <p:spPr/>
        <p:txBody>
          <a:bodyPr/>
          <a:lstStyle/>
          <a:p>
            <a:r>
              <a:rPr lang="es-EC" b="1" dirty="0" smtClean="0"/>
              <a:t>Misión</a:t>
            </a:r>
          </a:p>
          <a:p>
            <a:pPr marL="0" indent="0">
              <a:buNone/>
            </a:pPr>
            <a:endParaRPr lang="es-EC" b="1" dirty="0"/>
          </a:p>
          <a:p>
            <a:pPr marL="0" indent="0" algn="just">
              <a:buNone/>
            </a:pPr>
            <a:r>
              <a:rPr lang="es-ES" dirty="0" err="1"/>
              <a:t>Adrialpetro</a:t>
            </a:r>
            <a:r>
              <a:rPr lang="es-ES" dirty="0"/>
              <a:t> S.A. es una empresa de construcciones y servicios petroleros orientados a organizaciones involucradas en el puntal  del desarrollo económico del país y adaptadas a las particulares necesidades de sus clientes.</a:t>
            </a:r>
            <a:endParaRPr lang="es-EC" dirty="0"/>
          </a:p>
          <a:p>
            <a:pPr marL="0" indent="0">
              <a:buNone/>
            </a:pPr>
            <a:endParaRPr lang="es-EC" b="1" dirty="0"/>
          </a:p>
        </p:txBody>
      </p:sp>
    </p:spTree>
    <p:extLst>
      <p:ext uri="{BB962C8B-B14F-4D97-AF65-F5344CB8AC3E}">
        <p14:creationId xmlns:p14="http://schemas.microsoft.com/office/powerpoint/2010/main" val="1668263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FILOSOFIA CORPORATIVA</a:t>
            </a:r>
            <a:endParaRPr lang="es-EC" b="1" dirty="0"/>
          </a:p>
        </p:txBody>
      </p:sp>
      <p:sp>
        <p:nvSpPr>
          <p:cNvPr id="3" name="Marcador de contenido 2"/>
          <p:cNvSpPr>
            <a:spLocks noGrp="1"/>
          </p:cNvSpPr>
          <p:nvPr>
            <p:ph idx="1"/>
          </p:nvPr>
        </p:nvSpPr>
        <p:spPr/>
        <p:txBody>
          <a:bodyPr/>
          <a:lstStyle/>
          <a:p>
            <a:r>
              <a:rPr lang="es-EC" b="1" dirty="0" smtClean="0"/>
              <a:t>Visión</a:t>
            </a:r>
          </a:p>
          <a:p>
            <a:pPr marL="0" indent="0" algn="just">
              <a:buNone/>
            </a:pPr>
            <a:r>
              <a:rPr lang="es-ES" dirty="0"/>
              <a:t>Nuestra visión es convertirnos en los mejores proveedores de servicios y el líder en construcciones en el área petrolera, con la más alta calidad y el menor costo posible, dirigida  a organizaciones  involucradas en el desarrollo petrolero del país; actuando como “Socio estratégico”, convirtiéndonos en un puente que permita la transferencia de técnicas de construcción y servicios petroleros modernos a los sectores protagonistas del desarrollo.</a:t>
            </a:r>
            <a:endParaRPr lang="es-EC" dirty="0"/>
          </a:p>
          <a:p>
            <a:pPr marL="0" indent="0">
              <a:buNone/>
            </a:pPr>
            <a:endParaRPr lang="es-EC" b="1" dirty="0"/>
          </a:p>
        </p:txBody>
      </p:sp>
    </p:spTree>
    <p:extLst>
      <p:ext uri="{BB962C8B-B14F-4D97-AF65-F5344CB8AC3E}">
        <p14:creationId xmlns:p14="http://schemas.microsoft.com/office/powerpoint/2010/main" val="3916887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FILOSOFIA CORPORATIVA</a:t>
            </a:r>
            <a:endParaRPr lang="es-EC" b="1" dirty="0"/>
          </a:p>
        </p:txBody>
      </p:sp>
      <p:sp>
        <p:nvSpPr>
          <p:cNvPr id="3" name="Marcador de contenido 2"/>
          <p:cNvSpPr>
            <a:spLocks noGrp="1"/>
          </p:cNvSpPr>
          <p:nvPr>
            <p:ph idx="1"/>
          </p:nvPr>
        </p:nvSpPr>
        <p:spPr/>
        <p:txBody>
          <a:bodyPr/>
          <a:lstStyle/>
          <a:p>
            <a:r>
              <a:rPr lang="es-EC" b="1" dirty="0" smtClean="0"/>
              <a:t>Valores Institucionales</a:t>
            </a:r>
          </a:p>
          <a:p>
            <a:pPr lvl="1"/>
            <a:r>
              <a:rPr lang="es-EC" dirty="0" smtClean="0"/>
              <a:t>Profesionalismo</a:t>
            </a:r>
          </a:p>
          <a:p>
            <a:pPr lvl="1"/>
            <a:r>
              <a:rPr lang="es-EC" dirty="0" smtClean="0"/>
              <a:t>Entusiasmo</a:t>
            </a:r>
          </a:p>
          <a:p>
            <a:pPr lvl="1"/>
            <a:r>
              <a:rPr lang="es-EC" dirty="0" smtClean="0"/>
              <a:t>Convicción</a:t>
            </a:r>
          </a:p>
          <a:p>
            <a:pPr lvl="1"/>
            <a:r>
              <a:rPr lang="es-EC" dirty="0" smtClean="0"/>
              <a:t>Compromiso</a:t>
            </a:r>
            <a:endParaRPr lang="es-EC" dirty="0"/>
          </a:p>
        </p:txBody>
      </p:sp>
    </p:spTree>
    <p:extLst>
      <p:ext uri="{BB962C8B-B14F-4D97-AF65-F5344CB8AC3E}">
        <p14:creationId xmlns:p14="http://schemas.microsoft.com/office/powerpoint/2010/main" val="169601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PRINCIPALES CLIENTES</a:t>
            </a:r>
            <a:endParaRPr lang="es-EC" b="1" dirty="0"/>
          </a:p>
        </p:txBody>
      </p:sp>
      <p:pic>
        <p:nvPicPr>
          <p:cNvPr id="4" name="Marcador de contenido 3"/>
          <p:cNvPicPr>
            <a:picLocks noGrp="1" noChangeAspect="1"/>
          </p:cNvPicPr>
          <p:nvPr>
            <p:ph idx="1"/>
          </p:nvPr>
        </p:nvPicPr>
        <p:blipFill>
          <a:blip r:embed="rId2"/>
          <a:stretch>
            <a:fillRect/>
          </a:stretch>
        </p:blipFill>
        <p:spPr>
          <a:xfrm>
            <a:off x="2268662" y="2438398"/>
            <a:ext cx="1878335" cy="1252223"/>
          </a:xfrm>
          <a:prstGeom prst="rect">
            <a:avLst/>
          </a:prstGeom>
        </p:spPr>
      </p:pic>
      <p:sp>
        <p:nvSpPr>
          <p:cNvPr id="5" name="CuadroTexto 4"/>
          <p:cNvSpPr txBox="1"/>
          <p:nvPr/>
        </p:nvSpPr>
        <p:spPr>
          <a:xfrm>
            <a:off x="4262907" y="2730321"/>
            <a:ext cx="1136850" cy="646331"/>
          </a:xfrm>
          <a:prstGeom prst="rect">
            <a:avLst/>
          </a:prstGeom>
          <a:noFill/>
        </p:spPr>
        <p:txBody>
          <a:bodyPr wrap="none" rtlCol="0">
            <a:spAutoFit/>
          </a:bodyPr>
          <a:lstStyle/>
          <a:p>
            <a:r>
              <a:rPr lang="es-EC" dirty="0" smtClean="0"/>
              <a:t>Consorcio</a:t>
            </a:r>
          </a:p>
          <a:p>
            <a:r>
              <a:rPr lang="es-EC" dirty="0" smtClean="0"/>
              <a:t>Pegaso</a:t>
            </a:r>
            <a:endParaRPr lang="es-EC" dirty="0"/>
          </a:p>
        </p:txBody>
      </p:sp>
      <p:pic>
        <p:nvPicPr>
          <p:cNvPr id="6" name="Imagen 5"/>
          <p:cNvPicPr>
            <a:picLocks noChangeAspect="1"/>
          </p:cNvPicPr>
          <p:nvPr/>
        </p:nvPicPr>
        <p:blipFill>
          <a:blip r:embed="rId3"/>
          <a:stretch>
            <a:fillRect/>
          </a:stretch>
        </p:blipFill>
        <p:spPr>
          <a:xfrm>
            <a:off x="6059308" y="2438397"/>
            <a:ext cx="1765702" cy="1252223"/>
          </a:xfrm>
          <a:prstGeom prst="rect">
            <a:avLst/>
          </a:prstGeom>
        </p:spPr>
      </p:pic>
      <p:sp>
        <p:nvSpPr>
          <p:cNvPr id="7" name="CuadroTexto 6"/>
          <p:cNvSpPr txBox="1"/>
          <p:nvPr/>
        </p:nvSpPr>
        <p:spPr>
          <a:xfrm>
            <a:off x="8203842" y="2871989"/>
            <a:ext cx="1315873" cy="369332"/>
          </a:xfrm>
          <a:prstGeom prst="rect">
            <a:avLst/>
          </a:prstGeom>
          <a:noFill/>
        </p:spPr>
        <p:txBody>
          <a:bodyPr wrap="none" rtlCol="0">
            <a:spAutoFit/>
          </a:bodyPr>
          <a:lstStyle/>
          <a:p>
            <a:r>
              <a:rPr lang="es-EC" dirty="0" err="1" smtClean="0"/>
              <a:t>Petroriental</a:t>
            </a:r>
            <a:endParaRPr lang="es-EC" dirty="0"/>
          </a:p>
        </p:txBody>
      </p:sp>
      <p:pic>
        <p:nvPicPr>
          <p:cNvPr id="8" name="Imagen 7"/>
          <p:cNvPicPr>
            <a:picLocks noChangeAspect="1"/>
          </p:cNvPicPr>
          <p:nvPr/>
        </p:nvPicPr>
        <p:blipFill>
          <a:blip r:embed="rId4"/>
          <a:stretch>
            <a:fillRect/>
          </a:stretch>
        </p:blipFill>
        <p:spPr>
          <a:xfrm>
            <a:off x="2268662" y="4425952"/>
            <a:ext cx="1778405" cy="762174"/>
          </a:xfrm>
          <a:prstGeom prst="rect">
            <a:avLst/>
          </a:prstGeom>
        </p:spPr>
      </p:pic>
      <p:sp>
        <p:nvSpPr>
          <p:cNvPr id="9" name="CuadroTexto 8"/>
          <p:cNvSpPr txBox="1"/>
          <p:nvPr/>
        </p:nvSpPr>
        <p:spPr>
          <a:xfrm>
            <a:off x="4262907" y="4572000"/>
            <a:ext cx="1257075" cy="369332"/>
          </a:xfrm>
          <a:prstGeom prst="rect">
            <a:avLst/>
          </a:prstGeom>
          <a:noFill/>
        </p:spPr>
        <p:txBody>
          <a:bodyPr wrap="none" rtlCol="0">
            <a:spAutoFit/>
          </a:bodyPr>
          <a:lstStyle/>
          <a:p>
            <a:r>
              <a:rPr lang="es-EC" dirty="0" smtClean="0"/>
              <a:t>Halliburton</a:t>
            </a:r>
            <a:endParaRPr lang="es-EC" dirty="0"/>
          </a:p>
        </p:txBody>
      </p:sp>
      <p:pic>
        <p:nvPicPr>
          <p:cNvPr id="10" name="Imagen 9"/>
          <p:cNvPicPr>
            <a:picLocks noChangeAspect="1"/>
          </p:cNvPicPr>
          <p:nvPr/>
        </p:nvPicPr>
        <p:blipFill>
          <a:blip r:embed="rId5"/>
          <a:stretch>
            <a:fillRect/>
          </a:stretch>
        </p:blipFill>
        <p:spPr>
          <a:xfrm>
            <a:off x="6059308" y="4425952"/>
            <a:ext cx="1765702" cy="774877"/>
          </a:xfrm>
          <a:prstGeom prst="rect">
            <a:avLst/>
          </a:prstGeom>
        </p:spPr>
      </p:pic>
      <p:sp>
        <p:nvSpPr>
          <p:cNvPr id="11" name="CuadroTexto 10"/>
          <p:cNvSpPr txBox="1"/>
          <p:nvPr/>
        </p:nvSpPr>
        <p:spPr>
          <a:xfrm>
            <a:off x="8070151" y="4622373"/>
            <a:ext cx="1583254" cy="369332"/>
          </a:xfrm>
          <a:prstGeom prst="rect">
            <a:avLst/>
          </a:prstGeom>
          <a:noFill/>
        </p:spPr>
        <p:txBody>
          <a:bodyPr wrap="none" rtlCol="0">
            <a:spAutoFit/>
          </a:bodyPr>
          <a:lstStyle/>
          <a:p>
            <a:r>
              <a:rPr lang="es-EC" dirty="0" err="1" smtClean="0"/>
              <a:t>Enap</a:t>
            </a:r>
            <a:r>
              <a:rPr lang="es-EC" dirty="0" smtClean="0"/>
              <a:t> - </a:t>
            </a:r>
            <a:r>
              <a:rPr lang="es-EC" dirty="0" err="1" smtClean="0"/>
              <a:t>Sipetrol</a:t>
            </a:r>
            <a:endParaRPr lang="es-EC" dirty="0"/>
          </a:p>
        </p:txBody>
      </p:sp>
      <p:pic>
        <p:nvPicPr>
          <p:cNvPr id="12" name="Imagen 11"/>
          <p:cNvPicPr>
            <a:picLocks noChangeAspect="1"/>
          </p:cNvPicPr>
          <p:nvPr/>
        </p:nvPicPr>
        <p:blipFill>
          <a:blip r:embed="rId6"/>
          <a:stretch>
            <a:fillRect/>
          </a:stretch>
        </p:blipFill>
        <p:spPr>
          <a:xfrm>
            <a:off x="4529609" y="5672112"/>
            <a:ext cx="1740296" cy="724065"/>
          </a:xfrm>
          <a:prstGeom prst="rect">
            <a:avLst/>
          </a:prstGeom>
        </p:spPr>
      </p:pic>
      <p:sp>
        <p:nvSpPr>
          <p:cNvPr id="13" name="CuadroTexto 12"/>
          <p:cNvSpPr txBox="1"/>
          <p:nvPr/>
        </p:nvSpPr>
        <p:spPr>
          <a:xfrm>
            <a:off x="6493667" y="5795493"/>
            <a:ext cx="2108847" cy="369332"/>
          </a:xfrm>
          <a:prstGeom prst="rect">
            <a:avLst/>
          </a:prstGeom>
          <a:noFill/>
        </p:spPr>
        <p:txBody>
          <a:bodyPr wrap="none" rtlCol="0">
            <a:spAutoFit/>
          </a:bodyPr>
          <a:lstStyle/>
          <a:p>
            <a:r>
              <a:rPr lang="es-EC" dirty="0" err="1" smtClean="0"/>
              <a:t>Agip</a:t>
            </a:r>
            <a:r>
              <a:rPr lang="es-EC" dirty="0" smtClean="0"/>
              <a:t> </a:t>
            </a:r>
            <a:r>
              <a:rPr lang="es-EC" dirty="0" err="1" smtClean="0"/>
              <a:t>Oil</a:t>
            </a:r>
            <a:r>
              <a:rPr lang="es-EC" dirty="0" smtClean="0"/>
              <a:t> del Ecuador</a:t>
            </a:r>
            <a:endParaRPr lang="es-EC" dirty="0"/>
          </a:p>
        </p:txBody>
      </p:sp>
    </p:spTree>
    <p:extLst>
      <p:ext uri="{BB962C8B-B14F-4D97-AF65-F5344CB8AC3E}">
        <p14:creationId xmlns:p14="http://schemas.microsoft.com/office/powerpoint/2010/main" val="260818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ANALISIS INTERNO</a:t>
            </a:r>
            <a:br>
              <a:rPr lang="es-EC" b="1" dirty="0" smtClean="0"/>
            </a:br>
            <a:r>
              <a:rPr lang="es-EC" b="1" dirty="0" smtClean="0"/>
              <a:t>FUERZAS COMPETITIVAS</a:t>
            </a:r>
            <a:br>
              <a:rPr lang="es-EC" b="1" dirty="0" smtClean="0"/>
            </a:b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72304877"/>
              </p:ext>
            </p:extLst>
          </p:nvPr>
        </p:nvGraphicFramePr>
        <p:xfrm>
          <a:off x="1484313" y="2667000"/>
          <a:ext cx="1001871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343955" y="2833352"/>
            <a:ext cx="2038635" cy="461665"/>
          </a:xfrm>
          <a:prstGeom prst="rect">
            <a:avLst/>
          </a:prstGeom>
          <a:noFill/>
        </p:spPr>
        <p:txBody>
          <a:bodyPr wrap="none" rtlCol="0">
            <a:spAutoFit/>
          </a:bodyPr>
          <a:lstStyle/>
          <a:p>
            <a:r>
              <a:rPr lang="es-EC" sz="2400" dirty="0" smtClean="0"/>
              <a:t>Michael </a:t>
            </a:r>
            <a:r>
              <a:rPr lang="es-EC" sz="2400" dirty="0" err="1" smtClean="0"/>
              <a:t>Porter</a:t>
            </a:r>
            <a:endParaRPr lang="es-EC" sz="2400" dirty="0"/>
          </a:p>
        </p:txBody>
      </p:sp>
    </p:spTree>
    <p:extLst>
      <p:ext uri="{BB962C8B-B14F-4D97-AF65-F5344CB8AC3E}">
        <p14:creationId xmlns:p14="http://schemas.microsoft.com/office/powerpoint/2010/main" val="298580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FUERZAS COMPETITIVAS</a:t>
            </a:r>
            <a:endParaRPr lang="es-EC"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723033247"/>
              </p:ext>
            </p:extLst>
          </p:nvPr>
        </p:nvGraphicFramePr>
        <p:xfrm>
          <a:off x="1291127" y="2468449"/>
          <a:ext cx="7337717"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6924943" y="3253993"/>
            <a:ext cx="2511713" cy="369332"/>
          </a:xfrm>
          <a:prstGeom prst="rect">
            <a:avLst/>
          </a:prstGeom>
          <a:noFill/>
        </p:spPr>
        <p:txBody>
          <a:bodyPr wrap="none" rtlCol="0">
            <a:spAutoFit/>
          </a:bodyPr>
          <a:lstStyle/>
          <a:p>
            <a:r>
              <a:rPr lang="es-EC" dirty="0" smtClean="0"/>
              <a:t>Fortaleza – Impacto Alto</a:t>
            </a:r>
            <a:endParaRPr lang="es-EC" dirty="0"/>
          </a:p>
        </p:txBody>
      </p:sp>
      <p:sp>
        <p:nvSpPr>
          <p:cNvPr id="8" name="CuadroTexto 7"/>
          <p:cNvSpPr txBox="1"/>
          <p:nvPr/>
        </p:nvSpPr>
        <p:spPr>
          <a:xfrm>
            <a:off x="6924943" y="4554829"/>
            <a:ext cx="2511713" cy="369332"/>
          </a:xfrm>
          <a:prstGeom prst="rect">
            <a:avLst/>
          </a:prstGeom>
          <a:noFill/>
        </p:spPr>
        <p:txBody>
          <a:bodyPr wrap="none" rtlCol="0">
            <a:spAutoFit/>
          </a:bodyPr>
          <a:lstStyle/>
          <a:p>
            <a:r>
              <a:rPr lang="es-EC" dirty="0" smtClean="0"/>
              <a:t>Fortaleza – Impacto Alto</a:t>
            </a:r>
            <a:endParaRPr lang="es-EC" dirty="0"/>
          </a:p>
        </p:txBody>
      </p:sp>
    </p:spTree>
    <p:extLst>
      <p:ext uri="{BB962C8B-B14F-4D97-AF65-F5344CB8AC3E}">
        <p14:creationId xmlns:p14="http://schemas.microsoft.com/office/powerpoint/2010/main" val="1197865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JUSTIFICACIÓN</a:t>
            </a:r>
            <a:endParaRPr lang="es-EC" b="1" dirty="0"/>
          </a:p>
        </p:txBody>
      </p:sp>
      <p:pic>
        <p:nvPicPr>
          <p:cNvPr id="1026" name="Picture 2" descr="http://concepto.de/wp-content/uploads/2015/04/Plusval%C3%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731" y="3414931"/>
            <a:ext cx="5218283" cy="254977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rot="19855167">
            <a:off x="2852284" y="3026593"/>
            <a:ext cx="2568894" cy="572682"/>
          </a:xfrm>
          <a:prstGeom prst="rect">
            <a:avLst/>
          </a:prstGeom>
          <a:noFill/>
        </p:spPr>
        <p:txBody>
          <a:bodyPr wrap="square" lIns="91440" tIns="45720" rIns="91440" bIns="45720">
            <a:spAutoFit/>
          </a:bodyPr>
          <a:lstStyle/>
          <a:p>
            <a:pPr algn="ctr"/>
            <a:r>
              <a:rPr lang="es-ES" sz="3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Valor de Uso</a:t>
            </a:r>
            <a:endParaRPr lang="es-ES" sz="3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ángulo 7"/>
          <p:cNvSpPr/>
          <p:nvPr/>
        </p:nvSpPr>
        <p:spPr>
          <a:xfrm rot="3181319">
            <a:off x="8314495" y="2602797"/>
            <a:ext cx="2568894" cy="1015663"/>
          </a:xfrm>
          <a:prstGeom prst="rect">
            <a:avLst/>
          </a:prstGeom>
          <a:noFill/>
        </p:spPr>
        <p:txBody>
          <a:bodyPr wrap="square" lIns="91440" tIns="45720" rIns="91440" bIns="45720">
            <a:spAutoFit/>
          </a:bodyPr>
          <a:lstStyle/>
          <a:p>
            <a:pPr algn="ctr"/>
            <a:r>
              <a:rPr lang="es-ES" sz="3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Valor de Cambio</a:t>
            </a:r>
            <a:endParaRPr lang="es-ES" sz="3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ángulo 6"/>
          <p:cNvSpPr/>
          <p:nvPr/>
        </p:nvSpPr>
        <p:spPr>
          <a:xfrm>
            <a:off x="4791300" y="5934670"/>
            <a:ext cx="390914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Adam Smith</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12320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INTERNO</a:t>
            </a:r>
            <a:br>
              <a:rPr lang="es-EC" b="1" dirty="0" smtClean="0"/>
            </a:br>
            <a:r>
              <a:rPr lang="es-EC" b="1" dirty="0" smtClean="0"/>
              <a:t>FUERZAS COMPETITIVAS</a:t>
            </a:r>
            <a:endParaRPr lang="es-EC"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990838280"/>
              </p:ext>
            </p:extLst>
          </p:nvPr>
        </p:nvGraphicFramePr>
        <p:xfrm>
          <a:off x="1291126" y="2468448"/>
          <a:ext cx="8145530" cy="3545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6924943" y="3253993"/>
            <a:ext cx="3054041" cy="369332"/>
          </a:xfrm>
          <a:prstGeom prst="rect">
            <a:avLst/>
          </a:prstGeom>
          <a:noFill/>
        </p:spPr>
        <p:txBody>
          <a:bodyPr wrap="none" rtlCol="0">
            <a:spAutoFit/>
          </a:bodyPr>
          <a:lstStyle/>
          <a:p>
            <a:r>
              <a:rPr lang="es-EC" dirty="0" smtClean="0"/>
              <a:t>Oportunidad – Impacto Medio</a:t>
            </a:r>
            <a:endParaRPr lang="es-EC" dirty="0"/>
          </a:p>
        </p:txBody>
      </p:sp>
      <p:sp>
        <p:nvSpPr>
          <p:cNvPr id="8" name="CuadroTexto 7"/>
          <p:cNvSpPr txBox="1"/>
          <p:nvPr/>
        </p:nvSpPr>
        <p:spPr>
          <a:xfrm>
            <a:off x="6924943" y="4554829"/>
            <a:ext cx="2519729" cy="369332"/>
          </a:xfrm>
          <a:prstGeom prst="rect">
            <a:avLst/>
          </a:prstGeom>
          <a:noFill/>
        </p:spPr>
        <p:txBody>
          <a:bodyPr wrap="none" rtlCol="0">
            <a:spAutoFit/>
          </a:bodyPr>
          <a:lstStyle/>
          <a:p>
            <a:r>
              <a:rPr lang="es-EC" dirty="0" smtClean="0"/>
              <a:t>Amenaza – Impacto Alto</a:t>
            </a:r>
            <a:endParaRPr lang="es-EC" dirty="0"/>
          </a:p>
        </p:txBody>
      </p:sp>
    </p:spTree>
    <p:extLst>
      <p:ext uri="{BB962C8B-B14F-4D97-AF65-F5344CB8AC3E}">
        <p14:creationId xmlns:p14="http://schemas.microsoft.com/office/powerpoint/2010/main" val="1307086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FINACIERO</a:t>
            </a:r>
            <a:br>
              <a:rPr lang="es-EC" b="1" dirty="0" smtClean="0"/>
            </a:br>
            <a:r>
              <a:rPr lang="es-EC" b="1" dirty="0" smtClean="0"/>
              <a:t>ANÁLISIS VERTICAL BALANCE GENERAL</a:t>
            </a:r>
            <a:endParaRPr lang="es-EC" b="1" dirty="0"/>
          </a:p>
        </p:txBody>
      </p:sp>
      <p:pic>
        <p:nvPicPr>
          <p:cNvPr id="4" name="Imagen 3"/>
          <p:cNvPicPr>
            <a:picLocks noChangeAspect="1"/>
          </p:cNvPicPr>
          <p:nvPr/>
        </p:nvPicPr>
        <p:blipFill>
          <a:blip r:embed="rId2"/>
          <a:stretch>
            <a:fillRect/>
          </a:stretch>
        </p:blipFill>
        <p:spPr>
          <a:xfrm>
            <a:off x="2068320" y="2438399"/>
            <a:ext cx="9136299" cy="3949522"/>
          </a:xfrm>
          <a:prstGeom prst="rect">
            <a:avLst/>
          </a:prstGeom>
        </p:spPr>
      </p:pic>
    </p:spTree>
    <p:extLst>
      <p:ext uri="{BB962C8B-B14F-4D97-AF65-F5344CB8AC3E}">
        <p14:creationId xmlns:p14="http://schemas.microsoft.com/office/powerpoint/2010/main" val="726561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FINACIERO</a:t>
            </a:r>
            <a:br>
              <a:rPr lang="es-EC" b="1" dirty="0" smtClean="0"/>
            </a:br>
            <a:r>
              <a:rPr lang="es-EC" b="1" dirty="0" smtClean="0"/>
              <a:t>ANÁLISIS VERTICAL BALANCE GENERAL</a:t>
            </a:r>
            <a:endParaRPr lang="es-EC" b="1" dirty="0"/>
          </a:p>
        </p:txBody>
      </p:sp>
      <p:pic>
        <p:nvPicPr>
          <p:cNvPr id="3" name="Imagen 2"/>
          <p:cNvPicPr>
            <a:picLocks noChangeAspect="1"/>
          </p:cNvPicPr>
          <p:nvPr/>
        </p:nvPicPr>
        <p:blipFill>
          <a:blip r:embed="rId2"/>
          <a:stretch>
            <a:fillRect/>
          </a:stretch>
        </p:blipFill>
        <p:spPr>
          <a:xfrm>
            <a:off x="2106956" y="2145383"/>
            <a:ext cx="9396067" cy="4550578"/>
          </a:xfrm>
          <a:prstGeom prst="rect">
            <a:avLst/>
          </a:prstGeom>
        </p:spPr>
      </p:pic>
    </p:spTree>
    <p:extLst>
      <p:ext uri="{BB962C8B-B14F-4D97-AF65-F5344CB8AC3E}">
        <p14:creationId xmlns:p14="http://schemas.microsoft.com/office/powerpoint/2010/main" val="3454853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ANALISIS FINACIERO</a:t>
            </a:r>
            <a:br>
              <a:rPr lang="es-EC" b="1" dirty="0" smtClean="0"/>
            </a:br>
            <a:r>
              <a:rPr lang="es-EC" b="1" dirty="0" smtClean="0"/>
              <a:t>ANÁLISIS HORIZONTAL BALANCE GENERAL</a:t>
            </a:r>
            <a:endParaRPr lang="es-EC" b="1" dirty="0"/>
          </a:p>
        </p:txBody>
      </p:sp>
      <p:pic>
        <p:nvPicPr>
          <p:cNvPr id="5" name="Imagen 4"/>
          <p:cNvPicPr>
            <a:picLocks noChangeAspect="1"/>
          </p:cNvPicPr>
          <p:nvPr/>
        </p:nvPicPr>
        <p:blipFill>
          <a:blip r:embed="rId2"/>
          <a:stretch>
            <a:fillRect/>
          </a:stretch>
        </p:blipFill>
        <p:spPr>
          <a:xfrm>
            <a:off x="1960830" y="2240923"/>
            <a:ext cx="9542194" cy="4354612"/>
          </a:xfrm>
          <a:prstGeom prst="rect">
            <a:avLst/>
          </a:prstGeom>
        </p:spPr>
      </p:pic>
    </p:spTree>
    <p:extLst>
      <p:ext uri="{BB962C8B-B14F-4D97-AF65-F5344CB8AC3E}">
        <p14:creationId xmlns:p14="http://schemas.microsoft.com/office/powerpoint/2010/main" val="1768063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t>ANALISIS FINACIERO</a:t>
            </a:r>
            <a:br>
              <a:rPr lang="es-EC" b="1" dirty="0" smtClean="0"/>
            </a:br>
            <a:r>
              <a:rPr lang="es-EC" b="1" dirty="0" smtClean="0"/>
              <a:t>ANÁLISIS HORIZONTAL BALANCE GENERAL</a:t>
            </a:r>
            <a:endParaRPr lang="es-EC" b="1" dirty="0"/>
          </a:p>
        </p:txBody>
      </p:sp>
      <p:pic>
        <p:nvPicPr>
          <p:cNvPr id="3" name="Imagen 2"/>
          <p:cNvPicPr>
            <a:picLocks noChangeAspect="1"/>
          </p:cNvPicPr>
          <p:nvPr/>
        </p:nvPicPr>
        <p:blipFill>
          <a:blip r:embed="rId2"/>
          <a:stretch>
            <a:fillRect/>
          </a:stretch>
        </p:blipFill>
        <p:spPr>
          <a:xfrm>
            <a:off x="2026965" y="2261927"/>
            <a:ext cx="9357959" cy="4411913"/>
          </a:xfrm>
          <a:prstGeom prst="rect">
            <a:avLst/>
          </a:prstGeom>
        </p:spPr>
      </p:pic>
    </p:spTree>
    <p:extLst>
      <p:ext uri="{BB962C8B-B14F-4D97-AF65-F5344CB8AC3E}">
        <p14:creationId xmlns:p14="http://schemas.microsoft.com/office/powerpoint/2010/main" val="611750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ANALISIS FINACIERO</a:t>
            </a:r>
            <a:br>
              <a:rPr lang="es-EC" b="1" dirty="0" smtClean="0"/>
            </a:br>
            <a:r>
              <a:rPr lang="es-EC" b="1" dirty="0" smtClean="0"/>
              <a:t>ANÁLISIS VERTICAL P&amp;G</a:t>
            </a:r>
            <a:endParaRPr lang="es-EC" b="1" dirty="0"/>
          </a:p>
        </p:txBody>
      </p:sp>
      <p:pic>
        <p:nvPicPr>
          <p:cNvPr id="5" name="Imagen 4"/>
          <p:cNvPicPr>
            <a:picLocks noChangeAspect="1"/>
          </p:cNvPicPr>
          <p:nvPr/>
        </p:nvPicPr>
        <p:blipFill>
          <a:blip r:embed="rId2"/>
          <a:stretch>
            <a:fillRect/>
          </a:stretch>
        </p:blipFill>
        <p:spPr>
          <a:xfrm>
            <a:off x="1484311" y="3017948"/>
            <a:ext cx="9952537" cy="2584361"/>
          </a:xfrm>
          <a:prstGeom prst="rect">
            <a:avLst/>
          </a:prstGeom>
        </p:spPr>
      </p:pic>
    </p:spTree>
    <p:extLst>
      <p:ext uri="{BB962C8B-B14F-4D97-AF65-F5344CB8AC3E}">
        <p14:creationId xmlns:p14="http://schemas.microsoft.com/office/powerpoint/2010/main" val="2596040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211267" y="347730"/>
            <a:ext cx="9289567" cy="6310648"/>
          </a:xfrm>
          <a:prstGeom prst="rect">
            <a:avLst/>
          </a:prstGeom>
        </p:spPr>
      </p:pic>
    </p:spTree>
    <p:extLst>
      <p:ext uri="{BB962C8B-B14F-4D97-AF65-F5344CB8AC3E}">
        <p14:creationId xmlns:p14="http://schemas.microsoft.com/office/powerpoint/2010/main" val="126340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ANALISIS FINACIERO</a:t>
            </a:r>
            <a:br>
              <a:rPr lang="es-EC" b="1" dirty="0" smtClean="0"/>
            </a:br>
            <a:r>
              <a:rPr lang="es-EC" b="1" dirty="0" smtClean="0"/>
              <a:t>ANÁLISIS HORIZONTAL P&amp;G</a:t>
            </a:r>
            <a:endParaRPr lang="es-EC" b="1" dirty="0"/>
          </a:p>
        </p:txBody>
      </p:sp>
      <p:pic>
        <p:nvPicPr>
          <p:cNvPr id="5" name="Imagen 4"/>
          <p:cNvPicPr>
            <a:picLocks noChangeAspect="1"/>
          </p:cNvPicPr>
          <p:nvPr/>
        </p:nvPicPr>
        <p:blipFill>
          <a:blip r:embed="rId2"/>
          <a:stretch>
            <a:fillRect/>
          </a:stretch>
        </p:blipFill>
        <p:spPr>
          <a:xfrm>
            <a:off x="2386997" y="2850522"/>
            <a:ext cx="8213340" cy="2152409"/>
          </a:xfrm>
          <a:prstGeom prst="rect">
            <a:avLst/>
          </a:prstGeom>
        </p:spPr>
      </p:pic>
    </p:spTree>
    <p:extLst>
      <p:ext uri="{BB962C8B-B14F-4D97-AF65-F5344CB8AC3E}">
        <p14:creationId xmlns:p14="http://schemas.microsoft.com/office/powerpoint/2010/main" val="221113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38243" y="146297"/>
            <a:ext cx="9243649" cy="6711703"/>
          </a:xfrm>
          <a:prstGeom prst="rect">
            <a:avLst/>
          </a:prstGeom>
        </p:spPr>
      </p:pic>
    </p:spTree>
    <p:extLst>
      <p:ext uri="{BB962C8B-B14F-4D97-AF65-F5344CB8AC3E}">
        <p14:creationId xmlns:p14="http://schemas.microsoft.com/office/powerpoint/2010/main" val="39993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ANALISIS FINACIERO</a:t>
            </a:r>
            <a:br>
              <a:rPr lang="es-EC" b="1" dirty="0" smtClean="0"/>
            </a:br>
            <a:r>
              <a:rPr lang="es-EC" b="1" dirty="0" smtClean="0"/>
              <a:t>RAZONES FINANCIERAS</a:t>
            </a:r>
            <a:endParaRPr lang="es-EC" b="1" dirty="0"/>
          </a:p>
        </p:txBody>
      </p:sp>
      <p:sp>
        <p:nvSpPr>
          <p:cNvPr id="4" name="Marcador de contenido 3"/>
          <p:cNvSpPr>
            <a:spLocks noGrp="1"/>
          </p:cNvSpPr>
          <p:nvPr>
            <p:ph idx="1"/>
          </p:nvPr>
        </p:nvSpPr>
        <p:spPr/>
        <p:txBody>
          <a:bodyPr/>
          <a:lstStyle/>
          <a:p>
            <a:r>
              <a:rPr lang="es-EC" b="1" dirty="0" smtClean="0"/>
              <a:t>Índices de Liquidez</a:t>
            </a:r>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pic>
        <p:nvPicPr>
          <p:cNvPr id="6" name="Imagen 5"/>
          <p:cNvPicPr>
            <a:picLocks noChangeAspect="1"/>
          </p:cNvPicPr>
          <p:nvPr/>
        </p:nvPicPr>
        <p:blipFill>
          <a:blip r:embed="rId2"/>
          <a:stretch>
            <a:fillRect/>
          </a:stretch>
        </p:blipFill>
        <p:spPr>
          <a:xfrm>
            <a:off x="2972914" y="3164102"/>
            <a:ext cx="7041504" cy="3290875"/>
          </a:xfrm>
          <a:prstGeom prst="rect">
            <a:avLst/>
          </a:prstGeom>
        </p:spPr>
      </p:pic>
    </p:spTree>
    <p:extLst>
      <p:ext uri="{BB962C8B-B14F-4D97-AF65-F5344CB8AC3E}">
        <p14:creationId xmlns:p14="http://schemas.microsoft.com/office/powerpoint/2010/main" val="1038048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JUSTIFICACIÓN</a:t>
            </a:r>
            <a:endParaRPr lang="es-EC" b="1" dirty="0"/>
          </a:p>
        </p:txBody>
      </p:sp>
      <p:sp>
        <p:nvSpPr>
          <p:cNvPr id="3" name="CuadroTexto 2"/>
          <p:cNvSpPr txBox="1"/>
          <p:nvPr/>
        </p:nvSpPr>
        <p:spPr>
          <a:xfrm>
            <a:off x="2082018" y="2438399"/>
            <a:ext cx="9421005" cy="1569660"/>
          </a:xfrm>
          <a:prstGeom prst="rect">
            <a:avLst/>
          </a:prstGeom>
          <a:noFill/>
        </p:spPr>
        <p:txBody>
          <a:bodyPr wrap="square" rtlCol="0">
            <a:spAutoFit/>
          </a:bodyPr>
          <a:lstStyle/>
          <a:p>
            <a:r>
              <a:rPr lang="es-EC" sz="3200" dirty="0" smtClean="0"/>
              <a:t>Valoración:   venta, fusión, planificación estratégica, análisis de inversiones, salidas a bolsa, evaluación y remuneración de directivos.</a:t>
            </a:r>
            <a:endParaRPr lang="es-EC" sz="3200" dirty="0"/>
          </a:p>
        </p:txBody>
      </p:sp>
      <p:sp>
        <p:nvSpPr>
          <p:cNvPr id="4" name="AutoShape 2" descr="Resultado de imagen para valoración empre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 name="Imagen 9"/>
          <p:cNvPicPr>
            <a:picLocks noChangeAspect="1"/>
          </p:cNvPicPr>
          <p:nvPr/>
        </p:nvPicPr>
        <p:blipFill>
          <a:blip r:embed="rId2"/>
          <a:stretch>
            <a:fillRect/>
          </a:stretch>
        </p:blipFill>
        <p:spPr>
          <a:xfrm>
            <a:off x="9377649" y="4835383"/>
            <a:ext cx="2125374" cy="1597986"/>
          </a:xfrm>
          <a:prstGeom prst="rect">
            <a:avLst/>
          </a:prstGeom>
          <a:effectLst>
            <a:innerShdw blurRad="63500" dist="50800" dir="13500000">
              <a:schemeClr val="tx1">
                <a:lumMod val="75000"/>
                <a:lumOff val="25000"/>
                <a:alpha val="50000"/>
              </a:schemeClr>
            </a:innerShdw>
          </a:effectLst>
        </p:spPr>
      </p:pic>
    </p:spTree>
    <p:extLst>
      <p:ext uri="{BB962C8B-B14F-4D97-AF65-F5344CB8AC3E}">
        <p14:creationId xmlns:p14="http://schemas.microsoft.com/office/powerpoint/2010/main" val="3984021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91273"/>
            <a:ext cx="10018713" cy="1752599"/>
          </a:xfrm>
        </p:spPr>
        <p:txBody>
          <a:bodyPr>
            <a:normAutofit/>
          </a:bodyPr>
          <a:lstStyle/>
          <a:p>
            <a:r>
              <a:rPr lang="es-EC" b="1" dirty="0" smtClean="0"/>
              <a:t>ANALISIS FINACIERO</a:t>
            </a:r>
            <a:br>
              <a:rPr lang="es-EC" b="1" dirty="0" smtClean="0"/>
            </a:br>
            <a:r>
              <a:rPr lang="es-EC" b="1" dirty="0" smtClean="0"/>
              <a:t>RAZONES FINANCIERAS</a:t>
            </a:r>
            <a:endParaRPr lang="es-EC" b="1" dirty="0"/>
          </a:p>
        </p:txBody>
      </p:sp>
      <p:sp>
        <p:nvSpPr>
          <p:cNvPr id="4" name="Marcador de contenido 3"/>
          <p:cNvSpPr>
            <a:spLocks noGrp="1"/>
          </p:cNvSpPr>
          <p:nvPr>
            <p:ph idx="1"/>
          </p:nvPr>
        </p:nvSpPr>
        <p:spPr>
          <a:xfrm>
            <a:off x="1587341" y="1790311"/>
            <a:ext cx="10018713" cy="3124201"/>
          </a:xfrm>
        </p:spPr>
        <p:txBody>
          <a:bodyPr/>
          <a:lstStyle/>
          <a:p>
            <a:r>
              <a:rPr lang="es-EC" b="1" dirty="0" smtClean="0"/>
              <a:t>Índices de Actividad</a:t>
            </a:r>
          </a:p>
          <a:p>
            <a:pPr marL="0" indent="0">
              <a:buNone/>
            </a:pPr>
            <a:endParaRPr lang="es-EC" b="1"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pic>
        <p:nvPicPr>
          <p:cNvPr id="3" name="Imagen 2"/>
          <p:cNvPicPr>
            <a:picLocks noChangeAspect="1"/>
          </p:cNvPicPr>
          <p:nvPr/>
        </p:nvPicPr>
        <p:blipFill>
          <a:blip r:embed="rId2"/>
          <a:stretch>
            <a:fillRect/>
          </a:stretch>
        </p:blipFill>
        <p:spPr>
          <a:xfrm>
            <a:off x="2655761" y="1790311"/>
            <a:ext cx="7881871" cy="4952227"/>
          </a:xfrm>
          <a:prstGeom prst="rect">
            <a:avLst/>
          </a:prstGeom>
        </p:spPr>
      </p:pic>
    </p:spTree>
    <p:extLst>
      <p:ext uri="{BB962C8B-B14F-4D97-AF65-F5344CB8AC3E}">
        <p14:creationId xmlns:p14="http://schemas.microsoft.com/office/powerpoint/2010/main" val="803484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ANALISIS FINACIERO</a:t>
            </a:r>
            <a:br>
              <a:rPr lang="es-EC" b="1" dirty="0" smtClean="0"/>
            </a:br>
            <a:r>
              <a:rPr lang="es-EC" b="1" dirty="0" smtClean="0"/>
              <a:t>RAZONES FINANCIERAS</a:t>
            </a:r>
            <a:endParaRPr lang="es-EC" b="1" dirty="0"/>
          </a:p>
        </p:txBody>
      </p:sp>
      <p:sp>
        <p:nvSpPr>
          <p:cNvPr id="4" name="Marcador de contenido 3"/>
          <p:cNvSpPr>
            <a:spLocks noGrp="1"/>
          </p:cNvSpPr>
          <p:nvPr>
            <p:ph idx="1"/>
          </p:nvPr>
        </p:nvSpPr>
        <p:spPr/>
        <p:txBody>
          <a:bodyPr/>
          <a:lstStyle/>
          <a:p>
            <a:r>
              <a:rPr lang="es-EC" b="1" dirty="0" smtClean="0"/>
              <a:t>Índices de Endeudamiento </a:t>
            </a:r>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pic>
        <p:nvPicPr>
          <p:cNvPr id="3" name="Imagen 2"/>
          <p:cNvPicPr>
            <a:picLocks noChangeAspect="1"/>
          </p:cNvPicPr>
          <p:nvPr/>
        </p:nvPicPr>
        <p:blipFill>
          <a:blip r:embed="rId2"/>
          <a:stretch>
            <a:fillRect/>
          </a:stretch>
        </p:blipFill>
        <p:spPr>
          <a:xfrm>
            <a:off x="2563713" y="3076236"/>
            <a:ext cx="7859906" cy="3255546"/>
          </a:xfrm>
          <a:prstGeom prst="rect">
            <a:avLst/>
          </a:prstGeom>
        </p:spPr>
      </p:pic>
    </p:spTree>
    <p:extLst>
      <p:ext uri="{BB962C8B-B14F-4D97-AF65-F5344CB8AC3E}">
        <p14:creationId xmlns:p14="http://schemas.microsoft.com/office/powerpoint/2010/main" val="562754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ANALISIS FINACIERO</a:t>
            </a:r>
            <a:br>
              <a:rPr lang="es-EC" b="1" dirty="0" smtClean="0"/>
            </a:br>
            <a:r>
              <a:rPr lang="es-EC" b="1" dirty="0" smtClean="0"/>
              <a:t>RAZONES FINANCIERAS</a:t>
            </a:r>
            <a:endParaRPr lang="es-EC" b="1" dirty="0"/>
          </a:p>
        </p:txBody>
      </p:sp>
      <p:sp>
        <p:nvSpPr>
          <p:cNvPr id="4" name="Marcador de contenido 3"/>
          <p:cNvSpPr>
            <a:spLocks noGrp="1"/>
          </p:cNvSpPr>
          <p:nvPr>
            <p:ph idx="1"/>
          </p:nvPr>
        </p:nvSpPr>
        <p:spPr/>
        <p:txBody>
          <a:bodyPr/>
          <a:lstStyle/>
          <a:p>
            <a:r>
              <a:rPr lang="es-EC" b="1" dirty="0" smtClean="0"/>
              <a:t>Índices de Rentabilidad</a:t>
            </a:r>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pic>
        <p:nvPicPr>
          <p:cNvPr id="3" name="Imagen 2"/>
          <p:cNvPicPr>
            <a:picLocks noChangeAspect="1"/>
          </p:cNvPicPr>
          <p:nvPr/>
        </p:nvPicPr>
        <p:blipFill>
          <a:blip r:embed="rId2"/>
          <a:stretch>
            <a:fillRect/>
          </a:stretch>
        </p:blipFill>
        <p:spPr>
          <a:xfrm>
            <a:off x="2494775" y="2931836"/>
            <a:ext cx="7997781" cy="3926164"/>
          </a:xfrm>
          <a:prstGeom prst="rect">
            <a:avLst/>
          </a:prstGeom>
        </p:spPr>
      </p:pic>
    </p:spTree>
    <p:extLst>
      <p:ext uri="{BB962C8B-B14F-4D97-AF65-F5344CB8AC3E}">
        <p14:creationId xmlns:p14="http://schemas.microsoft.com/office/powerpoint/2010/main" val="1530459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ANALISIS FINACIERO</a:t>
            </a:r>
            <a:br>
              <a:rPr lang="es-EC" b="1" dirty="0" smtClean="0"/>
            </a:br>
            <a:r>
              <a:rPr lang="es-EC" b="1" dirty="0" smtClean="0"/>
              <a:t>RAZONES FINANCIERAS</a:t>
            </a:r>
            <a:endParaRPr lang="es-EC" b="1" dirty="0"/>
          </a:p>
        </p:txBody>
      </p:sp>
      <p:sp>
        <p:nvSpPr>
          <p:cNvPr id="4" name="Marcador de contenido 3"/>
          <p:cNvSpPr>
            <a:spLocks noGrp="1"/>
          </p:cNvSpPr>
          <p:nvPr>
            <p:ph idx="1"/>
          </p:nvPr>
        </p:nvSpPr>
        <p:spPr>
          <a:xfrm>
            <a:off x="1484311" y="3620035"/>
            <a:ext cx="10018713" cy="3124201"/>
          </a:xfrm>
        </p:spPr>
        <p:txBody>
          <a:bodyPr>
            <a:normAutofit fontScale="85000" lnSpcReduction="10000"/>
          </a:bodyPr>
          <a:lstStyle/>
          <a:p>
            <a:pPr marL="0" indent="0" algn="just">
              <a:buNone/>
            </a:pPr>
            <a:r>
              <a:rPr lang="es-ES" dirty="0" smtClean="0"/>
              <a:t>Como </a:t>
            </a:r>
            <a:r>
              <a:rPr lang="es-ES" dirty="0"/>
              <a:t>fortalezas podemos hacer mención a que los índices de la empresa han arrojado que la misma cuenta con suficiente liquidez, rentabilidad y apalancamiento en cada uno de los años analizados, razón por la cual los directivos de la misma establecen un valor mínimo requerido de capital de trabajo de 75.000 dólares, en vista que su período de recuperación de cartera es mucho menor al período de pago de sus proveedores.</a:t>
            </a:r>
            <a:endParaRPr lang="es-EC" dirty="0"/>
          </a:p>
          <a:p>
            <a:pPr marL="0" indent="0" algn="just">
              <a:buNone/>
            </a:pPr>
            <a:r>
              <a:rPr lang="es-ES" dirty="0"/>
              <a:t> </a:t>
            </a:r>
            <a:endParaRPr lang="es-EC" dirty="0"/>
          </a:p>
          <a:p>
            <a:pPr marL="0" indent="0" algn="just">
              <a:buNone/>
            </a:pPr>
            <a:r>
              <a:rPr lang="es-ES" dirty="0"/>
              <a:t>Sin embargo los índices de actividad resultan un poco limitantes para la empresa y la industria en la cual se desenvuelve, pudiendo limitar así a mediando y largo plazo las fortalezas hasta hoy presentadas. </a:t>
            </a:r>
            <a:endParaRPr lang="es-EC" dirty="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spTree>
    <p:extLst>
      <p:ext uri="{BB962C8B-B14F-4D97-AF65-F5344CB8AC3E}">
        <p14:creationId xmlns:p14="http://schemas.microsoft.com/office/powerpoint/2010/main" val="3902782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TEORICO</a:t>
            </a:r>
            <a:br>
              <a:rPr lang="es-EC" b="1" dirty="0" smtClean="0"/>
            </a:br>
            <a:r>
              <a:rPr lang="es-EC" b="1" dirty="0" smtClean="0"/>
              <a:t>MODELOS DE VALORACION</a:t>
            </a:r>
            <a:endParaRPr lang="es-EC" b="1" dirty="0"/>
          </a:p>
        </p:txBody>
      </p:sp>
      <p:pic>
        <p:nvPicPr>
          <p:cNvPr id="4" name="Marcador de contenido 3"/>
          <p:cNvPicPr>
            <a:picLocks noGrp="1" noChangeAspect="1"/>
          </p:cNvPicPr>
          <p:nvPr>
            <p:ph idx="1"/>
          </p:nvPr>
        </p:nvPicPr>
        <p:blipFill>
          <a:blip r:embed="rId2"/>
          <a:stretch>
            <a:fillRect/>
          </a:stretch>
        </p:blipFill>
        <p:spPr>
          <a:xfrm>
            <a:off x="2412974" y="2672885"/>
            <a:ext cx="8161385" cy="3441975"/>
          </a:xfrm>
          <a:prstGeom prst="rect">
            <a:avLst/>
          </a:prstGeom>
        </p:spPr>
      </p:pic>
    </p:spTree>
    <p:extLst>
      <p:ext uri="{BB962C8B-B14F-4D97-AF65-F5344CB8AC3E}">
        <p14:creationId xmlns:p14="http://schemas.microsoft.com/office/powerpoint/2010/main" val="41944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TEORICO</a:t>
            </a:r>
            <a:br>
              <a:rPr lang="es-EC" b="1" dirty="0" smtClean="0"/>
            </a:br>
            <a:r>
              <a:rPr lang="es-EC" b="1" dirty="0" smtClean="0"/>
              <a:t>MODELOS DE VALORACION</a:t>
            </a:r>
            <a:endParaRPr lang="es-EC" b="1" dirty="0"/>
          </a:p>
        </p:txBody>
      </p:sp>
      <p:sp>
        <p:nvSpPr>
          <p:cNvPr id="3" name="Marcador de contenido 2"/>
          <p:cNvSpPr>
            <a:spLocks noGrp="1"/>
          </p:cNvSpPr>
          <p:nvPr>
            <p:ph idx="1"/>
          </p:nvPr>
        </p:nvSpPr>
        <p:spPr>
          <a:xfrm>
            <a:off x="1484310" y="2666999"/>
            <a:ext cx="10018713" cy="3592133"/>
          </a:xfrm>
        </p:spPr>
        <p:txBody>
          <a:bodyPr>
            <a:normAutofit fontScale="70000" lnSpcReduction="20000"/>
          </a:bodyPr>
          <a:lstStyle/>
          <a:p>
            <a:r>
              <a:rPr lang="es-EC" sz="2900" b="1" dirty="0" smtClean="0"/>
              <a:t>Método por Balance</a:t>
            </a:r>
          </a:p>
          <a:p>
            <a:pPr marL="0" indent="0">
              <a:buNone/>
            </a:pPr>
            <a:endParaRPr lang="es-EC" b="1" dirty="0"/>
          </a:p>
          <a:p>
            <a:pPr marL="0" indent="0">
              <a:buNone/>
            </a:pPr>
            <a:endParaRPr lang="es-EC" b="1" dirty="0" smtClean="0"/>
          </a:p>
          <a:p>
            <a:pPr marL="0" indent="0">
              <a:buNone/>
            </a:pPr>
            <a:endParaRPr lang="es-EC" b="1" dirty="0"/>
          </a:p>
          <a:p>
            <a:pPr marL="0" indent="0">
              <a:buNone/>
            </a:pPr>
            <a:endParaRPr lang="es-EC" b="1" dirty="0" smtClean="0"/>
          </a:p>
          <a:p>
            <a:pPr marL="0" indent="0">
              <a:buNone/>
            </a:pPr>
            <a:r>
              <a:rPr lang="es-EC" dirty="0" smtClean="0"/>
              <a:t>Donde:</a:t>
            </a:r>
          </a:p>
          <a:p>
            <a:pPr marL="0" indent="0">
              <a:buNone/>
            </a:pPr>
            <a:r>
              <a:rPr lang="es-EC" dirty="0" smtClean="0"/>
              <a:t>V=  Valor de la compañía</a:t>
            </a:r>
          </a:p>
          <a:p>
            <a:pPr marL="0" indent="0">
              <a:buNone/>
            </a:pPr>
            <a:r>
              <a:rPr lang="es-EC" dirty="0" smtClean="0"/>
              <a:t>E= Patrimonio</a:t>
            </a:r>
          </a:p>
          <a:p>
            <a:pPr marL="0" indent="0">
              <a:buNone/>
            </a:pPr>
            <a:r>
              <a:rPr lang="es-EC" dirty="0" smtClean="0"/>
              <a:t>A= Activos</a:t>
            </a:r>
          </a:p>
          <a:p>
            <a:pPr marL="0" indent="0">
              <a:buNone/>
            </a:pPr>
            <a:r>
              <a:rPr lang="es-EC" dirty="0" smtClean="0"/>
              <a:t>D= Pasivos</a:t>
            </a:r>
            <a:endParaRPr lang="es-EC" dirty="0"/>
          </a:p>
          <a:p>
            <a:pPr marL="0" indent="0">
              <a:buNone/>
            </a:pPr>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0699" y="3361386"/>
            <a:ext cx="1750557" cy="784403"/>
          </a:xfrm>
          <a:prstGeom prst="rect">
            <a:avLst/>
          </a:prstGeom>
          <a:noFill/>
          <a:ln>
            <a:noFill/>
          </a:ln>
        </p:spPr>
      </p:pic>
    </p:spTree>
    <p:extLst>
      <p:ext uri="{BB962C8B-B14F-4D97-AF65-F5344CB8AC3E}">
        <p14:creationId xmlns:p14="http://schemas.microsoft.com/office/powerpoint/2010/main" val="499713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TEORICO</a:t>
            </a:r>
            <a:br>
              <a:rPr lang="es-EC" b="1" dirty="0" smtClean="0"/>
            </a:br>
            <a:r>
              <a:rPr lang="es-EC" b="1" dirty="0" smtClean="0"/>
              <a:t>MODELOS DE VALORACIÓN</a:t>
            </a:r>
            <a:endParaRPr lang="es-EC" b="1" dirty="0"/>
          </a:p>
        </p:txBody>
      </p:sp>
      <p:sp>
        <p:nvSpPr>
          <p:cNvPr id="3" name="Marcador de contenido 2"/>
          <p:cNvSpPr>
            <a:spLocks noGrp="1"/>
          </p:cNvSpPr>
          <p:nvPr>
            <p:ph idx="1"/>
          </p:nvPr>
        </p:nvSpPr>
        <p:spPr/>
        <p:txBody>
          <a:bodyPr/>
          <a:lstStyle/>
          <a:p>
            <a:r>
              <a:rPr lang="es-EC" b="1" dirty="0" smtClean="0"/>
              <a:t>Método por Múltiplos</a:t>
            </a:r>
          </a:p>
          <a:p>
            <a:pPr marL="0" indent="0">
              <a:buNone/>
            </a:pPr>
            <a:endParaRPr lang="es-EC" b="1" dirty="0" smtClean="0"/>
          </a:p>
          <a:p>
            <a:pPr marL="0" indent="0">
              <a:buNone/>
            </a:pPr>
            <a:endParaRPr lang="es-EC" b="1" dirty="0"/>
          </a:p>
          <a:p>
            <a:pPr marL="0" indent="0">
              <a:buNone/>
            </a:pPr>
            <a:endParaRPr lang="es-EC" b="1" dirty="0"/>
          </a:p>
        </p:txBody>
      </p:sp>
      <p:graphicFrame>
        <p:nvGraphicFramePr>
          <p:cNvPr id="11" name="Gráfico 10"/>
          <p:cNvGraphicFramePr/>
          <p:nvPr>
            <p:extLst>
              <p:ext uri="{D42A27DB-BD31-4B8C-83A1-F6EECF244321}">
                <p14:modId xmlns:p14="http://schemas.microsoft.com/office/powerpoint/2010/main" val="3856708868"/>
              </p:ext>
            </p:extLst>
          </p:nvPr>
        </p:nvGraphicFramePr>
        <p:xfrm>
          <a:off x="5071414" y="2949261"/>
          <a:ext cx="5746839" cy="303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9279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TEORICO</a:t>
            </a:r>
            <a:br>
              <a:rPr lang="es-EC" b="1" dirty="0" smtClean="0"/>
            </a:br>
            <a:r>
              <a:rPr lang="es-EC" b="1" dirty="0" smtClean="0"/>
              <a:t>MODELOS DE VALORACIÓN</a:t>
            </a:r>
            <a:endParaRPr lang="es-EC" b="1" dirty="0"/>
          </a:p>
        </p:txBody>
      </p:sp>
      <p:sp>
        <p:nvSpPr>
          <p:cNvPr id="3" name="Marcador de contenido 2"/>
          <p:cNvSpPr>
            <a:spLocks noGrp="1"/>
          </p:cNvSpPr>
          <p:nvPr>
            <p:ph idx="1"/>
          </p:nvPr>
        </p:nvSpPr>
        <p:spPr>
          <a:xfrm>
            <a:off x="1484310" y="2438399"/>
            <a:ext cx="10018713" cy="3124201"/>
          </a:xfrm>
        </p:spPr>
        <p:txBody>
          <a:bodyPr/>
          <a:lstStyle/>
          <a:p>
            <a:r>
              <a:rPr lang="es-EC" b="1" dirty="0" smtClean="0"/>
              <a:t>Método por Estados de Resultados</a:t>
            </a:r>
          </a:p>
          <a:p>
            <a:pPr marL="0" indent="0">
              <a:buNone/>
            </a:pPr>
            <a:endParaRPr lang="es-EC" b="1" dirty="0" smtClean="0"/>
          </a:p>
          <a:p>
            <a:pPr marL="0" indent="0">
              <a:buNone/>
            </a:pPr>
            <a:endParaRPr lang="es-EC" b="1" dirty="0"/>
          </a:p>
          <a:p>
            <a:pPr marL="0" indent="0">
              <a:buNone/>
            </a:pPr>
            <a:endParaRPr lang="es-EC" b="1" dirty="0" smtClean="0"/>
          </a:p>
          <a:p>
            <a:pPr marL="0" indent="0">
              <a:buNone/>
            </a:pPr>
            <a:endParaRPr lang="es-EC" b="1" dirty="0"/>
          </a:p>
          <a:p>
            <a:pPr marL="0" indent="0">
              <a:buNone/>
            </a:pPr>
            <a:endParaRPr lang="es-EC" b="1" dirty="0"/>
          </a:p>
        </p:txBody>
      </p:sp>
      <p:pic>
        <p:nvPicPr>
          <p:cNvPr id="4" name="Imagen 3"/>
          <p:cNvPicPr>
            <a:picLocks noChangeAspect="1"/>
          </p:cNvPicPr>
          <p:nvPr/>
        </p:nvPicPr>
        <p:blipFill>
          <a:blip r:embed="rId2"/>
          <a:stretch>
            <a:fillRect/>
          </a:stretch>
        </p:blipFill>
        <p:spPr>
          <a:xfrm>
            <a:off x="6583680" y="2438399"/>
            <a:ext cx="4919343" cy="4261562"/>
          </a:xfrm>
          <a:prstGeom prst="rect">
            <a:avLst/>
          </a:prstGeom>
        </p:spPr>
      </p:pic>
    </p:spTree>
    <p:extLst>
      <p:ext uri="{BB962C8B-B14F-4D97-AF65-F5344CB8AC3E}">
        <p14:creationId xmlns:p14="http://schemas.microsoft.com/office/powerpoint/2010/main" val="4254020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TEORICO</a:t>
            </a:r>
            <a:br>
              <a:rPr lang="es-EC" b="1" dirty="0" smtClean="0"/>
            </a:br>
            <a:r>
              <a:rPr lang="es-EC" b="1" dirty="0" smtClean="0"/>
              <a:t>MODELOS DE VALORACIÓN</a:t>
            </a:r>
            <a:endParaRPr lang="es-EC" b="1" dirty="0"/>
          </a:p>
        </p:txBody>
      </p:sp>
      <p:sp>
        <p:nvSpPr>
          <p:cNvPr id="3" name="Marcador de contenido 2"/>
          <p:cNvSpPr>
            <a:spLocks noGrp="1"/>
          </p:cNvSpPr>
          <p:nvPr>
            <p:ph idx="1"/>
          </p:nvPr>
        </p:nvSpPr>
        <p:spPr>
          <a:xfrm>
            <a:off x="1484310" y="2438399"/>
            <a:ext cx="10018713" cy="3124201"/>
          </a:xfrm>
        </p:spPr>
        <p:txBody>
          <a:bodyPr>
            <a:normAutofit fontScale="92500" lnSpcReduction="10000"/>
          </a:bodyPr>
          <a:lstStyle/>
          <a:p>
            <a:r>
              <a:rPr lang="es-EC" b="1" dirty="0" smtClean="0"/>
              <a:t>Método Precios de Mercado</a:t>
            </a:r>
          </a:p>
          <a:p>
            <a:pPr marL="0" indent="0">
              <a:buNone/>
            </a:pPr>
            <a:endParaRPr lang="es-EC" b="1" dirty="0" smtClean="0"/>
          </a:p>
          <a:p>
            <a:pPr marL="0" indent="0">
              <a:buNone/>
            </a:pPr>
            <a:endParaRPr lang="es-EC" b="1" dirty="0"/>
          </a:p>
          <a:p>
            <a:pPr marL="0" indent="0">
              <a:buNone/>
            </a:pPr>
            <a:endParaRPr lang="es-EC" b="1" dirty="0" smtClean="0"/>
          </a:p>
          <a:p>
            <a:pPr marL="0" indent="0">
              <a:buNone/>
            </a:pPr>
            <a:r>
              <a:rPr lang="es-EC" dirty="0" smtClean="0"/>
              <a:t>V = Valoración </a:t>
            </a:r>
          </a:p>
          <a:p>
            <a:pPr marL="0" indent="0">
              <a:buNone/>
            </a:pPr>
            <a:r>
              <a:rPr lang="es-EC" dirty="0" smtClean="0"/>
              <a:t>VAM = Valor de las acciones en el mercado</a:t>
            </a:r>
            <a:endParaRPr lang="es-EC" dirty="0"/>
          </a:p>
          <a:p>
            <a:pPr marL="0" indent="0">
              <a:buNone/>
            </a:pPr>
            <a:r>
              <a:rPr lang="es-EC" dirty="0" smtClean="0"/>
              <a:t>No. ACC = No. Acciones emitidas.</a:t>
            </a:r>
            <a:endParaRPr lang="es-EC" dirty="0"/>
          </a:p>
        </p:txBody>
      </p:sp>
      <p:pic>
        <p:nvPicPr>
          <p:cNvPr id="5" name="Imagen 4"/>
          <p:cNvPicPr>
            <a:picLocks noChangeAspect="1"/>
          </p:cNvPicPr>
          <p:nvPr/>
        </p:nvPicPr>
        <p:blipFill>
          <a:blip r:embed="rId2"/>
          <a:stretch>
            <a:fillRect/>
          </a:stretch>
        </p:blipFill>
        <p:spPr>
          <a:xfrm>
            <a:off x="5420591" y="3288773"/>
            <a:ext cx="2316640" cy="706452"/>
          </a:xfrm>
          <a:prstGeom prst="rect">
            <a:avLst/>
          </a:prstGeom>
        </p:spPr>
      </p:pic>
    </p:spTree>
    <p:extLst>
      <p:ext uri="{BB962C8B-B14F-4D97-AF65-F5344CB8AC3E}">
        <p14:creationId xmlns:p14="http://schemas.microsoft.com/office/powerpoint/2010/main" val="3122898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TEORICO</a:t>
            </a:r>
            <a:br>
              <a:rPr lang="es-EC" b="1" dirty="0" smtClean="0"/>
            </a:br>
            <a:r>
              <a:rPr lang="es-EC" b="1" dirty="0" smtClean="0"/>
              <a:t>MODELOS DE VALORACION</a:t>
            </a:r>
            <a:endParaRPr lang="es-EC" b="1" dirty="0"/>
          </a:p>
        </p:txBody>
      </p:sp>
      <p:sp>
        <p:nvSpPr>
          <p:cNvPr id="3" name="Marcador de contenido 2"/>
          <p:cNvSpPr>
            <a:spLocks noGrp="1"/>
          </p:cNvSpPr>
          <p:nvPr>
            <p:ph idx="1"/>
          </p:nvPr>
        </p:nvSpPr>
        <p:spPr/>
        <p:txBody>
          <a:bodyPr/>
          <a:lstStyle/>
          <a:p>
            <a:r>
              <a:rPr lang="es-EC" b="1" dirty="0" smtClean="0"/>
              <a:t>Método por flujo de caja descontados </a:t>
            </a:r>
          </a:p>
          <a:p>
            <a:pPr marL="0" indent="0">
              <a:buNone/>
            </a:pPr>
            <a:endParaRPr lang="es-EC" b="1" dirty="0"/>
          </a:p>
          <a:p>
            <a:pPr marL="0" indent="0">
              <a:buNone/>
            </a:pPr>
            <a:r>
              <a:rPr lang="es-ES" dirty="0"/>
              <a:t>Consiste en construir los flujos de dinero proyectados que en un horizonte temporal serán hipotéticamente generados, para después descontarlos a una tasa adecuada de manera tal que podamos medir (cuantificar) la generación de valor agregado y su monto.</a:t>
            </a:r>
            <a:endParaRPr lang="es-EC" dirty="0"/>
          </a:p>
          <a:p>
            <a:pPr marL="0" indent="0">
              <a:buNone/>
            </a:pPr>
            <a:endParaRPr lang="es-EC" b="1" dirty="0"/>
          </a:p>
        </p:txBody>
      </p:sp>
    </p:spTree>
    <p:extLst>
      <p:ext uri="{BB962C8B-B14F-4D97-AF65-F5344CB8AC3E}">
        <p14:creationId xmlns:p14="http://schemas.microsoft.com/office/powerpoint/2010/main" val="3707876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JUSTIFICACIÓN</a:t>
            </a:r>
            <a:endParaRPr lang="es-EC" b="1" dirty="0"/>
          </a:p>
        </p:txBody>
      </p:sp>
      <p:sp>
        <p:nvSpPr>
          <p:cNvPr id="4" name="AutoShape 2" descr="Resultado de imagen para valoración empre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5" name="Diagrama 4"/>
          <p:cNvGraphicFramePr/>
          <p:nvPr>
            <p:extLst>
              <p:ext uri="{D42A27DB-BD31-4B8C-83A1-F6EECF244321}">
                <p14:modId xmlns:p14="http://schemas.microsoft.com/office/powerpoint/2010/main" val="3978114889"/>
              </p:ext>
            </p:extLst>
          </p:nvPr>
        </p:nvGraphicFramePr>
        <p:xfrm>
          <a:off x="2031999" y="2067950"/>
          <a:ext cx="9841133" cy="4501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024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MARCO TEORICO</a:t>
            </a:r>
            <a:br>
              <a:rPr lang="es-EC" b="1" dirty="0" smtClean="0"/>
            </a:br>
            <a:r>
              <a:rPr lang="es-EC" b="1" dirty="0" smtClean="0"/>
              <a:t>MODELOS DE VALORACION</a:t>
            </a:r>
            <a:endParaRPr lang="es-EC" b="1" dirty="0"/>
          </a:p>
        </p:txBody>
      </p:sp>
      <p:sp>
        <p:nvSpPr>
          <p:cNvPr id="3" name="Marcador de contenido 2"/>
          <p:cNvSpPr>
            <a:spLocks noGrp="1"/>
          </p:cNvSpPr>
          <p:nvPr>
            <p:ph idx="1"/>
          </p:nvPr>
        </p:nvSpPr>
        <p:spPr/>
        <p:txBody>
          <a:bodyPr/>
          <a:lstStyle/>
          <a:p>
            <a:r>
              <a:rPr lang="es-EC" b="1" dirty="0" smtClean="0"/>
              <a:t>Método por flujo de caja descontados </a:t>
            </a:r>
          </a:p>
          <a:p>
            <a:pPr marL="0" indent="0">
              <a:buNone/>
            </a:pPr>
            <a:endParaRPr lang="es-EC" b="1" dirty="0"/>
          </a:p>
          <a:p>
            <a:pPr marL="0" indent="0">
              <a:buNone/>
            </a:pPr>
            <a:r>
              <a:rPr lang="es-ES" dirty="0"/>
              <a:t>Consiste en construir los flujos de dinero proyectados que en un horizonte temporal serán hipotéticamente generados, para después descontarlos a una tasa adecuada de manera tal que podamos medir (cuantificar) la generación de valor agregado y su monto.</a:t>
            </a:r>
            <a:endParaRPr lang="es-EC" dirty="0"/>
          </a:p>
          <a:p>
            <a:pPr marL="0" indent="0">
              <a:buNone/>
            </a:pPr>
            <a:endParaRPr lang="es-EC" b="1" dirty="0"/>
          </a:p>
        </p:txBody>
      </p:sp>
    </p:spTree>
    <p:extLst>
      <p:ext uri="{BB962C8B-B14F-4D97-AF65-F5344CB8AC3E}">
        <p14:creationId xmlns:p14="http://schemas.microsoft.com/office/powerpoint/2010/main" val="3107599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235633"/>
            <a:ext cx="10018713" cy="1752599"/>
          </a:xfrm>
        </p:spPr>
        <p:txBody>
          <a:bodyPr/>
          <a:lstStyle/>
          <a:p>
            <a:r>
              <a:rPr lang="es-EC" b="1" dirty="0" smtClean="0"/>
              <a:t>MARCO TEORICO</a:t>
            </a:r>
            <a:br>
              <a:rPr lang="es-EC" b="1" dirty="0" smtClean="0"/>
            </a:br>
            <a:r>
              <a:rPr lang="es-EC" b="1" dirty="0" smtClean="0"/>
              <a:t>MODELOS DE VALORACION</a:t>
            </a:r>
            <a:endParaRPr lang="es-EC" b="1" dirty="0"/>
          </a:p>
        </p:txBody>
      </p:sp>
      <p:sp>
        <p:nvSpPr>
          <p:cNvPr id="3" name="Marcador de contenido 2"/>
          <p:cNvSpPr>
            <a:spLocks noGrp="1"/>
          </p:cNvSpPr>
          <p:nvPr>
            <p:ph idx="1"/>
          </p:nvPr>
        </p:nvSpPr>
        <p:spPr>
          <a:xfrm>
            <a:off x="1709393" y="1988232"/>
            <a:ext cx="10018713" cy="3124201"/>
          </a:xfrm>
        </p:spPr>
        <p:txBody>
          <a:bodyPr/>
          <a:lstStyle/>
          <a:p>
            <a:r>
              <a:rPr lang="es-EC" b="1" dirty="0" smtClean="0"/>
              <a:t>Método por flujo de caja descontados </a:t>
            </a:r>
          </a:p>
          <a:p>
            <a:pPr marL="0" indent="0">
              <a:buNone/>
            </a:pPr>
            <a:endParaRPr lang="es-EC" b="1" dirty="0"/>
          </a:p>
          <a:p>
            <a:pPr marL="0" indent="0">
              <a:buNone/>
            </a:pPr>
            <a:endParaRPr lang="es-EC" b="1" dirty="0" smtClean="0"/>
          </a:p>
          <a:p>
            <a:pPr marL="0" indent="0">
              <a:buNone/>
            </a:pPr>
            <a:endParaRPr lang="es-EC" b="1" dirty="0"/>
          </a:p>
          <a:p>
            <a:pPr marL="0" indent="0">
              <a:buNone/>
            </a:pPr>
            <a:endParaRPr lang="es-EC" b="1" dirty="0" smtClean="0"/>
          </a:p>
          <a:p>
            <a:pPr marL="0" indent="0">
              <a:buNone/>
            </a:pPr>
            <a:endParaRPr lang="es-EC" b="1" dirty="0"/>
          </a:p>
        </p:txBody>
      </p:sp>
      <p:pic>
        <p:nvPicPr>
          <p:cNvPr id="4" name="Imagen 3"/>
          <p:cNvPicPr>
            <a:picLocks noChangeAspect="1"/>
          </p:cNvPicPr>
          <p:nvPr/>
        </p:nvPicPr>
        <p:blipFill>
          <a:blip r:embed="rId2"/>
          <a:stretch>
            <a:fillRect/>
          </a:stretch>
        </p:blipFill>
        <p:spPr>
          <a:xfrm>
            <a:off x="1709393" y="3308488"/>
            <a:ext cx="9793630" cy="980177"/>
          </a:xfrm>
          <a:prstGeom prst="rect">
            <a:avLst/>
          </a:prstGeom>
        </p:spPr>
      </p:pic>
      <p:sp>
        <p:nvSpPr>
          <p:cNvPr id="5" name="CuadroTexto 4"/>
          <p:cNvSpPr txBox="1"/>
          <p:nvPr/>
        </p:nvSpPr>
        <p:spPr>
          <a:xfrm>
            <a:off x="1709393" y="2840967"/>
            <a:ext cx="6345007" cy="369332"/>
          </a:xfrm>
          <a:prstGeom prst="rect">
            <a:avLst/>
          </a:prstGeom>
          <a:noFill/>
        </p:spPr>
        <p:txBody>
          <a:bodyPr wrap="none" rtlCol="0">
            <a:spAutoFit/>
          </a:bodyPr>
          <a:lstStyle/>
          <a:p>
            <a:r>
              <a:rPr lang="es-EC" dirty="0" smtClean="0"/>
              <a:t>El método de flujo de caja descontados, parten de esta expresión</a:t>
            </a:r>
            <a:endParaRPr lang="es-EC" dirty="0"/>
          </a:p>
        </p:txBody>
      </p:sp>
      <p:sp>
        <p:nvSpPr>
          <p:cNvPr id="9" name="CuadroTexto 8"/>
          <p:cNvSpPr txBox="1"/>
          <p:nvPr/>
        </p:nvSpPr>
        <p:spPr>
          <a:xfrm>
            <a:off x="1709393" y="4700789"/>
            <a:ext cx="7508787" cy="1200329"/>
          </a:xfrm>
          <a:prstGeom prst="rect">
            <a:avLst/>
          </a:prstGeom>
          <a:noFill/>
        </p:spPr>
        <p:txBody>
          <a:bodyPr wrap="none" rtlCol="0">
            <a:spAutoFit/>
          </a:bodyPr>
          <a:lstStyle/>
          <a:p>
            <a:r>
              <a:rPr lang="es-EC" dirty="0" smtClean="0"/>
              <a:t>Siendo:</a:t>
            </a:r>
          </a:p>
          <a:p>
            <a:r>
              <a:rPr lang="es-EC" dirty="0" smtClean="0"/>
              <a:t>CF = Flujo de fondos generados por la empresa en el período correspondiente</a:t>
            </a:r>
          </a:p>
          <a:p>
            <a:r>
              <a:rPr lang="es-EC" dirty="0" err="1" smtClean="0"/>
              <a:t>VRn</a:t>
            </a:r>
            <a:r>
              <a:rPr lang="es-EC" dirty="0" smtClean="0"/>
              <a:t> = Valor residual de la empresa en el año (n)</a:t>
            </a:r>
          </a:p>
          <a:p>
            <a:r>
              <a:rPr lang="es-EC" dirty="0" smtClean="0"/>
              <a:t>K = tasa de descuento apropiada para el riesgo de los flujos de fondos</a:t>
            </a:r>
            <a:endParaRPr lang="es-EC" dirty="0"/>
          </a:p>
        </p:txBody>
      </p:sp>
    </p:spTree>
    <p:extLst>
      <p:ext uri="{BB962C8B-B14F-4D97-AF65-F5344CB8AC3E}">
        <p14:creationId xmlns:p14="http://schemas.microsoft.com/office/powerpoint/2010/main" val="37470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235633"/>
            <a:ext cx="10018713" cy="1752599"/>
          </a:xfrm>
        </p:spPr>
        <p:txBody>
          <a:bodyPr/>
          <a:lstStyle/>
          <a:p>
            <a:r>
              <a:rPr lang="es-EC" b="1" dirty="0" smtClean="0"/>
              <a:t>MARCO TEORICO</a:t>
            </a:r>
            <a:br>
              <a:rPr lang="es-EC" b="1" dirty="0" smtClean="0"/>
            </a:br>
            <a:r>
              <a:rPr lang="es-EC" b="1" dirty="0" smtClean="0"/>
              <a:t>MODELOS DE VALORACION</a:t>
            </a:r>
            <a:endParaRPr lang="es-EC" b="1" dirty="0"/>
          </a:p>
        </p:txBody>
      </p:sp>
      <p:sp>
        <p:nvSpPr>
          <p:cNvPr id="3" name="Marcador de contenido 2"/>
          <p:cNvSpPr>
            <a:spLocks noGrp="1"/>
          </p:cNvSpPr>
          <p:nvPr>
            <p:ph idx="1"/>
          </p:nvPr>
        </p:nvSpPr>
        <p:spPr>
          <a:xfrm>
            <a:off x="1709393" y="1988232"/>
            <a:ext cx="10018713" cy="3124201"/>
          </a:xfrm>
        </p:spPr>
        <p:txBody>
          <a:bodyPr/>
          <a:lstStyle/>
          <a:p>
            <a:r>
              <a:rPr lang="es-EC" b="1" dirty="0" smtClean="0"/>
              <a:t>Método por flujo de caja descontados </a:t>
            </a:r>
          </a:p>
          <a:p>
            <a:pPr marL="0" indent="0">
              <a:buNone/>
            </a:pPr>
            <a:endParaRPr lang="es-EC" b="1" dirty="0"/>
          </a:p>
          <a:p>
            <a:pPr marL="0" indent="0">
              <a:buNone/>
            </a:pPr>
            <a:endParaRPr lang="es-EC" b="1" dirty="0" smtClean="0"/>
          </a:p>
          <a:p>
            <a:pPr marL="0" indent="0">
              <a:buNone/>
            </a:pPr>
            <a:endParaRPr lang="es-EC" b="1" dirty="0"/>
          </a:p>
          <a:p>
            <a:pPr marL="0" indent="0">
              <a:buNone/>
            </a:pPr>
            <a:endParaRPr lang="es-EC" b="1" dirty="0" smtClean="0"/>
          </a:p>
          <a:p>
            <a:pPr marL="0" indent="0">
              <a:buNone/>
            </a:pPr>
            <a:endParaRPr lang="es-EC" b="1" dirty="0"/>
          </a:p>
        </p:txBody>
      </p:sp>
      <p:graphicFrame>
        <p:nvGraphicFramePr>
          <p:cNvPr id="6" name="Diagrama 5"/>
          <p:cNvGraphicFramePr/>
          <p:nvPr>
            <p:extLst>
              <p:ext uri="{D42A27DB-BD31-4B8C-83A1-F6EECF244321}">
                <p14:modId xmlns:p14="http://schemas.microsoft.com/office/powerpoint/2010/main" val="7161463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4014142636"/>
              </p:ext>
            </p:extLst>
          </p:nvPr>
        </p:nvGraphicFramePr>
        <p:xfrm>
          <a:off x="1991217" y="212131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7"/>
          <p:cNvSpPr/>
          <p:nvPr/>
        </p:nvSpPr>
        <p:spPr>
          <a:xfrm>
            <a:off x="4456090" y="5576552"/>
            <a:ext cx="2665927" cy="1094704"/>
          </a:xfrm>
          <a:prstGeom prst="rect">
            <a:avLst/>
          </a:prstGeom>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Valoración</a:t>
            </a:r>
            <a:endParaRPr lang="es-EC"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67863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SELECCIÓN DEL MÉTODO ADECUADO</a:t>
            </a:r>
            <a:endParaRPr lang="es-EC" b="1" dirty="0"/>
          </a:p>
        </p:txBody>
      </p:sp>
      <p:sp>
        <p:nvSpPr>
          <p:cNvPr id="3" name="Marcador de contenido 2"/>
          <p:cNvSpPr>
            <a:spLocks noGrp="1"/>
          </p:cNvSpPr>
          <p:nvPr>
            <p:ph idx="1"/>
          </p:nvPr>
        </p:nvSpPr>
        <p:spPr/>
        <p:txBody>
          <a:bodyPr/>
          <a:lstStyle/>
          <a:p>
            <a:pPr marL="0" indent="0" algn="just">
              <a:buNone/>
            </a:pPr>
            <a:r>
              <a:rPr lang="es-ES" dirty="0"/>
              <a:t>Para la elaboración del presente trabajo se ha seleccionado el Método de Descuento de flujo de cajas libres, ya que este método permite aplicar un criterio objetivo diferente al de la cotización de la empresa, es decir define el valor de una empresa de acuerdo a los flujos que esta sea capaz de generar.</a:t>
            </a:r>
            <a:endParaRPr lang="es-EC" dirty="0"/>
          </a:p>
          <a:p>
            <a:endParaRPr lang="es-EC" dirty="0"/>
          </a:p>
        </p:txBody>
      </p:sp>
    </p:spTree>
    <p:extLst>
      <p:ext uri="{BB962C8B-B14F-4D97-AF65-F5344CB8AC3E}">
        <p14:creationId xmlns:p14="http://schemas.microsoft.com/office/powerpoint/2010/main" val="41743145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41791" y="1962783"/>
            <a:ext cx="4385689" cy="923330"/>
          </a:xfrm>
          <a:prstGeom prst="rect">
            <a:avLst/>
          </a:prstGeom>
          <a:noFill/>
        </p:spPr>
        <p:txBody>
          <a:bodyPr wrap="none" lIns="91440" tIns="45720" rIns="91440" bIns="45720">
            <a:spAutoFit/>
          </a:bodyPr>
          <a:lstStyle/>
          <a:p>
            <a:pPr algn="ctr"/>
            <a:r>
              <a:rPr lang="es-EC"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VALORACION</a:t>
            </a:r>
            <a:endParaRPr lang="es-EC"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760" y="3633116"/>
            <a:ext cx="2571750" cy="1781175"/>
          </a:xfrm>
          <a:prstGeom prst="rect">
            <a:avLst/>
          </a:prstGeom>
        </p:spPr>
      </p:pic>
    </p:spTree>
    <p:extLst>
      <p:ext uri="{BB962C8B-B14F-4D97-AF65-F5344CB8AC3E}">
        <p14:creationId xmlns:p14="http://schemas.microsoft.com/office/powerpoint/2010/main" val="988901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DE DATOS HISTORICOS</a:t>
            </a:r>
            <a:endParaRPr lang="es-EC" b="1" dirty="0"/>
          </a:p>
        </p:txBody>
      </p:sp>
      <p:sp>
        <p:nvSpPr>
          <p:cNvPr id="3" name="Marcador de contenido 2"/>
          <p:cNvSpPr>
            <a:spLocks noGrp="1"/>
          </p:cNvSpPr>
          <p:nvPr>
            <p:ph idx="1"/>
          </p:nvPr>
        </p:nvSpPr>
        <p:spPr/>
        <p:txBody>
          <a:bodyPr/>
          <a:lstStyle/>
          <a:p>
            <a:pPr lvl="0" algn="just"/>
            <a:r>
              <a:rPr lang="es-ES" dirty="0"/>
              <a:t>El número de acciones en circulación es de 190.412</a:t>
            </a:r>
            <a:endParaRPr lang="es-EC" dirty="0"/>
          </a:p>
          <a:p>
            <a:pPr lvl="0" algn="just"/>
            <a:r>
              <a:rPr lang="es-ES" dirty="0"/>
              <a:t>Se estimaron inversiones de reposición por 75.000, 40.000 y 60.000 para los años 2011, 2012 y 2013 respectivamente</a:t>
            </a:r>
            <a:endParaRPr lang="es-EC" dirty="0"/>
          </a:p>
          <a:p>
            <a:pPr lvl="0" algn="just"/>
            <a:r>
              <a:rPr lang="es-ES" dirty="0"/>
              <a:t>No cuenta con activos fuera de explotación</a:t>
            </a:r>
            <a:endParaRPr lang="es-EC" dirty="0"/>
          </a:p>
          <a:p>
            <a:pPr lvl="0" algn="just"/>
            <a:r>
              <a:rPr lang="es-ES" dirty="0"/>
              <a:t>La empresa mantiene una política interna de capital de trabajo mínimo de 75.000 </a:t>
            </a:r>
            <a:r>
              <a:rPr lang="es-ES" dirty="0" err="1"/>
              <a:t>usd</a:t>
            </a:r>
            <a:endParaRPr lang="es-EC" dirty="0"/>
          </a:p>
          <a:p>
            <a:pPr marL="0" indent="0">
              <a:buNone/>
            </a:pPr>
            <a:endParaRPr lang="es-EC" dirty="0"/>
          </a:p>
        </p:txBody>
      </p:sp>
    </p:spTree>
    <p:extLst>
      <p:ext uri="{BB962C8B-B14F-4D97-AF65-F5344CB8AC3E}">
        <p14:creationId xmlns:p14="http://schemas.microsoft.com/office/powerpoint/2010/main" val="2226364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ELABORACION DE FLUJOS DE CAJA</a:t>
            </a:r>
            <a:endParaRPr lang="es-EC" b="1" dirty="0"/>
          </a:p>
        </p:txBody>
      </p:sp>
      <p:pic>
        <p:nvPicPr>
          <p:cNvPr id="4" name="Marcador de contenido 3"/>
          <p:cNvPicPr>
            <a:picLocks noGrp="1" noChangeAspect="1"/>
          </p:cNvPicPr>
          <p:nvPr>
            <p:ph idx="1"/>
          </p:nvPr>
        </p:nvPicPr>
        <p:blipFill>
          <a:blip r:embed="rId2"/>
          <a:stretch>
            <a:fillRect/>
          </a:stretch>
        </p:blipFill>
        <p:spPr>
          <a:xfrm>
            <a:off x="3335871" y="2438398"/>
            <a:ext cx="4409524" cy="4116947"/>
          </a:xfrm>
          <a:prstGeom prst="rect">
            <a:avLst/>
          </a:prstGeom>
        </p:spPr>
      </p:pic>
      <p:sp>
        <p:nvSpPr>
          <p:cNvPr id="5" name="CuadroTexto 4"/>
          <p:cNvSpPr txBox="1"/>
          <p:nvPr/>
        </p:nvSpPr>
        <p:spPr>
          <a:xfrm>
            <a:off x="8242479" y="2936383"/>
            <a:ext cx="3701654" cy="369332"/>
          </a:xfrm>
          <a:prstGeom prst="rect">
            <a:avLst/>
          </a:prstGeom>
          <a:noFill/>
        </p:spPr>
        <p:txBody>
          <a:bodyPr wrap="none" rtlCol="0">
            <a:spAutoFit/>
          </a:bodyPr>
          <a:lstStyle/>
          <a:p>
            <a:r>
              <a:rPr lang="es-EC" dirty="0" smtClean="0"/>
              <a:t>Proceso para cálculo de flujos de caja</a:t>
            </a:r>
            <a:endParaRPr lang="es-EC" dirty="0"/>
          </a:p>
        </p:txBody>
      </p:sp>
    </p:spTree>
    <p:extLst>
      <p:ext uri="{BB962C8B-B14F-4D97-AF65-F5344CB8AC3E}">
        <p14:creationId xmlns:p14="http://schemas.microsoft.com/office/powerpoint/2010/main" val="1802067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ELABORACION DE FLUJOS DE CAJA</a:t>
            </a:r>
            <a:endParaRPr lang="es-EC" b="1" dirty="0"/>
          </a:p>
        </p:txBody>
      </p:sp>
      <p:sp>
        <p:nvSpPr>
          <p:cNvPr id="5" name="CuadroTexto 4"/>
          <p:cNvSpPr txBox="1"/>
          <p:nvPr/>
        </p:nvSpPr>
        <p:spPr>
          <a:xfrm>
            <a:off x="8023538" y="3387143"/>
            <a:ext cx="3019032" cy="369332"/>
          </a:xfrm>
          <a:prstGeom prst="rect">
            <a:avLst/>
          </a:prstGeom>
          <a:noFill/>
        </p:spPr>
        <p:txBody>
          <a:bodyPr wrap="none" rtlCol="0">
            <a:spAutoFit/>
          </a:bodyPr>
          <a:lstStyle/>
          <a:p>
            <a:r>
              <a:rPr lang="es-EC" dirty="0" smtClean="0"/>
              <a:t>Flujos de caja </a:t>
            </a:r>
            <a:r>
              <a:rPr lang="es-EC" dirty="0" err="1" smtClean="0"/>
              <a:t>Adrialpetro</a:t>
            </a:r>
            <a:r>
              <a:rPr lang="es-EC" dirty="0" smtClean="0"/>
              <a:t> S.A.</a:t>
            </a:r>
            <a:endParaRPr lang="es-EC" dirty="0"/>
          </a:p>
        </p:txBody>
      </p:sp>
      <p:pic>
        <p:nvPicPr>
          <p:cNvPr id="6" name="Imagen 5"/>
          <p:cNvPicPr>
            <a:picLocks noChangeAspect="1"/>
          </p:cNvPicPr>
          <p:nvPr/>
        </p:nvPicPr>
        <p:blipFill>
          <a:blip r:embed="rId2"/>
          <a:stretch>
            <a:fillRect/>
          </a:stretch>
        </p:blipFill>
        <p:spPr>
          <a:xfrm>
            <a:off x="1484310" y="2543648"/>
            <a:ext cx="6539228" cy="3084419"/>
          </a:xfrm>
          <a:prstGeom prst="rect">
            <a:avLst/>
          </a:prstGeom>
        </p:spPr>
      </p:pic>
    </p:spTree>
    <p:extLst>
      <p:ext uri="{BB962C8B-B14F-4D97-AF65-F5344CB8AC3E}">
        <p14:creationId xmlns:p14="http://schemas.microsoft.com/office/powerpoint/2010/main" val="2729595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graphicFrame>
        <p:nvGraphicFramePr>
          <p:cNvPr id="4" name="Objeto 3"/>
          <p:cNvGraphicFramePr>
            <a:graphicFrameLocks/>
          </p:cNvGraphicFramePr>
          <p:nvPr>
            <p:extLst>
              <p:ext uri="{D42A27DB-BD31-4B8C-83A1-F6EECF244321}">
                <p14:modId xmlns:p14="http://schemas.microsoft.com/office/powerpoint/2010/main" val="1269211193"/>
              </p:ext>
            </p:extLst>
          </p:nvPr>
        </p:nvGraphicFramePr>
        <p:xfrm>
          <a:off x="3603980" y="2438399"/>
          <a:ext cx="5779374" cy="653647"/>
        </p:xfrm>
        <a:graphic>
          <a:graphicData uri="http://schemas.openxmlformats.org/presentationml/2006/ole">
            <mc:AlternateContent xmlns:mc="http://schemas.openxmlformats.org/markup-compatibility/2006">
              <mc:Choice xmlns:v="urn:schemas-microsoft-com:vml" Requires="v">
                <p:oleObj spid="_x0000_s6169" name="Ecuación" r:id="rId3" imgW="2489040" imgH="393480" progId="Equation.3">
                  <p:embed/>
                </p:oleObj>
              </mc:Choice>
              <mc:Fallback>
                <p:oleObj name="Ecuación" r:id="rId3" imgW="2489040" imgH="393480" progId="Equation.3">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980" y="2438399"/>
                        <a:ext cx="5779374" cy="653647"/>
                      </a:xfrm>
                      <a:prstGeom prst="rect">
                        <a:avLst/>
                      </a:prstGeom>
                      <a:noFill/>
                      <a:effectLst/>
                    </p:spPr>
                  </p:pic>
                </p:oleObj>
              </mc:Fallback>
            </mc:AlternateContent>
          </a:graphicData>
        </a:graphic>
      </p:graphicFrame>
      <p:sp>
        <p:nvSpPr>
          <p:cNvPr id="5" name="CuadroTexto 4"/>
          <p:cNvSpPr txBox="1"/>
          <p:nvPr/>
        </p:nvSpPr>
        <p:spPr>
          <a:xfrm>
            <a:off x="1996224" y="3773510"/>
            <a:ext cx="9506799" cy="1477328"/>
          </a:xfrm>
          <a:prstGeom prst="rect">
            <a:avLst/>
          </a:prstGeom>
          <a:noFill/>
        </p:spPr>
        <p:txBody>
          <a:bodyPr wrap="square" rtlCol="0">
            <a:spAutoFit/>
          </a:bodyPr>
          <a:lstStyle/>
          <a:p>
            <a:r>
              <a:rPr lang="es-EC" dirty="0" smtClean="0"/>
              <a:t>D = Valor de mercado de la deuda</a:t>
            </a:r>
          </a:p>
          <a:p>
            <a:r>
              <a:rPr lang="es-EC" dirty="0" smtClean="0"/>
              <a:t>E = Valor de mercado de las acciones o recursos propios</a:t>
            </a:r>
          </a:p>
          <a:p>
            <a:r>
              <a:rPr lang="es-EC" dirty="0" err="1" smtClean="0"/>
              <a:t>Kd</a:t>
            </a:r>
            <a:r>
              <a:rPr lang="es-EC" dirty="0" smtClean="0"/>
              <a:t> = Costo de la deuda antes de impuestos</a:t>
            </a:r>
          </a:p>
          <a:p>
            <a:r>
              <a:rPr lang="es-EC" dirty="0" smtClean="0"/>
              <a:t>T = Tasa Impositiva</a:t>
            </a:r>
          </a:p>
          <a:p>
            <a:r>
              <a:rPr lang="es-EC" dirty="0" err="1"/>
              <a:t>K</a:t>
            </a:r>
            <a:r>
              <a:rPr lang="es-EC" dirty="0" err="1" smtClean="0"/>
              <a:t>e</a:t>
            </a:r>
            <a:r>
              <a:rPr lang="es-EC" dirty="0" smtClean="0"/>
              <a:t> = Rentabilidad exigida a las acciones, refleja el riesgo de las mismas </a:t>
            </a:r>
            <a:endParaRPr lang="es-EC" dirty="0"/>
          </a:p>
        </p:txBody>
      </p:sp>
    </p:spTree>
    <p:extLst>
      <p:ext uri="{BB962C8B-B14F-4D97-AF65-F5344CB8AC3E}">
        <p14:creationId xmlns:p14="http://schemas.microsoft.com/office/powerpoint/2010/main" val="1578847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462567"/>
          </a:xfrm>
        </p:spPr>
        <p:txBody>
          <a:bodyPr/>
          <a:lstStyle/>
          <a:p>
            <a:r>
              <a:rPr lang="es-EC" b="1" dirty="0" smtClean="0"/>
              <a:t>Cálculo del coste de la deuda (</a:t>
            </a:r>
            <a:r>
              <a:rPr lang="es-EC" b="1" dirty="0" err="1" smtClean="0"/>
              <a:t>kd</a:t>
            </a:r>
            <a:r>
              <a:rPr lang="es-EC" b="1" dirty="0"/>
              <a:t>)</a:t>
            </a:r>
          </a:p>
        </p:txBody>
      </p:sp>
      <p:pic>
        <p:nvPicPr>
          <p:cNvPr id="5" name="Imagen 4"/>
          <p:cNvPicPr>
            <a:picLocks noChangeAspect="1"/>
          </p:cNvPicPr>
          <p:nvPr/>
        </p:nvPicPr>
        <p:blipFill>
          <a:blip r:embed="rId2"/>
          <a:stretch>
            <a:fillRect/>
          </a:stretch>
        </p:blipFill>
        <p:spPr>
          <a:xfrm>
            <a:off x="1484310" y="3499488"/>
            <a:ext cx="9743356" cy="1832365"/>
          </a:xfrm>
          <a:prstGeom prst="rect">
            <a:avLst/>
          </a:prstGeom>
        </p:spPr>
      </p:pic>
    </p:spTree>
    <p:extLst>
      <p:ext uri="{BB962C8B-B14F-4D97-AF65-F5344CB8AC3E}">
        <p14:creationId xmlns:p14="http://schemas.microsoft.com/office/powerpoint/2010/main" val="13290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a:t>
            </a:r>
            <a:endParaRPr lang="es-EC" b="1" dirty="0"/>
          </a:p>
        </p:txBody>
      </p:sp>
      <p:sp>
        <p:nvSpPr>
          <p:cNvPr id="3" name="Marcador de contenido 2"/>
          <p:cNvSpPr>
            <a:spLocks noGrp="1"/>
          </p:cNvSpPr>
          <p:nvPr>
            <p:ph idx="1"/>
          </p:nvPr>
        </p:nvSpPr>
        <p:spPr/>
        <p:txBody>
          <a:bodyPr/>
          <a:lstStyle/>
          <a:p>
            <a:r>
              <a:rPr lang="es-EC" b="1" dirty="0" smtClean="0"/>
              <a:t>Objetivo General</a:t>
            </a:r>
          </a:p>
          <a:p>
            <a:pPr marL="0" indent="0" algn="just">
              <a:buNone/>
            </a:pPr>
            <a:r>
              <a:rPr lang="es-ES" dirty="0"/>
              <a:t>El Objetivo General del presente proyecto es establecer la </a:t>
            </a:r>
            <a:r>
              <a:rPr lang="es-ES" dirty="0" smtClean="0"/>
              <a:t>valoración actual </a:t>
            </a:r>
            <a:r>
              <a:rPr lang="es-ES" dirty="0"/>
              <a:t>que tiene la empresa </a:t>
            </a:r>
            <a:r>
              <a:rPr lang="es-ES" dirty="0" smtClean="0"/>
              <a:t>ADRIALPETRO S.A. con </a:t>
            </a:r>
            <a:r>
              <a:rPr lang="es-ES" dirty="0"/>
              <a:t>proyecciones de flujo de efectivo</a:t>
            </a:r>
            <a:endParaRPr lang="es-EC" dirty="0"/>
          </a:p>
          <a:p>
            <a:pPr marL="0" indent="0">
              <a:buNone/>
            </a:pPr>
            <a:endParaRPr lang="es-EC" b="1" dirty="0"/>
          </a:p>
        </p:txBody>
      </p:sp>
    </p:spTree>
    <p:extLst>
      <p:ext uri="{BB962C8B-B14F-4D97-AF65-F5344CB8AC3E}">
        <p14:creationId xmlns:p14="http://schemas.microsoft.com/office/powerpoint/2010/main" val="3398449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462567"/>
          </a:xfrm>
        </p:spPr>
        <p:txBody>
          <a:bodyPr/>
          <a:lstStyle/>
          <a:p>
            <a:r>
              <a:rPr lang="es-EC" b="1" dirty="0" smtClean="0"/>
              <a:t>Cálculo del coste del capital (</a:t>
            </a:r>
            <a:r>
              <a:rPr lang="es-EC" b="1" dirty="0" err="1" smtClean="0"/>
              <a:t>ke</a:t>
            </a:r>
            <a:r>
              <a:rPr lang="es-EC" b="1" dirty="0" smtClean="0"/>
              <a:t>)</a:t>
            </a:r>
            <a:endParaRPr lang="es-EC" b="1" dirty="0"/>
          </a:p>
        </p:txBody>
      </p:sp>
      <p:sp>
        <p:nvSpPr>
          <p:cNvPr id="4" name="CuadroTexto 3"/>
          <p:cNvSpPr txBox="1"/>
          <p:nvPr/>
        </p:nvSpPr>
        <p:spPr>
          <a:xfrm>
            <a:off x="1484310" y="3551582"/>
            <a:ext cx="10270368" cy="1938992"/>
          </a:xfrm>
          <a:prstGeom prst="rect">
            <a:avLst/>
          </a:prstGeom>
          <a:noFill/>
        </p:spPr>
        <p:txBody>
          <a:bodyPr wrap="square" rtlCol="0">
            <a:spAutoFit/>
          </a:bodyPr>
          <a:lstStyle/>
          <a:p>
            <a:pPr algn="just"/>
            <a:r>
              <a:rPr lang="es-ES_tradnl" sz="2000" dirty="0"/>
              <a:t>De acuerdo con Juan Mascareñas y Gustavo </a:t>
            </a:r>
            <a:r>
              <a:rPr lang="es-ES_tradnl" sz="2000" dirty="0" err="1"/>
              <a:t>Lejarriaga</a:t>
            </a:r>
            <a:r>
              <a:rPr lang="es-ES_tradnl" sz="2000" dirty="0"/>
              <a:t>, los principales factores que determinan el coste de capital de una empresa son</a:t>
            </a:r>
            <a:r>
              <a:rPr lang="es-ES_tradnl" sz="2000" dirty="0" smtClean="0"/>
              <a:t>:</a:t>
            </a:r>
          </a:p>
          <a:p>
            <a:pPr algn="just"/>
            <a:endParaRPr lang="es-EC" sz="2000" dirty="0"/>
          </a:p>
          <a:p>
            <a:pPr marL="285750" lvl="0" indent="-285750" algn="just">
              <a:buFont typeface="Arial" panose="020B0604020202020204" pitchFamily="34" charset="0"/>
              <a:buChar char="•"/>
            </a:pPr>
            <a:r>
              <a:rPr lang="es-ES_tradnl" sz="2000" dirty="0"/>
              <a:t>Las condiciones </a:t>
            </a:r>
            <a:r>
              <a:rPr lang="es-ES_tradnl" sz="2000" dirty="0" smtClean="0"/>
              <a:t>económicas</a:t>
            </a:r>
          </a:p>
          <a:p>
            <a:pPr marL="285750" lvl="0" indent="-285750" algn="just">
              <a:buFont typeface="Arial" panose="020B0604020202020204" pitchFamily="34" charset="0"/>
              <a:buChar char="•"/>
            </a:pPr>
            <a:r>
              <a:rPr lang="es-ES_tradnl" sz="2000" dirty="0" smtClean="0"/>
              <a:t>El </a:t>
            </a:r>
            <a:r>
              <a:rPr lang="es-ES_tradnl" sz="2000" dirty="0"/>
              <a:t>riesgo del mercado. </a:t>
            </a:r>
            <a:endParaRPr lang="es-EC" sz="2000" dirty="0"/>
          </a:p>
          <a:p>
            <a:pPr marL="285750" lvl="0" indent="-285750" algn="just">
              <a:buFont typeface="Arial" panose="020B0604020202020204" pitchFamily="34" charset="0"/>
              <a:buChar char="•"/>
            </a:pPr>
            <a:r>
              <a:rPr lang="es-ES_tradnl" sz="2000" dirty="0" smtClean="0"/>
              <a:t>La </a:t>
            </a:r>
            <a:r>
              <a:rPr lang="es-ES_tradnl" sz="2000" dirty="0"/>
              <a:t>situación de la </a:t>
            </a:r>
            <a:r>
              <a:rPr lang="es-ES_tradnl" sz="2000" dirty="0" smtClean="0"/>
              <a:t>empresa</a:t>
            </a:r>
            <a:endParaRPr lang="es-EC" sz="2000" dirty="0"/>
          </a:p>
        </p:txBody>
      </p:sp>
    </p:spTree>
    <p:extLst>
      <p:ext uri="{BB962C8B-B14F-4D97-AF65-F5344CB8AC3E}">
        <p14:creationId xmlns:p14="http://schemas.microsoft.com/office/powerpoint/2010/main" val="1890140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462567"/>
          </a:xfrm>
        </p:spPr>
        <p:txBody>
          <a:bodyPr/>
          <a:lstStyle/>
          <a:p>
            <a:r>
              <a:rPr lang="es-EC" b="1" dirty="0" smtClean="0"/>
              <a:t>Cálculo del coste del capital (</a:t>
            </a:r>
            <a:r>
              <a:rPr lang="es-EC" b="1" dirty="0" err="1" smtClean="0"/>
              <a:t>ke</a:t>
            </a:r>
            <a:r>
              <a:rPr lang="es-EC" b="1" dirty="0" smtClean="0"/>
              <a:t>)</a:t>
            </a:r>
            <a:endParaRPr lang="es-EC" b="1" dirty="0"/>
          </a:p>
        </p:txBody>
      </p:sp>
      <p:pic>
        <p:nvPicPr>
          <p:cNvPr id="7" name="Imagen 6"/>
          <p:cNvPicPr>
            <a:picLocks noChangeAspect="1"/>
          </p:cNvPicPr>
          <p:nvPr/>
        </p:nvPicPr>
        <p:blipFill>
          <a:blip r:embed="rId2"/>
          <a:stretch>
            <a:fillRect/>
          </a:stretch>
        </p:blipFill>
        <p:spPr>
          <a:xfrm>
            <a:off x="3759050" y="3358167"/>
            <a:ext cx="5132438" cy="853226"/>
          </a:xfrm>
          <a:prstGeom prst="rect">
            <a:avLst/>
          </a:prstGeom>
        </p:spPr>
      </p:pic>
      <p:sp>
        <p:nvSpPr>
          <p:cNvPr id="8" name="CuadroTexto 7"/>
          <p:cNvSpPr txBox="1"/>
          <p:nvPr/>
        </p:nvSpPr>
        <p:spPr>
          <a:xfrm>
            <a:off x="2163651" y="4816699"/>
            <a:ext cx="5060809" cy="1477328"/>
          </a:xfrm>
          <a:prstGeom prst="rect">
            <a:avLst/>
          </a:prstGeom>
          <a:noFill/>
        </p:spPr>
        <p:txBody>
          <a:bodyPr wrap="none" rtlCol="0">
            <a:spAutoFit/>
          </a:bodyPr>
          <a:lstStyle/>
          <a:p>
            <a:r>
              <a:rPr lang="es-EC" dirty="0" smtClean="0"/>
              <a:t>Rf = Tasa libre de riesgo</a:t>
            </a:r>
          </a:p>
          <a:p>
            <a:r>
              <a:rPr lang="es-EC" dirty="0" err="1" smtClean="0"/>
              <a:t>Rm</a:t>
            </a:r>
            <a:r>
              <a:rPr lang="es-EC" dirty="0" smtClean="0"/>
              <a:t> = Retorno del mercado</a:t>
            </a:r>
          </a:p>
          <a:p>
            <a:r>
              <a:rPr lang="es-EC" dirty="0" err="1" smtClean="0"/>
              <a:t>Rm</a:t>
            </a:r>
            <a:r>
              <a:rPr lang="es-EC" dirty="0" smtClean="0"/>
              <a:t> – Rf = Prima del mercado</a:t>
            </a:r>
          </a:p>
          <a:p>
            <a:r>
              <a:rPr lang="es-ES_tradnl" dirty="0" smtClean="0"/>
              <a:t>λ = Riesgo País</a:t>
            </a:r>
          </a:p>
          <a:p>
            <a:r>
              <a:rPr lang="es-EC" dirty="0" smtClean="0"/>
              <a:t>β = (Beta) Riesgo de una acción relativo al mercado </a:t>
            </a:r>
            <a:endParaRPr lang="es-EC" dirty="0"/>
          </a:p>
        </p:txBody>
      </p:sp>
    </p:spTree>
    <p:extLst>
      <p:ext uri="{BB962C8B-B14F-4D97-AF65-F5344CB8AC3E}">
        <p14:creationId xmlns:p14="http://schemas.microsoft.com/office/powerpoint/2010/main" val="3438745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720145"/>
          </a:xfrm>
        </p:spPr>
        <p:txBody>
          <a:bodyPr>
            <a:normAutofit fontScale="85000" lnSpcReduction="20000"/>
          </a:bodyPr>
          <a:lstStyle/>
          <a:p>
            <a:r>
              <a:rPr lang="es-EC" b="1" dirty="0" smtClean="0"/>
              <a:t>Cálculo del coste del capital (</a:t>
            </a:r>
            <a:r>
              <a:rPr lang="es-EC" b="1" dirty="0" err="1" smtClean="0"/>
              <a:t>ke</a:t>
            </a:r>
            <a:r>
              <a:rPr lang="es-EC" b="1" dirty="0" smtClean="0"/>
              <a:t>)</a:t>
            </a:r>
          </a:p>
          <a:p>
            <a:pPr marL="0" indent="0">
              <a:buNone/>
            </a:pPr>
            <a:r>
              <a:rPr lang="es-EC" b="1" u="sng" dirty="0" smtClean="0"/>
              <a:t>Cálculo Rf</a:t>
            </a:r>
            <a:endParaRPr lang="es-EC" b="1" u="sng" dirty="0"/>
          </a:p>
        </p:txBody>
      </p:sp>
      <p:pic>
        <p:nvPicPr>
          <p:cNvPr id="4" name="Imagen 3"/>
          <p:cNvPicPr>
            <a:picLocks noChangeAspect="1"/>
          </p:cNvPicPr>
          <p:nvPr/>
        </p:nvPicPr>
        <p:blipFill>
          <a:blip r:embed="rId2"/>
          <a:stretch>
            <a:fillRect/>
          </a:stretch>
        </p:blipFill>
        <p:spPr>
          <a:xfrm>
            <a:off x="2414974" y="3554050"/>
            <a:ext cx="9088049" cy="3072650"/>
          </a:xfrm>
          <a:prstGeom prst="rect">
            <a:avLst/>
          </a:prstGeom>
        </p:spPr>
      </p:pic>
    </p:spTree>
    <p:extLst>
      <p:ext uri="{BB962C8B-B14F-4D97-AF65-F5344CB8AC3E}">
        <p14:creationId xmlns:p14="http://schemas.microsoft.com/office/powerpoint/2010/main" val="3462596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720145"/>
          </a:xfrm>
        </p:spPr>
        <p:txBody>
          <a:bodyPr>
            <a:normAutofit fontScale="85000" lnSpcReduction="20000"/>
          </a:bodyPr>
          <a:lstStyle/>
          <a:p>
            <a:r>
              <a:rPr lang="es-EC" b="1" dirty="0" smtClean="0"/>
              <a:t>Cálculo del coste del capital (</a:t>
            </a:r>
            <a:r>
              <a:rPr lang="es-EC" b="1" dirty="0" err="1" smtClean="0"/>
              <a:t>ke</a:t>
            </a:r>
            <a:r>
              <a:rPr lang="es-EC" b="1" dirty="0" smtClean="0"/>
              <a:t>)</a:t>
            </a:r>
          </a:p>
          <a:p>
            <a:pPr marL="0" indent="0">
              <a:buNone/>
            </a:pPr>
            <a:r>
              <a:rPr lang="es-EC" b="1" u="sng" dirty="0" smtClean="0"/>
              <a:t>Cálculo </a:t>
            </a:r>
            <a:r>
              <a:rPr lang="es-EC" b="1" u="sng" dirty="0" err="1" smtClean="0"/>
              <a:t>Rm</a:t>
            </a:r>
            <a:endParaRPr lang="es-EC" b="1" u="sng" dirty="0"/>
          </a:p>
        </p:txBody>
      </p:sp>
      <p:pic>
        <p:nvPicPr>
          <p:cNvPr id="6" name="Imagen 5"/>
          <p:cNvPicPr>
            <a:picLocks noChangeAspect="1"/>
          </p:cNvPicPr>
          <p:nvPr/>
        </p:nvPicPr>
        <p:blipFill>
          <a:blip r:embed="rId2"/>
          <a:stretch>
            <a:fillRect/>
          </a:stretch>
        </p:blipFill>
        <p:spPr>
          <a:xfrm>
            <a:off x="3677131" y="3716905"/>
            <a:ext cx="5084134" cy="1267217"/>
          </a:xfrm>
          <a:prstGeom prst="rect">
            <a:avLst/>
          </a:prstGeom>
        </p:spPr>
      </p:pic>
    </p:spTree>
    <p:extLst>
      <p:ext uri="{BB962C8B-B14F-4D97-AF65-F5344CB8AC3E}">
        <p14:creationId xmlns:p14="http://schemas.microsoft.com/office/powerpoint/2010/main" val="3519310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720145"/>
          </a:xfrm>
        </p:spPr>
        <p:txBody>
          <a:bodyPr>
            <a:normAutofit fontScale="85000" lnSpcReduction="20000"/>
          </a:bodyPr>
          <a:lstStyle/>
          <a:p>
            <a:r>
              <a:rPr lang="es-EC" b="1" dirty="0" smtClean="0"/>
              <a:t>Cálculo del coste del capital (</a:t>
            </a:r>
            <a:r>
              <a:rPr lang="es-EC" b="1" dirty="0" err="1" smtClean="0"/>
              <a:t>ke</a:t>
            </a:r>
            <a:r>
              <a:rPr lang="es-EC" b="1" dirty="0" smtClean="0"/>
              <a:t>)</a:t>
            </a:r>
          </a:p>
          <a:p>
            <a:pPr marL="0" indent="0">
              <a:buNone/>
            </a:pPr>
            <a:r>
              <a:rPr lang="es-EC" b="1" u="sng" dirty="0" smtClean="0"/>
              <a:t>Cálculo Riesgo País</a:t>
            </a:r>
            <a:endParaRPr lang="es-EC" b="1" u="sng" dirty="0"/>
          </a:p>
        </p:txBody>
      </p:sp>
      <p:pic>
        <p:nvPicPr>
          <p:cNvPr id="4" name="Imagen 3"/>
          <p:cNvPicPr>
            <a:picLocks noChangeAspect="1"/>
          </p:cNvPicPr>
          <p:nvPr/>
        </p:nvPicPr>
        <p:blipFill>
          <a:blip r:embed="rId2"/>
          <a:stretch>
            <a:fillRect/>
          </a:stretch>
        </p:blipFill>
        <p:spPr>
          <a:xfrm>
            <a:off x="4585453" y="3615744"/>
            <a:ext cx="2639595" cy="3179321"/>
          </a:xfrm>
          <a:prstGeom prst="rect">
            <a:avLst/>
          </a:prstGeom>
        </p:spPr>
      </p:pic>
    </p:spTree>
    <p:extLst>
      <p:ext uri="{BB962C8B-B14F-4D97-AF65-F5344CB8AC3E}">
        <p14:creationId xmlns:p14="http://schemas.microsoft.com/office/powerpoint/2010/main" val="1681026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720145"/>
          </a:xfrm>
        </p:spPr>
        <p:txBody>
          <a:bodyPr>
            <a:normAutofit fontScale="85000" lnSpcReduction="20000"/>
          </a:bodyPr>
          <a:lstStyle/>
          <a:p>
            <a:r>
              <a:rPr lang="es-EC" b="1" dirty="0" smtClean="0"/>
              <a:t>Cálculo del coste del capital (</a:t>
            </a:r>
            <a:r>
              <a:rPr lang="es-EC" b="1" dirty="0" err="1" smtClean="0"/>
              <a:t>ke</a:t>
            </a:r>
            <a:r>
              <a:rPr lang="es-EC" b="1" dirty="0" smtClean="0"/>
              <a:t>)</a:t>
            </a:r>
          </a:p>
          <a:p>
            <a:pPr marL="0" indent="0">
              <a:buNone/>
            </a:pPr>
            <a:r>
              <a:rPr lang="es-EC" b="1" u="sng" dirty="0" smtClean="0"/>
              <a:t>Cálculo Beta (</a:t>
            </a:r>
            <a:r>
              <a:rPr lang="es-EC" b="1" u="sng" dirty="0"/>
              <a:t>β)</a:t>
            </a:r>
            <a:endParaRPr lang="es-EC" b="1" u="sng" dirty="0"/>
          </a:p>
        </p:txBody>
      </p:sp>
      <p:sp>
        <p:nvSpPr>
          <p:cNvPr id="5" name="CuadroTexto 4"/>
          <p:cNvSpPr txBox="1"/>
          <p:nvPr/>
        </p:nvSpPr>
        <p:spPr>
          <a:xfrm>
            <a:off x="1484310" y="3915177"/>
            <a:ext cx="10018713"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Representa el riesgo sistemático de la empresa reflejando características tales como el sector en el que la empresa actúa</a:t>
            </a:r>
          </a:p>
          <a:p>
            <a:pPr marL="285750" indent="-285750">
              <a:buFont typeface="Arial" panose="020B0604020202020204" pitchFamily="34" charset="0"/>
              <a:buChar char="•"/>
            </a:pPr>
            <a:r>
              <a:rPr lang="es-EC" dirty="0" smtClean="0"/>
              <a:t>La relación entre deuda (D) y su capital propio (E) también infieren en el Beta, ya que cuanto mayor la relación D/E mayor será el riesgo y consecuentemente mayor será el Beta.</a:t>
            </a:r>
          </a:p>
          <a:p>
            <a:pPr marL="285750" indent="-285750">
              <a:buFont typeface="Arial" panose="020B0604020202020204" pitchFamily="34" charset="0"/>
              <a:buChar char="•"/>
            </a:pPr>
            <a:r>
              <a:rPr lang="es-EC" dirty="0"/>
              <a:t>L</a:t>
            </a:r>
            <a:r>
              <a:rPr lang="es-EC" dirty="0" smtClean="0"/>
              <a:t>a </a:t>
            </a:r>
            <a:r>
              <a:rPr lang="es-EC" dirty="0"/>
              <a:t>relación D/E de los últimos años de la empresa puede ser diferente de la relación D/E que se espera para la empresa en los años </a:t>
            </a:r>
            <a:r>
              <a:rPr lang="es-EC" dirty="0" smtClean="0"/>
              <a:t>futuros (apalancamiento)</a:t>
            </a:r>
            <a:endParaRPr lang="es-EC" dirty="0"/>
          </a:p>
        </p:txBody>
      </p:sp>
    </p:spTree>
    <p:extLst>
      <p:ext uri="{BB962C8B-B14F-4D97-AF65-F5344CB8AC3E}">
        <p14:creationId xmlns:p14="http://schemas.microsoft.com/office/powerpoint/2010/main" val="2889509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720145"/>
          </a:xfrm>
        </p:spPr>
        <p:txBody>
          <a:bodyPr>
            <a:normAutofit fontScale="85000" lnSpcReduction="20000"/>
          </a:bodyPr>
          <a:lstStyle/>
          <a:p>
            <a:r>
              <a:rPr lang="es-EC" b="1" dirty="0" smtClean="0"/>
              <a:t>Cálculo del coste del capital (</a:t>
            </a:r>
            <a:r>
              <a:rPr lang="es-EC" b="1" dirty="0" err="1" smtClean="0"/>
              <a:t>ke</a:t>
            </a:r>
            <a:r>
              <a:rPr lang="es-EC" b="1" dirty="0" smtClean="0"/>
              <a:t>)</a:t>
            </a:r>
          </a:p>
          <a:p>
            <a:pPr marL="0" indent="0">
              <a:buNone/>
            </a:pPr>
            <a:r>
              <a:rPr lang="es-EC" b="1" u="sng" dirty="0" smtClean="0"/>
              <a:t>Cálculo Beta (</a:t>
            </a:r>
            <a:r>
              <a:rPr lang="es-EC" b="1" u="sng" dirty="0"/>
              <a:t>β)</a:t>
            </a:r>
            <a:endParaRPr lang="es-EC" b="1" u="sng" dirty="0"/>
          </a:p>
        </p:txBody>
      </p:sp>
      <p:pic>
        <p:nvPicPr>
          <p:cNvPr id="4" name="Imagen 3"/>
          <p:cNvPicPr>
            <a:picLocks noChangeAspect="1"/>
          </p:cNvPicPr>
          <p:nvPr/>
        </p:nvPicPr>
        <p:blipFill>
          <a:blip r:embed="rId2"/>
          <a:stretch>
            <a:fillRect/>
          </a:stretch>
        </p:blipFill>
        <p:spPr>
          <a:xfrm>
            <a:off x="2308557" y="3387144"/>
            <a:ext cx="7904698" cy="902167"/>
          </a:xfrm>
          <a:prstGeom prst="rect">
            <a:avLst/>
          </a:prstGeom>
        </p:spPr>
      </p:pic>
      <p:sp>
        <p:nvSpPr>
          <p:cNvPr id="6" name="CuadroTexto 5"/>
          <p:cNvSpPr txBox="1"/>
          <p:nvPr/>
        </p:nvSpPr>
        <p:spPr>
          <a:xfrm>
            <a:off x="1596980" y="4559121"/>
            <a:ext cx="5469831" cy="1477328"/>
          </a:xfrm>
          <a:prstGeom prst="rect">
            <a:avLst/>
          </a:prstGeom>
          <a:noFill/>
        </p:spPr>
        <p:txBody>
          <a:bodyPr wrap="none" rtlCol="0">
            <a:spAutoFit/>
          </a:bodyPr>
          <a:lstStyle/>
          <a:p>
            <a:r>
              <a:rPr lang="es-EC" dirty="0" smtClean="0"/>
              <a:t>T = Tasa Impositiva</a:t>
            </a:r>
          </a:p>
          <a:p>
            <a:r>
              <a:rPr lang="es-EC" dirty="0" smtClean="0"/>
              <a:t>D = </a:t>
            </a:r>
            <a:r>
              <a:rPr lang="es-EC" dirty="0"/>
              <a:t>Valor de mercado de la deuda</a:t>
            </a:r>
          </a:p>
          <a:p>
            <a:r>
              <a:rPr lang="es-EC" dirty="0" smtClean="0"/>
              <a:t>E =  </a:t>
            </a:r>
            <a:r>
              <a:rPr lang="es-EC" dirty="0"/>
              <a:t>Valor de mercado de las acciones o recursos </a:t>
            </a:r>
            <a:r>
              <a:rPr lang="es-EC" dirty="0" smtClean="0"/>
              <a:t>propios</a:t>
            </a:r>
          </a:p>
          <a:p>
            <a:r>
              <a:rPr lang="es-EC" dirty="0" err="1" smtClean="0"/>
              <a:t>Bu</a:t>
            </a:r>
            <a:r>
              <a:rPr lang="es-EC" dirty="0" smtClean="0"/>
              <a:t> = Beta no apalancada</a:t>
            </a:r>
            <a:endParaRPr lang="es-EC" dirty="0"/>
          </a:p>
          <a:p>
            <a:endParaRPr lang="es-EC" dirty="0"/>
          </a:p>
        </p:txBody>
      </p:sp>
    </p:spTree>
    <p:extLst>
      <p:ext uri="{BB962C8B-B14F-4D97-AF65-F5344CB8AC3E}">
        <p14:creationId xmlns:p14="http://schemas.microsoft.com/office/powerpoint/2010/main" val="3920764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720145"/>
          </a:xfrm>
        </p:spPr>
        <p:txBody>
          <a:bodyPr>
            <a:normAutofit fontScale="85000" lnSpcReduction="20000"/>
          </a:bodyPr>
          <a:lstStyle/>
          <a:p>
            <a:r>
              <a:rPr lang="es-EC" b="1" dirty="0" smtClean="0"/>
              <a:t>Cálculo del coste del capital (</a:t>
            </a:r>
            <a:r>
              <a:rPr lang="es-EC" b="1" dirty="0" err="1" smtClean="0"/>
              <a:t>ke</a:t>
            </a:r>
            <a:r>
              <a:rPr lang="es-EC" b="1" dirty="0" smtClean="0"/>
              <a:t>)</a:t>
            </a:r>
          </a:p>
          <a:p>
            <a:pPr marL="0" indent="0">
              <a:buNone/>
            </a:pPr>
            <a:r>
              <a:rPr lang="es-EC" b="1" u="sng" dirty="0" smtClean="0"/>
              <a:t>Cálculo Beta (</a:t>
            </a:r>
            <a:r>
              <a:rPr lang="es-EC" b="1" u="sng" dirty="0"/>
              <a:t>β)</a:t>
            </a:r>
            <a:endParaRPr lang="es-EC" b="1" u="sng" dirty="0"/>
          </a:p>
        </p:txBody>
      </p:sp>
      <p:sp>
        <p:nvSpPr>
          <p:cNvPr id="6" name="CuadroTexto 5"/>
          <p:cNvSpPr txBox="1"/>
          <p:nvPr/>
        </p:nvSpPr>
        <p:spPr>
          <a:xfrm>
            <a:off x="1484310" y="3615744"/>
            <a:ext cx="8706038" cy="646331"/>
          </a:xfrm>
          <a:prstGeom prst="rect">
            <a:avLst/>
          </a:prstGeom>
          <a:noFill/>
        </p:spPr>
        <p:txBody>
          <a:bodyPr wrap="none" rtlCol="0">
            <a:spAutoFit/>
          </a:bodyPr>
          <a:lstStyle/>
          <a:p>
            <a:r>
              <a:rPr lang="es-EC" dirty="0"/>
              <a:t>D</a:t>
            </a:r>
            <a:r>
              <a:rPr lang="es-EC" dirty="0" smtClean="0"/>
              <a:t>e </a:t>
            </a:r>
            <a:r>
              <a:rPr lang="es-EC" dirty="0"/>
              <a:t>acuerdo al sector determinamos que el Beta es de 1.65, y se ha procedido a apalancarlo</a:t>
            </a:r>
          </a:p>
          <a:p>
            <a:endParaRPr lang="es-EC" dirty="0"/>
          </a:p>
        </p:txBody>
      </p:sp>
      <p:pic>
        <p:nvPicPr>
          <p:cNvPr id="5" name="Imagen 4"/>
          <p:cNvPicPr>
            <a:picLocks noChangeAspect="1"/>
          </p:cNvPicPr>
          <p:nvPr/>
        </p:nvPicPr>
        <p:blipFill>
          <a:blip r:embed="rId2"/>
          <a:stretch>
            <a:fillRect/>
          </a:stretch>
        </p:blipFill>
        <p:spPr>
          <a:xfrm>
            <a:off x="4498267" y="4490675"/>
            <a:ext cx="2678124" cy="1634959"/>
          </a:xfrm>
          <a:prstGeom prst="rect">
            <a:avLst/>
          </a:prstGeom>
        </p:spPr>
      </p:pic>
    </p:spTree>
    <p:extLst>
      <p:ext uri="{BB962C8B-B14F-4D97-AF65-F5344CB8AC3E}">
        <p14:creationId xmlns:p14="http://schemas.microsoft.com/office/powerpoint/2010/main" val="3447084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3" name="Marcador de contenido 2"/>
          <p:cNvSpPr>
            <a:spLocks noGrp="1"/>
          </p:cNvSpPr>
          <p:nvPr>
            <p:ph idx="1"/>
          </p:nvPr>
        </p:nvSpPr>
        <p:spPr>
          <a:xfrm>
            <a:off x="1484310" y="2666999"/>
            <a:ext cx="10018713" cy="462567"/>
          </a:xfrm>
        </p:spPr>
        <p:txBody>
          <a:bodyPr/>
          <a:lstStyle/>
          <a:p>
            <a:r>
              <a:rPr lang="es-EC" b="1" dirty="0" smtClean="0"/>
              <a:t>Cálculo del coste del capital (</a:t>
            </a:r>
            <a:r>
              <a:rPr lang="es-EC" b="1" dirty="0" err="1" smtClean="0"/>
              <a:t>ke</a:t>
            </a:r>
            <a:r>
              <a:rPr lang="es-EC" b="1" dirty="0" smtClean="0"/>
              <a:t>)</a:t>
            </a:r>
            <a:endParaRPr lang="es-EC" b="1" dirty="0"/>
          </a:p>
        </p:txBody>
      </p:sp>
      <p:sp>
        <p:nvSpPr>
          <p:cNvPr id="4" name="CuadroTexto 3"/>
          <p:cNvSpPr txBox="1"/>
          <p:nvPr/>
        </p:nvSpPr>
        <p:spPr>
          <a:xfrm>
            <a:off x="1484310" y="3551582"/>
            <a:ext cx="10270368" cy="707886"/>
          </a:xfrm>
          <a:prstGeom prst="rect">
            <a:avLst/>
          </a:prstGeom>
          <a:noFill/>
        </p:spPr>
        <p:txBody>
          <a:bodyPr wrap="square" rtlCol="0">
            <a:spAutoFit/>
          </a:bodyPr>
          <a:lstStyle/>
          <a:p>
            <a:r>
              <a:rPr lang="es-EC" sz="2000" dirty="0"/>
              <a:t>Una vez calculados los valores correspondientes se puede determinar el valor de coste de capital (</a:t>
            </a:r>
            <a:r>
              <a:rPr lang="es-EC" sz="2000" dirty="0" err="1"/>
              <a:t>ke</a:t>
            </a:r>
            <a:r>
              <a:rPr lang="es-EC" sz="2000" dirty="0"/>
              <a:t>):</a:t>
            </a:r>
          </a:p>
        </p:txBody>
      </p:sp>
      <p:pic>
        <p:nvPicPr>
          <p:cNvPr id="5" name="Imagen 4"/>
          <p:cNvPicPr>
            <a:picLocks noChangeAspect="1"/>
          </p:cNvPicPr>
          <p:nvPr/>
        </p:nvPicPr>
        <p:blipFill>
          <a:blip r:embed="rId2"/>
          <a:stretch>
            <a:fillRect/>
          </a:stretch>
        </p:blipFill>
        <p:spPr>
          <a:xfrm>
            <a:off x="3894960" y="4600031"/>
            <a:ext cx="7859718" cy="1545240"/>
          </a:xfrm>
          <a:prstGeom prst="rect">
            <a:avLst/>
          </a:prstGeom>
        </p:spPr>
      </p:pic>
    </p:spTree>
    <p:extLst>
      <p:ext uri="{BB962C8B-B14F-4D97-AF65-F5344CB8AC3E}">
        <p14:creationId xmlns:p14="http://schemas.microsoft.com/office/powerpoint/2010/main" val="1956109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COSTO DE OPORTUNIDAD WACC</a:t>
            </a:r>
            <a:endParaRPr lang="es-EC" b="1" dirty="0"/>
          </a:p>
        </p:txBody>
      </p:sp>
      <p:sp>
        <p:nvSpPr>
          <p:cNvPr id="4" name="CuadroTexto 3"/>
          <p:cNvSpPr txBox="1"/>
          <p:nvPr/>
        </p:nvSpPr>
        <p:spPr>
          <a:xfrm>
            <a:off x="1484311" y="2830365"/>
            <a:ext cx="10270368" cy="707886"/>
          </a:xfrm>
          <a:prstGeom prst="rect">
            <a:avLst/>
          </a:prstGeom>
          <a:noFill/>
        </p:spPr>
        <p:txBody>
          <a:bodyPr wrap="square" rtlCol="0">
            <a:spAutoFit/>
          </a:bodyPr>
          <a:lstStyle/>
          <a:p>
            <a:r>
              <a:rPr lang="es-EC" sz="2000" dirty="0"/>
              <a:t>Una vez obtenidos todos los componentes necesarios para el cálculo del WACC se procede al cálculo del mismo reemplazando la fórmula ya citada con anterioridad</a:t>
            </a:r>
            <a:r>
              <a:rPr lang="es-EC" sz="2000" dirty="0" smtClean="0"/>
              <a:t>.</a:t>
            </a:r>
            <a:endParaRPr lang="es-EC" sz="2000" dirty="0"/>
          </a:p>
        </p:txBody>
      </p:sp>
      <p:pic>
        <p:nvPicPr>
          <p:cNvPr id="8" name="Imagen 7"/>
          <p:cNvPicPr>
            <a:picLocks noChangeAspect="1"/>
          </p:cNvPicPr>
          <p:nvPr/>
        </p:nvPicPr>
        <p:blipFill>
          <a:blip r:embed="rId2"/>
          <a:stretch>
            <a:fillRect/>
          </a:stretch>
        </p:blipFill>
        <p:spPr>
          <a:xfrm>
            <a:off x="3874504" y="4097642"/>
            <a:ext cx="4343701" cy="1517546"/>
          </a:xfrm>
          <a:prstGeom prst="rect">
            <a:avLst/>
          </a:prstGeom>
        </p:spPr>
      </p:pic>
    </p:spTree>
    <p:extLst>
      <p:ext uri="{BB962C8B-B14F-4D97-AF65-F5344CB8AC3E}">
        <p14:creationId xmlns:p14="http://schemas.microsoft.com/office/powerpoint/2010/main" val="198986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a:t>
            </a:r>
            <a:endParaRPr lang="es-EC" b="1" dirty="0"/>
          </a:p>
        </p:txBody>
      </p:sp>
      <p:sp>
        <p:nvSpPr>
          <p:cNvPr id="3" name="Marcador de contenido 2"/>
          <p:cNvSpPr>
            <a:spLocks noGrp="1"/>
          </p:cNvSpPr>
          <p:nvPr>
            <p:ph idx="1"/>
          </p:nvPr>
        </p:nvSpPr>
        <p:spPr/>
        <p:txBody>
          <a:bodyPr/>
          <a:lstStyle/>
          <a:p>
            <a:endParaRPr lang="es-EC" dirty="0"/>
          </a:p>
          <a:p>
            <a:pPr marL="0" indent="0">
              <a:buNone/>
            </a:pPr>
            <a:endParaRPr lang="es-EC" b="1" dirty="0"/>
          </a:p>
        </p:txBody>
      </p:sp>
      <p:sp>
        <p:nvSpPr>
          <p:cNvPr id="4" name="Marcador de contenido 2"/>
          <p:cNvSpPr txBox="1">
            <a:spLocks/>
          </p:cNvSpPr>
          <p:nvPr/>
        </p:nvSpPr>
        <p:spPr>
          <a:xfrm>
            <a:off x="1636710" y="2819399"/>
            <a:ext cx="10018713"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s-EC" b="1" dirty="0" smtClean="0"/>
              <a:t>Objetivos Específicos</a:t>
            </a:r>
          </a:p>
          <a:p>
            <a:pPr lvl="1"/>
            <a:r>
              <a:rPr lang="es-EC" dirty="0" smtClean="0"/>
              <a:t>Determinar la viabilidad de la empresa</a:t>
            </a:r>
          </a:p>
          <a:p>
            <a:pPr lvl="1"/>
            <a:r>
              <a:rPr lang="es-EC" dirty="0" smtClean="0"/>
              <a:t>Analizar la rentabilidad de la compañía </a:t>
            </a:r>
          </a:p>
          <a:p>
            <a:pPr lvl="1"/>
            <a:r>
              <a:rPr lang="es-EC" dirty="0" smtClean="0"/>
              <a:t>Determinar la sobrevivencia de la compañía</a:t>
            </a:r>
          </a:p>
          <a:p>
            <a:pPr lvl="1"/>
            <a:r>
              <a:rPr lang="es-EC" dirty="0" smtClean="0"/>
              <a:t>Establecer el valor razonable de </a:t>
            </a:r>
            <a:r>
              <a:rPr lang="es-EC" dirty="0" err="1" smtClean="0"/>
              <a:t>Adrialpetro</a:t>
            </a:r>
            <a:r>
              <a:rPr lang="es-EC" dirty="0" smtClean="0"/>
              <a:t> S.A.</a:t>
            </a:r>
          </a:p>
          <a:p>
            <a:pPr marL="0" indent="0">
              <a:buFont typeface="Arial"/>
              <a:buNone/>
            </a:pPr>
            <a:endParaRPr lang="es-EC" b="1" dirty="0"/>
          </a:p>
        </p:txBody>
      </p:sp>
    </p:spTree>
    <p:extLst>
      <p:ext uri="{BB962C8B-B14F-4D97-AF65-F5344CB8AC3E}">
        <p14:creationId xmlns:p14="http://schemas.microsoft.com/office/powerpoint/2010/main" val="2856552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ELABORACION DE PROYECCIONES FINANCIERAS</a:t>
            </a:r>
            <a:endParaRPr lang="es-EC" b="1" dirty="0"/>
          </a:p>
        </p:txBody>
      </p:sp>
      <p:pic>
        <p:nvPicPr>
          <p:cNvPr id="7" name="Imagen 6"/>
          <p:cNvPicPr>
            <a:picLocks noChangeAspect="1"/>
          </p:cNvPicPr>
          <p:nvPr/>
        </p:nvPicPr>
        <p:blipFill>
          <a:blip r:embed="rId2"/>
          <a:stretch>
            <a:fillRect/>
          </a:stretch>
        </p:blipFill>
        <p:spPr>
          <a:xfrm>
            <a:off x="1667638" y="3100547"/>
            <a:ext cx="3726803" cy="1123724"/>
          </a:xfrm>
          <a:prstGeom prst="rect">
            <a:avLst/>
          </a:prstGeom>
        </p:spPr>
      </p:pic>
      <p:sp>
        <p:nvSpPr>
          <p:cNvPr id="8" name="CuadroTexto 7"/>
          <p:cNvSpPr txBox="1"/>
          <p:nvPr/>
        </p:nvSpPr>
        <p:spPr>
          <a:xfrm>
            <a:off x="5808372" y="3129566"/>
            <a:ext cx="5460642" cy="1477328"/>
          </a:xfrm>
          <a:prstGeom prst="rect">
            <a:avLst/>
          </a:prstGeom>
          <a:noFill/>
        </p:spPr>
        <p:txBody>
          <a:bodyPr wrap="square" rtlCol="0">
            <a:spAutoFit/>
          </a:bodyPr>
          <a:lstStyle/>
          <a:p>
            <a:pPr algn="just"/>
            <a:r>
              <a:rPr lang="es-ES" dirty="0"/>
              <a:t>La Tasa de Crecimiento a perpetuidad “g” juega un papel importante dentro del proceso de valoración de toda compañía. Interviene directamente, como ya vimos, en el cálculo del Valor Residual, y constituye una variable de vital importancia</a:t>
            </a:r>
            <a:endParaRPr lang="es-EC" dirty="0"/>
          </a:p>
        </p:txBody>
      </p:sp>
    </p:spTree>
    <p:extLst>
      <p:ext uri="{BB962C8B-B14F-4D97-AF65-F5344CB8AC3E}">
        <p14:creationId xmlns:p14="http://schemas.microsoft.com/office/powerpoint/2010/main" val="3849286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ELABORACION DE PROYECCIONES FINANCIERAS</a:t>
            </a:r>
            <a:endParaRPr lang="es-EC" b="1" dirty="0"/>
          </a:p>
        </p:txBody>
      </p:sp>
      <p:pic>
        <p:nvPicPr>
          <p:cNvPr id="3" name="Imagen 2"/>
          <p:cNvPicPr>
            <a:picLocks noChangeAspect="1"/>
          </p:cNvPicPr>
          <p:nvPr/>
        </p:nvPicPr>
        <p:blipFill>
          <a:blip r:embed="rId2"/>
          <a:stretch>
            <a:fillRect/>
          </a:stretch>
        </p:blipFill>
        <p:spPr>
          <a:xfrm>
            <a:off x="3277273" y="3069462"/>
            <a:ext cx="5235281" cy="2519967"/>
          </a:xfrm>
          <a:prstGeom prst="rect">
            <a:avLst/>
          </a:prstGeom>
        </p:spPr>
      </p:pic>
    </p:spTree>
    <p:extLst>
      <p:ext uri="{BB962C8B-B14F-4D97-AF65-F5344CB8AC3E}">
        <p14:creationId xmlns:p14="http://schemas.microsoft.com/office/powerpoint/2010/main" val="2854173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ELABORACION DE PROYECCIONES FINANCIERAS</a:t>
            </a:r>
            <a:endParaRPr lang="es-EC" b="1" dirty="0"/>
          </a:p>
        </p:txBody>
      </p:sp>
      <p:pic>
        <p:nvPicPr>
          <p:cNvPr id="4" name="Imagen 3"/>
          <p:cNvPicPr>
            <a:picLocks noChangeAspect="1"/>
          </p:cNvPicPr>
          <p:nvPr/>
        </p:nvPicPr>
        <p:blipFill>
          <a:blip r:embed="rId2"/>
          <a:stretch>
            <a:fillRect/>
          </a:stretch>
        </p:blipFill>
        <p:spPr>
          <a:xfrm>
            <a:off x="1484311" y="3437761"/>
            <a:ext cx="10135231" cy="1649393"/>
          </a:xfrm>
          <a:prstGeom prst="rect">
            <a:avLst/>
          </a:prstGeom>
        </p:spPr>
      </p:pic>
    </p:spTree>
    <p:extLst>
      <p:ext uri="{BB962C8B-B14F-4D97-AF65-F5344CB8AC3E}">
        <p14:creationId xmlns:p14="http://schemas.microsoft.com/office/powerpoint/2010/main" val="196102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VALOR RESIDUAL</a:t>
            </a:r>
            <a:endParaRPr lang="es-EC" b="1" dirty="0"/>
          </a:p>
        </p:txBody>
      </p:sp>
      <p:pic>
        <p:nvPicPr>
          <p:cNvPr id="4" name="Marcador de contenido 3"/>
          <p:cNvPicPr>
            <a:picLocks noGrp="1" noChangeAspect="1"/>
          </p:cNvPicPr>
          <p:nvPr>
            <p:ph idx="1"/>
          </p:nvPr>
        </p:nvPicPr>
        <p:blipFill>
          <a:blip r:embed="rId2"/>
          <a:stretch>
            <a:fillRect/>
          </a:stretch>
        </p:blipFill>
        <p:spPr>
          <a:xfrm>
            <a:off x="2264463" y="2946621"/>
            <a:ext cx="8458408" cy="2127655"/>
          </a:xfrm>
          <a:prstGeom prst="rect">
            <a:avLst/>
          </a:prstGeom>
        </p:spPr>
      </p:pic>
    </p:spTree>
    <p:extLst>
      <p:ext uri="{BB962C8B-B14F-4D97-AF65-F5344CB8AC3E}">
        <p14:creationId xmlns:p14="http://schemas.microsoft.com/office/powerpoint/2010/main" val="1180819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CALCULO DEL VALOR ACTUAL DEL PASIVO A LARGO PLAZO</a:t>
            </a:r>
            <a:endParaRPr lang="es-EC" b="1" dirty="0"/>
          </a:p>
        </p:txBody>
      </p:sp>
      <p:sp>
        <p:nvSpPr>
          <p:cNvPr id="3" name="Marcador de contenido 2"/>
          <p:cNvSpPr>
            <a:spLocks noGrp="1"/>
          </p:cNvSpPr>
          <p:nvPr>
            <p:ph idx="1"/>
          </p:nvPr>
        </p:nvSpPr>
        <p:spPr>
          <a:xfrm>
            <a:off x="8293994" y="2666999"/>
            <a:ext cx="3209029" cy="3124201"/>
          </a:xfrm>
        </p:spPr>
        <p:txBody>
          <a:bodyPr>
            <a:normAutofit fontScale="85000" lnSpcReduction="20000"/>
          </a:bodyPr>
          <a:lstStyle/>
          <a:p>
            <a:pPr marL="0" indent="0" algn="just">
              <a:buNone/>
            </a:pPr>
            <a:r>
              <a:rPr lang="es-ES" dirty="0"/>
              <a:t>Para poder determinar una adecuada valoración de la empresa </a:t>
            </a:r>
            <a:r>
              <a:rPr lang="es-ES" dirty="0" err="1"/>
              <a:t>Adrialpetro</a:t>
            </a:r>
            <a:r>
              <a:rPr lang="es-ES" dirty="0"/>
              <a:t>, es importante traer a valor presente todas aquellas deudas u obligaciones que son exigibles en un plazo mayor a un año a partir de su fecha de contratación, para lo cual contamos con la siguiente </a:t>
            </a:r>
            <a:r>
              <a:rPr lang="es-ES" dirty="0" smtClean="0"/>
              <a:t>información.</a:t>
            </a:r>
            <a:endParaRPr lang="es-EC" dirty="0"/>
          </a:p>
          <a:p>
            <a:endParaRPr lang="es-EC" dirty="0"/>
          </a:p>
        </p:txBody>
      </p:sp>
      <p:pic>
        <p:nvPicPr>
          <p:cNvPr id="4" name="Imagen 3"/>
          <p:cNvPicPr>
            <a:picLocks noChangeAspect="1"/>
          </p:cNvPicPr>
          <p:nvPr/>
        </p:nvPicPr>
        <p:blipFill>
          <a:blip r:embed="rId2"/>
          <a:stretch>
            <a:fillRect/>
          </a:stretch>
        </p:blipFill>
        <p:spPr>
          <a:xfrm>
            <a:off x="1484310" y="2929694"/>
            <a:ext cx="6489535" cy="1719579"/>
          </a:xfrm>
          <a:prstGeom prst="rect">
            <a:avLst/>
          </a:prstGeom>
        </p:spPr>
      </p:pic>
    </p:spTree>
    <p:extLst>
      <p:ext uri="{BB962C8B-B14F-4D97-AF65-F5344CB8AC3E}">
        <p14:creationId xmlns:p14="http://schemas.microsoft.com/office/powerpoint/2010/main" val="1729927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DEL VALOR ACTUAL DEL PASIVO A LARGO PLAZO</a:t>
            </a:r>
            <a:endParaRPr lang="es-EC" b="1" dirty="0"/>
          </a:p>
        </p:txBody>
      </p:sp>
      <p:pic>
        <p:nvPicPr>
          <p:cNvPr id="4" name="Imagen 3"/>
          <p:cNvPicPr>
            <a:picLocks noChangeAspect="1"/>
          </p:cNvPicPr>
          <p:nvPr/>
        </p:nvPicPr>
        <p:blipFill>
          <a:blip r:embed="rId2"/>
          <a:stretch>
            <a:fillRect/>
          </a:stretch>
        </p:blipFill>
        <p:spPr>
          <a:xfrm>
            <a:off x="1484311" y="3175153"/>
            <a:ext cx="10209706" cy="2222833"/>
          </a:xfrm>
          <a:prstGeom prst="rect">
            <a:avLst/>
          </a:prstGeom>
        </p:spPr>
      </p:pic>
    </p:spTree>
    <p:extLst>
      <p:ext uri="{BB962C8B-B14F-4D97-AF65-F5344CB8AC3E}">
        <p14:creationId xmlns:p14="http://schemas.microsoft.com/office/powerpoint/2010/main" val="1750333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CALCULO ESCUDO FISCAL </a:t>
            </a:r>
            <a:endParaRPr lang="es-EC" b="1" dirty="0"/>
          </a:p>
        </p:txBody>
      </p:sp>
      <p:pic>
        <p:nvPicPr>
          <p:cNvPr id="4" name="Imagen 3"/>
          <p:cNvPicPr>
            <a:picLocks noChangeAspect="1"/>
          </p:cNvPicPr>
          <p:nvPr/>
        </p:nvPicPr>
        <p:blipFill>
          <a:blip r:embed="rId2"/>
          <a:stretch>
            <a:fillRect/>
          </a:stretch>
        </p:blipFill>
        <p:spPr>
          <a:xfrm>
            <a:off x="2255213" y="2979163"/>
            <a:ext cx="7696012" cy="2249660"/>
          </a:xfrm>
          <a:prstGeom prst="rect">
            <a:avLst/>
          </a:prstGeom>
        </p:spPr>
      </p:pic>
    </p:spTree>
    <p:extLst>
      <p:ext uri="{BB962C8B-B14F-4D97-AF65-F5344CB8AC3E}">
        <p14:creationId xmlns:p14="http://schemas.microsoft.com/office/powerpoint/2010/main" val="3463964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VALORACION</a:t>
            </a:r>
            <a:endParaRPr lang="es-EC" b="1" dirty="0"/>
          </a:p>
        </p:txBody>
      </p:sp>
      <p:pic>
        <p:nvPicPr>
          <p:cNvPr id="4" name="Imagen 3"/>
          <p:cNvPicPr>
            <a:picLocks noChangeAspect="1"/>
          </p:cNvPicPr>
          <p:nvPr/>
        </p:nvPicPr>
        <p:blipFill>
          <a:blip r:embed="rId2"/>
          <a:stretch>
            <a:fillRect/>
          </a:stretch>
        </p:blipFill>
        <p:spPr>
          <a:xfrm>
            <a:off x="4152826" y="2120225"/>
            <a:ext cx="4681681" cy="4641183"/>
          </a:xfrm>
          <a:prstGeom prst="rect">
            <a:avLst/>
          </a:prstGeom>
        </p:spPr>
      </p:pic>
    </p:spTree>
    <p:extLst>
      <p:ext uri="{BB962C8B-B14F-4D97-AF65-F5344CB8AC3E}">
        <p14:creationId xmlns:p14="http://schemas.microsoft.com/office/powerpoint/2010/main" val="3886490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CONCLUSIONES</a:t>
            </a:r>
            <a:endParaRPr lang="es-EC" b="1" dirty="0"/>
          </a:p>
        </p:txBody>
      </p:sp>
      <p:sp>
        <p:nvSpPr>
          <p:cNvPr id="3" name="Marcador de contenido 2"/>
          <p:cNvSpPr>
            <a:spLocks noGrp="1"/>
          </p:cNvSpPr>
          <p:nvPr>
            <p:ph idx="1"/>
          </p:nvPr>
        </p:nvSpPr>
        <p:spPr/>
        <p:txBody>
          <a:bodyPr>
            <a:normAutofit/>
          </a:bodyPr>
          <a:lstStyle/>
          <a:p>
            <a:pPr lvl="0" algn="just"/>
            <a:r>
              <a:rPr lang="es-ES" sz="2000" dirty="0"/>
              <a:t>Se considera importante la valoración de la empresa </a:t>
            </a:r>
            <a:r>
              <a:rPr lang="es-ES" sz="2000" dirty="0" err="1"/>
              <a:t>Adrialpetro</a:t>
            </a:r>
            <a:r>
              <a:rPr lang="es-ES" sz="2000" dirty="0"/>
              <a:t> S.A, para que los directivos de la misma puedan conocer el valor de la empresa real, descubran cómo las fuerzas externas del mercado y la industria, así como las fortalezas y debilidades de la organización influyen en su valor y de esta manera poder tomar las decisiones adecuadas y correctivos en caso de ser necesario</a:t>
            </a:r>
            <a:r>
              <a:rPr lang="es-ES" sz="2000" dirty="0" smtClean="0"/>
              <a:t>.</a:t>
            </a:r>
          </a:p>
          <a:p>
            <a:pPr marL="0" lvl="0" indent="0" algn="just">
              <a:buNone/>
            </a:pPr>
            <a:endParaRPr lang="es-EC" sz="2000" dirty="0"/>
          </a:p>
          <a:p>
            <a:pPr lvl="0" algn="just"/>
            <a:r>
              <a:rPr lang="es-ES" sz="2000" dirty="0" err="1"/>
              <a:t>Adrialpetro</a:t>
            </a:r>
            <a:r>
              <a:rPr lang="es-ES" sz="2000" dirty="0"/>
              <a:t> S.A es una empresa fortalecida principalmente por la maquinaria de punta con la que cuenta, y la capacitación que constantemente que </a:t>
            </a:r>
            <a:r>
              <a:rPr lang="es-ES" sz="2000" dirty="0" smtClean="0"/>
              <a:t>imparten.</a:t>
            </a:r>
            <a:endParaRPr lang="es-EC" sz="2000" dirty="0"/>
          </a:p>
          <a:p>
            <a:pPr marL="0" indent="0">
              <a:buNone/>
            </a:pPr>
            <a:endParaRPr lang="es-EC" dirty="0"/>
          </a:p>
        </p:txBody>
      </p:sp>
    </p:spTree>
    <p:extLst>
      <p:ext uri="{BB962C8B-B14F-4D97-AF65-F5344CB8AC3E}">
        <p14:creationId xmlns:p14="http://schemas.microsoft.com/office/powerpoint/2010/main" val="748010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CONCLUSIONES</a:t>
            </a:r>
            <a:endParaRPr lang="es-EC" b="1" dirty="0"/>
          </a:p>
        </p:txBody>
      </p:sp>
      <p:sp>
        <p:nvSpPr>
          <p:cNvPr id="3" name="Marcador de contenido 2"/>
          <p:cNvSpPr>
            <a:spLocks noGrp="1"/>
          </p:cNvSpPr>
          <p:nvPr>
            <p:ph idx="1"/>
          </p:nvPr>
        </p:nvSpPr>
        <p:spPr/>
        <p:txBody>
          <a:bodyPr>
            <a:normAutofit fontScale="92500" lnSpcReduction="20000"/>
          </a:bodyPr>
          <a:lstStyle/>
          <a:p>
            <a:pPr lvl="0" algn="just"/>
            <a:r>
              <a:rPr lang="es-ES" sz="2200" dirty="0"/>
              <a:t>Ha manera general los ingresos de </a:t>
            </a:r>
            <a:r>
              <a:rPr lang="es-ES" sz="2200" dirty="0" err="1"/>
              <a:t>Adrialpetro</a:t>
            </a:r>
            <a:r>
              <a:rPr lang="es-ES" sz="2200" dirty="0"/>
              <a:t> han ido disminuyendo en los últimos tres años, sin embargo sigue representando una empresa muy lucrativa con márgenes apropiados para el </a:t>
            </a:r>
            <a:r>
              <a:rPr lang="es-ES" sz="2200" dirty="0" smtClean="0"/>
              <a:t>sector</a:t>
            </a:r>
            <a:endParaRPr lang="es-EC" sz="2200" dirty="0"/>
          </a:p>
          <a:p>
            <a:pPr lvl="0" algn="just"/>
            <a:endParaRPr lang="es-EC" sz="2200" dirty="0"/>
          </a:p>
          <a:p>
            <a:pPr lvl="0" algn="just"/>
            <a:r>
              <a:rPr lang="es-ES" sz="2200" dirty="0"/>
              <a:t>En los últimos años el tema del petróleo se ha configurado uno de los temas más discutidos, en vista de los cambios que ha sufrido este sector, principalmente por ser el sector que más riqueza genera al país, seguido por una serie de decisiones gubernamentales y manejos poco eficientes ocasionan que las empresas que trabajen directa o indirectamente en el sector petrolero sufran cambios, variantes a tratar en cada empresa.</a:t>
            </a:r>
            <a:endParaRPr lang="es-EC" sz="2200" dirty="0"/>
          </a:p>
          <a:p>
            <a:pPr marL="0" indent="0">
              <a:buNone/>
            </a:pPr>
            <a:endParaRPr lang="es-EC" dirty="0"/>
          </a:p>
        </p:txBody>
      </p:sp>
    </p:spTree>
    <p:extLst>
      <p:ext uri="{BB962C8B-B14F-4D97-AF65-F5344CB8AC3E}">
        <p14:creationId xmlns:p14="http://schemas.microsoft.com/office/powerpoint/2010/main" val="145563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CONTENIDO</a:t>
            </a:r>
            <a:endParaRPr lang="es-EC" b="1" dirty="0"/>
          </a:p>
        </p:txBody>
      </p:sp>
      <p:sp>
        <p:nvSpPr>
          <p:cNvPr id="3" name="Marcador de contenido 2"/>
          <p:cNvSpPr>
            <a:spLocks noGrp="1"/>
          </p:cNvSpPr>
          <p:nvPr>
            <p:ph idx="1"/>
          </p:nvPr>
        </p:nvSpPr>
        <p:spPr/>
        <p:txBody>
          <a:bodyPr>
            <a:normAutofit fontScale="85000" lnSpcReduction="20000"/>
          </a:bodyPr>
          <a:lstStyle/>
          <a:p>
            <a:r>
              <a:rPr lang="es-EC" dirty="0" smtClean="0"/>
              <a:t>Análisis Macroeconómico (2013)</a:t>
            </a:r>
          </a:p>
          <a:p>
            <a:r>
              <a:rPr lang="es-EC" dirty="0" smtClean="0"/>
              <a:t>Análisis Microeconómico</a:t>
            </a:r>
          </a:p>
          <a:p>
            <a:r>
              <a:rPr lang="es-EC" dirty="0" smtClean="0"/>
              <a:t>Análisis Interno </a:t>
            </a:r>
          </a:p>
          <a:p>
            <a:r>
              <a:rPr lang="es-EC" dirty="0" smtClean="0"/>
              <a:t>Análisis Financiero</a:t>
            </a:r>
          </a:p>
          <a:p>
            <a:r>
              <a:rPr lang="es-EC" dirty="0" smtClean="0"/>
              <a:t>Marco Teórico</a:t>
            </a:r>
          </a:p>
          <a:p>
            <a:r>
              <a:rPr lang="es-EC" dirty="0" smtClean="0"/>
              <a:t>Selección del método adecuado</a:t>
            </a:r>
          </a:p>
          <a:p>
            <a:r>
              <a:rPr lang="es-EC" dirty="0" smtClean="0"/>
              <a:t>Valoración</a:t>
            </a:r>
          </a:p>
          <a:p>
            <a:r>
              <a:rPr lang="es-EC" dirty="0" smtClean="0"/>
              <a:t>Conclusiones y Recomendaciones</a:t>
            </a:r>
            <a:endParaRPr lang="es-EC" dirty="0"/>
          </a:p>
        </p:txBody>
      </p:sp>
    </p:spTree>
    <p:extLst>
      <p:ext uri="{BB962C8B-B14F-4D97-AF65-F5344CB8AC3E}">
        <p14:creationId xmlns:p14="http://schemas.microsoft.com/office/powerpoint/2010/main" val="24555391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CONCLUSIONES</a:t>
            </a:r>
            <a:endParaRPr lang="es-EC" b="1" dirty="0"/>
          </a:p>
        </p:txBody>
      </p:sp>
      <p:sp>
        <p:nvSpPr>
          <p:cNvPr id="3" name="Marcador de contenido 2"/>
          <p:cNvSpPr>
            <a:spLocks noGrp="1"/>
          </p:cNvSpPr>
          <p:nvPr>
            <p:ph idx="1"/>
          </p:nvPr>
        </p:nvSpPr>
        <p:spPr/>
        <p:txBody>
          <a:bodyPr>
            <a:normAutofit lnSpcReduction="10000"/>
          </a:bodyPr>
          <a:lstStyle/>
          <a:p>
            <a:pPr lvl="0" algn="just"/>
            <a:r>
              <a:rPr lang="es-ES" sz="2000" dirty="0"/>
              <a:t>Los índices de </a:t>
            </a:r>
            <a:r>
              <a:rPr lang="es-ES" sz="2000" dirty="0" err="1"/>
              <a:t>Adrialpetro</a:t>
            </a:r>
            <a:r>
              <a:rPr lang="es-ES" sz="2000" dirty="0"/>
              <a:t> también ha disminuido con el transcurso de los años, sin embargo la empresa sigue siendo lo suficiente solvente para cubrir sus pasivos y no pone en peligro su funcionamiento a largo plazo.</a:t>
            </a:r>
            <a:endParaRPr lang="es-EC" sz="2000" dirty="0"/>
          </a:p>
          <a:p>
            <a:pPr marL="0" indent="0" algn="just">
              <a:buNone/>
            </a:pPr>
            <a:endParaRPr lang="es-EC" sz="2000" dirty="0"/>
          </a:p>
          <a:p>
            <a:pPr lvl="0" algn="just"/>
            <a:r>
              <a:rPr lang="es-ES" sz="2000" dirty="0"/>
              <a:t>Una vez determinado el método de flujos de caja como el más </a:t>
            </a:r>
            <a:r>
              <a:rPr lang="es-ES" sz="2000" dirty="0" err="1"/>
              <a:t>acertivo</a:t>
            </a:r>
            <a:r>
              <a:rPr lang="es-ES" sz="2000" dirty="0"/>
              <a:t> para la valoración de la empresa </a:t>
            </a:r>
            <a:r>
              <a:rPr lang="es-ES" sz="2000" dirty="0" err="1"/>
              <a:t>Adrialpetro</a:t>
            </a:r>
            <a:r>
              <a:rPr lang="es-ES" sz="2000" dirty="0"/>
              <a:t>, se ha obtenido que la empresa tiene un rendimiento por acción de </a:t>
            </a:r>
            <a:r>
              <a:rPr lang="es-ES" sz="2000" dirty="0" err="1"/>
              <a:t>Usd</a:t>
            </a:r>
            <a:r>
              <a:rPr lang="es-ES" sz="2000" dirty="0"/>
              <a:t> 5.72 lo cual representa </a:t>
            </a:r>
            <a:r>
              <a:rPr lang="es-ES" sz="2000" dirty="0" err="1"/>
              <a:t>Usd</a:t>
            </a:r>
            <a:r>
              <a:rPr lang="es-ES" sz="2000" dirty="0"/>
              <a:t> 1.72 excedentes por cada acción de la compañía de su valor actual en libros, esto indica que es una empresa rentable que genera beneficios a futuro.</a:t>
            </a:r>
            <a:endParaRPr lang="es-EC" sz="2000" dirty="0"/>
          </a:p>
          <a:p>
            <a:pPr marL="0" indent="0">
              <a:buNone/>
            </a:pPr>
            <a:endParaRPr lang="es-EC" dirty="0"/>
          </a:p>
        </p:txBody>
      </p:sp>
    </p:spTree>
    <p:extLst>
      <p:ext uri="{BB962C8B-B14F-4D97-AF65-F5344CB8AC3E}">
        <p14:creationId xmlns:p14="http://schemas.microsoft.com/office/powerpoint/2010/main" val="23119288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C" dirty="0" smtClean="0"/>
              <a:t>A lo </a:t>
            </a:r>
            <a:r>
              <a:rPr lang="es-EC" dirty="0"/>
              <a:t>largo de este estudio se ha podido visualizar los cambios y efectos que </a:t>
            </a:r>
            <a:r>
              <a:rPr lang="es-EC" dirty="0" err="1"/>
              <a:t>Adrialpetro</a:t>
            </a:r>
            <a:r>
              <a:rPr lang="es-EC" dirty="0"/>
              <a:t> ha obtenido en sus balances producto de sus decisiones y sus acciones, sin embargo se recomienda a la empresa un mejor manejo de costos y una mayor eficiencia en los activos con los que cuenta, de esta manera la empresa </a:t>
            </a:r>
            <a:r>
              <a:rPr lang="es-EC" dirty="0" err="1"/>
              <a:t>Adrialpetro</a:t>
            </a:r>
            <a:r>
              <a:rPr lang="es-EC" dirty="0"/>
              <a:t> podría tener un crecimiento mayor al reflejado.</a:t>
            </a:r>
          </a:p>
          <a:p>
            <a:pPr marL="0" indent="0" algn="just">
              <a:buNone/>
            </a:pPr>
            <a:endParaRPr lang="es-EC" dirty="0"/>
          </a:p>
          <a:p>
            <a:pPr marL="0" indent="0" algn="just">
              <a:buNone/>
            </a:pPr>
            <a:r>
              <a:rPr lang="es-EC" dirty="0"/>
              <a:t>En este sector es importante estar a la vanguardia en la tecnología de punta que el mercado tiene a disposición, </a:t>
            </a:r>
            <a:r>
              <a:rPr lang="es-EC" dirty="0" err="1"/>
              <a:t>Adrialpetro</a:t>
            </a:r>
            <a:r>
              <a:rPr lang="es-EC" dirty="0"/>
              <a:t> tiene como fortaleza la maquinaria de punta, por lo cual se recomienda seguir utilizando esta política de innovación de maquinaria que permita una empresa más eficiente, lo cual se refleje como un valor agregado con la competencia.</a:t>
            </a:r>
          </a:p>
          <a:p>
            <a:pPr marL="0" indent="0">
              <a:buNone/>
            </a:pPr>
            <a:endParaRPr lang="es-EC" dirty="0"/>
          </a:p>
        </p:txBody>
      </p:sp>
    </p:spTree>
    <p:extLst>
      <p:ext uri="{BB962C8B-B14F-4D97-AF65-F5344CB8AC3E}">
        <p14:creationId xmlns:p14="http://schemas.microsoft.com/office/powerpoint/2010/main" val="1435568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p:txBody>
          <a:bodyPr>
            <a:normAutofit/>
          </a:bodyPr>
          <a:lstStyle/>
          <a:p>
            <a:pPr marL="0" indent="0" algn="just">
              <a:buNone/>
            </a:pPr>
            <a:r>
              <a:rPr lang="es-EC" sz="2000" dirty="0"/>
              <a:t>Las decisiones gubernamentales, así como los cambios y políticas a nivel internacional afectan directamente a la industria, es recomendable para </a:t>
            </a:r>
            <a:r>
              <a:rPr lang="es-EC" sz="2000" dirty="0" err="1"/>
              <a:t>Adrialpetro</a:t>
            </a:r>
            <a:r>
              <a:rPr lang="es-EC" sz="2000" dirty="0"/>
              <a:t> poder proveer una reserva económica que le permita afrontar situaciones que puedan generar una pérdida en su valor económico.</a:t>
            </a:r>
          </a:p>
          <a:p>
            <a:pPr marL="0" indent="0">
              <a:buNone/>
            </a:pPr>
            <a:endParaRPr lang="es-EC" dirty="0"/>
          </a:p>
        </p:txBody>
      </p:sp>
    </p:spTree>
    <p:extLst>
      <p:ext uri="{BB962C8B-B14F-4D97-AF65-F5344CB8AC3E}">
        <p14:creationId xmlns:p14="http://schemas.microsoft.com/office/powerpoint/2010/main" val="222601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MACROECONOMICO </a:t>
            </a:r>
            <a:endParaRPr lang="es-EC"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114907540"/>
              </p:ext>
            </p:extLst>
          </p:nvPr>
        </p:nvGraphicFramePr>
        <p:xfrm>
          <a:off x="1484312" y="1336431"/>
          <a:ext cx="10388819" cy="552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71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ANALISIS MACROECONOMICO</a:t>
            </a:r>
            <a:endParaRPr lang="es-EC" b="1" dirty="0"/>
          </a:p>
        </p:txBody>
      </p:sp>
      <p:sp>
        <p:nvSpPr>
          <p:cNvPr id="3" name="Marcador de contenido 2"/>
          <p:cNvSpPr>
            <a:spLocks noGrp="1"/>
          </p:cNvSpPr>
          <p:nvPr>
            <p:ph idx="1"/>
          </p:nvPr>
        </p:nvSpPr>
        <p:spPr/>
        <p:txBody>
          <a:bodyPr>
            <a:normAutofit fontScale="85000" lnSpcReduction="10000"/>
          </a:bodyPr>
          <a:lstStyle/>
          <a:p>
            <a:pPr marL="0" indent="0" algn="just">
              <a:buNone/>
            </a:pPr>
            <a:r>
              <a:rPr lang="es-ES" dirty="0"/>
              <a:t>En general el entorno macroeconómico durante los últimos años ha presentado un crecimiento por sobre el promedio, sin embargo, se prevé que este desacelere, según publicaciones del Banco Central del Ecuador,  este factor básicamente dado por políticas monetarias restrictivas, una mayor aversión al riesgo y condiciones en el financiamiento externo más estrictas han tenido como resultado una lenta demanda interna</a:t>
            </a:r>
            <a:endParaRPr lang="es-EC" dirty="0"/>
          </a:p>
          <a:p>
            <a:pPr marL="0" indent="0" algn="just">
              <a:buNone/>
            </a:pPr>
            <a:endParaRPr lang="es-EC" dirty="0"/>
          </a:p>
          <a:p>
            <a:pPr marL="0" indent="0" algn="just">
              <a:buNone/>
            </a:pPr>
            <a:r>
              <a:rPr lang="es-ES" dirty="0"/>
              <a:t>Con respecto a las exportaciones petroleras, se divisó un incremento en los precios del barril de petróleo crudo y sus derivados en un 8%, lo que produjo un incremento en el valor FOB de 14,60%.  (oportunidad alta)</a:t>
            </a:r>
            <a:endParaRPr lang="es-EC" dirty="0"/>
          </a:p>
          <a:p>
            <a:pPr marL="0" indent="0">
              <a:buNone/>
            </a:pPr>
            <a:endParaRPr lang="es-EC" dirty="0"/>
          </a:p>
        </p:txBody>
      </p:sp>
    </p:spTree>
    <p:extLst>
      <p:ext uri="{BB962C8B-B14F-4D97-AF65-F5344CB8AC3E}">
        <p14:creationId xmlns:p14="http://schemas.microsoft.com/office/powerpoint/2010/main" val="2637841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Paralaje</Template>
  <TotalTime>4469</TotalTime>
  <Words>2185</Words>
  <Application>Microsoft Office PowerPoint</Application>
  <PresentationFormat>Panorámica</PresentationFormat>
  <Paragraphs>292</Paragraphs>
  <Slides>72</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76" baseType="lpstr">
      <vt:lpstr>Arial</vt:lpstr>
      <vt:lpstr>Corbel</vt:lpstr>
      <vt:lpstr>Parallax</vt:lpstr>
      <vt:lpstr>Microsoft Editor de ecuaciones 3.0</vt:lpstr>
      <vt:lpstr>ADRIALPETRO S.A. VALORACIÓN POR EL MÉTODO DE FLUJO DE CAJA DESCONTADOS</vt:lpstr>
      <vt:lpstr>JUSTIFICACIÓN</vt:lpstr>
      <vt:lpstr>JUSTIFICACIÓN</vt:lpstr>
      <vt:lpstr>JUSTIFICACIÓN</vt:lpstr>
      <vt:lpstr>OBJETIVOS</vt:lpstr>
      <vt:lpstr>OBJETIVOS</vt:lpstr>
      <vt:lpstr>CONTENIDO</vt:lpstr>
      <vt:lpstr>ANALISIS MACROECONOMICO </vt:lpstr>
      <vt:lpstr>ANALISIS MACROECONOMICO</vt:lpstr>
      <vt:lpstr>ANALISIS MICROECONOMICO</vt:lpstr>
      <vt:lpstr>ANALISIS MICROECONOMICO</vt:lpstr>
      <vt:lpstr>ANALISIS INTERNO GENERALIDADES</vt:lpstr>
      <vt:lpstr>ANALISIS INTERNO SERVICIOS OFERTADOS</vt:lpstr>
      <vt:lpstr>ANALISIS INTERNO FILOSOFIA CORPORATIVA</vt:lpstr>
      <vt:lpstr>ANALISIS INTERNO FILOSOFIA CORPORATIVA</vt:lpstr>
      <vt:lpstr>ANALISIS INTERNO FILOSOFIA CORPORATIVA</vt:lpstr>
      <vt:lpstr>ANALISIS INTERNO PRINCIPALES CLIENTES</vt:lpstr>
      <vt:lpstr>ANALISIS INTERNO FUERZAS COMPETITIVAS </vt:lpstr>
      <vt:lpstr>ANALISIS INTERNO FUERZAS COMPETITIVAS</vt:lpstr>
      <vt:lpstr>ANALISIS INTERNO FUERZAS COMPETITIVAS</vt:lpstr>
      <vt:lpstr>ANALISIS FINACIERO ANÁLISIS VERTICAL BALANCE GENERAL</vt:lpstr>
      <vt:lpstr>ANALISIS FINACIERO ANÁLISIS VERTICAL BALANCE GENERAL</vt:lpstr>
      <vt:lpstr>ANALISIS FINACIERO ANÁLISIS HORIZONTAL BALANCE GENERAL</vt:lpstr>
      <vt:lpstr>ANALISIS FINACIERO ANÁLISIS HORIZONTAL BALANCE GENERAL</vt:lpstr>
      <vt:lpstr>ANALISIS FINACIERO ANÁLISIS VERTICAL P&amp;G</vt:lpstr>
      <vt:lpstr>Presentación de PowerPoint</vt:lpstr>
      <vt:lpstr>ANALISIS FINACIERO ANÁLISIS HORIZONTAL P&amp;G</vt:lpstr>
      <vt:lpstr>Presentación de PowerPoint</vt:lpstr>
      <vt:lpstr>ANALISIS FINACIERO RAZONES FINANCIERAS</vt:lpstr>
      <vt:lpstr>ANALISIS FINACIERO RAZONES FINANCIERAS</vt:lpstr>
      <vt:lpstr>ANALISIS FINACIERO RAZONES FINANCIERAS</vt:lpstr>
      <vt:lpstr>ANALISIS FINACIERO RAZONES FINANCIERAS</vt:lpstr>
      <vt:lpstr>ANALISIS FINACIERO RAZONES FINANCIERAS</vt:lpstr>
      <vt:lpstr>MARCO TEORICO MODELOS DE VALORACION</vt:lpstr>
      <vt:lpstr>MARCO TEORICO MODELOS DE VALORACION</vt:lpstr>
      <vt:lpstr>MARCO TEORICO MODELOS DE VALORACIÓN</vt:lpstr>
      <vt:lpstr>MARCO TEORICO MODELOS DE VALORACIÓN</vt:lpstr>
      <vt:lpstr>MARCO TEORICO MODELOS DE VALORACIÓN</vt:lpstr>
      <vt:lpstr>MARCO TEORICO MODELOS DE VALORACION</vt:lpstr>
      <vt:lpstr>MARCO TEORICO MODELOS DE VALORACION</vt:lpstr>
      <vt:lpstr>MARCO TEORICO MODELOS DE VALORACION</vt:lpstr>
      <vt:lpstr>MARCO TEORICO MODELOS DE VALORACION</vt:lpstr>
      <vt:lpstr>SELECCIÓN DEL MÉTODO ADECUADO</vt:lpstr>
      <vt:lpstr>Presentación de PowerPoint</vt:lpstr>
      <vt:lpstr>ANALISIS DE DATOS HISTORICOS</vt:lpstr>
      <vt:lpstr>ELABORACION DE FLUJOS DE CAJA</vt:lpstr>
      <vt:lpstr>ELABORACION DE FLUJOS DE CAJA</vt:lpstr>
      <vt:lpstr>CALCULO DEL COSTO DE OPORTUNIDAD WACC</vt:lpstr>
      <vt:lpstr>CALCULO DEL COSTO DE OPORTUNIDAD WACC</vt:lpstr>
      <vt:lpstr>CALCULO DEL COSTO DE OPORTUNIDAD WACC</vt:lpstr>
      <vt:lpstr>CALCULO DEL COSTO DE OPORTUNIDAD WACC</vt:lpstr>
      <vt:lpstr>CALCULO DEL COSTO DE OPORTUNIDAD WACC</vt:lpstr>
      <vt:lpstr>CALCULO DEL COSTO DE OPORTUNIDAD WACC</vt:lpstr>
      <vt:lpstr>CALCULO DEL COSTO DE OPORTUNIDAD WACC</vt:lpstr>
      <vt:lpstr>CALCULO DEL COSTO DE OPORTUNIDAD WACC</vt:lpstr>
      <vt:lpstr>CALCULO DEL COSTO DE OPORTUNIDAD WACC</vt:lpstr>
      <vt:lpstr>CALCULO DEL COSTO DE OPORTUNIDAD WACC</vt:lpstr>
      <vt:lpstr>CALCULO DEL COSTO DE OPORTUNIDAD WACC</vt:lpstr>
      <vt:lpstr>CALCULO DEL COSTO DE OPORTUNIDAD WACC</vt:lpstr>
      <vt:lpstr>ELABORACION DE PROYECCIONES FINANCIERAS</vt:lpstr>
      <vt:lpstr>ELABORACION DE PROYECCIONES FINANCIERAS</vt:lpstr>
      <vt:lpstr>ELABORACION DE PROYECCIONES FINANCIERAS</vt:lpstr>
      <vt:lpstr>CALCULO DEL VALOR RESIDUAL</vt:lpstr>
      <vt:lpstr>CALCULO DEL VALOR ACTUAL DEL PASIVO A LARGO PLAZO</vt:lpstr>
      <vt:lpstr>CALCULO DEL VALOR ACTUAL DEL PASIVO A LARGO PLAZO</vt:lpstr>
      <vt:lpstr>CALCULO ESCUDO FISCAL </vt:lpstr>
      <vt:lpstr>VALORACION</vt:lpstr>
      <vt:lpstr>CONCLUSIONES</vt:lpstr>
      <vt:lpstr>CONCLUSIONES</vt:lpstr>
      <vt:lpstr>CONCLUSIONES</vt:lpstr>
      <vt:lpstr>RECOMENDACIONES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ADRIALPETRO S.A. VALORACIÓN POR EL MÉTODO DE FLUJO DE CAJA DESCONTADOS</dc:title>
  <dc:creator>Sofía Miñaca</dc:creator>
  <cp:lastModifiedBy>Sofía Miñaca</cp:lastModifiedBy>
  <cp:revision>61</cp:revision>
  <dcterms:created xsi:type="dcterms:W3CDTF">2015-05-06T18:27:24Z</dcterms:created>
  <dcterms:modified xsi:type="dcterms:W3CDTF">2015-05-09T20:56:52Z</dcterms:modified>
</cp:coreProperties>
</file>