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5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newsflash/>
    <p:sndAc>
      <p:stSnd>
        <p:snd r:embed="rId18" name="applause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9100" y="3245777"/>
            <a:ext cx="9944099" cy="1135723"/>
          </a:xfrm>
        </p:spPr>
        <p:txBody>
          <a:bodyPr/>
          <a:lstStyle/>
          <a:p>
            <a:pPr algn="ctr"/>
            <a:r>
              <a:rPr lang="es-EC" sz="4000" b="1" dirty="0">
                <a:solidFill>
                  <a:schemeClr val="tx1"/>
                </a:solidFill>
              </a:rPr>
              <a:t>UNIVERSITY OF THE ARMED FORCES - ESPE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0817" y="4686529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rgbClr val="002060"/>
                </a:solidFill>
              </a:rPr>
              <a:t>DISTANCE LEARNING EDUCATION</a:t>
            </a:r>
          </a:p>
          <a:p>
            <a:pPr algn="ctr"/>
            <a:r>
              <a:rPr lang="es-EC" sz="2400" b="1" dirty="0">
                <a:solidFill>
                  <a:srgbClr val="002060"/>
                </a:solidFill>
              </a:rPr>
              <a:t>DEPARTMENT OF HUMAN AND SOCIAL SCIENCES</a:t>
            </a:r>
          </a:p>
          <a:p>
            <a:pPr algn="ctr"/>
            <a:r>
              <a:rPr lang="es-EC" sz="2400" b="1" dirty="0">
                <a:solidFill>
                  <a:srgbClr val="002060"/>
                </a:solidFill>
              </a:rPr>
              <a:t>APPLIED LINGUISTICS IN ENGLISH PROGRAM</a:t>
            </a:r>
          </a:p>
          <a:p>
            <a:pPr algn="ctr"/>
            <a:r>
              <a:rPr lang="es-EC" sz="2400" b="1" dirty="0">
                <a:solidFill>
                  <a:srgbClr val="002060"/>
                </a:solidFill>
              </a:rPr>
              <a:t>RESEARCH PROJECT PROPOSAL</a:t>
            </a:r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290" b="-132"/>
          <a:stretch/>
        </p:blipFill>
        <p:spPr bwMode="auto">
          <a:xfrm>
            <a:off x="3314700" y="0"/>
            <a:ext cx="4133850" cy="324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3596130"/>
      </p:ext>
    </p:extLst>
  </p:cSld>
  <p:clrMapOvr>
    <a:masterClrMapping/>
  </p:clrMapOvr>
  <p:transition spd="slow">
    <p:strips dir="ld"/>
    <p:sndAc>
      <p:stSnd>
        <p:snd r:embed="rId2" name="drumroll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797493" y="2234272"/>
            <a:ext cx="7766936" cy="1646302"/>
          </a:xfrm>
        </p:spPr>
        <p:txBody>
          <a:bodyPr/>
          <a:lstStyle/>
          <a:p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SPEAKING SKILL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38550" y="485790"/>
            <a:ext cx="2686050" cy="1104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err="1">
                <a:solidFill>
                  <a:srgbClr val="002060"/>
                </a:solidFill>
              </a:rPr>
              <a:t>Interactive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process</a:t>
            </a:r>
            <a:endParaRPr lang="es-EC" sz="2400" b="1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915150" y="1952523"/>
            <a:ext cx="2819400" cy="1104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err="1">
                <a:solidFill>
                  <a:srgbClr val="002060"/>
                </a:solidFill>
              </a:rPr>
              <a:t>Productive</a:t>
            </a:r>
            <a:r>
              <a:rPr lang="es-EC" sz="2400" b="1" dirty="0">
                <a:solidFill>
                  <a:srgbClr val="002060"/>
                </a:solidFill>
              </a:rPr>
              <a:t> and </a:t>
            </a:r>
            <a:r>
              <a:rPr lang="es-EC" sz="2400" b="1" dirty="0" err="1">
                <a:solidFill>
                  <a:srgbClr val="002060"/>
                </a:solidFill>
              </a:rPr>
              <a:t>effective</a:t>
            </a:r>
            <a:r>
              <a:rPr lang="es-EC" sz="2400" b="1" dirty="0">
                <a:solidFill>
                  <a:srgbClr val="002060"/>
                </a:solidFill>
              </a:rPr>
              <a:t> communication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617259" y="5271247"/>
            <a:ext cx="3297891" cy="13076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err="1" smtClean="0">
                <a:solidFill>
                  <a:srgbClr val="002060"/>
                </a:solidFill>
              </a:rPr>
              <a:t>Emits</a:t>
            </a:r>
            <a:r>
              <a:rPr lang="es-EC" sz="2400" b="1" dirty="0" smtClean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clear</a:t>
            </a:r>
            <a:r>
              <a:rPr lang="es-EC" sz="2400" b="1" dirty="0">
                <a:solidFill>
                  <a:srgbClr val="002060"/>
                </a:solidFill>
              </a:rPr>
              <a:t> and  precise </a:t>
            </a:r>
            <a:r>
              <a:rPr lang="es-EC" sz="2400" b="1" dirty="0" err="1" smtClean="0">
                <a:solidFill>
                  <a:srgbClr val="002060"/>
                </a:solidFill>
              </a:rPr>
              <a:t>the</a:t>
            </a:r>
            <a:r>
              <a:rPr lang="es-EC" sz="2400" b="1" dirty="0" smtClean="0">
                <a:solidFill>
                  <a:srgbClr val="002060"/>
                </a:solidFill>
              </a:rPr>
              <a:t> </a:t>
            </a:r>
            <a:r>
              <a:rPr lang="es-EC" sz="2400" b="1" dirty="0" err="1" smtClean="0">
                <a:solidFill>
                  <a:srgbClr val="002060"/>
                </a:solidFill>
              </a:rPr>
              <a:t>message</a:t>
            </a:r>
            <a:r>
              <a:rPr lang="es-EC" sz="2400" b="1" dirty="0" smtClean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to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the</a:t>
            </a:r>
            <a:r>
              <a:rPr lang="es-EC" sz="2400" b="1" dirty="0">
                <a:solidFill>
                  <a:srgbClr val="002060"/>
                </a:solidFill>
              </a:rPr>
              <a:t> receiver 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629400" y="3713242"/>
            <a:ext cx="3105150" cy="13921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2060"/>
                </a:solidFill>
              </a:rPr>
              <a:t>Includes </a:t>
            </a:r>
            <a:r>
              <a:rPr lang="es-EC" sz="2400" b="1" dirty="0" err="1">
                <a:solidFill>
                  <a:srgbClr val="002060"/>
                </a:solidFill>
              </a:rPr>
              <a:t>the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components</a:t>
            </a:r>
            <a:r>
              <a:rPr lang="es-EC" sz="2400" b="1" dirty="0">
                <a:solidFill>
                  <a:srgbClr val="002060"/>
                </a:solidFill>
              </a:rPr>
              <a:t> of communication</a:t>
            </a:r>
          </a:p>
        </p:txBody>
      </p:sp>
      <p:cxnSp>
        <p:nvCxnSpPr>
          <p:cNvPr id="25" name="24 Conector recto de flecha"/>
          <p:cNvCxnSpPr>
            <a:stCxn id="5" idx="2"/>
          </p:cNvCxnSpPr>
          <p:nvPr/>
        </p:nvCxnSpPr>
        <p:spPr>
          <a:xfrm>
            <a:off x="8324850" y="3057423"/>
            <a:ext cx="12326" cy="68085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stCxn id="7" idx="2"/>
            <a:endCxn id="6" idx="3"/>
          </p:cNvCxnSpPr>
          <p:nvPr/>
        </p:nvCxnSpPr>
        <p:spPr>
          <a:xfrm flipH="1">
            <a:off x="6915150" y="5105400"/>
            <a:ext cx="1266825" cy="81965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>
            <a:stCxn id="4" idx="3"/>
          </p:cNvCxnSpPr>
          <p:nvPr/>
        </p:nvCxnSpPr>
        <p:spPr>
          <a:xfrm>
            <a:off x="6324600" y="1038240"/>
            <a:ext cx="2052918" cy="8443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192180"/>
      </p:ext>
    </p:extLst>
  </p:cSld>
  <p:clrMapOvr>
    <a:masterClrMapping/>
  </p:clrMapOvr>
  <p:transition spd="slow">
    <p:pull dir="lu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56566" y="2853421"/>
            <a:ext cx="8867015" cy="1320800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>
                <a:solidFill>
                  <a:schemeClr val="accent2">
                    <a:lumMod val="50000"/>
                  </a:schemeClr>
                </a:solidFill>
              </a:rPr>
              <a:t>SPEAKING SKILL</a:t>
            </a:r>
          </a:p>
        </p:txBody>
      </p:sp>
      <p:pic>
        <p:nvPicPr>
          <p:cNvPr id="1026" name="Picture 2" descr="http://pgmonth.blogs.lincoln.ac.uk/files/2015/11/join-toastmasters-practice-public-spea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36" y="851291"/>
            <a:ext cx="2629189" cy="165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ft.tt/1HP0vC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0449" y="503187"/>
            <a:ext cx="2763097" cy="216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ournonews.com/wp-content/uploads/2009/12/effective-spea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36" y="4026877"/>
            <a:ext cx="3600938" cy="24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wedishmadeeasy.com/wp-content/uploads/2013/01/two-people-talking-cartoo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8654" y="3791004"/>
            <a:ext cx="2744892" cy="28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381500" y="4343400"/>
            <a:ext cx="2000250" cy="1714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002060"/>
                </a:solidFill>
              </a:rPr>
              <a:t>FLUENCY</a:t>
            </a:r>
          </a:p>
          <a:p>
            <a:pPr algn="ctr"/>
            <a:r>
              <a:rPr lang="es-EC" dirty="0">
                <a:solidFill>
                  <a:srgbClr val="002060"/>
                </a:solidFill>
              </a:rPr>
              <a:t>ACCURACY</a:t>
            </a:r>
          </a:p>
          <a:p>
            <a:pPr algn="ctr"/>
            <a:r>
              <a:rPr lang="es-EC" dirty="0">
                <a:solidFill>
                  <a:srgbClr val="002060"/>
                </a:solidFill>
              </a:rPr>
              <a:t>GRAMMAR</a:t>
            </a:r>
          </a:p>
          <a:p>
            <a:pPr algn="ctr"/>
            <a:r>
              <a:rPr lang="es-EC" dirty="0">
                <a:solidFill>
                  <a:srgbClr val="002060"/>
                </a:solidFill>
              </a:rPr>
              <a:t>VOCABULARY</a:t>
            </a:r>
          </a:p>
          <a:p>
            <a:pPr algn="ctr"/>
            <a:r>
              <a:rPr lang="es-EC" dirty="0">
                <a:solidFill>
                  <a:srgbClr val="002060"/>
                </a:solidFill>
              </a:rPr>
              <a:t>PRONUNCIATION</a:t>
            </a:r>
          </a:p>
          <a:p>
            <a:pPr algn="ctr"/>
            <a:r>
              <a:rPr lang="es-EC" dirty="0">
                <a:solidFill>
                  <a:srgbClr val="002060"/>
                </a:solidFill>
              </a:rPr>
              <a:t>STRESS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076950" y="3027815"/>
            <a:ext cx="321945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rgbClr val="002060"/>
                </a:solidFill>
              </a:rPr>
              <a:t>INVOLVES</a:t>
            </a:r>
          </a:p>
        </p:txBody>
      </p:sp>
      <p:pic>
        <p:nvPicPr>
          <p:cNvPr id="3" name="Picture 2" descr="http://www.scielo.org.co/img/revistas/prf/n8/n8a06d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1625" y="311120"/>
            <a:ext cx="3856133" cy="24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>
            <a:off x="5728447" y="3603812"/>
            <a:ext cx="1062318" cy="6992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058161"/>
      </p:ext>
    </p:extLst>
  </p:cSld>
  <p:clrMapOvr>
    <a:masterClrMapping/>
  </p:clrMapOvr>
  <p:transition spd="slow">
    <p:split orient="vert" dir="in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682" y="320240"/>
            <a:ext cx="7766936" cy="1646302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SPEAKING SKILL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119718" y="2701738"/>
            <a:ext cx="2796988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2060"/>
                </a:solidFill>
              </a:rPr>
              <a:t>DAVID </a:t>
            </a:r>
            <a:r>
              <a:rPr lang="es-EC" sz="2400" b="1" dirty="0" err="1">
                <a:solidFill>
                  <a:srgbClr val="002060"/>
                </a:solidFill>
              </a:rPr>
              <a:t>NUNAN</a:t>
            </a:r>
            <a:endParaRPr lang="es-EC" sz="24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http://www.edb.utexas.edu/education/assets/images/Departments/ci/alumni/Alum_Profile_FLE_Aydar_160x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2974" y="2226353"/>
            <a:ext cx="1650711" cy="22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071597" y="2664759"/>
            <a:ext cx="2282638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2060"/>
                </a:solidFill>
              </a:rPr>
              <a:t>HAYRIYE KAYI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2388" y="5014985"/>
            <a:ext cx="5132294" cy="14937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err="1">
                <a:solidFill>
                  <a:srgbClr val="002060"/>
                </a:solidFill>
              </a:rPr>
              <a:t>Speaking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is</a:t>
            </a:r>
            <a:r>
              <a:rPr lang="es-EC" sz="2000" b="1" dirty="0">
                <a:solidFill>
                  <a:srgbClr val="002060"/>
                </a:solidFill>
              </a:rPr>
              <a:t> a set to </a:t>
            </a:r>
            <a:r>
              <a:rPr lang="es-EC" sz="2000" b="1" dirty="0" err="1">
                <a:solidFill>
                  <a:srgbClr val="002060"/>
                </a:solidFill>
              </a:rPr>
              <a:t>the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process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for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constructing</a:t>
            </a:r>
            <a:r>
              <a:rPr lang="es-EC" sz="2000" b="1" dirty="0">
                <a:solidFill>
                  <a:srgbClr val="002060"/>
                </a:solidFill>
              </a:rPr>
              <a:t> and </a:t>
            </a:r>
            <a:r>
              <a:rPr lang="es-EC" sz="2000" b="1" dirty="0" err="1">
                <a:solidFill>
                  <a:srgbClr val="002060"/>
                </a:solidFill>
              </a:rPr>
              <a:t>receiving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information</a:t>
            </a:r>
            <a:r>
              <a:rPr lang="es-EC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251762" y="5015753"/>
            <a:ext cx="4552950" cy="15206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err="1">
                <a:solidFill>
                  <a:srgbClr val="002060"/>
                </a:solidFill>
              </a:rPr>
              <a:t>It</a:t>
            </a:r>
            <a:r>
              <a:rPr lang="es-EC" sz="2000" b="1" dirty="0">
                <a:solidFill>
                  <a:srgbClr val="002060"/>
                </a:solidFill>
              </a:rPr>
              <a:t> is </a:t>
            </a:r>
            <a:r>
              <a:rPr lang="es-EC" sz="2000" b="1" dirty="0" err="1">
                <a:solidFill>
                  <a:srgbClr val="002060"/>
                </a:solidFill>
              </a:rPr>
              <a:t>neccesary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 smtClean="0">
                <a:solidFill>
                  <a:srgbClr val="002060"/>
                </a:solidFill>
              </a:rPr>
              <a:t>linguistics</a:t>
            </a:r>
            <a:r>
              <a:rPr lang="es-EC" sz="2000" b="1" dirty="0" smtClean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habits</a:t>
            </a:r>
            <a:r>
              <a:rPr lang="es-EC" sz="2000" b="1" dirty="0">
                <a:solidFill>
                  <a:srgbClr val="002060"/>
                </a:solidFill>
              </a:rPr>
              <a:t> because </a:t>
            </a:r>
            <a:r>
              <a:rPr lang="es-EC" sz="2000" b="1" dirty="0" err="1">
                <a:solidFill>
                  <a:srgbClr val="002060"/>
                </a:solidFill>
              </a:rPr>
              <a:t>the</a:t>
            </a:r>
            <a:r>
              <a:rPr lang="es-EC" sz="2000" b="1" dirty="0">
                <a:solidFill>
                  <a:srgbClr val="002060"/>
                </a:solidFill>
              </a:rPr>
              <a:t> communication </a:t>
            </a:r>
            <a:r>
              <a:rPr lang="es-EC" sz="2000" b="1" dirty="0" err="1">
                <a:solidFill>
                  <a:srgbClr val="002060"/>
                </a:solidFill>
              </a:rPr>
              <a:t>should</a:t>
            </a:r>
            <a:r>
              <a:rPr lang="es-EC" sz="2000" b="1" dirty="0">
                <a:solidFill>
                  <a:srgbClr val="002060"/>
                </a:solidFill>
              </a:rPr>
              <a:t> be real and </a:t>
            </a:r>
            <a:r>
              <a:rPr lang="es-EC" sz="2000" b="1" dirty="0" err="1">
                <a:solidFill>
                  <a:srgbClr val="002060"/>
                </a:solidFill>
              </a:rPr>
              <a:t>productive</a:t>
            </a:r>
            <a:r>
              <a:rPr lang="es-EC" sz="2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8791015" y="3395382"/>
            <a:ext cx="647700" cy="1325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echa abajo 8"/>
          <p:cNvSpPr/>
          <p:nvPr/>
        </p:nvSpPr>
        <p:spPr>
          <a:xfrm>
            <a:off x="4008344" y="3395383"/>
            <a:ext cx="552450" cy="1466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Picture 2" descr="https://www.anaheim.edu/images/faculty/nunanprofiledes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881" y="2040258"/>
            <a:ext cx="1721942" cy="23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7037926"/>
      </p:ext>
    </p:extLst>
  </p:cSld>
  <p:clrMapOvr>
    <a:masterClrMapping/>
  </p:clrMapOvr>
  <p:transition spd="slow">
    <p:push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3817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>
                <a:solidFill>
                  <a:schemeClr val="accent2">
                    <a:lumMod val="50000"/>
                  </a:schemeClr>
                </a:solidFill>
              </a:rPr>
              <a:t>SPEAKING SKILL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020671" y="2190750"/>
            <a:ext cx="3237379" cy="723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400" b="1" dirty="0">
              <a:solidFill>
                <a:srgbClr val="002060"/>
              </a:solidFill>
            </a:endParaRPr>
          </a:p>
          <a:p>
            <a:pPr algn="ctr"/>
            <a:r>
              <a:rPr lang="es-EC" sz="2400" b="1" dirty="0" err="1">
                <a:solidFill>
                  <a:srgbClr val="002060"/>
                </a:solidFill>
              </a:rPr>
              <a:t>HARMER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JEREMY</a:t>
            </a:r>
            <a:endParaRPr lang="es-EC" sz="2400" b="1" dirty="0">
              <a:solidFill>
                <a:srgbClr val="002060"/>
              </a:solidFill>
            </a:endParaRPr>
          </a:p>
          <a:p>
            <a:pPr algn="ctr"/>
            <a:endParaRPr lang="es-EC" sz="2400" b="1" dirty="0">
              <a:solidFill>
                <a:srgbClr val="00206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97891" y="3327905"/>
            <a:ext cx="4648200" cy="28769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There are three basic reasons to provide Speaking task to the students: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Rehearsal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r>
              <a:rPr lang="en-US" dirty="0">
                <a:solidFill>
                  <a:srgbClr val="002060"/>
                </a:solidFill>
              </a:rPr>
              <a:t> Free discussion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Feedback: </a:t>
            </a:r>
            <a:r>
              <a:rPr lang="en-US" dirty="0">
                <a:solidFill>
                  <a:srgbClr val="002060"/>
                </a:solidFill>
              </a:rPr>
              <a:t>Remember</a:t>
            </a:r>
            <a:endParaRPr lang="es-EC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 </a:t>
            </a:r>
            <a:endParaRPr lang="es-EC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Engagement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dirty="0" smtClean="0">
                <a:solidFill>
                  <a:srgbClr val="002060"/>
                </a:solidFill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aintain </a:t>
            </a:r>
            <a:r>
              <a:rPr lang="en-US" dirty="0">
                <a:solidFill>
                  <a:srgbClr val="002060"/>
                </a:solidFill>
              </a:rPr>
              <a:t>activities effectiveness.</a:t>
            </a:r>
          </a:p>
          <a:p>
            <a:pPr algn="ctr"/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7" name="Flecha curvada hacia la izquierda 6"/>
          <p:cNvSpPr/>
          <p:nvPr/>
        </p:nvSpPr>
        <p:spPr>
          <a:xfrm>
            <a:off x="7258050" y="2552700"/>
            <a:ext cx="1688041" cy="7752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8" name="Picture 2" descr="http://hancockmcdonald.com/sites/hancockmcdonald.com/files/styles/medium/public/blog-downloads/Jeremy_Harmer_0.jpg?itok=dgHdAc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556" y="2127999"/>
            <a:ext cx="1905000" cy="29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2804703"/>
      </p:ext>
    </p:extLst>
  </p:cSld>
  <p:clrMapOvr>
    <a:masterClrMapping/>
  </p:clrMapOvr>
  <p:transition spd="slow">
    <p:pull dir="lu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3450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>
                <a:solidFill>
                  <a:schemeClr val="accent1">
                    <a:lumMod val="50000"/>
                  </a:schemeClr>
                </a:solidFill>
              </a:rPr>
              <a:t>COOPERATIVE LEARNING AND SPEAKING SKILL RELATION</a:t>
            </a:r>
          </a:p>
        </p:txBody>
      </p:sp>
      <p:sp>
        <p:nvSpPr>
          <p:cNvPr id="4" name="Elipse 3"/>
          <p:cNvSpPr/>
          <p:nvPr/>
        </p:nvSpPr>
        <p:spPr>
          <a:xfrm>
            <a:off x="215153" y="3143250"/>
            <a:ext cx="3482788" cy="31768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2060"/>
                </a:solidFill>
              </a:rPr>
              <a:t>Classroom activities organization and oral communication</a:t>
            </a:r>
          </a:p>
        </p:txBody>
      </p:sp>
      <p:sp>
        <p:nvSpPr>
          <p:cNvPr id="5" name="Elipse 4"/>
          <p:cNvSpPr/>
          <p:nvPr/>
        </p:nvSpPr>
        <p:spPr>
          <a:xfrm>
            <a:off x="3751728" y="2985247"/>
            <a:ext cx="3442448" cy="32945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002060"/>
                </a:solidFill>
              </a:rPr>
              <a:t>Working together and </a:t>
            </a:r>
            <a:r>
              <a:rPr lang="es-EC" sz="2400" b="1" dirty="0" err="1">
                <a:solidFill>
                  <a:srgbClr val="002060"/>
                </a:solidFill>
              </a:rPr>
              <a:t>developing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components</a:t>
            </a:r>
            <a:r>
              <a:rPr lang="es-EC" sz="2400" b="1" dirty="0">
                <a:solidFill>
                  <a:srgbClr val="002060"/>
                </a:solidFill>
              </a:rPr>
              <a:t> of communication</a:t>
            </a:r>
          </a:p>
        </p:txBody>
      </p:sp>
      <p:sp>
        <p:nvSpPr>
          <p:cNvPr id="6" name="Elipse 5"/>
          <p:cNvSpPr/>
          <p:nvPr/>
        </p:nvSpPr>
        <p:spPr>
          <a:xfrm>
            <a:off x="7234518" y="2870946"/>
            <a:ext cx="3200400" cy="313988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err="1">
                <a:solidFill>
                  <a:srgbClr val="002060"/>
                </a:solidFill>
              </a:rPr>
              <a:t>Group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work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for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teaching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how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to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speak</a:t>
            </a:r>
            <a:endParaRPr lang="es-EC" sz="2400" b="1" dirty="0">
              <a:solidFill>
                <a:srgbClr val="00206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2299448" y="1734671"/>
            <a:ext cx="2649070" cy="14522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4975412" y="1748118"/>
            <a:ext cx="13447" cy="1371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5029200" y="1775012"/>
            <a:ext cx="2770094" cy="14119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22849301"/>
      </p:ext>
    </p:extLst>
  </p:cSld>
  <p:clrMapOvr>
    <a:masterClrMapping/>
  </p:clrMapOvr>
  <p:transition spd="slow">
    <p:pull dir="lu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OTHER CAUSES OF CORE PROBLEM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74059" y="1349376"/>
            <a:ext cx="2688291" cy="11921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err="1">
                <a:solidFill>
                  <a:srgbClr val="002060"/>
                </a:solidFill>
              </a:rPr>
              <a:t>Students</a:t>
            </a:r>
            <a:r>
              <a:rPr lang="es-EC" sz="2000" b="1" dirty="0">
                <a:solidFill>
                  <a:srgbClr val="002060"/>
                </a:solidFill>
              </a:rPr>
              <a:t> are </a:t>
            </a:r>
            <a:r>
              <a:rPr lang="es-EC" sz="2000" b="1" dirty="0" err="1">
                <a:solidFill>
                  <a:srgbClr val="002060"/>
                </a:solidFill>
              </a:rPr>
              <a:t>not</a:t>
            </a:r>
            <a:r>
              <a:rPr lang="es-EC" sz="2000" b="1" dirty="0">
                <a:solidFill>
                  <a:srgbClr val="002060"/>
                </a:solidFill>
              </a:rPr>
              <a:t> in an </a:t>
            </a:r>
            <a:r>
              <a:rPr lang="es-EC" sz="2000" b="1" dirty="0" err="1">
                <a:solidFill>
                  <a:srgbClr val="002060"/>
                </a:solidFill>
              </a:rPr>
              <a:t>English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Speaking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environment</a:t>
            </a:r>
            <a:endParaRPr lang="es-EC" sz="2000" b="1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62200" y="3127377"/>
            <a:ext cx="2400300" cy="1310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err="1">
                <a:solidFill>
                  <a:srgbClr val="002060"/>
                </a:solidFill>
              </a:rPr>
              <a:t>Lack</a:t>
            </a:r>
            <a:r>
              <a:rPr lang="es-EC" sz="2000" b="1" dirty="0">
                <a:solidFill>
                  <a:srgbClr val="002060"/>
                </a:solidFill>
              </a:rPr>
              <a:t> of incentive in </a:t>
            </a:r>
            <a:r>
              <a:rPr lang="es-EC" sz="2000" b="1" dirty="0" err="1">
                <a:solidFill>
                  <a:srgbClr val="002060"/>
                </a:solidFill>
              </a:rPr>
              <a:t>the</a:t>
            </a:r>
            <a:r>
              <a:rPr lang="es-EC" sz="2000" b="1" dirty="0">
                <a:solidFill>
                  <a:srgbClr val="002060"/>
                </a:solidFill>
              </a:rPr>
              <a:t> oral communication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81075" y="5108575"/>
            <a:ext cx="268605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err="1">
                <a:solidFill>
                  <a:srgbClr val="002060"/>
                </a:solidFill>
              </a:rPr>
              <a:t>Absence</a:t>
            </a:r>
            <a:r>
              <a:rPr lang="es-EC" sz="2000" b="1" dirty="0">
                <a:solidFill>
                  <a:srgbClr val="002060"/>
                </a:solidFill>
              </a:rPr>
              <a:t>  of </a:t>
            </a:r>
            <a:r>
              <a:rPr lang="es-EC" sz="2000" b="1" dirty="0" err="1">
                <a:solidFill>
                  <a:srgbClr val="002060"/>
                </a:solidFill>
              </a:rPr>
              <a:t>cooperative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climate</a:t>
            </a:r>
            <a:r>
              <a:rPr lang="es-EC" sz="2000" b="1" dirty="0">
                <a:solidFill>
                  <a:srgbClr val="002060"/>
                </a:solidFill>
              </a:rPr>
              <a:t> in </a:t>
            </a:r>
            <a:r>
              <a:rPr lang="es-EC" sz="2000" b="1" dirty="0" err="1">
                <a:solidFill>
                  <a:srgbClr val="002060"/>
                </a:solidFill>
              </a:rPr>
              <a:t>class</a:t>
            </a:r>
            <a:endParaRPr lang="es-EC" sz="2000" b="1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73702" y="1349376"/>
            <a:ext cx="2400300" cy="1238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rgbClr val="002060"/>
                </a:solidFill>
              </a:rPr>
              <a:t>Uninterest of </a:t>
            </a:r>
            <a:r>
              <a:rPr lang="es-EC" sz="2000" b="1" dirty="0" err="1">
                <a:solidFill>
                  <a:srgbClr val="002060"/>
                </a:solidFill>
              </a:rPr>
              <a:t>students</a:t>
            </a:r>
            <a:r>
              <a:rPr lang="es-EC" sz="2000" b="1" dirty="0">
                <a:solidFill>
                  <a:srgbClr val="002060"/>
                </a:solidFill>
              </a:rPr>
              <a:t> in </a:t>
            </a:r>
            <a:r>
              <a:rPr lang="es-EC" sz="2000" b="1" dirty="0" err="1">
                <a:solidFill>
                  <a:srgbClr val="002060"/>
                </a:solidFill>
              </a:rPr>
              <a:t>the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language</a:t>
            </a:r>
            <a:endParaRPr lang="es-EC" sz="2000" b="1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05449" y="3127377"/>
            <a:ext cx="2630021" cy="13504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err="1">
                <a:solidFill>
                  <a:srgbClr val="002060"/>
                </a:solidFill>
              </a:rPr>
              <a:t>Inadequate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application</a:t>
            </a:r>
            <a:r>
              <a:rPr lang="es-EC" sz="2000" b="1" dirty="0">
                <a:solidFill>
                  <a:srgbClr val="002060"/>
                </a:solidFill>
              </a:rPr>
              <a:t> of </a:t>
            </a:r>
            <a:r>
              <a:rPr lang="es-EC" sz="2000" b="1" dirty="0" err="1">
                <a:solidFill>
                  <a:srgbClr val="002060"/>
                </a:solidFill>
              </a:rPr>
              <a:t>the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components</a:t>
            </a:r>
            <a:r>
              <a:rPr lang="es-EC" sz="2000" b="1" dirty="0">
                <a:solidFill>
                  <a:srgbClr val="002060"/>
                </a:solidFill>
              </a:rPr>
              <a:t> of communication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73702" y="5060950"/>
            <a:ext cx="2400300" cy="1238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err="1">
                <a:solidFill>
                  <a:srgbClr val="002060"/>
                </a:solidFill>
              </a:rPr>
              <a:t>Decrease</a:t>
            </a:r>
            <a:r>
              <a:rPr lang="es-EC" sz="2000" b="1" dirty="0">
                <a:solidFill>
                  <a:srgbClr val="002060"/>
                </a:solidFill>
              </a:rPr>
              <a:t> in </a:t>
            </a:r>
            <a:r>
              <a:rPr lang="es-EC" sz="2000" b="1" dirty="0" err="1">
                <a:solidFill>
                  <a:srgbClr val="002060"/>
                </a:solidFill>
              </a:rPr>
              <a:t>the</a:t>
            </a:r>
            <a:r>
              <a:rPr lang="es-EC" sz="2000" b="1" dirty="0">
                <a:solidFill>
                  <a:srgbClr val="002060"/>
                </a:solidFill>
              </a:rPr>
              <a:t> learning </a:t>
            </a:r>
            <a:r>
              <a:rPr lang="es-EC" sz="2000" b="1" dirty="0" err="1">
                <a:solidFill>
                  <a:srgbClr val="002060"/>
                </a:solidFill>
              </a:rPr>
              <a:t>process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on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the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Speaking</a:t>
            </a:r>
            <a:r>
              <a:rPr lang="es-EC" sz="2000" b="1" dirty="0">
                <a:solidFill>
                  <a:srgbClr val="002060"/>
                </a:solidFill>
              </a:rPr>
              <a:t> </a:t>
            </a:r>
            <a:r>
              <a:rPr lang="es-EC" sz="2000" b="1" dirty="0" err="1">
                <a:solidFill>
                  <a:srgbClr val="002060"/>
                </a:solidFill>
              </a:rPr>
              <a:t>skill</a:t>
            </a:r>
            <a:endParaRPr lang="es-EC" sz="2000" b="1" dirty="0">
              <a:solidFill>
                <a:srgbClr val="002060"/>
              </a:solidFill>
            </a:endParaRPr>
          </a:p>
        </p:txBody>
      </p:sp>
      <p:cxnSp>
        <p:nvCxnSpPr>
          <p:cNvPr id="13" name="Conector recto de flecha 12"/>
          <p:cNvCxnSpPr>
            <a:endCxn id="4" idx="3"/>
          </p:cNvCxnSpPr>
          <p:nvPr/>
        </p:nvCxnSpPr>
        <p:spPr>
          <a:xfrm flipH="1">
            <a:off x="3562350" y="1085850"/>
            <a:ext cx="1562100" cy="8595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5143500" y="1130302"/>
            <a:ext cx="1714500" cy="6581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3667125" y="1085850"/>
            <a:ext cx="1457325" cy="2041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5124450" y="1130302"/>
            <a:ext cx="1143000" cy="19970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504825" y="917576"/>
            <a:ext cx="6334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489697" y="920003"/>
            <a:ext cx="19050" cy="4746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endCxn id="6" idx="1"/>
          </p:cNvCxnSpPr>
          <p:nvPr/>
        </p:nvCxnSpPr>
        <p:spPr>
          <a:xfrm>
            <a:off x="504825" y="5680075"/>
            <a:ext cx="4762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8673353" y="900953"/>
            <a:ext cx="870697" cy="166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9563100" y="933450"/>
            <a:ext cx="72852" cy="4746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endCxn id="9" idx="3"/>
          </p:cNvCxnSpPr>
          <p:nvPr/>
        </p:nvCxnSpPr>
        <p:spPr>
          <a:xfrm flipH="1">
            <a:off x="9274002" y="5680075"/>
            <a:ext cx="3619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3370063"/>
      </p:ext>
    </p:extLst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7605" y="34065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chemeClr val="accent1">
                    <a:lumMod val="50000"/>
                  </a:schemeClr>
                </a:solidFill>
              </a:rPr>
              <a:t>HYPOTHESIS FORMULATION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311" y="1268122"/>
            <a:ext cx="10276416" cy="53339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endParaRPr lang="es-EC" sz="4400" dirty="0"/>
          </a:p>
          <a:p>
            <a:pPr algn="just"/>
            <a:r>
              <a:rPr lang="en-US" sz="6700" b="1" dirty="0">
                <a:solidFill>
                  <a:schemeClr val="accent2">
                    <a:lumMod val="50000"/>
                  </a:schemeClr>
                </a:solidFill>
              </a:rPr>
              <a:t>WORKING HYPOTHESIS</a:t>
            </a:r>
            <a:endParaRPr lang="es-EC" sz="67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51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5100" b="1" dirty="0">
                <a:solidFill>
                  <a:srgbClr val="002060"/>
                </a:solidFill>
              </a:rPr>
              <a:t>The cooperative Learning affects the Speaking skill development for students of the first year </a:t>
            </a:r>
            <a:r>
              <a:rPr lang="en-US" sz="5100" b="1" dirty="0" err="1">
                <a:solidFill>
                  <a:srgbClr val="002060"/>
                </a:solidFill>
              </a:rPr>
              <a:t>b</a:t>
            </a:r>
            <a:r>
              <a:rPr lang="en-US" sz="5100" b="1" dirty="0" err="1" smtClean="0">
                <a:solidFill>
                  <a:srgbClr val="002060"/>
                </a:solidFill>
              </a:rPr>
              <a:t>achillerato</a:t>
            </a:r>
            <a:r>
              <a:rPr lang="en-US" sz="5100" b="1" dirty="0" smtClean="0">
                <a:solidFill>
                  <a:srgbClr val="002060"/>
                </a:solidFill>
              </a:rPr>
              <a:t> </a:t>
            </a:r>
            <a:r>
              <a:rPr lang="en-US" sz="5100" b="1" dirty="0">
                <a:solidFill>
                  <a:srgbClr val="002060"/>
                </a:solidFill>
              </a:rPr>
              <a:t>at Jose Maria </a:t>
            </a:r>
            <a:r>
              <a:rPr lang="en-US" sz="5100" b="1" dirty="0" err="1">
                <a:solidFill>
                  <a:srgbClr val="002060"/>
                </a:solidFill>
              </a:rPr>
              <a:t>Velaz</a:t>
            </a:r>
            <a:r>
              <a:rPr lang="en-US" sz="5100" b="1" dirty="0">
                <a:solidFill>
                  <a:srgbClr val="002060"/>
                </a:solidFill>
              </a:rPr>
              <a:t> high school in </a:t>
            </a:r>
            <a:r>
              <a:rPr lang="en-US" sz="5100" b="1" dirty="0" err="1">
                <a:solidFill>
                  <a:srgbClr val="002060"/>
                </a:solidFill>
              </a:rPr>
              <a:t>Huaquillas</a:t>
            </a:r>
            <a:r>
              <a:rPr lang="en-US" sz="5100" b="1" dirty="0">
                <a:solidFill>
                  <a:srgbClr val="002060"/>
                </a:solidFill>
              </a:rPr>
              <a:t>, during 2015-2016 school year.</a:t>
            </a:r>
            <a:endParaRPr lang="es-EC" sz="5100" b="1" dirty="0">
              <a:solidFill>
                <a:srgbClr val="002060"/>
              </a:solidFill>
            </a:endParaRPr>
          </a:p>
          <a:p>
            <a:pPr algn="just"/>
            <a:r>
              <a:rPr lang="en-US" sz="5100" b="1" dirty="0">
                <a:solidFill>
                  <a:srgbClr val="002060"/>
                </a:solidFill>
              </a:rPr>
              <a:t> </a:t>
            </a:r>
            <a:r>
              <a:rPr lang="en-US" sz="6700" b="1" dirty="0">
                <a:solidFill>
                  <a:schemeClr val="accent2">
                    <a:lumMod val="50000"/>
                  </a:schemeClr>
                </a:solidFill>
              </a:rPr>
              <a:t>NULL HYPOTHESIS</a:t>
            </a:r>
            <a:endParaRPr lang="es-EC" sz="67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s-EC" sz="51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5100" b="1" dirty="0">
                <a:solidFill>
                  <a:srgbClr val="002060"/>
                </a:solidFill>
              </a:rPr>
              <a:t>The cooperative Learning does not have any effect on the Speaking skill development for students of the first year </a:t>
            </a:r>
            <a:r>
              <a:rPr lang="en-US" sz="5100" b="1" dirty="0" err="1">
                <a:solidFill>
                  <a:srgbClr val="002060"/>
                </a:solidFill>
              </a:rPr>
              <a:t>b</a:t>
            </a:r>
            <a:r>
              <a:rPr lang="en-US" sz="5100" b="1" dirty="0" err="1" smtClean="0">
                <a:solidFill>
                  <a:srgbClr val="002060"/>
                </a:solidFill>
              </a:rPr>
              <a:t>achillerato</a:t>
            </a:r>
            <a:r>
              <a:rPr lang="en-US" sz="5100" b="1" dirty="0" smtClean="0">
                <a:solidFill>
                  <a:srgbClr val="002060"/>
                </a:solidFill>
              </a:rPr>
              <a:t> </a:t>
            </a:r>
            <a:r>
              <a:rPr lang="en-US" sz="5100" b="1" dirty="0">
                <a:solidFill>
                  <a:srgbClr val="002060"/>
                </a:solidFill>
              </a:rPr>
              <a:t>at Jose Maria </a:t>
            </a:r>
            <a:r>
              <a:rPr lang="en-US" sz="5100" b="1" dirty="0" err="1">
                <a:solidFill>
                  <a:srgbClr val="002060"/>
                </a:solidFill>
              </a:rPr>
              <a:t>Velaz</a:t>
            </a:r>
            <a:r>
              <a:rPr lang="en-US" sz="5100" b="1" dirty="0">
                <a:solidFill>
                  <a:srgbClr val="002060"/>
                </a:solidFill>
              </a:rPr>
              <a:t> high school in </a:t>
            </a:r>
            <a:r>
              <a:rPr lang="en-US" sz="5100" b="1" dirty="0" err="1">
                <a:solidFill>
                  <a:srgbClr val="002060"/>
                </a:solidFill>
              </a:rPr>
              <a:t>Huaquillas</a:t>
            </a:r>
            <a:r>
              <a:rPr lang="en-US" sz="5100" b="1" dirty="0">
                <a:solidFill>
                  <a:srgbClr val="002060"/>
                </a:solidFill>
              </a:rPr>
              <a:t>, during 2015-2016 school year.</a:t>
            </a:r>
            <a:endParaRPr lang="es-EC" sz="51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s-EC" sz="5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 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700493366"/>
      </p:ext>
    </p:extLst>
  </p:cSld>
  <p:clrMapOvr>
    <a:masterClrMapping/>
  </p:clrMapOvr>
  <p:transition spd="slow">
    <p:pull dir="ld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90500"/>
            <a:ext cx="8596668" cy="1739900"/>
          </a:xfrm>
        </p:spPr>
        <p:txBody>
          <a:bodyPr>
            <a:normAutofit/>
          </a:bodyPr>
          <a:lstStyle/>
          <a:p>
            <a:pPr algn="ctr"/>
            <a:r>
              <a:rPr lang="es-EC" sz="4400" b="1" dirty="0">
                <a:solidFill>
                  <a:schemeClr val="accent2">
                    <a:lumMod val="75000"/>
                  </a:schemeClr>
                </a:solidFill>
              </a:rPr>
              <a:t>PART III</a:t>
            </a:r>
            <a:br>
              <a:rPr lang="es-EC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C" sz="4400" b="1" dirty="0">
                <a:solidFill>
                  <a:schemeClr val="accent2">
                    <a:lumMod val="75000"/>
                  </a:schemeClr>
                </a:solidFill>
              </a:rPr>
              <a:t>METHODOLOGICAL DESIGN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4229" y="1755588"/>
            <a:ext cx="9133416" cy="4705350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RESEARCH TYPE AND DESIGN</a:t>
            </a:r>
            <a:endParaRPr lang="es-EC" sz="6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6000" dirty="0">
                <a:solidFill>
                  <a:srgbClr val="002060"/>
                </a:solidFill>
              </a:rPr>
              <a:t>	It was applied of the field. The research was quantitative, quasi experimental and transversal.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POPULATION SIZE AND SAMPLE </a:t>
            </a:r>
            <a:r>
              <a:rPr lang="en-US" sz="6000" b="1" dirty="0">
                <a:solidFill>
                  <a:srgbClr val="002060"/>
                </a:solidFill>
              </a:rPr>
              <a:t>( </a:t>
            </a:r>
            <a:r>
              <a:rPr lang="en-US" sz="6000" dirty="0">
                <a:solidFill>
                  <a:srgbClr val="002060"/>
                </a:solidFill>
              </a:rPr>
              <a:t>30 Students</a:t>
            </a:r>
            <a:r>
              <a:rPr lang="en-US" sz="6000" b="1" dirty="0">
                <a:solidFill>
                  <a:srgbClr val="002060"/>
                </a:solidFill>
              </a:rPr>
              <a:t>)</a:t>
            </a:r>
            <a:endParaRPr lang="es-EC" sz="6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FIELD WORK </a:t>
            </a:r>
            <a:r>
              <a:rPr lang="en-US" sz="6000" b="1" dirty="0">
                <a:solidFill>
                  <a:srgbClr val="002060"/>
                </a:solidFill>
              </a:rPr>
              <a:t>( In situ)</a:t>
            </a:r>
            <a:endParaRPr lang="es-EC" sz="6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INSTRUMENTS FOR DATA COLLECTION </a:t>
            </a:r>
            <a:r>
              <a:rPr lang="en-US" sz="6000" b="1" dirty="0">
                <a:solidFill>
                  <a:srgbClr val="002060"/>
                </a:solidFill>
              </a:rPr>
              <a:t>: </a:t>
            </a:r>
            <a:r>
              <a:rPr lang="en-US" sz="6000" dirty="0">
                <a:solidFill>
                  <a:srgbClr val="002060"/>
                </a:solidFill>
              </a:rPr>
              <a:t>( Pre-test Control Group)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dirty="0">
                <a:solidFill>
                  <a:srgbClr val="002060"/>
                </a:solidFill>
              </a:rPr>
              <a:t>(Post-test Experimental Group)</a:t>
            </a:r>
            <a:endParaRPr lang="es-EC" sz="6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DATA PROCESSING AND ANALYSIS.</a:t>
            </a:r>
            <a:endParaRPr lang="es-EC" sz="6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6000" dirty="0">
                <a:solidFill>
                  <a:srgbClr val="002060"/>
                </a:solidFill>
              </a:rPr>
              <a:t>They were analyzed by statistical descriptive and inferential procedures. </a:t>
            </a:r>
            <a:endParaRPr lang="es-EC" sz="6000" dirty="0">
              <a:solidFill>
                <a:srgbClr val="002060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4040339717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753" y="839789"/>
            <a:ext cx="9399494" cy="1320800"/>
          </a:xfrm>
        </p:spPr>
        <p:txBody>
          <a:bodyPr>
            <a:noAutofit/>
          </a:bodyPr>
          <a:lstStyle/>
          <a:p>
            <a:pPr algn="ctr"/>
            <a:r>
              <a:rPr lang="es-EC" sz="4400" b="1" dirty="0">
                <a:solidFill>
                  <a:schemeClr val="accent2">
                    <a:lumMod val="50000"/>
                  </a:schemeClr>
                </a:solidFill>
              </a:rPr>
              <a:t>RESEARCH VALIDITY AND RELIABILITY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309" y="2738908"/>
            <a:ext cx="8596668" cy="1782761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</a:rPr>
              <a:t>To establish the content of validity of the oral test including the scoring rubrics, the students were validated and tested by piloting. </a:t>
            </a:r>
            <a:endParaRPr lang="es-EC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808073"/>
      </p:ext>
    </p:extLst>
  </p:cSld>
  <p:clrMapOvr>
    <a:masterClrMapping/>
  </p:clrMapOvr>
  <p:transition spd="slow">
    <p:split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13784"/>
            <a:ext cx="7766936" cy="795866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T- STUDENT: RESULTS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04850" y="1009650"/>
            <a:ext cx="10134600" cy="2333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1. Student's </a:t>
            </a:r>
            <a:r>
              <a:rPr lang="en-US" sz="16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t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-Test: Results</a:t>
            </a:r>
            <a:endParaRPr lang="es-EC" sz="1600" dirty="0">
              <a:latin typeface="+mj-lt"/>
              <a:ea typeface="Calibri" panose="020F0502020204030204" pitchFamily="34" charset="0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 </a:t>
            </a:r>
            <a:endParaRPr lang="es-EC" sz="1600" dirty="0">
              <a:latin typeface="+mj-lt"/>
              <a:ea typeface="Calibri" panose="020F0502020204030204" pitchFamily="34" charset="0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Student's </a:t>
            </a:r>
            <a:r>
              <a:rPr lang="en-US" sz="16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t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-Test: Results</a:t>
            </a:r>
            <a:endParaRPr lang="es-EC" sz="1600" dirty="0">
              <a:latin typeface="+mj-lt"/>
              <a:ea typeface="Calibri" panose="020F0502020204030204" pitchFamily="34" charset="0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 </a:t>
            </a:r>
            <a:endParaRPr lang="es-EC" sz="1600" dirty="0">
              <a:latin typeface="+mj-lt"/>
              <a:ea typeface="Calibri" panose="020F0502020204030204" pitchFamily="34" charset="0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The results of an unpaired t-test performed at 09:01 on 1-MAR-2016</a:t>
            </a:r>
            <a:endParaRPr lang="es-EC" sz="1600" dirty="0">
              <a:latin typeface="+mj-lt"/>
              <a:ea typeface="Calibri" panose="020F0502020204030204" pitchFamily="34" charset="0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t= -8.47 </a:t>
            </a:r>
            <a:br>
              <a:rPr lang="en-US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</a:br>
            <a:r>
              <a:rPr lang="en-US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sdev</a:t>
            </a:r>
            <a:r>
              <a:rPr lang="en-US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= 0.927 </a:t>
            </a:r>
            <a:br>
              <a:rPr lang="en-US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</a:br>
            <a:r>
              <a:rPr lang="en-US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degrees of freedom = 28 The probability of this result, assuming the null hypothesis, is less than .0001</a:t>
            </a:r>
            <a:endParaRPr lang="es-EC" sz="1600" dirty="0">
              <a:latin typeface="+mj-lt"/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04850" y="3542651"/>
            <a:ext cx="7023076" cy="239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Group A: Number of items= 15</a:t>
            </a:r>
            <a:b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5.00 5.00 5.00 5.00 6.00 6.00 6.00 6.00 6.00 6.00 6.00 7.00 7.00 7.50 9.00</a:t>
            </a:r>
            <a:endParaRPr kumimoji="0" lang="es-EC" altLang="es-EC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Mean = 6.17 </a:t>
            </a:r>
            <a:b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95% confidence interval for Mean: 5.676 thru 6.657 </a:t>
            </a:r>
            <a:b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Standard Deviation = 1.10 </a:t>
            </a:r>
            <a:b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 = 9.00 Low = 5.00 </a:t>
            </a:r>
            <a:b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Median = 6.00 </a:t>
            </a:r>
            <a:b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EC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Average Absolute Deviation from Median = 0.700</a:t>
            </a:r>
            <a:endParaRPr kumimoji="0" lang="es-EC" altLang="es-EC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866981"/>
      </p:ext>
    </p:extLst>
  </p:cSld>
  <p:clrMapOvr>
    <a:masterClrMapping/>
  </p:clrMapOvr>
  <p:transition spd="slow">
    <p:split orient="vert" dir="in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5617" y="347134"/>
            <a:ext cx="7766936" cy="1646302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RESEARCH PROJECT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6117" y="2438401"/>
            <a:ext cx="7766936" cy="2728382"/>
          </a:xfrm>
        </p:spPr>
        <p:txBody>
          <a:bodyPr/>
          <a:lstStyle/>
          <a:p>
            <a:pPr algn="just"/>
            <a:r>
              <a:rPr lang="es-EC" sz="2400" b="1" dirty="0">
                <a:solidFill>
                  <a:srgbClr val="002060"/>
                </a:solidFill>
              </a:rPr>
              <a:t>“</a:t>
            </a:r>
            <a:r>
              <a:rPr lang="es-EC" sz="2800" b="1" dirty="0">
                <a:solidFill>
                  <a:srgbClr val="002060"/>
                </a:solidFill>
              </a:rPr>
              <a:t>THE EFFECT OF COOPERATIVE LEARNING ON THE SPEAKING SKILL DEVELOPMENT FOR STUDENTS OF THE FIRST YEAR OF BACHILLERATO AT JOSE MARIA VELAZ HIGH SCHOOL, IN </a:t>
            </a:r>
            <a:r>
              <a:rPr lang="es-EC" sz="2800" b="1" dirty="0" err="1">
                <a:solidFill>
                  <a:srgbClr val="002060"/>
                </a:solidFill>
              </a:rPr>
              <a:t>HUAQUILLAS</a:t>
            </a:r>
            <a:r>
              <a:rPr lang="es-EC" sz="2800" b="1" dirty="0">
                <a:solidFill>
                  <a:srgbClr val="002060"/>
                </a:solidFill>
              </a:rPr>
              <a:t>, DURING 2015- 2016 SCHOOL YEAR</a:t>
            </a:r>
            <a:r>
              <a:rPr lang="es-EC" dirty="0"/>
              <a:t>”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526117" y="5753100"/>
            <a:ext cx="7766936" cy="16615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>
                <a:solidFill>
                  <a:srgbClr val="002060"/>
                </a:solidFill>
              </a:rPr>
              <a:t>NELLY MARIBEL JARAMILLO JARA</a:t>
            </a:r>
          </a:p>
          <a:p>
            <a:r>
              <a:rPr lang="es-EC" sz="2400" b="1" dirty="0">
                <a:solidFill>
                  <a:srgbClr val="002060"/>
                </a:solidFill>
              </a:rPr>
              <a:t>ELSSY ELENA PORRAS MALDONADO</a:t>
            </a:r>
          </a:p>
        </p:txBody>
      </p:sp>
    </p:spTree>
    <p:extLst>
      <p:ext uri="{BB962C8B-B14F-4D97-AF65-F5344CB8AC3E}">
        <p14:creationId xmlns:p14="http://schemas.microsoft.com/office/powerpoint/2010/main" xmlns="" val="3260413135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819150"/>
          </a:xfrm>
        </p:spPr>
        <p:txBody>
          <a:bodyPr>
            <a:noAutofit/>
          </a:bodyPr>
          <a:lstStyle/>
          <a:p>
            <a:pPr algn="ctr"/>
            <a:r>
              <a:rPr lang="es-EC" sz="5400" b="1" dirty="0">
                <a:solidFill>
                  <a:schemeClr val="accent1">
                    <a:lumMod val="50000"/>
                  </a:schemeClr>
                </a:solidFill>
              </a:rPr>
              <a:t>T STUDENT: RESULT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1950" y="1028700"/>
            <a:ext cx="100203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Group B: Number of items= 15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8.00 8.00 8.00 8.50 9.00 9.00 9.00 9.00 9.00 9.00 9.00 10.0 10.0 10.0 10.0</a:t>
            </a:r>
            <a:endParaRPr lang="es-EC" dirty="0">
              <a:latin typeface="+mj-lt"/>
              <a:ea typeface="Calibri" panose="020F0502020204030204" pitchFamily="34" charset="0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Mean = 9.03 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95% confidence interval for Mean: 8.543 thru 9.524 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Standard Deviation = 0.719 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Hi = 10.0 Low = 8.00 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Median = 9.00 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Average Absolute Deviation from Median = 0.500</a:t>
            </a:r>
            <a:endParaRPr lang="es-EC" dirty="0">
              <a:latin typeface="+mj-lt"/>
              <a:ea typeface="Calibri" panose="020F0502020204030204" pitchFamily="34" charset="0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 </a:t>
            </a:r>
            <a:endParaRPr lang="es-EC" dirty="0">
              <a:latin typeface="+mj-lt"/>
              <a:ea typeface="Calibri" panose="020F0502020204030204" pitchFamily="34" charset="0"/>
              <a:cs typeface="Cordia New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ordia New"/>
              </a:rPr>
              <a:t>Data Reference: 666E</a:t>
            </a:r>
            <a:endParaRPr lang="es-EC" dirty="0">
              <a:latin typeface="+mj-lt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11870" t="19805" r="7414" b="31169"/>
          <a:stretch/>
        </p:blipFill>
        <p:spPr bwMode="auto">
          <a:xfrm>
            <a:off x="872939" y="4187714"/>
            <a:ext cx="8629650" cy="2307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02766969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767" y="626056"/>
            <a:ext cx="8596668" cy="732482"/>
          </a:xfrm>
        </p:spPr>
        <p:txBody>
          <a:bodyPr>
            <a:noAutofit/>
          </a:bodyPr>
          <a:lstStyle/>
          <a:p>
            <a:pPr algn="ctr"/>
            <a:r>
              <a:rPr lang="es-EC" sz="5400" b="1" dirty="0">
                <a:solidFill>
                  <a:schemeClr val="accent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5720" y="1556785"/>
            <a:ext cx="9685866" cy="467061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NULL HYPOTHESIS</a:t>
            </a:r>
            <a:endParaRPr lang="es-EC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/>
              <a:t> </a:t>
            </a:r>
            <a:endParaRPr lang="es-EC" sz="1600" dirty="0"/>
          </a:p>
        </p:txBody>
      </p:sp>
      <p:sp>
        <p:nvSpPr>
          <p:cNvPr id="10" name="9 Elipse"/>
          <p:cNvSpPr/>
          <p:nvPr/>
        </p:nvSpPr>
        <p:spPr>
          <a:xfrm>
            <a:off x="1524899" y="2270930"/>
            <a:ext cx="2362200" cy="21526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Cooperative</a:t>
            </a:r>
            <a:r>
              <a:rPr lang="es-EC" dirty="0"/>
              <a:t> Learning </a:t>
            </a:r>
            <a:r>
              <a:rPr lang="es-EC" dirty="0" err="1"/>
              <a:t>affects</a:t>
            </a:r>
            <a:r>
              <a:rPr lang="es-EC" dirty="0"/>
              <a:t> </a:t>
            </a:r>
            <a:r>
              <a:rPr lang="es-EC" dirty="0" err="1"/>
              <a:t>the</a:t>
            </a:r>
            <a:r>
              <a:rPr lang="es-EC" dirty="0"/>
              <a:t> </a:t>
            </a:r>
            <a:r>
              <a:rPr lang="es-EC" dirty="0" err="1"/>
              <a:t>speaking</a:t>
            </a:r>
            <a:r>
              <a:rPr lang="es-EC" dirty="0"/>
              <a:t> </a:t>
            </a:r>
            <a:r>
              <a:rPr lang="es-EC" dirty="0" err="1"/>
              <a:t>skill</a:t>
            </a:r>
            <a:r>
              <a:rPr lang="es-EC" dirty="0"/>
              <a:t> </a:t>
            </a:r>
            <a:r>
              <a:rPr lang="es-EC" dirty="0" err="1"/>
              <a:t>development</a:t>
            </a:r>
            <a:r>
              <a:rPr lang="es-EC" dirty="0"/>
              <a:t> </a:t>
            </a:r>
            <a:r>
              <a:rPr lang="es-EC" dirty="0" err="1"/>
              <a:t>for</a:t>
            </a:r>
            <a:r>
              <a:rPr lang="es-EC" dirty="0"/>
              <a:t> </a:t>
            </a:r>
            <a:r>
              <a:rPr lang="es-EC" dirty="0" err="1"/>
              <a:t>students</a:t>
            </a:r>
            <a:endParaRPr lang="es-EC" dirty="0"/>
          </a:p>
        </p:txBody>
      </p:sp>
      <p:sp>
        <p:nvSpPr>
          <p:cNvPr id="11" name="10 Elipse"/>
          <p:cNvSpPr/>
          <p:nvPr/>
        </p:nvSpPr>
        <p:spPr>
          <a:xfrm>
            <a:off x="4878598" y="2270931"/>
            <a:ext cx="2305050" cy="215264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Cooperative</a:t>
            </a:r>
            <a:r>
              <a:rPr lang="es-EC" dirty="0"/>
              <a:t> Learning </a:t>
            </a:r>
            <a:r>
              <a:rPr lang="es-EC" dirty="0" err="1"/>
              <a:t>Tecniques</a:t>
            </a:r>
            <a:r>
              <a:rPr lang="es-EC" dirty="0"/>
              <a:t> </a:t>
            </a:r>
            <a:r>
              <a:rPr lang="es-EC" dirty="0" err="1"/>
              <a:t>were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</a:t>
            </a:r>
            <a:r>
              <a:rPr lang="es-EC" dirty="0" err="1"/>
              <a:t>apply</a:t>
            </a:r>
            <a:r>
              <a:rPr lang="es-EC" dirty="0"/>
              <a:t> </a:t>
            </a:r>
            <a:r>
              <a:rPr lang="es-EC" dirty="0" err="1" smtClean="0"/>
              <a:t>correctly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2" name="11 Elipse"/>
          <p:cNvSpPr/>
          <p:nvPr/>
        </p:nvSpPr>
        <p:spPr>
          <a:xfrm>
            <a:off x="8114913" y="2346718"/>
            <a:ext cx="2103466" cy="198299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There</a:t>
            </a:r>
            <a:r>
              <a:rPr lang="es-EC" dirty="0"/>
              <a:t> </a:t>
            </a:r>
            <a:r>
              <a:rPr lang="es-EC" dirty="0" err="1"/>
              <a:t>is</a:t>
            </a:r>
            <a:r>
              <a:rPr lang="es-EC" dirty="0"/>
              <a:t> </a:t>
            </a:r>
            <a:r>
              <a:rPr lang="es-EC" dirty="0" err="1"/>
              <a:t>not</a:t>
            </a:r>
            <a:r>
              <a:rPr lang="es-EC" dirty="0"/>
              <a:t> </a:t>
            </a:r>
            <a:r>
              <a:rPr lang="es-EC" dirty="0" err="1"/>
              <a:t>an</a:t>
            </a:r>
            <a:r>
              <a:rPr lang="es-EC" dirty="0"/>
              <a:t> </a:t>
            </a:r>
            <a:r>
              <a:rPr lang="es-EC" dirty="0" err="1"/>
              <a:t>adequate</a:t>
            </a:r>
            <a:r>
              <a:rPr lang="es-EC" dirty="0"/>
              <a:t> </a:t>
            </a:r>
            <a:r>
              <a:rPr lang="es-EC" dirty="0" err="1"/>
              <a:t>environmet</a:t>
            </a:r>
            <a:r>
              <a:rPr lang="es-EC" dirty="0"/>
              <a:t> to </a:t>
            </a:r>
            <a:r>
              <a:rPr lang="es-EC" dirty="0" err="1"/>
              <a:t>learn</a:t>
            </a:r>
            <a:r>
              <a:rPr lang="es-EC" dirty="0"/>
              <a:t> English</a:t>
            </a:r>
          </a:p>
        </p:txBody>
      </p:sp>
      <p:sp>
        <p:nvSpPr>
          <p:cNvPr id="13" name="12 Elipse"/>
          <p:cNvSpPr/>
          <p:nvPr/>
        </p:nvSpPr>
        <p:spPr>
          <a:xfrm>
            <a:off x="2895600" y="4423580"/>
            <a:ext cx="2705100" cy="24344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Inadequate</a:t>
            </a:r>
            <a:r>
              <a:rPr lang="es-EC" dirty="0"/>
              <a:t> </a:t>
            </a:r>
            <a:r>
              <a:rPr lang="es-EC" dirty="0" err="1"/>
              <a:t>application</a:t>
            </a:r>
            <a:r>
              <a:rPr lang="es-EC" dirty="0"/>
              <a:t> of </a:t>
            </a:r>
            <a:r>
              <a:rPr lang="es-EC" dirty="0" err="1"/>
              <a:t>communication</a:t>
            </a:r>
            <a:r>
              <a:rPr lang="es-EC" dirty="0"/>
              <a:t> in  </a:t>
            </a:r>
            <a:r>
              <a:rPr lang="es-EC" dirty="0" err="1"/>
              <a:t>classroom</a:t>
            </a:r>
            <a:endParaRPr lang="es-EC" dirty="0"/>
          </a:p>
        </p:txBody>
      </p:sp>
      <p:sp>
        <p:nvSpPr>
          <p:cNvPr id="14" name="13 Elipse"/>
          <p:cNvSpPr/>
          <p:nvPr/>
        </p:nvSpPr>
        <p:spPr>
          <a:xfrm>
            <a:off x="6994046" y="4547544"/>
            <a:ext cx="2416653" cy="216077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Absence</a:t>
            </a:r>
            <a:r>
              <a:rPr lang="es-EC" dirty="0"/>
              <a:t> of </a:t>
            </a:r>
            <a:r>
              <a:rPr lang="es-EC" dirty="0" err="1"/>
              <a:t>cooperative</a:t>
            </a:r>
            <a:r>
              <a:rPr lang="es-EC" dirty="0"/>
              <a:t> </a:t>
            </a:r>
            <a:r>
              <a:rPr lang="es-EC" dirty="0" err="1"/>
              <a:t>climate</a:t>
            </a:r>
            <a:r>
              <a:rPr lang="es-EC" dirty="0"/>
              <a:t> in </a:t>
            </a:r>
            <a:r>
              <a:rPr lang="es-EC" dirty="0" err="1"/>
              <a:t>class</a:t>
            </a:r>
            <a:r>
              <a:rPr lang="es-EC" dirty="0"/>
              <a:t>.</a:t>
            </a:r>
          </a:p>
        </p:txBody>
      </p:sp>
      <p:sp>
        <p:nvSpPr>
          <p:cNvPr id="4" name="Elipse 3"/>
          <p:cNvSpPr/>
          <p:nvPr/>
        </p:nvSpPr>
        <p:spPr>
          <a:xfrm>
            <a:off x="1028700" y="2210165"/>
            <a:ext cx="496199" cy="578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</a:p>
        </p:txBody>
      </p:sp>
      <p:sp>
        <p:nvSpPr>
          <p:cNvPr id="15" name="Elipse 14"/>
          <p:cNvSpPr/>
          <p:nvPr/>
        </p:nvSpPr>
        <p:spPr>
          <a:xfrm>
            <a:off x="4248150" y="2346718"/>
            <a:ext cx="496199" cy="578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16" name="Elipse 15"/>
          <p:cNvSpPr/>
          <p:nvPr/>
        </p:nvSpPr>
        <p:spPr>
          <a:xfrm>
            <a:off x="7580204" y="2377636"/>
            <a:ext cx="496199" cy="578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</a:p>
        </p:txBody>
      </p:sp>
      <p:sp>
        <p:nvSpPr>
          <p:cNvPr id="17" name="Elipse 16"/>
          <p:cNvSpPr/>
          <p:nvPr/>
        </p:nvSpPr>
        <p:spPr>
          <a:xfrm>
            <a:off x="2112792" y="4848360"/>
            <a:ext cx="496199" cy="578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</a:p>
        </p:txBody>
      </p:sp>
      <p:sp>
        <p:nvSpPr>
          <p:cNvPr id="18" name="Elipse 17"/>
          <p:cNvSpPr/>
          <p:nvPr/>
        </p:nvSpPr>
        <p:spPr>
          <a:xfrm>
            <a:off x="6098723" y="4697254"/>
            <a:ext cx="496199" cy="578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1127677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1554" y="422533"/>
            <a:ext cx="8951274" cy="1005416"/>
          </a:xfrm>
        </p:spPr>
        <p:txBody>
          <a:bodyPr/>
          <a:lstStyle/>
          <a:p>
            <a:r>
              <a:rPr lang="es-EC" sz="4800" b="1" dirty="0">
                <a:solidFill>
                  <a:schemeClr val="accent1">
                    <a:lumMod val="50000"/>
                  </a:schemeClr>
                </a:solidFill>
              </a:rPr>
              <a:t>RECOMMENDATIONS</a:t>
            </a:r>
          </a:p>
        </p:txBody>
      </p:sp>
      <p:sp>
        <p:nvSpPr>
          <p:cNvPr id="3" name="2 Elipse"/>
          <p:cNvSpPr/>
          <p:nvPr/>
        </p:nvSpPr>
        <p:spPr>
          <a:xfrm>
            <a:off x="1254033" y="1711233"/>
            <a:ext cx="2508069" cy="23513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/>
              <a:t>Teachers</a:t>
            </a:r>
            <a:r>
              <a:rPr lang="es-ES" dirty="0"/>
              <a:t> use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cooperative</a:t>
            </a:r>
            <a:r>
              <a:rPr lang="es-ES" dirty="0"/>
              <a:t> learning techniques</a:t>
            </a:r>
            <a:endParaRPr lang="es-EC" dirty="0"/>
          </a:p>
        </p:txBody>
      </p:sp>
      <p:sp>
        <p:nvSpPr>
          <p:cNvPr id="4" name="3 Elipse"/>
          <p:cNvSpPr/>
          <p:nvPr/>
        </p:nvSpPr>
        <p:spPr>
          <a:xfrm>
            <a:off x="2455817" y="4075610"/>
            <a:ext cx="2686594" cy="23513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/>
              <a:t>Teachers</a:t>
            </a:r>
            <a:r>
              <a:rPr lang="es-ES" dirty="0"/>
              <a:t> </a:t>
            </a:r>
            <a:r>
              <a:rPr lang="es-ES" dirty="0" err="1"/>
              <a:t>include</a:t>
            </a:r>
            <a:r>
              <a:rPr lang="es-ES" dirty="0"/>
              <a:t> </a:t>
            </a:r>
            <a:r>
              <a:rPr lang="es-ES" dirty="0" err="1"/>
              <a:t>components</a:t>
            </a:r>
            <a:r>
              <a:rPr lang="es-ES" dirty="0"/>
              <a:t> of oral </a:t>
            </a:r>
            <a:r>
              <a:rPr lang="es-ES" dirty="0" err="1"/>
              <a:t>communication</a:t>
            </a:r>
            <a:endParaRPr lang="es-EC" dirty="0"/>
          </a:p>
        </p:txBody>
      </p:sp>
      <p:sp>
        <p:nvSpPr>
          <p:cNvPr id="5" name="4 Elipse"/>
          <p:cNvSpPr/>
          <p:nvPr/>
        </p:nvSpPr>
        <p:spPr>
          <a:xfrm>
            <a:off x="6209209" y="3949336"/>
            <a:ext cx="2834641" cy="23513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/>
              <a:t>To</a:t>
            </a:r>
            <a:r>
              <a:rPr lang="es-ES" dirty="0"/>
              <a:t> develop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cooperative</a:t>
            </a:r>
            <a:r>
              <a:rPr lang="es-ES" dirty="0"/>
              <a:t> learning </a:t>
            </a:r>
            <a:r>
              <a:rPr lang="es-ES" dirty="0" err="1"/>
              <a:t>climate</a:t>
            </a:r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4493620" y="1619793"/>
            <a:ext cx="2834641" cy="23513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/>
              <a:t>Teachers</a:t>
            </a:r>
            <a:r>
              <a:rPr lang="es-ES" dirty="0"/>
              <a:t> </a:t>
            </a:r>
            <a:r>
              <a:rPr lang="es-ES" dirty="0" err="1"/>
              <a:t>learn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 smtClean="0"/>
              <a:t>cooperative</a:t>
            </a:r>
            <a:r>
              <a:rPr lang="es-ES" dirty="0" smtClean="0"/>
              <a:t> </a:t>
            </a:r>
            <a:r>
              <a:rPr lang="es-ES" dirty="0"/>
              <a:t>learning techniques</a:t>
            </a:r>
            <a:endParaRPr lang="es-EC" dirty="0"/>
          </a:p>
        </p:txBody>
      </p:sp>
      <p:sp>
        <p:nvSpPr>
          <p:cNvPr id="7" name="6 Elipse"/>
          <p:cNvSpPr/>
          <p:nvPr/>
        </p:nvSpPr>
        <p:spPr>
          <a:xfrm>
            <a:off x="8225245" y="1693816"/>
            <a:ext cx="2590801" cy="23513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foment</a:t>
            </a:r>
            <a:r>
              <a:rPr lang="es-ES" dirty="0"/>
              <a:t> </a:t>
            </a:r>
            <a:r>
              <a:rPr lang="es-ES" dirty="0" err="1"/>
              <a:t>E</a:t>
            </a:r>
            <a:r>
              <a:rPr lang="es-ES" dirty="0" err="1" smtClean="0"/>
              <a:t>nglish</a:t>
            </a:r>
            <a:r>
              <a:rPr lang="es-ES" dirty="0" smtClean="0"/>
              <a:t> </a:t>
            </a:r>
            <a:r>
              <a:rPr lang="es-ES" dirty="0" err="1"/>
              <a:t>S</a:t>
            </a:r>
            <a:r>
              <a:rPr lang="es-ES" dirty="0" err="1" smtClean="0"/>
              <a:t>peaking</a:t>
            </a:r>
            <a:r>
              <a:rPr lang="es-ES" dirty="0" smtClean="0"/>
              <a:t> </a:t>
            </a:r>
            <a:r>
              <a:rPr lang="es-ES" dirty="0" err="1"/>
              <a:t>environment</a:t>
            </a:r>
            <a:endParaRPr lang="es-EC" dirty="0"/>
          </a:p>
        </p:txBody>
      </p:sp>
      <p:sp>
        <p:nvSpPr>
          <p:cNvPr id="8" name="7 Elipse"/>
          <p:cNvSpPr/>
          <p:nvPr/>
        </p:nvSpPr>
        <p:spPr>
          <a:xfrm>
            <a:off x="831669" y="1746068"/>
            <a:ext cx="535577" cy="613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  <a:endParaRPr lang="es-EC" dirty="0"/>
          </a:p>
        </p:txBody>
      </p:sp>
      <p:sp>
        <p:nvSpPr>
          <p:cNvPr id="9" name="8 Elipse"/>
          <p:cNvSpPr/>
          <p:nvPr/>
        </p:nvSpPr>
        <p:spPr>
          <a:xfrm>
            <a:off x="3936274" y="1872343"/>
            <a:ext cx="535577" cy="613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endParaRPr lang="es-EC" dirty="0"/>
          </a:p>
        </p:txBody>
      </p:sp>
      <p:sp>
        <p:nvSpPr>
          <p:cNvPr id="10" name="9 Elipse"/>
          <p:cNvSpPr/>
          <p:nvPr/>
        </p:nvSpPr>
        <p:spPr>
          <a:xfrm>
            <a:off x="7554686" y="1793966"/>
            <a:ext cx="535577" cy="613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  <a:endParaRPr lang="es-EC" dirty="0"/>
          </a:p>
        </p:txBody>
      </p:sp>
      <p:sp>
        <p:nvSpPr>
          <p:cNvPr id="11" name="10 Elipse"/>
          <p:cNvSpPr/>
          <p:nvPr/>
        </p:nvSpPr>
        <p:spPr>
          <a:xfrm>
            <a:off x="1689463" y="4275909"/>
            <a:ext cx="535577" cy="613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  <a:endParaRPr lang="es-EC" dirty="0"/>
          </a:p>
        </p:txBody>
      </p:sp>
      <p:sp>
        <p:nvSpPr>
          <p:cNvPr id="12" name="11 Elipse"/>
          <p:cNvSpPr/>
          <p:nvPr/>
        </p:nvSpPr>
        <p:spPr>
          <a:xfrm>
            <a:off x="5621383" y="4302034"/>
            <a:ext cx="535577" cy="613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779450112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0417" y="61384"/>
            <a:ext cx="7766936" cy="1119716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OBJECTIVE TREE</a:t>
            </a:r>
          </a:p>
        </p:txBody>
      </p:sp>
      <p:grpSp>
        <p:nvGrpSpPr>
          <p:cNvPr id="43" name="96 Grupo"/>
          <p:cNvGrpSpPr/>
          <p:nvPr/>
        </p:nvGrpSpPr>
        <p:grpSpPr>
          <a:xfrm>
            <a:off x="381000" y="1181100"/>
            <a:ext cx="10134599" cy="5505450"/>
            <a:chOff x="0" y="0"/>
            <a:chExt cx="8710153" cy="4858594"/>
          </a:xfrm>
        </p:grpSpPr>
        <p:grpSp>
          <p:nvGrpSpPr>
            <p:cNvPr id="44" name="97 Grupo"/>
            <p:cNvGrpSpPr/>
            <p:nvPr/>
          </p:nvGrpSpPr>
          <p:grpSpPr>
            <a:xfrm>
              <a:off x="0" y="0"/>
              <a:ext cx="8710153" cy="4858594"/>
              <a:chOff x="0" y="0"/>
              <a:chExt cx="8710153" cy="4858594"/>
            </a:xfrm>
          </p:grpSpPr>
          <p:grpSp>
            <p:nvGrpSpPr>
              <p:cNvPr id="63" name="98 Grupo"/>
              <p:cNvGrpSpPr/>
              <p:nvPr/>
            </p:nvGrpSpPr>
            <p:grpSpPr>
              <a:xfrm>
                <a:off x="0" y="2156347"/>
                <a:ext cx="8710153" cy="2702247"/>
                <a:chOff x="0" y="0"/>
                <a:chExt cx="8710153" cy="2702247"/>
              </a:xfrm>
            </p:grpSpPr>
            <p:sp>
              <p:nvSpPr>
                <p:cNvPr id="73" name="Rectángulo 72"/>
                <p:cNvSpPr>
                  <a:spLocks noChangeArrowheads="1"/>
                </p:cNvSpPr>
                <p:nvPr/>
              </p:nvSpPr>
              <p:spPr bwMode="auto">
                <a:xfrm>
                  <a:off x="2210938" y="0"/>
                  <a:ext cx="4217035" cy="4432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200" b="1" dirty="0" err="1">
                      <a:solidFill>
                        <a:srgbClr val="002060"/>
                      </a:solidFill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HIGH</a:t>
                  </a:r>
                  <a:r>
                    <a:rPr lang="es-ES" sz="1200" b="1" dirty="0">
                      <a:solidFill>
                        <a:srgbClr val="002060"/>
                      </a:solidFill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 </a:t>
                  </a:r>
                  <a:r>
                    <a:rPr lang="es-ES" sz="1200" b="1" dirty="0" err="1">
                      <a:solidFill>
                        <a:srgbClr val="002060"/>
                      </a:solidFill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SPEAKING</a:t>
                  </a:r>
                  <a:r>
                    <a:rPr lang="es-ES" sz="1200" b="1" dirty="0">
                      <a:solidFill>
                        <a:srgbClr val="002060"/>
                      </a:solidFill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 </a:t>
                  </a:r>
                  <a:r>
                    <a:rPr lang="es-ES" sz="1200" b="1" dirty="0" err="1">
                      <a:solidFill>
                        <a:srgbClr val="002060"/>
                      </a:solidFill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SKILL</a:t>
                  </a:r>
                  <a:r>
                    <a:rPr lang="es-ES" sz="1200" b="1" dirty="0">
                      <a:solidFill>
                        <a:srgbClr val="002060"/>
                      </a:solidFill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 </a:t>
                  </a:r>
                  <a:r>
                    <a:rPr lang="es-ES" sz="1200" b="1" dirty="0" err="1">
                      <a:solidFill>
                        <a:srgbClr val="002060"/>
                      </a:solidFill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DEVELOPMENT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Trebuchet MS" pitchFamily="34" charset="0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4" name="Rectángulo 73"/>
                <p:cNvSpPr>
                  <a:spLocks noChangeArrowheads="1"/>
                </p:cNvSpPr>
                <p:nvPr/>
              </p:nvSpPr>
              <p:spPr bwMode="auto">
                <a:xfrm>
                  <a:off x="0" y="709683"/>
                  <a:ext cx="1899920" cy="832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N°1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High professional profile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Cordia New"/>
                    </a:rPr>
                    <a:t> 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5" name="Rectángulo 74"/>
                <p:cNvSpPr>
                  <a:spLocks noChangeArrowheads="1"/>
                </p:cNvSpPr>
                <p:nvPr/>
              </p:nvSpPr>
              <p:spPr bwMode="auto">
                <a:xfrm>
                  <a:off x="2210938" y="709683"/>
                  <a:ext cx="1899920" cy="832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N°2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Students are in an English Speaking environment.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6" name="Rectángulo 75"/>
                <p:cNvSpPr>
                  <a:spLocks noChangeArrowheads="1"/>
                </p:cNvSpPr>
                <p:nvPr/>
              </p:nvSpPr>
              <p:spPr bwMode="auto">
                <a:xfrm>
                  <a:off x="4531057" y="709683"/>
                  <a:ext cx="1899920" cy="832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N°3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More incentive in the oral communication.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7" name="Rectángulo 76"/>
                <p:cNvSpPr>
                  <a:spLocks noChangeArrowheads="1"/>
                </p:cNvSpPr>
                <p:nvPr/>
              </p:nvSpPr>
              <p:spPr bwMode="auto">
                <a:xfrm>
                  <a:off x="6810233" y="709683"/>
                  <a:ext cx="1899920" cy="832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N°4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  Presence of cooperative climate in the class.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8" name="Rectángulo 77"/>
                <p:cNvSpPr>
                  <a:spLocks noChangeArrowheads="1"/>
                </p:cNvSpPr>
                <p:nvPr/>
              </p:nvSpPr>
              <p:spPr bwMode="auto">
                <a:xfrm>
                  <a:off x="0" y="1815152"/>
                  <a:ext cx="1899920" cy="8870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N°1.1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Techniques of cooperative learning are being applied properly.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9" name="Rectángulo 78"/>
                <p:cNvSpPr>
                  <a:spLocks noChangeArrowheads="1"/>
                </p:cNvSpPr>
                <p:nvPr/>
              </p:nvSpPr>
              <p:spPr bwMode="auto">
                <a:xfrm>
                  <a:off x="2210938" y="1815152"/>
                  <a:ext cx="1899920" cy="8870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N°2.1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Interest of student in the language.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80" name="Rectángulo 79"/>
                <p:cNvSpPr>
                  <a:spLocks noChangeArrowheads="1"/>
                </p:cNvSpPr>
                <p:nvPr/>
              </p:nvSpPr>
              <p:spPr bwMode="auto">
                <a:xfrm>
                  <a:off x="4531057" y="1815152"/>
                  <a:ext cx="1899920" cy="8870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N°3.1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Adequate application of components of communication</a:t>
                  </a: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Cordia New"/>
                    </a:rPr>
                    <a:t>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81" name="Rectángulo 80"/>
                <p:cNvSpPr>
                  <a:spLocks noChangeArrowheads="1"/>
                </p:cNvSpPr>
                <p:nvPr/>
              </p:nvSpPr>
              <p:spPr bwMode="auto">
                <a:xfrm>
                  <a:off x="6810233" y="1815152"/>
                  <a:ext cx="1899920" cy="8870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ea typeface="Calibri" panose="020F0502020204030204" pitchFamily="34" charset="0"/>
                      <a:cs typeface="Cordia New"/>
                    </a:rPr>
                    <a:t>Cause N°4.1</a:t>
                  </a:r>
                  <a:endParaRPr lang="es-EC" sz="1100" dirty="0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ea typeface="Calibri" panose="020F0502020204030204" pitchFamily="34" charset="0"/>
                      <a:cs typeface="Cordia New"/>
                    </a:rPr>
                    <a:t>Increase in the learning process in the speaking skill.</a:t>
                  </a:r>
                  <a:endParaRPr lang="es-EC" sz="1100" dirty="0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Cordia New"/>
                  </a:endParaRPr>
                </a:p>
              </p:txBody>
            </p:sp>
          </p:grpSp>
          <p:grpSp>
            <p:nvGrpSpPr>
              <p:cNvPr id="64" name="108 Grupo"/>
              <p:cNvGrpSpPr/>
              <p:nvPr/>
            </p:nvGrpSpPr>
            <p:grpSpPr>
              <a:xfrm>
                <a:off x="0" y="0"/>
                <a:ext cx="8710153" cy="1869374"/>
                <a:chOff x="0" y="0"/>
                <a:chExt cx="8710153" cy="1869374"/>
              </a:xfrm>
            </p:grpSpPr>
            <p:sp>
              <p:nvSpPr>
                <p:cNvPr id="65" name="Rectángulo 64"/>
                <p:cNvSpPr>
                  <a:spLocks noChangeArrowheads="1"/>
                </p:cNvSpPr>
                <p:nvPr/>
              </p:nvSpPr>
              <p:spPr bwMode="auto">
                <a:xfrm>
                  <a:off x="0" y="13648"/>
                  <a:ext cx="1899920" cy="8185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Nº 1.1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High learning level.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66" name="Rectángulo 65"/>
                <p:cNvSpPr>
                  <a:spLocks noChangeArrowheads="1"/>
                </p:cNvSpPr>
                <p:nvPr/>
              </p:nvSpPr>
              <p:spPr bwMode="auto">
                <a:xfrm>
                  <a:off x="2210938" y="0"/>
                  <a:ext cx="1899920" cy="8185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Nº 2.1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There are not indiscipline problems.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67" name="Rectángulo 66"/>
                <p:cNvSpPr>
                  <a:spLocks noChangeArrowheads="1"/>
                </p:cNvSpPr>
                <p:nvPr/>
              </p:nvSpPr>
              <p:spPr bwMode="auto">
                <a:xfrm>
                  <a:off x="4531057" y="0"/>
                  <a:ext cx="1899920" cy="8185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Nº 3.1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Growth ability to develop the Speaking skill.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68" name="Rectángulo 67"/>
                <p:cNvSpPr>
                  <a:spLocks noChangeArrowheads="1"/>
                </p:cNvSpPr>
                <p:nvPr/>
              </p:nvSpPr>
              <p:spPr bwMode="auto">
                <a:xfrm>
                  <a:off x="6810233" y="13648"/>
                  <a:ext cx="1899920" cy="8185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Nº 4.1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Academic goals are satisfactory</a:t>
                  </a: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Cordia New"/>
                    </a:rPr>
                    <a:t>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69" name="Rectángulo 68"/>
                <p:cNvSpPr>
                  <a:spLocks noChangeArrowheads="1"/>
                </p:cNvSpPr>
                <p:nvPr/>
              </p:nvSpPr>
              <p:spPr bwMode="auto">
                <a:xfrm>
                  <a:off x="0" y="1105469"/>
                  <a:ext cx="1899920" cy="7639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N° 1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Adequate performance in the classroom.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0" name="Rectángulo 69"/>
                <p:cNvSpPr>
                  <a:spLocks noChangeArrowheads="1"/>
                </p:cNvSpPr>
                <p:nvPr/>
              </p:nvSpPr>
              <p:spPr bwMode="auto">
                <a:xfrm>
                  <a:off x="2210938" y="1105469"/>
                  <a:ext cx="1899920" cy="7639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N°2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Appropriate execution to practice English language</a:t>
                  </a: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Cordia New"/>
                    </a:rPr>
                    <a:t>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1" name="Rectángulo 70"/>
                <p:cNvSpPr>
                  <a:spLocks noChangeArrowheads="1"/>
                </p:cNvSpPr>
                <p:nvPr/>
              </p:nvSpPr>
              <p:spPr bwMode="auto">
                <a:xfrm>
                  <a:off x="4531057" y="1105469"/>
                  <a:ext cx="1899920" cy="7639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N°3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Productive Communication</a:t>
                  </a: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Cordia New"/>
                    </a:rPr>
                    <a:t>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2" name="Rectángulo 71"/>
                <p:cNvSpPr>
                  <a:spLocks noChangeArrowheads="1"/>
                </p:cNvSpPr>
                <p:nvPr/>
              </p:nvSpPr>
              <p:spPr bwMode="auto">
                <a:xfrm>
                  <a:off x="6810233" y="1105469"/>
                  <a:ext cx="1899920" cy="7639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N°4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solidFill>
                        <a:srgbClr val="002060"/>
                      </a:solidFill>
                      <a:latin typeface="+mj-lt"/>
                      <a:ea typeface="Calibri" panose="020F0502020204030204" pitchFamily="34" charset="0"/>
                      <a:cs typeface="Cordia New"/>
                    </a:rPr>
                    <a:t>Good</a:t>
                  </a: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  compliance of </a:t>
                  </a:r>
                  <a:r>
                    <a:rPr lang="en-US" sz="1200" dirty="0">
                      <a:solidFill>
                        <a:srgbClr val="002060"/>
                      </a:solidFill>
                      <a:latin typeface="+mj-lt"/>
                      <a:ea typeface="Calibri" panose="020F0502020204030204" pitchFamily="34" charset="0"/>
                      <a:cs typeface="Cordia New"/>
                    </a:rPr>
                    <a:t>Group work</a:t>
                  </a:r>
                  <a:r>
                    <a:rPr lang="en-US" sz="1200" dirty="0">
                      <a:solidFill>
                        <a:srgbClr val="002060"/>
                      </a:solidFill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.</a:t>
                  </a:r>
                  <a:endParaRPr lang="es-EC" sz="1100" dirty="0">
                    <a:solidFill>
                      <a:srgbClr val="002060"/>
                    </a:solidFill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</p:grpSp>
        </p:grpSp>
        <p:cxnSp>
          <p:nvCxnSpPr>
            <p:cNvPr id="45" name="117 Conector recto"/>
            <p:cNvCxnSpPr/>
            <p:nvPr/>
          </p:nvCxnSpPr>
          <p:spPr>
            <a:xfrm>
              <a:off x="1019175" y="2152650"/>
              <a:ext cx="69119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18 Conector recto de flecha"/>
            <p:cNvCxnSpPr/>
            <p:nvPr/>
          </p:nvCxnSpPr>
          <p:spPr>
            <a:xfrm flipV="1">
              <a:off x="1009650" y="1876425"/>
              <a:ext cx="0" cy="287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19 Conector recto de flecha"/>
            <p:cNvCxnSpPr/>
            <p:nvPr/>
          </p:nvCxnSpPr>
          <p:spPr>
            <a:xfrm flipV="1">
              <a:off x="3133725" y="1866900"/>
              <a:ext cx="0" cy="287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120 Conector recto de flecha"/>
            <p:cNvCxnSpPr/>
            <p:nvPr/>
          </p:nvCxnSpPr>
          <p:spPr>
            <a:xfrm flipV="1">
              <a:off x="5467350" y="1866900"/>
              <a:ext cx="0" cy="287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121 Conector recto de flecha"/>
            <p:cNvCxnSpPr/>
            <p:nvPr/>
          </p:nvCxnSpPr>
          <p:spPr>
            <a:xfrm flipV="1">
              <a:off x="7924800" y="1866900"/>
              <a:ext cx="0" cy="287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122 Conector recto de flecha"/>
            <p:cNvCxnSpPr/>
            <p:nvPr/>
          </p:nvCxnSpPr>
          <p:spPr>
            <a:xfrm flipV="1">
              <a:off x="7924800" y="838200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123 Conector recto de flecha"/>
            <p:cNvCxnSpPr/>
            <p:nvPr/>
          </p:nvCxnSpPr>
          <p:spPr>
            <a:xfrm flipV="1">
              <a:off x="5505450" y="828675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125 Conector recto de flecha"/>
            <p:cNvCxnSpPr/>
            <p:nvPr/>
          </p:nvCxnSpPr>
          <p:spPr>
            <a:xfrm flipV="1">
              <a:off x="3133725" y="838200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126 Conector recto de flecha"/>
            <p:cNvCxnSpPr/>
            <p:nvPr/>
          </p:nvCxnSpPr>
          <p:spPr>
            <a:xfrm flipV="1">
              <a:off x="1019175" y="838200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127 Conector recto"/>
            <p:cNvCxnSpPr/>
            <p:nvPr/>
          </p:nvCxnSpPr>
          <p:spPr>
            <a:xfrm>
              <a:off x="1019175" y="2600325"/>
              <a:ext cx="69119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128 Conector recto de flecha"/>
            <p:cNvCxnSpPr/>
            <p:nvPr/>
          </p:nvCxnSpPr>
          <p:spPr>
            <a:xfrm flipH="1" flipV="1">
              <a:off x="1041629" y="2575112"/>
              <a:ext cx="596" cy="2329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129 Conector recto de flecha"/>
            <p:cNvCxnSpPr/>
            <p:nvPr/>
          </p:nvCxnSpPr>
          <p:spPr>
            <a:xfrm flipH="1" flipV="1">
              <a:off x="3167406" y="2586640"/>
              <a:ext cx="7918" cy="2790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130 Conector recto de flecha"/>
            <p:cNvCxnSpPr/>
            <p:nvPr/>
          </p:nvCxnSpPr>
          <p:spPr>
            <a:xfrm flipV="1">
              <a:off x="5465598" y="2586639"/>
              <a:ext cx="12979" cy="3020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131 Conector recto de flecha"/>
            <p:cNvCxnSpPr/>
            <p:nvPr/>
          </p:nvCxnSpPr>
          <p:spPr>
            <a:xfrm flipH="1" flipV="1">
              <a:off x="1000126" y="3659501"/>
              <a:ext cx="64552" cy="3244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32 Conector recto de flecha"/>
            <p:cNvCxnSpPr>
              <a:stCxn id="79" idx="0"/>
            </p:cNvCxnSpPr>
            <p:nvPr/>
          </p:nvCxnSpPr>
          <p:spPr>
            <a:xfrm flipV="1">
              <a:off x="3160898" y="3694083"/>
              <a:ext cx="6508" cy="2774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133 Conector recto de flecha"/>
            <p:cNvCxnSpPr>
              <a:stCxn id="80" idx="0"/>
            </p:cNvCxnSpPr>
            <p:nvPr/>
          </p:nvCxnSpPr>
          <p:spPr>
            <a:xfrm flipH="1" flipV="1">
              <a:off x="5433670" y="3694083"/>
              <a:ext cx="47347" cy="2774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134 Conector recto de flecha"/>
            <p:cNvCxnSpPr/>
            <p:nvPr/>
          </p:nvCxnSpPr>
          <p:spPr>
            <a:xfrm flipV="1">
              <a:off x="7957956" y="2517471"/>
              <a:ext cx="11751" cy="3482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135 Conector recto de flecha"/>
            <p:cNvCxnSpPr/>
            <p:nvPr/>
          </p:nvCxnSpPr>
          <p:spPr>
            <a:xfrm flipV="1">
              <a:off x="7879368" y="3659497"/>
              <a:ext cx="22977" cy="2898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55465272"/>
      </p:ext>
    </p:extLst>
  </p:cSld>
  <p:clrMapOvr>
    <a:masterClrMapping/>
  </p:clrMapOvr>
  <p:transition spd="slow">
    <p:wheel spokes="2"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723900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STRATEGIES MATRIX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1775019"/>
              </p:ext>
            </p:extLst>
          </p:nvPr>
        </p:nvGraphicFramePr>
        <p:xfrm>
          <a:off x="419100" y="685800"/>
          <a:ext cx="10102938" cy="5529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274">
                  <a:extLst>
                    <a:ext uri="{9D8B030D-6E8A-4147-A177-3AD203B41FA5}">
                      <a16:colId xmlns:a16="http://schemas.microsoft.com/office/drawing/2014/main" xmlns="" val="2426244200"/>
                    </a:ext>
                  </a:extLst>
                </a:gridCol>
                <a:gridCol w="1880274">
                  <a:extLst>
                    <a:ext uri="{9D8B030D-6E8A-4147-A177-3AD203B41FA5}">
                      <a16:colId xmlns:a16="http://schemas.microsoft.com/office/drawing/2014/main" xmlns="" val="1483630957"/>
                    </a:ext>
                  </a:extLst>
                </a:gridCol>
                <a:gridCol w="2282853">
                  <a:extLst>
                    <a:ext uri="{9D8B030D-6E8A-4147-A177-3AD203B41FA5}">
                      <a16:colId xmlns:a16="http://schemas.microsoft.com/office/drawing/2014/main" xmlns="" val="1335858782"/>
                    </a:ext>
                  </a:extLst>
                </a:gridCol>
                <a:gridCol w="4059537">
                  <a:extLst>
                    <a:ext uri="{9D8B030D-6E8A-4147-A177-3AD203B41FA5}">
                      <a16:colId xmlns:a16="http://schemas.microsoft.com/office/drawing/2014/main" xmlns="" val="892399553"/>
                    </a:ext>
                  </a:extLst>
                </a:gridCol>
              </a:tblGrid>
              <a:tr h="1903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PROBLEM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CAUSE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OBJECTIVE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STRATEGY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 anchor="ctr"/>
                </a:tc>
                <a:extLst>
                  <a:ext uri="{0D108BD9-81ED-4DB2-BD59-A6C34878D82A}">
                    <a16:rowId xmlns:a16="http://schemas.microsoft.com/office/drawing/2014/main" xmlns="" val="3942753205"/>
                  </a:ext>
                </a:extLst>
              </a:tr>
              <a:tr h="1868661"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2060"/>
                          </a:solidFill>
                          <a:effectLst/>
                        </a:rPr>
                        <a:t>SPEAKING SKILL DEVELOPMENT DECREASE.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The teachers do not apply the oral communication in class.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To practice constantly the oral communication to a conversation effective.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Attend seminars or workshops.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es-EC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Maintaining the practice using the components of communication.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EC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-Use the cooperative learning techniques in classroom always.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/>
                </a:tc>
                <a:extLst>
                  <a:ext uri="{0D108BD9-81ED-4DB2-BD59-A6C34878D82A}">
                    <a16:rowId xmlns:a16="http://schemas.microsoft.com/office/drawing/2014/main" xmlns="" val="1552378492"/>
                  </a:ext>
                </a:extLst>
              </a:tr>
              <a:tr h="22143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Inappropriate climate to teach the English language.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To Provide the necessary conditions to facilitate the English learning process.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-Create an environment funny to apply the didactic resources.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-Combine different activities of teams work.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/>
                </a:tc>
                <a:extLst>
                  <a:ext uri="{0D108BD9-81ED-4DB2-BD59-A6C34878D82A}">
                    <a16:rowId xmlns:a16="http://schemas.microsoft.com/office/drawing/2014/main" xmlns="" val="3724507114"/>
                  </a:ext>
                </a:extLst>
              </a:tr>
              <a:tr h="11840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Non-application of cooperative learning techniques in class.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To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  <a:effectLst/>
                        </a:rPr>
                        <a:t> apply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different activities to develop the learning in the second language.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-Promote the techniques that involve the cooperative learning in classroom.</a:t>
                      </a:r>
                      <a:endParaRPr lang="es-EC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34145" marR="34145" marT="0" marB="0"/>
                </a:tc>
                <a:extLst>
                  <a:ext uri="{0D108BD9-81ED-4DB2-BD59-A6C34878D82A}">
                    <a16:rowId xmlns:a16="http://schemas.microsoft.com/office/drawing/2014/main" xmlns="" val="234983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9545624"/>
      </p:ext>
    </p:extLst>
  </p:cSld>
  <p:clrMapOvr>
    <a:masterClrMapping/>
  </p:clrMapOvr>
  <p:transition spd="slow">
    <p:wheel spokes="3"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287" y="0"/>
            <a:ext cx="8596668" cy="764498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ANALYTIC STRUCTURE OF PROPOSAL</a:t>
            </a: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5121" name="179 Grupo"/>
          <p:cNvGrpSpPr>
            <a:grpSpLocks/>
          </p:cNvGrpSpPr>
          <p:nvPr/>
        </p:nvGrpSpPr>
        <p:grpSpPr bwMode="auto">
          <a:xfrm>
            <a:off x="-1" y="766495"/>
            <a:ext cx="10058422" cy="6091505"/>
            <a:chOff x="0" y="2936"/>
            <a:chExt cx="56728" cy="66497"/>
          </a:xfrm>
        </p:grpSpPr>
        <p:sp>
          <p:nvSpPr>
            <p:cNvPr id="5140" name="Rectángulo 64"/>
            <p:cNvSpPr>
              <a:spLocks noChangeArrowheads="1"/>
            </p:cNvSpPr>
            <p:nvPr/>
          </p:nvSpPr>
          <p:spPr bwMode="auto">
            <a:xfrm>
              <a:off x="8572" y="2936"/>
              <a:ext cx="44387" cy="96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To achieve </a:t>
              </a:r>
              <a:r>
                <a:rPr lang="en-US" sz="1600" dirty="0">
                  <a:solidFill>
                    <a:srgbClr val="000000"/>
                  </a:solidFill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an acceptable development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 level </a:t>
              </a:r>
              <a:r>
                <a:rPr lang="en-US" sz="1600" dirty="0">
                  <a:solidFill>
                    <a:srgbClr val="000000"/>
                  </a:solidFill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of</a:t>
              </a:r>
              <a:r>
                <a:rPr kumimoji="0" lang="en-US" sz="16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 the speaking skill with the application of Cooperative Learning to an adequate performance in classroom</a:t>
              </a: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139" name="Rectángulo 62"/>
            <p:cNvSpPr>
              <a:spLocks noChangeArrowheads="1"/>
            </p:cNvSpPr>
            <p:nvPr/>
          </p:nvSpPr>
          <p:spPr bwMode="auto">
            <a:xfrm>
              <a:off x="10191" y="16859"/>
              <a:ext cx="41148" cy="59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SPEAKING</a:t>
              </a:r>
              <a:r>
                <a:rPr kumimoji="0" lang="es-ES" sz="16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s-ES" sz="1600" b="1" i="0" u="none" strike="noStrike" cap="none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SKILL</a:t>
              </a:r>
              <a:r>
                <a:rPr kumimoji="0" lang="es-ES" sz="16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s-ES" sz="1600" b="1" i="0" u="none" strike="noStrike" cap="none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DEVELOPMENT</a:t>
              </a:r>
              <a:r>
                <a:rPr kumimoji="0" lang="es-ES" sz="16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es-ES" sz="1600" b="1" i="0" u="none" strike="noStrike" cap="none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IMPROVEMENT</a:t>
              </a:r>
              <a:endParaRPr kumimoji="0" lang="es-ES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63" name="Conector recto de flecha 63"/>
            <p:cNvSpPr>
              <a:spLocks noChangeShapeType="1"/>
            </p:cNvSpPr>
            <p:nvPr/>
          </p:nvSpPr>
          <p:spPr bwMode="auto">
            <a:xfrm flipV="1">
              <a:off x="30670" y="12954"/>
              <a:ext cx="6" cy="39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50" name="Conector recto de flecha 50"/>
            <p:cNvSpPr>
              <a:spLocks noChangeShapeType="1"/>
            </p:cNvSpPr>
            <p:nvPr/>
          </p:nvSpPr>
          <p:spPr bwMode="auto">
            <a:xfrm flipV="1">
              <a:off x="30670" y="23145"/>
              <a:ext cx="0" cy="38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5136" name="Rectángulo 49"/>
            <p:cNvSpPr>
              <a:spLocks noChangeArrowheads="1"/>
            </p:cNvSpPr>
            <p:nvPr/>
          </p:nvSpPr>
          <p:spPr bwMode="auto">
            <a:xfrm>
              <a:off x="21336" y="27241"/>
              <a:ext cx="20002" cy="3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COMPONENTS</a:t>
              </a:r>
              <a:endParaRPr kumimoji="0" lang="es-ES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135" name="Rectángulo 59"/>
            <p:cNvSpPr>
              <a:spLocks noChangeArrowheads="1"/>
            </p:cNvSpPr>
            <p:nvPr/>
          </p:nvSpPr>
          <p:spPr bwMode="auto">
            <a:xfrm>
              <a:off x="5238" y="36576"/>
              <a:ext cx="22003" cy="9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To generate a cozy and cooperative environment.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134" name="Rectángulo 52"/>
            <p:cNvSpPr>
              <a:spLocks noChangeArrowheads="1"/>
            </p:cNvSpPr>
            <p:nvPr/>
          </p:nvSpPr>
          <p:spPr bwMode="auto">
            <a:xfrm>
              <a:off x="36195" y="36576"/>
              <a:ext cx="20002" cy="95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To promote in class the oral communication .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133" name="Rectángulo 60"/>
            <p:cNvSpPr>
              <a:spLocks noChangeArrowheads="1"/>
            </p:cNvSpPr>
            <p:nvPr/>
          </p:nvSpPr>
          <p:spPr bwMode="auto">
            <a:xfrm>
              <a:off x="5233" y="60388"/>
              <a:ext cx="24518" cy="73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To apply of properly form the cooperative learning techniques .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132" name="Rectángulo 61"/>
            <p:cNvSpPr>
              <a:spLocks noChangeArrowheads="1"/>
            </p:cNvSpPr>
            <p:nvPr/>
          </p:nvSpPr>
          <p:spPr bwMode="auto">
            <a:xfrm>
              <a:off x="33909" y="60388"/>
              <a:ext cx="22819" cy="90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To employ correctly the components of communication .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1" name="Conector angular 51"/>
            <p:cNvSpPr>
              <a:spLocks noChangeShapeType="1"/>
            </p:cNvSpPr>
            <p:nvPr/>
          </p:nvSpPr>
          <p:spPr bwMode="auto">
            <a:xfrm rot="-5400000">
              <a:off x="19716" y="31051"/>
              <a:ext cx="5525" cy="55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56" name="Conector angular 56"/>
            <p:cNvSpPr>
              <a:spLocks noChangeShapeType="1"/>
            </p:cNvSpPr>
            <p:nvPr/>
          </p:nvSpPr>
          <p:spPr bwMode="auto">
            <a:xfrm rot="5400000" flipH="1">
              <a:off x="37813" y="31147"/>
              <a:ext cx="5525" cy="533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grpSp>
          <p:nvGrpSpPr>
            <p:cNvPr id="140" name="140 Grupo"/>
            <p:cNvGrpSpPr>
              <a:grpSpLocks/>
            </p:cNvGrpSpPr>
            <p:nvPr/>
          </p:nvGrpSpPr>
          <p:grpSpPr bwMode="auto">
            <a:xfrm>
              <a:off x="18192" y="47244"/>
              <a:ext cx="23835" cy="13173"/>
              <a:chOff x="0" y="0"/>
              <a:chExt cx="23834" cy="13173"/>
            </a:xfrm>
          </p:grpSpPr>
          <p:sp>
            <p:nvSpPr>
              <p:cNvPr id="5129" name="Rectángulo 55"/>
              <p:cNvSpPr>
                <a:spLocks noChangeArrowheads="1"/>
              </p:cNvSpPr>
              <p:nvPr/>
            </p:nvSpPr>
            <p:spPr bwMode="auto">
              <a:xfrm>
                <a:off x="2565" y="4695"/>
                <a:ext cx="20002" cy="38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600" b="1" i="0" u="none" strike="noStrike" cap="none" normalizeH="0" baseline="0" dirty="0" err="1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rebuchet MS" pitchFamily="34" charset="0"/>
                    <a:ea typeface="Calibri" pitchFamily="34" charset="0"/>
                    <a:cs typeface="Times New Roman" pitchFamily="18" charset="0"/>
                  </a:rPr>
                  <a:t>ACTIVITIES</a:t>
                </a:r>
                <a:endParaRPr kumimoji="0" lang="es-ES" sz="16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rebuchet MS" pitchFamily="34" charset="0"/>
                  <a:cs typeface="Arial" pitchFamily="34" charset="0"/>
                </a:endParaRPr>
              </a:p>
            </p:txBody>
          </p:sp>
          <p:sp>
            <p:nvSpPr>
              <p:cNvPr id="53" name="Conector angular 53"/>
              <p:cNvSpPr>
                <a:spLocks noChangeShapeType="1"/>
              </p:cNvSpPr>
              <p:nvPr/>
            </p:nvSpPr>
            <p:spPr bwMode="auto">
              <a:xfrm rot="5400000" flipH="1">
                <a:off x="470" y="504"/>
                <a:ext cx="4724" cy="3715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4" name="Conector angular 54"/>
              <p:cNvSpPr>
                <a:spLocks noChangeShapeType="1"/>
              </p:cNvSpPr>
              <p:nvPr/>
            </p:nvSpPr>
            <p:spPr bwMode="auto">
              <a:xfrm rot="-5400000">
                <a:off x="19805" y="695"/>
                <a:ext cx="4724" cy="333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7" name="Conector angular 57"/>
              <p:cNvSpPr>
                <a:spLocks noChangeShapeType="1"/>
              </p:cNvSpPr>
              <p:nvPr/>
            </p:nvSpPr>
            <p:spPr bwMode="auto">
              <a:xfrm rot="-5400000">
                <a:off x="-7" y="8506"/>
                <a:ext cx="4667" cy="4654"/>
              </a:xfrm>
              <a:prstGeom prst="bentConnector3">
                <a:avLst>
                  <a:gd name="adj1" fmla="val 49931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8" name="Conector angular 58"/>
              <p:cNvSpPr>
                <a:spLocks noChangeShapeType="1"/>
              </p:cNvSpPr>
              <p:nvPr/>
            </p:nvSpPr>
            <p:spPr bwMode="auto">
              <a:xfrm rot="5400000" flipH="1">
                <a:off x="19805" y="9172"/>
                <a:ext cx="4668" cy="3334"/>
              </a:xfrm>
              <a:prstGeom prst="bentConnector3">
                <a:avLst>
                  <a:gd name="adj1" fmla="val 49931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</p:grpSp>
        <p:sp>
          <p:nvSpPr>
            <p:cNvPr id="5123" name="Rectángulo 49"/>
            <p:cNvSpPr>
              <a:spLocks noChangeArrowheads="1"/>
            </p:cNvSpPr>
            <p:nvPr/>
          </p:nvSpPr>
          <p:spPr bwMode="auto">
            <a:xfrm>
              <a:off x="381" y="4953"/>
              <a:ext cx="7620" cy="2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1" i="0" u="none" strike="noStrike" cap="none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GOAL</a:t>
              </a:r>
              <a:endParaRPr kumimoji="0" lang="es-E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122" name="Rectángulo 49"/>
            <p:cNvSpPr>
              <a:spLocks noChangeArrowheads="1"/>
            </p:cNvSpPr>
            <p:nvPr/>
          </p:nvSpPr>
          <p:spPr bwMode="auto">
            <a:xfrm>
              <a:off x="0" y="20002"/>
              <a:ext cx="10001" cy="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err="1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Trebuchet MS" pitchFamily="34" charset="0"/>
                  <a:ea typeface="Calibri" pitchFamily="34" charset="0"/>
                  <a:cs typeface="Times New Roman" pitchFamily="18" charset="0"/>
                </a:rPr>
                <a:t>PURPOSE</a:t>
              </a:r>
              <a:endParaRPr kumimoji="0" lang="es-ES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rebuchet MS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2982012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246" y="156239"/>
            <a:ext cx="8596668" cy="660400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LOGICAL FRAMEWORK MATRIX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3076049"/>
              </p:ext>
            </p:extLst>
          </p:nvPr>
        </p:nvGraphicFramePr>
        <p:xfrm>
          <a:off x="613953" y="766482"/>
          <a:ext cx="11103429" cy="5993703"/>
        </p:xfrm>
        <a:graphic>
          <a:graphicData uri="http://schemas.openxmlformats.org/drawingml/2006/table">
            <a:tbl>
              <a:tblPr/>
              <a:tblGrid>
                <a:gridCol w="3341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5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35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25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itchFamily="34" charset="0"/>
                          <a:ea typeface="Calibri"/>
                          <a:cs typeface="Cordia New"/>
                        </a:rPr>
                        <a:t>NARRATIVE SUMMARY </a:t>
                      </a:r>
                      <a:endParaRPr lang="es-EC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itchFamily="34" charset="0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itchFamily="34" charset="0"/>
                          <a:ea typeface="Calibri"/>
                          <a:cs typeface="Cordia New"/>
                        </a:rPr>
                        <a:t>INDICATORS</a:t>
                      </a:r>
                      <a:endParaRPr lang="es-EC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itchFamily="34" charset="0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itchFamily="34" charset="0"/>
                          <a:ea typeface="Calibri"/>
                          <a:cs typeface="Cordia New"/>
                        </a:rPr>
                        <a:t>VERIFICATION MEDIA</a:t>
                      </a:r>
                      <a:endParaRPr lang="es-EC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itchFamily="34" charset="0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rebuchet MS" pitchFamily="34" charset="0"/>
                          <a:ea typeface="Calibri"/>
                          <a:cs typeface="Cordia New"/>
                        </a:rPr>
                        <a:t>SUPPOSES</a:t>
                      </a:r>
                      <a:endParaRPr lang="es-EC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ebuchet MS" pitchFamily="34" charset="0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9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Cordia New"/>
                        </a:rPr>
                        <a:t>GOALS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 achieve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an acceptable development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level of the speaking skill development with the application of Cooperative Learning.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90% of teachers apply the cooperative learning techniques.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-Rubrics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-Oral test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-Interviews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+mj-lt"/>
                          <a:ea typeface="Calibri"/>
                          <a:cs typeface="Cordia New"/>
                        </a:rPr>
                        <a:t>-</a:t>
                      </a: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Teachers enhance the practice of the oral communication.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32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Cordia New"/>
                        </a:rPr>
                        <a:t>PURPOSE</a:t>
                      </a:r>
                      <a:endParaRPr lang="es-EC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Cordia New"/>
                        </a:rPr>
                        <a:t>SPEAKING SKILL DEVELOPMENT IMPROVEMENT</a:t>
                      </a:r>
                      <a:endParaRPr lang="es-EC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+mj-lt"/>
                          <a:ea typeface="Calibri"/>
                          <a:cs typeface="Cordia New"/>
                        </a:rPr>
                        <a:t>-</a:t>
                      </a: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95% of the teachers use adequately the components of the communication .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+mj-lt"/>
                          <a:ea typeface="Calibri"/>
                          <a:cs typeface="Cordia New"/>
                        </a:rPr>
                        <a:t>-</a:t>
                      </a: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Oral test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-Interviews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-Teachers attend seminaries.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91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Cordia New"/>
                        </a:rPr>
                        <a:t>COMPONENTS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ordia New"/>
                        </a:rPr>
                        <a:t>1.-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ordia New"/>
                        </a:rPr>
                        <a:t>To create 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ordia New"/>
                        </a:rPr>
                        <a:t> comfortable and cooperative climate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Cordia New"/>
                        </a:rPr>
                        <a:t>2.- to motivate in classroom  the oral communication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-80% of students are prepared to work in group.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-85% of students are using the components of communication.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-Oral test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-Interviews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-Oral test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-Rubrics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-Interviews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+mj-lt"/>
                          <a:ea typeface="Calibri"/>
                          <a:cs typeface="Cordia New"/>
                        </a:rPr>
                        <a:t>-</a:t>
                      </a: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Students wish to learn in an enjoyable and trustworthy environment.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Calibri"/>
                          <a:cs typeface="Cordia New"/>
                        </a:rPr>
                        <a:t>-Teachers apply different activities that involve the oral communication effective.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2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ACTIVITIES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Workshops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Seminaries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Participate in the activities.</a:t>
                      </a: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Calibri"/>
                          <a:cs typeface="Times New Roman" pitchFamily="18" charset="0"/>
                        </a:rPr>
                        <a:t>RESOURCES</a:t>
                      </a:r>
                      <a:endParaRPr lang="es-EC" sz="12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+mj-lt"/>
                          <a:ea typeface="Calibri"/>
                          <a:cs typeface="Times New Roman" pitchFamily="18" charset="0"/>
                        </a:rPr>
                        <a:t>Coordinator</a:t>
                      </a:r>
                      <a:endParaRPr lang="es-EC" sz="9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+mj-lt"/>
                          <a:ea typeface="Calibri"/>
                          <a:cs typeface="Times New Roman" pitchFamily="18" charset="0"/>
                        </a:rPr>
                        <a:t>Teachers </a:t>
                      </a:r>
                      <a:endParaRPr lang="es-EC" sz="9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+mj-lt"/>
                          <a:ea typeface="Calibri"/>
                          <a:cs typeface="Times New Roman" pitchFamily="18" charset="0"/>
                        </a:rPr>
                        <a:t>Folders</a:t>
                      </a:r>
                      <a:endParaRPr lang="es-EC" sz="9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+mj-lt"/>
                          <a:ea typeface="Calibri"/>
                          <a:cs typeface="Times New Roman" pitchFamily="18" charset="0"/>
                        </a:rPr>
                        <a:t>Sheet with information about Cooperative Leaning</a:t>
                      </a:r>
                      <a:endParaRPr lang="es-EC" sz="9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+mj-lt"/>
                          <a:ea typeface="Calibri"/>
                          <a:cs typeface="Times New Roman" pitchFamily="18" charset="0"/>
                        </a:rPr>
                        <a:t>refreshments</a:t>
                      </a:r>
                      <a:endParaRPr lang="es-EC" sz="9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+mj-lt"/>
                          <a:ea typeface="Calibri"/>
                          <a:cs typeface="Times New Roman" pitchFamily="18" charset="0"/>
                        </a:rPr>
                        <a:t>Teachers book</a:t>
                      </a:r>
                      <a:endParaRPr lang="es-EC" sz="9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dirty="0">
                          <a:latin typeface="+mj-lt"/>
                          <a:ea typeface="Calibri"/>
                          <a:cs typeface="Times New Roman" pitchFamily="18" charset="0"/>
                        </a:rPr>
                        <a:t>Information about Cooperative Leaning</a:t>
                      </a:r>
                      <a:endParaRPr lang="es-EC" sz="9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  <a:ea typeface="Calibri"/>
                          <a:cs typeface="Cordia New"/>
                        </a:rPr>
                        <a:t>BUDGET</a:t>
                      </a:r>
                      <a:endParaRPr lang="es-EC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j-lt"/>
                          <a:ea typeface="Calibri"/>
                          <a:cs typeface="Cordia New"/>
                        </a:rPr>
                        <a:t>$1000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+mj-lt"/>
                          <a:ea typeface="Calibri"/>
                          <a:cs typeface="Cordia New"/>
                        </a:rPr>
                        <a:t>$700</a:t>
                      </a:r>
                      <a:endParaRPr lang="es-EC" sz="1200" dirty="0"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latin typeface="+mj-lt"/>
                        <a:ea typeface="Calibri"/>
                        <a:cs typeface="Cordia New"/>
                      </a:endParaRPr>
                    </a:p>
                  </a:txBody>
                  <a:tcPr marL="42714" marR="427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7690043"/>
      </p:ext>
    </p:extLst>
  </p:cSld>
  <p:clrMapOvr>
    <a:masterClrMapping/>
  </p:clrMapOvr>
  <p:transition spd="slow">
    <p:wheel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730" y="1456680"/>
            <a:ext cx="7766936" cy="1096949"/>
          </a:xfrm>
        </p:spPr>
        <p:txBody>
          <a:bodyPr/>
          <a:lstStyle/>
          <a:p>
            <a:pPr algn="ctr"/>
            <a:r>
              <a:rPr lang="es-EC" sz="4800" b="1" dirty="0">
                <a:solidFill>
                  <a:schemeClr val="accent1">
                    <a:lumMod val="50000"/>
                  </a:schemeClr>
                </a:solidFill>
              </a:rPr>
              <a:t>EVALUATION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4765" y="2821258"/>
            <a:ext cx="7766936" cy="2575931"/>
          </a:xfrm>
        </p:spPr>
        <p:txBody>
          <a:bodyPr>
            <a:normAutofit/>
          </a:bodyPr>
          <a:lstStyle/>
          <a:p>
            <a:pPr algn="just"/>
            <a:endParaRPr lang="es-EC" dirty="0"/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The evaluation was focused on the activities done by students and their indicators. It was evaluated by means of oral test using the rubric`s criteria.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xmlns="" val="143593587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5753" y="1123526"/>
            <a:ext cx="8596668" cy="3880773"/>
          </a:xfrm>
        </p:spPr>
        <p:txBody>
          <a:bodyPr/>
          <a:lstStyle/>
          <a:p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THANK YOU FOR YOUR ATTENTION AND PATIENCE</a:t>
            </a:r>
          </a:p>
          <a:p>
            <a:pPr>
              <a:buNone/>
            </a:pPr>
            <a:endParaRPr lang="es-EC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s-EC" sz="2000" b="1" dirty="0" err="1">
                <a:solidFill>
                  <a:srgbClr val="002060"/>
                </a:solidFill>
              </a:rPr>
              <a:t>SINCERELY</a:t>
            </a:r>
            <a:endParaRPr lang="es-EC" sz="2000" b="1" dirty="0">
              <a:solidFill>
                <a:srgbClr val="002060"/>
              </a:solidFill>
            </a:endParaRPr>
          </a:p>
          <a:p>
            <a:r>
              <a:rPr lang="es-EC" dirty="0">
                <a:solidFill>
                  <a:srgbClr val="002060"/>
                </a:solidFill>
              </a:rPr>
              <a:t>NELLY MARIBEL JARAMILLO JARA</a:t>
            </a:r>
          </a:p>
          <a:p>
            <a:r>
              <a:rPr lang="es-EC" dirty="0">
                <a:solidFill>
                  <a:srgbClr val="002060"/>
                </a:solidFill>
              </a:rPr>
              <a:t>ELSSY ELENA PORRAS MALDONADO</a:t>
            </a:r>
          </a:p>
        </p:txBody>
      </p:sp>
      <p:pic>
        <p:nvPicPr>
          <p:cNvPr id="2050" name="Picture 2" descr="http://image.slidesharecdn.com/mj-130917081527-phpapp01/95/cooperative-learning-1-638.jpg?cb=13794057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7879" y="1637576"/>
            <a:ext cx="3748209" cy="245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asitalian.com/blog/wp-content/uploads/2015/05/developing-speaking-ski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86" y="3404766"/>
            <a:ext cx="4572001" cy="320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2766684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2767" y="54001"/>
            <a:ext cx="7766936" cy="779717"/>
          </a:xfrm>
        </p:spPr>
        <p:txBody>
          <a:bodyPr/>
          <a:lstStyle/>
          <a:p>
            <a:pPr algn="ctr"/>
            <a:r>
              <a:rPr lang="es-EC" sz="4800" b="1" dirty="0">
                <a:solidFill>
                  <a:schemeClr val="accent1">
                    <a:lumMod val="50000"/>
                  </a:schemeClr>
                </a:solidFill>
              </a:rPr>
              <a:t>PROBLEM IDENTIFICATION</a:t>
            </a:r>
          </a:p>
        </p:txBody>
      </p:sp>
      <p:grpSp>
        <p:nvGrpSpPr>
          <p:cNvPr id="43" name="177 Grupo"/>
          <p:cNvGrpSpPr/>
          <p:nvPr/>
        </p:nvGrpSpPr>
        <p:grpSpPr>
          <a:xfrm>
            <a:off x="279026" y="898588"/>
            <a:ext cx="11163300" cy="5836683"/>
            <a:chOff x="0" y="0"/>
            <a:chExt cx="8710153" cy="4858594"/>
          </a:xfrm>
        </p:grpSpPr>
        <p:grpSp>
          <p:nvGrpSpPr>
            <p:cNvPr id="44" name="158 Grupo"/>
            <p:cNvGrpSpPr/>
            <p:nvPr/>
          </p:nvGrpSpPr>
          <p:grpSpPr>
            <a:xfrm>
              <a:off x="0" y="0"/>
              <a:ext cx="8710153" cy="4858594"/>
              <a:chOff x="0" y="0"/>
              <a:chExt cx="8710153" cy="4858594"/>
            </a:xfrm>
          </p:grpSpPr>
          <p:grpSp>
            <p:nvGrpSpPr>
              <p:cNvPr id="63" name="157 Grupo"/>
              <p:cNvGrpSpPr/>
              <p:nvPr/>
            </p:nvGrpSpPr>
            <p:grpSpPr>
              <a:xfrm>
                <a:off x="0" y="2156347"/>
                <a:ext cx="8710153" cy="2702247"/>
                <a:chOff x="0" y="0"/>
                <a:chExt cx="8710153" cy="2702247"/>
              </a:xfrm>
            </p:grpSpPr>
            <p:sp>
              <p:nvSpPr>
                <p:cNvPr id="73" name="Rectángulo 72"/>
                <p:cNvSpPr>
                  <a:spLocks noChangeArrowheads="1"/>
                </p:cNvSpPr>
                <p:nvPr/>
              </p:nvSpPr>
              <p:spPr bwMode="auto">
                <a:xfrm>
                  <a:off x="2210938" y="0"/>
                  <a:ext cx="4217035" cy="4432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b="1" dirty="0"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LOW</a:t>
                  </a:r>
                  <a:r>
                    <a:rPr lang="es-ES" sz="1200" b="1" dirty="0"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 </a:t>
                  </a:r>
                  <a:r>
                    <a:rPr lang="es-ES" sz="1200" b="1" dirty="0" err="1"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SPEAKING</a:t>
                  </a:r>
                  <a:r>
                    <a:rPr lang="es-ES" sz="1200" b="1" dirty="0"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 </a:t>
                  </a:r>
                  <a:r>
                    <a:rPr lang="es-ES" sz="1200" b="1" dirty="0" err="1"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SKILL</a:t>
                  </a:r>
                  <a:r>
                    <a:rPr lang="es-ES" sz="1200" b="1" dirty="0"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 </a:t>
                  </a:r>
                  <a:r>
                    <a:rPr lang="es-ES" sz="1200" b="1" dirty="0" err="1">
                      <a:effectLst/>
                      <a:latin typeface="Trebuchet MS" pitchFamily="34" charset="0"/>
                      <a:ea typeface="Calibri" panose="020F0502020204030204" pitchFamily="34" charset="0"/>
                      <a:cs typeface="Cordia New"/>
                    </a:rPr>
                    <a:t>DEVELOPMENT</a:t>
                  </a:r>
                  <a:endParaRPr lang="es-EC" sz="1100" dirty="0">
                    <a:effectLst/>
                    <a:latin typeface="Trebuchet MS" pitchFamily="34" charset="0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4" name="Rectángulo 73"/>
                <p:cNvSpPr>
                  <a:spLocks noChangeArrowheads="1"/>
                </p:cNvSpPr>
                <p:nvPr/>
              </p:nvSpPr>
              <p:spPr bwMode="auto">
                <a:xfrm>
                  <a:off x="0" y="709683"/>
                  <a:ext cx="1899920" cy="832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N°1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200" dirty="0" err="1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Low</a:t>
                  </a:r>
                  <a:r>
                    <a:rPr lang="es-E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 </a:t>
                  </a:r>
                  <a:r>
                    <a:rPr lang="es-ES" sz="1200" dirty="0">
                      <a:latin typeface="+mj-lt"/>
                      <a:ea typeface="Calibri" panose="020F0502020204030204" pitchFamily="34" charset="0"/>
                      <a:cs typeface="Cordia New"/>
                    </a:rPr>
                    <a:t>professional </a:t>
                  </a:r>
                  <a:r>
                    <a:rPr lang="es-ES" sz="1200" dirty="0" err="1">
                      <a:latin typeface="+mj-lt"/>
                      <a:ea typeface="Calibri" panose="020F0502020204030204" pitchFamily="34" charset="0"/>
                      <a:cs typeface="Cordia New"/>
                    </a:rPr>
                    <a:t>profile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5" name="Rectángulo 74"/>
                <p:cNvSpPr>
                  <a:spLocks noChangeArrowheads="1"/>
                </p:cNvSpPr>
                <p:nvPr/>
              </p:nvSpPr>
              <p:spPr bwMode="auto">
                <a:xfrm>
                  <a:off x="2210938" y="709683"/>
                  <a:ext cx="1899920" cy="832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N°2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Students are not in an English Speaking environment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6" name="Rectángulo 75"/>
                <p:cNvSpPr>
                  <a:spLocks noChangeArrowheads="1"/>
                </p:cNvSpPr>
                <p:nvPr/>
              </p:nvSpPr>
              <p:spPr bwMode="auto">
                <a:xfrm>
                  <a:off x="4487553" y="709683"/>
                  <a:ext cx="1899920" cy="832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N°3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Lack of incentive in the oral communication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7" name="Rectángulo 76"/>
                <p:cNvSpPr>
                  <a:spLocks noChangeArrowheads="1"/>
                </p:cNvSpPr>
                <p:nvPr/>
              </p:nvSpPr>
              <p:spPr bwMode="auto">
                <a:xfrm>
                  <a:off x="6810233" y="709683"/>
                  <a:ext cx="1899920" cy="8324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N°4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Absence of cooperative climate in the class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8" name="Rectángulo 77"/>
                <p:cNvSpPr>
                  <a:spLocks noChangeArrowheads="1"/>
                </p:cNvSpPr>
                <p:nvPr/>
              </p:nvSpPr>
              <p:spPr bwMode="auto">
                <a:xfrm>
                  <a:off x="0" y="1815152"/>
                  <a:ext cx="1899920" cy="8870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N°1.1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Techniques of cooperative learning are not being applied properly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9" name="Rectángulo 78"/>
                <p:cNvSpPr>
                  <a:spLocks noChangeArrowheads="1"/>
                </p:cNvSpPr>
                <p:nvPr/>
              </p:nvSpPr>
              <p:spPr bwMode="auto">
                <a:xfrm>
                  <a:off x="2210938" y="1815152"/>
                  <a:ext cx="1899920" cy="8870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N°2.1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Uninterest of student in the language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80" name="Rectángulo 79"/>
                <p:cNvSpPr>
                  <a:spLocks noChangeArrowheads="1"/>
                </p:cNvSpPr>
                <p:nvPr/>
              </p:nvSpPr>
              <p:spPr bwMode="auto">
                <a:xfrm>
                  <a:off x="4531057" y="1815152"/>
                  <a:ext cx="1899920" cy="8870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N°3.1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Inadequate application of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components of communication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81" name="Rectángulo 80"/>
                <p:cNvSpPr>
                  <a:spLocks noChangeArrowheads="1"/>
                </p:cNvSpPr>
                <p:nvPr/>
              </p:nvSpPr>
              <p:spPr bwMode="auto">
                <a:xfrm>
                  <a:off x="6810233" y="1815152"/>
                  <a:ext cx="1899920" cy="8870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Cause N°4.1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Decrease in the learning process on the speaking skill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</p:grpSp>
          <p:grpSp>
            <p:nvGrpSpPr>
              <p:cNvPr id="64" name="156 Grupo"/>
              <p:cNvGrpSpPr/>
              <p:nvPr/>
            </p:nvGrpSpPr>
            <p:grpSpPr>
              <a:xfrm>
                <a:off x="0" y="0"/>
                <a:ext cx="8710153" cy="1869374"/>
                <a:chOff x="0" y="0"/>
                <a:chExt cx="8710153" cy="1869374"/>
              </a:xfrm>
            </p:grpSpPr>
            <p:sp>
              <p:nvSpPr>
                <p:cNvPr id="65" name="Rectángulo 64"/>
                <p:cNvSpPr>
                  <a:spLocks noChangeArrowheads="1"/>
                </p:cNvSpPr>
                <p:nvPr/>
              </p:nvSpPr>
              <p:spPr bwMode="auto">
                <a:xfrm>
                  <a:off x="0" y="13648"/>
                  <a:ext cx="1899920" cy="8185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Nº 1.1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200" dirty="0" err="1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Low</a:t>
                  </a:r>
                  <a:r>
                    <a:rPr lang="es-E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 learning </a:t>
                  </a:r>
                  <a:r>
                    <a:rPr lang="es-ES" sz="1200" dirty="0" err="1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level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66" name="Rectángulo 65"/>
                <p:cNvSpPr>
                  <a:spLocks noChangeArrowheads="1"/>
                </p:cNvSpPr>
                <p:nvPr/>
              </p:nvSpPr>
              <p:spPr bwMode="auto">
                <a:xfrm>
                  <a:off x="2210938" y="0"/>
                  <a:ext cx="1899920" cy="8185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s-E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Nº 2.1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s-E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Indiscipline </a:t>
                  </a:r>
                  <a:r>
                    <a:rPr lang="es-ES" sz="1200" dirty="0" err="1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problems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67" name="Rectángulo 66"/>
                <p:cNvSpPr>
                  <a:spLocks noChangeArrowheads="1"/>
                </p:cNvSpPr>
                <p:nvPr/>
              </p:nvSpPr>
              <p:spPr bwMode="auto">
                <a:xfrm>
                  <a:off x="4531057" y="0"/>
                  <a:ext cx="1899920" cy="8185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Nº 3.1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Diminution ability to develop the Speaking skill.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68" name="Rectángulo 67"/>
                <p:cNvSpPr>
                  <a:spLocks noChangeArrowheads="1"/>
                </p:cNvSpPr>
                <p:nvPr/>
              </p:nvSpPr>
              <p:spPr bwMode="auto">
                <a:xfrm>
                  <a:off x="6810233" y="13648"/>
                  <a:ext cx="1899920" cy="8185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Nº 4.1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Academic goals non- satisfact</a:t>
                  </a:r>
                  <a:r>
                    <a:rPr lang="en-US" sz="12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Cordia New"/>
                    </a:rPr>
                    <a:t>ory</a:t>
                  </a:r>
                  <a:endParaRPr lang="es-EC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69" name="Rectángulo 68"/>
                <p:cNvSpPr>
                  <a:spLocks noChangeArrowheads="1"/>
                </p:cNvSpPr>
                <p:nvPr/>
              </p:nvSpPr>
              <p:spPr bwMode="auto">
                <a:xfrm>
                  <a:off x="0" y="1105469"/>
                  <a:ext cx="1899920" cy="7639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N° 1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1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Low performance in the classroom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0" name="Rectángulo 69"/>
                <p:cNvSpPr>
                  <a:spLocks noChangeArrowheads="1"/>
                </p:cNvSpPr>
                <p:nvPr/>
              </p:nvSpPr>
              <p:spPr bwMode="auto">
                <a:xfrm>
                  <a:off x="2210938" y="1105469"/>
                  <a:ext cx="1899920" cy="7639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N°2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Inappropriate execution to practice English language.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1" name="Rectángulo 70"/>
                <p:cNvSpPr>
                  <a:spLocks noChangeArrowheads="1"/>
                </p:cNvSpPr>
                <p:nvPr/>
              </p:nvSpPr>
              <p:spPr bwMode="auto">
                <a:xfrm>
                  <a:off x="4531057" y="1105469"/>
                  <a:ext cx="1899920" cy="7639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N°3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Unproductive Communication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  <p:sp>
              <p:nvSpPr>
                <p:cNvPr id="72" name="Rectángulo 71"/>
                <p:cNvSpPr>
                  <a:spLocks noChangeArrowheads="1"/>
                </p:cNvSpPr>
                <p:nvPr/>
              </p:nvSpPr>
              <p:spPr bwMode="auto">
                <a:xfrm>
                  <a:off x="6810233" y="1105469"/>
                  <a:ext cx="1899920" cy="7639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Effect N°4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en-US" sz="1200" dirty="0">
                      <a:effectLst/>
                      <a:latin typeface="+mj-lt"/>
                      <a:ea typeface="Calibri" panose="020F0502020204030204" pitchFamily="34" charset="0"/>
                      <a:cs typeface="Cordia New"/>
                    </a:rPr>
                    <a:t>Non- compliance of workgroup activities</a:t>
                  </a:r>
                  <a:endParaRPr lang="es-EC" sz="1100" dirty="0">
                    <a:effectLst/>
                    <a:latin typeface="+mj-lt"/>
                    <a:ea typeface="Calibri" panose="020F0502020204030204" pitchFamily="34" charset="0"/>
                    <a:cs typeface="Cordia New"/>
                  </a:endParaRPr>
                </a:p>
              </p:txBody>
            </p:sp>
          </p:grpSp>
        </p:grpSp>
        <p:cxnSp>
          <p:nvCxnSpPr>
            <p:cNvPr id="45" name="159 Conector recto"/>
            <p:cNvCxnSpPr/>
            <p:nvPr/>
          </p:nvCxnSpPr>
          <p:spPr>
            <a:xfrm>
              <a:off x="1019175" y="2152650"/>
              <a:ext cx="69119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60 Conector recto de flecha"/>
            <p:cNvCxnSpPr/>
            <p:nvPr/>
          </p:nvCxnSpPr>
          <p:spPr>
            <a:xfrm flipV="1">
              <a:off x="1009650" y="1876425"/>
              <a:ext cx="0" cy="287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161 Conector recto de flecha"/>
            <p:cNvCxnSpPr/>
            <p:nvPr/>
          </p:nvCxnSpPr>
          <p:spPr>
            <a:xfrm flipV="1">
              <a:off x="3133725" y="1866900"/>
              <a:ext cx="0" cy="287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162 Conector recto de flecha"/>
            <p:cNvCxnSpPr/>
            <p:nvPr/>
          </p:nvCxnSpPr>
          <p:spPr>
            <a:xfrm flipV="1">
              <a:off x="5467350" y="1866900"/>
              <a:ext cx="0" cy="287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163 Conector recto de flecha"/>
            <p:cNvCxnSpPr/>
            <p:nvPr/>
          </p:nvCxnSpPr>
          <p:spPr>
            <a:xfrm flipV="1">
              <a:off x="7924800" y="1866900"/>
              <a:ext cx="0" cy="287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164 Conector recto de flecha"/>
            <p:cNvCxnSpPr/>
            <p:nvPr/>
          </p:nvCxnSpPr>
          <p:spPr>
            <a:xfrm flipV="1">
              <a:off x="7924800" y="838200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165 Conector recto de flecha"/>
            <p:cNvCxnSpPr/>
            <p:nvPr/>
          </p:nvCxnSpPr>
          <p:spPr>
            <a:xfrm flipV="1">
              <a:off x="5505450" y="828675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166 Conector recto de flecha"/>
            <p:cNvCxnSpPr/>
            <p:nvPr/>
          </p:nvCxnSpPr>
          <p:spPr>
            <a:xfrm flipV="1">
              <a:off x="3133725" y="838200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167 Conector recto de flecha"/>
            <p:cNvCxnSpPr/>
            <p:nvPr/>
          </p:nvCxnSpPr>
          <p:spPr>
            <a:xfrm flipV="1">
              <a:off x="1019175" y="838200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168 Conector recto"/>
            <p:cNvCxnSpPr/>
            <p:nvPr/>
          </p:nvCxnSpPr>
          <p:spPr>
            <a:xfrm>
              <a:off x="1019175" y="2600325"/>
              <a:ext cx="69119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169 Conector recto de flecha"/>
            <p:cNvCxnSpPr/>
            <p:nvPr/>
          </p:nvCxnSpPr>
          <p:spPr>
            <a:xfrm flipV="1">
              <a:off x="1025748" y="2590813"/>
              <a:ext cx="3619" cy="2599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170 Conector recto de flecha"/>
            <p:cNvCxnSpPr>
              <a:stCxn id="75" idx="0"/>
            </p:cNvCxnSpPr>
            <p:nvPr/>
          </p:nvCxnSpPr>
          <p:spPr>
            <a:xfrm flipV="1">
              <a:off x="3160898" y="2600677"/>
              <a:ext cx="15421" cy="2653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171 Conector recto de flecha"/>
            <p:cNvCxnSpPr/>
            <p:nvPr/>
          </p:nvCxnSpPr>
          <p:spPr>
            <a:xfrm flipV="1">
              <a:off x="5479775" y="2569066"/>
              <a:ext cx="7960" cy="3143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172 Conector recto de flecha"/>
            <p:cNvCxnSpPr/>
            <p:nvPr/>
          </p:nvCxnSpPr>
          <p:spPr>
            <a:xfrm flipH="1" flipV="1">
              <a:off x="989932" y="3643234"/>
              <a:ext cx="5239" cy="30579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73 Conector recto de flecha"/>
            <p:cNvCxnSpPr>
              <a:stCxn id="79" idx="0"/>
            </p:cNvCxnSpPr>
            <p:nvPr/>
          </p:nvCxnSpPr>
          <p:spPr>
            <a:xfrm flipV="1">
              <a:off x="3160898" y="3664981"/>
              <a:ext cx="3403" cy="3065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174 Conector recto de flecha"/>
            <p:cNvCxnSpPr>
              <a:stCxn id="80" idx="0"/>
            </p:cNvCxnSpPr>
            <p:nvPr/>
          </p:nvCxnSpPr>
          <p:spPr>
            <a:xfrm flipH="1" flipV="1">
              <a:off x="5467350" y="3664981"/>
              <a:ext cx="13667" cy="3065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175 Conector recto de flecha"/>
            <p:cNvCxnSpPr/>
            <p:nvPr/>
          </p:nvCxnSpPr>
          <p:spPr>
            <a:xfrm flipH="1" flipV="1">
              <a:off x="7924800" y="2579940"/>
              <a:ext cx="1123" cy="2599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176 Conector recto de flecha"/>
            <p:cNvCxnSpPr/>
            <p:nvPr/>
          </p:nvCxnSpPr>
          <p:spPr>
            <a:xfrm flipH="1" flipV="1">
              <a:off x="7894222" y="3654107"/>
              <a:ext cx="1123" cy="3492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289146655"/>
      </p:ext>
    </p:extLst>
  </p:cSld>
  <p:clrMapOvr>
    <a:masterClrMapping/>
  </p:clrMapOvr>
  <p:transition spd="slow">
    <p:strips dir="rd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2338"/>
          </a:xfrm>
        </p:spPr>
        <p:txBody>
          <a:bodyPr/>
          <a:lstStyle/>
          <a:p>
            <a:pPr algn="ctr"/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PROBLEM IDENTIFICATION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41939"/>
            <a:ext cx="8596668" cy="4599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600" b="1" dirty="0">
                <a:solidFill>
                  <a:srgbClr val="002060"/>
                </a:solidFill>
              </a:rPr>
              <a:t>VARIABLES MATRIX</a:t>
            </a:r>
          </a:p>
          <a:p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INDEPENDENT VARIABLE: </a:t>
            </a:r>
          </a:p>
          <a:p>
            <a:pPr marL="0" indent="0" algn="ctr">
              <a:buNone/>
            </a:pPr>
            <a:r>
              <a:rPr lang="es-EC" sz="2400" b="1" dirty="0">
                <a:solidFill>
                  <a:srgbClr val="002060"/>
                </a:solidFill>
              </a:rPr>
              <a:t>COOPERATIVE LEARNING</a:t>
            </a:r>
          </a:p>
          <a:p>
            <a:pPr marL="0" indent="0">
              <a:buNone/>
            </a:pP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      DEFINITION               DIMENSIONS                    SUBDIMENSIONS</a:t>
            </a:r>
          </a:p>
          <a:p>
            <a:pPr marL="0" indent="0">
              <a:buNone/>
            </a:pP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DEPENDENT VARIABLE: </a:t>
            </a:r>
          </a:p>
          <a:p>
            <a:pPr marL="0" indent="0" algn="ctr">
              <a:buNone/>
            </a:pPr>
            <a:r>
              <a:rPr lang="es-EC" sz="2400" b="1" dirty="0">
                <a:solidFill>
                  <a:srgbClr val="002060"/>
                </a:solidFill>
              </a:rPr>
              <a:t>SPEAKING SKILL</a:t>
            </a:r>
          </a:p>
          <a:p>
            <a:pPr marL="0" indent="0">
              <a:buNone/>
            </a:pP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      DEFINITION               DIMENSIONS                    SUBDIMENSIONS</a:t>
            </a:r>
          </a:p>
          <a:p>
            <a:pPr marL="0" indent="0">
              <a:buNone/>
            </a:pP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Flecha curvada hacia la derecha 16"/>
          <p:cNvSpPr/>
          <p:nvPr/>
        </p:nvSpPr>
        <p:spPr>
          <a:xfrm>
            <a:off x="2703799" y="3064118"/>
            <a:ext cx="773723" cy="5451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8" name="Flecha curvada hacia la derecha 17"/>
          <p:cNvSpPr/>
          <p:nvPr/>
        </p:nvSpPr>
        <p:spPr>
          <a:xfrm>
            <a:off x="5503985" y="3064118"/>
            <a:ext cx="1037491" cy="53633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0" name="Flecha curvada hacia la derecha 19"/>
          <p:cNvSpPr/>
          <p:nvPr/>
        </p:nvSpPr>
        <p:spPr>
          <a:xfrm>
            <a:off x="2771459" y="4906105"/>
            <a:ext cx="811568" cy="6330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1" name="Flecha curvada hacia la derecha 20"/>
          <p:cNvSpPr/>
          <p:nvPr/>
        </p:nvSpPr>
        <p:spPr>
          <a:xfrm>
            <a:off x="5503985" y="4906105"/>
            <a:ext cx="1037491" cy="6330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207571"/>
      </p:ext>
    </p:extLst>
  </p:cSld>
  <p:clrMapOvr>
    <a:masterClrMapping/>
  </p:clrMapOvr>
  <p:transition spd="slow">
    <p:strips dir="ru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4360" y="224041"/>
            <a:ext cx="7766936" cy="971713"/>
          </a:xfrm>
        </p:spPr>
        <p:txBody>
          <a:bodyPr/>
          <a:lstStyle/>
          <a:p>
            <a:pPr algn="ctr"/>
            <a:r>
              <a:rPr lang="es-EC" b="1" dirty="0">
                <a:solidFill>
                  <a:srgbClr val="002060"/>
                </a:solidFill>
              </a:rPr>
              <a:t>GENERAL OBJECTIVE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4360" y="2338753"/>
            <a:ext cx="8510954" cy="3956537"/>
          </a:xfrm>
        </p:spPr>
        <p:txBody>
          <a:bodyPr>
            <a:normAutofit/>
          </a:bodyPr>
          <a:lstStyle/>
          <a:p>
            <a:pPr algn="just"/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TO DETERMINE THE EFFECT OF COOPERATIVE LEARNING ON THE SPEAKING SKILL DEVELOPMENT OF THE ENGLISH LANGUAGE FOR STUDENTS OF THE FIRST YEAR BACHILLERATO AT JOSE MARIA VELAZ HIGH SCHOOL IN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HUAQUILLAS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, DURING 2015- 2016 SCHOOL YEAR.</a:t>
            </a:r>
          </a:p>
        </p:txBody>
      </p:sp>
    </p:spTree>
    <p:extLst>
      <p:ext uri="{BB962C8B-B14F-4D97-AF65-F5344CB8AC3E}">
        <p14:creationId xmlns:p14="http://schemas.microsoft.com/office/powerpoint/2010/main" xmlns="" val="76600420"/>
      </p:ext>
    </p:extLst>
  </p:cSld>
  <p:clrMapOvr>
    <a:masterClrMapping/>
  </p:clrMapOvr>
  <p:transition spd="slow">
    <p:strips dir="ru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579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C" sz="4800" b="1" dirty="0">
                <a:solidFill>
                  <a:srgbClr val="002060"/>
                </a:solidFill>
              </a:rPr>
              <a:t>SPECIFIC OBJECTIVES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440" y="1068753"/>
            <a:ext cx="9152466" cy="5789247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s-EC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To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enhance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classroom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activities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organization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with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aid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cooperative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learning to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achieve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a successful learning.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EC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To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identify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problems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on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speaking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skill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that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do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not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allow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development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components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oral communication.</a:t>
            </a: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EC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To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achieve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an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effective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production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communication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through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combination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different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didactical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activities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that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offer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>
                <a:solidFill>
                  <a:schemeClr val="accent2">
                    <a:lumMod val="50000"/>
                  </a:schemeClr>
                </a:solidFill>
              </a:rPr>
              <a:t>the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 err="1" smtClean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es-EC" sz="2800" b="1" dirty="0" err="1" smtClean="0">
                <a:solidFill>
                  <a:schemeClr val="accent2">
                    <a:lumMod val="50000"/>
                  </a:schemeClr>
                </a:solidFill>
              </a:rPr>
              <a:t>operative</a:t>
            </a:r>
            <a:r>
              <a:rPr lang="es-EC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2800" b="1" dirty="0">
                <a:solidFill>
                  <a:schemeClr val="accent2">
                    <a:lumMod val="50000"/>
                  </a:schemeClr>
                </a:solidFill>
              </a:rPr>
              <a:t>learning .</a:t>
            </a:r>
          </a:p>
        </p:txBody>
      </p:sp>
    </p:spTree>
    <p:extLst>
      <p:ext uri="{BB962C8B-B14F-4D97-AF65-F5344CB8AC3E}">
        <p14:creationId xmlns:p14="http://schemas.microsoft.com/office/powerpoint/2010/main" xmlns="" val="3360698031"/>
      </p:ext>
    </p:extLst>
  </p:cSld>
  <p:clrMapOvr>
    <a:masterClrMapping/>
  </p:clrMapOvr>
  <p:transition spd="slow">
    <p:diamond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7062" y="2592822"/>
            <a:ext cx="7286941" cy="1404678"/>
          </a:xfrm>
        </p:spPr>
        <p:txBody>
          <a:bodyPr/>
          <a:lstStyle/>
          <a:p>
            <a:pPr algn="ctr"/>
            <a:r>
              <a:rPr lang="es-EC" sz="4800" b="1" dirty="0">
                <a:solidFill>
                  <a:schemeClr val="accent2">
                    <a:lumMod val="50000"/>
                  </a:schemeClr>
                </a:solidFill>
              </a:rPr>
              <a:t>COOPERATIVE LEARNING </a:t>
            </a:r>
          </a:p>
        </p:txBody>
      </p:sp>
      <p:sp>
        <p:nvSpPr>
          <p:cNvPr id="4" name="Elipse 3"/>
          <p:cNvSpPr/>
          <p:nvPr/>
        </p:nvSpPr>
        <p:spPr>
          <a:xfrm>
            <a:off x="821265" y="48198"/>
            <a:ext cx="3645225" cy="218049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err="1">
                <a:solidFill>
                  <a:srgbClr val="002060"/>
                </a:solidFill>
              </a:rPr>
              <a:t>Involves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teams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work</a:t>
            </a:r>
            <a:r>
              <a:rPr lang="es-EC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Elipse 4"/>
          <p:cNvSpPr/>
          <p:nvPr/>
        </p:nvSpPr>
        <p:spPr>
          <a:xfrm>
            <a:off x="5519501" y="174812"/>
            <a:ext cx="3710354" cy="21231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err="1">
                <a:solidFill>
                  <a:srgbClr val="002060"/>
                </a:solidFill>
              </a:rPr>
              <a:t>Exchanges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the</a:t>
            </a:r>
            <a:r>
              <a:rPr lang="es-EC" sz="2400" b="1" dirty="0">
                <a:solidFill>
                  <a:srgbClr val="002060"/>
                </a:solidFill>
              </a:rPr>
              <a:t> experiences, ideas and </a:t>
            </a:r>
            <a:r>
              <a:rPr lang="es-EC" sz="2400" b="1" dirty="0" err="1">
                <a:solidFill>
                  <a:srgbClr val="002060"/>
                </a:solidFill>
              </a:rPr>
              <a:t>criteria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among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them</a:t>
            </a:r>
            <a:r>
              <a:rPr lang="es-EC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Elipse 5"/>
          <p:cNvSpPr/>
          <p:nvPr/>
        </p:nvSpPr>
        <p:spPr>
          <a:xfrm>
            <a:off x="1236323" y="4945032"/>
            <a:ext cx="3921369" cy="19164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err="1">
                <a:solidFill>
                  <a:srgbClr val="002060"/>
                </a:solidFill>
              </a:rPr>
              <a:t>Face</a:t>
            </a:r>
            <a:r>
              <a:rPr lang="es-EC" sz="2400" b="1" dirty="0">
                <a:solidFill>
                  <a:srgbClr val="002060"/>
                </a:solidFill>
              </a:rPr>
              <a:t>-to-</a:t>
            </a:r>
            <a:r>
              <a:rPr lang="es-EC" sz="2400" b="1" dirty="0" err="1">
                <a:solidFill>
                  <a:srgbClr val="002060"/>
                </a:solidFill>
              </a:rPr>
              <a:t>face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interaction</a:t>
            </a:r>
            <a:r>
              <a:rPr lang="es-EC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Elipse 6"/>
          <p:cNvSpPr/>
          <p:nvPr/>
        </p:nvSpPr>
        <p:spPr>
          <a:xfrm>
            <a:off x="6386683" y="4941559"/>
            <a:ext cx="3833446" cy="19164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err="1" smtClean="0">
                <a:solidFill>
                  <a:srgbClr val="002060"/>
                </a:solidFill>
              </a:rPr>
              <a:t>D</a:t>
            </a:r>
            <a:r>
              <a:rPr lang="es-EC" sz="2400" b="1" dirty="0" err="1" smtClean="0">
                <a:solidFill>
                  <a:srgbClr val="002060"/>
                </a:solidFill>
              </a:rPr>
              <a:t>evelops</a:t>
            </a:r>
            <a:r>
              <a:rPr lang="es-EC" sz="2400" b="1" dirty="0" smtClean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the</a:t>
            </a:r>
            <a:r>
              <a:rPr lang="es-EC" sz="2400" b="1" dirty="0">
                <a:solidFill>
                  <a:srgbClr val="002060"/>
                </a:solidFill>
              </a:rPr>
              <a:t> social </a:t>
            </a:r>
            <a:r>
              <a:rPr lang="es-EC" sz="2400" b="1" dirty="0" err="1">
                <a:solidFill>
                  <a:srgbClr val="002060"/>
                </a:solidFill>
              </a:rPr>
              <a:t>skill</a:t>
            </a:r>
            <a:r>
              <a:rPr lang="es-EC" sz="2400" b="1" dirty="0">
                <a:solidFill>
                  <a:srgbClr val="002060"/>
                </a:solidFill>
              </a:rPr>
              <a:t> in </a:t>
            </a:r>
            <a:r>
              <a:rPr lang="es-EC" sz="2400" b="1" dirty="0" err="1">
                <a:solidFill>
                  <a:srgbClr val="002060"/>
                </a:solidFill>
              </a:rPr>
              <a:t>the</a:t>
            </a:r>
            <a:r>
              <a:rPr lang="es-EC" sz="2400" b="1" dirty="0">
                <a:solidFill>
                  <a:srgbClr val="002060"/>
                </a:solidFill>
              </a:rPr>
              <a:t> </a:t>
            </a:r>
            <a:r>
              <a:rPr lang="es-EC" sz="2400" b="1" dirty="0" err="1">
                <a:solidFill>
                  <a:srgbClr val="002060"/>
                </a:solidFill>
              </a:rPr>
              <a:t>student</a:t>
            </a:r>
            <a:r>
              <a:rPr lang="es-EC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8" name="Flecha curvada hacia la derecha 7"/>
          <p:cNvSpPr/>
          <p:nvPr/>
        </p:nvSpPr>
        <p:spPr>
          <a:xfrm>
            <a:off x="683193" y="2228690"/>
            <a:ext cx="1813821" cy="117237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>
            <a:off x="8519746" y="2123179"/>
            <a:ext cx="2058126" cy="12633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Flecha curvada hacia la izquierda 9"/>
          <p:cNvSpPr/>
          <p:nvPr/>
        </p:nvSpPr>
        <p:spPr>
          <a:xfrm rot="10587048">
            <a:off x="568938" y="3781394"/>
            <a:ext cx="1931172" cy="11781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Flecha curvada hacia la derecha 12"/>
          <p:cNvSpPr/>
          <p:nvPr/>
        </p:nvSpPr>
        <p:spPr>
          <a:xfrm rot="10800000">
            <a:off x="8728754" y="3680437"/>
            <a:ext cx="1997988" cy="12645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679417"/>
      </p:ext>
    </p:extLst>
  </p:cSld>
  <p:clrMapOvr>
    <a:masterClrMapping/>
  </p:clrMapOvr>
  <p:transition spd="slow">
    <p:push dir="d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200312"/>
          </a:xfrm>
        </p:spPr>
        <p:txBody>
          <a:bodyPr/>
          <a:lstStyle/>
          <a:p>
            <a:pPr algn="ctr"/>
            <a:r>
              <a:rPr lang="es-EC" sz="4400" b="1" dirty="0">
                <a:solidFill>
                  <a:srgbClr val="002060"/>
                </a:solidFill>
              </a:rPr>
              <a:t>COOPERATIVE LEARNING </a:t>
            </a:r>
          </a:p>
        </p:txBody>
      </p:sp>
      <p:pic>
        <p:nvPicPr>
          <p:cNvPr id="2052" name="Picture 4" descr="http://2.bp.blogspot.com/-Jyn9SD6CLYI/VSraNWeUSqI/AAAAAAAAAK8/JcVLbu5ZRE0/s1600/C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954" y="510596"/>
            <a:ext cx="3815861" cy="18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-media-cache-ak0.pinimg.com/236x/de/00/4c/de004ce303a5109ea9fa29c1cfaf5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985" y="3426149"/>
            <a:ext cx="3165231" cy="32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bahaiacademy.org/bahaiacademy/logo/Cooperative%20Lear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536" y="4102843"/>
            <a:ext cx="3798277" cy="23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ooperativelearninginmathematics.weebly.com/uploads/2/7/2/1/27219615/4982161.jpg?5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3677" y="510596"/>
            <a:ext cx="2426677" cy="212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3855285"/>
      </p:ext>
    </p:extLst>
  </p:cSld>
  <p:clrMapOvr>
    <a:masterClrMapping/>
  </p:clrMapOvr>
  <p:transition spd="slow">
    <p:push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323404"/>
          </a:xfrm>
        </p:spPr>
        <p:txBody>
          <a:bodyPr/>
          <a:lstStyle/>
          <a:p>
            <a:pPr algn="ctr"/>
            <a:r>
              <a:rPr lang="es-EC" sz="4800" b="1" dirty="0">
                <a:solidFill>
                  <a:srgbClr val="002060"/>
                </a:solidFill>
              </a:rPr>
              <a:t>COOPERATIVE LEARNING </a:t>
            </a:r>
          </a:p>
        </p:txBody>
      </p:sp>
      <p:pic>
        <p:nvPicPr>
          <p:cNvPr id="3074" name="Picture 2" descr="Spencer Kagan: Co-operative Learning PIES Principles Individual Accountability Simultaneous Interaction Equal Participatio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0606" y="244074"/>
            <a:ext cx="6333148" cy="281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.slidesharecdn.com/cooperativelearningero-140825010311-phpapp01/95/cooperative-learning-strategy-ero-dela-vega-6-638.jpg?cb=14089288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499" y="3962883"/>
            <a:ext cx="5577009" cy="26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.slidesharecdn.com/cooperativelearningfinal-090805124529-phpapp02/95/cooperative-learning-17-638.jpg?cb=14226739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508" y="3655152"/>
            <a:ext cx="5978769" cy="31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0304625"/>
      </p:ext>
    </p:extLst>
  </p:cSld>
  <p:clrMapOvr>
    <a:masterClrMapping/>
  </p:clrMapOvr>
  <p:transition spd="slow">
    <p:pull dir="ld"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1508</TotalTime>
  <Words>1316</Words>
  <Application>Microsoft Office PowerPoint</Application>
  <PresentationFormat>Personalizado</PresentationFormat>
  <Paragraphs>295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Faceta</vt:lpstr>
      <vt:lpstr>UNIVERSITY OF THE ARMED FORCES - ESPE</vt:lpstr>
      <vt:lpstr>RESEARCH PROJECT</vt:lpstr>
      <vt:lpstr>PROBLEM IDENTIFICATION</vt:lpstr>
      <vt:lpstr>PROBLEM IDENTIFICATION</vt:lpstr>
      <vt:lpstr>GENERAL OBJECTIVE</vt:lpstr>
      <vt:lpstr>SPECIFIC OBJECTIVES</vt:lpstr>
      <vt:lpstr>COOPERATIVE LEARNING </vt:lpstr>
      <vt:lpstr>COOPERATIVE LEARNING </vt:lpstr>
      <vt:lpstr>COOPERATIVE LEARNING </vt:lpstr>
      <vt:lpstr>SPEAKING SKILL</vt:lpstr>
      <vt:lpstr>SPEAKING SKILL</vt:lpstr>
      <vt:lpstr>SPEAKING SKILL</vt:lpstr>
      <vt:lpstr>SPEAKING SKILL</vt:lpstr>
      <vt:lpstr>COOPERATIVE LEARNING AND SPEAKING SKILL RELATION</vt:lpstr>
      <vt:lpstr>OTHER CAUSES OF CORE PROBLEM</vt:lpstr>
      <vt:lpstr>HYPOTHESIS FORMULATION</vt:lpstr>
      <vt:lpstr>PART III METHODOLOGICAL DESIGN</vt:lpstr>
      <vt:lpstr>RESEARCH VALIDITY AND RELIABILITY</vt:lpstr>
      <vt:lpstr>T- STUDENT: RESULTS</vt:lpstr>
      <vt:lpstr>T STUDENT: RESULT</vt:lpstr>
      <vt:lpstr>CONCLUSIONS</vt:lpstr>
      <vt:lpstr>RECOMMENDATIONS</vt:lpstr>
      <vt:lpstr>OBJECTIVE TREE</vt:lpstr>
      <vt:lpstr>STRATEGIES MATRIX</vt:lpstr>
      <vt:lpstr>ANALYTIC STRUCTURE OF PROPOSAL</vt:lpstr>
      <vt:lpstr>LOGICAL FRAMEWORK MATRIX</vt:lpstr>
      <vt:lpstr>EVALUATION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ARMED FORCES - ESPE</dc:title>
  <dc:creator>Anthony</dc:creator>
  <cp:lastModifiedBy>nayelly</cp:lastModifiedBy>
  <cp:revision>129</cp:revision>
  <dcterms:created xsi:type="dcterms:W3CDTF">2016-03-17T22:10:59Z</dcterms:created>
  <dcterms:modified xsi:type="dcterms:W3CDTF">2016-06-28T23:30:08Z</dcterms:modified>
</cp:coreProperties>
</file>