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5" r:id="rId19"/>
    <p:sldId id="277" r:id="rId20"/>
    <p:sldId id="274" r:id="rId21"/>
    <p:sldId id="276" r:id="rId22"/>
    <p:sldId id="278" r:id="rId23"/>
    <p:sldId id="279" r:id="rId24"/>
    <p:sldId id="281" r:id="rId25"/>
    <p:sldId id="280"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17" name="16 Marcador de pie de página"/>
          <p:cNvSpPr>
            <a:spLocks noGrp="1"/>
          </p:cNvSpPr>
          <p:nvPr>
            <p:ph type="ftr" sz="quarter" idx="11"/>
          </p:nvPr>
        </p:nvSpPr>
        <p:spPr/>
        <p:txBody>
          <a:bodyPr/>
          <a:lstStyle/>
          <a:p>
            <a:endParaRPr lang="es-EC"/>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13B943-A913-47EF-9689-3B34FA32CCDD}" type="slidenum">
              <a:rPr lang="es-EC" smtClean="0"/>
              <a:pPr/>
              <a:t>‹Nº›</a:t>
            </a:fld>
            <a:endParaRPr lang="es-EC"/>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613B943-A913-47EF-9689-3B34FA32CCDD}"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1613B943-A913-47EF-9689-3B34FA32CCDD}" type="slidenum">
              <a:rPr lang="es-EC" smtClean="0"/>
              <a:pPr/>
              <a:t>‹Nº›</a:t>
            </a:fld>
            <a:endParaRPr lang="es-EC"/>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4361688" y="1026372"/>
            <a:ext cx="457200" cy="441325"/>
          </a:xfrm>
        </p:spPr>
        <p:txBody>
          <a:bodyPr/>
          <a:lstStyle/>
          <a:p>
            <a:fld id="{1613B943-A913-47EF-9689-3B34FA32CCDD}" type="slidenum">
              <a:rPr lang="es-EC" smtClean="0"/>
              <a:pPr/>
              <a:t>‹Nº›</a:t>
            </a:fld>
            <a:endParaRPr lang="es-EC"/>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C"/>
          </a:p>
        </p:txBody>
      </p:sp>
      <p:sp>
        <p:nvSpPr>
          <p:cNvPr id="4" name="3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13B943-A913-47EF-9689-3B34FA32CCDD}" type="slidenum">
              <a:rPr lang="es-EC" smtClean="0"/>
              <a:pPr/>
              <a:t>‹Nº›</a:t>
            </a:fld>
            <a:endParaRPr lang="es-EC"/>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B72F085A-1D17-4BD5-B769-1A35DAAD5C23}" type="datetimeFigureOut">
              <a:rPr lang="es-EC" smtClean="0"/>
              <a:pPr/>
              <a:t>09/01/2017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613B943-A913-47EF-9689-3B34FA32CCDD}" type="slidenum">
              <a:rPr lang="es-EC" smtClean="0"/>
              <a:pPr/>
              <a:t>‹Nº›</a:t>
            </a:fld>
            <a:endParaRPr lang="es-EC"/>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8" name="7 Marcador de pie de página"/>
          <p:cNvSpPr>
            <a:spLocks noGrp="1"/>
          </p:cNvSpPr>
          <p:nvPr>
            <p:ph type="ftr" sz="quarter" idx="11"/>
          </p:nvPr>
        </p:nvSpPr>
        <p:spPr>
          <a:xfrm>
            <a:off x="304800" y="6409944"/>
            <a:ext cx="3581400" cy="365760"/>
          </a:xfrm>
        </p:spPr>
        <p:txBody>
          <a:bodyPr/>
          <a:lstStyle/>
          <a:p>
            <a:endParaRPr lang="es-EC"/>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1613B943-A913-47EF-9689-3B34FA32CCDD}" type="slidenum">
              <a:rPr lang="es-EC" smtClean="0"/>
              <a:pPr/>
              <a:t>‹Nº›</a:t>
            </a:fld>
            <a:endParaRPr lang="es-EC"/>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a:xfrm>
            <a:off x="4343400" y="1036020"/>
            <a:ext cx="457200" cy="441325"/>
          </a:xfrm>
        </p:spPr>
        <p:txBody>
          <a:bodyPr/>
          <a:lstStyle/>
          <a:p>
            <a:fld id="{1613B943-A913-47EF-9689-3B34FA32CCDD}"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1613B943-A913-47EF-9689-3B34FA32CCDD}"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613B943-A913-47EF-9689-3B34FA32CCDD}" type="slidenum">
              <a:rPr lang="es-EC" smtClean="0"/>
              <a:pPr/>
              <a:t>‹Nº›</a:t>
            </a:fld>
            <a:endParaRPr lang="es-EC"/>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B72F085A-1D17-4BD5-B769-1A35DAAD5C23}" type="datetimeFigureOut">
              <a:rPr lang="es-EC" smtClean="0"/>
              <a:pPr/>
              <a:t>09/01/2017</a:t>
            </a:fld>
            <a:endParaRPr lang="es-EC"/>
          </a:p>
        </p:txBody>
      </p:sp>
      <p:sp>
        <p:nvSpPr>
          <p:cNvPr id="6" name="5 Marcador de pie de página"/>
          <p:cNvSpPr>
            <a:spLocks noGrp="1"/>
          </p:cNvSpPr>
          <p:nvPr>
            <p:ph type="ftr" sz="quarter" idx="11"/>
          </p:nvPr>
        </p:nvSpPr>
        <p:spPr>
          <a:xfrm>
            <a:off x="301752" y="6410848"/>
            <a:ext cx="3383280" cy="365760"/>
          </a:xfrm>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1613B943-A913-47EF-9689-3B34FA32CCDD}" type="slidenum">
              <a:rPr lang="es-EC" smtClean="0"/>
              <a:pPr/>
              <a:t>‹Nº›</a:t>
            </a:fld>
            <a:endParaRPr lang="es-EC"/>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B72F085A-1D17-4BD5-B769-1A35DAAD5C23}" type="datetimeFigureOut">
              <a:rPr lang="es-EC" smtClean="0"/>
              <a:pPr/>
              <a:t>09/01/2017</a:t>
            </a:fld>
            <a:endParaRPr lang="es-EC"/>
          </a:p>
        </p:txBody>
      </p:sp>
      <p:sp>
        <p:nvSpPr>
          <p:cNvPr id="6" name="5 Marcador de pie de página"/>
          <p:cNvSpPr>
            <a:spLocks noGrp="1"/>
          </p:cNvSpPr>
          <p:nvPr>
            <p:ph type="ftr" sz="quarter" idx="11"/>
          </p:nvPr>
        </p:nvSpPr>
        <p:spPr>
          <a:xfrm>
            <a:off x="301752" y="6410848"/>
            <a:ext cx="3584448" cy="365760"/>
          </a:xfrm>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72F085A-1D17-4BD5-B769-1A35DAAD5C23}" type="datetimeFigureOut">
              <a:rPr lang="es-EC" smtClean="0"/>
              <a:pPr/>
              <a:t>09/01/2017</a:t>
            </a:fld>
            <a:endParaRPr lang="es-EC"/>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C"/>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613B943-A913-47EF-9689-3B34FA32CCDD}" type="slidenum">
              <a:rPr lang="es-EC" smtClean="0"/>
              <a:pPr/>
              <a:t>‹Nº›</a:t>
            </a:fld>
            <a:endParaRPr lang="es-EC"/>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23528" y="2708920"/>
            <a:ext cx="8496944" cy="3672408"/>
          </a:xfrm>
        </p:spPr>
        <p:txBody>
          <a:bodyPr>
            <a:noAutofit/>
          </a:bodyPr>
          <a:lstStyle/>
          <a:p>
            <a:r>
              <a:rPr lang="es-EC" sz="1300" dirty="0" smtClean="0">
                <a:solidFill>
                  <a:schemeClr val="tx1"/>
                </a:solidFill>
              </a:rPr>
              <a:t>DEPARTAMENTO DE ELÉCTRICA Y ELECTRÓNICA</a:t>
            </a:r>
          </a:p>
          <a:p>
            <a:r>
              <a:rPr lang="es-EC" sz="1300" dirty="0" smtClean="0">
                <a:solidFill>
                  <a:schemeClr val="tx1"/>
                </a:solidFill>
              </a:rPr>
              <a:t> </a:t>
            </a:r>
          </a:p>
          <a:p>
            <a:r>
              <a:rPr lang="es-EC" sz="1300" dirty="0" smtClean="0">
                <a:solidFill>
                  <a:schemeClr val="tx1"/>
                </a:solidFill>
              </a:rPr>
              <a:t>CARRERA DE INGENIERIA EN ELECTRONICA Y TELECOMUNICACIONES.</a:t>
            </a:r>
          </a:p>
          <a:p>
            <a:r>
              <a:rPr lang="es-EC" sz="1300" dirty="0" smtClean="0">
                <a:solidFill>
                  <a:schemeClr val="tx1"/>
                </a:solidFill>
              </a:rPr>
              <a:t> </a:t>
            </a:r>
          </a:p>
          <a:p>
            <a:r>
              <a:rPr lang="es-EC" sz="1300" dirty="0" smtClean="0">
                <a:solidFill>
                  <a:schemeClr val="tx1"/>
                </a:solidFill>
              </a:rPr>
              <a:t>TRABAJO DE TITULACIÓN, PREVIO A LA OBTENCIÓN DEL TÍTULO DE INGENIERO EN ELECTRÓNICA Y TELECOMUNICACIONES. </a:t>
            </a:r>
          </a:p>
          <a:p>
            <a:r>
              <a:rPr lang="es-EC" sz="1300" dirty="0" smtClean="0">
                <a:solidFill>
                  <a:schemeClr val="tx1"/>
                </a:solidFill>
              </a:rPr>
              <a:t> </a:t>
            </a:r>
          </a:p>
          <a:p>
            <a:r>
              <a:rPr lang="es-EC" sz="1300" dirty="0" smtClean="0">
                <a:solidFill>
                  <a:schemeClr val="tx1"/>
                </a:solidFill>
              </a:rPr>
              <a:t>TEMA: SIMULACIÓN DEL DESPLIEGUE DE REDES BAJO EL ESTANDAR 802.11 ah (WIFI HALOW) PARA APLICACIONES IOT. </a:t>
            </a:r>
          </a:p>
          <a:p>
            <a:r>
              <a:rPr lang="es-EC" sz="1300" dirty="0" smtClean="0">
                <a:solidFill>
                  <a:schemeClr val="tx1"/>
                </a:solidFill>
              </a:rPr>
              <a:t> </a:t>
            </a:r>
          </a:p>
          <a:p>
            <a:r>
              <a:rPr lang="es-EC" sz="1300" dirty="0" smtClean="0">
                <a:solidFill>
                  <a:schemeClr val="tx1"/>
                </a:solidFill>
              </a:rPr>
              <a:t>AUTOR: JUAN CARLOS GUADALUPE RAMOS.</a:t>
            </a:r>
          </a:p>
          <a:p>
            <a:r>
              <a:rPr lang="es-EC" sz="1300" dirty="0" smtClean="0">
                <a:solidFill>
                  <a:schemeClr val="tx1"/>
                </a:solidFill>
              </a:rPr>
              <a:t> </a:t>
            </a:r>
          </a:p>
          <a:p>
            <a:r>
              <a:rPr lang="es-EC" sz="1300" dirty="0" smtClean="0">
                <a:solidFill>
                  <a:schemeClr val="tx1"/>
                </a:solidFill>
              </a:rPr>
              <a:t>DIRECTOR: ING. CHRISTIAN VEGA.</a:t>
            </a:r>
          </a:p>
          <a:p>
            <a:r>
              <a:rPr lang="es-EC" sz="1300" dirty="0" smtClean="0">
                <a:solidFill>
                  <a:schemeClr val="tx1"/>
                </a:solidFill>
              </a:rPr>
              <a:t> </a:t>
            </a:r>
          </a:p>
          <a:p>
            <a:r>
              <a:rPr lang="es-EC" sz="1300" dirty="0" smtClean="0">
                <a:solidFill>
                  <a:schemeClr val="tx1"/>
                </a:solidFill>
              </a:rPr>
              <a:t>SANGOLQUI </a:t>
            </a:r>
          </a:p>
          <a:p>
            <a:r>
              <a:rPr lang="es-EC" sz="1300" dirty="0" smtClean="0">
                <a:solidFill>
                  <a:schemeClr val="tx1"/>
                </a:solidFill>
              </a:rPr>
              <a:t> </a:t>
            </a:r>
          </a:p>
          <a:p>
            <a:r>
              <a:rPr lang="es-EC" sz="1300" smtClean="0">
                <a:solidFill>
                  <a:schemeClr val="tx1"/>
                </a:solidFill>
              </a:rPr>
              <a:t>2017</a:t>
            </a:r>
            <a:endParaRPr lang="es-EC" sz="1300" dirty="0" smtClean="0">
              <a:solidFill>
                <a:schemeClr val="tx1"/>
              </a:solidFill>
            </a:endParaRPr>
          </a:p>
          <a:p>
            <a:endParaRPr lang="es-EC" sz="1300" dirty="0">
              <a:solidFill>
                <a:schemeClr val="tx1"/>
              </a:solidFill>
            </a:endParaRPr>
          </a:p>
        </p:txBody>
      </p:sp>
      <p:pic>
        <p:nvPicPr>
          <p:cNvPr id="4" name="3 Imagen" descr="http://sege.espe.edu.ec/wp-content/uploads/2013/08/cropped-Comunicado-2-1.jpg"/>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9444" t="14938" r="7644" b="8610"/>
          <a:stretch/>
        </p:blipFill>
        <p:spPr bwMode="auto">
          <a:xfrm>
            <a:off x="2339752" y="692696"/>
            <a:ext cx="4114081" cy="1224136"/>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500" dirty="0" smtClean="0">
                <a:solidFill>
                  <a:schemeClr val="tx1"/>
                </a:solidFill>
              </a:rPr>
              <a:t>SOPORTE A UN GRAN NUMERO DE ESTACIONES</a:t>
            </a:r>
            <a:endParaRPr lang="es-EC" sz="2500" dirty="0">
              <a:solidFill>
                <a:schemeClr val="tx1"/>
              </a:solidFill>
            </a:endParaRPr>
          </a:p>
        </p:txBody>
      </p:sp>
      <p:sp>
        <p:nvSpPr>
          <p:cNvPr id="3" name="2 Marcador de contenido"/>
          <p:cNvSpPr>
            <a:spLocks noGrp="1"/>
          </p:cNvSpPr>
          <p:nvPr>
            <p:ph sz="quarter" idx="1"/>
          </p:nvPr>
        </p:nvSpPr>
        <p:spPr/>
        <p:txBody>
          <a:bodyPr>
            <a:normAutofit fontScale="77500" lnSpcReduction="20000"/>
          </a:bodyPr>
          <a:lstStyle/>
          <a:p>
            <a:pPr algn="just">
              <a:lnSpc>
                <a:spcPct val="150000"/>
              </a:lnSpc>
            </a:pPr>
            <a:r>
              <a:rPr lang="es-EC" dirty="0" smtClean="0"/>
              <a:t>En un sistema 802,11 un punto de acceso (AP) agrega un identificador (AID), a cada estación durante la etapa de asociación.</a:t>
            </a:r>
          </a:p>
          <a:p>
            <a:pPr algn="just">
              <a:lnSpc>
                <a:spcPct val="150000"/>
              </a:lnSpc>
            </a:pPr>
            <a:endParaRPr lang="es-EC" dirty="0" smtClean="0"/>
          </a:p>
          <a:p>
            <a:pPr algn="just">
              <a:lnSpc>
                <a:spcPct val="150000"/>
              </a:lnSpc>
            </a:pPr>
            <a:r>
              <a:rPr lang="es-EC" dirty="0" smtClean="0"/>
              <a:t>El número posible de estaciones asociadas a un punto de acceso se encuentra sobre las 2007 en relación al estándar 802.11.</a:t>
            </a:r>
          </a:p>
          <a:p>
            <a:pPr algn="just">
              <a:lnSpc>
                <a:spcPct val="150000"/>
              </a:lnSpc>
            </a:pPr>
            <a:endParaRPr lang="es-EC" dirty="0" smtClean="0"/>
          </a:p>
          <a:p>
            <a:pPr algn="just">
              <a:lnSpc>
                <a:spcPct val="150000"/>
              </a:lnSpc>
            </a:pPr>
            <a:r>
              <a:rPr lang="es-EC" dirty="0" smtClean="0"/>
              <a:t>Para aumentar el número de estaciones soportables se ha definido para 802.11ah una estructura jerárquica AID que se compone de 13 bits con lo cual el número de estaciones que se puede expresar corresponde a  2^13- 1 = 8191.</a:t>
            </a:r>
          </a:p>
          <a:p>
            <a:endParaRPr lang="es-EC"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500" dirty="0" smtClean="0">
                <a:solidFill>
                  <a:schemeClr val="tx1"/>
                </a:solidFill>
              </a:rPr>
              <a:t>SOPORTE A UN GRAN NUMERO DE ESTACIONES</a:t>
            </a:r>
            <a:endParaRPr lang="es-EC" sz="2500" dirty="0"/>
          </a:p>
        </p:txBody>
      </p:sp>
      <p:sp>
        <p:nvSpPr>
          <p:cNvPr id="5" name="4 Marcador de contenido"/>
          <p:cNvSpPr>
            <a:spLocks noGrp="1"/>
          </p:cNvSpPr>
          <p:nvPr>
            <p:ph sz="quarter" idx="1"/>
          </p:nvPr>
        </p:nvSpPr>
        <p:spPr>
          <a:xfrm>
            <a:off x="301752" y="1527048"/>
            <a:ext cx="8503920" cy="5330952"/>
          </a:xfrm>
        </p:spPr>
        <p:txBody>
          <a:bodyPr>
            <a:normAutofit fontScale="47500" lnSpcReduction="20000"/>
          </a:bodyPr>
          <a:lstStyle/>
          <a:p>
            <a:pPr algn="just">
              <a:lnSpc>
                <a:spcPct val="170000"/>
              </a:lnSpc>
            </a:pPr>
            <a:r>
              <a:rPr lang="es-EC" sz="3200" dirty="0" smtClean="0"/>
              <a:t>Se compone de cuatro niveles jerárquicos, página, bloque, sub-bloque y el índice de la estación en el sub-bloque.</a:t>
            </a:r>
          </a:p>
          <a:p>
            <a:pPr algn="just">
              <a:buNone/>
            </a:pPr>
            <a:endParaRPr lang="es-EC" dirty="0" smtClean="0"/>
          </a:p>
          <a:p>
            <a:pPr algn="just"/>
            <a:endParaRPr lang="es-EC" dirty="0" smtClean="0"/>
          </a:p>
          <a:p>
            <a:pPr algn="just"/>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70000"/>
              </a:lnSpc>
            </a:pPr>
            <a:r>
              <a:rPr lang="es-EC" sz="3100" dirty="0" smtClean="0"/>
              <a:t>La estructura jerárquica puede ser adoptada para facilitar la agrupación, de las estaciones mucho más fácil. La agrupación puede ser utilizada para diversos fines, tales como mejoras de ahorro de energía, la asignación de recursos y el acceso eficiente al canal.</a:t>
            </a:r>
          </a:p>
          <a:p>
            <a:pPr algn="just">
              <a:lnSpc>
                <a:spcPct val="170000"/>
              </a:lnSpc>
            </a:pPr>
            <a:endParaRPr lang="es-EC" sz="3100" dirty="0" smtClean="0"/>
          </a:p>
          <a:p>
            <a:pPr algn="just">
              <a:lnSpc>
                <a:spcPct val="170000"/>
              </a:lnSpc>
            </a:pPr>
            <a:r>
              <a:rPr lang="es-EC" sz="3100" dirty="0" smtClean="0"/>
              <a:t>Realizando la agrupación de estas estaciones de base con respecto a algunas propiedades específicas, el recurso inalámbrico podría utilizarse de manera más eficiente.</a:t>
            </a:r>
          </a:p>
          <a:p>
            <a:pPr algn="just">
              <a:lnSpc>
                <a:spcPct val="170000"/>
              </a:lnSpc>
            </a:pPr>
            <a:endParaRPr lang="es-EC" sz="2900" dirty="0"/>
          </a:p>
        </p:txBody>
      </p:sp>
      <p:pic>
        <p:nvPicPr>
          <p:cNvPr id="7" name="6 Imagen"/>
          <p:cNvPicPr/>
          <p:nvPr/>
        </p:nvPicPr>
        <p:blipFill>
          <a:blip r:embed="rId2" cstate="print"/>
          <a:srcRect l="29298" t="27414" r="25439" b="37383"/>
          <a:stretch>
            <a:fillRect/>
          </a:stretch>
        </p:blipFill>
        <p:spPr bwMode="auto">
          <a:xfrm>
            <a:off x="2411760" y="2204864"/>
            <a:ext cx="3960440" cy="1702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AHORRO DE ENERGÍA</a:t>
            </a:r>
            <a:endParaRPr lang="es-EC" dirty="0">
              <a:solidFill>
                <a:schemeClr val="tx1"/>
              </a:solidFill>
            </a:endParaRPr>
          </a:p>
        </p:txBody>
      </p:sp>
      <p:sp>
        <p:nvSpPr>
          <p:cNvPr id="3" name="2 Marcador de contenido"/>
          <p:cNvSpPr>
            <a:spLocks noGrp="1"/>
          </p:cNvSpPr>
          <p:nvPr>
            <p:ph sz="quarter" idx="1"/>
          </p:nvPr>
        </p:nvSpPr>
        <p:spPr/>
        <p:txBody>
          <a:bodyPr>
            <a:normAutofit fontScale="77500" lnSpcReduction="20000"/>
          </a:bodyPr>
          <a:lstStyle/>
          <a:p>
            <a:pPr algn="just">
              <a:lnSpc>
                <a:spcPct val="160000"/>
              </a:lnSpc>
            </a:pPr>
            <a:r>
              <a:rPr lang="es-EC" dirty="0" smtClean="0"/>
              <a:t>Modo activo una estación enciende continuamente sus componentes de radio,  permanece en estado de vigilia, de tal manera que detecta la señal entrante todo el tiempo y también puede transmitir y recibir señales. </a:t>
            </a:r>
          </a:p>
          <a:p>
            <a:pPr algn="just">
              <a:lnSpc>
                <a:spcPct val="160000"/>
              </a:lnSpc>
              <a:buNone/>
            </a:pPr>
            <a:endParaRPr lang="es-EC" dirty="0" smtClean="0"/>
          </a:p>
          <a:p>
            <a:pPr algn="just">
              <a:lnSpc>
                <a:spcPct val="160000"/>
              </a:lnSpc>
            </a:pPr>
            <a:r>
              <a:rPr lang="es-EC" dirty="0" smtClean="0"/>
              <a:t>Modo de ahorro de energía, una estación alterna entre un estado despierto y el estado dormido, la estación en el estado dormido apaga los componentes de radio de manera que no puede detectar las señales entrantes en absoluto.</a:t>
            </a: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AHORRO DE ENERGÍA</a:t>
            </a:r>
            <a:endParaRPr lang="es-EC" dirty="0">
              <a:solidFill>
                <a:schemeClr val="tx1"/>
              </a:solidFill>
            </a:endParaRPr>
          </a:p>
        </p:txBody>
      </p:sp>
      <p:sp>
        <p:nvSpPr>
          <p:cNvPr id="3" name="2 Marcador de contenido"/>
          <p:cNvSpPr>
            <a:spLocks noGrp="1"/>
          </p:cNvSpPr>
          <p:nvPr>
            <p:ph sz="quarter" idx="1"/>
          </p:nvPr>
        </p:nvSpPr>
        <p:spPr/>
        <p:txBody>
          <a:bodyPr>
            <a:normAutofit/>
          </a:bodyPr>
          <a:lstStyle/>
          <a:p>
            <a:pPr algn="just">
              <a:lnSpc>
                <a:spcPct val="150000"/>
              </a:lnSpc>
            </a:pPr>
            <a:r>
              <a:rPr lang="es-EC" sz="2200" dirty="0" smtClean="0"/>
              <a:t>Una estación de ahorro de energía despierta periódicamente para recibir  la trama beacon, en base a la cual se puede comprobar la existencia de los paquetes almacenados temporalmente destinados a sí mismo.</a:t>
            </a:r>
          </a:p>
          <a:p>
            <a:pPr algn="just">
              <a:lnSpc>
                <a:spcPct val="150000"/>
              </a:lnSpc>
            </a:pPr>
            <a:r>
              <a:rPr lang="es-EC" sz="2200" dirty="0" smtClean="0"/>
              <a:t>Si se reconoce la existencia de tráfico en espera, la estación transmite una trama de control de ahorro de energía (PS) para el AP y solicita la entrega de los paquetes almacenados temporalmente.</a:t>
            </a:r>
          </a:p>
          <a:p>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AHORRO DE ENERGÍA</a:t>
            </a:r>
            <a:endParaRPr lang="es-EC" dirty="0">
              <a:solidFill>
                <a:schemeClr val="tx1"/>
              </a:solidFill>
            </a:endParaRPr>
          </a:p>
        </p:txBody>
      </p:sp>
      <p:sp>
        <p:nvSpPr>
          <p:cNvPr id="3" name="2 Marcador de contenido"/>
          <p:cNvSpPr>
            <a:spLocks noGrp="1"/>
          </p:cNvSpPr>
          <p:nvPr>
            <p:ph sz="quarter" idx="1"/>
          </p:nvPr>
        </p:nvSpPr>
        <p:spPr/>
        <p:txBody>
          <a:bodyPr>
            <a:normAutofit fontScale="25000" lnSpcReduction="20000"/>
          </a:bodyPr>
          <a:lstStyle/>
          <a:p>
            <a:pPr algn="just">
              <a:lnSpc>
                <a:spcPct val="150000"/>
              </a:lnSpc>
            </a:pPr>
            <a:r>
              <a:rPr lang="es-EC" sz="7200" dirty="0" smtClean="0"/>
              <a:t>Se presenta una trama que se compone de 32 estaciones y se divide en 4 segmentos. </a:t>
            </a:r>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endParaRPr lang="es-EC" dirty="0" smtClean="0"/>
          </a:p>
          <a:p>
            <a:pPr algn="just">
              <a:lnSpc>
                <a:spcPct val="150000"/>
              </a:lnSpc>
            </a:pPr>
            <a:r>
              <a:rPr lang="es-EC" sz="6400" dirty="0" smtClean="0"/>
              <a:t>Un punto de acceso divide toda la trama en múltiples segmentos de página, y cada trama beacon se encarga de llevar el estado de almacenamiento en el búfer sólo de un segmento de página determinada. En consecuencia cada estación de ahorro de energía se despierta en el momento de transmisión de la trama beacon que lleva la información de espera de los segmentos que pertenece.</a:t>
            </a:r>
          </a:p>
          <a:p>
            <a:pPr algn="just">
              <a:lnSpc>
                <a:spcPct val="150000"/>
              </a:lnSpc>
            </a:pPr>
            <a:endParaRPr lang="es-EC" sz="6000" dirty="0"/>
          </a:p>
        </p:txBody>
      </p:sp>
      <p:pic>
        <p:nvPicPr>
          <p:cNvPr id="4" name="3 Imagen"/>
          <p:cNvPicPr/>
          <p:nvPr/>
        </p:nvPicPr>
        <p:blipFill>
          <a:blip r:embed="rId2" cstate="print"/>
          <a:srcRect l="26491" t="31153" r="25790" b="43233"/>
          <a:stretch>
            <a:fillRect/>
          </a:stretch>
        </p:blipFill>
        <p:spPr bwMode="auto">
          <a:xfrm>
            <a:off x="1835696" y="2348880"/>
            <a:ext cx="527921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CANAL DE ACCESO</a:t>
            </a:r>
            <a:endParaRPr lang="es-EC" dirty="0">
              <a:solidFill>
                <a:schemeClr val="tx1"/>
              </a:solidFill>
            </a:endParaRPr>
          </a:p>
        </p:txBody>
      </p:sp>
      <p:sp>
        <p:nvSpPr>
          <p:cNvPr id="3" name="2 Marcador de contenido"/>
          <p:cNvSpPr>
            <a:spLocks noGrp="1"/>
          </p:cNvSpPr>
          <p:nvPr>
            <p:ph sz="quarter" idx="1"/>
          </p:nvPr>
        </p:nvSpPr>
        <p:spPr/>
        <p:txBody>
          <a:bodyPr>
            <a:normAutofit fontScale="77500" lnSpcReduction="20000"/>
          </a:bodyPr>
          <a:lstStyle/>
          <a:p>
            <a:pPr algn="just">
              <a:lnSpc>
                <a:spcPct val="150000"/>
              </a:lnSpc>
            </a:pPr>
            <a:r>
              <a:rPr lang="es-EC" dirty="0" smtClean="0"/>
              <a:t>Para que el tráfico de las estaciones se encuentre bajo control, el AP puede despertarse en un momento predefinido para que el tiempo de atención de estas estaciones y sus intentos de acceso al canal se separen temporalmente.</a:t>
            </a:r>
          </a:p>
          <a:p>
            <a:pPr algn="just">
              <a:lnSpc>
                <a:spcPct val="150000"/>
              </a:lnSpc>
            </a:pPr>
            <a:endParaRPr lang="es-EC" dirty="0" smtClean="0"/>
          </a:p>
          <a:p>
            <a:pPr algn="just">
              <a:lnSpc>
                <a:spcPct val="150000"/>
              </a:lnSpc>
            </a:pPr>
            <a:r>
              <a:rPr lang="es-EC" dirty="0" smtClean="0"/>
              <a:t>Para intercambiar la información de la llamada de sincronización entre el AP y las estaciones, 802.11ah ha definido un IE llamado Tope Tiempo de vigilia (TWT), que permite controlar la petición de asociación y la respuesta de asociación de las tramas.</a:t>
            </a:r>
          </a:p>
          <a:p>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MEJORAS DE THROUGHPUT</a:t>
            </a:r>
            <a:endParaRPr lang="es-EC" dirty="0">
              <a:solidFill>
                <a:schemeClr val="tx1"/>
              </a:solidFill>
            </a:endParaRPr>
          </a:p>
        </p:txBody>
      </p:sp>
      <p:sp>
        <p:nvSpPr>
          <p:cNvPr id="3" name="2 Marcador de contenido"/>
          <p:cNvSpPr>
            <a:spLocks noGrp="1"/>
          </p:cNvSpPr>
          <p:nvPr>
            <p:ph sz="quarter" idx="1"/>
          </p:nvPr>
        </p:nvSpPr>
        <p:spPr/>
        <p:txBody>
          <a:bodyPr/>
          <a:lstStyle/>
          <a:p>
            <a:pPr algn="just"/>
            <a:r>
              <a:rPr lang="es-EC" dirty="0" smtClean="0"/>
              <a:t>802.11 ah diseña formatos de trama más compactos para reducir los gastos generales de protocolo, y en consecuencia, se ha cuenta con un formato más corto de cabecera MAC.</a:t>
            </a:r>
          </a:p>
          <a:p>
            <a:pPr algn="just">
              <a:buNone/>
            </a:pPr>
            <a:endParaRPr lang="es-EC" dirty="0" smtClean="0"/>
          </a:p>
          <a:p>
            <a:pPr algn="just">
              <a:buNone/>
            </a:pPr>
            <a:endParaRPr lang="es-EC" dirty="0"/>
          </a:p>
        </p:txBody>
      </p:sp>
      <p:pic>
        <p:nvPicPr>
          <p:cNvPr id="4" name="3 Imagen"/>
          <p:cNvPicPr/>
          <p:nvPr/>
        </p:nvPicPr>
        <p:blipFill>
          <a:blip r:embed="rId2" cstate="print"/>
          <a:srcRect l="24493" t="18467" r="21856" b="35888"/>
          <a:stretch>
            <a:fillRect/>
          </a:stretch>
        </p:blipFill>
        <p:spPr bwMode="auto">
          <a:xfrm>
            <a:off x="2051720" y="3429000"/>
            <a:ext cx="5117449" cy="2442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MEJORAS DE THROUGHPUT</a:t>
            </a:r>
            <a:endParaRPr lang="es-EC" dirty="0"/>
          </a:p>
        </p:txBody>
      </p:sp>
      <p:sp>
        <p:nvSpPr>
          <p:cNvPr id="3" name="2 Marcador de contenido"/>
          <p:cNvSpPr>
            <a:spLocks noGrp="1"/>
          </p:cNvSpPr>
          <p:nvPr>
            <p:ph sz="quarter" idx="1"/>
          </p:nvPr>
        </p:nvSpPr>
        <p:spPr/>
        <p:txBody>
          <a:bodyPr>
            <a:normAutofit fontScale="92500"/>
          </a:bodyPr>
          <a:lstStyle/>
          <a:p>
            <a:pPr algn="just">
              <a:lnSpc>
                <a:spcPct val="150000"/>
              </a:lnSpc>
            </a:pPr>
            <a:r>
              <a:rPr lang="es-EC" sz="2200" dirty="0" smtClean="0"/>
              <a:t>Mediante la sustitución de los 6 bytes de dirección MAC con 2 bytes AID y la eliminación de duración / ID, calidad de servicio, y los campos HT, es posible ahorrar al menos 12 bytes de cabecera tanto en enlace ascendente y descendente.</a:t>
            </a:r>
          </a:p>
          <a:p>
            <a:pPr algn="just">
              <a:lnSpc>
                <a:spcPct val="150000"/>
              </a:lnSpc>
            </a:pPr>
            <a:endParaRPr lang="es-EC" sz="2200" dirty="0" smtClean="0"/>
          </a:p>
          <a:p>
            <a:pPr algn="just">
              <a:lnSpc>
                <a:spcPct val="160000"/>
              </a:lnSpc>
            </a:pPr>
            <a:r>
              <a:rPr lang="es-EC" sz="2200" dirty="0" smtClean="0"/>
              <a:t>Este tipo de cabecera MAC corta se debe utilizar después del procedimiento de asignación de la AID, y se diferencia de la cabecera MAC 802.11 mediante el establecimiento de un nuevo valor de versión del protocolo en el campo FC.</a:t>
            </a:r>
            <a:endParaRPr lang="es-EC"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SIMULACIÓN DEL ESTANDAR</a:t>
            </a:r>
            <a:endParaRPr lang="es-EC" dirty="0">
              <a:solidFill>
                <a:schemeClr val="tx1"/>
              </a:solidFill>
            </a:endParaRPr>
          </a:p>
        </p:txBody>
      </p:sp>
      <p:sp>
        <p:nvSpPr>
          <p:cNvPr id="3" name="2 Marcador de contenido"/>
          <p:cNvSpPr>
            <a:spLocks noGrp="1"/>
          </p:cNvSpPr>
          <p:nvPr>
            <p:ph sz="quarter" idx="1"/>
          </p:nvPr>
        </p:nvSpPr>
        <p:spPr/>
        <p:txBody>
          <a:bodyPr>
            <a:normAutofit/>
          </a:bodyPr>
          <a:lstStyle/>
          <a:p>
            <a:r>
              <a:rPr lang="es-EC" sz="2500" b="1" dirty="0" smtClean="0"/>
              <a:t>Canal Inalámbrico</a:t>
            </a:r>
          </a:p>
          <a:p>
            <a:pPr algn="just">
              <a:lnSpc>
                <a:spcPct val="150000"/>
              </a:lnSpc>
              <a:buNone/>
            </a:pPr>
            <a:r>
              <a:rPr lang="es-EC" dirty="0" smtClean="0"/>
              <a:t>	</a:t>
            </a:r>
            <a:r>
              <a:rPr lang="es-EC" sz="1600" dirty="0" smtClean="0"/>
              <a:t>El medio por el cual viajan las señales desde un transmisor a un receptor, siendo el medio de transmisión el aire. En este tipo de comunicaciones la señal enviada se ve afectada por fenómenos como el ruido, pérdida de la trayectoria, dispersión, reflexión, múltiples reflexiones, absorción, entre otros</a:t>
            </a:r>
          </a:p>
          <a:p>
            <a:pPr algn="just">
              <a:lnSpc>
                <a:spcPct val="150000"/>
              </a:lnSpc>
            </a:pPr>
            <a:endParaRPr lang="es-EC" sz="1600" dirty="0"/>
          </a:p>
        </p:txBody>
      </p:sp>
      <p:pic>
        <p:nvPicPr>
          <p:cNvPr id="4" name="3 Imagen"/>
          <p:cNvPicPr/>
          <p:nvPr/>
        </p:nvPicPr>
        <p:blipFill>
          <a:blip r:embed="rId2" cstate="print"/>
          <a:srcRect/>
          <a:stretch>
            <a:fillRect/>
          </a:stretch>
        </p:blipFill>
        <p:spPr bwMode="auto">
          <a:xfrm>
            <a:off x="2483768" y="3789040"/>
            <a:ext cx="4411899" cy="2505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SIMULACIÓN DEL ESTANDAR</a:t>
            </a:r>
            <a:endParaRPr lang="es-EC" dirty="0">
              <a:solidFill>
                <a:schemeClr val="tx1"/>
              </a:solidFill>
            </a:endParaRPr>
          </a:p>
        </p:txBody>
      </p:sp>
      <p:sp>
        <p:nvSpPr>
          <p:cNvPr id="3" name="2 Marcador de contenido"/>
          <p:cNvSpPr>
            <a:spLocks noGrp="1"/>
          </p:cNvSpPr>
          <p:nvPr>
            <p:ph sz="quarter" idx="1"/>
          </p:nvPr>
        </p:nvSpPr>
        <p:spPr/>
        <p:txBody>
          <a:bodyPr>
            <a:normAutofit/>
          </a:bodyPr>
          <a:lstStyle/>
          <a:p>
            <a:r>
              <a:rPr lang="es-EC" sz="2500" b="1" dirty="0" smtClean="0"/>
              <a:t>Desvanecimiento</a:t>
            </a:r>
            <a:endParaRPr lang="es-EC" sz="2500" dirty="0" smtClean="0"/>
          </a:p>
          <a:p>
            <a:pPr algn="just">
              <a:lnSpc>
                <a:spcPct val="150000"/>
              </a:lnSpc>
              <a:buNone/>
            </a:pPr>
            <a:r>
              <a:rPr lang="es-EC" dirty="0" smtClean="0"/>
              <a:t>	</a:t>
            </a:r>
            <a:r>
              <a:rPr lang="es-EC" sz="1500" dirty="0" smtClean="0"/>
              <a:t>Es una variación temporal de la amplitud, fase y polarización de la señal recibida con relación a la señal nominal debido al trayecto de propagación, la señal se atenúa debido a la pérdida en el espacio, los obstáculos y resistencia que debe traspasar durante toda su trayectoria hasta que llega a su destino. </a:t>
            </a:r>
          </a:p>
          <a:p>
            <a:pPr algn="just">
              <a:lnSpc>
                <a:spcPct val="150000"/>
              </a:lnSpc>
              <a:buNone/>
            </a:pPr>
            <a:endParaRPr lang="es-EC" sz="1500" dirty="0" smtClean="0"/>
          </a:p>
          <a:p>
            <a:pPr algn="just">
              <a:lnSpc>
                <a:spcPct val="150000"/>
              </a:lnSpc>
            </a:pPr>
            <a:r>
              <a:rPr lang="es-EC" sz="1500" dirty="0" smtClean="0"/>
              <a:t>El desvanecimiento plano (Flat Fading) se presenta cuando el ancho de banda coherente es mayor que el ancho de banda de la señal </a:t>
            </a:r>
            <a:r>
              <a:rPr lang="es-EC" sz="1500" dirty="0" err="1" smtClean="0"/>
              <a:t>Bc</a:t>
            </a:r>
            <a:r>
              <a:rPr lang="es-EC" sz="1500" dirty="0" smtClean="0"/>
              <a:t> &gt; Bs, el desvanecimiento selectivo (</a:t>
            </a:r>
            <a:r>
              <a:rPr lang="es-EC" sz="1500" dirty="0" err="1" smtClean="0"/>
              <a:t>Selective</a:t>
            </a:r>
            <a:r>
              <a:rPr lang="es-EC" sz="1500" dirty="0" smtClean="0"/>
              <a:t> Fading) se presenta cuando el ancho de banda coherente es menor al ancho de banda de la señal </a:t>
            </a:r>
            <a:r>
              <a:rPr lang="es-EC" sz="1500" dirty="0" err="1" smtClean="0"/>
              <a:t>Bc</a:t>
            </a:r>
            <a:r>
              <a:rPr lang="es-EC" sz="1500" dirty="0" smtClean="0"/>
              <a:t> &lt; Bs.</a:t>
            </a:r>
            <a:endParaRPr lang="es-EC" sz="1600" dirty="0" smtClean="0"/>
          </a:p>
          <a:p>
            <a:pPr algn="just">
              <a:lnSpc>
                <a:spcPct val="150000"/>
              </a:lnSpc>
              <a:buNone/>
            </a:pPr>
            <a:endParaRPr lang="es-EC" sz="1500" dirty="0" smtClean="0"/>
          </a:p>
          <a:p>
            <a:endParaRPr lang="es-EC" sz="1500" b="1" dirty="0" smtClean="0"/>
          </a:p>
        </p:txBody>
      </p:sp>
      <p:pic>
        <p:nvPicPr>
          <p:cNvPr id="4" name="3 Imagen"/>
          <p:cNvPicPr/>
          <p:nvPr/>
        </p:nvPicPr>
        <p:blipFill>
          <a:blip r:embed="rId2" cstate="print"/>
          <a:srcRect/>
          <a:stretch>
            <a:fillRect/>
          </a:stretch>
        </p:blipFill>
        <p:spPr bwMode="auto">
          <a:xfrm>
            <a:off x="2195736" y="5373216"/>
            <a:ext cx="1957144" cy="1007409"/>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4427984" y="5373216"/>
            <a:ext cx="2221576" cy="10066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OBJETIVOS</a:t>
            </a:r>
            <a:endParaRPr lang="es-EC" dirty="0">
              <a:solidFill>
                <a:schemeClr val="tx1"/>
              </a:solidFill>
            </a:endParaRPr>
          </a:p>
        </p:txBody>
      </p:sp>
      <p:sp>
        <p:nvSpPr>
          <p:cNvPr id="3" name="2 Marcador de contenido"/>
          <p:cNvSpPr>
            <a:spLocks noGrp="1"/>
          </p:cNvSpPr>
          <p:nvPr>
            <p:ph sz="quarter" idx="1"/>
          </p:nvPr>
        </p:nvSpPr>
        <p:spPr>
          <a:xfrm>
            <a:off x="323528" y="1412776"/>
            <a:ext cx="8503920" cy="4680520"/>
          </a:xfrm>
        </p:spPr>
        <p:txBody>
          <a:bodyPr>
            <a:normAutofit fontScale="25000" lnSpcReduction="20000"/>
          </a:bodyPr>
          <a:lstStyle/>
          <a:p>
            <a:pPr>
              <a:lnSpc>
                <a:spcPct val="170000"/>
              </a:lnSpc>
              <a:buNone/>
            </a:pPr>
            <a:r>
              <a:rPr lang="es-EC" sz="8000" b="1" dirty="0" smtClean="0">
                <a:latin typeface="Arial" pitchFamily="34" charset="0"/>
                <a:cs typeface="Arial" pitchFamily="34" charset="0"/>
              </a:rPr>
              <a:t>Objetivo General </a:t>
            </a:r>
          </a:p>
          <a:p>
            <a:pPr>
              <a:lnSpc>
                <a:spcPct val="170000"/>
              </a:lnSpc>
              <a:buNone/>
            </a:pPr>
            <a:endParaRPr lang="es-EC" sz="4800" b="1" dirty="0" smtClean="0">
              <a:latin typeface="Arial" pitchFamily="34" charset="0"/>
              <a:cs typeface="Arial" pitchFamily="34" charset="0"/>
            </a:endParaRPr>
          </a:p>
          <a:p>
            <a:pPr algn="just">
              <a:lnSpc>
                <a:spcPct val="170000"/>
              </a:lnSpc>
            </a:pPr>
            <a:r>
              <a:rPr lang="es-ES_tradnl" sz="5200" dirty="0" smtClean="0">
                <a:latin typeface="Arial" pitchFamily="34" charset="0"/>
                <a:cs typeface="Arial" pitchFamily="34" charset="0"/>
              </a:rPr>
              <a:t>Simular el estándar 802.11 ah (WiFi-HaLow), mediante el estudio de bandas, frecuencias, zonas de cobertura, regulación vigente, a fin de posibilitar el acceso a las TICs acorde con el plan nacional del buen vivir.</a:t>
            </a:r>
          </a:p>
          <a:p>
            <a:pPr>
              <a:lnSpc>
                <a:spcPct val="170000"/>
              </a:lnSpc>
              <a:buNone/>
            </a:pPr>
            <a:endParaRPr lang="es-EC" sz="5200" dirty="0" smtClean="0">
              <a:latin typeface="Arial" pitchFamily="34" charset="0"/>
              <a:cs typeface="Arial" pitchFamily="34" charset="0"/>
            </a:endParaRPr>
          </a:p>
          <a:p>
            <a:pPr>
              <a:lnSpc>
                <a:spcPct val="170000"/>
              </a:lnSpc>
              <a:buNone/>
            </a:pPr>
            <a:r>
              <a:rPr lang="es-EC" sz="8000" b="1" dirty="0" smtClean="0">
                <a:latin typeface="Arial" pitchFamily="34" charset="0"/>
                <a:cs typeface="Arial" pitchFamily="34" charset="0"/>
              </a:rPr>
              <a:t>Objetivos Específicos </a:t>
            </a:r>
          </a:p>
          <a:p>
            <a:pPr lvl="0" algn="just">
              <a:lnSpc>
                <a:spcPct val="170000"/>
              </a:lnSpc>
            </a:pPr>
            <a:r>
              <a:rPr lang="es-ES_tradnl" sz="5200" dirty="0" smtClean="0">
                <a:latin typeface="Arial" pitchFamily="34" charset="0"/>
                <a:cs typeface="Arial" pitchFamily="34" charset="0"/>
              </a:rPr>
              <a:t>Recopilar, procesar y sistematizar la información referente al estándar 802.11 ah (WiFi-HaLow), protocolos, topologías, seguridades que permitan sustentar la investigación.</a:t>
            </a:r>
            <a:endParaRPr lang="es-EC" sz="5200" dirty="0" smtClean="0">
              <a:latin typeface="Arial" pitchFamily="34" charset="0"/>
              <a:cs typeface="Arial" pitchFamily="34" charset="0"/>
            </a:endParaRPr>
          </a:p>
          <a:p>
            <a:pPr lvl="0" algn="just">
              <a:lnSpc>
                <a:spcPct val="170000"/>
              </a:lnSpc>
            </a:pPr>
            <a:r>
              <a:rPr lang="es-EC" sz="5200" dirty="0" smtClean="0">
                <a:latin typeface="Arial" pitchFamily="34" charset="0"/>
                <a:cs typeface="Arial" pitchFamily="34" charset="0"/>
              </a:rPr>
              <a:t>Simular utilizando el software Matlab el estándar 802.11 ah, creando escenarios ideales y no ideales, obteniendo resultados como Data Rate, capacidad del canal y eficiencia del sistema que permitan evaluar su funcionamiento y rendimiento para su futuro despliegue.     </a:t>
            </a:r>
          </a:p>
          <a:p>
            <a:pPr lvl="0" algn="just">
              <a:lnSpc>
                <a:spcPct val="170000"/>
              </a:lnSpc>
            </a:pPr>
            <a:r>
              <a:rPr lang="es-ES_tradnl" sz="5200" dirty="0" smtClean="0">
                <a:latin typeface="Arial" pitchFamily="34" charset="0"/>
                <a:cs typeface="Arial" pitchFamily="34" charset="0"/>
              </a:rPr>
              <a:t>Analizar el marco legal y regulatorio vigente en el Ecuador de 802.11 ah y las potencialidades para el mejoramiento de la Sociedad de la Información.</a:t>
            </a:r>
            <a:endParaRPr lang="es-EC" sz="5200" dirty="0" smtClean="0">
              <a:latin typeface="Arial" pitchFamily="34" charset="0"/>
              <a:cs typeface="Arial" pitchFamily="34" charset="0"/>
            </a:endParaRPr>
          </a:p>
          <a:p>
            <a:pPr algn="just">
              <a:lnSpc>
                <a:spcPct val="170000"/>
              </a:lnSpc>
              <a:buNone/>
            </a:pPr>
            <a:r>
              <a:rPr lang="es-EC" sz="5200" b="1" dirty="0" smtClean="0">
                <a:latin typeface="Arial" pitchFamily="34" charset="0"/>
                <a:cs typeface="Arial" pitchFamily="34" charset="0"/>
              </a:rPr>
              <a:t> </a:t>
            </a:r>
          </a:p>
          <a:p>
            <a:pPr>
              <a:buNone/>
            </a:pP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solidFill>
                <a:schemeClr val="tx1"/>
              </a:solidFill>
            </a:endParaRPr>
          </a:p>
        </p:txBody>
      </p:sp>
      <p:sp>
        <p:nvSpPr>
          <p:cNvPr id="3" name="2 Marcador de contenido"/>
          <p:cNvSpPr>
            <a:spLocks noGrp="1"/>
          </p:cNvSpPr>
          <p:nvPr>
            <p:ph sz="quarter" idx="1"/>
          </p:nvPr>
        </p:nvSpPr>
        <p:spPr/>
        <p:txBody>
          <a:bodyPr>
            <a:normAutofit fontScale="62500" lnSpcReduction="20000"/>
          </a:bodyPr>
          <a:lstStyle/>
          <a:p>
            <a:pPr algn="just">
              <a:lnSpc>
                <a:spcPct val="170000"/>
              </a:lnSpc>
            </a:pPr>
            <a:r>
              <a:rPr lang="es-EC" dirty="0" smtClean="0"/>
              <a:t>La simulación se realizó con modelos A, B y C, los cuales tienen condiciones de LOS o NLOS, además de contar con las variables suficientes para la simulación de un canal de comunicaciones con modelos de desvanecimiento de </a:t>
            </a:r>
            <a:r>
              <a:rPr lang="es-EC" dirty="0" err="1" smtClean="0"/>
              <a:t>Rician</a:t>
            </a:r>
            <a:r>
              <a:rPr lang="es-EC" dirty="0" smtClean="0"/>
              <a:t> y Rayleigh.</a:t>
            </a:r>
          </a:p>
          <a:p>
            <a:pPr algn="just">
              <a:lnSpc>
                <a:spcPct val="170000"/>
              </a:lnSpc>
              <a:buNone/>
            </a:pPr>
            <a:r>
              <a:rPr lang="es-EC" dirty="0" smtClean="0"/>
              <a:t> </a:t>
            </a:r>
          </a:p>
          <a:p>
            <a:pPr algn="just">
              <a:lnSpc>
                <a:spcPct val="170000"/>
              </a:lnSpc>
            </a:pPr>
            <a:r>
              <a:rPr lang="es-EC" dirty="0" smtClean="0"/>
              <a:t>El modelo A cubre escenarios flat fading, mientras que B y C son selectivos en frecuencia. Se aplicará un desvanecimiento tipo </a:t>
            </a:r>
            <a:r>
              <a:rPr lang="es-EC" dirty="0" err="1" smtClean="0"/>
              <a:t>Rayleight</a:t>
            </a:r>
            <a:r>
              <a:rPr lang="es-EC" dirty="0" smtClean="0"/>
              <a:t> para los modelos A y C, el modelo B tendrá un desvanecimiento tipo </a:t>
            </a:r>
            <a:r>
              <a:rPr lang="es-EC" dirty="0" err="1" smtClean="0"/>
              <a:t>Rician</a:t>
            </a:r>
            <a:r>
              <a:rPr lang="es-EC" dirty="0" smtClean="0"/>
              <a:t>.</a:t>
            </a:r>
          </a:p>
          <a:p>
            <a:pPr algn="just">
              <a:lnSpc>
                <a:spcPct val="170000"/>
              </a:lnSpc>
              <a:buNone/>
            </a:pPr>
            <a:r>
              <a:rPr lang="es-EC" dirty="0" smtClean="0"/>
              <a:t> </a:t>
            </a:r>
          </a:p>
          <a:p>
            <a:pPr algn="just">
              <a:lnSpc>
                <a:spcPct val="170000"/>
              </a:lnSpc>
            </a:pPr>
            <a:r>
              <a:rPr lang="es-EC" dirty="0" smtClean="0"/>
              <a:t>Se dispone de un máximo de 4 usuarios, se establece un máximo de 3 </a:t>
            </a:r>
            <a:r>
              <a:rPr lang="es-EC" dirty="0" err="1" smtClean="0"/>
              <a:t>spatial</a:t>
            </a:r>
            <a:r>
              <a:rPr lang="es-EC" dirty="0" smtClean="0"/>
              <a:t> streams por usuario y 8 </a:t>
            </a:r>
            <a:r>
              <a:rPr lang="es-EC" dirty="0" err="1" smtClean="0"/>
              <a:t>spatial</a:t>
            </a:r>
            <a:r>
              <a:rPr lang="es-EC" dirty="0" smtClean="0"/>
              <a:t> streams en el transmisor (AP). </a:t>
            </a:r>
          </a:p>
          <a:p>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sp>
        <p:nvSpPr>
          <p:cNvPr id="3" name="2 Marcador de contenido"/>
          <p:cNvSpPr>
            <a:spLocks noGrp="1"/>
          </p:cNvSpPr>
          <p:nvPr>
            <p:ph sz="quarter" idx="1"/>
          </p:nvPr>
        </p:nvSpPr>
        <p:spPr/>
        <p:txBody>
          <a:bodyPr>
            <a:normAutofit/>
          </a:bodyPr>
          <a:lstStyle/>
          <a:p>
            <a:pPr algn="just">
              <a:lnSpc>
                <a:spcPct val="150000"/>
              </a:lnSpc>
            </a:pPr>
            <a:r>
              <a:rPr lang="es-EC" sz="1800" dirty="0" smtClean="0"/>
              <a:t>El número de antenas en el transmisor será igual a la suma de las antenas de cada receptor. Se emplean anchos de banda de canal de 2, 4, 8 y 16 </a:t>
            </a:r>
            <a:r>
              <a:rPr lang="es-EC" sz="1800" dirty="0" err="1" smtClean="0"/>
              <a:t>MHz.</a:t>
            </a:r>
            <a:r>
              <a:rPr lang="es-EC" sz="1800" dirty="0" smtClean="0"/>
              <a:t> Los índices MCS están en el rango de 0 a 9. Este dato conjuntamente con la cantidad de </a:t>
            </a:r>
            <a:r>
              <a:rPr lang="es-EC" sz="1800" dirty="0" err="1" smtClean="0"/>
              <a:t>spatial</a:t>
            </a:r>
            <a:r>
              <a:rPr lang="es-EC" sz="1800" dirty="0" smtClean="0"/>
              <a:t> streams, el número de subportadoras de datos OFDM y el ancho de banda de canal permiten calcular el valor de data rate del sistema.</a:t>
            </a:r>
          </a:p>
          <a:p>
            <a:endParaRPr lang="es-EC" dirty="0"/>
          </a:p>
        </p:txBody>
      </p:sp>
      <p:pic>
        <p:nvPicPr>
          <p:cNvPr id="4" name="3 Imagen"/>
          <p:cNvPicPr/>
          <p:nvPr/>
        </p:nvPicPr>
        <p:blipFill>
          <a:blip r:embed="rId2" cstate="print"/>
          <a:srcRect/>
          <a:stretch>
            <a:fillRect/>
          </a:stretch>
        </p:blipFill>
        <p:spPr bwMode="auto">
          <a:xfrm>
            <a:off x="1619672" y="3789040"/>
            <a:ext cx="571982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pic>
        <p:nvPicPr>
          <p:cNvPr id="4" name="3 Marcador de contenido"/>
          <p:cNvPicPr>
            <a:picLocks noGrp="1"/>
          </p:cNvPicPr>
          <p:nvPr>
            <p:ph sz="quarter" idx="1"/>
          </p:nvPr>
        </p:nvPicPr>
        <p:blipFill>
          <a:blip r:embed="rId2" cstate="print"/>
          <a:srcRect/>
          <a:stretch>
            <a:fillRect/>
          </a:stretch>
        </p:blipFill>
        <p:spPr bwMode="auto">
          <a:xfrm>
            <a:off x="2915817" y="1556792"/>
            <a:ext cx="3240360" cy="48541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sp>
        <p:nvSpPr>
          <p:cNvPr id="3" name="2 Marcador de contenido"/>
          <p:cNvSpPr>
            <a:spLocks noGrp="1"/>
          </p:cNvSpPr>
          <p:nvPr>
            <p:ph sz="quarter" idx="1"/>
          </p:nvPr>
        </p:nvSpPr>
        <p:spPr/>
        <p:txBody>
          <a:bodyPr/>
          <a:lstStyle/>
          <a:p>
            <a:r>
              <a:rPr lang="es-EC" dirty="0" smtClean="0"/>
              <a:t>CONDICIONES INICIALES MODELO A </a:t>
            </a:r>
          </a:p>
          <a:p>
            <a:pPr>
              <a:buNone/>
            </a:pPr>
            <a:endParaRPr lang="es-EC" dirty="0" smtClean="0"/>
          </a:p>
          <a:p>
            <a:pPr>
              <a:buNone/>
            </a:pPr>
            <a:endParaRPr lang="es-EC" dirty="0"/>
          </a:p>
        </p:txBody>
      </p:sp>
      <p:pic>
        <p:nvPicPr>
          <p:cNvPr id="2051" name="Picture 3"/>
          <p:cNvPicPr>
            <a:picLocks noChangeAspect="1" noChangeArrowheads="1"/>
          </p:cNvPicPr>
          <p:nvPr/>
        </p:nvPicPr>
        <p:blipFill>
          <a:blip r:embed="rId2" cstate="print"/>
          <a:srcRect/>
          <a:stretch>
            <a:fillRect/>
          </a:stretch>
        </p:blipFill>
        <p:spPr bwMode="auto">
          <a:xfrm>
            <a:off x="2145382" y="2060848"/>
            <a:ext cx="4514850" cy="11715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123728" y="3645024"/>
            <a:ext cx="45243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pic>
        <p:nvPicPr>
          <p:cNvPr id="4" name="3 Marcador de contenido"/>
          <p:cNvPicPr>
            <a:picLocks noGrp="1"/>
          </p:cNvPicPr>
          <p:nvPr>
            <p:ph sz="quarter" idx="1"/>
          </p:nvPr>
        </p:nvPicPr>
        <p:blipFill>
          <a:blip r:embed="rId2" cstate="print"/>
          <a:srcRect/>
          <a:stretch>
            <a:fillRect/>
          </a:stretch>
        </p:blipFill>
        <p:spPr bwMode="auto">
          <a:xfrm>
            <a:off x="1475656" y="1628800"/>
            <a:ext cx="2592288" cy="2232248"/>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004048" y="1628800"/>
            <a:ext cx="2880826" cy="2304256"/>
          </a:xfrm>
          <a:prstGeom prst="rect">
            <a:avLst/>
          </a:prstGeom>
          <a:noFill/>
          <a:ln w="9525">
            <a:noFill/>
            <a:miter lim="800000"/>
            <a:headEnd/>
            <a:tailEnd/>
          </a:ln>
        </p:spPr>
      </p:pic>
      <p:pic>
        <p:nvPicPr>
          <p:cNvPr id="7" name="6 Imagen"/>
          <p:cNvPicPr/>
          <p:nvPr/>
        </p:nvPicPr>
        <p:blipFill>
          <a:blip r:embed="rId4" cstate="print"/>
          <a:srcRect/>
          <a:stretch>
            <a:fillRect/>
          </a:stretch>
        </p:blipFill>
        <p:spPr bwMode="auto">
          <a:xfrm>
            <a:off x="1547664" y="4005064"/>
            <a:ext cx="2592288" cy="2244547"/>
          </a:xfrm>
          <a:prstGeom prst="rect">
            <a:avLst/>
          </a:prstGeom>
          <a:noFill/>
          <a:ln w="9525">
            <a:noFill/>
            <a:miter lim="800000"/>
            <a:headEnd/>
            <a:tailEnd/>
          </a:ln>
        </p:spPr>
      </p:pic>
      <p:pic>
        <p:nvPicPr>
          <p:cNvPr id="8" name="7 Imagen"/>
          <p:cNvPicPr/>
          <p:nvPr/>
        </p:nvPicPr>
        <p:blipFill>
          <a:blip r:embed="rId5" cstate="print"/>
          <a:srcRect/>
          <a:stretch>
            <a:fillRect/>
          </a:stretch>
        </p:blipFill>
        <p:spPr bwMode="auto">
          <a:xfrm>
            <a:off x="5076056" y="4077072"/>
            <a:ext cx="2864106" cy="2101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sp>
        <p:nvSpPr>
          <p:cNvPr id="3" name="2 Marcador de contenido"/>
          <p:cNvSpPr>
            <a:spLocks noGrp="1"/>
          </p:cNvSpPr>
          <p:nvPr>
            <p:ph sz="quarter" idx="1"/>
          </p:nvPr>
        </p:nvSpPr>
        <p:spPr/>
        <p:txBody>
          <a:bodyPr/>
          <a:lstStyle/>
          <a:p>
            <a:r>
              <a:rPr lang="es-EC" dirty="0" smtClean="0"/>
              <a:t>CONDICIONES INICIALES MODELO B</a:t>
            </a:r>
          </a:p>
          <a:p>
            <a:pPr>
              <a:buNone/>
            </a:pPr>
            <a:endParaRPr lang="es-EC" dirty="0"/>
          </a:p>
        </p:txBody>
      </p:sp>
      <p:pic>
        <p:nvPicPr>
          <p:cNvPr id="3074" name="Picture 2"/>
          <p:cNvPicPr>
            <a:picLocks noChangeAspect="1" noChangeArrowheads="1"/>
          </p:cNvPicPr>
          <p:nvPr/>
        </p:nvPicPr>
        <p:blipFill>
          <a:blip r:embed="rId2" cstate="print"/>
          <a:srcRect/>
          <a:stretch>
            <a:fillRect/>
          </a:stretch>
        </p:blipFill>
        <p:spPr bwMode="auto">
          <a:xfrm>
            <a:off x="2267744" y="2204864"/>
            <a:ext cx="4533900" cy="12573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267744" y="3789040"/>
            <a:ext cx="4600575"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pic>
        <p:nvPicPr>
          <p:cNvPr id="4" name="3 Imagen"/>
          <p:cNvPicPr/>
          <p:nvPr/>
        </p:nvPicPr>
        <p:blipFill>
          <a:blip r:embed="rId2" cstate="print"/>
          <a:srcRect/>
          <a:stretch>
            <a:fillRect/>
          </a:stretch>
        </p:blipFill>
        <p:spPr bwMode="auto">
          <a:xfrm>
            <a:off x="1331640" y="1628800"/>
            <a:ext cx="2520279" cy="2016223"/>
          </a:xfrm>
          <a:prstGeom prst="rect">
            <a:avLst/>
          </a:prstGeom>
          <a:noFill/>
          <a:ln w="9525">
            <a:noFill/>
            <a:miter lim="800000"/>
            <a:headEnd/>
            <a:tailEnd/>
          </a:ln>
        </p:spPr>
      </p:pic>
      <p:pic>
        <p:nvPicPr>
          <p:cNvPr id="5" name="4 Marcador de contenido"/>
          <p:cNvPicPr>
            <a:picLocks noGrp="1"/>
          </p:cNvPicPr>
          <p:nvPr>
            <p:ph sz="quarter" idx="1"/>
          </p:nvPr>
        </p:nvPicPr>
        <p:blipFill>
          <a:blip r:embed="rId3" cstate="print"/>
          <a:srcRect/>
          <a:stretch>
            <a:fillRect/>
          </a:stretch>
        </p:blipFill>
        <p:spPr bwMode="auto">
          <a:xfrm>
            <a:off x="5148064" y="1628800"/>
            <a:ext cx="2449951" cy="1944216"/>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1187624" y="4005064"/>
            <a:ext cx="2496280" cy="2136976"/>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4788025" y="4293096"/>
            <a:ext cx="2520280" cy="1658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sp>
        <p:nvSpPr>
          <p:cNvPr id="3" name="2 Marcador de contenido"/>
          <p:cNvSpPr>
            <a:spLocks noGrp="1"/>
          </p:cNvSpPr>
          <p:nvPr>
            <p:ph sz="quarter" idx="1"/>
          </p:nvPr>
        </p:nvSpPr>
        <p:spPr/>
        <p:txBody>
          <a:bodyPr/>
          <a:lstStyle/>
          <a:p>
            <a:r>
              <a:rPr lang="es-EC" dirty="0" smtClean="0"/>
              <a:t>CONDICIONES INICIALES MODELO C</a:t>
            </a:r>
          </a:p>
          <a:p>
            <a:pPr>
              <a:buNone/>
            </a:pPr>
            <a:endParaRPr lang="es-EC" dirty="0"/>
          </a:p>
        </p:txBody>
      </p:sp>
      <p:pic>
        <p:nvPicPr>
          <p:cNvPr id="4098" name="Picture 2"/>
          <p:cNvPicPr>
            <a:picLocks noChangeAspect="1" noChangeArrowheads="1"/>
          </p:cNvPicPr>
          <p:nvPr/>
        </p:nvPicPr>
        <p:blipFill>
          <a:blip r:embed="rId2" cstate="print"/>
          <a:srcRect/>
          <a:stretch>
            <a:fillRect/>
          </a:stretch>
        </p:blipFill>
        <p:spPr bwMode="auto">
          <a:xfrm>
            <a:off x="2267744" y="2060848"/>
            <a:ext cx="4524375" cy="12668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267744" y="3717032"/>
            <a:ext cx="458152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pic>
        <p:nvPicPr>
          <p:cNvPr id="4" name="3 Marcador de contenido"/>
          <p:cNvPicPr>
            <a:picLocks noGrp="1"/>
          </p:cNvPicPr>
          <p:nvPr>
            <p:ph sz="quarter" idx="1"/>
          </p:nvPr>
        </p:nvPicPr>
        <p:blipFill>
          <a:blip r:embed="rId2" cstate="print"/>
          <a:srcRect/>
          <a:stretch>
            <a:fillRect/>
          </a:stretch>
        </p:blipFill>
        <p:spPr bwMode="auto">
          <a:xfrm>
            <a:off x="1187624" y="1628800"/>
            <a:ext cx="2592288" cy="2088232"/>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5004048" y="1628801"/>
            <a:ext cx="2664296" cy="2016223"/>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1259632" y="4149080"/>
            <a:ext cx="2448272" cy="2051516"/>
          </a:xfrm>
          <a:prstGeom prst="rect">
            <a:avLst/>
          </a:prstGeom>
          <a:noFill/>
          <a:ln w="9525">
            <a:noFill/>
            <a:miter lim="800000"/>
            <a:headEnd/>
            <a:tailEnd/>
          </a:ln>
        </p:spPr>
      </p:pic>
      <p:pic>
        <p:nvPicPr>
          <p:cNvPr id="7" name="6 Imagen"/>
          <p:cNvPicPr/>
          <p:nvPr/>
        </p:nvPicPr>
        <p:blipFill>
          <a:blip r:embed="rId5" cstate="print"/>
          <a:srcRect/>
          <a:stretch>
            <a:fillRect/>
          </a:stretch>
        </p:blipFill>
        <p:spPr bwMode="auto">
          <a:xfrm>
            <a:off x="4860032" y="4077072"/>
            <a:ext cx="2832559" cy="2078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sp>
        <p:nvSpPr>
          <p:cNvPr id="3" name="2 Marcador de contenido"/>
          <p:cNvSpPr>
            <a:spLocks noGrp="1"/>
          </p:cNvSpPr>
          <p:nvPr>
            <p:ph sz="quarter" idx="1"/>
          </p:nvPr>
        </p:nvSpPr>
        <p:spPr/>
        <p:txBody>
          <a:bodyPr/>
          <a:lstStyle/>
          <a:p>
            <a:r>
              <a:rPr lang="es-EC" dirty="0" smtClean="0"/>
              <a:t>Análisis de resultados</a:t>
            </a:r>
          </a:p>
          <a:p>
            <a:endParaRPr lang="es-EC" dirty="0" smtClean="0"/>
          </a:p>
          <a:p>
            <a:endParaRPr lang="es-EC" dirty="0"/>
          </a:p>
        </p:txBody>
      </p:sp>
      <p:pic>
        <p:nvPicPr>
          <p:cNvPr id="5126" name="Picture 6"/>
          <p:cNvPicPr>
            <a:picLocks noChangeAspect="1" noChangeArrowheads="1"/>
          </p:cNvPicPr>
          <p:nvPr/>
        </p:nvPicPr>
        <p:blipFill>
          <a:blip r:embed="rId2" cstate="print"/>
          <a:srcRect/>
          <a:stretch>
            <a:fillRect/>
          </a:stretch>
        </p:blipFill>
        <p:spPr bwMode="auto">
          <a:xfrm>
            <a:off x="2267744" y="2276872"/>
            <a:ext cx="4524375" cy="1209675"/>
          </a:xfrm>
          <a:prstGeom prst="rect">
            <a:avLst/>
          </a:prstGeom>
          <a:noFill/>
          <a:ln w="9525">
            <a:noFill/>
            <a:miter lim="800000"/>
            <a:headEnd/>
            <a:tailEnd/>
          </a:ln>
        </p:spPr>
      </p:pic>
      <p:pic>
        <p:nvPicPr>
          <p:cNvPr id="5127" name="Picture 7"/>
          <p:cNvPicPr>
            <a:picLocks noChangeAspect="1" noChangeArrowheads="1"/>
          </p:cNvPicPr>
          <p:nvPr/>
        </p:nvPicPr>
        <p:blipFill>
          <a:blip r:embed="rId3" cstate="print"/>
          <a:srcRect/>
          <a:stretch>
            <a:fillRect/>
          </a:stretch>
        </p:blipFill>
        <p:spPr bwMode="auto">
          <a:xfrm>
            <a:off x="251520" y="4133692"/>
            <a:ext cx="2664296" cy="1671572"/>
          </a:xfrm>
          <a:prstGeom prst="rect">
            <a:avLst/>
          </a:prstGeom>
          <a:noFill/>
          <a:ln w="9525">
            <a:noFill/>
            <a:miter lim="800000"/>
            <a:headEnd/>
            <a:tailEnd/>
          </a:ln>
        </p:spPr>
      </p:pic>
      <p:pic>
        <p:nvPicPr>
          <p:cNvPr id="5128" name="Picture 8"/>
          <p:cNvPicPr>
            <a:picLocks noChangeAspect="1" noChangeArrowheads="1"/>
          </p:cNvPicPr>
          <p:nvPr/>
        </p:nvPicPr>
        <p:blipFill>
          <a:blip r:embed="rId4" cstate="print"/>
          <a:srcRect/>
          <a:stretch>
            <a:fillRect/>
          </a:stretch>
        </p:blipFill>
        <p:spPr bwMode="auto">
          <a:xfrm>
            <a:off x="3059832" y="4136215"/>
            <a:ext cx="2952328" cy="1669049"/>
          </a:xfrm>
          <a:prstGeom prst="rect">
            <a:avLst/>
          </a:prstGeom>
          <a:noFill/>
          <a:ln w="9525">
            <a:noFill/>
            <a:miter lim="800000"/>
            <a:headEnd/>
            <a:tailEnd/>
          </a:ln>
        </p:spPr>
      </p:pic>
      <p:pic>
        <p:nvPicPr>
          <p:cNvPr id="5129" name="Picture 9"/>
          <p:cNvPicPr>
            <a:picLocks noChangeAspect="1" noChangeArrowheads="1"/>
          </p:cNvPicPr>
          <p:nvPr/>
        </p:nvPicPr>
        <p:blipFill>
          <a:blip r:embed="rId5" cstate="print"/>
          <a:srcRect/>
          <a:stretch>
            <a:fillRect/>
          </a:stretch>
        </p:blipFill>
        <p:spPr bwMode="auto">
          <a:xfrm>
            <a:off x="6076950" y="4149080"/>
            <a:ext cx="3031554" cy="1704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solidFill>
                  <a:schemeClr val="tx1"/>
                </a:solidFill>
              </a:rPr>
              <a:t>EL ESTANDAR  802.11 ah (WiFi-Halow)</a:t>
            </a:r>
            <a:endParaRPr lang="es-EC" dirty="0">
              <a:solidFill>
                <a:schemeClr val="tx1"/>
              </a:solidFill>
            </a:endParaRPr>
          </a:p>
        </p:txBody>
      </p:sp>
      <p:sp>
        <p:nvSpPr>
          <p:cNvPr id="3" name="2 Marcador de contenido"/>
          <p:cNvSpPr>
            <a:spLocks noGrp="1"/>
          </p:cNvSpPr>
          <p:nvPr>
            <p:ph sz="quarter" idx="1"/>
          </p:nvPr>
        </p:nvSpPr>
        <p:spPr>
          <a:xfrm>
            <a:off x="316552" y="1527048"/>
            <a:ext cx="8503920" cy="4572000"/>
          </a:xfrm>
        </p:spPr>
        <p:txBody>
          <a:bodyPr>
            <a:normAutofit/>
          </a:bodyPr>
          <a:lstStyle/>
          <a:p>
            <a:pPr lvl="6" algn="just">
              <a:lnSpc>
                <a:spcPct val="150000"/>
              </a:lnSpc>
              <a:buFontTx/>
              <a:buChar char="-"/>
            </a:pPr>
            <a:r>
              <a:rPr lang="es-EC" sz="1500" dirty="0" smtClean="0">
                <a:latin typeface="Arial" pitchFamily="34" charset="0"/>
                <a:cs typeface="Arial" pitchFamily="34" charset="0"/>
              </a:rPr>
              <a:t>Las </a:t>
            </a:r>
            <a:r>
              <a:rPr lang="es-EC" sz="1500" dirty="0" err="1" smtClean="0">
                <a:latin typeface="Arial" pitchFamily="34" charset="0"/>
                <a:cs typeface="Arial" pitchFamily="34" charset="0"/>
              </a:rPr>
              <a:t>TIC’s</a:t>
            </a:r>
            <a:r>
              <a:rPr lang="es-EC" sz="1500" dirty="0" smtClean="0">
                <a:latin typeface="Arial" pitchFamily="34" charset="0"/>
                <a:cs typeface="Arial" pitchFamily="34" charset="0"/>
              </a:rPr>
              <a:t> se han convertido en una herramienta fundamental para el intercambio de información.</a:t>
            </a:r>
          </a:p>
          <a:p>
            <a:pPr lvl="6" algn="just">
              <a:lnSpc>
                <a:spcPct val="150000"/>
              </a:lnSpc>
              <a:buFontTx/>
              <a:buChar char="-"/>
            </a:pPr>
            <a:r>
              <a:rPr lang="es-EC" sz="1500" dirty="0" smtClean="0">
                <a:latin typeface="Arial" pitchFamily="34" charset="0"/>
                <a:cs typeface="Arial" pitchFamily="34" charset="0"/>
              </a:rPr>
              <a:t>WiFi ha evolucionado de conexiones lentas a una tecnología versátil. </a:t>
            </a:r>
          </a:p>
          <a:p>
            <a:pPr lvl="6" algn="just">
              <a:lnSpc>
                <a:spcPct val="150000"/>
              </a:lnSpc>
              <a:buFontTx/>
              <a:buChar char="-"/>
            </a:pPr>
            <a:r>
              <a:rPr lang="es-EC" sz="1500" dirty="0" smtClean="0">
                <a:latin typeface="Arial" pitchFamily="34" charset="0"/>
                <a:cs typeface="Arial" pitchFamily="34" charset="0"/>
              </a:rPr>
              <a:t>Es de gran importancia contar con tecnologías de bajo consumo de energía, confiables y que se puedan utilizar en cualquier lugar. </a:t>
            </a:r>
          </a:p>
          <a:p>
            <a:pPr lvl="6" algn="just">
              <a:lnSpc>
                <a:spcPct val="150000"/>
              </a:lnSpc>
              <a:buFontTx/>
              <a:buChar char="-"/>
            </a:pPr>
            <a:r>
              <a:rPr lang="es-EC" sz="1500" dirty="0" smtClean="0">
                <a:latin typeface="Arial" pitchFamily="34" charset="0"/>
                <a:cs typeface="Arial" pitchFamily="34" charset="0"/>
              </a:rPr>
              <a:t>IEEE ha desarrollado un estándar de LAN inalámbrica 802.11 ah.</a:t>
            </a:r>
          </a:p>
          <a:p>
            <a:pPr lvl="6" algn="just">
              <a:lnSpc>
                <a:spcPct val="150000"/>
              </a:lnSpc>
              <a:buFontTx/>
              <a:buChar char="-"/>
            </a:pPr>
            <a:r>
              <a:rPr lang="es-EC" sz="1500" dirty="0" smtClean="0">
                <a:latin typeface="Arial" pitchFamily="34" charset="0"/>
                <a:cs typeface="Arial" pitchFamily="34" charset="0"/>
              </a:rPr>
              <a:t>IEEE ha realizado mejoras en lo correspondiente a la capa PHY y capa MAC para aumentar el rendimiento del sistema.</a:t>
            </a:r>
          </a:p>
          <a:p>
            <a:pPr lvl="6" algn="just">
              <a:lnSpc>
                <a:spcPct val="150000"/>
              </a:lnSpc>
              <a:buFontTx/>
              <a:buChar char="-"/>
            </a:pPr>
            <a:r>
              <a:rPr lang="es-EC" sz="1500" dirty="0" smtClean="0">
                <a:latin typeface="Arial" pitchFamily="34" charset="0"/>
                <a:cs typeface="Arial" pitchFamily="34" charset="0"/>
              </a:rPr>
              <a:t>Estándar WLAN  funciona en bandas &lt; a 1 GHZ exentas de licencia.</a:t>
            </a:r>
          </a:p>
          <a:p>
            <a:pPr lvl="6" algn="just">
              <a:lnSpc>
                <a:spcPct val="150000"/>
              </a:lnSpc>
              <a:buFontTx/>
              <a:buChar char="-"/>
            </a:pPr>
            <a:r>
              <a:rPr lang="es-EC" sz="1500" dirty="0" smtClean="0">
                <a:latin typeface="Arial" pitchFamily="34" charset="0"/>
                <a:cs typeface="Arial" pitchFamily="34" charset="0"/>
              </a:rPr>
              <a:t>Utilizado para redes de sensores  de gran escala, puntos de acceso extendido , WiFi al aire libre.</a:t>
            </a:r>
          </a:p>
          <a:p>
            <a:pPr lvl="6" algn="just">
              <a:lnSpc>
                <a:spcPct val="150000"/>
              </a:lnSpc>
              <a:buFontTx/>
              <a:buChar char="-"/>
            </a:pPr>
            <a:r>
              <a:rPr lang="es-EC" sz="1500" dirty="0" smtClean="0">
                <a:latin typeface="Arial" pitchFamily="34" charset="0"/>
                <a:cs typeface="Arial" pitchFamily="34" charset="0"/>
              </a:rPr>
              <a:t>Enfocado para aplicaciones IoT, en las denominadas </a:t>
            </a:r>
            <a:r>
              <a:rPr lang="es-EC" sz="1500" dirty="0" err="1" smtClean="0">
                <a:latin typeface="Arial" pitchFamily="34" charset="0"/>
                <a:cs typeface="Arial" pitchFamily="34" charset="0"/>
              </a:rPr>
              <a:t>Smart</a:t>
            </a:r>
            <a:r>
              <a:rPr lang="es-EC" sz="1500" dirty="0" smtClean="0">
                <a:latin typeface="Arial" pitchFamily="34" charset="0"/>
                <a:cs typeface="Arial" pitchFamily="34" charset="0"/>
              </a:rPr>
              <a:t> City.</a:t>
            </a:r>
          </a:p>
          <a:p>
            <a:pPr lvl="6" algn="just">
              <a:lnSpc>
                <a:spcPct val="150000"/>
              </a:lnSpc>
              <a:buFontTx/>
              <a:buChar char="-"/>
            </a:pPr>
            <a:endParaRPr lang="es-EC" sz="1500" dirty="0" smtClean="0">
              <a:latin typeface="Arial" pitchFamily="34" charset="0"/>
              <a:cs typeface="Arial" pitchFamily="34" charset="0"/>
            </a:endParaRPr>
          </a:p>
          <a:p>
            <a:pPr lvl="6" algn="just">
              <a:lnSpc>
                <a:spcPct val="150000"/>
              </a:lnSpc>
              <a:buFontTx/>
              <a:buChar char="-"/>
            </a:pPr>
            <a:endParaRPr lang="es-EC" sz="1500" dirty="0" smtClean="0">
              <a:latin typeface="Arial" pitchFamily="34" charset="0"/>
              <a:cs typeface="Arial" pitchFamily="34" charset="0"/>
            </a:endParaRPr>
          </a:p>
          <a:p>
            <a:pPr lvl="6" algn="just">
              <a:lnSpc>
                <a:spcPct val="150000"/>
              </a:lnSpc>
              <a:buFontTx/>
              <a:buChar char="-"/>
            </a:pPr>
            <a:endParaRPr lang="es-EC" sz="1500" dirty="0" smtClean="0">
              <a:latin typeface="Arial" pitchFamily="34" charset="0"/>
              <a:cs typeface="Arial" pitchFamily="34" charset="0"/>
            </a:endParaRPr>
          </a:p>
        </p:txBody>
      </p:sp>
      <p:sp>
        <p:nvSpPr>
          <p:cNvPr id="5" name="4 Abrir llave"/>
          <p:cNvSpPr/>
          <p:nvPr/>
        </p:nvSpPr>
        <p:spPr>
          <a:xfrm>
            <a:off x="1619672" y="1556792"/>
            <a:ext cx="504056" cy="4680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5 CuadroTexto"/>
          <p:cNvSpPr txBox="1"/>
          <p:nvPr/>
        </p:nvSpPr>
        <p:spPr>
          <a:xfrm>
            <a:off x="323528" y="3707740"/>
            <a:ext cx="1152128" cy="369332"/>
          </a:xfrm>
          <a:prstGeom prst="rect">
            <a:avLst/>
          </a:prstGeom>
          <a:noFill/>
        </p:spPr>
        <p:txBody>
          <a:bodyPr wrap="square" rtlCol="0">
            <a:spAutoFit/>
          </a:bodyPr>
          <a:lstStyle/>
          <a:p>
            <a:r>
              <a:rPr lang="es-EC" dirty="0" smtClean="0"/>
              <a:t>802.11ah</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SIMULACION DEL ESTANDAR</a:t>
            </a:r>
            <a:endParaRPr lang="es-EC" dirty="0"/>
          </a:p>
        </p:txBody>
      </p:sp>
      <p:sp>
        <p:nvSpPr>
          <p:cNvPr id="3" name="2 Marcador de contenido"/>
          <p:cNvSpPr>
            <a:spLocks noGrp="1"/>
          </p:cNvSpPr>
          <p:nvPr>
            <p:ph sz="quarter" idx="1"/>
          </p:nvPr>
        </p:nvSpPr>
        <p:spPr/>
        <p:txBody>
          <a:bodyPr>
            <a:normAutofit fontScale="47500" lnSpcReduction="20000"/>
          </a:bodyPr>
          <a:lstStyle/>
          <a:p>
            <a:pPr algn="just">
              <a:lnSpc>
                <a:spcPct val="170000"/>
              </a:lnSpc>
            </a:pPr>
            <a:r>
              <a:rPr lang="es-EC" dirty="0" smtClean="0"/>
              <a:t>Se determina que el Modelo B para los datos específicos ingresados y con las condiciones iniciales expuestas, es el que brinda un mejor enlace para la transmisión de datos entre los usuarios ya que presenta un mayor valor de data rate, una mayor capacidad del canal y una mayor eficiencia del sistema en comparación con los modelos A y C.    </a:t>
            </a:r>
          </a:p>
          <a:p>
            <a:pPr algn="just">
              <a:lnSpc>
                <a:spcPct val="170000"/>
              </a:lnSpc>
            </a:pPr>
            <a:endParaRPr lang="es-EC" dirty="0" smtClean="0"/>
          </a:p>
          <a:p>
            <a:pPr algn="just">
              <a:lnSpc>
                <a:spcPct val="170000"/>
              </a:lnSpc>
            </a:pPr>
            <a:r>
              <a:rPr lang="es-EC" dirty="0" smtClean="0"/>
              <a:t>En las graficas se observa que existe una variación en la amplitud de la señal de cada usuario en el momento de la transmisión y recepción esto producido por las condiciones especificas de cada modelo como tipo de desvanecimiento utilizado, si presenta línea de vista o no, lo cual permite recrear escenarios muy cercanos a la realidad.</a:t>
            </a:r>
          </a:p>
          <a:p>
            <a:pPr algn="just">
              <a:lnSpc>
                <a:spcPct val="170000"/>
              </a:lnSpc>
            </a:pPr>
            <a:endParaRPr lang="es-EC" dirty="0" smtClean="0"/>
          </a:p>
          <a:p>
            <a:pPr algn="just">
              <a:lnSpc>
                <a:spcPct val="170000"/>
              </a:lnSpc>
            </a:pPr>
            <a:r>
              <a:rPr lang="es-EC" dirty="0" smtClean="0"/>
              <a:t>Existen periodos de tiempo en los cuales la amplitud de la señal no presenta una variación muy marcada con lo cual se podría decir que llega a tener una estabilidad dentro del funcionamiento del sistema.   </a:t>
            </a:r>
          </a:p>
          <a:p>
            <a:pPr algn="just">
              <a:lnSpc>
                <a:spcPct val="170000"/>
              </a:lnSpc>
              <a:buNone/>
            </a:pPr>
            <a:r>
              <a:rPr lang="es-EC" dirty="0" smtClean="0"/>
              <a:t> </a:t>
            </a:r>
          </a:p>
          <a:p>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solidFill>
                  <a:schemeClr val="tx1"/>
                </a:solidFill>
              </a:rPr>
              <a:t>CONCLUSIONES</a:t>
            </a:r>
            <a:endParaRPr lang="es-EC" dirty="0">
              <a:solidFill>
                <a:schemeClr val="tx1"/>
              </a:solidFill>
            </a:endParaRPr>
          </a:p>
        </p:txBody>
      </p:sp>
      <p:sp>
        <p:nvSpPr>
          <p:cNvPr id="3" name="2 Marcador de contenido"/>
          <p:cNvSpPr>
            <a:spLocks noGrp="1"/>
          </p:cNvSpPr>
          <p:nvPr>
            <p:ph sz="quarter" idx="1"/>
          </p:nvPr>
        </p:nvSpPr>
        <p:spPr/>
        <p:txBody>
          <a:bodyPr>
            <a:normAutofit fontScale="55000" lnSpcReduction="20000"/>
          </a:bodyPr>
          <a:lstStyle/>
          <a:p>
            <a:pPr lvl="0"/>
            <a:r>
              <a:rPr lang="es-EC" dirty="0" smtClean="0"/>
              <a:t>Se investigó y se realizó una descripción de los avances propuestos por el estándar IEEE 802.11ah tales como, ahorro de energía,  tipos de modulación, manejo dinámico del ancho de banda y MIMO multiusuario, los mismos que ayudan a comprender la evolución de la tecnología WiFi y su estándar, tecnología con la que las personas se encuentran diariamente en una constante interrelación sea en el hogar, trabajo o cualquier lugar que se encuentren, permitiendo así un acceso total a las TICs.</a:t>
            </a:r>
          </a:p>
          <a:p>
            <a:pPr>
              <a:buNone/>
            </a:pPr>
            <a:endParaRPr lang="es-EC" dirty="0" smtClean="0"/>
          </a:p>
          <a:p>
            <a:pPr lvl="0"/>
            <a:r>
              <a:rPr lang="es-EC" dirty="0" smtClean="0"/>
              <a:t>Se realizó la simulación del despliegue de una red bajo el estándar 802.11ah tratando que las condiciones implementadas sean lo más ideales posibles con el fin de que los resultados  se acerquen en lo posible a la realidad y permitan ser utilizados para trabajos futuros, además se comprobó que dicho estándar es apto para su despliegue y su utilización a corto plazo, es inminente.   </a:t>
            </a:r>
          </a:p>
          <a:p>
            <a:pPr lvl="0">
              <a:buNone/>
            </a:pPr>
            <a:r>
              <a:rPr lang="es-EC" dirty="0" smtClean="0"/>
              <a:t> </a:t>
            </a:r>
          </a:p>
          <a:p>
            <a:pPr lvl="0"/>
            <a:r>
              <a:rPr lang="es-EC" dirty="0" smtClean="0"/>
              <a:t>De los estudios realizados se determina que esta tecnología deberá vencer grandes retos, entre ellos, requisitos de hardware, compatibilidad con estándares anteriores y un bajo costo de dispositivos finales, para que su despliegue sea exitoso y permita a la sociedad un acercamiento total con el futuro, llamado Internet de las Cosas, cumpliendo así uno de los objetivos presentes en el plan del buen vivir. </a:t>
            </a:r>
          </a:p>
          <a:p>
            <a:pPr lvl="0">
              <a:buNone/>
            </a:pPr>
            <a:r>
              <a:rPr lang="es-EC" dirty="0" smtClean="0"/>
              <a:t> </a:t>
            </a:r>
          </a:p>
          <a:p>
            <a:pPr lvl="0"/>
            <a:r>
              <a:rPr lang="es-EC" dirty="0" smtClean="0"/>
              <a:t>Se verificó analizando el marco regulatorio que no existen organismos que estén realizando un constante trabajo en actualización de normas, estándares que son fundamentales para el continuo desarrollo tecnológico, lo que genera un retraso en la sociedad con los países denominados del primer mundo.     </a:t>
            </a:r>
          </a:p>
          <a:p>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tx1"/>
                </a:solidFill>
              </a:rPr>
              <a:t> RECOMENDACIONES </a:t>
            </a:r>
            <a:endParaRPr lang="es-EC" dirty="0"/>
          </a:p>
        </p:txBody>
      </p:sp>
      <p:sp>
        <p:nvSpPr>
          <p:cNvPr id="3" name="2 Marcador de contenido"/>
          <p:cNvSpPr>
            <a:spLocks noGrp="1"/>
          </p:cNvSpPr>
          <p:nvPr>
            <p:ph sz="quarter" idx="1"/>
          </p:nvPr>
        </p:nvSpPr>
        <p:spPr/>
        <p:txBody>
          <a:bodyPr>
            <a:normAutofit fontScale="77500" lnSpcReduction="20000"/>
          </a:bodyPr>
          <a:lstStyle/>
          <a:p>
            <a:pPr lvl="0"/>
            <a:r>
              <a:rPr lang="es-EC" dirty="0" smtClean="0"/>
              <a:t>Se recomienda continuar con el estudio de este estándar IEEE 802.11 ah, ya que al ser un estándar nuevo en el mercado irá presentando características diferentes que pueden ser de gran ayuda para su comprensión y utilización.  </a:t>
            </a:r>
          </a:p>
          <a:p>
            <a:pPr>
              <a:buNone/>
            </a:pPr>
            <a:r>
              <a:rPr lang="es-EC" dirty="0" smtClean="0"/>
              <a:t> </a:t>
            </a:r>
          </a:p>
          <a:p>
            <a:pPr lvl="0"/>
            <a:r>
              <a:rPr lang="es-EC" dirty="0" smtClean="0"/>
              <a:t>Para el correcto desarrollo y funcionamiento de la simulación se recomienda actualizar al software computacional Matlab a la versión 2015b ya que las versiones anteriores no integran funciones especificadas como modulación utilizados en este proyecto.  </a:t>
            </a:r>
          </a:p>
          <a:p>
            <a:pPr>
              <a:buNone/>
            </a:pPr>
            <a:r>
              <a:rPr lang="es-EC" dirty="0" smtClean="0"/>
              <a:t> </a:t>
            </a:r>
          </a:p>
          <a:p>
            <a:pPr lvl="0"/>
            <a:r>
              <a:rPr lang="es-EC" dirty="0" smtClean="0"/>
              <a:t>Para su mejor estudio y comprensión, y cuando el mercado tecnológico lo permita, se recomienda realizar pruebas con equipos físicos que incorporen el estándar 802.11 ah, ya que de esta manera se podrá obtener valores y resultados  totalmente reales comprobando así su verdadero funcionamiento y las ventajas que ofrece a la sociedad.</a:t>
            </a:r>
          </a:p>
          <a:p>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sz="quarter" idx="1"/>
          </p:nvPr>
        </p:nvSpPr>
        <p:spPr/>
        <p:txBody>
          <a:bodyPr>
            <a:normAutofit/>
          </a:bodyPr>
          <a:lstStyle/>
          <a:p>
            <a:pPr lvl="2">
              <a:buNone/>
            </a:pPr>
            <a:endParaRPr lang="es-EC" sz="3000" dirty="0"/>
          </a:p>
        </p:txBody>
      </p:sp>
      <p:sp>
        <p:nvSpPr>
          <p:cNvPr id="4" name="3 CuadroTexto"/>
          <p:cNvSpPr txBox="1"/>
          <p:nvPr/>
        </p:nvSpPr>
        <p:spPr>
          <a:xfrm>
            <a:off x="5652120" y="5229200"/>
            <a:ext cx="2160240" cy="553998"/>
          </a:xfrm>
          <a:prstGeom prst="rect">
            <a:avLst/>
          </a:prstGeom>
          <a:noFill/>
        </p:spPr>
        <p:txBody>
          <a:bodyPr wrap="square" rtlCol="0">
            <a:spAutoFit/>
          </a:bodyPr>
          <a:lstStyle/>
          <a:p>
            <a:r>
              <a:rPr lang="es-EC" sz="3000" dirty="0" smtClean="0"/>
              <a:t>GRACIAS</a:t>
            </a:r>
            <a:endParaRPr lang="es-EC"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Capa Física (PHY)</a:t>
            </a:r>
            <a:endParaRPr lang="es-EC" dirty="0">
              <a:solidFill>
                <a:schemeClr val="tx1"/>
              </a:solidFill>
            </a:endParaRPr>
          </a:p>
        </p:txBody>
      </p:sp>
      <p:sp>
        <p:nvSpPr>
          <p:cNvPr id="3" name="2 Marcador de contenido"/>
          <p:cNvSpPr>
            <a:spLocks noGrp="1"/>
          </p:cNvSpPr>
          <p:nvPr>
            <p:ph sz="quarter" idx="1"/>
          </p:nvPr>
        </p:nvSpPr>
        <p:spPr/>
        <p:txBody>
          <a:bodyPr>
            <a:normAutofit fontScale="92500"/>
          </a:bodyPr>
          <a:lstStyle/>
          <a:p>
            <a:pPr algn="just">
              <a:lnSpc>
                <a:spcPct val="160000"/>
              </a:lnSpc>
            </a:pPr>
            <a:r>
              <a:rPr lang="es-EC" sz="2500" dirty="0" smtClean="0"/>
              <a:t>Se basa en sus antecesores obteniendo una mejora en su canalización y brindando varios tipos de modos de transmisión.</a:t>
            </a:r>
          </a:p>
          <a:p>
            <a:pPr algn="just">
              <a:lnSpc>
                <a:spcPct val="150000"/>
              </a:lnSpc>
              <a:buNone/>
            </a:pPr>
            <a:endParaRPr lang="es-EC" sz="2500" dirty="0" smtClean="0"/>
          </a:p>
          <a:p>
            <a:pPr algn="just">
              <a:lnSpc>
                <a:spcPct val="150000"/>
              </a:lnSpc>
            </a:pPr>
            <a:r>
              <a:rPr lang="es-EC" sz="2500" dirty="0" smtClean="0"/>
              <a:t>IEEE 802.11ah define anchos de banda para canales de 2 MHz, de 4 MHz, 8 MHz y 16 MHz, define al canal de 1 MHz con el propósito de brindar una cobertura extendida. </a:t>
            </a:r>
          </a:p>
          <a:p>
            <a:pPr algn="just">
              <a:lnSpc>
                <a:spcPct val="150000"/>
              </a:lnSpc>
              <a:buNone/>
            </a:pP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CANALIZACIÓN</a:t>
            </a:r>
            <a:endParaRPr lang="es-EC" dirty="0">
              <a:solidFill>
                <a:schemeClr val="tx1"/>
              </a:solidFill>
            </a:endParaRPr>
          </a:p>
        </p:txBody>
      </p:sp>
      <p:sp>
        <p:nvSpPr>
          <p:cNvPr id="3" name="2 Marcador de contenido"/>
          <p:cNvSpPr>
            <a:spLocks noGrp="1"/>
          </p:cNvSpPr>
          <p:nvPr>
            <p:ph sz="quarter" idx="1"/>
          </p:nvPr>
        </p:nvSpPr>
        <p:spPr/>
        <p:txBody>
          <a:bodyPr>
            <a:normAutofit/>
          </a:bodyPr>
          <a:lstStyle/>
          <a:p>
            <a:pPr algn="just">
              <a:lnSpc>
                <a:spcPct val="150000"/>
              </a:lnSpc>
            </a:pPr>
            <a:r>
              <a:rPr lang="es-EC" sz="1800" dirty="0" smtClean="0"/>
              <a:t>Las bandas menores a 1 GHz disponibles son diferentes dependiendo la administración de cada país.</a:t>
            </a:r>
          </a:p>
          <a:p>
            <a:pPr algn="just">
              <a:lnSpc>
                <a:spcPct val="150000"/>
              </a:lnSpc>
            </a:pPr>
            <a:r>
              <a:rPr lang="es-EC" sz="1800" dirty="0" smtClean="0"/>
              <a:t>Con el fin de lograr un mayor ancho de banda 802.11ah mantiene el método de unión de canales.</a:t>
            </a:r>
          </a:p>
          <a:p>
            <a:pPr algn="just">
              <a:lnSpc>
                <a:spcPct val="150000"/>
              </a:lnSpc>
            </a:pPr>
            <a:r>
              <a:rPr lang="es-EC" sz="1800" dirty="0" smtClean="0"/>
              <a:t>El canal más ancho conformado en los EE.UU. es un canal de 16 MHz, que es también el ancho de banda más amplio en el sistema 802.11ah</a:t>
            </a:r>
            <a:r>
              <a:rPr lang="es-EC" sz="2000" dirty="0" smtClean="0"/>
              <a:t>. </a:t>
            </a:r>
            <a:endParaRPr lang="es-EC" sz="2000" dirty="0"/>
          </a:p>
        </p:txBody>
      </p:sp>
      <p:pic>
        <p:nvPicPr>
          <p:cNvPr id="4" name="3 Imagen"/>
          <p:cNvPicPr/>
          <p:nvPr/>
        </p:nvPicPr>
        <p:blipFill>
          <a:blip r:embed="rId2" cstate="print"/>
          <a:srcRect l="28405" t="23693" r="26743" b="44948"/>
          <a:stretch>
            <a:fillRect/>
          </a:stretch>
        </p:blipFill>
        <p:spPr bwMode="auto">
          <a:xfrm>
            <a:off x="2339752" y="4272034"/>
            <a:ext cx="4427572" cy="1965278"/>
          </a:xfrm>
          <a:prstGeom prst="rect">
            <a:avLst/>
          </a:prstGeom>
          <a:noFill/>
          <a:ln w="9525">
            <a:noFill/>
            <a:miter lim="800000"/>
            <a:headEnd/>
            <a:tailEnd/>
          </a:ln>
        </p:spPr>
      </p:pic>
      <p:sp>
        <p:nvSpPr>
          <p:cNvPr id="2049" name="Rectangle 1"/>
          <p:cNvSpPr>
            <a:spLocks noChangeArrowheads="1"/>
          </p:cNvSpPr>
          <p:nvPr/>
        </p:nvSpPr>
        <p:spPr bwMode="auto">
          <a:xfrm>
            <a:off x="0" y="630932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Canalizaci</a:t>
            </a:r>
            <a:r>
              <a:rPr kumimoji="0" lang="es-EC"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IEEE 802.11 ah en USA</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CANALIZACIÓN</a:t>
            </a:r>
            <a:endParaRPr lang="es-EC" dirty="0"/>
          </a:p>
        </p:txBody>
      </p:sp>
      <p:sp>
        <p:nvSpPr>
          <p:cNvPr id="3" name="2 Marcador de contenido"/>
          <p:cNvSpPr>
            <a:spLocks noGrp="1"/>
          </p:cNvSpPr>
          <p:nvPr>
            <p:ph sz="quarter" idx="1"/>
          </p:nvPr>
        </p:nvSpPr>
        <p:spPr/>
        <p:txBody>
          <a:bodyPr>
            <a:normAutofit/>
          </a:bodyPr>
          <a:lstStyle/>
          <a:p>
            <a:pPr algn="just">
              <a:lnSpc>
                <a:spcPct val="150000"/>
              </a:lnSpc>
            </a:pPr>
            <a:r>
              <a:rPr lang="es-EC" sz="2200" dirty="0" smtClean="0"/>
              <a:t>Ya que varios países involucrados tienen diferentes regulaciones y espectros disponibles, el ancho de banda de canal máximo obtenido por la unión de canales podría ser diferente</a:t>
            </a:r>
            <a:endParaRPr lang="es-EC" sz="2200" dirty="0"/>
          </a:p>
        </p:txBody>
      </p:sp>
      <p:pic>
        <p:nvPicPr>
          <p:cNvPr id="4" name="3 Imagen"/>
          <p:cNvPicPr/>
          <p:nvPr/>
        </p:nvPicPr>
        <p:blipFill>
          <a:blip r:embed="rId2" cstate="print"/>
          <a:srcRect l="28209" t="19164" r="26168" b="30313"/>
          <a:stretch>
            <a:fillRect/>
          </a:stretch>
        </p:blipFill>
        <p:spPr bwMode="auto">
          <a:xfrm>
            <a:off x="2411760" y="3212976"/>
            <a:ext cx="4608512" cy="2592288"/>
          </a:xfrm>
          <a:prstGeom prst="rect">
            <a:avLst/>
          </a:prstGeom>
          <a:noFill/>
          <a:ln w="9525">
            <a:noFill/>
            <a:miter lim="800000"/>
            <a:headEnd/>
            <a:tailEnd/>
          </a:ln>
        </p:spPr>
      </p:pic>
      <p:sp>
        <p:nvSpPr>
          <p:cNvPr id="1025" name="Rectangle 1"/>
          <p:cNvSpPr>
            <a:spLocks noChangeArrowheads="1"/>
          </p:cNvSpPr>
          <p:nvPr/>
        </p:nvSpPr>
        <p:spPr bwMode="auto">
          <a:xfrm>
            <a:off x="2552152" y="5870212"/>
            <a:ext cx="403969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Espectro especificado en la Canalizaci</a:t>
            </a:r>
            <a:r>
              <a:rPr kumimoji="0" lang="es-EC" sz="1200" b="0" i="0" u="none" strike="noStrike" cap="none" normalizeH="0" baseline="0" dirty="0" smtClean="0">
                <a:ln>
                  <a:noFill/>
                </a:ln>
                <a:solidFill>
                  <a:schemeClr val="tx1"/>
                </a:solidFill>
                <a:effectLst/>
                <a:latin typeface="Calibri"/>
                <a:ea typeface="Calibri" pitchFamily="34" charset="0"/>
                <a:cs typeface="Arial" pitchFamily="34" charset="0"/>
              </a:rPr>
              <a:t>ó</a:t>
            </a:r>
            <a:r>
              <a:rPr kumimoji="0" lang="es-EC"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 IEEE 802.11ah</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MODOS DE TRANSMISIÓN</a:t>
            </a:r>
            <a:endParaRPr lang="es-EC" dirty="0">
              <a:solidFill>
                <a:schemeClr val="tx1"/>
              </a:solidFill>
            </a:endParaRPr>
          </a:p>
        </p:txBody>
      </p:sp>
      <p:sp>
        <p:nvSpPr>
          <p:cNvPr id="3" name="2 Marcador de contenido"/>
          <p:cNvSpPr>
            <a:spLocks noGrp="1"/>
          </p:cNvSpPr>
          <p:nvPr>
            <p:ph sz="quarter" idx="1"/>
          </p:nvPr>
        </p:nvSpPr>
        <p:spPr/>
        <p:txBody>
          <a:bodyPr>
            <a:normAutofit fontScale="85000" lnSpcReduction="10000"/>
          </a:bodyPr>
          <a:lstStyle/>
          <a:p>
            <a:pPr algn="just">
              <a:lnSpc>
                <a:spcPct val="170000"/>
              </a:lnSpc>
            </a:pPr>
            <a:r>
              <a:rPr lang="es-EC" sz="2500" dirty="0" smtClean="0"/>
              <a:t>En 802.11ah los canales de 1 MHz y 2 MHz han sido adoptados como anchos de banda de canal común de tal manera que las estaciones de 802.11ah tienen que soportar las recepciones de ellos. </a:t>
            </a:r>
          </a:p>
          <a:p>
            <a:pPr algn="just">
              <a:lnSpc>
                <a:spcPct val="170000"/>
              </a:lnSpc>
              <a:buNone/>
            </a:pPr>
            <a:endParaRPr lang="es-EC" sz="2500" dirty="0" smtClean="0"/>
          </a:p>
          <a:p>
            <a:pPr algn="just">
              <a:lnSpc>
                <a:spcPct val="170000"/>
              </a:lnSpc>
            </a:pPr>
            <a:r>
              <a:rPr lang="es-EC" sz="2500" dirty="0" smtClean="0"/>
              <a:t>Para bandas mayor o igual a 2 MHz la capa PHY está diseñada usando técnicas como la multiplexación por división de frecuencia ortogonal (OFDM) y entrada múltiple salida múltiple (MIMO).</a:t>
            </a:r>
          </a:p>
          <a:p>
            <a:pPr algn="just"/>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MODOS DE TRANSMISIÓN</a:t>
            </a:r>
            <a:endParaRPr lang="es-EC" dirty="0"/>
          </a:p>
        </p:txBody>
      </p:sp>
      <p:sp>
        <p:nvSpPr>
          <p:cNvPr id="3" name="2 Marcador de contenido"/>
          <p:cNvSpPr>
            <a:spLocks noGrp="1"/>
          </p:cNvSpPr>
          <p:nvPr>
            <p:ph sz="quarter" idx="1"/>
          </p:nvPr>
        </p:nvSpPr>
        <p:spPr/>
        <p:txBody>
          <a:bodyPr>
            <a:normAutofit fontScale="25000" lnSpcReduction="20000"/>
          </a:bodyPr>
          <a:lstStyle/>
          <a:p>
            <a:pPr algn="just">
              <a:lnSpc>
                <a:spcPct val="150000"/>
              </a:lnSpc>
            </a:pPr>
            <a:r>
              <a:rPr lang="es-EC" sz="5500" dirty="0" smtClean="0"/>
              <a:t>En la tabla 1 se muestra los componentes correspondientes utilizados en un canal de 2 MHz para el calculo de su velocidad.</a:t>
            </a:r>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2200" dirty="0" smtClean="0"/>
          </a:p>
          <a:p>
            <a:pPr>
              <a:lnSpc>
                <a:spcPct val="150000"/>
              </a:lnSpc>
            </a:pPr>
            <a:endParaRPr lang="es-EC" sz="3100" dirty="0" smtClean="0"/>
          </a:p>
          <a:p>
            <a:pPr>
              <a:lnSpc>
                <a:spcPct val="150000"/>
              </a:lnSpc>
            </a:pPr>
            <a:endParaRPr lang="es-EC" sz="3100" dirty="0" smtClean="0"/>
          </a:p>
          <a:p>
            <a:pPr>
              <a:lnSpc>
                <a:spcPct val="150000"/>
              </a:lnSpc>
            </a:pPr>
            <a:endParaRPr lang="es-EC" sz="3100" dirty="0" smtClean="0"/>
          </a:p>
          <a:p>
            <a:pPr>
              <a:lnSpc>
                <a:spcPct val="150000"/>
              </a:lnSpc>
            </a:pPr>
            <a:endParaRPr lang="es-EC" sz="4000" dirty="0" smtClean="0"/>
          </a:p>
          <a:p>
            <a:pPr>
              <a:lnSpc>
                <a:spcPct val="150000"/>
              </a:lnSpc>
            </a:pPr>
            <a:r>
              <a:rPr lang="es-EC" sz="4000" dirty="0" smtClean="0"/>
              <a:t>MCS: Secuencia espacial única</a:t>
            </a:r>
          </a:p>
          <a:p>
            <a:pPr>
              <a:lnSpc>
                <a:spcPct val="150000"/>
              </a:lnSpc>
            </a:pPr>
            <a:r>
              <a:rPr lang="es-EC" sz="4000" dirty="0" err="1" smtClean="0"/>
              <a:t>Code</a:t>
            </a:r>
            <a:r>
              <a:rPr lang="es-EC" sz="4000" dirty="0" smtClean="0"/>
              <a:t> Rate: Código de corrección de errores </a:t>
            </a:r>
          </a:p>
          <a:p>
            <a:pPr>
              <a:lnSpc>
                <a:spcPct val="150000"/>
              </a:lnSpc>
            </a:pPr>
            <a:r>
              <a:rPr lang="es-EC" sz="4000" dirty="0" smtClean="0"/>
              <a:t>NSD: Numero de subportadoras</a:t>
            </a:r>
          </a:p>
          <a:p>
            <a:pPr>
              <a:lnSpc>
                <a:spcPct val="150000"/>
              </a:lnSpc>
            </a:pPr>
            <a:r>
              <a:rPr lang="es-EC" sz="4000" dirty="0" smtClean="0"/>
              <a:t>NDBPS: Numero de bits de datos por símbolo</a:t>
            </a:r>
          </a:p>
          <a:p>
            <a:pPr>
              <a:lnSpc>
                <a:spcPct val="150000"/>
              </a:lnSpc>
            </a:pPr>
            <a:r>
              <a:rPr lang="es-EC" sz="4000" dirty="0" smtClean="0"/>
              <a:t>Data rate: Velocidad de datos</a:t>
            </a:r>
          </a:p>
          <a:p>
            <a:pPr>
              <a:lnSpc>
                <a:spcPct val="150000"/>
              </a:lnSpc>
            </a:pPr>
            <a:r>
              <a:rPr lang="es-EC" sz="4000" dirty="0" smtClean="0"/>
              <a:t>GI: Intervalo de guarda.</a:t>
            </a:r>
          </a:p>
          <a:p>
            <a:pPr>
              <a:lnSpc>
                <a:spcPct val="150000"/>
              </a:lnSpc>
            </a:pPr>
            <a:endParaRPr lang="es-EC" sz="2200" dirty="0"/>
          </a:p>
        </p:txBody>
      </p:sp>
      <p:pic>
        <p:nvPicPr>
          <p:cNvPr id="5" name="4 Imagen"/>
          <p:cNvPicPr/>
          <p:nvPr/>
        </p:nvPicPr>
        <p:blipFill>
          <a:blip r:embed="rId2" cstate="print"/>
          <a:srcRect l="23917" t="28016" r="21318" b="31128"/>
          <a:stretch>
            <a:fillRect/>
          </a:stretch>
        </p:blipFill>
        <p:spPr bwMode="auto">
          <a:xfrm>
            <a:off x="1763688" y="2348880"/>
            <a:ext cx="5404759"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CAPA MAC</a:t>
            </a:r>
            <a:endParaRPr lang="es-EC" dirty="0">
              <a:solidFill>
                <a:schemeClr val="tx1"/>
              </a:solidFill>
            </a:endParaRPr>
          </a:p>
        </p:txBody>
      </p:sp>
      <p:sp>
        <p:nvSpPr>
          <p:cNvPr id="3" name="2 Marcador de contenido"/>
          <p:cNvSpPr>
            <a:spLocks noGrp="1"/>
          </p:cNvSpPr>
          <p:nvPr>
            <p:ph sz="quarter" idx="1"/>
          </p:nvPr>
        </p:nvSpPr>
        <p:spPr/>
        <p:txBody>
          <a:bodyPr/>
          <a:lstStyle/>
          <a:p>
            <a:pPr algn="just"/>
            <a:endParaRPr lang="es-EC" dirty="0" smtClean="0"/>
          </a:p>
          <a:p>
            <a:pPr algn="just">
              <a:lnSpc>
                <a:spcPct val="150000"/>
              </a:lnSpc>
            </a:pPr>
            <a:r>
              <a:rPr lang="es-EC" sz="2500" dirty="0" smtClean="0"/>
              <a:t>Para el diseño de la capa MAC IEEE 802.11 ah ha mejorado algunas características en comparación con el existente 802.11 relacionadas con el soporte de gran número de estaciones, ahorro de energía, mecanismos de acceso al medio y mejoras de rendimiento. </a:t>
            </a:r>
            <a:endParaRPr lang="es-EC" sz="25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708</TotalTime>
  <Words>1824</Words>
  <Application>Microsoft Office PowerPoint</Application>
  <PresentationFormat>Presentación en pantalla (4:3)</PresentationFormat>
  <Paragraphs>183</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Civil</vt:lpstr>
      <vt:lpstr>Diapositiva 1</vt:lpstr>
      <vt:lpstr>OBJETIVOS</vt:lpstr>
      <vt:lpstr>EL ESTANDAR  802.11 ah (WiFi-Halow)</vt:lpstr>
      <vt:lpstr>Capa Física (PHY)</vt:lpstr>
      <vt:lpstr>CANALIZACIÓN</vt:lpstr>
      <vt:lpstr>CANALIZACIÓN</vt:lpstr>
      <vt:lpstr>MODOS DE TRANSMISIÓN</vt:lpstr>
      <vt:lpstr>MODOS DE TRANSMISIÓN</vt:lpstr>
      <vt:lpstr>CAPA MAC</vt:lpstr>
      <vt:lpstr>SOPORTE A UN GRAN NUMERO DE ESTACIONES</vt:lpstr>
      <vt:lpstr>SOPORTE A UN GRAN NUMERO DE ESTACIONES</vt:lpstr>
      <vt:lpstr>AHORRO DE ENERGÍA</vt:lpstr>
      <vt:lpstr>AHORRO DE ENERGÍA</vt:lpstr>
      <vt:lpstr>AHORRO DE ENERGÍA</vt:lpstr>
      <vt:lpstr>CANAL DE ACCESO</vt:lpstr>
      <vt:lpstr>MEJORAS DE THROUGHPUT</vt:lpstr>
      <vt:lpstr>MEJORAS DE THROUGHPUT</vt:lpstr>
      <vt:lpstr>SIMULACIÓN DEL ESTANDAR</vt:lpstr>
      <vt:lpstr>SIMULACIÓN DEL ESTANDAR</vt:lpstr>
      <vt:lpstr>SIMULACION DEL ESTANDAR</vt:lpstr>
      <vt:lpstr>SIMULACION DEL ESTANDAR</vt:lpstr>
      <vt:lpstr>SIMULACION DEL ESTANDAR</vt:lpstr>
      <vt:lpstr>SIMULACION DEL ESTANDAR</vt:lpstr>
      <vt:lpstr>SIMULACION DEL ESTANDAR</vt:lpstr>
      <vt:lpstr>SIMULACION DEL ESTANDAR</vt:lpstr>
      <vt:lpstr>SIMULACION DEL ESTANDAR</vt:lpstr>
      <vt:lpstr>SIMULACION DEL ESTANDAR</vt:lpstr>
      <vt:lpstr>SIMULACION DEL ESTANDAR</vt:lpstr>
      <vt:lpstr>SIMULACION DEL ESTANDAR</vt:lpstr>
      <vt:lpstr>SIMULACION DEL ESTANDAR</vt:lpstr>
      <vt:lpstr>CONCLUSIONES</vt:lpstr>
      <vt:lpstr> RECOMENDACIONES </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JC</dc:creator>
  <cp:lastModifiedBy>JC</cp:lastModifiedBy>
  <cp:revision>83</cp:revision>
  <dcterms:created xsi:type="dcterms:W3CDTF">2016-11-23T16:22:53Z</dcterms:created>
  <dcterms:modified xsi:type="dcterms:W3CDTF">2017-01-09T16:28:04Z</dcterms:modified>
</cp:coreProperties>
</file>