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71" r:id="rId15"/>
    <p:sldId id="269" r:id="rId16"/>
    <p:sldId id="270" r:id="rId17"/>
  </p:sldIdLst>
  <p:sldSz cx="9144000" cy="5143500" type="screen16x9"/>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4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025602-A3E7-4029-B0CE-8777D96C1DD5}" type="doc">
      <dgm:prSet loTypeId="urn:microsoft.com/office/officeart/2005/8/layout/arrow6" loCatId="relationship" qsTypeId="urn:microsoft.com/office/officeart/2005/8/quickstyle/simple1" qsCatId="simple" csTypeId="urn:microsoft.com/office/officeart/2005/8/colors/accent2_3" csCatId="accent2" phldr="1"/>
      <dgm:spPr/>
      <dgm:t>
        <a:bodyPr/>
        <a:lstStyle/>
        <a:p>
          <a:endParaRPr lang="es-EC"/>
        </a:p>
      </dgm:t>
    </dgm:pt>
    <dgm:pt modelId="{539F50FC-F998-4FE2-A357-9AB588ADF6A5}">
      <dgm:prSet phldrT="[Texto]"/>
      <dgm:spPr/>
      <dgm:t>
        <a:bodyPr/>
        <a:lstStyle/>
        <a:p>
          <a:r>
            <a:rPr lang="es-EC" dirty="0" smtClean="0"/>
            <a:t>Problema</a:t>
          </a:r>
          <a:endParaRPr lang="es-EC" dirty="0"/>
        </a:p>
      </dgm:t>
    </dgm:pt>
    <dgm:pt modelId="{74AB1367-35AF-4A05-ACD4-2D225F60E3B2}" type="parTrans" cxnId="{7C2EE6CC-9F3F-4F41-BCA7-8F94B7075ACE}">
      <dgm:prSet/>
      <dgm:spPr/>
      <dgm:t>
        <a:bodyPr/>
        <a:lstStyle/>
        <a:p>
          <a:endParaRPr lang="es-EC"/>
        </a:p>
      </dgm:t>
    </dgm:pt>
    <dgm:pt modelId="{1B8368CE-F8FC-404E-9AFF-F9032E6B6BDB}" type="sibTrans" cxnId="{7C2EE6CC-9F3F-4F41-BCA7-8F94B7075ACE}">
      <dgm:prSet/>
      <dgm:spPr/>
      <dgm:t>
        <a:bodyPr/>
        <a:lstStyle/>
        <a:p>
          <a:endParaRPr lang="es-EC"/>
        </a:p>
      </dgm:t>
    </dgm:pt>
    <dgm:pt modelId="{8E87E5F1-D4B8-4121-9187-CE6CAE6E39B6}">
      <dgm:prSet phldrT="[Texto]"/>
      <dgm:spPr/>
      <dgm:t>
        <a:bodyPr/>
        <a:lstStyle/>
        <a:p>
          <a:r>
            <a:rPr lang="es-EC" dirty="0" smtClean="0"/>
            <a:t>Solución</a:t>
          </a:r>
          <a:endParaRPr lang="es-EC" dirty="0"/>
        </a:p>
      </dgm:t>
    </dgm:pt>
    <dgm:pt modelId="{DD196168-5072-4425-8ED4-0F9E32C6DCCF}" type="parTrans" cxnId="{697B63A3-8720-4C14-921B-2B33DAA7C0F2}">
      <dgm:prSet/>
      <dgm:spPr/>
      <dgm:t>
        <a:bodyPr/>
        <a:lstStyle/>
        <a:p>
          <a:endParaRPr lang="es-EC"/>
        </a:p>
      </dgm:t>
    </dgm:pt>
    <dgm:pt modelId="{8A253312-245E-4ADE-B009-65EA889FCDE2}" type="sibTrans" cxnId="{697B63A3-8720-4C14-921B-2B33DAA7C0F2}">
      <dgm:prSet/>
      <dgm:spPr/>
      <dgm:t>
        <a:bodyPr/>
        <a:lstStyle/>
        <a:p>
          <a:endParaRPr lang="es-EC"/>
        </a:p>
      </dgm:t>
    </dgm:pt>
    <dgm:pt modelId="{4B1C0579-DDBF-45AA-96DD-133CE0D4F711}" type="pres">
      <dgm:prSet presAssocID="{11025602-A3E7-4029-B0CE-8777D96C1DD5}" presName="compositeShape" presStyleCnt="0">
        <dgm:presLayoutVars>
          <dgm:chMax val="2"/>
          <dgm:dir/>
          <dgm:resizeHandles val="exact"/>
        </dgm:presLayoutVars>
      </dgm:prSet>
      <dgm:spPr/>
    </dgm:pt>
    <dgm:pt modelId="{2A65A0D4-6464-4E63-8188-4C5D52BDE154}" type="pres">
      <dgm:prSet presAssocID="{11025602-A3E7-4029-B0CE-8777D96C1DD5}" presName="ribbon" presStyleLbl="node1" presStyleIdx="0" presStyleCnt="1"/>
      <dgm:spPr/>
    </dgm:pt>
    <dgm:pt modelId="{CD705C65-CAA4-46CF-BCE6-03AB72EA609C}" type="pres">
      <dgm:prSet presAssocID="{11025602-A3E7-4029-B0CE-8777D96C1DD5}" presName="leftArrowText" presStyleLbl="node1" presStyleIdx="0" presStyleCnt="1">
        <dgm:presLayoutVars>
          <dgm:chMax val="0"/>
          <dgm:bulletEnabled val="1"/>
        </dgm:presLayoutVars>
      </dgm:prSet>
      <dgm:spPr/>
      <dgm:t>
        <a:bodyPr/>
        <a:lstStyle/>
        <a:p>
          <a:endParaRPr lang="es-EC"/>
        </a:p>
      </dgm:t>
    </dgm:pt>
    <dgm:pt modelId="{7C39A11C-0C98-464A-A550-0C2918883F45}" type="pres">
      <dgm:prSet presAssocID="{11025602-A3E7-4029-B0CE-8777D96C1DD5}" presName="rightArrowText" presStyleLbl="node1" presStyleIdx="0" presStyleCnt="1">
        <dgm:presLayoutVars>
          <dgm:chMax val="0"/>
          <dgm:bulletEnabled val="1"/>
        </dgm:presLayoutVars>
      </dgm:prSet>
      <dgm:spPr/>
    </dgm:pt>
  </dgm:ptLst>
  <dgm:cxnLst>
    <dgm:cxn modelId="{697B63A3-8720-4C14-921B-2B33DAA7C0F2}" srcId="{11025602-A3E7-4029-B0CE-8777D96C1DD5}" destId="{8E87E5F1-D4B8-4121-9187-CE6CAE6E39B6}" srcOrd="1" destOrd="0" parTransId="{DD196168-5072-4425-8ED4-0F9E32C6DCCF}" sibTransId="{8A253312-245E-4ADE-B009-65EA889FCDE2}"/>
    <dgm:cxn modelId="{7C2EE6CC-9F3F-4F41-BCA7-8F94B7075ACE}" srcId="{11025602-A3E7-4029-B0CE-8777D96C1DD5}" destId="{539F50FC-F998-4FE2-A357-9AB588ADF6A5}" srcOrd="0" destOrd="0" parTransId="{74AB1367-35AF-4A05-ACD4-2D225F60E3B2}" sibTransId="{1B8368CE-F8FC-404E-9AFF-F9032E6B6BDB}"/>
    <dgm:cxn modelId="{BF12FD8F-999C-4BA3-8EE9-471EFDC71229}" type="presOf" srcId="{539F50FC-F998-4FE2-A357-9AB588ADF6A5}" destId="{CD705C65-CAA4-46CF-BCE6-03AB72EA609C}" srcOrd="0" destOrd="0" presId="urn:microsoft.com/office/officeart/2005/8/layout/arrow6"/>
    <dgm:cxn modelId="{7ECFB36B-4FAC-4328-B457-A483DA3D5624}" type="presOf" srcId="{11025602-A3E7-4029-B0CE-8777D96C1DD5}" destId="{4B1C0579-DDBF-45AA-96DD-133CE0D4F711}" srcOrd="0" destOrd="0" presId="urn:microsoft.com/office/officeart/2005/8/layout/arrow6"/>
    <dgm:cxn modelId="{061491C0-88B5-4226-914A-EF3377B80744}" type="presOf" srcId="{8E87E5F1-D4B8-4121-9187-CE6CAE6E39B6}" destId="{7C39A11C-0C98-464A-A550-0C2918883F45}" srcOrd="0" destOrd="0" presId="urn:microsoft.com/office/officeart/2005/8/layout/arrow6"/>
    <dgm:cxn modelId="{39595A68-7838-44CD-9F4A-903321383008}" type="presParOf" srcId="{4B1C0579-DDBF-45AA-96DD-133CE0D4F711}" destId="{2A65A0D4-6464-4E63-8188-4C5D52BDE154}" srcOrd="0" destOrd="0" presId="urn:microsoft.com/office/officeart/2005/8/layout/arrow6"/>
    <dgm:cxn modelId="{36C7A095-C5EE-4A84-9EE6-53525DCB5307}" type="presParOf" srcId="{4B1C0579-DDBF-45AA-96DD-133CE0D4F711}" destId="{CD705C65-CAA4-46CF-BCE6-03AB72EA609C}" srcOrd="1" destOrd="0" presId="urn:microsoft.com/office/officeart/2005/8/layout/arrow6"/>
    <dgm:cxn modelId="{637A8635-C606-422A-A86E-3F96252AA9E6}" type="presParOf" srcId="{4B1C0579-DDBF-45AA-96DD-133CE0D4F711}" destId="{7C39A11C-0C98-464A-A550-0C2918883F45}" srcOrd="2" destOrd="0" presId="urn:microsoft.com/office/officeart/2005/8/layout/arrow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DB53A7-F777-4BD0-BAAA-0CCEF69417E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EC"/>
        </a:p>
      </dgm:t>
    </dgm:pt>
    <dgm:pt modelId="{69CD8846-8154-4C00-8C5A-E9853C8948CC}">
      <dgm:prSet phldrT="[Texto]" custT="1"/>
      <dgm:spPr/>
      <dgm:t>
        <a:bodyPr/>
        <a:lstStyle/>
        <a:p>
          <a:r>
            <a:rPr lang="es-EC" sz="3200" dirty="0" smtClean="0"/>
            <a:t>Objetivo general</a:t>
          </a:r>
          <a:endParaRPr lang="es-EC" sz="3200" dirty="0"/>
        </a:p>
      </dgm:t>
    </dgm:pt>
    <dgm:pt modelId="{0989E1D6-6281-409C-9D83-B52476CF4903}" type="parTrans" cxnId="{EBED30E1-9C24-4487-9BDC-9607D4A3F46D}">
      <dgm:prSet/>
      <dgm:spPr/>
      <dgm:t>
        <a:bodyPr/>
        <a:lstStyle/>
        <a:p>
          <a:endParaRPr lang="es-EC"/>
        </a:p>
      </dgm:t>
    </dgm:pt>
    <dgm:pt modelId="{FE3F9E01-96B5-421C-BAF2-E7898D7AE4F7}" type="sibTrans" cxnId="{EBED30E1-9C24-4487-9BDC-9607D4A3F46D}">
      <dgm:prSet/>
      <dgm:spPr/>
      <dgm:t>
        <a:bodyPr/>
        <a:lstStyle/>
        <a:p>
          <a:endParaRPr lang="es-EC"/>
        </a:p>
      </dgm:t>
    </dgm:pt>
    <dgm:pt modelId="{D172BDFC-D6C1-40C3-B651-AB9C48047B14}">
      <dgm:prSet phldrT="[Texto]"/>
      <dgm:spPr/>
      <dgm:t>
        <a:bodyPr/>
        <a:lstStyle/>
        <a:p>
          <a:r>
            <a:rPr lang="es-ES" dirty="0" smtClean="0"/>
            <a:t>Diseñar, implementar y evaluar un sistema de diagnóstico asistido por computadora para la detección de retinopatía diabética no proliferativa.</a:t>
          </a:r>
          <a:endParaRPr lang="es-EC" dirty="0"/>
        </a:p>
      </dgm:t>
    </dgm:pt>
    <dgm:pt modelId="{EB03C09E-2448-4C65-8005-DE7346DA6911}" type="parTrans" cxnId="{B83E6D9B-57B9-44A4-9DA9-5A2B04DE508B}">
      <dgm:prSet/>
      <dgm:spPr/>
      <dgm:t>
        <a:bodyPr/>
        <a:lstStyle/>
        <a:p>
          <a:endParaRPr lang="es-EC"/>
        </a:p>
      </dgm:t>
    </dgm:pt>
    <dgm:pt modelId="{00AFC733-8506-4452-A642-A16650548E21}" type="sibTrans" cxnId="{B83E6D9B-57B9-44A4-9DA9-5A2B04DE508B}">
      <dgm:prSet/>
      <dgm:spPr/>
      <dgm:t>
        <a:bodyPr/>
        <a:lstStyle/>
        <a:p>
          <a:endParaRPr lang="es-EC"/>
        </a:p>
      </dgm:t>
    </dgm:pt>
    <dgm:pt modelId="{84465948-7C6B-46C0-A956-A44FDC97E082}" type="pres">
      <dgm:prSet presAssocID="{5FDB53A7-F777-4BD0-BAAA-0CCEF69417E9}" presName="diagram" presStyleCnt="0">
        <dgm:presLayoutVars>
          <dgm:chPref val="1"/>
          <dgm:dir/>
          <dgm:animOne val="branch"/>
          <dgm:animLvl val="lvl"/>
          <dgm:resizeHandles/>
        </dgm:presLayoutVars>
      </dgm:prSet>
      <dgm:spPr/>
    </dgm:pt>
    <dgm:pt modelId="{D7065573-FFD6-4332-9DBC-80A2B7813268}" type="pres">
      <dgm:prSet presAssocID="{69CD8846-8154-4C00-8C5A-E9853C8948CC}" presName="root" presStyleCnt="0"/>
      <dgm:spPr/>
    </dgm:pt>
    <dgm:pt modelId="{9CD0A9E7-9275-48CF-9F1D-9ABD03792836}" type="pres">
      <dgm:prSet presAssocID="{69CD8846-8154-4C00-8C5A-E9853C8948CC}" presName="rootComposite" presStyleCnt="0"/>
      <dgm:spPr/>
    </dgm:pt>
    <dgm:pt modelId="{8FADC84C-B7F9-4AD4-8A38-77E31E5E4241}" type="pres">
      <dgm:prSet presAssocID="{69CD8846-8154-4C00-8C5A-E9853C8948CC}" presName="rootText" presStyleLbl="node1" presStyleIdx="0" presStyleCnt="1" custScaleX="78727" custScaleY="39191"/>
      <dgm:spPr/>
      <dgm:t>
        <a:bodyPr/>
        <a:lstStyle/>
        <a:p>
          <a:endParaRPr lang="es-EC"/>
        </a:p>
      </dgm:t>
    </dgm:pt>
    <dgm:pt modelId="{6E5FD8CE-50CC-4538-A806-B8B63C7D2D18}" type="pres">
      <dgm:prSet presAssocID="{69CD8846-8154-4C00-8C5A-E9853C8948CC}" presName="rootConnector" presStyleLbl="node1" presStyleIdx="0" presStyleCnt="1"/>
      <dgm:spPr/>
    </dgm:pt>
    <dgm:pt modelId="{97BDD9EC-6A48-4784-91C4-FD9BDFEED3EC}" type="pres">
      <dgm:prSet presAssocID="{69CD8846-8154-4C00-8C5A-E9853C8948CC}" presName="childShape" presStyleCnt="0"/>
      <dgm:spPr/>
    </dgm:pt>
    <dgm:pt modelId="{BACF2876-6821-4711-98F6-947B09265434}" type="pres">
      <dgm:prSet presAssocID="{EB03C09E-2448-4C65-8005-DE7346DA6911}" presName="Name13" presStyleLbl="parChTrans1D2" presStyleIdx="0" presStyleCnt="1"/>
      <dgm:spPr/>
    </dgm:pt>
    <dgm:pt modelId="{A4B59571-9BD1-4630-AF18-D6B99A3B9D2F}" type="pres">
      <dgm:prSet presAssocID="{D172BDFC-D6C1-40C3-B651-AB9C48047B14}" presName="childText" presStyleLbl="bgAcc1" presStyleIdx="0" presStyleCnt="1">
        <dgm:presLayoutVars>
          <dgm:bulletEnabled val="1"/>
        </dgm:presLayoutVars>
      </dgm:prSet>
      <dgm:spPr/>
      <dgm:t>
        <a:bodyPr/>
        <a:lstStyle/>
        <a:p>
          <a:endParaRPr lang="es-EC"/>
        </a:p>
      </dgm:t>
    </dgm:pt>
  </dgm:ptLst>
  <dgm:cxnLst>
    <dgm:cxn modelId="{4DE5FEE5-3BA0-4C3C-A455-2ED492EE90B1}" type="presOf" srcId="{5FDB53A7-F777-4BD0-BAAA-0CCEF69417E9}" destId="{84465948-7C6B-46C0-A956-A44FDC97E082}" srcOrd="0" destOrd="0" presId="urn:microsoft.com/office/officeart/2005/8/layout/hierarchy3"/>
    <dgm:cxn modelId="{B473EB76-68C9-4B7C-816F-A209B8DC4B34}" type="presOf" srcId="{EB03C09E-2448-4C65-8005-DE7346DA6911}" destId="{BACF2876-6821-4711-98F6-947B09265434}" srcOrd="0" destOrd="0" presId="urn:microsoft.com/office/officeart/2005/8/layout/hierarchy3"/>
    <dgm:cxn modelId="{B83E6D9B-57B9-44A4-9DA9-5A2B04DE508B}" srcId="{69CD8846-8154-4C00-8C5A-E9853C8948CC}" destId="{D172BDFC-D6C1-40C3-B651-AB9C48047B14}" srcOrd="0" destOrd="0" parTransId="{EB03C09E-2448-4C65-8005-DE7346DA6911}" sibTransId="{00AFC733-8506-4452-A642-A16650548E21}"/>
    <dgm:cxn modelId="{496E5D99-2788-490B-AE7E-69FA3149E687}" type="presOf" srcId="{69CD8846-8154-4C00-8C5A-E9853C8948CC}" destId="{8FADC84C-B7F9-4AD4-8A38-77E31E5E4241}" srcOrd="0" destOrd="0" presId="urn:microsoft.com/office/officeart/2005/8/layout/hierarchy3"/>
    <dgm:cxn modelId="{EBED30E1-9C24-4487-9BDC-9607D4A3F46D}" srcId="{5FDB53A7-F777-4BD0-BAAA-0CCEF69417E9}" destId="{69CD8846-8154-4C00-8C5A-E9853C8948CC}" srcOrd="0" destOrd="0" parTransId="{0989E1D6-6281-409C-9D83-B52476CF4903}" sibTransId="{FE3F9E01-96B5-421C-BAF2-E7898D7AE4F7}"/>
    <dgm:cxn modelId="{ACFB0822-8418-4E19-B302-077EA8319655}" type="presOf" srcId="{D172BDFC-D6C1-40C3-B651-AB9C48047B14}" destId="{A4B59571-9BD1-4630-AF18-D6B99A3B9D2F}" srcOrd="0" destOrd="0" presId="urn:microsoft.com/office/officeart/2005/8/layout/hierarchy3"/>
    <dgm:cxn modelId="{698D1440-6566-4C69-AC34-8D8FED0A1142}" type="presOf" srcId="{69CD8846-8154-4C00-8C5A-E9853C8948CC}" destId="{6E5FD8CE-50CC-4538-A806-B8B63C7D2D18}" srcOrd="1" destOrd="0" presId="urn:microsoft.com/office/officeart/2005/8/layout/hierarchy3"/>
    <dgm:cxn modelId="{36D8C949-C857-4B7A-83D4-4A0967AA306A}" type="presParOf" srcId="{84465948-7C6B-46C0-A956-A44FDC97E082}" destId="{D7065573-FFD6-4332-9DBC-80A2B7813268}" srcOrd="0" destOrd="0" presId="urn:microsoft.com/office/officeart/2005/8/layout/hierarchy3"/>
    <dgm:cxn modelId="{3D70B2B6-1262-4598-B8F7-ECE429795DA7}" type="presParOf" srcId="{D7065573-FFD6-4332-9DBC-80A2B7813268}" destId="{9CD0A9E7-9275-48CF-9F1D-9ABD03792836}" srcOrd="0" destOrd="0" presId="urn:microsoft.com/office/officeart/2005/8/layout/hierarchy3"/>
    <dgm:cxn modelId="{930F7A68-FFFD-4DB4-B3FA-B1998059E89E}" type="presParOf" srcId="{9CD0A9E7-9275-48CF-9F1D-9ABD03792836}" destId="{8FADC84C-B7F9-4AD4-8A38-77E31E5E4241}" srcOrd="0" destOrd="0" presId="urn:microsoft.com/office/officeart/2005/8/layout/hierarchy3"/>
    <dgm:cxn modelId="{B4E4AE29-4A32-4244-A113-C22A3ADA8699}" type="presParOf" srcId="{9CD0A9E7-9275-48CF-9F1D-9ABD03792836}" destId="{6E5FD8CE-50CC-4538-A806-B8B63C7D2D18}" srcOrd="1" destOrd="0" presId="urn:microsoft.com/office/officeart/2005/8/layout/hierarchy3"/>
    <dgm:cxn modelId="{5C85CC3C-D038-4DCD-A213-66A61C0F03AF}" type="presParOf" srcId="{D7065573-FFD6-4332-9DBC-80A2B7813268}" destId="{97BDD9EC-6A48-4784-91C4-FD9BDFEED3EC}" srcOrd="1" destOrd="0" presId="urn:microsoft.com/office/officeart/2005/8/layout/hierarchy3"/>
    <dgm:cxn modelId="{FA05FFDE-93A8-4ADF-AB17-FE30C5C83634}" type="presParOf" srcId="{97BDD9EC-6A48-4784-91C4-FD9BDFEED3EC}" destId="{BACF2876-6821-4711-98F6-947B09265434}" srcOrd="0" destOrd="0" presId="urn:microsoft.com/office/officeart/2005/8/layout/hierarchy3"/>
    <dgm:cxn modelId="{372907D9-CB2B-4C4F-AE89-0E2AD0A9F96F}" type="presParOf" srcId="{97BDD9EC-6A48-4784-91C4-FD9BDFEED3EC}" destId="{A4B59571-9BD1-4630-AF18-D6B99A3B9D2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9EC03A-DE8E-4510-B3AA-63B14C72D0FD}"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s-EC"/>
        </a:p>
      </dgm:t>
    </dgm:pt>
    <dgm:pt modelId="{14721B80-EF6D-4BD2-BBEF-F8AA45E8E117}">
      <dgm:prSet phldrT="[Texto]" custT="1"/>
      <dgm:spPr/>
      <dgm:t>
        <a:bodyPr/>
        <a:lstStyle/>
        <a:p>
          <a:r>
            <a:rPr lang="es-ES" sz="1400" dirty="0" smtClean="0"/>
            <a:t>Comprender los aspectos importantes para la detección de los grados de RDNP, el funcionamiento y uso de máquina de vectores soporte y de Árbol de decisión.</a:t>
          </a:r>
          <a:endParaRPr lang="es-EC" sz="1400" dirty="0"/>
        </a:p>
      </dgm:t>
    </dgm:pt>
    <dgm:pt modelId="{712CB2DD-1EF4-43BE-A497-C69AAD1094AC}" type="parTrans" cxnId="{A69AD4DE-F418-4D3E-BE6A-15C5B6613AAF}">
      <dgm:prSet/>
      <dgm:spPr/>
      <dgm:t>
        <a:bodyPr/>
        <a:lstStyle/>
        <a:p>
          <a:endParaRPr lang="es-EC" sz="2000"/>
        </a:p>
      </dgm:t>
    </dgm:pt>
    <dgm:pt modelId="{77D7EFFB-C9D5-470E-85FB-91C54F9AACA2}" type="sibTrans" cxnId="{A69AD4DE-F418-4D3E-BE6A-15C5B6613AAF}">
      <dgm:prSet/>
      <dgm:spPr/>
      <dgm:t>
        <a:bodyPr/>
        <a:lstStyle/>
        <a:p>
          <a:endParaRPr lang="es-EC" sz="2000"/>
        </a:p>
      </dgm:t>
    </dgm:pt>
    <dgm:pt modelId="{C910FA50-FBAA-4EAE-BCEE-9F76A7AF3DC5}">
      <dgm:prSet custT="1"/>
      <dgm:spPr/>
      <dgm:t>
        <a:bodyPr/>
        <a:lstStyle/>
        <a:p>
          <a:r>
            <a:rPr lang="es-ES" sz="1400" smtClean="0"/>
            <a:t>Diseñar un sistema que permita localizar, segmentar y cuantificar las lesiones responsables que determinan el grado de RDNP.</a:t>
          </a:r>
          <a:endParaRPr lang="es-EC" sz="1400"/>
        </a:p>
      </dgm:t>
    </dgm:pt>
    <dgm:pt modelId="{1168C2C0-C809-4C13-BDBB-C3E41F086D52}" type="parTrans" cxnId="{2006E72F-E157-40A6-AEE5-B0A1CFE46163}">
      <dgm:prSet/>
      <dgm:spPr/>
      <dgm:t>
        <a:bodyPr/>
        <a:lstStyle/>
        <a:p>
          <a:endParaRPr lang="es-EC" sz="2000"/>
        </a:p>
      </dgm:t>
    </dgm:pt>
    <dgm:pt modelId="{05B106AA-5889-411F-B37B-12C6E24E1D14}" type="sibTrans" cxnId="{2006E72F-E157-40A6-AEE5-B0A1CFE46163}">
      <dgm:prSet/>
      <dgm:spPr/>
      <dgm:t>
        <a:bodyPr/>
        <a:lstStyle/>
        <a:p>
          <a:endParaRPr lang="es-EC" sz="2000"/>
        </a:p>
      </dgm:t>
    </dgm:pt>
    <dgm:pt modelId="{1C749C8A-15E5-4F6F-9D7C-79E8241FB4EC}">
      <dgm:prSet custT="1"/>
      <dgm:spPr/>
      <dgm:t>
        <a:bodyPr/>
        <a:lstStyle/>
        <a:p>
          <a:r>
            <a:rPr lang="es-ES" sz="1400" dirty="0" smtClean="0"/>
            <a:t>Desarrollar el estudio en </a:t>
          </a:r>
          <a:r>
            <a:rPr lang="es-ES" sz="1400" dirty="0" err="1" smtClean="0"/>
            <a:t>Matlab</a:t>
          </a:r>
          <a:r>
            <a:rPr lang="es-ES" sz="1400" dirty="0" smtClean="0"/>
            <a:t> incluyendo, el procesamiento digital de imágenes, la clasificación y el diagnóstico.</a:t>
          </a:r>
          <a:endParaRPr lang="es-EC" sz="1400" dirty="0"/>
        </a:p>
      </dgm:t>
    </dgm:pt>
    <dgm:pt modelId="{27B4A363-742B-4C65-977A-D6259F6B4494}" type="parTrans" cxnId="{17777F7E-BF33-4163-AA54-2BAF71451EB5}">
      <dgm:prSet/>
      <dgm:spPr/>
      <dgm:t>
        <a:bodyPr/>
        <a:lstStyle/>
        <a:p>
          <a:endParaRPr lang="es-EC" sz="2000"/>
        </a:p>
      </dgm:t>
    </dgm:pt>
    <dgm:pt modelId="{06173F2C-F368-4179-B2B2-B5574C098F46}" type="sibTrans" cxnId="{17777F7E-BF33-4163-AA54-2BAF71451EB5}">
      <dgm:prSet/>
      <dgm:spPr/>
      <dgm:t>
        <a:bodyPr/>
        <a:lstStyle/>
        <a:p>
          <a:endParaRPr lang="es-EC" sz="2000"/>
        </a:p>
      </dgm:t>
    </dgm:pt>
    <dgm:pt modelId="{624E80C5-171D-4E52-A5F9-272F7E77EB4A}">
      <dgm:prSet custT="1"/>
      <dgm:spPr/>
      <dgm:t>
        <a:bodyPr/>
        <a:lstStyle/>
        <a:p>
          <a:r>
            <a:rPr lang="es-ES" sz="1400" smtClean="0"/>
            <a:t>Evaluar los resultados obtenidos del sistema en términos de exactitud, sensibilidad, especificidad y capacidad predictiva para detectar la RDNP avanzada.</a:t>
          </a:r>
          <a:r>
            <a:rPr lang="es-ES" sz="1400" b="1" smtClean="0"/>
            <a:t> </a:t>
          </a:r>
          <a:endParaRPr lang="es-EC" sz="1400"/>
        </a:p>
      </dgm:t>
    </dgm:pt>
    <dgm:pt modelId="{EC8AC3AF-9365-45EF-AF47-4AFF94BCF701}" type="parTrans" cxnId="{AE3D63BE-D1A1-4AAA-B5B6-49320511CA3A}">
      <dgm:prSet/>
      <dgm:spPr/>
      <dgm:t>
        <a:bodyPr/>
        <a:lstStyle/>
        <a:p>
          <a:endParaRPr lang="es-EC" sz="2000"/>
        </a:p>
      </dgm:t>
    </dgm:pt>
    <dgm:pt modelId="{664D9A4A-84E0-4CCB-839C-99841860C859}" type="sibTrans" cxnId="{AE3D63BE-D1A1-4AAA-B5B6-49320511CA3A}">
      <dgm:prSet/>
      <dgm:spPr/>
      <dgm:t>
        <a:bodyPr/>
        <a:lstStyle/>
        <a:p>
          <a:endParaRPr lang="es-EC" sz="2000"/>
        </a:p>
      </dgm:t>
    </dgm:pt>
    <dgm:pt modelId="{C0210C04-8DEF-426F-8362-1F07DDBC999B}" type="pres">
      <dgm:prSet presAssocID="{419EC03A-DE8E-4510-B3AA-63B14C72D0FD}" presName="Name0" presStyleCnt="0">
        <dgm:presLayoutVars>
          <dgm:chMax val="7"/>
          <dgm:chPref val="7"/>
          <dgm:dir/>
        </dgm:presLayoutVars>
      </dgm:prSet>
      <dgm:spPr/>
    </dgm:pt>
    <dgm:pt modelId="{960C814A-CAA6-4FFB-A956-91C932E57067}" type="pres">
      <dgm:prSet presAssocID="{419EC03A-DE8E-4510-B3AA-63B14C72D0FD}" presName="Name1" presStyleCnt="0"/>
      <dgm:spPr/>
    </dgm:pt>
    <dgm:pt modelId="{D73EA003-74FC-4A6E-A9C8-83671FEF6AD2}" type="pres">
      <dgm:prSet presAssocID="{419EC03A-DE8E-4510-B3AA-63B14C72D0FD}" presName="cycle" presStyleCnt="0"/>
      <dgm:spPr/>
    </dgm:pt>
    <dgm:pt modelId="{B0A6DBC8-BC0A-43FE-A9BC-96BB65DFB5CB}" type="pres">
      <dgm:prSet presAssocID="{419EC03A-DE8E-4510-B3AA-63B14C72D0FD}" presName="srcNode" presStyleLbl="node1" presStyleIdx="0" presStyleCnt="4"/>
      <dgm:spPr/>
    </dgm:pt>
    <dgm:pt modelId="{A75D0612-DB9B-4B8E-A5E9-27616DA17B7B}" type="pres">
      <dgm:prSet presAssocID="{419EC03A-DE8E-4510-B3AA-63B14C72D0FD}" presName="conn" presStyleLbl="parChTrans1D2" presStyleIdx="0" presStyleCnt="1"/>
      <dgm:spPr/>
    </dgm:pt>
    <dgm:pt modelId="{36DF1FCC-C0B5-44E2-B247-102A1F2AF9F2}" type="pres">
      <dgm:prSet presAssocID="{419EC03A-DE8E-4510-B3AA-63B14C72D0FD}" presName="extraNode" presStyleLbl="node1" presStyleIdx="0" presStyleCnt="4"/>
      <dgm:spPr/>
    </dgm:pt>
    <dgm:pt modelId="{FEC68AE6-14B2-4B92-BE1F-B4A77FEED93D}" type="pres">
      <dgm:prSet presAssocID="{419EC03A-DE8E-4510-B3AA-63B14C72D0FD}" presName="dstNode" presStyleLbl="node1" presStyleIdx="0" presStyleCnt="4"/>
      <dgm:spPr/>
    </dgm:pt>
    <dgm:pt modelId="{FF95F21B-6032-4848-B606-1E0091F0FB9B}" type="pres">
      <dgm:prSet presAssocID="{14721B80-EF6D-4BD2-BBEF-F8AA45E8E117}" presName="text_1" presStyleLbl="node1" presStyleIdx="0" presStyleCnt="4">
        <dgm:presLayoutVars>
          <dgm:bulletEnabled val="1"/>
        </dgm:presLayoutVars>
      </dgm:prSet>
      <dgm:spPr/>
      <dgm:t>
        <a:bodyPr/>
        <a:lstStyle/>
        <a:p>
          <a:endParaRPr lang="es-EC"/>
        </a:p>
      </dgm:t>
    </dgm:pt>
    <dgm:pt modelId="{FD1A9B3A-D239-4AF6-835C-8061BFC486A8}" type="pres">
      <dgm:prSet presAssocID="{14721B80-EF6D-4BD2-BBEF-F8AA45E8E117}" presName="accent_1" presStyleCnt="0"/>
      <dgm:spPr/>
    </dgm:pt>
    <dgm:pt modelId="{7E2129E2-E015-4E39-8E65-077182E93B16}" type="pres">
      <dgm:prSet presAssocID="{14721B80-EF6D-4BD2-BBEF-F8AA45E8E117}" presName="accentRepeatNode" presStyleLbl="solidFgAcc1" presStyleIdx="0" presStyleCnt="4"/>
      <dgm:spPr/>
    </dgm:pt>
    <dgm:pt modelId="{D85A7DFA-E929-4AA0-8967-89C0707A4587}" type="pres">
      <dgm:prSet presAssocID="{C910FA50-FBAA-4EAE-BCEE-9F76A7AF3DC5}" presName="text_2" presStyleLbl="node1" presStyleIdx="1" presStyleCnt="4">
        <dgm:presLayoutVars>
          <dgm:bulletEnabled val="1"/>
        </dgm:presLayoutVars>
      </dgm:prSet>
      <dgm:spPr/>
    </dgm:pt>
    <dgm:pt modelId="{BD5C75D2-CEDB-4E7D-9DB2-9F867E391761}" type="pres">
      <dgm:prSet presAssocID="{C910FA50-FBAA-4EAE-BCEE-9F76A7AF3DC5}" presName="accent_2" presStyleCnt="0"/>
      <dgm:spPr/>
    </dgm:pt>
    <dgm:pt modelId="{A564F145-58BB-4BDA-9262-E40D29A0D9D8}" type="pres">
      <dgm:prSet presAssocID="{C910FA50-FBAA-4EAE-BCEE-9F76A7AF3DC5}" presName="accentRepeatNode" presStyleLbl="solidFgAcc1" presStyleIdx="1" presStyleCnt="4"/>
      <dgm:spPr/>
    </dgm:pt>
    <dgm:pt modelId="{7B69FEBA-FE05-454D-B40D-FCCBEA96F1BA}" type="pres">
      <dgm:prSet presAssocID="{1C749C8A-15E5-4F6F-9D7C-79E8241FB4EC}" presName="text_3" presStyleLbl="node1" presStyleIdx="2" presStyleCnt="4">
        <dgm:presLayoutVars>
          <dgm:bulletEnabled val="1"/>
        </dgm:presLayoutVars>
      </dgm:prSet>
      <dgm:spPr/>
    </dgm:pt>
    <dgm:pt modelId="{1E06759B-C311-455A-A0E0-3AAB594AA864}" type="pres">
      <dgm:prSet presAssocID="{1C749C8A-15E5-4F6F-9D7C-79E8241FB4EC}" presName="accent_3" presStyleCnt="0"/>
      <dgm:spPr/>
    </dgm:pt>
    <dgm:pt modelId="{E59D5B05-6CAC-435B-98E3-18B8D403ECD8}" type="pres">
      <dgm:prSet presAssocID="{1C749C8A-15E5-4F6F-9D7C-79E8241FB4EC}" presName="accentRepeatNode" presStyleLbl="solidFgAcc1" presStyleIdx="2" presStyleCnt="4"/>
      <dgm:spPr/>
    </dgm:pt>
    <dgm:pt modelId="{96CFC043-8EE1-44BC-9A3B-41F6502C67C1}" type="pres">
      <dgm:prSet presAssocID="{624E80C5-171D-4E52-A5F9-272F7E77EB4A}" presName="text_4" presStyleLbl="node1" presStyleIdx="3" presStyleCnt="4">
        <dgm:presLayoutVars>
          <dgm:bulletEnabled val="1"/>
        </dgm:presLayoutVars>
      </dgm:prSet>
      <dgm:spPr/>
    </dgm:pt>
    <dgm:pt modelId="{17E75425-C859-4E42-B754-FB7E2081648B}" type="pres">
      <dgm:prSet presAssocID="{624E80C5-171D-4E52-A5F9-272F7E77EB4A}" presName="accent_4" presStyleCnt="0"/>
      <dgm:spPr/>
    </dgm:pt>
    <dgm:pt modelId="{9386C4EA-330A-4A6B-A533-46512F8A9FFF}" type="pres">
      <dgm:prSet presAssocID="{624E80C5-171D-4E52-A5F9-272F7E77EB4A}" presName="accentRepeatNode" presStyleLbl="solidFgAcc1" presStyleIdx="3" presStyleCnt="4"/>
      <dgm:spPr/>
    </dgm:pt>
  </dgm:ptLst>
  <dgm:cxnLst>
    <dgm:cxn modelId="{E69F9B6D-4E96-4CA3-8148-7034305CEA7A}" type="presOf" srcId="{14721B80-EF6D-4BD2-BBEF-F8AA45E8E117}" destId="{FF95F21B-6032-4848-B606-1E0091F0FB9B}" srcOrd="0" destOrd="0" presId="urn:microsoft.com/office/officeart/2008/layout/VerticalCurvedList"/>
    <dgm:cxn modelId="{A69AD4DE-F418-4D3E-BE6A-15C5B6613AAF}" srcId="{419EC03A-DE8E-4510-B3AA-63B14C72D0FD}" destId="{14721B80-EF6D-4BD2-BBEF-F8AA45E8E117}" srcOrd="0" destOrd="0" parTransId="{712CB2DD-1EF4-43BE-A497-C69AAD1094AC}" sibTransId="{77D7EFFB-C9D5-470E-85FB-91C54F9AACA2}"/>
    <dgm:cxn modelId="{17777F7E-BF33-4163-AA54-2BAF71451EB5}" srcId="{419EC03A-DE8E-4510-B3AA-63B14C72D0FD}" destId="{1C749C8A-15E5-4F6F-9D7C-79E8241FB4EC}" srcOrd="2" destOrd="0" parTransId="{27B4A363-742B-4C65-977A-D6259F6B4494}" sibTransId="{06173F2C-F368-4179-B2B2-B5574C098F46}"/>
    <dgm:cxn modelId="{826CEF72-3DF9-4C8D-BD94-A259087D7B03}" type="presOf" srcId="{1C749C8A-15E5-4F6F-9D7C-79E8241FB4EC}" destId="{7B69FEBA-FE05-454D-B40D-FCCBEA96F1BA}" srcOrd="0" destOrd="0" presId="urn:microsoft.com/office/officeart/2008/layout/VerticalCurvedList"/>
    <dgm:cxn modelId="{75CB970C-F28A-4938-BA90-1D4278E42029}" type="presOf" srcId="{419EC03A-DE8E-4510-B3AA-63B14C72D0FD}" destId="{C0210C04-8DEF-426F-8362-1F07DDBC999B}" srcOrd="0" destOrd="0" presId="urn:microsoft.com/office/officeart/2008/layout/VerticalCurvedList"/>
    <dgm:cxn modelId="{1A351636-8720-4FEE-A3D9-38D0CDC79EEE}" type="presOf" srcId="{624E80C5-171D-4E52-A5F9-272F7E77EB4A}" destId="{96CFC043-8EE1-44BC-9A3B-41F6502C67C1}" srcOrd="0" destOrd="0" presId="urn:microsoft.com/office/officeart/2008/layout/VerticalCurvedList"/>
    <dgm:cxn modelId="{2006E72F-E157-40A6-AEE5-B0A1CFE46163}" srcId="{419EC03A-DE8E-4510-B3AA-63B14C72D0FD}" destId="{C910FA50-FBAA-4EAE-BCEE-9F76A7AF3DC5}" srcOrd="1" destOrd="0" parTransId="{1168C2C0-C809-4C13-BDBB-C3E41F086D52}" sibTransId="{05B106AA-5889-411F-B37B-12C6E24E1D14}"/>
    <dgm:cxn modelId="{AE3D63BE-D1A1-4AAA-B5B6-49320511CA3A}" srcId="{419EC03A-DE8E-4510-B3AA-63B14C72D0FD}" destId="{624E80C5-171D-4E52-A5F9-272F7E77EB4A}" srcOrd="3" destOrd="0" parTransId="{EC8AC3AF-9365-45EF-AF47-4AFF94BCF701}" sibTransId="{664D9A4A-84E0-4CCB-839C-99841860C859}"/>
    <dgm:cxn modelId="{0E9D8956-5B9C-4D95-B30D-D35B56DC9E81}" type="presOf" srcId="{77D7EFFB-C9D5-470E-85FB-91C54F9AACA2}" destId="{A75D0612-DB9B-4B8E-A5E9-27616DA17B7B}" srcOrd="0" destOrd="0" presId="urn:microsoft.com/office/officeart/2008/layout/VerticalCurvedList"/>
    <dgm:cxn modelId="{4F4B1B50-8ECC-41EC-A6F0-BDE4285501C6}" type="presOf" srcId="{C910FA50-FBAA-4EAE-BCEE-9F76A7AF3DC5}" destId="{D85A7DFA-E929-4AA0-8967-89C0707A4587}" srcOrd="0" destOrd="0" presId="urn:microsoft.com/office/officeart/2008/layout/VerticalCurvedList"/>
    <dgm:cxn modelId="{D768F709-4129-4442-8D97-F154E86CE869}" type="presParOf" srcId="{C0210C04-8DEF-426F-8362-1F07DDBC999B}" destId="{960C814A-CAA6-4FFB-A956-91C932E57067}" srcOrd="0" destOrd="0" presId="urn:microsoft.com/office/officeart/2008/layout/VerticalCurvedList"/>
    <dgm:cxn modelId="{1887F69B-CC14-4581-A661-43C15B6BFD8A}" type="presParOf" srcId="{960C814A-CAA6-4FFB-A956-91C932E57067}" destId="{D73EA003-74FC-4A6E-A9C8-83671FEF6AD2}" srcOrd="0" destOrd="0" presId="urn:microsoft.com/office/officeart/2008/layout/VerticalCurvedList"/>
    <dgm:cxn modelId="{3DB36F90-21FE-4A9D-9030-2098D66BEAC0}" type="presParOf" srcId="{D73EA003-74FC-4A6E-A9C8-83671FEF6AD2}" destId="{B0A6DBC8-BC0A-43FE-A9BC-96BB65DFB5CB}" srcOrd="0" destOrd="0" presId="urn:microsoft.com/office/officeart/2008/layout/VerticalCurvedList"/>
    <dgm:cxn modelId="{DFDE01A9-17EF-45F2-85AB-6984F13433F1}" type="presParOf" srcId="{D73EA003-74FC-4A6E-A9C8-83671FEF6AD2}" destId="{A75D0612-DB9B-4B8E-A5E9-27616DA17B7B}" srcOrd="1" destOrd="0" presId="urn:microsoft.com/office/officeart/2008/layout/VerticalCurvedList"/>
    <dgm:cxn modelId="{CBA2E57C-55D6-48C6-8496-EDF63C481686}" type="presParOf" srcId="{D73EA003-74FC-4A6E-A9C8-83671FEF6AD2}" destId="{36DF1FCC-C0B5-44E2-B247-102A1F2AF9F2}" srcOrd="2" destOrd="0" presId="urn:microsoft.com/office/officeart/2008/layout/VerticalCurvedList"/>
    <dgm:cxn modelId="{97BD521B-C89A-42AE-A9C3-86F080824062}" type="presParOf" srcId="{D73EA003-74FC-4A6E-A9C8-83671FEF6AD2}" destId="{FEC68AE6-14B2-4B92-BE1F-B4A77FEED93D}" srcOrd="3" destOrd="0" presId="urn:microsoft.com/office/officeart/2008/layout/VerticalCurvedList"/>
    <dgm:cxn modelId="{6EE4CEDC-37BD-4BD8-90A6-6E29F88C2785}" type="presParOf" srcId="{960C814A-CAA6-4FFB-A956-91C932E57067}" destId="{FF95F21B-6032-4848-B606-1E0091F0FB9B}" srcOrd="1" destOrd="0" presId="urn:microsoft.com/office/officeart/2008/layout/VerticalCurvedList"/>
    <dgm:cxn modelId="{00C82258-1A13-4628-86D9-86E768579D11}" type="presParOf" srcId="{960C814A-CAA6-4FFB-A956-91C932E57067}" destId="{FD1A9B3A-D239-4AF6-835C-8061BFC486A8}" srcOrd="2" destOrd="0" presId="urn:microsoft.com/office/officeart/2008/layout/VerticalCurvedList"/>
    <dgm:cxn modelId="{22E8FEC2-7E54-447E-B71F-5CD5EFE67FC1}" type="presParOf" srcId="{FD1A9B3A-D239-4AF6-835C-8061BFC486A8}" destId="{7E2129E2-E015-4E39-8E65-077182E93B16}" srcOrd="0" destOrd="0" presId="urn:microsoft.com/office/officeart/2008/layout/VerticalCurvedList"/>
    <dgm:cxn modelId="{C0613128-3324-40E7-8D31-0F9EAC389350}" type="presParOf" srcId="{960C814A-CAA6-4FFB-A956-91C932E57067}" destId="{D85A7DFA-E929-4AA0-8967-89C0707A4587}" srcOrd="3" destOrd="0" presId="urn:microsoft.com/office/officeart/2008/layout/VerticalCurvedList"/>
    <dgm:cxn modelId="{4917F1A8-06F6-49F4-A5F2-E691B197E214}" type="presParOf" srcId="{960C814A-CAA6-4FFB-A956-91C932E57067}" destId="{BD5C75D2-CEDB-4E7D-9DB2-9F867E391761}" srcOrd="4" destOrd="0" presId="urn:microsoft.com/office/officeart/2008/layout/VerticalCurvedList"/>
    <dgm:cxn modelId="{DBEA4802-891F-4E46-A4C9-71B30F7A7C62}" type="presParOf" srcId="{BD5C75D2-CEDB-4E7D-9DB2-9F867E391761}" destId="{A564F145-58BB-4BDA-9262-E40D29A0D9D8}" srcOrd="0" destOrd="0" presId="urn:microsoft.com/office/officeart/2008/layout/VerticalCurvedList"/>
    <dgm:cxn modelId="{E3CDC099-08FE-41A0-B99F-B9BA2CA67C37}" type="presParOf" srcId="{960C814A-CAA6-4FFB-A956-91C932E57067}" destId="{7B69FEBA-FE05-454D-B40D-FCCBEA96F1BA}" srcOrd="5" destOrd="0" presId="urn:microsoft.com/office/officeart/2008/layout/VerticalCurvedList"/>
    <dgm:cxn modelId="{8FC00E44-E21E-4113-8610-1502BE5228A6}" type="presParOf" srcId="{960C814A-CAA6-4FFB-A956-91C932E57067}" destId="{1E06759B-C311-455A-A0E0-3AAB594AA864}" srcOrd="6" destOrd="0" presId="urn:microsoft.com/office/officeart/2008/layout/VerticalCurvedList"/>
    <dgm:cxn modelId="{21D1EFDC-1BE8-4301-A8FE-C583CD8B8EA3}" type="presParOf" srcId="{1E06759B-C311-455A-A0E0-3AAB594AA864}" destId="{E59D5B05-6CAC-435B-98E3-18B8D403ECD8}" srcOrd="0" destOrd="0" presId="urn:microsoft.com/office/officeart/2008/layout/VerticalCurvedList"/>
    <dgm:cxn modelId="{027AB471-A845-428D-9C46-3FC4DBBF0C38}" type="presParOf" srcId="{960C814A-CAA6-4FFB-A956-91C932E57067}" destId="{96CFC043-8EE1-44BC-9A3B-41F6502C67C1}" srcOrd="7" destOrd="0" presId="urn:microsoft.com/office/officeart/2008/layout/VerticalCurvedList"/>
    <dgm:cxn modelId="{647D8DD9-4EC3-404E-A19E-BCEA88BA92C6}" type="presParOf" srcId="{960C814A-CAA6-4FFB-A956-91C932E57067}" destId="{17E75425-C859-4E42-B754-FB7E2081648B}" srcOrd="8" destOrd="0" presId="urn:microsoft.com/office/officeart/2008/layout/VerticalCurvedList"/>
    <dgm:cxn modelId="{FFBF6E2B-21B2-4056-B0BB-9E1701256FF9}" type="presParOf" srcId="{17E75425-C859-4E42-B754-FB7E2081648B}" destId="{9386C4EA-330A-4A6B-A533-46512F8A9FF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101034-F9D2-4A3C-8877-DAFE98DE6D84}" type="doc">
      <dgm:prSet loTypeId="urn:microsoft.com/office/officeart/2005/8/layout/vList5" loCatId="list" qsTypeId="urn:microsoft.com/office/officeart/2005/8/quickstyle/simple1" qsCatId="simple" csTypeId="urn:microsoft.com/office/officeart/2005/8/colors/accent1_1" csCatId="accent1" phldr="1"/>
      <dgm:spPr/>
      <dgm:t>
        <a:bodyPr/>
        <a:lstStyle/>
        <a:p>
          <a:endParaRPr lang="es-EC"/>
        </a:p>
      </dgm:t>
    </dgm:pt>
    <dgm:pt modelId="{F7244A03-94EB-4E79-8247-D094C94F9016}">
      <dgm:prSet phldrT="[Texto]"/>
      <dgm:spPr/>
      <dgm:t>
        <a:bodyPr/>
        <a:lstStyle/>
        <a:p>
          <a:pPr rtl="0"/>
          <a:r>
            <a:rPr lang="es-ES" b="1" i="0" u="none" smtClean="0"/>
            <a:t>Número de posibles microaneurismas</a:t>
          </a:r>
          <a:endParaRPr lang="es-EC" dirty="0"/>
        </a:p>
      </dgm:t>
    </dgm:pt>
    <dgm:pt modelId="{A57B5ECB-F095-4A5E-A688-2D9376C85AFE}" type="parTrans" cxnId="{91CF19FB-09CF-4C80-82CA-48B63E1888D1}">
      <dgm:prSet/>
      <dgm:spPr/>
      <dgm:t>
        <a:bodyPr/>
        <a:lstStyle/>
        <a:p>
          <a:endParaRPr lang="es-EC"/>
        </a:p>
      </dgm:t>
    </dgm:pt>
    <dgm:pt modelId="{7595B718-7490-45D1-94C0-16531F1ED98B}" type="sibTrans" cxnId="{91CF19FB-09CF-4C80-82CA-48B63E1888D1}">
      <dgm:prSet/>
      <dgm:spPr/>
      <dgm:t>
        <a:bodyPr/>
        <a:lstStyle/>
        <a:p>
          <a:endParaRPr lang="es-EC"/>
        </a:p>
      </dgm:t>
    </dgm:pt>
    <dgm:pt modelId="{FA46F881-2AB3-45BA-A5D3-93FDE7FEEBE6}">
      <dgm:prSet/>
      <dgm:spPr/>
      <dgm:t>
        <a:bodyPr/>
        <a:lstStyle/>
        <a:p>
          <a:pPr rtl="0"/>
          <a:r>
            <a:rPr lang="es-ES" b="1" i="0" u="none" dirty="0" smtClean="0"/>
            <a:t>Número de </a:t>
          </a:r>
          <a:r>
            <a:rPr lang="es-ES" b="1" i="0" u="none" dirty="0" err="1" smtClean="0"/>
            <a:t>microaneurismas</a:t>
          </a:r>
          <a:endParaRPr lang="es-EC" b="0" i="0" u="none" dirty="0"/>
        </a:p>
      </dgm:t>
    </dgm:pt>
    <dgm:pt modelId="{6BE9973E-A420-4CD8-8AB9-DE230CE630E4}" type="parTrans" cxnId="{7E5B8AC1-7AEB-4B27-B9D2-49F0E931C613}">
      <dgm:prSet/>
      <dgm:spPr/>
      <dgm:t>
        <a:bodyPr/>
        <a:lstStyle/>
        <a:p>
          <a:endParaRPr lang="es-EC"/>
        </a:p>
      </dgm:t>
    </dgm:pt>
    <dgm:pt modelId="{CCA8B3F0-8D59-4BF3-89BC-773BB05AAC30}" type="sibTrans" cxnId="{7E5B8AC1-7AEB-4B27-B9D2-49F0E931C613}">
      <dgm:prSet/>
      <dgm:spPr/>
      <dgm:t>
        <a:bodyPr/>
        <a:lstStyle/>
        <a:p>
          <a:endParaRPr lang="es-EC"/>
        </a:p>
      </dgm:t>
    </dgm:pt>
    <dgm:pt modelId="{4A4C2115-3A90-4708-BAEA-CFF1233B1C60}">
      <dgm:prSet/>
      <dgm:spPr/>
      <dgm:t>
        <a:bodyPr/>
        <a:lstStyle/>
        <a:p>
          <a:pPr rtl="0"/>
          <a:r>
            <a:rPr lang="es-ES" b="1" i="0" u="none" dirty="0" smtClean="0"/>
            <a:t>Densidad de vasos sanguíneos</a:t>
          </a:r>
          <a:endParaRPr lang="es-EC" b="0" i="0" u="none" dirty="0"/>
        </a:p>
      </dgm:t>
    </dgm:pt>
    <dgm:pt modelId="{1B5FD4D5-222D-4703-A66F-D70FFD86E0E7}" type="parTrans" cxnId="{CDA1D36A-B625-4D89-B595-0FE07E72C1C8}">
      <dgm:prSet/>
      <dgm:spPr/>
      <dgm:t>
        <a:bodyPr/>
        <a:lstStyle/>
        <a:p>
          <a:endParaRPr lang="es-EC"/>
        </a:p>
      </dgm:t>
    </dgm:pt>
    <dgm:pt modelId="{60ABF415-4A8C-43FB-AFB0-0C8E96FAD76D}" type="sibTrans" cxnId="{CDA1D36A-B625-4D89-B595-0FE07E72C1C8}">
      <dgm:prSet/>
      <dgm:spPr/>
      <dgm:t>
        <a:bodyPr/>
        <a:lstStyle/>
        <a:p>
          <a:endParaRPr lang="es-EC"/>
        </a:p>
      </dgm:t>
    </dgm:pt>
    <dgm:pt modelId="{C54017FA-A9DB-4912-9B8E-76C9D10B8BB3}">
      <dgm:prSet/>
      <dgm:spPr/>
      <dgm:t>
        <a:bodyPr/>
        <a:lstStyle/>
        <a:p>
          <a:pPr rtl="0"/>
          <a:r>
            <a:rPr lang="es-ES" b="1" i="0" u="none" dirty="0" smtClean="0"/>
            <a:t>Densidad de exudados duros</a:t>
          </a:r>
          <a:endParaRPr lang="es-EC" b="0" i="0" u="none" dirty="0"/>
        </a:p>
      </dgm:t>
    </dgm:pt>
    <dgm:pt modelId="{9D15D53F-2674-4827-83D0-70D090B65339}" type="parTrans" cxnId="{8D2F70E7-A328-4886-9A1A-71DD19E6813A}">
      <dgm:prSet/>
      <dgm:spPr/>
      <dgm:t>
        <a:bodyPr/>
        <a:lstStyle/>
        <a:p>
          <a:endParaRPr lang="es-EC"/>
        </a:p>
      </dgm:t>
    </dgm:pt>
    <dgm:pt modelId="{D1624E91-C6B3-4C6E-B4A1-FD01991C131E}" type="sibTrans" cxnId="{8D2F70E7-A328-4886-9A1A-71DD19E6813A}">
      <dgm:prSet/>
      <dgm:spPr/>
      <dgm:t>
        <a:bodyPr/>
        <a:lstStyle/>
        <a:p>
          <a:endParaRPr lang="es-EC"/>
        </a:p>
      </dgm:t>
    </dgm:pt>
    <dgm:pt modelId="{4504E13A-9D37-40FC-87CC-3462AE4FBF17}">
      <dgm:prSet/>
      <dgm:spPr/>
      <dgm:t>
        <a:bodyPr/>
        <a:lstStyle/>
        <a:p>
          <a:pPr rtl="0"/>
          <a:r>
            <a:rPr lang="es-ES" b="1" i="0" u="none" dirty="0" smtClean="0"/>
            <a:t>Entropía de la componente Verde</a:t>
          </a:r>
          <a:endParaRPr lang="es-EC" b="0" i="0" u="none" dirty="0"/>
        </a:p>
      </dgm:t>
    </dgm:pt>
    <dgm:pt modelId="{81F9AEB0-4782-401C-81BF-64F84CA13CF4}" type="parTrans" cxnId="{E39F7F09-4101-4886-9048-C108915D2905}">
      <dgm:prSet/>
      <dgm:spPr/>
      <dgm:t>
        <a:bodyPr/>
        <a:lstStyle/>
        <a:p>
          <a:endParaRPr lang="es-EC"/>
        </a:p>
      </dgm:t>
    </dgm:pt>
    <dgm:pt modelId="{925E13F5-BFF7-4FA2-A473-E4E58379CC61}" type="sibTrans" cxnId="{E39F7F09-4101-4886-9048-C108915D2905}">
      <dgm:prSet/>
      <dgm:spPr/>
      <dgm:t>
        <a:bodyPr/>
        <a:lstStyle/>
        <a:p>
          <a:endParaRPr lang="es-EC"/>
        </a:p>
      </dgm:t>
    </dgm:pt>
    <dgm:pt modelId="{0DAA32D2-337D-43EC-8993-9139A49A6867}">
      <dgm:prSet/>
      <dgm:spPr/>
      <dgm:t>
        <a:bodyPr/>
        <a:lstStyle/>
        <a:p>
          <a:pPr rtl="0"/>
          <a:r>
            <a:rPr lang="es-ES" b="1" i="0" u="none" dirty="0" smtClean="0"/>
            <a:t>Desviación estándar de la componente Roja</a:t>
          </a:r>
          <a:endParaRPr lang="es-EC" b="0" i="0" u="none" dirty="0"/>
        </a:p>
      </dgm:t>
    </dgm:pt>
    <dgm:pt modelId="{D31E7928-C596-4734-8FFB-21BE03E5AB1A}" type="parTrans" cxnId="{2063E2A7-5B1D-4FEA-A61B-898D0CA118EF}">
      <dgm:prSet/>
      <dgm:spPr/>
      <dgm:t>
        <a:bodyPr/>
        <a:lstStyle/>
        <a:p>
          <a:endParaRPr lang="es-EC"/>
        </a:p>
      </dgm:t>
    </dgm:pt>
    <dgm:pt modelId="{F35BE6C9-4CE4-4106-ABCE-A0FDF19EA333}" type="sibTrans" cxnId="{2063E2A7-5B1D-4FEA-A61B-898D0CA118EF}">
      <dgm:prSet/>
      <dgm:spPr/>
      <dgm:t>
        <a:bodyPr/>
        <a:lstStyle/>
        <a:p>
          <a:endParaRPr lang="es-EC"/>
        </a:p>
      </dgm:t>
    </dgm:pt>
    <dgm:pt modelId="{0C01FF75-05A2-4B95-81C4-1066E05D91CC}">
      <dgm:prSet/>
      <dgm:spPr/>
      <dgm:t>
        <a:bodyPr/>
        <a:lstStyle/>
        <a:p>
          <a:pPr rtl="0"/>
          <a:r>
            <a:rPr lang="es-ES" b="1" i="0" u="none" dirty="0" smtClean="0"/>
            <a:t>Desviación estándar de la componente Verde</a:t>
          </a:r>
          <a:endParaRPr lang="es-EC" b="0" i="0" u="none" dirty="0"/>
        </a:p>
      </dgm:t>
    </dgm:pt>
    <dgm:pt modelId="{0D3C7826-7E41-4D8A-A67C-F1F11373A7E2}" type="parTrans" cxnId="{092502A7-F7B9-4B98-9023-835BBB281CBD}">
      <dgm:prSet/>
      <dgm:spPr/>
      <dgm:t>
        <a:bodyPr/>
        <a:lstStyle/>
        <a:p>
          <a:endParaRPr lang="es-EC"/>
        </a:p>
      </dgm:t>
    </dgm:pt>
    <dgm:pt modelId="{0F65F0FD-4CD0-4CC4-BB73-F4B8967BC14C}" type="sibTrans" cxnId="{092502A7-F7B9-4B98-9023-835BBB281CBD}">
      <dgm:prSet/>
      <dgm:spPr/>
      <dgm:t>
        <a:bodyPr/>
        <a:lstStyle/>
        <a:p>
          <a:endParaRPr lang="es-EC"/>
        </a:p>
      </dgm:t>
    </dgm:pt>
    <dgm:pt modelId="{35B711DC-ECBB-4903-8606-78AA620EEDD1}">
      <dgm:prSet/>
      <dgm:spPr/>
      <dgm:t>
        <a:bodyPr/>
        <a:lstStyle/>
        <a:p>
          <a:pPr rtl="0"/>
          <a:r>
            <a:rPr lang="es-ES" b="1" i="0" u="none" dirty="0" smtClean="0"/>
            <a:t>Desviación estándar de la componente Azul</a:t>
          </a:r>
          <a:endParaRPr lang="es-EC" b="0" i="0" u="none" dirty="0"/>
        </a:p>
      </dgm:t>
    </dgm:pt>
    <dgm:pt modelId="{D3E1FFDD-543F-4E1A-B27C-9005F9CD4183}" type="parTrans" cxnId="{69A5B2D8-9EEE-4B25-91D0-C35EA3D999E9}">
      <dgm:prSet/>
      <dgm:spPr/>
      <dgm:t>
        <a:bodyPr/>
        <a:lstStyle/>
        <a:p>
          <a:endParaRPr lang="es-EC"/>
        </a:p>
      </dgm:t>
    </dgm:pt>
    <dgm:pt modelId="{3D74EF4A-0918-459B-B61A-EBD5F117AB73}" type="sibTrans" cxnId="{69A5B2D8-9EEE-4B25-91D0-C35EA3D999E9}">
      <dgm:prSet/>
      <dgm:spPr/>
      <dgm:t>
        <a:bodyPr/>
        <a:lstStyle/>
        <a:p>
          <a:endParaRPr lang="es-EC"/>
        </a:p>
      </dgm:t>
    </dgm:pt>
    <dgm:pt modelId="{4DC551E5-374F-4D9C-B0CE-31836BB7275B}" type="pres">
      <dgm:prSet presAssocID="{B6101034-F9D2-4A3C-8877-DAFE98DE6D84}" presName="Name0" presStyleCnt="0">
        <dgm:presLayoutVars>
          <dgm:dir/>
          <dgm:animLvl val="lvl"/>
          <dgm:resizeHandles val="exact"/>
        </dgm:presLayoutVars>
      </dgm:prSet>
      <dgm:spPr/>
    </dgm:pt>
    <dgm:pt modelId="{A5645320-0908-4420-A108-39016FE41CF9}" type="pres">
      <dgm:prSet presAssocID="{F7244A03-94EB-4E79-8247-D094C94F9016}" presName="linNode" presStyleCnt="0"/>
      <dgm:spPr/>
    </dgm:pt>
    <dgm:pt modelId="{F2D8A33D-3A34-4FF7-B1EA-1C1E98667CD5}" type="pres">
      <dgm:prSet presAssocID="{F7244A03-94EB-4E79-8247-D094C94F9016}" presName="parentText" presStyleLbl="node1" presStyleIdx="0" presStyleCnt="8">
        <dgm:presLayoutVars>
          <dgm:chMax val="1"/>
          <dgm:bulletEnabled val="1"/>
        </dgm:presLayoutVars>
      </dgm:prSet>
      <dgm:spPr/>
    </dgm:pt>
    <dgm:pt modelId="{99D62C55-3C21-4494-8A60-7B81226DF5BA}" type="pres">
      <dgm:prSet presAssocID="{7595B718-7490-45D1-94C0-16531F1ED98B}" presName="sp" presStyleCnt="0"/>
      <dgm:spPr/>
    </dgm:pt>
    <dgm:pt modelId="{5FD07645-72BA-4EC8-AD13-27640A0ED5F6}" type="pres">
      <dgm:prSet presAssocID="{FA46F881-2AB3-45BA-A5D3-93FDE7FEEBE6}" presName="linNode" presStyleCnt="0"/>
      <dgm:spPr/>
    </dgm:pt>
    <dgm:pt modelId="{9C4B9664-7CEE-4AC3-B448-7F2C11D7F004}" type="pres">
      <dgm:prSet presAssocID="{FA46F881-2AB3-45BA-A5D3-93FDE7FEEBE6}" presName="parentText" presStyleLbl="node1" presStyleIdx="1" presStyleCnt="8">
        <dgm:presLayoutVars>
          <dgm:chMax val="1"/>
          <dgm:bulletEnabled val="1"/>
        </dgm:presLayoutVars>
      </dgm:prSet>
      <dgm:spPr/>
    </dgm:pt>
    <dgm:pt modelId="{82FA8E39-B131-48CF-B5DE-D72E86ABB0A5}" type="pres">
      <dgm:prSet presAssocID="{CCA8B3F0-8D59-4BF3-89BC-773BB05AAC30}" presName="sp" presStyleCnt="0"/>
      <dgm:spPr/>
    </dgm:pt>
    <dgm:pt modelId="{9A3CFB24-3ED0-484D-9683-B888DB43DC54}" type="pres">
      <dgm:prSet presAssocID="{4A4C2115-3A90-4708-BAEA-CFF1233B1C60}" presName="linNode" presStyleCnt="0"/>
      <dgm:spPr/>
    </dgm:pt>
    <dgm:pt modelId="{B34237AC-0B68-43C1-A347-83169C74084D}" type="pres">
      <dgm:prSet presAssocID="{4A4C2115-3A90-4708-BAEA-CFF1233B1C60}" presName="parentText" presStyleLbl="node1" presStyleIdx="2" presStyleCnt="8">
        <dgm:presLayoutVars>
          <dgm:chMax val="1"/>
          <dgm:bulletEnabled val="1"/>
        </dgm:presLayoutVars>
      </dgm:prSet>
      <dgm:spPr/>
    </dgm:pt>
    <dgm:pt modelId="{6596C1B6-6367-494B-BCA8-65321793CFD8}" type="pres">
      <dgm:prSet presAssocID="{60ABF415-4A8C-43FB-AFB0-0C8E96FAD76D}" presName="sp" presStyleCnt="0"/>
      <dgm:spPr/>
    </dgm:pt>
    <dgm:pt modelId="{9DFC0C72-99BF-443C-B671-D6ADC3129532}" type="pres">
      <dgm:prSet presAssocID="{C54017FA-A9DB-4912-9B8E-76C9D10B8BB3}" presName="linNode" presStyleCnt="0"/>
      <dgm:spPr/>
    </dgm:pt>
    <dgm:pt modelId="{2A1D1D08-A087-4B8D-9537-E0BCEB979474}" type="pres">
      <dgm:prSet presAssocID="{C54017FA-A9DB-4912-9B8E-76C9D10B8BB3}" presName="parentText" presStyleLbl="node1" presStyleIdx="3" presStyleCnt="8">
        <dgm:presLayoutVars>
          <dgm:chMax val="1"/>
          <dgm:bulletEnabled val="1"/>
        </dgm:presLayoutVars>
      </dgm:prSet>
      <dgm:spPr/>
    </dgm:pt>
    <dgm:pt modelId="{678F7167-3364-4360-8FD5-58CE9170B2FB}" type="pres">
      <dgm:prSet presAssocID="{D1624E91-C6B3-4C6E-B4A1-FD01991C131E}" presName="sp" presStyleCnt="0"/>
      <dgm:spPr/>
    </dgm:pt>
    <dgm:pt modelId="{7AC39FCA-EB75-4C51-8C54-60F235C9ED1C}" type="pres">
      <dgm:prSet presAssocID="{4504E13A-9D37-40FC-87CC-3462AE4FBF17}" presName="linNode" presStyleCnt="0"/>
      <dgm:spPr/>
    </dgm:pt>
    <dgm:pt modelId="{FF297A5A-EE33-4172-81EE-C67EFA2AC57F}" type="pres">
      <dgm:prSet presAssocID="{4504E13A-9D37-40FC-87CC-3462AE4FBF17}" presName="parentText" presStyleLbl="node1" presStyleIdx="4" presStyleCnt="8">
        <dgm:presLayoutVars>
          <dgm:chMax val="1"/>
          <dgm:bulletEnabled val="1"/>
        </dgm:presLayoutVars>
      </dgm:prSet>
      <dgm:spPr/>
    </dgm:pt>
    <dgm:pt modelId="{D5CB787A-8915-4205-AD6B-06BB8F74FF58}" type="pres">
      <dgm:prSet presAssocID="{925E13F5-BFF7-4FA2-A473-E4E58379CC61}" presName="sp" presStyleCnt="0"/>
      <dgm:spPr/>
    </dgm:pt>
    <dgm:pt modelId="{F9C910BD-E420-4DCD-8DEF-C9791A0DDC58}" type="pres">
      <dgm:prSet presAssocID="{0DAA32D2-337D-43EC-8993-9139A49A6867}" presName="linNode" presStyleCnt="0"/>
      <dgm:spPr/>
    </dgm:pt>
    <dgm:pt modelId="{EDC42510-AE61-48AB-A31D-1D9C326D5D6E}" type="pres">
      <dgm:prSet presAssocID="{0DAA32D2-337D-43EC-8993-9139A49A6867}" presName="parentText" presStyleLbl="node1" presStyleIdx="5" presStyleCnt="8">
        <dgm:presLayoutVars>
          <dgm:chMax val="1"/>
          <dgm:bulletEnabled val="1"/>
        </dgm:presLayoutVars>
      </dgm:prSet>
      <dgm:spPr/>
    </dgm:pt>
    <dgm:pt modelId="{9CB491CE-F5C2-4512-82B7-67A9798B566C}" type="pres">
      <dgm:prSet presAssocID="{F35BE6C9-4CE4-4106-ABCE-A0FDF19EA333}" presName="sp" presStyleCnt="0"/>
      <dgm:spPr/>
    </dgm:pt>
    <dgm:pt modelId="{D4B93ABC-E4F3-486A-84B8-36BF0BB2D793}" type="pres">
      <dgm:prSet presAssocID="{0C01FF75-05A2-4B95-81C4-1066E05D91CC}" presName="linNode" presStyleCnt="0"/>
      <dgm:spPr/>
    </dgm:pt>
    <dgm:pt modelId="{4FD4F23B-1CA3-441E-BE41-CA907CB2E73E}" type="pres">
      <dgm:prSet presAssocID="{0C01FF75-05A2-4B95-81C4-1066E05D91CC}" presName="parentText" presStyleLbl="node1" presStyleIdx="6" presStyleCnt="8">
        <dgm:presLayoutVars>
          <dgm:chMax val="1"/>
          <dgm:bulletEnabled val="1"/>
        </dgm:presLayoutVars>
      </dgm:prSet>
      <dgm:spPr/>
    </dgm:pt>
    <dgm:pt modelId="{DF5E3942-D6E8-4E04-AFA5-2F71CBB0FBAD}" type="pres">
      <dgm:prSet presAssocID="{0F65F0FD-4CD0-4CC4-BB73-F4B8967BC14C}" presName="sp" presStyleCnt="0"/>
      <dgm:spPr/>
    </dgm:pt>
    <dgm:pt modelId="{211A63C4-EC76-4E41-98B1-A9A2DE1B3F86}" type="pres">
      <dgm:prSet presAssocID="{35B711DC-ECBB-4903-8606-78AA620EEDD1}" presName="linNode" presStyleCnt="0"/>
      <dgm:spPr/>
    </dgm:pt>
    <dgm:pt modelId="{7FA13FD1-5343-4F0F-9482-57E8063AAA6B}" type="pres">
      <dgm:prSet presAssocID="{35B711DC-ECBB-4903-8606-78AA620EEDD1}" presName="parentText" presStyleLbl="node1" presStyleIdx="7" presStyleCnt="8">
        <dgm:presLayoutVars>
          <dgm:chMax val="1"/>
          <dgm:bulletEnabled val="1"/>
        </dgm:presLayoutVars>
      </dgm:prSet>
      <dgm:spPr/>
    </dgm:pt>
  </dgm:ptLst>
  <dgm:cxnLst>
    <dgm:cxn modelId="{8D2F70E7-A328-4886-9A1A-71DD19E6813A}" srcId="{B6101034-F9D2-4A3C-8877-DAFE98DE6D84}" destId="{C54017FA-A9DB-4912-9B8E-76C9D10B8BB3}" srcOrd="3" destOrd="0" parTransId="{9D15D53F-2674-4827-83D0-70D090B65339}" sibTransId="{D1624E91-C6B3-4C6E-B4A1-FD01991C131E}"/>
    <dgm:cxn modelId="{CC042148-2EFE-4E18-815B-151EF3368761}" type="presOf" srcId="{B6101034-F9D2-4A3C-8877-DAFE98DE6D84}" destId="{4DC551E5-374F-4D9C-B0CE-31836BB7275B}" srcOrd="0" destOrd="0" presId="urn:microsoft.com/office/officeart/2005/8/layout/vList5"/>
    <dgm:cxn modelId="{91CF19FB-09CF-4C80-82CA-48B63E1888D1}" srcId="{B6101034-F9D2-4A3C-8877-DAFE98DE6D84}" destId="{F7244A03-94EB-4E79-8247-D094C94F9016}" srcOrd="0" destOrd="0" parTransId="{A57B5ECB-F095-4A5E-A688-2D9376C85AFE}" sibTransId="{7595B718-7490-45D1-94C0-16531F1ED98B}"/>
    <dgm:cxn modelId="{579F235B-68AE-4EB5-8491-CEA39075FA5E}" type="presOf" srcId="{4A4C2115-3A90-4708-BAEA-CFF1233B1C60}" destId="{B34237AC-0B68-43C1-A347-83169C74084D}" srcOrd="0" destOrd="0" presId="urn:microsoft.com/office/officeart/2005/8/layout/vList5"/>
    <dgm:cxn modelId="{EEDA79AB-167F-4FD4-B810-466A74F6C023}" type="presOf" srcId="{C54017FA-A9DB-4912-9B8E-76C9D10B8BB3}" destId="{2A1D1D08-A087-4B8D-9537-E0BCEB979474}" srcOrd="0" destOrd="0" presId="urn:microsoft.com/office/officeart/2005/8/layout/vList5"/>
    <dgm:cxn modelId="{2063E2A7-5B1D-4FEA-A61B-898D0CA118EF}" srcId="{B6101034-F9D2-4A3C-8877-DAFE98DE6D84}" destId="{0DAA32D2-337D-43EC-8993-9139A49A6867}" srcOrd="5" destOrd="0" parTransId="{D31E7928-C596-4734-8FFB-21BE03E5AB1A}" sibTransId="{F35BE6C9-4CE4-4106-ABCE-A0FDF19EA333}"/>
    <dgm:cxn modelId="{092502A7-F7B9-4B98-9023-835BBB281CBD}" srcId="{B6101034-F9D2-4A3C-8877-DAFE98DE6D84}" destId="{0C01FF75-05A2-4B95-81C4-1066E05D91CC}" srcOrd="6" destOrd="0" parTransId="{0D3C7826-7E41-4D8A-A67C-F1F11373A7E2}" sibTransId="{0F65F0FD-4CD0-4CC4-BB73-F4B8967BC14C}"/>
    <dgm:cxn modelId="{7E5B8AC1-7AEB-4B27-B9D2-49F0E931C613}" srcId="{B6101034-F9D2-4A3C-8877-DAFE98DE6D84}" destId="{FA46F881-2AB3-45BA-A5D3-93FDE7FEEBE6}" srcOrd="1" destOrd="0" parTransId="{6BE9973E-A420-4CD8-8AB9-DE230CE630E4}" sibTransId="{CCA8B3F0-8D59-4BF3-89BC-773BB05AAC30}"/>
    <dgm:cxn modelId="{F550163B-3DF6-4B1F-8827-B7EA3F8C35C6}" type="presOf" srcId="{FA46F881-2AB3-45BA-A5D3-93FDE7FEEBE6}" destId="{9C4B9664-7CEE-4AC3-B448-7F2C11D7F004}" srcOrd="0" destOrd="0" presId="urn:microsoft.com/office/officeart/2005/8/layout/vList5"/>
    <dgm:cxn modelId="{DC7ECAFE-58DE-4BD3-BB5E-68E3D998D9FA}" type="presOf" srcId="{F7244A03-94EB-4E79-8247-D094C94F9016}" destId="{F2D8A33D-3A34-4FF7-B1EA-1C1E98667CD5}" srcOrd="0" destOrd="0" presId="urn:microsoft.com/office/officeart/2005/8/layout/vList5"/>
    <dgm:cxn modelId="{E25D6986-AD89-4390-A3DA-C2C7E2DFE75E}" type="presOf" srcId="{0C01FF75-05A2-4B95-81C4-1066E05D91CC}" destId="{4FD4F23B-1CA3-441E-BE41-CA907CB2E73E}" srcOrd="0" destOrd="0" presId="urn:microsoft.com/office/officeart/2005/8/layout/vList5"/>
    <dgm:cxn modelId="{69A5B2D8-9EEE-4B25-91D0-C35EA3D999E9}" srcId="{B6101034-F9D2-4A3C-8877-DAFE98DE6D84}" destId="{35B711DC-ECBB-4903-8606-78AA620EEDD1}" srcOrd="7" destOrd="0" parTransId="{D3E1FFDD-543F-4E1A-B27C-9005F9CD4183}" sibTransId="{3D74EF4A-0918-459B-B61A-EBD5F117AB73}"/>
    <dgm:cxn modelId="{CDA1D36A-B625-4D89-B595-0FE07E72C1C8}" srcId="{B6101034-F9D2-4A3C-8877-DAFE98DE6D84}" destId="{4A4C2115-3A90-4708-BAEA-CFF1233B1C60}" srcOrd="2" destOrd="0" parTransId="{1B5FD4D5-222D-4703-A66F-D70FFD86E0E7}" sibTransId="{60ABF415-4A8C-43FB-AFB0-0C8E96FAD76D}"/>
    <dgm:cxn modelId="{7EFCC942-E16D-427E-A2F8-0FD3083FF025}" type="presOf" srcId="{35B711DC-ECBB-4903-8606-78AA620EEDD1}" destId="{7FA13FD1-5343-4F0F-9482-57E8063AAA6B}" srcOrd="0" destOrd="0" presId="urn:microsoft.com/office/officeart/2005/8/layout/vList5"/>
    <dgm:cxn modelId="{8CA559F2-1FE1-452A-ADBA-36978931578B}" type="presOf" srcId="{0DAA32D2-337D-43EC-8993-9139A49A6867}" destId="{EDC42510-AE61-48AB-A31D-1D9C326D5D6E}" srcOrd="0" destOrd="0" presId="urn:microsoft.com/office/officeart/2005/8/layout/vList5"/>
    <dgm:cxn modelId="{79D4E475-FB71-49E7-9F53-EBD084C928E9}" type="presOf" srcId="{4504E13A-9D37-40FC-87CC-3462AE4FBF17}" destId="{FF297A5A-EE33-4172-81EE-C67EFA2AC57F}" srcOrd="0" destOrd="0" presId="urn:microsoft.com/office/officeart/2005/8/layout/vList5"/>
    <dgm:cxn modelId="{E39F7F09-4101-4886-9048-C108915D2905}" srcId="{B6101034-F9D2-4A3C-8877-DAFE98DE6D84}" destId="{4504E13A-9D37-40FC-87CC-3462AE4FBF17}" srcOrd="4" destOrd="0" parTransId="{81F9AEB0-4782-401C-81BF-64F84CA13CF4}" sibTransId="{925E13F5-BFF7-4FA2-A473-E4E58379CC61}"/>
    <dgm:cxn modelId="{40EAD440-D3BF-4844-9A9C-3916AE31529E}" type="presParOf" srcId="{4DC551E5-374F-4D9C-B0CE-31836BB7275B}" destId="{A5645320-0908-4420-A108-39016FE41CF9}" srcOrd="0" destOrd="0" presId="urn:microsoft.com/office/officeart/2005/8/layout/vList5"/>
    <dgm:cxn modelId="{BB51601D-44D4-4083-A683-1D1979CDFA5C}" type="presParOf" srcId="{A5645320-0908-4420-A108-39016FE41CF9}" destId="{F2D8A33D-3A34-4FF7-B1EA-1C1E98667CD5}" srcOrd="0" destOrd="0" presId="urn:microsoft.com/office/officeart/2005/8/layout/vList5"/>
    <dgm:cxn modelId="{38214827-BCDD-4903-A39E-47BC6A16D80D}" type="presParOf" srcId="{4DC551E5-374F-4D9C-B0CE-31836BB7275B}" destId="{99D62C55-3C21-4494-8A60-7B81226DF5BA}" srcOrd="1" destOrd="0" presId="urn:microsoft.com/office/officeart/2005/8/layout/vList5"/>
    <dgm:cxn modelId="{277E8BEB-2E0D-4182-AB13-E7D6C11AC9C1}" type="presParOf" srcId="{4DC551E5-374F-4D9C-B0CE-31836BB7275B}" destId="{5FD07645-72BA-4EC8-AD13-27640A0ED5F6}" srcOrd="2" destOrd="0" presId="urn:microsoft.com/office/officeart/2005/8/layout/vList5"/>
    <dgm:cxn modelId="{DAC4F692-49AE-4F92-8006-8C0220C984D4}" type="presParOf" srcId="{5FD07645-72BA-4EC8-AD13-27640A0ED5F6}" destId="{9C4B9664-7CEE-4AC3-B448-7F2C11D7F004}" srcOrd="0" destOrd="0" presId="urn:microsoft.com/office/officeart/2005/8/layout/vList5"/>
    <dgm:cxn modelId="{DAA6387F-9962-4E16-8D75-8C12882DB421}" type="presParOf" srcId="{4DC551E5-374F-4D9C-B0CE-31836BB7275B}" destId="{82FA8E39-B131-48CF-B5DE-D72E86ABB0A5}" srcOrd="3" destOrd="0" presId="urn:microsoft.com/office/officeart/2005/8/layout/vList5"/>
    <dgm:cxn modelId="{57D3CEDB-AD93-4271-A653-7155B5B2B7DA}" type="presParOf" srcId="{4DC551E5-374F-4D9C-B0CE-31836BB7275B}" destId="{9A3CFB24-3ED0-484D-9683-B888DB43DC54}" srcOrd="4" destOrd="0" presId="urn:microsoft.com/office/officeart/2005/8/layout/vList5"/>
    <dgm:cxn modelId="{08B38E46-D2DD-485B-8A40-A206702F76EE}" type="presParOf" srcId="{9A3CFB24-3ED0-484D-9683-B888DB43DC54}" destId="{B34237AC-0B68-43C1-A347-83169C74084D}" srcOrd="0" destOrd="0" presId="urn:microsoft.com/office/officeart/2005/8/layout/vList5"/>
    <dgm:cxn modelId="{6324AFAC-D289-4F3D-A0D8-91ED11A2A269}" type="presParOf" srcId="{4DC551E5-374F-4D9C-B0CE-31836BB7275B}" destId="{6596C1B6-6367-494B-BCA8-65321793CFD8}" srcOrd="5" destOrd="0" presId="urn:microsoft.com/office/officeart/2005/8/layout/vList5"/>
    <dgm:cxn modelId="{2E0C01B2-1BF4-407B-A8BC-DF8077E8433B}" type="presParOf" srcId="{4DC551E5-374F-4D9C-B0CE-31836BB7275B}" destId="{9DFC0C72-99BF-443C-B671-D6ADC3129532}" srcOrd="6" destOrd="0" presId="urn:microsoft.com/office/officeart/2005/8/layout/vList5"/>
    <dgm:cxn modelId="{C2AF16F2-B957-4ACD-A117-910F77298831}" type="presParOf" srcId="{9DFC0C72-99BF-443C-B671-D6ADC3129532}" destId="{2A1D1D08-A087-4B8D-9537-E0BCEB979474}" srcOrd="0" destOrd="0" presId="urn:microsoft.com/office/officeart/2005/8/layout/vList5"/>
    <dgm:cxn modelId="{7070AF34-3C38-4A3B-863A-ACBD39502E06}" type="presParOf" srcId="{4DC551E5-374F-4D9C-B0CE-31836BB7275B}" destId="{678F7167-3364-4360-8FD5-58CE9170B2FB}" srcOrd="7" destOrd="0" presId="urn:microsoft.com/office/officeart/2005/8/layout/vList5"/>
    <dgm:cxn modelId="{9614131C-EA27-4430-AF33-33ED76A3D65A}" type="presParOf" srcId="{4DC551E5-374F-4D9C-B0CE-31836BB7275B}" destId="{7AC39FCA-EB75-4C51-8C54-60F235C9ED1C}" srcOrd="8" destOrd="0" presId="urn:microsoft.com/office/officeart/2005/8/layout/vList5"/>
    <dgm:cxn modelId="{B042DB06-71FB-40B0-9042-195E6362BFDD}" type="presParOf" srcId="{7AC39FCA-EB75-4C51-8C54-60F235C9ED1C}" destId="{FF297A5A-EE33-4172-81EE-C67EFA2AC57F}" srcOrd="0" destOrd="0" presId="urn:microsoft.com/office/officeart/2005/8/layout/vList5"/>
    <dgm:cxn modelId="{873011F6-AA05-4437-B249-6EE0F40334F0}" type="presParOf" srcId="{4DC551E5-374F-4D9C-B0CE-31836BB7275B}" destId="{D5CB787A-8915-4205-AD6B-06BB8F74FF58}" srcOrd="9" destOrd="0" presId="urn:microsoft.com/office/officeart/2005/8/layout/vList5"/>
    <dgm:cxn modelId="{C2D914F1-9A7D-4312-9374-7D922644A3B0}" type="presParOf" srcId="{4DC551E5-374F-4D9C-B0CE-31836BB7275B}" destId="{F9C910BD-E420-4DCD-8DEF-C9791A0DDC58}" srcOrd="10" destOrd="0" presId="urn:microsoft.com/office/officeart/2005/8/layout/vList5"/>
    <dgm:cxn modelId="{DCDBBD3A-AC27-415A-9855-1013204A6670}" type="presParOf" srcId="{F9C910BD-E420-4DCD-8DEF-C9791A0DDC58}" destId="{EDC42510-AE61-48AB-A31D-1D9C326D5D6E}" srcOrd="0" destOrd="0" presId="urn:microsoft.com/office/officeart/2005/8/layout/vList5"/>
    <dgm:cxn modelId="{4F91D135-8AB9-49B8-8F6A-F71996B29422}" type="presParOf" srcId="{4DC551E5-374F-4D9C-B0CE-31836BB7275B}" destId="{9CB491CE-F5C2-4512-82B7-67A9798B566C}" srcOrd="11" destOrd="0" presId="urn:microsoft.com/office/officeart/2005/8/layout/vList5"/>
    <dgm:cxn modelId="{C5FF6B7C-AB29-4DFA-B072-F7977C9CA95B}" type="presParOf" srcId="{4DC551E5-374F-4D9C-B0CE-31836BB7275B}" destId="{D4B93ABC-E4F3-486A-84B8-36BF0BB2D793}" srcOrd="12" destOrd="0" presId="urn:microsoft.com/office/officeart/2005/8/layout/vList5"/>
    <dgm:cxn modelId="{3273033B-774E-42D1-A947-B260F13B3687}" type="presParOf" srcId="{D4B93ABC-E4F3-486A-84B8-36BF0BB2D793}" destId="{4FD4F23B-1CA3-441E-BE41-CA907CB2E73E}" srcOrd="0" destOrd="0" presId="urn:microsoft.com/office/officeart/2005/8/layout/vList5"/>
    <dgm:cxn modelId="{06A94D73-03F7-4321-A1D6-C705CD9FDDFB}" type="presParOf" srcId="{4DC551E5-374F-4D9C-B0CE-31836BB7275B}" destId="{DF5E3942-D6E8-4E04-AFA5-2F71CBB0FBAD}" srcOrd="13" destOrd="0" presId="urn:microsoft.com/office/officeart/2005/8/layout/vList5"/>
    <dgm:cxn modelId="{1D7F93C7-7D7A-4598-AAD0-FF3CEFEE27DB}" type="presParOf" srcId="{4DC551E5-374F-4D9C-B0CE-31836BB7275B}" destId="{211A63C4-EC76-4E41-98B1-A9A2DE1B3F86}" srcOrd="14" destOrd="0" presId="urn:microsoft.com/office/officeart/2005/8/layout/vList5"/>
    <dgm:cxn modelId="{16F326CD-2301-4911-BF44-380EA3912F69}" type="presParOf" srcId="{211A63C4-EC76-4E41-98B1-A9A2DE1B3F86}" destId="{7FA13FD1-5343-4F0F-9482-57E8063AAA6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5A0D4-6464-4E63-8188-4C5D52BDE154}">
      <dsp:nvSpPr>
        <dsp:cNvPr id="0" name=""/>
        <dsp:cNvSpPr/>
      </dsp:nvSpPr>
      <dsp:spPr>
        <a:xfrm>
          <a:off x="0" y="494294"/>
          <a:ext cx="3649209" cy="1459683"/>
        </a:xfrm>
        <a:prstGeom prst="leftRightRibbon">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705C65-CAA4-46CF-BCE6-03AB72EA609C}">
      <dsp:nvSpPr>
        <dsp:cNvPr id="0" name=""/>
        <dsp:cNvSpPr/>
      </dsp:nvSpPr>
      <dsp:spPr>
        <a:xfrm>
          <a:off x="437905" y="749738"/>
          <a:ext cx="1204238" cy="71524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es-EC" sz="2400" kern="1200" dirty="0" smtClean="0"/>
            <a:t>Problema</a:t>
          </a:r>
          <a:endParaRPr lang="es-EC" sz="2400" kern="1200" dirty="0"/>
        </a:p>
      </dsp:txBody>
      <dsp:txXfrm>
        <a:off x="437905" y="749738"/>
        <a:ext cx="1204238" cy="715244"/>
      </dsp:txXfrm>
    </dsp:sp>
    <dsp:sp modelId="{7C39A11C-0C98-464A-A550-0C2918883F45}">
      <dsp:nvSpPr>
        <dsp:cNvPr id="0" name=""/>
        <dsp:cNvSpPr/>
      </dsp:nvSpPr>
      <dsp:spPr>
        <a:xfrm>
          <a:off x="1824604" y="983288"/>
          <a:ext cx="1423191" cy="71524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es-EC" sz="2400" kern="1200" dirty="0" smtClean="0"/>
            <a:t>Solución</a:t>
          </a:r>
          <a:endParaRPr lang="es-EC" sz="2400" kern="1200" dirty="0"/>
        </a:p>
      </dsp:txBody>
      <dsp:txXfrm>
        <a:off x="1824604" y="983288"/>
        <a:ext cx="1423191" cy="7152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DC84C-B7F9-4AD4-8A38-77E31E5E4241}">
      <dsp:nvSpPr>
        <dsp:cNvPr id="0" name=""/>
        <dsp:cNvSpPr/>
      </dsp:nvSpPr>
      <dsp:spPr>
        <a:xfrm>
          <a:off x="679715" y="1348"/>
          <a:ext cx="3894661" cy="9693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s-EC" sz="3200" kern="1200" dirty="0" smtClean="0"/>
            <a:t>Objetivo general</a:t>
          </a:r>
          <a:endParaRPr lang="es-EC" sz="3200" kern="1200" dirty="0"/>
        </a:p>
      </dsp:txBody>
      <dsp:txXfrm>
        <a:off x="708108" y="29741"/>
        <a:ext cx="3837875" cy="912612"/>
      </dsp:txXfrm>
    </dsp:sp>
    <dsp:sp modelId="{BACF2876-6821-4711-98F6-947B09265434}">
      <dsp:nvSpPr>
        <dsp:cNvPr id="0" name=""/>
        <dsp:cNvSpPr/>
      </dsp:nvSpPr>
      <dsp:spPr>
        <a:xfrm>
          <a:off x="1069181" y="970747"/>
          <a:ext cx="389466" cy="1855142"/>
        </a:xfrm>
        <a:custGeom>
          <a:avLst/>
          <a:gdLst/>
          <a:ahLst/>
          <a:cxnLst/>
          <a:rect l="0" t="0" r="0" b="0"/>
          <a:pathLst>
            <a:path>
              <a:moveTo>
                <a:pt x="0" y="0"/>
              </a:moveTo>
              <a:lnTo>
                <a:pt x="0" y="1855142"/>
              </a:lnTo>
              <a:lnTo>
                <a:pt x="389466" y="18551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B59571-9BD1-4630-AF18-D6B99A3B9D2F}">
      <dsp:nvSpPr>
        <dsp:cNvPr id="0" name=""/>
        <dsp:cNvSpPr/>
      </dsp:nvSpPr>
      <dsp:spPr>
        <a:xfrm>
          <a:off x="1458647" y="1589127"/>
          <a:ext cx="3957637" cy="24735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s-ES" sz="2600" kern="1200" dirty="0" smtClean="0"/>
            <a:t>Diseñar, implementar y evaluar un sistema de diagnóstico asistido por computadora para la detección de retinopatía diabética no proliferativa.</a:t>
          </a:r>
          <a:endParaRPr lang="es-EC" sz="2600" kern="1200" dirty="0"/>
        </a:p>
      </dsp:txBody>
      <dsp:txXfrm>
        <a:off x="1531094" y="1661574"/>
        <a:ext cx="3812743" cy="23286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D0612-DB9B-4B8E-A5E9-27616DA17B7B}">
      <dsp:nvSpPr>
        <dsp:cNvPr id="0" name=""/>
        <dsp:cNvSpPr/>
      </dsp:nvSpPr>
      <dsp:spPr>
        <a:xfrm>
          <a:off x="-4657955" y="-714079"/>
          <a:ext cx="5548391" cy="5548391"/>
        </a:xfrm>
        <a:prstGeom prst="blockArc">
          <a:avLst>
            <a:gd name="adj1" fmla="val 18900000"/>
            <a:gd name="adj2" fmla="val 2700000"/>
            <a:gd name="adj3" fmla="val 38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95F21B-6032-4848-B606-1E0091F0FB9B}">
      <dsp:nvSpPr>
        <dsp:cNvPr id="0" name=""/>
        <dsp:cNvSpPr/>
      </dsp:nvSpPr>
      <dsp:spPr>
        <a:xfrm>
          <a:off x="466370" y="316763"/>
          <a:ext cx="6413986" cy="63385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124" tIns="35560" rIns="35560" bIns="35560" numCol="1" spcCol="1270" anchor="ctr" anchorCtr="0">
          <a:noAutofit/>
        </a:bodyPr>
        <a:lstStyle/>
        <a:p>
          <a:pPr lvl="0" algn="l" defTabSz="622300">
            <a:lnSpc>
              <a:spcPct val="90000"/>
            </a:lnSpc>
            <a:spcBef>
              <a:spcPct val="0"/>
            </a:spcBef>
            <a:spcAft>
              <a:spcPct val="35000"/>
            </a:spcAft>
          </a:pPr>
          <a:r>
            <a:rPr lang="es-ES" sz="1400" kern="1200" dirty="0" smtClean="0"/>
            <a:t>Comprender los aspectos importantes para la detección de los grados de RDNP, el funcionamiento y uso de máquina de vectores soporte y de Árbol de decisión.</a:t>
          </a:r>
          <a:endParaRPr lang="es-EC" sz="1400" kern="1200" dirty="0"/>
        </a:p>
      </dsp:txBody>
      <dsp:txXfrm>
        <a:off x="466370" y="316763"/>
        <a:ext cx="6413986" cy="633856"/>
      </dsp:txXfrm>
    </dsp:sp>
    <dsp:sp modelId="{7E2129E2-E015-4E39-8E65-077182E93B16}">
      <dsp:nvSpPr>
        <dsp:cNvPr id="0" name=""/>
        <dsp:cNvSpPr/>
      </dsp:nvSpPr>
      <dsp:spPr>
        <a:xfrm>
          <a:off x="70210" y="237531"/>
          <a:ext cx="792320" cy="79232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5A7DFA-E929-4AA0-8967-89C0707A4587}">
      <dsp:nvSpPr>
        <dsp:cNvPr id="0" name=""/>
        <dsp:cNvSpPr/>
      </dsp:nvSpPr>
      <dsp:spPr>
        <a:xfrm>
          <a:off x="829775" y="1267712"/>
          <a:ext cx="6050582" cy="63385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124" tIns="35560" rIns="35560" bIns="35560" numCol="1" spcCol="1270" anchor="ctr" anchorCtr="0">
          <a:noAutofit/>
        </a:bodyPr>
        <a:lstStyle/>
        <a:p>
          <a:pPr lvl="0" algn="l" defTabSz="622300">
            <a:lnSpc>
              <a:spcPct val="90000"/>
            </a:lnSpc>
            <a:spcBef>
              <a:spcPct val="0"/>
            </a:spcBef>
            <a:spcAft>
              <a:spcPct val="35000"/>
            </a:spcAft>
          </a:pPr>
          <a:r>
            <a:rPr lang="es-ES" sz="1400" kern="1200" smtClean="0"/>
            <a:t>Diseñar un sistema que permita localizar, segmentar y cuantificar las lesiones responsables que determinan el grado de RDNP.</a:t>
          </a:r>
          <a:endParaRPr lang="es-EC" sz="1400" kern="1200"/>
        </a:p>
      </dsp:txBody>
      <dsp:txXfrm>
        <a:off x="829775" y="1267712"/>
        <a:ext cx="6050582" cy="633856"/>
      </dsp:txXfrm>
    </dsp:sp>
    <dsp:sp modelId="{A564F145-58BB-4BDA-9262-E40D29A0D9D8}">
      <dsp:nvSpPr>
        <dsp:cNvPr id="0" name=""/>
        <dsp:cNvSpPr/>
      </dsp:nvSpPr>
      <dsp:spPr>
        <a:xfrm>
          <a:off x="433614" y="1188480"/>
          <a:ext cx="792320" cy="79232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69FEBA-FE05-454D-B40D-FCCBEA96F1BA}">
      <dsp:nvSpPr>
        <dsp:cNvPr id="0" name=""/>
        <dsp:cNvSpPr/>
      </dsp:nvSpPr>
      <dsp:spPr>
        <a:xfrm>
          <a:off x="829775" y="2218662"/>
          <a:ext cx="6050582" cy="63385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124" tIns="35560" rIns="35560" bIns="35560" numCol="1" spcCol="1270" anchor="ctr" anchorCtr="0">
          <a:noAutofit/>
        </a:bodyPr>
        <a:lstStyle/>
        <a:p>
          <a:pPr lvl="0" algn="l" defTabSz="622300">
            <a:lnSpc>
              <a:spcPct val="90000"/>
            </a:lnSpc>
            <a:spcBef>
              <a:spcPct val="0"/>
            </a:spcBef>
            <a:spcAft>
              <a:spcPct val="35000"/>
            </a:spcAft>
          </a:pPr>
          <a:r>
            <a:rPr lang="es-ES" sz="1400" kern="1200" dirty="0" smtClean="0"/>
            <a:t>Desarrollar el estudio en </a:t>
          </a:r>
          <a:r>
            <a:rPr lang="es-ES" sz="1400" kern="1200" dirty="0" err="1" smtClean="0"/>
            <a:t>Matlab</a:t>
          </a:r>
          <a:r>
            <a:rPr lang="es-ES" sz="1400" kern="1200" dirty="0" smtClean="0"/>
            <a:t> incluyendo, el procesamiento digital de imágenes, la clasificación y el diagnóstico.</a:t>
          </a:r>
          <a:endParaRPr lang="es-EC" sz="1400" kern="1200" dirty="0"/>
        </a:p>
      </dsp:txBody>
      <dsp:txXfrm>
        <a:off x="829775" y="2218662"/>
        <a:ext cx="6050582" cy="633856"/>
      </dsp:txXfrm>
    </dsp:sp>
    <dsp:sp modelId="{E59D5B05-6CAC-435B-98E3-18B8D403ECD8}">
      <dsp:nvSpPr>
        <dsp:cNvPr id="0" name=""/>
        <dsp:cNvSpPr/>
      </dsp:nvSpPr>
      <dsp:spPr>
        <a:xfrm>
          <a:off x="433614" y="2139430"/>
          <a:ext cx="792320" cy="79232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CFC043-8EE1-44BC-9A3B-41F6502C67C1}">
      <dsp:nvSpPr>
        <dsp:cNvPr id="0" name=""/>
        <dsp:cNvSpPr/>
      </dsp:nvSpPr>
      <dsp:spPr>
        <a:xfrm>
          <a:off x="466370" y="3169612"/>
          <a:ext cx="6413986" cy="63385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124" tIns="35560" rIns="35560" bIns="35560" numCol="1" spcCol="1270" anchor="ctr" anchorCtr="0">
          <a:noAutofit/>
        </a:bodyPr>
        <a:lstStyle/>
        <a:p>
          <a:pPr lvl="0" algn="l" defTabSz="622300">
            <a:lnSpc>
              <a:spcPct val="90000"/>
            </a:lnSpc>
            <a:spcBef>
              <a:spcPct val="0"/>
            </a:spcBef>
            <a:spcAft>
              <a:spcPct val="35000"/>
            </a:spcAft>
          </a:pPr>
          <a:r>
            <a:rPr lang="es-ES" sz="1400" kern="1200" smtClean="0"/>
            <a:t>Evaluar los resultados obtenidos del sistema en términos de exactitud, sensibilidad, especificidad y capacidad predictiva para detectar la RDNP avanzada.</a:t>
          </a:r>
          <a:r>
            <a:rPr lang="es-ES" sz="1400" b="1" kern="1200" smtClean="0"/>
            <a:t> </a:t>
          </a:r>
          <a:endParaRPr lang="es-EC" sz="1400" kern="1200"/>
        </a:p>
      </dsp:txBody>
      <dsp:txXfrm>
        <a:off x="466370" y="3169612"/>
        <a:ext cx="6413986" cy="633856"/>
      </dsp:txXfrm>
    </dsp:sp>
    <dsp:sp modelId="{9386C4EA-330A-4A6B-A533-46512F8A9FFF}">
      <dsp:nvSpPr>
        <dsp:cNvPr id="0" name=""/>
        <dsp:cNvSpPr/>
      </dsp:nvSpPr>
      <dsp:spPr>
        <a:xfrm>
          <a:off x="70210" y="3090380"/>
          <a:ext cx="792320" cy="79232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D8A33D-3A34-4FF7-B1EA-1C1E98667CD5}">
      <dsp:nvSpPr>
        <dsp:cNvPr id="0" name=""/>
        <dsp:cNvSpPr/>
      </dsp:nvSpPr>
      <dsp:spPr>
        <a:xfrm>
          <a:off x="2860587" y="142"/>
          <a:ext cx="3218160" cy="4311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s-ES" sz="1200" b="1" i="0" u="none" kern="1200" smtClean="0"/>
            <a:t>Número de posibles microaneurismas</a:t>
          </a:r>
          <a:endParaRPr lang="es-EC" sz="1200" kern="1200" dirty="0"/>
        </a:p>
      </dsp:txBody>
      <dsp:txXfrm>
        <a:off x="2881634" y="21189"/>
        <a:ext cx="3176066" cy="389063"/>
      </dsp:txXfrm>
    </dsp:sp>
    <dsp:sp modelId="{9C4B9664-7CEE-4AC3-B448-7F2C11D7F004}">
      <dsp:nvSpPr>
        <dsp:cNvPr id="0" name=""/>
        <dsp:cNvSpPr/>
      </dsp:nvSpPr>
      <dsp:spPr>
        <a:xfrm>
          <a:off x="2860587" y="452858"/>
          <a:ext cx="3218160" cy="4311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s-ES" sz="1200" b="1" i="0" u="none" kern="1200" dirty="0" smtClean="0"/>
            <a:t>Número de </a:t>
          </a:r>
          <a:r>
            <a:rPr lang="es-ES" sz="1200" b="1" i="0" u="none" kern="1200" dirty="0" err="1" smtClean="0"/>
            <a:t>microaneurismas</a:t>
          </a:r>
          <a:endParaRPr lang="es-EC" sz="1200" b="0" i="0" u="none" kern="1200" dirty="0"/>
        </a:p>
      </dsp:txBody>
      <dsp:txXfrm>
        <a:off x="2881634" y="473905"/>
        <a:ext cx="3176066" cy="389063"/>
      </dsp:txXfrm>
    </dsp:sp>
    <dsp:sp modelId="{B34237AC-0B68-43C1-A347-83169C74084D}">
      <dsp:nvSpPr>
        <dsp:cNvPr id="0" name=""/>
        <dsp:cNvSpPr/>
      </dsp:nvSpPr>
      <dsp:spPr>
        <a:xfrm>
          <a:off x="2860587" y="905573"/>
          <a:ext cx="3218160" cy="4311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s-ES" sz="1200" b="1" i="0" u="none" kern="1200" dirty="0" smtClean="0"/>
            <a:t>Densidad de vasos sanguíneos</a:t>
          </a:r>
          <a:endParaRPr lang="es-EC" sz="1200" b="0" i="0" u="none" kern="1200" dirty="0"/>
        </a:p>
      </dsp:txBody>
      <dsp:txXfrm>
        <a:off x="2881634" y="926620"/>
        <a:ext cx="3176066" cy="389063"/>
      </dsp:txXfrm>
    </dsp:sp>
    <dsp:sp modelId="{2A1D1D08-A087-4B8D-9537-E0BCEB979474}">
      <dsp:nvSpPr>
        <dsp:cNvPr id="0" name=""/>
        <dsp:cNvSpPr/>
      </dsp:nvSpPr>
      <dsp:spPr>
        <a:xfrm>
          <a:off x="2860587" y="1358288"/>
          <a:ext cx="3218160" cy="4311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s-ES" sz="1200" b="1" i="0" u="none" kern="1200" dirty="0" smtClean="0"/>
            <a:t>Densidad de exudados duros</a:t>
          </a:r>
          <a:endParaRPr lang="es-EC" sz="1200" b="0" i="0" u="none" kern="1200" dirty="0"/>
        </a:p>
      </dsp:txBody>
      <dsp:txXfrm>
        <a:off x="2881634" y="1379335"/>
        <a:ext cx="3176066" cy="389063"/>
      </dsp:txXfrm>
    </dsp:sp>
    <dsp:sp modelId="{FF297A5A-EE33-4172-81EE-C67EFA2AC57F}">
      <dsp:nvSpPr>
        <dsp:cNvPr id="0" name=""/>
        <dsp:cNvSpPr/>
      </dsp:nvSpPr>
      <dsp:spPr>
        <a:xfrm>
          <a:off x="2860587" y="1811003"/>
          <a:ext cx="3218160" cy="4311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s-ES" sz="1200" b="1" i="0" u="none" kern="1200" dirty="0" smtClean="0"/>
            <a:t>Entropía de la componente Verde</a:t>
          </a:r>
          <a:endParaRPr lang="es-EC" sz="1200" b="0" i="0" u="none" kern="1200" dirty="0"/>
        </a:p>
      </dsp:txBody>
      <dsp:txXfrm>
        <a:off x="2881634" y="1832050"/>
        <a:ext cx="3176066" cy="389063"/>
      </dsp:txXfrm>
    </dsp:sp>
    <dsp:sp modelId="{EDC42510-AE61-48AB-A31D-1D9C326D5D6E}">
      <dsp:nvSpPr>
        <dsp:cNvPr id="0" name=""/>
        <dsp:cNvSpPr/>
      </dsp:nvSpPr>
      <dsp:spPr>
        <a:xfrm>
          <a:off x="2860587" y="2263719"/>
          <a:ext cx="3218160" cy="4311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s-ES" sz="1200" b="1" i="0" u="none" kern="1200" dirty="0" smtClean="0"/>
            <a:t>Desviación estándar de la componente Roja</a:t>
          </a:r>
          <a:endParaRPr lang="es-EC" sz="1200" b="0" i="0" u="none" kern="1200" dirty="0"/>
        </a:p>
      </dsp:txBody>
      <dsp:txXfrm>
        <a:off x="2881634" y="2284766"/>
        <a:ext cx="3176066" cy="389063"/>
      </dsp:txXfrm>
    </dsp:sp>
    <dsp:sp modelId="{4FD4F23B-1CA3-441E-BE41-CA907CB2E73E}">
      <dsp:nvSpPr>
        <dsp:cNvPr id="0" name=""/>
        <dsp:cNvSpPr/>
      </dsp:nvSpPr>
      <dsp:spPr>
        <a:xfrm>
          <a:off x="2860587" y="2716434"/>
          <a:ext cx="3218160" cy="4311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s-ES" sz="1200" b="1" i="0" u="none" kern="1200" dirty="0" smtClean="0"/>
            <a:t>Desviación estándar de la componente Verde</a:t>
          </a:r>
          <a:endParaRPr lang="es-EC" sz="1200" b="0" i="0" u="none" kern="1200" dirty="0"/>
        </a:p>
      </dsp:txBody>
      <dsp:txXfrm>
        <a:off x="2881634" y="2737481"/>
        <a:ext cx="3176066" cy="389063"/>
      </dsp:txXfrm>
    </dsp:sp>
    <dsp:sp modelId="{7FA13FD1-5343-4F0F-9482-57E8063AAA6B}">
      <dsp:nvSpPr>
        <dsp:cNvPr id="0" name=""/>
        <dsp:cNvSpPr/>
      </dsp:nvSpPr>
      <dsp:spPr>
        <a:xfrm>
          <a:off x="2860587" y="3169149"/>
          <a:ext cx="3218160" cy="4311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s-ES" sz="1200" b="1" i="0" u="none" kern="1200" dirty="0" smtClean="0"/>
            <a:t>Desviación estándar de la componente Azul</a:t>
          </a:r>
          <a:endParaRPr lang="es-EC" sz="1200" b="0" i="0" u="none" kern="1200" dirty="0"/>
        </a:p>
      </dsp:txBody>
      <dsp:txXfrm>
        <a:off x="2881634" y="3190196"/>
        <a:ext cx="3176066" cy="389063"/>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5CA1EE-C5A3-4D30-8732-E796E456D06A}" type="datetimeFigureOut">
              <a:rPr lang="es-EC" smtClean="0"/>
              <a:t>14/01/2017</a:t>
            </a:fld>
            <a:endParaRPr lang="es-EC"/>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4FFB92-33D0-4FD6-A9A7-E12D9363EDC0}" type="slidenum">
              <a:rPr lang="es-EC" smtClean="0"/>
              <a:t>‹Nº›</a:t>
            </a:fld>
            <a:endParaRPr lang="es-EC"/>
          </a:p>
        </p:txBody>
      </p:sp>
    </p:spTree>
    <p:extLst>
      <p:ext uri="{BB962C8B-B14F-4D97-AF65-F5344CB8AC3E}">
        <p14:creationId xmlns:p14="http://schemas.microsoft.com/office/powerpoint/2010/main" val="1291640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CC4FFB92-33D0-4FD6-A9A7-E12D9363EDC0}" type="slidenum">
              <a:rPr lang="es-EC" smtClean="0"/>
              <a:t>2</a:t>
            </a:fld>
            <a:endParaRPr lang="es-EC"/>
          </a:p>
        </p:txBody>
      </p:sp>
    </p:spTree>
    <p:extLst>
      <p:ext uri="{BB962C8B-B14F-4D97-AF65-F5344CB8AC3E}">
        <p14:creationId xmlns:p14="http://schemas.microsoft.com/office/powerpoint/2010/main" val="874023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51"/>
            <a:ext cx="7543800" cy="1945481"/>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429000"/>
            <a:ext cx="6461760" cy="8001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BCCA8C4-9332-4B17-AB7C-9856F2E69AA8}" type="datetimeFigureOut">
              <a:rPr lang="es-EC" smtClean="0"/>
              <a:t>14/01/2017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9B488C4-40C6-43DA-95EC-97C8EAEA7BED}" type="slidenum">
              <a:rPr lang="es-EC" smtClean="0"/>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BCCA8C4-9332-4B17-AB7C-9856F2E69AA8}" type="datetimeFigureOut">
              <a:rPr lang="es-EC" smtClean="0"/>
              <a:t>14/01/2017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9B488C4-40C6-43DA-95EC-97C8EAEA7BED}"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752600" cy="4388644"/>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BCCA8C4-9332-4B17-AB7C-9856F2E69AA8}" type="datetimeFigureOut">
              <a:rPr lang="es-EC" smtClean="0"/>
              <a:t>14/01/2017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9B488C4-40C6-43DA-95EC-97C8EAEA7BED}"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BCCA8C4-9332-4B17-AB7C-9856F2E69AA8}" type="datetimeFigureOut">
              <a:rPr lang="es-EC" smtClean="0"/>
              <a:t>14/01/2017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9B488C4-40C6-43DA-95EC-97C8EAEA7BED}"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4" y="4114800"/>
            <a:ext cx="7659687" cy="8763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4" y="2889647"/>
            <a:ext cx="6135687" cy="12251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BCCA8C4-9332-4B17-AB7C-9856F2E69AA8}" type="datetimeFigureOut">
              <a:rPr lang="es-EC" smtClean="0"/>
              <a:t>14/01/2017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9B488C4-40C6-43DA-95EC-97C8EAEA7BED}"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152144"/>
            <a:ext cx="3657600" cy="34427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152144"/>
            <a:ext cx="3657600" cy="34427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BCCA8C4-9332-4B17-AB7C-9856F2E69AA8}" type="datetimeFigureOut">
              <a:rPr lang="es-EC" smtClean="0"/>
              <a:t>14/01/2017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89B488C4-40C6-43DA-95EC-97C8EAEA7BED}"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151335"/>
            <a:ext cx="3657600" cy="47982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151335"/>
            <a:ext cx="3657600" cy="47982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6BCCA8C4-9332-4B17-AB7C-9856F2E69AA8}" type="datetimeFigureOut">
              <a:rPr lang="es-EC" smtClean="0"/>
              <a:t>14/01/2017</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89B488C4-40C6-43DA-95EC-97C8EAEA7BED}"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BCCA8C4-9332-4B17-AB7C-9856F2E69AA8}" type="datetimeFigureOut">
              <a:rPr lang="es-EC" smtClean="0"/>
              <a:t>14/01/2017</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89B488C4-40C6-43DA-95EC-97C8EAEA7BED}"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CA8C4-9332-4B17-AB7C-9856F2E69AA8}" type="datetimeFigureOut">
              <a:rPr lang="es-EC" smtClean="0"/>
              <a:t>14/01/2017</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89B488C4-40C6-43DA-95EC-97C8EAEA7BED}"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7772400" cy="44577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4572000"/>
            <a:ext cx="7772401" cy="4572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BCCA8C4-9332-4B17-AB7C-9856F2E69AA8}" type="datetimeFigureOut">
              <a:rPr lang="es-EC" smtClean="0"/>
              <a:t>14/01/2017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89B488C4-40C6-43DA-95EC-97C8EAEA7BED}" type="slidenum">
              <a:rPr lang="es-EC" smtClean="0"/>
              <a:t>‹Nº›</a:t>
            </a:fld>
            <a:endParaRPr lang="es-EC"/>
          </a:p>
        </p:txBody>
      </p:sp>
      <p:sp>
        <p:nvSpPr>
          <p:cNvPr id="9" name="Content Placeholder 8"/>
          <p:cNvSpPr>
            <a:spLocks noGrp="1"/>
          </p:cNvSpPr>
          <p:nvPr>
            <p:ph sz="quarter" idx="13"/>
          </p:nvPr>
        </p:nvSpPr>
        <p:spPr>
          <a:xfrm>
            <a:off x="304800" y="285750"/>
            <a:ext cx="7772400" cy="370713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4121458"/>
            <a:ext cx="7772400" cy="445970"/>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4572000"/>
            <a:ext cx="7772400" cy="45948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6BCCA8C4-9332-4B17-AB7C-9856F2E69AA8}" type="datetimeFigureOut">
              <a:rPr lang="es-EC" smtClean="0"/>
              <a:t>14/01/2017</a:t>
            </a:fld>
            <a:endParaRPr lang="es-EC"/>
          </a:p>
        </p:txBody>
      </p:sp>
      <p:sp>
        <p:nvSpPr>
          <p:cNvPr id="9" name="Slide Number Placeholder 8"/>
          <p:cNvSpPr>
            <a:spLocks noGrp="1"/>
          </p:cNvSpPr>
          <p:nvPr>
            <p:ph type="sldNum" sz="quarter" idx="11"/>
          </p:nvPr>
        </p:nvSpPr>
        <p:spPr/>
        <p:txBody>
          <a:bodyPr/>
          <a:lstStyle/>
          <a:p>
            <a:fld id="{89B488C4-40C6-43DA-95EC-97C8EAEA7BED}" type="slidenum">
              <a:rPr lang="es-EC" smtClean="0"/>
              <a:t>‹Nº›</a:t>
            </a:fld>
            <a:endParaRPr lang="es-EC"/>
          </a:p>
        </p:txBody>
      </p:sp>
      <p:sp>
        <p:nvSpPr>
          <p:cNvPr id="10" name="Footer Placeholder 9"/>
          <p:cNvSpPr>
            <a:spLocks noGrp="1"/>
          </p:cNvSpPr>
          <p:nvPr>
            <p:ph type="ftr" sz="quarter" idx="12"/>
          </p:nvPr>
        </p:nvSpPr>
        <p:spPr/>
        <p:txBody>
          <a:bodyPr/>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7620000" cy="857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200150"/>
            <a:ext cx="7620000" cy="360045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4114800"/>
            <a:ext cx="685800" cy="51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4236720"/>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9B488C4-40C6-43DA-95EC-97C8EAEA7BED}" type="slidenum">
              <a:rPr lang="es-EC" smtClean="0"/>
              <a:t>‹Nº›</a:t>
            </a:fld>
            <a:endParaRPr lang="es-EC"/>
          </a:p>
        </p:txBody>
      </p:sp>
      <p:sp>
        <p:nvSpPr>
          <p:cNvPr id="5" name="Footer Placeholder 4"/>
          <p:cNvSpPr>
            <a:spLocks noGrp="1"/>
          </p:cNvSpPr>
          <p:nvPr>
            <p:ph type="ftr" sz="quarter" idx="3"/>
          </p:nvPr>
        </p:nvSpPr>
        <p:spPr>
          <a:xfrm rot="16200000">
            <a:off x="7882821" y="2990850"/>
            <a:ext cx="1775461" cy="365760"/>
          </a:xfrm>
          <a:prstGeom prst="rect">
            <a:avLst/>
          </a:prstGeom>
        </p:spPr>
        <p:txBody>
          <a:bodyPr vert="horz" lIns="91440" tIns="45720" rIns="91440" bIns="45720" rtlCol="0" anchor="ctr"/>
          <a:lstStyle>
            <a:lvl1pPr algn="r">
              <a:defRPr sz="1200">
                <a:solidFill>
                  <a:schemeClr val="bg2"/>
                </a:solidFill>
              </a:defRPr>
            </a:lvl1pPr>
          </a:lstStyle>
          <a:p>
            <a:endParaRPr lang="es-EC"/>
          </a:p>
        </p:txBody>
      </p:sp>
      <p:sp>
        <p:nvSpPr>
          <p:cNvPr id="4" name="Date Placeholder 3"/>
          <p:cNvSpPr>
            <a:spLocks noGrp="1"/>
          </p:cNvSpPr>
          <p:nvPr>
            <p:ph type="dt" sz="half" idx="2"/>
          </p:nvPr>
        </p:nvSpPr>
        <p:spPr>
          <a:xfrm rot="16200000">
            <a:off x="7856152" y="1188720"/>
            <a:ext cx="1828799" cy="365760"/>
          </a:xfrm>
          <a:prstGeom prst="rect">
            <a:avLst/>
          </a:prstGeom>
        </p:spPr>
        <p:txBody>
          <a:bodyPr vert="horz" lIns="91440" tIns="45720" rIns="91440" bIns="45720" rtlCol="0" anchor="ctr"/>
          <a:lstStyle>
            <a:lvl1pPr algn="l">
              <a:defRPr sz="1200">
                <a:solidFill>
                  <a:schemeClr val="bg2"/>
                </a:solidFill>
              </a:defRPr>
            </a:lvl1pPr>
          </a:lstStyle>
          <a:p>
            <a:fld id="{6BCCA8C4-9332-4B17-AB7C-9856F2E69AA8}" type="datetimeFigureOut">
              <a:rPr lang="es-EC" smtClean="0"/>
              <a:t>14/01/2017</a:t>
            </a:fld>
            <a:endParaRPr lang="es-EC"/>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image" Target="../media/image2.png"/><Relationship Id="rId3" Type="http://schemas.openxmlformats.org/officeDocument/2006/relationships/image" Target="../media/image5.jpeg"/><Relationship Id="rId7" Type="http://schemas.openxmlformats.org/officeDocument/2006/relationships/diagramLayout" Target="../diagrams/layout1.xml"/><Relationship Id="rId12"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Data" Target="../diagrams/data1.xml"/><Relationship Id="rId11" Type="http://schemas.openxmlformats.org/officeDocument/2006/relationships/image" Target="../media/image8.jpeg"/><Relationship Id="rId5" Type="http://schemas.openxmlformats.org/officeDocument/2006/relationships/image" Target="../media/image7.jpeg"/><Relationship Id="rId10" Type="http://schemas.microsoft.com/office/2007/relationships/diagramDrawing" Target="../diagrams/drawing1.xml"/><Relationship Id="rId4" Type="http://schemas.openxmlformats.org/officeDocument/2006/relationships/image" Target="../media/image6.jpe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67374"/>
            <a:ext cx="4032448" cy="1038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431540" y="1343340"/>
            <a:ext cx="7668852" cy="3693319"/>
          </a:xfrm>
          <a:prstGeom prst="rect">
            <a:avLst/>
          </a:prstGeom>
        </p:spPr>
        <p:txBody>
          <a:bodyPr wrap="square">
            <a:spAutoFit/>
          </a:bodyPr>
          <a:lstStyle/>
          <a:p>
            <a:pPr algn="ctr"/>
            <a:r>
              <a:rPr lang="es-ES" b="1" dirty="0"/>
              <a:t>DEPARTAMENTO DE ELÉCTRICA Y ELECTRÓNICA</a:t>
            </a:r>
            <a:endParaRPr lang="es-EC" dirty="0"/>
          </a:p>
          <a:p>
            <a:pPr algn="ctr"/>
            <a:r>
              <a:rPr lang="es-ES" b="1" dirty="0"/>
              <a:t> </a:t>
            </a:r>
            <a:endParaRPr lang="es-EC" dirty="0"/>
          </a:p>
          <a:p>
            <a:pPr algn="ctr"/>
            <a:r>
              <a:rPr lang="es-ES" b="1" dirty="0"/>
              <a:t>CARRERA DE INGENIERÍA ELECTRÓNICA EN TELECOMUNICACIONES</a:t>
            </a:r>
            <a:endParaRPr lang="es-EC" dirty="0"/>
          </a:p>
          <a:p>
            <a:pPr algn="ctr"/>
            <a:r>
              <a:rPr lang="es-ES" b="1" dirty="0"/>
              <a:t> </a:t>
            </a:r>
            <a:endParaRPr lang="es-EC" dirty="0"/>
          </a:p>
          <a:p>
            <a:pPr algn="ctr"/>
            <a:r>
              <a:rPr lang="es-ES" b="1" dirty="0"/>
              <a:t>TRABAJO DE TITULACIÓN, PREVIO A LA OBTENCIÓN DEL TÍTULO DE INGENIERO EN ELECTRÓNICA </a:t>
            </a:r>
            <a:r>
              <a:rPr lang="es-ES" b="1" dirty="0" smtClean="0"/>
              <a:t>EN </a:t>
            </a:r>
            <a:r>
              <a:rPr lang="es-ES" b="1" dirty="0"/>
              <a:t>TELECOMUNICACIONES</a:t>
            </a:r>
            <a:endParaRPr lang="es-EC" dirty="0"/>
          </a:p>
          <a:p>
            <a:pPr algn="ctr"/>
            <a:r>
              <a:rPr lang="es-ES" b="1" dirty="0"/>
              <a:t> </a:t>
            </a:r>
            <a:endParaRPr lang="es-EC" dirty="0"/>
          </a:p>
          <a:p>
            <a:pPr algn="ctr"/>
            <a:r>
              <a:rPr lang="es-ES" b="1" dirty="0" smtClean="0"/>
              <a:t>DIAGNÓSTICO </a:t>
            </a:r>
            <a:r>
              <a:rPr lang="es-ES" b="1" dirty="0"/>
              <a:t>ASISTIDO POR COMPUTADORA PARA DETECCIÓN DE RETINOPATÍA DIABÉTICA</a:t>
            </a:r>
            <a:endParaRPr lang="es-EC" b="1" dirty="0"/>
          </a:p>
          <a:p>
            <a:pPr algn="ctr"/>
            <a:r>
              <a:rPr lang="es-ES" b="1" dirty="0"/>
              <a:t> </a:t>
            </a:r>
            <a:endParaRPr lang="es-EC" dirty="0"/>
          </a:p>
          <a:p>
            <a:pPr algn="ctr"/>
            <a:r>
              <a:rPr lang="es-ES" b="1" dirty="0"/>
              <a:t>AUTOR: GONZÁLEZ HERNÁNDEZ, ANDRÉS RICARDO</a:t>
            </a:r>
            <a:endParaRPr lang="es-EC" dirty="0"/>
          </a:p>
          <a:p>
            <a:pPr algn="ctr"/>
            <a:r>
              <a:rPr lang="es-ES" b="1" dirty="0"/>
              <a:t> </a:t>
            </a:r>
            <a:endParaRPr lang="es-EC" dirty="0"/>
          </a:p>
          <a:p>
            <a:pPr algn="ctr"/>
            <a:r>
              <a:rPr lang="es-ES" b="1" dirty="0" smtClean="0"/>
              <a:t>2017</a:t>
            </a:r>
            <a:endParaRPr lang="es-EC" dirty="0"/>
          </a:p>
        </p:txBody>
      </p:sp>
      <p:pic>
        <p:nvPicPr>
          <p:cNvPr id="1031" name="Picture 7" descr="http://telecomunicaciones.espe.edu.ec/wp-content/uploads/2013/01/LOGO.jpg"/>
          <p:cNvPicPr>
            <a:picLocks noChangeAspect="1" noChangeArrowheads="1"/>
          </p:cNvPicPr>
          <p:nvPr/>
        </p:nvPicPr>
        <p:blipFill>
          <a:blip r:embed="rId4">
            <a:clrChange>
              <a:clrFrom>
                <a:srgbClr val="FFFDFF"/>
              </a:clrFrom>
              <a:clrTo>
                <a:srgbClr val="FFFDFF">
                  <a:alpha val="0"/>
                </a:srgbClr>
              </a:clrTo>
            </a:clrChange>
            <a:extLst>
              <a:ext uri="{28A0092B-C50C-407E-A947-70E740481C1C}">
                <a14:useLocalDpi xmlns:a14="http://schemas.microsoft.com/office/drawing/2010/main" val="0"/>
              </a:ext>
            </a:extLst>
          </a:blip>
          <a:srcRect/>
          <a:stretch>
            <a:fillRect/>
          </a:stretch>
        </p:blipFill>
        <p:spPr bwMode="auto">
          <a:xfrm>
            <a:off x="5852768" y="167374"/>
            <a:ext cx="1038864" cy="1038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121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67544" y="411510"/>
            <a:ext cx="7620000" cy="857250"/>
          </a:xfrm>
        </p:spPr>
        <p:txBody>
          <a:bodyPr/>
          <a:lstStyle/>
          <a:p>
            <a:r>
              <a:rPr lang="es-EC" sz="2800" dirty="0" smtClean="0"/>
              <a:t>3. </a:t>
            </a:r>
            <a:r>
              <a:rPr lang="es-ES" sz="2800" dirty="0" smtClean="0"/>
              <a:t>Diagnóstico </a:t>
            </a:r>
            <a:r>
              <a:rPr lang="es-ES" sz="2800" dirty="0"/>
              <a:t>de la presencia o no de los 3 grados de </a:t>
            </a:r>
            <a:r>
              <a:rPr lang="es-ES" sz="2800" dirty="0" smtClean="0"/>
              <a:t>RDNP</a:t>
            </a:r>
            <a:r>
              <a:rPr lang="es-EC" sz="2800" dirty="0"/>
              <a:t/>
            </a:r>
            <a:br>
              <a:rPr lang="es-EC" sz="2800" dirty="0"/>
            </a:br>
            <a:endParaRPr lang="es-EC" sz="2800" dirty="0"/>
          </a:p>
        </p:txBody>
      </p:sp>
      <p:graphicFrame>
        <p:nvGraphicFramePr>
          <p:cNvPr id="5" name="4 Tabla"/>
          <p:cNvGraphicFramePr>
            <a:graphicFrameLocks noGrp="1"/>
          </p:cNvGraphicFramePr>
          <p:nvPr>
            <p:extLst>
              <p:ext uri="{D42A27DB-BD31-4B8C-83A1-F6EECF244321}">
                <p14:modId xmlns:p14="http://schemas.microsoft.com/office/powerpoint/2010/main" val="337009298"/>
              </p:ext>
            </p:extLst>
          </p:nvPr>
        </p:nvGraphicFramePr>
        <p:xfrm>
          <a:off x="1115616" y="1851670"/>
          <a:ext cx="6665034" cy="2163826"/>
        </p:xfrm>
        <a:graphic>
          <a:graphicData uri="http://schemas.openxmlformats.org/drawingml/2006/table">
            <a:tbl>
              <a:tblPr firstRow="1" firstCol="1" bandRow="1">
                <a:tableStyleId>{5C22544A-7EE6-4342-B048-85BDC9FD1C3A}</a:tableStyleId>
              </a:tblPr>
              <a:tblGrid>
                <a:gridCol w="1745287"/>
                <a:gridCol w="2907426"/>
                <a:gridCol w="2012321"/>
              </a:tblGrid>
              <a:tr h="481330">
                <a:tc>
                  <a:txBody>
                    <a:bodyPr/>
                    <a:lstStyle/>
                    <a:p>
                      <a:pPr algn="ctr">
                        <a:lnSpc>
                          <a:spcPct val="150000"/>
                        </a:lnSpc>
                        <a:spcBef>
                          <a:spcPts val="1200"/>
                        </a:spcBef>
                        <a:spcAft>
                          <a:spcPts val="0"/>
                        </a:spcAft>
                      </a:pPr>
                      <a:r>
                        <a:rPr lang="es-ES" sz="1200" dirty="0">
                          <a:effectLst/>
                        </a:rPr>
                        <a:t>Clasificador</a:t>
                      </a:r>
                      <a:endParaRPr lang="es-EC" sz="1200" dirty="0">
                        <a:effectLst/>
                        <a:latin typeface="Times New Roman"/>
                        <a:ea typeface="Calibri"/>
                      </a:endParaRPr>
                    </a:p>
                  </a:txBody>
                  <a:tcPr marL="68580" marR="68580" marT="0" marB="0" anchor="ctr"/>
                </a:tc>
                <a:tc>
                  <a:txBody>
                    <a:bodyPr/>
                    <a:lstStyle/>
                    <a:p>
                      <a:pPr algn="ctr">
                        <a:lnSpc>
                          <a:spcPct val="150000"/>
                        </a:lnSpc>
                        <a:spcBef>
                          <a:spcPts val="1200"/>
                        </a:spcBef>
                        <a:spcAft>
                          <a:spcPts val="0"/>
                        </a:spcAft>
                      </a:pPr>
                      <a:r>
                        <a:rPr lang="es-ES" sz="1200">
                          <a:effectLst/>
                        </a:rPr>
                        <a:t>Características seleccionadas</a:t>
                      </a:r>
                      <a:endParaRPr lang="es-EC" sz="1200">
                        <a:effectLst/>
                        <a:latin typeface="Times New Roman"/>
                        <a:ea typeface="Calibri"/>
                      </a:endParaRPr>
                    </a:p>
                  </a:txBody>
                  <a:tcPr marL="68580" marR="68580" marT="0" marB="0" anchor="ctr"/>
                </a:tc>
                <a:tc>
                  <a:txBody>
                    <a:bodyPr/>
                    <a:lstStyle/>
                    <a:p>
                      <a:pPr algn="ctr">
                        <a:lnSpc>
                          <a:spcPct val="150000"/>
                        </a:lnSpc>
                        <a:spcBef>
                          <a:spcPts val="1200"/>
                        </a:spcBef>
                        <a:spcAft>
                          <a:spcPts val="0"/>
                        </a:spcAft>
                      </a:pPr>
                      <a:r>
                        <a:rPr lang="es-ES" sz="1200">
                          <a:effectLst/>
                        </a:rPr>
                        <a:t>Parámetros</a:t>
                      </a:r>
                      <a:endParaRPr lang="es-EC" sz="1200">
                        <a:effectLst/>
                        <a:latin typeface="Times New Roman"/>
                        <a:ea typeface="Calibri"/>
                      </a:endParaRPr>
                    </a:p>
                  </a:txBody>
                  <a:tcPr marL="68580" marR="68580" marT="0" marB="0" anchor="ctr"/>
                </a:tc>
              </a:tr>
              <a:tr h="426720">
                <a:tc>
                  <a:txBody>
                    <a:bodyPr/>
                    <a:lstStyle/>
                    <a:p>
                      <a:pPr algn="ctr">
                        <a:lnSpc>
                          <a:spcPct val="150000"/>
                        </a:lnSpc>
                        <a:spcBef>
                          <a:spcPts val="1200"/>
                        </a:spcBef>
                        <a:spcAft>
                          <a:spcPts val="0"/>
                        </a:spcAft>
                      </a:pPr>
                      <a:r>
                        <a:rPr lang="es-ES" sz="1200">
                          <a:effectLst/>
                        </a:rPr>
                        <a:t>SVM</a:t>
                      </a:r>
                      <a:endParaRPr lang="es-EC" sz="1200">
                        <a:effectLst/>
                        <a:latin typeface="Times New Roman"/>
                        <a:ea typeface="Calibri"/>
                      </a:endParaRPr>
                    </a:p>
                  </a:txBody>
                  <a:tcPr marL="68580" marR="68580" marT="0" marB="0" anchor="ctr"/>
                </a:tc>
                <a:tc>
                  <a:txBody>
                    <a:bodyPr/>
                    <a:lstStyle/>
                    <a:p>
                      <a:pPr algn="ctr">
                        <a:lnSpc>
                          <a:spcPct val="115000"/>
                        </a:lnSpc>
                        <a:spcBef>
                          <a:spcPts val="1200"/>
                        </a:spcBef>
                        <a:spcAft>
                          <a:spcPts val="0"/>
                        </a:spcAft>
                      </a:pPr>
                      <a:r>
                        <a:rPr lang="es-ES" sz="1200">
                          <a:effectLst/>
                        </a:rPr>
                        <a:t>Número de microaneurismas, densidad de vasos sanguíneos y desviación estándar de la componente azul</a:t>
                      </a:r>
                      <a:endParaRPr lang="es-EC" sz="1200">
                        <a:effectLst/>
                        <a:latin typeface="Times New Roman"/>
                        <a:ea typeface="Calibri"/>
                      </a:endParaRPr>
                    </a:p>
                  </a:txBody>
                  <a:tcPr marL="68580" marR="68580" marT="0" marB="0" anchor="ctr"/>
                </a:tc>
                <a:tc>
                  <a:txBody>
                    <a:bodyPr/>
                    <a:lstStyle/>
                    <a:p>
                      <a:pPr algn="ctr">
                        <a:lnSpc>
                          <a:spcPct val="115000"/>
                        </a:lnSpc>
                        <a:spcBef>
                          <a:spcPts val="1200"/>
                        </a:spcBef>
                        <a:spcAft>
                          <a:spcPts val="0"/>
                        </a:spcAft>
                      </a:pPr>
                      <a:r>
                        <a:rPr lang="es-ES" sz="1200">
                          <a:effectLst/>
                        </a:rPr>
                        <a:t>SVM Multiclase, uno vs uno  y función kernel lineal.</a:t>
                      </a:r>
                      <a:endParaRPr lang="es-EC" sz="1200">
                        <a:effectLst/>
                        <a:latin typeface="Times New Roman"/>
                        <a:ea typeface="Calibri"/>
                      </a:endParaRPr>
                    </a:p>
                  </a:txBody>
                  <a:tcPr marL="68580" marR="68580" marT="0" marB="0" anchor="ctr"/>
                </a:tc>
              </a:tr>
              <a:tr h="426720">
                <a:tc>
                  <a:txBody>
                    <a:bodyPr/>
                    <a:lstStyle/>
                    <a:p>
                      <a:pPr algn="ctr">
                        <a:lnSpc>
                          <a:spcPct val="150000"/>
                        </a:lnSpc>
                        <a:spcBef>
                          <a:spcPts val="1200"/>
                        </a:spcBef>
                        <a:spcAft>
                          <a:spcPts val="0"/>
                        </a:spcAft>
                      </a:pPr>
                      <a:r>
                        <a:rPr lang="es-ES" sz="1200" dirty="0">
                          <a:effectLst/>
                        </a:rPr>
                        <a:t>Árbol de decisión</a:t>
                      </a:r>
                      <a:endParaRPr lang="es-EC" sz="1200" dirty="0">
                        <a:effectLst/>
                        <a:latin typeface="Times New Roman"/>
                        <a:ea typeface="Calibri"/>
                      </a:endParaRPr>
                    </a:p>
                  </a:txBody>
                  <a:tcPr marL="68580" marR="68580" marT="0" marB="0" anchor="ctr"/>
                </a:tc>
                <a:tc>
                  <a:txBody>
                    <a:bodyPr/>
                    <a:lstStyle/>
                    <a:p>
                      <a:pPr algn="ctr">
                        <a:lnSpc>
                          <a:spcPct val="115000"/>
                        </a:lnSpc>
                        <a:spcBef>
                          <a:spcPts val="1200"/>
                        </a:spcBef>
                        <a:spcAft>
                          <a:spcPts val="0"/>
                        </a:spcAft>
                      </a:pPr>
                      <a:r>
                        <a:rPr lang="es-ES" sz="1200" dirty="0">
                          <a:effectLst/>
                        </a:rPr>
                        <a:t>Número de </a:t>
                      </a:r>
                      <a:r>
                        <a:rPr lang="es-ES" sz="1200" dirty="0" err="1">
                          <a:effectLst/>
                        </a:rPr>
                        <a:t>microaneurismas</a:t>
                      </a:r>
                      <a:r>
                        <a:rPr lang="es-ES" sz="1200" dirty="0">
                          <a:effectLst/>
                        </a:rPr>
                        <a:t>, número de posibles </a:t>
                      </a:r>
                      <a:r>
                        <a:rPr lang="es-ES" sz="1200" dirty="0" err="1">
                          <a:effectLst/>
                        </a:rPr>
                        <a:t>microaneurismas</a:t>
                      </a:r>
                      <a:r>
                        <a:rPr lang="es-ES" sz="1200" dirty="0">
                          <a:effectLst/>
                        </a:rPr>
                        <a:t>, densidad de exudados duros, desviación estándar de la componente roja y desviación estándar de la componente verde.</a:t>
                      </a:r>
                      <a:endParaRPr lang="es-EC" sz="1200" dirty="0">
                        <a:effectLst/>
                        <a:latin typeface="Times New Roman"/>
                        <a:ea typeface="Calibri"/>
                      </a:endParaRPr>
                    </a:p>
                  </a:txBody>
                  <a:tcPr marL="68580" marR="68580" marT="0" marB="0" anchor="ctr"/>
                </a:tc>
                <a:tc>
                  <a:txBody>
                    <a:bodyPr/>
                    <a:lstStyle/>
                    <a:p>
                      <a:pPr algn="ctr">
                        <a:lnSpc>
                          <a:spcPct val="115000"/>
                        </a:lnSpc>
                        <a:spcBef>
                          <a:spcPts val="1200"/>
                        </a:spcBef>
                        <a:spcAft>
                          <a:spcPts val="0"/>
                        </a:spcAft>
                      </a:pPr>
                      <a:r>
                        <a:rPr lang="es-ES" sz="1200" dirty="0">
                          <a:effectLst/>
                        </a:rPr>
                        <a:t>4 divisiones de profundidad e índice de </a:t>
                      </a:r>
                      <a:r>
                        <a:rPr lang="es-ES" sz="1200" dirty="0" err="1">
                          <a:effectLst/>
                        </a:rPr>
                        <a:t>Gini</a:t>
                      </a:r>
                      <a:r>
                        <a:rPr lang="es-ES" sz="1200" dirty="0">
                          <a:effectLst/>
                        </a:rPr>
                        <a:t>.</a:t>
                      </a:r>
                      <a:endParaRPr lang="es-EC" sz="1200" dirty="0">
                        <a:effectLst/>
                        <a:latin typeface="Times New Roman"/>
                        <a:ea typeface="Calibri"/>
                      </a:endParaRPr>
                    </a:p>
                  </a:txBody>
                  <a:tcPr marL="68580" marR="68580" marT="0" marB="0" anchor="ctr"/>
                </a:tc>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653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7620000" cy="857250"/>
          </a:xfrm>
        </p:spPr>
        <p:txBody>
          <a:bodyPr/>
          <a:lstStyle/>
          <a:p>
            <a:pPr algn="ctr"/>
            <a:r>
              <a:rPr lang="es-EC" sz="2800" dirty="0" smtClean="0"/>
              <a:t>SVM</a:t>
            </a:r>
            <a:endParaRPr lang="es-EC" sz="28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680071801"/>
              </p:ext>
            </p:extLst>
          </p:nvPr>
        </p:nvGraphicFramePr>
        <p:xfrm>
          <a:off x="827584" y="699542"/>
          <a:ext cx="6768751" cy="1800200"/>
        </p:xfrm>
        <a:graphic>
          <a:graphicData uri="http://schemas.openxmlformats.org/drawingml/2006/table">
            <a:tbl>
              <a:tblPr firstRow="1" firstCol="1" bandRow="1">
                <a:tableStyleId>{5C22544A-7EE6-4342-B048-85BDC9FD1C3A}</a:tableStyleId>
              </a:tblPr>
              <a:tblGrid>
                <a:gridCol w="1690746"/>
                <a:gridCol w="1690746"/>
                <a:gridCol w="1691570"/>
                <a:gridCol w="1695689"/>
              </a:tblGrid>
              <a:tr h="369272">
                <a:tc>
                  <a:txBody>
                    <a:bodyPr/>
                    <a:lstStyle/>
                    <a:p>
                      <a:pPr algn="ctr">
                        <a:lnSpc>
                          <a:spcPct val="150000"/>
                        </a:lnSpc>
                        <a:spcAft>
                          <a:spcPts val="0"/>
                        </a:spcAft>
                      </a:pPr>
                      <a:r>
                        <a:rPr lang="es-ES" sz="1200" dirty="0">
                          <a:effectLst/>
                        </a:rPr>
                        <a:t>Grado de RDNP</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Exactitud</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Sensibilidad</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Capacidad predictiva</a:t>
                      </a:r>
                      <a:endParaRPr lang="es-EC" sz="1200">
                        <a:effectLst/>
                        <a:latin typeface="Times New Roman"/>
                        <a:ea typeface="Calibri"/>
                      </a:endParaRPr>
                    </a:p>
                  </a:txBody>
                  <a:tcPr marL="68580" marR="68580" marT="0" marB="0" anchor="ctr"/>
                </a:tc>
              </a:tr>
              <a:tr h="348475">
                <a:tc>
                  <a:txBody>
                    <a:bodyPr/>
                    <a:lstStyle/>
                    <a:p>
                      <a:pPr algn="ctr">
                        <a:lnSpc>
                          <a:spcPct val="150000"/>
                        </a:lnSpc>
                        <a:spcAft>
                          <a:spcPts val="0"/>
                        </a:spcAft>
                      </a:pPr>
                      <a:r>
                        <a:rPr lang="es-ES" sz="1200">
                          <a:effectLst/>
                        </a:rPr>
                        <a:t>0</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37.0%</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97.4%</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83.91%</a:t>
                      </a:r>
                      <a:endParaRPr lang="es-EC" sz="1200">
                        <a:effectLst/>
                        <a:latin typeface="Times New Roman"/>
                        <a:ea typeface="Calibri"/>
                      </a:endParaRPr>
                    </a:p>
                  </a:txBody>
                  <a:tcPr marL="68580" marR="68580" marT="0" marB="0" anchor="ctr"/>
                </a:tc>
              </a:tr>
              <a:tr h="358112">
                <a:tc>
                  <a:txBody>
                    <a:bodyPr/>
                    <a:lstStyle/>
                    <a:p>
                      <a:pPr algn="ctr">
                        <a:lnSpc>
                          <a:spcPct val="150000"/>
                        </a:lnSpc>
                        <a:spcAft>
                          <a:spcPts val="0"/>
                        </a:spcAft>
                      </a:pPr>
                      <a:r>
                        <a:rPr lang="es-ES" sz="1200">
                          <a:effectLst/>
                        </a:rPr>
                        <a:t>1</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0.0%</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0.0%</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62.57%</a:t>
                      </a:r>
                      <a:endParaRPr lang="es-EC" sz="1200" dirty="0">
                        <a:effectLst/>
                        <a:latin typeface="Times New Roman"/>
                        <a:ea typeface="Calibri"/>
                      </a:endParaRPr>
                    </a:p>
                  </a:txBody>
                  <a:tcPr marL="68580" marR="68580" marT="0" marB="0" anchor="ctr"/>
                </a:tc>
              </a:tr>
              <a:tr h="363185">
                <a:tc>
                  <a:txBody>
                    <a:bodyPr/>
                    <a:lstStyle/>
                    <a:p>
                      <a:pPr algn="ctr">
                        <a:lnSpc>
                          <a:spcPct val="150000"/>
                        </a:lnSpc>
                        <a:spcAft>
                          <a:spcPts val="0"/>
                        </a:spcAft>
                      </a:pPr>
                      <a:r>
                        <a:rPr lang="es-ES" sz="1200">
                          <a:effectLst/>
                        </a:rPr>
                        <a:t>2</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3.5%</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20.3%</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70.93%</a:t>
                      </a:r>
                      <a:endParaRPr lang="es-EC" sz="1200">
                        <a:effectLst/>
                        <a:latin typeface="Times New Roman"/>
                        <a:ea typeface="Calibri"/>
                      </a:endParaRPr>
                    </a:p>
                  </a:txBody>
                  <a:tcPr marL="68580" marR="68580" marT="0" marB="0" anchor="ctr"/>
                </a:tc>
              </a:tr>
              <a:tr h="361156">
                <a:tc>
                  <a:txBody>
                    <a:bodyPr/>
                    <a:lstStyle/>
                    <a:p>
                      <a:pPr algn="ctr">
                        <a:lnSpc>
                          <a:spcPct val="150000"/>
                        </a:lnSpc>
                        <a:spcAft>
                          <a:spcPts val="0"/>
                        </a:spcAft>
                      </a:pPr>
                      <a:r>
                        <a:rPr lang="es-ES" sz="1200">
                          <a:effectLst/>
                        </a:rPr>
                        <a:t>3</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29.8%</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79.9%</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90.67%</a:t>
                      </a:r>
                      <a:endParaRPr lang="es-EC" sz="1200" dirty="0">
                        <a:effectLst/>
                        <a:latin typeface="Times New Roman"/>
                        <a:ea typeface="Calibri"/>
                      </a:endParaRPr>
                    </a:p>
                  </a:txBody>
                  <a:tcPr marL="68580" marR="68580" marT="0" marB="0" anchor="ctr"/>
                </a:tc>
              </a:tr>
            </a:tbl>
          </a:graphicData>
        </a:graphic>
      </p:graphicFrame>
      <p:sp>
        <p:nvSpPr>
          <p:cNvPr id="6" name="1 Título"/>
          <p:cNvSpPr txBox="1">
            <a:spLocks/>
          </p:cNvSpPr>
          <p:nvPr/>
        </p:nvSpPr>
        <p:spPr>
          <a:xfrm>
            <a:off x="475928" y="2427734"/>
            <a:ext cx="7620000" cy="85725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EC" sz="2800" dirty="0" smtClean="0"/>
              <a:t>Árbol de decisión</a:t>
            </a:r>
            <a:endParaRPr lang="es-EC" sz="2800" dirty="0"/>
          </a:p>
        </p:txBody>
      </p:sp>
      <p:graphicFrame>
        <p:nvGraphicFramePr>
          <p:cNvPr id="7" name="6 Tabla"/>
          <p:cNvGraphicFramePr>
            <a:graphicFrameLocks noGrp="1"/>
          </p:cNvGraphicFramePr>
          <p:nvPr>
            <p:extLst>
              <p:ext uri="{D42A27DB-BD31-4B8C-83A1-F6EECF244321}">
                <p14:modId xmlns:p14="http://schemas.microsoft.com/office/powerpoint/2010/main" val="3508575833"/>
              </p:ext>
            </p:extLst>
          </p:nvPr>
        </p:nvGraphicFramePr>
        <p:xfrm>
          <a:off x="827584" y="3075806"/>
          <a:ext cx="6768751" cy="1749559"/>
        </p:xfrm>
        <a:graphic>
          <a:graphicData uri="http://schemas.openxmlformats.org/drawingml/2006/table">
            <a:tbl>
              <a:tblPr firstRow="1" firstCol="1" bandRow="1">
                <a:tableStyleId>{5C22544A-7EE6-4342-B048-85BDC9FD1C3A}</a:tableStyleId>
              </a:tblPr>
              <a:tblGrid>
                <a:gridCol w="1690746"/>
                <a:gridCol w="1690746"/>
                <a:gridCol w="1691570"/>
                <a:gridCol w="1695689"/>
              </a:tblGrid>
              <a:tr h="358884">
                <a:tc>
                  <a:txBody>
                    <a:bodyPr/>
                    <a:lstStyle/>
                    <a:p>
                      <a:pPr algn="ctr">
                        <a:lnSpc>
                          <a:spcPct val="150000"/>
                        </a:lnSpc>
                        <a:spcAft>
                          <a:spcPts val="0"/>
                        </a:spcAft>
                      </a:pPr>
                      <a:r>
                        <a:rPr lang="es-ES" sz="1200" dirty="0">
                          <a:effectLst/>
                        </a:rPr>
                        <a:t>Grado de RDNP</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Exactitud</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Sensibilidad</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Capacidad predictiva</a:t>
                      </a:r>
                      <a:endParaRPr lang="es-EC" sz="1200" dirty="0">
                        <a:effectLst/>
                        <a:latin typeface="Times New Roman"/>
                        <a:ea typeface="Calibri"/>
                      </a:endParaRPr>
                    </a:p>
                  </a:txBody>
                  <a:tcPr marL="68580" marR="68580" marT="0" marB="0" anchor="ctr"/>
                </a:tc>
              </a:tr>
              <a:tr h="338672">
                <a:tc>
                  <a:txBody>
                    <a:bodyPr/>
                    <a:lstStyle/>
                    <a:p>
                      <a:pPr algn="ctr">
                        <a:lnSpc>
                          <a:spcPct val="150000"/>
                        </a:lnSpc>
                        <a:spcAft>
                          <a:spcPts val="0"/>
                        </a:spcAft>
                      </a:pPr>
                      <a:r>
                        <a:rPr lang="es-ES" sz="1200">
                          <a:effectLst/>
                        </a:rPr>
                        <a:t>0</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36.75%</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88.8%</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83.51%</a:t>
                      </a:r>
                      <a:endParaRPr lang="es-EC" sz="1200" dirty="0">
                        <a:effectLst/>
                        <a:latin typeface="Times New Roman"/>
                        <a:ea typeface="Calibri"/>
                      </a:endParaRPr>
                    </a:p>
                  </a:txBody>
                  <a:tcPr marL="68580" marR="68580" marT="0" marB="0" anchor="ctr"/>
                </a:tc>
              </a:tr>
              <a:tr h="348039">
                <a:tc>
                  <a:txBody>
                    <a:bodyPr/>
                    <a:lstStyle/>
                    <a:p>
                      <a:pPr algn="ctr">
                        <a:lnSpc>
                          <a:spcPct val="150000"/>
                        </a:lnSpc>
                        <a:spcAft>
                          <a:spcPts val="0"/>
                        </a:spcAft>
                      </a:pPr>
                      <a:r>
                        <a:rPr lang="es-ES" sz="1200">
                          <a:effectLst/>
                        </a:rPr>
                        <a:t>1</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0.0%</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0.0%</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62.57%</a:t>
                      </a:r>
                      <a:endParaRPr lang="es-EC" sz="1200">
                        <a:effectLst/>
                        <a:latin typeface="Times New Roman"/>
                        <a:ea typeface="Calibri"/>
                      </a:endParaRPr>
                    </a:p>
                  </a:txBody>
                  <a:tcPr marL="68580" marR="68580" marT="0" marB="0" anchor="ctr"/>
                </a:tc>
              </a:tr>
              <a:tr h="352968">
                <a:tc>
                  <a:txBody>
                    <a:bodyPr/>
                    <a:lstStyle/>
                    <a:p>
                      <a:pPr algn="ctr">
                        <a:lnSpc>
                          <a:spcPct val="150000"/>
                        </a:lnSpc>
                        <a:spcAft>
                          <a:spcPts val="0"/>
                        </a:spcAft>
                      </a:pPr>
                      <a:r>
                        <a:rPr lang="es-ES" sz="1200">
                          <a:effectLst/>
                        </a:rPr>
                        <a:t>2</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3.25%</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18.84%</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70.43%</a:t>
                      </a:r>
                      <a:endParaRPr lang="es-EC" sz="1200">
                        <a:effectLst/>
                        <a:latin typeface="Times New Roman"/>
                        <a:ea typeface="Calibri"/>
                      </a:endParaRPr>
                    </a:p>
                  </a:txBody>
                  <a:tcPr marL="68580" marR="68580" marT="0" marB="0" anchor="ctr"/>
                </a:tc>
              </a:tr>
              <a:tr h="350996">
                <a:tc>
                  <a:txBody>
                    <a:bodyPr/>
                    <a:lstStyle/>
                    <a:p>
                      <a:pPr algn="ctr">
                        <a:lnSpc>
                          <a:spcPct val="150000"/>
                        </a:lnSpc>
                        <a:spcAft>
                          <a:spcPts val="0"/>
                        </a:spcAft>
                      </a:pPr>
                      <a:r>
                        <a:rPr lang="es-ES" sz="1200" dirty="0">
                          <a:effectLst/>
                        </a:rPr>
                        <a:t>3</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30.25%</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81.21%</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92.67%</a:t>
                      </a:r>
                      <a:endParaRPr lang="es-EC" sz="1200" dirty="0">
                        <a:effectLst/>
                        <a:latin typeface="Times New Roman"/>
                        <a:ea typeface="Calibri"/>
                      </a:endParaRPr>
                    </a:p>
                  </a:txBody>
                  <a:tcPr marL="68580" marR="68580" marT="0" marB="0" anchor="ctr"/>
                </a:tc>
              </a:tr>
            </a:tbl>
          </a:graphicData>
        </a:graphic>
      </p:graphicFrame>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106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C" dirty="0"/>
          </a:p>
        </p:txBody>
      </p:sp>
      <p:sp>
        <p:nvSpPr>
          <p:cNvPr id="3" name="2 Marcador de contenido"/>
          <p:cNvSpPr>
            <a:spLocks noGrp="1"/>
          </p:cNvSpPr>
          <p:nvPr>
            <p:ph idx="1"/>
          </p:nvPr>
        </p:nvSpPr>
        <p:spPr/>
        <p:txBody>
          <a:bodyPr>
            <a:normAutofit fontScale="85000" lnSpcReduction="20000"/>
          </a:bodyPr>
          <a:lstStyle/>
          <a:p>
            <a:pPr algn="just"/>
            <a:r>
              <a:rPr lang="es-ES" dirty="0"/>
              <a:t>Se comprendió el funcionamiento de algoritmos de aprendizaje de máquina supervisado como árbol de decisión y máquina de vectores soporte demostrando que los dos varían sus resultados en una sola imagen, donde el que supera es SVM evaluándolo tanto en sensibilidad como en exactitud usando </a:t>
            </a:r>
            <a:r>
              <a:rPr lang="es-ES" dirty="0" err="1"/>
              <a:t>kernel</a:t>
            </a:r>
            <a:r>
              <a:rPr lang="es-ES" dirty="0"/>
              <a:t> lineal y gaussiano respectivamente, también se investigó las patologías en las que se basa un especialista para detectar RDNP severa, las cuales principalmente se demuestra que están enfocadas en detección y cuantificación de </a:t>
            </a:r>
            <a:r>
              <a:rPr lang="es-ES" dirty="0" err="1"/>
              <a:t>microaneurismas</a:t>
            </a:r>
            <a:r>
              <a:rPr lang="es-ES" dirty="0"/>
              <a:t>.</a:t>
            </a:r>
            <a:endParaRPr lang="es-EC" dirty="0"/>
          </a:p>
          <a:p>
            <a:pPr algn="just"/>
            <a:r>
              <a:rPr lang="es-ES" dirty="0" smtClean="0"/>
              <a:t>Se </a:t>
            </a:r>
            <a:r>
              <a:rPr lang="es-ES" dirty="0"/>
              <a:t>localizó, segmentó y cuantificó las lesiones responsables que determinan el grado de RDNP severa, aplicando varias técnicas y algoritmos de procesamiento digital de imágenes; extrayendo un total de 8 características, las mismas que representan tanto las patologías en las que se basa un especialista, como en las propiedades generales de la imagen</a:t>
            </a:r>
            <a:r>
              <a:rPr lang="es-ES" dirty="0" smtClean="0"/>
              <a:t>.</a:t>
            </a:r>
            <a:endParaRPr lang="es-EC"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1470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C" dirty="0"/>
          </a:p>
        </p:txBody>
      </p:sp>
      <p:sp>
        <p:nvSpPr>
          <p:cNvPr id="3" name="2 Marcador de contenido"/>
          <p:cNvSpPr>
            <a:spLocks noGrp="1"/>
          </p:cNvSpPr>
          <p:nvPr>
            <p:ph idx="1"/>
          </p:nvPr>
        </p:nvSpPr>
        <p:spPr/>
        <p:txBody>
          <a:bodyPr>
            <a:normAutofit fontScale="70000" lnSpcReduction="20000"/>
          </a:bodyPr>
          <a:lstStyle/>
          <a:p>
            <a:pPr algn="just"/>
            <a:r>
              <a:rPr lang="es-ES" dirty="0"/>
              <a:t>Se desarrolló un estudio en </a:t>
            </a:r>
            <a:r>
              <a:rPr lang="es-ES" dirty="0" err="1"/>
              <a:t>Matlab</a:t>
            </a:r>
            <a:r>
              <a:rPr lang="es-ES" dirty="0"/>
              <a:t>, donde se logró extraer las características utilizando bibliotecas y algoritmos desarrollados en dicho software, para la clasificación y diagnóstico se usó aplicaciones internas del mismo acompañadas de algoritmos planteados para medir varios parámetros de eficiencia de los clasificadores, el costo computacional para el procesamiento digital de imagen es alto, aproximadamente 21 segundos por imagen, debido a que se trabajó con la resolución completa de cada </a:t>
            </a:r>
            <a:r>
              <a:rPr lang="es-ES" dirty="0" err="1"/>
              <a:t>retinografía</a:t>
            </a:r>
            <a:r>
              <a:rPr lang="es-ES" dirty="0"/>
              <a:t>, sin embargo, a la etapa de entrenamiento y clasificación de todo el sistema le toma menos de medio segundo procesar la información</a:t>
            </a:r>
            <a:r>
              <a:rPr lang="es-ES" dirty="0" smtClean="0"/>
              <a:t>.</a:t>
            </a:r>
          </a:p>
          <a:p>
            <a:pPr algn="just"/>
            <a:r>
              <a:rPr lang="es-ES" dirty="0" smtClean="0"/>
              <a:t>Se </a:t>
            </a:r>
            <a:r>
              <a:rPr lang="es-ES" dirty="0"/>
              <a:t>evaluaron los resultados del sistema en términos de exactitud, sensibilidad, especificidad y capacidad predictiva en tres análisis diferentes, el sistema que provee mejores resultados en exactitud fue SVM con un porcentaje del 92.36% equivalente a que el sistema acierte en su diagnóstico en 278 pacientes de 301, esto se consiguió utilizando la característica referente al número de </a:t>
            </a:r>
            <a:r>
              <a:rPr lang="es-ES" dirty="0" err="1"/>
              <a:t>microaneurismas</a:t>
            </a:r>
            <a:r>
              <a:rPr lang="es-ES" dirty="0"/>
              <a:t> y al número de posibles </a:t>
            </a:r>
            <a:r>
              <a:rPr lang="es-ES" dirty="0" err="1"/>
              <a:t>microaneurismas</a:t>
            </a:r>
            <a:r>
              <a:rPr lang="es-ES" dirty="0"/>
              <a:t>, sin embargo, en el segundo análisis se demuestra que usando el sistema CAD se obtendrían mejores resultados en términos de sensibilidad. Acoplando varios parámetros de los clasificadores y usando las 8 características, se obtuvo un porcentaje de sensibilidad de 94.63% con SVM, logrando que 8 de cada 149 pacientes que presenten RDNP severa sean diagnosticados erróneamente.</a:t>
            </a:r>
            <a:endParaRPr lang="es-EC" dirty="0"/>
          </a:p>
          <a:p>
            <a:pPr algn="just"/>
            <a:endParaRPr lang="es-EC"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219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C" dirty="0"/>
          </a:p>
        </p:txBody>
      </p:sp>
      <p:sp>
        <p:nvSpPr>
          <p:cNvPr id="3" name="2 Marcador de contenido"/>
          <p:cNvSpPr>
            <a:spLocks noGrp="1"/>
          </p:cNvSpPr>
          <p:nvPr>
            <p:ph idx="1"/>
          </p:nvPr>
        </p:nvSpPr>
        <p:spPr/>
        <p:txBody>
          <a:bodyPr>
            <a:normAutofit fontScale="92500" lnSpcReduction="20000"/>
          </a:bodyPr>
          <a:lstStyle/>
          <a:p>
            <a:pPr algn="just"/>
            <a:r>
              <a:rPr lang="es-ES" dirty="0"/>
              <a:t>Se detectó que el sistema CAD falla en su diagnóstico en un número reducido de imágenes, principalmente por dos razones: el especialista pudo haber pasado por alto algunos </a:t>
            </a:r>
            <a:r>
              <a:rPr lang="es-ES" dirty="0" err="1"/>
              <a:t>microaneurismas</a:t>
            </a:r>
            <a:r>
              <a:rPr lang="es-ES" dirty="0"/>
              <a:t> que el sistema logra detectar y cuantificar, o el mismo basa su diagnóstico en otras patologías que no se estudian en la presente investigación.</a:t>
            </a:r>
            <a:endParaRPr lang="es-EC" dirty="0"/>
          </a:p>
          <a:p>
            <a:pPr algn="just"/>
            <a:r>
              <a:rPr lang="es-ES" dirty="0" smtClean="0"/>
              <a:t>Como </a:t>
            </a:r>
            <a:r>
              <a:rPr lang="es-ES" dirty="0"/>
              <a:t>un análisis adicional, se usó el sistema propuesto para detectar los 3 grados de RDNP, únicamente se cambiaron parámetros de clasificación y no de extracción de características. En este análisis se obtuvieron resultados por debajo del 80% de exactitud, debido principalmente a que el sistema actual no detecta otras patologías en las que se basa un especialista para diferenciar los estados de RDNP.</a:t>
            </a:r>
            <a:endParaRPr lang="es-EC" dirty="0"/>
          </a:p>
          <a:p>
            <a:endParaRPr lang="es-EC"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7394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C" dirty="0"/>
          </a:p>
        </p:txBody>
      </p:sp>
      <p:sp>
        <p:nvSpPr>
          <p:cNvPr id="3" name="2 Marcador de contenido"/>
          <p:cNvSpPr>
            <a:spLocks noGrp="1"/>
          </p:cNvSpPr>
          <p:nvPr>
            <p:ph idx="1"/>
          </p:nvPr>
        </p:nvSpPr>
        <p:spPr/>
        <p:txBody>
          <a:bodyPr>
            <a:normAutofit fontScale="85000" lnSpcReduction="20000"/>
          </a:bodyPr>
          <a:lstStyle/>
          <a:p>
            <a:pPr algn="just"/>
            <a:r>
              <a:rPr lang="es-ES" dirty="0" smtClean="0"/>
              <a:t>Extraer </a:t>
            </a:r>
            <a:r>
              <a:rPr lang="es-ES" dirty="0"/>
              <a:t>todas las características de una imagen tiene un alto costo computacional, se recomienda realizar una redimensión de las </a:t>
            </a:r>
            <a:r>
              <a:rPr lang="es-ES" dirty="0" err="1"/>
              <a:t>retinografías</a:t>
            </a:r>
            <a:r>
              <a:rPr lang="es-ES" dirty="0"/>
              <a:t> con el objetivo de mejorar el rendimiento del sistema sin afectar su calidad o usar métodos de paralelismo en </a:t>
            </a:r>
            <a:r>
              <a:rPr lang="es-ES" dirty="0" err="1"/>
              <a:t>Matlab</a:t>
            </a:r>
            <a:r>
              <a:rPr lang="es-ES" dirty="0"/>
              <a:t>.</a:t>
            </a:r>
            <a:endParaRPr lang="es-EC" dirty="0"/>
          </a:p>
          <a:p>
            <a:pPr algn="just"/>
            <a:r>
              <a:rPr lang="es-ES" dirty="0"/>
              <a:t>Se recomienda detectar otras patologías que complementen la información obtenida mediante el número de </a:t>
            </a:r>
            <a:r>
              <a:rPr lang="es-ES" dirty="0" err="1"/>
              <a:t>microaneurismas</a:t>
            </a:r>
            <a:r>
              <a:rPr lang="es-ES" dirty="0"/>
              <a:t>, como hemorragias, exudados suaves, y </a:t>
            </a:r>
            <a:r>
              <a:rPr lang="es-ES" dirty="0" err="1"/>
              <a:t>neovascularizaciones</a:t>
            </a:r>
            <a:r>
              <a:rPr lang="es-ES" dirty="0"/>
              <a:t>, esto no solo para mejorar los niveles de exactitud y predicción del sistema, sino también detectar nuevos niveles de RDNP que se pueden considerar como: nulo, leve, moderado o avanzado.</a:t>
            </a:r>
            <a:endParaRPr lang="es-EC" dirty="0"/>
          </a:p>
          <a:p>
            <a:pPr algn="just"/>
            <a:r>
              <a:rPr lang="es-ES" dirty="0"/>
              <a:t>Se propone usar el sistema de detección y clasificación implementado en el presente trabajo con una base de datos más extensa para analizar sus resultados en términos de exactitud y sensibilidad para detectar RDNP severa.</a:t>
            </a:r>
            <a:endParaRPr lang="es-EC" dirty="0"/>
          </a:p>
          <a:p>
            <a:pPr algn="just"/>
            <a:endParaRPr lang="es-EC"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94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C" dirty="0"/>
          </a:p>
        </p:txBody>
      </p:sp>
      <p:sp>
        <p:nvSpPr>
          <p:cNvPr id="3" name="2 Marcador de contenido"/>
          <p:cNvSpPr>
            <a:spLocks noGrp="1"/>
          </p:cNvSpPr>
          <p:nvPr>
            <p:ph idx="1"/>
          </p:nvPr>
        </p:nvSpPr>
        <p:spPr/>
        <p:txBody>
          <a:bodyPr/>
          <a:lstStyle/>
          <a:p>
            <a:pPr algn="just"/>
            <a:r>
              <a:rPr lang="es-ES" dirty="0"/>
              <a:t>En la presente investigación se utilizaron métodos de clasificación supervisada, tales como: árbol de decisión y SVM. Se propone usar otros algoritmos de clasificación para una comparación y análisis más amplio como redes neuronales y vecino más cercano.</a:t>
            </a:r>
            <a:endParaRPr lang="es-EC" dirty="0"/>
          </a:p>
          <a:p>
            <a:pPr algn="just"/>
            <a:r>
              <a:rPr lang="es-ES" dirty="0"/>
              <a:t>Las características fueron extraídas en el dominio espacial de la imagen, se recomienda usar el dominio de la frecuencia para extraer otras características que podrían mejorar el desempeño del sistema</a:t>
            </a:r>
            <a:r>
              <a:rPr lang="es-ES" dirty="0" smtClean="0"/>
              <a:t>.</a:t>
            </a:r>
            <a:endParaRPr lang="es-EC"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0329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sultado de imagen para retinopatia diabet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765338" y="1851670"/>
            <a:ext cx="1934454" cy="124307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retinopatia diabetic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168" y="3273256"/>
            <a:ext cx="2344793" cy="1187074"/>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6" descr="Resultado de imagen para retinopatia diabetica"/>
          <p:cNvSpPr>
            <a:spLocks noChangeAspect="1" noChangeArrowheads="1"/>
          </p:cNvSpPr>
          <p:nvPr/>
        </p:nvSpPr>
        <p:spPr bwMode="auto">
          <a:xfrm>
            <a:off x="155575" y="-136525"/>
            <a:ext cx="298450" cy="298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7" name="AutoShape 8" descr="Resultado de imagen para retinopatia diabetica"/>
          <p:cNvSpPr>
            <a:spLocks noChangeAspect="1" noChangeArrowheads="1"/>
          </p:cNvSpPr>
          <p:nvPr/>
        </p:nvSpPr>
        <p:spPr bwMode="auto">
          <a:xfrm>
            <a:off x="307975" y="15875"/>
            <a:ext cx="298450" cy="298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2058" name="Picture 10" descr="Resultado de imagen para retinopatia diabetica"/>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8350"/>
          <a:stretch/>
        </p:blipFill>
        <p:spPr bwMode="auto">
          <a:xfrm flipH="1">
            <a:off x="662213" y="836727"/>
            <a:ext cx="2181595" cy="8709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7 Diagrama"/>
          <p:cNvGraphicFramePr/>
          <p:nvPr>
            <p:extLst>
              <p:ext uri="{D42A27DB-BD31-4B8C-83A1-F6EECF244321}">
                <p14:modId xmlns:p14="http://schemas.microsoft.com/office/powerpoint/2010/main" val="4153539914"/>
              </p:ext>
            </p:extLst>
          </p:nvPr>
        </p:nvGraphicFramePr>
        <p:xfrm>
          <a:off x="2801993" y="1194302"/>
          <a:ext cx="3649209" cy="244827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2060" name="Picture 12" descr="Resultado de imagen para diagnostico asisitido por computadora"/>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541315" y="3403578"/>
            <a:ext cx="2520280" cy="1036261"/>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Resultado de imagen para inteligencia artificial"/>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541315" y="599987"/>
            <a:ext cx="2448272" cy="113359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0861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591184697"/>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7180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030611345"/>
              </p:ext>
            </p:extLst>
          </p:nvPr>
        </p:nvGraphicFramePr>
        <p:xfrm>
          <a:off x="899592" y="555526"/>
          <a:ext cx="6936432" cy="4120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56176" y="51470"/>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9981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Retinopatía Diabética</a:t>
            </a:r>
            <a:endParaRPr lang="es-EC" dirty="0"/>
          </a:p>
        </p:txBody>
      </p:sp>
      <p:pic>
        <p:nvPicPr>
          <p:cNvPr id="4" name="3 Imagen" descr="http://www.scielo.org.co/img/revistas/inde/v31n2/v31n2a08f1.jpg"/>
          <p:cNvPicPr/>
          <p:nvPr/>
        </p:nvPicPr>
        <p:blipFill rotWithShape="1">
          <a:blip r:embed="rId2">
            <a:extLst>
              <a:ext uri="{28A0092B-C50C-407E-A947-70E740481C1C}">
                <a14:useLocalDpi xmlns:a14="http://schemas.microsoft.com/office/drawing/2010/main" val="0"/>
              </a:ext>
            </a:extLst>
          </a:blip>
          <a:srcRect b="10854"/>
          <a:stretch/>
        </p:blipFill>
        <p:spPr bwMode="auto">
          <a:xfrm>
            <a:off x="1403648" y="1709208"/>
            <a:ext cx="3024336" cy="2054860"/>
          </a:xfrm>
          <a:prstGeom prst="rect">
            <a:avLst/>
          </a:prstGeom>
          <a:noFill/>
          <a:ln>
            <a:noFill/>
          </a:ln>
          <a:extLst>
            <a:ext uri="{53640926-AAD7-44D8-BBD7-CCE9431645EC}">
              <a14:shadowObscured xmlns:a14="http://schemas.microsoft.com/office/drawing/2010/main"/>
            </a:ext>
          </a:extLst>
        </p:spPr>
      </p:pic>
      <p:pic>
        <p:nvPicPr>
          <p:cNvPr id="5" name="4 Imagen" descr="http://www.scielo.org.co/img/revistas/inde/v31n2/v31n2a08f3.jpg"/>
          <p:cNvPicPr/>
          <p:nvPr/>
        </p:nvPicPr>
        <p:blipFill rotWithShape="1">
          <a:blip r:embed="rId3">
            <a:extLst>
              <a:ext uri="{28A0092B-C50C-407E-A947-70E740481C1C}">
                <a14:useLocalDpi xmlns:a14="http://schemas.microsoft.com/office/drawing/2010/main" val="0"/>
              </a:ext>
            </a:extLst>
          </a:blip>
          <a:srcRect b="12089"/>
          <a:stretch/>
        </p:blipFill>
        <p:spPr bwMode="auto">
          <a:xfrm>
            <a:off x="4932040" y="1637200"/>
            <a:ext cx="2685668" cy="2198876"/>
          </a:xfrm>
          <a:prstGeom prst="rect">
            <a:avLst/>
          </a:prstGeom>
          <a:noFill/>
          <a:ln>
            <a:noFill/>
          </a:ln>
          <a:extLst>
            <a:ext uri="{53640926-AAD7-44D8-BBD7-CCE9431645EC}">
              <a14:shadowObscured xmlns:a14="http://schemas.microsoft.com/office/drawing/2010/main"/>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682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4400" dirty="0" smtClean="0"/>
              <a:t>Descripción general del sistema</a:t>
            </a:r>
            <a:endParaRPr lang="es-EC" sz="4400" dirty="0"/>
          </a:p>
        </p:txBody>
      </p:sp>
      <p:pic>
        <p:nvPicPr>
          <p:cNvPr id="4" name="3 Imagen" descr="C:\Users\Usuario\Downloads\1.JPG"/>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51670"/>
            <a:ext cx="7429788" cy="2026217"/>
          </a:xfrm>
          <a:prstGeom prst="rect">
            <a:avLst/>
          </a:prstGeom>
          <a:noFill/>
          <a:ln>
            <a:noFill/>
          </a:ln>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2783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Características</a:t>
            </a:r>
            <a:endParaRPr lang="es-EC" dirty="0"/>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2997654687"/>
              </p:ext>
            </p:extLst>
          </p:nvPr>
        </p:nvGraphicFramePr>
        <p:xfrm>
          <a:off x="-108520" y="1203598"/>
          <a:ext cx="8939336" cy="3600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0133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11510"/>
            <a:ext cx="7620000" cy="857250"/>
          </a:xfrm>
        </p:spPr>
        <p:txBody>
          <a:bodyPr/>
          <a:lstStyle/>
          <a:p>
            <a:r>
              <a:rPr lang="es-EC" sz="2800" dirty="0" smtClean="0"/>
              <a:t>1.-  </a:t>
            </a:r>
            <a:r>
              <a:rPr lang="es-ES" sz="2800" dirty="0"/>
              <a:t>D</a:t>
            </a:r>
            <a:r>
              <a:rPr lang="es-ES" sz="2800" dirty="0" smtClean="0"/>
              <a:t>iagnóstico </a:t>
            </a:r>
            <a:r>
              <a:rPr lang="es-ES" sz="2800" dirty="0"/>
              <a:t>de la presencia o no de RDNP severa evaluado en términos de exactitud.</a:t>
            </a:r>
            <a:r>
              <a:rPr lang="es-EC" sz="2800" dirty="0"/>
              <a:t/>
            </a:r>
            <a:br>
              <a:rPr lang="es-EC" sz="2800" dirty="0"/>
            </a:br>
            <a:endParaRPr lang="es-EC" sz="28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182091"/>
              </p:ext>
            </p:extLst>
          </p:nvPr>
        </p:nvGraphicFramePr>
        <p:xfrm>
          <a:off x="1619672" y="1131590"/>
          <a:ext cx="5040560" cy="1892808"/>
        </p:xfrm>
        <a:graphic>
          <a:graphicData uri="http://schemas.openxmlformats.org/drawingml/2006/table">
            <a:tbl>
              <a:tblPr firstRow="1" firstCol="1" bandRow="1">
                <a:tableStyleId>{5C22544A-7EE6-4342-B048-85BDC9FD1C3A}</a:tableStyleId>
              </a:tblPr>
              <a:tblGrid>
                <a:gridCol w="1389377"/>
                <a:gridCol w="1914922"/>
                <a:gridCol w="1736261"/>
              </a:tblGrid>
              <a:tr h="405630">
                <a:tc>
                  <a:txBody>
                    <a:bodyPr/>
                    <a:lstStyle/>
                    <a:p>
                      <a:pPr algn="ctr">
                        <a:lnSpc>
                          <a:spcPct val="115000"/>
                        </a:lnSpc>
                        <a:spcAft>
                          <a:spcPts val="0"/>
                        </a:spcAft>
                      </a:pPr>
                      <a:r>
                        <a:rPr lang="es-ES" sz="1200" dirty="0">
                          <a:effectLst/>
                        </a:rPr>
                        <a:t>Clasificador</a:t>
                      </a:r>
                      <a:endParaRPr lang="es-EC" sz="1200" dirty="0">
                        <a:effectLst/>
                        <a:latin typeface="Times New Roman"/>
                        <a:ea typeface="Calibri"/>
                      </a:endParaRPr>
                    </a:p>
                  </a:txBody>
                  <a:tcPr marL="68580" marR="68580" marT="0" marB="0" anchor="ctr"/>
                </a:tc>
                <a:tc>
                  <a:txBody>
                    <a:bodyPr/>
                    <a:lstStyle/>
                    <a:p>
                      <a:pPr algn="ctr">
                        <a:lnSpc>
                          <a:spcPct val="115000"/>
                        </a:lnSpc>
                        <a:spcAft>
                          <a:spcPts val="0"/>
                        </a:spcAft>
                      </a:pPr>
                      <a:r>
                        <a:rPr lang="es-ES" sz="1200" dirty="0">
                          <a:effectLst/>
                        </a:rPr>
                        <a:t>Características seleccionadas</a:t>
                      </a:r>
                      <a:endParaRPr lang="es-EC" sz="1200" dirty="0">
                        <a:effectLst/>
                        <a:latin typeface="Times New Roman"/>
                        <a:ea typeface="Calibri"/>
                      </a:endParaRPr>
                    </a:p>
                  </a:txBody>
                  <a:tcPr marL="68580" marR="68580" marT="0" marB="0" anchor="ctr"/>
                </a:tc>
                <a:tc>
                  <a:txBody>
                    <a:bodyPr/>
                    <a:lstStyle/>
                    <a:p>
                      <a:pPr algn="ctr">
                        <a:lnSpc>
                          <a:spcPct val="115000"/>
                        </a:lnSpc>
                        <a:spcAft>
                          <a:spcPts val="0"/>
                        </a:spcAft>
                      </a:pPr>
                      <a:r>
                        <a:rPr lang="es-ES" sz="1200">
                          <a:effectLst/>
                        </a:rPr>
                        <a:t>Parámetros</a:t>
                      </a:r>
                      <a:endParaRPr lang="es-EC" sz="1200">
                        <a:effectLst/>
                        <a:latin typeface="Times New Roman"/>
                        <a:ea typeface="Calibri"/>
                      </a:endParaRPr>
                    </a:p>
                  </a:txBody>
                  <a:tcPr marL="68580" marR="68580" marT="0" marB="0" anchor="ctr"/>
                </a:tc>
              </a:tr>
              <a:tr h="544704">
                <a:tc>
                  <a:txBody>
                    <a:bodyPr/>
                    <a:lstStyle/>
                    <a:p>
                      <a:pPr algn="ctr">
                        <a:lnSpc>
                          <a:spcPct val="115000"/>
                        </a:lnSpc>
                        <a:spcAft>
                          <a:spcPts val="0"/>
                        </a:spcAft>
                      </a:pPr>
                      <a:r>
                        <a:rPr lang="es-ES" sz="1200">
                          <a:effectLst/>
                        </a:rPr>
                        <a:t>Árbol de decisión</a:t>
                      </a:r>
                      <a:endParaRPr lang="es-EC" sz="1200">
                        <a:effectLst/>
                        <a:latin typeface="Times New Roman"/>
                        <a:ea typeface="Calibri"/>
                      </a:endParaRPr>
                    </a:p>
                  </a:txBody>
                  <a:tcPr marL="68580" marR="68580" marT="0" marB="0" anchor="ctr"/>
                </a:tc>
                <a:tc>
                  <a:txBody>
                    <a:bodyPr/>
                    <a:lstStyle/>
                    <a:p>
                      <a:pPr algn="ctr">
                        <a:lnSpc>
                          <a:spcPct val="115000"/>
                        </a:lnSpc>
                        <a:spcAft>
                          <a:spcPts val="0"/>
                        </a:spcAft>
                      </a:pPr>
                      <a:r>
                        <a:rPr lang="es-ES" sz="1200">
                          <a:effectLst/>
                        </a:rPr>
                        <a:t>Número de microaneurismas</a:t>
                      </a:r>
                      <a:endParaRPr lang="es-EC" sz="1200">
                        <a:effectLst/>
                        <a:latin typeface="Times New Roman"/>
                        <a:ea typeface="Calibri"/>
                      </a:endParaRPr>
                    </a:p>
                  </a:txBody>
                  <a:tcPr marL="68580" marR="68580" marT="0" marB="0" anchor="ctr"/>
                </a:tc>
                <a:tc>
                  <a:txBody>
                    <a:bodyPr/>
                    <a:lstStyle/>
                    <a:p>
                      <a:pPr algn="ctr">
                        <a:lnSpc>
                          <a:spcPct val="115000"/>
                        </a:lnSpc>
                        <a:spcAft>
                          <a:spcPts val="0"/>
                        </a:spcAft>
                      </a:pPr>
                      <a:r>
                        <a:rPr lang="es-ES" sz="1200">
                          <a:effectLst/>
                        </a:rPr>
                        <a:t>Una división de profundidad e índice de Gini</a:t>
                      </a:r>
                      <a:endParaRPr lang="es-EC" sz="1200">
                        <a:effectLst/>
                        <a:latin typeface="Times New Roman"/>
                        <a:ea typeface="Calibri"/>
                      </a:endParaRPr>
                    </a:p>
                  </a:txBody>
                  <a:tcPr marL="68580" marR="68580" marT="0" marB="0" anchor="ctr"/>
                </a:tc>
              </a:tr>
              <a:tr h="561833">
                <a:tc>
                  <a:txBody>
                    <a:bodyPr/>
                    <a:lstStyle/>
                    <a:p>
                      <a:pPr algn="ctr">
                        <a:lnSpc>
                          <a:spcPct val="115000"/>
                        </a:lnSpc>
                        <a:spcAft>
                          <a:spcPts val="0"/>
                        </a:spcAft>
                      </a:pPr>
                      <a:r>
                        <a:rPr lang="es-ES" sz="1200">
                          <a:effectLst/>
                        </a:rPr>
                        <a:t>SVM</a:t>
                      </a:r>
                      <a:endParaRPr lang="es-EC" sz="1200">
                        <a:effectLst/>
                        <a:latin typeface="Times New Roman"/>
                        <a:ea typeface="Calibri"/>
                      </a:endParaRPr>
                    </a:p>
                  </a:txBody>
                  <a:tcPr marL="68580" marR="68580" marT="0" marB="0" anchor="ctr"/>
                </a:tc>
                <a:tc>
                  <a:txBody>
                    <a:bodyPr/>
                    <a:lstStyle/>
                    <a:p>
                      <a:pPr algn="ctr">
                        <a:lnSpc>
                          <a:spcPct val="115000"/>
                        </a:lnSpc>
                        <a:spcAft>
                          <a:spcPts val="0"/>
                        </a:spcAft>
                      </a:pPr>
                      <a:r>
                        <a:rPr lang="es-ES" sz="1200" dirty="0">
                          <a:effectLst/>
                        </a:rPr>
                        <a:t>Número de </a:t>
                      </a:r>
                      <a:r>
                        <a:rPr lang="es-ES" sz="1200" dirty="0" err="1">
                          <a:effectLst/>
                        </a:rPr>
                        <a:t>microaneurismas</a:t>
                      </a:r>
                      <a:r>
                        <a:rPr lang="es-ES" sz="1200" dirty="0">
                          <a:effectLst/>
                        </a:rPr>
                        <a:t>, Número de posibles </a:t>
                      </a:r>
                      <a:r>
                        <a:rPr lang="es-ES" sz="1200" dirty="0" err="1">
                          <a:effectLst/>
                        </a:rPr>
                        <a:t>microaneurismas</a:t>
                      </a:r>
                      <a:endParaRPr lang="es-EC" sz="1200" dirty="0">
                        <a:effectLst/>
                        <a:latin typeface="Times New Roman"/>
                        <a:ea typeface="Calibri"/>
                      </a:endParaRPr>
                    </a:p>
                  </a:txBody>
                  <a:tcPr marL="68580" marR="68580" marT="0" marB="0" anchor="ctr"/>
                </a:tc>
                <a:tc>
                  <a:txBody>
                    <a:bodyPr/>
                    <a:lstStyle/>
                    <a:p>
                      <a:pPr algn="ctr">
                        <a:lnSpc>
                          <a:spcPct val="115000"/>
                        </a:lnSpc>
                        <a:spcAft>
                          <a:spcPts val="0"/>
                        </a:spcAft>
                      </a:pPr>
                      <a:r>
                        <a:rPr lang="es-ES" sz="1200" dirty="0">
                          <a:effectLst/>
                        </a:rPr>
                        <a:t>Función </a:t>
                      </a:r>
                      <a:r>
                        <a:rPr lang="es-ES" sz="1200" dirty="0" err="1">
                          <a:effectLst/>
                        </a:rPr>
                        <a:t>kernel</a:t>
                      </a:r>
                      <a:r>
                        <a:rPr lang="es-ES" sz="1200" dirty="0">
                          <a:effectLst/>
                        </a:rPr>
                        <a:t> lineal</a:t>
                      </a:r>
                      <a:endParaRPr lang="es-EC" sz="1200" dirty="0">
                        <a:effectLst/>
                        <a:latin typeface="Times New Roman"/>
                        <a:ea typeface="Calibri"/>
                      </a:endParaRPr>
                    </a:p>
                  </a:txBody>
                  <a:tcPr marL="68580" marR="68580" marT="0" marB="0" anchor="ct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573652267"/>
              </p:ext>
            </p:extLst>
          </p:nvPr>
        </p:nvGraphicFramePr>
        <p:xfrm>
          <a:off x="1619672" y="3219822"/>
          <a:ext cx="5059680" cy="1400049"/>
        </p:xfrm>
        <a:graphic>
          <a:graphicData uri="http://schemas.openxmlformats.org/drawingml/2006/table">
            <a:tbl>
              <a:tblPr firstRow="1" firstCol="1" bandRow="1">
                <a:tableStyleId>{21E4AEA4-8DFA-4A89-87EB-49C32662AFE0}</a:tableStyleId>
              </a:tblPr>
              <a:tblGrid>
                <a:gridCol w="1012825"/>
                <a:gridCol w="810260"/>
                <a:gridCol w="989965"/>
                <a:gridCol w="1076325"/>
                <a:gridCol w="1170305"/>
              </a:tblGrid>
              <a:tr h="516890">
                <a:tc>
                  <a:txBody>
                    <a:bodyPr/>
                    <a:lstStyle/>
                    <a:p>
                      <a:pPr algn="ctr">
                        <a:lnSpc>
                          <a:spcPct val="150000"/>
                        </a:lnSpc>
                        <a:spcAft>
                          <a:spcPts val="0"/>
                        </a:spcAft>
                      </a:pPr>
                      <a:r>
                        <a:rPr lang="es-ES" sz="1200" dirty="0">
                          <a:effectLst/>
                        </a:rPr>
                        <a:t>Clasificador</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Exactitud</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Sensibilidad</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Especificidad</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Capacidad predictiva</a:t>
                      </a:r>
                      <a:endParaRPr lang="es-EC" sz="1200">
                        <a:effectLst/>
                        <a:latin typeface="Times New Roman"/>
                        <a:ea typeface="Calibri"/>
                      </a:endParaRPr>
                    </a:p>
                  </a:txBody>
                  <a:tcPr marL="68580" marR="68580" marT="0" marB="0" anchor="ctr"/>
                </a:tc>
              </a:tr>
              <a:tr h="455930">
                <a:tc>
                  <a:txBody>
                    <a:bodyPr/>
                    <a:lstStyle/>
                    <a:p>
                      <a:pPr algn="ctr">
                        <a:lnSpc>
                          <a:spcPct val="150000"/>
                        </a:lnSpc>
                        <a:spcAft>
                          <a:spcPts val="0"/>
                        </a:spcAft>
                      </a:pPr>
                      <a:r>
                        <a:rPr lang="es-ES" sz="1200">
                          <a:effectLst/>
                        </a:rPr>
                        <a:t>Árbol de decisión</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92.03%</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86.6%</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97.4%</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88.70%</a:t>
                      </a:r>
                      <a:endParaRPr lang="es-EC" sz="1200" dirty="0">
                        <a:effectLst/>
                        <a:latin typeface="Times New Roman"/>
                        <a:ea typeface="Calibri"/>
                      </a:endParaRPr>
                    </a:p>
                  </a:txBody>
                  <a:tcPr marL="68580" marR="68580" marT="0" marB="0" anchor="ctr"/>
                </a:tc>
              </a:tr>
              <a:tr h="361315">
                <a:tc>
                  <a:txBody>
                    <a:bodyPr/>
                    <a:lstStyle/>
                    <a:p>
                      <a:pPr algn="ctr">
                        <a:lnSpc>
                          <a:spcPct val="150000"/>
                        </a:lnSpc>
                        <a:spcAft>
                          <a:spcPts val="0"/>
                        </a:spcAft>
                      </a:pPr>
                      <a:r>
                        <a:rPr lang="es-ES" sz="1200" dirty="0">
                          <a:effectLst/>
                        </a:rPr>
                        <a:t>SVM</a:t>
                      </a:r>
                      <a:endParaRPr lang="es-EC" sz="1200" dirty="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92.36%</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87.25%</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97.4%</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93.81%</a:t>
                      </a:r>
                      <a:endParaRPr lang="es-EC" sz="1200" dirty="0">
                        <a:effectLst/>
                        <a:latin typeface="Times New Roman"/>
                        <a:ea typeface="Calibri"/>
                      </a:endParaRPr>
                    </a:p>
                  </a:txBody>
                  <a:tcPr marL="68580" marR="68580" marT="0" marB="0" anchor="ctr"/>
                </a:tc>
              </a:tr>
            </a:tbl>
          </a:graphicData>
        </a:graphic>
      </p:graphicFrame>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974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67544" y="411510"/>
            <a:ext cx="7620000" cy="857250"/>
          </a:xfrm>
        </p:spPr>
        <p:txBody>
          <a:bodyPr/>
          <a:lstStyle/>
          <a:p>
            <a:r>
              <a:rPr lang="es-EC" sz="2800" dirty="0"/>
              <a:t>2</a:t>
            </a:r>
            <a:r>
              <a:rPr lang="es-EC" sz="2800" dirty="0" smtClean="0"/>
              <a:t>.-  </a:t>
            </a:r>
            <a:r>
              <a:rPr lang="es-ES" sz="2800" dirty="0"/>
              <a:t>D</a:t>
            </a:r>
            <a:r>
              <a:rPr lang="es-ES" sz="2800" dirty="0" smtClean="0"/>
              <a:t>iagnóstico </a:t>
            </a:r>
            <a:r>
              <a:rPr lang="es-ES" sz="2800" dirty="0"/>
              <a:t>de la presencia o no de RDNP severa evaluado en términos de </a:t>
            </a:r>
            <a:r>
              <a:rPr lang="es-ES" sz="2800" dirty="0" smtClean="0"/>
              <a:t>sensibilidad.</a:t>
            </a:r>
            <a:r>
              <a:rPr lang="es-EC" sz="2800" dirty="0"/>
              <a:t/>
            </a:r>
            <a:br>
              <a:rPr lang="es-EC" sz="2800" dirty="0"/>
            </a:br>
            <a:endParaRPr lang="es-EC" sz="2800" dirty="0"/>
          </a:p>
        </p:txBody>
      </p:sp>
      <p:graphicFrame>
        <p:nvGraphicFramePr>
          <p:cNvPr id="5" name="4 Tabla"/>
          <p:cNvGraphicFramePr>
            <a:graphicFrameLocks noGrp="1"/>
          </p:cNvGraphicFramePr>
          <p:nvPr>
            <p:extLst>
              <p:ext uri="{D42A27DB-BD31-4B8C-83A1-F6EECF244321}">
                <p14:modId xmlns:p14="http://schemas.microsoft.com/office/powerpoint/2010/main" val="544590634"/>
              </p:ext>
            </p:extLst>
          </p:nvPr>
        </p:nvGraphicFramePr>
        <p:xfrm>
          <a:off x="1691680" y="1203598"/>
          <a:ext cx="5213350" cy="1696657"/>
        </p:xfrm>
        <a:graphic>
          <a:graphicData uri="http://schemas.openxmlformats.org/drawingml/2006/table">
            <a:tbl>
              <a:tblPr firstRow="1" firstCol="1" bandRow="1">
                <a:tableStyleId>{5C22544A-7EE6-4342-B048-85BDC9FD1C3A}</a:tableStyleId>
              </a:tblPr>
              <a:tblGrid>
                <a:gridCol w="1527175"/>
                <a:gridCol w="1710055"/>
                <a:gridCol w="1976120"/>
              </a:tblGrid>
              <a:tr h="631825">
                <a:tc>
                  <a:txBody>
                    <a:bodyPr/>
                    <a:lstStyle/>
                    <a:p>
                      <a:pPr algn="ctr">
                        <a:lnSpc>
                          <a:spcPct val="150000"/>
                        </a:lnSpc>
                        <a:spcAft>
                          <a:spcPts val="0"/>
                        </a:spcAft>
                      </a:pPr>
                      <a:r>
                        <a:rPr lang="es-ES" sz="1200">
                          <a:effectLst/>
                        </a:rPr>
                        <a:t>Clasificador</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Características seleccionadas</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Parámetros</a:t>
                      </a:r>
                      <a:endParaRPr lang="es-EC" sz="1200">
                        <a:effectLst/>
                        <a:latin typeface="Times New Roman"/>
                        <a:ea typeface="Calibri"/>
                      </a:endParaRPr>
                    </a:p>
                  </a:txBody>
                  <a:tcPr marL="68580" marR="68580" marT="0" marB="0" anchor="ctr"/>
                </a:tc>
              </a:tr>
              <a:tr h="0">
                <a:tc>
                  <a:txBody>
                    <a:bodyPr/>
                    <a:lstStyle/>
                    <a:p>
                      <a:pPr algn="ctr">
                        <a:lnSpc>
                          <a:spcPct val="150000"/>
                        </a:lnSpc>
                        <a:spcAft>
                          <a:spcPts val="0"/>
                        </a:spcAft>
                      </a:pPr>
                      <a:r>
                        <a:rPr lang="es-ES" sz="1200">
                          <a:effectLst/>
                        </a:rPr>
                        <a:t>Árbol de decisión</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Todas</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Índice de Gini y 9 divisiones de profundidad</a:t>
                      </a:r>
                      <a:endParaRPr lang="es-EC" sz="1200">
                        <a:effectLst/>
                        <a:latin typeface="Times New Roman"/>
                        <a:ea typeface="Calibri"/>
                      </a:endParaRPr>
                    </a:p>
                  </a:txBody>
                  <a:tcPr marL="68580" marR="68580" marT="0" marB="0" anchor="ctr"/>
                </a:tc>
              </a:tr>
              <a:tr h="545465">
                <a:tc>
                  <a:txBody>
                    <a:bodyPr/>
                    <a:lstStyle/>
                    <a:p>
                      <a:pPr algn="ctr">
                        <a:lnSpc>
                          <a:spcPct val="150000"/>
                        </a:lnSpc>
                        <a:spcAft>
                          <a:spcPts val="0"/>
                        </a:spcAft>
                      </a:pPr>
                      <a:r>
                        <a:rPr lang="es-ES" sz="1200">
                          <a:effectLst/>
                        </a:rPr>
                        <a:t>SVM</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Todas</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Función </a:t>
                      </a:r>
                      <a:r>
                        <a:rPr lang="es-ES" sz="1200" dirty="0" err="1">
                          <a:effectLst/>
                        </a:rPr>
                        <a:t>kernel</a:t>
                      </a:r>
                      <a:r>
                        <a:rPr lang="es-ES" sz="1200" dirty="0">
                          <a:effectLst/>
                        </a:rPr>
                        <a:t> Gaussiano con sigma de 0.71</a:t>
                      </a:r>
                      <a:endParaRPr lang="es-EC" sz="1200" dirty="0">
                        <a:effectLst/>
                        <a:latin typeface="Times New Roman"/>
                        <a:ea typeface="Calibri"/>
                      </a:endParaRPr>
                    </a:p>
                  </a:txBody>
                  <a:tcPr marL="68580" marR="68580" marT="0" marB="0" anchor="ct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394715102"/>
              </p:ext>
            </p:extLst>
          </p:nvPr>
        </p:nvGraphicFramePr>
        <p:xfrm>
          <a:off x="1709771" y="3219822"/>
          <a:ext cx="5166485" cy="1341142"/>
        </p:xfrm>
        <a:graphic>
          <a:graphicData uri="http://schemas.openxmlformats.org/drawingml/2006/table">
            <a:tbl>
              <a:tblPr firstRow="1" firstCol="1" bandRow="1">
                <a:tableStyleId>{21E4AEA4-8DFA-4A89-87EB-49C32662AFE0}</a:tableStyleId>
              </a:tblPr>
              <a:tblGrid>
                <a:gridCol w="1376448"/>
                <a:gridCol w="752838"/>
                <a:gridCol w="929782"/>
                <a:gridCol w="1009307"/>
                <a:gridCol w="1098110"/>
              </a:tblGrid>
              <a:tr h="503642">
                <a:tc>
                  <a:txBody>
                    <a:bodyPr/>
                    <a:lstStyle/>
                    <a:p>
                      <a:pPr algn="ctr">
                        <a:lnSpc>
                          <a:spcPct val="150000"/>
                        </a:lnSpc>
                        <a:spcAft>
                          <a:spcPts val="0"/>
                        </a:spcAft>
                      </a:pPr>
                      <a:r>
                        <a:rPr lang="es-ES" sz="1200">
                          <a:effectLst/>
                        </a:rPr>
                        <a:t>Clasificador</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Exactitud</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Sensibilidad</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Especificidad</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Capacidad predictiva</a:t>
                      </a:r>
                      <a:endParaRPr lang="es-EC" sz="1200">
                        <a:effectLst/>
                        <a:latin typeface="Times New Roman"/>
                        <a:ea typeface="Calibri"/>
                      </a:endParaRPr>
                    </a:p>
                  </a:txBody>
                  <a:tcPr marL="68580" marR="68580" marT="0" marB="0" anchor="ctr"/>
                </a:tc>
              </a:tr>
              <a:tr h="442126">
                <a:tc>
                  <a:txBody>
                    <a:bodyPr/>
                    <a:lstStyle/>
                    <a:p>
                      <a:pPr algn="ctr">
                        <a:lnSpc>
                          <a:spcPct val="150000"/>
                        </a:lnSpc>
                        <a:spcAft>
                          <a:spcPts val="0"/>
                        </a:spcAft>
                      </a:pPr>
                      <a:r>
                        <a:rPr lang="es-ES" sz="1200">
                          <a:effectLst/>
                        </a:rPr>
                        <a:t>Árbol de decisión</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91.03%</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93.95%</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88.07%</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90.8%</a:t>
                      </a:r>
                      <a:endParaRPr lang="es-EC" sz="1200">
                        <a:effectLst/>
                        <a:latin typeface="Times New Roman"/>
                        <a:ea typeface="Calibri"/>
                      </a:endParaRPr>
                    </a:p>
                  </a:txBody>
                  <a:tcPr marL="68580" marR="68580" marT="0" marB="0" anchor="ctr"/>
                </a:tc>
              </a:tr>
              <a:tr h="350376">
                <a:tc>
                  <a:txBody>
                    <a:bodyPr/>
                    <a:lstStyle/>
                    <a:p>
                      <a:pPr algn="ctr">
                        <a:lnSpc>
                          <a:spcPct val="150000"/>
                        </a:lnSpc>
                        <a:spcAft>
                          <a:spcPts val="0"/>
                        </a:spcAft>
                      </a:pPr>
                      <a:r>
                        <a:rPr lang="es-ES" sz="1200">
                          <a:effectLst/>
                        </a:rPr>
                        <a:t>SVM</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80.40%</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94.63%</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a:effectLst/>
                        </a:rPr>
                        <a:t>66.22%</a:t>
                      </a:r>
                      <a:endParaRPr lang="es-EC" sz="1200">
                        <a:effectLst/>
                        <a:latin typeface="Times New Roman"/>
                        <a:ea typeface="Calibri"/>
                      </a:endParaRPr>
                    </a:p>
                  </a:txBody>
                  <a:tcPr marL="68580" marR="68580" marT="0" marB="0" anchor="ctr"/>
                </a:tc>
                <a:tc>
                  <a:txBody>
                    <a:bodyPr/>
                    <a:lstStyle/>
                    <a:p>
                      <a:pPr algn="ctr">
                        <a:lnSpc>
                          <a:spcPct val="150000"/>
                        </a:lnSpc>
                        <a:spcAft>
                          <a:spcPts val="0"/>
                        </a:spcAft>
                      </a:pPr>
                      <a:r>
                        <a:rPr lang="es-ES" sz="1200" dirty="0">
                          <a:effectLst/>
                        </a:rPr>
                        <a:t>89.90%</a:t>
                      </a:r>
                      <a:endParaRPr lang="es-EC" sz="1200" dirty="0">
                        <a:effectLst/>
                        <a:latin typeface="Times New Roman"/>
                        <a:ea typeface="Calibri"/>
                      </a:endParaRPr>
                    </a:p>
                  </a:txBody>
                  <a:tcPr marL="68580" marR="68580" marT="0" marB="0" anchor="ctr"/>
                </a:tc>
              </a:tr>
            </a:tbl>
          </a:graphicData>
        </a:graphic>
      </p:graphicFrame>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6176" y="53072"/>
            <a:ext cx="525477" cy="639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2833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2080</TotalTime>
  <Words>1188</Words>
  <Application>Microsoft Office PowerPoint</Application>
  <PresentationFormat>Presentación en pantalla (16:9)</PresentationFormat>
  <Paragraphs>149</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Adyacencia</vt:lpstr>
      <vt:lpstr>Presentación de PowerPoint</vt:lpstr>
      <vt:lpstr>Presentación de PowerPoint</vt:lpstr>
      <vt:lpstr>Presentación de PowerPoint</vt:lpstr>
      <vt:lpstr>Presentación de PowerPoint</vt:lpstr>
      <vt:lpstr>Retinopatía Diabética</vt:lpstr>
      <vt:lpstr>Descripción general del sistema</vt:lpstr>
      <vt:lpstr>Características</vt:lpstr>
      <vt:lpstr>1.-  Diagnóstico de la presencia o no de RDNP severa evaluado en términos de exactitud. </vt:lpstr>
      <vt:lpstr>2.-  Diagnóstico de la presencia o no de RDNP severa evaluado en términos de sensibilidad. </vt:lpstr>
      <vt:lpstr>3. Diagnóstico de la presencia o no de los 3 grados de RDNP </vt:lpstr>
      <vt:lpstr>SVM</vt:lpstr>
      <vt:lpstr>Conclusiones</vt:lpstr>
      <vt:lpstr>Conclusiones</vt:lpstr>
      <vt:lpstr>Conclusiones</vt:lpstr>
      <vt:lpstr>Recomendaciones</vt:lpstr>
      <vt:lpstr>Recomendaciones</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Luffi</cp:lastModifiedBy>
  <cp:revision>18</cp:revision>
  <dcterms:created xsi:type="dcterms:W3CDTF">2017-01-14T14:05:33Z</dcterms:created>
  <dcterms:modified xsi:type="dcterms:W3CDTF">2017-01-16T00:46:15Z</dcterms:modified>
</cp:coreProperties>
</file>