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64" r:id="rId4"/>
    <p:sldId id="268" r:id="rId5"/>
    <p:sldId id="265" r:id="rId6"/>
    <p:sldId id="266" r:id="rId7"/>
    <p:sldId id="267" r:id="rId8"/>
    <p:sldId id="259" r:id="rId9"/>
    <p:sldId id="260" r:id="rId10"/>
    <p:sldId id="261" r:id="rId11"/>
    <p:sldId id="262" r:id="rId12"/>
    <p:sldId id="263" r:id="rId13"/>
    <p:sldId id="269" r:id="rId14"/>
    <p:sldId id="270" r:id="rId15"/>
    <p:sldId id="271" r:id="rId16"/>
    <p:sldId id="282" r:id="rId17"/>
    <p:sldId id="283" r:id="rId18"/>
    <p:sldId id="284" r:id="rId19"/>
    <p:sldId id="285" r:id="rId20"/>
    <p:sldId id="272" r:id="rId21"/>
    <p:sldId id="273" r:id="rId22"/>
    <p:sldId id="286" r:id="rId23"/>
    <p:sldId id="287" r:id="rId24"/>
    <p:sldId id="274" r:id="rId25"/>
    <p:sldId id="288" r:id="rId26"/>
    <p:sldId id="275" r:id="rId27"/>
    <p:sldId id="281" r:id="rId28"/>
    <p:sldId id="279" r:id="rId29"/>
    <p:sldId id="278" r:id="rId30"/>
    <p:sldId id="277" r:id="rId31"/>
    <p:sldId id="280" r:id="rId32"/>
    <p:sldId id="276"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1" autoAdjust="0"/>
    <p:restoredTop sz="94696" autoAdjust="0"/>
  </p:normalViewPr>
  <p:slideViewPr>
    <p:cSldViewPr>
      <p:cViewPr varScale="1">
        <p:scale>
          <a:sx n="103" d="100"/>
          <a:sy n="103" d="100"/>
        </p:scale>
        <p:origin x="-1520" y="-112"/>
      </p:cViewPr>
      <p:guideLst>
        <p:guide orient="horz" pos="2160"/>
        <p:guide pos="2880"/>
      </p:guideLst>
    </p:cSldViewPr>
  </p:slideViewPr>
  <p:outlineViewPr>
    <p:cViewPr>
      <p:scale>
        <a:sx n="33" d="100"/>
        <a:sy n="33" d="100"/>
      </p:scale>
      <p:origin x="0" y="3749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T\Respaldo%20documentos%20(formateo)\MBA\TESIS%2002\Desarrollo%20de%20la%20tesis\PROY010A2_02.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D:\AT\Respaldo%20documentos%20(formateo)\MBA\TESIS%2002\Desarrollo%20de%20la%20tesis\PROY010A2_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Narrow"/>
                <a:ea typeface="Arial Narrow"/>
                <a:cs typeface="Arial Narrow"/>
              </a:defRPr>
            </a:pPr>
            <a:r>
              <a:rPr lang="es-ES"/>
              <a:t>VARIACION ANUAL  DE LA TIR%  HASTA EL HORIZONTE DEL PROYECTO</a:t>
            </a:r>
          </a:p>
        </c:rich>
      </c:tx>
      <c:layout>
        <c:manualLayout>
          <c:xMode val="edge"/>
          <c:yMode val="edge"/>
          <c:x val="0.126728354475039"/>
          <c:y val="0.0314225512836768"/>
        </c:manualLayout>
      </c:layout>
      <c:overlay val="0"/>
      <c:spPr>
        <a:noFill/>
        <a:ln w="25400">
          <a:noFill/>
        </a:ln>
      </c:spPr>
    </c:title>
    <c:autoTitleDeleted val="0"/>
    <c:plotArea>
      <c:layout>
        <c:manualLayout>
          <c:layoutTarget val="inner"/>
          <c:xMode val="edge"/>
          <c:yMode val="edge"/>
          <c:x val="0.110966128175822"/>
          <c:y val="0.171189979123173"/>
          <c:w val="0.870757735214982"/>
          <c:h val="0.75365344467641"/>
        </c:manualLayout>
      </c:layout>
      <c:lineChart>
        <c:grouping val="standard"/>
        <c:varyColors val="0"/>
        <c:ser>
          <c:idx val="0"/>
          <c:order val="0"/>
          <c:spPr>
            <a:ln w="38100">
              <a:solidFill>
                <a:srgbClr val="000080"/>
              </a:solidFill>
              <a:prstDash val="solid"/>
            </a:ln>
          </c:spPr>
          <c:marker>
            <c:symbol val="circle"/>
            <c:size val="7"/>
            <c:spPr>
              <a:solidFill>
                <a:srgbClr val="000080"/>
              </a:solidFill>
              <a:ln>
                <a:solidFill>
                  <a:srgbClr val="339933"/>
                </a:solidFill>
                <a:prstDash val="solid"/>
              </a:ln>
            </c:spPr>
          </c:marker>
          <c:dLbls>
            <c:numFmt formatCode="0.0%" sourceLinked="0"/>
            <c:spPr>
              <a:noFill/>
              <a:ln w="25400">
                <a:noFill/>
              </a:ln>
            </c:spPr>
            <c:txPr>
              <a:bodyPr/>
              <a:lstStyle/>
              <a:p>
                <a:pPr>
                  <a:defRPr sz="1200" b="1" i="0" u="none" strike="noStrike" baseline="0">
                    <a:solidFill>
                      <a:srgbClr val="000000"/>
                    </a:solidFill>
                    <a:latin typeface="Arial Narrow"/>
                    <a:ea typeface="Arial Narrow"/>
                    <a:cs typeface="Arial Narrow"/>
                  </a:defRPr>
                </a:pPr>
                <a:endParaRPr lang="en-US"/>
              </a:p>
            </c:txPr>
            <c:dLblPos val="t"/>
            <c:showLegendKey val="0"/>
            <c:showVal val="1"/>
            <c:showCatName val="0"/>
            <c:showSerName val="0"/>
            <c:showPercent val="0"/>
            <c:showBubbleSize val="0"/>
            <c:showLeaderLines val="0"/>
          </c:dLbls>
          <c:val>
            <c:numRef>
              <c:f>'GRAFICO 1 VARIA ANUAL RENTABILI'!$P$8:$P$17</c:f>
              <c:numCache>
                <c:formatCode>0.00%</c:formatCode>
                <c:ptCount val="10"/>
                <c:pt idx="0">
                  <c:v>0.0</c:v>
                </c:pt>
                <c:pt idx="1">
                  <c:v>0.0</c:v>
                </c:pt>
                <c:pt idx="2">
                  <c:v>0.0</c:v>
                </c:pt>
                <c:pt idx="3">
                  <c:v>-0.227233684263751</c:v>
                </c:pt>
                <c:pt idx="4">
                  <c:v>-0.0871311512452516</c:v>
                </c:pt>
                <c:pt idx="5">
                  <c:v>0.0622059519769578</c:v>
                </c:pt>
                <c:pt idx="6">
                  <c:v>0.160207374790401</c:v>
                </c:pt>
                <c:pt idx="7">
                  <c:v>0.219672944274506</c:v>
                </c:pt>
                <c:pt idx="8">
                  <c:v>0.259641421009734</c:v>
                </c:pt>
                <c:pt idx="9">
                  <c:v>0.282875161177172</c:v>
                </c:pt>
              </c:numCache>
            </c:numRef>
          </c:val>
          <c:smooth val="0"/>
        </c:ser>
        <c:dLbls>
          <c:showLegendKey val="0"/>
          <c:showVal val="1"/>
          <c:showCatName val="0"/>
          <c:showSerName val="0"/>
          <c:showPercent val="0"/>
          <c:showBubbleSize val="0"/>
        </c:dLbls>
        <c:marker val="1"/>
        <c:smooth val="0"/>
        <c:axId val="-2128641800"/>
        <c:axId val="-2129389112"/>
      </c:lineChart>
      <c:catAx>
        <c:axId val="-2128641800"/>
        <c:scaling>
          <c:orientation val="minMax"/>
        </c:scaling>
        <c:delete val="0"/>
        <c:axPos val="b"/>
        <c:majorGridlines>
          <c:spPr>
            <a:ln w="25400">
              <a:solidFill>
                <a:srgbClr val="000000"/>
              </a:solidFill>
              <a:prstDash val="solid"/>
            </a:ln>
          </c:spPr>
        </c:majorGridlines>
        <c:numFmt formatCode="0" sourceLinked="0"/>
        <c:majorTickMark val="out"/>
        <c:minorTickMark val="none"/>
        <c:tickLblPos val="nextTo"/>
        <c:spPr>
          <a:ln w="38100">
            <a:solidFill>
              <a:srgbClr val="FF0000"/>
            </a:solidFill>
            <a:prstDash val="solid"/>
          </a:ln>
        </c:spPr>
        <c:txPr>
          <a:bodyPr rot="0" vert="horz"/>
          <a:lstStyle/>
          <a:p>
            <a:pPr>
              <a:defRPr sz="1200" b="1" i="0" u="none" strike="noStrike" baseline="0">
                <a:solidFill>
                  <a:srgbClr val="000000"/>
                </a:solidFill>
                <a:latin typeface="Arial Narrow"/>
                <a:ea typeface="Arial Narrow"/>
                <a:cs typeface="Arial Narrow"/>
              </a:defRPr>
            </a:pPr>
            <a:endParaRPr lang="en-US"/>
          </a:p>
        </c:txPr>
        <c:crossAx val="-2129389112"/>
        <c:crosses val="autoZero"/>
        <c:auto val="0"/>
        <c:lblAlgn val="ctr"/>
        <c:lblOffset val="100"/>
        <c:tickLblSkip val="1"/>
        <c:tickMarkSkip val="1"/>
        <c:noMultiLvlLbl val="0"/>
      </c:catAx>
      <c:valAx>
        <c:axId val="-2129389112"/>
        <c:scaling>
          <c:orientation val="minMax"/>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Narrow"/>
                    <a:ea typeface="Arial Narrow"/>
                    <a:cs typeface="Arial Narrow"/>
                  </a:defRPr>
                </a:pPr>
                <a:r>
                  <a:rPr lang="es-ES"/>
                  <a:t>TIR%</a:t>
                </a:r>
              </a:p>
            </c:rich>
          </c:tx>
          <c:layout>
            <c:manualLayout>
              <c:xMode val="edge"/>
              <c:yMode val="edge"/>
              <c:x val="0.024193581546432"/>
              <c:y val="0.545909621422584"/>
            </c:manualLayout>
          </c:layout>
          <c:overlay val="0"/>
          <c:spPr>
            <a:noFill/>
            <a:ln w="25400">
              <a:noFill/>
            </a:ln>
          </c:spPr>
        </c:title>
        <c:numFmt formatCode="0.0%" sourceLinked="0"/>
        <c:majorTickMark val="out"/>
        <c:minorTickMark val="none"/>
        <c:tickLblPos val="nextTo"/>
        <c:spPr>
          <a:ln w="25400">
            <a:solidFill>
              <a:srgbClr val="000000"/>
            </a:solidFill>
            <a:prstDash val="solid"/>
          </a:ln>
        </c:spPr>
        <c:txPr>
          <a:bodyPr rot="0" vert="horz"/>
          <a:lstStyle/>
          <a:p>
            <a:pPr>
              <a:defRPr sz="1200" b="1" i="0" u="none" strike="noStrike" baseline="0">
                <a:solidFill>
                  <a:srgbClr val="000000"/>
                </a:solidFill>
                <a:latin typeface="Arial Narrow"/>
                <a:ea typeface="Arial Narrow"/>
                <a:cs typeface="Arial Narrow"/>
              </a:defRPr>
            </a:pPr>
            <a:endParaRPr lang="en-US"/>
          </a:p>
        </c:txPr>
        <c:crossAx val="-2128641800"/>
        <c:crosses val="autoZero"/>
        <c:crossBetween val="between"/>
      </c:valAx>
      <c:spPr>
        <a:solidFill>
          <a:srgbClr val="FFFFFF"/>
        </a:solidFill>
        <a:ln w="3175">
          <a:solidFill>
            <a:srgbClr val="000000"/>
          </a:solidFill>
          <a:prstDash val="solid"/>
        </a:ln>
      </c:spPr>
    </c:plotArea>
    <c:plotVisOnly val="1"/>
    <c:dispBlanksAs val="gap"/>
    <c:showDLblsOverMax val="0"/>
  </c:chart>
  <c:spPr>
    <a:solidFill>
      <a:srgbClr val="FFFFFF"/>
    </a:solidFill>
    <a:ln w="25400">
      <a:solidFill>
        <a:srgbClr val="000000"/>
      </a:solidFill>
      <a:prstDash val="solid"/>
    </a:ln>
  </c:spPr>
  <c:txPr>
    <a:bodyPr/>
    <a:lstStyle/>
    <a:p>
      <a:pPr>
        <a:defRPr sz="1200" b="1"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es-EC" sz="1800" dirty="0"/>
              <a:t> VARIACION DEL PUNTO DE EQUILIBRIO ANUAL,  EN MILES DE DOLARES</a:t>
            </a:r>
          </a:p>
        </c:rich>
      </c:tx>
      <c:layout>
        <c:manualLayout>
          <c:xMode val="edge"/>
          <c:yMode val="edge"/>
          <c:x val="0.167357115520849"/>
          <c:y val="0.0135869033319988"/>
        </c:manualLayout>
      </c:layout>
      <c:overlay val="0"/>
      <c:spPr>
        <a:noFill/>
        <a:ln w="25400">
          <a:noFill/>
        </a:ln>
      </c:spPr>
    </c:title>
    <c:autoTitleDeleted val="0"/>
    <c:plotArea>
      <c:layout>
        <c:manualLayout>
          <c:layoutTarget val="inner"/>
          <c:xMode val="edge"/>
          <c:yMode val="edge"/>
          <c:x val="0.113187665138656"/>
          <c:y val="0.182708444852929"/>
          <c:w val="0.886812334861344"/>
          <c:h val="0.612334950998711"/>
        </c:manualLayout>
      </c:layout>
      <c:lineChart>
        <c:grouping val="standard"/>
        <c:varyColors val="0"/>
        <c:ser>
          <c:idx val="0"/>
          <c:order val="0"/>
          <c:spPr>
            <a:ln w="25400">
              <a:solidFill>
                <a:srgbClr val="000080"/>
              </a:solidFill>
              <a:prstDash val="solid"/>
            </a:ln>
          </c:spPr>
          <c:marker>
            <c:symbol val="diamond"/>
            <c:size val="8"/>
            <c:spPr>
              <a:solidFill>
                <a:srgbClr val="000080"/>
              </a:solidFill>
              <a:ln>
                <a:solidFill>
                  <a:srgbClr val="000080"/>
                </a:solidFill>
                <a:prstDash val="solid"/>
              </a:ln>
            </c:spPr>
          </c:marker>
          <c:dLbls>
            <c:dLbl>
              <c:idx val="0"/>
              <c:layout>
                <c:manualLayout>
                  <c:x val="-0.0524808473014947"/>
                  <c:y val="0.0917255261791463"/>
                </c:manualLayout>
              </c:layout>
              <c:dLblPos val="r"/>
              <c:showLegendKey val="0"/>
              <c:showVal val="1"/>
              <c:showCatName val="0"/>
              <c:showSerName val="0"/>
              <c:showPercent val="0"/>
              <c:showBubbleSize val="0"/>
            </c:dLbl>
            <c:dLbl>
              <c:idx val="3"/>
              <c:layout>
                <c:manualLayout>
                  <c:x val="-0.0524808473014948"/>
                  <c:y val="0.0881121567121183"/>
                </c:manualLayout>
              </c:layout>
              <c:dLblPos val="r"/>
              <c:showLegendKey val="0"/>
              <c:showVal val="1"/>
              <c:showCatName val="0"/>
              <c:showSerName val="0"/>
              <c:showPercent val="0"/>
              <c:showBubbleSize val="0"/>
            </c:dLbl>
            <c:dLbl>
              <c:idx val="4"/>
              <c:layout>
                <c:manualLayout>
                  <c:x val="-0.0501292893943813"/>
                  <c:y val="0.0881121567121183"/>
                </c:manualLayout>
              </c:layout>
              <c:dLblPos val="r"/>
              <c:showLegendKey val="0"/>
              <c:showVal val="1"/>
              <c:showCatName val="0"/>
              <c:showSerName val="0"/>
              <c:showPercent val="0"/>
              <c:showBubbleSize val="0"/>
            </c:dLbl>
            <c:dLbl>
              <c:idx val="5"/>
              <c:layout>
                <c:manualLayout>
                  <c:x val="-0.0524808473014947"/>
                  <c:y val="0.0447517231077823"/>
                </c:manualLayout>
              </c:layout>
              <c:dLblPos val="r"/>
              <c:showLegendKey val="0"/>
              <c:showVal val="1"/>
              <c:showCatName val="0"/>
              <c:showSerName val="0"/>
              <c:showPercent val="0"/>
              <c:showBubbleSize val="0"/>
            </c:dLbl>
            <c:numFmt formatCode="0.0" sourceLinked="0"/>
            <c:spPr>
              <a:noFill/>
              <a:ln w="25400">
                <a:noFill/>
              </a:ln>
            </c:spPr>
            <c:txPr>
              <a:bodyPr/>
              <a:lstStyle/>
              <a:p>
                <a:pPr>
                  <a:defRPr sz="1400" b="1" i="0" u="none" strike="noStrike" baseline="0">
                    <a:solidFill>
                      <a:srgbClr val="000000"/>
                    </a:solidFill>
                    <a:latin typeface="Arial Narrow"/>
                    <a:ea typeface="Arial Narrow"/>
                    <a:cs typeface="Arial Narrow"/>
                  </a:defRPr>
                </a:pPr>
                <a:endParaRPr lang="en-US"/>
              </a:p>
            </c:txPr>
            <c:dLblPos val="b"/>
            <c:showLegendKey val="0"/>
            <c:showVal val="1"/>
            <c:showCatName val="0"/>
            <c:showSerName val="0"/>
            <c:showPercent val="0"/>
            <c:showBubbleSize val="0"/>
            <c:showLeaderLines val="0"/>
          </c:dLbls>
          <c:val>
            <c:numRef>
              <c:f>'22. Puntos de equilibrio'!$C$14:$L$14</c:f>
              <c:numCache>
                <c:formatCode>_ * #,##0.00_ ;_ * \-#,##0.00_ ;_ * "-"??_ ;_ @_ </c:formatCode>
                <c:ptCount val="10"/>
                <c:pt idx="0">
                  <c:v>274281.1027855938</c:v>
                </c:pt>
                <c:pt idx="1">
                  <c:v>258946.029723033</c:v>
                </c:pt>
                <c:pt idx="2">
                  <c:v>241353.6210025858</c:v>
                </c:pt>
                <c:pt idx="3">
                  <c:v>225504.78214057</c:v>
                </c:pt>
                <c:pt idx="4">
                  <c:v>225889.3271343836</c:v>
                </c:pt>
                <c:pt idx="5">
                  <c:v>232813.4564653563</c:v>
                </c:pt>
                <c:pt idx="6">
                  <c:v>238388.3467255617</c:v>
                </c:pt>
                <c:pt idx="7">
                  <c:v>243190.2876103266</c:v>
                </c:pt>
                <c:pt idx="8">
                  <c:v>248579.4562003034</c:v>
                </c:pt>
                <c:pt idx="9">
                  <c:v>251462.6442139233</c:v>
                </c:pt>
              </c:numCache>
            </c:numRef>
          </c:val>
          <c:smooth val="0"/>
        </c:ser>
        <c:dLbls>
          <c:showLegendKey val="0"/>
          <c:showVal val="1"/>
          <c:showCatName val="0"/>
          <c:showSerName val="0"/>
          <c:showPercent val="0"/>
          <c:showBubbleSize val="0"/>
        </c:dLbls>
        <c:marker val="1"/>
        <c:smooth val="0"/>
        <c:axId val="-2129532200"/>
        <c:axId val="-2129538488"/>
      </c:lineChart>
      <c:catAx>
        <c:axId val="-2129532200"/>
        <c:scaling>
          <c:orientation val="minMax"/>
        </c:scaling>
        <c:delete val="0"/>
        <c:axPos val="b"/>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s-EC" sz="1400"/>
                  <a:t>ANUAL</a:t>
                </a:r>
              </a:p>
            </c:rich>
          </c:tx>
          <c:layout>
            <c:manualLayout>
              <c:xMode val="edge"/>
              <c:yMode val="edge"/>
              <c:x val="0.509527694767212"/>
              <c:y val="0.896739000845233"/>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2129538488"/>
        <c:crosses val="autoZero"/>
        <c:auto val="0"/>
        <c:lblAlgn val="ctr"/>
        <c:lblOffset val="100"/>
        <c:tickLblSkip val="1"/>
        <c:tickMarkSkip val="1"/>
        <c:noMultiLvlLbl val="0"/>
      </c:catAx>
      <c:valAx>
        <c:axId val="-2129538488"/>
        <c:scaling>
          <c:orientation val="minMax"/>
        </c:scaling>
        <c:delete val="0"/>
        <c:axPos val="l"/>
        <c:majorGridlines>
          <c:spPr>
            <a:ln w="38100">
              <a:solidFill>
                <a:srgbClr val="000000"/>
              </a:solidFill>
              <a:prstDash val="solid"/>
            </a:ln>
          </c:spPr>
        </c:majorGridlines>
        <c:numFmt formatCode="0.0" sourceLinked="0"/>
        <c:majorTickMark val="cross"/>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2129532200"/>
        <c:crosses val="autoZero"/>
        <c:crossBetween val="between"/>
        <c:dispUnits>
          <c:builtInUnit val="thousands"/>
          <c:dispUnitsLbl>
            <c:layout>
              <c:manualLayout>
                <c:xMode val="edge"/>
                <c:yMode val="edge"/>
                <c:x val="0.0138180930464818"/>
                <c:y val="0.360200539915156"/>
              </c:manualLayout>
            </c:layout>
            <c:spPr>
              <a:noFill/>
              <a:ln w="25400">
                <a:noFill/>
              </a:ln>
            </c:spPr>
            <c:txPr>
              <a:bodyPr rot="-5400000" vert="horz"/>
              <a:lstStyle/>
              <a:p>
                <a:pPr algn="ctr">
                  <a:defRPr sz="1400" b="1" i="0" u="none" strike="noStrike" baseline="0">
                    <a:solidFill>
                      <a:srgbClr val="000000"/>
                    </a:solidFill>
                    <a:latin typeface="Arial"/>
                    <a:ea typeface="Arial"/>
                    <a:cs typeface="Arial"/>
                  </a:defRPr>
                </a:pPr>
                <a:endParaRPr lang="en-US"/>
              </a:p>
            </c:txPr>
          </c:dispUnitsLbl>
        </c:dispUnits>
      </c:valAx>
      <c:spPr>
        <a:solidFill>
          <a:srgbClr val="FFFFFF"/>
        </a:solidFill>
        <a:ln w="3175">
          <a:solidFill>
            <a:srgbClr val="000000"/>
          </a:solidFill>
          <a:prstDash val="solid"/>
        </a:ln>
      </c:spPr>
    </c:plotArea>
    <c:plotVisOnly val="1"/>
    <c:dispBlanksAs val="gap"/>
    <c:showDLblsOverMax val="0"/>
  </c:chart>
  <c:spPr>
    <a:no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0.46767</cdr:x>
      <cdr:y>0.56377</cdr:y>
    </cdr:from>
    <cdr:to>
      <cdr:x>0.55749</cdr:x>
      <cdr:y>0.57476</cdr:y>
    </cdr:to>
    <cdr:sp macro="" textlink="">
      <cdr:nvSpPr>
        <cdr:cNvPr id="102401" name="Text Box 1"/>
        <cdr:cNvSpPr txBox="1">
          <a:spLocks xmlns:a="http://schemas.openxmlformats.org/drawingml/2006/main" noChangeArrowheads="1"/>
        </cdr:cNvSpPr>
      </cdr:nvSpPr>
      <cdr:spPr bwMode="auto">
        <a:xfrm xmlns:a="http://schemas.openxmlformats.org/drawingml/2006/main">
          <a:off x="3151893" y="2747377"/>
          <a:ext cx="585968" cy="457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1148" rIns="0" bIns="0" anchor="t" upright="1"/>
        <a:lstStyle xmlns:a="http://schemas.openxmlformats.org/drawingml/2006/main"/>
        <a:p xmlns:a="http://schemas.openxmlformats.org/drawingml/2006/main">
          <a:pPr algn="l" rtl="1">
            <a:defRPr sz="1000"/>
          </a:pPr>
          <a:r>
            <a:rPr lang="es-ES" sz="1600" b="1" i="0" strike="noStrike">
              <a:solidFill>
                <a:srgbClr val="000000"/>
              </a:solidFill>
              <a:latin typeface="Arial"/>
              <a:cs typeface="Arial"/>
            </a:rPr>
            <a:t> </a:t>
          </a:r>
          <a:r>
            <a:rPr lang="es-ES" sz="1400" b="1" i="0" strike="noStrike">
              <a:solidFill>
                <a:srgbClr val="000000"/>
              </a:solidFill>
              <a:latin typeface="Arial Narrow"/>
            </a:rPr>
            <a:t>Año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F74AF-58CD-40CB-ABF1-D1588BF1214B}" type="datetimeFigureOut">
              <a:rPr lang="es-EC" smtClean="0"/>
              <a:pPr/>
              <a:t>18/11/13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44920-4248-4E5A-BD4F-78DC73496443}" type="slidenum">
              <a:rPr lang="es-EC" smtClean="0"/>
              <a:pPr/>
              <a:t>‹#›</a:t>
            </a:fld>
            <a:endParaRPr lang="es-EC"/>
          </a:p>
        </p:txBody>
      </p:sp>
    </p:spTree>
    <p:extLst>
      <p:ext uri="{BB962C8B-B14F-4D97-AF65-F5344CB8AC3E}">
        <p14:creationId xmlns:p14="http://schemas.microsoft.com/office/powerpoint/2010/main" val="392910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11</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12</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13</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14</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15</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16</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17</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18</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19</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20</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21</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22</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23</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24</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25</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26</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27</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28</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29</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30</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4</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31</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32</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33</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34</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35</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36</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a:p>
            <a:r>
              <a:rPr lang="es-EC" dirty="0"/>
              <a:t>----- Meeting Notes (19/11/13 00:33) -----</a:t>
            </a:r>
          </a:p>
          <a:p>
            <a:r>
              <a:rPr lang="es-EC" dirty="0"/>
              <a:t>Esta razón nos indica la ganancia de la compañía en relación con las ventas, después de deducir los costos de producir los bienes que se han vendido.</a:t>
            </a:r>
          </a:p>
          <a:p>
            <a:r>
              <a:rPr lang="es-EC" dirty="0"/>
              <a:t>También indica la eficiencia de las operaciones así como la forma en que se asignan precios a los productos. Una razón de rentabilidad más específica es el margen de utilidades netas. </a:t>
            </a:r>
          </a:p>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37</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a:p>
            <a:r>
              <a:rPr lang="es-EC" dirty="0"/>
              <a:t>----- Meeting Notes (19/11/13 00:38) -----</a:t>
            </a:r>
          </a:p>
          <a:p>
            <a:r>
              <a:rPr lang="es-EC" dirty="0"/>
              <a:t>Como se puede observar en la tabla 5.13 el comportamiento de esta razón tiende al decrecimiento lo que significa que el grado de endeudamiento de la empresa cada vez es menor, consecuentemente la empresa posee mayores recursos para pagar a sus acreedores. La razón de endeudamiento tiene razón solo los tres primeros años de actividad, a partir del cuarto se habrán pagado los créditos con el banco.</a:t>
            </a:r>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38</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39</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40</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5</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41</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6</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7</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8</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9</a:t>
            </a:fld>
            <a:endParaRPr lang="es-EC"/>
          </a:p>
        </p:txBody>
      </p:sp>
    </p:spTree>
    <p:extLst>
      <p:ext uri="{BB962C8B-B14F-4D97-AF65-F5344CB8AC3E}">
        <p14:creationId xmlns:p14="http://schemas.microsoft.com/office/powerpoint/2010/main" val="352073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D44920-4248-4E5A-BD4F-78DC73496443}" type="slidenum">
              <a:rPr lang="es-EC" smtClean="0"/>
              <a:pPr/>
              <a:t>10</a:t>
            </a:fld>
            <a:endParaRPr lang="es-EC"/>
          </a:p>
        </p:txBody>
      </p:sp>
    </p:spTree>
    <p:extLst>
      <p:ext uri="{BB962C8B-B14F-4D97-AF65-F5344CB8AC3E}">
        <p14:creationId xmlns:p14="http://schemas.microsoft.com/office/powerpoint/2010/main" val="352073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EAB96F72-9009-4FB4-944F-717A10639367}" type="datetime1">
              <a:rPr lang="es-ES"/>
              <a:pPr lvl="0"/>
              <a:t>18/11/13</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D138F63C-3841-4414-8288-F95822EA417D}" type="slidenum">
              <a:rPr/>
              <a:pPr lvl="0"/>
              <a:t>‹#›</a:t>
            </a:fld>
            <a:endParaRPr lang="es-ES"/>
          </a:p>
        </p:txBody>
      </p:sp>
    </p:spTree>
  </p:cSld>
  <p:clrMapOvr>
    <a:masterClrMapping/>
  </p:clrMapOvr>
  <p:transition xmlns:p14="http://schemas.microsoft.com/office/powerpoint/2010/mai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8972A8A8-3589-455F-B6B1-1160977847A1}" type="datetime1">
              <a:rPr lang="es-ES"/>
              <a:pPr lvl="0"/>
              <a:t>18/11/13</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B69430FF-D10D-4F87-B918-1E9062E4D594}" type="slidenum">
              <a:rPr/>
              <a:pPr lvl="0"/>
              <a:t>‹#›</a:t>
            </a:fld>
            <a:endParaRPr lang="es-E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E3BCCCDD-F8DC-49FD-A96F-9D5A2585B5C4}" type="datetime1">
              <a:rPr lang="es-ES"/>
              <a:pPr lvl="0"/>
              <a:t>18/11/13</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2188B8B9-1B91-4E2B-8D9B-594F0F22DC15}" type="slidenum">
              <a:rPr/>
              <a:pPr lvl="0"/>
              <a:t>‹#›</a:t>
            </a:fld>
            <a:endParaRPr lang="es-E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0C199687-D03F-4EB1-A504-B23F58F33F23}" type="datetime1">
              <a:rPr lang="es-ES"/>
              <a:pPr lvl="0"/>
              <a:t>18/11/13</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B6979660-601F-4857-8585-96EA8B240DF0}" type="slidenum">
              <a:rPr/>
              <a:pPr lvl="0"/>
              <a:t>‹#›</a:t>
            </a:fld>
            <a:endParaRPr lang="es-E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32236BA3-DB61-4F16-B1C4-54E9D3B94A00}" type="datetime1">
              <a:rPr lang="es-ES"/>
              <a:pPr lvl="0"/>
              <a:t>18/11/13</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2C064EBE-90D7-48F8-A218-F81B7600B64A}" type="slidenum">
              <a:rPr/>
              <a:pPr lvl="0"/>
              <a:t>‹#›</a:t>
            </a:fld>
            <a:endParaRPr lang="es-E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370C4C4B-92DF-4562-9F70-DC1E2109AAD8}" type="datetime1">
              <a:rPr lang="es-ES"/>
              <a:pPr lvl="0"/>
              <a:t>18/11/13</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D6079E55-040D-4270-B0DA-765CBD3F6CE1}" type="slidenum">
              <a:rPr/>
              <a:pPr lvl="0"/>
              <a:t>‹#›</a:t>
            </a:fld>
            <a:endParaRPr lang="es-E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4E78F9BF-0EC0-4C45-B41F-C1B10F104E01}" type="datetime1">
              <a:rPr lang="es-ES"/>
              <a:pPr lvl="0"/>
              <a:t>18/11/13</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BBF7497E-D78C-4D11-B890-98FD163B7180}" type="slidenum">
              <a:rPr/>
              <a:pPr lvl="0"/>
              <a:t>‹#›</a:t>
            </a:fld>
            <a:endParaRPr lang="es-E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D5A66DEF-1A3C-4C1D-8B72-6B063828A38B}" type="datetime1">
              <a:rPr lang="es-ES"/>
              <a:pPr lvl="0"/>
              <a:t>18/11/13</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E1122343-257F-444B-A574-C0DDB61D760B}" type="slidenum">
              <a:rPr/>
              <a:pPr lvl="0"/>
              <a:t>‹#›</a:t>
            </a:fld>
            <a:endParaRPr lang="es-E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FD171E83-E59B-4D6E-8A14-2328435C00D9}" type="datetime1">
              <a:rPr lang="es-ES"/>
              <a:pPr lvl="0"/>
              <a:t>18/11/13</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605E9A1D-6585-429C-9631-B039C575E3F4}" type="slidenum">
              <a:rPr/>
              <a:pPr lvl="0"/>
              <a:t>‹#›</a:t>
            </a:fld>
            <a:endParaRPr lang="es-E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4AF45DD1-243C-4266-811A-15156BDA62DF}" type="datetime1">
              <a:rPr lang="es-ES"/>
              <a:pPr lvl="0"/>
              <a:t>18/11/13</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E708D8AE-4303-4910-8D05-7F0641120F3A}" type="slidenum">
              <a:rPr/>
              <a:pPr lvl="0"/>
              <a:t>‹#›</a:t>
            </a:fld>
            <a:endParaRPr lang="es-E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BAC3338A-9AA5-4C9B-A684-E26ECDAE082C}" type="datetime1">
              <a:rPr lang="es-ES"/>
              <a:pPr lvl="0"/>
              <a:t>18/11/13</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F8F01411-4DCA-45A1-8A5B-9BBD92ED2C90}" type="slidenum">
              <a:rPr/>
              <a:pPr lvl="0"/>
              <a:t>‹#›</a:t>
            </a:fld>
            <a:endParaRPr lang="es-E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CF7DD"/>
            </a:gs>
            <a:gs pos="100000">
              <a:srgbClr val="8F8C7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1 Marcador de título"/>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s-ES"/>
              <a:t>Haga clic para modificar el estilo de título del patrón</a:t>
            </a:r>
          </a:p>
        </p:txBody>
      </p:sp>
      <p:sp>
        <p:nvSpPr>
          <p:cNvPr id="3" name="2 Marcador de texto"/>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D0AA0F1B-0075-4BDE-BEA5-11DF33D2A1E1}" type="datetime1">
              <a:rPr lang="es-ES"/>
              <a:pPr lvl="0"/>
              <a:t>18/11/13</a:t>
            </a:fld>
            <a:endParaRPr lang="es-ES"/>
          </a:p>
        </p:txBody>
      </p:sp>
      <p:sp>
        <p:nvSpPr>
          <p:cNvPr id="5" name="4 Marcador de pie de página"/>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endParaRPr lang="es-ES"/>
          </a:p>
        </p:txBody>
      </p:sp>
      <p:sp>
        <p:nvSpPr>
          <p:cNvPr id="6" name="5 Marcador de número de diapositiva"/>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762B5E80-9F5B-45ED-AD90-E12C1919B47C}" type="slidenum">
              <a:rPr/>
              <a:pPr lvl="0"/>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s-E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s-E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es.wikipedia.org/wiki/Estado_de_situaci%C3%B3n_patrimonial" TargetMode="External"/><Relationship Id="rId5" Type="http://schemas.openxmlformats.org/officeDocument/2006/relationships/hyperlink" Target="http://es.wikipedia.org/wiki/Estado_de_resultados" TargetMode="External"/><Relationship Id="rId6" Type="http://schemas.openxmlformats.org/officeDocument/2006/relationships/hyperlink" Target="http://es.wikipedia.org/wiki/Estado_de_evoluci%C3%B3n_de_patrimonio_neto" TargetMode="External"/><Relationship Id="rId7" Type="http://schemas.openxmlformats.org/officeDocument/2006/relationships/hyperlink" Target="http://es.wikipedia.org/wiki/Estado_de_flujo_de_efectivo"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es.wikipedia.org/wiki/Rentabilidad_financiera" TargetMode="External"/><Relationship Id="rId5" Type="http://schemas.openxmlformats.org/officeDocument/2006/relationships/hyperlink" Target="http://es.wikipedia.org/wiki/Solvencia" TargetMode="External"/><Relationship Id="rId6" Type="http://schemas.openxmlformats.org/officeDocument/2006/relationships/hyperlink" Target="http://es.wikipedia.org/wiki/Liquidez" TargetMode="External"/><Relationship Id="rId7" Type="http://schemas.openxmlformats.org/officeDocument/2006/relationships/hyperlink" Target="http://es.wikipedia.org/wiki/Finanzas" TargetMode="External"/><Relationship Id="rId8" Type="http://schemas.openxmlformats.org/officeDocument/2006/relationships/hyperlink" Target="http://es.wikipedia.org/wiki/Estado_de_resultados" TargetMode="External"/><Relationship Id="rId9" Type="http://schemas.openxmlformats.org/officeDocument/2006/relationships/hyperlink" Target="http://es.wikipedia.org/wiki/Estado_de_flujo_de_efectivo"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png"/><Relationship Id="rId5" Type="http://schemas.openxmlformats.org/officeDocument/2006/relationships/package" Target="../embeddings/Microsoft_Excel_Sheet1.xlsx"/><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png"/><Relationship Id="rId5" Type="http://schemas.openxmlformats.org/officeDocument/2006/relationships/package" Target="../embeddings/Microsoft_Excel_Sheet2.xlsx"/><Relationship Id="rId6"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png"/><Relationship Id="rId5" Type="http://schemas.openxmlformats.org/officeDocument/2006/relationships/package" Target="../embeddings/Microsoft_Excel_Sheet3.xlsx"/><Relationship Id="rId6"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png"/><Relationship Id="rId5" Type="http://schemas.openxmlformats.org/officeDocument/2006/relationships/package" Target="../embeddings/Microsoft_Excel_Sheet4.xlsx"/><Relationship Id="rId6"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png"/><Relationship Id="rId5" Type="http://schemas.openxmlformats.org/officeDocument/2006/relationships/package" Target="../embeddings/Microsoft_Excel_Sheet5.xlsx"/><Relationship Id="rId6"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png"/><Relationship Id="rId5" Type="http://schemas.openxmlformats.org/officeDocument/2006/relationships/package" Target="../embeddings/Microsoft_Excel_Sheet6.xlsx"/><Relationship Id="rId6"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es.wikipedia.org/wiki/Flujo_de_caja" TargetMode="External"/><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png"/><Relationship Id="rId5" Type="http://schemas.openxmlformats.org/officeDocument/2006/relationships/chart" Target="../charts/chart1.xml"/><Relationship Id="rId6" Type="http://schemas.openxmlformats.org/officeDocument/2006/relationships/package" Target="../embeddings/Microsoft_Excel_Sheet7.xlsx"/><Relationship Id="rId7"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png"/><Relationship Id="rId5" Type="http://schemas.openxmlformats.org/officeDocument/2006/relationships/package" Target="../embeddings/Microsoft_Excel_Sheet8.xlsx"/><Relationship Id="rId6" Type="http://schemas.openxmlformats.org/officeDocument/2006/relationships/image" Target="../media/image14.emf"/><Relationship Id="rId7" Type="http://schemas.openxmlformats.org/officeDocument/2006/relationships/package" Target="../embeddings/Microsoft_Excel_Sheet9.xlsx"/><Relationship Id="rId8"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11560" y="836712"/>
            <a:ext cx="8424937" cy="1556792"/>
          </a:xfrm>
        </p:spPr>
        <p:txBody>
          <a:bodyPr/>
          <a:lstStyle/>
          <a:p>
            <a:r>
              <a:rPr lang="es-ES" sz="2800" b="1" dirty="0"/>
              <a:t>ANÁLISIS FINANCIERO DE LA EMPRESA BULLSUPPLY C.A PARA LA COMERCIALIZACIÓN DE ACEROS ESPECIALES EN LA CIUDAD DE QUITO-ECUADOR</a:t>
            </a:r>
            <a:endParaRPr lang="es-EC" sz="2800" dirty="0"/>
          </a:p>
        </p:txBody>
      </p:sp>
      <p:sp>
        <p:nvSpPr>
          <p:cNvPr id="3" name="2 Subtítulo"/>
          <p:cNvSpPr txBox="1">
            <a:spLocks noGrp="1"/>
          </p:cNvSpPr>
          <p:nvPr>
            <p:ph type="subTitle" idx="1"/>
          </p:nvPr>
        </p:nvSpPr>
        <p:spPr>
          <a:xfrm>
            <a:off x="899595" y="5661251"/>
            <a:ext cx="3780925" cy="648071"/>
          </a:xfrm>
        </p:spPr>
        <p:txBody>
          <a:bodyPr anchorCtr="0"/>
          <a:lstStyle/>
          <a:p>
            <a:pPr lvl="0" algn="l">
              <a:lnSpc>
                <a:spcPct val="80000"/>
              </a:lnSpc>
              <a:spcBef>
                <a:spcPts val="500"/>
              </a:spcBef>
            </a:pPr>
            <a:r>
              <a:rPr lang="es-EC" sz="2000" b="1" dirty="0">
                <a:solidFill>
                  <a:srgbClr val="000000"/>
                </a:solidFill>
              </a:rPr>
              <a:t>López Robayo Oswaldo Patricio</a:t>
            </a:r>
            <a:endParaRPr lang="es-ES" sz="2000" b="1" dirty="0">
              <a:solidFill>
                <a:srgbClr val="000000"/>
              </a:solidFill>
            </a:endParaRPr>
          </a:p>
          <a:p>
            <a:pPr lvl="0" algn="l">
              <a:lnSpc>
                <a:spcPct val="80000"/>
              </a:lnSpc>
              <a:spcBef>
                <a:spcPts val="500"/>
              </a:spcBef>
            </a:pPr>
            <a:r>
              <a:rPr lang="es-ES" sz="2000" b="1" dirty="0">
                <a:solidFill>
                  <a:srgbClr val="000000"/>
                </a:solidFill>
              </a:rPr>
              <a:t>Terán Rosero Alex Fernando</a:t>
            </a:r>
          </a:p>
          <a:p>
            <a:pPr lvl="0">
              <a:lnSpc>
                <a:spcPct val="80000"/>
              </a:lnSpc>
              <a:spcBef>
                <a:spcPts val="500"/>
              </a:spcBef>
            </a:pPr>
            <a:endParaRPr lang="es-ES" sz="2000"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2" cstate="print"/>
          <a:stretch>
            <a:fillRect/>
          </a:stretch>
        </p:blipFill>
        <p:spPr>
          <a:xfrm>
            <a:off x="6516215" y="5805260"/>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pic>
        <p:nvPicPr>
          <p:cNvPr id="57345" name="Picture 1" descr="D:\respaldos de comercializació\BULLSUPPLY\PUBLICIDAD\artes cuaderno\placas portadas cuaderno\FOTO3.jpg"/>
          <p:cNvPicPr>
            <a:picLocks noChangeAspect="1" noChangeArrowheads="1"/>
          </p:cNvPicPr>
          <p:nvPr/>
        </p:nvPicPr>
        <p:blipFill>
          <a:blip r:embed="rId3" cstate="print"/>
          <a:srcRect/>
          <a:stretch>
            <a:fillRect/>
          </a:stretch>
        </p:blipFill>
        <p:spPr bwMode="auto">
          <a:xfrm>
            <a:off x="1142976" y="2500306"/>
            <a:ext cx="6858048" cy="2928958"/>
          </a:xfrm>
          <a:prstGeom prst="rect">
            <a:avLst/>
          </a:prstGeom>
          <a:noFill/>
        </p:spPr>
      </p:pic>
      <p:sp>
        <p:nvSpPr>
          <p:cNvPr id="8" name="7 Rectángulo"/>
          <p:cNvSpPr/>
          <p:nvPr/>
        </p:nvSpPr>
        <p:spPr>
          <a:xfrm>
            <a:off x="539552" y="6597352"/>
            <a:ext cx="8604448" cy="288032"/>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angle 4"/>
          <p:cNvSpPr/>
          <p:nvPr/>
        </p:nvSpPr>
        <p:spPr>
          <a:xfrm>
            <a:off x="1259632" y="33112"/>
            <a:ext cx="7215160" cy="738664"/>
          </a:xfrm>
          <a:prstGeom prst="rect">
            <a:avLst/>
          </a:prstGeom>
        </p:spPr>
        <p:txBody>
          <a:bodyPr wrap="square">
            <a:spAutoFit/>
          </a:bodyPr>
          <a:lstStyle/>
          <a:p>
            <a:pPr algn="ctr"/>
            <a:r>
              <a:rPr lang="es-ES" sz="2400" b="1" dirty="0"/>
              <a:t>ESCUELA POLITÉCNICA DEL </a:t>
            </a:r>
            <a:r>
              <a:rPr lang="es-ES" sz="2400" b="1" dirty="0" smtClean="0"/>
              <a:t>EJÉRCITO</a:t>
            </a:r>
          </a:p>
          <a:p>
            <a:pPr algn="ctr"/>
            <a:r>
              <a:rPr lang="es-EC" dirty="0" smtClean="0"/>
              <a:t>MAESTRÍA </a:t>
            </a:r>
            <a:r>
              <a:rPr lang="es-EC" dirty="0"/>
              <a:t>INTERNACIONAL EN ADMINISTRACIÓN DE </a:t>
            </a:r>
            <a:r>
              <a:rPr lang="es-EC" dirty="0" smtClean="0"/>
              <a:t>EMPRESAS</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1115616" y="980728"/>
            <a:ext cx="7776864" cy="5112568"/>
          </a:xfrm>
        </p:spPr>
        <p:txBody>
          <a:bodyPr/>
          <a:lstStyle/>
          <a:p>
            <a:pPr lvl="1" fontAlgn="base"/>
            <a:r>
              <a:rPr lang="es-ES" sz="3200" b="1" dirty="0" smtClean="0">
                <a:latin typeface="Garamond"/>
                <a:cs typeface="Garamond"/>
              </a:rPr>
              <a:t>Objetivos </a:t>
            </a:r>
            <a:r>
              <a:rPr lang="es-ES" sz="3200" b="1" dirty="0">
                <a:latin typeface="Garamond"/>
                <a:cs typeface="Garamond"/>
              </a:rPr>
              <a:t>específicos</a:t>
            </a:r>
            <a:r>
              <a:rPr lang="es-ES" sz="3200" b="1" dirty="0" smtClean="0">
                <a:latin typeface="Garamond"/>
                <a:cs typeface="Garamond"/>
              </a:rPr>
              <a:t>.</a:t>
            </a:r>
          </a:p>
          <a:p>
            <a:pPr marL="457200" lvl="1" indent="0" fontAlgn="base">
              <a:buNone/>
            </a:pPr>
            <a:endParaRPr lang="es-ES_tradnl" sz="3200" b="1" dirty="0">
              <a:latin typeface="Garamond"/>
              <a:cs typeface="Garamond"/>
            </a:endParaRPr>
          </a:p>
          <a:p>
            <a:pPr marL="457200" lvl="0" indent="-457200" algn="just">
              <a:buFont typeface="Arial"/>
              <a:buChar char="•"/>
            </a:pPr>
            <a:r>
              <a:rPr lang="es-ES" dirty="0" smtClean="0">
                <a:solidFill>
                  <a:srgbClr val="0D0D0D"/>
                </a:solidFill>
                <a:latin typeface="Garamond"/>
                <a:cs typeface="Garamond"/>
              </a:rPr>
              <a:t>Establecer </a:t>
            </a:r>
            <a:r>
              <a:rPr lang="es-ES" dirty="0">
                <a:solidFill>
                  <a:srgbClr val="0D0D0D"/>
                </a:solidFill>
                <a:latin typeface="Garamond"/>
                <a:cs typeface="Garamond"/>
              </a:rPr>
              <a:t>los indicadores financieros necesarios para evaluar el proyecto (VAN y TIR, Relación VAN versus inversión inicial)</a:t>
            </a:r>
            <a:r>
              <a:rPr lang="es-ES" dirty="0" smtClean="0">
                <a:solidFill>
                  <a:srgbClr val="0D0D0D"/>
                </a:solidFill>
                <a:latin typeface="Garamond"/>
                <a:cs typeface="Garamond"/>
              </a:rPr>
              <a:t>.</a:t>
            </a:r>
          </a:p>
          <a:p>
            <a:pPr marL="457200" lvl="0" indent="-457200" algn="just">
              <a:buFont typeface="Arial"/>
              <a:buChar char="•"/>
            </a:pPr>
            <a:endParaRPr lang="es-ES_tradnl" dirty="0">
              <a:solidFill>
                <a:srgbClr val="0D0D0D"/>
              </a:solidFill>
              <a:latin typeface="Garamond"/>
              <a:cs typeface="Garamond"/>
            </a:endParaRPr>
          </a:p>
          <a:p>
            <a:pPr marL="457200" lvl="0" indent="-457200" algn="just">
              <a:buFont typeface="Arial"/>
              <a:buChar char="•"/>
            </a:pPr>
            <a:r>
              <a:rPr lang="es-ES" dirty="0">
                <a:solidFill>
                  <a:srgbClr val="0D0D0D"/>
                </a:solidFill>
                <a:latin typeface="Garamond"/>
                <a:cs typeface="Garamond"/>
              </a:rPr>
              <a:t>Emitir recomendaciones válidas para la ejecución o no ejecución del proyecto.</a:t>
            </a:r>
            <a:endParaRPr lang="es-ES_tradnl" dirty="0">
              <a:solidFill>
                <a:srgbClr val="0D0D0D"/>
              </a:solidFill>
              <a:latin typeface="Garamond"/>
              <a:cs typeface="Garamond"/>
            </a:endParaRP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1637067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764704"/>
            <a:ext cx="8065591" cy="5111750"/>
          </a:xfrm>
        </p:spPr>
        <p:txBody>
          <a:bodyPr/>
          <a:lstStyle/>
          <a:p>
            <a:pPr lvl="1" algn="just" fontAlgn="base"/>
            <a:r>
              <a:rPr lang="es-ES" sz="3200" b="1" dirty="0">
                <a:solidFill>
                  <a:srgbClr val="0D0D0D"/>
                </a:solidFill>
                <a:latin typeface="Garamond"/>
                <a:cs typeface="Garamond"/>
              </a:rPr>
              <a:t>Metas</a:t>
            </a:r>
            <a:endParaRPr lang="es-ES_tradnl" sz="3200" b="1" dirty="0">
              <a:solidFill>
                <a:srgbClr val="0D0D0D"/>
              </a:solidFill>
              <a:latin typeface="Garamond"/>
              <a:cs typeface="Garamond"/>
            </a:endParaRPr>
          </a:p>
          <a:p>
            <a:pPr lvl="0" algn="just"/>
            <a:r>
              <a:rPr lang="es-ES" dirty="0">
                <a:solidFill>
                  <a:srgbClr val="0D0D0D"/>
                </a:solidFill>
                <a:latin typeface="Garamond"/>
                <a:cs typeface="Garamond"/>
              </a:rPr>
              <a:t>Tener una certeza de un 90% sobre las vialidad del </a:t>
            </a:r>
            <a:r>
              <a:rPr lang="es-ES" dirty="0" smtClean="0">
                <a:solidFill>
                  <a:srgbClr val="0D0D0D"/>
                </a:solidFill>
                <a:latin typeface="Garamond"/>
                <a:cs typeface="Garamond"/>
              </a:rPr>
              <a:t>proyecto.</a:t>
            </a:r>
          </a:p>
          <a:p>
            <a:pPr lvl="0" algn="just"/>
            <a:endParaRPr lang="es-ES_tradnl" dirty="0">
              <a:solidFill>
                <a:srgbClr val="0D0D0D"/>
              </a:solidFill>
              <a:latin typeface="Garamond"/>
              <a:cs typeface="Garamond"/>
            </a:endParaRPr>
          </a:p>
          <a:p>
            <a:pPr lvl="0" algn="just"/>
            <a:r>
              <a:rPr lang="es-ES" dirty="0" smtClean="0">
                <a:solidFill>
                  <a:srgbClr val="0D0D0D"/>
                </a:solidFill>
                <a:latin typeface="Garamond"/>
                <a:cs typeface="Garamond"/>
              </a:rPr>
              <a:t>Tener </a:t>
            </a:r>
            <a:r>
              <a:rPr lang="es-ES" dirty="0">
                <a:solidFill>
                  <a:srgbClr val="0D0D0D"/>
                </a:solidFill>
                <a:latin typeface="Garamond"/>
                <a:cs typeface="Garamond"/>
              </a:rPr>
              <a:t>suficiente conocimiento sobre los precios del acero en el  mercado y en base a estos emitir sugerencias que servirán como criterios de trabajo para </a:t>
            </a:r>
            <a:r>
              <a:rPr lang="es-ES" dirty="0" err="1">
                <a:solidFill>
                  <a:srgbClr val="0D0D0D"/>
                </a:solidFill>
                <a:latin typeface="Garamond"/>
                <a:cs typeface="Garamond"/>
              </a:rPr>
              <a:t>Bullsupply</a:t>
            </a:r>
            <a:r>
              <a:rPr lang="es-ES" dirty="0">
                <a:solidFill>
                  <a:srgbClr val="0D0D0D"/>
                </a:solidFill>
                <a:latin typeface="Garamond"/>
                <a:cs typeface="Garamond"/>
              </a:rPr>
              <a:t> C.A</a:t>
            </a:r>
            <a:r>
              <a:rPr lang="es-ES" dirty="0" smtClean="0">
                <a:solidFill>
                  <a:srgbClr val="0D0D0D"/>
                </a:solidFill>
                <a:latin typeface="Garamond"/>
                <a:cs typeface="Garamond"/>
              </a:rPr>
              <a:t>.</a:t>
            </a:r>
            <a:endParaRPr lang="es-ES_tradnl" dirty="0">
              <a:solidFill>
                <a:srgbClr val="0D0D0D"/>
              </a:solidFill>
              <a:latin typeface="Garamond"/>
              <a:cs typeface="Garamond"/>
            </a:endParaRPr>
          </a:p>
        </p:txBody>
      </p:sp>
    </p:spTree>
    <p:extLst>
      <p:ext uri="{BB962C8B-B14F-4D97-AF65-F5344CB8AC3E}">
        <p14:creationId xmlns:p14="http://schemas.microsoft.com/office/powerpoint/2010/main" val="64773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764704"/>
            <a:ext cx="8065591" cy="5111750"/>
          </a:xfrm>
        </p:spPr>
        <p:txBody>
          <a:bodyPr/>
          <a:lstStyle/>
          <a:p>
            <a:pPr lvl="1" algn="just" fontAlgn="base"/>
            <a:r>
              <a:rPr lang="es-ES" sz="3200" b="1" dirty="0" smtClean="0">
                <a:solidFill>
                  <a:srgbClr val="0D0D0D"/>
                </a:solidFill>
                <a:latin typeface="Garamond"/>
                <a:cs typeface="Garamond"/>
              </a:rPr>
              <a:t>Metas</a:t>
            </a:r>
          </a:p>
          <a:p>
            <a:pPr marL="457200" lvl="1" indent="0" algn="just" fontAlgn="base">
              <a:buNone/>
            </a:pPr>
            <a:endParaRPr lang="es-ES_tradnl" sz="3200" b="1" dirty="0">
              <a:solidFill>
                <a:srgbClr val="0D0D0D"/>
              </a:solidFill>
              <a:latin typeface="Garamond"/>
              <a:cs typeface="Garamond"/>
            </a:endParaRPr>
          </a:p>
          <a:p>
            <a:pPr lvl="0" algn="just"/>
            <a:r>
              <a:rPr lang="es-ES" dirty="0" smtClean="0">
                <a:solidFill>
                  <a:srgbClr val="0D0D0D"/>
                </a:solidFill>
                <a:latin typeface="Garamond"/>
                <a:cs typeface="Garamond"/>
              </a:rPr>
              <a:t>Que </a:t>
            </a:r>
            <a:r>
              <a:rPr lang="es-ES" dirty="0">
                <a:solidFill>
                  <a:srgbClr val="0D0D0D"/>
                </a:solidFill>
                <a:latin typeface="Garamond"/>
                <a:cs typeface="Garamond"/>
              </a:rPr>
              <a:t>la </a:t>
            </a:r>
            <a:r>
              <a:rPr lang="es-ES" dirty="0" smtClean="0">
                <a:solidFill>
                  <a:srgbClr val="0D0D0D"/>
                </a:solidFill>
                <a:latin typeface="Garamond"/>
                <a:cs typeface="Garamond"/>
              </a:rPr>
              <a:t>información </a:t>
            </a:r>
            <a:r>
              <a:rPr lang="es-ES" dirty="0">
                <a:solidFill>
                  <a:srgbClr val="0D0D0D"/>
                </a:solidFill>
                <a:latin typeface="Garamond"/>
                <a:cs typeface="Garamond"/>
              </a:rPr>
              <a:t>recibida sea la más fiable, en un rango mínimo del 95%</a:t>
            </a:r>
            <a:r>
              <a:rPr lang="es-ES" dirty="0" smtClean="0">
                <a:solidFill>
                  <a:srgbClr val="0D0D0D"/>
                </a:solidFill>
                <a:latin typeface="Garamond"/>
                <a:cs typeface="Garamond"/>
              </a:rPr>
              <a:t>.</a:t>
            </a:r>
          </a:p>
          <a:p>
            <a:pPr lvl="0" algn="just"/>
            <a:endParaRPr lang="es-ES_tradnl" dirty="0">
              <a:solidFill>
                <a:srgbClr val="0D0D0D"/>
              </a:solidFill>
              <a:latin typeface="Garamond"/>
              <a:cs typeface="Garamond"/>
            </a:endParaRPr>
          </a:p>
          <a:p>
            <a:pPr algn="just"/>
            <a:r>
              <a:rPr lang="es-ES" dirty="0" smtClean="0">
                <a:solidFill>
                  <a:srgbClr val="0D0D0D"/>
                </a:solidFill>
                <a:latin typeface="Garamond"/>
                <a:cs typeface="Garamond"/>
              </a:rPr>
              <a:t>Obtener </a:t>
            </a:r>
            <a:r>
              <a:rPr lang="es-ES" dirty="0">
                <a:solidFill>
                  <a:srgbClr val="0D0D0D"/>
                </a:solidFill>
                <a:latin typeface="Garamond"/>
                <a:cs typeface="Garamond"/>
              </a:rPr>
              <a:t>información con un mínimo del 95% de confiabilidad para saber si es viable o no la ampliación de la línea de negocios de la empresa </a:t>
            </a:r>
            <a:r>
              <a:rPr lang="es-ES" dirty="0" err="1">
                <a:solidFill>
                  <a:srgbClr val="0D0D0D"/>
                </a:solidFill>
                <a:latin typeface="Garamond"/>
                <a:cs typeface="Garamond"/>
              </a:rPr>
              <a:t>Bullsupply</a:t>
            </a:r>
            <a:r>
              <a:rPr lang="es-ES" dirty="0">
                <a:solidFill>
                  <a:srgbClr val="0D0D0D"/>
                </a:solidFill>
                <a:latin typeface="Garamond"/>
                <a:cs typeface="Garamond"/>
              </a:rPr>
              <a:t> C.A</a:t>
            </a:r>
            <a:r>
              <a:rPr lang="es-ES_tradnl" dirty="0">
                <a:solidFill>
                  <a:srgbClr val="0D0D0D"/>
                </a:solidFill>
                <a:latin typeface="Garamond"/>
                <a:cs typeface="Garamond"/>
              </a:rPr>
              <a:t> </a:t>
            </a:r>
            <a:endParaRPr lang="es-EC" dirty="0">
              <a:solidFill>
                <a:srgbClr val="0D0D0D"/>
              </a:solidFill>
              <a:latin typeface="Garamond"/>
              <a:cs typeface="Garamond"/>
            </a:endParaRPr>
          </a:p>
        </p:txBody>
      </p:sp>
    </p:spTree>
    <p:extLst>
      <p:ext uri="{BB962C8B-B14F-4D97-AF65-F5344CB8AC3E}">
        <p14:creationId xmlns:p14="http://schemas.microsoft.com/office/powerpoint/2010/main" val="1923767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3. ENFOQUE DEL MERCADO</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0" lvl="1" indent="0" algn="just">
              <a:spcBef>
                <a:spcPts val="800"/>
              </a:spcBef>
              <a:buNone/>
            </a:pPr>
            <a:r>
              <a:rPr lang="es-EC" sz="2200" dirty="0">
                <a:latin typeface="Garamond"/>
                <a:cs typeface="Garamond"/>
              </a:rPr>
              <a:t>Un enfoque  de mercado  es cuando se define claramente quién es o a quien se quiere como cliente “ideal”. Sabiendo quién es, podemos analizar sus necesidades, sus características, y sus expectativas. Entonce se puede programar mercadotecnia eficazmente. </a:t>
            </a:r>
            <a:endParaRPr lang="es-EC" sz="2200" dirty="0" smtClean="0">
              <a:latin typeface="Garamond"/>
              <a:cs typeface="Garamond"/>
            </a:endParaRPr>
          </a:p>
          <a:p>
            <a:pPr marL="0" lvl="1" indent="0" algn="just">
              <a:spcBef>
                <a:spcPts val="800"/>
              </a:spcBef>
              <a:buNone/>
            </a:pPr>
            <a:endParaRPr lang="es-ES" sz="2200" b="1" dirty="0" smtClean="0">
              <a:solidFill>
                <a:srgbClr val="0D0D0D"/>
              </a:solidFill>
              <a:latin typeface="Garamond"/>
              <a:cs typeface="Garamond"/>
            </a:endParaRPr>
          </a:p>
          <a:p>
            <a:pPr algn="just"/>
            <a:r>
              <a:rPr lang="es-ES" sz="2200" b="1" dirty="0" smtClean="0">
                <a:solidFill>
                  <a:srgbClr val="0D0D0D"/>
                </a:solidFill>
                <a:latin typeface="Garamond"/>
                <a:cs typeface="Garamond"/>
              </a:rPr>
              <a:t>Participación </a:t>
            </a:r>
            <a:r>
              <a:rPr lang="es-ES" sz="2200" b="1" dirty="0">
                <a:solidFill>
                  <a:srgbClr val="0D0D0D"/>
                </a:solidFill>
                <a:latin typeface="Garamond"/>
                <a:cs typeface="Garamond"/>
              </a:rPr>
              <a:t>de Mercado: </a:t>
            </a:r>
            <a:endParaRPr lang="es-ES" sz="2200" b="1" dirty="0" smtClean="0">
              <a:solidFill>
                <a:srgbClr val="0D0D0D"/>
              </a:solidFill>
              <a:latin typeface="Garamond"/>
              <a:cs typeface="Garamond"/>
            </a:endParaRPr>
          </a:p>
          <a:p>
            <a:pPr algn="just"/>
            <a:r>
              <a:rPr lang="es-ES" sz="2200" dirty="0" smtClean="0">
                <a:solidFill>
                  <a:srgbClr val="0D0D0D"/>
                </a:solidFill>
                <a:latin typeface="Garamond"/>
                <a:cs typeface="Garamond"/>
              </a:rPr>
              <a:t>Cuando </a:t>
            </a:r>
            <a:r>
              <a:rPr lang="es-ES" sz="2200" dirty="0">
                <a:solidFill>
                  <a:srgbClr val="0D0D0D"/>
                </a:solidFill>
                <a:latin typeface="Garamond"/>
                <a:cs typeface="Garamond"/>
              </a:rPr>
              <a:t>se identifica una oportunidad de ingreso a nuevos mercados, cuando se quiere saber con exactitud quien está sobre y por debajo de nuestra marca es indispensable conocer:</a:t>
            </a:r>
            <a:endParaRPr lang="es-ES_tradnl" sz="2200" dirty="0">
              <a:solidFill>
                <a:srgbClr val="0D0D0D"/>
              </a:solidFill>
              <a:latin typeface="Garamond"/>
              <a:cs typeface="Garamond"/>
            </a:endParaRPr>
          </a:p>
          <a:p>
            <a:pPr marL="457200" lvl="0" indent="-457200" algn="just">
              <a:buFont typeface="Arial"/>
              <a:buChar char="•"/>
            </a:pPr>
            <a:r>
              <a:rPr lang="es-ES" sz="2200" dirty="0">
                <a:solidFill>
                  <a:srgbClr val="0D0D0D"/>
                </a:solidFill>
                <a:latin typeface="Garamond"/>
                <a:cs typeface="Garamond"/>
              </a:rPr>
              <a:t>¿Cuál es la participación que tiene nuestro producto o línea de productos?</a:t>
            </a:r>
            <a:endParaRPr lang="es-ES_tradnl" sz="2200" dirty="0">
              <a:solidFill>
                <a:srgbClr val="0D0D0D"/>
              </a:solidFill>
              <a:latin typeface="Garamond"/>
              <a:cs typeface="Garamond"/>
            </a:endParaRPr>
          </a:p>
          <a:p>
            <a:pPr marL="457200" lvl="0" indent="-457200" algn="just">
              <a:buFont typeface="Arial"/>
              <a:buChar char="•"/>
            </a:pPr>
            <a:r>
              <a:rPr lang="es-ES" sz="2200" dirty="0">
                <a:solidFill>
                  <a:srgbClr val="0D0D0D"/>
                </a:solidFill>
                <a:latin typeface="Garamond"/>
                <a:cs typeface="Garamond"/>
              </a:rPr>
              <a:t>¿Quién es el líder actualmente?</a:t>
            </a:r>
            <a:endParaRPr lang="es-ES_tradnl" sz="2200" dirty="0">
              <a:solidFill>
                <a:srgbClr val="0D0D0D"/>
              </a:solidFill>
              <a:latin typeface="Garamond"/>
              <a:cs typeface="Garamond"/>
            </a:endParaRPr>
          </a:p>
          <a:p>
            <a:pPr marL="457200" lvl="0" indent="-457200" algn="just">
              <a:buFont typeface="Arial"/>
              <a:buChar char="•"/>
            </a:pPr>
            <a:r>
              <a:rPr lang="es-ES" sz="2200" dirty="0">
                <a:solidFill>
                  <a:srgbClr val="0D0D0D"/>
                </a:solidFill>
                <a:latin typeface="Garamond"/>
                <a:cs typeface="Garamond"/>
              </a:rPr>
              <a:t>¿Qué amenazas presenta los nuevos entrantes?</a:t>
            </a:r>
            <a:endParaRPr lang="es-ES_tradnl" sz="2200" dirty="0">
              <a:solidFill>
                <a:srgbClr val="0D0D0D"/>
              </a:solidFill>
              <a:latin typeface="Garamond"/>
              <a:cs typeface="Garamond"/>
            </a:endParaRPr>
          </a:p>
          <a:p>
            <a:pPr marL="457200" lvl="0" indent="-457200" algn="just">
              <a:buFont typeface="Arial"/>
              <a:buChar char="•"/>
            </a:pPr>
            <a:r>
              <a:rPr lang="es-ES" sz="2200" dirty="0">
                <a:solidFill>
                  <a:srgbClr val="0D0D0D"/>
                </a:solidFill>
                <a:latin typeface="Garamond"/>
                <a:cs typeface="Garamond"/>
              </a:rPr>
              <a:t>¿En qué posición del ranking de marcas se encuentra nuestro producto?</a:t>
            </a:r>
            <a:endParaRPr lang="es-ES_tradnl" sz="2200" dirty="0">
              <a:solidFill>
                <a:srgbClr val="0D0D0D"/>
              </a:solidFill>
              <a:latin typeface="Garamond"/>
              <a:cs typeface="Garamond"/>
            </a:endParaRPr>
          </a:p>
          <a:p>
            <a:pPr marL="457200" lvl="0" indent="-457200" algn="just">
              <a:buFont typeface="Arial"/>
              <a:buChar char="•"/>
            </a:pPr>
            <a:r>
              <a:rPr lang="es-ES" sz="2200" dirty="0">
                <a:solidFill>
                  <a:srgbClr val="0D0D0D"/>
                </a:solidFill>
                <a:latin typeface="Garamond"/>
                <a:cs typeface="Garamond"/>
              </a:rPr>
              <a:t>¿Cuál es el índice de crecimiento de la industria?</a:t>
            </a:r>
            <a:endParaRPr lang="es-ES_tradnl" sz="2200" dirty="0">
              <a:solidFill>
                <a:srgbClr val="0D0D0D"/>
              </a:solidFill>
              <a:latin typeface="Garamond"/>
              <a:cs typeface="Garamond"/>
            </a:endParaRPr>
          </a:p>
          <a:p>
            <a:pPr lvl="1" algn="just" fontAlgn="base"/>
            <a:endParaRPr lang="es-EC" sz="2200" dirty="0">
              <a:solidFill>
                <a:srgbClr val="0D0D0D"/>
              </a:solidFill>
              <a:latin typeface="Garamond"/>
              <a:cs typeface="Garamond"/>
            </a:endParaRPr>
          </a:p>
        </p:txBody>
      </p:sp>
    </p:spTree>
    <p:extLst>
      <p:ext uri="{BB962C8B-B14F-4D97-AF65-F5344CB8AC3E}">
        <p14:creationId xmlns:p14="http://schemas.microsoft.com/office/powerpoint/2010/main" val="961402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ENFOQUE DEL MERCADO</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620688"/>
            <a:ext cx="8065591" cy="5111750"/>
          </a:xfrm>
        </p:spPr>
        <p:txBody>
          <a:bodyPr/>
          <a:lstStyle/>
          <a:p>
            <a:pPr marL="914400" lvl="2" indent="0" fontAlgn="base">
              <a:buNone/>
            </a:pPr>
            <a:r>
              <a:rPr lang="es-ES_tradnl" sz="2000" b="1" dirty="0"/>
              <a:t>Gestión de las redes de </a:t>
            </a:r>
            <a:r>
              <a:rPr lang="es-ES_tradnl" sz="2000" b="1" dirty="0" smtClean="0"/>
              <a:t>comercialización</a:t>
            </a:r>
          </a:p>
          <a:p>
            <a:pPr marL="914400" lvl="2" indent="0" algn="just" fontAlgn="base">
              <a:buNone/>
            </a:pPr>
            <a:endParaRPr lang="es-ES_tradnl" sz="2000" b="1" dirty="0"/>
          </a:p>
          <a:p>
            <a:pPr marL="914400" lvl="2" indent="0" algn="just" fontAlgn="base">
              <a:buNone/>
            </a:pPr>
            <a:endParaRPr lang="es-ES_tradnl" sz="2000" b="1" dirty="0"/>
          </a:p>
        </p:txBody>
      </p:sp>
    </p:spTree>
    <p:extLst>
      <p:ext uri="{BB962C8B-B14F-4D97-AF65-F5344CB8AC3E}">
        <p14:creationId xmlns:p14="http://schemas.microsoft.com/office/powerpoint/2010/main" val="1185238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ENFOQUE DEL MERCADO</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914400" lvl="2" indent="0" fontAlgn="base">
              <a:buNone/>
            </a:pPr>
            <a:r>
              <a:rPr lang="es-ES_tradnl" sz="2000" b="1" dirty="0"/>
              <a:t>Gestión de las redes de </a:t>
            </a:r>
            <a:r>
              <a:rPr lang="es-ES_tradnl" sz="2000" b="1" dirty="0" smtClean="0"/>
              <a:t>comercialización</a:t>
            </a:r>
          </a:p>
          <a:p>
            <a:pPr marL="914400" lvl="2" indent="0" algn="just" fontAlgn="base">
              <a:buNone/>
            </a:pPr>
            <a:endParaRPr lang="es-ES_tradnl" sz="2000" b="1" dirty="0"/>
          </a:p>
          <a:p>
            <a:pPr marL="914400" lvl="2" indent="0" algn="just" fontAlgn="base">
              <a:buNone/>
            </a:pPr>
            <a:r>
              <a:rPr lang="es-ES_tradnl" sz="2000" b="1" dirty="0" smtClean="0"/>
              <a:t> </a:t>
            </a:r>
            <a:r>
              <a:rPr lang="es-ES_tradnl" sz="2000" b="1" dirty="0"/>
              <a:t>Manejo de quejas y reclamos</a:t>
            </a:r>
          </a:p>
          <a:p>
            <a:pPr marL="914400" lvl="2" indent="0" algn="just" fontAlgn="base">
              <a:buNone/>
            </a:pPr>
            <a:endParaRPr lang="es-ES_tradnl" sz="2000" b="1" dirty="0"/>
          </a:p>
        </p:txBody>
      </p:sp>
    </p:spTree>
    <p:extLst>
      <p:ext uri="{BB962C8B-B14F-4D97-AF65-F5344CB8AC3E}">
        <p14:creationId xmlns:p14="http://schemas.microsoft.com/office/powerpoint/2010/main" val="3052181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693514"/>
            <a:ext cx="8065591" cy="5111750"/>
          </a:xfrm>
        </p:spPr>
        <p:txBody>
          <a:bodyPr/>
          <a:lstStyle/>
          <a:p>
            <a:pPr marL="914400" lvl="2" indent="0" fontAlgn="base">
              <a:buNone/>
            </a:pPr>
            <a:r>
              <a:rPr lang="es-ES_tradnl" sz="2000" b="1" dirty="0"/>
              <a:t>En este capitulo se </a:t>
            </a:r>
            <a:r>
              <a:rPr lang="es-ES_tradnl" sz="2000" b="1" dirty="0" smtClean="0"/>
              <a:t>persigue:</a:t>
            </a:r>
          </a:p>
          <a:p>
            <a:pPr marL="914400" lvl="2" indent="0" fontAlgn="base">
              <a:buNone/>
            </a:pPr>
            <a:endParaRPr lang="es-ES_tradnl" sz="2000" b="1" dirty="0"/>
          </a:p>
          <a:p>
            <a:pPr marL="342900" indent="-342900" algn="l">
              <a:buFont typeface="Wingdings" charset="2"/>
              <a:buChar char="§"/>
            </a:pPr>
            <a:r>
              <a:rPr lang="es-ES" sz="2000" b="1" dirty="0">
                <a:solidFill>
                  <a:srgbClr val="000000"/>
                </a:solidFill>
              </a:rPr>
              <a:t>Medir la capacidad de generación de utilidad </a:t>
            </a:r>
            <a:r>
              <a:rPr lang="es-ES" sz="2000" b="1" dirty="0" smtClean="0">
                <a:solidFill>
                  <a:srgbClr val="000000"/>
                </a:solidFill>
              </a:rPr>
              <a:t>en esta </a:t>
            </a:r>
            <a:r>
              <a:rPr lang="es-ES" sz="2000" b="1" dirty="0">
                <a:solidFill>
                  <a:srgbClr val="000000"/>
                </a:solidFill>
              </a:rPr>
              <a:t>nueva línea de negocio, </a:t>
            </a:r>
            <a:r>
              <a:rPr lang="es-ES" sz="2000" b="1" dirty="0" smtClean="0">
                <a:solidFill>
                  <a:srgbClr val="000000"/>
                </a:solidFill>
              </a:rPr>
              <a:t>apreciar </a:t>
            </a:r>
            <a:r>
              <a:rPr lang="es-ES" sz="2000" b="1" dirty="0">
                <a:solidFill>
                  <a:srgbClr val="000000"/>
                </a:solidFill>
              </a:rPr>
              <a:t>el resultado neto obtenido a partir de ciertas decisiones y políticas en la administración de los fondos de la empresa. </a:t>
            </a:r>
            <a:endParaRPr lang="es-ES" sz="2000" b="1" dirty="0" smtClean="0">
              <a:solidFill>
                <a:srgbClr val="000000"/>
              </a:solidFill>
            </a:endParaRPr>
          </a:p>
          <a:p>
            <a:pPr marL="342900" indent="-342900" algn="l">
              <a:buFont typeface="Wingdings" charset="2"/>
              <a:buChar char="§"/>
            </a:pPr>
            <a:r>
              <a:rPr lang="es-ES" sz="2000" b="1" dirty="0" smtClean="0">
                <a:solidFill>
                  <a:srgbClr val="000000"/>
                </a:solidFill>
              </a:rPr>
              <a:t>Expresar </a:t>
            </a:r>
            <a:r>
              <a:rPr lang="es-ES" sz="2000" b="1" dirty="0">
                <a:solidFill>
                  <a:srgbClr val="000000"/>
                </a:solidFill>
              </a:rPr>
              <a:t>el rendimiento de la empresa en relación con sus ventas, activos o </a:t>
            </a:r>
            <a:r>
              <a:rPr lang="es-ES" sz="2000" b="1" dirty="0" smtClean="0">
                <a:solidFill>
                  <a:srgbClr val="000000"/>
                </a:solidFill>
              </a:rPr>
              <a:t>capital, la </a:t>
            </a:r>
            <a:r>
              <a:rPr lang="es-ES" sz="2000" b="1" dirty="0">
                <a:solidFill>
                  <a:srgbClr val="000000"/>
                </a:solidFill>
              </a:rPr>
              <a:t>empresa necesita producir utilidad para poder existir. </a:t>
            </a:r>
            <a:r>
              <a:rPr lang="es-ES" sz="2000" b="1" dirty="0" smtClean="0">
                <a:solidFill>
                  <a:srgbClr val="000000"/>
                </a:solidFill>
              </a:rPr>
              <a:t>Además relacionar directamente la capacidad de generar fondos en operaciones de corto plazo. </a:t>
            </a:r>
            <a:endParaRPr lang="es-ES_tradnl" sz="2000" b="1" dirty="0">
              <a:solidFill>
                <a:srgbClr val="000000"/>
              </a:solidFill>
            </a:endParaRPr>
          </a:p>
          <a:p>
            <a:pPr marL="342900" indent="-342900" algn="l">
              <a:buFont typeface="Wingdings" charset="2"/>
              <a:buChar char="§"/>
            </a:pPr>
            <a:r>
              <a:rPr lang="es-ES" sz="2000" b="1" dirty="0">
                <a:solidFill>
                  <a:srgbClr val="000000"/>
                </a:solidFill>
              </a:rPr>
              <a:t>Determinar si los indicadores negativos expresarán la etapa de des-acumulación que la empresa atravesará y si estos afectarán toda su estructura, al exigir mayores costos financieros o un mayor esfuerzo de los accionistas, para mantener el negocio. </a:t>
            </a:r>
            <a:endParaRPr lang="es-ES_tradnl" sz="2000" b="1" dirty="0">
              <a:solidFill>
                <a:srgbClr val="000000"/>
              </a:solidFill>
            </a:endParaRPr>
          </a:p>
          <a:p>
            <a:pPr marL="914400" lvl="2" indent="0" fontAlgn="base">
              <a:buNone/>
            </a:pPr>
            <a:endParaRPr lang="es-ES_tradnl" sz="2000" b="1" dirty="0"/>
          </a:p>
        </p:txBody>
      </p:sp>
    </p:spTree>
    <p:extLst>
      <p:ext uri="{BB962C8B-B14F-4D97-AF65-F5344CB8AC3E}">
        <p14:creationId xmlns:p14="http://schemas.microsoft.com/office/powerpoint/2010/main" val="205853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693514"/>
            <a:ext cx="8065591" cy="5111750"/>
          </a:xfrm>
        </p:spPr>
        <p:txBody>
          <a:bodyPr anchor="t">
            <a:noAutofit/>
          </a:bodyPr>
          <a:lstStyle/>
          <a:p>
            <a:pPr marL="914400" lvl="2" indent="0" fontAlgn="base">
              <a:buNone/>
            </a:pPr>
            <a:r>
              <a:rPr lang="es-ES" sz="1800" b="1" dirty="0"/>
              <a:t>Estados </a:t>
            </a:r>
            <a:r>
              <a:rPr lang="es-ES" sz="1800" b="1" dirty="0" smtClean="0"/>
              <a:t>Financieros</a:t>
            </a:r>
          </a:p>
          <a:p>
            <a:pPr marL="630238" lvl="2" indent="0" algn="just" fontAlgn="base">
              <a:buNone/>
            </a:pPr>
            <a:r>
              <a:rPr lang="es-ES" sz="1800" dirty="0" smtClean="0"/>
              <a:t>Los </a:t>
            </a:r>
            <a:r>
              <a:rPr lang="es-ES" sz="1800" dirty="0"/>
              <a:t>estados financieros, también denominados estados contables, son informes que utilizan las instituciones para informar de la situación económica y financiera </a:t>
            </a:r>
            <a:r>
              <a:rPr lang="es-ES" sz="1800" dirty="0" smtClean="0"/>
              <a:t>a </a:t>
            </a:r>
            <a:r>
              <a:rPr lang="es-ES" sz="1800" dirty="0"/>
              <a:t>una fecha o periodo determinado. </a:t>
            </a:r>
            <a:endParaRPr lang="es-ES" sz="1800" dirty="0" smtClean="0"/>
          </a:p>
          <a:p>
            <a:pPr marL="630238" lvl="2" indent="0" algn="just" fontAlgn="base">
              <a:buNone/>
            </a:pPr>
            <a:r>
              <a:rPr lang="es-ES" sz="1800" dirty="0"/>
              <a:t>El objetivo de los estados financieros es proveer información sobre el patrimonio del ente emisor a una fecha y su evolución económica y financiera en el período que abarcan</a:t>
            </a:r>
            <a:r>
              <a:rPr lang="es-ES_tradnl" sz="1800" dirty="0"/>
              <a:t> </a:t>
            </a:r>
            <a:endParaRPr lang="es-ES_tradnl" sz="1800" dirty="0" smtClean="0"/>
          </a:p>
          <a:p>
            <a:pPr marL="628650" lvl="0" algn="l"/>
            <a:endParaRPr lang="es-ES" sz="1800" dirty="0" smtClean="0">
              <a:solidFill>
                <a:srgbClr val="000000"/>
              </a:solidFill>
            </a:endParaRPr>
          </a:p>
          <a:p>
            <a:pPr marL="628650" lvl="0" algn="just"/>
            <a:r>
              <a:rPr lang="es-ES" sz="1800" dirty="0" smtClean="0">
                <a:solidFill>
                  <a:srgbClr val="000000"/>
                </a:solidFill>
              </a:rPr>
              <a:t>Los </a:t>
            </a:r>
            <a:r>
              <a:rPr lang="es-ES" sz="1800" dirty="0">
                <a:solidFill>
                  <a:srgbClr val="000000"/>
                </a:solidFill>
              </a:rPr>
              <a:t>Estados financieros obligatorios dependen de cada país, siendo los componentes más habituales los siguientes:</a:t>
            </a:r>
            <a:endParaRPr lang="es-ES_tradnl" sz="1800" dirty="0">
              <a:solidFill>
                <a:srgbClr val="000000"/>
              </a:solidFill>
            </a:endParaRPr>
          </a:p>
          <a:p>
            <a:pPr marL="628650" lvl="0" algn="just"/>
            <a:r>
              <a:rPr lang="es-ES" sz="1800" dirty="0">
                <a:solidFill>
                  <a:srgbClr val="000000"/>
                </a:solidFill>
                <a:hlinkClick r:id="rId4" tooltip="Estado de situación patrimonial"/>
              </a:rPr>
              <a:t>Estado de situación patrimonial</a:t>
            </a:r>
            <a:r>
              <a:rPr lang="es-ES" sz="1800" dirty="0">
                <a:solidFill>
                  <a:srgbClr val="000000"/>
                </a:solidFill>
              </a:rPr>
              <a:t> (también denominado Estado de Situación Financiera o Balance de Situación)</a:t>
            </a:r>
            <a:endParaRPr lang="es-ES_tradnl" sz="1800" dirty="0">
              <a:solidFill>
                <a:srgbClr val="000000"/>
              </a:solidFill>
            </a:endParaRPr>
          </a:p>
          <a:p>
            <a:pPr marL="628650" lvl="0" algn="just"/>
            <a:r>
              <a:rPr lang="es-ES" sz="1800" dirty="0">
                <a:solidFill>
                  <a:srgbClr val="000000"/>
                </a:solidFill>
                <a:hlinkClick r:id="rId5" tooltip="Estado de resultados"/>
              </a:rPr>
              <a:t>Estado de resultados</a:t>
            </a:r>
            <a:r>
              <a:rPr lang="es-ES" sz="1800" dirty="0">
                <a:solidFill>
                  <a:srgbClr val="000000"/>
                </a:solidFill>
              </a:rPr>
              <a:t> (también denominado Estado de Pérdidas y Ganancias o cuenta de pérdidas y ganancias)</a:t>
            </a:r>
            <a:endParaRPr lang="es-ES_tradnl" sz="1800" dirty="0">
              <a:solidFill>
                <a:srgbClr val="000000"/>
              </a:solidFill>
            </a:endParaRPr>
          </a:p>
          <a:p>
            <a:pPr marL="628650" lvl="0" algn="just"/>
            <a:r>
              <a:rPr lang="es-ES" sz="1800" dirty="0">
                <a:solidFill>
                  <a:srgbClr val="000000"/>
                </a:solidFill>
                <a:hlinkClick r:id="rId6" tooltip="Estado de evolución de patrimonio neto"/>
              </a:rPr>
              <a:t>Estado de evolución de patrimonio neto</a:t>
            </a:r>
            <a:r>
              <a:rPr lang="es-ES" sz="1800" dirty="0">
                <a:solidFill>
                  <a:srgbClr val="000000"/>
                </a:solidFill>
              </a:rPr>
              <a:t> (también denominado Estado de Cambios en el Patrimonio Neto)</a:t>
            </a:r>
            <a:endParaRPr lang="es-ES_tradnl" sz="1800" dirty="0">
              <a:solidFill>
                <a:srgbClr val="000000"/>
              </a:solidFill>
            </a:endParaRPr>
          </a:p>
          <a:p>
            <a:pPr marL="628650" lvl="0" algn="just"/>
            <a:r>
              <a:rPr lang="es-ES" sz="1800" dirty="0">
                <a:solidFill>
                  <a:srgbClr val="000000"/>
                </a:solidFill>
                <a:hlinkClick r:id="rId7" tooltip="Estado de flujo de efectivo"/>
              </a:rPr>
              <a:t>Estado de flujo de efectivo</a:t>
            </a:r>
            <a:r>
              <a:rPr lang="es-ES" sz="1800" dirty="0">
                <a:solidFill>
                  <a:srgbClr val="000000"/>
                </a:solidFill>
              </a:rPr>
              <a:t> (también denominado Estado de Origen y Aplicación de Fondos)</a:t>
            </a:r>
            <a:endParaRPr lang="es-ES_tradnl" sz="1800" dirty="0">
              <a:solidFill>
                <a:srgbClr val="000000"/>
              </a:solidFill>
            </a:endParaRPr>
          </a:p>
          <a:p>
            <a:pPr marL="628650" lvl="2" indent="0" fontAlgn="base">
              <a:buNone/>
            </a:pPr>
            <a:endParaRPr lang="es-ES_tradnl" sz="1800" dirty="0"/>
          </a:p>
        </p:txBody>
      </p:sp>
    </p:spTree>
    <p:extLst>
      <p:ext uri="{BB962C8B-B14F-4D97-AF65-F5344CB8AC3E}">
        <p14:creationId xmlns:p14="http://schemas.microsoft.com/office/powerpoint/2010/main" val="688411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539552" y="548680"/>
            <a:ext cx="8353623" cy="5832648"/>
          </a:xfrm>
        </p:spPr>
        <p:txBody>
          <a:bodyPr numCol="1"/>
          <a:lstStyle/>
          <a:p>
            <a:pPr marL="1588" lvl="2" indent="0" algn="just" fontAlgn="base">
              <a:buNone/>
            </a:pPr>
            <a:r>
              <a:rPr lang="es-ES" sz="1800" dirty="0" smtClean="0"/>
              <a:t>Estos </a:t>
            </a:r>
            <a:r>
              <a:rPr lang="es-ES" sz="1800" dirty="0"/>
              <a:t>estados financieros son la base de otros informes, cuadros y gráficos que permiten calcular la </a:t>
            </a:r>
            <a:r>
              <a:rPr lang="es-ES" sz="1800" dirty="0">
                <a:hlinkClick r:id="rId4" tooltip="Rentabilidad financiera"/>
              </a:rPr>
              <a:t>rentabilidad</a:t>
            </a:r>
            <a:r>
              <a:rPr lang="es-ES" sz="1800" dirty="0"/>
              <a:t>, </a:t>
            </a:r>
            <a:r>
              <a:rPr lang="es-ES" sz="1800" dirty="0">
                <a:hlinkClick r:id="rId5" tooltip="Solvencia"/>
              </a:rPr>
              <a:t>solvencia</a:t>
            </a:r>
            <a:r>
              <a:rPr lang="es-ES" sz="1800" dirty="0"/>
              <a:t>, </a:t>
            </a:r>
            <a:r>
              <a:rPr lang="es-ES" sz="1800" dirty="0">
                <a:hlinkClick r:id="rId6" tooltip="Liquidez"/>
              </a:rPr>
              <a:t>liquidez</a:t>
            </a:r>
            <a:r>
              <a:rPr lang="es-ES" sz="1800" dirty="0">
                <a:solidFill>
                  <a:schemeClr val="tx1"/>
                </a:solidFill>
              </a:rPr>
              <a:t>, valor en bolsa y otros parámetros que son fundamentales a la hora de manejar las </a:t>
            </a:r>
            <a:r>
              <a:rPr lang="es-ES" sz="1800" u="sng" dirty="0">
                <a:solidFill>
                  <a:schemeClr val="tx1"/>
                </a:solidFill>
                <a:hlinkClick r:id="rId7" tooltip="Finanzas"/>
              </a:rPr>
              <a:t>finanzas</a:t>
            </a:r>
            <a:r>
              <a:rPr lang="es-ES" sz="1800" dirty="0">
                <a:solidFill>
                  <a:schemeClr val="tx1"/>
                </a:solidFill>
              </a:rPr>
              <a:t> de una institución</a:t>
            </a:r>
            <a:r>
              <a:rPr lang="es-ES" sz="1800" dirty="0"/>
              <a:t>.</a:t>
            </a:r>
            <a:endParaRPr lang="es-ES_tradnl" sz="1800" dirty="0"/>
          </a:p>
          <a:p>
            <a:pPr marL="1588" lvl="2" indent="0" algn="just" fontAlgn="base">
              <a:buNone/>
            </a:pPr>
            <a:r>
              <a:rPr lang="es-ES" sz="1800" dirty="0"/>
              <a:t>Habitualmente cuando se habla de estados financieros se sobreentiende que son los referidos a la situación actual o pasada, aunque también es posible formular estados financieros proyectados. Así, podrá haber un estado de situación proyectado, un </a:t>
            </a:r>
            <a:r>
              <a:rPr lang="es-ES" sz="1800" u="sng" dirty="0">
                <a:hlinkClick r:id="rId8" tooltip="Estado de resultados"/>
              </a:rPr>
              <a:t>estado de resultados</a:t>
            </a:r>
            <a:r>
              <a:rPr lang="es-ES" sz="1800" dirty="0"/>
              <a:t> proyectado o un </a:t>
            </a:r>
            <a:r>
              <a:rPr lang="es-ES" sz="1800" u="sng" dirty="0">
                <a:hlinkClick r:id="rId9" tooltip="Estado de flujo de efectivo"/>
              </a:rPr>
              <a:t>estado de flujo de efectivo</a:t>
            </a:r>
            <a:r>
              <a:rPr lang="es-ES" sz="1800" dirty="0"/>
              <a:t> proyectado.</a:t>
            </a:r>
            <a:endParaRPr lang="es-ES_tradnl" sz="1800" dirty="0"/>
          </a:p>
          <a:p>
            <a:pPr marL="1588" indent="-1588" algn="l">
              <a:tabLst>
                <a:tab pos="0" algn="l"/>
              </a:tabLst>
            </a:pPr>
            <a:r>
              <a:rPr lang="es-ES" sz="1800" dirty="0">
                <a:solidFill>
                  <a:srgbClr val="000000"/>
                </a:solidFill>
              </a:rPr>
              <a:t>La información contenida en los estados financieros debería reunir, para ser útil a sus usuarios, las siguientes características:</a:t>
            </a:r>
            <a:endParaRPr lang="es-ES_tradnl" sz="1800" dirty="0">
              <a:solidFill>
                <a:srgbClr val="000000"/>
              </a:solidFill>
            </a:endParaRPr>
          </a:p>
          <a:p>
            <a:pPr marL="1346200" lvl="0" indent="-457200" algn="l">
              <a:buFont typeface="+mj-lt"/>
              <a:buAutoNum type="arabicPeriod"/>
            </a:pPr>
            <a:r>
              <a:rPr lang="es-ES" sz="1600" dirty="0">
                <a:solidFill>
                  <a:srgbClr val="000000"/>
                </a:solidFill>
              </a:rPr>
              <a:t>Pertinencia.</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Confiabilidad.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Aproximación a la realidad.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Esencialidad.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Neutralidad.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Integridad.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Verificabilidad.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Sistematicidad.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Comparabilidad.</a:t>
            </a:r>
            <a:endParaRPr lang="es-ES_tradnl" sz="1600" dirty="0">
              <a:solidFill>
                <a:srgbClr val="000000"/>
              </a:solidFill>
            </a:endParaRPr>
          </a:p>
          <a:p>
            <a:pPr marL="1346200" lvl="0" indent="-457200" algn="l">
              <a:buFont typeface="+mj-lt"/>
              <a:buAutoNum type="arabicPeriod"/>
            </a:pPr>
            <a:r>
              <a:rPr lang="es-ES" sz="1600" dirty="0">
                <a:solidFill>
                  <a:srgbClr val="000000"/>
                </a:solidFill>
              </a:rPr>
              <a:t>Claridad.</a:t>
            </a:r>
            <a:endParaRPr lang="es-ES_tradnl" sz="1600" dirty="0">
              <a:solidFill>
                <a:srgbClr val="000000"/>
              </a:solidFill>
            </a:endParaRPr>
          </a:p>
          <a:p>
            <a:pPr marL="1346200" lvl="2" indent="-457200" algn="just" fontAlgn="base">
              <a:buNone/>
            </a:pPr>
            <a:endParaRPr lang="es-ES_tradnl" sz="1400" dirty="0"/>
          </a:p>
        </p:txBody>
      </p:sp>
    </p:spTree>
    <p:extLst>
      <p:ext uri="{BB962C8B-B14F-4D97-AF65-F5344CB8AC3E}">
        <p14:creationId xmlns:p14="http://schemas.microsoft.com/office/powerpoint/2010/main" val="2862604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693514"/>
            <a:ext cx="8065591" cy="5111750"/>
          </a:xfrm>
        </p:spPr>
        <p:txBody>
          <a:bodyPr/>
          <a:lstStyle/>
          <a:p>
            <a:pPr marL="273050" lvl="2" indent="0" algn="just" fontAlgn="base">
              <a:buNone/>
              <a:tabLst>
                <a:tab pos="271463" algn="l"/>
              </a:tabLst>
            </a:pPr>
            <a:r>
              <a:rPr lang="es-ES" sz="2000" b="1" dirty="0" smtClean="0"/>
              <a:t>5.2 Declaración financiera</a:t>
            </a:r>
          </a:p>
          <a:p>
            <a:pPr marL="273050" lvl="2" indent="0" algn="just" fontAlgn="base">
              <a:buNone/>
              <a:tabLst>
                <a:tab pos="271463" algn="l"/>
              </a:tabLst>
            </a:pPr>
            <a:r>
              <a:rPr lang="es-ES" sz="2000" dirty="0" smtClean="0"/>
              <a:t>5.2.1 </a:t>
            </a:r>
            <a:r>
              <a:rPr lang="es-ES" sz="2000" b="1" dirty="0" smtClean="0"/>
              <a:t>Declaración </a:t>
            </a:r>
            <a:r>
              <a:rPr lang="es-ES" sz="2000" b="1" dirty="0"/>
              <a:t>de ingresos</a:t>
            </a:r>
            <a:r>
              <a:rPr lang="es-ES" sz="2000" dirty="0"/>
              <a:t> (Estado de </a:t>
            </a:r>
            <a:r>
              <a:rPr lang="es-ES" sz="2000" u="sng" dirty="0">
                <a:solidFill>
                  <a:srgbClr val="3366FF"/>
                </a:solidFill>
              </a:rPr>
              <a:t>"Ganancias y </a:t>
            </a:r>
            <a:r>
              <a:rPr lang="es-ES" sz="2000" u="sng" dirty="0" smtClean="0">
                <a:solidFill>
                  <a:srgbClr val="3366FF"/>
                </a:solidFill>
              </a:rPr>
              <a:t>Pérdidas”</a:t>
            </a:r>
            <a:r>
              <a:rPr lang="es-ES" sz="2000" dirty="0" smtClean="0"/>
              <a:t>)</a:t>
            </a:r>
            <a:endParaRPr lang="es-ES_tradnl" sz="2000" b="1" dirty="0"/>
          </a:p>
          <a:p>
            <a:pPr algn="just"/>
            <a:r>
              <a:rPr lang="es-ES" sz="2000" dirty="0">
                <a:solidFill>
                  <a:srgbClr val="000000"/>
                </a:solidFill>
              </a:rPr>
              <a:t>La declaración de ingresos muestra los resultados financieros de las operaciones correspondientes a un período de tiempo, en el caso del proyecto en ejecución dicho período será de un año fiscal (SRI). </a:t>
            </a:r>
            <a:endParaRPr lang="es-ES" sz="2000" dirty="0" smtClean="0">
              <a:solidFill>
                <a:srgbClr val="000000"/>
              </a:solidFill>
            </a:endParaRPr>
          </a:p>
          <a:p>
            <a:pPr algn="just"/>
            <a:r>
              <a:rPr lang="es-ES" sz="2000" dirty="0" smtClean="0">
                <a:solidFill>
                  <a:srgbClr val="000000"/>
                </a:solidFill>
              </a:rPr>
              <a:t>Los </a:t>
            </a:r>
            <a:r>
              <a:rPr lang="es-ES" sz="2000" dirty="0">
                <a:solidFill>
                  <a:srgbClr val="000000"/>
                </a:solidFill>
              </a:rPr>
              <a:t>elementos principales de una declaración de ingresos son</a:t>
            </a:r>
            <a:r>
              <a:rPr lang="es-ES" sz="2000" dirty="0" smtClean="0">
                <a:solidFill>
                  <a:srgbClr val="000000"/>
                </a:solidFill>
              </a:rPr>
              <a:t>:</a:t>
            </a:r>
          </a:p>
          <a:p>
            <a:pPr algn="just"/>
            <a:endParaRPr lang="es-ES_tradnl" sz="2000" dirty="0">
              <a:solidFill>
                <a:srgbClr val="000000"/>
              </a:solidFill>
            </a:endParaRPr>
          </a:p>
          <a:p>
            <a:pPr marL="285750" indent="-285750" algn="just">
              <a:buFont typeface="Arial"/>
              <a:buChar char="•"/>
            </a:pPr>
            <a:r>
              <a:rPr lang="es-ES" sz="1800" b="1" dirty="0" smtClean="0">
                <a:solidFill>
                  <a:srgbClr val="000000"/>
                </a:solidFill>
              </a:rPr>
              <a:t>Ventas netas </a:t>
            </a:r>
            <a:r>
              <a:rPr lang="es-ES" sz="1800" dirty="0" smtClean="0">
                <a:solidFill>
                  <a:srgbClr val="000000"/>
                </a:solidFill>
              </a:rPr>
              <a:t>– </a:t>
            </a:r>
            <a:r>
              <a:rPr lang="es-ES" sz="1800" dirty="0">
                <a:solidFill>
                  <a:srgbClr val="000000"/>
                </a:solidFill>
              </a:rPr>
              <a:t>representa la fuente principal de dinero recibido por la empresa de parte de sus clientes por las mercaderías vendidas. </a:t>
            </a:r>
            <a:endParaRPr lang="es-ES" sz="1800" dirty="0" smtClean="0">
              <a:solidFill>
                <a:srgbClr val="000000"/>
              </a:solidFill>
            </a:endParaRPr>
          </a:p>
          <a:p>
            <a:pPr marL="285750" indent="-285750" algn="just">
              <a:buFont typeface="Arial"/>
              <a:buChar char="•"/>
            </a:pPr>
            <a:r>
              <a:rPr lang="es-ES" sz="1800" b="1" dirty="0" smtClean="0">
                <a:solidFill>
                  <a:srgbClr val="000000"/>
                </a:solidFill>
              </a:rPr>
              <a:t>Costo </a:t>
            </a:r>
            <a:r>
              <a:rPr lang="es-ES" sz="1800" b="1" dirty="0">
                <a:solidFill>
                  <a:srgbClr val="000000"/>
                </a:solidFill>
              </a:rPr>
              <a:t>de ventas y gastos operativos </a:t>
            </a:r>
            <a:r>
              <a:rPr lang="es-ES" sz="1800" dirty="0">
                <a:solidFill>
                  <a:srgbClr val="000000"/>
                </a:solidFill>
              </a:rPr>
              <a:t>– todos los costos incurridos (incluyendo la depreciación) para poder convertir las materias primas en productos elaborados. </a:t>
            </a:r>
            <a:endParaRPr lang="es-ES_tradnl" sz="1800" dirty="0">
              <a:solidFill>
                <a:srgbClr val="000000"/>
              </a:solidFill>
            </a:endParaRPr>
          </a:p>
          <a:p>
            <a:pPr marL="285750" indent="-285750" algn="just">
              <a:buFont typeface="Arial"/>
              <a:buChar char="•"/>
            </a:pPr>
            <a:r>
              <a:rPr lang="es-ES" sz="1800" b="1" dirty="0">
                <a:solidFill>
                  <a:srgbClr val="000000"/>
                </a:solidFill>
              </a:rPr>
              <a:t>Ganancia operacional </a:t>
            </a:r>
            <a:r>
              <a:rPr lang="es-ES" sz="1800" dirty="0">
                <a:solidFill>
                  <a:srgbClr val="000000"/>
                </a:solidFill>
              </a:rPr>
              <a:t>- ventas netas menos el total de costos operacionales.</a:t>
            </a:r>
            <a:endParaRPr lang="es-ES_tradnl" sz="1800" dirty="0">
              <a:solidFill>
                <a:srgbClr val="000000"/>
              </a:solidFill>
            </a:endParaRPr>
          </a:p>
          <a:p>
            <a:pPr marL="285750" indent="-285750" algn="just">
              <a:buFont typeface="Arial"/>
              <a:buChar char="•"/>
            </a:pPr>
            <a:r>
              <a:rPr lang="es-ES" sz="1800" b="1" dirty="0">
                <a:solidFill>
                  <a:srgbClr val="000000"/>
                </a:solidFill>
              </a:rPr>
              <a:t>Ingresos por intereses </a:t>
            </a:r>
            <a:r>
              <a:rPr lang="es-ES" sz="1800" dirty="0">
                <a:solidFill>
                  <a:srgbClr val="000000"/>
                </a:solidFill>
              </a:rPr>
              <a:t>- fuente adicional de ingresos a partir de las inversiones.</a:t>
            </a:r>
            <a:endParaRPr lang="es-ES_tradnl" sz="1800" dirty="0">
              <a:solidFill>
                <a:srgbClr val="000000"/>
              </a:solidFill>
            </a:endParaRPr>
          </a:p>
          <a:p>
            <a:pPr marL="285750" indent="-285750" algn="just">
              <a:buFont typeface="Arial"/>
              <a:buChar char="•"/>
            </a:pPr>
            <a:r>
              <a:rPr lang="es-ES" sz="1800" b="1" dirty="0">
                <a:solidFill>
                  <a:srgbClr val="000000"/>
                </a:solidFill>
              </a:rPr>
              <a:t>Gastos por intereses </a:t>
            </a:r>
            <a:r>
              <a:rPr lang="es-ES" sz="1800" dirty="0">
                <a:solidFill>
                  <a:srgbClr val="000000"/>
                </a:solidFill>
              </a:rPr>
              <a:t>- interés que se le paga a los acreedores.</a:t>
            </a:r>
            <a:endParaRPr lang="es-ES_tradnl" sz="1800" dirty="0">
              <a:solidFill>
                <a:srgbClr val="000000"/>
              </a:solidFill>
            </a:endParaRPr>
          </a:p>
          <a:p>
            <a:pPr marL="285750" indent="-285750" algn="just">
              <a:buFont typeface="Arial"/>
              <a:buChar char="•"/>
            </a:pPr>
            <a:r>
              <a:rPr lang="es-ES" sz="1800" b="1" dirty="0">
                <a:solidFill>
                  <a:srgbClr val="000000"/>
                </a:solidFill>
              </a:rPr>
              <a:t>Provisión impuesto a las ganancias </a:t>
            </a:r>
            <a:r>
              <a:rPr lang="es-ES" sz="1800" dirty="0">
                <a:solidFill>
                  <a:srgbClr val="000000"/>
                </a:solidFill>
              </a:rPr>
              <a:t>- monto adeudado al SRI.</a:t>
            </a:r>
            <a:endParaRPr lang="es-ES_tradnl" sz="1800" dirty="0">
              <a:solidFill>
                <a:srgbClr val="000000"/>
              </a:solidFill>
            </a:endParaRPr>
          </a:p>
          <a:p>
            <a:pPr marL="914400" lvl="2" indent="0" algn="just" fontAlgn="base">
              <a:buNone/>
            </a:pPr>
            <a:endParaRPr lang="es-ES_tradnl" sz="1800" dirty="0"/>
          </a:p>
        </p:txBody>
      </p:sp>
    </p:spTree>
    <p:extLst>
      <p:ext uri="{BB962C8B-B14F-4D97-AF65-F5344CB8AC3E}">
        <p14:creationId xmlns:p14="http://schemas.microsoft.com/office/powerpoint/2010/main" val="3123138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827584" y="692696"/>
            <a:ext cx="8064896" cy="6048672"/>
          </a:xfrm>
        </p:spPr>
        <p:txBody>
          <a:bodyPr/>
          <a:lstStyle/>
          <a:p>
            <a:pPr algn="just"/>
            <a:r>
              <a:rPr lang="es-EC" sz="2800" dirty="0">
                <a:solidFill>
                  <a:srgbClr val="0D0D0D"/>
                </a:solidFill>
                <a:latin typeface="Garamond"/>
                <a:cs typeface="Garamond"/>
              </a:rPr>
              <a:t>Una empresa debe cumplir con dos objetivos principales: </a:t>
            </a:r>
            <a:r>
              <a:rPr lang="es-EC" sz="2800" b="1" dirty="0">
                <a:solidFill>
                  <a:srgbClr val="0D0D0D"/>
                </a:solidFill>
                <a:latin typeface="Garamond"/>
                <a:cs typeface="Garamond"/>
              </a:rPr>
              <a:t>Rentabilidad y Flujo de efectivo </a:t>
            </a:r>
          </a:p>
          <a:p>
            <a:pPr algn="just"/>
            <a:r>
              <a:rPr lang="es-EC" sz="2800" dirty="0">
                <a:solidFill>
                  <a:srgbClr val="0D0D0D"/>
                </a:solidFill>
                <a:latin typeface="Garamond"/>
                <a:cs typeface="Garamond"/>
              </a:rPr>
              <a:t>El análisis financiero de una empresa es importante, debido a que permite identificar y establecer los siguientes elementos</a:t>
            </a:r>
            <a:r>
              <a:rPr lang="es-EC" sz="2800" dirty="0" smtClean="0">
                <a:solidFill>
                  <a:srgbClr val="0D0D0D"/>
                </a:solidFill>
                <a:latin typeface="Garamond"/>
                <a:cs typeface="Garamond"/>
              </a:rPr>
              <a:t>:</a:t>
            </a:r>
          </a:p>
          <a:p>
            <a:pPr algn="just"/>
            <a:endParaRPr lang="es-ES_tradnl" sz="2800" dirty="0">
              <a:solidFill>
                <a:srgbClr val="0D0D0D"/>
              </a:solidFill>
              <a:latin typeface="Garamond"/>
              <a:cs typeface="Garamond"/>
            </a:endParaRPr>
          </a:p>
          <a:p>
            <a:pPr marL="342900" lvl="0" indent="-342900" algn="just">
              <a:buFont typeface="Arial"/>
              <a:buChar char="•"/>
            </a:pPr>
            <a:r>
              <a:rPr lang="es-EC" sz="2800" dirty="0">
                <a:solidFill>
                  <a:srgbClr val="0D0D0D"/>
                </a:solidFill>
                <a:latin typeface="Garamond"/>
                <a:cs typeface="Garamond"/>
              </a:rPr>
              <a:t>Establecer el nivel de precios de productos y servicios.</a:t>
            </a:r>
            <a:endParaRPr lang="es-ES_tradnl" sz="2800" dirty="0">
              <a:solidFill>
                <a:srgbClr val="0D0D0D"/>
              </a:solidFill>
              <a:latin typeface="Garamond"/>
              <a:cs typeface="Garamond"/>
            </a:endParaRPr>
          </a:p>
          <a:p>
            <a:pPr marL="342900" lvl="0" indent="-342900" algn="just">
              <a:buFont typeface="Arial"/>
              <a:buChar char="•"/>
            </a:pPr>
            <a:r>
              <a:rPr lang="es-EC" sz="2800" dirty="0">
                <a:solidFill>
                  <a:srgbClr val="0D0D0D"/>
                </a:solidFill>
                <a:latin typeface="Garamond"/>
                <a:cs typeface="Garamond"/>
              </a:rPr>
              <a:t>Decidir si comprar o alquilar equipos o edificios.</a:t>
            </a:r>
            <a:endParaRPr lang="es-ES_tradnl" sz="2800" dirty="0">
              <a:solidFill>
                <a:srgbClr val="0D0D0D"/>
              </a:solidFill>
              <a:latin typeface="Garamond"/>
              <a:cs typeface="Garamond"/>
            </a:endParaRPr>
          </a:p>
          <a:p>
            <a:pPr marL="342900" lvl="0" indent="-342900" algn="just">
              <a:buFont typeface="Arial"/>
              <a:buChar char="•"/>
            </a:pPr>
            <a:r>
              <a:rPr lang="es-EC" sz="2800" dirty="0">
                <a:solidFill>
                  <a:srgbClr val="0D0D0D"/>
                </a:solidFill>
                <a:latin typeface="Garamond"/>
                <a:cs typeface="Garamond"/>
              </a:rPr>
              <a:t>Calcular el rendimiento basado en los distintos niveles de ventas</a:t>
            </a:r>
            <a:r>
              <a:rPr lang="es-EC" sz="2800" dirty="0" smtClean="0">
                <a:solidFill>
                  <a:srgbClr val="0D0D0D"/>
                </a:solidFill>
                <a:latin typeface="Garamond"/>
                <a:cs typeface="Garamond"/>
              </a:rPr>
              <a:t>.</a:t>
            </a:r>
            <a:endParaRPr lang="es-ES_tradnl" sz="2800" dirty="0">
              <a:solidFill>
                <a:srgbClr val="0D0D0D"/>
              </a:solidFill>
              <a:latin typeface="Garamond"/>
              <a:cs typeface="Garamond"/>
            </a:endParaRPr>
          </a:p>
        </p:txBody>
      </p:sp>
      <p:sp>
        <p:nvSpPr>
          <p:cNvPr id="13" name="12 Título"/>
          <p:cNvSpPr>
            <a:spLocks noGrp="1"/>
          </p:cNvSpPr>
          <p:nvPr>
            <p:ph type="ctrTitle"/>
          </p:nvPr>
        </p:nvSpPr>
        <p:spPr>
          <a:xfrm>
            <a:off x="461664" y="-1034"/>
            <a:ext cx="8682335" cy="693730"/>
          </a:xfrm>
        </p:spPr>
        <p:txBody>
          <a:bodyPr/>
          <a:lstStyle/>
          <a:p>
            <a:pPr algn="l"/>
            <a:r>
              <a:rPr lang="es-EC" sz="28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1. INTRODUCCIÓN</a:t>
            </a:r>
            <a:endParaRPr lang="es-EC" sz="28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3670924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909538"/>
            <a:ext cx="8065591" cy="5111750"/>
          </a:xfrm>
        </p:spPr>
        <p:txBody>
          <a:bodyPr/>
          <a:lstStyle/>
          <a:p>
            <a:pPr marL="914400" lvl="2" indent="0" algn="just" fontAlgn="base">
              <a:buNone/>
            </a:pPr>
            <a:r>
              <a:rPr lang="es-ES" sz="2000" b="1" dirty="0"/>
              <a:t>Tabla 5.1 Estados de resultados financieros proyectados (sin crédito)</a:t>
            </a:r>
            <a:endParaRPr lang="es-ES_tradnl" sz="2000" dirty="0"/>
          </a:p>
          <a:p>
            <a:pPr marL="914400" lvl="2" indent="0" algn="just" fontAlgn="base">
              <a:buNone/>
            </a:pPr>
            <a:endParaRPr lang="es-ES_tradnl" sz="20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84132219"/>
              </p:ext>
            </p:extLst>
          </p:nvPr>
        </p:nvGraphicFramePr>
        <p:xfrm>
          <a:off x="508442" y="1772816"/>
          <a:ext cx="8635964" cy="3456384"/>
        </p:xfrm>
        <a:graphic>
          <a:graphicData uri="http://schemas.openxmlformats.org/presentationml/2006/ole">
            <mc:AlternateContent xmlns:mc="http://schemas.openxmlformats.org/markup-compatibility/2006">
              <mc:Choice xmlns:v="urn:schemas-microsoft-com:vml" Requires="v">
                <p:oleObj spid="_x0000_s1044" name="Worksheet" r:id="rId5" imgW="12915900" imgH="5168900" progId="Excel.Sheet.12">
                  <p:embed/>
                </p:oleObj>
              </mc:Choice>
              <mc:Fallback>
                <p:oleObj name="Worksheet" r:id="rId5" imgW="12915900" imgH="5168900" progId="Excel.Sheet.12">
                  <p:embed/>
                  <p:pic>
                    <p:nvPicPr>
                      <p:cNvPr id="0" name=""/>
                      <p:cNvPicPr/>
                      <p:nvPr/>
                    </p:nvPicPr>
                    <p:blipFill>
                      <a:blip r:embed="rId6"/>
                      <a:stretch>
                        <a:fillRect/>
                      </a:stretch>
                    </p:blipFill>
                    <p:spPr>
                      <a:xfrm>
                        <a:off x="508442" y="1772816"/>
                        <a:ext cx="8635964" cy="3456384"/>
                      </a:xfrm>
                      <a:prstGeom prst="rect">
                        <a:avLst/>
                      </a:prstGeom>
                    </p:spPr>
                  </p:pic>
                </p:oleObj>
              </mc:Fallback>
            </mc:AlternateContent>
          </a:graphicData>
        </a:graphic>
      </p:graphicFrame>
    </p:spTree>
    <p:extLst>
      <p:ext uri="{BB962C8B-B14F-4D97-AF65-F5344CB8AC3E}">
        <p14:creationId xmlns:p14="http://schemas.microsoft.com/office/powerpoint/2010/main" val="1804894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755576" y="765522"/>
            <a:ext cx="8065591" cy="5111750"/>
          </a:xfrm>
        </p:spPr>
        <p:txBody>
          <a:bodyPr/>
          <a:lstStyle/>
          <a:p>
            <a:pPr marL="914400" lvl="2" indent="0" algn="just" fontAlgn="base">
              <a:buNone/>
            </a:pPr>
            <a:r>
              <a:rPr lang="es-ES" sz="2000" b="1" dirty="0"/>
              <a:t>TABLA 5.2 ESTADOS DE RESULTADOS FINANCIEROS PROYECTADOS (Con crédito)</a:t>
            </a:r>
            <a:endParaRPr lang="es-ES_tradnl" sz="2000" dirty="0"/>
          </a:p>
          <a:p>
            <a:pPr marL="914400" lvl="2" indent="0" algn="just" fontAlgn="base">
              <a:buNone/>
            </a:pPr>
            <a:endParaRPr lang="es-ES_tradnl" sz="2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738719928"/>
              </p:ext>
            </p:extLst>
          </p:nvPr>
        </p:nvGraphicFramePr>
        <p:xfrm>
          <a:off x="493658" y="1844823"/>
          <a:ext cx="8650342" cy="3279921"/>
        </p:xfrm>
        <a:graphic>
          <a:graphicData uri="http://schemas.openxmlformats.org/presentationml/2006/ole">
            <mc:AlternateContent xmlns:mc="http://schemas.openxmlformats.org/markup-compatibility/2006">
              <mc:Choice xmlns:v="urn:schemas-microsoft-com:vml" Requires="v">
                <p:oleObj spid="_x0000_s2068" name="Worksheet" r:id="rId5" imgW="14071600" imgH="5334000" progId="Excel.Sheet.12">
                  <p:embed/>
                </p:oleObj>
              </mc:Choice>
              <mc:Fallback>
                <p:oleObj name="Worksheet" r:id="rId5" imgW="14071600" imgH="5334000" progId="Excel.Sheet.12">
                  <p:embed/>
                  <p:pic>
                    <p:nvPicPr>
                      <p:cNvPr id="0" name=""/>
                      <p:cNvPicPr/>
                      <p:nvPr/>
                    </p:nvPicPr>
                    <p:blipFill>
                      <a:blip r:embed="rId6"/>
                      <a:stretch>
                        <a:fillRect/>
                      </a:stretch>
                    </p:blipFill>
                    <p:spPr>
                      <a:xfrm>
                        <a:off x="493658" y="1844823"/>
                        <a:ext cx="8650342" cy="3279921"/>
                      </a:xfrm>
                      <a:prstGeom prst="rect">
                        <a:avLst/>
                      </a:prstGeom>
                    </p:spPr>
                  </p:pic>
                </p:oleObj>
              </mc:Fallback>
            </mc:AlternateContent>
          </a:graphicData>
        </a:graphic>
      </p:graphicFrame>
    </p:spTree>
    <p:extLst>
      <p:ext uri="{BB962C8B-B14F-4D97-AF65-F5344CB8AC3E}">
        <p14:creationId xmlns:p14="http://schemas.microsoft.com/office/powerpoint/2010/main" val="3898058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914400" lvl="2" indent="0" algn="just" fontAlgn="base">
              <a:buNone/>
            </a:pPr>
            <a:r>
              <a:rPr lang="es-ES" sz="1800" b="1" dirty="0" smtClean="0"/>
              <a:t>5.2.2 El </a:t>
            </a:r>
            <a:r>
              <a:rPr lang="es-ES" sz="1800" b="1" dirty="0"/>
              <a:t>Balance </a:t>
            </a:r>
            <a:r>
              <a:rPr lang="es-ES" sz="1800" b="1" dirty="0" smtClean="0"/>
              <a:t>General</a:t>
            </a:r>
          </a:p>
          <a:p>
            <a:pPr marL="273050" lvl="2" indent="0" fontAlgn="base">
              <a:buNone/>
            </a:pPr>
            <a:r>
              <a:rPr lang="es-ES" sz="1800" dirty="0" smtClean="0"/>
              <a:t>El </a:t>
            </a:r>
            <a:r>
              <a:rPr lang="es-ES" sz="1800" dirty="0"/>
              <a:t>balance general presenta la posición financiera de una empresa a una fecha específica. Es un informe de los recursos financieros (activos) disponibles para que la empresa pueda llevar a cabo sus actividades económicas, así como de los reclamos (obligaciones) contra sus recursos. La diferencia entre activos y obligaciones constituye el patrimonio del propietario. </a:t>
            </a:r>
            <a:endParaRPr lang="es-ES_tradnl" sz="1800" dirty="0"/>
          </a:p>
          <a:p>
            <a:pPr marL="273050" algn="l"/>
            <a:r>
              <a:rPr lang="es-ES" sz="1800" dirty="0" smtClean="0">
                <a:solidFill>
                  <a:srgbClr val="000000"/>
                </a:solidFill>
              </a:rPr>
              <a:t>Sigue </a:t>
            </a:r>
            <a:r>
              <a:rPr lang="es-ES" sz="1800" dirty="0">
                <a:solidFill>
                  <a:srgbClr val="000000"/>
                </a:solidFill>
              </a:rPr>
              <a:t>la ecuación fundamental de la contabilidad: </a:t>
            </a:r>
            <a:endParaRPr lang="es-ES_tradnl" sz="1800" dirty="0">
              <a:solidFill>
                <a:srgbClr val="000000"/>
              </a:solidFill>
            </a:endParaRPr>
          </a:p>
          <a:p>
            <a:pPr marL="273050"/>
            <a:r>
              <a:rPr lang="es-ES" sz="1800" b="1" dirty="0">
                <a:solidFill>
                  <a:srgbClr val="000000"/>
                </a:solidFill>
              </a:rPr>
              <a:t>Activos = Pasivos + Total Patrimonio</a:t>
            </a:r>
            <a:r>
              <a:rPr lang="es-ES_tradnl" sz="1800" b="1" dirty="0">
                <a:solidFill>
                  <a:srgbClr val="000000"/>
                </a:solidFill>
              </a:rPr>
              <a:t> </a:t>
            </a:r>
          </a:p>
          <a:p>
            <a:r>
              <a:rPr lang="es-ES" sz="1800" dirty="0">
                <a:solidFill>
                  <a:srgbClr val="000000"/>
                </a:solidFill>
              </a:rPr>
              <a:t>Los elementos principales del balance general son:</a:t>
            </a:r>
            <a:endParaRPr lang="es-ES_tradnl" sz="1800" dirty="0">
              <a:solidFill>
                <a:srgbClr val="000000"/>
              </a:solidFill>
            </a:endParaRPr>
          </a:p>
          <a:p>
            <a:r>
              <a:rPr lang="es-ES" sz="1800" b="1" dirty="0">
                <a:solidFill>
                  <a:srgbClr val="000000"/>
                </a:solidFill>
              </a:rPr>
              <a:t>Activos</a:t>
            </a:r>
            <a:r>
              <a:rPr lang="es-ES" sz="1800" dirty="0">
                <a:solidFill>
                  <a:srgbClr val="000000"/>
                </a:solidFill>
              </a:rPr>
              <a:t> - recursos económicos de una empresa, tales como edificios, </a:t>
            </a:r>
            <a:r>
              <a:rPr lang="es-ES" sz="1800" dirty="0" smtClean="0">
                <a:solidFill>
                  <a:srgbClr val="000000"/>
                </a:solidFill>
              </a:rPr>
              <a:t>equipos, </a:t>
            </a:r>
            <a:r>
              <a:rPr lang="es-ES" sz="1800" dirty="0" err="1" smtClean="0">
                <a:solidFill>
                  <a:srgbClr val="000000"/>
                </a:solidFill>
              </a:rPr>
              <a:t>etc</a:t>
            </a:r>
            <a:endParaRPr lang="es-ES" sz="1800" dirty="0" smtClean="0">
              <a:solidFill>
                <a:srgbClr val="000000"/>
              </a:solidFill>
            </a:endParaRPr>
          </a:p>
          <a:p>
            <a:r>
              <a:rPr lang="es-ES" sz="1800" b="1" dirty="0">
                <a:solidFill>
                  <a:srgbClr val="000000"/>
                </a:solidFill>
              </a:rPr>
              <a:t>Pasivos</a:t>
            </a:r>
            <a:r>
              <a:rPr lang="es-ES" sz="1800" dirty="0">
                <a:solidFill>
                  <a:srgbClr val="000000"/>
                </a:solidFill>
              </a:rPr>
              <a:t> - </a:t>
            </a:r>
            <a:r>
              <a:rPr lang="es-ES" sz="1800" dirty="0" smtClean="0">
                <a:solidFill>
                  <a:srgbClr val="000000"/>
                </a:solidFill>
              </a:rPr>
              <a:t>Obligaciones </a:t>
            </a:r>
            <a:r>
              <a:rPr lang="es-ES" sz="1800" dirty="0">
                <a:solidFill>
                  <a:srgbClr val="000000"/>
                </a:solidFill>
              </a:rPr>
              <a:t>económicas de pagar ciertos montos definidos o razonables en un momento en el futuro. </a:t>
            </a:r>
            <a:endParaRPr lang="es-ES" sz="1800" dirty="0" smtClean="0">
              <a:solidFill>
                <a:srgbClr val="000000"/>
              </a:solidFill>
            </a:endParaRPr>
          </a:p>
          <a:p>
            <a:r>
              <a:rPr lang="es-ES" sz="1800" b="1" dirty="0" smtClean="0">
                <a:solidFill>
                  <a:srgbClr val="000000"/>
                </a:solidFill>
              </a:rPr>
              <a:t>Patrimonio </a:t>
            </a:r>
            <a:r>
              <a:rPr lang="es-ES" sz="1800" b="1" dirty="0">
                <a:solidFill>
                  <a:srgbClr val="000000"/>
                </a:solidFill>
              </a:rPr>
              <a:t>neto </a:t>
            </a:r>
            <a:r>
              <a:rPr lang="es-ES" sz="1800" dirty="0">
                <a:solidFill>
                  <a:srgbClr val="000000"/>
                </a:solidFill>
              </a:rPr>
              <a:t>- </a:t>
            </a:r>
            <a:r>
              <a:rPr lang="es-ES" sz="1800" dirty="0" smtClean="0">
                <a:solidFill>
                  <a:srgbClr val="000000"/>
                </a:solidFill>
              </a:rPr>
              <a:t>Interés </a:t>
            </a:r>
            <a:r>
              <a:rPr lang="es-ES" sz="1800" dirty="0">
                <a:solidFill>
                  <a:srgbClr val="000000"/>
                </a:solidFill>
              </a:rPr>
              <a:t>residual de los propietarios en la empresa.</a:t>
            </a:r>
            <a:endParaRPr lang="es-ES_tradnl" sz="1800" dirty="0">
              <a:solidFill>
                <a:srgbClr val="000000"/>
              </a:solidFill>
            </a:endParaRPr>
          </a:p>
          <a:p>
            <a:r>
              <a:rPr lang="es-ES" sz="1800" dirty="0">
                <a:solidFill>
                  <a:srgbClr val="000000"/>
                </a:solidFill>
              </a:rPr>
              <a:t> </a:t>
            </a:r>
            <a:endParaRPr lang="es-ES_tradnl" sz="1800" dirty="0">
              <a:solidFill>
                <a:srgbClr val="000000"/>
              </a:solidFill>
            </a:endParaRPr>
          </a:p>
        </p:txBody>
      </p:sp>
    </p:spTree>
    <p:extLst>
      <p:ext uri="{BB962C8B-B14F-4D97-AF65-F5344CB8AC3E}">
        <p14:creationId xmlns:p14="http://schemas.microsoft.com/office/powerpoint/2010/main" val="1320296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algn="just"/>
            <a:r>
              <a:rPr lang="es-ES" sz="1800" dirty="0">
                <a:solidFill>
                  <a:srgbClr val="000000"/>
                </a:solidFill>
              </a:rPr>
              <a:t>Los elementos específicos del balance general son:</a:t>
            </a:r>
            <a:endParaRPr lang="es-ES_tradnl" sz="1800" dirty="0">
              <a:solidFill>
                <a:srgbClr val="000000"/>
              </a:solidFill>
            </a:endParaRPr>
          </a:p>
          <a:p>
            <a:pPr algn="just"/>
            <a:r>
              <a:rPr lang="es-ES" sz="1800" b="1" dirty="0">
                <a:solidFill>
                  <a:srgbClr val="000000"/>
                </a:solidFill>
              </a:rPr>
              <a:t>Activos corrientes </a:t>
            </a:r>
            <a:r>
              <a:rPr lang="es-ES" sz="1800" dirty="0">
                <a:solidFill>
                  <a:srgbClr val="000000"/>
                </a:solidFill>
              </a:rPr>
              <a:t>– </a:t>
            </a:r>
            <a:r>
              <a:rPr lang="es-ES" sz="1800" dirty="0" smtClean="0">
                <a:solidFill>
                  <a:srgbClr val="000000"/>
                </a:solidFill>
              </a:rPr>
              <a:t>Incluyen </a:t>
            </a:r>
            <a:r>
              <a:rPr lang="es-ES" sz="1800" dirty="0">
                <a:solidFill>
                  <a:srgbClr val="000000"/>
                </a:solidFill>
              </a:rPr>
              <a:t>el dinero en efectivo y aquellos activos que en el curso normal de las actividades de la empresa se convertirán en dinero en </a:t>
            </a:r>
            <a:r>
              <a:rPr lang="es-ES" sz="1800" dirty="0" smtClean="0">
                <a:solidFill>
                  <a:srgbClr val="000000"/>
                </a:solidFill>
              </a:rPr>
              <a:t>efectivo como </a:t>
            </a:r>
            <a:r>
              <a:rPr lang="es-ES" sz="1800" dirty="0">
                <a:solidFill>
                  <a:srgbClr val="000000"/>
                </a:solidFill>
              </a:rPr>
              <a:t>títulos comercializables o inversiones temporales, cuentas por cobrar, inventarios y gastos prepagos. </a:t>
            </a:r>
            <a:endParaRPr lang="es-ES" sz="1800" dirty="0" smtClean="0">
              <a:solidFill>
                <a:srgbClr val="000000"/>
              </a:solidFill>
            </a:endParaRPr>
          </a:p>
          <a:p>
            <a:pPr algn="just"/>
            <a:r>
              <a:rPr lang="es-ES" sz="1800" b="1" dirty="0" smtClean="0">
                <a:solidFill>
                  <a:srgbClr val="000000"/>
                </a:solidFill>
              </a:rPr>
              <a:t>Activos </a:t>
            </a:r>
            <a:r>
              <a:rPr lang="es-ES" sz="1800" b="1" dirty="0">
                <a:solidFill>
                  <a:srgbClr val="000000"/>
                </a:solidFill>
              </a:rPr>
              <a:t>fijos </a:t>
            </a:r>
            <a:r>
              <a:rPr lang="es-ES" sz="1800" dirty="0">
                <a:solidFill>
                  <a:srgbClr val="000000"/>
                </a:solidFill>
              </a:rPr>
              <a:t>- </a:t>
            </a:r>
            <a:r>
              <a:rPr lang="es-ES" sz="1800" dirty="0" smtClean="0">
                <a:solidFill>
                  <a:srgbClr val="000000"/>
                </a:solidFill>
              </a:rPr>
              <a:t>También </a:t>
            </a:r>
            <a:r>
              <a:rPr lang="es-ES" sz="1800" dirty="0">
                <a:solidFill>
                  <a:srgbClr val="000000"/>
                </a:solidFill>
              </a:rPr>
              <a:t>conocidos como propiedades, plantas y equipos, representan a aquellos activos que no van a </a:t>
            </a:r>
            <a:r>
              <a:rPr lang="es-ES" sz="1800" dirty="0" smtClean="0">
                <a:solidFill>
                  <a:srgbClr val="000000"/>
                </a:solidFill>
              </a:rPr>
              <a:t>venderse. </a:t>
            </a:r>
            <a:r>
              <a:rPr lang="es-ES" sz="1800" dirty="0">
                <a:solidFill>
                  <a:srgbClr val="000000"/>
                </a:solidFill>
              </a:rPr>
              <a:t>Los activos fijos generalmente incluyen la tierra, los edificios, la maquinaria y los equipos de oficina</a:t>
            </a:r>
            <a:r>
              <a:rPr lang="es-ES" sz="1800" dirty="0" smtClean="0">
                <a:solidFill>
                  <a:srgbClr val="000000"/>
                </a:solidFill>
              </a:rPr>
              <a:t>.</a:t>
            </a:r>
            <a:endParaRPr lang="es-ES_tradnl" sz="1800" dirty="0">
              <a:solidFill>
                <a:srgbClr val="000000"/>
              </a:solidFill>
            </a:endParaRPr>
          </a:p>
          <a:p>
            <a:pPr algn="just"/>
            <a:r>
              <a:rPr lang="es-ES" sz="1800" b="1" dirty="0">
                <a:solidFill>
                  <a:srgbClr val="000000"/>
                </a:solidFill>
              </a:rPr>
              <a:t>Depreciación</a:t>
            </a:r>
            <a:r>
              <a:rPr lang="es-ES" sz="1800" dirty="0">
                <a:solidFill>
                  <a:srgbClr val="000000"/>
                </a:solidFill>
              </a:rPr>
              <a:t> - </a:t>
            </a:r>
            <a:r>
              <a:rPr lang="es-ES" sz="1800" dirty="0" smtClean="0">
                <a:solidFill>
                  <a:srgbClr val="000000"/>
                </a:solidFill>
              </a:rPr>
              <a:t>Definida </a:t>
            </a:r>
            <a:r>
              <a:rPr lang="es-ES" sz="1800" dirty="0">
                <a:solidFill>
                  <a:srgbClr val="000000"/>
                </a:solidFill>
              </a:rPr>
              <a:t>para fines contables como la reducción en el valor útil de un activo fijo debido al uso y </a:t>
            </a:r>
            <a:r>
              <a:rPr lang="es-ES" sz="1800" dirty="0" smtClean="0">
                <a:solidFill>
                  <a:srgbClr val="000000"/>
                </a:solidFill>
              </a:rPr>
              <a:t>desgaste. El </a:t>
            </a:r>
            <a:r>
              <a:rPr lang="es-ES" sz="1800" dirty="0">
                <a:solidFill>
                  <a:srgbClr val="000000"/>
                </a:solidFill>
              </a:rPr>
              <a:t>método usual utilizado es la depreciación en línea recta. La tierra no está sujeta a la depreciación</a:t>
            </a:r>
            <a:r>
              <a:rPr lang="es-ES" sz="1800" dirty="0" smtClean="0">
                <a:solidFill>
                  <a:srgbClr val="000000"/>
                </a:solidFill>
              </a:rPr>
              <a:t>.</a:t>
            </a:r>
            <a:endParaRPr lang="es-ES_tradnl" sz="1800" dirty="0">
              <a:solidFill>
                <a:srgbClr val="000000"/>
              </a:solidFill>
            </a:endParaRPr>
          </a:p>
          <a:p>
            <a:pPr algn="just"/>
            <a:r>
              <a:rPr lang="es-ES" sz="1800" b="1" dirty="0">
                <a:solidFill>
                  <a:srgbClr val="000000"/>
                </a:solidFill>
              </a:rPr>
              <a:t>Pasivos corrientes -</a:t>
            </a:r>
            <a:r>
              <a:rPr lang="es-ES" sz="1800" dirty="0">
                <a:solidFill>
                  <a:srgbClr val="000000"/>
                </a:solidFill>
              </a:rPr>
              <a:t> </a:t>
            </a:r>
            <a:r>
              <a:rPr lang="es-ES" sz="1800" dirty="0" smtClean="0">
                <a:solidFill>
                  <a:srgbClr val="000000"/>
                </a:solidFill>
              </a:rPr>
              <a:t>Incluyen </a:t>
            </a:r>
            <a:r>
              <a:rPr lang="es-ES" sz="1800" dirty="0">
                <a:solidFill>
                  <a:srgbClr val="000000"/>
                </a:solidFill>
              </a:rPr>
              <a:t>generalmente todas las deudas que vencen durante </a:t>
            </a:r>
            <a:r>
              <a:rPr lang="es-ES" sz="1800" dirty="0" smtClean="0">
                <a:solidFill>
                  <a:srgbClr val="000000"/>
                </a:solidFill>
              </a:rPr>
              <a:t>el próximo </a:t>
            </a:r>
            <a:r>
              <a:rPr lang="es-ES" sz="1800" dirty="0">
                <a:solidFill>
                  <a:srgbClr val="000000"/>
                </a:solidFill>
              </a:rPr>
              <a:t>año. </a:t>
            </a:r>
            <a:endParaRPr lang="es-ES" sz="1800" dirty="0" smtClean="0">
              <a:solidFill>
                <a:srgbClr val="000000"/>
              </a:solidFill>
            </a:endParaRPr>
          </a:p>
          <a:p>
            <a:pPr algn="just"/>
            <a:r>
              <a:rPr lang="es-ES" sz="1800" b="1" dirty="0" smtClean="0">
                <a:solidFill>
                  <a:srgbClr val="000000"/>
                </a:solidFill>
              </a:rPr>
              <a:t>Cuentas </a:t>
            </a:r>
            <a:r>
              <a:rPr lang="es-ES" sz="1800" b="1" dirty="0">
                <a:solidFill>
                  <a:srgbClr val="000000"/>
                </a:solidFill>
              </a:rPr>
              <a:t>por pagar </a:t>
            </a:r>
            <a:r>
              <a:rPr lang="es-ES" sz="1800" dirty="0">
                <a:solidFill>
                  <a:srgbClr val="000000"/>
                </a:solidFill>
              </a:rPr>
              <a:t>- </a:t>
            </a:r>
            <a:r>
              <a:rPr lang="es-ES" sz="1800" dirty="0" smtClean="0">
                <a:solidFill>
                  <a:srgbClr val="000000"/>
                </a:solidFill>
              </a:rPr>
              <a:t>Representa </a:t>
            </a:r>
            <a:r>
              <a:rPr lang="es-ES" sz="1800" dirty="0">
                <a:solidFill>
                  <a:srgbClr val="000000"/>
                </a:solidFill>
              </a:rPr>
              <a:t>los montos de dinero que la empresa adeuda a sus acreedores comerciales </a:t>
            </a:r>
            <a:r>
              <a:rPr lang="es-ES" sz="1800" dirty="0" smtClean="0">
                <a:solidFill>
                  <a:srgbClr val="000000"/>
                </a:solidFill>
              </a:rPr>
              <a:t>regulares.</a:t>
            </a:r>
            <a:endParaRPr lang="es-ES_tradnl" sz="1800" dirty="0">
              <a:solidFill>
                <a:srgbClr val="000000"/>
              </a:solidFill>
            </a:endParaRPr>
          </a:p>
          <a:p>
            <a:pPr algn="just"/>
            <a:r>
              <a:rPr lang="es-ES" sz="1800" b="1" dirty="0">
                <a:solidFill>
                  <a:srgbClr val="000000"/>
                </a:solidFill>
              </a:rPr>
              <a:t>Impuestos sobre la renta por pagar - </a:t>
            </a:r>
            <a:r>
              <a:rPr lang="es-ES" sz="1800" dirty="0">
                <a:solidFill>
                  <a:srgbClr val="000000"/>
                </a:solidFill>
              </a:rPr>
              <a:t>montos adeudados y pendientes ante el SRI y superintendencia de compañías.</a:t>
            </a:r>
            <a:endParaRPr lang="es-ES_tradnl" sz="1800" dirty="0">
              <a:solidFill>
                <a:srgbClr val="000000"/>
              </a:solidFill>
            </a:endParaRPr>
          </a:p>
          <a:p>
            <a:pPr algn="just"/>
            <a:r>
              <a:rPr lang="es-ES" sz="1800" b="1" dirty="0">
                <a:solidFill>
                  <a:srgbClr val="000000"/>
                </a:solidFill>
              </a:rPr>
              <a:t>Pasivos a largo plazo - </a:t>
            </a:r>
            <a:r>
              <a:rPr lang="es-ES" sz="1800" dirty="0">
                <a:solidFill>
                  <a:srgbClr val="000000"/>
                </a:solidFill>
              </a:rPr>
              <a:t>deudas pendientes luego de un año de la fecha de confección del informe financiero.</a:t>
            </a:r>
            <a:endParaRPr lang="es-ES_tradnl" sz="1800" dirty="0">
              <a:solidFill>
                <a:srgbClr val="000000"/>
              </a:solidFill>
            </a:endParaRPr>
          </a:p>
          <a:p>
            <a:pPr algn="just"/>
            <a:r>
              <a:rPr lang="es-ES" sz="1800" dirty="0">
                <a:solidFill>
                  <a:srgbClr val="000000"/>
                </a:solidFill>
              </a:rPr>
              <a:t> </a:t>
            </a:r>
            <a:endParaRPr lang="es-ES_tradnl" sz="1800" dirty="0">
              <a:solidFill>
                <a:srgbClr val="000000"/>
              </a:solidFill>
            </a:endParaRPr>
          </a:p>
          <a:p>
            <a:pPr algn="just"/>
            <a:endParaRPr lang="es-ES_tradnl" sz="1800" dirty="0">
              <a:solidFill>
                <a:srgbClr val="000000"/>
              </a:solidFill>
            </a:endParaRPr>
          </a:p>
          <a:p>
            <a:pPr marL="914400" lvl="2" indent="0" algn="just" fontAlgn="base">
              <a:buNone/>
            </a:pPr>
            <a:endParaRPr lang="es-ES_tradnl" sz="2000" b="1" dirty="0"/>
          </a:p>
        </p:txBody>
      </p:sp>
    </p:spTree>
    <p:extLst>
      <p:ext uri="{BB962C8B-B14F-4D97-AF65-F5344CB8AC3E}">
        <p14:creationId xmlns:p14="http://schemas.microsoft.com/office/powerpoint/2010/main" val="3280780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693514"/>
            <a:ext cx="8065591" cy="5111750"/>
          </a:xfrm>
        </p:spPr>
        <p:txBody>
          <a:bodyPr/>
          <a:lstStyle/>
          <a:p>
            <a:pPr marL="914400" lvl="2" indent="0" fontAlgn="base">
              <a:buNone/>
            </a:pPr>
            <a:r>
              <a:rPr lang="es-ES" sz="2000" b="1" dirty="0"/>
              <a:t>Tabla 5.3 Balance General proyectado</a:t>
            </a:r>
            <a:endParaRPr lang="es-ES_tradnl" sz="2000" dirty="0"/>
          </a:p>
          <a:p>
            <a:pPr marL="914400" lvl="2" indent="0" algn="just" fontAlgn="base">
              <a:buNone/>
            </a:pPr>
            <a:endParaRPr lang="es-ES_tradnl" sz="20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3536960103"/>
              </p:ext>
            </p:extLst>
          </p:nvPr>
        </p:nvGraphicFramePr>
        <p:xfrm>
          <a:off x="539552" y="1184338"/>
          <a:ext cx="8496944" cy="4980967"/>
        </p:xfrm>
        <a:graphic>
          <a:graphicData uri="http://schemas.openxmlformats.org/presentationml/2006/ole">
            <mc:AlternateContent xmlns:mc="http://schemas.openxmlformats.org/markup-compatibility/2006">
              <mc:Choice xmlns:v="urn:schemas-microsoft-com:vml" Requires="v">
                <p:oleObj spid="_x0000_s3093" name="Worksheet" r:id="rId5" imgW="11696700" imgH="6299200" progId="Excel.Sheet.12">
                  <p:embed/>
                </p:oleObj>
              </mc:Choice>
              <mc:Fallback>
                <p:oleObj name="Worksheet" r:id="rId5" imgW="11696700" imgH="6299200" progId="Excel.Sheet.12">
                  <p:embed/>
                  <p:pic>
                    <p:nvPicPr>
                      <p:cNvPr id="0" name=""/>
                      <p:cNvPicPr/>
                      <p:nvPr/>
                    </p:nvPicPr>
                    <p:blipFill>
                      <a:blip r:embed="rId6"/>
                      <a:stretch>
                        <a:fillRect/>
                      </a:stretch>
                    </p:blipFill>
                    <p:spPr>
                      <a:xfrm>
                        <a:off x="539552" y="1184338"/>
                        <a:ext cx="8496944" cy="4980967"/>
                      </a:xfrm>
                      <a:prstGeom prst="rect">
                        <a:avLst/>
                      </a:prstGeom>
                    </p:spPr>
                  </p:pic>
                </p:oleObj>
              </mc:Fallback>
            </mc:AlternateContent>
          </a:graphicData>
        </a:graphic>
      </p:graphicFrame>
    </p:spTree>
    <p:extLst>
      <p:ext uri="{BB962C8B-B14F-4D97-AF65-F5344CB8AC3E}">
        <p14:creationId xmlns:p14="http://schemas.microsoft.com/office/powerpoint/2010/main" val="3812824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9498"/>
            <a:ext cx="8065591" cy="5111750"/>
          </a:xfrm>
        </p:spPr>
        <p:txBody>
          <a:bodyPr/>
          <a:lstStyle/>
          <a:p>
            <a:pPr marL="914400" lvl="2" indent="0" algn="just" fontAlgn="base">
              <a:buNone/>
            </a:pPr>
            <a:r>
              <a:rPr lang="es-ES" sz="2000" b="1" dirty="0" smtClean="0"/>
              <a:t>5.3 Flujo de fondos</a:t>
            </a:r>
          </a:p>
          <a:p>
            <a:pPr marL="914400" lvl="2" indent="0" algn="just" fontAlgn="base">
              <a:buNone/>
            </a:pPr>
            <a:r>
              <a:rPr lang="es-ES" sz="1800" dirty="0" smtClean="0"/>
              <a:t>El </a:t>
            </a:r>
            <a:r>
              <a:rPr lang="es-ES" sz="1800" dirty="0"/>
              <a:t>flujo de fondos del proyecto es uno de los puntos centrales del análisis </a:t>
            </a:r>
            <a:r>
              <a:rPr lang="es-ES" sz="1800" dirty="0" smtClean="0"/>
              <a:t>financiero. </a:t>
            </a:r>
            <a:r>
              <a:rPr lang="es-ES" sz="1800" dirty="0"/>
              <a:t>Sirve para medir el nivel de ingresos y egresos en efectivo que la empresa necesita para un periodo determinado, así mismo nos da la posibilidad de identificar las necesidades de financiamiento de </a:t>
            </a:r>
            <a:r>
              <a:rPr lang="es-ES" sz="1800" dirty="0" smtClean="0"/>
              <a:t>requerirse</a:t>
            </a:r>
            <a:endParaRPr lang="es-ES_tradnl" sz="2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548041324"/>
              </p:ext>
            </p:extLst>
          </p:nvPr>
        </p:nvGraphicFramePr>
        <p:xfrm>
          <a:off x="539552" y="2276872"/>
          <a:ext cx="8598810" cy="3672408"/>
        </p:xfrm>
        <a:graphic>
          <a:graphicData uri="http://schemas.openxmlformats.org/presentationml/2006/ole">
            <mc:AlternateContent xmlns:mc="http://schemas.openxmlformats.org/markup-compatibility/2006">
              <mc:Choice xmlns:v="urn:schemas-microsoft-com:vml" Requires="v">
                <p:oleObj spid="_x0000_s17423" name="Worksheet" r:id="rId5" imgW="12877800" imgH="5499100" progId="Excel.Sheet.12">
                  <p:embed/>
                </p:oleObj>
              </mc:Choice>
              <mc:Fallback>
                <p:oleObj name="Worksheet" r:id="rId5" imgW="12877800" imgH="5499100" progId="Excel.Sheet.12">
                  <p:embed/>
                  <p:pic>
                    <p:nvPicPr>
                      <p:cNvPr id="0" name=""/>
                      <p:cNvPicPr/>
                      <p:nvPr/>
                    </p:nvPicPr>
                    <p:blipFill>
                      <a:blip r:embed="rId6"/>
                      <a:stretch>
                        <a:fillRect/>
                      </a:stretch>
                    </p:blipFill>
                    <p:spPr>
                      <a:xfrm>
                        <a:off x="539552" y="2276872"/>
                        <a:ext cx="8598810" cy="3672408"/>
                      </a:xfrm>
                      <a:prstGeom prst="rect">
                        <a:avLst/>
                      </a:prstGeom>
                    </p:spPr>
                  </p:pic>
                </p:oleObj>
              </mc:Fallback>
            </mc:AlternateContent>
          </a:graphicData>
        </a:graphic>
      </p:graphicFrame>
    </p:spTree>
    <p:extLst>
      <p:ext uri="{BB962C8B-B14F-4D97-AF65-F5344CB8AC3E}">
        <p14:creationId xmlns:p14="http://schemas.microsoft.com/office/powerpoint/2010/main" val="398008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837530"/>
            <a:ext cx="8065591" cy="5111750"/>
          </a:xfrm>
        </p:spPr>
        <p:txBody>
          <a:bodyPr/>
          <a:lstStyle/>
          <a:p>
            <a:pPr marL="914400" lvl="2" indent="0" algn="just" fontAlgn="base">
              <a:buNone/>
            </a:pPr>
            <a:r>
              <a:rPr lang="es-ES" sz="2000" b="1" dirty="0"/>
              <a:t>Tabla 5.4 Flujo de fondos del proyecto (sin crédito)</a:t>
            </a:r>
            <a:endParaRPr lang="es-ES_tradnl" sz="2000" dirty="0"/>
          </a:p>
          <a:p>
            <a:pPr marL="914400" lvl="2" indent="0" algn="just" fontAlgn="base">
              <a:buNone/>
            </a:pPr>
            <a:endParaRPr lang="es-ES_tradnl" sz="2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078764702"/>
              </p:ext>
            </p:extLst>
          </p:nvPr>
        </p:nvGraphicFramePr>
        <p:xfrm>
          <a:off x="611560" y="2060848"/>
          <a:ext cx="8430206" cy="3600400"/>
        </p:xfrm>
        <a:graphic>
          <a:graphicData uri="http://schemas.openxmlformats.org/presentationml/2006/ole">
            <mc:AlternateContent xmlns:mc="http://schemas.openxmlformats.org/markup-compatibility/2006">
              <mc:Choice xmlns:v="urn:schemas-microsoft-com:vml" Requires="v">
                <p:oleObj spid="_x0000_s4116" name="Worksheet" r:id="rId5" imgW="12877800" imgH="5499100" progId="Excel.Sheet.12">
                  <p:embed/>
                </p:oleObj>
              </mc:Choice>
              <mc:Fallback>
                <p:oleObj name="Worksheet" r:id="rId5" imgW="12877800" imgH="5499100" progId="Excel.Sheet.12">
                  <p:embed/>
                  <p:pic>
                    <p:nvPicPr>
                      <p:cNvPr id="0" name=""/>
                      <p:cNvPicPr/>
                      <p:nvPr/>
                    </p:nvPicPr>
                    <p:blipFill>
                      <a:blip r:embed="rId6"/>
                      <a:stretch>
                        <a:fillRect/>
                      </a:stretch>
                    </p:blipFill>
                    <p:spPr>
                      <a:xfrm>
                        <a:off x="611560" y="2060848"/>
                        <a:ext cx="8430206" cy="3600400"/>
                      </a:xfrm>
                      <a:prstGeom prst="rect">
                        <a:avLst/>
                      </a:prstGeom>
                    </p:spPr>
                  </p:pic>
                </p:oleObj>
              </mc:Fallback>
            </mc:AlternateContent>
          </a:graphicData>
        </a:graphic>
      </p:graphicFrame>
    </p:spTree>
    <p:extLst>
      <p:ext uri="{BB962C8B-B14F-4D97-AF65-F5344CB8AC3E}">
        <p14:creationId xmlns:p14="http://schemas.microsoft.com/office/powerpoint/2010/main" val="3956314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914400" lvl="2" indent="0" algn="just" fontAlgn="base">
              <a:buNone/>
            </a:pPr>
            <a:r>
              <a:rPr lang="es-ES" sz="2000" b="1" dirty="0"/>
              <a:t>Tabla 5.5 Flujo de fondos del proyecto (con crédito)</a:t>
            </a:r>
            <a:endParaRPr lang="es-ES_tradnl" sz="2000" dirty="0"/>
          </a:p>
          <a:p>
            <a:pPr marL="914400" lvl="2" indent="0" algn="just" fontAlgn="base">
              <a:buNone/>
            </a:pPr>
            <a:endParaRPr lang="es-ES_tradnl" sz="20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3604010064"/>
              </p:ext>
            </p:extLst>
          </p:nvPr>
        </p:nvGraphicFramePr>
        <p:xfrm>
          <a:off x="574951" y="1772816"/>
          <a:ext cx="8515449" cy="3528392"/>
        </p:xfrm>
        <a:graphic>
          <a:graphicData uri="http://schemas.openxmlformats.org/presentationml/2006/ole">
            <mc:AlternateContent xmlns:mc="http://schemas.openxmlformats.org/markup-compatibility/2006">
              <mc:Choice xmlns:v="urn:schemas-microsoft-com:vml" Requires="v">
                <p:oleObj spid="_x0000_s10259" name="Worksheet" r:id="rId5" imgW="13119100" imgH="5435600" progId="Excel.Sheet.12">
                  <p:embed/>
                </p:oleObj>
              </mc:Choice>
              <mc:Fallback>
                <p:oleObj name="Worksheet" r:id="rId5" imgW="13119100" imgH="5435600" progId="Excel.Sheet.12">
                  <p:embed/>
                  <p:pic>
                    <p:nvPicPr>
                      <p:cNvPr id="0" name=""/>
                      <p:cNvPicPr/>
                      <p:nvPr/>
                    </p:nvPicPr>
                    <p:blipFill>
                      <a:blip r:embed="rId6"/>
                      <a:stretch>
                        <a:fillRect/>
                      </a:stretch>
                    </p:blipFill>
                    <p:spPr>
                      <a:xfrm>
                        <a:off x="574951" y="1772816"/>
                        <a:ext cx="8515449" cy="3528392"/>
                      </a:xfrm>
                      <a:prstGeom prst="rect">
                        <a:avLst/>
                      </a:prstGeom>
                    </p:spPr>
                  </p:pic>
                </p:oleObj>
              </mc:Fallback>
            </mc:AlternateContent>
          </a:graphicData>
        </a:graphic>
      </p:graphicFrame>
    </p:spTree>
    <p:extLst>
      <p:ext uri="{BB962C8B-B14F-4D97-AF65-F5344CB8AC3E}">
        <p14:creationId xmlns:p14="http://schemas.microsoft.com/office/powerpoint/2010/main" val="128808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914400" lvl="2" indent="0" algn="just" fontAlgn="base">
              <a:buNone/>
            </a:pPr>
            <a:r>
              <a:rPr lang="es-ES" sz="1800" b="1" dirty="0" smtClean="0"/>
              <a:t>5.4 Análisis del VAN</a:t>
            </a:r>
          </a:p>
          <a:p>
            <a:pPr algn="just"/>
            <a:r>
              <a:rPr lang="es-ES" sz="1800" dirty="0">
                <a:solidFill>
                  <a:srgbClr val="000000"/>
                </a:solidFill>
              </a:rPr>
              <a:t>El Valor actual neto (</a:t>
            </a:r>
            <a:r>
              <a:rPr lang="es-ES" sz="1800" dirty="0" smtClean="0">
                <a:solidFill>
                  <a:srgbClr val="000000"/>
                </a:solidFill>
              </a:rPr>
              <a:t>NPV</a:t>
            </a:r>
            <a:r>
              <a:rPr lang="es-ES" sz="1800" dirty="0">
                <a:solidFill>
                  <a:srgbClr val="000000"/>
                </a:solidFill>
              </a:rPr>
              <a:t>), es un procedimiento que permite calcular el valor presente de un determinado número de flujos de caja futuros, originados por una inversión. La metodología consiste en descontar al momento actual (es decir, actualizar mediante una tasa) todos los </a:t>
            </a:r>
            <a:r>
              <a:rPr lang="es-ES" sz="1800" dirty="0">
                <a:solidFill>
                  <a:srgbClr val="000000"/>
                </a:solidFill>
                <a:hlinkClick r:id="rId4" tooltip="Flujo de caja"/>
              </a:rPr>
              <a:t>flujos de caja</a:t>
            </a:r>
            <a:r>
              <a:rPr lang="es-ES" sz="1800" dirty="0">
                <a:solidFill>
                  <a:srgbClr val="000000"/>
                </a:solidFill>
              </a:rPr>
              <a:t> futuros del proyecto. A este valor se le resta la inversión </a:t>
            </a:r>
            <a:r>
              <a:rPr lang="es-ES" sz="1800" dirty="0" smtClean="0">
                <a:solidFill>
                  <a:srgbClr val="000000"/>
                </a:solidFill>
              </a:rPr>
              <a:t>inicial</a:t>
            </a:r>
          </a:p>
          <a:p>
            <a:pPr algn="just"/>
            <a:r>
              <a:rPr lang="es-ES" sz="1800" dirty="0" smtClean="0">
                <a:solidFill>
                  <a:srgbClr val="000000"/>
                </a:solidFill>
              </a:rPr>
              <a:t>El </a:t>
            </a:r>
            <a:r>
              <a:rPr lang="es-ES" sz="1800" dirty="0">
                <a:solidFill>
                  <a:srgbClr val="000000"/>
                </a:solidFill>
              </a:rPr>
              <a:t>método de valor presente es uno de los criterios económicos más ampliamente utilizados en la evaluación de proyectos de inversión. Consiste en determinar la equivalencia en el tiempo o de los flujos de efectivo futuros que genera un proyecto y comparar esta equivalencia con el desembolso inicial. Cuando dicha equivalencia es mayor que el desembolso inicial, entonces, es recomendable que el proyecto sea aceptado</a:t>
            </a:r>
            <a:r>
              <a:rPr lang="es-ES" sz="1800" dirty="0" smtClean="0">
                <a:solidFill>
                  <a:srgbClr val="000000"/>
                </a:solidFill>
              </a:rPr>
              <a:t>.</a:t>
            </a:r>
          </a:p>
          <a:p>
            <a:pPr algn="just"/>
            <a:r>
              <a:rPr lang="es-ES" sz="1800" dirty="0" smtClean="0">
                <a:solidFill>
                  <a:srgbClr val="000000"/>
                </a:solidFill>
              </a:rPr>
              <a:t>La </a:t>
            </a:r>
            <a:r>
              <a:rPr lang="es-ES" sz="1800" dirty="0">
                <a:solidFill>
                  <a:srgbClr val="000000"/>
                </a:solidFill>
              </a:rPr>
              <a:t>fórmula que permite calcular el Valor Actual Neto es</a:t>
            </a:r>
            <a:r>
              <a:rPr lang="es-ES" sz="1800" dirty="0" smtClean="0">
                <a:solidFill>
                  <a:srgbClr val="000000"/>
                </a:solidFill>
              </a:rPr>
              <a:t>:</a:t>
            </a:r>
          </a:p>
          <a:p>
            <a:pPr algn="just"/>
            <a:endParaRPr lang="es-ES" sz="1800" b="1" dirty="0">
              <a:solidFill>
                <a:srgbClr val="000000"/>
              </a:solidFill>
            </a:endParaRPr>
          </a:p>
          <a:p>
            <a:pPr algn="just"/>
            <a:endParaRPr lang="es-ES_tradnl" sz="1800" b="1" dirty="0">
              <a:solidFill>
                <a:srgbClr val="000000"/>
              </a:solidFill>
            </a:endParaRPr>
          </a:p>
          <a:p>
            <a:pPr algn="just"/>
            <a:r>
              <a:rPr lang="es-EC" sz="1800" b="1" dirty="0">
                <a:solidFill>
                  <a:srgbClr val="000000"/>
                </a:solidFill>
              </a:rPr>
              <a:t>Vt: </a:t>
            </a:r>
            <a:r>
              <a:rPr lang="es-ES" sz="1800" dirty="0">
                <a:solidFill>
                  <a:srgbClr val="000000"/>
                </a:solidFill>
              </a:rPr>
              <a:t>Representa los flujos de caja en cada periodo t</a:t>
            </a:r>
            <a:r>
              <a:rPr lang="es-ES" sz="1800" b="1" dirty="0">
                <a:solidFill>
                  <a:srgbClr val="000000"/>
                </a:solidFill>
              </a:rPr>
              <a:t>.</a:t>
            </a:r>
            <a:endParaRPr lang="es-ES_tradnl" sz="1800" b="1" dirty="0">
              <a:solidFill>
                <a:srgbClr val="000000"/>
              </a:solidFill>
            </a:endParaRPr>
          </a:p>
          <a:p>
            <a:pPr algn="just"/>
            <a:r>
              <a:rPr lang="es-ES" sz="1800" b="1" dirty="0" err="1">
                <a:solidFill>
                  <a:srgbClr val="000000"/>
                </a:solidFill>
              </a:rPr>
              <a:t>Io</a:t>
            </a:r>
            <a:r>
              <a:rPr lang="es-ES" sz="1800" b="1" dirty="0">
                <a:solidFill>
                  <a:srgbClr val="000000"/>
                </a:solidFill>
              </a:rPr>
              <a:t>: </a:t>
            </a:r>
            <a:r>
              <a:rPr lang="es-ES" sz="1800" dirty="0">
                <a:solidFill>
                  <a:srgbClr val="000000"/>
                </a:solidFill>
              </a:rPr>
              <a:t>Es el valor del desembolso inicial de la inversión.</a:t>
            </a:r>
            <a:endParaRPr lang="es-ES_tradnl" sz="1800" dirty="0">
              <a:solidFill>
                <a:srgbClr val="000000"/>
              </a:solidFill>
            </a:endParaRPr>
          </a:p>
          <a:p>
            <a:pPr algn="just"/>
            <a:r>
              <a:rPr lang="es-EC" sz="1800" b="1" dirty="0">
                <a:solidFill>
                  <a:srgbClr val="000000"/>
                </a:solidFill>
              </a:rPr>
              <a:t>n: </a:t>
            </a:r>
            <a:r>
              <a:rPr lang="es-ES" sz="1800" dirty="0">
                <a:solidFill>
                  <a:srgbClr val="000000"/>
                </a:solidFill>
              </a:rPr>
              <a:t>Es el número de períodos considerado.</a:t>
            </a:r>
            <a:endParaRPr lang="es-ES_tradnl" sz="1800" dirty="0">
              <a:solidFill>
                <a:srgbClr val="000000"/>
              </a:solidFill>
            </a:endParaRPr>
          </a:p>
          <a:p>
            <a:pPr marL="914400" lvl="2" indent="0" algn="just" fontAlgn="base">
              <a:buNone/>
            </a:pPr>
            <a:endParaRPr lang="es-ES_tradnl" sz="1800" b="1" dirty="0"/>
          </a:p>
        </p:txBody>
      </p:sp>
      <p:pic>
        <p:nvPicPr>
          <p:cNvPr id="7" name="Imagen 15" descr=" \mbox{VAN} = \sum_{t=1}^n{\frac{V_t}{(1+k)^t}}- I_0 "/>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653136"/>
            <a:ext cx="1950720" cy="457200"/>
          </a:xfrm>
          <a:prstGeom prst="rect">
            <a:avLst/>
          </a:prstGeom>
          <a:noFill/>
          <a:ln>
            <a:noFill/>
          </a:ln>
        </p:spPr>
      </p:pic>
    </p:spTree>
    <p:extLst>
      <p:ext uri="{BB962C8B-B14F-4D97-AF65-F5344CB8AC3E}">
        <p14:creationId xmlns:p14="http://schemas.microsoft.com/office/powerpoint/2010/main" val="128808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611560" y="548680"/>
            <a:ext cx="8065591" cy="5111750"/>
          </a:xfrm>
        </p:spPr>
        <p:txBody>
          <a:bodyPr/>
          <a:lstStyle/>
          <a:p>
            <a:pPr marL="914400" lvl="2" indent="0" algn="just" fontAlgn="base">
              <a:buNone/>
            </a:pPr>
            <a:r>
              <a:rPr lang="es-ES" sz="2000" b="1" dirty="0" smtClean="0"/>
              <a:t>Cálculo del TMAR</a:t>
            </a:r>
          </a:p>
          <a:p>
            <a:pPr marL="914400" lvl="2" indent="0" algn="just" fontAlgn="base">
              <a:buNone/>
            </a:pPr>
            <a:r>
              <a:rPr lang="es-ES" sz="2000" dirty="0" smtClean="0"/>
              <a:t>El </a:t>
            </a:r>
            <a:r>
              <a:rPr lang="es-ES" sz="2000" dirty="0"/>
              <a:t>tipo de interés es k. en este caso el valor de k viene tomado del valor de TMAR (Tasa mínima aceptable de rendimiento</a:t>
            </a:r>
            <a:r>
              <a:rPr lang="es-ES" sz="2000" dirty="0" smtClean="0"/>
              <a:t>)</a:t>
            </a:r>
            <a:endParaRPr lang="es-ES" sz="2000" dirty="0"/>
          </a:p>
          <a:p>
            <a:pPr marL="914400" lvl="2" indent="0" algn="just" fontAlgn="base">
              <a:buNone/>
            </a:pPr>
            <a:endParaRPr lang="es-ES_tradnl" sz="2000" b="1" dirty="0"/>
          </a:p>
        </p:txBody>
      </p:sp>
      <p:pic>
        <p:nvPicPr>
          <p:cNvPr id="23" name="Picture 22"/>
          <p:cNvPicPr>
            <a:picLocks noChangeAspect="1"/>
          </p:cNvPicPr>
          <p:nvPr/>
        </p:nvPicPr>
        <p:blipFill>
          <a:blip r:embed="rId4"/>
          <a:stretch>
            <a:fillRect/>
          </a:stretch>
        </p:blipFill>
        <p:spPr>
          <a:xfrm>
            <a:off x="2483768" y="1700808"/>
            <a:ext cx="4826000" cy="2819400"/>
          </a:xfrm>
          <a:prstGeom prst="rect">
            <a:avLst/>
          </a:prstGeom>
        </p:spPr>
      </p:pic>
      <p:sp>
        <p:nvSpPr>
          <p:cNvPr id="25" name="Rectangle 24"/>
          <p:cNvSpPr/>
          <p:nvPr/>
        </p:nvSpPr>
        <p:spPr>
          <a:xfrm>
            <a:off x="827584" y="4581128"/>
            <a:ext cx="8316416" cy="646331"/>
          </a:xfrm>
          <a:prstGeom prst="rect">
            <a:avLst/>
          </a:prstGeom>
        </p:spPr>
        <p:txBody>
          <a:bodyPr wrap="square">
            <a:spAutoFit/>
          </a:bodyPr>
          <a:lstStyle/>
          <a:p>
            <a:pPr algn="just"/>
            <a:r>
              <a:rPr lang="es-ES" dirty="0"/>
              <a:t>Si el resultado es positivo, el proyecto es viable.</a:t>
            </a:r>
            <a:endParaRPr lang="es-ES_tradnl" dirty="0"/>
          </a:p>
          <a:p>
            <a:pPr algn="just"/>
            <a:r>
              <a:rPr lang="es-ES" dirty="0"/>
              <a:t>Aplicando la fórmula antes descrita el valor del VAN es el siguiente:</a:t>
            </a:r>
            <a:endParaRPr lang="es-ES_tradnl" dirty="0"/>
          </a:p>
        </p:txBody>
      </p:sp>
      <p:pic>
        <p:nvPicPr>
          <p:cNvPr id="26" name="Picture 25"/>
          <p:cNvPicPr>
            <a:picLocks noChangeAspect="1"/>
          </p:cNvPicPr>
          <p:nvPr/>
        </p:nvPicPr>
        <p:blipFill>
          <a:blip r:embed="rId5"/>
          <a:stretch>
            <a:fillRect/>
          </a:stretch>
        </p:blipFill>
        <p:spPr>
          <a:xfrm>
            <a:off x="2339752" y="5445224"/>
            <a:ext cx="4673600" cy="215900"/>
          </a:xfrm>
          <a:prstGeom prst="rect">
            <a:avLst/>
          </a:prstGeom>
        </p:spPr>
      </p:pic>
    </p:spTree>
    <p:extLst>
      <p:ext uri="{BB962C8B-B14F-4D97-AF65-F5344CB8AC3E}">
        <p14:creationId xmlns:p14="http://schemas.microsoft.com/office/powerpoint/2010/main" val="128808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827584" y="692696"/>
            <a:ext cx="8064896" cy="6048672"/>
          </a:xfrm>
        </p:spPr>
        <p:txBody>
          <a:bodyPr/>
          <a:lstStyle/>
          <a:p>
            <a:pPr algn="just"/>
            <a:endParaRPr lang="es-ES_tradnl" sz="1100" dirty="0">
              <a:solidFill>
                <a:srgbClr val="0D0D0D"/>
              </a:solidFill>
              <a:latin typeface="Garamond"/>
              <a:cs typeface="Garamond"/>
            </a:endParaRPr>
          </a:p>
          <a:p>
            <a:pPr marL="342900" lvl="0" indent="-342900" algn="just">
              <a:buFont typeface="Arial"/>
              <a:buChar char="•"/>
            </a:pPr>
            <a:r>
              <a:rPr lang="es-EC" sz="2800" dirty="0" smtClean="0">
                <a:solidFill>
                  <a:srgbClr val="0D0D0D"/>
                </a:solidFill>
                <a:latin typeface="Garamond"/>
                <a:cs typeface="Garamond"/>
              </a:rPr>
              <a:t>Determinar </a:t>
            </a:r>
            <a:r>
              <a:rPr lang="es-EC" sz="2800" dirty="0">
                <a:solidFill>
                  <a:srgbClr val="0D0D0D"/>
                </a:solidFill>
                <a:latin typeface="Garamond"/>
                <a:cs typeface="Garamond"/>
              </a:rPr>
              <a:t>si nuevos empleados deben ser contratados.</a:t>
            </a:r>
            <a:endParaRPr lang="es-ES_tradnl" sz="2800" dirty="0">
              <a:solidFill>
                <a:srgbClr val="0D0D0D"/>
              </a:solidFill>
              <a:latin typeface="Garamond"/>
              <a:cs typeface="Garamond"/>
            </a:endParaRPr>
          </a:p>
          <a:p>
            <a:pPr marL="342900" lvl="0" indent="-342900" algn="just">
              <a:buFont typeface="Arial"/>
              <a:buChar char="•"/>
            </a:pPr>
            <a:r>
              <a:rPr lang="es-EC" sz="2800" dirty="0">
                <a:solidFill>
                  <a:srgbClr val="0D0D0D"/>
                </a:solidFill>
                <a:latin typeface="Garamond"/>
                <a:cs typeface="Garamond"/>
              </a:rPr>
              <a:t>Planear anticipadamente la financiación o capital que se requerirá en un futuro.</a:t>
            </a:r>
            <a:endParaRPr lang="es-ES_tradnl" sz="2800" dirty="0">
              <a:solidFill>
                <a:srgbClr val="0D0D0D"/>
              </a:solidFill>
              <a:latin typeface="Garamond"/>
              <a:cs typeface="Garamond"/>
            </a:endParaRPr>
          </a:p>
          <a:p>
            <a:pPr marL="342900" lvl="0" indent="-342900" algn="just">
              <a:buFont typeface="Arial"/>
              <a:buChar char="•"/>
            </a:pPr>
            <a:r>
              <a:rPr lang="es-EC" sz="2800" dirty="0">
                <a:solidFill>
                  <a:srgbClr val="0D0D0D"/>
                </a:solidFill>
                <a:latin typeface="Garamond"/>
                <a:cs typeface="Garamond"/>
              </a:rPr>
              <a:t>Hacer nuestros objetivos estratégicos más tangibles y logrables.</a:t>
            </a:r>
            <a:endParaRPr lang="es-ES_tradnl" sz="2800" dirty="0">
              <a:solidFill>
                <a:srgbClr val="0D0D0D"/>
              </a:solidFill>
              <a:latin typeface="Garamond"/>
              <a:cs typeface="Garamond"/>
            </a:endParaRPr>
          </a:p>
          <a:p>
            <a:pPr marL="342900" indent="-342900" algn="just">
              <a:buFont typeface="Arial"/>
              <a:buChar char="•"/>
            </a:pPr>
            <a:r>
              <a:rPr lang="es-EC" sz="2800" dirty="0">
                <a:solidFill>
                  <a:srgbClr val="0D0D0D"/>
                </a:solidFill>
                <a:latin typeface="Garamond"/>
                <a:cs typeface="Garamond"/>
              </a:rPr>
              <a:t>Medir el progreso de la compañía hacia las metas financieras</a:t>
            </a:r>
            <a:r>
              <a:rPr lang="es-ES_tradnl" sz="2800" dirty="0">
                <a:solidFill>
                  <a:srgbClr val="0D0D0D"/>
                </a:solidFill>
                <a:latin typeface="Garamond"/>
                <a:cs typeface="Garamond"/>
              </a:rPr>
              <a:t> </a:t>
            </a:r>
            <a:endParaRPr lang="es-EC" sz="2800" dirty="0">
              <a:solidFill>
                <a:srgbClr val="0D0D0D"/>
              </a:solidFill>
              <a:latin typeface="Garamond"/>
              <a:cs typeface="Garamond"/>
            </a:endParaRPr>
          </a:p>
        </p:txBody>
      </p:sp>
      <p:sp>
        <p:nvSpPr>
          <p:cNvPr id="13" name="12 Título"/>
          <p:cNvSpPr>
            <a:spLocks noGrp="1"/>
          </p:cNvSpPr>
          <p:nvPr>
            <p:ph type="ctrTitle"/>
          </p:nvPr>
        </p:nvSpPr>
        <p:spPr>
          <a:xfrm>
            <a:off x="461664" y="-1034"/>
            <a:ext cx="8682335" cy="693730"/>
          </a:xfrm>
        </p:spPr>
        <p:txBody>
          <a:bodyPr/>
          <a:lstStyle/>
          <a:p>
            <a:pPr algn="l"/>
            <a:r>
              <a:rPr lang="es-EC" sz="28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28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3284977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87313" lvl="2" indent="0" fontAlgn="base">
              <a:buNone/>
            </a:pPr>
            <a:r>
              <a:rPr lang="es-ES" sz="2000" b="1" dirty="0" smtClean="0"/>
              <a:t>5.5 Tasa </a:t>
            </a:r>
            <a:r>
              <a:rPr lang="es-ES" sz="2000" b="1" dirty="0"/>
              <a:t>interna de retorno (TIR</a:t>
            </a:r>
            <a:r>
              <a:rPr lang="es-ES" sz="2000" b="1" dirty="0" smtClean="0"/>
              <a:t>)</a:t>
            </a:r>
          </a:p>
          <a:p>
            <a:pPr marL="87313" lvl="2" indent="0" fontAlgn="base">
              <a:buNone/>
            </a:pPr>
            <a:r>
              <a:rPr lang="es-ES" sz="2000" dirty="0"/>
              <a:t>La TIR es la tasa de descuento (TD) de un proyecto de inversión que permite que el resultado de la operación sea igual a la inversión (VAN igual a 0). La TIR es la máxima tasa de descuento que puede tener un proyecto para que sea rentable, pues una mayor tasa ocasionaría que el resultado de la operación sea menor que la inversión (VAN menor que 0).</a:t>
            </a:r>
            <a:endParaRPr lang="es-ES_tradnl" sz="2000" dirty="0"/>
          </a:p>
          <a:p>
            <a:pPr marL="87313" lvl="2" indent="0" fontAlgn="base">
              <a:buNone/>
            </a:pPr>
            <a:endParaRPr lang="es-ES_tradnl" sz="2000" b="1" dirty="0"/>
          </a:p>
          <a:p>
            <a:pPr marL="914400" lvl="2" indent="0" algn="just" fontAlgn="base">
              <a:buNone/>
            </a:pPr>
            <a:endParaRPr lang="es-ES_tradnl" sz="2000" b="1" dirty="0"/>
          </a:p>
        </p:txBody>
      </p:sp>
    </p:spTree>
    <p:extLst>
      <p:ext uri="{BB962C8B-B14F-4D97-AF65-F5344CB8AC3E}">
        <p14:creationId xmlns:p14="http://schemas.microsoft.com/office/powerpoint/2010/main" val="128808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914400" lvl="2" indent="0" algn="just" fontAlgn="base">
              <a:buNone/>
            </a:pPr>
            <a:r>
              <a:rPr lang="es-ES" sz="1800" b="1" dirty="0"/>
              <a:t>Tabla 5.7 Variación anual de la TIR</a:t>
            </a:r>
            <a:endParaRPr lang="es-ES_tradnl" sz="1800" dirty="0"/>
          </a:p>
          <a:p>
            <a:pPr marL="914400" lvl="2" indent="0" algn="just" fontAlgn="base">
              <a:buNone/>
            </a:pPr>
            <a:endParaRPr lang="es-ES_tradnl" sz="2000" b="1" dirty="0"/>
          </a:p>
        </p:txBody>
      </p:sp>
      <p:graphicFrame>
        <p:nvGraphicFramePr>
          <p:cNvPr id="7" name="Gráfico 1"/>
          <p:cNvGraphicFramePr/>
          <p:nvPr>
            <p:extLst>
              <p:ext uri="{D42A27DB-BD31-4B8C-83A1-F6EECF244321}">
                <p14:modId xmlns:p14="http://schemas.microsoft.com/office/powerpoint/2010/main" val="3540299122"/>
              </p:ext>
            </p:extLst>
          </p:nvPr>
        </p:nvGraphicFramePr>
        <p:xfrm>
          <a:off x="2267744" y="3212976"/>
          <a:ext cx="5540122" cy="3429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25281785"/>
              </p:ext>
            </p:extLst>
          </p:nvPr>
        </p:nvGraphicFramePr>
        <p:xfrm>
          <a:off x="2699792" y="908720"/>
          <a:ext cx="4392488" cy="2214395"/>
        </p:xfrm>
        <a:graphic>
          <a:graphicData uri="http://schemas.openxmlformats.org/presentationml/2006/ole">
            <mc:AlternateContent xmlns:mc="http://schemas.openxmlformats.org/markup-compatibility/2006">
              <mc:Choice xmlns:v="urn:schemas-microsoft-com:vml" Requires="v">
                <p:oleObj spid="_x0000_s9235" name="Worksheet" r:id="rId6" imgW="4610100" imgH="2324100" progId="Excel.Sheet.12">
                  <p:embed/>
                </p:oleObj>
              </mc:Choice>
              <mc:Fallback>
                <p:oleObj name="Worksheet" r:id="rId6" imgW="4610100" imgH="2324100" progId="Excel.Sheet.12">
                  <p:embed/>
                  <p:pic>
                    <p:nvPicPr>
                      <p:cNvPr id="0" name=""/>
                      <p:cNvPicPr/>
                      <p:nvPr/>
                    </p:nvPicPr>
                    <p:blipFill>
                      <a:blip r:embed="rId7"/>
                      <a:stretch>
                        <a:fillRect/>
                      </a:stretch>
                    </p:blipFill>
                    <p:spPr>
                      <a:xfrm>
                        <a:off x="2699792" y="908720"/>
                        <a:ext cx="4392488" cy="2214395"/>
                      </a:xfrm>
                      <a:prstGeom prst="rect">
                        <a:avLst/>
                      </a:prstGeom>
                    </p:spPr>
                  </p:pic>
                </p:oleObj>
              </mc:Fallback>
            </mc:AlternateContent>
          </a:graphicData>
        </a:graphic>
      </p:graphicFrame>
    </p:spTree>
    <p:extLst>
      <p:ext uri="{BB962C8B-B14F-4D97-AF65-F5344CB8AC3E}">
        <p14:creationId xmlns:p14="http://schemas.microsoft.com/office/powerpoint/2010/main" val="128808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755576" y="548680"/>
            <a:ext cx="8065591" cy="5111750"/>
          </a:xfrm>
        </p:spPr>
        <p:txBody>
          <a:bodyPr/>
          <a:lstStyle/>
          <a:p>
            <a:pPr marL="457200" lvl="1" indent="0" fontAlgn="base">
              <a:buNone/>
            </a:pPr>
            <a:r>
              <a:rPr lang="es-ES" sz="2000" b="1" dirty="0" smtClean="0"/>
              <a:t>5.6 Punto </a:t>
            </a:r>
            <a:r>
              <a:rPr lang="es-ES" sz="2000" b="1" dirty="0"/>
              <a:t>De Equilibrio.</a:t>
            </a:r>
            <a:endParaRPr lang="es-ES_tradnl" sz="2000" b="1" dirty="0"/>
          </a:p>
          <a:p>
            <a:pPr algn="just"/>
            <a:r>
              <a:rPr lang="es-ES" sz="2000" dirty="0">
                <a:solidFill>
                  <a:srgbClr val="000000"/>
                </a:solidFill>
              </a:rPr>
              <a:t>El análisis del punto de equilibrio sirve para poner de manifiesto el efecto en la rentabilidad de la empresa de la existencia de una mayor o menor proporción de costos fijos sobre los costos totales</a:t>
            </a:r>
            <a:r>
              <a:rPr lang="es-ES" sz="2000" dirty="0" smtClean="0">
                <a:solidFill>
                  <a:srgbClr val="000000"/>
                </a:solidFill>
              </a:rPr>
              <a:t>.</a:t>
            </a:r>
          </a:p>
          <a:p>
            <a:pPr algn="just"/>
            <a:r>
              <a:rPr lang="es-ES" sz="2000" dirty="0">
                <a:solidFill>
                  <a:srgbClr val="000000"/>
                </a:solidFill>
              </a:rPr>
              <a:t> “El punto de equilibrio viene dado por aquel nivel de ventas para el cual no hay beneficios ni pérdida, es decir, cuando los costos totales igualan a los ingresos por ventas.</a:t>
            </a:r>
            <a:r>
              <a:rPr lang="es-ES" sz="2000" dirty="0" smtClean="0">
                <a:solidFill>
                  <a:srgbClr val="000000"/>
                </a:solidFill>
              </a:rPr>
              <a:t>”</a:t>
            </a:r>
          </a:p>
          <a:p>
            <a:pPr algn="just"/>
            <a:r>
              <a:rPr lang="es-ES" sz="2000" dirty="0">
                <a:solidFill>
                  <a:srgbClr val="000000"/>
                </a:solidFill>
              </a:rPr>
              <a:t>El punto de equilibrio se puede determinar mediante el uso de la siguiente fórmula</a:t>
            </a:r>
            <a:r>
              <a:rPr lang="es-ES" sz="2000" dirty="0" smtClean="0">
                <a:solidFill>
                  <a:srgbClr val="000000"/>
                </a:solidFill>
              </a:rPr>
              <a:t>:</a:t>
            </a:r>
          </a:p>
          <a:p>
            <a:pPr algn="just"/>
            <a:endParaRPr lang="es-ES" sz="2000" dirty="0">
              <a:solidFill>
                <a:srgbClr val="000000"/>
              </a:solidFill>
            </a:endParaRPr>
          </a:p>
          <a:p>
            <a:pPr algn="just"/>
            <a:endParaRPr lang="es-ES" sz="2000" dirty="0" smtClean="0">
              <a:solidFill>
                <a:srgbClr val="000000"/>
              </a:solidFill>
            </a:endParaRPr>
          </a:p>
          <a:p>
            <a:pPr algn="just"/>
            <a:r>
              <a:rPr lang="es-ES" sz="2000" dirty="0">
                <a:solidFill>
                  <a:srgbClr val="000000"/>
                </a:solidFill>
              </a:rPr>
              <a:t>Un concepto bastante práctico relacionado con el análisis del punto de equilibrio es el margen de seguridad, que es la cifra de negocio existente entre el punto de equilibrio y las máximas ventas previstas.</a:t>
            </a:r>
            <a:endParaRPr lang="es-ES_tradnl" sz="2000" dirty="0">
              <a:solidFill>
                <a:srgbClr val="000000"/>
              </a:solidFill>
            </a:endParaRPr>
          </a:p>
          <a:p>
            <a:pPr algn="just"/>
            <a:r>
              <a:rPr lang="es-ES" sz="2000" dirty="0">
                <a:solidFill>
                  <a:srgbClr val="000000"/>
                </a:solidFill>
              </a:rPr>
              <a:t>Si el margen de seguridad es estrecho cuando más alto sea la relación de costos fijos comparados con costos variables.</a:t>
            </a:r>
            <a:endParaRPr lang="es-ES_tradnl" sz="2000" dirty="0">
              <a:solidFill>
                <a:srgbClr val="000000"/>
              </a:solidFill>
            </a:endParaRPr>
          </a:p>
          <a:p>
            <a:pPr algn="just"/>
            <a:endParaRPr lang="es-ES_tradnl" sz="2000" dirty="0">
              <a:solidFill>
                <a:srgbClr val="000000"/>
              </a:solidFill>
            </a:endParaRPr>
          </a:p>
          <a:p>
            <a:pPr algn="just"/>
            <a:endParaRPr lang="es-ES" sz="2000" dirty="0" smtClean="0">
              <a:solidFill>
                <a:srgbClr val="000000"/>
              </a:solidFill>
            </a:endParaRPr>
          </a:p>
          <a:p>
            <a:pPr algn="just"/>
            <a:endParaRPr lang="es-ES_tradnl" sz="1600" b="1" dirty="0"/>
          </a:p>
        </p:txBody>
      </p:sp>
      <p:pic>
        <p:nvPicPr>
          <p:cNvPr id="4" name="Picture 3"/>
          <p:cNvPicPr>
            <a:picLocks noChangeAspect="1"/>
          </p:cNvPicPr>
          <p:nvPr/>
        </p:nvPicPr>
        <p:blipFill>
          <a:blip r:embed="rId4"/>
          <a:stretch>
            <a:fillRect/>
          </a:stretch>
        </p:blipFill>
        <p:spPr>
          <a:xfrm>
            <a:off x="395536" y="3645024"/>
            <a:ext cx="8534400" cy="723900"/>
          </a:xfrm>
          <a:prstGeom prst="rect">
            <a:avLst/>
          </a:prstGeom>
        </p:spPr>
      </p:pic>
    </p:spTree>
    <p:extLst>
      <p:ext uri="{BB962C8B-B14F-4D97-AF65-F5344CB8AC3E}">
        <p14:creationId xmlns:p14="http://schemas.microsoft.com/office/powerpoint/2010/main" val="128808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4"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539552" y="620688"/>
            <a:ext cx="8065591" cy="5111750"/>
          </a:xfrm>
        </p:spPr>
        <p:txBody>
          <a:bodyPr/>
          <a:lstStyle/>
          <a:p>
            <a:pPr algn="just"/>
            <a:r>
              <a:rPr lang="es-ES" sz="1800" dirty="0">
                <a:solidFill>
                  <a:schemeClr val="tx1"/>
                </a:solidFill>
              </a:rPr>
              <a:t>La </a:t>
            </a:r>
            <a:r>
              <a:rPr lang="es-ES" sz="1800" b="1" dirty="0">
                <a:solidFill>
                  <a:schemeClr val="tx1"/>
                </a:solidFill>
              </a:rPr>
              <a:t>Tabla 5.8 </a:t>
            </a:r>
            <a:r>
              <a:rPr lang="es-ES" sz="1800" dirty="0">
                <a:solidFill>
                  <a:schemeClr val="tx1"/>
                </a:solidFill>
              </a:rPr>
              <a:t>muestra el cálculo del punto de equilibrio para el presente proyecto durante los diez años proyectados partiendo de los valores de costos fijos del primer año y proyectados a diez años. </a:t>
            </a:r>
            <a:endParaRPr lang="es-ES_tradnl" sz="1800" dirty="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0584757"/>
              </p:ext>
            </p:extLst>
          </p:nvPr>
        </p:nvGraphicFramePr>
        <p:xfrm>
          <a:off x="611560" y="1673702"/>
          <a:ext cx="8496770" cy="1467266"/>
        </p:xfrm>
        <a:graphic>
          <a:graphicData uri="http://schemas.openxmlformats.org/presentationml/2006/ole">
            <mc:AlternateContent xmlns:mc="http://schemas.openxmlformats.org/markup-compatibility/2006">
              <mc:Choice xmlns:v="urn:schemas-microsoft-com:vml" Requires="v">
                <p:oleObj spid="_x0000_s18454" name="Worksheet" r:id="rId5" imgW="14046200" imgH="2425700" progId="Excel.Sheet.12">
                  <p:embed/>
                </p:oleObj>
              </mc:Choice>
              <mc:Fallback>
                <p:oleObj name="Worksheet" r:id="rId5" imgW="14046200" imgH="2425700" progId="Excel.Sheet.12">
                  <p:embed/>
                  <p:pic>
                    <p:nvPicPr>
                      <p:cNvPr id="0" name=""/>
                      <p:cNvPicPr/>
                      <p:nvPr/>
                    </p:nvPicPr>
                    <p:blipFill>
                      <a:blip r:embed="rId6"/>
                      <a:stretch>
                        <a:fillRect/>
                      </a:stretch>
                    </p:blipFill>
                    <p:spPr>
                      <a:xfrm>
                        <a:off x="611560" y="1673702"/>
                        <a:ext cx="8496770" cy="1467266"/>
                      </a:xfrm>
                      <a:prstGeom prst="rect">
                        <a:avLst/>
                      </a:prstGeom>
                    </p:spPr>
                  </p:pic>
                </p:oleObj>
              </mc:Fallback>
            </mc:AlternateContent>
          </a:graphicData>
        </a:graphic>
      </p:graphicFrame>
      <p:sp>
        <p:nvSpPr>
          <p:cNvPr id="3" name="Rectangle 2"/>
          <p:cNvSpPr/>
          <p:nvPr/>
        </p:nvSpPr>
        <p:spPr>
          <a:xfrm>
            <a:off x="611560" y="3718773"/>
            <a:ext cx="8352928" cy="646331"/>
          </a:xfrm>
          <a:prstGeom prst="rect">
            <a:avLst/>
          </a:prstGeom>
        </p:spPr>
        <p:txBody>
          <a:bodyPr wrap="square">
            <a:spAutoFit/>
          </a:bodyPr>
          <a:lstStyle/>
          <a:p>
            <a:r>
              <a:rPr lang="es-ES" dirty="0"/>
              <a:t>La Tabla 5.9 muestra las unidades mínimas a venderse por año para alcanzar el punto de equilibrio en el año indicado. Unidad kilogramos de acero.</a:t>
            </a:r>
            <a:endParaRPr lang="es-ES_tradnl" dirty="0"/>
          </a:p>
        </p:txBody>
      </p:sp>
      <p:graphicFrame>
        <p:nvGraphicFramePr>
          <p:cNvPr id="7" name="Object 6"/>
          <p:cNvGraphicFramePr>
            <a:graphicFrameLocks noChangeAspect="1"/>
          </p:cNvGraphicFramePr>
          <p:nvPr>
            <p:extLst>
              <p:ext uri="{D42A27DB-BD31-4B8C-83A1-F6EECF244321}">
                <p14:modId xmlns:p14="http://schemas.microsoft.com/office/powerpoint/2010/main" val="1060889651"/>
              </p:ext>
            </p:extLst>
          </p:nvPr>
        </p:nvGraphicFramePr>
        <p:xfrm>
          <a:off x="575048" y="4509120"/>
          <a:ext cx="8568952" cy="819001"/>
        </p:xfrm>
        <a:graphic>
          <a:graphicData uri="http://schemas.openxmlformats.org/presentationml/2006/ole">
            <mc:AlternateContent xmlns:mc="http://schemas.openxmlformats.org/markup-compatibility/2006">
              <mc:Choice xmlns:v="urn:schemas-microsoft-com:vml" Requires="v">
                <p:oleObj spid="_x0000_s18455" name="Worksheet" r:id="rId7" imgW="8902700" imgH="850900" progId="Excel.Sheet.12">
                  <p:embed/>
                </p:oleObj>
              </mc:Choice>
              <mc:Fallback>
                <p:oleObj name="Worksheet" r:id="rId7" imgW="8902700" imgH="850900" progId="Excel.Sheet.12">
                  <p:embed/>
                  <p:pic>
                    <p:nvPicPr>
                      <p:cNvPr id="0" name=""/>
                      <p:cNvPicPr/>
                      <p:nvPr/>
                    </p:nvPicPr>
                    <p:blipFill>
                      <a:blip r:embed="rId8"/>
                      <a:stretch>
                        <a:fillRect/>
                      </a:stretch>
                    </p:blipFill>
                    <p:spPr>
                      <a:xfrm>
                        <a:off x="575048" y="4509120"/>
                        <a:ext cx="8568952" cy="819001"/>
                      </a:xfrm>
                      <a:prstGeom prst="rect">
                        <a:avLst/>
                      </a:prstGeom>
                    </p:spPr>
                  </p:pic>
                </p:oleObj>
              </mc:Fallback>
            </mc:AlternateContent>
          </a:graphicData>
        </a:graphic>
      </p:graphicFrame>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marL="914400" lvl="2" indent="0" algn="just" fontAlgn="base">
              <a:buNone/>
            </a:pPr>
            <a:endParaRPr lang="es-ES_tradnl" sz="2000" b="1" dirty="0"/>
          </a:p>
        </p:txBody>
      </p:sp>
      <p:graphicFrame>
        <p:nvGraphicFramePr>
          <p:cNvPr id="7" name="Gráfico 7"/>
          <p:cNvGraphicFramePr/>
          <p:nvPr>
            <p:extLst>
              <p:ext uri="{D42A27DB-BD31-4B8C-83A1-F6EECF244321}">
                <p14:modId xmlns:p14="http://schemas.microsoft.com/office/powerpoint/2010/main" val="2302334325"/>
              </p:ext>
            </p:extLst>
          </p:nvPr>
        </p:nvGraphicFramePr>
        <p:xfrm>
          <a:off x="755576" y="980728"/>
          <a:ext cx="8280920"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111750"/>
          </a:xfrm>
        </p:spPr>
        <p:txBody>
          <a:bodyPr/>
          <a:lstStyle/>
          <a:p>
            <a:pPr algn="just"/>
            <a:r>
              <a:rPr lang="es-ES" sz="2000" dirty="0">
                <a:solidFill>
                  <a:srgbClr val="000000"/>
                </a:solidFill>
              </a:rPr>
              <a:t>El punto de equilibrio informa acerca de:</a:t>
            </a:r>
            <a:endParaRPr lang="es-ES_tradnl" sz="2000" dirty="0">
              <a:solidFill>
                <a:srgbClr val="000000"/>
              </a:solidFill>
            </a:endParaRPr>
          </a:p>
          <a:p>
            <a:pPr algn="just"/>
            <a:r>
              <a:rPr lang="es-ES" sz="2000" dirty="0">
                <a:solidFill>
                  <a:srgbClr val="000000"/>
                </a:solidFill>
              </a:rPr>
              <a:t>• Variación que se produce en los beneficios por la variación en los costos y los precios.</a:t>
            </a:r>
            <a:endParaRPr lang="es-ES_tradnl" sz="2000" dirty="0">
              <a:solidFill>
                <a:srgbClr val="000000"/>
              </a:solidFill>
            </a:endParaRPr>
          </a:p>
          <a:p>
            <a:pPr algn="just"/>
            <a:r>
              <a:rPr lang="es-ES" sz="2000" dirty="0">
                <a:solidFill>
                  <a:srgbClr val="000000"/>
                </a:solidFill>
              </a:rPr>
              <a:t>• Los resultados al comparar los costos de producción de dos técnicas diferentes.</a:t>
            </a:r>
            <a:endParaRPr lang="es-ES_tradnl" sz="2000" dirty="0">
              <a:solidFill>
                <a:srgbClr val="000000"/>
              </a:solidFill>
            </a:endParaRPr>
          </a:p>
          <a:p>
            <a:pPr algn="just"/>
            <a:r>
              <a:rPr lang="es-ES" sz="2000" dirty="0">
                <a:solidFill>
                  <a:srgbClr val="000000"/>
                </a:solidFill>
              </a:rPr>
              <a:t>• Acerca de los efectos de una expansión en el nivel general de </a:t>
            </a:r>
            <a:r>
              <a:rPr lang="es-ES" sz="2000" dirty="0" smtClean="0">
                <a:solidFill>
                  <a:srgbClr val="000000"/>
                </a:solidFill>
              </a:rPr>
              <a:t>ventas.</a:t>
            </a:r>
            <a:endParaRPr lang="es-ES_tradnl" sz="2000" dirty="0">
              <a:solidFill>
                <a:srgbClr val="000000"/>
              </a:solidFill>
            </a:endParaRPr>
          </a:p>
          <a:p>
            <a:pPr algn="just"/>
            <a:endParaRPr lang="es-ES" sz="2000" b="1" smtClean="0">
              <a:solidFill>
                <a:srgbClr val="000000"/>
              </a:solidFill>
            </a:endParaRPr>
          </a:p>
          <a:p>
            <a:pPr algn="just"/>
            <a:r>
              <a:rPr lang="es-ES" sz="2000" b="1" smtClean="0">
                <a:solidFill>
                  <a:srgbClr val="000000"/>
                </a:solidFill>
              </a:rPr>
              <a:t>Limitaciones</a:t>
            </a:r>
            <a:r>
              <a:rPr lang="es-ES" sz="2000" b="1" dirty="0">
                <a:solidFill>
                  <a:srgbClr val="000000"/>
                </a:solidFill>
              </a:rPr>
              <a:t>.</a:t>
            </a:r>
            <a:endParaRPr lang="es-ES_tradnl" sz="2000" b="1" dirty="0">
              <a:solidFill>
                <a:srgbClr val="000000"/>
              </a:solidFill>
            </a:endParaRPr>
          </a:p>
          <a:p>
            <a:pPr algn="just"/>
            <a:r>
              <a:rPr lang="es-ES" sz="2000" dirty="0">
                <a:solidFill>
                  <a:srgbClr val="000000"/>
                </a:solidFill>
              </a:rPr>
              <a:t>• No todas las unidades se venden, ni se venden simultáneamente.</a:t>
            </a:r>
            <a:endParaRPr lang="es-ES_tradnl" sz="2000" dirty="0">
              <a:solidFill>
                <a:srgbClr val="000000"/>
              </a:solidFill>
            </a:endParaRPr>
          </a:p>
          <a:p>
            <a:pPr algn="just"/>
            <a:r>
              <a:rPr lang="es-ES" sz="2000" dirty="0">
                <a:solidFill>
                  <a:srgbClr val="000000"/>
                </a:solidFill>
              </a:rPr>
              <a:t>• El precio de venta no es independiente del volumen vendido.</a:t>
            </a:r>
            <a:endParaRPr lang="es-ES_tradnl" sz="2000" dirty="0">
              <a:solidFill>
                <a:srgbClr val="000000"/>
              </a:solidFill>
            </a:endParaRPr>
          </a:p>
          <a:p>
            <a:pPr algn="just"/>
            <a:r>
              <a:rPr lang="es-ES" sz="2000" dirty="0">
                <a:solidFill>
                  <a:srgbClr val="000000"/>
                </a:solidFill>
              </a:rPr>
              <a:t>• Normalmente los costos variables suben más rápidamente cuando la empresa se aproxima a la capacidad máxima.</a:t>
            </a:r>
            <a:endParaRPr lang="es-ES_tradnl" sz="2000" dirty="0">
              <a:solidFill>
                <a:srgbClr val="000000"/>
              </a:solidFill>
            </a:endParaRPr>
          </a:p>
          <a:p>
            <a:pPr algn="just"/>
            <a:r>
              <a:rPr lang="es-ES" sz="2000" dirty="0">
                <a:solidFill>
                  <a:srgbClr val="000000"/>
                </a:solidFill>
              </a:rPr>
              <a:t>• A largo plazo todos los costos son variables.</a:t>
            </a:r>
            <a:endParaRPr lang="es-ES_tradnl" sz="2000" dirty="0">
              <a:solidFill>
                <a:srgbClr val="000000"/>
              </a:solidFill>
            </a:endParaRPr>
          </a:p>
          <a:p>
            <a:pPr algn="just"/>
            <a:r>
              <a:rPr lang="es-ES" sz="2000" dirty="0">
                <a:solidFill>
                  <a:srgbClr val="000000"/>
                </a:solidFill>
              </a:rPr>
              <a:t>• Gran complejidad de análisis en caso de producción diversificada</a:t>
            </a:r>
            <a:endParaRPr lang="es-ES_tradnl" sz="2000" dirty="0">
              <a:solidFill>
                <a:srgbClr val="000000"/>
              </a:solidFill>
            </a:endParaRPr>
          </a:p>
          <a:p>
            <a:pPr algn="just"/>
            <a:r>
              <a:rPr lang="es-ES" sz="2000" dirty="0">
                <a:solidFill>
                  <a:srgbClr val="000000"/>
                </a:solidFill>
              </a:rPr>
              <a:t>• Dificultad para predecir la estabilidad de los datos.</a:t>
            </a:r>
            <a:endParaRPr lang="es-ES_tradnl" sz="2000" dirty="0">
              <a:solidFill>
                <a:srgbClr val="000000"/>
              </a:solidFill>
            </a:endParaRPr>
          </a:p>
          <a:p>
            <a:pPr algn="just"/>
            <a:r>
              <a:rPr lang="es-ES" sz="2000" dirty="0">
                <a:solidFill>
                  <a:srgbClr val="000000"/>
                </a:solidFill>
              </a:rPr>
              <a:t>• Incertidumbre en las estimaciones futuras.</a:t>
            </a:r>
            <a:r>
              <a:rPr lang="es-ES_tradnl" sz="2000" dirty="0">
                <a:solidFill>
                  <a:srgbClr val="000000"/>
                </a:solidFill>
              </a:rPr>
              <a:t> </a:t>
            </a:r>
            <a:endParaRPr lang="es-ES_tradnl" sz="2000" b="1" dirty="0">
              <a:solidFill>
                <a:srgbClr val="000000"/>
              </a:solidFill>
            </a:endParaRPr>
          </a:p>
        </p:txBody>
      </p:sp>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5400600"/>
          </a:xfrm>
        </p:spPr>
        <p:txBody>
          <a:bodyPr/>
          <a:lstStyle/>
          <a:p>
            <a:pPr marL="914400" lvl="2" indent="0" algn="just" fontAlgn="base">
              <a:buNone/>
            </a:pPr>
            <a:r>
              <a:rPr lang="es-ES_tradnl" sz="2000" b="1" dirty="0" smtClean="0"/>
              <a:t>5.7 Razones financieras</a:t>
            </a:r>
          </a:p>
          <a:p>
            <a:pPr algn="just"/>
            <a:r>
              <a:rPr lang="es-ES" sz="2000" b="1" dirty="0">
                <a:solidFill>
                  <a:srgbClr val="000000"/>
                </a:solidFill>
              </a:rPr>
              <a:t>Se usan para ponderar y evaluar el desempeño operativo de una empresa.</a:t>
            </a:r>
            <a:endParaRPr lang="es-ES_tradnl" sz="2000" b="1" dirty="0">
              <a:solidFill>
                <a:srgbClr val="000000"/>
              </a:solidFill>
            </a:endParaRPr>
          </a:p>
          <a:p>
            <a:pPr algn="just"/>
            <a:r>
              <a:rPr lang="es-ES" sz="2000" b="1" dirty="0">
                <a:solidFill>
                  <a:srgbClr val="000000"/>
                </a:solidFill>
              </a:rPr>
              <a:t>Lo más importante dentro del análisis de las razones financieras es su interpretación, y la adecuada comparación con las bases significativas para responder preguntas como</a:t>
            </a:r>
            <a:r>
              <a:rPr lang="es-ES" sz="2000" b="1" dirty="0" smtClean="0">
                <a:solidFill>
                  <a:srgbClr val="000000"/>
                </a:solidFill>
              </a:rPr>
              <a:t>:</a:t>
            </a:r>
          </a:p>
          <a:p>
            <a:pPr algn="just"/>
            <a:r>
              <a:rPr lang="es-ES" sz="2000" b="1" dirty="0" smtClean="0">
                <a:solidFill>
                  <a:srgbClr val="000000"/>
                </a:solidFill>
              </a:rPr>
              <a:t> </a:t>
            </a:r>
            <a:r>
              <a:rPr lang="es-ES" sz="2000" b="1" dirty="0">
                <a:solidFill>
                  <a:srgbClr val="000000"/>
                </a:solidFill>
              </a:rPr>
              <a:t>¿Es demasiada alta o demasiado bajo? </a:t>
            </a:r>
            <a:endParaRPr lang="es-ES" sz="2000" b="1" dirty="0" smtClean="0">
              <a:solidFill>
                <a:srgbClr val="000000"/>
              </a:solidFill>
            </a:endParaRPr>
          </a:p>
          <a:p>
            <a:pPr algn="just"/>
            <a:r>
              <a:rPr lang="es-ES" sz="2000" b="1" dirty="0">
                <a:solidFill>
                  <a:srgbClr val="000000"/>
                </a:solidFill>
              </a:rPr>
              <a:t>Se </a:t>
            </a:r>
            <a:r>
              <a:rPr lang="es-ES" sz="2000" b="1" dirty="0" smtClean="0">
                <a:solidFill>
                  <a:srgbClr val="000000"/>
                </a:solidFill>
              </a:rPr>
              <a:t>analiza los siguientes tipos de razones financieras:</a:t>
            </a:r>
          </a:p>
          <a:p>
            <a:pPr algn="just"/>
            <a:endParaRPr lang="es-ES" sz="2000" b="1" dirty="0">
              <a:solidFill>
                <a:srgbClr val="000000"/>
              </a:solidFill>
            </a:endParaRPr>
          </a:p>
          <a:p>
            <a:pPr marL="342900" lvl="2" indent="-342900">
              <a:spcBef>
                <a:spcPts val="800"/>
              </a:spcBef>
            </a:pPr>
            <a:r>
              <a:rPr lang="es-ES" b="1" dirty="0"/>
              <a:t>Razones de rentabilidad.</a:t>
            </a:r>
            <a:endParaRPr lang="es-ES_tradnl" b="1" dirty="0"/>
          </a:p>
          <a:p>
            <a:pPr marL="342900" lvl="2" indent="-342900">
              <a:spcBef>
                <a:spcPts val="800"/>
              </a:spcBef>
            </a:pPr>
            <a:r>
              <a:rPr lang="es-ES" dirty="0" smtClean="0"/>
              <a:t> </a:t>
            </a:r>
            <a:r>
              <a:rPr lang="es-ES" b="1" dirty="0"/>
              <a:t>Razones de Apalancamiento</a:t>
            </a:r>
            <a:endParaRPr lang="es-ES_tradnl" b="1" dirty="0"/>
          </a:p>
          <a:p>
            <a:pPr marL="342900" lvl="2" indent="-342900">
              <a:spcBef>
                <a:spcPts val="800"/>
              </a:spcBef>
            </a:pPr>
            <a:r>
              <a:rPr lang="es-ES" b="1" dirty="0"/>
              <a:t>Razón de cobertura</a:t>
            </a:r>
            <a:endParaRPr lang="es-ES_tradnl" b="1" dirty="0"/>
          </a:p>
          <a:p>
            <a:pPr marL="342900" lvl="2" indent="-342900"/>
            <a:r>
              <a:rPr lang="es-ES" b="1" dirty="0" smtClean="0"/>
              <a:t>Razones de liquidez</a:t>
            </a:r>
            <a:endParaRPr lang="es-ES" b="1" dirty="0"/>
          </a:p>
          <a:p>
            <a:pPr marL="342900" lvl="2" indent="-342900"/>
            <a:r>
              <a:rPr lang="es-ES_tradnl" b="1" dirty="0" smtClean="0"/>
              <a:t>Razones de utilizaci</a:t>
            </a:r>
            <a:r>
              <a:rPr lang="es-ES_tradnl" b="1" dirty="0" smtClean="0"/>
              <a:t>ón de los fondos</a:t>
            </a:r>
            <a:endParaRPr lang="es-ES_tradnl" b="1" dirty="0"/>
          </a:p>
          <a:p>
            <a:pPr lvl="2"/>
            <a:endParaRPr lang="es-ES_tradnl" b="1" dirty="0"/>
          </a:p>
          <a:p>
            <a:endParaRPr lang="es-ES_tradnl" dirty="0" smtClean="0"/>
          </a:p>
          <a:p>
            <a:pPr marL="914400" lvl="2" indent="0" algn="just" fontAlgn="base">
              <a:buNone/>
            </a:pPr>
            <a:endParaRPr lang="es-ES_tradnl" sz="2000" b="1" dirty="0"/>
          </a:p>
        </p:txBody>
      </p:sp>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1440160"/>
          </a:xfrm>
        </p:spPr>
        <p:txBody>
          <a:bodyPr/>
          <a:lstStyle/>
          <a:p>
            <a:pPr marL="87313" lvl="2" indent="0" fontAlgn="base">
              <a:buNone/>
            </a:pPr>
            <a:r>
              <a:rPr lang="es-ES" sz="2000" b="1" dirty="0" smtClean="0"/>
              <a:t>5.7.1 RAZONES DE RETABILIDAD</a:t>
            </a:r>
            <a:endParaRPr lang="es-ES_tradnl" sz="2000" b="1" dirty="0"/>
          </a:p>
          <a:p>
            <a:pPr marL="914400" lvl="2" indent="0" fontAlgn="base">
              <a:buNone/>
            </a:pPr>
            <a:r>
              <a:rPr lang="es-ES" sz="2000" b="1" u="sng" dirty="0" smtClean="0">
                <a:solidFill>
                  <a:schemeClr val="tx2">
                    <a:lumMod val="60000"/>
                    <a:lumOff val="40000"/>
                  </a:schemeClr>
                </a:solidFill>
              </a:rPr>
              <a:t>Margen sobre ventas</a:t>
            </a:r>
            <a:endParaRPr lang="es-ES_tradnl" sz="2000" b="1" u="sng" dirty="0" smtClean="0">
              <a:solidFill>
                <a:schemeClr val="tx2">
                  <a:lumMod val="60000"/>
                  <a:lumOff val="40000"/>
                </a:schemeClr>
              </a:solidFill>
            </a:endParaRPr>
          </a:p>
          <a:p>
            <a:pPr marL="914400" lvl="2" indent="0" algn="just" fontAlgn="base">
              <a:buNone/>
            </a:pPr>
            <a:endParaRPr lang="es-ES_tradnl" sz="2000" b="1" dirty="0"/>
          </a:p>
        </p:txBody>
      </p:sp>
      <p:pic>
        <p:nvPicPr>
          <p:cNvPr id="3" name="Picture 2"/>
          <p:cNvPicPr>
            <a:picLocks noChangeAspect="1"/>
          </p:cNvPicPr>
          <p:nvPr/>
        </p:nvPicPr>
        <p:blipFill>
          <a:blip r:embed="rId4"/>
          <a:stretch>
            <a:fillRect/>
          </a:stretch>
        </p:blipFill>
        <p:spPr>
          <a:xfrm>
            <a:off x="395536" y="1340768"/>
            <a:ext cx="8534400" cy="635000"/>
          </a:xfrm>
          <a:prstGeom prst="rect">
            <a:avLst/>
          </a:prstGeom>
        </p:spPr>
      </p:pic>
      <p:pic>
        <p:nvPicPr>
          <p:cNvPr id="4" name="Picture 3"/>
          <p:cNvPicPr>
            <a:picLocks noChangeAspect="1"/>
          </p:cNvPicPr>
          <p:nvPr/>
        </p:nvPicPr>
        <p:blipFill>
          <a:blip r:embed="rId5"/>
          <a:stretch>
            <a:fillRect/>
          </a:stretch>
        </p:blipFill>
        <p:spPr>
          <a:xfrm>
            <a:off x="641152" y="2060848"/>
            <a:ext cx="8502848" cy="1195713"/>
          </a:xfrm>
          <a:prstGeom prst="rect">
            <a:avLst/>
          </a:prstGeom>
        </p:spPr>
      </p:pic>
      <p:sp>
        <p:nvSpPr>
          <p:cNvPr id="5" name="Rectangle 4"/>
          <p:cNvSpPr/>
          <p:nvPr/>
        </p:nvSpPr>
        <p:spPr>
          <a:xfrm>
            <a:off x="2917776" y="3785220"/>
            <a:ext cx="4153814" cy="400110"/>
          </a:xfrm>
          <a:prstGeom prst="rect">
            <a:avLst/>
          </a:prstGeom>
        </p:spPr>
        <p:txBody>
          <a:bodyPr wrap="none">
            <a:spAutoFit/>
          </a:bodyPr>
          <a:lstStyle/>
          <a:p>
            <a:pPr lvl="3" algn="ctr"/>
            <a:r>
              <a:rPr lang="es-ES" sz="2000" b="1" u="sng" dirty="0">
                <a:solidFill>
                  <a:schemeClr val="tx2">
                    <a:lumMod val="60000"/>
                    <a:lumOff val="40000"/>
                  </a:schemeClr>
                </a:solidFill>
                <a:latin typeface="Calibri"/>
              </a:rPr>
              <a:t>Rendimientos</a:t>
            </a:r>
            <a:r>
              <a:rPr lang="es-ES" b="1" dirty="0"/>
              <a:t> </a:t>
            </a:r>
            <a:r>
              <a:rPr lang="es-ES" sz="2000" b="1" u="sng" dirty="0">
                <a:solidFill>
                  <a:schemeClr val="tx2">
                    <a:lumMod val="60000"/>
                    <a:lumOff val="40000"/>
                  </a:schemeClr>
                </a:solidFill>
                <a:latin typeface="Calibri"/>
              </a:rPr>
              <a:t>sobre los activos (ROI):</a:t>
            </a:r>
            <a:endParaRPr lang="es-ES_tradnl" sz="2000" b="1" u="sng" dirty="0">
              <a:solidFill>
                <a:schemeClr val="tx2">
                  <a:lumMod val="60000"/>
                  <a:lumOff val="40000"/>
                </a:schemeClr>
              </a:solidFill>
              <a:latin typeface="Calibri"/>
            </a:endParaRPr>
          </a:p>
        </p:txBody>
      </p:sp>
      <p:pic>
        <p:nvPicPr>
          <p:cNvPr id="11" name="Picture 10"/>
          <p:cNvPicPr>
            <a:picLocks noChangeAspect="1"/>
          </p:cNvPicPr>
          <p:nvPr/>
        </p:nvPicPr>
        <p:blipFill>
          <a:blip r:embed="rId6"/>
          <a:stretch>
            <a:fillRect/>
          </a:stretch>
        </p:blipFill>
        <p:spPr>
          <a:xfrm>
            <a:off x="539552" y="4073252"/>
            <a:ext cx="8534400" cy="723900"/>
          </a:xfrm>
          <a:prstGeom prst="rect">
            <a:avLst/>
          </a:prstGeom>
        </p:spPr>
      </p:pic>
      <p:pic>
        <p:nvPicPr>
          <p:cNvPr id="12" name="Picture 11"/>
          <p:cNvPicPr>
            <a:picLocks noChangeAspect="1"/>
          </p:cNvPicPr>
          <p:nvPr/>
        </p:nvPicPr>
        <p:blipFill>
          <a:blip r:embed="rId7"/>
          <a:stretch>
            <a:fillRect/>
          </a:stretch>
        </p:blipFill>
        <p:spPr>
          <a:xfrm>
            <a:off x="683568" y="4725144"/>
            <a:ext cx="8269669" cy="1080120"/>
          </a:xfrm>
          <a:prstGeom prst="rect">
            <a:avLst/>
          </a:prstGeom>
        </p:spPr>
      </p:pic>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1691681" y="548680"/>
            <a:ext cx="6192688" cy="1008112"/>
          </a:xfrm>
        </p:spPr>
        <p:txBody>
          <a:bodyPr/>
          <a:lstStyle/>
          <a:p>
            <a:pPr marL="1588" lvl="2" indent="0" algn="ctr" fontAlgn="base">
              <a:buNone/>
            </a:pPr>
            <a:r>
              <a:rPr lang="es-ES" sz="2000" b="1" dirty="0" smtClean="0"/>
              <a:t>5.7.2 RAZONES DE APALANCAMIENTO</a:t>
            </a:r>
          </a:p>
          <a:p>
            <a:pPr marL="1588" lvl="2" indent="0" algn="ctr" fontAlgn="base">
              <a:buNone/>
            </a:pPr>
            <a:endParaRPr lang="es-ES" sz="2000" b="1" dirty="0" smtClean="0"/>
          </a:p>
          <a:p>
            <a:pPr marL="1588" lvl="2" indent="0" algn="ctr" fontAlgn="base">
              <a:buNone/>
            </a:pPr>
            <a:r>
              <a:rPr lang="es-ES" sz="2000" b="1" u="sng" dirty="0">
                <a:solidFill>
                  <a:srgbClr val="558ED5"/>
                </a:solidFill>
              </a:rPr>
              <a:t>Razón de endeudamiento</a:t>
            </a:r>
            <a:endParaRPr lang="es-ES_tradnl" sz="2000" b="1" u="sng" dirty="0">
              <a:solidFill>
                <a:srgbClr val="558ED5"/>
              </a:solidFill>
            </a:endParaRPr>
          </a:p>
          <a:p>
            <a:pPr marL="914400" lvl="2" indent="0" algn="just" fontAlgn="base">
              <a:buNone/>
            </a:pPr>
            <a:endParaRPr lang="es-ES_tradnl" sz="2000" b="1" dirty="0"/>
          </a:p>
          <a:p>
            <a:pPr marL="914400" lvl="2" indent="0" algn="just" fontAlgn="base">
              <a:buNone/>
            </a:pPr>
            <a:endParaRPr lang="es-ES_tradnl" sz="2000" b="1" dirty="0"/>
          </a:p>
        </p:txBody>
      </p:sp>
      <p:pic>
        <p:nvPicPr>
          <p:cNvPr id="2" name="Picture 1"/>
          <p:cNvPicPr>
            <a:picLocks noChangeAspect="1"/>
          </p:cNvPicPr>
          <p:nvPr/>
        </p:nvPicPr>
        <p:blipFill>
          <a:blip r:embed="rId4"/>
          <a:stretch>
            <a:fillRect/>
          </a:stretch>
        </p:blipFill>
        <p:spPr>
          <a:xfrm>
            <a:off x="395536" y="1872499"/>
            <a:ext cx="8534400" cy="723900"/>
          </a:xfrm>
          <a:prstGeom prst="rect">
            <a:avLst/>
          </a:prstGeom>
        </p:spPr>
      </p:pic>
      <p:pic>
        <p:nvPicPr>
          <p:cNvPr id="3" name="Picture 2"/>
          <p:cNvPicPr>
            <a:picLocks noChangeAspect="1"/>
          </p:cNvPicPr>
          <p:nvPr/>
        </p:nvPicPr>
        <p:blipFill>
          <a:blip r:embed="rId5"/>
          <a:stretch>
            <a:fillRect/>
          </a:stretch>
        </p:blipFill>
        <p:spPr>
          <a:xfrm>
            <a:off x="611560" y="2520571"/>
            <a:ext cx="8496944" cy="1052445"/>
          </a:xfrm>
          <a:prstGeom prst="rect">
            <a:avLst/>
          </a:prstGeom>
        </p:spPr>
      </p:pic>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179513" y="548680"/>
            <a:ext cx="7632848" cy="1080120"/>
          </a:xfrm>
        </p:spPr>
        <p:txBody>
          <a:bodyPr/>
          <a:lstStyle/>
          <a:p>
            <a:pPr marL="914400" lvl="2" indent="0" algn="ctr" fontAlgn="base">
              <a:buNone/>
            </a:pPr>
            <a:r>
              <a:rPr lang="es-ES" sz="2000" b="1" dirty="0" smtClean="0"/>
              <a:t>5.7.3 RAZONES DE COBERTURA</a:t>
            </a:r>
          </a:p>
          <a:p>
            <a:pPr marL="914400" lvl="2" indent="0" algn="ctr" fontAlgn="base">
              <a:buNone/>
            </a:pPr>
            <a:r>
              <a:rPr lang="es-ES" sz="2000" b="1" u="sng" dirty="0">
                <a:solidFill>
                  <a:srgbClr val="558ED5"/>
                </a:solidFill>
              </a:rPr>
              <a:t>Rotación de activo fijo</a:t>
            </a:r>
            <a:endParaRPr lang="es-ES_tradnl" sz="2000" b="1" u="sng" dirty="0">
              <a:solidFill>
                <a:srgbClr val="558ED5"/>
              </a:solidFill>
            </a:endParaRPr>
          </a:p>
          <a:p>
            <a:pPr marL="914400" lvl="2" indent="0" algn="just" fontAlgn="base">
              <a:buNone/>
            </a:pPr>
            <a:endParaRPr lang="es-ES" sz="2000" b="1" dirty="0" smtClean="0"/>
          </a:p>
          <a:p>
            <a:pPr marL="914400" lvl="2" indent="0" algn="just" fontAlgn="base">
              <a:buNone/>
            </a:pPr>
            <a:endParaRPr lang="es-ES_tradnl" sz="2000" b="1" dirty="0"/>
          </a:p>
        </p:txBody>
      </p:sp>
      <p:pic>
        <p:nvPicPr>
          <p:cNvPr id="2" name="Picture 1"/>
          <p:cNvPicPr>
            <a:picLocks noChangeAspect="1"/>
          </p:cNvPicPr>
          <p:nvPr/>
        </p:nvPicPr>
        <p:blipFill>
          <a:blip r:embed="rId4"/>
          <a:stretch>
            <a:fillRect/>
          </a:stretch>
        </p:blipFill>
        <p:spPr>
          <a:xfrm>
            <a:off x="323528" y="3857228"/>
            <a:ext cx="8534400" cy="723900"/>
          </a:xfrm>
          <a:prstGeom prst="rect">
            <a:avLst/>
          </a:prstGeom>
        </p:spPr>
      </p:pic>
      <p:pic>
        <p:nvPicPr>
          <p:cNvPr id="3" name="Picture 2"/>
          <p:cNvPicPr>
            <a:picLocks noChangeAspect="1"/>
          </p:cNvPicPr>
          <p:nvPr/>
        </p:nvPicPr>
        <p:blipFill>
          <a:blip r:embed="rId5"/>
          <a:stretch>
            <a:fillRect/>
          </a:stretch>
        </p:blipFill>
        <p:spPr>
          <a:xfrm>
            <a:off x="611560" y="4581128"/>
            <a:ext cx="8346734" cy="1584176"/>
          </a:xfrm>
          <a:prstGeom prst="rect">
            <a:avLst/>
          </a:prstGeom>
        </p:spPr>
      </p:pic>
      <p:sp>
        <p:nvSpPr>
          <p:cNvPr id="4" name="Rectangle 3"/>
          <p:cNvSpPr/>
          <p:nvPr/>
        </p:nvSpPr>
        <p:spPr>
          <a:xfrm>
            <a:off x="2123728" y="3573016"/>
            <a:ext cx="3381154" cy="400110"/>
          </a:xfrm>
          <a:prstGeom prst="rect">
            <a:avLst/>
          </a:prstGeom>
        </p:spPr>
        <p:txBody>
          <a:bodyPr wrap="none">
            <a:spAutoFit/>
          </a:bodyPr>
          <a:lstStyle/>
          <a:p>
            <a:pPr lvl="2" algn="just" fontAlgn="base"/>
            <a:r>
              <a:rPr lang="es-ES" sz="2000" b="1" u="sng" dirty="0">
                <a:solidFill>
                  <a:srgbClr val="558ED5"/>
                </a:solidFill>
              </a:rPr>
              <a:t>Rotación de capital de trabajo</a:t>
            </a:r>
            <a:endParaRPr lang="es-ES_tradnl" sz="2000" b="1" u="sng" dirty="0">
              <a:solidFill>
                <a:srgbClr val="558ED5"/>
              </a:solidFill>
            </a:endParaRPr>
          </a:p>
        </p:txBody>
      </p:sp>
      <p:pic>
        <p:nvPicPr>
          <p:cNvPr id="5" name="Picture 4"/>
          <p:cNvPicPr>
            <a:picLocks noChangeAspect="1"/>
          </p:cNvPicPr>
          <p:nvPr/>
        </p:nvPicPr>
        <p:blipFill>
          <a:blip r:embed="rId6"/>
          <a:stretch>
            <a:fillRect/>
          </a:stretch>
        </p:blipFill>
        <p:spPr>
          <a:xfrm>
            <a:off x="602839" y="1412776"/>
            <a:ext cx="8534400" cy="749300"/>
          </a:xfrm>
          <a:prstGeom prst="rect">
            <a:avLst/>
          </a:prstGeom>
        </p:spPr>
      </p:pic>
      <p:pic>
        <p:nvPicPr>
          <p:cNvPr id="7" name="Picture 6"/>
          <p:cNvPicPr>
            <a:picLocks noChangeAspect="1"/>
          </p:cNvPicPr>
          <p:nvPr/>
        </p:nvPicPr>
        <p:blipFill>
          <a:blip r:embed="rId7"/>
          <a:stretch>
            <a:fillRect/>
          </a:stretch>
        </p:blipFill>
        <p:spPr>
          <a:xfrm>
            <a:off x="539552" y="1988840"/>
            <a:ext cx="8524052" cy="1296144"/>
          </a:xfrm>
          <a:prstGeom prst="rect">
            <a:avLst/>
          </a:prstGeom>
        </p:spPr>
      </p:pic>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827584" y="692696"/>
            <a:ext cx="8064896" cy="6048672"/>
          </a:xfrm>
        </p:spPr>
        <p:txBody>
          <a:bodyPr/>
          <a:lstStyle/>
          <a:p>
            <a:pPr lvl="1" algn="just" fontAlgn="base"/>
            <a:r>
              <a:rPr lang="es-EC" sz="2000" b="1" dirty="0">
                <a:solidFill>
                  <a:srgbClr val="0D0D0D"/>
                </a:solidFill>
                <a:latin typeface="Garamond"/>
                <a:cs typeface="Garamond"/>
              </a:rPr>
              <a:t>Marco Teórico</a:t>
            </a:r>
            <a:endParaRPr lang="es-ES_tradnl" sz="2000" b="1" dirty="0">
              <a:solidFill>
                <a:srgbClr val="0D0D0D"/>
              </a:solidFill>
              <a:latin typeface="Garamond"/>
              <a:cs typeface="Garamond"/>
            </a:endParaRPr>
          </a:p>
          <a:p>
            <a:pPr algn="just"/>
            <a:r>
              <a:rPr lang="es-ES" sz="2000" dirty="0">
                <a:solidFill>
                  <a:srgbClr val="0D0D0D"/>
                </a:solidFill>
                <a:latin typeface="Garamond"/>
                <a:cs typeface="Garamond"/>
              </a:rPr>
              <a:t>El presente trabajo de análisis financiero </a:t>
            </a:r>
            <a:r>
              <a:rPr lang="es-ES" sz="2000" dirty="0" smtClean="0">
                <a:solidFill>
                  <a:srgbClr val="0D0D0D"/>
                </a:solidFill>
                <a:latin typeface="Garamond"/>
                <a:cs typeface="Garamond"/>
              </a:rPr>
              <a:t>es </a:t>
            </a:r>
            <a:r>
              <a:rPr lang="es-ES" sz="2000" dirty="0">
                <a:solidFill>
                  <a:srgbClr val="0D0D0D"/>
                </a:solidFill>
                <a:latin typeface="Garamond"/>
                <a:cs typeface="Garamond"/>
              </a:rPr>
              <a:t>uno de los elementos esenciales para continuar con el proyecto de ampliación de la línea de negocios </a:t>
            </a:r>
            <a:r>
              <a:rPr lang="es-ES_tradnl" sz="2000" dirty="0" smtClean="0">
                <a:solidFill>
                  <a:srgbClr val="0D0D0D"/>
                </a:solidFill>
                <a:latin typeface="Garamond"/>
                <a:cs typeface="Garamond"/>
              </a:rPr>
              <a:t>propuesta.</a:t>
            </a:r>
            <a:endParaRPr lang="es-ES_tradnl" sz="2000" dirty="0">
              <a:solidFill>
                <a:srgbClr val="0D0D0D"/>
              </a:solidFill>
              <a:latin typeface="Garamond"/>
              <a:cs typeface="Garamond"/>
            </a:endParaRPr>
          </a:p>
          <a:p>
            <a:pPr algn="just"/>
            <a:r>
              <a:rPr lang="es-ES" sz="2000" dirty="0">
                <a:solidFill>
                  <a:srgbClr val="0D0D0D"/>
                </a:solidFill>
                <a:latin typeface="Garamond"/>
                <a:cs typeface="Garamond"/>
              </a:rPr>
              <a:t>Este análisis permitirá conocer de forma real las inversiones que deben  ejecutarse </a:t>
            </a:r>
            <a:r>
              <a:rPr lang="es-ES" sz="2000" dirty="0" smtClean="0">
                <a:solidFill>
                  <a:srgbClr val="0D0D0D"/>
                </a:solidFill>
                <a:latin typeface="Garamond"/>
                <a:cs typeface="Garamond"/>
              </a:rPr>
              <a:t>y que sean las </a:t>
            </a:r>
            <a:r>
              <a:rPr lang="es-ES" sz="2000" dirty="0">
                <a:solidFill>
                  <a:srgbClr val="0D0D0D"/>
                </a:solidFill>
                <a:latin typeface="Garamond"/>
                <a:cs typeface="Garamond"/>
              </a:rPr>
              <a:t>más acertadas sin poner en riesgo sus recursos.</a:t>
            </a:r>
            <a:endParaRPr lang="es-ES_tradnl" sz="2000" dirty="0">
              <a:solidFill>
                <a:srgbClr val="0D0D0D"/>
              </a:solidFill>
              <a:latin typeface="Garamond"/>
              <a:cs typeface="Garamond"/>
            </a:endParaRPr>
          </a:p>
          <a:p>
            <a:pPr algn="just"/>
            <a:r>
              <a:rPr lang="es-ES" sz="2000" dirty="0" err="1" smtClean="0">
                <a:solidFill>
                  <a:srgbClr val="0D0D0D"/>
                </a:solidFill>
                <a:latin typeface="Garamond"/>
                <a:cs typeface="Garamond"/>
              </a:rPr>
              <a:t>Bullsupply</a:t>
            </a:r>
            <a:r>
              <a:rPr lang="es-ES" sz="2000" dirty="0" smtClean="0">
                <a:solidFill>
                  <a:srgbClr val="0D0D0D"/>
                </a:solidFill>
                <a:latin typeface="Garamond"/>
                <a:cs typeface="Garamond"/>
              </a:rPr>
              <a:t> </a:t>
            </a:r>
            <a:r>
              <a:rPr lang="es-ES" sz="2000" dirty="0">
                <a:solidFill>
                  <a:srgbClr val="0D0D0D"/>
                </a:solidFill>
                <a:latin typeface="Garamond"/>
                <a:cs typeface="Garamond"/>
              </a:rPr>
              <a:t>es consciente que </a:t>
            </a:r>
            <a:r>
              <a:rPr lang="es-ES" sz="2000" dirty="0" smtClean="0">
                <a:solidFill>
                  <a:srgbClr val="0D0D0D"/>
                </a:solidFill>
                <a:latin typeface="Garamond"/>
                <a:cs typeface="Garamond"/>
              </a:rPr>
              <a:t>cualquier problema potencial es suficiente </a:t>
            </a:r>
            <a:r>
              <a:rPr lang="es-ES" sz="2000" dirty="0">
                <a:solidFill>
                  <a:srgbClr val="0D0D0D"/>
                </a:solidFill>
                <a:latin typeface="Garamond"/>
                <a:cs typeface="Garamond"/>
              </a:rPr>
              <a:t>para conducir al fracaso del nuevo proyecto en la empresa. El propósito de este análisis es por tanto, proporcionar las herramientas necesarias para que </a:t>
            </a:r>
            <a:r>
              <a:rPr lang="es-ES" sz="2000" dirty="0" smtClean="0">
                <a:solidFill>
                  <a:srgbClr val="0D0D0D"/>
                </a:solidFill>
                <a:latin typeface="Garamond"/>
                <a:cs typeface="Garamond"/>
              </a:rPr>
              <a:t>se puedan </a:t>
            </a:r>
            <a:r>
              <a:rPr lang="es-ES" sz="2000" dirty="0">
                <a:solidFill>
                  <a:srgbClr val="0D0D0D"/>
                </a:solidFill>
                <a:latin typeface="Garamond"/>
                <a:cs typeface="Garamond"/>
              </a:rPr>
              <a:t>tener </a:t>
            </a:r>
            <a:r>
              <a:rPr lang="es-ES" sz="2000" dirty="0" smtClean="0">
                <a:solidFill>
                  <a:srgbClr val="0D0D0D"/>
                </a:solidFill>
                <a:latin typeface="Garamond"/>
                <a:cs typeface="Garamond"/>
              </a:rPr>
              <a:t>claras </a:t>
            </a:r>
            <a:r>
              <a:rPr lang="es-ES" sz="2000" dirty="0">
                <a:solidFill>
                  <a:srgbClr val="0D0D0D"/>
                </a:solidFill>
                <a:latin typeface="Garamond"/>
                <a:cs typeface="Garamond"/>
              </a:rPr>
              <a:t>las inversiones a ejecutarse.</a:t>
            </a:r>
            <a:endParaRPr lang="es-ES_tradnl" sz="2000" dirty="0">
              <a:solidFill>
                <a:srgbClr val="0D0D0D"/>
              </a:solidFill>
              <a:latin typeface="Garamond"/>
              <a:cs typeface="Garamond"/>
            </a:endParaRPr>
          </a:p>
          <a:p>
            <a:pPr algn="just"/>
            <a:r>
              <a:rPr lang="es-ES" sz="2000" dirty="0">
                <a:solidFill>
                  <a:srgbClr val="0D0D0D"/>
                </a:solidFill>
                <a:latin typeface="Garamond"/>
                <a:cs typeface="Garamond"/>
              </a:rPr>
              <a:t>La determinación del precio al cual el industrial estará en capacidad de vender el producto y obtener una utilidad tiene que también ser analizado </a:t>
            </a:r>
            <a:r>
              <a:rPr lang="es-ES" sz="2000" dirty="0" smtClean="0">
                <a:solidFill>
                  <a:srgbClr val="0D0D0D"/>
                </a:solidFill>
                <a:latin typeface="Garamond"/>
                <a:cs typeface="Garamond"/>
              </a:rPr>
              <a:t>ya </a:t>
            </a:r>
            <a:r>
              <a:rPr lang="es-ES" sz="2000" dirty="0">
                <a:solidFill>
                  <a:srgbClr val="0D0D0D"/>
                </a:solidFill>
                <a:latin typeface="Garamond"/>
                <a:cs typeface="Garamond"/>
              </a:rPr>
              <a:t>que del precio de lanzamiento del producto depende en un alto porcentaje el éxito del negocio. </a:t>
            </a:r>
            <a:endParaRPr lang="es-ES_tradnl" sz="2000" dirty="0">
              <a:solidFill>
                <a:srgbClr val="0D0D0D"/>
              </a:solidFill>
              <a:latin typeface="Garamond"/>
              <a:cs typeface="Garamond"/>
            </a:endParaRPr>
          </a:p>
          <a:p>
            <a:pPr algn="just"/>
            <a:r>
              <a:rPr lang="es-ES" sz="2000" dirty="0">
                <a:solidFill>
                  <a:srgbClr val="0D0D0D"/>
                </a:solidFill>
                <a:latin typeface="Garamond"/>
                <a:cs typeface="Garamond"/>
              </a:rPr>
              <a:t>Es importante así mismo tener debidamente detallada la inversión para poder  determinar el capital inicial, tanto el que aportará la empresa como el que se requerirá ser financiado por instituciones privadas o estatales de la banca.</a:t>
            </a:r>
            <a:endParaRPr lang="es-ES_tradnl" sz="2000" dirty="0">
              <a:solidFill>
                <a:srgbClr val="0D0D0D"/>
              </a:solidFill>
              <a:latin typeface="Garamond"/>
              <a:cs typeface="Garamond"/>
            </a:endParaRPr>
          </a:p>
          <a:p>
            <a:pPr algn="just"/>
            <a:endParaRPr lang="es-ES_tradnl" sz="2000" dirty="0">
              <a:solidFill>
                <a:srgbClr val="0D0D0D"/>
              </a:solidFill>
              <a:latin typeface="Garamond"/>
              <a:cs typeface="Garamond"/>
            </a:endParaRPr>
          </a:p>
        </p:txBody>
      </p:sp>
      <p:sp>
        <p:nvSpPr>
          <p:cNvPr id="13" name="12 Título"/>
          <p:cNvSpPr>
            <a:spLocks noGrp="1"/>
          </p:cNvSpPr>
          <p:nvPr>
            <p:ph type="ctrTitle"/>
          </p:nvPr>
        </p:nvSpPr>
        <p:spPr>
          <a:xfrm>
            <a:off x="461664" y="-1034"/>
            <a:ext cx="8682335" cy="693730"/>
          </a:xfrm>
        </p:spPr>
        <p:txBody>
          <a:bodyPr/>
          <a:lstStyle/>
          <a:p>
            <a:pPr algn="l"/>
            <a:r>
              <a:rPr lang="es-EC" sz="28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28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2101849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1224136"/>
          </a:xfrm>
        </p:spPr>
        <p:txBody>
          <a:bodyPr/>
          <a:lstStyle/>
          <a:p>
            <a:pPr marL="914400" lvl="2" indent="0" algn="ctr" fontAlgn="base">
              <a:buNone/>
            </a:pPr>
            <a:r>
              <a:rPr lang="es-ES" sz="2000" b="1" dirty="0" smtClean="0"/>
              <a:t>5.7.4 RAZONES </a:t>
            </a:r>
            <a:r>
              <a:rPr lang="es-ES" sz="2000" b="1" dirty="0"/>
              <a:t>DE LIQUIDEZ</a:t>
            </a:r>
            <a:r>
              <a:rPr lang="es-ES_tradnl" sz="2000" b="1" dirty="0"/>
              <a:t> </a:t>
            </a:r>
            <a:endParaRPr lang="es-ES_tradnl" sz="2000" b="1" dirty="0" smtClean="0"/>
          </a:p>
          <a:p>
            <a:pPr marL="914400" lvl="2" indent="0" algn="ctr" fontAlgn="base">
              <a:buNone/>
            </a:pPr>
            <a:r>
              <a:rPr lang="es-ES" sz="2000" b="1" u="sng" dirty="0">
                <a:solidFill>
                  <a:srgbClr val="558ED5"/>
                </a:solidFill>
              </a:rPr>
              <a:t>Razón Circulante</a:t>
            </a:r>
            <a:r>
              <a:rPr lang="es-ES_tradnl" sz="2000" b="1" u="sng" dirty="0">
                <a:solidFill>
                  <a:srgbClr val="558ED5"/>
                </a:solidFill>
              </a:rPr>
              <a:t> </a:t>
            </a:r>
            <a:endParaRPr lang="es-ES_tradnl" sz="2000" b="1" u="sng" dirty="0">
              <a:solidFill>
                <a:srgbClr val="558ED5"/>
              </a:solidFill>
            </a:endParaRPr>
          </a:p>
        </p:txBody>
      </p:sp>
      <p:pic>
        <p:nvPicPr>
          <p:cNvPr id="2" name="Picture 1"/>
          <p:cNvPicPr>
            <a:picLocks noChangeAspect="1"/>
          </p:cNvPicPr>
          <p:nvPr/>
        </p:nvPicPr>
        <p:blipFill>
          <a:blip r:embed="rId4"/>
          <a:stretch>
            <a:fillRect/>
          </a:stretch>
        </p:blipFill>
        <p:spPr>
          <a:xfrm>
            <a:off x="323528" y="1340768"/>
            <a:ext cx="8534400" cy="723900"/>
          </a:xfrm>
          <a:prstGeom prst="rect">
            <a:avLst/>
          </a:prstGeom>
        </p:spPr>
      </p:pic>
      <p:pic>
        <p:nvPicPr>
          <p:cNvPr id="3" name="Picture 2"/>
          <p:cNvPicPr>
            <a:picLocks noChangeAspect="1"/>
          </p:cNvPicPr>
          <p:nvPr/>
        </p:nvPicPr>
        <p:blipFill>
          <a:blip r:embed="rId5"/>
          <a:stretch>
            <a:fillRect/>
          </a:stretch>
        </p:blipFill>
        <p:spPr>
          <a:xfrm>
            <a:off x="755576" y="1988840"/>
            <a:ext cx="8195740" cy="1224136"/>
          </a:xfrm>
          <a:prstGeom prst="rect">
            <a:avLst/>
          </a:prstGeom>
        </p:spPr>
      </p:pic>
      <p:sp>
        <p:nvSpPr>
          <p:cNvPr id="4" name="Rectangle 3"/>
          <p:cNvSpPr/>
          <p:nvPr/>
        </p:nvSpPr>
        <p:spPr>
          <a:xfrm>
            <a:off x="3275856" y="3563724"/>
            <a:ext cx="2935720" cy="369332"/>
          </a:xfrm>
          <a:prstGeom prst="rect">
            <a:avLst/>
          </a:prstGeom>
        </p:spPr>
        <p:txBody>
          <a:bodyPr wrap="none">
            <a:spAutoFit/>
          </a:bodyPr>
          <a:lstStyle/>
          <a:p>
            <a:pPr lvl="3" algn="ctr"/>
            <a:r>
              <a:rPr lang="es-EC" b="1" u="sng" dirty="0">
                <a:solidFill>
                  <a:srgbClr val="558ED5"/>
                </a:solidFill>
              </a:rPr>
              <a:t>Razón de la prueba del ácido</a:t>
            </a:r>
            <a:endParaRPr lang="es-ES_tradnl" b="1" u="sng" dirty="0">
              <a:solidFill>
                <a:srgbClr val="558ED5"/>
              </a:solidFill>
            </a:endParaRPr>
          </a:p>
        </p:txBody>
      </p:sp>
      <p:pic>
        <p:nvPicPr>
          <p:cNvPr id="5" name="Picture 4"/>
          <p:cNvPicPr>
            <a:picLocks noChangeAspect="1"/>
          </p:cNvPicPr>
          <p:nvPr/>
        </p:nvPicPr>
        <p:blipFill>
          <a:blip r:embed="rId6"/>
          <a:stretch>
            <a:fillRect/>
          </a:stretch>
        </p:blipFill>
        <p:spPr>
          <a:xfrm>
            <a:off x="609600" y="3929236"/>
            <a:ext cx="8534400" cy="723900"/>
          </a:xfrm>
          <a:prstGeom prst="rect">
            <a:avLst/>
          </a:prstGeom>
        </p:spPr>
      </p:pic>
      <p:pic>
        <p:nvPicPr>
          <p:cNvPr id="7" name="Picture 6"/>
          <p:cNvPicPr>
            <a:picLocks noChangeAspect="1"/>
          </p:cNvPicPr>
          <p:nvPr/>
        </p:nvPicPr>
        <p:blipFill>
          <a:blip r:embed="rId7"/>
          <a:stretch>
            <a:fillRect/>
          </a:stretch>
        </p:blipFill>
        <p:spPr>
          <a:xfrm>
            <a:off x="755576" y="4509120"/>
            <a:ext cx="8265864" cy="1656184"/>
          </a:xfrm>
          <a:prstGeom prst="rect">
            <a:avLst/>
          </a:prstGeom>
        </p:spPr>
      </p:pic>
    </p:spTree>
    <p:extLst>
      <p:ext uri="{BB962C8B-B14F-4D97-AF65-F5344CB8AC3E}">
        <p14:creationId xmlns:p14="http://schemas.microsoft.com/office/powerpoint/2010/main" val="42793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CAPITULO 5 ANALISIS DE RENTABILIDAD</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
        <p:nvSpPr>
          <p:cNvPr id="10" name="4 Subtítulo"/>
          <p:cNvSpPr>
            <a:spLocks noGrp="1"/>
          </p:cNvSpPr>
          <p:nvPr>
            <p:ph type="subTitle" idx="1"/>
          </p:nvPr>
        </p:nvSpPr>
        <p:spPr>
          <a:xfrm>
            <a:off x="827584" y="548680"/>
            <a:ext cx="8065591" cy="1224136"/>
          </a:xfrm>
        </p:spPr>
        <p:txBody>
          <a:bodyPr/>
          <a:lstStyle/>
          <a:p>
            <a:pPr marL="914400" lvl="2" indent="0" algn="ctr" fontAlgn="base">
              <a:buNone/>
            </a:pPr>
            <a:r>
              <a:rPr lang="es-ES_tradnl" sz="2000" b="1" dirty="0" smtClean="0"/>
              <a:t>5.7.5 Razones </a:t>
            </a:r>
            <a:r>
              <a:rPr lang="es-ES_tradnl" sz="2000" b="1" dirty="0"/>
              <a:t>de utilización de los </a:t>
            </a:r>
            <a:r>
              <a:rPr lang="es-ES_tradnl" sz="2000" b="1" dirty="0" smtClean="0"/>
              <a:t>fondos</a:t>
            </a:r>
            <a:endParaRPr lang="es-ES_tradnl" sz="2000" b="1" dirty="0"/>
          </a:p>
          <a:p>
            <a:pPr marL="914400" lvl="2" indent="0" algn="ctr" fontAlgn="base">
              <a:buNone/>
            </a:pPr>
            <a:r>
              <a:rPr lang="es-ES" sz="2000" b="1" u="sng" dirty="0">
                <a:solidFill>
                  <a:schemeClr val="tx2">
                    <a:lumMod val="60000"/>
                    <a:lumOff val="40000"/>
                  </a:schemeClr>
                </a:solidFill>
              </a:rPr>
              <a:t>Deudas sobre Activos Totales</a:t>
            </a:r>
            <a:r>
              <a:rPr lang="es-ES_tradnl" sz="2000" b="1" u="sng" dirty="0">
                <a:solidFill>
                  <a:schemeClr val="tx2">
                    <a:lumMod val="60000"/>
                    <a:lumOff val="40000"/>
                  </a:schemeClr>
                </a:solidFill>
              </a:rPr>
              <a:t> </a:t>
            </a:r>
          </a:p>
          <a:p>
            <a:pPr marL="914400" lvl="2" indent="0" algn="ctr" fontAlgn="base">
              <a:buNone/>
            </a:pPr>
            <a:endParaRPr lang="es-ES_tradnl" sz="2000" b="1" u="sng" dirty="0">
              <a:solidFill>
                <a:schemeClr val="tx1"/>
              </a:solidFill>
            </a:endParaRPr>
          </a:p>
        </p:txBody>
      </p:sp>
      <p:pic>
        <p:nvPicPr>
          <p:cNvPr id="11" name="Picture 10"/>
          <p:cNvPicPr>
            <a:picLocks noChangeAspect="1"/>
          </p:cNvPicPr>
          <p:nvPr/>
        </p:nvPicPr>
        <p:blipFill>
          <a:blip r:embed="rId4"/>
          <a:stretch>
            <a:fillRect/>
          </a:stretch>
        </p:blipFill>
        <p:spPr>
          <a:xfrm>
            <a:off x="467544" y="1412776"/>
            <a:ext cx="8534400" cy="723900"/>
          </a:xfrm>
          <a:prstGeom prst="rect">
            <a:avLst/>
          </a:prstGeom>
        </p:spPr>
      </p:pic>
      <p:pic>
        <p:nvPicPr>
          <p:cNvPr id="12" name="Picture 11"/>
          <p:cNvPicPr>
            <a:picLocks noChangeAspect="1"/>
          </p:cNvPicPr>
          <p:nvPr/>
        </p:nvPicPr>
        <p:blipFill>
          <a:blip r:embed="rId5"/>
          <a:stretch>
            <a:fillRect/>
          </a:stretch>
        </p:blipFill>
        <p:spPr>
          <a:xfrm>
            <a:off x="659532" y="2132856"/>
            <a:ext cx="8484468" cy="1050899"/>
          </a:xfrm>
          <a:prstGeom prst="rect">
            <a:avLst/>
          </a:prstGeom>
        </p:spPr>
      </p:pic>
      <p:pic>
        <p:nvPicPr>
          <p:cNvPr id="14" name="Picture 13"/>
          <p:cNvPicPr>
            <a:picLocks noChangeAspect="1"/>
          </p:cNvPicPr>
          <p:nvPr/>
        </p:nvPicPr>
        <p:blipFill>
          <a:blip r:embed="rId6"/>
          <a:stretch>
            <a:fillRect/>
          </a:stretch>
        </p:blipFill>
        <p:spPr>
          <a:xfrm>
            <a:off x="609600" y="4001244"/>
            <a:ext cx="8534400" cy="723900"/>
          </a:xfrm>
          <a:prstGeom prst="rect">
            <a:avLst/>
          </a:prstGeom>
        </p:spPr>
      </p:pic>
      <p:pic>
        <p:nvPicPr>
          <p:cNvPr id="16" name="Picture 15"/>
          <p:cNvPicPr>
            <a:picLocks noChangeAspect="1"/>
          </p:cNvPicPr>
          <p:nvPr/>
        </p:nvPicPr>
        <p:blipFill>
          <a:blip r:embed="rId7"/>
          <a:stretch>
            <a:fillRect/>
          </a:stretch>
        </p:blipFill>
        <p:spPr>
          <a:xfrm>
            <a:off x="683567" y="4643584"/>
            <a:ext cx="8280921" cy="1233688"/>
          </a:xfrm>
          <a:prstGeom prst="rect">
            <a:avLst/>
          </a:prstGeom>
        </p:spPr>
      </p:pic>
    </p:spTree>
    <p:extLst>
      <p:ext uri="{BB962C8B-B14F-4D97-AF65-F5344CB8AC3E}">
        <p14:creationId xmlns:p14="http://schemas.microsoft.com/office/powerpoint/2010/main" val="2120251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827584" y="692696"/>
            <a:ext cx="8064896" cy="6048672"/>
          </a:xfrm>
        </p:spPr>
        <p:txBody>
          <a:bodyPr/>
          <a:lstStyle/>
          <a:p>
            <a:pPr lvl="1" algn="just" fontAlgn="base"/>
            <a:r>
              <a:rPr lang="es-ES" sz="3200" b="1" dirty="0">
                <a:solidFill>
                  <a:srgbClr val="0D0D0D"/>
                </a:solidFill>
                <a:latin typeface="Garamond"/>
                <a:cs typeface="Garamond"/>
              </a:rPr>
              <a:t>La empresa  </a:t>
            </a:r>
            <a:r>
              <a:rPr lang="es-ES" sz="3200" b="1" dirty="0" err="1">
                <a:solidFill>
                  <a:srgbClr val="0D0D0D"/>
                </a:solidFill>
                <a:latin typeface="Garamond"/>
                <a:cs typeface="Garamond"/>
              </a:rPr>
              <a:t>Bullsupply</a:t>
            </a:r>
            <a:r>
              <a:rPr lang="es-ES" sz="3200" b="1" dirty="0">
                <a:solidFill>
                  <a:srgbClr val="0D0D0D"/>
                </a:solidFill>
                <a:latin typeface="Garamond"/>
                <a:cs typeface="Garamond"/>
              </a:rPr>
              <a:t> C.A</a:t>
            </a:r>
            <a:r>
              <a:rPr lang="es-ES" sz="3200" b="1" dirty="0" smtClean="0">
                <a:solidFill>
                  <a:srgbClr val="0D0D0D"/>
                </a:solidFill>
                <a:latin typeface="Garamond"/>
                <a:cs typeface="Garamond"/>
              </a:rPr>
              <a:t>.</a:t>
            </a:r>
          </a:p>
          <a:p>
            <a:pPr lvl="1" algn="just" fontAlgn="base"/>
            <a:endParaRPr lang="es-ES_tradnl" sz="3200" b="1" dirty="0">
              <a:solidFill>
                <a:srgbClr val="0D0D0D"/>
              </a:solidFill>
              <a:latin typeface="Garamond"/>
              <a:cs typeface="Garamond"/>
            </a:endParaRPr>
          </a:p>
          <a:p>
            <a:pPr algn="just"/>
            <a:r>
              <a:rPr lang="es-ES" dirty="0">
                <a:solidFill>
                  <a:srgbClr val="0D0D0D"/>
                </a:solidFill>
                <a:latin typeface="Garamond"/>
                <a:cs typeface="Garamond"/>
              </a:rPr>
              <a:t>La empresa </a:t>
            </a:r>
            <a:r>
              <a:rPr lang="es-ES" dirty="0" err="1">
                <a:solidFill>
                  <a:srgbClr val="0D0D0D"/>
                </a:solidFill>
                <a:latin typeface="Garamond"/>
                <a:cs typeface="Garamond"/>
              </a:rPr>
              <a:t>Bullsupply</a:t>
            </a:r>
            <a:r>
              <a:rPr lang="es-ES" dirty="0">
                <a:solidFill>
                  <a:srgbClr val="0D0D0D"/>
                </a:solidFill>
                <a:latin typeface="Garamond"/>
                <a:cs typeface="Garamond"/>
              </a:rPr>
              <a:t> C.A, se constituye el 9 de Febrero del 2007 en la ciudad de Quito, inicialmente con la participación accionaria de tres miembros del paquete accionario de </a:t>
            </a:r>
            <a:r>
              <a:rPr lang="es-ES" dirty="0" err="1">
                <a:solidFill>
                  <a:srgbClr val="0D0D0D"/>
                </a:solidFill>
                <a:latin typeface="Garamond"/>
                <a:cs typeface="Garamond"/>
              </a:rPr>
              <a:t>Sertecpet</a:t>
            </a:r>
            <a:r>
              <a:rPr lang="es-ES" dirty="0">
                <a:solidFill>
                  <a:srgbClr val="0D0D0D"/>
                </a:solidFill>
                <a:latin typeface="Garamond"/>
                <a:cs typeface="Garamond"/>
              </a:rPr>
              <a:t> S.A. </a:t>
            </a:r>
            <a:r>
              <a:rPr lang="es-ES" dirty="0" smtClean="0">
                <a:solidFill>
                  <a:srgbClr val="0D0D0D"/>
                </a:solidFill>
                <a:latin typeface="Garamond"/>
                <a:cs typeface="Garamond"/>
              </a:rPr>
              <a:t>y arranca </a:t>
            </a:r>
            <a:r>
              <a:rPr lang="es-ES" dirty="0">
                <a:solidFill>
                  <a:srgbClr val="0D0D0D"/>
                </a:solidFill>
                <a:latin typeface="Garamond"/>
                <a:cs typeface="Garamond"/>
              </a:rPr>
              <a:t>sus actividades de forma inmediata como representante de algunas empresas importadoras y con tres personas en el </a:t>
            </a:r>
            <a:r>
              <a:rPr lang="es-ES" dirty="0" err="1">
                <a:solidFill>
                  <a:srgbClr val="0D0D0D"/>
                </a:solidFill>
                <a:latin typeface="Garamond"/>
                <a:cs typeface="Garamond"/>
              </a:rPr>
              <a:t>staff</a:t>
            </a:r>
            <a:r>
              <a:rPr lang="es-ES" dirty="0">
                <a:solidFill>
                  <a:srgbClr val="0D0D0D"/>
                </a:solidFill>
                <a:latin typeface="Garamond"/>
                <a:cs typeface="Garamond"/>
              </a:rPr>
              <a:t> de la organización</a:t>
            </a:r>
            <a:r>
              <a:rPr lang="es-ES" dirty="0" smtClean="0">
                <a:solidFill>
                  <a:srgbClr val="0D0D0D"/>
                </a:solidFill>
                <a:latin typeface="Garamond"/>
                <a:cs typeface="Garamond"/>
              </a:rPr>
              <a:t>.</a:t>
            </a:r>
            <a:endParaRPr lang="es-ES_tradnl" dirty="0">
              <a:solidFill>
                <a:srgbClr val="0D0D0D"/>
              </a:solidFill>
              <a:latin typeface="Garamond"/>
              <a:cs typeface="Garamond"/>
            </a:endParaRPr>
          </a:p>
        </p:txBody>
      </p:sp>
      <p:sp>
        <p:nvSpPr>
          <p:cNvPr id="13" name="12 Título"/>
          <p:cNvSpPr>
            <a:spLocks noGrp="1"/>
          </p:cNvSpPr>
          <p:nvPr>
            <p:ph type="ctrTitle"/>
          </p:nvPr>
        </p:nvSpPr>
        <p:spPr>
          <a:xfrm>
            <a:off x="461664" y="-1034"/>
            <a:ext cx="8682335" cy="693730"/>
          </a:xfrm>
        </p:spPr>
        <p:txBody>
          <a:bodyPr/>
          <a:lstStyle/>
          <a:p>
            <a:pPr algn="l"/>
            <a:r>
              <a:rPr lang="es-EC" sz="28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28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1821638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827584" y="692696"/>
            <a:ext cx="8064896" cy="6048672"/>
          </a:xfrm>
        </p:spPr>
        <p:txBody>
          <a:bodyPr/>
          <a:lstStyle/>
          <a:p>
            <a:pPr lvl="1" algn="just" fontAlgn="base"/>
            <a:r>
              <a:rPr lang="es-ES" sz="2200" b="1" dirty="0">
                <a:solidFill>
                  <a:srgbClr val="0D0D0D"/>
                </a:solidFill>
                <a:latin typeface="Garamond"/>
                <a:cs typeface="Garamond"/>
              </a:rPr>
              <a:t>La empresa  </a:t>
            </a:r>
            <a:r>
              <a:rPr lang="es-ES" sz="2200" b="1" dirty="0" err="1">
                <a:solidFill>
                  <a:srgbClr val="0D0D0D"/>
                </a:solidFill>
                <a:latin typeface="Garamond"/>
                <a:cs typeface="Garamond"/>
              </a:rPr>
              <a:t>Bullsupply</a:t>
            </a:r>
            <a:r>
              <a:rPr lang="es-ES" sz="2200" b="1" dirty="0">
                <a:solidFill>
                  <a:srgbClr val="0D0D0D"/>
                </a:solidFill>
                <a:latin typeface="Garamond"/>
                <a:cs typeface="Garamond"/>
              </a:rPr>
              <a:t> C.A</a:t>
            </a:r>
            <a:r>
              <a:rPr lang="es-ES" sz="2200" b="1" dirty="0" smtClean="0">
                <a:solidFill>
                  <a:srgbClr val="0D0D0D"/>
                </a:solidFill>
                <a:latin typeface="Garamond"/>
                <a:cs typeface="Garamond"/>
              </a:rPr>
              <a:t>.</a:t>
            </a:r>
          </a:p>
          <a:p>
            <a:pPr algn="l"/>
            <a:r>
              <a:rPr lang="es-EC" sz="2200" dirty="0" smtClean="0">
                <a:solidFill>
                  <a:srgbClr val="0D0D0D"/>
                </a:solidFill>
                <a:latin typeface="Garamond"/>
                <a:cs typeface="Garamond"/>
              </a:rPr>
              <a:t>Bullsupply </a:t>
            </a:r>
            <a:r>
              <a:rPr lang="es-EC" sz="2200" dirty="0">
                <a:solidFill>
                  <a:srgbClr val="0D0D0D"/>
                </a:solidFill>
                <a:latin typeface="Garamond"/>
                <a:cs typeface="Garamond"/>
              </a:rPr>
              <a:t>C.A. inicia sus actividades con</a:t>
            </a:r>
            <a:r>
              <a:rPr lang="es-EC" sz="2200" dirty="0" smtClean="0">
                <a:solidFill>
                  <a:srgbClr val="0D0D0D"/>
                </a:solidFill>
                <a:latin typeface="Garamond"/>
                <a:cs typeface="Garamond"/>
              </a:rPr>
              <a:t>:</a:t>
            </a:r>
          </a:p>
          <a:p>
            <a:pPr algn="l"/>
            <a:endParaRPr lang="es-EC" sz="2200" dirty="0" smtClean="0">
              <a:solidFill>
                <a:srgbClr val="0D0D0D"/>
              </a:solidFill>
              <a:latin typeface="Garamond"/>
              <a:cs typeface="Garamond"/>
            </a:endParaRPr>
          </a:p>
          <a:p>
            <a:pPr lvl="2"/>
            <a:r>
              <a:rPr lang="es-ES" sz="2200" b="1" dirty="0">
                <a:solidFill>
                  <a:srgbClr val="0D0D0D"/>
                </a:solidFill>
                <a:latin typeface="Garamond"/>
                <a:cs typeface="Garamond"/>
              </a:rPr>
              <a:t>Misión</a:t>
            </a:r>
            <a:endParaRPr lang="es-ES_tradnl" sz="2200" b="1" dirty="0">
              <a:solidFill>
                <a:srgbClr val="0D0D0D"/>
              </a:solidFill>
              <a:latin typeface="Garamond"/>
              <a:cs typeface="Garamond"/>
            </a:endParaRPr>
          </a:p>
          <a:p>
            <a:pPr algn="just"/>
            <a:r>
              <a:rPr lang="es-ES" sz="2200" dirty="0">
                <a:solidFill>
                  <a:srgbClr val="0D0D0D"/>
                </a:solidFill>
                <a:latin typeface="Garamond"/>
                <a:cs typeface="Garamond"/>
              </a:rPr>
              <a:t>Suministrar una amplia variedad de productos para en la industria metalmecánica, plástica, petrolera y siderúrgica  en el Ecuador a través de representaciones de empresas de prestigio a nivel internacional para distribuir sus productos en los países mencionados, además contamos en nuestro equipo de trabajo a técnicos especializados en distintas áreas para brindar asesoría técnica a nuestros Clientes</a:t>
            </a:r>
            <a:r>
              <a:rPr lang="es-ES" sz="2200" dirty="0" smtClean="0">
                <a:solidFill>
                  <a:srgbClr val="0D0D0D"/>
                </a:solidFill>
                <a:latin typeface="Garamond"/>
                <a:cs typeface="Garamond"/>
              </a:rPr>
              <a:t>.</a:t>
            </a:r>
          </a:p>
          <a:p>
            <a:pPr algn="just"/>
            <a:endParaRPr lang="es-ES_tradnl" sz="2200" dirty="0">
              <a:solidFill>
                <a:srgbClr val="0D0D0D"/>
              </a:solidFill>
              <a:latin typeface="Garamond"/>
              <a:cs typeface="Garamond"/>
            </a:endParaRPr>
          </a:p>
          <a:p>
            <a:pPr lvl="2"/>
            <a:r>
              <a:rPr lang="es-ES" sz="2200" b="1" dirty="0">
                <a:solidFill>
                  <a:srgbClr val="0D0D0D"/>
                </a:solidFill>
                <a:latin typeface="Garamond"/>
                <a:cs typeface="Garamond"/>
              </a:rPr>
              <a:t>Visión</a:t>
            </a:r>
            <a:endParaRPr lang="es-ES_tradnl" sz="2200" b="1" dirty="0">
              <a:solidFill>
                <a:srgbClr val="0D0D0D"/>
              </a:solidFill>
              <a:latin typeface="Garamond"/>
              <a:cs typeface="Garamond"/>
            </a:endParaRPr>
          </a:p>
          <a:p>
            <a:pPr algn="just"/>
            <a:r>
              <a:rPr lang="es-ES" sz="2200" dirty="0">
                <a:solidFill>
                  <a:srgbClr val="0D0D0D"/>
                </a:solidFill>
                <a:latin typeface="Garamond"/>
                <a:cs typeface="Garamond"/>
              </a:rPr>
              <a:t>Ser líderes en la comercialización de productos industriales en el mercado ecuatoriano, incursionar en los mercados de Colombia y Perú</a:t>
            </a:r>
            <a:r>
              <a:rPr lang="es-ES" sz="2200" dirty="0" smtClean="0">
                <a:solidFill>
                  <a:srgbClr val="0D0D0D"/>
                </a:solidFill>
                <a:latin typeface="Garamond"/>
                <a:cs typeface="Garamond"/>
              </a:rPr>
              <a:t>.</a:t>
            </a:r>
            <a:endParaRPr lang="es-ES_tradnl" sz="2200" dirty="0">
              <a:solidFill>
                <a:srgbClr val="0D0D0D"/>
              </a:solidFill>
              <a:latin typeface="Garamond"/>
              <a:cs typeface="Garamond"/>
            </a:endParaRPr>
          </a:p>
        </p:txBody>
      </p:sp>
      <p:sp>
        <p:nvSpPr>
          <p:cNvPr id="13" name="12 Título"/>
          <p:cNvSpPr>
            <a:spLocks noGrp="1"/>
          </p:cNvSpPr>
          <p:nvPr>
            <p:ph type="ctrTitle"/>
          </p:nvPr>
        </p:nvSpPr>
        <p:spPr>
          <a:xfrm>
            <a:off x="461664" y="-1034"/>
            <a:ext cx="8682335" cy="693730"/>
          </a:xfrm>
        </p:spPr>
        <p:txBody>
          <a:bodyPr/>
          <a:lstStyle/>
          <a:p>
            <a:pPr algn="l"/>
            <a:r>
              <a:rPr lang="es-EC" sz="28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28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2259972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827584" y="692696"/>
            <a:ext cx="8064896" cy="6048672"/>
          </a:xfrm>
        </p:spPr>
        <p:txBody>
          <a:bodyPr/>
          <a:lstStyle/>
          <a:p>
            <a:pPr lvl="1" algn="just" fontAlgn="base"/>
            <a:r>
              <a:rPr lang="es-ES" sz="2200" b="1" dirty="0">
                <a:solidFill>
                  <a:srgbClr val="0D0D0D"/>
                </a:solidFill>
                <a:latin typeface="Garamond"/>
                <a:cs typeface="Garamond"/>
              </a:rPr>
              <a:t>La empresa  </a:t>
            </a:r>
            <a:r>
              <a:rPr lang="es-ES" sz="2200" b="1" dirty="0" err="1">
                <a:solidFill>
                  <a:srgbClr val="0D0D0D"/>
                </a:solidFill>
                <a:latin typeface="Garamond"/>
                <a:cs typeface="Garamond"/>
              </a:rPr>
              <a:t>Bullsupply</a:t>
            </a:r>
            <a:r>
              <a:rPr lang="es-ES" sz="2200" b="1" dirty="0">
                <a:solidFill>
                  <a:srgbClr val="0D0D0D"/>
                </a:solidFill>
                <a:latin typeface="Garamond"/>
                <a:cs typeface="Garamond"/>
              </a:rPr>
              <a:t> C.A</a:t>
            </a:r>
            <a:r>
              <a:rPr lang="es-ES" sz="2200" b="1" dirty="0" smtClean="0">
                <a:solidFill>
                  <a:srgbClr val="0D0D0D"/>
                </a:solidFill>
                <a:latin typeface="Garamond"/>
                <a:cs typeface="Garamond"/>
              </a:rPr>
              <a:t>.</a:t>
            </a:r>
          </a:p>
          <a:p>
            <a:pPr lvl="2"/>
            <a:endParaRPr lang="es-ES" sz="2200" b="1" dirty="0" smtClean="0">
              <a:solidFill>
                <a:srgbClr val="0D0D0D"/>
              </a:solidFill>
              <a:latin typeface="Garamond"/>
              <a:cs typeface="Garamond"/>
            </a:endParaRPr>
          </a:p>
          <a:p>
            <a:pPr lvl="2"/>
            <a:r>
              <a:rPr lang="es-ES" sz="2200" b="1" dirty="0" smtClean="0">
                <a:solidFill>
                  <a:srgbClr val="0D0D0D"/>
                </a:solidFill>
                <a:latin typeface="Garamond"/>
                <a:cs typeface="Garamond"/>
              </a:rPr>
              <a:t>Política</a:t>
            </a:r>
            <a:endParaRPr lang="es-ES_tradnl" sz="2200" b="1" dirty="0">
              <a:solidFill>
                <a:srgbClr val="0D0D0D"/>
              </a:solidFill>
              <a:latin typeface="Garamond"/>
              <a:cs typeface="Garamond"/>
            </a:endParaRPr>
          </a:p>
          <a:p>
            <a:pPr algn="just"/>
            <a:r>
              <a:rPr lang="es-ES" sz="2200" dirty="0">
                <a:solidFill>
                  <a:srgbClr val="0D0D0D"/>
                </a:solidFill>
                <a:latin typeface="Garamond"/>
                <a:cs typeface="Garamond"/>
              </a:rPr>
              <a:t>Mantener un stock según las necesidades de nuestros Clientes, brindar asesoría técnica en los productos comercializados, entregar los productos justo a tiempo, cumplir con las normas ambientales vigentes y mantener un sistema de gestión de Calidad en continua mejoría</a:t>
            </a:r>
            <a:r>
              <a:rPr lang="es-ES" sz="2200" dirty="0" smtClean="0">
                <a:solidFill>
                  <a:srgbClr val="0D0D0D"/>
                </a:solidFill>
                <a:latin typeface="Garamond"/>
                <a:cs typeface="Garamond"/>
              </a:rPr>
              <a:t>.</a:t>
            </a:r>
          </a:p>
          <a:p>
            <a:pPr algn="just"/>
            <a:endParaRPr lang="es-ES_tradnl" sz="2200" dirty="0">
              <a:solidFill>
                <a:srgbClr val="0D0D0D"/>
              </a:solidFill>
              <a:latin typeface="Garamond"/>
              <a:cs typeface="Garamond"/>
            </a:endParaRPr>
          </a:p>
          <a:p>
            <a:pPr lvl="2"/>
            <a:r>
              <a:rPr lang="es-ES" sz="2200" b="1" dirty="0" smtClean="0">
                <a:solidFill>
                  <a:srgbClr val="0D0D0D"/>
                </a:solidFill>
                <a:latin typeface="Garamond"/>
                <a:cs typeface="Garamond"/>
              </a:rPr>
              <a:t>Valores</a:t>
            </a:r>
          </a:p>
          <a:p>
            <a:pPr marL="914400" lvl="2" indent="0">
              <a:buNone/>
            </a:pPr>
            <a:endParaRPr lang="es-ES_tradnl" sz="2200" b="1" dirty="0">
              <a:solidFill>
                <a:srgbClr val="0D0D0D"/>
              </a:solidFill>
              <a:latin typeface="Garamond"/>
              <a:cs typeface="Garamond"/>
            </a:endParaRPr>
          </a:p>
          <a:p>
            <a:pPr marL="285750" lvl="0" indent="-285750" algn="just">
              <a:buFont typeface="Arial"/>
              <a:buChar char="•"/>
            </a:pPr>
            <a:r>
              <a:rPr lang="es-ES" sz="2200" b="1" dirty="0" smtClean="0">
                <a:solidFill>
                  <a:srgbClr val="0D0D0D"/>
                </a:solidFill>
                <a:latin typeface="Garamond"/>
                <a:cs typeface="Garamond"/>
              </a:rPr>
              <a:t>Honestidad</a:t>
            </a:r>
            <a:r>
              <a:rPr lang="es-ES" sz="2200" b="1" dirty="0">
                <a:solidFill>
                  <a:srgbClr val="0D0D0D"/>
                </a:solidFill>
                <a:latin typeface="Garamond"/>
                <a:cs typeface="Garamond"/>
              </a:rPr>
              <a:t>:</a:t>
            </a:r>
            <a:r>
              <a:rPr lang="es-ES" sz="2200" dirty="0">
                <a:solidFill>
                  <a:srgbClr val="0D0D0D"/>
                </a:solidFill>
                <a:latin typeface="Garamond"/>
                <a:cs typeface="Garamond"/>
              </a:rPr>
              <a:t> </a:t>
            </a:r>
            <a:r>
              <a:rPr lang="es-ES" sz="2200" dirty="0" smtClean="0">
                <a:solidFill>
                  <a:srgbClr val="0D0D0D"/>
                </a:solidFill>
                <a:latin typeface="Garamond"/>
                <a:cs typeface="Garamond"/>
              </a:rPr>
              <a:t>En </a:t>
            </a:r>
            <a:r>
              <a:rPr lang="es-ES" sz="2200" dirty="0">
                <a:solidFill>
                  <a:srgbClr val="0D0D0D"/>
                </a:solidFill>
                <a:latin typeface="Garamond"/>
                <a:cs typeface="Garamond"/>
              </a:rPr>
              <a:t>todas las responsabilidades que ejercemos.</a:t>
            </a:r>
            <a:endParaRPr lang="es-ES_tradnl" sz="2200" dirty="0">
              <a:solidFill>
                <a:srgbClr val="0D0D0D"/>
              </a:solidFill>
              <a:latin typeface="Garamond"/>
              <a:cs typeface="Garamond"/>
            </a:endParaRPr>
          </a:p>
          <a:p>
            <a:pPr marL="285750" lvl="0" indent="-285750" algn="just">
              <a:buFont typeface="Arial"/>
              <a:buChar char="•"/>
            </a:pPr>
            <a:r>
              <a:rPr lang="es-ES" sz="2200" b="1" dirty="0">
                <a:solidFill>
                  <a:srgbClr val="0D0D0D"/>
                </a:solidFill>
                <a:latin typeface="Garamond"/>
                <a:cs typeface="Garamond"/>
              </a:rPr>
              <a:t>Ética:</a:t>
            </a:r>
            <a:r>
              <a:rPr lang="es-ES" sz="2200" dirty="0">
                <a:solidFill>
                  <a:srgbClr val="0D0D0D"/>
                </a:solidFill>
                <a:latin typeface="Garamond"/>
                <a:cs typeface="Garamond"/>
              </a:rPr>
              <a:t> que nos permita identificar lo correcto y lo incorrecto.</a:t>
            </a:r>
            <a:endParaRPr lang="es-ES_tradnl" sz="2200" dirty="0">
              <a:solidFill>
                <a:srgbClr val="0D0D0D"/>
              </a:solidFill>
              <a:latin typeface="Garamond"/>
              <a:cs typeface="Garamond"/>
            </a:endParaRPr>
          </a:p>
          <a:p>
            <a:pPr marL="285750" lvl="0" indent="-285750" algn="just">
              <a:buFont typeface="Arial"/>
              <a:buChar char="•"/>
            </a:pPr>
            <a:r>
              <a:rPr lang="es-ES" sz="2200" b="1" dirty="0">
                <a:solidFill>
                  <a:srgbClr val="0D0D0D"/>
                </a:solidFill>
                <a:latin typeface="Garamond"/>
                <a:cs typeface="Garamond"/>
              </a:rPr>
              <a:t>Lealtad:</a:t>
            </a:r>
            <a:r>
              <a:rPr lang="es-ES" sz="2200" dirty="0">
                <a:solidFill>
                  <a:srgbClr val="0D0D0D"/>
                </a:solidFill>
                <a:latin typeface="Garamond"/>
                <a:cs typeface="Garamond"/>
              </a:rPr>
              <a:t> hacia nuestra empresa y hacía nuestros Clientes.</a:t>
            </a:r>
            <a:endParaRPr lang="es-ES_tradnl" sz="2200" dirty="0">
              <a:solidFill>
                <a:srgbClr val="0D0D0D"/>
              </a:solidFill>
              <a:latin typeface="Garamond"/>
              <a:cs typeface="Garamond"/>
            </a:endParaRPr>
          </a:p>
          <a:p>
            <a:pPr algn="l"/>
            <a:r>
              <a:rPr lang="es-ES_tradnl" sz="2200" dirty="0" smtClean="0">
                <a:solidFill>
                  <a:srgbClr val="0D0D0D"/>
                </a:solidFill>
                <a:latin typeface="Garamond"/>
                <a:cs typeface="Garamond"/>
              </a:rPr>
              <a:t> </a:t>
            </a:r>
            <a:endParaRPr lang="es-EC" sz="2200" dirty="0">
              <a:solidFill>
                <a:srgbClr val="0D0D0D"/>
              </a:solidFill>
              <a:latin typeface="Garamond"/>
              <a:cs typeface="Garamond"/>
            </a:endParaRPr>
          </a:p>
        </p:txBody>
      </p:sp>
      <p:sp>
        <p:nvSpPr>
          <p:cNvPr id="13" name="12 Título"/>
          <p:cNvSpPr>
            <a:spLocks noGrp="1"/>
          </p:cNvSpPr>
          <p:nvPr>
            <p:ph type="ctrTitle"/>
          </p:nvPr>
        </p:nvSpPr>
        <p:spPr>
          <a:xfrm>
            <a:off x="461664" y="-1034"/>
            <a:ext cx="8682335" cy="693730"/>
          </a:xfrm>
        </p:spPr>
        <p:txBody>
          <a:bodyPr/>
          <a:lstStyle/>
          <a:p>
            <a:pPr algn="l"/>
            <a:r>
              <a:rPr lang="es-EC" sz="28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28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2555521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1115616" y="692696"/>
            <a:ext cx="7776864" cy="5112568"/>
          </a:xfrm>
        </p:spPr>
        <p:txBody>
          <a:bodyPr/>
          <a:lstStyle/>
          <a:p>
            <a:pPr lvl="1" fontAlgn="base"/>
            <a:r>
              <a:rPr lang="es-ES" b="1" dirty="0">
                <a:latin typeface="Garamond"/>
                <a:cs typeface="Garamond"/>
              </a:rPr>
              <a:t>Objetivo </a:t>
            </a:r>
            <a:r>
              <a:rPr lang="es-ES" b="1" dirty="0" smtClean="0">
                <a:latin typeface="Garamond"/>
                <a:cs typeface="Garamond"/>
              </a:rPr>
              <a:t>General del Análisis Financiero</a:t>
            </a:r>
            <a:endParaRPr lang="es-ES_tradnl" b="1" dirty="0">
              <a:latin typeface="Garamond"/>
              <a:cs typeface="Garamond"/>
            </a:endParaRPr>
          </a:p>
          <a:p>
            <a:pPr lvl="0" algn="just"/>
            <a:r>
              <a:rPr lang="es-ES" dirty="0">
                <a:solidFill>
                  <a:schemeClr val="tx1">
                    <a:lumMod val="95000"/>
                    <a:lumOff val="5000"/>
                  </a:schemeClr>
                </a:solidFill>
                <a:latin typeface="Garamond"/>
                <a:cs typeface="Garamond"/>
              </a:rPr>
              <a:t>Realizar el análisis financiero en la empresa </a:t>
            </a:r>
            <a:r>
              <a:rPr lang="es-ES" dirty="0" err="1">
                <a:solidFill>
                  <a:schemeClr val="tx1">
                    <a:lumMod val="95000"/>
                    <a:lumOff val="5000"/>
                  </a:schemeClr>
                </a:solidFill>
                <a:latin typeface="Garamond"/>
                <a:cs typeface="Garamond"/>
              </a:rPr>
              <a:t>Bullsupply</a:t>
            </a:r>
            <a:r>
              <a:rPr lang="es-ES" dirty="0">
                <a:solidFill>
                  <a:schemeClr val="tx1">
                    <a:lumMod val="95000"/>
                    <a:lumOff val="5000"/>
                  </a:schemeClr>
                </a:solidFill>
                <a:latin typeface="Garamond"/>
                <a:cs typeface="Garamond"/>
              </a:rPr>
              <a:t> C.A, para determinar la vialidad económica en la ampliación de una nueva línea de negocios de comercialización de aceros especiales en la ciudad de Quito, por medio de recopilación de información, análisis y proyección financiera para el arranque inmediato del proyecto con un horizonte de vida del proyecto de 10 años.</a:t>
            </a:r>
            <a:endParaRPr lang="es-ES_tradnl" dirty="0">
              <a:solidFill>
                <a:schemeClr val="tx1">
                  <a:lumMod val="95000"/>
                  <a:lumOff val="5000"/>
                </a:schemeClr>
              </a:solidFill>
              <a:latin typeface="Garamond"/>
              <a:cs typeface="Garamond"/>
            </a:endParaRPr>
          </a:p>
          <a:p>
            <a:endParaRPr lang="es-EC" dirty="0">
              <a:solidFill>
                <a:schemeClr val="tx1">
                  <a:lumMod val="95000"/>
                  <a:lumOff val="5000"/>
                </a:schemeClr>
              </a:solidFill>
              <a:latin typeface="Garamond"/>
              <a:cs typeface="Garamond"/>
            </a:endParaRP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3820523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92442" y="0"/>
            <a:ext cx="8651557" cy="620688"/>
          </a:xfrm>
          <a:prstGeom prst="rect">
            <a:avLst/>
          </a:prstGeom>
          <a:gradFill>
            <a:gsLst>
              <a:gs pos="7000">
                <a:srgbClr val="FFEFD1">
                  <a:alpha val="0"/>
                </a:srgbClr>
              </a:gs>
              <a:gs pos="53000">
                <a:srgbClr val="F0EBD5"/>
              </a:gs>
              <a:gs pos="63000">
                <a:srgbClr val="D1C39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0" y="0"/>
            <a:ext cx="461665"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err="1">
                <a:solidFill>
                  <a:srgbClr val="FFFFFF"/>
                </a:solidFill>
                <a:uFillTx/>
                <a:latin typeface="Calibri"/>
              </a:rPr>
              <a:t>Bullsupply</a:t>
            </a:r>
            <a:r>
              <a:rPr lang="es-ES" sz="1800" b="1" i="0" u="none" strike="noStrike" kern="1200" cap="none" spc="0" baseline="0" dirty="0">
                <a:solidFill>
                  <a:srgbClr val="FFFFFF"/>
                </a:solidFill>
                <a:uFillTx/>
                <a:latin typeface="Calibri"/>
              </a:rPr>
              <a:t> C.A.</a:t>
            </a:r>
          </a:p>
        </p:txBody>
      </p:sp>
      <p:pic>
        <p:nvPicPr>
          <p:cNvPr id="6" name="5 Imagen" descr="logo bullsupply.PNG"/>
          <p:cNvPicPr>
            <a:picLocks noChangeAspect="1"/>
          </p:cNvPicPr>
          <p:nvPr/>
        </p:nvPicPr>
        <p:blipFill>
          <a:blip r:embed="rId3" cstate="print"/>
          <a:stretch>
            <a:fillRect/>
          </a:stretch>
        </p:blipFill>
        <p:spPr>
          <a:xfrm>
            <a:off x="7080667" y="6296722"/>
            <a:ext cx="2016224" cy="516654"/>
          </a:xfrm>
          <a:prstGeom prst="rect">
            <a:avLst/>
          </a:prstGeom>
          <a:noFill/>
          <a:ln>
            <a:noFill/>
          </a:ln>
        </p:spPr>
      </p:pic>
      <p:sp>
        <p:nvSpPr>
          <p:cNvPr id="9" name="3 CuadroTexto"/>
          <p:cNvSpPr txBox="1"/>
          <p:nvPr/>
        </p:nvSpPr>
        <p:spPr>
          <a:xfrm>
            <a:off x="0" y="0"/>
            <a:ext cx="492443" cy="6858000"/>
          </a:xfrm>
          <a:prstGeom prst="rect">
            <a:avLst/>
          </a:prstGeom>
          <a:gradFill>
            <a:gsLst>
              <a:gs pos="0">
                <a:srgbClr val="CB6C1D"/>
              </a:gs>
              <a:gs pos="100000">
                <a:srgbClr val="FF8F2A"/>
              </a:gs>
            </a:gsLst>
            <a:lin ang="8100000"/>
          </a:gradFill>
          <a:ln>
            <a:noFill/>
          </a:ln>
          <a:effectLst>
            <a:outerShdw dist="22997" dir="5400000" algn="tl">
              <a:srgbClr val="000000">
                <a:alpha val="35000"/>
              </a:srgbClr>
            </a:outerShdw>
          </a:effectLst>
        </p:spPr>
        <p:txBody>
          <a:bodyPr vert="vert270"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dirty="0">
                <a:solidFill>
                  <a:srgbClr val="FFFFFF"/>
                </a:solidFill>
                <a:uFillTx/>
                <a:latin typeface="Calibri"/>
              </a:rPr>
              <a:t>BULLSUPPLY C.A.</a:t>
            </a:r>
          </a:p>
        </p:txBody>
      </p:sp>
      <p:sp>
        <p:nvSpPr>
          <p:cNvPr id="5" name="4 Subtítulo"/>
          <p:cNvSpPr>
            <a:spLocks noGrp="1"/>
          </p:cNvSpPr>
          <p:nvPr>
            <p:ph type="subTitle" idx="1"/>
          </p:nvPr>
        </p:nvSpPr>
        <p:spPr>
          <a:xfrm>
            <a:off x="1115616" y="692696"/>
            <a:ext cx="7776864" cy="5112568"/>
          </a:xfrm>
        </p:spPr>
        <p:txBody>
          <a:bodyPr/>
          <a:lstStyle/>
          <a:p>
            <a:pPr lvl="1" fontAlgn="base"/>
            <a:r>
              <a:rPr lang="es-ES" sz="3200" b="1" dirty="0" smtClean="0">
                <a:latin typeface="Garamond"/>
                <a:cs typeface="Garamond"/>
              </a:rPr>
              <a:t>Objetivos </a:t>
            </a:r>
            <a:r>
              <a:rPr lang="es-ES" sz="3200" b="1" dirty="0">
                <a:latin typeface="Garamond"/>
                <a:cs typeface="Garamond"/>
              </a:rPr>
              <a:t>específicos</a:t>
            </a:r>
            <a:r>
              <a:rPr lang="es-ES" sz="3200" b="1" dirty="0" smtClean="0">
                <a:latin typeface="Garamond"/>
                <a:cs typeface="Garamond"/>
              </a:rPr>
              <a:t>.</a:t>
            </a:r>
            <a:endParaRPr lang="es-ES" sz="1200" b="1" dirty="0" smtClean="0">
              <a:latin typeface="Garamond"/>
              <a:cs typeface="Garamond"/>
            </a:endParaRPr>
          </a:p>
          <a:p>
            <a:pPr lvl="1" fontAlgn="base"/>
            <a:endParaRPr lang="es-ES_tradnl" sz="1100" b="1" dirty="0">
              <a:latin typeface="Garamond"/>
              <a:cs typeface="Garamond"/>
            </a:endParaRPr>
          </a:p>
          <a:p>
            <a:pPr marL="457200" lvl="0" indent="-457200" algn="just">
              <a:buFont typeface="Arial"/>
              <a:buChar char="•"/>
            </a:pPr>
            <a:r>
              <a:rPr lang="es-ES" dirty="0">
                <a:solidFill>
                  <a:srgbClr val="0D0D0D"/>
                </a:solidFill>
                <a:latin typeface="Garamond"/>
                <a:cs typeface="Garamond"/>
              </a:rPr>
              <a:t>Determinar el nivel de demanda en el mercado del acero en la industria en general en volúmenes de ventas.</a:t>
            </a:r>
            <a:endParaRPr lang="es-ES_tradnl" dirty="0">
              <a:solidFill>
                <a:srgbClr val="0D0D0D"/>
              </a:solidFill>
              <a:latin typeface="Garamond"/>
              <a:cs typeface="Garamond"/>
            </a:endParaRPr>
          </a:p>
          <a:p>
            <a:pPr marL="457200" lvl="0" indent="-457200" algn="just">
              <a:buFont typeface="Arial"/>
              <a:buChar char="•"/>
            </a:pPr>
            <a:r>
              <a:rPr lang="es-ES" dirty="0">
                <a:solidFill>
                  <a:srgbClr val="0D0D0D"/>
                </a:solidFill>
                <a:latin typeface="Garamond"/>
                <a:cs typeface="Garamond"/>
              </a:rPr>
              <a:t>Establecer los niveles de inversión fija, deferida y de capital de trabajo necesaria para la ejecución de este proyecto.</a:t>
            </a:r>
            <a:endParaRPr lang="es-ES_tradnl" dirty="0">
              <a:solidFill>
                <a:srgbClr val="0D0D0D"/>
              </a:solidFill>
              <a:latin typeface="Garamond"/>
              <a:cs typeface="Garamond"/>
            </a:endParaRPr>
          </a:p>
          <a:p>
            <a:pPr marL="457200" lvl="0" indent="-457200" algn="just">
              <a:buFont typeface="Arial"/>
              <a:buChar char="•"/>
            </a:pPr>
            <a:r>
              <a:rPr lang="es-ES" dirty="0">
                <a:solidFill>
                  <a:srgbClr val="0D0D0D"/>
                </a:solidFill>
                <a:latin typeface="Garamond"/>
                <a:cs typeface="Garamond"/>
              </a:rPr>
              <a:t>Proyectar los Estados financieros, los flujos de caja y el punto de equilibrio en la operación de esta nueva línea de negocios</a:t>
            </a:r>
            <a:r>
              <a:rPr lang="es-ES" dirty="0" smtClean="0">
                <a:solidFill>
                  <a:srgbClr val="0D0D0D"/>
                </a:solidFill>
                <a:latin typeface="Garamond"/>
                <a:cs typeface="Garamond"/>
              </a:rPr>
              <a:t>.</a:t>
            </a:r>
            <a:endParaRPr lang="es-ES_tradnl" dirty="0">
              <a:solidFill>
                <a:srgbClr val="0D0D0D"/>
              </a:solidFill>
              <a:latin typeface="Garamond"/>
              <a:cs typeface="Garamond"/>
            </a:endParaRPr>
          </a:p>
        </p:txBody>
      </p:sp>
      <p:sp>
        <p:nvSpPr>
          <p:cNvPr id="13" name="12 Título"/>
          <p:cNvSpPr>
            <a:spLocks noGrp="1"/>
          </p:cNvSpPr>
          <p:nvPr>
            <p:ph type="ctrTitle"/>
          </p:nvPr>
        </p:nvSpPr>
        <p:spPr>
          <a:xfrm>
            <a:off x="461664" y="-1034"/>
            <a:ext cx="8682335" cy="477706"/>
          </a:xfrm>
        </p:spPr>
        <p:txBody>
          <a:bodyPr/>
          <a:lstStyle/>
          <a:p>
            <a:pPr algn="l"/>
            <a:r>
              <a:rPr lang="es-EC" sz="3200" b="1" dirty="0" smtClean="0">
                <a:solidFill>
                  <a:schemeClr val="tx1">
                    <a:lumMod val="65000"/>
                    <a:lumOff val="35000"/>
                  </a:schemeClr>
                </a:solidFill>
                <a:effectLst>
                  <a:outerShdw blurRad="38100" dist="38100" dir="2700000" algn="tl">
                    <a:srgbClr val="000000">
                      <a:alpha val="43137"/>
                    </a:srgbClr>
                  </a:outerShdw>
                </a:effectLst>
                <a:latin typeface="Garamond" pitchFamily="18" charset="0"/>
              </a:rPr>
              <a:t>INTRODUCCIÓN</a:t>
            </a:r>
            <a:endParaRPr lang="es-EC" sz="3200" b="1" dirty="0">
              <a:solidFill>
                <a:schemeClr val="tx1">
                  <a:lumMod val="65000"/>
                  <a:lumOff val="35000"/>
                </a:schemeClr>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2267978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3250</TotalTime>
  <Words>3199</Words>
  <Application>Microsoft Macintosh PowerPoint</Application>
  <PresentationFormat>On-screen Show (4:3)</PresentationFormat>
  <Paragraphs>356</Paragraphs>
  <Slides>41</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Tema de Office</vt:lpstr>
      <vt:lpstr>Worksheet</vt:lpstr>
      <vt:lpstr>ANÁLISIS FINANCIERO DE LA EMPRESA BULLSUPPLY C.A PARA LA COMERCIALIZACIÓN DE ACEROS ESPECIALES EN LA CIUDAD DE QUITO-ECUADOR</vt:lpstr>
      <vt:lpstr>CAPITULO 1. INTRODUCCIÓN</vt:lpstr>
      <vt:lpstr>INTRODUCCIÓN</vt:lpstr>
      <vt:lpstr>INTRODUCCIÓN</vt:lpstr>
      <vt:lpstr>INTRODUCCIÓN</vt:lpstr>
      <vt:lpstr>INTRODUCCIÓN</vt:lpstr>
      <vt:lpstr>INTRODUCCIÓN</vt:lpstr>
      <vt:lpstr>INTRODUCCIÓN</vt:lpstr>
      <vt:lpstr>INTRODUCCIÓN</vt:lpstr>
      <vt:lpstr>INTRODUCCIÓN</vt:lpstr>
      <vt:lpstr>INTRODUCCIÓN</vt:lpstr>
      <vt:lpstr>INTRODUCCIÓN</vt:lpstr>
      <vt:lpstr>CAPITULO 3. ENFOQUE DEL MERCADO</vt:lpstr>
      <vt:lpstr>ENFOQUE DEL MERCADO</vt:lpstr>
      <vt:lpstr>ENFOQUE DEL MERCADO</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lpstr>CAPITULO 5 ANALISIS DE RENTABILIDAD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Vero Erazo Aguilar</dc:creator>
  <cp:lastModifiedBy>Vero Erazo Aguilar</cp:lastModifiedBy>
  <cp:revision>97</cp:revision>
  <dcterms:created xsi:type="dcterms:W3CDTF">2011-11-21T01:19:58Z</dcterms:created>
  <dcterms:modified xsi:type="dcterms:W3CDTF">2013-11-19T06:01:21Z</dcterms:modified>
</cp:coreProperties>
</file>