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4090" r:id="rId2"/>
  </p:sldMasterIdLst>
  <p:sldIdLst>
    <p:sldId id="256" r:id="rId3"/>
    <p:sldId id="257" r:id="rId4"/>
    <p:sldId id="258" r:id="rId5"/>
    <p:sldId id="259" r:id="rId6"/>
    <p:sldId id="263" r:id="rId7"/>
    <p:sldId id="316" r:id="rId8"/>
    <p:sldId id="262" r:id="rId9"/>
    <p:sldId id="264" r:id="rId10"/>
    <p:sldId id="267" r:id="rId11"/>
    <p:sldId id="265" r:id="rId12"/>
    <p:sldId id="266" r:id="rId13"/>
    <p:sldId id="268" r:id="rId14"/>
    <p:sldId id="269" r:id="rId15"/>
    <p:sldId id="273" r:id="rId16"/>
    <p:sldId id="275" r:id="rId17"/>
    <p:sldId id="274" r:id="rId18"/>
    <p:sldId id="272" r:id="rId19"/>
    <p:sldId id="276" r:id="rId20"/>
    <p:sldId id="271" r:id="rId21"/>
    <p:sldId id="287" r:id="rId22"/>
    <p:sldId id="277" r:id="rId23"/>
    <p:sldId id="278" r:id="rId24"/>
    <p:sldId id="315" r:id="rId25"/>
    <p:sldId id="260" r:id="rId26"/>
    <p:sldId id="261" r:id="rId27"/>
    <p:sldId id="284" r:id="rId28"/>
    <p:sldId id="282" r:id="rId29"/>
    <p:sldId id="283" r:id="rId30"/>
    <p:sldId id="279" r:id="rId31"/>
    <p:sldId id="280" r:id="rId32"/>
    <p:sldId id="281" r:id="rId33"/>
    <p:sldId id="285" r:id="rId34"/>
    <p:sldId id="286" r:id="rId35"/>
    <p:sldId id="288" r:id="rId36"/>
    <p:sldId id="310" r:id="rId37"/>
    <p:sldId id="289" r:id="rId38"/>
    <p:sldId id="290" r:id="rId39"/>
    <p:sldId id="298" r:id="rId40"/>
    <p:sldId id="300" r:id="rId41"/>
    <p:sldId id="301" r:id="rId42"/>
    <p:sldId id="303" r:id="rId43"/>
    <p:sldId id="299" r:id="rId44"/>
    <p:sldId id="302" r:id="rId45"/>
    <p:sldId id="296" r:id="rId46"/>
    <p:sldId id="295" r:id="rId47"/>
    <p:sldId id="297" r:id="rId48"/>
    <p:sldId id="304" r:id="rId49"/>
    <p:sldId id="305" r:id="rId50"/>
    <p:sldId id="306" r:id="rId51"/>
    <p:sldId id="307" r:id="rId52"/>
    <p:sldId id="308" r:id="rId53"/>
    <p:sldId id="309" r:id="rId54"/>
    <p:sldId id="311" r:id="rId55"/>
    <p:sldId id="312" r:id="rId56"/>
    <p:sldId id="313" r:id="rId57"/>
    <p:sldId id="318" r:id="rId58"/>
    <p:sldId id="319" r:id="rId59"/>
    <p:sldId id="314" r:id="rId60"/>
    <p:sldId id="291" r:id="rId61"/>
    <p:sldId id="292" r:id="rId62"/>
    <p:sldId id="293" r:id="rId63"/>
    <p:sldId id="294" r:id="rId64"/>
    <p:sldId id="317" r:id="rId6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395"/>
    <a:srgbClr val="8B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6897D-4761-4863-87F1-F8DCCD3D8224}" type="doc">
      <dgm:prSet loTypeId="urn:microsoft.com/office/officeart/2005/8/layout/process1" loCatId="process" qsTypeId="urn:microsoft.com/office/officeart/2005/8/quickstyle/simple5" qsCatId="simple" csTypeId="urn:microsoft.com/office/officeart/2005/8/colors/colorful2" csCatId="colorful" phldr="1"/>
      <dgm:spPr/>
    </dgm:pt>
    <dgm:pt modelId="{CE415F4B-AB20-4BE4-B632-7998807CA087}">
      <dgm:prSet phldrT="[Texto]" custT="1"/>
      <dgm:spPr/>
      <dgm:t>
        <a:bodyPr/>
        <a:lstStyle/>
        <a:p>
          <a:r>
            <a:rPr lang="es-EC" sz="2800" dirty="0" smtClean="0"/>
            <a:t>CEC-77</a:t>
          </a:r>
          <a:endParaRPr lang="es-EC" sz="2800" dirty="0"/>
        </a:p>
      </dgm:t>
    </dgm:pt>
    <dgm:pt modelId="{33858E4E-DDB0-4972-8564-B547A12D1D1C}" type="parTrans" cxnId="{0985736F-920B-43AA-BF34-3E2A7A938604}">
      <dgm:prSet/>
      <dgm:spPr/>
      <dgm:t>
        <a:bodyPr/>
        <a:lstStyle/>
        <a:p>
          <a:endParaRPr lang="es-EC" sz="1200"/>
        </a:p>
      </dgm:t>
    </dgm:pt>
    <dgm:pt modelId="{F8115087-2F9D-4DBB-97C5-C9E4288BEE4D}" type="sibTrans" cxnId="{0985736F-920B-43AA-BF34-3E2A7A938604}">
      <dgm:prSet custT="1"/>
      <dgm:spPr/>
      <dgm:t>
        <a:bodyPr/>
        <a:lstStyle/>
        <a:p>
          <a:endParaRPr lang="es-EC" sz="1600"/>
        </a:p>
      </dgm:t>
    </dgm:pt>
    <dgm:pt modelId="{FFA94695-A00C-4EEA-AEFB-17E30566006F}">
      <dgm:prSet phldrT="[Texto]" custT="1"/>
      <dgm:spPr/>
      <dgm:t>
        <a:bodyPr/>
        <a:lstStyle/>
        <a:p>
          <a:r>
            <a:rPr lang="es-EC" sz="2800" dirty="0" smtClean="0"/>
            <a:t>CEC-2000</a:t>
          </a:r>
        </a:p>
        <a:p>
          <a:r>
            <a:rPr lang="es-EC" sz="1600" dirty="0" smtClean="0"/>
            <a:t>(Peligro Sísmico y Diseño </a:t>
          </a:r>
          <a:r>
            <a:rPr lang="es-EC" sz="1600" dirty="0" err="1" smtClean="0"/>
            <a:t>Sismoresistente</a:t>
          </a:r>
          <a:r>
            <a:rPr lang="es-EC" sz="1600" dirty="0" smtClean="0"/>
            <a:t>)</a:t>
          </a:r>
          <a:endParaRPr lang="es-EC" sz="1600" dirty="0"/>
        </a:p>
      </dgm:t>
    </dgm:pt>
    <dgm:pt modelId="{9D0A3F93-9152-4E41-BCD6-E956CE6334BE}" type="parTrans" cxnId="{3B4DDFBA-9656-4CF0-9FCC-E30B884749DB}">
      <dgm:prSet/>
      <dgm:spPr/>
      <dgm:t>
        <a:bodyPr/>
        <a:lstStyle/>
        <a:p>
          <a:endParaRPr lang="es-EC" sz="1200"/>
        </a:p>
      </dgm:t>
    </dgm:pt>
    <dgm:pt modelId="{FC79C259-9484-4D22-8EF4-5DD047F60A6D}" type="sibTrans" cxnId="{3B4DDFBA-9656-4CF0-9FCC-E30B884749DB}">
      <dgm:prSet custT="1"/>
      <dgm:spPr/>
      <dgm:t>
        <a:bodyPr/>
        <a:lstStyle/>
        <a:p>
          <a:endParaRPr lang="es-EC" sz="1600"/>
        </a:p>
      </dgm:t>
    </dgm:pt>
    <dgm:pt modelId="{60BE9500-85F3-4E67-87B3-0D3705BC882E}">
      <dgm:prSet phldrT="[Texto]" custT="1"/>
      <dgm:spPr/>
      <dgm:t>
        <a:bodyPr/>
        <a:lstStyle/>
        <a:p>
          <a:r>
            <a:rPr lang="es-EC" sz="2800" dirty="0" smtClean="0"/>
            <a:t>NEC-2015</a:t>
          </a:r>
        </a:p>
        <a:p>
          <a:r>
            <a:rPr lang="es-EC" sz="1600" dirty="0" smtClean="0"/>
            <a:t>(Requerimientos mucho más exigentes )</a:t>
          </a:r>
          <a:endParaRPr lang="es-EC" sz="1600" dirty="0"/>
        </a:p>
      </dgm:t>
    </dgm:pt>
    <dgm:pt modelId="{02D4644E-DAED-4AC1-AAA4-15C94D670A96}" type="parTrans" cxnId="{42A688CC-0AFE-43EF-922E-1200E70A88BA}">
      <dgm:prSet/>
      <dgm:spPr/>
      <dgm:t>
        <a:bodyPr/>
        <a:lstStyle/>
        <a:p>
          <a:endParaRPr lang="es-EC" sz="1200"/>
        </a:p>
      </dgm:t>
    </dgm:pt>
    <dgm:pt modelId="{6D4D1EC9-A9D9-40D0-BF2C-F38404390DD1}" type="sibTrans" cxnId="{42A688CC-0AFE-43EF-922E-1200E70A88BA}">
      <dgm:prSet/>
      <dgm:spPr/>
      <dgm:t>
        <a:bodyPr/>
        <a:lstStyle/>
        <a:p>
          <a:endParaRPr lang="es-EC" sz="1200"/>
        </a:p>
      </dgm:t>
    </dgm:pt>
    <dgm:pt modelId="{27A59AA2-95DC-4631-A0C1-04AC0BEF8163}" type="pres">
      <dgm:prSet presAssocID="{E916897D-4761-4863-87F1-F8DCCD3D8224}" presName="Name0" presStyleCnt="0">
        <dgm:presLayoutVars>
          <dgm:dir/>
          <dgm:resizeHandles val="exact"/>
        </dgm:presLayoutVars>
      </dgm:prSet>
      <dgm:spPr/>
    </dgm:pt>
    <dgm:pt modelId="{45DA59D9-CE0D-4F13-B4C9-F369A0C646D8}" type="pres">
      <dgm:prSet presAssocID="{CE415F4B-AB20-4BE4-B632-7998807CA087}" presName="node" presStyleLbl="node1" presStyleIdx="0" presStyleCnt="3">
        <dgm:presLayoutVars>
          <dgm:bulletEnabled val="1"/>
        </dgm:presLayoutVars>
      </dgm:prSet>
      <dgm:spPr/>
      <dgm:t>
        <a:bodyPr/>
        <a:lstStyle/>
        <a:p>
          <a:endParaRPr lang="es-EC"/>
        </a:p>
      </dgm:t>
    </dgm:pt>
    <dgm:pt modelId="{D8740C32-C0A3-40E6-A7A4-C15718F1F221}" type="pres">
      <dgm:prSet presAssocID="{F8115087-2F9D-4DBB-97C5-C9E4288BEE4D}" presName="sibTrans" presStyleLbl="sibTrans2D1" presStyleIdx="0" presStyleCnt="2"/>
      <dgm:spPr/>
      <dgm:t>
        <a:bodyPr/>
        <a:lstStyle/>
        <a:p>
          <a:endParaRPr lang="es-EC"/>
        </a:p>
      </dgm:t>
    </dgm:pt>
    <dgm:pt modelId="{317AEA78-B30F-4D7F-A353-670DFF602213}" type="pres">
      <dgm:prSet presAssocID="{F8115087-2F9D-4DBB-97C5-C9E4288BEE4D}" presName="connectorText" presStyleLbl="sibTrans2D1" presStyleIdx="0" presStyleCnt="2"/>
      <dgm:spPr/>
      <dgm:t>
        <a:bodyPr/>
        <a:lstStyle/>
        <a:p>
          <a:endParaRPr lang="es-EC"/>
        </a:p>
      </dgm:t>
    </dgm:pt>
    <dgm:pt modelId="{F15AF03F-4F1C-4BDE-8F2D-028C0912E6A5}" type="pres">
      <dgm:prSet presAssocID="{FFA94695-A00C-4EEA-AEFB-17E30566006F}" presName="node" presStyleLbl="node1" presStyleIdx="1" presStyleCnt="3">
        <dgm:presLayoutVars>
          <dgm:bulletEnabled val="1"/>
        </dgm:presLayoutVars>
      </dgm:prSet>
      <dgm:spPr/>
      <dgm:t>
        <a:bodyPr/>
        <a:lstStyle/>
        <a:p>
          <a:endParaRPr lang="es-EC"/>
        </a:p>
      </dgm:t>
    </dgm:pt>
    <dgm:pt modelId="{791657BB-8077-4B86-81D0-F0E03B3D1658}" type="pres">
      <dgm:prSet presAssocID="{FC79C259-9484-4D22-8EF4-5DD047F60A6D}" presName="sibTrans" presStyleLbl="sibTrans2D1" presStyleIdx="1" presStyleCnt="2"/>
      <dgm:spPr/>
      <dgm:t>
        <a:bodyPr/>
        <a:lstStyle/>
        <a:p>
          <a:endParaRPr lang="es-EC"/>
        </a:p>
      </dgm:t>
    </dgm:pt>
    <dgm:pt modelId="{4B0A6DF0-2605-4212-88CE-9B5D05985D12}" type="pres">
      <dgm:prSet presAssocID="{FC79C259-9484-4D22-8EF4-5DD047F60A6D}" presName="connectorText" presStyleLbl="sibTrans2D1" presStyleIdx="1" presStyleCnt="2"/>
      <dgm:spPr/>
      <dgm:t>
        <a:bodyPr/>
        <a:lstStyle/>
        <a:p>
          <a:endParaRPr lang="es-EC"/>
        </a:p>
      </dgm:t>
    </dgm:pt>
    <dgm:pt modelId="{6926AA6D-5567-4F62-A2E0-EBA4229408FB}" type="pres">
      <dgm:prSet presAssocID="{60BE9500-85F3-4E67-87B3-0D3705BC882E}" presName="node" presStyleLbl="node1" presStyleIdx="2" presStyleCnt="3">
        <dgm:presLayoutVars>
          <dgm:bulletEnabled val="1"/>
        </dgm:presLayoutVars>
      </dgm:prSet>
      <dgm:spPr/>
      <dgm:t>
        <a:bodyPr/>
        <a:lstStyle/>
        <a:p>
          <a:endParaRPr lang="es-EC"/>
        </a:p>
      </dgm:t>
    </dgm:pt>
  </dgm:ptLst>
  <dgm:cxnLst>
    <dgm:cxn modelId="{3B4DDFBA-9656-4CF0-9FCC-E30B884749DB}" srcId="{E916897D-4761-4863-87F1-F8DCCD3D8224}" destId="{FFA94695-A00C-4EEA-AEFB-17E30566006F}" srcOrd="1" destOrd="0" parTransId="{9D0A3F93-9152-4E41-BCD6-E956CE6334BE}" sibTransId="{FC79C259-9484-4D22-8EF4-5DD047F60A6D}"/>
    <dgm:cxn modelId="{42A688CC-0AFE-43EF-922E-1200E70A88BA}" srcId="{E916897D-4761-4863-87F1-F8DCCD3D8224}" destId="{60BE9500-85F3-4E67-87B3-0D3705BC882E}" srcOrd="2" destOrd="0" parTransId="{02D4644E-DAED-4AC1-AAA4-15C94D670A96}" sibTransId="{6D4D1EC9-A9D9-40D0-BF2C-F38404390DD1}"/>
    <dgm:cxn modelId="{6008CDBE-FA18-4961-A0E4-1435E6C84AAE}" type="presOf" srcId="{60BE9500-85F3-4E67-87B3-0D3705BC882E}" destId="{6926AA6D-5567-4F62-A2E0-EBA4229408FB}" srcOrd="0" destOrd="0" presId="urn:microsoft.com/office/officeart/2005/8/layout/process1"/>
    <dgm:cxn modelId="{487024D8-BA2B-4EA4-908C-AE7D14F7C25E}" type="presOf" srcId="{FFA94695-A00C-4EEA-AEFB-17E30566006F}" destId="{F15AF03F-4F1C-4BDE-8F2D-028C0912E6A5}" srcOrd="0" destOrd="0" presId="urn:microsoft.com/office/officeart/2005/8/layout/process1"/>
    <dgm:cxn modelId="{D6FD7F33-F4B0-4E53-ACA8-EB98300160CF}" type="presOf" srcId="{FC79C259-9484-4D22-8EF4-5DD047F60A6D}" destId="{4B0A6DF0-2605-4212-88CE-9B5D05985D12}" srcOrd="1" destOrd="0" presId="urn:microsoft.com/office/officeart/2005/8/layout/process1"/>
    <dgm:cxn modelId="{926E9EBB-0FF6-4199-9BAE-85235FCDC6EC}" type="presOf" srcId="{FC79C259-9484-4D22-8EF4-5DD047F60A6D}" destId="{791657BB-8077-4B86-81D0-F0E03B3D1658}" srcOrd="0" destOrd="0" presId="urn:microsoft.com/office/officeart/2005/8/layout/process1"/>
    <dgm:cxn modelId="{ABAD4A0D-79F1-497F-ACBF-D801EB341FE8}" type="presOf" srcId="{CE415F4B-AB20-4BE4-B632-7998807CA087}" destId="{45DA59D9-CE0D-4F13-B4C9-F369A0C646D8}" srcOrd="0" destOrd="0" presId="urn:microsoft.com/office/officeart/2005/8/layout/process1"/>
    <dgm:cxn modelId="{E0AC741E-B21E-460A-8535-C9168E10BEDE}" type="presOf" srcId="{F8115087-2F9D-4DBB-97C5-C9E4288BEE4D}" destId="{317AEA78-B30F-4D7F-A353-670DFF602213}" srcOrd="1" destOrd="0" presId="urn:microsoft.com/office/officeart/2005/8/layout/process1"/>
    <dgm:cxn modelId="{8DF4ECC9-7776-4ED1-86AC-BC09881E7365}" type="presOf" srcId="{E916897D-4761-4863-87F1-F8DCCD3D8224}" destId="{27A59AA2-95DC-4631-A0C1-04AC0BEF8163}" srcOrd="0" destOrd="0" presId="urn:microsoft.com/office/officeart/2005/8/layout/process1"/>
    <dgm:cxn modelId="{0985736F-920B-43AA-BF34-3E2A7A938604}" srcId="{E916897D-4761-4863-87F1-F8DCCD3D8224}" destId="{CE415F4B-AB20-4BE4-B632-7998807CA087}" srcOrd="0" destOrd="0" parTransId="{33858E4E-DDB0-4972-8564-B547A12D1D1C}" sibTransId="{F8115087-2F9D-4DBB-97C5-C9E4288BEE4D}"/>
    <dgm:cxn modelId="{C60285FA-76F7-4F41-B9CE-B2764A3C3EBB}" type="presOf" srcId="{F8115087-2F9D-4DBB-97C5-C9E4288BEE4D}" destId="{D8740C32-C0A3-40E6-A7A4-C15718F1F221}" srcOrd="0" destOrd="0" presId="urn:microsoft.com/office/officeart/2005/8/layout/process1"/>
    <dgm:cxn modelId="{757EAFB4-EE1F-48B4-ABDD-734A1541E33D}" type="presParOf" srcId="{27A59AA2-95DC-4631-A0C1-04AC0BEF8163}" destId="{45DA59D9-CE0D-4F13-B4C9-F369A0C646D8}" srcOrd="0" destOrd="0" presId="urn:microsoft.com/office/officeart/2005/8/layout/process1"/>
    <dgm:cxn modelId="{5E5005EF-7351-4E8F-AF95-5983D03991CE}" type="presParOf" srcId="{27A59AA2-95DC-4631-A0C1-04AC0BEF8163}" destId="{D8740C32-C0A3-40E6-A7A4-C15718F1F221}" srcOrd="1" destOrd="0" presId="urn:microsoft.com/office/officeart/2005/8/layout/process1"/>
    <dgm:cxn modelId="{F33D7DCF-3F45-4A7F-A541-34764DF66D78}" type="presParOf" srcId="{D8740C32-C0A3-40E6-A7A4-C15718F1F221}" destId="{317AEA78-B30F-4D7F-A353-670DFF602213}" srcOrd="0" destOrd="0" presId="urn:microsoft.com/office/officeart/2005/8/layout/process1"/>
    <dgm:cxn modelId="{46B423B5-7D88-458D-80FF-CA135A880D7D}" type="presParOf" srcId="{27A59AA2-95DC-4631-A0C1-04AC0BEF8163}" destId="{F15AF03F-4F1C-4BDE-8F2D-028C0912E6A5}" srcOrd="2" destOrd="0" presId="urn:microsoft.com/office/officeart/2005/8/layout/process1"/>
    <dgm:cxn modelId="{026B89B4-2E33-4209-9071-2DFDE14B1899}" type="presParOf" srcId="{27A59AA2-95DC-4631-A0C1-04AC0BEF8163}" destId="{791657BB-8077-4B86-81D0-F0E03B3D1658}" srcOrd="3" destOrd="0" presId="urn:microsoft.com/office/officeart/2005/8/layout/process1"/>
    <dgm:cxn modelId="{38455AAC-F344-4C30-8C16-2D6EDCC55982}" type="presParOf" srcId="{791657BB-8077-4B86-81D0-F0E03B3D1658}" destId="{4B0A6DF0-2605-4212-88CE-9B5D05985D12}" srcOrd="0" destOrd="0" presId="urn:microsoft.com/office/officeart/2005/8/layout/process1"/>
    <dgm:cxn modelId="{3B5F109E-1953-432F-87F4-6786DD8CFD31}" type="presParOf" srcId="{27A59AA2-95DC-4631-A0C1-04AC0BEF8163}" destId="{6926AA6D-5567-4F62-A2E0-EBA4229408F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DFA27-1CFB-4D7B-8734-33752AC45A90}"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s-EC"/>
        </a:p>
      </dgm:t>
    </dgm:pt>
    <dgm:pt modelId="{FECB89B8-F57E-48F8-A235-2DE903488F4C}">
      <dgm:prSet phldrT="[Texto]"/>
      <dgm:spPr/>
      <dgm:t>
        <a:bodyPr/>
        <a:lstStyle/>
        <a:p>
          <a:r>
            <a:rPr lang="es-EC" dirty="0" smtClean="0"/>
            <a:t>Modificación local de componentes</a:t>
          </a:r>
          <a:endParaRPr lang="es-EC" dirty="0"/>
        </a:p>
      </dgm:t>
    </dgm:pt>
    <dgm:pt modelId="{8AC19941-5565-4EB1-BB70-72D8BA7B01D2}" type="parTrans" cxnId="{57947370-7EC3-4FB0-819F-857FBBD824E1}">
      <dgm:prSet/>
      <dgm:spPr/>
      <dgm:t>
        <a:bodyPr/>
        <a:lstStyle/>
        <a:p>
          <a:endParaRPr lang="es-EC"/>
        </a:p>
      </dgm:t>
    </dgm:pt>
    <dgm:pt modelId="{6B228579-6C4C-4A22-AA91-431E21597ACD}" type="sibTrans" cxnId="{57947370-7EC3-4FB0-819F-857FBBD824E1}">
      <dgm:prSet/>
      <dgm:spPr/>
      <dgm:t>
        <a:bodyPr/>
        <a:lstStyle/>
        <a:p>
          <a:endParaRPr lang="es-EC"/>
        </a:p>
      </dgm:t>
    </dgm:pt>
    <dgm:pt modelId="{E9B02AD1-C410-428B-9005-238A95CBB499}">
      <dgm:prSet phldrT="[Texto]"/>
      <dgm:spPr/>
      <dgm:t>
        <a:bodyPr/>
        <a:lstStyle/>
        <a:p>
          <a:r>
            <a:rPr lang="es-EC" dirty="0" smtClean="0"/>
            <a:t>Remoción o reducción de irregularidades</a:t>
          </a:r>
          <a:endParaRPr lang="es-EC" dirty="0"/>
        </a:p>
      </dgm:t>
    </dgm:pt>
    <dgm:pt modelId="{CFF1FF05-D716-4EFD-B1D9-E5D57C9E8159}" type="parTrans" cxnId="{145A758C-8BA9-4E22-B586-98F18AC8F5E7}">
      <dgm:prSet/>
      <dgm:spPr/>
      <dgm:t>
        <a:bodyPr/>
        <a:lstStyle/>
        <a:p>
          <a:endParaRPr lang="es-EC"/>
        </a:p>
      </dgm:t>
    </dgm:pt>
    <dgm:pt modelId="{3BC878D1-930B-4D90-BABA-8DFF9152658D}" type="sibTrans" cxnId="{145A758C-8BA9-4E22-B586-98F18AC8F5E7}">
      <dgm:prSet/>
      <dgm:spPr/>
      <dgm:t>
        <a:bodyPr/>
        <a:lstStyle/>
        <a:p>
          <a:endParaRPr lang="es-EC"/>
        </a:p>
      </dgm:t>
    </dgm:pt>
    <dgm:pt modelId="{D845D76C-5146-4162-9EB1-4410F658D80F}">
      <dgm:prSet phldrT="[Texto]"/>
      <dgm:spPr/>
      <dgm:t>
        <a:bodyPr/>
        <a:lstStyle/>
        <a:p>
          <a:r>
            <a:rPr lang="es-EC" dirty="0" err="1" smtClean="0"/>
            <a:t>Rigidizamiento</a:t>
          </a:r>
          <a:r>
            <a:rPr lang="es-EC" dirty="0" smtClean="0"/>
            <a:t> global de la estructura</a:t>
          </a:r>
          <a:endParaRPr lang="es-EC" dirty="0"/>
        </a:p>
      </dgm:t>
    </dgm:pt>
    <dgm:pt modelId="{E844D630-2281-4CF5-8FD4-18BFCF372DE9}" type="parTrans" cxnId="{702ADA04-9DC9-4290-885E-877738A80EAA}">
      <dgm:prSet/>
      <dgm:spPr/>
      <dgm:t>
        <a:bodyPr/>
        <a:lstStyle/>
        <a:p>
          <a:endParaRPr lang="es-EC"/>
        </a:p>
      </dgm:t>
    </dgm:pt>
    <dgm:pt modelId="{CEA5FD5E-AA07-4DC7-9756-30B87A29A30B}" type="sibTrans" cxnId="{702ADA04-9DC9-4290-885E-877738A80EAA}">
      <dgm:prSet/>
      <dgm:spPr/>
      <dgm:t>
        <a:bodyPr/>
        <a:lstStyle/>
        <a:p>
          <a:endParaRPr lang="es-EC"/>
        </a:p>
      </dgm:t>
    </dgm:pt>
    <dgm:pt modelId="{B3F38A45-6488-40BF-8DC0-346867E2EFF5}">
      <dgm:prSet/>
      <dgm:spPr/>
      <dgm:t>
        <a:bodyPr/>
        <a:lstStyle/>
        <a:p>
          <a:r>
            <a:rPr lang="es-EC" dirty="0" smtClean="0"/>
            <a:t>Reducción de masa</a:t>
          </a:r>
          <a:endParaRPr lang="es-EC" dirty="0"/>
        </a:p>
      </dgm:t>
    </dgm:pt>
    <dgm:pt modelId="{178B6F48-2B1C-4C25-AFF6-905B389FD85F}" type="parTrans" cxnId="{0E816ADC-12CA-4150-B7D3-90C99B6BFF7C}">
      <dgm:prSet/>
      <dgm:spPr/>
      <dgm:t>
        <a:bodyPr/>
        <a:lstStyle/>
        <a:p>
          <a:endParaRPr lang="es-EC"/>
        </a:p>
      </dgm:t>
    </dgm:pt>
    <dgm:pt modelId="{C8E83891-95AD-477B-8B96-509AA2613B7D}" type="sibTrans" cxnId="{0E816ADC-12CA-4150-B7D3-90C99B6BFF7C}">
      <dgm:prSet/>
      <dgm:spPr/>
      <dgm:t>
        <a:bodyPr/>
        <a:lstStyle/>
        <a:p>
          <a:endParaRPr lang="es-EC"/>
        </a:p>
      </dgm:t>
    </dgm:pt>
    <dgm:pt modelId="{8A3C1B4C-7DDD-4EB6-A733-2B9F78736463}">
      <dgm:prSet/>
      <dgm:spPr/>
      <dgm:t>
        <a:bodyPr/>
        <a:lstStyle/>
        <a:p>
          <a:r>
            <a:rPr lang="es-EC" dirty="0" smtClean="0"/>
            <a:t>Aislamiento sísmico  o disipadores de energía</a:t>
          </a:r>
          <a:endParaRPr lang="es-EC" dirty="0"/>
        </a:p>
      </dgm:t>
    </dgm:pt>
    <dgm:pt modelId="{765E6CC8-75D8-47BB-9E03-237226930F89}" type="parTrans" cxnId="{F9ED249B-CD42-45A1-BBCF-2A760F731337}">
      <dgm:prSet/>
      <dgm:spPr/>
      <dgm:t>
        <a:bodyPr/>
        <a:lstStyle/>
        <a:p>
          <a:endParaRPr lang="es-EC"/>
        </a:p>
      </dgm:t>
    </dgm:pt>
    <dgm:pt modelId="{337F9DB0-80D2-4DB5-A666-2399BAD35A95}" type="sibTrans" cxnId="{F9ED249B-CD42-45A1-BBCF-2A760F731337}">
      <dgm:prSet/>
      <dgm:spPr/>
      <dgm:t>
        <a:bodyPr/>
        <a:lstStyle/>
        <a:p>
          <a:endParaRPr lang="es-EC"/>
        </a:p>
      </dgm:t>
    </dgm:pt>
    <dgm:pt modelId="{B6B6942E-EF6C-4925-BADE-A103C63BCD9A}" type="pres">
      <dgm:prSet presAssocID="{95ADFA27-1CFB-4D7B-8734-33752AC45A90}" presName="linear" presStyleCnt="0">
        <dgm:presLayoutVars>
          <dgm:dir/>
          <dgm:animLvl val="lvl"/>
          <dgm:resizeHandles val="exact"/>
        </dgm:presLayoutVars>
      </dgm:prSet>
      <dgm:spPr/>
      <dgm:t>
        <a:bodyPr/>
        <a:lstStyle/>
        <a:p>
          <a:endParaRPr lang="es-EC"/>
        </a:p>
      </dgm:t>
    </dgm:pt>
    <dgm:pt modelId="{A5FF3FC8-0988-4953-BD48-4C3873346F1E}" type="pres">
      <dgm:prSet presAssocID="{FECB89B8-F57E-48F8-A235-2DE903488F4C}" presName="parentLin" presStyleCnt="0"/>
      <dgm:spPr/>
      <dgm:t>
        <a:bodyPr/>
        <a:lstStyle/>
        <a:p>
          <a:endParaRPr lang="es-EC"/>
        </a:p>
      </dgm:t>
    </dgm:pt>
    <dgm:pt modelId="{EBA56D0C-2501-4C33-8FB2-841AE2B2A809}" type="pres">
      <dgm:prSet presAssocID="{FECB89B8-F57E-48F8-A235-2DE903488F4C}" presName="parentLeftMargin" presStyleLbl="node1" presStyleIdx="0" presStyleCnt="5"/>
      <dgm:spPr/>
      <dgm:t>
        <a:bodyPr/>
        <a:lstStyle/>
        <a:p>
          <a:endParaRPr lang="es-EC"/>
        </a:p>
      </dgm:t>
    </dgm:pt>
    <dgm:pt modelId="{9573946B-3AFA-42C6-B984-9A9E8A1750E3}" type="pres">
      <dgm:prSet presAssocID="{FECB89B8-F57E-48F8-A235-2DE903488F4C}" presName="parentText" presStyleLbl="node1" presStyleIdx="0" presStyleCnt="5">
        <dgm:presLayoutVars>
          <dgm:chMax val="0"/>
          <dgm:bulletEnabled val="1"/>
        </dgm:presLayoutVars>
      </dgm:prSet>
      <dgm:spPr/>
      <dgm:t>
        <a:bodyPr/>
        <a:lstStyle/>
        <a:p>
          <a:endParaRPr lang="es-EC"/>
        </a:p>
      </dgm:t>
    </dgm:pt>
    <dgm:pt modelId="{0D4CED38-DA61-48B1-8C2A-B25E30601DB6}" type="pres">
      <dgm:prSet presAssocID="{FECB89B8-F57E-48F8-A235-2DE903488F4C}" presName="negativeSpace" presStyleCnt="0"/>
      <dgm:spPr/>
      <dgm:t>
        <a:bodyPr/>
        <a:lstStyle/>
        <a:p>
          <a:endParaRPr lang="es-EC"/>
        </a:p>
      </dgm:t>
    </dgm:pt>
    <dgm:pt modelId="{23F40135-3BCD-4808-A498-E407106572E0}" type="pres">
      <dgm:prSet presAssocID="{FECB89B8-F57E-48F8-A235-2DE903488F4C}" presName="childText" presStyleLbl="conFgAcc1" presStyleIdx="0" presStyleCnt="5">
        <dgm:presLayoutVars>
          <dgm:bulletEnabled val="1"/>
        </dgm:presLayoutVars>
      </dgm:prSet>
      <dgm:spPr/>
      <dgm:t>
        <a:bodyPr/>
        <a:lstStyle/>
        <a:p>
          <a:endParaRPr lang="es-EC"/>
        </a:p>
      </dgm:t>
    </dgm:pt>
    <dgm:pt modelId="{D251D615-EFD5-41F0-B09C-9A3ED857ED86}" type="pres">
      <dgm:prSet presAssocID="{6B228579-6C4C-4A22-AA91-431E21597ACD}" presName="spaceBetweenRectangles" presStyleCnt="0"/>
      <dgm:spPr/>
      <dgm:t>
        <a:bodyPr/>
        <a:lstStyle/>
        <a:p>
          <a:endParaRPr lang="es-EC"/>
        </a:p>
      </dgm:t>
    </dgm:pt>
    <dgm:pt modelId="{FFAB5A9D-B793-411A-A96E-322467F6208A}" type="pres">
      <dgm:prSet presAssocID="{E9B02AD1-C410-428B-9005-238A95CBB499}" presName="parentLin" presStyleCnt="0"/>
      <dgm:spPr/>
      <dgm:t>
        <a:bodyPr/>
        <a:lstStyle/>
        <a:p>
          <a:endParaRPr lang="es-EC"/>
        </a:p>
      </dgm:t>
    </dgm:pt>
    <dgm:pt modelId="{3B5E1E2C-5D07-42E0-8537-EFB509636E00}" type="pres">
      <dgm:prSet presAssocID="{E9B02AD1-C410-428B-9005-238A95CBB499}" presName="parentLeftMargin" presStyleLbl="node1" presStyleIdx="0" presStyleCnt="5"/>
      <dgm:spPr/>
      <dgm:t>
        <a:bodyPr/>
        <a:lstStyle/>
        <a:p>
          <a:endParaRPr lang="es-EC"/>
        </a:p>
      </dgm:t>
    </dgm:pt>
    <dgm:pt modelId="{38EFA676-299B-4B42-A53D-D30EB93BD70E}" type="pres">
      <dgm:prSet presAssocID="{E9B02AD1-C410-428B-9005-238A95CBB499}" presName="parentText" presStyleLbl="node1" presStyleIdx="1" presStyleCnt="5">
        <dgm:presLayoutVars>
          <dgm:chMax val="0"/>
          <dgm:bulletEnabled val="1"/>
        </dgm:presLayoutVars>
      </dgm:prSet>
      <dgm:spPr/>
      <dgm:t>
        <a:bodyPr/>
        <a:lstStyle/>
        <a:p>
          <a:endParaRPr lang="es-EC"/>
        </a:p>
      </dgm:t>
    </dgm:pt>
    <dgm:pt modelId="{F31341EF-EA84-46E7-8031-5AA2CDAB787B}" type="pres">
      <dgm:prSet presAssocID="{E9B02AD1-C410-428B-9005-238A95CBB499}" presName="negativeSpace" presStyleCnt="0"/>
      <dgm:spPr/>
      <dgm:t>
        <a:bodyPr/>
        <a:lstStyle/>
        <a:p>
          <a:endParaRPr lang="es-EC"/>
        </a:p>
      </dgm:t>
    </dgm:pt>
    <dgm:pt modelId="{191CCD0B-8023-4A2C-AE4E-634947EBB7A0}" type="pres">
      <dgm:prSet presAssocID="{E9B02AD1-C410-428B-9005-238A95CBB499}" presName="childText" presStyleLbl="conFgAcc1" presStyleIdx="1" presStyleCnt="5">
        <dgm:presLayoutVars>
          <dgm:bulletEnabled val="1"/>
        </dgm:presLayoutVars>
      </dgm:prSet>
      <dgm:spPr/>
      <dgm:t>
        <a:bodyPr/>
        <a:lstStyle/>
        <a:p>
          <a:endParaRPr lang="es-EC"/>
        </a:p>
      </dgm:t>
    </dgm:pt>
    <dgm:pt modelId="{9B022910-5769-4A78-A4A4-52249D6FE3FD}" type="pres">
      <dgm:prSet presAssocID="{3BC878D1-930B-4D90-BABA-8DFF9152658D}" presName="spaceBetweenRectangles" presStyleCnt="0"/>
      <dgm:spPr/>
      <dgm:t>
        <a:bodyPr/>
        <a:lstStyle/>
        <a:p>
          <a:endParaRPr lang="es-EC"/>
        </a:p>
      </dgm:t>
    </dgm:pt>
    <dgm:pt modelId="{89139865-32C2-4AA6-9ED5-755FBB56EFF2}" type="pres">
      <dgm:prSet presAssocID="{D845D76C-5146-4162-9EB1-4410F658D80F}" presName="parentLin" presStyleCnt="0"/>
      <dgm:spPr/>
      <dgm:t>
        <a:bodyPr/>
        <a:lstStyle/>
        <a:p>
          <a:endParaRPr lang="es-EC"/>
        </a:p>
      </dgm:t>
    </dgm:pt>
    <dgm:pt modelId="{3B2E9484-DC80-4D92-85A9-5E70E8E95769}" type="pres">
      <dgm:prSet presAssocID="{D845D76C-5146-4162-9EB1-4410F658D80F}" presName="parentLeftMargin" presStyleLbl="node1" presStyleIdx="1" presStyleCnt="5"/>
      <dgm:spPr/>
      <dgm:t>
        <a:bodyPr/>
        <a:lstStyle/>
        <a:p>
          <a:endParaRPr lang="es-EC"/>
        </a:p>
      </dgm:t>
    </dgm:pt>
    <dgm:pt modelId="{0AE4C0FE-BF0D-4835-9FA4-D657EB08985F}" type="pres">
      <dgm:prSet presAssocID="{D845D76C-5146-4162-9EB1-4410F658D80F}" presName="parentText" presStyleLbl="node1" presStyleIdx="2" presStyleCnt="5">
        <dgm:presLayoutVars>
          <dgm:chMax val="0"/>
          <dgm:bulletEnabled val="1"/>
        </dgm:presLayoutVars>
      </dgm:prSet>
      <dgm:spPr/>
      <dgm:t>
        <a:bodyPr/>
        <a:lstStyle/>
        <a:p>
          <a:endParaRPr lang="es-EC"/>
        </a:p>
      </dgm:t>
    </dgm:pt>
    <dgm:pt modelId="{D23FE6CA-1010-4CDA-86E9-D46E241021CC}" type="pres">
      <dgm:prSet presAssocID="{D845D76C-5146-4162-9EB1-4410F658D80F}" presName="negativeSpace" presStyleCnt="0"/>
      <dgm:spPr/>
      <dgm:t>
        <a:bodyPr/>
        <a:lstStyle/>
        <a:p>
          <a:endParaRPr lang="es-EC"/>
        </a:p>
      </dgm:t>
    </dgm:pt>
    <dgm:pt modelId="{630C08A7-C58C-4354-BA2A-83E11AA5880E}" type="pres">
      <dgm:prSet presAssocID="{D845D76C-5146-4162-9EB1-4410F658D80F}" presName="childText" presStyleLbl="conFgAcc1" presStyleIdx="2" presStyleCnt="5">
        <dgm:presLayoutVars>
          <dgm:bulletEnabled val="1"/>
        </dgm:presLayoutVars>
      </dgm:prSet>
      <dgm:spPr/>
      <dgm:t>
        <a:bodyPr/>
        <a:lstStyle/>
        <a:p>
          <a:endParaRPr lang="es-EC"/>
        </a:p>
      </dgm:t>
    </dgm:pt>
    <dgm:pt modelId="{71266643-16DB-49DB-A36F-CA8D7D9F27CD}" type="pres">
      <dgm:prSet presAssocID="{CEA5FD5E-AA07-4DC7-9756-30B87A29A30B}" presName="spaceBetweenRectangles" presStyleCnt="0"/>
      <dgm:spPr/>
      <dgm:t>
        <a:bodyPr/>
        <a:lstStyle/>
        <a:p>
          <a:endParaRPr lang="es-EC"/>
        </a:p>
      </dgm:t>
    </dgm:pt>
    <dgm:pt modelId="{79CFF776-0100-4774-B20C-B8935FD42AF5}" type="pres">
      <dgm:prSet presAssocID="{B3F38A45-6488-40BF-8DC0-346867E2EFF5}" presName="parentLin" presStyleCnt="0"/>
      <dgm:spPr/>
      <dgm:t>
        <a:bodyPr/>
        <a:lstStyle/>
        <a:p>
          <a:endParaRPr lang="es-EC"/>
        </a:p>
      </dgm:t>
    </dgm:pt>
    <dgm:pt modelId="{0BBDD161-A2BB-4627-80FE-B5C84612CDF2}" type="pres">
      <dgm:prSet presAssocID="{B3F38A45-6488-40BF-8DC0-346867E2EFF5}" presName="parentLeftMargin" presStyleLbl="node1" presStyleIdx="2" presStyleCnt="5"/>
      <dgm:spPr/>
      <dgm:t>
        <a:bodyPr/>
        <a:lstStyle/>
        <a:p>
          <a:endParaRPr lang="es-EC"/>
        </a:p>
      </dgm:t>
    </dgm:pt>
    <dgm:pt modelId="{C38A184C-6AC9-41E1-955C-2E468F375987}" type="pres">
      <dgm:prSet presAssocID="{B3F38A45-6488-40BF-8DC0-346867E2EFF5}" presName="parentText" presStyleLbl="node1" presStyleIdx="3" presStyleCnt="5">
        <dgm:presLayoutVars>
          <dgm:chMax val="0"/>
          <dgm:bulletEnabled val="1"/>
        </dgm:presLayoutVars>
      </dgm:prSet>
      <dgm:spPr/>
      <dgm:t>
        <a:bodyPr/>
        <a:lstStyle/>
        <a:p>
          <a:endParaRPr lang="es-EC"/>
        </a:p>
      </dgm:t>
    </dgm:pt>
    <dgm:pt modelId="{A8246EAA-7C59-4797-B710-F0DA846D440A}" type="pres">
      <dgm:prSet presAssocID="{B3F38A45-6488-40BF-8DC0-346867E2EFF5}" presName="negativeSpace" presStyleCnt="0"/>
      <dgm:spPr/>
      <dgm:t>
        <a:bodyPr/>
        <a:lstStyle/>
        <a:p>
          <a:endParaRPr lang="es-EC"/>
        </a:p>
      </dgm:t>
    </dgm:pt>
    <dgm:pt modelId="{051725C9-8C77-4B91-B090-1C4EB6A55F98}" type="pres">
      <dgm:prSet presAssocID="{B3F38A45-6488-40BF-8DC0-346867E2EFF5}" presName="childText" presStyleLbl="conFgAcc1" presStyleIdx="3" presStyleCnt="5">
        <dgm:presLayoutVars>
          <dgm:bulletEnabled val="1"/>
        </dgm:presLayoutVars>
      </dgm:prSet>
      <dgm:spPr/>
      <dgm:t>
        <a:bodyPr/>
        <a:lstStyle/>
        <a:p>
          <a:endParaRPr lang="es-EC"/>
        </a:p>
      </dgm:t>
    </dgm:pt>
    <dgm:pt modelId="{0BE827F1-2E44-4116-BFEE-64C61A05917A}" type="pres">
      <dgm:prSet presAssocID="{C8E83891-95AD-477B-8B96-509AA2613B7D}" presName="spaceBetweenRectangles" presStyleCnt="0"/>
      <dgm:spPr/>
      <dgm:t>
        <a:bodyPr/>
        <a:lstStyle/>
        <a:p>
          <a:endParaRPr lang="es-EC"/>
        </a:p>
      </dgm:t>
    </dgm:pt>
    <dgm:pt modelId="{AA337455-8799-479D-82EC-EA392C8916A6}" type="pres">
      <dgm:prSet presAssocID="{8A3C1B4C-7DDD-4EB6-A733-2B9F78736463}" presName="parentLin" presStyleCnt="0"/>
      <dgm:spPr/>
      <dgm:t>
        <a:bodyPr/>
        <a:lstStyle/>
        <a:p>
          <a:endParaRPr lang="es-EC"/>
        </a:p>
      </dgm:t>
    </dgm:pt>
    <dgm:pt modelId="{155E3C6F-9064-4A6E-A111-20DFEACCBBE0}" type="pres">
      <dgm:prSet presAssocID="{8A3C1B4C-7DDD-4EB6-A733-2B9F78736463}" presName="parentLeftMargin" presStyleLbl="node1" presStyleIdx="3" presStyleCnt="5"/>
      <dgm:spPr/>
      <dgm:t>
        <a:bodyPr/>
        <a:lstStyle/>
        <a:p>
          <a:endParaRPr lang="es-EC"/>
        </a:p>
      </dgm:t>
    </dgm:pt>
    <dgm:pt modelId="{F7C3F041-7579-48A8-8B3A-ACC6AB925EB3}" type="pres">
      <dgm:prSet presAssocID="{8A3C1B4C-7DDD-4EB6-A733-2B9F78736463}" presName="parentText" presStyleLbl="node1" presStyleIdx="4" presStyleCnt="5">
        <dgm:presLayoutVars>
          <dgm:chMax val="0"/>
          <dgm:bulletEnabled val="1"/>
        </dgm:presLayoutVars>
      </dgm:prSet>
      <dgm:spPr/>
      <dgm:t>
        <a:bodyPr/>
        <a:lstStyle/>
        <a:p>
          <a:endParaRPr lang="es-EC"/>
        </a:p>
      </dgm:t>
    </dgm:pt>
    <dgm:pt modelId="{AC20054E-3165-4343-BD77-F1FD67E5D048}" type="pres">
      <dgm:prSet presAssocID="{8A3C1B4C-7DDD-4EB6-A733-2B9F78736463}" presName="negativeSpace" presStyleCnt="0"/>
      <dgm:spPr/>
      <dgm:t>
        <a:bodyPr/>
        <a:lstStyle/>
        <a:p>
          <a:endParaRPr lang="es-EC"/>
        </a:p>
      </dgm:t>
    </dgm:pt>
    <dgm:pt modelId="{63025E60-BAD9-4656-B3CD-9E4E968CAF68}" type="pres">
      <dgm:prSet presAssocID="{8A3C1B4C-7DDD-4EB6-A733-2B9F78736463}" presName="childText" presStyleLbl="conFgAcc1" presStyleIdx="4" presStyleCnt="5">
        <dgm:presLayoutVars>
          <dgm:bulletEnabled val="1"/>
        </dgm:presLayoutVars>
      </dgm:prSet>
      <dgm:spPr/>
      <dgm:t>
        <a:bodyPr/>
        <a:lstStyle/>
        <a:p>
          <a:endParaRPr lang="es-EC"/>
        </a:p>
      </dgm:t>
    </dgm:pt>
  </dgm:ptLst>
  <dgm:cxnLst>
    <dgm:cxn modelId="{6A928361-81AF-4CDF-9D8E-A85205D185CF}" type="presOf" srcId="{D845D76C-5146-4162-9EB1-4410F658D80F}" destId="{0AE4C0FE-BF0D-4835-9FA4-D657EB08985F}" srcOrd="1" destOrd="0" presId="urn:microsoft.com/office/officeart/2005/8/layout/list1"/>
    <dgm:cxn modelId="{CF257FFC-D60B-4F8D-B004-9F0D9FFE1841}" type="presOf" srcId="{B3F38A45-6488-40BF-8DC0-346867E2EFF5}" destId="{0BBDD161-A2BB-4627-80FE-B5C84612CDF2}" srcOrd="0" destOrd="0" presId="urn:microsoft.com/office/officeart/2005/8/layout/list1"/>
    <dgm:cxn modelId="{1B3149C5-72A8-485F-9F40-4AE3E20FF549}" type="presOf" srcId="{FECB89B8-F57E-48F8-A235-2DE903488F4C}" destId="{9573946B-3AFA-42C6-B984-9A9E8A1750E3}" srcOrd="1" destOrd="0" presId="urn:microsoft.com/office/officeart/2005/8/layout/list1"/>
    <dgm:cxn modelId="{A84D622C-035D-4EE2-9402-5E1110DD725C}" type="presOf" srcId="{95ADFA27-1CFB-4D7B-8734-33752AC45A90}" destId="{B6B6942E-EF6C-4925-BADE-A103C63BCD9A}" srcOrd="0" destOrd="0" presId="urn:microsoft.com/office/officeart/2005/8/layout/list1"/>
    <dgm:cxn modelId="{0E816ADC-12CA-4150-B7D3-90C99B6BFF7C}" srcId="{95ADFA27-1CFB-4D7B-8734-33752AC45A90}" destId="{B3F38A45-6488-40BF-8DC0-346867E2EFF5}" srcOrd="3" destOrd="0" parTransId="{178B6F48-2B1C-4C25-AFF6-905B389FD85F}" sibTransId="{C8E83891-95AD-477B-8B96-509AA2613B7D}"/>
    <dgm:cxn modelId="{5E71E268-41C9-4F09-9FD6-71CD832E9D34}" type="presOf" srcId="{E9B02AD1-C410-428B-9005-238A95CBB499}" destId="{3B5E1E2C-5D07-42E0-8537-EFB509636E00}" srcOrd="0" destOrd="0" presId="urn:microsoft.com/office/officeart/2005/8/layout/list1"/>
    <dgm:cxn modelId="{446AA886-F73A-4B07-AFAA-AE5FD9FE7780}" type="presOf" srcId="{8A3C1B4C-7DDD-4EB6-A733-2B9F78736463}" destId="{155E3C6F-9064-4A6E-A111-20DFEACCBBE0}" srcOrd="0" destOrd="0" presId="urn:microsoft.com/office/officeart/2005/8/layout/list1"/>
    <dgm:cxn modelId="{58B132AD-99D4-4DA0-A055-A3829BFABD4D}" type="presOf" srcId="{FECB89B8-F57E-48F8-A235-2DE903488F4C}" destId="{EBA56D0C-2501-4C33-8FB2-841AE2B2A809}" srcOrd="0" destOrd="0" presId="urn:microsoft.com/office/officeart/2005/8/layout/list1"/>
    <dgm:cxn modelId="{F9ED249B-CD42-45A1-BBCF-2A760F731337}" srcId="{95ADFA27-1CFB-4D7B-8734-33752AC45A90}" destId="{8A3C1B4C-7DDD-4EB6-A733-2B9F78736463}" srcOrd="4" destOrd="0" parTransId="{765E6CC8-75D8-47BB-9E03-237226930F89}" sibTransId="{337F9DB0-80D2-4DB5-A666-2399BAD35A95}"/>
    <dgm:cxn modelId="{702ADA04-9DC9-4290-885E-877738A80EAA}" srcId="{95ADFA27-1CFB-4D7B-8734-33752AC45A90}" destId="{D845D76C-5146-4162-9EB1-4410F658D80F}" srcOrd="2" destOrd="0" parTransId="{E844D630-2281-4CF5-8FD4-18BFCF372DE9}" sibTransId="{CEA5FD5E-AA07-4DC7-9756-30B87A29A30B}"/>
    <dgm:cxn modelId="{145A758C-8BA9-4E22-B586-98F18AC8F5E7}" srcId="{95ADFA27-1CFB-4D7B-8734-33752AC45A90}" destId="{E9B02AD1-C410-428B-9005-238A95CBB499}" srcOrd="1" destOrd="0" parTransId="{CFF1FF05-D716-4EFD-B1D9-E5D57C9E8159}" sibTransId="{3BC878D1-930B-4D90-BABA-8DFF9152658D}"/>
    <dgm:cxn modelId="{63D3BFA3-A18F-4813-A7E7-1F70321BFE68}" type="presOf" srcId="{D845D76C-5146-4162-9EB1-4410F658D80F}" destId="{3B2E9484-DC80-4D92-85A9-5E70E8E95769}" srcOrd="0" destOrd="0" presId="urn:microsoft.com/office/officeart/2005/8/layout/list1"/>
    <dgm:cxn modelId="{534A73CA-644F-476D-A4A8-8FDFF3559BBF}" type="presOf" srcId="{E9B02AD1-C410-428B-9005-238A95CBB499}" destId="{38EFA676-299B-4B42-A53D-D30EB93BD70E}" srcOrd="1" destOrd="0" presId="urn:microsoft.com/office/officeart/2005/8/layout/list1"/>
    <dgm:cxn modelId="{2D66C9FC-C991-4FFB-853A-CDE94994E93B}" type="presOf" srcId="{8A3C1B4C-7DDD-4EB6-A733-2B9F78736463}" destId="{F7C3F041-7579-48A8-8B3A-ACC6AB925EB3}" srcOrd="1" destOrd="0" presId="urn:microsoft.com/office/officeart/2005/8/layout/list1"/>
    <dgm:cxn modelId="{454DCFC2-1A4D-4F83-A4D0-CBDDE521AE57}" type="presOf" srcId="{B3F38A45-6488-40BF-8DC0-346867E2EFF5}" destId="{C38A184C-6AC9-41E1-955C-2E468F375987}" srcOrd="1" destOrd="0" presId="urn:microsoft.com/office/officeart/2005/8/layout/list1"/>
    <dgm:cxn modelId="{57947370-7EC3-4FB0-819F-857FBBD824E1}" srcId="{95ADFA27-1CFB-4D7B-8734-33752AC45A90}" destId="{FECB89B8-F57E-48F8-A235-2DE903488F4C}" srcOrd="0" destOrd="0" parTransId="{8AC19941-5565-4EB1-BB70-72D8BA7B01D2}" sibTransId="{6B228579-6C4C-4A22-AA91-431E21597ACD}"/>
    <dgm:cxn modelId="{6661B0BB-EF59-4BDF-A66C-8030C81D25C6}" type="presParOf" srcId="{B6B6942E-EF6C-4925-BADE-A103C63BCD9A}" destId="{A5FF3FC8-0988-4953-BD48-4C3873346F1E}" srcOrd="0" destOrd="0" presId="urn:microsoft.com/office/officeart/2005/8/layout/list1"/>
    <dgm:cxn modelId="{98BF97B5-BDB5-4AE2-9027-29F4A70EEFA0}" type="presParOf" srcId="{A5FF3FC8-0988-4953-BD48-4C3873346F1E}" destId="{EBA56D0C-2501-4C33-8FB2-841AE2B2A809}" srcOrd="0" destOrd="0" presId="urn:microsoft.com/office/officeart/2005/8/layout/list1"/>
    <dgm:cxn modelId="{8B91FDEB-AF1D-497F-829E-52F63F757F88}" type="presParOf" srcId="{A5FF3FC8-0988-4953-BD48-4C3873346F1E}" destId="{9573946B-3AFA-42C6-B984-9A9E8A1750E3}" srcOrd="1" destOrd="0" presId="urn:microsoft.com/office/officeart/2005/8/layout/list1"/>
    <dgm:cxn modelId="{37AD6CEF-D453-4D16-B4C6-34FEC4076FF8}" type="presParOf" srcId="{B6B6942E-EF6C-4925-BADE-A103C63BCD9A}" destId="{0D4CED38-DA61-48B1-8C2A-B25E30601DB6}" srcOrd="1" destOrd="0" presId="urn:microsoft.com/office/officeart/2005/8/layout/list1"/>
    <dgm:cxn modelId="{81849092-9621-4B12-BC4A-3CDEB3C0C875}" type="presParOf" srcId="{B6B6942E-EF6C-4925-BADE-A103C63BCD9A}" destId="{23F40135-3BCD-4808-A498-E407106572E0}" srcOrd="2" destOrd="0" presId="urn:microsoft.com/office/officeart/2005/8/layout/list1"/>
    <dgm:cxn modelId="{E0A01AEA-EF07-4533-A925-60A6BCEEDC7F}" type="presParOf" srcId="{B6B6942E-EF6C-4925-BADE-A103C63BCD9A}" destId="{D251D615-EFD5-41F0-B09C-9A3ED857ED86}" srcOrd="3" destOrd="0" presId="urn:microsoft.com/office/officeart/2005/8/layout/list1"/>
    <dgm:cxn modelId="{2DFE42B2-D982-42CA-9CEA-B84F90C812D3}" type="presParOf" srcId="{B6B6942E-EF6C-4925-BADE-A103C63BCD9A}" destId="{FFAB5A9D-B793-411A-A96E-322467F6208A}" srcOrd="4" destOrd="0" presId="urn:microsoft.com/office/officeart/2005/8/layout/list1"/>
    <dgm:cxn modelId="{DA9919FC-1225-4B56-8A1D-6FCEF41F9E1C}" type="presParOf" srcId="{FFAB5A9D-B793-411A-A96E-322467F6208A}" destId="{3B5E1E2C-5D07-42E0-8537-EFB509636E00}" srcOrd="0" destOrd="0" presId="urn:microsoft.com/office/officeart/2005/8/layout/list1"/>
    <dgm:cxn modelId="{B8166F92-A673-44D8-97A6-2E9632E58EAB}" type="presParOf" srcId="{FFAB5A9D-B793-411A-A96E-322467F6208A}" destId="{38EFA676-299B-4B42-A53D-D30EB93BD70E}" srcOrd="1" destOrd="0" presId="urn:microsoft.com/office/officeart/2005/8/layout/list1"/>
    <dgm:cxn modelId="{BE4D55F4-3D21-41DB-B969-C0AFCE18242E}" type="presParOf" srcId="{B6B6942E-EF6C-4925-BADE-A103C63BCD9A}" destId="{F31341EF-EA84-46E7-8031-5AA2CDAB787B}" srcOrd="5" destOrd="0" presId="urn:microsoft.com/office/officeart/2005/8/layout/list1"/>
    <dgm:cxn modelId="{4031B2AA-773A-4BD5-92D8-DEC913A5B85A}" type="presParOf" srcId="{B6B6942E-EF6C-4925-BADE-A103C63BCD9A}" destId="{191CCD0B-8023-4A2C-AE4E-634947EBB7A0}" srcOrd="6" destOrd="0" presId="urn:microsoft.com/office/officeart/2005/8/layout/list1"/>
    <dgm:cxn modelId="{143E3C3F-0045-4B33-82B4-3AD8DDDBE263}" type="presParOf" srcId="{B6B6942E-EF6C-4925-BADE-A103C63BCD9A}" destId="{9B022910-5769-4A78-A4A4-52249D6FE3FD}" srcOrd="7" destOrd="0" presId="urn:microsoft.com/office/officeart/2005/8/layout/list1"/>
    <dgm:cxn modelId="{C9AAF846-395F-4D63-852A-7DF810620CC1}" type="presParOf" srcId="{B6B6942E-EF6C-4925-BADE-A103C63BCD9A}" destId="{89139865-32C2-4AA6-9ED5-755FBB56EFF2}" srcOrd="8" destOrd="0" presId="urn:microsoft.com/office/officeart/2005/8/layout/list1"/>
    <dgm:cxn modelId="{118870BE-B18B-42D5-AF62-537C6EF6EB56}" type="presParOf" srcId="{89139865-32C2-4AA6-9ED5-755FBB56EFF2}" destId="{3B2E9484-DC80-4D92-85A9-5E70E8E95769}" srcOrd="0" destOrd="0" presId="urn:microsoft.com/office/officeart/2005/8/layout/list1"/>
    <dgm:cxn modelId="{A86C49B8-BE70-4B20-99F8-ED11621FB775}" type="presParOf" srcId="{89139865-32C2-4AA6-9ED5-755FBB56EFF2}" destId="{0AE4C0FE-BF0D-4835-9FA4-D657EB08985F}" srcOrd="1" destOrd="0" presId="urn:microsoft.com/office/officeart/2005/8/layout/list1"/>
    <dgm:cxn modelId="{23CC81B9-C730-4103-9029-31FE21D22DF9}" type="presParOf" srcId="{B6B6942E-EF6C-4925-BADE-A103C63BCD9A}" destId="{D23FE6CA-1010-4CDA-86E9-D46E241021CC}" srcOrd="9" destOrd="0" presId="urn:microsoft.com/office/officeart/2005/8/layout/list1"/>
    <dgm:cxn modelId="{3CCACC52-2DC1-44DC-88A7-51BDF56705A2}" type="presParOf" srcId="{B6B6942E-EF6C-4925-BADE-A103C63BCD9A}" destId="{630C08A7-C58C-4354-BA2A-83E11AA5880E}" srcOrd="10" destOrd="0" presId="urn:microsoft.com/office/officeart/2005/8/layout/list1"/>
    <dgm:cxn modelId="{584E5968-A0EF-42A1-B150-21A476D8E7E6}" type="presParOf" srcId="{B6B6942E-EF6C-4925-BADE-A103C63BCD9A}" destId="{71266643-16DB-49DB-A36F-CA8D7D9F27CD}" srcOrd="11" destOrd="0" presId="urn:microsoft.com/office/officeart/2005/8/layout/list1"/>
    <dgm:cxn modelId="{82C1BA9E-F98B-4649-A639-EFF81777F940}" type="presParOf" srcId="{B6B6942E-EF6C-4925-BADE-A103C63BCD9A}" destId="{79CFF776-0100-4774-B20C-B8935FD42AF5}" srcOrd="12" destOrd="0" presId="urn:microsoft.com/office/officeart/2005/8/layout/list1"/>
    <dgm:cxn modelId="{84BFB77F-0831-47D4-920F-D01D2FBEBAE4}" type="presParOf" srcId="{79CFF776-0100-4774-B20C-B8935FD42AF5}" destId="{0BBDD161-A2BB-4627-80FE-B5C84612CDF2}" srcOrd="0" destOrd="0" presId="urn:microsoft.com/office/officeart/2005/8/layout/list1"/>
    <dgm:cxn modelId="{44619CAE-BD28-46D5-98CF-F94BB57001D1}" type="presParOf" srcId="{79CFF776-0100-4774-B20C-B8935FD42AF5}" destId="{C38A184C-6AC9-41E1-955C-2E468F375987}" srcOrd="1" destOrd="0" presId="urn:microsoft.com/office/officeart/2005/8/layout/list1"/>
    <dgm:cxn modelId="{99A3980E-FDE6-4C43-BDCE-28F39710B8B5}" type="presParOf" srcId="{B6B6942E-EF6C-4925-BADE-A103C63BCD9A}" destId="{A8246EAA-7C59-4797-B710-F0DA846D440A}" srcOrd="13" destOrd="0" presId="urn:microsoft.com/office/officeart/2005/8/layout/list1"/>
    <dgm:cxn modelId="{6559822D-3521-47F4-81B2-1673BC83CE1C}" type="presParOf" srcId="{B6B6942E-EF6C-4925-BADE-A103C63BCD9A}" destId="{051725C9-8C77-4B91-B090-1C4EB6A55F98}" srcOrd="14" destOrd="0" presId="urn:microsoft.com/office/officeart/2005/8/layout/list1"/>
    <dgm:cxn modelId="{55B7F0D6-37AF-4F5A-8BF1-8022CC65F1E8}" type="presParOf" srcId="{B6B6942E-EF6C-4925-BADE-A103C63BCD9A}" destId="{0BE827F1-2E44-4116-BFEE-64C61A05917A}" srcOrd="15" destOrd="0" presId="urn:microsoft.com/office/officeart/2005/8/layout/list1"/>
    <dgm:cxn modelId="{37980DAF-B986-43AA-956F-620E1CFE3BCE}" type="presParOf" srcId="{B6B6942E-EF6C-4925-BADE-A103C63BCD9A}" destId="{AA337455-8799-479D-82EC-EA392C8916A6}" srcOrd="16" destOrd="0" presId="urn:microsoft.com/office/officeart/2005/8/layout/list1"/>
    <dgm:cxn modelId="{B4737C3A-AFBF-4042-837B-99F0A9D9C0DD}" type="presParOf" srcId="{AA337455-8799-479D-82EC-EA392C8916A6}" destId="{155E3C6F-9064-4A6E-A111-20DFEACCBBE0}" srcOrd="0" destOrd="0" presId="urn:microsoft.com/office/officeart/2005/8/layout/list1"/>
    <dgm:cxn modelId="{EBDFD155-7F65-4BF7-81B9-13EEF8597B78}" type="presParOf" srcId="{AA337455-8799-479D-82EC-EA392C8916A6}" destId="{F7C3F041-7579-48A8-8B3A-ACC6AB925EB3}" srcOrd="1" destOrd="0" presId="urn:microsoft.com/office/officeart/2005/8/layout/list1"/>
    <dgm:cxn modelId="{4AEF3EAA-EBBE-41D6-AE77-F6360700DA7D}" type="presParOf" srcId="{B6B6942E-EF6C-4925-BADE-A103C63BCD9A}" destId="{AC20054E-3165-4343-BD77-F1FD67E5D048}" srcOrd="17" destOrd="0" presId="urn:microsoft.com/office/officeart/2005/8/layout/list1"/>
    <dgm:cxn modelId="{C096D322-E776-4656-BBCE-ACC3B8E08D54}" type="presParOf" srcId="{B6B6942E-EF6C-4925-BADE-A103C63BCD9A}" destId="{63025E60-BAD9-4656-B3CD-9E4E968CAF6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E156B-2376-4075-8A53-5C5B5512D0C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48ACEFDE-6674-43C2-A5D5-03E9C54CF5A5}">
      <dgm:prSet phldrT="[Texto]" custT="1"/>
      <dgm:spPr/>
      <dgm:t>
        <a:bodyPr/>
        <a:lstStyle/>
        <a:p>
          <a:r>
            <a:rPr lang="es-EC" sz="2800" dirty="0" smtClean="0"/>
            <a:t>Conformación del sistema estructural</a:t>
          </a:r>
          <a:endParaRPr lang="es-EC" sz="2800" dirty="0"/>
        </a:p>
      </dgm:t>
    </dgm:pt>
    <dgm:pt modelId="{114974D1-85FC-4D5B-B1FC-41B1B2B1951B}" type="parTrans" cxnId="{AF1F0296-74B4-4619-9E70-4303FA76C59A}">
      <dgm:prSet/>
      <dgm:spPr/>
      <dgm:t>
        <a:bodyPr/>
        <a:lstStyle/>
        <a:p>
          <a:endParaRPr lang="es-EC" sz="2400"/>
        </a:p>
      </dgm:t>
    </dgm:pt>
    <dgm:pt modelId="{B62C8EA9-856F-460F-8231-98713F830D62}" type="sibTrans" cxnId="{AF1F0296-74B4-4619-9E70-4303FA76C59A}">
      <dgm:prSet/>
      <dgm:spPr/>
      <dgm:t>
        <a:bodyPr/>
        <a:lstStyle/>
        <a:p>
          <a:endParaRPr lang="es-EC" sz="2400"/>
        </a:p>
      </dgm:t>
    </dgm:pt>
    <dgm:pt modelId="{179C9A32-C3B7-403F-868E-85BDAF7A98ED}">
      <dgm:prSet phldrT="[Texto]" custT="1"/>
      <dgm:spPr/>
      <dgm:t>
        <a:bodyPr/>
        <a:lstStyle/>
        <a:p>
          <a:r>
            <a:rPr lang="es-EC" sz="2800" dirty="0" smtClean="0"/>
            <a:t>Geometría y distribución de los elementos estructurales</a:t>
          </a:r>
          <a:endParaRPr lang="es-EC" sz="2800" dirty="0"/>
        </a:p>
      </dgm:t>
    </dgm:pt>
    <dgm:pt modelId="{6F16C375-74DA-471D-B604-0DC39F0D890C}" type="parTrans" cxnId="{9BE2487E-D755-4977-AD9E-73CC47F75990}">
      <dgm:prSet/>
      <dgm:spPr/>
      <dgm:t>
        <a:bodyPr/>
        <a:lstStyle/>
        <a:p>
          <a:endParaRPr lang="es-EC" sz="2400"/>
        </a:p>
      </dgm:t>
    </dgm:pt>
    <dgm:pt modelId="{0E38797A-2B32-44E7-87EF-80D00EEAC990}" type="sibTrans" cxnId="{9BE2487E-D755-4977-AD9E-73CC47F75990}">
      <dgm:prSet/>
      <dgm:spPr/>
      <dgm:t>
        <a:bodyPr/>
        <a:lstStyle/>
        <a:p>
          <a:endParaRPr lang="es-EC" sz="2400"/>
        </a:p>
      </dgm:t>
    </dgm:pt>
    <dgm:pt modelId="{266D478B-5113-4706-A5C9-386708C9CEA9}">
      <dgm:prSet phldrT="[Texto]" custT="1"/>
      <dgm:spPr/>
      <dgm:t>
        <a:bodyPr/>
        <a:lstStyle/>
        <a:p>
          <a:r>
            <a:rPr lang="es-EC" sz="2800" dirty="0" smtClean="0"/>
            <a:t>Características de los materiales de construcción</a:t>
          </a:r>
          <a:endParaRPr lang="es-EC" sz="2800" dirty="0"/>
        </a:p>
      </dgm:t>
    </dgm:pt>
    <dgm:pt modelId="{F04E30F2-0555-44A7-826A-BA07814932FE}" type="parTrans" cxnId="{5DBFAA2F-9624-416E-AB41-8511BAC72272}">
      <dgm:prSet/>
      <dgm:spPr/>
      <dgm:t>
        <a:bodyPr/>
        <a:lstStyle/>
        <a:p>
          <a:endParaRPr lang="es-EC" sz="2400"/>
        </a:p>
      </dgm:t>
    </dgm:pt>
    <dgm:pt modelId="{82E739B0-15CB-4412-AF71-120B6241A019}" type="sibTrans" cxnId="{5DBFAA2F-9624-416E-AB41-8511BAC72272}">
      <dgm:prSet/>
      <dgm:spPr/>
      <dgm:t>
        <a:bodyPr/>
        <a:lstStyle/>
        <a:p>
          <a:endParaRPr lang="es-EC" sz="2400"/>
        </a:p>
      </dgm:t>
    </dgm:pt>
    <dgm:pt modelId="{1D9062C1-794D-4CE8-B00F-D34D84115626}" type="pres">
      <dgm:prSet presAssocID="{C0FE156B-2376-4075-8A53-5C5B5512D0CB}" presName="linear" presStyleCnt="0">
        <dgm:presLayoutVars>
          <dgm:dir/>
          <dgm:animLvl val="lvl"/>
          <dgm:resizeHandles val="exact"/>
        </dgm:presLayoutVars>
      </dgm:prSet>
      <dgm:spPr/>
      <dgm:t>
        <a:bodyPr/>
        <a:lstStyle/>
        <a:p>
          <a:endParaRPr lang="es-EC"/>
        </a:p>
      </dgm:t>
    </dgm:pt>
    <dgm:pt modelId="{142B78EF-4BC9-471D-91C7-9B56D0CED6D0}" type="pres">
      <dgm:prSet presAssocID="{48ACEFDE-6674-43C2-A5D5-03E9C54CF5A5}" presName="parentLin" presStyleCnt="0"/>
      <dgm:spPr/>
      <dgm:t>
        <a:bodyPr/>
        <a:lstStyle/>
        <a:p>
          <a:endParaRPr lang="es-EC"/>
        </a:p>
      </dgm:t>
    </dgm:pt>
    <dgm:pt modelId="{7830C87F-FBE9-46F4-9EE1-8F1230BE4342}" type="pres">
      <dgm:prSet presAssocID="{48ACEFDE-6674-43C2-A5D5-03E9C54CF5A5}" presName="parentLeftMargin" presStyleLbl="node1" presStyleIdx="0" presStyleCnt="3"/>
      <dgm:spPr/>
      <dgm:t>
        <a:bodyPr/>
        <a:lstStyle/>
        <a:p>
          <a:endParaRPr lang="es-EC"/>
        </a:p>
      </dgm:t>
    </dgm:pt>
    <dgm:pt modelId="{585B26E8-9E10-4B61-8E16-E0887C83FA7D}" type="pres">
      <dgm:prSet presAssocID="{48ACEFDE-6674-43C2-A5D5-03E9C54CF5A5}" presName="parentText" presStyleLbl="node1" presStyleIdx="0" presStyleCnt="3">
        <dgm:presLayoutVars>
          <dgm:chMax val="0"/>
          <dgm:bulletEnabled val="1"/>
        </dgm:presLayoutVars>
      </dgm:prSet>
      <dgm:spPr/>
      <dgm:t>
        <a:bodyPr/>
        <a:lstStyle/>
        <a:p>
          <a:endParaRPr lang="es-EC"/>
        </a:p>
      </dgm:t>
    </dgm:pt>
    <dgm:pt modelId="{64F78671-C3ED-4347-AED0-F3EFA88F74FF}" type="pres">
      <dgm:prSet presAssocID="{48ACEFDE-6674-43C2-A5D5-03E9C54CF5A5}" presName="negativeSpace" presStyleCnt="0"/>
      <dgm:spPr/>
      <dgm:t>
        <a:bodyPr/>
        <a:lstStyle/>
        <a:p>
          <a:endParaRPr lang="es-EC"/>
        </a:p>
      </dgm:t>
    </dgm:pt>
    <dgm:pt modelId="{774FAB1B-4B22-400C-A39C-0098AA2E032F}" type="pres">
      <dgm:prSet presAssocID="{48ACEFDE-6674-43C2-A5D5-03E9C54CF5A5}" presName="childText" presStyleLbl="conFgAcc1" presStyleIdx="0" presStyleCnt="3">
        <dgm:presLayoutVars>
          <dgm:bulletEnabled val="1"/>
        </dgm:presLayoutVars>
      </dgm:prSet>
      <dgm:spPr/>
      <dgm:t>
        <a:bodyPr/>
        <a:lstStyle/>
        <a:p>
          <a:endParaRPr lang="es-EC"/>
        </a:p>
      </dgm:t>
    </dgm:pt>
    <dgm:pt modelId="{C72CAA6D-1C89-49C6-A2F5-FCD38BC92E9C}" type="pres">
      <dgm:prSet presAssocID="{B62C8EA9-856F-460F-8231-98713F830D62}" presName="spaceBetweenRectangles" presStyleCnt="0"/>
      <dgm:spPr/>
      <dgm:t>
        <a:bodyPr/>
        <a:lstStyle/>
        <a:p>
          <a:endParaRPr lang="es-EC"/>
        </a:p>
      </dgm:t>
    </dgm:pt>
    <dgm:pt modelId="{6E5EBC24-45E2-4D09-B062-9208CC68ADBB}" type="pres">
      <dgm:prSet presAssocID="{179C9A32-C3B7-403F-868E-85BDAF7A98ED}" presName="parentLin" presStyleCnt="0"/>
      <dgm:spPr/>
      <dgm:t>
        <a:bodyPr/>
        <a:lstStyle/>
        <a:p>
          <a:endParaRPr lang="es-EC"/>
        </a:p>
      </dgm:t>
    </dgm:pt>
    <dgm:pt modelId="{D88EBE46-A266-4046-A9F8-FEB4022B2603}" type="pres">
      <dgm:prSet presAssocID="{179C9A32-C3B7-403F-868E-85BDAF7A98ED}" presName="parentLeftMargin" presStyleLbl="node1" presStyleIdx="0" presStyleCnt="3"/>
      <dgm:spPr/>
      <dgm:t>
        <a:bodyPr/>
        <a:lstStyle/>
        <a:p>
          <a:endParaRPr lang="es-EC"/>
        </a:p>
      </dgm:t>
    </dgm:pt>
    <dgm:pt modelId="{BA74538A-FBD1-4868-91DE-5F7E6B5CA91F}" type="pres">
      <dgm:prSet presAssocID="{179C9A32-C3B7-403F-868E-85BDAF7A98ED}" presName="parentText" presStyleLbl="node1" presStyleIdx="1" presStyleCnt="3">
        <dgm:presLayoutVars>
          <dgm:chMax val="0"/>
          <dgm:bulletEnabled val="1"/>
        </dgm:presLayoutVars>
      </dgm:prSet>
      <dgm:spPr/>
      <dgm:t>
        <a:bodyPr/>
        <a:lstStyle/>
        <a:p>
          <a:endParaRPr lang="es-EC"/>
        </a:p>
      </dgm:t>
    </dgm:pt>
    <dgm:pt modelId="{4937EA83-D630-42D5-B02E-B9F7B1299E90}" type="pres">
      <dgm:prSet presAssocID="{179C9A32-C3B7-403F-868E-85BDAF7A98ED}" presName="negativeSpace" presStyleCnt="0"/>
      <dgm:spPr/>
      <dgm:t>
        <a:bodyPr/>
        <a:lstStyle/>
        <a:p>
          <a:endParaRPr lang="es-EC"/>
        </a:p>
      </dgm:t>
    </dgm:pt>
    <dgm:pt modelId="{5F0BE679-D788-41F8-B109-C4A5FAC25D96}" type="pres">
      <dgm:prSet presAssocID="{179C9A32-C3B7-403F-868E-85BDAF7A98ED}" presName="childText" presStyleLbl="conFgAcc1" presStyleIdx="1" presStyleCnt="3">
        <dgm:presLayoutVars>
          <dgm:bulletEnabled val="1"/>
        </dgm:presLayoutVars>
      </dgm:prSet>
      <dgm:spPr/>
      <dgm:t>
        <a:bodyPr/>
        <a:lstStyle/>
        <a:p>
          <a:endParaRPr lang="es-EC"/>
        </a:p>
      </dgm:t>
    </dgm:pt>
    <dgm:pt modelId="{4747A8DE-3165-450C-A988-A909686AE205}" type="pres">
      <dgm:prSet presAssocID="{0E38797A-2B32-44E7-87EF-80D00EEAC990}" presName="spaceBetweenRectangles" presStyleCnt="0"/>
      <dgm:spPr/>
      <dgm:t>
        <a:bodyPr/>
        <a:lstStyle/>
        <a:p>
          <a:endParaRPr lang="es-EC"/>
        </a:p>
      </dgm:t>
    </dgm:pt>
    <dgm:pt modelId="{971D9508-21EB-4ECE-A933-2ACD4C30DCE9}" type="pres">
      <dgm:prSet presAssocID="{266D478B-5113-4706-A5C9-386708C9CEA9}" presName="parentLin" presStyleCnt="0"/>
      <dgm:spPr/>
      <dgm:t>
        <a:bodyPr/>
        <a:lstStyle/>
        <a:p>
          <a:endParaRPr lang="es-EC"/>
        </a:p>
      </dgm:t>
    </dgm:pt>
    <dgm:pt modelId="{7136F7C5-BA00-4809-8F23-44EB153E4F28}" type="pres">
      <dgm:prSet presAssocID="{266D478B-5113-4706-A5C9-386708C9CEA9}" presName="parentLeftMargin" presStyleLbl="node1" presStyleIdx="1" presStyleCnt="3"/>
      <dgm:spPr/>
      <dgm:t>
        <a:bodyPr/>
        <a:lstStyle/>
        <a:p>
          <a:endParaRPr lang="es-EC"/>
        </a:p>
      </dgm:t>
    </dgm:pt>
    <dgm:pt modelId="{B7B3A09F-D4D2-4AD6-AAF1-4DD6FCB49176}" type="pres">
      <dgm:prSet presAssocID="{266D478B-5113-4706-A5C9-386708C9CEA9}" presName="parentText" presStyleLbl="node1" presStyleIdx="2" presStyleCnt="3">
        <dgm:presLayoutVars>
          <dgm:chMax val="0"/>
          <dgm:bulletEnabled val="1"/>
        </dgm:presLayoutVars>
      </dgm:prSet>
      <dgm:spPr/>
      <dgm:t>
        <a:bodyPr/>
        <a:lstStyle/>
        <a:p>
          <a:endParaRPr lang="es-EC"/>
        </a:p>
      </dgm:t>
    </dgm:pt>
    <dgm:pt modelId="{DAFB2BBA-CB4C-46A2-9F96-C8DEABA39AED}" type="pres">
      <dgm:prSet presAssocID="{266D478B-5113-4706-A5C9-386708C9CEA9}" presName="negativeSpace" presStyleCnt="0"/>
      <dgm:spPr/>
      <dgm:t>
        <a:bodyPr/>
        <a:lstStyle/>
        <a:p>
          <a:endParaRPr lang="es-EC"/>
        </a:p>
      </dgm:t>
    </dgm:pt>
    <dgm:pt modelId="{E9ED41FA-EBE1-46D6-AB3E-DFE4DC41992C}" type="pres">
      <dgm:prSet presAssocID="{266D478B-5113-4706-A5C9-386708C9CEA9}" presName="childText" presStyleLbl="conFgAcc1" presStyleIdx="2" presStyleCnt="3">
        <dgm:presLayoutVars>
          <dgm:bulletEnabled val="1"/>
        </dgm:presLayoutVars>
      </dgm:prSet>
      <dgm:spPr/>
      <dgm:t>
        <a:bodyPr/>
        <a:lstStyle/>
        <a:p>
          <a:endParaRPr lang="es-EC"/>
        </a:p>
      </dgm:t>
    </dgm:pt>
  </dgm:ptLst>
  <dgm:cxnLst>
    <dgm:cxn modelId="{237A8AFC-3C41-45FA-BBFD-E075F54EFB43}" type="presOf" srcId="{48ACEFDE-6674-43C2-A5D5-03E9C54CF5A5}" destId="{7830C87F-FBE9-46F4-9EE1-8F1230BE4342}" srcOrd="0" destOrd="0" presId="urn:microsoft.com/office/officeart/2005/8/layout/list1"/>
    <dgm:cxn modelId="{D4ADD74B-053F-4E2F-B5E8-78FEAEB871D6}" type="presOf" srcId="{266D478B-5113-4706-A5C9-386708C9CEA9}" destId="{B7B3A09F-D4D2-4AD6-AAF1-4DD6FCB49176}" srcOrd="1" destOrd="0" presId="urn:microsoft.com/office/officeart/2005/8/layout/list1"/>
    <dgm:cxn modelId="{DA2B1C8D-604E-4C84-AAFE-91F2D1A87CB4}" type="presOf" srcId="{179C9A32-C3B7-403F-868E-85BDAF7A98ED}" destId="{D88EBE46-A266-4046-A9F8-FEB4022B2603}" srcOrd="0" destOrd="0" presId="urn:microsoft.com/office/officeart/2005/8/layout/list1"/>
    <dgm:cxn modelId="{74A5676B-BD4B-4F7A-8015-A604FEFEA229}" type="presOf" srcId="{C0FE156B-2376-4075-8A53-5C5B5512D0CB}" destId="{1D9062C1-794D-4CE8-B00F-D34D84115626}" srcOrd="0" destOrd="0" presId="urn:microsoft.com/office/officeart/2005/8/layout/list1"/>
    <dgm:cxn modelId="{3D4CA467-1371-4ACD-A682-820A4A9A52FC}" type="presOf" srcId="{48ACEFDE-6674-43C2-A5D5-03E9C54CF5A5}" destId="{585B26E8-9E10-4B61-8E16-E0887C83FA7D}" srcOrd="1" destOrd="0" presId="urn:microsoft.com/office/officeart/2005/8/layout/list1"/>
    <dgm:cxn modelId="{5DBFAA2F-9624-416E-AB41-8511BAC72272}" srcId="{C0FE156B-2376-4075-8A53-5C5B5512D0CB}" destId="{266D478B-5113-4706-A5C9-386708C9CEA9}" srcOrd="2" destOrd="0" parTransId="{F04E30F2-0555-44A7-826A-BA07814932FE}" sibTransId="{82E739B0-15CB-4412-AF71-120B6241A019}"/>
    <dgm:cxn modelId="{AF1F0296-74B4-4619-9E70-4303FA76C59A}" srcId="{C0FE156B-2376-4075-8A53-5C5B5512D0CB}" destId="{48ACEFDE-6674-43C2-A5D5-03E9C54CF5A5}" srcOrd="0" destOrd="0" parTransId="{114974D1-85FC-4D5B-B1FC-41B1B2B1951B}" sibTransId="{B62C8EA9-856F-460F-8231-98713F830D62}"/>
    <dgm:cxn modelId="{E5C06D42-E53D-493F-9C72-04B3ED5F1442}" type="presOf" srcId="{266D478B-5113-4706-A5C9-386708C9CEA9}" destId="{7136F7C5-BA00-4809-8F23-44EB153E4F28}" srcOrd="0" destOrd="0" presId="urn:microsoft.com/office/officeart/2005/8/layout/list1"/>
    <dgm:cxn modelId="{AB75686B-C6BE-4C6E-8A8B-5023824C2EA2}" type="presOf" srcId="{179C9A32-C3B7-403F-868E-85BDAF7A98ED}" destId="{BA74538A-FBD1-4868-91DE-5F7E6B5CA91F}" srcOrd="1" destOrd="0" presId="urn:microsoft.com/office/officeart/2005/8/layout/list1"/>
    <dgm:cxn modelId="{9BE2487E-D755-4977-AD9E-73CC47F75990}" srcId="{C0FE156B-2376-4075-8A53-5C5B5512D0CB}" destId="{179C9A32-C3B7-403F-868E-85BDAF7A98ED}" srcOrd="1" destOrd="0" parTransId="{6F16C375-74DA-471D-B604-0DC39F0D890C}" sibTransId="{0E38797A-2B32-44E7-87EF-80D00EEAC990}"/>
    <dgm:cxn modelId="{2AAD3168-6BE2-4BA4-829B-7D32E2E9B436}" type="presParOf" srcId="{1D9062C1-794D-4CE8-B00F-D34D84115626}" destId="{142B78EF-4BC9-471D-91C7-9B56D0CED6D0}" srcOrd="0" destOrd="0" presId="urn:microsoft.com/office/officeart/2005/8/layout/list1"/>
    <dgm:cxn modelId="{948C7065-E842-4197-97BF-CDB7DFFE19D5}" type="presParOf" srcId="{142B78EF-4BC9-471D-91C7-9B56D0CED6D0}" destId="{7830C87F-FBE9-46F4-9EE1-8F1230BE4342}" srcOrd="0" destOrd="0" presId="urn:microsoft.com/office/officeart/2005/8/layout/list1"/>
    <dgm:cxn modelId="{55008E75-0C31-4842-B111-ADDCFB49BE8F}" type="presParOf" srcId="{142B78EF-4BC9-471D-91C7-9B56D0CED6D0}" destId="{585B26E8-9E10-4B61-8E16-E0887C83FA7D}" srcOrd="1" destOrd="0" presId="urn:microsoft.com/office/officeart/2005/8/layout/list1"/>
    <dgm:cxn modelId="{8C4BEADA-F2CB-4DCA-98FA-726A3E9EB3EF}" type="presParOf" srcId="{1D9062C1-794D-4CE8-B00F-D34D84115626}" destId="{64F78671-C3ED-4347-AED0-F3EFA88F74FF}" srcOrd="1" destOrd="0" presId="urn:microsoft.com/office/officeart/2005/8/layout/list1"/>
    <dgm:cxn modelId="{60BA9AA9-C25D-4F09-8CA6-0BD9FDBF2BEB}" type="presParOf" srcId="{1D9062C1-794D-4CE8-B00F-D34D84115626}" destId="{774FAB1B-4B22-400C-A39C-0098AA2E032F}" srcOrd="2" destOrd="0" presId="urn:microsoft.com/office/officeart/2005/8/layout/list1"/>
    <dgm:cxn modelId="{99073536-6D03-4573-B02D-2D678914E04B}" type="presParOf" srcId="{1D9062C1-794D-4CE8-B00F-D34D84115626}" destId="{C72CAA6D-1C89-49C6-A2F5-FCD38BC92E9C}" srcOrd="3" destOrd="0" presId="urn:microsoft.com/office/officeart/2005/8/layout/list1"/>
    <dgm:cxn modelId="{2FD3C451-06B5-40F0-B9D1-26BDFEDE8BB0}" type="presParOf" srcId="{1D9062C1-794D-4CE8-B00F-D34D84115626}" destId="{6E5EBC24-45E2-4D09-B062-9208CC68ADBB}" srcOrd="4" destOrd="0" presId="urn:microsoft.com/office/officeart/2005/8/layout/list1"/>
    <dgm:cxn modelId="{8DEDCE61-79E2-4DCA-9134-C8A71A3E444D}" type="presParOf" srcId="{6E5EBC24-45E2-4D09-B062-9208CC68ADBB}" destId="{D88EBE46-A266-4046-A9F8-FEB4022B2603}" srcOrd="0" destOrd="0" presId="urn:microsoft.com/office/officeart/2005/8/layout/list1"/>
    <dgm:cxn modelId="{1415907D-FA2E-4835-8B98-1EF38B37F16F}" type="presParOf" srcId="{6E5EBC24-45E2-4D09-B062-9208CC68ADBB}" destId="{BA74538A-FBD1-4868-91DE-5F7E6B5CA91F}" srcOrd="1" destOrd="0" presId="urn:microsoft.com/office/officeart/2005/8/layout/list1"/>
    <dgm:cxn modelId="{AC5AB6BA-4702-4092-A333-78DDEC8AD549}" type="presParOf" srcId="{1D9062C1-794D-4CE8-B00F-D34D84115626}" destId="{4937EA83-D630-42D5-B02E-B9F7B1299E90}" srcOrd="5" destOrd="0" presId="urn:microsoft.com/office/officeart/2005/8/layout/list1"/>
    <dgm:cxn modelId="{B6478A98-8101-4331-A83F-A0A9C5FF91E6}" type="presParOf" srcId="{1D9062C1-794D-4CE8-B00F-D34D84115626}" destId="{5F0BE679-D788-41F8-B109-C4A5FAC25D96}" srcOrd="6" destOrd="0" presId="urn:microsoft.com/office/officeart/2005/8/layout/list1"/>
    <dgm:cxn modelId="{D8621A98-205B-4E69-8696-C768FE368559}" type="presParOf" srcId="{1D9062C1-794D-4CE8-B00F-D34D84115626}" destId="{4747A8DE-3165-450C-A988-A909686AE205}" srcOrd="7" destOrd="0" presId="urn:microsoft.com/office/officeart/2005/8/layout/list1"/>
    <dgm:cxn modelId="{619A1FE7-E573-4360-9AC9-F3DFB4396C99}" type="presParOf" srcId="{1D9062C1-794D-4CE8-B00F-D34D84115626}" destId="{971D9508-21EB-4ECE-A933-2ACD4C30DCE9}" srcOrd="8" destOrd="0" presId="urn:microsoft.com/office/officeart/2005/8/layout/list1"/>
    <dgm:cxn modelId="{90899B6C-7857-421B-AAE0-E8A409416BFE}" type="presParOf" srcId="{971D9508-21EB-4ECE-A933-2ACD4C30DCE9}" destId="{7136F7C5-BA00-4809-8F23-44EB153E4F28}" srcOrd="0" destOrd="0" presId="urn:microsoft.com/office/officeart/2005/8/layout/list1"/>
    <dgm:cxn modelId="{0F221D50-EE7C-429E-8B46-5F975D6738C0}" type="presParOf" srcId="{971D9508-21EB-4ECE-A933-2ACD4C30DCE9}" destId="{B7B3A09F-D4D2-4AD6-AAF1-4DD6FCB49176}" srcOrd="1" destOrd="0" presId="urn:microsoft.com/office/officeart/2005/8/layout/list1"/>
    <dgm:cxn modelId="{37D4DC67-3D22-4012-B834-73E868C75548}" type="presParOf" srcId="{1D9062C1-794D-4CE8-B00F-D34D84115626}" destId="{DAFB2BBA-CB4C-46A2-9F96-C8DEABA39AED}" srcOrd="9" destOrd="0" presId="urn:microsoft.com/office/officeart/2005/8/layout/list1"/>
    <dgm:cxn modelId="{86407E21-38FC-4662-AB00-C2150356F6FF}" type="presParOf" srcId="{1D9062C1-794D-4CE8-B00F-D34D84115626}" destId="{E9ED41FA-EBE1-46D6-AB3E-DFE4DC41992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5F2598-BC9E-4180-9331-A1D93001A40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AA0FA168-2A22-4B39-8AAA-F28065A53AF1}">
      <dgm:prSet phldrT="[Texto]"/>
      <dgm:spPr/>
      <dgm:t>
        <a:bodyPr/>
        <a:lstStyle/>
        <a:p>
          <a:r>
            <a:rPr lang="es-EC" dirty="0" smtClean="0"/>
            <a:t>Recrecido de hormigón en columnas</a:t>
          </a:r>
          <a:endParaRPr lang="es-EC" dirty="0"/>
        </a:p>
      </dgm:t>
    </dgm:pt>
    <dgm:pt modelId="{B2DC1C6D-212B-40A7-81BB-47A93CA775EB}" type="parTrans" cxnId="{8292CC16-C07F-42FA-A654-96633807F43C}">
      <dgm:prSet/>
      <dgm:spPr/>
      <dgm:t>
        <a:bodyPr/>
        <a:lstStyle/>
        <a:p>
          <a:endParaRPr lang="es-EC"/>
        </a:p>
      </dgm:t>
    </dgm:pt>
    <dgm:pt modelId="{F2E5D43B-438D-4408-AED4-68E355D3F404}" type="sibTrans" cxnId="{8292CC16-C07F-42FA-A654-96633807F43C}">
      <dgm:prSet/>
      <dgm:spPr/>
      <dgm:t>
        <a:bodyPr/>
        <a:lstStyle/>
        <a:p>
          <a:endParaRPr lang="es-EC"/>
        </a:p>
      </dgm:t>
    </dgm:pt>
    <dgm:pt modelId="{39803B09-AF90-422B-B101-9796B72659F0}">
      <dgm:prSet phldrT="[Texto]"/>
      <dgm:spPr/>
      <dgm:t>
        <a:bodyPr/>
        <a:lstStyle/>
        <a:p>
          <a:r>
            <a:rPr lang="es-EC" dirty="0" smtClean="0"/>
            <a:t>Recrecido de hormigón en vigas</a:t>
          </a:r>
          <a:endParaRPr lang="es-EC" dirty="0"/>
        </a:p>
      </dgm:t>
    </dgm:pt>
    <dgm:pt modelId="{C235D70C-72C7-4132-B69E-36EDF65BEA41}" type="parTrans" cxnId="{0811AF36-942A-4288-AFB4-6F0C1D79E23A}">
      <dgm:prSet/>
      <dgm:spPr/>
      <dgm:t>
        <a:bodyPr/>
        <a:lstStyle/>
        <a:p>
          <a:endParaRPr lang="es-EC"/>
        </a:p>
      </dgm:t>
    </dgm:pt>
    <dgm:pt modelId="{119E6254-5C9A-4947-A417-E7C5F200F5DA}" type="sibTrans" cxnId="{0811AF36-942A-4288-AFB4-6F0C1D79E23A}">
      <dgm:prSet/>
      <dgm:spPr/>
      <dgm:t>
        <a:bodyPr/>
        <a:lstStyle/>
        <a:p>
          <a:endParaRPr lang="es-EC"/>
        </a:p>
      </dgm:t>
    </dgm:pt>
    <dgm:pt modelId="{BA5FDA4A-06D0-4E3F-A3FF-80D40AD8A2EE}">
      <dgm:prSet phldrT="[Texto]"/>
      <dgm:spPr/>
      <dgm:t>
        <a:bodyPr/>
        <a:lstStyle/>
        <a:p>
          <a:r>
            <a:rPr lang="es-EC" dirty="0" smtClean="0"/>
            <a:t>Colocación de diagonales </a:t>
          </a:r>
          <a:r>
            <a:rPr lang="es-EC" dirty="0" err="1" smtClean="0"/>
            <a:t>rigidizadoras</a:t>
          </a:r>
          <a:endParaRPr lang="es-EC" dirty="0"/>
        </a:p>
      </dgm:t>
    </dgm:pt>
    <dgm:pt modelId="{DCF64890-78F9-405A-9F89-CB90C11F30FB}" type="parTrans" cxnId="{737F8A6C-B56A-4EAB-8A33-D86150D7D390}">
      <dgm:prSet/>
      <dgm:spPr/>
      <dgm:t>
        <a:bodyPr/>
        <a:lstStyle/>
        <a:p>
          <a:endParaRPr lang="es-EC"/>
        </a:p>
      </dgm:t>
    </dgm:pt>
    <dgm:pt modelId="{108AFEE9-A969-4CEC-98BD-B91E8B087CF8}" type="sibTrans" cxnId="{737F8A6C-B56A-4EAB-8A33-D86150D7D390}">
      <dgm:prSet/>
      <dgm:spPr/>
      <dgm:t>
        <a:bodyPr/>
        <a:lstStyle/>
        <a:p>
          <a:endParaRPr lang="es-EC"/>
        </a:p>
      </dgm:t>
    </dgm:pt>
    <dgm:pt modelId="{D91EBC5A-4EA7-48C3-B5D9-8194AC21463C}" type="pres">
      <dgm:prSet presAssocID="{E05F2598-BC9E-4180-9331-A1D93001A40B}" presName="linear" presStyleCnt="0">
        <dgm:presLayoutVars>
          <dgm:dir/>
          <dgm:animLvl val="lvl"/>
          <dgm:resizeHandles val="exact"/>
        </dgm:presLayoutVars>
      </dgm:prSet>
      <dgm:spPr/>
      <dgm:t>
        <a:bodyPr/>
        <a:lstStyle/>
        <a:p>
          <a:endParaRPr lang="es-EC"/>
        </a:p>
      </dgm:t>
    </dgm:pt>
    <dgm:pt modelId="{9A443666-5A4C-4E1D-ACFE-EBF18C658B98}" type="pres">
      <dgm:prSet presAssocID="{AA0FA168-2A22-4B39-8AAA-F28065A53AF1}" presName="parentLin" presStyleCnt="0"/>
      <dgm:spPr/>
    </dgm:pt>
    <dgm:pt modelId="{DE36374C-FD45-4650-8843-62289E9A051F}" type="pres">
      <dgm:prSet presAssocID="{AA0FA168-2A22-4B39-8AAA-F28065A53AF1}" presName="parentLeftMargin" presStyleLbl="node1" presStyleIdx="0" presStyleCnt="3"/>
      <dgm:spPr/>
      <dgm:t>
        <a:bodyPr/>
        <a:lstStyle/>
        <a:p>
          <a:endParaRPr lang="es-EC"/>
        </a:p>
      </dgm:t>
    </dgm:pt>
    <dgm:pt modelId="{3F215148-05B6-430F-BC92-74AA2751624C}" type="pres">
      <dgm:prSet presAssocID="{AA0FA168-2A22-4B39-8AAA-F28065A53AF1}" presName="parentText" presStyleLbl="node1" presStyleIdx="0" presStyleCnt="3">
        <dgm:presLayoutVars>
          <dgm:chMax val="0"/>
          <dgm:bulletEnabled val="1"/>
        </dgm:presLayoutVars>
      </dgm:prSet>
      <dgm:spPr/>
      <dgm:t>
        <a:bodyPr/>
        <a:lstStyle/>
        <a:p>
          <a:endParaRPr lang="es-EC"/>
        </a:p>
      </dgm:t>
    </dgm:pt>
    <dgm:pt modelId="{79AE0506-2909-4C57-B4FC-1E536F7B2847}" type="pres">
      <dgm:prSet presAssocID="{AA0FA168-2A22-4B39-8AAA-F28065A53AF1}" presName="negativeSpace" presStyleCnt="0"/>
      <dgm:spPr/>
    </dgm:pt>
    <dgm:pt modelId="{84F8CEFF-2C20-4699-83EB-36360DA7FF3D}" type="pres">
      <dgm:prSet presAssocID="{AA0FA168-2A22-4B39-8AAA-F28065A53AF1}" presName="childText" presStyleLbl="conFgAcc1" presStyleIdx="0" presStyleCnt="3">
        <dgm:presLayoutVars>
          <dgm:bulletEnabled val="1"/>
        </dgm:presLayoutVars>
      </dgm:prSet>
      <dgm:spPr/>
    </dgm:pt>
    <dgm:pt modelId="{6D267423-8985-4EF4-87BF-1838FAB50DF9}" type="pres">
      <dgm:prSet presAssocID="{F2E5D43B-438D-4408-AED4-68E355D3F404}" presName="spaceBetweenRectangles" presStyleCnt="0"/>
      <dgm:spPr/>
    </dgm:pt>
    <dgm:pt modelId="{C1269899-0DE2-44DA-B98E-2457ED733721}" type="pres">
      <dgm:prSet presAssocID="{39803B09-AF90-422B-B101-9796B72659F0}" presName="parentLin" presStyleCnt="0"/>
      <dgm:spPr/>
    </dgm:pt>
    <dgm:pt modelId="{E0AD19A1-ECFD-4AAB-AA33-17BCA99E9604}" type="pres">
      <dgm:prSet presAssocID="{39803B09-AF90-422B-B101-9796B72659F0}" presName="parentLeftMargin" presStyleLbl="node1" presStyleIdx="0" presStyleCnt="3"/>
      <dgm:spPr/>
      <dgm:t>
        <a:bodyPr/>
        <a:lstStyle/>
        <a:p>
          <a:endParaRPr lang="es-EC"/>
        </a:p>
      </dgm:t>
    </dgm:pt>
    <dgm:pt modelId="{D90C31AD-285E-4005-A665-8BCE7A1F341C}" type="pres">
      <dgm:prSet presAssocID="{39803B09-AF90-422B-B101-9796B72659F0}" presName="parentText" presStyleLbl="node1" presStyleIdx="1" presStyleCnt="3">
        <dgm:presLayoutVars>
          <dgm:chMax val="0"/>
          <dgm:bulletEnabled val="1"/>
        </dgm:presLayoutVars>
      </dgm:prSet>
      <dgm:spPr/>
      <dgm:t>
        <a:bodyPr/>
        <a:lstStyle/>
        <a:p>
          <a:endParaRPr lang="es-EC"/>
        </a:p>
      </dgm:t>
    </dgm:pt>
    <dgm:pt modelId="{EDA3E617-3560-4762-AD8D-473684DC8EAD}" type="pres">
      <dgm:prSet presAssocID="{39803B09-AF90-422B-B101-9796B72659F0}" presName="negativeSpace" presStyleCnt="0"/>
      <dgm:spPr/>
    </dgm:pt>
    <dgm:pt modelId="{567103D1-7667-47A4-A5B3-E24696480255}" type="pres">
      <dgm:prSet presAssocID="{39803B09-AF90-422B-B101-9796B72659F0}" presName="childText" presStyleLbl="conFgAcc1" presStyleIdx="1" presStyleCnt="3">
        <dgm:presLayoutVars>
          <dgm:bulletEnabled val="1"/>
        </dgm:presLayoutVars>
      </dgm:prSet>
      <dgm:spPr/>
    </dgm:pt>
    <dgm:pt modelId="{56E5AA59-E397-4BFE-8AD0-8705167F4531}" type="pres">
      <dgm:prSet presAssocID="{119E6254-5C9A-4947-A417-E7C5F200F5DA}" presName="spaceBetweenRectangles" presStyleCnt="0"/>
      <dgm:spPr/>
    </dgm:pt>
    <dgm:pt modelId="{4AB9DF3E-9C0C-49F0-9A99-B92D7A1065D9}" type="pres">
      <dgm:prSet presAssocID="{BA5FDA4A-06D0-4E3F-A3FF-80D40AD8A2EE}" presName="parentLin" presStyleCnt="0"/>
      <dgm:spPr/>
    </dgm:pt>
    <dgm:pt modelId="{6ED1E86C-4BC6-4F27-B769-F228F6DC0FAE}" type="pres">
      <dgm:prSet presAssocID="{BA5FDA4A-06D0-4E3F-A3FF-80D40AD8A2EE}" presName="parentLeftMargin" presStyleLbl="node1" presStyleIdx="1" presStyleCnt="3"/>
      <dgm:spPr/>
      <dgm:t>
        <a:bodyPr/>
        <a:lstStyle/>
        <a:p>
          <a:endParaRPr lang="es-EC"/>
        </a:p>
      </dgm:t>
    </dgm:pt>
    <dgm:pt modelId="{2E8C3917-2FCD-45ED-9683-9B65D7DE47F7}" type="pres">
      <dgm:prSet presAssocID="{BA5FDA4A-06D0-4E3F-A3FF-80D40AD8A2EE}" presName="parentText" presStyleLbl="node1" presStyleIdx="2" presStyleCnt="3">
        <dgm:presLayoutVars>
          <dgm:chMax val="0"/>
          <dgm:bulletEnabled val="1"/>
        </dgm:presLayoutVars>
      </dgm:prSet>
      <dgm:spPr/>
      <dgm:t>
        <a:bodyPr/>
        <a:lstStyle/>
        <a:p>
          <a:endParaRPr lang="es-EC"/>
        </a:p>
      </dgm:t>
    </dgm:pt>
    <dgm:pt modelId="{65DC53F2-B052-4031-A48F-02CE14BB67EB}" type="pres">
      <dgm:prSet presAssocID="{BA5FDA4A-06D0-4E3F-A3FF-80D40AD8A2EE}" presName="negativeSpace" presStyleCnt="0"/>
      <dgm:spPr/>
    </dgm:pt>
    <dgm:pt modelId="{5A6130AF-041C-4BEE-8371-0B027B4986FC}" type="pres">
      <dgm:prSet presAssocID="{BA5FDA4A-06D0-4E3F-A3FF-80D40AD8A2EE}" presName="childText" presStyleLbl="conFgAcc1" presStyleIdx="2" presStyleCnt="3">
        <dgm:presLayoutVars>
          <dgm:bulletEnabled val="1"/>
        </dgm:presLayoutVars>
      </dgm:prSet>
      <dgm:spPr/>
    </dgm:pt>
  </dgm:ptLst>
  <dgm:cxnLst>
    <dgm:cxn modelId="{872E08E2-80A3-451D-96EC-D7E3F75064D0}" type="presOf" srcId="{AA0FA168-2A22-4B39-8AAA-F28065A53AF1}" destId="{3F215148-05B6-430F-BC92-74AA2751624C}" srcOrd="1" destOrd="0" presId="urn:microsoft.com/office/officeart/2005/8/layout/list1"/>
    <dgm:cxn modelId="{BC27E403-057C-494D-AA17-5446E8BCF434}" type="presOf" srcId="{39803B09-AF90-422B-B101-9796B72659F0}" destId="{E0AD19A1-ECFD-4AAB-AA33-17BCA99E9604}" srcOrd="0" destOrd="0" presId="urn:microsoft.com/office/officeart/2005/8/layout/list1"/>
    <dgm:cxn modelId="{0811AF36-942A-4288-AFB4-6F0C1D79E23A}" srcId="{E05F2598-BC9E-4180-9331-A1D93001A40B}" destId="{39803B09-AF90-422B-B101-9796B72659F0}" srcOrd="1" destOrd="0" parTransId="{C235D70C-72C7-4132-B69E-36EDF65BEA41}" sibTransId="{119E6254-5C9A-4947-A417-E7C5F200F5DA}"/>
    <dgm:cxn modelId="{DC20588D-39A1-4322-B048-192B3B6B61AB}" type="presOf" srcId="{BA5FDA4A-06D0-4E3F-A3FF-80D40AD8A2EE}" destId="{6ED1E86C-4BC6-4F27-B769-F228F6DC0FAE}" srcOrd="0" destOrd="0" presId="urn:microsoft.com/office/officeart/2005/8/layout/list1"/>
    <dgm:cxn modelId="{2EE5F2A1-83F9-4D5E-BE5C-79599014563D}" type="presOf" srcId="{AA0FA168-2A22-4B39-8AAA-F28065A53AF1}" destId="{DE36374C-FD45-4650-8843-62289E9A051F}" srcOrd="0" destOrd="0" presId="urn:microsoft.com/office/officeart/2005/8/layout/list1"/>
    <dgm:cxn modelId="{0C226934-7F36-4288-8C22-E8DC2DB52716}" type="presOf" srcId="{E05F2598-BC9E-4180-9331-A1D93001A40B}" destId="{D91EBC5A-4EA7-48C3-B5D9-8194AC21463C}" srcOrd="0" destOrd="0" presId="urn:microsoft.com/office/officeart/2005/8/layout/list1"/>
    <dgm:cxn modelId="{10F83069-1E72-4869-9A39-36F0549D0A61}" type="presOf" srcId="{39803B09-AF90-422B-B101-9796B72659F0}" destId="{D90C31AD-285E-4005-A665-8BCE7A1F341C}" srcOrd="1" destOrd="0" presId="urn:microsoft.com/office/officeart/2005/8/layout/list1"/>
    <dgm:cxn modelId="{8292CC16-C07F-42FA-A654-96633807F43C}" srcId="{E05F2598-BC9E-4180-9331-A1D93001A40B}" destId="{AA0FA168-2A22-4B39-8AAA-F28065A53AF1}" srcOrd="0" destOrd="0" parTransId="{B2DC1C6D-212B-40A7-81BB-47A93CA775EB}" sibTransId="{F2E5D43B-438D-4408-AED4-68E355D3F404}"/>
    <dgm:cxn modelId="{737F8A6C-B56A-4EAB-8A33-D86150D7D390}" srcId="{E05F2598-BC9E-4180-9331-A1D93001A40B}" destId="{BA5FDA4A-06D0-4E3F-A3FF-80D40AD8A2EE}" srcOrd="2" destOrd="0" parTransId="{DCF64890-78F9-405A-9F89-CB90C11F30FB}" sibTransId="{108AFEE9-A969-4CEC-98BD-B91E8B087CF8}"/>
    <dgm:cxn modelId="{31A3478B-33B8-4053-AD38-202F1B936B76}" type="presOf" srcId="{BA5FDA4A-06D0-4E3F-A3FF-80D40AD8A2EE}" destId="{2E8C3917-2FCD-45ED-9683-9B65D7DE47F7}" srcOrd="1" destOrd="0" presId="urn:microsoft.com/office/officeart/2005/8/layout/list1"/>
    <dgm:cxn modelId="{5B911960-9CB2-40A0-B305-B66D821E881B}" type="presParOf" srcId="{D91EBC5A-4EA7-48C3-B5D9-8194AC21463C}" destId="{9A443666-5A4C-4E1D-ACFE-EBF18C658B98}" srcOrd="0" destOrd="0" presId="urn:microsoft.com/office/officeart/2005/8/layout/list1"/>
    <dgm:cxn modelId="{F24D4714-82C9-4FF3-A0EB-7D97E2896490}" type="presParOf" srcId="{9A443666-5A4C-4E1D-ACFE-EBF18C658B98}" destId="{DE36374C-FD45-4650-8843-62289E9A051F}" srcOrd="0" destOrd="0" presId="urn:microsoft.com/office/officeart/2005/8/layout/list1"/>
    <dgm:cxn modelId="{C43ABDDF-5D2D-4A42-9359-D1989C42FFCA}" type="presParOf" srcId="{9A443666-5A4C-4E1D-ACFE-EBF18C658B98}" destId="{3F215148-05B6-430F-BC92-74AA2751624C}" srcOrd="1" destOrd="0" presId="urn:microsoft.com/office/officeart/2005/8/layout/list1"/>
    <dgm:cxn modelId="{32C993A8-F362-4FDE-B9F0-83D25416E823}" type="presParOf" srcId="{D91EBC5A-4EA7-48C3-B5D9-8194AC21463C}" destId="{79AE0506-2909-4C57-B4FC-1E536F7B2847}" srcOrd="1" destOrd="0" presId="urn:microsoft.com/office/officeart/2005/8/layout/list1"/>
    <dgm:cxn modelId="{CA71E424-8B16-4101-BAF0-724199A21649}" type="presParOf" srcId="{D91EBC5A-4EA7-48C3-B5D9-8194AC21463C}" destId="{84F8CEFF-2C20-4699-83EB-36360DA7FF3D}" srcOrd="2" destOrd="0" presId="urn:microsoft.com/office/officeart/2005/8/layout/list1"/>
    <dgm:cxn modelId="{F2C0D121-CDE9-4655-94CD-5FDAAEA6FF69}" type="presParOf" srcId="{D91EBC5A-4EA7-48C3-B5D9-8194AC21463C}" destId="{6D267423-8985-4EF4-87BF-1838FAB50DF9}" srcOrd="3" destOrd="0" presId="urn:microsoft.com/office/officeart/2005/8/layout/list1"/>
    <dgm:cxn modelId="{EA46F42B-8711-4ED3-8C69-AB090EED040D}" type="presParOf" srcId="{D91EBC5A-4EA7-48C3-B5D9-8194AC21463C}" destId="{C1269899-0DE2-44DA-B98E-2457ED733721}" srcOrd="4" destOrd="0" presId="urn:microsoft.com/office/officeart/2005/8/layout/list1"/>
    <dgm:cxn modelId="{805AA52D-54B9-405D-B9A3-878CFC473EF3}" type="presParOf" srcId="{C1269899-0DE2-44DA-B98E-2457ED733721}" destId="{E0AD19A1-ECFD-4AAB-AA33-17BCA99E9604}" srcOrd="0" destOrd="0" presId="urn:microsoft.com/office/officeart/2005/8/layout/list1"/>
    <dgm:cxn modelId="{4946DF0E-A48F-432D-BDCC-F49FCDFD2057}" type="presParOf" srcId="{C1269899-0DE2-44DA-B98E-2457ED733721}" destId="{D90C31AD-285E-4005-A665-8BCE7A1F341C}" srcOrd="1" destOrd="0" presId="urn:microsoft.com/office/officeart/2005/8/layout/list1"/>
    <dgm:cxn modelId="{986D02DC-F72A-4B70-841D-897EB09EE9F6}" type="presParOf" srcId="{D91EBC5A-4EA7-48C3-B5D9-8194AC21463C}" destId="{EDA3E617-3560-4762-AD8D-473684DC8EAD}" srcOrd="5" destOrd="0" presId="urn:microsoft.com/office/officeart/2005/8/layout/list1"/>
    <dgm:cxn modelId="{ED0BB386-1214-41EF-95AE-9F9E23FD515C}" type="presParOf" srcId="{D91EBC5A-4EA7-48C3-B5D9-8194AC21463C}" destId="{567103D1-7667-47A4-A5B3-E24696480255}" srcOrd="6" destOrd="0" presId="urn:microsoft.com/office/officeart/2005/8/layout/list1"/>
    <dgm:cxn modelId="{1941DAE1-23DF-42A2-913B-BEC699E95982}" type="presParOf" srcId="{D91EBC5A-4EA7-48C3-B5D9-8194AC21463C}" destId="{56E5AA59-E397-4BFE-8AD0-8705167F4531}" srcOrd="7" destOrd="0" presId="urn:microsoft.com/office/officeart/2005/8/layout/list1"/>
    <dgm:cxn modelId="{B6840617-6AB3-407A-A1F1-1603DDDA7B94}" type="presParOf" srcId="{D91EBC5A-4EA7-48C3-B5D9-8194AC21463C}" destId="{4AB9DF3E-9C0C-49F0-9A99-B92D7A1065D9}" srcOrd="8" destOrd="0" presId="urn:microsoft.com/office/officeart/2005/8/layout/list1"/>
    <dgm:cxn modelId="{E4FF10AF-36BD-4C74-90CF-5190AE63AC57}" type="presParOf" srcId="{4AB9DF3E-9C0C-49F0-9A99-B92D7A1065D9}" destId="{6ED1E86C-4BC6-4F27-B769-F228F6DC0FAE}" srcOrd="0" destOrd="0" presId="urn:microsoft.com/office/officeart/2005/8/layout/list1"/>
    <dgm:cxn modelId="{60EC656E-5D19-4D30-A8D4-5827E0D15037}" type="presParOf" srcId="{4AB9DF3E-9C0C-49F0-9A99-B92D7A1065D9}" destId="{2E8C3917-2FCD-45ED-9683-9B65D7DE47F7}" srcOrd="1" destOrd="0" presId="urn:microsoft.com/office/officeart/2005/8/layout/list1"/>
    <dgm:cxn modelId="{5B4310D1-5536-4A89-A9FC-2A5A674A552C}" type="presParOf" srcId="{D91EBC5A-4EA7-48C3-B5D9-8194AC21463C}" destId="{65DC53F2-B052-4031-A48F-02CE14BB67EB}" srcOrd="9" destOrd="0" presId="urn:microsoft.com/office/officeart/2005/8/layout/list1"/>
    <dgm:cxn modelId="{420C045B-CED0-4BFB-A9C9-896DE273E20A}" type="presParOf" srcId="{D91EBC5A-4EA7-48C3-B5D9-8194AC21463C}" destId="{5A6130AF-041C-4BEE-8371-0B027B4986F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2D4704-6786-4062-9456-547210CF8499}" type="doc">
      <dgm:prSet loTypeId="urn:microsoft.com/office/officeart/2005/8/layout/process1" loCatId="process" qsTypeId="urn:microsoft.com/office/officeart/2005/8/quickstyle/simple1" qsCatId="simple" csTypeId="urn:microsoft.com/office/officeart/2005/8/colors/colorful2" csCatId="colorful" phldr="1"/>
      <dgm:spPr/>
    </dgm:pt>
    <dgm:pt modelId="{4D0FD735-FF1D-4E10-8B0E-D8C7089ADE92}">
      <dgm:prSet phldrT="[Texto]"/>
      <dgm:spPr/>
      <dgm:t>
        <a:bodyPr/>
        <a:lstStyle/>
        <a:p>
          <a:r>
            <a:rPr lang="es-EC" dirty="0" smtClean="0"/>
            <a:t>Vigas banda </a:t>
          </a:r>
        </a:p>
        <a:p>
          <a:r>
            <a:rPr lang="es-EC" dirty="0" smtClean="0"/>
            <a:t>30x20 cm</a:t>
          </a:r>
          <a:endParaRPr lang="es-EC" dirty="0"/>
        </a:p>
      </dgm:t>
    </dgm:pt>
    <dgm:pt modelId="{7548A0AD-94F0-46D1-AFB7-41B41580705B}" type="parTrans" cxnId="{185821A5-0CEB-4FD5-91DB-539EFCB596C9}">
      <dgm:prSet/>
      <dgm:spPr/>
      <dgm:t>
        <a:bodyPr/>
        <a:lstStyle/>
        <a:p>
          <a:endParaRPr lang="es-EC"/>
        </a:p>
      </dgm:t>
    </dgm:pt>
    <dgm:pt modelId="{CB7CD942-66B3-473C-878E-48F70F7EDBA1}" type="sibTrans" cxnId="{185821A5-0CEB-4FD5-91DB-539EFCB596C9}">
      <dgm:prSet/>
      <dgm:spPr/>
      <dgm:t>
        <a:bodyPr/>
        <a:lstStyle/>
        <a:p>
          <a:endParaRPr lang="es-EC"/>
        </a:p>
      </dgm:t>
    </dgm:pt>
    <dgm:pt modelId="{A735AFA4-DAFE-453D-BF3E-E3F6E0C2A2D7}">
      <dgm:prSet phldrT="[Texto]"/>
      <dgm:spPr/>
      <dgm:t>
        <a:bodyPr/>
        <a:lstStyle/>
        <a:p>
          <a:r>
            <a:rPr lang="es-EC" dirty="0" smtClean="0"/>
            <a:t>Vigas descolgadas </a:t>
          </a:r>
        </a:p>
        <a:p>
          <a:r>
            <a:rPr lang="es-EC" dirty="0" smtClean="0"/>
            <a:t>30x30 cm</a:t>
          </a:r>
          <a:endParaRPr lang="es-EC" dirty="0"/>
        </a:p>
      </dgm:t>
    </dgm:pt>
    <dgm:pt modelId="{5DBA9C2B-BA96-4C50-8C87-90EE64EE95C5}" type="parTrans" cxnId="{72628776-9006-4B56-8655-7C938DAB2378}">
      <dgm:prSet/>
      <dgm:spPr/>
      <dgm:t>
        <a:bodyPr/>
        <a:lstStyle/>
        <a:p>
          <a:endParaRPr lang="es-EC"/>
        </a:p>
      </dgm:t>
    </dgm:pt>
    <dgm:pt modelId="{682300A2-BD43-4AE8-8C93-80B4776D3D5A}" type="sibTrans" cxnId="{72628776-9006-4B56-8655-7C938DAB2378}">
      <dgm:prSet/>
      <dgm:spPr/>
      <dgm:t>
        <a:bodyPr/>
        <a:lstStyle/>
        <a:p>
          <a:endParaRPr lang="es-EC"/>
        </a:p>
      </dgm:t>
    </dgm:pt>
    <dgm:pt modelId="{A92BC8D5-E7E7-445E-B3FF-E610B79BE1B6}" type="pres">
      <dgm:prSet presAssocID="{6D2D4704-6786-4062-9456-547210CF8499}" presName="Name0" presStyleCnt="0">
        <dgm:presLayoutVars>
          <dgm:dir/>
          <dgm:resizeHandles val="exact"/>
        </dgm:presLayoutVars>
      </dgm:prSet>
      <dgm:spPr/>
    </dgm:pt>
    <dgm:pt modelId="{CFCA57EB-2249-4055-A74A-7C294F481410}" type="pres">
      <dgm:prSet presAssocID="{4D0FD735-FF1D-4E10-8B0E-D8C7089ADE92}" presName="node" presStyleLbl="node1" presStyleIdx="0" presStyleCnt="2">
        <dgm:presLayoutVars>
          <dgm:bulletEnabled val="1"/>
        </dgm:presLayoutVars>
      </dgm:prSet>
      <dgm:spPr/>
      <dgm:t>
        <a:bodyPr/>
        <a:lstStyle/>
        <a:p>
          <a:endParaRPr lang="es-EC"/>
        </a:p>
      </dgm:t>
    </dgm:pt>
    <dgm:pt modelId="{93891468-E4D1-4A7F-A240-F39784E6FE50}" type="pres">
      <dgm:prSet presAssocID="{CB7CD942-66B3-473C-878E-48F70F7EDBA1}" presName="sibTrans" presStyleLbl="sibTrans2D1" presStyleIdx="0" presStyleCnt="1"/>
      <dgm:spPr/>
      <dgm:t>
        <a:bodyPr/>
        <a:lstStyle/>
        <a:p>
          <a:endParaRPr lang="es-EC"/>
        </a:p>
      </dgm:t>
    </dgm:pt>
    <dgm:pt modelId="{6CCB239C-D2C8-41A2-822F-21BE118AEC2C}" type="pres">
      <dgm:prSet presAssocID="{CB7CD942-66B3-473C-878E-48F70F7EDBA1}" presName="connectorText" presStyleLbl="sibTrans2D1" presStyleIdx="0" presStyleCnt="1"/>
      <dgm:spPr/>
      <dgm:t>
        <a:bodyPr/>
        <a:lstStyle/>
        <a:p>
          <a:endParaRPr lang="es-EC"/>
        </a:p>
      </dgm:t>
    </dgm:pt>
    <dgm:pt modelId="{CB40C8F4-ACFA-4CD3-8CC4-37AB654F3C7A}" type="pres">
      <dgm:prSet presAssocID="{A735AFA4-DAFE-453D-BF3E-E3F6E0C2A2D7}" presName="node" presStyleLbl="node1" presStyleIdx="1" presStyleCnt="2">
        <dgm:presLayoutVars>
          <dgm:bulletEnabled val="1"/>
        </dgm:presLayoutVars>
      </dgm:prSet>
      <dgm:spPr/>
      <dgm:t>
        <a:bodyPr/>
        <a:lstStyle/>
        <a:p>
          <a:endParaRPr lang="es-EC"/>
        </a:p>
      </dgm:t>
    </dgm:pt>
  </dgm:ptLst>
  <dgm:cxnLst>
    <dgm:cxn modelId="{185821A5-0CEB-4FD5-91DB-539EFCB596C9}" srcId="{6D2D4704-6786-4062-9456-547210CF8499}" destId="{4D0FD735-FF1D-4E10-8B0E-D8C7089ADE92}" srcOrd="0" destOrd="0" parTransId="{7548A0AD-94F0-46D1-AFB7-41B41580705B}" sibTransId="{CB7CD942-66B3-473C-878E-48F70F7EDBA1}"/>
    <dgm:cxn modelId="{398685C9-47F8-4563-B030-D288B3C2B32A}" type="presOf" srcId="{CB7CD942-66B3-473C-878E-48F70F7EDBA1}" destId="{6CCB239C-D2C8-41A2-822F-21BE118AEC2C}" srcOrd="1" destOrd="0" presId="urn:microsoft.com/office/officeart/2005/8/layout/process1"/>
    <dgm:cxn modelId="{72628776-9006-4B56-8655-7C938DAB2378}" srcId="{6D2D4704-6786-4062-9456-547210CF8499}" destId="{A735AFA4-DAFE-453D-BF3E-E3F6E0C2A2D7}" srcOrd="1" destOrd="0" parTransId="{5DBA9C2B-BA96-4C50-8C87-90EE64EE95C5}" sibTransId="{682300A2-BD43-4AE8-8C93-80B4776D3D5A}"/>
    <dgm:cxn modelId="{21DD8F77-E532-49F8-B3C2-A6058368C469}" type="presOf" srcId="{6D2D4704-6786-4062-9456-547210CF8499}" destId="{A92BC8D5-E7E7-445E-B3FF-E610B79BE1B6}" srcOrd="0" destOrd="0" presId="urn:microsoft.com/office/officeart/2005/8/layout/process1"/>
    <dgm:cxn modelId="{58AD4541-6F6B-4844-BD22-B2EC356B23BB}" type="presOf" srcId="{A735AFA4-DAFE-453D-BF3E-E3F6E0C2A2D7}" destId="{CB40C8F4-ACFA-4CD3-8CC4-37AB654F3C7A}" srcOrd="0" destOrd="0" presId="urn:microsoft.com/office/officeart/2005/8/layout/process1"/>
    <dgm:cxn modelId="{DDF70C9F-2320-4DCA-9AFC-9939174390C8}" type="presOf" srcId="{4D0FD735-FF1D-4E10-8B0E-D8C7089ADE92}" destId="{CFCA57EB-2249-4055-A74A-7C294F481410}" srcOrd="0" destOrd="0" presId="urn:microsoft.com/office/officeart/2005/8/layout/process1"/>
    <dgm:cxn modelId="{82F8730C-8284-416F-A658-002D3847DE40}" type="presOf" srcId="{CB7CD942-66B3-473C-878E-48F70F7EDBA1}" destId="{93891468-E4D1-4A7F-A240-F39784E6FE50}" srcOrd="0" destOrd="0" presId="urn:microsoft.com/office/officeart/2005/8/layout/process1"/>
    <dgm:cxn modelId="{4199D06D-1734-44CF-9B6B-806417CC1AAE}" type="presParOf" srcId="{A92BC8D5-E7E7-445E-B3FF-E610B79BE1B6}" destId="{CFCA57EB-2249-4055-A74A-7C294F481410}" srcOrd="0" destOrd="0" presId="urn:microsoft.com/office/officeart/2005/8/layout/process1"/>
    <dgm:cxn modelId="{AE858473-3796-4EB8-92FD-A9A75930BF45}" type="presParOf" srcId="{A92BC8D5-E7E7-445E-B3FF-E610B79BE1B6}" destId="{93891468-E4D1-4A7F-A240-F39784E6FE50}" srcOrd="1" destOrd="0" presId="urn:microsoft.com/office/officeart/2005/8/layout/process1"/>
    <dgm:cxn modelId="{5F75FF5E-2637-473C-BF49-FE078377810C}" type="presParOf" srcId="{93891468-E4D1-4A7F-A240-F39784E6FE50}" destId="{6CCB239C-D2C8-41A2-822F-21BE118AEC2C}" srcOrd="0" destOrd="0" presId="urn:microsoft.com/office/officeart/2005/8/layout/process1"/>
    <dgm:cxn modelId="{9734B956-8117-4BC5-AC53-494111BC0A12}" type="presParOf" srcId="{A92BC8D5-E7E7-445E-B3FF-E610B79BE1B6}" destId="{CB40C8F4-ACFA-4CD3-8CC4-37AB654F3C7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A59D9-CE0D-4F13-B4C9-F369A0C646D8}">
      <dsp:nvSpPr>
        <dsp:cNvPr id="0" name=""/>
        <dsp:cNvSpPr/>
      </dsp:nvSpPr>
      <dsp:spPr>
        <a:xfrm>
          <a:off x="10927" y="0"/>
          <a:ext cx="2098916" cy="1455759"/>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CEC-77</a:t>
          </a:r>
          <a:endParaRPr lang="es-EC" sz="2800" kern="1200" dirty="0"/>
        </a:p>
      </dsp:txBody>
      <dsp:txXfrm>
        <a:off x="53565" y="42638"/>
        <a:ext cx="2013640" cy="1370483"/>
      </dsp:txXfrm>
    </dsp:sp>
    <dsp:sp modelId="{D8740C32-C0A3-40E6-A7A4-C15718F1F221}">
      <dsp:nvSpPr>
        <dsp:cNvPr id="0" name=""/>
        <dsp:cNvSpPr/>
      </dsp:nvSpPr>
      <dsp:spPr>
        <a:xfrm>
          <a:off x="2319735" y="467614"/>
          <a:ext cx="444970" cy="520531"/>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319735" y="571720"/>
        <a:ext cx="311479" cy="312319"/>
      </dsp:txXfrm>
    </dsp:sp>
    <dsp:sp modelId="{F15AF03F-4F1C-4BDE-8F2D-028C0912E6A5}">
      <dsp:nvSpPr>
        <dsp:cNvPr id="0" name=""/>
        <dsp:cNvSpPr/>
      </dsp:nvSpPr>
      <dsp:spPr>
        <a:xfrm>
          <a:off x="2949410" y="0"/>
          <a:ext cx="2098916" cy="1455759"/>
        </a:xfrm>
        <a:prstGeom prst="roundRect">
          <a:avLst>
            <a:gd name="adj" fmla="val 10000"/>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CEC-2000</a:t>
          </a:r>
        </a:p>
        <a:p>
          <a:pPr lvl="0" algn="ctr" defTabSz="1244600">
            <a:lnSpc>
              <a:spcPct val="90000"/>
            </a:lnSpc>
            <a:spcBef>
              <a:spcPct val="0"/>
            </a:spcBef>
            <a:spcAft>
              <a:spcPct val="35000"/>
            </a:spcAft>
          </a:pPr>
          <a:r>
            <a:rPr lang="es-EC" sz="1600" kern="1200" dirty="0" smtClean="0"/>
            <a:t>(Peligro Sísmico y Diseño </a:t>
          </a:r>
          <a:r>
            <a:rPr lang="es-EC" sz="1600" kern="1200" dirty="0" err="1" smtClean="0"/>
            <a:t>Sismoresistente</a:t>
          </a:r>
          <a:r>
            <a:rPr lang="es-EC" sz="1600" kern="1200" dirty="0" smtClean="0"/>
            <a:t>)</a:t>
          </a:r>
          <a:endParaRPr lang="es-EC" sz="1600" kern="1200" dirty="0"/>
        </a:p>
      </dsp:txBody>
      <dsp:txXfrm>
        <a:off x="2992048" y="42638"/>
        <a:ext cx="2013640" cy="1370483"/>
      </dsp:txXfrm>
    </dsp:sp>
    <dsp:sp modelId="{791657BB-8077-4B86-81D0-F0E03B3D1658}">
      <dsp:nvSpPr>
        <dsp:cNvPr id="0" name=""/>
        <dsp:cNvSpPr/>
      </dsp:nvSpPr>
      <dsp:spPr>
        <a:xfrm>
          <a:off x="5258218" y="467614"/>
          <a:ext cx="444970" cy="520531"/>
        </a:xfrm>
        <a:prstGeom prst="rightArrow">
          <a:avLst>
            <a:gd name="adj1" fmla="val 60000"/>
            <a:gd name="adj2" fmla="val 5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5258218" y="571720"/>
        <a:ext cx="311479" cy="312319"/>
      </dsp:txXfrm>
    </dsp:sp>
    <dsp:sp modelId="{6926AA6D-5567-4F62-A2E0-EBA4229408FB}">
      <dsp:nvSpPr>
        <dsp:cNvPr id="0" name=""/>
        <dsp:cNvSpPr/>
      </dsp:nvSpPr>
      <dsp:spPr>
        <a:xfrm>
          <a:off x="5887893" y="0"/>
          <a:ext cx="2098916" cy="1455759"/>
        </a:xfrm>
        <a:prstGeom prst="roundRect">
          <a:avLst>
            <a:gd name="adj" fmla="val 1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NEC-2015</a:t>
          </a:r>
        </a:p>
        <a:p>
          <a:pPr lvl="0" algn="ctr" defTabSz="1244600">
            <a:lnSpc>
              <a:spcPct val="90000"/>
            </a:lnSpc>
            <a:spcBef>
              <a:spcPct val="0"/>
            </a:spcBef>
            <a:spcAft>
              <a:spcPct val="35000"/>
            </a:spcAft>
          </a:pPr>
          <a:r>
            <a:rPr lang="es-EC" sz="1600" kern="1200" dirty="0" smtClean="0"/>
            <a:t>(Requerimientos mucho más exigentes )</a:t>
          </a:r>
          <a:endParaRPr lang="es-EC" sz="1600" kern="1200" dirty="0"/>
        </a:p>
      </dsp:txBody>
      <dsp:txXfrm>
        <a:off x="5930531" y="42638"/>
        <a:ext cx="2013640" cy="1370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40135-3BCD-4808-A498-E407106572E0}">
      <dsp:nvSpPr>
        <dsp:cNvPr id="0" name=""/>
        <dsp:cNvSpPr/>
      </dsp:nvSpPr>
      <dsp:spPr>
        <a:xfrm>
          <a:off x="0" y="352809"/>
          <a:ext cx="10257430" cy="4788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73946B-3AFA-42C6-B984-9A9E8A1750E3}">
      <dsp:nvSpPr>
        <dsp:cNvPr id="0" name=""/>
        <dsp:cNvSpPr/>
      </dsp:nvSpPr>
      <dsp:spPr>
        <a:xfrm>
          <a:off x="512871" y="72369"/>
          <a:ext cx="7180201" cy="560880"/>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395" tIns="0" rIns="271395" bIns="0" numCol="1" spcCol="1270" anchor="ctr" anchorCtr="0">
          <a:noAutofit/>
        </a:bodyPr>
        <a:lstStyle/>
        <a:p>
          <a:pPr lvl="0" algn="l" defTabSz="844550">
            <a:lnSpc>
              <a:spcPct val="90000"/>
            </a:lnSpc>
            <a:spcBef>
              <a:spcPct val="0"/>
            </a:spcBef>
            <a:spcAft>
              <a:spcPct val="35000"/>
            </a:spcAft>
          </a:pPr>
          <a:r>
            <a:rPr lang="es-EC" sz="1900" kern="1200" dirty="0" smtClean="0"/>
            <a:t>Modificación local de componentes</a:t>
          </a:r>
          <a:endParaRPr lang="es-EC" sz="1900" kern="1200" dirty="0"/>
        </a:p>
      </dsp:txBody>
      <dsp:txXfrm>
        <a:off x="540251" y="99749"/>
        <a:ext cx="7125441" cy="506120"/>
      </dsp:txXfrm>
    </dsp:sp>
    <dsp:sp modelId="{191CCD0B-8023-4A2C-AE4E-634947EBB7A0}">
      <dsp:nvSpPr>
        <dsp:cNvPr id="0" name=""/>
        <dsp:cNvSpPr/>
      </dsp:nvSpPr>
      <dsp:spPr>
        <a:xfrm>
          <a:off x="0" y="1214649"/>
          <a:ext cx="10257430" cy="478800"/>
        </a:xfrm>
        <a:prstGeom prst="rect">
          <a:avLst/>
        </a:prstGeom>
        <a:solidFill>
          <a:schemeClr val="lt1">
            <a:alpha val="90000"/>
            <a:hueOff val="0"/>
            <a:satOff val="0"/>
            <a:lumOff val="0"/>
            <a:alphaOff val="0"/>
          </a:schemeClr>
        </a:solidFill>
        <a:ln w="9525" cap="rnd" cmpd="sng" algn="ctr">
          <a:solidFill>
            <a:schemeClr val="accent2">
              <a:hueOff val="113291"/>
              <a:satOff val="-11998"/>
              <a:lumOff val="-294"/>
              <a:alphaOff val="0"/>
            </a:schemeClr>
          </a:solidFill>
          <a:prstDash val="solid"/>
        </a:ln>
        <a:effectLst/>
      </dsp:spPr>
      <dsp:style>
        <a:lnRef idx="1">
          <a:scrgbClr r="0" g="0" b="0"/>
        </a:lnRef>
        <a:fillRef idx="1">
          <a:scrgbClr r="0" g="0" b="0"/>
        </a:fillRef>
        <a:effectRef idx="0">
          <a:scrgbClr r="0" g="0" b="0"/>
        </a:effectRef>
        <a:fontRef idx="minor"/>
      </dsp:style>
    </dsp:sp>
    <dsp:sp modelId="{38EFA676-299B-4B42-A53D-D30EB93BD70E}">
      <dsp:nvSpPr>
        <dsp:cNvPr id="0" name=""/>
        <dsp:cNvSpPr/>
      </dsp:nvSpPr>
      <dsp:spPr>
        <a:xfrm>
          <a:off x="512871" y="934209"/>
          <a:ext cx="7180201" cy="560880"/>
        </a:xfrm>
        <a:prstGeom prst="roundRect">
          <a:avLst/>
        </a:prstGeom>
        <a:solidFill>
          <a:schemeClr val="accent2">
            <a:hueOff val="113291"/>
            <a:satOff val="-11998"/>
            <a:lumOff val="-294"/>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395" tIns="0" rIns="271395" bIns="0" numCol="1" spcCol="1270" anchor="ctr" anchorCtr="0">
          <a:noAutofit/>
        </a:bodyPr>
        <a:lstStyle/>
        <a:p>
          <a:pPr lvl="0" algn="l" defTabSz="844550">
            <a:lnSpc>
              <a:spcPct val="90000"/>
            </a:lnSpc>
            <a:spcBef>
              <a:spcPct val="0"/>
            </a:spcBef>
            <a:spcAft>
              <a:spcPct val="35000"/>
            </a:spcAft>
          </a:pPr>
          <a:r>
            <a:rPr lang="es-EC" sz="1900" kern="1200" dirty="0" smtClean="0"/>
            <a:t>Remoción o reducción de irregularidades</a:t>
          </a:r>
          <a:endParaRPr lang="es-EC" sz="1900" kern="1200" dirty="0"/>
        </a:p>
      </dsp:txBody>
      <dsp:txXfrm>
        <a:off x="540251" y="961589"/>
        <a:ext cx="7125441" cy="506120"/>
      </dsp:txXfrm>
    </dsp:sp>
    <dsp:sp modelId="{630C08A7-C58C-4354-BA2A-83E11AA5880E}">
      <dsp:nvSpPr>
        <dsp:cNvPr id="0" name=""/>
        <dsp:cNvSpPr/>
      </dsp:nvSpPr>
      <dsp:spPr>
        <a:xfrm>
          <a:off x="0" y="2076489"/>
          <a:ext cx="10257430" cy="478800"/>
        </a:xfrm>
        <a:prstGeom prst="rect">
          <a:avLst/>
        </a:prstGeom>
        <a:solidFill>
          <a:schemeClr val="lt1">
            <a:alpha val="90000"/>
            <a:hueOff val="0"/>
            <a:satOff val="0"/>
            <a:lumOff val="0"/>
            <a:alphaOff val="0"/>
          </a:schemeClr>
        </a:solidFill>
        <a:ln w="9525" cap="rnd" cmpd="sng" algn="ctr">
          <a:solidFill>
            <a:schemeClr val="accent2">
              <a:hueOff val="226582"/>
              <a:satOff val="-23996"/>
              <a:lumOff val="-588"/>
              <a:alphaOff val="0"/>
            </a:schemeClr>
          </a:solidFill>
          <a:prstDash val="solid"/>
        </a:ln>
        <a:effectLst/>
      </dsp:spPr>
      <dsp:style>
        <a:lnRef idx="1">
          <a:scrgbClr r="0" g="0" b="0"/>
        </a:lnRef>
        <a:fillRef idx="1">
          <a:scrgbClr r="0" g="0" b="0"/>
        </a:fillRef>
        <a:effectRef idx="0">
          <a:scrgbClr r="0" g="0" b="0"/>
        </a:effectRef>
        <a:fontRef idx="minor"/>
      </dsp:style>
    </dsp:sp>
    <dsp:sp modelId="{0AE4C0FE-BF0D-4835-9FA4-D657EB08985F}">
      <dsp:nvSpPr>
        <dsp:cNvPr id="0" name=""/>
        <dsp:cNvSpPr/>
      </dsp:nvSpPr>
      <dsp:spPr>
        <a:xfrm>
          <a:off x="512871" y="1796049"/>
          <a:ext cx="7180201" cy="560880"/>
        </a:xfrm>
        <a:prstGeom prst="roundRect">
          <a:avLst/>
        </a:prstGeom>
        <a:solidFill>
          <a:schemeClr val="accent2">
            <a:hueOff val="226582"/>
            <a:satOff val="-23996"/>
            <a:lumOff val="-58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395" tIns="0" rIns="271395" bIns="0" numCol="1" spcCol="1270" anchor="ctr" anchorCtr="0">
          <a:noAutofit/>
        </a:bodyPr>
        <a:lstStyle/>
        <a:p>
          <a:pPr lvl="0" algn="l" defTabSz="844550">
            <a:lnSpc>
              <a:spcPct val="90000"/>
            </a:lnSpc>
            <a:spcBef>
              <a:spcPct val="0"/>
            </a:spcBef>
            <a:spcAft>
              <a:spcPct val="35000"/>
            </a:spcAft>
          </a:pPr>
          <a:r>
            <a:rPr lang="es-EC" sz="1900" kern="1200" dirty="0" err="1" smtClean="0"/>
            <a:t>Rigidizamiento</a:t>
          </a:r>
          <a:r>
            <a:rPr lang="es-EC" sz="1900" kern="1200" dirty="0" smtClean="0"/>
            <a:t> global de la estructura</a:t>
          </a:r>
          <a:endParaRPr lang="es-EC" sz="1900" kern="1200" dirty="0"/>
        </a:p>
      </dsp:txBody>
      <dsp:txXfrm>
        <a:off x="540251" y="1823429"/>
        <a:ext cx="7125441" cy="506120"/>
      </dsp:txXfrm>
    </dsp:sp>
    <dsp:sp modelId="{051725C9-8C77-4B91-B090-1C4EB6A55F98}">
      <dsp:nvSpPr>
        <dsp:cNvPr id="0" name=""/>
        <dsp:cNvSpPr/>
      </dsp:nvSpPr>
      <dsp:spPr>
        <a:xfrm>
          <a:off x="0" y="2938329"/>
          <a:ext cx="10257430" cy="478800"/>
        </a:xfrm>
        <a:prstGeom prst="rect">
          <a:avLst/>
        </a:prstGeom>
        <a:solidFill>
          <a:schemeClr val="lt1">
            <a:alpha val="90000"/>
            <a:hueOff val="0"/>
            <a:satOff val="0"/>
            <a:lumOff val="0"/>
            <a:alphaOff val="0"/>
          </a:schemeClr>
        </a:solidFill>
        <a:ln w="9525" cap="rnd" cmpd="sng" algn="ctr">
          <a:solidFill>
            <a:schemeClr val="accent2">
              <a:hueOff val="339874"/>
              <a:satOff val="-35995"/>
              <a:lumOff val="-882"/>
              <a:alphaOff val="0"/>
            </a:schemeClr>
          </a:solidFill>
          <a:prstDash val="solid"/>
        </a:ln>
        <a:effectLst/>
      </dsp:spPr>
      <dsp:style>
        <a:lnRef idx="1">
          <a:scrgbClr r="0" g="0" b="0"/>
        </a:lnRef>
        <a:fillRef idx="1">
          <a:scrgbClr r="0" g="0" b="0"/>
        </a:fillRef>
        <a:effectRef idx="0">
          <a:scrgbClr r="0" g="0" b="0"/>
        </a:effectRef>
        <a:fontRef idx="minor"/>
      </dsp:style>
    </dsp:sp>
    <dsp:sp modelId="{C38A184C-6AC9-41E1-955C-2E468F375987}">
      <dsp:nvSpPr>
        <dsp:cNvPr id="0" name=""/>
        <dsp:cNvSpPr/>
      </dsp:nvSpPr>
      <dsp:spPr>
        <a:xfrm>
          <a:off x="512871" y="2657889"/>
          <a:ext cx="7180201" cy="560880"/>
        </a:xfrm>
        <a:prstGeom prst="roundRect">
          <a:avLst/>
        </a:prstGeom>
        <a:solidFill>
          <a:schemeClr val="accent2">
            <a:hueOff val="339874"/>
            <a:satOff val="-35995"/>
            <a:lumOff val="-88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395" tIns="0" rIns="271395" bIns="0" numCol="1" spcCol="1270" anchor="ctr" anchorCtr="0">
          <a:noAutofit/>
        </a:bodyPr>
        <a:lstStyle/>
        <a:p>
          <a:pPr lvl="0" algn="l" defTabSz="844550">
            <a:lnSpc>
              <a:spcPct val="90000"/>
            </a:lnSpc>
            <a:spcBef>
              <a:spcPct val="0"/>
            </a:spcBef>
            <a:spcAft>
              <a:spcPct val="35000"/>
            </a:spcAft>
          </a:pPr>
          <a:r>
            <a:rPr lang="es-EC" sz="1900" kern="1200" dirty="0" smtClean="0"/>
            <a:t>Reducción de masa</a:t>
          </a:r>
          <a:endParaRPr lang="es-EC" sz="1900" kern="1200" dirty="0"/>
        </a:p>
      </dsp:txBody>
      <dsp:txXfrm>
        <a:off x="540251" y="2685269"/>
        <a:ext cx="7125441" cy="506120"/>
      </dsp:txXfrm>
    </dsp:sp>
    <dsp:sp modelId="{63025E60-BAD9-4656-B3CD-9E4E968CAF68}">
      <dsp:nvSpPr>
        <dsp:cNvPr id="0" name=""/>
        <dsp:cNvSpPr/>
      </dsp:nvSpPr>
      <dsp:spPr>
        <a:xfrm>
          <a:off x="0" y="3800169"/>
          <a:ext cx="10257430" cy="478800"/>
        </a:xfrm>
        <a:prstGeom prst="rect">
          <a:avLst/>
        </a:prstGeom>
        <a:solidFill>
          <a:schemeClr val="lt1">
            <a:alpha val="90000"/>
            <a:hueOff val="0"/>
            <a:satOff val="0"/>
            <a:lumOff val="0"/>
            <a:alphaOff val="0"/>
          </a:schemeClr>
        </a:solidFill>
        <a:ln w="9525" cap="rnd" cmpd="sng" algn="ctr">
          <a:solidFill>
            <a:schemeClr val="accent2">
              <a:hueOff val="453165"/>
              <a:satOff val="-47993"/>
              <a:lumOff val="-1176"/>
              <a:alphaOff val="0"/>
            </a:schemeClr>
          </a:solidFill>
          <a:prstDash val="solid"/>
        </a:ln>
        <a:effectLst/>
      </dsp:spPr>
      <dsp:style>
        <a:lnRef idx="1">
          <a:scrgbClr r="0" g="0" b="0"/>
        </a:lnRef>
        <a:fillRef idx="1">
          <a:scrgbClr r="0" g="0" b="0"/>
        </a:fillRef>
        <a:effectRef idx="0">
          <a:scrgbClr r="0" g="0" b="0"/>
        </a:effectRef>
        <a:fontRef idx="minor"/>
      </dsp:style>
    </dsp:sp>
    <dsp:sp modelId="{F7C3F041-7579-48A8-8B3A-ACC6AB925EB3}">
      <dsp:nvSpPr>
        <dsp:cNvPr id="0" name=""/>
        <dsp:cNvSpPr/>
      </dsp:nvSpPr>
      <dsp:spPr>
        <a:xfrm>
          <a:off x="512871" y="3519729"/>
          <a:ext cx="7180201" cy="560880"/>
        </a:xfrm>
        <a:prstGeom prst="roundRect">
          <a:avLst/>
        </a:prstGeom>
        <a:solidFill>
          <a:schemeClr val="accent2">
            <a:hueOff val="453165"/>
            <a:satOff val="-47993"/>
            <a:lumOff val="-117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395" tIns="0" rIns="271395" bIns="0" numCol="1" spcCol="1270" anchor="ctr" anchorCtr="0">
          <a:noAutofit/>
        </a:bodyPr>
        <a:lstStyle/>
        <a:p>
          <a:pPr lvl="0" algn="l" defTabSz="844550">
            <a:lnSpc>
              <a:spcPct val="90000"/>
            </a:lnSpc>
            <a:spcBef>
              <a:spcPct val="0"/>
            </a:spcBef>
            <a:spcAft>
              <a:spcPct val="35000"/>
            </a:spcAft>
          </a:pPr>
          <a:r>
            <a:rPr lang="es-EC" sz="1900" kern="1200" dirty="0" smtClean="0"/>
            <a:t>Aislamiento sísmico  o disipadores de energía</a:t>
          </a:r>
          <a:endParaRPr lang="es-EC" sz="1900" kern="1200" dirty="0"/>
        </a:p>
      </dsp:txBody>
      <dsp:txXfrm>
        <a:off x="540251" y="3547109"/>
        <a:ext cx="7125441"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FAB1B-4B22-400C-A39C-0098AA2E032F}">
      <dsp:nvSpPr>
        <dsp:cNvPr id="0" name=""/>
        <dsp:cNvSpPr/>
      </dsp:nvSpPr>
      <dsp:spPr>
        <a:xfrm>
          <a:off x="0" y="472884"/>
          <a:ext cx="8915400" cy="7056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5B26E8-9E10-4B61-8E16-E0887C83FA7D}">
      <dsp:nvSpPr>
        <dsp:cNvPr id="0" name=""/>
        <dsp:cNvSpPr/>
      </dsp:nvSpPr>
      <dsp:spPr>
        <a:xfrm>
          <a:off x="445770" y="59604"/>
          <a:ext cx="6240780" cy="82656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1244600">
            <a:lnSpc>
              <a:spcPct val="90000"/>
            </a:lnSpc>
            <a:spcBef>
              <a:spcPct val="0"/>
            </a:spcBef>
            <a:spcAft>
              <a:spcPct val="35000"/>
            </a:spcAft>
          </a:pPr>
          <a:r>
            <a:rPr lang="es-EC" sz="2800" kern="1200" dirty="0" smtClean="0"/>
            <a:t>Conformación del sistema estructural</a:t>
          </a:r>
          <a:endParaRPr lang="es-EC" sz="2800" kern="1200" dirty="0"/>
        </a:p>
      </dsp:txBody>
      <dsp:txXfrm>
        <a:off x="486119" y="99953"/>
        <a:ext cx="6160082" cy="745862"/>
      </dsp:txXfrm>
    </dsp:sp>
    <dsp:sp modelId="{5F0BE679-D788-41F8-B109-C4A5FAC25D96}">
      <dsp:nvSpPr>
        <dsp:cNvPr id="0" name=""/>
        <dsp:cNvSpPr/>
      </dsp:nvSpPr>
      <dsp:spPr>
        <a:xfrm>
          <a:off x="0" y="1742965"/>
          <a:ext cx="8915400" cy="705600"/>
        </a:xfrm>
        <a:prstGeom prst="rect">
          <a:avLst/>
        </a:prstGeom>
        <a:solidFill>
          <a:schemeClr val="lt1">
            <a:alpha val="90000"/>
            <a:hueOff val="0"/>
            <a:satOff val="0"/>
            <a:lumOff val="0"/>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dsp:style>
    </dsp:sp>
    <dsp:sp modelId="{BA74538A-FBD1-4868-91DE-5F7E6B5CA91F}">
      <dsp:nvSpPr>
        <dsp:cNvPr id="0" name=""/>
        <dsp:cNvSpPr/>
      </dsp:nvSpPr>
      <dsp:spPr>
        <a:xfrm>
          <a:off x="445770" y="1329684"/>
          <a:ext cx="6240780" cy="826560"/>
        </a:xfrm>
        <a:prstGeom prst="roundRect">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1244600">
            <a:lnSpc>
              <a:spcPct val="90000"/>
            </a:lnSpc>
            <a:spcBef>
              <a:spcPct val="0"/>
            </a:spcBef>
            <a:spcAft>
              <a:spcPct val="35000"/>
            </a:spcAft>
          </a:pPr>
          <a:r>
            <a:rPr lang="es-EC" sz="2800" kern="1200" dirty="0" smtClean="0"/>
            <a:t>Geometría y distribución de los elementos estructurales</a:t>
          </a:r>
          <a:endParaRPr lang="es-EC" sz="2800" kern="1200" dirty="0"/>
        </a:p>
      </dsp:txBody>
      <dsp:txXfrm>
        <a:off x="486119" y="1370033"/>
        <a:ext cx="6160082" cy="745862"/>
      </dsp:txXfrm>
    </dsp:sp>
    <dsp:sp modelId="{E9ED41FA-EBE1-46D6-AB3E-DFE4DC41992C}">
      <dsp:nvSpPr>
        <dsp:cNvPr id="0" name=""/>
        <dsp:cNvSpPr/>
      </dsp:nvSpPr>
      <dsp:spPr>
        <a:xfrm>
          <a:off x="0" y="3013045"/>
          <a:ext cx="8915400" cy="705600"/>
        </a:xfrm>
        <a:prstGeom prst="rect">
          <a:avLst/>
        </a:prstGeom>
        <a:solidFill>
          <a:schemeClr val="lt1">
            <a:alpha val="90000"/>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sp>
    <dsp:sp modelId="{B7B3A09F-D4D2-4AD6-AAF1-4DD6FCB49176}">
      <dsp:nvSpPr>
        <dsp:cNvPr id="0" name=""/>
        <dsp:cNvSpPr/>
      </dsp:nvSpPr>
      <dsp:spPr>
        <a:xfrm>
          <a:off x="445770" y="2599765"/>
          <a:ext cx="6240780" cy="826560"/>
        </a:xfrm>
        <a:prstGeom prst="round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1244600">
            <a:lnSpc>
              <a:spcPct val="90000"/>
            </a:lnSpc>
            <a:spcBef>
              <a:spcPct val="0"/>
            </a:spcBef>
            <a:spcAft>
              <a:spcPct val="35000"/>
            </a:spcAft>
          </a:pPr>
          <a:r>
            <a:rPr lang="es-EC" sz="2800" kern="1200" dirty="0" smtClean="0"/>
            <a:t>Características de los materiales de construcción</a:t>
          </a:r>
          <a:endParaRPr lang="es-EC" sz="2800" kern="1200" dirty="0"/>
        </a:p>
      </dsp:txBody>
      <dsp:txXfrm>
        <a:off x="486119" y="2640114"/>
        <a:ext cx="6160082"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8CEFF-2C20-4699-83EB-36360DA7FF3D}">
      <dsp:nvSpPr>
        <dsp:cNvPr id="0" name=""/>
        <dsp:cNvSpPr/>
      </dsp:nvSpPr>
      <dsp:spPr>
        <a:xfrm>
          <a:off x="0" y="725784"/>
          <a:ext cx="8915400" cy="5796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15148-05B6-430F-BC92-74AA2751624C}">
      <dsp:nvSpPr>
        <dsp:cNvPr id="0" name=""/>
        <dsp:cNvSpPr/>
      </dsp:nvSpPr>
      <dsp:spPr>
        <a:xfrm>
          <a:off x="445770" y="386304"/>
          <a:ext cx="6240780" cy="67896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1022350">
            <a:lnSpc>
              <a:spcPct val="90000"/>
            </a:lnSpc>
            <a:spcBef>
              <a:spcPct val="0"/>
            </a:spcBef>
            <a:spcAft>
              <a:spcPct val="35000"/>
            </a:spcAft>
          </a:pPr>
          <a:r>
            <a:rPr lang="es-EC" sz="2300" kern="1200" dirty="0" smtClean="0"/>
            <a:t>Recrecido de hormigón en columnas</a:t>
          </a:r>
          <a:endParaRPr lang="es-EC" sz="2300" kern="1200" dirty="0"/>
        </a:p>
      </dsp:txBody>
      <dsp:txXfrm>
        <a:off x="478914" y="419448"/>
        <a:ext cx="6174492" cy="612672"/>
      </dsp:txXfrm>
    </dsp:sp>
    <dsp:sp modelId="{567103D1-7667-47A4-A5B3-E24696480255}">
      <dsp:nvSpPr>
        <dsp:cNvPr id="0" name=""/>
        <dsp:cNvSpPr/>
      </dsp:nvSpPr>
      <dsp:spPr>
        <a:xfrm>
          <a:off x="0" y="1769065"/>
          <a:ext cx="8915400" cy="5796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0C31AD-285E-4005-A665-8BCE7A1F341C}">
      <dsp:nvSpPr>
        <dsp:cNvPr id="0" name=""/>
        <dsp:cNvSpPr/>
      </dsp:nvSpPr>
      <dsp:spPr>
        <a:xfrm>
          <a:off x="445770" y="1429584"/>
          <a:ext cx="6240780" cy="67896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1022350">
            <a:lnSpc>
              <a:spcPct val="90000"/>
            </a:lnSpc>
            <a:spcBef>
              <a:spcPct val="0"/>
            </a:spcBef>
            <a:spcAft>
              <a:spcPct val="35000"/>
            </a:spcAft>
          </a:pPr>
          <a:r>
            <a:rPr lang="es-EC" sz="2300" kern="1200" dirty="0" smtClean="0"/>
            <a:t>Recrecido de hormigón en vigas</a:t>
          </a:r>
          <a:endParaRPr lang="es-EC" sz="2300" kern="1200" dirty="0"/>
        </a:p>
      </dsp:txBody>
      <dsp:txXfrm>
        <a:off x="478914" y="1462728"/>
        <a:ext cx="6174492" cy="612672"/>
      </dsp:txXfrm>
    </dsp:sp>
    <dsp:sp modelId="{5A6130AF-041C-4BEE-8371-0B027B4986FC}">
      <dsp:nvSpPr>
        <dsp:cNvPr id="0" name=""/>
        <dsp:cNvSpPr/>
      </dsp:nvSpPr>
      <dsp:spPr>
        <a:xfrm>
          <a:off x="0" y="2812344"/>
          <a:ext cx="8915400" cy="57960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8C3917-2FCD-45ED-9683-9B65D7DE47F7}">
      <dsp:nvSpPr>
        <dsp:cNvPr id="0" name=""/>
        <dsp:cNvSpPr/>
      </dsp:nvSpPr>
      <dsp:spPr>
        <a:xfrm>
          <a:off x="445770" y="2472865"/>
          <a:ext cx="6240780" cy="67896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1022350">
            <a:lnSpc>
              <a:spcPct val="90000"/>
            </a:lnSpc>
            <a:spcBef>
              <a:spcPct val="0"/>
            </a:spcBef>
            <a:spcAft>
              <a:spcPct val="35000"/>
            </a:spcAft>
          </a:pPr>
          <a:r>
            <a:rPr lang="es-EC" sz="2300" kern="1200" dirty="0" smtClean="0"/>
            <a:t>Colocación de diagonales </a:t>
          </a:r>
          <a:r>
            <a:rPr lang="es-EC" sz="2300" kern="1200" dirty="0" err="1" smtClean="0"/>
            <a:t>rigidizadoras</a:t>
          </a:r>
          <a:endParaRPr lang="es-EC" sz="2300" kern="1200" dirty="0"/>
        </a:p>
      </dsp:txBody>
      <dsp:txXfrm>
        <a:off x="478914" y="2506009"/>
        <a:ext cx="6174492"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A57EB-2249-4055-A74A-7C294F481410}">
      <dsp:nvSpPr>
        <dsp:cNvPr id="0" name=""/>
        <dsp:cNvSpPr/>
      </dsp:nvSpPr>
      <dsp:spPr>
        <a:xfrm>
          <a:off x="1741" y="0"/>
          <a:ext cx="3713298" cy="95079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Vigas banda </a:t>
          </a:r>
        </a:p>
        <a:p>
          <a:pPr lvl="0" algn="ctr" defTabSz="933450">
            <a:lnSpc>
              <a:spcPct val="90000"/>
            </a:lnSpc>
            <a:spcBef>
              <a:spcPct val="0"/>
            </a:spcBef>
            <a:spcAft>
              <a:spcPct val="35000"/>
            </a:spcAft>
          </a:pPr>
          <a:r>
            <a:rPr lang="es-EC" sz="2100" kern="1200" dirty="0" smtClean="0"/>
            <a:t>30x20 cm</a:t>
          </a:r>
          <a:endParaRPr lang="es-EC" sz="2100" kern="1200" dirty="0"/>
        </a:p>
      </dsp:txBody>
      <dsp:txXfrm>
        <a:off x="29589" y="27848"/>
        <a:ext cx="3657602" cy="895098"/>
      </dsp:txXfrm>
    </dsp:sp>
    <dsp:sp modelId="{93891468-E4D1-4A7F-A240-F39784E6FE50}">
      <dsp:nvSpPr>
        <dsp:cNvPr id="0" name=""/>
        <dsp:cNvSpPr/>
      </dsp:nvSpPr>
      <dsp:spPr>
        <a:xfrm>
          <a:off x="4086369" y="14947"/>
          <a:ext cx="787219" cy="9208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4086369" y="199127"/>
        <a:ext cx="551053" cy="552538"/>
      </dsp:txXfrm>
    </dsp:sp>
    <dsp:sp modelId="{CB40C8F4-ACFA-4CD3-8CC4-37AB654F3C7A}">
      <dsp:nvSpPr>
        <dsp:cNvPr id="0" name=""/>
        <dsp:cNvSpPr/>
      </dsp:nvSpPr>
      <dsp:spPr>
        <a:xfrm>
          <a:off x="5200359" y="0"/>
          <a:ext cx="3713298" cy="950794"/>
        </a:xfrm>
        <a:prstGeom prst="roundRect">
          <a:avLst>
            <a:gd name="adj" fmla="val 10000"/>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Vigas descolgadas </a:t>
          </a:r>
        </a:p>
        <a:p>
          <a:pPr lvl="0" algn="ctr" defTabSz="933450">
            <a:lnSpc>
              <a:spcPct val="90000"/>
            </a:lnSpc>
            <a:spcBef>
              <a:spcPct val="0"/>
            </a:spcBef>
            <a:spcAft>
              <a:spcPct val="35000"/>
            </a:spcAft>
          </a:pPr>
          <a:r>
            <a:rPr lang="es-EC" sz="2100" kern="1200" dirty="0" smtClean="0"/>
            <a:t>30x30 cm</a:t>
          </a:r>
          <a:endParaRPr lang="es-EC" sz="2100" kern="1200" dirty="0"/>
        </a:p>
      </dsp:txBody>
      <dsp:txXfrm>
        <a:off x="5228207" y="27848"/>
        <a:ext cx="3657602" cy="8950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336279765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266643508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248054961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368642526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241795303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199899467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9A063F3-B4C2-4DFC-8292-19C97765B468}" type="datetimeFigureOut">
              <a:rPr lang="es-ES" smtClean="0"/>
              <a:t>07/02/2017</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128792520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9A063F3-B4C2-4DFC-8292-19C97765B468}" type="datetimeFigureOut">
              <a:rPr lang="es-ES" smtClean="0"/>
              <a:t>07/02/2017</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62630392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9A063F3-B4C2-4DFC-8292-19C97765B468}" type="datetimeFigureOut">
              <a:rPr lang="es-ES" smtClean="0"/>
              <a:t>07/02/2017</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154171544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063F3-B4C2-4DFC-8292-19C97765B468}" type="datetimeFigureOut">
              <a:rPr lang="es-ES" smtClean="0"/>
              <a:t>07/02/2017</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75299560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A063F3-B4C2-4DFC-8292-19C97765B468}" type="datetimeFigureOut">
              <a:rPr lang="es-ES" smtClean="0"/>
              <a:t>07/02/2017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99323277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326674129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A063F3-B4C2-4DFC-8292-19C97765B468}" type="datetimeFigureOut">
              <a:rPr lang="es-ES" smtClean="0"/>
              <a:t>07/02/2017</a:t>
            </a:fld>
            <a:endParaRPr lang="es-E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3403325676"/>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117674892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43FB6E-52DB-4F36-A7DB-FFE6697A6A04}"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570338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9A063F3-B4C2-4DFC-8292-19C97765B468}" type="datetimeFigureOut">
              <a:rPr lang="es-ES" smtClean="0"/>
              <a:t>07/02/2017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271150869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9A063F3-B4C2-4DFC-8292-19C97765B468}" type="datetimeFigureOut">
              <a:rPr lang="es-ES" smtClean="0"/>
              <a:t>07/02/2017</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43FB6E-52DB-4F36-A7DB-FFE6697A6A04}"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8971795"/>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9A063F3-B4C2-4DFC-8292-19C97765B468}" type="datetimeFigureOut">
              <a:rPr lang="es-ES" smtClean="0"/>
              <a:t>07/02/2017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61225259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388714769"/>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250214385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A063F3-B4C2-4DFC-8292-19C97765B468}" type="datetimeFigureOut">
              <a:rPr lang="es-ES" smtClean="0"/>
              <a:t>07/02/2017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5703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9A063F3-B4C2-4DFC-8292-19C97765B468}" type="datetimeFigureOut">
              <a:rPr lang="es-ES" smtClean="0"/>
              <a:t>07/02/2017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287897600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99A063F3-B4C2-4DFC-8292-19C97765B468}" type="datetimeFigureOut">
              <a:rPr lang="es-ES" smtClean="0"/>
              <a:t>07/02/2017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043FB6E-52DB-4F36-A7DB-FFE6697A6A04}"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84891002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A063F3-B4C2-4DFC-8292-19C97765B468}" type="datetimeFigureOut">
              <a:rPr lang="es-ES" smtClean="0"/>
              <a:t>07/02/2017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043FB6E-52DB-4F36-A7DB-FFE6697A6A04}" type="slidenum">
              <a:rPr lang="es-ES" smtClean="0"/>
              <a:t>‹Nº›</a:t>
            </a:fld>
            <a:endParaRPr lang="es-E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53037440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063F3-B4C2-4DFC-8292-19C97765B468}" type="datetimeFigureOut">
              <a:rPr lang="es-ES" smtClean="0"/>
              <a:t>07/02/2017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286034428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A063F3-B4C2-4DFC-8292-19C97765B468}" type="datetimeFigureOut">
              <a:rPr lang="es-ES" smtClean="0"/>
              <a:t>07/02/2017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388382460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A063F3-B4C2-4DFC-8292-19C97765B468}" type="datetimeFigureOut">
              <a:rPr lang="es-ES" smtClean="0"/>
              <a:t>07/02/2017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43FB6E-52DB-4F36-A7DB-FFE6697A6A04}" type="slidenum">
              <a:rPr lang="es-ES" smtClean="0"/>
              <a:t>‹Nº›</a:t>
            </a:fld>
            <a:endParaRPr lang="es-ES"/>
          </a:p>
        </p:txBody>
      </p:sp>
    </p:spTree>
    <p:extLst>
      <p:ext uri="{BB962C8B-B14F-4D97-AF65-F5344CB8AC3E}">
        <p14:creationId xmlns:p14="http://schemas.microsoft.com/office/powerpoint/2010/main" val="407041836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9A063F3-B4C2-4DFC-8292-19C97765B468}" type="datetimeFigureOut">
              <a:rPr lang="es-ES" smtClean="0"/>
              <a:t>07/02/2017</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043FB6E-52DB-4F36-A7DB-FFE6697A6A04}" type="slidenum">
              <a:rPr lang="es-ES" smtClean="0"/>
              <a:t>‹Nº›</a:t>
            </a:fld>
            <a:endParaRPr lang="es-ES"/>
          </a:p>
        </p:txBody>
      </p:sp>
    </p:spTree>
    <p:extLst>
      <p:ext uri="{BB962C8B-B14F-4D97-AF65-F5344CB8AC3E}">
        <p14:creationId xmlns:p14="http://schemas.microsoft.com/office/powerpoint/2010/main" val="42197524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9A063F3-B4C2-4DFC-8292-19C97765B468}" type="datetimeFigureOut">
              <a:rPr lang="es-ES" smtClean="0"/>
              <a:t>07/02/2017</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43FB6E-52DB-4F36-A7DB-FFE6697A6A04}" type="slidenum">
              <a:rPr lang="es-ES" smtClean="0"/>
              <a:t>‹Nº›</a:t>
            </a:fld>
            <a:endParaRPr lang="es-ES"/>
          </a:p>
        </p:txBody>
      </p:sp>
    </p:spTree>
    <p:extLst>
      <p:ext uri="{BB962C8B-B14F-4D97-AF65-F5344CB8AC3E}">
        <p14:creationId xmlns:p14="http://schemas.microsoft.com/office/powerpoint/2010/main" val="1232346387"/>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Lst>
  <p:transition spd="slow">
    <p:wip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6.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01672" y="2015735"/>
            <a:ext cx="9144000" cy="2387600"/>
          </a:xfrm>
        </p:spPr>
        <p:txBody>
          <a:bodyPr>
            <a:normAutofit/>
          </a:bodyPr>
          <a:lstStyle/>
          <a:p>
            <a:pPr algn="ctr"/>
            <a:r>
              <a:rPr lang="es-EC" sz="4400" b="1" dirty="0"/>
              <a:t>DEPARTAMENTO DE CIENCIAS DE LA TIERRA Y LA CONSTRUCCIÓN</a:t>
            </a:r>
            <a:r>
              <a:rPr lang="es-ES" sz="4400" b="1" dirty="0"/>
              <a:t/>
            </a:r>
            <a:br>
              <a:rPr lang="es-ES" sz="4400" b="1" dirty="0"/>
            </a:br>
            <a:r>
              <a:rPr lang="es-EC" sz="4400" b="1" dirty="0"/>
              <a:t> </a:t>
            </a:r>
            <a:r>
              <a:rPr lang="es-EC" sz="4400" b="1" dirty="0" smtClean="0"/>
              <a:t>CARRERA </a:t>
            </a:r>
            <a:r>
              <a:rPr lang="es-EC" sz="4400" b="1" dirty="0"/>
              <a:t>DE INGENIERÍA </a:t>
            </a:r>
            <a:r>
              <a:rPr lang="es-EC" sz="4400" b="1" dirty="0" smtClean="0"/>
              <a:t>CIVIL</a:t>
            </a:r>
            <a:endParaRPr lang="es-ES" sz="4400" b="1" dirty="0"/>
          </a:p>
        </p:txBody>
      </p:sp>
      <p:sp>
        <p:nvSpPr>
          <p:cNvPr id="3" name="Subtítulo 2"/>
          <p:cNvSpPr>
            <a:spLocks noGrp="1"/>
          </p:cNvSpPr>
          <p:nvPr>
            <p:ph type="subTitle" idx="1"/>
          </p:nvPr>
        </p:nvSpPr>
        <p:spPr>
          <a:xfrm>
            <a:off x="2001672" y="4585648"/>
            <a:ext cx="9144000" cy="2050576"/>
          </a:xfrm>
        </p:spPr>
        <p:txBody>
          <a:bodyPr>
            <a:normAutofit/>
          </a:bodyPr>
          <a:lstStyle/>
          <a:p>
            <a:pPr algn="ctr"/>
            <a:r>
              <a:rPr lang="es-EC" b="1" dirty="0"/>
              <a:t>AUTOR: JIMÉNEZ MONCAYO LUIS EDUARDO</a:t>
            </a:r>
            <a:endParaRPr lang="es-ES" dirty="0"/>
          </a:p>
          <a:p>
            <a:pPr algn="ctr"/>
            <a:r>
              <a:rPr lang="es-EC" dirty="0"/>
              <a:t> </a:t>
            </a:r>
            <a:endParaRPr lang="es-ES" dirty="0"/>
          </a:p>
          <a:p>
            <a:pPr algn="ctr"/>
            <a:r>
              <a:rPr lang="es-EC" b="1" dirty="0"/>
              <a:t>DIRECTOR: PRO ZAMBRANO RAÚL ERNESTO</a:t>
            </a:r>
            <a:endParaRPr lang="es-ES" dirty="0"/>
          </a:p>
          <a:p>
            <a:pPr algn="ctr"/>
            <a:r>
              <a:rPr lang="es-EC" b="1" dirty="0"/>
              <a:t> </a:t>
            </a:r>
            <a:endParaRPr lang="es-ES" dirty="0"/>
          </a:p>
          <a:p>
            <a:pPr algn="ctr"/>
            <a:r>
              <a:rPr lang="es-EC" b="1" dirty="0" smtClean="0"/>
              <a:t>2017</a:t>
            </a:r>
            <a:endParaRPr lang="es-ES" dirty="0"/>
          </a:p>
          <a:p>
            <a:pPr algn="ctr"/>
            <a:endParaRPr lang="es-ES" dirty="0"/>
          </a:p>
        </p:txBody>
      </p:sp>
      <p:pic>
        <p:nvPicPr>
          <p:cNvPr id="4" name="Imagen 3"/>
          <p:cNvPicPr/>
          <p:nvPr/>
        </p:nvPicPr>
        <p:blipFill>
          <a:blip r:embed="rId2"/>
          <a:stretch>
            <a:fillRect/>
          </a:stretch>
        </p:blipFill>
        <p:spPr>
          <a:xfrm>
            <a:off x="3825688" y="600942"/>
            <a:ext cx="5495968" cy="1605862"/>
          </a:xfrm>
          <a:prstGeom prst="rect">
            <a:avLst/>
          </a:prstGeom>
        </p:spPr>
      </p:pic>
    </p:spTree>
    <p:extLst>
      <p:ext uri="{BB962C8B-B14F-4D97-AF65-F5344CB8AC3E}">
        <p14:creationId xmlns:p14="http://schemas.microsoft.com/office/powerpoint/2010/main" val="344847280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dirty="0" smtClean="0"/>
              <a:t>NIVELES DE DESEMPEÑO PARA EDIFICIOS</a:t>
            </a:r>
            <a:endParaRPr lang="es-ES" b="1" dirty="0"/>
          </a:p>
        </p:txBody>
      </p:sp>
      <p:pic>
        <p:nvPicPr>
          <p:cNvPr id="4" name="Imagen 3"/>
          <p:cNvPicPr/>
          <p:nvPr/>
        </p:nvPicPr>
        <p:blipFill rotWithShape="1">
          <a:blip r:embed="rId2">
            <a:extLst>
              <a:ext uri="{28A0092B-C50C-407E-A947-70E740481C1C}">
                <a14:useLocalDpi xmlns:a14="http://schemas.microsoft.com/office/drawing/2010/main" val="0"/>
              </a:ext>
            </a:extLst>
          </a:blip>
          <a:srcRect l="-1127" r="-1202"/>
          <a:stretch/>
        </p:blipFill>
        <p:spPr bwMode="auto">
          <a:xfrm>
            <a:off x="2592925" y="1825625"/>
            <a:ext cx="8606051" cy="4916369"/>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470041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583487"/>
            <a:ext cx="10515600" cy="1325563"/>
          </a:xfrm>
        </p:spPr>
        <p:txBody>
          <a:bodyPr/>
          <a:lstStyle/>
          <a:p>
            <a:pPr algn="ctr"/>
            <a:r>
              <a:rPr lang="es-ES" b="1" dirty="0" smtClean="0"/>
              <a:t>NIVELES DE AMENAZA SÍSMICA</a:t>
            </a:r>
            <a:endParaRPr lang="es-ES" b="1" dirty="0"/>
          </a:p>
        </p:txBody>
      </p:sp>
      <p:sp>
        <p:nvSpPr>
          <p:cNvPr id="3" name="Marcador de contenido 2"/>
          <p:cNvSpPr>
            <a:spLocks noGrp="1"/>
          </p:cNvSpPr>
          <p:nvPr>
            <p:ph idx="1"/>
          </p:nvPr>
        </p:nvSpPr>
        <p:spPr>
          <a:xfrm>
            <a:off x="2059105" y="4476466"/>
            <a:ext cx="8073788" cy="2429301"/>
          </a:xfrm>
        </p:spPr>
        <p:txBody>
          <a:bodyPr>
            <a:noAutofit/>
          </a:bodyPr>
          <a:lstStyle/>
          <a:p>
            <a:pPr marL="0" indent="0" algn="just">
              <a:buNone/>
            </a:pPr>
            <a:endParaRPr lang="es-EC" sz="2400" dirty="0" smtClean="0"/>
          </a:p>
          <a:p>
            <a:endParaRPr lang="es-ES" sz="10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268843" y="2268584"/>
            <a:ext cx="7654312" cy="2862974"/>
          </a:xfrm>
          <a:prstGeom prst="rect">
            <a:avLst/>
          </a:prstGeom>
          <a:noFill/>
          <a:ln>
            <a:noFill/>
          </a:ln>
        </p:spPr>
      </p:pic>
    </p:spTree>
    <p:extLst>
      <p:ext uri="{BB962C8B-B14F-4D97-AF65-F5344CB8AC3E}">
        <p14:creationId xmlns:p14="http://schemas.microsoft.com/office/powerpoint/2010/main" val="208053515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b="1" dirty="0" smtClean="0"/>
              <a:t>ESTRATEGIAS DE REHABILITACIÓN</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52316903"/>
              </p:ext>
            </p:extLst>
          </p:nvPr>
        </p:nvGraphicFramePr>
        <p:xfrm>
          <a:off x="838200" y="1825625"/>
          <a:ext cx="1025743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89497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b="1" dirty="0" smtClean="0"/>
              <a:t>LEVANTAMIENTO DE INFORMACIÓN</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03474212"/>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59902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6" name="Imagen 5"/>
          <p:cNvPicPr>
            <a:picLocks noChangeAspect="1"/>
          </p:cNvPicPr>
          <p:nvPr/>
        </p:nvPicPr>
        <p:blipFill>
          <a:blip r:embed="rId2"/>
          <a:stretch>
            <a:fillRect/>
          </a:stretch>
        </p:blipFill>
        <p:spPr>
          <a:xfrm rot="5400000">
            <a:off x="285193" y="1611312"/>
            <a:ext cx="6570380" cy="3717452"/>
          </a:xfrm>
          <a:prstGeom prst="rect">
            <a:avLst/>
          </a:prstGeom>
        </p:spPr>
      </p:pic>
      <p:pic>
        <p:nvPicPr>
          <p:cNvPr id="7" name="Imagen 6"/>
          <p:cNvPicPr>
            <a:picLocks noChangeAspect="1"/>
          </p:cNvPicPr>
          <p:nvPr/>
        </p:nvPicPr>
        <p:blipFill>
          <a:blip r:embed="rId3"/>
          <a:stretch>
            <a:fillRect/>
          </a:stretch>
        </p:blipFill>
        <p:spPr>
          <a:xfrm>
            <a:off x="5970587" y="1436451"/>
            <a:ext cx="5534025" cy="4067175"/>
          </a:xfrm>
          <a:prstGeom prst="rect">
            <a:avLst/>
          </a:prstGeom>
        </p:spPr>
      </p:pic>
    </p:spTree>
    <p:extLst>
      <p:ext uri="{BB962C8B-B14F-4D97-AF65-F5344CB8AC3E}">
        <p14:creationId xmlns:p14="http://schemas.microsoft.com/office/powerpoint/2010/main" val="45593344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a:xfrm>
            <a:off x="3254039" y="6399449"/>
            <a:ext cx="2205251" cy="458551"/>
          </a:xfrm>
        </p:spPr>
        <p:txBody>
          <a:bodyPr>
            <a:normAutofit fontScale="85000" lnSpcReduction="10000"/>
          </a:bodyPr>
          <a:lstStyle/>
          <a:p>
            <a:pPr marL="0" indent="0">
              <a:buNone/>
            </a:pPr>
            <a:r>
              <a:rPr lang="es-EC" sz="2000" dirty="0" smtClean="0"/>
              <a:t>Losa de </a:t>
            </a:r>
            <a:r>
              <a:rPr lang="es-EC" sz="2000" dirty="0" err="1" smtClean="0"/>
              <a:t>mezanine</a:t>
            </a:r>
            <a:endParaRPr lang="es-EC" sz="2000" dirty="0"/>
          </a:p>
        </p:txBody>
      </p:sp>
      <p:pic>
        <p:nvPicPr>
          <p:cNvPr id="4" name="Imagen 3"/>
          <p:cNvPicPr>
            <a:picLocks noChangeAspect="1"/>
          </p:cNvPicPr>
          <p:nvPr/>
        </p:nvPicPr>
        <p:blipFill>
          <a:blip r:embed="rId2"/>
          <a:stretch>
            <a:fillRect/>
          </a:stretch>
        </p:blipFill>
        <p:spPr>
          <a:xfrm rot="5400000">
            <a:off x="1287860" y="1309499"/>
            <a:ext cx="6137611" cy="3597322"/>
          </a:xfrm>
          <a:prstGeom prst="rect">
            <a:avLst/>
          </a:prstGeom>
        </p:spPr>
      </p:pic>
      <p:sp>
        <p:nvSpPr>
          <p:cNvPr id="6" name="Marcador de contenido 2"/>
          <p:cNvSpPr txBox="1">
            <a:spLocks/>
          </p:cNvSpPr>
          <p:nvPr/>
        </p:nvSpPr>
        <p:spPr>
          <a:xfrm>
            <a:off x="7083872" y="6455680"/>
            <a:ext cx="3222081" cy="45855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000" dirty="0" smtClean="0"/>
              <a:t>Losa de entrepiso y cubierta</a:t>
            </a:r>
            <a:endParaRPr lang="es-EC" sz="2000" dirty="0"/>
          </a:p>
        </p:txBody>
      </p:sp>
      <p:pic>
        <p:nvPicPr>
          <p:cNvPr id="7" name="Imagen 6"/>
          <p:cNvPicPr>
            <a:picLocks noChangeAspect="1"/>
          </p:cNvPicPr>
          <p:nvPr/>
        </p:nvPicPr>
        <p:blipFill>
          <a:blip r:embed="rId3"/>
          <a:stretch>
            <a:fillRect/>
          </a:stretch>
        </p:blipFill>
        <p:spPr>
          <a:xfrm rot="5400000">
            <a:off x="5448815" y="1429782"/>
            <a:ext cx="6368501" cy="3587646"/>
          </a:xfrm>
          <a:prstGeom prst="rect">
            <a:avLst/>
          </a:prstGeom>
        </p:spPr>
      </p:pic>
    </p:spTree>
    <p:extLst>
      <p:ext uri="{BB962C8B-B14F-4D97-AF65-F5344CB8AC3E}">
        <p14:creationId xmlns:p14="http://schemas.microsoft.com/office/powerpoint/2010/main" val="15265462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906" y="494297"/>
            <a:ext cx="11484590" cy="1531524"/>
          </a:xfrm>
        </p:spPr>
        <p:txBody>
          <a:bodyPr>
            <a:normAutofit fontScale="90000"/>
          </a:bodyPr>
          <a:lstStyle/>
          <a:p>
            <a:pPr lvl="0" algn="ctr"/>
            <a:r>
              <a:rPr lang="es-EC" b="1" dirty="0"/>
              <a:t>Geometría y distribución de los </a:t>
            </a:r>
            <a:r>
              <a:rPr lang="es-EC" b="1" dirty="0" smtClean="0"/>
              <a:t/>
            </a:r>
            <a:br>
              <a:rPr lang="es-EC" b="1" dirty="0" smtClean="0"/>
            </a:br>
            <a:r>
              <a:rPr lang="es-EC" b="1" dirty="0" smtClean="0"/>
              <a:t>elementos </a:t>
            </a:r>
            <a:r>
              <a:rPr lang="es-EC" b="1" dirty="0"/>
              <a:t>estructurales</a:t>
            </a:r>
            <a:br>
              <a:rPr lang="es-EC" b="1" dirty="0"/>
            </a:br>
            <a:endParaRPr lang="es-EC" b="1" dirty="0"/>
          </a:p>
        </p:txBody>
      </p:sp>
      <p:sp>
        <p:nvSpPr>
          <p:cNvPr id="3" name="Marcador de contenido 2"/>
          <p:cNvSpPr>
            <a:spLocks noGrp="1"/>
          </p:cNvSpPr>
          <p:nvPr>
            <p:ph idx="1"/>
          </p:nvPr>
        </p:nvSpPr>
        <p:spPr>
          <a:xfrm>
            <a:off x="2202974" y="4932002"/>
            <a:ext cx="3119651" cy="641350"/>
          </a:xfrm>
        </p:spPr>
        <p:txBody>
          <a:bodyPr>
            <a:normAutofit/>
          </a:bodyPr>
          <a:lstStyle/>
          <a:p>
            <a:pPr marL="0" indent="0" algn="ctr">
              <a:buNone/>
            </a:pPr>
            <a:r>
              <a:rPr lang="es-EC" sz="2000" dirty="0" smtClean="0"/>
              <a:t>Corte típico de losa</a:t>
            </a:r>
            <a:endParaRPr lang="es-EC" sz="2000" dirty="0"/>
          </a:p>
        </p:txBody>
      </p:sp>
      <p:pic>
        <p:nvPicPr>
          <p:cNvPr id="4" name="Imagen 3"/>
          <p:cNvPicPr>
            <a:picLocks noChangeAspect="1"/>
          </p:cNvPicPr>
          <p:nvPr/>
        </p:nvPicPr>
        <p:blipFill>
          <a:blip r:embed="rId2"/>
          <a:stretch>
            <a:fillRect/>
          </a:stretch>
        </p:blipFill>
        <p:spPr>
          <a:xfrm>
            <a:off x="1220336" y="3053201"/>
            <a:ext cx="5084928" cy="1661301"/>
          </a:xfrm>
          <a:prstGeom prst="rect">
            <a:avLst/>
          </a:prstGeom>
        </p:spPr>
      </p:pic>
      <p:pic>
        <p:nvPicPr>
          <p:cNvPr id="5" name="Imagen 4"/>
          <p:cNvPicPr>
            <a:picLocks noChangeAspect="1"/>
          </p:cNvPicPr>
          <p:nvPr/>
        </p:nvPicPr>
        <p:blipFill>
          <a:blip r:embed="rId3"/>
          <a:stretch>
            <a:fillRect/>
          </a:stretch>
        </p:blipFill>
        <p:spPr>
          <a:xfrm>
            <a:off x="6490079" y="2229672"/>
            <a:ext cx="2466975" cy="3933825"/>
          </a:xfrm>
          <a:prstGeom prst="rect">
            <a:avLst/>
          </a:prstGeom>
        </p:spPr>
      </p:pic>
      <p:pic>
        <p:nvPicPr>
          <p:cNvPr id="6" name="Imagen 5"/>
          <p:cNvPicPr>
            <a:picLocks noChangeAspect="1"/>
          </p:cNvPicPr>
          <p:nvPr/>
        </p:nvPicPr>
        <p:blipFill>
          <a:blip r:embed="rId4"/>
          <a:stretch>
            <a:fillRect/>
          </a:stretch>
        </p:blipFill>
        <p:spPr>
          <a:xfrm>
            <a:off x="9265835" y="2025821"/>
            <a:ext cx="2538341" cy="1674352"/>
          </a:xfrm>
          <a:prstGeom prst="rect">
            <a:avLst/>
          </a:prstGeom>
        </p:spPr>
      </p:pic>
      <p:pic>
        <p:nvPicPr>
          <p:cNvPr id="7" name="Imagen 6"/>
          <p:cNvPicPr>
            <a:picLocks noChangeAspect="1"/>
          </p:cNvPicPr>
          <p:nvPr/>
        </p:nvPicPr>
        <p:blipFill>
          <a:blip r:embed="rId5"/>
          <a:stretch>
            <a:fillRect/>
          </a:stretch>
        </p:blipFill>
        <p:spPr>
          <a:xfrm>
            <a:off x="9141868" y="4196585"/>
            <a:ext cx="2662308" cy="1781121"/>
          </a:xfrm>
          <a:prstGeom prst="rect">
            <a:avLst/>
          </a:prstGeom>
        </p:spPr>
      </p:pic>
      <p:sp>
        <p:nvSpPr>
          <p:cNvPr id="8" name="Marcador de contenido 2"/>
          <p:cNvSpPr txBox="1">
            <a:spLocks/>
          </p:cNvSpPr>
          <p:nvPr/>
        </p:nvSpPr>
        <p:spPr>
          <a:xfrm>
            <a:off x="7487715" y="6216650"/>
            <a:ext cx="3119651"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000" dirty="0" smtClean="0"/>
              <a:t>Columnas tipo</a:t>
            </a:r>
            <a:endParaRPr lang="es-EC" sz="2000" dirty="0"/>
          </a:p>
        </p:txBody>
      </p:sp>
      <p:sp>
        <p:nvSpPr>
          <p:cNvPr id="9" name="CuadroTexto 8"/>
          <p:cNvSpPr txBox="1"/>
          <p:nvPr/>
        </p:nvSpPr>
        <p:spPr>
          <a:xfrm>
            <a:off x="11109277" y="2615035"/>
            <a:ext cx="436729" cy="261610"/>
          </a:xfrm>
          <a:prstGeom prst="rect">
            <a:avLst/>
          </a:prstGeom>
          <a:solidFill>
            <a:schemeClr val="bg1"/>
          </a:solidFill>
        </p:spPr>
        <p:txBody>
          <a:bodyPr wrap="square" rtlCol="0">
            <a:spAutoFit/>
          </a:bodyPr>
          <a:lstStyle/>
          <a:p>
            <a:r>
              <a:rPr lang="es-EC" sz="1100" dirty="0" smtClean="0">
                <a:latin typeface="Arial" panose="020B0604020202020204" pitchFamily="34" charset="0"/>
                <a:cs typeface="Arial" panose="020B0604020202020204" pitchFamily="34" charset="0"/>
              </a:rPr>
              <a:t>1/2</a:t>
            </a:r>
            <a:endParaRPr lang="es-EC" sz="1100" dirty="0">
              <a:latin typeface="Arial" panose="020B0604020202020204" pitchFamily="34" charset="0"/>
              <a:cs typeface="Arial" panose="020B0604020202020204" pitchFamily="34" charset="0"/>
            </a:endParaRPr>
          </a:p>
        </p:txBody>
      </p:sp>
      <p:sp>
        <p:nvSpPr>
          <p:cNvPr id="10" name="CuadroTexto 9"/>
          <p:cNvSpPr txBox="1"/>
          <p:nvPr/>
        </p:nvSpPr>
        <p:spPr>
          <a:xfrm>
            <a:off x="11068333" y="4825535"/>
            <a:ext cx="436729" cy="261610"/>
          </a:xfrm>
          <a:prstGeom prst="rect">
            <a:avLst/>
          </a:prstGeom>
          <a:solidFill>
            <a:schemeClr val="bg1"/>
          </a:solidFill>
        </p:spPr>
        <p:txBody>
          <a:bodyPr wrap="square" rtlCol="0">
            <a:spAutoFit/>
          </a:bodyPr>
          <a:lstStyle/>
          <a:p>
            <a:r>
              <a:rPr lang="es-EC" sz="1100" dirty="0" smtClean="0">
                <a:latin typeface="Arial" panose="020B0604020202020204" pitchFamily="34" charset="0"/>
                <a:cs typeface="Arial" panose="020B0604020202020204" pitchFamily="34" charset="0"/>
              </a:rPr>
              <a:t>5/8</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53778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b="1" dirty="0" smtClean="0"/>
              <a:t>Requerimientos de recolección de datos</a:t>
            </a:r>
            <a:endParaRPr lang="es-EC" b="1" dirty="0"/>
          </a:p>
        </p:txBody>
      </p:sp>
      <p:sp>
        <p:nvSpPr>
          <p:cNvPr id="3" name="Marcador de contenido 2"/>
          <p:cNvSpPr>
            <a:spLocks noGrp="1"/>
          </p:cNvSpPr>
          <p:nvPr>
            <p:ph idx="1"/>
          </p:nvPr>
        </p:nvSpPr>
        <p:spPr>
          <a:xfrm>
            <a:off x="2592925" y="5500167"/>
            <a:ext cx="5958385" cy="567733"/>
          </a:xfrm>
        </p:spPr>
        <p:txBody>
          <a:bodyPr>
            <a:normAutofit/>
          </a:bodyPr>
          <a:lstStyle/>
          <a:p>
            <a:pPr marL="0" indent="0">
              <a:buNone/>
            </a:pPr>
            <a:r>
              <a:rPr lang="en-US" sz="1200" dirty="0"/>
              <a:t>Fuente: ASCE/SEI 41-13 Seismic Evaluation and Retrofit of Existing Buildings</a:t>
            </a:r>
            <a:endParaRPr lang="es-EC" sz="1200" dirty="0"/>
          </a:p>
          <a:p>
            <a:endParaRPr lang="es-EC" sz="16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592925" y="1974554"/>
            <a:ext cx="8758438" cy="3456059"/>
          </a:xfrm>
          <a:prstGeom prst="rect">
            <a:avLst/>
          </a:prstGeom>
          <a:noFill/>
          <a:ln>
            <a:noFill/>
          </a:ln>
        </p:spPr>
      </p:pic>
    </p:spTree>
    <p:extLst>
      <p:ext uri="{BB962C8B-B14F-4D97-AF65-F5344CB8AC3E}">
        <p14:creationId xmlns:p14="http://schemas.microsoft.com/office/powerpoint/2010/main" val="120841238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ctr"/>
            <a:r>
              <a:rPr lang="es-EC" sz="4000" b="1" dirty="0"/>
              <a:t>Características de los materiales de </a:t>
            </a:r>
            <a:r>
              <a:rPr lang="es-EC" sz="4000" b="1" dirty="0" smtClean="0"/>
              <a:t>construcción</a:t>
            </a:r>
            <a:endParaRPr lang="es-EC" sz="4000" b="1" dirty="0"/>
          </a:p>
        </p:txBody>
      </p:sp>
      <p:pic>
        <p:nvPicPr>
          <p:cNvPr id="6" name="Imagen 5"/>
          <p:cNvPicPr>
            <a:picLocks noChangeAspect="1"/>
          </p:cNvPicPr>
          <p:nvPr/>
        </p:nvPicPr>
        <p:blipFill>
          <a:blip r:embed="rId2"/>
          <a:stretch>
            <a:fillRect/>
          </a:stretch>
        </p:blipFill>
        <p:spPr>
          <a:xfrm>
            <a:off x="2743796" y="2606935"/>
            <a:ext cx="8609944" cy="2729339"/>
          </a:xfrm>
          <a:prstGeom prst="rect">
            <a:avLst/>
          </a:prstGeom>
        </p:spPr>
      </p:pic>
      <p:sp>
        <p:nvSpPr>
          <p:cNvPr id="7" name="Marcador de contenido 6"/>
          <p:cNvSpPr>
            <a:spLocks noGrp="1"/>
          </p:cNvSpPr>
          <p:nvPr>
            <p:ph idx="1"/>
          </p:nvPr>
        </p:nvSpPr>
        <p:spPr/>
        <p:txBody>
          <a:bodyPr/>
          <a:lstStyle/>
          <a:p>
            <a:endParaRPr lang="es-EC"/>
          </a:p>
        </p:txBody>
      </p:sp>
    </p:spTree>
    <p:extLst>
      <p:ext uri="{BB962C8B-B14F-4D97-AF65-F5344CB8AC3E}">
        <p14:creationId xmlns:p14="http://schemas.microsoft.com/office/powerpoint/2010/main" val="269807879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98638"/>
            <a:ext cx="10515600" cy="1325563"/>
          </a:xfrm>
        </p:spPr>
        <p:txBody>
          <a:bodyPr/>
          <a:lstStyle/>
          <a:p>
            <a:pPr algn="ctr"/>
            <a:r>
              <a:rPr lang="es-EC" b="1" dirty="0" smtClean="0"/>
              <a:t>MODELACIÓN Y ANÁLISIS</a:t>
            </a:r>
            <a:endParaRPr lang="es-EC" b="1" dirty="0"/>
          </a:p>
        </p:txBody>
      </p:sp>
      <p:sp>
        <p:nvSpPr>
          <p:cNvPr id="3" name="Marcador de contenido 2"/>
          <p:cNvSpPr>
            <a:spLocks noGrp="1"/>
          </p:cNvSpPr>
          <p:nvPr>
            <p:ph idx="1"/>
          </p:nvPr>
        </p:nvSpPr>
        <p:spPr>
          <a:xfrm>
            <a:off x="838200" y="1272095"/>
            <a:ext cx="10515600" cy="1325563"/>
          </a:xfrm>
        </p:spPr>
        <p:txBody>
          <a:bodyPr>
            <a:normAutofit/>
          </a:bodyPr>
          <a:lstStyle/>
          <a:p>
            <a:pPr marL="0" indent="0" algn="just">
              <a:buNone/>
            </a:pPr>
            <a:r>
              <a:rPr lang="es-EC" dirty="0"/>
              <a:t>En base </a:t>
            </a:r>
            <a:r>
              <a:rPr lang="es-EC" dirty="0" smtClean="0"/>
              <a:t>a la información recolectada de </a:t>
            </a:r>
            <a:r>
              <a:rPr lang="es-EC" dirty="0"/>
              <a:t>los planos estructurales del Edificio Santacruz se ha elaborado un modelo en el programa ETABS v15.0.0, el cual representa de la forma más aproximada la realidad del edificio.</a:t>
            </a:r>
          </a:p>
        </p:txBody>
      </p:sp>
      <p:pic>
        <p:nvPicPr>
          <p:cNvPr id="4" name="Imagen 3"/>
          <p:cNvPicPr/>
          <p:nvPr/>
        </p:nvPicPr>
        <p:blipFill rotWithShape="1">
          <a:blip r:embed="rId2">
            <a:extLst>
              <a:ext uri="{28A0092B-C50C-407E-A947-70E740481C1C}">
                <a14:useLocalDpi xmlns:a14="http://schemas.microsoft.com/office/drawing/2010/main" val="0"/>
              </a:ext>
            </a:extLst>
          </a:blip>
          <a:srcRect l="3492" r="6964"/>
          <a:stretch/>
        </p:blipFill>
        <p:spPr bwMode="auto">
          <a:xfrm>
            <a:off x="3512502" y="2356485"/>
            <a:ext cx="5576907" cy="45015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855862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0338" y="2169994"/>
            <a:ext cx="10515600" cy="3357349"/>
          </a:xfrm>
        </p:spPr>
        <p:txBody>
          <a:bodyPr>
            <a:normAutofit/>
          </a:bodyPr>
          <a:lstStyle/>
          <a:p>
            <a:pPr algn="ctr"/>
            <a:r>
              <a:rPr lang="es-EC" b="1" dirty="0"/>
              <a:t>ANÁLISIS SÍSMICO Y PROPUESTA DE REFORZAMIENTO MEDIANTE EL CÓDIGO ASCE 41 APLICADO AL EDIFICIO SANTACRUZ</a:t>
            </a:r>
            <a:endParaRPr lang="es-ES" dirty="0"/>
          </a:p>
        </p:txBody>
      </p:sp>
    </p:spTree>
    <p:extLst>
      <p:ext uri="{BB962C8B-B14F-4D97-AF65-F5344CB8AC3E}">
        <p14:creationId xmlns:p14="http://schemas.microsoft.com/office/powerpoint/2010/main" val="330176827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rotWithShape="1">
          <a:blip r:embed="rId2">
            <a:extLst>
              <a:ext uri="{28A0092B-C50C-407E-A947-70E740481C1C}">
                <a14:useLocalDpi xmlns:a14="http://schemas.microsoft.com/office/drawing/2010/main" val="0"/>
              </a:ext>
            </a:extLst>
          </a:blip>
          <a:srcRect l="3630" r="4950"/>
          <a:stretch/>
        </p:blipFill>
        <p:spPr bwMode="auto">
          <a:xfrm>
            <a:off x="1643418" y="365124"/>
            <a:ext cx="3357349" cy="5901335"/>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161175" y="1093316"/>
            <a:ext cx="6343437" cy="4444952"/>
          </a:xfrm>
          <a:prstGeom prst="rect">
            <a:avLst/>
          </a:prstGeom>
          <a:noFill/>
          <a:ln>
            <a:noFill/>
          </a:ln>
        </p:spPr>
      </p:pic>
    </p:spTree>
    <p:extLst>
      <p:ext uri="{BB962C8B-B14F-4D97-AF65-F5344CB8AC3E}">
        <p14:creationId xmlns:p14="http://schemas.microsoft.com/office/powerpoint/2010/main" val="302536334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CARGAS CONSIDERADAS</a:t>
            </a:r>
            <a:endParaRPr lang="es-EC" b="1" dirty="0"/>
          </a:p>
        </p:txBody>
      </p:sp>
      <p:sp>
        <p:nvSpPr>
          <p:cNvPr id="3" name="Marcador de contenido 2"/>
          <p:cNvSpPr>
            <a:spLocks noGrp="1"/>
          </p:cNvSpPr>
          <p:nvPr>
            <p:ph idx="1"/>
          </p:nvPr>
        </p:nvSpPr>
        <p:spPr>
          <a:xfrm>
            <a:off x="1152098" y="2212214"/>
            <a:ext cx="3092355" cy="1122291"/>
          </a:xfrm>
        </p:spPr>
        <p:txBody>
          <a:bodyPr>
            <a:normAutofit/>
          </a:bodyPr>
          <a:lstStyle/>
          <a:p>
            <a:pPr marL="0" indent="0">
              <a:buNone/>
            </a:pPr>
            <a:r>
              <a:rPr lang="es-EC" sz="2000" dirty="0" smtClean="0"/>
              <a:t>Carga muerta permanente</a:t>
            </a:r>
            <a:endParaRPr lang="es-EC" sz="2000" dirty="0"/>
          </a:p>
        </p:txBody>
      </p:sp>
      <p:pic>
        <p:nvPicPr>
          <p:cNvPr id="5" name="Imagen 4"/>
          <p:cNvPicPr>
            <a:picLocks noChangeAspect="1"/>
          </p:cNvPicPr>
          <p:nvPr/>
        </p:nvPicPr>
        <p:blipFill>
          <a:blip r:embed="rId2"/>
          <a:stretch>
            <a:fillRect/>
          </a:stretch>
        </p:blipFill>
        <p:spPr>
          <a:xfrm>
            <a:off x="4146503" y="4322365"/>
            <a:ext cx="6029325" cy="1533525"/>
          </a:xfrm>
          <a:prstGeom prst="rect">
            <a:avLst/>
          </a:prstGeom>
        </p:spPr>
      </p:pic>
      <p:sp>
        <p:nvSpPr>
          <p:cNvPr id="6" name="Marcador de contenido 2"/>
          <p:cNvSpPr txBox="1">
            <a:spLocks/>
          </p:cNvSpPr>
          <p:nvPr/>
        </p:nvSpPr>
        <p:spPr>
          <a:xfrm>
            <a:off x="1152099" y="4787339"/>
            <a:ext cx="3092355" cy="603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400" dirty="0" smtClean="0"/>
              <a:t>Carga viva</a:t>
            </a:r>
            <a:endParaRPr lang="es-EC" sz="2400" dirty="0"/>
          </a:p>
        </p:txBody>
      </p:sp>
      <p:pic>
        <p:nvPicPr>
          <p:cNvPr id="7" name="Imagen 6"/>
          <p:cNvPicPr>
            <a:picLocks noChangeAspect="1"/>
          </p:cNvPicPr>
          <p:nvPr/>
        </p:nvPicPr>
        <p:blipFill>
          <a:blip r:embed="rId3"/>
          <a:stretch>
            <a:fillRect/>
          </a:stretch>
        </p:blipFill>
        <p:spPr>
          <a:xfrm>
            <a:off x="4146503" y="1829073"/>
            <a:ext cx="5989733" cy="1888571"/>
          </a:xfrm>
          <a:prstGeom prst="rect">
            <a:avLst/>
          </a:prstGeom>
        </p:spPr>
      </p:pic>
    </p:spTree>
    <p:extLst>
      <p:ext uri="{BB962C8B-B14F-4D97-AF65-F5344CB8AC3E}">
        <p14:creationId xmlns:p14="http://schemas.microsoft.com/office/powerpoint/2010/main" val="238700469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Carga sísmica</a:t>
            </a:r>
            <a:endParaRPr lang="es-EC" b="1" dirty="0"/>
          </a:p>
        </p:txBody>
      </p:sp>
      <p:sp>
        <p:nvSpPr>
          <p:cNvPr id="6" name="Rectángulo redondeado 5"/>
          <p:cNvSpPr/>
          <p:nvPr/>
        </p:nvSpPr>
        <p:spPr>
          <a:xfrm>
            <a:off x="3657601" y="2253082"/>
            <a:ext cx="3179928" cy="83251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ANÁLISIS DINÁMICO</a:t>
            </a:r>
            <a:endParaRPr lang="es-EC" dirty="0"/>
          </a:p>
        </p:txBody>
      </p:sp>
      <p:sp>
        <p:nvSpPr>
          <p:cNvPr id="7" name="Rectángulo redondeado 6"/>
          <p:cNvSpPr/>
          <p:nvPr/>
        </p:nvSpPr>
        <p:spPr>
          <a:xfrm>
            <a:off x="3657601" y="5136151"/>
            <a:ext cx="3179928" cy="83251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ANÁLISIS ESTÁTICO</a:t>
            </a:r>
            <a:endParaRPr lang="es-EC" dirty="0"/>
          </a:p>
        </p:txBody>
      </p:sp>
      <p:pic>
        <p:nvPicPr>
          <p:cNvPr id="8" name="Imagen 7"/>
          <p:cNvPicPr>
            <a:picLocks noChangeAspect="1"/>
          </p:cNvPicPr>
          <p:nvPr/>
        </p:nvPicPr>
        <p:blipFill>
          <a:blip r:embed="rId2"/>
          <a:stretch>
            <a:fillRect/>
          </a:stretch>
        </p:blipFill>
        <p:spPr>
          <a:xfrm>
            <a:off x="8390171" y="5161215"/>
            <a:ext cx="2052857" cy="950652"/>
          </a:xfrm>
          <a:prstGeom prst="rect">
            <a:avLst/>
          </a:prstGeom>
        </p:spPr>
      </p:pic>
      <p:sp>
        <p:nvSpPr>
          <p:cNvPr id="10" name="Rectángulo redondeado 9"/>
          <p:cNvSpPr/>
          <p:nvPr/>
        </p:nvSpPr>
        <p:spPr>
          <a:xfrm>
            <a:off x="415119" y="3647989"/>
            <a:ext cx="2259842" cy="81079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smtClean="0"/>
              <a:t>CORTANTE BASAL</a:t>
            </a:r>
            <a:endParaRPr lang="es-EC" dirty="0"/>
          </a:p>
        </p:txBody>
      </p:sp>
      <p:cxnSp>
        <p:nvCxnSpPr>
          <p:cNvPr id="13" name="Conector recto de flecha 12"/>
          <p:cNvCxnSpPr>
            <a:stCxn id="10" idx="3"/>
            <a:endCxn id="6" idx="1"/>
          </p:cNvCxnSpPr>
          <p:nvPr/>
        </p:nvCxnSpPr>
        <p:spPr>
          <a:xfrm flipV="1">
            <a:off x="2674961" y="2669339"/>
            <a:ext cx="982640" cy="1384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0" idx="3"/>
            <a:endCxn id="7" idx="1"/>
          </p:cNvCxnSpPr>
          <p:nvPr/>
        </p:nvCxnSpPr>
        <p:spPr>
          <a:xfrm>
            <a:off x="2674961" y="4053385"/>
            <a:ext cx="982640" cy="1499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6977346" y="1669210"/>
            <a:ext cx="4878506" cy="2468292"/>
          </a:xfrm>
          <a:prstGeom prst="rect">
            <a:avLst/>
          </a:prstGeom>
        </p:spPr>
      </p:pic>
    </p:spTree>
    <p:extLst>
      <p:ext uri="{BB962C8B-B14F-4D97-AF65-F5344CB8AC3E}">
        <p14:creationId xmlns:p14="http://schemas.microsoft.com/office/powerpoint/2010/main" val="53192397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UBICACIÓN DE LA ESTRUCTURA</a:t>
            </a:r>
            <a:endParaRPr lang="es-EC" b="1" dirty="0"/>
          </a:p>
        </p:txBody>
      </p:sp>
      <p:sp>
        <p:nvSpPr>
          <p:cNvPr id="3" name="Marcador de contenido 2"/>
          <p:cNvSpPr>
            <a:spLocks noGrp="1"/>
          </p:cNvSpPr>
          <p:nvPr>
            <p:ph idx="1"/>
          </p:nvPr>
        </p:nvSpPr>
        <p:spPr>
          <a:xfrm>
            <a:off x="2471666" y="1382973"/>
            <a:ext cx="8801385" cy="1104544"/>
          </a:xfrm>
        </p:spPr>
        <p:txBody>
          <a:bodyPr>
            <a:normAutofit/>
          </a:bodyPr>
          <a:lstStyle/>
          <a:p>
            <a:pPr marL="0" indent="0" algn="just">
              <a:buNone/>
            </a:pPr>
            <a:r>
              <a:rPr lang="es-EC" dirty="0"/>
              <a:t>El edificio se encuentra ubicado en la ciudad de Portoviejo provincia de Manabí, Calle Francisco Pacheco entre Av. Pedro Gual y 9 de Octubre, en las coordenadas UTM 17560624 Longitud Este y 9883260. </a:t>
            </a:r>
          </a:p>
        </p:txBody>
      </p:sp>
      <p:pic>
        <p:nvPicPr>
          <p:cNvPr id="4" name="Imagen 3"/>
          <p:cNvPicPr>
            <a:picLocks noChangeAspect="1"/>
          </p:cNvPicPr>
          <p:nvPr/>
        </p:nvPicPr>
        <p:blipFill>
          <a:blip r:embed="rId2"/>
          <a:stretch>
            <a:fillRect/>
          </a:stretch>
        </p:blipFill>
        <p:spPr>
          <a:xfrm>
            <a:off x="3042298" y="2487517"/>
            <a:ext cx="7658100" cy="4257675"/>
          </a:xfrm>
          <a:prstGeom prst="rect">
            <a:avLst/>
          </a:prstGeom>
        </p:spPr>
      </p:pic>
    </p:spTree>
    <p:extLst>
      <p:ext uri="{BB962C8B-B14F-4D97-AF65-F5344CB8AC3E}">
        <p14:creationId xmlns:p14="http://schemas.microsoft.com/office/powerpoint/2010/main" val="79715452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dirty="0" smtClean="0"/>
              <a:t>MAPA DE ZONIFICACIÓN SÍSMICA</a:t>
            </a:r>
            <a:endParaRPr lang="es-ES" b="1" dirty="0"/>
          </a:p>
        </p:txBody>
      </p:sp>
      <p:sp>
        <p:nvSpPr>
          <p:cNvPr id="3" name="Marcador de contenido 2"/>
          <p:cNvSpPr>
            <a:spLocks noGrp="1"/>
          </p:cNvSpPr>
          <p:nvPr>
            <p:ph idx="1"/>
          </p:nvPr>
        </p:nvSpPr>
        <p:spPr>
          <a:xfrm>
            <a:off x="8220147" y="1429602"/>
            <a:ext cx="3133653" cy="4351338"/>
          </a:xfrm>
        </p:spPr>
        <p:txBody>
          <a:bodyPr/>
          <a:lstStyle/>
          <a:p>
            <a:pPr marL="0" indent="0" algn="ctr">
              <a:buNone/>
            </a:pPr>
            <a:r>
              <a:rPr lang="es-ES" dirty="0" smtClean="0"/>
              <a:t>Zonas sísmicas</a:t>
            </a:r>
          </a:p>
          <a:p>
            <a:pPr marL="0" indent="0">
              <a:buNone/>
            </a:pPr>
            <a:endParaRPr lang="es-ES" dirty="0"/>
          </a:p>
        </p:txBody>
      </p:sp>
      <p:pic>
        <p:nvPicPr>
          <p:cNvPr id="4" name="Imagen 3"/>
          <p:cNvPicPr/>
          <p:nvPr/>
        </p:nvPicPr>
        <p:blipFill rotWithShape="1">
          <a:blip r:embed="rId2"/>
          <a:srcRect l="15073" t="11354" r="18253" b="8537"/>
          <a:stretch/>
        </p:blipFill>
        <p:spPr bwMode="auto">
          <a:xfrm>
            <a:off x="224051" y="1429602"/>
            <a:ext cx="7637059" cy="5428397"/>
          </a:xfrm>
          <a:prstGeom prst="rect">
            <a:avLst/>
          </a:prstGeom>
          <a:ln>
            <a:noFill/>
          </a:ln>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3973516968"/>
              </p:ext>
            </p:extLst>
          </p:nvPr>
        </p:nvGraphicFramePr>
        <p:xfrm>
          <a:off x="7753456" y="2054417"/>
          <a:ext cx="4067034" cy="3101707"/>
        </p:xfrm>
        <a:graphic>
          <a:graphicData uri="http://schemas.openxmlformats.org/drawingml/2006/table">
            <a:tbl>
              <a:tblPr firstRow="1" bandRow="1">
                <a:tableStyleId>{5940675A-B579-460E-94D1-54222C63F5DA}</a:tableStyleId>
              </a:tblPr>
              <a:tblGrid>
                <a:gridCol w="690075"/>
                <a:gridCol w="778170"/>
                <a:gridCol w="1055063"/>
                <a:gridCol w="1543726"/>
              </a:tblGrid>
              <a:tr h="443101">
                <a:tc gridSpan="2">
                  <a:txBody>
                    <a:bodyPr/>
                    <a:lstStyle/>
                    <a:p>
                      <a:pPr algn="ctr"/>
                      <a:r>
                        <a:rPr lang="es-ES" b="1" dirty="0" smtClean="0"/>
                        <a:t>Zona</a:t>
                      </a:r>
                      <a:endParaRPr lang="es-ES" b="1" dirty="0"/>
                    </a:p>
                  </a:txBody>
                  <a:tcPr anchor="ctr"/>
                </a:tc>
                <a:tc hMerge="1">
                  <a:txBody>
                    <a:bodyPr/>
                    <a:lstStyle/>
                    <a:p>
                      <a:endParaRPr lang="es-ES" dirty="0"/>
                    </a:p>
                  </a:txBody>
                  <a:tcPr/>
                </a:tc>
                <a:tc>
                  <a:txBody>
                    <a:bodyPr/>
                    <a:lstStyle/>
                    <a:p>
                      <a:pPr algn="ctr"/>
                      <a:r>
                        <a:rPr lang="es-ES" b="1" dirty="0" smtClean="0"/>
                        <a:t>Z</a:t>
                      </a:r>
                      <a:endParaRPr lang="es-ES" b="1" dirty="0"/>
                    </a:p>
                  </a:txBody>
                  <a:tcPr anchor="ctr"/>
                </a:tc>
                <a:tc>
                  <a:txBody>
                    <a:bodyPr/>
                    <a:lstStyle/>
                    <a:p>
                      <a:pPr algn="ctr"/>
                      <a:r>
                        <a:rPr lang="es-ES" sz="1200" b="1" dirty="0" smtClean="0"/>
                        <a:t>Caracterización</a:t>
                      </a:r>
                      <a:endParaRPr lang="es-ES" sz="1200" b="1" dirty="0"/>
                    </a:p>
                  </a:txBody>
                  <a:tcPr anchor="ctr"/>
                </a:tc>
              </a:tr>
              <a:tr h="443101">
                <a:tc>
                  <a:txBody>
                    <a:bodyPr/>
                    <a:lstStyle/>
                    <a:p>
                      <a:pPr algn="ctr"/>
                      <a:r>
                        <a:rPr lang="es-ES" dirty="0" smtClean="0"/>
                        <a:t>I</a:t>
                      </a:r>
                      <a:endParaRPr lang="es-ES" dirty="0"/>
                    </a:p>
                  </a:txBody>
                  <a:tcPr/>
                </a:tc>
                <a:tc>
                  <a:txBody>
                    <a:bodyPr/>
                    <a:lstStyle/>
                    <a:p>
                      <a:pPr algn="ctr"/>
                      <a:endParaRPr lang="es-ES" dirty="0"/>
                    </a:p>
                  </a:txBody>
                  <a:tcPr>
                    <a:solidFill>
                      <a:srgbClr val="00B050"/>
                    </a:solidFill>
                  </a:tcPr>
                </a:tc>
                <a:tc>
                  <a:txBody>
                    <a:bodyPr/>
                    <a:lstStyle/>
                    <a:p>
                      <a:pPr algn="ctr"/>
                      <a:r>
                        <a:rPr lang="es-ES" dirty="0" smtClean="0"/>
                        <a:t>0.15</a:t>
                      </a:r>
                      <a:r>
                        <a:rPr lang="es-ES" baseline="0" dirty="0" smtClean="0"/>
                        <a:t> g</a:t>
                      </a:r>
                      <a:endParaRPr lang="es-ES" dirty="0"/>
                    </a:p>
                  </a:txBody>
                  <a:tcPr/>
                </a:tc>
                <a:tc>
                  <a:txBody>
                    <a:bodyPr/>
                    <a:lstStyle/>
                    <a:p>
                      <a:pPr algn="ctr"/>
                      <a:r>
                        <a:rPr lang="es-ES" dirty="0" smtClean="0"/>
                        <a:t>Intermedia</a:t>
                      </a:r>
                      <a:endParaRPr lang="es-ES" dirty="0"/>
                    </a:p>
                  </a:txBody>
                  <a:tcPr/>
                </a:tc>
              </a:tr>
              <a:tr h="443101">
                <a:tc>
                  <a:txBody>
                    <a:bodyPr/>
                    <a:lstStyle/>
                    <a:p>
                      <a:pPr algn="ctr"/>
                      <a:r>
                        <a:rPr lang="es-ES" dirty="0" smtClean="0"/>
                        <a:t>II</a:t>
                      </a:r>
                      <a:endParaRPr lang="es-ES" dirty="0"/>
                    </a:p>
                  </a:txBody>
                  <a:tcPr/>
                </a:tc>
                <a:tc>
                  <a:txBody>
                    <a:bodyPr/>
                    <a:lstStyle/>
                    <a:p>
                      <a:pPr algn="ctr"/>
                      <a:endParaRPr lang="es-ES" dirty="0"/>
                    </a:p>
                  </a:txBody>
                  <a:tcPr>
                    <a:solidFill>
                      <a:srgbClr val="92D050"/>
                    </a:solidFill>
                  </a:tcPr>
                </a:tc>
                <a:tc>
                  <a:txBody>
                    <a:bodyPr/>
                    <a:lstStyle/>
                    <a:p>
                      <a:pPr algn="ctr"/>
                      <a:r>
                        <a:rPr lang="es-ES" dirty="0" smtClean="0"/>
                        <a:t>0.25 g</a:t>
                      </a:r>
                      <a:endParaRPr lang="es-ES" dirty="0"/>
                    </a:p>
                  </a:txBody>
                  <a:tcPr/>
                </a:tc>
                <a:tc>
                  <a:txBody>
                    <a:bodyPr/>
                    <a:lstStyle/>
                    <a:p>
                      <a:pPr algn="ctr"/>
                      <a:r>
                        <a:rPr lang="es-ES" dirty="0" smtClean="0"/>
                        <a:t>Alta</a:t>
                      </a:r>
                      <a:endParaRPr lang="es-ES" dirty="0"/>
                    </a:p>
                  </a:txBody>
                  <a:tcPr/>
                </a:tc>
              </a:tr>
              <a:tr h="443101">
                <a:tc>
                  <a:txBody>
                    <a:bodyPr/>
                    <a:lstStyle/>
                    <a:p>
                      <a:pPr algn="ctr"/>
                      <a:r>
                        <a:rPr lang="es-ES" dirty="0" smtClean="0"/>
                        <a:t>III</a:t>
                      </a:r>
                      <a:endParaRPr lang="es-ES" dirty="0"/>
                    </a:p>
                  </a:txBody>
                  <a:tcPr/>
                </a:tc>
                <a:tc>
                  <a:txBody>
                    <a:bodyPr/>
                    <a:lstStyle/>
                    <a:p>
                      <a:pPr algn="ctr"/>
                      <a:endParaRPr lang="es-ES" dirty="0"/>
                    </a:p>
                  </a:txBody>
                  <a:tcPr>
                    <a:solidFill>
                      <a:srgbClr val="ADD395"/>
                    </a:solidFill>
                  </a:tcPr>
                </a:tc>
                <a:tc>
                  <a:txBody>
                    <a:bodyPr/>
                    <a:lstStyle/>
                    <a:p>
                      <a:pPr algn="ctr"/>
                      <a:r>
                        <a:rPr lang="es-ES" dirty="0" smtClean="0"/>
                        <a:t>0.30 g</a:t>
                      </a:r>
                      <a:endParaRPr lang="es-ES" dirty="0"/>
                    </a:p>
                  </a:txBody>
                  <a:tcPr/>
                </a:tc>
                <a:tc>
                  <a:txBody>
                    <a:bodyPr/>
                    <a:lstStyle/>
                    <a:p>
                      <a:pPr algn="ctr"/>
                      <a:r>
                        <a:rPr lang="es-ES" dirty="0" smtClean="0"/>
                        <a:t>Alta</a:t>
                      </a:r>
                      <a:endParaRPr lang="es-ES" dirty="0"/>
                    </a:p>
                  </a:txBody>
                  <a:tcPr/>
                </a:tc>
              </a:tr>
              <a:tr h="443101">
                <a:tc>
                  <a:txBody>
                    <a:bodyPr/>
                    <a:lstStyle/>
                    <a:p>
                      <a:pPr algn="ctr"/>
                      <a:r>
                        <a:rPr lang="es-ES" dirty="0" smtClean="0"/>
                        <a:t>IV</a:t>
                      </a:r>
                      <a:endParaRPr lang="es-ES" dirty="0"/>
                    </a:p>
                  </a:txBody>
                  <a:tcPr/>
                </a:tc>
                <a:tc>
                  <a:txBody>
                    <a:bodyPr/>
                    <a:lstStyle/>
                    <a:p>
                      <a:pPr algn="ctr"/>
                      <a:endParaRPr lang="es-ES" dirty="0"/>
                    </a:p>
                  </a:txBody>
                  <a:tcPr>
                    <a:solidFill>
                      <a:srgbClr val="FFFF00"/>
                    </a:solidFill>
                  </a:tcPr>
                </a:tc>
                <a:tc>
                  <a:txBody>
                    <a:bodyPr/>
                    <a:lstStyle/>
                    <a:p>
                      <a:pPr algn="ctr"/>
                      <a:r>
                        <a:rPr lang="es-ES" dirty="0" smtClean="0"/>
                        <a:t>0.35 g</a:t>
                      </a:r>
                      <a:endParaRPr lang="es-ES" dirty="0"/>
                    </a:p>
                  </a:txBody>
                  <a:tcPr/>
                </a:tc>
                <a:tc>
                  <a:txBody>
                    <a:bodyPr/>
                    <a:lstStyle/>
                    <a:p>
                      <a:pPr algn="ctr"/>
                      <a:r>
                        <a:rPr lang="es-ES" dirty="0" smtClean="0"/>
                        <a:t>Alta</a:t>
                      </a:r>
                      <a:endParaRPr lang="es-ES" dirty="0"/>
                    </a:p>
                  </a:txBody>
                  <a:tcPr/>
                </a:tc>
              </a:tr>
              <a:tr h="443101">
                <a:tc>
                  <a:txBody>
                    <a:bodyPr/>
                    <a:lstStyle/>
                    <a:p>
                      <a:pPr algn="ctr"/>
                      <a:r>
                        <a:rPr lang="es-ES" dirty="0" smtClean="0"/>
                        <a:t>V</a:t>
                      </a:r>
                      <a:endParaRPr lang="es-ES" dirty="0"/>
                    </a:p>
                  </a:txBody>
                  <a:tcPr/>
                </a:tc>
                <a:tc>
                  <a:txBody>
                    <a:bodyPr/>
                    <a:lstStyle/>
                    <a:p>
                      <a:pPr algn="ctr"/>
                      <a:endParaRPr lang="es-ES" dirty="0"/>
                    </a:p>
                  </a:txBody>
                  <a:tcPr>
                    <a:solidFill>
                      <a:schemeClr val="accent2"/>
                    </a:solidFill>
                  </a:tcPr>
                </a:tc>
                <a:tc>
                  <a:txBody>
                    <a:bodyPr/>
                    <a:lstStyle/>
                    <a:p>
                      <a:pPr algn="ctr"/>
                      <a:r>
                        <a:rPr lang="es-ES" dirty="0" smtClean="0"/>
                        <a:t>0.40 g</a:t>
                      </a:r>
                      <a:endParaRPr lang="es-ES" dirty="0"/>
                    </a:p>
                  </a:txBody>
                  <a:tcPr/>
                </a:tc>
                <a:tc>
                  <a:txBody>
                    <a:bodyPr/>
                    <a:lstStyle/>
                    <a:p>
                      <a:pPr algn="ctr"/>
                      <a:r>
                        <a:rPr lang="es-ES" dirty="0" smtClean="0"/>
                        <a:t>Alta</a:t>
                      </a:r>
                      <a:endParaRPr lang="es-ES" dirty="0"/>
                    </a:p>
                  </a:txBody>
                  <a:tcPr/>
                </a:tc>
              </a:tr>
              <a:tr h="443101">
                <a:tc>
                  <a:txBody>
                    <a:bodyPr/>
                    <a:lstStyle/>
                    <a:p>
                      <a:pPr algn="ctr"/>
                      <a:r>
                        <a:rPr lang="es-ES" dirty="0" smtClean="0"/>
                        <a:t>VI</a:t>
                      </a:r>
                      <a:endParaRPr lang="es-ES" dirty="0"/>
                    </a:p>
                  </a:txBody>
                  <a:tcPr/>
                </a:tc>
                <a:tc>
                  <a:txBody>
                    <a:bodyPr/>
                    <a:lstStyle/>
                    <a:p>
                      <a:pPr algn="ctr"/>
                      <a:endParaRPr lang="es-ES" dirty="0"/>
                    </a:p>
                  </a:txBody>
                  <a:tcPr>
                    <a:solidFill>
                      <a:srgbClr val="FF0000"/>
                    </a:solidFill>
                  </a:tcPr>
                </a:tc>
                <a:tc>
                  <a:txBody>
                    <a:bodyPr/>
                    <a:lstStyle/>
                    <a:p>
                      <a:pPr algn="ctr"/>
                      <a:r>
                        <a:rPr lang="es-ES" dirty="0" smtClean="0"/>
                        <a:t>≥</a:t>
                      </a:r>
                      <a:r>
                        <a:rPr lang="es-ES" baseline="0" dirty="0" smtClean="0"/>
                        <a:t> 0.50 g</a:t>
                      </a:r>
                      <a:endParaRPr lang="es-ES" dirty="0"/>
                    </a:p>
                  </a:txBody>
                  <a:tcPr/>
                </a:tc>
                <a:tc>
                  <a:txBody>
                    <a:bodyPr/>
                    <a:lstStyle/>
                    <a:p>
                      <a:pPr algn="ctr"/>
                      <a:r>
                        <a:rPr lang="es-ES" dirty="0" smtClean="0"/>
                        <a:t>Muy Alta</a:t>
                      </a:r>
                      <a:endParaRPr lang="es-ES" dirty="0"/>
                    </a:p>
                  </a:txBody>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206633605"/>
              </p:ext>
            </p:extLst>
          </p:nvPr>
        </p:nvGraphicFramePr>
        <p:xfrm>
          <a:off x="7924817" y="5773829"/>
          <a:ext cx="3724312" cy="640080"/>
        </p:xfrm>
        <a:graphic>
          <a:graphicData uri="http://schemas.openxmlformats.org/drawingml/2006/table">
            <a:tbl>
              <a:tblPr firstRow="1" bandRow="1">
                <a:tableStyleId>{5940675A-B579-460E-94D1-54222C63F5DA}</a:tableStyleId>
              </a:tblPr>
              <a:tblGrid>
                <a:gridCol w="1862156"/>
                <a:gridCol w="1862156"/>
              </a:tblGrid>
              <a:tr h="370840">
                <a:tc>
                  <a:txBody>
                    <a:bodyPr/>
                    <a:lstStyle/>
                    <a:p>
                      <a:pPr algn="ctr"/>
                      <a:r>
                        <a:rPr lang="es-EC" b="1" dirty="0" smtClean="0"/>
                        <a:t>PERFIL DE SUELO</a:t>
                      </a:r>
                      <a:endParaRPr lang="es-EC" b="1" dirty="0"/>
                    </a:p>
                  </a:txBody>
                  <a:tcPr/>
                </a:tc>
                <a:tc>
                  <a:txBody>
                    <a:bodyPr/>
                    <a:lstStyle/>
                    <a:p>
                      <a:pPr algn="ctr"/>
                      <a:r>
                        <a:rPr lang="es-EC" dirty="0" smtClean="0"/>
                        <a:t>SUELO TIPO D</a:t>
                      </a:r>
                      <a:endParaRPr lang="es-EC" dirty="0"/>
                    </a:p>
                  </a:txBody>
                  <a:tcPr anchor="ctr"/>
                </a:tc>
              </a:tr>
            </a:tbl>
          </a:graphicData>
        </a:graphic>
      </p:graphicFrame>
    </p:spTree>
    <p:extLst>
      <p:ext uri="{BB962C8B-B14F-4D97-AF65-F5344CB8AC3E}">
        <p14:creationId xmlns:p14="http://schemas.microsoft.com/office/powerpoint/2010/main" val="239467560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9979"/>
            <a:ext cx="10515600" cy="1143318"/>
          </a:xfrm>
        </p:spPr>
        <p:txBody>
          <a:bodyPr/>
          <a:lstStyle/>
          <a:p>
            <a:pPr algn="ctr"/>
            <a:r>
              <a:rPr lang="es-EC" b="1" dirty="0"/>
              <a:t>Coeficientes de perfil de </a:t>
            </a:r>
            <a:r>
              <a:rPr lang="es-EC" b="1" dirty="0" smtClean="0"/>
              <a:t>suelo</a:t>
            </a:r>
            <a:endParaRPr lang="es-ES" b="1" dirty="0"/>
          </a:p>
        </p:txBody>
      </p:sp>
      <p:sp>
        <p:nvSpPr>
          <p:cNvPr id="3" name="Marcador de contenido 2"/>
          <p:cNvSpPr>
            <a:spLocks noGrp="1"/>
          </p:cNvSpPr>
          <p:nvPr>
            <p:ph idx="1"/>
          </p:nvPr>
        </p:nvSpPr>
        <p:spPr>
          <a:xfrm>
            <a:off x="1371478" y="3382074"/>
            <a:ext cx="3384403" cy="385289"/>
          </a:xfrm>
        </p:spPr>
        <p:txBody>
          <a:bodyPr>
            <a:noAutofit/>
          </a:bodyPr>
          <a:lstStyle/>
          <a:p>
            <a:pPr marL="0" indent="0" algn="ctr">
              <a:buNone/>
            </a:pPr>
            <a:r>
              <a:rPr lang="es-EC" sz="2000" dirty="0"/>
              <a:t>Factores de sitio Fa</a:t>
            </a:r>
            <a:endParaRPr lang="es-ES" sz="2000" dirty="0"/>
          </a:p>
        </p:txBody>
      </p:sp>
      <p:pic>
        <p:nvPicPr>
          <p:cNvPr id="4" name="Imagen 3"/>
          <p:cNvPicPr/>
          <p:nvPr/>
        </p:nvPicPr>
        <p:blipFill rotWithShape="1">
          <a:blip r:embed="rId2">
            <a:extLst>
              <a:ext uri="{28A0092B-C50C-407E-A947-70E740481C1C}">
                <a14:useLocalDpi xmlns:a14="http://schemas.microsoft.com/office/drawing/2010/main" val="0"/>
              </a:ext>
            </a:extLst>
          </a:blip>
          <a:srcRect b="1536"/>
          <a:stretch/>
        </p:blipFill>
        <p:spPr bwMode="auto">
          <a:xfrm>
            <a:off x="483358" y="1211666"/>
            <a:ext cx="5160645" cy="201930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302323" y="1211666"/>
            <a:ext cx="5598525" cy="2019300"/>
          </a:xfrm>
          <a:prstGeom prst="rect">
            <a:avLst/>
          </a:prstGeom>
          <a:noFill/>
          <a:ln>
            <a:noFill/>
          </a:ln>
        </p:spPr>
      </p:pic>
      <p:sp>
        <p:nvSpPr>
          <p:cNvPr id="6" name="Marcador de contenido 2"/>
          <p:cNvSpPr txBox="1">
            <a:spLocks/>
          </p:cNvSpPr>
          <p:nvPr/>
        </p:nvSpPr>
        <p:spPr>
          <a:xfrm>
            <a:off x="7409383" y="3382074"/>
            <a:ext cx="3384403" cy="430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000" dirty="0" smtClean="0"/>
              <a:t>Factores de sitio </a:t>
            </a:r>
            <a:r>
              <a:rPr lang="es-EC" sz="2000" dirty="0" err="1" smtClean="0"/>
              <a:t>Fd</a:t>
            </a:r>
            <a:endParaRPr lang="es-ES" sz="2000" dirty="0"/>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483358" y="4123672"/>
            <a:ext cx="5160645" cy="1920425"/>
          </a:xfrm>
          <a:prstGeom prst="rect">
            <a:avLst/>
          </a:prstGeom>
          <a:noFill/>
          <a:ln>
            <a:noFill/>
          </a:ln>
        </p:spPr>
      </p:pic>
      <p:sp>
        <p:nvSpPr>
          <p:cNvPr id="8" name="Marcador de contenido 2"/>
          <p:cNvSpPr txBox="1">
            <a:spLocks/>
          </p:cNvSpPr>
          <p:nvPr/>
        </p:nvSpPr>
        <p:spPr>
          <a:xfrm>
            <a:off x="1371477" y="6293497"/>
            <a:ext cx="3384403" cy="448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000" dirty="0" smtClean="0"/>
              <a:t>Factores de sitio </a:t>
            </a:r>
            <a:r>
              <a:rPr lang="es-EC" sz="2000" dirty="0" err="1" smtClean="0"/>
              <a:t>Fs</a:t>
            </a:r>
            <a:endParaRPr lang="es-ES" sz="2000" dirty="0"/>
          </a:p>
        </p:txBody>
      </p:sp>
      <p:sp>
        <p:nvSpPr>
          <p:cNvPr id="9" name="Rectángulo 8"/>
          <p:cNvSpPr/>
          <p:nvPr/>
        </p:nvSpPr>
        <p:spPr>
          <a:xfrm>
            <a:off x="6096000" y="4123672"/>
            <a:ext cx="6007958" cy="2169825"/>
          </a:xfrm>
          <a:prstGeom prst="rect">
            <a:avLst/>
          </a:prstGeom>
        </p:spPr>
        <p:txBody>
          <a:bodyPr wrap="square">
            <a:spAutoFit/>
          </a:bodyPr>
          <a:lstStyle/>
          <a:p>
            <a:pPr lvl="0" algn="just">
              <a:lnSpc>
                <a:spcPct val="150000"/>
              </a:lnSpc>
              <a:spcAft>
                <a:spcPts val="0"/>
              </a:spcAft>
            </a:pPr>
            <a:r>
              <a:rPr lang="es-EC" dirty="0">
                <a:latin typeface="Times New Roman" panose="02020603050405020304" pitchFamily="18" charset="0"/>
                <a:ea typeface="Times New Roman" panose="02020603050405020304" pitchFamily="18" charset="0"/>
              </a:rPr>
              <a:t>Valores de la relación de amplificación espectral, η (</a:t>
            </a:r>
            <a:r>
              <a:rPr lang="es-EC" dirty="0" err="1" smtClean="0">
                <a:latin typeface="Times New Roman" panose="02020603050405020304" pitchFamily="18" charset="0"/>
                <a:ea typeface="Times New Roman" panose="02020603050405020304" pitchFamily="18" charset="0"/>
              </a:rPr>
              <a:t>Sa</a:t>
            </a:r>
            <a:r>
              <a:rPr lang="es-EC" dirty="0" smtClean="0">
                <a:latin typeface="Times New Roman" panose="02020603050405020304" pitchFamily="18" charset="0"/>
                <a:ea typeface="Times New Roman" panose="02020603050405020304" pitchFamily="18" charset="0"/>
              </a:rPr>
              <a:t>/Z)</a:t>
            </a:r>
            <a:r>
              <a:rPr lang="es-EC" dirty="0" smtClean="0"/>
              <a:t> </a:t>
            </a:r>
            <a:r>
              <a:rPr lang="es-EC" dirty="0"/>
              <a:t>varían en función de las regiones del Ecuador</a:t>
            </a:r>
            <a:endParaRPr lang="es-EC" dirty="0" smtClean="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smtClean="0">
                <a:latin typeface="Times New Roman" panose="02020603050405020304" pitchFamily="18" charset="0"/>
                <a:ea typeface="Times New Roman" panose="02020603050405020304" pitchFamily="18" charset="0"/>
              </a:rPr>
              <a:t>η</a:t>
            </a:r>
            <a:r>
              <a:rPr lang="es-EC" dirty="0">
                <a:latin typeface="Times New Roman" panose="02020603050405020304" pitchFamily="18" charset="0"/>
                <a:ea typeface="Times New Roman" panose="02020603050405020304" pitchFamily="18" charset="0"/>
              </a:rPr>
              <a:t>= 1.80: Provincias de la Costa (excepto Esmeraldas</a:t>
            </a:r>
            <a:r>
              <a:rPr lang="es-EC" dirty="0" smtClean="0">
                <a:latin typeface="Times New Roman" panose="02020603050405020304" pitchFamily="18" charset="0"/>
                <a:ea typeface="Times New Roman" panose="02020603050405020304" pitchFamily="18" charset="0"/>
              </a:rPr>
              <a:t>).</a:t>
            </a:r>
            <a:endParaRPr lang="es-EC"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η= 2.48 : Provincias de la Sierra, Esmeraldas y </a:t>
            </a:r>
            <a:r>
              <a:rPr lang="es-EC" dirty="0" smtClean="0">
                <a:latin typeface="Times New Roman" panose="02020603050405020304" pitchFamily="18" charset="0"/>
                <a:ea typeface="Times New Roman" panose="02020603050405020304" pitchFamily="18" charset="0"/>
              </a:rPr>
              <a:t>Galápagos.</a:t>
            </a:r>
            <a:endParaRPr lang="es-EC"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η= 2.60: Provincias del </a:t>
            </a:r>
            <a:r>
              <a:rPr lang="es-EC" dirty="0" smtClean="0">
                <a:latin typeface="Times New Roman" panose="02020603050405020304" pitchFamily="18" charset="0"/>
                <a:ea typeface="Times New Roman" panose="02020603050405020304" pitchFamily="18" charset="0"/>
              </a:rPr>
              <a:t>Oriente.</a:t>
            </a:r>
            <a:endParaRPr lang="es-EC" dirty="0">
              <a:effectLst/>
              <a:latin typeface="Times New Roman" panose="02020603050405020304" pitchFamily="18" charset="0"/>
              <a:ea typeface="Times New Roman" panose="02020603050405020304" pitchFamily="18" charset="0"/>
            </a:endParaRPr>
          </a:p>
        </p:txBody>
      </p:sp>
      <p:sp>
        <p:nvSpPr>
          <p:cNvPr id="10" name="Elipse 9"/>
          <p:cNvSpPr/>
          <p:nvPr/>
        </p:nvSpPr>
        <p:spPr>
          <a:xfrm>
            <a:off x="4958839" y="2306003"/>
            <a:ext cx="595802" cy="25930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1" name="Elipse 10"/>
          <p:cNvSpPr/>
          <p:nvPr/>
        </p:nvSpPr>
        <p:spPr>
          <a:xfrm>
            <a:off x="11116253" y="2278707"/>
            <a:ext cx="595802" cy="25930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2" name="Elipse 11"/>
          <p:cNvSpPr/>
          <p:nvPr/>
        </p:nvSpPr>
        <p:spPr>
          <a:xfrm>
            <a:off x="4958839" y="5106226"/>
            <a:ext cx="595802" cy="25930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81865438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1015" y="365125"/>
            <a:ext cx="10515600" cy="1258959"/>
          </a:xfrm>
        </p:spPr>
        <p:txBody>
          <a:bodyPr>
            <a:noAutofit/>
          </a:bodyPr>
          <a:lstStyle/>
          <a:p>
            <a:pPr lvl="1" algn="ctr" rtl="0">
              <a:lnSpc>
                <a:spcPct val="90000"/>
              </a:lnSpc>
              <a:spcBef>
                <a:spcPct val="0"/>
              </a:spcBef>
            </a:pPr>
            <a:r>
              <a:rPr lang="es-EC" sz="3200" b="1" dirty="0">
                <a:latin typeface="+mj-lt"/>
              </a:rPr>
              <a:t>Coeficiente de Importancia I y Factor de reducción de </a:t>
            </a:r>
            <a:r>
              <a:rPr lang="es-EC" sz="3200" b="1" dirty="0" smtClean="0">
                <a:latin typeface="+mj-lt"/>
              </a:rPr>
              <a:t>fuerza </a:t>
            </a:r>
            <a:r>
              <a:rPr lang="es-EC" sz="3200" b="1" dirty="0">
                <a:latin typeface="+mj-lt"/>
              </a:rPr>
              <a:t>sísmica R</a:t>
            </a:r>
            <a:br>
              <a:rPr lang="es-EC" sz="3200" b="1" dirty="0">
                <a:latin typeface="+mj-lt"/>
              </a:rPr>
            </a:br>
            <a:endParaRPr lang="es-EC" sz="3200" dirty="0">
              <a:latin typeface="+mj-lt"/>
            </a:endParaRPr>
          </a:p>
        </p:txBody>
      </p:sp>
      <p:sp>
        <p:nvSpPr>
          <p:cNvPr id="3" name="Marcador de contenido 2"/>
          <p:cNvSpPr>
            <a:spLocks noGrp="1"/>
          </p:cNvSpPr>
          <p:nvPr>
            <p:ph idx="1"/>
          </p:nvPr>
        </p:nvSpPr>
        <p:spPr>
          <a:xfrm>
            <a:off x="359391" y="5251213"/>
            <a:ext cx="4470779" cy="385312"/>
          </a:xfrm>
        </p:spPr>
        <p:txBody>
          <a:bodyPr>
            <a:normAutofit/>
          </a:bodyPr>
          <a:lstStyle/>
          <a:p>
            <a:pPr marL="0" indent="0">
              <a:buNone/>
            </a:pPr>
            <a:r>
              <a:rPr lang="es-EC" sz="1200" dirty="0"/>
              <a:t>Fuente: NEC – SE – DS Peligro sísmico, 2015</a:t>
            </a:r>
          </a:p>
          <a:p>
            <a:endParaRPr lang="es-EC" sz="1200" dirty="0"/>
          </a:p>
        </p:txBody>
      </p:sp>
      <p:pic>
        <p:nvPicPr>
          <p:cNvPr id="4" name="Imagen 3"/>
          <p:cNvPicPr/>
          <p:nvPr/>
        </p:nvPicPr>
        <p:blipFill rotWithShape="1">
          <a:blip r:embed="rId2"/>
          <a:srcRect l="16285" t="26595" r="18436" b="14960"/>
          <a:stretch/>
        </p:blipFill>
        <p:spPr bwMode="auto">
          <a:xfrm>
            <a:off x="295844" y="2599728"/>
            <a:ext cx="6200206" cy="2552131"/>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778815" y="1624084"/>
            <a:ext cx="4857750" cy="4503420"/>
          </a:xfrm>
          <a:prstGeom prst="rect">
            <a:avLst/>
          </a:prstGeom>
          <a:noFill/>
          <a:ln>
            <a:noFill/>
          </a:ln>
        </p:spPr>
      </p:pic>
      <p:sp>
        <p:nvSpPr>
          <p:cNvPr id="6" name="Elipse 5"/>
          <p:cNvSpPr/>
          <p:nvPr/>
        </p:nvSpPr>
        <p:spPr>
          <a:xfrm>
            <a:off x="6669631" y="5882184"/>
            <a:ext cx="5094737" cy="25383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8" name="Rectángulo redondeado 7"/>
          <p:cNvSpPr/>
          <p:nvPr/>
        </p:nvSpPr>
        <p:spPr>
          <a:xfrm>
            <a:off x="359391" y="4626590"/>
            <a:ext cx="5981559" cy="36849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9" name="Marcador de contenido 2"/>
          <p:cNvSpPr txBox="1">
            <a:spLocks/>
          </p:cNvSpPr>
          <p:nvPr/>
        </p:nvSpPr>
        <p:spPr>
          <a:xfrm>
            <a:off x="6778815" y="6204257"/>
            <a:ext cx="4470779" cy="38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1200" smtClean="0"/>
              <a:t>Fuente: NEC – SE – DS Peligro sísmico, 2015</a:t>
            </a:r>
          </a:p>
          <a:p>
            <a:endParaRPr lang="es-EC" sz="1200" dirty="0"/>
          </a:p>
        </p:txBody>
      </p:sp>
    </p:spTree>
    <p:extLst>
      <p:ext uri="{BB962C8B-B14F-4D97-AF65-F5344CB8AC3E}">
        <p14:creationId xmlns:p14="http://schemas.microsoft.com/office/powerpoint/2010/main" val="216653329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7758" y="523443"/>
            <a:ext cx="10515600" cy="1325563"/>
          </a:xfrm>
        </p:spPr>
        <p:txBody>
          <a:bodyPr>
            <a:normAutofit/>
          </a:bodyPr>
          <a:lstStyle/>
          <a:p>
            <a:pPr algn="ctr"/>
            <a:r>
              <a:rPr lang="es-EC" b="1" dirty="0" smtClean="0"/>
              <a:t>PERÍODO DE VIBRACIÓN DE LA ESTRUCTURA</a:t>
            </a:r>
            <a:endParaRPr lang="es-EC"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228300"/>
                <a:ext cx="10515600" cy="5363570"/>
              </a:xfrm>
            </p:spPr>
            <p:txBody>
              <a:bodyPr>
                <a:normAutofit fontScale="92500"/>
              </a:bodyPr>
              <a:lstStyle/>
              <a:p>
                <a:pPr marL="0" indent="0" algn="just">
                  <a:buNone/>
                </a:pPr>
                <a:r>
                  <a:rPr lang="es-EC" sz="2400" dirty="0" smtClean="0"/>
                  <a:t>Para la determinación del período de vibración de la estructura la Norma Ecuatoriana de la Construcción presenta la siguiente expresión:</a:t>
                </a:r>
              </a:p>
              <a:p>
                <a:pPr marL="0" indent="0">
                  <a:buNone/>
                </a:pPr>
                <a:endParaRPr lang="es-EC" sz="2400" b="1" dirty="0" smtClean="0"/>
              </a:p>
              <a:p>
                <a:pPr marL="0" indent="0">
                  <a:buNone/>
                </a:pPr>
                <a:endParaRPr lang="es-EC" sz="2400" b="1" dirty="0"/>
              </a:p>
              <a:p>
                <a:pPr marL="0" indent="0">
                  <a:buNone/>
                </a:pPr>
                <a:endParaRPr lang="es-EC" sz="2400" b="1" dirty="0" smtClean="0"/>
              </a:p>
              <a:p>
                <a:pPr marL="0" indent="0">
                  <a:buNone/>
                </a:pPr>
                <a:endParaRPr lang="es-EC" sz="2400" b="1" dirty="0" smtClean="0"/>
              </a:p>
              <a:p>
                <a:pPr marL="0" indent="0">
                  <a:buNone/>
                </a:pPr>
                <a:endParaRPr lang="es-EC" sz="2400" b="1" dirty="0"/>
              </a:p>
              <a:p>
                <a:pPr marL="0" indent="0">
                  <a:buNone/>
                </a:pPr>
                <a:endParaRPr lang="es-EC" sz="2400" b="1" dirty="0"/>
              </a:p>
              <a:p>
                <a:pPr marL="0" indent="0">
                  <a:buNone/>
                </a:pPr>
                <a:r>
                  <a:rPr lang="es-EC" sz="2400" b="1" dirty="0" smtClean="0"/>
                  <a:t>	Dónde</a:t>
                </a:r>
                <a:r>
                  <a:rPr lang="es-EC" sz="2400" b="1" dirty="0"/>
                  <a:t>:</a:t>
                </a:r>
                <a:endParaRPr lang="es-EC" sz="2400" dirty="0"/>
              </a:p>
              <a:p>
                <a:pPr marL="0" indent="0">
                  <a:buNone/>
                </a:pPr>
                <a:r>
                  <a:rPr lang="es-EC" sz="2400" b="1" dirty="0" smtClean="0"/>
                  <a:t>	</a:t>
                </a:r>
                <a14:m>
                  <m:oMath xmlns:m="http://schemas.openxmlformats.org/officeDocument/2006/math">
                    <m:sSub>
                      <m:sSubPr>
                        <m:ctrlPr>
                          <a:rPr lang="es-EC" sz="2400" b="1" i="1">
                            <a:latin typeface="Cambria Math" panose="02040503050406030204" pitchFamily="18" charset="0"/>
                          </a:rPr>
                        </m:ctrlPr>
                      </m:sSubPr>
                      <m:e>
                        <m:r>
                          <a:rPr lang="es-EC" sz="2400" b="1" i="1">
                            <a:latin typeface="Cambria Math" panose="02040503050406030204" pitchFamily="18" charset="0"/>
                          </a:rPr>
                          <m:t>𝑪</m:t>
                        </m:r>
                      </m:e>
                      <m:sub>
                        <m:r>
                          <a:rPr lang="es-EC" sz="2400" b="1" i="1">
                            <a:latin typeface="Cambria Math" panose="02040503050406030204" pitchFamily="18" charset="0"/>
                          </a:rPr>
                          <m:t>𝒕</m:t>
                        </m:r>
                      </m:sub>
                    </m:sSub>
                  </m:oMath>
                </a14:m>
                <a:r>
                  <a:rPr lang="es-EC" sz="2400" dirty="0"/>
                  <a:t>	Coeficiente que depende del tipo de edificio.</a:t>
                </a:r>
              </a:p>
              <a:p>
                <a:pPr marL="0" indent="0">
                  <a:buNone/>
                </a:pPr>
                <a:r>
                  <a:rPr lang="es-EC" sz="2400" b="1" dirty="0" smtClean="0"/>
                  <a:t>	</a:t>
                </a:r>
                <a14:m>
                  <m:oMath xmlns:m="http://schemas.openxmlformats.org/officeDocument/2006/math">
                    <m:sSub>
                      <m:sSubPr>
                        <m:ctrlPr>
                          <a:rPr lang="es-EC" sz="2400" b="1" i="1">
                            <a:latin typeface="Cambria Math" panose="02040503050406030204" pitchFamily="18" charset="0"/>
                          </a:rPr>
                        </m:ctrlPr>
                      </m:sSubPr>
                      <m:e>
                        <m:r>
                          <a:rPr lang="es-EC" sz="2400" b="1" i="1">
                            <a:latin typeface="Cambria Math" panose="02040503050406030204" pitchFamily="18" charset="0"/>
                          </a:rPr>
                          <m:t>𝒉</m:t>
                        </m:r>
                      </m:e>
                      <m:sub>
                        <m:r>
                          <a:rPr lang="es-EC" sz="2400" b="1" i="1">
                            <a:latin typeface="Cambria Math" panose="02040503050406030204" pitchFamily="18" charset="0"/>
                          </a:rPr>
                          <m:t>𝒏</m:t>
                        </m:r>
                      </m:sub>
                    </m:sSub>
                  </m:oMath>
                </a14:m>
                <a:r>
                  <a:rPr lang="es-EC" sz="2400" dirty="0"/>
                  <a:t>	Altura máxima de la edificación de n pisos, medida desde la </a:t>
                </a:r>
                <a:r>
                  <a:rPr lang="es-EC" sz="2400" dirty="0" smtClean="0"/>
                  <a:t>base			de </a:t>
                </a:r>
                <a:r>
                  <a:rPr lang="es-EC" sz="2400" dirty="0"/>
                  <a:t>la </a:t>
                </a:r>
                <a:r>
                  <a:rPr lang="es-EC" sz="2400" dirty="0" smtClean="0"/>
                  <a:t>estructura</a:t>
                </a:r>
                <a:r>
                  <a:rPr lang="es-EC" sz="2400" dirty="0"/>
                  <a:t>.</a:t>
                </a:r>
              </a:p>
              <a:p>
                <a:pPr marL="0" indent="0" algn="just">
                  <a:buNone/>
                </a:pPr>
                <a:endParaRPr lang="es-EC"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228300"/>
                <a:ext cx="10515600" cy="5363570"/>
              </a:xfrm>
              <a:blipFill rotWithShape="0">
                <a:blip r:embed="rId2"/>
                <a:stretch>
                  <a:fillRect l="-754" t="-682" r="-696" b="-341"/>
                </a:stretch>
              </a:blipFill>
            </p:spPr>
            <p:txBody>
              <a:bodyPr/>
              <a:lstStyle/>
              <a:p>
                <a:r>
                  <a:rPr lang="es-EC">
                    <a:noFill/>
                  </a:rPr>
                  <a:t> </a:t>
                </a:r>
              </a:p>
            </p:txBody>
          </p:sp>
        </mc:Fallback>
      </mc:AlternateContent>
      <p:pic>
        <p:nvPicPr>
          <p:cNvPr id="4" name="Imagen 3"/>
          <p:cNvPicPr>
            <a:picLocks noChangeAspect="1"/>
          </p:cNvPicPr>
          <p:nvPr/>
        </p:nvPicPr>
        <p:blipFill>
          <a:blip r:embed="rId3"/>
          <a:stretch>
            <a:fillRect/>
          </a:stretch>
        </p:blipFill>
        <p:spPr>
          <a:xfrm>
            <a:off x="1923410" y="3098043"/>
            <a:ext cx="1877847" cy="812042"/>
          </a:xfrm>
          <a:prstGeom prst="rect">
            <a:avLst/>
          </a:prstGeom>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4668103" y="2189335"/>
            <a:ext cx="6506239" cy="2519143"/>
          </a:xfrm>
          <a:prstGeom prst="rect">
            <a:avLst/>
          </a:prstGeom>
          <a:noFill/>
          <a:ln>
            <a:noFill/>
          </a:ln>
        </p:spPr>
      </p:pic>
    </p:spTree>
    <p:extLst>
      <p:ext uri="{BB962C8B-B14F-4D97-AF65-F5344CB8AC3E}">
        <p14:creationId xmlns:p14="http://schemas.microsoft.com/office/powerpoint/2010/main" val="255772390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pPr algn="ctr"/>
            <a:r>
              <a:rPr lang="es-EC" b="1" dirty="0" smtClean="0"/>
              <a:t>Períodos de vibración</a:t>
            </a:r>
            <a:endParaRPr lang="es-EC" b="1" dirty="0"/>
          </a:p>
        </p:txBody>
      </p:sp>
      <p:sp>
        <p:nvSpPr>
          <p:cNvPr id="3" name="Marcador de contenido 2"/>
          <p:cNvSpPr>
            <a:spLocks noGrp="1"/>
          </p:cNvSpPr>
          <p:nvPr>
            <p:ph idx="1"/>
          </p:nvPr>
        </p:nvSpPr>
        <p:spPr>
          <a:xfrm>
            <a:off x="2014430" y="4626591"/>
            <a:ext cx="2955878" cy="532264"/>
          </a:xfrm>
        </p:spPr>
        <p:txBody>
          <a:bodyPr>
            <a:normAutofit/>
          </a:bodyPr>
          <a:lstStyle/>
          <a:p>
            <a:pPr marL="0" indent="0" algn="ctr">
              <a:buNone/>
            </a:pPr>
            <a:r>
              <a:rPr lang="es-EC" sz="2000" dirty="0" smtClean="0"/>
              <a:t>Fórmula empírica</a:t>
            </a:r>
            <a:endParaRPr lang="es-EC" sz="2000" dirty="0"/>
          </a:p>
        </p:txBody>
      </p:sp>
      <p:pic>
        <p:nvPicPr>
          <p:cNvPr id="5" name="Imagen 4"/>
          <p:cNvPicPr>
            <a:picLocks noChangeAspect="1"/>
          </p:cNvPicPr>
          <p:nvPr/>
        </p:nvPicPr>
        <p:blipFill>
          <a:blip r:embed="rId2"/>
          <a:stretch>
            <a:fillRect/>
          </a:stretch>
        </p:blipFill>
        <p:spPr>
          <a:xfrm>
            <a:off x="6535145" y="1325563"/>
            <a:ext cx="5257129" cy="4848130"/>
          </a:xfrm>
          <a:prstGeom prst="rect">
            <a:avLst/>
          </a:prstGeom>
        </p:spPr>
      </p:pic>
      <p:pic>
        <p:nvPicPr>
          <p:cNvPr id="6" name="Imagen 5"/>
          <p:cNvPicPr>
            <a:picLocks noChangeAspect="1"/>
          </p:cNvPicPr>
          <p:nvPr/>
        </p:nvPicPr>
        <p:blipFill>
          <a:blip r:embed="rId3"/>
          <a:stretch>
            <a:fillRect/>
          </a:stretch>
        </p:blipFill>
        <p:spPr>
          <a:xfrm>
            <a:off x="888738" y="2974095"/>
            <a:ext cx="5207262" cy="1508487"/>
          </a:xfrm>
          <a:prstGeom prst="rect">
            <a:avLst/>
          </a:prstGeom>
        </p:spPr>
      </p:pic>
      <p:sp>
        <p:nvSpPr>
          <p:cNvPr id="7" name="Marcador de contenido 2"/>
          <p:cNvSpPr txBox="1">
            <a:spLocks/>
          </p:cNvSpPr>
          <p:nvPr/>
        </p:nvSpPr>
        <p:spPr>
          <a:xfrm>
            <a:off x="7685770" y="6325736"/>
            <a:ext cx="2955878" cy="532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000" dirty="0" smtClean="0"/>
              <a:t>Análisis modal</a:t>
            </a:r>
            <a:endParaRPr lang="es-EC" sz="2000" dirty="0"/>
          </a:p>
        </p:txBody>
      </p:sp>
      <p:sp>
        <p:nvSpPr>
          <p:cNvPr id="8" name="Elipse 7"/>
          <p:cNvSpPr/>
          <p:nvPr/>
        </p:nvSpPr>
        <p:spPr>
          <a:xfrm>
            <a:off x="8707271" y="1828800"/>
            <a:ext cx="955343" cy="327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p:cNvSpPr/>
          <p:nvPr/>
        </p:nvSpPr>
        <p:spPr>
          <a:xfrm>
            <a:off x="4192137" y="4092481"/>
            <a:ext cx="955343" cy="327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8946839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457682"/>
            <a:ext cx="8911687" cy="1280890"/>
          </a:xfrm>
        </p:spPr>
        <p:txBody>
          <a:bodyPr>
            <a:normAutofit/>
          </a:bodyPr>
          <a:lstStyle/>
          <a:p>
            <a:pPr algn="ctr"/>
            <a:r>
              <a:rPr lang="es-EC" sz="3600" b="1" dirty="0" smtClean="0"/>
              <a:t>Coeficientes para la determinación de la carga sísmica</a:t>
            </a:r>
            <a:endParaRPr lang="es-EC" sz="3600" b="1"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4022724" y="1738572"/>
            <a:ext cx="6048375" cy="4991100"/>
          </a:xfrm>
          <a:prstGeom prst="rect">
            <a:avLst/>
          </a:prstGeom>
        </p:spPr>
      </p:pic>
    </p:spTree>
    <p:extLst>
      <p:ext uri="{BB962C8B-B14F-4D97-AF65-F5344CB8AC3E}">
        <p14:creationId xmlns:p14="http://schemas.microsoft.com/office/powerpoint/2010/main" val="112234951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 GENERAL</a:t>
            </a:r>
            <a:endParaRPr lang="es-ES" b="1" dirty="0"/>
          </a:p>
        </p:txBody>
      </p:sp>
      <p:sp>
        <p:nvSpPr>
          <p:cNvPr id="3" name="Marcador de contenido 2"/>
          <p:cNvSpPr>
            <a:spLocks noGrp="1"/>
          </p:cNvSpPr>
          <p:nvPr>
            <p:ph idx="1"/>
          </p:nvPr>
        </p:nvSpPr>
        <p:spPr>
          <a:xfrm>
            <a:off x="838200" y="2153171"/>
            <a:ext cx="10515600" cy="2459772"/>
          </a:xfrm>
        </p:spPr>
        <p:txBody>
          <a:bodyPr>
            <a:noAutofit/>
          </a:bodyPr>
          <a:lstStyle/>
          <a:p>
            <a:pPr marL="0" indent="0" algn="just">
              <a:buNone/>
            </a:pPr>
            <a:r>
              <a:rPr lang="es-EC" sz="3200" dirty="0"/>
              <a:t>Verificar mediante el Análisis Estructural el estado actual del Edificio Santacruz y proponer un sistema de Reforzamiento </a:t>
            </a:r>
            <a:r>
              <a:rPr lang="es-EC" sz="3200" dirty="0" err="1"/>
              <a:t>Sismoresistente</a:t>
            </a:r>
            <a:r>
              <a:rPr lang="es-EC" sz="3200" dirty="0"/>
              <a:t> adecuado para mejorar el desempeño sísmico del edificio mediante el código ASCE 41 y la Norma Ecuatoriana de la </a:t>
            </a:r>
            <a:r>
              <a:rPr lang="es-EC" sz="3200" dirty="0" smtClean="0"/>
              <a:t>Construcción.</a:t>
            </a:r>
            <a:endParaRPr lang="es-ES" sz="3200" dirty="0"/>
          </a:p>
        </p:txBody>
      </p:sp>
    </p:spTree>
    <p:extLst>
      <p:ext uri="{BB962C8B-B14F-4D97-AF65-F5344CB8AC3E}">
        <p14:creationId xmlns:p14="http://schemas.microsoft.com/office/powerpoint/2010/main" val="34576410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b="1" dirty="0" smtClean="0"/>
              <a:t>ESPECTRO DE DISEÑO EN ACELERACIONES</a:t>
            </a:r>
            <a:endParaRPr lang="es-EC" b="1" dirty="0"/>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stretch>
            <a:fillRect/>
          </a:stretch>
        </p:blipFill>
        <p:spPr>
          <a:xfrm>
            <a:off x="1891584" y="1905000"/>
            <a:ext cx="9613028" cy="4903813"/>
          </a:xfrm>
          <a:prstGeom prst="rect">
            <a:avLst/>
          </a:prstGeom>
        </p:spPr>
      </p:pic>
    </p:spTree>
    <p:extLst>
      <p:ext uri="{BB962C8B-B14F-4D97-AF65-F5344CB8AC3E}">
        <p14:creationId xmlns:p14="http://schemas.microsoft.com/office/powerpoint/2010/main" val="193250305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8375" y="452323"/>
            <a:ext cx="8911687" cy="1280890"/>
          </a:xfrm>
        </p:spPr>
        <p:txBody>
          <a:bodyPr/>
          <a:lstStyle/>
          <a:p>
            <a:pPr algn="ctr"/>
            <a:r>
              <a:rPr lang="es-EC" b="1" dirty="0" smtClean="0"/>
              <a:t>Cortante basal de diseño</a:t>
            </a:r>
            <a:endParaRPr lang="es-EC" b="1" dirty="0"/>
          </a:p>
        </p:txBody>
      </p:sp>
      <p:sp>
        <p:nvSpPr>
          <p:cNvPr id="3" name="Marcador de contenido 2"/>
          <p:cNvSpPr>
            <a:spLocks noGrp="1"/>
          </p:cNvSpPr>
          <p:nvPr>
            <p:ph idx="1"/>
          </p:nvPr>
        </p:nvSpPr>
        <p:spPr>
          <a:xfrm>
            <a:off x="2592925" y="3425588"/>
            <a:ext cx="10515600" cy="2956090"/>
          </a:xfrm>
        </p:spPr>
        <p:txBody>
          <a:bodyPr>
            <a:normAutofit/>
          </a:bodyPr>
          <a:lstStyle/>
          <a:p>
            <a:pPr marL="0" indent="0">
              <a:buNone/>
            </a:pPr>
            <a:r>
              <a:rPr lang="es-EC" b="1" dirty="0"/>
              <a:t>Dónde:</a:t>
            </a:r>
            <a:endParaRPr lang="es-EC" dirty="0"/>
          </a:p>
          <a:p>
            <a:pPr marL="0" indent="0">
              <a:buNone/>
            </a:pPr>
            <a:r>
              <a:rPr lang="es-EC" b="1" dirty="0" smtClean="0"/>
              <a:t>	</a:t>
            </a:r>
            <a:r>
              <a:rPr lang="es-EC" b="1" dirty="0" err="1" smtClean="0"/>
              <a:t>Sa</a:t>
            </a:r>
            <a:r>
              <a:rPr lang="es-EC" b="1" dirty="0" smtClean="0"/>
              <a:t> </a:t>
            </a:r>
            <a:r>
              <a:rPr lang="es-EC" b="1" dirty="0"/>
              <a:t>(Ta)</a:t>
            </a:r>
            <a:r>
              <a:rPr lang="es-EC" dirty="0"/>
              <a:t> 	Espectro de diseño en aceleración.</a:t>
            </a:r>
          </a:p>
          <a:p>
            <a:pPr marL="0" indent="0">
              <a:buNone/>
            </a:pPr>
            <a:r>
              <a:rPr lang="es-EC" b="1" dirty="0" smtClean="0"/>
              <a:t>	ØP </a:t>
            </a:r>
            <a:r>
              <a:rPr lang="es-EC" b="1" dirty="0"/>
              <a:t>y ØE</a:t>
            </a:r>
            <a:r>
              <a:rPr lang="es-EC" dirty="0"/>
              <a:t>	Coeficientes de configuración en planta y elevación.</a:t>
            </a:r>
          </a:p>
          <a:p>
            <a:pPr marL="0" indent="0">
              <a:buNone/>
            </a:pPr>
            <a:r>
              <a:rPr lang="es-EC" b="1" dirty="0" smtClean="0"/>
              <a:t>	I</a:t>
            </a:r>
            <a:r>
              <a:rPr lang="es-EC" dirty="0"/>
              <a:t>		Coeficiente de importancia.</a:t>
            </a:r>
          </a:p>
          <a:p>
            <a:pPr marL="0" indent="0">
              <a:buNone/>
            </a:pPr>
            <a:r>
              <a:rPr lang="es-EC" b="1" dirty="0" smtClean="0"/>
              <a:t>	R</a:t>
            </a:r>
            <a:r>
              <a:rPr lang="es-EC" dirty="0"/>
              <a:t>		Factor de reducción de resistencia sísmica.</a:t>
            </a:r>
          </a:p>
          <a:p>
            <a:pPr marL="0" indent="0">
              <a:buNone/>
            </a:pPr>
            <a:r>
              <a:rPr lang="es-EC" b="1" dirty="0" smtClean="0"/>
              <a:t>	V</a:t>
            </a:r>
            <a:r>
              <a:rPr lang="es-EC" dirty="0"/>
              <a:t>		Cortante basal total de diseño.</a:t>
            </a:r>
          </a:p>
          <a:p>
            <a:pPr marL="0" indent="0">
              <a:buNone/>
            </a:pPr>
            <a:r>
              <a:rPr lang="es-EC" b="1" dirty="0" smtClean="0"/>
              <a:t>	W</a:t>
            </a:r>
            <a:r>
              <a:rPr lang="es-EC" dirty="0"/>
              <a:t>		Carga sísmica reactiva.</a:t>
            </a:r>
          </a:p>
          <a:p>
            <a:endParaRPr lang="es-EC" dirty="0"/>
          </a:p>
        </p:txBody>
      </p:sp>
      <p:pic>
        <p:nvPicPr>
          <p:cNvPr id="4" name="Imagen 3"/>
          <p:cNvPicPr>
            <a:picLocks noChangeAspect="1"/>
          </p:cNvPicPr>
          <p:nvPr/>
        </p:nvPicPr>
        <p:blipFill>
          <a:blip r:embed="rId2"/>
          <a:stretch>
            <a:fillRect/>
          </a:stretch>
        </p:blipFill>
        <p:spPr>
          <a:xfrm>
            <a:off x="5797868" y="1980454"/>
            <a:ext cx="2052857" cy="950652"/>
          </a:xfrm>
          <a:prstGeom prst="rect">
            <a:avLst/>
          </a:prstGeom>
        </p:spPr>
      </p:pic>
    </p:spTree>
    <p:extLst>
      <p:ext uri="{BB962C8B-B14F-4D97-AF65-F5344CB8AC3E}">
        <p14:creationId xmlns:p14="http://schemas.microsoft.com/office/powerpoint/2010/main" val="216516185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9253" y="625175"/>
            <a:ext cx="8911687" cy="1280890"/>
          </a:xfrm>
        </p:spPr>
        <p:txBody>
          <a:bodyPr/>
          <a:lstStyle/>
          <a:p>
            <a:pPr algn="ctr"/>
            <a:r>
              <a:rPr lang="es-EC" b="1" dirty="0" smtClean="0"/>
              <a:t>Cortante basal</a:t>
            </a:r>
            <a:endParaRPr lang="es-EC" b="1" dirty="0"/>
          </a:p>
        </p:txBody>
      </p:sp>
      <p:sp>
        <p:nvSpPr>
          <p:cNvPr id="4" name="Rectángulo redondeado 3"/>
          <p:cNvSpPr/>
          <p:nvPr/>
        </p:nvSpPr>
        <p:spPr>
          <a:xfrm>
            <a:off x="1624083" y="1878663"/>
            <a:ext cx="1624083" cy="7233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T= 0.58 s</a:t>
            </a:r>
            <a:endParaRPr lang="es-EC" dirty="0"/>
          </a:p>
        </p:txBody>
      </p:sp>
      <mc:AlternateContent xmlns:mc="http://schemas.openxmlformats.org/markup-compatibility/2006" xmlns:a14="http://schemas.microsoft.com/office/drawing/2010/main">
        <mc:Choice Requires="a14">
          <p:sp>
            <p:nvSpPr>
              <p:cNvPr id="5" name="Rectángulo redondeado 4"/>
              <p:cNvSpPr/>
              <p:nvPr/>
            </p:nvSpPr>
            <p:spPr>
              <a:xfrm>
                <a:off x="3729249" y="1878663"/>
                <a:ext cx="1580866" cy="7233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0≤</m:t>
                      </m:r>
                      <m:r>
                        <m:rPr>
                          <m:sty m:val="p"/>
                        </m:rPr>
                        <a:rPr lang="es-EC">
                          <a:latin typeface="Cambria Math" panose="02040503050406030204" pitchFamily="18" charset="0"/>
                        </a:rPr>
                        <m:t>T</m:t>
                      </m:r>
                      <m:r>
                        <a:rPr lang="es-EC">
                          <a:latin typeface="Cambria Math" panose="02040503050406030204" pitchFamily="18" charset="0"/>
                        </a:rPr>
                        <m:t>≤</m:t>
                      </m:r>
                      <m:sSub>
                        <m:sSubPr>
                          <m:ctrlPr>
                            <a:rPr lang="es-EC" i="1">
                              <a:latin typeface="Cambria Math" panose="02040503050406030204" pitchFamily="18" charset="0"/>
                            </a:rPr>
                          </m:ctrlPr>
                        </m:sSubPr>
                        <m:e>
                          <m:r>
                            <m:rPr>
                              <m:sty m:val="p"/>
                            </m:rPr>
                            <a:rPr lang="es-EC">
                              <a:latin typeface="Cambria Math" panose="02040503050406030204" pitchFamily="18" charset="0"/>
                            </a:rPr>
                            <m:t>T</m:t>
                          </m:r>
                        </m:e>
                        <m:sub>
                          <m:r>
                            <m:rPr>
                              <m:sty m:val="p"/>
                            </m:rPr>
                            <a:rPr lang="es-EC">
                              <a:latin typeface="Cambria Math" panose="02040503050406030204" pitchFamily="18" charset="0"/>
                            </a:rPr>
                            <m:t>c</m:t>
                          </m:r>
                        </m:sub>
                      </m:sSub>
                    </m:oMath>
                  </m:oMathPara>
                </a14:m>
                <a:endParaRPr lang="es-EC" dirty="0"/>
              </a:p>
            </p:txBody>
          </p:sp>
        </mc:Choice>
        <mc:Fallback xmlns="">
          <p:sp>
            <p:nvSpPr>
              <p:cNvPr id="5" name="Rectángulo redondeado 4"/>
              <p:cNvSpPr>
                <a:spLocks noRot="1" noChangeAspect="1" noMove="1" noResize="1" noEditPoints="1" noAdjustHandles="1" noChangeArrowheads="1" noChangeShapeType="1" noTextEdit="1"/>
              </p:cNvSpPr>
              <p:nvPr/>
            </p:nvSpPr>
            <p:spPr>
              <a:xfrm>
                <a:off x="3729249" y="1878663"/>
                <a:ext cx="1580866" cy="723331"/>
              </a:xfrm>
              <a:prstGeom prst="round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redondeado 5"/>
              <p:cNvSpPr/>
              <p:nvPr/>
            </p:nvSpPr>
            <p:spPr>
              <a:xfrm>
                <a:off x="3729249" y="3409487"/>
                <a:ext cx="1580866" cy="723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T</m:t>
                      </m:r>
                      <m:r>
                        <a:rPr lang="es-EC">
                          <a:latin typeface="Cambria Math" panose="02040503050406030204" pitchFamily="18" charset="0"/>
                        </a:rPr>
                        <m:t>&gt;</m:t>
                      </m:r>
                      <m:sSub>
                        <m:sSubPr>
                          <m:ctrlPr>
                            <a:rPr lang="es-EC" i="1">
                              <a:latin typeface="Cambria Math" panose="02040503050406030204" pitchFamily="18" charset="0"/>
                            </a:rPr>
                          </m:ctrlPr>
                        </m:sSubPr>
                        <m:e>
                          <m:r>
                            <m:rPr>
                              <m:sty m:val="p"/>
                            </m:rPr>
                            <a:rPr lang="es-EC">
                              <a:latin typeface="Cambria Math" panose="02040503050406030204" pitchFamily="18" charset="0"/>
                            </a:rPr>
                            <m:t>T</m:t>
                          </m:r>
                        </m:e>
                        <m:sub>
                          <m:r>
                            <m:rPr>
                              <m:sty m:val="p"/>
                            </m:rPr>
                            <a:rPr lang="es-EC">
                              <a:latin typeface="Cambria Math" panose="02040503050406030204" pitchFamily="18" charset="0"/>
                            </a:rPr>
                            <m:t>c</m:t>
                          </m:r>
                        </m:sub>
                      </m:sSub>
                    </m:oMath>
                  </m:oMathPara>
                </a14:m>
                <a:endParaRPr lang="es-EC" dirty="0"/>
              </a:p>
            </p:txBody>
          </p:sp>
        </mc:Choice>
        <mc:Fallback xmlns="">
          <p:sp>
            <p:nvSpPr>
              <p:cNvPr id="6" name="Rectángulo redondeado 5"/>
              <p:cNvSpPr>
                <a:spLocks noRot="1" noChangeAspect="1" noMove="1" noResize="1" noEditPoints="1" noAdjustHandles="1" noChangeArrowheads="1" noChangeShapeType="1" noTextEdit="1"/>
              </p:cNvSpPr>
              <p:nvPr/>
            </p:nvSpPr>
            <p:spPr>
              <a:xfrm>
                <a:off x="3729249" y="3409487"/>
                <a:ext cx="1580866" cy="723331"/>
              </a:xfrm>
              <a:prstGeom prst="roundRect">
                <a:avLst/>
              </a:prstGeom>
              <a:blipFill rotWithShape="0">
                <a:blip r:embed="rId3"/>
                <a:stretch>
                  <a:fillRect/>
                </a:stretch>
              </a:blipFill>
            </p:spPr>
            <p:txBody>
              <a:bodyPr/>
              <a:lstStyle/>
              <a:p>
                <a:r>
                  <a:rPr lang="es-EC">
                    <a:noFill/>
                  </a:rPr>
                  <a:t> </a:t>
                </a:r>
              </a:p>
            </p:txBody>
          </p:sp>
        </mc:Fallback>
      </mc:AlternateContent>
      <p:sp>
        <p:nvSpPr>
          <p:cNvPr id="7" name="Rectángulo redondeado 6"/>
          <p:cNvSpPr/>
          <p:nvPr/>
        </p:nvSpPr>
        <p:spPr>
          <a:xfrm>
            <a:off x="1624083" y="3409486"/>
            <a:ext cx="1624084" cy="7233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T= 1.345 s</a:t>
            </a:r>
            <a:endParaRPr lang="es-EC" dirty="0"/>
          </a:p>
        </p:txBody>
      </p:sp>
      <mc:AlternateContent xmlns:mc="http://schemas.openxmlformats.org/markup-compatibility/2006" xmlns:a14="http://schemas.microsoft.com/office/drawing/2010/main">
        <mc:Choice Requires="a14">
          <p:sp>
            <p:nvSpPr>
              <p:cNvPr id="8" name="Rectángulo redondeado 7"/>
              <p:cNvSpPr/>
              <p:nvPr/>
            </p:nvSpPr>
            <p:spPr>
              <a:xfrm>
                <a:off x="5791199" y="1878663"/>
                <a:ext cx="2797791" cy="7233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𝑎</m:t>
                          </m:r>
                        </m:sub>
                      </m:sSub>
                      <m:r>
                        <a:rPr lang="es-EC" i="1">
                          <a:latin typeface="Cambria Math" panose="02040503050406030204" pitchFamily="18" charset="0"/>
                        </a:rPr>
                        <m:t>=</m:t>
                      </m:r>
                      <m:r>
                        <a:rPr lang="es-EC" i="1">
                          <a:latin typeface="Cambria Math" panose="02040503050406030204" pitchFamily="18" charset="0"/>
                        </a:rPr>
                        <m:t>𝜂</m:t>
                      </m:r>
                      <m:r>
                        <a:rPr lang="es-EC" i="1">
                          <a:latin typeface="Cambria Math" panose="02040503050406030204" pitchFamily="18" charset="0"/>
                        </a:rPr>
                        <m:t>𝑍</m:t>
                      </m:r>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𝑎</m:t>
                          </m:r>
                        </m:sub>
                      </m:sSub>
                    </m:oMath>
                  </m:oMathPara>
                </a14:m>
                <a:endParaRPr lang="es-EC" dirty="0"/>
              </a:p>
            </p:txBody>
          </p:sp>
        </mc:Choice>
        <mc:Fallback xmlns="">
          <p:sp>
            <p:nvSpPr>
              <p:cNvPr id="8" name="Rectángulo redondeado 7"/>
              <p:cNvSpPr>
                <a:spLocks noRot="1" noChangeAspect="1" noMove="1" noResize="1" noEditPoints="1" noAdjustHandles="1" noChangeArrowheads="1" noChangeShapeType="1" noTextEdit="1"/>
              </p:cNvSpPr>
              <p:nvPr/>
            </p:nvSpPr>
            <p:spPr>
              <a:xfrm>
                <a:off x="5791199" y="1878663"/>
                <a:ext cx="2797791" cy="723331"/>
              </a:xfrm>
              <a:prstGeom prst="round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redondeado 8"/>
              <p:cNvSpPr/>
              <p:nvPr/>
            </p:nvSpPr>
            <p:spPr>
              <a:xfrm>
                <a:off x="5791197" y="3409487"/>
                <a:ext cx="2797791" cy="7233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𝑎</m:t>
                          </m:r>
                        </m:sub>
                      </m:sSub>
                      <m:r>
                        <a:rPr lang="es-EC" i="1">
                          <a:latin typeface="Cambria Math" panose="02040503050406030204" pitchFamily="18" charset="0"/>
                        </a:rPr>
                        <m:t>=</m:t>
                      </m:r>
                      <m:r>
                        <a:rPr lang="es-EC" i="1">
                          <a:latin typeface="Cambria Math" panose="02040503050406030204" pitchFamily="18" charset="0"/>
                        </a:rPr>
                        <m:t>𝜂</m:t>
                      </m:r>
                      <m:r>
                        <a:rPr lang="es-EC" i="1">
                          <a:latin typeface="Cambria Math" panose="02040503050406030204" pitchFamily="18" charset="0"/>
                        </a:rPr>
                        <m:t>𝑍</m:t>
                      </m:r>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𝑎</m:t>
                          </m:r>
                        </m:sub>
                      </m:sSub>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𝑐</m:t>
                                      </m:r>
                                    </m:sub>
                                  </m:sSub>
                                </m:num>
                                <m:den>
                                  <m:r>
                                    <a:rPr lang="es-EC" i="1">
                                      <a:latin typeface="Cambria Math" panose="02040503050406030204" pitchFamily="18" charset="0"/>
                                    </a:rPr>
                                    <m:t>𝑇</m:t>
                                  </m:r>
                                </m:den>
                              </m:f>
                            </m:e>
                          </m:d>
                        </m:e>
                        <m:sup>
                          <m:r>
                            <a:rPr lang="es-EC" i="1">
                              <a:latin typeface="Cambria Math" panose="02040503050406030204" pitchFamily="18" charset="0"/>
                            </a:rPr>
                            <m:t>𝑟</m:t>
                          </m:r>
                        </m:sup>
                      </m:sSup>
                    </m:oMath>
                  </m:oMathPara>
                </a14:m>
                <a:endParaRPr lang="es-EC" dirty="0"/>
              </a:p>
            </p:txBody>
          </p:sp>
        </mc:Choice>
        <mc:Fallback xmlns="">
          <p:sp>
            <p:nvSpPr>
              <p:cNvPr id="9" name="Rectángulo redondeado 8"/>
              <p:cNvSpPr>
                <a:spLocks noRot="1" noChangeAspect="1" noMove="1" noResize="1" noEditPoints="1" noAdjustHandles="1" noChangeArrowheads="1" noChangeShapeType="1" noTextEdit="1"/>
              </p:cNvSpPr>
              <p:nvPr/>
            </p:nvSpPr>
            <p:spPr>
              <a:xfrm>
                <a:off x="5791197" y="3409487"/>
                <a:ext cx="2797791" cy="723331"/>
              </a:xfrm>
              <a:prstGeom prst="round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redondeado 9"/>
              <p:cNvSpPr/>
              <p:nvPr/>
            </p:nvSpPr>
            <p:spPr>
              <a:xfrm>
                <a:off x="9070074" y="1893448"/>
                <a:ext cx="1580866" cy="7233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𝑉</m:t>
                      </m:r>
                      <m:r>
                        <a:rPr lang="es-EC" i="1">
                          <a:latin typeface="Cambria Math" panose="02040503050406030204" pitchFamily="18" charset="0"/>
                        </a:rPr>
                        <m:t>=0.309</m:t>
                      </m:r>
                      <m:r>
                        <a:rPr lang="es-EC" i="1">
                          <a:latin typeface="Cambria Math" panose="02040503050406030204" pitchFamily="18" charset="0"/>
                        </a:rPr>
                        <m:t>𝑊</m:t>
                      </m:r>
                    </m:oMath>
                  </m:oMathPara>
                </a14:m>
                <a:endParaRPr lang="es-EC" dirty="0"/>
              </a:p>
            </p:txBody>
          </p:sp>
        </mc:Choice>
        <mc:Fallback xmlns="">
          <p:sp>
            <p:nvSpPr>
              <p:cNvPr id="10" name="Rectángulo redondeado 9"/>
              <p:cNvSpPr>
                <a:spLocks noRot="1" noChangeAspect="1" noMove="1" noResize="1" noEditPoints="1" noAdjustHandles="1" noChangeArrowheads="1" noChangeShapeType="1" noTextEdit="1"/>
              </p:cNvSpPr>
              <p:nvPr/>
            </p:nvSpPr>
            <p:spPr>
              <a:xfrm>
                <a:off x="9070074" y="1893448"/>
                <a:ext cx="1580866" cy="723331"/>
              </a:xfrm>
              <a:prstGeom prst="round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redondeado 10"/>
              <p:cNvSpPr/>
              <p:nvPr/>
            </p:nvSpPr>
            <p:spPr>
              <a:xfrm>
                <a:off x="9070074" y="3383328"/>
                <a:ext cx="1580866" cy="723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𝑉</m:t>
                      </m:r>
                      <m:r>
                        <a:rPr lang="es-EC" i="1">
                          <a:latin typeface="Cambria Math" panose="02040503050406030204" pitchFamily="18" charset="0"/>
                        </a:rPr>
                        <m:t>=0.13</m:t>
                      </m:r>
                      <m:r>
                        <a:rPr lang="es-EC" i="1">
                          <a:latin typeface="Cambria Math" panose="02040503050406030204" pitchFamily="18" charset="0"/>
                        </a:rPr>
                        <m:t>𝑊</m:t>
                      </m:r>
                    </m:oMath>
                  </m:oMathPara>
                </a14:m>
                <a:endParaRPr lang="es-EC" dirty="0"/>
              </a:p>
            </p:txBody>
          </p:sp>
        </mc:Choice>
        <mc:Fallback xmlns="">
          <p:sp>
            <p:nvSpPr>
              <p:cNvPr id="11" name="Rectángulo redondeado 10"/>
              <p:cNvSpPr>
                <a:spLocks noRot="1" noChangeAspect="1" noMove="1" noResize="1" noEditPoints="1" noAdjustHandles="1" noChangeArrowheads="1" noChangeShapeType="1" noTextEdit="1"/>
              </p:cNvSpPr>
              <p:nvPr/>
            </p:nvSpPr>
            <p:spPr>
              <a:xfrm>
                <a:off x="9070074" y="3383328"/>
                <a:ext cx="1580866" cy="723331"/>
              </a:xfrm>
              <a:prstGeom prst="roundRect">
                <a:avLst/>
              </a:prstGeom>
              <a:blipFill rotWithShape="0">
                <a:blip r:embed="rId7"/>
                <a:stretch>
                  <a:fillRect/>
                </a:stretch>
              </a:blipFill>
            </p:spPr>
            <p:txBody>
              <a:bodyPr/>
              <a:lstStyle/>
              <a:p>
                <a:r>
                  <a:rPr lang="es-EC">
                    <a:noFill/>
                  </a:rPr>
                  <a:t> </a:t>
                </a:r>
              </a:p>
            </p:txBody>
          </p:sp>
        </mc:Fallback>
      </mc:AlternateContent>
      <p:cxnSp>
        <p:nvCxnSpPr>
          <p:cNvPr id="13" name="Conector recto de flecha 12"/>
          <p:cNvCxnSpPr>
            <a:stCxn id="4" idx="3"/>
          </p:cNvCxnSpPr>
          <p:nvPr/>
        </p:nvCxnSpPr>
        <p:spPr>
          <a:xfrm flipV="1">
            <a:off x="3248166" y="2240328"/>
            <a:ext cx="4810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3248166" y="3771151"/>
            <a:ext cx="4810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5310114" y="2255113"/>
            <a:ext cx="4810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8610599" y="2255113"/>
            <a:ext cx="4810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5304997" y="3783769"/>
            <a:ext cx="4810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8610599" y="3783769"/>
            <a:ext cx="4810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Imagen 18"/>
          <p:cNvPicPr>
            <a:picLocks noChangeAspect="1"/>
          </p:cNvPicPr>
          <p:nvPr/>
        </p:nvPicPr>
        <p:blipFill>
          <a:blip r:embed="rId8"/>
          <a:stretch>
            <a:fillRect/>
          </a:stretch>
        </p:blipFill>
        <p:spPr>
          <a:xfrm>
            <a:off x="1012209" y="4885081"/>
            <a:ext cx="6205280" cy="1453489"/>
          </a:xfrm>
          <a:prstGeom prst="rect">
            <a:avLst/>
          </a:prstGeom>
        </p:spPr>
      </p:pic>
      <p:sp>
        <p:nvSpPr>
          <p:cNvPr id="20" name="Rectángulo redondeado 19"/>
          <p:cNvSpPr/>
          <p:nvPr/>
        </p:nvSpPr>
        <p:spPr>
          <a:xfrm>
            <a:off x="1012209" y="1551935"/>
            <a:ext cx="10167582" cy="30064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Marcador de contenido 2"/>
          <p:cNvSpPr>
            <a:spLocks noGrp="1"/>
          </p:cNvSpPr>
          <p:nvPr>
            <p:ph idx="1"/>
          </p:nvPr>
        </p:nvSpPr>
        <p:spPr>
          <a:xfrm>
            <a:off x="7588155" y="4926982"/>
            <a:ext cx="3997657" cy="1372383"/>
          </a:xfrm>
        </p:spPr>
        <p:txBody>
          <a:bodyPr>
            <a:normAutofit/>
          </a:bodyPr>
          <a:lstStyle/>
          <a:p>
            <a:pPr marL="0" indent="0" algn="just">
              <a:buNone/>
            </a:pPr>
            <a:r>
              <a:rPr lang="es-EC" dirty="0" smtClean="0"/>
              <a:t>El </a:t>
            </a:r>
            <a:r>
              <a:rPr lang="es-EC" dirty="0"/>
              <a:t>cortante basal calculado por el método dinámico equivale a un 82.42% del valor calculado por el método </a:t>
            </a:r>
            <a:r>
              <a:rPr lang="es-EC" dirty="0" smtClean="0"/>
              <a:t>estático</a:t>
            </a:r>
            <a:r>
              <a:rPr lang="es-EC" dirty="0"/>
              <a:t>.</a:t>
            </a:r>
          </a:p>
        </p:txBody>
      </p:sp>
    </p:spTree>
    <p:extLst>
      <p:ext uri="{BB962C8B-B14F-4D97-AF65-F5344CB8AC3E}">
        <p14:creationId xmlns:p14="http://schemas.microsoft.com/office/powerpoint/2010/main" val="377740462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9112" y="621688"/>
            <a:ext cx="8911687" cy="1280890"/>
          </a:xfrm>
        </p:spPr>
        <p:txBody>
          <a:bodyPr/>
          <a:lstStyle/>
          <a:p>
            <a:pPr algn="ctr"/>
            <a:r>
              <a:rPr lang="es-EC" b="1" dirty="0" smtClean="0"/>
              <a:t>DERIVAS DE PISO</a:t>
            </a:r>
            <a:endParaRPr lang="es-EC" b="1" dirty="0"/>
          </a:p>
        </p:txBody>
      </p:sp>
      <p:sp>
        <p:nvSpPr>
          <p:cNvPr id="3" name="Marcador de contenido 2"/>
          <p:cNvSpPr>
            <a:spLocks noGrp="1"/>
          </p:cNvSpPr>
          <p:nvPr>
            <p:ph idx="1"/>
          </p:nvPr>
        </p:nvSpPr>
        <p:spPr/>
        <p:txBody>
          <a:bodyPr/>
          <a:lstStyle/>
          <a:p>
            <a:endParaRPr lang="es-EC" dirty="0"/>
          </a:p>
        </p:txBody>
      </p:sp>
      <p:pic>
        <p:nvPicPr>
          <p:cNvPr id="4" name="Imagen 3"/>
          <p:cNvPicPr>
            <a:picLocks noChangeAspect="1"/>
          </p:cNvPicPr>
          <p:nvPr/>
        </p:nvPicPr>
        <p:blipFill rotWithShape="1">
          <a:blip r:embed="rId2"/>
          <a:srcRect b="559"/>
          <a:stretch/>
        </p:blipFill>
        <p:spPr>
          <a:xfrm>
            <a:off x="1789112" y="1692357"/>
            <a:ext cx="4876800" cy="4660106"/>
          </a:xfrm>
          <a:prstGeom prst="rect">
            <a:avLst/>
          </a:prstGeom>
        </p:spPr>
      </p:pic>
      <p:pic>
        <p:nvPicPr>
          <p:cNvPr id="5" name="Imagen 4"/>
          <p:cNvPicPr>
            <a:picLocks noChangeAspect="1"/>
          </p:cNvPicPr>
          <p:nvPr/>
        </p:nvPicPr>
        <p:blipFill rotWithShape="1">
          <a:blip r:embed="rId3"/>
          <a:srcRect t="470" b="1"/>
          <a:stretch/>
        </p:blipFill>
        <p:spPr>
          <a:xfrm>
            <a:off x="7046912" y="2595645"/>
            <a:ext cx="4838700" cy="2853531"/>
          </a:xfrm>
          <a:prstGeom prst="rect">
            <a:avLst/>
          </a:prstGeom>
        </p:spPr>
      </p:pic>
    </p:spTree>
    <p:extLst>
      <p:ext uri="{BB962C8B-B14F-4D97-AF65-F5344CB8AC3E}">
        <p14:creationId xmlns:p14="http://schemas.microsoft.com/office/powerpoint/2010/main" val="1637655256"/>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b="1" dirty="0" smtClean="0"/>
              <a:t>Fallas en los elementos estructurales</a:t>
            </a:r>
            <a:endParaRPr lang="es-EC" b="1" dirty="0"/>
          </a:p>
        </p:txBody>
      </p:sp>
      <p:sp>
        <p:nvSpPr>
          <p:cNvPr id="3" name="Marcador de contenido 2"/>
          <p:cNvSpPr>
            <a:spLocks noGrp="1"/>
          </p:cNvSpPr>
          <p:nvPr>
            <p:ph idx="1"/>
          </p:nvPr>
        </p:nvSpPr>
        <p:spPr/>
        <p:txBody>
          <a:bodyPr/>
          <a:lstStyle/>
          <a:p>
            <a:endParaRPr lang="es-EC"/>
          </a:p>
        </p:txBody>
      </p:sp>
      <p:pic>
        <p:nvPicPr>
          <p:cNvPr id="7" name="Imagen 6"/>
          <p:cNvPicPr/>
          <p:nvPr/>
        </p:nvPicPr>
        <p:blipFill>
          <a:blip r:embed="rId2"/>
          <a:stretch>
            <a:fillRect/>
          </a:stretch>
        </p:blipFill>
        <p:spPr>
          <a:xfrm>
            <a:off x="1065212" y="1943735"/>
            <a:ext cx="5219700" cy="3328670"/>
          </a:xfrm>
          <a:prstGeom prst="rect">
            <a:avLst/>
          </a:prstGeom>
        </p:spPr>
      </p:pic>
      <p:pic>
        <p:nvPicPr>
          <p:cNvPr id="8" name="Imagen 7"/>
          <p:cNvPicPr/>
          <p:nvPr/>
        </p:nvPicPr>
        <p:blipFill>
          <a:blip r:embed="rId3"/>
          <a:stretch>
            <a:fillRect/>
          </a:stretch>
        </p:blipFill>
        <p:spPr>
          <a:xfrm>
            <a:off x="6284912" y="1943735"/>
            <a:ext cx="5219700" cy="3289935"/>
          </a:xfrm>
          <a:prstGeom prst="rect">
            <a:avLst/>
          </a:prstGeom>
        </p:spPr>
      </p:pic>
    </p:spTree>
    <p:extLst>
      <p:ext uri="{BB962C8B-B14F-4D97-AF65-F5344CB8AC3E}">
        <p14:creationId xmlns:p14="http://schemas.microsoft.com/office/powerpoint/2010/main" val="368933069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Fallas en los elementos estructurales</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stretch>
            <a:fillRect/>
          </a:stretch>
        </p:blipFill>
        <p:spPr>
          <a:xfrm>
            <a:off x="1518712" y="2507936"/>
            <a:ext cx="4869180" cy="3028950"/>
          </a:xfrm>
          <a:prstGeom prst="rect">
            <a:avLst/>
          </a:prstGeom>
        </p:spPr>
      </p:pic>
      <p:pic>
        <p:nvPicPr>
          <p:cNvPr id="5" name="Imagen 4"/>
          <p:cNvPicPr/>
          <p:nvPr/>
        </p:nvPicPr>
        <p:blipFill>
          <a:blip r:embed="rId3"/>
          <a:stretch>
            <a:fillRect/>
          </a:stretch>
        </p:blipFill>
        <p:spPr>
          <a:xfrm>
            <a:off x="6510392" y="2446023"/>
            <a:ext cx="4871720" cy="3152775"/>
          </a:xfrm>
          <a:prstGeom prst="rect">
            <a:avLst/>
          </a:prstGeom>
        </p:spPr>
      </p:pic>
    </p:spTree>
    <p:extLst>
      <p:ext uri="{BB962C8B-B14F-4D97-AF65-F5344CB8AC3E}">
        <p14:creationId xmlns:p14="http://schemas.microsoft.com/office/powerpoint/2010/main" val="21502714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Principales fallas detectadas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99566593"/>
              </p:ext>
            </p:extLst>
          </p:nvPr>
        </p:nvGraphicFramePr>
        <p:xfrm>
          <a:off x="2592925" y="2201839"/>
          <a:ext cx="8915400" cy="3937000"/>
        </p:xfrm>
        <a:graphic>
          <a:graphicData uri="http://schemas.openxmlformats.org/drawingml/2006/table">
            <a:tbl>
              <a:tblPr firstRow="1" bandRow="1">
                <a:tableStyleId>{5940675A-B579-460E-94D1-54222C63F5DA}</a:tableStyleId>
              </a:tblPr>
              <a:tblGrid>
                <a:gridCol w="4457700"/>
                <a:gridCol w="4457700"/>
              </a:tblGrid>
              <a:tr h="370840">
                <a:tc>
                  <a:txBody>
                    <a:bodyPr/>
                    <a:lstStyle/>
                    <a:p>
                      <a:pPr algn="ctr"/>
                      <a:r>
                        <a:rPr lang="es-EC" b="1" dirty="0" smtClean="0"/>
                        <a:t>ELEMENTO</a:t>
                      </a:r>
                      <a:endParaRPr lang="es-EC" b="1" dirty="0"/>
                    </a:p>
                  </a:txBody>
                  <a:tcPr/>
                </a:tc>
                <a:tc>
                  <a:txBody>
                    <a:bodyPr/>
                    <a:lstStyle/>
                    <a:p>
                      <a:pPr algn="ctr"/>
                      <a:r>
                        <a:rPr lang="es-EC" b="1" dirty="0" smtClean="0"/>
                        <a:t>FALLA DETECTADA</a:t>
                      </a:r>
                      <a:endParaRPr lang="es-EC" b="1" dirty="0"/>
                    </a:p>
                  </a:txBody>
                  <a:tcPr/>
                </a:tc>
              </a:tr>
              <a:tr h="370840">
                <a:tc>
                  <a:txBody>
                    <a:bodyPr/>
                    <a:lstStyle/>
                    <a:p>
                      <a:pPr algn="ctr"/>
                      <a:r>
                        <a:rPr lang="es-EC" dirty="0" smtClean="0"/>
                        <a:t>GLOBAL</a:t>
                      </a:r>
                      <a:endParaRPr lang="es-EC" dirty="0"/>
                    </a:p>
                  </a:txBody>
                  <a:tcPr anchor="ctr"/>
                </a:tc>
                <a:tc>
                  <a:txBody>
                    <a:bodyPr/>
                    <a:lstStyle/>
                    <a:p>
                      <a:pPr algn="just"/>
                      <a:r>
                        <a:rPr lang="es-EC" sz="1800" kern="1200" dirty="0" smtClean="0">
                          <a:solidFill>
                            <a:schemeClr val="tx1"/>
                          </a:solidFill>
                          <a:effectLst/>
                          <a:latin typeface="+mn-lt"/>
                          <a:ea typeface="+mn-ea"/>
                          <a:cs typeface="+mn-cs"/>
                        </a:rPr>
                        <a:t>Derivas de piso excesivas, las cuales superan casi en su totalidad a la deriva máxima permitida por la NEC 2015</a:t>
                      </a:r>
                      <a:endParaRPr lang="es-EC" dirty="0"/>
                    </a:p>
                  </a:txBody>
                  <a:tcPr/>
                </a:tc>
              </a:tr>
              <a:tr h="370840">
                <a:tc>
                  <a:txBody>
                    <a:bodyPr/>
                    <a:lstStyle/>
                    <a:p>
                      <a:pPr algn="ctr"/>
                      <a:r>
                        <a:rPr lang="es-EC" dirty="0" smtClean="0"/>
                        <a:t>VIGAS</a:t>
                      </a:r>
                      <a:endParaRPr lang="es-EC" dirty="0"/>
                    </a:p>
                  </a:txBody>
                  <a:tcPr anchor="ctr"/>
                </a:tc>
                <a:tc>
                  <a:txBody>
                    <a:bodyPr/>
                    <a:lstStyle/>
                    <a:p>
                      <a:pPr algn="just"/>
                      <a:r>
                        <a:rPr lang="es-EC" sz="1800" kern="1200" dirty="0" smtClean="0">
                          <a:solidFill>
                            <a:schemeClr val="tx1"/>
                          </a:solidFill>
                          <a:effectLst/>
                          <a:latin typeface="+mn-lt"/>
                          <a:ea typeface="+mn-ea"/>
                          <a:cs typeface="+mn-cs"/>
                        </a:rPr>
                        <a:t>Requieren una sección de acero de refuerzo superior a la máxima permitida.</a:t>
                      </a:r>
                    </a:p>
                    <a:p>
                      <a:pPr algn="just"/>
                      <a:r>
                        <a:rPr lang="es-EC" sz="1800" kern="1200" dirty="0" smtClean="0">
                          <a:solidFill>
                            <a:schemeClr val="tx1"/>
                          </a:solidFill>
                          <a:effectLst/>
                          <a:latin typeface="+mn-lt"/>
                          <a:ea typeface="+mn-ea"/>
                          <a:cs typeface="+mn-cs"/>
                        </a:rPr>
                        <a:t>Deficiencias ante fuerzas de corte y torsión.</a:t>
                      </a:r>
                      <a:endParaRPr lang="es-EC" dirty="0"/>
                    </a:p>
                  </a:txBody>
                  <a:tcPr/>
                </a:tc>
              </a:tr>
              <a:tr h="370840">
                <a:tc>
                  <a:txBody>
                    <a:bodyPr/>
                    <a:lstStyle/>
                    <a:p>
                      <a:pPr algn="ctr"/>
                      <a:r>
                        <a:rPr lang="es-EC" dirty="0" smtClean="0"/>
                        <a:t>COLUMNAS</a:t>
                      </a:r>
                      <a:endParaRPr lang="es-EC" dirty="0"/>
                    </a:p>
                  </a:txBody>
                  <a:tcPr anchor="ctr"/>
                </a:tc>
                <a:tc>
                  <a:txBody>
                    <a:bodyPr/>
                    <a:lstStyle/>
                    <a:p>
                      <a:pPr algn="just"/>
                      <a:r>
                        <a:rPr lang="es-EC" sz="1800" kern="1200" dirty="0" smtClean="0">
                          <a:solidFill>
                            <a:schemeClr val="tx1"/>
                          </a:solidFill>
                          <a:effectLst/>
                          <a:latin typeface="+mn-lt"/>
                          <a:ea typeface="+mn-ea"/>
                          <a:cs typeface="+mn-cs"/>
                        </a:rPr>
                        <a:t>Sección insuficiente para soportar las cargas que actúan sobre la estructura.</a:t>
                      </a:r>
                      <a:endParaRPr lang="es-EC" dirty="0"/>
                    </a:p>
                  </a:txBody>
                  <a:tcPr/>
                </a:tc>
              </a:tr>
            </a:tbl>
          </a:graphicData>
        </a:graphic>
      </p:graphicFrame>
    </p:spTree>
    <p:extLst>
      <p:ext uri="{BB962C8B-B14F-4D97-AF65-F5344CB8AC3E}">
        <p14:creationId xmlns:p14="http://schemas.microsoft.com/office/powerpoint/2010/main" val="306734645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PROPUESTA DE REFORZAMIENTO</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72495742"/>
              </p:ext>
            </p:extLst>
          </p:nvPr>
        </p:nvGraphicFramePr>
        <p:xfrm>
          <a:off x="2589212" y="19050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07000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5278" y="624110"/>
            <a:ext cx="9935571" cy="1280890"/>
          </a:xfrm>
        </p:spPr>
        <p:txBody>
          <a:bodyPr/>
          <a:lstStyle/>
          <a:p>
            <a:r>
              <a:rPr lang="es-EC" b="1" dirty="0" smtClean="0"/>
              <a:t>RECRECIDO DE HORMIGÓN EN COLUMNAS</a:t>
            </a:r>
            <a:endParaRPr lang="es-EC" b="1" dirty="0"/>
          </a:p>
        </p:txBody>
      </p:sp>
      <p:pic>
        <p:nvPicPr>
          <p:cNvPr id="4" name="Imagen 3"/>
          <p:cNvPicPr/>
          <p:nvPr/>
        </p:nvPicPr>
        <p:blipFill>
          <a:blip r:embed="rId2"/>
          <a:stretch>
            <a:fillRect/>
          </a:stretch>
        </p:blipFill>
        <p:spPr>
          <a:xfrm>
            <a:off x="3859295" y="1803748"/>
            <a:ext cx="6147535" cy="2554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3859295" y="4370467"/>
            <a:ext cx="3977371" cy="307777"/>
          </a:xfrm>
          <a:prstGeom prst="rect">
            <a:avLst/>
          </a:prstGeom>
        </p:spPr>
        <p:txBody>
          <a:bodyPr wrap="none">
            <a:spAutoFit/>
          </a:bodyPr>
          <a:lstStyle/>
          <a:p>
            <a:r>
              <a:rPr lang="es-EC" sz="1400" dirty="0">
                <a:latin typeface="Times New Roman" panose="02020603050405020304" pitchFamily="18" charset="0"/>
                <a:ea typeface="Times New Roman" panose="02020603050405020304" pitchFamily="18" charset="0"/>
              </a:rPr>
              <a:t>Fuente: Documento base de patologías del hormigón</a:t>
            </a:r>
            <a:endParaRPr lang="es-EC" sz="1400" dirty="0"/>
          </a:p>
        </p:txBody>
      </p:sp>
      <p:sp>
        <p:nvSpPr>
          <p:cNvPr id="6" name="Rectángulo 5"/>
          <p:cNvSpPr/>
          <p:nvPr/>
        </p:nvSpPr>
        <p:spPr>
          <a:xfrm>
            <a:off x="4788666" y="5280787"/>
            <a:ext cx="6096000" cy="923330"/>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EC" dirty="0" smtClean="0">
                <a:latin typeface="Times New Roman" panose="02020603050405020304" pitchFamily="18" charset="0"/>
                <a:ea typeface="Times New Roman" panose="02020603050405020304" pitchFamily="18" charset="0"/>
              </a:rPr>
              <a:t>HORMIGÓN </a:t>
            </a:r>
            <a:r>
              <a:rPr lang="es-EC" dirty="0" err="1" smtClean="0">
                <a:latin typeface="Times New Roman" panose="02020603050405020304" pitchFamily="18" charset="0"/>
                <a:ea typeface="Times New Roman" panose="02020603050405020304" pitchFamily="18" charset="0"/>
              </a:rPr>
              <a:t>f’c</a:t>
            </a:r>
            <a:r>
              <a:rPr lang="es-EC" dirty="0" smtClean="0">
                <a:latin typeface="Times New Roman" panose="02020603050405020304" pitchFamily="18" charset="0"/>
                <a:ea typeface="Times New Roman" panose="02020603050405020304" pitchFamily="18" charset="0"/>
              </a:rPr>
              <a:t>=210 kg/cm</a:t>
            </a:r>
            <a:r>
              <a:rPr lang="es-EC" baseline="30000" dirty="0" smtClean="0">
                <a:latin typeface="Times New Roman" panose="02020603050405020304" pitchFamily="18" charset="0"/>
                <a:ea typeface="Times New Roman" panose="02020603050405020304" pitchFamily="18" charset="0"/>
              </a:rPr>
              <a:t>2</a:t>
            </a:r>
            <a:endParaRPr lang="es-EC"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smtClean="0">
                <a:latin typeface="Times New Roman" panose="02020603050405020304" pitchFamily="18" charset="0"/>
                <a:ea typeface="Times New Roman" panose="02020603050405020304" pitchFamily="18" charset="0"/>
              </a:rPr>
              <a:t>ACERO DE REFUERZO </a:t>
            </a:r>
            <a:r>
              <a:rPr lang="es-EC" dirty="0" err="1">
                <a:latin typeface="Times New Roman" panose="02020603050405020304" pitchFamily="18" charset="0"/>
                <a:ea typeface="Times New Roman" panose="02020603050405020304" pitchFamily="18" charset="0"/>
              </a:rPr>
              <a:t>fy</a:t>
            </a:r>
            <a:r>
              <a:rPr lang="es-EC" dirty="0">
                <a:latin typeface="Times New Roman" panose="02020603050405020304" pitchFamily="18" charset="0"/>
                <a:ea typeface="Times New Roman" panose="02020603050405020304" pitchFamily="18" charset="0"/>
              </a:rPr>
              <a:t>=4200 kg/cm</a:t>
            </a:r>
            <a:r>
              <a:rPr lang="es-EC" baseline="30000" dirty="0">
                <a:latin typeface="Times New Roman" panose="02020603050405020304" pitchFamily="18" charset="0"/>
                <a:ea typeface="Times New Roman" panose="02020603050405020304" pitchFamily="18" charset="0"/>
              </a:rPr>
              <a:t>2</a:t>
            </a:r>
            <a:r>
              <a:rPr lang="es-EC" dirty="0">
                <a:latin typeface="Times New Roman" panose="02020603050405020304" pitchFamily="18" charset="0"/>
                <a:ea typeface="Times New Roman" panose="02020603050405020304" pitchFamily="18" charset="0"/>
              </a:rPr>
              <a:t>.</a:t>
            </a:r>
            <a:endParaRPr lang="es-EC"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906166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COLUMNAS RECRECIDAS</a:t>
            </a:r>
            <a:endParaRPr lang="es-EC" b="1"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3520084" y="2315517"/>
            <a:ext cx="7053655" cy="3413788"/>
          </a:xfrm>
          <a:prstGeom prst="rect">
            <a:avLst/>
          </a:prstGeom>
        </p:spPr>
      </p:pic>
    </p:spTree>
    <p:extLst>
      <p:ext uri="{BB962C8B-B14F-4D97-AF65-F5344CB8AC3E}">
        <p14:creationId xmlns:p14="http://schemas.microsoft.com/office/powerpoint/2010/main" val="407761243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OBJETIVOS ESPECÍFICOS</a:t>
            </a:r>
            <a:endParaRPr lang="es-ES" b="1" dirty="0"/>
          </a:p>
        </p:txBody>
      </p:sp>
      <p:sp>
        <p:nvSpPr>
          <p:cNvPr id="3" name="Marcador de contenido 2"/>
          <p:cNvSpPr>
            <a:spLocks noGrp="1"/>
          </p:cNvSpPr>
          <p:nvPr>
            <p:ph idx="1"/>
          </p:nvPr>
        </p:nvSpPr>
        <p:spPr>
          <a:xfrm>
            <a:off x="989012" y="1690688"/>
            <a:ext cx="10515600" cy="4351338"/>
          </a:xfrm>
        </p:spPr>
        <p:txBody>
          <a:bodyPr>
            <a:noAutofit/>
          </a:bodyPr>
          <a:lstStyle/>
          <a:p>
            <a:pPr lvl="0" algn="just"/>
            <a:r>
              <a:rPr lang="es-EC" sz="2600" dirty="0"/>
              <a:t>Elaborar el análisis sísmico de la estructura para determinar las fuerzas y desplazamientos provocados por la acción sísmica.</a:t>
            </a:r>
            <a:endParaRPr lang="es-ES" sz="2600" dirty="0"/>
          </a:p>
          <a:p>
            <a:pPr lvl="0" algn="just"/>
            <a:r>
              <a:rPr lang="es-EC" sz="2600" dirty="0"/>
              <a:t>Definir el nivel de rehabilitación sísmica que se va a alcanzar en la estructura y seleccionar las estrategias de rehabilitación.</a:t>
            </a:r>
            <a:endParaRPr lang="es-ES" sz="2600" dirty="0"/>
          </a:p>
          <a:p>
            <a:pPr lvl="0" algn="just"/>
            <a:r>
              <a:rPr lang="es-EC" sz="2600" dirty="0"/>
              <a:t>Formular el modelo analítico de la estructura con la propuesta de reforzamiento aplicada para obtener una estimación de la respuesta y desempeño sísmico.</a:t>
            </a:r>
            <a:endParaRPr lang="es-ES" sz="2600" dirty="0"/>
          </a:p>
          <a:p>
            <a:pPr lvl="0" algn="just"/>
            <a:r>
              <a:rPr lang="es-EC" sz="2600" dirty="0"/>
              <a:t>Evaluar los resultados mediante los criterios de aceptación indicados en el código ASCE 41 y la Norma Ecuatoriana de la Construcción.</a:t>
            </a:r>
            <a:endParaRPr lang="es-ES" sz="2600" dirty="0"/>
          </a:p>
          <a:p>
            <a:pPr algn="just"/>
            <a:endParaRPr lang="es-ES" sz="2600" dirty="0"/>
          </a:p>
        </p:txBody>
      </p:sp>
    </p:spTree>
    <p:extLst>
      <p:ext uri="{BB962C8B-B14F-4D97-AF65-F5344CB8AC3E}">
        <p14:creationId xmlns:p14="http://schemas.microsoft.com/office/powerpoint/2010/main" val="1537569000"/>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DETALLE DE COLUMNAS RECRECIDAS</a:t>
            </a:r>
            <a:endParaRPr lang="es-EC" b="1" dirty="0"/>
          </a:p>
        </p:txBody>
      </p:sp>
      <p:sp>
        <p:nvSpPr>
          <p:cNvPr id="3" name="Marcador de contenido 2"/>
          <p:cNvSpPr>
            <a:spLocks noGrp="1"/>
          </p:cNvSpPr>
          <p:nvPr>
            <p:ph idx="1"/>
          </p:nvPr>
        </p:nvSpPr>
        <p:spPr/>
        <p:txBody>
          <a:bodyPr/>
          <a:lstStyle/>
          <a:p>
            <a:endParaRPr lang="es-EC"/>
          </a:p>
        </p:txBody>
      </p:sp>
      <p:pic>
        <p:nvPicPr>
          <p:cNvPr id="5" name="Imagen 4"/>
          <p:cNvPicPr>
            <a:picLocks noChangeAspect="1"/>
          </p:cNvPicPr>
          <p:nvPr/>
        </p:nvPicPr>
        <p:blipFill>
          <a:blip r:embed="rId2"/>
          <a:stretch>
            <a:fillRect/>
          </a:stretch>
        </p:blipFill>
        <p:spPr>
          <a:xfrm>
            <a:off x="1192900" y="1905000"/>
            <a:ext cx="10839604" cy="4420560"/>
          </a:xfrm>
          <a:prstGeom prst="rect">
            <a:avLst/>
          </a:prstGeom>
        </p:spPr>
      </p:pic>
    </p:spTree>
    <p:extLst>
      <p:ext uri="{BB962C8B-B14F-4D97-AF65-F5344CB8AC3E}">
        <p14:creationId xmlns:p14="http://schemas.microsoft.com/office/powerpoint/2010/main" val="3077969636"/>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CUADRO DE COLUMNAS RECRECIDAS</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4879974" y="1493523"/>
            <a:ext cx="4509686" cy="5262952"/>
          </a:xfrm>
          <a:prstGeom prst="rect">
            <a:avLst/>
          </a:prstGeom>
        </p:spPr>
      </p:pic>
    </p:spTree>
    <p:extLst>
      <p:ext uri="{BB962C8B-B14F-4D97-AF65-F5344CB8AC3E}">
        <p14:creationId xmlns:p14="http://schemas.microsoft.com/office/powerpoint/2010/main" val="367737355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RECRECIDO DE HORMIGÓN EN VIGAS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346807"/>
              </p:ext>
            </p:extLst>
          </p:nvPr>
        </p:nvGraphicFramePr>
        <p:xfrm>
          <a:off x="2302610" y="1905000"/>
          <a:ext cx="8915399" cy="950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1258722" y="3343986"/>
            <a:ext cx="10629900" cy="3390900"/>
          </a:xfrm>
          <a:prstGeom prst="rect">
            <a:avLst/>
          </a:prstGeom>
        </p:spPr>
      </p:pic>
    </p:spTree>
    <p:extLst>
      <p:ext uri="{BB962C8B-B14F-4D97-AF65-F5344CB8AC3E}">
        <p14:creationId xmlns:p14="http://schemas.microsoft.com/office/powerpoint/2010/main" val="2701847372"/>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ALTERNATIVA 2</a:t>
            </a:r>
            <a:endParaRPr lang="es-EC" b="1" dirty="0"/>
          </a:p>
        </p:txBody>
      </p:sp>
      <p:sp>
        <p:nvSpPr>
          <p:cNvPr id="3" name="Marcador de contenido 2"/>
          <p:cNvSpPr>
            <a:spLocks noGrp="1"/>
          </p:cNvSpPr>
          <p:nvPr>
            <p:ph idx="1"/>
          </p:nvPr>
        </p:nvSpPr>
        <p:spPr/>
        <p:txBody>
          <a:bodyPr/>
          <a:lstStyle/>
          <a:p>
            <a:endParaRPr lang="es-EC"/>
          </a:p>
        </p:txBody>
      </p:sp>
      <p:pic>
        <p:nvPicPr>
          <p:cNvPr id="5" name="Imagen 4"/>
          <p:cNvPicPr>
            <a:picLocks noChangeAspect="1"/>
          </p:cNvPicPr>
          <p:nvPr/>
        </p:nvPicPr>
        <p:blipFill>
          <a:blip r:embed="rId2"/>
          <a:stretch>
            <a:fillRect/>
          </a:stretch>
        </p:blipFill>
        <p:spPr>
          <a:xfrm>
            <a:off x="2136489" y="1645693"/>
            <a:ext cx="9629775" cy="3705225"/>
          </a:xfrm>
          <a:prstGeom prst="rect">
            <a:avLst/>
          </a:prstGeom>
        </p:spPr>
      </p:pic>
      <p:sp>
        <p:nvSpPr>
          <p:cNvPr id="6" name="Rectángulo 5"/>
          <p:cNvSpPr/>
          <p:nvPr/>
        </p:nvSpPr>
        <p:spPr>
          <a:xfrm>
            <a:off x="4297347" y="5579518"/>
            <a:ext cx="6096000" cy="923330"/>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EC" dirty="0" smtClean="0">
                <a:latin typeface="Times New Roman" panose="02020603050405020304" pitchFamily="18" charset="0"/>
                <a:ea typeface="Times New Roman" panose="02020603050405020304" pitchFamily="18" charset="0"/>
              </a:rPr>
              <a:t>HORMIGÓN </a:t>
            </a:r>
            <a:r>
              <a:rPr lang="es-EC" dirty="0" err="1" smtClean="0">
                <a:latin typeface="Times New Roman" panose="02020603050405020304" pitchFamily="18" charset="0"/>
                <a:ea typeface="Times New Roman" panose="02020603050405020304" pitchFamily="18" charset="0"/>
              </a:rPr>
              <a:t>f’c</a:t>
            </a:r>
            <a:r>
              <a:rPr lang="es-EC" dirty="0" smtClean="0">
                <a:latin typeface="Times New Roman" panose="02020603050405020304" pitchFamily="18" charset="0"/>
                <a:ea typeface="Times New Roman" panose="02020603050405020304" pitchFamily="18" charset="0"/>
              </a:rPr>
              <a:t>=210 kg/cm</a:t>
            </a:r>
            <a:r>
              <a:rPr lang="es-EC" baseline="30000" dirty="0" smtClean="0">
                <a:latin typeface="Times New Roman" panose="02020603050405020304" pitchFamily="18" charset="0"/>
                <a:ea typeface="Times New Roman" panose="02020603050405020304" pitchFamily="18" charset="0"/>
              </a:rPr>
              <a:t>2</a:t>
            </a:r>
            <a:endParaRPr lang="es-EC"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smtClean="0">
                <a:latin typeface="Times New Roman" panose="02020603050405020304" pitchFamily="18" charset="0"/>
                <a:ea typeface="Times New Roman" panose="02020603050405020304" pitchFamily="18" charset="0"/>
              </a:rPr>
              <a:t>ACERO DE REFUERZO </a:t>
            </a:r>
            <a:r>
              <a:rPr lang="es-EC" dirty="0" err="1">
                <a:latin typeface="Times New Roman" panose="02020603050405020304" pitchFamily="18" charset="0"/>
                <a:ea typeface="Times New Roman" panose="02020603050405020304" pitchFamily="18" charset="0"/>
              </a:rPr>
              <a:t>fy</a:t>
            </a:r>
            <a:r>
              <a:rPr lang="es-EC" dirty="0">
                <a:latin typeface="Times New Roman" panose="02020603050405020304" pitchFamily="18" charset="0"/>
                <a:ea typeface="Times New Roman" panose="02020603050405020304" pitchFamily="18" charset="0"/>
              </a:rPr>
              <a:t>=4200 kg/cm</a:t>
            </a:r>
            <a:r>
              <a:rPr lang="es-EC" baseline="30000" dirty="0">
                <a:latin typeface="Times New Roman" panose="02020603050405020304" pitchFamily="18" charset="0"/>
                <a:ea typeface="Times New Roman" panose="02020603050405020304" pitchFamily="18" charset="0"/>
              </a:rPr>
              <a:t>2</a:t>
            </a:r>
            <a:r>
              <a:rPr lang="es-EC" dirty="0">
                <a:latin typeface="Times New Roman" panose="02020603050405020304" pitchFamily="18" charset="0"/>
                <a:ea typeface="Times New Roman" panose="02020603050405020304" pitchFamily="18" charset="0"/>
              </a:rPr>
              <a:t>.</a:t>
            </a:r>
            <a:endParaRPr lang="es-EC"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279608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244790"/>
            <a:ext cx="8911687" cy="1280890"/>
          </a:xfrm>
        </p:spPr>
        <p:txBody>
          <a:bodyPr/>
          <a:lstStyle/>
          <a:p>
            <a:r>
              <a:rPr lang="es-EC" b="1" dirty="0"/>
              <a:t>DIAGONALES RIGIDIZADORAS</a:t>
            </a:r>
          </a:p>
        </p:txBody>
      </p:sp>
      <p:sp>
        <p:nvSpPr>
          <p:cNvPr id="3" name="Marcador de contenido 2"/>
          <p:cNvSpPr>
            <a:spLocks noGrp="1"/>
          </p:cNvSpPr>
          <p:nvPr>
            <p:ph idx="1"/>
          </p:nvPr>
        </p:nvSpPr>
        <p:spPr>
          <a:xfrm>
            <a:off x="9173644" y="5008726"/>
            <a:ext cx="2755657" cy="1393813"/>
          </a:xfrm>
        </p:spPr>
        <p:txBody>
          <a:bodyPr/>
          <a:lstStyle/>
          <a:p>
            <a:pPr marL="0" indent="0">
              <a:buNone/>
            </a:pPr>
            <a:r>
              <a:rPr lang="es-EC" dirty="0" smtClean="0"/>
              <a:t>Diagonales 20x30 cm</a:t>
            </a:r>
          </a:p>
          <a:p>
            <a:pPr marL="0" indent="0">
              <a:buNone/>
            </a:pPr>
            <a:r>
              <a:rPr lang="es-EC" dirty="0"/>
              <a:t>Diagonales </a:t>
            </a:r>
            <a:r>
              <a:rPr lang="es-EC" dirty="0" smtClean="0"/>
              <a:t>25x30 </a:t>
            </a:r>
            <a:r>
              <a:rPr lang="es-EC" dirty="0"/>
              <a:t>cm</a:t>
            </a:r>
          </a:p>
          <a:p>
            <a:endParaRPr lang="es-EC" dirty="0"/>
          </a:p>
        </p:txBody>
      </p:sp>
      <p:pic>
        <p:nvPicPr>
          <p:cNvPr id="4" name="Imagen 3"/>
          <p:cNvPicPr/>
          <p:nvPr/>
        </p:nvPicPr>
        <p:blipFill>
          <a:blip r:embed="rId2"/>
          <a:stretch>
            <a:fillRect/>
          </a:stretch>
        </p:blipFill>
        <p:spPr>
          <a:xfrm>
            <a:off x="1591527" y="915431"/>
            <a:ext cx="4479973" cy="2797018"/>
          </a:xfrm>
          <a:prstGeom prst="rect">
            <a:avLst/>
          </a:prstGeom>
        </p:spPr>
      </p:pic>
      <p:pic>
        <p:nvPicPr>
          <p:cNvPr id="5" name="Imagen 4"/>
          <p:cNvPicPr/>
          <p:nvPr/>
        </p:nvPicPr>
        <p:blipFill>
          <a:blip r:embed="rId3"/>
          <a:stretch>
            <a:fillRect/>
          </a:stretch>
        </p:blipFill>
        <p:spPr>
          <a:xfrm>
            <a:off x="6071500" y="885235"/>
            <a:ext cx="4479973" cy="2797011"/>
          </a:xfrm>
          <a:prstGeom prst="rect">
            <a:avLst/>
          </a:prstGeom>
        </p:spPr>
      </p:pic>
      <p:pic>
        <p:nvPicPr>
          <p:cNvPr id="6" name="Imagen 5"/>
          <p:cNvPicPr/>
          <p:nvPr/>
        </p:nvPicPr>
        <p:blipFill>
          <a:blip r:embed="rId4"/>
          <a:stretch>
            <a:fillRect/>
          </a:stretch>
        </p:blipFill>
        <p:spPr>
          <a:xfrm>
            <a:off x="2842721" y="3893876"/>
            <a:ext cx="2314852" cy="2699975"/>
          </a:xfrm>
          <a:prstGeom prst="rect">
            <a:avLst/>
          </a:prstGeom>
        </p:spPr>
      </p:pic>
      <p:pic>
        <p:nvPicPr>
          <p:cNvPr id="7" name="Imagen 6"/>
          <p:cNvPicPr/>
          <p:nvPr/>
        </p:nvPicPr>
        <p:blipFill rotWithShape="1">
          <a:blip r:embed="rId5"/>
          <a:srcRect l="2051" r="-12"/>
          <a:stretch/>
        </p:blipFill>
        <p:spPr bwMode="auto">
          <a:xfrm>
            <a:off x="6100078" y="3893876"/>
            <a:ext cx="2211408" cy="2699975"/>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8830100" y="5117910"/>
            <a:ext cx="292343" cy="12595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8830100" y="5538737"/>
            <a:ext cx="292343" cy="12595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89177898"/>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1731" y="198929"/>
            <a:ext cx="8911687" cy="1280890"/>
          </a:xfrm>
        </p:spPr>
        <p:txBody>
          <a:bodyPr/>
          <a:lstStyle/>
          <a:p>
            <a:endParaRPr lang="es-EC"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rot="5400000">
            <a:off x="1951037" y="1570529"/>
            <a:ext cx="6467475" cy="3724275"/>
          </a:xfrm>
          <a:prstGeom prst="rect">
            <a:avLst/>
          </a:prstGeom>
        </p:spPr>
      </p:pic>
      <p:pic>
        <p:nvPicPr>
          <p:cNvPr id="5" name="Imagen 4"/>
          <p:cNvPicPr>
            <a:picLocks noChangeAspect="1"/>
          </p:cNvPicPr>
          <p:nvPr/>
        </p:nvPicPr>
        <p:blipFill>
          <a:blip r:embed="rId3"/>
          <a:stretch>
            <a:fillRect/>
          </a:stretch>
        </p:blipFill>
        <p:spPr>
          <a:xfrm rot="5400000">
            <a:off x="6011510" y="1807682"/>
            <a:ext cx="6112544" cy="2895039"/>
          </a:xfrm>
          <a:prstGeom prst="rect">
            <a:avLst/>
          </a:prstGeom>
        </p:spPr>
      </p:pic>
    </p:spTree>
    <p:extLst>
      <p:ext uri="{BB962C8B-B14F-4D97-AF65-F5344CB8AC3E}">
        <p14:creationId xmlns:p14="http://schemas.microsoft.com/office/powerpoint/2010/main" val="3463896786"/>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280647"/>
            <a:ext cx="8911687" cy="1280890"/>
          </a:xfrm>
        </p:spPr>
        <p:txBody>
          <a:bodyPr/>
          <a:lstStyle/>
          <a:p>
            <a:r>
              <a:rPr lang="es-EC" b="1" dirty="0" smtClean="0"/>
              <a:t>Detalles de armado de diagonales</a:t>
            </a:r>
            <a:endParaRPr lang="es-EC" b="1" dirty="0"/>
          </a:p>
        </p:txBody>
      </p:sp>
      <p:pic>
        <p:nvPicPr>
          <p:cNvPr id="6" name="Marcador de contenido 5"/>
          <p:cNvPicPr>
            <a:picLocks noGrp="1" noChangeAspect="1"/>
          </p:cNvPicPr>
          <p:nvPr>
            <p:ph idx="1"/>
          </p:nvPr>
        </p:nvPicPr>
        <p:blipFill>
          <a:blip r:embed="rId2"/>
          <a:stretch>
            <a:fillRect/>
          </a:stretch>
        </p:blipFill>
        <p:spPr>
          <a:xfrm>
            <a:off x="2156020" y="4080497"/>
            <a:ext cx="4149193" cy="2777503"/>
          </a:xfrm>
          <a:prstGeom prst="rect">
            <a:avLst/>
          </a:prstGeom>
        </p:spPr>
      </p:pic>
      <p:pic>
        <p:nvPicPr>
          <p:cNvPr id="4" name="Imagen 3"/>
          <p:cNvPicPr>
            <a:picLocks noChangeAspect="1"/>
          </p:cNvPicPr>
          <p:nvPr/>
        </p:nvPicPr>
        <p:blipFill>
          <a:blip r:embed="rId3"/>
          <a:stretch>
            <a:fillRect/>
          </a:stretch>
        </p:blipFill>
        <p:spPr>
          <a:xfrm>
            <a:off x="2068360" y="921092"/>
            <a:ext cx="4324515" cy="3107731"/>
          </a:xfrm>
          <a:prstGeom prst="rect">
            <a:avLst/>
          </a:prstGeom>
        </p:spPr>
      </p:pic>
      <p:pic>
        <p:nvPicPr>
          <p:cNvPr id="5" name="Imagen 4"/>
          <p:cNvPicPr>
            <a:picLocks noChangeAspect="1"/>
          </p:cNvPicPr>
          <p:nvPr/>
        </p:nvPicPr>
        <p:blipFill>
          <a:blip r:embed="rId4"/>
          <a:stretch>
            <a:fillRect/>
          </a:stretch>
        </p:blipFill>
        <p:spPr>
          <a:xfrm>
            <a:off x="6778811" y="2336381"/>
            <a:ext cx="4630267" cy="3384884"/>
          </a:xfrm>
          <a:prstGeom prst="rect">
            <a:avLst/>
          </a:prstGeom>
        </p:spPr>
      </p:pic>
    </p:spTree>
    <p:extLst>
      <p:ext uri="{BB962C8B-B14F-4D97-AF65-F5344CB8AC3E}">
        <p14:creationId xmlns:p14="http://schemas.microsoft.com/office/powerpoint/2010/main" val="413414514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98638"/>
            <a:ext cx="10515600" cy="1325563"/>
          </a:xfrm>
        </p:spPr>
        <p:txBody>
          <a:bodyPr/>
          <a:lstStyle/>
          <a:p>
            <a:pPr algn="ctr"/>
            <a:r>
              <a:rPr lang="es-EC" b="1" dirty="0" smtClean="0"/>
              <a:t>ANÁLISIS DE LA ESTRUCTURA REFORZADA</a:t>
            </a:r>
            <a:endParaRPr lang="es-EC" b="1" dirty="0"/>
          </a:p>
        </p:txBody>
      </p:sp>
      <p:sp>
        <p:nvSpPr>
          <p:cNvPr id="3" name="Marcador de contenido 2"/>
          <p:cNvSpPr>
            <a:spLocks noGrp="1"/>
          </p:cNvSpPr>
          <p:nvPr>
            <p:ph idx="1"/>
          </p:nvPr>
        </p:nvSpPr>
        <p:spPr>
          <a:xfrm>
            <a:off x="838200" y="1272095"/>
            <a:ext cx="10515600" cy="679535"/>
          </a:xfrm>
        </p:spPr>
        <p:txBody>
          <a:bodyPr>
            <a:normAutofit/>
          </a:bodyPr>
          <a:lstStyle/>
          <a:p>
            <a:pPr marL="0" indent="0" algn="just">
              <a:buNone/>
            </a:pPr>
            <a:r>
              <a:rPr lang="es-EC" dirty="0" smtClean="0"/>
              <a:t>Sobre el modelo original </a:t>
            </a:r>
            <a:r>
              <a:rPr lang="es-EC" dirty="0"/>
              <a:t>del Edificio Santacruz se </a:t>
            </a:r>
            <a:r>
              <a:rPr lang="es-EC" dirty="0" smtClean="0"/>
              <a:t>incluyen las estrategias de reforzamiento indicadas y se analizan los resultados.</a:t>
            </a:r>
            <a:endParaRPr lang="es-EC" dirty="0"/>
          </a:p>
        </p:txBody>
      </p:sp>
      <p:pic>
        <p:nvPicPr>
          <p:cNvPr id="5" name="Imagen 4"/>
          <p:cNvPicPr/>
          <p:nvPr/>
        </p:nvPicPr>
        <p:blipFill>
          <a:blip r:embed="rId2"/>
          <a:stretch>
            <a:fillRect/>
          </a:stretch>
        </p:blipFill>
        <p:spPr>
          <a:xfrm>
            <a:off x="3421395" y="1984692"/>
            <a:ext cx="6050153" cy="4873308"/>
          </a:xfrm>
          <a:prstGeom prst="rect">
            <a:avLst/>
          </a:prstGeom>
        </p:spPr>
      </p:pic>
    </p:spTree>
    <p:extLst>
      <p:ext uri="{BB962C8B-B14F-4D97-AF65-F5344CB8AC3E}">
        <p14:creationId xmlns:p14="http://schemas.microsoft.com/office/powerpoint/2010/main" val="117753204"/>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6498628" y="1325564"/>
            <a:ext cx="5212642" cy="4638508"/>
          </a:xfrm>
          <a:prstGeom prst="rect">
            <a:avLst/>
          </a:prstGeom>
        </p:spPr>
      </p:pic>
      <p:sp>
        <p:nvSpPr>
          <p:cNvPr id="2" name="Título 1"/>
          <p:cNvSpPr>
            <a:spLocks noGrp="1"/>
          </p:cNvSpPr>
          <p:nvPr>
            <p:ph type="title"/>
          </p:nvPr>
        </p:nvSpPr>
        <p:spPr>
          <a:xfrm>
            <a:off x="838200" y="0"/>
            <a:ext cx="10515600" cy="1325563"/>
          </a:xfrm>
        </p:spPr>
        <p:txBody>
          <a:bodyPr/>
          <a:lstStyle/>
          <a:p>
            <a:pPr algn="ctr"/>
            <a:r>
              <a:rPr lang="es-EC" b="1" dirty="0" smtClean="0"/>
              <a:t>Períodos de vibración</a:t>
            </a:r>
            <a:endParaRPr lang="es-EC" b="1" dirty="0"/>
          </a:p>
        </p:txBody>
      </p:sp>
      <p:sp>
        <p:nvSpPr>
          <p:cNvPr id="3" name="Marcador de contenido 2"/>
          <p:cNvSpPr>
            <a:spLocks noGrp="1"/>
          </p:cNvSpPr>
          <p:nvPr>
            <p:ph idx="1"/>
          </p:nvPr>
        </p:nvSpPr>
        <p:spPr>
          <a:xfrm>
            <a:off x="2014430" y="4626591"/>
            <a:ext cx="2955878" cy="532264"/>
          </a:xfrm>
        </p:spPr>
        <p:txBody>
          <a:bodyPr>
            <a:normAutofit/>
          </a:bodyPr>
          <a:lstStyle/>
          <a:p>
            <a:pPr marL="0" indent="0" algn="ctr">
              <a:buNone/>
            </a:pPr>
            <a:r>
              <a:rPr lang="es-EC" sz="2000" dirty="0" smtClean="0"/>
              <a:t>Fórmula empírica</a:t>
            </a:r>
            <a:endParaRPr lang="es-EC" sz="2000" dirty="0"/>
          </a:p>
        </p:txBody>
      </p:sp>
      <p:sp>
        <p:nvSpPr>
          <p:cNvPr id="7" name="Marcador de contenido 2"/>
          <p:cNvSpPr txBox="1">
            <a:spLocks/>
          </p:cNvSpPr>
          <p:nvPr/>
        </p:nvSpPr>
        <p:spPr>
          <a:xfrm>
            <a:off x="7685770" y="6325736"/>
            <a:ext cx="2955878" cy="532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000" dirty="0" smtClean="0"/>
              <a:t>Análisis modal</a:t>
            </a:r>
            <a:endParaRPr lang="es-EC" sz="2000" dirty="0"/>
          </a:p>
        </p:txBody>
      </p:sp>
      <p:sp>
        <p:nvSpPr>
          <p:cNvPr id="8" name="Elipse 7"/>
          <p:cNvSpPr/>
          <p:nvPr/>
        </p:nvSpPr>
        <p:spPr>
          <a:xfrm>
            <a:off x="8707271" y="1828800"/>
            <a:ext cx="955343" cy="327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p:cNvPicPr>
            <a:picLocks noChangeAspect="1"/>
          </p:cNvPicPr>
          <p:nvPr/>
        </p:nvPicPr>
        <p:blipFill>
          <a:blip r:embed="rId3"/>
          <a:stretch>
            <a:fillRect/>
          </a:stretch>
        </p:blipFill>
        <p:spPr>
          <a:xfrm>
            <a:off x="758836" y="2980748"/>
            <a:ext cx="5313042" cy="1537759"/>
          </a:xfrm>
          <a:prstGeom prst="rect">
            <a:avLst/>
          </a:prstGeom>
        </p:spPr>
      </p:pic>
      <p:sp>
        <p:nvSpPr>
          <p:cNvPr id="9" name="Elipse 8"/>
          <p:cNvSpPr/>
          <p:nvPr/>
        </p:nvSpPr>
        <p:spPr>
          <a:xfrm>
            <a:off x="4112773" y="4147073"/>
            <a:ext cx="955343" cy="327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22436024"/>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t>Coeficientes para la determinación de la carga sísmica</a:t>
            </a:r>
            <a:endParaRPr lang="es-EC" dirty="0"/>
          </a:p>
        </p:txBody>
      </p:sp>
      <p:sp>
        <p:nvSpPr>
          <p:cNvPr id="3" name="Marcador de contenido 2"/>
          <p:cNvSpPr>
            <a:spLocks noGrp="1"/>
          </p:cNvSpPr>
          <p:nvPr>
            <p:ph idx="1"/>
          </p:nvPr>
        </p:nvSpPr>
        <p:spPr/>
        <p:txBody>
          <a:bodyPr/>
          <a:lstStyle/>
          <a:p>
            <a:endParaRPr lang="es-EC"/>
          </a:p>
        </p:txBody>
      </p:sp>
      <p:pic>
        <p:nvPicPr>
          <p:cNvPr id="6" name="Imagen 5"/>
          <p:cNvPicPr>
            <a:picLocks noChangeAspect="1"/>
          </p:cNvPicPr>
          <p:nvPr/>
        </p:nvPicPr>
        <p:blipFill>
          <a:blip r:embed="rId2"/>
          <a:stretch>
            <a:fillRect/>
          </a:stretch>
        </p:blipFill>
        <p:spPr>
          <a:xfrm>
            <a:off x="4367763" y="2133600"/>
            <a:ext cx="5358298" cy="4431410"/>
          </a:xfrm>
          <a:prstGeom prst="rect">
            <a:avLst/>
          </a:prstGeom>
        </p:spPr>
      </p:pic>
    </p:spTree>
    <p:extLst>
      <p:ext uri="{BB962C8B-B14F-4D97-AF65-F5344CB8AC3E}">
        <p14:creationId xmlns:p14="http://schemas.microsoft.com/office/powerpoint/2010/main" val="9870733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2799" y="370449"/>
            <a:ext cx="8911687" cy="1280890"/>
          </a:xfrm>
        </p:spPr>
        <p:txBody>
          <a:bodyPr/>
          <a:lstStyle/>
          <a:p>
            <a:r>
              <a:rPr lang="es-ES" b="1" dirty="0" smtClean="0"/>
              <a:t>ANTECEDENTES</a:t>
            </a:r>
            <a:endParaRPr lang="es-ES" b="1" dirty="0"/>
          </a:p>
        </p:txBody>
      </p:sp>
      <p:sp>
        <p:nvSpPr>
          <p:cNvPr id="3" name="Marcador de contenido 2"/>
          <p:cNvSpPr>
            <a:spLocks noGrp="1"/>
          </p:cNvSpPr>
          <p:nvPr>
            <p:ph idx="1"/>
          </p:nvPr>
        </p:nvSpPr>
        <p:spPr>
          <a:xfrm>
            <a:off x="2183642" y="1278802"/>
            <a:ext cx="8915400" cy="853341"/>
          </a:xfrm>
        </p:spPr>
        <p:txBody>
          <a:bodyPr>
            <a:normAutofit/>
          </a:bodyPr>
          <a:lstStyle/>
          <a:p>
            <a:pPr marL="0" indent="0">
              <a:buNone/>
            </a:pPr>
            <a:r>
              <a:rPr lang="es-EC" dirty="0" smtClean="0"/>
              <a:t>El </a:t>
            </a:r>
            <a:r>
              <a:rPr lang="es-EC" dirty="0"/>
              <a:t>proceso de subducción de la Placa de Nazca debajo de la Placa Sudamericana genera una serie de fallas a lo largo del país.</a:t>
            </a:r>
          </a:p>
          <a:p>
            <a:endParaRPr lang="es-ES" dirty="0"/>
          </a:p>
        </p:txBody>
      </p:sp>
      <p:pic>
        <p:nvPicPr>
          <p:cNvPr id="4" name="Imagen 3"/>
          <p:cNvPicPr>
            <a:picLocks noChangeAspect="1"/>
          </p:cNvPicPr>
          <p:nvPr/>
        </p:nvPicPr>
        <p:blipFill>
          <a:blip r:embed="rId2"/>
          <a:stretch>
            <a:fillRect/>
          </a:stretch>
        </p:blipFill>
        <p:spPr>
          <a:xfrm>
            <a:off x="2791998" y="2262106"/>
            <a:ext cx="7698688" cy="4374810"/>
          </a:xfrm>
          <a:prstGeom prst="rect">
            <a:avLst/>
          </a:prstGeom>
        </p:spPr>
      </p:pic>
      <p:sp>
        <p:nvSpPr>
          <p:cNvPr id="5" name="Rectángulo redondeado 4"/>
          <p:cNvSpPr/>
          <p:nvPr/>
        </p:nvSpPr>
        <p:spPr>
          <a:xfrm>
            <a:off x="2183642" y="4188721"/>
            <a:ext cx="2210937" cy="521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Zona de alta actividad sísmica</a:t>
            </a:r>
            <a:endParaRPr lang="es-EC" dirty="0"/>
          </a:p>
        </p:txBody>
      </p:sp>
      <p:sp>
        <p:nvSpPr>
          <p:cNvPr id="6" name="Rectángulo redondeado 5"/>
          <p:cNvSpPr/>
          <p:nvPr/>
        </p:nvSpPr>
        <p:spPr>
          <a:xfrm>
            <a:off x="1946241" y="5349868"/>
            <a:ext cx="2685733" cy="102393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t>Edificaciones con alto grado de vulnerabilidad</a:t>
            </a:r>
            <a:endParaRPr lang="es-EC" dirty="0"/>
          </a:p>
        </p:txBody>
      </p:sp>
      <p:sp>
        <p:nvSpPr>
          <p:cNvPr id="7" name="Flecha abajo 6"/>
          <p:cNvSpPr/>
          <p:nvPr/>
        </p:nvSpPr>
        <p:spPr>
          <a:xfrm>
            <a:off x="3132159" y="4873113"/>
            <a:ext cx="313899" cy="368489"/>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43720749"/>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b="1" dirty="0" smtClean="0"/>
              <a:t>ESPECTRO DE DISEÑO EN ACELERACIONES</a:t>
            </a:r>
            <a:endParaRPr lang="es-EC" b="1" dirty="0"/>
          </a:p>
        </p:txBody>
      </p:sp>
      <p:sp>
        <p:nvSpPr>
          <p:cNvPr id="3" name="Marcador de contenido 2"/>
          <p:cNvSpPr>
            <a:spLocks noGrp="1"/>
          </p:cNvSpPr>
          <p:nvPr>
            <p:ph idx="1"/>
          </p:nvPr>
        </p:nvSpPr>
        <p:spPr/>
        <p:txBody>
          <a:bodyPr/>
          <a:lstStyle/>
          <a:p>
            <a:endParaRPr lang="es-EC"/>
          </a:p>
        </p:txBody>
      </p:sp>
      <p:pic>
        <p:nvPicPr>
          <p:cNvPr id="5" name="Imagen 4"/>
          <p:cNvPicPr/>
          <p:nvPr/>
        </p:nvPicPr>
        <p:blipFill>
          <a:blip r:embed="rId2"/>
          <a:stretch>
            <a:fillRect/>
          </a:stretch>
        </p:blipFill>
        <p:spPr>
          <a:xfrm>
            <a:off x="2783538" y="2133600"/>
            <a:ext cx="8526747" cy="4536743"/>
          </a:xfrm>
          <a:prstGeom prst="rect">
            <a:avLst/>
          </a:prstGeom>
        </p:spPr>
      </p:pic>
    </p:spTree>
    <p:extLst>
      <p:ext uri="{BB962C8B-B14F-4D97-AF65-F5344CB8AC3E}">
        <p14:creationId xmlns:p14="http://schemas.microsoft.com/office/powerpoint/2010/main" val="2414788770"/>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b="1" dirty="0" smtClean="0"/>
              <a:t>CORTANTE BASAL DE LA ESTRUCTURA REFORZADA</a:t>
            </a:r>
            <a:endParaRPr lang="es-EC" b="1" dirty="0"/>
          </a:p>
        </p:txBody>
      </p:sp>
      <p:pic>
        <p:nvPicPr>
          <p:cNvPr id="4" name="Imagen 3"/>
          <p:cNvPicPr>
            <a:picLocks noChangeAspect="1"/>
          </p:cNvPicPr>
          <p:nvPr/>
        </p:nvPicPr>
        <p:blipFill>
          <a:blip r:embed="rId2"/>
          <a:stretch>
            <a:fillRect/>
          </a:stretch>
        </p:blipFill>
        <p:spPr>
          <a:xfrm>
            <a:off x="3138250" y="2421979"/>
            <a:ext cx="7821035" cy="1795179"/>
          </a:xfrm>
          <a:prstGeom prst="rect">
            <a:avLst/>
          </a:prstGeom>
        </p:spPr>
      </p:pic>
      <p:sp>
        <p:nvSpPr>
          <p:cNvPr id="6" name="Marcador de contenido 2"/>
          <p:cNvSpPr>
            <a:spLocks noGrp="1"/>
          </p:cNvSpPr>
          <p:nvPr>
            <p:ph idx="1"/>
          </p:nvPr>
        </p:nvSpPr>
        <p:spPr>
          <a:xfrm>
            <a:off x="3670946" y="4734137"/>
            <a:ext cx="6755642" cy="1372383"/>
          </a:xfrm>
        </p:spPr>
        <p:txBody>
          <a:bodyPr>
            <a:normAutofit/>
          </a:bodyPr>
          <a:lstStyle/>
          <a:p>
            <a:pPr marL="0" indent="0" algn="just">
              <a:buNone/>
            </a:pPr>
            <a:r>
              <a:rPr lang="es-EC" sz="2000" dirty="0" smtClean="0"/>
              <a:t>El </a:t>
            </a:r>
            <a:r>
              <a:rPr lang="es-EC" sz="2000" dirty="0"/>
              <a:t>cortante basal calculado por el método dinámico equivale a un </a:t>
            </a:r>
            <a:r>
              <a:rPr lang="es-EC" sz="2000" dirty="0" smtClean="0"/>
              <a:t>83.67% </a:t>
            </a:r>
            <a:r>
              <a:rPr lang="es-EC" sz="2000" dirty="0"/>
              <a:t>del valor calculado por el método </a:t>
            </a:r>
            <a:r>
              <a:rPr lang="es-EC" sz="2000" dirty="0" smtClean="0"/>
              <a:t>estático</a:t>
            </a:r>
            <a:r>
              <a:rPr lang="es-EC" sz="2000" dirty="0"/>
              <a:t>.</a:t>
            </a:r>
          </a:p>
        </p:txBody>
      </p:sp>
    </p:spTree>
    <p:extLst>
      <p:ext uri="{BB962C8B-B14F-4D97-AF65-F5344CB8AC3E}">
        <p14:creationId xmlns:p14="http://schemas.microsoft.com/office/powerpoint/2010/main" val="2875633569"/>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DERIVAS DE PISO DE LA ESTRUCTURA REFORZADA</a:t>
            </a:r>
            <a:endParaRPr lang="es-EC" b="1" dirty="0"/>
          </a:p>
        </p:txBody>
      </p:sp>
      <p:sp>
        <p:nvSpPr>
          <p:cNvPr id="3" name="Marcador de contenido 2"/>
          <p:cNvSpPr>
            <a:spLocks noGrp="1"/>
          </p:cNvSpPr>
          <p:nvPr>
            <p:ph idx="1"/>
          </p:nvPr>
        </p:nvSpPr>
        <p:spPr/>
        <p:txBody>
          <a:bodyPr/>
          <a:lstStyle/>
          <a:p>
            <a:endParaRPr lang="es-EC" dirty="0"/>
          </a:p>
        </p:txBody>
      </p:sp>
      <p:pic>
        <p:nvPicPr>
          <p:cNvPr id="4" name="Imagen 3"/>
          <p:cNvPicPr>
            <a:picLocks noChangeAspect="1"/>
          </p:cNvPicPr>
          <p:nvPr/>
        </p:nvPicPr>
        <p:blipFill rotWithShape="1">
          <a:blip r:embed="rId2"/>
          <a:srcRect b="396"/>
          <a:stretch/>
        </p:blipFill>
        <p:spPr>
          <a:xfrm>
            <a:off x="1169987" y="1759264"/>
            <a:ext cx="5162550" cy="4876486"/>
          </a:xfrm>
          <a:prstGeom prst="rect">
            <a:avLst/>
          </a:prstGeom>
        </p:spPr>
      </p:pic>
      <p:pic>
        <p:nvPicPr>
          <p:cNvPr id="5" name="Imagen 4"/>
          <p:cNvPicPr>
            <a:picLocks noChangeAspect="1"/>
          </p:cNvPicPr>
          <p:nvPr/>
        </p:nvPicPr>
        <p:blipFill rotWithShape="1">
          <a:blip r:embed="rId3"/>
          <a:srcRect t="794"/>
          <a:stretch/>
        </p:blipFill>
        <p:spPr>
          <a:xfrm>
            <a:off x="6455367" y="2527300"/>
            <a:ext cx="5172075" cy="3014348"/>
          </a:xfrm>
          <a:prstGeom prst="rect">
            <a:avLst/>
          </a:prstGeom>
        </p:spPr>
      </p:pic>
    </p:spTree>
    <p:extLst>
      <p:ext uri="{BB962C8B-B14F-4D97-AF65-F5344CB8AC3E}">
        <p14:creationId xmlns:p14="http://schemas.microsoft.com/office/powerpoint/2010/main" val="72779408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r="1818"/>
          <a:stretch/>
        </p:blipFill>
        <p:spPr bwMode="auto">
          <a:xfrm>
            <a:off x="1968594" y="328034"/>
            <a:ext cx="9536018" cy="64276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6686065"/>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CONTROL DE CIMENTACIÓN</a:t>
            </a:r>
            <a:endParaRPr lang="es-EC" b="1" dirty="0"/>
          </a:p>
        </p:txBody>
      </p:sp>
      <p:pic>
        <p:nvPicPr>
          <p:cNvPr id="4" name="Marcador de contenido 3"/>
          <p:cNvPicPr>
            <a:picLocks noGrp="1"/>
          </p:cNvPicPr>
          <p:nvPr>
            <p:ph idx="1"/>
          </p:nvPr>
        </p:nvPicPr>
        <p:blipFill>
          <a:blip r:embed="rId2"/>
          <a:stretch>
            <a:fillRect/>
          </a:stretch>
        </p:blipFill>
        <p:spPr>
          <a:xfrm>
            <a:off x="3837650" y="1437760"/>
            <a:ext cx="5876925" cy="2695575"/>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4000766" y="4133335"/>
                <a:ext cx="6096000" cy="2637132"/>
              </a:xfrm>
              <a:prstGeom prst="rect">
                <a:avLst/>
              </a:prstGeom>
            </p:spPr>
            <p:txBody>
              <a:bodyPr>
                <a:spAutoFit/>
              </a:bodyPr>
              <a:lstStyle/>
              <a:p>
                <a:pPr indent="45021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𝜎</m:t>
                          </m:r>
                        </m:e>
                        <m:sub>
                          <m:r>
                            <a:rPr lang="es-EC" i="1">
                              <a:effectLst/>
                              <a:latin typeface="Cambria Math" panose="02040503050406030204" pitchFamily="18" charset="0"/>
                              <a:ea typeface="Times New Roman" panose="02020603050405020304" pitchFamily="18" charset="0"/>
                            </a:rPr>
                            <m:t>𝑠</m:t>
                          </m:r>
                        </m:sub>
                      </m:sSub>
                      <m:r>
                        <a:rPr lang="es-EC" i="1">
                          <a:effectLst/>
                          <a:latin typeface="Cambria Math" panose="02040503050406030204" pitchFamily="18" charset="0"/>
                          <a:ea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rPr>
                            <m:t>𝑃</m:t>
                          </m:r>
                          <m:r>
                            <a:rPr lang="es-EC" i="1">
                              <a:effectLst/>
                              <a:latin typeface="Cambria Math" panose="02040503050406030204" pitchFamily="18" charset="0"/>
                              <a:ea typeface="Times New Roman" panose="02020603050405020304" pitchFamily="18" charset="0"/>
                            </a:rPr>
                            <m:t>+%</m:t>
                          </m:r>
                          <m:r>
                            <a:rPr lang="es-EC" i="1">
                              <a:effectLst/>
                              <a:latin typeface="Cambria Math" panose="02040503050406030204" pitchFamily="18" charset="0"/>
                              <a:ea typeface="Times New Roman" panose="02020603050405020304" pitchFamily="18" charset="0"/>
                            </a:rPr>
                            <m:t>𝑃</m:t>
                          </m:r>
                        </m:num>
                        <m:den>
                          <m:sSub>
                            <m:sSubPr>
                              <m:ctrlPr>
                                <a:rPr lang="es-EC" i="1">
                                  <a:effectLst/>
                                  <a:latin typeface="Cambria Math" panose="02040503050406030204" pitchFamily="18" charset="0"/>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0.9</m:t>
                              </m:r>
                              <m:r>
                                <a:rPr lang="es-EC" i="1">
                                  <a:effectLst/>
                                  <a:latin typeface="Cambria Math" panose="02040503050406030204" pitchFamily="18" charset="0"/>
                                  <a:ea typeface="Times New Roman" panose="02020603050405020304" pitchFamily="18" charset="0"/>
                                </a:rPr>
                                <m:t>𝐴</m:t>
                              </m:r>
                            </m:e>
                            <m:sub>
                              <m:r>
                                <a:rPr lang="es-EC" i="1">
                                  <a:effectLst/>
                                  <a:latin typeface="Cambria Math" panose="02040503050406030204" pitchFamily="18" charset="0"/>
                                  <a:ea typeface="Times New Roman" panose="02020603050405020304" pitchFamily="18" charset="0"/>
                                </a:rPr>
                                <m:t>𝐹</m:t>
                              </m:r>
                            </m:sub>
                          </m:sSub>
                        </m:den>
                      </m:f>
                    </m:oMath>
                  </m:oMathPara>
                </a14:m>
                <a:endParaRPr lang="es-EC" dirty="0">
                  <a:effectLst/>
                  <a:latin typeface="Times New Roman" panose="02020603050405020304" pitchFamily="18" charset="0"/>
                  <a:ea typeface="Times New Roman" panose="02020603050405020304" pitchFamily="18" charset="0"/>
                </a:endParaRPr>
              </a:p>
              <a:p>
                <a:pPr indent="45021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𝜎</m:t>
                          </m:r>
                        </m:e>
                        <m:sub>
                          <m:r>
                            <a:rPr lang="es-EC" i="1">
                              <a:effectLst/>
                              <a:latin typeface="Cambria Math" panose="02040503050406030204" pitchFamily="18" charset="0"/>
                              <a:ea typeface="Times New Roman" panose="02020603050405020304" pitchFamily="18" charset="0"/>
                            </a:rPr>
                            <m:t>𝑠</m:t>
                          </m:r>
                        </m:sub>
                      </m:sSub>
                      <m:r>
                        <a:rPr lang="es-EC" i="1">
                          <a:effectLst/>
                          <a:latin typeface="Cambria Math" panose="02040503050406030204" pitchFamily="18" charset="0"/>
                          <a:ea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rPr>
                            <m:t>(29.58+11.09)+0.15(29.58+11.09)</m:t>
                          </m:r>
                        </m:num>
                        <m:den>
                          <m:r>
                            <a:rPr lang="es-EC" i="1">
                              <a:effectLst/>
                              <a:latin typeface="Cambria Math" panose="02040503050406030204" pitchFamily="18" charset="0"/>
                              <a:ea typeface="Times New Roman" panose="02020603050405020304" pitchFamily="18" charset="0"/>
                            </a:rPr>
                            <m:t>0.9(2</m:t>
                          </m:r>
                          <m:r>
                            <a:rPr lang="es-EC" i="1">
                              <a:effectLst/>
                              <a:latin typeface="Cambria Math" panose="02040503050406030204" pitchFamily="18" charset="0"/>
                              <a:ea typeface="Times New Roman" panose="02020603050405020304" pitchFamily="18" charset="0"/>
                            </a:rPr>
                            <m:t>𝑥</m:t>
                          </m:r>
                          <m:r>
                            <a:rPr lang="es-EC" i="1">
                              <a:effectLst/>
                              <a:latin typeface="Cambria Math" panose="02040503050406030204" pitchFamily="18" charset="0"/>
                              <a:ea typeface="Times New Roman" panose="02020603050405020304" pitchFamily="18" charset="0"/>
                            </a:rPr>
                            <m:t>2)</m:t>
                          </m:r>
                        </m:den>
                      </m:f>
                    </m:oMath>
                  </m:oMathPara>
                </a14:m>
                <a:endParaRPr lang="es-EC" dirty="0" smtClean="0">
                  <a:effectLst/>
                  <a:latin typeface="Times New Roman" panose="02020603050405020304" pitchFamily="18" charset="0"/>
                  <a:ea typeface="Times New Roman" panose="02020603050405020304" pitchFamily="18" charset="0"/>
                </a:endParaRPr>
              </a:p>
              <a:p>
                <a:pPr indent="450215" algn="just">
                  <a:lnSpc>
                    <a:spcPct val="150000"/>
                  </a:lnSpc>
                  <a:spcAft>
                    <a:spcPts val="0"/>
                  </a:spcAft>
                </a:pPr>
                <a:endParaRPr lang="es-EC" dirty="0">
                  <a:effectLst/>
                  <a:latin typeface="Times New Roman" panose="02020603050405020304" pitchFamily="18" charset="0"/>
                  <a:ea typeface="Times New Roman" panose="02020603050405020304" pitchFamily="18" charset="0"/>
                </a:endParaRPr>
              </a:p>
              <a:p>
                <a:pPr indent="45021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𝜎</m:t>
                          </m:r>
                        </m:e>
                        <m:sub>
                          <m:r>
                            <a:rPr lang="es-EC" i="1">
                              <a:effectLst/>
                              <a:latin typeface="Cambria Math" panose="02040503050406030204" pitchFamily="18" charset="0"/>
                              <a:ea typeface="Times New Roman" panose="02020603050405020304" pitchFamily="18" charset="0"/>
                            </a:rPr>
                            <m:t>𝑠</m:t>
                          </m:r>
                        </m:sub>
                      </m:sSub>
                      <m:r>
                        <a:rPr lang="es-EC" i="1">
                          <a:effectLst/>
                          <a:latin typeface="Cambria Math" panose="02040503050406030204" pitchFamily="18" charset="0"/>
                          <a:ea typeface="Times New Roman" panose="02020603050405020304" pitchFamily="18" charset="0"/>
                        </a:rPr>
                        <m:t>=13.00 </m:t>
                      </m:r>
                      <m:r>
                        <a:rPr lang="es-EC" i="1">
                          <a:effectLst/>
                          <a:latin typeface="Cambria Math" panose="02040503050406030204" pitchFamily="18" charset="0"/>
                          <a:ea typeface="Times New Roman" panose="02020603050405020304" pitchFamily="18" charset="0"/>
                        </a:rPr>
                        <m:t>𝑇</m:t>
                      </m:r>
                      <m:r>
                        <a:rPr lang="es-EC" i="1">
                          <a:effectLst/>
                          <a:latin typeface="Cambria Math" panose="02040503050406030204" pitchFamily="18" charset="0"/>
                          <a:ea typeface="Times New Roman" panose="02020603050405020304" pitchFamily="18" charset="0"/>
                        </a:rPr>
                        <m:t>/</m:t>
                      </m:r>
                      <m:sSup>
                        <m:sSupPr>
                          <m:ctrlPr>
                            <a:rPr lang="es-EC" i="1">
                              <a:effectLst/>
                              <a:latin typeface="Cambria Math" panose="02040503050406030204" pitchFamily="18" charset="0"/>
                              <a:ea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rPr>
                            <m:t>𝑚</m:t>
                          </m:r>
                        </m:e>
                        <m:sup>
                          <m:r>
                            <a:rPr lang="es-EC" i="1">
                              <a:effectLst/>
                              <a:latin typeface="Cambria Math" panose="02040503050406030204" pitchFamily="18" charset="0"/>
                              <a:ea typeface="Times New Roman" panose="02020603050405020304" pitchFamily="18" charset="0"/>
                            </a:rPr>
                            <m:t>2</m:t>
                          </m:r>
                        </m:sup>
                      </m:sSup>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4000766" y="4133335"/>
                <a:ext cx="6096000" cy="2637132"/>
              </a:xfrm>
              <a:prstGeom prst="rect">
                <a:avLst/>
              </a:prstGeom>
              <a:blipFill rotWithShape="0">
                <a:blip r:embed="rId3"/>
                <a:stretch>
                  <a:fillRect/>
                </a:stretch>
              </a:blipFill>
            </p:spPr>
            <p:txBody>
              <a:bodyPr/>
              <a:lstStyle/>
              <a:p>
                <a:r>
                  <a:rPr lang="es-EC">
                    <a:noFill/>
                  </a:rPr>
                  <a:t> </a:t>
                </a:r>
              </a:p>
            </p:txBody>
          </p:sp>
        </mc:Fallback>
      </mc:AlternateContent>
      <p:sp>
        <p:nvSpPr>
          <p:cNvPr id="6" name="Rectángulo redondeado 5"/>
          <p:cNvSpPr/>
          <p:nvPr/>
        </p:nvSpPr>
        <p:spPr>
          <a:xfrm>
            <a:off x="5704764" y="6250675"/>
            <a:ext cx="2142699" cy="5197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88567509"/>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95510"/>
            <a:ext cx="8911687" cy="1280890"/>
          </a:xfrm>
        </p:spPr>
        <p:txBody>
          <a:bodyPr>
            <a:normAutofit/>
          </a:bodyPr>
          <a:lstStyle/>
          <a:p>
            <a:pPr algn="ctr"/>
            <a:r>
              <a:rPr lang="es-EC" sz="3200" b="1" dirty="0" smtClean="0"/>
              <a:t>REFORZAMIENTO DE PLINTOS PARA DIAGONALES RIGIDIZADORAS</a:t>
            </a:r>
            <a:endParaRPr lang="es-EC" sz="3200" b="1" dirty="0"/>
          </a:p>
        </p:txBody>
      </p:sp>
      <p:sp>
        <p:nvSpPr>
          <p:cNvPr id="3" name="Marcador de contenido 2"/>
          <p:cNvSpPr>
            <a:spLocks noGrp="1"/>
          </p:cNvSpPr>
          <p:nvPr>
            <p:ph idx="1"/>
          </p:nvPr>
        </p:nvSpPr>
        <p:spPr>
          <a:xfrm>
            <a:off x="8598090" y="2357764"/>
            <a:ext cx="2906522" cy="1251045"/>
          </a:xfrm>
        </p:spPr>
        <p:txBody>
          <a:bodyPr/>
          <a:lstStyle/>
          <a:p>
            <a:pPr marL="0" indent="0">
              <a:buNone/>
            </a:pPr>
            <a:r>
              <a:rPr lang="es-EC" dirty="0" smtClean="0"/>
              <a:t>Alternativa 1</a:t>
            </a:r>
          </a:p>
          <a:p>
            <a:pPr marL="0" indent="0">
              <a:buNone/>
            </a:pPr>
            <a:r>
              <a:rPr lang="es-EC" dirty="0" smtClean="0"/>
              <a:t>Plintos aislados con viga de conexión.</a:t>
            </a:r>
            <a:endParaRPr lang="es-EC" dirty="0"/>
          </a:p>
        </p:txBody>
      </p:sp>
      <p:pic>
        <p:nvPicPr>
          <p:cNvPr id="4" name="Imagen 3"/>
          <p:cNvPicPr/>
          <p:nvPr/>
        </p:nvPicPr>
        <p:blipFill>
          <a:blip r:embed="rId2"/>
          <a:stretch>
            <a:fillRect/>
          </a:stretch>
        </p:blipFill>
        <p:spPr>
          <a:xfrm>
            <a:off x="2589212" y="1676400"/>
            <a:ext cx="5219700" cy="2255520"/>
          </a:xfrm>
          <a:prstGeom prst="rect">
            <a:avLst/>
          </a:prstGeom>
        </p:spPr>
      </p:pic>
      <p:pic>
        <p:nvPicPr>
          <p:cNvPr id="5" name="Imagen 4"/>
          <p:cNvPicPr/>
          <p:nvPr/>
        </p:nvPicPr>
        <p:blipFill>
          <a:blip r:embed="rId3"/>
          <a:stretch>
            <a:fillRect/>
          </a:stretch>
        </p:blipFill>
        <p:spPr>
          <a:xfrm>
            <a:off x="2589212" y="4290173"/>
            <a:ext cx="5219700" cy="2367915"/>
          </a:xfrm>
          <a:prstGeom prst="rect">
            <a:avLst/>
          </a:prstGeom>
        </p:spPr>
      </p:pic>
      <p:sp>
        <p:nvSpPr>
          <p:cNvPr id="6" name="Marcador de contenido 2"/>
          <p:cNvSpPr txBox="1">
            <a:spLocks/>
          </p:cNvSpPr>
          <p:nvPr/>
        </p:nvSpPr>
        <p:spPr>
          <a:xfrm>
            <a:off x="8598090" y="5121562"/>
            <a:ext cx="2906522" cy="12510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dirty="0" smtClean="0"/>
              <a:t>Alternativa 2</a:t>
            </a:r>
          </a:p>
          <a:p>
            <a:pPr marL="0" indent="0">
              <a:buFont typeface="Wingdings 3" charset="2"/>
              <a:buNone/>
            </a:pPr>
            <a:r>
              <a:rPr lang="es-EC" dirty="0" smtClean="0"/>
              <a:t>Plintos combinados</a:t>
            </a:r>
            <a:endParaRPr lang="es-EC" dirty="0"/>
          </a:p>
        </p:txBody>
      </p:sp>
    </p:spTree>
    <p:extLst>
      <p:ext uri="{BB962C8B-B14F-4D97-AF65-F5344CB8AC3E}">
        <p14:creationId xmlns:p14="http://schemas.microsoft.com/office/powerpoint/2010/main" val="799050576"/>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dirty="0"/>
          </a:p>
        </p:txBody>
      </p:sp>
      <p:pic>
        <p:nvPicPr>
          <p:cNvPr id="4" name="Imagen 3"/>
          <p:cNvPicPr>
            <a:picLocks noChangeAspect="1"/>
          </p:cNvPicPr>
          <p:nvPr/>
        </p:nvPicPr>
        <p:blipFill>
          <a:blip r:embed="rId2"/>
          <a:stretch>
            <a:fillRect/>
          </a:stretch>
        </p:blipFill>
        <p:spPr>
          <a:xfrm>
            <a:off x="3038155" y="3402745"/>
            <a:ext cx="6220394" cy="3383955"/>
          </a:xfrm>
          <a:prstGeom prst="rect">
            <a:avLst/>
          </a:prstGeom>
        </p:spPr>
      </p:pic>
      <p:pic>
        <p:nvPicPr>
          <p:cNvPr id="5" name="Imagen 4"/>
          <p:cNvPicPr>
            <a:picLocks noChangeAspect="1"/>
          </p:cNvPicPr>
          <p:nvPr/>
        </p:nvPicPr>
        <p:blipFill>
          <a:blip r:embed="rId3"/>
          <a:stretch>
            <a:fillRect/>
          </a:stretch>
        </p:blipFill>
        <p:spPr>
          <a:xfrm>
            <a:off x="3038155" y="4549"/>
            <a:ext cx="6220394" cy="2975288"/>
          </a:xfrm>
          <a:prstGeom prst="rect">
            <a:avLst/>
          </a:prstGeom>
        </p:spPr>
      </p:pic>
    </p:spTree>
    <p:extLst>
      <p:ext uri="{BB962C8B-B14F-4D97-AF65-F5344CB8AC3E}">
        <p14:creationId xmlns:p14="http://schemas.microsoft.com/office/powerpoint/2010/main" val="2114520237"/>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2875909" y="3253450"/>
            <a:ext cx="7387207" cy="3604550"/>
          </a:xfrm>
          <a:prstGeom prst="rect">
            <a:avLst/>
          </a:prstGeom>
        </p:spPr>
      </p:pic>
      <p:pic>
        <p:nvPicPr>
          <p:cNvPr id="5" name="Imagen 4"/>
          <p:cNvPicPr>
            <a:picLocks noChangeAspect="1"/>
          </p:cNvPicPr>
          <p:nvPr/>
        </p:nvPicPr>
        <p:blipFill>
          <a:blip r:embed="rId3"/>
          <a:stretch>
            <a:fillRect/>
          </a:stretch>
        </p:blipFill>
        <p:spPr>
          <a:xfrm>
            <a:off x="2589213" y="266725"/>
            <a:ext cx="7714306" cy="2585658"/>
          </a:xfrm>
          <a:prstGeom prst="rect">
            <a:avLst/>
          </a:prstGeom>
        </p:spPr>
      </p:pic>
    </p:spTree>
    <p:extLst>
      <p:ext uri="{BB962C8B-B14F-4D97-AF65-F5344CB8AC3E}">
        <p14:creationId xmlns:p14="http://schemas.microsoft.com/office/powerpoint/2010/main" val="1186727348"/>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446689"/>
            <a:ext cx="8911687" cy="1280890"/>
          </a:xfrm>
        </p:spPr>
        <p:txBody>
          <a:bodyPr>
            <a:normAutofit/>
          </a:bodyPr>
          <a:lstStyle/>
          <a:p>
            <a:pPr algn="ctr"/>
            <a:r>
              <a:rPr lang="es-EC" sz="3200" b="1" dirty="0" smtClean="0"/>
              <a:t>PRESUPUESTO PARA EL REFORZAMIENTO DE LA ESTRUCTURA</a:t>
            </a:r>
            <a:endParaRPr lang="es-EC" sz="3200" b="1" dirty="0"/>
          </a:p>
        </p:txBody>
      </p:sp>
      <p:sp>
        <p:nvSpPr>
          <p:cNvPr id="3" name="Marcador de contenido 2"/>
          <p:cNvSpPr>
            <a:spLocks noGrp="1"/>
          </p:cNvSpPr>
          <p:nvPr>
            <p:ph idx="1"/>
          </p:nvPr>
        </p:nvSpPr>
        <p:spPr>
          <a:xfrm>
            <a:off x="2607152" y="1727579"/>
            <a:ext cx="8915400" cy="1029269"/>
          </a:xfrm>
        </p:spPr>
        <p:txBody>
          <a:bodyPr/>
          <a:lstStyle/>
          <a:p>
            <a:pPr marL="0" indent="0" algn="just">
              <a:buNone/>
            </a:pPr>
            <a:r>
              <a:rPr lang="es-EC" dirty="0"/>
              <a:t>E</a:t>
            </a:r>
            <a:r>
              <a:rPr lang="es-EC" dirty="0" smtClean="0"/>
              <a:t>l </a:t>
            </a:r>
            <a:r>
              <a:rPr lang="es-EC" dirty="0"/>
              <a:t>presupuesto aproximado para la aplicación del Reforzamiento del Edificio </a:t>
            </a:r>
            <a:r>
              <a:rPr lang="es-EC" dirty="0" smtClean="0"/>
              <a:t>Santacruz es de </a:t>
            </a:r>
            <a:r>
              <a:rPr lang="es-EC" dirty="0"/>
              <a:t>$ 142,937.00 (Ciento cuarenta y dos mil </a:t>
            </a:r>
            <a:r>
              <a:rPr lang="es-EC" dirty="0" smtClean="0"/>
              <a:t>novecientos </a:t>
            </a:r>
            <a:r>
              <a:rPr lang="es-EC" dirty="0"/>
              <a:t>treinta y siente con 00/100 dólares americanos). </a:t>
            </a:r>
          </a:p>
        </p:txBody>
      </p:sp>
      <p:pic>
        <p:nvPicPr>
          <p:cNvPr id="5" name="Imagen 4"/>
          <p:cNvPicPr>
            <a:picLocks noChangeAspect="1"/>
          </p:cNvPicPr>
          <p:nvPr/>
        </p:nvPicPr>
        <p:blipFill>
          <a:blip r:embed="rId2"/>
          <a:stretch>
            <a:fillRect/>
          </a:stretch>
        </p:blipFill>
        <p:spPr>
          <a:xfrm>
            <a:off x="3652165" y="2852382"/>
            <a:ext cx="6825374" cy="3829383"/>
          </a:xfrm>
          <a:prstGeom prst="rect">
            <a:avLst/>
          </a:prstGeom>
        </p:spPr>
      </p:pic>
    </p:spTree>
    <p:extLst>
      <p:ext uri="{BB962C8B-B14F-4D97-AF65-F5344CB8AC3E}">
        <p14:creationId xmlns:p14="http://schemas.microsoft.com/office/powerpoint/2010/main" val="1753958338"/>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572" y="405746"/>
            <a:ext cx="8911687" cy="1280890"/>
          </a:xfrm>
        </p:spPr>
        <p:txBody>
          <a:bodyPr/>
          <a:lstStyle/>
          <a:p>
            <a:r>
              <a:rPr lang="es-EC" b="1" dirty="0" smtClean="0"/>
              <a:t>CONCLUSIONES</a:t>
            </a:r>
            <a:endParaRPr lang="es-EC" b="1" dirty="0"/>
          </a:p>
        </p:txBody>
      </p:sp>
      <p:sp>
        <p:nvSpPr>
          <p:cNvPr id="3" name="Marcador de contenido 2"/>
          <p:cNvSpPr>
            <a:spLocks noGrp="1"/>
          </p:cNvSpPr>
          <p:nvPr>
            <p:ph idx="1"/>
          </p:nvPr>
        </p:nvSpPr>
        <p:spPr>
          <a:xfrm>
            <a:off x="2111540" y="1264555"/>
            <a:ext cx="9652830" cy="5068006"/>
          </a:xfrm>
        </p:spPr>
        <p:txBody>
          <a:bodyPr>
            <a:normAutofit/>
          </a:bodyPr>
          <a:lstStyle/>
          <a:p>
            <a:pPr lvl="0" algn="just"/>
            <a:r>
              <a:rPr lang="es-EC" dirty="0"/>
              <a:t>El código ASCE 41 presenta los lineamientos para establecer adecuadamente el reforzamiento del Edificio Santacruz, sin embargo se debe tener en cuenta que este código es de procedencia norteamericana donde los procesos constructivos y calidad de los materiales son más rigurosos que en nuestro medio, por lo tanto es necesario tomar en cuenta otros códigos de diseño principalmente la Norma Ecuatoriana de la Construcción la cual proporciona parámetros más conservadores considerando de mejor manera la realidad constructiva del país.</a:t>
            </a:r>
          </a:p>
          <a:p>
            <a:pPr lvl="0" algn="just"/>
            <a:r>
              <a:rPr lang="es-EC" dirty="0"/>
              <a:t>Las propiedades mecánicas de los materiales con los que ha sido diseñada la estructura original del Edificio Santacruz no cumplen con los requerimientos indicados en los códigos actuales, sin embargo se debe tener en cuenta que la estructura cumple con un diseño anterior a 1980 en donde las propiedades de los materiales utilizados eran normales. Por tal razón este tipo de estructuras, diseñadas con códigos anteriores a la promulgación de los capítulos de Peligrosidad Sísmica deben ser reforzadas para que continúen en funcionamiento asegurando la vida de sus ocupantes.</a:t>
            </a:r>
          </a:p>
          <a:p>
            <a:pPr algn="just"/>
            <a:endParaRPr lang="es-EC" dirty="0"/>
          </a:p>
        </p:txBody>
      </p:sp>
    </p:spTree>
    <p:extLst>
      <p:ext uri="{BB962C8B-B14F-4D97-AF65-F5344CB8AC3E}">
        <p14:creationId xmlns:p14="http://schemas.microsoft.com/office/powerpoint/2010/main" val="315061254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Antecedentes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40508450"/>
              </p:ext>
            </p:extLst>
          </p:nvPr>
        </p:nvGraphicFramePr>
        <p:xfrm>
          <a:off x="2238083" y="1478510"/>
          <a:ext cx="7997737" cy="1455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File:TERREMOTO PORTOVIEJO edificio colapsado días después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889" y="3224297"/>
            <a:ext cx="5126184" cy="36337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TERREMOTO PORTOVIEJO (2624324735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5799" y="3224297"/>
            <a:ext cx="5467302" cy="364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96490"/>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29905" y="423081"/>
            <a:ext cx="9297988" cy="6059606"/>
          </a:xfrm>
        </p:spPr>
        <p:txBody>
          <a:bodyPr>
            <a:normAutofit/>
          </a:bodyPr>
          <a:lstStyle/>
          <a:p>
            <a:pPr lvl="0" algn="just"/>
            <a:r>
              <a:rPr lang="es-EC" dirty="0"/>
              <a:t>El reforzamiento para el Edificio Santacruz no consiste solamente en el recrecido de las secciones de sus elementos estructurales como vigas y columnas, sino que plantea también cambiar el sistema estructural de tal forma que las fuerzas sísmicas puedan ser reducidas como es el caso de la colocación de diagonales </a:t>
            </a:r>
            <a:r>
              <a:rPr lang="es-EC" dirty="0" err="1"/>
              <a:t>rigidizadoras</a:t>
            </a:r>
            <a:r>
              <a:rPr lang="es-EC" dirty="0"/>
              <a:t> y la conformación de vigas descolgadas.</a:t>
            </a:r>
          </a:p>
          <a:p>
            <a:pPr lvl="0" algn="just"/>
            <a:r>
              <a:rPr lang="es-EC" dirty="0"/>
              <a:t>La construcción de diagonales </a:t>
            </a:r>
            <a:r>
              <a:rPr lang="es-EC" dirty="0" err="1"/>
              <a:t>rigidizadoras</a:t>
            </a:r>
            <a:r>
              <a:rPr lang="es-EC" dirty="0"/>
              <a:t> para el reforzamiento del Edificio Santacruz nos permite solventar adecuadamente el problema de desplazamientos laterales excesivos, es decir las derivas de piso, ya que al proporcionar una gran rigidez a la estructura se limitan estos desplazamientos ante la acción de un evento sísmico</a:t>
            </a:r>
            <a:r>
              <a:rPr lang="es-EC" dirty="0" smtClean="0"/>
              <a:t>.</a:t>
            </a:r>
            <a:r>
              <a:rPr lang="es-EC" dirty="0"/>
              <a:t> </a:t>
            </a:r>
          </a:p>
          <a:p>
            <a:pPr lvl="0" algn="just"/>
            <a:r>
              <a:rPr lang="es-EC" dirty="0"/>
              <a:t>Cuando se trata del reforzamiento de una estructura se debe tener en cuenta parámetros distintos a los considerados para una construcción nueva ya que sus procesos constructivos son diferentes, por lo que durante el reforzamiento pueden presentarse dificultades o facilidades en función de la actividad que se desea cumplir.</a:t>
            </a:r>
          </a:p>
          <a:p>
            <a:pPr lvl="0" algn="just"/>
            <a:r>
              <a:rPr lang="es-EC" dirty="0"/>
              <a:t>Existen varias alternativas de reforzamiento las cuales pueden ser aplicadas en función de las deficiencias identificadas en la estructura, por lo tanto la propuesta de reforzamiento para el Edificio Santacruz no debe ser estandarizada para cualquier tipo de estructura.</a:t>
            </a:r>
          </a:p>
          <a:p>
            <a:pPr algn="just"/>
            <a:endParaRPr lang="es-EC" dirty="0"/>
          </a:p>
        </p:txBody>
      </p:sp>
    </p:spTree>
    <p:extLst>
      <p:ext uri="{BB962C8B-B14F-4D97-AF65-F5344CB8AC3E}">
        <p14:creationId xmlns:p14="http://schemas.microsoft.com/office/powerpoint/2010/main" val="3795690784"/>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a:xfrm>
            <a:off x="2242824" y="1904999"/>
            <a:ext cx="9357773" cy="4113663"/>
          </a:xfrm>
        </p:spPr>
        <p:txBody>
          <a:bodyPr>
            <a:noAutofit/>
          </a:bodyPr>
          <a:lstStyle/>
          <a:p>
            <a:pPr lvl="0" algn="just"/>
            <a:r>
              <a:rPr lang="es-EC" sz="2000" dirty="0"/>
              <a:t>En nuestro país existe una gran cantidad de estructuras que han sido diseñadas en épocas anteriores a las de los códigos de la construcción actuales o que han sido construidas de forma inadecuada sin cumplir ningún tipo de normativa, por lo que se recomienda que se identifiquen y apliquen sistemas de reforzamiento que puedan mitigar los daños durante un posible evento sísmico con el fin de salvaguardar la vida de sus ocupantes.</a:t>
            </a:r>
          </a:p>
          <a:p>
            <a:pPr lvl="0" algn="just"/>
            <a:r>
              <a:rPr lang="es-EC" sz="2000" dirty="0"/>
              <a:t>Es importante que para las actividades de reforzamiento estructural, el constructor cuente con personal técnico y mano de obra calificada especialmente para este tipo de trabajos, ya que se debe tener cuidado de no debilitar secciones de la estructura que puedan causar una mal funcionamiento o en el peor de los casos su colapso.</a:t>
            </a:r>
          </a:p>
          <a:p>
            <a:pPr algn="just"/>
            <a:endParaRPr lang="es-EC" sz="2000" dirty="0"/>
          </a:p>
        </p:txBody>
      </p:sp>
    </p:spTree>
    <p:extLst>
      <p:ext uri="{BB962C8B-B14F-4D97-AF65-F5344CB8AC3E}">
        <p14:creationId xmlns:p14="http://schemas.microsoft.com/office/powerpoint/2010/main" val="4260144965"/>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451211"/>
            <a:ext cx="8874908" cy="4867701"/>
          </a:xfrm>
        </p:spPr>
        <p:txBody>
          <a:bodyPr>
            <a:normAutofit/>
          </a:bodyPr>
          <a:lstStyle/>
          <a:p>
            <a:pPr lvl="0" algn="just"/>
            <a:r>
              <a:rPr lang="es-EC" sz="2000" dirty="0"/>
              <a:t>Se debe tomar medidas de seguridad adecuadas durante las actividades de reforzamiento ya que ciertas técnicas requieren la demolición parcial o total de elementos estructurales como es el caso del picado de columnas y vigas, por lo que es importante tener en cuenta la colocación de un apuntalamiento adecuado que soporte temporalmente las cargas a las cuales se encuentra sometida la estructura.</a:t>
            </a:r>
          </a:p>
          <a:p>
            <a:pPr lvl="0" algn="just"/>
            <a:r>
              <a:rPr lang="es-EC" sz="2000" dirty="0"/>
              <a:t>Deben existir los planos estructurales del reforzamiento con el fin de contar con un respaldo adecuado de las medidas que han sido implementadas en la edificación, para facilitar un análisis de la estructura que pueda requerirse en el futuro</a:t>
            </a:r>
            <a:r>
              <a:rPr lang="es-EC" sz="2000" dirty="0" smtClean="0"/>
              <a:t>.</a:t>
            </a:r>
            <a:endParaRPr lang="es-EC" sz="2000" dirty="0"/>
          </a:p>
        </p:txBody>
      </p:sp>
    </p:spTree>
    <p:extLst>
      <p:ext uri="{BB962C8B-B14F-4D97-AF65-F5344CB8AC3E}">
        <p14:creationId xmlns:p14="http://schemas.microsoft.com/office/powerpoint/2010/main" val="1524442342"/>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3901" y="2998820"/>
            <a:ext cx="8911687" cy="1280890"/>
          </a:xfrm>
        </p:spPr>
        <p:txBody>
          <a:bodyPr>
            <a:normAutofit/>
          </a:bodyPr>
          <a:lstStyle/>
          <a:p>
            <a:pPr algn="ctr"/>
            <a:r>
              <a:rPr lang="es-EC" sz="4400" b="1" dirty="0" smtClean="0"/>
              <a:t>GRACIAS</a:t>
            </a:r>
            <a:endParaRPr lang="es-EC" sz="4400" b="1" dirty="0"/>
          </a:p>
        </p:txBody>
      </p:sp>
    </p:spTree>
    <p:extLst>
      <p:ext uri="{BB962C8B-B14F-4D97-AF65-F5344CB8AC3E}">
        <p14:creationId xmlns:p14="http://schemas.microsoft.com/office/powerpoint/2010/main" val="265261720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dirty="0" smtClean="0"/>
              <a:t>REFORZAMIENTO SISMORESISTENTE</a:t>
            </a:r>
            <a:endParaRPr lang="es-ES" b="1" dirty="0"/>
          </a:p>
        </p:txBody>
      </p:sp>
      <p:sp>
        <p:nvSpPr>
          <p:cNvPr id="3" name="Marcador de contenido 2"/>
          <p:cNvSpPr>
            <a:spLocks noGrp="1"/>
          </p:cNvSpPr>
          <p:nvPr>
            <p:ph idx="1"/>
          </p:nvPr>
        </p:nvSpPr>
        <p:spPr>
          <a:xfrm>
            <a:off x="1206690" y="1704336"/>
            <a:ext cx="10515600" cy="4351338"/>
          </a:xfrm>
        </p:spPr>
        <p:txBody>
          <a:bodyPr>
            <a:normAutofit fontScale="85000" lnSpcReduction="10000"/>
          </a:bodyPr>
          <a:lstStyle/>
          <a:p>
            <a:pPr marL="0" indent="0" algn="just">
              <a:buNone/>
            </a:pPr>
            <a:r>
              <a:rPr lang="es-EC" sz="3200" dirty="0"/>
              <a:t>Según </a:t>
            </a:r>
            <a:r>
              <a:rPr lang="es-EC" sz="3200" dirty="0" smtClean="0"/>
              <a:t>el código ASCE 41 y la </a:t>
            </a:r>
            <a:r>
              <a:rPr lang="es-EC" sz="3200" dirty="0"/>
              <a:t>Norma Ecuatoriana de la Construcción NEC 2015. </a:t>
            </a:r>
            <a:r>
              <a:rPr lang="es-EC" sz="3200" dirty="0" smtClean="0"/>
              <a:t>Para el </a:t>
            </a:r>
            <a:r>
              <a:rPr lang="es-EC" sz="3200" dirty="0"/>
              <a:t>desarrollo de un proyecto de </a:t>
            </a:r>
            <a:r>
              <a:rPr lang="es-EC" sz="3200" dirty="0" smtClean="0"/>
              <a:t>reforzamiento </a:t>
            </a:r>
            <a:r>
              <a:rPr lang="es-EC" sz="3200" dirty="0"/>
              <a:t>de edificios </a:t>
            </a:r>
            <a:r>
              <a:rPr lang="es-EC" sz="3200" dirty="0" smtClean="0"/>
              <a:t>se debe tener los </a:t>
            </a:r>
            <a:r>
              <a:rPr lang="es-EC" sz="3200" dirty="0"/>
              <a:t>siguientes pasos</a:t>
            </a:r>
            <a:r>
              <a:rPr lang="es-EC" sz="3200" dirty="0" smtClean="0"/>
              <a:t>:</a:t>
            </a:r>
          </a:p>
          <a:p>
            <a:pPr marL="0" indent="0" algn="just">
              <a:buNone/>
            </a:pPr>
            <a:endParaRPr lang="es-ES" dirty="0"/>
          </a:p>
          <a:p>
            <a:pPr lvl="1" algn="just"/>
            <a:r>
              <a:rPr lang="es-EC" sz="3200" dirty="0"/>
              <a:t>Definición del objetivo de </a:t>
            </a:r>
            <a:r>
              <a:rPr lang="es-EC" sz="3200" dirty="0" smtClean="0"/>
              <a:t>rehabilitación.</a:t>
            </a:r>
            <a:endParaRPr lang="es-ES" sz="3200" dirty="0"/>
          </a:p>
          <a:p>
            <a:pPr lvl="1" algn="just"/>
            <a:r>
              <a:rPr lang="es-EC" sz="3200" dirty="0"/>
              <a:t>Selección de estrategias de </a:t>
            </a:r>
            <a:r>
              <a:rPr lang="es-EC" sz="3200" dirty="0" smtClean="0"/>
              <a:t>rehabilitación.</a:t>
            </a:r>
            <a:endParaRPr lang="es-ES" sz="3200" dirty="0"/>
          </a:p>
          <a:p>
            <a:pPr lvl="1" algn="just"/>
            <a:r>
              <a:rPr lang="es-EC" sz="3200" dirty="0"/>
              <a:t>Levantamiento de </a:t>
            </a:r>
            <a:r>
              <a:rPr lang="es-EC" sz="3200" dirty="0" smtClean="0"/>
              <a:t>información.</a:t>
            </a:r>
            <a:endParaRPr lang="es-ES" sz="3200" dirty="0"/>
          </a:p>
          <a:p>
            <a:pPr lvl="1" algn="just"/>
            <a:r>
              <a:rPr lang="es-EC" sz="3200" dirty="0" smtClean="0"/>
              <a:t>Modelación</a:t>
            </a:r>
            <a:r>
              <a:rPr lang="es-EC" sz="3200" dirty="0"/>
              <a:t> y</a:t>
            </a:r>
            <a:r>
              <a:rPr lang="es-EC" sz="3200" dirty="0" smtClean="0"/>
              <a:t> análisis.</a:t>
            </a:r>
            <a:endParaRPr lang="es-ES" sz="3200" dirty="0"/>
          </a:p>
          <a:p>
            <a:pPr lvl="1" algn="just"/>
            <a:r>
              <a:rPr lang="es-EC" sz="3200" dirty="0" smtClean="0"/>
              <a:t>Diseño </a:t>
            </a:r>
            <a:r>
              <a:rPr lang="es-EC" sz="3200" dirty="0"/>
              <a:t>y </a:t>
            </a:r>
            <a:r>
              <a:rPr lang="es-EC" sz="3200" dirty="0" smtClean="0"/>
              <a:t>rehabilitación.</a:t>
            </a:r>
            <a:endParaRPr lang="es-ES" sz="3200" dirty="0"/>
          </a:p>
        </p:txBody>
      </p:sp>
    </p:spTree>
    <p:extLst>
      <p:ext uri="{BB962C8B-B14F-4D97-AF65-F5344CB8AC3E}">
        <p14:creationId xmlns:p14="http://schemas.microsoft.com/office/powerpoint/2010/main" val="84913521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OBJETIVOS DE REHABILITACIÓN</a:t>
            </a:r>
            <a:endParaRPr lang="es-ES" b="1" dirty="0"/>
          </a:p>
        </p:txBody>
      </p:sp>
      <p:sp>
        <p:nvSpPr>
          <p:cNvPr id="3" name="Marcador de contenido 2"/>
          <p:cNvSpPr>
            <a:spLocks noGrp="1"/>
          </p:cNvSpPr>
          <p:nvPr>
            <p:ph idx="1"/>
          </p:nvPr>
        </p:nvSpPr>
        <p:spPr>
          <a:xfrm>
            <a:off x="6796585" y="1590296"/>
            <a:ext cx="4981434" cy="4701322"/>
          </a:xfrm>
        </p:spPr>
        <p:txBody>
          <a:bodyPr>
            <a:normAutofit fontScale="70000" lnSpcReduction="20000"/>
          </a:bodyPr>
          <a:lstStyle/>
          <a:p>
            <a:pPr marL="0" indent="0" algn="just">
              <a:buNone/>
            </a:pPr>
            <a:r>
              <a:rPr lang="es-ES" sz="2400" dirty="0" smtClean="0"/>
              <a:t>1. Cada celda en esta matriz representa un Objetivo de Rehabilitación.</a:t>
            </a:r>
          </a:p>
          <a:p>
            <a:pPr marL="0" indent="0" algn="just">
              <a:buNone/>
            </a:pPr>
            <a:r>
              <a:rPr lang="es-ES" sz="2400" dirty="0" smtClean="0"/>
              <a:t>2. Los objetivos de rehabilitación de esta tabla pueden ser usados para representar los siguientes objetivos de rehabilitación.</a:t>
            </a:r>
          </a:p>
          <a:p>
            <a:pPr marL="0" indent="0" algn="just">
              <a:buNone/>
            </a:pPr>
            <a:endParaRPr lang="es-ES" sz="2400" dirty="0" smtClean="0"/>
          </a:p>
          <a:p>
            <a:pPr marL="0" indent="0" algn="just">
              <a:buNone/>
            </a:pPr>
            <a:r>
              <a:rPr lang="es-ES" sz="2400" dirty="0" smtClean="0"/>
              <a:t>Básico de Seguridad: 		</a:t>
            </a:r>
            <a:r>
              <a:rPr lang="es-ES" sz="2400" b="1" dirty="0" smtClean="0"/>
              <a:t>k</a:t>
            </a:r>
            <a:r>
              <a:rPr lang="es-ES" sz="2400" dirty="0" smtClean="0"/>
              <a:t> y </a:t>
            </a:r>
            <a:r>
              <a:rPr lang="es-ES" sz="2400" b="1" dirty="0" smtClean="0"/>
              <a:t>p</a:t>
            </a:r>
          </a:p>
          <a:p>
            <a:pPr marL="0" indent="0" algn="just">
              <a:buNone/>
            </a:pPr>
            <a:r>
              <a:rPr lang="es-ES" sz="2400" dirty="0" smtClean="0"/>
              <a:t>Avanzados: 				</a:t>
            </a:r>
            <a:r>
              <a:rPr lang="es-ES" sz="2400" b="1" dirty="0" smtClean="0"/>
              <a:t>k</a:t>
            </a:r>
            <a:r>
              <a:rPr lang="es-ES" sz="2400" dirty="0" smtClean="0"/>
              <a:t> y </a:t>
            </a:r>
            <a:r>
              <a:rPr lang="es-ES" sz="2400" b="1" dirty="0" smtClean="0"/>
              <a:t>m</a:t>
            </a:r>
            <a:r>
              <a:rPr lang="es-ES" sz="2400" dirty="0" smtClean="0"/>
              <a:t>, </a:t>
            </a:r>
            <a:r>
              <a:rPr lang="es-ES" sz="2400" b="1" dirty="0" smtClean="0"/>
              <a:t>n</a:t>
            </a:r>
            <a:r>
              <a:rPr lang="es-ES" sz="2400" dirty="0" smtClean="0"/>
              <a:t>, u </a:t>
            </a:r>
            <a:r>
              <a:rPr lang="es-ES" sz="2400" b="1" dirty="0" smtClean="0"/>
              <a:t>o</a:t>
            </a:r>
          </a:p>
          <a:p>
            <a:pPr marL="0" indent="0" algn="just">
              <a:buNone/>
            </a:pPr>
            <a:r>
              <a:rPr lang="es-ES" sz="2400" b="1" dirty="0" smtClean="0"/>
              <a:t>						p</a:t>
            </a:r>
            <a:r>
              <a:rPr lang="es-ES" sz="2400" dirty="0" smtClean="0"/>
              <a:t> e </a:t>
            </a:r>
            <a:r>
              <a:rPr lang="es-ES" sz="2400" b="1" dirty="0" smtClean="0"/>
              <a:t>i</a:t>
            </a:r>
            <a:r>
              <a:rPr lang="es-ES" sz="2400" dirty="0" smtClean="0"/>
              <a:t> </a:t>
            </a:r>
            <a:r>
              <a:rPr lang="es-ES" sz="2400" dirty="0" err="1" smtClean="0"/>
              <a:t>ó</a:t>
            </a:r>
            <a:r>
              <a:rPr lang="es-ES" sz="2400" dirty="0" smtClean="0"/>
              <a:t> </a:t>
            </a:r>
            <a:r>
              <a:rPr lang="es-ES" sz="2400" b="1" dirty="0" smtClean="0"/>
              <a:t>j</a:t>
            </a:r>
          </a:p>
          <a:p>
            <a:pPr marL="0" indent="0" algn="just">
              <a:buNone/>
            </a:pPr>
            <a:r>
              <a:rPr lang="es-ES" sz="2400" b="1" dirty="0" smtClean="0"/>
              <a:t>						k</a:t>
            </a:r>
            <a:r>
              <a:rPr lang="es-ES" sz="2400" dirty="0" smtClean="0"/>
              <a:t> y </a:t>
            </a:r>
            <a:r>
              <a:rPr lang="es-ES" sz="2400" b="1" dirty="0" smtClean="0"/>
              <a:t>p</a:t>
            </a:r>
            <a:r>
              <a:rPr lang="es-ES" sz="2400" dirty="0" smtClean="0"/>
              <a:t> y </a:t>
            </a:r>
            <a:r>
              <a:rPr lang="es-ES" sz="2400" b="1" dirty="0" smtClean="0"/>
              <a:t>a</a:t>
            </a:r>
            <a:r>
              <a:rPr lang="es-ES" sz="2400" dirty="0" smtClean="0"/>
              <a:t>, </a:t>
            </a:r>
            <a:r>
              <a:rPr lang="es-ES" sz="2400" b="1" dirty="0" smtClean="0"/>
              <a:t>b</a:t>
            </a:r>
            <a:r>
              <a:rPr lang="es-ES" sz="2400" dirty="0" smtClean="0"/>
              <a:t>, </a:t>
            </a:r>
            <a:r>
              <a:rPr lang="es-ES" sz="2400" b="1" dirty="0" smtClean="0"/>
              <a:t>e</a:t>
            </a:r>
            <a:r>
              <a:rPr lang="es-ES" sz="2400" dirty="0" smtClean="0"/>
              <a:t>, </a:t>
            </a:r>
            <a:r>
              <a:rPr lang="es-ES" sz="2400" dirty="0" err="1" smtClean="0"/>
              <a:t>ó</a:t>
            </a:r>
            <a:r>
              <a:rPr lang="es-ES" sz="2400" dirty="0" smtClean="0"/>
              <a:t> </a:t>
            </a:r>
            <a:r>
              <a:rPr lang="es-ES" sz="2400" b="1" dirty="0" smtClean="0"/>
              <a:t>f</a:t>
            </a:r>
          </a:p>
          <a:p>
            <a:pPr marL="0" indent="0" algn="just">
              <a:buNone/>
            </a:pPr>
            <a:r>
              <a:rPr lang="es-ES" sz="2400" b="1" dirty="0" smtClean="0"/>
              <a:t>						m</a:t>
            </a:r>
            <a:r>
              <a:rPr lang="es-ES" sz="2400" dirty="0" smtClean="0"/>
              <a:t>, </a:t>
            </a:r>
            <a:r>
              <a:rPr lang="es-ES" sz="2400" b="1" dirty="0" smtClean="0"/>
              <a:t>n</a:t>
            </a:r>
            <a:r>
              <a:rPr lang="es-ES" sz="2400" dirty="0" smtClean="0"/>
              <a:t>, u </a:t>
            </a:r>
            <a:r>
              <a:rPr lang="es-ES" sz="2400" b="1" dirty="0" smtClean="0"/>
              <a:t>o</a:t>
            </a:r>
            <a:r>
              <a:rPr lang="es-ES" sz="2400" dirty="0" smtClean="0"/>
              <a:t> sólo</a:t>
            </a:r>
          </a:p>
          <a:p>
            <a:pPr marL="0" indent="0" algn="just">
              <a:buNone/>
            </a:pPr>
            <a:r>
              <a:rPr lang="es-ES" sz="2400" dirty="0" smtClean="0"/>
              <a:t>Limitados				</a:t>
            </a:r>
            <a:r>
              <a:rPr lang="es-ES" sz="2400" b="1" dirty="0" smtClean="0"/>
              <a:t>k</a:t>
            </a:r>
            <a:r>
              <a:rPr lang="es-ES" sz="2400" dirty="0" smtClean="0"/>
              <a:t> sólo</a:t>
            </a:r>
          </a:p>
          <a:p>
            <a:pPr marL="0" indent="0" algn="just">
              <a:buNone/>
            </a:pPr>
            <a:r>
              <a:rPr lang="es-ES" sz="2400" dirty="0" smtClean="0"/>
              <a:t>						</a:t>
            </a:r>
            <a:r>
              <a:rPr lang="es-ES" sz="2400" b="1" dirty="0" smtClean="0"/>
              <a:t>p</a:t>
            </a:r>
            <a:r>
              <a:rPr lang="es-ES" sz="2400" dirty="0" smtClean="0"/>
              <a:t> sólo</a:t>
            </a:r>
          </a:p>
          <a:p>
            <a:pPr marL="0" indent="0" algn="just">
              <a:buNone/>
            </a:pPr>
            <a:r>
              <a:rPr lang="es-ES" sz="2400" dirty="0" smtClean="0"/>
              <a:t>						</a:t>
            </a:r>
            <a:r>
              <a:rPr lang="es-ES" sz="2400" b="1" dirty="0" smtClean="0"/>
              <a:t>c</a:t>
            </a:r>
            <a:r>
              <a:rPr lang="es-ES" sz="2400" dirty="0" smtClean="0"/>
              <a:t>, </a:t>
            </a:r>
            <a:r>
              <a:rPr lang="es-ES" sz="2400" b="1" dirty="0" smtClean="0"/>
              <a:t>d</a:t>
            </a:r>
            <a:r>
              <a:rPr lang="es-ES" sz="2400" dirty="0" smtClean="0"/>
              <a:t>, </a:t>
            </a:r>
            <a:r>
              <a:rPr lang="es-ES" sz="2400" b="1" dirty="0" smtClean="0"/>
              <a:t>g</a:t>
            </a:r>
            <a:r>
              <a:rPr lang="es-ES" sz="2400" dirty="0" smtClean="0"/>
              <a:t>, </a:t>
            </a:r>
            <a:r>
              <a:rPr lang="es-ES" sz="2400" b="1" dirty="0" smtClean="0"/>
              <a:t>h</a:t>
            </a:r>
            <a:r>
              <a:rPr lang="es-ES" sz="2400" dirty="0" smtClean="0"/>
              <a:t>, </a:t>
            </a:r>
            <a:r>
              <a:rPr lang="es-ES" sz="2400" dirty="0" err="1" smtClean="0"/>
              <a:t>ó</a:t>
            </a:r>
            <a:r>
              <a:rPr lang="es-ES" sz="2400" dirty="0" smtClean="0"/>
              <a:t> </a:t>
            </a:r>
            <a:r>
              <a:rPr lang="es-ES" sz="2400" b="1" dirty="0" smtClean="0"/>
              <a:t>l</a:t>
            </a:r>
            <a:r>
              <a:rPr lang="es-ES" sz="2400" dirty="0" smtClean="0"/>
              <a:t> sólo</a:t>
            </a:r>
            <a:endParaRPr lang="es-ES" sz="2400" dirty="0"/>
          </a:p>
        </p:txBody>
      </p:sp>
      <p:pic>
        <p:nvPicPr>
          <p:cNvPr id="4" name="Imagen 3"/>
          <p:cNvPicPr/>
          <p:nvPr/>
        </p:nvPicPr>
        <p:blipFill rotWithShape="1">
          <a:blip r:embed="rId2">
            <a:extLst>
              <a:ext uri="{28A0092B-C50C-407E-A947-70E740481C1C}">
                <a14:useLocalDpi xmlns:a14="http://schemas.microsoft.com/office/drawing/2010/main" val="0"/>
              </a:ext>
            </a:extLst>
          </a:blip>
          <a:srcRect b="35425"/>
          <a:stretch/>
        </p:blipFill>
        <p:spPr bwMode="auto">
          <a:xfrm>
            <a:off x="628261" y="1459066"/>
            <a:ext cx="6168324" cy="4832552"/>
          </a:xfrm>
          <a:prstGeom prst="rect">
            <a:avLst/>
          </a:prstGeom>
          <a:noFill/>
          <a:ln>
            <a:noFill/>
          </a:ln>
        </p:spPr>
      </p:pic>
    </p:spTree>
    <p:extLst>
      <p:ext uri="{BB962C8B-B14F-4D97-AF65-F5344CB8AC3E}">
        <p14:creationId xmlns:p14="http://schemas.microsoft.com/office/powerpoint/2010/main" val="385878945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0337" y="1303362"/>
            <a:ext cx="10515600" cy="5336274"/>
          </a:xfrm>
        </p:spPr>
        <p:txBody>
          <a:bodyPr>
            <a:noAutofit/>
          </a:bodyPr>
          <a:lstStyle/>
          <a:p>
            <a:pPr marL="0" indent="0" algn="just">
              <a:buNone/>
            </a:pPr>
            <a:r>
              <a:rPr lang="es-EC" sz="2400" dirty="0"/>
              <a:t>La Norma Ecuatoriana de la Construcción en el Capítulo Riesgo sísmico, evaluación, rehabilitación de estructuras establece los siguientes objetivos:</a:t>
            </a:r>
          </a:p>
          <a:p>
            <a:pPr algn="just"/>
            <a:r>
              <a:rPr lang="es-EC" sz="2400" b="1" dirty="0"/>
              <a:t>Estructuras esenciales:</a:t>
            </a:r>
            <a:r>
              <a:rPr lang="es-EC" sz="2400" dirty="0"/>
              <a:t> deberán ser rehabilitadas al menos para el objetivo de rehabilitación básico de seguridad (k y p).</a:t>
            </a:r>
          </a:p>
          <a:p>
            <a:pPr algn="just"/>
            <a:r>
              <a:rPr lang="es-EC" sz="2400" b="1" dirty="0"/>
              <a:t>Estructuras de ocupación especial:</a:t>
            </a:r>
            <a:r>
              <a:rPr lang="es-EC" sz="2400" dirty="0"/>
              <a:t> deberán ser rehabilitadas para un objetivo limitado (g y l).</a:t>
            </a:r>
          </a:p>
          <a:p>
            <a:pPr marL="0" indent="0" algn="just">
              <a:buNone/>
            </a:pPr>
            <a:endParaRPr lang="es-EC" sz="2400" dirty="0" smtClean="0"/>
          </a:p>
          <a:p>
            <a:pPr marL="0" indent="0" algn="just">
              <a:buNone/>
            </a:pPr>
            <a:r>
              <a:rPr lang="es-EC" sz="2400" dirty="0" smtClean="0"/>
              <a:t>Para </a:t>
            </a:r>
            <a:r>
              <a:rPr lang="es-EC" sz="2400" dirty="0"/>
              <a:t>el caso del Edificio Santacruz al no tratarse de una estructura esencial o de ocupación especial, se utilizará un objetivo de rehabilitación limitado “k”. Es decir, debe cumplir el Nivel de seguridad de vida para un nivel de terremoto BSE-1 (10% / 50 años).</a:t>
            </a:r>
          </a:p>
          <a:p>
            <a:pPr algn="just"/>
            <a:endParaRPr lang="es-EC" sz="2400" dirty="0"/>
          </a:p>
        </p:txBody>
      </p:sp>
    </p:spTree>
    <p:extLst>
      <p:ext uri="{BB962C8B-B14F-4D97-AF65-F5344CB8AC3E}">
        <p14:creationId xmlns:p14="http://schemas.microsoft.com/office/powerpoint/2010/main" val="397077107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TM02900722[[fn=Sala de juntas (ion)]]</Template>
  <TotalTime>1005</TotalTime>
  <Words>1686</Words>
  <Application>Microsoft Office PowerPoint</Application>
  <PresentationFormat>Panorámica</PresentationFormat>
  <Paragraphs>223</Paragraphs>
  <Slides>63</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63</vt:i4>
      </vt:variant>
    </vt:vector>
  </HeadingPairs>
  <TitlesOfParts>
    <vt:vector size="74" baseType="lpstr">
      <vt:lpstr>Arial</vt:lpstr>
      <vt:lpstr>Calibri</vt:lpstr>
      <vt:lpstr>Calibri Light</vt:lpstr>
      <vt:lpstr>Cambria Math</vt:lpstr>
      <vt:lpstr>Century Gothic</vt:lpstr>
      <vt:lpstr>Symbol</vt:lpstr>
      <vt:lpstr>Times New Roman</vt:lpstr>
      <vt:lpstr>Wingdings 2</vt:lpstr>
      <vt:lpstr>Wingdings 3</vt:lpstr>
      <vt:lpstr>HDOfficeLightV0</vt:lpstr>
      <vt:lpstr>Espiral</vt:lpstr>
      <vt:lpstr>DEPARTAMENTO DE CIENCIAS DE LA TIERRA Y LA CONSTRUCCIÓN  CARRERA DE INGENIERÍA CIVIL</vt:lpstr>
      <vt:lpstr>ANÁLISIS SÍSMICO Y PROPUESTA DE REFORZAMIENTO MEDIANTE EL CÓDIGO ASCE 41 APLICADO AL EDIFICIO SANTACRUZ</vt:lpstr>
      <vt:lpstr>OBJETIVO GENERAL</vt:lpstr>
      <vt:lpstr>OBJETIVOS ESPECÍFICOS</vt:lpstr>
      <vt:lpstr>ANTECEDENTES</vt:lpstr>
      <vt:lpstr>Antecedentes</vt:lpstr>
      <vt:lpstr>REFORZAMIENTO SISMORESISTENTE</vt:lpstr>
      <vt:lpstr>OBJETIVOS DE REHABILITACIÓN</vt:lpstr>
      <vt:lpstr>Presentación de PowerPoint</vt:lpstr>
      <vt:lpstr>NIVELES DE DESEMPEÑO PARA EDIFICIOS</vt:lpstr>
      <vt:lpstr>NIVELES DE AMENAZA SÍSMICA</vt:lpstr>
      <vt:lpstr>ESTRATEGIAS DE REHABILITACIÓN</vt:lpstr>
      <vt:lpstr>LEVANTAMIENTO DE INFORMACIÓN</vt:lpstr>
      <vt:lpstr>Presentación de PowerPoint</vt:lpstr>
      <vt:lpstr>Presentación de PowerPoint</vt:lpstr>
      <vt:lpstr>Geometría y distribución de los  elementos estructurales </vt:lpstr>
      <vt:lpstr>Requerimientos de recolección de datos</vt:lpstr>
      <vt:lpstr>Características de los materiales de construcción</vt:lpstr>
      <vt:lpstr>MODELACIÓN Y ANÁLISIS</vt:lpstr>
      <vt:lpstr>Presentación de PowerPoint</vt:lpstr>
      <vt:lpstr>CARGAS CONSIDERADAS</vt:lpstr>
      <vt:lpstr>Carga sísmica</vt:lpstr>
      <vt:lpstr>UBICACIÓN DE LA ESTRUCTURA</vt:lpstr>
      <vt:lpstr>MAPA DE ZONIFICACIÓN SÍSMICA</vt:lpstr>
      <vt:lpstr>Coeficientes de perfil de suelo</vt:lpstr>
      <vt:lpstr>Coeficiente de Importancia I y Factor de reducción de fuerza sísmica R </vt:lpstr>
      <vt:lpstr>PERÍODO DE VIBRACIÓN DE LA ESTRUCTURA</vt:lpstr>
      <vt:lpstr>Períodos de vibración</vt:lpstr>
      <vt:lpstr>Coeficientes para la determinación de la carga sísmica</vt:lpstr>
      <vt:lpstr>ESPECTRO DE DISEÑO EN ACELERACIONES</vt:lpstr>
      <vt:lpstr>Cortante basal de diseño</vt:lpstr>
      <vt:lpstr>Cortante basal</vt:lpstr>
      <vt:lpstr>DERIVAS DE PISO</vt:lpstr>
      <vt:lpstr>Fallas en los elementos estructurales</vt:lpstr>
      <vt:lpstr>Fallas en los elementos estructurales</vt:lpstr>
      <vt:lpstr>Principales fallas detectadas</vt:lpstr>
      <vt:lpstr>PROPUESTA DE REFORZAMIENTO</vt:lpstr>
      <vt:lpstr>RECRECIDO DE HORMIGÓN EN COLUMNAS</vt:lpstr>
      <vt:lpstr>COLUMNAS RECRECIDAS</vt:lpstr>
      <vt:lpstr>DETALLE DE COLUMNAS RECRECIDAS</vt:lpstr>
      <vt:lpstr>CUADRO DE COLUMNAS RECRECIDAS</vt:lpstr>
      <vt:lpstr>RECRECIDO DE HORMIGÓN EN VIGAS</vt:lpstr>
      <vt:lpstr>ALTERNATIVA 2</vt:lpstr>
      <vt:lpstr>DIAGONALES RIGIDIZADORAS</vt:lpstr>
      <vt:lpstr>Presentación de PowerPoint</vt:lpstr>
      <vt:lpstr>Detalles de armado de diagonales</vt:lpstr>
      <vt:lpstr>ANÁLISIS DE LA ESTRUCTURA REFORZADA</vt:lpstr>
      <vt:lpstr>Períodos de vibración</vt:lpstr>
      <vt:lpstr>Coeficientes para la determinación de la carga sísmica</vt:lpstr>
      <vt:lpstr>ESPECTRO DE DISEÑO EN ACELERACIONES</vt:lpstr>
      <vt:lpstr>CORTANTE BASAL DE LA ESTRUCTURA REFORZADA</vt:lpstr>
      <vt:lpstr>DERIVAS DE PISO DE LA ESTRUCTURA REFORZADA</vt:lpstr>
      <vt:lpstr>Presentación de PowerPoint</vt:lpstr>
      <vt:lpstr>CONTROL DE CIMENTACIÓN</vt:lpstr>
      <vt:lpstr>REFORZAMIENTO DE PLINTOS PARA DIAGONALES RIGIDIZADORAS</vt:lpstr>
      <vt:lpstr>Presentación de PowerPoint</vt:lpstr>
      <vt:lpstr>Presentación de PowerPoint</vt:lpstr>
      <vt:lpstr>PRESUPUESTO PARA EL REFORZAMIENTO DE LA ESTRUCTURA</vt:lpstr>
      <vt:lpstr>CONCLUSIONES</vt:lpstr>
      <vt:lpstr>Presentación de PowerPoint</vt:lpstr>
      <vt:lpstr>RECOMENDACIONES</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TIERRA Y LA CONSTRUCCIÓN  CARRERA DE INGENIERÍA CIVIL</dc:title>
  <dc:creator>TOSIBA</dc:creator>
  <cp:lastModifiedBy>martin Jimenez</cp:lastModifiedBy>
  <cp:revision>58</cp:revision>
  <dcterms:created xsi:type="dcterms:W3CDTF">2017-01-26T00:02:58Z</dcterms:created>
  <dcterms:modified xsi:type="dcterms:W3CDTF">2017-02-07T19:55:06Z</dcterms:modified>
</cp:coreProperties>
</file>