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57" r:id="rId4"/>
    <p:sldId id="263" r:id="rId5"/>
    <p:sldId id="264" r:id="rId6"/>
    <p:sldId id="265" r:id="rId7"/>
    <p:sldId id="266" r:id="rId8"/>
    <p:sldId id="267" r:id="rId9"/>
    <p:sldId id="268" r:id="rId10"/>
    <p:sldId id="269" r:id="rId11"/>
    <p:sldId id="272" r:id="rId12"/>
    <p:sldId id="270" r:id="rId13"/>
    <p:sldId id="280" r:id="rId14"/>
    <p:sldId id="281" r:id="rId15"/>
    <p:sldId id="283" r:id="rId16"/>
    <p:sldId id="284" r:id="rId17"/>
    <p:sldId id="286" r:id="rId18"/>
    <p:sldId id="285" r:id="rId19"/>
    <p:sldId id="287" r:id="rId20"/>
    <p:sldId id="288" r:id="rId21"/>
    <p:sldId id="275"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55" autoAdjust="0"/>
  </p:normalViewPr>
  <p:slideViewPr>
    <p:cSldViewPr snapToGrid="0">
      <p:cViewPr varScale="1">
        <p:scale>
          <a:sx n="100" d="100"/>
          <a:sy n="100" d="100"/>
        </p:scale>
        <p:origin x="216" y="90"/>
      </p:cViewPr>
      <p:guideLst/>
    </p:cSldViewPr>
  </p:slideViewPr>
  <p:outlineViewPr>
    <p:cViewPr>
      <p:scale>
        <a:sx n="33" d="100"/>
        <a:sy n="33" d="100"/>
      </p:scale>
      <p:origin x="0" y="-77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procesos%20HCAM\An&#225;lisi%20Valor\H.2%20Generar%20informaci&#243;n%20para%20la%20facturaci&#243;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s-EC" baseline="0">
                <a:latin typeface="Times New Roman" panose="02020603050405020304" pitchFamily="18" charset="0"/>
                <a:cs typeface="Times New Roman" panose="02020603050405020304" pitchFamily="18" charset="0"/>
              </a:rPr>
              <a:t>GENERAR INFORMACIÓN PARA LA FACTURACIÓN </a:t>
            </a:r>
            <a:r>
              <a:rPr lang="es-EC" baseline="0"/>
              <a:t> </a:t>
            </a:r>
            <a:endParaRPr lang="es-EC"/>
          </a:p>
        </c:rich>
      </c:tx>
      <c:layout>
        <c:manualLayout>
          <c:xMode val="edge"/>
          <c:yMode val="edge"/>
          <c:x val="0.17384521850022985"/>
          <c:y val="7.1159491555112836E-2"/>
        </c:manualLayout>
      </c:layout>
      <c:overlay val="0"/>
      <c:spPr>
        <a:noFill/>
        <a:ln w="25400">
          <a:noFill/>
        </a:ln>
      </c:spPr>
    </c:title>
    <c:autoTitleDeleted val="0"/>
    <c:view3D>
      <c:rotX val="15"/>
      <c:hPercent val="28"/>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6.0977591677908498E-2"/>
          <c:y val="0.30101385178962753"/>
          <c:w val="0.93227962387557883"/>
          <c:h val="0.56858172004707419"/>
        </c:manualLayout>
      </c:layout>
      <c:bar3DChart>
        <c:barDir val="col"/>
        <c:grouping val="clustered"/>
        <c:varyColors val="0"/>
        <c:ser>
          <c:idx val="0"/>
          <c:order val="0"/>
          <c:spPr>
            <a:solidFill>
              <a:schemeClr val="accent1"/>
            </a:solidFill>
            <a:ln w="12700">
              <a:solidFill>
                <a:srgbClr val="000000"/>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dLbl>
              <c:idx val="3"/>
              <c:layout>
                <c:manualLayout>
                  <c:x val="1.5551958929118981E-2"/>
                  <c:y val="-1.9099376397818113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1964990942916143E-2"/>
                  <c:y val="-1.4208151182282469E-2"/>
                </c:manualLayout>
              </c:layout>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1100" b="1" i="0" u="none" strike="noStrike" baseline="0">
                    <a:solidFill>
                      <a:srgbClr val="000000"/>
                    </a:solidFill>
                    <a:latin typeface="Times New Roman"/>
                    <a:ea typeface="Times New Roman"/>
                    <a:cs typeface="Times New Roman"/>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VAC</c:v>
                </c:pt>
                <c:pt idx="1">
                  <c:v>VAE</c:v>
                </c:pt>
                <c:pt idx="2">
                  <c:v>P</c:v>
                </c:pt>
                <c:pt idx="3">
                  <c:v>E</c:v>
                </c:pt>
                <c:pt idx="4">
                  <c:v>M</c:v>
                </c:pt>
                <c:pt idx="5">
                  <c:v>I</c:v>
                </c:pt>
                <c:pt idx="6">
                  <c:v>A</c:v>
                </c:pt>
              </c:strCache>
            </c:strRef>
          </c:cat>
          <c:val>
            <c:numRef>
              <c:f>Hoja1!$B$2:$B$8</c:f>
              <c:numCache>
                <c:formatCode>0%</c:formatCode>
                <c:ptCount val="7"/>
                <c:pt idx="0">
                  <c:v>0</c:v>
                </c:pt>
                <c:pt idx="1">
                  <c:v>0.77647058823529413</c:v>
                </c:pt>
                <c:pt idx="2">
                  <c:v>0.14117647058823529</c:v>
                </c:pt>
                <c:pt idx="3">
                  <c:v>0</c:v>
                </c:pt>
                <c:pt idx="4">
                  <c:v>8.2352941176470587E-2</c:v>
                </c:pt>
                <c:pt idx="5">
                  <c:v>0</c:v>
                </c:pt>
                <c:pt idx="6">
                  <c:v>0</c:v>
                </c:pt>
              </c:numCache>
            </c:numRef>
          </c:val>
        </c:ser>
        <c:dLbls>
          <c:showLegendKey val="0"/>
          <c:showVal val="0"/>
          <c:showCatName val="0"/>
          <c:showSerName val="0"/>
          <c:showPercent val="0"/>
          <c:showBubbleSize val="0"/>
        </c:dLbls>
        <c:gapWidth val="150"/>
        <c:shape val="box"/>
        <c:axId val="102992832"/>
        <c:axId val="102998712"/>
        <c:axId val="0"/>
      </c:bar3DChart>
      <c:catAx>
        <c:axId val="102992832"/>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100" b="1" i="0" u="none" strike="noStrike" baseline="0">
                <a:solidFill>
                  <a:srgbClr val="000000"/>
                </a:solidFill>
                <a:latin typeface="Times New Roman"/>
                <a:ea typeface="Times New Roman"/>
                <a:cs typeface="Times New Roman"/>
              </a:defRPr>
            </a:pPr>
            <a:endParaRPr lang="es-EC"/>
          </a:p>
        </c:txPr>
        <c:crossAx val="102998712"/>
        <c:crosses val="autoZero"/>
        <c:auto val="1"/>
        <c:lblAlgn val="ctr"/>
        <c:lblOffset val="100"/>
        <c:tickLblSkip val="1"/>
        <c:tickMarkSkip val="1"/>
        <c:noMultiLvlLbl val="0"/>
      </c:catAx>
      <c:valAx>
        <c:axId val="102998712"/>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Times New Roman"/>
                <a:ea typeface="Times New Roman"/>
                <a:cs typeface="Times New Roman"/>
              </a:defRPr>
            </a:pPr>
            <a:endParaRPr lang="es-EC"/>
          </a:p>
        </c:txPr>
        <c:crossAx val="102992832"/>
        <c:crosses val="autoZero"/>
        <c:crossBetween val="between"/>
      </c:valAx>
      <c:spPr>
        <a:noFill/>
        <a:ln w="25400">
          <a:noFill/>
        </a:ln>
      </c:spPr>
    </c:plotArea>
    <c:plotVisOnly val="1"/>
    <c:dispBlanksAs val="gap"/>
    <c:showDLblsOverMax val="0"/>
  </c:chart>
  <c:spPr>
    <a:solidFill>
      <a:schemeClr val="tx2">
        <a:lumMod val="20000"/>
        <a:lumOff val="80000"/>
      </a:schemeClr>
    </a:solidFill>
    <a:ln w="3175">
      <a:solidFill>
        <a:srgbClr val="000000"/>
      </a:solidFill>
      <a:prstDash val="solid"/>
    </a:ln>
  </c:spPr>
  <c:txPr>
    <a:bodyPr/>
    <a:lstStyle/>
    <a:p>
      <a:pPr>
        <a:defRPr sz="1550" b="0" i="0" u="none" strike="noStrike" baseline="0">
          <a:solidFill>
            <a:srgbClr val="000000"/>
          </a:solidFill>
          <a:latin typeface="Times New Roman"/>
          <a:ea typeface="Times New Roman"/>
          <a:cs typeface="Times New Roman"/>
        </a:defRPr>
      </a:pPr>
      <a:endParaRPr lang="es-EC"/>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5/9/2016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Dibujo_de_Microsoft_Visio1.vsdx"/><Relationship Id="rId5" Type="http://schemas.openxmlformats.org/officeDocument/2006/relationships/oleObject" Target="../embeddings/oleObject1.bin"/><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Hoja_de_c_lculo_de_Microsoft_Excel_97-20031.xls"/><Relationship Id="rId5" Type="http://schemas.openxmlformats.org/officeDocument/2006/relationships/oleObject" Target="../embeddings/oleObject2.bin"/><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Hoja_de_c_lculo_de_Microsoft_Excel_97-20032.xls"/><Relationship Id="rId5" Type="http://schemas.openxmlformats.org/officeDocument/2006/relationships/oleObject" Target="../embeddings/oleObject3.bin"/><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Hoja_de_c_lculo_de_Microsoft_Excel2.xlsx"/><Relationship Id="rId5" Type="http://schemas.openxmlformats.org/officeDocument/2006/relationships/oleObject" Target="../embeddings/oleObject4.bin"/><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Hoja_de_c_lculo_de_Microsoft_Excel3.xlsx"/><Relationship Id="rId5" Type="http://schemas.openxmlformats.org/officeDocument/2006/relationships/oleObject" Target="../embeddings/oleObject5.bin"/><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812860"/>
            <a:ext cx="8342841" cy="4645089"/>
          </a:xfrm>
        </p:spPr>
        <p:txBody>
          <a:bodyPr>
            <a:noAutofit/>
          </a:bodyPr>
          <a:lstStyle/>
          <a:p>
            <a:endParaRPr lang="es-EC" sz="1400" b="1" dirty="0" smtClean="0"/>
          </a:p>
          <a:p>
            <a:pPr marL="0" indent="0" algn="ctr">
              <a:buNone/>
            </a:pPr>
            <a:r>
              <a:rPr lang="es-EC" sz="1400" b="1" dirty="0"/>
              <a:t>VICERRECTORADO DE </a:t>
            </a:r>
            <a:r>
              <a:rPr lang="es-EC" sz="1400" b="1" dirty="0" smtClean="0"/>
              <a:t>INVESTIGACIÓN </a:t>
            </a:r>
            <a:r>
              <a:rPr lang="es-EC" sz="1400" b="1" dirty="0"/>
              <a:t>Y </a:t>
            </a:r>
            <a:r>
              <a:rPr lang="es-EC" sz="1400" b="1" dirty="0" smtClean="0"/>
              <a:t>VINCULACIÓN </a:t>
            </a:r>
            <a:r>
              <a:rPr lang="es-EC" sz="1400" b="1" dirty="0"/>
              <a:t>CON LA COLECTIVIDAD</a:t>
            </a:r>
            <a:endParaRPr lang="es-MX" sz="1400" dirty="0"/>
          </a:p>
          <a:p>
            <a:pPr marL="0" indent="0" algn="ctr">
              <a:buNone/>
            </a:pPr>
            <a:r>
              <a:rPr lang="es-EC" sz="1400" b="1" dirty="0" smtClean="0"/>
              <a:t>DIRECCIÓN </a:t>
            </a:r>
            <a:r>
              <a:rPr lang="es-EC" sz="1400" b="1" dirty="0"/>
              <a:t>DE </a:t>
            </a:r>
            <a:r>
              <a:rPr lang="es-EC" sz="1400" b="1" dirty="0" smtClean="0"/>
              <a:t>POSGRADOS</a:t>
            </a:r>
          </a:p>
          <a:p>
            <a:pPr marL="0" indent="0" algn="ctr">
              <a:buNone/>
            </a:pPr>
            <a:r>
              <a:rPr lang="es-EC" sz="1400" b="1" dirty="0"/>
              <a:t>TESIS PREVIA A LA </a:t>
            </a:r>
            <a:r>
              <a:rPr lang="es-EC" sz="1400" b="1" dirty="0" smtClean="0"/>
              <a:t>OBTENCIÓN </a:t>
            </a:r>
            <a:r>
              <a:rPr lang="es-EC" sz="1400" b="1" dirty="0"/>
              <a:t>DEL </a:t>
            </a:r>
            <a:r>
              <a:rPr lang="es-EC" sz="1400" b="1" dirty="0" smtClean="0"/>
              <a:t>TITULO </a:t>
            </a:r>
            <a:r>
              <a:rPr lang="es-EC" sz="1400" b="1" dirty="0"/>
              <a:t>DE  </a:t>
            </a:r>
            <a:r>
              <a:rPr lang="es-EC" sz="1400" b="1" dirty="0" smtClean="0"/>
              <a:t>MAESTRIA </a:t>
            </a:r>
            <a:r>
              <a:rPr lang="es-EC" sz="1400" b="1" dirty="0"/>
              <a:t>EN </a:t>
            </a:r>
            <a:r>
              <a:rPr lang="es-EC" sz="1400" b="1" dirty="0" smtClean="0"/>
              <a:t>ADMINISTRACIÓN </a:t>
            </a:r>
            <a:r>
              <a:rPr lang="es-EC" sz="1400" b="1" dirty="0"/>
              <a:t>GERENCIAL HOSPITALARIA</a:t>
            </a:r>
            <a:endParaRPr lang="es-MX" sz="1400" dirty="0"/>
          </a:p>
          <a:p>
            <a:pPr marL="0" indent="0" algn="ctr">
              <a:buNone/>
            </a:pPr>
            <a:endParaRPr lang="es-MX" sz="1400" dirty="0"/>
          </a:p>
          <a:p>
            <a:pPr marL="0" indent="0" algn="ctr">
              <a:buNone/>
            </a:pPr>
            <a:r>
              <a:rPr lang="es-EC" sz="1400" b="1" dirty="0" smtClean="0"/>
              <a:t>TEMA</a:t>
            </a:r>
            <a:r>
              <a:rPr lang="es-EC" sz="1400" b="1" dirty="0"/>
              <a:t>: </a:t>
            </a:r>
            <a:r>
              <a:rPr lang="es-EC" sz="1400" b="1" dirty="0" smtClean="0"/>
              <a:t>ORGANIZACIÓN </a:t>
            </a:r>
            <a:r>
              <a:rPr lang="es-EC" sz="1400" b="1" dirty="0"/>
              <a:t>DE LA </a:t>
            </a:r>
            <a:r>
              <a:rPr lang="es-EC" sz="1400" b="1" dirty="0" smtClean="0"/>
              <a:t>GESTION </a:t>
            </a:r>
            <a:r>
              <a:rPr lang="es-EC" sz="1400" b="1" dirty="0" smtClean="0"/>
              <a:t>TÉCNICA  </a:t>
            </a:r>
            <a:r>
              <a:rPr lang="es-EC" sz="1400" b="1" dirty="0"/>
              <a:t>ADMINISTRATIVA EN BASE A PROCESOS DE LA COORDINACIÓN  GENERAL DE </a:t>
            </a:r>
            <a:r>
              <a:rPr lang="es-EC" sz="1400" b="1" dirty="0" smtClean="0"/>
              <a:t>ENFERMERIA </a:t>
            </a:r>
            <a:r>
              <a:rPr lang="es-EC" sz="1400" b="1" dirty="0"/>
              <a:t>DEL HOSPITAL CARLOS ANDRADE </a:t>
            </a:r>
            <a:r>
              <a:rPr lang="es-EC" sz="1400" b="1" dirty="0" smtClean="0"/>
              <a:t>MARIN.</a:t>
            </a:r>
          </a:p>
          <a:p>
            <a:pPr marL="0" indent="0" algn="ctr">
              <a:buNone/>
            </a:pPr>
            <a:endParaRPr lang="es-EC" sz="1400" b="1" dirty="0"/>
          </a:p>
          <a:p>
            <a:pPr marL="0" indent="0" algn="ctr">
              <a:buNone/>
            </a:pPr>
            <a:r>
              <a:rPr lang="es-EC" sz="1200" b="1" dirty="0" smtClean="0"/>
              <a:t>AUTORA</a:t>
            </a:r>
            <a:r>
              <a:rPr lang="es-EC" sz="1200" b="1" dirty="0"/>
              <a:t>: LCDA GABRIELA COCHA.</a:t>
            </a:r>
            <a:endParaRPr lang="es-MX" sz="1200" dirty="0"/>
          </a:p>
          <a:p>
            <a:pPr marL="0" indent="0" algn="ctr">
              <a:buNone/>
            </a:pPr>
            <a:r>
              <a:rPr lang="es-EC" sz="1200" b="1" dirty="0"/>
              <a:t> </a:t>
            </a:r>
            <a:endParaRPr lang="es-MX" sz="1200" dirty="0"/>
          </a:p>
          <a:p>
            <a:pPr marL="0" indent="0" algn="ctr">
              <a:buNone/>
            </a:pPr>
            <a:r>
              <a:rPr lang="es-EC" sz="1200" b="1" dirty="0"/>
              <a:t>DIRECTOR: ING.  JAIME CADENA </a:t>
            </a:r>
            <a:r>
              <a:rPr lang="es-EC" sz="1200" b="1" dirty="0" smtClean="0"/>
              <a:t>ECHEVERRIA</a:t>
            </a:r>
            <a:endParaRPr lang="es-MX" sz="1200" dirty="0"/>
          </a:p>
          <a:p>
            <a:pPr marL="0" indent="0" algn="ctr">
              <a:buNone/>
            </a:pPr>
            <a:r>
              <a:rPr lang="es-EC" sz="1400" b="1" dirty="0"/>
              <a:t> </a:t>
            </a:r>
            <a:endParaRPr lang="es-MX" sz="1400" dirty="0"/>
          </a:p>
          <a:p>
            <a:pPr marL="0" indent="0" algn="ctr">
              <a:buNone/>
            </a:pPr>
            <a:r>
              <a:rPr lang="es-EC" sz="1200" b="1" dirty="0" smtClean="0"/>
              <a:t>SANGOLQUI </a:t>
            </a:r>
            <a:endParaRPr lang="es-MX" sz="1200" dirty="0"/>
          </a:p>
          <a:p>
            <a:pPr marL="0" indent="0" algn="ctr">
              <a:buNone/>
            </a:pPr>
            <a:r>
              <a:rPr lang="es-EC" sz="1200" b="1" dirty="0"/>
              <a:t>2015</a:t>
            </a:r>
            <a:endParaRPr lang="es-MX" sz="1200" dirty="0"/>
          </a:p>
          <a:p>
            <a:pPr marL="0" indent="0">
              <a:buNone/>
            </a:pPr>
            <a:r>
              <a:rPr lang="es-ES" sz="1400" b="1" dirty="0"/>
              <a:t/>
            </a:r>
            <a:br>
              <a:rPr lang="es-ES" sz="1400" b="1" dirty="0"/>
            </a:br>
            <a:endParaRPr lang="es-MX" sz="1400" dirty="0"/>
          </a:p>
        </p:txBody>
      </p:sp>
      <p:pic>
        <p:nvPicPr>
          <p:cNvPr id="4" name="Imagen 3"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2433763" y="614271"/>
            <a:ext cx="5083810" cy="1198589"/>
          </a:xfrm>
          <a:prstGeom prst="rect">
            <a:avLst/>
          </a:prstGeom>
          <a:noFill/>
          <a:ln>
            <a:noFill/>
          </a:ln>
        </p:spPr>
      </p:pic>
    </p:spTree>
    <p:extLst>
      <p:ext uri="{BB962C8B-B14F-4D97-AF65-F5344CB8AC3E}">
        <p14:creationId xmlns:p14="http://schemas.microsoft.com/office/powerpoint/2010/main" val="271148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barn(inVertical)">
                                      <p:cBhvr>
                                        <p:cTn id="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405245"/>
          </a:xfrm>
          <a:prstGeom prst="rect">
            <a:avLst/>
          </a:prstGeom>
          <a:noFill/>
          <a:ln>
            <a:noFill/>
          </a:ln>
        </p:spPr>
      </p:pic>
      <p:pic>
        <p:nvPicPr>
          <p:cNvPr id="7" name="Imagen 6"/>
          <p:cNvPicPr>
            <a:picLocks noChangeAspect="1"/>
          </p:cNvPicPr>
          <p:nvPr/>
        </p:nvPicPr>
        <p:blipFill>
          <a:blip r:embed="rId3"/>
          <a:stretch>
            <a:fillRect/>
          </a:stretch>
        </p:blipFill>
        <p:spPr>
          <a:xfrm>
            <a:off x="6104586" y="212656"/>
            <a:ext cx="3053507" cy="1405245"/>
          </a:xfrm>
          <a:prstGeom prst="rect">
            <a:avLst/>
          </a:prstGeom>
        </p:spPr>
      </p:pic>
      <p:pic>
        <p:nvPicPr>
          <p:cNvPr id="4" name="Imagen 3"/>
          <p:cNvPicPr/>
          <p:nvPr/>
        </p:nvPicPr>
        <p:blipFill rotWithShape="1">
          <a:blip r:embed="rId4">
            <a:extLst>
              <a:ext uri="{28A0092B-C50C-407E-A947-70E740481C1C}">
                <a14:useLocalDpi xmlns:a14="http://schemas.microsoft.com/office/drawing/2010/main" val="0"/>
              </a:ext>
            </a:extLst>
          </a:blip>
          <a:srcRect l="30908" t="20394" r="26553" b="10739"/>
          <a:stretch/>
        </p:blipFill>
        <p:spPr bwMode="auto">
          <a:xfrm>
            <a:off x="1684275" y="2258291"/>
            <a:ext cx="7224436" cy="4485408"/>
          </a:xfrm>
          <a:prstGeom prst="rect">
            <a:avLst/>
          </a:prstGeom>
          <a:ln>
            <a:noFill/>
          </a:ln>
          <a:extLst>
            <a:ext uri="{53640926-AAD7-44D8-BBD7-CCE9431645EC}">
              <a14:shadowObscured xmlns:a14="http://schemas.microsoft.com/office/drawing/2010/main"/>
            </a:ext>
          </a:extLst>
        </p:spPr>
      </p:pic>
      <p:sp>
        <p:nvSpPr>
          <p:cNvPr id="6" name="Rectángulo redondeado 5"/>
          <p:cNvSpPr/>
          <p:nvPr/>
        </p:nvSpPr>
        <p:spPr>
          <a:xfrm>
            <a:off x="2894405" y="1745673"/>
            <a:ext cx="4656321" cy="5126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CADENA DE VALOR DEL </a:t>
            </a:r>
            <a:r>
              <a:rPr lang="es-MX"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HOSPITAL CARLOS  ANDRADE </a:t>
            </a:r>
            <a:r>
              <a:rPr lang="es-MX"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MARIN</a:t>
            </a:r>
            <a:endParaRPr lang="es-MX"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87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102087"/>
          </a:xfrm>
          <a:prstGeom prst="rect">
            <a:avLst/>
          </a:prstGeom>
          <a:noFill/>
          <a:ln>
            <a:noFill/>
          </a:ln>
        </p:spPr>
      </p:pic>
      <p:pic>
        <p:nvPicPr>
          <p:cNvPr id="7" name="Imagen 6"/>
          <p:cNvPicPr>
            <a:picLocks noChangeAspect="1"/>
          </p:cNvPicPr>
          <p:nvPr/>
        </p:nvPicPr>
        <p:blipFill>
          <a:blip r:embed="rId3"/>
          <a:stretch>
            <a:fillRect/>
          </a:stretch>
        </p:blipFill>
        <p:spPr>
          <a:xfrm>
            <a:off x="6104586" y="212656"/>
            <a:ext cx="3053507" cy="1102087"/>
          </a:xfrm>
          <a:prstGeom prst="rect">
            <a:avLst/>
          </a:prstGeom>
        </p:spPr>
      </p:pic>
      <p:sp>
        <p:nvSpPr>
          <p:cNvPr id="2" name="Rectángulo 1"/>
          <p:cNvSpPr/>
          <p:nvPr/>
        </p:nvSpPr>
        <p:spPr>
          <a:xfrm>
            <a:off x="1787236" y="1714884"/>
            <a:ext cx="6096000" cy="1338828"/>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Objetivo del Manual.</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Alcance del Manual.</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Glosario de términos.</a:t>
            </a:r>
            <a:endParaRPr lang="es-MX"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1787236" y="3026182"/>
            <a:ext cx="6096000" cy="3831818"/>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Mapa de Procesos de la Gestión General de Enfermería.</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Inventario de Procesos de la Gestión General de Enfermería.</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Representación gráfica de los Procesos.</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Descripción de las actividades de los Procesos.</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Caracterización de los Proceso de la Gestión General de Enfermería.</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Análisis del valor agregado.</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Indicadores de los Procesos.</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Anexos.</a:t>
            </a:r>
            <a:endParaRPr lang="es-MX"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4"/>
          <a:stretch>
            <a:fillRect/>
          </a:stretch>
        </p:blipFill>
        <p:spPr>
          <a:xfrm>
            <a:off x="7448470" y="1832871"/>
            <a:ext cx="1709623" cy="1620982"/>
          </a:xfrm>
          <a:prstGeom prst="rect">
            <a:avLst/>
          </a:prstGeom>
        </p:spPr>
      </p:pic>
      <p:sp>
        <p:nvSpPr>
          <p:cNvPr id="8" name="Rectángulo 7"/>
          <p:cNvSpPr/>
          <p:nvPr/>
        </p:nvSpPr>
        <p:spPr>
          <a:xfrm>
            <a:off x="1787236" y="1454727"/>
            <a:ext cx="4973782" cy="3693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MANUAL DE PROCESOS</a:t>
            </a:r>
            <a:endParaRPr lang="es-MX" b="1" dirty="0"/>
          </a:p>
        </p:txBody>
      </p:sp>
    </p:spTree>
    <p:extLst>
      <p:ext uri="{BB962C8B-B14F-4D97-AF65-F5344CB8AC3E}">
        <p14:creationId xmlns:p14="http://schemas.microsoft.com/office/powerpoint/2010/main" val="196449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502228"/>
          </a:xfrm>
          <a:prstGeom prst="rect">
            <a:avLst/>
          </a:prstGeom>
          <a:noFill/>
          <a:ln>
            <a:noFill/>
          </a:ln>
        </p:spPr>
      </p:pic>
      <p:pic>
        <p:nvPicPr>
          <p:cNvPr id="7" name="Imagen 6"/>
          <p:cNvPicPr>
            <a:picLocks noChangeAspect="1"/>
          </p:cNvPicPr>
          <p:nvPr/>
        </p:nvPicPr>
        <p:blipFill>
          <a:blip r:embed="rId3"/>
          <a:stretch>
            <a:fillRect/>
          </a:stretch>
        </p:blipFill>
        <p:spPr>
          <a:xfrm>
            <a:off x="6104586" y="212656"/>
            <a:ext cx="3053507" cy="1502228"/>
          </a:xfrm>
          <a:prstGeom prst="rect">
            <a:avLst/>
          </a:prstGeom>
        </p:spPr>
      </p:pic>
      <p:pic>
        <p:nvPicPr>
          <p:cNvPr id="4" name="Imagen 3"/>
          <p:cNvPicPr/>
          <p:nvPr/>
        </p:nvPicPr>
        <p:blipFill rotWithShape="1">
          <a:blip r:embed="rId4">
            <a:extLst>
              <a:ext uri="{28A0092B-C50C-407E-A947-70E740481C1C}">
                <a14:useLocalDpi xmlns:a14="http://schemas.microsoft.com/office/drawing/2010/main" val="0"/>
              </a:ext>
            </a:extLst>
          </a:blip>
          <a:srcRect l="32901" t="20689" r="29545" b="18129"/>
          <a:stretch/>
        </p:blipFill>
        <p:spPr bwMode="auto">
          <a:xfrm>
            <a:off x="1392381" y="2507673"/>
            <a:ext cx="7287491" cy="4350327"/>
          </a:xfrm>
          <a:prstGeom prst="rect">
            <a:avLst/>
          </a:prstGeom>
          <a:ln>
            <a:noFill/>
          </a:ln>
          <a:extLst>
            <a:ext uri="{53640926-AAD7-44D8-BBD7-CCE9431645EC}">
              <a14:shadowObscured xmlns:a14="http://schemas.microsoft.com/office/drawing/2010/main"/>
            </a:ext>
          </a:extLst>
        </p:spPr>
      </p:pic>
      <p:sp>
        <p:nvSpPr>
          <p:cNvPr id="2" name="Rectángulo redondeado 1"/>
          <p:cNvSpPr/>
          <p:nvPr/>
        </p:nvSpPr>
        <p:spPr>
          <a:xfrm>
            <a:off x="1704109" y="1926282"/>
            <a:ext cx="6664036" cy="5813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MAPA DE PROCESOS DE LA COORDINACION GENERAL DE ENFERMERIA</a:t>
            </a:r>
            <a:endParaRPr lang="es-MX" b="1" dirty="0"/>
          </a:p>
        </p:txBody>
      </p:sp>
    </p:spTree>
    <p:extLst>
      <p:ext uri="{BB962C8B-B14F-4D97-AF65-F5344CB8AC3E}">
        <p14:creationId xmlns:p14="http://schemas.microsoft.com/office/powerpoint/2010/main" val="301984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534465695"/>
              </p:ext>
            </p:extLst>
          </p:nvPr>
        </p:nvGraphicFramePr>
        <p:xfrm>
          <a:off x="387927" y="1510147"/>
          <a:ext cx="9102437" cy="4710545"/>
        </p:xfrm>
        <a:graphic>
          <a:graphicData uri="http://schemas.openxmlformats.org/drawingml/2006/table">
            <a:tbl>
              <a:tblPr firstRow="1" firstCol="1" bandRow="1">
                <a:tableStyleId>{46F890A9-2807-4EBB-B81D-B2AA78EC7F39}</a:tableStyleId>
              </a:tblPr>
              <a:tblGrid>
                <a:gridCol w="7162099"/>
                <a:gridCol w="1940338"/>
              </a:tblGrid>
              <a:tr h="777210">
                <a:tc gridSpan="2">
                  <a:txBody>
                    <a:bodyPr/>
                    <a:lstStyle/>
                    <a:p>
                      <a:pPr algn="ctr">
                        <a:lnSpc>
                          <a:spcPct val="115000"/>
                        </a:lnSpc>
                        <a:spcAft>
                          <a:spcPts val="0"/>
                        </a:spcAft>
                      </a:pPr>
                      <a:r>
                        <a:rPr lang="es-EC" sz="1400" dirty="0">
                          <a:effectLst/>
                        </a:rPr>
                        <a:t> </a:t>
                      </a:r>
                      <a:endParaRPr lang="es-MX" sz="1400" dirty="0">
                        <a:effectLst/>
                      </a:endParaRPr>
                    </a:p>
                    <a:p>
                      <a:pPr algn="ctr">
                        <a:lnSpc>
                          <a:spcPct val="115000"/>
                        </a:lnSpc>
                        <a:spcAft>
                          <a:spcPts val="0"/>
                        </a:spcAft>
                      </a:pPr>
                      <a:r>
                        <a:rPr lang="es-EC" sz="1400" dirty="0">
                          <a:effectLst/>
                        </a:rPr>
                        <a:t>INVENTARIO DE PROCESOS DE LA GESTIÓN GENERAL DE ENFERMERÍA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r>
              <a:tr h="824495">
                <a:tc>
                  <a:txBody>
                    <a:bodyPr/>
                    <a:lstStyle/>
                    <a:p>
                      <a:pPr algn="just">
                        <a:lnSpc>
                          <a:spcPct val="115000"/>
                        </a:lnSpc>
                        <a:spcAft>
                          <a:spcPts val="0"/>
                        </a:spcAft>
                      </a:pPr>
                      <a:r>
                        <a:rPr lang="es-EC" sz="1400" dirty="0">
                          <a:effectLst/>
                        </a:rPr>
                        <a:t> </a:t>
                      </a:r>
                      <a:endParaRPr lang="es-MX" sz="1400" dirty="0">
                        <a:effectLst/>
                      </a:endParaRPr>
                    </a:p>
                    <a:p>
                      <a:pPr algn="just">
                        <a:lnSpc>
                          <a:spcPct val="115000"/>
                        </a:lnSpc>
                        <a:spcAft>
                          <a:spcPts val="0"/>
                        </a:spcAft>
                      </a:pPr>
                      <a:r>
                        <a:rPr lang="es-EC" sz="1400" dirty="0">
                          <a:effectLst/>
                        </a:rPr>
                        <a:t>PROCESO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400" dirty="0">
                          <a:effectLst/>
                        </a:rPr>
                        <a:t> </a:t>
                      </a:r>
                      <a:endParaRPr lang="es-MX" sz="1400" dirty="0">
                        <a:effectLst/>
                      </a:endParaRPr>
                    </a:p>
                    <a:p>
                      <a:pPr algn="just">
                        <a:lnSpc>
                          <a:spcPct val="115000"/>
                        </a:lnSpc>
                        <a:spcAft>
                          <a:spcPts val="0"/>
                        </a:spcAft>
                      </a:pPr>
                      <a:r>
                        <a:rPr lang="es-EC" sz="1400" dirty="0">
                          <a:effectLst/>
                        </a:rPr>
                        <a:t>CÓDIGO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605">
                <a:tc>
                  <a:txBody>
                    <a:bodyPr/>
                    <a:lstStyle/>
                    <a:p>
                      <a:pPr algn="just">
                        <a:lnSpc>
                          <a:spcPct val="115000"/>
                        </a:lnSpc>
                        <a:spcAft>
                          <a:spcPts val="0"/>
                        </a:spcAft>
                      </a:pPr>
                      <a:r>
                        <a:rPr lang="es-EC" sz="1400">
                          <a:effectLst/>
                        </a:rPr>
                        <a:t>GESTIÓN GENERAL DE ENFERMERÍA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400">
                          <a:effectLst/>
                        </a:rPr>
                        <a:t>H</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605">
                <a:tc>
                  <a:txBody>
                    <a:bodyPr/>
                    <a:lstStyle/>
                    <a:p>
                      <a:pPr algn="just">
                        <a:lnSpc>
                          <a:spcPct val="115000"/>
                        </a:lnSpc>
                        <a:spcAft>
                          <a:spcPts val="0"/>
                        </a:spcAft>
                      </a:pPr>
                      <a:r>
                        <a:rPr lang="es-MX" sz="1400">
                          <a:effectLst/>
                        </a:rPr>
                        <a:t>SUBPROCESOS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400">
                          <a:effectLst/>
                        </a:rPr>
                        <a:t>CÓDIGO</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605">
                <a:tc>
                  <a:txBody>
                    <a:bodyPr/>
                    <a:lstStyle/>
                    <a:p>
                      <a:pPr algn="just">
                        <a:lnSpc>
                          <a:spcPct val="115000"/>
                        </a:lnSpc>
                        <a:spcAft>
                          <a:spcPts val="0"/>
                        </a:spcAft>
                      </a:pPr>
                      <a:r>
                        <a:rPr lang="es-EC" sz="1400">
                          <a:effectLst/>
                        </a:rPr>
                        <a:t>Elaboración y ejecución del plan  de inducción al personal de enfermería  </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400">
                          <a:effectLst/>
                        </a:rPr>
                        <a:t>H.1</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605">
                <a:tc>
                  <a:txBody>
                    <a:bodyPr/>
                    <a:lstStyle/>
                    <a:p>
                      <a:pPr algn="just">
                        <a:lnSpc>
                          <a:spcPct val="115000"/>
                        </a:lnSpc>
                        <a:spcAft>
                          <a:spcPts val="0"/>
                        </a:spcAft>
                      </a:pPr>
                      <a:r>
                        <a:rPr lang="es-ES" sz="1400">
                          <a:effectLst/>
                        </a:rPr>
                        <a:t>Generar información para la facturación</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400">
                          <a:effectLst/>
                        </a:rPr>
                        <a:t>H.2</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605">
                <a:tc>
                  <a:txBody>
                    <a:bodyPr/>
                    <a:lstStyle/>
                    <a:p>
                      <a:pPr algn="just">
                        <a:lnSpc>
                          <a:spcPct val="115000"/>
                        </a:lnSpc>
                        <a:spcAft>
                          <a:spcPts val="0"/>
                        </a:spcAft>
                      </a:pPr>
                      <a:r>
                        <a:rPr lang="es-ES_tradnl" sz="1400">
                          <a:effectLst/>
                        </a:rPr>
                        <a:t>Planificación del personal de enfermería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400">
                          <a:effectLst/>
                        </a:rPr>
                        <a:t>H.3</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605">
                <a:tc>
                  <a:txBody>
                    <a:bodyPr/>
                    <a:lstStyle/>
                    <a:p>
                      <a:pPr algn="just">
                        <a:lnSpc>
                          <a:spcPct val="115000"/>
                        </a:lnSpc>
                        <a:spcAft>
                          <a:spcPts val="0"/>
                        </a:spcAft>
                      </a:pPr>
                      <a:r>
                        <a:rPr lang="es-ES_tradnl" sz="1400">
                          <a:effectLst/>
                        </a:rPr>
                        <a:t>Coordinar y ejecutar programas de capacitación</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400">
                          <a:effectLst/>
                        </a:rPr>
                        <a:t>H.4</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605">
                <a:tc>
                  <a:txBody>
                    <a:bodyPr/>
                    <a:lstStyle/>
                    <a:p>
                      <a:pPr algn="just">
                        <a:lnSpc>
                          <a:spcPct val="115000"/>
                        </a:lnSpc>
                        <a:spcAft>
                          <a:spcPts val="0"/>
                        </a:spcAft>
                      </a:pPr>
                      <a:r>
                        <a:rPr lang="es-ES_tradnl" sz="1400">
                          <a:effectLst/>
                        </a:rPr>
                        <a:t>Control y supervisión al personal de enfermería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400">
                          <a:effectLst/>
                        </a:rPr>
                        <a:t>H.5</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8605">
                <a:tc>
                  <a:txBody>
                    <a:bodyPr/>
                    <a:lstStyle/>
                    <a:p>
                      <a:pPr algn="just">
                        <a:lnSpc>
                          <a:spcPct val="115000"/>
                        </a:lnSpc>
                        <a:spcAft>
                          <a:spcPts val="0"/>
                        </a:spcAft>
                      </a:pPr>
                      <a:r>
                        <a:rPr lang="es-ES_tradnl" sz="1400" dirty="0">
                          <a:effectLst/>
                        </a:rPr>
                        <a:t>Evaluación del desempeño del personal de enfermería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C" sz="1400" dirty="0">
                          <a:effectLst/>
                        </a:rPr>
                        <a:t>H.6</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 name="Imagen 3"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102087"/>
          </a:xfrm>
          <a:prstGeom prst="rect">
            <a:avLst/>
          </a:prstGeom>
          <a:noFill/>
          <a:ln>
            <a:noFill/>
          </a:ln>
        </p:spPr>
      </p:pic>
      <p:pic>
        <p:nvPicPr>
          <p:cNvPr id="5" name="Imagen 4"/>
          <p:cNvPicPr>
            <a:picLocks noChangeAspect="1"/>
          </p:cNvPicPr>
          <p:nvPr/>
        </p:nvPicPr>
        <p:blipFill>
          <a:blip r:embed="rId3"/>
          <a:stretch>
            <a:fillRect/>
          </a:stretch>
        </p:blipFill>
        <p:spPr>
          <a:xfrm>
            <a:off x="6104586" y="212656"/>
            <a:ext cx="3053507" cy="1102087"/>
          </a:xfrm>
          <a:prstGeom prst="rect">
            <a:avLst/>
          </a:prstGeom>
        </p:spPr>
      </p:pic>
    </p:spTree>
    <p:extLst>
      <p:ext uri="{BB962C8B-B14F-4D97-AF65-F5344CB8AC3E}">
        <p14:creationId xmlns:p14="http://schemas.microsoft.com/office/powerpoint/2010/main" val="3598616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1051751" y="212656"/>
            <a:ext cx="3347634" cy="836655"/>
          </a:xfrm>
          <a:prstGeom prst="rect">
            <a:avLst/>
          </a:prstGeom>
          <a:noFill/>
          <a:ln>
            <a:noFill/>
          </a:ln>
        </p:spPr>
      </p:pic>
      <p:pic>
        <p:nvPicPr>
          <p:cNvPr id="5" name="Imagen 4"/>
          <p:cNvPicPr>
            <a:picLocks noChangeAspect="1"/>
          </p:cNvPicPr>
          <p:nvPr/>
        </p:nvPicPr>
        <p:blipFill>
          <a:blip r:embed="rId4"/>
          <a:stretch>
            <a:fillRect/>
          </a:stretch>
        </p:blipFill>
        <p:spPr>
          <a:xfrm>
            <a:off x="6104586" y="212657"/>
            <a:ext cx="3053507" cy="701744"/>
          </a:xfrm>
          <a:prstGeom prst="rect">
            <a:avLst/>
          </a:prstGeom>
        </p:spPr>
      </p:pic>
      <p:graphicFrame>
        <p:nvGraphicFramePr>
          <p:cNvPr id="2" name="Objeto 1"/>
          <p:cNvGraphicFramePr>
            <a:graphicFrameLocks noChangeAspect="1"/>
          </p:cNvGraphicFramePr>
          <p:nvPr>
            <p:extLst>
              <p:ext uri="{D42A27DB-BD31-4B8C-83A1-F6EECF244321}">
                <p14:modId xmlns:p14="http://schemas.microsoft.com/office/powerpoint/2010/main" val="2627905391"/>
              </p:ext>
            </p:extLst>
          </p:nvPr>
        </p:nvGraphicFramePr>
        <p:xfrm>
          <a:off x="2163345" y="1184224"/>
          <a:ext cx="5218112" cy="5171606"/>
        </p:xfrm>
        <a:graphic>
          <a:graphicData uri="http://schemas.openxmlformats.org/presentationml/2006/ole">
            <mc:AlternateContent xmlns:mc="http://schemas.openxmlformats.org/markup-compatibility/2006">
              <mc:Choice xmlns:v="urn:schemas-microsoft-com:vml" Requires="v">
                <p:oleObj spid="_x0000_s2071" name="Visio" r:id="rId6" imgW="7105589" imgH="10296667" progId="Visio.Drawing.15">
                  <p:embed/>
                </p:oleObj>
              </mc:Choice>
              <mc:Fallback>
                <p:oleObj name="Visio" r:id="rId6" imgW="7105589" imgH="10296667" progId="Visio.Drawing.15">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3345" y="1184224"/>
                        <a:ext cx="5218112" cy="5171606"/>
                      </a:xfrm>
                      <a:prstGeom prst="rect">
                        <a:avLst/>
                      </a:prstGeom>
                      <a:noFill/>
                    </p:spPr>
                  </p:pic>
                </p:oleObj>
              </mc:Fallback>
            </mc:AlternateContent>
          </a:graphicData>
        </a:graphic>
      </p:graphicFrame>
    </p:spTree>
    <p:extLst>
      <p:ext uri="{BB962C8B-B14F-4D97-AF65-F5344CB8AC3E}">
        <p14:creationId xmlns:p14="http://schemas.microsoft.com/office/powerpoint/2010/main" val="3619420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1051751" y="212657"/>
            <a:ext cx="3347634" cy="895708"/>
          </a:xfrm>
          <a:prstGeom prst="rect">
            <a:avLst/>
          </a:prstGeom>
          <a:noFill/>
          <a:ln>
            <a:noFill/>
          </a:ln>
        </p:spPr>
      </p:pic>
      <p:pic>
        <p:nvPicPr>
          <p:cNvPr id="5" name="Imagen 4"/>
          <p:cNvPicPr>
            <a:picLocks noChangeAspect="1"/>
          </p:cNvPicPr>
          <p:nvPr/>
        </p:nvPicPr>
        <p:blipFill>
          <a:blip r:embed="rId4"/>
          <a:stretch>
            <a:fillRect/>
          </a:stretch>
        </p:blipFill>
        <p:spPr>
          <a:xfrm>
            <a:off x="6104586" y="212656"/>
            <a:ext cx="3053507" cy="895709"/>
          </a:xfrm>
          <a:prstGeom prst="rect">
            <a:avLst/>
          </a:prstGeom>
        </p:spPr>
      </p:pic>
      <p:graphicFrame>
        <p:nvGraphicFramePr>
          <p:cNvPr id="6" name="Objeto 5"/>
          <p:cNvGraphicFramePr>
            <a:graphicFrameLocks noChangeAspect="1"/>
          </p:cNvGraphicFramePr>
          <p:nvPr>
            <p:extLst>
              <p:ext uri="{D42A27DB-BD31-4B8C-83A1-F6EECF244321}">
                <p14:modId xmlns:p14="http://schemas.microsoft.com/office/powerpoint/2010/main" val="2268201634"/>
              </p:ext>
            </p:extLst>
          </p:nvPr>
        </p:nvGraphicFramePr>
        <p:xfrm>
          <a:off x="520700" y="1258888"/>
          <a:ext cx="8761413" cy="4910137"/>
        </p:xfrm>
        <a:graphic>
          <a:graphicData uri="http://schemas.openxmlformats.org/presentationml/2006/ole">
            <mc:AlternateContent xmlns:mc="http://schemas.openxmlformats.org/markup-compatibility/2006">
              <mc:Choice xmlns:v="urn:schemas-microsoft-com:vml" Requires="v">
                <p:oleObj spid="_x0000_s10260" name="Hoja de cálculo" r:id="rId6" imgW="8848583" imgH="10220379" progId="Excel.Sheet.8">
                  <p:embed/>
                </p:oleObj>
              </mc:Choice>
              <mc:Fallback>
                <p:oleObj name="Hoja de cálculo" r:id="rId6" imgW="8848583" imgH="10220379" progId="Excel.Sheet.8">
                  <p:embed/>
                  <p:pic>
                    <p:nvPicPr>
                      <p:cNvPr id="0" name="Object 2"/>
                      <p:cNvPicPr>
                        <a:picLocks noChangeAspect="1" noChangeArrowheads="1"/>
                      </p:cNvPicPr>
                      <p:nvPr/>
                    </p:nvPicPr>
                    <p:blipFill>
                      <a:blip r:embed="rId7"/>
                      <a:srcRect/>
                      <a:stretch>
                        <a:fillRect/>
                      </a:stretch>
                    </p:blipFill>
                    <p:spPr bwMode="auto">
                      <a:xfrm>
                        <a:off x="520700" y="1258888"/>
                        <a:ext cx="8761413" cy="4910137"/>
                      </a:xfrm>
                      <a:prstGeom prst="rect">
                        <a:avLst/>
                      </a:prstGeom>
                      <a:noFill/>
                    </p:spPr>
                  </p:pic>
                </p:oleObj>
              </mc:Fallback>
            </mc:AlternateContent>
          </a:graphicData>
        </a:graphic>
      </p:graphicFrame>
    </p:spTree>
    <p:extLst>
      <p:ext uri="{BB962C8B-B14F-4D97-AF65-F5344CB8AC3E}">
        <p14:creationId xmlns:p14="http://schemas.microsoft.com/office/powerpoint/2010/main" val="3139050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1051751" y="212657"/>
            <a:ext cx="3347634" cy="895708"/>
          </a:xfrm>
          <a:prstGeom prst="rect">
            <a:avLst/>
          </a:prstGeom>
          <a:noFill/>
          <a:ln>
            <a:noFill/>
          </a:ln>
        </p:spPr>
      </p:pic>
      <p:pic>
        <p:nvPicPr>
          <p:cNvPr id="5" name="Imagen 4"/>
          <p:cNvPicPr>
            <a:picLocks noChangeAspect="1"/>
          </p:cNvPicPr>
          <p:nvPr/>
        </p:nvPicPr>
        <p:blipFill>
          <a:blip r:embed="rId4"/>
          <a:stretch>
            <a:fillRect/>
          </a:stretch>
        </p:blipFill>
        <p:spPr>
          <a:xfrm>
            <a:off x="6104586" y="212656"/>
            <a:ext cx="3053507" cy="895709"/>
          </a:xfrm>
          <a:prstGeom prst="rect">
            <a:avLst/>
          </a:prstGeom>
        </p:spPr>
      </p:pic>
      <p:graphicFrame>
        <p:nvGraphicFramePr>
          <p:cNvPr id="6" name="Objeto 5"/>
          <p:cNvGraphicFramePr>
            <a:graphicFrameLocks noChangeAspect="1"/>
          </p:cNvGraphicFramePr>
          <p:nvPr>
            <p:extLst>
              <p:ext uri="{D42A27DB-BD31-4B8C-83A1-F6EECF244321}">
                <p14:modId xmlns:p14="http://schemas.microsoft.com/office/powerpoint/2010/main" val="4049949559"/>
              </p:ext>
            </p:extLst>
          </p:nvPr>
        </p:nvGraphicFramePr>
        <p:xfrm>
          <a:off x="432138" y="1108365"/>
          <a:ext cx="8996675" cy="5312657"/>
        </p:xfrm>
        <a:graphic>
          <a:graphicData uri="http://schemas.openxmlformats.org/presentationml/2006/ole">
            <mc:AlternateContent xmlns:mc="http://schemas.openxmlformats.org/markup-compatibility/2006">
              <mc:Choice xmlns:v="urn:schemas-microsoft-com:vml" Requires="v">
                <p:oleObj spid="_x0000_s11282" name="Hoja de cálculo" r:id="rId6" imgW="11448811" imgH="6953098" progId="Excel.Sheet.8">
                  <p:embed/>
                </p:oleObj>
              </mc:Choice>
              <mc:Fallback>
                <p:oleObj name="Hoja de cálculo" r:id="rId6" imgW="11448811" imgH="6953098" progId="Excel.Shee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138" y="1108365"/>
                        <a:ext cx="8996675" cy="5312657"/>
                      </a:xfrm>
                      <a:prstGeom prst="rect">
                        <a:avLst/>
                      </a:prstGeom>
                      <a:noFill/>
                    </p:spPr>
                  </p:pic>
                </p:oleObj>
              </mc:Fallback>
            </mc:AlternateContent>
          </a:graphicData>
        </a:graphic>
      </p:graphicFrame>
    </p:spTree>
    <p:extLst>
      <p:ext uri="{BB962C8B-B14F-4D97-AF65-F5344CB8AC3E}">
        <p14:creationId xmlns:p14="http://schemas.microsoft.com/office/powerpoint/2010/main" val="27750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1051751" y="212657"/>
            <a:ext cx="3347634" cy="731723"/>
          </a:xfrm>
          <a:prstGeom prst="rect">
            <a:avLst/>
          </a:prstGeom>
          <a:noFill/>
          <a:ln>
            <a:noFill/>
          </a:ln>
        </p:spPr>
      </p:pic>
      <p:pic>
        <p:nvPicPr>
          <p:cNvPr id="5" name="Imagen 4"/>
          <p:cNvPicPr>
            <a:picLocks noChangeAspect="1"/>
          </p:cNvPicPr>
          <p:nvPr/>
        </p:nvPicPr>
        <p:blipFill>
          <a:blip r:embed="rId4"/>
          <a:stretch>
            <a:fillRect/>
          </a:stretch>
        </p:blipFill>
        <p:spPr>
          <a:xfrm>
            <a:off x="6104586" y="212657"/>
            <a:ext cx="3053507" cy="731724"/>
          </a:xfrm>
          <a:prstGeom prst="rect">
            <a:avLst/>
          </a:prstGeom>
        </p:spPr>
      </p:pic>
      <p:graphicFrame>
        <p:nvGraphicFramePr>
          <p:cNvPr id="6" name="Objeto 5"/>
          <p:cNvGraphicFramePr>
            <a:graphicFrameLocks noChangeAspect="1"/>
          </p:cNvGraphicFramePr>
          <p:nvPr>
            <p:extLst>
              <p:ext uri="{D42A27DB-BD31-4B8C-83A1-F6EECF244321}">
                <p14:modId xmlns:p14="http://schemas.microsoft.com/office/powerpoint/2010/main" val="3924226423"/>
              </p:ext>
            </p:extLst>
          </p:nvPr>
        </p:nvGraphicFramePr>
        <p:xfrm>
          <a:off x="2503488" y="1036638"/>
          <a:ext cx="5218112" cy="5481637"/>
        </p:xfrm>
        <a:graphic>
          <a:graphicData uri="http://schemas.openxmlformats.org/presentationml/2006/ole">
            <mc:AlternateContent xmlns:mc="http://schemas.openxmlformats.org/markup-compatibility/2006">
              <mc:Choice xmlns:v="urn:schemas-microsoft-com:vml" Requires="v">
                <p:oleObj spid="_x0000_s12306" name="Hoja de cálculo" r:id="rId6" imgW="9048754" imgH="9725036" progId="Excel.Sheet.12">
                  <p:embed/>
                </p:oleObj>
              </mc:Choice>
              <mc:Fallback>
                <p:oleObj name="Hoja de cálculo" r:id="rId6" imgW="9048754" imgH="9725036" progId="Excel.Sheet.12">
                  <p:embed/>
                  <p:pic>
                    <p:nvPicPr>
                      <p:cNvPr id="0" name="Object 2"/>
                      <p:cNvPicPr>
                        <a:picLocks noChangeAspect="1" noChangeArrowheads="1"/>
                      </p:cNvPicPr>
                      <p:nvPr/>
                    </p:nvPicPr>
                    <p:blipFill>
                      <a:blip r:embed="rId7"/>
                      <a:srcRect/>
                      <a:stretch>
                        <a:fillRect/>
                      </a:stretch>
                    </p:blipFill>
                    <p:spPr bwMode="auto">
                      <a:xfrm>
                        <a:off x="2503488" y="1036638"/>
                        <a:ext cx="5218112" cy="5481637"/>
                      </a:xfrm>
                      <a:prstGeom prst="rect">
                        <a:avLst/>
                      </a:prstGeom>
                      <a:noFill/>
                    </p:spPr>
                  </p:pic>
                </p:oleObj>
              </mc:Fallback>
            </mc:AlternateContent>
          </a:graphicData>
        </a:graphic>
      </p:graphicFrame>
      <p:sp>
        <p:nvSpPr>
          <p:cNvPr id="7" name="Rectángulo 6"/>
          <p:cNvSpPr/>
          <p:nvPr/>
        </p:nvSpPr>
        <p:spPr>
          <a:xfrm>
            <a:off x="2985294" y="6181725"/>
            <a:ext cx="4254500" cy="188522"/>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C" sz="900" dirty="0">
                <a:effectLst/>
                <a:latin typeface="Times New Roman" panose="02020603050405020304" pitchFamily="18" charset="0"/>
                <a:ea typeface="Calibri" panose="020F0502020204030204" pitchFamily="34" charset="0"/>
                <a:cs typeface="Times New Roman" panose="02020603050405020304" pitchFamily="18" charset="0"/>
              </a:rPr>
              <a:t>El comportamiento del indicador se tendrá una vez que se implemente.</a:t>
            </a:r>
            <a:endParaRPr lang="es-MX" sz="9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047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56626" y="2093860"/>
            <a:ext cx="8596668" cy="4887119"/>
          </a:xfrm>
        </p:spPr>
        <p:txBody>
          <a:bodyPr/>
          <a:lstStyle/>
          <a:p>
            <a:endParaRPr lang="es-MX" dirty="0"/>
          </a:p>
        </p:txBody>
      </p:sp>
      <p:pic>
        <p:nvPicPr>
          <p:cNvPr id="4" name="Imagen 3" descr="H:\UDE\Logo\UFA.jpg"/>
          <p:cNvPicPr/>
          <p:nvPr/>
        </p:nvPicPr>
        <p:blipFill>
          <a:blip r:embed="rId3">
            <a:extLst>
              <a:ext uri="{28A0092B-C50C-407E-A947-70E740481C1C}">
                <a14:useLocalDpi xmlns:a14="http://schemas.microsoft.com/office/drawing/2010/main" val="0"/>
              </a:ext>
            </a:extLst>
          </a:blip>
          <a:srcRect/>
          <a:stretch>
            <a:fillRect/>
          </a:stretch>
        </p:blipFill>
        <p:spPr bwMode="auto">
          <a:xfrm>
            <a:off x="1051751" y="212657"/>
            <a:ext cx="3347634" cy="731723"/>
          </a:xfrm>
          <a:prstGeom prst="rect">
            <a:avLst/>
          </a:prstGeom>
          <a:noFill/>
          <a:ln>
            <a:noFill/>
          </a:ln>
        </p:spPr>
      </p:pic>
      <p:pic>
        <p:nvPicPr>
          <p:cNvPr id="5" name="Imagen 4"/>
          <p:cNvPicPr>
            <a:picLocks noChangeAspect="1"/>
          </p:cNvPicPr>
          <p:nvPr/>
        </p:nvPicPr>
        <p:blipFill>
          <a:blip r:embed="rId4"/>
          <a:stretch>
            <a:fillRect/>
          </a:stretch>
        </p:blipFill>
        <p:spPr>
          <a:xfrm>
            <a:off x="6104586" y="212657"/>
            <a:ext cx="3053507" cy="626792"/>
          </a:xfrm>
          <a:prstGeom prst="rect">
            <a:avLst/>
          </a:prstGeom>
        </p:spPr>
      </p:pic>
      <p:graphicFrame>
        <p:nvGraphicFramePr>
          <p:cNvPr id="6" name="Objeto 5"/>
          <p:cNvGraphicFramePr>
            <a:graphicFrameLocks noChangeAspect="1"/>
          </p:cNvGraphicFramePr>
          <p:nvPr>
            <p:extLst>
              <p:ext uri="{D42A27DB-BD31-4B8C-83A1-F6EECF244321}">
                <p14:modId xmlns:p14="http://schemas.microsoft.com/office/powerpoint/2010/main" val="2185133196"/>
              </p:ext>
            </p:extLst>
          </p:nvPr>
        </p:nvGraphicFramePr>
        <p:xfrm>
          <a:off x="374754" y="944380"/>
          <a:ext cx="8950560" cy="5505450"/>
        </p:xfrm>
        <a:graphic>
          <a:graphicData uri="http://schemas.openxmlformats.org/presentationml/2006/ole">
            <mc:AlternateContent xmlns:mc="http://schemas.openxmlformats.org/markup-compatibility/2006">
              <mc:Choice xmlns:v="urn:schemas-microsoft-com:vml" Requires="v">
                <p:oleObj spid="_x0000_s13328" name="Hoja de cálculo" r:id="rId6" imgW="9506146" imgH="6400800" progId="Excel.Sheet.12">
                  <p:embed/>
                </p:oleObj>
              </mc:Choice>
              <mc:Fallback>
                <p:oleObj name="Hoja de cálculo" r:id="rId6" imgW="9506146" imgH="6400800" progId="Excel.Sheet.12">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754" y="944380"/>
                        <a:ext cx="8950560" cy="5505450"/>
                      </a:xfrm>
                      <a:prstGeom prst="rect">
                        <a:avLst/>
                      </a:prstGeom>
                      <a:noFill/>
                    </p:spPr>
                  </p:pic>
                </p:oleObj>
              </mc:Fallback>
            </mc:AlternateContent>
          </a:graphicData>
        </a:graphic>
      </p:graphicFrame>
    </p:spTree>
    <p:extLst>
      <p:ext uri="{BB962C8B-B14F-4D97-AF65-F5344CB8AC3E}">
        <p14:creationId xmlns:p14="http://schemas.microsoft.com/office/powerpoint/2010/main" val="1360083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ln w="0"/>
                <a:solidFill>
                  <a:schemeClr val="tx1"/>
                </a:solidFill>
                <a:effectLst>
                  <a:outerShdw blurRad="38100" dist="19050" dir="2700000" algn="tl" rotWithShape="0">
                    <a:schemeClr val="dk1">
                      <a:alpha val="40000"/>
                    </a:schemeClr>
                  </a:outerShdw>
                </a:effectLst>
              </a:rPr>
              <a:t>Análisis del Valor agregado</a:t>
            </a:r>
            <a:endParaRPr lang="es-MX" dirty="0">
              <a:ln w="0"/>
              <a:solidFill>
                <a:schemeClr val="tx1"/>
              </a:solidFill>
              <a:effectLst>
                <a:outerShdw blurRad="38100" dist="19050" dir="2700000" algn="tl" rotWithShape="0">
                  <a:schemeClr val="dk1">
                    <a:alpha val="40000"/>
                  </a:scheme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82455131"/>
              </p:ext>
            </p:extLst>
          </p:nvPr>
        </p:nvGraphicFramePr>
        <p:xfrm>
          <a:off x="389744" y="1813810"/>
          <a:ext cx="9218951" cy="42282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450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160589"/>
            <a:ext cx="9059094" cy="4369000"/>
          </a:xfrm>
        </p:spPr>
        <p:txBody>
          <a:bodyPr>
            <a:normAutofit fontScale="92500" lnSpcReduction="20000"/>
          </a:bodyPr>
          <a:lstStyle/>
          <a:p>
            <a:pPr marL="0" indent="0">
              <a:buNone/>
            </a:pPr>
            <a:r>
              <a:rPr lang="es-MX" b="1" dirty="0" smtClean="0"/>
              <a:t>CONTENIDO:</a:t>
            </a:r>
          </a:p>
          <a:p>
            <a:r>
              <a:rPr lang="es-MX" b="1" dirty="0" smtClean="0"/>
              <a:t>TEMA DE TESIS.</a:t>
            </a:r>
          </a:p>
          <a:p>
            <a:r>
              <a:rPr lang="es-MX" b="1" dirty="0" smtClean="0"/>
              <a:t>OBJETIVO GENERAL Y OBJETIVO ESPECIFICO.</a:t>
            </a:r>
          </a:p>
          <a:p>
            <a:r>
              <a:rPr lang="es-MX" b="1" dirty="0" smtClean="0"/>
              <a:t>JUSTIFICACION</a:t>
            </a:r>
          </a:p>
          <a:p>
            <a:pPr algn="just"/>
            <a:r>
              <a:rPr lang="es-MX" b="1" dirty="0"/>
              <a:t>METODOLOGIA DE INVESTIGACION</a:t>
            </a:r>
            <a:r>
              <a:rPr lang="es-MX" b="1" dirty="0" smtClean="0"/>
              <a:t>.</a:t>
            </a:r>
          </a:p>
          <a:p>
            <a:pPr algn="just"/>
            <a:r>
              <a:rPr lang="es-MX" b="1" dirty="0" smtClean="0"/>
              <a:t>POBLACION YMUESTRA.</a:t>
            </a:r>
          </a:p>
          <a:p>
            <a:pPr algn="just"/>
            <a:r>
              <a:rPr lang="es-MX" b="1" dirty="0" smtClean="0"/>
              <a:t>DIAGNOSTICO SITUACIONAL ACTUAL DE LA COORDINACION GENERAL DE ENFERMERIA DEL HOSPITALCARLOS ANDRADE MARIN.</a:t>
            </a:r>
          </a:p>
          <a:p>
            <a:pPr algn="just"/>
            <a:r>
              <a:rPr lang="es-MX" b="1" dirty="0" smtClean="0"/>
              <a:t>DISEÑO DE PROCESOS DE LA GESTION TECNICA ADMINISTRATIVA DE LA COORDINACION DE ENFERMERIA DEL HCAM.</a:t>
            </a:r>
          </a:p>
          <a:p>
            <a:r>
              <a:rPr lang="es-MX" b="1" dirty="0" smtClean="0"/>
              <a:t>ELABORACION DE UN MANUAL DE PROCESOS.</a:t>
            </a:r>
          </a:p>
          <a:p>
            <a:r>
              <a:rPr lang="es-MX" b="1" dirty="0" smtClean="0"/>
              <a:t>SISTEMA DE MEDICION Y SEGUIMIENTO DE LOS PROCESOS.</a:t>
            </a:r>
          </a:p>
          <a:p>
            <a:r>
              <a:rPr lang="es-MX" b="1" dirty="0" smtClean="0"/>
              <a:t>CONCLUSIONES Y RECOMENDACIONES.</a:t>
            </a:r>
          </a:p>
          <a:p>
            <a:endParaRPr lang="es-MX" b="1" dirty="0" smtClean="0"/>
          </a:p>
          <a:p>
            <a:endParaRPr lang="es-MX" b="1" dirty="0" smtClean="0"/>
          </a:p>
          <a:p>
            <a:endParaRPr lang="es-MX" b="1" dirty="0" smtClean="0"/>
          </a:p>
          <a:p>
            <a:endParaRPr lang="es-MX" b="1" dirty="0"/>
          </a:p>
        </p:txBody>
      </p:sp>
      <p:pic>
        <p:nvPicPr>
          <p:cNvPr id="4" name="Imagen 3"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502228"/>
          </a:xfrm>
          <a:prstGeom prst="rect">
            <a:avLst/>
          </a:prstGeom>
          <a:noFill/>
          <a:ln>
            <a:noFill/>
          </a:ln>
        </p:spPr>
      </p:pic>
      <p:pic>
        <p:nvPicPr>
          <p:cNvPr id="5" name="Imagen 4"/>
          <p:cNvPicPr>
            <a:picLocks noChangeAspect="1"/>
          </p:cNvPicPr>
          <p:nvPr/>
        </p:nvPicPr>
        <p:blipFill>
          <a:blip r:embed="rId3"/>
          <a:stretch>
            <a:fillRect/>
          </a:stretch>
        </p:blipFill>
        <p:spPr>
          <a:xfrm>
            <a:off x="6104586" y="212656"/>
            <a:ext cx="3053507" cy="1502228"/>
          </a:xfrm>
          <a:prstGeom prst="rect">
            <a:avLst/>
          </a:prstGeom>
        </p:spPr>
      </p:pic>
    </p:spTree>
    <p:extLst>
      <p:ext uri="{BB962C8B-B14F-4D97-AF65-F5344CB8AC3E}">
        <p14:creationId xmlns:p14="http://schemas.microsoft.com/office/powerpoint/2010/main" val="2258030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34584"/>
          </a:xfrm>
        </p:spPr>
        <p:txBody>
          <a:bodyPr>
            <a:normAutofit fontScale="90000"/>
          </a:bodyPr>
          <a:lstStyle/>
          <a:p>
            <a:r>
              <a:rPr lang="es-MX" dirty="0" smtClean="0">
                <a:solidFill>
                  <a:schemeClr val="tx1"/>
                </a:solidFill>
              </a:rPr>
              <a:t>SISTEMA DE MEDICION Y SEGUIMIENTO</a:t>
            </a:r>
            <a:endParaRPr lang="es-MX" dirty="0">
              <a:solidFill>
                <a:schemeClr val="tx1"/>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979582563"/>
              </p:ext>
            </p:extLst>
          </p:nvPr>
        </p:nvGraphicFramePr>
        <p:xfrm>
          <a:off x="677861" y="1543987"/>
          <a:ext cx="9170676" cy="4479441"/>
        </p:xfrm>
        <a:graphic>
          <a:graphicData uri="http://schemas.openxmlformats.org/drawingml/2006/table">
            <a:tbl>
              <a:tblPr>
                <a:tableStyleId>{5C22544A-7EE6-4342-B048-85BDC9FD1C3A}</a:tableStyleId>
              </a:tblPr>
              <a:tblGrid>
                <a:gridCol w="1052541"/>
                <a:gridCol w="1052541"/>
                <a:gridCol w="1307453"/>
                <a:gridCol w="1611704"/>
                <a:gridCol w="1611704"/>
                <a:gridCol w="723622"/>
                <a:gridCol w="904528"/>
                <a:gridCol w="906583"/>
              </a:tblGrid>
              <a:tr h="1338257">
                <a:tc>
                  <a:txBody>
                    <a:bodyPr/>
                    <a:lstStyle/>
                    <a:p>
                      <a:pPr algn="ctr" fontAlgn="ctr"/>
                      <a:r>
                        <a:rPr lang="es-MX" sz="700" u="none" strike="noStrike">
                          <a:effectLst/>
                        </a:rPr>
                        <a:t>SUBPROCESO</a:t>
                      </a:r>
                      <a:endParaRPr lang="es-MX" sz="700" b="1"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NOMBRE DEL INDICADOR</a:t>
                      </a:r>
                      <a:endParaRPr lang="es-MX" sz="700" b="1"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FUENTE</a:t>
                      </a:r>
                      <a:endParaRPr lang="es-MX" sz="700" b="1"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DEFINICIÓN</a:t>
                      </a:r>
                      <a:endParaRPr lang="es-MX" sz="700" b="1"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FÓRMULA</a:t>
                      </a:r>
                      <a:endParaRPr lang="es-MX" sz="700" b="1"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LÍMITE INFERIOR</a:t>
                      </a:r>
                      <a:endParaRPr lang="es-MX" sz="700" b="1"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LÍMITE SUPERIOR</a:t>
                      </a:r>
                      <a:endParaRPr lang="es-MX" sz="700" b="1"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FRECUENCIA</a:t>
                      </a:r>
                      <a:endParaRPr lang="es-MX" sz="700" b="1" i="0" u="none" strike="noStrike">
                        <a:solidFill>
                          <a:srgbClr val="000000"/>
                        </a:solidFill>
                        <a:effectLst/>
                        <a:latin typeface="Times New Roman" panose="02020603050405020304" pitchFamily="18" charset="0"/>
                      </a:endParaRPr>
                    </a:p>
                  </a:txBody>
                  <a:tcPr marL="6377" marR="6377" marT="6377" marB="0" anchor="ctr"/>
                </a:tc>
              </a:tr>
              <a:tr h="1747168">
                <a:tc rowSpan="2">
                  <a:txBody>
                    <a:bodyPr/>
                    <a:lstStyle/>
                    <a:p>
                      <a:pPr algn="ctr" fontAlgn="ctr"/>
                      <a:r>
                        <a:rPr lang="es-MX" sz="700" u="none" strike="noStrike">
                          <a:effectLst/>
                        </a:rPr>
                        <a:t> Elaboración  y ejecución del Plan de Inducción al Personal de Enfermería</a:t>
                      </a:r>
                      <a:endParaRPr lang="es-MX" sz="700" b="0"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Porcentaje de planes de inducción realizados</a:t>
                      </a:r>
                      <a:endParaRPr lang="es-MX" sz="700" b="0"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Informes de Planes de Inducción reportados</a:t>
                      </a:r>
                      <a:endParaRPr lang="es-MX" sz="700" b="0"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Indica el Porcentaje de planes de inducción realizados por cada personal de nuevo ingreso, transferencia o cambio de servicio</a:t>
                      </a:r>
                      <a:endParaRPr lang="es-MX" sz="700" b="0"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(Número de planes de inducción realizados / Número total de personal de nuevo ingreso )x100</a:t>
                      </a:r>
                      <a:endParaRPr lang="es-MX" sz="700" b="0"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10%</a:t>
                      </a:r>
                      <a:endParaRPr lang="es-MX" sz="700" b="0"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95%</a:t>
                      </a:r>
                      <a:endParaRPr lang="es-MX" sz="700" b="0"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Semestral</a:t>
                      </a:r>
                      <a:endParaRPr lang="es-MX" sz="700" b="0" i="0" u="none" strike="noStrike">
                        <a:solidFill>
                          <a:srgbClr val="000000"/>
                        </a:solidFill>
                        <a:effectLst/>
                        <a:latin typeface="Times New Roman" panose="02020603050405020304" pitchFamily="18" charset="0"/>
                      </a:endParaRPr>
                    </a:p>
                  </a:txBody>
                  <a:tcPr marL="6377" marR="6377" marT="6377" marB="0" anchor="ctr"/>
                </a:tc>
              </a:tr>
              <a:tr h="1394016">
                <a:tc vMerge="1">
                  <a:txBody>
                    <a:bodyPr/>
                    <a:lstStyle/>
                    <a:p>
                      <a:endParaRPr lang="es-MX"/>
                    </a:p>
                  </a:txBody>
                  <a:tcPr/>
                </a:tc>
                <a:tc>
                  <a:txBody>
                    <a:bodyPr/>
                    <a:lstStyle/>
                    <a:p>
                      <a:pPr algn="ctr" fontAlgn="ctr"/>
                      <a:r>
                        <a:rPr lang="es-MX" sz="700" u="none" strike="noStrike">
                          <a:effectLst/>
                        </a:rPr>
                        <a:t>Porcentaje de planes de inducción fallidos</a:t>
                      </a:r>
                      <a:endParaRPr lang="es-MX" sz="700" b="0"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Informes de Planes de Inducción reportados fallidos</a:t>
                      </a:r>
                      <a:endParaRPr lang="es-MX" sz="700" b="0"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Indica los planes de inducción que fueron fallidos</a:t>
                      </a:r>
                      <a:endParaRPr lang="es-MX" sz="700" b="0"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(Número de planes de inducción fallidos/ Número total de personal de nuevo ingreso)x100</a:t>
                      </a:r>
                      <a:endParaRPr lang="es-MX" sz="700" b="0"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0%</a:t>
                      </a:r>
                      <a:endParaRPr lang="es-MX" sz="700" b="0"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a:effectLst/>
                        </a:rPr>
                        <a:t>10%</a:t>
                      </a:r>
                      <a:endParaRPr lang="es-MX" sz="700" b="0" i="0" u="none" strike="noStrike">
                        <a:solidFill>
                          <a:srgbClr val="000000"/>
                        </a:solidFill>
                        <a:effectLst/>
                        <a:latin typeface="Times New Roman" panose="02020603050405020304" pitchFamily="18" charset="0"/>
                      </a:endParaRPr>
                    </a:p>
                  </a:txBody>
                  <a:tcPr marL="6377" marR="6377" marT="6377" marB="0" anchor="ctr"/>
                </a:tc>
                <a:tc>
                  <a:txBody>
                    <a:bodyPr/>
                    <a:lstStyle/>
                    <a:p>
                      <a:pPr algn="ctr" fontAlgn="ctr"/>
                      <a:r>
                        <a:rPr lang="es-MX" sz="700" u="none" strike="noStrike" dirty="0">
                          <a:effectLst/>
                        </a:rPr>
                        <a:t>Semestral</a:t>
                      </a:r>
                      <a:endParaRPr lang="es-MX" sz="700" b="0" i="0" u="none" strike="noStrike" dirty="0">
                        <a:solidFill>
                          <a:srgbClr val="000000"/>
                        </a:solidFill>
                        <a:effectLst/>
                        <a:latin typeface="Times New Roman" panose="02020603050405020304" pitchFamily="18" charset="0"/>
                      </a:endParaRPr>
                    </a:p>
                  </a:txBody>
                  <a:tcPr marL="6377" marR="6377" marT="6377" marB="0" anchor="ctr"/>
                </a:tc>
              </a:tr>
            </a:tbl>
          </a:graphicData>
        </a:graphic>
      </p:graphicFrame>
    </p:spTree>
    <p:extLst>
      <p:ext uri="{BB962C8B-B14F-4D97-AF65-F5344CB8AC3E}">
        <p14:creationId xmlns:p14="http://schemas.microsoft.com/office/powerpoint/2010/main" val="1270911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117380"/>
          </a:xfrm>
          <a:prstGeom prst="rect">
            <a:avLst/>
          </a:prstGeom>
          <a:noFill/>
          <a:ln>
            <a:noFill/>
          </a:ln>
        </p:spPr>
      </p:pic>
      <p:pic>
        <p:nvPicPr>
          <p:cNvPr id="7" name="Imagen 6"/>
          <p:cNvPicPr>
            <a:picLocks noChangeAspect="1"/>
          </p:cNvPicPr>
          <p:nvPr/>
        </p:nvPicPr>
        <p:blipFill>
          <a:blip r:embed="rId3"/>
          <a:stretch>
            <a:fillRect/>
          </a:stretch>
        </p:blipFill>
        <p:spPr>
          <a:xfrm>
            <a:off x="6104586" y="212656"/>
            <a:ext cx="3053507" cy="1117380"/>
          </a:xfrm>
          <a:prstGeom prst="rect">
            <a:avLst/>
          </a:prstGeom>
        </p:spPr>
      </p:pic>
      <p:sp>
        <p:nvSpPr>
          <p:cNvPr id="2" name="Rectángulo 1"/>
          <p:cNvSpPr/>
          <p:nvPr/>
        </p:nvSpPr>
        <p:spPr>
          <a:xfrm>
            <a:off x="3948544" y="1429389"/>
            <a:ext cx="3117273" cy="369332"/>
          </a:xfrm>
          <a:prstGeom prst="rect">
            <a:avLst/>
          </a:prstGeom>
        </p:spPr>
        <p:txBody>
          <a:bodyPr wrap="square">
            <a:spAutoFit/>
          </a:bodyPr>
          <a:lstStyle/>
          <a:p>
            <a:r>
              <a:rPr lang="es-EC" b="1" dirty="0" smtClean="0">
                <a:latin typeface="Calibri" panose="020F0502020204030204" pitchFamily="34" charset="0"/>
                <a:cs typeface="Times New Roman" panose="02020603050405020304" pitchFamily="18" charset="0"/>
              </a:rPr>
              <a:t>CONCLUSIONES</a:t>
            </a:r>
            <a:endParaRPr lang="es-MX" b="1" dirty="0"/>
          </a:p>
        </p:txBody>
      </p:sp>
      <p:sp>
        <p:nvSpPr>
          <p:cNvPr id="3" name="Rectángulo 2"/>
          <p:cNvSpPr/>
          <p:nvPr/>
        </p:nvSpPr>
        <p:spPr>
          <a:xfrm>
            <a:off x="1065844" y="2003292"/>
            <a:ext cx="8092249" cy="3544560"/>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La iniciativa de desarrollar un modelo  para la Organización de la Gestión Técnica Administrativa de la Coordinación General de Enfermería del Hospital Carlos Andrade Marín fue posible materializar gracias al apoyo del personal que la conforma, el cuál mostro interés en el cambio bajo una gestión en base a procesos.</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Al  realizar el diagnóstico situacional  actual de la Coordinación General de Enfermería se ha evidenciado que no cuenta con procesos definidos ni estandarizados, por su creación reciente de esta dependencia acorde a la Resolución No. C.D. 468.</a:t>
            </a:r>
            <a:endParaRPr lang="es-MX"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743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200508"/>
          </a:xfrm>
          <a:prstGeom prst="rect">
            <a:avLst/>
          </a:prstGeom>
          <a:noFill/>
          <a:ln>
            <a:noFill/>
          </a:ln>
        </p:spPr>
      </p:pic>
      <p:pic>
        <p:nvPicPr>
          <p:cNvPr id="7" name="Imagen 6"/>
          <p:cNvPicPr>
            <a:picLocks noChangeAspect="1"/>
          </p:cNvPicPr>
          <p:nvPr/>
        </p:nvPicPr>
        <p:blipFill>
          <a:blip r:embed="rId3"/>
          <a:stretch>
            <a:fillRect/>
          </a:stretch>
        </p:blipFill>
        <p:spPr>
          <a:xfrm>
            <a:off x="6104586" y="212656"/>
            <a:ext cx="3053507" cy="1200508"/>
          </a:xfrm>
          <a:prstGeom prst="rect">
            <a:avLst/>
          </a:prstGeom>
        </p:spPr>
      </p:pic>
      <p:sp>
        <p:nvSpPr>
          <p:cNvPr id="2" name="Rectángulo 1"/>
          <p:cNvSpPr/>
          <p:nvPr/>
        </p:nvSpPr>
        <p:spPr>
          <a:xfrm>
            <a:off x="3952394" y="1413164"/>
            <a:ext cx="2152192" cy="369332"/>
          </a:xfrm>
          <a:prstGeom prst="rect">
            <a:avLst/>
          </a:prstGeom>
        </p:spPr>
        <p:txBody>
          <a:bodyPr wrap="none">
            <a:spAutoFit/>
          </a:bodyPr>
          <a:lstStyle/>
          <a:p>
            <a:r>
              <a:rPr lang="es-EC" b="1" dirty="0" smtClean="0">
                <a:latin typeface="Calibri" panose="020F0502020204030204" pitchFamily="34" charset="0"/>
                <a:cs typeface="Times New Roman" panose="02020603050405020304" pitchFamily="18" charset="0"/>
              </a:rPr>
              <a:t>RECOMENDACIONES</a:t>
            </a:r>
            <a:endParaRPr lang="es-MX" b="1" dirty="0"/>
          </a:p>
        </p:txBody>
      </p:sp>
      <p:sp>
        <p:nvSpPr>
          <p:cNvPr id="3" name="Rectángulo 2"/>
          <p:cNvSpPr/>
          <p:nvPr/>
        </p:nvSpPr>
        <p:spPr>
          <a:xfrm>
            <a:off x="1051751" y="1782496"/>
            <a:ext cx="8383194" cy="1754326"/>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Para empezar a formar una filosofía de gestión en base a procesos en todos los servicios de la institución es necesario socializar la presente investigación el cual constituye una iniciativa para visualizar los beneficios que genera este instrumento necesario en la toma de decisiones.</a:t>
            </a:r>
            <a:endParaRPr lang="es-MX"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1051751" y="3707056"/>
            <a:ext cx="8383194" cy="1882567"/>
          </a:xfrm>
          <a:prstGeom prst="rect">
            <a:avLst/>
          </a:prstGeom>
        </p:spPr>
        <p:txBody>
          <a:bodyPr wrap="square">
            <a:spAutoFit/>
          </a:bodyPr>
          <a:lstStyle/>
          <a:p>
            <a:pPr marL="342900" lvl="0" indent="-342900">
              <a:lnSpc>
                <a:spcPct val="150000"/>
              </a:lnSpc>
              <a:spcAft>
                <a:spcPts val="100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Se recomienda que se conforme un departamento o equipo de trabajo que se encargue del tema de procesos en la Institución.</a:t>
            </a:r>
            <a:endParaRPr lang="es-MX"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es-ES" dirty="0">
                <a:latin typeface="Times New Roman" panose="02020603050405020304" pitchFamily="18" charset="0"/>
                <a:ea typeface="Calibri" panose="020F0502020204030204" pitchFamily="34" charset="0"/>
                <a:cs typeface="Times New Roman" panose="02020603050405020304" pitchFamily="18" charset="0"/>
              </a:rPr>
              <a:t>Se recomienda que cada servicio del hospital debe contar con su respectivo Manual de Procesos que se encuentren definidos y estandarizados.</a:t>
            </a:r>
            <a:endParaRPr lang="es-MX"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0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502228"/>
          </a:xfrm>
          <a:prstGeom prst="rect">
            <a:avLst/>
          </a:prstGeom>
          <a:noFill/>
          <a:ln>
            <a:noFill/>
          </a:ln>
        </p:spPr>
      </p:pic>
      <p:pic>
        <p:nvPicPr>
          <p:cNvPr id="7" name="Imagen 6"/>
          <p:cNvPicPr>
            <a:picLocks noChangeAspect="1"/>
          </p:cNvPicPr>
          <p:nvPr/>
        </p:nvPicPr>
        <p:blipFill>
          <a:blip r:embed="rId3"/>
          <a:stretch>
            <a:fillRect/>
          </a:stretch>
        </p:blipFill>
        <p:spPr>
          <a:xfrm>
            <a:off x="6104586" y="212656"/>
            <a:ext cx="3053507" cy="1502228"/>
          </a:xfrm>
          <a:prstGeom prst="rect">
            <a:avLst/>
          </a:prstGeom>
        </p:spPr>
      </p:pic>
      <p:sp>
        <p:nvSpPr>
          <p:cNvPr id="2" name="Rectángulo 1"/>
          <p:cNvSpPr/>
          <p:nvPr/>
        </p:nvSpPr>
        <p:spPr>
          <a:xfrm>
            <a:off x="2725568" y="2078181"/>
            <a:ext cx="5320146" cy="3186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3600" b="1" dirty="0" smtClean="0"/>
              <a:t>GRACIAS</a:t>
            </a:r>
            <a:endParaRPr lang="es-MX" sz="3600" b="1" dirty="0"/>
          </a:p>
        </p:txBody>
      </p:sp>
    </p:spTree>
    <p:extLst>
      <p:ext uri="{BB962C8B-B14F-4D97-AF65-F5344CB8AC3E}">
        <p14:creationId xmlns:p14="http://schemas.microsoft.com/office/powerpoint/2010/main" val="198380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88474" y="1565564"/>
            <a:ext cx="7869620" cy="4959927"/>
          </a:xfrm>
        </p:spPr>
        <p:txBody>
          <a:bodyPr>
            <a:normAutofit fontScale="92500" lnSpcReduction="10000"/>
          </a:bodyPr>
          <a:lstStyle/>
          <a:p>
            <a:pPr marL="0" indent="0">
              <a:buNone/>
            </a:pPr>
            <a:endParaRPr lang="es-MX" b="1" dirty="0" smtClean="0">
              <a:latin typeface="Times New Roman" panose="02020603050405020304" pitchFamily="18" charset="0"/>
              <a:cs typeface="Times New Roman" panose="02020603050405020304" pitchFamily="18" charset="0"/>
            </a:endParaRPr>
          </a:p>
          <a:p>
            <a:pPr marL="0" indent="0">
              <a:buNone/>
            </a:pPr>
            <a:endParaRPr lang="es-MX" b="1" dirty="0">
              <a:latin typeface="Times New Roman" panose="02020603050405020304" pitchFamily="18" charset="0"/>
              <a:cs typeface="Times New Roman" panose="02020603050405020304" pitchFamily="18" charset="0"/>
            </a:endParaRPr>
          </a:p>
          <a:p>
            <a:pPr marL="0" indent="0">
              <a:buNone/>
            </a:pPr>
            <a:r>
              <a:rPr lang="es-MX" b="1" dirty="0" smtClean="0">
                <a:latin typeface="Times New Roman" panose="02020603050405020304" pitchFamily="18" charset="0"/>
                <a:cs typeface="Times New Roman" panose="02020603050405020304" pitchFamily="18" charset="0"/>
              </a:rPr>
              <a:t>OBJETIVO GENERAL</a:t>
            </a:r>
          </a:p>
          <a:p>
            <a:pPr marL="0" indent="0" algn="just">
              <a:buNone/>
            </a:pPr>
            <a:r>
              <a:rPr lang="es-EC" sz="1600" dirty="0">
                <a:latin typeface="Times New Roman" panose="02020603050405020304" pitchFamily="18" charset="0"/>
                <a:cs typeface="Times New Roman" panose="02020603050405020304" pitchFamily="18" charset="0"/>
              </a:rPr>
              <a:t>Desarrollar  un modelo para la Organización de la Gestión Técnica Administrativa en base a procesos de la Coordinación General de Enfermería del Hospital Carlos Andrade Marín.</a:t>
            </a:r>
            <a:endParaRPr lang="es-MX" sz="1600" dirty="0">
              <a:latin typeface="Times New Roman" panose="02020603050405020304" pitchFamily="18" charset="0"/>
              <a:cs typeface="Times New Roman" panose="02020603050405020304" pitchFamily="18" charset="0"/>
            </a:endParaRPr>
          </a:p>
          <a:p>
            <a:pPr marL="0" indent="0">
              <a:buNone/>
            </a:pPr>
            <a:endParaRPr lang="es-MX" b="1" dirty="0">
              <a:latin typeface="Times New Roman" panose="02020603050405020304" pitchFamily="18" charset="0"/>
              <a:cs typeface="Times New Roman" panose="02020603050405020304" pitchFamily="18" charset="0"/>
            </a:endParaRPr>
          </a:p>
          <a:p>
            <a:pPr marL="0" indent="0">
              <a:buNone/>
            </a:pPr>
            <a:r>
              <a:rPr lang="es-MX" b="1" dirty="0" smtClean="0">
                <a:latin typeface="Times New Roman" panose="02020603050405020304" pitchFamily="18" charset="0"/>
                <a:cs typeface="Times New Roman" panose="02020603050405020304" pitchFamily="18" charset="0"/>
              </a:rPr>
              <a:t>OBJETIVOS ESPECÍFICOS</a:t>
            </a:r>
          </a:p>
          <a:p>
            <a:pPr marL="0" indent="0">
              <a:buNone/>
            </a:pPr>
            <a:endParaRPr lang="es-MX" sz="1600" b="1" dirty="0">
              <a:latin typeface="Times New Roman" panose="02020603050405020304" pitchFamily="18" charset="0"/>
              <a:cs typeface="Times New Roman" panose="02020603050405020304" pitchFamily="18" charset="0"/>
            </a:endParaRPr>
          </a:p>
          <a:p>
            <a:pPr lvl="0" algn="just"/>
            <a:r>
              <a:rPr lang="es-EC" sz="1600" dirty="0">
                <a:latin typeface="Times New Roman" panose="02020603050405020304" pitchFamily="18" charset="0"/>
                <a:cs typeface="Times New Roman" panose="02020603050405020304" pitchFamily="18" charset="0"/>
              </a:rPr>
              <a:t>Realizar el diagnóstico situacional actual de la Coordinación General de Enfermería del Hospital Carlos Andrade Marín.  </a:t>
            </a:r>
            <a:endParaRPr lang="es-MX" sz="1600" dirty="0">
              <a:latin typeface="Times New Roman" panose="02020603050405020304" pitchFamily="18" charset="0"/>
              <a:cs typeface="Times New Roman" panose="02020603050405020304" pitchFamily="18" charset="0"/>
            </a:endParaRPr>
          </a:p>
          <a:p>
            <a:pPr lvl="0" algn="just"/>
            <a:r>
              <a:rPr lang="es-EC" sz="1600" dirty="0">
                <a:latin typeface="Times New Roman" panose="02020603050405020304" pitchFamily="18" charset="0"/>
                <a:cs typeface="Times New Roman" panose="02020603050405020304" pitchFamily="18" charset="0"/>
              </a:rPr>
              <a:t>Identificar los Procesos en la Gestión General de Enfermería del HCAM.</a:t>
            </a:r>
            <a:endParaRPr lang="es-MX" sz="1600" dirty="0">
              <a:latin typeface="Times New Roman" panose="02020603050405020304" pitchFamily="18" charset="0"/>
              <a:cs typeface="Times New Roman" panose="02020603050405020304" pitchFamily="18" charset="0"/>
            </a:endParaRPr>
          </a:p>
          <a:p>
            <a:pPr lvl="0" algn="just"/>
            <a:r>
              <a:rPr lang="es-EC" sz="1600" dirty="0">
                <a:latin typeface="Times New Roman" panose="02020603050405020304" pitchFamily="18" charset="0"/>
                <a:cs typeface="Times New Roman" panose="02020603050405020304" pitchFamily="18" charset="0"/>
              </a:rPr>
              <a:t>Diseñar los procesos de la gestión técnica  administrativa de la Coordinación General de Enfermería en base a estándares.</a:t>
            </a:r>
            <a:endParaRPr lang="es-MX" sz="1600" dirty="0">
              <a:latin typeface="Times New Roman" panose="02020603050405020304" pitchFamily="18" charset="0"/>
              <a:cs typeface="Times New Roman" panose="02020603050405020304" pitchFamily="18" charset="0"/>
            </a:endParaRPr>
          </a:p>
          <a:p>
            <a:pPr lvl="0" algn="just"/>
            <a:r>
              <a:rPr lang="es-EC" sz="1600" dirty="0">
                <a:latin typeface="Times New Roman" panose="02020603050405020304" pitchFamily="18" charset="0"/>
                <a:cs typeface="Times New Roman" panose="02020603050405020304" pitchFamily="18" charset="0"/>
              </a:rPr>
              <a:t>Elaborar el Manual de Procesos e indicadores de la gestión  de la Coordinación General de Enfermería del HCAM.</a:t>
            </a:r>
            <a:endParaRPr lang="es-MX" sz="1600" dirty="0">
              <a:latin typeface="Times New Roman" panose="02020603050405020304" pitchFamily="18" charset="0"/>
              <a:cs typeface="Times New Roman" panose="02020603050405020304" pitchFamily="18" charset="0"/>
            </a:endParaRPr>
          </a:p>
          <a:p>
            <a:pPr lvl="0" algn="just"/>
            <a:r>
              <a:rPr lang="es-EC" sz="1600" dirty="0">
                <a:latin typeface="Times New Roman" panose="02020603050405020304" pitchFamily="18" charset="0"/>
                <a:cs typeface="Times New Roman" panose="02020603050405020304" pitchFamily="18" charset="0"/>
              </a:rPr>
              <a:t>Establecer un sistema de medición y seguimiento a los procesos diseñados.</a:t>
            </a:r>
            <a:endParaRPr lang="es-MX" sz="1600" dirty="0">
              <a:latin typeface="Times New Roman" panose="02020603050405020304" pitchFamily="18" charset="0"/>
              <a:cs typeface="Times New Roman" panose="02020603050405020304" pitchFamily="18" charset="0"/>
            </a:endParaRPr>
          </a:p>
          <a:p>
            <a:pPr algn="just"/>
            <a:endParaRPr lang="es-MX" b="1" dirty="0"/>
          </a:p>
        </p:txBody>
      </p:sp>
      <p:pic>
        <p:nvPicPr>
          <p:cNvPr id="5" name="Imagen 4"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502228"/>
          </a:xfrm>
          <a:prstGeom prst="rect">
            <a:avLst/>
          </a:prstGeom>
          <a:noFill/>
          <a:ln>
            <a:noFill/>
          </a:ln>
        </p:spPr>
      </p:pic>
      <p:pic>
        <p:nvPicPr>
          <p:cNvPr id="7" name="Imagen 6"/>
          <p:cNvPicPr>
            <a:picLocks noChangeAspect="1"/>
          </p:cNvPicPr>
          <p:nvPr/>
        </p:nvPicPr>
        <p:blipFill>
          <a:blip r:embed="rId3"/>
          <a:stretch>
            <a:fillRect/>
          </a:stretch>
        </p:blipFill>
        <p:spPr>
          <a:xfrm>
            <a:off x="6104586" y="212656"/>
            <a:ext cx="3053507" cy="1502228"/>
          </a:xfrm>
          <a:prstGeom prst="rect">
            <a:avLst/>
          </a:prstGeom>
        </p:spPr>
      </p:pic>
    </p:spTree>
    <p:extLst>
      <p:ext uri="{BB962C8B-B14F-4D97-AF65-F5344CB8AC3E}">
        <p14:creationId xmlns:p14="http://schemas.microsoft.com/office/powerpoint/2010/main" val="872139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502228"/>
          </a:xfrm>
          <a:prstGeom prst="rect">
            <a:avLst/>
          </a:prstGeom>
          <a:noFill/>
          <a:ln>
            <a:noFill/>
          </a:ln>
        </p:spPr>
      </p:pic>
      <p:pic>
        <p:nvPicPr>
          <p:cNvPr id="7" name="Imagen 6"/>
          <p:cNvPicPr>
            <a:picLocks noChangeAspect="1"/>
          </p:cNvPicPr>
          <p:nvPr/>
        </p:nvPicPr>
        <p:blipFill>
          <a:blip r:embed="rId3"/>
          <a:stretch>
            <a:fillRect/>
          </a:stretch>
        </p:blipFill>
        <p:spPr>
          <a:xfrm>
            <a:off x="6104586" y="212656"/>
            <a:ext cx="3053507" cy="1502228"/>
          </a:xfrm>
          <a:prstGeom prst="rect">
            <a:avLst/>
          </a:prstGeom>
        </p:spPr>
      </p:pic>
      <p:pic>
        <p:nvPicPr>
          <p:cNvPr id="8" name="Picture 2" descr="Resultado de imagen para Investigación tipo descripti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070" y="2929482"/>
            <a:ext cx="3342541" cy="227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http://www.definicionabc.com/wp-content/uploads/2014/06/M%C3%A9todo-deductiv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205" y="2929482"/>
            <a:ext cx="3508255" cy="20596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5479205" y="5044638"/>
            <a:ext cx="3516086" cy="605971"/>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smtClean="0"/>
              <a:t>Método deductivo</a:t>
            </a:r>
            <a:endParaRPr lang="es-MX" dirty="0"/>
          </a:p>
        </p:txBody>
      </p:sp>
      <p:sp>
        <p:nvSpPr>
          <p:cNvPr id="11" name="Rectángulo 10"/>
          <p:cNvSpPr/>
          <p:nvPr/>
        </p:nvSpPr>
        <p:spPr>
          <a:xfrm>
            <a:off x="1054297" y="5044638"/>
            <a:ext cx="3516086" cy="605971"/>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MX" dirty="0" smtClean="0"/>
              <a:t>Tipo descriptivo</a:t>
            </a:r>
            <a:endParaRPr lang="es-MX" dirty="0"/>
          </a:p>
        </p:txBody>
      </p:sp>
      <p:sp>
        <p:nvSpPr>
          <p:cNvPr id="2" name="Rectángulo redondeado 1"/>
          <p:cNvSpPr/>
          <p:nvPr/>
        </p:nvSpPr>
        <p:spPr>
          <a:xfrm>
            <a:off x="2269630" y="1875230"/>
            <a:ext cx="5361709" cy="609600"/>
          </a:xfrm>
          <a:prstGeom prst="roundRect">
            <a:avLst/>
          </a:prstGeom>
          <a:solidFill>
            <a:schemeClr val="accent3">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METODOLOGIA DE LA INVESTIGACION</a:t>
            </a:r>
            <a:endParaRPr lang="es-MX" b="1" dirty="0"/>
          </a:p>
        </p:txBody>
      </p:sp>
    </p:spTree>
    <p:extLst>
      <p:ext uri="{BB962C8B-B14F-4D97-AF65-F5344CB8AC3E}">
        <p14:creationId xmlns:p14="http://schemas.microsoft.com/office/powerpoint/2010/main" val="37642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502228"/>
          </a:xfrm>
          <a:prstGeom prst="rect">
            <a:avLst/>
          </a:prstGeom>
          <a:noFill/>
          <a:ln>
            <a:noFill/>
          </a:ln>
        </p:spPr>
      </p:pic>
      <p:pic>
        <p:nvPicPr>
          <p:cNvPr id="7" name="Imagen 6"/>
          <p:cNvPicPr>
            <a:picLocks noChangeAspect="1"/>
          </p:cNvPicPr>
          <p:nvPr/>
        </p:nvPicPr>
        <p:blipFill>
          <a:blip r:embed="rId3"/>
          <a:stretch>
            <a:fillRect/>
          </a:stretch>
        </p:blipFill>
        <p:spPr>
          <a:xfrm>
            <a:off x="6104586" y="212656"/>
            <a:ext cx="3053507" cy="1502228"/>
          </a:xfrm>
          <a:prstGeom prst="rect">
            <a:avLst/>
          </a:prstGeom>
        </p:spPr>
      </p:pic>
      <p:sp>
        <p:nvSpPr>
          <p:cNvPr id="8" name="Marcador de contenido 2"/>
          <p:cNvSpPr>
            <a:spLocks noGrp="1"/>
          </p:cNvSpPr>
          <p:nvPr>
            <p:ph idx="1"/>
          </p:nvPr>
        </p:nvSpPr>
        <p:spPr>
          <a:xfrm>
            <a:off x="677334" y="2148583"/>
            <a:ext cx="8596668" cy="4584726"/>
          </a:xfrm>
        </p:spPr>
        <p:txBody>
          <a:bodyPr/>
          <a:lstStyle/>
          <a:p>
            <a:r>
              <a:rPr lang="es-MX" b="1" dirty="0" smtClean="0"/>
              <a:t>INSTRUMENTOS DE LA INVESTIGACION</a:t>
            </a:r>
          </a:p>
          <a:p>
            <a:endParaRPr lang="es-MX" dirty="0"/>
          </a:p>
        </p:txBody>
      </p:sp>
      <p:pic>
        <p:nvPicPr>
          <p:cNvPr id="9" name="Picture 2" descr="Resultado de imagen para instrumentos de la investigación(fuentes primar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966" y="2672740"/>
            <a:ext cx="2307133" cy="10679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3.gstatic.com/images?q=tbn:ANd9GcRf6FI6T6iq0W228EJbXNGbVyjKnoDgY5MoAj1266nqD9JTxZ_fD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0269" y="2547677"/>
            <a:ext cx="2307133" cy="148404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6"/>
          <a:stretch>
            <a:fillRect/>
          </a:stretch>
        </p:blipFill>
        <p:spPr>
          <a:xfrm>
            <a:off x="6690269" y="4617194"/>
            <a:ext cx="2344701" cy="1680541"/>
          </a:xfrm>
          <a:prstGeom prst="rect">
            <a:avLst/>
          </a:prstGeom>
        </p:spPr>
      </p:pic>
      <p:pic>
        <p:nvPicPr>
          <p:cNvPr id="12" name="Picture 8" descr="http://i0.wp.com/www.infotecarios.com/wp-content/uploads/documental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398" y="4617194"/>
            <a:ext cx="2546275" cy="1581617"/>
          </a:xfrm>
          <a:prstGeom prst="rect">
            <a:avLst/>
          </a:prstGeom>
          <a:noFill/>
          <a:extLst>
            <a:ext uri="{909E8E84-426E-40DD-AFC4-6F175D3DCCD1}">
              <a14:hiddenFill xmlns:a14="http://schemas.microsoft.com/office/drawing/2010/main">
                <a:solidFill>
                  <a:srgbClr val="FFFFFF"/>
                </a:solidFill>
              </a14:hiddenFill>
            </a:ext>
          </a:extLst>
        </p:spPr>
      </p:pic>
      <p:sp>
        <p:nvSpPr>
          <p:cNvPr id="13" name="Estrella de 5 puntas 12"/>
          <p:cNvSpPr/>
          <p:nvPr/>
        </p:nvSpPr>
        <p:spPr>
          <a:xfrm>
            <a:off x="3284099" y="2978728"/>
            <a:ext cx="3406170" cy="2535690"/>
          </a:xfrm>
          <a:prstGeom prst="star5">
            <a:avLst>
              <a:gd name="adj" fmla="val 28488"/>
              <a:gd name="hf" fmla="val 105146"/>
              <a:gd name="vf" fmla="val 110557"/>
            </a:avLst>
          </a:prstGeom>
          <a:solidFill>
            <a:schemeClr val="bg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s-MX" sz="1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FUENTES PRIMARIAS Y SECUNDARIAS</a:t>
            </a:r>
            <a:endParaRPr lang="es-MX" sz="1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ctángulo 1"/>
          <p:cNvSpPr/>
          <p:nvPr/>
        </p:nvSpPr>
        <p:spPr>
          <a:xfrm>
            <a:off x="6816436" y="6099888"/>
            <a:ext cx="2078182" cy="524157"/>
          </a:xfrm>
          <a:prstGeom prst="rect">
            <a:avLst/>
          </a:prstGeom>
          <a:solidFill>
            <a:schemeClr val="tx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latin typeface="Times New Roman" panose="02020603050405020304" pitchFamily="18" charset="0"/>
                <a:cs typeface="Times New Roman" panose="02020603050405020304" pitchFamily="18" charset="0"/>
              </a:rPr>
              <a:t>ENTREVISTA</a:t>
            </a:r>
            <a:endParaRPr lang="es-MX" b="1" dirty="0">
              <a:latin typeface="Times New Roman" panose="02020603050405020304" pitchFamily="18" charset="0"/>
              <a:cs typeface="Times New Roman" panose="02020603050405020304" pitchFamily="18" charset="0"/>
            </a:endParaRPr>
          </a:p>
        </p:txBody>
      </p:sp>
      <p:sp>
        <p:nvSpPr>
          <p:cNvPr id="14" name="Rectángulo 13"/>
          <p:cNvSpPr/>
          <p:nvPr/>
        </p:nvSpPr>
        <p:spPr>
          <a:xfrm>
            <a:off x="1261335" y="6099889"/>
            <a:ext cx="2224338" cy="524156"/>
          </a:xfrm>
          <a:prstGeom prst="rect">
            <a:avLst/>
          </a:prstGeom>
          <a:solidFill>
            <a:schemeClr val="tx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latin typeface="Times New Roman" panose="02020603050405020304" pitchFamily="18" charset="0"/>
                <a:cs typeface="Times New Roman" panose="02020603050405020304" pitchFamily="18" charset="0"/>
              </a:rPr>
              <a:t>REVISION BIBLIOGRAFICA</a:t>
            </a:r>
            <a:endParaRPr lang="es-MX" b="1" dirty="0">
              <a:latin typeface="Times New Roman" panose="02020603050405020304" pitchFamily="18" charset="0"/>
              <a:cs typeface="Times New Roman" panose="02020603050405020304" pitchFamily="18" charset="0"/>
            </a:endParaRPr>
          </a:p>
        </p:txBody>
      </p:sp>
      <p:sp>
        <p:nvSpPr>
          <p:cNvPr id="15" name="Rectángulo 14"/>
          <p:cNvSpPr/>
          <p:nvPr/>
        </p:nvSpPr>
        <p:spPr>
          <a:xfrm>
            <a:off x="6830291" y="6198811"/>
            <a:ext cx="2022764" cy="300171"/>
          </a:xfrm>
          <a:prstGeom prst="rect">
            <a:avLst/>
          </a:prstGeom>
          <a:solidFill>
            <a:schemeClr val="tx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latin typeface="Times New Roman" panose="02020603050405020304" pitchFamily="18" charset="0"/>
                <a:cs typeface="Times New Roman" panose="02020603050405020304" pitchFamily="18" charset="0"/>
              </a:rPr>
              <a:t>ENTREVISTA</a:t>
            </a:r>
            <a:endParaRPr lang="es-MX" b="1" dirty="0">
              <a:latin typeface="Times New Roman" panose="02020603050405020304" pitchFamily="18" charset="0"/>
              <a:cs typeface="Times New Roman" panose="02020603050405020304" pitchFamily="18" charset="0"/>
            </a:endParaRPr>
          </a:p>
        </p:txBody>
      </p:sp>
      <p:sp>
        <p:nvSpPr>
          <p:cNvPr id="16" name="Rectángulo 15"/>
          <p:cNvSpPr/>
          <p:nvPr/>
        </p:nvSpPr>
        <p:spPr>
          <a:xfrm>
            <a:off x="1032956" y="3659339"/>
            <a:ext cx="2224338" cy="524156"/>
          </a:xfrm>
          <a:prstGeom prst="rect">
            <a:avLst/>
          </a:prstGeom>
          <a:solidFill>
            <a:schemeClr val="tx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latin typeface="Times New Roman" panose="02020603050405020304" pitchFamily="18" charset="0"/>
                <a:cs typeface="Times New Roman" panose="02020603050405020304" pitchFamily="18" charset="0"/>
              </a:rPr>
              <a:t>ANALISIS DOCUMENTAL</a:t>
            </a:r>
            <a:endParaRPr lang="es-MX"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75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502228"/>
          </a:xfrm>
          <a:prstGeom prst="rect">
            <a:avLst/>
          </a:prstGeom>
          <a:noFill/>
          <a:ln>
            <a:noFill/>
          </a:ln>
        </p:spPr>
      </p:pic>
      <p:pic>
        <p:nvPicPr>
          <p:cNvPr id="7" name="Imagen 6"/>
          <p:cNvPicPr>
            <a:picLocks noChangeAspect="1"/>
          </p:cNvPicPr>
          <p:nvPr/>
        </p:nvPicPr>
        <p:blipFill>
          <a:blip r:embed="rId3"/>
          <a:stretch>
            <a:fillRect/>
          </a:stretch>
        </p:blipFill>
        <p:spPr>
          <a:xfrm>
            <a:off x="6104586" y="212656"/>
            <a:ext cx="3053507" cy="1502228"/>
          </a:xfrm>
          <a:prstGeom prst="rect">
            <a:avLst/>
          </a:prstGeom>
        </p:spPr>
      </p:pic>
      <p:sp>
        <p:nvSpPr>
          <p:cNvPr id="8" name="Marcador de contenido 2"/>
          <p:cNvSpPr>
            <a:spLocks noGrp="1"/>
          </p:cNvSpPr>
          <p:nvPr>
            <p:ph idx="1"/>
          </p:nvPr>
        </p:nvSpPr>
        <p:spPr>
          <a:xfrm>
            <a:off x="627894" y="2138364"/>
            <a:ext cx="8723924" cy="3880773"/>
          </a:xfrm>
        </p:spPr>
        <p:txBody>
          <a:bodyPr/>
          <a:lstStyle/>
          <a:p>
            <a:r>
              <a:rPr lang="es-MX" b="1" dirty="0" smtClean="0">
                <a:latin typeface="Times New Roman" panose="02020603050405020304" pitchFamily="18" charset="0"/>
                <a:cs typeface="Times New Roman" panose="02020603050405020304" pitchFamily="18" charset="0"/>
              </a:rPr>
              <a:t>POBLACIÓN Y MUESTRA</a:t>
            </a:r>
          </a:p>
          <a:p>
            <a:pPr marL="0" indent="0">
              <a:buNone/>
            </a:pPr>
            <a:endParaRPr lang="es-MX" dirty="0" smtClean="0"/>
          </a:p>
          <a:p>
            <a:pPr marL="0" indent="0">
              <a:buNone/>
            </a:pPr>
            <a:endParaRPr lang="es-MX" dirty="0"/>
          </a:p>
          <a:p>
            <a:pPr marL="0" indent="0">
              <a:buNone/>
            </a:pPr>
            <a:endParaRPr lang="es-MX" dirty="0"/>
          </a:p>
        </p:txBody>
      </p:sp>
      <p:pic>
        <p:nvPicPr>
          <p:cNvPr id="9" name="Imagen 8"/>
          <p:cNvPicPr>
            <a:picLocks noChangeAspect="1"/>
          </p:cNvPicPr>
          <p:nvPr/>
        </p:nvPicPr>
        <p:blipFill>
          <a:blip r:embed="rId4"/>
          <a:stretch>
            <a:fillRect/>
          </a:stretch>
        </p:blipFill>
        <p:spPr>
          <a:xfrm>
            <a:off x="3496806" y="2984448"/>
            <a:ext cx="3058540" cy="2427413"/>
          </a:xfrm>
          <a:prstGeom prst="rect">
            <a:avLst/>
          </a:prstGeom>
        </p:spPr>
      </p:pic>
    </p:spTree>
    <p:extLst>
      <p:ext uri="{BB962C8B-B14F-4D97-AF65-F5344CB8AC3E}">
        <p14:creationId xmlns:p14="http://schemas.microsoft.com/office/powerpoint/2010/main" val="259557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502228"/>
          </a:xfrm>
          <a:prstGeom prst="rect">
            <a:avLst/>
          </a:prstGeom>
          <a:noFill/>
          <a:ln>
            <a:noFill/>
          </a:ln>
        </p:spPr>
      </p:pic>
      <p:pic>
        <p:nvPicPr>
          <p:cNvPr id="7" name="Imagen 6"/>
          <p:cNvPicPr>
            <a:picLocks noChangeAspect="1"/>
          </p:cNvPicPr>
          <p:nvPr/>
        </p:nvPicPr>
        <p:blipFill>
          <a:blip r:embed="rId3"/>
          <a:stretch>
            <a:fillRect/>
          </a:stretch>
        </p:blipFill>
        <p:spPr>
          <a:xfrm>
            <a:off x="6104586" y="212656"/>
            <a:ext cx="3053507" cy="1502228"/>
          </a:xfrm>
          <a:prstGeom prst="rect">
            <a:avLst/>
          </a:prstGeom>
        </p:spPr>
      </p:pic>
      <p:sp>
        <p:nvSpPr>
          <p:cNvPr id="4" name="Marcador de contenido 2"/>
          <p:cNvSpPr>
            <a:spLocks noGrp="1"/>
          </p:cNvSpPr>
          <p:nvPr>
            <p:ph idx="1"/>
          </p:nvPr>
        </p:nvSpPr>
        <p:spPr>
          <a:xfrm>
            <a:off x="677334" y="1714883"/>
            <a:ext cx="8596668" cy="5004571"/>
          </a:xfrm>
        </p:spPr>
        <p:txBody>
          <a:bodyPr/>
          <a:lstStyle/>
          <a:p>
            <a:r>
              <a:rPr lang="es-MX" b="1" dirty="0" smtClean="0"/>
              <a:t>SITUACIÓN ACTUAL DE LOS PROCESOS</a:t>
            </a:r>
          </a:p>
          <a:p>
            <a:pPr marL="0" indent="0">
              <a:buNone/>
            </a:pPr>
            <a:r>
              <a:rPr lang="es-MX" b="1" dirty="0" smtClean="0"/>
              <a:t>FORTALEZAS                                                    OPORTUNIDADES</a:t>
            </a:r>
            <a:endParaRPr lang="es-MX" b="1" dirty="0"/>
          </a:p>
        </p:txBody>
      </p:sp>
      <p:pic>
        <p:nvPicPr>
          <p:cNvPr id="1026" name="Picture 2" descr="Resultado de imagen para atencion permanente  en hospi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2587741"/>
            <a:ext cx="1427016" cy="737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vyomeda.com/Imagenes/insumos_medic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350" y="2587740"/>
            <a:ext cx="1386995" cy="737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GUIA DE PROCEDIMIENTO EN HOSPITA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334" y="3399751"/>
            <a:ext cx="2814011" cy="87285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7"/>
          <a:stretch>
            <a:fillRect/>
          </a:stretch>
        </p:blipFill>
        <p:spPr>
          <a:xfrm>
            <a:off x="5444837" y="2510010"/>
            <a:ext cx="1529310" cy="815081"/>
          </a:xfrm>
          <a:prstGeom prst="rect">
            <a:avLst/>
          </a:prstGeom>
        </p:spPr>
      </p:pic>
      <p:pic>
        <p:nvPicPr>
          <p:cNvPr id="1034" name="Picture 10" descr="https://encrypted-tbn3.gstatic.com/images?q=tbn:ANd9GcQeErNjIq52Bilu41jUYZLe61oD9Bjhc-wCWQSEXGvIrmdarzbc5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7328" y="2510010"/>
            <a:ext cx="1586346" cy="81508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9"/>
          <a:stretch>
            <a:fillRect/>
          </a:stretch>
        </p:blipFill>
        <p:spPr>
          <a:xfrm>
            <a:off x="5444837" y="3399751"/>
            <a:ext cx="3158837" cy="872856"/>
          </a:xfrm>
          <a:prstGeom prst="rect">
            <a:avLst/>
          </a:prstGeom>
        </p:spPr>
      </p:pic>
      <p:sp>
        <p:nvSpPr>
          <p:cNvPr id="13" name="AutoShape 14" descr="Resultado de imagen para SERVICIOS DE HOSPITAL CARLOS ANDRADE MA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 name="Rectángulo redondeado 13"/>
          <p:cNvSpPr/>
          <p:nvPr/>
        </p:nvSpPr>
        <p:spPr>
          <a:xfrm>
            <a:off x="677334" y="4568921"/>
            <a:ext cx="1745673" cy="29094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DEBILIDADES</a:t>
            </a:r>
            <a:endParaRPr lang="es-MX" b="1" dirty="0"/>
          </a:p>
        </p:txBody>
      </p:sp>
      <p:sp>
        <p:nvSpPr>
          <p:cNvPr id="19" name="Rectángulo redondeado 18"/>
          <p:cNvSpPr/>
          <p:nvPr/>
        </p:nvSpPr>
        <p:spPr>
          <a:xfrm>
            <a:off x="5651116" y="4545059"/>
            <a:ext cx="1745673" cy="29094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AMENAZAS</a:t>
            </a:r>
            <a:endParaRPr lang="es-MX" b="1" dirty="0"/>
          </a:p>
        </p:txBody>
      </p:sp>
      <p:pic>
        <p:nvPicPr>
          <p:cNvPr id="1040" name="Picture 16" descr="Resultado de imagen para SERVICIOS DE HOSPITAL CARLOS ANDRADE MAR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334" y="4927648"/>
            <a:ext cx="1427016" cy="98824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sultado de imagen para PROCESOS DE ENFERMERI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0636" y="4859867"/>
            <a:ext cx="1330709" cy="1056026"/>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a:blip r:embed="rId12"/>
          <a:stretch>
            <a:fillRect/>
          </a:stretch>
        </p:blipFill>
        <p:spPr>
          <a:xfrm>
            <a:off x="677334" y="5983675"/>
            <a:ext cx="2814011" cy="803562"/>
          </a:xfrm>
          <a:prstGeom prst="rect">
            <a:avLst/>
          </a:prstGeom>
        </p:spPr>
      </p:pic>
      <p:pic>
        <p:nvPicPr>
          <p:cNvPr id="1046" name="Picture 22" descr="https://encrypted-tbn0.gstatic.com/images?q=tbn:ANd9GcR48UxXVsD6hIZ_GbR-OjoldEfExmVF195XrXeHYRIBnndgyj-eKfOAxIC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56938" y="4836004"/>
            <a:ext cx="1617210" cy="1079888"/>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p:cNvPicPr>
            <a:picLocks noChangeAspect="1"/>
          </p:cNvPicPr>
          <p:nvPr/>
        </p:nvPicPr>
        <p:blipFill>
          <a:blip r:embed="rId14"/>
          <a:stretch>
            <a:fillRect/>
          </a:stretch>
        </p:blipFill>
        <p:spPr>
          <a:xfrm>
            <a:off x="7024255" y="4836004"/>
            <a:ext cx="1579419" cy="969051"/>
          </a:xfrm>
          <a:prstGeom prst="rect">
            <a:avLst/>
          </a:prstGeom>
        </p:spPr>
      </p:pic>
      <p:pic>
        <p:nvPicPr>
          <p:cNvPr id="1050" name="Picture 26" descr="Resultado de imagen para ENFERMERAS QUE NO LES GUSTA EL TRABAJ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4837" y="5996757"/>
            <a:ext cx="3158837" cy="77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502228"/>
          </a:xfrm>
          <a:prstGeom prst="rect">
            <a:avLst/>
          </a:prstGeom>
          <a:noFill/>
          <a:ln>
            <a:noFill/>
          </a:ln>
        </p:spPr>
      </p:pic>
      <p:pic>
        <p:nvPicPr>
          <p:cNvPr id="7" name="Imagen 6"/>
          <p:cNvPicPr>
            <a:picLocks noChangeAspect="1"/>
          </p:cNvPicPr>
          <p:nvPr/>
        </p:nvPicPr>
        <p:blipFill>
          <a:blip r:embed="rId3"/>
          <a:stretch>
            <a:fillRect/>
          </a:stretch>
        </p:blipFill>
        <p:spPr>
          <a:xfrm>
            <a:off x="6104586" y="212656"/>
            <a:ext cx="3053507" cy="1502228"/>
          </a:xfrm>
          <a:prstGeom prst="rect">
            <a:avLst/>
          </a:prstGeom>
        </p:spPr>
      </p:pic>
      <p:pic>
        <p:nvPicPr>
          <p:cNvPr id="4" name="Imagen 3"/>
          <p:cNvPicPr>
            <a:picLocks noChangeAspect="1"/>
          </p:cNvPicPr>
          <p:nvPr/>
        </p:nvPicPr>
        <p:blipFill>
          <a:blip r:embed="rId4"/>
          <a:stretch>
            <a:fillRect/>
          </a:stretch>
        </p:blipFill>
        <p:spPr>
          <a:xfrm>
            <a:off x="1607127" y="2382982"/>
            <a:ext cx="6622472" cy="3962400"/>
          </a:xfrm>
          <a:prstGeom prst="rect">
            <a:avLst/>
          </a:prstGeom>
        </p:spPr>
      </p:pic>
      <p:sp>
        <p:nvSpPr>
          <p:cNvPr id="2" name="Rectángulo redondeado 1"/>
          <p:cNvSpPr/>
          <p:nvPr/>
        </p:nvSpPr>
        <p:spPr>
          <a:xfrm>
            <a:off x="1051750" y="1714884"/>
            <a:ext cx="7177849" cy="668098"/>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ORGANICO ESTRUCTURAL DE LA COORDINACION GENERAL DE ENFERMERIA</a:t>
            </a:r>
            <a:endParaRPr lang="es-MX" b="1" dirty="0"/>
          </a:p>
        </p:txBody>
      </p:sp>
    </p:spTree>
    <p:extLst>
      <p:ext uri="{BB962C8B-B14F-4D97-AF65-F5344CB8AC3E}">
        <p14:creationId xmlns:p14="http://schemas.microsoft.com/office/powerpoint/2010/main" val="269364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1051751" y="212656"/>
            <a:ext cx="3347634" cy="1380617"/>
          </a:xfrm>
          <a:prstGeom prst="rect">
            <a:avLst/>
          </a:prstGeom>
          <a:noFill/>
          <a:ln>
            <a:noFill/>
          </a:ln>
        </p:spPr>
      </p:pic>
      <p:pic>
        <p:nvPicPr>
          <p:cNvPr id="7" name="Imagen 6"/>
          <p:cNvPicPr>
            <a:picLocks noChangeAspect="1"/>
          </p:cNvPicPr>
          <p:nvPr/>
        </p:nvPicPr>
        <p:blipFill>
          <a:blip r:embed="rId3"/>
          <a:stretch>
            <a:fillRect/>
          </a:stretch>
        </p:blipFill>
        <p:spPr>
          <a:xfrm>
            <a:off x="6104586" y="212656"/>
            <a:ext cx="3053507" cy="1255926"/>
          </a:xfrm>
          <a:prstGeom prst="rect">
            <a:avLst/>
          </a:prstGeom>
        </p:spPr>
      </p:pic>
      <p:pic>
        <p:nvPicPr>
          <p:cNvPr id="6" name="Imagen 5"/>
          <p:cNvPicPr/>
          <p:nvPr/>
        </p:nvPicPr>
        <p:blipFill rotWithShape="1">
          <a:blip r:embed="rId4">
            <a:extLst>
              <a:ext uri="{28A0092B-C50C-407E-A947-70E740481C1C}">
                <a14:useLocalDpi xmlns:a14="http://schemas.microsoft.com/office/drawing/2010/main" val="0"/>
              </a:ext>
            </a:extLst>
          </a:blip>
          <a:srcRect l="26309" t="21131" r="22277" b="10934"/>
          <a:stretch/>
        </p:blipFill>
        <p:spPr bwMode="auto">
          <a:xfrm>
            <a:off x="1051751" y="2216726"/>
            <a:ext cx="8535594" cy="4544291"/>
          </a:xfrm>
          <a:prstGeom prst="rect">
            <a:avLst/>
          </a:prstGeom>
          <a:ln>
            <a:noFill/>
          </a:ln>
          <a:extLst>
            <a:ext uri="{53640926-AAD7-44D8-BBD7-CCE9431645EC}">
              <a14:shadowObscured xmlns:a14="http://schemas.microsoft.com/office/drawing/2010/main"/>
            </a:ext>
          </a:extLst>
        </p:spPr>
      </p:pic>
      <p:sp>
        <p:nvSpPr>
          <p:cNvPr id="2" name="Rectángulo redondeado 1"/>
          <p:cNvSpPr/>
          <p:nvPr/>
        </p:nvSpPr>
        <p:spPr>
          <a:xfrm>
            <a:off x="2894405" y="1593273"/>
            <a:ext cx="4656321" cy="5680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ln>
                  <a:solidFill>
                    <a:schemeClr val="bg1"/>
                  </a:solidFill>
                </a:ln>
              </a:rPr>
              <a:t>DISEÑO DE PROCESOS</a:t>
            </a:r>
            <a:endParaRPr lang="es-MX" b="1" dirty="0">
              <a:ln>
                <a:solidFill>
                  <a:schemeClr val="bg1"/>
                </a:solidFill>
              </a:ln>
            </a:endParaRPr>
          </a:p>
        </p:txBody>
      </p:sp>
    </p:spTree>
    <p:extLst>
      <p:ext uri="{BB962C8B-B14F-4D97-AF65-F5344CB8AC3E}">
        <p14:creationId xmlns:p14="http://schemas.microsoft.com/office/powerpoint/2010/main" val="415629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384</TotalTime>
  <Words>752</Words>
  <Application>Microsoft Office PowerPoint</Application>
  <PresentationFormat>Panorámica</PresentationFormat>
  <Paragraphs>127</Paragraphs>
  <Slides>23</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23</vt:i4>
      </vt:variant>
    </vt:vector>
  </HeadingPairs>
  <TitlesOfParts>
    <vt:vector size="32" baseType="lpstr">
      <vt:lpstr>Arial</vt:lpstr>
      <vt:lpstr>Calibri</vt:lpstr>
      <vt:lpstr>Symbol</vt:lpstr>
      <vt:lpstr>Times New Roman</vt:lpstr>
      <vt:lpstr>Trebuchet MS</vt:lpstr>
      <vt:lpstr>Wingdings 3</vt:lpstr>
      <vt:lpstr>Faceta</vt:lpstr>
      <vt:lpstr>Visio</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del Valor agregado</vt:lpstr>
      <vt:lpstr>SISTEMA DE MEDICION Y SEGUIMIENTO</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pcs</cp:lastModifiedBy>
  <cp:revision>65</cp:revision>
  <dcterms:created xsi:type="dcterms:W3CDTF">2015-11-23T10:53:37Z</dcterms:created>
  <dcterms:modified xsi:type="dcterms:W3CDTF">2016-05-09T12:22:16Z</dcterms:modified>
</cp:coreProperties>
</file>