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8" r:id="rId2"/>
    <p:sldId id="348" r:id="rId3"/>
    <p:sldId id="455" r:id="rId4"/>
    <p:sldId id="406" r:id="rId5"/>
    <p:sldId id="482" r:id="rId6"/>
    <p:sldId id="456" r:id="rId7"/>
    <p:sldId id="457" r:id="rId8"/>
    <p:sldId id="458" r:id="rId9"/>
    <p:sldId id="459" r:id="rId10"/>
    <p:sldId id="460" r:id="rId11"/>
    <p:sldId id="461" r:id="rId12"/>
    <p:sldId id="462" r:id="rId13"/>
    <p:sldId id="463" r:id="rId14"/>
    <p:sldId id="464" r:id="rId15"/>
    <p:sldId id="465" r:id="rId16"/>
    <p:sldId id="466" r:id="rId17"/>
    <p:sldId id="468" r:id="rId18"/>
    <p:sldId id="469" r:id="rId19"/>
    <p:sldId id="470" r:id="rId20"/>
    <p:sldId id="471" r:id="rId21"/>
    <p:sldId id="472" r:id="rId22"/>
    <p:sldId id="473" r:id="rId23"/>
    <p:sldId id="474" r:id="rId24"/>
    <p:sldId id="380" r:id="rId25"/>
    <p:sldId id="409" r:id="rId26"/>
    <p:sldId id="410" r:id="rId27"/>
    <p:sldId id="411" r:id="rId28"/>
    <p:sldId id="412" r:id="rId29"/>
    <p:sldId id="413" r:id="rId30"/>
    <p:sldId id="414" r:id="rId31"/>
    <p:sldId id="417" r:id="rId32"/>
    <p:sldId id="418" r:id="rId33"/>
    <p:sldId id="415" r:id="rId34"/>
    <p:sldId id="481" r:id="rId35"/>
    <p:sldId id="475" r:id="rId36"/>
    <p:sldId id="476" r:id="rId37"/>
    <p:sldId id="477" r:id="rId38"/>
    <p:sldId id="479" r:id="rId39"/>
    <p:sldId id="484" r:id="rId40"/>
    <p:sldId id="483" r:id="rId41"/>
    <p:sldId id="480" r:id="rId42"/>
    <p:sldId id="400" r:id="rId43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5575" autoAdjust="0"/>
  </p:normalViewPr>
  <p:slideViewPr>
    <p:cSldViewPr showGuides="1">
      <p:cViewPr varScale="1">
        <p:scale>
          <a:sx n="74" d="100"/>
          <a:sy n="74" d="100"/>
        </p:scale>
        <p:origin x="-12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CD274-7487-494B-AA42-58661CA18BA5}" type="datetimeFigureOut">
              <a:rPr lang="es-EC" smtClean="0"/>
              <a:pPr/>
              <a:t>27/05/2015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3B9E9-3F1B-4A98-BA6A-3CC8F0DE283C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4743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3B9E9-3F1B-4A98-BA6A-3CC8F0DE283C}" type="slidenum">
              <a:rPr lang="es-EC" smtClean="0"/>
              <a:pPr/>
              <a:t>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37038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3B9E9-3F1B-4A98-BA6A-3CC8F0DE283C}" type="slidenum">
              <a:rPr lang="es-EC" smtClean="0"/>
              <a:pPr/>
              <a:t>15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37038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3B9E9-3F1B-4A98-BA6A-3CC8F0DE283C}" type="slidenum">
              <a:rPr lang="es-EC" smtClean="0"/>
              <a:pPr/>
              <a:t>16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37038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3B9E9-3F1B-4A98-BA6A-3CC8F0DE283C}" type="slidenum">
              <a:rPr lang="es-EC" smtClean="0"/>
              <a:pPr/>
              <a:t>17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37038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3B9E9-3F1B-4A98-BA6A-3CC8F0DE283C}" type="slidenum">
              <a:rPr lang="es-EC" smtClean="0"/>
              <a:pPr/>
              <a:t>18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37038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3B9E9-3F1B-4A98-BA6A-3CC8F0DE283C}" type="slidenum">
              <a:rPr lang="es-EC" smtClean="0"/>
              <a:pPr/>
              <a:t>20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37038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3B9E9-3F1B-4A98-BA6A-3CC8F0DE283C}" type="slidenum">
              <a:rPr lang="es-EC" smtClean="0"/>
              <a:pPr/>
              <a:t>21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37038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3B9E9-3F1B-4A98-BA6A-3CC8F0DE283C}" type="slidenum">
              <a:rPr lang="es-EC" smtClean="0"/>
              <a:pPr/>
              <a:t>22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37038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3B9E9-3F1B-4A98-BA6A-3CC8F0DE283C}" type="slidenum">
              <a:rPr lang="es-EC" smtClean="0"/>
              <a:pPr/>
              <a:t>35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37038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3B9E9-3F1B-4A98-BA6A-3CC8F0DE283C}" type="slidenum">
              <a:rPr lang="es-EC" smtClean="0"/>
              <a:pPr/>
              <a:t>36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37038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3B9E9-3F1B-4A98-BA6A-3CC8F0DE283C}" type="slidenum">
              <a:rPr lang="es-EC" smtClean="0"/>
              <a:pPr/>
              <a:t>37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3703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3B9E9-3F1B-4A98-BA6A-3CC8F0DE283C}" type="slidenum">
              <a:rPr lang="es-EC" smtClean="0"/>
              <a:pPr/>
              <a:t>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37038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3B9E9-3F1B-4A98-BA6A-3CC8F0DE283C}" type="slidenum">
              <a:rPr lang="es-EC" smtClean="0"/>
              <a:pPr/>
              <a:t>38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37038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3B9E9-3F1B-4A98-BA6A-3CC8F0DE283C}" type="slidenum">
              <a:rPr lang="es-EC" smtClean="0"/>
              <a:pPr/>
              <a:t>39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37038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3B9E9-3F1B-4A98-BA6A-3CC8F0DE283C}" type="slidenum">
              <a:rPr lang="es-EC" smtClean="0"/>
              <a:pPr/>
              <a:t>40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37038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3B9E9-3F1B-4A98-BA6A-3CC8F0DE283C}" type="slidenum">
              <a:rPr lang="es-EC" smtClean="0"/>
              <a:pPr/>
              <a:t>41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37038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2A91CF5-A51E-4721-B016-B5933930C142}" type="slidenum">
              <a:rPr lang="es-EC" altLang="es-EC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42</a:t>
            </a:fld>
            <a:endParaRPr lang="es-EC" altLang="es-EC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662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3B9E9-3F1B-4A98-BA6A-3CC8F0DE283C}" type="slidenum">
              <a:rPr lang="es-EC" smtClean="0"/>
              <a:pPr/>
              <a:t>7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3703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3B9E9-3F1B-4A98-BA6A-3CC8F0DE283C}" type="slidenum">
              <a:rPr lang="es-EC" smtClean="0"/>
              <a:pPr/>
              <a:t>8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3703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3B9E9-3F1B-4A98-BA6A-3CC8F0DE283C}" type="slidenum">
              <a:rPr lang="es-EC" smtClean="0"/>
              <a:pPr/>
              <a:t>9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3703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3B9E9-3F1B-4A98-BA6A-3CC8F0DE283C}" type="slidenum">
              <a:rPr lang="es-EC" smtClean="0"/>
              <a:pPr/>
              <a:t>10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3703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3B9E9-3F1B-4A98-BA6A-3CC8F0DE283C}" type="slidenum">
              <a:rPr lang="es-EC" smtClean="0"/>
              <a:pPr/>
              <a:t>11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3703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3B9E9-3F1B-4A98-BA6A-3CC8F0DE283C}" type="slidenum">
              <a:rPr lang="es-EC" smtClean="0"/>
              <a:pPr/>
              <a:t>13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37038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3B9E9-3F1B-4A98-BA6A-3CC8F0DE283C}" type="slidenum">
              <a:rPr lang="es-EC" smtClean="0"/>
              <a:pPr/>
              <a:t>14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3703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F:\Comac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4 Conector recto"/>
          <p:cNvCxnSpPr/>
          <p:nvPr userDrawn="1"/>
        </p:nvCxnSpPr>
        <p:spPr>
          <a:xfrm>
            <a:off x="6227764" y="6669088"/>
            <a:ext cx="259238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Rectángulo"/>
          <p:cNvSpPr>
            <a:spLocks noChangeArrowheads="1"/>
          </p:cNvSpPr>
          <p:nvPr userDrawn="1"/>
        </p:nvSpPr>
        <p:spPr bwMode="auto">
          <a:xfrm>
            <a:off x="3203576" y="6597650"/>
            <a:ext cx="2736850" cy="2159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s-EC" altLang="es-ES" sz="80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UNIDOS EN LA PAZ INTEGRADOS EN LA DEFENSA</a:t>
            </a:r>
          </a:p>
        </p:txBody>
      </p:sp>
      <p:sp>
        <p:nvSpPr>
          <p:cNvPr id="7" name="6 CuadroTexto"/>
          <p:cNvSpPr txBox="1">
            <a:spLocks noChangeArrowheads="1"/>
          </p:cNvSpPr>
          <p:nvPr userDrawn="1"/>
        </p:nvSpPr>
        <p:spPr bwMode="auto">
          <a:xfrm>
            <a:off x="4176713" y="6700838"/>
            <a:ext cx="755650" cy="2159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s-EC" sz="800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XXXV EMC</a:t>
            </a:r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6227764" y="6742113"/>
            <a:ext cx="2592387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 userDrawn="1"/>
        </p:nvCxnSpPr>
        <p:spPr>
          <a:xfrm>
            <a:off x="6227764" y="6813550"/>
            <a:ext cx="2592387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 userDrawn="1"/>
        </p:nvCxnSpPr>
        <p:spPr>
          <a:xfrm>
            <a:off x="395289" y="6669088"/>
            <a:ext cx="259238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 userDrawn="1"/>
        </p:nvCxnSpPr>
        <p:spPr>
          <a:xfrm>
            <a:off x="395289" y="6742113"/>
            <a:ext cx="2592387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 userDrawn="1"/>
        </p:nvCxnSpPr>
        <p:spPr>
          <a:xfrm>
            <a:off x="395289" y="6813550"/>
            <a:ext cx="2592387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F:\escudo inad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0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7627" y="142853"/>
            <a:ext cx="6768752" cy="857256"/>
          </a:xfrm>
          <a:solidFill>
            <a:srgbClr val="002060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3200" baseline="0">
                <a:solidFill>
                  <a:schemeClr val="bg1"/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908720"/>
            <a:ext cx="8424936" cy="55446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 dirty="0"/>
          </a:p>
        </p:txBody>
      </p:sp>
      <p:sp>
        <p:nvSpPr>
          <p:cNvPr id="14" name="5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5867400" y="6356352"/>
            <a:ext cx="2819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19386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B595-20DF-4FD4-B920-C06BA27C964C}" type="datetimeFigureOut">
              <a:rPr lang="es-EC"/>
              <a:pPr>
                <a:defRPr/>
              </a:pPr>
              <a:t>27/05/2015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82CCA-5FB2-45BB-B086-2233B755B56D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2963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8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8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2D936-2D4C-48B2-B15B-424F2034720E}" type="datetimeFigureOut">
              <a:rPr lang="es-EC"/>
              <a:pPr>
                <a:defRPr/>
              </a:pPr>
              <a:t>27/05/2015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3ED4E-1E96-4292-A375-AE2F908424BC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1194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D4C8B-A42D-42B8-8C12-3F35D593250B}" type="datetimeFigureOut">
              <a:rPr lang="es-EC"/>
              <a:pPr>
                <a:defRPr/>
              </a:pPr>
              <a:t>27/05/2015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FC56E-3B62-49EE-99DB-080609E36D03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15461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5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33307-CBC2-42A8-8FE5-8308010D5D18}" type="datetimeFigureOut">
              <a:rPr lang="es-EC"/>
              <a:pPr>
                <a:defRPr/>
              </a:pPr>
              <a:t>27/05/2015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70F26-2739-40AD-9497-3CC998985470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69553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F22B1-E54A-4E20-BC86-EAD7B129568D}" type="datetimeFigureOut">
              <a:rPr lang="es-EC"/>
              <a:pPr>
                <a:defRPr/>
              </a:pPr>
              <a:t>27/05/2015</a:t>
            </a:fld>
            <a:endParaRPr lang="es-EC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FDA76-4EE4-4216-B56D-32CE8890E933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8965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5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5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93B75-2FA5-4CEB-83A2-9A044BA1185B}" type="datetimeFigureOut">
              <a:rPr lang="es-EC"/>
              <a:pPr>
                <a:defRPr/>
              </a:pPr>
              <a:t>27/05/2015</a:t>
            </a:fld>
            <a:endParaRPr lang="es-EC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FB5F9-447D-4166-9720-75F1B258BFC9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53850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85F81-FCA6-467C-903A-6ED7648BED8B}" type="datetimeFigureOut">
              <a:rPr lang="es-EC"/>
              <a:pPr>
                <a:defRPr/>
              </a:pPr>
              <a:t>27/05/2015</a:t>
            </a:fld>
            <a:endParaRPr lang="es-EC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9AD70-0CDC-4AF4-A34F-DE195051FCC4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31569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AA14E-E333-4B6B-969C-0CCF9FB6383C}" type="datetimeFigureOut">
              <a:rPr lang="es-EC"/>
              <a:pPr>
                <a:defRPr/>
              </a:pPr>
              <a:t>27/05/2015</a:t>
            </a:fld>
            <a:endParaRPr lang="es-EC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72980-0776-4254-A92A-12E780DCC23D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2470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1" y="2731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DC4C0-F84A-4350-8D49-D4E53E36739E}" type="datetimeFigureOut">
              <a:rPr lang="es-EC"/>
              <a:pPr>
                <a:defRPr/>
              </a:pPr>
              <a:t>27/05/2015</a:t>
            </a:fld>
            <a:endParaRPr lang="es-EC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CB133-C22B-49D2-B5FD-3461EFAD895D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2332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C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09E63-978C-467E-803C-35F4C2B6B3AF}" type="datetimeFigureOut">
              <a:rPr lang="es-EC"/>
              <a:pPr>
                <a:defRPr/>
              </a:pPr>
              <a:t>27/05/2015</a:t>
            </a:fld>
            <a:endParaRPr lang="es-EC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1F4F-9544-47E9-9DBA-5B06C02EB3BC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9379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dirty="0" smtClean="0"/>
              <a:t>Haga clic para modificar el estilo de título del patrón</a:t>
            </a:r>
            <a:endParaRPr lang="es-EC" altLang="es-ES" dirty="0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dirty="0" smtClean="0"/>
              <a:t>Haga clic para modificar el estilo de texto del patrón</a:t>
            </a:r>
          </a:p>
          <a:p>
            <a:pPr lvl="1"/>
            <a:r>
              <a:rPr lang="es-ES" altLang="es-ES" dirty="0" smtClean="0"/>
              <a:t>Segundo nivel</a:t>
            </a:r>
          </a:p>
          <a:p>
            <a:pPr lvl="2"/>
            <a:r>
              <a:rPr lang="es-ES" altLang="es-ES" dirty="0" smtClean="0"/>
              <a:t>Tercer nivel</a:t>
            </a:r>
          </a:p>
          <a:p>
            <a:pPr lvl="3"/>
            <a:r>
              <a:rPr lang="es-ES" altLang="es-ES" dirty="0" smtClean="0"/>
              <a:t>Cuarto </a:t>
            </a:r>
            <a:r>
              <a:rPr lang="es-ES" altLang="es-ES" dirty="0" err="1" smtClean="0"/>
              <a:t>nivelQuinto</a:t>
            </a:r>
            <a:r>
              <a:rPr lang="es-ES" altLang="es-ES" dirty="0" smtClean="0"/>
              <a:t> nivel</a:t>
            </a:r>
            <a:endParaRPr lang="es-EC" altLang="es-ES" dirty="0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D8C0E2-A2B7-4982-B41E-5CE5629986D8}" type="datetimeFigureOut">
              <a:rPr lang="es-EC"/>
              <a:pPr>
                <a:defRPr/>
              </a:pPr>
              <a:t>27/05/2015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A6849-1E89-4045-B314-11BC621706AB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6258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i%20pel&#237;cula2.mp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1724615"/>
            <a:ext cx="7740038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C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ANÁLISIS ESTRATÉGICO SOBRE LA CONCEPTUALIZACIÓN DE LA DEFENSA COMO BIEN PÚBLICO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110151" y="4914558"/>
            <a:ext cx="35734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6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SOBRE EL DERECHO DEL MAR</a:t>
            </a:r>
            <a:endParaRPr lang="es-EC" sz="1600" b="1" i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066851" y="3923762"/>
            <a:ext cx="20649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C" sz="2400" b="1" u="sng" dirty="0">
                <a:solidFill>
                  <a:schemeClr val="bg1"/>
                </a:solidFill>
                <a:latin typeface="Arial" pitchFamily="34" charset="0"/>
              </a:rPr>
              <a:t>GRUPO No.6</a:t>
            </a:r>
          </a:p>
        </p:txBody>
      </p:sp>
      <p:pic>
        <p:nvPicPr>
          <p:cNvPr id="8" name="16 Imagen" descr="UF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16" y="-720527"/>
            <a:ext cx="5976664" cy="1152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CuadroTexto 1"/>
          <p:cNvSpPr txBox="1"/>
          <p:nvPr/>
        </p:nvSpPr>
        <p:spPr>
          <a:xfrm>
            <a:off x="1331640" y="4365104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es-EC"/>
            </a:defPPr>
            <a:lvl1pPr algn="ctr">
              <a:defRPr sz="2400" b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</a:defRPr>
            </a:lvl1pPr>
          </a:lstStyle>
          <a:p>
            <a:r>
              <a:rPr lang="es-EC" dirty="0" smtClean="0">
                <a:solidFill>
                  <a:schemeClr val="tx1"/>
                </a:solidFill>
                <a:latin typeface="Arial Black" pitchFamily="34" charset="0"/>
              </a:rPr>
              <a:t>CRNL. </a:t>
            </a:r>
            <a:r>
              <a:rPr lang="es-EC" dirty="0">
                <a:solidFill>
                  <a:schemeClr val="tx1"/>
                </a:solidFill>
                <a:latin typeface="Arial Black" pitchFamily="34" charset="0"/>
              </a:rPr>
              <a:t>DE EMC. </a:t>
            </a:r>
            <a:r>
              <a:rPr lang="es-EC" dirty="0" smtClean="0">
                <a:solidFill>
                  <a:schemeClr val="tx1"/>
                </a:solidFill>
                <a:latin typeface="Arial Black" pitchFamily="34" charset="0"/>
              </a:rPr>
              <a:t>JAIME H. VELARDE H.</a:t>
            </a:r>
            <a:endParaRPr lang="es-EC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835696" y="5589240"/>
            <a:ext cx="5575181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es-EC"/>
            </a:defPPr>
            <a:lvl1pPr algn="ctr">
              <a:defRPr sz="2400" b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</a:defRPr>
            </a:lvl1pPr>
          </a:lstStyle>
          <a:p>
            <a:r>
              <a:rPr lang="es-EC" dirty="0" smtClean="0">
                <a:solidFill>
                  <a:schemeClr val="tx1"/>
                </a:solidFill>
                <a:latin typeface="Arial Black" pitchFamily="34" charset="0"/>
              </a:rPr>
              <a:t>DIRECTOR: MSC. EDGAR ARAUZ</a:t>
            </a:r>
            <a:endParaRPr lang="es-EC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5234" name="AutoShape 2" descr="Image result for DEFENSA COMO BIEN PUBL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48085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Rectángulo"/>
          <p:cNvSpPr/>
          <p:nvPr/>
        </p:nvSpPr>
        <p:spPr>
          <a:xfrm>
            <a:off x="179512" y="1455167"/>
            <a:ext cx="4752528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de la investigación</a:t>
            </a:r>
          </a:p>
        </p:txBody>
      </p:sp>
      <p:sp>
        <p:nvSpPr>
          <p:cNvPr id="8" name="1 Rectángulo"/>
          <p:cNvSpPr/>
          <p:nvPr/>
        </p:nvSpPr>
        <p:spPr>
          <a:xfrm>
            <a:off x="1187624" y="3524815"/>
            <a:ext cx="7416824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es-EC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Establecer los factores que influyen o determinan la función de la Defensa como bien publico en el Ecuador.</a:t>
            </a:r>
            <a:endParaRPr lang="es-EC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2 Rectángulo"/>
          <p:cNvSpPr/>
          <p:nvPr/>
        </p:nvSpPr>
        <p:spPr>
          <a:xfrm>
            <a:off x="1547664" y="231031"/>
            <a:ext cx="6120680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4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EL PROBLEMA DE INVESTIGACIÓN</a:t>
            </a:r>
          </a:p>
        </p:txBody>
      </p:sp>
      <p:sp>
        <p:nvSpPr>
          <p:cNvPr id="5" name="2 Rectángulo"/>
          <p:cNvSpPr/>
          <p:nvPr/>
        </p:nvSpPr>
        <p:spPr>
          <a:xfrm>
            <a:off x="1115616" y="2463279"/>
            <a:ext cx="2808312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General</a:t>
            </a:r>
          </a:p>
        </p:txBody>
      </p:sp>
    </p:spTree>
    <p:extLst>
      <p:ext uri="{BB962C8B-B14F-4D97-AF65-F5344CB8AC3E}">
        <p14:creationId xmlns:p14="http://schemas.microsoft.com/office/powerpoint/2010/main" val="178840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2 Rectángulo"/>
          <p:cNvSpPr/>
          <p:nvPr/>
        </p:nvSpPr>
        <p:spPr>
          <a:xfrm>
            <a:off x="1547664" y="231031"/>
            <a:ext cx="6120680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4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EL PROBLEMA DE INVESTIGACIÓN</a:t>
            </a:r>
          </a:p>
        </p:txBody>
      </p:sp>
      <p:sp>
        <p:nvSpPr>
          <p:cNvPr id="6" name="1 Rectángulo"/>
          <p:cNvSpPr/>
          <p:nvPr/>
        </p:nvSpPr>
        <p:spPr>
          <a:xfrm>
            <a:off x="971600" y="2379652"/>
            <a:ext cx="7416824" cy="378565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es-EC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Establecer las bases conceptuales de la Defensa como bien público.</a:t>
            </a:r>
          </a:p>
          <a:p>
            <a:pPr algn="just"/>
            <a:endParaRPr lang="es-EC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</a:pPr>
            <a:r>
              <a:rPr lang="es-EC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Determinar la concepción de la población militar sobre la Defensa como bien público.</a:t>
            </a:r>
          </a:p>
          <a:p>
            <a:pPr algn="just"/>
            <a:endParaRPr lang="es-EC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</a:pPr>
            <a:r>
              <a:rPr lang="es-EC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Establecer como los diferentes ámbitos de gestión del Estado (político, económico y militar), influyen en la concepción de la función de la Defensa como bien publico.</a:t>
            </a:r>
            <a:endParaRPr lang="es-EC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2 Rectángulo"/>
          <p:cNvSpPr/>
          <p:nvPr/>
        </p:nvSpPr>
        <p:spPr>
          <a:xfrm>
            <a:off x="647564" y="1340768"/>
            <a:ext cx="3492388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Específicos</a:t>
            </a:r>
          </a:p>
        </p:txBody>
      </p:sp>
    </p:spTree>
    <p:extLst>
      <p:ext uri="{BB962C8B-B14F-4D97-AF65-F5344CB8AC3E}">
        <p14:creationId xmlns:p14="http://schemas.microsoft.com/office/powerpoint/2010/main" val="353095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899592" y="-27384"/>
            <a:ext cx="7524328" cy="919401"/>
          </a:xfrm>
          <a:prstGeom prst="roundRect">
            <a:avLst>
              <a:gd name="adj" fmla="val 16667"/>
            </a:avLst>
          </a:prstGeom>
          <a:noFill/>
          <a:effectLst>
            <a:outerShdw blurRad="50800" dist="12700" dir="5400000" algn="ctr" rotWithShape="0">
              <a:schemeClr val="tx1"/>
            </a:outerShdw>
          </a:effectLst>
        </p:spPr>
        <p:txBody>
          <a:bodyPr anchor="ctr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lvl="1" algn="ctr">
              <a:defRPr/>
            </a:pPr>
            <a:r>
              <a:rPr lang="es-EC" sz="4800" b="1" spc="300" dirty="0">
                <a:ln w="11430">
                  <a:noFill/>
                </a:ln>
                <a:solidFill>
                  <a:srgbClr val="FFCC00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8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cs typeface="Tahoma"/>
              </a:rPr>
              <a:t>SUMARIO</a:t>
            </a:r>
            <a:endParaRPr lang="es-EC" sz="4800" spc="300" dirty="0">
              <a:ln w="11430">
                <a:noFill/>
              </a:ln>
              <a:solidFill>
                <a:srgbClr val="FFCC00"/>
              </a:solidFill>
              <a:effectLst>
                <a:glow rad="101600">
                  <a:prstClr val="black">
                    <a:alpha val="60000"/>
                  </a:prstClr>
                </a:glow>
                <a:outerShdw blurRad="8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  <a:cs typeface="Tahoma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2232248" y="1916832"/>
            <a:ext cx="4572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b="1" dirty="0" smtClean="0">
                <a:latin typeface="Arial Black" pitchFamily="34" charset="0"/>
              </a:rPr>
              <a:t>EL PROBLEMA DE INVESTIGACIÓN</a:t>
            </a:r>
            <a:endParaRPr lang="es-ES_tradnl" b="1" dirty="0">
              <a:latin typeface="Arial Black" pitchFamily="34" charset="0"/>
            </a:endParaRPr>
          </a:p>
        </p:txBody>
      </p:sp>
      <p:sp>
        <p:nvSpPr>
          <p:cNvPr id="7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1584176" y="1916832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</a:t>
            </a:r>
          </a:p>
        </p:txBody>
      </p:sp>
      <p:sp>
        <p:nvSpPr>
          <p:cNvPr id="8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2087216" y="2823990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3</a:t>
            </a:r>
          </a:p>
        </p:txBody>
      </p:sp>
      <p:sp>
        <p:nvSpPr>
          <p:cNvPr id="9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827584" y="1124744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2843808" y="2905200"/>
            <a:ext cx="3060340" cy="369332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s-ES_tradnl" b="1" dirty="0" smtClean="0">
                <a:latin typeface="Arial Black" pitchFamily="34" charset="0"/>
              </a:rPr>
              <a:t>MARCO REFERENCIA</a:t>
            </a:r>
            <a:endParaRPr lang="es-ES_tradnl" b="1" dirty="0">
              <a:latin typeface="Arial Black" pitchFamily="34" charset="0"/>
            </a:endParaRP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655168" y="1156682"/>
            <a:ext cx="248478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r>
              <a:rPr lang="es-EC" b="1" dirty="0" smtClean="0">
                <a:latin typeface="Arial Black" pitchFamily="34" charset="0"/>
              </a:rPr>
              <a:t>INTRODUCCIÓN</a:t>
            </a:r>
            <a:endParaRPr lang="es-EC" b="1" dirty="0">
              <a:latin typeface="Arial Black" pitchFamily="34" charset="0"/>
            </a:endParaRPr>
          </a:p>
        </p:txBody>
      </p:sp>
      <p:sp>
        <p:nvSpPr>
          <p:cNvPr id="12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2123728" y="3913312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4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2896700" y="3945250"/>
            <a:ext cx="619268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>
            <a:defPPr>
              <a:defRPr lang="es-EC"/>
            </a:defPPr>
            <a:lvl1pPr eaLnBrk="0" hangingPunct="0">
              <a:defRPr sz="2000" b="1">
                <a:latin typeface="Arial" pitchFamily="34" charset="0"/>
              </a:defRPr>
            </a:lvl1pPr>
          </a:lstStyle>
          <a:p>
            <a:r>
              <a:rPr lang="es-EC" sz="1800" dirty="0">
                <a:latin typeface="Arial Black" pitchFamily="34" charset="0"/>
              </a:rPr>
              <a:t>DISEÑO </a:t>
            </a:r>
            <a:r>
              <a:rPr lang="es-EC" sz="1800" dirty="0" smtClean="0">
                <a:latin typeface="Arial Black" pitchFamily="34" charset="0"/>
              </a:rPr>
              <a:t>METODOLÓGICO</a:t>
            </a:r>
            <a:endParaRPr lang="es-EC" sz="1800" dirty="0">
              <a:latin typeface="Arial Black" pitchFamily="34" charset="0"/>
            </a:endParaRPr>
          </a:p>
          <a:p>
            <a:endParaRPr lang="es-ES_tradnl" sz="1800" dirty="0">
              <a:latin typeface="Arial Black" pitchFamily="34" charset="0"/>
            </a:endParaRPr>
          </a:p>
        </p:txBody>
      </p:sp>
      <p:sp>
        <p:nvSpPr>
          <p:cNvPr id="14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1711812" y="4869160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5</a:t>
            </a:r>
            <a:endParaRPr lang="en-US" sz="28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2448272" y="4901098"/>
            <a:ext cx="622818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  <a:cs typeface="Arial" panose="020B0604020202020204" pitchFamily="34" charset="0"/>
              </a:rPr>
              <a:t>ANÁLISIS E INTERPRETACIÓN DE RESULTADOS</a:t>
            </a:r>
            <a:endParaRPr lang="es-ES_tradnl" b="1" kern="0" dirty="0">
              <a:ln w="11430">
                <a:solidFill>
                  <a:sysClr val="windowText" lastClr="000000">
                    <a:lumMod val="95000"/>
                    <a:lumOff val="5000"/>
                  </a:sysClr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971600" y="5756574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6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852076" y="5889466"/>
            <a:ext cx="619268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>
            <a:defPPr>
              <a:defRPr lang="es-EC"/>
            </a:defPPr>
            <a:lvl1pPr eaLnBrk="0" hangingPunct="0">
              <a:defRPr sz="2000" b="1">
                <a:latin typeface="Arial" pitchFamily="34" charset="0"/>
              </a:defRPr>
            </a:lvl1pPr>
          </a:lstStyle>
          <a:p>
            <a:r>
              <a:rPr lang="es-EC" sz="1800" dirty="0" smtClean="0">
                <a:latin typeface="Arial Black" pitchFamily="34" charset="0"/>
              </a:rPr>
              <a:t>CONCLUSIONES Y RECOMENDACIONES</a:t>
            </a:r>
            <a:endParaRPr lang="es-EC" sz="1800" dirty="0">
              <a:latin typeface="Arial Black" pitchFamily="34" charset="0"/>
            </a:endParaRPr>
          </a:p>
          <a:p>
            <a:endParaRPr lang="es-ES_tradnl" sz="1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45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Rectángulo"/>
          <p:cNvSpPr/>
          <p:nvPr/>
        </p:nvSpPr>
        <p:spPr>
          <a:xfrm>
            <a:off x="179512" y="1052736"/>
            <a:ext cx="2736304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del Arte</a:t>
            </a:r>
          </a:p>
        </p:txBody>
      </p:sp>
      <p:sp>
        <p:nvSpPr>
          <p:cNvPr id="8" name="1 Rectángulo"/>
          <p:cNvSpPr/>
          <p:nvPr/>
        </p:nvSpPr>
        <p:spPr>
          <a:xfrm>
            <a:off x="539552" y="1916832"/>
            <a:ext cx="8352928" cy="193899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s-EC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>Defensa como bien público (España</a:t>
            </a:r>
            <a:r>
              <a:rPr lang="es-EC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C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C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bien público es aquel del cual </a:t>
            </a:r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>benefician todos los habitantes </a:t>
            </a:r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de un país, </a:t>
            </a:r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>independientemente de que hayan pagado o no por él</a:t>
            </a:r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, y además es un bien o servicio que </a:t>
            </a:r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>no sufre mermas en su capacidad o calidad</a:t>
            </a:r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 úsenlo </a:t>
            </a:r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>pocos o muchos </a:t>
            </a:r>
            <a:r>
              <a:rPr lang="es-EC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ciudadanos</a:t>
            </a:r>
            <a:r>
              <a:rPr lang="es-EC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EC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2 Rectángulo"/>
          <p:cNvSpPr/>
          <p:nvPr/>
        </p:nvSpPr>
        <p:spPr>
          <a:xfrm>
            <a:off x="2771800" y="231031"/>
            <a:ext cx="3816424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4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MARCO REFERENCIA</a:t>
            </a:r>
          </a:p>
        </p:txBody>
      </p:sp>
      <p:sp>
        <p:nvSpPr>
          <p:cNvPr id="5" name="1 Rectángulo"/>
          <p:cNvSpPr/>
          <p:nvPr/>
        </p:nvSpPr>
        <p:spPr>
          <a:xfrm>
            <a:off x="539552" y="4298320"/>
            <a:ext cx="8352928" cy="193899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just"/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>La Defensa como bien público (Nicaragua</a:t>
            </a:r>
            <a:r>
              <a:rPr lang="es-EC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algn="just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C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Defensa es un </a:t>
            </a:r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>bien público puro</a:t>
            </a:r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, por su naturaleza </a:t>
            </a:r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>no-excluible y no riva</a:t>
            </a:r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l; es decir, que, por una parte, </a:t>
            </a:r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>es deber del Estado proveer </a:t>
            </a:r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Defensa a todos los ciudadanos </a:t>
            </a:r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>sin excepción </a:t>
            </a:r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y que, por otra, se trata de una </a:t>
            </a:r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>obligación indelegable</a:t>
            </a:r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2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Rectángulo"/>
          <p:cNvSpPr/>
          <p:nvPr/>
        </p:nvSpPr>
        <p:spPr>
          <a:xfrm>
            <a:off x="251520" y="1455167"/>
            <a:ext cx="2736304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del Arte</a:t>
            </a:r>
          </a:p>
        </p:txBody>
      </p:sp>
      <p:sp>
        <p:nvSpPr>
          <p:cNvPr id="8" name="1 Rectángulo"/>
          <p:cNvSpPr/>
          <p:nvPr/>
        </p:nvSpPr>
        <p:spPr>
          <a:xfrm>
            <a:off x="539552" y="3068960"/>
            <a:ext cx="8352928" cy="224676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just"/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>La Defensa Bien Público y Económico (Chile)   </a:t>
            </a:r>
            <a:endParaRPr lang="es-EC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Un bien público es aquel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cuyo consumo por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parte de un individuo no reduce, real ni potencialmente, la cantidad disponible para otro. En esta categoría encontramos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la Defensa Nacional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ya que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no es un servicio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que pueda ser proporcionado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selectivamente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 unos individuos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excluyendo a otros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EC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2 Rectángulo"/>
          <p:cNvSpPr/>
          <p:nvPr/>
        </p:nvSpPr>
        <p:spPr>
          <a:xfrm>
            <a:off x="2771800" y="231031"/>
            <a:ext cx="3816424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4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MARCO REFERENCIA</a:t>
            </a:r>
          </a:p>
        </p:txBody>
      </p:sp>
    </p:spTree>
    <p:extLst>
      <p:ext uri="{BB962C8B-B14F-4D97-AF65-F5344CB8AC3E}">
        <p14:creationId xmlns:p14="http://schemas.microsoft.com/office/powerpoint/2010/main" val="16203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Rectángulo"/>
          <p:cNvSpPr/>
          <p:nvPr/>
        </p:nvSpPr>
        <p:spPr>
          <a:xfrm>
            <a:off x="179512" y="1311151"/>
            <a:ext cx="2736304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del Arte</a:t>
            </a:r>
          </a:p>
        </p:txBody>
      </p:sp>
      <p:sp>
        <p:nvSpPr>
          <p:cNvPr id="16" name="2 Rectángulo"/>
          <p:cNvSpPr/>
          <p:nvPr/>
        </p:nvSpPr>
        <p:spPr>
          <a:xfrm>
            <a:off x="2771800" y="231031"/>
            <a:ext cx="3816424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4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MARCO REFERENCIA</a:t>
            </a:r>
          </a:p>
        </p:txBody>
      </p:sp>
      <p:sp>
        <p:nvSpPr>
          <p:cNvPr id="5" name="1 Rectángulo"/>
          <p:cNvSpPr/>
          <p:nvPr/>
        </p:nvSpPr>
        <p:spPr>
          <a:xfrm>
            <a:off x="467544" y="2287900"/>
            <a:ext cx="8352928" cy="40934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>Bien Público Defensa y Ciudadanía (Perú)   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El bien público (y la Defensa Nacional lo es) lo define “como aquel que </a:t>
            </a:r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>se encuentra</a:t>
            </a:r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>disposición</a:t>
            </a:r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>sociedad</a:t>
            </a:r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 y cuyo uso </a:t>
            </a:r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>no es exclusivo</a:t>
            </a:r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”(“el usufructo de este bien público beneficia a toda la población de un país, sin restricción o distinción alguna”), es de </a:t>
            </a:r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>propiedad del Estado y éste lo administra</a:t>
            </a:r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EC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C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C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C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Solo </a:t>
            </a:r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debe ser </a:t>
            </a:r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>proporcionado</a:t>
            </a:r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 exclusivamente por el </a:t>
            </a:r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>Estado</a:t>
            </a:r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>bajo responsabilidad del gobierno central</a:t>
            </a:r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, para lo cual éste asigna “los recursos económicos, </a:t>
            </a:r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>vía presupuesto fiscal</a:t>
            </a:r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, para la consecución de este bien público 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47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Rectángulo"/>
          <p:cNvSpPr/>
          <p:nvPr/>
        </p:nvSpPr>
        <p:spPr>
          <a:xfrm>
            <a:off x="179512" y="1311151"/>
            <a:ext cx="2736304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Marco Teórico</a:t>
            </a:r>
          </a:p>
        </p:txBody>
      </p:sp>
      <p:sp>
        <p:nvSpPr>
          <p:cNvPr id="16" name="2 Rectángulo"/>
          <p:cNvSpPr/>
          <p:nvPr/>
        </p:nvSpPr>
        <p:spPr>
          <a:xfrm>
            <a:off x="2771800" y="231031"/>
            <a:ext cx="3816424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4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MARCO REFERENCIA</a:t>
            </a:r>
          </a:p>
        </p:txBody>
      </p:sp>
      <p:sp>
        <p:nvSpPr>
          <p:cNvPr id="5" name="1 Rectángulo"/>
          <p:cNvSpPr/>
          <p:nvPr/>
        </p:nvSpPr>
        <p:spPr>
          <a:xfrm>
            <a:off x="467544" y="2287900"/>
            <a:ext cx="8352928" cy="378565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C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Estado </a:t>
            </a:r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C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cuatoriano </a:t>
            </a:r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ha definido a la </a:t>
            </a:r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>Defensa como </a:t>
            </a:r>
            <a:r>
              <a:rPr lang="es-EC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Bien Público</a:t>
            </a:r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, como un </a:t>
            </a:r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>deber irrenunciable y permanente del Estado</a:t>
            </a:r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, componente de la </a:t>
            </a:r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>seguridad integral </a:t>
            </a:r>
            <a:r>
              <a:rPr lang="es-EC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 garantiza </a:t>
            </a:r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>la soberanía e integridad </a:t>
            </a:r>
            <a:r>
              <a:rPr lang="es-EC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territoria</a:t>
            </a:r>
            <a:r>
              <a:rPr lang="es-EC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 y </a:t>
            </a:r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que preserva los </a:t>
            </a:r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>derechos, garantías y libertades de los ciudadanos y las ciudadanas. </a:t>
            </a:r>
            <a:endParaRPr lang="es-EC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C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C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C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C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>Concepto Político de la Defensa</a:t>
            </a:r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, tres </a:t>
            </a:r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>pilares fundamentales</a:t>
            </a:r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: la defensa </a:t>
            </a:r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>como un bien público</a:t>
            </a:r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, la defensa del ejercicio de las soberanías y la cultura de paz</a:t>
            </a:r>
            <a:r>
              <a:rPr lang="es-EC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C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60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Rectángulo"/>
          <p:cNvSpPr/>
          <p:nvPr/>
        </p:nvSpPr>
        <p:spPr>
          <a:xfrm>
            <a:off x="323528" y="1196752"/>
            <a:ext cx="2736304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Marco Legal</a:t>
            </a:r>
          </a:p>
        </p:txBody>
      </p:sp>
      <p:sp>
        <p:nvSpPr>
          <p:cNvPr id="16" name="2 Rectángulo"/>
          <p:cNvSpPr/>
          <p:nvPr/>
        </p:nvSpPr>
        <p:spPr>
          <a:xfrm>
            <a:off x="2771800" y="231031"/>
            <a:ext cx="3816424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4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MARCO REFERENCIA</a:t>
            </a:r>
          </a:p>
        </p:txBody>
      </p:sp>
      <p:sp>
        <p:nvSpPr>
          <p:cNvPr id="5" name="1 Rectángulo"/>
          <p:cNvSpPr/>
          <p:nvPr/>
        </p:nvSpPr>
        <p:spPr>
          <a:xfrm>
            <a:off x="1115616" y="2406367"/>
            <a:ext cx="6480720" cy="224676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C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Constitución Política del Ecuador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EC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C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Ley de Seguridad Publica y del Estado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EC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C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Plan Nacional del Buen Vivir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EC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C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Agenda Política de la Defensa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54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Rectángulo"/>
          <p:cNvSpPr/>
          <p:nvPr/>
        </p:nvSpPr>
        <p:spPr>
          <a:xfrm>
            <a:off x="323528" y="1196752"/>
            <a:ext cx="5400600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Preguntas de investigación</a:t>
            </a:r>
          </a:p>
        </p:txBody>
      </p:sp>
      <p:sp>
        <p:nvSpPr>
          <p:cNvPr id="16" name="2 Rectángulo"/>
          <p:cNvSpPr/>
          <p:nvPr/>
        </p:nvSpPr>
        <p:spPr>
          <a:xfrm>
            <a:off x="2771800" y="231031"/>
            <a:ext cx="4536504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8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MARCO REFERENCIA</a:t>
            </a:r>
          </a:p>
        </p:txBody>
      </p:sp>
      <p:sp>
        <p:nvSpPr>
          <p:cNvPr id="5" name="1 Rectángulo"/>
          <p:cNvSpPr/>
          <p:nvPr/>
        </p:nvSpPr>
        <p:spPr>
          <a:xfrm>
            <a:off x="1115616" y="2132856"/>
            <a:ext cx="7632848" cy="378565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s-EC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¿ Cuáles </a:t>
            </a:r>
            <a:r>
              <a:rPr lang="es-EC" sz="2400" dirty="0">
                <a:latin typeface="Arial" panose="020B0604020202020204" pitchFamily="34" charset="0"/>
                <a:cs typeface="Arial" panose="020B0604020202020204" pitchFamily="34" charset="0"/>
              </a:rPr>
              <a:t>son los factores que configuran a la </a:t>
            </a:r>
            <a:endParaRPr lang="es-EC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s-EC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Defensa </a:t>
            </a:r>
            <a:r>
              <a:rPr lang="es-EC" sz="2400" dirty="0">
                <a:latin typeface="Arial" panose="020B0604020202020204" pitchFamily="34" charset="0"/>
                <a:cs typeface="Arial" panose="020B0604020202020204" pitchFamily="34" charset="0"/>
              </a:rPr>
              <a:t>como bien </a:t>
            </a:r>
            <a:r>
              <a:rPr lang="es-EC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público ?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s-EC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¿ Cómo </a:t>
            </a:r>
            <a:r>
              <a:rPr lang="es-EC" sz="2400" dirty="0">
                <a:latin typeface="Arial" panose="020B0604020202020204" pitchFamily="34" charset="0"/>
                <a:cs typeface="Arial" panose="020B0604020202020204" pitchFamily="34" charset="0"/>
              </a:rPr>
              <a:t>percibe la población civil y militar a la </a:t>
            </a:r>
            <a:endParaRPr lang="es-EC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s-EC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función </a:t>
            </a:r>
            <a:r>
              <a:rPr lang="es-EC" sz="24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C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Defensa ?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s-EC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¿ Cómo </a:t>
            </a:r>
            <a:r>
              <a:rPr lang="es-EC" sz="2400" dirty="0">
                <a:latin typeface="Arial" panose="020B0604020202020204" pitchFamily="34" charset="0"/>
                <a:cs typeface="Arial" panose="020B0604020202020204" pitchFamily="34" charset="0"/>
              </a:rPr>
              <a:t>los diferentes ámbitos de gestión del </a:t>
            </a:r>
            <a:endParaRPr lang="es-EC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s-EC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estado </a:t>
            </a:r>
            <a:r>
              <a:rPr lang="es-EC" sz="2400" dirty="0">
                <a:latin typeface="Arial" panose="020B0604020202020204" pitchFamily="34" charset="0"/>
                <a:cs typeface="Arial" panose="020B0604020202020204" pitchFamily="34" charset="0"/>
              </a:rPr>
              <a:t>(político, económico y militar) influyen en la </a:t>
            </a:r>
            <a:endParaRPr lang="es-EC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s-EC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concepción </a:t>
            </a:r>
            <a:r>
              <a:rPr lang="es-EC" sz="2400" dirty="0">
                <a:latin typeface="Arial" panose="020B0604020202020204" pitchFamily="34" charset="0"/>
                <a:cs typeface="Arial" panose="020B0604020202020204" pitchFamily="34" charset="0"/>
              </a:rPr>
              <a:t>de la función de Defensa como bien </a:t>
            </a:r>
            <a:r>
              <a:rPr lang="es-EC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lvl="0" algn="just"/>
            <a:r>
              <a:rPr lang="es-EC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público ?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65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899592" y="-27384"/>
            <a:ext cx="7524328" cy="919401"/>
          </a:xfrm>
          <a:prstGeom prst="roundRect">
            <a:avLst>
              <a:gd name="adj" fmla="val 16667"/>
            </a:avLst>
          </a:prstGeom>
          <a:noFill/>
          <a:effectLst>
            <a:outerShdw blurRad="50800" dist="12700" dir="5400000" algn="ctr" rotWithShape="0">
              <a:schemeClr val="tx1"/>
            </a:outerShdw>
          </a:effectLst>
        </p:spPr>
        <p:txBody>
          <a:bodyPr anchor="ctr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lvl="1" algn="ctr">
              <a:defRPr/>
            </a:pPr>
            <a:r>
              <a:rPr lang="es-EC" sz="4800" b="1" spc="300" dirty="0">
                <a:ln w="11430">
                  <a:noFill/>
                </a:ln>
                <a:solidFill>
                  <a:srgbClr val="FFCC00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8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cs typeface="Tahoma"/>
              </a:rPr>
              <a:t>SUMARIO</a:t>
            </a:r>
            <a:endParaRPr lang="es-EC" sz="4800" spc="300" dirty="0">
              <a:ln w="11430">
                <a:noFill/>
              </a:ln>
              <a:solidFill>
                <a:srgbClr val="FFCC00"/>
              </a:solidFill>
              <a:effectLst>
                <a:glow rad="101600">
                  <a:prstClr val="black">
                    <a:alpha val="60000"/>
                  </a:prstClr>
                </a:glow>
                <a:outerShdw blurRad="8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  <a:cs typeface="Tahoma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2232248" y="1916832"/>
            <a:ext cx="4572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b="1" dirty="0" smtClean="0">
                <a:latin typeface="Arial Black" pitchFamily="34" charset="0"/>
              </a:rPr>
              <a:t>EL PROBLEMA DE INVESTIGACIÓN</a:t>
            </a:r>
            <a:endParaRPr lang="es-ES_tradnl" b="1" dirty="0">
              <a:latin typeface="Arial Black" pitchFamily="34" charset="0"/>
            </a:endParaRPr>
          </a:p>
        </p:txBody>
      </p:sp>
      <p:sp>
        <p:nvSpPr>
          <p:cNvPr id="7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1584176" y="1916832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</a:t>
            </a:r>
          </a:p>
        </p:txBody>
      </p:sp>
      <p:sp>
        <p:nvSpPr>
          <p:cNvPr id="8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2087216" y="2823990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3</a:t>
            </a:r>
          </a:p>
        </p:txBody>
      </p:sp>
      <p:sp>
        <p:nvSpPr>
          <p:cNvPr id="9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827584" y="1124744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2843808" y="2905200"/>
            <a:ext cx="306034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s-ES_tradnl" b="1" dirty="0" smtClean="0">
                <a:latin typeface="Arial Black" pitchFamily="34" charset="0"/>
              </a:rPr>
              <a:t>MARCO REFERENCIA</a:t>
            </a:r>
            <a:endParaRPr lang="es-ES_tradnl" b="1" dirty="0">
              <a:latin typeface="Arial Black" pitchFamily="34" charset="0"/>
            </a:endParaRP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655168" y="1156682"/>
            <a:ext cx="248478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r>
              <a:rPr lang="es-EC" b="1" dirty="0" smtClean="0">
                <a:latin typeface="Arial Black" pitchFamily="34" charset="0"/>
              </a:rPr>
              <a:t>INTRODUCCIÓN</a:t>
            </a:r>
            <a:endParaRPr lang="es-EC" b="1" dirty="0">
              <a:latin typeface="Arial Black" pitchFamily="34" charset="0"/>
            </a:endParaRPr>
          </a:p>
        </p:txBody>
      </p:sp>
      <p:sp>
        <p:nvSpPr>
          <p:cNvPr id="12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2123728" y="3913312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4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2896700" y="3945250"/>
            <a:ext cx="3475500" cy="369332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>
            <a:defPPr>
              <a:defRPr lang="es-EC"/>
            </a:defPPr>
            <a:lvl1pPr eaLnBrk="0" hangingPunct="0">
              <a:defRPr sz="2000" b="1">
                <a:latin typeface="Arial" pitchFamily="34" charset="0"/>
              </a:defRPr>
            </a:lvl1pPr>
          </a:lstStyle>
          <a:p>
            <a:r>
              <a:rPr lang="es-EC" sz="1800" dirty="0">
                <a:latin typeface="Arial Black" pitchFamily="34" charset="0"/>
              </a:rPr>
              <a:t>DISEÑO </a:t>
            </a:r>
            <a:r>
              <a:rPr lang="es-EC" sz="1800" dirty="0" smtClean="0">
                <a:latin typeface="Arial Black" pitchFamily="34" charset="0"/>
              </a:rPr>
              <a:t>METODOLÓGICO</a:t>
            </a:r>
            <a:endParaRPr lang="es-ES_tradnl" sz="1800" dirty="0">
              <a:latin typeface="Arial Black" pitchFamily="34" charset="0"/>
            </a:endParaRPr>
          </a:p>
        </p:txBody>
      </p:sp>
      <p:sp>
        <p:nvSpPr>
          <p:cNvPr id="14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1711812" y="4869160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5</a:t>
            </a:r>
            <a:endParaRPr lang="en-US" sz="28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2448272" y="4901098"/>
            <a:ext cx="622818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  <a:cs typeface="Arial" panose="020B0604020202020204" pitchFamily="34" charset="0"/>
              </a:rPr>
              <a:t>ANÁLISIS E INTERPRETACIÓN DE RESULTADOS</a:t>
            </a:r>
            <a:endParaRPr lang="es-ES_tradnl" b="1" kern="0" dirty="0">
              <a:ln w="11430">
                <a:solidFill>
                  <a:sysClr val="windowText" lastClr="000000">
                    <a:lumMod val="95000"/>
                    <a:lumOff val="5000"/>
                  </a:sysClr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883212" y="5756574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6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691680" y="5889466"/>
            <a:ext cx="619268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>
            <a:defPPr>
              <a:defRPr lang="es-EC"/>
            </a:defPPr>
            <a:lvl1pPr eaLnBrk="0" hangingPunct="0">
              <a:defRPr sz="2000" b="1">
                <a:latin typeface="Arial" pitchFamily="34" charset="0"/>
              </a:defRPr>
            </a:lvl1pPr>
          </a:lstStyle>
          <a:p>
            <a:r>
              <a:rPr lang="es-EC" sz="1800" dirty="0" smtClean="0">
                <a:latin typeface="Arial Black" pitchFamily="34" charset="0"/>
              </a:rPr>
              <a:t>CONCLUSIONES Y RECOMENDACIONES</a:t>
            </a:r>
            <a:endParaRPr lang="es-EC" sz="1800" dirty="0">
              <a:latin typeface="Arial Black" pitchFamily="34" charset="0"/>
            </a:endParaRPr>
          </a:p>
          <a:p>
            <a:endParaRPr lang="es-ES_tradnl" sz="1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3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899592" y="-27384"/>
            <a:ext cx="7524328" cy="919401"/>
          </a:xfrm>
          <a:prstGeom prst="roundRect">
            <a:avLst>
              <a:gd name="adj" fmla="val 16667"/>
            </a:avLst>
          </a:prstGeom>
          <a:noFill/>
          <a:effectLst>
            <a:outerShdw blurRad="50800" dist="12700" dir="5400000" algn="ctr" rotWithShape="0">
              <a:schemeClr val="tx1"/>
            </a:outerShdw>
          </a:effectLst>
        </p:spPr>
        <p:txBody>
          <a:bodyPr anchor="ctr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lvl="1" algn="ctr">
              <a:defRPr/>
            </a:pPr>
            <a:r>
              <a:rPr lang="es-EC" sz="4800" b="1" spc="300" dirty="0">
                <a:ln w="11430">
                  <a:noFill/>
                </a:ln>
                <a:solidFill>
                  <a:srgbClr val="FFCC00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8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cs typeface="Tahoma"/>
              </a:rPr>
              <a:t>SUMARIO</a:t>
            </a:r>
            <a:endParaRPr lang="es-EC" sz="4800" spc="300" dirty="0">
              <a:ln w="11430">
                <a:noFill/>
              </a:ln>
              <a:solidFill>
                <a:srgbClr val="FFCC00"/>
              </a:solidFill>
              <a:effectLst>
                <a:glow rad="101600">
                  <a:prstClr val="black">
                    <a:alpha val="60000"/>
                  </a:prstClr>
                </a:glow>
                <a:outerShdw blurRad="8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  <a:cs typeface="Tahoma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2232248" y="1916832"/>
            <a:ext cx="630019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b="1" dirty="0" smtClean="0">
                <a:latin typeface="Arial Black" pitchFamily="34" charset="0"/>
              </a:rPr>
              <a:t>EL PROBLEMA DE INVESTIGACIÓN</a:t>
            </a:r>
            <a:endParaRPr lang="es-ES_tradnl" b="1" dirty="0">
              <a:latin typeface="Arial Black" pitchFamily="34" charset="0"/>
            </a:endParaRPr>
          </a:p>
        </p:txBody>
      </p:sp>
      <p:sp>
        <p:nvSpPr>
          <p:cNvPr id="7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1584176" y="1916832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</a:t>
            </a:r>
          </a:p>
        </p:txBody>
      </p:sp>
      <p:sp>
        <p:nvSpPr>
          <p:cNvPr id="8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2087216" y="2823990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3</a:t>
            </a:r>
          </a:p>
        </p:txBody>
      </p:sp>
      <p:sp>
        <p:nvSpPr>
          <p:cNvPr id="9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827584" y="1124744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2843808" y="2905200"/>
            <a:ext cx="612068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s-ES_tradnl" b="1" dirty="0" smtClean="0">
                <a:latin typeface="Arial Black" pitchFamily="34" charset="0"/>
              </a:rPr>
              <a:t>MARCO REFERENCIA</a:t>
            </a:r>
            <a:endParaRPr lang="es-ES_tradnl" b="1" dirty="0">
              <a:latin typeface="Arial Black" pitchFamily="34" charset="0"/>
            </a:endParaRP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655168" y="1156682"/>
            <a:ext cx="61926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r>
              <a:rPr lang="es-EC" b="1" dirty="0" smtClean="0">
                <a:latin typeface="Arial Black" pitchFamily="34" charset="0"/>
              </a:rPr>
              <a:t>INTRODUCCIÓN</a:t>
            </a:r>
            <a:endParaRPr lang="es-EC" b="1" dirty="0">
              <a:latin typeface="Arial Black" pitchFamily="34" charset="0"/>
            </a:endParaRPr>
          </a:p>
        </p:txBody>
      </p:sp>
      <p:sp>
        <p:nvSpPr>
          <p:cNvPr id="12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2123728" y="3913312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4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2896700" y="3945250"/>
            <a:ext cx="619268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>
            <a:defPPr>
              <a:defRPr lang="es-EC"/>
            </a:defPPr>
            <a:lvl1pPr eaLnBrk="0" hangingPunct="0">
              <a:defRPr sz="2000" b="1">
                <a:latin typeface="Arial" pitchFamily="34" charset="0"/>
              </a:defRPr>
            </a:lvl1pPr>
          </a:lstStyle>
          <a:p>
            <a:r>
              <a:rPr lang="es-EC" sz="1800" dirty="0">
                <a:latin typeface="Arial Black" pitchFamily="34" charset="0"/>
              </a:rPr>
              <a:t>DISEÑO </a:t>
            </a:r>
            <a:r>
              <a:rPr lang="es-EC" sz="1800" dirty="0" smtClean="0">
                <a:latin typeface="Arial Black" pitchFamily="34" charset="0"/>
              </a:rPr>
              <a:t>METODOLÓGICO</a:t>
            </a:r>
            <a:endParaRPr lang="es-EC" sz="1800" dirty="0">
              <a:latin typeface="Arial Black" pitchFamily="34" charset="0"/>
            </a:endParaRPr>
          </a:p>
          <a:p>
            <a:endParaRPr lang="es-ES_tradnl" sz="1800" dirty="0">
              <a:latin typeface="Arial Black" pitchFamily="34" charset="0"/>
            </a:endParaRPr>
          </a:p>
        </p:txBody>
      </p:sp>
      <p:sp>
        <p:nvSpPr>
          <p:cNvPr id="14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1711812" y="4869160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5</a:t>
            </a:r>
            <a:endParaRPr lang="en-US" sz="28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2448272" y="4901098"/>
            <a:ext cx="622818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  <a:cs typeface="Arial" panose="020B0604020202020204" pitchFamily="34" charset="0"/>
              </a:rPr>
              <a:t>ANÁLISIS E INTERPRETACIÓN DE RESULTADOS</a:t>
            </a:r>
            <a:endParaRPr lang="es-ES_tradnl" b="1" kern="0" dirty="0">
              <a:ln w="11430">
                <a:solidFill>
                  <a:sysClr val="windowText" lastClr="000000">
                    <a:lumMod val="95000"/>
                    <a:lumOff val="5000"/>
                  </a:sysClr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971600" y="5756574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6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852076" y="5889466"/>
            <a:ext cx="619268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>
            <a:defPPr>
              <a:defRPr lang="es-EC"/>
            </a:defPPr>
            <a:lvl1pPr eaLnBrk="0" hangingPunct="0">
              <a:defRPr sz="2000" b="1">
                <a:latin typeface="Arial" pitchFamily="34" charset="0"/>
              </a:defRPr>
            </a:lvl1pPr>
          </a:lstStyle>
          <a:p>
            <a:r>
              <a:rPr lang="es-EC" sz="1800" dirty="0" smtClean="0">
                <a:latin typeface="Arial Black" pitchFamily="34" charset="0"/>
              </a:rPr>
              <a:t>CONCLUSIONES Y RECOMENDACIONES</a:t>
            </a:r>
            <a:endParaRPr lang="es-EC" sz="1800" dirty="0">
              <a:latin typeface="Arial Black" pitchFamily="34" charset="0"/>
            </a:endParaRPr>
          </a:p>
          <a:p>
            <a:endParaRPr lang="es-ES_tradnl" sz="1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76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Rectángulo"/>
          <p:cNvSpPr/>
          <p:nvPr/>
        </p:nvSpPr>
        <p:spPr>
          <a:xfrm>
            <a:off x="323528" y="1196752"/>
            <a:ext cx="4608512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Alcance de la investigación</a:t>
            </a:r>
          </a:p>
        </p:txBody>
      </p:sp>
      <p:sp>
        <p:nvSpPr>
          <p:cNvPr id="16" name="2 Rectángulo"/>
          <p:cNvSpPr/>
          <p:nvPr/>
        </p:nvSpPr>
        <p:spPr>
          <a:xfrm>
            <a:off x="2483768" y="231031"/>
            <a:ext cx="4464496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4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DISEÑO METODOLÓGICO</a:t>
            </a:r>
          </a:p>
        </p:txBody>
      </p:sp>
      <p:sp>
        <p:nvSpPr>
          <p:cNvPr id="5" name="1 Rectángulo"/>
          <p:cNvSpPr/>
          <p:nvPr/>
        </p:nvSpPr>
        <p:spPr>
          <a:xfrm>
            <a:off x="1115616" y="2060848"/>
            <a:ext cx="6480720" cy="163121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C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Investigación correlacional y descriptiva, permitió asociar dos variables, DEFENSA Y  BIEN PUBLICO.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EC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C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Investigación transaccional, </a:t>
            </a:r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s-EC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os datos fueron recopilados por una sola vez.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2 Rectángulo"/>
          <p:cNvSpPr/>
          <p:nvPr/>
        </p:nvSpPr>
        <p:spPr>
          <a:xfrm>
            <a:off x="323528" y="4047455"/>
            <a:ext cx="4032448" cy="113877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Tipo estudio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C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s-EC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 los objetivos</a:t>
            </a:r>
          </a:p>
        </p:txBody>
      </p:sp>
      <p:sp>
        <p:nvSpPr>
          <p:cNvPr id="7" name="1 Rectángulo"/>
          <p:cNvSpPr/>
          <p:nvPr/>
        </p:nvSpPr>
        <p:spPr>
          <a:xfrm>
            <a:off x="1403648" y="5589240"/>
            <a:ext cx="6480720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C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Investigación aplicada, a través de encuestas. 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91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Rectángulo"/>
          <p:cNvSpPr/>
          <p:nvPr/>
        </p:nvSpPr>
        <p:spPr>
          <a:xfrm>
            <a:off x="323528" y="1196752"/>
            <a:ext cx="2160240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 el lugar</a:t>
            </a:r>
          </a:p>
        </p:txBody>
      </p:sp>
      <p:sp>
        <p:nvSpPr>
          <p:cNvPr id="16" name="2 Rectángulo"/>
          <p:cNvSpPr/>
          <p:nvPr/>
        </p:nvSpPr>
        <p:spPr>
          <a:xfrm>
            <a:off x="2483768" y="231031"/>
            <a:ext cx="4464496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4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DISEÑO METODOLÓGICO</a:t>
            </a:r>
          </a:p>
        </p:txBody>
      </p:sp>
      <p:sp>
        <p:nvSpPr>
          <p:cNvPr id="5" name="1 Rectángulo"/>
          <p:cNvSpPr/>
          <p:nvPr/>
        </p:nvSpPr>
        <p:spPr>
          <a:xfrm>
            <a:off x="1115616" y="1916832"/>
            <a:ext cx="6480720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C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Investigación campo, fueron aplicadas encuestas en sus sitios de trabajo.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2 Rectángulo"/>
          <p:cNvSpPr/>
          <p:nvPr/>
        </p:nvSpPr>
        <p:spPr>
          <a:xfrm>
            <a:off x="323528" y="3068960"/>
            <a:ext cx="4032448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 el alcance</a:t>
            </a:r>
            <a:endParaRPr lang="es-EC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1 Rectángulo"/>
          <p:cNvSpPr/>
          <p:nvPr/>
        </p:nvSpPr>
        <p:spPr>
          <a:xfrm>
            <a:off x="1187624" y="3861048"/>
            <a:ext cx="6480720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C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Investigación correlacional y descriptiva, para observar la tendencia de la población o muestra.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2 Rectángulo"/>
          <p:cNvSpPr/>
          <p:nvPr/>
        </p:nvSpPr>
        <p:spPr>
          <a:xfrm>
            <a:off x="323528" y="4941168"/>
            <a:ext cx="5248200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 la factibilidad de la aplicación</a:t>
            </a:r>
            <a:endParaRPr lang="es-EC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1 Rectángulo"/>
          <p:cNvSpPr/>
          <p:nvPr/>
        </p:nvSpPr>
        <p:spPr>
          <a:xfrm>
            <a:off x="1259632" y="5733256"/>
            <a:ext cx="6480720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C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Investigación resulto un proyecto factible, se dispone de documentos y una población confiable.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33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Rectángulo"/>
          <p:cNvSpPr/>
          <p:nvPr/>
        </p:nvSpPr>
        <p:spPr>
          <a:xfrm>
            <a:off x="323528" y="1196752"/>
            <a:ext cx="4608512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Población y muestra</a:t>
            </a:r>
          </a:p>
        </p:txBody>
      </p:sp>
      <p:sp>
        <p:nvSpPr>
          <p:cNvPr id="16" name="2 Rectángulo"/>
          <p:cNvSpPr/>
          <p:nvPr/>
        </p:nvSpPr>
        <p:spPr>
          <a:xfrm>
            <a:off x="2483768" y="231031"/>
            <a:ext cx="4464496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4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DISEÑO METODOLÓGICO</a:t>
            </a:r>
          </a:p>
        </p:txBody>
      </p:sp>
      <p:sp>
        <p:nvSpPr>
          <p:cNvPr id="5" name="1 Rectángulo"/>
          <p:cNvSpPr/>
          <p:nvPr/>
        </p:nvSpPr>
        <p:spPr>
          <a:xfrm>
            <a:off x="1115616" y="2060848"/>
            <a:ext cx="6480720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C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oriento a un grupo de especialistas  en la temática.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2 Rectángulo"/>
          <p:cNvSpPr/>
          <p:nvPr/>
        </p:nvSpPr>
        <p:spPr>
          <a:xfrm>
            <a:off x="323528" y="3645024"/>
            <a:ext cx="5472608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Técnicas de recolección de datos</a:t>
            </a:r>
            <a:endParaRPr lang="es-EC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1 Rectángulo"/>
          <p:cNvSpPr/>
          <p:nvPr/>
        </p:nvSpPr>
        <p:spPr>
          <a:xfrm>
            <a:off x="1403648" y="4725144"/>
            <a:ext cx="6480720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C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Utilizaron fuentes de carácter primario y secundario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EC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s-EC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Primario .-  Encuestas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s-EC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Secundario .- Documentos 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58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899592" y="-27384"/>
            <a:ext cx="7524328" cy="919401"/>
          </a:xfrm>
          <a:prstGeom prst="roundRect">
            <a:avLst>
              <a:gd name="adj" fmla="val 16667"/>
            </a:avLst>
          </a:prstGeom>
          <a:noFill/>
          <a:effectLst>
            <a:outerShdw blurRad="50800" dist="12700" dir="5400000" algn="ctr" rotWithShape="0">
              <a:schemeClr val="tx1"/>
            </a:outerShdw>
          </a:effectLst>
        </p:spPr>
        <p:txBody>
          <a:bodyPr anchor="ctr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lvl="1" algn="ctr">
              <a:defRPr/>
            </a:pPr>
            <a:r>
              <a:rPr lang="es-EC" sz="4800" b="1" spc="300" dirty="0">
                <a:ln w="11430">
                  <a:noFill/>
                </a:ln>
                <a:solidFill>
                  <a:srgbClr val="FFCC00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8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cs typeface="Tahoma"/>
              </a:rPr>
              <a:t>SUMARIO</a:t>
            </a:r>
            <a:endParaRPr lang="es-EC" sz="4800" spc="300" dirty="0">
              <a:ln w="11430">
                <a:noFill/>
              </a:ln>
              <a:solidFill>
                <a:srgbClr val="FFCC00"/>
              </a:solidFill>
              <a:effectLst>
                <a:glow rad="101600">
                  <a:prstClr val="black">
                    <a:alpha val="60000"/>
                  </a:prstClr>
                </a:glow>
                <a:outerShdw blurRad="8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  <a:cs typeface="Tahoma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2232248" y="1916832"/>
            <a:ext cx="4572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b="1" dirty="0" smtClean="0">
                <a:latin typeface="Arial Black" pitchFamily="34" charset="0"/>
              </a:rPr>
              <a:t>EL PROBLEMA DE INVESTIGACIÓN</a:t>
            </a:r>
            <a:endParaRPr lang="es-ES_tradnl" b="1" dirty="0">
              <a:latin typeface="Arial Black" pitchFamily="34" charset="0"/>
            </a:endParaRPr>
          </a:p>
        </p:txBody>
      </p:sp>
      <p:sp>
        <p:nvSpPr>
          <p:cNvPr id="7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1584176" y="1916832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</a:t>
            </a:r>
          </a:p>
        </p:txBody>
      </p:sp>
      <p:sp>
        <p:nvSpPr>
          <p:cNvPr id="8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2087216" y="2823990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3</a:t>
            </a:r>
          </a:p>
        </p:txBody>
      </p:sp>
      <p:sp>
        <p:nvSpPr>
          <p:cNvPr id="9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827584" y="1124744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2843808" y="2905200"/>
            <a:ext cx="306034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s-ES_tradnl" b="1" dirty="0" smtClean="0">
                <a:latin typeface="Arial Black" pitchFamily="34" charset="0"/>
              </a:rPr>
              <a:t>MARCO REFERENCIA</a:t>
            </a:r>
            <a:endParaRPr lang="es-ES_tradnl" b="1" dirty="0">
              <a:latin typeface="Arial Black" pitchFamily="34" charset="0"/>
            </a:endParaRP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655168" y="1156682"/>
            <a:ext cx="248478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r>
              <a:rPr lang="es-EC" b="1" dirty="0" smtClean="0">
                <a:latin typeface="Arial Black" pitchFamily="34" charset="0"/>
              </a:rPr>
              <a:t>INTRODUCCIÓN</a:t>
            </a:r>
            <a:endParaRPr lang="es-EC" b="1" dirty="0">
              <a:latin typeface="Arial Black" pitchFamily="34" charset="0"/>
            </a:endParaRPr>
          </a:p>
        </p:txBody>
      </p:sp>
      <p:sp>
        <p:nvSpPr>
          <p:cNvPr id="12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2123728" y="3913312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4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2896700" y="3945250"/>
            <a:ext cx="34755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>
            <a:defPPr>
              <a:defRPr lang="es-EC"/>
            </a:defPPr>
            <a:lvl1pPr eaLnBrk="0" hangingPunct="0">
              <a:defRPr sz="2000" b="1">
                <a:latin typeface="Arial" pitchFamily="34" charset="0"/>
              </a:defRPr>
            </a:lvl1pPr>
          </a:lstStyle>
          <a:p>
            <a:r>
              <a:rPr lang="es-EC" sz="1800" dirty="0">
                <a:latin typeface="Arial Black" pitchFamily="34" charset="0"/>
              </a:rPr>
              <a:t>DISEÑO </a:t>
            </a:r>
            <a:r>
              <a:rPr lang="es-EC" sz="1800" dirty="0" smtClean="0">
                <a:latin typeface="Arial Black" pitchFamily="34" charset="0"/>
              </a:rPr>
              <a:t>METODOLÓGICO</a:t>
            </a:r>
            <a:endParaRPr lang="es-ES_tradnl" sz="1800" dirty="0">
              <a:latin typeface="Arial Black" pitchFamily="34" charset="0"/>
            </a:endParaRPr>
          </a:p>
        </p:txBody>
      </p:sp>
      <p:sp>
        <p:nvSpPr>
          <p:cNvPr id="14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1711812" y="4869160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5</a:t>
            </a:r>
            <a:endParaRPr lang="en-US" sz="28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2448272" y="4901098"/>
            <a:ext cx="6228184" cy="369332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  <a:cs typeface="Arial" panose="020B0604020202020204" pitchFamily="34" charset="0"/>
              </a:rPr>
              <a:t>ANÁLISIS E INTERPRETACIÓN DE RESULTADOS</a:t>
            </a:r>
            <a:endParaRPr lang="es-ES_tradnl" b="1" kern="0" dirty="0">
              <a:ln w="11430">
                <a:solidFill>
                  <a:sysClr val="windowText" lastClr="000000">
                    <a:lumMod val="95000"/>
                    <a:lumOff val="5000"/>
                  </a:sysClr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883212" y="5756574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6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691680" y="5889466"/>
            <a:ext cx="619268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>
            <a:defPPr>
              <a:defRPr lang="es-EC"/>
            </a:defPPr>
            <a:lvl1pPr eaLnBrk="0" hangingPunct="0">
              <a:defRPr sz="2000" b="1">
                <a:latin typeface="Arial" pitchFamily="34" charset="0"/>
              </a:defRPr>
            </a:lvl1pPr>
          </a:lstStyle>
          <a:p>
            <a:r>
              <a:rPr lang="es-EC" sz="1800" dirty="0" smtClean="0">
                <a:latin typeface="Arial Black" pitchFamily="34" charset="0"/>
              </a:rPr>
              <a:t>CONCLUSIONES Y RECOMENDACIONES</a:t>
            </a:r>
            <a:endParaRPr lang="es-EC" sz="1800" dirty="0">
              <a:latin typeface="Arial Black" pitchFamily="34" charset="0"/>
            </a:endParaRPr>
          </a:p>
          <a:p>
            <a:endParaRPr lang="es-ES_tradnl" sz="1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56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058" y="1772816"/>
            <a:ext cx="7968382" cy="3132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768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53" y="1628800"/>
            <a:ext cx="7859712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379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22" y="1772816"/>
            <a:ext cx="8187935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997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38" y="1988840"/>
            <a:ext cx="7809286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988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58" y="1628800"/>
            <a:ext cx="7899093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69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20" y="1556792"/>
            <a:ext cx="7840028" cy="3744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390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899592" y="-27384"/>
            <a:ext cx="7524328" cy="919401"/>
          </a:xfrm>
          <a:prstGeom prst="roundRect">
            <a:avLst>
              <a:gd name="adj" fmla="val 16667"/>
            </a:avLst>
          </a:prstGeom>
          <a:noFill/>
          <a:effectLst>
            <a:outerShdw blurRad="50800" dist="12700" dir="5400000" algn="ctr" rotWithShape="0">
              <a:schemeClr val="tx1"/>
            </a:outerShdw>
          </a:effectLst>
        </p:spPr>
        <p:txBody>
          <a:bodyPr anchor="ctr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lvl="1" algn="ctr">
              <a:defRPr/>
            </a:pPr>
            <a:r>
              <a:rPr lang="es-EC" sz="4800" b="1" spc="300" dirty="0">
                <a:ln w="11430">
                  <a:noFill/>
                </a:ln>
                <a:solidFill>
                  <a:srgbClr val="FFCC00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8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cs typeface="Tahoma"/>
              </a:rPr>
              <a:t>SUMARIO</a:t>
            </a:r>
            <a:endParaRPr lang="es-EC" sz="4800" spc="300" dirty="0">
              <a:ln w="11430">
                <a:noFill/>
              </a:ln>
              <a:solidFill>
                <a:srgbClr val="FFCC00"/>
              </a:solidFill>
              <a:effectLst>
                <a:glow rad="101600">
                  <a:prstClr val="black">
                    <a:alpha val="60000"/>
                  </a:prstClr>
                </a:glow>
                <a:outerShdw blurRad="8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  <a:cs typeface="Tahoma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2232248" y="1916832"/>
            <a:ext cx="630019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b="1" dirty="0" smtClean="0">
                <a:latin typeface="Arial Black" pitchFamily="34" charset="0"/>
              </a:rPr>
              <a:t>EL PROBLEMA DE INVESTIGACIÓN</a:t>
            </a:r>
            <a:endParaRPr lang="es-ES_tradnl" b="1" dirty="0">
              <a:latin typeface="Arial Black" pitchFamily="34" charset="0"/>
            </a:endParaRPr>
          </a:p>
        </p:txBody>
      </p:sp>
      <p:sp>
        <p:nvSpPr>
          <p:cNvPr id="7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1584176" y="1916832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</a:t>
            </a:r>
          </a:p>
        </p:txBody>
      </p:sp>
      <p:sp>
        <p:nvSpPr>
          <p:cNvPr id="8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2087216" y="2823990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3</a:t>
            </a:r>
          </a:p>
        </p:txBody>
      </p:sp>
      <p:sp>
        <p:nvSpPr>
          <p:cNvPr id="9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827584" y="1124744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2843808" y="2905200"/>
            <a:ext cx="612068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s-ES_tradnl" b="1" dirty="0" smtClean="0">
                <a:latin typeface="Arial Black" pitchFamily="34" charset="0"/>
              </a:rPr>
              <a:t>MARCO REFERENCIA</a:t>
            </a:r>
            <a:endParaRPr lang="es-ES_tradnl" b="1" dirty="0">
              <a:latin typeface="Arial Black" pitchFamily="34" charset="0"/>
            </a:endParaRP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655168" y="1156682"/>
            <a:ext cx="2196752" cy="369332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B0F0"/>
            </a:solidFill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r>
              <a:rPr lang="es-EC" b="1" dirty="0" smtClean="0">
                <a:latin typeface="Arial Black" pitchFamily="34" charset="0"/>
              </a:rPr>
              <a:t>INTRODUCCIÓN</a:t>
            </a:r>
            <a:endParaRPr lang="es-EC" b="1" dirty="0">
              <a:latin typeface="Arial Black" pitchFamily="34" charset="0"/>
            </a:endParaRPr>
          </a:p>
        </p:txBody>
      </p:sp>
      <p:sp>
        <p:nvSpPr>
          <p:cNvPr id="12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2123728" y="3913312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4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2896700" y="3945250"/>
            <a:ext cx="619268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>
            <a:defPPr>
              <a:defRPr lang="es-EC"/>
            </a:defPPr>
            <a:lvl1pPr eaLnBrk="0" hangingPunct="0">
              <a:defRPr sz="2000" b="1">
                <a:latin typeface="Arial" pitchFamily="34" charset="0"/>
              </a:defRPr>
            </a:lvl1pPr>
          </a:lstStyle>
          <a:p>
            <a:r>
              <a:rPr lang="es-EC" sz="1800" dirty="0">
                <a:latin typeface="Arial Black" pitchFamily="34" charset="0"/>
              </a:rPr>
              <a:t>DISEÑO </a:t>
            </a:r>
            <a:r>
              <a:rPr lang="es-EC" sz="1800" dirty="0" smtClean="0">
                <a:latin typeface="Arial Black" pitchFamily="34" charset="0"/>
              </a:rPr>
              <a:t>METODOLÓGICO</a:t>
            </a:r>
            <a:endParaRPr lang="es-EC" sz="1800" dirty="0">
              <a:latin typeface="Arial Black" pitchFamily="34" charset="0"/>
            </a:endParaRPr>
          </a:p>
          <a:p>
            <a:endParaRPr lang="es-ES_tradnl" sz="1800" dirty="0">
              <a:latin typeface="Arial Black" pitchFamily="34" charset="0"/>
            </a:endParaRPr>
          </a:p>
        </p:txBody>
      </p:sp>
      <p:sp>
        <p:nvSpPr>
          <p:cNvPr id="14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1711812" y="4869160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5</a:t>
            </a:r>
            <a:endParaRPr lang="en-US" sz="28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2448272" y="4901098"/>
            <a:ext cx="622818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  <a:cs typeface="Arial" panose="020B0604020202020204" pitchFamily="34" charset="0"/>
              </a:rPr>
              <a:t>ANÁLISIS E INTERPRETACIÓN DE RESULTADOS</a:t>
            </a:r>
            <a:endParaRPr lang="es-ES_tradnl" b="1" kern="0" dirty="0">
              <a:ln w="11430">
                <a:solidFill>
                  <a:sysClr val="windowText" lastClr="000000">
                    <a:lumMod val="95000"/>
                    <a:lumOff val="5000"/>
                  </a:sysClr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971600" y="5756574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6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852076" y="5889466"/>
            <a:ext cx="619268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>
            <a:defPPr>
              <a:defRPr lang="es-EC"/>
            </a:defPPr>
            <a:lvl1pPr eaLnBrk="0" hangingPunct="0">
              <a:defRPr sz="2000" b="1">
                <a:latin typeface="Arial" pitchFamily="34" charset="0"/>
              </a:defRPr>
            </a:lvl1pPr>
          </a:lstStyle>
          <a:p>
            <a:r>
              <a:rPr lang="es-EC" sz="1800" dirty="0" smtClean="0">
                <a:latin typeface="Arial Black" pitchFamily="34" charset="0"/>
              </a:rPr>
              <a:t>CONCLUSIONES Y RECOMENDACIONES</a:t>
            </a:r>
            <a:endParaRPr lang="es-EC" sz="1800" dirty="0">
              <a:latin typeface="Arial Black" pitchFamily="34" charset="0"/>
            </a:endParaRPr>
          </a:p>
          <a:p>
            <a:endParaRPr lang="es-ES_tradnl" sz="1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29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78" y="1412776"/>
            <a:ext cx="7521229" cy="395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155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319896" y="6156012"/>
            <a:ext cx="1276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b="1" dirty="0"/>
              <a:t>CONTINÚA </a:t>
            </a:r>
          </a:p>
        </p:txBody>
      </p:sp>
      <p:sp>
        <p:nvSpPr>
          <p:cNvPr id="5" name="Flecha derecha 4"/>
          <p:cNvSpPr/>
          <p:nvPr/>
        </p:nvSpPr>
        <p:spPr>
          <a:xfrm>
            <a:off x="7596336" y="6263601"/>
            <a:ext cx="864096" cy="117727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76" y="1556792"/>
            <a:ext cx="7782363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354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98275"/>
            <a:ext cx="7560839" cy="4033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818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13" y="1628800"/>
            <a:ext cx="7774247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47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899592" y="-27384"/>
            <a:ext cx="7524328" cy="919401"/>
          </a:xfrm>
          <a:prstGeom prst="roundRect">
            <a:avLst>
              <a:gd name="adj" fmla="val 16667"/>
            </a:avLst>
          </a:prstGeom>
          <a:noFill/>
          <a:effectLst>
            <a:outerShdw blurRad="50800" dist="12700" dir="5400000" algn="ctr" rotWithShape="0">
              <a:schemeClr val="tx1"/>
            </a:outerShdw>
          </a:effectLst>
        </p:spPr>
        <p:txBody>
          <a:bodyPr anchor="ctr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lvl="1" algn="ctr">
              <a:defRPr/>
            </a:pPr>
            <a:r>
              <a:rPr lang="es-EC" sz="4800" b="1" spc="300" dirty="0">
                <a:ln w="11430">
                  <a:noFill/>
                </a:ln>
                <a:solidFill>
                  <a:srgbClr val="FFCC00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8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cs typeface="Tahoma"/>
              </a:rPr>
              <a:t>SUMARIO</a:t>
            </a:r>
            <a:endParaRPr lang="es-EC" sz="4800" spc="300" dirty="0">
              <a:ln w="11430">
                <a:noFill/>
              </a:ln>
              <a:solidFill>
                <a:srgbClr val="FFCC00"/>
              </a:solidFill>
              <a:effectLst>
                <a:glow rad="101600">
                  <a:prstClr val="black">
                    <a:alpha val="60000"/>
                  </a:prstClr>
                </a:glow>
                <a:outerShdw blurRad="8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  <a:cs typeface="Tahoma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2232248" y="1916832"/>
            <a:ext cx="4572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b="1" dirty="0" smtClean="0">
                <a:latin typeface="Arial Black" pitchFamily="34" charset="0"/>
              </a:rPr>
              <a:t>EL PROBLEMA DE INVESTIGACIÓN</a:t>
            </a:r>
            <a:endParaRPr lang="es-ES_tradnl" b="1" dirty="0">
              <a:latin typeface="Arial Black" pitchFamily="34" charset="0"/>
            </a:endParaRPr>
          </a:p>
        </p:txBody>
      </p:sp>
      <p:sp>
        <p:nvSpPr>
          <p:cNvPr id="7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1584176" y="1916832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</a:t>
            </a:r>
          </a:p>
        </p:txBody>
      </p:sp>
      <p:sp>
        <p:nvSpPr>
          <p:cNvPr id="8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2087216" y="2823990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3</a:t>
            </a:r>
          </a:p>
        </p:txBody>
      </p:sp>
      <p:sp>
        <p:nvSpPr>
          <p:cNvPr id="9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827584" y="1124744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2843808" y="2905200"/>
            <a:ext cx="306034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s-ES_tradnl" b="1" dirty="0" smtClean="0">
                <a:latin typeface="Arial Black" pitchFamily="34" charset="0"/>
              </a:rPr>
              <a:t>MARCO REFERENCIA</a:t>
            </a:r>
            <a:endParaRPr lang="es-ES_tradnl" b="1" dirty="0">
              <a:latin typeface="Arial Black" pitchFamily="34" charset="0"/>
            </a:endParaRP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655168" y="1156682"/>
            <a:ext cx="248478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r>
              <a:rPr lang="es-EC" b="1" dirty="0" smtClean="0">
                <a:latin typeface="Arial Black" pitchFamily="34" charset="0"/>
              </a:rPr>
              <a:t>INTRODUCCIÓN</a:t>
            </a:r>
            <a:endParaRPr lang="es-EC" b="1" dirty="0">
              <a:latin typeface="Arial Black" pitchFamily="34" charset="0"/>
            </a:endParaRPr>
          </a:p>
        </p:txBody>
      </p:sp>
      <p:sp>
        <p:nvSpPr>
          <p:cNvPr id="12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2123728" y="3913312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4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2896700" y="3945250"/>
            <a:ext cx="34755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>
            <a:defPPr>
              <a:defRPr lang="es-EC"/>
            </a:defPPr>
            <a:lvl1pPr eaLnBrk="0" hangingPunct="0">
              <a:defRPr sz="2000" b="1">
                <a:latin typeface="Arial" pitchFamily="34" charset="0"/>
              </a:defRPr>
            </a:lvl1pPr>
          </a:lstStyle>
          <a:p>
            <a:r>
              <a:rPr lang="es-EC" sz="1800" dirty="0">
                <a:latin typeface="Arial Black" pitchFamily="34" charset="0"/>
              </a:rPr>
              <a:t>DISEÑO </a:t>
            </a:r>
            <a:r>
              <a:rPr lang="es-EC" sz="1800" dirty="0" smtClean="0">
                <a:latin typeface="Arial Black" pitchFamily="34" charset="0"/>
              </a:rPr>
              <a:t>METODOLÓGICO</a:t>
            </a:r>
            <a:endParaRPr lang="es-ES_tradnl" sz="1800" dirty="0">
              <a:latin typeface="Arial Black" pitchFamily="34" charset="0"/>
            </a:endParaRPr>
          </a:p>
        </p:txBody>
      </p:sp>
      <p:sp>
        <p:nvSpPr>
          <p:cNvPr id="14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1711812" y="4869160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5</a:t>
            </a:r>
            <a:endParaRPr lang="en-US" sz="28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2448272" y="4901098"/>
            <a:ext cx="622818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  <a:cs typeface="Arial" panose="020B0604020202020204" pitchFamily="34" charset="0"/>
              </a:rPr>
              <a:t>ANÁLISIS E INTERPRETACIÓN DE RESULTADOS</a:t>
            </a:r>
            <a:endParaRPr lang="es-ES_tradnl" b="1" kern="0" dirty="0">
              <a:ln w="11430">
                <a:solidFill>
                  <a:sysClr val="windowText" lastClr="000000">
                    <a:lumMod val="95000"/>
                    <a:lumOff val="5000"/>
                  </a:sysClr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883212" y="5756574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6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691680" y="5889466"/>
            <a:ext cx="5400600" cy="369332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>
            <a:defPPr>
              <a:defRPr lang="es-EC"/>
            </a:defPPr>
            <a:lvl1pPr eaLnBrk="0" hangingPunct="0">
              <a:defRPr sz="2000" b="1">
                <a:latin typeface="Arial" pitchFamily="34" charset="0"/>
              </a:defRPr>
            </a:lvl1pPr>
          </a:lstStyle>
          <a:p>
            <a:r>
              <a:rPr lang="es-EC" sz="1800" dirty="0" smtClean="0">
                <a:latin typeface="Arial Black" pitchFamily="34" charset="0"/>
              </a:rPr>
              <a:t>CONCLUSIONES Y RECOMENDACIONES</a:t>
            </a:r>
            <a:endParaRPr lang="es-ES_tradnl" sz="1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96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Rectángulo"/>
          <p:cNvSpPr/>
          <p:nvPr/>
        </p:nvSpPr>
        <p:spPr>
          <a:xfrm>
            <a:off x="179512" y="1196752"/>
            <a:ext cx="8496944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2400" b="1" dirty="0"/>
              <a:t>¿Cuáles son los factores que configuran a la Defensa como bien </a:t>
            </a:r>
            <a:r>
              <a:rPr lang="es-EC" sz="2400" b="1" dirty="0" smtClean="0"/>
              <a:t>público?</a:t>
            </a:r>
            <a:endParaRPr lang="es-EC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2 Rectángulo"/>
          <p:cNvSpPr/>
          <p:nvPr/>
        </p:nvSpPr>
        <p:spPr>
          <a:xfrm>
            <a:off x="2771800" y="231031"/>
            <a:ext cx="2952328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4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CONCLUSIONES</a:t>
            </a:r>
          </a:p>
        </p:txBody>
      </p:sp>
      <p:sp>
        <p:nvSpPr>
          <p:cNvPr id="5" name="1 Rectángulo"/>
          <p:cNvSpPr/>
          <p:nvPr/>
        </p:nvSpPr>
        <p:spPr>
          <a:xfrm>
            <a:off x="467544" y="2582902"/>
            <a:ext cx="8352928" cy="286232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000" dirty="0"/>
              <a:t>La población encuestada determinó que los factores que configuran a la defensa como bien público, es primero entender </a:t>
            </a:r>
            <a:r>
              <a:rPr lang="es-EC" sz="2000" b="1" dirty="0"/>
              <a:t>¿Que es bien un público? </a:t>
            </a:r>
            <a:r>
              <a:rPr lang="es-EC" sz="2000" dirty="0"/>
              <a:t>y que la </a:t>
            </a:r>
            <a:r>
              <a:rPr lang="es-EC" sz="2000" b="1" dirty="0"/>
              <a:t>Defensa ¿es un bien público?</a:t>
            </a:r>
            <a:r>
              <a:rPr lang="es-EC" sz="2000" dirty="0"/>
              <a:t>,  por lo tanto </a:t>
            </a:r>
            <a:r>
              <a:rPr lang="es-EC" sz="2000" b="1" dirty="0"/>
              <a:t>es responsabilidad </a:t>
            </a:r>
            <a:r>
              <a:rPr lang="es-EC" sz="2000" dirty="0"/>
              <a:t>del </a:t>
            </a:r>
            <a:r>
              <a:rPr lang="es-EC" sz="2000" b="1" dirty="0"/>
              <a:t>Estado</a:t>
            </a:r>
            <a:r>
              <a:rPr lang="es-EC" sz="2000" dirty="0"/>
              <a:t> proporcionar este bien el mismo que debe estar al </a:t>
            </a:r>
            <a:r>
              <a:rPr lang="es-EC" sz="2000" b="1" dirty="0"/>
              <a:t>alcance de todos los ciudadanos</a:t>
            </a:r>
            <a:r>
              <a:rPr lang="es-EC" sz="2000" dirty="0"/>
              <a:t>, que </a:t>
            </a:r>
            <a:r>
              <a:rPr lang="es-EC" sz="2000" b="1" dirty="0"/>
              <a:t>no debe ser excluyente  </a:t>
            </a:r>
            <a:r>
              <a:rPr lang="es-EC" sz="2000" dirty="0"/>
              <a:t>y que es un bien </a:t>
            </a:r>
            <a:r>
              <a:rPr lang="es-EC" sz="2000" b="1" dirty="0"/>
              <a:t>necesario para el desarrollo y progreso de un país,</a:t>
            </a:r>
            <a:r>
              <a:rPr lang="es-EC" sz="2000" dirty="0"/>
              <a:t> además que la Defensa </a:t>
            </a:r>
            <a:r>
              <a:rPr lang="es-EC" sz="2000" b="1" dirty="0"/>
              <a:t>no es exclusividad de las Fuerzas Armadas</a:t>
            </a:r>
            <a:r>
              <a:rPr lang="es-EC" sz="2000" dirty="0"/>
              <a:t> sino que </a:t>
            </a:r>
            <a:r>
              <a:rPr lang="es-EC" sz="2000" b="1" dirty="0"/>
              <a:t>forma parte de una seguridad integral </a:t>
            </a:r>
            <a:r>
              <a:rPr lang="es-EC" sz="2000" dirty="0"/>
              <a:t>, en donde el </a:t>
            </a:r>
            <a:r>
              <a:rPr lang="es-EC" sz="2000" b="1" dirty="0"/>
              <a:t>Estado</a:t>
            </a:r>
            <a:r>
              <a:rPr lang="es-EC" sz="2000" dirty="0"/>
              <a:t>, los </a:t>
            </a:r>
            <a:r>
              <a:rPr lang="es-EC" sz="2000" b="1" dirty="0"/>
              <a:t>organismos e instituciones </a:t>
            </a:r>
            <a:r>
              <a:rPr lang="es-EC" sz="2000" dirty="0"/>
              <a:t>encargados de la seguridad y todos los </a:t>
            </a:r>
            <a:r>
              <a:rPr lang="es-EC" sz="2000" b="1" dirty="0"/>
              <a:t>ciudadanos  son responsables de este </a:t>
            </a:r>
            <a:r>
              <a:rPr lang="es-EC" sz="2000" b="1" dirty="0" smtClean="0"/>
              <a:t>bien.</a:t>
            </a:r>
            <a:r>
              <a:rPr lang="es-EC" sz="2000" dirty="0" smtClean="0"/>
              <a:t> 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88050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Rectángulo"/>
          <p:cNvSpPr/>
          <p:nvPr/>
        </p:nvSpPr>
        <p:spPr>
          <a:xfrm>
            <a:off x="179512" y="764704"/>
            <a:ext cx="8496944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2400" b="1" dirty="0"/>
              <a:t>¿Cómo percibe la población civil y militar a la función de Defensa</a:t>
            </a:r>
            <a:r>
              <a:rPr lang="es-EC" sz="2400" b="1" dirty="0" smtClean="0"/>
              <a:t>?</a:t>
            </a:r>
            <a:endParaRPr lang="es-ES" sz="2400" dirty="0"/>
          </a:p>
        </p:txBody>
      </p:sp>
      <p:sp>
        <p:nvSpPr>
          <p:cNvPr id="16" name="2 Rectángulo"/>
          <p:cNvSpPr/>
          <p:nvPr/>
        </p:nvSpPr>
        <p:spPr>
          <a:xfrm>
            <a:off x="2771800" y="231031"/>
            <a:ext cx="2952328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4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CONCLUSIONES</a:t>
            </a:r>
          </a:p>
        </p:txBody>
      </p:sp>
      <p:sp>
        <p:nvSpPr>
          <p:cNvPr id="5" name="1 Rectángulo"/>
          <p:cNvSpPr/>
          <p:nvPr/>
        </p:nvSpPr>
        <p:spPr>
          <a:xfrm>
            <a:off x="467544" y="2275125"/>
            <a:ext cx="8352928" cy="34778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000" dirty="0"/>
              <a:t>La </a:t>
            </a:r>
            <a:r>
              <a:rPr lang="es-EC" sz="2000" b="1" dirty="0"/>
              <a:t>población civil tienen la concepción </a:t>
            </a:r>
            <a:r>
              <a:rPr lang="es-EC" sz="2000" dirty="0"/>
              <a:t>de que la </a:t>
            </a:r>
            <a:r>
              <a:rPr lang="es-EC" sz="2000" dirty="0" smtClean="0"/>
              <a:t>Defensa </a:t>
            </a:r>
            <a:r>
              <a:rPr lang="es-EC" sz="2000" b="1" dirty="0"/>
              <a:t>es función exclusiva de las Fuerzas Armadas</a:t>
            </a:r>
            <a:r>
              <a:rPr lang="es-EC" sz="2000" dirty="0"/>
              <a:t>, porque </a:t>
            </a:r>
            <a:r>
              <a:rPr lang="es-EC" sz="2000" b="1" dirty="0"/>
              <a:t>no ha logrado entender </a:t>
            </a:r>
            <a:r>
              <a:rPr lang="es-EC" sz="2000" dirty="0"/>
              <a:t>que es una </a:t>
            </a:r>
            <a:r>
              <a:rPr lang="es-EC" sz="2000" b="1" dirty="0"/>
              <a:t>política y parte de la seguridad integral del Estado, </a:t>
            </a:r>
            <a:r>
              <a:rPr lang="es-EC" sz="2000" dirty="0"/>
              <a:t>además porque </a:t>
            </a:r>
            <a:r>
              <a:rPr lang="es-EC" sz="2000" b="1" dirty="0"/>
              <a:t>el Estado no ha vivido</a:t>
            </a:r>
            <a:r>
              <a:rPr lang="es-EC" sz="2000" dirty="0"/>
              <a:t> o no ha presenciado los embates de </a:t>
            </a:r>
            <a:r>
              <a:rPr lang="es-EC" sz="2000" b="1" dirty="0"/>
              <a:t>las nuevas amenazas y riesgos</a:t>
            </a:r>
            <a:r>
              <a:rPr lang="es-EC" sz="2000" dirty="0"/>
              <a:t>, lo cual hacen pensar que </a:t>
            </a:r>
            <a:r>
              <a:rPr lang="es-EC" sz="2000" b="1" dirty="0"/>
              <a:t>no es necesario invertir en Defensa</a:t>
            </a:r>
            <a:r>
              <a:rPr lang="es-EC" sz="2000" dirty="0"/>
              <a:t>. Pero lo que sí </a:t>
            </a:r>
            <a:r>
              <a:rPr lang="es-EC" sz="2000" b="1" dirty="0"/>
              <a:t>tiene claro </a:t>
            </a:r>
            <a:r>
              <a:rPr lang="es-EC" sz="2000" dirty="0"/>
              <a:t>es que </a:t>
            </a:r>
            <a:r>
              <a:rPr lang="es-EC" sz="2000" b="1" dirty="0"/>
              <a:t>la Defensa Nacional permite el desarrollo y progreso del país</a:t>
            </a:r>
            <a:r>
              <a:rPr lang="es-EC" sz="2000" dirty="0"/>
              <a:t>.</a:t>
            </a:r>
            <a:endParaRPr lang="es-ES" sz="2000" dirty="0"/>
          </a:p>
          <a:p>
            <a:pPr algn="just"/>
            <a:r>
              <a:rPr lang="es-EC" sz="2000" dirty="0"/>
              <a:t>La población militar en cambio tiene claro </a:t>
            </a:r>
            <a:r>
              <a:rPr lang="es-EC" sz="2000" b="1" dirty="0"/>
              <a:t>la misión principal y las nuevas misiones y tareas</a:t>
            </a:r>
            <a:r>
              <a:rPr lang="es-EC" sz="2000" dirty="0"/>
              <a:t> que tienen que cumplir las Fuerzas Armadas </a:t>
            </a:r>
            <a:r>
              <a:rPr lang="es-EC" sz="2000" b="1" dirty="0"/>
              <a:t>en apoyo y complementariedad a las otras instituciones del </a:t>
            </a:r>
            <a:r>
              <a:rPr lang="es-EC" sz="2000" b="1" dirty="0" smtClean="0"/>
              <a:t>Estado </a:t>
            </a:r>
            <a:r>
              <a:rPr lang="es-EC" sz="2000" dirty="0"/>
              <a:t>de acuerdo a las amenazas y riesgos que se puedan </a:t>
            </a:r>
            <a:r>
              <a:rPr lang="es-EC" sz="2000" dirty="0" smtClean="0"/>
              <a:t>presentar. 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32651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Rectángulo"/>
          <p:cNvSpPr/>
          <p:nvPr/>
        </p:nvSpPr>
        <p:spPr>
          <a:xfrm>
            <a:off x="179512" y="1196752"/>
            <a:ext cx="8496944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400" b="1" dirty="0"/>
              <a:t>¿Cómo los diferentes ámbitos de gestión del Estado (político, económico y militar) influyen en la concepción de la función de Defensa como bien público?</a:t>
            </a:r>
            <a:endParaRPr lang="es-ES" sz="2400" dirty="0"/>
          </a:p>
        </p:txBody>
      </p:sp>
      <p:sp>
        <p:nvSpPr>
          <p:cNvPr id="16" name="2 Rectángulo"/>
          <p:cNvSpPr/>
          <p:nvPr/>
        </p:nvSpPr>
        <p:spPr>
          <a:xfrm>
            <a:off x="2771800" y="231031"/>
            <a:ext cx="2952328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4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CONCLUSIONES</a:t>
            </a:r>
          </a:p>
        </p:txBody>
      </p:sp>
      <p:sp>
        <p:nvSpPr>
          <p:cNvPr id="5" name="1 Rectángulo"/>
          <p:cNvSpPr/>
          <p:nvPr/>
        </p:nvSpPr>
        <p:spPr>
          <a:xfrm>
            <a:off x="467544" y="2708920"/>
            <a:ext cx="8352928" cy="34778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000" dirty="0"/>
              <a:t>Al concebir el gobierno una </a:t>
            </a:r>
            <a:r>
              <a:rPr lang="es-EC" sz="2000" b="1" dirty="0"/>
              <a:t>política de Estado a la Defensa</a:t>
            </a:r>
            <a:r>
              <a:rPr lang="es-EC" sz="2000" dirty="0"/>
              <a:t>,  y determinar </a:t>
            </a:r>
            <a:r>
              <a:rPr lang="es-EC" sz="2000" dirty="0" smtClean="0"/>
              <a:t>como un </a:t>
            </a:r>
            <a:r>
              <a:rPr lang="es-EC" sz="2000" b="1" dirty="0" smtClean="0"/>
              <a:t>pilar fundamental </a:t>
            </a:r>
            <a:r>
              <a:rPr lang="es-EC" sz="2000" dirty="0" smtClean="0"/>
              <a:t>a </a:t>
            </a:r>
            <a:r>
              <a:rPr lang="es-EC" sz="2000" dirty="0"/>
              <a:t>la </a:t>
            </a:r>
            <a:r>
              <a:rPr lang="es-EC" sz="2000" b="1" dirty="0"/>
              <a:t>Defensa </a:t>
            </a:r>
            <a:r>
              <a:rPr lang="es-EC" sz="2000" b="1" dirty="0" smtClean="0"/>
              <a:t>como </a:t>
            </a:r>
            <a:r>
              <a:rPr lang="es-EC" sz="2000" b="1" dirty="0"/>
              <a:t>bien público</a:t>
            </a:r>
            <a:r>
              <a:rPr lang="es-EC" sz="2000" dirty="0"/>
              <a:t>, (Agenda Política de la Defensa) la </a:t>
            </a:r>
            <a:r>
              <a:rPr lang="es-EC" sz="2000" dirty="0" smtClean="0"/>
              <a:t>misma </a:t>
            </a:r>
            <a:r>
              <a:rPr lang="es-EC" sz="2000" dirty="0"/>
              <a:t>está </a:t>
            </a:r>
            <a:r>
              <a:rPr lang="es-EC" sz="2000" b="1" dirty="0"/>
              <a:t>sujeta al poder político, económico y militar</a:t>
            </a:r>
            <a:r>
              <a:rPr lang="es-EC" sz="2000" dirty="0"/>
              <a:t>, pero quienes realmente van a tomar las decisiones de invertir y realizar los gastos en </a:t>
            </a:r>
            <a:r>
              <a:rPr lang="es-EC" sz="2000" dirty="0" smtClean="0"/>
              <a:t>Defensa </a:t>
            </a:r>
            <a:r>
              <a:rPr lang="es-EC" sz="2000" dirty="0"/>
              <a:t>son los entes políticos y económicos, que </a:t>
            </a:r>
            <a:r>
              <a:rPr lang="es-EC" sz="2000" b="1" dirty="0"/>
              <a:t>dependiendo de los recursos </a:t>
            </a:r>
            <a:r>
              <a:rPr lang="es-EC" sz="2000" b="1" dirty="0" smtClean="0"/>
              <a:t>y concepción </a:t>
            </a:r>
            <a:r>
              <a:rPr lang="es-EC" sz="2000" dirty="0" smtClean="0"/>
              <a:t>que </a:t>
            </a:r>
            <a:r>
              <a:rPr lang="es-EC" sz="2000" dirty="0"/>
              <a:t>tenga </a:t>
            </a:r>
            <a:r>
              <a:rPr lang="es-EC" sz="2000" dirty="0" smtClean="0"/>
              <a:t>un gobierno, </a:t>
            </a:r>
            <a:r>
              <a:rPr lang="es-EC" sz="2000" b="1" dirty="0"/>
              <a:t>definirán cuanto es necesario invertir</a:t>
            </a:r>
            <a:r>
              <a:rPr lang="es-EC" sz="2000" dirty="0"/>
              <a:t> </a:t>
            </a:r>
            <a:r>
              <a:rPr lang="es-EC" sz="2000" dirty="0" smtClean="0"/>
              <a:t>para </a:t>
            </a:r>
            <a:r>
              <a:rPr lang="es-EC" sz="2000" b="1" dirty="0"/>
              <a:t>mantener o no la paz, tranquilidad, bienestar y buen </a:t>
            </a:r>
            <a:r>
              <a:rPr lang="es-EC" sz="2000" b="1" dirty="0" smtClean="0"/>
              <a:t>vivir,</a:t>
            </a:r>
            <a:r>
              <a:rPr lang="es-EC" sz="2000" dirty="0" smtClean="0"/>
              <a:t> </a:t>
            </a:r>
            <a:r>
              <a:rPr lang="es-EC" sz="2000" dirty="0"/>
              <a:t>lo que permitirá el desarrollo y progreso del país, por ello </a:t>
            </a:r>
            <a:r>
              <a:rPr lang="es-EC" sz="2000" b="1" dirty="0"/>
              <a:t>es necesario </a:t>
            </a:r>
            <a:r>
              <a:rPr lang="es-EC" sz="2000" dirty="0"/>
              <a:t>que existan </a:t>
            </a:r>
            <a:r>
              <a:rPr lang="es-EC" sz="2000" b="1" dirty="0"/>
              <a:t>proyectos de inversión en </a:t>
            </a:r>
            <a:r>
              <a:rPr lang="es-EC" sz="2000" b="1" dirty="0" smtClean="0"/>
              <a:t>Defensa</a:t>
            </a:r>
            <a:r>
              <a:rPr lang="es-EC" sz="2000" dirty="0" smtClean="0"/>
              <a:t> </a:t>
            </a:r>
            <a:r>
              <a:rPr lang="es-EC" sz="2000" dirty="0"/>
              <a:t>y </a:t>
            </a:r>
            <a:r>
              <a:rPr lang="es-EC" sz="2000" b="1" dirty="0"/>
              <a:t>no estar sujetos a decisiones políticas </a:t>
            </a:r>
            <a:r>
              <a:rPr lang="es-EC" sz="2000" b="1" dirty="0" smtClean="0"/>
              <a:t>de </a:t>
            </a:r>
            <a:r>
              <a:rPr lang="es-EC" sz="2000" b="1" dirty="0"/>
              <a:t>turno</a:t>
            </a:r>
            <a:r>
              <a:rPr lang="es-EC" sz="2000" dirty="0"/>
              <a:t>, para de esta manera considerar a la Defensa como bien público.</a:t>
            </a:r>
            <a:r>
              <a:rPr lang="es-EC" sz="2000" b="1" dirty="0"/>
              <a:t>  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32651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Rectángulo"/>
          <p:cNvSpPr/>
          <p:nvPr/>
        </p:nvSpPr>
        <p:spPr>
          <a:xfrm>
            <a:off x="1187624" y="2172920"/>
            <a:ext cx="6768752" cy="34163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EC" sz="2400" b="1" dirty="0"/>
              <a:t>Asignación de recursos necesarios por parte del Estado</a:t>
            </a:r>
            <a:r>
              <a:rPr lang="es-EC" sz="2400" b="1" dirty="0" smtClean="0"/>
              <a:t>. 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es-EC" sz="2400" b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C" sz="2400" b="1" dirty="0"/>
              <a:t>Direccionamiento estratégico por parte del Estado. </a:t>
            </a:r>
            <a:endParaRPr lang="es-ES" sz="24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es-ES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C" sz="2400" b="1" dirty="0"/>
              <a:t>Desarrollo de capacidades a Fuerzas Armadas en función de sus misiones y tareas.</a:t>
            </a:r>
            <a:endParaRPr lang="es-ES" sz="24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es-ES" sz="2400" dirty="0"/>
          </a:p>
        </p:txBody>
      </p:sp>
      <p:sp>
        <p:nvSpPr>
          <p:cNvPr id="16" name="2 Rectángulo"/>
          <p:cNvSpPr/>
          <p:nvPr/>
        </p:nvSpPr>
        <p:spPr>
          <a:xfrm>
            <a:off x="2771800" y="231031"/>
            <a:ext cx="4032448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4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RECOMENDACIONES</a:t>
            </a:r>
          </a:p>
        </p:txBody>
      </p:sp>
      <p:sp>
        <p:nvSpPr>
          <p:cNvPr id="6" name="2 Rectángulo"/>
          <p:cNvSpPr/>
          <p:nvPr/>
        </p:nvSpPr>
        <p:spPr>
          <a:xfrm>
            <a:off x="755576" y="1095127"/>
            <a:ext cx="2304256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400" b="1" i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Estrategias:</a:t>
            </a:r>
          </a:p>
        </p:txBody>
      </p:sp>
    </p:spTree>
    <p:extLst>
      <p:ext uri="{BB962C8B-B14F-4D97-AF65-F5344CB8AC3E}">
        <p14:creationId xmlns:p14="http://schemas.microsoft.com/office/powerpoint/2010/main" val="366056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Rectángulo"/>
          <p:cNvSpPr/>
          <p:nvPr/>
        </p:nvSpPr>
        <p:spPr>
          <a:xfrm>
            <a:off x="971600" y="908720"/>
            <a:ext cx="6768752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EC" sz="2400" b="1" dirty="0"/>
              <a:t>Asignación de recursos necesarios por parte del Estado</a:t>
            </a:r>
            <a:r>
              <a:rPr lang="es-EC" sz="2400" b="1" dirty="0" smtClean="0"/>
              <a:t>. </a:t>
            </a:r>
            <a:endParaRPr lang="es-ES" sz="2400" dirty="0"/>
          </a:p>
        </p:txBody>
      </p:sp>
      <p:sp>
        <p:nvSpPr>
          <p:cNvPr id="16" name="2 Rectángulo"/>
          <p:cNvSpPr/>
          <p:nvPr/>
        </p:nvSpPr>
        <p:spPr>
          <a:xfrm>
            <a:off x="2771800" y="231031"/>
            <a:ext cx="4032448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4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RECOMENDACIONES</a:t>
            </a:r>
          </a:p>
        </p:txBody>
      </p:sp>
      <p:sp>
        <p:nvSpPr>
          <p:cNvPr id="5" name="1 Rectángulo"/>
          <p:cNvSpPr/>
          <p:nvPr/>
        </p:nvSpPr>
        <p:spPr>
          <a:xfrm>
            <a:off x="827584" y="1980123"/>
            <a:ext cx="7992888" cy="378565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000" dirty="0" smtClean="0"/>
              <a:t>Al </a:t>
            </a:r>
            <a:r>
              <a:rPr lang="es-EC" sz="2000" dirty="0"/>
              <a:t>ser considerado una </a:t>
            </a:r>
            <a:r>
              <a:rPr lang="es-EC" sz="2000" b="1" dirty="0"/>
              <a:t>política de </a:t>
            </a:r>
            <a:r>
              <a:rPr lang="es-EC" sz="2000" b="1" dirty="0" smtClean="0"/>
              <a:t>Estado </a:t>
            </a:r>
            <a:r>
              <a:rPr lang="es-EC" sz="2000" dirty="0"/>
              <a:t>“ la </a:t>
            </a:r>
            <a:r>
              <a:rPr lang="es-EC" sz="2000" dirty="0" smtClean="0"/>
              <a:t>Defensa </a:t>
            </a:r>
            <a:r>
              <a:rPr lang="es-EC" sz="2000" dirty="0"/>
              <a:t>como bien público” es </a:t>
            </a:r>
            <a:r>
              <a:rPr lang="es-EC" sz="2000" b="1" dirty="0"/>
              <a:t>deber y obligación del Estado invertir económicamente </a:t>
            </a:r>
            <a:r>
              <a:rPr lang="es-EC" sz="2000" dirty="0"/>
              <a:t>lo necesario y suficiente,  para </a:t>
            </a:r>
            <a:r>
              <a:rPr lang="es-EC" sz="2000" b="1" dirty="0"/>
              <a:t>mantener a una sociedad </a:t>
            </a:r>
            <a:r>
              <a:rPr lang="es-EC" sz="2000" dirty="0"/>
              <a:t>con las garantías de tener un </a:t>
            </a:r>
            <a:r>
              <a:rPr lang="es-EC" sz="2000" b="1" dirty="0"/>
              <a:t>buen vivir</a:t>
            </a:r>
            <a:r>
              <a:rPr lang="es-EC" sz="2000" dirty="0"/>
              <a:t>, una </a:t>
            </a:r>
            <a:r>
              <a:rPr lang="es-EC" sz="2000" b="1" dirty="0"/>
              <a:t>soberanía e integridad territorial </a:t>
            </a:r>
            <a:r>
              <a:rPr lang="es-EC" sz="2000" dirty="0"/>
              <a:t>y permitir la </a:t>
            </a:r>
            <a:r>
              <a:rPr lang="es-EC" sz="2000" b="1" dirty="0"/>
              <a:t>protección de las garantías y derechos de los ciudadanos</a:t>
            </a:r>
            <a:r>
              <a:rPr lang="es-EC" sz="2000" dirty="0"/>
              <a:t>, </a:t>
            </a:r>
            <a:r>
              <a:rPr lang="es-EC" sz="2000" dirty="0" smtClean="0"/>
              <a:t>es </a:t>
            </a:r>
            <a:r>
              <a:rPr lang="es-EC" sz="2000" dirty="0"/>
              <a:t>decir que </a:t>
            </a:r>
            <a:r>
              <a:rPr lang="es-EC" sz="2000" b="1" dirty="0"/>
              <a:t>invertir en </a:t>
            </a:r>
            <a:r>
              <a:rPr lang="es-EC" sz="2000" b="1" dirty="0" smtClean="0"/>
              <a:t>Seguridad </a:t>
            </a:r>
            <a:r>
              <a:rPr lang="es-EC" sz="2000" b="1" dirty="0"/>
              <a:t>y </a:t>
            </a:r>
            <a:r>
              <a:rPr lang="es-EC" sz="2000" b="1" dirty="0" smtClean="0"/>
              <a:t>Defensa</a:t>
            </a:r>
            <a:r>
              <a:rPr lang="es-EC" sz="2000" dirty="0" smtClean="0"/>
              <a:t> </a:t>
            </a:r>
            <a:r>
              <a:rPr lang="es-EC" sz="2000" dirty="0"/>
              <a:t>constituye una </a:t>
            </a:r>
            <a:r>
              <a:rPr lang="es-EC" sz="2000" b="1" dirty="0"/>
              <a:t>póliza</a:t>
            </a:r>
            <a:r>
              <a:rPr lang="es-EC" sz="2000" dirty="0"/>
              <a:t> indispensable para el </a:t>
            </a:r>
            <a:r>
              <a:rPr lang="es-EC" sz="2000" b="1" dirty="0"/>
              <a:t>desarrollo </a:t>
            </a:r>
            <a:r>
              <a:rPr lang="es-EC" sz="2000" b="1" dirty="0" smtClean="0"/>
              <a:t>y progreso </a:t>
            </a:r>
            <a:r>
              <a:rPr lang="es-EC" sz="2000" dirty="0" smtClean="0"/>
              <a:t>de un país.</a:t>
            </a:r>
            <a:endParaRPr lang="es-ES" sz="2000" dirty="0"/>
          </a:p>
          <a:p>
            <a:pPr algn="just"/>
            <a:r>
              <a:rPr lang="es-EC" sz="2000" dirty="0" smtClean="0"/>
              <a:t>Muchos </a:t>
            </a:r>
            <a:r>
              <a:rPr lang="es-EC" sz="2000" dirty="0"/>
              <a:t>coinciden que la </a:t>
            </a:r>
            <a:r>
              <a:rPr lang="es-EC" sz="2000" b="1" dirty="0"/>
              <a:t>inversión en </a:t>
            </a:r>
            <a:r>
              <a:rPr lang="es-EC" sz="2000" b="1" dirty="0" smtClean="0"/>
              <a:t>Defensa </a:t>
            </a:r>
            <a:r>
              <a:rPr lang="es-EC" sz="2000" b="1" dirty="0"/>
              <a:t>no deben ser considerado </a:t>
            </a:r>
            <a:r>
              <a:rPr lang="es-EC" sz="2000" dirty="0"/>
              <a:t>como i</a:t>
            </a:r>
            <a:r>
              <a:rPr lang="es-EC" sz="2000" b="1" dirty="0"/>
              <a:t>mproductivo</a:t>
            </a:r>
            <a:r>
              <a:rPr lang="es-EC" sz="2000" dirty="0"/>
              <a:t>, sino al contrario mirarla desde una óptica de un </a:t>
            </a:r>
            <a:r>
              <a:rPr lang="es-EC" sz="2000" b="1" dirty="0"/>
              <a:t>gasto social indispensable</a:t>
            </a:r>
            <a:r>
              <a:rPr lang="es-EC" sz="2000" dirty="0"/>
              <a:t>, que debe </a:t>
            </a:r>
            <a:r>
              <a:rPr lang="es-EC" sz="2000" b="1" dirty="0"/>
              <a:t>obedecer a proyectos económicos </a:t>
            </a:r>
            <a:r>
              <a:rPr lang="es-EC" sz="2000" dirty="0"/>
              <a:t>de un </a:t>
            </a:r>
            <a:r>
              <a:rPr lang="es-EC" sz="2000" b="1" dirty="0" smtClean="0"/>
              <a:t>Estado</a:t>
            </a:r>
            <a:r>
              <a:rPr lang="es-EC" sz="2000" dirty="0" smtClean="0"/>
              <a:t> </a:t>
            </a:r>
            <a:r>
              <a:rPr lang="es-EC" sz="2000" b="1" dirty="0"/>
              <a:t>y no a decisiones políticas del momento</a:t>
            </a:r>
            <a:r>
              <a:rPr lang="es-EC" sz="2000" dirty="0"/>
              <a:t>, solo así se permitirá un país con una </a:t>
            </a:r>
            <a:r>
              <a:rPr lang="es-EC" sz="2000" b="1" dirty="0" smtClean="0"/>
              <a:t>paz, tranquilidad, desarrollo </a:t>
            </a:r>
            <a:r>
              <a:rPr lang="es-EC" sz="2000" b="1" dirty="0"/>
              <a:t>y progreso.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120507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2 Rectángulo"/>
          <p:cNvSpPr/>
          <p:nvPr/>
        </p:nvSpPr>
        <p:spPr>
          <a:xfrm>
            <a:off x="3347864" y="612726"/>
            <a:ext cx="2880320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4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INTRODUCCIÓN</a:t>
            </a: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4139952" y="1988840"/>
            <a:ext cx="1115616" cy="369332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b="1" dirty="0" smtClean="0">
                <a:latin typeface="Arial Black" pitchFamily="34" charset="0"/>
                <a:hlinkClick r:id="rId3" action="ppaction://hlinkfile"/>
              </a:rPr>
              <a:t>VIDEO</a:t>
            </a:r>
            <a:endParaRPr lang="es-ES_tradnl" b="1" dirty="0">
              <a:latin typeface="Arial Black" pitchFamily="34" charset="0"/>
            </a:endParaRPr>
          </a:p>
        </p:txBody>
      </p:sp>
      <p:sp>
        <p:nvSpPr>
          <p:cNvPr id="2" name="AutoShape 2" descr="Resultado de imagen para ministra de defensa maria fernanda espinosa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542" y="3356991"/>
            <a:ext cx="3983706" cy="2360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00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Rectángulo"/>
          <p:cNvSpPr/>
          <p:nvPr/>
        </p:nvSpPr>
        <p:spPr>
          <a:xfrm>
            <a:off x="826773" y="1413691"/>
            <a:ext cx="7056784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EC" sz="2400" b="1" dirty="0"/>
              <a:t>Direccionamiento estratégico por parte del </a:t>
            </a:r>
            <a:r>
              <a:rPr lang="es-EC" sz="2400" b="1" dirty="0" smtClean="0"/>
              <a:t>Estado. </a:t>
            </a:r>
            <a:endParaRPr lang="es-ES" sz="2400" dirty="0"/>
          </a:p>
        </p:txBody>
      </p:sp>
      <p:sp>
        <p:nvSpPr>
          <p:cNvPr id="16" name="2 Rectángulo"/>
          <p:cNvSpPr/>
          <p:nvPr/>
        </p:nvSpPr>
        <p:spPr>
          <a:xfrm>
            <a:off x="2771800" y="231031"/>
            <a:ext cx="4032448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4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RECOMENDACIONES</a:t>
            </a:r>
          </a:p>
        </p:txBody>
      </p:sp>
      <p:sp>
        <p:nvSpPr>
          <p:cNvPr id="5" name="1 Rectángulo"/>
          <p:cNvSpPr/>
          <p:nvPr/>
        </p:nvSpPr>
        <p:spPr>
          <a:xfrm>
            <a:off x="826773" y="2492896"/>
            <a:ext cx="7992888" cy="193899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000" dirty="0" smtClean="0"/>
              <a:t>Al </a:t>
            </a:r>
            <a:r>
              <a:rPr lang="es-EC" sz="2000" dirty="0"/>
              <a:t>tener la concepción y la política claramente definida por parte del </a:t>
            </a:r>
            <a:r>
              <a:rPr lang="es-EC" sz="2000" dirty="0" smtClean="0"/>
              <a:t>Estado, </a:t>
            </a:r>
            <a:r>
              <a:rPr lang="es-EC" sz="2000" b="1" dirty="0"/>
              <a:t>es deber y obligación de los órganos e instituciones </a:t>
            </a:r>
            <a:r>
              <a:rPr lang="es-EC" sz="2000" dirty="0" smtClean="0"/>
              <a:t>tanto </a:t>
            </a:r>
            <a:r>
              <a:rPr lang="es-EC" sz="2000" dirty="0"/>
              <a:t>militares como civiles, así como de los </a:t>
            </a:r>
            <a:r>
              <a:rPr lang="es-EC" sz="2000" b="1" dirty="0"/>
              <a:t>ciudadanos y ciudadanas</a:t>
            </a:r>
            <a:r>
              <a:rPr lang="es-EC" sz="2000" dirty="0"/>
              <a:t>, </a:t>
            </a:r>
            <a:r>
              <a:rPr lang="es-EC" sz="2000" b="1" dirty="0"/>
              <a:t>cumplir y hacer cumplir este objetivo político</a:t>
            </a:r>
            <a:r>
              <a:rPr lang="es-EC" sz="2000" dirty="0"/>
              <a:t>, de una </a:t>
            </a:r>
            <a:r>
              <a:rPr lang="es-EC" sz="2000" b="1" dirty="0"/>
              <a:t>forma interrelacionada </a:t>
            </a:r>
            <a:r>
              <a:rPr lang="es-EC" sz="2000" dirty="0"/>
              <a:t>en donde los estamentos </a:t>
            </a:r>
            <a:r>
              <a:rPr lang="es-EC" sz="2000" b="1" dirty="0"/>
              <a:t>político, </a:t>
            </a:r>
            <a:r>
              <a:rPr lang="es-EC" sz="2000" b="1" dirty="0" smtClean="0"/>
              <a:t>económico y </a:t>
            </a:r>
            <a:r>
              <a:rPr lang="es-EC" sz="2000" b="1" dirty="0"/>
              <a:t>militar coordinen y coadyuven </a:t>
            </a:r>
            <a:r>
              <a:rPr lang="es-EC" sz="2000" dirty="0"/>
              <a:t>para que la </a:t>
            </a:r>
            <a:r>
              <a:rPr lang="es-EC" sz="2000" b="1" dirty="0"/>
              <a:t>Defensa constituya un bien público</a:t>
            </a:r>
            <a:r>
              <a:rPr lang="es-EC" sz="2000" dirty="0"/>
              <a:t>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417434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Rectángulo"/>
          <p:cNvSpPr/>
          <p:nvPr/>
        </p:nvSpPr>
        <p:spPr>
          <a:xfrm>
            <a:off x="683568" y="908720"/>
            <a:ext cx="7056784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es-EC" sz="2400" b="1" dirty="0"/>
              <a:t>Desarrollo de capacidades a Fuerzas Armadas en función de sus misiones y tareas.</a:t>
            </a:r>
            <a:endParaRPr lang="es-ES" sz="2400" dirty="0"/>
          </a:p>
        </p:txBody>
      </p:sp>
      <p:sp>
        <p:nvSpPr>
          <p:cNvPr id="16" name="2 Rectángulo"/>
          <p:cNvSpPr/>
          <p:nvPr/>
        </p:nvSpPr>
        <p:spPr>
          <a:xfrm>
            <a:off x="2771800" y="231031"/>
            <a:ext cx="4032448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4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RECOMENDACIONES</a:t>
            </a:r>
          </a:p>
        </p:txBody>
      </p:sp>
      <p:sp>
        <p:nvSpPr>
          <p:cNvPr id="5" name="1 Rectángulo"/>
          <p:cNvSpPr/>
          <p:nvPr/>
        </p:nvSpPr>
        <p:spPr>
          <a:xfrm>
            <a:off x="1115616" y="2419141"/>
            <a:ext cx="7488832" cy="255454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000" dirty="0"/>
              <a:t>Los factores de </a:t>
            </a:r>
            <a:r>
              <a:rPr lang="es-EC" sz="2000" b="1" dirty="0"/>
              <a:t>riegos y las amenazas han mutado</a:t>
            </a:r>
            <a:r>
              <a:rPr lang="es-EC" sz="2000" dirty="0"/>
              <a:t>, ya no son las </a:t>
            </a:r>
            <a:r>
              <a:rPr lang="es-EC" sz="2000" dirty="0" smtClean="0"/>
              <a:t> </a:t>
            </a:r>
            <a:r>
              <a:rPr lang="es-EC" sz="2000" b="1" dirty="0" smtClean="0"/>
              <a:t>tradicionales</a:t>
            </a:r>
            <a:r>
              <a:rPr lang="es-EC" sz="2000" dirty="0" smtClean="0"/>
              <a:t>, ahora son </a:t>
            </a:r>
            <a:r>
              <a:rPr lang="es-EC" sz="2000" b="1" dirty="0" smtClean="0"/>
              <a:t>atípicas </a:t>
            </a:r>
            <a:r>
              <a:rPr lang="es-EC" sz="2000" b="1" dirty="0"/>
              <a:t>y asimétricas</a:t>
            </a:r>
            <a:r>
              <a:rPr lang="es-EC" sz="2000" dirty="0"/>
              <a:t>, </a:t>
            </a:r>
            <a:r>
              <a:rPr lang="es-EC" sz="2000" dirty="0" smtClean="0"/>
              <a:t> </a:t>
            </a:r>
            <a:r>
              <a:rPr lang="es-EC" sz="2000" b="1" dirty="0" smtClean="0"/>
              <a:t>internas y externas</a:t>
            </a:r>
            <a:r>
              <a:rPr lang="es-EC" sz="2000" dirty="0" smtClean="0"/>
              <a:t>, es </a:t>
            </a:r>
            <a:r>
              <a:rPr lang="es-EC" sz="2000" dirty="0"/>
              <a:t>por ello </a:t>
            </a:r>
            <a:r>
              <a:rPr lang="es-EC" sz="2000" dirty="0" smtClean="0"/>
              <a:t>que </a:t>
            </a:r>
            <a:r>
              <a:rPr lang="es-EC" sz="2000" dirty="0" smtClean="0"/>
              <a:t>la </a:t>
            </a:r>
            <a:r>
              <a:rPr lang="es-EC" sz="2000" b="1" dirty="0" smtClean="0"/>
              <a:t>inversión </a:t>
            </a:r>
            <a:r>
              <a:rPr lang="es-EC" sz="2000" b="1" dirty="0"/>
              <a:t>en </a:t>
            </a:r>
            <a:r>
              <a:rPr lang="es-EC" sz="2000" b="1" dirty="0" smtClean="0"/>
              <a:t>Defensa, </a:t>
            </a:r>
            <a:r>
              <a:rPr lang="es-EC" sz="2000" dirty="0" smtClean="0"/>
              <a:t>deben permitir </a:t>
            </a:r>
            <a:r>
              <a:rPr lang="es-EC" sz="2000" dirty="0"/>
              <a:t>unas F</a:t>
            </a:r>
            <a:r>
              <a:rPr lang="es-EC" sz="2000" b="1" dirty="0"/>
              <a:t>uerzas Armadas multipropósito</a:t>
            </a:r>
            <a:r>
              <a:rPr lang="es-EC" sz="2000" dirty="0"/>
              <a:t>, </a:t>
            </a:r>
            <a:r>
              <a:rPr lang="es-EC" sz="2000" dirty="0" smtClean="0"/>
              <a:t>con recursos humanos, </a:t>
            </a:r>
            <a:r>
              <a:rPr lang="es-EC" sz="2000" dirty="0"/>
              <a:t>infraestructura, doctrina conjunta, </a:t>
            </a:r>
            <a:r>
              <a:rPr lang="es-EC" sz="2000" dirty="0" smtClean="0"/>
              <a:t>material, medios</a:t>
            </a:r>
            <a:r>
              <a:rPr lang="es-EC" sz="2000" dirty="0"/>
              <a:t>, </a:t>
            </a:r>
            <a:r>
              <a:rPr lang="es-EC" sz="2000" dirty="0" smtClean="0"/>
              <a:t>tecnología, equipo; que </a:t>
            </a:r>
            <a:r>
              <a:rPr lang="es-EC" sz="2000" dirty="0"/>
              <a:t>permitan adquirir las </a:t>
            </a:r>
            <a:r>
              <a:rPr lang="es-EC" sz="2000" b="1" dirty="0" smtClean="0"/>
              <a:t>destrezas, </a:t>
            </a:r>
            <a:r>
              <a:rPr lang="es-EC" sz="2000" b="1" dirty="0"/>
              <a:t>habilidades y  las capacidades </a:t>
            </a:r>
            <a:r>
              <a:rPr lang="es-EC" sz="2000" dirty="0"/>
              <a:t>para disponer de </a:t>
            </a:r>
            <a:r>
              <a:rPr lang="es-EC" sz="2000" dirty="0" smtClean="0"/>
              <a:t>institución armada </a:t>
            </a:r>
            <a:r>
              <a:rPr lang="es-EC" sz="2000" b="1" dirty="0" smtClean="0"/>
              <a:t>preparada y entrenada </a:t>
            </a:r>
            <a:r>
              <a:rPr lang="es-EC" sz="2000" dirty="0" smtClean="0"/>
              <a:t>para enfrentar y apoyar  ante estas amenazas y riesgos actuales.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71394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Rectángulo"/>
          <p:cNvSpPr/>
          <p:nvPr/>
        </p:nvSpPr>
        <p:spPr>
          <a:xfrm>
            <a:off x="1547664" y="3501008"/>
            <a:ext cx="6048672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GRACIAS POR SU ATENCIÓN </a:t>
            </a:r>
            <a:endParaRPr lang="es-E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16 Imagen" descr="UF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27238"/>
            <a:ext cx="5737398" cy="1429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131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Rectángulo"/>
          <p:cNvSpPr/>
          <p:nvPr/>
        </p:nvSpPr>
        <p:spPr>
          <a:xfrm>
            <a:off x="179512" y="3068960"/>
            <a:ext cx="2160240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DEFENSA</a:t>
            </a:r>
          </a:p>
        </p:txBody>
      </p:sp>
      <p:sp>
        <p:nvSpPr>
          <p:cNvPr id="8" name="1 Rectángulo"/>
          <p:cNvSpPr/>
          <p:nvPr/>
        </p:nvSpPr>
        <p:spPr>
          <a:xfrm>
            <a:off x="2915816" y="1159584"/>
            <a:ext cx="6048672" cy="1477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Es considerada BIEN PÚBLICO en muchos países.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EC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Permite garantizar el desarrollo y  progreso de un país.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EC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Proporciona paz y tranquilidad a sus ciudadanos.</a:t>
            </a:r>
          </a:p>
        </p:txBody>
      </p:sp>
      <p:sp>
        <p:nvSpPr>
          <p:cNvPr id="10" name="1 Rectángulo"/>
          <p:cNvSpPr/>
          <p:nvPr/>
        </p:nvSpPr>
        <p:spPr>
          <a:xfrm>
            <a:off x="2843808" y="4133979"/>
            <a:ext cx="6048672" cy="203132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En el Ecuador la Agenda Política de la Defensa determina como un pilar fundamental.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Responsabilidad de todos: Estado, instituciones y ciudadanos.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Permitir un Buen Vivir, Desarrollo y Democracia.</a:t>
            </a:r>
          </a:p>
        </p:txBody>
      </p:sp>
      <p:sp>
        <p:nvSpPr>
          <p:cNvPr id="16" name="2 Rectángulo"/>
          <p:cNvSpPr/>
          <p:nvPr/>
        </p:nvSpPr>
        <p:spPr>
          <a:xfrm>
            <a:off x="3347864" y="159023"/>
            <a:ext cx="2880320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4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78296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899592" y="-27384"/>
            <a:ext cx="7524328" cy="919401"/>
          </a:xfrm>
          <a:prstGeom prst="roundRect">
            <a:avLst>
              <a:gd name="adj" fmla="val 16667"/>
            </a:avLst>
          </a:prstGeom>
          <a:noFill/>
          <a:effectLst>
            <a:outerShdw blurRad="50800" dist="12700" dir="5400000" algn="ctr" rotWithShape="0">
              <a:schemeClr val="tx1"/>
            </a:outerShdw>
          </a:effectLst>
        </p:spPr>
        <p:txBody>
          <a:bodyPr anchor="ctr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lvl="1" algn="ctr">
              <a:defRPr/>
            </a:pPr>
            <a:r>
              <a:rPr lang="es-EC" sz="4800" b="1" spc="300" dirty="0">
                <a:ln w="11430">
                  <a:noFill/>
                </a:ln>
                <a:solidFill>
                  <a:srgbClr val="FFCC00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8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cs typeface="Tahoma"/>
              </a:rPr>
              <a:t>SUMARIO</a:t>
            </a:r>
            <a:endParaRPr lang="es-EC" sz="4800" spc="300" dirty="0">
              <a:ln w="11430">
                <a:noFill/>
              </a:ln>
              <a:solidFill>
                <a:srgbClr val="FFCC00"/>
              </a:solidFill>
              <a:effectLst>
                <a:glow rad="101600">
                  <a:prstClr val="black">
                    <a:alpha val="60000"/>
                  </a:prstClr>
                </a:glow>
                <a:outerShdw blurRad="8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  <a:cs typeface="Tahoma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2232248" y="1916832"/>
            <a:ext cx="4572000" cy="369332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b="1" dirty="0" smtClean="0">
                <a:latin typeface="Arial Black" pitchFamily="34" charset="0"/>
              </a:rPr>
              <a:t>EL PROBLEMA DE INVESTIGACIÓN</a:t>
            </a:r>
            <a:endParaRPr lang="es-ES_tradnl" b="1" dirty="0">
              <a:latin typeface="Arial Black" pitchFamily="34" charset="0"/>
            </a:endParaRPr>
          </a:p>
        </p:txBody>
      </p:sp>
      <p:sp>
        <p:nvSpPr>
          <p:cNvPr id="7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1584176" y="1916832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</a:t>
            </a:r>
          </a:p>
        </p:txBody>
      </p:sp>
      <p:sp>
        <p:nvSpPr>
          <p:cNvPr id="8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2087216" y="2823990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3</a:t>
            </a:r>
          </a:p>
        </p:txBody>
      </p:sp>
      <p:sp>
        <p:nvSpPr>
          <p:cNvPr id="9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827584" y="1124744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2843808" y="2905200"/>
            <a:ext cx="612068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s-ES_tradnl" b="1" dirty="0" smtClean="0">
                <a:latin typeface="Arial Black" pitchFamily="34" charset="0"/>
              </a:rPr>
              <a:t>MARCO REFERENCIA</a:t>
            </a:r>
            <a:endParaRPr lang="es-ES_tradnl" b="1" dirty="0">
              <a:latin typeface="Arial Black" pitchFamily="34" charset="0"/>
            </a:endParaRP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655168" y="1156682"/>
            <a:ext cx="248478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r>
              <a:rPr lang="es-EC" b="1" dirty="0" smtClean="0">
                <a:latin typeface="Arial Black" pitchFamily="34" charset="0"/>
              </a:rPr>
              <a:t>INTRODUCCIÓN</a:t>
            </a:r>
            <a:endParaRPr lang="es-EC" b="1" dirty="0">
              <a:latin typeface="Arial Black" pitchFamily="34" charset="0"/>
            </a:endParaRPr>
          </a:p>
        </p:txBody>
      </p:sp>
      <p:sp>
        <p:nvSpPr>
          <p:cNvPr id="12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2123728" y="3913312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4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2896700" y="3945250"/>
            <a:ext cx="619268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>
            <a:defPPr>
              <a:defRPr lang="es-EC"/>
            </a:defPPr>
            <a:lvl1pPr eaLnBrk="0" hangingPunct="0">
              <a:defRPr sz="2000" b="1">
                <a:latin typeface="Arial" pitchFamily="34" charset="0"/>
              </a:defRPr>
            </a:lvl1pPr>
          </a:lstStyle>
          <a:p>
            <a:r>
              <a:rPr lang="es-EC" sz="1800" dirty="0">
                <a:latin typeface="Arial Black" pitchFamily="34" charset="0"/>
              </a:rPr>
              <a:t>DISEÑO </a:t>
            </a:r>
            <a:r>
              <a:rPr lang="es-EC" sz="1800" dirty="0" smtClean="0">
                <a:latin typeface="Arial Black" pitchFamily="34" charset="0"/>
              </a:rPr>
              <a:t>METODOLÓGICO</a:t>
            </a:r>
            <a:endParaRPr lang="es-EC" sz="1800" dirty="0">
              <a:latin typeface="Arial Black" pitchFamily="34" charset="0"/>
            </a:endParaRPr>
          </a:p>
          <a:p>
            <a:endParaRPr lang="es-ES_tradnl" sz="1800" dirty="0">
              <a:latin typeface="Arial Black" pitchFamily="34" charset="0"/>
            </a:endParaRPr>
          </a:p>
        </p:txBody>
      </p:sp>
      <p:sp>
        <p:nvSpPr>
          <p:cNvPr id="14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1711812" y="4869160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5</a:t>
            </a:r>
            <a:endParaRPr lang="en-US" sz="28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2448272" y="4901098"/>
            <a:ext cx="622818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es-ES" b="1" dirty="0" smtClean="0">
                <a:solidFill>
                  <a:prstClr val="black"/>
                </a:solidFill>
                <a:latin typeface="Arial Black" pitchFamily="34" charset="0"/>
                <a:cs typeface="Arial" panose="020B0604020202020204" pitchFamily="34" charset="0"/>
              </a:rPr>
              <a:t>ANÁLISIS E INTERPRETACIÓN DE RESULTADOS</a:t>
            </a:r>
            <a:endParaRPr lang="es-ES_tradnl" b="1" kern="0" dirty="0">
              <a:ln w="11430">
                <a:solidFill>
                  <a:sysClr val="windowText" lastClr="000000">
                    <a:lumMod val="95000"/>
                    <a:lumOff val="5000"/>
                  </a:sysClr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971600" y="5756574"/>
            <a:ext cx="592444" cy="605010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6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852076" y="5889466"/>
            <a:ext cx="619268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>
            <a:defPPr>
              <a:defRPr lang="es-EC"/>
            </a:defPPr>
            <a:lvl1pPr eaLnBrk="0" hangingPunct="0">
              <a:defRPr sz="2000" b="1">
                <a:latin typeface="Arial" pitchFamily="34" charset="0"/>
              </a:defRPr>
            </a:lvl1pPr>
          </a:lstStyle>
          <a:p>
            <a:r>
              <a:rPr lang="es-EC" sz="1800" dirty="0" smtClean="0">
                <a:latin typeface="Arial Black" pitchFamily="34" charset="0"/>
              </a:rPr>
              <a:t>CONCLUSIONES Y RECOMENDACIONES</a:t>
            </a:r>
            <a:endParaRPr lang="es-EC" sz="1800" dirty="0">
              <a:latin typeface="Arial Black" pitchFamily="34" charset="0"/>
            </a:endParaRPr>
          </a:p>
          <a:p>
            <a:endParaRPr lang="es-ES_tradnl" sz="1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768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Rectángulo"/>
          <p:cNvSpPr/>
          <p:nvPr/>
        </p:nvSpPr>
        <p:spPr>
          <a:xfrm>
            <a:off x="179512" y="980728"/>
            <a:ext cx="4536504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Planteamiento del problema</a:t>
            </a:r>
          </a:p>
        </p:txBody>
      </p:sp>
      <p:sp>
        <p:nvSpPr>
          <p:cNvPr id="8" name="1 Rectángulo"/>
          <p:cNvSpPr/>
          <p:nvPr/>
        </p:nvSpPr>
        <p:spPr>
          <a:xfrm>
            <a:off x="1259632" y="1772816"/>
            <a:ext cx="7560840" cy="452431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C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Los Estados  consideran que la </a:t>
            </a:r>
            <a:r>
              <a:rPr lang="es-EC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DEFENSA</a:t>
            </a:r>
            <a:r>
              <a:rPr lang="es-EC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es parte de la </a:t>
            </a:r>
            <a:r>
              <a:rPr lang="es-EC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SEGURIDAD </a:t>
            </a:r>
            <a:r>
              <a:rPr lang="es-EC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(protección sin exclusión).</a:t>
            </a:r>
          </a:p>
          <a:p>
            <a:pPr algn="just"/>
            <a:endParaRPr lang="es-EC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EC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C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 deber de los</a:t>
            </a:r>
            <a:r>
              <a:rPr lang="es-EC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ESTADOS</a:t>
            </a:r>
            <a:r>
              <a:rPr lang="es-EC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proveer a los ciudadanos diferentes bienes y servicios. (salud. educación. luz, agua …..</a:t>
            </a:r>
            <a:r>
              <a:rPr lang="es-EC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s-EC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y Seguridad).</a:t>
            </a:r>
          </a:p>
          <a:p>
            <a:pPr algn="just"/>
            <a:endParaRPr lang="es-EC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EC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C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Los ciudadanos miran a la </a:t>
            </a:r>
            <a:r>
              <a:rPr lang="es-EC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DEFENSA</a:t>
            </a:r>
            <a:r>
              <a:rPr lang="es-EC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como un Bien Público, porque todos deben tener acceso, para garantizar su bienestar y seguridad.</a:t>
            </a:r>
          </a:p>
          <a:p>
            <a:pPr algn="just"/>
            <a:endParaRPr lang="es-EC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EC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C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Las amenazas han cambiado, no son solo tradicionales sino asimétricas,. algunas invisibles,  es deber de todos la </a:t>
            </a:r>
            <a:r>
              <a:rPr lang="es-EC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DEFENSA</a:t>
            </a:r>
            <a:r>
              <a:rPr lang="es-EC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C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EC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C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 es responsabilidad única de las Fuerzas Armadas, sino de un </a:t>
            </a:r>
            <a:r>
              <a:rPr lang="es-EC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</a:t>
            </a:r>
            <a:r>
              <a:rPr lang="es-EC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es necesario considerarla a la</a:t>
            </a:r>
            <a:r>
              <a:rPr lang="es-EC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DEFENSA</a:t>
            </a:r>
            <a:r>
              <a:rPr lang="es-EC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como un </a:t>
            </a:r>
            <a:r>
              <a:rPr lang="es-EC" sz="16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Bien Público</a:t>
            </a:r>
            <a:r>
              <a:rPr lang="es-EC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6" name="2 Rectángulo"/>
          <p:cNvSpPr/>
          <p:nvPr/>
        </p:nvSpPr>
        <p:spPr>
          <a:xfrm>
            <a:off x="1547664" y="159023"/>
            <a:ext cx="6120680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4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EL PROBLEMA DE INVESTIGACIÓN</a:t>
            </a:r>
          </a:p>
        </p:txBody>
      </p:sp>
    </p:spTree>
    <p:extLst>
      <p:ext uri="{BB962C8B-B14F-4D97-AF65-F5344CB8AC3E}">
        <p14:creationId xmlns:p14="http://schemas.microsoft.com/office/powerpoint/2010/main" val="300070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Rectángulo"/>
          <p:cNvSpPr/>
          <p:nvPr/>
        </p:nvSpPr>
        <p:spPr>
          <a:xfrm>
            <a:off x="179512" y="1455167"/>
            <a:ext cx="4536504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Formulación del problema</a:t>
            </a:r>
          </a:p>
        </p:txBody>
      </p:sp>
      <p:sp>
        <p:nvSpPr>
          <p:cNvPr id="8" name="1 Rectángulo"/>
          <p:cNvSpPr/>
          <p:nvPr/>
        </p:nvSpPr>
        <p:spPr>
          <a:xfrm>
            <a:off x="539552" y="3140968"/>
            <a:ext cx="7704856" cy="107721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EC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¿ </a:t>
            </a:r>
            <a:r>
              <a:rPr lang="es-EC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Que factores influyen, para considerar a la </a:t>
            </a:r>
          </a:p>
          <a:p>
            <a:pPr algn="ctr"/>
            <a:r>
              <a:rPr lang="es-EC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DEFENSA </a:t>
            </a:r>
            <a:r>
              <a:rPr lang="es-EC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como </a:t>
            </a:r>
            <a:r>
              <a:rPr lang="es-EC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Bien Público </a:t>
            </a:r>
            <a:r>
              <a:rPr lang="es-EC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el Ecuador </a:t>
            </a:r>
            <a:r>
              <a:rPr lang="es-EC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" name="2 Rectángulo"/>
          <p:cNvSpPr/>
          <p:nvPr/>
        </p:nvSpPr>
        <p:spPr>
          <a:xfrm>
            <a:off x="1547664" y="231031"/>
            <a:ext cx="6120680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4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EL PROBLEMA DE INVESTIGACIÓN</a:t>
            </a:r>
          </a:p>
        </p:txBody>
      </p:sp>
    </p:spTree>
    <p:extLst>
      <p:ext uri="{BB962C8B-B14F-4D97-AF65-F5344CB8AC3E}">
        <p14:creationId xmlns:p14="http://schemas.microsoft.com/office/powerpoint/2010/main" val="371227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2 Rectángulo"/>
          <p:cNvSpPr/>
          <p:nvPr/>
        </p:nvSpPr>
        <p:spPr>
          <a:xfrm>
            <a:off x="1547664" y="159023"/>
            <a:ext cx="6120680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C" sz="24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EL PROBLEMA DE INVESTIGACIÓN</a:t>
            </a:r>
          </a:p>
        </p:txBody>
      </p:sp>
      <p:sp>
        <p:nvSpPr>
          <p:cNvPr id="5" name="2 Rectángulo"/>
          <p:cNvSpPr/>
          <p:nvPr/>
        </p:nvSpPr>
        <p:spPr>
          <a:xfrm>
            <a:off x="331912" y="1052736"/>
            <a:ext cx="4536504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Justificación del problema</a:t>
            </a:r>
          </a:p>
        </p:txBody>
      </p:sp>
      <p:sp>
        <p:nvSpPr>
          <p:cNvPr id="6" name="1 Rectángulo"/>
          <p:cNvSpPr/>
          <p:nvPr/>
        </p:nvSpPr>
        <p:spPr>
          <a:xfrm>
            <a:off x="611560" y="1988840"/>
            <a:ext cx="8064896" cy="40934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 haber definido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 la Defensa como Bien Público, como un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deber irrenunciable y permanente del Estado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componente de la seguridad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integral, que permite, garantizar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la soberanía e integridad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territorial y preservar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los derechos, garantías y libertades de los ciudadanos y las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ciudadanas.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(Constitución Política del Estado y Agenda Política del Estado)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 la justificación mas clara para que la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DEFENSA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sea considerada como una 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política de estado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 no una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política de gobierno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 por lo tanto sea un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Bien Publico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lejos de la i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ntereses e influencia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los  gobiernos de turno.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38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11157</TotalTime>
  <Words>2037</Words>
  <Application>Microsoft Office PowerPoint</Application>
  <PresentationFormat>Presentación en pantalla (4:3)</PresentationFormat>
  <Paragraphs>273</Paragraphs>
  <Slides>42</Slides>
  <Notes>24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42</vt:i4>
      </vt:variant>
    </vt:vector>
  </HeadingPairs>
  <TitlesOfParts>
    <vt:vector size="43" baseType="lpstr">
      <vt:lpstr>2_Tema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</dc:creator>
  <cp:lastModifiedBy>hola</cp:lastModifiedBy>
  <cp:revision>420</cp:revision>
  <dcterms:created xsi:type="dcterms:W3CDTF">2014-09-17T17:45:07Z</dcterms:created>
  <dcterms:modified xsi:type="dcterms:W3CDTF">2015-05-27T17:49:01Z</dcterms:modified>
</cp:coreProperties>
</file>