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v>Obtenido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Hoja1!$A$1:$C$1</c:f>
              <c:strCache>
                <c:ptCount val="3"/>
                <c:pt idx="0">
                  <c:v>Facilidad de uso</c:v>
                </c:pt>
                <c:pt idx="1">
                  <c:v>Interactividad</c:v>
                </c:pt>
                <c:pt idx="2">
                  <c:v>Interfaz de usuario</c:v>
                </c:pt>
              </c:strCache>
            </c:strRef>
          </c:cat>
          <c:val>
            <c:numRef>
              <c:f>Hoja1!$A$2:$C$2</c:f>
              <c:numCache>
                <c:formatCode>General</c:formatCode>
                <c:ptCount val="3"/>
                <c:pt idx="0">
                  <c:v>4.6399999999999997</c:v>
                </c:pt>
                <c:pt idx="1">
                  <c:v>4.6399999999999997</c:v>
                </c:pt>
                <c:pt idx="2">
                  <c:v>4.72</c:v>
                </c:pt>
              </c:numCache>
            </c:numRef>
          </c:val>
        </c:ser>
        <c:ser>
          <c:idx val="1"/>
          <c:order val="1"/>
          <c:tx>
            <c:v>Máximo</c:v>
          </c:tx>
          <c:spPr>
            <a:ln w="4127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Hoja1!$A$1:$C$1</c:f>
              <c:strCache>
                <c:ptCount val="3"/>
                <c:pt idx="0">
                  <c:v>Facilidad de uso</c:v>
                </c:pt>
                <c:pt idx="1">
                  <c:v>Interactividad</c:v>
                </c:pt>
                <c:pt idx="2">
                  <c:v>Interfaz de usuario</c:v>
                </c:pt>
              </c:strCache>
            </c:strRef>
          </c:cat>
          <c:val>
            <c:numRef>
              <c:f>Hoja1!$A$3:$C$3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7712"/>
        <c:axId val="19736624"/>
      </c:radarChart>
      <c:catAx>
        <c:axId val="197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9736624"/>
        <c:crosses val="autoZero"/>
        <c:auto val="1"/>
        <c:lblAlgn val="ctr"/>
        <c:lblOffset val="100"/>
        <c:noMultiLvlLbl val="0"/>
      </c:catAx>
      <c:valAx>
        <c:axId val="1973662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97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014775192285285"/>
          <c:y val="0.79968012794882048"/>
          <c:w val="0.17970449615429418"/>
          <c:h val="3.7485268359847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v>Obtenido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Hoja2!$A$1:$C$1</c:f>
              <c:strCache>
                <c:ptCount val="3"/>
                <c:pt idx="0">
                  <c:v>Accesibilidad</c:v>
                </c:pt>
                <c:pt idx="1">
                  <c:v>Tolerancia a Errores</c:v>
                </c:pt>
                <c:pt idx="2">
                  <c:v>Re-conexión Automática</c:v>
                </c:pt>
              </c:strCache>
            </c:strRef>
          </c:cat>
          <c:val>
            <c:numRef>
              <c:f>Hoja2!$A$2:$C$2</c:f>
              <c:numCache>
                <c:formatCode>General</c:formatCode>
                <c:ptCount val="3"/>
                <c:pt idx="0">
                  <c:v>96</c:v>
                </c:pt>
                <c:pt idx="1">
                  <c:v>96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v>Máximo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Hoja2!$A$1:$C$1</c:f>
              <c:strCache>
                <c:ptCount val="3"/>
                <c:pt idx="0">
                  <c:v>Accesibilidad</c:v>
                </c:pt>
                <c:pt idx="1">
                  <c:v>Tolerancia a Errores</c:v>
                </c:pt>
                <c:pt idx="2">
                  <c:v>Re-conexión Automática</c:v>
                </c:pt>
              </c:strCache>
            </c:strRef>
          </c:cat>
          <c:val>
            <c:numRef>
              <c:f>Hoja2!$A$3:$C$3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367696"/>
        <c:axId val="468887968"/>
      </c:radarChart>
      <c:catAx>
        <c:axId val="23336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68887968"/>
        <c:crosses val="autoZero"/>
        <c:auto val="1"/>
        <c:lblAlgn val="ctr"/>
        <c:lblOffset val="100"/>
        <c:noMultiLvlLbl val="0"/>
      </c:catAx>
      <c:valAx>
        <c:axId val="4688879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3336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99526816806972"/>
          <c:y val="0.78554595443833464"/>
          <c:w val="0.17652825800545552"/>
          <c:h val="3.682272433934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13481321061179E-2"/>
          <c:y val="6.6173374240510133E-2"/>
          <c:w val="0.8427149367563489"/>
          <c:h val="0.933826625759489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Hoja3!$A$1:$B$1</c:f>
              <c:strCache>
                <c:ptCount val="2"/>
                <c:pt idx="0">
                  <c:v>Perdido</c:v>
                </c:pt>
                <c:pt idx="1">
                  <c:v>Conservado</c:v>
                </c:pt>
              </c:strCache>
            </c:strRef>
          </c:cat>
          <c:val>
            <c:numRef>
              <c:f>Hoja3!$A$2:$B$2</c:f>
              <c:numCache>
                <c:formatCode>General</c:formatCode>
                <c:ptCount val="2"/>
                <c:pt idx="0">
                  <c:v>1.1200000000000001</c:v>
                </c:pt>
                <c:pt idx="1">
                  <c:v>98.88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13481321061179E-2"/>
          <c:y val="6.6173374240510133E-2"/>
          <c:w val="0.8427149367563489"/>
          <c:h val="0.93382662575948983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US"/>
              <a:t>Taza de pérdida de video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TLost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val>
            <c:numRef>
              <c:f>Hoja4!$A$12:$H$12</c:f>
              <c:numCache>
                <c:formatCode>0.00%</c:formatCode>
                <c:ptCount val="8"/>
                <c:pt idx="0">
                  <c:v>2.8000000000000001E-2</c:v>
                </c:pt>
                <c:pt idx="1">
                  <c:v>2.5000000000000001E-2</c:v>
                </c:pt>
                <c:pt idx="2">
                  <c:v>2.2800000000000001E-2</c:v>
                </c:pt>
                <c:pt idx="3">
                  <c:v>2.9600000000000001E-2</c:v>
                </c:pt>
                <c:pt idx="4">
                  <c:v>3.1699999999999999E-2</c:v>
                </c:pt>
                <c:pt idx="5">
                  <c:v>3.1699999999999999E-2</c:v>
                </c:pt>
              </c:numCache>
            </c:numRef>
          </c:val>
          <c:smooth val="0"/>
        </c:ser>
        <c:ser>
          <c:idx val="1"/>
          <c:order val="1"/>
          <c:tx>
            <c:v>Maximo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Hoja4!$A$13:$F$13</c:f>
              <c:numCache>
                <c:formatCode>0%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236320960"/>
        <c:axId val="236322048"/>
      </c:lineChart>
      <c:catAx>
        <c:axId val="23632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/>
                  <a:t>Escenarios (número)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36322048"/>
        <c:crosses val="autoZero"/>
        <c:auto val="1"/>
        <c:lblAlgn val="ctr"/>
        <c:lblOffset val="100"/>
        <c:noMultiLvlLbl val="0"/>
      </c:catAx>
      <c:valAx>
        <c:axId val="23632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/>
                  <a:t>Paquetes</a:t>
                </a:r>
                <a:r>
                  <a:rPr lang="es-US" baseline="0"/>
                  <a:t> Perdidos (%)</a:t>
                </a:r>
                <a:endParaRPr lang="es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3632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S" sz="1800" b="1" dirty="0"/>
              <a:t>Índice de espera</a:t>
            </a:r>
          </a:p>
        </c:rich>
      </c:tx>
      <c:layout>
        <c:manualLayout>
          <c:xMode val="edge"/>
          <c:yMode val="edge"/>
          <c:x val="0.42112809592606176"/>
          <c:y val="1.228018231912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Obtenido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4127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Hoja5!$A$1:$F$1</c:f>
              <c:numCache>
                <c:formatCode>General</c:formatCode>
                <c:ptCount val="6"/>
                <c:pt idx="0">
                  <c:v>2.9980000000000002</c:v>
                </c:pt>
                <c:pt idx="1">
                  <c:v>3.1539999999999999</c:v>
                </c:pt>
                <c:pt idx="2">
                  <c:v>2.8959999999999999</c:v>
                </c:pt>
                <c:pt idx="3">
                  <c:v>2.746</c:v>
                </c:pt>
                <c:pt idx="4">
                  <c:v>2.1040000000000001</c:v>
                </c:pt>
                <c:pt idx="5">
                  <c:v>2.65</c:v>
                </c:pt>
              </c:numCache>
            </c:numRef>
          </c:val>
          <c:smooth val="0"/>
        </c:ser>
        <c:ser>
          <c:idx val="1"/>
          <c:order val="1"/>
          <c:tx>
            <c:v>Máximo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Hoja5!$A$2:$F$2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</c:hiLowLines>
        <c:smooth val="0"/>
        <c:axId val="233368240"/>
        <c:axId val="468889600"/>
      </c:lineChart>
      <c:catAx>
        <c:axId val="233368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dirty="0"/>
                  <a:t>Escenarios (</a:t>
                </a:r>
                <a:r>
                  <a:rPr lang="es-US" dirty="0" smtClean="0"/>
                  <a:t>número)</a:t>
                </a:r>
                <a:endParaRPr lang="es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68889600"/>
        <c:crosses val="autoZero"/>
        <c:auto val="1"/>
        <c:lblAlgn val="ctr"/>
        <c:lblOffset val="100"/>
        <c:noMultiLvlLbl val="0"/>
      </c:catAx>
      <c:valAx>
        <c:axId val="4688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200"/>
                  <a:t>Tiempo</a:t>
                </a:r>
                <a:r>
                  <a:rPr lang="es-US" sz="1200" baseline="0"/>
                  <a:t> (segundos)</a:t>
                </a:r>
                <a:endParaRPr lang="es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3336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74603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658867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90905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954337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457988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90964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754314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94964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72466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84759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073867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1855-0129-47C1-8A2E-5DE4640A441C}" type="datetimeFigureOut">
              <a:rPr lang="es-US" smtClean="0"/>
              <a:t>1/23/2017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D229-DEF1-43DA-8C40-848CA5DFE0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014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416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US" dirty="0" smtClean="0">
                <a:solidFill>
                  <a:schemeClr val="accent1">
                    <a:lumMod val="50000"/>
                  </a:schemeClr>
                </a:solidFill>
              </a:rPr>
              <a:t>“Video Vigilancia Autónoma Mediante Sistemas </a:t>
            </a:r>
            <a:br>
              <a:rPr lang="es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US" dirty="0" smtClean="0">
                <a:solidFill>
                  <a:schemeClr val="accent1">
                    <a:lumMod val="50000"/>
                  </a:schemeClr>
                </a:solidFill>
              </a:rPr>
              <a:t>Empotrados-Hardware Libre”</a:t>
            </a:r>
            <a:endParaRPr lang="es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0970" y="6117105"/>
            <a:ext cx="9144000" cy="1655762"/>
          </a:xfrm>
        </p:spPr>
        <p:txBody>
          <a:bodyPr/>
          <a:lstStyle/>
          <a:p>
            <a:r>
              <a:rPr lang="es-US" dirty="0" smtClean="0"/>
              <a:t>Autor: Andrés Rivadeneira</a:t>
            </a:r>
            <a:endParaRPr lang="es-US" dirty="0"/>
          </a:p>
        </p:txBody>
      </p:sp>
      <p:sp>
        <p:nvSpPr>
          <p:cNvPr id="4" name="Rectángulo 3"/>
          <p:cNvSpPr/>
          <p:nvPr/>
        </p:nvSpPr>
        <p:spPr>
          <a:xfrm>
            <a:off x="5977217" y="585245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 </a:t>
            </a:r>
            <a:endParaRPr lang="es-US" dirty="0"/>
          </a:p>
        </p:txBody>
      </p:sp>
      <p:pic>
        <p:nvPicPr>
          <p:cNvPr id="1026" name="Picture 2" descr="Resultado de imagen para esp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" y="62346"/>
            <a:ext cx="3265695" cy="8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ecc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18" y="1"/>
            <a:ext cx="1011382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-2365665" y="16577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dirty="0" smtClean="0"/>
              <a:t>Proyecto de Titulación:</a:t>
            </a:r>
            <a:endParaRPr lang="es-US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319847" y="931262"/>
            <a:ext cx="4860771" cy="369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b="1" dirty="0" smtClean="0">
                <a:solidFill>
                  <a:srgbClr val="0070C0"/>
                </a:solidFill>
              </a:rPr>
              <a:t>“</a:t>
            </a:r>
            <a:r>
              <a:rPr lang="es-US" b="1" dirty="0" err="1" smtClean="0">
                <a:solidFill>
                  <a:srgbClr val="0070C0"/>
                </a:solidFill>
              </a:rPr>
              <a:t>Stay</a:t>
            </a:r>
            <a:r>
              <a:rPr lang="es-US" b="1" dirty="0" smtClean="0">
                <a:solidFill>
                  <a:srgbClr val="0070C0"/>
                </a:solidFill>
              </a:rPr>
              <a:t> </a:t>
            </a:r>
            <a:r>
              <a:rPr lang="es-US" b="1" dirty="0" err="1" smtClean="0">
                <a:solidFill>
                  <a:srgbClr val="0070C0"/>
                </a:solidFill>
              </a:rPr>
              <a:t>hungry</a:t>
            </a:r>
            <a:r>
              <a:rPr lang="es-US" b="1" dirty="0" smtClean="0">
                <a:solidFill>
                  <a:srgbClr val="0070C0"/>
                </a:solidFill>
              </a:rPr>
              <a:t>, </a:t>
            </a:r>
            <a:r>
              <a:rPr lang="es-US" b="1" dirty="0" err="1" smtClean="0">
                <a:solidFill>
                  <a:srgbClr val="0070C0"/>
                </a:solidFill>
              </a:rPr>
              <a:t>stay</a:t>
            </a:r>
            <a:r>
              <a:rPr lang="es-US" b="1" dirty="0" smtClean="0">
                <a:solidFill>
                  <a:srgbClr val="0070C0"/>
                </a:solidFill>
              </a:rPr>
              <a:t> </a:t>
            </a:r>
            <a:r>
              <a:rPr lang="es-US" b="1" dirty="0" err="1" smtClean="0">
                <a:solidFill>
                  <a:srgbClr val="0070C0"/>
                </a:solidFill>
              </a:rPr>
              <a:t>foolish</a:t>
            </a:r>
            <a:r>
              <a:rPr lang="es-US" b="1" dirty="0" smtClean="0">
                <a:solidFill>
                  <a:srgbClr val="0070C0"/>
                </a:solidFill>
              </a:rPr>
              <a:t>”…Jobs</a:t>
            </a:r>
            <a:endParaRPr lang="es-US" b="1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83" y="6018028"/>
            <a:ext cx="683361" cy="6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08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REQUISITOS FUNCIONALES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REQUISITOS FUNCIONALES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9504" y="6091489"/>
            <a:ext cx="233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Sub sistema de Control</a:t>
            </a:r>
            <a:endParaRPr lang="es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600200"/>
            <a:ext cx="9586040" cy="44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27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SOLUCION BASADA EN PATRONES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SOLUCIÓN BASADA EN PATRONES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s-US" sz="12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44" y="1121096"/>
            <a:ext cx="6769987" cy="57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33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DIAGRAMA DE DESPLIEGUE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SOLUCIÓN BASADA EN PATRONES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DIAGRAMA DE DESPLIEGUE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s-US" sz="1200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4" y="1160242"/>
            <a:ext cx="8414905" cy="5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32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ARQUITECTURA 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SOLUCIÓN BASADA EN PATRONES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DIAGRAMA DE DESPLIEGUE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ARQUITECTURA SW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90" y="1032714"/>
            <a:ext cx="8752610" cy="59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8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SOLUCIÓN BASADA EN PATRONES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DIAGRAMA DE DESPLIEGUE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SW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ADECUACIÓN DEL PROTOTIPO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29" y="519549"/>
            <a:ext cx="10454665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639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CONTEXTO PRUEBAS QOE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CONTEXTO PRUEBAS QoE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56" y="1246231"/>
            <a:ext cx="6410325" cy="56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15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TEST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CONTEXTO PRUEBAS QoE TEST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52" y="1155122"/>
            <a:ext cx="9124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27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RESULTADOS QoE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RESULTADOS ESCALA OPINIÓN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11704"/>
              </p:ext>
            </p:extLst>
          </p:nvPr>
        </p:nvGraphicFramePr>
        <p:xfrm>
          <a:off x="2209800" y="1097280"/>
          <a:ext cx="9528810" cy="571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8021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RESULTADOS QoE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RESULTADOS ESCALA DIFICULTAD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585538"/>
              </p:ext>
            </p:extLst>
          </p:nvPr>
        </p:nvGraphicFramePr>
        <p:xfrm>
          <a:off x="2152650" y="1062990"/>
          <a:ext cx="9700260" cy="582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06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RESULTADOS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PRUEBAS QOS (MÉTRICAS)</a:t>
            </a:r>
            <a:endParaRPr lang="es-US" sz="1200" b="1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Pruebas QoS (Métricas)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27" r="6044"/>
          <a:stretch/>
        </p:blipFill>
        <p:spPr>
          <a:xfrm>
            <a:off x="1846640" y="1451831"/>
            <a:ext cx="10166180" cy="49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6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Introducción</a:t>
            </a:r>
          </a:p>
          <a:p>
            <a:r>
              <a:rPr lang="es-US" dirty="0" smtClean="0"/>
              <a:t>Análisis, diseño e implantación</a:t>
            </a:r>
          </a:p>
          <a:p>
            <a:r>
              <a:rPr lang="es-US" dirty="0" smtClean="0"/>
              <a:t>Pruebas</a:t>
            </a:r>
          </a:p>
          <a:p>
            <a:r>
              <a:rPr lang="es-US" dirty="0" smtClean="0"/>
              <a:t>Conclusiones</a:t>
            </a:r>
          </a:p>
          <a:p>
            <a:r>
              <a:rPr lang="es-US" dirty="0" smtClean="0"/>
              <a:t>Líneas de trabajo futuro</a:t>
            </a:r>
          </a:p>
          <a:p>
            <a:pPr marL="0" indent="0">
              <a:buNone/>
            </a:pP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66" y="4001294"/>
            <a:ext cx="3897107" cy="28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283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RESULTADOS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(MÉTRICAS)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PRUEBAS QOS (CONTEXTO)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s-US" sz="1200" b="1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Pruebas QoS (Contexto)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79" y="1555605"/>
            <a:ext cx="93535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717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RESULTADOS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(MÉTRICAS)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(CONTEXTO)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RESULTADOS QoS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RESULTADOS QoE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216342"/>
            <a:ext cx="4114800" cy="904875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790289"/>
              </p:ext>
            </p:extLst>
          </p:nvPr>
        </p:nvGraphicFramePr>
        <p:xfrm>
          <a:off x="3821430" y="2162174"/>
          <a:ext cx="7037070" cy="422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69457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RESULTADOS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(MÉTRICAS)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(CONTEXTO)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RESULTADOS QoS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RESULTADOS QoE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13989"/>
              </p:ext>
            </p:extLst>
          </p:nvPr>
        </p:nvGraphicFramePr>
        <p:xfrm>
          <a:off x="3821430" y="2162174"/>
          <a:ext cx="7037070" cy="422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532" y="1238249"/>
            <a:ext cx="4029075" cy="923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555" y="309112"/>
            <a:ext cx="4514850" cy="1685925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78674"/>
              </p:ext>
            </p:extLst>
          </p:nvPr>
        </p:nvGraphicFramePr>
        <p:xfrm>
          <a:off x="3542823" y="2166444"/>
          <a:ext cx="7475697" cy="47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94937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PRUEBAS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CONTEXTO PRUEBAS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RESULTADOS QoE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(MÉTRICAS)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 QOS (CONTEXTO)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RESULTADOS QoS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RESULTADOS QoE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555" y="309112"/>
            <a:ext cx="4514850" cy="1685925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18161"/>
              </p:ext>
            </p:extLst>
          </p:nvPr>
        </p:nvGraphicFramePr>
        <p:xfrm>
          <a:off x="2228849" y="1573909"/>
          <a:ext cx="8618221" cy="517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0943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AGENDA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INTRODUCCIÓN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ANÁLISIS, DISEÑO, IMPLANTACIÓN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4" y="1140142"/>
            <a:ext cx="10234927" cy="4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368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AGENDA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INTRODUCCIÓN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ANÁLISIS, DISEÑO, IMPLANTACIÓN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PRUEBAS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CONCLUSIONES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rgbClr val="FF0000"/>
                </a:solidFill>
              </a:rPr>
              <a:t>LÍNEAS DE TRABAJO FUTURO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LÍNEAS DE TRABAJO FUTURO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40" y="1159192"/>
            <a:ext cx="10410282" cy="44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14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365125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24" y="1312718"/>
            <a:ext cx="2409825" cy="441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67" y="1323109"/>
            <a:ext cx="2381250" cy="4524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27" y="1307090"/>
            <a:ext cx="2362200" cy="4410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30" y="1322243"/>
            <a:ext cx="2390775" cy="45148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126" y="863893"/>
            <a:ext cx="158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 smtClean="0">
                <a:solidFill>
                  <a:schemeClr val="bg1"/>
                </a:solidFill>
              </a:rPr>
              <a:t>INTRODUCCIÓN</a:t>
            </a:r>
            <a:endParaRPr lang="es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036" y="1514177"/>
            <a:ext cx="175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 smtClean="0">
                <a:sym typeface="Wingdings" panose="05000000000000000000" pitchFamily="2" charset="2"/>
              </a:rPr>
              <a:t> </a:t>
            </a:r>
            <a:r>
              <a:rPr lang="es-US" sz="1400" b="1" dirty="0" smtClean="0"/>
              <a:t>ANTECEDENTES</a:t>
            </a:r>
            <a:endParaRPr lang="es-US" sz="1400" b="1" dirty="0"/>
          </a:p>
        </p:txBody>
      </p:sp>
    </p:spTree>
    <p:extLst>
      <p:ext uri="{BB962C8B-B14F-4D97-AF65-F5344CB8AC3E}">
        <p14:creationId xmlns:p14="http://schemas.microsoft.com/office/powerpoint/2010/main" val="24749303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PLANTEAMIENTO DEL PROBLEMA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126" y="863893"/>
            <a:ext cx="158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 smtClean="0">
                <a:solidFill>
                  <a:schemeClr val="bg1"/>
                </a:solidFill>
              </a:rPr>
              <a:t>INTRODUCCIÓN</a:t>
            </a:r>
            <a:endParaRPr lang="es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4690" y="1295968"/>
            <a:ext cx="175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ANTECEDENTES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/>
              <a:t>PROBLEMA</a:t>
            </a:r>
            <a:endParaRPr lang="es-US" sz="1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80" y="1424335"/>
            <a:ext cx="1936166" cy="1936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upo 13"/>
          <p:cNvGrpSpPr/>
          <p:nvPr/>
        </p:nvGrpSpPr>
        <p:grpSpPr>
          <a:xfrm>
            <a:off x="4991103" y="4101384"/>
            <a:ext cx="2381239" cy="1777618"/>
            <a:chOff x="5397745" y="3041845"/>
            <a:chExt cx="1855910" cy="138545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200" y="3041845"/>
              <a:ext cx="1385455" cy="138545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745" y="3131729"/>
              <a:ext cx="691529" cy="1205685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295968"/>
            <a:ext cx="1717964" cy="1717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73" y="1151550"/>
            <a:ext cx="2776758" cy="24015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15" y="4101384"/>
            <a:ext cx="1660222" cy="1422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4177146" y="2069252"/>
            <a:ext cx="139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dirty="0" smtClean="0"/>
              <a:t>Re-conexión </a:t>
            </a:r>
          </a:p>
          <a:p>
            <a:pPr algn="ctr"/>
            <a:r>
              <a:rPr lang="es-US" dirty="0" smtClean="0"/>
              <a:t>Automática</a:t>
            </a:r>
            <a:endParaRPr lang="es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495104" y="2392417"/>
            <a:ext cx="24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dirty="0" smtClean="0"/>
              <a:t>Daños en los </a:t>
            </a:r>
          </a:p>
          <a:p>
            <a:pPr algn="ctr"/>
            <a:r>
              <a:rPr lang="es-US" dirty="0" smtClean="0"/>
              <a:t>equipos, interrupciones</a:t>
            </a:r>
            <a:endParaRPr lang="es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546374" y="4667025"/>
            <a:ext cx="143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dirty="0" smtClean="0"/>
              <a:t>No grabación</a:t>
            </a:r>
          </a:p>
          <a:p>
            <a:pPr algn="ctr"/>
            <a:r>
              <a:rPr lang="es-US" dirty="0" smtClean="0"/>
              <a:t>Sin conexión</a:t>
            </a:r>
            <a:endParaRPr lang="es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141876" y="4676098"/>
            <a:ext cx="132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dirty="0" smtClean="0"/>
              <a:t>No sensores</a:t>
            </a:r>
          </a:p>
          <a:p>
            <a:pPr algn="ctr"/>
            <a:r>
              <a:rPr lang="es-US" dirty="0" smtClean="0"/>
              <a:t>externos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143857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126" y="863893"/>
            <a:ext cx="158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 smtClean="0">
                <a:solidFill>
                  <a:schemeClr val="bg1"/>
                </a:solidFill>
              </a:rPr>
              <a:t>INTRODUCCIÓN</a:t>
            </a:r>
            <a:endParaRPr lang="es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4690" y="1295968"/>
            <a:ext cx="1759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ANTECEDENTES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PROBLEMA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/>
              <a:t>OBJETIVOS</a:t>
            </a:r>
            <a:endParaRPr lang="es-US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55" y="1241483"/>
            <a:ext cx="5949228" cy="5355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58" y="2034632"/>
            <a:ext cx="4074534" cy="32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10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HIPOTESIS DESCRIPTIVA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126" y="863893"/>
            <a:ext cx="158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 smtClean="0">
                <a:solidFill>
                  <a:schemeClr val="bg1"/>
                </a:solidFill>
              </a:rPr>
              <a:t>INTRODUCCIÓN</a:t>
            </a:r>
            <a:endParaRPr lang="es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4690" y="1295968"/>
            <a:ext cx="175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ANTECEDENTES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PROBLEMA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>
                <a:solidFill>
                  <a:schemeClr val="bg1"/>
                </a:solidFill>
              </a:rPr>
              <a:t>OBJETIVOS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400" b="1" dirty="0" smtClean="0"/>
              <a:t>HIPOTESIS</a:t>
            </a:r>
            <a:endParaRPr lang="es-US" sz="1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985969" y="1658721"/>
            <a:ext cx="5859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H0: El sistema de video vigilancia no permite la reconexión automática ni mitiga la pérdida de paquetes de video, cuando se presentan inconvenientes en el canal de comunicaciones debido a problemas en la red.</a:t>
            </a:r>
          </a:p>
          <a:p>
            <a:pPr algn="just"/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algn="just"/>
            <a:r>
              <a:rPr lang="es-ES" dirty="0"/>
              <a:t>H1: El sistema de video vigilancia permite la reconexión automática y mitiga la pérdida de paquetes de video, cuando se presentan inconvenientes en el canal de comunicaciones debido a problemas en la red</a:t>
            </a:r>
            <a:endParaRPr lang="es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57" y="1336027"/>
            <a:ext cx="3826275" cy="41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32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ARQUITECTURA DE HARDWARE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ARQUITECTURA HW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0"/>
          <a:stretch/>
        </p:blipFill>
        <p:spPr>
          <a:xfrm>
            <a:off x="3751117" y="1131945"/>
            <a:ext cx="6681355" cy="5743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69" y="1106453"/>
            <a:ext cx="1514608" cy="11524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725391"/>
            <a:ext cx="1377788" cy="10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602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REQUISITOS NO FUNCIONALES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REQUISITOS NO FUNCIONALES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89" y="1292561"/>
            <a:ext cx="8867775" cy="31813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71515" y="4549676"/>
            <a:ext cx="8695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1. El cliente requiere necesariamente una conexión de internet para visualizar el servicio de </a:t>
            </a:r>
            <a:r>
              <a:rPr lang="es-ES" dirty="0" err="1" smtClean="0"/>
              <a:t>streaming</a:t>
            </a:r>
            <a:endParaRPr lang="es-ES" dirty="0" smtClean="0"/>
          </a:p>
          <a:p>
            <a:pPr algn="just"/>
            <a:r>
              <a:rPr lang="es-ES" dirty="0" smtClean="0"/>
              <a:t>2</a:t>
            </a:r>
            <a:r>
              <a:rPr lang="es-ES" dirty="0"/>
              <a:t>. Se requiere la instalación de un navegador web diferente a Safari de IOS</a:t>
            </a:r>
          </a:p>
          <a:p>
            <a:pPr algn="just"/>
            <a:r>
              <a:rPr lang="es-ES" dirty="0"/>
              <a:t>3. Se requiere que el entorno de control proporcione al sistema de video vigilancia una conexión eléctrica y una de internet.</a:t>
            </a:r>
          </a:p>
          <a:p>
            <a:pPr algn="just"/>
            <a:r>
              <a:rPr lang="es-ES" dirty="0"/>
              <a:t>4. El cliente debe instalar la aplicación de </a:t>
            </a:r>
            <a:r>
              <a:rPr lang="es-ES" dirty="0" err="1"/>
              <a:t>Telegram</a:t>
            </a:r>
            <a:r>
              <a:rPr lang="es-ES" dirty="0"/>
              <a:t> en su celular y unirse al grupo de mensajería instantánea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210186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979" y="230042"/>
            <a:ext cx="10515600" cy="1325563"/>
          </a:xfrm>
        </p:spPr>
        <p:txBody>
          <a:bodyPr/>
          <a:lstStyle/>
          <a:p>
            <a:r>
              <a:rPr lang="es-US" dirty="0" smtClean="0">
                <a:solidFill>
                  <a:schemeClr val="accent1">
                    <a:lumMod val="75000"/>
                  </a:schemeClr>
                </a:solidFill>
              </a:rPr>
              <a:t>REQUISITOS FUNCIONALES</a:t>
            </a:r>
            <a:endParaRPr lang="es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721429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05" y="553897"/>
            <a:ext cx="158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400" b="1" dirty="0" smtClean="0">
                <a:solidFill>
                  <a:schemeClr val="bg1"/>
                </a:solidFill>
              </a:rPr>
              <a:t>ANÁLISIS, DISEÑO E IMPLEMENTACIÓN</a:t>
            </a:r>
            <a:endParaRPr lang="es-US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211" y="1451831"/>
            <a:ext cx="15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ARQUITECTURA HW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>
                <a:solidFill>
                  <a:schemeClr val="bg1"/>
                </a:solidFill>
              </a:rPr>
              <a:t>REQUISITOS NO FUNCIONALES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US" sz="1200" b="1" dirty="0" smtClean="0"/>
              <a:t>REQUISITOS FUNCIONALES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1045" b="780"/>
          <a:stretch/>
        </p:blipFill>
        <p:spPr>
          <a:xfrm>
            <a:off x="3075708" y="1117950"/>
            <a:ext cx="7813965" cy="55634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19504" y="6091489"/>
            <a:ext cx="290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Sub sistema Video </a:t>
            </a:r>
            <a:r>
              <a:rPr lang="es-US" dirty="0" err="1" smtClean="0"/>
              <a:t>Streaming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704558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447</Words>
  <Application>Microsoft Office PowerPoint</Application>
  <PresentationFormat>Panorámica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de Office</vt:lpstr>
      <vt:lpstr>“Video Vigilancia Autónoma Mediante Sistemas  Empotrados-Hardware Libre”</vt:lpstr>
      <vt:lpstr>AGENDA</vt:lpstr>
      <vt:lpstr>ANTECEDENTES</vt:lpstr>
      <vt:lpstr>PLANTEAMIENTO DEL PROBLEMA</vt:lpstr>
      <vt:lpstr>OBJETIVOS</vt:lpstr>
      <vt:lpstr>HIPOTESIS DESCRIPTIVA</vt:lpstr>
      <vt:lpstr>ARQUITECTURA DE HARDWARE</vt:lpstr>
      <vt:lpstr>REQUISITOS NO FUNCIONALES</vt:lpstr>
      <vt:lpstr>REQUISITOS FUNCIONALES</vt:lpstr>
      <vt:lpstr>REQUISITOS FUNCIONALES</vt:lpstr>
      <vt:lpstr>SOLUCION BASADA EN PATRONES</vt:lpstr>
      <vt:lpstr>DIAGRAMA DE DESPLIEGUE</vt:lpstr>
      <vt:lpstr>ARQUITECTURA </vt:lpstr>
      <vt:lpstr>Presentación de PowerPoint</vt:lpstr>
      <vt:lpstr>CONTEXTO PRUEBAS QoE</vt:lpstr>
      <vt:lpstr>CONTEXTO PRUEBAS QoE TEST</vt:lpstr>
      <vt:lpstr>RESULTADOS ESCALA OPINIÓN</vt:lpstr>
      <vt:lpstr>RESULTADOS ESCALA DIFICULTAD</vt:lpstr>
      <vt:lpstr>Pruebas QoS (Métricas)</vt:lpstr>
      <vt:lpstr>Pruebas QoS (Contexto)</vt:lpstr>
      <vt:lpstr>RESULTADOS QoE</vt:lpstr>
      <vt:lpstr>RESULTADOS QoE</vt:lpstr>
      <vt:lpstr>RESULTADOS QoE</vt:lpstr>
      <vt:lpstr>CONCLUSIONES</vt:lpstr>
      <vt:lpstr>LÍNEAS DE TRABAJO FUTURO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Rivadeneira</dc:creator>
  <cp:lastModifiedBy>Andrés Rivadeneira</cp:lastModifiedBy>
  <cp:revision>16</cp:revision>
  <dcterms:created xsi:type="dcterms:W3CDTF">2017-01-23T21:44:39Z</dcterms:created>
  <dcterms:modified xsi:type="dcterms:W3CDTF">2017-01-24T00:20:35Z</dcterms:modified>
</cp:coreProperties>
</file>