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9" r:id="rId4"/>
    <p:sldId id="261" r:id="rId5"/>
    <p:sldId id="267" r:id="rId6"/>
    <p:sldId id="269" r:id="rId7"/>
    <p:sldId id="262" r:id="rId8"/>
    <p:sldId id="277" r:id="rId9"/>
    <p:sldId id="275" r:id="rId10"/>
    <p:sldId id="278" r:id="rId11"/>
    <p:sldId id="286" r:id="rId12"/>
    <p:sldId id="291" r:id="rId13"/>
    <p:sldId id="287" r:id="rId14"/>
    <p:sldId id="292" r:id="rId15"/>
    <p:sldId id="311" r:id="rId16"/>
    <p:sldId id="313" r:id="rId17"/>
    <p:sldId id="314" r:id="rId18"/>
    <p:sldId id="315" r:id="rId19"/>
    <p:sldId id="316" r:id="rId20"/>
    <p:sldId id="318" r:id="rId21"/>
    <p:sldId id="327" r:id="rId22"/>
    <p:sldId id="319" r:id="rId23"/>
    <p:sldId id="328" r:id="rId24"/>
    <p:sldId id="321" r:id="rId25"/>
    <p:sldId id="323" r:id="rId26"/>
    <p:sldId id="326" r:id="rId27"/>
    <p:sldId id="330" r:id="rId28"/>
    <p:sldId id="331" r:id="rId29"/>
    <p:sldId id="332" r:id="rId30"/>
    <p:sldId id="333" r:id="rId31"/>
    <p:sldId id="334" r:id="rId32"/>
    <p:sldId id="335" r:id="rId33"/>
    <p:sldId id="336" r:id="rId34"/>
    <p:sldId id="337" r:id="rId35"/>
    <p:sldId id="338" r:id="rId36"/>
    <p:sldId id="340" r:id="rId37"/>
    <p:sldId id="341" r:id="rId38"/>
    <p:sldId id="342" r:id="rId39"/>
    <p:sldId id="339" r:id="rId40"/>
    <p:sldId id="344" r:id="rId4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12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13AE58-0A20-49F6-BC17-4577F577BB01}" type="doc">
      <dgm:prSet loTypeId="urn:microsoft.com/office/officeart/2005/8/layout/radial1" loCatId="cycle" qsTypeId="urn:microsoft.com/office/officeart/2005/8/quickstyle/simple1" qsCatId="simple" csTypeId="urn:microsoft.com/office/officeart/2005/8/colors/accent0_2" csCatId="mainScheme" phldr="1"/>
      <dgm:spPr/>
      <dgm:t>
        <a:bodyPr/>
        <a:lstStyle/>
        <a:p>
          <a:endParaRPr lang="es-EC"/>
        </a:p>
      </dgm:t>
    </dgm:pt>
    <dgm:pt modelId="{EA8300A1-D690-449B-B36B-998AE806F39D}">
      <dgm:prSet phldrT="[Texto]"/>
      <dgm:spPr/>
      <dgm:t>
        <a:bodyPr/>
        <a:lstStyle/>
        <a:p>
          <a:r>
            <a:rPr lang="es-EC" b="1" dirty="0">
              <a:solidFill>
                <a:srgbClr val="FF0000"/>
              </a:solidFill>
            </a:rPr>
            <a:t>Ecosistema de Manglar</a:t>
          </a:r>
        </a:p>
      </dgm:t>
    </dgm:pt>
    <dgm:pt modelId="{E2D2A96C-746F-416B-9A42-D8ED965C46CB}" type="parTrans" cxnId="{AB8A0AB4-8066-461C-A871-71F1C26DF247}">
      <dgm:prSet/>
      <dgm:spPr/>
      <dgm:t>
        <a:bodyPr/>
        <a:lstStyle/>
        <a:p>
          <a:endParaRPr lang="es-EC"/>
        </a:p>
      </dgm:t>
    </dgm:pt>
    <dgm:pt modelId="{93020408-EE2E-4CDC-83AF-127C4CCB5542}" type="sibTrans" cxnId="{AB8A0AB4-8066-461C-A871-71F1C26DF247}">
      <dgm:prSet/>
      <dgm:spPr/>
      <dgm:t>
        <a:bodyPr/>
        <a:lstStyle/>
        <a:p>
          <a:endParaRPr lang="es-EC"/>
        </a:p>
      </dgm:t>
    </dgm:pt>
    <dgm:pt modelId="{05AFC3D2-EBE9-4BBE-8E18-44B4A6969F83}">
      <dgm:prSet phldrT="[Texto]"/>
      <dgm:spPr/>
      <dgm:t>
        <a:bodyPr/>
        <a:lstStyle/>
        <a:p>
          <a:r>
            <a:rPr lang="es-ES" b="1"/>
            <a:t>Bien Nacional de Uso Público</a:t>
          </a:r>
          <a:endParaRPr lang="es-EC"/>
        </a:p>
      </dgm:t>
    </dgm:pt>
    <dgm:pt modelId="{8639F97A-F5AA-448C-8544-C2637927ECCC}" type="parTrans" cxnId="{EFB94EAF-1C51-4F58-98D5-38A9D60307AA}">
      <dgm:prSet/>
      <dgm:spPr/>
      <dgm:t>
        <a:bodyPr/>
        <a:lstStyle/>
        <a:p>
          <a:endParaRPr lang="es-EC"/>
        </a:p>
      </dgm:t>
    </dgm:pt>
    <dgm:pt modelId="{D81BC91D-3BDD-4536-AB0B-380B5C77F033}" type="sibTrans" cxnId="{EFB94EAF-1C51-4F58-98D5-38A9D60307AA}">
      <dgm:prSet/>
      <dgm:spPr/>
      <dgm:t>
        <a:bodyPr/>
        <a:lstStyle/>
        <a:p>
          <a:endParaRPr lang="es-EC"/>
        </a:p>
      </dgm:t>
    </dgm:pt>
    <dgm:pt modelId="{DFBC213F-4895-47D5-A29D-950D333C8088}">
      <dgm:prSet phldrT="[Texto]"/>
      <dgm:spPr/>
      <dgm:t>
        <a:bodyPr/>
        <a:lstStyle/>
        <a:p>
          <a:r>
            <a:rPr lang="es-ES" b="1"/>
            <a:t>Bosque Protector</a:t>
          </a:r>
          <a:endParaRPr lang="es-EC"/>
        </a:p>
      </dgm:t>
    </dgm:pt>
    <dgm:pt modelId="{1766F110-FAA9-47F8-AD34-25F52C10DE17}" type="parTrans" cxnId="{CFE9CD63-C6D1-4148-BC09-5F49EB8FA14C}">
      <dgm:prSet/>
      <dgm:spPr/>
      <dgm:t>
        <a:bodyPr/>
        <a:lstStyle/>
        <a:p>
          <a:endParaRPr lang="es-EC"/>
        </a:p>
      </dgm:t>
    </dgm:pt>
    <dgm:pt modelId="{A6B4D4EF-3A81-4889-A365-0C8992D36A89}" type="sibTrans" cxnId="{CFE9CD63-C6D1-4148-BC09-5F49EB8FA14C}">
      <dgm:prSet/>
      <dgm:spPr/>
      <dgm:t>
        <a:bodyPr/>
        <a:lstStyle/>
        <a:p>
          <a:endParaRPr lang="es-EC"/>
        </a:p>
      </dgm:t>
    </dgm:pt>
    <dgm:pt modelId="{2C352660-8528-4E90-8BF7-C0A0336731E5}">
      <dgm:prSet phldrT="[Texto]"/>
      <dgm:spPr/>
      <dgm:t>
        <a:bodyPr/>
        <a:lstStyle/>
        <a:p>
          <a:r>
            <a:rPr lang="es-ES" b="1"/>
            <a:t>Patrimonio Forestal del  Estado</a:t>
          </a:r>
          <a:endParaRPr lang="es-EC"/>
        </a:p>
      </dgm:t>
    </dgm:pt>
    <dgm:pt modelId="{9614799D-E1B9-4590-8EFB-A2CFF3D7C7FE}" type="parTrans" cxnId="{E369BD0E-CF22-4631-BFDE-6F12974D89E6}">
      <dgm:prSet/>
      <dgm:spPr/>
      <dgm:t>
        <a:bodyPr/>
        <a:lstStyle/>
        <a:p>
          <a:endParaRPr lang="es-EC"/>
        </a:p>
      </dgm:t>
    </dgm:pt>
    <dgm:pt modelId="{D1575BE8-3F82-42B2-8B90-871C2B582188}" type="sibTrans" cxnId="{E369BD0E-CF22-4631-BFDE-6F12974D89E6}">
      <dgm:prSet/>
      <dgm:spPr/>
      <dgm:t>
        <a:bodyPr/>
        <a:lstStyle/>
        <a:p>
          <a:endParaRPr lang="es-EC"/>
        </a:p>
      </dgm:t>
    </dgm:pt>
    <dgm:pt modelId="{47817BC8-62D6-4663-89FB-5A9E56B85C1F}">
      <dgm:prSet phldrT="[Texto]"/>
      <dgm:spPr/>
      <dgm:t>
        <a:bodyPr/>
        <a:lstStyle/>
        <a:p>
          <a:r>
            <a:rPr lang="es-ES" b="1"/>
            <a:t>Patrimonio de Áreas Naturales </a:t>
          </a:r>
          <a:endParaRPr lang="es-EC"/>
        </a:p>
      </dgm:t>
    </dgm:pt>
    <dgm:pt modelId="{3A2E94EA-D03A-499C-B320-949DA147DFC8}" type="parTrans" cxnId="{2197220B-8A2A-4B56-853D-8EC75B6CE1CC}">
      <dgm:prSet/>
      <dgm:spPr/>
      <dgm:t>
        <a:bodyPr/>
        <a:lstStyle/>
        <a:p>
          <a:endParaRPr lang="es-EC"/>
        </a:p>
      </dgm:t>
    </dgm:pt>
    <dgm:pt modelId="{C29D8FB9-DB1B-4DAC-843E-DBD0681FE965}" type="sibTrans" cxnId="{2197220B-8A2A-4B56-853D-8EC75B6CE1CC}">
      <dgm:prSet/>
      <dgm:spPr/>
      <dgm:t>
        <a:bodyPr/>
        <a:lstStyle/>
        <a:p>
          <a:endParaRPr lang="es-EC"/>
        </a:p>
      </dgm:t>
    </dgm:pt>
    <dgm:pt modelId="{2D44547D-CEF2-48C1-ACC6-369266AEEA45}">
      <dgm:prSet/>
      <dgm:spPr/>
      <dgm:t>
        <a:bodyPr/>
        <a:lstStyle/>
        <a:p>
          <a:r>
            <a:rPr lang="es-ES" b="1"/>
            <a:t>Ecosistema Frágil</a:t>
          </a:r>
          <a:endParaRPr lang="es-EC"/>
        </a:p>
      </dgm:t>
    </dgm:pt>
    <dgm:pt modelId="{18072C10-38DF-4345-8093-16F6A852EFFF}" type="parTrans" cxnId="{DC1B12DC-4F05-467C-8E17-18CC313185F9}">
      <dgm:prSet/>
      <dgm:spPr/>
      <dgm:t>
        <a:bodyPr/>
        <a:lstStyle/>
        <a:p>
          <a:endParaRPr lang="es-EC"/>
        </a:p>
      </dgm:t>
    </dgm:pt>
    <dgm:pt modelId="{C596A0A9-876E-4632-BD66-A10515009339}" type="sibTrans" cxnId="{DC1B12DC-4F05-467C-8E17-18CC313185F9}">
      <dgm:prSet/>
      <dgm:spPr/>
      <dgm:t>
        <a:bodyPr/>
        <a:lstStyle/>
        <a:p>
          <a:endParaRPr lang="es-EC"/>
        </a:p>
      </dgm:t>
    </dgm:pt>
    <dgm:pt modelId="{68D2DE76-C4AB-4B1C-85B6-228D9B1F497A}" type="pres">
      <dgm:prSet presAssocID="{7B13AE58-0A20-49F6-BC17-4577F577BB01}" presName="cycle" presStyleCnt="0">
        <dgm:presLayoutVars>
          <dgm:chMax val="1"/>
          <dgm:dir/>
          <dgm:animLvl val="ctr"/>
          <dgm:resizeHandles val="exact"/>
        </dgm:presLayoutVars>
      </dgm:prSet>
      <dgm:spPr/>
      <dgm:t>
        <a:bodyPr/>
        <a:lstStyle/>
        <a:p>
          <a:endParaRPr lang="es-EC"/>
        </a:p>
      </dgm:t>
    </dgm:pt>
    <dgm:pt modelId="{F041EE13-D6B1-45B1-8224-CD8DB1DA9B65}" type="pres">
      <dgm:prSet presAssocID="{EA8300A1-D690-449B-B36B-998AE806F39D}" presName="centerShape" presStyleLbl="node0" presStyleIdx="0" presStyleCnt="1"/>
      <dgm:spPr/>
      <dgm:t>
        <a:bodyPr/>
        <a:lstStyle/>
        <a:p>
          <a:endParaRPr lang="es-EC"/>
        </a:p>
      </dgm:t>
    </dgm:pt>
    <dgm:pt modelId="{7D6590DE-DA2A-413D-AABF-52FF4B8DA344}" type="pres">
      <dgm:prSet presAssocID="{8639F97A-F5AA-448C-8544-C2637927ECCC}" presName="Name9" presStyleLbl="parChTrans1D2" presStyleIdx="0" presStyleCnt="5"/>
      <dgm:spPr/>
      <dgm:t>
        <a:bodyPr/>
        <a:lstStyle/>
        <a:p>
          <a:endParaRPr lang="es-EC"/>
        </a:p>
      </dgm:t>
    </dgm:pt>
    <dgm:pt modelId="{A5CC07E2-EB91-4848-A668-894B9325E334}" type="pres">
      <dgm:prSet presAssocID="{8639F97A-F5AA-448C-8544-C2637927ECCC}" presName="connTx" presStyleLbl="parChTrans1D2" presStyleIdx="0" presStyleCnt="5"/>
      <dgm:spPr/>
      <dgm:t>
        <a:bodyPr/>
        <a:lstStyle/>
        <a:p>
          <a:endParaRPr lang="es-EC"/>
        </a:p>
      </dgm:t>
    </dgm:pt>
    <dgm:pt modelId="{47260B5F-089D-4559-A01F-CEC32E638F18}" type="pres">
      <dgm:prSet presAssocID="{05AFC3D2-EBE9-4BBE-8E18-44B4A6969F83}" presName="node" presStyleLbl="node1" presStyleIdx="0" presStyleCnt="5" custRadScaleRad="100128">
        <dgm:presLayoutVars>
          <dgm:bulletEnabled val="1"/>
        </dgm:presLayoutVars>
      </dgm:prSet>
      <dgm:spPr/>
      <dgm:t>
        <a:bodyPr/>
        <a:lstStyle/>
        <a:p>
          <a:endParaRPr lang="es-EC"/>
        </a:p>
      </dgm:t>
    </dgm:pt>
    <dgm:pt modelId="{626A77DE-71C7-4F01-AC7F-AED7BE1C8F89}" type="pres">
      <dgm:prSet presAssocID="{1766F110-FAA9-47F8-AD34-25F52C10DE17}" presName="Name9" presStyleLbl="parChTrans1D2" presStyleIdx="1" presStyleCnt="5"/>
      <dgm:spPr/>
      <dgm:t>
        <a:bodyPr/>
        <a:lstStyle/>
        <a:p>
          <a:endParaRPr lang="es-EC"/>
        </a:p>
      </dgm:t>
    </dgm:pt>
    <dgm:pt modelId="{E70398CA-E4B4-4D03-BD3F-DB86FB3B7BC0}" type="pres">
      <dgm:prSet presAssocID="{1766F110-FAA9-47F8-AD34-25F52C10DE17}" presName="connTx" presStyleLbl="parChTrans1D2" presStyleIdx="1" presStyleCnt="5"/>
      <dgm:spPr/>
      <dgm:t>
        <a:bodyPr/>
        <a:lstStyle/>
        <a:p>
          <a:endParaRPr lang="es-EC"/>
        </a:p>
      </dgm:t>
    </dgm:pt>
    <dgm:pt modelId="{15AE4833-7E24-43D3-9881-604A736227B7}" type="pres">
      <dgm:prSet presAssocID="{DFBC213F-4895-47D5-A29D-950D333C8088}" presName="node" presStyleLbl="node1" presStyleIdx="1" presStyleCnt="5">
        <dgm:presLayoutVars>
          <dgm:bulletEnabled val="1"/>
        </dgm:presLayoutVars>
      </dgm:prSet>
      <dgm:spPr/>
      <dgm:t>
        <a:bodyPr/>
        <a:lstStyle/>
        <a:p>
          <a:endParaRPr lang="es-EC"/>
        </a:p>
      </dgm:t>
    </dgm:pt>
    <dgm:pt modelId="{873B8921-F39E-40D6-8221-765F551ED2BB}" type="pres">
      <dgm:prSet presAssocID="{9614799D-E1B9-4590-8EFB-A2CFF3D7C7FE}" presName="Name9" presStyleLbl="parChTrans1D2" presStyleIdx="2" presStyleCnt="5"/>
      <dgm:spPr/>
      <dgm:t>
        <a:bodyPr/>
        <a:lstStyle/>
        <a:p>
          <a:endParaRPr lang="es-EC"/>
        </a:p>
      </dgm:t>
    </dgm:pt>
    <dgm:pt modelId="{C1C76A17-A146-40E2-A787-92C2A52E0D5F}" type="pres">
      <dgm:prSet presAssocID="{9614799D-E1B9-4590-8EFB-A2CFF3D7C7FE}" presName="connTx" presStyleLbl="parChTrans1D2" presStyleIdx="2" presStyleCnt="5"/>
      <dgm:spPr/>
      <dgm:t>
        <a:bodyPr/>
        <a:lstStyle/>
        <a:p>
          <a:endParaRPr lang="es-EC"/>
        </a:p>
      </dgm:t>
    </dgm:pt>
    <dgm:pt modelId="{236ADBC1-7999-4B63-BDBB-9403C11C137F}" type="pres">
      <dgm:prSet presAssocID="{2C352660-8528-4E90-8BF7-C0A0336731E5}" presName="node" presStyleLbl="node1" presStyleIdx="2" presStyleCnt="5">
        <dgm:presLayoutVars>
          <dgm:bulletEnabled val="1"/>
        </dgm:presLayoutVars>
      </dgm:prSet>
      <dgm:spPr/>
      <dgm:t>
        <a:bodyPr/>
        <a:lstStyle/>
        <a:p>
          <a:endParaRPr lang="es-EC"/>
        </a:p>
      </dgm:t>
    </dgm:pt>
    <dgm:pt modelId="{AAD9D9CB-43F1-4E43-AE90-70A03945ABBF}" type="pres">
      <dgm:prSet presAssocID="{3A2E94EA-D03A-499C-B320-949DA147DFC8}" presName="Name9" presStyleLbl="parChTrans1D2" presStyleIdx="3" presStyleCnt="5"/>
      <dgm:spPr/>
      <dgm:t>
        <a:bodyPr/>
        <a:lstStyle/>
        <a:p>
          <a:endParaRPr lang="es-EC"/>
        </a:p>
      </dgm:t>
    </dgm:pt>
    <dgm:pt modelId="{0504D5A2-702F-47F7-9E7B-88B180B4583A}" type="pres">
      <dgm:prSet presAssocID="{3A2E94EA-D03A-499C-B320-949DA147DFC8}" presName="connTx" presStyleLbl="parChTrans1D2" presStyleIdx="3" presStyleCnt="5"/>
      <dgm:spPr/>
      <dgm:t>
        <a:bodyPr/>
        <a:lstStyle/>
        <a:p>
          <a:endParaRPr lang="es-EC"/>
        </a:p>
      </dgm:t>
    </dgm:pt>
    <dgm:pt modelId="{3784B23D-DAE6-4A42-BA04-C87EBD7731F2}" type="pres">
      <dgm:prSet presAssocID="{47817BC8-62D6-4663-89FB-5A9E56B85C1F}" presName="node" presStyleLbl="node1" presStyleIdx="3" presStyleCnt="5">
        <dgm:presLayoutVars>
          <dgm:bulletEnabled val="1"/>
        </dgm:presLayoutVars>
      </dgm:prSet>
      <dgm:spPr/>
      <dgm:t>
        <a:bodyPr/>
        <a:lstStyle/>
        <a:p>
          <a:endParaRPr lang="es-EC"/>
        </a:p>
      </dgm:t>
    </dgm:pt>
    <dgm:pt modelId="{DE4E3F4B-DA30-411C-99B9-EE5C06860C2F}" type="pres">
      <dgm:prSet presAssocID="{18072C10-38DF-4345-8093-16F6A852EFFF}" presName="Name9" presStyleLbl="parChTrans1D2" presStyleIdx="4" presStyleCnt="5"/>
      <dgm:spPr/>
      <dgm:t>
        <a:bodyPr/>
        <a:lstStyle/>
        <a:p>
          <a:endParaRPr lang="es-EC"/>
        </a:p>
      </dgm:t>
    </dgm:pt>
    <dgm:pt modelId="{E7C93FCC-1607-4937-A3A0-E7C30DB99C25}" type="pres">
      <dgm:prSet presAssocID="{18072C10-38DF-4345-8093-16F6A852EFFF}" presName="connTx" presStyleLbl="parChTrans1D2" presStyleIdx="4" presStyleCnt="5"/>
      <dgm:spPr/>
      <dgm:t>
        <a:bodyPr/>
        <a:lstStyle/>
        <a:p>
          <a:endParaRPr lang="es-EC"/>
        </a:p>
      </dgm:t>
    </dgm:pt>
    <dgm:pt modelId="{AEE74045-6416-4417-9FA3-29E51E86E5CF}" type="pres">
      <dgm:prSet presAssocID="{2D44547D-CEF2-48C1-ACC6-369266AEEA45}" presName="node" presStyleLbl="node1" presStyleIdx="4" presStyleCnt="5">
        <dgm:presLayoutVars>
          <dgm:bulletEnabled val="1"/>
        </dgm:presLayoutVars>
      </dgm:prSet>
      <dgm:spPr/>
      <dgm:t>
        <a:bodyPr/>
        <a:lstStyle/>
        <a:p>
          <a:endParaRPr lang="es-EC"/>
        </a:p>
      </dgm:t>
    </dgm:pt>
  </dgm:ptLst>
  <dgm:cxnLst>
    <dgm:cxn modelId="{106F22ED-C0A7-4742-B487-168AED8754A9}" type="presOf" srcId="{7B13AE58-0A20-49F6-BC17-4577F577BB01}" destId="{68D2DE76-C4AB-4B1C-85B6-228D9B1F497A}" srcOrd="0" destOrd="0" presId="urn:microsoft.com/office/officeart/2005/8/layout/radial1"/>
    <dgm:cxn modelId="{61C73DCC-28D9-4E8E-8980-CD7033840879}" type="presOf" srcId="{47817BC8-62D6-4663-89FB-5A9E56B85C1F}" destId="{3784B23D-DAE6-4A42-BA04-C87EBD7731F2}" srcOrd="0" destOrd="0" presId="urn:microsoft.com/office/officeart/2005/8/layout/radial1"/>
    <dgm:cxn modelId="{E369BD0E-CF22-4631-BFDE-6F12974D89E6}" srcId="{EA8300A1-D690-449B-B36B-998AE806F39D}" destId="{2C352660-8528-4E90-8BF7-C0A0336731E5}" srcOrd="2" destOrd="0" parTransId="{9614799D-E1B9-4590-8EFB-A2CFF3D7C7FE}" sibTransId="{D1575BE8-3F82-42B2-8B90-871C2B582188}"/>
    <dgm:cxn modelId="{AB8A0AB4-8066-461C-A871-71F1C26DF247}" srcId="{7B13AE58-0A20-49F6-BC17-4577F577BB01}" destId="{EA8300A1-D690-449B-B36B-998AE806F39D}" srcOrd="0" destOrd="0" parTransId="{E2D2A96C-746F-416B-9A42-D8ED965C46CB}" sibTransId="{93020408-EE2E-4CDC-83AF-127C4CCB5542}"/>
    <dgm:cxn modelId="{C80988A4-557B-41EF-9626-6F6C12AE1F88}" type="presOf" srcId="{3A2E94EA-D03A-499C-B320-949DA147DFC8}" destId="{AAD9D9CB-43F1-4E43-AE90-70A03945ABBF}" srcOrd="0" destOrd="0" presId="urn:microsoft.com/office/officeart/2005/8/layout/radial1"/>
    <dgm:cxn modelId="{74BD9BFB-98D4-4EA0-A3ED-A5FD47CAE296}" type="presOf" srcId="{9614799D-E1B9-4590-8EFB-A2CFF3D7C7FE}" destId="{C1C76A17-A146-40E2-A787-92C2A52E0D5F}" srcOrd="1" destOrd="0" presId="urn:microsoft.com/office/officeart/2005/8/layout/radial1"/>
    <dgm:cxn modelId="{989CCDB4-A21D-461C-B7EF-88FBF4C6464C}" type="presOf" srcId="{3A2E94EA-D03A-499C-B320-949DA147DFC8}" destId="{0504D5A2-702F-47F7-9E7B-88B180B4583A}" srcOrd="1" destOrd="0" presId="urn:microsoft.com/office/officeart/2005/8/layout/radial1"/>
    <dgm:cxn modelId="{C9966AA6-B4F4-45E3-BC34-79810E287E7F}" type="presOf" srcId="{1766F110-FAA9-47F8-AD34-25F52C10DE17}" destId="{626A77DE-71C7-4F01-AC7F-AED7BE1C8F89}" srcOrd="0" destOrd="0" presId="urn:microsoft.com/office/officeart/2005/8/layout/radial1"/>
    <dgm:cxn modelId="{BEC5CB82-DB77-4598-8509-73A6AAEDDA3E}" type="presOf" srcId="{18072C10-38DF-4345-8093-16F6A852EFFF}" destId="{E7C93FCC-1607-4937-A3A0-E7C30DB99C25}" srcOrd="1" destOrd="0" presId="urn:microsoft.com/office/officeart/2005/8/layout/radial1"/>
    <dgm:cxn modelId="{EE4E1ACC-68C3-4DE8-A618-7322DA97FEAA}" type="presOf" srcId="{8639F97A-F5AA-448C-8544-C2637927ECCC}" destId="{A5CC07E2-EB91-4848-A668-894B9325E334}" srcOrd="1" destOrd="0" presId="urn:microsoft.com/office/officeart/2005/8/layout/radial1"/>
    <dgm:cxn modelId="{DC1B12DC-4F05-467C-8E17-18CC313185F9}" srcId="{EA8300A1-D690-449B-B36B-998AE806F39D}" destId="{2D44547D-CEF2-48C1-ACC6-369266AEEA45}" srcOrd="4" destOrd="0" parTransId="{18072C10-38DF-4345-8093-16F6A852EFFF}" sibTransId="{C596A0A9-876E-4632-BD66-A10515009339}"/>
    <dgm:cxn modelId="{CFE9CD63-C6D1-4148-BC09-5F49EB8FA14C}" srcId="{EA8300A1-D690-449B-B36B-998AE806F39D}" destId="{DFBC213F-4895-47D5-A29D-950D333C8088}" srcOrd="1" destOrd="0" parTransId="{1766F110-FAA9-47F8-AD34-25F52C10DE17}" sibTransId="{A6B4D4EF-3A81-4889-A365-0C8992D36A89}"/>
    <dgm:cxn modelId="{75197417-FA6A-4589-B19D-FE775985273F}" type="presOf" srcId="{05AFC3D2-EBE9-4BBE-8E18-44B4A6969F83}" destId="{47260B5F-089D-4559-A01F-CEC32E638F18}" srcOrd="0" destOrd="0" presId="urn:microsoft.com/office/officeart/2005/8/layout/radial1"/>
    <dgm:cxn modelId="{2EC6177C-E790-482E-9BFE-4E5A18155CE9}" type="presOf" srcId="{1766F110-FAA9-47F8-AD34-25F52C10DE17}" destId="{E70398CA-E4B4-4D03-BD3F-DB86FB3B7BC0}" srcOrd="1" destOrd="0" presId="urn:microsoft.com/office/officeart/2005/8/layout/radial1"/>
    <dgm:cxn modelId="{871DD585-4A34-416B-9F3F-D0AD642A1264}" type="presOf" srcId="{18072C10-38DF-4345-8093-16F6A852EFFF}" destId="{DE4E3F4B-DA30-411C-99B9-EE5C06860C2F}" srcOrd="0" destOrd="0" presId="urn:microsoft.com/office/officeart/2005/8/layout/radial1"/>
    <dgm:cxn modelId="{9FB1A0F0-F88B-4245-A0F3-E630E3F1EC04}" type="presOf" srcId="{EA8300A1-D690-449B-B36B-998AE806F39D}" destId="{F041EE13-D6B1-45B1-8224-CD8DB1DA9B65}" srcOrd="0" destOrd="0" presId="urn:microsoft.com/office/officeart/2005/8/layout/radial1"/>
    <dgm:cxn modelId="{EC2574A4-1D02-40F3-96C0-ECE729D4CF32}" type="presOf" srcId="{8639F97A-F5AA-448C-8544-C2637927ECCC}" destId="{7D6590DE-DA2A-413D-AABF-52FF4B8DA344}" srcOrd="0" destOrd="0" presId="urn:microsoft.com/office/officeart/2005/8/layout/radial1"/>
    <dgm:cxn modelId="{969BBA48-89FC-4D1A-B8FF-47CEAC6FC843}" type="presOf" srcId="{2C352660-8528-4E90-8BF7-C0A0336731E5}" destId="{236ADBC1-7999-4B63-BDBB-9403C11C137F}" srcOrd="0" destOrd="0" presId="urn:microsoft.com/office/officeart/2005/8/layout/radial1"/>
    <dgm:cxn modelId="{2197220B-8A2A-4B56-853D-8EC75B6CE1CC}" srcId="{EA8300A1-D690-449B-B36B-998AE806F39D}" destId="{47817BC8-62D6-4663-89FB-5A9E56B85C1F}" srcOrd="3" destOrd="0" parTransId="{3A2E94EA-D03A-499C-B320-949DA147DFC8}" sibTransId="{C29D8FB9-DB1B-4DAC-843E-DBD0681FE965}"/>
    <dgm:cxn modelId="{4A1EF9CB-A319-4A5F-B406-25B5AF8FBDEA}" type="presOf" srcId="{2D44547D-CEF2-48C1-ACC6-369266AEEA45}" destId="{AEE74045-6416-4417-9FA3-29E51E86E5CF}" srcOrd="0" destOrd="0" presId="urn:microsoft.com/office/officeart/2005/8/layout/radial1"/>
    <dgm:cxn modelId="{B5A50C48-1F31-4149-A194-455D6D57BB90}" type="presOf" srcId="{9614799D-E1B9-4590-8EFB-A2CFF3D7C7FE}" destId="{873B8921-F39E-40D6-8221-765F551ED2BB}" srcOrd="0" destOrd="0" presId="urn:microsoft.com/office/officeart/2005/8/layout/radial1"/>
    <dgm:cxn modelId="{EFB94EAF-1C51-4F58-98D5-38A9D60307AA}" srcId="{EA8300A1-D690-449B-B36B-998AE806F39D}" destId="{05AFC3D2-EBE9-4BBE-8E18-44B4A6969F83}" srcOrd="0" destOrd="0" parTransId="{8639F97A-F5AA-448C-8544-C2637927ECCC}" sibTransId="{D81BC91D-3BDD-4536-AB0B-380B5C77F033}"/>
    <dgm:cxn modelId="{BA83D6BA-6BBC-40BE-B5B7-008D7E46AE7B}" type="presOf" srcId="{DFBC213F-4895-47D5-A29D-950D333C8088}" destId="{15AE4833-7E24-43D3-9881-604A736227B7}" srcOrd="0" destOrd="0" presId="urn:microsoft.com/office/officeart/2005/8/layout/radial1"/>
    <dgm:cxn modelId="{184DB286-D075-4150-A9BE-4F920E8620A2}" type="presParOf" srcId="{68D2DE76-C4AB-4B1C-85B6-228D9B1F497A}" destId="{F041EE13-D6B1-45B1-8224-CD8DB1DA9B65}" srcOrd="0" destOrd="0" presId="urn:microsoft.com/office/officeart/2005/8/layout/radial1"/>
    <dgm:cxn modelId="{6C355F64-B952-4734-B6C4-AD9FDDA7B15A}" type="presParOf" srcId="{68D2DE76-C4AB-4B1C-85B6-228D9B1F497A}" destId="{7D6590DE-DA2A-413D-AABF-52FF4B8DA344}" srcOrd="1" destOrd="0" presId="urn:microsoft.com/office/officeart/2005/8/layout/radial1"/>
    <dgm:cxn modelId="{E3576DA8-7920-4918-AA32-4F7881CC27F2}" type="presParOf" srcId="{7D6590DE-DA2A-413D-AABF-52FF4B8DA344}" destId="{A5CC07E2-EB91-4848-A668-894B9325E334}" srcOrd="0" destOrd="0" presId="urn:microsoft.com/office/officeart/2005/8/layout/radial1"/>
    <dgm:cxn modelId="{D4786F5D-4E2E-42E6-8ABB-9DACF12B6D35}" type="presParOf" srcId="{68D2DE76-C4AB-4B1C-85B6-228D9B1F497A}" destId="{47260B5F-089D-4559-A01F-CEC32E638F18}" srcOrd="2" destOrd="0" presId="urn:microsoft.com/office/officeart/2005/8/layout/radial1"/>
    <dgm:cxn modelId="{3C8B4551-DC14-4C9A-81CD-9D3726F56D93}" type="presParOf" srcId="{68D2DE76-C4AB-4B1C-85B6-228D9B1F497A}" destId="{626A77DE-71C7-4F01-AC7F-AED7BE1C8F89}" srcOrd="3" destOrd="0" presId="urn:microsoft.com/office/officeart/2005/8/layout/radial1"/>
    <dgm:cxn modelId="{8AED6EBA-E297-4F48-9BD6-3F28FADD061D}" type="presParOf" srcId="{626A77DE-71C7-4F01-AC7F-AED7BE1C8F89}" destId="{E70398CA-E4B4-4D03-BD3F-DB86FB3B7BC0}" srcOrd="0" destOrd="0" presId="urn:microsoft.com/office/officeart/2005/8/layout/radial1"/>
    <dgm:cxn modelId="{463A3711-CB74-41BE-89ED-8415EE550D05}" type="presParOf" srcId="{68D2DE76-C4AB-4B1C-85B6-228D9B1F497A}" destId="{15AE4833-7E24-43D3-9881-604A736227B7}" srcOrd="4" destOrd="0" presId="urn:microsoft.com/office/officeart/2005/8/layout/radial1"/>
    <dgm:cxn modelId="{61B44BE1-286A-432A-BAB9-9AFFEA72457A}" type="presParOf" srcId="{68D2DE76-C4AB-4B1C-85B6-228D9B1F497A}" destId="{873B8921-F39E-40D6-8221-765F551ED2BB}" srcOrd="5" destOrd="0" presId="urn:microsoft.com/office/officeart/2005/8/layout/radial1"/>
    <dgm:cxn modelId="{5AD339EF-9A93-497A-9591-787E4579E40B}" type="presParOf" srcId="{873B8921-F39E-40D6-8221-765F551ED2BB}" destId="{C1C76A17-A146-40E2-A787-92C2A52E0D5F}" srcOrd="0" destOrd="0" presId="urn:microsoft.com/office/officeart/2005/8/layout/radial1"/>
    <dgm:cxn modelId="{CAC6B5EC-FAE3-42F9-AFED-F62F4141FBC1}" type="presParOf" srcId="{68D2DE76-C4AB-4B1C-85B6-228D9B1F497A}" destId="{236ADBC1-7999-4B63-BDBB-9403C11C137F}" srcOrd="6" destOrd="0" presId="urn:microsoft.com/office/officeart/2005/8/layout/radial1"/>
    <dgm:cxn modelId="{C759C9D9-28B1-4826-B4CE-D93AD39D746B}" type="presParOf" srcId="{68D2DE76-C4AB-4B1C-85B6-228D9B1F497A}" destId="{AAD9D9CB-43F1-4E43-AE90-70A03945ABBF}" srcOrd="7" destOrd="0" presId="urn:microsoft.com/office/officeart/2005/8/layout/radial1"/>
    <dgm:cxn modelId="{81E5FD31-8F0A-48C2-A3DA-68A3F3A6AD38}" type="presParOf" srcId="{AAD9D9CB-43F1-4E43-AE90-70A03945ABBF}" destId="{0504D5A2-702F-47F7-9E7B-88B180B4583A}" srcOrd="0" destOrd="0" presId="urn:microsoft.com/office/officeart/2005/8/layout/radial1"/>
    <dgm:cxn modelId="{2717C581-589F-4823-B738-357D06CFB237}" type="presParOf" srcId="{68D2DE76-C4AB-4B1C-85B6-228D9B1F497A}" destId="{3784B23D-DAE6-4A42-BA04-C87EBD7731F2}" srcOrd="8" destOrd="0" presId="urn:microsoft.com/office/officeart/2005/8/layout/radial1"/>
    <dgm:cxn modelId="{6A22306E-7C40-40BF-8C74-CD1F71795D1E}" type="presParOf" srcId="{68D2DE76-C4AB-4B1C-85B6-228D9B1F497A}" destId="{DE4E3F4B-DA30-411C-99B9-EE5C06860C2F}" srcOrd="9" destOrd="0" presId="urn:microsoft.com/office/officeart/2005/8/layout/radial1"/>
    <dgm:cxn modelId="{94E0DBDA-42FC-4E61-B74F-B9F8438AF1E9}" type="presParOf" srcId="{DE4E3F4B-DA30-411C-99B9-EE5C06860C2F}" destId="{E7C93FCC-1607-4937-A3A0-E7C30DB99C25}" srcOrd="0" destOrd="0" presId="urn:microsoft.com/office/officeart/2005/8/layout/radial1"/>
    <dgm:cxn modelId="{F248E5C2-58F2-4783-BD05-D12694E9A1BC}" type="presParOf" srcId="{68D2DE76-C4AB-4B1C-85B6-228D9B1F497A}" destId="{AEE74045-6416-4417-9FA3-29E51E86E5CF}" srcOrd="10"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C4B057-9BC1-4954-B2E2-E8B01409950B}"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C"/>
        </a:p>
      </dgm:t>
    </dgm:pt>
    <dgm:pt modelId="{F05F2AA4-94B1-423D-8739-DABF692686B2}">
      <dgm:prSet phldrT="[Texto]"/>
      <dgm:spPr>
        <a:solidFill>
          <a:schemeClr val="bg2"/>
        </a:solidFill>
        <a:ln>
          <a:solidFill>
            <a:schemeClr val="accent6">
              <a:lumMod val="75000"/>
            </a:schemeClr>
          </a:solidFill>
        </a:ln>
      </dgm:spPr>
      <dgm:t>
        <a:bodyPr/>
        <a:lstStyle/>
        <a:p>
          <a:r>
            <a:rPr lang="es-EC" dirty="0" smtClean="0">
              <a:solidFill>
                <a:schemeClr val="tx1"/>
              </a:solidFill>
            </a:rPr>
            <a:t>Categorías </a:t>
          </a:r>
          <a:endParaRPr lang="es-EC" dirty="0">
            <a:solidFill>
              <a:schemeClr val="tx1"/>
            </a:solidFill>
          </a:endParaRPr>
        </a:p>
      </dgm:t>
    </dgm:pt>
    <dgm:pt modelId="{2853C9BE-87C0-42E0-973A-1E0557551350}" type="parTrans" cxnId="{56A9249A-6D2E-4473-8E35-D806E2DE6D24}">
      <dgm:prSet/>
      <dgm:spPr/>
      <dgm:t>
        <a:bodyPr/>
        <a:lstStyle/>
        <a:p>
          <a:endParaRPr lang="es-EC"/>
        </a:p>
      </dgm:t>
    </dgm:pt>
    <dgm:pt modelId="{BE9D3ADD-4880-4466-AECC-E871BF431C3F}" type="sibTrans" cxnId="{56A9249A-6D2E-4473-8E35-D806E2DE6D24}">
      <dgm:prSet/>
      <dgm:spPr/>
      <dgm:t>
        <a:bodyPr/>
        <a:lstStyle/>
        <a:p>
          <a:endParaRPr lang="es-EC"/>
        </a:p>
      </dgm:t>
    </dgm:pt>
    <dgm:pt modelId="{F2410F1F-61D0-491B-BAE0-FD2A7F09951B}">
      <dgm:prSet phldrT="[Texto]"/>
      <dgm:spPr>
        <a:solidFill>
          <a:schemeClr val="bg2">
            <a:lumMod val="90000"/>
          </a:schemeClr>
        </a:solidFill>
        <a:ln>
          <a:solidFill>
            <a:schemeClr val="accent6">
              <a:lumMod val="75000"/>
            </a:schemeClr>
          </a:solidFill>
        </a:ln>
      </dgm:spPr>
      <dgm:t>
        <a:bodyPr/>
        <a:lstStyle/>
        <a:p>
          <a:pPr algn="ctr"/>
          <a:r>
            <a:rPr lang="es-EC" b="1" dirty="0" smtClean="0">
              <a:solidFill>
                <a:schemeClr val="tx1"/>
              </a:solidFill>
            </a:rPr>
            <a:t>Ecosistema</a:t>
          </a:r>
        </a:p>
        <a:p>
          <a:pPr algn="ctr"/>
          <a:r>
            <a:rPr lang="es-EC" dirty="0" smtClean="0">
              <a:solidFill>
                <a:schemeClr val="tx1"/>
              </a:solidFill>
            </a:rPr>
            <a:t>Bienes y servicios ambientales que genera entre los que se destaca el papel de guardería para muchas especies.</a:t>
          </a:r>
          <a:endParaRPr lang="es-EC" dirty="0"/>
        </a:p>
      </dgm:t>
    </dgm:pt>
    <dgm:pt modelId="{5ECDDFD4-5566-4FEF-99B9-660F24AB7EF6}" type="parTrans" cxnId="{DF4DBC3D-0941-4C02-8B84-46C688C4BA68}">
      <dgm:prSet/>
      <dgm:spPr/>
      <dgm:t>
        <a:bodyPr/>
        <a:lstStyle/>
        <a:p>
          <a:endParaRPr lang="es-EC"/>
        </a:p>
      </dgm:t>
    </dgm:pt>
    <dgm:pt modelId="{0D6205C4-D3A0-4E41-A50F-938942833AA7}" type="sibTrans" cxnId="{DF4DBC3D-0941-4C02-8B84-46C688C4BA68}">
      <dgm:prSet/>
      <dgm:spPr/>
      <dgm:t>
        <a:bodyPr/>
        <a:lstStyle/>
        <a:p>
          <a:endParaRPr lang="es-EC"/>
        </a:p>
      </dgm:t>
    </dgm:pt>
    <dgm:pt modelId="{7E861818-92D3-4F6E-ABFD-8DDA636556AE}">
      <dgm:prSet phldrT="[Texto]"/>
      <dgm:spPr>
        <a:solidFill>
          <a:schemeClr val="bg2">
            <a:lumMod val="90000"/>
          </a:schemeClr>
        </a:solidFill>
        <a:ln>
          <a:solidFill>
            <a:schemeClr val="accent6">
              <a:lumMod val="75000"/>
            </a:schemeClr>
          </a:solidFill>
        </a:ln>
      </dgm:spPr>
      <dgm:t>
        <a:bodyPr/>
        <a:lstStyle/>
        <a:p>
          <a:r>
            <a:rPr lang="es-EC" b="1" dirty="0" smtClean="0">
              <a:solidFill>
                <a:schemeClr val="tx1"/>
              </a:solidFill>
            </a:rPr>
            <a:t>Relación de los vínculos manglar y pesquería</a:t>
          </a:r>
          <a:endParaRPr lang="es-EC" dirty="0" smtClean="0">
            <a:solidFill>
              <a:schemeClr val="tx1"/>
            </a:solidFill>
          </a:endParaRPr>
        </a:p>
        <a:p>
          <a:r>
            <a:rPr lang="es-EC" dirty="0" smtClean="0">
              <a:solidFill>
                <a:schemeClr val="tx1"/>
              </a:solidFill>
            </a:rPr>
            <a:t>Complejidad estructural del hábitat.</a:t>
          </a:r>
          <a:endParaRPr lang="es-EC" dirty="0">
            <a:solidFill>
              <a:schemeClr val="tx1"/>
            </a:solidFill>
          </a:endParaRPr>
        </a:p>
      </dgm:t>
    </dgm:pt>
    <dgm:pt modelId="{07706018-5802-4C01-96B1-07C96D32BF51}" type="parTrans" cxnId="{488B4BD7-A1F0-4928-B461-E933AC136916}">
      <dgm:prSet/>
      <dgm:spPr/>
      <dgm:t>
        <a:bodyPr/>
        <a:lstStyle/>
        <a:p>
          <a:endParaRPr lang="es-EC"/>
        </a:p>
      </dgm:t>
    </dgm:pt>
    <dgm:pt modelId="{F11E3F87-51BB-48C3-8145-5651EBBE16A4}" type="sibTrans" cxnId="{488B4BD7-A1F0-4928-B461-E933AC136916}">
      <dgm:prSet/>
      <dgm:spPr/>
      <dgm:t>
        <a:bodyPr/>
        <a:lstStyle/>
        <a:p>
          <a:endParaRPr lang="es-EC"/>
        </a:p>
      </dgm:t>
    </dgm:pt>
    <dgm:pt modelId="{55498B1A-21A1-4367-8A23-24AB38D770CA}">
      <dgm:prSet phldrT="[Texto]"/>
      <dgm:spPr>
        <a:solidFill>
          <a:schemeClr val="accent5">
            <a:lumMod val="40000"/>
            <a:lumOff val="60000"/>
          </a:schemeClr>
        </a:solidFill>
        <a:ln>
          <a:solidFill>
            <a:schemeClr val="accent6">
              <a:lumMod val="75000"/>
            </a:schemeClr>
          </a:solidFill>
        </a:ln>
      </dgm:spPr>
      <dgm:t>
        <a:bodyPr/>
        <a:lstStyle/>
        <a:p>
          <a:pPr algn="ctr"/>
          <a:r>
            <a:rPr lang="es-EC" b="1" dirty="0" smtClean="0">
              <a:solidFill>
                <a:schemeClr val="tx1"/>
              </a:solidFill>
            </a:rPr>
            <a:t>Degradación del manglar</a:t>
          </a:r>
        </a:p>
        <a:p>
          <a:pPr algn="just"/>
          <a:r>
            <a:rPr lang="es-EC" dirty="0" smtClean="0">
              <a:solidFill>
                <a:schemeClr val="tx1"/>
              </a:solidFill>
            </a:rPr>
            <a:t>Ritmo acelerado pone en riesgo la economía de muchas comunidades y la existencia de especies la humanidad sentiría los efectos de esta degradación.</a:t>
          </a:r>
          <a:endParaRPr lang="es-EC" dirty="0">
            <a:solidFill>
              <a:schemeClr val="tx1"/>
            </a:solidFill>
          </a:endParaRPr>
        </a:p>
      </dgm:t>
    </dgm:pt>
    <dgm:pt modelId="{5C41ED6F-F73F-40DD-A0CA-F17FBAF56BC1}" type="parTrans" cxnId="{F52651ED-F23F-436F-B6BB-9A4D3C51B67C}">
      <dgm:prSet/>
      <dgm:spPr/>
      <dgm:t>
        <a:bodyPr/>
        <a:lstStyle/>
        <a:p>
          <a:endParaRPr lang="es-EC"/>
        </a:p>
      </dgm:t>
    </dgm:pt>
    <dgm:pt modelId="{F903C5E2-A9E6-4B26-877F-4BB99E1F4E52}" type="sibTrans" cxnId="{F52651ED-F23F-436F-B6BB-9A4D3C51B67C}">
      <dgm:prSet/>
      <dgm:spPr/>
      <dgm:t>
        <a:bodyPr/>
        <a:lstStyle/>
        <a:p>
          <a:endParaRPr lang="es-EC"/>
        </a:p>
      </dgm:t>
    </dgm:pt>
    <dgm:pt modelId="{A3287D53-7DFB-45E9-A8C3-36CF89825018}">
      <dgm:prSet/>
      <dgm:spPr>
        <a:solidFill>
          <a:schemeClr val="accent5">
            <a:lumMod val="40000"/>
            <a:lumOff val="60000"/>
          </a:schemeClr>
        </a:solidFill>
        <a:ln>
          <a:solidFill>
            <a:schemeClr val="accent6">
              <a:lumMod val="75000"/>
            </a:schemeClr>
          </a:solidFill>
        </a:ln>
      </dgm:spPr>
      <dgm:t>
        <a:bodyPr/>
        <a:lstStyle/>
        <a:p>
          <a:r>
            <a:rPr lang="es-EC" b="1" dirty="0" smtClean="0">
              <a:solidFill>
                <a:schemeClr val="tx1"/>
              </a:solidFill>
            </a:rPr>
            <a:t>Amenazas </a:t>
          </a:r>
        </a:p>
        <a:p>
          <a:r>
            <a:rPr lang="es-EC" dirty="0" smtClean="0">
              <a:solidFill>
                <a:schemeClr val="tx1"/>
              </a:solidFill>
            </a:rPr>
            <a:t>El cambio del uso de suelo, la tala indiscriminada por su madera entre</a:t>
          </a:r>
          <a:endParaRPr lang="es-EC" dirty="0">
            <a:solidFill>
              <a:schemeClr val="tx1"/>
            </a:solidFill>
          </a:endParaRPr>
        </a:p>
      </dgm:t>
    </dgm:pt>
    <dgm:pt modelId="{0BF680AF-F605-4A58-85A5-CCB7ED1A0355}" type="parTrans" cxnId="{153EF97E-B2E0-43A1-A82D-C1AAC8D90D07}">
      <dgm:prSet/>
      <dgm:spPr/>
      <dgm:t>
        <a:bodyPr/>
        <a:lstStyle/>
        <a:p>
          <a:endParaRPr lang="es-EC"/>
        </a:p>
      </dgm:t>
    </dgm:pt>
    <dgm:pt modelId="{67AE06FA-802E-4959-8EF0-ADB2DCDC3150}" type="sibTrans" cxnId="{153EF97E-B2E0-43A1-A82D-C1AAC8D90D07}">
      <dgm:prSet/>
      <dgm:spPr/>
      <dgm:t>
        <a:bodyPr/>
        <a:lstStyle/>
        <a:p>
          <a:endParaRPr lang="es-EC"/>
        </a:p>
      </dgm:t>
    </dgm:pt>
    <dgm:pt modelId="{5EABC9EB-CB3F-49A8-809D-8C96BB71F426}">
      <dgm:prSet/>
      <dgm:spPr>
        <a:solidFill>
          <a:schemeClr val="bg2">
            <a:lumMod val="90000"/>
          </a:schemeClr>
        </a:solidFill>
        <a:ln>
          <a:solidFill>
            <a:schemeClr val="accent6">
              <a:lumMod val="75000"/>
            </a:schemeClr>
          </a:solidFill>
        </a:ln>
      </dgm:spPr>
      <dgm:t>
        <a:bodyPr/>
        <a:lstStyle/>
        <a:p>
          <a:pPr algn="ctr"/>
          <a:r>
            <a:rPr lang="es-EC" b="1" dirty="0" smtClean="0">
              <a:solidFill>
                <a:schemeClr val="tx1"/>
              </a:solidFill>
            </a:rPr>
            <a:t>Gestión ambiental </a:t>
          </a:r>
        </a:p>
        <a:p>
          <a:pPr algn="ctr"/>
          <a:r>
            <a:rPr lang="es-EC" dirty="0" smtClean="0">
              <a:solidFill>
                <a:schemeClr val="tx1"/>
              </a:solidFill>
            </a:rPr>
            <a:t>Leyes que deben promoverse con el fin de preservar este ecosistema y las estrategias que deben impulsarse. </a:t>
          </a:r>
          <a:endParaRPr lang="es-EC" dirty="0"/>
        </a:p>
      </dgm:t>
    </dgm:pt>
    <dgm:pt modelId="{38660E2F-E2AD-407E-9B23-7A9901833A9C}" type="parTrans" cxnId="{4F951852-3FF0-40D2-8505-B9F45B1ADA91}">
      <dgm:prSet/>
      <dgm:spPr/>
      <dgm:t>
        <a:bodyPr/>
        <a:lstStyle/>
        <a:p>
          <a:endParaRPr lang="es-EC"/>
        </a:p>
      </dgm:t>
    </dgm:pt>
    <dgm:pt modelId="{33468DE7-1141-4A3B-8127-9EB10510148B}" type="sibTrans" cxnId="{4F951852-3FF0-40D2-8505-B9F45B1ADA91}">
      <dgm:prSet/>
      <dgm:spPr/>
      <dgm:t>
        <a:bodyPr/>
        <a:lstStyle/>
        <a:p>
          <a:endParaRPr lang="es-EC"/>
        </a:p>
      </dgm:t>
    </dgm:pt>
    <dgm:pt modelId="{7EB4E386-6397-4B66-B4BA-2F5CA0A37B89}" type="pres">
      <dgm:prSet presAssocID="{B2C4B057-9BC1-4954-B2E2-E8B01409950B}" presName="composite" presStyleCnt="0">
        <dgm:presLayoutVars>
          <dgm:chMax val="1"/>
          <dgm:dir/>
          <dgm:resizeHandles val="exact"/>
        </dgm:presLayoutVars>
      </dgm:prSet>
      <dgm:spPr/>
      <dgm:t>
        <a:bodyPr/>
        <a:lstStyle/>
        <a:p>
          <a:endParaRPr lang="es-EC"/>
        </a:p>
      </dgm:t>
    </dgm:pt>
    <dgm:pt modelId="{4395E657-64DB-4917-B50F-75911C9E1F93}" type="pres">
      <dgm:prSet presAssocID="{F05F2AA4-94B1-423D-8739-DABF692686B2}" presName="roof" presStyleLbl="dkBgShp" presStyleIdx="0" presStyleCnt="2" custLinFactNeighborX="1557"/>
      <dgm:spPr/>
      <dgm:t>
        <a:bodyPr/>
        <a:lstStyle/>
        <a:p>
          <a:endParaRPr lang="es-EC"/>
        </a:p>
      </dgm:t>
    </dgm:pt>
    <dgm:pt modelId="{77EE0828-FB60-4C14-A1C6-30641051BCA6}" type="pres">
      <dgm:prSet presAssocID="{F05F2AA4-94B1-423D-8739-DABF692686B2}" presName="pillars" presStyleCnt="0"/>
      <dgm:spPr/>
    </dgm:pt>
    <dgm:pt modelId="{5C472D1F-AA8C-404D-A36F-266A067E4AB6}" type="pres">
      <dgm:prSet presAssocID="{F05F2AA4-94B1-423D-8739-DABF692686B2}" presName="pillar1" presStyleLbl="node1" presStyleIdx="0" presStyleCnt="5">
        <dgm:presLayoutVars>
          <dgm:bulletEnabled val="1"/>
        </dgm:presLayoutVars>
      </dgm:prSet>
      <dgm:spPr/>
      <dgm:t>
        <a:bodyPr/>
        <a:lstStyle/>
        <a:p>
          <a:endParaRPr lang="es-EC"/>
        </a:p>
      </dgm:t>
    </dgm:pt>
    <dgm:pt modelId="{9EC64725-57C1-486A-985F-4C66EDB9141F}" type="pres">
      <dgm:prSet presAssocID="{7E861818-92D3-4F6E-ABFD-8DDA636556AE}" presName="pillarX" presStyleLbl="node1" presStyleIdx="1" presStyleCnt="5">
        <dgm:presLayoutVars>
          <dgm:bulletEnabled val="1"/>
        </dgm:presLayoutVars>
      </dgm:prSet>
      <dgm:spPr/>
      <dgm:t>
        <a:bodyPr/>
        <a:lstStyle/>
        <a:p>
          <a:endParaRPr lang="es-EC"/>
        </a:p>
      </dgm:t>
    </dgm:pt>
    <dgm:pt modelId="{EC1F13E0-1754-43EB-82BD-6CFA60DEE84D}" type="pres">
      <dgm:prSet presAssocID="{55498B1A-21A1-4367-8A23-24AB38D770CA}" presName="pillarX" presStyleLbl="node1" presStyleIdx="2" presStyleCnt="5">
        <dgm:presLayoutVars>
          <dgm:bulletEnabled val="1"/>
        </dgm:presLayoutVars>
      </dgm:prSet>
      <dgm:spPr/>
      <dgm:t>
        <a:bodyPr/>
        <a:lstStyle/>
        <a:p>
          <a:endParaRPr lang="es-EC"/>
        </a:p>
      </dgm:t>
    </dgm:pt>
    <dgm:pt modelId="{B34CCAA2-0795-44F8-802E-A7277F7B7E6A}" type="pres">
      <dgm:prSet presAssocID="{A3287D53-7DFB-45E9-A8C3-36CF89825018}" presName="pillarX" presStyleLbl="node1" presStyleIdx="3" presStyleCnt="5">
        <dgm:presLayoutVars>
          <dgm:bulletEnabled val="1"/>
        </dgm:presLayoutVars>
      </dgm:prSet>
      <dgm:spPr/>
      <dgm:t>
        <a:bodyPr/>
        <a:lstStyle/>
        <a:p>
          <a:endParaRPr lang="es-EC"/>
        </a:p>
      </dgm:t>
    </dgm:pt>
    <dgm:pt modelId="{6308672A-1709-4F3F-8381-0E3966D2177E}" type="pres">
      <dgm:prSet presAssocID="{5EABC9EB-CB3F-49A8-809D-8C96BB71F426}" presName="pillarX" presStyleLbl="node1" presStyleIdx="4" presStyleCnt="5">
        <dgm:presLayoutVars>
          <dgm:bulletEnabled val="1"/>
        </dgm:presLayoutVars>
      </dgm:prSet>
      <dgm:spPr/>
      <dgm:t>
        <a:bodyPr/>
        <a:lstStyle/>
        <a:p>
          <a:endParaRPr lang="es-EC"/>
        </a:p>
      </dgm:t>
    </dgm:pt>
    <dgm:pt modelId="{E7EA35D6-7F52-4396-ABB8-9E2E5F595EFF}" type="pres">
      <dgm:prSet presAssocID="{F05F2AA4-94B1-423D-8739-DABF692686B2}" presName="base" presStyleLbl="dkBgShp" presStyleIdx="1" presStyleCnt="2"/>
      <dgm:spPr>
        <a:solidFill>
          <a:schemeClr val="accent5">
            <a:lumMod val="60000"/>
            <a:lumOff val="40000"/>
          </a:schemeClr>
        </a:solidFill>
        <a:ln>
          <a:solidFill>
            <a:schemeClr val="accent6">
              <a:lumMod val="75000"/>
            </a:schemeClr>
          </a:solidFill>
        </a:ln>
      </dgm:spPr>
    </dgm:pt>
  </dgm:ptLst>
  <dgm:cxnLst>
    <dgm:cxn modelId="{488B4BD7-A1F0-4928-B461-E933AC136916}" srcId="{F05F2AA4-94B1-423D-8739-DABF692686B2}" destId="{7E861818-92D3-4F6E-ABFD-8DDA636556AE}" srcOrd="1" destOrd="0" parTransId="{07706018-5802-4C01-96B1-07C96D32BF51}" sibTransId="{F11E3F87-51BB-48C3-8145-5651EBBE16A4}"/>
    <dgm:cxn modelId="{DF4DBC3D-0941-4C02-8B84-46C688C4BA68}" srcId="{F05F2AA4-94B1-423D-8739-DABF692686B2}" destId="{F2410F1F-61D0-491B-BAE0-FD2A7F09951B}" srcOrd="0" destOrd="0" parTransId="{5ECDDFD4-5566-4FEF-99B9-660F24AB7EF6}" sibTransId="{0D6205C4-D3A0-4E41-A50F-938942833AA7}"/>
    <dgm:cxn modelId="{672D4DF5-2896-4650-95B8-0DACEE783D5E}" type="presOf" srcId="{55498B1A-21A1-4367-8A23-24AB38D770CA}" destId="{EC1F13E0-1754-43EB-82BD-6CFA60DEE84D}" srcOrd="0" destOrd="0" presId="urn:microsoft.com/office/officeart/2005/8/layout/hList3"/>
    <dgm:cxn modelId="{0D42C691-2EF8-4211-A456-0BADE96805F4}" type="presOf" srcId="{7E861818-92D3-4F6E-ABFD-8DDA636556AE}" destId="{9EC64725-57C1-486A-985F-4C66EDB9141F}" srcOrd="0" destOrd="0" presId="urn:microsoft.com/office/officeart/2005/8/layout/hList3"/>
    <dgm:cxn modelId="{F08E2336-78CD-4160-B3DE-7E1C123A3037}" type="presOf" srcId="{A3287D53-7DFB-45E9-A8C3-36CF89825018}" destId="{B34CCAA2-0795-44F8-802E-A7277F7B7E6A}" srcOrd="0" destOrd="0" presId="urn:microsoft.com/office/officeart/2005/8/layout/hList3"/>
    <dgm:cxn modelId="{F52651ED-F23F-436F-B6BB-9A4D3C51B67C}" srcId="{F05F2AA4-94B1-423D-8739-DABF692686B2}" destId="{55498B1A-21A1-4367-8A23-24AB38D770CA}" srcOrd="2" destOrd="0" parTransId="{5C41ED6F-F73F-40DD-A0CA-F17FBAF56BC1}" sibTransId="{F903C5E2-A9E6-4B26-877F-4BB99E1F4E52}"/>
    <dgm:cxn modelId="{56A9249A-6D2E-4473-8E35-D806E2DE6D24}" srcId="{B2C4B057-9BC1-4954-B2E2-E8B01409950B}" destId="{F05F2AA4-94B1-423D-8739-DABF692686B2}" srcOrd="0" destOrd="0" parTransId="{2853C9BE-87C0-42E0-973A-1E0557551350}" sibTransId="{BE9D3ADD-4880-4466-AECC-E871BF431C3F}"/>
    <dgm:cxn modelId="{F6C7CC7C-B4D2-4F61-B6B8-9B2CBD3E738C}" type="presOf" srcId="{F05F2AA4-94B1-423D-8739-DABF692686B2}" destId="{4395E657-64DB-4917-B50F-75911C9E1F93}" srcOrd="0" destOrd="0" presId="urn:microsoft.com/office/officeart/2005/8/layout/hList3"/>
    <dgm:cxn modelId="{4DAB3ACA-32C9-4D0A-AB05-3BA8DFC9E9F9}" type="presOf" srcId="{5EABC9EB-CB3F-49A8-809D-8C96BB71F426}" destId="{6308672A-1709-4F3F-8381-0E3966D2177E}" srcOrd="0" destOrd="0" presId="urn:microsoft.com/office/officeart/2005/8/layout/hList3"/>
    <dgm:cxn modelId="{B2990AF2-6485-431E-90EF-EFC0B9C0FBDA}" type="presOf" srcId="{B2C4B057-9BC1-4954-B2E2-E8B01409950B}" destId="{7EB4E386-6397-4B66-B4BA-2F5CA0A37B89}" srcOrd="0" destOrd="0" presId="urn:microsoft.com/office/officeart/2005/8/layout/hList3"/>
    <dgm:cxn modelId="{4F951852-3FF0-40D2-8505-B9F45B1ADA91}" srcId="{F05F2AA4-94B1-423D-8739-DABF692686B2}" destId="{5EABC9EB-CB3F-49A8-809D-8C96BB71F426}" srcOrd="4" destOrd="0" parTransId="{38660E2F-E2AD-407E-9B23-7A9901833A9C}" sibTransId="{33468DE7-1141-4A3B-8127-9EB10510148B}"/>
    <dgm:cxn modelId="{9C382CA1-D6A4-4059-A2E4-5441DA69EFDC}" type="presOf" srcId="{F2410F1F-61D0-491B-BAE0-FD2A7F09951B}" destId="{5C472D1F-AA8C-404D-A36F-266A067E4AB6}" srcOrd="0" destOrd="0" presId="urn:microsoft.com/office/officeart/2005/8/layout/hList3"/>
    <dgm:cxn modelId="{153EF97E-B2E0-43A1-A82D-C1AAC8D90D07}" srcId="{F05F2AA4-94B1-423D-8739-DABF692686B2}" destId="{A3287D53-7DFB-45E9-A8C3-36CF89825018}" srcOrd="3" destOrd="0" parTransId="{0BF680AF-F605-4A58-85A5-CCB7ED1A0355}" sibTransId="{67AE06FA-802E-4959-8EF0-ADB2DCDC3150}"/>
    <dgm:cxn modelId="{4D06F035-BA15-4D59-BDEC-3D5DDCDCD33D}" type="presParOf" srcId="{7EB4E386-6397-4B66-B4BA-2F5CA0A37B89}" destId="{4395E657-64DB-4917-B50F-75911C9E1F93}" srcOrd="0" destOrd="0" presId="urn:microsoft.com/office/officeart/2005/8/layout/hList3"/>
    <dgm:cxn modelId="{6010E8ED-D11F-4280-A345-2ECE7F08FF2F}" type="presParOf" srcId="{7EB4E386-6397-4B66-B4BA-2F5CA0A37B89}" destId="{77EE0828-FB60-4C14-A1C6-30641051BCA6}" srcOrd="1" destOrd="0" presId="urn:microsoft.com/office/officeart/2005/8/layout/hList3"/>
    <dgm:cxn modelId="{885A4306-A881-4F45-B216-3C980EC06739}" type="presParOf" srcId="{77EE0828-FB60-4C14-A1C6-30641051BCA6}" destId="{5C472D1F-AA8C-404D-A36F-266A067E4AB6}" srcOrd="0" destOrd="0" presId="urn:microsoft.com/office/officeart/2005/8/layout/hList3"/>
    <dgm:cxn modelId="{AD21FD45-6973-4B97-AFB4-06FD518EF74D}" type="presParOf" srcId="{77EE0828-FB60-4C14-A1C6-30641051BCA6}" destId="{9EC64725-57C1-486A-985F-4C66EDB9141F}" srcOrd="1" destOrd="0" presId="urn:microsoft.com/office/officeart/2005/8/layout/hList3"/>
    <dgm:cxn modelId="{42F0C7FD-4D1C-4BC6-8F61-6AC81433F2F7}" type="presParOf" srcId="{77EE0828-FB60-4C14-A1C6-30641051BCA6}" destId="{EC1F13E0-1754-43EB-82BD-6CFA60DEE84D}" srcOrd="2" destOrd="0" presId="urn:microsoft.com/office/officeart/2005/8/layout/hList3"/>
    <dgm:cxn modelId="{D2168289-89BB-4792-8BA9-7BC81868B7AC}" type="presParOf" srcId="{77EE0828-FB60-4C14-A1C6-30641051BCA6}" destId="{B34CCAA2-0795-44F8-802E-A7277F7B7E6A}" srcOrd="3" destOrd="0" presId="urn:microsoft.com/office/officeart/2005/8/layout/hList3"/>
    <dgm:cxn modelId="{AA2C6303-0C0E-4BBC-AFAE-9C6622505D3F}" type="presParOf" srcId="{77EE0828-FB60-4C14-A1C6-30641051BCA6}" destId="{6308672A-1709-4F3F-8381-0E3966D2177E}" srcOrd="4" destOrd="0" presId="urn:microsoft.com/office/officeart/2005/8/layout/hList3"/>
    <dgm:cxn modelId="{FA10AAFC-B822-4521-BBFF-02141F077E32}" type="presParOf" srcId="{7EB4E386-6397-4B66-B4BA-2F5CA0A37B89}" destId="{E7EA35D6-7F52-4396-ABB8-9E2E5F595EFF}"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9A005B-0487-42A1-9CCC-87142164FD9E}"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s-EC"/>
        </a:p>
      </dgm:t>
    </dgm:pt>
    <dgm:pt modelId="{4ECAD90E-72E3-4CC9-9803-AEA8F7703480}">
      <dgm:prSet phldrT="[Texto]"/>
      <dgm:spPr/>
      <dgm:t>
        <a:bodyPr/>
        <a:lstStyle/>
        <a:p>
          <a:r>
            <a:rPr lang="es-EC" b="1" i="1" dirty="0" smtClean="0"/>
            <a:t>Imagen Landsat TM 5 del 02-07-1991</a:t>
          </a:r>
        </a:p>
        <a:p>
          <a:r>
            <a:rPr lang="es-EC" dirty="0" smtClean="0"/>
            <a:t>Combinación de bandas 5,4,3</a:t>
          </a:r>
          <a:endParaRPr lang="es-EC" dirty="0"/>
        </a:p>
      </dgm:t>
    </dgm:pt>
    <dgm:pt modelId="{6B50B3BD-3122-4000-92BD-B0255BAD79EA}" type="parTrans" cxnId="{8F6C5206-738A-418B-B4AE-A178443BB10B}">
      <dgm:prSet/>
      <dgm:spPr/>
      <dgm:t>
        <a:bodyPr/>
        <a:lstStyle/>
        <a:p>
          <a:endParaRPr lang="es-EC"/>
        </a:p>
      </dgm:t>
    </dgm:pt>
    <dgm:pt modelId="{96C28197-82B4-4AFA-965B-5FE098E446A1}" type="sibTrans" cxnId="{8F6C5206-738A-418B-B4AE-A178443BB10B}">
      <dgm:prSet/>
      <dgm:spPr/>
      <dgm:t>
        <a:bodyPr/>
        <a:lstStyle/>
        <a:p>
          <a:endParaRPr lang="es-EC"/>
        </a:p>
      </dgm:t>
    </dgm:pt>
    <dgm:pt modelId="{0650CD14-7D30-4186-8E64-F2FC8687E9AF}">
      <dgm:prSet phldrT="[Texto]"/>
      <dgm:spPr/>
      <dgm:t>
        <a:bodyPr/>
        <a:lstStyle/>
        <a:p>
          <a:r>
            <a:rPr lang="es-EC" b="1" i="1" dirty="0" smtClean="0"/>
            <a:t>Imagen Landsat 7 del 22-02-2005.-</a:t>
          </a:r>
          <a:r>
            <a:rPr lang="es-EC" dirty="0" smtClean="0"/>
            <a:t> </a:t>
          </a:r>
        </a:p>
        <a:p>
          <a:r>
            <a:rPr lang="es-EC" dirty="0" smtClean="0"/>
            <a:t>Combinación de bandas 4,3,2</a:t>
          </a:r>
          <a:endParaRPr lang="es-EC" dirty="0"/>
        </a:p>
      </dgm:t>
    </dgm:pt>
    <dgm:pt modelId="{985D71A7-FB1C-4F34-8A51-1084BCB832E6}" type="parTrans" cxnId="{897B74CA-38DF-41A9-913A-6A35B15745B9}">
      <dgm:prSet/>
      <dgm:spPr/>
      <dgm:t>
        <a:bodyPr/>
        <a:lstStyle/>
        <a:p>
          <a:endParaRPr lang="es-EC"/>
        </a:p>
      </dgm:t>
    </dgm:pt>
    <dgm:pt modelId="{C1E36A7B-893B-423D-9810-8AF696BA9DFF}" type="sibTrans" cxnId="{897B74CA-38DF-41A9-913A-6A35B15745B9}">
      <dgm:prSet/>
      <dgm:spPr/>
      <dgm:t>
        <a:bodyPr/>
        <a:lstStyle/>
        <a:p>
          <a:endParaRPr lang="es-EC"/>
        </a:p>
      </dgm:t>
    </dgm:pt>
    <dgm:pt modelId="{E8F12D59-93DE-4831-91C5-CE14A3902D08}">
      <dgm:prSet phldrT="[Texto]"/>
      <dgm:spPr/>
      <dgm:t>
        <a:bodyPr/>
        <a:lstStyle/>
        <a:p>
          <a:r>
            <a:rPr lang="es-EC" b="1" i="1" dirty="0" smtClean="0"/>
            <a:t>Imagen Landsat 8 del 29-11-2008</a:t>
          </a:r>
        </a:p>
        <a:p>
          <a:r>
            <a:rPr lang="es-EC" dirty="0" smtClean="0"/>
            <a:t>Combinación de bandas 4,3,2</a:t>
          </a:r>
          <a:endParaRPr lang="es-EC" dirty="0"/>
        </a:p>
      </dgm:t>
    </dgm:pt>
    <dgm:pt modelId="{5C9B03D5-C23E-4B07-9A87-6DE9F1DF5C30}" type="parTrans" cxnId="{D9D3F09F-18D6-4E93-86D9-64F6B8FB2ECF}">
      <dgm:prSet/>
      <dgm:spPr/>
      <dgm:t>
        <a:bodyPr/>
        <a:lstStyle/>
        <a:p>
          <a:endParaRPr lang="es-EC"/>
        </a:p>
      </dgm:t>
    </dgm:pt>
    <dgm:pt modelId="{FE44CD7F-BE8C-469D-950D-619C8BC18206}" type="sibTrans" cxnId="{D9D3F09F-18D6-4E93-86D9-64F6B8FB2ECF}">
      <dgm:prSet/>
      <dgm:spPr/>
      <dgm:t>
        <a:bodyPr/>
        <a:lstStyle/>
        <a:p>
          <a:endParaRPr lang="es-EC"/>
        </a:p>
      </dgm:t>
    </dgm:pt>
    <dgm:pt modelId="{23F8C463-8587-4270-9F24-C3632071E1F2}">
      <dgm:prSet phldrT="[Texto]"/>
      <dgm:spPr/>
      <dgm:t>
        <a:bodyPr/>
        <a:lstStyle/>
        <a:p>
          <a:r>
            <a:rPr lang="es-EC" b="1" i="1" dirty="0" smtClean="0"/>
            <a:t>Imagen Landsat 8 del 28-08-2014</a:t>
          </a:r>
        </a:p>
        <a:p>
          <a:r>
            <a:rPr lang="es-EC" dirty="0" smtClean="0"/>
            <a:t>Combinación de bandas 7,6,4</a:t>
          </a:r>
          <a:endParaRPr lang="es-EC" dirty="0"/>
        </a:p>
      </dgm:t>
    </dgm:pt>
    <dgm:pt modelId="{C1A1FAD6-5DD1-44F5-8EDD-BD6BFADF0F43}" type="parTrans" cxnId="{9E9FEBBF-4678-44DA-BB94-5375D99C0B42}">
      <dgm:prSet/>
      <dgm:spPr/>
      <dgm:t>
        <a:bodyPr/>
        <a:lstStyle/>
        <a:p>
          <a:endParaRPr lang="es-EC"/>
        </a:p>
      </dgm:t>
    </dgm:pt>
    <dgm:pt modelId="{F15DAC95-68E0-4897-BF2A-29B6B51ED6B9}" type="sibTrans" cxnId="{9E9FEBBF-4678-44DA-BB94-5375D99C0B42}">
      <dgm:prSet/>
      <dgm:spPr/>
      <dgm:t>
        <a:bodyPr/>
        <a:lstStyle/>
        <a:p>
          <a:endParaRPr lang="es-EC"/>
        </a:p>
      </dgm:t>
    </dgm:pt>
    <dgm:pt modelId="{B169538A-CB7F-4E3E-A585-B0E6F5215404}" type="pres">
      <dgm:prSet presAssocID="{D89A005B-0487-42A1-9CCC-87142164FD9E}" presName="diagram" presStyleCnt="0">
        <dgm:presLayoutVars>
          <dgm:dir/>
          <dgm:resizeHandles val="exact"/>
        </dgm:presLayoutVars>
      </dgm:prSet>
      <dgm:spPr/>
      <dgm:t>
        <a:bodyPr/>
        <a:lstStyle/>
        <a:p>
          <a:endParaRPr lang="es-EC"/>
        </a:p>
      </dgm:t>
    </dgm:pt>
    <dgm:pt modelId="{34D8A8F8-5E42-4F5F-BD85-16AA56A63D35}" type="pres">
      <dgm:prSet presAssocID="{4ECAD90E-72E3-4CC9-9803-AEA8F7703480}" presName="node" presStyleLbl="node1" presStyleIdx="0" presStyleCnt="4">
        <dgm:presLayoutVars>
          <dgm:bulletEnabled val="1"/>
        </dgm:presLayoutVars>
      </dgm:prSet>
      <dgm:spPr/>
      <dgm:t>
        <a:bodyPr/>
        <a:lstStyle/>
        <a:p>
          <a:endParaRPr lang="es-EC"/>
        </a:p>
      </dgm:t>
    </dgm:pt>
    <dgm:pt modelId="{C5AE7862-E0EA-4F5F-8A0D-6517E5C1682B}" type="pres">
      <dgm:prSet presAssocID="{96C28197-82B4-4AFA-965B-5FE098E446A1}" presName="sibTrans" presStyleCnt="0"/>
      <dgm:spPr/>
    </dgm:pt>
    <dgm:pt modelId="{30CF306E-C8F4-4573-99C9-5784AF130D08}" type="pres">
      <dgm:prSet presAssocID="{0650CD14-7D30-4186-8E64-F2FC8687E9AF}" presName="node" presStyleLbl="node1" presStyleIdx="1" presStyleCnt="4">
        <dgm:presLayoutVars>
          <dgm:bulletEnabled val="1"/>
        </dgm:presLayoutVars>
      </dgm:prSet>
      <dgm:spPr/>
      <dgm:t>
        <a:bodyPr/>
        <a:lstStyle/>
        <a:p>
          <a:endParaRPr lang="es-EC"/>
        </a:p>
      </dgm:t>
    </dgm:pt>
    <dgm:pt modelId="{36CD1191-4AFB-4B24-8C49-09FC32DA410A}" type="pres">
      <dgm:prSet presAssocID="{C1E36A7B-893B-423D-9810-8AF696BA9DFF}" presName="sibTrans" presStyleCnt="0"/>
      <dgm:spPr/>
    </dgm:pt>
    <dgm:pt modelId="{70E3157A-44B7-4C53-ADE5-26EF5C682A3C}" type="pres">
      <dgm:prSet presAssocID="{E8F12D59-93DE-4831-91C5-CE14A3902D08}" presName="node" presStyleLbl="node1" presStyleIdx="2" presStyleCnt="4">
        <dgm:presLayoutVars>
          <dgm:bulletEnabled val="1"/>
        </dgm:presLayoutVars>
      </dgm:prSet>
      <dgm:spPr/>
      <dgm:t>
        <a:bodyPr/>
        <a:lstStyle/>
        <a:p>
          <a:endParaRPr lang="es-EC"/>
        </a:p>
      </dgm:t>
    </dgm:pt>
    <dgm:pt modelId="{03198C7C-64BA-49C0-89CD-63CB894A49E4}" type="pres">
      <dgm:prSet presAssocID="{FE44CD7F-BE8C-469D-950D-619C8BC18206}" presName="sibTrans" presStyleCnt="0"/>
      <dgm:spPr/>
    </dgm:pt>
    <dgm:pt modelId="{7F993E47-C755-4E26-8B66-42D7A21959C8}" type="pres">
      <dgm:prSet presAssocID="{23F8C463-8587-4270-9F24-C3632071E1F2}" presName="node" presStyleLbl="node1" presStyleIdx="3" presStyleCnt="4">
        <dgm:presLayoutVars>
          <dgm:bulletEnabled val="1"/>
        </dgm:presLayoutVars>
      </dgm:prSet>
      <dgm:spPr/>
      <dgm:t>
        <a:bodyPr/>
        <a:lstStyle/>
        <a:p>
          <a:endParaRPr lang="es-EC"/>
        </a:p>
      </dgm:t>
    </dgm:pt>
  </dgm:ptLst>
  <dgm:cxnLst>
    <dgm:cxn modelId="{8F6C5206-738A-418B-B4AE-A178443BB10B}" srcId="{D89A005B-0487-42A1-9CCC-87142164FD9E}" destId="{4ECAD90E-72E3-4CC9-9803-AEA8F7703480}" srcOrd="0" destOrd="0" parTransId="{6B50B3BD-3122-4000-92BD-B0255BAD79EA}" sibTransId="{96C28197-82B4-4AFA-965B-5FE098E446A1}"/>
    <dgm:cxn modelId="{D639D59E-7095-4894-A5C6-69FD2A79DABE}" type="presOf" srcId="{4ECAD90E-72E3-4CC9-9803-AEA8F7703480}" destId="{34D8A8F8-5E42-4F5F-BD85-16AA56A63D35}" srcOrd="0" destOrd="0" presId="urn:microsoft.com/office/officeart/2005/8/layout/default#1"/>
    <dgm:cxn modelId="{D9D3F09F-18D6-4E93-86D9-64F6B8FB2ECF}" srcId="{D89A005B-0487-42A1-9CCC-87142164FD9E}" destId="{E8F12D59-93DE-4831-91C5-CE14A3902D08}" srcOrd="2" destOrd="0" parTransId="{5C9B03D5-C23E-4B07-9A87-6DE9F1DF5C30}" sibTransId="{FE44CD7F-BE8C-469D-950D-619C8BC18206}"/>
    <dgm:cxn modelId="{26B13FF0-57FC-414D-A6A8-1996ACD7AA3C}" type="presOf" srcId="{23F8C463-8587-4270-9F24-C3632071E1F2}" destId="{7F993E47-C755-4E26-8B66-42D7A21959C8}" srcOrd="0" destOrd="0" presId="urn:microsoft.com/office/officeart/2005/8/layout/default#1"/>
    <dgm:cxn modelId="{130336E7-1F4D-40E6-B094-8995B3F4C85B}" type="presOf" srcId="{D89A005B-0487-42A1-9CCC-87142164FD9E}" destId="{B169538A-CB7F-4E3E-A585-B0E6F5215404}" srcOrd="0" destOrd="0" presId="urn:microsoft.com/office/officeart/2005/8/layout/default#1"/>
    <dgm:cxn modelId="{22F42DC0-EA5B-423F-BE57-3BB02E4F8FF5}" type="presOf" srcId="{E8F12D59-93DE-4831-91C5-CE14A3902D08}" destId="{70E3157A-44B7-4C53-ADE5-26EF5C682A3C}" srcOrd="0" destOrd="0" presId="urn:microsoft.com/office/officeart/2005/8/layout/default#1"/>
    <dgm:cxn modelId="{9E9FEBBF-4678-44DA-BB94-5375D99C0B42}" srcId="{D89A005B-0487-42A1-9CCC-87142164FD9E}" destId="{23F8C463-8587-4270-9F24-C3632071E1F2}" srcOrd="3" destOrd="0" parTransId="{C1A1FAD6-5DD1-44F5-8EDD-BD6BFADF0F43}" sibTransId="{F15DAC95-68E0-4897-BF2A-29B6B51ED6B9}"/>
    <dgm:cxn modelId="{897B74CA-38DF-41A9-913A-6A35B15745B9}" srcId="{D89A005B-0487-42A1-9CCC-87142164FD9E}" destId="{0650CD14-7D30-4186-8E64-F2FC8687E9AF}" srcOrd="1" destOrd="0" parTransId="{985D71A7-FB1C-4F34-8A51-1084BCB832E6}" sibTransId="{C1E36A7B-893B-423D-9810-8AF696BA9DFF}"/>
    <dgm:cxn modelId="{46DB04F2-9C6F-4C7F-AC9B-44F736788F5B}" type="presOf" srcId="{0650CD14-7D30-4186-8E64-F2FC8687E9AF}" destId="{30CF306E-C8F4-4573-99C9-5784AF130D08}" srcOrd="0" destOrd="0" presId="urn:microsoft.com/office/officeart/2005/8/layout/default#1"/>
    <dgm:cxn modelId="{BA1CEB10-36DD-4EC7-BFB7-E1D6A86F36B8}" type="presParOf" srcId="{B169538A-CB7F-4E3E-A585-B0E6F5215404}" destId="{34D8A8F8-5E42-4F5F-BD85-16AA56A63D35}" srcOrd="0" destOrd="0" presId="urn:microsoft.com/office/officeart/2005/8/layout/default#1"/>
    <dgm:cxn modelId="{7A83CC18-332A-42C6-8D80-84E0CA8FB2D5}" type="presParOf" srcId="{B169538A-CB7F-4E3E-A585-B0E6F5215404}" destId="{C5AE7862-E0EA-4F5F-8A0D-6517E5C1682B}" srcOrd="1" destOrd="0" presId="urn:microsoft.com/office/officeart/2005/8/layout/default#1"/>
    <dgm:cxn modelId="{CFC292C7-6EC7-4571-B064-AAB49C302A11}" type="presParOf" srcId="{B169538A-CB7F-4E3E-A585-B0E6F5215404}" destId="{30CF306E-C8F4-4573-99C9-5784AF130D08}" srcOrd="2" destOrd="0" presId="urn:microsoft.com/office/officeart/2005/8/layout/default#1"/>
    <dgm:cxn modelId="{8CD5655F-201A-465E-AE65-989EC057FDA8}" type="presParOf" srcId="{B169538A-CB7F-4E3E-A585-B0E6F5215404}" destId="{36CD1191-4AFB-4B24-8C49-09FC32DA410A}" srcOrd="3" destOrd="0" presId="urn:microsoft.com/office/officeart/2005/8/layout/default#1"/>
    <dgm:cxn modelId="{531112BD-19BE-4BFF-9FBF-E0853AEAA7FF}" type="presParOf" srcId="{B169538A-CB7F-4E3E-A585-B0E6F5215404}" destId="{70E3157A-44B7-4C53-ADE5-26EF5C682A3C}" srcOrd="4" destOrd="0" presId="urn:microsoft.com/office/officeart/2005/8/layout/default#1"/>
    <dgm:cxn modelId="{2067E825-E367-4FF4-A9E4-1141785A7035}" type="presParOf" srcId="{B169538A-CB7F-4E3E-A585-B0E6F5215404}" destId="{03198C7C-64BA-49C0-89CD-63CB894A49E4}" srcOrd="5" destOrd="0" presId="urn:microsoft.com/office/officeart/2005/8/layout/default#1"/>
    <dgm:cxn modelId="{4E66D8CF-81F6-446A-8459-9B4FD1954798}" type="presParOf" srcId="{B169538A-CB7F-4E3E-A585-B0E6F5215404}" destId="{7F993E47-C755-4E26-8B66-42D7A21959C8}" srcOrd="6"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41EE13-D6B1-45B1-8224-CD8DB1DA9B65}">
      <dsp:nvSpPr>
        <dsp:cNvPr id="0" name=""/>
        <dsp:cNvSpPr/>
      </dsp:nvSpPr>
      <dsp:spPr>
        <a:xfrm>
          <a:off x="3651086" y="2121164"/>
          <a:ext cx="1613226" cy="1613226"/>
        </a:xfrm>
        <a:prstGeom prst="ellipse">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a:solidFill>
                <a:srgbClr val="FF0000"/>
              </a:solidFill>
            </a:rPr>
            <a:t>Ecosistema de Manglar</a:t>
          </a:r>
        </a:p>
      </dsp:txBody>
      <dsp:txXfrm>
        <a:off x="3651086" y="2121164"/>
        <a:ext cx="1613226" cy="1613226"/>
      </dsp:txXfrm>
    </dsp:sp>
    <dsp:sp modelId="{7D6590DE-DA2A-413D-AABF-52FF4B8DA344}">
      <dsp:nvSpPr>
        <dsp:cNvPr id="0" name=""/>
        <dsp:cNvSpPr/>
      </dsp:nvSpPr>
      <dsp:spPr>
        <a:xfrm rot="16200000">
          <a:off x="4212512" y="1859691"/>
          <a:ext cx="490374" cy="32570"/>
        </a:xfrm>
        <a:custGeom>
          <a:avLst/>
          <a:gdLst/>
          <a:ahLst/>
          <a:cxnLst/>
          <a:rect l="0" t="0" r="0" b="0"/>
          <a:pathLst>
            <a:path>
              <a:moveTo>
                <a:pt x="0" y="16285"/>
              </a:moveTo>
              <a:lnTo>
                <a:pt x="490374" y="16285"/>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6200000">
        <a:off x="4445440" y="1863717"/>
        <a:ext cx="24518" cy="24518"/>
      </dsp:txXfrm>
    </dsp:sp>
    <dsp:sp modelId="{47260B5F-089D-4559-A01F-CEC32E638F18}">
      <dsp:nvSpPr>
        <dsp:cNvPr id="0" name=""/>
        <dsp:cNvSpPr/>
      </dsp:nvSpPr>
      <dsp:spPr>
        <a:xfrm>
          <a:off x="3651086" y="17563"/>
          <a:ext cx="1613226" cy="1613226"/>
        </a:xfrm>
        <a:prstGeom prst="ellipse">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a:t>Bien Nacional de Uso Público</a:t>
          </a:r>
          <a:endParaRPr lang="es-EC" sz="1600" kern="1200"/>
        </a:p>
      </dsp:txBody>
      <dsp:txXfrm>
        <a:off x="3651086" y="17563"/>
        <a:ext cx="1613226" cy="1613226"/>
      </dsp:txXfrm>
    </dsp:sp>
    <dsp:sp modelId="{626A77DE-71C7-4F01-AC7F-AED7BE1C8F89}">
      <dsp:nvSpPr>
        <dsp:cNvPr id="0" name=""/>
        <dsp:cNvSpPr/>
      </dsp:nvSpPr>
      <dsp:spPr>
        <a:xfrm rot="20520000">
          <a:off x="5212900" y="2586883"/>
          <a:ext cx="487685" cy="32570"/>
        </a:xfrm>
        <a:custGeom>
          <a:avLst/>
          <a:gdLst/>
          <a:ahLst/>
          <a:cxnLst/>
          <a:rect l="0" t="0" r="0" b="0"/>
          <a:pathLst>
            <a:path>
              <a:moveTo>
                <a:pt x="0" y="16285"/>
              </a:moveTo>
              <a:lnTo>
                <a:pt x="487685" y="16285"/>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20520000">
        <a:off x="5444550" y="2590976"/>
        <a:ext cx="24384" cy="24384"/>
      </dsp:txXfrm>
    </dsp:sp>
    <dsp:sp modelId="{15AE4833-7E24-43D3-9881-604A736227B7}">
      <dsp:nvSpPr>
        <dsp:cNvPr id="0" name=""/>
        <dsp:cNvSpPr/>
      </dsp:nvSpPr>
      <dsp:spPr>
        <a:xfrm>
          <a:off x="5649172" y="1471946"/>
          <a:ext cx="1613226" cy="1613226"/>
        </a:xfrm>
        <a:prstGeom prst="ellipse">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a:t>Bosque Protector</a:t>
          </a:r>
          <a:endParaRPr lang="es-EC" sz="1600" kern="1200"/>
        </a:p>
      </dsp:txBody>
      <dsp:txXfrm>
        <a:off x="5649172" y="1471946"/>
        <a:ext cx="1613226" cy="1613226"/>
      </dsp:txXfrm>
    </dsp:sp>
    <dsp:sp modelId="{873B8921-F39E-40D6-8221-765F551ED2BB}">
      <dsp:nvSpPr>
        <dsp:cNvPr id="0" name=""/>
        <dsp:cNvSpPr/>
      </dsp:nvSpPr>
      <dsp:spPr>
        <a:xfrm rot="3240000">
          <a:off x="4831299" y="3761328"/>
          <a:ext cx="487685" cy="32570"/>
        </a:xfrm>
        <a:custGeom>
          <a:avLst/>
          <a:gdLst/>
          <a:ahLst/>
          <a:cxnLst/>
          <a:rect l="0" t="0" r="0" b="0"/>
          <a:pathLst>
            <a:path>
              <a:moveTo>
                <a:pt x="0" y="16285"/>
              </a:moveTo>
              <a:lnTo>
                <a:pt x="487685" y="16285"/>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3240000">
        <a:off x="5062950" y="3765421"/>
        <a:ext cx="24384" cy="24384"/>
      </dsp:txXfrm>
    </dsp:sp>
    <dsp:sp modelId="{236ADBC1-7999-4B63-BDBB-9403C11C137F}">
      <dsp:nvSpPr>
        <dsp:cNvPr id="0" name=""/>
        <dsp:cNvSpPr/>
      </dsp:nvSpPr>
      <dsp:spPr>
        <a:xfrm>
          <a:off x="4885971" y="3820837"/>
          <a:ext cx="1613226" cy="1613226"/>
        </a:xfrm>
        <a:prstGeom prst="ellipse">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a:t>Patrimonio Forestal del  Estado</a:t>
          </a:r>
          <a:endParaRPr lang="es-EC" sz="1600" kern="1200"/>
        </a:p>
      </dsp:txBody>
      <dsp:txXfrm>
        <a:off x="4885971" y="3820837"/>
        <a:ext cx="1613226" cy="1613226"/>
      </dsp:txXfrm>
    </dsp:sp>
    <dsp:sp modelId="{AAD9D9CB-43F1-4E43-AE90-70A03945ABBF}">
      <dsp:nvSpPr>
        <dsp:cNvPr id="0" name=""/>
        <dsp:cNvSpPr/>
      </dsp:nvSpPr>
      <dsp:spPr>
        <a:xfrm rot="7560000">
          <a:off x="3596414" y="3761328"/>
          <a:ext cx="487685" cy="32570"/>
        </a:xfrm>
        <a:custGeom>
          <a:avLst/>
          <a:gdLst/>
          <a:ahLst/>
          <a:cxnLst/>
          <a:rect l="0" t="0" r="0" b="0"/>
          <a:pathLst>
            <a:path>
              <a:moveTo>
                <a:pt x="0" y="16285"/>
              </a:moveTo>
              <a:lnTo>
                <a:pt x="487685" y="16285"/>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7560000">
        <a:off x="3828065" y="3765421"/>
        <a:ext cx="24384" cy="24384"/>
      </dsp:txXfrm>
    </dsp:sp>
    <dsp:sp modelId="{3784B23D-DAE6-4A42-BA04-C87EBD7731F2}">
      <dsp:nvSpPr>
        <dsp:cNvPr id="0" name=""/>
        <dsp:cNvSpPr/>
      </dsp:nvSpPr>
      <dsp:spPr>
        <a:xfrm>
          <a:off x="2416201" y="3820837"/>
          <a:ext cx="1613226" cy="1613226"/>
        </a:xfrm>
        <a:prstGeom prst="ellipse">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a:t>Patrimonio de Áreas Naturales </a:t>
          </a:r>
          <a:endParaRPr lang="es-EC" sz="1600" kern="1200"/>
        </a:p>
      </dsp:txBody>
      <dsp:txXfrm>
        <a:off x="2416201" y="3820837"/>
        <a:ext cx="1613226" cy="1613226"/>
      </dsp:txXfrm>
    </dsp:sp>
    <dsp:sp modelId="{DE4E3F4B-DA30-411C-99B9-EE5C06860C2F}">
      <dsp:nvSpPr>
        <dsp:cNvPr id="0" name=""/>
        <dsp:cNvSpPr/>
      </dsp:nvSpPr>
      <dsp:spPr>
        <a:xfrm rot="11880000">
          <a:off x="3214814" y="2586883"/>
          <a:ext cx="487685" cy="32570"/>
        </a:xfrm>
        <a:custGeom>
          <a:avLst/>
          <a:gdLst/>
          <a:ahLst/>
          <a:cxnLst/>
          <a:rect l="0" t="0" r="0" b="0"/>
          <a:pathLst>
            <a:path>
              <a:moveTo>
                <a:pt x="0" y="16285"/>
              </a:moveTo>
              <a:lnTo>
                <a:pt x="487685" y="16285"/>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1880000">
        <a:off x="3446464" y="2590976"/>
        <a:ext cx="24384" cy="24384"/>
      </dsp:txXfrm>
    </dsp:sp>
    <dsp:sp modelId="{AEE74045-6416-4417-9FA3-29E51E86E5CF}">
      <dsp:nvSpPr>
        <dsp:cNvPr id="0" name=""/>
        <dsp:cNvSpPr/>
      </dsp:nvSpPr>
      <dsp:spPr>
        <a:xfrm>
          <a:off x="1653001" y="1471946"/>
          <a:ext cx="1613226" cy="1613226"/>
        </a:xfrm>
        <a:prstGeom prst="ellipse">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a:t>Ecosistema Frágil</a:t>
          </a:r>
          <a:endParaRPr lang="es-EC" sz="1600" kern="1200"/>
        </a:p>
      </dsp:txBody>
      <dsp:txXfrm>
        <a:off x="1653001" y="1471946"/>
        <a:ext cx="1613226" cy="161322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1720364-5C69-4E6F-8091-8D468D7EE675}" type="datetimeFigureOut">
              <a:rPr lang="es-EC" smtClean="0"/>
              <a:pPr/>
              <a:t>21/10/2015</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EB1BF01-7825-4E47-82D9-936D07577CF8}" type="slidenum">
              <a:rPr lang="es-EC" smtClean="0"/>
              <a:pPr/>
              <a:t>‹Nº›</a:t>
            </a:fld>
            <a:endParaRPr lang="es-EC"/>
          </a:p>
        </p:txBody>
      </p:sp>
    </p:spTree>
    <p:extLst>
      <p:ext uri="{BB962C8B-B14F-4D97-AF65-F5344CB8AC3E}">
        <p14:creationId xmlns:p14="http://schemas.microsoft.com/office/powerpoint/2010/main" xmlns="" val="1031971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1720364-5C69-4E6F-8091-8D468D7EE675}" type="datetimeFigureOut">
              <a:rPr lang="es-EC" smtClean="0"/>
              <a:pPr/>
              <a:t>21/10/2015</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EB1BF01-7825-4E47-82D9-936D07577CF8}" type="slidenum">
              <a:rPr lang="es-EC" smtClean="0"/>
              <a:pPr/>
              <a:t>‹Nº›</a:t>
            </a:fld>
            <a:endParaRPr lang="es-EC"/>
          </a:p>
        </p:txBody>
      </p:sp>
    </p:spTree>
    <p:extLst>
      <p:ext uri="{BB962C8B-B14F-4D97-AF65-F5344CB8AC3E}">
        <p14:creationId xmlns:p14="http://schemas.microsoft.com/office/powerpoint/2010/main" xmlns="" val="603246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1720364-5C69-4E6F-8091-8D468D7EE675}" type="datetimeFigureOut">
              <a:rPr lang="es-EC" smtClean="0"/>
              <a:pPr/>
              <a:t>21/10/2015</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EB1BF01-7825-4E47-82D9-936D07577CF8}" type="slidenum">
              <a:rPr lang="es-EC" smtClean="0"/>
              <a:pPr/>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310117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91720364-5C69-4E6F-8091-8D468D7EE675}" type="datetimeFigureOut">
              <a:rPr lang="es-EC" smtClean="0"/>
              <a:pPr/>
              <a:t>21/10/2015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EB1BF01-7825-4E47-82D9-936D07577CF8}" type="slidenum">
              <a:rPr lang="es-EC" smtClean="0"/>
              <a:pPr/>
              <a:t>‹Nº›</a:t>
            </a:fld>
            <a:endParaRPr lang="es-EC"/>
          </a:p>
        </p:txBody>
      </p:sp>
    </p:spTree>
    <p:extLst>
      <p:ext uri="{BB962C8B-B14F-4D97-AF65-F5344CB8AC3E}">
        <p14:creationId xmlns:p14="http://schemas.microsoft.com/office/powerpoint/2010/main" xmlns="" val="1677740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91720364-5C69-4E6F-8091-8D468D7EE675}" type="datetimeFigureOut">
              <a:rPr lang="es-EC" smtClean="0"/>
              <a:pPr/>
              <a:t>21/10/2015</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EB1BF01-7825-4E47-82D9-936D07577CF8}" type="slidenum">
              <a:rPr lang="es-EC" smtClean="0"/>
              <a:pPr/>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983165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91720364-5C69-4E6F-8091-8D468D7EE675}" type="datetimeFigureOut">
              <a:rPr lang="es-EC" smtClean="0"/>
              <a:pPr/>
              <a:t>21/10/2015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EB1BF01-7825-4E47-82D9-936D07577CF8}" type="slidenum">
              <a:rPr lang="es-EC" smtClean="0"/>
              <a:pPr/>
              <a:t>‹Nº›</a:t>
            </a:fld>
            <a:endParaRPr lang="es-EC"/>
          </a:p>
        </p:txBody>
      </p:sp>
    </p:spTree>
    <p:extLst>
      <p:ext uri="{BB962C8B-B14F-4D97-AF65-F5344CB8AC3E}">
        <p14:creationId xmlns:p14="http://schemas.microsoft.com/office/powerpoint/2010/main" xmlns="" val="3267365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1720364-5C69-4E6F-8091-8D468D7EE675}" type="datetimeFigureOut">
              <a:rPr lang="es-EC" smtClean="0"/>
              <a:pPr/>
              <a:t>21/10/2015</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EB1BF01-7825-4E47-82D9-936D07577CF8}" type="slidenum">
              <a:rPr lang="es-EC" smtClean="0"/>
              <a:pPr/>
              <a:t>‹Nº›</a:t>
            </a:fld>
            <a:endParaRPr lang="es-EC"/>
          </a:p>
        </p:txBody>
      </p:sp>
    </p:spTree>
    <p:extLst>
      <p:ext uri="{BB962C8B-B14F-4D97-AF65-F5344CB8AC3E}">
        <p14:creationId xmlns:p14="http://schemas.microsoft.com/office/powerpoint/2010/main" xmlns="" val="2631930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1720364-5C69-4E6F-8091-8D468D7EE675}" type="datetimeFigureOut">
              <a:rPr lang="es-EC" smtClean="0"/>
              <a:pPr/>
              <a:t>21/10/2015</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EB1BF01-7825-4E47-82D9-936D07577CF8}" type="slidenum">
              <a:rPr lang="es-EC" smtClean="0"/>
              <a:pPr/>
              <a:t>‹Nº›</a:t>
            </a:fld>
            <a:endParaRPr lang="es-EC"/>
          </a:p>
        </p:txBody>
      </p:sp>
    </p:spTree>
    <p:extLst>
      <p:ext uri="{BB962C8B-B14F-4D97-AF65-F5344CB8AC3E}">
        <p14:creationId xmlns:p14="http://schemas.microsoft.com/office/powerpoint/2010/main" xmlns="" val="1041974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1720364-5C69-4E6F-8091-8D468D7EE675}" type="datetimeFigureOut">
              <a:rPr lang="es-EC" smtClean="0"/>
              <a:pPr/>
              <a:t>21/10/2015</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EB1BF01-7825-4E47-82D9-936D07577CF8}" type="slidenum">
              <a:rPr lang="es-EC" smtClean="0"/>
              <a:pPr/>
              <a:t>‹Nº›</a:t>
            </a:fld>
            <a:endParaRPr lang="es-EC"/>
          </a:p>
        </p:txBody>
      </p:sp>
    </p:spTree>
    <p:extLst>
      <p:ext uri="{BB962C8B-B14F-4D97-AF65-F5344CB8AC3E}">
        <p14:creationId xmlns:p14="http://schemas.microsoft.com/office/powerpoint/2010/main" xmlns="" val="1973967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1720364-5C69-4E6F-8091-8D468D7EE675}" type="datetimeFigureOut">
              <a:rPr lang="es-EC" smtClean="0"/>
              <a:pPr/>
              <a:t>21/10/2015</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EB1BF01-7825-4E47-82D9-936D07577CF8}" type="slidenum">
              <a:rPr lang="es-EC" smtClean="0"/>
              <a:pPr/>
              <a:t>‹Nº›</a:t>
            </a:fld>
            <a:endParaRPr lang="es-EC"/>
          </a:p>
        </p:txBody>
      </p:sp>
    </p:spTree>
    <p:extLst>
      <p:ext uri="{BB962C8B-B14F-4D97-AF65-F5344CB8AC3E}">
        <p14:creationId xmlns:p14="http://schemas.microsoft.com/office/powerpoint/2010/main" xmlns="" val="397597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1720364-5C69-4E6F-8091-8D468D7EE675}" type="datetimeFigureOut">
              <a:rPr lang="es-EC" smtClean="0"/>
              <a:pPr/>
              <a:t>21/10/2015</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EB1BF01-7825-4E47-82D9-936D07577CF8}" type="slidenum">
              <a:rPr lang="es-EC" smtClean="0"/>
              <a:pPr/>
              <a:t>‹Nº›</a:t>
            </a:fld>
            <a:endParaRPr lang="es-EC"/>
          </a:p>
        </p:txBody>
      </p:sp>
    </p:spTree>
    <p:extLst>
      <p:ext uri="{BB962C8B-B14F-4D97-AF65-F5344CB8AC3E}">
        <p14:creationId xmlns:p14="http://schemas.microsoft.com/office/powerpoint/2010/main" xmlns="" val="1474497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1720364-5C69-4E6F-8091-8D468D7EE675}" type="datetimeFigureOut">
              <a:rPr lang="es-EC" smtClean="0"/>
              <a:pPr/>
              <a:t>21/10/2015</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EB1BF01-7825-4E47-82D9-936D07577CF8}" type="slidenum">
              <a:rPr lang="es-EC" smtClean="0"/>
              <a:pPr/>
              <a:t>‹Nº›</a:t>
            </a:fld>
            <a:endParaRPr lang="es-EC"/>
          </a:p>
        </p:txBody>
      </p:sp>
    </p:spTree>
    <p:extLst>
      <p:ext uri="{BB962C8B-B14F-4D97-AF65-F5344CB8AC3E}">
        <p14:creationId xmlns:p14="http://schemas.microsoft.com/office/powerpoint/2010/main" xmlns="" val="4226621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1720364-5C69-4E6F-8091-8D468D7EE675}" type="datetimeFigureOut">
              <a:rPr lang="es-EC" smtClean="0"/>
              <a:pPr/>
              <a:t>21/10/2015</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EB1BF01-7825-4E47-82D9-936D07577CF8}" type="slidenum">
              <a:rPr lang="es-EC" smtClean="0"/>
              <a:pPr/>
              <a:t>‹Nº›</a:t>
            </a:fld>
            <a:endParaRPr lang="es-EC"/>
          </a:p>
        </p:txBody>
      </p:sp>
    </p:spTree>
    <p:extLst>
      <p:ext uri="{BB962C8B-B14F-4D97-AF65-F5344CB8AC3E}">
        <p14:creationId xmlns:p14="http://schemas.microsoft.com/office/powerpoint/2010/main" xmlns="" val="499976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720364-5C69-4E6F-8091-8D468D7EE675}" type="datetimeFigureOut">
              <a:rPr lang="es-EC" smtClean="0"/>
              <a:pPr/>
              <a:t>21/10/2015</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EB1BF01-7825-4E47-82D9-936D07577CF8}" type="slidenum">
              <a:rPr lang="es-EC" smtClean="0"/>
              <a:pPr/>
              <a:t>‹Nº›</a:t>
            </a:fld>
            <a:endParaRPr lang="es-EC"/>
          </a:p>
        </p:txBody>
      </p:sp>
    </p:spTree>
    <p:extLst>
      <p:ext uri="{BB962C8B-B14F-4D97-AF65-F5344CB8AC3E}">
        <p14:creationId xmlns:p14="http://schemas.microsoft.com/office/powerpoint/2010/main" xmlns="" val="130300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1720364-5C69-4E6F-8091-8D468D7EE675}" type="datetimeFigureOut">
              <a:rPr lang="es-EC" smtClean="0"/>
              <a:pPr/>
              <a:t>21/10/2015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EB1BF01-7825-4E47-82D9-936D07577CF8}" type="slidenum">
              <a:rPr lang="es-EC" smtClean="0"/>
              <a:pPr/>
              <a:t>‹Nº›</a:t>
            </a:fld>
            <a:endParaRPr lang="es-EC"/>
          </a:p>
        </p:txBody>
      </p:sp>
    </p:spTree>
    <p:extLst>
      <p:ext uri="{BB962C8B-B14F-4D97-AF65-F5344CB8AC3E}">
        <p14:creationId xmlns:p14="http://schemas.microsoft.com/office/powerpoint/2010/main" xmlns="" val="2926325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1720364-5C69-4E6F-8091-8D468D7EE675}" type="datetimeFigureOut">
              <a:rPr lang="es-EC" smtClean="0"/>
              <a:pPr/>
              <a:t>21/10/2015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EB1BF01-7825-4E47-82D9-936D07577CF8}" type="slidenum">
              <a:rPr lang="es-EC" smtClean="0"/>
              <a:pPr/>
              <a:t>‹Nº›</a:t>
            </a:fld>
            <a:endParaRPr lang="es-EC"/>
          </a:p>
        </p:txBody>
      </p:sp>
    </p:spTree>
    <p:extLst>
      <p:ext uri="{BB962C8B-B14F-4D97-AF65-F5344CB8AC3E}">
        <p14:creationId xmlns:p14="http://schemas.microsoft.com/office/powerpoint/2010/main" xmlns="" val="366677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1720364-5C69-4E6F-8091-8D468D7EE675}" type="datetimeFigureOut">
              <a:rPr lang="es-EC" smtClean="0"/>
              <a:pPr/>
              <a:t>21/10/2015</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EB1BF01-7825-4E47-82D9-936D07577CF8}" type="slidenum">
              <a:rPr lang="es-EC" smtClean="0"/>
              <a:pPr/>
              <a:t>‹Nº›</a:t>
            </a:fld>
            <a:endParaRPr lang="es-EC"/>
          </a:p>
        </p:txBody>
      </p:sp>
    </p:spTree>
    <p:extLst>
      <p:ext uri="{BB962C8B-B14F-4D97-AF65-F5344CB8AC3E}">
        <p14:creationId xmlns:p14="http://schemas.microsoft.com/office/powerpoint/2010/main" xmlns="" val="26973116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89213" y="2514600"/>
            <a:ext cx="8915399" cy="2482403"/>
          </a:xfrm>
        </p:spPr>
        <p:txBody>
          <a:bodyPr>
            <a:normAutofit fontScale="90000"/>
          </a:bodyPr>
          <a:lstStyle/>
          <a:p>
            <a:pPr algn="ctr"/>
            <a:r>
              <a:rPr lang="es-EC" sz="2800" dirty="0" smtClean="0"/>
              <a:t>Unidad de Posgrados </a:t>
            </a:r>
            <a:br>
              <a:rPr lang="es-EC" sz="2800" dirty="0" smtClean="0"/>
            </a:br>
            <a:r>
              <a:rPr lang="es-EC" sz="2800" dirty="0" smtClean="0"/>
              <a:t>Maestría en Sistemas de Gestión Ambiental </a:t>
            </a:r>
            <a:br>
              <a:rPr lang="es-EC" sz="2800" dirty="0" smtClean="0"/>
            </a:br>
            <a:r>
              <a:rPr lang="es-EC" sz="2800" dirty="0" smtClean="0"/>
              <a:t/>
            </a:r>
            <a:br>
              <a:rPr lang="es-EC" sz="2800" dirty="0" smtClean="0"/>
            </a:br>
            <a:r>
              <a:rPr lang="es-EC" sz="2800" b="1" dirty="0" smtClean="0"/>
              <a:t>Tema:</a:t>
            </a:r>
            <a:r>
              <a:rPr lang="es-EC" sz="2800" dirty="0" smtClean="0"/>
              <a:t> Análisis de los efectos de la pérdida de masa forestal del ecosistema de manglar con la producción de peces pelágicos costeros. </a:t>
            </a:r>
            <a:endParaRPr lang="es-EC" sz="2800" dirty="0"/>
          </a:p>
        </p:txBody>
      </p:sp>
      <p:sp>
        <p:nvSpPr>
          <p:cNvPr id="3" name="Subtítulo 2"/>
          <p:cNvSpPr>
            <a:spLocks noGrp="1"/>
          </p:cNvSpPr>
          <p:nvPr>
            <p:ph type="subTitle" idx="1"/>
          </p:nvPr>
        </p:nvSpPr>
        <p:spPr>
          <a:xfrm>
            <a:off x="2589213" y="5357611"/>
            <a:ext cx="8915399" cy="1210613"/>
          </a:xfrm>
        </p:spPr>
        <p:txBody>
          <a:bodyPr>
            <a:normAutofit/>
          </a:bodyPr>
          <a:lstStyle/>
          <a:p>
            <a:pPr algn="ctr"/>
            <a:r>
              <a:rPr lang="es-EC" b="1" dirty="0" smtClean="0"/>
              <a:t>Autor: </a:t>
            </a:r>
            <a:r>
              <a:rPr lang="es-EC" dirty="0" smtClean="0"/>
              <a:t>Lucia Vernaza Quiñónez </a:t>
            </a:r>
          </a:p>
          <a:p>
            <a:pPr algn="ctr"/>
            <a:r>
              <a:rPr lang="es-EC" b="1" dirty="0" smtClean="0"/>
              <a:t>Director: </a:t>
            </a:r>
            <a:r>
              <a:rPr lang="es-EC" dirty="0" smtClean="0"/>
              <a:t>Fabián Rodríguez PhD. </a:t>
            </a:r>
          </a:p>
          <a:p>
            <a:pPr algn="ctr"/>
            <a:r>
              <a:rPr lang="es-EC" dirty="0" smtClean="0"/>
              <a:t>Sangolquí, 25 de Septiembre de 2015 </a:t>
            </a:r>
            <a:endParaRPr lang="es-EC" dirty="0"/>
          </a:p>
        </p:txBody>
      </p:sp>
      <p:pic>
        <p:nvPicPr>
          <p:cNvPr id="1026" name="Picture 2" descr="http://biotecnologia.espe.edu.ec/laboratorios-investigacion/wp-content/uploads/2014/07/logo-esp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97265" y="609600"/>
            <a:ext cx="5924550" cy="190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37018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lgn="ctr"/>
            <a:r>
              <a:rPr lang="es-EC" b="1" dirty="0"/>
              <a:t>Relación entre la cobertura de manglar y las pesquerías </a:t>
            </a:r>
            <a:r>
              <a:rPr lang="es-EC" dirty="0"/>
              <a:t/>
            </a:r>
            <a:br>
              <a:rPr lang="es-EC" dirty="0"/>
            </a:br>
            <a:endParaRPr lang="es-EC"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41575" y="4165978"/>
            <a:ext cx="3376725" cy="24293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Imagen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8087" y="634345"/>
            <a:ext cx="1869317" cy="33232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Imagen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43721" y="4333163"/>
            <a:ext cx="3044965" cy="209493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 name="Imagen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758830" y="1905000"/>
            <a:ext cx="3433170" cy="193115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 name="Imagen 9"/>
          <p:cNvPicPr>
            <a:picLocks noChangeAspect="1"/>
          </p:cNvPicPr>
          <p:nvPr/>
        </p:nvPicPr>
        <p:blipFill rotWithShape="1">
          <a:blip r:embed="rId6" cstate="print">
            <a:extLst>
              <a:ext uri="{28A0092B-C50C-407E-A947-70E740481C1C}">
                <a14:useLocalDpi xmlns:a14="http://schemas.microsoft.com/office/drawing/2010/main" xmlns="" val="0"/>
              </a:ext>
            </a:extLst>
          </a:blip>
          <a:srcRect r="9284"/>
          <a:stretch/>
        </p:blipFill>
        <p:spPr>
          <a:xfrm>
            <a:off x="4178259" y="2402005"/>
            <a:ext cx="4457090" cy="2763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778048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Deforestación del ecosistema de manglar</a:t>
            </a:r>
            <a:endParaRPr lang="es-EC" b="1" dirty="0"/>
          </a:p>
        </p:txBody>
      </p:sp>
      <p:sp>
        <p:nvSpPr>
          <p:cNvPr id="3" name="Marcador de contenido 2"/>
          <p:cNvSpPr>
            <a:spLocks noGrp="1"/>
          </p:cNvSpPr>
          <p:nvPr>
            <p:ph idx="1"/>
          </p:nvPr>
        </p:nvSpPr>
        <p:spPr>
          <a:xfrm>
            <a:off x="2589212" y="2133600"/>
            <a:ext cx="8915400" cy="4512860"/>
          </a:xfrm>
        </p:spPr>
        <p:txBody>
          <a:bodyPr>
            <a:noAutofit/>
          </a:bodyPr>
          <a:lstStyle/>
          <a:p>
            <a:pPr algn="just">
              <a:lnSpc>
                <a:spcPct val="150000"/>
              </a:lnSpc>
            </a:pPr>
            <a:r>
              <a:rPr lang="es-EC" sz="2000" dirty="0"/>
              <a:t>La industria camaronera tiene sus inicios a finales de la década de los sesenta, se inicia en </a:t>
            </a:r>
            <a:r>
              <a:rPr lang="es-EC" sz="2000" dirty="0" smtClean="0"/>
              <a:t>1966.</a:t>
            </a:r>
          </a:p>
          <a:p>
            <a:pPr algn="just">
              <a:lnSpc>
                <a:spcPct val="150000"/>
              </a:lnSpc>
            </a:pPr>
            <a:r>
              <a:rPr lang="es-EC" sz="2000" dirty="0" smtClean="0"/>
              <a:t>En  1987 esta </a:t>
            </a:r>
            <a:r>
              <a:rPr lang="es-EC" sz="2000" dirty="0"/>
              <a:t>actividad creció </a:t>
            </a:r>
            <a:r>
              <a:rPr lang="es-EC" sz="2000" dirty="0" smtClean="0"/>
              <a:t>agresivamente.</a:t>
            </a:r>
          </a:p>
          <a:p>
            <a:pPr algn="just">
              <a:lnSpc>
                <a:spcPct val="150000"/>
              </a:lnSpc>
            </a:pPr>
            <a:r>
              <a:rPr lang="es-EC" sz="2000" dirty="0" smtClean="0"/>
              <a:t>Ecuador  </a:t>
            </a:r>
            <a:r>
              <a:rPr lang="es-EC" sz="2000" dirty="0"/>
              <a:t>se convirtió en el primer exportador de camarón del mundo, y que llegó al record de producción en 1998 con 153.729 toneladas métricas, produciendo ganancias de 875 millones de dólares (Cámara Nacional de </a:t>
            </a:r>
            <a:r>
              <a:rPr lang="es-EC" sz="2000" dirty="0" smtClean="0"/>
              <a:t>Acuacultura). </a:t>
            </a:r>
          </a:p>
          <a:p>
            <a:pPr algn="just">
              <a:lnSpc>
                <a:spcPct val="150000"/>
              </a:lnSpc>
            </a:pPr>
            <a:r>
              <a:rPr lang="es-EC" sz="2000" dirty="0"/>
              <a:t>E</a:t>
            </a:r>
            <a:r>
              <a:rPr lang="es-EC" sz="2000" dirty="0" smtClean="0"/>
              <a:t>n </a:t>
            </a:r>
            <a:r>
              <a:rPr lang="es-EC" sz="2000" dirty="0"/>
              <a:t>los noventa, comienza una baja </a:t>
            </a:r>
            <a:r>
              <a:rPr lang="es-EC" sz="2000" dirty="0" smtClean="0"/>
              <a:t>constante, atribuida a la mancha blanca.</a:t>
            </a:r>
            <a:endParaRPr lang="es-EC" sz="2000" dirty="0"/>
          </a:p>
          <a:p>
            <a:endParaRPr lang="es-EC" sz="2000" dirty="0"/>
          </a:p>
        </p:txBody>
      </p:sp>
    </p:spTree>
    <p:extLst>
      <p:ext uri="{BB962C8B-B14F-4D97-AF65-F5344CB8AC3E}">
        <p14:creationId xmlns:p14="http://schemas.microsoft.com/office/powerpoint/2010/main" xmlns="" val="2930221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MARCO LEGAL </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xmlns="" val="981513387"/>
              </p:ext>
            </p:extLst>
          </p:nvPr>
        </p:nvGraphicFramePr>
        <p:xfrm>
          <a:off x="2589213" y="1203158"/>
          <a:ext cx="8915400" cy="5454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78789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POLÍTICA PÚBLICA</a:t>
            </a:r>
            <a:endParaRPr lang="es-EC" b="1" dirty="0"/>
          </a:p>
        </p:txBody>
      </p:sp>
      <p:sp>
        <p:nvSpPr>
          <p:cNvPr id="3" name="Marcador de contenido 2"/>
          <p:cNvSpPr>
            <a:spLocks noGrp="1"/>
          </p:cNvSpPr>
          <p:nvPr>
            <p:ph idx="1"/>
          </p:nvPr>
        </p:nvSpPr>
        <p:spPr>
          <a:xfrm>
            <a:off x="2589212" y="1620253"/>
            <a:ext cx="8915400" cy="4860758"/>
          </a:xfrm>
        </p:spPr>
        <p:txBody>
          <a:bodyPr>
            <a:normAutofit/>
          </a:bodyPr>
          <a:lstStyle/>
          <a:p>
            <a:r>
              <a:rPr lang="es-EC" sz="2000" dirty="0"/>
              <a:t>En Ecuador existen ocho áreas que son parte del Patrimonio Nacional de Áreas Naturales Protegidas, compuestas o que son parte del ecosistema manglar:</a:t>
            </a:r>
          </a:p>
          <a:p>
            <a:pPr lvl="0"/>
            <a:r>
              <a:rPr lang="es-EC" sz="2000" dirty="0"/>
              <a:t>Reserva Ecológica Manglares Churute (1979)</a:t>
            </a:r>
          </a:p>
          <a:p>
            <a:pPr lvl="0"/>
            <a:r>
              <a:rPr lang="es-EC" sz="2000" dirty="0"/>
              <a:t>Reserva Ecológica Manglares Cayapas-Mataje (1996)</a:t>
            </a:r>
          </a:p>
          <a:p>
            <a:pPr lvl="0"/>
            <a:r>
              <a:rPr lang="es-EC" sz="2000" dirty="0"/>
              <a:t>Reserva Ecológica Arenillas (2001)</a:t>
            </a:r>
          </a:p>
          <a:p>
            <a:pPr lvl="0"/>
            <a:r>
              <a:rPr lang="es-EC" sz="2000" dirty="0"/>
              <a:t>Refugio de Vida Silvestre “Isla Corazón e Isla Fragatas” (2002)</a:t>
            </a:r>
          </a:p>
          <a:p>
            <a:pPr lvl="0"/>
            <a:r>
              <a:rPr lang="es-EC" sz="2000" dirty="0"/>
              <a:t>Refugio de Vida Silvestre Manglares Estuario Rio Muisne (2003)</a:t>
            </a:r>
          </a:p>
          <a:p>
            <a:pPr lvl="0"/>
            <a:r>
              <a:rPr lang="es-EC" sz="2000" dirty="0"/>
              <a:t>Reserva de Producción de Fauna Manglares El Salado (2003)</a:t>
            </a:r>
          </a:p>
          <a:p>
            <a:pPr lvl="0"/>
            <a:r>
              <a:rPr lang="es-EC" sz="2000" dirty="0"/>
              <a:t>Refugio de Vida Silvestre Manglares El Morro (2007) </a:t>
            </a:r>
          </a:p>
          <a:p>
            <a:pPr lvl="0"/>
            <a:r>
              <a:rPr lang="es-EC" sz="2000" dirty="0"/>
              <a:t>Refugio de Vida Silvestre de Manglares Estuario del Río Esmeraldas (2008)</a:t>
            </a:r>
          </a:p>
          <a:p>
            <a:endParaRPr lang="es-EC" sz="2000" dirty="0"/>
          </a:p>
        </p:txBody>
      </p:sp>
    </p:spTree>
    <p:extLst>
      <p:ext uri="{BB962C8B-B14F-4D97-AF65-F5344CB8AC3E}">
        <p14:creationId xmlns:p14="http://schemas.microsoft.com/office/powerpoint/2010/main" xmlns="" val="2728252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PESCA ARTESANAL </a:t>
            </a:r>
            <a:endParaRPr lang="es-EC" b="1" dirty="0"/>
          </a:p>
        </p:txBody>
      </p:sp>
      <p:sp>
        <p:nvSpPr>
          <p:cNvPr id="3" name="Marcador de contenido 2"/>
          <p:cNvSpPr>
            <a:spLocks noGrp="1"/>
          </p:cNvSpPr>
          <p:nvPr>
            <p:ph idx="1"/>
          </p:nvPr>
        </p:nvSpPr>
        <p:spPr>
          <a:xfrm>
            <a:off x="2589212" y="1203158"/>
            <a:ext cx="8915400" cy="4708064"/>
          </a:xfrm>
        </p:spPr>
        <p:txBody>
          <a:bodyPr>
            <a:normAutofit/>
          </a:bodyPr>
          <a:lstStyle/>
          <a:p>
            <a:pPr marL="0" indent="0">
              <a:buNone/>
            </a:pPr>
            <a:r>
              <a:rPr lang="es-EC" sz="2000" dirty="0"/>
              <a:t> </a:t>
            </a:r>
            <a:endParaRPr lang="es-EC" sz="2000" dirty="0" smtClean="0"/>
          </a:p>
          <a:p>
            <a:pPr algn="just">
              <a:lnSpc>
                <a:spcPct val="150000"/>
              </a:lnSpc>
            </a:pPr>
            <a:r>
              <a:rPr lang="es-EC" sz="2000" dirty="0" smtClean="0"/>
              <a:t>La pesca artesanal  o de pequeña escala,  abarca un sinnúmero de modalidades que van desde la ancestral recolección a mano de mariscos hasta el uso de embarcaciones motorizadas que operan en aguas someras y en el mar abierto. Su característica básica es la operación manual de los artes de pesca. Comprende desde una pesca de subsistencia hasta niveles de organización, como las cooperativas, que tienen fines comerciales, principalmente.</a:t>
            </a:r>
          </a:p>
          <a:p>
            <a:endParaRPr lang="es-EC" sz="2000" dirty="0"/>
          </a:p>
          <a:p>
            <a:endParaRPr lang="es-EC" sz="20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555790" y="4812632"/>
            <a:ext cx="3636210" cy="2045368"/>
          </a:xfrm>
          <a:prstGeom prst="rect">
            <a:avLst/>
          </a:prstGeom>
        </p:spPr>
      </p:pic>
    </p:spTree>
    <p:extLst>
      <p:ext uri="{BB962C8B-B14F-4D97-AF65-F5344CB8AC3E}">
        <p14:creationId xmlns:p14="http://schemas.microsoft.com/office/powerpoint/2010/main" xmlns="" val="1526919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74222" y="2364913"/>
            <a:ext cx="4632677" cy="2261462"/>
          </a:xfrm>
        </p:spPr>
        <p:txBody>
          <a:bodyPr>
            <a:noAutofit/>
          </a:bodyPr>
          <a:lstStyle/>
          <a:p>
            <a:pPr algn="ctr"/>
            <a:r>
              <a:rPr lang="es-EC" sz="4800" b="1" dirty="0" smtClean="0"/>
              <a:t>MATERIALES Y MÉTODOS </a:t>
            </a:r>
            <a:br>
              <a:rPr lang="es-EC" sz="4800" b="1" dirty="0" smtClean="0"/>
            </a:br>
            <a:endParaRPr lang="es-EC" sz="4800" b="1" dirty="0"/>
          </a:p>
        </p:txBody>
      </p:sp>
      <p:sp>
        <p:nvSpPr>
          <p:cNvPr id="3" name="Marcador de contenido 2"/>
          <p:cNvSpPr>
            <a:spLocks noGrp="1"/>
          </p:cNvSpPr>
          <p:nvPr>
            <p:ph idx="1"/>
          </p:nvPr>
        </p:nvSpPr>
        <p:spPr>
          <a:xfrm>
            <a:off x="2433637" y="2085975"/>
            <a:ext cx="8915400" cy="3777622"/>
          </a:xfrm>
        </p:spPr>
        <p:txBody>
          <a:bodyPr/>
          <a:lstStyle/>
          <a:p>
            <a:endParaRPr lang="es-EC" dirty="0"/>
          </a:p>
          <a:p>
            <a:endParaRPr lang="es-EC" dirty="0"/>
          </a:p>
        </p:txBody>
      </p:sp>
      <p:pic>
        <p:nvPicPr>
          <p:cNvPr id="8194" name="Picture 2" descr="http://mco-s1-p.mlstatic.com/gps-garmin-etrex-30-mapa-colombia-navegador-1244-MCO20971176_3030-F.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187301" y="4853301"/>
            <a:ext cx="2004699" cy="2004699"/>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http://xn--soar-con-e3a.com/wp-content/uploads/2015/05/So%C3%B1ar-con-Computador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09739" y="4452190"/>
            <a:ext cx="3076380" cy="2352174"/>
          </a:xfrm>
          <a:prstGeom prst="rect">
            <a:avLst/>
          </a:prstGeom>
          <a:noFill/>
          <a:extLst>
            <a:ext uri="{909E8E84-426E-40DD-AFC4-6F175D3DCCD1}">
              <a14:hiddenFill xmlns:a14="http://schemas.microsoft.com/office/drawing/2010/main" xmlns="">
                <a:solidFill>
                  <a:srgbClr val="FFFFFF"/>
                </a:solidFill>
              </a14:hiddenFill>
            </a:ext>
          </a:extLst>
        </p:spPr>
      </p:pic>
      <p:pic>
        <p:nvPicPr>
          <p:cNvPr id="8198" name="Picture 6" descr="http://www.definicionabc.com/wp-content/uploads/Libreta.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153639" y="2908255"/>
            <a:ext cx="1945941" cy="1945941"/>
          </a:xfrm>
          <a:prstGeom prst="rect">
            <a:avLst/>
          </a:prstGeom>
          <a:noFill/>
          <a:extLst>
            <a:ext uri="{909E8E84-426E-40DD-AFC4-6F175D3DCCD1}">
              <a14:hiddenFill xmlns:a14="http://schemas.microsoft.com/office/drawing/2010/main" xmlns="">
                <a:solidFill>
                  <a:srgbClr val="FFFFFF"/>
                </a:solidFill>
              </a14:hiddenFill>
            </a:ext>
          </a:extLst>
        </p:spPr>
      </p:pic>
      <p:pic>
        <p:nvPicPr>
          <p:cNvPr id="8200" name="Picture 8" descr="http://siga.cna.gob.mx/gifs/log_siga.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65105" y="4567680"/>
            <a:ext cx="2828257" cy="21211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48430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803637"/>
          </a:xfrm>
        </p:spPr>
        <p:txBody>
          <a:bodyPr/>
          <a:lstStyle/>
          <a:p>
            <a:r>
              <a:rPr lang="es-EC" b="1" dirty="0" smtClean="0"/>
              <a:t>MUISNE </a:t>
            </a:r>
            <a:endParaRPr lang="es-EC" b="1" dirty="0"/>
          </a:p>
        </p:txBody>
      </p:sp>
      <p:sp>
        <p:nvSpPr>
          <p:cNvPr id="3" name="Marcador de contenido 2"/>
          <p:cNvSpPr>
            <a:spLocks noGrp="1"/>
          </p:cNvSpPr>
          <p:nvPr>
            <p:ph idx="1"/>
          </p:nvPr>
        </p:nvSpPr>
        <p:spPr>
          <a:xfrm>
            <a:off x="2589212" y="1427747"/>
            <a:ext cx="8915400" cy="4483475"/>
          </a:xfrm>
        </p:spPr>
        <p:txBody>
          <a:bodyPr>
            <a:normAutofit/>
          </a:bodyPr>
          <a:lstStyle/>
          <a:p>
            <a:pPr algn="just">
              <a:lnSpc>
                <a:spcPct val="150000"/>
              </a:lnSpc>
            </a:pPr>
            <a:r>
              <a:rPr lang="es-EC" sz="2200" dirty="0" smtClean="0"/>
              <a:t>Ubicado al Sur de la Provincia de Esmeraldas </a:t>
            </a:r>
          </a:p>
          <a:p>
            <a:pPr algn="just">
              <a:lnSpc>
                <a:spcPct val="150000"/>
              </a:lnSpc>
            </a:pPr>
            <a:r>
              <a:rPr lang="es-EC" sz="2200" dirty="0"/>
              <a:t>C</a:t>
            </a:r>
            <a:r>
              <a:rPr lang="es-EC" sz="2200" dirty="0" smtClean="0"/>
              <a:t>onformado </a:t>
            </a:r>
            <a:r>
              <a:rPr lang="es-EC" sz="2200" dirty="0"/>
              <a:t>por la isla de Muisne que es la cabecera cantonal y las parroquias: Muisne, Galera, </a:t>
            </a:r>
            <a:r>
              <a:rPr lang="es-EC" sz="2200" dirty="0" err="1"/>
              <a:t>Quingue</a:t>
            </a:r>
            <a:r>
              <a:rPr lang="es-EC" sz="2200" dirty="0"/>
              <a:t> y San Francisco del Cabo, en la zona  Norte;  San Gregorio en la zona Centro, y </a:t>
            </a:r>
            <a:r>
              <a:rPr lang="es-EC" sz="2200" dirty="0" err="1"/>
              <a:t>Chamanga</a:t>
            </a:r>
            <a:r>
              <a:rPr lang="es-EC" sz="2200" dirty="0"/>
              <a:t>, Daule, </a:t>
            </a:r>
            <a:r>
              <a:rPr lang="es-EC" sz="2200" dirty="0" err="1"/>
              <a:t>Sálima</a:t>
            </a:r>
            <a:r>
              <a:rPr lang="es-EC" sz="2200" dirty="0"/>
              <a:t> y Bolívar </a:t>
            </a:r>
          </a:p>
        </p:txBody>
      </p:sp>
      <p:pic>
        <p:nvPicPr>
          <p:cNvPr id="4" name="Marcador de contenido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49980" y="3673643"/>
            <a:ext cx="5342020" cy="3184358"/>
          </a:xfrm>
          <a:prstGeom prst="rect">
            <a:avLst/>
          </a:prstGeom>
        </p:spPr>
      </p:pic>
    </p:spTree>
    <p:extLst>
      <p:ext uri="{BB962C8B-B14F-4D97-AF65-F5344CB8AC3E}">
        <p14:creationId xmlns:p14="http://schemas.microsoft.com/office/powerpoint/2010/main" xmlns="" val="1282818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915932"/>
          </a:xfrm>
        </p:spPr>
        <p:txBody>
          <a:bodyPr>
            <a:normAutofit fontScale="90000"/>
          </a:bodyPr>
          <a:lstStyle/>
          <a:p>
            <a:r>
              <a:rPr lang="es-EC" b="1" dirty="0" smtClean="0"/>
              <a:t>CARACTERÍSTICAS </a:t>
            </a:r>
            <a:br>
              <a:rPr lang="es-EC" b="1" dirty="0" smtClean="0"/>
            </a:br>
            <a:endParaRPr lang="es-EC" b="1" dirty="0"/>
          </a:p>
        </p:txBody>
      </p:sp>
      <p:sp>
        <p:nvSpPr>
          <p:cNvPr id="3" name="Marcador de contenido 2"/>
          <p:cNvSpPr>
            <a:spLocks noGrp="1"/>
          </p:cNvSpPr>
          <p:nvPr>
            <p:ph idx="1"/>
          </p:nvPr>
        </p:nvSpPr>
        <p:spPr>
          <a:xfrm>
            <a:off x="2589212" y="1347537"/>
            <a:ext cx="8915400" cy="5230684"/>
          </a:xfrm>
        </p:spPr>
        <p:txBody>
          <a:bodyPr>
            <a:noAutofit/>
          </a:bodyPr>
          <a:lstStyle/>
          <a:p>
            <a:pPr algn="just">
              <a:lnSpc>
                <a:spcPct val="150000"/>
              </a:lnSpc>
            </a:pPr>
            <a:r>
              <a:rPr lang="es-EC" dirty="0" smtClean="0"/>
              <a:t>El </a:t>
            </a:r>
            <a:r>
              <a:rPr lang="es-EC" dirty="0"/>
              <a:t>cantón Muisne tiene una población de 28.474 habitantes, 15.344 son hombres y 13.330 son mujeres, representa el 6.5 % de la población provincial y el 0.2% de la población nacional. La mayoría de la población se  encuentra asentada en el área rural. </a:t>
            </a:r>
            <a:endParaRPr lang="es-EC" dirty="0" smtClean="0"/>
          </a:p>
          <a:p>
            <a:pPr algn="just">
              <a:lnSpc>
                <a:spcPct val="150000"/>
              </a:lnSpc>
            </a:pPr>
            <a:r>
              <a:rPr lang="es-EC" dirty="0" smtClean="0"/>
              <a:t>1987 se construye la carretera.</a:t>
            </a:r>
          </a:p>
          <a:p>
            <a:pPr algn="just">
              <a:lnSpc>
                <a:spcPct val="150000"/>
              </a:lnSpc>
            </a:pPr>
            <a:r>
              <a:rPr lang="es-EC" dirty="0" smtClean="0"/>
              <a:t>Buen productor de Recursos Forestales. </a:t>
            </a:r>
          </a:p>
          <a:p>
            <a:pPr algn="just">
              <a:lnSpc>
                <a:spcPct val="150000"/>
              </a:lnSpc>
            </a:pPr>
            <a:r>
              <a:rPr lang="es-EC" dirty="0"/>
              <a:t>1987, se declaran 20.093 hectáreas de manglar como bosque protector. </a:t>
            </a:r>
          </a:p>
          <a:p>
            <a:pPr algn="just">
              <a:lnSpc>
                <a:spcPct val="150000"/>
              </a:lnSpc>
            </a:pPr>
            <a:r>
              <a:rPr lang="es-EC" dirty="0"/>
              <a:t>2003, mediante Acuerdo No.080 el Ministerio del Ambiente, declara “Refugio de Vida Silvestre Manglares Estuario Río Muisne”, al humedal costero constituido por 25 cuerpos con una extensión de 3.173 hectáreas de </a:t>
            </a:r>
            <a:r>
              <a:rPr lang="es-EC" dirty="0" smtClean="0"/>
              <a:t>manglar</a:t>
            </a:r>
            <a:r>
              <a:rPr lang="es-EC" dirty="0"/>
              <a:t>.</a:t>
            </a:r>
          </a:p>
        </p:txBody>
      </p:sp>
    </p:spTree>
    <p:extLst>
      <p:ext uri="{BB962C8B-B14F-4D97-AF65-F5344CB8AC3E}">
        <p14:creationId xmlns:p14="http://schemas.microsoft.com/office/powerpoint/2010/main" xmlns="" val="3434641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TRABAJO DE CAMPO </a:t>
            </a:r>
            <a:endParaRPr lang="es-EC" b="1" dirty="0"/>
          </a:p>
        </p:txBody>
      </p:sp>
      <p:sp>
        <p:nvSpPr>
          <p:cNvPr id="3" name="Marcador de contenido 2"/>
          <p:cNvSpPr>
            <a:spLocks noGrp="1"/>
          </p:cNvSpPr>
          <p:nvPr>
            <p:ph idx="1"/>
          </p:nvPr>
        </p:nvSpPr>
        <p:spPr>
          <a:xfrm>
            <a:off x="2575564" y="1413680"/>
            <a:ext cx="8915400" cy="5205484"/>
          </a:xfrm>
        </p:spPr>
        <p:txBody>
          <a:bodyPr>
            <a:noAutofit/>
          </a:bodyPr>
          <a:lstStyle/>
          <a:p>
            <a:pPr algn="just">
              <a:lnSpc>
                <a:spcPct val="150000"/>
              </a:lnSpc>
            </a:pPr>
            <a:r>
              <a:rPr lang="es-EC" sz="2200" dirty="0" smtClean="0"/>
              <a:t>6 </a:t>
            </a:r>
            <a:r>
              <a:rPr lang="es-EC" sz="2200" dirty="0"/>
              <a:t>salidas de campo entre los meses de octubre 2014 y abril </a:t>
            </a:r>
            <a:r>
              <a:rPr lang="es-EC" sz="2200" dirty="0" smtClean="0"/>
              <a:t>2015</a:t>
            </a:r>
            <a:r>
              <a:rPr lang="es-EC" sz="2200" dirty="0"/>
              <a:t>.</a:t>
            </a:r>
            <a:endParaRPr lang="es-EC" sz="2200" dirty="0" smtClean="0"/>
          </a:p>
          <a:p>
            <a:pPr algn="just">
              <a:lnSpc>
                <a:spcPct val="150000"/>
              </a:lnSpc>
            </a:pPr>
            <a:r>
              <a:rPr lang="es-EC" sz="2200" dirty="0" smtClean="0"/>
              <a:t>Durante </a:t>
            </a:r>
            <a:r>
              <a:rPr lang="es-EC" sz="2200" dirty="0"/>
              <a:t>los recorridos se visitaron zonas de manglar, pequeñas islas de otros tipos de vegetación con el objeto de georreferenciar. Las coordenadas fueron tomadas con un  GPS marca Garmin de la gama eTrex, registrándose los puntos y respaldándolos en una libreta de apuntes. Con el recorrido en campo se pudieron caracterizar las otras especies vegetales existentes y los lugares donde los pescadores artesanales realizan la pesca estuarina.</a:t>
            </a:r>
          </a:p>
          <a:p>
            <a:endParaRPr lang="es-EC" sz="2200" dirty="0"/>
          </a:p>
        </p:txBody>
      </p:sp>
    </p:spTree>
    <p:extLst>
      <p:ext uri="{BB962C8B-B14F-4D97-AF65-F5344CB8AC3E}">
        <p14:creationId xmlns:p14="http://schemas.microsoft.com/office/powerpoint/2010/main" xmlns="" val="2947148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898358"/>
            <a:ext cx="8911687" cy="1006642"/>
          </a:xfrm>
        </p:spPr>
        <p:txBody>
          <a:bodyPr/>
          <a:lstStyle/>
          <a:p>
            <a:pPr algn="just"/>
            <a:r>
              <a:rPr lang="es-EC" b="1" dirty="0" smtClean="0"/>
              <a:t>Fuentes de información </a:t>
            </a:r>
            <a:endParaRPr lang="es-EC" b="1" dirty="0"/>
          </a:p>
        </p:txBody>
      </p:sp>
      <p:sp>
        <p:nvSpPr>
          <p:cNvPr id="3" name="Marcador de contenido 2"/>
          <p:cNvSpPr>
            <a:spLocks noGrp="1"/>
          </p:cNvSpPr>
          <p:nvPr>
            <p:ph idx="1"/>
          </p:nvPr>
        </p:nvSpPr>
        <p:spPr>
          <a:xfrm>
            <a:off x="2561916" y="1655928"/>
            <a:ext cx="8915400" cy="4499212"/>
          </a:xfrm>
        </p:spPr>
        <p:txBody>
          <a:bodyPr>
            <a:noAutofit/>
          </a:bodyPr>
          <a:lstStyle/>
          <a:p>
            <a:pPr algn="just">
              <a:lnSpc>
                <a:spcPct val="150000"/>
              </a:lnSpc>
            </a:pPr>
            <a:r>
              <a:rPr lang="es-ES" sz="2000" dirty="0" smtClean="0"/>
              <a:t>Instituto </a:t>
            </a:r>
            <a:r>
              <a:rPr lang="es-ES" sz="2000" dirty="0"/>
              <a:t>Nacional de Pesca, </a:t>
            </a:r>
            <a:endParaRPr lang="es-ES" sz="2000" dirty="0" smtClean="0"/>
          </a:p>
          <a:p>
            <a:pPr algn="just">
              <a:lnSpc>
                <a:spcPct val="150000"/>
              </a:lnSpc>
            </a:pPr>
            <a:r>
              <a:rPr lang="es-ES" sz="2000" dirty="0" smtClean="0"/>
              <a:t>Ministerio </a:t>
            </a:r>
            <a:r>
              <a:rPr lang="es-ES" sz="2000" dirty="0"/>
              <a:t>de Agricultura, Ganadería, Acuacultura y </a:t>
            </a:r>
            <a:r>
              <a:rPr lang="es-ES" sz="2000" dirty="0" smtClean="0"/>
              <a:t>Pesca</a:t>
            </a:r>
          </a:p>
          <a:p>
            <a:pPr algn="just">
              <a:lnSpc>
                <a:spcPct val="150000"/>
              </a:lnSpc>
            </a:pPr>
            <a:r>
              <a:rPr lang="es-ES" sz="2000" dirty="0" smtClean="0"/>
              <a:t>Obtuvo datos </a:t>
            </a:r>
            <a:r>
              <a:rPr lang="es-ES" sz="2000" dirty="0"/>
              <a:t>históricos </a:t>
            </a:r>
            <a:r>
              <a:rPr lang="es-ES" sz="2000" dirty="0" smtClean="0"/>
              <a:t>entre los </a:t>
            </a:r>
            <a:r>
              <a:rPr lang="es-ES" sz="2000" dirty="0"/>
              <a:t>años de 1981 hasta el año 2000 de desembarques de las principales especies pelágicas pequeñas, esta pesquería  inició su actividad por los  años 60  a fin de producir harina de pescado, enlatados de sardina  y macarela en los puertos principales entre los cuales se encuentra </a:t>
            </a:r>
            <a:r>
              <a:rPr lang="es-ES" sz="2000" dirty="0" err="1" smtClean="0"/>
              <a:t>Muisne</a:t>
            </a:r>
            <a:r>
              <a:rPr lang="es-ES" sz="2000" dirty="0" smtClean="0"/>
              <a:t>. los </a:t>
            </a:r>
            <a:r>
              <a:rPr lang="es-ES" sz="2000" dirty="0"/>
              <a:t>volúmenes de captura de peces pelágicos grandes entre el periodo de años 2004 – </a:t>
            </a:r>
            <a:r>
              <a:rPr lang="es-ES" sz="2000" dirty="0" smtClean="0"/>
              <a:t>2010.    </a:t>
            </a:r>
            <a:endParaRPr lang="es-EC" sz="2000" dirty="0"/>
          </a:p>
          <a:p>
            <a:endParaRPr lang="es-EC" sz="2000" dirty="0"/>
          </a:p>
        </p:txBody>
      </p:sp>
    </p:spTree>
    <p:extLst>
      <p:ext uri="{BB962C8B-B14F-4D97-AF65-F5344CB8AC3E}">
        <p14:creationId xmlns:p14="http://schemas.microsoft.com/office/powerpoint/2010/main" xmlns="" val="4264518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INTRODUCCIÓN </a:t>
            </a:r>
            <a:endParaRPr lang="es-EC" b="1" dirty="0"/>
          </a:p>
        </p:txBody>
      </p:sp>
      <p:sp>
        <p:nvSpPr>
          <p:cNvPr id="3" name="Marcador de contenido 2"/>
          <p:cNvSpPr>
            <a:spLocks noGrp="1"/>
          </p:cNvSpPr>
          <p:nvPr>
            <p:ph idx="1"/>
          </p:nvPr>
        </p:nvSpPr>
        <p:spPr>
          <a:xfrm>
            <a:off x="2589212" y="1636295"/>
            <a:ext cx="8915400" cy="3536206"/>
          </a:xfrm>
        </p:spPr>
        <p:txBody>
          <a:bodyPr>
            <a:noAutofit/>
          </a:bodyPr>
          <a:lstStyle/>
          <a:p>
            <a:pPr algn="just">
              <a:lnSpc>
                <a:spcPct val="200000"/>
              </a:lnSpc>
            </a:pPr>
            <a:r>
              <a:rPr lang="es-EC" sz="2200" dirty="0"/>
              <a:t>La palabra mangle se deriva de un vocablo guaraní que significa “árbol torcido”. (CONAFOR, 2009), se refiere principalmente a la especie “</a:t>
            </a:r>
            <a:r>
              <a:rPr lang="es-EC" sz="2200" dirty="0" err="1"/>
              <a:t>Rhizophora</a:t>
            </a:r>
            <a:r>
              <a:rPr lang="es-EC" sz="2200" dirty="0"/>
              <a:t> mangle” que tiene raíces en forma de zancos que se sumergen en el agua y que asociados a ellos tienen gran diversidad de fauna y flora. </a:t>
            </a:r>
          </a:p>
        </p:txBody>
      </p:sp>
    </p:spTree>
    <p:extLst>
      <p:ext uri="{BB962C8B-B14F-4D97-AF65-F5344CB8AC3E}">
        <p14:creationId xmlns:p14="http://schemas.microsoft.com/office/powerpoint/2010/main" xmlns="" val="1647192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normAutofit/>
          </a:bodyPr>
          <a:lstStyle/>
          <a:p>
            <a:endParaRPr lang="es-EC" dirty="0"/>
          </a:p>
        </p:txBody>
      </p:sp>
      <p:graphicFrame>
        <p:nvGraphicFramePr>
          <p:cNvPr id="4" name="Diagrama 3"/>
          <p:cNvGraphicFramePr/>
          <p:nvPr>
            <p:extLst>
              <p:ext uri="{D42A27DB-BD31-4B8C-83A1-F6EECF244321}">
                <p14:modId xmlns:p14="http://schemas.microsoft.com/office/powerpoint/2010/main" xmlns="" val="1386845817"/>
              </p:ext>
            </p:extLst>
          </p:nvPr>
        </p:nvGraphicFramePr>
        <p:xfrm>
          <a:off x="1777747" y="449180"/>
          <a:ext cx="10029241" cy="6078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58943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ctr"/>
          <a:lstStyle/>
          <a:p>
            <a:r>
              <a:rPr lang="es-EC" b="1" dirty="0" smtClean="0"/>
              <a:t>ANÁLISIS DE IMÁGENES </a:t>
            </a:r>
            <a:endParaRPr lang="es-EC" b="1" dirty="0"/>
          </a:p>
        </p:txBody>
      </p:sp>
      <p:sp>
        <p:nvSpPr>
          <p:cNvPr id="3" name="Marcador de contenido 2"/>
          <p:cNvSpPr>
            <a:spLocks noGrp="1"/>
          </p:cNvSpPr>
          <p:nvPr>
            <p:ph idx="1"/>
          </p:nvPr>
        </p:nvSpPr>
        <p:spPr>
          <a:xfrm>
            <a:off x="2589212" y="2133600"/>
            <a:ext cx="8915400" cy="4622042"/>
          </a:xfrm>
        </p:spPr>
        <p:txBody>
          <a:bodyPr>
            <a:noAutofit/>
          </a:bodyPr>
          <a:lstStyle/>
          <a:p>
            <a:pPr algn="just">
              <a:lnSpc>
                <a:spcPct val="150000"/>
              </a:lnSpc>
            </a:pPr>
            <a:r>
              <a:rPr lang="es-EC" sz="2000" dirty="0" smtClean="0"/>
              <a:t>La </a:t>
            </a:r>
            <a:r>
              <a:rPr lang="es-EC" sz="2000" dirty="0"/>
              <a:t>aplicación simultánea  de los sistemas de información geográfica (SIG), el procesamiento de información digital satelitaria en lo que respecta al trabajo de laboratorio, y, el sistema de posicionamiento global por satélites (GPS) para el trabajo de campo; estas herramientas sirvieron de base para el análisis del proceso de deforestación de la zona de manglar que forma parte de la zona litoral del cantón Muisne, utilizando imágenes satelitales multiespectrales históricas, que sirvieron de base en un ámbito multitemporal para identificar el índice de deforestación y medir el estado de conservación actual de ecosistema de manglar</a:t>
            </a:r>
            <a:r>
              <a:rPr lang="es-EC" sz="2000" dirty="0" smtClean="0"/>
              <a:t>.</a:t>
            </a:r>
            <a:endParaRPr lang="es-EC" sz="2000" dirty="0"/>
          </a:p>
          <a:p>
            <a:endParaRPr lang="es-EC" sz="2000" dirty="0"/>
          </a:p>
        </p:txBody>
      </p:sp>
    </p:spTree>
    <p:extLst>
      <p:ext uri="{BB962C8B-B14F-4D97-AF65-F5344CB8AC3E}">
        <p14:creationId xmlns:p14="http://schemas.microsoft.com/office/powerpoint/2010/main" xmlns="" val="796238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PROCEDIMIENTOS </a:t>
            </a:r>
            <a:endParaRPr lang="es-EC" b="1" dirty="0"/>
          </a:p>
        </p:txBody>
      </p:sp>
      <p:sp>
        <p:nvSpPr>
          <p:cNvPr id="3" name="Marcador de contenido 2"/>
          <p:cNvSpPr>
            <a:spLocks noGrp="1"/>
          </p:cNvSpPr>
          <p:nvPr>
            <p:ph idx="1"/>
          </p:nvPr>
        </p:nvSpPr>
        <p:spPr>
          <a:xfrm>
            <a:off x="2643803" y="1163327"/>
            <a:ext cx="8915400" cy="5262292"/>
          </a:xfrm>
        </p:spPr>
        <p:txBody>
          <a:bodyPr>
            <a:noAutofit/>
          </a:bodyPr>
          <a:lstStyle/>
          <a:p>
            <a:pPr algn="just">
              <a:lnSpc>
                <a:spcPct val="150000"/>
              </a:lnSpc>
            </a:pPr>
            <a:r>
              <a:rPr lang="es-EC" sz="2000" dirty="0"/>
              <a:t>Para realizar el procesamiento de las imágenes Landsat utilizadas en este estudio se utilizaron los siguientes programas de uso libre bajo licencia GNU General </a:t>
            </a:r>
            <a:r>
              <a:rPr lang="es-EC" sz="2000" dirty="0" err="1"/>
              <a:t>Public</a:t>
            </a:r>
            <a:r>
              <a:rPr lang="es-EC" sz="2000" dirty="0"/>
              <a:t> </a:t>
            </a:r>
            <a:r>
              <a:rPr lang="es-EC" sz="2000" dirty="0" err="1"/>
              <a:t>License</a:t>
            </a:r>
            <a:r>
              <a:rPr lang="es-EC" sz="2000" dirty="0"/>
              <a:t> (o simplemente sus siglas del inglés GNU GPL) para plataformas GNU/Linux, Unix, Mac OS y Microsoft Windows y que son definidos como SIG.</a:t>
            </a:r>
          </a:p>
          <a:p>
            <a:pPr lvl="0" algn="just">
              <a:lnSpc>
                <a:spcPct val="150000"/>
              </a:lnSpc>
            </a:pPr>
            <a:r>
              <a:rPr lang="es-EC" sz="2000" dirty="0" err="1" smtClean="0"/>
              <a:t>gvSIG</a:t>
            </a:r>
            <a:r>
              <a:rPr lang="es-EC" sz="2000" dirty="0" smtClean="0"/>
              <a:t> </a:t>
            </a:r>
            <a:r>
              <a:rPr lang="es-EC" sz="2000" dirty="0"/>
              <a:t>(se abrevia la denominación Generalitat Valenciana Sistemas de Información Geográfica).</a:t>
            </a:r>
          </a:p>
          <a:p>
            <a:pPr lvl="0" algn="just">
              <a:lnSpc>
                <a:spcPct val="150000"/>
              </a:lnSpc>
            </a:pPr>
            <a:r>
              <a:rPr lang="es-EC" sz="2000" dirty="0"/>
              <a:t>SEXTANTE (se abrevia la denominación Sistema Extremeño de Análisis Territorial). Mediante esta biblioteca de algoritmos de código libre, se realizaron los procesos de análisis para la interpretación de las imágenes satelitales.</a:t>
            </a:r>
          </a:p>
          <a:p>
            <a:pPr marL="0" indent="0">
              <a:buNone/>
            </a:pPr>
            <a:endParaRPr lang="es-EC" sz="2000" dirty="0"/>
          </a:p>
        </p:txBody>
      </p:sp>
      <p:sp>
        <p:nvSpPr>
          <p:cNvPr id="4" name="AutoShape 2" descr="http://www.gvsig.com/documents/10184/13596/Logo+gvSIG+Desktop+2/ea65daa4-6fe1-4da1-80c7-fde985e3949e"/>
          <p:cNvSpPr>
            <a:spLocks noChangeAspect="1" noChangeArrowheads="1"/>
          </p:cNvSpPr>
          <p:nvPr/>
        </p:nvSpPr>
        <p:spPr bwMode="auto">
          <a:xfrm>
            <a:off x="155575" y="-822325"/>
            <a:ext cx="2381250" cy="17145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5" name="Imagen 4" descr="http://andersonmedeiros.com/wp-content/uploads/2009/11/gvsig.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92747" y="6018663"/>
            <a:ext cx="1099253" cy="813913"/>
          </a:xfrm>
          <a:prstGeom prst="rect">
            <a:avLst/>
          </a:prstGeom>
          <a:noFill/>
          <a:ln>
            <a:noFill/>
          </a:ln>
        </p:spPr>
      </p:pic>
    </p:spTree>
    <p:extLst>
      <p:ext uri="{BB962C8B-B14F-4D97-AF65-F5344CB8AC3E}">
        <p14:creationId xmlns:p14="http://schemas.microsoft.com/office/powerpoint/2010/main" xmlns="" val="1100353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Imágenes </a:t>
            </a:r>
            <a:endParaRPr lang="es-EC" b="1" dirty="0"/>
          </a:p>
        </p:txBody>
      </p:sp>
      <p:graphicFrame>
        <p:nvGraphicFramePr>
          <p:cNvPr id="4" name="Diagrama 3"/>
          <p:cNvGraphicFramePr/>
          <p:nvPr>
            <p:extLst>
              <p:ext uri="{D42A27DB-BD31-4B8C-83A1-F6EECF244321}">
                <p14:modId xmlns:p14="http://schemas.microsoft.com/office/powerpoint/2010/main" xmlns="" val="1476587644"/>
              </p:ext>
            </p:extLst>
          </p:nvPr>
        </p:nvGraphicFramePr>
        <p:xfrm>
          <a:off x="2699576" y="1905000"/>
          <a:ext cx="7835342" cy="4778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16442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Clasificación </a:t>
            </a:r>
            <a:endParaRPr lang="es-EC" dirty="0"/>
          </a:p>
        </p:txBody>
      </p:sp>
      <p:sp>
        <p:nvSpPr>
          <p:cNvPr id="3" name="Marcador de contenido 2"/>
          <p:cNvSpPr>
            <a:spLocks noGrp="1"/>
          </p:cNvSpPr>
          <p:nvPr>
            <p:ph idx="1"/>
          </p:nvPr>
        </p:nvSpPr>
        <p:spPr>
          <a:xfrm>
            <a:off x="2589212" y="1748589"/>
            <a:ext cx="8915400" cy="4684295"/>
          </a:xfrm>
        </p:spPr>
        <p:txBody>
          <a:bodyPr>
            <a:normAutofit/>
          </a:bodyPr>
          <a:lstStyle/>
          <a:p>
            <a:pPr algn="just">
              <a:lnSpc>
                <a:spcPct val="160000"/>
              </a:lnSpc>
            </a:pPr>
            <a:r>
              <a:rPr lang="es-EC" dirty="0"/>
              <a:t>En primer lugar, se delimitó el área de estudio circunscribiéndose netamente en la franja costera dentro del cantón Muisne, </a:t>
            </a:r>
          </a:p>
          <a:p>
            <a:pPr algn="just">
              <a:lnSpc>
                <a:spcPct val="160000"/>
              </a:lnSpc>
            </a:pPr>
            <a:r>
              <a:rPr lang="es-EC" dirty="0" smtClean="0"/>
              <a:t>Una </a:t>
            </a:r>
            <a:r>
              <a:rPr lang="es-EC" dirty="0"/>
              <a:t>limitación que se encontró fue el hecho de que al ser una zona que está ubicada en un sector con mucha </a:t>
            </a:r>
            <a:r>
              <a:rPr lang="es-EC" dirty="0" smtClean="0"/>
              <a:t>nubosidad. </a:t>
            </a:r>
          </a:p>
          <a:p>
            <a:pPr algn="just">
              <a:lnSpc>
                <a:spcPct val="160000"/>
              </a:lnSpc>
            </a:pPr>
            <a:r>
              <a:rPr lang="es-EC" dirty="0" smtClean="0"/>
              <a:t>En </a:t>
            </a:r>
            <a:r>
              <a:rPr lang="es-EC" dirty="0"/>
              <a:t>tal virtud, las imágenes Landsat TM 5 del año 1991, Landsat 7 del año 2005 y Landsat 8 del año 2008 y 2014  fueron las únicas que pasaron el filtro de tener menos del 20 % de nubosidad y son las utilizadas en el presente estudio, con el fin de obtener datos de variación de la cobertura vegetal del manglar.</a:t>
            </a:r>
          </a:p>
          <a:p>
            <a:endParaRPr lang="es-EC" dirty="0"/>
          </a:p>
        </p:txBody>
      </p:sp>
    </p:spTree>
    <p:extLst>
      <p:ext uri="{BB962C8B-B14F-4D97-AF65-F5344CB8AC3E}">
        <p14:creationId xmlns:p14="http://schemas.microsoft.com/office/powerpoint/2010/main" xmlns="" val="26779737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a:picLocks noGrp="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048768" y="624110"/>
            <a:ext cx="4170947" cy="6081490"/>
          </a:xfrm>
          <a:prstGeom prst="rect">
            <a:avLst/>
          </a:prstGeom>
          <a:ln w="6350">
            <a:solidFill>
              <a:schemeClr val="tx1"/>
            </a:solidFill>
          </a:ln>
        </p:spPr>
      </p:pic>
      <p:graphicFrame>
        <p:nvGraphicFramePr>
          <p:cNvPr id="5" name="Tabla 4"/>
          <p:cNvGraphicFramePr>
            <a:graphicFrameLocks noGrp="1"/>
          </p:cNvGraphicFramePr>
          <p:nvPr>
            <p:extLst>
              <p:ext uri="{D42A27DB-BD31-4B8C-83A1-F6EECF244321}">
                <p14:modId xmlns:p14="http://schemas.microsoft.com/office/powerpoint/2010/main" xmlns="" val="1163277170"/>
              </p:ext>
            </p:extLst>
          </p:nvPr>
        </p:nvGraphicFramePr>
        <p:xfrm>
          <a:off x="1632090" y="3013911"/>
          <a:ext cx="5153721" cy="2582778"/>
        </p:xfrm>
        <a:graphic>
          <a:graphicData uri="http://schemas.openxmlformats.org/drawingml/2006/table">
            <a:tbl>
              <a:tblPr firstRow="1" firstCol="1" bandRow="1">
                <a:tableStyleId>{5C22544A-7EE6-4342-B048-85BDC9FD1C3A}</a:tableStyleId>
              </a:tblPr>
              <a:tblGrid>
                <a:gridCol w="1678229"/>
                <a:gridCol w="2018103"/>
                <a:gridCol w="1457389"/>
              </a:tblGrid>
              <a:tr h="545625">
                <a:tc>
                  <a:txBody>
                    <a:bodyPr/>
                    <a:lstStyle/>
                    <a:p>
                      <a:pPr algn="ctr">
                        <a:lnSpc>
                          <a:spcPct val="115000"/>
                        </a:lnSpc>
                        <a:spcAft>
                          <a:spcPts val="0"/>
                        </a:spcAft>
                      </a:pPr>
                      <a:r>
                        <a:rPr lang="es-EC" sz="1200" dirty="0">
                          <a:effectLst/>
                        </a:rPr>
                        <a:t>ID</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200" dirty="0">
                          <a:effectLst/>
                        </a:rPr>
                        <a:t>X</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200">
                          <a:effectLst/>
                        </a:rPr>
                        <a:t>Y</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97176">
                <a:tc>
                  <a:txBody>
                    <a:bodyPr/>
                    <a:lstStyle/>
                    <a:p>
                      <a:pPr algn="ctr">
                        <a:lnSpc>
                          <a:spcPct val="115000"/>
                        </a:lnSpc>
                        <a:spcAft>
                          <a:spcPts val="0"/>
                        </a:spcAft>
                      </a:pPr>
                      <a:r>
                        <a:rPr lang="es-EC" sz="1200" dirty="0">
                          <a:effectLst/>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a:effectLst/>
                        </a:rPr>
                        <a:t>600797,80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200">
                          <a:effectLst/>
                        </a:rPr>
                        <a:t>73743,93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45625">
                <a:tc>
                  <a:txBody>
                    <a:bodyPr/>
                    <a:lstStyle/>
                    <a:p>
                      <a:pPr algn="ctr">
                        <a:lnSpc>
                          <a:spcPct val="115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a:effectLst/>
                        </a:rPr>
                        <a:t>620019,17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200" dirty="0">
                          <a:effectLst/>
                        </a:rPr>
                        <a:t>73743,93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97176">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a:effectLst/>
                        </a:rPr>
                        <a:t>620019,17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200" dirty="0">
                          <a:effectLst/>
                        </a:rPr>
                        <a:t>18292,33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97176">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a:effectLst/>
                        </a:rPr>
                        <a:t>600797,80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200" dirty="0">
                          <a:effectLst/>
                        </a:rPr>
                        <a:t>18292,33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xmlns="" val="1834886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699723"/>
          </a:xfrm>
        </p:spPr>
        <p:txBody>
          <a:bodyPr anchor="ctr"/>
          <a:lstStyle/>
          <a:p>
            <a:r>
              <a:rPr lang="es-EC" b="1" dirty="0" smtClean="0"/>
              <a:t>ANÁLISIS ESTADÍSTICO </a:t>
            </a:r>
            <a:endParaRPr lang="es-EC" dirty="0"/>
          </a:p>
        </p:txBody>
      </p:sp>
      <p:sp>
        <p:nvSpPr>
          <p:cNvPr id="3" name="Marcador de contenido 2"/>
          <p:cNvSpPr>
            <a:spLocks noGrp="1"/>
          </p:cNvSpPr>
          <p:nvPr>
            <p:ph idx="1"/>
          </p:nvPr>
        </p:nvSpPr>
        <p:spPr>
          <a:xfrm>
            <a:off x="2589212" y="1290852"/>
            <a:ext cx="8915400" cy="5464790"/>
          </a:xfrm>
        </p:spPr>
        <p:txBody>
          <a:bodyPr>
            <a:noAutofit/>
          </a:bodyPr>
          <a:lstStyle/>
          <a:p>
            <a:pPr algn="just">
              <a:lnSpc>
                <a:spcPct val="160000"/>
              </a:lnSpc>
            </a:pPr>
            <a:r>
              <a:rPr lang="es-EC" dirty="0"/>
              <a:t>Una vez recolectados los datos </a:t>
            </a:r>
            <a:r>
              <a:rPr lang="es-EC" dirty="0" smtClean="0"/>
              <a:t>se evalúa </a:t>
            </a:r>
            <a:r>
              <a:rPr lang="es-EC" dirty="0"/>
              <a:t>la normalidad de las variables </a:t>
            </a:r>
            <a:r>
              <a:rPr lang="es-EC" dirty="0" smtClean="0"/>
              <a:t>a través del Test </a:t>
            </a:r>
            <a:r>
              <a:rPr lang="es-EC" dirty="0"/>
              <a:t>de </a:t>
            </a:r>
            <a:r>
              <a:rPr lang="es-EC" dirty="0" err="1"/>
              <a:t>Kolmogorov-Smirnov</a:t>
            </a:r>
            <a:r>
              <a:rPr lang="es-EC" dirty="0"/>
              <a:t>, que arrojo que nuestros datos siguen una distribución normal (p &gt; 0,05</a:t>
            </a:r>
            <a:r>
              <a:rPr lang="es-EC" dirty="0" smtClean="0"/>
              <a:t>).</a:t>
            </a:r>
            <a:endParaRPr lang="es-EC" dirty="0"/>
          </a:p>
          <a:p>
            <a:pPr algn="just">
              <a:lnSpc>
                <a:spcPct val="160000"/>
              </a:lnSpc>
            </a:pPr>
            <a:r>
              <a:rPr lang="es-EC" dirty="0"/>
              <a:t>Se llevó a cabo un análisis de  correlación empleando datos históricos </a:t>
            </a:r>
            <a:r>
              <a:rPr lang="es-ES" dirty="0"/>
              <a:t>de todo el </a:t>
            </a:r>
            <a:r>
              <a:rPr lang="es-ES" dirty="0" smtClean="0"/>
              <a:t>Ecuador entre </a:t>
            </a:r>
            <a:r>
              <a:rPr lang="es-ES" dirty="0"/>
              <a:t>la cobertura de manglar y los volúmenes de pesca,  </a:t>
            </a:r>
            <a:r>
              <a:rPr lang="es-ES" dirty="0" smtClean="0"/>
              <a:t>con datos </a:t>
            </a:r>
            <a:r>
              <a:rPr lang="es-EC" dirty="0" smtClean="0"/>
              <a:t>de </a:t>
            </a:r>
            <a:r>
              <a:rPr lang="es-EC" dirty="0" err="1" smtClean="0"/>
              <a:t>Clirsen</a:t>
            </a:r>
            <a:r>
              <a:rPr lang="es-EC" dirty="0" smtClean="0"/>
              <a:t> </a:t>
            </a:r>
            <a:r>
              <a:rPr lang="es-EC" dirty="0"/>
              <a:t>sobre la  evolución del manglar </a:t>
            </a:r>
            <a:r>
              <a:rPr lang="es-EC" dirty="0" smtClean="0"/>
              <a:t>para </a:t>
            </a:r>
            <a:r>
              <a:rPr lang="es-EC" dirty="0"/>
              <a:t>los años 1969, 1984, 1987, 1991, 1995,1999, el resto de años se hizo una estimación asumiendo que la pérdida fue </a:t>
            </a:r>
            <a:r>
              <a:rPr lang="es-EC" dirty="0" smtClean="0"/>
              <a:t>progresiva. Los </a:t>
            </a:r>
            <a:r>
              <a:rPr lang="es-EC" dirty="0"/>
              <a:t>volúmenes de pesca se usaron los datos del estudio que </a:t>
            </a:r>
            <a:r>
              <a:rPr lang="es-ES" dirty="0"/>
              <a:t>realizó e</a:t>
            </a:r>
            <a:r>
              <a:rPr lang="es-EC" dirty="0"/>
              <a:t>l Instituto Nacional de Pesca desde 1981</a:t>
            </a:r>
            <a:r>
              <a:rPr lang="es-ES" dirty="0"/>
              <a:t> hasta el </a:t>
            </a:r>
            <a:r>
              <a:rPr lang="es-ES" dirty="0" smtClean="0"/>
              <a:t>2000</a:t>
            </a:r>
            <a:r>
              <a:rPr lang="es-ES" dirty="0"/>
              <a:t>.</a:t>
            </a:r>
            <a:r>
              <a:rPr lang="es-ES" dirty="0" smtClean="0"/>
              <a:t> </a:t>
            </a:r>
            <a:r>
              <a:rPr lang="es-EC" dirty="0"/>
              <a:t>L</a:t>
            </a:r>
            <a:r>
              <a:rPr lang="es-EC" dirty="0" smtClean="0"/>
              <a:t>as </a:t>
            </a:r>
            <a:r>
              <a:rPr lang="es-EC" dirty="0"/>
              <a:t>especies monitoreadas fueron </a:t>
            </a:r>
            <a:r>
              <a:rPr lang="es-ES" dirty="0"/>
              <a:t>Sardina</a:t>
            </a:r>
            <a:r>
              <a:rPr lang="es-EC" dirty="0"/>
              <a:t>, Macarela, Pinchagua, </a:t>
            </a:r>
            <a:r>
              <a:rPr lang="es-EC" dirty="0" err="1"/>
              <a:t>Chuhueco</a:t>
            </a:r>
            <a:r>
              <a:rPr lang="es-EC" dirty="0"/>
              <a:t>, Sardina Redonda y Jurel; en el caso de esta especie solo se tienen registrados datos desde</a:t>
            </a:r>
            <a:r>
              <a:rPr lang="es-ES" dirty="0"/>
              <a:t> el año de 1999. </a:t>
            </a:r>
            <a:endParaRPr lang="es-EC" dirty="0"/>
          </a:p>
          <a:p>
            <a:endParaRPr lang="es-EC" dirty="0"/>
          </a:p>
        </p:txBody>
      </p:sp>
    </p:spTree>
    <p:extLst>
      <p:ext uri="{BB962C8B-B14F-4D97-AF65-F5344CB8AC3E}">
        <p14:creationId xmlns:p14="http://schemas.microsoft.com/office/powerpoint/2010/main" xmlns="" val="20038837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48269" y="1355677"/>
            <a:ext cx="8915400" cy="5304430"/>
          </a:xfrm>
        </p:spPr>
        <p:txBody>
          <a:bodyPr>
            <a:noAutofit/>
          </a:bodyPr>
          <a:lstStyle/>
          <a:p>
            <a:pPr algn="just">
              <a:lnSpc>
                <a:spcPct val="150000"/>
              </a:lnSpc>
            </a:pPr>
            <a:r>
              <a:rPr lang="es-EC" sz="2200" dirty="0"/>
              <a:t>Para llevar a cabo este análisis, dado que nuestras variables seguían una distribución normal, se usó el coeficiente de correlación  de Pearson.</a:t>
            </a:r>
          </a:p>
          <a:p>
            <a:pPr algn="just">
              <a:lnSpc>
                <a:spcPct val="150000"/>
              </a:lnSpc>
            </a:pPr>
            <a:r>
              <a:rPr lang="es-EC" sz="2200" dirty="0" smtClean="0"/>
              <a:t> </a:t>
            </a:r>
            <a:r>
              <a:rPr lang="es-EC" sz="2200" dirty="0"/>
              <a:t>En aquellos casos en los que se observó una correlación estadísticamente significativa se quiso conocer el nivel de ajuste entre </a:t>
            </a:r>
            <a:r>
              <a:rPr lang="es-EC" sz="2200" dirty="0" smtClean="0"/>
              <a:t>las </a:t>
            </a:r>
            <a:r>
              <a:rPr lang="es-EC" sz="2200" dirty="0"/>
              <a:t>variables. Para ello se empleó el análisis de regresión lineal  por mínimos cuadrados obteniendo así el </a:t>
            </a:r>
            <a:r>
              <a:rPr lang="es-EC" sz="2200" dirty="0" smtClean="0"/>
              <a:t>valor </a:t>
            </a:r>
            <a:r>
              <a:rPr lang="es-EC" sz="2200" dirty="0"/>
              <a:t>de R</a:t>
            </a:r>
            <a:r>
              <a:rPr lang="es-EC" sz="2200" baseline="30000" dirty="0"/>
              <a:t>2</a:t>
            </a:r>
            <a:r>
              <a:rPr lang="es-EC" sz="2200" dirty="0" smtClean="0"/>
              <a:t>. Este </a:t>
            </a:r>
            <a:r>
              <a:rPr lang="es-EC" sz="2200" dirty="0"/>
              <a:t>puede tomar valores entre 0 a 1, este valor cuanto más se acerque a 1 indicara un nivel de ajuste mayor.</a:t>
            </a:r>
          </a:p>
          <a:p>
            <a:pPr marL="0" indent="0">
              <a:buNone/>
            </a:pPr>
            <a:endParaRPr lang="es-EC" sz="2200" dirty="0"/>
          </a:p>
        </p:txBody>
      </p:sp>
    </p:spTree>
    <p:extLst>
      <p:ext uri="{BB962C8B-B14F-4D97-AF65-F5344CB8AC3E}">
        <p14:creationId xmlns:p14="http://schemas.microsoft.com/office/powerpoint/2010/main" xmlns="" val="3823908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r>
              <a:rPr lang="es-EC" sz="8800" b="1" dirty="0" smtClean="0"/>
              <a:t>RESULTADOS</a:t>
            </a:r>
            <a:r>
              <a:rPr lang="es-EC" sz="8800" dirty="0" smtClean="0"/>
              <a:t> </a:t>
            </a:r>
            <a:endParaRPr lang="es-EC" sz="8800" dirty="0"/>
          </a:p>
        </p:txBody>
      </p:sp>
    </p:spTree>
    <p:extLst>
      <p:ext uri="{BB962C8B-B14F-4D97-AF65-F5344CB8AC3E}">
        <p14:creationId xmlns:p14="http://schemas.microsoft.com/office/powerpoint/2010/main" xmlns="" val="17014328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Autofit/>
          </a:bodyPr>
          <a:lstStyle/>
          <a:p>
            <a:pPr algn="just">
              <a:lnSpc>
                <a:spcPct val="160000"/>
              </a:lnSpc>
            </a:pPr>
            <a:r>
              <a:rPr lang="es-EC" sz="2200" dirty="0"/>
              <a:t>Durante los seis meses de salidas de campo se identificaron que las artes de pesca más representativas eran 7: anzuelo, atarraya, chinchorro, captura manual, y atarraya, enmalle, trasmallo, red en paliza o estancada, chinchorro o cerco de playa, red de arrastre “changa”, espinel – Palangre “Long Line”, de las cuales el chinchorro, el anzuelo y la atarraya son las más utilizadas dentro del área de estudio. </a:t>
            </a:r>
          </a:p>
          <a:p>
            <a:pPr marL="0" indent="0" algn="just">
              <a:lnSpc>
                <a:spcPct val="160000"/>
              </a:lnSpc>
              <a:buNone/>
            </a:pPr>
            <a:endParaRPr lang="es-EC" sz="2200" dirty="0"/>
          </a:p>
          <a:p>
            <a:endParaRPr lang="es-EC" sz="2200" dirty="0"/>
          </a:p>
        </p:txBody>
      </p:sp>
    </p:spTree>
    <p:extLst>
      <p:ext uri="{BB962C8B-B14F-4D97-AF65-F5344CB8AC3E}">
        <p14:creationId xmlns:p14="http://schemas.microsoft.com/office/powerpoint/2010/main" xmlns="" val="2125359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Manglares </a:t>
            </a:r>
            <a:endParaRPr lang="es-EC" dirty="0"/>
          </a:p>
        </p:txBody>
      </p:sp>
      <p:sp>
        <p:nvSpPr>
          <p:cNvPr id="3" name="Marcador de contenido 2"/>
          <p:cNvSpPr>
            <a:spLocks noGrp="1"/>
          </p:cNvSpPr>
          <p:nvPr>
            <p:ph idx="1"/>
          </p:nvPr>
        </p:nvSpPr>
        <p:spPr>
          <a:xfrm>
            <a:off x="2722337" y="1255594"/>
            <a:ext cx="8915400" cy="4328082"/>
          </a:xfrm>
        </p:spPr>
        <p:txBody>
          <a:bodyPr>
            <a:normAutofit/>
          </a:bodyPr>
          <a:lstStyle/>
          <a:p>
            <a:pPr algn="just">
              <a:lnSpc>
                <a:spcPct val="150000"/>
              </a:lnSpc>
            </a:pPr>
            <a:r>
              <a:rPr lang="es-EC" sz="2200" dirty="0"/>
              <a:t>Constituyen el tipo de vegetación dominante de las costas en la banda tropical y subtropical. Representan un enorme valor científico, económico y cultural para América Latina y el Caribe (Lugo, 2002). Existen manglares en toda América Latina, exceptuando las tres naciones más al sur del continente.</a:t>
            </a:r>
          </a:p>
          <a:p>
            <a:pPr marL="0" indent="0">
              <a:buNone/>
            </a:pPr>
            <a:endParaRPr lang="es-EC" sz="2200" dirty="0"/>
          </a:p>
        </p:txBody>
      </p:sp>
      <p:pic>
        <p:nvPicPr>
          <p:cNvPr id="5" name="Marcador de contenido 3" descr="Mapa distribución manglares"/>
          <p:cNvPicPr>
            <a:picLocks/>
          </p:cNvPicPr>
          <p:nvPr/>
        </p:nvPicPr>
        <p:blipFill rotWithShape="1">
          <a:blip r:embed="rId2" cstate="print">
            <a:extLst>
              <a:ext uri="{28A0092B-C50C-407E-A947-70E740481C1C}">
                <a14:useLocalDpi xmlns:a14="http://schemas.microsoft.com/office/drawing/2010/main" xmlns="" val="0"/>
              </a:ext>
            </a:extLst>
          </a:blip>
          <a:srcRect t="13785" b="7413"/>
          <a:stretch/>
        </p:blipFill>
        <p:spPr bwMode="auto">
          <a:xfrm>
            <a:off x="6047874" y="4026568"/>
            <a:ext cx="6144126" cy="2831432"/>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0018567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xmlns="" val="2985956284"/>
              </p:ext>
            </p:extLst>
          </p:nvPr>
        </p:nvGraphicFramePr>
        <p:xfrm>
          <a:off x="3258168" y="1904997"/>
          <a:ext cx="7946645" cy="4894900"/>
        </p:xfrm>
        <a:graphic>
          <a:graphicData uri="http://schemas.openxmlformats.org/drawingml/2006/table">
            <a:tbl>
              <a:tblPr firstRow="1" firstCol="1" bandRow="1">
                <a:tableStyleId>{5C22544A-7EE6-4342-B048-85BDC9FD1C3A}</a:tableStyleId>
              </a:tblPr>
              <a:tblGrid>
                <a:gridCol w="952628"/>
                <a:gridCol w="5631458"/>
                <a:gridCol w="1362559"/>
              </a:tblGrid>
              <a:tr h="933442">
                <a:tc>
                  <a:txBody>
                    <a:bodyPr/>
                    <a:lstStyle/>
                    <a:p>
                      <a:pPr algn="ctr">
                        <a:lnSpc>
                          <a:spcPct val="150000"/>
                        </a:lnSpc>
                        <a:spcAft>
                          <a:spcPts val="0"/>
                        </a:spcAft>
                        <a:tabLst>
                          <a:tab pos="1076325" algn="l"/>
                        </a:tabLst>
                      </a:pPr>
                      <a:r>
                        <a:rPr lang="es-EC" sz="1800" dirty="0">
                          <a:effectLst/>
                        </a:rPr>
                        <a:t>Año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1076325" algn="l"/>
                        </a:tabLst>
                      </a:pPr>
                      <a:r>
                        <a:rPr lang="es-EC" sz="1800" dirty="0">
                          <a:effectLst/>
                        </a:rPr>
                        <a:t>COBERTURA VEGETAL Y USO DEL SUELO 1991-2014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1076325" algn="l"/>
                        </a:tabLst>
                      </a:pPr>
                      <a:r>
                        <a:rPr lang="es-EC" sz="1800">
                          <a:effectLst/>
                        </a:rPr>
                        <a:t>Hectáreas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40162">
                <a:tc>
                  <a:txBody>
                    <a:bodyPr/>
                    <a:lstStyle/>
                    <a:p>
                      <a:pPr algn="ctr">
                        <a:lnSpc>
                          <a:spcPct val="150000"/>
                        </a:lnSpc>
                        <a:spcAft>
                          <a:spcPts val="0"/>
                        </a:spcAft>
                        <a:tabLst>
                          <a:tab pos="1076325" algn="l"/>
                        </a:tabLst>
                      </a:pP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076325" algn="l"/>
                        </a:tabLs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076325" algn="l"/>
                        </a:tabLs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0162">
                <a:tc>
                  <a:txBody>
                    <a:bodyPr/>
                    <a:lstStyle/>
                    <a:p>
                      <a:pPr algn="ctr">
                        <a:lnSpc>
                          <a:spcPct val="150000"/>
                        </a:lnSpc>
                        <a:spcAft>
                          <a:spcPts val="0"/>
                        </a:spcAft>
                        <a:tabLst>
                          <a:tab pos="1076325" algn="l"/>
                        </a:tabLst>
                      </a:pPr>
                      <a:r>
                        <a:rPr lang="es-EC" sz="1800" dirty="0">
                          <a:effectLst/>
                        </a:rPr>
                        <a:t>1991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076325" algn="l"/>
                        </a:tabLst>
                      </a:pPr>
                      <a:r>
                        <a:rPr lang="es-EC" sz="1800">
                          <a:effectLst/>
                        </a:rPr>
                        <a:t>Manglar</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076325" algn="l"/>
                        </a:tabLst>
                      </a:pPr>
                      <a:r>
                        <a:rPr lang="es-EC" sz="1800">
                          <a:effectLst/>
                        </a:rPr>
                        <a:t>2.915,58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0162">
                <a:tc>
                  <a:txBody>
                    <a:bodyPr/>
                    <a:lstStyle/>
                    <a:p>
                      <a:pPr algn="ctr">
                        <a:lnSpc>
                          <a:spcPct val="150000"/>
                        </a:lnSpc>
                        <a:spcAft>
                          <a:spcPts val="0"/>
                        </a:spcAft>
                        <a:tabLst>
                          <a:tab pos="1076325" algn="l"/>
                        </a:tabLst>
                      </a:pPr>
                      <a:r>
                        <a:rPr lang="es-EC" sz="1800">
                          <a:effectLst/>
                        </a:rPr>
                        <a:t>1991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076325" algn="l"/>
                        </a:tabLst>
                      </a:pPr>
                      <a:r>
                        <a:rPr lang="es-EC" sz="1800">
                          <a:effectLst/>
                        </a:rPr>
                        <a:t>Piscinas Camaroneras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076325" algn="l"/>
                        </a:tabLst>
                      </a:pPr>
                      <a:r>
                        <a:rPr lang="es-EC" sz="1800" dirty="0">
                          <a:effectLst/>
                        </a:rPr>
                        <a:t>3.814,38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0162">
                <a:tc>
                  <a:txBody>
                    <a:bodyPr/>
                    <a:lstStyle/>
                    <a:p>
                      <a:pPr algn="ctr">
                        <a:lnSpc>
                          <a:spcPct val="150000"/>
                        </a:lnSpc>
                        <a:spcAft>
                          <a:spcPts val="0"/>
                        </a:spcAft>
                        <a:tabLst>
                          <a:tab pos="1076325" algn="l"/>
                        </a:tabLst>
                      </a:pPr>
                      <a:r>
                        <a:rPr lang="es-EC" sz="1800">
                          <a:effectLst/>
                        </a:rPr>
                        <a:t>2005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076325" algn="l"/>
                        </a:tabLst>
                      </a:pPr>
                      <a:r>
                        <a:rPr lang="es-EC" sz="1800">
                          <a:effectLst/>
                        </a:rPr>
                        <a:t>Manglar</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076325" algn="l"/>
                        </a:tabLst>
                      </a:pPr>
                      <a:r>
                        <a:rPr lang="es-EC" sz="1800">
                          <a:effectLst/>
                        </a:rPr>
                        <a:t>2.647,05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0162">
                <a:tc>
                  <a:txBody>
                    <a:bodyPr/>
                    <a:lstStyle/>
                    <a:p>
                      <a:pPr algn="ctr">
                        <a:lnSpc>
                          <a:spcPct val="150000"/>
                        </a:lnSpc>
                        <a:spcAft>
                          <a:spcPts val="0"/>
                        </a:spcAft>
                        <a:tabLst>
                          <a:tab pos="1076325" algn="l"/>
                        </a:tabLst>
                      </a:pPr>
                      <a:r>
                        <a:rPr lang="es-EC" sz="1800">
                          <a:effectLst/>
                        </a:rPr>
                        <a:t>2005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076325" algn="l"/>
                        </a:tabLst>
                      </a:pPr>
                      <a:r>
                        <a:rPr lang="es-EC" sz="1800">
                          <a:effectLst/>
                        </a:rPr>
                        <a:t>Piscinas Camaroneras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076325" algn="l"/>
                        </a:tabLst>
                      </a:pPr>
                      <a:r>
                        <a:rPr lang="es-EC" sz="1800">
                          <a:effectLst/>
                        </a:rPr>
                        <a:t>3386,58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0162">
                <a:tc>
                  <a:txBody>
                    <a:bodyPr/>
                    <a:lstStyle/>
                    <a:p>
                      <a:pPr algn="ctr">
                        <a:lnSpc>
                          <a:spcPct val="150000"/>
                        </a:lnSpc>
                        <a:spcAft>
                          <a:spcPts val="0"/>
                        </a:spcAft>
                        <a:tabLst>
                          <a:tab pos="1076325" algn="l"/>
                        </a:tabLst>
                      </a:pPr>
                      <a:r>
                        <a:rPr lang="es-EC" sz="1800">
                          <a:effectLst/>
                        </a:rPr>
                        <a:t>2008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076325" algn="l"/>
                        </a:tabLst>
                      </a:pPr>
                      <a:r>
                        <a:rPr lang="es-EC" sz="1800">
                          <a:effectLst/>
                        </a:rPr>
                        <a:t>Manglar</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076325" algn="l"/>
                        </a:tabLst>
                      </a:pPr>
                      <a:r>
                        <a:rPr lang="es-EC" sz="1800">
                          <a:effectLst/>
                        </a:rPr>
                        <a:t>3.176,14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0162">
                <a:tc>
                  <a:txBody>
                    <a:bodyPr/>
                    <a:lstStyle/>
                    <a:p>
                      <a:pPr algn="ctr">
                        <a:lnSpc>
                          <a:spcPct val="150000"/>
                        </a:lnSpc>
                        <a:spcAft>
                          <a:spcPts val="0"/>
                        </a:spcAft>
                        <a:tabLst>
                          <a:tab pos="1076325" algn="l"/>
                        </a:tabLst>
                      </a:pPr>
                      <a:r>
                        <a:rPr lang="es-EC" sz="1800">
                          <a:effectLst/>
                        </a:rPr>
                        <a:t>2008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076325" algn="l"/>
                        </a:tabLst>
                      </a:pPr>
                      <a:r>
                        <a:rPr lang="es-EC" sz="1800">
                          <a:effectLst/>
                        </a:rPr>
                        <a:t>Piscinas Camaroneras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076325" algn="l"/>
                        </a:tabLst>
                      </a:pPr>
                      <a:r>
                        <a:rPr lang="es-EC" sz="1800">
                          <a:effectLst/>
                        </a:rPr>
                        <a:t>4.258,71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0162">
                <a:tc>
                  <a:txBody>
                    <a:bodyPr/>
                    <a:lstStyle/>
                    <a:p>
                      <a:pPr algn="ctr">
                        <a:lnSpc>
                          <a:spcPct val="150000"/>
                        </a:lnSpc>
                        <a:spcAft>
                          <a:spcPts val="0"/>
                        </a:spcAft>
                        <a:tabLst>
                          <a:tab pos="1076325" algn="l"/>
                        </a:tabLst>
                      </a:pPr>
                      <a:r>
                        <a:rPr lang="es-EC" sz="1800">
                          <a:effectLst/>
                        </a:rPr>
                        <a:t>2014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076325" algn="l"/>
                        </a:tabLst>
                      </a:pPr>
                      <a:r>
                        <a:rPr lang="es-EC" sz="1800">
                          <a:effectLst/>
                        </a:rPr>
                        <a:t>Manglar</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076325" algn="l"/>
                        </a:tabLst>
                      </a:pPr>
                      <a:r>
                        <a:rPr lang="es-EC" sz="1800">
                          <a:effectLst/>
                        </a:rPr>
                        <a:t>4.300,18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0162">
                <a:tc>
                  <a:txBody>
                    <a:bodyPr/>
                    <a:lstStyle/>
                    <a:p>
                      <a:pPr algn="ctr">
                        <a:lnSpc>
                          <a:spcPct val="150000"/>
                        </a:lnSpc>
                        <a:spcAft>
                          <a:spcPts val="0"/>
                        </a:spcAft>
                        <a:tabLst>
                          <a:tab pos="1076325" algn="l"/>
                        </a:tabLst>
                      </a:pPr>
                      <a:r>
                        <a:rPr lang="es-EC" sz="1800">
                          <a:effectLst/>
                        </a:rPr>
                        <a:t>2014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076325" algn="l"/>
                        </a:tabLst>
                      </a:pPr>
                      <a:r>
                        <a:rPr lang="es-EC" sz="1800">
                          <a:effectLst/>
                        </a:rPr>
                        <a:t>Piscinas Camaroneras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076325" algn="l"/>
                        </a:tabLst>
                      </a:pPr>
                      <a:r>
                        <a:rPr lang="es-EC" sz="1800" dirty="0">
                          <a:effectLst/>
                        </a:rPr>
                        <a:t>3.700,00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3379636" y="371061"/>
            <a:ext cx="1602221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xmlns="" val="10826587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xmlns="" val="3805649300"/>
              </p:ext>
            </p:extLst>
          </p:nvPr>
        </p:nvGraphicFramePr>
        <p:xfrm>
          <a:off x="2230160" y="1717776"/>
          <a:ext cx="9315846" cy="4732020"/>
        </p:xfrm>
        <a:graphic>
          <a:graphicData uri="http://schemas.openxmlformats.org/drawingml/2006/table">
            <a:tbl>
              <a:tblPr firstRow="1" firstCol="1" bandRow="1">
                <a:tableStyleId>{5C22544A-7EE6-4342-B048-85BDC9FD1C3A}</a:tableStyleId>
              </a:tblPr>
              <a:tblGrid>
                <a:gridCol w="1242492"/>
                <a:gridCol w="1140183"/>
                <a:gridCol w="1269774"/>
                <a:gridCol w="859400"/>
                <a:gridCol w="1507360"/>
                <a:gridCol w="1465299"/>
                <a:gridCol w="1831338"/>
              </a:tblGrid>
              <a:tr h="634221">
                <a:tc>
                  <a:txBody>
                    <a:bodyPr/>
                    <a:lstStyle/>
                    <a:p>
                      <a:pPr algn="ctr">
                        <a:lnSpc>
                          <a:spcPct val="115000"/>
                        </a:lnSpc>
                        <a:spcAft>
                          <a:spcPts val="0"/>
                        </a:spcAft>
                      </a:pPr>
                      <a:r>
                        <a:rPr lang="es-EC" sz="1800" dirty="0">
                          <a:effectLst/>
                        </a:rPr>
                        <a:t>Categoría</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c>
                  <a:txBody>
                    <a:bodyPr/>
                    <a:lstStyle/>
                    <a:p>
                      <a:pPr algn="ctr">
                        <a:lnSpc>
                          <a:spcPct val="115000"/>
                        </a:lnSpc>
                        <a:spcAft>
                          <a:spcPts val="0"/>
                        </a:spcAft>
                      </a:pPr>
                      <a:r>
                        <a:rPr lang="es-EC" sz="1800" dirty="0">
                          <a:effectLst/>
                        </a:rPr>
                        <a:t>1987</a:t>
                      </a:r>
                    </a:p>
                    <a:p>
                      <a:pPr algn="ctr">
                        <a:lnSpc>
                          <a:spcPct val="115000"/>
                        </a:lnSpc>
                        <a:spcAft>
                          <a:spcPts val="0"/>
                        </a:spcAft>
                      </a:pPr>
                      <a:r>
                        <a:rPr lang="es-EC" sz="1800" dirty="0">
                          <a:effectLst/>
                        </a:rPr>
                        <a:t>Has</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c>
                  <a:txBody>
                    <a:bodyPr/>
                    <a:lstStyle/>
                    <a:p>
                      <a:pPr algn="ctr">
                        <a:lnSpc>
                          <a:spcPct val="115000"/>
                        </a:lnSpc>
                        <a:spcAft>
                          <a:spcPts val="0"/>
                        </a:spcAft>
                      </a:pPr>
                      <a:r>
                        <a:rPr lang="es-EC" sz="1800">
                          <a:effectLst/>
                        </a:rPr>
                        <a:t>1991</a:t>
                      </a:r>
                    </a:p>
                    <a:p>
                      <a:pPr algn="ctr">
                        <a:lnSpc>
                          <a:spcPct val="115000"/>
                        </a:lnSpc>
                        <a:spcAft>
                          <a:spcPts val="0"/>
                        </a:spcAft>
                      </a:pPr>
                      <a:r>
                        <a:rPr lang="es-EC" sz="1800">
                          <a:effectLst/>
                        </a:rPr>
                        <a:t>Has</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c>
                  <a:txBody>
                    <a:bodyPr/>
                    <a:lstStyle/>
                    <a:p>
                      <a:pPr algn="ctr">
                        <a:lnSpc>
                          <a:spcPct val="115000"/>
                        </a:lnSpc>
                        <a:spcAft>
                          <a:spcPts val="0"/>
                        </a:spcAft>
                      </a:pPr>
                      <a:r>
                        <a:rPr lang="es-EC" sz="1800">
                          <a:effectLst/>
                        </a:rPr>
                        <a:t>Años</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c>
                  <a:txBody>
                    <a:bodyPr/>
                    <a:lstStyle/>
                    <a:p>
                      <a:pPr algn="ctr">
                        <a:lnSpc>
                          <a:spcPct val="115000"/>
                        </a:lnSpc>
                        <a:spcAft>
                          <a:spcPts val="0"/>
                        </a:spcAft>
                      </a:pPr>
                      <a:r>
                        <a:rPr lang="es-EC" sz="1800">
                          <a:effectLst/>
                        </a:rPr>
                        <a:t>Diferencia</a:t>
                      </a:r>
                    </a:p>
                    <a:p>
                      <a:pPr algn="ctr">
                        <a:lnSpc>
                          <a:spcPct val="115000"/>
                        </a:lnSpc>
                        <a:spcAft>
                          <a:spcPts val="0"/>
                        </a:spcAft>
                      </a:pPr>
                      <a:r>
                        <a:rPr lang="es-EC" sz="1800">
                          <a:effectLst/>
                        </a:rPr>
                        <a:t>Has</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c>
                  <a:txBody>
                    <a:bodyPr/>
                    <a:lstStyle/>
                    <a:p>
                      <a:pPr algn="ctr">
                        <a:lnSpc>
                          <a:spcPct val="115000"/>
                        </a:lnSpc>
                        <a:spcAft>
                          <a:spcPts val="0"/>
                        </a:spcAft>
                      </a:pPr>
                      <a:r>
                        <a:rPr lang="es-EC" sz="1800">
                          <a:effectLst/>
                        </a:rPr>
                        <a:t>Pérdida de Hectáreas</a:t>
                      </a:r>
                    </a:p>
                    <a:p>
                      <a:pPr algn="ctr">
                        <a:lnSpc>
                          <a:spcPct val="115000"/>
                        </a:lnSpc>
                        <a:spcAft>
                          <a:spcPts val="0"/>
                        </a:spcAft>
                      </a:pPr>
                      <a:r>
                        <a:rPr lang="es-EC" sz="1800">
                          <a:effectLst/>
                        </a:rPr>
                        <a:t>Has/año</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c>
                  <a:txBody>
                    <a:bodyPr/>
                    <a:lstStyle/>
                    <a:p>
                      <a:pPr algn="ctr">
                        <a:lnSpc>
                          <a:spcPct val="115000"/>
                        </a:lnSpc>
                        <a:spcAft>
                          <a:spcPts val="0"/>
                        </a:spcAft>
                      </a:pPr>
                      <a:r>
                        <a:rPr lang="es-EC" sz="1800">
                          <a:effectLst/>
                        </a:rPr>
                        <a:t>Tasa Promedio Anual de Deforestación</a:t>
                      </a:r>
                    </a:p>
                    <a:p>
                      <a:pPr algn="ctr">
                        <a:lnSpc>
                          <a:spcPct val="115000"/>
                        </a:lnSpc>
                        <a:spcAft>
                          <a:spcPts val="0"/>
                        </a:spcAft>
                      </a:pPr>
                      <a:r>
                        <a:rPr lang="es-EC" sz="1800">
                          <a:effectLst/>
                        </a:rPr>
                        <a:t>%</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r>
              <a:tr h="475665">
                <a:tc>
                  <a:txBody>
                    <a:bodyPr/>
                    <a:lstStyle/>
                    <a:p>
                      <a:pPr algn="ctr">
                        <a:lnSpc>
                          <a:spcPct val="115000"/>
                        </a:lnSpc>
                        <a:spcAft>
                          <a:spcPts val="0"/>
                        </a:spcAft>
                      </a:pPr>
                      <a:r>
                        <a:rPr lang="es-EC" sz="1800">
                          <a:effectLst/>
                        </a:rPr>
                        <a:t>Manglar</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c>
                  <a:txBody>
                    <a:bodyPr/>
                    <a:lstStyle/>
                    <a:p>
                      <a:pPr algn="ctr">
                        <a:lnSpc>
                          <a:spcPct val="115000"/>
                        </a:lnSpc>
                        <a:spcAft>
                          <a:spcPts val="0"/>
                        </a:spcAft>
                      </a:pPr>
                      <a:r>
                        <a:rPr lang="es-EC" sz="1800">
                          <a:effectLst/>
                        </a:rPr>
                        <a:t>20093</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c>
                  <a:txBody>
                    <a:bodyPr/>
                    <a:lstStyle/>
                    <a:p>
                      <a:pPr algn="ctr">
                        <a:lnSpc>
                          <a:spcPct val="115000"/>
                        </a:lnSpc>
                        <a:spcAft>
                          <a:spcPts val="0"/>
                        </a:spcAft>
                      </a:pPr>
                      <a:r>
                        <a:rPr lang="es-EC" sz="1800" dirty="0">
                          <a:effectLst/>
                        </a:rPr>
                        <a:t>2915,58</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c>
                  <a:txBody>
                    <a:bodyPr/>
                    <a:lstStyle/>
                    <a:p>
                      <a:pPr algn="ctr">
                        <a:lnSpc>
                          <a:spcPct val="115000"/>
                        </a:lnSpc>
                        <a:spcAft>
                          <a:spcPts val="0"/>
                        </a:spcAft>
                      </a:pPr>
                      <a:r>
                        <a:rPr lang="es-EC" sz="1800" dirty="0">
                          <a:effectLst/>
                        </a:rPr>
                        <a:t>4</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c>
                  <a:txBody>
                    <a:bodyPr/>
                    <a:lstStyle/>
                    <a:p>
                      <a:pPr algn="ctr">
                        <a:lnSpc>
                          <a:spcPct val="115000"/>
                        </a:lnSpc>
                        <a:spcAft>
                          <a:spcPts val="0"/>
                        </a:spcAft>
                      </a:pPr>
                      <a:r>
                        <a:rPr lang="es-EC" sz="1800">
                          <a:effectLst/>
                        </a:rPr>
                        <a:t>17177,42</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c>
                  <a:txBody>
                    <a:bodyPr/>
                    <a:lstStyle/>
                    <a:p>
                      <a:pPr algn="ctr">
                        <a:lnSpc>
                          <a:spcPct val="115000"/>
                        </a:lnSpc>
                        <a:spcAft>
                          <a:spcPts val="0"/>
                        </a:spcAft>
                      </a:pPr>
                      <a:r>
                        <a:rPr lang="es-EC" sz="1800">
                          <a:effectLst/>
                        </a:rPr>
                        <a:t> </a:t>
                      </a:r>
                    </a:p>
                    <a:p>
                      <a:pPr algn="ctr">
                        <a:lnSpc>
                          <a:spcPct val="115000"/>
                        </a:lnSpc>
                        <a:spcAft>
                          <a:spcPts val="0"/>
                        </a:spcAft>
                      </a:pPr>
                      <a:r>
                        <a:rPr lang="es-EC" sz="1800">
                          <a:effectLst/>
                        </a:rPr>
                        <a:t>4294,36</a:t>
                      </a:r>
                    </a:p>
                    <a:p>
                      <a:pPr algn="ctr">
                        <a:lnSpc>
                          <a:spcPct val="115000"/>
                        </a:lnSpc>
                        <a:spcAft>
                          <a:spcPts val="0"/>
                        </a:spcAft>
                      </a:pPr>
                      <a:r>
                        <a:rPr lang="es-EC" sz="1800">
                          <a:effectLst/>
                        </a:rPr>
                        <a:t> </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c>
                  <a:txBody>
                    <a:bodyPr/>
                    <a:lstStyle/>
                    <a:p>
                      <a:pPr algn="ctr">
                        <a:lnSpc>
                          <a:spcPct val="115000"/>
                        </a:lnSpc>
                        <a:spcAft>
                          <a:spcPts val="0"/>
                        </a:spcAft>
                      </a:pPr>
                      <a:r>
                        <a:rPr lang="es-EC" sz="1800">
                          <a:effectLst/>
                        </a:rPr>
                        <a:t>21,37</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r>
              <a:tr h="475665">
                <a:tc>
                  <a:txBody>
                    <a:bodyPr/>
                    <a:lstStyle/>
                    <a:p>
                      <a:pPr algn="ctr">
                        <a:lnSpc>
                          <a:spcPct val="115000"/>
                        </a:lnSpc>
                        <a:spcAft>
                          <a:spcPts val="0"/>
                        </a:spcAft>
                      </a:pPr>
                      <a:r>
                        <a:rPr lang="es-EC" sz="1800" dirty="0">
                          <a:effectLst/>
                        </a:rPr>
                        <a:t>Manglar</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c>
                  <a:txBody>
                    <a:bodyPr/>
                    <a:lstStyle/>
                    <a:p>
                      <a:pPr algn="ctr">
                        <a:lnSpc>
                          <a:spcPct val="115000"/>
                        </a:lnSpc>
                        <a:spcAft>
                          <a:spcPts val="0"/>
                        </a:spcAft>
                      </a:pPr>
                      <a:r>
                        <a:rPr lang="es-EC" sz="1800">
                          <a:effectLst/>
                        </a:rPr>
                        <a:t>20093</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c>
                  <a:txBody>
                    <a:bodyPr/>
                    <a:lstStyle/>
                    <a:p>
                      <a:pPr algn="ctr">
                        <a:lnSpc>
                          <a:spcPct val="115000"/>
                        </a:lnSpc>
                        <a:spcAft>
                          <a:spcPts val="0"/>
                        </a:spcAft>
                      </a:pPr>
                      <a:r>
                        <a:rPr lang="es-EC" sz="1800">
                          <a:effectLst/>
                        </a:rPr>
                        <a:t>2647,05</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c>
                  <a:txBody>
                    <a:bodyPr/>
                    <a:lstStyle/>
                    <a:p>
                      <a:pPr algn="ctr">
                        <a:lnSpc>
                          <a:spcPct val="115000"/>
                        </a:lnSpc>
                        <a:spcAft>
                          <a:spcPts val="0"/>
                        </a:spcAft>
                      </a:pPr>
                      <a:r>
                        <a:rPr lang="es-EC" sz="1800">
                          <a:effectLst/>
                        </a:rPr>
                        <a:t>18</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c>
                  <a:txBody>
                    <a:bodyPr/>
                    <a:lstStyle/>
                    <a:p>
                      <a:pPr algn="ctr">
                        <a:lnSpc>
                          <a:spcPct val="115000"/>
                        </a:lnSpc>
                        <a:spcAft>
                          <a:spcPts val="0"/>
                        </a:spcAft>
                      </a:pPr>
                      <a:r>
                        <a:rPr lang="es-EC" sz="1800">
                          <a:effectLst/>
                        </a:rPr>
                        <a:t>17445,95</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c>
                  <a:txBody>
                    <a:bodyPr/>
                    <a:lstStyle/>
                    <a:p>
                      <a:pPr algn="ctr">
                        <a:lnSpc>
                          <a:spcPct val="115000"/>
                        </a:lnSpc>
                        <a:spcAft>
                          <a:spcPts val="0"/>
                        </a:spcAft>
                      </a:pPr>
                      <a:r>
                        <a:rPr lang="es-EC" sz="1800" dirty="0">
                          <a:effectLst/>
                        </a:rPr>
                        <a:t>969,22</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c>
                  <a:txBody>
                    <a:bodyPr/>
                    <a:lstStyle/>
                    <a:p>
                      <a:pPr algn="ctr">
                        <a:lnSpc>
                          <a:spcPct val="115000"/>
                        </a:lnSpc>
                        <a:spcAft>
                          <a:spcPts val="0"/>
                        </a:spcAft>
                      </a:pPr>
                      <a:r>
                        <a:rPr lang="es-EC" sz="1800">
                          <a:effectLst/>
                        </a:rPr>
                        <a:t> </a:t>
                      </a:r>
                    </a:p>
                    <a:p>
                      <a:pPr algn="ctr">
                        <a:lnSpc>
                          <a:spcPct val="115000"/>
                        </a:lnSpc>
                        <a:spcAft>
                          <a:spcPts val="0"/>
                        </a:spcAft>
                      </a:pPr>
                      <a:r>
                        <a:rPr lang="es-EC" sz="1800">
                          <a:effectLst/>
                        </a:rPr>
                        <a:t>4,82</a:t>
                      </a:r>
                    </a:p>
                    <a:p>
                      <a:pPr algn="ctr">
                        <a:lnSpc>
                          <a:spcPct val="115000"/>
                        </a:lnSpc>
                        <a:spcAft>
                          <a:spcPts val="0"/>
                        </a:spcAft>
                      </a:pPr>
                      <a:r>
                        <a:rPr lang="es-EC" sz="1800">
                          <a:effectLst/>
                        </a:rPr>
                        <a:t> </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r>
              <a:tr h="317110">
                <a:tc>
                  <a:txBody>
                    <a:bodyPr/>
                    <a:lstStyle/>
                    <a:p>
                      <a:pPr algn="ctr">
                        <a:lnSpc>
                          <a:spcPct val="115000"/>
                        </a:lnSpc>
                        <a:spcAft>
                          <a:spcPts val="0"/>
                        </a:spcAft>
                      </a:pPr>
                      <a:r>
                        <a:rPr lang="es-EC" sz="1800" dirty="0">
                          <a:effectLst/>
                        </a:rPr>
                        <a:t>Manglar</a:t>
                      </a:r>
                    </a:p>
                    <a:p>
                      <a:pPr algn="ctr">
                        <a:lnSpc>
                          <a:spcPct val="115000"/>
                        </a:lnSpc>
                        <a:spcAft>
                          <a:spcPts val="0"/>
                        </a:spcAft>
                      </a:pPr>
                      <a:r>
                        <a:rPr lang="es-EC" sz="1800" dirty="0">
                          <a:effectLst/>
                        </a:rPr>
                        <a:t> </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c>
                  <a:txBody>
                    <a:bodyPr/>
                    <a:lstStyle/>
                    <a:p>
                      <a:pPr algn="ctr">
                        <a:lnSpc>
                          <a:spcPct val="115000"/>
                        </a:lnSpc>
                        <a:spcAft>
                          <a:spcPts val="0"/>
                        </a:spcAft>
                      </a:pPr>
                      <a:r>
                        <a:rPr lang="es-EC" sz="1800">
                          <a:effectLst/>
                        </a:rPr>
                        <a:t>20093</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c>
                  <a:txBody>
                    <a:bodyPr/>
                    <a:lstStyle/>
                    <a:p>
                      <a:pPr algn="ctr">
                        <a:lnSpc>
                          <a:spcPct val="115000"/>
                        </a:lnSpc>
                        <a:spcAft>
                          <a:spcPts val="0"/>
                        </a:spcAft>
                      </a:pPr>
                      <a:r>
                        <a:rPr lang="es-EC" sz="1800">
                          <a:effectLst/>
                        </a:rPr>
                        <a:t>3176,14</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c>
                  <a:txBody>
                    <a:bodyPr/>
                    <a:lstStyle/>
                    <a:p>
                      <a:pPr algn="ctr">
                        <a:lnSpc>
                          <a:spcPct val="115000"/>
                        </a:lnSpc>
                        <a:spcAft>
                          <a:spcPts val="0"/>
                        </a:spcAft>
                      </a:pPr>
                      <a:r>
                        <a:rPr lang="es-EC" sz="1800">
                          <a:effectLst/>
                        </a:rPr>
                        <a:t>21</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c>
                  <a:txBody>
                    <a:bodyPr/>
                    <a:lstStyle/>
                    <a:p>
                      <a:pPr algn="ctr">
                        <a:lnSpc>
                          <a:spcPct val="115000"/>
                        </a:lnSpc>
                        <a:spcAft>
                          <a:spcPts val="0"/>
                        </a:spcAft>
                      </a:pPr>
                      <a:r>
                        <a:rPr lang="es-EC" sz="1800">
                          <a:effectLst/>
                        </a:rPr>
                        <a:t>16916,86</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c>
                  <a:txBody>
                    <a:bodyPr/>
                    <a:lstStyle/>
                    <a:p>
                      <a:pPr algn="ctr">
                        <a:lnSpc>
                          <a:spcPct val="115000"/>
                        </a:lnSpc>
                        <a:spcAft>
                          <a:spcPts val="0"/>
                        </a:spcAft>
                      </a:pPr>
                      <a:r>
                        <a:rPr lang="es-EC" sz="1800">
                          <a:effectLst/>
                        </a:rPr>
                        <a:t>805,56</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c>
                  <a:txBody>
                    <a:bodyPr/>
                    <a:lstStyle/>
                    <a:p>
                      <a:pPr algn="ctr">
                        <a:lnSpc>
                          <a:spcPct val="115000"/>
                        </a:lnSpc>
                        <a:spcAft>
                          <a:spcPts val="0"/>
                        </a:spcAft>
                      </a:pPr>
                      <a:r>
                        <a:rPr lang="es-EC" sz="1800" dirty="0">
                          <a:effectLst/>
                        </a:rPr>
                        <a:t>4,01</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r>
              <a:tr h="475665">
                <a:tc>
                  <a:txBody>
                    <a:bodyPr/>
                    <a:lstStyle/>
                    <a:p>
                      <a:pPr algn="ctr">
                        <a:lnSpc>
                          <a:spcPct val="115000"/>
                        </a:lnSpc>
                        <a:spcAft>
                          <a:spcPts val="0"/>
                        </a:spcAft>
                      </a:pPr>
                      <a:r>
                        <a:rPr lang="es-EC" sz="1800" dirty="0">
                          <a:effectLst/>
                        </a:rPr>
                        <a:t>Manglar</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c>
                  <a:txBody>
                    <a:bodyPr/>
                    <a:lstStyle/>
                    <a:p>
                      <a:pPr algn="ctr">
                        <a:lnSpc>
                          <a:spcPct val="115000"/>
                        </a:lnSpc>
                        <a:spcAft>
                          <a:spcPts val="0"/>
                        </a:spcAft>
                      </a:pPr>
                      <a:r>
                        <a:rPr lang="es-EC" sz="1800">
                          <a:effectLst/>
                        </a:rPr>
                        <a:t>20093</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c>
                  <a:txBody>
                    <a:bodyPr/>
                    <a:lstStyle/>
                    <a:p>
                      <a:pPr algn="ctr">
                        <a:lnSpc>
                          <a:spcPct val="115000"/>
                        </a:lnSpc>
                        <a:spcAft>
                          <a:spcPts val="0"/>
                        </a:spcAft>
                      </a:pPr>
                      <a:r>
                        <a:rPr lang="es-EC" sz="1800">
                          <a:effectLst/>
                        </a:rPr>
                        <a:t>4300,18</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c>
                  <a:txBody>
                    <a:bodyPr/>
                    <a:lstStyle/>
                    <a:p>
                      <a:pPr algn="ctr">
                        <a:lnSpc>
                          <a:spcPct val="115000"/>
                        </a:lnSpc>
                        <a:spcAft>
                          <a:spcPts val="0"/>
                        </a:spcAft>
                      </a:pPr>
                      <a:r>
                        <a:rPr lang="es-EC" sz="1800">
                          <a:effectLst/>
                        </a:rPr>
                        <a:t>27</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c>
                  <a:txBody>
                    <a:bodyPr/>
                    <a:lstStyle/>
                    <a:p>
                      <a:pPr algn="ctr">
                        <a:lnSpc>
                          <a:spcPct val="115000"/>
                        </a:lnSpc>
                        <a:spcAft>
                          <a:spcPts val="0"/>
                        </a:spcAft>
                      </a:pPr>
                      <a:r>
                        <a:rPr lang="es-EC" sz="1800">
                          <a:effectLst/>
                        </a:rPr>
                        <a:t>15,792</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c>
                  <a:txBody>
                    <a:bodyPr/>
                    <a:lstStyle/>
                    <a:p>
                      <a:pPr algn="ctr">
                        <a:lnSpc>
                          <a:spcPct val="115000"/>
                        </a:lnSpc>
                        <a:spcAft>
                          <a:spcPts val="0"/>
                        </a:spcAft>
                      </a:pPr>
                      <a:r>
                        <a:rPr lang="es-EC" sz="1800">
                          <a:effectLst/>
                        </a:rPr>
                        <a:t> </a:t>
                      </a:r>
                    </a:p>
                    <a:p>
                      <a:pPr algn="ctr">
                        <a:lnSpc>
                          <a:spcPct val="115000"/>
                        </a:lnSpc>
                        <a:spcAft>
                          <a:spcPts val="0"/>
                        </a:spcAft>
                      </a:pPr>
                      <a:r>
                        <a:rPr lang="es-EC" sz="1800">
                          <a:effectLst/>
                        </a:rPr>
                        <a:t>584,92</a:t>
                      </a:r>
                    </a:p>
                    <a:p>
                      <a:pPr algn="ctr">
                        <a:lnSpc>
                          <a:spcPct val="115000"/>
                        </a:lnSpc>
                        <a:spcAft>
                          <a:spcPts val="0"/>
                        </a:spcAft>
                      </a:pPr>
                      <a:r>
                        <a:rPr lang="es-EC" sz="1800">
                          <a:effectLst/>
                        </a:rPr>
                        <a:t> </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c>
                  <a:txBody>
                    <a:bodyPr/>
                    <a:lstStyle/>
                    <a:p>
                      <a:pPr algn="ctr">
                        <a:lnSpc>
                          <a:spcPct val="115000"/>
                        </a:lnSpc>
                        <a:spcAft>
                          <a:spcPts val="0"/>
                        </a:spcAft>
                      </a:pPr>
                      <a:r>
                        <a:rPr lang="es-EC" sz="1800" dirty="0">
                          <a:effectLst/>
                        </a:rPr>
                        <a:t> </a:t>
                      </a:r>
                    </a:p>
                    <a:p>
                      <a:pPr algn="ctr">
                        <a:lnSpc>
                          <a:spcPct val="115000"/>
                        </a:lnSpc>
                        <a:spcAft>
                          <a:spcPts val="0"/>
                        </a:spcAft>
                      </a:pPr>
                      <a:r>
                        <a:rPr lang="es-EC" sz="1800" dirty="0">
                          <a:effectLst/>
                        </a:rPr>
                        <a:t>2,91</a:t>
                      </a:r>
                    </a:p>
                    <a:p>
                      <a:pPr algn="ctr">
                        <a:lnSpc>
                          <a:spcPct val="115000"/>
                        </a:lnSpc>
                        <a:spcAft>
                          <a:spcPts val="0"/>
                        </a:spcAft>
                      </a:pPr>
                      <a:r>
                        <a:rPr lang="es-EC" sz="1800" dirty="0">
                          <a:effectLst/>
                        </a:rPr>
                        <a:t> </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9" marR="49779" marT="0" marB="0" anchor="ctr"/>
                </a:tc>
              </a:tr>
            </a:tbl>
          </a:graphicData>
        </a:graphic>
      </p:graphicFrame>
    </p:spTree>
    <p:extLst>
      <p:ext uri="{BB962C8B-B14F-4D97-AF65-F5344CB8AC3E}">
        <p14:creationId xmlns:p14="http://schemas.microsoft.com/office/powerpoint/2010/main" xmlns="" val="37796226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21972"/>
            <a:ext cx="8911687" cy="1583028"/>
          </a:xfrm>
        </p:spPr>
        <p:txBody>
          <a:bodyPr/>
          <a:lstStyle/>
          <a:p>
            <a:r>
              <a:rPr lang="es-EC" b="1" dirty="0" smtClean="0"/>
              <a:t>ANÁLISIS DE CORRELACIÓN </a:t>
            </a:r>
            <a:endParaRPr lang="es-EC" dirty="0"/>
          </a:p>
        </p:txBody>
      </p:sp>
      <p:pic>
        <p:nvPicPr>
          <p:cNvPr id="8" name="Imagen 7"/>
          <p:cNvPicPr>
            <a:picLocks noChangeAspect="1"/>
          </p:cNvPicPr>
          <p:nvPr/>
        </p:nvPicPr>
        <p:blipFill rotWithShape="1">
          <a:blip r:embed="rId2" cstate="print"/>
          <a:srcRect l="42840" t="25484" r="19645" b="8142"/>
          <a:stretch/>
        </p:blipFill>
        <p:spPr>
          <a:xfrm>
            <a:off x="2793928" y="1264554"/>
            <a:ext cx="6718561" cy="5210601"/>
          </a:xfrm>
          <a:prstGeom prst="rect">
            <a:avLst/>
          </a:prstGeom>
        </p:spPr>
      </p:pic>
    </p:spTree>
    <p:extLst>
      <p:ext uri="{BB962C8B-B14F-4D97-AF65-F5344CB8AC3E}">
        <p14:creationId xmlns:p14="http://schemas.microsoft.com/office/powerpoint/2010/main" xmlns="" val="32693709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ANÁLISIS DE CORRELACIÓN </a:t>
            </a:r>
            <a:endParaRPr lang="es-EC" b="1" dirty="0"/>
          </a:p>
        </p:txBody>
      </p:sp>
      <p:pic>
        <p:nvPicPr>
          <p:cNvPr id="4" name="Marcador de contenido 3"/>
          <p:cNvPicPr>
            <a:picLocks noGrp="1" noChangeAspect="1"/>
          </p:cNvPicPr>
          <p:nvPr>
            <p:ph idx="1"/>
          </p:nvPr>
        </p:nvPicPr>
        <p:blipFill rotWithShape="1">
          <a:blip r:embed="rId2" cstate="print"/>
          <a:srcRect l="42731" t="18179" r="19397" b="61666"/>
          <a:stretch/>
        </p:blipFill>
        <p:spPr>
          <a:xfrm>
            <a:off x="3483937" y="2024481"/>
            <a:ext cx="5039186" cy="1707291"/>
          </a:xfrm>
          <a:prstGeom prst="rect">
            <a:avLst/>
          </a:prstGeom>
        </p:spPr>
      </p:pic>
      <p:pic>
        <p:nvPicPr>
          <p:cNvPr id="5" name="Imagen 4"/>
          <p:cNvPicPr>
            <a:picLocks noChangeAspect="1"/>
          </p:cNvPicPr>
          <p:nvPr/>
        </p:nvPicPr>
        <p:blipFill rotWithShape="1">
          <a:blip r:embed="rId3" cstate="print"/>
          <a:srcRect l="42929" t="18524" r="19240" b="62998"/>
          <a:stretch/>
        </p:blipFill>
        <p:spPr>
          <a:xfrm>
            <a:off x="3505057" y="3731772"/>
            <a:ext cx="5018066" cy="1351722"/>
          </a:xfrm>
          <a:prstGeom prst="rect">
            <a:avLst/>
          </a:prstGeom>
        </p:spPr>
      </p:pic>
    </p:spTree>
    <p:extLst>
      <p:ext uri="{BB962C8B-B14F-4D97-AF65-F5344CB8AC3E}">
        <p14:creationId xmlns:p14="http://schemas.microsoft.com/office/powerpoint/2010/main" xmlns="" val="28330164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DISCUSIÓN</a:t>
            </a:r>
            <a:endParaRPr lang="es-EC" b="1" dirty="0"/>
          </a:p>
        </p:txBody>
      </p:sp>
      <p:sp>
        <p:nvSpPr>
          <p:cNvPr id="3" name="Marcador de contenido 2"/>
          <p:cNvSpPr>
            <a:spLocks noGrp="1"/>
          </p:cNvSpPr>
          <p:nvPr>
            <p:ph idx="1"/>
          </p:nvPr>
        </p:nvSpPr>
        <p:spPr>
          <a:xfrm>
            <a:off x="2589212" y="1487606"/>
            <a:ext cx="8915400" cy="5370394"/>
          </a:xfrm>
        </p:spPr>
        <p:txBody>
          <a:bodyPr>
            <a:noAutofit/>
          </a:bodyPr>
          <a:lstStyle/>
          <a:p>
            <a:pPr algn="just">
              <a:lnSpc>
                <a:spcPct val="150000"/>
              </a:lnSpc>
            </a:pPr>
            <a:r>
              <a:rPr lang="es-EC" dirty="0" smtClean="0"/>
              <a:t>Importancia mundial reconocida</a:t>
            </a:r>
          </a:p>
          <a:p>
            <a:pPr algn="just">
              <a:lnSpc>
                <a:spcPct val="150000"/>
              </a:lnSpc>
            </a:pPr>
            <a:r>
              <a:rPr lang="es-EC" dirty="0" smtClean="0"/>
              <a:t>Bienes y servicios ambientales que brinda.</a:t>
            </a:r>
          </a:p>
          <a:p>
            <a:pPr algn="just">
              <a:lnSpc>
                <a:spcPct val="150000"/>
              </a:lnSpc>
            </a:pPr>
            <a:r>
              <a:rPr lang="es-EC" dirty="0" smtClean="0"/>
              <a:t>En el caso de Ecuador en </a:t>
            </a:r>
            <a:r>
              <a:rPr lang="es-EC" dirty="0"/>
              <a:t>octubre del año 1998, la Contraloría General del Estado, llevo a cabo un estudio donde se realizó una valoración económica del Daño Ambiental por Tala de una Hectárea de </a:t>
            </a:r>
            <a:r>
              <a:rPr lang="es-EC" dirty="0" smtClean="0"/>
              <a:t>Manglar</a:t>
            </a:r>
            <a:r>
              <a:rPr lang="es-EC" dirty="0"/>
              <a:t>.</a:t>
            </a:r>
            <a:r>
              <a:rPr lang="es-EC" dirty="0" smtClean="0"/>
              <a:t> Este </a:t>
            </a:r>
            <a:r>
              <a:rPr lang="es-EC" dirty="0"/>
              <a:t>estudio, en su parte metodológica, explica que el aspecto fundamental del mismo, es la valoración monetaria de la biodiversidad relacionada con el manglar</a:t>
            </a:r>
            <a:r>
              <a:rPr lang="es-EC" dirty="0" smtClean="0"/>
              <a:t>.</a:t>
            </a:r>
          </a:p>
          <a:p>
            <a:pPr algn="just">
              <a:lnSpc>
                <a:spcPct val="150000"/>
              </a:lnSpc>
            </a:pPr>
            <a:r>
              <a:rPr lang="es-EC" dirty="0"/>
              <a:t>El estudio dio como resultado un valor de 13.061,84 USD por cada hectárea de manglar, indicando que es una valoración parcial, pues no toma en cuenta valores intrínsecos como la provisión de oxígeno, la captación de carbono, la producción de biomasa, entre otras.</a:t>
            </a:r>
          </a:p>
          <a:p>
            <a:pPr marL="0" indent="0" algn="just">
              <a:lnSpc>
                <a:spcPct val="150000"/>
              </a:lnSpc>
              <a:buNone/>
            </a:pPr>
            <a:endParaRPr lang="es-EC" dirty="0" smtClean="0"/>
          </a:p>
          <a:p>
            <a:pPr algn="just">
              <a:lnSpc>
                <a:spcPct val="150000"/>
              </a:lnSpc>
            </a:pPr>
            <a:endParaRPr lang="es-EC" dirty="0"/>
          </a:p>
          <a:p>
            <a:pPr marL="0" indent="0" algn="just">
              <a:lnSpc>
                <a:spcPct val="150000"/>
              </a:lnSpc>
              <a:buNone/>
            </a:pPr>
            <a:endParaRPr lang="es-EC" dirty="0"/>
          </a:p>
        </p:txBody>
      </p:sp>
    </p:spTree>
    <p:extLst>
      <p:ext uri="{BB962C8B-B14F-4D97-AF65-F5344CB8AC3E}">
        <p14:creationId xmlns:p14="http://schemas.microsoft.com/office/powerpoint/2010/main" xmlns="" val="28722479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54842"/>
            <a:ext cx="8911687" cy="1550158"/>
          </a:xfrm>
        </p:spPr>
        <p:txBody>
          <a:bodyPr/>
          <a:lstStyle/>
          <a:p>
            <a:r>
              <a:rPr lang="es-EC" b="1" dirty="0" smtClean="0"/>
              <a:t>CONCLUSIONES </a:t>
            </a:r>
            <a:endParaRPr lang="es-EC" b="1" dirty="0"/>
          </a:p>
        </p:txBody>
      </p:sp>
      <p:sp>
        <p:nvSpPr>
          <p:cNvPr id="3" name="Marcador de contenido 2"/>
          <p:cNvSpPr>
            <a:spLocks noGrp="1"/>
          </p:cNvSpPr>
          <p:nvPr>
            <p:ph idx="1"/>
          </p:nvPr>
        </p:nvSpPr>
        <p:spPr>
          <a:xfrm>
            <a:off x="2592924" y="1433015"/>
            <a:ext cx="8911687" cy="4478207"/>
          </a:xfrm>
        </p:spPr>
        <p:txBody>
          <a:bodyPr>
            <a:noAutofit/>
          </a:bodyPr>
          <a:lstStyle/>
          <a:p>
            <a:pPr algn="just">
              <a:lnSpc>
                <a:spcPct val="170000"/>
              </a:lnSpc>
            </a:pPr>
            <a:r>
              <a:rPr lang="es-EC" dirty="0" smtClean="0"/>
              <a:t>Estudios escasos </a:t>
            </a:r>
            <a:r>
              <a:rPr lang="es-EC" dirty="0"/>
              <a:t>sobre la relación entre la pérdida de cobertura vegetal del ecosistema de manglar y la producción </a:t>
            </a:r>
            <a:r>
              <a:rPr lang="es-EC" dirty="0" smtClean="0"/>
              <a:t>de peces. </a:t>
            </a:r>
          </a:p>
          <a:p>
            <a:pPr algn="just">
              <a:lnSpc>
                <a:spcPct val="150000"/>
              </a:lnSpc>
            </a:pPr>
            <a:r>
              <a:rPr lang="es-EC" dirty="0"/>
              <a:t>La cobertura de manglar en lo que respecta a Ecuador se pudo apreciar según los siguientes estudios realizados por el Centro de Levantamientos Integrados de Recursos Naturales por Sensores Remotos (CLIRSEN) y también el análisis integral de la certificación orgánica a la acuacultura industrial de camarón en Ecuador, investigación promovida por la Coordinadora Nacional para la Defensa del Ecosistema Manglar del Ecuador (C-CONDEM), estos 2 estudios atribuyen a la </a:t>
            </a:r>
            <a:r>
              <a:rPr lang="es-EC" b="1" i="1" dirty="0">
                <a:solidFill>
                  <a:srgbClr val="FF0000"/>
                </a:solidFill>
              </a:rPr>
              <a:t>industria camaronera </a:t>
            </a:r>
            <a:r>
              <a:rPr lang="es-EC" dirty="0"/>
              <a:t>como principal responsable de la pérdida de considerables hectáreas de manglar para la construcción de piscinas e infraestructura.</a:t>
            </a:r>
          </a:p>
          <a:p>
            <a:pPr algn="just">
              <a:lnSpc>
                <a:spcPct val="150000"/>
              </a:lnSpc>
            </a:pPr>
            <a:endParaRPr lang="es-EC" dirty="0"/>
          </a:p>
        </p:txBody>
      </p:sp>
    </p:spTree>
    <p:extLst>
      <p:ext uri="{BB962C8B-B14F-4D97-AF65-F5344CB8AC3E}">
        <p14:creationId xmlns:p14="http://schemas.microsoft.com/office/powerpoint/2010/main" xmlns="" val="10520417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algn="just">
              <a:lnSpc>
                <a:spcPct val="150000"/>
              </a:lnSpc>
            </a:pPr>
            <a:r>
              <a:rPr lang="es-EC" sz="2200" dirty="0"/>
              <a:t>Con el análisis de las imágenes satelitales del área de estudio se pudo constatar, que en menos de diez años se terminó con el 85% del área de manglar original para la implementación de piscinas camaroneras, partiendo desde el año de 1987 que se contaba con 20.093 hectáreas, en la actualidad el área de estudio solo posee 4300,18 hectáreas de manglar para el año 2014</a:t>
            </a:r>
            <a:r>
              <a:rPr lang="es-EC" sz="2200" dirty="0" smtClean="0"/>
              <a:t>.</a:t>
            </a:r>
          </a:p>
          <a:p>
            <a:pPr marL="0" indent="0" algn="just">
              <a:lnSpc>
                <a:spcPct val="150000"/>
              </a:lnSpc>
              <a:buNone/>
            </a:pPr>
            <a:endParaRPr lang="es-EC" sz="2200" dirty="0"/>
          </a:p>
        </p:txBody>
      </p:sp>
    </p:spTree>
    <p:extLst>
      <p:ext uri="{BB962C8B-B14F-4D97-AF65-F5344CB8AC3E}">
        <p14:creationId xmlns:p14="http://schemas.microsoft.com/office/powerpoint/2010/main" xmlns="" val="31382037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61916" y="686938"/>
            <a:ext cx="8915400" cy="6171062"/>
          </a:xfrm>
        </p:spPr>
        <p:txBody>
          <a:bodyPr>
            <a:noAutofit/>
          </a:bodyPr>
          <a:lstStyle/>
          <a:p>
            <a:pPr algn="just">
              <a:lnSpc>
                <a:spcPct val="160000"/>
              </a:lnSpc>
            </a:pPr>
            <a:r>
              <a:rPr lang="es-EC" sz="2000" dirty="0"/>
              <a:t>La correlación significativa y positiva entre la cobertura vegetal del ecosistema de manglar (número de hectáreas) y los volúmenes de captura de los peces pelágicos, demuestra la importancia del manglar como guardería en los primeros estadios juveniles y lugar de crianza, de especies que tienen un alto valor comercial como es el caso de  la sardina, macarela, pinchagua y sardina redonda.</a:t>
            </a:r>
          </a:p>
          <a:p>
            <a:pPr algn="just">
              <a:lnSpc>
                <a:spcPct val="160000"/>
              </a:lnSpc>
            </a:pPr>
            <a:r>
              <a:rPr lang="es-EC" sz="2000" dirty="0" smtClean="0"/>
              <a:t>La </a:t>
            </a:r>
            <a:r>
              <a:rPr lang="es-EC" sz="2000" dirty="0"/>
              <a:t>industria camaronera lleva consigo una serie de impactos sobre el ambiente, la  responsabilidad de estos  recae en los funcionarios de gobierno; que deben ejercer controles, medidas, planes de gestión  ya que las decisiones que se toman al respecto ejercen gran trascendencia social y ambiental; ocasionando la destrucción y degradación de los ecosistemas naturales preexistentes.</a:t>
            </a:r>
          </a:p>
          <a:p>
            <a:endParaRPr lang="es-EC" sz="2000" dirty="0"/>
          </a:p>
        </p:txBody>
      </p:sp>
    </p:spTree>
    <p:extLst>
      <p:ext uri="{BB962C8B-B14F-4D97-AF65-F5344CB8AC3E}">
        <p14:creationId xmlns:p14="http://schemas.microsoft.com/office/powerpoint/2010/main" xmlns="" val="19774093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Autofit/>
          </a:bodyPr>
          <a:lstStyle/>
          <a:p>
            <a:pPr algn="just">
              <a:lnSpc>
                <a:spcPct val="150000"/>
              </a:lnSpc>
            </a:pPr>
            <a:r>
              <a:rPr lang="es-EC" sz="2200" dirty="0"/>
              <a:t>Para el año 2006 se tuvo un total de 11,151.510, 5 millones de libras de peces pelágicos provenientes del Refugio de vida Silvestre Estuario del Rio Muisne, no se pudo obtener datos actuales pero por la información generada en los recorridos donde se pudo entrevistar a los pescadores se estima que en la actualidad la producción total es de 554.400 libras esto significa una disminución de la producción en 95,46%  y una pérdida de aproximadamente 10 millones de dólares.</a:t>
            </a:r>
          </a:p>
          <a:p>
            <a:pPr marL="0" indent="0">
              <a:buNone/>
            </a:pPr>
            <a:endParaRPr lang="es-EC" sz="2200" dirty="0"/>
          </a:p>
        </p:txBody>
      </p:sp>
    </p:spTree>
    <p:extLst>
      <p:ext uri="{BB962C8B-B14F-4D97-AF65-F5344CB8AC3E}">
        <p14:creationId xmlns:p14="http://schemas.microsoft.com/office/powerpoint/2010/main" xmlns="" val="31757708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RECOMENDACIONES </a:t>
            </a:r>
            <a:endParaRPr lang="es-EC" b="1" dirty="0"/>
          </a:p>
        </p:txBody>
      </p:sp>
      <p:sp>
        <p:nvSpPr>
          <p:cNvPr id="3" name="Marcador de contenido 2"/>
          <p:cNvSpPr>
            <a:spLocks noGrp="1"/>
          </p:cNvSpPr>
          <p:nvPr>
            <p:ph idx="1"/>
          </p:nvPr>
        </p:nvSpPr>
        <p:spPr>
          <a:xfrm>
            <a:off x="2548269" y="1255593"/>
            <a:ext cx="8915400" cy="3712191"/>
          </a:xfrm>
        </p:spPr>
        <p:txBody>
          <a:bodyPr>
            <a:noAutofit/>
          </a:bodyPr>
          <a:lstStyle/>
          <a:p>
            <a:pPr lvl="0" algn="just">
              <a:lnSpc>
                <a:spcPct val="150000"/>
              </a:lnSpc>
            </a:pPr>
            <a:r>
              <a:rPr lang="es-EC" sz="2000" dirty="0" smtClean="0"/>
              <a:t>El </a:t>
            </a:r>
            <a:r>
              <a:rPr lang="es-EC" sz="2000" dirty="0"/>
              <a:t>Ministerio del Ambiente debe revisar </a:t>
            </a:r>
            <a:r>
              <a:rPr lang="es-EC" sz="2000" dirty="0" smtClean="0"/>
              <a:t>la categoría de conservación del refugio de vida silvestre estuario del Rio </a:t>
            </a:r>
            <a:r>
              <a:rPr lang="es-EC" sz="2000" dirty="0" err="1" smtClean="0"/>
              <a:t>Muisne</a:t>
            </a:r>
            <a:r>
              <a:rPr lang="es-EC" sz="2000" dirty="0" smtClean="0"/>
              <a:t> debido solo protege a las especies de vida silvestre. Una categoría más acorde para la conservación del ecosistema de manglar es Reserva Ecológica.</a:t>
            </a:r>
            <a:endParaRPr lang="es-EC" sz="2000" dirty="0"/>
          </a:p>
          <a:p>
            <a:r>
              <a:rPr lang="es-ES" sz="2000" dirty="0"/>
              <a:t>Es necesario que el Instituto Nacional de Pesca monitoreé </a:t>
            </a:r>
            <a:r>
              <a:rPr lang="es-ES" sz="2000" dirty="0" smtClean="0"/>
              <a:t>con mayor frecuencia esta </a:t>
            </a:r>
            <a:r>
              <a:rPr lang="es-ES" sz="2000" dirty="0"/>
              <a:t>zona porque los datos estadísticos son escasos y resultan un limitante para </a:t>
            </a:r>
            <a:r>
              <a:rPr lang="es-ES" sz="2000" dirty="0" smtClean="0"/>
              <a:t>el uso eficiente de los recursos.</a:t>
            </a:r>
            <a:endParaRPr lang="es-ES" sz="2000" dirty="0"/>
          </a:p>
          <a:p>
            <a:endParaRPr lang="es-EC" sz="2000" dirty="0"/>
          </a:p>
        </p:txBody>
      </p:sp>
    </p:spTree>
    <p:extLst>
      <p:ext uri="{BB962C8B-B14F-4D97-AF65-F5344CB8AC3E}">
        <p14:creationId xmlns:p14="http://schemas.microsoft.com/office/powerpoint/2010/main" xmlns="" val="1450925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lnorte.ec/imagenes/2012/ecuador/07/09/manglar.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85112" y="4138611"/>
            <a:ext cx="3619500" cy="23907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052" name="Picture 4" descr="http://www.planetaazul.com.mx/site/wp-content/uploads/2012/01/ma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809999"/>
            <a:ext cx="5010150" cy="304800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4" name="Imagen 3"/>
          <p:cNvPicPr>
            <a:picLocks noChangeAspect="1"/>
          </p:cNvPicPr>
          <p:nvPr/>
        </p:nvPicPr>
        <p:blipFill rotWithShape="1">
          <a:blip r:embed="rId4" cstate="print"/>
          <a:srcRect l="36884" t="6496" r="36792" b="13181"/>
          <a:stretch/>
        </p:blipFill>
        <p:spPr>
          <a:xfrm>
            <a:off x="9881937" y="168441"/>
            <a:ext cx="1860885" cy="319237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5" name="Imagen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367987" y="380999"/>
            <a:ext cx="1714501" cy="30480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Imagen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696538" y="1686566"/>
            <a:ext cx="4020526" cy="226154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xmlns="" val="279298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ircle(in)">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61916" y="1178256"/>
            <a:ext cx="8915400" cy="5359021"/>
          </a:xfrm>
        </p:spPr>
        <p:txBody>
          <a:bodyPr>
            <a:noAutofit/>
          </a:bodyPr>
          <a:lstStyle/>
          <a:p>
            <a:pPr lvl="0" algn="just">
              <a:lnSpc>
                <a:spcPct val="150000"/>
              </a:lnSpc>
            </a:pPr>
            <a:r>
              <a:rPr lang="es-EC" sz="2200" dirty="0"/>
              <a:t>Impulsar </a:t>
            </a:r>
            <a:r>
              <a:rPr lang="es-EC" sz="2200" dirty="0" smtClean="0"/>
              <a:t>mayor control a la </a:t>
            </a:r>
            <a:r>
              <a:rPr lang="es-EC" sz="2200" dirty="0"/>
              <a:t>serie de normas </a:t>
            </a:r>
            <a:r>
              <a:rPr lang="es-EC" sz="2200" dirty="0" smtClean="0"/>
              <a:t>existentes para el sector pesquero y lograr </a:t>
            </a:r>
            <a:r>
              <a:rPr lang="es-EC" sz="2200" dirty="0"/>
              <a:t>aprovechamiento sostenible de las pesquerías y deben ser socializados por la autoridad competente en este ámbito, para que lleguen a ejecutarse.</a:t>
            </a:r>
          </a:p>
          <a:p>
            <a:pPr lvl="0" algn="just">
              <a:lnSpc>
                <a:spcPct val="150000"/>
              </a:lnSpc>
            </a:pPr>
            <a:r>
              <a:rPr lang="es-EC" sz="2200" dirty="0"/>
              <a:t>En el presente trabajo se evidencia que una  cantidad importante de especies de interés pesquero están presentes en algún momento de su ciclo de vida en los manglares y por lo tanto es importante conservar estos ecosistemas si se quiere tener como resultado pesquerías saludables. </a:t>
            </a:r>
          </a:p>
          <a:p>
            <a:pPr marL="0" indent="0">
              <a:buNone/>
            </a:pPr>
            <a:endParaRPr lang="es-EC" sz="2200" dirty="0"/>
          </a:p>
        </p:txBody>
      </p:sp>
    </p:spTree>
    <p:extLst>
      <p:ext uri="{BB962C8B-B14F-4D97-AF65-F5344CB8AC3E}">
        <p14:creationId xmlns:p14="http://schemas.microsoft.com/office/powerpoint/2010/main" xmlns="" val="2505560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2000" y="393157"/>
            <a:ext cx="8911687" cy="1280890"/>
          </a:xfrm>
        </p:spPr>
        <p:txBody>
          <a:bodyPr/>
          <a:lstStyle/>
          <a:p>
            <a:r>
              <a:rPr lang="es-EC" dirty="0" smtClean="0"/>
              <a:t>AMENAZAS </a:t>
            </a:r>
            <a:endParaRPr lang="es-EC"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87356" y="864852"/>
            <a:ext cx="9040812" cy="5688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8" name="Picture 2" descr="http://www.ecoticias.com/latam/ecoticias.ec/dia-manglar-ecuador-importanci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7005" y="2863926"/>
            <a:ext cx="2101515" cy="2133600"/>
          </a:xfrm>
          <a:prstGeom prst="ellipse">
            <a:avLst/>
          </a:prstGeom>
          <a:ln w="63500" cap="rnd">
            <a:solidFill>
              <a:schemeClr val="bg2">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5" name="Rectángulo 4"/>
          <p:cNvSpPr/>
          <p:nvPr/>
        </p:nvSpPr>
        <p:spPr>
          <a:xfrm>
            <a:off x="10090484" y="6103308"/>
            <a:ext cx="2101516" cy="762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FAO,2007</a:t>
            </a:r>
            <a:endParaRPr lang="es-EC" dirty="0"/>
          </a:p>
        </p:txBody>
      </p:sp>
    </p:spTree>
    <p:extLst>
      <p:ext uri="{BB962C8B-B14F-4D97-AF65-F5344CB8AC3E}">
        <p14:creationId xmlns:p14="http://schemas.microsoft.com/office/powerpoint/2010/main" xmlns="" val="524740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https://metropolitantouring.files.wordpress.com/2010/11/img_160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3710572" cy="24716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5" name="Explosión 1 4"/>
          <p:cNvSpPr/>
          <p:nvPr/>
        </p:nvSpPr>
        <p:spPr>
          <a:xfrm>
            <a:off x="3710572" y="876485"/>
            <a:ext cx="5911322" cy="436835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Ecosistema que alberga mayor riqueza biológica a nivel mundial y además es un medio altamente productivo, con una gran diversidad de recursos y servicios ambientales.</a:t>
            </a:r>
            <a:endParaRPr lang="es-EC" sz="1600" dirty="0"/>
          </a:p>
        </p:txBody>
      </p:sp>
      <p:pic>
        <p:nvPicPr>
          <p:cNvPr id="5122" name="Picture 2" descr="http://blog.espol.edu.ec/rattimafer/files/2009/10/cangrejo.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53636" y="-86156"/>
            <a:ext cx="3838364" cy="2521117"/>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124" name="Picture 4" descr="http://fotos.lahora.com.ec/cache/4/44/441/4410/aprovechamiento--las-comunidades-cercanas-extraen-conchas-y--0-20120725015658-44103b2d7d5c51970474e1f976b83b4b.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40466" y="4000658"/>
            <a:ext cx="3983288" cy="270432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pic>
        <p:nvPicPr>
          <p:cNvPr id="4" name="Imagen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90076" y="4442730"/>
            <a:ext cx="4263636" cy="239829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xmlns="" val="1040175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ECUADOR </a:t>
            </a:r>
            <a:endParaRPr lang="es-EC" b="1" dirty="0"/>
          </a:p>
        </p:txBody>
      </p:sp>
      <p:sp>
        <p:nvSpPr>
          <p:cNvPr id="3" name="Marcador de contenido 2"/>
          <p:cNvSpPr>
            <a:spLocks noGrp="1"/>
          </p:cNvSpPr>
          <p:nvPr>
            <p:ph idx="1"/>
          </p:nvPr>
        </p:nvSpPr>
        <p:spPr>
          <a:xfrm>
            <a:off x="2592925" y="1423137"/>
            <a:ext cx="8780928" cy="3349388"/>
          </a:xfrm>
        </p:spPr>
        <p:txBody>
          <a:bodyPr>
            <a:noAutofit/>
          </a:bodyPr>
          <a:lstStyle/>
          <a:p>
            <a:pPr algn="just">
              <a:lnSpc>
                <a:spcPct val="150000"/>
              </a:lnSpc>
            </a:pPr>
            <a:r>
              <a:rPr lang="es-EC" sz="2000" dirty="0"/>
              <a:t>C</a:t>
            </a:r>
            <a:r>
              <a:rPr lang="es-EC" sz="2000" dirty="0" smtClean="0"/>
              <a:t>onsiderado </a:t>
            </a:r>
            <a:r>
              <a:rPr lang="es-EC" sz="2000" dirty="0"/>
              <a:t>uno de los países más biodiversos del planeta tiene una diversidad de ecosistemas entre los que se destaca el ecosistema de manglar tenemos alrededor del 8% de la superficie de manglar de todo Sudamérica, correspondiente a aproximadamente 150.500 hectáreas (FAO, 2007). Estas se extienden a lo largo de la costa del Pacífico en las provincias de Esmeraldas, Manabí, Guayas y el Oro, y en las Islas Galápagos. </a:t>
            </a:r>
          </a:p>
          <a:p>
            <a:endParaRPr lang="es-EC" sz="2000" dirty="0"/>
          </a:p>
        </p:txBody>
      </p:sp>
      <p:pic>
        <p:nvPicPr>
          <p:cNvPr id="3074" name="Picture 2" descr="http://image.slidesharecdn.com/biodiversidaddelasregionesnaturalesdelecuador-130713031329-phpapp01/95/biodiversidad-de-las-regiones-naturales-del-ecuador-1-638.jpg?cb=1373685241"/>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8079" t="27599" r="8356" b="3558"/>
          <a:stretch/>
        </p:blipFill>
        <p:spPr bwMode="auto">
          <a:xfrm>
            <a:off x="8823158" y="4772525"/>
            <a:ext cx="3368842" cy="20854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7913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OBJETIVO GENERAL </a:t>
            </a:r>
            <a:endParaRPr lang="es-EC" b="1" dirty="0"/>
          </a:p>
        </p:txBody>
      </p:sp>
      <p:sp>
        <p:nvSpPr>
          <p:cNvPr id="3" name="Marcador de contenido 2"/>
          <p:cNvSpPr>
            <a:spLocks noGrp="1"/>
          </p:cNvSpPr>
          <p:nvPr>
            <p:ph idx="1"/>
          </p:nvPr>
        </p:nvSpPr>
        <p:spPr>
          <a:xfrm>
            <a:off x="2589212" y="1459832"/>
            <a:ext cx="8915400" cy="5197642"/>
          </a:xfrm>
        </p:spPr>
        <p:txBody>
          <a:bodyPr>
            <a:normAutofit fontScale="92500" lnSpcReduction="10000"/>
          </a:bodyPr>
          <a:lstStyle/>
          <a:p>
            <a:pPr marL="0" indent="0">
              <a:buNone/>
            </a:pPr>
            <a:endParaRPr lang="es-EC" sz="1600" dirty="0"/>
          </a:p>
          <a:p>
            <a:pPr lvl="0" algn="just">
              <a:lnSpc>
                <a:spcPct val="170000"/>
              </a:lnSpc>
            </a:pPr>
            <a:r>
              <a:rPr lang="es-ES" dirty="0"/>
              <a:t>Analizar los efectos de la pérdida de masa forestal del ecosistema de manglar con la producción de peces pelágicos costeros.</a:t>
            </a:r>
            <a:endParaRPr lang="es-EC" dirty="0"/>
          </a:p>
          <a:p>
            <a:pPr marL="0" indent="0">
              <a:buNone/>
            </a:pPr>
            <a:endParaRPr lang="es-EC" sz="1600" dirty="0"/>
          </a:p>
          <a:p>
            <a:pPr lvl="2"/>
            <a:r>
              <a:rPr lang="es-EC" sz="2400" b="1" dirty="0" smtClean="0"/>
              <a:t>OBJETIVOS ESPECÍFICOS</a:t>
            </a:r>
          </a:p>
          <a:p>
            <a:pPr marL="0" indent="0">
              <a:buNone/>
            </a:pPr>
            <a:endParaRPr lang="es-EC" sz="1600" dirty="0"/>
          </a:p>
          <a:p>
            <a:pPr lvl="0" algn="just">
              <a:lnSpc>
                <a:spcPct val="150000"/>
              </a:lnSpc>
            </a:pPr>
            <a:r>
              <a:rPr lang="es-ES" dirty="0"/>
              <a:t>Determinar la pérdida de masa forestal del manglar.</a:t>
            </a:r>
            <a:endParaRPr lang="es-EC" dirty="0"/>
          </a:p>
          <a:p>
            <a:pPr lvl="0" algn="just">
              <a:lnSpc>
                <a:spcPct val="150000"/>
              </a:lnSpc>
            </a:pPr>
            <a:r>
              <a:rPr lang="es-ES" dirty="0"/>
              <a:t>Caracterizar los principales factores que han incidido en la pérdida de masa forestal.</a:t>
            </a:r>
            <a:endParaRPr lang="es-EC" dirty="0"/>
          </a:p>
          <a:p>
            <a:pPr lvl="0" algn="just">
              <a:lnSpc>
                <a:spcPct val="150000"/>
              </a:lnSpc>
            </a:pPr>
            <a:r>
              <a:rPr lang="es-ES" dirty="0"/>
              <a:t>Determinar la producción de peces pelágicos costeros de los últimos años a través de volúmenes de captura.</a:t>
            </a:r>
            <a:endParaRPr lang="es-EC" dirty="0"/>
          </a:p>
          <a:p>
            <a:pPr lvl="0" algn="just">
              <a:lnSpc>
                <a:spcPct val="150000"/>
              </a:lnSpc>
            </a:pPr>
            <a:r>
              <a:rPr lang="es-ES" dirty="0"/>
              <a:t>Analizar los efectos en la industria pesquera local.</a:t>
            </a:r>
            <a:endParaRPr lang="es-EC" dirty="0"/>
          </a:p>
          <a:p>
            <a:pPr algn="just">
              <a:lnSpc>
                <a:spcPct val="150000"/>
              </a:lnSpc>
            </a:pPr>
            <a:endParaRPr lang="es-EC" dirty="0"/>
          </a:p>
        </p:txBody>
      </p:sp>
    </p:spTree>
    <p:extLst>
      <p:ext uri="{BB962C8B-B14F-4D97-AF65-F5344CB8AC3E}">
        <p14:creationId xmlns:p14="http://schemas.microsoft.com/office/powerpoint/2010/main" xmlns="" val="2097066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803637"/>
          </a:xfrm>
        </p:spPr>
        <p:txBody>
          <a:bodyPr/>
          <a:lstStyle/>
          <a:p>
            <a:pPr lvl="1" algn="l" defTabSz="457200" rtl="0">
              <a:spcBef>
                <a:spcPct val="0"/>
              </a:spcBef>
            </a:pPr>
            <a:r>
              <a:rPr lang="es-EC" sz="2400" b="1" kern="1200" dirty="0">
                <a:solidFill>
                  <a:schemeClr val="tx1">
                    <a:lumMod val="75000"/>
                    <a:lumOff val="25000"/>
                  </a:schemeClr>
                </a:solidFill>
                <a:latin typeface="+mn-lt"/>
                <a:ea typeface="+mn-ea"/>
                <a:cs typeface="+mn-cs"/>
              </a:rPr>
              <a:t>FORMULACIÓN DEL PROBLEMA A RESOLVER </a:t>
            </a:r>
            <a:r>
              <a:rPr lang="es-EC" b="1" dirty="0"/>
              <a:t/>
            </a:r>
            <a:br>
              <a:rPr lang="es-EC" b="1" dirty="0"/>
            </a:br>
            <a:endParaRPr lang="es-EC" dirty="0"/>
          </a:p>
        </p:txBody>
      </p:sp>
      <p:sp>
        <p:nvSpPr>
          <p:cNvPr id="3" name="Marcador de contenido 2"/>
          <p:cNvSpPr>
            <a:spLocks noGrp="1"/>
          </p:cNvSpPr>
          <p:nvPr>
            <p:ph idx="1"/>
          </p:nvPr>
        </p:nvSpPr>
        <p:spPr>
          <a:xfrm>
            <a:off x="2589212" y="1283367"/>
            <a:ext cx="8915400" cy="5005137"/>
          </a:xfrm>
        </p:spPr>
        <p:txBody>
          <a:bodyPr>
            <a:normAutofit fontScale="85000" lnSpcReduction="20000"/>
          </a:bodyPr>
          <a:lstStyle/>
          <a:p>
            <a:pPr marL="0" indent="0">
              <a:buNone/>
            </a:pPr>
            <a:endParaRPr lang="es-EC" sz="1600" dirty="0"/>
          </a:p>
          <a:p>
            <a:pPr algn="just">
              <a:lnSpc>
                <a:spcPct val="150000"/>
              </a:lnSpc>
            </a:pPr>
            <a:r>
              <a:rPr lang="es-EC" sz="2400" b="1" dirty="0"/>
              <a:t>Pregunta General: </a:t>
            </a:r>
            <a:r>
              <a:rPr lang="es-EC" sz="2400" dirty="0"/>
              <a:t>¿Cuáles son los efectos de la pérdida de masa forestal del ecosistema de manglar con la producción de peces pelágicos costeros</a:t>
            </a:r>
            <a:r>
              <a:rPr lang="es-EC" sz="2400" dirty="0" smtClean="0"/>
              <a:t>?</a:t>
            </a:r>
            <a:r>
              <a:rPr lang="es-EC" sz="2400" b="1" dirty="0"/>
              <a:t> </a:t>
            </a:r>
            <a:endParaRPr lang="es-EC" sz="2400" dirty="0"/>
          </a:p>
          <a:p>
            <a:pPr lvl="0" algn="just">
              <a:lnSpc>
                <a:spcPct val="150000"/>
              </a:lnSpc>
            </a:pPr>
            <a:r>
              <a:rPr lang="es-ES" sz="2400" dirty="0"/>
              <a:t>¿Cuál ha sido el grado de deforestación del manglar en la zona de estudio?</a:t>
            </a:r>
            <a:endParaRPr lang="es-EC" sz="2400" dirty="0"/>
          </a:p>
          <a:p>
            <a:pPr lvl="0" algn="just">
              <a:lnSpc>
                <a:spcPct val="150000"/>
              </a:lnSpc>
            </a:pPr>
            <a:r>
              <a:rPr lang="es-ES" sz="2400" dirty="0"/>
              <a:t>¿Ha disminuido la presencia de peces pelágicos costeros en el manglar durante los años de deforestación?</a:t>
            </a:r>
            <a:endParaRPr lang="es-EC" sz="2400" dirty="0"/>
          </a:p>
          <a:p>
            <a:pPr lvl="0" algn="just">
              <a:lnSpc>
                <a:spcPct val="150000"/>
              </a:lnSpc>
            </a:pPr>
            <a:r>
              <a:rPr lang="es-EC" sz="2400" dirty="0"/>
              <a:t>¿Existe una relación entre la deforestación del manglar y la reducción de las diferentes especies de peces pelágicos costeros?  </a:t>
            </a:r>
          </a:p>
          <a:p>
            <a:endParaRPr lang="es-EC" sz="2400" dirty="0"/>
          </a:p>
        </p:txBody>
      </p:sp>
    </p:spTree>
    <p:extLst>
      <p:ext uri="{BB962C8B-B14F-4D97-AF65-F5344CB8AC3E}">
        <p14:creationId xmlns:p14="http://schemas.microsoft.com/office/powerpoint/2010/main" xmlns="" val="1023385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603</TotalTime>
  <Words>2397</Words>
  <Application>Microsoft Office PowerPoint</Application>
  <PresentationFormat>Personalizado</PresentationFormat>
  <Paragraphs>220</Paragraphs>
  <Slides>40</Slides>
  <Notes>0</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Espiral</vt:lpstr>
      <vt:lpstr>Unidad de Posgrados  Maestría en Sistemas de Gestión Ambiental   Tema: Análisis de los efectos de la pérdida de masa forestal del ecosistema de manglar con la producción de peces pelágicos costeros. </vt:lpstr>
      <vt:lpstr>INTRODUCCIÓN </vt:lpstr>
      <vt:lpstr>Manglares </vt:lpstr>
      <vt:lpstr>Diapositiva 4</vt:lpstr>
      <vt:lpstr>AMENAZAS </vt:lpstr>
      <vt:lpstr>Diapositiva 6</vt:lpstr>
      <vt:lpstr>ECUADOR </vt:lpstr>
      <vt:lpstr>OBJETIVO GENERAL </vt:lpstr>
      <vt:lpstr>FORMULACIÓN DEL PROBLEMA A RESOLVER  </vt:lpstr>
      <vt:lpstr>Relación entre la cobertura de manglar y las pesquerías  </vt:lpstr>
      <vt:lpstr>Deforestación del ecosistema de manglar</vt:lpstr>
      <vt:lpstr>MARCO LEGAL </vt:lpstr>
      <vt:lpstr>POLÍTICA PÚBLICA</vt:lpstr>
      <vt:lpstr>PESCA ARTESANAL </vt:lpstr>
      <vt:lpstr>MATERIALES Y MÉTODOS  </vt:lpstr>
      <vt:lpstr>MUISNE </vt:lpstr>
      <vt:lpstr>CARACTERÍSTICAS  </vt:lpstr>
      <vt:lpstr>TRABAJO DE CAMPO </vt:lpstr>
      <vt:lpstr>Fuentes de información </vt:lpstr>
      <vt:lpstr>Diapositiva 20</vt:lpstr>
      <vt:lpstr>ANÁLISIS DE IMÁGENES </vt:lpstr>
      <vt:lpstr>PROCEDIMIENTOS </vt:lpstr>
      <vt:lpstr>Imágenes </vt:lpstr>
      <vt:lpstr>Clasificación </vt:lpstr>
      <vt:lpstr>Diapositiva 25</vt:lpstr>
      <vt:lpstr>ANÁLISIS ESTADÍSTICO </vt:lpstr>
      <vt:lpstr>Diapositiva 27</vt:lpstr>
      <vt:lpstr>Diapositiva 28</vt:lpstr>
      <vt:lpstr>Diapositiva 29</vt:lpstr>
      <vt:lpstr>Diapositiva 30</vt:lpstr>
      <vt:lpstr>Diapositiva 31</vt:lpstr>
      <vt:lpstr>ANÁLISIS DE CORRELACIÓN </vt:lpstr>
      <vt:lpstr>ANÁLISIS DE CORRELACIÓN </vt:lpstr>
      <vt:lpstr>DISCUSIÓN</vt:lpstr>
      <vt:lpstr>CONCLUSIONES </vt:lpstr>
      <vt:lpstr>Diapositiva 36</vt:lpstr>
      <vt:lpstr>Diapositiva 37</vt:lpstr>
      <vt:lpstr>Diapositiva 38</vt:lpstr>
      <vt:lpstr>RECOMENDACIONES </vt:lpstr>
      <vt:lpstr>Diapositiva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de Posgrados</dc:title>
  <dc:creator>BVernaza</dc:creator>
  <cp:lastModifiedBy>Maquina2</cp:lastModifiedBy>
  <cp:revision>49</cp:revision>
  <dcterms:created xsi:type="dcterms:W3CDTF">2015-09-21T19:45:27Z</dcterms:created>
  <dcterms:modified xsi:type="dcterms:W3CDTF">2015-10-21T19:50:27Z</dcterms:modified>
</cp:coreProperties>
</file>