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4" r:id="rId1"/>
  </p:sldMasterIdLst>
  <p:handoutMasterIdLst>
    <p:handoutMasterId r:id="rId25"/>
  </p:handoutMasterIdLst>
  <p:sldIdLst>
    <p:sldId id="256" r:id="rId2"/>
    <p:sldId id="283" r:id="rId3"/>
    <p:sldId id="285" r:id="rId4"/>
    <p:sldId id="284" r:id="rId5"/>
    <p:sldId id="257" r:id="rId6"/>
    <p:sldId id="259" r:id="rId7"/>
    <p:sldId id="261" r:id="rId8"/>
    <p:sldId id="263" r:id="rId9"/>
    <p:sldId id="265" r:id="rId10"/>
    <p:sldId id="266" r:id="rId11"/>
    <p:sldId id="267" r:id="rId12"/>
    <p:sldId id="269" r:id="rId13"/>
    <p:sldId id="270" r:id="rId14"/>
    <p:sldId id="271" r:id="rId15"/>
    <p:sldId id="272" r:id="rId16"/>
    <p:sldId id="273" r:id="rId17"/>
    <p:sldId id="275" r:id="rId18"/>
    <p:sldId id="276" r:id="rId19"/>
    <p:sldId id="278" r:id="rId20"/>
    <p:sldId id="279" r:id="rId21"/>
    <p:sldId id="281" r:id="rId22"/>
    <p:sldId id="282" r:id="rId23"/>
    <p:sldId id="286" r:id="rId24"/>
  </p:sldIdLst>
  <p:sldSz cx="12192000" cy="6858000"/>
  <p:notesSz cx="6797675" cy="9926638"/>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6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66" y="504"/>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8.xml"/><Relationship Id="rId1"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77EB91-6DEC-4534-80C3-6E44E3E2A1C3}"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s-EC"/>
        </a:p>
      </dgm:t>
    </dgm:pt>
    <dgm:pt modelId="{B6C3D1B7-B568-4987-B517-C189DB3ABF6D}">
      <dgm:prSet phldrT="[Texto]" custT="1"/>
      <dgm:spPr>
        <a:solidFill>
          <a:schemeClr val="accent2">
            <a:lumMod val="60000"/>
            <a:lumOff val="40000"/>
          </a:schemeClr>
        </a:solidFill>
      </dgm:spPr>
      <dgm:t>
        <a:bodyPr/>
        <a:lstStyle/>
        <a:p>
          <a:r>
            <a:rPr lang="es-EC" sz="1700" dirty="0" smtClean="0">
              <a:solidFill>
                <a:sysClr val="windowText" lastClr="000000"/>
              </a:solidFill>
              <a:latin typeface="Times New Roman" pitchFamily="18" charset="0"/>
              <a:cs typeface="Times New Roman" pitchFamily="18" charset="0"/>
            </a:rPr>
            <a:t>Etapa I. Normativa</a:t>
          </a:r>
          <a:endParaRPr lang="es-EC" sz="1700" dirty="0">
            <a:solidFill>
              <a:sysClr val="windowText" lastClr="000000"/>
            </a:solidFill>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C1DBA7F-63EC-4B02-9C60-4F9904F41CE6}" type="parTrans" cxnId="{15D9A20D-7E64-4950-B963-E7AC5DA8098D}">
      <dgm:prSet/>
      <dgm:spPr/>
      <dgm:t>
        <a:bodyPr/>
        <a:lstStyle/>
        <a:p>
          <a:endParaRPr lang="es-EC">
            <a:latin typeface="Times New Roman" pitchFamily="18" charset="0"/>
            <a:cs typeface="Times New Roman" pitchFamily="18" charset="0"/>
          </a:endParaRPr>
        </a:p>
      </dgm:t>
    </dgm:pt>
    <dgm:pt modelId="{4DCBB261-4F6F-45EB-BA0D-04BC6223CC30}" type="sibTrans" cxnId="{15D9A20D-7E64-4950-B963-E7AC5DA8098D}">
      <dgm:prSet/>
      <dgm:spPr>
        <a:solidFill>
          <a:schemeClr val="tx1"/>
        </a:solidFill>
      </dgm:spPr>
      <dgm:t>
        <a:bodyPr/>
        <a:lstStyle/>
        <a:p>
          <a:endParaRPr lang="es-EC">
            <a:latin typeface="Times New Roman" pitchFamily="18" charset="0"/>
            <a:cs typeface="Times New Roman" pitchFamily="18" charset="0"/>
          </a:endParaRPr>
        </a:p>
      </dgm:t>
    </dgm:pt>
    <dgm:pt modelId="{FA73C30D-1BC9-4C8D-9864-0165D886614E}">
      <dgm:prSet phldrT="[Texto]" custT="1"/>
      <dgm:spPr>
        <a:gradFill rotWithShape="0">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dgm:spPr>
      <dgm:t>
        <a:bodyPr/>
        <a:lstStyle/>
        <a:p>
          <a:r>
            <a:rPr lang="es-EC" sz="1800" dirty="0">
              <a:latin typeface="Times New Roman" pitchFamily="18" charset="0"/>
              <a:cs typeface="Times New Roman" pitchFamily="18" charset="0"/>
            </a:rPr>
            <a:t>Normas y </a:t>
          </a:r>
          <a:r>
            <a:rPr lang="es-EC" sz="1800" dirty="0" smtClean="0">
              <a:latin typeface="Times New Roman" pitchFamily="18" charset="0"/>
              <a:cs typeface="Times New Roman" pitchFamily="18" charset="0"/>
            </a:rPr>
            <a:t>Políticas</a:t>
          </a:r>
          <a:endParaRPr lang="es-EC" sz="1800" dirty="0">
            <a:latin typeface="Times New Roman" pitchFamily="18" charset="0"/>
            <a:cs typeface="Times New Roman" pitchFamily="18" charset="0"/>
          </a:endParaRPr>
        </a:p>
      </dgm:t>
    </dgm:pt>
    <dgm:pt modelId="{DCD509C1-6421-424D-849A-F346273F5C1C}" type="parTrans" cxnId="{C34F4273-7F06-44C7-B245-14FDC75975EE}">
      <dgm:prSet/>
      <dgm:spPr/>
      <dgm:t>
        <a:bodyPr/>
        <a:lstStyle/>
        <a:p>
          <a:endParaRPr lang="es-EC">
            <a:latin typeface="Times New Roman" pitchFamily="18" charset="0"/>
            <a:cs typeface="Times New Roman" pitchFamily="18" charset="0"/>
          </a:endParaRPr>
        </a:p>
      </dgm:t>
    </dgm:pt>
    <dgm:pt modelId="{027C769E-13EF-4BD0-A701-FDE3C0D1B638}" type="sibTrans" cxnId="{C34F4273-7F06-44C7-B245-14FDC75975EE}">
      <dgm:prSet/>
      <dgm:spPr/>
      <dgm:t>
        <a:bodyPr/>
        <a:lstStyle/>
        <a:p>
          <a:endParaRPr lang="es-EC">
            <a:latin typeface="Times New Roman" pitchFamily="18" charset="0"/>
            <a:cs typeface="Times New Roman" pitchFamily="18" charset="0"/>
          </a:endParaRPr>
        </a:p>
      </dgm:t>
    </dgm:pt>
    <dgm:pt modelId="{9CF122A4-0AFE-4F06-BB47-4FBDEAE83676}">
      <dgm:prSet phldrT="[Texto]" custT="1"/>
      <dgm:spPr>
        <a:solidFill>
          <a:schemeClr val="accent2">
            <a:lumMod val="60000"/>
            <a:lumOff val="40000"/>
          </a:schemeClr>
        </a:solidFill>
      </dgm:spPr>
      <dgm:t>
        <a:bodyPr/>
        <a:lstStyle/>
        <a:p>
          <a:r>
            <a:rPr lang="es-EC" sz="1700" dirty="0">
              <a:solidFill>
                <a:sysClr val="windowText" lastClr="000000"/>
              </a:solidFill>
              <a:latin typeface="Times New Roman" pitchFamily="18" charset="0"/>
              <a:cs typeface="Times New Roman" pitchFamily="18" charset="0"/>
            </a:rPr>
            <a:t>Etapa II </a:t>
          </a:r>
          <a:r>
            <a:rPr lang="es-EC" sz="1700" dirty="0" smtClean="0">
              <a:solidFill>
                <a:sysClr val="windowText" lastClr="000000"/>
              </a:solidFill>
              <a:latin typeface="Times New Roman" pitchFamily="18" charset="0"/>
              <a:cs typeface="Times New Roman" pitchFamily="18" charset="0"/>
            </a:rPr>
            <a:t>Ejecución  </a:t>
          </a:r>
          <a:r>
            <a:rPr lang="es-EC" sz="1700" dirty="0">
              <a:solidFill>
                <a:sysClr val="windowText" lastClr="000000"/>
              </a:solidFill>
              <a:latin typeface="Times New Roman" pitchFamily="18" charset="0"/>
              <a:cs typeface="Times New Roman" pitchFamily="18" charset="0"/>
            </a:rPr>
            <a:t>del modelo </a:t>
          </a:r>
          <a:r>
            <a:rPr lang="es-EC" sz="1700" dirty="0" smtClean="0">
              <a:solidFill>
                <a:sysClr val="windowText" lastClr="000000"/>
              </a:solidFill>
              <a:latin typeface="Times New Roman" pitchFamily="18" charset="0"/>
              <a:cs typeface="Times New Roman" pitchFamily="18" charset="0"/>
            </a:rPr>
            <a:t>Análisis Financiero</a:t>
          </a:r>
          <a:endParaRPr lang="es-EC" sz="1700" dirty="0">
            <a:solidFill>
              <a:schemeClr val="tx1"/>
            </a:solidFill>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01CCC4D3-6F3F-465F-B5C2-E906527C0420}" type="parTrans" cxnId="{2A290D89-76C5-4FF2-9639-0A2788C88EB5}">
      <dgm:prSet/>
      <dgm:spPr/>
      <dgm:t>
        <a:bodyPr/>
        <a:lstStyle/>
        <a:p>
          <a:endParaRPr lang="es-EC">
            <a:latin typeface="Times New Roman" pitchFamily="18" charset="0"/>
            <a:cs typeface="Times New Roman" pitchFamily="18" charset="0"/>
          </a:endParaRPr>
        </a:p>
      </dgm:t>
    </dgm:pt>
    <dgm:pt modelId="{92F6CC36-0AF7-4E1D-8EAA-C8E67828D3D2}" type="sibTrans" cxnId="{2A290D89-76C5-4FF2-9639-0A2788C88EB5}">
      <dgm:prSet/>
      <dgm:spPr>
        <a:solidFill>
          <a:schemeClr val="tx1"/>
        </a:solidFill>
      </dgm:spPr>
      <dgm:t>
        <a:bodyPr/>
        <a:lstStyle/>
        <a:p>
          <a:endParaRPr lang="es-EC">
            <a:latin typeface="Times New Roman" pitchFamily="18" charset="0"/>
            <a:cs typeface="Times New Roman" pitchFamily="18" charset="0"/>
          </a:endParaRPr>
        </a:p>
      </dgm:t>
    </dgm:pt>
    <dgm:pt modelId="{9409FA55-2F5A-4B5C-84ED-44C564290380}">
      <dgm:prSet phldrT="[Texto]" custT="1"/>
      <dgm:spPr>
        <a:gradFill rotWithShape="0">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dgm:spPr>
      <dgm:t>
        <a:bodyPr/>
        <a:lstStyle/>
        <a:p>
          <a:r>
            <a:rPr lang="es-EC" sz="1800" dirty="0" smtClean="0">
              <a:latin typeface="Times New Roman" pitchFamily="18" charset="0"/>
              <a:cs typeface="Times New Roman" pitchFamily="18" charset="0"/>
            </a:rPr>
            <a:t>Análisis </a:t>
          </a:r>
          <a:r>
            <a:rPr lang="es-EC" sz="1800" dirty="0">
              <a:latin typeface="Times New Roman" pitchFamily="18" charset="0"/>
              <a:cs typeface="Times New Roman" pitchFamily="18" charset="0"/>
            </a:rPr>
            <a:t>comparativo</a:t>
          </a:r>
        </a:p>
      </dgm:t>
    </dgm:pt>
    <dgm:pt modelId="{1C2B8DA1-1BFB-41A6-8A13-D2B93870ABF8}" type="parTrans" cxnId="{85116719-3636-4C8B-BB91-067226D62509}">
      <dgm:prSet/>
      <dgm:spPr/>
      <dgm:t>
        <a:bodyPr/>
        <a:lstStyle/>
        <a:p>
          <a:endParaRPr lang="es-EC">
            <a:latin typeface="Times New Roman" pitchFamily="18" charset="0"/>
            <a:cs typeface="Times New Roman" pitchFamily="18" charset="0"/>
          </a:endParaRPr>
        </a:p>
      </dgm:t>
    </dgm:pt>
    <dgm:pt modelId="{6B67C1B4-2B61-41A7-A322-CD3FB3305D82}" type="sibTrans" cxnId="{85116719-3636-4C8B-BB91-067226D62509}">
      <dgm:prSet/>
      <dgm:spPr/>
      <dgm:t>
        <a:bodyPr/>
        <a:lstStyle/>
        <a:p>
          <a:endParaRPr lang="es-EC">
            <a:latin typeface="Times New Roman" pitchFamily="18" charset="0"/>
            <a:cs typeface="Times New Roman" pitchFamily="18" charset="0"/>
          </a:endParaRPr>
        </a:p>
      </dgm:t>
    </dgm:pt>
    <dgm:pt modelId="{A67EC456-ED0E-482F-98FF-B2B913EE0459}">
      <dgm:prSet phldrT="[Texto]" custT="1"/>
      <dgm:spPr>
        <a:solidFill>
          <a:schemeClr val="accent2">
            <a:lumMod val="60000"/>
            <a:lumOff val="40000"/>
          </a:schemeClr>
        </a:solidFill>
      </dgm:spPr>
      <dgm:t>
        <a:bodyPr/>
        <a:lstStyle/>
        <a:p>
          <a:r>
            <a:rPr lang="es-EC" sz="1700" dirty="0">
              <a:solidFill>
                <a:sysClr val="windowText" lastClr="000000"/>
              </a:solidFill>
              <a:latin typeface="Times New Roman" pitchFamily="18" charset="0"/>
              <a:cs typeface="Times New Roman" pitchFamily="18" charset="0"/>
            </a:rPr>
            <a:t>Etapa III </a:t>
          </a:r>
          <a:r>
            <a:rPr lang="es-EC" sz="1700" dirty="0" smtClean="0">
              <a:solidFill>
                <a:sysClr val="windowText" lastClr="000000"/>
              </a:solidFill>
              <a:latin typeface="Times New Roman" pitchFamily="18" charset="0"/>
              <a:cs typeface="Times New Roman" pitchFamily="18" charset="0"/>
            </a:rPr>
            <a:t>Presentación </a:t>
          </a:r>
          <a:r>
            <a:rPr lang="es-EC" sz="1700" dirty="0">
              <a:solidFill>
                <a:sysClr val="windowText" lastClr="000000"/>
              </a:solidFill>
              <a:latin typeface="Times New Roman" pitchFamily="18" charset="0"/>
              <a:cs typeface="Times New Roman" pitchFamily="18" charset="0"/>
            </a:rPr>
            <a:t>de Resultados</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8FD9AAC3-9C01-4002-843F-74B614189B44}" type="parTrans" cxnId="{A5323B8C-E8F2-4659-AF4C-BF55D2D04501}">
      <dgm:prSet/>
      <dgm:spPr/>
      <dgm:t>
        <a:bodyPr/>
        <a:lstStyle/>
        <a:p>
          <a:endParaRPr lang="es-EC">
            <a:latin typeface="Times New Roman" pitchFamily="18" charset="0"/>
            <a:cs typeface="Times New Roman" pitchFamily="18" charset="0"/>
          </a:endParaRPr>
        </a:p>
      </dgm:t>
    </dgm:pt>
    <dgm:pt modelId="{876957A2-1790-4E2E-A56D-DD737D0AE918}" type="sibTrans" cxnId="{A5323B8C-E8F2-4659-AF4C-BF55D2D04501}">
      <dgm:prSet/>
      <dgm:spPr>
        <a:solidFill>
          <a:schemeClr val="tx1"/>
        </a:solidFill>
      </dgm:spPr>
      <dgm:t>
        <a:bodyPr/>
        <a:lstStyle/>
        <a:p>
          <a:endParaRPr lang="es-EC">
            <a:latin typeface="Times New Roman" pitchFamily="18" charset="0"/>
            <a:cs typeface="Times New Roman" pitchFamily="18" charset="0"/>
          </a:endParaRPr>
        </a:p>
      </dgm:t>
    </dgm:pt>
    <dgm:pt modelId="{9929B5BD-0C81-461C-9ED4-302A6EB28B5E}">
      <dgm:prSet phldrT="[Texto]" custT="1"/>
      <dgm:spPr>
        <a:gradFill rotWithShape="0">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dgm:spPr>
      <dgm:t>
        <a:bodyPr/>
        <a:lstStyle/>
        <a:p>
          <a:r>
            <a:rPr lang="es-EC" sz="1800" dirty="0">
              <a:latin typeface="Times New Roman" pitchFamily="18" charset="0"/>
              <a:cs typeface="Times New Roman" pitchFamily="18" charset="0"/>
            </a:rPr>
            <a:t>Prodcedimientos</a:t>
          </a:r>
        </a:p>
      </dgm:t>
    </dgm:pt>
    <dgm:pt modelId="{FA2B0DA2-3127-4F0E-9AF2-3C021A4C4FE6}" type="parTrans" cxnId="{E5741A8D-03B4-4BED-B9C4-074578F74611}">
      <dgm:prSet/>
      <dgm:spPr/>
      <dgm:t>
        <a:bodyPr/>
        <a:lstStyle/>
        <a:p>
          <a:endParaRPr lang="es-EC">
            <a:latin typeface="Times New Roman" pitchFamily="18" charset="0"/>
            <a:cs typeface="Times New Roman" pitchFamily="18" charset="0"/>
          </a:endParaRPr>
        </a:p>
      </dgm:t>
    </dgm:pt>
    <dgm:pt modelId="{86D2EB10-D2DD-485A-824E-BD3B54773822}" type="sibTrans" cxnId="{E5741A8D-03B4-4BED-B9C4-074578F74611}">
      <dgm:prSet/>
      <dgm:spPr/>
      <dgm:t>
        <a:bodyPr/>
        <a:lstStyle/>
        <a:p>
          <a:endParaRPr lang="es-EC">
            <a:latin typeface="Times New Roman" pitchFamily="18" charset="0"/>
            <a:cs typeface="Times New Roman" pitchFamily="18" charset="0"/>
          </a:endParaRPr>
        </a:p>
      </dgm:t>
    </dgm:pt>
    <dgm:pt modelId="{43EEE2B9-DEDE-4811-9DAE-A101E836C3DF}">
      <dgm:prSet phldrT="[Texto]" custT="1"/>
      <dgm:spPr>
        <a:gradFill rotWithShape="0">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dgm:spPr>
      <dgm:t>
        <a:bodyPr/>
        <a:lstStyle/>
        <a:p>
          <a:r>
            <a:rPr lang="es-EC" sz="1800" dirty="0">
              <a:latin typeface="Times New Roman" pitchFamily="18" charset="0"/>
              <a:cs typeface="Times New Roman" pitchFamily="18" charset="0"/>
            </a:rPr>
            <a:t>Vertical</a:t>
          </a:r>
        </a:p>
      </dgm:t>
    </dgm:pt>
    <dgm:pt modelId="{E99859AD-C3BB-47DB-9824-4BD95FD911C1}" type="parTrans" cxnId="{ED717BFB-E211-4865-98E4-A9D513A4DDF0}">
      <dgm:prSet/>
      <dgm:spPr/>
      <dgm:t>
        <a:bodyPr/>
        <a:lstStyle/>
        <a:p>
          <a:endParaRPr lang="es-EC">
            <a:latin typeface="Times New Roman" pitchFamily="18" charset="0"/>
            <a:cs typeface="Times New Roman" pitchFamily="18" charset="0"/>
          </a:endParaRPr>
        </a:p>
      </dgm:t>
    </dgm:pt>
    <dgm:pt modelId="{1665FE05-9EDE-41DA-826E-8EE7E2DDBC97}" type="sibTrans" cxnId="{ED717BFB-E211-4865-98E4-A9D513A4DDF0}">
      <dgm:prSet/>
      <dgm:spPr/>
      <dgm:t>
        <a:bodyPr/>
        <a:lstStyle/>
        <a:p>
          <a:endParaRPr lang="es-EC">
            <a:latin typeface="Times New Roman" pitchFamily="18" charset="0"/>
            <a:cs typeface="Times New Roman" pitchFamily="18" charset="0"/>
          </a:endParaRPr>
        </a:p>
      </dgm:t>
    </dgm:pt>
    <dgm:pt modelId="{D7CC8EF9-CA34-4DBD-ABB0-7DE7EC032E0A}">
      <dgm:prSet phldrT="[Texto]" custT="1"/>
      <dgm:spPr>
        <a:gradFill rotWithShape="0">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dgm:spPr>
      <dgm:t>
        <a:bodyPr/>
        <a:lstStyle/>
        <a:p>
          <a:r>
            <a:rPr lang="es-EC" sz="1800" dirty="0">
              <a:latin typeface="Times New Roman" pitchFamily="18" charset="0"/>
              <a:cs typeface="Times New Roman" pitchFamily="18" charset="0"/>
            </a:rPr>
            <a:t>Horizontal</a:t>
          </a:r>
        </a:p>
      </dgm:t>
    </dgm:pt>
    <dgm:pt modelId="{19BD33AE-B881-4749-A277-4D7269E34EB7}" type="parTrans" cxnId="{8CFDDDE3-8BB7-428E-AA56-A00871D94452}">
      <dgm:prSet/>
      <dgm:spPr/>
      <dgm:t>
        <a:bodyPr/>
        <a:lstStyle/>
        <a:p>
          <a:endParaRPr lang="es-EC">
            <a:latin typeface="Times New Roman" pitchFamily="18" charset="0"/>
            <a:cs typeface="Times New Roman" pitchFamily="18" charset="0"/>
          </a:endParaRPr>
        </a:p>
      </dgm:t>
    </dgm:pt>
    <dgm:pt modelId="{D492A142-9DC0-489F-9D02-B16803FC1A9D}" type="sibTrans" cxnId="{8CFDDDE3-8BB7-428E-AA56-A00871D94452}">
      <dgm:prSet/>
      <dgm:spPr/>
      <dgm:t>
        <a:bodyPr/>
        <a:lstStyle/>
        <a:p>
          <a:endParaRPr lang="es-EC">
            <a:latin typeface="Times New Roman" pitchFamily="18" charset="0"/>
            <a:cs typeface="Times New Roman" pitchFamily="18" charset="0"/>
          </a:endParaRPr>
        </a:p>
      </dgm:t>
    </dgm:pt>
    <dgm:pt modelId="{17E1B209-5383-40CE-966D-4A6090553461}">
      <dgm:prSet phldrT="[Texto]" custT="1"/>
      <dgm:spPr>
        <a:gradFill rotWithShape="0">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dgm:spPr>
      <dgm:t>
        <a:bodyPr/>
        <a:lstStyle/>
        <a:p>
          <a:r>
            <a:rPr lang="es-EC" sz="1800" dirty="0">
              <a:latin typeface="Times New Roman" pitchFamily="18" charset="0"/>
              <a:cs typeface="Times New Roman" pitchFamily="18" charset="0"/>
            </a:rPr>
            <a:t>Razones Financieras</a:t>
          </a:r>
        </a:p>
      </dgm:t>
    </dgm:pt>
    <dgm:pt modelId="{AD51236F-D580-4A0F-9D0A-4138EF68CA8F}" type="parTrans" cxnId="{E0EBEE43-FC2B-4549-B6D2-9C08512D1975}">
      <dgm:prSet/>
      <dgm:spPr/>
      <dgm:t>
        <a:bodyPr/>
        <a:lstStyle/>
        <a:p>
          <a:endParaRPr lang="es-EC">
            <a:latin typeface="Times New Roman" pitchFamily="18" charset="0"/>
            <a:cs typeface="Times New Roman" pitchFamily="18" charset="0"/>
          </a:endParaRPr>
        </a:p>
      </dgm:t>
    </dgm:pt>
    <dgm:pt modelId="{A76D8BD6-EBC9-4DEE-B799-CFF4AEE13B9D}" type="sibTrans" cxnId="{E0EBEE43-FC2B-4549-B6D2-9C08512D1975}">
      <dgm:prSet/>
      <dgm:spPr/>
      <dgm:t>
        <a:bodyPr/>
        <a:lstStyle/>
        <a:p>
          <a:endParaRPr lang="es-EC">
            <a:latin typeface="Times New Roman" pitchFamily="18" charset="0"/>
            <a:cs typeface="Times New Roman" pitchFamily="18" charset="0"/>
          </a:endParaRPr>
        </a:p>
      </dgm:t>
    </dgm:pt>
    <dgm:pt modelId="{65CCD201-AC79-46CC-AEB6-FEE637DF5453}">
      <dgm:prSet phldrT="[Texto]" custT="1"/>
      <dgm:spPr>
        <a:gradFill rotWithShape="0">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dgm:spPr>
      <dgm:t>
        <a:bodyPr/>
        <a:lstStyle/>
        <a:p>
          <a:r>
            <a:rPr lang="es-EC" sz="1800" dirty="0" smtClean="0">
              <a:latin typeface="Times New Roman" pitchFamily="18" charset="0"/>
              <a:cs typeface="Times New Roman" pitchFamily="18" charset="0"/>
            </a:rPr>
            <a:t>Recopilación </a:t>
          </a:r>
          <a:r>
            <a:rPr lang="es-EC" sz="1800" dirty="0">
              <a:latin typeface="Times New Roman" pitchFamily="18" charset="0"/>
              <a:cs typeface="Times New Roman" pitchFamily="18" charset="0"/>
            </a:rPr>
            <a:t>de Resultados</a:t>
          </a:r>
        </a:p>
      </dgm:t>
    </dgm:pt>
    <dgm:pt modelId="{94C529A1-7754-4846-9A1D-AF31DC82CC87}" type="parTrans" cxnId="{91A3057A-9EFA-4297-9CBB-F8238549BD80}">
      <dgm:prSet/>
      <dgm:spPr/>
      <dgm:t>
        <a:bodyPr/>
        <a:lstStyle/>
        <a:p>
          <a:endParaRPr lang="es-EC">
            <a:latin typeface="Times New Roman" pitchFamily="18" charset="0"/>
            <a:cs typeface="Times New Roman" pitchFamily="18" charset="0"/>
          </a:endParaRPr>
        </a:p>
      </dgm:t>
    </dgm:pt>
    <dgm:pt modelId="{BDAD8499-CADB-4B1F-9B92-8A346EE5ABF3}" type="sibTrans" cxnId="{91A3057A-9EFA-4297-9CBB-F8238549BD80}">
      <dgm:prSet/>
      <dgm:spPr/>
      <dgm:t>
        <a:bodyPr/>
        <a:lstStyle/>
        <a:p>
          <a:endParaRPr lang="es-EC">
            <a:latin typeface="Times New Roman" pitchFamily="18" charset="0"/>
            <a:cs typeface="Times New Roman" pitchFamily="18" charset="0"/>
          </a:endParaRPr>
        </a:p>
      </dgm:t>
    </dgm:pt>
    <dgm:pt modelId="{ACC76343-6670-40DF-9DF4-1879507F5309}">
      <dgm:prSet phldrT="[Texto]" custT="1"/>
      <dgm:spPr>
        <a:gradFill rotWithShape="0">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dgm:spPr>
      <dgm:t>
        <a:bodyPr/>
        <a:lstStyle/>
        <a:p>
          <a:r>
            <a:rPr lang="es-EC" sz="1800" dirty="0">
              <a:latin typeface="Times New Roman" pitchFamily="18" charset="0"/>
              <a:cs typeface="Times New Roman" pitchFamily="18" charset="0"/>
            </a:rPr>
            <a:t>Informe Ejecutivo</a:t>
          </a:r>
        </a:p>
      </dgm:t>
    </dgm:pt>
    <dgm:pt modelId="{7D2F2395-0B16-452D-9EF6-DF9EEB6BD7FE}" type="parTrans" cxnId="{62627F9E-C8FF-4D45-ACA1-A4DFD70CC1D9}">
      <dgm:prSet/>
      <dgm:spPr/>
      <dgm:t>
        <a:bodyPr/>
        <a:lstStyle/>
        <a:p>
          <a:endParaRPr lang="es-EC">
            <a:latin typeface="Times New Roman" pitchFamily="18" charset="0"/>
            <a:cs typeface="Times New Roman" pitchFamily="18" charset="0"/>
          </a:endParaRPr>
        </a:p>
      </dgm:t>
    </dgm:pt>
    <dgm:pt modelId="{E2E07B99-5571-4B56-B5A8-0A7F3063AF27}" type="sibTrans" cxnId="{62627F9E-C8FF-4D45-ACA1-A4DFD70CC1D9}">
      <dgm:prSet/>
      <dgm:spPr/>
      <dgm:t>
        <a:bodyPr/>
        <a:lstStyle/>
        <a:p>
          <a:endParaRPr lang="es-EC">
            <a:latin typeface="Times New Roman" pitchFamily="18" charset="0"/>
            <a:cs typeface="Times New Roman" pitchFamily="18" charset="0"/>
          </a:endParaRPr>
        </a:p>
      </dgm:t>
    </dgm:pt>
    <dgm:pt modelId="{48DFC212-8544-4BD9-BDAA-AE8ACF929BFF}" type="pres">
      <dgm:prSet presAssocID="{C377EB91-6DEC-4534-80C3-6E44E3E2A1C3}" presName="Name0" presStyleCnt="0">
        <dgm:presLayoutVars>
          <dgm:dir/>
          <dgm:animLvl val="lvl"/>
          <dgm:resizeHandles val="exact"/>
        </dgm:presLayoutVars>
      </dgm:prSet>
      <dgm:spPr/>
      <dgm:t>
        <a:bodyPr/>
        <a:lstStyle/>
        <a:p>
          <a:endParaRPr lang="es-EC"/>
        </a:p>
      </dgm:t>
    </dgm:pt>
    <dgm:pt modelId="{E81E7B0E-0025-4115-AD60-8CA46A3CC191}" type="pres">
      <dgm:prSet presAssocID="{C377EB91-6DEC-4534-80C3-6E44E3E2A1C3}" presName="tSp" presStyleCnt="0"/>
      <dgm:spPr/>
    </dgm:pt>
    <dgm:pt modelId="{6B65814B-BAB5-44E2-AC22-58B696D3AD8B}" type="pres">
      <dgm:prSet presAssocID="{C377EB91-6DEC-4534-80C3-6E44E3E2A1C3}" presName="bSp" presStyleCnt="0"/>
      <dgm:spPr/>
    </dgm:pt>
    <dgm:pt modelId="{066AFDEF-DC70-4BB9-AD1C-FD8DCBFFF7F8}" type="pres">
      <dgm:prSet presAssocID="{C377EB91-6DEC-4534-80C3-6E44E3E2A1C3}" presName="process" presStyleCnt="0"/>
      <dgm:spPr/>
    </dgm:pt>
    <dgm:pt modelId="{0EC69359-44CB-4CD2-9EF8-8005D0FBE62A}" type="pres">
      <dgm:prSet presAssocID="{B6C3D1B7-B568-4987-B517-C189DB3ABF6D}" presName="composite1" presStyleCnt="0"/>
      <dgm:spPr/>
    </dgm:pt>
    <dgm:pt modelId="{6C06CBD5-3B23-4161-BD34-B0B8AC4E28AB}" type="pres">
      <dgm:prSet presAssocID="{B6C3D1B7-B568-4987-B517-C189DB3ABF6D}" presName="dummyNode1" presStyleLbl="node1" presStyleIdx="0" presStyleCnt="3"/>
      <dgm:spPr/>
    </dgm:pt>
    <dgm:pt modelId="{552EED23-78AA-4CCB-8C46-BF89314D2F99}" type="pres">
      <dgm:prSet presAssocID="{B6C3D1B7-B568-4987-B517-C189DB3ABF6D}" presName="childNode1" presStyleLbl="bgAcc1" presStyleIdx="0" presStyleCnt="3">
        <dgm:presLayoutVars>
          <dgm:bulletEnabled val="1"/>
        </dgm:presLayoutVars>
      </dgm:prSet>
      <dgm:spPr/>
      <dgm:t>
        <a:bodyPr/>
        <a:lstStyle/>
        <a:p>
          <a:endParaRPr lang="es-EC"/>
        </a:p>
      </dgm:t>
    </dgm:pt>
    <dgm:pt modelId="{0125DE81-D840-409C-A103-3A504FC24EA6}" type="pres">
      <dgm:prSet presAssocID="{B6C3D1B7-B568-4987-B517-C189DB3ABF6D}" presName="childNode1tx" presStyleLbl="bgAcc1" presStyleIdx="0" presStyleCnt="3">
        <dgm:presLayoutVars>
          <dgm:bulletEnabled val="1"/>
        </dgm:presLayoutVars>
      </dgm:prSet>
      <dgm:spPr/>
      <dgm:t>
        <a:bodyPr/>
        <a:lstStyle/>
        <a:p>
          <a:endParaRPr lang="es-EC"/>
        </a:p>
      </dgm:t>
    </dgm:pt>
    <dgm:pt modelId="{D67B69FC-8403-49BC-B142-1C610DDABA21}" type="pres">
      <dgm:prSet presAssocID="{B6C3D1B7-B568-4987-B517-C189DB3ABF6D}" presName="parentNode1" presStyleLbl="node1" presStyleIdx="0" presStyleCnt="3">
        <dgm:presLayoutVars>
          <dgm:chMax val="1"/>
          <dgm:bulletEnabled val="1"/>
        </dgm:presLayoutVars>
      </dgm:prSet>
      <dgm:spPr/>
      <dgm:t>
        <a:bodyPr/>
        <a:lstStyle/>
        <a:p>
          <a:endParaRPr lang="es-EC"/>
        </a:p>
      </dgm:t>
    </dgm:pt>
    <dgm:pt modelId="{11E97B62-F926-4FB3-B2DC-AAF5DE68591B}" type="pres">
      <dgm:prSet presAssocID="{B6C3D1B7-B568-4987-B517-C189DB3ABF6D}" presName="connSite1" presStyleCnt="0"/>
      <dgm:spPr/>
    </dgm:pt>
    <dgm:pt modelId="{7333E770-BECE-4BEC-8530-B2F76F33CEE1}" type="pres">
      <dgm:prSet presAssocID="{4DCBB261-4F6F-45EB-BA0D-04BC6223CC30}" presName="Name9" presStyleLbl="sibTrans2D1" presStyleIdx="0" presStyleCnt="2"/>
      <dgm:spPr/>
      <dgm:t>
        <a:bodyPr/>
        <a:lstStyle/>
        <a:p>
          <a:endParaRPr lang="es-EC"/>
        </a:p>
      </dgm:t>
    </dgm:pt>
    <dgm:pt modelId="{C147122C-C53E-4226-8170-93EA76023712}" type="pres">
      <dgm:prSet presAssocID="{9CF122A4-0AFE-4F06-BB47-4FBDEAE83676}" presName="composite2" presStyleCnt="0"/>
      <dgm:spPr/>
    </dgm:pt>
    <dgm:pt modelId="{D3044C08-ECA3-4AE0-9F58-5A416651F80F}" type="pres">
      <dgm:prSet presAssocID="{9CF122A4-0AFE-4F06-BB47-4FBDEAE83676}" presName="dummyNode2" presStyleLbl="node1" presStyleIdx="0" presStyleCnt="3"/>
      <dgm:spPr/>
    </dgm:pt>
    <dgm:pt modelId="{E4AE1060-6868-45EB-81FD-6046B3DA7653}" type="pres">
      <dgm:prSet presAssocID="{9CF122A4-0AFE-4F06-BB47-4FBDEAE83676}" presName="childNode2" presStyleLbl="bgAcc1" presStyleIdx="1" presStyleCnt="3" custScaleY="111876">
        <dgm:presLayoutVars>
          <dgm:bulletEnabled val="1"/>
        </dgm:presLayoutVars>
      </dgm:prSet>
      <dgm:spPr/>
      <dgm:t>
        <a:bodyPr/>
        <a:lstStyle/>
        <a:p>
          <a:endParaRPr lang="es-EC"/>
        </a:p>
      </dgm:t>
    </dgm:pt>
    <dgm:pt modelId="{EA13D1AB-1021-4D17-BA24-1F2D766A2D9C}" type="pres">
      <dgm:prSet presAssocID="{9CF122A4-0AFE-4F06-BB47-4FBDEAE83676}" presName="childNode2tx" presStyleLbl="bgAcc1" presStyleIdx="1" presStyleCnt="3">
        <dgm:presLayoutVars>
          <dgm:bulletEnabled val="1"/>
        </dgm:presLayoutVars>
      </dgm:prSet>
      <dgm:spPr/>
      <dgm:t>
        <a:bodyPr/>
        <a:lstStyle/>
        <a:p>
          <a:endParaRPr lang="es-EC"/>
        </a:p>
      </dgm:t>
    </dgm:pt>
    <dgm:pt modelId="{A6F14B3E-37D4-4C85-BBB5-C99BDB7BCCF3}" type="pres">
      <dgm:prSet presAssocID="{9CF122A4-0AFE-4F06-BB47-4FBDEAE83676}" presName="parentNode2" presStyleLbl="node1" presStyleIdx="1" presStyleCnt="3">
        <dgm:presLayoutVars>
          <dgm:chMax val="0"/>
          <dgm:bulletEnabled val="1"/>
        </dgm:presLayoutVars>
      </dgm:prSet>
      <dgm:spPr/>
      <dgm:t>
        <a:bodyPr/>
        <a:lstStyle/>
        <a:p>
          <a:endParaRPr lang="es-EC"/>
        </a:p>
      </dgm:t>
    </dgm:pt>
    <dgm:pt modelId="{06BEA69E-69D1-47A9-A9C5-0B7193C3B4D4}" type="pres">
      <dgm:prSet presAssocID="{9CF122A4-0AFE-4F06-BB47-4FBDEAE83676}" presName="connSite2" presStyleCnt="0"/>
      <dgm:spPr/>
    </dgm:pt>
    <dgm:pt modelId="{17BA7C94-4CAC-4C99-A74D-2AC74FD84DE5}" type="pres">
      <dgm:prSet presAssocID="{92F6CC36-0AF7-4E1D-8EAA-C8E67828D3D2}" presName="Name18" presStyleLbl="sibTrans2D1" presStyleIdx="1" presStyleCnt="2"/>
      <dgm:spPr/>
      <dgm:t>
        <a:bodyPr/>
        <a:lstStyle/>
        <a:p>
          <a:endParaRPr lang="es-EC"/>
        </a:p>
      </dgm:t>
    </dgm:pt>
    <dgm:pt modelId="{C695D337-CB52-4C55-B37B-FA103825221D}" type="pres">
      <dgm:prSet presAssocID="{A67EC456-ED0E-482F-98FF-B2B913EE0459}" presName="composite1" presStyleCnt="0"/>
      <dgm:spPr/>
    </dgm:pt>
    <dgm:pt modelId="{81296644-F8AB-463B-B12A-E3D57FA0AEEB}" type="pres">
      <dgm:prSet presAssocID="{A67EC456-ED0E-482F-98FF-B2B913EE0459}" presName="dummyNode1" presStyleLbl="node1" presStyleIdx="1" presStyleCnt="3"/>
      <dgm:spPr/>
    </dgm:pt>
    <dgm:pt modelId="{45133C9A-2392-483B-B80B-EFEE29604858}" type="pres">
      <dgm:prSet presAssocID="{A67EC456-ED0E-482F-98FF-B2B913EE0459}" presName="childNode1" presStyleLbl="bgAcc1" presStyleIdx="2" presStyleCnt="3">
        <dgm:presLayoutVars>
          <dgm:bulletEnabled val="1"/>
        </dgm:presLayoutVars>
      </dgm:prSet>
      <dgm:spPr/>
      <dgm:t>
        <a:bodyPr/>
        <a:lstStyle/>
        <a:p>
          <a:endParaRPr lang="es-EC"/>
        </a:p>
      </dgm:t>
    </dgm:pt>
    <dgm:pt modelId="{3AD06677-32C7-469C-AEC1-A8479302EA28}" type="pres">
      <dgm:prSet presAssocID="{A67EC456-ED0E-482F-98FF-B2B913EE0459}" presName="childNode1tx" presStyleLbl="bgAcc1" presStyleIdx="2" presStyleCnt="3">
        <dgm:presLayoutVars>
          <dgm:bulletEnabled val="1"/>
        </dgm:presLayoutVars>
      </dgm:prSet>
      <dgm:spPr/>
      <dgm:t>
        <a:bodyPr/>
        <a:lstStyle/>
        <a:p>
          <a:endParaRPr lang="es-EC"/>
        </a:p>
      </dgm:t>
    </dgm:pt>
    <dgm:pt modelId="{E186825D-28DC-42C9-9674-D7C34C3AFC0D}" type="pres">
      <dgm:prSet presAssocID="{A67EC456-ED0E-482F-98FF-B2B913EE0459}" presName="parentNode1" presStyleLbl="node1" presStyleIdx="2" presStyleCnt="3">
        <dgm:presLayoutVars>
          <dgm:chMax val="1"/>
          <dgm:bulletEnabled val="1"/>
        </dgm:presLayoutVars>
      </dgm:prSet>
      <dgm:spPr/>
      <dgm:t>
        <a:bodyPr/>
        <a:lstStyle/>
        <a:p>
          <a:endParaRPr lang="es-EC"/>
        </a:p>
      </dgm:t>
    </dgm:pt>
    <dgm:pt modelId="{485B19BC-3F82-4F5B-8E82-2C8B722A2A19}" type="pres">
      <dgm:prSet presAssocID="{A67EC456-ED0E-482F-98FF-B2B913EE0459}" presName="connSite1" presStyleCnt="0"/>
      <dgm:spPr/>
    </dgm:pt>
  </dgm:ptLst>
  <dgm:cxnLst>
    <dgm:cxn modelId="{E0EBEE43-FC2B-4549-B6D2-9C08512D1975}" srcId="{9CF122A4-0AFE-4F06-BB47-4FBDEAE83676}" destId="{17E1B209-5383-40CE-966D-4A6090553461}" srcOrd="1" destOrd="0" parTransId="{AD51236F-D580-4A0F-9D0A-4138EF68CA8F}" sibTransId="{A76D8BD6-EBC9-4DEE-B799-CFF4AEE13B9D}"/>
    <dgm:cxn modelId="{9A3BCAF4-3061-4B46-81A5-8EDD2C67B5D6}" type="presOf" srcId="{9409FA55-2F5A-4B5C-84ED-44C564290380}" destId="{EA13D1AB-1021-4D17-BA24-1F2D766A2D9C}" srcOrd="1" destOrd="0" presId="urn:microsoft.com/office/officeart/2005/8/layout/hProcess4"/>
    <dgm:cxn modelId="{50DBB69F-4C6A-456E-8637-A3F1141DA017}" type="presOf" srcId="{FA73C30D-1BC9-4C8D-9864-0165D886614E}" destId="{552EED23-78AA-4CCB-8C46-BF89314D2F99}" srcOrd="0" destOrd="0" presId="urn:microsoft.com/office/officeart/2005/8/layout/hProcess4"/>
    <dgm:cxn modelId="{89490EB9-6E06-48E1-97E6-DAFFE85AC2BF}" type="presOf" srcId="{65CCD201-AC79-46CC-AEB6-FEE637DF5453}" destId="{EA13D1AB-1021-4D17-BA24-1F2D766A2D9C}" srcOrd="1" destOrd="2" presId="urn:microsoft.com/office/officeart/2005/8/layout/hProcess4"/>
    <dgm:cxn modelId="{91A3057A-9EFA-4297-9CBB-F8238549BD80}" srcId="{43EEE2B9-DEDE-4811-9DAE-A101E836C3DF}" destId="{65CCD201-AC79-46CC-AEB6-FEE637DF5453}" srcOrd="0" destOrd="0" parTransId="{94C529A1-7754-4846-9A1D-AF31DC82CC87}" sibTransId="{BDAD8499-CADB-4B1F-9B92-8A346EE5ABF3}"/>
    <dgm:cxn modelId="{8CFDDDE3-8BB7-428E-AA56-A00871D94452}" srcId="{9409FA55-2F5A-4B5C-84ED-44C564290380}" destId="{D7CC8EF9-CA34-4DBD-ABB0-7DE7EC032E0A}" srcOrd="1" destOrd="0" parTransId="{19BD33AE-B881-4749-A277-4D7269E34EB7}" sibTransId="{D492A142-9DC0-489F-9D02-B16803FC1A9D}"/>
    <dgm:cxn modelId="{85116719-3636-4C8B-BB91-067226D62509}" srcId="{9CF122A4-0AFE-4F06-BB47-4FBDEAE83676}" destId="{9409FA55-2F5A-4B5C-84ED-44C564290380}" srcOrd="0" destOrd="0" parTransId="{1C2B8DA1-1BFB-41A6-8A13-D2B93870ABF8}" sibTransId="{6B67C1B4-2B61-41A7-A322-CD3FB3305D82}"/>
    <dgm:cxn modelId="{A0F49B12-92A3-4375-8CCA-5D3A5B193540}" type="presOf" srcId="{9929B5BD-0C81-461C-9ED4-302A6EB28B5E}" destId="{552EED23-78AA-4CCB-8C46-BF89314D2F99}" srcOrd="0" destOrd="1" presId="urn:microsoft.com/office/officeart/2005/8/layout/hProcess4"/>
    <dgm:cxn modelId="{C34F4273-7F06-44C7-B245-14FDC75975EE}" srcId="{B6C3D1B7-B568-4987-B517-C189DB3ABF6D}" destId="{FA73C30D-1BC9-4C8D-9864-0165D886614E}" srcOrd="0" destOrd="0" parTransId="{DCD509C1-6421-424D-849A-F346273F5C1C}" sibTransId="{027C769E-13EF-4BD0-A701-FDE3C0D1B638}"/>
    <dgm:cxn modelId="{62627F9E-C8FF-4D45-ACA1-A4DFD70CC1D9}" srcId="{A67EC456-ED0E-482F-98FF-B2B913EE0459}" destId="{ACC76343-6670-40DF-9DF4-1879507F5309}" srcOrd="0" destOrd="0" parTransId="{7D2F2395-0B16-452D-9EF6-DF9EEB6BD7FE}" sibTransId="{E2E07B99-5571-4B56-B5A8-0A7F3063AF27}"/>
    <dgm:cxn modelId="{F2C30212-0232-449C-8600-7945450E0033}" type="presOf" srcId="{43EEE2B9-DEDE-4811-9DAE-A101E836C3DF}" destId="{E4AE1060-6868-45EB-81FD-6046B3DA7653}" srcOrd="0" destOrd="1" presId="urn:microsoft.com/office/officeart/2005/8/layout/hProcess4"/>
    <dgm:cxn modelId="{ED717BFB-E211-4865-98E4-A9D513A4DDF0}" srcId="{9409FA55-2F5A-4B5C-84ED-44C564290380}" destId="{43EEE2B9-DEDE-4811-9DAE-A101E836C3DF}" srcOrd="0" destOrd="0" parTransId="{E99859AD-C3BB-47DB-9824-4BD95FD911C1}" sibTransId="{1665FE05-9EDE-41DA-826E-8EE7E2DDBC97}"/>
    <dgm:cxn modelId="{F350B806-D244-4D24-809A-D94B010A9C36}" type="presOf" srcId="{ACC76343-6670-40DF-9DF4-1879507F5309}" destId="{3AD06677-32C7-469C-AEC1-A8479302EA28}" srcOrd="1" destOrd="0" presId="urn:microsoft.com/office/officeart/2005/8/layout/hProcess4"/>
    <dgm:cxn modelId="{778D40B2-2B4D-42C4-A72A-DA557AAC2207}" type="presOf" srcId="{9409FA55-2F5A-4B5C-84ED-44C564290380}" destId="{E4AE1060-6868-45EB-81FD-6046B3DA7653}" srcOrd="0" destOrd="0" presId="urn:microsoft.com/office/officeart/2005/8/layout/hProcess4"/>
    <dgm:cxn modelId="{F9F02215-BCD7-4DE9-BD22-68E479337266}" type="presOf" srcId="{92F6CC36-0AF7-4E1D-8EAA-C8E67828D3D2}" destId="{17BA7C94-4CAC-4C99-A74D-2AC74FD84DE5}" srcOrd="0" destOrd="0" presId="urn:microsoft.com/office/officeart/2005/8/layout/hProcess4"/>
    <dgm:cxn modelId="{A8ACF6D5-3026-401A-A6F1-ADED15798E6B}" type="presOf" srcId="{B6C3D1B7-B568-4987-B517-C189DB3ABF6D}" destId="{D67B69FC-8403-49BC-B142-1C610DDABA21}" srcOrd="0" destOrd="0" presId="urn:microsoft.com/office/officeart/2005/8/layout/hProcess4"/>
    <dgm:cxn modelId="{9115B2AC-F44F-4110-BFEA-01B4F0158C32}" type="presOf" srcId="{ACC76343-6670-40DF-9DF4-1879507F5309}" destId="{45133C9A-2392-483B-B80B-EFEE29604858}" srcOrd="0" destOrd="0" presId="urn:microsoft.com/office/officeart/2005/8/layout/hProcess4"/>
    <dgm:cxn modelId="{A5323B8C-E8F2-4659-AF4C-BF55D2D04501}" srcId="{C377EB91-6DEC-4534-80C3-6E44E3E2A1C3}" destId="{A67EC456-ED0E-482F-98FF-B2B913EE0459}" srcOrd="2" destOrd="0" parTransId="{8FD9AAC3-9C01-4002-843F-74B614189B44}" sibTransId="{876957A2-1790-4E2E-A56D-DD737D0AE918}"/>
    <dgm:cxn modelId="{FC5B2025-C3B5-4A16-A4FF-175EA4DBDB5B}" type="presOf" srcId="{17E1B209-5383-40CE-966D-4A6090553461}" destId="{E4AE1060-6868-45EB-81FD-6046B3DA7653}" srcOrd="0" destOrd="4" presId="urn:microsoft.com/office/officeart/2005/8/layout/hProcess4"/>
    <dgm:cxn modelId="{15D9A20D-7E64-4950-B963-E7AC5DA8098D}" srcId="{C377EB91-6DEC-4534-80C3-6E44E3E2A1C3}" destId="{B6C3D1B7-B568-4987-B517-C189DB3ABF6D}" srcOrd="0" destOrd="0" parTransId="{5C1DBA7F-63EC-4B02-9C60-4F9904F41CE6}" sibTransId="{4DCBB261-4F6F-45EB-BA0D-04BC6223CC30}"/>
    <dgm:cxn modelId="{E5741A8D-03B4-4BED-B9C4-074578F74611}" srcId="{B6C3D1B7-B568-4987-B517-C189DB3ABF6D}" destId="{9929B5BD-0C81-461C-9ED4-302A6EB28B5E}" srcOrd="1" destOrd="0" parTransId="{FA2B0DA2-3127-4F0E-9AF2-3C021A4C4FE6}" sibTransId="{86D2EB10-D2DD-485A-824E-BD3B54773822}"/>
    <dgm:cxn modelId="{FFE4A084-A1E4-4623-8B48-61CEAA35C373}" type="presOf" srcId="{43EEE2B9-DEDE-4811-9DAE-A101E836C3DF}" destId="{EA13D1AB-1021-4D17-BA24-1F2D766A2D9C}" srcOrd="1" destOrd="1" presId="urn:microsoft.com/office/officeart/2005/8/layout/hProcess4"/>
    <dgm:cxn modelId="{3CA16FBE-E409-444B-9604-3CBC3D363230}" type="presOf" srcId="{C377EB91-6DEC-4534-80C3-6E44E3E2A1C3}" destId="{48DFC212-8544-4BD9-BDAA-AE8ACF929BFF}" srcOrd="0" destOrd="0" presId="urn:microsoft.com/office/officeart/2005/8/layout/hProcess4"/>
    <dgm:cxn modelId="{CD0AB43A-750C-4242-9B6F-893C4E80EB75}" type="presOf" srcId="{A67EC456-ED0E-482F-98FF-B2B913EE0459}" destId="{E186825D-28DC-42C9-9674-D7C34C3AFC0D}" srcOrd="0" destOrd="0" presId="urn:microsoft.com/office/officeart/2005/8/layout/hProcess4"/>
    <dgm:cxn modelId="{5D34CD1E-90A6-4C29-9016-715B5DD78C1C}" type="presOf" srcId="{FA73C30D-1BC9-4C8D-9864-0165D886614E}" destId="{0125DE81-D840-409C-A103-3A504FC24EA6}" srcOrd="1" destOrd="0" presId="urn:microsoft.com/office/officeart/2005/8/layout/hProcess4"/>
    <dgm:cxn modelId="{B598D0B2-731E-4A5F-BE0A-56A982819FD1}" type="presOf" srcId="{4DCBB261-4F6F-45EB-BA0D-04BC6223CC30}" destId="{7333E770-BECE-4BEC-8530-B2F76F33CEE1}" srcOrd="0" destOrd="0" presId="urn:microsoft.com/office/officeart/2005/8/layout/hProcess4"/>
    <dgm:cxn modelId="{7E35281B-B8DE-4484-9923-3A0A8472CB58}" type="presOf" srcId="{9929B5BD-0C81-461C-9ED4-302A6EB28B5E}" destId="{0125DE81-D840-409C-A103-3A504FC24EA6}" srcOrd="1" destOrd="1" presId="urn:microsoft.com/office/officeart/2005/8/layout/hProcess4"/>
    <dgm:cxn modelId="{7B760AEA-9E06-448A-A525-F55BCD9DF73C}" type="presOf" srcId="{17E1B209-5383-40CE-966D-4A6090553461}" destId="{EA13D1AB-1021-4D17-BA24-1F2D766A2D9C}" srcOrd="1" destOrd="4" presId="urn:microsoft.com/office/officeart/2005/8/layout/hProcess4"/>
    <dgm:cxn modelId="{567A5618-B000-4842-8216-96606510A2B5}" type="presOf" srcId="{D7CC8EF9-CA34-4DBD-ABB0-7DE7EC032E0A}" destId="{EA13D1AB-1021-4D17-BA24-1F2D766A2D9C}" srcOrd="1" destOrd="3" presId="urn:microsoft.com/office/officeart/2005/8/layout/hProcess4"/>
    <dgm:cxn modelId="{2A290D89-76C5-4FF2-9639-0A2788C88EB5}" srcId="{C377EB91-6DEC-4534-80C3-6E44E3E2A1C3}" destId="{9CF122A4-0AFE-4F06-BB47-4FBDEAE83676}" srcOrd="1" destOrd="0" parTransId="{01CCC4D3-6F3F-465F-B5C2-E906527C0420}" sibTransId="{92F6CC36-0AF7-4E1D-8EAA-C8E67828D3D2}"/>
    <dgm:cxn modelId="{0D3B13A3-B927-482B-B30E-B3CA354A7E44}" type="presOf" srcId="{9CF122A4-0AFE-4F06-BB47-4FBDEAE83676}" destId="{A6F14B3E-37D4-4C85-BBB5-C99BDB7BCCF3}" srcOrd="0" destOrd="0" presId="urn:microsoft.com/office/officeart/2005/8/layout/hProcess4"/>
    <dgm:cxn modelId="{A70AA3A8-91D5-43CC-8E31-D8418FDEEF71}" type="presOf" srcId="{65CCD201-AC79-46CC-AEB6-FEE637DF5453}" destId="{E4AE1060-6868-45EB-81FD-6046B3DA7653}" srcOrd="0" destOrd="2" presId="urn:microsoft.com/office/officeart/2005/8/layout/hProcess4"/>
    <dgm:cxn modelId="{804EAF97-E181-4111-86AC-6A3E8C5405AC}" type="presOf" srcId="{D7CC8EF9-CA34-4DBD-ABB0-7DE7EC032E0A}" destId="{E4AE1060-6868-45EB-81FD-6046B3DA7653}" srcOrd="0" destOrd="3" presId="urn:microsoft.com/office/officeart/2005/8/layout/hProcess4"/>
    <dgm:cxn modelId="{82DB3A9E-58E2-4E03-B9CB-F88524C9678B}" type="presParOf" srcId="{48DFC212-8544-4BD9-BDAA-AE8ACF929BFF}" destId="{E81E7B0E-0025-4115-AD60-8CA46A3CC191}" srcOrd="0" destOrd="0" presId="urn:microsoft.com/office/officeart/2005/8/layout/hProcess4"/>
    <dgm:cxn modelId="{4812B448-4F8E-4CBC-A110-BA2600D36382}" type="presParOf" srcId="{48DFC212-8544-4BD9-BDAA-AE8ACF929BFF}" destId="{6B65814B-BAB5-44E2-AC22-58B696D3AD8B}" srcOrd="1" destOrd="0" presId="urn:microsoft.com/office/officeart/2005/8/layout/hProcess4"/>
    <dgm:cxn modelId="{E6C0BE6A-426A-495D-8E47-820FA6E1B415}" type="presParOf" srcId="{48DFC212-8544-4BD9-BDAA-AE8ACF929BFF}" destId="{066AFDEF-DC70-4BB9-AD1C-FD8DCBFFF7F8}" srcOrd="2" destOrd="0" presId="urn:microsoft.com/office/officeart/2005/8/layout/hProcess4"/>
    <dgm:cxn modelId="{0CBD1E23-F34A-44A3-BF5A-067FFD162D31}" type="presParOf" srcId="{066AFDEF-DC70-4BB9-AD1C-FD8DCBFFF7F8}" destId="{0EC69359-44CB-4CD2-9EF8-8005D0FBE62A}" srcOrd="0" destOrd="0" presId="urn:microsoft.com/office/officeart/2005/8/layout/hProcess4"/>
    <dgm:cxn modelId="{0271774F-676A-46B5-AE59-3C33810255EF}" type="presParOf" srcId="{0EC69359-44CB-4CD2-9EF8-8005D0FBE62A}" destId="{6C06CBD5-3B23-4161-BD34-B0B8AC4E28AB}" srcOrd="0" destOrd="0" presId="urn:microsoft.com/office/officeart/2005/8/layout/hProcess4"/>
    <dgm:cxn modelId="{56D7A454-DDBB-4968-B0BF-638F622B940F}" type="presParOf" srcId="{0EC69359-44CB-4CD2-9EF8-8005D0FBE62A}" destId="{552EED23-78AA-4CCB-8C46-BF89314D2F99}" srcOrd="1" destOrd="0" presId="urn:microsoft.com/office/officeart/2005/8/layout/hProcess4"/>
    <dgm:cxn modelId="{59059235-5368-431C-9C00-7EA55A33F9FD}" type="presParOf" srcId="{0EC69359-44CB-4CD2-9EF8-8005D0FBE62A}" destId="{0125DE81-D840-409C-A103-3A504FC24EA6}" srcOrd="2" destOrd="0" presId="urn:microsoft.com/office/officeart/2005/8/layout/hProcess4"/>
    <dgm:cxn modelId="{4CC73268-3FD8-412B-BB8B-B289E1E5543A}" type="presParOf" srcId="{0EC69359-44CB-4CD2-9EF8-8005D0FBE62A}" destId="{D67B69FC-8403-49BC-B142-1C610DDABA21}" srcOrd="3" destOrd="0" presId="urn:microsoft.com/office/officeart/2005/8/layout/hProcess4"/>
    <dgm:cxn modelId="{4B7C4401-DA2A-49D9-BBF9-8591D7349EEA}" type="presParOf" srcId="{0EC69359-44CB-4CD2-9EF8-8005D0FBE62A}" destId="{11E97B62-F926-4FB3-B2DC-AAF5DE68591B}" srcOrd="4" destOrd="0" presId="urn:microsoft.com/office/officeart/2005/8/layout/hProcess4"/>
    <dgm:cxn modelId="{10EDD391-8E01-4BF3-8B9D-2CABA780A0FA}" type="presParOf" srcId="{066AFDEF-DC70-4BB9-AD1C-FD8DCBFFF7F8}" destId="{7333E770-BECE-4BEC-8530-B2F76F33CEE1}" srcOrd="1" destOrd="0" presId="urn:microsoft.com/office/officeart/2005/8/layout/hProcess4"/>
    <dgm:cxn modelId="{8425DBA0-A33C-45F0-92A9-41121B45F979}" type="presParOf" srcId="{066AFDEF-DC70-4BB9-AD1C-FD8DCBFFF7F8}" destId="{C147122C-C53E-4226-8170-93EA76023712}" srcOrd="2" destOrd="0" presId="urn:microsoft.com/office/officeart/2005/8/layout/hProcess4"/>
    <dgm:cxn modelId="{1BB4F2F3-09AA-46F7-A593-7C145B1AD535}" type="presParOf" srcId="{C147122C-C53E-4226-8170-93EA76023712}" destId="{D3044C08-ECA3-4AE0-9F58-5A416651F80F}" srcOrd="0" destOrd="0" presId="urn:microsoft.com/office/officeart/2005/8/layout/hProcess4"/>
    <dgm:cxn modelId="{640DDBF2-85D0-4A04-9CC7-82E20CA4FA3C}" type="presParOf" srcId="{C147122C-C53E-4226-8170-93EA76023712}" destId="{E4AE1060-6868-45EB-81FD-6046B3DA7653}" srcOrd="1" destOrd="0" presId="urn:microsoft.com/office/officeart/2005/8/layout/hProcess4"/>
    <dgm:cxn modelId="{9E6C94E3-E37A-4221-9154-5DBCCF6D3D58}" type="presParOf" srcId="{C147122C-C53E-4226-8170-93EA76023712}" destId="{EA13D1AB-1021-4D17-BA24-1F2D766A2D9C}" srcOrd="2" destOrd="0" presId="urn:microsoft.com/office/officeart/2005/8/layout/hProcess4"/>
    <dgm:cxn modelId="{999C1FB6-8731-4ACD-9030-601563E9DE21}" type="presParOf" srcId="{C147122C-C53E-4226-8170-93EA76023712}" destId="{A6F14B3E-37D4-4C85-BBB5-C99BDB7BCCF3}" srcOrd="3" destOrd="0" presId="urn:microsoft.com/office/officeart/2005/8/layout/hProcess4"/>
    <dgm:cxn modelId="{E24BB303-232C-4EC1-91F5-94C6A09EF726}" type="presParOf" srcId="{C147122C-C53E-4226-8170-93EA76023712}" destId="{06BEA69E-69D1-47A9-A9C5-0B7193C3B4D4}" srcOrd="4" destOrd="0" presId="urn:microsoft.com/office/officeart/2005/8/layout/hProcess4"/>
    <dgm:cxn modelId="{C9D72F2E-72A7-4E57-AF00-AB7486544CF2}" type="presParOf" srcId="{066AFDEF-DC70-4BB9-AD1C-FD8DCBFFF7F8}" destId="{17BA7C94-4CAC-4C99-A74D-2AC74FD84DE5}" srcOrd="3" destOrd="0" presId="urn:microsoft.com/office/officeart/2005/8/layout/hProcess4"/>
    <dgm:cxn modelId="{6CC284DD-3C37-4BEF-8819-B79928998CC6}" type="presParOf" srcId="{066AFDEF-DC70-4BB9-AD1C-FD8DCBFFF7F8}" destId="{C695D337-CB52-4C55-B37B-FA103825221D}" srcOrd="4" destOrd="0" presId="urn:microsoft.com/office/officeart/2005/8/layout/hProcess4"/>
    <dgm:cxn modelId="{1BE43AD8-944F-4D69-B4D9-F52B6E082CF8}" type="presParOf" srcId="{C695D337-CB52-4C55-B37B-FA103825221D}" destId="{81296644-F8AB-463B-B12A-E3D57FA0AEEB}" srcOrd="0" destOrd="0" presId="urn:microsoft.com/office/officeart/2005/8/layout/hProcess4"/>
    <dgm:cxn modelId="{63B44260-5AAF-4913-AA06-15CA008D103F}" type="presParOf" srcId="{C695D337-CB52-4C55-B37B-FA103825221D}" destId="{45133C9A-2392-483B-B80B-EFEE29604858}" srcOrd="1" destOrd="0" presId="urn:microsoft.com/office/officeart/2005/8/layout/hProcess4"/>
    <dgm:cxn modelId="{FC332756-23DC-44AE-92FF-13BE2EA9F927}" type="presParOf" srcId="{C695D337-CB52-4C55-B37B-FA103825221D}" destId="{3AD06677-32C7-469C-AEC1-A8479302EA28}" srcOrd="2" destOrd="0" presId="urn:microsoft.com/office/officeart/2005/8/layout/hProcess4"/>
    <dgm:cxn modelId="{EE12B2A6-BA77-412B-9140-B648F01A0D47}" type="presParOf" srcId="{C695D337-CB52-4C55-B37B-FA103825221D}" destId="{E186825D-28DC-42C9-9674-D7C34C3AFC0D}" srcOrd="3" destOrd="0" presId="urn:microsoft.com/office/officeart/2005/8/layout/hProcess4"/>
    <dgm:cxn modelId="{FBF9127A-2F0C-4963-B013-AA8D7AEC349B}" type="presParOf" srcId="{C695D337-CB52-4C55-B37B-FA103825221D}" destId="{485B19BC-3F82-4F5B-8E82-2C8B722A2A19}"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2EED23-78AA-4CCB-8C46-BF89314D2F99}">
      <dsp:nvSpPr>
        <dsp:cNvPr id="0" name=""/>
        <dsp:cNvSpPr/>
      </dsp:nvSpPr>
      <dsp:spPr>
        <a:xfrm>
          <a:off x="199400" y="1090325"/>
          <a:ext cx="2540201" cy="2095134"/>
        </a:xfrm>
        <a:prstGeom prst="roundRect">
          <a:avLst>
            <a:gd name="adj" fmla="val 10000"/>
          </a:avLst>
        </a:prstGeom>
        <a:gradFill rotWithShape="0">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es-EC" sz="1800" kern="1200" dirty="0">
              <a:latin typeface="Times New Roman" pitchFamily="18" charset="0"/>
              <a:cs typeface="Times New Roman" pitchFamily="18" charset="0"/>
            </a:rPr>
            <a:t>Normas y </a:t>
          </a:r>
          <a:r>
            <a:rPr lang="es-EC" sz="1800" kern="1200" dirty="0" smtClean="0">
              <a:latin typeface="Times New Roman" pitchFamily="18" charset="0"/>
              <a:cs typeface="Times New Roman" pitchFamily="18" charset="0"/>
            </a:rPr>
            <a:t>Políticas</a:t>
          </a:r>
          <a:endParaRPr lang="es-EC" sz="1800" kern="1200" dirty="0">
            <a:latin typeface="Times New Roman" pitchFamily="18" charset="0"/>
            <a:cs typeface="Times New Roman" pitchFamily="18" charset="0"/>
          </a:endParaRPr>
        </a:p>
        <a:p>
          <a:pPr marL="171450" lvl="1" indent="-171450" algn="l" defTabSz="800100">
            <a:lnSpc>
              <a:spcPct val="90000"/>
            </a:lnSpc>
            <a:spcBef>
              <a:spcPct val="0"/>
            </a:spcBef>
            <a:spcAft>
              <a:spcPct val="15000"/>
            </a:spcAft>
            <a:buChar char="••"/>
          </a:pPr>
          <a:r>
            <a:rPr lang="es-EC" sz="1800" kern="1200" dirty="0">
              <a:latin typeface="Times New Roman" pitchFamily="18" charset="0"/>
              <a:cs typeface="Times New Roman" pitchFamily="18" charset="0"/>
            </a:rPr>
            <a:t>Prodcedimientos</a:t>
          </a:r>
        </a:p>
      </dsp:txBody>
      <dsp:txXfrm>
        <a:off x="247615" y="1138540"/>
        <a:ext cx="2443771" cy="1549747"/>
      </dsp:txXfrm>
    </dsp:sp>
    <dsp:sp modelId="{7333E770-BECE-4BEC-8530-B2F76F33CEE1}">
      <dsp:nvSpPr>
        <dsp:cNvPr id="0" name=""/>
        <dsp:cNvSpPr/>
      </dsp:nvSpPr>
      <dsp:spPr>
        <a:xfrm>
          <a:off x="1605467" y="1511784"/>
          <a:ext cx="2916571" cy="2916571"/>
        </a:xfrm>
        <a:prstGeom prst="leftCircularArrow">
          <a:avLst>
            <a:gd name="adj1" fmla="val 3547"/>
            <a:gd name="adj2" fmla="val 440537"/>
            <a:gd name="adj3" fmla="val 2217353"/>
            <a:gd name="adj4" fmla="val 9025794"/>
            <a:gd name="adj5" fmla="val 4138"/>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 modelId="{D67B69FC-8403-49BC-B142-1C610DDABA21}">
      <dsp:nvSpPr>
        <dsp:cNvPr id="0" name=""/>
        <dsp:cNvSpPr/>
      </dsp:nvSpPr>
      <dsp:spPr>
        <a:xfrm>
          <a:off x="763889" y="2736502"/>
          <a:ext cx="2257956" cy="897914"/>
        </a:xfrm>
        <a:prstGeom prst="roundRect">
          <a:avLst>
            <a:gd name="adj" fmla="val 10000"/>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s-EC" sz="1700" kern="1200" dirty="0" smtClean="0">
              <a:solidFill>
                <a:sysClr val="windowText" lastClr="000000"/>
              </a:solidFill>
              <a:latin typeface="Times New Roman" pitchFamily="18" charset="0"/>
              <a:cs typeface="Times New Roman" pitchFamily="18" charset="0"/>
            </a:rPr>
            <a:t>Etapa I. Normativa</a:t>
          </a:r>
          <a:endParaRPr lang="es-EC" sz="1700" kern="1200" dirty="0">
            <a:solidFill>
              <a:sysClr val="windowText" lastClr="000000"/>
            </a:solidFill>
            <a:latin typeface="Times New Roman" pitchFamily="18" charset="0"/>
            <a:cs typeface="Times New Roman" pitchFamily="18" charset="0"/>
          </a:endParaRPr>
        </a:p>
      </dsp:txBody>
      <dsp:txXfrm>
        <a:off x="790188" y="2762801"/>
        <a:ext cx="2205358" cy="845316"/>
      </dsp:txXfrm>
    </dsp:sp>
    <dsp:sp modelId="{E4AE1060-6868-45EB-81FD-6046B3DA7653}">
      <dsp:nvSpPr>
        <dsp:cNvPr id="0" name=""/>
        <dsp:cNvSpPr/>
      </dsp:nvSpPr>
      <dsp:spPr>
        <a:xfrm>
          <a:off x="3514409" y="965027"/>
          <a:ext cx="2540201" cy="2343952"/>
        </a:xfrm>
        <a:prstGeom prst="roundRect">
          <a:avLst>
            <a:gd name="adj" fmla="val 10000"/>
          </a:avLst>
        </a:prstGeom>
        <a:gradFill rotWithShape="0">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es-EC" sz="1800" kern="1200" dirty="0" smtClean="0">
              <a:latin typeface="Times New Roman" pitchFamily="18" charset="0"/>
              <a:cs typeface="Times New Roman" pitchFamily="18" charset="0"/>
            </a:rPr>
            <a:t>Análisis </a:t>
          </a:r>
          <a:r>
            <a:rPr lang="es-EC" sz="1800" kern="1200" dirty="0">
              <a:latin typeface="Times New Roman" pitchFamily="18" charset="0"/>
              <a:cs typeface="Times New Roman" pitchFamily="18" charset="0"/>
            </a:rPr>
            <a:t>comparativo</a:t>
          </a:r>
        </a:p>
        <a:p>
          <a:pPr marL="342900" lvl="2" indent="-171450" algn="l" defTabSz="800100">
            <a:lnSpc>
              <a:spcPct val="90000"/>
            </a:lnSpc>
            <a:spcBef>
              <a:spcPct val="0"/>
            </a:spcBef>
            <a:spcAft>
              <a:spcPct val="15000"/>
            </a:spcAft>
            <a:buChar char="••"/>
          </a:pPr>
          <a:r>
            <a:rPr lang="es-EC" sz="1800" kern="1200" dirty="0">
              <a:latin typeface="Times New Roman" pitchFamily="18" charset="0"/>
              <a:cs typeface="Times New Roman" pitchFamily="18" charset="0"/>
            </a:rPr>
            <a:t>Vertical</a:t>
          </a:r>
        </a:p>
        <a:p>
          <a:pPr marL="514350" lvl="3" indent="-171450" algn="l" defTabSz="800100">
            <a:lnSpc>
              <a:spcPct val="90000"/>
            </a:lnSpc>
            <a:spcBef>
              <a:spcPct val="0"/>
            </a:spcBef>
            <a:spcAft>
              <a:spcPct val="15000"/>
            </a:spcAft>
            <a:buChar char="••"/>
          </a:pPr>
          <a:r>
            <a:rPr lang="es-EC" sz="1800" kern="1200" dirty="0" smtClean="0">
              <a:latin typeface="Times New Roman" pitchFamily="18" charset="0"/>
              <a:cs typeface="Times New Roman" pitchFamily="18" charset="0"/>
            </a:rPr>
            <a:t>Recopilación </a:t>
          </a:r>
          <a:r>
            <a:rPr lang="es-EC" sz="1800" kern="1200" dirty="0">
              <a:latin typeface="Times New Roman" pitchFamily="18" charset="0"/>
              <a:cs typeface="Times New Roman" pitchFamily="18" charset="0"/>
            </a:rPr>
            <a:t>de Resultados</a:t>
          </a:r>
        </a:p>
        <a:p>
          <a:pPr marL="342900" lvl="2" indent="-171450" algn="l" defTabSz="800100">
            <a:lnSpc>
              <a:spcPct val="90000"/>
            </a:lnSpc>
            <a:spcBef>
              <a:spcPct val="0"/>
            </a:spcBef>
            <a:spcAft>
              <a:spcPct val="15000"/>
            </a:spcAft>
            <a:buChar char="••"/>
          </a:pPr>
          <a:r>
            <a:rPr lang="es-EC" sz="1800" kern="1200" dirty="0">
              <a:latin typeface="Times New Roman" pitchFamily="18" charset="0"/>
              <a:cs typeface="Times New Roman" pitchFamily="18" charset="0"/>
            </a:rPr>
            <a:t>Horizontal</a:t>
          </a:r>
        </a:p>
        <a:p>
          <a:pPr marL="171450" lvl="1" indent="-171450" algn="l" defTabSz="800100">
            <a:lnSpc>
              <a:spcPct val="90000"/>
            </a:lnSpc>
            <a:spcBef>
              <a:spcPct val="0"/>
            </a:spcBef>
            <a:spcAft>
              <a:spcPct val="15000"/>
            </a:spcAft>
            <a:buChar char="••"/>
          </a:pPr>
          <a:r>
            <a:rPr lang="es-EC" sz="1800" kern="1200" dirty="0">
              <a:latin typeface="Times New Roman" pitchFamily="18" charset="0"/>
              <a:cs typeface="Times New Roman" pitchFamily="18" charset="0"/>
            </a:rPr>
            <a:t>Razones Financieras</a:t>
          </a:r>
        </a:p>
      </dsp:txBody>
      <dsp:txXfrm>
        <a:off x="3568350" y="1521244"/>
        <a:ext cx="2432319" cy="1733795"/>
      </dsp:txXfrm>
    </dsp:sp>
    <dsp:sp modelId="{17BA7C94-4CAC-4C99-A74D-2AC74FD84DE5}">
      <dsp:nvSpPr>
        <dsp:cNvPr id="0" name=""/>
        <dsp:cNvSpPr/>
      </dsp:nvSpPr>
      <dsp:spPr>
        <a:xfrm>
          <a:off x="4898803" y="-234719"/>
          <a:ext cx="3241152" cy="3241152"/>
        </a:xfrm>
        <a:prstGeom prst="circularArrow">
          <a:avLst>
            <a:gd name="adj1" fmla="val 3191"/>
            <a:gd name="adj2" fmla="val 393088"/>
            <a:gd name="adj3" fmla="val 19432565"/>
            <a:gd name="adj4" fmla="val 12576675"/>
            <a:gd name="adj5" fmla="val 3723"/>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 modelId="{A6F14B3E-37D4-4C85-BBB5-C99BDB7BCCF3}">
      <dsp:nvSpPr>
        <dsp:cNvPr id="0" name=""/>
        <dsp:cNvSpPr/>
      </dsp:nvSpPr>
      <dsp:spPr>
        <a:xfrm>
          <a:off x="4078898" y="640479"/>
          <a:ext cx="2257956" cy="897914"/>
        </a:xfrm>
        <a:prstGeom prst="roundRect">
          <a:avLst>
            <a:gd name="adj" fmla="val 10000"/>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s-EC" sz="1700" kern="1200" dirty="0">
              <a:solidFill>
                <a:sysClr val="windowText" lastClr="000000"/>
              </a:solidFill>
              <a:latin typeface="Times New Roman" pitchFamily="18" charset="0"/>
              <a:cs typeface="Times New Roman" pitchFamily="18" charset="0"/>
            </a:rPr>
            <a:t>Etapa II </a:t>
          </a:r>
          <a:r>
            <a:rPr lang="es-EC" sz="1700" kern="1200" dirty="0" smtClean="0">
              <a:solidFill>
                <a:sysClr val="windowText" lastClr="000000"/>
              </a:solidFill>
              <a:latin typeface="Times New Roman" pitchFamily="18" charset="0"/>
              <a:cs typeface="Times New Roman" pitchFamily="18" charset="0"/>
            </a:rPr>
            <a:t>Ejecución  </a:t>
          </a:r>
          <a:r>
            <a:rPr lang="es-EC" sz="1700" kern="1200" dirty="0">
              <a:solidFill>
                <a:sysClr val="windowText" lastClr="000000"/>
              </a:solidFill>
              <a:latin typeface="Times New Roman" pitchFamily="18" charset="0"/>
              <a:cs typeface="Times New Roman" pitchFamily="18" charset="0"/>
            </a:rPr>
            <a:t>del modelo </a:t>
          </a:r>
          <a:r>
            <a:rPr lang="es-EC" sz="1700" kern="1200" dirty="0" smtClean="0">
              <a:solidFill>
                <a:sysClr val="windowText" lastClr="000000"/>
              </a:solidFill>
              <a:latin typeface="Times New Roman" pitchFamily="18" charset="0"/>
              <a:cs typeface="Times New Roman" pitchFamily="18" charset="0"/>
            </a:rPr>
            <a:t>Análisis Financiero</a:t>
          </a:r>
          <a:endParaRPr lang="es-EC" sz="1700" kern="1200" dirty="0">
            <a:solidFill>
              <a:schemeClr val="tx1"/>
            </a:solidFill>
            <a:latin typeface="Times New Roman" pitchFamily="18" charset="0"/>
            <a:cs typeface="Times New Roman" pitchFamily="18" charset="0"/>
          </a:endParaRPr>
        </a:p>
      </dsp:txBody>
      <dsp:txXfrm>
        <a:off x="4105197" y="666778"/>
        <a:ext cx="2205358" cy="845316"/>
      </dsp:txXfrm>
    </dsp:sp>
    <dsp:sp modelId="{45133C9A-2392-483B-B80B-EFEE29604858}">
      <dsp:nvSpPr>
        <dsp:cNvPr id="0" name=""/>
        <dsp:cNvSpPr/>
      </dsp:nvSpPr>
      <dsp:spPr>
        <a:xfrm>
          <a:off x="6829418" y="1090325"/>
          <a:ext cx="2540201" cy="2095134"/>
        </a:xfrm>
        <a:prstGeom prst="roundRect">
          <a:avLst>
            <a:gd name="adj" fmla="val 10000"/>
          </a:avLst>
        </a:prstGeom>
        <a:gradFill rotWithShape="0">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es-EC" sz="1800" kern="1200" dirty="0">
              <a:latin typeface="Times New Roman" pitchFamily="18" charset="0"/>
              <a:cs typeface="Times New Roman" pitchFamily="18" charset="0"/>
            </a:rPr>
            <a:t>Informe Ejecutivo</a:t>
          </a:r>
        </a:p>
      </dsp:txBody>
      <dsp:txXfrm>
        <a:off x="6877633" y="1138540"/>
        <a:ext cx="2443771" cy="1549747"/>
      </dsp:txXfrm>
    </dsp:sp>
    <dsp:sp modelId="{E186825D-28DC-42C9-9674-D7C34C3AFC0D}">
      <dsp:nvSpPr>
        <dsp:cNvPr id="0" name=""/>
        <dsp:cNvSpPr/>
      </dsp:nvSpPr>
      <dsp:spPr>
        <a:xfrm>
          <a:off x="7393907" y="2736502"/>
          <a:ext cx="2257956" cy="897914"/>
        </a:xfrm>
        <a:prstGeom prst="roundRect">
          <a:avLst>
            <a:gd name="adj" fmla="val 10000"/>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s-EC" sz="1700" kern="1200" dirty="0">
              <a:solidFill>
                <a:sysClr val="windowText" lastClr="000000"/>
              </a:solidFill>
              <a:latin typeface="Times New Roman" pitchFamily="18" charset="0"/>
              <a:cs typeface="Times New Roman" pitchFamily="18" charset="0"/>
            </a:rPr>
            <a:t>Etapa III </a:t>
          </a:r>
          <a:r>
            <a:rPr lang="es-EC" sz="1700" kern="1200" dirty="0" smtClean="0">
              <a:solidFill>
                <a:sysClr val="windowText" lastClr="000000"/>
              </a:solidFill>
              <a:latin typeface="Times New Roman" pitchFamily="18" charset="0"/>
              <a:cs typeface="Times New Roman" pitchFamily="18" charset="0"/>
            </a:rPr>
            <a:t>Presentación </a:t>
          </a:r>
          <a:r>
            <a:rPr lang="es-EC" sz="1700" kern="1200" dirty="0">
              <a:solidFill>
                <a:sysClr val="windowText" lastClr="000000"/>
              </a:solidFill>
              <a:latin typeface="Times New Roman" pitchFamily="18" charset="0"/>
              <a:cs typeface="Times New Roman" pitchFamily="18" charset="0"/>
            </a:rPr>
            <a:t>de Resultados</a:t>
          </a:r>
        </a:p>
      </dsp:txBody>
      <dsp:txXfrm>
        <a:off x="7420206" y="2762801"/>
        <a:ext cx="2205358" cy="84531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B2FEC01-3CF4-4D21-BD93-5A070F4790E6}" type="datetimeFigureOut">
              <a:rPr lang="es-EC" smtClean="0"/>
              <a:t>19/06/2015</a:t>
            </a:fld>
            <a:endParaRPr lang="es-EC"/>
          </a:p>
        </p:txBody>
      </p:sp>
      <p:sp>
        <p:nvSpPr>
          <p:cNvPr id="4" name="Marcador de pie de página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s-EC"/>
          </a:p>
        </p:txBody>
      </p:sp>
      <p:sp>
        <p:nvSpPr>
          <p:cNvPr id="5" name="Marcador de número de diapositiva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A6A18D0-69E8-4C53-A394-0EE442CB0B8F}" type="slidenum">
              <a:rPr lang="es-EC" smtClean="0"/>
              <a:t>‹Nº›</a:t>
            </a:fld>
            <a:endParaRPr lang="es-EC"/>
          </a:p>
        </p:txBody>
      </p:sp>
    </p:spTree>
    <p:extLst>
      <p:ext uri="{BB962C8B-B14F-4D97-AF65-F5344CB8AC3E}">
        <p14:creationId xmlns:p14="http://schemas.microsoft.com/office/powerpoint/2010/main" val="34866430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C6DA55A-43E8-4105-AC23-5165DEB25F8F}" type="datetimeFigureOut">
              <a:rPr lang="es-EC" smtClean="0"/>
              <a:t>19/06/2015</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EA554E8E-11A5-424B-A49D-BDFC6A4D52BC}" type="slidenum">
              <a:rPr lang="es-EC" smtClean="0"/>
              <a:t>‹Nº›</a:t>
            </a:fld>
            <a:endParaRPr lang="es-EC" dirty="0"/>
          </a:p>
        </p:txBody>
      </p:sp>
    </p:spTree>
    <p:extLst>
      <p:ext uri="{BB962C8B-B14F-4D97-AF65-F5344CB8AC3E}">
        <p14:creationId xmlns:p14="http://schemas.microsoft.com/office/powerpoint/2010/main" val="1794908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6DA55A-43E8-4105-AC23-5165DEB25F8F}" type="datetimeFigureOut">
              <a:rPr lang="es-EC" smtClean="0"/>
              <a:t>19/06/2015</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EA554E8E-11A5-424B-A49D-BDFC6A4D52BC}" type="slidenum">
              <a:rPr lang="es-EC" smtClean="0"/>
              <a:t>‹Nº›</a:t>
            </a:fld>
            <a:endParaRPr lang="es-EC" dirty="0"/>
          </a:p>
        </p:txBody>
      </p:sp>
    </p:spTree>
    <p:extLst>
      <p:ext uri="{BB962C8B-B14F-4D97-AF65-F5344CB8AC3E}">
        <p14:creationId xmlns:p14="http://schemas.microsoft.com/office/powerpoint/2010/main" val="1065820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6DA55A-43E8-4105-AC23-5165DEB25F8F}" type="datetimeFigureOut">
              <a:rPr lang="es-EC" smtClean="0"/>
              <a:t>19/06/2015</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EA554E8E-11A5-424B-A49D-BDFC6A4D52BC}" type="slidenum">
              <a:rPr lang="es-EC" smtClean="0"/>
              <a:t>‹Nº›</a:t>
            </a:fld>
            <a:endParaRPr lang="es-EC"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18077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6DA55A-43E8-4105-AC23-5165DEB25F8F}" type="datetimeFigureOut">
              <a:rPr lang="es-EC" smtClean="0"/>
              <a:t>19/06/2015</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EA554E8E-11A5-424B-A49D-BDFC6A4D52BC}" type="slidenum">
              <a:rPr lang="es-EC" smtClean="0"/>
              <a:t>‹Nº›</a:t>
            </a:fld>
            <a:endParaRPr lang="es-EC" dirty="0"/>
          </a:p>
        </p:txBody>
      </p:sp>
    </p:spTree>
    <p:extLst>
      <p:ext uri="{BB962C8B-B14F-4D97-AF65-F5344CB8AC3E}">
        <p14:creationId xmlns:p14="http://schemas.microsoft.com/office/powerpoint/2010/main" val="26488743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6DA55A-43E8-4105-AC23-5165DEB25F8F}" type="datetimeFigureOut">
              <a:rPr lang="es-EC" smtClean="0"/>
              <a:t>19/06/2015</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EA554E8E-11A5-424B-A49D-BDFC6A4D52BC}" type="slidenum">
              <a:rPr lang="es-EC" smtClean="0"/>
              <a:t>‹Nº›</a:t>
            </a:fld>
            <a:endParaRPr lang="es-EC"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16446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6DA55A-43E8-4105-AC23-5165DEB25F8F}" type="datetimeFigureOut">
              <a:rPr lang="es-EC" smtClean="0"/>
              <a:t>19/06/2015</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EA554E8E-11A5-424B-A49D-BDFC6A4D52BC}" type="slidenum">
              <a:rPr lang="es-EC" smtClean="0"/>
              <a:t>‹Nº›</a:t>
            </a:fld>
            <a:endParaRPr lang="es-EC" dirty="0"/>
          </a:p>
        </p:txBody>
      </p:sp>
    </p:spTree>
    <p:extLst>
      <p:ext uri="{BB962C8B-B14F-4D97-AF65-F5344CB8AC3E}">
        <p14:creationId xmlns:p14="http://schemas.microsoft.com/office/powerpoint/2010/main" val="20429271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6DA55A-43E8-4105-AC23-5165DEB25F8F}" type="datetimeFigureOut">
              <a:rPr lang="es-EC" smtClean="0"/>
              <a:t>19/06/2015</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EA554E8E-11A5-424B-A49D-BDFC6A4D52BC}" type="slidenum">
              <a:rPr lang="es-EC" smtClean="0"/>
              <a:t>‹Nº›</a:t>
            </a:fld>
            <a:endParaRPr lang="es-EC" dirty="0"/>
          </a:p>
        </p:txBody>
      </p:sp>
    </p:spTree>
    <p:extLst>
      <p:ext uri="{BB962C8B-B14F-4D97-AF65-F5344CB8AC3E}">
        <p14:creationId xmlns:p14="http://schemas.microsoft.com/office/powerpoint/2010/main" val="1698429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6DA55A-43E8-4105-AC23-5165DEB25F8F}" type="datetimeFigureOut">
              <a:rPr lang="es-EC" smtClean="0"/>
              <a:t>19/06/2015</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EA554E8E-11A5-424B-A49D-BDFC6A4D52BC}" type="slidenum">
              <a:rPr lang="es-EC" smtClean="0"/>
              <a:t>‹Nº›</a:t>
            </a:fld>
            <a:endParaRPr lang="es-EC" dirty="0"/>
          </a:p>
        </p:txBody>
      </p:sp>
    </p:spTree>
    <p:extLst>
      <p:ext uri="{BB962C8B-B14F-4D97-AF65-F5344CB8AC3E}">
        <p14:creationId xmlns:p14="http://schemas.microsoft.com/office/powerpoint/2010/main" val="2002648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6DA55A-43E8-4105-AC23-5165DEB25F8F}" type="datetimeFigureOut">
              <a:rPr lang="es-EC" smtClean="0"/>
              <a:t>19/06/2015</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EA554E8E-11A5-424B-A49D-BDFC6A4D52BC}" type="slidenum">
              <a:rPr lang="es-EC" smtClean="0"/>
              <a:t>‹Nº›</a:t>
            </a:fld>
            <a:endParaRPr lang="es-EC" dirty="0"/>
          </a:p>
        </p:txBody>
      </p:sp>
    </p:spTree>
    <p:extLst>
      <p:ext uri="{BB962C8B-B14F-4D97-AF65-F5344CB8AC3E}">
        <p14:creationId xmlns:p14="http://schemas.microsoft.com/office/powerpoint/2010/main" val="3418131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6DA55A-43E8-4105-AC23-5165DEB25F8F}" type="datetimeFigureOut">
              <a:rPr lang="es-EC" smtClean="0"/>
              <a:t>19/06/2015</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EA554E8E-11A5-424B-A49D-BDFC6A4D52BC}" type="slidenum">
              <a:rPr lang="es-EC" smtClean="0"/>
              <a:t>‹Nº›</a:t>
            </a:fld>
            <a:endParaRPr lang="es-EC" dirty="0"/>
          </a:p>
        </p:txBody>
      </p:sp>
    </p:spTree>
    <p:extLst>
      <p:ext uri="{BB962C8B-B14F-4D97-AF65-F5344CB8AC3E}">
        <p14:creationId xmlns:p14="http://schemas.microsoft.com/office/powerpoint/2010/main" val="505576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C6DA55A-43E8-4105-AC23-5165DEB25F8F}" type="datetimeFigureOut">
              <a:rPr lang="es-EC" smtClean="0"/>
              <a:t>19/06/2015</a:t>
            </a:fld>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EA554E8E-11A5-424B-A49D-BDFC6A4D52BC}" type="slidenum">
              <a:rPr lang="es-EC" smtClean="0"/>
              <a:t>‹Nº›</a:t>
            </a:fld>
            <a:endParaRPr lang="es-EC" dirty="0"/>
          </a:p>
        </p:txBody>
      </p:sp>
    </p:spTree>
    <p:extLst>
      <p:ext uri="{BB962C8B-B14F-4D97-AF65-F5344CB8AC3E}">
        <p14:creationId xmlns:p14="http://schemas.microsoft.com/office/powerpoint/2010/main" val="4064822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C6DA55A-43E8-4105-AC23-5165DEB25F8F}" type="datetimeFigureOut">
              <a:rPr lang="es-EC" smtClean="0"/>
              <a:t>19/06/2015</a:t>
            </a:fld>
            <a:endParaRPr lang="es-EC" dirty="0"/>
          </a:p>
        </p:txBody>
      </p:sp>
      <p:sp>
        <p:nvSpPr>
          <p:cNvPr id="8" name="Footer Placeholder 7"/>
          <p:cNvSpPr>
            <a:spLocks noGrp="1"/>
          </p:cNvSpPr>
          <p:nvPr>
            <p:ph type="ftr" sz="quarter" idx="11"/>
          </p:nvPr>
        </p:nvSpPr>
        <p:spPr/>
        <p:txBody>
          <a:bodyPr/>
          <a:lstStyle/>
          <a:p>
            <a:endParaRPr lang="es-EC" dirty="0"/>
          </a:p>
        </p:txBody>
      </p:sp>
      <p:sp>
        <p:nvSpPr>
          <p:cNvPr id="9" name="Slide Number Placeholder 8"/>
          <p:cNvSpPr>
            <a:spLocks noGrp="1"/>
          </p:cNvSpPr>
          <p:nvPr>
            <p:ph type="sldNum" sz="quarter" idx="12"/>
          </p:nvPr>
        </p:nvSpPr>
        <p:spPr/>
        <p:txBody>
          <a:bodyPr/>
          <a:lstStyle/>
          <a:p>
            <a:fld id="{EA554E8E-11A5-424B-A49D-BDFC6A4D52BC}" type="slidenum">
              <a:rPr lang="es-EC" smtClean="0"/>
              <a:t>‹Nº›</a:t>
            </a:fld>
            <a:endParaRPr lang="es-EC" dirty="0"/>
          </a:p>
        </p:txBody>
      </p:sp>
    </p:spTree>
    <p:extLst>
      <p:ext uri="{BB962C8B-B14F-4D97-AF65-F5344CB8AC3E}">
        <p14:creationId xmlns:p14="http://schemas.microsoft.com/office/powerpoint/2010/main" val="1396585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C6DA55A-43E8-4105-AC23-5165DEB25F8F}" type="datetimeFigureOut">
              <a:rPr lang="es-EC" smtClean="0"/>
              <a:t>19/06/2015</a:t>
            </a:fld>
            <a:endParaRPr lang="es-EC" dirty="0"/>
          </a:p>
        </p:txBody>
      </p:sp>
      <p:sp>
        <p:nvSpPr>
          <p:cNvPr id="4" name="Footer Placeholder 3"/>
          <p:cNvSpPr>
            <a:spLocks noGrp="1"/>
          </p:cNvSpPr>
          <p:nvPr>
            <p:ph type="ftr" sz="quarter" idx="11"/>
          </p:nvPr>
        </p:nvSpPr>
        <p:spPr/>
        <p:txBody>
          <a:bodyPr/>
          <a:lstStyle/>
          <a:p>
            <a:endParaRPr lang="es-EC" dirty="0"/>
          </a:p>
        </p:txBody>
      </p:sp>
      <p:sp>
        <p:nvSpPr>
          <p:cNvPr id="5" name="Slide Number Placeholder 4"/>
          <p:cNvSpPr>
            <a:spLocks noGrp="1"/>
          </p:cNvSpPr>
          <p:nvPr>
            <p:ph type="sldNum" sz="quarter" idx="12"/>
          </p:nvPr>
        </p:nvSpPr>
        <p:spPr/>
        <p:txBody>
          <a:bodyPr/>
          <a:lstStyle/>
          <a:p>
            <a:fld id="{EA554E8E-11A5-424B-A49D-BDFC6A4D52BC}" type="slidenum">
              <a:rPr lang="es-EC" smtClean="0"/>
              <a:t>‹Nº›</a:t>
            </a:fld>
            <a:endParaRPr lang="es-EC" dirty="0"/>
          </a:p>
        </p:txBody>
      </p:sp>
    </p:spTree>
    <p:extLst>
      <p:ext uri="{BB962C8B-B14F-4D97-AF65-F5344CB8AC3E}">
        <p14:creationId xmlns:p14="http://schemas.microsoft.com/office/powerpoint/2010/main" val="204808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6DA55A-43E8-4105-AC23-5165DEB25F8F}" type="datetimeFigureOut">
              <a:rPr lang="es-EC" smtClean="0"/>
              <a:t>19/06/2015</a:t>
            </a:fld>
            <a:endParaRPr lang="es-EC" dirty="0"/>
          </a:p>
        </p:txBody>
      </p:sp>
      <p:sp>
        <p:nvSpPr>
          <p:cNvPr id="3" name="Footer Placeholder 2"/>
          <p:cNvSpPr>
            <a:spLocks noGrp="1"/>
          </p:cNvSpPr>
          <p:nvPr>
            <p:ph type="ftr" sz="quarter" idx="11"/>
          </p:nvPr>
        </p:nvSpPr>
        <p:spPr/>
        <p:txBody>
          <a:bodyPr/>
          <a:lstStyle/>
          <a:p>
            <a:endParaRPr lang="es-EC" dirty="0"/>
          </a:p>
        </p:txBody>
      </p:sp>
      <p:sp>
        <p:nvSpPr>
          <p:cNvPr id="4" name="Slide Number Placeholder 3"/>
          <p:cNvSpPr>
            <a:spLocks noGrp="1"/>
          </p:cNvSpPr>
          <p:nvPr>
            <p:ph type="sldNum" sz="quarter" idx="12"/>
          </p:nvPr>
        </p:nvSpPr>
        <p:spPr/>
        <p:txBody>
          <a:bodyPr/>
          <a:lstStyle/>
          <a:p>
            <a:fld id="{EA554E8E-11A5-424B-A49D-BDFC6A4D52BC}" type="slidenum">
              <a:rPr lang="es-EC" smtClean="0"/>
              <a:t>‹Nº›</a:t>
            </a:fld>
            <a:endParaRPr lang="es-EC" dirty="0"/>
          </a:p>
        </p:txBody>
      </p:sp>
    </p:spTree>
    <p:extLst>
      <p:ext uri="{BB962C8B-B14F-4D97-AF65-F5344CB8AC3E}">
        <p14:creationId xmlns:p14="http://schemas.microsoft.com/office/powerpoint/2010/main" val="4233771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C6DA55A-43E8-4105-AC23-5165DEB25F8F}" type="datetimeFigureOut">
              <a:rPr lang="es-EC" smtClean="0"/>
              <a:t>19/06/2015</a:t>
            </a:fld>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EA554E8E-11A5-424B-A49D-BDFC6A4D52BC}" type="slidenum">
              <a:rPr lang="es-EC" smtClean="0"/>
              <a:t>‹Nº›</a:t>
            </a:fld>
            <a:endParaRPr lang="es-EC" dirty="0"/>
          </a:p>
        </p:txBody>
      </p:sp>
    </p:spTree>
    <p:extLst>
      <p:ext uri="{BB962C8B-B14F-4D97-AF65-F5344CB8AC3E}">
        <p14:creationId xmlns:p14="http://schemas.microsoft.com/office/powerpoint/2010/main" val="3851863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C6DA55A-43E8-4105-AC23-5165DEB25F8F}" type="datetimeFigureOut">
              <a:rPr lang="es-EC" smtClean="0"/>
              <a:t>19/06/2015</a:t>
            </a:fld>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EA554E8E-11A5-424B-A49D-BDFC6A4D52BC}" type="slidenum">
              <a:rPr lang="es-EC" smtClean="0"/>
              <a:t>‹Nº›</a:t>
            </a:fld>
            <a:endParaRPr lang="es-EC" dirty="0"/>
          </a:p>
        </p:txBody>
      </p:sp>
    </p:spTree>
    <p:extLst>
      <p:ext uri="{BB962C8B-B14F-4D97-AF65-F5344CB8AC3E}">
        <p14:creationId xmlns:p14="http://schemas.microsoft.com/office/powerpoint/2010/main" val="3333993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C6DA55A-43E8-4105-AC23-5165DEB25F8F}" type="datetimeFigureOut">
              <a:rPr lang="es-EC" smtClean="0"/>
              <a:t>19/06/2015</a:t>
            </a:fld>
            <a:endParaRPr lang="es-EC"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A554E8E-11A5-424B-A49D-BDFC6A4D52BC}" type="slidenum">
              <a:rPr lang="es-EC" smtClean="0"/>
              <a:t>‹Nº›</a:t>
            </a:fld>
            <a:endParaRPr lang="es-EC" dirty="0"/>
          </a:p>
        </p:txBody>
      </p:sp>
    </p:spTree>
    <p:extLst>
      <p:ext uri="{BB962C8B-B14F-4D97-AF65-F5344CB8AC3E}">
        <p14:creationId xmlns:p14="http://schemas.microsoft.com/office/powerpoint/2010/main" val="345817026"/>
      </p:ext>
    </p:extLst>
  </p:cSld>
  <p:clrMap bg1="lt1" tx1="dk1" bg2="lt2" tx2="dk2" accent1="accent1" accent2="accent2" accent3="accent3" accent4="accent4" accent5="accent5" accent6="accent6" hlink="hlink" folHlink="folHlink"/>
  <p:sldLayoutIdLst>
    <p:sldLayoutId id="2147484175" r:id="rId1"/>
    <p:sldLayoutId id="2147484176" r:id="rId2"/>
    <p:sldLayoutId id="2147484177" r:id="rId3"/>
    <p:sldLayoutId id="2147484178" r:id="rId4"/>
    <p:sldLayoutId id="2147484179" r:id="rId5"/>
    <p:sldLayoutId id="2147484180" r:id="rId6"/>
    <p:sldLayoutId id="2147484181" r:id="rId7"/>
    <p:sldLayoutId id="2147484182" r:id="rId8"/>
    <p:sldLayoutId id="2147484183" r:id="rId9"/>
    <p:sldLayoutId id="2147484184" r:id="rId10"/>
    <p:sldLayoutId id="2147484185" r:id="rId11"/>
    <p:sldLayoutId id="2147484186" r:id="rId12"/>
    <p:sldLayoutId id="2147484187" r:id="rId13"/>
    <p:sldLayoutId id="2147484188" r:id="rId14"/>
    <p:sldLayoutId id="2147484189" r:id="rId15"/>
    <p:sldLayoutId id="214748419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1.xml"/><Relationship Id="rId1" Type="http://schemas.openxmlformats.org/officeDocument/2006/relationships/slideLayout" Target="../slideLayouts/slideLayout2.xml"/><Relationship Id="rId5" Type="http://schemas.openxmlformats.org/officeDocument/2006/relationships/slide" Target="slide15.xml"/><Relationship Id="rId4" Type="http://schemas.openxmlformats.org/officeDocument/2006/relationships/slide" Target="slide14.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PARA%20VINCULOS/ETAPA%20DE%20FORMULACI&#211;N.xls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hyperlink" Target="PARA%20VINCULOS/PLANIFICACION%20FINANCIERA.xls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PARA%20VINCULOS/ETAPA%20DE%20SEGUIMIENTO.xls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PARA%20VINCULOS/MODELO%20DE%20INVERSIOIN.xlsx" TargetMode="Externa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PARA%20VINCULOS/MODELO%20DE%20MANEJO%20DE%20CAPITAL%20DE%20OPERACION.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5.xml"/><Relationship Id="rId1" Type="http://schemas.openxmlformats.org/officeDocument/2006/relationships/slideLayout" Target="../slideLayouts/slideLayout2.xml"/><Relationship Id="rId5" Type="http://schemas.openxmlformats.org/officeDocument/2006/relationships/slide" Target="slide18.xml"/><Relationship Id="rId4" Type="http://schemas.openxmlformats.org/officeDocument/2006/relationships/slide" Target="slide1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PARA%20VINCULOS/COSTOS%20DE%20VENTAS%20Y%20ADMINISTRATIVOS.xlsx" TargetMode="External"/><Relationship Id="rId3" Type="http://schemas.openxmlformats.org/officeDocument/2006/relationships/hyperlink" Target="PARA%20VINCULOS/BALANCE%20GENERAL%20ANALISIS%20VERTICAL%20Y%20HORIZONTAL.xlsx" TargetMode="External"/><Relationship Id="rId7" Type="http://schemas.openxmlformats.org/officeDocument/2006/relationships/hyperlink" Target="PARA%20VINCULOS/RESULTADOS%20O%20RENTABILIDAD.xlsx" TargetMode="External"/><Relationship Id="rId2" Type="http://schemas.openxmlformats.org/officeDocument/2006/relationships/hyperlink" Target="PARA%20VINCULOS/BALANCE%20GENERAL%20Y%20SUS%20NOTAS.xlsx" TargetMode="External"/><Relationship Id="rId1" Type="http://schemas.openxmlformats.org/officeDocument/2006/relationships/slideLayout" Target="../slideLayouts/slideLayout2.xml"/><Relationship Id="rId6" Type="http://schemas.openxmlformats.org/officeDocument/2006/relationships/hyperlink" Target="PARA%20VINCULOS/LIQUIDEZ.xlsx" TargetMode="External"/><Relationship Id="rId5" Type="http://schemas.openxmlformats.org/officeDocument/2006/relationships/hyperlink" Target="PARA%20VINCULOS/INDICES%20FINANCIEROS.xlsx" TargetMode="External"/><Relationship Id="rId10" Type="http://schemas.openxmlformats.org/officeDocument/2006/relationships/slide" Target="slide5.xml"/><Relationship Id="rId4" Type="http://schemas.openxmlformats.org/officeDocument/2006/relationships/hyperlink" Target="PARA%20VINCULOS/ESTADO%20DE%20RESULTADOS%20ANALISIS%20VERTICAL%20Y%20HORIZONTAL.xlsx" TargetMode="External"/><Relationship Id="rId9" Type="http://schemas.openxmlformats.org/officeDocument/2006/relationships/hyperlink" Target="PARA%20VINCULOS/ACTIVIDADES%20Y%20OPERACIONES.xlsx" TargetMode="External"/></Relationships>
</file>

<file path=ppt/slides/_rels/slide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3830478" y="137784"/>
            <a:ext cx="4128666" cy="1269691"/>
          </a:xfrm>
          <a:prstGeom prst="rect">
            <a:avLst/>
          </a:prstGeom>
        </p:spPr>
      </p:pic>
      <p:sp>
        <p:nvSpPr>
          <p:cNvPr id="5" name="Rectángulo 4"/>
          <p:cNvSpPr/>
          <p:nvPr/>
        </p:nvSpPr>
        <p:spPr>
          <a:xfrm>
            <a:off x="944450" y="1542910"/>
            <a:ext cx="10534919" cy="5601533"/>
          </a:xfrm>
          <a:prstGeom prst="rect">
            <a:avLst/>
          </a:prstGeom>
        </p:spPr>
        <p:txBody>
          <a:bodyPr wrap="square">
            <a:spAutoFit/>
          </a:bodyPr>
          <a:lstStyle/>
          <a:p>
            <a:pPr algn="ctr">
              <a:spcAft>
                <a:spcPts val="0"/>
              </a:spcAft>
            </a:pPr>
            <a:r>
              <a:rPr lang="es-EC" sz="2400" b="1" dirty="0">
                <a:solidFill>
                  <a:srgbClr val="000000"/>
                </a:solidFill>
                <a:latin typeface="Times New Roman" panose="02020603050405020304" pitchFamily="18" charset="0"/>
                <a:ea typeface="Calibri" panose="020F0502020204030204" pitchFamily="34" charset="0"/>
              </a:rPr>
              <a:t>DEPARTAMENTO DE CIENCIAS ECONÓMICAS, </a:t>
            </a:r>
            <a:endParaRPr lang="es-EC" sz="2400" b="1" dirty="0" smtClean="0">
              <a:solidFill>
                <a:srgbClr val="000000"/>
              </a:solidFill>
              <a:latin typeface="Times New Roman" panose="02020603050405020304" pitchFamily="18" charset="0"/>
              <a:ea typeface="Calibri" panose="020F0502020204030204" pitchFamily="34" charset="0"/>
            </a:endParaRPr>
          </a:p>
          <a:p>
            <a:pPr algn="ctr">
              <a:spcAft>
                <a:spcPts val="0"/>
              </a:spcAft>
            </a:pPr>
            <a:r>
              <a:rPr lang="es-EC" sz="2400" b="1" dirty="0" smtClean="0">
                <a:solidFill>
                  <a:srgbClr val="000000"/>
                </a:solidFill>
                <a:latin typeface="Times New Roman" panose="02020603050405020304" pitchFamily="18" charset="0"/>
                <a:ea typeface="Calibri" panose="020F0502020204030204" pitchFamily="34" charset="0"/>
              </a:rPr>
              <a:t>ADMINISTRATIVAS </a:t>
            </a:r>
            <a:r>
              <a:rPr lang="es-EC" sz="2400" b="1" dirty="0">
                <a:solidFill>
                  <a:srgbClr val="000000"/>
                </a:solidFill>
                <a:latin typeface="Times New Roman" panose="02020603050405020304" pitchFamily="18" charset="0"/>
                <a:ea typeface="Calibri" panose="020F0502020204030204" pitchFamily="34" charset="0"/>
              </a:rPr>
              <a:t>Y </a:t>
            </a:r>
            <a:r>
              <a:rPr lang="es-EC" sz="2400" b="1" dirty="0" smtClean="0">
                <a:solidFill>
                  <a:srgbClr val="000000"/>
                </a:solidFill>
                <a:latin typeface="Times New Roman" panose="02020603050405020304" pitchFamily="18" charset="0"/>
                <a:ea typeface="Calibri" panose="020F0502020204030204" pitchFamily="34" charset="0"/>
              </a:rPr>
              <a:t>DE </a:t>
            </a:r>
            <a:r>
              <a:rPr lang="es-EC" sz="2400" b="1" dirty="0">
                <a:solidFill>
                  <a:srgbClr val="000000"/>
                </a:solidFill>
                <a:latin typeface="Times New Roman" panose="02020603050405020304" pitchFamily="18" charset="0"/>
                <a:ea typeface="Calibri" panose="020F0502020204030204" pitchFamily="34" charset="0"/>
              </a:rPr>
              <a:t>COMERCIO</a:t>
            </a:r>
            <a:endParaRPr lang="es-EC" sz="2400" dirty="0">
              <a:solidFill>
                <a:srgbClr val="000000"/>
              </a:solidFill>
              <a:latin typeface="Times New Roman" panose="02020603050405020304" pitchFamily="18" charset="0"/>
              <a:ea typeface="Calibri" panose="020F0502020204030204" pitchFamily="34" charset="0"/>
            </a:endParaRPr>
          </a:p>
          <a:p>
            <a:pPr algn="ctr">
              <a:spcAft>
                <a:spcPts val="0"/>
              </a:spcAft>
            </a:pPr>
            <a:r>
              <a:rPr lang="es-EC" sz="1000" b="1" dirty="0">
                <a:solidFill>
                  <a:srgbClr val="000000"/>
                </a:solidFill>
                <a:latin typeface="Times New Roman" panose="02020603050405020304" pitchFamily="18" charset="0"/>
                <a:ea typeface="Calibri" panose="020F0502020204030204" pitchFamily="34" charset="0"/>
              </a:rPr>
              <a:t> </a:t>
            </a:r>
            <a:endParaRPr lang="es-EC" sz="1000" dirty="0">
              <a:solidFill>
                <a:srgbClr val="000000"/>
              </a:solidFill>
              <a:latin typeface="Times New Roman" panose="02020603050405020304" pitchFamily="18" charset="0"/>
              <a:ea typeface="Calibri" panose="020F0502020204030204" pitchFamily="34" charset="0"/>
            </a:endParaRPr>
          </a:p>
          <a:p>
            <a:pPr algn="ctr">
              <a:spcAft>
                <a:spcPts val="0"/>
              </a:spcAft>
            </a:pPr>
            <a:r>
              <a:rPr lang="es-EC" sz="1000" dirty="0">
                <a:solidFill>
                  <a:srgbClr val="000000"/>
                </a:solidFill>
                <a:latin typeface="Times New Roman" panose="02020603050405020304" pitchFamily="18" charset="0"/>
                <a:ea typeface="Calibri" panose="020F0502020204030204" pitchFamily="34" charset="0"/>
              </a:rPr>
              <a:t> </a:t>
            </a:r>
          </a:p>
          <a:p>
            <a:pPr algn="ctr">
              <a:spcAft>
                <a:spcPts val="0"/>
              </a:spcAft>
            </a:pPr>
            <a:r>
              <a:rPr lang="es-EC" sz="1000" b="1" dirty="0">
                <a:solidFill>
                  <a:srgbClr val="000000"/>
                </a:solidFill>
                <a:latin typeface="Times New Roman" panose="02020603050405020304" pitchFamily="18" charset="0"/>
                <a:ea typeface="Calibri" panose="020F0502020204030204" pitchFamily="34" charset="0"/>
              </a:rPr>
              <a:t> </a:t>
            </a:r>
            <a:endParaRPr lang="es-EC" sz="1000" dirty="0">
              <a:solidFill>
                <a:srgbClr val="000000"/>
              </a:solidFill>
              <a:latin typeface="Times New Roman" panose="02020603050405020304" pitchFamily="18" charset="0"/>
              <a:ea typeface="Calibri" panose="020F0502020204030204" pitchFamily="34" charset="0"/>
            </a:endParaRPr>
          </a:p>
          <a:p>
            <a:pPr algn="ctr">
              <a:spcAft>
                <a:spcPts val="0"/>
              </a:spcAft>
            </a:pPr>
            <a:r>
              <a:rPr lang="es-EC" b="1" dirty="0">
                <a:solidFill>
                  <a:srgbClr val="000000"/>
                </a:solidFill>
                <a:latin typeface="Times New Roman" panose="02020603050405020304" pitchFamily="18" charset="0"/>
                <a:ea typeface="Calibri" panose="020F0502020204030204" pitchFamily="34" charset="0"/>
              </a:rPr>
              <a:t>MAESTRÍA EN </a:t>
            </a:r>
            <a:endParaRPr lang="es-EC" dirty="0">
              <a:solidFill>
                <a:srgbClr val="000000"/>
              </a:solidFill>
              <a:latin typeface="Times New Roman" panose="02020603050405020304" pitchFamily="18" charset="0"/>
              <a:ea typeface="Calibri" panose="020F0502020204030204" pitchFamily="34" charset="0"/>
            </a:endParaRPr>
          </a:p>
          <a:p>
            <a:pPr algn="ctr">
              <a:spcAft>
                <a:spcPts val="0"/>
              </a:spcAft>
            </a:pPr>
            <a:r>
              <a:rPr lang="es-EC" b="1" dirty="0">
                <a:solidFill>
                  <a:srgbClr val="000000"/>
                </a:solidFill>
                <a:latin typeface="Times New Roman" panose="02020603050405020304" pitchFamily="18" charset="0"/>
                <a:ea typeface="Calibri" panose="020F0502020204030204" pitchFamily="34" charset="0"/>
              </a:rPr>
              <a:t>FINANZAS EMPRESARIALES</a:t>
            </a:r>
            <a:endParaRPr lang="es-EC" dirty="0">
              <a:solidFill>
                <a:srgbClr val="000000"/>
              </a:solidFill>
              <a:latin typeface="Times New Roman" panose="02020603050405020304" pitchFamily="18" charset="0"/>
              <a:ea typeface="Calibri" panose="020F0502020204030204" pitchFamily="34" charset="0"/>
            </a:endParaRPr>
          </a:p>
          <a:p>
            <a:pPr algn="ctr">
              <a:spcAft>
                <a:spcPts val="0"/>
              </a:spcAft>
            </a:pPr>
            <a:r>
              <a:rPr lang="es-EC" dirty="0">
                <a:solidFill>
                  <a:srgbClr val="000000"/>
                </a:solidFill>
                <a:latin typeface="Times New Roman" panose="02020603050405020304" pitchFamily="18" charset="0"/>
                <a:ea typeface="Calibri" panose="020F0502020204030204" pitchFamily="34" charset="0"/>
              </a:rPr>
              <a:t> </a:t>
            </a:r>
          </a:p>
          <a:p>
            <a:pPr algn="ctr">
              <a:spcAft>
                <a:spcPts val="0"/>
              </a:spcAft>
            </a:pPr>
            <a:r>
              <a:rPr lang="es-EC" dirty="0">
                <a:solidFill>
                  <a:srgbClr val="000000"/>
                </a:solidFill>
                <a:latin typeface="Times New Roman" panose="02020603050405020304" pitchFamily="18" charset="0"/>
                <a:ea typeface="Calibri" panose="020F0502020204030204" pitchFamily="34" charset="0"/>
              </a:rPr>
              <a:t> </a:t>
            </a:r>
          </a:p>
          <a:p>
            <a:pPr algn="ctr">
              <a:spcAft>
                <a:spcPts val="0"/>
              </a:spcAft>
            </a:pPr>
            <a:r>
              <a:rPr lang="es-EC" sz="1600" dirty="0" smtClean="0">
                <a:solidFill>
                  <a:srgbClr val="000000"/>
                </a:solidFill>
                <a:latin typeface="Times New Roman" panose="02020603050405020304" pitchFamily="18" charset="0"/>
                <a:ea typeface="Calibri" panose="020F0502020204030204" pitchFamily="34" charset="0"/>
              </a:rPr>
              <a:t>“</a:t>
            </a:r>
            <a:r>
              <a:rPr lang="es-EC" sz="1600" dirty="0">
                <a:solidFill>
                  <a:srgbClr val="000000"/>
                </a:solidFill>
                <a:latin typeface="Times New Roman" panose="02020603050405020304" pitchFamily="18" charset="0"/>
                <a:ea typeface="Calibri" panose="020F0502020204030204" pitchFamily="34" charset="0"/>
              </a:rPr>
              <a:t>PROPUESTA Y APLICACIÓN DE UN MODELO DE GESTION FINANCIERA </a:t>
            </a:r>
            <a:endParaRPr lang="es-EC" sz="1600" dirty="0" smtClean="0">
              <a:solidFill>
                <a:srgbClr val="000000"/>
              </a:solidFill>
              <a:latin typeface="Times New Roman" panose="02020603050405020304" pitchFamily="18" charset="0"/>
              <a:ea typeface="Calibri" panose="020F0502020204030204" pitchFamily="34" charset="0"/>
            </a:endParaRPr>
          </a:p>
          <a:p>
            <a:pPr algn="ctr">
              <a:spcAft>
                <a:spcPts val="0"/>
              </a:spcAft>
            </a:pPr>
            <a:r>
              <a:rPr lang="es-EC" sz="1600" dirty="0" smtClean="0">
                <a:solidFill>
                  <a:srgbClr val="000000"/>
                </a:solidFill>
                <a:latin typeface="Times New Roman" panose="02020603050405020304" pitchFamily="18" charset="0"/>
                <a:ea typeface="Calibri" panose="020F0502020204030204" pitchFamily="34" charset="0"/>
              </a:rPr>
              <a:t>PARA </a:t>
            </a:r>
            <a:r>
              <a:rPr lang="es-EC" sz="1600" dirty="0">
                <a:solidFill>
                  <a:srgbClr val="000000"/>
                </a:solidFill>
                <a:latin typeface="Times New Roman" panose="02020603050405020304" pitchFamily="18" charset="0"/>
                <a:ea typeface="Calibri" panose="020F0502020204030204" pitchFamily="34" charset="0"/>
              </a:rPr>
              <a:t>LA EMPRESA XPRESS GROUP S.A.”</a:t>
            </a:r>
          </a:p>
          <a:p>
            <a:pPr algn="ctr">
              <a:spcAft>
                <a:spcPts val="0"/>
              </a:spcAft>
            </a:pPr>
            <a:r>
              <a:rPr lang="es-EC" sz="1600" dirty="0">
                <a:solidFill>
                  <a:srgbClr val="000000"/>
                </a:solidFill>
                <a:latin typeface="Times New Roman" panose="02020603050405020304" pitchFamily="18" charset="0"/>
                <a:ea typeface="Calibri" panose="020F0502020204030204" pitchFamily="34" charset="0"/>
              </a:rPr>
              <a:t> </a:t>
            </a:r>
          </a:p>
          <a:p>
            <a:pPr algn="ctr">
              <a:spcAft>
                <a:spcPts val="0"/>
              </a:spcAft>
            </a:pPr>
            <a:r>
              <a:rPr lang="es-EC" sz="1600" b="1" dirty="0">
                <a:solidFill>
                  <a:srgbClr val="000000"/>
                </a:solidFill>
                <a:latin typeface="Times New Roman" panose="02020603050405020304" pitchFamily="18" charset="0"/>
                <a:ea typeface="Calibri" panose="020F0502020204030204" pitchFamily="34" charset="0"/>
              </a:rPr>
              <a:t> </a:t>
            </a:r>
            <a:endParaRPr lang="es-EC" sz="1600" dirty="0">
              <a:solidFill>
                <a:srgbClr val="000000"/>
              </a:solidFill>
              <a:latin typeface="Times New Roman" panose="02020603050405020304" pitchFamily="18" charset="0"/>
              <a:ea typeface="Calibri" panose="020F0502020204030204" pitchFamily="34" charset="0"/>
            </a:endParaRPr>
          </a:p>
          <a:p>
            <a:pPr algn="ctr">
              <a:spcAft>
                <a:spcPts val="0"/>
              </a:spcAft>
            </a:pPr>
            <a:r>
              <a:rPr lang="es-EC" sz="1600" b="1" dirty="0">
                <a:solidFill>
                  <a:srgbClr val="000000"/>
                </a:solidFill>
                <a:latin typeface="Times New Roman" panose="02020603050405020304" pitchFamily="18" charset="0"/>
                <a:ea typeface="Calibri" panose="020F0502020204030204" pitchFamily="34" charset="0"/>
              </a:rPr>
              <a:t>PROYECTO II</a:t>
            </a:r>
            <a:endParaRPr lang="es-EC" sz="1600" dirty="0">
              <a:solidFill>
                <a:srgbClr val="000000"/>
              </a:solidFill>
              <a:latin typeface="Times New Roman" panose="02020603050405020304" pitchFamily="18" charset="0"/>
              <a:ea typeface="Calibri" panose="020F0502020204030204" pitchFamily="34" charset="0"/>
            </a:endParaRPr>
          </a:p>
          <a:p>
            <a:pPr algn="ctr">
              <a:spcAft>
                <a:spcPts val="0"/>
              </a:spcAft>
            </a:pPr>
            <a:r>
              <a:rPr lang="es-EC" sz="1600" dirty="0">
                <a:solidFill>
                  <a:srgbClr val="000000"/>
                </a:solidFill>
                <a:latin typeface="Times New Roman" panose="02020603050405020304" pitchFamily="18" charset="0"/>
                <a:ea typeface="Calibri" panose="020F0502020204030204" pitchFamily="34" charset="0"/>
              </a:rPr>
              <a:t> </a:t>
            </a:r>
          </a:p>
          <a:p>
            <a:pPr algn="ctr">
              <a:spcAft>
                <a:spcPts val="0"/>
              </a:spcAft>
            </a:pPr>
            <a:r>
              <a:rPr lang="es-EC" sz="1600" b="1" dirty="0" smtClean="0">
                <a:solidFill>
                  <a:srgbClr val="000000"/>
                </a:solidFill>
                <a:latin typeface="Times New Roman" panose="02020603050405020304" pitchFamily="18" charset="0"/>
                <a:ea typeface="Calibri" panose="020F0502020204030204" pitchFamily="34" charset="0"/>
              </a:rPr>
              <a:t>AUTORAS</a:t>
            </a:r>
            <a:r>
              <a:rPr lang="es-EC" sz="1600" b="1" dirty="0">
                <a:solidFill>
                  <a:srgbClr val="000000"/>
                </a:solidFill>
                <a:latin typeface="Times New Roman" panose="02020603050405020304" pitchFamily="18" charset="0"/>
                <a:ea typeface="Calibri" panose="020F0502020204030204" pitchFamily="34" charset="0"/>
              </a:rPr>
              <a:t>:</a:t>
            </a:r>
            <a:endParaRPr lang="es-EC" sz="1600" dirty="0">
              <a:solidFill>
                <a:srgbClr val="000000"/>
              </a:solidFill>
              <a:latin typeface="Times New Roman" panose="02020603050405020304" pitchFamily="18" charset="0"/>
              <a:ea typeface="Calibri" panose="020F0502020204030204" pitchFamily="34" charset="0"/>
            </a:endParaRPr>
          </a:p>
          <a:p>
            <a:pPr algn="ctr">
              <a:spcAft>
                <a:spcPts val="0"/>
              </a:spcAft>
            </a:pPr>
            <a:r>
              <a:rPr lang="es-EC" sz="1600" dirty="0">
                <a:solidFill>
                  <a:srgbClr val="000000"/>
                </a:solidFill>
                <a:latin typeface="Times New Roman" panose="02020603050405020304" pitchFamily="18" charset="0"/>
                <a:ea typeface="Calibri" panose="020F0502020204030204" pitchFamily="34" charset="0"/>
              </a:rPr>
              <a:t> </a:t>
            </a:r>
          </a:p>
          <a:p>
            <a:pPr algn="ctr">
              <a:spcAft>
                <a:spcPts val="0"/>
              </a:spcAft>
            </a:pPr>
            <a:r>
              <a:rPr lang="es-EC" sz="1600" dirty="0">
                <a:solidFill>
                  <a:srgbClr val="000000"/>
                </a:solidFill>
                <a:latin typeface="Times New Roman" panose="02020603050405020304" pitchFamily="18" charset="0"/>
                <a:ea typeface="Calibri" panose="020F0502020204030204" pitchFamily="34" charset="0"/>
              </a:rPr>
              <a:t>Ing. Barros Carrión, Sara Mercedes</a:t>
            </a:r>
          </a:p>
          <a:p>
            <a:pPr algn="ctr">
              <a:spcAft>
                <a:spcPts val="0"/>
              </a:spcAft>
            </a:pPr>
            <a:r>
              <a:rPr lang="es-EC" sz="1600" dirty="0">
                <a:solidFill>
                  <a:srgbClr val="000000"/>
                </a:solidFill>
                <a:latin typeface="Times New Roman" panose="02020603050405020304" pitchFamily="18" charset="0"/>
                <a:ea typeface="Calibri" panose="020F0502020204030204" pitchFamily="34" charset="0"/>
              </a:rPr>
              <a:t>Ing. Morocho Santamaría, Mayra Elizabeth</a:t>
            </a:r>
          </a:p>
          <a:p>
            <a:pPr algn="ctr">
              <a:spcAft>
                <a:spcPts val="0"/>
              </a:spcAft>
            </a:pPr>
            <a:r>
              <a:rPr lang="es-EC" sz="1600" dirty="0">
                <a:solidFill>
                  <a:srgbClr val="000000"/>
                </a:solidFill>
                <a:latin typeface="Times New Roman" panose="02020603050405020304" pitchFamily="18" charset="0"/>
                <a:ea typeface="Calibri" panose="020F0502020204030204" pitchFamily="34" charset="0"/>
              </a:rPr>
              <a:t> </a:t>
            </a:r>
          </a:p>
          <a:p>
            <a:pPr algn="ctr">
              <a:spcAft>
                <a:spcPts val="0"/>
              </a:spcAft>
            </a:pPr>
            <a:r>
              <a:rPr lang="es-EC" sz="1600" dirty="0" smtClean="0">
                <a:solidFill>
                  <a:srgbClr val="000000"/>
                </a:solidFill>
                <a:latin typeface="Times New Roman" panose="02020603050405020304" pitchFamily="18" charset="0"/>
                <a:ea typeface="Calibri" panose="020F0502020204030204" pitchFamily="34" charset="0"/>
              </a:rPr>
              <a:t>Sangolquí, Junio </a:t>
            </a:r>
            <a:r>
              <a:rPr lang="es-EC" sz="1600" dirty="0" smtClean="0">
                <a:solidFill>
                  <a:srgbClr val="000000"/>
                </a:solidFill>
                <a:latin typeface="Times New Roman" panose="02020603050405020304" pitchFamily="18" charset="0"/>
                <a:ea typeface="Calibri" panose="020F0502020204030204" pitchFamily="34" charset="0"/>
              </a:rPr>
              <a:t>2015</a:t>
            </a:r>
            <a:endParaRPr lang="es-EC" sz="1600" dirty="0">
              <a:solidFill>
                <a:srgbClr val="000000"/>
              </a:solidFill>
              <a:latin typeface="Times New Roman" panose="02020603050405020304" pitchFamily="18" charset="0"/>
              <a:ea typeface="Calibri" panose="020F0502020204030204" pitchFamily="34" charset="0"/>
            </a:endParaRPr>
          </a:p>
          <a:p>
            <a:pPr algn="ctr">
              <a:spcAft>
                <a:spcPts val="0"/>
              </a:spcAft>
            </a:pPr>
            <a:r>
              <a:rPr lang="es-EC" sz="1600" b="1" dirty="0">
                <a:solidFill>
                  <a:srgbClr val="000000"/>
                </a:solidFill>
                <a:latin typeface="Times New Roman" panose="02020603050405020304" pitchFamily="18" charset="0"/>
                <a:ea typeface="Calibri" panose="020F0502020204030204" pitchFamily="34" charset="0"/>
              </a:rPr>
              <a:t> </a:t>
            </a:r>
            <a:endParaRPr lang="es-EC" sz="1600" dirty="0">
              <a:solidFill>
                <a:srgbClr val="00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39306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90943"/>
          </a:xfrm>
        </p:spPr>
        <p:txBody>
          <a:bodyPr>
            <a:normAutofit/>
          </a:bodyPr>
          <a:lstStyle/>
          <a:p>
            <a:pPr algn="ctr"/>
            <a:r>
              <a:rPr lang="es-EC" sz="3000" dirty="0" smtClean="0">
                <a:latin typeface="Times New Roman" panose="02020603050405020304" pitchFamily="18" charset="0"/>
                <a:cs typeface="Times New Roman" panose="02020603050405020304" pitchFamily="18" charset="0"/>
              </a:rPr>
              <a:t>Modelo de Planificación Financiera</a:t>
            </a:r>
            <a:endParaRPr lang="es-EC" sz="3000" dirty="0">
              <a:latin typeface="Times New Roman" panose="02020603050405020304" pitchFamily="18" charset="0"/>
              <a:cs typeface="Times New Roman" panose="02020603050405020304" pitchFamily="18" charset="0"/>
            </a:endParaRPr>
          </a:p>
        </p:txBody>
      </p:sp>
      <p:sp>
        <p:nvSpPr>
          <p:cNvPr id="8" name="Marcador de contenido 2"/>
          <p:cNvSpPr txBox="1">
            <a:spLocks/>
          </p:cNvSpPr>
          <p:nvPr/>
        </p:nvSpPr>
        <p:spPr>
          <a:xfrm>
            <a:off x="990600" y="1208468"/>
            <a:ext cx="10515600" cy="53704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dirty="0" smtClean="0">
                <a:latin typeface="Times New Roman" panose="02020603050405020304" pitchFamily="18" charset="0"/>
                <a:cs typeface="Times New Roman" panose="02020603050405020304" pitchFamily="18" charset="0"/>
              </a:rPr>
              <a:t>Etapas del Modelo de Planificación Financiera</a:t>
            </a: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AutoNum type="arabicPeriod"/>
            </a:pPr>
            <a:r>
              <a:rPr lang="es-EC" dirty="0" smtClean="0">
                <a:latin typeface="Times New Roman" panose="02020603050405020304" pitchFamily="18" charset="0"/>
                <a:cs typeface="Times New Roman" panose="02020603050405020304" pitchFamily="18" charset="0"/>
              </a:rPr>
              <a:t>Etapa Analítica</a:t>
            </a:r>
          </a:p>
          <a:p>
            <a:pPr marL="0" indent="0">
              <a:buNone/>
            </a:pPr>
            <a:endParaRPr lang="es-EC" dirty="0" smtClean="0">
              <a:latin typeface="Times New Roman" panose="02020603050405020304" pitchFamily="18" charset="0"/>
              <a:cs typeface="Times New Roman" panose="02020603050405020304" pitchFamily="18" charset="0"/>
            </a:endParaRPr>
          </a:p>
          <a:p>
            <a:pPr marL="0" indent="0">
              <a:buNone/>
            </a:pPr>
            <a:r>
              <a:rPr lang="es-EC" dirty="0" smtClean="0">
                <a:latin typeface="Times New Roman" panose="02020603050405020304" pitchFamily="18" charset="0"/>
                <a:cs typeface="Times New Roman" panose="02020603050405020304" pitchFamily="18" charset="0"/>
              </a:rPr>
              <a:t>2. Etapa de Formulación</a:t>
            </a:r>
          </a:p>
          <a:p>
            <a:pPr marL="0" indent="0">
              <a:buNone/>
            </a:pPr>
            <a:endParaRPr lang="es-EC" dirty="0">
              <a:latin typeface="Times New Roman" panose="02020603050405020304" pitchFamily="18" charset="0"/>
              <a:cs typeface="Times New Roman" panose="02020603050405020304" pitchFamily="18" charset="0"/>
            </a:endParaRPr>
          </a:p>
          <a:p>
            <a:pPr marL="0" indent="0">
              <a:buNone/>
            </a:pPr>
            <a:r>
              <a:rPr lang="es-EC" dirty="0" smtClean="0">
                <a:latin typeface="Times New Roman" panose="02020603050405020304" pitchFamily="18" charset="0"/>
                <a:cs typeface="Times New Roman" panose="02020603050405020304" pitchFamily="18" charset="0"/>
              </a:rPr>
              <a:t>3. Etapa de Implementación</a:t>
            </a:r>
          </a:p>
          <a:p>
            <a:pPr marL="0" indent="0">
              <a:buNone/>
            </a:pPr>
            <a:endParaRPr lang="es-EC" dirty="0" smtClean="0">
              <a:latin typeface="Times New Roman" panose="02020603050405020304" pitchFamily="18" charset="0"/>
              <a:cs typeface="Times New Roman" panose="02020603050405020304" pitchFamily="18" charset="0"/>
            </a:endParaRPr>
          </a:p>
          <a:p>
            <a:pPr marL="0" indent="0">
              <a:buNone/>
            </a:pPr>
            <a:r>
              <a:rPr lang="es-EC" dirty="0" smtClean="0">
                <a:latin typeface="Times New Roman" panose="02020603050405020304" pitchFamily="18" charset="0"/>
                <a:cs typeface="Times New Roman" panose="02020603050405020304" pitchFamily="18" charset="0"/>
              </a:rPr>
              <a:t>4. Etapa de Seguimiento y Evaluación</a:t>
            </a: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p:txBody>
      </p:sp>
      <p:sp>
        <p:nvSpPr>
          <p:cNvPr id="4" name="Botón de acción: Hacia delante o Siguiente 3">
            <a:hlinkClick r:id="rId2" action="ppaction://hlinksldjump" highlightClick="1"/>
          </p:cNvPr>
          <p:cNvSpPr/>
          <p:nvPr/>
        </p:nvSpPr>
        <p:spPr>
          <a:xfrm>
            <a:off x="7662928" y="2369712"/>
            <a:ext cx="669701" cy="412124"/>
          </a:xfrm>
          <a:prstGeom prst="actionButtonForwardNex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11" name="Botón de acción: Hacia delante o Siguiente 10">
            <a:hlinkClick r:id="rId3" action="ppaction://hlinksldjump" highlightClick="1"/>
          </p:cNvPr>
          <p:cNvSpPr/>
          <p:nvPr/>
        </p:nvSpPr>
        <p:spPr>
          <a:xfrm>
            <a:off x="7708005" y="3278206"/>
            <a:ext cx="669701" cy="412124"/>
          </a:xfrm>
          <a:prstGeom prst="actionButtonForwardNex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12" name="Botón de acción: Hacia delante o Siguiente 11">
            <a:hlinkClick r:id="rId4" action="ppaction://hlinksldjump" highlightClick="1"/>
          </p:cNvPr>
          <p:cNvSpPr/>
          <p:nvPr/>
        </p:nvSpPr>
        <p:spPr>
          <a:xfrm>
            <a:off x="7708005" y="4268273"/>
            <a:ext cx="669701" cy="412124"/>
          </a:xfrm>
          <a:prstGeom prst="actionButtonForwardNex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13" name="Botón de acción: Hacia delante o Siguiente 12">
            <a:hlinkClick r:id="rId5" action="ppaction://hlinksldjump" highlightClick="1"/>
          </p:cNvPr>
          <p:cNvSpPr/>
          <p:nvPr/>
        </p:nvSpPr>
        <p:spPr>
          <a:xfrm>
            <a:off x="7708005" y="5314557"/>
            <a:ext cx="669701" cy="412124"/>
          </a:xfrm>
          <a:prstGeom prst="actionButtonForwardNex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extLst>
      <p:ext uri="{BB962C8B-B14F-4D97-AF65-F5344CB8AC3E}">
        <p14:creationId xmlns:p14="http://schemas.microsoft.com/office/powerpoint/2010/main" val="1479975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50028"/>
            <a:ext cx="10515600" cy="690943"/>
          </a:xfrm>
        </p:spPr>
        <p:txBody>
          <a:bodyPr>
            <a:normAutofit fontScale="90000"/>
          </a:bodyPr>
          <a:lstStyle/>
          <a:p>
            <a:pPr algn="ctr"/>
            <a:r>
              <a:rPr lang="es-EC" sz="3000" dirty="0" smtClean="0">
                <a:latin typeface="Times New Roman" panose="02020603050405020304" pitchFamily="18" charset="0"/>
                <a:cs typeface="Times New Roman" panose="02020603050405020304" pitchFamily="18" charset="0"/>
              </a:rPr>
              <a:t/>
            </a:r>
            <a:br>
              <a:rPr lang="es-EC" sz="3000" dirty="0" smtClean="0">
                <a:latin typeface="Times New Roman" panose="02020603050405020304" pitchFamily="18" charset="0"/>
                <a:cs typeface="Times New Roman" panose="02020603050405020304" pitchFamily="18" charset="0"/>
              </a:rPr>
            </a:br>
            <a:r>
              <a:rPr lang="es-EC" sz="3300" dirty="0" smtClean="0">
                <a:latin typeface="Times New Roman" panose="02020603050405020304" pitchFamily="18" charset="0"/>
                <a:cs typeface="Times New Roman" panose="02020603050405020304" pitchFamily="18" charset="0"/>
              </a:rPr>
              <a:t>Modelo de Planificación Financiera</a:t>
            </a:r>
            <a:endParaRPr lang="es-EC" sz="3300" dirty="0">
              <a:latin typeface="Times New Roman" panose="02020603050405020304" pitchFamily="18" charset="0"/>
              <a:cs typeface="Times New Roman" panose="02020603050405020304" pitchFamily="18" charset="0"/>
            </a:endParaRPr>
          </a:p>
        </p:txBody>
      </p:sp>
      <p:sp>
        <p:nvSpPr>
          <p:cNvPr id="8" name="Marcador de contenido 2"/>
          <p:cNvSpPr txBox="1">
            <a:spLocks/>
          </p:cNvSpPr>
          <p:nvPr/>
        </p:nvSpPr>
        <p:spPr>
          <a:xfrm>
            <a:off x="736241" y="540915"/>
            <a:ext cx="10515600" cy="53704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dirty="0" smtClean="0">
                <a:latin typeface="Times New Roman" panose="02020603050405020304" pitchFamily="18" charset="0"/>
                <a:cs typeface="Times New Roman" panose="02020603050405020304" pitchFamily="18" charset="0"/>
              </a:rPr>
              <a:t>Etapa Analítica</a:t>
            </a: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p:txBody>
      </p:sp>
      <p:sp>
        <p:nvSpPr>
          <p:cNvPr id="5" name="Botón de acción: Volver 4">
            <a:hlinkClick r:id="rId2" action="ppaction://hlinksldjump" highlightClick="1"/>
          </p:cNvPr>
          <p:cNvSpPr/>
          <p:nvPr/>
        </p:nvSpPr>
        <p:spPr>
          <a:xfrm>
            <a:off x="10871914" y="5727575"/>
            <a:ext cx="759854" cy="682580"/>
          </a:xfrm>
          <a:prstGeom prst="actionButtonReturn">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				 </a:t>
            </a:r>
            <a:endParaRPr lang="es-EC" dirty="0"/>
          </a:p>
        </p:txBody>
      </p:sp>
      <p:pic>
        <p:nvPicPr>
          <p:cNvPr id="14" name="Imagen 13"/>
          <p:cNvPicPr>
            <a:picLocks noChangeAspect="1"/>
          </p:cNvPicPr>
          <p:nvPr/>
        </p:nvPicPr>
        <p:blipFill>
          <a:blip r:embed="rId3"/>
          <a:stretch>
            <a:fillRect/>
          </a:stretch>
        </p:blipFill>
        <p:spPr>
          <a:xfrm>
            <a:off x="853624" y="1049435"/>
            <a:ext cx="9984388" cy="5360720"/>
          </a:xfrm>
          <a:prstGeom prst="rect">
            <a:avLst/>
          </a:prstGeom>
        </p:spPr>
      </p:pic>
    </p:spTree>
    <p:extLst>
      <p:ext uri="{BB962C8B-B14F-4D97-AF65-F5344CB8AC3E}">
        <p14:creationId xmlns:p14="http://schemas.microsoft.com/office/powerpoint/2010/main" val="21330223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50028"/>
            <a:ext cx="10515600" cy="690943"/>
          </a:xfrm>
        </p:spPr>
        <p:txBody>
          <a:bodyPr>
            <a:normAutofit fontScale="90000"/>
          </a:bodyPr>
          <a:lstStyle/>
          <a:p>
            <a:pPr algn="ctr"/>
            <a:r>
              <a:rPr lang="es-EC" sz="3000" dirty="0" smtClean="0">
                <a:latin typeface="Times New Roman" panose="02020603050405020304" pitchFamily="18" charset="0"/>
                <a:cs typeface="Times New Roman" panose="02020603050405020304" pitchFamily="18" charset="0"/>
              </a:rPr>
              <a:t/>
            </a:r>
            <a:br>
              <a:rPr lang="es-EC" sz="3000" dirty="0" smtClean="0">
                <a:latin typeface="Times New Roman" panose="02020603050405020304" pitchFamily="18" charset="0"/>
                <a:cs typeface="Times New Roman" panose="02020603050405020304" pitchFamily="18" charset="0"/>
              </a:rPr>
            </a:br>
            <a:r>
              <a:rPr lang="es-EC" sz="3000" dirty="0" smtClean="0">
                <a:latin typeface="Times New Roman" panose="02020603050405020304" pitchFamily="18" charset="0"/>
                <a:cs typeface="Times New Roman" panose="02020603050405020304" pitchFamily="18" charset="0"/>
              </a:rPr>
              <a:t>Modelo de Planificación Financiera</a:t>
            </a:r>
            <a:endParaRPr lang="es-EC" sz="3000" dirty="0">
              <a:latin typeface="Times New Roman" panose="02020603050405020304" pitchFamily="18" charset="0"/>
              <a:cs typeface="Times New Roman" panose="02020603050405020304" pitchFamily="18" charset="0"/>
            </a:endParaRPr>
          </a:p>
        </p:txBody>
      </p:sp>
      <p:sp>
        <p:nvSpPr>
          <p:cNvPr id="8" name="Marcador de contenido 2"/>
          <p:cNvSpPr txBox="1">
            <a:spLocks/>
          </p:cNvSpPr>
          <p:nvPr/>
        </p:nvSpPr>
        <p:spPr>
          <a:xfrm>
            <a:off x="838200" y="708340"/>
            <a:ext cx="10515600" cy="5370490"/>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sz="2600" dirty="0" smtClean="0">
                <a:latin typeface="Times New Roman" panose="02020603050405020304" pitchFamily="18" charset="0"/>
                <a:cs typeface="Times New Roman" panose="02020603050405020304" pitchFamily="18" charset="0"/>
              </a:rPr>
              <a:t>Etapa de Formulación</a:t>
            </a:r>
          </a:p>
          <a:p>
            <a:pPr marL="0" indent="0">
              <a:buNone/>
            </a:pPr>
            <a:r>
              <a:rPr lang="es-EC" sz="2400" dirty="0" smtClean="0">
                <a:latin typeface="Times New Roman" panose="02020603050405020304" pitchFamily="18" charset="0"/>
                <a:cs typeface="Times New Roman" panose="02020603050405020304" pitchFamily="18" charset="0"/>
              </a:rPr>
              <a:t>	</a:t>
            </a:r>
          </a:p>
          <a:p>
            <a:pPr marL="0" indent="0">
              <a:buNone/>
            </a:pPr>
            <a:r>
              <a:rPr lang="es-EC" sz="2400" dirty="0">
                <a:latin typeface="Times New Roman" panose="02020603050405020304" pitchFamily="18" charset="0"/>
                <a:cs typeface="Times New Roman" panose="02020603050405020304" pitchFamily="18" charset="0"/>
              </a:rPr>
              <a:t>	</a:t>
            </a:r>
            <a:r>
              <a:rPr lang="es-EC" sz="2400" dirty="0" smtClean="0">
                <a:latin typeface="Times New Roman" panose="02020603050405020304" pitchFamily="18" charset="0"/>
                <a:cs typeface="Times New Roman" panose="02020603050405020304" pitchFamily="18" charset="0"/>
              </a:rPr>
              <a:t>Los</a:t>
            </a:r>
            <a:r>
              <a:rPr lang="es-EC" sz="2400" dirty="0" smtClean="0"/>
              <a:t> </a:t>
            </a:r>
            <a:r>
              <a:rPr lang="es-EC" sz="2400" dirty="0">
                <a:latin typeface="Times New Roman" panose="02020603050405020304" pitchFamily="18" charset="0"/>
                <a:cs typeface="Times New Roman" panose="02020603050405020304" pitchFamily="18" charset="0"/>
              </a:rPr>
              <a:t>componentes del plan que se debe considerar son</a:t>
            </a:r>
            <a:r>
              <a:rPr lang="es-EC" sz="2400" dirty="0" smtClean="0">
                <a:latin typeface="Times New Roman" panose="02020603050405020304" pitchFamily="18" charset="0"/>
                <a:cs typeface="Times New Roman" panose="02020603050405020304" pitchFamily="18" charset="0"/>
              </a:rPr>
              <a:t>:</a:t>
            </a:r>
          </a:p>
          <a:p>
            <a:pPr marL="0" indent="0">
              <a:buNone/>
            </a:pPr>
            <a:endParaRPr lang="es-EC" sz="2400" dirty="0">
              <a:latin typeface="Times New Roman" panose="02020603050405020304" pitchFamily="18" charset="0"/>
              <a:cs typeface="Times New Roman" panose="02020603050405020304" pitchFamily="18" charset="0"/>
            </a:endParaRPr>
          </a:p>
          <a:p>
            <a:pPr lvl="0"/>
            <a:r>
              <a:rPr lang="es-EC" sz="2400" dirty="0" smtClean="0">
                <a:latin typeface="Times New Roman" panose="02020603050405020304" pitchFamily="18" charset="0"/>
                <a:cs typeface="Times New Roman" panose="02020603050405020304" pitchFamily="18" charset="0"/>
              </a:rPr>
              <a:t>Misión y Visión </a:t>
            </a:r>
            <a:endParaRPr lang="es-EC" sz="2400" dirty="0">
              <a:latin typeface="Times New Roman" panose="02020603050405020304" pitchFamily="18" charset="0"/>
              <a:cs typeface="Times New Roman" panose="02020603050405020304" pitchFamily="18" charset="0"/>
            </a:endParaRPr>
          </a:p>
          <a:p>
            <a:pPr lvl="0"/>
            <a:r>
              <a:rPr lang="es-EC" sz="2400" dirty="0" smtClean="0">
                <a:latin typeface="Times New Roman" panose="02020603050405020304" pitchFamily="18" charset="0"/>
                <a:cs typeface="Times New Roman" panose="02020603050405020304" pitchFamily="18" charset="0"/>
              </a:rPr>
              <a:t>Principios y valores</a:t>
            </a:r>
          </a:p>
          <a:p>
            <a:pPr lvl="0"/>
            <a:r>
              <a:rPr lang="es-EC" sz="2400" dirty="0" smtClean="0">
                <a:latin typeface="Times New Roman" panose="02020603050405020304" pitchFamily="18" charset="0"/>
                <a:cs typeface="Times New Roman" panose="02020603050405020304" pitchFamily="18" charset="0"/>
              </a:rPr>
              <a:t>Los objetivos estratégicos</a:t>
            </a:r>
          </a:p>
          <a:p>
            <a:pPr lvl="0"/>
            <a:r>
              <a:rPr lang="es-EC" sz="2400" dirty="0" smtClean="0">
                <a:latin typeface="Times New Roman" panose="02020603050405020304" pitchFamily="18" charset="0"/>
                <a:cs typeface="Times New Roman" panose="02020603050405020304" pitchFamily="18" charset="0"/>
              </a:rPr>
              <a:t>Las  estrategias</a:t>
            </a:r>
          </a:p>
          <a:p>
            <a:pPr marL="0" indent="0">
              <a:buNone/>
            </a:pPr>
            <a:r>
              <a:rPr lang="es-EC" sz="2400" dirty="0" smtClean="0">
                <a:latin typeface="Times New Roman" panose="02020603050405020304" pitchFamily="18" charset="0"/>
                <a:cs typeface="Times New Roman" panose="02020603050405020304" pitchFamily="18" charset="0"/>
              </a:rPr>
              <a:t>	Las </a:t>
            </a:r>
            <a:r>
              <a:rPr lang="es-EC" sz="2400" dirty="0">
                <a:latin typeface="Times New Roman" panose="02020603050405020304" pitchFamily="18" charset="0"/>
                <a:cs typeface="Times New Roman" panose="02020603050405020304" pitchFamily="18" charset="0"/>
              </a:rPr>
              <a:t>estrategias planteadas deberán cumplir los siguientes puntos</a:t>
            </a:r>
            <a:r>
              <a:rPr lang="es-EC" sz="2400" dirty="0" smtClean="0">
                <a:latin typeface="Times New Roman" panose="02020603050405020304" pitchFamily="18" charset="0"/>
                <a:cs typeface="Times New Roman" panose="02020603050405020304" pitchFamily="18" charset="0"/>
              </a:rPr>
              <a:t>:</a:t>
            </a:r>
          </a:p>
          <a:p>
            <a:pPr marL="0" indent="0">
              <a:buNone/>
            </a:pPr>
            <a:endParaRPr lang="es-EC" sz="24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lang="es-EC" sz="2200" dirty="0">
                <a:latin typeface="Times New Roman" panose="02020603050405020304" pitchFamily="18" charset="0"/>
                <a:cs typeface="Times New Roman" panose="02020603050405020304" pitchFamily="18" charset="0"/>
              </a:rPr>
              <a:t>Ser</a:t>
            </a:r>
            <a:r>
              <a:rPr lang="es-EC" dirty="0">
                <a:latin typeface="Times New Roman" panose="02020603050405020304" pitchFamily="18" charset="0"/>
                <a:cs typeface="Times New Roman" panose="02020603050405020304" pitchFamily="18" charset="0"/>
              </a:rPr>
              <a:t> </a:t>
            </a:r>
            <a:r>
              <a:rPr lang="es-EC" sz="2200" dirty="0">
                <a:latin typeface="Times New Roman" panose="02020603050405020304" pitchFamily="18" charset="0"/>
                <a:cs typeface="Times New Roman" panose="02020603050405020304" pitchFamily="18" charset="0"/>
              </a:rPr>
              <a:t>viable considerando las restricciones internas y externas.</a:t>
            </a:r>
          </a:p>
          <a:p>
            <a:pPr lvl="1">
              <a:buFont typeface="Wingdings" panose="05000000000000000000" pitchFamily="2" charset="2"/>
              <a:buChar char="ü"/>
            </a:pPr>
            <a:r>
              <a:rPr lang="es-EC" sz="2200" dirty="0">
                <a:latin typeface="Times New Roman" panose="02020603050405020304" pitchFamily="18" charset="0"/>
                <a:cs typeface="Times New Roman" panose="02020603050405020304" pitchFamily="18" charset="0"/>
              </a:rPr>
              <a:t>Conducir a una ventaja competitiva a largo plazo.</a:t>
            </a:r>
          </a:p>
          <a:p>
            <a:pPr lvl="1">
              <a:buFont typeface="Wingdings" panose="05000000000000000000" pitchFamily="2" charset="2"/>
              <a:buChar char="ü"/>
            </a:pPr>
            <a:r>
              <a:rPr lang="es-EC" sz="2200" dirty="0">
                <a:latin typeface="Times New Roman" panose="02020603050405020304" pitchFamily="18" charset="0"/>
                <a:cs typeface="Times New Roman" panose="02020603050405020304" pitchFamily="18" charset="0"/>
              </a:rPr>
              <a:t>Agregar valor para los accionistas.</a:t>
            </a:r>
          </a:p>
          <a:p>
            <a:pPr lvl="1">
              <a:buFont typeface="Wingdings" panose="05000000000000000000" pitchFamily="2" charset="2"/>
              <a:buChar char="ü"/>
            </a:pPr>
            <a:r>
              <a:rPr lang="es-EC" sz="2200" dirty="0">
                <a:latin typeface="Times New Roman" panose="02020603050405020304" pitchFamily="18" charset="0"/>
                <a:cs typeface="Times New Roman" panose="02020603050405020304" pitchFamily="18" charset="0"/>
              </a:rPr>
              <a:t>Ser sostenible a largo plazo</a:t>
            </a:r>
            <a:r>
              <a:rPr lang="es-EC" dirty="0" smtClean="0">
                <a:latin typeface="Times New Roman" panose="02020603050405020304" pitchFamily="18" charset="0"/>
                <a:cs typeface="Times New Roman" panose="02020603050405020304" pitchFamily="18" charset="0"/>
              </a:rPr>
              <a:t>.</a:t>
            </a:r>
          </a:p>
          <a:p>
            <a:pPr lvl="1">
              <a:buFont typeface="Wingdings" panose="05000000000000000000" pitchFamily="2" charset="2"/>
              <a:buChar char="ü"/>
            </a:pPr>
            <a:r>
              <a:rPr lang="es-EC" sz="2200" dirty="0" smtClean="0">
                <a:latin typeface="Times New Roman" panose="02020603050405020304" pitchFamily="18" charset="0"/>
                <a:cs typeface="Times New Roman" panose="02020603050405020304" pitchFamily="18" charset="0"/>
              </a:rPr>
              <a:t>Planificación financiera largo plazo</a:t>
            </a:r>
          </a:p>
          <a:p>
            <a:pPr lvl="1">
              <a:buFont typeface="Wingdings" panose="05000000000000000000" pitchFamily="2" charset="2"/>
              <a:buChar char="ü"/>
            </a:pPr>
            <a:endParaRPr lang="es-EC" dirty="0">
              <a:latin typeface="Times New Roman" panose="02020603050405020304" pitchFamily="18" charset="0"/>
              <a:cs typeface="Times New Roman" panose="02020603050405020304" pitchFamily="18" charset="0"/>
            </a:endParaRPr>
          </a:p>
          <a:p>
            <a:pPr marL="0" lvl="0" indent="0">
              <a:buNone/>
            </a:pPr>
            <a:endParaRPr lang="es-EC" sz="2400"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sz="2400"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p:txBody>
      </p:sp>
      <p:sp>
        <p:nvSpPr>
          <p:cNvPr id="6" name="Flecha derecha 5">
            <a:hlinkClick r:id="rId2" action="ppaction://hlinkfile"/>
          </p:cNvPr>
          <p:cNvSpPr/>
          <p:nvPr/>
        </p:nvSpPr>
        <p:spPr>
          <a:xfrm>
            <a:off x="4973392" y="2601528"/>
            <a:ext cx="734096" cy="489397"/>
          </a:xfrm>
          <a:prstGeom prst="rightArrow">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extLst>
      <p:ext uri="{BB962C8B-B14F-4D97-AF65-F5344CB8AC3E}">
        <p14:creationId xmlns:p14="http://schemas.microsoft.com/office/powerpoint/2010/main" val="1475636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50028"/>
            <a:ext cx="10515600" cy="690943"/>
          </a:xfrm>
        </p:spPr>
        <p:txBody>
          <a:bodyPr>
            <a:normAutofit fontScale="90000"/>
          </a:bodyPr>
          <a:lstStyle/>
          <a:p>
            <a:pPr algn="ctr"/>
            <a:r>
              <a:rPr lang="es-EC" sz="3000" dirty="0" smtClean="0">
                <a:latin typeface="Times New Roman" panose="02020603050405020304" pitchFamily="18" charset="0"/>
                <a:cs typeface="Times New Roman" panose="02020603050405020304" pitchFamily="18" charset="0"/>
              </a:rPr>
              <a:t/>
            </a:r>
            <a:br>
              <a:rPr lang="es-EC" sz="3000" dirty="0" smtClean="0">
                <a:latin typeface="Times New Roman" panose="02020603050405020304" pitchFamily="18" charset="0"/>
                <a:cs typeface="Times New Roman" panose="02020603050405020304" pitchFamily="18" charset="0"/>
              </a:rPr>
            </a:br>
            <a:r>
              <a:rPr lang="es-EC" sz="3000" dirty="0" smtClean="0">
                <a:latin typeface="Times New Roman" panose="02020603050405020304" pitchFamily="18" charset="0"/>
                <a:cs typeface="Times New Roman" panose="02020603050405020304" pitchFamily="18" charset="0"/>
              </a:rPr>
              <a:t>Modelo de Planificación Financiera</a:t>
            </a:r>
            <a:endParaRPr lang="es-EC" sz="3000" dirty="0">
              <a:latin typeface="Times New Roman" panose="02020603050405020304" pitchFamily="18" charset="0"/>
              <a:cs typeface="Times New Roman" panose="02020603050405020304" pitchFamily="18" charset="0"/>
            </a:endParaRPr>
          </a:p>
        </p:txBody>
      </p:sp>
      <p:sp>
        <p:nvSpPr>
          <p:cNvPr id="8" name="Marcador de contenido 2"/>
          <p:cNvSpPr txBox="1">
            <a:spLocks/>
          </p:cNvSpPr>
          <p:nvPr/>
        </p:nvSpPr>
        <p:spPr>
          <a:xfrm>
            <a:off x="838200" y="540915"/>
            <a:ext cx="10515600" cy="6284888"/>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s-EC" sz="2600"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es-EC" sz="6000" dirty="0" smtClean="0">
                <a:latin typeface="Times New Roman" panose="02020603050405020304" pitchFamily="18" charset="0"/>
                <a:cs typeface="Times New Roman" panose="02020603050405020304" pitchFamily="18" charset="0"/>
              </a:rPr>
              <a:t>Etapa de Formulación</a:t>
            </a:r>
          </a:p>
          <a:p>
            <a:pPr marL="0" indent="0">
              <a:buFont typeface="Arial" panose="020B0604020202020204" pitchFamily="34" charset="0"/>
              <a:buNone/>
            </a:pPr>
            <a:r>
              <a:rPr lang="es-EC" sz="2600" dirty="0">
                <a:latin typeface="Times New Roman" panose="02020603050405020304" pitchFamily="18" charset="0"/>
                <a:cs typeface="Times New Roman" panose="02020603050405020304" pitchFamily="18" charset="0"/>
              </a:rPr>
              <a:t>	</a:t>
            </a:r>
            <a:r>
              <a:rPr lang="es-EC" sz="4500" dirty="0" smtClean="0">
                <a:latin typeface="Times New Roman" panose="02020603050405020304" pitchFamily="18" charset="0"/>
                <a:cs typeface="Times New Roman" panose="02020603050405020304" pitchFamily="18" charset="0"/>
              </a:rPr>
              <a:t>Difusión del plan estratégico</a:t>
            </a:r>
          </a:p>
          <a:p>
            <a:pPr marL="0" indent="0">
              <a:buFont typeface="Arial" panose="020B0604020202020204" pitchFamily="34" charset="0"/>
              <a:buNone/>
            </a:pPr>
            <a:endParaRPr lang="es-EC" sz="3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s-EC" sz="3800" dirty="0" smtClean="0">
                <a:latin typeface="Times New Roman" panose="02020603050405020304" pitchFamily="18" charset="0"/>
                <a:cs typeface="Times New Roman" panose="02020603050405020304" pitchFamily="18" charset="0"/>
              </a:rPr>
              <a:t>Planes operativos</a:t>
            </a:r>
          </a:p>
          <a:p>
            <a:pPr>
              <a:buFont typeface="Wingdings" panose="05000000000000000000" pitchFamily="2" charset="2"/>
              <a:buChar char="ü"/>
            </a:pPr>
            <a:r>
              <a:rPr lang="es-EC" sz="3800" dirty="0" smtClean="0">
                <a:latin typeface="Times New Roman" panose="02020603050405020304" pitchFamily="18" charset="0"/>
                <a:cs typeface="Times New Roman" panose="02020603050405020304" pitchFamily="18" charset="0"/>
              </a:rPr>
              <a:t>Presupuesto de ventas</a:t>
            </a:r>
          </a:p>
          <a:p>
            <a:pPr>
              <a:buFont typeface="Wingdings" panose="05000000000000000000" pitchFamily="2" charset="2"/>
              <a:buChar char="ü"/>
            </a:pPr>
            <a:r>
              <a:rPr lang="es-EC" sz="3800" dirty="0" smtClean="0">
                <a:latin typeface="Times New Roman" panose="02020603050405020304" pitchFamily="18" charset="0"/>
                <a:cs typeface="Times New Roman" panose="02020603050405020304" pitchFamily="18" charset="0"/>
              </a:rPr>
              <a:t>Presupuesto de servicios</a:t>
            </a:r>
          </a:p>
          <a:p>
            <a:pPr>
              <a:buFont typeface="Wingdings" panose="05000000000000000000" pitchFamily="2" charset="2"/>
              <a:buChar char="ü"/>
            </a:pPr>
            <a:r>
              <a:rPr lang="es-EC" sz="3800" dirty="0" smtClean="0">
                <a:latin typeface="Times New Roman" panose="02020603050405020304" pitchFamily="18" charset="0"/>
                <a:cs typeface="Times New Roman" panose="02020603050405020304" pitchFamily="18" charset="0"/>
              </a:rPr>
              <a:t>Presupuesto de personal de servicios</a:t>
            </a:r>
          </a:p>
          <a:p>
            <a:pPr>
              <a:buFont typeface="Wingdings" panose="05000000000000000000" pitchFamily="2" charset="2"/>
              <a:buChar char="ü"/>
            </a:pPr>
            <a:r>
              <a:rPr lang="es-EC" sz="3800" dirty="0" smtClean="0">
                <a:latin typeface="Times New Roman" panose="02020603050405020304" pitchFamily="18" charset="0"/>
                <a:cs typeface="Times New Roman" panose="02020603050405020304" pitchFamily="18" charset="0"/>
              </a:rPr>
              <a:t>Presupuesto de Gastos de Ventas</a:t>
            </a:r>
          </a:p>
          <a:p>
            <a:pPr>
              <a:buFont typeface="Wingdings" panose="05000000000000000000" pitchFamily="2" charset="2"/>
              <a:buChar char="ü"/>
            </a:pPr>
            <a:r>
              <a:rPr lang="es-EC" sz="3800" dirty="0" smtClean="0">
                <a:latin typeface="Times New Roman" panose="02020603050405020304" pitchFamily="18" charset="0"/>
                <a:cs typeface="Times New Roman" panose="02020603050405020304" pitchFamily="18" charset="0"/>
              </a:rPr>
              <a:t>Presupuesto de Gastos Administrativos</a:t>
            </a:r>
          </a:p>
          <a:p>
            <a:pPr>
              <a:buFont typeface="Wingdings" panose="05000000000000000000" pitchFamily="2" charset="2"/>
              <a:buChar char="ü"/>
            </a:pPr>
            <a:r>
              <a:rPr lang="es-EC" sz="3800" dirty="0" smtClean="0">
                <a:latin typeface="Times New Roman" panose="02020603050405020304" pitchFamily="18" charset="0"/>
                <a:cs typeface="Times New Roman" panose="02020603050405020304" pitchFamily="18" charset="0"/>
              </a:rPr>
              <a:t>Presupuesto de Personal Administrativo</a:t>
            </a:r>
          </a:p>
          <a:p>
            <a:pPr>
              <a:buFont typeface="Wingdings" panose="05000000000000000000" pitchFamily="2" charset="2"/>
              <a:buChar char="ü"/>
            </a:pPr>
            <a:r>
              <a:rPr lang="es-EC" sz="3800" dirty="0" smtClean="0">
                <a:latin typeface="Times New Roman" panose="02020603050405020304" pitchFamily="18" charset="0"/>
                <a:cs typeface="Times New Roman" panose="02020603050405020304" pitchFamily="18" charset="0"/>
              </a:rPr>
              <a:t>Presupuesto de Gastos Financieros</a:t>
            </a:r>
          </a:p>
          <a:p>
            <a:pPr>
              <a:buFont typeface="Wingdings" panose="05000000000000000000" pitchFamily="2" charset="2"/>
              <a:buChar char="ü"/>
            </a:pPr>
            <a:r>
              <a:rPr lang="es-EC" sz="3800" dirty="0" smtClean="0">
                <a:latin typeface="Times New Roman" panose="02020603050405020304" pitchFamily="18" charset="0"/>
                <a:cs typeface="Times New Roman" panose="02020603050405020304" pitchFamily="18" charset="0"/>
              </a:rPr>
              <a:t>Presupuesto de Otros Gastos</a:t>
            </a:r>
          </a:p>
          <a:p>
            <a:pPr>
              <a:buFont typeface="Wingdings" panose="05000000000000000000" pitchFamily="2" charset="2"/>
              <a:buChar char="ü"/>
            </a:pPr>
            <a:r>
              <a:rPr lang="es-EC" sz="3800" dirty="0" smtClean="0">
                <a:latin typeface="Times New Roman" panose="02020603050405020304" pitchFamily="18" charset="0"/>
                <a:cs typeface="Times New Roman" panose="02020603050405020304" pitchFamily="18" charset="0"/>
              </a:rPr>
              <a:t>Presupuesto Inversión de Activos</a:t>
            </a:r>
          </a:p>
          <a:p>
            <a:pPr>
              <a:buFont typeface="Wingdings" panose="05000000000000000000" pitchFamily="2" charset="2"/>
              <a:buChar char="ü"/>
            </a:pPr>
            <a:r>
              <a:rPr lang="es-EC" sz="3800" dirty="0" smtClean="0">
                <a:latin typeface="Times New Roman" panose="02020603050405020304" pitchFamily="18" charset="0"/>
                <a:cs typeface="Times New Roman" panose="02020603050405020304" pitchFamily="18" charset="0"/>
              </a:rPr>
              <a:t>Presupuesto de Financiamiento</a:t>
            </a:r>
          </a:p>
          <a:p>
            <a:pPr>
              <a:buFont typeface="Wingdings" panose="05000000000000000000" pitchFamily="2" charset="2"/>
              <a:buChar char="ü"/>
            </a:pPr>
            <a:r>
              <a:rPr lang="es-EC" sz="3800" dirty="0" smtClean="0">
                <a:latin typeface="Times New Roman" panose="02020603050405020304" pitchFamily="18" charset="0"/>
                <a:cs typeface="Times New Roman" panose="02020603050405020304" pitchFamily="18" charset="0"/>
              </a:rPr>
              <a:t>Presupuesto de Cuentas por Cobrar</a:t>
            </a:r>
          </a:p>
          <a:p>
            <a:pPr>
              <a:buFont typeface="Wingdings" panose="05000000000000000000" pitchFamily="2" charset="2"/>
              <a:buChar char="ü"/>
            </a:pPr>
            <a:r>
              <a:rPr lang="es-EC" sz="3800" dirty="0" smtClean="0">
                <a:latin typeface="Times New Roman" panose="02020603050405020304" pitchFamily="18" charset="0"/>
                <a:cs typeface="Times New Roman" panose="02020603050405020304" pitchFamily="18" charset="0"/>
              </a:rPr>
              <a:t>Presupuesto de Cuentas por Pagar</a:t>
            </a:r>
          </a:p>
          <a:p>
            <a:pPr>
              <a:buFont typeface="Wingdings" panose="05000000000000000000" pitchFamily="2" charset="2"/>
              <a:buChar char="ü"/>
            </a:pPr>
            <a:r>
              <a:rPr lang="es-EC" sz="3800" dirty="0" smtClean="0">
                <a:latin typeface="Times New Roman" panose="02020603050405020304" pitchFamily="18" charset="0"/>
                <a:cs typeface="Times New Roman" panose="02020603050405020304" pitchFamily="18" charset="0"/>
              </a:rPr>
              <a:t>Flujo de Caja</a:t>
            </a:r>
          </a:p>
          <a:p>
            <a:pPr>
              <a:buFont typeface="Wingdings" panose="05000000000000000000" pitchFamily="2" charset="2"/>
              <a:buChar char="ü"/>
            </a:pPr>
            <a:r>
              <a:rPr lang="es-EC" sz="3800" dirty="0" smtClean="0">
                <a:latin typeface="Times New Roman" panose="02020603050405020304" pitchFamily="18" charset="0"/>
                <a:cs typeface="Times New Roman" panose="02020603050405020304" pitchFamily="18" charset="0"/>
              </a:rPr>
              <a:t>Estado de Resultados Presupuestado</a:t>
            </a:r>
          </a:p>
          <a:p>
            <a:pPr marL="0" indent="0">
              <a:buFont typeface="Arial" panose="020B0604020202020204" pitchFamily="34" charset="0"/>
              <a:buNone/>
            </a:pPr>
            <a:endParaRPr lang="es-EC" sz="2600" dirty="0" smtClean="0">
              <a:latin typeface="Times New Roman" panose="02020603050405020304" pitchFamily="18" charset="0"/>
              <a:cs typeface="Times New Roman" panose="02020603050405020304" pitchFamily="18" charset="0"/>
            </a:endParaRPr>
          </a:p>
          <a:p>
            <a:pPr marL="0" indent="0">
              <a:buNone/>
            </a:pPr>
            <a:r>
              <a:rPr lang="es-EC" sz="2400" dirty="0" smtClean="0">
                <a:latin typeface="Times New Roman" panose="02020603050405020304" pitchFamily="18" charset="0"/>
                <a:cs typeface="Times New Roman" panose="02020603050405020304" pitchFamily="18" charset="0"/>
              </a:rPr>
              <a:t>	</a:t>
            </a:r>
          </a:p>
          <a:p>
            <a:pPr marL="0" indent="0">
              <a:buNone/>
            </a:pPr>
            <a:r>
              <a:rPr lang="es-EC" sz="2400" dirty="0">
                <a:latin typeface="Times New Roman" panose="02020603050405020304" pitchFamily="18" charset="0"/>
                <a:cs typeface="Times New Roman" panose="02020603050405020304" pitchFamily="18" charset="0"/>
              </a:rPr>
              <a:t>	</a:t>
            </a:r>
            <a:endParaRPr lang="es-EC" sz="2400"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sz="2400"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p:txBody>
      </p:sp>
      <p:sp>
        <p:nvSpPr>
          <p:cNvPr id="5" name="Flecha derecha 4">
            <a:hlinkClick r:id="rId2" action="ppaction://hlinkfile"/>
          </p:cNvPr>
          <p:cNvSpPr/>
          <p:nvPr/>
        </p:nvSpPr>
        <p:spPr>
          <a:xfrm>
            <a:off x="7149923" y="1416672"/>
            <a:ext cx="734096" cy="489397"/>
          </a:xfrm>
          <a:prstGeom prst="rightArrow">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3" name="Botón de acción: Volver 2">
            <a:hlinkClick r:id="rId3" action="ppaction://hlinksldjump" highlightClick="1"/>
          </p:cNvPr>
          <p:cNvSpPr/>
          <p:nvPr/>
        </p:nvSpPr>
        <p:spPr>
          <a:xfrm>
            <a:off x="10406130" y="5653825"/>
            <a:ext cx="759854" cy="682580"/>
          </a:xfrm>
          <a:prstGeom prst="actionButtonReturn">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extLst>
      <p:ext uri="{BB962C8B-B14F-4D97-AF65-F5344CB8AC3E}">
        <p14:creationId xmlns:p14="http://schemas.microsoft.com/office/powerpoint/2010/main" val="34640582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50028"/>
            <a:ext cx="10515600" cy="690943"/>
          </a:xfrm>
        </p:spPr>
        <p:txBody>
          <a:bodyPr>
            <a:normAutofit fontScale="90000"/>
          </a:bodyPr>
          <a:lstStyle/>
          <a:p>
            <a:pPr algn="ctr"/>
            <a:r>
              <a:rPr lang="es-EC" sz="3000" dirty="0" smtClean="0">
                <a:latin typeface="Times New Roman" panose="02020603050405020304" pitchFamily="18" charset="0"/>
                <a:cs typeface="Times New Roman" panose="02020603050405020304" pitchFamily="18" charset="0"/>
              </a:rPr>
              <a:t/>
            </a:r>
            <a:br>
              <a:rPr lang="es-EC" sz="3000" dirty="0" smtClean="0">
                <a:latin typeface="Times New Roman" panose="02020603050405020304" pitchFamily="18" charset="0"/>
                <a:cs typeface="Times New Roman" panose="02020603050405020304" pitchFamily="18" charset="0"/>
              </a:rPr>
            </a:br>
            <a:r>
              <a:rPr lang="es-EC" sz="3000" dirty="0" smtClean="0">
                <a:latin typeface="Times New Roman" panose="02020603050405020304" pitchFamily="18" charset="0"/>
                <a:cs typeface="Times New Roman" panose="02020603050405020304" pitchFamily="18" charset="0"/>
              </a:rPr>
              <a:t>Modelo de Planificación Financiera</a:t>
            </a:r>
            <a:endParaRPr lang="es-EC" sz="3000" dirty="0">
              <a:latin typeface="Times New Roman" panose="02020603050405020304" pitchFamily="18" charset="0"/>
              <a:cs typeface="Times New Roman" panose="02020603050405020304" pitchFamily="18" charset="0"/>
            </a:endParaRPr>
          </a:p>
        </p:txBody>
      </p:sp>
      <p:sp>
        <p:nvSpPr>
          <p:cNvPr id="8" name="Marcador de contenido 2"/>
          <p:cNvSpPr txBox="1">
            <a:spLocks/>
          </p:cNvSpPr>
          <p:nvPr/>
        </p:nvSpPr>
        <p:spPr>
          <a:xfrm>
            <a:off x="838200" y="399246"/>
            <a:ext cx="10515600" cy="627200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s-EC" sz="2600"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es-EC" sz="1900" dirty="0" smtClean="0">
                <a:latin typeface="Times New Roman" panose="02020603050405020304" pitchFamily="18" charset="0"/>
                <a:cs typeface="Times New Roman" panose="02020603050405020304" pitchFamily="18" charset="0"/>
              </a:rPr>
              <a:t>Etapa de Implementación</a:t>
            </a:r>
          </a:p>
          <a:p>
            <a:pPr marL="0" indent="0">
              <a:buFont typeface="Arial" panose="020B0604020202020204" pitchFamily="34" charset="0"/>
              <a:buNone/>
            </a:pPr>
            <a:endParaRPr lang="es-EC" sz="19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es-EC" sz="1900" dirty="0" smtClean="0">
                <a:latin typeface="Times New Roman" panose="02020603050405020304" pitchFamily="18" charset="0"/>
                <a:cs typeface="Times New Roman" panose="02020603050405020304" pitchFamily="18" charset="0"/>
              </a:rPr>
              <a:t>	En base a los planes se ejecutan las acciones:</a:t>
            </a:r>
          </a:p>
          <a:p>
            <a:pPr marL="0" indent="0">
              <a:buNone/>
            </a:pPr>
            <a:r>
              <a:rPr lang="es-EC" sz="1900" dirty="0" smtClean="0">
                <a:latin typeface="Times New Roman" panose="02020603050405020304" pitchFamily="18" charset="0"/>
                <a:cs typeface="Times New Roman" panose="02020603050405020304" pitchFamily="18" charset="0"/>
              </a:rPr>
              <a:t>	</a:t>
            </a:r>
          </a:p>
          <a:p>
            <a:pPr lvl="0">
              <a:buFont typeface="Wingdings" panose="05000000000000000000" pitchFamily="2" charset="2"/>
              <a:buChar char="ü"/>
            </a:pPr>
            <a:r>
              <a:rPr lang="es-EC" sz="1900" dirty="0" smtClean="0">
                <a:latin typeface="Times New Roman" panose="02020603050405020304" pitchFamily="18" charset="0"/>
                <a:cs typeface="Times New Roman" panose="02020603050405020304" pitchFamily="18" charset="0"/>
              </a:rPr>
              <a:t>Consolidar el proceso de comunicación dentro de la empresa.</a:t>
            </a:r>
          </a:p>
          <a:p>
            <a:pPr lvl="0">
              <a:buFont typeface="Wingdings" panose="05000000000000000000" pitchFamily="2" charset="2"/>
              <a:buChar char="ü"/>
            </a:pPr>
            <a:r>
              <a:rPr lang="es-EC" sz="1900" dirty="0" smtClean="0">
                <a:latin typeface="Times New Roman" panose="02020603050405020304" pitchFamily="18" charset="0"/>
                <a:cs typeface="Times New Roman" panose="02020603050405020304" pitchFamily="18" charset="0"/>
              </a:rPr>
              <a:t>Estimular el compromiso, pertenencia, iniciativa y creatividad.</a:t>
            </a:r>
          </a:p>
          <a:p>
            <a:pPr lvl="0">
              <a:buFont typeface="Wingdings" panose="05000000000000000000" pitchFamily="2" charset="2"/>
              <a:buChar char="ü"/>
            </a:pPr>
            <a:r>
              <a:rPr lang="es-EC" sz="1900" dirty="0" smtClean="0">
                <a:latin typeface="Times New Roman" panose="02020603050405020304" pitchFamily="18" charset="0"/>
                <a:cs typeface="Times New Roman" panose="02020603050405020304" pitchFamily="18" charset="0"/>
              </a:rPr>
              <a:t>Propiciar la colaboración en el desarrollo de proyectos y planes de acción.</a:t>
            </a:r>
          </a:p>
          <a:p>
            <a:pPr lvl="0">
              <a:buFont typeface="Wingdings" panose="05000000000000000000" pitchFamily="2" charset="2"/>
              <a:buChar char="ü"/>
            </a:pPr>
            <a:r>
              <a:rPr lang="es-EC" sz="1900" dirty="0" smtClean="0">
                <a:latin typeface="Times New Roman" panose="02020603050405020304" pitchFamily="18" charset="0"/>
                <a:cs typeface="Times New Roman" panose="02020603050405020304" pitchFamily="18" charset="0"/>
              </a:rPr>
              <a:t>Crear las condiciones para consolidar una cultura estratégica.</a:t>
            </a:r>
          </a:p>
          <a:p>
            <a:pPr lvl="0">
              <a:buFont typeface="Wingdings" panose="05000000000000000000" pitchFamily="2" charset="2"/>
              <a:buChar char="ü"/>
            </a:pPr>
            <a:r>
              <a:rPr lang="es-EC" sz="1900" dirty="0" smtClean="0">
                <a:latin typeface="Times New Roman" panose="02020603050405020304" pitchFamily="18" charset="0"/>
                <a:cs typeface="Times New Roman" panose="02020603050405020304" pitchFamily="18" charset="0"/>
              </a:rPr>
              <a:t>Facilitar el trabajo en equipo.</a:t>
            </a:r>
          </a:p>
          <a:p>
            <a:pPr lvl="0">
              <a:buFont typeface="Wingdings" panose="05000000000000000000" pitchFamily="2" charset="2"/>
              <a:buChar char="ü"/>
            </a:pPr>
            <a:r>
              <a:rPr lang="es-EC" sz="1900" dirty="0" smtClean="0">
                <a:latin typeface="Times New Roman" panose="02020603050405020304" pitchFamily="18" charset="0"/>
                <a:cs typeface="Times New Roman" panose="02020603050405020304" pitchFamily="18" charset="0"/>
              </a:rPr>
              <a:t>Facilitar la medición de resultados por medio de indicadores de gestión.</a:t>
            </a:r>
          </a:p>
          <a:p>
            <a:pPr lvl="0">
              <a:buFont typeface="Wingdings" panose="05000000000000000000" pitchFamily="2" charset="2"/>
              <a:buChar char="ü"/>
            </a:pPr>
            <a:r>
              <a:rPr lang="es-EC" sz="1900" dirty="0" smtClean="0">
                <a:latin typeface="Times New Roman" panose="02020603050405020304" pitchFamily="18" charset="0"/>
                <a:cs typeface="Times New Roman" panose="02020603050405020304" pitchFamily="18" charset="0"/>
              </a:rPr>
              <a:t>Estimular retroalimentación y mejoramiento continuo del plan.</a:t>
            </a:r>
          </a:p>
          <a:p>
            <a:pPr>
              <a:buFont typeface="Wingdings" panose="05000000000000000000" pitchFamily="2" charset="2"/>
              <a:buChar char="ü"/>
            </a:pPr>
            <a:endParaRPr lang="es-EC"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es-EC" sz="2400" dirty="0" smtClean="0">
              <a:latin typeface="Times New Roman" panose="02020603050405020304" pitchFamily="18" charset="0"/>
              <a:cs typeface="Times New Roman" panose="02020603050405020304" pitchFamily="18" charset="0"/>
            </a:endParaRPr>
          </a:p>
          <a:p>
            <a:pPr marL="0" indent="0">
              <a:buNone/>
            </a:pPr>
            <a:r>
              <a:rPr lang="es-EC" sz="2600" dirty="0" smtClean="0">
                <a:latin typeface="Times New Roman" panose="02020603050405020304" pitchFamily="18" charset="0"/>
                <a:cs typeface="Times New Roman" panose="02020603050405020304" pitchFamily="18" charset="0"/>
              </a:rPr>
              <a:t>	</a:t>
            </a:r>
          </a:p>
          <a:p>
            <a:pPr marL="0" indent="0">
              <a:buNone/>
            </a:pPr>
            <a:r>
              <a:rPr lang="es-EC" sz="2600" dirty="0" smtClean="0">
                <a:latin typeface="Times New Roman" panose="02020603050405020304" pitchFamily="18" charset="0"/>
                <a:cs typeface="Times New Roman" panose="02020603050405020304" pitchFamily="18" charset="0"/>
              </a:rPr>
              <a:t>	</a:t>
            </a: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p:txBody>
      </p:sp>
      <p:sp>
        <p:nvSpPr>
          <p:cNvPr id="5" name="Botón de acción: Volver 4">
            <a:hlinkClick r:id="rId2" action="ppaction://hlinksldjump" highlightClick="1"/>
          </p:cNvPr>
          <p:cNvSpPr/>
          <p:nvPr/>
        </p:nvSpPr>
        <p:spPr>
          <a:xfrm>
            <a:off x="10406130" y="5653825"/>
            <a:ext cx="759854" cy="682580"/>
          </a:xfrm>
          <a:prstGeom prst="actionButtonReturn">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extLst>
      <p:ext uri="{BB962C8B-B14F-4D97-AF65-F5344CB8AC3E}">
        <p14:creationId xmlns:p14="http://schemas.microsoft.com/office/powerpoint/2010/main" val="9848443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50028"/>
            <a:ext cx="10515600" cy="690943"/>
          </a:xfrm>
        </p:spPr>
        <p:txBody>
          <a:bodyPr>
            <a:normAutofit fontScale="90000"/>
          </a:bodyPr>
          <a:lstStyle/>
          <a:p>
            <a:pPr algn="ctr"/>
            <a:r>
              <a:rPr lang="es-EC" sz="3000" dirty="0" smtClean="0">
                <a:latin typeface="Times New Roman" panose="02020603050405020304" pitchFamily="18" charset="0"/>
                <a:cs typeface="Times New Roman" panose="02020603050405020304" pitchFamily="18" charset="0"/>
              </a:rPr>
              <a:t/>
            </a:r>
            <a:br>
              <a:rPr lang="es-EC" sz="3000" dirty="0" smtClean="0">
                <a:latin typeface="Times New Roman" panose="02020603050405020304" pitchFamily="18" charset="0"/>
                <a:cs typeface="Times New Roman" panose="02020603050405020304" pitchFamily="18" charset="0"/>
              </a:rPr>
            </a:br>
            <a:r>
              <a:rPr lang="es-EC" sz="3000" dirty="0" smtClean="0">
                <a:latin typeface="Times New Roman" panose="02020603050405020304" pitchFamily="18" charset="0"/>
                <a:cs typeface="Times New Roman" panose="02020603050405020304" pitchFamily="18" charset="0"/>
              </a:rPr>
              <a:t>Modelo de Planificación Financiera</a:t>
            </a:r>
            <a:endParaRPr lang="es-EC" sz="3000" dirty="0">
              <a:latin typeface="Times New Roman" panose="02020603050405020304" pitchFamily="18" charset="0"/>
              <a:cs typeface="Times New Roman" panose="02020603050405020304" pitchFamily="18" charset="0"/>
            </a:endParaRPr>
          </a:p>
        </p:txBody>
      </p:sp>
      <p:sp>
        <p:nvSpPr>
          <p:cNvPr id="8" name="Marcador de contenido 2"/>
          <p:cNvSpPr txBox="1">
            <a:spLocks/>
          </p:cNvSpPr>
          <p:nvPr/>
        </p:nvSpPr>
        <p:spPr>
          <a:xfrm>
            <a:off x="838200" y="845491"/>
            <a:ext cx="10933090" cy="6012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sz="1800" dirty="0" smtClean="0">
                <a:latin typeface="Times New Roman" panose="02020603050405020304" pitchFamily="18" charset="0"/>
                <a:cs typeface="Times New Roman" panose="02020603050405020304" pitchFamily="18" charset="0"/>
              </a:rPr>
              <a:t>Etapa de Seguimiento y Evaluación</a:t>
            </a:r>
          </a:p>
          <a:p>
            <a:pPr marL="0" indent="0">
              <a:buFont typeface="Arial" panose="020B0604020202020204" pitchFamily="34" charset="0"/>
              <a:buNone/>
            </a:pPr>
            <a:endParaRPr lang="es-EC" sz="1800" dirty="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AutoNum type="arabicPeriod"/>
            </a:pPr>
            <a:r>
              <a:rPr lang="es-EC" sz="1800" dirty="0" smtClean="0">
                <a:latin typeface="Times New Roman" panose="02020603050405020304" pitchFamily="18" charset="0"/>
                <a:cs typeface="Times New Roman" panose="02020603050405020304" pitchFamily="18" charset="0"/>
              </a:rPr>
              <a:t>Indicadores Técnicos</a:t>
            </a:r>
          </a:p>
          <a:p>
            <a:pPr marL="514350" indent="-514350">
              <a:buFont typeface="Arial" panose="020B0604020202020204" pitchFamily="34" charset="0"/>
              <a:buAutoNum type="arabicPeriod"/>
            </a:pPr>
            <a:endParaRPr lang="es-EC" sz="1800" dirty="0" smtClean="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AutoNum type="arabicPeriod"/>
            </a:pPr>
            <a:r>
              <a:rPr lang="es-EC" sz="1800" dirty="0" smtClean="0">
                <a:latin typeface="Times New Roman" panose="02020603050405020304" pitchFamily="18" charset="0"/>
                <a:cs typeface="Times New Roman" panose="02020603050405020304" pitchFamily="18" charset="0"/>
              </a:rPr>
              <a:t>Indicadores Financieros</a:t>
            </a:r>
          </a:p>
          <a:p>
            <a:pPr marL="514350" indent="-514350">
              <a:buFont typeface="Arial" panose="020B0604020202020204" pitchFamily="34" charset="0"/>
              <a:buAutoNum type="arabicPeriod"/>
            </a:pPr>
            <a:endParaRPr lang="es-EC" sz="1800" dirty="0" smtClean="0">
              <a:latin typeface="Times New Roman" panose="02020603050405020304" pitchFamily="18" charset="0"/>
              <a:cs typeface="Times New Roman" panose="02020603050405020304" pitchFamily="18" charset="0"/>
            </a:endParaRPr>
          </a:p>
          <a:p>
            <a:pPr marL="514350" indent="-514350" algn="just">
              <a:lnSpc>
                <a:spcPct val="150000"/>
              </a:lnSpc>
              <a:buFont typeface="Arial" panose="020B0604020202020204" pitchFamily="34" charset="0"/>
              <a:buAutoNum type="arabicPeriod"/>
            </a:pPr>
            <a:r>
              <a:rPr lang="es-EC" sz="1800" dirty="0" smtClean="0">
                <a:latin typeface="Times New Roman" panose="02020603050405020304" pitchFamily="18" charset="0"/>
                <a:cs typeface="Times New Roman" panose="02020603050405020304" pitchFamily="18" charset="0"/>
              </a:rPr>
              <a:t>Informe de Gerencia.-  Es un monitoreo del desempeño de la empresa a partir del sistema de información, mediante la 	generación de indicadores integrales (técnicos y económicos) y la evaluación de su comportamiento a través del tiempo incluye el análisis del resultado de distintos períodos y  comparación de situaciones</a:t>
            </a:r>
            <a:r>
              <a:rPr lang="es-EC" sz="1800" dirty="0" smtClean="0"/>
              <a:t>.</a:t>
            </a:r>
          </a:p>
          <a:p>
            <a:pPr marL="0" indent="0" algn="just">
              <a:lnSpc>
                <a:spcPct val="150000"/>
              </a:lnSpc>
              <a:buNone/>
            </a:pPr>
            <a:endParaRPr lang="es-EC" sz="1800" dirty="0" smtClean="0"/>
          </a:p>
          <a:p>
            <a:pPr marL="514350" indent="-514350">
              <a:buFont typeface="Arial" panose="020B0604020202020204" pitchFamily="34" charset="0"/>
              <a:buAutoNum type="arabicPeriod"/>
            </a:pPr>
            <a:r>
              <a:rPr lang="es-EC" sz="1800" dirty="0" smtClean="0">
                <a:latin typeface="Times New Roman" panose="02020603050405020304" pitchFamily="18" charset="0"/>
                <a:cs typeface="Times New Roman" panose="02020603050405020304" pitchFamily="18" charset="0"/>
              </a:rPr>
              <a:t>Seguimiento del Plan Estratégico</a:t>
            </a:r>
          </a:p>
          <a:p>
            <a:pPr marL="0" indent="0">
              <a:buFont typeface="Arial" panose="020B0604020202020204" pitchFamily="34" charset="0"/>
              <a:buNone/>
            </a:pPr>
            <a:endParaRPr lang="es-EC" sz="2200" dirty="0" smtClean="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AutoNum type="arabicPeriod"/>
            </a:pPr>
            <a:endParaRPr lang="es-EC" sz="2400" dirty="0" smtClean="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AutoNum type="arabicPeriod"/>
            </a:pPr>
            <a:endParaRPr lang="es-EC" sz="2400" dirty="0" smtClean="0">
              <a:latin typeface="Times New Roman" panose="02020603050405020304" pitchFamily="18" charset="0"/>
              <a:cs typeface="Times New Roman" panose="02020603050405020304" pitchFamily="18" charset="0"/>
            </a:endParaRPr>
          </a:p>
          <a:p>
            <a:pPr marL="0" inden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p:txBody>
      </p:sp>
      <p:sp>
        <p:nvSpPr>
          <p:cNvPr id="6" name="Flecha derecha 5">
            <a:hlinkClick r:id="rId2" action="ppaction://hlinkfile"/>
          </p:cNvPr>
          <p:cNvSpPr/>
          <p:nvPr/>
        </p:nvSpPr>
        <p:spPr>
          <a:xfrm>
            <a:off x="6287038" y="1940194"/>
            <a:ext cx="734096" cy="489397"/>
          </a:xfrm>
          <a:prstGeom prst="rightArrow">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5" name="Botón de acción: Volver 4">
            <a:hlinkClick r:id="rId3" action="ppaction://hlinksldjump" highlightClick="1"/>
          </p:cNvPr>
          <p:cNvSpPr/>
          <p:nvPr/>
        </p:nvSpPr>
        <p:spPr>
          <a:xfrm>
            <a:off x="11302284" y="5972273"/>
            <a:ext cx="759854" cy="682580"/>
          </a:xfrm>
          <a:prstGeom prst="actionButtonReturn">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extLst>
      <p:ext uri="{BB962C8B-B14F-4D97-AF65-F5344CB8AC3E}">
        <p14:creationId xmlns:p14="http://schemas.microsoft.com/office/powerpoint/2010/main" val="25371070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50028"/>
            <a:ext cx="10515600" cy="690943"/>
          </a:xfrm>
        </p:spPr>
        <p:txBody>
          <a:bodyPr>
            <a:normAutofit fontScale="90000"/>
          </a:bodyPr>
          <a:lstStyle/>
          <a:p>
            <a:pPr algn="ctr"/>
            <a:r>
              <a:rPr lang="es-EC" sz="3000" dirty="0" smtClean="0">
                <a:latin typeface="Times New Roman" panose="02020603050405020304" pitchFamily="18" charset="0"/>
                <a:cs typeface="Times New Roman" panose="02020603050405020304" pitchFamily="18" charset="0"/>
              </a:rPr>
              <a:t/>
            </a:r>
            <a:br>
              <a:rPr lang="es-EC" sz="3000" dirty="0" smtClean="0">
                <a:latin typeface="Times New Roman" panose="02020603050405020304" pitchFamily="18" charset="0"/>
                <a:cs typeface="Times New Roman" panose="02020603050405020304" pitchFamily="18" charset="0"/>
              </a:rPr>
            </a:br>
            <a:r>
              <a:rPr lang="es-EC" sz="3000" dirty="0" smtClean="0">
                <a:latin typeface="Times New Roman" panose="02020603050405020304" pitchFamily="18" charset="0"/>
                <a:cs typeface="Times New Roman" panose="02020603050405020304" pitchFamily="18" charset="0"/>
              </a:rPr>
              <a:t>Modelo de Inversión de Capital</a:t>
            </a:r>
            <a:endParaRPr lang="es-EC" sz="3000" dirty="0">
              <a:latin typeface="Times New Roman" panose="02020603050405020304" pitchFamily="18" charset="0"/>
              <a:cs typeface="Times New Roman" panose="02020603050405020304" pitchFamily="18" charset="0"/>
            </a:endParaRPr>
          </a:p>
        </p:txBody>
      </p:sp>
      <p:sp>
        <p:nvSpPr>
          <p:cNvPr id="8" name="Marcador de contenido 2"/>
          <p:cNvSpPr txBox="1">
            <a:spLocks/>
          </p:cNvSpPr>
          <p:nvPr/>
        </p:nvSpPr>
        <p:spPr>
          <a:xfrm>
            <a:off x="838200" y="399246"/>
            <a:ext cx="10515600" cy="6272009"/>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s-EC" sz="86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AutoNum type="arabicPeriod"/>
            </a:pPr>
            <a:r>
              <a:rPr lang="es-EC" sz="7200" dirty="0" smtClean="0">
                <a:latin typeface="Times New Roman" panose="02020603050405020304" pitchFamily="18" charset="0"/>
                <a:cs typeface="Times New Roman" panose="02020603050405020304" pitchFamily="18" charset="0"/>
              </a:rPr>
              <a:t>Activos Fijos</a:t>
            </a:r>
          </a:p>
          <a:p>
            <a:pPr lvl="1">
              <a:lnSpc>
                <a:spcPct val="170000"/>
              </a:lnSpc>
              <a:buFont typeface="Wingdings" panose="05000000000000000000" pitchFamily="2" charset="2"/>
              <a:buChar char="ü"/>
            </a:pPr>
            <a:r>
              <a:rPr lang="es-EC" sz="7200" dirty="0" smtClean="0">
                <a:latin typeface="Times New Roman" panose="02020603050405020304" pitchFamily="18" charset="0"/>
                <a:cs typeface="Times New Roman" panose="02020603050405020304" pitchFamily="18" charset="0"/>
              </a:rPr>
              <a:t>Depreciación de Activos fijos</a:t>
            </a:r>
          </a:p>
          <a:p>
            <a:pPr lvl="1">
              <a:lnSpc>
                <a:spcPct val="170000"/>
              </a:lnSpc>
              <a:buFont typeface="Wingdings" panose="05000000000000000000" pitchFamily="2" charset="2"/>
              <a:buChar char="ü"/>
            </a:pPr>
            <a:r>
              <a:rPr lang="es-EC" sz="7200" dirty="0" smtClean="0">
                <a:latin typeface="Times New Roman" panose="02020603050405020304" pitchFamily="18" charset="0"/>
                <a:cs typeface="Times New Roman" panose="02020603050405020304" pitchFamily="18" charset="0"/>
              </a:rPr>
              <a:t>Inversión Capital de Trabajo</a:t>
            </a:r>
          </a:p>
          <a:p>
            <a:pPr lvl="1">
              <a:lnSpc>
                <a:spcPct val="170000"/>
              </a:lnSpc>
              <a:buFont typeface="Wingdings" panose="05000000000000000000" pitchFamily="2" charset="2"/>
              <a:buChar char="ü"/>
            </a:pPr>
            <a:r>
              <a:rPr lang="es-EC" sz="7200" dirty="0" smtClean="0">
                <a:latin typeface="Times New Roman" panose="02020603050405020304" pitchFamily="18" charset="0"/>
                <a:cs typeface="Times New Roman" panose="02020603050405020304" pitchFamily="18" charset="0"/>
              </a:rPr>
              <a:t>Capital de Trabajo</a:t>
            </a:r>
          </a:p>
          <a:p>
            <a:pPr lvl="1">
              <a:lnSpc>
                <a:spcPct val="170000"/>
              </a:lnSpc>
              <a:buFont typeface="Wingdings" panose="05000000000000000000" pitchFamily="2" charset="2"/>
              <a:buChar char="ü"/>
            </a:pPr>
            <a:r>
              <a:rPr lang="es-EC" sz="7200" dirty="0" smtClean="0">
                <a:latin typeface="Times New Roman" panose="02020603050405020304" pitchFamily="18" charset="0"/>
                <a:cs typeface="Times New Roman" panose="02020603050405020304" pitchFamily="18" charset="0"/>
              </a:rPr>
              <a:t>Cronograma de Reinversión</a:t>
            </a:r>
          </a:p>
          <a:p>
            <a:pPr marL="0" indent="0">
              <a:lnSpc>
                <a:spcPct val="170000"/>
              </a:lnSpc>
              <a:buNone/>
            </a:pPr>
            <a:r>
              <a:rPr lang="es-EC" sz="7200" dirty="0" smtClean="0">
                <a:latin typeface="Times New Roman" panose="02020603050405020304" pitchFamily="18" charset="0"/>
                <a:cs typeface="Times New Roman" panose="02020603050405020304" pitchFamily="18" charset="0"/>
              </a:rPr>
              <a:t>2. Estructura del Financiamiento</a:t>
            </a:r>
          </a:p>
          <a:p>
            <a:pPr lvl="1">
              <a:lnSpc>
                <a:spcPct val="170000"/>
              </a:lnSpc>
              <a:buFont typeface="Wingdings" panose="05000000000000000000" pitchFamily="2" charset="2"/>
              <a:buChar char="ü"/>
            </a:pPr>
            <a:r>
              <a:rPr lang="es-EC" sz="7200" dirty="0" smtClean="0">
                <a:latin typeface="Times New Roman" panose="02020603050405020304" pitchFamily="18" charset="0"/>
                <a:cs typeface="Times New Roman" panose="02020603050405020304" pitchFamily="18" charset="0"/>
              </a:rPr>
              <a:t>Cuadro de Financiamiento</a:t>
            </a:r>
          </a:p>
          <a:p>
            <a:pPr marL="0" indent="0">
              <a:lnSpc>
                <a:spcPct val="170000"/>
              </a:lnSpc>
              <a:buNone/>
            </a:pPr>
            <a:r>
              <a:rPr lang="es-EC" sz="7200" dirty="0" smtClean="0">
                <a:latin typeface="Times New Roman" panose="02020603050405020304" pitchFamily="18" charset="0"/>
                <a:cs typeface="Times New Roman" panose="02020603050405020304" pitchFamily="18" charset="0"/>
              </a:rPr>
              <a:t>3. Flujo de Efectivo Operativo</a:t>
            </a:r>
          </a:p>
          <a:p>
            <a:pPr lvl="1">
              <a:lnSpc>
                <a:spcPct val="170000"/>
              </a:lnSpc>
              <a:buFont typeface="Wingdings" panose="05000000000000000000" pitchFamily="2" charset="2"/>
              <a:buChar char="ü"/>
            </a:pPr>
            <a:r>
              <a:rPr lang="es-EC" sz="7200" dirty="0" smtClean="0">
                <a:latin typeface="Times New Roman" panose="02020603050405020304" pitchFamily="18" charset="0"/>
                <a:cs typeface="Times New Roman" panose="02020603050405020304" pitchFamily="18" charset="0"/>
              </a:rPr>
              <a:t>Generación de Ingresos</a:t>
            </a:r>
          </a:p>
          <a:p>
            <a:pPr lvl="1">
              <a:lnSpc>
                <a:spcPct val="170000"/>
              </a:lnSpc>
              <a:buFont typeface="Wingdings" panose="05000000000000000000" pitchFamily="2" charset="2"/>
              <a:buChar char="ü"/>
            </a:pPr>
            <a:r>
              <a:rPr lang="es-EC" sz="7200" dirty="0" smtClean="0">
                <a:latin typeface="Times New Roman" panose="02020603050405020304" pitchFamily="18" charset="0"/>
                <a:cs typeface="Times New Roman" panose="02020603050405020304" pitchFamily="18" charset="0"/>
              </a:rPr>
              <a:t>Flujos Operativos Netos</a:t>
            </a:r>
          </a:p>
          <a:p>
            <a:pPr marL="0" indent="0">
              <a:buNone/>
            </a:pPr>
            <a:endParaRPr lang="es-EC" sz="7200" dirty="0" smtClean="0">
              <a:latin typeface="Times New Roman" panose="02020603050405020304" pitchFamily="18" charset="0"/>
              <a:cs typeface="Times New Roman" panose="02020603050405020304" pitchFamily="18" charset="0"/>
            </a:endParaRPr>
          </a:p>
          <a:p>
            <a:pPr marL="0" indent="0">
              <a:buNone/>
            </a:pPr>
            <a:endParaRPr lang="es-EC" sz="7200" dirty="0" smtClean="0">
              <a:latin typeface="Times New Roman" panose="02020603050405020304" pitchFamily="18" charset="0"/>
              <a:cs typeface="Times New Roman" panose="02020603050405020304" pitchFamily="18" charset="0"/>
            </a:endParaRPr>
          </a:p>
          <a:p>
            <a:pPr marL="0" indent="0">
              <a:buNone/>
            </a:pPr>
            <a:r>
              <a:rPr lang="es-EC" sz="7200" dirty="0" smtClean="0">
                <a:latin typeface="Times New Roman" panose="02020603050405020304" pitchFamily="18" charset="0"/>
                <a:cs typeface="Times New Roman" panose="02020603050405020304" pitchFamily="18" charset="0"/>
              </a:rPr>
              <a:t>	</a:t>
            </a:r>
          </a:p>
          <a:p>
            <a:pPr marL="0" indent="0">
              <a:buNone/>
            </a:pPr>
            <a:r>
              <a:rPr lang="es-EC" sz="7200" dirty="0" smtClean="0">
                <a:latin typeface="Times New Roman" panose="02020603050405020304" pitchFamily="18" charset="0"/>
                <a:cs typeface="Times New Roman" panose="02020603050405020304" pitchFamily="18" charset="0"/>
              </a:rPr>
              <a:t>	</a:t>
            </a: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10802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50028"/>
            <a:ext cx="10515600" cy="690943"/>
          </a:xfrm>
        </p:spPr>
        <p:txBody>
          <a:bodyPr>
            <a:normAutofit fontScale="90000"/>
          </a:bodyPr>
          <a:lstStyle/>
          <a:p>
            <a:pPr algn="ctr"/>
            <a:r>
              <a:rPr lang="es-EC" sz="3000" dirty="0" smtClean="0">
                <a:latin typeface="Times New Roman" panose="02020603050405020304" pitchFamily="18" charset="0"/>
                <a:cs typeface="Times New Roman" panose="02020603050405020304" pitchFamily="18" charset="0"/>
              </a:rPr>
              <a:t/>
            </a:r>
            <a:br>
              <a:rPr lang="es-EC" sz="3000" dirty="0" smtClean="0">
                <a:latin typeface="Times New Roman" panose="02020603050405020304" pitchFamily="18" charset="0"/>
                <a:cs typeface="Times New Roman" panose="02020603050405020304" pitchFamily="18" charset="0"/>
              </a:rPr>
            </a:br>
            <a:r>
              <a:rPr lang="es-EC" sz="3000" dirty="0" smtClean="0">
                <a:latin typeface="Times New Roman" panose="02020603050405020304" pitchFamily="18" charset="0"/>
                <a:cs typeface="Times New Roman" panose="02020603050405020304" pitchFamily="18" charset="0"/>
              </a:rPr>
              <a:t>Modelo de Inversión de Capital</a:t>
            </a:r>
            <a:endParaRPr lang="es-EC" sz="3000" dirty="0">
              <a:latin typeface="Times New Roman" panose="02020603050405020304" pitchFamily="18" charset="0"/>
              <a:cs typeface="Times New Roman" panose="02020603050405020304" pitchFamily="18" charset="0"/>
            </a:endParaRPr>
          </a:p>
        </p:txBody>
      </p:sp>
      <p:sp>
        <p:nvSpPr>
          <p:cNvPr id="8" name="Marcador de contenido 2"/>
          <p:cNvSpPr txBox="1">
            <a:spLocks/>
          </p:cNvSpPr>
          <p:nvPr/>
        </p:nvSpPr>
        <p:spPr>
          <a:xfrm>
            <a:off x="838200" y="399246"/>
            <a:ext cx="10515600" cy="6272009"/>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s-EC" sz="8600" dirty="0" smtClean="0">
              <a:latin typeface="Times New Roman" panose="02020603050405020304" pitchFamily="18" charset="0"/>
              <a:cs typeface="Times New Roman" panose="02020603050405020304" pitchFamily="18" charset="0"/>
            </a:endParaRPr>
          </a:p>
          <a:p>
            <a:pPr marL="0" indent="0">
              <a:buNone/>
            </a:pPr>
            <a:endParaRPr lang="es-EC" sz="8600" dirty="0" smtClean="0">
              <a:latin typeface="Times New Roman" panose="02020603050405020304" pitchFamily="18" charset="0"/>
              <a:cs typeface="Times New Roman" panose="02020603050405020304" pitchFamily="18" charset="0"/>
            </a:endParaRPr>
          </a:p>
          <a:p>
            <a:pPr marL="0" indent="0">
              <a:buNone/>
            </a:pPr>
            <a:r>
              <a:rPr lang="es-EC" sz="7200" dirty="0" smtClean="0">
                <a:latin typeface="Times New Roman" panose="02020603050405020304" pitchFamily="18" charset="0"/>
                <a:cs typeface="Times New Roman" panose="02020603050405020304" pitchFamily="18" charset="0"/>
              </a:rPr>
              <a:t>4.  Evaluación del Proyecto</a:t>
            </a:r>
          </a:p>
          <a:p>
            <a:pPr marL="0" indent="0">
              <a:buNone/>
            </a:pPr>
            <a:endParaRPr lang="es-EC" sz="7200" dirty="0" smtClean="0">
              <a:latin typeface="Times New Roman" panose="02020603050405020304" pitchFamily="18" charset="0"/>
              <a:cs typeface="Times New Roman" panose="02020603050405020304" pitchFamily="18" charset="0"/>
            </a:endParaRPr>
          </a:p>
          <a:p>
            <a:pPr marL="0" indent="0">
              <a:buNone/>
            </a:pPr>
            <a:r>
              <a:rPr lang="es-EC" sz="7200" dirty="0" smtClean="0">
                <a:latin typeface="Times New Roman" panose="02020603050405020304" pitchFamily="18" charset="0"/>
                <a:cs typeface="Times New Roman" panose="02020603050405020304" pitchFamily="18" charset="0"/>
              </a:rPr>
              <a:t>           4.1 Evaluación Financiera Flujo Operativo</a:t>
            </a:r>
          </a:p>
          <a:p>
            <a:pPr marL="0" indent="0">
              <a:buNone/>
            </a:pPr>
            <a:endParaRPr lang="es-EC" sz="72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lang="es-EC" sz="7200" dirty="0" smtClean="0">
                <a:latin typeface="Times New Roman" panose="02020603050405020304" pitchFamily="18" charset="0"/>
                <a:cs typeface="Times New Roman" panose="02020603050405020304" pitchFamily="18" charset="0"/>
              </a:rPr>
              <a:t>Tasa de Descuento WACC</a:t>
            </a:r>
          </a:p>
          <a:p>
            <a:pPr lvl="1">
              <a:buFont typeface="Wingdings" panose="05000000000000000000" pitchFamily="2" charset="2"/>
              <a:buChar char="ü"/>
            </a:pPr>
            <a:r>
              <a:rPr lang="es-EC" sz="7200" dirty="0" smtClean="0">
                <a:latin typeface="Times New Roman" panose="02020603050405020304" pitchFamily="18" charset="0"/>
                <a:cs typeface="Times New Roman" panose="02020603050405020304" pitchFamily="18" charset="0"/>
              </a:rPr>
              <a:t>Período de Recuperación</a:t>
            </a:r>
          </a:p>
          <a:p>
            <a:pPr lvl="1">
              <a:buFont typeface="Wingdings" panose="05000000000000000000" pitchFamily="2" charset="2"/>
              <a:buChar char="ü"/>
            </a:pPr>
            <a:r>
              <a:rPr lang="es-EC" sz="7200" dirty="0" smtClean="0">
                <a:latin typeface="Times New Roman" panose="02020603050405020304" pitchFamily="18" charset="0"/>
                <a:cs typeface="Times New Roman" panose="02020603050405020304" pitchFamily="18" charset="0"/>
              </a:rPr>
              <a:t>VPN, TIR, Costo/Beneficio</a:t>
            </a:r>
          </a:p>
          <a:p>
            <a:pPr lvl="1">
              <a:buFont typeface="Wingdings" panose="05000000000000000000" pitchFamily="2" charset="2"/>
              <a:buChar char="ü"/>
            </a:pPr>
            <a:r>
              <a:rPr lang="es-EC" sz="7200" dirty="0" smtClean="0">
                <a:latin typeface="Times New Roman" panose="02020603050405020304" pitchFamily="18" charset="0"/>
                <a:cs typeface="Times New Roman" panose="02020603050405020304" pitchFamily="18" charset="0"/>
              </a:rPr>
              <a:t>Escenarios Flujos Operativos</a:t>
            </a:r>
          </a:p>
          <a:p>
            <a:pPr lvl="1">
              <a:buFont typeface="Wingdings" panose="05000000000000000000" pitchFamily="2" charset="2"/>
              <a:buChar char="ü"/>
            </a:pPr>
            <a:r>
              <a:rPr lang="es-EC" sz="7200" dirty="0" smtClean="0">
                <a:latin typeface="Times New Roman" panose="02020603050405020304" pitchFamily="18" charset="0"/>
                <a:cs typeface="Times New Roman" panose="02020603050405020304" pitchFamily="18" charset="0"/>
              </a:rPr>
              <a:t>Cuadro Sensibilidad Proyectos</a:t>
            </a:r>
          </a:p>
          <a:p>
            <a:pPr marL="457200" lvl="1" indent="0">
              <a:buNone/>
            </a:pPr>
            <a:endParaRPr lang="es-EC" sz="7200" dirty="0" smtClean="0">
              <a:latin typeface="Times New Roman" panose="02020603050405020304" pitchFamily="18" charset="0"/>
              <a:cs typeface="Times New Roman" panose="02020603050405020304" pitchFamily="18" charset="0"/>
            </a:endParaRPr>
          </a:p>
          <a:p>
            <a:pPr marL="0" indent="0">
              <a:buNone/>
            </a:pPr>
            <a:r>
              <a:rPr lang="es-EC" sz="7200" dirty="0">
                <a:latin typeface="Times New Roman" panose="02020603050405020304" pitchFamily="18" charset="0"/>
                <a:cs typeface="Times New Roman" panose="02020603050405020304" pitchFamily="18" charset="0"/>
              </a:rPr>
              <a:t> </a:t>
            </a:r>
            <a:r>
              <a:rPr lang="es-EC" sz="7200" dirty="0" smtClean="0">
                <a:latin typeface="Times New Roman" panose="02020603050405020304" pitchFamily="18" charset="0"/>
                <a:cs typeface="Times New Roman" panose="02020603050405020304" pitchFamily="18" charset="0"/>
              </a:rPr>
              <a:t>         4.2 Evaluación Financiera del Inversionista</a:t>
            </a:r>
          </a:p>
          <a:p>
            <a:pPr marL="0" indent="0">
              <a:buNone/>
            </a:pPr>
            <a:endParaRPr lang="es-EC" sz="72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lang="es-EC" sz="7200" dirty="0" smtClean="0">
                <a:latin typeface="Times New Roman" panose="02020603050405020304" pitchFamily="18" charset="0"/>
                <a:cs typeface="Times New Roman" panose="02020603050405020304" pitchFamily="18" charset="0"/>
              </a:rPr>
              <a:t>Flujo Operativo del Inversionista</a:t>
            </a:r>
          </a:p>
          <a:p>
            <a:pPr lvl="1">
              <a:buFont typeface="Wingdings" panose="05000000000000000000" pitchFamily="2" charset="2"/>
              <a:buChar char="ü"/>
            </a:pPr>
            <a:r>
              <a:rPr lang="es-EC" sz="7200" dirty="0" smtClean="0">
                <a:latin typeface="Times New Roman" panose="02020603050405020304" pitchFamily="18" charset="0"/>
                <a:cs typeface="Times New Roman" panose="02020603050405020304" pitchFamily="18" charset="0"/>
              </a:rPr>
              <a:t>Tasa de Descuento WACC del Inversionista</a:t>
            </a:r>
          </a:p>
          <a:p>
            <a:pPr lvl="1">
              <a:buFont typeface="Wingdings" panose="05000000000000000000" pitchFamily="2" charset="2"/>
              <a:buChar char="ü"/>
            </a:pPr>
            <a:r>
              <a:rPr lang="es-EC" sz="7200" dirty="0" smtClean="0">
                <a:latin typeface="Times New Roman" panose="02020603050405020304" pitchFamily="18" charset="0"/>
                <a:cs typeface="Times New Roman" panose="02020603050405020304" pitchFamily="18" charset="0"/>
              </a:rPr>
              <a:t>Período de Recuperación del Inversionista</a:t>
            </a:r>
          </a:p>
          <a:p>
            <a:pPr lvl="1">
              <a:buFont typeface="Wingdings" panose="05000000000000000000" pitchFamily="2" charset="2"/>
              <a:buChar char="ü"/>
            </a:pPr>
            <a:r>
              <a:rPr lang="es-EC" sz="7200" dirty="0" smtClean="0">
                <a:latin typeface="Times New Roman" panose="02020603050405020304" pitchFamily="18" charset="0"/>
                <a:cs typeface="Times New Roman" panose="02020603050405020304" pitchFamily="18" charset="0"/>
              </a:rPr>
              <a:t>VPN, TIR, Costo/Beneficio del Inversionista</a:t>
            </a:r>
          </a:p>
          <a:p>
            <a:pPr lvl="1">
              <a:buFont typeface="Wingdings" panose="05000000000000000000" pitchFamily="2" charset="2"/>
              <a:buChar char="ü"/>
            </a:pPr>
            <a:r>
              <a:rPr lang="es-EC" sz="7200" dirty="0" smtClean="0">
                <a:latin typeface="Times New Roman" panose="02020603050405020304" pitchFamily="18" charset="0"/>
                <a:cs typeface="Times New Roman" panose="02020603050405020304" pitchFamily="18" charset="0"/>
              </a:rPr>
              <a:t>Escenarios Flujos Operativos Inversionista</a:t>
            </a:r>
          </a:p>
          <a:p>
            <a:pPr lvl="1">
              <a:buFont typeface="Wingdings" panose="05000000000000000000" pitchFamily="2" charset="2"/>
              <a:buChar char="ü"/>
            </a:pPr>
            <a:r>
              <a:rPr lang="es-EC" sz="7200" dirty="0" smtClean="0">
                <a:latin typeface="Times New Roman" panose="02020603050405020304" pitchFamily="18" charset="0"/>
                <a:cs typeface="Times New Roman" panose="02020603050405020304" pitchFamily="18" charset="0"/>
              </a:rPr>
              <a:t>Cuadro Sensibilidad Proyectos del Inversionista</a:t>
            </a:r>
          </a:p>
          <a:p>
            <a:pPr lvl="1"/>
            <a:endParaRPr lang="es-EC" sz="1800" dirty="0" smtClean="0">
              <a:latin typeface="Times New Roman" panose="02020603050405020304" pitchFamily="18" charset="0"/>
              <a:cs typeface="Times New Roman" panose="02020603050405020304" pitchFamily="18" charset="0"/>
            </a:endParaRPr>
          </a:p>
          <a:p>
            <a:pPr lvl="1"/>
            <a:endParaRPr lang="es-EC" sz="1800" dirty="0" smtClean="0">
              <a:latin typeface="Times New Roman" panose="02020603050405020304" pitchFamily="18" charset="0"/>
              <a:cs typeface="Times New Roman" panose="02020603050405020304" pitchFamily="18" charset="0"/>
            </a:endParaRPr>
          </a:p>
          <a:p>
            <a:pPr marL="457200" lvl="1" indent="0">
              <a:buNone/>
            </a:pPr>
            <a:r>
              <a:rPr lang="es-EC" sz="1800" dirty="0">
                <a:latin typeface="Times New Roman" panose="02020603050405020304" pitchFamily="18" charset="0"/>
                <a:cs typeface="Times New Roman" panose="02020603050405020304" pitchFamily="18" charset="0"/>
              </a:rPr>
              <a:t> </a:t>
            </a:r>
            <a:endParaRPr lang="es-EC" sz="1800" dirty="0" smtClean="0">
              <a:latin typeface="Times New Roman" panose="02020603050405020304" pitchFamily="18" charset="0"/>
              <a:cs typeface="Times New Roman" panose="02020603050405020304" pitchFamily="18" charset="0"/>
            </a:endParaRPr>
          </a:p>
          <a:p>
            <a:pPr lvl="1"/>
            <a:endParaRPr lang="es-EC" sz="1800" dirty="0" smtClean="0">
              <a:latin typeface="Times New Roman" panose="02020603050405020304" pitchFamily="18" charset="0"/>
              <a:cs typeface="Times New Roman" panose="02020603050405020304" pitchFamily="18" charset="0"/>
            </a:endParaRPr>
          </a:p>
          <a:p>
            <a:pPr lvl="1"/>
            <a:endParaRPr lang="es-EC" sz="1800" dirty="0" smtClean="0">
              <a:latin typeface="Times New Roman" panose="02020603050405020304" pitchFamily="18" charset="0"/>
              <a:cs typeface="Times New Roman" panose="02020603050405020304" pitchFamily="18" charset="0"/>
            </a:endParaRPr>
          </a:p>
          <a:p>
            <a:pPr lvl="1"/>
            <a:endParaRPr lang="es-EC" sz="1800" dirty="0" smtClean="0">
              <a:latin typeface="Times New Roman" panose="02020603050405020304" pitchFamily="18" charset="0"/>
              <a:cs typeface="Times New Roman" panose="02020603050405020304" pitchFamily="18" charset="0"/>
            </a:endParaRPr>
          </a:p>
          <a:p>
            <a:pPr lvl="1"/>
            <a:endParaRPr lang="es-EC" sz="1800" dirty="0" smtClean="0">
              <a:latin typeface="Times New Roman" panose="02020603050405020304" pitchFamily="18" charset="0"/>
              <a:cs typeface="Times New Roman" panose="02020603050405020304" pitchFamily="18" charset="0"/>
            </a:endParaRPr>
          </a:p>
          <a:p>
            <a:pPr marL="0" indent="0">
              <a:buNone/>
            </a:pPr>
            <a:endParaRPr lang="es-EC" sz="2200" dirty="0" smtClean="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AutoNum type="arabicPeriod"/>
            </a:pPr>
            <a:endParaRPr lang="es-EC" sz="2400" dirty="0" smtClean="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AutoNum type="arabicPeriod"/>
            </a:pPr>
            <a:endParaRPr lang="es-EC" sz="2400" dirty="0" smtClean="0">
              <a:latin typeface="Times New Roman" panose="02020603050405020304" pitchFamily="18" charset="0"/>
              <a:cs typeface="Times New Roman" panose="02020603050405020304" pitchFamily="18" charset="0"/>
            </a:endParaRPr>
          </a:p>
          <a:p>
            <a:pPr marL="0" indent="0">
              <a:buNone/>
            </a:pPr>
            <a:r>
              <a:rPr lang="es-EC" sz="2600" dirty="0" smtClean="0">
                <a:latin typeface="Times New Roman" panose="02020603050405020304" pitchFamily="18" charset="0"/>
                <a:cs typeface="Times New Roman" panose="02020603050405020304" pitchFamily="18" charset="0"/>
              </a:rPr>
              <a:t>	</a:t>
            </a:r>
          </a:p>
          <a:p>
            <a:pPr marL="0" indent="0">
              <a:buNone/>
            </a:pPr>
            <a:r>
              <a:rPr lang="es-EC" sz="2600" dirty="0" smtClean="0">
                <a:latin typeface="Times New Roman" panose="02020603050405020304" pitchFamily="18" charset="0"/>
                <a:cs typeface="Times New Roman" panose="02020603050405020304" pitchFamily="18" charset="0"/>
              </a:rPr>
              <a:t>	</a:t>
            </a: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p:txBody>
      </p:sp>
      <p:sp>
        <p:nvSpPr>
          <p:cNvPr id="4" name="Botón de acción: Volver 3">
            <a:hlinkClick r:id="rId2" action="ppaction://hlinksldjump" highlightClick="1"/>
          </p:cNvPr>
          <p:cNvSpPr/>
          <p:nvPr/>
        </p:nvSpPr>
        <p:spPr>
          <a:xfrm>
            <a:off x="11302284" y="5972273"/>
            <a:ext cx="759854" cy="682580"/>
          </a:xfrm>
          <a:prstGeom prst="actionButtonReturn">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5" name="Flecha derecha 4">
            <a:hlinkClick r:id="rId3" action="ppaction://hlinkfile"/>
          </p:cNvPr>
          <p:cNvSpPr/>
          <p:nvPr/>
        </p:nvSpPr>
        <p:spPr>
          <a:xfrm>
            <a:off x="7653285" y="2871989"/>
            <a:ext cx="1326941" cy="703724"/>
          </a:xfrm>
          <a:prstGeom prst="rightArrow">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extLst>
      <p:ext uri="{BB962C8B-B14F-4D97-AF65-F5344CB8AC3E}">
        <p14:creationId xmlns:p14="http://schemas.microsoft.com/office/powerpoint/2010/main" val="1120281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50028"/>
            <a:ext cx="10515600" cy="690943"/>
          </a:xfrm>
        </p:spPr>
        <p:txBody>
          <a:bodyPr>
            <a:normAutofit fontScale="90000"/>
          </a:bodyPr>
          <a:lstStyle/>
          <a:p>
            <a:pPr algn="ctr"/>
            <a:r>
              <a:rPr lang="es-EC" sz="3000" dirty="0" smtClean="0">
                <a:latin typeface="Times New Roman" panose="02020603050405020304" pitchFamily="18" charset="0"/>
                <a:cs typeface="Times New Roman" panose="02020603050405020304" pitchFamily="18" charset="0"/>
              </a:rPr>
              <a:t/>
            </a:r>
            <a:br>
              <a:rPr lang="es-EC" sz="3000" dirty="0" smtClean="0">
                <a:latin typeface="Times New Roman" panose="02020603050405020304" pitchFamily="18" charset="0"/>
                <a:cs typeface="Times New Roman" panose="02020603050405020304" pitchFamily="18" charset="0"/>
              </a:rPr>
            </a:br>
            <a:r>
              <a:rPr lang="es-EC" sz="3000" dirty="0" smtClean="0">
                <a:latin typeface="Times New Roman" panose="02020603050405020304" pitchFamily="18" charset="0"/>
                <a:cs typeface="Times New Roman" panose="02020603050405020304" pitchFamily="18" charset="0"/>
              </a:rPr>
              <a:t>Modelo de Manejo de Capital de Operación</a:t>
            </a:r>
            <a:endParaRPr lang="es-EC" sz="3000" dirty="0">
              <a:latin typeface="Times New Roman" panose="02020603050405020304" pitchFamily="18" charset="0"/>
              <a:cs typeface="Times New Roman" panose="02020603050405020304" pitchFamily="18" charset="0"/>
            </a:endParaRPr>
          </a:p>
        </p:txBody>
      </p:sp>
      <p:sp>
        <p:nvSpPr>
          <p:cNvPr id="8" name="Marcador de contenido 2"/>
          <p:cNvSpPr txBox="1">
            <a:spLocks/>
          </p:cNvSpPr>
          <p:nvPr/>
        </p:nvSpPr>
        <p:spPr>
          <a:xfrm>
            <a:off x="838200" y="399246"/>
            <a:ext cx="10515600" cy="62720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EC" sz="2600" dirty="0" smtClean="0">
              <a:latin typeface="Times New Roman" panose="02020603050405020304" pitchFamily="18" charset="0"/>
              <a:cs typeface="Times New Roman" panose="02020603050405020304" pitchFamily="18" charset="0"/>
            </a:endParaRPr>
          </a:p>
          <a:p>
            <a:pPr marL="0" indent="0">
              <a:buNone/>
            </a:pPr>
            <a:r>
              <a:rPr lang="es-EC" sz="2600" dirty="0" smtClean="0">
                <a:latin typeface="Times New Roman" panose="02020603050405020304" pitchFamily="18" charset="0"/>
                <a:cs typeface="Times New Roman" panose="02020603050405020304" pitchFamily="18" charset="0"/>
              </a:rPr>
              <a:t>Administración de cuentas por cobrar</a:t>
            </a:r>
          </a:p>
          <a:p>
            <a:pPr marL="0" indent="0">
              <a:buNone/>
            </a:pPr>
            <a:endParaRPr lang="es-EC" sz="1800" dirty="0" smtClean="0">
              <a:latin typeface="Times New Roman" panose="02020603050405020304" pitchFamily="18" charset="0"/>
              <a:cs typeface="Times New Roman" panose="02020603050405020304" pitchFamily="18" charset="0"/>
            </a:endParaRPr>
          </a:p>
          <a:p>
            <a:pPr lvl="1"/>
            <a:endParaRPr lang="es-EC" sz="1800" dirty="0" smtClean="0">
              <a:latin typeface="Times New Roman" panose="02020603050405020304" pitchFamily="18" charset="0"/>
              <a:cs typeface="Times New Roman" panose="02020603050405020304" pitchFamily="18" charset="0"/>
            </a:endParaRPr>
          </a:p>
          <a:p>
            <a:pPr marL="457200" lvl="1" indent="0">
              <a:buNone/>
            </a:pPr>
            <a:r>
              <a:rPr lang="es-EC" sz="1800" dirty="0">
                <a:latin typeface="Times New Roman" panose="02020603050405020304" pitchFamily="18" charset="0"/>
                <a:cs typeface="Times New Roman" panose="02020603050405020304" pitchFamily="18" charset="0"/>
              </a:rPr>
              <a:t> </a:t>
            </a:r>
            <a:endParaRPr lang="es-EC" sz="1800" dirty="0" smtClean="0">
              <a:latin typeface="Times New Roman" panose="02020603050405020304" pitchFamily="18" charset="0"/>
              <a:cs typeface="Times New Roman" panose="02020603050405020304" pitchFamily="18" charset="0"/>
            </a:endParaRPr>
          </a:p>
          <a:p>
            <a:pPr lvl="1"/>
            <a:endParaRPr lang="es-EC" sz="1800" dirty="0" smtClean="0">
              <a:latin typeface="Times New Roman" panose="02020603050405020304" pitchFamily="18" charset="0"/>
              <a:cs typeface="Times New Roman" panose="02020603050405020304" pitchFamily="18" charset="0"/>
            </a:endParaRPr>
          </a:p>
          <a:p>
            <a:pPr lvl="1"/>
            <a:endParaRPr lang="es-EC" sz="1800" dirty="0" smtClean="0">
              <a:latin typeface="Times New Roman" panose="02020603050405020304" pitchFamily="18" charset="0"/>
              <a:cs typeface="Times New Roman" panose="02020603050405020304" pitchFamily="18" charset="0"/>
            </a:endParaRPr>
          </a:p>
          <a:p>
            <a:pPr lvl="1"/>
            <a:endParaRPr lang="es-EC" sz="1800" dirty="0" smtClean="0">
              <a:latin typeface="Times New Roman" panose="02020603050405020304" pitchFamily="18" charset="0"/>
              <a:cs typeface="Times New Roman" panose="02020603050405020304" pitchFamily="18" charset="0"/>
            </a:endParaRPr>
          </a:p>
          <a:p>
            <a:pPr lvl="1"/>
            <a:endParaRPr lang="es-EC" sz="1800" dirty="0" smtClean="0">
              <a:latin typeface="Times New Roman" panose="02020603050405020304" pitchFamily="18" charset="0"/>
              <a:cs typeface="Times New Roman" panose="02020603050405020304" pitchFamily="18" charset="0"/>
            </a:endParaRPr>
          </a:p>
          <a:p>
            <a:pPr marL="0" indent="0">
              <a:buNone/>
            </a:pPr>
            <a:endParaRPr lang="es-EC" sz="2200" dirty="0" smtClean="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AutoNum type="arabicPeriod"/>
            </a:pPr>
            <a:endParaRPr lang="es-EC" sz="2400" dirty="0" smtClean="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AutoNum type="arabicPeriod"/>
            </a:pPr>
            <a:endParaRPr lang="es-EC" sz="2400" dirty="0" smtClean="0">
              <a:latin typeface="Times New Roman" panose="02020603050405020304" pitchFamily="18" charset="0"/>
              <a:cs typeface="Times New Roman" panose="02020603050405020304" pitchFamily="18" charset="0"/>
            </a:endParaRPr>
          </a:p>
          <a:p>
            <a:pPr marL="0" indent="0">
              <a:buNone/>
            </a:pPr>
            <a:r>
              <a:rPr lang="es-EC" sz="2600" dirty="0" smtClean="0">
                <a:latin typeface="Times New Roman" panose="02020603050405020304" pitchFamily="18" charset="0"/>
                <a:cs typeface="Times New Roman" panose="02020603050405020304" pitchFamily="18" charset="0"/>
              </a:rPr>
              <a:t>	</a:t>
            </a:r>
          </a:p>
          <a:p>
            <a:pPr marL="0" indent="0">
              <a:buNone/>
            </a:pPr>
            <a:r>
              <a:rPr lang="es-EC" sz="2600" dirty="0" smtClean="0">
                <a:latin typeface="Times New Roman" panose="02020603050405020304" pitchFamily="18" charset="0"/>
                <a:cs typeface="Times New Roman" panose="02020603050405020304" pitchFamily="18" charset="0"/>
              </a:rPr>
              <a:t>	</a:t>
            </a: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p:txBody>
      </p:sp>
      <p:grpSp>
        <p:nvGrpSpPr>
          <p:cNvPr id="5" name="Grupo 4"/>
          <p:cNvGrpSpPr>
            <a:grpSpLocks/>
          </p:cNvGrpSpPr>
          <p:nvPr/>
        </p:nvGrpSpPr>
        <p:grpSpPr bwMode="auto">
          <a:xfrm>
            <a:off x="3634230" y="1825052"/>
            <a:ext cx="3661410" cy="3562065"/>
            <a:chOff x="2132" y="4190"/>
            <a:chExt cx="5766" cy="3590"/>
          </a:xfrm>
        </p:grpSpPr>
        <p:sp>
          <p:nvSpPr>
            <p:cNvPr id="7" name="AutoShape 27"/>
            <p:cNvSpPr>
              <a:spLocks noChangeArrowheads="1"/>
            </p:cNvSpPr>
            <p:nvPr/>
          </p:nvSpPr>
          <p:spPr bwMode="auto">
            <a:xfrm>
              <a:off x="2132" y="5678"/>
              <a:ext cx="2301" cy="732"/>
            </a:xfrm>
            <a:prstGeom prst="roundRect">
              <a:avLst>
                <a:gd name="adj" fmla="val 16667"/>
              </a:avLst>
            </a:prstGeom>
            <a:solidFill>
              <a:schemeClr val="accent1">
                <a:lumMod val="20000"/>
                <a:lumOff val="80000"/>
              </a:schemeClr>
            </a:solidFill>
            <a:ln w="9525">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ot="0" vert="horz" wrap="square" lIns="91440" tIns="45720" rIns="91440" bIns="45720" anchor="t" anchorCtr="0" upright="1">
              <a:noAutofit/>
            </a:bodyPr>
            <a:lstStyle/>
            <a:p>
              <a:pPr algn="ctr">
                <a:lnSpc>
                  <a:spcPct val="115000"/>
                </a:lnSpc>
                <a:spcAft>
                  <a:spcPts val="1000"/>
                </a:spcAft>
              </a:pPr>
              <a:r>
                <a:rPr lang="es-EC" sz="1100" dirty="0">
                  <a:effectLst/>
                  <a:latin typeface="Times New Roman" panose="02020603050405020304" pitchFamily="18" charset="0"/>
                  <a:ea typeface="Times New Roman" panose="02020603050405020304" pitchFamily="18" charset="0"/>
                  <a:cs typeface="Times New Roman" panose="02020603050405020304" pitchFamily="18" charset="0"/>
                </a:rPr>
                <a:t>FLUJO DE COBROS</a:t>
              </a:r>
              <a:endParaRPr lang="es-EC"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AutoShape 28"/>
            <p:cNvSpPr>
              <a:spLocks noChangeArrowheads="1"/>
            </p:cNvSpPr>
            <p:nvPr/>
          </p:nvSpPr>
          <p:spPr bwMode="auto">
            <a:xfrm>
              <a:off x="5521" y="6246"/>
              <a:ext cx="2301" cy="599"/>
            </a:xfrm>
            <a:prstGeom prst="roundRect">
              <a:avLst>
                <a:gd name="adj" fmla="val 16667"/>
              </a:avLst>
            </a:prstGeom>
            <a:solidFill>
              <a:schemeClr val="accent1">
                <a:lumMod val="20000"/>
                <a:lumOff val="80000"/>
              </a:schemeClr>
            </a:solidFill>
            <a:ln w="9525">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ot="0" vert="horz" wrap="square" lIns="91440" tIns="45720" rIns="91440" bIns="45720" anchor="t" anchorCtr="0" upright="1">
              <a:noAutofit/>
            </a:bodyPr>
            <a:lstStyle/>
            <a:p>
              <a:pPr algn="ctr">
                <a:lnSpc>
                  <a:spcPct val="115000"/>
                </a:lnSpc>
                <a:spcAft>
                  <a:spcPts val="1000"/>
                </a:spcAft>
              </a:pPr>
              <a:r>
                <a:rPr lang="es-EC" sz="1100" dirty="0">
                  <a:effectLst/>
                  <a:latin typeface="Times New Roman" panose="02020603050405020304" pitchFamily="18" charset="0"/>
                  <a:ea typeface="Times New Roman" panose="02020603050405020304" pitchFamily="18" charset="0"/>
                  <a:cs typeface="Times New Roman" panose="02020603050405020304" pitchFamily="18" charset="0"/>
                </a:rPr>
                <a:t>SERVICIO</a:t>
              </a:r>
              <a:endParaRPr lang="es-EC"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0" name="AutoShape 29"/>
            <p:cNvSpPr>
              <a:spLocks noChangeArrowheads="1"/>
            </p:cNvSpPr>
            <p:nvPr/>
          </p:nvSpPr>
          <p:spPr bwMode="auto">
            <a:xfrm>
              <a:off x="5597" y="7181"/>
              <a:ext cx="2301" cy="599"/>
            </a:xfrm>
            <a:prstGeom prst="roundRect">
              <a:avLst>
                <a:gd name="adj" fmla="val 16667"/>
              </a:avLst>
            </a:prstGeom>
            <a:solidFill>
              <a:schemeClr val="accent1">
                <a:lumMod val="20000"/>
                <a:lumOff val="80000"/>
              </a:schemeClr>
            </a:solidFill>
            <a:ln w="9525">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ot="0" vert="horz" wrap="square" lIns="91440" tIns="45720" rIns="91440" bIns="45720" anchor="t" anchorCtr="0" upright="1">
              <a:noAutofit/>
            </a:bodyPr>
            <a:lstStyle/>
            <a:p>
              <a:pPr algn="ctr">
                <a:lnSpc>
                  <a:spcPct val="115000"/>
                </a:lnSpc>
                <a:spcAft>
                  <a:spcPts val="1000"/>
                </a:spcAft>
              </a:pPr>
              <a:r>
                <a:rPr lang="es-EC" sz="1100" dirty="0">
                  <a:effectLst/>
                  <a:latin typeface="Times New Roman" panose="02020603050405020304" pitchFamily="18" charset="0"/>
                  <a:ea typeface="Times New Roman" panose="02020603050405020304" pitchFamily="18" charset="0"/>
                  <a:cs typeface="Times New Roman" panose="02020603050405020304" pitchFamily="18" charset="0"/>
                </a:rPr>
                <a:t>COBRO</a:t>
              </a:r>
              <a:endParaRPr lang="es-EC"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1" name="AutoShape 30"/>
            <p:cNvSpPr>
              <a:spLocks noChangeArrowheads="1"/>
            </p:cNvSpPr>
            <p:nvPr/>
          </p:nvSpPr>
          <p:spPr bwMode="auto">
            <a:xfrm>
              <a:off x="5502" y="5236"/>
              <a:ext cx="2301" cy="599"/>
            </a:xfrm>
            <a:prstGeom prst="roundRect">
              <a:avLst>
                <a:gd name="adj" fmla="val 16667"/>
              </a:avLst>
            </a:prstGeom>
            <a:solidFill>
              <a:schemeClr val="accent1">
                <a:lumMod val="20000"/>
                <a:lumOff val="80000"/>
              </a:schemeClr>
            </a:solidFill>
            <a:ln w="9525">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ot="0" vert="horz" wrap="square" lIns="91440" tIns="45720" rIns="91440" bIns="45720" anchor="t" anchorCtr="0" upright="1">
              <a:noAutofit/>
            </a:bodyPr>
            <a:lstStyle/>
            <a:p>
              <a:pPr algn="ctr">
                <a:lnSpc>
                  <a:spcPct val="115000"/>
                </a:lnSpc>
                <a:spcAft>
                  <a:spcPts val="1000"/>
                </a:spcAft>
              </a:pPr>
              <a:r>
                <a:rPr lang="es-EC" sz="1100" dirty="0">
                  <a:effectLst/>
                  <a:latin typeface="Times New Roman" panose="02020603050405020304" pitchFamily="18" charset="0"/>
                  <a:ea typeface="Times New Roman" panose="02020603050405020304" pitchFamily="18" charset="0"/>
                  <a:cs typeface="Times New Roman" panose="02020603050405020304" pitchFamily="18" charset="0"/>
                </a:rPr>
                <a:t>FACTURACION</a:t>
              </a:r>
              <a:endParaRPr lang="es-EC"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2" name="AutoShape 31"/>
            <p:cNvSpPr>
              <a:spLocks noChangeArrowheads="1"/>
            </p:cNvSpPr>
            <p:nvPr/>
          </p:nvSpPr>
          <p:spPr bwMode="auto">
            <a:xfrm>
              <a:off x="5483" y="4190"/>
              <a:ext cx="2301" cy="599"/>
            </a:xfrm>
            <a:prstGeom prst="roundRect">
              <a:avLst>
                <a:gd name="adj" fmla="val 16667"/>
              </a:avLst>
            </a:prstGeom>
            <a:solidFill>
              <a:schemeClr val="accent1">
                <a:lumMod val="20000"/>
                <a:lumOff val="80000"/>
              </a:schemeClr>
            </a:solidFill>
            <a:ln w="9525">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ot="0" vert="horz" wrap="square" lIns="91440" tIns="45720" rIns="91440" bIns="45720" anchor="t" anchorCtr="0" upright="1">
              <a:noAutofit/>
            </a:bodyPr>
            <a:lstStyle/>
            <a:p>
              <a:pPr algn="ctr">
                <a:lnSpc>
                  <a:spcPct val="115000"/>
                </a:lnSpc>
                <a:spcAft>
                  <a:spcPts val="1000"/>
                </a:spcAft>
              </a:pPr>
              <a:r>
                <a:rPr lang="es-EC" sz="1100" dirty="0">
                  <a:effectLst/>
                  <a:latin typeface="Times New Roman" panose="02020603050405020304" pitchFamily="18" charset="0"/>
                  <a:ea typeface="Times New Roman" panose="02020603050405020304" pitchFamily="18" charset="0"/>
                  <a:cs typeface="Times New Roman" panose="02020603050405020304" pitchFamily="18" charset="0"/>
                </a:rPr>
                <a:t>VENTA</a:t>
              </a:r>
              <a:endParaRPr lang="es-EC"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13" name="AutoShape 32"/>
            <p:cNvCxnSpPr>
              <a:cxnSpLocks noChangeShapeType="1"/>
            </p:cNvCxnSpPr>
            <p:nvPr/>
          </p:nvCxnSpPr>
          <p:spPr bwMode="auto">
            <a:xfrm flipV="1">
              <a:off x="4433" y="4789"/>
              <a:ext cx="1088" cy="117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AutoShape 33"/>
            <p:cNvCxnSpPr>
              <a:cxnSpLocks noChangeShapeType="1"/>
            </p:cNvCxnSpPr>
            <p:nvPr/>
          </p:nvCxnSpPr>
          <p:spPr bwMode="auto">
            <a:xfrm flipV="1">
              <a:off x="4433" y="5835"/>
              <a:ext cx="1050" cy="13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 name="AutoShape 34"/>
            <p:cNvCxnSpPr>
              <a:cxnSpLocks noChangeShapeType="1"/>
            </p:cNvCxnSpPr>
            <p:nvPr/>
          </p:nvCxnSpPr>
          <p:spPr bwMode="auto">
            <a:xfrm>
              <a:off x="4433" y="5966"/>
              <a:ext cx="934" cy="57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AutoShape 35"/>
            <p:cNvCxnSpPr>
              <a:cxnSpLocks noChangeShapeType="1"/>
            </p:cNvCxnSpPr>
            <p:nvPr/>
          </p:nvCxnSpPr>
          <p:spPr bwMode="auto">
            <a:xfrm>
              <a:off x="4433" y="5966"/>
              <a:ext cx="1088" cy="149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4118104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50028"/>
            <a:ext cx="10515600" cy="690943"/>
          </a:xfrm>
        </p:spPr>
        <p:txBody>
          <a:bodyPr>
            <a:normAutofit fontScale="90000"/>
          </a:bodyPr>
          <a:lstStyle/>
          <a:p>
            <a:pPr algn="ctr"/>
            <a:r>
              <a:rPr lang="es-EC" sz="3000" dirty="0" smtClean="0">
                <a:latin typeface="Times New Roman" panose="02020603050405020304" pitchFamily="18" charset="0"/>
                <a:cs typeface="Times New Roman" panose="02020603050405020304" pitchFamily="18" charset="0"/>
              </a:rPr>
              <a:t/>
            </a:r>
            <a:br>
              <a:rPr lang="es-EC" sz="3000" dirty="0" smtClean="0">
                <a:latin typeface="Times New Roman" panose="02020603050405020304" pitchFamily="18" charset="0"/>
                <a:cs typeface="Times New Roman" panose="02020603050405020304" pitchFamily="18" charset="0"/>
              </a:rPr>
            </a:br>
            <a:r>
              <a:rPr lang="es-EC" sz="3000" dirty="0" smtClean="0">
                <a:latin typeface="Times New Roman" panose="02020603050405020304" pitchFamily="18" charset="0"/>
                <a:cs typeface="Times New Roman" panose="02020603050405020304" pitchFamily="18" charset="0"/>
              </a:rPr>
              <a:t>Modelo de Manejo de Capital de Operación</a:t>
            </a:r>
            <a:endParaRPr lang="es-EC" sz="3000" dirty="0">
              <a:latin typeface="Times New Roman" panose="02020603050405020304" pitchFamily="18" charset="0"/>
              <a:cs typeface="Times New Roman" panose="02020603050405020304" pitchFamily="18" charset="0"/>
            </a:endParaRPr>
          </a:p>
        </p:txBody>
      </p:sp>
      <p:sp>
        <p:nvSpPr>
          <p:cNvPr id="8" name="Marcador de contenido 2"/>
          <p:cNvSpPr txBox="1">
            <a:spLocks/>
          </p:cNvSpPr>
          <p:nvPr/>
        </p:nvSpPr>
        <p:spPr>
          <a:xfrm>
            <a:off x="838200" y="399246"/>
            <a:ext cx="10515600" cy="62720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EC" sz="2600" dirty="0" smtClean="0">
              <a:latin typeface="Times New Roman" panose="02020603050405020304" pitchFamily="18" charset="0"/>
              <a:cs typeface="Times New Roman" panose="02020603050405020304" pitchFamily="18" charset="0"/>
            </a:endParaRPr>
          </a:p>
          <a:p>
            <a:pPr marL="0" indent="0">
              <a:buNone/>
            </a:pPr>
            <a:r>
              <a:rPr lang="es-EC" sz="2600" dirty="0" smtClean="0">
                <a:latin typeface="Times New Roman" panose="02020603050405020304" pitchFamily="18" charset="0"/>
                <a:cs typeface="Times New Roman" panose="02020603050405020304" pitchFamily="18" charset="0"/>
              </a:rPr>
              <a:t>Políticas de Crédito</a:t>
            </a:r>
          </a:p>
          <a:p>
            <a:pPr marL="0" indent="0">
              <a:buNone/>
            </a:pPr>
            <a:endParaRPr lang="es-EC" sz="1800" dirty="0" smtClean="0">
              <a:latin typeface="Times New Roman" panose="02020603050405020304" pitchFamily="18" charset="0"/>
              <a:cs typeface="Times New Roman" panose="02020603050405020304" pitchFamily="18" charset="0"/>
            </a:endParaRPr>
          </a:p>
          <a:p>
            <a:pPr lvl="1"/>
            <a:endParaRPr lang="es-EC" sz="1800" dirty="0" smtClean="0">
              <a:latin typeface="Times New Roman" panose="02020603050405020304" pitchFamily="18" charset="0"/>
              <a:cs typeface="Times New Roman" panose="02020603050405020304" pitchFamily="18" charset="0"/>
            </a:endParaRPr>
          </a:p>
          <a:p>
            <a:pPr lvl="1"/>
            <a:endParaRPr lang="es-EC" sz="1800" dirty="0" smtClean="0">
              <a:latin typeface="Times New Roman" panose="02020603050405020304" pitchFamily="18" charset="0"/>
              <a:cs typeface="Times New Roman" panose="02020603050405020304" pitchFamily="18" charset="0"/>
            </a:endParaRPr>
          </a:p>
          <a:p>
            <a:pPr marL="0" indent="0">
              <a:buNone/>
            </a:pPr>
            <a:endParaRPr lang="es-EC" sz="2200" dirty="0" smtClean="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AutoNum type="arabicPeriod"/>
            </a:pPr>
            <a:endParaRPr lang="es-EC" sz="2400" dirty="0" smtClean="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AutoNum type="arabicPeriod"/>
            </a:pPr>
            <a:endParaRPr lang="es-EC" sz="2400" dirty="0" smtClean="0">
              <a:latin typeface="Times New Roman" panose="02020603050405020304" pitchFamily="18" charset="0"/>
              <a:cs typeface="Times New Roman" panose="02020603050405020304" pitchFamily="18" charset="0"/>
            </a:endParaRPr>
          </a:p>
          <a:p>
            <a:pPr marL="0" indent="0">
              <a:buNone/>
            </a:pPr>
            <a:r>
              <a:rPr lang="es-EC" sz="2600" dirty="0" smtClean="0">
                <a:latin typeface="Times New Roman" panose="02020603050405020304" pitchFamily="18" charset="0"/>
                <a:cs typeface="Times New Roman" panose="02020603050405020304" pitchFamily="18" charset="0"/>
              </a:rPr>
              <a:t>		</a:t>
            </a:r>
          </a:p>
          <a:p>
            <a:pPr marL="0" indent="0">
              <a:buNone/>
            </a:pPr>
            <a:r>
              <a:rPr lang="es-EC" sz="2600" dirty="0" smtClean="0">
                <a:latin typeface="Times New Roman" panose="02020603050405020304" pitchFamily="18" charset="0"/>
                <a:cs typeface="Times New Roman" panose="02020603050405020304" pitchFamily="18" charset="0"/>
              </a:rPr>
              <a:t>	</a:t>
            </a: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p:txBody>
      </p:sp>
      <p:sp>
        <p:nvSpPr>
          <p:cNvPr id="9" name="Rectángulo 8"/>
          <p:cNvSpPr/>
          <p:nvPr/>
        </p:nvSpPr>
        <p:spPr>
          <a:xfrm>
            <a:off x="711045" y="1436259"/>
            <a:ext cx="10372299" cy="4662815"/>
          </a:xfrm>
          <a:prstGeom prst="rect">
            <a:avLst/>
          </a:prstGeom>
        </p:spPr>
        <p:txBody>
          <a:bodyPr wrap="square">
            <a:spAutoFit/>
          </a:bodyPr>
          <a:lstStyle/>
          <a:p>
            <a:pPr marL="342900" lvl="0" indent="-342900" algn="just">
              <a:lnSpc>
                <a:spcPct val="150000"/>
              </a:lnSpc>
              <a:spcAft>
                <a:spcPts val="0"/>
              </a:spcAft>
              <a:buFont typeface="Symbol" panose="05050102010706020507" pitchFamily="18" charset="2"/>
              <a:buChar char=""/>
            </a:pPr>
            <a:r>
              <a:rPr lang="es-EC" dirty="0" smtClean="0">
                <a:latin typeface="Times New Roman" panose="02020603050405020304" pitchFamily="18" charset="0"/>
                <a:ea typeface="Calibri" panose="020F0502020204030204" pitchFamily="34" charset="0"/>
                <a:cs typeface="Times New Roman" panose="02020603050405020304" pitchFamily="18" charset="0"/>
              </a:rPr>
              <a:t>Solicitar el abono del 50</a:t>
            </a:r>
            <a:r>
              <a:rPr lang="es-EC" dirty="0">
                <a:latin typeface="Times New Roman" panose="02020603050405020304" pitchFamily="18" charset="0"/>
                <a:ea typeface="Calibri" panose="020F0502020204030204" pitchFamily="34" charset="0"/>
                <a:cs typeface="Times New Roman" panose="02020603050405020304" pitchFamily="18" charset="0"/>
              </a:rPr>
              <a:t>% </a:t>
            </a:r>
            <a:r>
              <a:rPr lang="es-EC" dirty="0" smtClean="0">
                <a:latin typeface="Times New Roman" panose="02020603050405020304" pitchFamily="18" charset="0"/>
                <a:ea typeface="Calibri" panose="020F0502020204030204" pitchFamily="34" charset="0"/>
                <a:cs typeface="Times New Roman" panose="02020603050405020304" pitchFamily="18" charset="0"/>
              </a:rPr>
              <a:t>al inicio del servicio.</a:t>
            </a:r>
          </a:p>
          <a:p>
            <a:pPr marL="342900" lvl="0" indent="-342900" algn="just">
              <a:lnSpc>
                <a:spcPct val="150000"/>
              </a:lnSpc>
              <a:spcAft>
                <a:spcPts val="0"/>
              </a:spcAft>
              <a:buFont typeface="Symbol" panose="05050102010706020507" pitchFamily="18" charset="2"/>
              <a:buChar char=""/>
            </a:pPr>
            <a:r>
              <a:rPr lang="es-EC" dirty="0" smtClean="0">
                <a:latin typeface="Times New Roman" panose="02020603050405020304" pitchFamily="18" charset="0"/>
                <a:ea typeface="Times New Roman" panose="02020603050405020304" pitchFamily="18" charset="0"/>
                <a:cs typeface="Times New Roman" panose="02020603050405020304" pitchFamily="18" charset="0"/>
              </a:rPr>
              <a:t>Tiempo de pago máximo 90 dependiendo del monto del servicio.</a:t>
            </a:r>
          </a:p>
          <a:p>
            <a:pPr marL="342900" lvl="0" indent="-342900" algn="just">
              <a:lnSpc>
                <a:spcPct val="150000"/>
              </a:lnSpc>
              <a:spcAft>
                <a:spcPts val="0"/>
              </a:spcAft>
              <a:buFont typeface="Symbol" panose="05050102010706020507" pitchFamily="18" charset="2"/>
              <a:buChar char=""/>
            </a:pPr>
            <a:endParaRPr lang="es-EC"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endParaRPr lang="es-EC"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endParaRPr lang="es-EC" dirty="0" smtClean="0">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50000"/>
              </a:lnSpc>
              <a:spcAft>
                <a:spcPts val="0"/>
              </a:spcAft>
            </a:pPr>
            <a:r>
              <a:rPr lang="es-EC" dirty="0" smtClean="0">
                <a:latin typeface="Times New Roman" panose="02020603050405020304" pitchFamily="18" charset="0"/>
                <a:ea typeface="Calibri" panose="020F0502020204030204" pitchFamily="34" charset="0"/>
                <a:cs typeface="Times New Roman" panose="02020603050405020304" pitchFamily="18" charset="0"/>
              </a:rPr>
              <a:t> </a:t>
            </a:r>
          </a:p>
          <a:p>
            <a:pPr marL="342900" lvl="0" indent="-342900" algn="just">
              <a:lnSpc>
                <a:spcPct val="150000"/>
              </a:lnSpc>
              <a:spcAft>
                <a:spcPts val="0"/>
              </a:spcAft>
              <a:buFont typeface="Symbol" panose="05050102010706020507" pitchFamily="18" charset="2"/>
              <a:buChar char=""/>
            </a:pPr>
            <a:endParaRPr lang="es-EC"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s-EC" dirty="0" smtClean="0">
                <a:latin typeface="Times New Roman" panose="02020603050405020304" pitchFamily="18" charset="0"/>
                <a:ea typeface="Calibri" panose="020F0502020204030204" pitchFamily="34" charset="0"/>
                <a:cs typeface="Times New Roman" panose="02020603050405020304" pitchFamily="18" charset="0"/>
              </a:rPr>
              <a:t>Ofrecer precios especiales a clientes potenciales.</a:t>
            </a:r>
          </a:p>
          <a:p>
            <a:pPr marL="342900" lvl="0" indent="-342900" algn="just">
              <a:lnSpc>
                <a:spcPct val="150000"/>
              </a:lnSpc>
              <a:spcAft>
                <a:spcPts val="0"/>
              </a:spcAft>
              <a:buFont typeface="Symbol" panose="05050102010706020507" pitchFamily="18" charset="2"/>
              <a:buChar char=""/>
            </a:pPr>
            <a:r>
              <a:rPr lang="es-EC" dirty="0" smtClean="0">
                <a:effectLst/>
                <a:latin typeface="Times New Roman" panose="02020603050405020304" pitchFamily="18" charset="0"/>
                <a:ea typeface="Times New Roman" panose="02020603050405020304" pitchFamily="18" charset="0"/>
                <a:cs typeface="Times New Roman" panose="02020603050405020304" pitchFamily="18" charset="0"/>
              </a:rPr>
              <a:t>Se podrá otorgar como crédito un 25% del total de serv</a:t>
            </a:r>
            <a:r>
              <a:rPr lang="es-EC" dirty="0" smtClean="0">
                <a:latin typeface="Times New Roman" panose="02020603050405020304" pitchFamily="18" charset="0"/>
                <a:ea typeface="Times New Roman" panose="02020603050405020304" pitchFamily="18" charset="0"/>
                <a:cs typeface="Times New Roman" panose="02020603050405020304" pitchFamily="18" charset="0"/>
              </a:rPr>
              <a:t>icio</a:t>
            </a:r>
          </a:p>
          <a:p>
            <a:pPr marL="342900" lvl="0" indent="-342900" algn="just">
              <a:lnSpc>
                <a:spcPct val="150000"/>
              </a:lnSpc>
              <a:spcAft>
                <a:spcPts val="0"/>
              </a:spcAft>
              <a:buFont typeface="Symbol" panose="05050102010706020507" pitchFamily="18" charset="2"/>
              <a:buChar char=""/>
            </a:pPr>
            <a:r>
              <a:rPr lang="es-EC" dirty="0" smtClean="0">
                <a:effectLst/>
                <a:latin typeface="Times New Roman" panose="02020603050405020304" pitchFamily="18" charset="0"/>
                <a:ea typeface="Times New Roman" panose="02020603050405020304" pitchFamily="18" charset="0"/>
                <a:cs typeface="Times New Roman" panose="02020603050405020304" pitchFamily="18" charset="0"/>
              </a:rPr>
              <a:t>En caso de mora se cobrará 3% mensual sobre  el valor total de la deuda.</a:t>
            </a:r>
          </a:p>
          <a:p>
            <a:pPr lvl="0" algn="just">
              <a:lnSpc>
                <a:spcPct val="150000"/>
              </a:lnSpc>
              <a:spcAft>
                <a:spcPts val="0"/>
              </a:spcAft>
            </a:pPr>
            <a:endParaRPr lang="es-EC" dirty="0">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10" name="Tabla 9"/>
          <p:cNvGraphicFramePr>
            <a:graphicFrameLocks noGrp="1"/>
          </p:cNvGraphicFramePr>
          <p:nvPr>
            <p:extLst>
              <p:ext uri="{D42A27DB-BD31-4B8C-83A1-F6EECF244321}">
                <p14:modId xmlns:p14="http://schemas.microsoft.com/office/powerpoint/2010/main" val="1613171875"/>
              </p:ext>
            </p:extLst>
          </p:nvPr>
        </p:nvGraphicFramePr>
        <p:xfrm>
          <a:off x="3812146" y="2325067"/>
          <a:ext cx="3874931" cy="1950720"/>
        </p:xfrm>
        <a:graphic>
          <a:graphicData uri="http://schemas.openxmlformats.org/drawingml/2006/table">
            <a:tbl>
              <a:tblPr>
                <a:tableStyleId>{5C22544A-7EE6-4342-B048-85BDC9FD1C3A}</a:tableStyleId>
              </a:tblPr>
              <a:tblGrid>
                <a:gridCol w="2527732"/>
                <a:gridCol w="1347199"/>
              </a:tblGrid>
              <a:tr h="200025">
                <a:tc gridSpan="2">
                  <a:txBody>
                    <a:bodyPr/>
                    <a:lstStyle/>
                    <a:p>
                      <a:pPr algn="ctr" fontAlgn="b"/>
                      <a:r>
                        <a:rPr lang="es-EC" sz="1600" b="1" u="none" strike="noStrike" dirty="0" smtClean="0">
                          <a:effectLst/>
                          <a:latin typeface="Times New Roman" panose="02020603050405020304" pitchFamily="18" charset="0"/>
                          <a:cs typeface="Times New Roman" panose="02020603050405020304" pitchFamily="18" charset="0"/>
                        </a:rPr>
                        <a:t>XPRESS GROUP S.A.</a:t>
                      </a:r>
                      <a:endParaRPr lang="es-EC"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C"/>
                    </a:p>
                  </a:txBody>
                  <a:tcPr/>
                </a:tc>
              </a:tr>
              <a:tr h="200025">
                <a:tc gridSpan="2">
                  <a:txBody>
                    <a:bodyPr/>
                    <a:lstStyle/>
                    <a:p>
                      <a:pPr algn="ctr" fontAlgn="b"/>
                      <a:r>
                        <a:rPr lang="es-EC" sz="1600" b="1" u="none" strike="noStrike" dirty="0" smtClean="0">
                          <a:effectLst/>
                          <a:latin typeface="Times New Roman" panose="02020603050405020304" pitchFamily="18" charset="0"/>
                          <a:cs typeface="Times New Roman" panose="02020603050405020304" pitchFamily="18" charset="0"/>
                        </a:rPr>
                        <a:t>MONTOS Y PLAZOS DE CREDITO</a:t>
                      </a:r>
                      <a:endParaRPr lang="es-EC"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C"/>
                    </a:p>
                  </a:txBody>
                  <a:tcPr/>
                </a:tc>
              </a:tr>
              <a:tr h="200025">
                <a:tc>
                  <a:txBody>
                    <a:bodyPr/>
                    <a:lstStyle/>
                    <a:p>
                      <a:pPr algn="l" fontAlgn="b"/>
                      <a:r>
                        <a:rPr lang="es-EC" sz="1600" u="none" strike="noStrike" dirty="0" smtClean="0">
                          <a:effectLst/>
                          <a:latin typeface="Times New Roman" panose="02020603050405020304" pitchFamily="18" charset="0"/>
                          <a:cs typeface="Times New Roman" panose="02020603050405020304" pitchFamily="18" charset="0"/>
                        </a:rPr>
                        <a:t> </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EC" sz="1600" u="none" strike="noStrike" dirty="0" smtClean="0">
                          <a:effectLst/>
                          <a:latin typeface="Times New Roman" panose="02020603050405020304" pitchFamily="18" charset="0"/>
                          <a:cs typeface="Times New Roman" panose="02020603050405020304" pitchFamily="18" charset="0"/>
                        </a:rPr>
                        <a:t> </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0025">
                <a:tc>
                  <a:txBody>
                    <a:bodyPr/>
                    <a:lstStyle/>
                    <a:p>
                      <a:pPr algn="ctr" fontAlgn="b"/>
                      <a:r>
                        <a:rPr lang="es-EC" sz="1600" b="1" u="none" strike="noStrike" dirty="0" smtClean="0">
                          <a:effectLst/>
                          <a:latin typeface="Times New Roman" panose="02020603050405020304" pitchFamily="18" charset="0"/>
                          <a:cs typeface="Times New Roman" panose="02020603050405020304" pitchFamily="18" charset="0"/>
                        </a:rPr>
                        <a:t>MONTO USD</a:t>
                      </a:r>
                      <a:endParaRPr lang="es-EC"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C" sz="1600" b="1" u="none" strike="noStrike" dirty="0" smtClean="0">
                          <a:effectLst/>
                          <a:latin typeface="Times New Roman" panose="02020603050405020304" pitchFamily="18" charset="0"/>
                          <a:cs typeface="Times New Roman" panose="02020603050405020304" pitchFamily="18" charset="0"/>
                        </a:rPr>
                        <a:t>PLAZO</a:t>
                      </a:r>
                      <a:endParaRPr lang="es-EC"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0025">
                <a:tc>
                  <a:txBody>
                    <a:bodyPr/>
                    <a:lstStyle/>
                    <a:p>
                      <a:pPr algn="ctr" fontAlgn="b"/>
                      <a:r>
                        <a:rPr lang="es-EC" sz="1600" u="none" strike="noStrike" dirty="0" smtClean="0">
                          <a:effectLst/>
                          <a:latin typeface="Times New Roman" panose="02020603050405020304" pitchFamily="18" charset="0"/>
                          <a:cs typeface="Times New Roman" panose="02020603050405020304" pitchFamily="18" charset="0"/>
                        </a:rPr>
                        <a:t>0 A 100</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C" sz="1600" u="none" strike="noStrike" dirty="0" smtClean="0">
                          <a:effectLst/>
                          <a:latin typeface="Times New Roman" panose="02020603050405020304" pitchFamily="18" charset="0"/>
                          <a:cs typeface="Times New Roman" panose="02020603050405020304" pitchFamily="18" charset="0"/>
                        </a:rPr>
                        <a:t>30 días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0025">
                <a:tc>
                  <a:txBody>
                    <a:bodyPr/>
                    <a:lstStyle/>
                    <a:p>
                      <a:pPr algn="ctr" fontAlgn="b"/>
                      <a:r>
                        <a:rPr lang="es-EC" sz="1600" u="none" strike="noStrike" dirty="0" smtClean="0">
                          <a:effectLst/>
                          <a:latin typeface="Times New Roman" panose="02020603050405020304" pitchFamily="18" charset="0"/>
                          <a:cs typeface="Times New Roman" panose="02020603050405020304" pitchFamily="18" charset="0"/>
                        </a:rPr>
                        <a:t>1001 A 2000</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C" sz="1600" u="none" strike="noStrike" dirty="0" smtClean="0">
                          <a:effectLst/>
                          <a:latin typeface="Times New Roman" panose="02020603050405020304" pitchFamily="18" charset="0"/>
                          <a:cs typeface="Times New Roman" panose="02020603050405020304" pitchFamily="18" charset="0"/>
                        </a:rPr>
                        <a:t>45 días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0025">
                <a:tc>
                  <a:txBody>
                    <a:bodyPr/>
                    <a:lstStyle/>
                    <a:p>
                      <a:pPr algn="ctr" fontAlgn="b"/>
                      <a:r>
                        <a:rPr lang="es-EC" sz="1600" u="none" strike="noStrike" dirty="0" smtClean="0">
                          <a:effectLst/>
                          <a:latin typeface="Times New Roman" panose="02020603050405020304" pitchFamily="18" charset="0"/>
                          <a:cs typeface="Times New Roman" panose="02020603050405020304" pitchFamily="18" charset="0"/>
                        </a:rPr>
                        <a:t>1001 A 3000</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C" sz="1600" u="none" strike="noStrike" dirty="0" smtClean="0">
                          <a:effectLst/>
                          <a:latin typeface="Times New Roman" panose="02020603050405020304" pitchFamily="18" charset="0"/>
                          <a:cs typeface="Times New Roman" panose="02020603050405020304" pitchFamily="18" charset="0"/>
                        </a:rPr>
                        <a:t>60 días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6220">
                <a:tc>
                  <a:txBody>
                    <a:bodyPr/>
                    <a:lstStyle/>
                    <a:p>
                      <a:pPr algn="ctr" fontAlgn="b"/>
                      <a:r>
                        <a:rPr lang="es-EC" sz="1600" u="none" strike="noStrike" dirty="0" smtClean="0">
                          <a:effectLst/>
                          <a:latin typeface="Times New Roman" panose="02020603050405020304" pitchFamily="18" charset="0"/>
                          <a:cs typeface="Times New Roman" panose="02020603050405020304" pitchFamily="18" charset="0"/>
                        </a:rPr>
                        <a:t>3001 A 4000</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C" sz="1600" u="none" strike="noStrike" dirty="0" smtClean="0">
                          <a:effectLst/>
                          <a:latin typeface="Times New Roman" panose="02020603050405020304" pitchFamily="18" charset="0"/>
                          <a:cs typeface="Times New Roman" panose="02020603050405020304" pitchFamily="18" charset="0"/>
                        </a:rPr>
                        <a:t>90 días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724368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5033" y="241610"/>
            <a:ext cx="8596668" cy="485104"/>
          </a:xfrm>
        </p:spPr>
        <p:txBody>
          <a:bodyPr>
            <a:noAutofit/>
          </a:bodyPr>
          <a:lstStyle/>
          <a:p>
            <a:r>
              <a:rPr lang="es-EC" sz="3000" dirty="0" smtClean="0">
                <a:latin typeface="Times New Roman" panose="02020603050405020304" pitchFamily="18" charset="0"/>
                <a:cs typeface="Times New Roman" panose="02020603050405020304" pitchFamily="18" charset="0"/>
              </a:rPr>
              <a:t>Objetivo del Proyecto</a:t>
            </a:r>
            <a:endParaRPr lang="es-EC" sz="3000"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585033" y="858643"/>
            <a:ext cx="10643196" cy="3311053"/>
          </a:xfrm>
        </p:spPr>
        <p:txBody>
          <a:bodyPr>
            <a:normAutofit fontScale="92500" lnSpcReduction="10000"/>
          </a:bodyPr>
          <a:lstStyle/>
          <a:p>
            <a:pPr marL="0" indent="0" algn="just">
              <a:lnSpc>
                <a:spcPct val="150000"/>
              </a:lnSpc>
              <a:buNone/>
            </a:pPr>
            <a:r>
              <a:rPr lang="es-EC" dirty="0" smtClean="0">
                <a:latin typeface="Times New Roman" panose="02020603050405020304" pitchFamily="18" charset="0"/>
                <a:cs typeface="Times New Roman" panose="02020603050405020304" pitchFamily="18" charset="0"/>
              </a:rPr>
              <a:t>El principal objetivo del presente proyecto es Diseñar un Modelo de Gestión Financiera que permita contar con información, veraz y oportuna para la toma de decisiones financieras en la empresa, mediante el desarrollo de varios modelos como lo son:</a:t>
            </a:r>
          </a:p>
          <a:p>
            <a:pPr algn="just">
              <a:lnSpc>
                <a:spcPct val="150000"/>
              </a:lnSpc>
              <a:buAutoNum type="arabicPeriod"/>
            </a:pPr>
            <a:r>
              <a:rPr lang="es-EC" dirty="0" smtClean="0">
                <a:latin typeface="Times New Roman" panose="02020603050405020304" pitchFamily="18" charset="0"/>
                <a:cs typeface="Times New Roman" panose="02020603050405020304" pitchFamily="18" charset="0"/>
              </a:rPr>
              <a:t>Modelo de análisis financiero, que permita llevar las cuentas contables de manera ordenada.</a:t>
            </a:r>
          </a:p>
          <a:p>
            <a:pPr>
              <a:lnSpc>
                <a:spcPct val="150000"/>
              </a:lnSpc>
              <a:buAutoNum type="arabicPeriod"/>
            </a:pPr>
            <a:r>
              <a:rPr lang="es-EC" dirty="0" smtClean="0">
                <a:latin typeface="Times New Roman" panose="02020603050405020304" pitchFamily="18" charset="0"/>
                <a:cs typeface="Times New Roman" panose="02020603050405020304" pitchFamily="18" charset="0"/>
              </a:rPr>
              <a:t>Modelo que permita fundamentar estrategias de planeación financiera.</a:t>
            </a:r>
          </a:p>
          <a:p>
            <a:pPr>
              <a:lnSpc>
                <a:spcPct val="150000"/>
              </a:lnSpc>
              <a:buAutoNum type="arabicPeriod"/>
            </a:pPr>
            <a:r>
              <a:rPr lang="es-EC" dirty="0" smtClean="0">
                <a:latin typeface="Times New Roman" panose="02020603050405020304" pitchFamily="18" charset="0"/>
                <a:cs typeface="Times New Roman" panose="02020603050405020304" pitchFamily="18" charset="0"/>
              </a:rPr>
              <a:t>Modelo para apoyar las decisiones de inversión de capital.</a:t>
            </a:r>
          </a:p>
          <a:p>
            <a:pPr>
              <a:lnSpc>
                <a:spcPct val="150000"/>
              </a:lnSpc>
              <a:buAutoNum type="arabicPeriod"/>
            </a:pPr>
            <a:r>
              <a:rPr lang="es-EC" dirty="0" smtClean="0">
                <a:latin typeface="Times New Roman" panose="02020603050405020304" pitchFamily="18" charset="0"/>
                <a:cs typeface="Times New Roman" panose="02020603050405020304" pitchFamily="18" charset="0"/>
              </a:rPr>
              <a:t>Modelo para el manejo de operación y liquidez de la empresa.</a:t>
            </a:r>
          </a:p>
          <a:p>
            <a:pPr>
              <a:buAutoNum type="arabicPeriod"/>
            </a:pPr>
            <a:endParaRPr lang="es-EC" dirty="0">
              <a:latin typeface="Times New Roman" panose="02020603050405020304" pitchFamily="18" charset="0"/>
              <a:cs typeface="Times New Roman" panose="02020603050405020304" pitchFamily="18" charset="0"/>
            </a:endParaRPr>
          </a:p>
        </p:txBody>
      </p:sp>
      <p:sp>
        <p:nvSpPr>
          <p:cNvPr id="4" name="Título 1"/>
          <p:cNvSpPr txBox="1">
            <a:spLocks/>
          </p:cNvSpPr>
          <p:nvPr/>
        </p:nvSpPr>
        <p:spPr>
          <a:xfrm>
            <a:off x="585033" y="4250531"/>
            <a:ext cx="8596668" cy="485104"/>
          </a:xfrm>
          <a:prstGeom prst="rect">
            <a:avLst/>
          </a:prstGeom>
        </p:spPr>
        <p:txBody>
          <a:bodyPr vert="horz" lIns="91440" tIns="45720" rIns="91440" bIns="45720" rtlCol="0" anchor="t">
            <a:normAutofit fontScale="900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sz="3000" dirty="0" smtClean="0">
                <a:latin typeface="Times New Roman" panose="02020603050405020304" pitchFamily="18" charset="0"/>
                <a:cs typeface="Times New Roman" panose="02020603050405020304" pitchFamily="18" charset="0"/>
              </a:rPr>
              <a:t>Pasos para la consecución del objetivo</a:t>
            </a:r>
            <a:endParaRPr lang="es-EC" sz="3000" dirty="0">
              <a:latin typeface="Times New Roman" panose="02020603050405020304" pitchFamily="18" charset="0"/>
              <a:cs typeface="Times New Roman" panose="02020603050405020304" pitchFamily="18" charset="0"/>
            </a:endParaRPr>
          </a:p>
        </p:txBody>
      </p:sp>
      <p:sp>
        <p:nvSpPr>
          <p:cNvPr id="5" name="Marcador de contenido 2"/>
          <p:cNvSpPr txBox="1">
            <a:spLocks/>
          </p:cNvSpPr>
          <p:nvPr/>
        </p:nvSpPr>
        <p:spPr>
          <a:xfrm>
            <a:off x="585033" y="4169697"/>
            <a:ext cx="10643196" cy="260459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50000"/>
              </a:lnSpc>
              <a:buNone/>
            </a:pPr>
            <a:endParaRPr lang="es-EC"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es-EC" dirty="0" smtClean="0">
                <a:latin typeface="Times New Roman" panose="02020603050405020304" pitchFamily="18" charset="0"/>
                <a:cs typeface="Times New Roman" panose="02020603050405020304" pitchFamily="18" charset="0"/>
              </a:rPr>
              <a:t>Para la consecución del Diseño del Modelo de Gestión Financiera se trabajo en un primer proyecto que consistió en un análisis del sector transporte, así como el análisis íntegro de la situación actual de la empresa, y posteriormente se desarrollo la segunda parte del proyecto que consistió en el Diseño en si de los Modelos de Gestión Financiera.</a:t>
            </a:r>
          </a:p>
        </p:txBody>
      </p:sp>
    </p:spTree>
    <p:extLst>
      <p:ext uri="{BB962C8B-B14F-4D97-AF65-F5344CB8AC3E}">
        <p14:creationId xmlns:p14="http://schemas.microsoft.com/office/powerpoint/2010/main" val="41677597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20487"/>
            <a:ext cx="10515600" cy="690943"/>
          </a:xfrm>
        </p:spPr>
        <p:txBody>
          <a:bodyPr>
            <a:normAutofit fontScale="90000"/>
          </a:bodyPr>
          <a:lstStyle/>
          <a:p>
            <a:pPr algn="ctr"/>
            <a:r>
              <a:rPr lang="es-EC" sz="3000" dirty="0" smtClean="0">
                <a:latin typeface="Times New Roman" panose="02020603050405020304" pitchFamily="18" charset="0"/>
                <a:cs typeface="Times New Roman" panose="02020603050405020304" pitchFamily="18" charset="0"/>
              </a:rPr>
              <a:t/>
            </a:r>
            <a:br>
              <a:rPr lang="es-EC" sz="3000" dirty="0" smtClean="0">
                <a:latin typeface="Times New Roman" panose="02020603050405020304" pitchFamily="18" charset="0"/>
                <a:cs typeface="Times New Roman" panose="02020603050405020304" pitchFamily="18" charset="0"/>
              </a:rPr>
            </a:br>
            <a:r>
              <a:rPr lang="es-EC" sz="3000" dirty="0" smtClean="0">
                <a:latin typeface="Times New Roman" panose="02020603050405020304" pitchFamily="18" charset="0"/>
                <a:cs typeface="Times New Roman" panose="02020603050405020304" pitchFamily="18" charset="0"/>
              </a:rPr>
              <a:t>Modelo de Manejo de Capital de Operación</a:t>
            </a:r>
            <a:endParaRPr lang="es-EC" sz="3000" dirty="0">
              <a:latin typeface="Times New Roman" panose="02020603050405020304" pitchFamily="18" charset="0"/>
              <a:cs typeface="Times New Roman" panose="02020603050405020304" pitchFamily="18" charset="0"/>
            </a:endParaRPr>
          </a:p>
        </p:txBody>
      </p:sp>
      <p:sp>
        <p:nvSpPr>
          <p:cNvPr id="8" name="Marcador de contenido 2"/>
          <p:cNvSpPr txBox="1">
            <a:spLocks/>
          </p:cNvSpPr>
          <p:nvPr/>
        </p:nvSpPr>
        <p:spPr>
          <a:xfrm>
            <a:off x="838200" y="0"/>
            <a:ext cx="10515600" cy="69674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EC" sz="2600" dirty="0" smtClean="0">
              <a:latin typeface="Times New Roman" panose="02020603050405020304" pitchFamily="18" charset="0"/>
              <a:cs typeface="Times New Roman" panose="02020603050405020304" pitchFamily="18" charset="0"/>
            </a:endParaRPr>
          </a:p>
          <a:p>
            <a:pPr marL="0" indent="0">
              <a:buNone/>
            </a:pPr>
            <a:r>
              <a:rPr lang="es-EC" sz="2600" b="1" dirty="0" smtClean="0">
                <a:latin typeface="Times New Roman" panose="02020603050405020304" pitchFamily="18" charset="0"/>
                <a:cs typeface="Times New Roman" panose="02020603050405020304" pitchFamily="18" charset="0"/>
              </a:rPr>
              <a:t>Evaluación de Crédito</a:t>
            </a:r>
          </a:p>
          <a:p>
            <a:pPr marL="0" indent="0">
              <a:buNone/>
            </a:pPr>
            <a:endParaRPr lang="es-EC" sz="1800" dirty="0">
              <a:latin typeface="Times New Roman" panose="02020603050405020304" pitchFamily="18" charset="0"/>
              <a:cs typeface="Times New Roman" panose="02020603050405020304" pitchFamily="18" charset="0"/>
            </a:endParaRPr>
          </a:p>
          <a:p>
            <a:pPr marL="514350" indent="-514350">
              <a:buAutoNum type="arabicPeriod"/>
            </a:pPr>
            <a:r>
              <a:rPr lang="es-EC" sz="1800" dirty="0" smtClean="0">
                <a:latin typeface="Times New Roman" panose="02020603050405020304" pitchFamily="18" charset="0"/>
                <a:cs typeface="Times New Roman" panose="02020603050405020304" pitchFamily="18" charset="0"/>
              </a:rPr>
              <a:t>Recopilación de la información.- mediante una solicitud de crédito.</a:t>
            </a:r>
          </a:p>
          <a:p>
            <a:pPr marL="514350" indent="-514350">
              <a:buAutoNum type="arabicPeriod"/>
            </a:pPr>
            <a:r>
              <a:rPr lang="es-EC" sz="1800" dirty="0" smtClean="0">
                <a:latin typeface="Times New Roman" panose="02020603050405020304" pitchFamily="18" charset="0"/>
                <a:cs typeface="Times New Roman" panose="02020603050405020304" pitchFamily="18" charset="0"/>
              </a:rPr>
              <a:t>Para el análisis se utilizarán las 5 “C” de crédito.</a:t>
            </a:r>
          </a:p>
          <a:p>
            <a:pPr marL="0" indent="0">
              <a:buNone/>
            </a:pPr>
            <a:endParaRPr lang="es-EC" sz="1800" dirty="0" smtClean="0">
              <a:latin typeface="Times New Roman" panose="02020603050405020304" pitchFamily="18" charset="0"/>
              <a:cs typeface="Times New Roman" panose="02020603050405020304" pitchFamily="18" charset="0"/>
            </a:endParaRPr>
          </a:p>
          <a:p>
            <a:pPr marL="914400" lvl="1" indent="-457200">
              <a:buAutoNum type="alphaLcPeriod"/>
            </a:pPr>
            <a:r>
              <a:rPr lang="es-EC" sz="1800" dirty="0" smtClean="0">
                <a:latin typeface="Times New Roman" panose="02020603050405020304" pitchFamily="18" charset="0"/>
                <a:cs typeface="Times New Roman" panose="02020603050405020304" pitchFamily="18" charset="0"/>
              </a:rPr>
              <a:t>Carácter de pago</a:t>
            </a:r>
          </a:p>
          <a:p>
            <a:pPr marL="914400" lvl="1" indent="-457200">
              <a:buAutoNum type="alphaLcPeriod"/>
            </a:pPr>
            <a:endParaRPr lang="es-EC" sz="1800" dirty="0" smtClean="0">
              <a:latin typeface="Times New Roman" panose="02020603050405020304" pitchFamily="18" charset="0"/>
              <a:cs typeface="Times New Roman" panose="02020603050405020304" pitchFamily="18" charset="0"/>
            </a:endParaRPr>
          </a:p>
          <a:p>
            <a:pPr marL="914400" lvl="1" indent="-457200">
              <a:buAutoNum type="alphaLcPeriod"/>
            </a:pPr>
            <a:endParaRPr lang="es-EC" sz="1800" dirty="0">
              <a:latin typeface="Times New Roman" panose="02020603050405020304" pitchFamily="18" charset="0"/>
              <a:cs typeface="Times New Roman" panose="02020603050405020304" pitchFamily="18" charset="0"/>
            </a:endParaRPr>
          </a:p>
          <a:p>
            <a:pPr marL="914400" lvl="1" indent="-457200">
              <a:buAutoNum type="alphaLcPeriod"/>
            </a:pPr>
            <a:endParaRPr lang="es-EC" sz="1800" dirty="0" smtClean="0">
              <a:latin typeface="Times New Roman" panose="02020603050405020304" pitchFamily="18" charset="0"/>
              <a:cs typeface="Times New Roman" panose="02020603050405020304" pitchFamily="18" charset="0"/>
            </a:endParaRPr>
          </a:p>
          <a:p>
            <a:pPr marL="914400" lvl="1" indent="-457200">
              <a:buAutoNum type="alphaLcPeriod"/>
            </a:pPr>
            <a:endParaRPr lang="es-EC" sz="1800" dirty="0">
              <a:latin typeface="Times New Roman" panose="02020603050405020304" pitchFamily="18" charset="0"/>
              <a:cs typeface="Times New Roman" panose="02020603050405020304" pitchFamily="18" charset="0"/>
            </a:endParaRPr>
          </a:p>
          <a:p>
            <a:pPr marL="914400" lvl="1" indent="-457200">
              <a:buAutoNum type="alphaLcPeriod"/>
            </a:pPr>
            <a:endParaRPr lang="es-EC" sz="1800" dirty="0" smtClean="0">
              <a:latin typeface="Times New Roman" panose="02020603050405020304" pitchFamily="18" charset="0"/>
              <a:cs typeface="Times New Roman" panose="02020603050405020304" pitchFamily="18" charset="0"/>
            </a:endParaRPr>
          </a:p>
          <a:p>
            <a:pPr marL="914400" lvl="1" indent="-457200">
              <a:buAutoNum type="alphaLcPeriod"/>
            </a:pPr>
            <a:endParaRPr lang="es-EC" sz="1800" dirty="0">
              <a:latin typeface="Times New Roman" panose="02020603050405020304" pitchFamily="18" charset="0"/>
              <a:cs typeface="Times New Roman" panose="02020603050405020304" pitchFamily="18" charset="0"/>
            </a:endParaRPr>
          </a:p>
          <a:p>
            <a:pPr marL="914400" lvl="1" indent="-457200">
              <a:buAutoNum type="alphaLcPeriod"/>
            </a:pPr>
            <a:r>
              <a:rPr lang="es-EC" sz="1800" dirty="0" smtClean="0">
                <a:latin typeface="Times New Roman" panose="02020603050405020304" pitchFamily="18" charset="0"/>
                <a:cs typeface="Times New Roman" panose="02020603050405020304" pitchFamily="18" charset="0"/>
              </a:rPr>
              <a:t>Capacidad de Pago</a:t>
            </a:r>
          </a:p>
          <a:p>
            <a:pPr marL="514350" indent="-514350">
              <a:buAutoNum type="arabicPeriod"/>
            </a:pPr>
            <a:endParaRPr lang="es-EC" sz="1800"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sz="1800" dirty="0">
              <a:latin typeface="Times New Roman" panose="02020603050405020304" pitchFamily="18" charset="0"/>
              <a:cs typeface="Times New Roman" panose="02020603050405020304" pitchFamily="18" charset="0"/>
            </a:endParaRPr>
          </a:p>
        </p:txBody>
      </p:sp>
      <p:sp>
        <p:nvSpPr>
          <p:cNvPr id="6" name="Flecha derecha 5">
            <a:hlinkClick r:id="rId2" action="ppaction://hlinkfile"/>
          </p:cNvPr>
          <p:cNvSpPr/>
          <p:nvPr/>
        </p:nvSpPr>
        <p:spPr>
          <a:xfrm>
            <a:off x="7896617" y="1257941"/>
            <a:ext cx="663773" cy="570859"/>
          </a:xfrm>
          <a:prstGeom prst="rightArrow">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graphicFrame>
        <p:nvGraphicFramePr>
          <p:cNvPr id="3" name="Tabla 2"/>
          <p:cNvGraphicFramePr>
            <a:graphicFrameLocks noGrp="1"/>
          </p:cNvGraphicFramePr>
          <p:nvPr>
            <p:extLst>
              <p:ext uri="{D42A27DB-BD31-4B8C-83A1-F6EECF244321}">
                <p14:modId xmlns:p14="http://schemas.microsoft.com/office/powerpoint/2010/main" val="438076650"/>
              </p:ext>
            </p:extLst>
          </p:nvPr>
        </p:nvGraphicFramePr>
        <p:xfrm>
          <a:off x="2727868" y="2702713"/>
          <a:ext cx="6068400" cy="1773555"/>
        </p:xfrm>
        <a:graphic>
          <a:graphicData uri="http://schemas.openxmlformats.org/drawingml/2006/table">
            <a:tbl>
              <a:tblPr>
                <a:tableStyleId>{5C22544A-7EE6-4342-B048-85BDC9FD1C3A}</a:tableStyleId>
              </a:tblPr>
              <a:tblGrid>
                <a:gridCol w="3540657"/>
                <a:gridCol w="573345"/>
                <a:gridCol w="1076279"/>
                <a:gridCol w="878119"/>
              </a:tblGrid>
              <a:tr h="238125">
                <a:tc gridSpan="4">
                  <a:txBody>
                    <a:bodyPr/>
                    <a:lstStyle/>
                    <a:p>
                      <a:pPr algn="ctr" fontAlgn="b"/>
                      <a:r>
                        <a:rPr lang="es-EC" sz="1600" b="1" u="none" strike="noStrike" dirty="0">
                          <a:effectLst/>
                          <a:latin typeface="Times New Roman" panose="02020603050405020304" pitchFamily="18" charset="0"/>
                          <a:cs typeface="Times New Roman" panose="02020603050405020304" pitchFamily="18" charset="0"/>
                        </a:rPr>
                        <a:t>Parámetros de medición del carácter de pago</a:t>
                      </a:r>
                      <a:endParaRPr lang="es-EC"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C"/>
                    </a:p>
                  </a:txBody>
                  <a:tcPr/>
                </a:tc>
                <a:tc hMerge="1">
                  <a:txBody>
                    <a:bodyPr/>
                    <a:lstStyle/>
                    <a:p>
                      <a:endParaRPr lang="es-EC"/>
                    </a:p>
                  </a:txBody>
                  <a:tcPr/>
                </a:tc>
                <a:tc hMerge="1">
                  <a:txBody>
                    <a:bodyPr/>
                    <a:lstStyle/>
                    <a:p>
                      <a:endParaRPr lang="es-EC"/>
                    </a:p>
                  </a:txBody>
                  <a:tcPr/>
                </a:tc>
              </a:tr>
              <a:tr h="238125">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 </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 </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 </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 </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8125">
                <a:tc>
                  <a:txBody>
                    <a:bodyPr/>
                    <a:lstStyle/>
                    <a:p>
                      <a:pPr algn="ctr" fontAlgn="b"/>
                      <a:r>
                        <a:rPr lang="es-EC" sz="1600" b="1" u="none" strike="noStrike" dirty="0">
                          <a:effectLst/>
                          <a:latin typeface="Times New Roman" panose="02020603050405020304" pitchFamily="18" charset="0"/>
                          <a:cs typeface="Times New Roman" panose="02020603050405020304" pitchFamily="18" charset="0"/>
                        </a:rPr>
                        <a:t>Carácter</a:t>
                      </a:r>
                      <a:endParaRPr lang="es-EC"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C" sz="1600" b="1" u="none" strike="noStrike" dirty="0">
                          <a:effectLst/>
                          <a:latin typeface="Times New Roman" panose="02020603050405020304" pitchFamily="18" charset="0"/>
                          <a:cs typeface="Times New Roman" panose="02020603050405020304" pitchFamily="18" charset="0"/>
                        </a:rPr>
                        <a:t>Peso</a:t>
                      </a:r>
                      <a:endParaRPr lang="es-EC"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C" sz="1600" b="1" u="none" strike="noStrike" dirty="0">
                          <a:effectLst/>
                          <a:latin typeface="Times New Roman" panose="02020603050405020304" pitchFamily="18" charset="0"/>
                          <a:cs typeface="Times New Roman" panose="02020603050405020304" pitchFamily="18" charset="0"/>
                        </a:rPr>
                        <a:t>Calificación</a:t>
                      </a:r>
                      <a:endParaRPr lang="es-EC"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C" sz="1600" b="1" u="none" strike="noStrike" dirty="0">
                          <a:effectLst/>
                          <a:latin typeface="Times New Roman" panose="02020603050405020304" pitchFamily="18" charset="0"/>
                          <a:cs typeface="Times New Roman" panose="02020603050405020304" pitchFamily="18" charset="0"/>
                        </a:rPr>
                        <a:t>Puntaje</a:t>
                      </a:r>
                      <a:endParaRPr lang="es-EC"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8125">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a. Comportamiento créditos anteriores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600" u="none" strike="noStrike" dirty="0">
                          <a:effectLst/>
                          <a:latin typeface="Times New Roman" panose="02020603050405020304" pitchFamily="18" charset="0"/>
                          <a:cs typeface="Times New Roman" panose="02020603050405020304" pitchFamily="18" charset="0"/>
                        </a:rPr>
                        <a:t>20%</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C" sz="1600" u="none" strike="noStrike" dirty="0">
                          <a:effectLst/>
                          <a:latin typeface="Times New Roman" panose="02020603050405020304" pitchFamily="18" charset="0"/>
                          <a:cs typeface="Times New Roman" panose="02020603050405020304" pitchFamily="18" charset="0"/>
                        </a:rPr>
                        <a:t>0</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C" sz="1600" u="none" strike="noStrike" dirty="0">
                          <a:effectLst/>
                          <a:latin typeface="Times New Roman" panose="02020603050405020304" pitchFamily="18" charset="0"/>
                          <a:cs typeface="Times New Roman" panose="02020603050405020304" pitchFamily="18" charset="0"/>
                        </a:rPr>
                        <a:t>0</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8125">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b. Central de riesgos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600" u="none" strike="noStrike" dirty="0">
                          <a:effectLst/>
                          <a:latin typeface="Times New Roman" panose="02020603050405020304" pitchFamily="18" charset="0"/>
                          <a:cs typeface="Times New Roman" panose="02020603050405020304" pitchFamily="18" charset="0"/>
                        </a:rPr>
                        <a:t>50%</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C" sz="1600" u="none" strike="noStrike" dirty="0">
                          <a:effectLst/>
                          <a:latin typeface="Times New Roman" panose="02020603050405020304" pitchFamily="18" charset="0"/>
                          <a:cs typeface="Times New Roman" panose="02020603050405020304" pitchFamily="18" charset="0"/>
                        </a:rPr>
                        <a:t>7</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C" sz="1600" u="none" strike="noStrike" dirty="0">
                          <a:effectLst/>
                          <a:latin typeface="Times New Roman" panose="02020603050405020304" pitchFamily="18" charset="0"/>
                          <a:cs typeface="Times New Roman" panose="02020603050405020304" pitchFamily="18" charset="0"/>
                        </a:rPr>
                        <a:t>3,5</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8125">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c. Entrevista</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600" u="none" strike="noStrike" dirty="0">
                          <a:effectLst/>
                          <a:latin typeface="Times New Roman" panose="02020603050405020304" pitchFamily="18" charset="0"/>
                          <a:cs typeface="Times New Roman" panose="02020603050405020304" pitchFamily="18" charset="0"/>
                        </a:rPr>
                        <a:t>30%</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C" sz="1600" u="none" strike="noStrike" dirty="0">
                          <a:effectLst/>
                          <a:latin typeface="Times New Roman" panose="02020603050405020304" pitchFamily="18" charset="0"/>
                          <a:cs typeface="Times New Roman" panose="02020603050405020304" pitchFamily="18" charset="0"/>
                        </a:rPr>
                        <a:t>8</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C" sz="1600" u="none" strike="noStrike" dirty="0">
                          <a:effectLst/>
                          <a:latin typeface="Times New Roman" panose="02020603050405020304" pitchFamily="18" charset="0"/>
                          <a:cs typeface="Times New Roman" panose="02020603050405020304" pitchFamily="18" charset="0"/>
                        </a:rPr>
                        <a:t>2,4</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8125">
                <a:tc>
                  <a:txBody>
                    <a:bodyPr/>
                    <a:lstStyle/>
                    <a:p>
                      <a:pPr algn="l" fontAlgn="b"/>
                      <a:r>
                        <a:rPr lang="es-EC" sz="1600" b="1" u="none" strike="noStrike" dirty="0">
                          <a:effectLst/>
                          <a:latin typeface="Times New Roman" panose="02020603050405020304" pitchFamily="18" charset="0"/>
                          <a:cs typeface="Times New Roman" panose="02020603050405020304" pitchFamily="18" charset="0"/>
                        </a:rPr>
                        <a:t>TOTAL</a:t>
                      </a:r>
                      <a:endParaRPr lang="es-EC"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600" b="1" u="none" strike="noStrike" dirty="0">
                          <a:effectLst/>
                          <a:latin typeface="Times New Roman" panose="02020603050405020304" pitchFamily="18" charset="0"/>
                          <a:cs typeface="Times New Roman" panose="02020603050405020304" pitchFamily="18" charset="0"/>
                        </a:rPr>
                        <a:t>100%</a:t>
                      </a:r>
                      <a:endParaRPr lang="es-EC"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C" sz="1600" b="1" u="none" strike="noStrike" dirty="0">
                          <a:effectLst/>
                          <a:latin typeface="Times New Roman" panose="02020603050405020304" pitchFamily="18" charset="0"/>
                          <a:cs typeface="Times New Roman" panose="02020603050405020304" pitchFamily="18" charset="0"/>
                        </a:rPr>
                        <a:t> </a:t>
                      </a:r>
                      <a:endParaRPr lang="es-EC"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C" sz="1600" b="1" u="none" strike="noStrike" dirty="0">
                          <a:effectLst/>
                          <a:latin typeface="Times New Roman" panose="02020603050405020304" pitchFamily="18" charset="0"/>
                          <a:cs typeface="Times New Roman" panose="02020603050405020304" pitchFamily="18" charset="0"/>
                        </a:rPr>
                        <a:t>5,9</a:t>
                      </a:r>
                      <a:endParaRPr lang="es-EC"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35045815"/>
              </p:ext>
            </p:extLst>
          </p:nvPr>
        </p:nvGraphicFramePr>
        <p:xfrm>
          <a:off x="3850784" y="5064885"/>
          <a:ext cx="4033860" cy="1013460"/>
        </p:xfrm>
        <a:graphic>
          <a:graphicData uri="http://schemas.openxmlformats.org/drawingml/2006/table">
            <a:tbl>
              <a:tblPr>
                <a:tableStyleId>{5C22544A-7EE6-4342-B048-85BDC9FD1C3A}</a:tableStyleId>
              </a:tblPr>
              <a:tblGrid>
                <a:gridCol w="2836241"/>
                <a:gridCol w="609618"/>
                <a:gridCol w="588001"/>
              </a:tblGrid>
              <a:tr h="238125">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Total ingresos: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 </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C" sz="1600" u="none" strike="noStrike" dirty="0">
                          <a:effectLst/>
                          <a:latin typeface="Times New Roman" panose="02020603050405020304" pitchFamily="18" charset="0"/>
                          <a:cs typeface="Times New Roman" panose="02020603050405020304" pitchFamily="18" charset="0"/>
                        </a:rPr>
                        <a:t>1500</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8125">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Total egresos: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 </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C" sz="1600" u="none" strike="noStrike" dirty="0">
                          <a:effectLst/>
                          <a:latin typeface="Times New Roman" panose="02020603050405020304" pitchFamily="18" charset="0"/>
                          <a:cs typeface="Times New Roman" panose="02020603050405020304" pitchFamily="18" charset="0"/>
                        </a:rPr>
                        <a:t>500</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8125">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Base imponible:</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 </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C" sz="1600" u="none" strike="noStrike" dirty="0">
                          <a:effectLst/>
                          <a:latin typeface="Times New Roman" panose="02020603050405020304" pitchFamily="18" charset="0"/>
                          <a:cs typeface="Times New Roman" panose="02020603050405020304" pitchFamily="18" charset="0"/>
                        </a:rPr>
                        <a:t>1000</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8125">
                <a:tc>
                  <a:txBody>
                    <a:bodyPr/>
                    <a:lstStyle/>
                    <a:p>
                      <a:pPr algn="l" fontAlgn="b"/>
                      <a:r>
                        <a:rPr lang="es-EC" sz="1600" b="1" u="none" strike="noStrike" dirty="0">
                          <a:effectLst/>
                          <a:latin typeface="Times New Roman" panose="02020603050405020304" pitchFamily="18" charset="0"/>
                          <a:cs typeface="Times New Roman" panose="02020603050405020304" pitchFamily="18" charset="0"/>
                        </a:rPr>
                        <a:t>CAPACIDAD DEPAGO:</a:t>
                      </a:r>
                      <a:endParaRPr lang="es-EC"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C" sz="1600" b="1" u="none" strike="noStrike" dirty="0">
                          <a:effectLst/>
                          <a:latin typeface="Times New Roman" panose="02020603050405020304" pitchFamily="18" charset="0"/>
                          <a:cs typeface="Times New Roman" panose="02020603050405020304" pitchFamily="18" charset="0"/>
                        </a:rPr>
                        <a:t>30%</a:t>
                      </a:r>
                      <a:endParaRPr lang="es-EC"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s-EC" sz="1600" b="1" u="none" strike="noStrike" dirty="0">
                          <a:effectLst/>
                          <a:latin typeface="Times New Roman" panose="02020603050405020304" pitchFamily="18" charset="0"/>
                          <a:cs typeface="Times New Roman" panose="02020603050405020304" pitchFamily="18" charset="0"/>
                        </a:rPr>
                        <a:t>300</a:t>
                      </a:r>
                      <a:endParaRPr lang="es-EC"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6265710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56092"/>
            <a:ext cx="10515600" cy="690943"/>
          </a:xfrm>
        </p:spPr>
        <p:txBody>
          <a:bodyPr>
            <a:normAutofit fontScale="90000"/>
          </a:bodyPr>
          <a:lstStyle/>
          <a:p>
            <a:pPr algn="ctr"/>
            <a:r>
              <a:rPr lang="es-EC" sz="3000" dirty="0" smtClean="0">
                <a:latin typeface="Times New Roman" panose="02020603050405020304" pitchFamily="18" charset="0"/>
                <a:cs typeface="Times New Roman" panose="02020603050405020304" pitchFamily="18" charset="0"/>
              </a:rPr>
              <a:t/>
            </a:r>
            <a:br>
              <a:rPr lang="es-EC" sz="3000" dirty="0" smtClean="0">
                <a:latin typeface="Times New Roman" panose="02020603050405020304" pitchFamily="18" charset="0"/>
                <a:cs typeface="Times New Roman" panose="02020603050405020304" pitchFamily="18" charset="0"/>
              </a:rPr>
            </a:br>
            <a:r>
              <a:rPr lang="es-EC" sz="3000" dirty="0" smtClean="0">
                <a:latin typeface="Times New Roman" panose="02020603050405020304" pitchFamily="18" charset="0"/>
                <a:cs typeface="Times New Roman" panose="02020603050405020304" pitchFamily="18" charset="0"/>
              </a:rPr>
              <a:t>Modelo de Manejo de Capital de Operación</a:t>
            </a:r>
            <a:endParaRPr lang="es-EC" sz="3000" dirty="0">
              <a:latin typeface="Times New Roman" panose="02020603050405020304" pitchFamily="18" charset="0"/>
              <a:cs typeface="Times New Roman" panose="02020603050405020304" pitchFamily="18" charset="0"/>
            </a:endParaRPr>
          </a:p>
        </p:txBody>
      </p:sp>
      <p:sp>
        <p:nvSpPr>
          <p:cNvPr id="8" name="Marcador de contenido 2"/>
          <p:cNvSpPr txBox="1">
            <a:spLocks/>
          </p:cNvSpPr>
          <p:nvPr/>
        </p:nvSpPr>
        <p:spPr>
          <a:xfrm>
            <a:off x="838200" y="140900"/>
            <a:ext cx="10515600" cy="62720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EC" sz="1800" dirty="0" smtClean="0">
              <a:latin typeface="Times New Roman" panose="02020603050405020304" pitchFamily="18" charset="0"/>
              <a:cs typeface="Times New Roman" panose="02020603050405020304" pitchFamily="18" charset="0"/>
            </a:endParaRPr>
          </a:p>
          <a:p>
            <a:pPr marL="0" indent="0">
              <a:buNone/>
            </a:pPr>
            <a:r>
              <a:rPr lang="es-EC" sz="1800" dirty="0" smtClean="0">
                <a:latin typeface="Times New Roman" panose="02020603050405020304" pitchFamily="18" charset="0"/>
                <a:cs typeface="Times New Roman" panose="02020603050405020304" pitchFamily="18" charset="0"/>
              </a:rPr>
              <a:t>	c. Capital</a:t>
            </a:r>
          </a:p>
          <a:p>
            <a:pPr marL="0" indent="0">
              <a:buNone/>
            </a:pPr>
            <a:endParaRPr lang="es-EC" sz="1800" dirty="0">
              <a:latin typeface="Times New Roman" panose="02020603050405020304" pitchFamily="18" charset="0"/>
              <a:cs typeface="Times New Roman" panose="02020603050405020304" pitchFamily="18" charset="0"/>
            </a:endParaRPr>
          </a:p>
          <a:p>
            <a:pPr marL="0" indent="0">
              <a:buNone/>
            </a:pPr>
            <a:endParaRPr lang="es-EC" sz="1800" dirty="0" smtClean="0">
              <a:latin typeface="Times New Roman" panose="02020603050405020304" pitchFamily="18" charset="0"/>
              <a:cs typeface="Times New Roman" panose="02020603050405020304" pitchFamily="18" charset="0"/>
            </a:endParaRPr>
          </a:p>
          <a:p>
            <a:pPr marL="0" indent="0">
              <a:buNone/>
            </a:pPr>
            <a:endParaRPr lang="es-EC" sz="1800" dirty="0">
              <a:latin typeface="Times New Roman" panose="02020603050405020304" pitchFamily="18" charset="0"/>
              <a:cs typeface="Times New Roman" panose="02020603050405020304" pitchFamily="18" charset="0"/>
            </a:endParaRPr>
          </a:p>
          <a:p>
            <a:pPr marL="0" indent="0">
              <a:buNone/>
            </a:pPr>
            <a:endParaRPr lang="es-EC" sz="1800" dirty="0" smtClean="0">
              <a:latin typeface="Times New Roman" panose="02020603050405020304" pitchFamily="18" charset="0"/>
              <a:cs typeface="Times New Roman" panose="02020603050405020304" pitchFamily="18" charset="0"/>
            </a:endParaRPr>
          </a:p>
          <a:p>
            <a:pPr marL="0" indent="0">
              <a:buNone/>
            </a:pPr>
            <a:r>
              <a:rPr lang="es-EC" sz="1800" dirty="0" smtClean="0">
                <a:latin typeface="Times New Roman" panose="02020603050405020304" pitchFamily="18" charset="0"/>
                <a:cs typeface="Times New Roman" panose="02020603050405020304" pitchFamily="18" charset="0"/>
              </a:rPr>
              <a:t>	</a:t>
            </a:r>
          </a:p>
          <a:p>
            <a:pPr marL="0" indent="0">
              <a:buNone/>
            </a:pPr>
            <a:endParaRPr lang="es-EC" sz="1800" dirty="0">
              <a:latin typeface="Times New Roman" panose="02020603050405020304" pitchFamily="18" charset="0"/>
              <a:cs typeface="Times New Roman" panose="02020603050405020304" pitchFamily="18" charset="0"/>
            </a:endParaRPr>
          </a:p>
          <a:p>
            <a:pPr marL="0" indent="0">
              <a:buNone/>
            </a:pPr>
            <a:r>
              <a:rPr lang="es-EC" sz="1800" dirty="0" smtClean="0">
                <a:latin typeface="Times New Roman" panose="02020603050405020304" pitchFamily="18" charset="0"/>
                <a:cs typeface="Times New Roman" panose="02020603050405020304" pitchFamily="18" charset="0"/>
              </a:rPr>
              <a:t>	d. Condiciones</a:t>
            </a:r>
          </a:p>
          <a:p>
            <a:pPr marL="0" indent="0">
              <a:buNone/>
            </a:pPr>
            <a:endParaRPr lang="es-EC" sz="1800" dirty="0">
              <a:latin typeface="Times New Roman" panose="02020603050405020304" pitchFamily="18" charset="0"/>
              <a:cs typeface="Times New Roman" panose="02020603050405020304" pitchFamily="18" charset="0"/>
            </a:endParaRPr>
          </a:p>
          <a:p>
            <a:pPr marL="0" indent="0">
              <a:buNone/>
            </a:pPr>
            <a:endParaRPr lang="es-EC" sz="1800" dirty="0" smtClean="0">
              <a:latin typeface="Times New Roman" panose="02020603050405020304" pitchFamily="18" charset="0"/>
              <a:cs typeface="Times New Roman" panose="02020603050405020304" pitchFamily="18" charset="0"/>
            </a:endParaRPr>
          </a:p>
          <a:p>
            <a:pPr marL="0" indent="0">
              <a:buNone/>
            </a:pPr>
            <a:endParaRPr lang="es-EC" sz="1800" dirty="0">
              <a:latin typeface="Times New Roman" panose="02020603050405020304" pitchFamily="18" charset="0"/>
              <a:cs typeface="Times New Roman" panose="02020603050405020304" pitchFamily="18" charset="0"/>
            </a:endParaRPr>
          </a:p>
          <a:p>
            <a:pPr marL="0" indent="0">
              <a:buNone/>
            </a:pPr>
            <a:r>
              <a:rPr lang="es-EC" sz="1800" dirty="0" smtClean="0">
                <a:latin typeface="Times New Roman" panose="02020603050405020304" pitchFamily="18" charset="0"/>
                <a:cs typeface="Times New Roman" panose="02020603050405020304" pitchFamily="18" charset="0"/>
              </a:rPr>
              <a:t>	</a:t>
            </a:r>
          </a:p>
          <a:p>
            <a:pPr marL="0" indent="0">
              <a:buNone/>
            </a:pPr>
            <a:endParaRPr lang="es-EC" sz="1800" dirty="0">
              <a:latin typeface="Times New Roman" panose="02020603050405020304" pitchFamily="18" charset="0"/>
              <a:cs typeface="Times New Roman" panose="02020603050405020304" pitchFamily="18" charset="0"/>
            </a:endParaRPr>
          </a:p>
          <a:p>
            <a:pPr marL="0" indent="0">
              <a:buNone/>
            </a:pPr>
            <a:r>
              <a:rPr lang="es-EC" sz="1800" dirty="0" smtClean="0">
                <a:latin typeface="Times New Roman" panose="02020603050405020304" pitchFamily="18" charset="0"/>
                <a:cs typeface="Times New Roman" panose="02020603050405020304" pitchFamily="18" charset="0"/>
              </a:rPr>
              <a:t>	e. Colateral </a:t>
            </a:r>
          </a:p>
          <a:p>
            <a:pPr marL="0" indent="0">
              <a:buFont typeface="Arial" panose="020B0604020202020204" pitchFamily="34" charset="0"/>
              <a:buNone/>
            </a:pPr>
            <a:endParaRPr lang="es-EC" sz="1800" dirty="0">
              <a:latin typeface="Times New Roman" panose="02020603050405020304" pitchFamily="18" charset="0"/>
              <a:cs typeface="Times New Roman" panose="02020603050405020304" pitchFamily="18" charset="0"/>
            </a:endParaRPr>
          </a:p>
        </p:txBody>
      </p:sp>
      <p:graphicFrame>
        <p:nvGraphicFramePr>
          <p:cNvPr id="5" name="Tabla 4"/>
          <p:cNvGraphicFramePr>
            <a:graphicFrameLocks noGrp="1"/>
          </p:cNvGraphicFramePr>
          <p:nvPr>
            <p:extLst>
              <p:ext uri="{D42A27DB-BD31-4B8C-83A1-F6EECF244321}">
                <p14:modId xmlns:p14="http://schemas.microsoft.com/office/powerpoint/2010/main" val="69197779"/>
              </p:ext>
            </p:extLst>
          </p:nvPr>
        </p:nvGraphicFramePr>
        <p:xfrm>
          <a:off x="3812951" y="734699"/>
          <a:ext cx="2999973" cy="2280285"/>
        </p:xfrm>
        <a:graphic>
          <a:graphicData uri="http://schemas.openxmlformats.org/drawingml/2006/table">
            <a:tbl>
              <a:tblPr>
                <a:tableStyleId>{5C22544A-7EE6-4342-B048-85BDC9FD1C3A}</a:tableStyleId>
              </a:tblPr>
              <a:tblGrid>
                <a:gridCol w="1944898"/>
                <a:gridCol w="1055075"/>
              </a:tblGrid>
              <a:tr h="228891">
                <a:tc gridSpan="2">
                  <a:txBody>
                    <a:bodyPr/>
                    <a:lstStyle/>
                    <a:p>
                      <a:pPr algn="ctr" fontAlgn="b"/>
                      <a:r>
                        <a:rPr lang="es-EC" sz="1600" b="1" u="none" strike="noStrike" dirty="0">
                          <a:effectLst/>
                          <a:latin typeface="Times New Roman" panose="02020603050405020304" pitchFamily="18" charset="0"/>
                          <a:cs typeface="Times New Roman" panose="02020603050405020304" pitchFamily="18" charset="0"/>
                        </a:rPr>
                        <a:t>Puntaje Patrimonial</a:t>
                      </a:r>
                      <a:endParaRPr lang="es-EC"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C"/>
                    </a:p>
                  </a:txBody>
                  <a:tcPr/>
                </a:tc>
              </a:tr>
              <a:tr h="228891">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 </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 </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28891">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250 a 1000</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600" u="none" strike="noStrike" dirty="0">
                          <a:effectLst/>
                          <a:latin typeface="Times New Roman" panose="02020603050405020304" pitchFamily="18" charset="0"/>
                          <a:cs typeface="Times New Roman" panose="02020603050405020304" pitchFamily="18" charset="0"/>
                        </a:rPr>
                        <a:t>4 puntos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28891">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1001 a 2500</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600" u="none" strike="noStrike" dirty="0">
                          <a:effectLst/>
                          <a:latin typeface="Times New Roman" panose="02020603050405020304" pitchFamily="18" charset="0"/>
                          <a:cs typeface="Times New Roman" panose="02020603050405020304" pitchFamily="18" charset="0"/>
                        </a:rPr>
                        <a:t>5 puntos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28891">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2501 a 5000</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600" u="none" strike="noStrike" dirty="0">
                          <a:effectLst/>
                          <a:latin typeface="Times New Roman" panose="02020603050405020304" pitchFamily="18" charset="0"/>
                          <a:cs typeface="Times New Roman" panose="02020603050405020304" pitchFamily="18" charset="0"/>
                        </a:rPr>
                        <a:t>6 puntos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28891">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5001 a 10000</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600" u="none" strike="noStrike" dirty="0">
                          <a:effectLst/>
                          <a:latin typeface="Times New Roman" panose="02020603050405020304" pitchFamily="18" charset="0"/>
                          <a:cs typeface="Times New Roman" panose="02020603050405020304" pitchFamily="18" charset="0"/>
                        </a:rPr>
                        <a:t>7 puntos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28891">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10001 a 20000</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600" u="none" strike="noStrike" dirty="0">
                          <a:effectLst/>
                          <a:latin typeface="Times New Roman" panose="02020603050405020304" pitchFamily="18" charset="0"/>
                          <a:cs typeface="Times New Roman" panose="02020603050405020304" pitchFamily="18" charset="0"/>
                        </a:rPr>
                        <a:t>8 puntos </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28891">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20001 a 30000</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600" u="none" strike="noStrike" dirty="0">
                          <a:effectLst/>
                          <a:latin typeface="Times New Roman" panose="02020603050405020304" pitchFamily="18" charset="0"/>
                          <a:cs typeface="Times New Roman" panose="02020603050405020304" pitchFamily="18" charset="0"/>
                        </a:rPr>
                        <a:t>9 puntos </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28891">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MAS DE 30000</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600" u="none" strike="noStrike" dirty="0">
                          <a:effectLst/>
                          <a:latin typeface="Times New Roman" panose="02020603050405020304" pitchFamily="18" charset="0"/>
                          <a:cs typeface="Times New Roman" panose="02020603050405020304" pitchFamily="18" charset="0"/>
                        </a:rPr>
                        <a:t>10 puntos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551040916"/>
              </p:ext>
            </p:extLst>
          </p:nvPr>
        </p:nvGraphicFramePr>
        <p:xfrm>
          <a:off x="3168202" y="3438659"/>
          <a:ext cx="5241701" cy="1520190"/>
        </p:xfrm>
        <a:graphic>
          <a:graphicData uri="http://schemas.openxmlformats.org/drawingml/2006/table">
            <a:tbl>
              <a:tblPr>
                <a:tableStyleId>{5C22544A-7EE6-4342-B048-85BDC9FD1C3A}</a:tableStyleId>
              </a:tblPr>
              <a:tblGrid>
                <a:gridCol w="3958334"/>
                <a:gridCol w="1283367"/>
              </a:tblGrid>
              <a:tr h="238125">
                <a:tc gridSpan="2">
                  <a:txBody>
                    <a:bodyPr/>
                    <a:lstStyle/>
                    <a:p>
                      <a:pPr algn="ctr" fontAlgn="b"/>
                      <a:r>
                        <a:rPr lang="es-EC" sz="1600" b="1" u="none" strike="noStrike" dirty="0">
                          <a:effectLst/>
                          <a:latin typeface="Times New Roman" panose="02020603050405020304" pitchFamily="18" charset="0"/>
                          <a:cs typeface="Times New Roman" panose="02020603050405020304" pitchFamily="18" charset="0"/>
                        </a:rPr>
                        <a:t>Puntaje condiciones del entorno</a:t>
                      </a:r>
                      <a:endParaRPr lang="es-EC"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C"/>
                    </a:p>
                  </a:txBody>
                  <a:tcPr/>
                </a:tc>
              </a:tr>
              <a:tr h="238125">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 </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 </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8125">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MENOS DE UN AÑO</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600" u="none" strike="noStrike" dirty="0">
                          <a:effectLst/>
                          <a:latin typeface="Times New Roman" panose="02020603050405020304" pitchFamily="18" charset="0"/>
                          <a:cs typeface="Times New Roman" panose="02020603050405020304" pitchFamily="18" charset="0"/>
                        </a:rPr>
                        <a:t>2 puntos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8125">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MAS DE 1  Y HASTA 2 AÑOS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600" u="none" strike="noStrike" dirty="0">
                          <a:effectLst/>
                          <a:latin typeface="Times New Roman" panose="02020603050405020304" pitchFamily="18" charset="0"/>
                          <a:cs typeface="Times New Roman" panose="02020603050405020304" pitchFamily="18" charset="0"/>
                        </a:rPr>
                        <a:t>4 puntos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8125">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MAS DE 2 Y HASTA 4 AÑOS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600" u="none" strike="noStrike" dirty="0">
                          <a:effectLst/>
                          <a:latin typeface="Times New Roman" panose="02020603050405020304" pitchFamily="18" charset="0"/>
                          <a:cs typeface="Times New Roman" panose="02020603050405020304" pitchFamily="18" charset="0"/>
                        </a:rPr>
                        <a:t>7 puntos </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8125">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MAS DE 4 AÑOS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600" u="none" strike="noStrike" dirty="0">
                          <a:effectLst/>
                          <a:latin typeface="Times New Roman" panose="02020603050405020304" pitchFamily="18" charset="0"/>
                          <a:cs typeface="Times New Roman" panose="02020603050405020304" pitchFamily="18" charset="0"/>
                        </a:rPr>
                        <a:t>10 puntos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705024539"/>
              </p:ext>
            </p:extLst>
          </p:nvPr>
        </p:nvGraphicFramePr>
        <p:xfrm>
          <a:off x="3747394" y="5383705"/>
          <a:ext cx="3825383" cy="1266825"/>
        </p:xfrm>
        <a:graphic>
          <a:graphicData uri="http://schemas.openxmlformats.org/drawingml/2006/table">
            <a:tbl>
              <a:tblPr>
                <a:tableStyleId>{5C22544A-7EE6-4342-B048-85BDC9FD1C3A}</a:tableStyleId>
              </a:tblPr>
              <a:tblGrid>
                <a:gridCol w="2817425"/>
                <a:gridCol w="1007958"/>
              </a:tblGrid>
              <a:tr h="238125">
                <a:tc gridSpan="2">
                  <a:txBody>
                    <a:bodyPr/>
                    <a:lstStyle/>
                    <a:p>
                      <a:pPr algn="ctr" fontAlgn="b"/>
                      <a:r>
                        <a:rPr lang="es-EC" sz="1600" b="1" u="none" strike="noStrike" dirty="0">
                          <a:effectLst/>
                          <a:latin typeface="Times New Roman" panose="02020603050405020304" pitchFamily="18" charset="0"/>
                          <a:cs typeface="Times New Roman" panose="02020603050405020304" pitchFamily="18" charset="0"/>
                        </a:rPr>
                        <a:t>Puntaje garantías presentadas</a:t>
                      </a:r>
                      <a:endParaRPr lang="es-EC"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C"/>
                    </a:p>
                  </a:txBody>
                  <a:tcPr/>
                </a:tc>
              </a:tr>
              <a:tr h="238125">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 </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 </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8125">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REALES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10 puntos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8125">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PERSONALES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8 puntos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8125">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FIDUCIARIA</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10 puntos</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3525895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50028"/>
            <a:ext cx="10515600" cy="690943"/>
          </a:xfrm>
        </p:spPr>
        <p:txBody>
          <a:bodyPr>
            <a:normAutofit fontScale="90000"/>
          </a:bodyPr>
          <a:lstStyle/>
          <a:p>
            <a:pPr algn="ctr"/>
            <a:r>
              <a:rPr lang="es-EC" sz="3000" dirty="0" smtClean="0">
                <a:latin typeface="Times New Roman" panose="02020603050405020304" pitchFamily="18" charset="0"/>
                <a:cs typeface="Times New Roman" panose="02020603050405020304" pitchFamily="18" charset="0"/>
              </a:rPr>
              <a:t/>
            </a:r>
            <a:br>
              <a:rPr lang="es-EC" sz="3000" dirty="0" smtClean="0">
                <a:latin typeface="Times New Roman" panose="02020603050405020304" pitchFamily="18" charset="0"/>
                <a:cs typeface="Times New Roman" panose="02020603050405020304" pitchFamily="18" charset="0"/>
              </a:rPr>
            </a:br>
            <a:r>
              <a:rPr lang="es-EC" sz="3000" dirty="0" smtClean="0">
                <a:latin typeface="Times New Roman" panose="02020603050405020304" pitchFamily="18" charset="0"/>
                <a:cs typeface="Times New Roman" panose="02020603050405020304" pitchFamily="18" charset="0"/>
              </a:rPr>
              <a:t>Modelo de Manejo de Capital de Operación</a:t>
            </a:r>
            <a:endParaRPr lang="es-EC" sz="3000" dirty="0">
              <a:latin typeface="Times New Roman" panose="02020603050405020304" pitchFamily="18" charset="0"/>
              <a:cs typeface="Times New Roman" panose="02020603050405020304" pitchFamily="18" charset="0"/>
            </a:endParaRPr>
          </a:p>
        </p:txBody>
      </p:sp>
      <p:sp>
        <p:nvSpPr>
          <p:cNvPr id="8" name="Marcador de contenido 2"/>
          <p:cNvSpPr txBox="1">
            <a:spLocks/>
          </p:cNvSpPr>
          <p:nvPr/>
        </p:nvSpPr>
        <p:spPr>
          <a:xfrm>
            <a:off x="838200" y="385598"/>
            <a:ext cx="10515600" cy="62720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EC" sz="2600" dirty="0" smtClean="0">
              <a:latin typeface="Times New Roman" panose="02020603050405020304" pitchFamily="18" charset="0"/>
              <a:cs typeface="Times New Roman" panose="02020603050405020304" pitchFamily="18" charset="0"/>
            </a:endParaRPr>
          </a:p>
          <a:p>
            <a:pPr marL="0" indent="0">
              <a:buNone/>
            </a:pPr>
            <a:r>
              <a:rPr lang="es-EC" sz="1800" b="1" dirty="0" smtClean="0">
                <a:latin typeface="Times New Roman" panose="02020603050405020304" pitchFamily="18" charset="0"/>
                <a:cs typeface="Times New Roman" panose="02020603050405020304" pitchFamily="18" charset="0"/>
              </a:rPr>
              <a:t>Resumen de Análisis</a:t>
            </a:r>
          </a:p>
          <a:p>
            <a:pPr marL="0" indent="0">
              <a:buNone/>
            </a:pPr>
            <a:endParaRPr lang="es-EC" sz="2600" dirty="0">
              <a:latin typeface="Times New Roman" panose="02020603050405020304" pitchFamily="18" charset="0"/>
              <a:cs typeface="Times New Roman" panose="02020603050405020304" pitchFamily="18" charset="0"/>
            </a:endParaRPr>
          </a:p>
          <a:p>
            <a:pPr marL="0" indent="0">
              <a:buNone/>
            </a:pPr>
            <a:endParaRPr lang="es-EC" sz="2600" dirty="0" smtClean="0">
              <a:latin typeface="Times New Roman" panose="02020603050405020304" pitchFamily="18" charset="0"/>
              <a:cs typeface="Times New Roman" panose="02020603050405020304" pitchFamily="18" charset="0"/>
            </a:endParaRPr>
          </a:p>
          <a:p>
            <a:pPr marL="0" indent="0">
              <a:buNone/>
            </a:pPr>
            <a:endParaRPr lang="es-EC" sz="2600" dirty="0">
              <a:latin typeface="Times New Roman" panose="02020603050405020304" pitchFamily="18" charset="0"/>
              <a:cs typeface="Times New Roman" panose="02020603050405020304" pitchFamily="18" charset="0"/>
            </a:endParaRPr>
          </a:p>
          <a:p>
            <a:pPr marL="0" indent="0">
              <a:buNone/>
            </a:pPr>
            <a:endParaRPr lang="es-EC" sz="2600" dirty="0" smtClean="0">
              <a:latin typeface="Times New Roman" panose="02020603050405020304" pitchFamily="18" charset="0"/>
              <a:cs typeface="Times New Roman" panose="02020603050405020304" pitchFamily="18" charset="0"/>
            </a:endParaRPr>
          </a:p>
          <a:p>
            <a:pPr marL="0" indent="0">
              <a:buNone/>
            </a:pPr>
            <a:r>
              <a:rPr lang="es-EC" sz="2600" dirty="0" smtClean="0">
                <a:latin typeface="Times New Roman" panose="02020603050405020304" pitchFamily="18" charset="0"/>
                <a:cs typeface="Times New Roman" panose="02020603050405020304" pitchFamily="18" charset="0"/>
              </a:rPr>
              <a:t>	</a:t>
            </a:r>
            <a:endParaRPr lang="es-EC" sz="2600" dirty="0">
              <a:latin typeface="Times New Roman" panose="02020603050405020304" pitchFamily="18" charset="0"/>
              <a:cs typeface="Times New Roman" panose="02020603050405020304" pitchFamily="18" charset="0"/>
            </a:endParaRPr>
          </a:p>
          <a:p>
            <a:pPr marL="0" indent="0">
              <a:buNone/>
            </a:pPr>
            <a:r>
              <a:rPr lang="es-EC" sz="2600" dirty="0" smtClean="0">
                <a:latin typeface="Times New Roman" panose="02020603050405020304" pitchFamily="18" charset="0"/>
                <a:cs typeface="Times New Roman" panose="02020603050405020304" pitchFamily="18" charset="0"/>
              </a:rPr>
              <a:t>	</a:t>
            </a:r>
          </a:p>
          <a:p>
            <a:pPr marL="0" indent="0">
              <a:buNone/>
            </a:pPr>
            <a:r>
              <a:rPr lang="es-EC" sz="1800" b="1" dirty="0" smtClean="0">
                <a:latin typeface="Times New Roman" panose="02020603050405020304" pitchFamily="18" charset="0"/>
                <a:cs typeface="Times New Roman" panose="02020603050405020304" pitchFamily="18" charset="0"/>
              </a:rPr>
              <a:t>Matriz de decisión</a:t>
            </a:r>
          </a:p>
          <a:p>
            <a:pPr marL="0" indent="0">
              <a:buNone/>
            </a:pPr>
            <a:endParaRPr lang="es-EC" sz="2600" dirty="0">
              <a:latin typeface="Times New Roman" panose="02020603050405020304" pitchFamily="18" charset="0"/>
              <a:cs typeface="Times New Roman" panose="02020603050405020304" pitchFamily="18" charset="0"/>
            </a:endParaRPr>
          </a:p>
          <a:p>
            <a:pPr marL="0" indent="0">
              <a:buNone/>
            </a:pPr>
            <a:endParaRPr lang="es-EC" sz="2600" dirty="0" smtClean="0">
              <a:latin typeface="Times New Roman" panose="02020603050405020304" pitchFamily="18" charset="0"/>
              <a:cs typeface="Times New Roman" panose="02020603050405020304" pitchFamily="18" charset="0"/>
            </a:endParaRPr>
          </a:p>
          <a:p>
            <a:pPr marL="0" indent="0">
              <a:buNone/>
            </a:pPr>
            <a:endParaRPr lang="es-EC" dirty="0">
              <a:latin typeface="Times New Roman" panose="02020603050405020304" pitchFamily="18" charset="0"/>
              <a:cs typeface="Times New Roman" panose="02020603050405020304" pitchFamily="18" charset="0"/>
            </a:endParaRPr>
          </a:p>
        </p:txBody>
      </p:sp>
      <p:graphicFrame>
        <p:nvGraphicFramePr>
          <p:cNvPr id="4" name="Tabla 3"/>
          <p:cNvGraphicFramePr>
            <a:graphicFrameLocks noGrp="1"/>
          </p:cNvGraphicFramePr>
          <p:nvPr>
            <p:extLst>
              <p:ext uri="{D42A27DB-BD31-4B8C-83A1-F6EECF244321}">
                <p14:modId xmlns:p14="http://schemas.microsoft.com/office/powerpoint/2010/main" val="3988280304"/>
              </p:ext>
            </p:extLst>
          </p:nvPr>
        </p:nvGraphicFramePr>
        <p:xfrm>
          <a:off x="2884868" y="1275008"/>
          <a:ext cx="5589430" cy="2743200"/>
        </p:xfrm>
        <a:graphic>
          <a:graphicData uri="http://schemas.openxmlformats.org/drawingml/2006/table">
            <a:tbl>
              <a:tblPr>
                <a:tableStyleId>{5C22544A-7EE6-4342-B048-85BDC9FD1C3A}</a:tableStyleId>
              </a:tblPr>
              <a:tblGrid>
                <a:gridCol w="2699979"/>
                <a:gridCol w="742100"/>
                <a:gridCol w="915782"/>
                <a:gridCol w="1231569"/>
              </a:tblGrid>
              <a:tr h="200025">
                <a:tc gridSpan="4">
                  <a:txBody>
                    <a:bodyPr/>
                    <a:lstStyle/>
                    <a:p>
                      <a:pPr algn="ctr" fontAlgn="b"/>
                      <a:endParaRPr lang="es-EC"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C"/>
                    </a:p>
                  </a:txBody>
                  <a:tcPr/>
                </a:tc>
                <a:tc hMerge="1">
                  <a:txBody>
                    <a:bodyPr/>
                    <a:lstStyle/>
                    <a:p>
                      <a:endParaRPr lang="es-EC"/>
                    </a:p>
                  </a:txBody>
                  <a:tcPr/>
                </a:tc>
                <a:tc hMerge="1">
                  <a:txBody>
                    <a:bodyPr/>
                    <a:lstStyle/>
                    <a:p>
                      <a:endParaRPr lang="es-EC"/>
                    </a:p>
                  </a:txBody>
                  <a:tcPr/>
                </a:tc>
              </a:tr>
              <a:tr h="200025">
                <a:tc gridSpan="4">
                  <a:txBody>
                    <a:bodyPr/>
                    <a:lstStyle/>
                    <a:p>
                      <a:pPr algn="ctr" fontAlgn="b"/>
                      <a:r>
                        <a:rPr lang="es-EC" sz="1800" b="1" u="none" strike="noStrike" dirty="0">
                          <a:effectLst/>
                          <a:latin typeface="Times New Roman" panose="02020603050405020304" pitchFamily="18" charset="0"/>
                          <a:cs typeface="Times New Roman" panose="02020603050405020304" pitchFamily="18" charset="0"/>
                        </a:rPr>
                        <a:t>RESUMEN DE EVALUACION DE </a:t>
                      </a:r>
                      <a:r>
                        <a:rPr lang="es-EC" sz="1800" b="1" u="none" strike="noStrike" dirty="0" smtClean="0">
                          <a:effectLst/>
                          <a:latin typeface="Times New Roman" panose="02020603050405020304" pitchFamily="18" charset="0"/>
                          <a:cs typeface="Times New Roman" panose="02020603050405020304" pitchFamily="18" charset="0"/>
                        </a:rPr>
                        <a:t>CREDITO</a:t>
                      </a:r>
                    </a:p>
                    <a:p>
                      <a:pPr algn="ctr" fontAlgn="b"/>
                      <a:endParaRPr lang="es-EC"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EC"/>
                    </a:p>
                  </a:txBody>
                  <a:tcPr/>
                </a:tc>
                <a:tc hMerge="1">
                  <a:txBody>
                    <a:bodyPr/>
                    <a:lstStyle/>
                    <a:p>
                      <a:endParaRPr lang="es-EC"/>
                    </a:p>
                  </a:txBody>
                  <a:tcPr/>
                </a:tc>
                <a:tc hMerge="1">
                  <a:txBody>
                    <a:bodyPr/>
                    <a:lstStyle/>
                    <a:p>
                      <a:endParaRPr lang="es-EC"/>
                    </a:p>
                  </a:txBody>
                  <a:tcPr/>
                </a:tc>
              </a:tr>
              <a:tr h="200025">
                <a:tc>
                  <a:txBody>
                    <a:bodyPr/>
                    <a:lstStyle/>
                    <a:p>
                      <a:pPr algn="ctr" fontAlgn="b"/>
                      <a:r>
                        <a:rPr lang="es-EC" sz="1800" b="1" u="none" strike="noStrike" dirty="0">
                          <a:effectLst/>
                          <a:latin typeface="Times New Roman" panose="02020603050405020304" pitchFamily="18" charset="0"/>
                          <a:cs typeface="Times New Roman" panose="02020603050405020304" pitchFamily="18" charset="0"/>
                        </a:rPr>
                        <a:t>CONCEPTO</a:t>
                      </a:r>
                      <a:endParaRPr lang="es-EC"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C" sz="1800" b="1" u="none" strike="noStrike" dirty="0">
                          <a:effectLst/>
                          <a:latin typeface="Times New Roman" panose="02020603050405020304" pitchFamily="18" charset="0"/>
                          <a:cs typeface="Times New Roman" panose="02020603050405020304" pitchFamily="18" charset="0"/>
                        </a:rPr>
                        <a:t>PESO</a:t>
                      </a:r>
                      <a:endParaRPr lang="es-EC"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C" sz="1800" b="1" u="none" strike="noStrike" dirty="0">
                          <a:effectLst/>
                          <a:latin typeface="Times New Roman" panose="02020603050405020304" pitchFamily="18" charset="0"/>
                          <a:cs typeface="Times New Roman" panose="02020603050405020304" pitchFamily="18" charset="0"/>
                        </a:rPr>
                        <a:t>CALIF.</a:t>
                      </a:r>
                      <a:endParaRPr lang="es-EC"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C" sz="1800" b="1" u="none" strike="noStrike" dirty="0">
                          <a:effectLst/>
                          <a:latin typeface="Times New Roman" panose="02020603050405020304" pitchFamily="18" charset="0"/>
                          <a:cs typeface="Times New Roman" panose="02020603050405020304" pitchFamily="18" charset="0"/>
                        </a:rPr>
                        <a:t>PUNTAJE</a:t>
                      </a:r>
                      <a:endParaRPr lang="es-EC"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0025">
                <a:tc>
                  <a:txBody>
                    <a:bodyPr/>
                    <a:lstStyle/>
                    <a:p>
                      <a:pPr algn="l" fontAlgn="b"/>
                      <a:r>
                        <a:rPr lang="es-EC" sz="1800" u="none" strike="noStrike" dirty="0">
                          <a:effectLst/>
                          <a:latin typeface="Times New Roman" panose="02020603050405020304" pitchFamily="18" charset="0"/>
                          <a:cs typeface="Times New Roman" panose="02020603050405020304" pitchFamily="18" charset="0"/>
                        </a:rPr>
                        <a:t>CARÁCTER</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800" u="none" strike="noStrike" dirty="0">
                          <a:effectLst/>
                          <a:latin typeface="Times New Roman" panose="02020603050405020304" pitchFamily="18" charset="0"/>
                          <a:cs typeface="Times New Roman" panose="02020603050405020304" pitchFamily="18" charset="0"/>
                        </a:rPr>
                        <a:t>10%</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800" u="none" strike="noStrike" dirty="0">
                          <a:effectLst/>
                          <a:latin typeface="Times New Roman" panose="02020603050405020304" pitchFamily="18" charset="0"/>
                          <a:cs typeface="Times New Roman" panose="02020603050405020304" pitchFamily="18" charset="0"/>
                        </a:rPr>
                        <a:t>5,9</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800" u="none" strike="noStrike" dirty="0">
                          <a:effectLst/>
                          <a:latin typeface="Times New Roman" panose="02020603050405020304" pitchFamily="18" charset="0"/>
                          <a:cs typeface="Times New Roman" panose="02020603050405020304" pitchFamily="18" charset="0"/>
                        </a:rPr>
                        <a:t>0,59</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0025">
                <a:tc>
                  <a:txBody>
                    <a:bodyPr/>
                    <a:lstStyle/>
                    <a:p>
                      <a:pPr algn="l" fontAlgn="b"/>
                      <a:r>
                        <a:rPr lang="es-EC" sz="1800" u="none" strike="noStrike" dirty="0">
                          <a:effectLst/>
                          <a:latin typeface="Times New Roman" panose="02020603050405020304" pitchFamily="18" charset="0"/>
                          <a:cs typeface="Times New Roman" panose="02020603050405020304" pitchFamily="18" charset="0"/>
                        </a:rPr>
                        <a:t>CAPACIDAD DE PAGO</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800" u="none" strike="noStrike" dirty="0">
                          <a:effectLst/>
                          <a:latin typeface="Times New Roman" panose="02020603050405020304" pitchFamily="18" charset="0"/>
                          <a:cs typeface="Times New Roman" panose="02020603050405020304" pitchFamily="18" charset="0"/>
                        </a:rPr>
                        <a:t>50%</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800" u="none" strike="noStrike" dirty="0">
                          <a:effectLst/>
                          <a:latin typeface="Times New Roman" panose="02020603050405020304" pitchFamily="18" charset="0"/>
                          <a:cs typeface="Times New Roman" panose="02020603050405020304" pitchFamily="18" charset="0"/>
                        </a:rPr>
                        <a:t>7</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800" u="none" strike="noStrike" dirty="0">
                          <a:effectLst/>
                          <a:latin typeface="Times New Roman" panose="02020603050405020304" pitchFamily="18" charset="0"/>
                          <a:cs typeface="Times New Roman" panose="02020603050405020304" pitchFamily="18" charset="0"/>
                        </a:rPr>
                        <a:t>3,5</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0025">
                <a:tc>
                  <a:txBody>
                    <a:bodyPr/>
                    <a:lstStyle/>
                    <a:p>
                      <a:pPr algn="l" fontAlgn="b"/>
                      <a:r>
                        <a:rPr lang="es-EC" sz="1800" u="none" strike="noStrike" dirty="0">
                          <a:effectLst/>
                          <a:latin typeface="Times New Roman" panose="02020603050405020304" pitchFamily="18" charset="0"/>
                          <a:cs typeface="Times New Roman" panose="02020603050405020304" pitchFamily="18" charset="0"/>
                        </a:rPr>
                        <a:t>CAPITAL</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800" u="none" strike="noStrike" dirty="0">
                          <a:effectLst/>
                          <a:latin typeface="Times New Roman" panose="02020603050405020304" pitchFamily="18" charset="0"/>
                          <a:cs typeface="Times New Roman" panose="02020603050405020304" pitchFamily="18" charset="0"/>
                        </a:rPr>
                        <a:t>10%</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800" u="none" strike="noStrike" dirty="0">
                          <a:effectLst/>
                          <a:latin typeface="Times New Roman" panose="02020603050405020304" pitchFamily="18" charset="0"/>
                          <a:cs typeface="Times New Roman" panose="02020603050405020304" pitchFamily="18" charset="0"/>
                        </a:rPr>
                        <a:t>10</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800" u="none" strike="noStrike" dirty="0">
                          <a:effectLst/>
                          <a:latin typeface="Times New Roman" panose="02020603050405020304" pitchFamily="18" charset="0"/>
                          <a:cs typeface="Times New Roman" panose="02020603050405020304" pitchFamily="18" charset="0"/>
                        </a:rPr>
                        <a:t>1</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0025">
                <a:tc>
                  <a:txBody>
                    <a:bodyPr/>
                    <a:lstStyle/>
                    <a:p>
                      <a:pPr algn="l" fontAlgn="b"/>
                      <a:r>
                        <a:rPr lang="es-EC" sz="1800" u="none" strike="noStrike" dirty="0">
                          <a:effectLst/>
                          <a:latin typeface="Times New Roman" panose="02020603050405020304" pitchFamily="18" charset="0"/>
                          <a:cs typeface="Times New Roman" panose="02020603050405020304" pitchFamily="18" charset="0"/>
                        </a:rPr>
                        <a:t>CONDICIONES</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800" u="none" strike="noStrike" dirty="0">
                          <a:effectLst/>
                          <a:latin typeface="Times New Roman" panose="02020603050405020304" pitchFamily="18" charset="0"/>
                          <a:cs typeface="Times New Roman" panose="02020603050405020304" pitchFamily="18" charset="0"/>
                        </a:rPr>
                        <a:t>10%</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800" u="none" strike="noStrike" dirty="0">
                          <a:effectLst/>
                          <a:latin typeface="Times New Roman" panose="02020603050405020304" pitchFamily="18" charset="0"/>
                          <a:cs typeface="Times New Roman" panose="02020603050405020304" pitchFamily="18" charset="0"/>
                        </a:rPr>
                        <a:t>4</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800" u="none" strike="noStrike" dirty="0">
                          <a:effectLst/>
                          <a:latin typeface="Times New Roman" panose="02020603050405020304" pitchFamily="18" charset="0"/>
                          <a:cs typeface="Times New Roman" panose="02020603050405020304" pitchFamily="18" charset="0"/>
                        </a:rPr>
                        <a:t>0,4</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0025">
                <a:tc>
                  <a:txBody>
                    <a:bodyPr/>
                    <a:lstStyle/>
                    <a:p>
                      <a:pPr algn="l" fontAlgn="b"/>
                      <a:r>
                        <a:rPr lang="es-EC" sz="1800" u="none" strike="noStrike" dirty="0">
                          <a:effectLst/>
                          <a:latin typeface="Times New Roman" panose="02020603050405020304" pitchFamily="18" charset="0"/>
                          <a:cs typeface="Times New Roman" panose="02020603050405020304" pitchFamily="18" charset="0"/>
                        </a:rPr>
                        <a:t>COLATERAL</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800" u="none" strike="noStrike" dirty="0">
                          <a:effectLst/>
                          <a:latin typeface="Times New Roman" panose="02020603050405020304" pitchFamily="18" charset="0"/>
                          <a:cs typeface="Times New Roman" panose="02020603050405020304" pitchFamily="18" charset="0"/>
                        </a:rPr>
                        <a:t>20%</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800" u="none" strike="noStrike" dirty="0">
                          <a:effectLst/>
                          <a:latin typeface="Times New Roman" panose="02020603050405020304" pitchFamily="18" charset="0"/>
                          <a:cs typeface="Times New Roman" panose="02020603050405020304" pitchFamily="18" charset="0"/>
                        </a:rPr>
                        <a:t>10</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800" u="none" strike="noStrike" dirty="0">
                          <a:effectLst/>
                          <a:latin typeface="Times New Roman" panose="02020603050405020304" pitchFamily="18" charset="0"/>
                          <a:cs typeface="Times New Roman" panose="02020603050405020304" pitchFamily="18" charset="0"/>
                        </a:rPr>
                        <a:t>2</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0025">
                <a:tc>
                  <a:txBody>
                    <a:bodyPr/>
                    <a:lstStyle/>
                    <a:p>
                      <a:pPr algn="l" fontAlgn="b"/>
                      <a:r>
                        <a:rPr lang="es-EC" sz="1800" u="none" strike="noStrike" dirty="0">
                          <a:effectLst/>
                          <a:latin typeface="Times New Roman" panose="02020603050405020304" pitchFamily="18" charset="0"/>
                          <a:cs typeface="Times New Roman" panose="02020603050405020304" pitchFamily="18" charset="0"/>
                        </a:rPr>
                        <a:t> </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r>
                        <a:rPr lang="es-EC" sz="1800" u="none" strike="noStrike" dirty="0">
                          <a:effectLst/>
                          <a:latin typeface="Times New Roman" panose="02020603050405020304" pitchFamily="18" charset="0"/>
                          <a:cs typeface="Times New Roman" panose="02020603050405020304" pitchFamily="18" charset="0"/>
                        </a:rPr>
                        <a:t> </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r>
                        <a:rPr lang="es-EC" sz="1800" b="1" u="none" strike="noStrike" dirty="0">
                          <a:effectLst/>
                          <a:latin typeface="Times New Roman" panose="02020603050405020304" pitchFamily="18" charset="0"/>
                          <a:cs typeface="Times New Roman" panose="02020603050405020304" pitchFamily="18" charset="0"/>
                        </a:rPr>
                        <a:t>TOTAL</a:t>
                      </a:r>
                      <a:endParaRPr lang="es-EC"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s-EC" sz="1800" b="1" u="none" strike="noStrike" dirty="0">
                          <a:effectLst/>
                          <a:latin typeface="Times New Roman" panose="02020603050405020304" pitchFamily="18" charset="0"/>
                          <a:cs typeface="Times New Roman" panose="02020603050405020304" pitchFamily="18" charset="0"/>
                        </a:rPr>
                        <a:t>7,49</a:t>
                      </a:r>
                      <a:endParaRPr lang="es-EC"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991584185"/>
              </p:ext>
            </p:extLst>
          </p:nvPr>
        </p:nvGraphicFramePr>
        <p:xfrm>
          <a:off x="3606085" y="4762321"/>
          <a:ext cx="4662151" cy="1219200"/>
        </p:xfrm>
        <a:graphic>
          <a:graphicData uri="http://schemas.openxmlformats.org/drawingml/2006/table">
            <a:tbl>
              <a:tblPr>
                <a:tableStyleId>{5C22544A-7EE6-4342-B048-85BDC9FD1C3A}</a:tableStyleId>
              </a:tblPr>
              <a:tblGrid>
                <a:gridCol w="1728336"/>
                <a:gridCol w="1234526"/>
                <a:gridCol w="1699289"/>
              </a:tblGrid>
              <a:tr h="200025">
                <a:tc gridSpan="3">
                  <a:txBody>
                    <a:bodyPr/>
                    <a:lstStyle/>
                    <a:p>
                      <a:pPr algn="ctr" fontAlgn="b"/>
                      <a:r>
                        <a:rPr lang="es-EC" sz="1600" b="1" u="none" strike="noStrike" dirty="0">
                          <a:effectLst/>
                          <a:latin typeface="Times New Roman" panose="02020603050405020304" pitchFamily="18" charset="0"/>
                          <a:cs typeface="Times New Roman" panose="02020603050405020304" pitchFamily="18" charset="0"/>
                        </a:rPr>
                        <a:t>TABLA DE </a:t>
                      </a:r>
                      <a:r>
                        <a:rPr lang="es-EC" sz="1600" b="1" u="none" strike="noStrike" dirty="0" smtClean="0">
                          <a:effectLst/>
                          <a:latin typeface="Times New Roman" panose="02020603050405020304" pitchFamily="18" charset="0"/>
                          <a:cs typeface="Times New Roman" panose="02020603050405020304" pitchFamily="18" charset="0"/>
                        </a:rPr>
                        <a:t>DECISION</a:t>
                      </a:r>
                    </a:p>
                    <a:p>
                      <a:pPr algn="ctr" fontAlgn="b"/>
                      <a:endParaRPr lang="es-EC"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EC"/>
                    </a:p>
                  </a:txBody>
                  <a:tcPr/>
                </a:tc>
                <a:tc hMerge="1">
                  <a:txBody>
                    <a:bodyPr/>
                    <a:lstStyle/>
                    <a:p>
                      <a:endParaRPr lang="es-EC"/>
                    </a:p>
                  </a:txBody>
                  <a:tcPr/>
                </a:tc>
              </a:tr>
              <a:tr h="200025">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BAJO RIESGO</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C" sz="1600" u="none" strike="noStrike" dirty="0">
                          <a:effectLst/>
                          <a:latin typeface="Times New Roman" panose="02020603050405020304" pitchFamily="18" charset="0"/>
                          <a:cs typeface="Times New Roman" panose="02020603050405020304" pitchFamily="18" charset="0"/>
                        </a:rPr>
                        <a:t>8,01 - 10,00</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APROBAR</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0025">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MEDIO RIESGO</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C" sz="1600" u="none" strike="noStrike" dirty="0">
                          <a:effectLst/>
                          <a:latin typeface="Times New Roman" panose="02020603050405020304" pitchFamily="18" charset="0"/>
                          <a:cs typeface="Times New Roman" panose="02020603050405020304" pitchFamily="18" charset="0"/>
                        </a:rPr>
                        <a:t>6,00 - 8,00</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RECOMENDAR</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0025">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ALTO RIESGO</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EC" sz="1600" u="none" strike="noStrike" dirty="0">
                          <a:effectLst/>
                          <a:latin typeface="Times New Roman" panose="02020603050405020304" pitchFamily="18" charset="0"/>
                          <a:cs typeface="Times New Roman" panose="02020603050405020304" pitchFamily="18" charset="0"/>
                        </a:rPr>
                        <a:t>1,00 - 5,99</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EC" sz="1600" u="none" strike="noStrike" dirty="0">
                          <a:effectLst/>
                          <a:latin typeface="Times New Roman" panose="02020603050405020304" pitchFamily="18" charset="0"/>
                          <a:cs typeface="Times New Roman" panose="02020603050405020304" pitchFamily="18" charset="0"/>
                        </a:rPr>
                        <a:t>NEGAR</a:t>
                      </a:r>
                      <a:endParaRPr lang="es-EC"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1405606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75835" y="1755820"/>
            <a:ext cx="8596668" cy="1320800"/>
          </a:xfrm>
        </p:spPr>
        <p:txBody>
          <a:bodyPr>
            <a:noAutofit/>
          </a:bodyPr>
          <a:lstStyle/>
          <a:p>
            <a:r>
              <a:rPr lang="es-EC" sz="9600" dirty="0" smtClean="0">
                <a:latin typeface="Times New Roman" panose="02020603050405020304" pitchFamily="18" charset="0"/>
                <a:cs typeface="Times New Roman" panose="02020603050405020304" pitchFamily="18" charset="0"/>
              </a:rPr>
              <a:t>GRACIAS!</a:t>
            </a:r>
            <a:endParaRPr lang="es-EC" sz="9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4463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5819" y="133082"/>
            <a:ext cx="8596668" cy="510862"/>
          </a:xfrm>
        </p:spPr>
        <p:txBody>
          <a:bodyPr>
            <a:normAutofit fontScale="90000"/>
          </a:bodyPr>
          <a:lstStyle/>
          <a:p>
            <a:r>
              <a:rPr lang="es-EC" sz="3000" dirty="0" smtClean="0">
                <a:latin typeface="Times New Roman" panose="02020603050405020304" pitchFamily="18" charset="0"/>
                <a:cs typeface="Times New Roman" panose="02020603050405020304" pitchFamily="18" charset="0"/>
              </a:rPr>
              <a:t>Conclusiones del Proyecto I</a:t>
            </a:r>
            <a:endParaRPr lang="es-EC" sz="3000"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535666" y="1490888"/>
            <a:ext cx="8596668" cy="3880773"/>
          </a:xfrm>
        </p:spPr>
        <p:txBody>
          <a:bodyPr/>
          <a:lstStyle/>
          <a:p>
            <a:pPr marL="0" indent="0" algn="just">
              <a:buNone/>
            </a:pPr>
            <a:r>
              <a:rPr lang="es-EC" dirty="0" smtClean="0">
                <a:latin typeface="Times New Roman" panose="02020603050405020304" pitchFamily="18" charset="0"/>
                <a:cs typeface="Times New Roman" panose="02020603050405020304" pitchFamily="18" charset="0"/>
              </a:rPr>
              <a:t> </a:t>
            </a:r>
            <a:endParaRPr lang="es-EC" dirty="0">
              <a:latin typeface="Times New Roman" panose="02020603050405020304" pitchFamily="18" charset="0"/>
              <a:cs typeface="Times New Roman" panose="02020603050405020304" pitchFamily="18" charset="0"/>
            </a:endParaRPr>
          </a:p>
        </p:txBody>
      </p:sp>
      <p:graphicFrame>
        <p:nvGraphicFramePr>
          <p:cNvPr id="8" name="Tabla 7"/>
          <p:cNvGraphicFramePr>
            <a:graphicFrameLocks noGrp="1"/>
          </p:cNvGraphicFramePr>
          <p:nvPr>
            <p:extLst>
              <p:ext uri="{D42A27DB-BD31-4B8C-83A1-F6EECF244321}">
                <p14:modId xmlns:p14="http://schemas.microsoft.com/office/powerpoint/2010/main" val="2082418569"/>
              </p:ext>
            </p:extLst>
          </p:nvPr>
        </p:nvGraphicFramePr>
        <p:xfrm>
          <a:off x="432633" y="643941"/>
          <a:ext cx="11132594" cy="6214065"/>
        </p:xfrm>
        <a:graphic>
          <a:graphicData uri="http://schemas.openxmlformats.org/drawingml/2006/table">
            <a:tbl>
              <a:tblPr>
                <a:tableStyleId>{5C22544A-7EE6-4342-B048-85BDC9FD1C3A}</a:tableStyleId>
              </a:tblPr>
              <a:tblGrid>
                <a:gridCol w="3830274"/>
                <a:gridCol w="7302320"/>
              </a:tblGrid>
              <a:tr h="246567">
                <a:tc>
                  <a:txBody>
                    <a:bodyPr/>
                    <a:lstStyle/>
                    <a:p>
                      <a:pPr algn="ctr" fontAlgn="b"/>
                      <a:r>
                        <a:rPr lang="es-EC" sz="1500" b="1" u="none" strike="noStrike" dirty="0">
                          <a:effectLst/>
                          <a:latin typeface="Times New Roman" panose="02020603050405020304" pitchFamily="18" charset="0"/>
                          <a:cs typeface="Times New Roman" panose="02020603050405020304" pitchFamily="18" charset="0"/>
                        </a:rPr>
                        <a:t>AREA</a:t>
                      </a:r>
                      <a:endParaRPr lang="es-EC" sz="1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es-EC" sz="1500" b="1" u="none" strike="noStrike" dirty="0">
                          <a:effectLst/>
                          <a:latin typeface="Times New Roman" panose="02020603050405020304" pitchFamily="18" charset="0"/>
                          <a:cs typeface="Times New Roman" panose="02020603050405020304" pitchFamily="18" charset="0"/>
                        </a:rPr>
                        <a:t>DEFICIENCIA</a:t>
                      </a:r>
                      <a:endParaRPr lang="es-EC" sz="1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246567">
                <a:tc gridSpan="2">
                  <a:txBody>
                    <a:bodyPr/>
                    <a:lstStyle/>
                    <a:p>
                      <a:pPr algn="ctr" fontAlgn="b"/>
                      <a:r>
                        <a:rPr lang="es-EC" sz="1500" b="1" u="none" strike="noStrike" dirty="0">
                          <a:effectLst/>
                          <a:latin typeface="Times New Roman" panose="02020603050405020304" pitchFamily="18" charset="0"/>
                          <a:cs typeface="Times New Roman" panose="02020603050405020304" pitchFamily="18" charset="0"/>
                        </a:rPr>
                        <a:t>ADMINISTRATIVA</a:t>
                      </a:r>
                      <a:endParaRPr lang="es-EC" sz="1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EC"/>
                    </a:p>
                  </a:txBody>
                  <a:tcPr/>
                </a:tc>
              </a:tr>
              <a:tr h="246567">
                <a:tc rowSpan="3">
                  <a:txBody>
                    <a:bodyPr/>
                    <a:lstStyle/>
                    <a:p>
                      <a:pPr algn="ctr" fontAlgn="b"/>
                      <a:r>
                        <a:rPr lang="es-EC" sz="1500" u="none" strike="noStrike" dirty="0">
                          <a:effectLst/>
                          <a:latin typeface="Times New Roman" panose="02020603050405020304" pitchFamily="18" charset="0"/>
                          <a:cs typeface="Times New Roman" panose="02020603050405020304" pitchFamily="18" charset="0"/>
                        </a:rPr>
                        <a:t>Planificación</a:t>
                      </a:r>
                      <a:br>
                        <a:rPr lang="es-EC" sz="1500" u="none" strike="noStrike" dirty="0">
                          <a:effectLst/>
                          <a:latin typeface="Times New Roman" panose="02020603050405020304" pitchFamily="18" charset="0"/>
                          <a:cs typeface="Times New Roman" panose="02020603050405020304" pitchFamily="18" charset="0"/>
                        </a:rPr>
                      </a:br>
                      <a:r>
                        <a:rPr lang="es-EC" sz="1500" u="none" strike="noStrike" dirty="0">
                          <a:effectLst/>
                          <a:latin typeface="Times New Roman" panose="02020603050405020304" pitchFamily="18" charset="0"/>
                          <a:cs typeface="Times New Roman" panose="02020603050405020304" pitchFamily="18" charset="0"/>
                        </a:rPr>
                        <a:t/>
                      </a:r>
                      <a:br>
                        <a:rPr lang="es-EC" sz="1500" u="none" strike="noStrike" dirty="0">
                          <a:effectLst/>
                          <a:latin typeface="Times New Roman" panose="02020603050405020304" pitchFamily="18" charset="0"/>
                          <a:cs typeface="Times New Roman" panose="02020603050405020304" pitchFamily="18" charset="0"/>
                        </a:rPr>
                      </a:b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EC" sz="1500" u="none" strike="noStrike" dirty="0">
                          <a:effectLst/>
                          <a:latin typeface="Times New Roman" panose="02020603050405020304" pitchFamily="18" charset="0"/>
                          <a:cs typeface="Times New Roman" panose="02020603050405020304" pitchFamily="18" charset="0"/>
                        </a:rPr>
                        <a:t>Falta de planificación.</a:t>
                      </a: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63198">
                <a:tc vMerge="1">
                  <a:txBody>
                    <a:bodyPr/>
                    <a:lstStyle/>
                    <a:p>
                      <a:endParaRPr lang="es-EC"/>
                    </a:p>
                  </a:txBody>
                  <a:tcPr/>
                </a:tc>
                <a:tc>
                  <a:txBody>
                    <a:bodyPr/>
                    <a:lstStyle/>
                    <a:p>
                      <a:pPr algn="l" fontAlgn="b"/>
                      <a:r>
                        <a:rPr lang="es-EC" sz="1500" u="none" strike="noStrike" dirty="0">
                          <a:effectLst/>
                          <a:latin typeface="Times New Roman" panose="02020603050405020304" pitchFamily="18" charset="0"/>
                          <a:cs typeface="Times New Roman" panose="02020603050405020304" pitchFamily="18" charset="0"/>
                        </a:rPr>
                        <a:t>Inexistencia de estrategias, negocio familiar que se lleva de manera empírica.</a:t>
                      </a: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93133">
                <a:tc vMerge="1">
                  <a:txBody>
                    <a:bodyPr/>
                    <a:lstStyle/>
                    <a:p>
                      <a:endParaRPr lang="es-EC"/>
                    </a:p>
                  </a:txBody>
                  <a:tcPr/>
                </a:tc>
                <a:tc>
                  <a:txBody>
                    <a:bodyPr/>
                    <a:lstStyle/>
                    <a:p>
                      <a:pPr algn="l" fontAlgn="b"/>
                      <a:r>
                        <a:rPr lang="es-EC" sz="1500" u="none" strike="noStrike" smtClean="0">
                          <a:effectLst/>
                          <a:latin typeface="Times New Roman" panose="02020603050405020304" pitchFamily="18" charset="0"/>
                          <a:cs typeface="Times New Roman" panose="02020603050405020304" pitchFamily="18" charset="0"/>
                        </a:rPr>
                        <a:t>Carencia de estrategias funcionales, que impiden mejorar la administración de funciones</a:t>
                      </a:r>
                      <a:br>
                        <a:rPr lang="es-EC" sz="1500" u="none" strike="noStrike" smtClean="0">
                          <a:effectLst/>
                          <a:latin typeface="Times New Roman" panose="02020603050405020304" pitchFamily="18" charset="0"/>
                          <a:cs typeface="Times New Roman" panose="02020603050405020304" pitchFamily="18" charset="0"/>
                        </a:rPr>
                      </a:br>
                      <a:r>
                        <a:rPr lang="es-EC" sz="1500" u="none" strike="noStrike" smtClean="0">
                          <a:effectLst/>
                          <a:latin typeface="Times New Roman" panose="02020603050405020304" pitchFamily="18" charset="0"/>
                          <a:cs typeface="Times New Roman" panose="02020603050405020304" pitchFamily="18" charset="0"/>
                        </a:rPr>
                        <a:t>recursos y habilidades en las distintas áreas de la empresa.</a:t>
                      </a: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46567">
                <a:tc gridSpan="2">
                  <a:txBody>
                    <a:bodyPr/>
                    <a:lstStyle/>
                    <a:p>
                      <a:pPr algn="ctr" fontAlgn="b"/>
                      <a:r>
                        <a:rPr lang="es-EC" sz="1500" b="1" u="none" strike="noStrike" dirty="0" smtClean="0">
                          <a:effectLst/>
                          <a:latin typeface="Times New Roman" panose="02020603050405020304" pitchFamily="18" charset="0"/>
                          <a:cs typeface="Times New Roman" panose="02020603050405020304" pitchFamily="18" charset="0"/>
                        </a:rPr>
                        <a:t>AREA CONTABLE</a:t>
                      </a:r>
                      <a:endParaRPr lang="es-EC" sz="1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EC"/>
                    </a:p>
                  </a:txBody>
                  <a:tcPr/>
                </a:tc>
              </a:tr>
              <a:tr h="739699">
                <a:tc>
                  <a:txBody>
                    <a:bodyPr/>
                    <a:lstStyle/>
                    <a:p>
                      <a:pPr algn="ctr" fontAlgn="b"/>
                      <a:r>
                        <a:rPr lang="es-EC" sz="1500" u="none" strike="noStrike" dirty="0">
                          <a:effectLst/>
                          <a:latin typeface="Times New Roman" panose="02020603050405020304" pitchFamily="18" charset="0"/>
                          <a:cs typeface="Times New Roman" panose="02020603050405020304" pitchFamily="18" charset="0"/>
                        </a:rPr>
                        <a:t>Efectivo y</a:t>
                      </a:r>
                      <a:br>
                        <a:rPr lang="es-EC" sz="1500" u="none" strike="noStrike" dirty="0">
                          <a:effectLst/>
                          <a:latin typeface="Times New Roman" panose="02020603050405020304" pitchFamily="18" charset="0"/>
                          <a:cs typeface="Times New Roman" panose="02020603050405020304" pitchFamily="18" charset="0"/>
                        </a:rPr>
                      </a:br>
                      <a:r>
                        <a:rPr lang="es-EC" sz="1500" u="none" strike="noStrike" dirty="0" smtClean="0">
                          <a:effectLst/>
                          <a:latin typeface="Times New Roman" panose="02020603050405020304" pitchFamily="18" charset="0"/>
                          <a:cs typeface="Times New Roman" panose="02020603050405020304" pitchFamily="18" charset="0"/>
                        </a:rPr>
                        <a:t>Bancos</a:t>
                      </a:r>
                      <a:br>
                        <a:rPr lang="es-EC" sz="1500" u="none" strike="noStrike" dirty="0" smtClean="0">
                          <a:effectLst/>
                          <a:latin typeface="Times New Roman" panose="02020603050405020304" pitchFamily="18" charset="0"/>
                          <a:cs typeface="Times New Roman" panose="02020603050405020304" pitchFamily="18" charset="0"/>
                        </a:rPr>
                      </a:b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EC" sz="1500" u="none" strike="noStrike" dirty="0">
                          <a:effectLst/>
                          <a:latin typeface="Times New Roman" panose="02020603050405020304" pitchFamily="18" charset="0"/>
                          <a:cs typeface="Times New Roman" panose="02020603050405020304" pitchFamily="18" charset="0"/>
                        </a:rPr>
                        <a:t>No existen estrategias de administración del efectivo, existe poca liquidez en la empresa lo que puede complicar el cumplimiento de obligaciones al corto plazo</a:t>
                      </a:r>
                      <a:r>
                        <a:rPr lang="es-EC" sz="1500" u="none" strike="noStrike" dirty="0" smtClean="0">
                          <a:effectLst/>
                          <a:latin typeface="Times New Roman" panose="02020603050405020304" pitchFamily="18" charset="0"/>
                          <a:cs typeface="Times New Roman" panose="02020603050405020304" pitchFamily="18" charset="0"/>
                        </a:rPr>
                        <a:t>.</a:t>
                      </a:r>
                      <a:br>
                        <a:rPr lang="es-EC" sz="1500" u="none" strike="noStrike" dirty="0" smtClean="0">
                          <a:effectLst/>
                          <a:latin typeface="Times New Roman" panose="02020603050405020304" pitchFamily="18" charset="0"/>
                          <a:cs typeface="Times New Roman" panose="02020603050405020304" pitchFamily="18" charset="0"/>
                        </a:rPr>
                      </a:b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46567">
                <a:tc rowSpan="5">
                  <a:txBody>
                    <a:bodyPr/>
                    <a:lstStyle/>
                    <a:p>
                      <a:pPr algn="ctr" fontAlgn="b"/>
                      <a:r>
                        <a:rPr lang="es-EC" sz="1500" u="none" strike="noStrike" dirty="0">
                          <a:effectLst/>
                          <a:latin typeface="Times New Roman" panose="02020603050405020304" pitchFamily="18" charset="0"/>
                          <a:cs typeface="Times New Roman" panose="02020603050405020304" pitchFamily="18" charset="0"/>
                        </a:rPr>
                        <a:t>Cuentas por cobrar</a:t>
                      </a:r>
                      <a:br>
                        <a:rPr lang="es-EC" sz="1500" u="none" strike="noStrike" dirty="0">
                          <a:effectLst/>
                          <a:latin typeface="Times New Roman" panose="02020603050405020304" pitchFamily="18" charset="0"/>
                          <a:cs typeface="Times New Roman" panose="02020603050405020304" pitchFamily="18" charset="0"/>
                        </a:rPr>
                      </a:br>
                      <a:r>
                        <a:rPr lang="es-EC" sz="1500" u="none" strike="noStrike" dirty="0">
                          <a:effectLst/>
                          <a:latin typeface="Times New Roman" panose="02020603050405020304" pitchFamily="18" charset="0"/>
                          <a:cs typeface="Times New Roman" panose="02020603050405020304" pitchFamily="18" charset="0"/>
                        </a:rPr>
                        <a:t/>
                      </a:r>
                      <a:br>
                        <a:rPr lang="es-EC" sz="1500" u="none" strike="noStrike" dirty="0">
                          <a:effectLst/>
                          <a:latin typeface="Times New Roman" panose="02020603050405020304" pitchFamily="18" charset="0"/>
                          <a:cs typeface="Times New Roman" panose="02020603050405020304" pitchFamily="18" charset="0"/>
                        </a:rPr>
                      </a:b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EC" sz="1500" u="none" strike="noStrike" dirty="0">
                          <a:effectLst/>
                          <a:latin typeface="Times New Roman" panose="02020603050405020304" pitchFamily="18" charset="0"/>
                          <a:cs typeface="Times New Roman" panose="02020603050405020304" pitchFamily="18" charset="0"/>
                        </a:rPr>
                        <a:t>Falta de política de otorgamiento de crédito</a:t>
                      </a: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6567">
                <a:tc vMerge="1">
                  <a:txBody>
                    <a:bodyPr/>
                    <a:lstStyle/>
                    <a:p>
                      <a:endParaRPr lang="es-EC"/>
                    </a:p>
                  </a:txBody>
                  <a:tcPr/>
                </a:tc>
                <a:tc>
                  <a:txBody>
                    <a:bodyPr/>
                    <a:lstStyle/>
                    <a:p>
                      <a:pPr algn="l" fontAlgn="b"/>
                      <a:r>
                        <a:rPr lang="es-EC" sz="1500" u="none" strike="noStrike" dirty="0">
                          <a:effectLst/>
                          <a:latin typeface="Times New Roman" panose="02020603050405020304" pitchFamily="18" charset="0"/>
                          <a:cs typeface="Times New Roman" panose="02020603050405020304" pitchFamily="18" charset="0"/>
                        </a:rPr>
                        <a:t>Desconocimiento  del historial de cuentas por cobrar.</a:t>
                      </a: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6567">
                <a:tc vMerge="1">
                  <a:txBody>
                    <a:bodyPr/>
                    <a:lstStyle/>
                    <a:p>
                      <a:endParaRPr lang="es-EC"/>
                    </a:p>
                  </a:txBody>
                  <a:tcPr/>
                </a:tc>
                <a:tc>
                  <a:txBody>
                    <a:bodyPr/>
                    <a:lstStyle/>
                    <a:p>
                      <a:pPr algn="l" fontAlgn="b"/>
                      <a:r>
                        <a:rPr lang="es-EC" sz="1500" u="none" strike="noStrike" dirty="0">
                          <a:effectLst/>
                          <a:latin typeface="Times New Roman" panose="02020603050405020304" pitchFamily="18" charset="0"/>
                          <a:cs typeface="Times New Roman" panose="02020603050405020304" pitchFamily="18" charset="0"/>
                        </a:rPr>
                        <a:t>Prestación de servicios de transporte no contabilizados.</a:t>
                      </a: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6567">
                <a:tc vMerge="1">
                  <a:txBody>
                    <a:bodyPr/>
                    <a:lstStyle/>
                    <a:p>
                      <a:endParaRPr lang="es-EC"/>
                    </a:p>
                  </a:txBody>
                  <a:tcPr/>
                </a:tc>
                <a:tc>
                  <a:txBody>
                    <a:bodyPr/>
                    <a:lstStyle/>
                    <a:p>
                      <a:pPr algn="l" fontAlgn="b"/>
                      <a:r>
                        <a:rPr lang="es-EC" sz="1500" u="none" strike="noStrike" dirty="0">
                          <a:effectLst/>
                          <a:latin typeface="Times New Roman" panose="02020603050405020304" pitchFamily="18" charset="0"/>
                          <a:cs typeface="Times New Roman" panose="02020603050405020304" pitchFamily="18" charset="0"/>
                        </a:rPr>
                        <a:t>Ausencia de herramientas para evaluar crédito a clientes.</a:t>
                      </a: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6567">
                <a:tc vMerge="1">
                  <a:txBody>
                    <a:bodyPr/>
                    <a:lstStyle/>
                    <a:p>
                      <a:endParaRPr lang="es-EC"/>
                    </a:p>
                  </a:txBody>
                  <a:tcPr/>
                </a:tc>
                <a:tc>
                  <a:txBody>
                    <a:bodyPr/>
                    <a:lstStyle/>
                    <a:p>
                      <a:pPr algn="l" fontAlgn="b"/>
                      <a:r>
                        <a:rPr lang="es-EC" sz="1500" u="none" strike="noStrike" dirty="0">
                          <a:effectLst/>
                          <a:latin typeface="Times New Roman" panose="02020603050405020304" pitchFamily="18" charset="0"/>
                          <a:cs typeface="Times New Roman" panose="02020603050405020304" pitchFamily="18" charset="0"/>
                        </a:rPr>
                        <a:t>Ineficiencia en el registro y cobro  de cuentas pendientes.</a:t>
                      </a: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63198">
                <a:tc>
                  <a:txBody>
                    <a:bodyPr/>
                    <a:lstStyle/>
                    <a:p>
                      <a:pPr algn="ctr" fontAlgn="b"/>
                      <a:r>
                        <a:rPr lang="es-EC" sz="1500" u="none" strike="noStrike" dirty="0">
                          <a:effectLst/>
                          <a:latin typeface="Times New Roman" panose="02020603050405020304" pitchFamily="18" charset="0"/>
                          <a:cs typeface="Times New Roman" panose="02020603050405020304" pitchFamily="18" charset="0"/>
                        </a:rPr>
                        <a:t>Cuentas por pagar</a:t>
                      </a: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EC" sz="1500" u="none" strike="noStrike" dirty="0">
                          <a:effectLst/>
                          <a:latin typeface="Times New Roman" panose="02020603050405020304" pitchFamily="18" charset="0"/>
                          <a:cs typeface="Times New Roman" panose="02020603050405020304" pitchFamily="18" charset="0"/>
                        </a:rPr>
                        <a:t>La empresa tienen un alto endeudamiento con </a:t>
                      </a:r>
                      <a:r>
                        <a:rPr lang="es-EC" sz="1500" u="none" strike="noStrike" dirty="0" smtClean="0">
                          <a:effectLst/>
                          <a:latin typeface="Times New Roman" panose="02020603050405020304" pitchFamily="18" charset="0"/>
                          <a:cs typeface="Times New Roman" panose="02020603050405020304" pitchFamily="18" charset="0"/>
                        </a:rPr>
                        <a:t>socios y </a:t>
                      </a:r>
                      <a:r>
                        <a:rPr lang="es-EC" sz="1500" u="none" strike="noStrike" dirty="0">
                          <a:effectLst/>
                          <a:latin typeface="Times New Roman" panose="02020603050405020304" pitchFamily="18" charset="0"/>
                          <a:cs typeface="Times New Roman" panose="02020603050405020304" pitchFamily="18" charset="0"/>
                        </a:rPr>
                        <a:t>entidades bancarias.</a:t>
                      </a: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46567">
                <a:tc>
                  <a:txBody>
                    <a:bodyPr/>
                    <a:lstStyle/>
                    <a:p>
                      <a:pPr algn="ctr" fontAlgn="b"/>
                      <a:r>
                        <a:rPr lang="es-EC" sz="1500" u="none" strike="noStrike" dirty="0">
                          <a:effectLst/>
                          <a:latin typeface="Times New Roman" panose="02020603050405020304" pitchFamily="18" charset="0"/>
                          <a:cs typeface="Times New Roman" panose="02020603050405020304" pitchFamily="18" charset="0"/>
                        </a:rPr>
                        <a:t>Inversiones</a:t>
                      </a: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EC" sz="1500" u="none" strike="noStrike" dirty="0">
                          <a:effectLst/>
                          <a:latin typeface="Times New Roman" panose="02020603050405020304" pitchFamily="18" charset="0"/>
                          <a:cs typeface="Times New Roman" panose="02020603050405020304" pitchFamily="18" charset="0"/>
                        </a:rPr>
                        <a:t>No existe un plan de inversiones.</a:t>
                      </a: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46567">
                <a:tc rowSpan="3">
                  <a:txBody>
                    <a:bodyPr/>
                    <a:lstStyle/>
                    <a:p>
                      <a:pPr algn="ctr" fontAlgn="b"/>
                      <a:r>
                        <a:rPr lang="es-EC" sz="1500" u="none" strike="noStrike" dirty="0">
                          <a:effectLst/>
                          <a:latin typeface="Times New Roman" panose="02020603050405020304" pitchFamily="18" charset="0"/>
                          <a:cs typeface="Times New Roman" panose="02020603050405020304" pitchFamily="18" charset="0"/>
                        </a:rPr>
                        <a:t>Propiedades y </a:t>
                      </a:r>
                      <a:br>
                        <a:rPr lang="es-EC" sz="1500" u="none" strike="noStrike" dirty="0">
                          <a:effectLst/>
                          <a:latin typeface="Times New Roman" panose="02020603050405020304" pitchFamily="18" charset="0"/>
                          <a:cs typeface="Times New Roman" panose="02020603050405020304" pitchFamily="18" charset="0"/>
                        </a:rPr>
                      </a:br>
                      <a:r>
                        <a:rPr lang="es-EC" sz="1500" u="none" strike="noStrike" dirty="0">
                          <a:effectLst/>
                          <a:latin typeface="Times New Roman" panose="02020603050405020304" pitchFamily="18" charset="0"/>
                          <a:cs typeface="Times New Roman" panose="02020603050405020304" pitchFamily="18" charset="0"/>
                        </a:rPr>
                        <a:t>equipos</a:t>
                      </a:r>
                      <a:br>
                        <a:rPr lang="es-EC" sz="1500" u="none" strike="noStrike" dirty="0">
                          <a:effectLst/>
                          <a:latin typeface="Times New Roman" panose="02020603050405020304" pitchFamily="18" charset="0"/>
                          <a:cs typeface="Times New Roman" panose="02020603050405020304" pitchFamily="18" charset="0"/>
                        </a:rPr>
                      </a:b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EC" sz="1500" u="none" strike="noStrike" dirty="0">
                          <a:effectLst/>
                          <a:latin typeface="Times New Roman" panose="02020603050405020304" pitchFamily="18" charset="0"/>
                          <a:cs typeface="Times New Roman" panose="02020603050405020304" pitchFamily="18" charset="0"/>
                        </a:rPr>
                        <a:t>No existe un nivel máximo de inversión.</a:t>
                      </a: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6567">
                <a:tc vMerge="1">
                  <a:txBody>
                    <a:bodyPr/>
                    <a:lstStyle/>
                    <a:p>
                      <a:endParaRPr lang="es-EC"/>
                    </a:p>
                  </a:txBody>
                  <a:tcPr/>
                </a:tc>
                <a:tc>
                  <a:txBody>
                    <a:bodyPr/>
                    <a:lstStyle/>
                    <a:p>
                      <a:pPr algn="l" fontAlgn="b"/>
                      <a:r>
                        <a:rPr lang="es-EC" sz="1500" u="none" strike="noStrike" dirty="0">
                          <a:effectLst/>
                          <a:latin typeface="Times New Roman" panose="02020603050405020304" pitchFamily="18" charset="0"/>
                          <a:cs typeface="Times New Roman" panose="02020603050405020304" pitchFamily="18" charset="0"/>
                        </a:rPr>
                        <a:t>Falta de políticas de </a:t>
                      </a:r>
                      <a:r>
                        <a:rPr lang="es-EC" sz="1500" u="none" strike="noStrike" dirty="0" smtClean="0">
                          <a:effectLst/>
                          <a:latin typeface="Times New Roman" panose="02020603050405020304" pitchFamily="18" charset="0"/>
                          <a:cs typeface="Times New Roman" panose="02020603050405020304" pitchFamily="18" charset="0"/>
                        </a:rPr>
                        <a:t>administración </a:t>
                      </a:r>
                      <a:r>
                        <a:rPr lang="es-EC" sz="1500" u="none" strike="noStrike" dirty="0">
                          <a:effectLst/>
                          <a:latin typeface="Times New Roman" panose="02020603050405020304" pitchFamily="18" charset="0"/>
                          <a:cs typeface="Times New Roman" panose="02020603050405020304" pitchFamily="18" charset="0"/>
                        </a:rPr>
                        <a:t>de propiedades y equipos.</a:t>
                      </a: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6567">
                <a:tc vMerge="1">
                  <a:txBody>
                    <a:bodyPr/>
                    <a:lstStyle/>
                    <a:p>
                      <a:endParaRPr lang="es-EC"/>
                    </a:p>
                  </a:txBody>
                  <a:tcPr/>
                </a:tc>
                <a:tc>
                  <a:txBody>
                    <a:bodyPr/>
                    <a:lstStyle/>
                    <a:p>
                      <a:pPr algn="l" fontAlgn="b"/>
                      <a:r>
                        <a:rPr lang="es-EC" sz="1500" u="none" strike="noStrike" dirty="0">
                          <a:effectLst/>
                          <a:latin typeface="Times New Roman" panose="02020603050405020304" pitchFamily="18" charset="0"/>
                          <a:cs typeface="Times New Roman" panose="02020603050405020304" pitchFamily="18" charset="0"/>
                        </a:rPr>
                        <a:t>Deficiente control de </a:t>
                      </a:r>
                      <a:r>
                        <a:rPr lang="es-EC" sz="1500" u="none" strike="noStrike" dirty="0" smtClean="0">
                          <a:effectLst/>
                          <a:latin typeface="Times New Roman" panose="02020603050405020304" pitchFamily="18" charset="0"/>
                          <a:cs typeface="Times New Roman" panose="02020603050405020304" pitchFamily="18" charset="0"/>
                        </a:rPr>
                        <a:t>propiedades </a:t>
                      </a:r>
                      <a:r>
                        <a:rPr lang="es-EC" sz="1500" u="none" strike="noStrike" dirty="0">
                          <a:effectLst/>
                          <a:latin typeface="Times New Roman" panose="02020603050405020304" pitchFamily="18" charset="0"/>
                          <a:cs typeface="Times New Roman" panose="02020603050405020304" pitchFamily="18" charset="0"/>
                        </a:rPr>
                        <a:t>y equipos.</a:t>
                      </a: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46567">
                <a:tc>
                  <a:txBody>
                    <a:bodyPr/>
                    <a:lstStyle/>
                    <a:p>
                      <a:pPr algn="ctr" fontAlgn="b"/>
                      <a:r>
                        <a:rPr lang="es-EC" sz="1500" u="none" strike="noStrike" dirty="0">
                          <a:effectLst/>
                          <a:latin typeface="Times New Roman" panose="02020603050405020304" pitchFamily="18" charset="0"/>
                          <a:cs typeface="Times New Roman" panose="02020603050405020304" pitchFamily="18" charset="0"/>
                        </a:rPr>
                        <a:t>Depreciaciones</a:t>
                      </a: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EC" sz="1500" u="none" strike="noStrike" dirty="0">
                          <a:effectLst/>
                          <a:latin typeface="Times New Roman" panose="02020603050405020304" pitchFamily="18" charset="0"/>
                          <a:cs typeface="Times New Roman" panose="02020603050405020304" pitchFamily="18" charset="0"/>
                        </a:rPr>
                        <a:t>Falta de cálculo de registro de depreciaciones.</a:t>
                      </a: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63198">
                <a:tc>
                  <a:txBody>
                    <a:bodyPr/>
                    <a:lstStyle/>
                    <a:p>
                      <a:pPr algn="ctr" fontAlgn="b"/>
                      <a:r>
                        <a:rPr lang="es-EC" sz="1500" u="none" strike="noStrike" dirty="0">
                          <a:effectLst/>
                          <a:latin typeface="Times New Roman" panose="02020603050405020304" pitchFamily="18" charset="0"/>
                          <a:cs typeface="Times New Roman" panose="02020603050405020304" pitchFamily="18" charset="0"/>
                        </a:rPr>
                        <a:t>Gastos operacionales</a:t>
                      </a: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EC" sz="1500" u="none" strike="noStrike" dirty="0">
                          <a:effectLst/>
                          <a:latin typeface="Times New Roman" panose="02020603050405020304" pitchFamily="18" charset="0"/>
                          <a:cs typeface="Times New Roman" panose="02020603050405020304" pitchFamily="18" charset="0"/>
                        </a:rPr>
                        <a:t>No se tiene un detalle de los gastos operacionales ni administrativos.</a:t>
                      </a: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46567">
                <a:tc gridSpan="2">
                  <a:txBody>
                    <a:bodyPr/>
                    <a:lstStyle/>
                    <a:p>
                      <a:pPr algn="ctr" fontAlgn="b"/>
                      <a:r>
                        <a:rPr lang="es-EC" sz="1500" b="1" u="none" strike="noStrike" dirty="0">
                          <a:effectLst/>
                          <a:latin typeface="Times New Roman" panose="02020603050405020304" pitchFamily="18" charset="0"/>
                          <a:cs typeface="Times New Roman" panose="02020603050405020304" pitchFamily="18" charset="0"/>
                        </a:rPr>
                        <a:t>AREA COMERCIAL</a:t>
                      </a:r>
                      <a:endParaRPr lang="es-EC" sz="1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EC"/>
                    </a:p>
                  </a:txBody>
                  <a:tcPr/>
                </a:tc>
              </a:tr>
              <a:tr h="246567">
                <a:tc rowSpan="2">
                  <a:txBody>
                    <a:bodyPr/>
                    <a:lstStyle/>
                    <a:p>
                      <a:pPr algn="ctr" fontAlgn="b"/>
                      <a:r>
                        <a:rPr lang="es-EC" sz="1500" u="none" strike="noStrike" dirty="0">
                          <a:effectLst/>
                          <a:latin typeface="Times New Roman" panose="02020603050405020304" pitchFamily="18" charset="0"/>
                          <a:cs typeface="Times New Roman" panose="02020603050405020304" pitchFamily="18" charset="0"/>
                        </a:rPr>
                        <a:t>Clientes</a:t>
                      </a:r>
                      <a:br>
                        <a:rPr lang="es-EC" sz="1500" u="none" strike="noStrike" dirty="0">
                          <a:effectLst/>
                          <a:latin typeface="Times New Roman" panose="02020603050405020304" pitchFamily="18" charset="0"/>
                          <a:cs typeface="Times New Roman" panose="02020603050405020304" pitchFamily="18" charset="0"/>
                        </a:rPr>
                      </a:b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EC" sz="1500" u="none" strike="noStrike" dirty="0">
                          <a:effectLst/>
                          <a:latin typeface="Times New Roman" panose="02020603050405020304" pitchFamily="18" charset="0"/>
                          <a:cs typeface="Times New Roman" panose="02020603050405020304" pitchFamily="18" charset="0"/>
                        </a:rPr>
                        <a:t>Desconocimiento del manejo de clientes actuales.</a:t>
                      </a: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6567">
                <a:tc vMerge="1">
                  <a:txBody>
                    <a:bodyPr/>
                    <a:lstStyle/>
                    <a:p>
                      <a:endParaRPr lang="es-EC"/>
                    </a:p>
                  </a:txBody>
                  <a:tcPr/>
                </a:tc>
                <a:tc>
                  <a:txBody>
                    <a:bodyPr/>
                    <a:lstStyle/>
                    <a:p>
                      <a:pPr algn="l" fontAlgn="b"/>
                      <a:r>
                        <a:rPr lang="es-EC" sz="1500" u="none" strike="noStrike" dirty="0">
                          <a:effectLst/>
                          <a:latin typeface="Times New Roman" panose="02020603050405020304" pitchFamily="18" charset="0"/>
                          <a:cs typeface="Times New Roman" panose="02020603050405020304" pitchFamily="18" charset="0"/>
                        </a:rPr>
                        <a:t>Concentración de ingresos en </a:t>
                      </a:r>
                      <a:r>
                        <a:rPr lang="es-EC" sz="1500" u="none" strike="noStrike" dirty="0" smtClean="0">
                          <a:effectLst/>
                          <a:latin typeface="Times New Roman" panose="02020603050405020304" pitchFamily="18" charset="0"/>
                          <a:cs typeface="Times New Roman" panose="02020603050405020304" pitchFamily="18" charset="0"/>
                        </a:rPr>
                        <a:t>pocos</a:t>
                      </a:r>
                      <a:r>
                        <a:rPr lang="es-EC" sz="1500" u="none" strike="noStrike" baseline="0" dirty="0" smtClean="0">
                          <a:effectLst/>
                          <a:latin typeface="Times New Roman" panose="02020603050405020304" pitchFamily="18" charset="0"/>
                          <a:cs typeface="Times New Roman" panose="02020603050405020304" pitchFamily="18" charset="0"/>
                        </a:rPr>
                        <a:t> </a:t>
                      </a:r>
                      <a:r>
                        <a:rPr lang="es-EC" sz="1500" u="none" strike="noStrike" dirty="0" smtClean="0">
                          <a:effectLst/>
                          <a:latin typeface="Times New Roman" panose="02020603050405020304" pitchFamily="18" charset="0"/>
                          <a:cs typeface="Times New Roman" panose="02020603050405020304" pitchFamily="18" charset="0"/>
                        </a:rPr>
                        <a:t>clientes</a:t>
                      </a:r>
                      <a:r>
                        <a:rPr lang="es-EC" sz="1500" u="none" strike="noStrike" dirty="0">
                          <a:effectLst/>
                          <a:latin typeface="Times New Roman" panose="02020603050405020304" pitchFamily="18" charset="0"/>
                          <a:cs typeface="Times New Roman" panose="02020603050405020304" pitchFamily="18" charset="0"/>
                        </a:rPr>
                        <a:t>.</a:t>
                      </a:r>
                      <a:endParaRPr lang="es-EC"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965158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626772"/>
          </a:xfrm>
        </p:spPr>
        <p:txBody>
          <a:bodyPr>
            <a:normAutofit/>
          </a:bodyPr>
          <a:lstStyle/>
          <a:p>
            <a:r>
              <a:rPr lang="es-EC" sz="2600" dirty="0" smtClean="0">
                <a:latin typeface="Times New Roman" panose="02020603050405020304" pitchFamily="18" charset="0"/>
                <a:cs typeface="Times New Roman" panose="02020603050405020304" pitchFamily="18" charset="0"/>
              </a:rPr>
              <a:t>Estructura del II Proyecto</a:t>
            </a:r>
            <a:endParaRPr lang="es-EC" sz="2600"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677334" y="1357148"/>
            <a:ext cx="8596668" cy="3880773"/>
          </a:xfrm>
        </p:spPr>
        <p:txBody>
          <a:bodyPr>
            <a:normAutofit/>
          </a:bodyPr>
          <a:lstStyle/>
          <a:p>
            <a:pPr marL="0" indent="0">
              <a:buNone/>
            </a:pPr>
            <a:r>
              <a:rPr lang="es-EC" dirty="0" smtClean="0">
                <a:latin typeface="Times New Roman" panose="02020603050405020304" pitchFamily="18" charset="0"/>
                <a:cs typeface="Times New Roman" panose="02020603050405020304" pitchFamily="18" charset="0"/>
              </a:rPr>
              <a:t>La propuesta es la creación de 4 Modelos de Gestión Financiera que son:</a:t>
            </a:r>
          </a:p>
          <a:p>
            <a:pPr marL="0" indent="0">
              <a:buNone/>
            </a:pPr>
            <a:endParaRPr lang="es-EC" dirty="0">
              <a:latin typeface="Times New Roman" panose="02020603050405020304" pitchFamily="18" charset="0"/>
              <a:cs typeface="Times New Roman" panose="02020603050405020304" pitchFamily="18" charset="0"/>
            </a:endParaRPr>
          </a:p>
          <a:p>
            <a:pPr>
              <a:buAutoNum type="arabicPeriod"/>
            </a:pPr>
            <a:r>
              <a:rPr lang="es-EC" dirty="0" smtClean="0">
                <a:latin typeface="Times New Roman" panose="02020603050405020304" pitchFamily="18" charset="0"/>
                <a:cs typeface="Times New Roman" panose="02020603050405020304" pitchFamily="18" charset="0"/>
              </a:rPr>
              <a:t>Modelo de Análisis Financiero</a:t>
            </a:r>
          </a:p>
          <a:p>
            <a:pPr>
              <a:buAutoNum type="arabicPeriod"/>
            </a:pPr>
            <a:endParaRPr lang="es-EC" dirty="0" smtClean="0">
              <a:latin typeface="Times New Roman" panose="02020603050405020304" pitchFamily="18" charset="0"/>
              <a:cs typeface="Times New Roman" panose="02020603050405020304" pitchFamily="18" charset="0"/>
            </a:endParaRPr>
          </a:p>
          <a:p>
            <a:pPr>
              <a:buAutoNum type="arabicPeriod"/>
            </a:pPr>
            <a:r>
              <a:rPr lang="es-EC" dirty="0" smtClean="0">
                <a:latin typeface="Times New Roman" panose="02020603050405020304" pitchFamily="18" charset="0"/>
                <a:cs typeface="Times New Roman" panose="02020603050405020304" pitchFamily="18" charset="0"/>
              </a:rPr>
              <a:t>Modelo de Planificación Financiera</a:t>
            </a:r>
          </a:p>
          <a:p>
            <a:pPr>
              <a:buAutoNum type="arabicPeriod"/>
            </a:pPr>
            <a:endParaRPr lang="es-EC" dirty="0" smtClean="0">
              <a:latin typeface="Times New Roman" panose="02020603050405020304" pitchFamily="18" charset="0"/>
              <a:cs typeface="Times New Roman" panose="02020603050405020304" pitchFamily="18" charset="0"/>
            </a:endParaRPr>
          </a:p>
          <a:p>
            <a:pPr>
              <a:buAutoNum type="arabicPeriod"/>
            </a:pPr>
            <a:r>
              <a:rPr lang="es-EC" dirty="0" smtClean="0">
                <a:latin typeface="Times New Roman" panose="02020603050405020304" pitchFamily="18" charset="0"/>
                <a:cs typeface="Times New Roman" panose="02020603050405020304" pitchFamily="18" charset="0"/>
              </a:rPr>
              <a:t>Modelo de Inversión de Capital</a:t>
            </a:r>
          </a:p>
          <a:p>
            <a:pPr>
              <a:buAutoNum type="arabicPeriod"/>
            </a:pPr>
            <a:endParaRPr lang="es-EC" dirty="0" smtClean="0">
              <a:latin typeface="Times New Roman" panose="02020603050405020304" pitchFamily="18" charset="0"/>
              <a:cs typeface="Times New Roman" panose="02020603050405020304" pitchFamily="18" charset="0"/>
            </a:endParaRPr>
          </a:p>
          <a:p>
            <a:pPr>
              <a:buAutoNum type="arabicPeriod"/>
            </a:pPr>
            <a:r>
              <a:rPr lang="es-EC" dirty="0" smtClean="0">
                <a:latin typeface="Times New Roman" panose="02020603050405020304" pitchFamily="18" charset="0"/>
                <a:cs typeface="Times New Roman" panose="02020603050405020304" pitchFamily="18" charset="0"/>
              </a:rPr>
              <a:t>Modelo de manejo de Capital de operación.</a:t>
            </a:r>
          </a:p>
          <a:p>
            <a:pPr>
              <a:buAutoNum type="arabicPeriod"/>
            </a:pPr>
            <a:endParaRPr lang="es-EC" dirty="0">
              <a:latin typeface="Times New Roman" panose="02020603050405020304" pitchFamily="18" charset="0"/>
              <a:cs typeface="Times New Roman" panose="02020603050405020304" pitchFamily="18" charset="0"/>
            </a:endParaRPr>
          </a:p>
        </p:txBody>
      </p:sp>
      <p:sp>
        <p:nvSpPr>
          <p:cNvPr id="4" name="Botón de acción: Hacia delante o Siguiente 3">
            <a:hlinkClick r:id="rId2" action="ppaction://hlinksldjump" highlightClick="1"/>
          </p:cNvPr>
          <p:cNvSpPr/>
          <p:nvPr/>
        </p:nvSpPr>
        <p:spPr>
          <a:xfrm>
            <a:off x="5806482" y="2157259"/>
            <a:ext cx="669701" cy="412124"/>
          </a:xfrm>
          <a:prstGeom prst="actionButtonForwardNex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5" name="Botón de acción: Hacia delante o Siguiente 4">
            <a:hlinkClick r:id="rId3" action="ppaction://hlinksldjump" highlightClick="1"/>
          </p:cNvPr>
          <p:cNvSpPr/>
          <p:nvPr/>
        </p:nvSpPr>
        <p:spPr>
          <a:xfrm>
            <a:off x="5806483" y="2996109"/>
            <a:ext cx="669701" cy="412124"/>
          </a:xfrm>
          <a:prstGeom prst="actionButtonForwardNex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6" name="Botón de acción: Hacia delante o Siguiente 5">
            <a:hlinkClick r:id="rId4" action="ppaction://hlinksldjump" highlightClick="1"/>
          </p:cNvPr>
          <p:cNvSpPr/>
          <p:nvPr/>
        </p:nvSpPr>
        <p:spPr>
          <a:xfrm>
            <a:off x="5806484" y="3776668"/>
            <a:ext cx="669701" cy="412124"/>
          </a:xfrm>
          <a:prstGeom prst="actionButtonForwardNex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7" name="Botón de acción: Hacia delante o Siguiente 6">
            <a:hlinkClick r:id="rId5" action="ppaction://hlinksldjump" highlightClick="1"/>
          </p:cNvPr>
          <p:cNvSpPr/>
          <p:nvPr/>
        </p:nvSpPr>
        <p:spPr>
          <a:xfrm>
            <a:off x="5828645" y="4560207"/>
            <a:ext cx="669701" cy="412124"/>
          </a:xfrm>
          <a:prstGeom prst="actionButtonForwardNex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extLst>
      <p:ext uri="{BB962C8B-B14F-4D97-AF65-F5344CB8AC3E}">
        <p14:creationId xmlns:p14="http://schemas.microsoft.com/office/powerpoint/2010/main" val="1851460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7544"/>
            <a:ext cx="10515600" cy="690943"/>
          </a:xfrm>
        </p:spPr>
        <p:txBody>
          <a:bodyPr>
            <a:normAutofit/>
          </a:bodyPr>
          <a:lstStyle/>
          <a:p>
            <a:pPr algn="ctr"/>
            <a:r>
              <a:rPr lang="es-EC" sz="3000" dirty="0" smtClean="0">
                <a:latin typeface="Times New Roman" panose="02020603050405020304" pitchFamily="18" charset="0"/>
                <a:cs typeface="Times New Roman" panose="02020603050405020304" pitchFamily="18" charset="0"/>
              </a:rPr>
              <a:t>Modelo de Análisis Financiero</a:t>
            </a:r>
            <a:endParaRPr lang="es-EC" sz="3000" dirty="0">
              <a:latin typeface="Times New Roman" panose="02020603050405020304" pitchFamily="18" charset="0"/>
              <a:cs typeface="Times New Roman" panose="02020603050405020304" pitchFamily="18" charset="0"/>
            </a:endParaRPr>
          </a:p>
        </p:txBody>
      </p:sp>
      <p:sp>
        <p:nvSpPr>
          <p:cNvPr id="8" name="Marcador de contenido 2"/>
          <p:cNvSpPr txBox="1">
            <a:spLocks/>
          </p:cNvSpPr>
          <p:nvPr/>
        </p:nvSpPr>
        <p:spPr>
          <a:xfrm>
            <a:off x="838200" y="798487"/>
            <a:ext cx="10515600" cy="53704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sz="2600" dirty="0" smtClean="0">
                <a:latin typeface="Times New Roman" panose="02020603050405020304" pitchFamily="18" charset="0"/>
                <a:cs typeface="Times New Roman" panose="02020603050405020304" pitchFamily="18" charset="0"/>
              </a:rPr>
              <a:t>Etapas del Modelo de Análisis Financiero</a:t>
            </a:r>
          </a:p>
          <a:p>
            <a:pPr marL="0" indent="0">
              <a:buFont typeface="Arial" panose="020B0604020202020204" pitchFamily="34" charset="0"/>
              <a:buNone/>
            </a:pPr>
            <a:endParaRPr lang="es-EC" sz="26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p:txBody>
      </p:sp>
      <p:graphicFrame>
        <p:nvGraphicFramePr>
          <p:cNvPr id="9" name="Diagrama 8"/>
          <p:cNvGraphicFramePr/>
          <p:nvPr>
            <p:extLst>
              <p:ext uri="{D42A27DB-BD31-4B8C-83A1-F6EECF244321}">
                <p14:modId xmlns:p14="http://schemas.microsoft.com/office/powerpoint/2010/main" val="1464551667"/>
              </p:ext>
            </p:extLst>
          </p:nvPr>
        </p:nvGraphicFramePr>
        <p:xfrm>
          <a:off x="838200" y="1970468"/>
          <a:ext cx="9851265" cy="42757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1809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786684" y="0"/>
            <a:ext cx="10515600" cy="6909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3000" dirty="0" smtClean="0">
                <a:solidFill>
                  <a:schemeClr val="accent1"/>
                </a:solidFill>
                <a:latin typeface="Times New Roman" panose="02020603050405020304" pitchFamily="18" charset="0"/>
                <a:cs typeface="Times New Roman" panose="02020603050405020304" pitchFamily="18" charset="0"/>
              </a:rPr>
              <a:t>Modelo de Análisis Financiero</a:t>
            </a:r>
            <a:endParaRPr lang="es-EC" sz="3000" dirty="0">
              <a:solidFill>
                <a:schemeClr val="accent1"/>
              </a:solidFill>
              <a:latin typeface="Times New Roman" panose="02020603050405020304" pitchFamily="18" charset="0"/>
              <a:cs typeface="Times New Roman" panose="02020603050405020304" pitchFamily="18" charset="0"/>
            </a:endParaRPr>
          </a:p>
        </p:txBody>
      </p:sp>
      <p:sp>
        <p:nvSpPr>
          <p:cNvPr id="5" name="Marcador de contenido 2"/>
          <p:cNvSpPr txBox="1">
            <a:spLocks/>
          </p:cNvSpPr>
          <p:nvPr/>
        </p:nvSpPr>
        <p:spPr>
          <a:xfrm>
            <a:off x="926206" y="634911"/>
            <a:ext cx="10515600" cy="53704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sz="2600" dirty="0" smtClean="0">
                <a:latin typeface="Times New Roman" panose="02020603050405020304" pitchFamily="18" charset="0"/>
                <a:cs typeface="Times New Roman" panose="02020603050405020304" pitchFamily="18" charset="0"/>
              </a:rPr>
              <a:t>Etapa  Normativa – Normas y Políticas</a:t>
            </a: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p:txBody>
      </p:sp>
      <p:graphicFrame>
        <p:nvGraphicFramePr>
          <p:cNvPr id="2" name="Tabla 1"/>
          <p:cNvGraphicFramePr>
            <a:graphicFrameLocks noGrp="1"/>
          </p:cNvGraphicFramePr>
          <p:nvPr>
            <p:extLst>
              <p:ext uri="{D42A27DB-BD31-4B8C-83A1-F6EECF244321}">
                <p14:modId xmlns:p14="http://schemas.microsoft.com/office/powerpoint/2010/main" val="1848880045"/>
              </p:ext>
            </p:extLst>
          </p:nvPr>
        </p:nvGraphicFramePr>
        <p:xfrm>
          <a:off x="437882" y="1092045"/>
          <a:ext cx="10864402" cy="5251662"/>
        </p:xfrm>
        <a:graphic>
          <a:graphicData uri="http://schemas.openxmlformats.org/drawingml/2006/table">
            <a:tbl>
              <a:tblPr firstRow="1" firstCol="1" bandRow="1">
                <a:tableStyleId>{5C22544A-7EE6-4342-B048-85BDC9FD1C3A}</a:tableStyleId>
              </a:tblPr>
              <a:tblGrid>
                <a:gridCol w="2781836"/>
                <a:gridCol w="8082566"/>
              </a:tblGrid>
              <a:tr h="143757">
                <a:tc>
                  <a:txBody>
                    <a:bodyPr/>
                    <a:lstStyle/>
                    <a:p>
                      <a:pPr algn="ctr">
                        <a:lnSpc>
                          <a:spcPct val="150000"/>
                        </a:lnSpc>
                        <a:spcAft>
                          <a:spcPts val="0"/>
                        </a:spcAft>
                      </a:pPr>
                      <a:r>
                        <a:rPr lang="es-EC" sz="1600" b="1" dirty="0">
                          <a:solidFill>
                            <a:schemeClr val="tx1"/>
                          </a:solidFill>
                          <a:effectLst/>
                          <a:latin typeface="Times New Roman" panose="02020603050405020304" pitchFamily="18" charset="0"/>
                          <a:cs typeface="Times New Roman" panose="02020603050405020304" pitchFamily="18" charset="0"/>
                        </a:rPr>
                        <a:t>NORMAS</a:t>
                      </a:r>
                      <a:endParaRPr lang="es-EC"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4" marR="23294"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s-EC" sz="1600" b="1" dirty="0">
                          <a:solidFill>
                            <a:schemeClr val="tx1"/>
                          </a:solidFill>
                          <a:effectLst/>
                          <a:latin typeface="Times New Roman" panose="02020603050405020304" pitchFamily="18" charset="0"/>
                          <a:cs typeface="Times New Roman" panose="02020603050405020304" pitchFamily="18" charset="0"/>
                        </a:rPr>
                        <a:t>POLITICAS</a:t>
                      </a:r>
                      <a:endParaRPr lang="es-EC"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4" marR="23294"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2541">
                <a:tc rowSpan="3">
                  <a:txBody>
                    <a:bodyPr/>
                    <a:lstStyle/>
                    <a:p>
                      <a:pPr algn="ctr">
                        <a:lnSpc>
                          <a:spcPct val="150000"/>
                        </a:lnSpc>
                        <a:spcAft>
                          <a:spcPts val="1200"/>
                        </a:spcAft>
                      </a:pPr>
                      <a:r>
                        <a:rPr lang="es-EC" sz="1600" dirty="0">
                          <a:solidFill>
                            <a:schemeClr val="tx2"/>
                          </a:solidFill>
                          <a:effectLst/>
                          <a:latin typeface="Times New Roman" panose="02020603050405020304" pitchFamily="18" charset="0"/>
                          <a:cs typeface="Times New Roman" panose="02020603050405020304" pitchFamily="18" charset="0"/>
                        </a:rPr>
                        <a:t>1. Preparación de la información Contable </a:t>
                      </a:r>
                      <a:br>
                        <a:rPr lang="es-EC" sz="1600" dirty="0">
                          <a:solidFill>
                            <a:schemeClr val="tx2"/>
                          </a:solidFill>
                          <a:effectLst/>
                          <a:latin typeface="Times New Roman" panose="02020603050405020304" pitchFamily="18" charset="0"/>
                          <a:cs typeface="Times New Roman" panose="02020603050405020304" pitchFamily="18" charset="0"/>
                        </a:rPr>
                      </a:br>
                      <a:r>
                        <a:rPr lang="es-EC" sz="1600" dirty="0">
                          <a:solidFill>
                            <a:schemeClr val="tx2"/>
                          </a:solidFill>
                          <a:effectLst/>
                          <a:latin typeface="Times New Roman" panose="02020603050405020304" pitchFamily="18" charset="0"/>
                          <a:cs typeface="Times New Roman" panose="02020603050405020304" pitchFamily="18" charset="0"/>
                        </a:rPr>
                        <a:t/>
                      </a:r>
                      <a:br>
                        <a:rPr lang="es-EC" sz="1600" dirty="0">
                          <a:solidFill>
                            <a:schemeClr val="tx2"/>
                          </a:solidFill>
                          <a:effectLst/>
                          <a:latin typeface="Times New Roman" panose="02020603050405020304" pitchFamily="18" charset="0"/>
                          <a:cs typeface="Times New Roman" panose="02020603050405020304" pitchFamily="18" charset="0"/>
                        </a:rPr>
                      </a:br>
                      <a:r>
                        <a:rPr lang="es-EC" sz="1600" dirty="0">
                          <a:solidFill>
                            <a:schemeClr val="tx2"/>
                          </a:solidFill>
                          <a:effectLst/>
                          <a:latin typeface="Times New Roman" panose="02020603050405020304" pitchFamily="18" charset="0"/>
                          <a:cs typeface="Times New Roman" panose="02020603050405020304" pitchFamily="18" charset="0"/>
                        </a:rPr>
                        <a:t/>
                      </a:r>
                      <a:br>
                        <a:rPr lang="es-EC" sz="1600" dirty="0">
                          <a:solidFill>
                            <a:schemeClr val="tx2"/>
                          </a:solidFill>
                          <a:effectLst/>
                          <a:latin typeface="Times New Roman" panose="02020603050405020304" pitchFamily="18" charset="0"/>
                          <a:cs typeface="Times New Roman" panose="02020603050405020304" pitchFamily="18" charset="0"/>
                        </a:rPr>
                      </a:br>
                      <a:endParaRPr lang="es-EC" sz="16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4" marR="23294"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Aft>
                          <a:spcPts val="0"/>
                        </a:spcAft>
                      </a:pPr>
                      <a:r>
                        <a:rPr lang="es-EC" sz="1600" dirty="0">
                          <a:effectLst/>
                          <a:latin typeface="Times New Roman" panose="02020603050405020304" pitchFamily="18" charset="0"/>
                          <a:cs typeface="Times New Roman" panose="02020603050405020304" pitchFamily="18" charset="0"/>
                        </a:rPr>
                        <a:t>El Contador en conjunto con el asistente será el responsable del procesamiento contable a diario. Tanto de ingresos, egresos y notas de contabilidad como de la preparación previa para la obtención de los estados financieros y los resultados.</a:t>
                      </a:r>
                      <a:endParaRPr lang="es-EC"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4" marR="23294"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1271">
                <a:tc vMerge="1">
                  <a:txBody>
                    <a:bodyPr/>
                    <a:lstStyle/>
                    <a:p>
                      <a:endParaRPr lang="es-EC"/>
                    </a:p>
                  </a:txBody>
                  <a:tcPr/>
                </a:tc>
                <a:tc>
                  <a:txBody>
                    <a:bodyPr/>
                    <a:lstStyle/>
                    <a:p>
                      <a:pPr algn="just">
                        <a:lnSpc>
                          <a:spcPct val="150000"/>
                        </a:lnSpc>
                        <a:spcAft>
                          <a:spcPts val="0"/>
                        </a:spcAft>
                      </a:pPr>
                      <a:r>
                        <a:rPr lang="es-EC" sz="1600" dirty="0">
                          <a:effectLst/>
                          <a:latin typeface="Times New Roman" panose="02020603050405020304" pitchFamily="18" charset="0"/>
                          <a:cs typeface="Times New Roman" panose="02020603050405020304" pitchFamily="18" charset="0"/>
                        </a:rPr>
                        <a:t>Se designará fechas límites para la elaboración y presentación de los estados financieros y reportes.</a:t>
                      </a:r>
                      <a:endParaRPr lang="es-EC"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4" marR="23294"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5028">
                <a:tc vMerge="1">
                  <a:txBody>
                    <a:bodyPr/>
                    <a:lstStyle/>
                    <a:p>
                      <a:endParaRPr lang="es-EC"/>
                    </a:p>
                  </a:txBody>
                  <a:tcPr/>
                </a:tc>
                <a:tc>
                  <a:txBody>
                    <a:bodyPr/>
                    <a:lstStyle/>
                    <a:p>
                      <a:pPr algn="just">
                        <a:lnSpc>
                          <a:spcPct val="150000"/>
                        </a:lnSpc>
                        <a:spcAft>
                          <a:spcPts val="0"/>
                        </a:spcAft>
                      </a:pPr>
                      <a:r>
                        <a:rPr lang="es-EC" sz="1600" dirty="0">
                          <a:effectLst/>
                          <a:latin typeface="Times New Roman" panose="02020603050405020304" pitchFamily="18" charset="0"/>
                          <a:cs typeface="Times New Roman" panose="02020603050405020304" pitchFamily="18" charset="0"/>
                        </a:rPr>
                        <a:t>La preparación y presentación de los estados financieros deberá concluir diez días calendario después de terminado el mes. </a:t>
                      </a:r>
                      <a:endParaRPr lang="es-EC"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4" marR="23294"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1271">
                <a:tc rowSpan="2">
                  <a:txBody>
                    <a:bodyPr/>
                    <a:lstStyle/>
                    <a:p>
                      <a:pPr algn="ctr">
                        <a:lnSpc>
                          <a:spcPct val="150000"/>
                        </a:lnSpc>
                        <a:spcAft>
                          <a:spcPts val="1200"/>
                        </a:spcAft>
                      </a:pPr>
                      <a:r>
                        <a:rPr lang="es-EC" sz="1600" dirty="0">
                          <a:solidFill>
                            <a:schemeClr val="tx2"/>
                          </a:solidFill>
                          <a:effectLst/>
                          <a:latin typeface="Times New Roman" panose="02020603050405020304" pitchFamily="18" charset="0"/>
                          <a:cs typeface="Times New Roman" panose="02020603050405020304" pitchFamily="18" charset="0"/>
                        </a:rPr>
                        <a:t>2. Aplicación de análisis financiero </a:t>
                      </a:r>
                      <a:endParaRPr lang="es-EC" sz="16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4" marR="23294"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Aft>
                          <a:spcPts val="0"/>
                        </a:spcAft>
                      </a:pPr>
                      <a:r>
                        <a:rPr lang="es-EC" sz="1600" dirty="0">
                          <a:effectLst/>
                          <a:latin typeface="Times New Roman" panose="02020603050405020304" pitchFamily="18" charset="0"/>
                          <a:cs typeface="Times New Roman" panose="02020603050405020304" pitchFamily="18" charset="0"/>
                        </a:rPr>
                        <a:t>La gerencia administrativa y financiera será la responsable de realizar el análisis financiero. </a:t>
                      </a:r>
                      <a:endParaRPr lang="es-EC"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4" marR="23294"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5028">
                <a:tc vMerge="1">
                  <a:txBody>
                    <a:bodyPr/>
                    <a:lstStyle/>
                    <a:p>
                      <a:endParaRPr lang="es-EC"/>
                    </a:p>
                  </a:txBody>
                  <a:tcPr/>
                </a:tc>
                <a:tc>
                  <a:txBody>
                    <a:bodyPr/>
                    <a:lstStyle/>
                    <a:p>
                      <a:pPr algn="just">
                        <a:lnSpc>
                          <a:spcPct val="150000"/>
                        </a:lnSpc>
                        <a:spcAft>
                          <a:spcPts val="0"/>
                        </a:spcAft>
                      </a:pPr>
                      <a:r>
                        <a:rPr lang="es-EC" sz="1600" dirty="0">
                          <a:effectLst/>
                          <a:latin typeface="Times New Roman" panose="02020603050405020304" pitchFamily="18" charset="0"/>
                          <a:cs typeface="Times New Roman" panose="02020603050405020304" pitchFamily="18" charset="0"/>
                        </a:rPr>
                        <a:t>Aplicación de análisis vertical, horizontal y razones financieras y consideración de cuentas interrelacionadas en el estado de resultados y balance general. </a:t>
                      </a:r>
                      <a:endParaRPr lang="es-EC"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4" marR="23294"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1271">
                <a:tc rowSpan="2">
                  <a:txBody>
                    <a:bodyPr/>
                    <a:lstStyle/>
                    <a:p>
                      <a:pPr algn="ctr">
                        <a:lnSpc>
                          <a:spcPct val="150000"/>
                        </a:lnSpc>
                        <a:spcAft>
                          <a:spcPts val="1200"/>
                        </a:spcAft>
                      </a:pPr>
                      <a:r>
                        <a:rPr lang="es-EC" sz="1600" dirty="0">
                          <a:solidFill>
                            <a:schemeClr val="tx2"/>
                          </a:solidFill>
                          <a:effectLst/>
                          <a:latin typeface="Times New Roman" panose="02020603050405020304" pitchFamily="18" charset="0"/>
                          <a:cs typeface="Times New Roman" panose="02020603050405020304" pitchFamily="18" charset="0"/>
                        </a:rPr>
                        <a:t>3. Presentación de reporte de análisis</a:t>
                      </a:r>
                      <a:endParaRPr lang="es-EC" sz="16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4" marR="23294"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Aft>
                          <a:spcPts val="0"/>
                        </a:spcAft>
                      </a:pPr>
                      <a:r>
                        <a:rPr lang="es-EC" sz="1600" dirty="0">
                          <a:effectLst/>
                          <a:latin typeface="Times New Roman" panose="02020603050405020304" pitchFamily="18" charset="0"/>
                          <a:cs typeface="Times New Roman" panose="02020603050405020304" pitchFamily="18" charset="0"/>
                        </a:rPr>
                        <a:t>Preparación de un informe general que muestre los resultados obtenidos en el análisis financiero. </a:t>
                      </a:r>
                      <a:endParaRPr lang="es-EC"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4" marR="23294"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1271">
                <a:tc vMerge="1">
                  <a:txBody>
                    <a:bodyPr/>
                    <a:lstStyle/>
                    <a:p>
                      <a:endParaRPr lang="es-EC"/>
                    </a:p>
                  </a:txBody>
                  <a:tcPr/>
                </a:tc>
                <a:tc>
                  <a:txBody>
                    <a:bodyPr/>
                    <a:lstStyle/>
                    <a:p>
                      <a:pPr algn="just">
                        <a:lnSpc>
                          <a:spcPct val="150000"/>
                        </a:lnSpc>
                        <a:spcAft>
                          <a:spcPts val="0"/>
                        </a:spcAft>
                      </a:pPr>
                      <a:r>
                        <a:rPr lang="es-EC" sz="1600" dirty="0">
                          <a:effectLst/>
                          <a:latin typeface="Times New Roman" panose="02020603050405020304" pitchFamily="18" charset="0"/>
                          <a:cs typeface="Times New Roman" panose="02020603050405020304" pitchFamily="18" charset="0"/>
                        </a:rPr>
                        <a:t>Propuesta y presentación de alternativas de solución de acuerdo a los resultados obtenidos en el análisis financiero. </a:t>
                      </a:r>
                      <a:endParaRPr lang="es-EC"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294" marR="23294"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50287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786684" y="0"/>
            <a:ext cx="10515600" cy="6909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3000" dirty="0" smtClean="0">
                <a:solidFill>
                  <a:schemeClr val="accent1"/>
                </a:solidFill>
                <a:latin typeface="Times New Roman" panose="02020603050405020304" pitchFamily="18" charset="0"/>
                <a:cs typeface="Times New Roman" panose="02020603050405020304" pitchFamily="18" charset="0"/>
              </a:rPr>
              <a:t>Modelo de Análisis Financiero</a:t>
            </a:r>
            <a:endParaRPr lang="es-EC" sz="3000" dirty="0">
              <a:solidFill>
                <a:schemeClr val="accent1"/>
              </a:solidFill>
              <a:latin typeface="Times New Roman" panose="02020603050405020304" pitchFamily="18" charset="0"/>
              <a:cs typeface="Times New Roman" panose="02020603050405020304" pitchFamily="18" charset="0"/>
            </a:endParaRPr>
          </a:p>
        </p:txBody>
      </p:sp>
      <p:sp>
        <p:nvSpPr>
          <p:cNvPr id="5" name="Marcador de contenido 2"/>
          <p:cNvSpPr txBox="1">
            <a:spLocks/>
          </p:cNvSpPr>
          <p:nvPr/>
        </p:nvSpPr>
        <p:spPr>
          <a:xfrm>
            <a:off x="398172" y="551644"/>
            <a:ext cx="10515600" cy="5301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dirty="0" smtClean="0">
                <a:latin typeface="Times New Roman" panose="02020603050405020304" pitchFamily="18" charset="0"/>
                <a:cs typeface="Times New Roman" panose="02020603050405020304" pitchFamily="18" charset="0"/>
              </a:rPr>
              <a:t>Etapa I Normativa - Procedimientos</a:t>
            </a: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p:txBody>
      </p:sp>
      <p:graphicFrame>
        <p:nvGraphicFramePr>
          <p:cNvPr id="2" name="Tabla 1"/>
          <p:cNvGraphicFramePr>
            <a:graphicFrameLocks noGrp="1"/>
          </p:cNvGraphicFramePr>
          <p:nvPr>
            <p:extLst>
              <p:ext uri="{D42A27DB-BD31-4B8C-83A1-F6EECF244321}">
                <p14:modId xmlns:p14="http://schemas.microsoft.com/office/powerpoint/2010/main" val="1846035035"/>
              </p:ext>
            </p:extLst>
          </p:nvPr>
        </p:nvGraphicFramePr>
        <p:xfrm>
          <a:off x="398172" y="997888"/>
          <a:ext cx="10690538" cy="5440680"/>
        </p:xfrm>
        <a:graphic>
          <a:graphicData uri="http://schemas.openxmlformats.org/drawingml/2006/table">
            <a:tbl>
              <a:tblPr firstRow="1" firstCol="1" bandRow="1">
                <a:tableStyleId>{5C22544A-7EE6-4342-B048-85BDC9FD1C3A}</a:tableStyleId>
              </a:tblPr>
              <a:tblGrid>
                <a:gridCol w="4199586"/>
                <a:gridCol w="6490952"/>
              </a:tblGrid>
              <a:tr h="155365">
                <a:tc>
                  <a:txBody>
                    <a:bodyPr/>
                    <a:lstStyle/>
                    <a:p>
                      <a:pPr algn="ctr">
                        <a:lnSpc>
                          <a:spcPct val="150000"/>
                        </a:lnSpc>
                        <a:spcAft>
                          <a:spcPts val="0"/>
                        </a:spcAft>
                      </a:pPr>
                      <a:r>
                        <a:rPr lang="es-EC" sz="1400" dirty="0" smtClean="0">
                          <a:solidFill>
                            <a:schemeClr val="tx1"/>
                          </a:solidFill>
                          <a:effectLst/>
                          <a:latin typeface="Times New Roman" panose="02020603050405020304" pitchFamily="18" charset="0"/>
                          <a:cs typeface="Times New Roman" panose="02020603050405020304" pitchFamily="18" charset="0"/>
                        </a:rPr>
                        <a:t>DEPARTAMENTO</a:t>
                      </a:r>
                      <a:r>
                        <a:rPr lang="es-EC" sz="1400" baseline="0" dirty="0" smtClean="0">
                          <a:solidFill>
                            <a:schemeClr val="tx1"/>
                          </a:solidFill>
                          <a:effectLst/>
                          <a:latin typeface="Times New Roman" panose="02020603050405020304" pitchFamily="18" charset="0"/>
                          <a:cs typeface="Times New Roman" panose="02020603050405020304" pitchFamily="18" charset="0"/>
                        </a:rPr>
                        <a:t> </a:t>
                      </a:r>
                      <a:r>
                        <a:rPr lang="es-EC" sz="1400" dirty="0" smtClean="0">
                          <a:solidFill>
                            <a:schemeClr val="tx1"/>
                          </a:solidFill>
                          <a:effectLst/>
                          <a:latin typeface="Times New Roman" panose="02020603050405020304" pitchFamily="18" charset="0"/>
                          <a:cs typeface="Times New Roman" panose="02020603050405020304" pitchFamily="18" charset="0"/>
                        </a:rPr>
                        <a:t> RESPONSABLE </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78" marR="293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PASOS A SEGUIR- SECUENCIA </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78" marR="293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2611">
                <a:tc>
                  <a:txBody>
                    <a:bodyPr/>
                    <a:lstStyle/>
                    <a:p>
                      <a:pPr algn="ctr">
                        <a:lnSpc>
                          <a:spcPct val="150000"/>
                        </a:lnSpc>
                        <a:spcAft>
                          <a:spcPts val="0"/>
                        </a:spcAft>
                      </a:pPr>
                      <a:r>
                        <a:rPr lang="es-EC" sz="1600" dirty="0" smtClean="0">
                          <a:solidFill>
                            <a:schemeClr val="tx1"/>
                          </a:solidFill>
                          <a:effectLst/>
                          <a:latin typeface="Times New Roman" panose="02020603050405020304" pitchFamily="18" charset="0"/>
                          <a:cs typeface="Times New Roman" panose="02020603050405020304" pitchFamily="18" charset="0"/>
                        </a:rPr>
                        <a:t>Gerencia administrativa-financiera</a:t>
                      </a:r>
                      <a:endParaRPr lang="es-EC"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78" marR="293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just" defTabSz="457200" rtl="0" eaLnBrk="1" latinLnBrk="0" hangingPunct="1">
                        <a:lnSpc>
                          <a:spcPct val="150000"/>
                        </a:lnSpc>
                        <a:spcAft>
                          <a:spcPts val="0"/>
                        </a:spcAft>
                      </a:pPr>
                      <a:r>
                        <a:rPr lang="es-EC" sz="1600" kern="1200" dirty="0">
                          <a:solidFill>
                            <a:schemeClr val="dk1"/>
                          </a:solidFill>
                          <a:effectLst/>
                          <a:latin typeface="Times New Roman" panose="02020603050405020304" pitchFamily="18" charset="0"/>
                          <a:ea typeface="+mn-ea"/>
                          <a:cs typeface="Times New Roman" panose="02020603050405020304" pitchFamily="18" charset="0"/>
                        </a:rPr>
                        <a:t>1. Responsable de realizar el análisis financiero.</a:t>
                      </a:r>
                    </a:p>
                  </a:txBody>
                  <a:tcPr marL="29378" marR="293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3917">
                <a:tc rowSpan="2">
                  <a:txBody>
                    <a:bodyPr/>
                    <a:lstStyle/>
                    <a:p>
                      <a:pPr>
                        <a:lnSpc>
                          <a:spcPct val="150000"/>
                        </a:lnSpc>
                        <a:spcAft>
                          <a:spcPts val="0"/>
                        </a:spcAft>
                      </a:pPr>
                      <a:r>
                        <a:rPr lang="es-EC" sz="1600" dirty="0">
                          <a:solidFill>
                            <a:schemeClr val="tx1"/>
                          </a:solidFill>
                          <a:effectLst/>
                          <a:latin typeface="Times New Roman" panose="02020603050405020304" pitchFamily="18" charset="0"/>
                          <a:cs typeface="Times New Roman" panose="02020603050405020304" pitchFamily="18" charset="0"/>
                        </a:rPr>
                        <a:t> </a:t>
                      </a:r>
                    </a:p>
                    <a:p>
                      <a:pPr algn="ctr">
                        <a:lnSpc>
                          <a:spcPct val="150000"/>
                        </a:lnSpc>
                        <a:spcAft>
                          <a:spcPts val="0"/>
                        </a:spcAft>
                      </a:pPr>
                      <a:r>
                        <a:rPr lang="es-EC" sz="1600" dirty="0">
                          <a:solidFill>
                            <a:schemeClr val="tx1"/>
                          </a:solidFill>
                          <a:effectLst/>
                          <a:latin typeface="Times New Roman" panose="02020603050405020304" pitchFamily="18" charset="0"/>
                          <a:cs typeface="Times New Roman" panose="02020603050405020304" pitchFamily="18" charset="0"/>
                        </a:rPr>
                        <a:t> </a:t>
                      </a:r>
                    </a:p>
                    <a:p>
                      <a:pPr algn="ctr">
                        <a:lnSpc>
                          <a:spcPct val="150000"/>
                        </a:lnSpc>
                        <a:spcAft>
                          <a:spcPts val="0"/>
                        </a:spcAft>
                      </a:pPr>
                      <a:r>
                        <a:rPr lang="es-EC" sz="1600" dirty="0">
                          <a:solidFill>
                            <a:schemeClr val="tx1"/>
                          </a:solidFill>
                          <a:effectLst/>
                          <a:latin typeface="Times New Roman" panose="02020603050405020304" pitchFamily="18" charset="0"/>
                          <a:cs typeface="Times New Roman" panose="02020603050405020304" pitchFamily="18" charset="0"/>
                        </a:rPr>
                        <a:t>Contador</a:t>
                      </a:r>
                    </a:p>
                    <a:p>
                      <a:pPr algn="ctr">
                        <a:lnSpc>
                          <a:spcPct val="150000"/>
                        </a:lnSpc>
                        <a:spcAft>
                          <a:spcPts val="0"/>
                        </a:spcAft>
                      </a:pPr>
                      <a:r>
                        <a:rPr lang="es-EC" sz="1600" dirty="0">
                          <a:solidFill>
                            <a:schemeClr val="tx1"/>
                          </a:solidFill>
                          <a:effectLst/>
                          <a:latin typeface="Times New Roman" panose="02020603050405020304" pitchFamily="18" charset="0"/>
                          <a:cs typeface="Times New Roman" panose="02020603050405020304" pitchFamily="18" charset="0"/>
                        </a:rPr>
                        <a:t> </a:t>
                      </a:r>
                    </a:p>
                    <a:p>
                      <a:pPr algn="ctr">
                        <a:lnSpc>
                          <a:spcPct val="150000"/>
                        </a:lnSpc>
                        <a:spcAft>
                          <a:spcPts val="0"/>
                        </a:spcAft>
                      </a:pPr>
                      <a:r>
                        <a:rPr lang="es-EC" sz="1600" dirty="0">
                          <a:solidFill>
                            <a:schemeClr val="tx1"/>
                          </a:solidFill>
                          <a:effectLst/>
                          <a:latin typeface="Times New Roman" panose="02020603050405020304" pitchFamily="18" charset="0"/>
                          <a:cs typeface="Times New Roman" panose="02020603050405020304" pitchFamily="18" charset="0"/>
                        </a:rPr>
                        <a:t> </a:t>
                      </a:r>
                      <a:endParaRPr lang="es-EC"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78" marR="293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just" defTabSz="457200" rtl="0" eaLnBrk="1" latinLnBrk="0" hangingPunct="1">
                        <a:lnSpc>
                          <a:spcPct val="150000"/>
                        </a:lnSpc>
                        <a:spcAft>
                          <a:spcPts val="0"/>
                        </a:spcAft>
                      </a:pPr>
                      <a:r>
                        <a:rPr lang="es-EC" sz="1600" kern="1200" dirty="0">
                          <a:solidFill>
                            <a:schemeClr val="dk1"/>
                          </a:solidFill>
                          <a:effectLst/>
                          <a:latin typeface="Times New Roman" panose="02020603050405020304" pitchFamily="18" charset="0"/>
                          <a:ea typeface="+mn-ea"/>
                          <a:cs typeface="Times New Roman" panose="02020603050405020304" pitchFamily="18" charset="0"/>
                        </a:rPr>
                        <a:t>2. Los Estados Financieros Balance General y Estado de Resultados serán elaborados y presentados por el contador.</a:t>
                      </a:r>
                    </a:p>
                  </a:txBody>
                  <a:tcPr marL="29378" marR="293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5223">
                <a:tc vMerge="1">
                  <a:txBody>
                    <a:bodyPr/>
                    <a:lstStyle/>
                    <a:p>
                      <a:endParaRPr lang="es-EC"/>
                    </a:p>
                  </a:txBody>
                  <a:tcPr/>
                </a:tc>
                <a:tc>
                  <a:txBody>
                    <a:bodyPr/>
                    <a:lstStyle/>
                    <a:p>
                      <a:pPr marL="0" algn="just" defTabSz="457200" rtl="0" eaLnBrk="1" latinLnBrk="0" hangingPunct="1">
                        <a:lnSpc>
                          <a:spcPct val="150000"/>
                        </a:lnSpc>
                        <a:spcAft>
                          <a:spcPts val="0"/>
                        </a:spcAft>
                      </a:pPr>
                      <a:r>
                        <a:rPr lang="es-EC" sz="1600" kern="1200" dirty="0">
                          <a:solidFill>
                            <a:schemeClr val="dk1"/>
                          </a:solidFill>
                          <a:effectLst/>
                          <a:latin typeface="Times New Roman" panose="02020603050405020304" pitchFamily="18" charset="0"/>
                          <a:ea typeface="+mn-ea"/>
                          <a:cs typeface="Times New Roman" panose="02020603050405020304" pitchFamily="18" charset="0"/>
                        </a:rPr>
                        <a:t>3. La fecha de presentación de los estados financieros será de diez días calendarios después de finalizado el mes, y de diversos reportes de información financiera básica.</a:t>
                      </a:r>
                    </a:p>
                  </a:txBody>
                  <a:tcPr marL="29378" marR="293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50446">
                <a:tc rowSpan="3">
                  <a:txBody>
                    <a:bodyPr/>
                    <a:lstStyle/>
                    <a:p>
                      <a:pPr algn="ctr">
                        <a:lnSpc>
                          <a:spcPct val="150000"/>
                        </a:lnSpc>
                        <a:spcAft>
                          <a:spcPts val="0"/>
                        </a:spcAft>
                      </a:pPr>
                      <a:r>
                        <a:rPr lang="es-EC" sz="1600" dirty="0">
                          <a:solidFill>
                            <a:schemeClr val="tx1"/>
                          </a:solidFill>
                          <a:effectLst/>
                          <a:latin typeface="Times New Roman" panose="02020603050405020304" pitchFamily="18" charset="0"/>
                          <a:cs typeface="Times New Roman" panose="02020603050405020304" pitchFamily="18" charset="0"/>
                        </a:rPr>
                        <a:t>Gerencia administrativa-financiera</a:t>
                      </a:r>
                    </a:p>
                    <a:p>
                      <a:pPr algn="ctr">
                        <a:lnSpc>
                          <a:spcPct val="150000"/>
                        </a:lnSpc>
                        <a:spcAft>
                          <a:spcPts val="0"/>
                        </a:spcAft>
                      </a:pPr>
                      <a:r>
                        <a:rPr lang="es-EC" sz="1600" dirty="0">
                          <a:solidFill>
                            <a:schemeClr val="tx1"/>
                          </a:solidFill>
                          <a:effectLst/>
                          <a:latin typeface="Times New Roman" panose="02020603050405020304" pitchFamily="18" charset="0"/>
                          <a:cs typeface="Times New Roman" panose="02020603050405020304" pitchFamily="18" charset="0"/>
                        </a:rPr>
                        <a:t> </a:t>
                      </a:r>
                    </a:p>
                    <a:p>
                      <a:pPr algn="ctr">
                        <a:lnSpc>
                          <a:spcPct val="150000"/>
                        </a:lnSpc>
                        <a:spcAft>
                          <a:spcPts val="0"/>
                        </a:spcAft>
                      </a:pPr>
                      <a:r>
                        <a:rPr lang="es-EC" sz="1600" dirty="0">
                          <a:solidFill>
                            <a:schemeClr val="tx1"/>
                          </a:solidFill>
                          <a:effectLst/>
                          <a:latin typeface="Times New Roman" panose="02020603050405020304" pitchFamily="18" charset="0"/>
                          <a:cs typeface="Times New Roman" panose="02020603050405020304" pitchFamily="18" charset="0"/>
                        </a:rPr>
                        <a:t> </a:t>
                      </a:r>
                    </a:p>
                    <a:p>
                      <a:pPr algn="ctr">
                        <a:lnSpc>
                          <a:spcPct val="150000"/>
                        </a:lnSpc>
                        <a:spcAft>
                          <a:spcPts val="0"/>
                        </a:spcAft>
                      </a:pPr>
                      <a:r>
                        <a:rPr lang="es-EC" sz="1600" dirty="0">
                          <a:solidFill>
                            <a:schemeClr val="tx1"/>
                          </a:solidFill>
                          <a:effectLst/>
                          <a:latin typeface="Times New Roman" panose="02020603050405020304" pitchFamily="18" charset="0"/>
                          <a:cs typeface="Times New Roman" panose="02020603050405020304" pitchFamily="18" charset="0"/>
                        </a:rPr>
                        <a:t> </a:t>
                      </a:r>
                    </a:p>
                    <a:p>
                      <a:pPr algn="ctr">
                        <a:lnSpc>
                          <a:spcPct val="150000"/>
                        </a:lnSpc>
                        <a:spcAft>
                          <a:spcPts val="0"/>
                        </a:spcAft>
                      </a:pPr>
                      <a:r>
                        <a:rPr lang="es-EC" sz="1600" dirty="0">
                          <a:solidFill>
                            <a:schemeClr val="tx1"/>
                          </a:solidFill>
                          <a:effectLst/>
                          <a:latin typeface="Times New Roman" panose="02020603050405020304" pitchFamily="18" charset="0"/>
                          <a:cs typeface="Times New Roman" panose="02020603050405020304" pitchFamily="18" charset="0"/>
                        </a:rPr>
                        <a:t> </a:t>
                      </a:r>
                      <a:endParaRPr lang="es-EC"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78" marR="293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just" defTabSz="457200" rtl="0" eaLnBrk="1" latinLnBrk="0" hangingPunct="1">
                        <a:lnSpc>
                          <a:spcPct val="150000"/>
                        </a:lnSpc>
                        <a:spcAft>
                          <a:spcPts val="0"/>
                        </a:spcAft>
                      </a:pPr>
                      <a:r>
                        <a:rPr lang="es-EC" sz="1600" kern="1200" dirty="0">
                          <a:solidFill>
                            <a:schemeClr val="dk1"/>
                          </a:solidFill>
                          <a:effectLst/>
                          <a:latin typeface="Times New Roman" panose="02020603050405020304" pitchFamily="18" charset="0"/>
                          <a:ea typeface="+mn-ea"/>
                          <a:cs typeface="Times New Roman" panose="02020603050405020304" pitchFamily="18" charset="0"/>
                        </a:rPr>
                        <a:t>4. Realizará análisis financiero continuo 15 días calendario después de la entrega de los estados financieros. Realizará el análisis vertical del balance general y del estado de resultados, y revisando el comportamiento de cuentas interrelacionadas. Aplicará las razones financieras a los estados de resultados.  </a:t>
                      </a:r>
                    </a:p>
                  </a:txBody>
                  <a:tcPr marL="29378" marR="293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3917">
                <a:tc vMerge="1">
                  <a:txBody>
                    <a:bodyPr/>
                    <a:lstStyle/>
                    <a:p>
                      <a:endParaRPr lang="es-EC"/>
                    </a:p>
                  </a:txBody>
                  <a:tcPr/>
                </a:tc>
                <a:tc>
                  <a:txBody>
                    <a:bodyPr/>
                    <a:lstStyle/>
                    <a:p>
                      <a:pPr marL="0" algn="just" defTabSz="457200" rtl="0" eaLnBrk="1" latinLnBrk="0" hangingPunct="1">
                        <a:lnSpc>
                          <a:spcPct val="150000"/>
                        </a:lnSpc>
                        <a:spcAft>
                          <a:spcPts val="0"/>
                        </a:spcAft>
                      </a:pPr>
                      <a:r>
                        <a:rPr lang="es-EC" sz="1600" kern="1200" dirty="0">
                          <a:solidFill>
                            <a:schemeClr val="dk1"/>
                          </a:solidFill>
                          <a:effectLst/>
                          <a:latin typeface="Times New Roman" panose="02020603050405020304" pitchFamily="18" charset="0"/>
                          <a:ea typeface="+mn-ea"/>
                          <a:cs typeface="Times New Roman" panose="02020603050405020304" pitchFamily="18" charset="0"/>
                        </a:rPr>
                        <a:t>5. Preparará el informe o reporte con base a los estados de resultados obtenidos del análisis. </a:t>
                      </a:r>
                    </a:p>
                  </a:txBody>
                  <a:tcPr marL="29378" marR="293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1306">
                <a:tc vMerge="1">
                  <a:txBody>
                    <a:bodyPr/>
                    <a:lstStyle/>
                    <a:p>
                      <a:endParaRPr lang="es-EC"/>
                    </a:p>
                  </a:txBody>
                  <a:tcPr/>
                </a:tc>
                <a:tc>
                  <a:txBody>
                    <a:bodyPr/>
                    <a:lstStyle/>
                    <a:p>
                      <a:pPr marL="0" algn="just" defTabSz="457200" rtl="0" eaLnBrk="1" latinLnBrk="0" hangingPunct="1">
                        <a:lnSpc>
                          <a:spcPct val="150000"/>
                        </a:lnSpc>
                        <a:spcAft>
                          <a:spcPts val="0"/>
                        </a:spcAft>
                      </a:pPr>
                      <a:r>
                        <a:rPr lang="es-EC" sz="1600" kern="1200" dirty="0">
                          <a:solidFill>
                            <a:schemeClr val="dk1"/>
                          </a:solidFill>
                          <a:effectLst/>
                          <a:latin typeface="Times New Roman" panose="02020603050405020304" pitchFamily="18" charset="0"/>
                          <a:ea typeface="+mn-ea"/>
                          <a:cs typeface="Times New Roman" panose="02020603050405020304" pitchFamily="18" charset="0"/>
                        </a:rPr>
                        <a:t>6. Preparará alternativas y soluciones</a:t>
                      </a:r>
                    </a:p>
                  </a:txBody>
                  <a:tcPr marL="29378" marR="293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2611">
                <a:tc>
                  <a:txBody>
                    <a:bodyPr/>
                    <a:lstStyle/>
                    <a:p>
                      <a:pPr algn="ctr">
                        <a:lnSpc>
                          <a:spcPct val="150000"/>
                        </a:lnSpc>
                        <a:spcAft>
                          <a:spcPts val="0"/>
                        </a:spcAft>
                      </a:pPr>
                      <a:r>
                        <a:rPr lang="es-EC" sz="1600" dirty="0">
                          <a:solidFill>
                            <a:schemeClr val="tx1"/>
                          </a:solidFill>
                          <a:effectLst/>
                          <a:latin typeface="Times New Roman" panose="02020603050405020304" pitchFamily="18" charset="0"/>
                          <a:cs typeface="Times New Roman" panose="02020603050405020304" pitchFamily="18" charset="0"/>
                        </a:rPr>
                        <a:t>Junta de accionistas o Gerente </a:t>
                      </a:r>
                      <a:r>
                        <a:rPr lang="es-EC" sz="1600" dirty="0" smtClean="0">
                          <a:solidFill>
                            <a:schemeClr val="tx1"/>
                          </a:solidFill>
                          <a:effectLst/>
                          <a:latin typeface="Times New Roman" panose="02020603050405020304" pitchFamily="18" charset="0"/>
                          <a:cs typeface="Times New Roman" panose="02020603050405020304" pitchFamily="18" charset="0"/>
                        </a:rPr>
                        <a:t>General</a:t>
                      </a:r>
                    </a:p>
                  </a:txBody>
                  <a:tcPr marL="29378" marR="293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just" defTabSz="457200" rtl="0" eaLnBrk="1" latinLnBrk="0" hangingPunct="1">
                        <a:lnSpc>
                          <a:spcPct val="150000"/>
                        </a:lnSpc>
                        <a:spcAft>
                          <a:spcPts val="0"/>
                        </a:spcAft>
                      </a:pPr>
                      <a:r>
                        <a:rPr lang="es-EC" sz="16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s-EC" sz="1600" kern="1200" dirty="0">
                          <a:solidFill>
                            <a:schemeClr val="dk1"/>
                          </a:solidFill>
                          <a:effectLst/>
                          <a:latin typeface="Times New Roman" panose="02020603050405020304" pitchFamily="18" charset="0"/>
                          <a:ea typeface="+mn-ea"/>
                          <a:cs typeface="Times New Roman" panose="02020603050405020304" pitchFamily="18" charset="0"/>
                        </a:rPr>
                        <a:t>En base a los resultados tomara las decisiones financieras apropiadas.</a:t>
                      </a:r>
                    </a:p>
                  </a:txBody>
                  <a:tcPr marL="29378" marR="293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Botón de acción: Volver 5">
            <a:hlinkClick r:id="rId2" action="ppaction://hlinksldjump" highlightClick="1"/>
          </p:cNvPr>
          <p:cNvSpPr/>
          <p:nvPr/>
        </p:nvSpPr>
        <p:spPr>
          <a:xfrm>
            <a:off x="11302284" y="5972273"/>
            <a:ext cx="759854" cy="682580"/>
          </a:xfrm>
          <a:prstGeom prst="actionButtonReturn">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extLst>
      <p:ext uri="{BB962C8B-B14F-4D97-AF65-F5344CB8AC3E}">
        <p14:creationId xmlns:p14="http://schemas.microsoft.com/office/powerpoint/2010/main" val="355171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786684" y="0"/>
            <a:ext cx="10515600" cy="6909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3000" dirty="0" smtClean="0">
                <a:solidFill>
                  <a:schemeClr val="accent1"/>
                </a:solidFill>
                <a:latin typeface="Times New Roman" panose="02020603050405020304" pitchFamily="18" charset="0"/>
                <a:cs typeface="Times New Roman" panose="02020603050405020304" pitchFamily="18" charset="0"/>
              </a:rPr>
              <a:t>Modelo de Análisis Financiero</a:t>
            </a:r>
            <a:endParaRPr lang="es-EC" sz="3000" dirty="0">
              <a:solidFill>
                <a:schemeClr val="accent1"/>
              </a:solidFill>
              <a:latin typeface="Times New Roman" panose="02020603050405020304" pitchFamily="18" charset="0"/>
              <a:cs typeface="Times New Roman" panose="02020603050405020304" pitchFamily="18" charset="0"/>
            </a:endParaRPr>
          </a:p>
        </p:txBody>
      </p:sp>
      <p:sp>
        <p:nvSpPr>
          <p:cNvPr id="5" name="Marcador de contenido 2"/>
          <p:cNvSpPr txBox="1">
            <a:spLocks/>
          </p:cNvSpPr>
          <p:nvPr/>
        </p:nvSpPr>
        <p:spPr>
          <a:xfrm>
            <a:off x="990600" y="796345"/>
            <a:ext cx="10515600" cy="53704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dirty="0" smtClean="0">
                <a:latin typeface="Times New Roman" panose="02020603050405020304" pitchFamily="18" charset="0"/>
                <a:cs typeface="Times New Roman" panose="02020603050405020304" pitchFamily="18" charset="0"/>
              </a:rPr>
              <a:t>Etapa II Ejecución del Modelo de Análisis Financiero</a:t>
            </a: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AutoNum type="arabicPeriod"/>
            </a:pPr>
            <a:r>
              <a:rPr lang="es-EC" dirty="0" smtClean="0">
                <a:latin typeface="Times New Roman" panose="02020603050405020304" pitchFamily="18" charset="0"/>
                <a:cs typeface="Times New Roman" panose="02020603050405020304" pitchFamily="18" charset="0"/>
              </a:rPr>
              <a:t>Formato Balance General</a:t>
            </a:r>
          </a:p>
          <a:p>
            <a:pPr marL="514350" indent="-514350">
              <a:buFont typeface="Arial" panose="020B0604020202020204" pitchFamily="34" charset="0"/>
              <a:buAutoNum type="arabicPeriod"/>
            </a:pPr>
            <a:r>
              <a:rPr lang="es-EC" dirty="0" smtClean="0">
                <a:latin typeface="Times New Roman" panose="02020603050405020304" pitchFamily="18" charset="0"/>
                <a:cs typeface="Times New Roman" panose="02020603050405020304" pitchFamily="18" charset="0"/>
              </a:rPr>
              <a:t>Balance General Análisis Vertical y Horizontal</a:t>
            </a:r>
          </a:p>
          <a:p>
            <a:pPr marL="514350" indent="-514350">
              <a:buFont typeface="Arial" panose="020B0604020202020204" pitchFamily="34" charset="0"/>
              <a:buAutoNum type="arabicPeriod"/>
            </a:pPr>
            <a:r>
              <a:rPr lang="es-EC" dirty="0" smtClean="0">
                <a:latin typeface="Times New Roman" panose="02020603050405020304" pitchFamily="18" charset="0"/>
                <a:cs typeface="Times New Roman" panose="02020603050405020304" pitchFamily="18" charset="0"/>
              </a:rPr>
              <a:t>Estado de Resultados Análisis Vertical y Horizontal</a:t>
            </a:r>
          </a:p>
          <a:p>
            <a:pPr marL="514350" indent="-514350">
              <a:buFont typeface="Arial" panose="020B0604020202020204" pitchFamily="34" charset="0"/>
              <a:buAutoNum type="arabicPeriod"/>
            </a:pPr>
            <a:r>
              <a:rPr lang="es-EC" dirty="0" smtClean="0">
                <a:latin typeface="Times New Roman" panose="02020603050405020304" pitchFamily="18" charset="0"/>
                <a:cs typeface="Times New Roman" panose="02020603050405020304" pitchFamily="18" charset="0"/>
              </a:rPr>
              <a:t>Indices Financieros  </a:t>
            </a:r>
          </a:p>
          <a:p>
            <a:pPr marL="514350" indent="-514350">
              <a:buFont typeface="Arial" panose="020B0604020202020204" pitchFamily="34" charset="0"/>
              <a:buAutoNum type="arabicPeriod"/>
            </a:pPr>
            <a:r>
              <a:rPr lang="es-EC" dirty="0" smtClean="0">
                <a:latin typeface="Times New Roman" panose="02020603050405020304" pitchFamily="18" charset="0"/>
                <a:cs typeface="Times New Roman" panose="02020603050405020304" pitchFamily="18" charset="0"/>
              </a:rPr>
              <a:t>Liquidez </a:t>
            </a:r>
          </a:p>
          <a:p>
            <a:pPr marL="514350" indent="-514350">
              <a:buFont typeface="Arial" panose="020B0604020202020204" pitchFamily="34" charset="0"/>
              <a:buAutoNum type="arabicPeriod"/>
            </a:pPr>
            <a:r>
              <a:rPr lang="es-EC" dirty="0" smtClean="0">
                <a:latin typeface="Times New Roman" panose="02020603050405020304" pitchFamily="18" charset="0"/>
                <a:cs typeface="Times New Roman" panose="02020603050405020304" pitchFamily="18" charset="0"/>
              </a:rPr>
              <a:t>Resultados o Rentabilidad</a:t>
            </a:r>
          </a:p>
          <a:p>
            <a:pPr marL="514350" indent="-514350">
              <a:buFont typeface="Arial" panose="020B0604020202020204" pitchFamily="34" charset="0"/>
              <a:buAutoNum type="arabicPeriod"/>
            </a:pPr>
            <a:r>
              <a:rPr lang="es-EC" dirty="0" smtClean="0">
                <a:latin typeface="Times New Roman" panose="02020603050405020304" pitchFamily="18" charset="0"/>
                <a:cs typeface="Times New Roman" panose="02020603050405020304" pitchFamily="18" charset="0"/>
              </a:rPr>
              <a:t>Costos de Ventas y Administrativos</a:t>
            </a:r>
          </a:p>
          <a:p>
            <a:pPr marL="514350" indent="-514350">
              <a:buFont typeface="Arial" panose="020B0604020202020204" pitchFamily="34" charset="0"/>
              <a:buAutoNum type="arabicPeriod"/>
            </a:pPr>
            <a:r>
              <a:rPr lang="es-EC" dirty="0" smtClean="0">
                <a:latin typeface="Times New Roman" panose="02020603050405020304" pitchFamily="18" charset="0"/>
                <a:cs typeface="Times New Roman" panose="02020603050405020304" pitchFamily="18" charset="0"/>
              </a:rPr>
              <a:t>Actividad y Operaciones</a:t>
            </a: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p:txBody>
      </p:sp>
      <p:sp>
        <p:nvSpPr>
          <p:cNvPr id="3" name="Flecha derecha 2">
            <a:hlinkClick r:id="rId2" action="ppaction://hlinkfile"/>
          </p:cNvPr>
          <p:cNvSpPr/>
          <p:nvPr/>
        </p:nvSpPr>
        <p:spPr>
          <a:xfrm>
            <a:off x="5514304" y="1803040"/>
            <a:ext cx="734096" cy="489397"/>
          </a:xfrm>
          <a:prstGeom prst="rightArrow">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6" name="Flecha derecha 5">
            <a:hlinkClick r:id="rId3" action="ppaction://hlinkfile"/>
          </p:cNvPr>
          <p:cNvSpPr/>
          <p:nvPr/>
        </p:nvSpPr>
        <p:spPr>
          <a:xfrm>
            <a:off x="8448538" y="2326786"/>
            <a:ext cx="734096" cy="489397"/>
          </a:xfrm>
          <a:prstGeom prst="rightArrow">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7" name="Flecha derecha 6">
            <a:hlinkClick r:id="rId4" action="ppaction://hlinkfile"/>
          </p:cNvPr>
          <p:cNvSpPr/>
          <p:nvPr/>
        </p:nvSpPr>
        <p:spPr>
          <a:xfrm>
            <a:off x="9161160" y="2814262"/>
            <a:ext cx="734096" cy="489397"/>
          </a:xfrm>
          <a:prstGeom prst="rightArrow">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8" name="Flecha derecha 7">
            <a:hlinkClick r:id="rId5" action="ppaction://hlinkfile"/>
          </p:cNvPr>
          <p:cNvSpPr/>
          <p:nvPr/>
        </p:nvSpPr>
        <p:spPr>
          <a:xfrm>
            <a:off x="4561256" y="3303659"/>
            <a:ext cx="734096" cy="489397"/>
          </a:xfrm>
          <a:prstGeom prst="rightArrow">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9" name="Flecha derecha 8">
            <a:hlinkClick r:id="rId6" action="ppaction://hlinkfile"/>
          </p:cNvPr>
          <p:cNvSpPr/>
          <p:nvPr/>
        </p:nvSpPr>
        <p:spPr>
          <a:xfrm>
            <a:off x="3039401" y="3881064"/>
            <a:ext cx="734096" cy="489397"/>
          </a:xfrm>
          <a:prstGeom prst="rightArrow">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10" name="Flecha derecha 9">
            <a:hlinkClick r:id="rId7" action="ppaction://hlinkfile"/>
          </p:cNvPr>
          <p:cNvSpPr/>
          <p:nvPr/>
        </p:nvSpPr>
        <p:spPr>
          <a:xfrm>
            <a:off x="5514304" y="4439378"/>
            <a:ext cx="734096" cy="489397"/>
          </a:xfrm>
          <a:prstGeom prst="rightArrow">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11" name="Flecha derecha 10">
            <a:hlinkClick r:id="rId8" action="ppaction://hlinkfile"/>
          </p:cNvPr>
          <p:cNvSpPr/>
          <p:nvPr/>
        </p:nvSpPr>
        <p:spPr>
          <a:xfrm>
            <a:off x="6980349" y="4823597"/>
            <a:ext cx="734096" cy="489397"/>
          </a:xfrm>
          <a:prstGeom prst="rightArrow">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12" name="Flecha derecha 11">
            <a:hlinkClick r:id="rId9" action="ppaction://hlinkfile"/>
          </p:cNvPr>
          <p:cNvSpPr/>
          <p:nvPr/>
        </p:nvSpPr>
        <p:spPr>
          <a:xfrm>
            <a:off x="5250276" y="5450600"/>
            <a:ext cx="734096" cy="489397"/>
          </a:xfrm>
          <a:prstGeom prst="rightArrow">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13" name="Botón de acción: Volver 12">
            <a:hlinkClick r:id="rId10" action="ppaction://hlinksldjump" highlightClick="1"/>
          </p:cNvPr>
          <p:cNvSpPr/>
          <p:nvPr/>
        </p:nvSpPr>
        <p:spPr>
          <a:xfrm>
            <a:off x="11302284" y="5972273"/>
            <a:ext cx="759854" cy="682580"/>
          </a:xfrm>
          <a:prstGeom prst="actionButtonReturn">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extLst>
      <p:ext uri="{BB962C8B-B14F-4D97-AF65-F5344CB8AC3E}">
        <p14:creationId xmlns:p14="http://schemas.microsoft.com/office/powerpoint/2010/main" val="1447989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786684" y="0"/>
            <a:ext cx="10515600" cy="6909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3000" dirty="0" smtClean="0">
                <a:solidFill>
                  <a:schemeClr val="accent1"/>
                </a:solidFill>
                <a:latin typeface="Times New Roman" panose="02020603050405020304" pitchFamily="18" charset="0"/>
                <a:cs typeface="Times New Roman" panose="02020603050405020304" pitchFamily="18" charset="0"/>
              </a:rPr>
              <a:t>Modelo de Análisis Financiero</a:t>
            </a:r>
            <a:endParaRPr lang="es-EC" sz="3000" dirty="0">
              <a:solidFill>
                <a:schemeClr val="accent1"/>
              </a:solidFill>
              <a:latin typeface="Times New Roman" panose="02020603050405020304" pitchFamily="18" charset="0"/>
              <a:cs typeface="Times New Roman" panose="02020603050405020304" pitchFamily="18" charset="0"/>
            </a:endParaRPr>
          </a:p>
        </p:txBody>
      </p:sp>
      <p:sp>
        <p:nvSpPr>
          <p:cNvPr id="5" name="Marcador de contenido 2"/>
          <p:cNvSpPr txBox="1">
            <a:spLocks/>
          </p:cNvSpPr>
          <p:nvPr/>
        </p:nvSpPr>
        <p:spPr>
          <a:xfrm>
            <a:off x="990600" y="796345"/>
            <a:ext cx="10515600" cy="53704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dirty="0" smtClean="0">
                <a:latin typeface="Times New Roman" panose="02020603050405020304" pitchFamily="18" charset="0"/>
                <a:cs typeface="Times New Roman" panose="02020603050405020304" pitchFamily="18" charset="0"/>
              </a:rPr>
              <a:t>Etapa III Presentación de Resultados</a:t>
            </a: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EC" dirty="0">
              <a:latin typeface="Times New Roman" panose="02020603050405020304" pitchFamily="18" charset="0"/>
              <a:cs typeface="Times New Roman" panose="02020603050405020304" pitchFamily="18" charset="0"/>
            </a:endParaRPr>
          </a:p>
        </p:txBody>
      </p:sp>
      <p:grpSp>
        <p:nvGrpSpPr>
          <p:cNvPr id="16" name="121 Grupo"/>
          <p:cNvGrpSpPr>
            <a:grpSpLocks/>
          </p:cNvGrpSpPr>
          <p:nvPr/>
        </p:nvGrpSpPr>
        <p:grpSpPr bwMode="auto">
          <a:xfrm>
            <a:off x="3361386" y="1743075"/>
            <a:ext cx="4582464" cy="3975159"/>
            <a:chOff x="0" y="0"/>
            <a:chExt cx="36957" cy="30731"/>
          </a:xfrm>
        </p:grpSpPr>
        <p:sp>
          <p:nvSpPr>
            <p:cNvPr id="17" name="1 Proceso predefinido"/>
            <p:cNvSpPr>
              <a:spLocks noChangeArrowheads="1"/>
            </p:cNvSpPr>
            <p:nvPr/>
          </p:nvSpPr>
          <p:spPr bwMode="auto">
            <a:xfrm>
              <a:off x="0" y="0"/>
              <a:ext cx="36671" cy="4857"/>
            </a:xfrm>
            <a:prstGeom prst="flowChartPredefinedProcess">
              <a:avLst/>
            </a:prstGeom>
            <a:solidFill>
              <a:schemeClr val="bg1">
                <a:lumMod val="85000"/>
                <a:lumOff val="0"/>
              </a:schemeClr>
            </a:solidFill>
            <a:ln w="25400">
              <a:solidFill>
                <a:schemeClr val="accent1">
                  <a:lumMod val="50000"/>
                  <a:lumOff val="0"/>
                </a:schemeClr>
              </a:solidFill>
              <a:miter lim="800000"/>
              <a:headEnd/>
              <a:tailEnd/>
            </a:ln>
          </p:spPr>
          <p:txBody>
            <a:bodyPr rot="0" vert="horz" wrap="square" lIns="91440" tIns="45720" rIns="91440" bIns="45720" anchor="t" anchorCtr="0" upright="1">
              <a:noAutofit/>
            </a:bodyPr>
            <a:lstStyle/>
            <a:p>
              <a:pPr algn="ctr">
                <a:spcAft>
                  <a:spcPts val="0"/>
                </a:spcAft>
              </a:pPr>
              <a:r>
                <a:rPr lang="es-EC" sz="1600" dirty="0">
                  <a:solidFill>
                    <a:srgbClr val="000000"/>
                  </a:solidFill>
                  <a:effectLst/>
                  <a:latin typeface="Times New Roman" panose="02020603050405020304" pitchFamily="18" charset="0"/>
                  <a:ea typeface="Times New Roman" panose="02020603050405020304" pitchFamily="18" charset="0"/>
                </a:rPr>
                <a:t>Flujo de proceso Presentación de Resultados</a:t>
              </a:r>
              <a:endParaRPr lang="es-EC" sz="1600" dirty="0">
                <a:effectLst/>
                <a:latin typeface="Times New Roman" panose="02020603050405020304" pitchFamily="18" charset="0"/>
                <a:ea typeface="Times New Roman" panose="02020603050405020304" pitchFamily="18" charset="0"/>
              </a:endParaRPr>
            </a:p>
          </p:txBody>
        </p:sp>
        <p:sp>
          <p:nvSpPr>
            <p:cNvPr id="18" name="2 Documento"/>
            <p:cNvSpPr>
              <a:spLocks noChangeArrowheads="1"/>
            </p:cNvSpPr>
            <p:nvPr/>
          </p:nvSpPr>
          <p:spPr bwMode="auto">
            <a:xfrm>
              <a:off x="95" y="8191"/>
              <a:ext cx="12287" cy="6096"/>
            </a:xfrm>
            <a:prstGeom prst="flowChartDocument">
              <a:avLst/>
            </a:prstGeom>
            <a:solidFill>
              <a:schemeClr val="bg1">
                <a:lumMod val="85000"/>
                <a:lumOff val="0"/>
              </a:schemeClr>
            </a:solidFill>
            <a:ln w="25400">
              <a:solidFill>
                <a:schemeClr val="accent1">
                  <a:lumMod val="50000"/>
                  <a:lumOff val="0"/>
                </a:schemeClr>
              </a:solidFill>
              <a:miter lim="800000"/>
              <a:headEnd/>
              <a:tailEnd/>
            </a:ln>
          </p:spPr>
          <p:txBody>
            <a:bodyPr rot="0" vert="horz" wrap="square" lIns="91440" tIns="45720" rIns="91440" bIns="45720" anchor="t" anchorCtr="0" upright="1">
              <a:noAutofit/>
            </a:bodyPr>
            <a:lstStyle/>
            <a:p>
              <a:pPr algn="ctr">
                <a:spcAft>
                  <a:spcPts val="0"/>
                </a:spcAft>
              </a:pPr>
              <a:r>
                <a:rPr lang="es-EC" sz="1600" dirty="0">
                  <a:solidFill>
                    <a:srgbClr val="000000"/>
                  </a:solidFill>
                  <a:effectLst/>
                  <a:latin typeface="Times New Roman" panose="02020603050405020304" pitchFamily="18" charset="0"/>
                  <a:ea typeface="Times New Roman" panose="02020603050405020304" pitchFamily="18" charset="0"/>
                </a:rPr>
                <a:t>Exponer los resultados</a:t>
              </a:r>
              <a:endParaRPr lang="es-EC" sz="1600" dirty="0">
                <a:effectLst/>
                <a:latin typeface="Times New Roman" panose="02020603050405020304" pitchFamily="18" charset="0"/>
                <a:ea typeface="Times New Roman" panose="02020603050405020304" pitchFamily="18" charset="0"/>
              </a:endParaRPr>
            </a:p>
          </p:txBody>
        </p:sp>
        <p:sp>
          <p:nvSpPr>
            <p:cNvPr id="19" name="3 Llamada de flecha hacia abajo"/>
            <p:cNvSpPr>
              <a:spLocks noChangeArrowheads="1"/>
            </p:cNvSpPr>
            <p:nvPr/>
          </p:nvSpPr>
          <p:spPr bwMode="auto">
            <a:xfrm>
              <a:off x="22478" y="6725"/>
              <a:ext cx="14479" cy="12270"/>
            </a:xfrm>
            <a:prstGeom prst="downArrowCallout">
              <a:avLst>
                <a:gd name="adj1" fmla="val 25005"/>
                <a:gd name="adj2" fmla="val 25005"/>
                <a:gd name="adj3" fmla="val 25000"/>
                <a:gd name="adj4" fmla="val 64977"/>
              </a:avLst>
            </a:prstGeom>
            <a:solidFill>
              <a:schemeClr val="bg1">
                <a:lumMod val="85000"/>
                <a:lumOff val="0"/>
              </a:schemeClr>
            </a:solidFill>
            <a:ln w="25400">
              <a:solidFill>
                <a:schemeClr val="accent1">
                  <a:lumMod val="50000"/>
                  <a:lumOff val="0"/>
                </a:schemeClr>
              </a:solidFill>
              <a:miter lim="800000"/>
              <a:headEnd/>
              <a:tailEnd/>
            </a:ln>
          </p:spPr>
          <p:txBody>
            <a:bodyPr rot="0" vert="horz" wrap="square" lIns="91440" tIns="45720" rIns="91440" bIns="45720" anchor="t" anchorCtr="0" upright="1">
              <a:noAutofit/>
            </a:bodyPr>
            <a:lstStyle/>
            <a:p>
              <a:pPr algn="ctr">
                <a:spcAft>
                  <a:spcPts val="0"/>
                </a:spcAft>
              </a:pPr>
              <a:r>
                <a:rPr lang="es-EC" sz="1600" dirty="0">
                  <a:solidFill>
                    <a:srgbClr val="000000"/>
                  </a:solidFill>
                  <a:effectLst/>
                  <a:latin typeface="Times New Roman" panose="02020603050405020304" pitchFamily="18" charset="0"/>
                  <a:ea typeface="Times New Roman" panose="02020603050405020304" pitchFamily="18" charset="0"/>
                </a:rPr>
                <a:t>Extraer la información y preparar los resultados</a:t>
              </a:r>
              <a:endParaRPr lang="es-EC" sz="1600" dirty="0">
                <a:effectLst/>
                <a:latin typeface="Times New Roman" panose="02020603050405020304" pitchFamily="18" charset="0"/>
                <a:ea typeface="Times New Roman" panose="02020603050405020304" pitchFamily="18" charset="0"/>
              </a:endParaRPr>
            </a:p>
          </p:txBody>
        </p:sp>
        <p:sp>
          <p:nvSpPr>
            <p:cNvPr id="20" name="5 Llamada de flecha a la izquierda"/>
            <p:cNvSpPr>
              <a:spLocks noChangeArrowheads="1"/>
            </p:cNvSpPr>
            <p:nvPr/>
          </p:nvSpPr>
          <p:spPr bwMode="auto">
            <a:xfrm>
              <a:off x="19111" y="19716"/>
              <a:ext cx="16703" cy="11015"/>
            </a:xfrm>
            <a:prstGeom prst="leftArrowCallout">
              <a:avLst>
                <a:gd name="adj1" fmla="val 25000"/>
                <a:gd name="adj2" fmla="val 25000"/>
                <a:gd name="adj3" fmla="val 25001"/>
                <a:gd name="adj4" fmla="val 64977"/>
              </a:avLst>
            </a:prstGeom>
            <a:solidFill>
              <a:schemeClr val="bg1">
                <a:lumMod val="85000"/>
                <a:lumOff val="0"/>
              </a:schemeClr>
            </a:solidFill>
            <a:ln w="25400">
              <a:solidFill>
                <a:schemeClr val="accent1">
                  <a:lumMod val="50000"/>
                  <a:lumOff val="0"/>
                </a:schemeClr>
              </a:solidFill>
              <a:miter lim="800000"/>
              <a:headEnd/>
              <a:tailEnd/>
            </a:ln>
          </p:spPr>
          <p:txBody>
            <a:bodyPr rot="0" vert="horz" wrap="square" lIns="91440" tIns="45720" rIns="91440" bIns="45720" anchor="t" anchorCtr="0" upright="1">
              <a:noAutofit/>
            </a:bodyPr>
            <a:lstStyle/>
            <a:p>
              <a:pPr algn="ctr">
                <a:spcAft>
                  <a:spcPts val="0"/>
                </a:spcAft>
              </a:pPr>
              <a:r>
                <a:rPr lang="es-EC" sz="1600" dirty="0">
                  <a:solidFill>
                    <a:srgbClr val="000000"/>
                  </a:solidFill>
                  <a:effectLst/>
                  <a:latin typeface="Times New Roman" panose="02020603050405020304" pitchFamily="18" charset="0"/>
                  <a:ea typeface="Times New Roman" panose="02020603050405020304" pitchFamily="18" charset="0"/>
                </a:rPr>
                <a:t>Con los resultados </a:t>
              </a:r>
              <a:r>
                <a:rPr lang="es-EC" sz="1600" dirty="0" smtClean="0">
                  <a:solidFill>
                    <a:srgbClr val="000000"/>
                  </a:solidFill>
                  <a:effectLst/>
                  <a:latin typeface="Times New Roman" panose="02020603050405020304" pitchFamily="18" charset="0"/>
                  <a:ea typeface="Times New Roman" panose="02020603050405020304" pitchFamily="18" charset="0"/>
                </a:rPr>
                <a:t>obtenidos </a:t>
              </a:r>
              <a:r>
                <a:rPr lang="es-EC" sz="1600" dirty="0">
                  <a:solidFill>
                    <a:srgbClr val="000000"/>
                  </a:solidFill>
                  <a:effectLst/>
                  <a:latin typeface="Times New Roman" panose="02020603050405020304" pitchFamily="18" charset="0"/>
                  <a:ea typeface="Times New Roman" panose="02020603050405020304" pitchFamily="18" charset="0"/>
                </a:rPr>
                <a:t>se elaborará el Informe </a:t>
              </a:r>
              <a:endParaRPr lang="es-EC" sz="1600" dirty="0">
                <a:effectLst/>
                <a:latin typeface="Times New Roman" panose="02020603050405020304" pitchFamily="18" charset="0"/>
                <a:ea typeface="Times New Roman" panose="02020603050405020304" pitchFamily="18" charset="0"/>
              </a:endParaRPr>
            </a:p>
          </p:txBody>
        </p:sp>
        <p:sp>
          <p:nvSpPr>
            <p:cNvPr id="21" name="6 Cinta perforada"/>
            <p:cNvSpPr>
              <a:spLocks noChangeArrowheads="1"/>
            </p:cNvSpPr>
            <p:nvPr/>
          </p:nvSpPr>
          <p:spPr bwMode="auto">
            <a:xfrm>
              <a:off x="666" y="20193"/>
              <a:ext cx="15431" cy="10538"/>
            </a:xfrm>
            <a:prstGeom prst="flowChartPunchedTape">
              <a:avLst/>
            </a:prstGeom>
            <a:solidFill>
              <a:schemeClr val="bg1">
                <a:lumMod val="85000"/>
                <a:lumOff val="0"/>
              </a:schemeClr>
            </a:solidFill>
            <a:ln w="25400">
              <a:solidFill>
                <a:schemeClr val="accent1">
                  <a:lumMod val="50000"/>
                  <a:lumOff val="0"/>
                </a:schemeClr>
              </a:solidFill>
              <a:miter lim="800000"/>
              <a:headEnd/>
              <a:tailEnd/>
            </a:ln>
          </p:spPr>
          <p:txBody>
            <a:bodyPr rot="0" vert="horz" wrap="square" lIns="91440" tIns="45720" rIns="91440" bIns="45720" anchor="t" anchorCtr="0" upright="1">
              <a:noAutofit/>
            </a:bodyPr>
            <a:lstStyle/>
            <a:p>
              <a:pPr algn="ctr">
                <a:spcAft>
                  <a:spcPts val="0"/>
                </a:spcAft>
              </a:pPr>
              <a:r>
                <a:rPr lang="es-EC" sz="1600" dirty="0">
                  <a:solidFill>
                    <a:srgbClr val="000000"/>
                  </a:solidFill>
                  <a:effectLst/>
                  <a:latin typeface="Times New Roman" panose="02020603050405020304" pitchFamily="18" charset="0"/>
                  <a:ea typeface="Times New Roman" panose="02020603050405020304" pitchFamily="18" charset="0"/>
                </a:rPr>
                <a:t>Toma de decisiones por la gerencia y la junta general </a:t>
              </a:r>
              <a:endParaRPr lang="es-EC" sz="1600" dirty="0">
                <a:effectLst/>
                <a:latin typeface="Times New Roman" panose="02020603050405020304" pitchFamily="18" charset="0"/>
                <a:ea typeface="Times New Roman" panose="02020603050405020304" pitchFamily="18" charset="0"/>
              </a:endParaRPr>
            </a:p>
          </p:txBody>
        </p:sp>
      </p:grpSp>
      <p:sp>
        <p:nvSpPr>
          <p:cNvPr id="10" name="Botón de acción: Volver 9">
            <a:hlinkClick r:id="rId2" action="ppaction://hlinksldjump" highlightClick="1"/>
          </p:cNvPr>
          <p:cNvSpPr/>
          <p:nvPr/>
        </p:nvSpPr>
        <p:spPr>
          <a:xfrm>
            <a:off x="11302284" y="5972273"/>
            <a:ext cx="759854" cy="682580"/>
          </a:xfrm>
          <a:prstGeom prst="actionButtonReturn">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2" name="Flecha arriba 1"/>
          <p:cNvSpPr/>
          <p:nvPr/>
        </p:nvSpPr>
        <p:spPr>
          <a:xfrm>
            <a:off x="3856089" y="3655541"/>
            <a:ext cx="574242" cy="702259"/>
          </a:xfrm>
          <a:prstGeom prst="up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extLst>
      <p:ext uri="{BB962C8B-B14F-4D97-AF65-F5344CB8AC3E}">
        <p14:creationId xmlns:p14="http://schemas.microsoft.com/office/powerpoint/2010/main" val="4100699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1786</TotalTime>
  <Words>1400</Words>
  <Application>Microsoft Office PowerPoint</Application>
  <PresentationFormat>Panorámica</PresentationFormat>
  <Paragraphs>518</Paragraphs>
  <Slides>23</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23</vt:i4>
      </vt:variant>
    </vt:vector>
  </HeadingPairs>
  <TitlesOfParts>
    <vt:vector size="31" baseType="lpstr">
      <vt:lpstr>Arial</vt:lpstr>
      <vt:lpstr>Calibri</vt:lpstr>
      <vt:lpstr>Symbol</vt:lpstr>
      <vt:lpstr>Times New Roman</vt:lpstr>
      <vt:lpstr>Trebuchet MS</vt:lpstr>
      <vt:lpstr>Wingdings</vt:lpstr>
      <vt:lpstr>Wingdings 3</vt:lpstr>
      <vt:lpstr>Faceta</vt:lpstr>
      <vt:lpstr>Presentación de PowerPoint</vt:lpstr>
      <vt:lpstr>Objetivo del Proyecto</vt:lpstr>
      <vt:lpstr>Conclusiones del Proyecto I</vt:lpstr>
      <vt:lpstr>Estructura del II Proyecto</vt:lpstr>
      <vt:lpstr>Modelo de Análisis Financiero</vt:lpstr>
      <vt:lpstr>Presentación de PowerPoint</vt:lpstr>
      <vt:lpstr>Presentación de PowerPoint</vt:lpstr>
      <vt:lpstr>Presentación de PowerPoint</vt:lpstr>
      <vt:lpstr>Presentación de PowerPoint</vt:lpstr>
      <vt:lpstr>Modelo de Planificación Financiera</vt:lpstr>
      <vt:lpstr> Modelo de Planificación Financiera</vt:lpstr>
      <vt:lpstr> Modelo de Planificación Financiera</vt:lpstr>
      <vt:lpstr> Modelo de Planificación Financiera</vt:lpstr>
      <vt:lpstr> Modelo de Planificación Financiera</vt:lpstr>
      <vt:lpstr> Modelo de Planificación Financiera</vt:lpstr>
      <vt:lpstr> Modelo de Inversión de Capital</vt:lpstr>
      <vt:lpstr> Modelo de Inversión de Capital</vt:lpstr>
      <vt:lpstr> Modelo de Manejo de Capital de Operación</vt:lpstr>
      <vt:lpstr> Modelo de Manejo de Capital de Operación</vt:lpstr>
      <vt:lpstr> Modelo de Manejo de Capital de Operación</vt:lpstr>
      <vt:lpstr> Modelo de Manejo de Capital de Operación</vt:lpstr>
      <vt:lpstr> Modelo de Manejo de Capital de Operación</vt:lpstr>
      <vt:lpstr>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Sara Barros/QTO/EC</dc:creator>
  <cp:lastModifiedBy>Sara Barros/QTO/EC</cp:lastModifiedBy>
  <cp:revision>81</cp:revision>
  <cp:lastPrinted>2015-06-17T18:48:35Z</cp:lastPrinted>
  <dcterms:created xsi:type="dcterms:W3CDTF">2015-05-16T14:17:57Z</dcterms:created>
  <dcterms:modified xsi:type="dcterms:W3CDTF">2015-06-19T17:37:06Z</dcterms:modified>
</cp:coreProperties>
</file>