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handoutMasterIdLst>
    <p:handoutMasterId r:id="rId57"/>
  </p:handoutMasterIdLst>
  <p:sldIdLst>
    <p:sldId id="315" r:id="rId2"/>
    <p:sldId id="326" r:id="rId3"/>
    <p:sldId id="327" r:id="rId4"/>
    <p:sldId id="328" r:id="rId5"/>
    <p:sldId id="329" r:id="rId6"/>
    <p:sldId id="330" r:id="rId7"/>
    <p:sldId id="331" r:id="rId8"/>
    <p:sldId id="332" r:id="rId9"/>
    <p:sldId id="333" r:id="rId10"/>
    <p:sldId id="334" r:id="rId11"/>
    <p:sldId id="335" r:id="rId12"/>
    <p:sldId id="336" r:id="rId13"/>
    <p:sldId id="256" r:id="rId14"/>
    <p:sldId id="257" r:id="rId15"/>
    <p:sldId id="258" r:id="rId16"/>
    <p:sldId id="259" r:id="rId17"/>
    <p:sldId id="295" r:id="rId18"/>
    <p:sldId id="260" r:id="rId19"/>
    <p:sldId id="262" r:id="rId20"/>
    <p:sldId id="263" r:id="rId21"/>
    <p:sldId id="264" r:id="rId22"/>
    <p:sldId id="265" r:id="rId23"/>
    <p:sldId id="266" r:id="rId24"/>
    <p:sldId id="267" r:id="rId25"/>
    <p:sldId id="272" r:id="rId26"/>
    <p:sldId id="278" r:id="rId27"/>
    <p:sldId id="273" r:id="rId28"/>
    <p:sldId id="275" r:id="rId29"/>
    <p:sldId id="276" r:id="rId30"/>
    <p:sldId id="277" r:id="rId31"/>
    <p:sldId id="280" r:id="rId32"/>
    <p:sldId id="282" r:id="rId33"/>
    <p:sldId id="283" r:id="rId34"/>
    <p:sldId id="284" r:id="rId35"/>
    <p:sldId id="285" r:id="rId36"/>
    <p:sldId id="289" r:id="rId37"/>
    <p:sldId id="287" r:id="rId38"/>
    <p:sldId id="291" r:id="rId39"/>
    <p:sldId id="292" r:id="rId40"/>
    <p:sldId id="293" r:id="rId41"/>
    <p:sldId id="338" r:id="rId42"/>
    <p:sldId id="339" r:id="rId43"/>
    <p:sldId id="340" r:id="rId44"/>
    <p:sldId id="341" r:id="rId45"/>
    <p:sldId id="342" r:id="rId46"/>
    <p:sldId id="343" r:id="rId47"/>
    <p:sldId id="344" r:id="rId48"/>
    <p:sldId id="345" r:id="rId49"/>
    <p:sldId id="346" r:id="rId50"/>
    <p:sldId id="296" r:id="rId51"/>
    <p:sldId id="297" r:id="rId52"/>
    <p:sldId id="298" r:id="rId53"/>
    <p:sldId id="299" r:id="rId54"/>
    <p:sldId id="300"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3" d="100"/>
          <a:sy n="63" d="100"/>
        </p:scale>
        <p:origin x="-68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AD27DF-8A40-D24B-8B28-B49EA56C5BB4}" type="datetimeFigureOut">
              <a:rPr lang="es-ES" smtClean="0"/>
              <a:t>26/11/15</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549EF7-E8C7-794C-A836-5D337A106433}" type="slidenum">
              <a:rPr lang="es-ES" smtClean="0"/>
              <a:t>‹Nr.›</a:t>
            </a:fld>
            <a:endParaRPr lang="es-ES"/>
          </a:p>
        </p:txBody>
      </p:sp>
    </p:spTree>
    <p:extLst>
      <p:ext uri="{BB962C8B-B14F-4D97-AF65-F5344CB8AC3E}">
        <p14:creationId xmlns:p14="http://schemas.microsoft.com/office/powerpoint/2010/main" val="284751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744269-7358-3640-94E2-C72B76359C5D}" type="datetimeFigureOut">
              <a:rPr lang="es-ES" smtClean="0"/>
              <a:t>26/11/15</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48B65C-7EAF-9A4A-938A-D17B5A30C6E7}" type="slidenum">
              <a:rPr lang="es-ES" smtClean="0"/>
              <a:t>‹Nr.›</a:t>
            </a:fld>
            <a:endParaRPr lang="es-ES"/>
          </a:p>
        </p:txBody>
      </p:sp>
    </p:spTree>
    <p:extLst>
      <p:ext uri="{BB962C8B-B14F-4D97-AF65-F5344CB8AC3E}">
        <p14:creationId xmlns:p14="http://schemas.microsoft.com/office/powerpoint/2010/main" val="8119797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s-ES_tradnl" smtClean="0"/>
              <a:t>Clic para editar título</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4" name="Date Placeholder 3"/>
          <p:cNvSpPr>
            <a:spLocks noGrp="1"/>
          </p:cNvSpPr>
          <p:nvPr>
            <p:ph type="dt" sz="half" idx="10"/>
          </p:nvPr>
        </p:nvSpPr>
        <p:spPr/>
        <p:txBody>
          <a:bodyPr/>
          <a:lstStyle/>
          <a:p>
            <a:fld id="{A8A44F9E-ADC9-7B4C-858C-6CBB11C5934A}" type="datetime1">
              <a:rPr lang="es-EC" smtClean="0"/>
              <a:t>26/11/15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s-ES_tradnl" smtClean="0"/>
              <a:t>Clic para editar título</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s-ES_tradnl" smtClean="0"/>
              <a:t>Haga clic para modificar el estilo de texto del patrón</a:t>
            </a:r>
          </a:p>
        </p:txBody>
      </p:sp>
      <p:sp>
        <p:nvSpPr>
          <p:cNvPr id="5" name="Date Placeholder 4"/>
          <p:cNvSpPr>
            <a:spLocks noGrp="1"/>
          </p:cNvSpPr>
          <p:nvPr>
            <p:ph type="dt" sz="half" idx="10"/>
          </p:nvPr>
        </p:nvSpPr>
        <p:spPr>
          <a:xfrm>
            <a:off x="6580094" y="188259"/>
            <a:ext cx="2133600" cy="365125"/>
          </a:xfrm>
        </p:spPr>
        <p:txBody>
          <a:bodyPr/>
          <a:lstStyle/>
          <a:p>
            <a:fld id="{C76A265D-25EF-3E4D-AC24-3BC4C80C5C48}" type="datetime1">
              <a:rPr lang="es-EC" smtClean="0"/>
              <a:t>26/11/15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n encima del título">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s-ES_tradnl" smtClean="0"/>
              <a:t>Clic para editar título</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4" name="Date Placeholder 3"/>
          <p:cNvSpPr>
            <a:spLocks noGrp="1"/>
          </p:cNvSpPr>
          <p:nvPr>
            <p:ph type="dt" sz="half" idx="10"/>
          </p:nvPr>
        </p:nvSpPr>
        <p:spPr/>
        <p:txBody>
          <a:bodyPr/>
          <a:lstStyle/>
          <a:p>
            <a:fld id="{7F45F608-6FA8-D442-910A-2171FE8B7D0C}" type="datetime1">
              <a:rPr lang="es-EC" smtClean="0"/>
              <a:t>26/11/15</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s-ES_tradnl" smtClean="0"/>
              <a:t>Arrastre la imagen al marcador de posición o haga clic en el icono para agregar</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imágenes con título">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s-ES_tradnl" smtClean="0"/>
              <a:t>Clic para editar título</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4" name="Date Placeholder 3"/>
          <p:cNvSpPr>
            <a:spLocks noGrp="1"/>
          </p:cNvSpPr>
          <p:nvPr>
            <p:ph type="dt" sz="half" idx="10"/>
          </p:nvPr>
        </p:nvSpPr>
        <p:spPr>
          <a:xfrm>
            <a:off x="6580094" y="188259"/>
            <a:ext cx="2133600" cy="365125"/>
          </a:xfrm>
        </p:spPr>
        <p:txBody>
          <a:bodyPr/>
          <a:lstStyle/>
          <a:p>
            <a:fld id="{0C4A95B7-ACD8-724E-A67C-B7BCFA99645C}" type="datetime1">
              <a:rPr lang="es-EC" smtClean="0"/>
              <a:t>26/11/15</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s-ES_tradnl" smtClean="0"/>
              <a:t>Arrastre la imagen al marcador de posición o haga clic en el icono para agregar</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s-ES_tradnl" smtClean="0"/>
              <a:t>Arrastre la imagen al marcador de posición o haga clic en el icono para agregar</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imágenes con título">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s-ES_tradnl" smtClean="0"/>
              <a:t>Clic para editar título</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a:p>
        </p:txBody>
      </p:sp>
      <p:sp>
        <p:nvSpPr>
          <p:cNvPr id="4" name="Date Placeholder 3"/>
          <p:cNvSpPr>
            <a:spLocks noGrp="1"/>
          </p:cNvSpPr>
          <p:nvPr>
            <p:ph type="dt" sz="half" idx="10"/>
          </p:nvPr>
        </p:nvSpPr>
        <p:spPr>
          <a:xfrm>
            <a:off x="6580094" y="188259"/>
            <a:ext cx="2133600" cy="365125"/>
          </a:xfrm>
        </p:spPr>
        <p:txBody>
          <a:bodyPr/>
          <a:lstStyle/>
          <a:p>
            <a:fld id="{E3475CF2-2460-6B49-BD7B-3045738A1D73}" type="datetime1">
              <a:rPr lang="es-EC" smtClean="0"/>
              <a:t>26/11/15</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s-ES_tradnl" smtClean="0"/>
              <a:t>Arrastre la imagen al marcador de posición o haga clic en el icono para agregar</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s-ES_tradnl" smtClean="0"/>
              <a:t>Arrastre la imagen al marcador de posición o haga clic en el icono para agregar</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s-ES_tradnl" smtClean="0"/>
              <a:t>Arrastre la imagen al marcador de posición o haga clic en el icono para agregar</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Vertical Text Placeholder 2"/>
          <p:cNvSpPr>
            <a:spLocks noGrp="1"/>
          </p:cNvSpPr>
          <p:nvPr>
            <p:ph type="body" orient="vert" idx="1"/>
          </p:nvPr>
        </p:nvSpPr>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AFA455DF-3DCA-3543-A2D9-C020CA067E51}" type="datetime1">
              <a:rPr lang="es-EC" smtClean="0"/>
              <a:t>26/11/15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‹Nr.›</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s-ES_tradnl" smtClean="0"/>
              <a:t>Clic para editar título</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9F99B2E4-9A5F-9240-B173-1657477C9B07}" type="datetime1">
              <a:rPr lang="es-EC" smtClean="0"/>
              <a:t>26/11/15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idx="1"/>
          </p:nvPr>
        </p:nvSpPr>
        <p:spPr/>
        <p:txBody>
          <a:bodyPr/>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67B821CE-AD88-6643-BC8E-5C232BE829FD}" type="datetime1">
              <a:rPr lang="es-EC" smtClean="0"/>
              <a:t>26/11/15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de título con imagen">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s-ES_tradnl" smtClean="0"/>
              <a:t>Clic para editar título</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4" name="Date Placeholder 3"/>
          <p:cNvSpPr>
            <a:spLocks noGrp="1"/>
          </p:cNvSpPr>
          <p:nvPr>
            <p:ph type="dt" sz="half" idx="10"/>
          </p:nvPr>
        </p:nvSpPr>
        <p:spPr/>
        <p:txBody>
          <a:bodyPr/>
          <a:lstStyle/>
          <a:p>
            <a:fld id="{63F5D055-688C-544D-9F5A-66B1270C506E}" type="datetime1">
              <a:rPr lang="es-EC" smtClean="0"/>
              <a:t>26/11/15</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s-ES_tradnl" smtClean="0"/>
              <a:t>Arrastre la imagen al marcador de posición o haga clic en el icono para agregar</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s-ES_tradnl" smtClean="0"/>
              <a:t>Clic para editar título</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331602EE-EC40-9B4E-9A4F-8854D3FC4124}" type="datetime1">
              <a:rPr lang="es-EC" smtClean="0"/>
              <a:t>26/11/15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a:xfrm>
            <a:off x="6580094" y="188259"/>
            <a:ext cx="2133600" cy="365125"/>
          </a:xfrm>
        </p:spPr>
        <p:txBody>
          <a:bodyPr/>
          <a:lstStyle/>
          <a:p>
            <a:fld id="{4BE32946-47B0-D34E-8D1A-3E11221BADA4}" type="datetime1">
              <a:rPr lang="es-EC" smtClean="0"/>
              <a:t>26/11/15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 para editar título</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7" name="Date Placeholder 6"/>
          <p:cNvSpPr>
            <a:spLocks noGrp="1"/>
          </p:cNvSpPr>
          <p:nvPr>
            <p:ph type="dt" sz="half" idx="10"/>
          </p:nvPr>
        </p:nvSpPr>
        <p:spPr>
          <a:xfrm>
            <a:off x="6580094" y="188259"/>
            <a:ext cx="2133600" cy="365125"/>
          </a:xfrm>
        </p:spPr>
        <p:txBody>
          <a:bodyPr/>
          <a:lstStyle/>
          <a:p>
            <a:fld id="{CDBA1387-D4CA-DE49-AB4F-D4496ACB6809}" type="datetime1">
              <a:rPr lang="es-EC" smtClean="0"/>
              <a:t>26/11/15</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4A822907-8A9D-4F6B-98F6-913902AD56B5}" type="slidenum">
              <a:rPr lang="en-US" smtClean="0"/>
              <a:t>‹Nr.›</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Date Placeholder 2"/>
          <p:cNvSpPr>
            <a:spLocks noGrp="1"/>
          </p:cNvSpPr>
          <p:nvPr>
            <p:ph type="dt" sz="half" idx="10"/>
          </p:nvPr>
        </p:nvSpPr>
        <p:spPr/>
        <p:txBody>
          <a:bodyPr/>
          <a:lstStyle/>
          <a:p>
            <a:fld id="{8ED28978-FD2F-A844-A5CB-FC9381635E5E}" type="datetime1">
              <a:rPr lang="es-EC" smtClean="0"/>
              <a:t>26/11/15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22907-8A9D-4F6B-98F6-913902AD56B5}"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B39450-1E39-244D-86A4-AC9D0FF4B4AF}" type="datetime1">
              <a:rPr lang="es-EC" smtClean="0"/>
              <a:t>26/11/15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22907-8A9D-4F6B-98F6-913902AD56B5}" type="slidenum">
              <a:rPr lang="en-US" smtClean="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s-ES_tradnl" smtClean="0"/>
              <a:t>Clic para editar título</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a:xfrm>
            <a:off x="6580094" y="188259"/>
            <a:ext cx="2133600" cy="365125"/>
          </a:xfrm>
        </p:spPr>
        <p:txBody>
          <a:bodyPr/>
          <a:lstStyle/>
          <a:p>
            <a:fld id="{536E4F1F-81D7-4D4B-B5B3-AA494CEEE9D5}" type="datetime1">
              <a:rPr lang="es-EC" smtClean="0"/>
              <a:t>26/11/15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s-ES_tradnl" smtClean="0"/>
              <a:t>Clic para editar título</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95014A04-BCE9-8143-B734-2767E01D99E5}" type="datetime1">
              <a:rPr lang="es-EC" smtClean="0"/>
              <a:t>26/11/15</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t>‹Nr.›</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11" Type="http://schemas.openxmlformats.org/officeDocument/2006/relationships/image" Target="../media/image14.png"/><Relationship Id="rId12" Type="http://schemas.openxmlformats.org/officeDocument/2006/relationships/image" Target="../media/image15.jpg"/><Relationship Id="rId1" Type="http://schemas.openxmlformats.org/officeDocument/2006/relationships/vmlDrawing" Target="../drawings/vmlDrawing1.vml"/><Relationship Id="rId2" Type="http://schemas.openxmlformats.org/officeDocument/2006/relationships/slideLayout" Target="../slideLayouts/slideLayout1.xml"/><Relationship Id="rId3" Type="http://schemas.openxmlformats.org/officeDocument/2006/relationships/image" Target="../media/image2.png"/><Relationship Id="rId4" Type="http://schemas.openxmlformats.org/officeDocument/2006/relationships/package" Target="../embeddings/Documento_de_Microsoft_Word1.docx"/><Relationship Id="rId5" Type="http://schemas.openxmlformats.org/officeDocument/2006/relationships/image" Target="../media/image9.png"/><Relationship Id="rId6" Type="http://schemas.openxmlformats.org/officeDocument/2006/relationships/image" Target="../media/image11.jpeg"/><Relationship Id="rId7" Type="http://schemas.openxmlformats.org/officeDocument/2006/relationships/image" Target="../media/image12.png"/><Relationship Id="rId8" Type="http://schemas.openxmlformats.org/officeDocument/2006/relationships/package" Target="../embeddings/Documento_de_Microsoft_Word2.docx"/><Relationship Id="rId9" Type="http://schemas.openxmlformats.org/officeDocument/2006/relationships/image" Target="../media/image10.png"/><Relationship Id="rId10"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4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626940"/>
            <a:ext cx="8706930" cy="1346685"/>
          </a:xfrm>
        </p:spPr>
        <p:style>
          <a:lnRef idx="1">
            <a:schemeClr val="accent1"/>
          </a:lnRef>
          <a:fillRef idx="2">
            <a:schemeClr val="accent1"/>
          </a:fillRef>
          <a:effectRef idx="1">
            <a:schemeClr val="accent1"/>
          </a:effectRef>
          <a:fontRef idx="minor">
            <a:schemeClr val="dk1"/>
          </a:fontRef>
        </p:style>
        <p:txBody>
          <a:bodyPr>
            <a:normAutofit/>
          </a:bodyPr>
          <a:lstStyle/>
          <a:p>
            <a:r>
              <a:rPr lang="es-ES" dirty="0" smtClean="0"/>
              <a:t>.</a:t>
            </a:r>
            <a:endParaRPr lang="es-ES" dirty="0"/>
          </a:p>
        </p:txBody>
      </p:sp>
      <p:sp>
        <p:nvSpPr>
          <p:cNvPr id="3" name="Subtítulo 2"/>
          <p:cNvSpPr>
            <a:spLocks noGrp="1"/>
          </p:cNvSpPr>
          <p:nvPr>
            <p:ph type="subTitle" idx="1"/>
          </p:nvPr>
        </p:nvSpPr>
        <p:spPr>
          <a:xfrm>
            <a:off x="228600" y="2111332"/>
            <a:ext cx="8706930" cy="4436854"/>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s-EC" sz="1400" b="1" dirty="0" smtClean="0"/>
              <a:t>VICERRECTORADO </a:t>
            </a:r>
            <a:r>
              <a:rPr lang="es-EC" sz="1400" b="1" dirty="0"/>
              <a:t>DE INVESTIGACIÓN INNOVACIÓN Y TRANSFERENCIA TECNOLÓGICA</a:t>
            </a:r>
          </a:p>
          <a:p>
            <a:pPr algn="ctr"/>
            <a:r>
              <a:rPr lang="es-ES" sz="1400" b="1" dirty="0" smtClean="0"/>
              <a:t>TESIS  </a:t>
            </a:r>
            <a:r>
              <a:rPr lang="es-ES" sz="1400" b="1" dirty="0"/>
              <a:t>PREVIO A LA OBTENCION DEL TÍTULO DE </a:t>
            </a:r>
            <a:r>
              <a:rPr lang="es-ES" sz="1400" b="1" dirty="0" smtClean="0"/>
              <a:t>MAGISTER</a:t>
            </a:r>
            <a:endParaRPr lang="es-EC" sz="1400" b="1" dirty="0"/>
          </a:p>
          <a:p>
            <a:pPr algn="ctr"/>
            <a:r>
              <a:rPr lang="es-ES" sz="1400" b="1" dirty="0"/>
              <a:t>TEMA:    EVALUACIÓN DE LOS SISTEMAS TECNOLÓGICOS DE LOS LABORATORIOS ESPECIALIZADOS DE LOS DEPARTAMENTOS DE CIENCIAS DE LA TIERRA (DECTC), ENERGÍA Y MECÁNICA (DECEM), ELÉCTRICA Y ELECTRÓNICA (DEEE) DE LA UNIVERSIDAD DE  LAS  FUERZAS  ARMADAS-ESPE, MATRIZ</a:t>
            </a:r>
            <a:r>
              <a:rPr lang="es-ES" sz="1400" b="1" dirty="0" smtClean="0"/>
              <a:t>.</a:t>
            </a:r>
            <a:endParaRPr lang="es-EC" sz="1400" b="1" dirty="0"/>
          </a:p>
          <a:p>
            <a:pPr algn="ctr"/>
            <a:r>
              <a:rPr lang="es-ES" sz="1400" b="1" dirty="0"/>
              <a:t>AUTORES:</a:t>
            </a:r>
            <a:endParaRPr lang="es-EC" sz="1400" b="1" dirty="0"/>
          </a:p>
          <a:p>
            <a:pPr algn="ctr"/>
            <a:r>
              <a:rPr lang="es-EC" sz="1400" b="1" dirty="0"/>
              <a:t>ING. BERNIS LLANOS RICHARD MARINO</a:t>
            </a:r>
          </a:p>
          <a:p>
            <a:pPr algn="ctr"/>
            <a:r>
              <a:rPr lang="es-EC" sz="1400" b="1" dirty="0"/>
              <a:t>ING. HOLGUIN ALCIVAR HORACIO LEONEL</a:t>
            </a:r>
          </a:p>
          <a:p>
            <a:pPr algn="ctr"/>
            <a:r>
              <a:rPr lang="es-ES" sz="1400" b="1" dirty="0"/>
              <a:t>SANGOLQUÍ</a:t>
            </a:r>
            <a:endParaRPr lang="es-EC" sz="1400" b="1" dirty="0"/>
          </a:p>
          <a:p>
            <a:pPr algn="ctr"/>
            <a:r>
              <a:rPr lang="es-EC" sz="1400" b="1" dirty="0"/>
              <a:t>2015 </a:t>
            </a:r>
            <a:endParaRPr lang="es-ES" sz="1400" b="1" dirty="0"/>
          </a:p>
        </p:txBody>
      </p:sp>
      <p:pic>
        <p:nvPicPr>
          <p:cNvPr id="7" name="Imagen 6" descr="Descripción: LOGO PRINCIPAL NUEV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0057" y="754002"/>
            <a:ext cx="5707112" cy="1020730"/>
          </a:xfrm>
          <a:prstGeom prst="rect">
            <a:avLst/>
          </a:prstGeom>
          <a:noFill/>
          <a:ln>
            <a:noFill/>
          </a:ln>
        </p:spPr>
      </p:pic>
      <p:sp>
        <p:nvSpPr>
          <p:cNvPr id="4" name="Marcador de número de diapositiva 3"/>
          <p:cNvSpPr>
            <a:spLocks noGrp="1"/>
          </p:cNvSpPr>
          <p:nvPr>
            <p:ph type="sldNum" sz="quarter" idx="12"/>
          </p:nvPr>
        </p:nvSpPr>
        <p:spPr/>
        <p:txBody>
          <a:bodyPr/>
          <a:lstStyle/>
          <a:p>
            <a:fld id="{4A822907-8A9D-4F6B-98F6-913902AD56B5}" type="slidenum">
              <a:rPr lang="en-US" smtClean="0"/>
              <a:t>1</a:t>
            </a:fld>
            <a:endParaRPr lang="en-US"/>
          </a:p>
        </p:txBody>
      </p:sp>
    </p:spTree>
    <p:extLst>
      <p:ext uri="{BB962C8B-B14F-4D97-AF65-F5344CB8AC3E}">
        <p14:creationId xmlns:p14="http://schemas.microsoft.com/office/powerpoint/2010/main" val="379619037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ES" dirty="0"/>
              <a:t>Departamento de Eléctrica y Electrónica DEEE </a:t>
            </a:r>
          </a:p>
        </p:txBody>
      </p:sp>
      <p:sp>
        <p:nvSpPr>
          <p:cNvPr id="3" name="Subtítulo 2"/>
          <p:cNvSpPr>
            <a:spLocks noGrp="1"/>
          </p:cNvSpPr>
          <p:nvPr>
            <p:ph type="subTitle" idx="1"/>
          </p:nvPr>
        </p:nvSpPr>
        <p:spPr>
          <a:xfrm>
            <a:off x="228600" y="1408321"/>
            <a:ext cx="7914599" cy="5081379"/>
          </a:xfrm>
        </p:spPr>
        <p:style>
          <a:lnRef idx="1">
            <a:schemeClr val="accent6"/>
          </a:lnRef>
          <a:fillRef idx="2">
            <a:schemeClr val="accent6"/>
          </a:fillRef>
          <a:effectRef idx="1">
            <a:schemeClr val="accent6"/>
          </a:effectRef>
          <a:fontRef idx="minor">
            <a:schemeClr val="dk1"/>
          </a:fontRef>
        </p:style>
        <p:txBody>
          <a:bodyPr>
            <a:normAutofit/>
          </a:bodyPr>
          <a:lstStyle/>
          <a:p>
            <a:pPr algn="just"/>
            <a:endParaRPr lang="es-ES" b="1" dirty="0" smtClean="0"/>
          </a:p>
          <a:p>
            <a:pPr algn="just"/>
            <a:r>
              <a:rPr lang="es-ES" b="1" dirty="0" smtClean="0"/>
              <a:t>Objetivos </a:t>
            </a:r>
            <a:r>
              <a:rPr lang="es-ES" b="1" dirty="0"/>
              <a:t>DEEE </a:t>
            </a:r>
            <a:endParaRPr lang="es-ES" b="1" dirty="0" smtClean="0"/>
          </a:p>
          <a:p>
            <a:pPr algn="just"/>
            <a:r>
              <a:rPr lang="es-ES" dirty="0"/>
              <a:t>Formar profesionales en Ingeniería Electrónica con capacidad creativa, emprendedora, de análisis y liderazgo, que realicen actividades de diseño, innovación, adaptación y transferencia de tecnología para resolver problemas en </a:t>
            </a:r>
            <a:r>
              <a:rPr lang="es-ES" dirty="0" smtClean="0"/>
              <a:t>forma </a:t>
            </a:r>
            <a:r>
              <a:rPr lang="es-ES" dirty="0"/>
              <a:t>competitiva y atender las necesidades de su entorno con una conciencia social y un compromiso con el desarrollo sustentable. </a:t>
            </a:r>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sp>
        <p:nvSpPr>
          <p:cNvPr id="5" name="Marcador de número de diapositiva 4"/>
          <p:cNvSpPr>
            <a:spLocks noGrp="1"/>
          </p:cNvSpPr>
          <p:nvPr>
            <p:ph type="sldNum" sz="quarter" idx="12"/>
          </p:nvPr>
        </p:nvSpPr>
        <p:spPr/>
        <p:txBody>
          <a:bodyPr/>
          <a:lstStyle/>
          <a:p>
            <a:fld id="{4A822907-8A9D-4F6B-98F6-913902AD56B5}" type="slidenum">
              <a:rPr lang="en-US" smtClean="0"/>
              <a:t>10</a:t>
            </a:fld>
            <a:endParaRPr lang="en-US"/>
          </a:p>
        </p:txBody>
      </p:sp>
    </p:spTree>
    <p:extLst>
      <p:ext uri="{BB962C8B-B14F-4D97-AF65-F5344CB8AC3E}">
        <p14:creationId xmlns:p14="http://schemas.microsoft.com/office/powerpoint/2010/main" val="41866427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ES" dirty="0"/>
              <a:t>Departamento de Ciencias de la Energía y Mecánica DECEM </a:t>
            </a:r>
          </a:p>
        </p:txBody>
      </p:sp>
      <p:sp>
        <p:nvSpPr>
          <p:cNvPr id="3" name="Subtítulo 2"/>
          <p:cNvSpPr>
            <a:spLocks noGrp="1"/>
          </p:cNvSpPr>
          <p:nvPr>
            <p:ph type="subTitle" idx="1"/>
          </p:nvPr>
        </p:nvSpPr>
        <p:spPr>
          <a:xfrm>
            <a:off x="228600" y="1408321"/>
            <a:ext cx="7914599" cy="5081379"/>
          </a:xfrm>
        </p:spPr>
        <p:style>
          <a:lnRef idx="1">
            <a:schemeClr val="accent6"/>
          </a:lnRef>
          <a:fillRef idx="2">
            <a:schemeClr val="accent6"/>
          </a:fillRef>
          <a:effectRef idx="1">
            <a:schemeClr val="accent6"/>
          </a:effectRef>
          <a:fontRef idx="minor">
            <a:schemeClr val="dk1"/>
          </a:fontRef>
        </p:style>
        <p:txBody>
          <a:bodyPr>
            <a:normAutofit/>
          </a:bodyPr>
          <a:lstStyle/>
          <a:p>
            <a:pPr algn="just"/>
            <a:r>
              <a:rPr lang="es-ES" b="1" dirty="0" smtClean="0"/>
              <a:t>Objetivos DECEM </a:t>
            </a:r>
          </a:p>
          <a:p>
            <a:pPr algn="just"/>
            <a:r>
              <a:rPr lang="es-ES" dirty="0" smtClean="0"/>
              <a:t>Elevar </a:t>
            </a:r>
            <a:r>
              <a:rPr lang="es-ES" dirty="0"/>
              <a:t>las competencias del personal de docentes y administrativos del DECEM </a:t>
            </a:r>
          </a:p>
          <a:p>
            <a:pPr algn="just"/>
            <a:r>
              <a:rPr lang="es-ES" dirty="0" smtClean="0"/>
              <a:t>Mejorar </a:t>
            </a:r>
            <a:r>
              <a:rPr lang="es-ES" dirty="0"/>
              <a:t>la oferta y el nivel académico de posgrados. </a:t>
            </a:r>
          </a:p>
          <a:p>
            <a:pPr algn="just"/>
            <a:r>
              <a:rPr lang="es-ES" dirty="0" smtClean="0"/>
              <a:t>Apoyar </a:t>
            </a:r>
            <a:r>
              <a:rPr lang="es-ES" dirty="0"/>
              <a:t>la acreditación de las carreras y certificación de los procesos vinculados al DECEM. </a:t>
            </a:r>
          </a:p>
          <a:p>
            <a:pPr algn="just"/>
            <a:r>
              <a:rPr lang="es-ES" dirty="0" smtClean="0"/>
              <a:t>Propiciar </a:t>
            </a:r>
            <a:r>
              <a:rPr lang="es-ES" dirty="0"/>
              <a:t>la producción de capital intangible </a:t>
            </a:r>
          </a:p>
          <a:p>
            <a:pPr algn="just"/>
            <a:r>
              <a:rPr lang="es-ES" dirty="0" smtClean="0"/>
              <a:t>Fomentar </a:t>
            </a:r>
            <a:r>
              <a:rPr lang="es-ES" dirty="0"/>
              <a:t>la prestación de servicios en el DECEM. </a:t>
            </a:r>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sp>
        <p:nvSpPr>
          <p:cNvPr id="5" name="Marcador de número de diapositiva 4"/>
          <p:cNvSpPr>
            <a:spLocks noGrp="1"/>
          </p:cNvSpPr>
          <p:nvPr>
            <p:ph type="sldNum" sz="quarter" idx="12"/>
          </p:nvPr>
        </p:nvSpPr>
        <p:spPr/>
        <p:txBody>
          <a:bodyPr/>
          <a:lstStyle/>
          <a:p>
            <a:fld id="{4A822907-8A9D-4F6B-98F6-913902AD56B5}" type="slidenum">
              <a:rPr lang="en-US" smtClean="0"/>
              <a:t>11</a:t>
            </a:fld>
            <a:endParaRPr lang="en-US"/>
          </a:p>
        </p:txBody>
      </p:sp>
    </p:spTree>
    <p:extLst>
      <p:ext uri="{BB962C8B-B14F-4D97-AF65-F5344CB8AC3E}">
        <p14:creationId xmlns:p14="http://schemas.microsoft.com/office/powerpoint/2010/main" val="40611447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ES" dirty="0"/>
              <a:t>Departamento de Ciencias de la Tierra y </a:t>
            </a:r>
            <a:r>
              <a:rPr lang="es-ES" dirty="0" err="1"/>
              <a:t>Contrucción</a:t>
            </a:r>
            <a:r>
              <a:rPr lang="es-ES" dirty="0"/>
              <a:t> DECTC </a:t>
            </a:r>
          </a:p>
        </p:txBody>
      </p:sp>
      <p:sp>
        <p:nvSpPr>
          <p:cNvPr id="3" name="Subtítulo 2"/>
          <p:cNvSpPr>
            <a:spLocks noGrp="1"/>
          </p:cNvSpPr>
          <p:nvPr>
            <p:ph type="subTitle" idx="1"/>
          </p:nvPr>
        </p:nvSpPr>
        <p:spPr>
          <a:xfrm>
            <a:off x="228600" y="1408321"/>
            <a:ext cx="7914599" cy="5081379"/>
          </a:xfrm>
        </p:spPr>
        <p:style>
          <a:lnRef idx="1">
            <a:schemeClr val="accent6"/>
          </a:lnRef>
          <a:fillRef idx="2">
            <a:schemeClr val="accent6"/>
          </a:fillRef>
          <a:effectRef idx="1">
            <a:schemeClr val="accent6"/>
          </a:effectRef>
          <a:fontRef idx="minor">
            <a:schemeClr val="dk1"/>
          </a:fontRef>
        </p:style>
        <p:txBody>
          <a:bodyPr>
            <a:normAutofit/>
          </a:bodyPr>
          <a:lstStyle/>
          <a:p>
            <a:pPr algn="just"/>
            <a:endParaRPr lang="es-ES" b="1" dirty="0" smtClean="0"/>
          </a:p>
          <a:p>
            <a:pPr algn="just"/>
            <a:r>
              <a:rPr lang="es-ES" b="1" dirty="0" smtClean="0"/>
              <a:t>Objetivos DECTC</a:t>
            </a:r>
          </a:p>
          <a:p>
            <a:pPr algn="just"/>
            <a:r>
              <a:rPr lang="es-ES" dirty="0"/>
              <a:t>Apoyar la ejecución de los programas de formación profesional para técnico superior, tercer nivel y cuarto nivel e impulsar el desarrollo de programas y proyectos específicos de investigación y extensión, vinculando estas actividades a la docencia, para proporcionar e implementar alternativas de solución a los problemas de la colectividad y contribuir al desarrollo sustentable del Ecuador. </a:t>
            </a:r>
            <a:endParaRPr lang="es-ES" b="1" dirty="0" smtClean="0"/>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sp>
        <p:nvSpPr>
          <p:cNvPr id="5" name="Marcador de número de diapositiva 4"/>
          <p:cNvSpPr>
            <a:spLocks noGrp="1"/>
          </p:cNvSpPr>
          <p:nvPr>
            <p:ph type="sldNum" sz="quarter" idx="12"/>
          </p:nvPr>
        </p:nvSpPr>
        <p:spPr/>
        <p:txBody>
          <a:bodyPr/>
          <a:lstStyle/>
          <a:p>
            <a:fld id="{4A822907-8A9D-4F6B-98F6-913902AD56B5}" type="slidenum">
              <a:rPr lang="en-US" smtClean="0"/>
              <a:t>12</a:t>
            </a:fld>
            <a:endParaRPr lang="en-US"/>
          </a:p>
        </p:txBody>
      </p:sp>
    </p:spTree>
    <p:extLst>
      <p:ext uri="{BB962C8B-B14F-4D97-AF65-F5344CB8AC3E}">
        <p14:creationId xmlns:p14="http://schemas.microsoft.com/office/powerpoint/2010/main" val="11130782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rmAutofit/>
          </a:bodyPr>
          <a:lstStyle/>
          <a:p>
            <a:r>
              <a:rPr lang="es-ES" dirty="0" smtClean="0"/>
              <a:t>Auditoría Técnica</a:t>
            </a:r>
            <a:endParaRPr lang="es-ES" dirty="0"/>
          </a:p>
        </p:txBody>
      </p:sp>
      <p:sp>
        <p:nvSpPr>
          <p:cNvPr id="3" name="Subtítulo 2"/>
          <p:cNvSpPr>
            <a:spLocks noGrp="1"/>
          </p:cNvSpPr>
          <p:nvPr>
            <p:ph type="subTitle" idx="1"/>
          </p:nvPr>
        </p:nvSpPr>
        <p:spPr>
          <a:xfrm>
            <a:off x="228601" y="1408321"/>
            <a:ext cx="7754446" cy="5449680"/>
          </a:xfrm>
        </p:spPr>
        <p:style>
          <a:lnRef idx="1">
            <a:schemeClr val="accent6"/>
          </a:lnRef>
          <a:fillRef idx="2">
            <a:schemeClr val="accent6"/>
          </a:fillRef>
          <a:effectRef idx="1">
            <a:schemeClr val="accent6"/>
          </a:effectRef>
          <a:fontRef idx="minor">
            <a:schemeClr val="dk1"/>
          </a:fontRef>
        </p:style>
        <p:txBody>
          <a:bodyPr/>
          <a:lstStyle/>
          <a:p>
            <a:r>
              <a:rPr lang="es-ES" dirty="0" smtClean="0"/>
              <a:t>Todos los sistemas tecnológicos son sujetos de </a:t>
            </a:r>
            <a:r>
              <a:rPr lang="es-ES" dirty="0"/>
              <a:t>a</a:t>
            </a:r>
            <a:r>
              <a:rPr lang="es-ES" dirty="0" smtClean="0"/>
              <a:t>uditoría </a:t>
            </a:r>
            <a:r>
              <a:rPr lang="es-ES" dirty="0"/>
              <a:t>t</a:t>
            </a:r>
            <a:r>
              <a:rPr lang="es-ES" dirty="0" smtClean="0"/>
              <a:t>écnica. (Local, </a:t>
            </a:r>
            <a:r>
              <a:rPr lang="es-ES" i="1" dirty="0" smtClean="0"/>
              <a:t>campo</a:t>
            </a:r>
            <a:r>
              <a:rPr lang="es-ES" dirty="0" smtClean="0"/>
              <a:t>)</a:t>
            </a:r>
          </a:p>
          <a:p>
            <a:pPr marL="285750" indent="-285750">
              <a:buFont typeface="Arial"/>
              <a:buChar char="•"/>
            </a:pPr>
            <a:r>
              <a:rPr lang="es-ES" dirty="0" smtClean="0"/>
              <a:t>Congruencia entre proyectos diseñados a nivel ejecutivo vs. Procesos de </a:t>
            </a:r>
            <a:r>
              <a:rPr lang="es-ES" i="1" dirty="0" smtClean="0"/>
              <a:t>gestión técnica </a:t>
            </a:r>
            <a:r>
              <a:rPr lang="es-ES" dirty="0" smtClean="0"/>
              <a:t>pertinentes.</a:t>
            </a:r>
          </a:p>
          <a:p>
            <a:pPr marL="285750" indent="-285750">
              <a:buFont typeface="Arial"/>
              <a:buChar char="•"/>
            </a:pPr>
            <a:r>
              <a:rPr lang="es-ES" dirty="0" smtClean="0"/>
              <a:t>Integración, procedencia y vigencia documentación (Fases: Planificar y Ejecutar).</a:t>
            </a:r>
            <a:endParaRPr lang="es-ES" i="1" dirty="0" smtClean="0"/>
          </a:p>
          <a:p>
            <a:pPr marL="285750" indent="-285750">
              <a:buFont typeface="Arial"/>
              <a:buChar char="•"/>
            </a:pPr>
            <a:r>
              <a:rPr lang="es-ES" dirty="0" smtClean="0"/>
              <a:t>Mitigar el riesgo de las operaciones.</a:t>
            </a:r>
          </a:p>
          <a:p>
            <a:pPr marL="285750" indent="-285750">
              <a:buFont typeface="Arial"/>
              <a:buChar char="•"/>
            </a:pPr>
            <a:r>
              <a:rPr lang="es-ES" dirty="0" smtClean="0"/>
              <a:t>Alinear bases contractuales, presupuestos.</a:t>
            </a:r>
          </a:p>
          <a:p>
            <a:pPr marL="285750" indent="-285750">
              <a:buFont typeface="Arial"/>
              <a:buChar char="•"/>
            </a:pPr>
            <a:r>
              <a:rPr lang="es-ES" dirty="0" smtClean="0"/>
              <a:t>Garantizar la continuidad del negocio.</a:t>
            </a:r>
          </a:p>
          <a:p>
            <a:pPr marL="285750" indent="-285750">
              <a:buFont typeface="Arial"/>
              <a:buChar char="•"/>
            </a:pPr>
            <a:r>
              <a:rPr lang="es-ES" i="1" dirty="0"/>
              <a:t>Cumplir Normativas.</a:t>
            </a:r>
          </a:p>
          <a:p>
            <a:pPr marL="285750" indent="-285750">
              <a:buFont typeface="Arial"/>
              <a:buChar char="•"/>
            </a:pPr>
            <a:r>
              <a:rPr lang="es-ES" i="1" dirty="0"/>
              <a:t>Eficiencia y eficacia de los sistemas y recursos tecnológicos.</a:t>
            </a:r>
          </a:p>
          <a:p>
            <a:pPr marL="285750" indent="-285750">
              <a:buFont typeface="Arial"/>
              <a:buChar char="•"/>
            </a:pPr>
            <a:endParaRPr lang="es-ES" dirty="0" smtClean="0"/>
          </a:p>
          <a:p>
            <a:pPr marL="285750" indent="-285750">
              <a:buFont typeface="Arial"/>
              <a:buChar char="•"/>
            </a:pPr>
            <a:endParaRPr lang="es-ES" dirty="0" smtClean="0"/>
          </a:p>
          <a:p>
            <a:pPr marL="285750" indent="-285750">
              <a:buFont typeface="Arial"/>
              <a:buChar char="•"/>
            </a:pPr>
            <a:endParaRPr lang="es-ES" dirty="0" smtClean="0"/>
          </a:p>
          <a:p>
            <a:pPr marL="285750" indent="-285750">
              <a:buFont typeface="Arial"/>
              <a:buChar char="•"/>
            </a:pPr>
            <a:endParaRPr lang="es-ES" dirty="0" smtClean="0"/>
          </a:p>
          <a:p>
            <a:endParaRPr lang="es-ES" dirty="0"/>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sp>
        <p:nvSpPr>
          <p:cNvPr id="5" name="Marcador de número de diapositiva 4"/>
          <p:cNvSpPr>
            <a:spLocks noGrp="1"/>
          </p:cNvSpPr>
          <p:nvPr>
            <p:ph type="sldNum" sz="quarter" idx="12"/>
          </p:nvPr>
        </p:nvSpPr>
        <p:spPr/>
        <p:txBody>
          <a:bodyPr/>
          <a:lstStyle/>
          <a:p>
            <a:fld id="{4A822907-8A9D-4F6B-98F6-913902AD56B5}" type="slidenum">
              <a:rPr lang="en-US" smtClean="0"/>
              <a:t>13</a:t>
            </a:fld>
            <a:endParaRPr lang="en-US"/>
          </a:p>
        </p:txBody>
      </p:sp>
    </p:spTree>
    <p:extLst>
      <p:ext uri="{BB962C8B-B14F-4D97-AF65-F5344CB8AC3E}">
        <p14:creationId xmlns:p14="http://schemas.microsoft.com/office/powerpoint/2010/main" val="108064871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rmAutofit/>
          </a:bodyPr>
          <a:lstStyle/>
          <a:p>
            <a:r>
              <a:rPr lang="es-ES" dirty="0" smtClean="0"/>
              <a:t>Ambiente de Control Técnico</a:t>
            </a:r>
            <a:endParaRPr lang="es-ES" dirty="0"/>
          </a:p>
        </p:txBody>
      </p:sp>
      <p:sp>
        <p:nvSpPr>
          <p:cNvPr id="3" name="Subtítulo 2"/>
          <p:cNvSpPr>
            <a:spLocks noGrp="1"/>
          </p:cNvSpPr>
          <p:nvPr>
            <p:ph type="subTitle" idx="1"/>
          </p:nvPr>
        </p:nvSpPr>
        <p:spPr>
          <a:xfrm>
            <a:off x="228601" y="1408321"/>
            <a:ext cx="7754446" cy="5449680"/>
          </a:xfrm>
        </p:spPr>
        <p:style>
          <a:lnRef idx="1">
            <a:schemeClr val="accent6"/>
          </a:lnRef>
          <a:fillRef idx="2">
            <a:schemeClr val="accent6"/>
          </a:fillRef>
          <a:effectRef idx="1">
            <a:schemeClr val="accent6"/>
          </a:effectRef>
          <a:fontRef idx="minor">
            <a:schemeClr val="dk1"/>
          </a:fontRef>
        </p:style>
        <p:txBody>
          <a:bodyPr>
            <a:normAutofit fontScale="85000" lnSpcReduction="10000"/>
          </a:bodyPr>
          <a:lstStyle/>
          <a:p>
            <a:pPr marL="285750" lvl="0" indent="-285750">
              <a:buFont typeface="Arial"/>
              <a:buChar char="•"/>
            </a:pPr>
            <a:r>
              <a:rPr lang="es-ES" dirty="0"/>
              <a:t>Garantizar el Marco de Gobierno.</a:t>
            </a:r>
            <a:endParaRPr lang="es-EC" dirty="0"/>
          </a:p>
          <a:p>
            <a:pPr marL="285750" lvl="0" indent="-285750">
              <a:buFont typeface="Arial"/>
              <a:buChar char="•"/>
            </a:pPr>
            <a:r>
              <a:rPr lang="es-ES" dirty="0"/>
              <a:t>Garantizar la entrega de beneficios optimizando los recursos.</a:t>
            </a:r>
            <a:endParaRPr lang="es-EC" dirty="0"/>
          </a:p>
          <a:p>
            <a:pPr marL="285750" lvl="0" indent="-285750">
              <a:buFont typeface="Arial"/>
              <a:buChar char="•"/>
            </a:pPr>
            <a:r>
              <a:rPr lang="es-ES" dirty="0"/>
              <a:t>Garantizar la transparencia entre las partes de Gobierno y Gestión.</a:t>
            </a:r>
            <a:endParaRPr lang="es-EC" dirty="0"/>
          </a:p>
          <a:p>
            <a:pPr marL="285750" lvl="0" indent="-285750">
              <a:buFont typeface="Arial"/>
              <a:buChar char="•"/>
            </a:pPr>
            <a:r>
              <a:rPr lang="es-ES" dirty="0"/>
              <a:t>Optimizar la respuesta al riesgo en los procesos.</a:t>
            </a:r>
            <a:endParaRPr lang="es-EC" dirty="0"/>
          </a:p>
          <a:p>
            <a:pPr marL="285750" lvl="0" indent="-285750">
              <a:buFont typeface="Arial"/>
              <a:buChar char="•"/>
            </a:pPr>
            <a:r>
              <a:rPr lang="es-ES" dirty="0"/>
              <a:t>Optimizar los procesos de alineación, planificación </a:t>
            </a:r>
            <a:r>
              <a:rPr lang="es-ES" dirty="0" smtClean="0"/>
              <a:t>institucional.</a:t>
            </a:r>
            <a:endParaRPr lang="es-EC" dirty="0"/>
          </a:p>
          <a:p>
            <a:pPr marL="285750" lvl="0" indent="-285750">
              <a:buFont typeface="Arial"/>
              <a:buChar char="•"/>
            </a:pPr>
            <a:r>
              <a:rPr lang="es-ES" dirty="0"/>
              <a:t>Gestionar, implementar los proyectos eficientemente.</a:t>
            </a:r>
            <a:endParaRPr lang="es-EC" dirty="0"/>
          </a:p>
          <a:p>
            <a:pPr marL="285750" lvl="0" indent="-285750">
              <a:buFont typeface="Arial"/>
              <a:buChar char="•"/>
            </a:pPr>
            <a:r>
              <a:rPr lang="es-ES" dirty="0"/>
              <a:t>Gestionar la disponibilidad y capacidad en la organización.</a:t>
            </a:r>
            <a:endParaRPr lang="es-EC" dirty="0"/>
          </a:p>
          <a:p>
            <a:pPr marL="285750" lvl="0" indent="-285750">
              <a:buFont typeface="Arial"/>
              <a:buChar char="•"/>
            </a:pPr>
            <a:r>
              <a:rPr lang="es-ES" dirty="0"/>
              <a:t>Gestionar los cambios organizacionales oportunamente.</a:t>
            </a:r>
            <a:endParaRPr lang="es-EC" dirty="0"/>
          </a:p>
          <a:p>
            <a:pPr marL="285750" lvl="0" indent="-285750">
              <a:buFont typeface="Arial"/>
              <a:buChar char="•"/>
            </a:pPr>
            <a:r>
              <a:rPr lang="es-ES" dirty="0"/>
              <a:t>Gestionar el conocimiento y configuración de los activos.</a:t>
            </a:r>
            <a:endParaRPr lang="es-EC" dirty="0"/>
          </a:p>
          <a:p>
            <a:pPr marL="285750" lvl="0" indent="-285750">
              <a:buFont typeface="Arial"/>
              <a:buChar char="•"/>
            </a:pPr>
            <a:r>
              <a:rPr lang="es-ES" dirty="0"/>
              <a:t>Gestionar las operaciones, peticiones ante incidentes garantizando la continuidad del negocio.</a:t>
            </a:r>
            <a:endParaRPr lang="es-EC" dirty="0"/>
          </a:p>
          <a:p>
            <a:pPr marL="285750" lvl="0" indent="-285750">
              <a:buFont typeface="Arial"/>
              <a:buChar char="•"/>
            </a:pPr>
            <a:r>
              <a:rPr lang="es-ES" dirty="0"/>
              <a:t>Supervisar, evaluar y valorar el Control Interno en conformidad a los requerimientos externos. </a:t>
            </a:r>
            <a:endParaRPr lang="es-EC" dirty="0"/>
          </a:p>
          <a:p>
            <a:pPr marL="285750" indent="-285750">
              <a:buFont typeface="Arial"/>
              <a:buChar char="•"/>
            </a:pPr>
            <a:endParaRPr lang="es-ES" dirty="0" smtClean="0"/>
          </a:p>
          <a:p>
            <a:pPr marL="285750" indent="-285750">
              <a:buFont typeface="Arial"/>
              <a:buChar char="•"/>
            </a:pPr>
            <a:endParaRPr lang="es-ES" dirty="0" smtClean="0"/>
          </a:p>
          <a:p>
            <a:pPr marL="285750" indent="-285750">
              <a:buFont typeface="Arial"/>
              <a:buChar char="•"/>
            </a:pPr>
            <a:endParaRPr lang="es-ES" dirty="0" smtClean="0"/>
          </a:p>
          <a:p>
            <a:pPr marL="285750" indent="-285750">
              <a:buFont typeface="Arial"/>
              <a:buChar char="•"/>
            </a:pPr>
            <a:endParaRPr lang="es-ES" dirty="0" smtClean="0"/>
          </a:p>
          <a:p>
            <a:endParaRPr lang="es-ES" dirty="0"/>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sp>
        <p:nvSpPr>
          <p:cNvPr id="5" name="Marcador de número de diapositiva 4"/>
          <p:cNvSpPr>
            <a:spLocks noGrp="1"/>
          </p:cNvSpPr>
          <p:nvPr>
            <p:ph type="sldNum" sz="quarter" idx="12"/>
          </p:nvPr>
        </p:nvSpPr>
        <p:spPr/>
        <p:txBody>
          <a:bodyPr/>
          <a:lstStyle/>
          <a:p>
            <a:fld id="{4A822907-8A9D-4F6B-98F6-913902AD56B5}" type="slidenum">
              <a:rPr lang="en-US" smtClean="0"/>
              <a:t>14</a:t>
            </a:fld>
            <a:endParaRPr lang="en-US"/>
          </a:p>
        </p:txBody>
      </p:sp>
    </p:spTree>
    <p:extLst>
      <p:ext uri="{BB962C8B-B14F-4D97-AF65-F5344CB8AC3E}">
        <p14:creationId xmlns:p14="http://schemas.microsoft.com/office/powerpoint/2010/main" val="191907450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rmAutofit/>
          </a:bodyPr>
          <a:lstStyle/>
          <a:p>
            <a:r>
              <a:rPr lang="es-ES" dirty="0" smtClean="0"/>
              <a:t>Auditoria Técnica: Planificación</a:t>
            </a:r>
            <a:endParaRPr lang="es-ES" dirty="0"/>
          </a:p>
        </p:txBody>
      </p:sp>
      <p:sp>
        <p:nvSpPr>
          <p:cNvPr id="3" name="Subtítulo 2"/>
          <p:cNvSpPr>
            <a:spLocks noGrp="1"/>
          </p:cNvSpPr>
          <p:nvPr>
            <p:ph type="subTitle" idx="1"/>
          </p:nvPr>
        </p:nvSpPr>
        <p:spPr>
          <a:xfrm>
            <a:off x="228601" y="1408321"/>
            <a:ext cx="7754446" cy="5449680"/>
          </a:xfrm>
        </p:spPr>
        <p:style>
          <a:lnRef idx="1">
            <a:schemeClr val="accent6"/>
          </a:lnRef>
          <a:fillRef idx="2">
            <a:schemeClr val="accent6"/>
          </a:fillRef>
          <a:effectRef idx="1">
            <a:schemeClr val="accent6"/>
          </a:effectRef>
          <a:fontRef idx="minor">
            <a:schemeClr val="dk1"/>
          </a:fontRef>
        </p:style>
        <p:txBody>
          <a:bodyPr/>
          <a:lstStyle/>
          <a:p>
            <a:pPr marL="285750" lvl="0" indent="-285750">
              <a:buFont typeface="Arial"/>
              <a:buChar char="•"/>
            </a:pPr>
            <a:r>
              <a:rPr lang="es-EC" dirty="0" smtClean="0"/>
              <a:t>Definición </a:t>
            </a:r>
            <a:r>
              <a:rPr lang="es-EC" dirty="0"/>
              <a:t>del tipo de Auditoria</a:t>
            </a:r>
            <a:r>
              <a:rPr lang="es-EC" dirty="0" smtClean="0"/>
              <a:t>. (Estrategía)</a:t>
            </a:r>
            <a:endParaRPr lang="es-EC" dirty="0"/>
          </a:p>
          <a:p>
            <a:pPr marL="285750" lvl="0" indent="-285750">
              <a:buFont typeface="Arial"/>
              <a:buChar char="•"/>
            </a:pPr>
            <a:r>
              <a:rPr lang="es-EC" dirty="0" smtClean="0"/>
              <a:t>Optimizar y Definir Requisitos</a:t>
            </a:r>
            <a:r>
              <a:rPr lang="es-EC" dirty="0"/>
              <a:t>: Documentos, </a:t>
            </a:r>
            <a:r>
              <a:rPr lang="es-EC" dirty="0" smtClean="0"/>
              <a:t>normas</a:t>
            </a:r>
            <a:r>
              <a:rPr lang="es-EC" dirty="0"/>
              <a:t>, leyes, </a:t>
            </a:r>
            <a:r>
              <a:rPr lang="es-EC" dirty="0" smtClean="0"/>
              <a:t>procedimientos.</a:t>
            </a:r>
          </a:p>
          <a:p>
            <a:pPr marL="285750" lvl="0" indent="-285750">
              <a:buFont typeface="Arial"/>
              <a:buChar char="•"/>
            </a:pPr>
            <a:r>
              <a:rPr lang="es-EC" dirty="0" smtClean="0"/>
              <a:t>Objetivos </a:t>
            </a:r>
            <a:r>
              <a:rPr lang="es-EC" dirty="0"/>
              <a:t>de control y variables.</a:t>
            </a:r>
          </a:p>
          <a:p>
            <a:pPr marL="285750" lvl="0" indent="-285750">
              <a:buFont typeface="Arial"/>
              <a:buChar char="•"/>
            </a:pPr>
            <a:r>
              <a:rPr lang="es-EC" dirty="0"/>
              <a:t>Creación de la auditoria.</a:t>
            </a:r>
          </a:p>
          <a:p>
            <a:pPr marL="285750" lvl="0" indent="-285750">
              <a:buFont typeface="Arial"/>
              <a:buChar char="•"/>
            </a:pPr>
            <a:r>
              <a:rPr lang="es-EC" dirty="0" smtClean="0"/>
              <a:t>Creación </a:t>
            </a:r>
            <a:r>
              <a:rPr lang="es-EC" dirty="0"/>
              <a:t>del plan de trabajo</a:t>
            </a:r>
            <a:r>
              <a:rPr lang="es-EC" dirty="0" smtClean="0"/>
              <a:t>. (Dinámica)</a:t>
            </a:r>
            <a:endParaRPr lang="es-EC" dirty="0"/>
          </a:p>
          <a:p>
            <a:pPr marL="285750" indent="-285750">
              <a:buFont typeface="Arial"/>
              <a:buChar char="•"/>
            </a:pPr>
            <a:r>
              <a:rPr lang="es-EC" dirty="0"/>
              <a:t>Asignación de responsabilidades. </a:t>
            </a:r>
            <a:endParaRPr lang="es-ES" dirty="0" smtClean="0"/>
          </a:p>
          <a:p>
            <a:pPr marL="285750" indent="-285750">
              <a:buFont typeface="Arial"/>
              <a:buChar char="•"/>
            </a:pPr>
            <a:endParaRPr lang="es-ES" dirty="0" smtClean="0"/>
          </a:p>
          <a:p>
            <a:pPr marL="285750" indent="-285750">
              <a:buFont typeface="Arial"/>
              <a:buChar char="•"/>
            </a:pPr>
            <a:endParaRPr lang="es-ES" dirty="0" smtClean="0"/>
          </a:p>
          <a:p>
            <a:pPr marL="285750" indent="-285750">
              <a:buFont typeface="Arial"/>
              <a:buChar char="•"/>
            </a:pPr>
            <a:endParaRPr lang="es-ES" dirty="0" smtClean="0"/>
          </a:p>
          <a:p>
            <a:endParaRPr lang="es-ES" dirty="0"/>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pic>
        <p:nvPicPr>
          <p:cNvPr id="5" name="Imagen 4"/>
          <p:cNvPicPr>
            <a:picLocks noChangeAspect="1"/>
          </p:cNvPicPr>
          <p:nvPr/>
        </p:nvPicPr>
        <p:blipFill>
          <a:blip r:embed="rId3"/>
          <a:stretch>
            <a:fillRect/>
          </a:stretch>
        </p:blipFill>
        <p:spPr>
          <a:xfrm>
            <a:off x="291686" y="4774519"/>
            <a:ext cx="4066276" cy="2039862"/>
          </a:xfrm>
          <a:prstGeom prst="rect">
            <a:avLst/>
          </a:prstGeom>
        </p:spPr>
      </p:pic>
      <p:pic>
        <p:nvPicPr>
          <p:cNvPr id="6" name="Imagen 5"/>
          <p:cNvPicPr>
            <a:picLocks noChangeAspect="1"/>
          </p:cNvPicPr>
          <p:nvPr/>
        </p:nvPicPr>
        <p:blipFill>
          <a:blip r:embed="rId4"/>
          <a:stretch>
            <a:fillRect/>
          </a:stretch>
        </p:blipFill>
        <p:spPr>
          <a:xfrm>
            <a:off x="4430805" y="4774519"/>
            <a:ext cx="962794" cy="2059160"/>
          </a:xfrm>
          <a:prstGeom prst="rect">
            <a:avLst/>
          </a:prstGeom>
        </p:spPr>
      </p:pic>
      <p:sp>
        <p:nvSpPr>
          <p:cNvPr id="7" name="Marcador de número de diapositiva 6"/>
          <p:cNvSpPr>
            <a:spLocks noGrp="1"/>
          </p:cNvSpPr>
          <p:nvPr>
            <p:ph type="sldNum" sz="quarter" idx="12"/>
          </p:nvPr>
        </p:nvSpPr>
        <p:spPr/>
        <p:txBody>
          <a:bodyPr/>
          <a:lstStyle/>
          <a:p>
            <a:fld id="{4A822907-8A9D-4F6B-98F6-913902AD56B5}" type="slidenum">
              <a:rPr lang="en-US" smtClean="0"/>
              <a:t>15</a:t>
            </a:fld>
            <a:endParaRPr lang="en-US"/>
          </a:p>
        </p:txBody>
      </p:sp>
    </p:spTree>
    <p:extLst>
      <p:ext uri="{BB962C8B-B14F-4D97-AF65-F5344CB8AC3E}">
        <p14:creationId xmlns:p14="http://schemas.microsoft.com/office/powerpoint/2010/main" val="191907450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rmAutofit/>
          </a:bodyPr>
          <a:lstStyle/>
          <a:p>
            <a:r>
              <a:rPr lang="es-ES" dirty="0"/>
              <a:t>Auditoria Técnica: </a:t>
            </a:r>
            <a:r>
              <a:rPr lang="es-ES" dirty="0" smtClean="0"/>
              <a:t>Ejecución</a:t>
            </a:r>
            <a:endParaRPr lang="es-ES" dirty="0"/>
          </a:p>
        </p:txBody>
      </p:sp>
      <p:sp>
        <p:nvSpPr>
          <p:cNvPr id="3" name="Subtítulo 2"/>
          <p:cNvSpPr>
            <a:spLocks noGrp="1"/>
          </p:cNvSpPr>
          <p:nvPr>
            <p:ph type="subTitle" idx="1"/>
          </p:nvPr>
        </p:nvSpPr>
        <p:spPr>
          <a:xfrm>
            <a:off x="228601" y="1408321"/>
            <a:ext cx="7754446" cy="5449680"/>
          </a:xfrm>
        </p:spPr>
        <p:style>
          <a:lnRef idx="1">
            <a:schemeClr val="accent6"/>
          </a:lnRef>
          <a:fillRef idx="2">
            <a:schemeClr val="accent6"/>
          </a:fillRef>
          <a:effectRef idx="1">
            <a:schemeClr val="accent6"/>
          </a:effectRef>
          <a:fontRef idx="minor">
            <a:schemeClr val="dk1"/>
          </a:fontRef>
        </p:style>
        <p:txBody>
          <a:bodyPr/>
          <a:lstStyle/>
          <a:p>
            <a:pPr marL="285750" lvl="0" indent="-285750">
              <a:buFont typeface="Arial"/>
              <a:buChar char="•"/>
            </a:pPr>
            <a:r>
              <a:rPr lang="es-EC" dirty="0" smtClean="0"/>
              <a:t>Workflow </a:t>
            </a:r>
            <a:r>
              <a:rPr lang="es-EC" dirty="0"/>
              <a:t>de gestión</a:t>
            </a:r>
            <a:r>
              <a:rPr lang="es-EC" dirty="0" smtClean="0"/>
              <a:t>. (Tema, objetivos, alcance, planificación, Objetivos del procedimiento)</a:t>
            </a:r>
            <a:endParaRPr lang="es-EC" dirty="0"/>
          </a:p>
          <a:p>
            <a:pPr marL="285750" lvl="0" indent="-285750">
              <a:buFont typeface="Arial"/>
              <a:buChar char="•"/>
            </a:pPr>
            <a:r>
              <a:rPr lang="es-EC" dirty="0"/>
              <a:t>Ejecución de encuestas de auditorias</a:t>
            </a:r>
            <a:r>
              <a:rPr lang="es-EC" dirty="0" smtClean="0"/>
              <a:t>. (Entrevistas, Nómina de Personal, Políticas, Normas, Reglamentos, Enfoque, Herramientas y Metodologías, Detectar </a:t>
            </a:r>
            <a:r>
              <a:rPr lang="es-EC" dirty="0"/>
              <a:t>errores)</a:t>
            </a:r>
          </a:p>
          <a:p>
            <a:pPr marL="285750" indent="-285750">
              <a:buFont typeface="Arial"/>
              <a:buChar char="•"/>
            </a:pPr>
            <a:r>
              <a:rPr lang="es-EC" dirty="0"/>
              <a:t>Registro de resultados de objetivos de control</a:t>
            </a:r>
            <a:r>
              <a:rPr lang="es-EC" dirty="0" smtClean="0"/>
              <a:t>. (Organizar)</a:t>
            </a:r>
            <a:endParaRPr lang="es-EC" dirty="0"/>
          </a:p>
          <a:p>
            <a:pPr marL="285750" lvl="0" indent="-285750">
              <a:buFont typeface="Arial"/>
              <a:buChar char="•"/>
            </a:pPr>
            <a:r>
              <a:rPr lang="es-EC" dirty="0"/>
              <a:t>Registro de pruebas y evidencias</a:t>
            </a:r>
            <a:r>
              <a:rPr lang="es-EC" dirty="0" smtClean="0"/>
              <a:t>. Carga </a:t>
            </a:r>
            <a:r>
              <a:rPr lang="es-EC" dirty="0"/>
              <a:t>de datos. </a:t>
            </a:r>
            <a:r>
              <a:rPr lang="es-EC" dirty="0" smtClean="0"/>
              <a:t>(Evaluación, Análisis, Estadísticas, Hallazgos principales)</a:t>
            </a:r>
            <a:endParaRPr lang="es-ES" dirty="0" smtClean="0"/>
          </a:p>
          <a:p>
            <a:pPr marL="285750" indent="-285750">
              <a:buFont typeface="Arial"/>
              <a:buChar char="•"/>
            </a:pPr>
            <a:endParaRPr lang="es-ES" dirty="0" smtClean="0"/>
          </a:p>
          <a:p>
            <a:pPr marL="285750" indent="-285750">
              <a:buFont typeface="Arial"/>
              <a:buChar char="•"/>
            </a:pPr>
            <a:endParaRPr lang="es-ES" dirty="0" smtClean="0"/>
          </a:p>
          <a:p>
            <a:endParaRPr lang="es-ES" dirty="0"/>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4348259" y="4577976"/>
            <a:ext cx="1690006" cy="2280026"/>
          </a:xfrm>
          <a:prstGeom prst="rect">
            <a:avLst/>
          </a:prstGeom>
          <a:noFill/>
          <a:ln>
            <a:noFill/>
          </a:ln>
        </p:spPr>
      </p:pic>
      <p:pic>
        <p:nvPicPr>
          <p:cNvPr id="6" name="Imagen 5"/>
          <p:cNvPicPr/>
          <p:nvPr/>
        </p:nvPicPr>
        <p:blipFill>
          <a:blip r:embed="rId4">
            <a:extLst>
              <a:ext uri="{28A0092B-C50C-407E-A947-70E740481C1C}">
                <a14:useLocalDpi xmlns:a14="http://schemas.microsoft.com/office/drawing/2010/main" val="0"/>
              </a:ext>
            </a:extLst>
          </a:blip>
          <a:srcRect/>
          <a:stretch>
            <a:fillRect/>
          </a:stretch>
        </p:blipFill>
        <p:spPr bwMode="auto">
          <a:xfrm>
            <a:off x="2371580" y="4577975"/>
            <a:ext cx="1782197" cy="2280025"/>
          </a:xfrm>
          <a:prstGeom prst="rect">
            <a:avLst/>
          </a:prstGeom>
          <a:noFill/>
          <a:ln>
            <a:noFill/>
          </a:ln>
        </p:spPr>
      </p:pic>
      <p:pic>
        <p:nvPicPr>
          <p:cNvPr id="7" name="Imagen 6"/>
          <p:cNvPicPr/>
          <p:nvPr/>
        </p:nvPicPr>
        <p:blipFill>
          <a:blip r:embed="rId5">
            <a:extLst>
              <a:ext uri="{28A0092B-C50C-407E-A947-70E740481C1C}">
                <a14:useLocalDpi xmlns:a14="http://schemas.microsoft.com/office/drawing/2010/main" val="0"/>
              </a:ext>
            </a:extLst>
          </a:blip>
          <a:srcRect/>
          <a:stretch>
            <a:fillRect/>
          </a:stretch>
        </p:blipFill>
        <p:spPr bwMode="auto">
          <a:xfrm>
            <a:off x="6186727" y="4577977"/>
            <a:ext cx="1724873" cy="2280024"/>
          </a:xfrm>
          <a:prstGeom prst="rect">
            <a:avLst/>
          </a:prstGeom>
          <a:noFill/>
          <a:ln>
            <a:noFill/>
          </a:ln>
        </p:spPr>
      </p:pic>
      <p:pic>
        <p:nvPicPr>
          <p:cNvPr id="8" name="Imagen 7"/>
          <p:cNvPicPr/>
          <p:nvPr/>
        </p:nvPicPr>
        <p:blipFill>
          <a:blip r:embed="rId6">
            <a:extLst>
              <a:ext uri="{28A0092B-C50C-407E-A947-70E740481C1C}">
                <a14:useLocalDpi xmlns:a14="http://schemas.microsoft.com/office/drawing/2010/main" val="0"/>
              </a:ext>
            </a:extLst>
          </a:blip>
          <a:srcRect/>
          <a:stretch>
            <a:fillRect/>
          </a:stretch>
        </p:blipFill>
        <p:spPr bwMode="auto">
          <a:xfrm>
            <a:off x="312964" y="4577975"/>
            <a:ext cx="1853891" cy="2280026"/>
          </a:xfrm>
          <a:prstGeom prst="rect">
            <a:avLst/>
          </a:prstGeom>
          <a:noFill/>
          <a:ln>
            <a:noFill/>
          </a:ln>
        </p:spPr>
      </p:pic>
      <p:sp>
        <p:nvSpPr>
          <p:cNvPr id="9" name="Marcador de número de diapositiva 8"/>
          <p:cNvSpPr>
            <a:spLocks noGrp="1"/>
          </p:cNvSpPr>
          <p:nvPr>
            <p:ph type="sldNum" sz="quarter" idx="12"/>
          </p:nvPr>
        </p:nvSpPr>
        <p:spPr/>
        <p:txBody>
          <a:bodyPr/>
          <a:lstStyle/>
          <a:p>
            <a:fld id="{4A822907-8A9D-4F6B-98F6-913902AD56B5}" type="slidenum">
              <a:rPr lang="en-US" smtClean="0"/>
              <a:t>16</a:t>
            </a:fld>
            <a:endParaRPr lang="en-US"/>
          </a:p>
        </p:txBody>
      </p:sp>
    </p:spTree>
    <p:extLst>
      <p:ext uri="{BB962C8B-B14F-4D97-AF65-F5344CB8AC3E}">
        <p14:creationId xmlns:p14="http://schemas.microsoft.com/office/powerpoint/2010/main" val="191907450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ES" dirty="0"/>
              <a:t>Auditoria Técnica: </a:t>
            </a:r>
            <a:r>
              <a:rPr lang="es-ES" dirty="0" smtClean="0"/>
              <a:t>Ejecución/</a:t>
            </a:r>
            <a:r>
              <a:rPr lang="es-ES" dirty="0"/>
              <a:t>I</a:t>
            </a:r>
            <a:r>
              <a:rPr lang="es-ES" dirty="0" smtClean="0"/>
              <a:t>nformación</a:t>
            </a:r>
            <a:endParaRPr lang="es-ES" dirty="0"/>
          </a:p>
        </p:txBody>
      </p:sp>
      <p:sp>
        <p:nvSpPr>
          <p:cNvPr id="3" name="Subtítulo 2"/>
          <p:cNvSpPr>
            <a:spLocks noGrp="1"/>
          </p:cNvSpPr>
          <p:nvPr>
            <p:ph type="subTitle" idx="1"/>
          </p:nvPr>
        </p:nvSpPr>
        <p:spPr>
          <a:xfrm>
            <a:off x="228601" y="1408321"/>
            <a:ext cx="7754446" cy="5449680"/>
          </a:xfrm>
        </p:spPr>
        <p:style>
          <a:lnRef idx="1">
            <a:schemeClr val="accent6"/>
          </a:lnRef>
          <a:fillRef idx="2">
            <a:schemeClr val="accent6"/>
          </a:fillRef>
          <a:effectRef idx="1">
            <a:schemeClr val="accent6"/>
          </a:effectRef>
          <a:fontRef idx="minor">
            <a:schemeClr val="dk1"/>
          </a:fontRef>
        </p:style>
        <p:txBody>
          <a:bodyPr/>
          <a:lstStyle/>
          <a:p>
            <a:pPr marL="285750" lvl="0" indent="-285750">
              <a:buFont typeface="Arial"/>
              <a:buChar char="•"/>
            </a:pPr>
            <a:endParaRPr lang="es-EC" dirty="0" smtClean="0"/>
          </a:p>
          <a:p>
            <a:pPr lvl="0"/>
            <a:endParaRPr lang="es-EC" dirty="0"/>
          </a:p>
          <a:p>
            <a:pPr marL="285750" indent="-285750">
              <a:buFont typeface="Arial"/>
              <a:buChar char="•"/>
            </a:pPr>
            <a:endParaRPr lang="es-ES" dirty="0" smtClean="0"/>
          </a:p>
          <a:p>
            <a:pPr marL="285750" indent="-285750">
              <a:buFont typeface="Arial"/>
              <a:buChar char="•"/>
            </a:pPr>
            <a:endParaRPr lang="es-ES" dirty="0" smtClean="0"/>
          </a:p>
          <a:p>
            <a:endParaRPr lang="es-ES" dirty="0"/>
          </a:p>
        </p:txBody>
      </p:sp>
      <p:pic>
        <p:nvPicPr>
          <p:cNvPr id="4" name="Imagen 3"/>
          <p:cNvPicPr>
            <a:picLocks noChangeAspect="1"/>
          </p:cNvPicPr>
          <p:nvPr/>
        </p:nvPicPr>
        <p:blipFill>
          <a:blip r:embed="rId3"/>
          <a:stretch>
            <a:fillRect/>
          </a:stretch>
        </p:blipFill>
        <p:spPr>
          <a:xfrm>
            <a:off x="8143200" y="5788800"/>
            <a:ext cx="914400" cy="810000"/>
          </a:xfrm>
          <a:prstGeom prst="rect">
            <a:avLst/>
          </a:prstGeom>
        </p:spPr>
      </p:pic>
      <p:graphicFrame>
        <p:nvGraphicFramePr>
          <p:cNvPr id="6" name="Objeto 5"/>
          <p:cNvGraphicFramePr>
            <a:graphicFrameLocks noChangeAspect="1"/>
          </p:cNvGraphicFramePr>
          <p:nvPr>
            <p:extLst>
              <p:ext uri="{D42A27DB-BD31-4B8C-83A1-F6EECF244321}">
                <p14:modId xmlns:p14="http://schemas.microsoft.com/office/powerpoint/2010/main" val="3581387786"/>
              </p:ext>
            </p:extLst>
          </p:nvPr>
        </p:nvGraphicFramePr>
        <p:xfrm>
          <a:off x="2685838" y="3136212"/>
          <a:ext cx="3613305" cy="1910793"/>
        </p:xfrm>
        <a:graphic>
          <a:graphicData uri="http://schemas.openxmlformats.org/presentationml/2006/ole">
            <mc:AlternateContent xmlns:mc="http://schemas.openxmlformats.org/markup-compatibility/2006">
              <mc:Choice xmlns:v="urn:schemas-microsoft-com:vml" Requires="v">
                <p:oleObj spid="_x0000_s1177" name="Documento" r:id="rId4" imgW="5549900" imgH="2781300" progId="Word.Document.12">
                  <p:embed/>
                </p:oleObj>
              </mc:Choice>
              <mc:Fallback>
                <p:oleObj name="Documento" r:id="rId4" imgW="5549900" imgH="2781300" progId="Word.Document.12">
                  <p:embed/>
                  <p:pic>
                    <p:nvPicPr>
                      <p:cNvPr id="0" name=""/>
                      <p:cNvPicPr/>
                      <p:nvPr/>
                    </p:nvPicPr>
                    <p:blipFill>
                      <a:blip r:embed="rId5"/>
                      <a:stretch>
                        <a:fillRect/>
                      </a:stretch>
                    </p:blipFill>
                    <p:spPr>
                      <a:xfrm>
                        <a:off x="2685838" y="3136212"/>
                        <a:ext cx="3613305" cy="1910793"/>
                      </a:xfrm>
                      <a:prstGeom prst="rect">
                        <a:avLst/>
                      </a:prstGeom>
                    </p:spPr>
                  </p:pic>
                </p:oleObj>
              </mc:Fallback>
            </mc:AlternateContent>
          </a:graphicData>
        </a:graphic>
      </p:graphicFrame>
      <p:pic>
        <p:nvPicPr>
          <p:cNvPr id="7" name="Imagen 6" descr="http://dectc.espe.edu.ec/wp-content/uploads/2014/11/org1.jpg"/>
          <p:cNvPicPr/>
          <p:nvPr/>
        </p:nvPicPr>
        <p:blipFill>
          <a:blip r:embed="rId6">
            <a:extLst>
              <a:ext uri="{28A0092B-C50C-407E-A947-70E740481C1C}">
                <a14:useLocalDpi xmlns:a14="http://schemas.microsoft.com/office/drawing/2010/main" val="0"/>
              </a:ext>
            </a:extLst>
          </a:blip>
          <a:srcRect/>
          <a:stretch>
            <a:fillRect/>
          </a:stretch>
        </p:blipFill>
        <p:spPr bwMode="auto">
          <a:xfrm>
            <a:off x="6375298" y="1408321"/>
            <a:ext cx="2707244" cy="2652562"/>
          </a:xfrm>
          <a:prstGeom prst="rect">
            <a:avLst/>
          </a:prstGeom>
          <a:noFill/>
          <a:ln>
            <a:noFill/>
          </a:ln>
        </p:spPr>
      </p:pic>
      <p:pic>
        <p:nvPicPr>
          <p:cNvPr id="8" name="Imagen 7"/>
          <p:cNvPicPr/>
          <p:nvPr/>
        </p:nvPicPr>
        <p:blipFill rotWithShape="1">
          <a:blip r:embed="rId7"/>
          <a:srcRect l="10024" t="11432" r="11487" b="6860"/>
          <a:stretch/>
        </p:blipFill>
        <p:spPr bwMode="auto">
          <a:xfrm>
            <a:off x="2685838" y="1425780"/>
            <a:ext cx="3613306" cy="1679706"/>
          </a:xfrm>
          <a:prstGeom prst="rect">
            <a:avLst/>
          </a:prstGeom>
          <a:ln>
            <a:noFill/>
          </a:ln>
          <a:extLst>
            <a:ext uri="{53640926-AAD7-44d8-BBD7-CCE9431645EC}">
              <a14:shadowObscured xmlns:a14="http://schemas.microsoft.com/office/drawing/2010/main"/>
            </a:ext>
          </a:extLst>
        </p:spPr>
      </p:pic>
      <p:graphicFrame>
        <p:nvGraphicFramePr>
          <p:cNvPr id="9" name="Objeto 8"/>
          <p:cNvGraphicFramePr>
            <a:graphicFrameLocks noChangeAspect="1"/>
          </p:cNvGraphicFramePr>
          <p:nvPr>
            <p:extLst>
              <p:ext uri="{D42A27DB-BD31-4B8C-83A1-F6EECF244321}">
                <p14:modId xmlns:p14="http://schemas.microsoft.com/office/powerpoint/2010/main" val="2810651973"/>
              </p:ext>
            </p:extLst>
          </p:nvPr>
        </p:nvGraphicFramePr>
        <p:xfrm>
          <a:off x="301645" y="5104385"/>
          <a:ext cx="3568630" cy="1675523"/>
        </p:xfrm>
        <a:graphic>
          <a:graphicData uri="http://schemas.openxmlformats.org/presentationml/2006/ole">
            <mc:AlternateContent xmlns:mc="http://schemas.openxmlformats.org/markup-compatibility/2006">
              <mc:Choice xmlns:v="urn:schemas-microsoft-com:vml" Requires="v">
                <p:oleObj spid="_x0000_s1178" name="Documento" r:id="rId8" imgW="5549900" imgH="2324100" progId="Word.Document.12">
                  <p:embed/>
                </p:oleObj>
              </mc:Choice>
              <mc:Fallback>
                <p:oleObj name="Documento" r:id="rId8" imgW="5549900" imgH="2324100" progId="Word.Document.12">
                  <p:embed/>
                  <p:pic>
                    <p:nvPicPr>
                      <p:cNvPr id="0" name=""/>
                      <p:cNvPicPr/>
                      <p:nvPr/>
                    </p:nvPicPr>
                    <p:blipFill>
                      <a:blip r:embed="rId9"/>
                      <a:stretch>
                        <a:fillRect/>
                      </a:stretch>
                    </p:blipFill>
                    <p:spPr>
                      <a:xfrm>
                        <a:off x="301645" y="5104385"/>
                        <a:ext cx="3568630" cy="1675523"/>
                      </a:xfrm>
                      <a:prstGeom prst="rect">
                        <a:avLst/>
                      </a:prstGeom>
                    </p:spPr>
                  </p:pic>
                </p:oleObj>
              </mc:Fallback>
            </mc:AlternateContent>
          </a:graphicData>
        </a:graphic>
      </p:graphicFrame>
      <p:pic>
        <p:nvPicPr>
          <p:cNvPr id="10" name="Imagen 9"/>
          <p:cNvPicPr/>
          <p:nvPr/>
        </p:nvPicPr>
        <p:blipFill rotWithShape="1">
          <a:blip r:embed="rId10"/>
          <a:srcRect l="14525" t="11155" r="11967" b="5635"/>
          <a:stretch/>
        </p:blipFill>
        <p:spPr bwMode="auto">
          <a:xfrm>
            <a:off x="3953606" y="5100292"/>
            <a:ext cx="3967983" cy="1716740"/>
          </a:xfrm>
          <a:prstGeom prst="rect">
            <a:avLst/>
          </a:prstGeom>
          <a:ln>
            <a:noFill/>
          </a:ln>
          <a:extLst>
            <a:ext uri="{53640926-AAD7-44d8-BBD7-CCE9431645EC}">
              <a14:shadowObscured xmlns:a14="http://schemas.microsoft.com/office/drawing/2010/main"/>
            </a:ext>
          </a:extLst>
        </p:spPr>
      </p:pic>
      <p:pic>
        <p:nvPicPr>
          <p:cNvPr id="11" name="Imagen 10"/>
          <p:cNvPicPr/>
          <p:nvPr/>
        </p:nvPicPr>
        <p:blipFill>
          <a:blip r:embed="rId11">
            <a:extLst>
              <a:ext uri="{28A0092B-C50C-407E-A947-70E740481C1C}">
                <a14:useLocalDpi xmlns:a14="http://schemas.microsoft.com/office/drawing/2010/main" val="0"/>
              </a:ext>
            </a:extLst>
          </a:blip>
          <a:srcRect/>
          <a:stretch>
            <a:fillRect/>
          </a:stretch>
        </p:blipFill>
        <p:spPr bwMode="auto">
          <a:xfrm>
            <a:off x="301645" y="1425779"/>
            <a:ext cx="2340922" cy="3621225"/>
          </a:xfrm>
          <a:prstGeom prst="rect">
            <a:avLst/>
          </a:prstGeom>
          <a:noFill/>
          <a:ln>
            <a:noFill/>
          </a:ln>
        </p:spPr>
      </p:pic>
      <p:pic>
        <p:nvPicPr>
          <p:cNvPr id="12" name="0 Imagen"/>
          <p:cNvPicPr/>
          <p:nvPr/>
        </p:nvPicPr>
        <p:blipFill>
          <a:blip r:embed="rId12">
            <a:extLst>
              <a:ext uri="{28A0092B-C50C-407E-A947-70E740481C1C}">
                <a14:useLocalDpi xmlns:a14="http://schemas.microsoft.com/office/drawing/2010/main" val="0"/>
              </a:ext>
            </a:extLst>
          </a:blip>
          <a:stretch>
            <a:fillRect/>
          </a:stretch>
        </p:blipFill>
        <p:spPr>
          <a:xfrm>
            <a:off x="5859303" y="3902907"/>
            <a:ext cx="3287253" cy="1422701"/>
          </a:xfrm>
          <a:prstGeom prst="rect">
            <a:avLst/>
          </a:prstGeom>
        </p:spPr>
      </p:pic>
      <p:sp>
        <p:nvSpPr>
          <p:cNvPr id="5" name="Marcador de número de diapositiva 4"/>
          <p:cNvSpPr>
            <a:spLocks noGrp="1"/>
          </p:cNvSpPr>
          <p:nvPr>
            <p:ph type="sldNum" sz="quarter" idx="12"/>
          </p:nvPr>
        </p:nvSpPr>
        <p:spPr/>
        <p:txBody>
          <a:bodyPr/>
          <a:lstStyle/>
          <a:p>
            <a:fld id="{4A822907-8A9D-4F6B-98F6-913902AD56B5}" type="slidenum">
              <a:rPr lang="en-US" smtClean="0"/>
              <a:t>17</a:t>
            </a:fld>
            <a:endParaRPr lang="en-US"/>
          </a:p>
        </p:txBody>
      </p:sp>
    </p:spTree>
    <p:extLst>
      <p:ext uri="{BB962C8B-B14F-4D97-AF65-F5344CB8AC3E}">
        <p14:creationId xmlns:p14="http://schemas.microsoft.com/office/powerpoint/2010/main" val="4030456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rmAutofit/>
          </a:bodyPr>
          <a:lstStyle/>
          <a:p>
            <a:r>
              <a:rPr lang="es-ES" dirty="0" smtClean="0"/>
              <a:t>Auditoria Técnica: Finalización</a:t>
            </a:r>
            <a:endParaRPr lang="es-ES" dirty="0"/>
          </a:p>
        </p:txBody>
      </p:sp>
      <p:sp>
        <p:nvSpPr>
          <p:cNvPr id="3" name="Subtítulo 2"/>
          <p:cNvSpPr>
            <a:spLocks noGrp="1"/>
          </p:cNvSpPr>
          <p:nvPr>
            <p:ph type="subTitle" idx="1"/>
          </p:nvPr>
        </p:nvSpPr>
        <p:spPr>
          <a:xfrm>
            <a:off x="228601" y="1408321"/>
            <a:ext cx="7754446" cy="5449680"/>
          </a:xfrm>
        </p:spPr>
        <p:style>
          <a:lnRef idx="1">
            <a:schemeClr val="accent6"/>
          </a:lnRef>
          <a:fillRef idx="2">
            <a:schemeClr val="accent6"/>
          </a:fillRef>
          <a:effectRef idx="1">
            <a:schemeClr val="accent6"/>
          </a:effectRef>
          <a:fontRef idx="minor">
            <a:schemeClr val="dk1"/>
          </a:fontRef>
        </p:style>
        <p:txBody>
          <a:bodyPr/>
          <a:lstStyle/>
          <a:p>
            <a:pPr marL="285750" lvl="0" indent="-285750">
              <a:buFont typeface="Arial"/>
              <a:buChar char="•"/>
            </a:pPr>
            <a:r>
              <a:rPr lang="es-EC" dirty="0" smtClean="0"/>
              <a:t>Crear </a:t>
            </a:r>
            <a:r>
              <a:rPr lang="es-EC" dirty="0"/>
              <a:t>observaciones</a:t>
            </a:r>
            <a:r>
              <a:rPr lang="es-EC" dirty="0" smtClean="0"/>
              <a:t>. (Aspectos claves, Prioridades, Riesgo)</a:t>
            </a:r>
            <a:endParaRPr lang="es-EC" dirty="0"/>
          </a:p>
          <a:p>
            <a:pPr marL="285750" lvl="0" indent="-285750">
              <a:buFont typeface="Arial"/>
              <a:buChar char="•"/>
            </a:pPr>
            <a:r>
              <a:rPr lang="es-EC" dirty="0"/>
              <a:t>Vincular observaciones previas (Seguimiento).</a:t>
            </a:r>
          </a:p>
          <a:p>
            <a:pPr marL="285750" lvl="0" indent="-285750">
              <a:buFont typeface="Arial"/>
              <a:buChar char="•"/>
            </a:pPr>
            <a:r>
              <a:rPr lang="es-EC" dirty="0"/>
              <a:t>Informe final de auditoria</a:t>
            </a:r>
            <a:r>
              <a:rPr lang="es-EC" dirty="0" smtClean="0"/>
              <a:t>. (Útil, oportuno, objetivo, perspectiva, conciso, preciso, razonable, adecuado, constructivo, efectivo, claro)</a:t>
            </a:r>
            <a:endParaRPr lang="es-EC" dirty="0"/>
          </a:p>
          <a:p>
            <a:pPr marL="285750" indent="-285750">
              <a:buFont typeface="Arial"/>
              <a:buChar char="•"/>
            </a:pPr>
            <a:r>
              <a:rPr lang="es-EC" dirty="0"/>
              <a:t>Integrar observaciones y no conformidades. </a:t>
            </a:r>
            <a:r>
              <a:rPr lang="es-EC" dirty="0" smtClean="0"/>
              <a:t>(Confianza/Preocupación)</a:t>
            </a:r>
            <a:endParaRPr lang="es-ES" dirty="0" smtClean="0"/>
          </a:p>
          <a:p>
            <a:pPr marL="285750" indent="-285750">
              <a:buFont typeface="Arial"/>
              <a:buChar char="•"/>
            </a:pPr>
            <a:endParaRPr lang="es-ES" dirty="0" smtClean="0"/>
          </a:p>
          <a:p>
            <a:pPr marL="285750" indent="-285750">
              <a:buFont typeface="Arial"/>
              <a:buChar char="•"/>
            </a:pPr>
            <a:endParaRPr lang="es-ES" dirty="0" smtClean="0"/>
          </a:p>
          <a:p>
            <a:pPr marL="285750" indent="-285750">
              <a:buFont typeface="Arial"/>
              <a:buChar char="•"/>
            </a:pPr>
            <a:endParaRPr lang="es-ES" dirty="0" smtClean="0"/>
          </a:p>
          <a:p>
            <a:endParaRPr lang="es-ES" dirty="0"/>
          </a:p>
        </p:txBody>
      </p:sp>
      <p:pic>
        <p:nvPicPr>
          <p:cNvPr id="4" name="Imagen 3"/>
          <p:cNvPicPr>
            <a:picLocks noChangeAspect="1"/>
          </p:cNvPicPr>
          <p:nvPr/>
        </p:nvPicPr>
        <p:blipFill>
          <a:blip r:embed="rId2"/>
          <a:stretch>
            <a:fillRect/>
          </a:stretch>
        </p:blipFill>
        <p:spPr>
          <a:xfrm>
            <a:off x="8189103" y="388785"/>
            <a:ext cx="914400" cy="810000"/>
          </a:xfrm>
          <a:prstGeom prst="rect">
            <a:avLst/>
          </a:prstGeom>
        </p:spPr>
      </p:pic>
      <p:pic>
        <p:nvPicPr>
          <p:cNvPr id="6" name="Imagen 5"/>
          <p:cNvPicPr>
            <a:picLocks noChangeAspect="1"/>
          </p:cNvPicPr>
          <p:nvPr/>
        </p:nvPicPr>
        <p:blipFill>
          <a:blip r:embed="rId3"/>
          <a:stretch>
            <a:fillRect/>
          </a:stretch>
        </p:blipFill>
        <p:spPr>
          <a:xfrm>
            <a:off x="5951809" y="4019873"/>
            <a:ext cx="2031238" cy="2822828"/>
          </a:xfrm>
          <a:prstGeom prst="rect">
            <a:avLst/>
          </a:prstGeom>
        </p:spPr>
      </p:pic>
      <p:sp>
        <p:nvSpPr>
          <p:cNvPr id="5" name="Marcador de número de diapositiva 4"/>
          <p:cNvSpPr>
            <a:spLocks noGrp="1"/>
          </p:cNvSpPr>
          <p:nvPr>
            <p:ph type="sldNum" sz="quarter" idx="12"/>
          </p:nvPr>
        </p:nvSpPr>
        <p:spPr/>
        <p:txBody>
          <a:bodyPr/>
          <a:lstStyle/>
          <a:p>
            <a:fld id="{4A822907-8A9D-4F6B-98F6-913902AD56B5}" type="slidenum">
              <a:rPr lang="en-US" smtClean="0"/>
              <a:t>18</a:t>
            </a:fld>
            <a:endParaRPr lang="en-US"/>
          </a:p>
        </p:txBody>
      </p:sp>
    </p:spTree>
    <p:extLst>
      <p:ext uri="{BB962C8B-B14F-4D97-AF65-F5344CB8AC3E}">
        <p14:creationId xmlns:p14="http://schemas.microsoft.com/office/powerpoint/2010/main" val="191907450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Autofit/>
          </a:bodyPr>
          <a:lstStyle/>
          <a:p>
            <a:r>
              <a:rPr lang="es-ES" sz="2400" dirty="0" smtClean="0"/>
              <a:t>ISACA</a:t>
            </a:r>
            <a:r>
              <a:rPr lang="es-ES" sz="2400" dirty="0"/>
              <a:t>, COBIT </a:t>
            </a:r>
            <a:r>
              <a:rPr lang="es-ES" sz="2400" dirty="0" smtClean="0"/>
              <a:t>5</a:t>
            </a:r>
            <a:r>
              <a:rPr lang="es-ES_tradnl" sz="2400" dirty="0" smtClean="0"/>
              <a:t>.0 – </a:t>
            </a:r>
            <a:r>
              <a:rPr lang="es-ES_tradnl" sz="2400" dirty="0"/>
              <a:t>ENABLING-SPANISH, 2012 </a:t>
            </a:r>
            <a:r>
              <a:rPr lang="es-ES_tradnl" sz="2400" dirty="0" smtClean="0"/>
              <a:t>PROCESOS DE GOBIERNO TI EMPRESARIAL</a:t>
            </a:r>
            <a:endParaRPr lang="es-ES" sz="2400" dirty="0"/>
          </a:p>
        </p:txBody>
      </p:sp>
      <p:sp>
        <p:nvSpPr>
          <p:cNvPr id="3" name="Subtítulo 2"/>
          <p:cNvSpPr>
            <a:spLocks noGrp="1"/>
          </p:cNvSpPr>
          <p:nvPr>
            <p:ph type="subTitle" idx="1"/>
          </p:nvPr>
        </p:nvSpPr>
        <p:spPr>
          <a:xfrm>
            <a:off x="228601" y="1408321"/>
            <a:ext cx="7754446" cy="5449680"/>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marL="285750" lvl="0" indent="-285750">
              <a:buFont typeface="Arial"/>
              <a:buChar char="•"/>
            </a:pPr>
            <a:endParaRPr lang="es-EC" dirty="0" smtClean="0"/>
          </a:p>
          <a:p>
            <a:pPr lvl="0"/>
            <a:endParaRPr lang="es-EC" dirty="0" smtClean="0"/>
          </a:p>
          <a:p>
            <a:pPr marL="285750" indent="-285750">
              <a:buFont typeface="Arial"/>
              <a:buChar char="•"/>
            </a:pPr>
            <a:endParaRPr lang="es-ES" dirty="0" smtClean="0"/>
          </a:p>
          <a:p>
            <a:pPr marL="285750" indent="-285750">
              <a:buFont typeface="Arial"/>
              <a:buChar char="•"/>
            </a:pPr>
            <a:endParaRPr lang="es-ES" dirty="0" smtClean="0"/>
          </a:p>
          <a:p>
            <a:pPr marL="285750" indent="-285750">
              <a:buFont typeface="Arial"/>
              <a:buChar char="•"/>
            </a:pPr>
            <a:endParaRPr lang="es-ES" dirty="0" smtClean="0"/>
          </a:p>
          <a:p>
            <a:endParaRPr lang="es-ES" dirty="0" smtClean="0"/>
          </a:p>
          <a:p>
            <a:endParaRPr lang="es-ES" dirty="0"/>
          </a:p>
          <a:p>
            <a:endParaRPr lang="es-ES" dirty="0" smtClean="0"/>
          </a:p>
          <a:p>
            <a:endParaRPr lang="es-ES" dirty="0" smtClean="0"/>
          </a:p>
          <a:p>
            <a:endParaRPr lang="es-ES" dirty="0" smtClean="0"/>
          </a:p>
          <a:p>
            <a:r>
              <a:rPr lang="es-ES" dirty="0" smtClean="0"/>
              <a:t>37 PROCESOS DE GOBIERNO Y GESTIÓN</a:t>
            </a:r>
          </a:p>
          <a:p>
            <a:endParaRPr lang="es-ES" dirty="0"/>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344714" y="1478643"/>
            <a:ext cx="7565572" cy="4925786"/>
          </a:xfrm>
          <a:prstGeom prst="rect">
            <a:avLst/>
          </a:prstGeom>
          <a:noFill/>
          <a:ln>
            <a:noFill/>
          </a:ln>
        </p:spPr>
      </p:pic>
      <p:sp>
        <p:nvSpPr>
          <p:cNvPr id="5" name="Marcador de número de diapositiva 4"/>
          <p:cNvSpPr>
            <a:spLocks noGrp="1"/>
          </p:cNvSpPr>
          <p:nvPr>
            <p:ph type="sldNum" sz="quarter" idx="12"/>
          </p:nvPr>
        </p:nvSpPr>
        <p:spPr/>
        <p:txBody>
          <a:bodyPr/>
          <a:lstStyle/>
          <a:p>
            <a:fld id="{4A822907-8A9D-4F6B-98F6-913902AD56B5}" type="slidenum">
              <a:rPr lang="en-US" smtClean="0"/>
              <a:t>19</a:t>
            </a:fld>
            <a:endParaRPr lang="en-US"/>
          </a:p>
        </p:txBody>
      </p:sp>
    </p:spTree>
    <p:extLst>
      <p:ext uri="{BB962C8B-B14F-4D97-AF65-F5344CB8AC3E}">
        <p14:creationId xmlns:p14="http://schemas.microsoft.com/office/powerpoint/2010/main" val="2486118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rmAutofit/>
          </a:bodyPr>
          <a:lstStyle/>
          <a:p>
            <a:r>
              <a:rPr lang="es-ES" dirty="0" smtClean="0"/>
              <a:t>Introducción</a:t>
            </a:r>
            <a:endParaRPr lang="es-ES" dirty="0"/>
          </a:p>
        </p:txBody>
      </p:sp>
      <p:sp>
        <p:nvSpPr>
          <p:cNvPr id="3" name="Subtítulo 2"/>
          <p:cNvSpPr>
            <a:spLocks noGrp="1"/>
          </p:cNvSpPr>
          <p:nvPr>
            <p:ph type="subTitle" idx="1"/>
          </p:nvPr>
        </p:nvSpPr>
        <p:spPr>
          <a:xfrm>
            <a:off x="228600" y="1408321"/>
            <a:ext cx="7914599" cy="5100763"/>
          </a:xfrm>
        </p:spPr>
        <p:style>
          <a:lnRef idx="1">
            <a:schemeClr val="accent6"/>
          </a:lnRef>
          <a:fillRef idx="2">
            <a:schemeClr val="accent6"/>
          </a:fillRef>
          <a:effectRef idx="1">
            <a:schemeClr val="accent6"/>
          </a:effectRef>
          <a:fontRef idx="minor">
            <a:schemeClr val="dk1"/>
          </a:fontRef>
        </p:style>
        <p:txBody>
          <a:bodyPr>
            <a:normAutofit/>
          </a:bodyPr>
          <a:lstStyle/>
          <a:p>
            <a:pPr algn="just"/>
            <a:endParaRPr lang="es-ES" dirty="0" smtClean="0"/>
          </a:p>
          <a:p>
            <a:pPr algn="just"/>
            <a:r>
              <a:rPr lang="es-ES" dirty="0" smtClean="0"/>
              <a:t>El </a:t>
            </a:r>
            <a:r>
              <a:rPr lang="es-ES" dirty="0"/>
              <a:t>presente proyecto tiene como objetivo prioritario aplicar el Marco Referencial de COBIT 5.0 para evaluar la situación actual de los laboratorios de los Departamentos: Eléctrica y </a:t>
            </a:r>
            <a:r>
              <a:rPr lang="es-ES" dirty="0" smtClean="0"/>
              <a:t>Electrónica, </a:t>
            </a:r>
            <a:r>
              <a:rPr lang="es-ES" dirty="0"/>
              <a:t>Ciencias de la Tierra y </a:t>
            </a:r>
            <a:r>
              <a:rPr lang="es-ES" dirty="0" smtClean="0"/>
              <a:t>Construcción, </a:t>
            </a:r>
            <a:r>
              <a:rPr lang="es-ES" dirty="0"/>
              <a:t>Energía y </a:t>
            </a:r>
            <a:r>
              <a:rPr lang="es-ES" dirty="0" smtClean="0"/>
              <a:t>Mecánica de </a:t>
            </a:r>
            <a:r>
              <a:rPr lang="es-ES" dirty="0"/>
              <a:t>la </a:t>
            </a:r>
            <a:r>
              <a:rPr lang="es-ES" dirty="0" smtClean="0"/>
              <a:t>ESPE</a:t>
            </a:r>
            <a:r>
              <a:rPr lang="es-ES" dirty="0"/>
              <a:t>, verificar si la estructura tecnológica, humana satisfacen las necesidades de las partes interesadas, si los servicios prestados cubren las expectativas </a:t>
            </a:r>
            <a:r>
              <a:rPr lang="es-ES" dirty="0" smtClean="0"/>
              <a:t>institucionales. </a:t>
            </a:r>
          </a:p>
          <a:p>
            <a:pPr algn="just"/>
            <a:r>
              <a:rPr lang="es-ES" dirty="0"/>
              <a:t>S</a:t>
            </a:r>
            <a:r>
              <a:rPr lang="es-ES" dirty="0" smtClean="0"/>
              <a:t>e </a:t>
            </a:r>
            <a:r>
              <a:rPr lang="es-ES" dirty="0"/>
              <a:t>presenta mediante informe ejecutivo de auditoria los hallazgos más relevantes y trascendentales encontrados en la evaluación, así los directivos involucrados en los diferentes procesos conocerán la situación actual en la cual se encuentran los laboratorios de los </a:t>
            </a:r>
            <a:r>
              <a:rPr lang="es-ES" dirty="0" smtClean="0"/>
              <a:t>departamentos. </a:t>
            </a:r>
            <a:endParaRPr lang="es-ES" dirty="0"/>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sp>
        <p:nvSpPr>
          <p:cNvPr id="5" name="Marcador de número de diapositiva 4"/>
          <p:cNvSpPr>
            <a:spLocks noGrp="1"/>
          </p:cNvSpPr>
          <p:nvPr>
            <p:ph type="sldNum" sz="quarter" idx="12"/>
          </p:nvPr>
        </p:nvSpPr>
        <p:spPr/>
        <p:txBody>
          <a:bodyPr/>
          <a:lstStyle/>
          <a:p>
            <a:fld id="{4A822907-8A9D-4F6B-98F6-913902AD56B5}" type="slidenum">
              <a:rPr lang="en-US" smtClean="0"/>
              <a:t>2</a:t>
            </a:fld>
            <a:endParaRPr lang="en-US"/>
          </a:p>
        </p:txBody>
      </p:sp>
    </p:spTree>
    <p:extLst>
      <p:ext uri="{BB962C8B-B14F-4D97-AF65-F5344CB8AC3E}">
        <p14:creationId xmlns:p14="http://schemas.microsoft.com/office/powerpoint/2010/main" val="214884461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Autofit/>
          </a:bodyPr>
          <a:lstStyle/>
          <a:p>
            <a:r>
              <a:rPr lang="es-ES" sz="2800" dirty="0" smtClean="0"/>
              <a:t>ISACA</a:t>
            </a:r>
            <a:r>
              <a:rPr lang="es-ES" sz="2800" dirty="0"/>
              <a:t>, COBIT </a:t>
            </a:r>
            <a:r>
              <a:rPr lang="es-ES" sz="2800" dirty="0" smtClean="0"/>
              <a:t>5</a:t>
            </a:r>
            <a:r>
              <a:rPr lang="es-ES_tradnl" sz="2800" dirty="0" smtClean="0"/>
              <a:t>.0 ENABLING</a:t>
            </a:r>
            <a:r>
              <a:rPr lang="es-ES_tradnl" sz="2800" dirty="0"/>
              <a:t>-SPANISH, 2012 </a:t>
            </a:r>
            <a:r>
              <a:rPr lang="es-ES_tradnl" sz="2800" dirty="0" smtClean="0"/>
              <a:t> – CASCADA DE METAS PRINCIPIO 1</a:t>
            </a:r>
            <a:endParaRPr lang="es-ES" sz="2800" dirty="0"/>
          </a:p>
        </p:txBody>
      </p:sp>
      <p:sp>
        <p:nvSpPr>
          <p:cNvPr id="3" name="Subtítulo 2"/>
          <p:cNvSpPr>
            <a:spLocks noGrp="1"/>
          </p:cNvSpPr>
          <p:nvPr>
            <p:ph type="subTitle" idx="1"/>
          </p:nvPr>
        </p:nvSpPr>
        <p:spPr>
          <a:xfrm>
            <a:off x="228601" y="1408321"/>
            <a:ext cx="7754446" cy="5449680"/>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marL="285750" lvl="0" indent="-285750">
              <a:buFont typeface="Arial"/>
              <a:buChar char="•"/>
            </a:pPr>
            <a:endParaRPr lang="es-EC" dirty="0" smtClean="0"/>
          </a:p>
          <a:p>
            <a:pPr lvl="0"/>
            <a:endParaRPr lang="es-EC" dirty="0" smtClean="0"/>
          </a:p>
          <a:p>
            <a:pPr marL="285750" indent="-285750">
              <a:buFont typeface="Arial"/>
              <a:buChar char="•"/>
            </a:pPr>
            <a:endParaRPr lang="es-ES" dirty="0" smtClean="0"/>
          </a:p>
          <a:p>
            <a:pPr marL="285750" indent="-285750">
              <a:buFont typeface="Arial"/>
              <a:buChar char="•"/>
            </a:pPr>
            <a:endParaRPr lang="es-ES" dirty="0" smtClean="0"/>
          </a:p>
          <a:p>
            <a:pPr marL="285750" indent="-285750">
              <a:buFont typeface="Arial"/>
              <a:buChar char="•"/>
            </a:pPr>
            <a:endParaRPr lang="es-ES" dirty="0" smtClean="0"/>
          </a:p>
          <a:p>
            <a:endParaRPr lang="es-ES" dirty="0" smtClean="0"/>
          </a:p>
          <a:p>
            <a:endParaRPr lang="es-ES" dirty="0"/>
          </a:p>
          <a:p>
            <a:endParaRPr lang="es-ES" dirty="0" smtClean="0"/>
          </a:p>
          <a:p>
            <a:r>
              <a:rPr lang="es-ES" dirty="0" smtClean="0"/>
              <a:t>SATISFACER NECESIDADES DE LAS PARTES INTERESADAS</a:t>
            </a:r>
          </a:p>
          <a:p>
            <a:r>
              <a:rPr lang="es-ES" dirty="0" smtClean="0"/>
              <a:t>MANEJO INCERTIDUMBRE, MINIMIZAR IMPACTO, MAXIMIZAR OPORTUNIDAD DE NEGOCIO.</a:t>
            </a:r>
          </a:p>
          <a:p>
            <a:endParaRPr lang="es-ES" dirty="0" smtClean="0"/>
          </a:p>
          <a:p>
            <a:endParaRPr lang="es-ES" dirty="0"/>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1714465" y="1551215"/>
            <a:ext cx="4572035" cy="3873500"/>
          </a:xfrm>
          <a:prstGeom prst="rect">
            <a:avLst/>
          </a:prstGeom>
          <a:noFill/>
          <a:ln>
            <a:noFill/>
          </a:ln>
        </p:spPr>
      </p:pic>
      <p:sp>
        <p:nvSpPr>
          <p:cNvPr id="5" name="Marcador de número de diapositiva 4"/>
          <p:cNvSpPr>
            <a:spLocks noGrp="1"/>
          </p:cNvSpPr>
          <p:nvPr>
            <p:ph type="sldNum" sz="quarter" idx="12"/>
          </p:nvPr>
        </p:nvSpPr>
        <p:spPr/>
        <p:txBody>
          <a:bodyPr/>
          <a:lstStyle/>
          <a:p>
            <a:fld id="{4A822907-8A9D-4F6B-98F6-913902AD56B5}" type="slidenum">
              <a:rPr lang="en-US" smtClean="0"/>
              <a:t>20</a:t>
            </a:fld>
            <a:endParaRPr lang="en-US"/>
          </a:p>
        </p:txBody>
      </p:sp>
    </p:spTree>
    <p:extLst>
      <p:ext uri="{BB962C8B-B14F-4D97-AF65-F5344CB8AC3E}">
        <p14:creationId xmlns:p14="http://schemas.microsoft.com/office/powerpoint/2010/main" val="234846444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Autofit/>
          </a:bodyPr>
          <a:lstStyle/>
          <a:p>
            <a:r>
              <a:rPr lang="es-ES" sz="2800" dirty="0" smtClean="0"/>
              <a:t>ISACA</a:t>
            </a:r>
            <a:r>
              <a:rPr lang="es-ES" sz="2800" dirty="0"/>
              <a:t>, COBIT </a:t>
            </a:r>
            <a:r>
              <a:rPr lang="es-ES" sz="2800" dirty="0" smtClean="0"/>
              <a:t>5</a:t>
            </a:r>
            <a:r>
              <a:rPr lang="es-ES_tradnl" sz="2800" dirty="0" smtClean="0"/>
              <a:t>.0 ENABLING</a:t>
            </a:r>
            <a:r>
              <a:rPr lang="es-ES_tradnl" sz="2800" dirty="0"/>
              <a:t>-SPANISH, 2012 </a:t>
            </a:r>
            <a:r>
              <a:rPr lang="es-ES_tradnl" sz="2800" dirty="0" smtClean="0"/>
              <a:t> – PRINCIPIO 2</a:t>
            </a:r>
            <a:endParaRPr lang="es-ES" sz="2800" dirty="0"/>
          </a:p>
        </p:txBody>
      </p:sp>
      <p:sp>
        <p:nvSpPr>
          <p:cNvPr id="3" name="Subtítulo 2"/>
          <p:cNvSpPr>
            <a:spLocks noGrp="1"/>
          </p:cNvSpPr>
          <p:nvPr>
            <p:ph type="subTitle" idx="1"/>
          </p:nvPr>
        </p:nvSpPr>
        <p:spPr>
          <a:xfrm>
            <a:off x="228601" y="1408321"/>
            <a:ext cx="7754446" cy="5449680"/>
          </a:xfrm>
        </p:spPr>
        <p:style>
          <a:lnRef idx="1">
            <a:schemeClr val="accent6"/>
          </a:lnRef>
          <a:fillRef idx="2">
            <a:schemeClr val="accent6"/>
          </a:fillRef>
          <a:effectRef idx="1">
            <a:schemeClr val="accent6"/>
          </a:effectRef>
          <a:fontRef idx="minor">
            <a:schemeClr val="dk1"/>
          </a:fontRef>
        </p:style>
        <p:txBody>
          <a:bodyPr>
            <a:normAutofit/>
          </a:bodyPr>
          <a:lstStyle/>
          <a:p>
            <a:pPr marL="285750" lvl="0" indent="-285750">
              <a:buFont typeface="Arial"/>
              <a:buChar char="•"/>
            </a:pPr>
            <a:endParaRPr lang="es-EC" dirty="0" smtClean="0"/>
          </a:p>
          <a:p>
            <a:pPr lvl="0"/>
            <a:endParaRPr lang="es-EC" dirty="0" smtClean="0"/>
          </a:p>
          <a:p>
            <a:pPr marL="285750" indent="-285750">
              <a:buFont typeface="Arial"/>
              <a:buChar char="•"/>
            </a:pPr>
            <a:endParaRPr lang="es-ES" dirty="0" smtClean="0"/>
          </a:p>
          <a:p>
            <a:pPr marL="285750" indent="-285750">
              <a:buFont typeface="Arial"/>
              <a:buChar char="•"/>
            </a:pPr>
            <a:endParaRPr lang="es-ES" dirty="0" smtClean="0"/>
          </a:p>
          <a:p>
            <a:pPr marL="285750" indent="-285750">
              <a:buFont typeface="Arial"/>
              <a:buChar char="•"/>
            </a:pPr>
            <a:endParaRPr lang="es-ES" dirty="0" smtClean="0"/>
          </a:p>
          <a:p>
            <a:endParaRPr lang="es-ES" dirty="0" smtClean="0"/>
          </a:p>
          <a:p>
            <a:endParaRPr lang="es-ES" dirty="0"/>
          </a:p>
          <a:p>
            <a:endParaRPr lang="es-ES" dirty="0" smtClean="0"/>
          </a:p>
          <a:p>
            <a:r>
              <a:rPr lang="es-ES" dirty="0" smtClean="0"/>
              <a:t>CUBRIR LA EMPRESA DE EXTREMO A EXTREMO</a:t>
            </a:r>
          </a:p>
          <a:p>
            <a:r>
              <a:rPr lang="es-ES" dirty="0"/>
              <a:t>DOES NOT FOCUS ONLY ON THE IT FUNCTION</a:t>
            </a:r>
          </a:p>
          <a:p>
            <a:endParaRPr lang="es-ES" dirty="0" smtClean="0"/>
          </a:p>
          <a:p>
            <a:endParaRPr lang="es-ES" dirty="0"/>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2160090" y="1494834"/>
            <a:ext cx="4044770" cy="2253615"/>
          </a:xfrm>
          <a:prstGeom prst="rect">
            <a:avLst/>
          </a:prstGeom>
          <a:noFill/>
          <a:ln>
            <a:noFill/>
          </a:ln>
        </p:spPr>
      </p:pic>
      <p:pic>
        <p:nvPicPr>
          <p:cNvPr id="8" name="Imagen 7"/>
          <p:cNvPicPr/>
          <p:nvPr/>
        </p:nvPicPr>
        <p:blipFill>
          <a:blip r:embed="rId4">
            <a:extLst>
              <a:ext uri="{28A0092B-C50C-407E-A947-70E740481C1C}">
                <a14:useLocalDpi xmlns:a14="http://schemas.microsoft.com/office/drawing/2010/main" val="0"/>
              </a:ext>
            </a:extLst>
          </a:blip>
          <a:srcRect/>
          <a:stretch>
            <a:fillRect/>
          </a:stretch>
        </p:blipFill>
        <p:spPr bwMode="auto">
          <a:xfrm>
            <a:off x="966561" y="3841205"/>
            <a:ext cx="6154510" cy="1534160"/>
          </a:xfrm>
          <a:prstGeom prst="rect">
            <a:avLst/>
          </a:prstGeom>
          <a:noFill/>
          <a:ln>
            <a:noFill/>
          </a:ln>
        </p:spPr>
      </p:pic>
      <p:sp>
        <p:nvSpPr>
          <p:cNvPr id="5" name="Marcador de número de diapositiva 4"/>
          <p:cNvSpPr>
            <a:spLocks noGrp="1"/>
          </p:cNvSpPr>
          <p:nvPr>
            <p:ph type="sldNum" sz="quarter" idx="12"/>
          </p:nvPr>
        </p:nvSpPr>
        <p:spPr/>
        <p:txBody>
          <a:bodyPr/>
          <a:lstStyle/>
          <a:p>
            <a:fld id="{4A822907-8A9D-4F6B-98F6-913902AD56B5}" type="slidenum">
              <a:rPr lang="en-US" smtClean="0"/>
              <a:t>21</a:t>
            </a:fld>
            <a:endParaRPr lang="en-US"/>
          </a:p>
        </p:txBody>
      </p:sp>
    </p:spTree>
    <p:extLst>
      <p:ext uri="{BB962C8B-B14F-4D97-AF65-F5344CB8AC3E}">
        <p14:creationId xmlns:p14="http://schemas.microsoft.com/office/powerpoint/2010/main" val="145137560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Autofit/>
          </a:bodyPr>
          <a:lstStyle/>
          <a:p>
            <a:r>
              <a:rPr lang="es-ES" sz="2800" dirty="0" smtClean="0"/>
              <a:t>ISACA</a:t>
            </a:r>
            <a:r>
              <a:rPr lang="es-ES" sz="2800" dirty="0"/>
              <a:t>, COBIT </a:t>
            </a:r>
            <a:r>
              <a:rPr lang="es-ES" sz="2800" dirty="0" smtClean="0"/>
              <a:t>5</a:t>
            </a:r>
            <a:r>
              <a:rPr lang="es-ES_tradnl" sz="2800" dirty="0" smtClean="0"/>
              <a:t>.0 ENABLING</a:t>
            </a:r>
            <a:r>
              <a:rPr lang="es-ES_tradnl" sz="2800" dirty="0"/>
              <a:t>-SPANISH, 2012 </a:t>
            </a:r>
            <a:r>
              <a:rPr lang="es-ES_tradnl" sz="2800" dirty="0" smtClean="0"/>
              <a:t> – PRINCIPIO 3</a:t>
            </a:r>
            <a:endParaRPr lang="es-ES" sz="2800" dirty="0"/>
          </a:p>
        </p:txBody>
      </p:sp>
      <p:sp>
        <p:nvSpPr>
          <p:cNvPr id="3" name="Subtítulo 2"/>
          <p:cNvSpPr>
            <a:spLocks noGrp="1"/>
          </p:cNvSpPr>
          <p:nvPr>
            <p:ph type="subTitle" idx="1"/>
          </p:nvPr>
        </p:nvSpPr>
        <p:spPr>
          <a:xfrm>
            <a:off x="228601" y="1408321"/>
            <a:ext cx="7754446" cy="5449680"/>
          </a:xfrm>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pPr marL="285750" lvl="0" indent="-285750">
              <a:buFont typeface="Arial"/>
              <a:buChar char="•"/>
            </a:pPr>
            <a:endParaRPr lang="es-EC" dirty="0" smtClean="0"/>
          </a:p>
          <a:p>
            <a:pPr lvl="0"/>
            <a:endParaRPr lang="es-EC" dirty="0" smtClean="0"/>
          </a:p>
          <a:p>
            <a:pPr marL="285750" indent="-285750">
              <a:buFont typeface="Arial"/>
              <a:buChar char="•"/>
            </a:pPr>
            <a:endParaRPr lang="es-ES" dirty="0" smtClean="0"/>
          </a:p>
          <a:p>
            <a:pPr marL="285750" indent="-285750">
              <a:buFont typeface="Arial"/>
              <a:buChar char="•"/>
            </a:pPr>
            <a:endParaRPr lang="es-ES" dirty="0" smtClean="0"/>
          </a:p>
          <a:p>
            <a:pPr marL="285750" indent="-285750">
              <a:buFont typeface="Arial"/>
              <a:buChar char="•"/>
            </a:pPr>
            <a:endParaRPr lang="es-ES" dirty="0" smtClean="0"/>
          </a:p>
          <a:p>
            <a:endParaRPr lang="es-ES" dirty="0" smtClean="0"/>
          </a:p>
          <a:p>
            <a:endParaRPr lang="es-ES" dirty="0"/>
          </a:p>
          <a:p>
            <a:endParaRPr lang="es-ES" dirty="0" smtClean="0"/>
          </a:p>
          <a:p>
            <a:r>
              <a:rPr lang="es-ES" dirty="0" smtClean="0"/>
              <a:t>APLICACIÓN DE UN ÚNICO MARCO INTEGRADO</a:t>
            </a:r>
          </a:p>
          <a:p>
            <a:r>
              <a:rPr lang="es-ES" dirty="0" smtClean="0"/>
              <a:t>CORPORATIVO: COSO-ERM, ISO/IEC 9000, ISO/IEC 31000</a:t>
            </a:r>
          </a:p>
          <a:p>
            <a:r>
              <a:rPr lang="es-ES" dirty="0" smtClean="0"/>
              <a:t>TI: ISO/IEC 38500, ITIL, ISO/IEC 27000, TOGAF, PMBOK/PRINCE2, CMMI</a:t>
            </a:r>
            <a:endParaRPr lang="es-ES" dirty="0"/>
          </a:p>
          <a:p>
            <a:endParaRPr lang="es-ES" dirty="0" smtClean="0"/>
          </a:p>
          <a:p>
            <a:endParaRPr lang="es-ES" dirty="0"/>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pic>
        <p:nvPicPr>
          <p:cNvPr id="9" name="Imagen 8"/>
          <p:cNvPicPr/>
          <p:nvPr/>
        </p:nvPicPr>
        <p:blipFill>
          <a:blip r:embed="rId3">
            <a:extLst>
              <a:ext uri="{28A0092B-C50C-407E-A947-70E740481C1C}">
                <a14:useLocalDpi xmlns:a14="http://schemas.microsoft.com/office/drawing/2010/main" val="0"/>
              </a:ext>
            </a:extLst>
          </a:blip>
          <a:srcRect/>
          <a:stretch>
            <a:fillRect/>
          </a:stretch>
        </p:blipFill>
        <p:spPr bwMode="auto">
          <a:xfrm>
            <a:off x="332059" y="1494109"/>
            <a:ext cx="7578227" cy="3794534"/>
          </a:xfrm>
          <a:prstGeom prst="rect">
            <a:avLst/>
          </a:prstGeom>
          <a:noFill/>
          <a:ln>
            <a:noFill/>
          </a:ln>
        </p:spPr>
      </p:pic>
      <p:sp>
        <p:nvSpPr>
          <p:cNvPr id="5" name="Marcador de número de diapositiva 4"/>
          <p:cNvSpPr>
            <a:spLocks noGrp="1"/>
          </p:cNvSpPr>
          <p:nvPr>
            <p:ph type="sldNum" sz="quarter" idx="12"/>
          </p:nvPr>
        </p:nvSpPr>
        <p:spPr/>
        <p:txBody>
          <a:bodyPr/>
          <a:lstStyle/>
          <a:p>
            <a:fld id="{4A822907-8A9D-4F6B-98F6-913902AD56B5}" type="slidenum">
              <a:rPr lang="en-US" smtClean="0"/>
              <a:t>22</a:t>
            </a:fld>
            <a:endParaRPr lang="en-US"/>
          </a:p>
        </p:txBody>
      </p:sp>
    </p:spTree>
    <p:extLst>
      <p:ext uri="{BB962C8B-B14F-4D97-AF65-F5344CB8AC3E}">
        <p14:creationId xmlns:p14="http://schemas.microsoft.com/office/powerpoint/2010/main" val="204435986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Autofit/>
          </a:bodyPr>
          <a:lstStyle/>
          <a:p>
            <a:r>
              <a:rPr lang="es-ES" sz="2800" dirty="0" smtClean="0"/>
              <a:t>ISACA</a:t>
            </a:r>
            <a:r>
              <a:rPr lang="es-ES" sz="2800" dirty="0"/>
              <a:t>, COBIT </a:t>
            </a:r>
            <a:r>
              <a:rPr lang="es-ES" sz="2800" dirty="0" smtClean="0"/>
              <a:t>5</a:t>
            </a:r>
            <a:r>
              <a:rPr lang="es-ES_tradnl" sz="2800" dirty="0" smtClean="0"/>
              <a:t>.0 ENABLING</a:t>
            </a:r>
            <a:r>
              <a:rPr lang="es-ES_tradnl" sz="2800" dirty="0"/>
              <a:t>-SPANISH, 2012 </a:t>
            </a:r>
            <a:r>
              <a:rPr lang="es-ES_tradnl" sz="2800" dirty="0" smtClean="0"/>
              <a:t> – PRINCIPIO 4</a:t>
            </a:r>
            <a:endParaRPr lang="es-ES" sz="2800" dirty="0"/>
          </a:p>
        </p:txBody>
      </p:sp>
      <p:sp>
        <p:nvSpPr>
          <p:cNvPr id="3" name="Subtítulo 2"/>
          <p:cNvSpPr>
            <a:spLocks noGrp="1"/>
          </p:cNvSpPr>
          <p:nvPr>
            <p:ph type="subTitle" idx="1"/>
          </p:nvPr>
        </p:nvSpPr>
        <p:spPr>
          <a:xfrm>
            <a:off x="228601" y="1408321"/>
            <a:ext cx="7754446" cy="5449680"/>
          </a:xfrm>
        </p:spPr>
        <p:style>
          <a:lnRef idx="1">
            <a:schemeClr val="accent6"/>
          </a:lnRef>
          <a:fillRef idx="2">
            <a:schemeClr val="accent6"/>
          </a:fillRef>
          <a:effectRef idx="1">
            <a:schemeClr val="accent6"/>
          </a:effectRef>
          <a:fontRef idx="minor">
            <a:schemeClr val="dk1"/>
          </a:fontRef>
        </p:style>
        <p:txBody>
          <a:bodyPr>
            <a:normAutofit/>
          </a:bodyPr>
          <a:lstStyle/>
          <a:p>
            <a:pPr marL="285750" lvl="0" indent="-285750">
              <a:buFont typeface="Arial"/>
              <a:buChar char="•"/>
            </a:pPr>
            <a:endParaRPr lang="es-EC" dirty="0" smtClean="0"/>
          </a:p>
          <a:p>
            <a:pPr lvl="0"/>
            <a:endParaRPr lang="es-EC" dirty="0" smtClean="0"/>
          </a:p>
          <a:p>
            <a:pPr marL="285750" indent="-285750">
              <a:buFont typeface="Arial"/>
              <a:buChar char="•"/>
            </a:pPr>
            <a:endParaRPr lang="es-ES" dirty="0" smtClean="0"/>
          </a:p>
          <a:p>
            <a:pPr marL="285750" indent="-285750">
              <a:buFont typeface="Arial"/>
              <a:buChar char="•"/>
            </a:pPr>
            <a:endParaRPr lang="es-ES" dirty="0" smtClean="0"/>
          </a:p>
          <a:p>
            <a:pPr marL="285750" indent="-285750">
              <a:buFont typeface="Arial"/>
              <a:buChar char="•"/>
            </a:pPr>
            <a:endParaRPr lang="es-ES" dirty="0" smtClean="0"/>
          </a:p>
          <a:p>
            <a:endParaRPr lang="es-ES" dirty="0" smtClean="0"/>
          </a:p>
          <a:p>
            <a:endParaRPr lang="es-ES" dirty="0"/>
          </a:p>
          <a:p>
            <a:endParaRPr lang="es-ES" dirty="0" smtClean="0"/>
          </a:p>
          <a:p>
            <a:endParaRPr lang="es-ES" dirty="0"/>
          </a:p>
          <a:p>
            <a:r>
              <a:rPr lang="es-ES" dirty="0" smtClean="0"/>
              <a:t>HABILITACIÓN DE UN ENFOQUE INTEGRAL HOLÍSTICO</a:t>
            </a:r>
          </a:p>
          <a:p>
            <a:endParaRPr lang="es-ES" dirty="0" smtClean="0"/>
          </a:p>
          <a:p>
            <a:endParaRPr lang="es-ES" dirty="0"/>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444500" y="1553953"/>
            <a:ext cx="7347857" cy="4221849"/>
          </a:xfrm>
          <a:prstGeom prst="rect">
            <a:avLst/>
          </a:prstGeom>
          <a:noFill/>
          <a:ln>
            <a:noFill/>
          </a:ln>
        </p:spPr>
      </p:pic>
      <p:sp>
        <p:nvSpPr>
          <p:cNvPr id="5" name="Marcador de número de diapositiva 4"/>
          <p:cNvSpPr>
            <a:spLocks noGrp="1"/>
          </p:cNvSpPr>
          <p:nvPr>
            <p:ph type="sldNum" sz="quarter" idx="12"/>
          </p:nvPr>
        </p:nvSpPr>
        <p:spPr/>
        <p:txBody>
          <a:bodyPr/>
          <a:lstStyle/>
          <a:p>
            <a:fld id="{4A822907-8A9D-4F6B-98F6-913902AD56B5}" type="slidenum">
              <a:rPr lang="en-US" smtClean="0"/>
              <a:t>23</a:t>
            </a:fld>
            <a:endParaRPr lang="en-US"/>
          </a:p>
        </p:txBody>
      </p:sp>
    </p:spTree>
    <p:extLst>
      <p:ext uri="{BB962C8B-B14F-4D97-AF65-F5344CB8AC3E}">
        <p14:creationId xmlns:p14="http://schemas.microsoft.com/office/powerpoint/2010/main" val="153122903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Autofit/>
          </a:bodyPr>
          <a:lstStyle/>
          <a:p>
            <a:r>
              <a:rPr lang="es-ES" sz="2800" dirty="0"/>
              <a:t>ISACA, COBIT 5</a:t>
            </a:r>
            <a:r>
              <a:rPr lang="es-ES_tradnl" sz="2800" dirty="0"/>
              <a:t>.0 ENABLING-SPANISH, 2012  </a:t>
            </a:r>
            <a:r>
              <a:rPr lang="es-ES_tradnl" sz="2800" dirty="0" smtClean="0"/>
              <a:t>– PRINCIPIO 5</a:t>
            </a:r>
            <a:endParaRPr lang="es-ES" sz="2800" dirty="0"/>
          </a:p>
        </p:txBody>
      </p:sp>
      <p:sp>
        <p:nvSpPr>
          <p:cNvPr id="3" name="Subtítulo 2"/>
          <p:cNvSpPr>
            <a:spLocks noGrp="1"/>
          </p:cNvSpPr>
          <p:nvPr>
            <p:ph type="subTitle" idx="1"/>
          </p:nvPr>
        </p:nvSpPr>
        <p:spPr>
          <a:xfrm>
            <a:off x="228601" y="1408321"/>
            <a:ext cx="7754446" cy="5449680"/>
          </a:xfrm>
        </p:spPr>
        <p:style>
          <a:lnRef idx="1">
            <a:schemeClr val="accent6"/>
          </a:lnRef>
          <a:fillRef idx="2">
            <a:schemeClr val="accent6"/>
          </a:fillRef>
          <a:effectRef idx="1">
            <a:schemeClr val="accent6"/>
          </a:effectRef>
          <a:fontRef idx="minor">
            <a:schemeClr val="dk1"/>
          </a:fontRef>
        </p:style>
        <p:txBody>
          <a:bodyPr/>
          <a:lstStyle/>
          <a:p>
            <a:pPr marL="285750" lvl="0" indent="-285750">
              <a:buFont typeface="Arial"/>
              <a:buChar char="•"/>
            </a:pPr>
            <a:endParaRPr lang="es-EC" dirty="0" smtClean="0"/>
          </a:p>
          <a:p>
            <a:pPr lvl="0"/>
            <a:endParaRPr lang="es-EC" dirty="0" smtClean="0"/>
          </a:p>
          <a:p>
            <a:pPr marL="285750" indent="-285750">
              <a:buFont typeface="Arial"/>
              <a:buChar char="•"/>
            </a:pPr>
            <a:endParaRPr lang="es-ES" dirty="0" smtClean="0"/>
          </a:p>
          <a:p>
            <a:pPr marL="285750" indent="-285750">
              <a:buFont typeface="Arial"/>
              <a:buChar char="•"/>
            </a:pPr>
            <a:endParaRPr lang="es-ES" dirty="0" smtClean="0"/>
          </a:p>
          <a:p>
            <a:pPr marL="285750" indent="-285750">
              <a:buFont typeface="Arial"/>
              <a:buChar char="•"/>
            </a:pPr>
            <a:endParaRPr lang="es-ES" dirty="0" smtClean="0"/>
          </a:p>
          <a:p>
            <a:endParaRPr lang="es-ES" dirty="0" smtClean="0"/>
          </a:p>
          <a:p>
            <a:endParaRPr lang="es-ES" dirty="0"/>
          </a:p>
          <a:p>
            <a:endParaRPr lang="es-ES" dirty="0" smtClean="0"/>
          </a:p>
          <a:p>
            <a:endParaRPr lang="es-ES" dirty="0" smtClean="0"/>
          </a:p>
          <a:p>
            <a:r>
              <a:rPr lang="es-ES" dirty="0" smtClean="0"/>
              <a:t>SEPARAR GOBIERNO DE ADMINISTRACIÓN</a:t>
            </a:r>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390071" y="1523910"/>
            <a:ext cx="7456714" cy="4608376"/>
          </a:xfrm>
          <a:prstGeom prst="rect">
            <a:avLst/>
          </a:prstGeom>
          <a:noFill/>
          <a:ln>
            <a:noFill/>
          </a:ln>
        </p:spPr>
      </p:pic>
      <p:sp>
        <p:nvSpPr>
          <p:cNvPr id="5" name="Marcador de número de diapositiva 4"/>
          <p:cNvSpPr>
            <a:spLocks noGrp="1"/>
          </p:cNvSpPr>
          <p:nvPr>
            <p:ph type="sldNum" sz="quarter" idx="12"/>
          </p:nvPr>
        </p:nvSpPr>
        <p:spPr/>
        <p:txBody>
          <a:bodyPr/>
          <a:lstStyle/>
          <a:p>
            <a:fld id="{4A822907-8A9D-4F6B-98F6-913902AD56B5}" type="slidenum">
              <a:rPr lang="en-US" smtClean="0"/>
              <a:t>24</a:t>
            </a:fld>
            <a:endParaRPr lang="en-US"/>
          </a:p>
        </p:txBody>
      </p:sp>
    </p:spTree>
    <p:extLst>
      <p:ext uri="{BB962C8B-B14F-4D97-AF65-F5344CB8AC3E}">
        <p14:creationId xmlns:p14="http://schemas.microsoft.com/office/powerpoint/2010/main" val="261244246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Autofit/>
          </a:bodyPr>
          <a:lstStyle/>
          <a:p>
            <a:r>
              <a:rPr lang="es-ES" sz="2400" dirty="0"/>
              <a:t>ISACA, COBIT 5</a:t>
            </a:r>
            <a:r>
              <a:rPr lang="es-ES_tradnl" sz="2400" dirty="0"/>
              <a:t>.0 ENABLING-SPANISH, 2012  </a:t>
            </a:r>
            <a:r>
              <a:rPr lang="es-ES_tradnl" sz="2400" dirty="0" smtClean="0"/>
              <a:t>– MAPEO: METAS TI/METAS CORPORATIVAS COBIT 5.0</a:t>
            </a:r>
            <a:endParaRPr lang="es-ES" sz="2400" dirty="0"/>
          </a:p>
        </p:txBody>
      </p:sp>
      <p:sp>
        <p:nvSpPr>
          <p:cNvPr id="3" name="Subtítulo 2"/>
          <p:cNvSpPr>
            <a:spLocks noGrp="1"/>
          </p:cNvSpPr>
          <p:nvPr>
            <p:ph type="subTitle" idx="1"/>
          </p:nvPr>
        </p:nvSpPr>
        <p:spPr>
          <a:xfrm>
            <a:off x="228601" y="1408320"/>
            <a:ext cx="7754446" cy="5377109"/>
          </a:xfrm>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pPr marL="285750" lvl="0" indent="-285750">
              <a:buFont typeface="Arial"/>
              <a:buChar char="•"/>
            </a:pPr>
            <a:endParaRPr lang="es-EC" dirty="0" smtClean="0"/>
          </a:p>
          <a:p>
            <a:pPr lvl="0"/>
            <a:endParaRPr lang="es-EC" dirty="0" smtClean="0"/>
          </a:p>
          <a:p>
            <a:pPr marL="285750" indent="-285750">
              <a:buFont typeface="Arial"/>
              <a:buChar char="•"/>
            </a:pPr>
            <a:endParaRPr lang="es-ES" dirty="0" smtClean="0"/>
          </a:p>
          <a:p>
            <a:pPr marL="285750" indent="-285750">
              <a:buFont typeface="Arial"/>
              <a:buChar char="•"/>
            </a:pPr>
            <a:endParaRPr lang="es-ES" dirty="0" smtClean="0"/>
          </a:p>
          <a:p>
            <a:pPr marL="285750" indent="-285750">
              <a:buFont typeface="Arial"/>
              <a:buChar char="•"/>
            </a:pPr>
            <a:endParaRPr lang="es-ES" dirty="0" smtClean="0"/>
          </a:p>
          <a:p>
            <a:pPr marL="285750" indent="-285750">
              <a:buFont typeface="Arial"/>
              <a:buChar char="•"/>
            </a:pPr>
            <a:endParaRPr lang="es-ES" dirty="0"/>
          </a:p>
          <a:p>
            <a:pPr marL="285750" indent="-285750">
              <a:buFont typeface="Arial"/>
              <a:buChar char="•"/>
            </a:pPr>
            <a:endParaRPr lang="es-EC" dirty="0" smtClean="0"/>
          </a:p>
          <a:p>
            <a:pPr marL="285750" indent="-285750">
              <a:buFont typeface="Arial"/>
              <a:buChar char="•"/>
            </a:pPr>
            <a:endParaRPr lang="es-EC" dirty="0"/>
          </a:p>
          <a:p>
            <a:pPr marL="285750" indent="-285750">
              <a:buFont typeface="Arial"/>
              <a:buChar char="•"/>
            </a:pPr>
            <a:r>
              <a:rPr lang="es-EC" dirty="0">
                <a:solidFill>
                  <a:schemeClr val="tx1"/>
                </a:solidFill>
              </a:rPr>
              <a:t>BSC: Balanced Score Card / CMI: Cuadro de Mando </a:t>
            </a:r>
            <a:r>
              <a:rPr lang="es-EC" dirty="0" smtClean="0">
                <a:solidFill>
                  <a:schemeClr val="tx1"/>
                </a:solidFill>
              </a:rPr>
              <a:t>Integral       0</a:t>
            </a:r>
            <a:r>
              <a:rPr lang="es-EC" dirty="0">
                <a:solidFill>
                  <a:schemeClr val="tx1"/>
                </a:solidFill>
              </a:rPr>
              <a:t>: No existe relación, 1: Relación indirecta, 3: Relación directa </a:t>
            </a:r>
            <a:endParaRPr lang="es-EC" dirty="0" smtClean="0">
              <a:solidFill>
                <a:schemeClr val="tx1"/>
              </a:solidFill>
            </a:endParaRPr>
          </a:p>
          <a:p>
            <a:pPr marL="285750" indent="-285750">
              <a:buFont typeface="Arial"/>
              <a:buChar char="•"/>
            </a:pPr>
            <a:r>
              <a:rPr lang="es-EC" dirty="0" smtClean="0">
                <a:solidFill>
                  <a:schemeClr val="tx1"/>
                </a:solidFill>
              </a:rPr>
              <a:t>Instituto de Investigación en Alineamiento de TI y Gobierno de la Escuela de Dirección de Empresas de la Universidad de Amberes</a:t>
            </a:r>
            <a:endParaRPr lang="es-EC" dirty="0">
              <a:solidFill>
                <a:schemeClr val="tx1"/>
              </a:solidFill>
            </a:endParaRPr>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326570" y="1490030"/>
            <a:ext cx="7574643" cy="37729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Marcador de número de diapositiva 4"/>
          <p:cNvSpPr>
            <a:spLocks noGrp="1"/>
          </p:cNvSpPr>
          <p:nvPr>
            <p:ph type="sldNum" sz="quarter" idx="12"/>
          </p:nvPr>
        </p:nvSpPr>
        <p:spPr/>
        <p:txBody>
          <a:bodyPr/>
          <a:lstStyle/>
          <a:p>
            <a:fld id="{4A822907-8A9D-4F6B-98F6-913902AD56B5}" type="slidenum">
              <a:rPr lang="en-US" smtClean="0"/>
              <a:t>25</a:t>
            </a:fld>
            <a:endParaRPr lang="en-US"/>
          </a:p>
        </p:txBody>
      </p:sp>
    </p:spTree>
    <p:extLst>
      <p:ext uri="{BB962C8B-B14F-4D97-AF65-F5344CB8AC3E}">
        <p14:creationId xmlns:p14="http://schemas.microsoft.com/office/powerpoint/2010/main" val="194566624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Autofit/>
          </a:bodyPr>
          <a:lstStyle/>
          <a:p>
            <a:r>
              <a:rPr lang="es-ES" sz="2400" dirty="0"/>
              <a:t>ISACA, COBIT 5</a:t>
            </a:r>
            <a:r>
              <a:rPr lang="es-ES_tradnl" sz="2400" dirty="0"/>
              <a:t>.0 ENABLING-SPANISH, 2012  </a:t>
            </a:r>
            <a:r>
              <a:rPr lang="es-ES_tradnl" sz="2400" dirty="0" smtClean="0"/>
              <a:t>– ECUACIÓN SELECCIÓN DE PROCESOS</a:t>
            </a:r>
            <a:endParaRPr lang="es-ES" sz="2400" dirty="0"/>
          </a:p>
        </p:txBody>
      </p:sp>
      <p:sp>
        <p:nvSpPr>
          <p:cNvPr id="3" name="Subtítulo 2"/>
          <p:cNvSpPr>
            <a:spLocks noGrp="1"/>
          </p:cNvSpPr>
          <p:nvPr>
            <p:ph type="subTitle" idx="1"/>
          </p:nvPr>
        </p:nvSpPr>
        <p:spPr>
          <a:xfrm>
            <a:off x="228601" y="1408320"/>
            <a:ext cx="7754446" cy="5377109"/>
          </a:xfrm>
        </p:spPr>
        <p:style>
          <a:lnRef idx="1">
            <a:schemeClr val="accent6"/>
          </a:lnRef>
          <a:fillRef idx="2">
            <a:schemeClr val="accent6"/>
          </a:fillRef>
          <a:effectRef idx="1">
            <a:schemeClr val="accent6"/>
          </a:effectRef>
          <a:fontRef idx="minor">
            <a:schemeClr val="dk1"/>
          </a:fontRef>
        </p:style>
        <p:txBody>
          <a:bodyPr>
            <a:normAutofit/>
          </a:bodyPr>
          <a:lstStyle/>
          <a:p>
            <a:pPr marL="285750" indent="-285750">
              <a:buFont typeface="Arial"/>
              <a:buChar char="•"/>
            </a:pPr>
            <a:r>
              <a:rPr lang="es-ES" b="1" i="1" dirty="0"/>
              <a:t>fi=frecuencia absoluta=#veces que se repite un valor</a:t>
            </a:r>
            <a:r>
              <a:rPr lang="es-ES" b="1" dirty="0"/>
              <a:t>      [1</a:t>
            </a:r>
            <a:r>
              <a:rPr lang="es-ES" b="1" dirty="0" smtClean="0"/>
              <a:t>]</a:t>
            </a:r>
            <a:endParaRPr lang="es-EC" b="1" dirty="0"/>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pic>
        <p:nvPicPr>
          <p:cNvPr id="5" name="Imagen 4"/>
          <p:cNvPicPr>
            <a:picLocks noChangeAspect="1"/>
          </p:cNvPicPr>
          <p:nvPr/>
        </p:nvPicPr>
        <p:blipFill>
          <a:blip r:embed="rId3"/>
          <a:stretch>
            <a:fillRect/>
          </a:stretch>
        </p:blipFill>
        <p:spPr>
          <a:xfrm>
            <a:off x="742044" y="1919540"/>
            <a:ext cx="5462813" cy="992389"/>
          </a:xfrm>
          <a:prstGeom prst="rect">
            <a:avLst/>
          </a:prstGeom>
        </p:spPr>
      </p:pic>
      <p:pic>
        <p:nvPicPr>
          <p:cNvPr id="7" name="Imagen 6"/>
          <p:cNvPicPr>
            <a:picLocks noChangeAspect="1"/>
          </p:cNvPicPr>
          <p:nvPr/>
        </p:nvPicPr>
        <p:blipFill>
          <a:blip r:embed="rId4"/>
          <a:stretch>
            <a:fillRect/>
          </a:stretch>
        </p:blipFill>
        <p:spPr>
          <a:xfrm>
            <a:off x="742044" y="3038930"/>
            <a:ext cx="5462813" cy="943428"/>
          </a:xfrm>
          <a:prstGeom prst="rect">
            <a:avLst/>
          </a:prstGeom>
        </p:spPr>
      </p:pic>
      <p:pic>
        <p:nvPicPr>
          <p:cNvPr id="8" name="Imagen 7"/>
          <p:cNvPicPr>
            <a:picLocks noChangeAspect="1"/>
          </p:cNvPicPr>
          <p:nvPr/>
        </p:nvPicPr>
        <p:blipFill>
          <a:blip r:embed="rId5"/>
          <a:stretch>
            <a:fillRect/>
          </a:stretch>
        </p:blipFill>
        <p:spPr>
          <a:xfrm>
            <a:off x="742044" y="4166855"/>
            <a:ext cx="5462813" cy="2431945"/>
          </a:xfrm>
          <a:prstGeom prst="rect">
            <a:avLst/>
          </a:prstGeom>
        </p:spPr>
      </p:pic>
      <p:sp>
        <p:nvSpPr>
          <p:cNvPr id="6" name="Marcador de número de diapositiva 5"/>
          <p:cNvSpPr>
            <a:spLocks noGrp="1"/>
          </p:cNvSpPr>
          <p:nvPr>
            <p:ph type="sldNum" sz="quarter" idx="12"/>
          </p:nvPr>
        </p:nvSpPr>
        <p:spPr/>
        <p:txBody>
          <a:bodyPr/>
          <a:lstStyle/>
          <a:p>
            <a:fld id="{4A822907-8A9D-4F6B-98F6-913902AD56B5}" type="slidenum">
              <a:rPr lang="en-US" smtClean="0"/>
              <a:t>26</a:t>
            </a:fld>
            <a:endParaRPr lang="en-US"/>
          </a:p>
        </p:txBody>
      </p:sp>
    </p:spTree>
    <p:extLst>
      <p:ext uri="{BB962C8B-B14F-4D97-AF65-F5344CB8AC3E}">
        <p14:creationId xmlns:p14="http://schemas.microsoft.com/office/powerpoint/2010/main" val="282102111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Autofit/>
          </a:bodyPr>
          <a:lstStyle/>
          <a:p>
            <a:r>
              <a:rPr lang="es-ES" sz="2000" dirty="0"/>
              <a:t>ISACA, COBIT 5</a:t>
            </a:r>
            <a:r>
              <a:rPr lang="es-ES_tradnl" sz="2000" dirty="0"/>
              <a:t>.0 ENABLING-SPANISH, </a:t>
            </a:r>
            <a:r>
              <a:rPr lang="es-ES_tradnl" sz="2000" dirty="0" smtClean="0"/>
              <a:t>2012–MAPEO: CORP.UNIV.FUERZAS ARMADAS-ESPE / CORP. COBIT 5.0</a:t>
            </a:r>
            <a:endParaRPr lang="es-ES" sz="2000" dirty="0"/>
          </a:p>
        </p:txBody>
      </p:sp>
      <p:sp>
        <p:nvSpPr>
          <p:cNvPr id="3" name="Subtítulo 2"/>
          <p:cNvSpPr>
            <a:spLocks noGrp="1"/>
          </p:cNvSpPr>
          <p:nvPr>
            <p:ph type="subTitle" idx="1"/>
          </p:nvPr>
        </p:nvSpPr>
        <p:spPr>
          <a:xfrm>
            <a:off x="228601" y="1408320"/>
            <a:ext cx="7754446" cy="5377109"/>
          </a:xfrm>
        </p:spPr>
        <p:style>
          <a:lnRef idx="1">
            <a:schemeClr val="accent6"/>
          </a:lnRef>
          <a:fillRef idx="2">
            <a:schemeClr val="accent6"/>
          </a:fillRef>
          <a:effectRef idx="1">
            <a:schemeClr val="accent6"/>
          </a:effectRef>
          <a:fontRef idx="minor">
            <a:schemeClr val="dk1"/>
          </a:fontRef>
        </p:style>
        <p:txBody>
          <a:bodyPr>
            <a:normAutofit/>
          </a:bodyPr>
          <a:lstStyle/>
          <a:p>
            <a:pPr marL="285750" lvl="0" indent="-285750">
              <a:buFont typeface="Arial"/>
              <a:buChar char="•"/>
            </a:pPr>
            <a:endParaRPr lang="es-EC" dirty="0" smtClean="0"/>
          </a:p>
          <a:p>
            <a:pPr lvl="0"/>
            <a:endParaRPr lang="es-EC" dirty="0" smtClean="0"/>
          </a:p>
          <a:p>
            <a:pPr marL="285750" indent="-285750">
              <a:buFont typeface="Arial"/>
              <a:buChar char="•"/>
            </a:pPr>
            <a:endParaRPr lang="es-ES" dirty="0" smtClean="0"/>
          </a:p>
          <a:p>
            <a:pPr marL="285750" indent="-285750">
              <a:buFont typeface="Arial"/>
              <a:buChar char="•"/>
            </a:pPr>
            <a:endParaRPr lang="es-ES" dirty="0" smtClean="0"/>
          </a:p>
          <a:p>
            <a:pPr marL="285750" indent="-285750">
              <a:buFont typeface="Arial"/>
              <a:buChar char="•"/>
            </a:pPr>
            <a:endParaRPr lang="es-ES" dirty="0" smtClean="0"/>
          </a:p>
          <a:p>
            <a:pPr marL="285750" indent="-285750">
              <a:buFont typeface="Arial"/>
              <a:buChar char="•"/>
            </a:pPr>
            <a:endParaRPr lang="es-ES" dirty="0"/>
          </a:p>
          <a:p>
            <a:pPr marL="285750" indent="-285750">
              <a:buFont typeface="Arial"/>
              <a:buChar char="•"/>
            </a:pPr>
            <a:endParaRPr lang="es-EC" dirty="0" smtClean="0"/>
          </a:p>
          <a:p>
            <a:pPr marL="285750" indent="-285750">
              <a:buFont typeface="Arial"/>
              <a:buChar char="•"/>
            </a:pPr>
            <a:endParaRPr lang="es-EC" dirty="0"/>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127001" y="1334134"/>
            <a:ext cx="8930600" cy="5451295"/>
          </a:xfrm>
          <a:prstGeom prst="rect">
            <a:avLst/>
          </a:prstGeom>
          <a:noFill/>
          <a:ln>
            <a:noFill/>
          </a:ln>
        </p:spPr>
      </p:pic>
      <p:sp>
        <p:nvSpPr>
          <p:cNvPr id="5" name="Marcador de número de diapositiva 4"/>
          <p:cNvSpPr>
            <a:spLocks noGrp="1"/>
          </p:cNvSpPr>
          <p:nvPr>
            <p:ph type="sldNum" sz="quarter" idx="12"/>
          </p:nvPr>
        </p:nvSpPr>
        <p:spPr/>
        <p:txBody>
          <a:bodyPr/>
          <a:lstStyle/>
          <a:p>
            <a:fld id="{4A822907-8A9D-4F6B-98F6-913902AD56B5}" type="slidenum">
              <a:rPr lang="en-US" smtClean="0"/>
              <a:t>27</a:t>
            </a:fld>
            <a:endParaRPr lang="en-US"/>
          </a:p>
        </p:txBody>
      </p:sp>
    </p:spTree>
    <p:extLst>
      <p:ext uri="{BB962C8B-B14F-4D97-AF65-F5344CB8AC3E}">
        <p14:creationId xmlns:p14="http://schemas.microsoft.com/office/powerpoint/2010/main" val="402004159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Autofit/>
          </a:bodyPr>
          <a:lstStyle/>
          <a:p>
            <a:r>
              <a:rPr lang="es-ES" sz="2000" dirty="0"/>
              <a:t>ISACA, COBIT 5</a:t>
            </a:r>
            <a:r>
              <a:rPr lang="es-ES_tradnl" sz="2000" dirty="0"/>
              <a:t>.0 ENABLING-SPANISH, </a:t>
            </a:r>
            <a:r>
              <a:rPr lang="es-ES_tradnl" sz="2000" dirty="0" smtClean="0"/>
              <a:t>2012–MAPEO GLOBAL: CORP.UNIV.FUERZAS ARMADAS-ESPE / CORP. COBIT 5.0</a:t>
            </a:r>
            <a:endParaRPr lang="es-ES" sz="2000" dirty="0"/>
          </a:p>
        </p:txBody>
      </p:sp>
      <p:sp>
        <p:nvSpPr>
          <p:cNvPr id="3" name="Subtítulo 2"/>
          <p:cNvSpPr>
            <a:spLocks noGrp="1"/>
          </p:cNvSpPr>
          <p:nvPr>
            <p:ph type="subTitle" idx="1"/>
          </p:nvPr>
        </p:nvSpPr>
        <p:spPr>
          <a:xfrm>
            <a:off x="228601" y="1408320"/>
            <a:ext cx="7754446" cy="5377109"/>
          </a:xfrm>
        </p:spPr>
        <p:style>
          <a:lnRef idx="1">
            <a:schemeClr val="accent6"/>
          </a:lnRef>
          <a:fillRef idx="2">
            <a:schemeClr val="accent6"/>
          </a:fillRef>
          <a:effectRef idx="1">
            <a:schemeClr val="accent6"/>
          </a:effectRef>
          <a:fontRef idx="minor">
            <a:schemeClr val="dk1"/>
          </a:fontRef>
        </p:style>
        <p:txBody>
          <a:bodyPr>
            <a:normAutofit/>
          </a:bodyPr>
          <a:lstStyle/>
          <a:p>
            <a:pPr marL="285750" lvl="0" indent="-285750">
              <a:buFont typeface="Arial"/>
              <a:buChar char="•"/>
            </a:pPr>
            <a:endParaRPr lang="es-EC" dirty="0" smtClean="0"/>
          </a:p>
          <a:p>
            <a:pPr lvl="0"/>
            <a:endParaRPr lang="es-EC" dirty="0" smtClean="0"/>
          </a:p>
          <a:p>
            <a:pPr marL="285750" indent="-285750">
              <a:buFont typeface="Arial"/>
              <a:buChar char="•"/>
            </a:pPr>
            <a:endParaRPr lang="es-ES" dirty="0" smtClean="0"/>
          </a:p>
          <a:p>
            <a:pPr marL="285750" indent="-285750">
              <a:buFont typeface="Arial"/>
              <a:buChar char="•"/>
            </a:pPr>
            <a:endParaRPr lang="es-ES" dirty="0" smtClean="0"/>
          </a:p>
          <a:p>
            <a:pPr marL="285750" indent="-285750">
              <a:buFont typeface="Arial"/>
              <a:buChar char="•"/>
            </a:pPr>
            <a:endParaRPr lang="es-ES" dirty="0" smtClean="0"/>
          </a:p>
          <a:p>
            <a:pPr marL="285750" indent="-285750">
              <a:buFont typeface="Arial"/>
              <a:buChar char="•"/>
            </a:pPr>
            <a:endParaRPr lang="es-ES" dirty="0"/>
          </a:p>
          <a:p>
            <a:pPr marL="285750" indent="-285750">
              <a:buFont typeface="Arial"/>
              <a:buChar char="•"/>
            </a:pPr>
            <a:endParaRPr lang="es-EC" dirty="0" smtClean="0"/>
          </a:p>
          <a:p>
            <a:pPr marL="285750" indent="-285750">
              <a:buFont typeface="Arial"/>
              <a:buChar char="•"/>
            </a:pPr>
            <a:endParaRPr lang="es-EC" dirty="0"/>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112122" y="1229383"/>
            <a:ext cx="8945477" cy="5556046"/>
          </a:xfrm>
          <a:prstGeom prst="rect">
            <a:avLst/>
          </a:prstGeom>
          <a:noFill/>
          <a:ln>
            <a:noFill/>
          </a:ln>
        </p:spPr>
      </p:pic>
      <p:sp>
        <p:nvSpPr>
          <p:cNvPr id="5" name="Marcador de número de diapositiva 4"/>
          <p:cNvSpPr>
            <a:spLocks noGrp="1"/>
          </p:cNvSpPr>
          <p:nvPr>
            <p:ph type="sldNum" sz="quarter" idx="12"/>
          </p:nvPr>
        </p:nvSpPr>
        <p:spPr/>
        <p:txBody>
          <a:bodyPr/>
          <a:lstStyle/>
          <a:p>
            <a:fld id="{4A822907-8A9D-4F6B-98F6-913902AD56B5}" type="slidenum">
              <a:rPr lang="en-US" smtClean="0"/>
              <a:t>28</a:t>
            </a:fld>
            <a:endParaRPr lang="en-US"/>
          </a:p>
        </p:txBody>
      </p:sp>
    </p:spTree>
    <p:extLst>
      <p:ext uri="{BB962C8B-B14F-4D97-AF65-F5344CB8AC3E}">
        <p14:creationId xmlns:p14="http://schemas.microsoft.com/office/powerpoint/2010/main" val="103199380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Autofit/>
          </a:bodyPr>
          <a:lstStyle/>
          <a:p>
            <a:r>
              <a:rPr lang="es-ES" sz="2000" dirty="0"/>
              <a:t>ISACA, COBIT 5</a:t>
            </a:r>
            <a:r>
              <a:rPr lang="es-ES_tradnl" sz="2000" dirty="0"/>
              <a:t>.0 ENABLING-SPANISH, </a:t>
            </a:r>
            <a:r>
              <a:rPr lang="es-ES_tradnl" sz="2000" dirty="0" smtClean="0"/>
              <a:t>2012–MAPEO: </a:t>
            </a:r>
            <a:br>
              <a:rPr lang="es-ES_tradnl" sz="2000" dirty="0" smtClean="0"/>
            </a:br>
            <a:r>
              <a:rPr lang="es-ES_tradnl" sz="2000" dirty="0" smtClean="0"/>
              <a:t>CORP. COBIT 5.0 / CORP. TI COBIT 5.0</a:t>
            </a:r>
            <a:endParaRPr lang="es-ES" sz="2000" dirty="0"/>
          </a:p>
        </p:txBody>
      </p:sp>
      <p:sp>
        <p:nvSpPr>
          <p:cNvPr id="3" name="Subtítulo 2"/>
          <p:cNvSpPr>
            <a:spLocks noGrp="1"/>
          </p:cNvSpPr>
          <p:nvPr>
            <p:ph type="subTitle" idx="1"/>
          </p:nvPr>
        </p:nvSpPr>
        <p:spPr>
          <a:xfrm>
            <a:off x="228601" y="1408320"/>
            <a:ext cx="7754446" cy="5377109"/>
          </a:xfrm>
        </p:spPr>
        <p:style>
          <a:lnRef idx="1">
            <a:schemeClr val="accent6"/>
          </a:lnRef>
          <a:fillRef idx="2">
            <a:schemeClr val="accent6"/>
          </a:fillRef>
          <a:effectRef idx="1">
            <a:schemeClr val="accent6"/>
          </a:effectRef>
          <a:fontRef idx="minor">
            <a:schemeClr val="dk1"/>
          </a:fontRef>
        </p:style>
        <p:txBody>
          <a:bodyPr>
            <a:normAutofit/>
          </a:bodyPr>
          <a:lstStyle/>
          <a:p>
            <a:pPr marL="285750" lvl="0" indent="-285750">
              <a:buFont typeface="Arial"/>
              <a:buChar char="•"/>
            </a:pPr>
            <a:endParaRPr lang="es-EC" dirty="0" smtClean="0"/>
          </a:p>
          <a:p>
            <a:pPr lvl="0"/>
            <a:endParaRPr lang="es-EC" dirty="0" smtClean="0"/>
          </a:p>
          <a:p>
            <a:pPr marL="285750" indent="-285750">
              <a:buFont typeface="Arial"/>
              <a:buChar char="•"/>
            </a:pPr>
            <a:endParaRPr lang="es-ES" dirty="0" smtClean="0"/>
          </a:p>
          <a:p>
            <a:pPr marL="285750" indent="-285750">
              <a:buFont typeface="Arial"/>
              <a:buChar char="•"/>
            </a:pPr>
            <a:endParaRPr lang="es-ES" dirty="0" smtClean="0"/>
          </a:p>
          <a:p>
            <a:pPr marL="285750" indent="-285750">
              <a:buFont typeface="Arial"/>
              <a:buChar char="•"/>
            </a:pPr>
            <a:endParaRPr lang="es-ES" dirty="0" smtClean="0"/>
          </a:p>
          <a:p>
            <a:pPr marL="285750" indent="-285750">
              <a:buFont typeface="Arial"/>
              <a:buChar char="•"/>
            </a:pPr>
            <a:endParaRPr lang="es-ES" dirty="0"/>
          </a:p>
          <a:p>
            <a:pPr marL="285750" indent="-285750">
              <a:buFont typeface="Arial"/>
              <a:buChar char="•"/>
            </a:pPr>
            <a:endParaRPr lang="es-EC" dirty="0" smtClean="0"/>
          </a:p>
          <a:p>
            <a:pPr marL="285750" indent="-285750">
              <a:buFont typeface="Arial"/>
              <a:buChar char="•"/>
            </a:pPr>
            <a:endParaRPr lang="es-EC" dirty="0"/>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114980" y="1322478"/>
            <a:ext cx="8942620" cy="5462951"/>
          </a:xfrm>
          <a:prstGeom prst="rect">
            <a:avLst/>
          </a:prstGeom>
          <a:noFill/>
          <a:ln>
            <a:noFill/>
          </a:ln>
        </p:spPr>
      </p:pic>
      <p:sp>
        <p:nvSpPr>
          <p:cNvPr id="5" name="Marcador de número de diapositiva 4"/>
          <p:cNvSpPr>
            <a:spLocks noGrp="1"/>
          </p:cNvSpPr>
          <p:nvPr>
            <p:ph type="sldNum" sz="quarter" idx="12"/>
          </p:nvPr>
        </p:nvSpPr>
        <p:spPr/>
        <p:txBody>
          <a:bodyPr/>
          <a:lstStyle/>
          <a:p>
            <a:fld id="{4A822907-8A9D-4F6B-98F6-913902AD56B5}" type="slidenum">
              <a:rPr lang="en-US" smtClean="0"/>
              <a:t>29</a:t>
            </a:fld>
            <a:endParaRPr lang="en-US"/>
          </a:p>
        </p:txBody>
      </p:sp>
    </p:spTree>
    <p:extLst>
      <p:ext uri="{BB962C8B-B14F-4D97-AF65-F5344CB8AC3E}">
        <p14:creationId xmlns:p14="http://schemas.microsoft.com/office/powerpoint/2010/main" val="16362551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rmAutofit/>
          </a:bodyPr>
          <a:lstStyle/>
          <a:p>
            <a:r>
              <a:rPr lang="es-ES" dirty="0"/>
              <a:t>Planteamiento del problema </a:t>
            </a:r>
          </a:p>
        </p:txBody>
      </p:sp>
      <p:sp>
        <p:nvSpPr>
          <p:cNvPr id="3" name="Subtítulo 2"/>
          <p:cNvSpPr>
            <a:spLocks noGrp="1"/>
          </p:cNvSpPr>
          <p:nvPr>
            <p:ph type="subTitle" idx="1"/>
          </p:nvPr>
        </p:nvSpPr>
        <p:spPr>
          <a:xfrm>
            <a:off x="228600" y="1408321"/>
            <a:ext cx="7914599" cy="5449680"/>
          </a:xfrm>
        </p:spPr>
        <p:style>
          <a:lnRef idx="1">
            <a:schemeClr val="accent6"/>
          </a:lnRef>
          <a:fillRef idx="2">
            <a:schemeClr val="accent6"/>
          </a:fillRef>
          <a:effectRef idx="1">
            <a:schemeClr val="accent6"/>
          </a:effectRef>
          <a:fontRef idx="minor">
            <a:schemeClr val="dk1"/>
          </a:fontRef>
        </p:style>
        <p:txBody>
          <a:bodyPr>
            <a:normAutofit/>
          </a:bodyPr>
          <a:lstStyle/>
          <a:p>
            <a:pPr algn="just"/>
            <a:endParaRPr lang="es-ES" dirty="0"/>
          </a:p>
          <a:p>
            <a:pPr algn="just"/>
            <a:r>
              <a:rPr lang="es-ES" dirty="0"/>
              <a:t>La Universidad de las Fuerzas Armadas - ESPE, como institución de educación superior se encuentra alineando sus procesos institucionales en referencia al Art. 95 de la </a:t>
            </a:r>
            <a:r>
              <a:rPr lang="es-ES" dirty="0" smtClean="0"/>
              <a:t>LOES.</a:t>
            </a:r>
          </a:p>
          <a:p>
            <a:pPr algn="just"/>
            <a:r>
              <a:rPr lang="es-ES" dirty="0"/>
              <a:t>“El Consejo de Evaluación, Acreditación y Aseguramiento de la Calidad de la Educación Superior es el organismo responsable del aseguramiento de la calidad de la Educación Superior, sus decisiones en esta materia obligan a todos los Organismos e instituciones que integran el Sistema de Educación Superior del Ecuador”. (CES L. O</a:t>
            </a:r>
            <a:r>
              <a:rPr lang="es-ES" dirty="0" smtClean="0"/>
              <a:t>.).</a:t>
            </a:r>
          </a:p>
          <a:p>
            <a:pPr algn="just"/>
            <a:r>
              <a:rPr lang="es-ES" dirty="0"/>
              <a:t>Bajo este esquema los laboratorios especializados de los </a:t>
            </a:r>
            <a:r>
              <a:rPr lang="es-ES" dirty="0" smtClean="0"/>
              <a:t>departamentos, </a:t>
            </a:r>
            <a:r>
              <a:rPr lang="es-ES" dirty="0"/>
              <a:t>tienen que autoevaluar adecuadamente sus procesos garantizando calidad y continuidad en todas sus gestiones, COBIT 5.0 </a:t>
            </a:r>
            <a:r>
              <a:rPr lang="es-ES" dirty="0" smtClean="0"/>
              <a:t>constituye </a:t>
            </a:r>
            <a:r>
              <a:rPr lang="es-ES" dirty="0"/>
              <a:t>un marco de referencia óptimo que contribuye a una correcta autoevaluación en referencia a lo que requiere el Art. 98 de la LOES </a:t>
            </a:r>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sp>
        <p:nvSpPr>
          <p:cNvPr id="5" name="Marcador de número de diapositiva 4"/>
          <p:cNvSpPr>
            <a:spLocks noGrp="1"/>
          </p:cNvSpPr>
          <p:nvPr>
            <p:ph type="sldNum" sz="quarter" idx="12"/>
          </p:nvPr>
        </p:nvSpPr>
        <p:spPr/>
        <p:txBody>
          <a:bodyPr/>
          <a:lstStyle/>
          <a:p>
            <a:fld id="{4A822907-8A9D-4F6B-98F6-913902AD56B5}" type="slidenum">
              <a:rPr lang="en-US" smtClean="0"/>
              <a:t>3</a:t>
            </a:fld>
            <a:endParaRPr lang="en-US"/>
          </a:p>
        </p:txBody>
      </p:sp>
    </p:spTree>
    <p:extLst>
      <p:ext uri="{BB962C8B-B14F-4D97-AF65-F5344CB8AC3E}">
        <p14:creationId xmlns:p14="http://schemas.microsoft.com/office/powerpoint/2010/main" val="185656911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Autofit/>
          </a:bodyPr>
          <a:lstStyle/>
          <a:p>
            <a:r>
              <a:rPr lang="es-ES" sz="2000" dirty="0"/>
              <a:t>ISACA, COBIT 5</a:t>
            </a:r>
            <a:r>
              <a:rPr lang="es-ES_tradnl" sz="2000" dirty="0"/>
              <a:t>.0 ENABLING-SPANISH, </a:t>
            </a:r>
            <a:r>
              <a:rPr lang="es-ES_tradnl" sz="2000" dirty="0" smtClean="0"/>
              <a:t>2012–MAPEO: </a:t>
            </a:r>
            <a:br>
              <a:rPr lang="es-ES_tradnl" sz="2000" dirty="0" smtClean="0"/>
            </a:br>
            <a:r>
              <a:rPr lang="es-ES_tradnl" sz="2000" dirty="0" smtClean="0"/>
              <a:t>PGTI,APO / CORP. TI COBIT 5.0</a:t>
            </a:r>
            <a:endParaRPr lang="es-ES" sz="2000" dirty="0"/>
          </a:p>
        </p:txBody>
      </p:sp>
      <p:sp>
        <p:nvSpPr>
          <p:cNvPr id="3" name="Subtítulo 2"/>
          <p:cNvSpPr>
            <a:spLocks noGrp="1"/>
          </p:cNvSpPr>
          <p:nvPr>
            <p:ph type="subTitle" idx="1"/>
          </p:nvPr>
        </p:nvSpPr>
        <p:spPr>
          <a:xfrm>
            <a:off x="228601" y="1408320"/>
            <a:ext cx="7754446" cy="5377109"/>
          </a:xfrm>
        </p:spPr>
        <p:style>
          <a:lnRef idx="1">
            <a:schemeClr val="accent6"/>
          </a:lnRef>
          <a:fillRef idx="2">
            <a:schemeClr val="accent6"/>
          </a:fillRef>
          <a:effectRef idx="1">
            <a:schemeClr val="accent6"/>
          </a:effectRef>
          <a:fontRef idx="minor">
            <a:schemeClr val="dk1"/>
          </a:fontRef>
        </p:style>
        <p:txBody>
          <a:bodyPr>
            <a:normAutofit/>
          </a:bodyPr>
          <a:lstStyle/>
          <a:p>
            <a:pPr marL="285750" lvl="0" indent="-285750">
              <a:buFont typeface="Arial"/>
              <a:buChar char="•"/>
            </a:pPr>
            <a:endParaRPr lang="es-EC" dirty="0" smtClean="0"/>
          </a:p>
          <a:p>
            <a:pPr lvl="0"/>
            <a:endParaRPr lang="es-EC" dirty="0" smtClean="0"/>
          </a:p>
          <a:p>
            <a:pPr marL="285750" indent="-285750">
              <a:buFont typeface="Arial"/>
              <a:buChar char="•"/>
            </a:pPr>
            <a:endParaRPr lang="es-ES" dirty="0" smtClean="0"/>
          </a:p>
          <a:p>
            <a:pPr marL="285750" indent="-285750">
              <a:buFont typeface="Arial"/>
              <a:buChar char="•"/>
            </a:pPr>
            <a:endParaRPr lang="es-ES" dirty="0" smtClean="0"/>
          </a:p>
          <a:p>
            <a:pPr marL="285750" indent="-285750">
              <a:buFont typeface="Arial"/>
              <a:buChar char="•"/>
            </a:pPr>
            <a:endParaRPr lang="es-ES" dirty="0" smtClean="0"/>
          </a:p>
          <a:p>
            <a:pPr marL="285750" indent="-285750">
              <a:buFont typeface="Arial"/>
              <a:buChar char="•"/>
            </a:pPr>
            <a:endParaRPr lang="es-ES" dirty="0"/>
          </a:p>
          <a:p>
            <a:pPr marL="285750" indent="-285750">
              <a:buFont typeface="Arial"/>
              <a:buChar char="•"/>
            </a:pPr>
            <a:endParaRPr lang="es-EC" dirty="0" smtClean="0"/>
          </a:p>
          <a:p>
            <a:pPr marL="285750" indent="-285750">
              <a:buFont typeface="Arial"/>
              <a:buChar char="•"/>
            </a:pPr>
            <a:endParaRPr lang="es-EC" dirty="0"/>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81734" y="1229383"/>
            <a:ext cx="8975866" cy="5556046"/>
          </a:xfrm>
          <a:prstGeom prst="rect">
            <a:avLst/>
          </a:prstGeom>
          <a:noFill/>
          <a:ln>
            <a:noFill/>
          </a:ln>
        </p:spPr>
      </p:pic>
      <p:sp>
        <p:nvSpPr>
          <p:cNvPr id="5" name="Marcador de número de diapositiva 4"/>
          <p:cNvSpPr>
            <a:spLocks noGrp="1"/>
          </p:cNvSpPr>
          <p:nvPr>
            <p:ph type="sldNum" sz="quarter" idx="12"/>
          </p:nvPr>
        </p:nvSpPr>
        <p:spPr/>
        <p:txBody>
          <a:bodyPr/>
          <a:lstStyle/>
          <a:p>
            <a:fld id="{4A822907-8A9D-4F6B-98F6-913902AD56B5}" type="slidenum">
              <a:rPr lang="en-US" smtClean="0"/>
              <a:t>30</a:t>
            </a:fld>
            <a:endParaRPr lang="en-US"/>
          </a:p>
        </p:txBody>
      </p:sp>
    </p:spTree>
    <p:extLst>
      <p:ext uri="{BB962C8B-B14F-4D97-AF65-F5344CB8AC3E}">
        <p14:creationId xmlns:p14="http://schemas.microsoft.com/office/powerpoint/2010/main" val="28689532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Autofit/>
          </a:bodyPr>
          <a:lstStyle/>
          <a:p>
            <a:r>
              <a:rPr lang="es-ES" sz="2000" dirty="0"/>
              <a:t>ISACA, COBIT 5</a:t>
            </a:r>
            <a:r>
              <a:rPr lang="es-ES_tradnl" sz="2000" dirty="0"/>
              <a:t>.0 ENABLING-SPANISH, </a:t>
            </a:r>
            <a:r>
              <a:rPr lang="es-ES_tradnl" sz="2000" dirty="0" smtClean="0"/>
              <a:t>2012–MAPEO: </a:t>
            </a:r>
            <a:br>
              <a:rPr lang="es-ES_tradnl" sz="2000" dirty="0" smtClean="0"/>
            </a:br>
            <a:r>
              <a:rPr lang="es-ES_tradnl" sz="2000" dirty="0" smtClean="0"/>
              <a:t>PGTI,BAI / CORP. TI COBIT 5.0</a:t>
            </a:r>
            <a:endParaRPr lang="es-ES" sz="2000" dirty="0"/>
          </a:p>
        </p:txBody>
      </p:sp>
      <p:sp>
        <p:nvSpPr>
          <p:cNvPr id="3" name="Subtítulo 2"/>
          <p:cNvSpPr>
            <a:spLocks noGrp="1"/>
          </p:cNvSpPr>
          <p:nvPr>
            <p:ph type="subTitle" idx="1"/>
          </p:nvPr>
        </p:nvSpPr>
        <p:spPr>
          <a:xfrm>
            <a:off x="228601" y="1408320"/>
            <a:ext cx="7754446" cy="5377109"/>
          </a:xfrm>
        </p:spPr>
        <p:style>
          <a:lnRef idx="1">
            <a:schemeClr val="accent6"/>
          </a:lnRef>
          <a:fillRef idx="2">
            <a:schemeClr val="accent6"/>
          </a:fillRef>
          <a:effectRef idx="1">
            <a:schemeClr val="accent6"/>
          </a:effectRef>
          <a:fontRef idx="minor">
            <a:schemeClr val="dk1"/>
          </a:fontRef>
        </p:style>
        <p:txBody>
          <a:bodyPr>
            <a:normAutofit/>
          </a:bodyPr>
          <a:lstStyle/>
          <a:p>
            <a:pPr marL="285750" lvl="0" indent="-285750">
              <a:buFont typeface="Arial"/>
              <a:buChar char="•"/>
            </a:pPr>
            <a:endParaRPr lang="es-EC" dirty="0" smtClean="0"/>
          </a:p>
          <a:p>
            <a:pPr lvl="0"/>
            <a:endParaRPr lang="es-EC" dirty="0" smtClean="0"/>
          </a:p>
          <a:p>
            <a:pPr marL="285750" indent="-285750">
              <a:buFont typeface="Arial"/>
              <a:buChar char="•"/>
            </a:pPr>
            <a:endParaRPr lang="es-ES" dirty="0" smtClean="0"/>
          </a:p>
          <a:p>
            <a:pPr marL="285750" indent="-285750">
              <a:buFont typeface="Arial"/>
              <a:buChar char="•"/>
            </a:pPr>
            <a:endParaRPr lang="es-ES" dirty="0" smtClean="0"/>
          </a:p>
          <a:p>
            <a:pPr marL="285750" indent="-285750">
              <a:buFont typeface="Arial"/>
              <a:buChar char="•"/>
            </a:pPr>
            <a:endParaRPr lang="es-ES" dirty="0" smtClean="0"/>
          </a:p>
          <a:p>
            <a:pPr marL="285750" indent="-285750">
              <a:buFont typeface="Arial"/>
              <a:buChar char="•"/>
            </a:pPr>
            <a:endParaRPr lang="es-ES" dirty="0"/>
          </a:p>
          <a:p>
            <a:pPr marL="285750" indent="-285750">
              <a:buFont typeface="Arial"/>
              <a:buChar char="•"/>
            </a:pPr>
            <a:endParaRPr lang="es-EC" dirty="0" smtClean="0"/>
          </a:p>
          <a:p>
            <a:pPr marL="285750" indent="-285750">
              <a:buFont typeface="Arial"/>
              <a:buChar char="•"/>
            </a:pPr>
            <a:endParaRPr lang="es-EC" dirty="0"/>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76154" y="1334135"/>
            <a:ext cx="8981446" cy="5451294"/>
          </a:xfrm>
          <a:prstGeom prst="rect">
            <a:avLst/>
          </a:prstGeom>
          <a:noFill/>
          <a:ln>
            <a:noFill/>
          </a:ln>
        </p:spPr>
      </p:pic>
      <p:sp>
        <p:nvSpPr>
          <p:cNvPr id="5" name="Marcador de número de diapositiva 4"/>
          <p:cNvSpPr>
            <a:spLocks noGrp="1"/>
          </p:cNvSpPr>
          <p:nvPr>
            <p:ph type="sldNum" sz="quarter" idx="12"/>
          </p:nvPr>
        </p:nvSpPr>
        <p:spPr/>
        <p:txBody>
          <a:bodyPr/>
          <a:lstStyle/>
          <a:p>
            <a:fld id="{4A822907-8A9D-4F6B-98F6-913902AD56B5}" type="slidenum">
              <a:rPr lang="en-US" smtClean="0"/>
              <a:t>31</a:t>
            </a:fld>
            <a:endParaRPr lang="en-US"/>
          </a:p>
        </p:txBody>
      </p:sp>
    </p:spTree>
    <p:extLst>
      <p:ext uri="{BB962C8B-B14F-4D97-AF65-F5344CB8AC3E}">
        <p14:creationId xmlns:p14="http://schemas.microsoft.com/office/powerpoint/2010/main" val="259025300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Autofit/>
          </a:bodyPr>
          <a:lstStyle/>
          <a:p>
            <a:r>
              <a:rPr lang="es-ES" sz="2000" dirty="0"/>
              <a:t>ISACA, COBIT 5</a:t>
            </a:r>
            <a:r>
              <a:rPr lang="es-ES_tradnl" sz="2000" dirty="0"/>
              <a:t>.0 ENABLING-SPANISH, </a:t>
            </a:r>
            <a:r>
              <a:rPr lang="es-ES_tradnl" sz="2000" dirty="0" smtClean="0"/>
              <a:t>2012–MAPEO: </a:t>
            </a:r>
            <a:br>
              <a:rPr lang="es-ES_tradnl" sz="2000" dirty="0" smtClean="0"/>
            </a:br>
            <a:r>
              <a:rPr lang="es-ES_tradnl" sz="2000" dirty="0" smtClean="0"/>
              <a:t>PGTI,DSS / CORP. TI COBIT 5.0</a:t>
            </a:r>
            <a:endParaRPr lang="es-ES" sz="2000" dirty="0"/>
          </a:p>
        </p:txBody>
      </p:sp>
      <p:sp>
        <p:nvSpPr>
          <p:cNvPr id="3" name="Subtítulo 2"/>
          <p:cNvSpPr>
            <a:spLocks noGrp="1"/>
          </p:cNvSpPr>
          <p:nvPr>
            <p:ph type="subTitle" idx="1"/>
          </p:nvPr>
        </p:nvSpPr>
        <p:spPr>
          <a:xfrm>
            <a:off x="228601" y="1408320"/>
            <a:ext cx="7754446" cy="5377109"/>
          </a:xfrm>
        </p:spPr>
        <p:style>
          <a:lnRef idx="1">
            <a:schemeClr val="accent6"/>
          </a:lnRef>
          <a:fillRef idx="2">
            <a:schemeClr val="accent6"/>
          </a:fillRef>
          <a:effectRef idx="1">
            <a:schemeClr val="accent6"/>
          </a:effectRef>
          <a:fontRef idx="minor">
            <a:schemeClr val="dk1"/>
          </a:fontRef>
        </p:style>
        <p:txBody>
          <a:bodyPr>
            <a:normAutofit/>
          </a:bodyPr>
          <a:lstStyle/>
          <a:p>
            <a:pPr marL="285750" lvl="0" indent="-285750">
              <a:buFont typeface="Arial"/>
              <a:buChar char="•"/>
            </a:pPr>
            <a:endParaRPr lang="es-EC" dirty="0" smtClean="0"/>
          </a:p>
          <a:p>
            <a:pPr lvl="0"/>
            <a:endParaRPr lang="es-EC" dirty="0" smtClean="0"/>
          </a:p>
          <a:p>
            <a:pPr marL="285750" indent="-285750">
              <a:buFont typeface="Arial"/>
              <a:buChar char="•"/>
            </a:pPr>
            <a:endParaRPr lang="es-ES" dirty="0" smtClean="0"/>
          </a:p>
          <a:p>
            <a:pPr marL="285750" indent="-285750">
              <a:buFont typeface="Arial"/>
              <a:buChar char="•"/>
            </a:pPr>
            <a:endParaRPr lang="es-ES" dirty="0" smtClean="0"/>
          </a:p>
          <a:p>
            <a:pPr marL="285750" indent="-285750">
              <a:buFont typeface="Arial"/>
              <a:buChar char="•"/>
            </a:pPr>
            <a:endParaRPr lang="es-ES" dirty="0" smtClean="0"/>
          </a:p>
          <a:p>
            <a:pPr marL="285750" indent="-285750">
              <a:buFont typeface="Arial"/>
              <a:buChar char="•"/>
            </a:pPr>
            <a:endParaRPr lang="es-ES" dirty="0"/>
          </a:p>
          <a:p>
            <a:pPr marL="285750" indent="-285750">
              <a:buFont typeface="Arial"/>
              <a:buChar char="•"/>
            </a:pPr>
            <a:endParaRPr lang="es-EC" dirty="0" smtClean="0"/>
          </a:p>
          <a:p>
            <a:pPr marL="285750" indent="-285750">
              <a:buFont typeface="Arial"/>
              <a:buChar char="•"/>
            </a:pPr>
            <a:endParaRPr lang="es-EC" dirty="0"/>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94614" y="1334135"/>
            <a:ext cx="8962985" cy="5451294"/>
          </a:xfrm>
          <a:prstGeom prst="rect">
            <a:avLst/>
          </a:prstGeom>
          <a:noFill/>
          <a:ln>
            <a:noFill/>
          </a:ln>
        </p:spPr>
      </p:pic>
      <p:sp>
        <p:nvSpPr>
          <p:cNvPr id="5" name="Marcador de número de diapositiva 4"/>
          <p:cNvSpPr>
            <a:spLocks noGrp="1"/>
          </p:cNvSpPr>
          <p:nvPr>
            <p:ph type="sldNum" sz="quarter" idx="12"/>
          </p:nvPr>
        </p:nvSpPr>
        <p:spPr/>
        <p:txBody>
          <a:bodyPr/>
          <a:lstStyle/>
          <a:p>
            <a:fld id="{4A822907-8A9D-4F6B-98F6-913902AD56B5}" type="slidenum">
              <a:rPr lang="en-US" smtClean="0"/>
              <a:t>32</a:t>
            </a:fld>
            <a:endParaRPr lang="en-US"/>
          </a:p>
        </p:txBody>
      </p:sp>
    </p:spTree>
    <p:extLst>
      <p:ext uri="{BB962C8B-B14F-4D97-AF65-F5344CB8AC3E}">
        <p14:creationId xmlns:p14="http://schemas.microsoft.com/office/powerpoint/2010/main" val="429073785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Autofit/>
          </a:bodyPr>
          <a:lstStyle/>
          <a:p>
            <a:r>
              <a:rPr lang="es-ES" sz="2000" dirty="0"/>
              <a:t>ISACA, COBIT 5</a:t>
            </a:r>
            <a:r>
              <a:rPr lang="es-ES_tradnl" sz="2000" dirty="0"/>
              <a:t>.0 ENABLING-SPANISH, </a:t>
            </a:r>
            <a:r>
              <a:rPr lang="es-ES_tradnl" sz="2000" dirty="0" smtClean="0"/>
              <a:t>2012–MAPEO: </a:t>
            </a:r>
            <a:br>
              <a:rPr lang="es-ES_tradnl" sz="2000" dirty="0" smtClean="0"/>
            </a:br>
            <a:r>
              <a:rPr lang="es-ES_tradnl" sz="2000" dirty="0" smtClean="0"/>
              <a:t>PGTI,MEA / CORP. TI COBIT 5.0</a:t>
            </a:r>
            <a:endParaRPr lang="es-ES" sz="2000" dirty="0"/>
          </a:p>
        </p:txBody>
      </p:sp>
      <p:sp>
        <p:nvSpPr>
          <p:cNvPr id="3" name="Subtítulo 2"/>
          <p:cNvSpPr>
            <a:spLocks noGrp="1"/>
          </p:cNvSpPr>
          <p:nvPr>
            <p:ph type="subTitle" idx="1"/>
          </p:nvPr>
        </p:nvSpPr>
        <p:spPr>
          <a:xfrm>
            <a:off x="228601" y="1362423"/>
            <a:ext cx="7754446" cy="5377109"/>
          </a:xfrm>
        </p:spPr>
        <p:style>
          <a:lnRef idx="1">
            <a:schemeClr val="accent6"/>
          </a:lnRef>
          <a:fillRef idx="2">
            <a:schemeClr val="accent6"/>
          </a:fillRef>
          <a:effectRef idx="1">
            <a:schemeClr val="accent6"/>
          </a:effectRef>
          <a:fontRef idx="minor">
            <a:schemeClr val="dk1"/>
          </a:fontRef>
        </p:style>
        <p:txBody>
          <a:bodyPr>
            <a:normAutofit/>
          </a:bodyPr>
          <a:lstStyle/>
          <a:p>
            <a:pPr marL="285750" lvl="0" indent="-285750">
              <a:buFont typeface="Arial"/>
              <a:buChar char="•"/>
            </a:pPr>
            <a:endParaRPr lang="es-EC" dirty="0" smtClean="0"/>
          </a:p>
          <a:p>
            <a:pPr lvl="0"/>
            <a:endParaRPr lang="es-EC" dirty="0" smtClean="0"/>
          </a:p>
          <a:p>
            <a:pPr marL="285750" indent="-285750">
              <a:buFont typeface="Arial"/>
              <a:buChar char="•"/>
            </a:pPr>
            <a:endParaRPr lang="es-ES" dirty="0" smtClean="0"/>
          </a:p>
          <a:p>
            <a:pPr marL="285750" indent="-285750">
              <a:buFont typeface="Arial"/>
              <a:buChar char="•"/>
            </a:pPr>
            <a:endParaRPr lang="es-ES" dirty="0" smtClean="0"/>
          </a:p>
          <a:p>
            <a:pPr marL="285750" indent="-285750">
              <a:buFont typeface="Arial"/>
              <a:buChar char="•"/>
            </a:pPr>
            <a:endParaRPr lang="es-ES" dirty="0" smtClean="0"/>
          </a:p>
          <a:p>
            <a:pPr marL="285750" indent="-285750">
              <a:buFont typeface="Arial"/>
              <a:buChar char="•"/>
            </a:pPr>
            <a:endParaRPr lang="es-ES" dirty="0"/>
          </a:p>
          <a:p>
            <a:pPr marL="285750" indent="-285750">
              <a:buFont typeface="Arial"/>
              <a:buChar char="•"/>
            </a:pPr>
            <a:endParaRPr lang="es-EC" dirty="0" smtClean="0"/>
          </a:p>
          <a:p>
            <a:pPr marL="285750" indent="-285750">
              <a:buFont typeface="Arial"/>
              <a:buChar char="•"/>
            </a:pPr>
            <a:endParaRPr lang="es-EC" dirty="0"/>
          </a:p>
        </p:txBody>
      </p:sp>
      <p:pic>
        <p:nvPicPr>
          <p:cNvPr id="4" name="Imagen 3"/>
          <p:cNvPicPr>
            <a:picLocks noChangeAspect="1"/>
          </p:cNvPicPr>
          <p:nvPr/>
        </p:nvPicPr>
        <p:blipFill>
          <a:blip r:embed="rId2"/>
          <a:stretch>
            <a:fillRect/>
          </a:stretch>
        </p:blipFill>
        <p:spPr>
          <a:xfrm>
            <a:off x="8214299" y="382157"/>
            <a:ext cx="914400" cy="810000"/>
          </a:xfrm>
          <a:prstGeom prst="rect">
            <a:avLst/>
          </a:prstGeom>
        </p:spPr>
      </p:pic>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247868" y="1701075"/>
            <a:ext cx="8575675" cy="3924935"/>
          </a:xfrm>
          <a:prstGeom prst="rect">
            <a:avLst/>
          </a:prstGeom>
          <a:noFill/>
          <a:ln>
            <a:noFill/>
          </a:ln>
        </p:spPr>
      </p:pic>
      <p:sp>
        <p:nvSpPr>
          <p:cNvPr id="5" name="Marcador de número de diapositiva 4"/>
          <p:cNvSpPr>
            <a:spLocks noGrp="1"/>
          </p:cNvSpPr>
          <p:nvPr>
            <p:ph type="sldNum" sz="quarter" idx="12"/>
          </p:nvPr>
        </p:nvSpPr>
        <p:spPr/>
        <p:txBody>
          <a:bodyPr/>
          <a:lstStyle/>
          <a:p>
            <a:fld id="{4A822907-8A9D-4F6B-98F6-913902AD56B5}" type="slidenum">
              <a:rPr lang="en-US" smtClean="0"/>
              <a:t>33</a:t>
            </a:fld>
            <a:endParaRPr lang="en-US"/>
          </a:p>
        </p:txBody>
      </p:sp>
    </p:spTree>
    <p:extLst>
      <p:ext uri="{BB962C8B-B14F-4D97-AF65-F5344CB8AC3E}">
        <p14:creationId xmlns:p14="http://schemas.microsoft.com/office/powerpoint/2010/main" val="338578257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Autofit/>
          </a:bodyPr>
          <a:lstStyle/>
          <a:p>
            <a:r>
              <a:rPr lang="es-ES" sz="2000" dirty="0"/>
              <a:t>ISACA, COBIT 5</a:t>
            </a:r>
            <a:r>
              <a:rPr lang="es-ES_tradnl" sz="2000" dirty="0"/>
              <a:t>.0 ENABLING-SPANISH, </a:t>
            </a:r>
            <a:r>
              <a:rPr lang="es-ES_tradnl" sz="2000" dirty="0" smtClean="0"/>
              <a:t>2012–MAPEO: </a:t>
            </a:r>
            <a:br>
              <a:rPr lang="es-ES_tradnl" sz="2000" dirty="0" smtClean="0"/>
            </a:br>
            <a:r>
              <a:rPr lang="es-ES_tradnl" sz="2000" dirty="0" smtClean="0"/>
              <a:t>PGTI,EDM / CORP. TI COBIT 5.0</a:t>
            </a:r>
            <a:endParaRPr lang="es-ES" sz="2000" dirty="0"/>
          </a:p>
        </p:txBody>
      </p:sp>
      <p:sp>
        <p:nvSpPr>
          <p:cNvPr id="3" name="Subtítulo 2"/>
          <p:cNvSpPr>
            <a:spLocks noGrp="1"/>
          </p:cNvSpPr>
          <p:nvPr>
            <p:ph type="subTitle" idx="1"/>
          </p:nvPr>
        </p:nvSpPr>
        <p:spPr>
          <a:xfrm>
            <a:off x="228601" y="1408320"/>
            <a:ext cx="7754446" cy="5377109"/>
          </a:xfrm>
        </p:spPr>
        <p:style>
          <a:lnRef idx="1">
            <a:schemeClr val="accent6"/>
          </a:lnRef>
          <a:fillRef idx="2">
            <a:schemeClr val="accent6"/>
          </a:fillRef>
          <a:effectRef idx="1">
            <a:schemeClr val="accent6"/>
          </a:effectRef>
          <a:fontRef idx="minor">
            <a:schemeClr val="dk1"/>
          </a:fontRef>
        </p:style>
        <p:txBody>
          <a:bodyPr>
            <a:normAutofit/>
          </a:bodyPr>
          <a:lstStyle/>
          <a:p>
            <a:pPr marL="285750" lvl="0" indent="-285750">
              <a:buFont typeface="Arial"/>
              <a:buChar char="•"/>
            </a:pPr>
            <a:endParaRPr lang="es-EC" dirty="0" smtClean="0"/>
          </a:p>
          <a:p>
            <a:pPr lvl="0"/>
            <a:endParaRPr lang="es-EC" dirty="0" smtClean="0"/>
          </a:p>
          <a:p>
            <a:pPr marL="285750" indent="-285750">
              <a:buFont typeface="Arial"/>
              <a:buChar char="•"/>
            </a:pPr>
            <a:endParaRPr lang="es-ES" dirty="0" smtClean="0"/>
          </a:p>
          <a:p>
            <a:pPr marL="285750" indent="-285750">
              <a:buFont typeface="Arial"/>
              <a:buChar char="•"/>
            </a:pPr>
            <a:endParaRPr lang="es-ES" dirty="0" smtClean="0"/>
          </a:p>
          <a:p>
            <a:pPr marL="285750" indent="-285750">
              <a:buFont typeface="Arial"/>
              <a:buChar char="•"/>
            </a:pPr>
            <a:endParaRPr lang="es-ES" dirty="0" smtClean="0"/>
          </a:p>
          <a:p>
            <a:pPr marL="285750" indent="-285750">
              <a:buFont typeface="Arial"/>
              <a:buChar char="•"/>
            </a:pPr>
            <a:endParaRPr lang="es-ES" dirty="0"/>
          </a:p>
          <a:p>
            <a:pPr marL="285750" indent="-285750">
              <a:buFont typeface="Arial"/>
              <a:buChar char="•"/>
            </a:pPr>
            <a:endParaRPr lang="es-EC" dirty="0" smtClean="0"/>
          </a:p>
          <a:p>
            <a:pPr marL="285750" indent="-285750">
              <a:buFont typeface="Arial"/>
              <a:buChar char="•"/>
            </a:pPr>
            <a:endParaRPr lang="es-EC" dirty="0"/>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67718" y="1603680"/>
            <a:ext cx="8989882" cy="5009379"/>
          </a:xfrm>
          <a:prstGeom prst="rect">
            <a:avLst/>
          </a:prstGeom>
          <a:noFill/>
          <a:ln>
            <a:noFill/>
          </a:ln>
        </p:spPr>
      </p:pic>
      <p:sp>
        <p:nvSpPr>
          <p:cNvPr id="5" name="Marcador de número de diapositiva 4"/>
          <p:cNvSpPr>
            <a:spLocks noGrp="1"/>
          </p:cNvSpPr>
          <p:nvPr>
            <p:ph type="sldNum" sz="quarter" idx="12"/>
          </p:nvPr>
        </p:nvSpPr>
        <p:spPr/>
        <p:txBody>
          <a:bodyPr/>
          <a:lstStyle/>
          <a:p>
            <a:fld id="{4A822907-8A9D-4F6B-98F6-913902AD56B5}" type="slidenum">
              <a:rPr lang="en-US" smtClean="0"/>
              <a:t>34</a:t>
            </a:fld>
            <a:endParaRPr lang="en-US"/>
          </a:p>
        </p:txBody>
      </p:sp>
    </p:spTree>
    <p:extLst>
      <p:ext uri="{BB962C8B-B14F-4D97-AF65-F5344CB8AC3E}">
        <p14:creationId xmlns:p14="http://schemas.microsoft.com/office/powerpoint/2010/main" val="69930625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Autofit/>
          </a:bodyPr>
          <a:lstStyle/>
          <a:p>
            <a:r>
              <a:rPr lang="es-ES" sz="2000" dirty="0"/>
              <a:t>ISACA, COBIT 5</a:t>
            </a:r>
            <a:r>
              <a:rPr lang="es-ES_tradnl" sz="2000" dirty="0"/>
              <a:t>.0 ENABLING-SPANISH, </a:t>
            </a:r>
            <a:r>
              <a:rPr lang="es-ES_tradnl" sz="2000" dirty="0" smtClean="0"/>
              <a:t>2012: </a:t>
            </a:r>
            <a:br>
              <a:rPr lang="es-ES_tradnl" sz="2000" dirty="0" smtClean="0"/>
            </a:br>
            <a:r>
              <a:rPr lang="es-ES_tradnl" sz="2000" dirty="0" smtClean="0"/>
              <a:t>DETERMINACIÓN DE SUBPROCESOS</a:t>
            </a:r>
            <a:endParaRPr lang="es-ES" sz="2000" dirty="0"/>
          </a:p>
        </p:txBody>
      </p:sp>
      <p:sp>
        <p:nvSpPr>
          <p:cNvPr id="3" name="Subtítulo 2"/>
          <p:cNvSpPr>
            <a:spLocks noGrp="1"/>
          </p:cNvSpPr>
          <p:nvPr>
            <p:ph type="subTitle" idx="1"/>
          </p:nvPr>
        </p:nvSpPr>
        <p:spPr>
          <a:xfrm>
            <a:off x="228601" y="1408320"/>
            <a:ext cx="7754446" cy="5377109"/>
          </a:xfrm>
        </p:spPr>
        <p:style>
          <a:lnRef idx="1">
            <a:schemeClr val="accent6"/>
          </a:lnRef>
          <a:fillRef idx="2">
            <a:schemeClr val="accent6"/>
          </a:fillRef>
          <a:effectRef idx="1">
            <a:schemeClr val="accent6"/>
          </a:effectRef>
          <a:fontRef idx="minor">
            <a:schemeClr val="dk1"/>
          </a:fontRef>
        </p:style>
        <p:txBody>
          <a:bodyPr>
            <a:normAutofit/>
          </a:bodyPr>
          <a:lstStyle/>
          <a:p>
            <a:pPr marL="285750" lvl="0" indent="-285750">
              <a:buFont typeface="Arial"/>
              <a:buChar char="•"/>
            </a:pPr>
            <a:endParaRPr lang="es-EC" dirty="0" smtClean="0"/>
          </a:p>
          <a:p>
            <a:pPr lvl="0"/>
            <a:endParaRPr lang="es-EC" dirty="0" smtClean="0"/>
          </a:p>
          <a:p>
            <a:pPr marL="285750" indent="-285750">
              <a:buFont typeface="Arial"/>
              <a:buChar char="•"/>
            </a:pPr>
            <a:endParaRPr lang="es-ES" dirty="0" smtClean="0"/>
          </a:p>
          <a:p>
            <a:pPr marL="285750" indent="-285750">
              <a:buFont typeface="Arial"/>
              <a:buChar char="•"/>
            </a:pPr>
            <a:endParaRPr lang="es-ES" dirty="0"/>
          </a:p>
          <a:p>
            <a:pPr marL="285750" indent="-285750">
              <a:buFont typeface="Arial"/>
              <a:buChar char="•"/>
            </a:pPr>
            <a:endParaRPr lang="es-EC" dirty="0" smtClean="0"/>
          </a:p>
          <a:p>
            <a:pPr marL="285750" indent="-285750">
              <a:buFont typeface="Arial"/>
              <a:buChar char="•"/>
            </a:pPr>
            <a:endParaRPr lang="es-EC" dirty="0"/>
          </a:p>
        </p:txBody>
      </p:sp>
      <p:pic>
        <p:nvPicPr>
          <p:cNvPr id="4" name="Imagen 3"/>
          <p:cNvPicPr>
            <a:picLocks noChangeAspect="1"/>
          </p:cNvPicPr>
          <p:nvPr/>
        </p:nvPicPr>
        <p:blipFill>
          <a:blip r:embed="rId2"/>
          <a:stretch>
            <a:fillRect/>
          </a:stretch>
        </p:blipFill>
        <p:spPr>
          <a:xfrm>
            <a:off x="8198998" y="382157"/>
            <a:ext cx="914400" cy="810000"/>
          </a:xfrm>
          <a:prstGeom prst="rect">
            <a:avLst/>
          </a:prstGeom>
        </p:spPr>
      </p:pic>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372890" y="1408321"/>
            <a:ext cx="7503599" cy="1787044"/>
          </a:xfrm>
          <a:prstGeom prst="rect">
            <a:avLst/>
          </a:prstGeom>
          <a:noFill/>
          <a:ln>
            <a:noFill/>
          </a:ln>
        </p:spPr>
      </p:pic>
      <p:pic>
        <p:nvPicPr>
          <p:cNvPr id="8" name="Imagen 7"/>
          <p:cNvPicPr/>
          <p:nvPr/>
        </p:nvPicPr>
        <p:blipFill>
          <a:blip r:embed="rId4">
            <a:extLst>
              <a:ext uri="{28A0092B-C50C-407E-A947-70E740481C1C}">
                <a14:useLocalDpi xmlns:a14="http://schemas.microsoft.com/office/drawing/2010/main" val="0"/>
              </a:ext>
            </a:extLst>
          </a:blip>
          <a:srcRect/>
          <a:stretch>
            <a:fillRect/>
          </a:stretch>
        </p:blipFill>
        <p:spPr bwMode="auto">
          <a:xfrm>
            <a:off x="372890" y="3267183"/>
            <a:ext cx="7503599" cy="1659131"/>
          </a:xfrm>
          <a:prstGeom prst="rect">
            <a:avLst/>
          </a:prstGeom>
          <a:noFill/>
          <a:ln>
            <a:noFill/>
          </a:ln>
        </p:spPr>
      </p:pic>
      <p:pic>
        <p:nvPicPr>
          <p:cNvPr id="9" name="Imagen 8"/>
          <p:cNvPicPr/>
          <p:nvPr/>
        </p:nvPicPr>
        <p:blipFill>
          <a:blip r:embed="rId5">
            <a:extLst>
              <a:ext uri="{28A0092B-C50C-407E-A947-70E740481C1C}">
                <a14:useLocalDpi xmlns:a14="http://schemas.microsoft.com/office/drawing/2010/main" val="0"/>
              </a:ext>
            </a:extLst>
          </a:blip>
          <a:srcRect/>
          <a:stretch>
            <a:fillRect/>
          </a:stretch>
        </p:blipFill>
        <p:spPr bwMode="auto">
          <a:xfrm>
            <a:off x="425064" y="5070091"/>
            <a:ext cx="7415638" cy="15284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Marcador de número de diapositiva 4"/>
          <p:cNvSpPr>
            <a:spLocks noGrp="1"/>
          </p:cNvSpPr>
          <p:nvPr>
            <p:ph type="sldNum" sz="quarter" idx="12"/>
          </p:nvPr>
        </p:nvSpPr>
        <p:spPr/>
        <p:txBody>
          <a:bodyPr/>
          <a:lstStyle/>
          <a:p>
            <a:fld id="{4A822907-8A9D-4F6B-98F6-913902AD56B5}" type="slidenum">
              <a:rPr lang="en-US" smtClean="0"/>
              <a:t>35</a:t>
            </a:fld>
            <a:endParaRPr lang="en-US"/>
          </a:p>
        </p:txBody>
      </p:sp>
    </p:spTree>
    <p:extLst>
      <p:ext uri="{BB962C8B-B14F-4D97-AF65-F5344CB8AC3E}">
        <p14:creationId xmlns:p14="http://schemas.microsoft.com/office/powerpoint/2010/main" val="193113097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Autofit/>
          </a:bodyPr>
          <a:lstStyle/>
          <a:p>
            <a:r>
              <a:rPr lang="es-ES" sz="2000" dirty="0"/>
              <a:t>ISACA, COBIT 5</a:t>
            </a:r>
            <a:r>
              <a:rPr lang="es-ES_tradnl" sz="2000" dirty="0"/>
              <a:t>.0 ENABLING-SPANISH, 2012  </a:t>
            </a:r>
            <a:r>
              <a:rPr lang="es-ES_tradnl" sz="2000" dirty="0" smtClean="0"/>
              <a:t>– PRÁCTICAS, ACTIVIDADES, ENTRADAS/SALIDAS DE PROCESO</a:t>
            </a:r>
            <a:endParaRPr lang="es-ES" sz="2000" dirty="0"/>
          </a:p>
        </p:txBody>
      </p:sp>
      <p:sp>
        <p:nvSpPr>
          <p:cNvPr id="3" name="Subtítulo 2"/>
          <p:cNvSpPr>
            <a:spLocks noGrp="1"/>
          </p:cNvSpPr>
          <p:nvPr>
            <p:ph type="subTitle" idx="1"/>
          </p:nvPr>
        </p:nvSpPr>
        <p:spPr>
          <a:xfrm>
            <a:off x="228601" y="1408321"/>
            <a:ext cx="7754446" cy="5449680"/>
          </a:xfrm>
        </p:spPr>
        <p:style>
          <a:lnRef idx="1">
            <a:schemeClr val="accent6"/>
          </a:lnRef>
          <a:fillRef idx="2">
            <a:schemeClr val="accent6"/>
          </a:fillRef>
          <a:effectRef idx="1">
            <a:schemeClr val="accent6"/>
          </a:effectRef>
          <a:fontRef idx="minor">
            <a:schemeClr val="dk1"/>
          </a:fontRef>
        </p:style>
        <p:txBody>
          <a:bodyPr/>
          <a:lstStyle/>
          <a:p>
            <a:pPr marL="285750" lvl="0" indent="-285750">
              <a:buFont typeface="Arial"/>
              <a:buChar char="•"/>
            </a:pPr>
            <a:endParaRPr lang="es-EC" dirty="0" smtClean="0"/>
          </a:p>
          <a:p>
            <a:pPr lvl="0"/>
            <a:endParaRPr lang="es-EC" dirty="0" smtClean="0"/>
          </a:p>
          <a:p>
            <a:pPr marL="285750" indent="-285750">
              <a:buFont typeface="Arial"/>
              <a:buChar char="•"/>
            </a:pPr>
            <a:endParaRPr lang="es-ES" dirty="0" smtClean="0"/>
          </a:p>
          <a:p>
            <a:pPr marL="285750" indent="-285750">
              <a:buFont typeface="Arial"/>
              <a:buChar char="•"/>
            </a:pPr>
            <a:endParaRPr lang="es-ES" dirty="0" smtClean="0"/>
          </a:p>
          <a:p>
            <a:pPr marL="285750" indent="-285750">
              <a:buFont typeface="Arial"/>
              <a:buChar char="•"/>
            </a:pPr>
            <a:endParaRPr lang="es-ES" dirty="0" smtClean="0"/>
          </a:p>
          <a:p>
            <a:endParaRPr lang="es-ES" dirty="0" smtClean="0"/>
          </a:p>
          <a:p>
            <a:endParaRPr lang="es-ES" dirty="0"/>
          </a:p>
          <a:p>
            <a:endParaRPr lang="es-ES" dirty="0" smtClean="0"/>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pic>
        <p:nvPicPr>
          <p:cNvPr id="5" name="Imagen 4"/>
          <p:cNvPicPr>
            <a:picLocks noChangeAspect="1"/>
          </p:cNvPicPr>
          <p:nvPr/>
        </p:nvPicPr>
        <p:blipFill>
          <a:blip r:embed="rId3"/>
          <a:stretch>
            <a:fillRect/>
          </a:stretch>
        </p:blipFill>
        <p:spPr>
          <a:xfrm>
            <a:off x="92182" y="1408321"/>
            <a:ext cx="8965417" cy="5330621"/>
          </a:xfrm>
          <a:prstGeom prst="rect">
            <a:avLst/>
          </a:prstGeom>
        </p:spPr>
      </p:pic>
      <p:sp>
        <p:nvSpPr>
          <p:cNvPr id="6" name="Marcador de número de diapositiva 5"/>
          <p:cNvSpPr>
            <a:spLocks noGrp="1"/>
          </p:cNvSpPr>
          <p:nvPr>
            <p:ph type="sldNum" sz="quarter" idx="12"/>
          </p:nvPr>
        </p:nvSpPr>
        <p:spPr/>
        <p:txBody>
          <a:bodyPr/>
          <a:lstStyle/>
          <a:p>
            <a:fld id="{4A822907-8A9D-4F6B-98F6-913902AD56B5}" type="slidenum">
              <a:rPr lang="en-US" smtClean="0"/>
              <a:t>36</a:t>
            </a:fld>
            <a:endParaRPr lang="en-US"/>
          </a:p>
        </p:txBody>
      </p:sp>
    </p:spTree>
    <p:extLst>
      <p:ext uri="{BB962C8B-B14F-4D97-AF65-F5344CB8AC3E}">
        <p14:creationId xmlns:p14="http://schemas.microsoft.com/office/powerpoint/2010/main" val="402674581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Autofit/>
          </a:bodyPr>
          <a:lstStyle/>
          <a:p>
            <a:r>
              <a:rPr lang="es-ES" sz="2800" dirty="0"/>
              <a:t>ISACA, COBIT 5</a:t>
            </a:r>
            <a:r>
              <a:rPr lang="es-ES_tradnl" sz="2800" dirty="0"/>
              <a:t>.0 ENABLING-SPANISH, 2012  </a:t>
            </a:r>
            <a:r>
              <a:rPr lang="es-ES_tradnl" sz="2800" dirty="0" smtClean="0"/>
              <a:t>– MATRIZ RACI</a:t>
            </a:r>
            <a:endParaRPr lang="es-ES" sz="2800" dirty="0"/>
          </a:p>
        </p:txBody>
      </p:sp>
      <p:sp>
        <p:nvSpPr>
          <p:cNvPr id="3" name="Subtítulo 2"/>
          <p:cNvSpPr>
            <a:spLocks noGrp="1"/>
          </p:cNvSpPr>
          <p:nvPr>
            <p:ph type="subTitle" idx="1"/>
          </p:nvPr>
        </p:nvSpPr>
        <p:spPr>
          <a:xfrm>
            <a:off x="228601" y="1408321"/>
            <a:ext cx="7754446" cy="5023322"/>
          </a:xfrm>
        </p:spPr>
        <p:style>
          <a:lnRef idx="1">
            <a:schemeClr val="accent6"/>
          </a:lnRef>
          <a:fillRef idx="2">
            <a:schemeClr val="accent6"/>
          </a:fillRef>
          <a:effectRef idx="1">
            <a:schemeClr val="accent6"/>
          </a:effectRef>
          <a:fontRef idx="minor">
            <a:schemeClr val="dk1"/>
          </a:fontRef>
        </p:style>
        <p:txBody>
          <a:bodyPr>
            <a:normAutofit fontScale="85000" lnSpcReduction="10000"/>
          </a:bodyPr>
          <a:lstStyle/>
          <a:p>
            <a:pPr marL="285750" lvl="0" indent="-285750">
              <a:buFont typeface="Arial"/>
              <a:buChar char="•"/>
            </a:pPr>
            <a:endParaRPr lang="es-EC" dirty="0" smtClean="0"/>
          </a:p>
          <a:p>
            <a:pPr lvl="0"/>
            <a:endParaRPr lang="es-EC" dirty="0" smtClean="0"/>
          </a:p>
          <a:p>
            <a:pPr marL="285750" indent="-285750">
              <a:buFont typeface="Arial"/>
              <a:buChar char="•"/>
            </a:pPr>
            <a:endParaRPr lang="es-ES" dirty="0" smtClean="0"/>
          </a:p>
          <a:p>
            <a:pPr marL="285750" indent="-285750">
              <a:buFont typeface="Arial"/>
              <a:buChar char="•"/>
            </a:pPr>
            <a:endParaRPr lang="es-ES" dirty="0" smtClean="0"/>
          </a:p>
          <a:p>
            <a:pPr marL="285750" indent="-285750">
              <a:buFont typeface="Arial"/>
              <a:buChar char="•"/>
            </a:pPr>
            <a:endParaRPr lang="es-ES" dirty="0" smtClean="0"/>
          </a:p>
          <a:p>
            <a:endParaRPr lang="es-ES" dirty="0" smtClean="0"/>
          </a:p>
          <a:p>
            <a:endParaRPr lang="es-ES" dirty="0" smtClean="0"/>
          </a:p>
          <a:p>
            <a:endParaRPr lang="es-ES" sz="1700" dirty="0" smtClean="0"/>
          </a:p>
          <a:p>
            <a:r>
              <a:rPr lang="es-ES" sz="1700" dirty="0" smtClean="0"/>
              <a:t>DIRECTOR (INFORMATICA CIO, GENERAL EJECUTIVO CFO, EJECUTIVO CEO)-JEFE LABORATORIO (EJECUTIVO NEGOCIO, DIRECTOR OPERACIONES COO, GESTOR CONTINUIDAD)-CONSEJO (COMITÉ EJECUTIVO ESTRATÉGICO, CONSEJO ADM, COMITÉ ESTRATÉGICO DESARROLLO/PROYECTOS) – LABORATORISTA (JEFE OPERACIONES TI, DIRECTOR SEGURIDAD INFORMACIÓN CISO, PROPIETARIO DE LOS PROCESOS DE NEGOCIO)</a:t>
            </a:r>
            <a:endParaRPr lang="es-ES" sz="1700" dirty="0"/>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pic>
        <p:nvPicPr>
          <p:cNvPr id="5" name="Imagen 4"/>
          <p:cNvPicPr>
            <a:picLocks noChangeAspect="1"/>
          </p:cNvPicPr>
          <p:nvPr/>
        </p:nvPicPr>
        <p:blipFill>
          <a:blip r:embed="rId3"/>
          <a:stretch>
            <a:fillRect/>
          </a:stretch>
        </p:blipFill>
        <p:spPr>
          <a:xfrm>
            <a:off x="228601" y="1336630"/>
            <a:ext cx="8661898" cy="3763663"/>
          </a:xfrm>
          <a:prstGeom prst="rect">
            <a:avLst/>
          </a:prstGeom>
        </p:spPr>
      </p:pic>
      <p:sp>
        <p:nvSpPr>
          <p:cNvPr id="6" name="Marcador de número de diapositiva 5"/>
          <p:cNvSpPr>
            <a:spLocks noGrp="1"/>
          </p:cNvSpPr>
          <p:nvPr>
            <p:ph type="sldNum" sz="quarter" idx="12"/>
          </p:nvPr>
        </p:nvSpPr>
        <p:spPr/>
        <p:txBody>
          <a:bodyPr/>
          <a:lstStyle/>
          <a:p>
            <a:fld id="{4A822907-8A9D-4F6B-98F6-913902AD56B5}" type="slidenum">
              <a:rPr lang="en-US" smtClean="0"/>
              <a:t>37</a:t>
            </a:fld>
            <a:endParaRPr lang="en-US"/>
          </a:p>
        </p:txBody>
      </p:sp>
    </p:spTree>
    <p:extLst>
      <p:ext uri="{BB962C8B-B14F-4D97-AF65-F5344CB8AC3E}">
        <p14:creationId xmlns:p14="http://schemas.microsoft.com/office/powerpoint/2010/main" val="35355665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Autofit/>
          </a:bodyPr>
          <a:lstStyle/>
          <a:p>
            <a:r>
              <a:rPr lang="es-ES" sz="2000" dirty="0"/>
              <a:t>ISACA, COBIT 5</a:t>
            </a:r>
            <a:r>
              <a:rPr lang="es-ES_tradnl" sz="2000" dirty="0"/>
              <a:t>.0 ENABLING-SPANISH, 2012  </a:t>
            </a:r>
            <a:r>
              <a:rPr lang="es-ES_tradnl" sz="2000" dirty="0" smtClean="0"/>
              <a:t>– INSTRUMENTOS DE EVALUACIÓN: CUESTIONARIOS</a:t>
            </a:r>
            <a:endParaRPr lang="es-ES" sz="2000" dirty="0"/>
          </a:p>
        </p:txBody>
      </p:sp>
      <p:sp>
        <p:nvSpPr>
          <p:cNvPr id="3" name="Subtítulo 2"/>
          <p:cNvSpPr>
            <a:spLocks noGrp="1"/>
          </p:cNvSpPr>
          <p:nvPr>
            <p:ph type="subTitle" idx="1"/>
          </p:nvPr>
        </p:nvSpPr>
        <p:spPr>
          <a:xfrm>
            <a:off x="228601" y="1408321"/>
            <a:ext cx="7754446" cy="5449680"/>
          </a:xfrm>
        </p:spPr>
        <p:style>
          <a:lnRef idx="1">
            <a:schemeClr val="accent6"/>
          </a:lnRef>
          <a:fillRef idx="2">
            <a:schemeClr val="accent6"/>
          </a:fillRef>
          <a:effectRef idx="1">
            <a:schemeClr val="accent6"/>
          </a:effectRef>
          <a:fontRef idx="minor">
            <a:schemeClr val="dk1"/>
          </a:fontRef>
        </p:style>
        <p:txBody>
          <a:bodyPr/>
          <a:lstStyle/>
          <a:p>
            <a:pPr marL="285750" lvl="0" indent="-285750">
              <a:buFont typeface="Arial"/>
              <a:buChar char="•"/>
            </a:pPr>
            <a:endParaRPr lang="es-EC" dirty="0" smtClean="0"/>
          </a:p>
          <a:p>
            <a:pPr lvl="0"/>
            <a:endParaRPr lang="es-EC" dirty="0" smtClean="0"/>
          </a:p>
          <a:p>
            <a:pPr marL="285750" indent="-285750">
              <a:buFont typeface="Arial"/>
              <a:buChar char="•"/>
            </a:pPr>
            <a:endParaRPr lang="es-ES" dirty="0" smtClean="0"/>
          </a:p>
          <a:p>
            <a:pPr marL="285750" indent="-285750">
              <a:buFont typeface="Arial"/>
              <a:buChar char="•"/>
            </a:pPr>
            <a:endParaRPr lang="es-ES" dirty="0" smtClean="0"/>
          </a:p>
          <a:p>
            <a:pPr marL="285750" indent="-285750">
              <a:buFont typeface="Arial"/>
              <a:buChar char="•"/>
            </a:pPr>
            <a:endParaRPr lang="es-ES" dirty="0" smtClean="0"/>
          </a:p>
          <a:p>
            <a:endParaRPr lang="es-ES" dirty="0" smtClean="0"/>
          </a:p>
          <a:p>
            <a:endParaRPr lang="es-ES" dirty="0"/>
          </a:p>
          <a:p>
            <a:endParaRPr lang="es-ES" dirty="0" smtClean="0"/>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305112" y="1408320"/>
            <a:ext cx="7581620" cy="5330621"/>
          </a:xfrm>
          <a:prstGeom prst="rect">
            <a:avLst/>
          </a:prstGeom>
          <a:noFill/>
          <a:ln>
            <a:noFill/>
          </a:ln>
        </p:spPr>
      </p:pic>
      <p:sp>
        <p:nvSpPr>
          <p:cNvPr id="5" name="Marcador de número de diapositiva 4"/>
          <p:cNvSpPr>
            <a:spLocks noGrp="1"/>
          </p:cNvSpPr>
          <p:nvPr>
            <p:ph type="sldNum" sz="quarter" idx="12"/>
          </p:nvPr>
        </p:nvSpPr>
        <p:spPr/>
        <p:txBody>
          <a:bodyPr/>
          <a:lstStyle/>
          <a:p>
            <a:fld id="{4A822907-8A9D-4F6B-98F6-913902AD56B5}" type="slidenum">
              <a:rPr lang="en-US" smtClean="0"/>
              <a:t>38</a:t>
            </a:fld>
            <a:endParaRPr lang="en-US"/>
          </a:p>
        </p:txBody>
      </p:sp>
    </p:spTree>
    <p:extLst>
      <p:ext uri="{BB962C8B-B14F-4D97-AF65-F5344CB8AC3E}">
        <p14:creationId xmlns:p14="http://schemas.microsoft.com/office/powerpoint/2010/main" val="337943257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Autofit/>
          </a:bodyPr>
          <a:lstStyle/>
          <a:p>
            <a:r>
              <a:rPr lang="es-ES" sz="2000" dirty="0"/>
              <a:t>ISACA, COBIT 5</a:t>
            </a:r>
            <a:r>
              <a:rPr lang="es-ES_tradnl" sz="2000" dirty="0"/>
              <a:t>.0 ENABLING-SPANISH, 2012  </a:t>
            </a:r>
            <a:r>
              <a:rPr lang="es-ES_tradnl" sz="2000" dirty="0" smtClean="0"/>
              <a:t>– INSTRUMENTOS DE EVALUACIÓN: ESTADÍSTICAS</a:t>
            </a:r>
            <a:endParaRPr lang="es-ES" sz="2000" dirty="0"/>
          </a:p>
        </p:txBody>
      </p:sp>
      <p:sp>
        <p:nvSpPr>
          <p:cNvPr id="3" name="Subtítulo 2"/>
          <p:cNvSpPr>
            <a:spLocks noGrp="1"/>
          </p:cNvSpPr>
          <p:nvPr>
            <p:ph type="subTitle" idx="1"/>
          </p:nvPr>
        </p:nvSpPr>
        <p:spPr>
          <a:xfrm>
            <a:off x="228601" y="1408321"/>
            <a:ext cx="7754446" cy="5449680"/>
          </a:xfrm>
        </p:spPr>
        <p:style>
          <a:lnRef idx="1">
            <a:schemeClr val="accent6"/>
          </a:lnRef>
          <a:fillRef idx="2">
            <a:schemeClr val="accent6"/>
          </a:fillRef>
          <a:effectRef idx="1">
            <a:schemeClr val="accent6"/>
          </a:effectRef>
          <a:fontRef idx="minor">
            <a:schemeClr val="dk1"/>
          </a:fontRef>
        </p:style>
        <p:txBody>
          <a:bodyPr/>
          <a:lstStyle/>
          <a:p>
            <a:pPr marL="285750" lvl="0" indent="-285750">
              <a:buFont typeface="Arial"/>
              <a:buChar char="•"/>
            </a:pPr>
            <a:endParaRPr lang="es-EC" dirty="0" smtClean="0"/>
          </a:p>
          <a:p>
            <a:pPr lvl="0"/>
            <a:endParaRPr lang="es-EC" dirty="0" smtClean="0"/>
          </a:p>
          <a:p>
            <a:pPr marL="285750" indent="-285750">
              <a:buFont typeface="Arial"/>
              <a:buChar char="•"/>
            </a:pPr>
            <a:endParaRPr lang="es-ES" dirty="0" smtClean="0"/>
          </a:p>
          <a:p>
            <a:pPr marL="285750" indent="-285750">
              <a:buFont typeface="Arial"/>
              <a:buChar char="•"/>
            </a:pPr>
            <a:endParaRPr lang="es-ES" dirty="0" smtClean="0"/>
          </a:p>
          <a:p>
            <a:pPr marL="285750" indent="-285750">
              <a:buFont typeface="Arial"/>
              <a:buChar char="•"/>
            </a:pPr>
            <a:endParaRPr lang="es-ES" dirty="0" smtClean="0"/>
          </a:p>
          <a:p>
            <a:endParaRPr lang="es-ES" dirty="0" smtClean="0"/>
          </a:p>
          <a:p>
            <a:endParaRPr lang="es-ES" dirty="0"/>
          </a:p>
          <a:p>
            <a:endParaRPr lang="es-ES" dirty="0" smtClean="0"/>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352742" y="1310005"/>
            <a:ext cx="8704858" cy="5439178"/>
          </a:xfrm>
          <a:prstGeom prst="rect">
            <a:avLst/>
          </a:prstGeom>
          <a:noFill/>
          <a:ln>
            <a:noFill/>
          </a:ln>
        </p:spPr>
      </p:pic>
      <p:sp>
        <p:nvSpPr>
          <p:cNvPr id="5" name="Marcador de número de diapositiva 4"/>
          <p:cNvSpPr>
            <a:spLocks noGrp="1"/>
          </p:cNvSpPr>
          <p:nvPr>
            <p:ph type="sldNum" sz="quarter" idx="12"/>
          </p:nvPr>
        </p:nvSpPr>
        <p:spPr/>
        <p:txBody>
          <a:bodyPr/>
          <a:lstStyle/>
          <a:p>
            <a:fld id="{4A822907-8A9D-4F6B-98F6-913902AD56B5}" type="slidenum">
              <a:rPr lang="en-US" smtClean="0"/>
              <a:t>39</a:t>
            </a:fld>
            <a:endParaRPr lang="en-US"/>
          </a:p>
        </p:txBody>
      </p:sp>
    </p:spTree>
    <p:extLst>
      <p:ext uri="{BB962C8B-B14F-4D97-AF65-F5344CB8AC3E}">
        <p14:creationId xmlns:p14="http://schemas.microsoft.com/office/powerpoint/2010/main" val="32201191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rmAutofit/>
          </a:bodyPr>
          <a:lstStyle/>
          <a:p>
            <a:r>
              <a:rPr lang="es-ES" dirty="0" smtClean="0"/>
              <a:t>Objetivos</a:t>
            </a:r>
            <a:endParaRPr lang="es-ES" dirty="0"/>
          </a:p>
        </p:txBody>
      </p:sp>
      <p:sp>
        <p:nvSpPr>
          <p:cNvPr id="3" name="Subtítulo 2"/>
          <p:cNvSpPr>
            <a:spLocks noGrp="1"/>
          </p:cNvSpPr>
          <p:nvPr>
            <p:ph type="subTitle" idx="1"/>
          </p:nvPr>
        </p:nvSpPr>
        <p:spPr>
          <a:xfrm>
            <a:off x="228600" y="1370221"/>
            <a:ext cx="7914599" cy="5449680"/>
          </a:xfrm>
        </p:spPr>
        <p:style>
          <a:lnRef idx="1">
            <a:schemeClr val="accent6"/>
          </a:lnRef>
          <a:fillRef idx="2">
            <a:schemeClr val="accent6"/>
          </a:fillRef>
          <a:effectRef idx="1">
            <a:schemeClr val="accent6"/>
          </a:effectRef>
          <a:fontRef idx="minor">
            <a:schemeClr val="dk1"/>
          </a:fontRef>
        </p:style>
        <p:txBody>
          <a:bodyPr>
            <a:normAutofit/>
          </a:bodyPr>
          <a:lstStyle/>
          <a:p>
            <a:pPr algn="just"/>
            <a:r>
              <a:rPr lang="es-ES" u="sng" dirty="0" smtClean="0"/>
              <a:t>General</a:t>
            </a:r>
          </a:p>
          <a:p>
            <a:pPr algn="just"/>
            <a:r>
              <a:rPr lang="es-ES" dirty="0" smtClean="0"/>
              <a:t>Realizar </a:t>
            </a:r>
            <a:r>
              <a:rPr lang="es-ES" dirty="0"/>
              <a:t>la evaluación técnica de los laboratorios especializados de los Departamentos </a:t>
            </a:r>
            <a:r>
              <a:rPr lang="es-ES" dirty="0" smtClean="0"/>
              <a:t>DECTC</a:t>
            </a:r>
            <a:r>
              <a:rPr lang="es-ES" dirty="0"/>
              <a:t>, </a:t>
            </a:r>
            <a:r>
              <a:rPr lang="es-ES" dirty="0" smtClean="0"/>
              <a:t>DECEM</a:t>
            </a:r>
            <a:r>
              <a:rPr lang="es-ES" dirty="0"/>
              <a:t>, </a:t>
            </a:r>
            <a:r>
              <a:rPr lang="es-ES" dirty="0" smtClean="0"/>
              <a:t>DEEE </a:t>
            </a:r>
            <a:r>
              <a:rPr lang="es-ES" dirty="0"/>
              <a:t>de la </a:t>
            </a:r>
            <a:r>
              <a:rPr lang="es-ES" dirty="0" smtClean="0"/>
              <a:t>ESPE </a:t>
            </a:r>
            <a:r>
              <a:rPr lang="es-ES" dirty="0"/>
              <a:t>Matriz, utilizando en marco de referencia COBIT 5.0. </a:t>
            </a:r>
            <a:endParaRPr lang="es-ES" dirty="0" smtClean="0"/>
          </a:p>
          <a:p>
            <a:pPr algn="just"/>
            <a:r>
              <a:rPr lang="es-ES" u="sng" dirty="0" smtClean="0"/>
              <a:t>Específicos</a:t>
            </a:r>
          </a:p>
          <a:p>
            <a:pPr algn="just"/>
            <a:r>
              <a:rPr lang="es-ES" dirty="0" smtClean="0"/>
              <a:t>Efectuar </a:t>
            </a:r>
            <a:r>
              <a:rPr lang="es-ES" dirty="0"/>
              <a:t>la investigación de campo que permita recolectar la información técnica, esto se ejecutará mediante la aplicación de instrumentos de </a:t>
            </a:r>
            <a:r>
              <a:rPr lang="es-ES" dirty="0" smtClean="0"/>
              <a:t>investigación al personal pertinente en todos sus niveles y competencias vinculadas con los laboratorios. </a:t>
            </a:r>
            <a:endParaRPr lang="es-ES" dirty="0"/>
          </a:p>
          <a:p>
            <a:pPr algn="just"/>
            <a:r>
              <a:rPr lang="es-ES" dirty="0" smtClean="0"/>
              <a:t>Evaluar</a:t>
            </a:r>
            <a:r>
              <a:rPr lang="es-ES" dirty="0"/>
              <a:t>, alinear y analizar la información recolectada mediante la aplicación del marco referencial COBIT 5.0, esto permitirá conocer </a:t>
            </a:r>
            <a:r>
              <a:rPr lang="es-ES"/>
              <a:t>la </a:t>
            </a:r>
            <a:r>
              <a:rPr lang="es-ES" smtClean="0"/>
              <a:t>situación.</a:t>
            </a:r>
            <a:endParaRPr lang="es-ES" dirty="0"/>
          </a:p>
          <a:p>
            <a:pPr algn="just"/>
            <a:endParaRPr lang="es-ES" dirty="0"/>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sp>
        <p:nvSpPr>
          <p:cNvPr id="5" name="Marcador de número de diapositiva 4"/>
          <p:cNvSpPr>
            <a:spLocks noGrp="1"/>
          </p:cNvSpPr>
          <p:nvPr>
            <p:ph type="sldNum" sz="quarter" idx="12"/>
          </p:nvPr>
        </p:nvSpPr>
        <p:spPr/>
        <p:txBody>
          <a:bodyPr/>
          <a:lstStyle/>
          <a:p>
            <a:fld id="{4A822907-8A9D-4F6B-98F6-913902AD56B5}" type="slidenum">
              <a:rPr lang="en-US" smtClean="0"/>
              <a:t>4</a:t>
            </a:fld>
            <a:endParaRPr lang="en-US"/>
          </a:p>
        </p:txBody>
      </p:sp>
    </p:spTree>
    <p:extLst>
      <p:ext uri="{BB962C8B-B14F-4D97-AF65-F5344CB8AC3E}">
        <p14:creationId xmlns:p14="http://schemas.microsoft.com/office/powerpoint/2010/main" val="236065881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Autofit/>
          </a:bodyPr>
          <a:lstStyle/>
          <a:p>
            <a:r>
              <a:rPr lang="es-ES" sz="2000" dirty="0"/>
              <a:t>ISACA, COBIT 5</a:t>
            </a:r>
            <a:r>
              <a:rPr lang="es-ES_tradnl" sz="2000" dirty="0"/>
              <a:t>.0 ENABLING-SPANISH, 2012  </a:t>
            </a:r>
            <a:r>
              <a:rPr lang="es-ES_tradnl" sz="2000" dirty="0" smtClean="0"/>
              <a:t>– MAPA DE CALOR, HALLAZGOS</a:t>
            </a:r>
            <a:endParaRPr lang="es-ES" sz="2000" dirty="0"/>
          </a:p>
        </p:txBody>
      </p:sp>
      <p:sp>
        <p:nvSpPr>
          <p:cNvPr id="3" name="Subtítulo 2"/>
          <p:cNvSpPr>
            <a:spLocks noGrp="1"/>
          </p:cNvSpPr>
          <p:nvPr>
            <p:ph type="subTitle" idx="1"/>
          </p:nvPr>
        </p:nvSpPr>
        <p:spPr>
          <a:xfrm>
            <a:off x="228601" y="1408321"/>
            <a:ext cx="7754446" cy="5449680"/>
          </a:xfrm>
        </p:spPr>
        <p:style>
          <a:lnRef idx="1">
            <a:schemeClr val="accent6"/>
          </a:lnRef>
          <a:fillRef idx="2">
            <a:schemeClr val="accent6"/>
          </a:fillRef>
          <a:effectRef idx="1">
            <a:schemeClr val="accent6"/>
          </a:effectRef>
          <a:fontRef idx="minor">
            <a:schemeClr val="dk1"/>
          </a:fontRef>
        </p:style>
        <p:txBody>
          <a:bodyPr/>
          <a:lstStyle/>
          <a:p>
            <a:pPr marL="285750" lvl="0" indent="-285750">
              <a:buFont typeface="Arial"/>
              <a:buChar char="•"/>
            </a:pPr>
            <a:endParaRPr lang="es-EC" dirty="0" smtClean="0"/>
          </a:p>
          <a:p>
            <a:pPr lvl="0"/>
            <a:endParaRPr lang="es-EC" dirty="0" smtClean="0"/>
          </a:p>
          <a:p>
            <a:pPr marL="285750" indent="-285750">
              <a:buFont typeface="Arial"/>
              <a:buChar char="•"/>
            </a:pPr>
            <a:endParaRPr lang="es-ES" dirty="0" smtClean="0"/>
          </a:p>
          <a:p>
            <a:pPr marL="285750" indent="-285750">
              <a:buFont typeface="Arial"/>
              <a:buChar char="•"/>
            </a:pPr>
            <a:endParaRPr lang="es-ES" dirty="0" smtClean="0"/>
          </a:p>
          <a:p>
            <a:pPr marL="285750" indent="-285750">
              <a:buFont typeface="Arial"/>
              <a:buChar char="•"/>
            </a:pPr>
            <a:endParaRPr lang="es-ES" dirty="0" smtClean="0"/>
          </a:p>
          <a:p>
            <a:endParaRPr lang="es-ES" dirty="0" smtClean="0"/>
          </a:p>
          <a:p>
            <a:endParaRPr lang="es-ES" dirty="0"/>
          </a:p>
          <a:p>
            <a:endParaRPr lang="es-ES" dirty="0" smtClean="0"/>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326186" y="1515748"/>
            <a:ext cx="7560546" cy="5182227"/>
          </a:xfrm>
          <a:prstGeom prst="rect">
            <a:avLst/>
          </a:prstGeom>
          <a:noFill/>
          <a:ln>
            <a:noFill/>
          </a:ln>
        </p:spPr>
      </p:pic>
      <p:sp>
        <p:nvSpPr>
          <p:cNvPr id="5" name="Marcador de número de diapositiva 4"/>
          <p:cNvSpPr>
            <a:spLocks noGrp="1"/>
          </p:cNvSpPr>
          <p:nvPr>
            <p:ph type="sldNum" sz="quarter" idx="12"/>
          </p:nvPr>
        </p:nvSpPr>
        <p:spPr/>
        <p:txBody>
          <a:bodyPr/>
          <a:lstStyle/>
          <a:p>
            <a:fld id="{4A822907-8A9D-4F6B-98F6-913902AD56B5}" type="slidenum">
              <a:rPr lang="en-US" smtClean="0"/>
              <a:t>40</a:t>
            </a:fld>
            <a:endParaRPr lang="en-US"/>
          </a:p>
        </p:txBody>
      </p:sp>
    </p:spTree>
    <p:extLst>
      <p:ext uri="{BB962C8B-B14F-4D97-AF65-F5344CB8AC3E}">
        <p14:creationId xmlns:p14="http://schemas.microsoft.com/office/powerpoint/2010/main" val="350416191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rmAutofit/>
          </a:bodyPr>
          <a:lstStyle/>
          <a:p>
            <a:r>
              <a:rPr lang="es-ES" dirty="0"/>
              <a:t>INFORME EJECUTIVO</a:t>
            </a:r>
          </a:p>
        </p:txBody>
      </p:sp>
      <p:sp>
        <p:nvSpPr>
          <p:cNvPr id="3" name="Subtítulo 2"/>
          <p:cNvSpPr>
            <a:spLocks noGrp="1"/>
          </p:cNvSpPr>
          <p:nvPr>
            <p:ph type="subTitle" idx="1"/>
          </p:nvPr>
        </p:nvSpPr>
        <p:spPr>
          <a:xfrm>
            <a:off x="228600" y="1408321"/>
            <a:ext cx="7914599" cy="4586079"/>
          </a:xfrm>
        </p:spPr>
        <p:style>
          <a:lnRef idx="1">
            <a:schemeClr val="accent6"/>
          </a:lnRef>
          <a:fillRef idx="2">
            <a:schemeClr val="accent6"/>
          </a:fillRef>
          <a:effectRef idx="1">
            <a:schemeClr val="accent6"/>
          </a:effectRef>
          <a:fontRef idx="minor">
            <a:schemeClr val="dk1"/>
          </a:fontRef>
        </p:style>
        <p:txBody>
          <a:bodyPr>
            <a:normAutofit/>
          </a:bodyPr>
          <a:lstStyle/>
          <a:p>
            <a:pPr algn="just"/>
            <a:r>
              <a:rPr lang="es-ES" dirty="0" smtClean="0"/>
              <a:t>ALCANCE DE EVALUACIÓN</a:t>
            </a:r>
          </a:p>
          <a:p>
            <a:pPr algn="just"/>
            <a:r>
              <a:rPr lang="es-ES" dirty="0" smtClean="0"/>
              <a:t>Se </a:t>
            </a:r>
            <a:r>
              <a:rPr lang="es-ES" dirty="0"/>
              <a:t>aplica procedimientos de auditoría para evaluar la eficacia operativa y las actividades de control de los sistemas tecnológicos de los laboratorios especializados del </a:t>
            </a:r>
            <a:r>
              <a:rPr lang="es-ES" dirty="0" smtClean="0"/>
              <a:t>Departamento.</a:t>
            </a:r>
          </a:p>
          <a:p>
            <a:pPr algn="just"/>
            <a:r>
              <a:rPr lang="es-ES" dirty="0"/>
              <a:t>El alcance de la revisión cubre los procesos de gestión y procedimientos tecnológicos que se </a:t>
            </a:r>
            <a:r>
              <a:rPr lang="es-ES" dirty="0" smtClean="0"/>
              <a:t>llevan </a:t>
            </a:r>
            <a:r>
              <a:rPr lang="es-ES" dirty="0"/>
              <a:t>a cabo en el Departamento de Ciencias de la Tierra y la Construcción DECTC relacionados con la operatividad y gestión de los laboratorios especializados. </a:t>
            </a:r>
            <a:endParaRPr lang="es-ES" b="1" dirty="0" smtClean="0"/>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sp>
        <p:nvSpPr>
          <p:cNvPr id="5" name="Marcador de número de diapositiva 4"/>
          <p:cNvSpPr>
            <a:spLocks noGrp="1"/>
          </p:cNvSpPr>
          <p:nvPr>
            <p:ph type="sldNum" sz="quarter" idx="12"/>
          </p:nvPr>
        </p:nvSpPr>
        <p:spPr/>
        <p:txBody>
          <a:bodyPr/>
          <a:lstStyle/>
          <a:p>
            <a:fld id="{4A822907-8A9D-4F6B-98F6-913902AD56B5}" type="slidenum">
              <a:rPr lang="en-US" smtClean="0"/>
              <a:t>41</a:t>
            </a:fld>
            <a:endParaRPr lang="en-US"/>
          </a:p>
        </p:txBody>
      </p:sp>
    </p:spTree>
    <p:extLst>
      <p:ext uri="{BB962C8B-B14F-4D97-AF65-F5344CB8AC3E}">
        <p14:creationId xmlns:p14="http://schemas.microsoft.com/office/powerpoint/2010/main" val="135109002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rmAutofit/>
          </a:bodyPr>
          <a:lstStyle/>
          <a:p>
            <a:r>
              <a:rPr lang="es-ES" dirty="0"/>
              <a:t>OBJETIVOS DE EVALUACIÓN </a:t>
            </a:r>
          </a:p>
        </p:txBody>
      </p:sp>
      <p:sp>
        <p:nvSpPr>
          <p:cNvPr id="3" name="Subtítulo 2"/>
          <p:cNvSpPr>
            <a:spLocks noGrp="1"/>
          </p:cNvSpPr>
          <p:nvPr>
            <p:ph type="subTitle" idx="1"/>
          </p:nvPr>
        </p:nvSpPr>
        <p:spPr>
          <a:xfrm>
            <a:off x="228600" y="1408321"/>
            <a:ext cx="7914599" cy="5081379"/>
          </a:xfrm>
        </p:spPr>
        <p:style>
          <a:lnRef idx="1">
            <a:schemeClr val="accent6"/>
          </a:lnRef>
          <a:fillRef idx="2">
            <a:schemeClr val="accent6"/>
          </a:fillRef>
          <a:effectRef idx="1">
            <a:schemeClr val="accent6"/>
          </a:effectRef>
          <a:fontRef idx="minor">
            <a:schemeClr val="dk1"/>
          </a:fontRef>
        </p:style>
        <p:txBody>
          <a:bodyPr>
            <a:normAutofit/>
          </a:bodyPr>
          <a:lstStyle/>
          <a:p>
            <a:pPr algn="just"/>
            <a:endParaRPr lang="es-ES" dirty="0"/>
          </a:p>
          <a:p>
            <a:pPr algn="just"/>
            <a:r>
              <a:rPr lang="es-ES" dirty="0"/>
              <a:t>Efectuar la evaluación de auditoría de los sistemas tecnológicos de los laboratorios especializados del Departamento </a:t>
            </a:r>
            <a:r>
              <a:rPr lang="es-ES" dirty="0" smtClean="0"/>
              <a:t>DECTC </a:t>
            </a:r>
            <a:r>
              <a:rPr lang="es-ES" dirty="0"/>
              <a:t>de la </a:t>
            </a:r>
            <a:r>
              <a:rPr lang="es-ES" dirty="0" smtClean="0"/>
              <a:t>ESPE </a:t>
            </a:r>
            <a:r>
              <a:rPr lang="es-ES" dirty="0"/>
              <a:t>mediante la aplicación del marco de gestión y gobierno </a:t>
            </a:r>
            <a:r>
              <a:rPr lang="es-ES" dirty="0" smtClean="0"/>
              <a:t>COBIT. </a:t>
            </a:r>
            <a:endParaRPr lang="es-ES" dirty="0"/>
          </a:p>
          <a:p>
            <a:pPr algn="just"/>
            <a:r>
              <a:rPr lang="es-ES" dirty="0" smtClean="0"/>
              <a:t>Detectar </a:t>
            </a:r>
            <a:r>
              <a:rPr lang="es-ES" dirty="0"/>
              <a:t>riesgos en la gestión de los procesos basados en la evaluación de vulnerabilidad vs impacto con la finalidad de realizar un tratamiento efectivo. </a:t>
            </a:r>
          </a:p>
          <a:p>
            <a:pPr algn="just"/>
            <a:r>
              <a:rPr lang="es-ES" dirty="0" smtClean="0"/>
              <a:t>Identificar </a:t>
            </a:r>
            <a:r>
              <a:rPr lang="es-ES" dirty="0"/>
              <a:t>y evaluar la efectividad de las actividades de control establecidas en el proceso para mitigar los riesgos. </a:t>
            </a:r>
          </a:p>
          <a:p>
            <a:pPr algn="just"/>
            <a:endParaRPr lang="es-ES" b="1" dirty="0" smtClean="0"/>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sp>
        <p:nvSpPr>
          <p:cNvPr id="5" name="Marcador de número de diapositiva 4"/>
          <p:cNvSpPr>
            <a:spLocks noGrp="1"/>
          </p:cNvSpPr>
          <p:nvPr>
            <p:ph type="sldNum" sz="quarter" idx="12"/>
          </p:nvPr>
        </p:nvSpPr>
        <p:spPr/>
        <p:txBody>
          <a:bodyPr/>
          <a:lstStyle/>
          <a:p>
            <a:fld id="{4A822907-8A9D-4F6B-98F6-913902AD56B5}" type="slidenum">
              <a:rPr lang="en-US" smtClean="0"/>
              <a:t>42</a:t>
            </a:fld>
            <a:endParaRPr lang="en-US"/>
          </a:p>
        </p:txBody>
      </p:sp>
    </p:spTree>
    <p:extLst>
      <p:ext uri="{BB962C8B-B14F-4D97-AF65-F5344CB8AC3E}">
        <p14:creationId xmlns:p14="http://schemas.microsoft.com/office/powerpoint/2010/main" val="211981195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rmAutofit/>
          </a:bodyPr>
          <a:lstStyle/>
          <a:p>
            <a:r>
              <a:rPr lang="es-ES" dirty="0"/>
              <a:t>METODOLOGÍA DE EVALUACIÓN </a:t>
            </a:r>
          </a:p>
        </p:txBody>
      </p:sp>
      <p:sp>
        <p:nvSpPr>
          <p:cNvPr id="3" name="Subtítulo 2"/>
          <p:cNvSpPr>
            <a:spLocks noGrp="1"/>
          </p:cNvSpPr>
          <p:nvPr>
            <p:ph type="subTitle" idx="1"/>
          </p:nvPr>
        </p:nvSpPr>
        <p:spPr>
          <a:xfrm>
            <a:off x="228600" y="1408321"/>
            <a:ext cx="7914599" cy="4814679"/>
          </a:xfrm>
        </p:spPr>
        <p:style>
          <a:lnRef idx="1">
            <a:schemeClr val="accent6"/>
          </a:lnRef>
          <a:fillRef idx="2">
            <a:schemeClr val="accent6"/>
          </a:fillRef>
          <a:effectRef idx="1">
            <a:schemeClr val="accent6"/>
          </a:effectRef>
          <a:fontRef idx="minor">
            <a:schemeClr val="dk1"/>
          </a:fontRef>
        </p:style>
        <p:txBody>
          <a:bodyPr>
            <a:normAutofit/>
          </a:bodyPr>
          <a:lstStyle/>
          <a:p>
            <a:pPr algn="just"/>
            <a:endParaRPr lang="es-ES" dirty="0" smtClean="0"/>
          </a:p>
          <a:p>
            <a:pPr algn="just"/>
            <a:r>
              <a:rPr lang="es-ES" dirty="0" smtClean="0"/>
              <a:t>Para </a:t>
            </a:r>
            <a:r>
              <a:rPr lang="es-ES" dirty="0"/>
              <a:t>determinar el alcance y los objetivos de la auditoría, se realiza una planificación de la auditoría que incluyó la obtención y registro de una comprensión de la misión de </a:t>
            </a:r>
            <a:r>
              <a:rPr lang="es-ES" dirty="0" smtClean="0"/>
              <a:t>la Universidad, </a:t>
            </a:r>
            <a:r>
              <a:rPr lang="es-ES" dirty="0"/>
              <a:t>las operaciones institucionales relevantes y tecnología de apoyo. Se identifica la infraestructura tecnológica de los laboratorios especializados del </a:t>
            </a:r>
            <a:r>
              <a:rPr lang="es-ES" dirty="0" smtClean="0"/>
              <a:t>Departamento, </a:t>
            </a:r>
            <a:r>
              <a:rPr lang="es-ES" dirty="0"/>
              <a:t>revisando la documentación pertinente y la realización de entrevistas de la gestión. </a:t>
            </a:r>
            <a:endParaRPr lang="es-ES" dirty="0" smtClean="0"/>
          </a:p>
          <a:p>
            <a:pPr algn="just"/>
            <a:endParaRPr lang="es-ES" b="1" dirty="0"/>
          </a:p>
          <a:p>
            <a:pPr algn="just"/>
            <a:endParaRPr lang="es-ES" b="1" dirty="0" smtClean="0"/>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sp>
        <p:nvSpPr>
          <p:cNvPr id="5" name="Marcador de número de diapositiva 4"/>
          <p:cNvSpPr>
            <a:spLocks noGrp="1"/>
          </p:cNvSpPr>
          <p:nvPr>
            <p:ph type="sldNum" sz="quarter" idx="12"/>
          </p:nvPr>
        </p:nvSpPr>
        <p:spPr/>
        <p:txBody>
          <a:bodyPr/>
          <a:lstStyle/>
          <a:p>
            <a:fld id="{4A822907-8A9D-4F6B-98F6-913902AD56B5}" type="slidenum">
              <a:rPr lang="en-US" smtClean="0"/>
              <a:t>43</a:t>
            </a:fld>
            <a:endParaRPr lang="en-US"/>
          </a:p>
        </p:txBody>
      </p:sp>
    </p:spTree>
    <p:extLst>
      <p:ext uri="{BB962C8B-B14F-4D97-AF65-F5344CB8AC3E}">
        <p14:creationId xmlns:p14="http://schemas.microsoft.com/office/powerpoint/2010/main" val="43884708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rmAutofit/>
          </a:bodyPr>
          <a:lstStyle/>
          <a:p>
            <a:r>
              <a:rPr lang="es-ES" dirty="0"/>
              <a:t>RESULTADOS DE EVALUACIÓN </a:t>
            </a:r>
          </a:p>
        </p:txBody>
      </p:sp>
      <p:sp>
        <p:nvSpPr>
          <p:cNvPr id="3" name="Subtítulo 2"/>
          <p:cNvSpPr>
            <a:spLocks noGrp="1"/>
          </p:cNvSpPr>
          <p:nvPr>
            <p:ph type="subTitle" idx="1"/>
          </p:nvPr>
        </p:nvSpPr>
        <p:spPr>
          <a:xfrm>
            <a:off x="228600" y="1427229"/>
            <a:ext cx="7914599" cy="4814679"/>
          </a:xfrm>
        </p:spPr>
        <p:style>
          <a:lnRef idx="1">
            <a:schemeClr val="accent6"/>
          </a:lnRef>
          <a:fillRef idx="2">
            <a:schemeClr val="accent6"/>
          </a:fillRef>
          <a:effectRef idx="1">
            <a:schemeClr val="accent6"/>
          </a:effectRef>
          <a:fontRef idx="minor">
            <a:schemeClr val="dk1"/>
          </a:fontRef>
        </p:style>
        <p:txBody>
          <a:bodyPr>
            <a:normAutofit/>
          </a:bodyPr>
          <a:lstStyle/>
          <a:p>
            <a:pPr algn="just"/>
            <a:r>
              <a:rPr lang="es-ES" b="1" dirty="0"/>
              <a:t>PROCESO: DSS04: GESTIONAR LA CONTINUIDAD </a:t>
            </a:r>
            <a:r>
              <a:rPr lang="es-ES" b="1" dirty="0" smtClean="0"/>
              <a:t> </a:t>
            </a:r>
            <a:endParaRPr lang="es-ES" dirty="0"/>
          </a:p>
          <a:p>
            <a:pPr algn="just"/>
            <a:r>
              <a:rPr lang="es-ES" b="1" dirty="0" smtClean="0"/>
              <a:t>CONDICIÓN</a:t>
            </a:r>
          </a:p>
          <a:p>
            <a:pPr algn="just"/>
            <a:endParaRPr lang="es-ES" dirty="0"/>
          </a:p>
          <a:p>
            <a:pPr algn="just"/>
            <a:r>
              <a:rPr lang="es-ES" dirty="0"/>
              <a:t>No se cuenta con un plan de recuperación ante desastres para la operación y servicios del laboratorio del Departamento DECTC. </a:t>
            </a:r>
          </a:p>
          <a:p>
            <a:pPr algn="just"/>
            <a:r>
              <a:rPr lang="es-ES" dirty="0" smtClean="0"/>
              <a:t>El </a:t>
            </a:r>
            <a:r>
              <a:rPr lang="es-ES" dirty="0"/>
              <a:t>Departamento DECTC no ha tratado con la alta dirección de la Universidad de las Fuerzas Armadas – ESPE los requerimientos mínimos en recursos y tiempo para la recuperación de sus operaciones. </a:t>
            </a:r>
          </a:p>
          <a:p>
            <a:pPr algn="just"/>
            <a:r>
              <a:rPr lang="es-ES" dirty="0" smtClean="0"/>
              <a:t> </a:t>
            </a:r>
            <a:endParaRPr lang="es-ES" dirty="0"/>
          </a:p>
          <a:p>
            <a:pPr algn="just"/>
            <a:endParaRPr lang="es-ES" b="1" dirty="0" smtClean="0"/>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sp>
        <p:nvSpPr>
          <p:cNvPr id="5" name="Marcador de número de diapositiva 4"/>
          <p:cNvSpPr>
            <a:spLocks noGrp="1"/>
          </p:cNvSpPr>
          <p:nvPr>
            <p:ph type="sldNum" sz="quarter" idx="12"/>
          </p:nvPr>
        </p:nvSpPr>
        <p:spPr/>
        <p:txBody>
          <a:bodyPr/>
          <a:lstStyle/>
          <a:p>
            <a:fld id="{4A822907-8A9D-4F6B-98F6-913902AD56B5}" type="slidenum">
              <a:rPr lang="en-US" smtClean="0"/>
              <a:t>44</a:t>
            </a:fld>
            <a:endParaRPr lang="en-US"/>
          </a:p>
        </p:txBody>
      </p:sp>
    </p:spTree>
    <p:extLst>
      <p:ext uri="{BB962C8B-B14F-4D97-AF65-F5344CB8AC3E}">
        <p14:creationId xmlns:p14="http://schemas.microsoft.com/office/powerpoint/2010/main" val="76584389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rmAutofit/>
          </a:bodyPr>
          <a:lstStyle/>
          <a:p>
            <a:r>
              <a:rPr lang="es-ES" dirty="0"/>
              <a:t>RESULTADOS DE EVALUACIÓN </a:t>
            </a:r>
          </a:p>
        </p:txBody>
      </p:sp>
      <p:sp>
        <p:nvSpPr>
          <p:cNvPr id="3" name="Subtítulo 2"/>
          <p:cNvSpPr>
            <a:spLocks noGrp="1"/>
          </p:cNvSpPr>
          <p:nvPr>
            <p:ph type="subTitle" idx="1"/>
          </p:nvPr>
        </p:nvSpPr>
        <p:spPr>
          <a:xfrm>
            <a:off x="228600" y="1408321"/>
            <a:ext cx="7914599" cy="4814679"/>
          </a:xfrm>
        </p:spPr>
        <p:style>
          <a:lnRef idx="1">
            <a:schemeClr val="accent6"/>
          </a:lnRef>
          <a:fillRef idx="2">
            <a:schemeClr val="accent6"/>
          </a:fillRef>
          <a:effectRef idx="1">
            <a:schemeClr val="accent6"/>
          </a:effectRef>
          <a:fontRef idx="minor">
            <a:schemeClr val="dk1"/>
          </a:fontRef>
        </p:style>
        <p:txBody>
          <a:bodyPr>
            <a:normAutofit/>
          </a:bodyPr>
          <a:lstStyle/>
          <a:p>
            <a:pPr algn="just"/>
            <a:r>
              <a:rPr lang="es-ES" b="1" dirty="0"/>
              <a:t>CRITERIO </a:t>
            </a:r>
            <a:endParaRPr lang="es-ES" dirty="0"/>
          </a:p>
          <a:p>
            <a:pPr algn="just"/>
            <a:r>
              <a:rPr lang="es-ES" dirty="0" smtClean="0"/>
              <a:t>Plan </a:t>
            </a:r>
            <a:r>
              <a:rPr lang="es-ES" dirty="0"/>
              <a:t>de recuperación ante desastres. </a:t>
            </a:r>
          </a:p>
          <a:p>
            <a:pPr algn="just"/>
            <a:r>
              <a:rPr lang="es-ES" dirty="0" smtClean="0"/>
              <a:t>Manuales </a:t>
            </a:r>
            <a:r>
              <a:rPr lang="es-ES" dirty="0"/>
              <a:t>de procedimiento del equipo tecnológico del laboratorio. </a:t>
            </a:r>
          </a:p>
          <a:p>
            <a:pPr algn="just"/>
            <a:r>
              <a:rPr lang="es-ES" dirty="0" smtClean="0"/>
              <a:t>Procesos </a:t>
            </a:r>
            <a:r>
              <a:rPr lang="es-ES" dirty="0"/>
              <a:t>críticos del departamento DECTC. </a:t>
            </a:r>
          </a:p>
          <a:p>
            <a:pPr algn="just"/>
            <a:r>
              <a:rPr lang="es-ES" dirty="0" smtClean="0"/>
              <a:t>Planes </a:t>
            </a:r>
            <a:r>
              <a:rPr lang="es-ES" dirty="0"/>
              <a:t>de evacuación del personal del Departamento DECTC y sus laboratorios. </a:t>
            </a:r>
          </a:p>
          <a:p>
            <a:pPr algn="just"/>
            <a:endParaRPr lang="es-ES" b="1" dirty="0" smtClean="0"/>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sp>
        <p:nvSpPr>
          <p:cNvPr id="5" name="Marcador de número de diapositiva 4"/>
          <p:cNvSpPr>
            <a:spLocks noGrp="1"/>
          </p:cNvSpPr>
          <p:nvPr>
            <p:ph type="sldNum" sz="quarter" idx="12"/>
          </p:nvPr>
        </p:nvSpPr>
        <p:spPr/>
        <p:txBody>
          <a:bodyPr/>
          <a:lstStyle/>
          <a:p>
            <a:fld id="{4A822907-8A9D-4F6B-98F6-913902AD56B5}" type="slidenum">
              <a:rPr lang="en-US" smtClean="0"/>
              <a:t>45</a:t>
            </a:fld>
            <a:endParaRPr lang="en-US"/>
          </a:p>
        </p:txBody>
      </p:sp>
    </p:spTree>
    <p:extLst>
      <p:ext uri="{BB962C8B-B14F-4D97-AF65-F5344CB8AC3E}">
        <p14:creationId xmlns:p14="http://schemas.microsoft.com/office/powerpoint/2010/main" val="60444907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rmAutofit/>
          </a:bodyPr>
          <a:lstStyle/>
          <a:p>
            <a:r>
              <a:rPr lang="es-ES" dirty="0"/>
              <a:t>RESULTADOS DE EVALUACIÓN </a:t>
            </a:r>
          </a:p>
        </p:txBody>
      </p:sp>
      <p:sp>
        <p:nvSpPr>
          <p:cNvPr id="3" name="Subtítulo 2"/>
          <p:cNvSpPr>
            <a:spLocks noGrp="1"/>
          </p:cNvSpPr>
          <p:nvPr>
            <p:ph type="subTitle" idx="1"/>
          </p:nvPr>
        </p:nvSpPr>
        <p:spPr>
          <a:xfrm>
            <a:off x="228600" y="1408321"/>
            <a:ext cx="7914599" cy="4814679"/>
          </a:xfrm>
        </p:spPr>
        <p:style>
          <a:lnRef idx="1">
            <a:schemeClr val="accent6"/>
          </a:lnRef>
          <a:fillRef idx="2">
            <a:schemeClr val="accent6"/>
          </a:fillRef>
          <a:effectRef idx="1">
            <a:schemeClr val="accent6"/>
          </a:effectRef>
          <a:fontRef idx="minor">
            <a:schemeClr val="dk1"/>
          </a:fontRef>
        </p:style>
        <p:txBody>
          <a:bodyPr>
            <a:normAutofit/>
          </a:bodyPr>
          <a:lstStyle/>
          <a:p>
            <a:pPr algn="just"/>
            <a:r>
              <a:rPr lang="es-ES" b="1" dirty="0"/>
              <a:t>CAUSA </a:t>
            </a:r>
            <a:endParaRPr lang="es-ES" dirty="0"/>
          </a:p>
          <a:p>
            <a:pPr algn="just"/>
            <a:endParaRPr lang="es-ES" dirty="0"/>
          </a:p>
          <a:p>
            <a:pPr algn="just"/>
            <a:r>
              <a:rPr lang="es-ES" dirty="0"/>
              <a:t>Falta de cultura institucional relacionada con posibles desastres o fallas en la operación. </a:t>
            </a:r>
          </a:p>
          <a:p>
            <a:pPr algn="just"/>
            <a:r>
              <a:rPr lang="es-ES" dirty="0" smtClean="0"/>
              <a:t>Falta </a:t>
            </a:r>
            <a:r>
              <a:rPr lang="es-ES" dirty="0"/>
              <a:t>de levantamiento de procesos críticos del departamento. </a:t>
            </a:r>
          </a:p>
          <a:p>
            <a:pPr algn="just"/>
            <a:r>
              <a:rPr lang="es-ES" dirty="0" smtClean="0"/>
              <a:t>Falta </a:t>
            </a:r>
            <a:r>
              <a:rPr lang="es-ES" dirty="0"/>
              <a:t>de análisis de impacto de las operaciones del Departamento y sus laboratorios relacionados con la Universidad. </a:t>
            </a:r>
          </a:p>
          <a:p>
            <a:pPr algn="just"/>
            <a:endParaRPr lang="es-ES" b="1" dirty="0" smtClean="0"/>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sp>
        <p:nvSpPr>
          <p:cNvPr id="5" name="Marcador de número de diapositiva 4"/>
          <p:cNvSpPr>
            <a:spLocks noGrp="1"/>
          </p:cNvSpPr>
          <p:nvPr>
            <p:ph type="sldNum" sz="quarter" idx="12"/>
          </p:nvPr>
        </p:nvSpPr>
        <p:spPr/>
        <p:txBody>
          <a:bodyPr/>
          <a:lstStyle/>
          <a:p>
            <a:fld id="{4A822907-8A9D-4F6B-98F6-913902AD56B5}" type="slidenum">
              <a:rPr lang="en-US" smtClean="0"/>
              <a:t>46</a:t>
            </a:fld>
            <a:endParaRPr lang="en-US"/>
          </a:p>
        </p:txBody>
      </p:sp>
    </p:spTree>
    <p:extLst>
      <p:ext uri="{BB962C8B-B14F-4D97-AF65-F5344CB8AC3E}">
        <p14:creationId xmlns:p14="http://schemas.microsoft.com/office/powerpoint/2010/main" val="77401893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rmAutofit/>
          </a:bodyPr>
          <a:lstStyle/>
          <a:p>
            <a:r>
              <a:rPr lang="es-ES" dirty="0"/>
              <a:t>RESULTADOS DE EVALUACIÓN </a:t>
            </a:r>
          </a:p>
        </p:txBody>
      </p:sp>
      <p:sp>
        <p:nvSpPr>
          <p:cNvPr id="3" name="Subtítulo 2"/>
          <p:cNvSpPr>
            <a:spLocks noGrp="1"/>
          </p:cNvSpPr>
          <p:nvPr>
            <p:ph type="subTitle" idx="1"/>
          </p:nvPr>
        </p:nvSpPr>
        <p:spPr>
          <a:xfrm>
            <a:off x="228600" y="1408321"/>
            <a:ext cx="7914599" cy="4814679"/>
          </a:xfrm>
        </p:spPr>
        <p:style>
          <a:lnRef idx="1">
            <a:schemeClr val="accent6"/>
          </a:lnRef>
          <a:fillRef idx="2">
            <a:schemeClr val="accent6"/>
          </a:fillRef>
          <a:effectRef idx="1">
            <a:schemeClr val="accent6"/>
          </a:effectRef>
          <a:fontRef idx="minor">
            <a:schemeClr val="dk1"/>
          </a:fontRef>
        </p:style>
        <p:txBody>
          <a:bodyPr>
            <a:normAutofit/>
          </a:bodyPr>
          <a:lstStyle/>
          <a:p>
            <a:pPr algn="just"/>
            <a:r>
              <a:rPr lang="es-ES" b="1" dirty="0" smtClean="0"/>
              <a:t>EFECTO</a:t>
            </a:r>
          </a:p>
          <a:p>
            <a:pPr algn="just"/>
            <a:r>
              <a:rPr lang="es-ES" dirty="0" smtClean="0"/>
              <a:t>El </a:t>
            </a:r>
            <a:r>
              <a:rPr lang="es-ES" dirty="0"/>
              <a:t>desconocimiento y la falta de documentación de los procesos críticos del Departamento DECTC pueden afectar a la continuidad de su operación y servicios. </a:t>
            </a:r>
          </a:p>
          <a:p>
            <a:pPr algn="just"/>
            <a:r>
              <a:rPr lang="es-ES" dirty="0" smtClean="0"/>
              <a:t>Si </a:t>
            </a:r>
            <a:r>
              <a:rPr lang="es-ES" dirty="0"/>
              <a:t>el Departamento DECTC no coordina y acuerda con la Universidad tiempos de recuperación aceptables, esto puede ocasionar que existan pérdidas que superen la tolerancia que la Institución puede aceptar. </a:t>
            </a:r>
          </a:p>
          <a:p>
            <a:pPr algn="just"/>
            <a:r>
              <a:rPr lang="es-ES" dirty="0" smtClean="0"/>
              <a:t>El </a:t>
            </a:r>
            <a:r>
              <a:rPr lang="es-ES" dirty="0"/>
              <a:t>que no existan planes de evacuación para el personal del Departamento DECTC y sus laboratorios, afectará directamente con la imagen y servicio prestado ya que desconocerán cómo actuar ante un desastre o interrupción. </a:t>
            </a:r>
          </a:p>
          <a:p>
            <a:pPr algn="just"/>
            <a:endParaRPr lang="es-ES" b="1" dirty="0" smtClean="0"/>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sp>
        <p:nvSpPr>
          <p:cNvPr id="5" name="Marcador de número de diapositiva 4"/>
          <p:cNvSpPr>
            <a:spLocks noGrp="1"/>
          </p:cNvSpPr>
          <p:nvPr>
            <p:ph type="sldNum" sz="quarter" idx="12"/>
          </p:nvPr>
        </p:nvSpPr>
        <p:spPr/>
        <p:txBody>
          <a:bodyPr/>
          <a:lstStyle/>
          <a:p>
            <a:fld id="{4A822907-8A9D-4F6B-98F6-913902AD56B5}" type="slidenum">
              <a:rPr lang="en-US" smtClean="0"/>
              <a:t>47</a:t>
            </a:fld>
            <a:endParaRPr lang="en-US"/>
          </a:p>
        </p:txBody>
      </p:sp>
    </p:spTree>
    <p:extLst>
      <p:ext uri="{BB962C8B-B14F-4D97-AF65-F5344CB8AC3E}">
        <p14:creationId xmlns:p14="http://schemas.microsoft.com/office/powerpoint/2010/main" val="284217814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rmAutofit/>
          </a:bodyPr>
          <a:lstStyle/>
          <a:p>
            <a:r>
              <a:rPr lang="es-ES" dirty="0"/>
              <a:t>RESULTADOS DE EVALUACIÓN </a:t>
            </a:r>
          </a:p>
        </p:txBody>
      </p:sp>
      <p:sp>
        <p:nvSpPr>
          <p:cNvPr id="3" name="Subtítulo 2"/>
          <p:cNvSpPr>
            <a:spLocks noGrp="1"/>
          </p:cNvSpPr>
          <p:nvPr>
            <p:ph type="subTitle" idx="1"/>
          </p:nvPr>
        </p:nvSpPr>
        <p:spPr>
          <a:xfrm>
            <a:off x="228600" y="1408321"/>
            <a:ext cx="7914599" cy="4814679"/>
          </a:xfrm>
        </p:spPr>
        <p:style>
          <a:lnRef idx="1">
            <a:schemeClr val="accent6"/>
          </a:lnRef>
          <a:fillRef idx="2">
            <a:schemeClr val="accent6"/>
          </a:fillRef>
          <a:effectRef idx="1">
            <a:schemeClr val="accent6"/>
          </a:effectRef>
          <a:fontRef idx="minor">
            <a:schemeClr val="dk1"/>
          </a:fontRef>
        </p:style>
        <p:txBody>
          <a:bodyPr>
            <a:normAutofit/>
          </a:bodyPr>
          <a:lstStyle/>
          <a:p>
            <a:pPr algn="just"/>
            <a:r>
              <a:rPr lang="es-ES" b="1" dirty="0"/>
              <a:t>RECOMENDACIÓN </a:t>
            </a:r>
            <a:endParaRPr lang="es-ES" dirty="0"/>
          </a:p>
          <a:p>
            <a:pPr algn="just"/>
            <a:r>
              <a:rPr lang="es-ES" dirty="0" smtClean="0"/>
              <a:t>El </a:t>
            </a:r>
            <a:r>
              <a:rPr lang="es-ES" dirty="0"/>
              <a:t>Jefe de Laboratorio y el Director del Departamento deberán levantar los procesos críticos del Departamento DECTC que soportan los procesos críticos de la Universidad. </a:t>
            </a:r>
          </a:p>
          <a:p>
            <a:pPr algn="just"/>
            <a:r>
              <a:rPr lang="es-ES" dirty="0" smtClean="0"/>
              <a:t>Con </a:t>
            </a:r>
            <a:r>
              <a:rPr lang="es-ES" dirty="0"/>
              <a:t>la información de los procesos críticos el Jefe de Laboratorio se reunirá con las autoridades de la Universidad para llegar a acuerdos sobre los tiempos mínimos necesarios para recuperar las operaciones del Laboratorio basados en la interrupción máxima tolerable.</a:t>
            </a:r>
          </a:p>
          <a:p>
            <a:r>
              <a:rPr lang="es-ES" dirty="0" smtClean="0"/>
              <a:t>EL </a:t>
            </a:r>
            <a:r>
              <a:rPr lang="es-ES" dirty="0"/>
              <a:t>Jefe de Laboratorio desarrollará un plan de recuperación ante desastres aplicable a las operaciones y servicios del laboratorio del Departamento DECTC. </a:t>
            </a:r>
          </a:p>
          <a:p>
            <a:pPr algn="just"/>
            <a:endParaRPr lang="es-ES" b="1" dirty="0" smtClean="0"/>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sp>
        <p:nvSpPr>
          <p:cNvPr id="5" name="Marcador de número de diapositiva 4"/>
          <p:cNvSpPr>
            <a:spLocks noGrp="1"/>
          </p:cNvSpPr>
          <p:nvPr>
            <p:ph type="sldNum" sz="quarter" idx="12"/>
          </p:nvPr>
        </p:nvSpPr>
        <p:spPr/>
        <p:txBody>
          <a:bodyPr/>
          <a:lstStyle/>
          <a:p>
            <a:fld id="{4A822907-8A9D-4F6B-98F6-913902AD56B5}" type="slidenum">
              <a:rPr lang="en-US" smtClean="0"/>
              <a:t>48</a:t>
            </a:fld>
            <a:endParaRPr lang="en-US"/>
          </a:p>
        </p:txBody>
      </p:sp>
    </p:spTree>
    <p:extLst>
      <p:ext uri="{BB962C8B-B14F-4D97-AF65-F5344CB8AC3E}">
        <p14:creationId xmlns:p14="http://schemas.microsoft.com/office/powerpoint/2010/main" val="16863410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rmAutofit/>
          </a:bodyPr>
          <a:lstStyle/>
          <a:p>
            <a:r>
              <a:rPr lang="es-ES" dirty="0"/>
              <a:t>RESULTADOS DE EVALUACIÓN </a:t>
            </a:r>
          </a:p>
        </p:txBody>
      </p:sp>
      <p:sp>
        <p:nvSpPr>
          <p:cNvPr id="3" name="Subtítulo 2"/>
          <p:cNvSpPr>
            <a:spLocks noGrp="1"/>
          </p:cNvSpPr>
          <p:nvPr>
            <p:ph type="subTitle" idx="1"/>
          </p:nvPr>
        </p:nvSpPr>
        <p:spPr>
          <a:xfrm>
            <a:off x="228600" y="1408321"/>
            <a:ext cx="7914599" cy="4814679"/>
          </a:xfrm>
        </p:spPr>
        <p:style>
          <a:lnRef idx="1">
            <a:schemeClr val="accent6"/>
          </a:lnRef>
          <a:fillRef idx="2">
            <a:schemeClr val="accent6"/>
          </a:fillRef>
          <a:effectRef idx="1">
            <a:schemeClr val="accent6"/>
          </a:effectRef>
          <a:fontRef idx="minor">
            <a:schemeClr val="dk1"/>
          </a:fontRef>
        </p:style>
        <p:txBody>
          <a:bodyPr>
            <a:normAutofit/>
          </a:bodyPr>
          <a:lstStyle/>
          <a:p>
            <a:pPr algn="just"/>
            <a:r>
              <a:rPr lang="es-ES" b="1" u="sng" dirty="0" smtClean="0"/>
              <a:t>OBSERVACIONES</a:t>
            </a:r>
          </a:p>
          <a:p>
            <a:pPr algn="just"/>
            <a:r>
              <a:rPr lang="es-ES" b="1" dirty="0"/>
              <a:t>GESTIONAR LA DEFINICIÓN DE REQUISITOS </a:t>
            </a:r>
            <a:endParaRPr lang="es-ES" b="1" dirty="0" smtClean="0"/>
          </a:p>
          <a:p>
            <a:pPr algn="just"/>
            <a:r>
              <a:rPr lang="es-ES" b="1" dirty="0"/>
              <a:t>GESTIONAR LA ESTRATEGIA </a:t>
            </a:r>
            <a:endParaRPr lang="es-ES" b="1" dirty="0" smtClean="0"/>
          </a:p>
          <a:p>
            <a:pPr algn="just"/>
            <a:r>
              <a:rPr lang="es-ES" b="1" dirty="0"/>
              <a:t>GESTIONAR LOS RECURSOS HUMANOS </a:t>
            </a:r>
            <a:endParaRPr lang="es-ES" b="1" dirty="0" smtClean="0"/>
          </a:p>
          <a:p>
            <a:pPr algn="just"/>
            <a:r>
              <a:rPr lang="es-ES" b="1" dirty="0"/>
              <a:t>ASEGURAR LA ENTREGA DE BENEFICIOS </a:t>
            </a:r>
            <a:endParaRPr lang="es-ES" b="1" dirty="0" smtClean="0"/>
          </a:p>
          <a:p>
            <a:pPr algn="just"/>
            <a:r>
              <a:rPr lang="es-ES" b="1" dirty="0"/>
              <a:t>GESTIONAR LA CONTINUIDAD </a:t>
            </a:r>
            <a:endParaRPr lang="es-ES" b="1" dirty="0" smtClean="0"/>
          </a:p>
          <a:p>
            <a:pPr algn="just"/>
            <a:r>
              <a:rPr lang="es-ES" b="1" dirty="0"/>
              <a:t>GESTIONAR LA CALIDAD </a:t>
            </a:r>
            <a:endParaRPr lang="es-ES" b="1" dirty="0" smtClean="0"/>
          </a:p>
          <a:p>
            <a:pPr algn="just"/>
            <a:r>
              <a:rPr lang="es-ES" b="1" dirty="0"/>
              <a:t>GESTIONAR LAS OPERACIONES </a:t>
            </a:r>
            <a:endParaRPr lang="es-ES" b="1" dirty="0" smtClean="0"/>
          </a:p>
          <a:p>
            <a:pPr algn="just"/>
            <a:endParaRPr lang="es-ES" b="1" dirty="0" smtClean="0"/>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sp>
        <p:nvSpPr>
          <p:cNvPr id="5" name="Marcador de número de diapositiva 4"/>
          <p:cNvSpPr>
            <a:spLocks noGrp="1"/>
          </p:cNvSpPr>
          <p:nvPr>
            <p:ph type="sldNum" sz="quarter" idx="12"/>
          </p:nvPr>
        </p:nvSpPr>
        <p:spPr/>
        <p:txBody>
          <a:bodyPr/>
          <a:lstStyle/>
          <a:p>
            <a:fld id="{4A822907-8A9D-4F6B-98F6-913902AD56B5}" type="slidenum">
              <a:rPr lang="en-US" smtClean="0"/>
              <a:t>49</a:t>
            </a:fld>
            <a:endParaRPr lang="en-US"/>
          </a:p>
        </p:txBody>
      </p:sp>
    </p:spTree>
    <p:extLst>
      <p:ext uri="{BB962C8B-B14F-4D97-AF65-F5344CB8AC3E}">
        <p14:creationId xmlns:p14="http://schemas.microsoft.com/office/powerpoint/2010/main" val="7743378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rmAutofit/>
          </a:bodyPr>
          <a:lstStyle/>
          <a:p>
            <a:r>
              <a:rPr lang="es-ES" dirty="0" smtClean="0"/>
              <a:t>Objetivos (Cont.)</a:t>
            </a:r>
            <a:endParaRPr lang="es-ES" dirty="0"/>
          </a:p>
        </p:txBody>
      </p:sp>
      <p:sp>
        <p:nvSpPr>
          <p:cNvPr id="3" name="Subtítulo 2"/>
          <p:cNvSpPr>
            <a:spLocks noGrp="1"/>
          </p:cNvSpPr>
          <p:nvPr>
            <p:ph type="subTitle" idx="1"/>
          </p:nvPr>
        </p:nvSpPr>
        <p:spPr>
          <a:xfrm>
            <a:off x="228600" y="1408321"/>
            <a:ext cx="7914599" cy="5322679"/>
          </a:xfrm>
        </p:spPr>
        <p:style>
          <a:lnRef idx="1">
            <a:schemeClr val="accent6"/>
          </a:lnRef>
          <a:fillRef idx="2">
            <a:schemeClr val="accent6"/>
          </a:fillRef>
          <a:effectRef idx="1">
            <a:schemeClr val="accent6"/>
          </a:effectRef>
          <a:fontRef idx="minor">
            <a:schemeClr val="dk1"/>
          </a:fontRef>
        </p:style>
        <p:txBody>
          <a:bodyPr>
            <a:normAutofit/>
          </a:bodyPr>
          <a:lstStyle/>
          <a:p>
            <a:pPr algn="just"/>
            <a:endParaRPr lang="es-ES" dirty="0"/>
          </a:p>
          <a:p>
            <a:pPr algn="just"/>
            <a:r>
              <a:rPr lang="es-ES" dirty="0" smtClean="0"/>
              <a:t>Presentar </a:t>
            </a:r>
            <a:r>
              <a:rPr lang="es-ES" dirty="0"/>
              <a:t>tanto los resultados estadísticos como sus correspondientes recomendaciones para el mejoramiento de gobierno y gestión en referencia a la estructura orgánica de los laboratorios especializados de los Departamentos de Ciencias de la Tierra DECTC, Energía y Mecánica DECEM, Eléctrica y Electrónica DEEE de la Universidad de las Fuerzas Armadas-ESPE, Matriz. </a:t>
            </a:r>
          </a:p>
          <a:p>
            <a:pPr algn="just"/>
            <a:endParaRPr lang="es-ES" dirty="0"/>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sp>
        <p:nvSpPr>
          <p:cNvPr id="5" name="Marcador de número de diapositiva 4"/>
          <p:cNvSpPr>
            <a:spLocks noGrp="1"/>
          </p:cNvSpPr>
          <p:nvPr>
            <p:ph type="sldNum" sz="quarter" idx="12"/>
          </p:nvPr>
        </p:nvSpPr>
        <p:spPr/>
        <p:txBody>
          <a:bodyPr/>
          <a:lstStyle/>
          <a:p>
            <a:fld id="{4A822907-8A9D-4F6B-98F6-913902AD56B5}" type="slidenum">
              <a:rPr lang="en-US" smtClean="0"/>
              <a:t>5</a:t>
            </a:fld>
            <a:endParaRPr lang="en-US"/>
          </a:p>
        </p:txBody>
      </p:sp>
    </p:spTree>
    <p:extLst>
      <p:ext uri="{BB962C8B-B14F-4D97-AF65-F5344CB8AC3E}">
        <p14:creationId xmlns:p14="http://schemas.microsoft.com/office/powerpoint/2010/main" val="164497989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ES" dirty="0" smtClean="0"/>
              <a:t>Conclusiones y Recomendaciones</a:t>
            </a:r>
            <a:endParaRPr lang="es-ES" dirty="0"/>
          </a:p>
        </p:txBody>
      </p:sp>
      <p:sp>
        <p:nvSpPr>
          <p:cNvPr id="3" name="Subtítulo 2"/>
          <p:cNvSpPr>
            <a:spLocks noGrp="1"/>
          </p:cNvSpPr>
          <p:nvPr>
            <p:ph type="subTitle" idx="1"/>
          </p:nvPr>
        </p:nvSpPr>
        <p:spPr>
          <a:xfrm>
            <a:off x="228601" y="1408321"/>
            <a:ext cx="7754446" cy="5449680"/>
          </a:xfrm>
        </p:spPr>
        <p:style>
          <a:lnRef idx="1">
            <a:schemeClr val="accent6"/>
          </a:lnRef>
          <a:fillRef idx="2">
            <a:schemeClr val="accent6"/>
          </a:fillRef>
          <a:effectRef idx="1">
            <a:schemeClr val="accent6"/>
          </a:effectRef>
          <a:fontRef idx="minor">
            <a:schemeClr val="dk1"/>
          </a:fontRef>
        </p:style>
        <p:txBody>
          <a:bodyPr>
            <a:normAutofit lnSpcReduction="10000"/>
          </a:bodyPr>
          <a:lstStyle/>
          <a:p>
            <a:endParaRPr lang="es-ES" dirty="0" smtClean="0"/>
          </a:p>
          <a:p>
            <a:pPr marL="285750" lvl="0" indent="-285750" algn="just">
              <a:buFont typeface="Arial"/>
              <a:buChar char="•"/>
            </a:pPr>
            <a:r>
              <a:rPr lang="es-ES" dirty="0"/>
              <a:t>El marco de referencia COBIT 5.0 estudiado es un conjunto de herramientas y buenas prácticas que ayudan a las organizaciones a implementar un Gobierno de TI efectivo, esto se consigue vinculando los objetivos tecnológicos con los de la organización y mediante el seguimiento y gestión a las actividades de tecnología. Considerando lo expuesto, los Departamentos DEEE, DECEM y DECTC de la Universidad de las Fuerzas Armadas ESPE necesitan encontrar una alineación estratégica con la Institución.</a:t>
            </a:r>
            <a:endParaRPr lang="es-EC" dirty="0"/>
          </a:p>
          <a:p>
            <a:pPr marL="285750" lvl="0" indent="-285750" algn="just">
              <a:buFont typeface="Arial"/>
              <a:buChar char="•"/>
            </a:pPr>
            <a:r>
              <a:rPr lang="es-ES" dirty="0"/>
              <a:t>COBIT busca relacionar el uso de información de la organización con los procesos y recursos utilizados, y por tanto se convierte en un apoyo importante en la necesidad de cambio de los Departamentos evaluados de la Universidad para optimizar la entrega de sus servicios; por ello es importante contar con métricas e indicadores que analicen el estado deseado y que aporten en la mejora continua.</a:t>
            </a:r>
            <a:endParaRPr lang="es-EC" dirty="0"/>
          </a:p>
          <a:p>
            <a:pPr marL="285750" indent="-285750">
              <a:buFont typeface="Arial"/>
              <a:buChar char="•"/>
            </a:pPr>
            <a:endParaRPr lang="es-ES" dirty="0" smtClean="0"/>
          </a:p>
          <a:p>
            <a:pPr marL="285750" indent="-285750">
              <a:buFont typeface="Arial"/>
              <a:buChar char="•"/>
            </a:pPr>
            <a:endParaRPr lang="es-ES" dirty="0" smtClean="0"/>
          </a:p>
          <a:p>
            <a:endParaRPr lang="es-ES" dirty="0"/>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sp>
        <p:nvSpPr>
          <p:cNvPr id="5" name="Marcador de número de diapositiva 4"/>
          <p:cNvSpPr>
            <a:spLocks noGrp="1"/>
          </p:cNvSpPr>
          <p:nvPr>
            <p:ph type="sldNum" sz="quarter" idx="12"/>
          </p:nvPr>
        </p:nvSpPr>
        <p:spPr/>
        <p:txBody>
          <a:bodyPr/>
          <a:lstStyle/>
          <a:p>
            <a:fld id="{4A822907-8A9D-4F6B-98F6-913902AD56B5}" type="slidenum">
              <a:rPr lang="en-US" smtClean="0"/>
              <a:t>50</a:t>
            </a:fld>
            <a:endParaRPr lang="en-US"/>
          </a:p>
        </p:txBody>
      </p:sp>
    </p:spTree>
    <p:extLst>
      <p:ext uri="{BB962C8B-B14F-4D97-AF65-F5344CB8AC3E}">
        <p14:creationId xmlns:p14="http://schemas.microsoft.com/office/powerpoint/2010/main" val="100117129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28601" y="1408321"/>
            <a:ext cx="7754446" cy="5190479"/>
          </a:xfrm>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pPr marL="285750" indent="-285750">
              <a:buFont typeface="Arial"/>
              <a:buChar char="•"/>
            </a:pPr>
            <a:endParaRPr lang="es-ES" dirty="0" smtClean="0"/>
          </a:p>
          <a:p>
            <a:pPr marL="285750" lvl="0" indent="-285750" algn="just">
              <a:buFont typeface="Arial"/>
              <a:buChar char="•"/>
            </a:pPr>
            <a:r>
              <a:rPr lang="es-ES" dirty="0"/>
              <a:t>Analizar la estructura tecnológica de los Departamentos considerados en la evaluación constituye una actividad concreta que permite comparar la alineación entre los objetivos corporativos institucionales y los objetivos corporativos de TI, identificando de esta manera las prioridades, exigencias, necesidades, fortalezas, oportunidades, debilidades y amenazas de la institución.</a:t>
            </a:r>
            <a:endParaRPr lang="es-EC" dirty="0"/>
          </a:p>
          <a:p>
            <a:pPr marL="285750" lvl="0" indent="-285750" algn="just">
              <a:buFont typeface="Arial"/>
              <a:buChar char="•"/>
            </a:pPr>
            <a:r>
              <a:rPr lang="es-ES" dirty="0" smtClean="0"/>
              <a:t>La </a:t>
            </a:r>
            <a:r>
              <a:rPr lang="es-ES" dirty="0"/>
              <a:t>evaluación tecnológica de los Departamentos ha permitido:</a:t>
            </a:r>
            <a:endParaRPr lang="es-EC" dirty="0"/>
          </a:p>
          <a:p>
            <a:pPr marL="742950" lvl="1" indent="-285750" algn="just">
              <a:buFont typeface="Arial"/>
              <a:buChar char="•"/>
            </a:pPr>
            <a:r>
              <a:rPr lang="es-ES" dirty="0">
                <a:solidFill>
                  <a:schemeClr val="tx1">
                    <a:lumMod val="65000"/>
                    <a:lumOff val="35000"/>
                  </a:schemeClr>
                </a:solidFill>
              </a:rPr>
              <a:t>Identificar su potencial tecnológico.</a:t>
            </a:r>
            <a:endParaRPr lang="es-EC" dirty="0">
              <a:solidFill>
                <a:schemeClr val="tx1">
                  <a:lumMod val="65000"/>
                  <a:lumOff val="35000"/>
                </a:schemeClr>
              </a:solidFill>
            </a:endParaRPr>
          </a:p>
          <a:p>
            <a:pPr marL="742950" lvl="1" indent="-285750" algn="just">
              <a:buFont typeface="Arial"/>
              <a:buChar char="•"/>
            </a:pPr>
            <a:r>
              <a:rPr lang="es-ES" dirty="0">
                <a:solidFill>
                  <a:schemeClr val="tx1">
                    <a:lumMod val="65000"/>
                    <a:lumOff val="35000"/>
                  </a:schemeClr>
                </a:solidFill>
              </a:rPr>
              <a:t>Definir la prioridad de necesidades y los procesos de gestión relacionados.</a:t>
            </a:r>
            <a:endParaRPr lang="es-EC" dirty="0">
              <a:solidFill>
                <a:schemeClr val="tx1">
                  <a:lumMod val="65000"/>
                  <a:lumOff val="35000"/>
                </a:schemeClr>
              </a:solidFill>
            </a:endParaRPr>
          </a:p>
          <a:p>
            <a:pPr marL="742950" lvl="1" indent="-285750" algn="just">
              <a:buFont typeface="Arial"/>
              <a:buChar char="•"/>
            </a:pPr>
            <a:r>
              <a:rPr lang="es-ES" dirty="0">
                <a:solidFill>
                  <a:schemeClr val="tx1">
                    <a:lumMod val="65000"/>
                    <a:lumOff val="35000"/>
                  </a:schemeClr>
                </a:solidFill>
              </a:rPr>
              <a:t>Determinar las condiciones a cumplirse y la tecnología requerida para la entrega de servicios y consecución de objetivos.</a:t>
            </a:r>
            <a:endParaRPr lang="es-EC" dirty="0">
              <a:solidFill>
                <a:schemeClr val="tx1">
                  <a:lumMod val="65000"/>
                  <a:lumOff val="35000"/>
                </a:schemeClr>
              </a:solidFill>
            </a:endParaRPr>
          </a:p>
          <a:p>
            <a:pPr marL="742950" lvl="1" indent="-285750" algn="just">
              <a:buFont typeface="Arial"/>
              <a:buChar char="•"/>
            </a:pPr>
            <a:r>
              <a:rPr lang="es-ES" dirty="0">
                <a:solidFill>
                  <a:schemeClr val="tx1">
                    <a:lumMod val="65000"/>
                    <a:lumOff val="35000"/>
                  </a:schemeClr>
                </a:solidFill>
              </a:rPr>
              <a:t>Afianzar las fortalezas detectadas y mitigar las vulnerabilidades encontradas.</a:t>
            </a:r>
            <a:endParaRPr lang="es-EC" dirty="0">
              <a:solidFill>
                <a:schemeClr val="tx1">
                  <a:lumMod val="65000"/>
                  <a:lumOff val="35000"/>
                </a:schemeClr>
              </a:solidFill>
            </a:endParaRPr>
          </a:p>
          <a:p>
            <a:pPr marL="285750" indent="-285750">
              <a:buFont typeface="Arial"/>
              <a:buChar char="•"/>
            </a:pPr>
            <a:endParaRPr lang="es-ES" dirty="0" smtClean="0"/>
          </a:p>
          <a:p>
            <a:endParaRPr lang="es-ES" dirty="0"/>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sp>
        <p:nvSpPr>
          <p:cNvPr id="5" name="Marcador de número de diapositiva 4"/>
          <p:cNvSpPr>
            <a:spLocks noGrp="1"/>
          </p:cNvSpPr>
          <p:nvPr>
            <p:ph type="sldNum" sz="quarter" idx="12"/>
          </p:nvPr>
        </p:nvSpPr>
        <p:spPr/>
        <p:txBody>
          <a:bodyPr/>
          <a:lstStyle/>
          <a:p>
            <a:fld id="{4A822907-8A9D-4F6B-98F6-913902AD56B5}" type="slidenum">
              <a:rPr lang="en-US" smtClean="0"/>
              <a:t>51</a:t>
            </a:fld>
            <a:endParaRPr lang="en-US"/>
          </a:p>
        </p:txBody>
      </p:sp>
      <p:sp>
        <p:nvSpPr>
          <p:cNvPr id="6" name="Título 1"/>
          <p:cNvSpPr txBox="1">
            <a:spLocks/>
          </p:cNvSpPr>
          <p:nvPr/>
        </p:nvSpPr>
        <p:spPr>
          <a:xfrm>
            <a:off x="142200" y="318042"/>
            <a:ext cx="8915400" cy="877824"/>
          </a:xfrm>
          <a:prstGeom prst="rect">
            <a:avLst/>
          </a:prstGeom>
        </p:spPr>
        <p:style>
          <a:lnRef idx="1">
            <a:schemeClr val="accent1"/>
          </a:lnRef>
          <a:fillRef idx="2">
            <a:schemeClr val="accent1"/>
          </a:fillRef>
          <a:effectRef idx="1">
            <a:schemeClr val="accent1"/>
          </a:effectRef>
          <a:fontRef idx="minor">
            <a:schemeClr val="dk1"/>
          </a:fontRef>
        </p:style>
        <p:txBody>
          <a:bodyPr vert="horz" lIns="1188720" tIns="45720" rIns="274320" bIns="45720" rtlCol="0" anchor="ctr">
            <a:normAutofit fontScale="90000"/>
          </a:bodyPr>
          <a:lstStyle>
            <a:lvl1pPr marL="0" indent="0" algn="l" defTabSz="914400" rtl="0" eaLnBrk="1" latinLnBrk="0" hangingPunct="1">
              <a:spcBef>
                <a:spcPct val="0"/>
              </a:spcBef>
              <a:buNone/>
              <a:defRPr sz="3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ES" smtClean="0"/>
              <a:t>Conclusiones y Recomendaciones</a:t>
            </a:r>
            <a:endParaRPr lang="es-ES" dirty="0"/>
          </a:p>
        </p:txBody>
      </p:sp>
    </p:spTree>
    <p:extLst>
      <p:ext uri="{BB962C8B-B14F-4D97-AF65-F5344CB8AC3E}">
        <p14:creationId xmlns:p14="http://schemas.microsoft.com/office/powerpoint/2010/main" val="384010748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28601" y="1408321"/>
            <a:ext cx="7754446" cy="5190479"/>
          </a:xfrm>
        </p:spPr>
        <p:style>
          <a:lnRef idx="1">
            <a:schemeClr val="accent6"/>
          </a:lnRef>
          <a:fillRef idx="2">
            <a:schemeClr val="accent6"/>
          </a:fillRef>
          <a:effectRef idx="1">
            <a:schemeClr val="accent6"/>
          </a:effectRef>
          <a:fontRef idx="minor">
            <a:schemeClr val="dk1"/>
          </a:fontRef>
        </p:style>
        <p:txBody>
          <a:bodyPr>
            <a:normAutofit/>
          </a:bodyPr>
          <a:lstStyle/>
          <a:p>
            <a:endParaRPr lang="es-ES" dirty="0" smtClean="0"/>
          </a:p>
          <a:p>
            <a:pPr marL="285750" lvl="0" indent="-285750" algn="just">
              <a:buFont typeface="Arial"/>
              <a:buChar char="•"/>
            </a:pPr>
            <a:r>
              <a:rPr lang="es-ES" dirty="0"/>
              <a:t>El Marco Referencial de COBIT 5.0. ayuda a alcanzar los objetivos empresariales y de gestión de información, de ahí que a los Laboratorios de los Departamentos de la Universidad les permitirá crear valor para la Institución, satisfaciendo las necesidades de los usuarios con los servicios de TI consolidadas en una correcta implementación para el cumplimiento de leyes y políticas regulatorias</a:t>
            </a:r>
            <a:r>
              <a:rPr lang="es-ES" dirty="0" smtClean="0"/>
              <a:t>.</a:t>
            </a:r>
          </a:p>
          <a:p>
            <a:pPr marL="285750" indent="-285750" algn="just">
              <a:buFont typeface="Arial"/>
              <a:buChar char="•"/>
            </a:pPr>
            <a:r>
              <a:rPr lang="es-ES" dirty="0"/>
              <a:t>La información recibida, procesada, almacenada y generada en los Departamentos analizados no recibe el tratamiento adecuado considerando que es un recurso clave para la Universidad. No se cuenta con políticas o procedimientos de seguridad de la información ni existe evidencia de que se trabaje bajo alguna norma o buena práctica reconocida para este aspecto.</a:t>
            </a:r>
            <a:endParaRPr lang="es-EC" dirty="0"/>
          </a:p>
          <a:p>
            <a:pPr marL="285750" lvl="0" indent="-285750">
              <a:buFont typeface="Arial"/>
              <a:buChar char="•"/>
            </a:pPr>
            <a:endParaRPr lang="es-EC" dirty="0"/>
          </a:p>
          <a:p>
            <a:pPr marL="285750" indent="-285750">
              <a:buFont typeface="Arial"/>
              <a:buChar char="•"/>
            </a:pPr>
            <a:endParaRPr lang="es-ES" dirty="0" smtClean="0"/>
          </a:p>
          <a:p>
            <a:endParaRPr lang="es-ES" dirty="0"/>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sp>
        <p:nvSpPr>
          <p:cNvPr id="5" name="Marcador de número de diapositiva 4"/>
          <p:cNvSpPr>
            <a:spLocks noGrp="1"/>
          </p:cNvSpPr>
          <p:nvPr>
            <p:ph type="sldNum" sz="quarter" idx="12"/>
          </p:nvPr>
        </p:nvSpPr>
        <p:spPr/>
        <p:txBody>
          <a:bodyPr/>
          <a:lstStyle/>
          <a:p>
            <a:fld id="{4A822907-8A9D-4F6B-98F6-913902AD56B5}" type="slidenum">
              <a:rPr lang="en-US" smtClean="0"/>
              <a:t>52</a:t>
            </a:fld>
            <a:endParaRPr lang="en-US"/>
          </a:p>
        </p:txBody>
      </p:sp>
      <p:sp>
        <p:nvSpPr>
          <p:cNvPr id="7" name="Título 1"/>
          <p:cNvSpPr txBox="1">
            <a:spLocks/>
          </p:cNvSpPr>
          <p:nvPr/>
        </p:nvSpPr>
        <p:spPr>
          <a:xfrm>
            <a:off x="228600" y="351559"/>
            <a:ext cx="8915400" cy="877824"/>
          </a:xfrm>
          <a:prstGeom prst="rect">
            <a:avLst/>
          </a:prstGeom>
        </p:spPr>
        <p:style>
          <a:lnRef idx="1">
            <a:schemeClr val="accent1"/>
          </a:lnRef>
          <a:fillRef idx="2">
            <a:schemeClr val="accent1"/>
          </a:fillRef>
          <a:effectRef idx="1">
            <a:schemeClr val="accent1"/>
          </a:effectRef>
          <a:fontRef idx="minor">
            <a:schemeClr val="dk1"/>
          </a:fontRef>
        </p:style>
        <p:txBody>
          <a:bodyPr vert="horz" lIns="1188720" tIns="45720" rIns="274320" bIns="45720" rtlCol="0" anchor="ctr">
            <a:normAutofit fontScale="90000"/>
          </a:bodyPr>
          <a:lstStyle>
            <a:lvl1pPr marL="0" indent="0" algn="l" defTabSz="914400" rtl="0" eaLnBrk="1" latinLnBrk="0" hangingPunct="1">
              <a:spcBef>
                <a:spcPct val="0"/>
              </a:spcBef>
              <a:buNone/>
              <a:defRPr sz="3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ES" smtClean="0"/>
              <a:t>Conclusiones y Recomendaciones</a:t>
            </a:r>
            <a:endParaRPr lang="es-ES" dirty="0"/>
          </a:p>
        </p:txBody>
      </p:sp>
    </p:spTree>
    <p:extLst>
      <p:ext uri="{BB962C8B-B14F-4D97-AF65-F5344CB8AC3E}">
        <p14:creationId xmlns:p14="http://schemas.microsoft.com/office/powerpoint/2010/main" val="384010748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28601" y="1408321"/>
            <a:ext cx="7754446" cy="5190479"/>
          </a:xfrm>
        </p:spPr>
        <p:style>
          <a:lnRef idx="1">
            <a:schemeClr val="accent6"/>
          </a:lnRef>
          <a:fillRef idx="2">
            <a:schemeClr val="accent6"/>
          </a:fillRef>
          <a:effectRef idx="1">
            <a:schemeClr val="accent6"/>
          </a:effectRef>
          <a:fontRef idx="minor">
            <a:schemeClr val="dk1"/>
          </a:fontRef>
        </p:style>
        <p:txBody>
          <a:bodyPr>
            <a:normAutofit lnSpcReduction="10000"/>
          </a:bodyPr>
          <a:lstStyle/>
          <a:p>
            <a:endParaRPr lang="es-ES" dirty="0" smtClean="0"/>
          </a:p>
          <a:p>
            <a:pPr marL="285750" lvl="0" indent="-285750" algn="just">
              <a:buFont typeface="Arial"/>
              <a:buChar char="•"/>
            </a:pPr>
            <a:r>
              <a:rPr lang="es-ES" dirty="0"/>
              <a:t>Se requiere un buen gobierno y gestión de información tecnológica que sea adoptada en todo el contexto por parte de los Directivos de la Universidad</a:t>
            </a:r>
            <a:r>
              <a:rPr lang="es-ES" dirty="0" smtClean="0"/>
              <a:t>.</a:t>
            </a:r>
          </a:p>
          <a:p>
            <a:pPr marL="285750" lvl="0" indent="-285750" algn="just">
              <a:buFont typeface="Arial"/>
              <a:buChar char="•"/>
            </a:pPr>
            <a:r>
              <a:rPr lang="es-ES" dirty="0"/>
              <a:t>La inclusión del análisis de riesgo en la metodología aplicada para el desarrollo de la evaluación de auditoría de los Departamentos y sus Laboratorios, permitió enfocar los esfuerzos en los procesos y servicios más débiles o vulnerables, esto se consigue y evidencia mediante la utilización de mapas de calor para cada uno de los procesos obtenidos del alineamiento con COBIT 5.0</a:t>
            </a:r>
            <a:r>
              <a:rPr lang="es-ES" dirty="0" smtClean="0"/>
              <a:t>.</a:t>
            </a:r>
          </a:p>
          <a:p>
            <a:pPr marL="285750" indent="-285750" algn="just">
              <a:buFont typeface="Arial"/>
              <a:buChar char="•"/>
            </a:pPr>
            <a:r>
              <a:rPr lang="es-ES" dirty="0"/>
              <a:t>Los Departamentos examinados carecen de una metodología de proyectos como base para la gestión de los requerimientos tecnológicos que manejan. Las partes interesadas no son tomadas en cuenta en todo el ciclo de vida de las soluciones brindadas por lo tanto no se consigue la entera satisfacción del usuario.</a:t>
            </a:r>
            <a:endParaRPr lang="es-EC" dirty="0"/>
          </a:p>
          <a:p>
            <a:pPr marL="285750" lvl="0" indent="-285750">
              <a:buFont typeface="Arial"/>
              <a:buChar char="•"/>
            </a:pPr>
            <a:endParaRPr lang="es-EC" dirty="0"/>
          </a:p>
          <a:p>
            <a:endParaRPr lang="es-ES" dirty="0"/>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sp>
        <p:nvSpPr>
          <p:cNvPr id="5" name="Marcador de número de diapositiva 4"/>
          <p:cNvSpPr>
            <a:spLocks noGrp="1"/>
          </p:cNvSpPr>
          <p:nvPr>
            <p:ph type="sldNum" sz="quarter" idx="12"/>
          </p:nvPr>
        </p:nvSpPr>
        <p:spPr/>
        <p:txBody>
          <a:bodyPr/>
          <a:lstStyle/>
          <a:p>
            <a:fld id="{4A822907-8A9D-4F6B-98F6-913902AD56B5}" type="slidenum">
              <a:rPr lang="en-US" smtClean="0"/>
              <a:t>53</a:t>
            </a:fld>
            <a:endParaRPr lang="en-US"/>
          </a:p>
        </p:txBody>
      </p:sp>
      <p:sp>
        <p:nvSpPr>
          <p:cNvPr id="7" name="Título 1"/>
          <p:cNvSpPr txBox="1">
            <a:spLocks/>
          </p:cNvSpPr>
          <p:nvPr/>
        </p:nvSpPr>
        <p:spPr>
          <a:xfrm>
            <a:off x="228600" y="351559"/>
            <a:ext cx="8915400" cy="877824"/>
          </a:xfrm>
          <a:prstGeom prst="rect">
            <a:avLst/>
          </a:prstGeom>
        </p:spPr>
        <p:style>
          <a:lnRef idx="1">
            <a:schemeClr val="accent1"/>
          </a:lnRef>
          <a:fillRef idx="2">
            <a:schemeClr val="accent1"/>
          </a:fillRef>
          <a:effectRef idx="1">
            <a:schemeClr val="accent1"/>
          </a:effectRef>
          <a:fontRef idx="minor">
            <a:schemeClr val="dk1"/>
          </a:fontRef>
        </p:style>
        <p:txBody>
          <a:bodyPr vert="horz" lIns="1188720" tIns="45720" rIns="274320" bIns="45720" rtlCol="0" anchor="ctr">
            <a:normAutofit fontScale="90000"/>
          </a:bodyPr>
          <a:lstStyle>
            <a:lvl1pPr marL="0" indent="0" algn="l" defTabSz="914400" rtl="0" eaLnBrk="1" latinLnBrk="0" hangingPunct="1">
              <a:spcBef>
                <a:spcPct val="0"/>
              </a:spcBef>
              <a:buNone/>
              <a:defRPr sz="3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ES" smtClean="0"/>
              <a:t>Conclusiones y Recomendaciones</a:t>
            </a:r>
            <a:endParaRPr lang="es-ES" dirty="0"/>
          </a:p>
        </p:txBody>
      </p:sp>
    </p:spTree>
    <p:extLst>
      <p:ext uri="{BB962C8B-B14F-4D97-AF65-F5344CB8AC3E}">
        <p14:creationId xmlns:p14="http://schemas.microsoft.com/office/powerpoint/2010/main" val="384010748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28601" y="1408321"/>
            <a:ext cx="7754446" cy="5190479"/>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lvl="0"/>
            <a:endParaRPr lang="es-EC" dirty="0"/>
          </a:p>
          <a:p>
            <a:pPr lvl="0" algn="just"/>
            <a:r>
              <a:rPr lang="es-ES" dirty="0"/>
              <a:t>Los Departamentos considerados en la evaluación no cuentan con una planificación estratégica de tecnología que ayude a entender la misión, visión, valores y objetivos fundamentales de la Institución; bajo esta premisa resulta complicado que los Departamentos y sus Laboratorios se conviertan en socios estratégicos internos que generen el valor deseado y que puedan transmitir eficazmente la estrategia entre sus colaboradores.</a:t>
            </a:r>
            <a:endParaRPr lang="es-EC" dirty="0"/>
          </a:p>
          <a:p>
            <a:pPr lvl="0" algn="just"/>
            <a:r>
              <a:rPr lang="es-ES" dirty="0"/>
              <a:t>En los Laboratorios de los Departamentos no existe segregación de funciones lo cual es un riesgo alto en términos de detección de falencias, fraude interno o calidad de los servicios. Los Departamentos no han concentrado sus esfuerzos en establecer planes de gestión de recursos humanos en donde se establezcan con claridad procesos de contratación, movimiento interno y entrenamiento cruzado; además existe dependencia de una sola persona para el manejo y responsabilidades de los Laboratorios.</a:t>
            </a:r>
            <a:endParaRPr lang="es-EC" dirty="0"/>
          </a:p>
          <a:p>
            <a:endParaRPr lang="es-ES" dirty="0"/>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sp>
        <p:nvSpPr>
          <p:cNvPr id="5" name="Marcador de número de diapositiva 4"/>
          <p:cNvSpPr>
            <a:spLocks noGrp="1"/>
          </p:cNvSpPr>
          <p:nvPr>
            <p:ph type="sldNum" sz="quarter" idx="12"/>
          </p:nvPr>
        </p:nvSpPr>
        <p:spPr/>
        <p:txBody>
          <a:bodyPr/>
          <a:lstStyle/>
          <a:p>
            <a:fld id="{4A822907-8A9D-4F6B-98F6-913902AD56B5}" type="slidenum">
              <a:rPr lang="en-US" smtClean="0"/>
              <a:t>54</a:t>
            </a:fld>
            <a:endParaRPr lang="en-US"/>
          </a:p>
        </p:txBody>
      </p:sp>
      <p:sp>
        <p:nvSpPr>
          <p:cNvPr id="7" name="Título 1"/>
          <p:cNvSpPr txBox="1">
            <a:spLocks/>
          </p:cNvSpPr>
          <p:nvPr/>
        </p:nvSpPr>
        <p:spPr>
          <a:xfrm>
            <a:off x="228600" y="351559"/>
            <a:ext cx="8915400" cy="877824"/>
          </a:xfrm>
          <a:prstGeom prst="rect">
            <a:avLst/>
          </a:prstGeom>
        </p:spPr>
        <p:style>
          <a:lnRef idx="1">
            <a:schemeClr val="accent1"/>
          </a:lnRef>
          <a:fillRef idx="2">
            <a:schemeClr val="accent1"/>
          </a:fillRef>
          <a:effectRef idx="1">
            <a:schemeClr val="accent1"/>
          </a:effectRef>
          <a:fontRef idx="minor">
            <a:schemeClr val="dk1"/>
          </a:fontRef>
        </p:style>
        <p:txBody>
          <a:bodyPr vert="horz" lIns="1188720" tIns="45720" rIns="274320" bIns="45720" rtlCol="0" anchor="ctr">
            <a:normAutofit fontScale="90000"/>
          </a:bodyPr>
          <a:lstStyle>
            <a:lvl1pPr marL="0" indent="0" algn="l" defTabSz="914400" rtl="0" eaLnBrk="1" latinLnBrk="0" hangingPunct="1">
              <a:spcBef>
                <a:spcPct val="0"/>
              </a:spcBef>
              <a:buNone/>
              <a:defRPr sz="3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ES" smtClean="0"/>
              <a:t>Conclusiones y Recomendaciones</a:t>
            </a:r>
            <a:endParaRPr lang="es-ES" dirty="0"/>
          </a:p>
        </p:txBody>
      </p:sp>
    </p:spTree>
    <p:extLst>
      <p:ext uri="{BB962C8B-B14F-4D97-AF65-F5344CB8AC3E}">
        <p14:creationId xmlns:p14="http://schemas.microsoft.com/office/powerpoint/2010/main" val="40548323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rmAutofit/>
          </a:bodyPr>
          <a:lstStyle/>
          <a:p>
            <a:r>
              <a:rPr lang="es-ES" dirty="0"/>
              <a:t>Alcance</a:t>
            </a:r>
            <a:r>
              <a:rPr lang="es-ES" b="1" dirty="0"/>
              <a:t> </a:t>
            </a:r>
            <a:endParaRPr lang="es-ES" dirty="0"/>
          </a:p>
        </p:txBody>
      </p:sp>
      <p:sp>
        <p:nvSpPr>
          <p:cNvPr id="3" name="Subtítulo 2"/>
          <p:cNvSpPr>
            <a:spLocks noGrp="1"/>
          </p:cNvSpPr>
          <p:nvPr>
            <p:ph type="subTitle" idx="1"/>
          </p:nvPr>
        </p:nvSpPr>
        <p:spPr>
          <a:xfrm>
            <a:off x="228600" y="1408321"/>
            <a:ext cx="7914599" cy="5190479"/>
          </a:xfrm>
        </p:spPr>
        <p:style>
          <a:lnRef idx="1">
            <a:schemeClr val="accent6"/>
          </a:lnRef>
          <a:fillRef idx="2">
            <a:schemeClr val="accent6"/>
          </a:fillRef>
          <a:effectRef idx="1">
            <a:schemeClr val="accent6"/>
          </a:effectRef>
          <a:fontRef idx="minor">
            <a:schemeClr val="dk1"/>
          </a:fontRef>
        </p:style>
        <p:txBody>
          <a:bodyPr>
            <a:normAutofit/>
          </a:bodyPr>
          <a:lstStyle/>
          <a:p>
            <a:pPr algn="just"/>
            <a:r>
              <a:rPr lang="es-ES" dirty="0"/>
              <a:t>El desarrollo de proyecto se enfocará en la evaluación técnica de los laboratorios especializados de los Departamentos </a:t>
            </a:r>
            <a:r>
              <a:rPr lang="es-ES" dirty="0" smtClean="0"/>
              <a:t>DECTC</a:t>
            </a:r>
            <a:r>
              <a:rPr lang="es-ES" dirty="0"/>
              <a:t>, </a:t>
            </a:r>
            <a:r>
              <a:rPr lang="es-ES" dirty="0" smtClean="0"/>
              <a:t>DECEM</a:t>
            </a:r>
            <a:r>
              <a:rPr lang="es-ES" dirty="0"/>
              <a:t>, </a:t>
            </a:r>
            <a:r>
              <a:rPr lang="es-ES" dirty="0" smtClean="0"/>
              <a:t>DEEE </a:t>
            </a:r>
            <a:r>
              <a:rPr lang="es-ES" dirty="0"/>
              <a:t>de la Universidad de las Fuerzas Armadas-ESPE, Matriz</a:t>
            </a:r>
            <a:r>
              <a:rPr lang="es-ES" dirty="0" smtClean="0"/>
              <a:t>.</a:t>
            </a:r>
          </a:p>
          <a:p>
            <a:pPr algn="just"/>
            <a:r>
              <a:rPr lang="es-ES" dirty="0"/>
              <a:t>La selección de los procesos y subprocesos a evaluar, se lo realizará mediante el método de cascada de objetivos propuesto por COBIT 5.0, </a:t>
            </a:r>
            <a:r>
              <a:rPr lang="es-ES" dirty="0" smtClean="0"/>
              <a:t>los dominios a considerar se obtendrán de (ISACA, COBIT 5-ENABLING-SPANISH, 2012): (EDM) Evaluar, orientar y supervisar (APO) Alinear, planificar y organizar, (BAI) Construir, Adquirir e implementar, (DSS) Entrega, dar Servicio y Soporte (DSS) y finalmente (MEA) Supervisar, Evaluar y Valorar.</a:t>
            </a:r>
            <a:endParaRPr lang="es-ES" dirty="0"/>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sp>
        <p:nvSpPr>
          <p:cNvPr id="5" name="Marcador de número de diapositiva 4"/>
          <p:cNvSpPr>
            <a:spLocks noGrp="1"/>
          </p:cNvSpPr>
          <p:nvPr>
            <p:ph type="sldNum" sz="quarter" idx="12"/>
          </p:nvPr>
        </p:nvSpPr>
        <p:spPr/>
        <p:txBody>
          <a:bodyPr/>
          <a:lstStyle/>
          <a:p>
            <a:fld id="{4A822907-8A9D-4F6B-98F6-913902AD56B5}" type="slidenum">
              <a:rPr lang="en-US" smtClean="0"/>
              <a:t>6</a:t>
            </a:fld>
            <a:endParaRPr lang="en-US"/>
          </a:p>
        </p:txBody>
      </p:sp>
    </p:spTree>
    <p:extLst>
      <p:ext uri="{BB962C8B-B14F-4D97-AF65-F5344CB8AC3E}">
        <p14:creationId xmlns:p14="http://schemas.microsoft.com/office/powerpoint/2010/main" val="11468065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Autofit/>
          </a:bodyPr>
          <a:lstStyle/>
          <a:p>
            <a:r>
              <a:rPr lang="es-ES" sz="2800" dirty="0" smtClean="0"/>
              <a:t>UNIVERSIDAD DE LAS FUERZAS ARMADAS ESPE - MATRIZ</a:t>
            </a:r>
            <a:endParaRPr lang="es-ES" sz="2800" dirty="0"/>
          </a:p>
        </p:txBody>
      </p:sp>
      <p:sp>
        <p:nvSpPr>
          <p:cNvPr id="3" name="Subtítulo 2"/>
          <p:cNvSpPr>
            <a:spLocks noGrp="1"/>
          </p:cNvSpPr>
          <p:nvPr>
            <p:ph type="subTitle" idx="1"/>
          </p:nvPr>
        </p:nvSpPr>
        <p:spPr>
          <a:xfrm>
            <a:off x="228600" y="1408321"/>
            <a:ext cx="7914599" cy="5190479"/>
          </a:xfrm>
        </p:spPr>
        <p:style>
          <a:lnRef idx="1">
            <a:schemeClr val="accent6"/>
          </a:lnRef>
          <a:fillRef idx="2">
            <a:schemeClr val="accent6"/>
          </a:fillRef>
          <a:effectRef idx="1">
            <a:schemeClr val="accent6"/>
          </a:effectRef>
          <a:fontRef idx="minor">
            <a:schemeClr val="dk1"/>
          </a:fontRef>
        </p:style>
        <p:txBody>
          <a:bodyPr>
            <a:normAutofit/>
          </a:bodyPr>
          <a:lstStyle/>
          <a:p>
            <a:pPr algn="just"/>
            <a:r>
              <a:rPr lang="es-ES" b="1" dirty="0"/>
              <a:t>Misión Institucional </a:t>
            </a:r>
            <a:endParaRPr lang="es-ES" dirty="0"/>
          </a:p>
          <a:p>
            <a:pPr algn="just"/>
            <a:r>
              <a:rPr lang="es-ES" dirty="0"/>
              <a:t>Formar académicos y profesionales de excelencia; generar, aplicar y difundir el conocimiento y, proponer e implementar alternativas de solución a problemas de interés público en sus zonas de influencia. </a:t>
            </a:r>
            <a:endParaRPr lang="es-ES" dirty="0" smtClean="0"/>
          </a:p>
          <a:p>
            <a:pPr algn="just"/>
            <a:endParaRPr lang="es-ES" dirty="0"/>
          </a:p>
          <a:p>
            <a:pPr algn="just"/>
            <a:r>
              <a:rPr lang="es-ES" b="1" dirty="0"/>
              <a:t>Visión Institucional </a:t>
            </a:r>
            <a:endParaRPr lang="es-ES" dirty="0"/>
          </a:p>
          <a:p>
            <a:pPr algn="just"/>
            <a:r>
              <a:rPr lang="es-ES" dirty="0"/>
              <a:t>Líder en la gestión del conocimiento y de la tecnología en el Sistema de Educación Superior, con prestigio Internacional y referente de práctica de valores éticos, cívicos y de servicio a la sociedad. </a:t>
            </a:r>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sp>
        <p:nvSpPr>
          <p:cNvPr id="5" name="Marcador de número de diapositiva 4"/>
          <p:cNvSpPr>
            <a:spLocks noGrp="1"/>
          </p:cNvSpPr>
          <p:nvPr>
            <p:ph type="sldNum" sz="quarter" idx="12"/>
          </p:nvPr>
        </p:nvSpPr>
        <p:spPr/>
        <p:txBody>
          <a:bodyPr/>
          <a:lstStyle/>
          <a:p>
            <a:fld id="{4A822907-8A9D-4F6B-98F6-913902AD56B5}" type="slidenum">
              <a:rPr lang="en-US" smtClean="0"/>
              <a:t>7</a:t>
            </a:fld>
            <a:endParaRPr lang="en-US"/>
          </a:p>
        </p:txBody>
      </p:sp>
    </p:spTree>
    <p:extLst>
      <p:ext uri="{BB962C8B-B14F-4D97-AF65-F5344CB8AC3E}">
        <p14:creationId xmlns:p14="http://schemas.microsoft.com/office/powerpoint/2010/main" val="35188360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rmAutofit/>
          </a:bodyPr>
          <a:lstStyle/>
          <a:p>
            <a:r>
              <a:rPr lang="es-ES" dirty="0"/>
              <a:t>Objetivo General Institucional </a:t>
            </a:r>
          </a:p>
        </p:txBody>
      </p:sp>
      <p:sp>
        <p:nvSpPr>
          <p:cNvPr id="3" name="Subtítulo 2"/>
          <p:cNvSpPr>
            <a:spLocks noGrp="1"/>
          </p:cNvSpPr>
          <p:nvPr>
            <p:ph type="subTitle" idx="1"/>
          </p:nvPr>
        </p:nvSpPr>
        <p:spPr>
          <a:xfrm>
            <a:off x="228600" y="1408321"/>
            <a:ext cx="7914599" cy="5297279"/>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algn="just"/>
            <a:endParaRPr lang="es-ES" dirty="0"/>
          </a:p>
          <a:p>
            <a:pPr marL="285750" lvl="0" indent="-285750">
              <a:buFont typeface="Arial"/>
              <a:buChar char="•"/>
            </a:pPr>
            <a:r>
              <a:rPr lang="es-EC" dirty="0"/>
              <a:t>Mejorar las capacidades y potencialidades de la ciudadanía.</a:t>
            </a:r>
          </a:p>
          <a:p>
            <a:pPr marL="285750" lvl="0" indent="-285750">
              <a:buFont typeface="Arial"/>
              <a:buChar char="•"/>
            </a:pPr>
            <a:r>
              <a:rPr lang="es-EC" dirty="0"/>
              <a:t>Construir un estado democrático para el buen vivir.</a:t>
            </a:r>
          </a:p>
          <a:p>
            <a:pPr marL="285750" lvl="0" indent="-285750">
              <a:buFont typeface="Arial"/>
              <a:buChar char="•"/>
            </a:pPr>
            <a:r>
              <a:rPr lang="es-EC" dirty="0"/>
              <a:t>Posicionar nacional e internacionalmente a la “ESPE".</a:t>
            </a:r>
          </a:p>
          <a:p>
            <a:pPr marL="285750" lvl="0" indent="-285750">
              <a:buFont typeface="Arial"/>
              <a:buChar char="•"/>
            </a:pPr>
            <a:r>
              <a:rPr lang="es-EC" dirty="0"/>
              <a:t>Fortalecer la gestión del conocimiento, tecnología e innovación.</a:t>
            </a:r>
          </a:p>
          <a:p>
            <a:pPr marL="285750" lvl="0" indent="-285750">
              <a:buFont typeface="Arial"/>
              <a:buChar char="•"/>
            </a:pPr>
            <a:r>
              <a:rPr lang="es-EC" dirty="0"/>
              <a:t>Asegurar la formación integral de los estudiantes y la calidad educativa.</a:t>
            </a:r>
          </a:p>
          <a:p>
            <a:pPr marL="285750" lvl="0" indent="-285750">
              <a:buFont typeface="Arial"/>
              <a:buChar char="•"/>
            </a:pPr>
            <a:r>
              <a:rPr lang="es-EC" dirty="0"/>
              <a:t>Consolidar la contribución a la solución de problemas comunitarios y a la satisfacción de las necesidades del sector productivo.</a:t>
            </a:r>
          </a:p>
          <a:p>
            <a:pPr marL="285750" lvl="0" indent="-285750">
              <a:buFont typeface="Arial"/>
              <a:buChar char="•"/>
            </a:pPr>
            <a:r>
              <a:rPr lang="es-EC" dirty="0"/>
              <a:t>Fortalecer la Gestión Administrativa y Financiera de la Institución.</a:t>
            </a:r>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sp>
        <p:nvSpPr>
          <p:cNvPr id="5" name="Marcador de número de diapositiva 4"/>
          <p:cNvSpPr>
            <a:spLocks noGrp="1"/>
          </p:cNvSpPr>
          <p:nvPr>
            <p:ph type="sldNum" sz="quarter" idx="12"/>
          </p:nvPr>
        </p:nvSpPr>
        <p:spPr/>
        <p:txBody>
          <a:bodyPr/>
          <a:lstStyle/>
          <a:p>
            <a:fld id="{4A822907-8A9D-4F6B-98F6-913902AD56B5}" type="slidenum">
              <a:rPr lang="en-US" smtClean="0"/>
              <a:t>8</a:t>
            </a:fld>
            <a:endParaRPr lang="en-US"/>
          </a:p>
        </p:txBody>
      </p:sp>
    </p:spTree>
    <p:extLst>
      <p:ext uri="{BB962C8B-B14F-4D97-AF65-F5344CB8AC3E}">
        <p14:creationId xmlns:p14="http://schemas.microsoft.com/office/powerpoint/2010/main" val="273458626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8600" y="351559"/>
            <a:ext cx="8915400" cy="877824"/>
          </a:xfrm>
        </p:spPr>
        <p:style>
          <a:lnRef idx="1">
            <a:schemeClr val="accent1"/>
          </a:lnRef>
          <a:fillRef idx="2">
            <a:schemeClr val="accent1"/>
          </a:fillRef>
          <a:effectRef idx="1">
            <a:schemeClr val="accent1"/>
          </a:effectRef>
          <a:fontRef idx="minor">
            <a:schemeClr val="dk1"/>
          </a:fontRef>
        </p:style>
        <p:txBody>
          <a:bodyPr>
            <a:normAutofit/>
          </a:bodyPr>
          <a:lstStyle/>
          <a:p>
            <a:r>
              <a:rPr lang="es-ES" dirty="0"/>
              <a:t>Objetivos Estratégicos </a:t>
            </a:r>
          </a:p>
        </p:txBody>
      </p:sp>
      <p:sp>
        <p:nvSpPr>
          <p:cNvPr id="3" name="Subtítulo 2"/>
          <p:cNvSpPr>
            <a:spLocks noGrp="1"/>
          </p:cNvSpPr>
          <p:nvPr>
            <p:ph type="subTitle" idx="1"/>
          </p:nvPr>
        </p:nvSpPr>
        <p:spPr>
          <a:xfrm>
            <a:off x="228600" y="1408321"/>
            <a:ext cx="7914599" cy="5309979"/>
          </a:xfrm>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marL="285750" lvl="0" indent="-285750" algn="just">
              <a:buFont typeface="Arial"/>
              <a:buChar char="•"/>
            </a:pPr>
            <a:r>
              <a:rPr lang="es-EC" dirty="0"/>
              <a:t>Incrementar el reconocimiento de la Universidad de las Fuerzas Armadas ESPE como una institución referente en educación superior.</a:t>
            </a:r>
          </a:p>
          <a:p>
            <a:pPr marL="285750" lvl="0" indent="-285750" algn="just">
              <a:buFont typeface="Arial"/>
              <a:buChar char="•"/>
            </a:pPr>
            <a:r>
              <a:rPr lang="es-EC" dirty="0"/>
              <a:t>Incrementar la calidad de los profesionales postgraduados.</a:t>
            </a:r>
          </a:p>
          <a:p>
            <a:pPr marL="285750" lvl="0" indent="-285750" algn="just">
              <a:buFont typeface="Arial"/>
              <a:buChar char="•"/>
            </a:pPr>
            <a:r>
              <a:rPr lang="es-EC" dirty="0"/>
              <a:t>Incrementar la producción científica tecnológica y su calidad.</a:t>
            </a:r>
          </a:p>
          <a:p>
            <a:pPr marL="285750" lvl="0" indent="-285750" algn="just">
              <a:buFont typeface="Arial"/>
              <a:buChar char="•"/>
            </a:pPr>
            <a:r>
              <a:rPr lang="es-EC" dirty="0"/>
              <a:t>Incrementar el impacto social de los programas de vinculación.</a:t>
            </a:r>
          </a:p>
          <a:p>
            <a:pPr marL="285750" lvl="0" indent="-285750" algn="just">
              <a:buFont typeface="Arial"/>
              <a:buChar char="•"/>
            </a:pPr>
            <a:r>
              <a:rPr lang="es-EC" dirty="0"/>
              <a:t>Incrementar la eficiencia y eficacia del sistema formativo de grado y postgrado.</a:t>
            </a:r>
          </a:p>
          <a:p>
            <a:pPr marL="285750" lvl="0" indent="-285750" algn="just">
              <a:buFont typeface="Arial"/>
              <a:buChar char="•"/>
            </a:pPr>
            <a:r>
              <a:rPr lang="es-EC" dirty="0"/>
              <a:t>Incrementar la capacidad del sistema de investigación integrándolo con el modelo formativo.</a:t>
            </a:r>
          </a:p>
          <a:p>
            <a:pPr marL="285750" lvl="0" indent="-285750" algn="just">
              <a:buFont typeface="Arial"/>
              <a:buChar char="•"/>
            </a:pPr>
            <a:r>
              <a:rPr lang="es-EC" dirty="0"/>
              <a:t>Incrementar la capacidad y calidad del sistema de vinculación integrándolo con el sistema de investigación y con el modelo formativo.</a:t>
            </a:r>
          </a:p>
          <a:p>
            <a:pPr marL="285750" lvl="0" indent="-285750" algn="just">
              <a:buFont typeface="Arial"/>
              <a:buChar char="•"/>
            </a:pPr>
            <a:r>
              <a:rPr lang="es-EC" dirty="0"/>
              <a:t>Incrementar las capacidades de sustentación institucional (Talento Humano–Finanzas–Recursos Físicos y Tecnológicos). (ESPE PE-2014, 2015).</a:t>
            </a:r>
          </a:p>
          <a:p>
            <a:pPr algn="just"/>
            <a:endParaRPr lang="es-ES" dirty="0"/>
          </a:p>
        </p:txBody>
      </p:sp>
      <p:pic>
        <p:nvPicPr>
          <p:cNvPr id="4" name="Imagen 3"/>
          <p:cNvPicPr>
            <a:picLocks noChangeAspect="1"/>
          </p:cNvPicPr>
          <p:nvPr/>
        </p:nvPicPr>
        <p:blipFill>
          <a:blip r:embed="rId2"/>
          <a:stretch>
            <a:fillRect/>
          </a:stretch>
        </p:blipFill>
        <p:spPr>
          <a:xfrm>
            <a:off x="8143200" y="5788800"/>
            <a:ext cx="914400" cy="810000"/>
          </a:xfrm>
          <a:prstGeom prst="rect">
            <a:avLst/>
          </a:prstGeom>
        </p:spPr>
      </p:pic>
      <p:sp>
        <p:nvSpPr>
          <p:cNvPr id="5" name="Marcador de número de diapositiva 4"/>
          <p:cNvSpPr>
            <a:spLocks noGrp="1"/>
          </p:cNvSpPr>
          <p:nvPr>
            <p:ph type="sldNum" sz="quarter" idx="12"/>
          </p:nvPr>
        </p:nvSpPr>
        <p:spPr/>
        <p:txBody>
          <a:bodyPr/>
          <a:lstStyle/>
          <a:p>
            <a:fld id="{4A822907-8A9D-4F6B-98F6-913902AD56B5}" type="slidenum">
              <a:rPr lang="en-US" smtClean="0"/>
              <a:t>9</a:t>
            </a:fld>
            <a:endParaRPr lang="en-US"/>
          </a:p>
        </p:txBody>
      </p:sp>
    </p:spTree>
    <p:extLst>
      <p:ext uri="{BB962C8B-B14F-4D97-AF65-F5344CB8AC3E}">
        <p14:creationId xmlns:p14="http://schemas.microsoft.com/office/powerpoint/2010/main" val="301533119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ercepció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Percepción.thmx</Template>
  <TotalTime>326</TotalTime>
  <Words>3329</Words>
  <Application>Microsoft Macintosh PowerPoint</Application>
  <PresentationFormat>Presentación en pantalla (4:3)</PresentationFormat>
  <Paragraphs>433</Paragraphs>
  <Slides>54</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54</vt:i4>
      </vt:variant>
    </vt:vector>
  </HeadingPairs>
  <TitlesOfParts>
    <vt:vector size="56" baseType="lpstr">
      <vt:lpstr>Percepción</vt:lpstr>
      <vt:lpstr>Documento</vt:lpstr>
      <vt:lpstr>.</vt:lpstr>
      <vt:lpstr>Introducción</vt:lpstr>
      <vt:lpstr>Planteamiento del problema </vt:lpstr>
      <vt:lpstr>Objetivos</vt:lpstr>
      <vt:lpstr>Objetivos (Cont.)</vt:lpstr>
      <vt:lpstr>Alcance </vt:lpstr>
      <vt:lpstr>UNIVERSIDAD DE LAS FUERZAS ARMADAS ESPE - MATRIZ</vt:lpstr>
      <vt:lpstr>Objetivo General Institucional </vt:lpstr>
      <vt:lpstr>Objetivos Estratégicos </vt:lpstr>
      <vt:lpstr>Departamento de Eléctrica y Electrónica DEEE </vt:lpstr>
      <vt:lpstr>Departamento de Ciencias de la Energía y Mecánica DECEM </vt:lpstr>
      <vt:lpstr>Departamento de Ciencias de la Tierra y Contrucción DECTC </vt:lpstr>
      <vt:lpstr>Auditoría Técnica</vt:lpstr>
      <vt:lpstr>Ambiente de Control Técnico</vt:lpstr>
      <vt:lpstr>Auditoria Técnica: Planificación</vt:lpstr>
      <vt:lpstr>Auditoria Técnica: Ejecución</vt:lpstr>
      <vt:lpstr>Auditoria Técnica: Ejecución/Información</vt:lpstr>
      <vt:lpstr>Auditoria Técnica: Finalización</vt:lpstr>
      <vt:lpstr>ISACA, COBIT 5.0 – ENABLING-SPANISH, 2012 PROCESOS DE GOBIERNO TI EMPRESARIAL</vt:lpstr>
      <vt:lpstr>ISACA, COBIT 5.0 ENABLING-SPANISH, 2012  – CASCADA DE METAS PRINCIPIO 1</vt:lpstr>
      <vt:lpstr>ISACA, COBIT 5.0 ENABLING-SPANISH, 2012  – PRINCIPIO 2</vt:lpstr>
      <vt:lpstr>ISACA, COBIT 5.0 ENABLING-SPANISH, 2012  – PRINCIPIO 3</vt:lpstr>
      <vt:lpstr>ISACA, COBIT 5.0 ENABLING-SPANISH, 2012  – PRINCIPIO 4</vt:lpstr>
      <vt:lpstr>ISACA, COBIT 5.0 ENABLING-SPANISH, 2012  – PRINCIPIO 5</vt:lpstr>
      <vt:lpstr>ISACA, COBIT 5.0 ENABLING-SPANISH, 2012  – MAPEO: METAS TI/METAS CORPORATIVAS COBIT 5.0</vt:lpstr>
      <vt:lpstr>ISACA, COBIT 5.0 ENABLING-SPANISH, 2012  – ECUACIÓN SELECCIÓN DE PROCESOS</vt:lpstr>
      <vt:lpstr>ISACA, COBIT 5.0 ENABLING-SPANISH, 2012–MAPEO: CORP.UNIV.FUERZAS ARMADAS-ESPE / CORP. COBIT 5.0</vt:lpstr>
      <vt:lpstr>ISACA, COBIT 5.0 ENABLING-SPANISH, 2012–MAPEO GLOBAL: CORP.UNIV.FUERZAS ARMADAS-ESPE / CORP. COBIT 5.0</vt:lpstr>
      <vt:lpstr>ISACA, COBIT 5.0 ENABLING-SPANISH, 2012–MAPEO:  CORP. COBIT 5.0 / CORP. TI COBIT 5.0</vt:lpstr>
      <vt:lpstr>ISACA, COBIT 5.0 ENABLING-SPANISH, 2012–MAPEO:  PGTI,APO / CORP. TI COBIT 5.0</vt:lpstr>
      <vt:lpstr>ISACA, COBIT 5.0 ENABLING-SPANISH, 2012–MAPEO:  PGTI,BAI / CORP. TI COBIT 5.0</vt:lpstr>
      <vt:lpstr>ISACA, COBIT 5.0 ENABLING-SPANISH, 2012–MAPEO:  PGTI,DSS / CORP. TI COBIT 5.0</vt:lpstr>
      <vt:lpstr>ISACA, COBIT 5.0 ENABLING-SPANISH, 2012–MAPEO:  PGTI,MEA / CORP. TI COBIT 5.0</vt:lpstr>
      <vt:lpstr>ISACA, COBIT 5.0 ENABLING-SPANISH, 2012–MAPEO:  PGTI,EDM / CORP. TI COBIT 5.0</vt:lpstr>
      <vt:lpstr>ISACA, COBIT 5.0 ENABLING-SPANISH, 2012:  DETERMINACIÓN DE SUBPROCESOS</vt:lpstr>
      <vt:lpstr>ISACA, COBIT 5.0 ENABLING-SPANISH, 2012  – PRÁCTICAS, ACTIVIDADES, ENTRADAS/SALIDAS DE PROCESO</vt:lpstr>
      <vt:lpstr>ISACA, COBIT 5.0 ENABLING-SPANISH, 2012  – MATRIZ RACI</vt:lpstr>
      <vt:lpstr>ISACA, COBIT 5.0 ENABLING-SPANISH, 2012  – INSTRUMENTOS DE EVALUACIÓN: CUESTIONARIOS</vt:lpstr>
      <vt:lpstr>ISACA, COBIT 5.0 ENABLING-SPANISH, 2012  – INSTRUMENTOS DE EVALUACIÓN: ESTADÍSTICAS</vt:lpstr>
      <vt:lpstr>ISACA, COBIT 5.0 ENABLING-SPANISH, 2012  – MAPA DE CALOR, HALLAZGOS</vt:lpstr>
      <vt:lpstr>INFORME EJECUTIVO</vt:lpstr>
      <vt:lpstr>OBJETIVOS DE EVALUACIÓN </vt:lpstr>
      <vt:lpstr>METODOLOGÍA DE EVALUACIÓN </vt:lpstr>
      <vt:lpstr>RESULTADOS DE EVALUACIÓN </vt:lpstr>
      <vt:lpstr>RESULTADOS DE EVALUACIÓN </vt:lpstr>
      <vt:lpstr>RESULTADOS DE EVALUACIÓN </vt:lpstr>
      <vt:lpstr>RESULTADOS DE EVALUACIÓN </vt:lpstr>
      <vt:lpstr>RESULTADOS DE EVALUACIÓN </vt:lpstr>
      <vt:lpstr>RESULTADOS DE EVALUACIÓN </vt:lpstr>
      <vt:lpstr>Conclusiones y Recomendaciones</vt:lpstr>
      <vt:lpstr>Presentación de PowerPoint</vt:lpstr>
      <vt:lpstr>Presentación de PowerPoint</vt:lpstr>
      <vt:lpstr>Presentación de PowerPoint</vt:lpstr>
      <vt:lpstr>Presentación de PowerPoint</vt:lpstr>
    </vt:vector>
  </TitlesOfParts>
  <Company>APPLE iMAC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las Fuerzas Armadas ESPE</dc:title>
  <dc:creator>iMAC PC DESKTOP</dc:creator>
  <cp:lastModifiedBy>iMACBook iMACPro</cp:lastModifiedBy>
  <cp:revision>114</cp:revision>
  <cp:lastPrinted>2015-11-26T15:56:15Z</cp:lastPrinted>
  <dcterms:created xsi:type="dcterms:W3CDTF">2015-11-22T03:52:30Z</dcterms:created>
  <dcterms:modified xsi:type="dcterms:W3CDTF">2015-11-26T18:49:19Z</dcterms:modified>
</cp:coreProperties>
</file>