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8"/>
  </p:notesMasterIdLst>
  <p:sldIdLst>
    <p:sldId id="256" r:id="rId2"/>
    <p:sldId id="257" r:id="rId3"/>
    <p:sldId id="258" r:id="rId4"/>
    <p:sldId id="299" r:id="rId5"/>
    <p:sldId id="259" r:id="rId6"/>
    <p:sldId id="300" r:id="rId7"/>
    <p:sldId id="260" r:id="rId8"/>
    <p:sldId id="301" r:id="rId9"/>
    <p:sldId id="261" r:id="rId10"/>
    <p:sldId id="262" r:id="rId11"/>
    <p:sldId id="302" r:id="rId12"/>
    <p:sldId id="263" r:id="rId13"/>
    <p:sldId id="264" r:id="rId14"/>
    <p:sldId id="265" r:id="rId15"/>
    <p:sldId id="266" r:id="rId16"/>
    <p:sldId id="315" r:id="rId17"/>
    <p:sldId id="267" r:id="rId18"/>
    <p:sldId id="268" r:id="rId19"/>
    <p:sldId id="269" r:id="rId20"/>
    <p:sldId id="270" r:id="rId21"/>
    <p:sldId id="271" r:id="rId22"/>
    <p:sldId id="272" r:id="rId23"/>
    <p:sldId id="303" r:id="rId24"/>
    <p:sldId id="273" r:id="rId25"/>
    <p:sldId id="274" r:id="rId26"/>
    <p:sldId id="275" r:id="rId27"/>
    <p:sldId id="276" r:id="rId28"/>
    <p:sldId id="277" r:id="rId29"/>
    <p:sldId id="278" r:id="rId30"/>
    <p:sldId id="279" r:id="rId31"/>
    <p:sldId id="280" r:id="rId32"/>
    <p:sldId id="281" r:id="rId33"/>
    <p:sldId id="283" r:id="rId34"/>
    <p:sldId id="284" r:id="rId35"/>
    <p:sldId id="285" r:id="rId36"/>
    <p:sldId id="286" r:id="rId37"/>
    <p:sldId id="287" r:id="rId38"/>
    <p:sldId id="289" r:id="rId39"/>
    <p:sldId id="305" r:id="rId40"/>
    <p:sldId id="306" r:id="rId41"/>
    <p:sldId id="307" r:id="rId42"/>
    <p:sldId id="308" r:id="rId43"/>
    <p:sldId id="291" r:id="rId44"/>
    <p:sldId id="292" r:id="rId45"/>
    <p:sldId id="293" r:id="rId46"/>
    <p:sldId id="294" r:id="rId4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FF1D"/>
    <a:srgbClr val="CCCC00"/>
    <a:srgbClr val="00FF99"/>
    <a:srgbClr val="9966FF"/>
    <a:srgbClr val="FF66FF"/>
    <a:srgbClr val="FBF620"/>
    <a:srgbClr val="FFFF00"/>
    <a:srgbClr val="FF66CC"/>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717" autoAdjust="0"/>
  </p:normalViewPr>
  <p:slideViewPr>
    <p:cSldViewPr snapToGrid="0">
      <p:cViewPr>
        <p:scale>
          <a:sx n="57" d="100"/>
          <a:sy n="57" d="100"/>
        </p:scale>
        <p:origin x="11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e\Dropbox\Cadena%20de%20B&#250;squeda\B&#250;squeda%20de%20Estudios\Estudios%20Primarios\SLR-Herramientas-Seleccionados-%20Ava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ce\Dropbox\Cadena%20de%20B&#250;squeda\B&#250;squeda%20de%20Estudios\Estudios%20Primarios\Estudios%20Primarios%20-%20Preguntas%20de%20investigaci&#243;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'Estudios Primarios Datos'!$J$2:$S$2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'Estudios Primarios Datos'!$J$3:$S$3</c:f>
              <c:numCache>
                <c:formatCode>General</c:formatCode>
                <c:ptCount val="10"/>
                <c:pt idx="0">
                  <c:v>4</c:v>
                </c:pt>
                <c:pt idx="1">
                  <c:v>1</c:v>
                </c:pt>
                <c:pt idx="2">
                  <c:v>3</c:v>
                </c:pt>
                <c:pt idx="3">
                  <c:v>1</c:v>
                </c:pt>
                <c:pt idx="4">
                  <c:v>2</c:v>
                </c:pt>
                <c:pt idx="5">
                  <c:v>2</c:v>
                </c:pt>
                <c:pt idx="6">
                  <c:v>1</c:v>
                </c:pt>
                <c:pt idx="7">
                  <c:v>3</c:v>
                </c:pt>
                <c:pt idx="8">
                  <c:v>3</c:v>
                </c:pt>
                <c:pt idx="9">
                  <c:v>1</c:v>
                </c:pt>
              </c:numCache>
            </c:numRef>
          </c:val>
        </c:ser>
        <c:dLbls>
          <c:dLblPos val="inEnd"/>
          <c:showLegendKey val="0"/>
          <c:showVal val="1"/>
          <c:showCatName val="0"/>
          <c:showSerName val="0"/>
          <c:showPercent val="0"/>
          <c:showBubbleSize val="0"/>
        </c:dLbls>
        <c:gapWidth val="41"/>
        <c:axId val="-1874925120"/>
        <c:axId val="-1874931104"/>
      </c:barChart>
      <c:catAx>
        <c:axId val="-1874925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1874931104"/>
        <c:crosses val="autoZero"/>
        <c:auto val="1"/>
        <c:lblAlgn val="ctr"/>
        <c:lblOffset val="100"/>
        <c:noMultiLvlLbl val="0"/>
      </c:catAx>
      <c:valAx>
        <c:axId val="-1874931104"/>
        <c:scaling>
          <c:orientation val="minMax"/>
        </c:scaling>
        <c:delete val="1"/>
        <c:axPos val="l"/>
        <c:numFmt formatCode="General" sourceLinked="1"/>
        <c:majorTickMark val="none"/>
        <c:minorTickMark val="none"/>
        <c:tickLblPos val="nextTo"/>
        <c:crossAx val="-1874925120"/>
        <c:crosses val="autoZero"/>
        <c:crossBetween val="between"/>
      </c:valAx>
      <c:spPr>
        <a:solidFill>
          <a:schemeClr val="accent2">
            <a:lumMod val="20000"/>
            <a:lumOff val="80000"/>
          </a:schemeClr>
        </a:solidFill>
        <a:ln>
          <a:noFill/>
        </a:ln>
        <a:effectLst/>
      </c:spPr>
    </c:plotArea>
    <c:plotVisOnly val="1"/>
    <c:dispBlanksAs val="gap"/>
    <c:showDLblsOverMax val="0"/>
  </c:chart>
  <c:spPr>
    <a:solidFill>
      <a:schemeClr val="accent2">
        <a:lumMod val="60000"/>
        <a:lumOff val="40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Métricas/Atributos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Gráficos!$C$9</c:f>
              <c:strCache>
                <c:ptCount val="1"/>
                <c:pt idx="0">
                  <c:v>Importancia</c:v>
                </c:pt>
              </c:strCache>
            </c:strRef>
          </c:tx>
          <c:spPr>
            <a:solidFill>
              <a:schemeClr val="accent1"/>
            </a:solidFill>
            <a:ln>
              <a:noFill/>
            </a:ln>
            <a:effectLst/>
          </c:spPr>
          <c:invertIfNegative val="0"/>
          <c:cat>
            <c:strRef>
              <c:f>Gráficos!$B$10:$B$27</c:f>
              <c:strCache>
                <c:ptCount val="18"/>
                <c:pt idx="0">
                  <c:v>Privacidad</c:v>
                </c:pt>
                <c:pt idx="1">
                  <c:v>Adaptación del software </c:v>
                </c:pt>
                <c:pt idx="2">
                  <c:v>Confianza</c:v>
                </c:pt>
                <c:pt idx="3">
                  <c:v>Velocidad de acceso</c:v>
                </c:pt>
                <c:pt idx="4">
                  <c:v>portabilidad</c:v>
                </c:pt>
                <c:pt idx="5">
                  <c:v>Eficiencia</c:v>
                </c:pt>
                <c:pt idx="6">
                  <c:v>Flexibilidad</c:v>
                </c:pt>
                <c:pt idx="7">
                  <c:v>Memorización </c:v>
                </c:pt>
                <c:pt idx="8">
                  <c:v>Aceptación de usuario</c:v>
                </c:pt>
                <c:pt idx="9">
                  <c:v>Tolerancia a errores</c:v>
                </c:pt>
                <c:pt idx="10">
                  <c:v>calidad del diseño</c:v>
                </c:pt>
                <c:pt idx="11">
                  <c:v>Satisfacción </c:v>
                </c:pt>
                <c:pt idx="12">
                  <c:v>Seguridad</c:v>
                </c:pt>
                <c:pt idx="13">
                  <c:v>Utilidad</c:v>
                </c:pt>
                <c:pt idx="14">
                  <c:v>Facilidad de aprendizaje</c:v>
                </c:pt>
                <c:pt idx="15">
                  <c:v>Facilidad de uso</c:v>
                </c:pt>
                <c:pt idx="16">
                  <c:v>Interés de uso</c:v>
                </c:pt>
                <c:pt idx="17">
                  <c:v>Carga cognitiva</c:v>
                </c:pt>
              </c:strCache>
            </c:strRef>
          </c:cat>
          <c:val>
            <c:numRef>
              <c:f>Gráficos!$C$10:$C$27</c:f>
              <c:numCache>
                <c:formatCode>General</c:formatCode>
                <c:ptCount val="18"/>
                <c:pt idx="0">
                  <c:v>1</c:v>
                </c:pt>
                <c:pt idx="1">
                  <c:v>2</c:v>
                </c:pt>
                <c:pt idx="2">
                  <c:v>2</c:v>
                </c:pt>
                <c:pt idx="3">
                  <c:v>2</c:v>
                </c:pt>
                <c:pt idx="4">
                  <c:v>3</c:v>
                </c:pt>
                <c:pt idx="5">
                  <c:v>4</c:v>
                </c:pt>
                <c:pt idx="6">
                  <c:v>4</c:v>
                </c:pt>
                <c:pt idx="7">
                  <c:v>4</c:v>
                </c:pt>
                <c:pt idx="8">
                  <c:v>5</c:v>
                </c:pt>
                <c:pt idx="9">
                  <c:v>5</c:v>
                </c:pt>
                <c:pt idx="10">
                  <c:v>5</c:v>
                </c:pt>
                <c:pt idx="11">
                  <c:v>5</c:v>
                </c:pt>
                <c:pt idx="12">
                  <c:v>5</c:v>
                </c:pt>
                <c:pt idx="13">
                  <c:v>5</c:v>
                </c:pt>
                <c:pt idx="14">
                  <c:v>6</c:v>
                </c:pt>
                <c:pt idx="15">
                  <c:v>7</c:v>
                </c:pt>
                <c:pt idx="16">
                  <c:v>8</c:v>
                </c:pt>
                <c:pt idx="17">
                  <c:v>8</c:v>
                </c:pt>
              </c:numCache>
            </c:numRef>
          </c:val>
        </c:ser>
        <c:dLbls>
          <c:showLegendKey val="0"/>
          <c:showVal val="0"/>
          <c:showCatName val="0"/>
          <c:showSerName val="0"/>
          <c:showPercent val="0"/>
          <c:showBubbleSize val="0"/>
        </c:dLbls>
        <c:gapWidth val="182"/>
        <c:axId val="-1913930848"/>
        <c:axId val="-43468096"/>
      </c:barChart>
      <c:catAx>
        <c:axId val="-191393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468096"/>
        <c:crosses val="autoZero"/>
        <c:auto val="1"/>
        <c:lblAlgn val="ctr"/>
        <c:lblOffset val="100"/>
        <c:noMultiLvlLbl val="0"/>
      </c:catAx>
      <c:valAx>
        <c:axId val="-43468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13930848"/>
        <c:crosses val="autoZero"/>
        <c:crossBetween val="between"/>
      </c:valAx>
      <c:spPr>
        <a:noFill/>
        <a:ln>
          <a:noFill/>
        </a:ln>
        <a:effectLst/>
      </c:spPr>
    </c:plotArea>
    <c:plotVisOnly val="1"/>
    <c:dispBlanksAs val="gap"/>
    <c:showDLblsOverMax val="0"/>
  </c:chart>
  <c:spPr>
    <a:solidFill>
      <a:schemeClr val="accent2">
        <a:lumMod val="20000"/>
        <a:lumOff val="80000"/>
      </a:schemeClr>
    </a:solidFill>
    <a:ln>
      <a:solidFill>
        <a:schemeClr val="accent1"/>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11F50-C1EC-4792-9C76-A0455B4CF950}" type="doc">
      <dgm:prSet loTypeId="urn:microsoft.com/office/officeart/2005/8/layout/cycle3" loCatId="cycle" qsTypeId="urn:microsoft.com/office/officeart/2005/8/quickstyle/simple5" qsCatId="simple" csTypeId="urn:microsoft.com/office/officeart/2005/8/colors/colorful3" csCatId="colorful" phldr="1"/>
      <dgm:spPr/>
      <dgm:t>
        <a:bodyPr/>
        <a:lstStyle/>
        <a:p>
          <a:endParaRPr lang="es-EC"/>
        </a:p>
      </dgm:t>
    </dgm:pt>
    <dgm:pt modelId="{AAF0725C-8079-4B18-8213-FE43D145ED63}">
      <dgm:prSet phldrT="[Texto]"/>
      <dgm:spPr>
        <a:solidFill>
          <a:schemeClr val="accent3">
            <a:lumMod val="75000"/>
          </a:schemeClr>
        </a:solidFill>
      </dgm:spPr>
      <dgm:t>
        <a:bodyPr/>
        <a:lstStyle/>
        <a:p>
          <a:r>
            <a:rPr lang="es-EC" dirty="0" smtClean="0">
              <a:solidFill>
                <a:schemeClr val="tx1"/>
              </a:solidFill>
            </a:rPr>
            <a:t>Preguntas de investigación</a:t>
          </a:r>
          <a:endParaRPr lang="es-EC" dirty="0">
            <a:solidFill>
              <a:schemeClr val="tx1"/>
            </a:solidFill>
          </a:endParaRPr>
        </a:p>
      </dgm:t>
    </dgm:pt>
    <dgm:pt modelId="{4F8503AF-F64B-4E8A-93AC-7803B1BC80D9}" type="parTrans" cxnId="{C4850E93-74FA-4D76-85CE-82EC8A362B62}">
      <dgm:prSet/>
      <dgm:spPr/>
      <dgm:t>
        <a:bodyPr/>
        <a:lstStyle/>
        <a:p>
          <a:endParaRPr lang="es-EC"/>
        </a:p>
      </dgm:t>
    </dgm:pt>
    <dgm:pt modelId="{573F9139-8772-49AE-93B2-4E75E6249A04}" type="sibTrans" cxnId="{C4850E93-74FA-4D76-85CE-82EC8A362B62}">
      <dgm:prSet/>
      <dgm:spPr/>
      <dgm:t>
        <a:bodyPr/>
        <a:lstStyle/>
        <a:p>
          <a:endParaRPr lang="es-EC"/>
        </a:p>
      </dgm:t>
    </dgm:pt>
    <dgm:pt modelId="{8076787D-406A-440C-8941-35F3DFD59CC0}">
      <dgm:prSet phldrT="[Texto]"/>
      <dgm:spPr>
        <a:solidFill>
          <a:schemeClr val="accent3">
            <a:lumMod val="75000"/>
          </a:schemeClr>
        </a:solidFill>
      </dgm:spPr>
      <dgm:t>
        <a:bodyPr/>
        <a:lstStyle/>
        <a:p>
          <a:r>
            <a:rPr lang="es-EC" dirty="0" smtClean="0">
              <a:solidFill>
                <a:schemeClr val="tx1"/>
              </a:solidFill>
            </a:rPr>
            <a:t>Estrategia de búsqueda</a:t>
          </a:r>
          <a:endParaRPr lang="es-EC" dirty="0">
            <a:solidFill>
              <a:schemeClr val="tx1"/>
            </a:solidFill>
          </a:endParaRPr>
        </a:p>
      </dgm:t>
    </dgm:pt>
    <dgm:pt modelId="{E4157119-1752-4525-80D5-09CD54B13A60}" type="parTrans" cxnId="{7C95E868-0EC1-4044-95DB-3C088551EA97}">
      <dgm:prSet/>
      <dgm:spPr/>
      <dgm:t>
        <a:bodyPr/>
        <a:lstStyle/>
        <a:p>
          <a:endParaRPr lang="es-EC"/>
        </a:p>
      </dgm:t>
    </dgm:pt>
    <dgm:pt modelId="{9EAA4D17-4E84-4752-A8C2-C0BC13F85CC4}" type="sibTrans" cxnId="{7C95E868-0EC1-4044-95DB-3C088551EA97}">
      <dgm:prSet/>
      <dgm:spPr/>
      <dgm:t>
        <a:bodyPr/>
        <a:lstStyle/>
        <a:p>
          <a:endParaRPr lang="es-EC"/>
        </a:p>
      </dgm:t>
    </dgm:pt>
    <dgm:pt modelId="{12DF759F-E6C2-439E-A0A6-49E1029FB102}">
      <dgm:prSet phldrT="[Texto]"/>
      <dgm:spPr>
        <a:solidFill>
          <a:schemeClr val="accent5">
            <a:lumMod val="75000"/>
          </a:schemeClr>
        </a:solidFill>
        <a:ln>
          <a:solidFill>
            <a:schemeClr val="accent6">
              <a:lumMod val="60000"/>
              <a:lumOff val="40000"/>
            </a:schemeClr>
          </a:solidFill>
        </a:ln>
      </dgm:spPr>
      <dgm:t>
        <a:bodyPr/>
        <a:lstStyle/>
        <a:p>
          <a:r>
            <a:rPr lang="es-EC" dirty="0" smtClean="0">
              <a:solidFill>
                <a:schemeClr val="tx1"/>
              </a:solidFill>
            </a:rPr>
            <a:t>Criterios de Inclusión y Exclusión</a:t>
          </a:r>
          <a:endParaRPr lang="es-EC" dirty="0">
            <a:solidFill>
              <a:schemeClr val="tx1"/>
            </a:solidFill>
          </a:endParaRPr>
        </a:p>
      </dgm:t>
    </dgm:pt>
    <dgm:pt modelId="{4B91A025-5A7E-4C68-9284-AAC9406A6733}" type="parTrans" cxnId="{900186CC-281E-485E-AC91-BDDDC22F225B}">
      <dgm:prSet/>
      <dgm:spPr/>
      <dgm:t>
        <a:bodyPr/>
        <a:lstStyle/>
        <a:p>
          <a:endParaRPr lang="es-EC"/>
        </a:p>
      </dgm:t>
    </dgm:pt>
    <dgm:pt modelId="{355420D7-35DB-473B-BC46-819E74EEA53C}" type="sibTrans" cxnId="{900186CC-281E-485E-AC91-BDDDC22F225B}">
      <dgm:prSet/>
      <dgm:spPr/>
      <dgm:t>
        <a:bodyPr/>
        <a:lstStyle/>
        <a:p>
          <a:endParaRPr lang="es-EC"/>
        </a:p>
      </dgm:t>
    </dgm:pt>
    <dgm:pt modelId="{122BA740-5771-4C2D-829C-5F18507D281B}">
      <dgm:prSet phldrT="[Texto]"/>
      <dgm:spPr>
        <a:solidFill>
          <a:schemeClr val="accent5">
            <a:lumMod val="75000"/>
          </a:schemeClr>
        </a:solidFill>
        <a:ln>
          <a:solidFill>
            <a:schemeClr val="accent6">
              <a:lumMod val="60000"/>
              <a:lumOff val="40000"/>
            </a:schemeClr>
          </a:solidFill>
        </a:ln>
      </dgm:spPr>
      <dgm:t>
        <a:bodyPr/>
        <a:lstStyle/>
        <a:p>
          <a:r>
            <a:rPr lang="es-EC" dirty="0" smtClean="0">
              <a:solidFill>
                <a:schemeClr val="tx1"/>
              </a:solidFill>
            </a:rPr>
            <a:t>Proceso de selección</a:t>
          </a:r>
          <a:endParaRPr lang="es-EC" dirty="0">
            <a:solidFill>
              <a:schemeClr val="tx1"/>
            </a:solidFill>
          </a:endParaRPr>
        </a:p>
      </dgm:t>
    </dgm:pt>
    <dgm:pt modelId="{86AFC65E-93DC-422B-A1E5-BA554A51DDD9}" type="parTrans" cxnId="{A87B7C49-5CD1-448F-AAA0-B49419D1832A}">
      <dgm:prSet/>
      <dgm:spPr/>
      <dgm:t>
        <a:bodyPr/>
        <a:lstStyle/>
        <a:p>
          <a:endParaRPr lang="es-EC"/>
        </a:p>
      </dgm:t>
    </dgm:pt>
    <dgm:pt modelId="{78A4D948-5672-4CDE-978C-3F4F807DA5B6}" type="sibTrans" cxnId="{A87B7C49-5CD1-448F-AAA0-B49419D1832A}">
      <dgm:prSet/>
      <dgm:spPr/>
      <dgm:t>
        <a:bodyPr/>
        <a:lstStyle/>
        <a:p>
          <a:endParaRPr lang="es-EC"/>
        </a:p>
      </dgm:t>
    </dgm:pt>
    <dgm:pt modelId="{95F6F055-2F6C-4061-9E25-F4E31C9073D5}">
      <dgm:prSet phldrT="[Texto]"/>
      <dgm:spPr>
        <a:solidFill>
          <a:schemeClr val="bg2">
            <a:lumMod val="75000"/>
          </a:schemeClr>
        </a:solidFill>
      </dgm:spPr>
      <dgm:t>
        <a:bodyPr/>
        <a:lstStyle/>
        <a:p>
          <a:r>
            <a:rPr lang="es-EC" dirty="0" smtClean="0">
              <a:solidFill>
                <a:schemeClr val="tx1"/>
              </a:solidFill>
            </a:rPr>
            <a:t>Extracción de datos</a:t>
          </a:r>
          <a:endParaRPr lang="es-EC" dirty="0">
            <a:solidFill>
              <a:schemeClr val="tx1"/>
            </a:solidFill>
          </a:endParaRPr>
        </a:p>
      </dgm:t>
    </dgm:pt>
    <dgm:pt modelId="{484FEDA0-3047-4CC7-A558-58522CBDDF7D}" type="parTrans" cxnId="{0F8950FC-C2DA-49B2-8C7F-661AB06D9C3C}">
      <dgm:prSet/>
      <dgm:spPr/>
      <dgm:t>
        <a:bodyPr/>
        <a:lstStyle/>
        <a:p>
          <a:endParaRPr lang="es-EC"/>
        </a:p>
      </dgm:t>
    </dgm:pt>
    <dgm:pt modelId="{4EC237DB-3BA7-43DD-B1F4-61A1476E6614}" type="sibTrans" cxnId="{0F8950FC-C2DA-49B2-8C7F-661AB06D9C3C}">
      <dgm:prSet/>
      <dgm:spPr/>
      <dgm:t>
        <a:bodyPr/>
        <a:lstStyle/>
        <a:p>
          <a:endParaRPr lang="es-EC"/>
        </a:p>
      </dgm:t>
    </dgm:pt>
    <dgm:pt modelId="{1A3B0B77-633A-47C8-873F-23C8F7FEE3A8}" type="pres">
      <dgm:prSet presAssocID="{6AE11F50-C1EC-4792-9C76-A0455B4CF950}" presName="Name0" presStyleCnt="0">
        <dgm:presLayoutVars>
          <dgm:dir/>
          <dgm:resizeHandles val="exact"/>
        </dgm:presLayoutVars>
      </dgm:prSet>
      <dgm:spPr/>
      <dgm:t>
        <a:bodyPr/>
        <a:lstStyle/>
        <a:p>
          <a:endParaRPr lang="es-EC"/>
        </a:p>
      </dgm:t>
    </dgm:pt>
    <dgm:pt modelId="{A1B4BCD4-57AE-4FC0-9726-9F4CD9D7E0AB}" type="pres">
      <dgm:prSet presAssocID="{6AE11F50-C1EC-4792-9C76-A0455B4CF950}" presName="cycle" presStyleCnt="0"/>
      <dgm:spPr/>
      <dgm:t>
        <a:bodyPr/>
        <a:lstStyle/>
        <a:p>
          <a:endParaRPr lang="es-EC"/>
        </a:p>
      </dgm:t>
    </dgm:pt>
    <dgm:pt modelId="{2F6B8ADE-BF76-418C-A208-D02B2544A78E}" type="pres">
      <dgm:prSet presAssocID="{AAF0725C-8079-4B18-8213-FE43D145ED63}" presName="nodeFirstNode" presStyleLbl="node1" presStyleIdx="0" presStyleCnt="5">
        <dgm:presLayoutVars>
          <dgm:bulletEnabled val="1"/>
        </dgm:presLayoutVars>
      </dgm:prSet>
      <dgm:spPr/>
      <dgm:t>
        <a:bodyPr/>
        <a:lstStyle/>
        <a:p>
          <a:endParaRPr lang="es-EC"/>
        </a:p>
      </dgm:t>
    </dgm:pt>
    <dgm:pt modelId="{3384481B-272E-4801-B63E-22AEA758010F}" type="pres">
      <dgm:prSet presAssocID="{573F9139-8772-49AE-93B2-4E75E6249A04}" presName="sibTransFirstNode" presStyleLbl="bgShp" presStyleIdx="0" presStyleCnt="1"/>
      <dgm:spPr/>
      <dgm:t>
        <a:bodyPr/>
        <a:lstStyle/>
        <a:p>
          <a:endParaRPr lang="es-EC"/>
        </a:p>
      </dgm:t>
    </dgm:pt>
    <dgm:pt modelId="{E8317C2C-712B-4253-A6B8-3A080EF72FC2}" type="pres">
      <dgm:prSet presAssocID="{8076787D-406A-440C-8941-35F3DFD59CC0}" presName="nodeFollowingNodes" presStyleLbl="node1" presStyleIdx="1" presStyleCnt="5">
        <dgm:presLayoutVars>
          <dgm:bulletEnabled val="1"/>
        </dgm:presLayoutVars>
      </dgm:prSet>
      <dgm:spPr/>
      <dgm:t>
        <a:bodyPr/>
        <a:lstStyle/>
        <a:p>
          <a:endParaRPr lang="es-EC"/>
        </a:p>
      </dgm:t>
    </dgm:pt>
    <dgm:pt modelId="{6EC89241-F958-463A-AAC4-297C19E49479}" type="pres">
      <dgm:prSet presAssocID="{12DF759F-E6C2-439E-A0A6-49E1029FB102}" presName="nodeFollowingNodes" presStyleLbl="node1" presStyleIdx="2" presStyleCnt="5">
        <dgm:presLayoutVars>
          <dgm:bulletEnabled val="1"/>
        </dgm:presLayoutVars>
      </dgm:prSet>
      <dgm:spPr/>
      <dgm:t>
        <a:bodyPr/>
        <a:lstStyle/>
        <a:p>
          <a:endParaRPr lang="es-EC"/>
        </a:p>
      </dgm:t>
    </dgm:pt>
    <dgm:pt modelId="{473F170B-BFAA-433D-8F7A-FF6BBB5BBCB0}" type="pres">
      <dgm:prSet presAssocID="{122BA740-5771-4C2D-829C-5F18507D281B}" presName="nodeFollowingNodes" presStyleLbl="node1" presStyleIdx="3" presStyleCnt="5">
        <dgm:presLayoutVars>
          <dgm:bulletEnabled val="1"/>
        </dgm:presLayoutVars>
      </dgm:prSet>
      <dgm:spPr/>
      <dgm:t>
        <a:bodyPr/>
        <a:lstStyle/>
        <a:p>
          <a:endParaRPr lang="es-EC"/>
        </a:p>
      </dgm:t>
    </dgm:pt>
    <dgm:pt modelId="{96FB35D3-7372-4F5C-B3FB-72A074D76A13}" type="pres">
      <dgm:prSet presAssocID="{95F6F055-2F6C-4061-9E25-F4E31C9073D5}" presName="nodeFollowingNodes" presStyleLbl="node1" presStyleIdx="4" presStyleCnt="5">
        <dgm:presLayoutVars>
          <dgm:bulletEnabled val="1"/>
        </dgm:presLayoutVars>
      </dgm:prSet>
      <dgm:spPr/>
      <dgm:t>
        <a:bodyPr/>
        <a:lstStyle/>
        <a:p>
          <a:endParaRPr lang="es-EC"/>
        </a:p>
      </dgm:t>
    </dgm:pt>
  </dgm:ptLst>
  <dgm:cxnLst>
    <dgm:cxn modelId="{52238306-15F1-47FB-B325-19A179CB819B}" type="presOf" srcId="{6AE11F50-C1EC-4792-9C76-A0455B4CF950}" destId="{1A3B0B77-633A-47C8-873F-23C8F7FEE3A8}" srcOrd="0" destOrd="0" presId="urn:microsoft.com/office/officeart/2005/8/layout/cycle3"/>
    <dgm:cxn modelId="{0F8950FC-C2DA-49B2-8C7F-661AB06D9C3C}" srcId="{6AE11F50-C1EC-4792-9C76-A0455B4CF950}" destId="{95F6F055-2F6C-4061-9E25-F4E31C9073D5}" srcOrd="4" destOrd="0" parTransId="{484FEDA0-3047-4CC7-A558-58522CBDDF7D}" sibTransId="{4EC237DB-3BA7-43DD-B1F4-61A1476E6614}"/>
    <dgm:cxn modelId="{A87B7C49-5CD1-448F-AAA0-B49419D1832A}" srcId="{6AE11F50-C1EC-4792-9C76-A0455B4CF950}" destId="{122BA740-5771-4C2D-829C-5F18507D281B}" srcOrd="3" destOrd="0" parTransId="{86AFC65E-93DC-422B-A1E5-BA554A51DDD9}" sibTransId="{78A4D948-5672-4CDE-978C-3F4F807DA5B6}"/>
    <dgm:cxn modelId="{492EAC93-32DA-4F86-AB18-1B58B19C1031}" type="presOf" srcId="{95F6F055-2F6C-4061-9E25-F4E31C9073D5}" destId="{96FB35D3-7372-4F5C-B3FB-72A074D76A13}" srcOrd="0" destOrd="0" presId="urn:microsoft.com/office/officeart/2005/8/layout/cycle3"/>
    <dgm:cxn modelId="{AD679D5D-3386-4BB8-AB68-25FC5F797A03}" type="presOf" srcId="{8076787D-406A-440C-8941-35F3DFD59CC0}" destId="{E8317C2C-712B-4253-A6B8-3A080EF72FC2}" srcOrd="0" destOrd="0" presId="urn:microsoft.com/office/officeart/2005/8/layout/cycle3"/>
    <dgm:cxn modelId="{7C95E868-0EC1-4044-95DB-3C088551EA97}" srcId="{6AE11F50-C1EC-4792-9C76-A0455B4CF950}" destId="{8076787D-406A-440C-8941-35F3DFD59CC0}" srcOrd="1" destOrd="0" parTransId="{E4157119-1752-4525-80D5-09CD54B13A60}" sibTransId="{9EAA4D17-4E84-4752-A8C2-C0BC13F85CC4}"/>
    <dgm:cxn modelId="{4060F3F6-C692-479A-B2BB-0A79FA8CF41B}" type="presOf" srcId="{573F9139-8772-49AE-93B2-4E75E6249A04}" destId="{3384481B-272E-4801-B63E-22AEA758010F}" srcOrd="0" destOrd="0" presId="urn:microsoft.com/office/officeart/2005/8/layout/cycle3"/>
    <dgm:cxn modelId="{0A3BEF85-BD47-4289-8B34-C4DAE8B28A0C}" type="presOf" srcId="{122BA740-5771-4C2D-829C-5F18507D281B}" destId="{473F170B-BFAA-433D-8F7A-FF6BBB5BBCB0}" srcOrd="0" destOrd="0" presId="urn:microsoft.com/office/officeart/2005/8/layout/cycle3"/>
    <dgm:cxn modelId="{B5925116-7724-4BDA-BC45-F0915E6B36A0}" type="presOf" srcId="{AAF0725C-8079-4B18-8213-FE43D145ED63}" destId="{2F6B8ADE-BF76-418C-A208-D02B2544A78E}" srcOrd="0" destOrd="0" presId="urn:microsoft.com/office/officeart/2005/8/layout/cycle3"/>
    <dgm:cxn modelId="{C4850E93-74FA-4D76-85CE-82EC8A362B62}" srcId="{6AE11F50-C1EC-4792-9C76-A0455B4CF950}" destId="{AAF0725C-8079-4B18-8213-FE43D145ED63}" srcOrd="0" destOrd="0" parTransId="{4F8503AF-F64B-4E8A-93AC-7803B1BC80D9}" sibTransId="{573F9139-8772-49AE-93B2-4E75E6249A04}"/>
    <dgm:cxn modelId="{900186CC-281E-485E-AC91-BDDDC22F225B}" srcId="{6AE11F50-C1EC-4792-9C76-A0455B4CF950}" destId="{12DF759F-E6C2-439E-A0A6-49E1029FB102}" srcOrd="2" destOrd="0" parTransId="{4B91A025-5A7E-4C68-9284-AAC9406A6733}" sibTransId="{355420D7-35DB-473B-BC46-819E74EEA53C}"/>
    <dgm:cxn modelId="{9105484A-742F-4C1C-81FF-C5DA1E5AEE9D}" type="presOf" srcId="{12DF759F-E6C2-439E-A0A6-49E1029FB102}" destId="{6EC89241-F958-463A-AAC4-297C19E49479}" srcOrd="0" destOrd="0" presId="urn:microsoft.com/office/officeart/2005/8/layout/cycle3"/>
    <dgm:cxn modelId="{5D5A824B-AE2C-4DDC-946F-5A61271A8977}" type="presParOf" srcId="{1A3B0B77-633A-47C8-873F-23C8F7FEE3A8}" destId="{A1B4BCD4-57AE-4FC0-9726-9F4CD9D7E0AB}" srcOrd="0" destOrd="0" presId="urn:microsoft.com/office/officeart/2005/8/layout/cycle3"/>
    <dgm:cxn modelId="{539D59A8-5585-4028-B458-EE89A93F409C}" type="presParOf" srcId="{A1B4BCD4-57AE-4FC0-9726-9F4CD9D7E0AB}" destId="{2F6B8ADE-BF76-418C-A208-D02B2544A78E}" srcOrd="0" destOrd="0" presId="urn:microsoft.com/office/officeart/2005/8/layout/cycle3"/>
    <dgm:cxn modelId="{C0BE2BC0-7227-425F-AD3A-F14F8EC7EEA0}" type="presParOf" srcId="{A1B4BCD4-57AE-4FC0-9726-9F4CD9D7E0AB}" destId="{3384481B-272E-4801-B63E-22AEA758010F}" srcOrd="1" destOrd="0" presId="urn:microsoft.com/office/officeart/2005/8/layout/cycle3"/>
    <dgm:cxn modelId="{EF291712-6DB7-4309-964E-03B9C0F16446}" type="presParOf" srcId="{A1B4BCD4-57AE-4FC0-9726-9F4CD9D7E0AB}" destId="{E8317C2C-712B-4253-A6B8-3A080EF72FC2}" srcOrd="2" destOrd="0" presId="urn:microsoft.com/office/officeart/2005/8/layout/cycle3"/>
    <dgm:cxn modelId="{D03706E1-25D5-414E-B60C-EF5FAABBD7DE}" type="presParOf" srcId="{A1B4BCD4-57AE-4FC0-9726-9F4CD9D7E0AB}" destId="{6EC89241-F958-463A-AAC4-297C19E49479}" srcOrd="3" destOrd="0" presId="urn:microsoft.com/office/officeart/2005/8/layout/cycle3"/>
    <dgm:cxn modelId="{8ED9C466-8547-448C-9186-ED61EB3F941F}" type="presParOf" srcId="{A1B4BCD4-57AE-4FC0-9726-9F4CD9D7E0AB}" destId="{473F170B-BFAA-433D-8F7A-FF6BBB5BBCB0}" srcOrd="4" destOrd="0" presId="urn:microsoft.com/office/officeart/2005/8/layout/cycle3"/>
    <dgm:cxn modelId="{62080148-6C62-45DF-8BF2-B9FD34AD2D66}" type="presParOf" srcId="{A1B4BCD4-57AE-4FC0-9726-9F4CD9D7E0AB}" destId="{96FB35D3-7372-4F5C-B3FB-72A074D76A1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41EDB-3190-49C3-A147-0486C84CE9BE}" type="doc">
      <dgm:prSet loTypeId="urn:microsoft.com/office/officeart/2005/8/layout/vList2" loCatId="list" qsTypeId="urn:microsoft.com/office/officeart/2005/8/quickstyle/simple1" qsCatId="simple" csTypeId="urn:microsoft.com/office/officeart/2005/8/colors/colorful3" csCatId="colorful" phldr="1"/>
      <dgm:spPr/>
    </dgm:pt>
    <dgm:pt modelId="{59C89F96-A70B-414A-A6E2-95A31A468974}">
      <dgm:prSet phldrT="[Texto]" custT="1"/>
      <dgm:spPr>
        <a:solidFill>
          <a:schemeClr val="accent2">
            <a:lumMod val="75000"/>
          </a:schemeClr>
        </a:solidFill>
      </dgm:spPr>
      <dgm:t>
        <a:bodyPr/>
        <a:lstStyle/>
        <a:p>
          <a:r>
            <a:rPr lang="es-ES" sz="1800" b="1" dirty="0" smtClean="0">
              <a:solidFill>
                <a:schemeClr val="tx1"/>
              </a:solidFill>
            </a:rPr>
            <a:t>RQ4: </a:t>
          </a:r>
          <a:r>
            <a:rPr lang="es-ES" sz="1800" dirty="0" smtClean="0">
              <a:solidFill>
                <a:schemeClr val="tx1"/>
              </a:solidFill>
            </a:rPr>
            <a:t>Cuáles son los recursos de interacción que se emplean para el ingreso y salida de información en las aplicaciones móviles para personas con discapacidad visual? </a:t>
          </a:r>
          <a:endParaRPr lang="es-EC" sz="1800" dirty="0">
            <a:solidFill>
              <a:schemeClr val="tx1"/>
            </a:solidFill>
          </a:endParaRPr>
        </a:p>
      </dgm:t>
    </dgm:pt>
    <dgm:pt modelId="{BE02A80D-86E3-4097-9CE1-AA4C3A05E94A}" type="parTrans" cxnId="{C17C6951-7CF4-4AEC-8403-9F41E2B0FFC9}">
      <dgm:prSet/>
      <dgm:spPr/>
      <dgm:t>
        <a:bodyPr/>
        <a:lstStyle/>
        <a:p>
          <a:endParaRPr lang="es-EC"/>
        </a:p>
      </dgm:t>
    </dgm:pt>
    <dgm:pt modelId="{24B1F4F2-1F4E-4803-B247-06BD57AEEEFC}" type="sibTrans" cxnId="{C17C6951-7CF4-4AEC-8403-9F41E2B0FFC9}">
      <dgm:prSet/>
      <dgm:spPr/>
      <dgm:t>
        <a:bodyPr/>
        <a:lstStyle/>
        <a:p>
          <a:endParaRPr lang="es-EC"/>
        </a:p>
      </dgm:t>
    </dgm:pt>
    <dgm:pt modelId="{D0E27607-B609-4AA5-B226-35C236321BA7}">
      <dgm:prSet phldrT="[Texto]" custT="1"/>
      <dgm:spPr>
        <a:solidFill>
          <a:schemeClr val="accent2">
            <a:lumMod val="75000"/>
          </a:schemeClr>
        </a:solidFill>
      </dgm:spPr>
      <dgm:t>
        <a:bodyPr/>
        <a:lstStyle/>
        <a:p>
          <a:r>
            <a:rPr lang="es-ES" sz="1800" b="1" dirty="0" smtClean="0">
              <a:solidFill>
                <a:schemeClr val="tx1"/>
              </a:solidFill>
            </a:rPr>
            <a:t>RQ5: </a:t>
          </a:r>
          <a:r>
            <a:rPr lang="es-ES" sz="1800" dirty="0" smtClean="0">
              <a:solidFill>
                <a:schemeClr val="tx1"/>
              </a:solidFill>
            </a:rPr>
            <a:t>¿Qué elementos deben considerarse en el diseño de la interfaz de un aplicativo móvil para usuarios con discapacidad visual?</a:t>
          </a:r>
          <a:endParaRPr lang="es-EC" sz="1800" dirty="0">
            <a:solidFill>
              <a:schemeClr val="tx1"/>
            </a:solidFill>
          </a:endParaRPr>
        </a:p>
      </dgm:t>
    </dgm:pt>
    <dgm:pt modelId="{3BFE06B6-C985-4A7B-8F8D-786A1E722401}" type="parTrans" cxnId="{23D80E0E-F928-452A-9D64-DBB852562747}">
      <dgm:prSet/>
      <dgm:spPr/>
      <dgm:t>
        <a:bodyPr/>
        <a:lstStyle/>
        <a:p>
          <a:endParaRPr lang="es-EC"/>
        </a:p>
      </dgm:t>
    </dgm:pt>
    <dgm:pt modelId="{7CB63E0A-34CC-4117-B61B-E8FC05F08BB6}" type="sibTrans" cxnId="{23D80E0E-F928-452A-9D64-DBB852562747}">
      <dgm:prSet/>
      <dgm:spPr/>
      <dgm:t>
        <a:bodyPr/>
        <a:lstStyle/>
        <a:p>
          <a:endParaRPr lang="es-EC"/>
        </a:p>
      </dgm:t>
    </dgm:pt>
    <dgm:pt modelId="{87D83F1B-CDD7-47A7-AAD4-4467AA1E4C7D}">
      <dgm:prSet phldrT="[Texto]" custT="1"/>
      <dgm:spPr>
        <a:solidFill>
          <a:schemeClr val="bg2">
            <a:lumMod val="50000"/>
          </a:schemeClr>
        </a:solidFill>
      </dgm:spPr>
      <dgm:t>
        <a:bodyPr/>
        <a:lstStyle/>
        <a:p>
          <a:r>
            <a:rPr lang="es-ES" sz="1800" b="1" dirty="0" smtClean="0">
              <a:solidFill>
                <a:schemeClr val="tx1"/>
              </a:solidFill>
            </a:rPr>
            <a:t>RQ6: </a:t>
          </a:r>
          <a:r>
            <a:rPr lang="es-ES" sz="1800" dirty="0" smtClean="0">
              <a:solidFill>
                <a:schemeClr val="tx1"/>
              </a:solidFill>
            </a:rPr>
            <a:t>¿Cuáles son  las herramientas, modelos y pruebas utilizadas para evaluar la usabilidad de las aplicaciones móviles para personas con discapacidad visual?</a:t>
          </a:r>
          <a:endParaRPr lang="es-EC" sz="1800" dirty="0">
            <a:solidFill>
              <a:schemeClr val="tx1"/>
            </a:solidFill>
          </a:endParaRPr>
        </a:p>
      </dgm:t>
    </dgm:pt>
    <dgm:pt modelId="{128F83F8-8957-4FFC-8724-AA28C76215C8}" type="parTrans" cxnId="{4C55B5B3-EFAA-4C3A-AE69-1A2A74965285}">
      <dgm:prSet/>
      <dgm:spPr/>
      <dgm:t>
        <a:bodyPr/>
        <a:lstStyle/>
        <a:p>
          <a:endParaRPr lang="es-EC"/>
        </a:p>
      </dgm:t>
    </dgm:pt>
    <dgm:pt modelId="{A9DCEC81-86AB-442F-B0C5-413594E72A4D}" type="sibTrans" cxnId="{4C55B5B3-EFAA-4C3A-AE69-1A2A74965285}">
      <dgm:prSet/>
      <dgm:spPr/>
      <dgm:t>
        <a:bodyPr/>
        <a:lstStyle/>
        <a:p>
          <a:endParaRPr lang="es-EC"/>
        </a:p>
      </dgm:t>
    </dgm:pt>
    <dgm:pt modelId="{3B5F37C3-DD61-4CBC-86A7-405BC2058F36}" type="pres">
      <dgm:prSet presAssocID="{4DF41EDB-3190-49C3-A147-0486C84CE9BE}" presName="linear" presStyleCnt="0">
        <dgm:presLayoutVars>
          <dgm:animLvl val="lvl"/>
          <dgm:resizeHandles val="exact"/>
        </dgm:presLayoutVars>
      </dgm:prSet>
      <dgm:spPr/>
    </dgm:pt>
    <dgm:pt modelId="{1A41302A-2BD9-4D21-8C36-6107F40057F5}" type="pres">
      <dgm:prSet presAssocID="{59C89F96-A70B-414A-A6E2-95A31A468974}" presName="parentText" presStyleLbl="node1" presStyleIdx="0" presStyleCnt="3">
        <dgm:presLayoutVars>
          <dgm:chMax val="0"/>
          <dgm:bulletEnabled val="1"/>
        </dgm:presLayoutVars>
      </dgm:prSet>
      <dgm:spPr/>
      <dgm:t>
        <a:bodyPr/>
        <a:lstStyle/>
        <a:p>
          <a:endParaRPr lang="es-EC"/>
        </a:p>
      </dgm:t>
    </dgm:pt>
    <dgm:pt modelId="{0DD12C50-A159-4C93-B296-B931ECD499E6}" type="pres">
      <dgm:prSet presAssocID="{24B1F4F2-1F4E-4803-B247-06BD57AEEEFC}" presName="spacer" presStyleCnt="0"/>
      <dgm:spPr/>
    </dgm:pt>
    <dgm:pt modelId="{2CF91E7E-78FC-4EA8-B8FF-7A528AF7DAEE}" type="pres">
      <dgm:prSet presAssocID="{D0E27607-B609-4AA5-B226-35C236321BA7}" presName="parentText" presStyleLbl="node1" presStyleIdx="1" presStyleCnt="3">
        <dgm:presLayoutVars>
          <dgm:chMax val="0"/>
          <dgm:bulletEnabled val="1"/>
        </dgm:presLayoutVars>
      </dgm:prSet>
      <dgm:spPr/>
      <dgm:t>
        <a:bodyPr/>
        <a:lstStyle/>
        <a:p>
          <a:endParaRPr lang="es-EC"/>
        </a:p>
      </dgm:t>
    </dgm:pt>
    <dgm:pt modelId="{C03EE898-9722-475B-95CA-2DCDDB006E10}" type="pres">
      <dgm:prSet presAssocID="{7CB63E0A-34CC-4117-B61B-E8FC05F08BB6}" presName="spacer" presStyleCnt="0"/>
      <dgm:spPr/>
    </dgm:pt>
    <dgm:pt modelId="{EA6F032A-438C-44CE-B02E-8394D4CE99BA}" type="pres">
      <dgm:prSet presAssocID="{87D83F1B-CDD7-47A7-AAD4-4467AA1E4C7D}" presName="parentText" presStyleLbl="node1" presStyleIdx="2" presStyleCnt="3">
        <dgm:presLayoutVars>
          <dgm:chMax val="0"/>
          <dgm:bulletEnabled val="1"/>
        </dgm:presLayoutVars>
      </dgm:prSet>
      <dgm:spPr/>
      <dgm:t>
        <a:bodyPr/>
        <a:lstStyle/>
        <a:p>
          <a:endParaRPr lang="es-EC"/>
        </a:p>
      </dgm:t>
    </dgm:pt>
  </dgm:ptLst>
  <dgm:cxnLst>
    <dgm:cxn modelId="{4BD01349-B007-4227-9504-E225AA4B695A}" type="presOf" srcId="{87D83F1B-CDD7-47A7-AAD4-4467AA1E4C7D}" destId="{EA6F032A-438C-44CE-B02E-8394D4CE99BA}" srcOrd="0" destOrd="0" presId="urn:microsoft.com/office/officeart/2005/8/layout/vList2"/>
    <dgm:cxn modelId="{E9A2B1F7-3EA5-4333-8A43-25C66381695E}" type="presOf" srcId="{4DF41EDB-3190-49C3-A147-0486C84CE9BE}" destId="{3B5F37C3-DD61-4CBC-86A7-405BC2058F36}" srcOrd="0" destOrd="0" presId="urn:microsoft.com/office/officeart/2005/8/layout/vList2"/>
    <dgm:cxn modelId="{23D80E0E-F928-452A-9D64-DBB852562747}" srcId="{4DF41EDB-3190-49C3-A147-0486C84CE9BE}" destId="{D0E27607-B609-4AA5-B226-35C236321BA7}" srcOrd="1" destOrd="0" parTransId="{3BFE06B6-C985-4A7B-8F8D-786A1E722401}" sibTransId="{7CB63E0A-34CC-4117-B61B-E8FC05F08BB6}"/>
    <dgm:cxn modelId="{4C55B5B3-EFAA-4C3A-AE69-1A2A74965285}" srcId="{4DF41EDB-3190-49C3-A147-0486C84CE9BE}" destId="{87D83F1B-CDD7-47A7-AAD4-4467AA1E4C7D}" srcOrd="2" destOrd="0" parTransId="{128F83F8-8957-4FFC-8724-AA28C76215C8}" sibTransId="{A9DCEC81-86AB-442F-B0C5-413594E72A4D}"/>
    <dgm:cxn modelId="{2CCF578D-76FD-4059-A060-C6073FFA8BBF}" type="presOf" srcId="{59C89F96-A70B-414A-A6E2-95A31A468974}" destId="{1A41302A-2BD9-4D21-8C36-6107F40057F5}" srcOrd="0" destOrd="0" presId="urn:microsoft.com/office/officeart/2005/8/layout/vList2"/>
    <dgm:cxn modelId="{C17C6951-7CF4-4AEC-8403-9F41E2B0FFC9}" srcId="{4DF41EDB-3190-49C3-A147-0486C84CE9BE}" destId="{59C89F96-A70B-414A-A6E2-95A31A468974}" srcOrd="0" destOrd="0" parTransId="{BE02A80D-86E3-4097-9CE1-AA4C3A05E94A}" sibTransId="{24B1F4F2-1F4E-4803-B247-06BD57AEEEFC}"/>
    <dgm:cxn modelId="{B09409F8-7054-4756-94B1-5A09D6AA4588}" type="presOf" srcId="{D0E27607-B609-4AA5-B226-35C236321BA7}" destId="{2CF91E7E-78FC-4EA8-B8FF-7A528AF7DAEE}" srcOrd="0" destOrd="0" presId="urn:microsoft.com/office/officeart/2005/8/layout/vList2"/>
    <dgm:cxn modelId="{A620C989-323F-4937-90CA-313DFC84F2EF}" type="presParOf" srcId="{3B5F37C3-DD61-4CBC-86A7-405BC2058F36}" destId="{1A41302A-2BD9-4D21-8C36-6107F40057F5}" srcOrd="0" destOrd="0" presId="urn:microsoft.com/office/officeart/2005/8/layout/vList2"/>
    <dgm:cxn modelId="{339E5E4C-9FDA-4779-9746-E8673A3C6148}" type="presParOf" srcId="{3B5F37C3-DD61-4CBC-86A7-405BC2058F36}" destId="{0DD12C50-A159-4C93-B296-B931ECD499E6}" srcOrd="1" destOrd="0" presId="urn:microsoft.com/office/officeart/2005/8/layout/vList2"/>
    <dgm:cxn modelId="{0E982E74-E7DF-4F73-84F0-DBD625DBB2BC}" type="presParOf" srcId="{3B5F37C3-DD61-4CBC-86A7-405BC2058F36}" destId="{2CF91E7E-78FC-4EA8-B8FF-7A528AF7DAEE}" srcOrd="2" destOrd="0" presId="urn:microsoft.com/office/officeart/2005/8/layout/vList2"/>
    <dgm:cxn modelId="{DBFCB687-CD39-4489-AB88-5251899BEE88}" type="presParOf" srcId="{3B5F37C3-DD61-4CBC-86A7-405BC2058F36}" destId="{C03EE898-9722-475B-95CA-2DCDDB006E10}" srcOrd="3" destOrd="0" presId="urn:microsoft.com/office/officeart/2005/8/layout/vList2"/>
    <dgm:cxn modelId="{C211BA71-10AB-472B-9705-94540E7965DE}" type="presParOf" srcId="{3B5F37C3-DD61-4CBC-86A7-405BC2058F36}" destId="{EA6F032A-438C-44CE-B02E-8394D4CE99B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BB586-3A60-4A97-9F6B-DA0B4963A78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F19DC5A2-37C3-432C-809B-E0FE039F6B7C}">
      <dgm:prSet phldrT="[Texto]"/>
      <dgm:spPr>
        <a:solidFill>
          <a:schemeClr val="accent1">
            <a:lumMod val="20000"/>
            <a:lumOff val="80000"/>
          </a:schemeClr>
        </a:solidFill>
      </dgm:spPr>
      <dgm:t>
        <a:bodyPr/>
        <a:lstStyle/>
        <a:p>
          <a:r>
            <a:rPr lang="es-EC" dirty="0" smtClean="0"/>
            <a:t>Aprendizaje</a:t>
          </a:r>
          <a:endParaRPr lang="es-EC" dirty="0"/>
        </a:p>
      </dgm:t>
    </dgm:pt>
    <dgm:pt modelId="{69FD1AFE-C416-4A60-89B3-52A3630867B8}" type="parTrans" cxnId="{971C6AEC-6CB1-4AD0-8C3F-085A7E0FCC94}">
      <dgm:prSet/>
      <dgm:spPr/>
      <dgm:t>
        <a:bodyPr/>
        <a:lstStyle/>
        <a:p>
          <a:endParaRPr lang="es-EC"/>
        </a:p>
      </dgm:t>
    </dgm:pt>
    <dgm:pt modelId="{68BACC98-2648-434B-B420-7037CE7C20F1}" type="sibTrans" cxnId="{971C6AEC-6CB1-4AD0-8C3F-085A7E0FCC94}">
      <dgm:prSet/>
      <dgm:spPr/>
      <dgm:t>
        <a:bodyPr/>
        <a:lstStyle/>
        <a:p>
          <a:endParaRPr lang="es-EC"/>
        </a:p>
      </dgm:t>
    </dgm:pt>
    <dgm:pt modelId="{932301F0-6FBC-49FA-A29D-F84024CBCC93}">
      <dgm:prSet phldrT="[Texto]"/>
      <dgm:spPr>
        <a:solidFill>
          <a:schemeClr val="accent5">
            <a:lumMod val="40000"/>
            <a:lumOff val="60000"/>
          </a:schemeClr>
        </a:solidFill>
      </dgm:spPr>
      <dgm:t>
        <a:bodyPr/>
        <a:lstStyle/>
        <a:p>
          <a:r>
            <a:rPr lang="es-EC" dirty="0" smtClean="0"/>
            <a:t>Eficiencia</a:t>
          </a:r>
          <a:endParaRPr lang="es-EC" dirty="0"/>
        </a:p>
      </dgm:t>
    </dgm:pt>
    <dgm:pt modelId="{9677A147-0ACA-4120-977B-C6EC75B8001A}" type="parTrans" cxnId="{AE942F89-5ADA-491E-AF1B-4B7F91DE4499}">
      <dgm:prSet/>
      <dgm:spPr/>
      <dgm:t>
        <a:bodyPr/>
        <a:lstStyle/>
        <a:p>
          <a:endParaRPr lang="es-EC"/>
        </a:p>
      </dgm:t>
    </dgm:pt>
    <dgm:pt modelId="{8E93AD5E-C7FC-4EC5-9603-CBBDE6C9B438}" type="sibTrans" cxnId="{AE942F89-5ADA-491E-AF1B-4B7F91DE4499}">
      <dgm:prSet/>
      <dgm:spPr/>
      <dgm:t>
        <a:bodyPr/>
        <a:lstStyle/>
        <a:p>
          <a:endParaRPr lang="es-EC"/>
        </a:p>
      </dgm:t>
    </dgm:pt>
    <dgm:pt modelId="{B6567B08-45F2-4948-8757-8781786544D5}">
      <dgm:prSet phldrT="[Texto]"/>
      <dgm:spPr>
        <a:solidFill>
          <a:srgbClr val="CCFF99"/>
        </a:solidFill>
      </dgm:spPr>
      <dgm:t>
        <a:bodyPr/>
        <a:lstStyle/>
        <a:p>
          <a:r>
            <a:rPr lang="es-EC" dirty="0" smtClean="0"/>
            <a:t> Errores</a:t>
          </a:r>
          <a:endParaRPr lang="es-EC" dirty="0"/>
        </a:p>
      </dgm:t>
    </dgm:pt>
    <dgm:pt modelId="{F8DEE79B-8F90-4209-A7A2-0EF986A2B5B7}" type="parTrans" cxnId="{2976A80A-9B95-4E94-A889-D19ADE9B9F3F}">
      <dgm:prSet/>
      <dgm:spPr/>
      <dgm:t>
        <a:bodyPr/>
        <a:lstStyle/>
        <a:p>
          <a:endParaRPr lang="es-EC"/>
        </a:p>
      </dgm:t>
    </dgm:pt>
    <dgm:pt modelId="{36DC660C-AB7C-4960-B349-F0AAC0E079F8}" type="sibTrans" cxnId="{2976A80A-9B95-4E94-A889-D19ADE9B9F3F}">
      <dgm:prSet/>
      <dgm:spPr/>
      <dgm:t>
        <a:bodyPr/>
        <a:lstStyle/>
        <a:p>
          <a:endParaRPr lang="es-EC"/>
        </a:p>
      </dgm:t>
    </dgm:pt>
    <dgm:pt modelId="{2725430F-7A17-4E1E-86DD-85ECC114581D}">
      <dgm:prSet phldrT="[Texto]"/>
      <dgm:spPr>
        <a:solidFill>
          <a:srgbClr val="99CCFF"/>
        </a:solidFill>
      </dgm:spPr>
      <dgm:t>
        <a:bodyPr/>
        <a:lstStyle/>
        <a:p>
          <a:r>
            <a:rPr lang="es-EC" dirty="0" smtClean="0"/>
            <a:t>Satisfacción </a:t>
          </a:r>
          <a:endParaRPr lang="es-EC" dirty="0"/>
        </a:p>
      </dgm:t>
    </dgm:pt>
    <dgm:pt modelId="{C951F275-C4B2-40A5-87E0-2634F1962D20}" type="parTrans" cxnId="{E9783E1F-1CB0-4091-8DF4-C12A275A2796}">
      <dgm:prSet/>
      <dgm:spPr/>
      <dgm:t>
        <a:bodyPr/>
        <a:lstStyle/>
        <a:p>
          <a:endParaRPr lang="es-EC"/>
        </a:p>
      </dgm:t>
    </dgm:pt>
    <dgm:pt modelId="{DA58D6D0-24FF-41AE-8A3B-AB4B14875E0C}" type="sibTrans" cxnId="{E9783E1F-1CB0-4091-8DF4-C12A275A2796}">
      <dgm:prSet/>
      <dgm:spPr/>
      <dgm:t>
        <a:bodyPr/>
        <a:lstStyle/>
        <a:p>
          <a:endParaRPr lang="es-EC"/>
        </a:p>
      </dgm:t>
    </dgm:pt>
    <dgm:pt modelId="{B5D3C8A1-BD87-4A34-A914-0DD972BE44AA}">
      <dgm:prSet phldrT="[Texto]"/>
      <dgm:spPr>
        <a:solidFill>
          <a:srgbClr val="FFCCFF"/>
        </a:solidFill>
      </dgm:spPr>
      <dgm:t>
        <a:bodyPr/>
        <a:lstStyle/>
        <a:p>
          <a:r>
            <a:rPr lang="es-EC" dirty="0" smtClean="0"/>
            <a:t>Memorabilidad</a:t>
          </a:r>
          <a:endParaRPr lang="es-EC" dirty="0"/>
        </a:p>
      </dgm:t>
    </dgm:pt>
    <dgm:pt modelId="{F9BAD80B-27C9-4178-A91D-039F81B9199F}" type="parTrans" cxnId="{EEF4FDC5-13D0-4166-92D1-9F52468601FA}">
      <dgm:prSet/>
      <dgm:spPr/>
      <dgm:t>
        <a:bodyPr/>
        <a:lstStyle/>
        <a:p>
          <a:endParaRPr lang="es-EC"/>
        </a:p>
      </dgm:t>
    </dgm:pt>
    <dgm:pt modelId="{4ACAA28E-9420-4D1C-8443-E261F5F99606}" type="sibTrans" cxnId="{EEF4FDC5-13D0-4166-92D1-9F52468601FA}">
      <dgm:prSet/>
      <dgm:spPr/>
      <dgm:t>
        <a:bodyPr/>
        <a:lstStyle/>
        <a:p>
          <a:endParaRPr lang="es-EC"/>
        </a:p>
      </dgm:t>
    </dgm:pt>
    <dgm:pt modelId="{C4A547D9-6C3A-4978-843C-2E98E7B6B7B7}" type="pres">
      <dgm:prSet presAssocID="{16DBB586-3A60-4A97-9F6B-DA0B4963A784}" presName="linear" presStyleCnt="0">
        <dgm:presLayoutVars>
          <dgm:animLvl val="lvl"/>
          <dgm:resizeHandles val="exact"/>
        </dgm:presLayoutVars>
      </dgm:prSet>
      <dgm:spPr/>
      <dgm:t>
        <a:bodyPr/>
        <a:lstStyle/>
        <a:p>
          <a:endParaRPr lang="es-EC"/>
        </a:p>
      </dgm:t>
    </dgm:pt>
    <dgm:pt modelId="{3C7B2141-4435-4194-81B6-5E0E4314AB2B}" type="pres">
      <dgm:prSet presAssocID="{F19DC5A2-37C3-432C-809B-E0FE039F6B7C}" presName="parentText" presStyleLbl="node1" presStyleIdx="0" presStyleCnt="5">
        <dgm:presLayoutVars>
          <dgm:chMax val="0"/>
          <dgm:bulletEnabled val="1"/>
        </dgm:presLayoutVars>
      </dgm:prSet>
      <dgm:spPr/>
      <dgm:t>
        <a:bodyPr/>
        <a:lstStyle/>
        <a:p>
          <a:endParaRPr lang="es-EC"/>
        </a:p>
      </dgm:t>
    </dgm:pt>
    <dgm:pt modelId="{FBA564FA-E70F-4CEC-B231-1086514D4B08}" type="pres">
      <dgm:prSet presAssocID="{68BACC98-2648-434B-B420-7037CE7C20F1}" presName="spacer" presStyleCnt="0"/>
      <dgm:spPr/>
    </dgm:pt>
    <dgm:pt modelId="{9C3E7FF2-FA9F-4F6F-A6E3-5DFBD1DB4671}" type="pres">
      <dgm:prSet presAssocID="{932301F0-6FBC-49FA-A29D-F84024CBCC93}" presName="parentText" presStyleLbl="node1" presStyleIdx="1" presStyleCnt="5">
        <dgm:presLayoutVars>
          <dgm:chMax val="0"/>
          <dgm:bulletEnabled val="1"/>
        </dgm:presLayoutVars>
      </dgm:prSet>
      <dgm:spPr/>
      <dgm:t>
        <a:bodyPr/>
        <a:lstStyle/>
        <a:p>
          <a:endParaRPr lang="es-EC"/>
        </a:p>
      </dgm:t>
    </dgm:pt>
    <dgm:pt modelId="{94962769-B4B5-4E8B-B32A-E90F8EBEF410}" type="pres">
      <dgm:prSet presAssocID="{8E93AD5E-C7FC-4EC5-9603-CBBDE6C9B438}" presName="spacer" presStyleCnt="0"/>
      <dgm:spPr/>
    </dgm:pt>
    <dgm:pt modelId="{6AED3BDD-32DF-44C9-ABA2-F206D8E7BDAB}" type="pres">
      <dgm:prSet presAssocID="{B5D3C8A1-BD87-4A34-A914-0DD972BE44AA}" presName="parentText" presStyleLbl="node1" presStyleIdx="2" presStyleCnt="5">
        <dgm:presLayoutVars>
          <dgm:chMax val="0"/>
          <dgm:bulletEnabled val="1"/>
        </dgm:presLayoutVars>
      </dgm:prSet>
      <dgm:spPr/>
      <dgm:t>
        <a:bodyPr/>
        <a:lstStyle/>
        <a:p>
          <a:endParaRPr lang="es-EC"/>
        </a:p>
      </dgm:t>
    </dgm:pt>
    <dgm:pt modelId="{AA496087-7BFA-4AFC-A6A0-7B6F05F16432}" type="pres">
      <dgm:prSet presAssocID="{4ACAA28E-9420-4D1C-8443-E261F5F99606}" presName="spacer" presStyleCnt="0"/>
      <dgm:spPr/>
    </dgm:pt>
    <dgm:pt modelId="{68590D8B-EA84-4BED-8373-F7EB4A86CE9F}" type="pres">
      <dgm:prSet presAssocID="{B6567B08-45F2-4948-8757-8781786544D5}" presName="parentText" presStyleLbl="node1" presStyleIdx="3" presStyleCnt="5">
        <dgm:presLayoutVars>
          <dgm:chMax val="0"/>
          <dgm:bulletEnabled val="1"/>
        </dgm:presLayoutVars>
      </dgm:prSet>
      <dgm:spPr/>
      <dgm:t>
        <a:bodyPr/>
        <a:lstStyle/>
        <a:p>
          <a:endParaRPr lang="es-EC"/>
        </a:p>
      </dgm:t>
    </dgm:pt>
    <dgm:pt modelId="{B84D768E-D5DA-434C-9424-A8362D9DFE0D}" type="pres">
      <dgm:prSet presAssocID="{36DC660C-AB7C-4960-B349-F0AAC0E079F8}" presName="spacer" presStyleCnt="0"/>
      <dgm:spPr/>
    </dgm:pt>
    <dgm:pt modelId="{B7B5978C-A917-4C2E-B943-C7DCE289D91C}" type="pres">
      <dgm:prSet presAssocID="{2725430F-7A17-4E1E-86DD-85ECC114581D}" presName="parentText" presStyleLbl="node1" presStyleIdx="4" presStyleCnt="5">
        <dgm:presLayoutVars>
          <dgm:chMax val="0"/>
          <dgm:bulletEnabled val="1"/>
        </dgm:presLayoutVars>
      </dgm:prSet>
      <dgm:spPr/>
      <dgm:t>
        <a:bodyPr/>
        <a:lstStyle/>
        <a:p>
          <a:endParaRPr lang="es-EC"/>
        </a:p>
      </dgm:t>
    </dgm:pt>
  </dgm:ptLst>
  <dgm:cxnLst>
    <dgm:cxn modelId="{971C6AEC-6CB1-4AD0-8C3F-085A7E0FCC94}" srcId="{16DBB586-3A60-4A97-9F6B-DA0B4963A784}" destId="{F19DC5A2-37C3-432C-809B-E0FE039F6B7C}" srcOrd="0" destOrd="0" parTransId="{69FD1AFE-C416-4A60-89B3-52A3630867B8}" sibTransId="{68BACC98-2648-434B-B420-7037CE7C20F1}"/>
    <dgm:cxn modelId="{FCB7FCF3-9307-428A-8A9D-B5A67FC14566}" type="presOf" srcId="{B6567B08-45F2-4948-8757-8781786544D5}" destId="{68590D8B-EA84-4BED-8373-F7EB4A86CE9F}" srcOrd="0" destOrd="0" presId="urn:microsoft.com/office/officeart/2005/8/layout/vList2"/>
    <dgm:cxn modelId="{EEF4FDC5-13D0-4166-92D1-9F52468601FA}" srcId="{16DBB586-3A60-4A97-9F6B-DA0B4963A784}" destId="{B5D3C8A1-BD87-4A34-A914-0DD972BE44AA}" srcOrd="2" destOrd="0" parTransId="{F9BAD80B-27C9-4178-A91D-039F81B9199F}" sibTransId="{4ACAA28E-9420-4D1C-8443-E261F5F99606}"/>
    <dgm:cxn modelId="{AE942F89-5ADA-491E-AF1B-4B7F91DE4499}" srcId="{16DBB586-3A60-4A97-9F6B-DA0B4963A784}" destId="{932301F0-6FBC-49FA-A29D-F84024CBCC93}" srcOrd="1" destOrd="0" parTransId="{9677A147-0ACA-4120-977B-C6EC75B8001A}" sibTransId="{8E93AD5E-C7FC-4EC5-9603-CBBDE6C9B438}"/>
    <dgm:cxn modelId="{CF9B22B0-DEE4-452F-ABD9-C2E5C6D13670}" type="presOf" srcId="{16DBB586-3A60-4A97-9F6B-DA0B4963A784}" destId="{C4A547D9-6C3A-4978-843C-2E98E7B6B7B7}" srcOrd="0" destOrd="0" presId="urn:microsoft.com/office/officeart/2005/8/layout/vList2"/>
    <dgm:cxn modelId="{E9783E1F-1CB0-4091-8DF4-C12A275A2796}" srcId="{16DBB586-3A60-4A97-9F6B-DA0B4963A784}" destId="{2725430F-7A17-4E1E-86DD-85ECC114581D}" srcOrd="4" destOrd="0" parTransId="{C951F275-C4B2-40A5-87E0-2634F1962D20}" sibTransId="{DA58D6D0-24FF-41AE-8A3B-AB4B14875E0C}"/>
    <dgm:cxn modelId="{612B86D5-245A-4659-9408-78A673472000}" type="presOf" srcId="{F19DC5A2-37C3-432C-809B-E0FE039F6B7C}" destId="{3C7B2141-4435-4194-81B6-5E0E4314AB2B}" srcOrd="0" destOrd="0" presId="urn:microsoft.com/office/officeart/2005/8/layout/vList2"/>
    <dgm:cxn modelId="{DE6B6726-7B35-461D-87DA-0F662DED1A47}" type="presOf" srcId="{B5D3C8A1-BD87-4A34-A914-0DD972BE44AA}" destId="{6AED3BDD-32DF-44C9-ABA2-F206D8E7BDAB}" srcOrd="0" destOrd="0" presId="urn:microsoft.com/office/officeart/2005/8/layout/vList2"/>
    <dgm:cxn modelId="{2976A80A-9B95-4E94-A889-D19ADE9B9F3F}" srcId="{16DBB586-3A60-4A97-9F6B-DA0B4963A784}" destId="{B6567B08-45F2-4948-8757-8781786544D5}" srcOrd="3" destOrd="0" parTransId="{F8DEE79B-8F90-4209-A7A2-0EF986A2B5B7}" sibTransId="{36DC660C-AB7C-4960-B349-F0AAC0E079F8}"/>
    <dgm:cxn modelId="{CE4B5D96-88A8-4B04-A445-1F71A9410E8A}" type="presOf" srcId="{2725430F-7A17-4E1E-86DD-85ECC114581D}" destId="{B7B5978C-A917-4C2E-B943-C7DCE289D91C}" srcOrd="0" destOrd="0" presId="urn:microsoft.com/office/officeart/2005/8/layout/vList2"/>
    <dgm:cxn modelId="{2C6A8F26-127F-40C5-BCFB-B7EAF77F81C0}" type="presOf" srcId="{932301F0-6FBC-49FA-A29D-F84024CBCC93}" destId="{9C3E7FF2-FA9F-4F6F-A6E3-5DFBD1DB4671}" srcOrd="0" destOrd="0" presId="urn:microsoft.com/office/officeart/2005/8/layout/vList2"/>
    <dgm:cxn modelId="{EFFBB5AE-3DDE-4C3D-A8D9-2CB39F3F6919}" type="presParOf" srcId="{C4A547D9-6C3A-4978-843C-2E98E7B6B7B7}" destId="{3C7B2141-4435-4194-81B6-5E0E4314AB2B}" srcOrd="0" destOrd="0" presId="urn:microsoft.com/office/officeart/2005/8/layout/vList2"/>
    <dgm:cxn modelId="{3CBF342B-05D4-4904-ADD5-594AB120DEB3}" type="presParOf" srcId="{C4A547D9-6C3A-4978-843C-2E98E7B6B7B7}" destId="{FBA564FA-E70F-4CEC-B231-1086514D4B08}" srcOrd="1" destOrd="0" presId="urn:microsoft.com/office/officeart/2005/8/layout/vList2"/>
    <dgm:cxn modelId="{5C929CB3-828C-4C1E-9D09-86BC200C07E6}" type="presParOf" srcId="{C4A547D9-6C3A-4978-843C-2E98E7B6B7B7}" destId="{9C3E7FF2-FA9F-4F6F-A6E3-5DFBD1DB4671}" srcOrd="2" destOrd="0" presId="urn:microsoft.com/office/officeart/2005/8/layout/vList2"/>
    <dgm:cxn modelId="{B4D05D5A-ECDC-4FE0-9013-5C316C4A9AA9}" type="presParOf" srcId="{C4A547D9-6C3A-4978-843C-2E98E7B6B7B7}" destId="{94962769-B4B5-4E8B-B32A-E90F8EBEF410}" srcOrd="3" destOrd="0" presId="urn:microsoft.com/office/officeart/2005/8/layout/vList2"/>
    <dgm:cxn modelId="{4E239A80-5120-483C-A7CF-8F6B85B61F63}" type="presParOf" srcId="{C4A547D9-6C3A-4978-843C-2E98E7B6B7B7}" destId="{6AED3BDD-32DF-44C9-ABA2-F206D8E7BDAB}" srcOrd="4" destOrd="0" presId="urn:microsoft.com/office/officeart/2005/8/layout/vList2"/>
    <dgm:cxn modelId="{AAB26EDA-B7E9-4FDF-A7ED-4725FB7DF0F9}" type="presParOf" srcId="{C4A547D9-6C3A-4978-843C-2E98E7B6B7B7}" destId="{AA496087-7BFA-4AFC-A6A0-7B6F05F16432}" srcOrd="5" destOrd="0" presId="urn:microsoft.com/office/officeart/2005/8/layout/vList2"/>
    <dgm:cxn modelId="{24BAE5DB-8FE5-490E-A35C-A4E3DEAD9A38}" type="presParOf" srcId="{C4A547D9-6C3A-4978-843C-2E98E7B6B7B7}" destId="{68590D8B-EA84-4BED-8373-F7EB4A86CE9F}" srcOrd="6" destOrd="0" presId="urn:microsoft.com/office/officeart/2005/8/layout/vList2"/>
    <dgm:cxn modelId="{5FC6AEE2-EC12-4E57-8DC8-DAFFC22A4A93}" type="presParOf" srcId="{C4A547D9-6C3A-4978-843C-2E98E7B6B7B7}" destId="{B84D768E-D5DA-434C-9424-A8362D9DFE0D}" srcOrd="7" destOrd="0" presId="urn:microsoft.com/office/officeart/2005/8/layout/vList2"/>
    <dgm:cxn modelId="{D38E6638-D58E-42E6-B73C-D4C12CB74831}" type="presParOf" srcId="{C4A547D9-6C3A-4978-843C-2E98E7B6B7B7}" destId="{B7B5978C-A917-4C2E-B943-C7DCE289D91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481B-272E-4801-B63E-22AEA758010F}">
      <dsp:nvSpPr>
        <dsp:cNvPr id="0" name=""/>
        <dsp:cNvSpPr/>
      </dsp:nvSpPr>
      <dsp:spPr>
        <a:xfrm>
          <a:off x="768368" y="-19003"/>
          <a:ext cx="3681459" cy="3681459"/>
        </a:xfrm>
        <a:prstGeom prst="circularArrow">
          <a:avLst>
            <a:gd name="adj1" fmla="val 5544"/>
            <a:gd name="adj2" fmla="val 330680"/>
            <a:gd name="adj3" fmla="val 13846074"/>
            <a:gd name="adj4" fmla="val 17343418"/>
            <a:gd name="adj5" fmla="val 5757"/>
          </a:avLst>
        </a:prstGeom>
        <a:solidFill>
          <a:schemeClr val="accent3">
            <a:tint val="4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2F6B8ADE-BF76-418C-A208-D02B2544A78E}">
      <dsp:nvSpPr>
        <dsp:cNvPr id="0" name=""/>
        <dsp:cNvSpPr/>
      </dsp:nvSpPr>
      <dsp:spPr>
        <a:xfrm>
          <a:off x="1773371" y="1250"/>
          <a:ext cx="1671453" cy="835726"/>
        </a:xfrm>
        <a:prstGeom prst="roundRect">
          <a:avLst/>
        </a:prstGeom>
        <a:solidFill>
          <a:schemeClr val="accent3">
            <a:lumMod val="75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Preguntas de investigación</a:t>
          </a:r>
          <a:endParaRPr lang="es-EC" sz="1500" kern="1200" dirty="0">
            <a:solidFill>
              <a:schemeClr val="tx1"/>
            </a:solidFill>
          </a:endParaRPr>
        </a:p>
      </dsp:txBody>
      <dsp:txXfrm>
        <a:off x="1814168" y="42047"/>
        <a:ext cx="1589859" cy="754132"/>
      </dsp:txXfrm>
    </dsp:sp>
    <dsp:sp modelId="{E8317C2C-712B-4253-A6B8-3A080EF72FC2}">
      <dsp:nvSpPr>
        <dsp:cNvPr id="0" name=""/>
        <dsp:cNvSpPr/>
      </dsp:nvSpPr>
      <dsp:spPr>
        <a:xfrm>
          <a:off x="3266452" y="1086038"/>
          <a:ext cx="1671453" cy="835726"/>
        </a:xfrm>
        <a:prstGeom prst="roundRect">
          <a:avLst/>
        </a:prstGeom>
        <a:solidFill>
          <a:schemeClr val="accent3">
            <a:lumMod val="75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Estrategia de búsqueda</a:t>
          </a:r>
          <a:endParaRPr lang="es-EC" sz="1500" kern="1200" dirty="0">
            <a:solidFill>
              <a:schemeClr val="tx1"/>
            </a:solidFill>
          </a:endParaRPr>
        </a:p>
      </dsp:txBody>
      <dsp:txXfrm>
        <a:off x="3307249" y="1126835"/>
        <a:ext cx="1589859" cy="754132"/>
      </dsp:txXfrm>
    </dsp:sp>
    <dsp:sp modelId="{6EC89241-F958-463A-AAC4-297C19E49479}">
      <dsp:nvSpPr>
        <dsp:cNvPr id="0" name=""/>
        <dsp:cNvSpPr/>
      </dsp:nvSpPr>
      <dsp:spPr>
        <a:xfrm>
          <a:off x="2696146" y="2841260"/>
          <a:ext cx="1671453" cy="835726"/>
        </a:xfrm>
        <a:prstGeom prst="roundRect">
          <a:avLst/>
        </a:prstGeom>
        <a:solidFill>
          <a:schemeClr val="accent5">
            <a:lumMod val="75000"/>
          </a:schemeClr>
        </a:solidFill>
        <a:ln>
          <a:solidFill>
            <a:schemeClr val="accent6">
              <a:lumMod val="60000"/>
              <a:lumOff val="40000"/>
            </a:schemeClr>
          </a:solid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Criterios de Inclusión y Exclusión</a:t>
          </a:r>
          <a:endParaRPr lang="es-EC" sz="1500" kern="1200" dirty="0">
            <a:solidFill>
              <a:schemeClr val="tx1"/>
            </a:solidFill>
          </a:endParaRPr>
        </a:p>
      </dsp:txBody>
      <dsp:txXfrm>
        <a:off x="2736943" y="2882057"/>
        <a:ext cx="1589859" cy="754132"/>
      </dsp:txXfrm>
    </dsp:sp>
    <dsp:sp modelId="{473F170B-BFAA-433D-8F7A-FF6BBB5BBCB0}">
      <dsp:nvSpPr>
        <dsp:cNvPr id="0" name=""/>
        <dsp:cNvSpPr/>
      </dsp:nvSpPr>
      <dsp:spPr>
        <a:xfrm>
          <a:off x="850596" y="2841260"/>
          <a:ext cx="1671453" cy="835726"/>
        </a:xfrm>
        <a:prstGeom prst="roundRect">
          <a:avLst/>
        </a:prstGeom>
        <a:solidFill>
          <a:schemeClr val="accent5">
            <a:lumMod val="75000"/>
          </a:schemeClr>
        </a:solidFill>
        <a:ln>
          <a:solidFill>
            <a:schemeClr val="accent6">
              <a:lumMod val="60000"/>
              <a:lumOff val="40000"/>
            </a:schemeClr>
          </a:solid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Proceso de selección</a:t>
          </a:r>
          <a:endParaRPr lang="es-EC" sz="1500" kern="1200" dirty="0">
            <a:solidFill>
              <a:schemeClr val="tx1"/>
            </a:solidFill>
          </a:endParaRPr>
        </a:p>
      </dsp:txBody>
      <dsp:txXfrm>
        <a:off x="891393" y="2882057"/>
        <a:ext cx="1589859" cy="754132"/>
      </dsp:txXfrm>
    </dsp:sp>
    <dsp:sp modelId="{96FB35D3-7372-4F5C-B3FB-72A074D76A13}">
      <dsp:nvSpPr>
        <dsp:cNvPr id="0" name=""/>
        <dsp:cNvSpPr/>
      </dsp:nvSpPr>
      <dsp:spPr>
        <a:xfrm>
          <a:off x="280290" y="1086038"/>
          <a:ext cx="1671453" cy="835726"/>
        </a:xfrm>
        <a:prstGeom prst="roundRect">
          <a:avLst/>
        </a:prstGeom>
        <a:solidFill>
          <a:schemeClr val="bg2">
            <a:lumMod val="75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Extracción de datos</a:t>
          </a:r>
          <a:endParaRPr lang="es-EC" sz="1500" kern="1200" dirty="0">
            <a:solidFill>
              <a:schemeClr val="tx1"/>
            </a:solidFill>
          </a:endParaRPr>
        </a:p>
      </dsp:txBody>
      <dsp:txXfrm>
        <a:off x="321087" y="1126835"/>
        <a:ext cx="1589859" cy="754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1302A-2BD9-4D21-8C36-6107F40057F5}">
      <dsp:nvSpPr>
        <dsp:cNvPr id="0" name=""/>
        <dsp:cNvSpPr/>
      </dsp:nvSpPr>
      <dsp:spPr>
        <a:xfrm>
          <a:off x="0" y="325987"/>
          <a:ext cx="9212916" cy="1216800"/>
        </a:xfrm>
        <a:prstGeom prst="roundRect">
          <a:avLst/>
        </a:prstGeom>
        <a:solidFill>
          <a:schemeClr val="accent2">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RQ4: </a:t>
          </a:r>
          <a:r>
            <a:rPr lang="es-ES" sz="1800" kern="1200" dirty="0" smtClean="0">
              <a:solidFill>
                <a:schemeClr val="tx1"/>
              </a:solidFill>
            </a:rPr>
            <a:t>Cuáles son los recursos de interacción que se emplean para el ingreso y salida de información en las aplicaciones móviles para personas con discapacidad visual? </a:t>
          </a:r>
          <a:endParaRPr lang="es-EC" sz="1800" kern="1200" dirty="0">
            <a:solidFill>
              <a:schemeClr val="tx1"/>
            </a:solidFill>
          </a:endParaRPr>
        </a:p>
      </dsp:txBody>
      <dsp:txXfrm>
        <a:off x="59399" y="385386"/>
        <a:ext cx="9094118" cy="1098002"/>
      </dsp:txXfrm>
    </dsp:sp>
    <dsp:sp modelId="{2CF91E7E-78FC-4EA8-B8FF-7A528AF7DAEE}">
      <dsp:nvSpPr>
        <dsp:cNvPr id="0" name=""/>
        <dsp:cNvSpPr/>
      </dsp:nvSpPr>
      <dsp:spPr>
        <a:xfrm>
          <a:off x="0" y="1729987"/>
          <a:ext cx="9212916" cy="1216800"/>
        </a:xfrm>
        <a:prstGeom prst="roundRect">
          <a:avLst/>
        </a:prstGeom>
        <a:solidFill>
          <a:schemeClr val="accent2">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RQ5: </a:t>
          </a:r>
          <a:r>
            <a:rPr lang="es-ES" sz="1800" kern="1200" dirty="0" smtClean="0">
              <a:solidFill>
                <a:schemeClr val="tx1"/>
              </a:solidFill>
            </a:rPr>
            <a:t>¿Qué elementos deben considerarse en el diseño de la interfaz de un aplicativo móvil para usuarios con discapacidad visual?</a:t>
          </a:r>
          <a:endParaRPr lang="es-EC" sz="1800" kern="1200" dirty="0">
            <a:solidFill>
              <a:schemeClr val="tx1"/>
            </a:solidFill>
          </a:endParaRPr>
        </a:p>
      </dsp:txBody>
      <dsp:txXfrm>
        <a:off x="59399" y="1789386"/>
        <a:ext cx="9094118" cy="1098002"/>
      </dsp:txXfrm>
    </dsp:sp>
    <dsp:sp modelId="{EA6F032A-438C-44CE-B02E-8394D4CE99BA}">
      <dsp:nvSpPr>
        <dsp:cNvPr id="0" name=""/>
        <dsp:cNvSpPr/>
      </dsp:nvSpPr>
      <dsp:spPr>
        <a:xfrm>
          <a:off x="0" y="3133987"/>
          <a:ext cx="9212916" cy="1216800"/>
        </a:xfrm>
        <a:prstGeom prst="roundRect">
          <a:avLst/>
        </a:prstGeom>
        <a:solidFill>
          <a:schemeClr val="bg2">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RQ6: </a:t>
          </a:r>
          <a:r>
            <a:rPr lang="es-ES" sz="1800" kern="1200" dirty="0" smtClean="0">
              <a:solidFill>
                <a:schemeClr val="tx1"/>
              </a:solidFill>
            </a:rPr>
            <a:t>¿Cuáles son  las herramientas, modelos y pruebas utilizadas para evaluar la usabilidad de las aplicaciones móviles para personas con discapacidad visual?</a:t>
          </a:r>
          <a:endParaRPr lang="es-EC" sz="1800" kern="1200" dirty="0">
            <a:solidFill>
              <a:schemeClr val="tx1"/>
            </a:solidFill>
          </a:endParaRPr>
        </a:p>
      </dsp:txBody>
      <dsp:txXfrm>
        <a:off x="59399" y="3193386"/>
        <a:ext cx="9094118"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2141-4435-4194-81B6-5E0E4314AB2B}">
      <dsp:nvSpPr>
        <dsp:cNvPr id="0" name=""/>
        <dsp:cNvSpPr/>
      </dsp:nvSpPr>
      <dsp:spPr>
        <a:xfrm>
          <a:off x="0" y="33915"/>
          <a:ext cx="3113740" cy="58500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Aprendizaje</a:t>
          </a:r>
          <a:endParaRPr lang="es-EC" sz="2500" kern="1200" dirty="0"/>
        </a:p>
      </dsp:txBody>
      <dsp:txXfrm>
        <a:off x="28557" y="62472"/>
        <a:ext cx="3056626" cy="527886"/>
      </dsp:txXfrm>
    </dsp:sp>
    <dsp:sp modelId="{9C3E7FF2-FA9F-4F6F-A6E3-5DFBD1DB4671}">
      <dsp:nvSpPr>
        <dsp:cNvPr id="0" name=""/>
        <dsp:cNvSpPr/>
      </dsp:nvSpPr>
      <dsp:spPr>
        <a:xfrm>
          <a:off x="0" y="690916"/>
          <a:ext cx="3113740" cy="585000"/>
        </a:xfrm>
        <a:prstGeom prst="round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Eficiencia</a:t>
          </a:r>
          <a:endParaRPr lang="es-EC" sz="2500" kern="1200" dirty="0"/>
        </a:p>
      </dsp:txBody>
      <dsp:txXfrm>
        <a:off x="28557" y="719473"/>
        <a:ext cx="3056626" cy="527886"/>
      </dsp:txXfrm>
    </dsp:sp>
    <dsp:sp modelId="{6AED3BDD-32DF-44C9-ABA2-F206D8E7BDAB}">
      <dsp:nvSpPr>
        <dsp:cNvPr id="0" name=""/>
        <dsp:cNvSpPr/>
      </dsp:nvSpPr>
      <dsp:spPr>
        <a:xfrm>
          <a:off x="0" y="1347916"/>
          <a:ext cx="3113740" cy="585000"/>
        </a:xfrm>
        <a:prstGeom prst="roundRect">
          <a:avLst/>
        </a:prstGeom>
        <a:solidFill>
          <a:srgbClr val="FF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Memorabilidad</a:t>
          </a:r>
          <a:endParaRPr lang="es-EC" sz="2500" kern="1200" dirty="0"/>
        </a:p>
      </dsp:txBody>
      <dsp:txXfrm>
        <a:off x="28557" y="1376473"/>
        <a:ext cx="3056626" cy="527886"/>
      </dsp:txXfrm>
    </dsp:sp>
    <dsp:sp modelId="{68590D8B-EA84-4BED-8373-F7EB4A86CE9F}">
      <dsp:nvSpPr>
        <dsp:cNvPr id="0" name=""/>
        <dsp:cNvSpPr/>
      </dsp:nvSpPr>
      <dsp:spPr>
        <a:xfrm>
          <a:off x="0" y="2004916"/>
          <a:ext cx="3113740" cy="585000"/>
        </a:xfrm>
        <a:prstGeom prst="roundRect">
          <a:avLst/>
        </a:prstGeom>
        <a:solidFill>
          <a:srgbClr val="CC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 Errores</a:t>
          </a:r>
          <a:endParaRPr lang="es-EC" sz="2500" kern="1200" dirty="0"/>
        </a:p>
      </dsp:txBody>
      <dsp:txXfrm>
        <a:off x="28557" y="2033473"/>
        <a:ext cx="3056626" cy="527886"/>
      </dsp:txXfrm>
    </dsp:sp>
    <dsp:sp modelId="{B7B5978C-A917-4C2E-B943-C7DCE289D91C}">
      <dsp:nvSpPr>
        <dsp:cNvPr id="0" name=""/>
        <dsp:cNvSpPr/>
      </dsp:nvSpPr>
      <dsp:spPr>
        <a:xfrm>
          <a:off x="0" y="2661915"/>
          <a:ext cx="3113740" cy="585000"/>
        </a:xfrm>
        <a:prstGeom prst="roundRect">
          <a:avLst/>
        </a:prstGeom>
        <a:solidFill>
          <a:srgbClr val="99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t>Satisfacción </a:t>
          </a:r>
          <a:endParaRPr lang="es-EC" sz="2500" kern="1200" dirty="0"/>
        </a:p>
      </dsp:txBody>
      <dsp:txXfrm>
        <a:off x="28557" y="2690472"/>
        <a:ext cx="3056626"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FD11D-62AD-4CCE-97BB-29C7956534CB}" type="datetimeFigureOut">
              <a:rPr lang="es-EC" smtClean="0"/>
              <a:t>28/2/2017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675DF-F61D-4C38-A91E-A6E8D282A766}" type="slidenum">
              <a:rPr lang="es-EC" smtClean="0"/>
              <a:t>‹Nº›</a:t>
            </a:fld>
            <a:endParaRPr lang="es-EC"/>
          </a:p>
        </p:txBody>
      </p:sp>
    </p:spTree>
    <p:extLst>
      <p:ext uri="{BB962C8B-B14F-4D97-AF65-F5344CB8AC3E}">
        <p14:creationId xmlns:p14="http://schemas.microsoft.com/office/powerpoint/2010/main" val="96576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Buenos días,</a:t>
            </a:r>
            <a:r>
              <a:rPr lang="es-EC" baseline="0" dirty="0" smtClean="0"/>
              <a:t> Sr. Director de carrera, Sr. Director de proyecto, Sra. Abogada, Señores miembros del jurado, público presente. A continuación les voy a hacer la exposición de mi trabajo de titulación, denominado, “Estudio Empírico ……” el cual fue realizado por mi persona, Ivette Ramos y dirigido por el Dr. Efraín Fonseca.</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a:t>
            </a:fld>
            <a:endParaRPr lang="es-EC"/>
          </a:p>
        </p:txBody>
      </p:sp>
    </p:spTree>
    <p:extLst>
      <p:ext uri="{BB962C8B-B14F-4D97-AF65-F5344CB8AC3E}">
        <p14:creationId xmlns:p14="http://schemas.microsoft.com/office/powerpoint/2010/main" val="410211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Los objetivos específicos se</a:t>
            </a:r>
            <a:r>
              <a:rPr lang="es-EC" baseline="0" dirty="0" smtClean="0"/>
              <a:t> definieron para alcanzar el objetivo general, se definieron 6 objetivos entre los cuales se mencionan:</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10</a:t>
            </a:fld>
            <a:endParaRPr lang="es-EC"/>
          </a:p>
        </p:txBody>
      </p:sp>
    </p:spTree>
    <p:extLst>
      <p:ext uri="{BB962C8B-B14F-4D97-AF65-F5344CB8AC3E}">
        <p14:creationId xmlns:p14="http://schemas.microsoft.com/office/powerpoint/2010/main" val="15968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Y aquí están el resto de objetivos específico</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11</a:t>
            </a:fld>
            <a:endParaRPr lang="es-EC"/>
          </a:p>
        </p:txBody>
      </p:sp>
    </p:spTree>
    <p:extLst>
      <p:ext uri="{BB962C8B-B14F-4D97-AF65-F5344CB8AC3E}">
        <p14:creationId xmlns:p14="http://schemas.microsoft.com/office/powerpoint/2010/main" val="181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En el desarrollo de una investigación se pueden emplear uno o varios </a:t>
            </a:r>
            <a:r>
              <a:rPr lang="es-ES" sz="1200" b="0" i="0" u="none" strike="noStrike" kern="1200" baseline="0" dirty="0" smtClean="0">
                <a:solidFill>
                  <a:schemeClr val="tx1"/>
                </a:solidFill>
                <a:latin typeface="+mn-lt"/>
                <a:ea typeface="+mn-ea"/>
                <a:cs typeface="+mn-cs"/>
              </a:rPr>
              <a:t>métodos investigativos </a:t>
            </a:r>
            <a:r>
              <a:rPr lang="es-ES" sz="1200" b="0" i="0" u="none" strike="noStrike" kern="1200" baseline="0" dirty="0" smtClean="0">
                <a:solidFill>
                  <a:schemeClr val="tx1"/>
                </a:solidFill>
                <a:latin typeface="+mn-lt"/>
                <a:ea typeface="+mn-ea"/>
                <a:cs typeface="+mn-cs"/>
              </a:rPr>
              <a:t>según la necesidad del investigador. La metodología que se </a:t>
            </a:r>
            <a:r>
              <a:rPr lang="es-ES" sz="1200" b="0" i="0" u="none" strike="noStrike" kern="1200" baseline="0" dirty="0" smtClean="0">
                <a:solidFill>
                  <a:schemeClr val="tx1"/>
                </a:solidFill>
                <a:latin typeface="+mn-lt"/>
                <a:ea typeface="+mn-ea"/>
                <a:cs typeface="+mn-cs"/>
              </a:rPr>
              <a:t>utilizó</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durante el desarrollo </a:t>
            </a:r>
            <a:r>
              <a:rPr lang="es-ES" sz="1200" b="0" i="0" u="none" strike="noStrike" kern="1200" baseline="0" dirty="0" smtClean="0">
                <a:solidFill>
                  <a:schemeClr val="tx1"/>
                </a:solidFill>
                <a:latin typeface="+mn-lt"/>
                <a:ea typeface="+mn-ea"/>
                <a:cs typeface="+mn-cs"/>
              </a:rPr>
              <a:t>del presente proyecto de titulación fue la </a:t>
            </a:r>
            <a:r>
              <a:rPr lang="es-ES" sz="1200" b="0" i="0" u="none" strike="noStrike" kern="1200" baseline="0" dirty="0" smtClean="0">
                <a:solidFill>
                  <a:schemeClr val="tx1"/>
                </a:solidFill>
                <a:latin typeface="+mn-lt"/>
                <a:ea typeface="+mn-ea"/>
                <a:cs typeface="+mn-cs"/>
              </a:rPr>
              <a:t>deductiva-cualitativa; además, </a:t>
            </a:r>
            <a:r>
              <a:rPr lang="es-ES" sz="1200" b="0" i="0" u="none" strike="noStrike" kern="1200" baseline="0" dirty="0" smtClean="0">
                <a:solidFill>
                  <a:schemeClr val="tx1"/>
                </a:solidFill>
                <a:latin typeface="+mn-lt"/>
                <a:ea typeface="+mn-ea"/>
                <a:cs typeface="+mn-cs"/>
              </a:rPr>
              <a:t>y debido a </a:t>
            </a:r>
            <a:r>
              <a:rPr lang="es-ES" sz="1200" b="0" i="0" u="none" strike="noStrike" kern="1200" baseline="0" dirty="0" smtClean="0">
                <a:solidFill>
                  <a:schemeClr val="tx1"/>
                </a:solidFill>
                <a:latin typeface="+mn-lt"/>
                <a:ea typeface="+mn-ea"/>
                <a:cs typeface="+mn-cs"/>
              </a:rPr>
              <a:t>que el tema de investigación ha sido poco abordado, la investigación </a:t>
            </a:r>
            <a:r>
              <a:rPr lang="es-ES" sz="1200" b="0" i="0" u="none" strike="noStrike" kern="1200" baseline="0" dirty="0" smtClean="0">
                <a:solidFill>
                  <a:schemeClr val="tx1"/>
                </a:solidFill>
                <a:latin typeface="+mn-lt"/>
                <a:ea typeface="+mn-ea"/>
                <a:cs typeface="+mn-cs"/>
              </a:rPr>
              <a:t>fue </a:t>
            </a:r>
            <a:r>
              <a:rPr lang="es-ES" sz="1200" b="0" i="0" u="none" strike="noStrike" kern="1200" baseline="0" dirty="0" smtClean="0">
                <a:solidFill>
                  <a:schemeClr val="tx1"/>
                </a:solidFill>
                <a:latin typeface="+mn-lt"/>
                <a:ea typeface="+mn-ea"/>
                <a:cs typeface="+mn-cs"/>
              </a:rPr>
              <a:t>de </a:t>
            </a:r>
            <a:r>
              <a:rPr lang="es-ES" sz="1200" b="0" i="0" u="none" strike="noStrike" kern="1200" baseline="0" dirty="0" smtClean="0">
                <a:solidFill>
                  <a:schemeClr val="tx1"/>
                </a:solidFill>
                <a:latin typeface="+mn-lt"/>
                <a:ea typeface="+mn-ea"/>
                <a:cs typeface="+mn-cs"/>
              </a:rPr>
              <a:t>tipo </a:t>
            </a:r>
            <a:r>
              <a:rPr lang="es-EC" sz="1200" b="0" i="0" u="none" strike="noStrike" kern="1200" baseline="0" dirty="0" smtClean="0">
                <a:solidFill>
                  <a:schemeClr val="tx1"/>
                </a:solidFill>
                <a:latin typeface="+mn-lt"/>
                <a:ea typeface="+mn-ea"/>
                <a:cs typeface="+mn-cs"/>
              </a:rPr>
              <a:t>exploratoria. Acompañada de un SMS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12</a:t>
            </a:fld>
            <a:endParaRPr lang="es-EC"/>
          </a:p>
        </p:txBody>
      </p:sp>
    </p:spTree>
    <p:extLst>
      <p:ext uri="{BB962C8B-B14F-4D97-AF65-F5344CB8AC3E}">
        <p14:creationId xmlns:p14="http://schemas.microsoft.com/office/powerpoint/2010/main" val="307782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Para plantear el </a:t>
            </a:r>
            <a:r>
              <a:rPr lang="es-ES" sz="1200" b="0" i="0" u="none" strike="noStrike" kern="1200" baseline="0" dirty="0" smtClean="0">
                <a:solidFill>
                  <a:schemeClr val="tx1"/>
                </a:solidFill>
                <a:latin typeface="+mn-lt"/>
                <a:ea typeface="+mn-ea"/>
                <a:cs typeface="+mn-cs"/>
              </a:rPr>
              <a:t>marco teórico de la presente </a:t>
            </a:r>
            <a:r>
              <a:rPr lang="es-ES" sz="1200" b="0" i="0" u="none" strike="noStrike" kern="1200" baseline="0" dirty="0" smtClean="0">
                <a:solidFill>
                  <a:schemeClr val="tx1"/>
                </a:solidFill>
                <a:latin typeface="+mn-lt"/>
                <a:ea typeface="+mn-ea"/>
                <a:cs typeface="+mn-cs"/>
              </a:rPr>
              <a:t>investigación nos basamos en una </a:t>
            </a:r>
            <a:r>
              <a:rPr lang="es-ES" sz="1200" b="1" i="0" u="none" strike="noStrike" kern="1200" baseline="0" dirty="0" smtClean="0">
                <a:solidFill>
                  <a:schemeClr val="tx1"/>
                </a:solidFill>
                <a:latin typeface="+mn-lt"/>
                <a:ea typeface="+mn-ea"/>
                <a:cs typeface="+mn-cs"/>
              </a:rPr>
              <a:t>hipótesis de trabajo </a:t>
            </a:r>
            <a:r>
              <a:rPr lang="es-ES" sz="1200" b="0" i="0" u="none" strike="noStrike" kern="1200" baseline="0" dirty="0" smtClean="0">
                <a:solidFill>
                  <a:schemeClr val="tx1"/>
                </a:solidFill>
                <a:latin typeface="+mn-lt"/>
                <a:ea typeface="+mn-ea"/>
                <a:cs typeface="+mn-cs"/>
              </a:rPr>
              <a:t>en</a:t>
            </a:r>
            <a:r>
              <a:rPr lang="es-ES" sz="1200" b="1" i="0"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la cual se indican la variable dependiente y la variable independiente, en nuestro caso, la variable dependiente es la usabilidad de app móviles para personas con discapacidad visual y la variable independiente es el MSMS. </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sobre estas variables se ha estructurado una red </a:t>
            </a:r>
            <a:r>
              <a:rPr lang="es-ES" sz="1200" b="0" i="0" u="none" strike="noStrike" kern="1200" baseline="0" dirty="0" smtClean="0">
                <a:solidFill>
                  <a:schemeClr val="tx1"/>
                </a:solidFill>
                <a:latin typeface="+mn-lt"/>
                <a:ea typeface="+mn-ea"/>
                <a:cs typeface="+mn-cs"/>
              </a:rPr>
              <a:t>de </a:t>
            </a:r>
            <a:r>
              <a:rPr lang="es-ES" sz="1200" b="0" i="0" u="none" strike="noStrike" kern="1200" baseline="0" dirty="0" smtClean="0">
                <a:solidFill>
                  <a:schemeClr val="tx1"/>
                </a:solidFill>
                <a:latin typeface="+mn-lt"/>
                <a:ea typeface="+mn-ea"/>
                <a:cs typeface="+mn-cs"/>
              </a:rPr>
              <a:t>categorías que son  temáticas de nivel superior que van cubriéndose unas a otras, por ejemplo en la variable …….. Tenemos en cima el SMS…… Sobre esas temáticas específicamente se desarrollo el marco </a:t>
            </a:r>
            <a:r>
              <a:rPr lang="es-ES" sz="1200" b="0" i="0" u="none" strike="noStrike" kern="1200" baseline="0" dirty="0" err="1" smtClean="0">
                <a:solidFill>
                  <a:schemeClr val="tx1"/>
                </a:solidFill>
                <a:latin typeface="+mn-lt"/>
                <a:ea typeface="+mn-ea"/>
                <a:cs typeface="+mn-cs"/>
              </a:rPr>
              <a:t>teórico.lo</a:t>
            </a:r>
            <a:r>
              <a:rPr lang="es-ES" sz="1200" b="0" i="0" u="none" strike="noStrike" kern="1200" baseline="0" dirty="0" smtClean="0">
                <a:solidFill>
                  <a:schemeClr val="tx1"/>
                </a:solidFill>
                <a:latin typeface="+mn-lt"/>
                <a:ea typeface="+mn-ea"/>
                <a:cs typeface="+mn-cs"/>
              </a:rPr>
              <a:t> cual más en detalle se puede ver en la tesis.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13</a:t>
            </a:fld>
            <a:endParaRPr lang="es-EC"/>
          </a:p>
        </p:txBody>
      </p:sp>
    </p:spTree>
    <p:extLst>
      <p:ext uri="{BB962C8B-B14F-4D97-AF65-F5344CB8AC3E}">
        <p14:creationId xmlns:p14="http://schemas.microsoft.com/office/powerpoint/2010/main" val="424542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SMS</a:t>
            </a:r>
            <a:r>
              <a:rPr lang="es-EC" baseline="0" dirty="0" smtClean="0"/>
              <a:t> es un proceso formado por las siguientes fases y actividades: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14</a:t>
            </a:fld>
            <a:endParaRPr lang="es-EC"/>
          </a:p>
        </p:txBody>
      </p:sp>
    </p:spTree>
    <p:extLst>
      <p:ext uri="{BB962C8B-B14F-4D97-AF65-F5344CB8AC3E}">
        <p14:creationId xmlns:p14="http://schemas.microsoft.com/office/powerpoint/2010/main" val="32473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Esta actividad es de suma importancia debido a que las preguntas planteadas constituyen la base del proceso del SMS, dado que el mismo se enfoca en dar respuesta a las preguntas planteadas y así cumplir con el objetivo del SMS</a:t>
            </a:r>
            <a:endParaRPr lang="es-EC" dirty="0" smtClean="0"/>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15</a:t>
            </a:fld>
            <a:endParaRPr lang="es-EC"/>
          </a:p>
        </p:txBody>
      </p:sp>
    </p:spTree>
    <p:extLst>
      <p:ext uri="{BB962C8B-B14F-4D97-AF65-F5344CB8AC3E}">
        <p14:creationId xmlns:p14="http://schemas.microsoft.com/office/powerpoint/2010/main" val="171760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A continuación se muestran las demás preguntas planteadas</a:t>
            </a:r>
          </a:p>
          <a:p>
            <a:endParaRPr lang="es-E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16</a:t>
            </a:fld>
            <a:endParaRPr lang="es-EC"/>
          </a:p>
        </p:txBody>
      </p:sp>
    </p:spTree>
    <p:extLst>
      <p:ext uri="{BB962C8B-B14F-4D97-AF65-F5344CB8AC3E}">
        <p14:creationId xmlns:p14="http://schemas.microsoft.com/office/powerpoint/2010/main" val="730458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Definición</a:t>
            </a:r>
            <a:r>
              <a:rPr lang="es-EC" baseline="0" dirty="0" smtClean="0"/>
              <a:t> de la estrategia de búsqueda esta formada por la conformación del grupo de control, Elaboración de la CB,  y la búsqueda de estudios candidatos.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17</a:t>
            </a:fld>
            <a:endParaRPr lang="es-EC"/>
          </a:p>
        </p:txBody>
      </p:sp>
    </p:spTree>
    <p:extLst>
      <p:ext uri="{BB962C8B-B14F-4D97-AF65-F5344CB8AC3E}">
        <p14:creationId xmlns:p14="http://schemas.microsoft.com/office/powerpoint/2010/main" val="128731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Es una etapa en la cual se recopila un conjunto de estudios que responden a las particularidades del tema del SMS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Luego de tener claro el objetivo y las preguntas de investigación, los investigadores sabían que tipos de estudios se deberían buscar, sin embargo las palabras claves no se pueden inventar, sino que deben ser obtenidas de estudios reales , entonces cada investigador colaboró con posibles estudios para conformar el grupo de control y luego mediante una validación cruzada entre todos se validaron los estudios. El </a:t>
            </a:r>
            <a:r>
              <a:rPr lang="es-ES" sz="1200" b="0" i="0" u="none" strike="noStrike" kern="1200" baseline="0" dirty="0" smtClean="0">
                <a:solidFill>
                  <a:schemeClr val="tx1"/>
                </a:solidFill>
                <a:latin typeface="+mn-lt"/>
                <a:ea typeface="+mn-ea"/>
                <a:cs typeface="+mn-cs"/>
              </a:rPr>
              <a:t>grupo de control de la presente tesis </a:t>
            </a:r>
            <a:r>
              <a:rPr lang="es-ES" sz="1200" b="0" i="0" u="none" strike="noStrike" kern="1200" baseline="0" dirty="0" smtClean="0">
                <a:solidFill>
                  <a:schemeClr val="tx1"/>
                </a:solidFill>
                <a:latin typeface="+mn-lt"/>
                <a:ea typeface="+mn-ea"/>
                <a:cs typeface="+mn-cs"/>
              </a:rPr>
              <a:t>se formó </a:t>
            </a:r>
            <a:r>
              <a:rPr lang="es-ES" sz="1200" b="0" i="0" u="none" strike="noStrike" kern="1200" baseline="0" dirty="0" smtClean="0">
                <a:solidFill>
                  <a:schemeClr val="tx1"/>
                </a:solidFill>
                <a:latin typeface="+mn-lt"/>
                <a:ea typeface="+mn-ea"/>
                <a:cs typeface="+mn-cs"/>
              </a:rPr>
              <a:t>por ocho </a:t>
            </a:r>
            <a:r>
              <a:rPr lang="es-ES" sz="1200" b="0" i="0" u="none" strike="noStrike" kern="1200" baseline="0" dirty="0" smtClean="0">
                <a:solidFill>
                  <a:schemeClr val="tx1"/>
                </a:solidFill>
                <a:latin typeface="+mn-lt"/>
                <a:ea typeface="+mn-ea"/>
                <a:cs typeface="+mn-cs"/>
              </a:rPr>
              <a:t>estudios. </a:t>
            </a:r>
          </a:p>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18</a:t>
            </a:fld>
            <a:endParaRPr lang="es-EC"/>
          </a:p>
        </p:txBody>
      </p:sp>
    </p:spTree>
    <p:extLst>
      <p:ext uri="{BB962C8B-B14F-4D97-AF65-F5344CB8AC3E}">
        <p14:creationId xmlns:p14="http://schemas.microsoft.com/office/powerpoint/2010/main" val="2442695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construcción de la CB se basó en el análisis</a:t>
            </a:r>
            <a:r>
              <a:rPr lang="es-EC" baseline="0" dirty="0" smtClean="0"/>
              <a:t> de cada uno de los estudios del grupo de control para abstraer a nivel de título, resumen , palabras claves con el objetivo de identificar términos generales  y comunes de cada estudio referidos al propósito del SMS.</a:t>
            </a:r>
          </a:p>
          <a:p>
            <a:r>
              <a:rPr lang="es-EC" baseline="0" dirty="0" smtClean="0"/>
              <a:t>Mediante el uso de operadores lógicos se construyo la cadena en el repositorio Scopus. Se puede observar la cadena seleccionada</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19</a:t>
            </a:fld>
            <a:endParaRPr lang="es-EC"/>
          </a:p>
        </p:txBody>
      </p:sp>
    </p:spTree>
    <p:extLst>
      <p:ext uri="{BB962C8B-B14F-4D97-AF65-F5344CB8AC3E}">
        <p14:creationId xmlns:p14="http://schemas.microsoft.com/office/powerpoint/2010/main" val="265063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900" dirty="0" smtClean="0"/>
              <a:t>La presente exposición</a:t>
            </a:r>
            <a:r>
              <a:rPr lang="es-EC" sz="900" baseline="0" dirty="0" smtClean="0"/>
              <a:t> tratará los siguientes aspectos:</a:t>
            </a:r>
          </a:p>
          <a:p>
            <a:r>
              <a:rPr lang="es-EC" sz="900" baseline="0" dirty="0" smtClean="0"/>
              <a:t>Antecedentes, problemática, justificación, así como también se mencionarán las metodologías de investigación empleadas durante la ejecución del proyecto de titulación.</a:t>
            </a:r>
          </a:p>
          <a:p>
            <a:r>
              <a:rPr lang="es-EC" sz="900" baseline="0" dirty="0" smtClean="0"/>
              <a:t>El marco teórico en el cual se sustenta el proyecto de titulación.</a:t>
            </a:r>
          </a:p>
          <a:p>
            <a:r>
              <a:rPr lang="es-EC" sz="900" baseline="0" dirty="0" smtClean="0"/>
              <a:t>El proceso correspondiente al Mapeo Sistemático de Estudios, </a:t>
            </a:r>
            <a:endParaRPr lang="es-EC" sz="900" baseline="0" dirty="0" smtClean="0"/>
          </a:p>
          <a:p>
            <a:r>
              <a:rPr lang="es-EC" sz="900" baseline="0" dirty="0" smtClean="0"/>
              <a:t>y </a:t>
            </a:r>
            <a:r>
              <a:rPr lang="es-EC" sz="900" baseline="0" dirty="0" smtClean="0"/>
              <a:t>culminará con las conclusiones, recomendaciones y futuras líneas de investigación en base al trabajo </a:t>
            </a:r>
            <a:r>
              <a:rPr lang="es-EC" sz="900" baseline="0" dirty="0" smtClean="0"/>
              <a:t>realizado.</a:t>
            </a:r>
            <a:endParaRPr lang="es-EC" sz="900"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a:t>
            </a:fld>
            <a:endParaRPr lang="es-EC"/>
          </a:p>
        </p:txBody>
      </p:sp>
    </p:spTree>
    <p:extLst>
      <p:ext uri="{BB962C8B-B14F-4D97-AF65-F5344CB8AC3E}">
        <p14:creationId xmlns:p14="http://schemas.microsoft.com/office/powerpoint/2010/main" val="308505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Antes</a:t>
            </a:r>
            <a:r>
              <a:rPr lang="es-EC" baseline="0" dirty="0" smtClean="0"/>
              <a:t> de seleccionar la cadena de búsqueda para el presente trabajo de titulación, se definieron 10 CB, las cuales, para ser seleccionadas debían cumplir con 3 </a:t>
            </a:r>
            <a:r>
              <a:rPr lang="es-EC" baseline="0" dirty="0" err="1" smtClean="0"/>
              <a:t>caracteristicas</a:t>
            </a:r>
            <a:r>
              <a:rPr lang="es-EC" baseline="0" dirty="0" smtClean="0"/>
              <a:t>. Recuperar la mayoría de los estudios del GC, </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20</a:t>
            </a:fld>
            <a:endParaRPr lang="es-EC"/>
          </a:p>
        </p:txBody>
      </p:sp>
    </p:spTree>
    <p:extLst>
      <p:ext uri="{BB962C8B-B14F-4D97-AF65-F5344CB8AC3E}">
        <p14:creationId xmlns:p14="http://schemas.microsoft.com/office/powerpoint/2010/main" val="157839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Requiere</a:t>
            </a:r>
            <a:r>
              <a:rPr lang="es-EC" baseline="0" dirty="0" smtClean="0"/>
              <a:t> de la </a:t>
            </a:r>
            <a:r>
              <a:rPr lang="es-EC" dirty="0" smtClean="0"/>
              <a:t>definición</a:t>
            </a:r>
            <a:r>
              <a:rPr lang="es-EC" baseline="0" dirty="0" smtClean="0"/>
              <a:t> de </a:t>
            </a:r>
            <a:r>
              <a:rPr lang="es-EC" dirty="0" smtClean="0"/>
              <a:t> algunos parámetros que se deben considerar en las</a:t>
            </a:r>
            <a:r>
              <a:rPr lang="es-EC" baseline="0" dirty="0" smtClean="0"/>
              <a:t> bases digitales al momento de ingresar la cadena de búsqueda en este caso vamos a buscar artículos  de conferencia….. Y además vamos a considerar solamente estudios que estén en el idioma ingles, porque la mayoría de revistas internacionales y congresos de alto impacto están escritos en idioma ingles, y de ahí su importancia. En lo que se refiere a los motores de búsqueda se </a:t>
            </a:r>
            <a:r>
              <a:rPr lang="es-EC" baseline="0" dirty="0" err="1" smtClean="0"/>
              <a:t>empleaon</a:t>
            </a:r>
            <a:r>
              <a:rPr lang="es-EC" baseline="0" dirty="0" smtClean="0"/>
              <a:t> los repositorios….. Y la </a:t>
            </a:r>
            <a:r>
              <a:rPr lang="es-EC" baseline="0" dirty="0" err="1" smtClean="0"/>
              <a:t>ca</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21</a:t>
            </a:fld>
            <a:endParaRPr lang="es-EC"/>
          </a:p>
        </p:txBody>
      </p:sp>
    </p:spTree>
    <p:extLst>
      <p:ext uri="{BB962C8B-B14F-4D97-AF65-F5344CB8AC3E}">
        <p14:creationId xmlns:p14="http://schemas.microsoft.com/office/powerpoint/2010/main" val="186118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22</a:t>
            </a:fld>
            <a:endParaRPr lang="es-EC"/>
          </a:p>
        </p:txBody>
      </p:sp>
    </p:spTree>
    <p:extLst>
      <p:ext uri="{BB962C8B-B14F-4D97-AF65-F5344CB8AC3E}">
        <p14:creationId xmlns:p14="http://schemas.microsoft.com/office/powerpoint/2010/main" val="309374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a:t>
            </a:r>
            <a:r>
              <a:rPr lang="es-EC" baseline="0" dirty="0" smtClean="0"/>
              <a:t> el estudio previo a la ejecución de la SMS se hace una depuración de los estudios candidatos, que </a:t>
            </a:r>
            <a:r>
              <a:rPr lang="es-EC" baseline="0" dirty="0" err="1" smtClean="0"/>
              <a:t>consite</a:t>
            </a:r>
            <a:r>
              <a:rPr lang="es-EC" baseline="0" dirty="0" smtClean="0"/>
              <a:t> en hacer una depuración en cada base, luego una </a:t>
            </a:r>
            <a:r>
              <a:rPr lang="es-EC" baseline="0" dirty="0" err="1" smtClean="0"/>
              <a:t>depueración</a:t>
            </a:r>
            <a:r>
              <a:rPr lang="es-EC" baseline="0" dirty="0" smtClean="0"/>
              <a:t> entre bases  y finalmente se saca un listado de estudios candidatos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25</a:t>
            </a:fld>
            <a:endParaRPr lang="es-EC"/>
          </a:p>
        </p:txBody>
      </p:sp>
    </p:spTree>
    <p:extLst>
      <p:ext uri="{BB962C8B-B14F-4D97-AF65-F5344CB8AC3E}">
        <p14:creationId xmlns:p14="http://schemas.microsoft.com/office/powerpoint/2010/main" val="129836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Luego</a:t>
            </a:r>
            <a:r>
              <a:rPr lang="es-EC" baseline="0" dirty="0" smtClean="0"/>
              <a:t> de obtener un listado de estudios candidatos, cada investigador analizó los estudios candidatos a nivel de titulo, resumen y palabras claves y determinó cuales pueden ser estudios seleccionados basándose en los criterios de inclusión y exclusión. Y luego se comparó los resultados con el de los otros investigadores y en esto se </a:t>
            </a:r>
            <a:r>
              <a:rPr lang="es-EC" baseline="0" dirty="0" err="1" smtClean="0"/>
              <a:t>obtuvó</a:t>
            </a:r>
            <a:r>
              <a:rPr lang="es-EC" baseline="0" dirty="0" smtClean="0"/>
              <a:t> un porcentaje de acuerdo del 91,89%</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26</a:t>
            </a:fld>
            <a:endParaRPr lang="es-EC"/>
          </a:p>
        </p:txBody>
      </p:sp>
    </p:spTree>
    <p:extLst>
      <p:ext uri="{BB962C8B-B14F-4D97-AF65-F5344CB8AC3E}">
        <p14:creationId xmlns:p14="http://schemas.microsoft.com/office/powerpoint/2010/main" val="1283509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Finalmente,</a:t>
            </a:r>
            <a:r>
              <a:rPr lang="es-EC" baseline="0" dirty="0" smtClean="0"/>
              <a:t> se unifican cada unos de los estudios seleccionadas y se procede a descargarlos, una vez que se obtienen los estudios, fueron analizados individualmente</a:t>
            </a:r>
          </a:p>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27</a:t>
            </a:fld>
            <a:endParaRPr lang="es-EC"/>
          </a:p>
        </p:txBody>
      </p:sp>
    </p:spTree>
    <p:extLst>
      <p:ext uri="{BB962C8B-B14F-4D97-AF65-F5344CB8AC3E}">
        <p14:creationId xmlns:p14="http://schemas.microsoft.com/office/powerpoint/2010/main" val="2146457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29</a:t>
            </a:fld>
            <a:endParaRPr lang="es-EC"/>
          </a:p>
        </p:txBody>
      </p:sp>
    </p:spTree>
    <p:extLst>
      <p:ext uri="{BB962C8B-B14F-4D97-AF65-F5344CB8AC3E}">
        <p14:creationId xmlns:p14="http://schemas.microsoft.com/office/powerpoint/2010/main" val="1470457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44</a:t>
            </a:fld>
            <a:endParaRPr lang="es-EC"/>
          </a:p>
        </p:txBody>
      </p:sp>
    </p:spTree>
    <p:extLst>
      <p:ext uri="{BB962C8B-B14F-4D97-AF65-F5344CB8AC3E}">
        <p14:creationId xmlns:p14="http://schemas.microsoft.com/office/powerpoint/2010/main" val="107215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Durante los últimos años, el uso de dispositivos móviles se ha incrementado de manera</a:t>
            </a:r>
          </a:p>
          <a:p>
            <a:r>
              <a:rPr lang="es-ES" sz="1200" b="0" i="0" u="none" strike="noStrike" kern="1200" baseline="0" dirty="0" smtClean="0">
                <a:solidFill>
                  <a:schemeClr val="tx1"/>
                </a:solidFill>
                <a:latin typeface="+mn-lt"/>
                <a:ea typeface="+mn-ea"/>
                <a:cs typeface="+mn-cs"/>
              </a:rPr>
              <a:t>significativa, a tal punto que en la actualidad se considera como el sector de mayor</a:t>
            </a:r>
          </a:p>
          <a:p>
            <a:r>
              <a:rPr lang="es-ES" sz="1200" b="0" i="0" u="none" strike="noStrike" kern="1200" baseline="0" dirty="0" smtClean="0">
                <a:solidFill>
                  <a:schemeClr val="tx1"/>
                </a:solidFill>
                <a:latin typeface="+mn-lt"/>
                <a:ea typeface="+mn-ea"/>
                <a:cs typeface="+mn-cs"/>
              </a:rPr>
              <a:t>apogeo dentro del ámbito tecnológico, además; es el principal medio de</a:t>
            </a:r>
          </a:p>
          <a:p>
            <a:r>
              <a:rPr lang="es-ES" sz="1200" b="0" i="0" u="none" strike="noStrike" kern="1200" baseline="0" dirty="0" smtClean="0">
                <a:solidFill>
                  <a:schemeClr val="tx1"/>
                </a:solidFill>
                <a:latin typeface="+mn-lt"/>
                <a:ea typeface="+mn-ea"/>
                <a:cs typeface="+mn-cs"/>
              </a:rPr>
              <a:t>acceso a la comunicación, servicios, banca, etc. para las </a:t>
            </a:r>
            <a:r>
              <a:rPr lang="es-ES" sz="1200" b="0" i="0" u="none" strike="noStrike" kern="1200" baseline="0" dirty="0" smtClean="0">
                <a:solidFill>
                  <a:schemeClr val="tx1"/>
                </a:solidFill>
                <a:latin typeface="+mn-lt"/>
                <a:ea typeface="+mn-ea"/>
                <a:cs typeface="+mn-cs"/>
              </a:rPr>
              <a:t>personas. A tal punto que ha </a:t>
            </a:r>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Creando</a:t>
            </a:r>
            <a:r>
              <a:rPr lang="es-ES" sz="1200" b="0" i="0"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una dependencia en </a:t>
            </a:r>
            <a:r>
              <a:rPr lang="es-ES" sz="1200" b="0" i="0" u="none" strike="noStrike" kern="1200" baseline="0" dirty="0" smtClean="0">
                <a:solidFill>
                  <a:schemeClr val="tx1"/>
                </a:solidFill>
                <a:latin typeface="+mn-lt"/>
                <a:ea typeface="+mn-ea"/>
                <a:cs typeface="+mn-cs"/>
              </a:rPr>
              <a:t>la vida de las personas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3</a:t>
            </a:fld>
            <a:endParaRPr lang="es-EC"/>
          </a:p>
        </p:txBody>
      </p:sp>
    </p:spTree>
    <p:extLst>
      <p:ext uri="{BB962C8B-B14F-4D97-AF65-F5344CB8AC3E}">
        <p14:creationId xmlns:p14="http://schemas.microsoft.com/office/powerpoint/2010/main" val="375563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Sin embargo, existen</a:t>
            </a:r>
            <a:r>
              <a:rPr lang="es-EC" baseline="0" dirty="0" smtClean="0"/>
              <a:t> personas con discapacidad que no pueden disfrutar de los beneficios de las tecnologías móviles, particularmente, las cifras de la OMS revelan que en el mundo hay aproximadamente 285 millones de personas con discapacidad visual, desde esta perspectiva surge la pregunta: </a:t>
            </a:r>
            <a:r>
              <a:rPr lang="es-ES" dirty="0" smtClean="0"/>
              <a:t>¿Son las tecnologías móviles un factor de exclusión, o al contrario, son una oportunidad para la integración de personas con discapacidad visual en la sociedad? . En torno a la pregunta,</a:t>
            </a:r>
            <a:r>
              <a:rPr lang="es-ES" baseline="0" dirty="0" smtClean="0"/>
              <a:t> se identificó que para los usuarios con discapacidad visual representa un reto el uso de estos dispositivos móviles.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4</a:t>
            </a:fld>
            <a:endParaRPr lang="es-EC"/>
          </a:p>
        </p:txBody>
      </p:sp>
    </p:spTree>
    <p:extLst>
      <p:ext uri="{BB962C8B-B14F-4D97-AF65-F5344CB8AC3E}">
        <p14:creationId xmlns:p14="http://schemas.microsoft.com/office/powerpoint/2010/main" val="395150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Las personas con discapacidad visual, dada su condición, son más vulnerables a la sociedad, ya que deben realizar actividades bajo las mismas circunstancias del entorno en el cual se desenvuelven las personas en general; por ejemplo, en el ámbito de la educación por su condición, las personas con discapacidad visual requieren de recursos especiales de aprendizaje, como por ejemplo, el Sistema Braille, que a diferencia del resto de </a:t>
            </a:r>
            <a:r>
              <a:rPr lang="es-ES" sz="1200" b="0" i="0" u="none" strike="noStrike" kern="1200" baseline="0" dirty="0" smtClean="0">
                <a:solidFill>
                  <a:schemeClr val="tx1"/>
                </a:solidFill>
                <a:latin typeface="+mn-lt"/>
                <a:ea typeface="+mn-ea"/>
                <a:cs typeface="+mn-cs"/>
              </a:rPr>
              <a:t>personas</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5</a:t>
            </a:fld>
            <a:endParaRPr lang="es-EC"/>
          </a:p>
        </p:txBody>
      </p:sp>
    </p:spTree>
    <p:extLst>
      <p:ext uri="{BB962C8B-B14F-4D97-AF65-F5344CB8AC3E}">
        <p14:creationId xmlns:p14="http://schemas.microsoft.com/office/powerpoint/2010/main" val="159180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lo que respecta a las</a:t>
            </a:r>
            <a:r>
              <a:rPr lang="es-EC" baseline="0" dirty="0" smtClean="0"/>
              <a:t> características de los dispositivos móviles , estos emplean pantallas táctiles como medio de interacción con el usuario, cada vez son más pequeños y delgados y las aplicaciones no son usables , lo que dificulta más su uso por personas con discapacidad visual</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6</a:t>
            </a:fld>
            <a:endParaRPr lang="es-EC"/>
          </a:p>
        </p:txBody>
      </p:sp>
    </p:spTree>
    <p:extLst>
      <p:ext uri="{BB962C8B-B14F-4D97-AF65-F5344CB8AC3E}">
        <p14:creationId xmlns:p14="http://schemas.microsoft.com/office/powerpoint/2010/main" val="241224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El presente proyecto de </a:t>
            </a:r>
            <a:r>
              <a:rPr lang="es-ES" sz="1200" b="0" i="0" u="none" strike="noStrike" kern="1200" baseline="0" dirty="0" smtClean="0">
                <a:solidFill>
                  <a:schemeClr val="tx1"/>
                </a:solidFill>
                <a:latin typeface="+mn-lt"/>
                <a:ea typeface="+mn-ea"/>
                <a:cs typeface="+mn-cs"/>
              </a:rPr>
              <a:t>titulación fue </a:t>
            </a:r>
            <a:r>
              <a:rPr lang="es-ES" sz="1200" b="0" i="0" u="none" strike="noStrike" kern="1200" baseline="0" dirty="0" smtClean="0">
                <a:solidFill>
                  <a:schemeClr val="tx1"/>
                </a:solidFill>
                <a:latin typeface="+mn-lt"/>
                <a:ea typeface="+mn-ea"/>
                <a:cs typeface="+mn-cs"/>
              </a:rPr>
              <a:t>motivado de los problemas de accesibilidad y usabilidad a los que se enfrentan las personas con discapacidad visual al utilizar aplicaciones móviles. Mediante una breve revisión de literatura se observó que existe escasa bibliografía referente al tema en cuestión, </a:t>
            </a:r>
          </a:p>
          <a:p>
            <a:r>
              <a:rPr lang="es-ES" sz="1200" b="0" i="0" u="none" strike="noStrike" kern="1200" baseline="0" dirty="0" smtClean="0">
                <a:solidFill>
                  <a:schemeClr val="tx1"/>
                </a:solidFill>
                <a:latin typeface="+mn-lt"/>
                <a:ea typeface="+mn-ea"/>
                <a:cs typeface="+mn-cs"/>
              </a:rPr>
              <a:t>por lo que parecería que el desarrollo de aplicaciones móviles no contempla </a:t>
            </a:r>
            <a:r>
              <a:rPr lang="es-ES" sz="1200" b="0" i="0" u="none" strike="noStrike" kern="1200" baseline="0" dirty="0" smtClean="0">
                <a:solidFill>
                  <a:schemeClr val="tx1"/>
                </a:solidFill>
                <a:latin typeface="+mn-lt"/>
                <a:ea typeface="+mn-ea"/>
                <a:cs typeface="+mn-cs"/>
              </a:rPr>
              <a:t>el factor usabilidad desde la perspectiva de los usuarios con discapacidad visual</a:t>
            </a:r>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7</a:t>
            </a:fld>
            <a:endParaRPr lang="es-EC"/>
          </a:p>
        </p:txBody>
      </p:sp>
    </p:spTree>
    <p:extLst>
      <p:ext uri="{BB962C8B-B14F-4D97-AF65-F5344CB8AC3E}">
        <p14:creationId xmlns:p14="http://schemas.microsoft.com/office/powerpoint/2010/main" val="121621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De lo mencionado anteriormente, </a:t>
            </a:r>
            <a:r>
              <a:rPr lang="es-ES" sz="1200" b="0" i="0" u="none" strike="noStrike" kern="1200" baseline="0" dirty="0" smtClean="0">
                <a:solidFill>
                  <a:schemeClr val="tx1"/>
                </a:solidFill>
                <a:latin typeface="+mn-lt"/>
                <a:ea typeface="+mn-ea"/>
                <a:cs typeface="+mn-cs"/>
              </a:rPr>
              <a:t>surge la </a:t>
            </a:r>
            <a:r>
              <a:rPr lang="es-ES" sz="1200" b="0" i="0" u="none" strike="noStrike" kern="1200" baseline="0" dirty="0" smtClean="0">
                <a:solidFill>
                  <a:schemeClr val="tx1"/>
                </a:solidFill>
                <a:latin typeface="+mn-lt"/>
                <a:ea typeface="+mn-ea"/>
                <a:cs typeface="+mn-cs"/>
              </a:rPr>
              <a:t>necesidad de </a:t>
            </a:r>
            <a:r>
              <a:rPr lang="es-ES" sz="1200" b="0" i="0" u="none" strike="noStrike" kern="1200" baseline="0" dirty="0" smtClean="0">
                <a:solidFill>
                  <a:schemeClr val="tx1"/>
                </a:solidFill>
                <a:latin typeface="+mn-lt"/>
                <a:ea typeface="+mn-ea"/>
                <a:cs typeface="+mn-cs"/>
              </a:rPr>
              <a:t>realizar una </a:t>
            </a:r>
            <a:r>
              <a:rPr lang="es-ES" dirty="0" smtClean="0">
                <a:solidFill>
                  <a:schemeClr val="tx2"/>
                </a:solidFill>
              </a:rPr>
              <a:t>Síntesis de información específica que abarque las métricas, técnicas y modelos empleados para la evaluación de la usabilidad de las aplicaciones móviles para personas con discapacidad visual</a:t>
            </a:r>
            <a:r>
              <a:rPr lang="es-ES" baseline="0" dirty="0" smtClean="0">
                <a:solidFill>
                  <a:schemeClr val="tx2"/>
                </a:solidFill>
              </a:rPr>
              <a:t> con el objetivo de que las </a:t>
            </a:r>
            <a:endParaRPr lang="es-EC" dirty="0" smtClean="0">
              <a:solidFill>
                <a:schemeClr val="tx2"/>
              </a:solidFill>
            </a:endParaRPr>
          </a:p>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8</a:t>
            </a:fld>
            <a:endParaRPr lang="es-EC"/>
          </a:p>
        </p:txBody>
      </p:sp>
    </p:spTree>
    <p:extLst>
      <p:ext uri="{BB962C8B-B14F-4D97-AF65-F5344CB8AC3E}">
        <p14:creationId xmlns:p14="http://schemas.microsoft.com/office/powerpoint/2010/main" val="403479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675DF-F61D-4C38-A91E-A6E8D282A766}" type="slidenum">
              <a:rPr lang="es-EC" smtClean="0"/>
              <a:t>9</a:t>
            </a:fld>
            <a:endParaRPr lang="es-EC"/>
          </a:p>
        </p:txBody>
      </p:sp>
    </p:spTree>
    <p:extLst>
      <p:ext uri="{BB962C8B-B14F-4D97-AF65-F5344CB8AC3E}">
        <p14:creationId xmlns:p14="http://schemas.microsoft.com/office/powerpoint/2010/main" val="125596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7835E71-67F5-4023-9319-F871440844F9}" type="datetime1">
              <a:rPr lang="es-EC" smtClean="0"/>
              <a:t>28/2/2017</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3B4E946-9B80-452A-B5A3-3659FFB90BB0}" type="slidenum">
              <a:rPr lang="es-EC" smtClean="0"/>
              <a:t>‹Nº›</a:t>
            </a:fld>
            <a:endParaRPr lang="es-EC"/>
          </a:p>
        </p:txBody>
      </p:sp>
    </p:spTree>
    <p:extLst>
      <p:ext uri="{BB962C8B-B14F-4D97-AF65-F5344CB8AC3E}">
        <p14:creationId xmlns:p14="http://schemas.microsoft.com/office/powerpoint/2010/main" val="24714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C5FAFB-C51B-492B-94AD-266CEA23D458}" type="datetime1">
              <a:rPr lang="es-EC" smtClean="0"/>
              <a:t>28/2/2017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34900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7FFD5E1-F7D6-45BC-AD57-D38F82AE0043}" type="datetime1">
              <a:rPr lang="es-EC" smtClean="0"/>
              <a:t>28/2/2017</a:t>
            </a:fld>
            <a:endParaRPr lang="es-EC"/>
          </a:p>
        </p:txBody>
      </p:sp>
      <p:sp>
        <p:nvSpPr>
          <p:cNvPr id="5" name="Footer Placeholder 4"/>
          <p:cNvSpPr>
            <a:spLocks noGrp="1"/>
          </p:cNvSpPr>
          <p:nvPr>
            <p:ph type="ftr" sz="quarter" idx="11"/>
          </p:nvPr>
        </p:nvSpPr>
        <p:spPr>
          <a:xfrm>
            <a:off x="774923" y="5951811"/>
            <a:ext cx="7896279" cy="365125"/>
          </a:xfrm>
        </p:spPr>
        <p:txBody>
          <a:bodyPr/>
          <a:lstStyle/>
          <a:p>
            <a:endParaRPr lang="es-EC"/>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3B4E946-9B80-452A-B5A3-3659FFB90BB0}" type="slidenum">
              <a:rPr lang="es-EC" smtClean="0"/>
              <a:t>‹Nº›</a:t>
            </a:fld>
            <a:endParaRPr lang="es-EC"/>
          </a:p>
        </p:txBody>
      </p:sp>
    </p:spTree>
    <p:extLst>
      <p:ext uri="{BB962C8B-B14F-4D97-AF65-F5344CB8AC3E}">
        <p14:creationId xmlns:p14="http://schemas.microsoft.com/office/powerpoint/2010/main" val="33726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A1E7DB6-381D-4F46-BBC6-60BF27E0B317}" type="datetime1">
              <a:rPr lang="es-EC" smtClean="0"/>
              <a:t>28/2/2017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558300" y="5956137"/>
            <a:ext cx="1052508" cy="365125"/>
          </a:xfrm>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404593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CCFF781-DC76-4571-BC92-8ADF7F8BE51D}" type="datetime1">
              <a:rPr lang="es-EC" smtClean="0"/>
              <a:t>28/2/2017</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3B4E946-9B80-452A-B5A3-3659FFB90BB0}" type="slidenum">
              <a:rPr lang="es-EC" smtClean="0"/>
              <a:t>‹Nº›</a:t>
            </a:fld>
            <a:endParaRPr lang="es-EC"/>
          </a:p>
        </p:txBody>
      </p:sp>
    </p:spTree>
    <p:extLst>
      <p:ext uri="{BB962C8B-B14F-4D97-AF65-F5344CB8AC3E}">
        <p14:creationId xmlns:p14="http://schemas.microsoft.com/office/powerpoint/2010/main" val="11789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F5C280D-64DD-4EC3-BF26-07E4BA33E094}" type="datetime1">
              <a:rPr lang="es-EC" smtClean="0"/>
              <a:t>28/2/2017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374916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6D68A29-652A-49C9-B199-3F8178943083}" type="datetime1">
              <a:rPr lang="es-EC" smtClean="0"/>
              <a:t>28/2/2017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14894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4833949-E74A-49B4-8549-C1BCC114E379}" type="datetime1">
              <a:rPr lang="es-EC" smtClean="0"/>
              <a:t>28/2/2017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150769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663C7-56D4-4596-AD74-F801DDA2D722}" type="datetime1">
              <a:rPr lang="es-EC" smtClean="0"/>
              <a:t>28/2/2017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8925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D58532F-C85A-4D52-A9A7-4343A3545135}" type="datetime1">
              <a:rPr lang="es-EC" smtClean="0"/>
              <a:t>28/2/2017</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3B4E946-9B80-452A-B5A3-3659FFB90BB0}" type="slidenum">
              <a:rPr lang="es-EC" smtClean="0"/>
              <a:t>‹Nº›</a:t>
            </a:fld>
            <a:endParaRPr lang="es-EC"/>
          </a:p>
        </p:txBody>
      </p:sp>
    </p:spTree>
    <p:extLst>
      <p:ext uri="{BB962C8B-B14F-4D97-AF65-F5344CB8AC3E}">
        <p14:creationId xmlns:p14="http://schemas.microsoft.com/office/powerpoint/2010/main" val="147556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E4E732-82EF-4278-A50A-2593E952460A}" type="datetime1">
              <a:rPr lang="es-EC" smtClean="0"/>
              <a:t>28/2/2017</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B4E946-9B80-452A-B5A3-3659FFB90BB0}" type="slidenum">
              <a:rPr lang="es-EC" smtClean="0"/>
              <a:t>‹Nº›</a:t>
            </a:fld>
            <a:endParaRPr lang="es-EC"/>
          </a:p>
        </p:txBody>
      </p:sp>
    </p:spTree>
    <p:extLst>
      <p:ext uri="{BB962C8B-B14F-4D97-AF65-F5344CB8AC3E}">
        <p14:creationId xmlns:p14="http://schemas.microsoft.com/office/powerpoint/2010/main" val="5825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0C94EEC-AB83-4472-907D-45534A40A258}" type="datetime1">
              <a:rPr lang="es-EC" smtClean="0"/>
              <a:t>28/2/2017</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3B4E946-9B80-452A-B5A3-3659FFB90BB0}"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233415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84230" y="1851136"/>
            <a:ext cx="10993549" cy="1475013"/>
          </a:xfrm>
        </p:spPr>
        <p:txBody>
          <a:bodyPr>
            <a:normAutofit fontScale="90000"/>
          </a:bodyPr>
          <a:lstStyle/>
          <a:p>
            <a:pPr algn="ctr"/>
            <a:r>
              <a:rPr lang="es-ES" sz="3100" dirty="0"/>
              <a:t>PROYECTO DE INVESTIGACIÓN PREVIO LA OBTENCIÓN DEL TÍTULO DE INGENIERO EN SISTEMAS E INFORMÁTICA</a:t>
            </a:r>
            <a:r>
              <a:rPr lang="es-EC" dirty="0"/>
              <a:t/>
            </a:r>
            <a:br>
              <a:rPr lang="es-EC" dirty="0"/>
            </a:br>
            <a:endParaRPr lang="es-EC" dirty="0"/>
          </a:p>
        </p:txBody>
      </p:sp>
      <p:sp>
        <p:nvSpPr>
          <p:cNvPr id="3" name="Subtítulo 2"/>
          <p:cNvSpPr>
            <a:spLocks noGrp="1"/>
          </p:cNvSpPr>
          <p:nvPr>
            <p:ph type="subTitle" idx="1"/>
          </p:nvPr>
        </p:nvSpPr>
        <p:spPr>
          <a:xfrm>
            <a:off x="618945" y="3151648"/>
            <a:ext cx="10993546" cy="1547165"/>
          </a:xfrm>
        </p:spPr>
        <p:txBody>
          <a:bodyPr>
            <a:noAutofit/>
          </a:bodyPr>
          <a:lstStyle/>
          <a:p>
            <a:pPr algn="just"/>
            <a:r>
              <a:rPr lang="es-ES" sz="2800" dirty="0">
                <a:solidFill>
                  <a:schemeClr val="accent2">
                    <a:lumMod val="20000"/>
                    <a:lumOff val="80000"/>
                  </a:schemeClr>
                </a:solidFill>
              </a:rPr>
              <a:t>TEMA: ESTUDIO EMPÍRICO DE LA USABILIDAD DE APLICACIONES MÓVILES PARA PERSONAS CON DISCAPACIDAD VISUAL</a:t>
            </a:r>
            <a:endParaRPr lang="es-EC" sz="2800" dirty="0">
              <a:solidFill>
                <a:schemeClr val="accent2">
                  <a:lumMod val="20000"/>
                  <a:lumOff val="80000"/>
                </a:schemeClr>
              </a:solidFill>
            </a:endParaRPr>
          </a:p>
          <a:p>
            <a:endParaRPr lang="es-EC" sz="3200" dirty="0"/>
          </a:p>
        </p:txBody>
      </p:sp>
      <p:sp>
        <p:nvSpPr>
          <p:cNvPr id="4" name="CuadroTexto 3"/>
          <p:cNvSpPr txBox="1"/>
          <p:nvPr/>
        </p:nvSpPr>
        <p:spPr>
          <a:xfrm>
            <a:off x="3722141" y="5045217"/>
            <a:ext cx="5025885" cy="1908215"/>
          </a:xfrm>
          <a:prstGeom prst="rect">
            <a:avLst/>
          </a:prstGeom>
          <a:noFill/>
        </p:spPr>
        <p:txBody>
          <a:bodyPr wrap="square" rtlCol="0">
            <a:spAutoFit/>
          </a:bodyPr>
          <a:lstStyle/>
          <a:p>
            <a:r>
              <a:rPr lang="es-ES" sz="1600" b="1" dirty="0">
                <a:solidFill>
                  <a:schemeClr val="accent2">
                    <a:lumMod val="60000"/>
                    <a:lumOff val="40000"/>
                  </a:schemeClr>
                </a:solidFill>
              </a:rPr>
              <a:t>AUTORA: </a:t>
            </a:r>
            <a:r>
              <a:rPr lang="es-ES" sz="1600" dirty="0">
                <a:solidFill>
                  <a:schemeClr val="accent2">
                    <a:lumMod val="60000"/>
                    <a:lumOff val="40000"/>
                  </a:schemeClr>
                </a:solidFill>
              </a:rPr>
              <a:t>RAMOS TUITISE, IVETTE </a:t>
            </a:r>
            <a:r>
              <a:rPr lang="es-ES" sz="1600" dirty="0" smtClean="0">
                <a:solidFill>
                  <a:schemeClr val="accent2">
                    <a:lumMod val="60000"/>
                    <a:lumOff val="40000"/>
                  </a:schemeClr>
                </a:solidFill>
              </a:rPr>
              <a:t>MARCELA</a:t>
            </a:r>
            <a:r>
              <a:rPr lang="es-ES" sz="1600" dirty="0">
                <a:solidFill>
                  <a:schemeClr val="accent2">
                    <a:lumMod val="60000"/>
                    <a:lumOff val="40000"/>
                  </a:schemeClr>
                </a:solidFill>
              </a:rPr>
              <a:t> </a:t>
            </a:r>
            <a:endParaRPr lang="es-EC" sz="1600" dirty="0">
              <a:solidFill>
                <a:schemeClr val="accent2">
                  <a:lumMod val="60000"/>
                  <a:lumOff val="40000"/>
                </a:schemeClr>
              </a:solidFill>
            </a:endParaRPr>
          </a:p>
          <a:p>
            <a:r>
              <a:rPr lang="es-ES" sz="1600" b="1" dirty="0">
                <a:solidFill>
                  <a:schemeClr val="accent2">
                    <a:lumMod val="60000"/>
                    <a:lumOff val="40000"/>
                  </a:schemeClr>
                </a:solidFill>
              </a:rPr>
              <a:t>DIRECTOR: </a:t>
            </a:r>
            <a:r>
              <a:rPr lang="es-ES" sz="1600" dirty="0">
                <a:solidFill>
                  <a:schemeClr val="accent2">
                    <a:lumMod val="60000"/>
                    <a:lumOff val="40000"/>
                  </a:schemeClr>
                </a:solidFill>
              </a:rPr>
              <a:t>Dr. FONSECA C., EFRAÍN R</a:t>
            </a:r>
            <a:r>
              <a:rPr lang="es-ES" sz="1600" dirty="0" smtClean="0">
                <a:solidFill>
                  <a:schemeClr val="accent2">
                    <a:lumMod val="60000"/>
                    <a:lumOff val="40000"/>
                  </a:schemeClr>
                </a:solidFill>
              </a:rPr>
              <a:t>.</a:t>
            </a:r>
            <a:r>
              <a:rPr lang="es-ES" sz="1600" dirty="0">
                <a:solidFill>
                  <a:schemeClr val="accent2">
                    <a:lumMod val="60000"/>
                    <a:lumOff val="40000"/>
                  </a:schemeClr>
                </a:solidFill>
              </a:rPr>
              <a:t> </a:t>
            </a:r>
            <a:r>
              <a:rPr lang="es-ES" sz="1600" dirty="0" smtClean="0">
                <a:solidFill>
                  <a:schemeClr val="accent2">
                    <a:lumMod val="60000"/>
                    <a:lumOff val="40000"/>
                  </a:schemeClr>
                </a:solidFill>
              </a:rPr>
              <a:t> </a:t>
            </a:r>
            <a:endParaRPr lang="es-EC" sz="1600" dirty="0">
              <a:solidFill>
                <a:schemeClr val="accent2">
                  <a:lumMod val="60000"/>
                  <a:lumOff val="40000"/>
                </a:schemeClr>
              </a:solidFill>
            </a:endParaRPr>
          </a:p>
          <a:p>
            <a:r>
              <a:rPr lang="es-ES" sz="1600" dirty="0">
                <a:solidFill>
                  <a:schemeClr val="accent2">
                    <a:lumMod val="60000"/>
                    <a:lumOff val="40000"/>
                  </a:schemeClr>
                </a:solidFill>
              </a:rPr>
              <a:t> </a:t>
            </a:r>
            <a:endParaRPr lang="es-EC" sz="1600" dirty="0">
              <a:solidFill>
                <a:schemeClr val="accent2">
                  <a:lumMod val="60000"/>
                  <a:lumOff val="40000"/>
                </a:schemeClr>
              </a:solidFill>
            </a:endParaRPr>
          </a:p>
          <a:p>
            <a:pPr algn="ctr"/>
            <a:r>
              <a:rPr lang="es-ES" sz="1600" dirty="0">
                <a:solidFill>
                  <a:schemeClr val="accent2">
                    <a:lumMod val="60000"/>
                    <a:lumOff val="40000"/>
                  </a:schemeClr>
                </a:solidFill>
              </a:rPr>
              <a:t>SANGOLQUÍ, </a:t>
            </a:r>
            <a:r>
              <a:rPr lang="es-ES" sz="1600" dirty="0" smtClean="0">
                <a:solidFill>
                  <a:schemeClr val="accent2">
                    <a:lumMod val="60000"/>
                    <a:lumOff val="40000"/>
                  </a:schemeClr>
                </a:solidFill>
              </a:rPr>
              <a:t>MARZO </a:t>
            </a:r>
            <a:r>
              <a:rPr lang="es-ES" sz="1600" dirty="0">
                <a:solidFill>
                  <a:schemeClr val="accent2">
                    <a:lumMod val="60000"/>
                    <a:lumOff val="40000"/>
                  </a:schemeClr>
                </a:solidFill>
              </a:rPr>
              <a:t>2017</a:t>
            </a:r>
            <a:endParaRPr lang="es-EC" sz="1600" dirty="0">
              <a:solidFill>
                <a:schemeClr val="accent2">
                  <a:lumMod val="60000"/>
                  <a:lumOff val="40000"/>
                </a:schemeClr>
              </a:solidFill>
            </a:endParaRPr>
          </a:p>
          <a:p>
            <a:r>
              <a:rPr lang="es-US" dirty="0"/>
              <a:t/>
            </a:r>
            <a:br>
              <a:rPr lang="es-US" dirty="0"/>
            </a:br>
            <a:r>
              <a:rPr lang="es-US" dirty="0"/>
              <a:t> </a:t>
            </a:r>
            <a:endParaRPr lang="es-EC" dirty="0"/>
          </a:p>
          <a:p>
            <a:endParaRPr lang="es-EC" dirty="0"/>
          </a:p>
        </p:txBody>
      </p:sp>
      <p:pic>
        <p:nvPicPr>
          <p:cNvPr id="5"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824" y="633424"/>
            <a:ext cx="4679748" cy="12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12"/>
          </p:nvPr>
        </p:nvSpPr>
        <p:spPr/>
        <p:txBody>
          <a:bodyPr/>
          <a:lstStyle/>
          <a:p>
            <a:fld id="{C3B4E946-9B80-452A-B5A3-3659FFB90BB0}" type="slidenum">
              <a:rPr lang="es-EC" smtClean="0"/>
              <a:t>1</a:t>
            </a:fld>
            <a:endParaRPr lang="es-EC"/>
          </a:p>
        </p:txBody>
      </p:sp>
    </p:spTree>
    <p:extLst>
      <p:ext uri="{BB962C8B-B14F-4D97-AF65-F5344CB8AC3E}">
        <p14:creationId xmlns:p14="http://schemas.microsoft.com/office/powerpoint/2010/main" val="110354782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Objetivos </a:t>
            </a:r>
            <a:r>
              <a:rPr lang="es-US" dirty="0" smtClean="0"/>
              <a:t>Específicos</a:t>
            </a:r>
            <a:endParaRPr lang="es-EC" dirty="0"/>
          </a:p>
        </p:txBody>
      </p:sp>
      <p:sp>
        <p:nvSpPr>
          <p:cNvPr id="3" name="Marcador de contenido 2"/>
          <p:cNvSpPr>
            <a:spLocks noGrp="1"/>
          </p:cNvSpPr>
          <p:nvPr>
            <p:ph idx="1"/>
          </p:nvPr>
        </p:nvSpPr>
        <p:spPr>
          <a:xfrm>
            <a:off x="123992" y="2255510"/>
            <a:ext cx="7002949" cy="1330059"/>
          </a:xfrm>
        </p:spPr>
        <p:txBody>
          <a:bodyPr>
            <a:normAutofit/>
          </a:bodyPr>
          <a:lstStyle/>
          <a:p>
            <a:pPr lvl="0" algn="just"/>
            <a:r>
              <a:rPr lang="es-US" dirty="0" smtClean="0"/>
              <a:t>Reconocer </a:t>
            </a:r>
            <a:r>
              <a:rPr lang="es-US" dirty="0"/>
              <a:t>cuáles son los elementos y actividades propuestos en los modelos de desarrollo de aplicaciones móviles orientados a personas con discapacidad visual desde la perspectiva de la usabilidad.</a:t>
            </a:r>
            <a:endParaRPr lang="es-EC" dirty="0"/>
          </a:p>
          <a:p>
            <a:endParaRPr lang="es-EC" dirty="0"/>
          </a:p>
        </p:txBody>
      </p:sp>
      <p:pic>
        <p:nvPicPr>
          <p:cNvPr id="8194" name="Picture 2" descr="Resultado de imagen para objetivos especif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1984028"/>
            <a:ext cx="1886981" cy="188698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030941" y="3663458"/>
            <a:ext cx="6096000" cy="923330"/>
          </a:xfrm>
          <a:prstGeom prst="rect">
            <a:avLst/>
          </a:prstGeom>
        </p:spPr>
        <p:txBody>
          <a:bodyPr>
            <a:spAutoFit/>
          </a:bodyPr>
          <a:lstStyle/>
          <a:p>
            <a:pPr marL="285750" lvl="0" indent="-285750" algn="just">
              <a:buFont typeface="Arial" panose="020B0604020202020204" pitchFamily="34" charset="0"/>
              <a:buChar char="•"/>
            </a:pPr>
            <a:r>
              <a:rPr lang="es-US" dirty="0"/>
              <a:t>Identificar los criterios de usabilidad  pertinentes para que el desarrollo de aplicaciones móviles satisfaga los requisitos de los usuarios con discapacidad visual</a:t>
            </a:r>
            <a:r>
              <a:rPr lang="es-US" dirty="0" smtClean="0"/>
              <a:t>.</a:t>
            </a:r>
            <a:endParaRPr lang="es-EC" dirty="0"/>
          </a:p>
        </p:txBody>
      </p:sp>
      <p:sp>
        <p:nvSpPr>
          <p:cNvPr id="9" name="Rectángulo 8"/>
          <p:cNvSpPr/>
          <p:nvPr/>
        </p:nvSpPr>
        <p:spPr>
          <a:xfrm>
            <a:off x="3191435" y="5368900"/>
            <a:ext cx="6096000" cy="1200329"/>
          </a:xfrm>
          <a:prstGeom prst="rect">
            <a:avLst/>
          </a:prstGeom>
        </p:spPr>
        <p:txBody>
          <a:bodyPr>
            <a:spAutoFit/>
          </a:bodyPr>
          <a:lstStyle/>
          <a:p>
            <a:pPr marL="285750" lvl="0" indent="-285750" algn="just">
              <a:buFont typeface="Arial" panose="020B0604020202020204" pitchFamily="34" charset="0"/>
              <a:buChar char="•"/>
            </a:pPr>
            <a:r>
              <a:rPr lang="es-US" dirty="0"/>
              <a:t>Descubrir las características que deben poseer los dispositivos móviles en términos de hardware, para que el usuario con discapacidad visual interactúe de forma sencilla con los dispositivos móviles.</a:t>
            </a:r>
            <a:endParaRPr lang="es-EC" dirty="0"/>
          </a:p>
        </p:txBody>
      </p:sp>
      <p:sp>
        <p:nvSpPr>
          <p:cNvPr id="4" name="Marcador de número de diapositiva 3"/>
          <p:cNvSpPr>
            <a:spLocks noGrp="1"/>
          </p:cNvSpPr>
          <p:nvPr>
            <p:ph type="sldNum" sz="quarter" idx="12"/>
          </p:nvPr>
        </p:nvSpPr>
        <p:spPr/>
        <p:txBody>
          <a:bodyPr/>
          <a:lstStyle/>
          <a:p>
            <a:fld id="{C3B4E946-9B80-452A-B5A3-3659FFB90BB0}" type="slidenum">
              <a:rPr lang="es-EC" smtClean="0"/>
              <a:t>10</a:t>
            </a:fld>
            <a:endParaRPr lang="es-EC"/>
          </a:p>
        </p:txBody>
      </p:sp>
      <p:pic>
        <p:nvPicPr>
          <p:cNvPr id="7170" name="Picture 2" descr="Resultado de imagen para objetivo gener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18" y="3996979"/>
            <a:ext cx="2121774" cy="214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899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Objetivos Específicos</a:t>
            </a:r>
            <a:endParaRPr lang="es-EC" dirty="0"/>
          </a:p>
        </p:txBody>
      </p:sp>
      <p:sp>
        <p:nvSpPr>
          <p:cNvPr id="3" name="Marcador de contenido 2"/>
          <p:cNvSpPr>
            <a:spLocks noGrp="1"/>
          </p:cNvSpPr>
          <p:nvPr>
            <p:ph idx="1"/>
          </p:nvPr>
        </p:nvSpPr>
        <p:spPr>
          <a:xfrm>
            <a:off x="581192" y="2180497"/>
            <a:ext cx="6384384" cy="1638468"/>
          </a:xfrm>
        </p:spPr>
        <p:txBody>
          <a:bodyPr>
            <a:normAutofit/>
          </a:bodyPr>
          <a:lstStyle/>
          <a:p>
            <a:pPr lvl="0" algn="just"/>
            <a:r>
              <a:rPr lang="es-US" dirty="0" smtClean="0"/>
              <a:t>Establecer </a:t>
            </a:r>
            <a:r>
              <a:rPr lang="es-US" dirty="0"/>
              <a:t>los recursos de interacción que se emplean para el ingreso y salida de información en las aplicaciones móviles para personas con discapacidad visual</a:t>
            </a:r>
            <a:r>
              <a:rPr lang="es-US" dirty="0" smtClean="0"/>
              <a:t>.</a:t>
            </a:r>
            <a:endParaRPr lang="es-EC" dirty="0"/>
          </a:p>
        </p:txBody>
      </p:sp>
      <p:sp>
        <p:nvSpPr>
          <p:cNvPr id="4" name="Rectángulo 3"/>
          <p:cNvSpPr/>
          <p:nvPr/>
        </p:nvSpPr>
        <p:spPr>
          <a:xfrm>
            <a:off x="5051612" y="3612794"/>
            <a:ext cx="6096000" cy="923330"/>
          </a:xfrm>
          <a:prstGeom prst="rect">
            <a:avLst/>
          </a:prstGeom>
        </p:spPr>
        <p:txBody>
          <a:bodyPr>
            <a:spAutoFit/>
          </a:bodyPr>
          <a:lstStyle/>
          <a:p>
            <a:pPr marL="285750" lvl="0" indent="-285750" algn="just">
              <a:buClr>
                <a:schemeClr val="bg2">
                  <a:lumMod val="50000"/>
                </a:schemeClr>
              </a:buClr>
              <a:buFont typeface="Arial" panose="020B0604020202020204" pitchFamily="34" charset="0"/>
              <a:buChar char="•"/>
            </a:pPr>
            <a:r>
              <a:rPr lang="es-US" dirty="0">
                <a:solidFill>
                  <a:schemeClr val="tx2"/>
                </a:solidFill>
              </a:rPr>
              <a:t>Reconocer los elementos que deben considerarse en el diseño de la interfaz de un aplicativo móvil para usuarios con discapacidad visual.</a:t>
            </a:r>
            <a:endParaRPr lang="es-EC" dirty="0">
              <a:solidFill>
                <a:schemeClr val="tx2"/>
              </a:solidFill>
            </a:endParaRPr>
          </a:p>
        </p:txBody>
      </p:sp>
      <p:sp>
        <p:nvSpPr>
          <p:cNvPr id="5" name="Rectángulo 4"/>
          <p:cNvSpPr/>
          <p:nvPr/>
        </p:nvSpPr>
        <p:spPr>
          <a:xfrm>
            <a:off x="5514808" y="4984632"/>
            <a:ext cx="6096000" cy="923330"/>
          </a:xfrm>
          <a:prstGeom prst="rect">
            <a:avLst/>
          </a:prstGeom>
        </p:spPr>
        <p:txBody>
          <a:bodyPr>
            <a:spAutoFit/>
          </a:bodyPr>
          <a:lstStyle/>
          <a:p>
            <a:pPr marL="285750" lvl="0" indent="-285750" algn="just">
              <a:buClr>
                <a:schemeClr val="bg2">
                  <a:lumMod val="75000"/>
                </a:schemeClr>
              </a:buClr>
              <a:buFont typeface="Arial" panose="020B0604020202020204" pitchFamily="34" charset="0"/>
              <a:buChar char="•"/>
            </a:pPr>
            <a:r>
              <a:rPr lang="es-US" dirty="0"/>
              <a:t>Identificar las herramientas, modelos y pruebas utilizadas para evaluar la usabilidad de las aplicaciones móviles para personas con discapacidad visual</a:t>
            </a:r>
            <a:endParaRPr lang="es-EC" dirty="0"/>
          </a:p>
        </p:txBody>
      </p:sp>
      <p:pic>
        <p:nvPicPr>
          <p:cNvPr id="9218" name="Picture 2" descr="Resultado de imagen para objetivos especific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812" y="3818965"/>
            <a:ext cx="3323478" cy="2331335"/>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p:txBody>
          <a:bodyPr/>
          <a:lstStyle/>
          <a:p>
            <a:fld id="{C3B4E946-9B80-452A-B5A3-3659FFB90BB0}" type="slidenum">
              <a:rPr lang="es-EC" smtClean="0"/>
              <a:t>11</a:t>
            </a:fld>
            <a:endParaRPr lang="es-EC"/>
          </a:p>
        </p:txBody>
      </p:sp>
    </p:spTree>
    <p:extLst>
      <p:ext uri="{BB962C8B-B14F-4D97-AF65-F5344CB8AC3E}">
        <p14:creationId xmlns:p14="http://schemas.microsoft.com/office/powerpoint/2010/main" val="131805554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Metodología</a:t>
            </a:r>
            <a:endParaRPr lang="es-EC" dirty="0"/>
          </a:p>
        </p:txBody>
      </p:sp>
      <p:grpSp>
        <p:nvGrpSpPr>
          <p:cNvPr id="8" name="Grupo 7"/>
          <p:cNvGrpSpPr/>
          <p:nvPr/>
        </p:nvGrpSpPr>
        <p:grpSpPr>
          <a:xfrm>
            <a:off x="366705" y="2813236"/>
            <a:ext cx="11028281" cy="3678239"/>
            <a:chOff x="366705" y="2813236"/>
            <a:chExt cx="11028281" cy="3678239"/>
          </a:xfrm>
        </p:grpSpPr>
        <p:sp>
          <p:nvSpPr>
            <p:cNvPr id="9" name="Forma libre 8"/>
            <p:cNvSpPr/>
            <p:nvPr/>
          </p:nvSpPr>
          <p:spPr>
            <a:xfrm rot="16200000">
              <a:off x="1283460" y="1896481"/>
              <a:ext cx="1758763" cy="3592274"/>
            </a:xfrm>
            <a:custGeom>
              <a:avLst/>
              <a:gdLst>
                <a:gd name="connsiteX0" fmla="*/ 0 w 3592273"/>
                <a:gd name="connsiteY0" fmla="*/ 179614 h 3678238"/>
                <a:gd name="connsiteX1" fmla="*/ 179614 w 3592273"/>
                <a:gd name="connsiteY1" fmla="*/ 0 h 3678238"/>
                <a:gd name="connsiteX2" fmla="*/ 3412659 w 3592273"/>
                <a:gd name="connsiteY2" fmla="*/ 0 h 3678238"/>
                <a:gd name="connsiteX3" fmla="*/ 3592273 w 3592273"/>
                <a:gd name="connsiteY3" fmla="*/ 179614 h 3678238"/>
                <a:gd name="connsiteX4" fmla="*/ 3592273 w 3592273"/>
                <a:gd name="connsiteY4" fmla="*/ 3498624 h 3678238"/>
                <a:gd name="connsiteX5" fmla="*/ 3412659 w 3592273"/>
                <a:gd name="connsiteY5" fmla="*/ 3678238 h 3678238"/>
                <a:gd name="connsiteX6" fmla="*/ 179614 w 3592273"/>
                <a:gd name="connsiteY6" fmla="*/ 3678238 h 3678238"/>
                <a:gd name="connsiteX7" fmla="*/ 0 w 3592273"/>
                <a:gd name="connsiteY7" fmla="*/ 3498624 h 3678238"/>
                <a:gd name="connsiteX8" fmla="*/ 0 w 3592273"/>
                <a:gd name="connsiteY8" fmla="*/ 179614 h 367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273" h="3678238">
                  <a:moveTo>
                    <a:pt x="3416856" y="1"/>
                  </a:moveTo>
                  <a:cubicBezTo>
                    <a:pt x="3513736" y="1"/>
                    <a:pt x="3592273" y="82341"/>
                    <a:pt x="3592273" y="183913"/>
                  </a:cubicBezTo>
                  <a:lnTo>
                    <a:pt x="3592273" y="3494325"/>
                  </a:lnTo>
                  <a:cubicBezTo>
                    <a:pt x="3592273" y="3595897"/>
                    <a:pt x="3513736" y="3678237"/>
                    <a:pt x="3416856" y="3678237"/>
                  </a:cubicBezTo>
                  <a:lnTo>
                    <a:pt x="175417" y="3678237"/>
                  </a:lnTo>
                  <a:cubicBezTo>
                    <a:pt x="78537" y="3678237"/>
                    <a:pt x="0" y="3595897"/>
                    <a:pt x="0" y="3494325"/>
                  </a:cubicBezTo>
                  <a:lnTo>
                    <a:pt x="0" y="183913"/>
                  </a:lnTo>
                  <a:cubicBezTo>
                    <a:pt x="0" y="82341"/>
                    <a:pt x="78537" y="1"/>
                    <a:pt x="175417" y="1"/>
                  </a:cubicBezTo>
                  <a:lnTo>
                    <a:pt x="3416856" y="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662083" tIns="147449" rIns="191135" bIns="2873817" numCol="1" spcCol="1270" anchor="t" anchorCtr="0">
              <a:noAutofit/>
            </a:bodyPr>
            <a:lstStyle/>
            <a:p>
              <a:pPr lvl="0" algn="r" defTabSz="1911350">
                <a:lnSpc>
                  <a:spcPct val="90000"/>
                </a:lnSpc>
                <a:spcBef>
                  <a:spcPct val="0"/>
                </a:spcBef>
                <a:spcAft>
                  <a:spcPct val="35000"/>
                </a:spcAft>
              </a:pPr>
              <a:endParaRPr lang="es-EC" sz="4300" kern="1200" dirty="0">
                <a:solidFill>
                  <a:schemeClr val="tx1"/>
                </a:solidFill>
              </a:endParaRPr>
            </a:p>
          </p:txBody>
        </p:sp>
        <p:sp>
          <p:nvSpPr>
            <p:cNvPr id="10" name="Forma libre 9"/>
            <p:cNvSpPr/>
            <p:nvPr/>
          </p:nvSpPr>
          <p:spPr>
            <a:xfrm>
              <a:off x="581192" y="2813237"/>
              <a:ext cx="3180211" cy="3678238"/>
            </a:xfrm>
            <a:custGeom>
              <a:avLst/>
              <a:gdLst>
                <a:gd name="connsiteX0" fmla="*/ 0 w 2676243"/>
                <a:gd name="connsiteY0" fmla="*/ 0 h 3678238"/>
                <a:gd name="connsiteX1" fmla="*/ 2676243 w 2676243"/>
                <a:gd name="connsiteY1" fmla="*/ 0 h 3678238"/>
                <a:gd name="connsiteX2" fmla="*/ 2676243 w 2676243"/>
                <a:gd name="connsiteY2" fmla="*/ 3678238 h 3678238"/>
                <a:gd name="connsiteX3" fmla="*/ 0 w 2676243"/>
                <a:gd name="connsiteY3" fmla="*/ 3678238 h 3678238"/>
                <a:gd name="connsiteX4" fmla="*/ 0 w 2676243"/>
                <a:gd name="connsiteY4" fmla="*/ 0 h 367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243" h="3678238">
                  <a:moveTo>
                    <a:pt x="0" y="0"/>
                  </a:moveTo>
                  <a:lnTo>
                    <a:pt x="2676243" y="0"/>
                  </a:lnTo>
                  <a:lnTo>
                    <a:pt x="2676243" y="3678238"/>
                  </a:lnTo>
                  <a:lnTo>
                    <a:pt x="0" y="3678238"/>
                  </a:lnTo>
                  <a:lnTo>
                    <a:pt x="0" y="0"/>
                  </a:lnTo>
                  <a:close/>
                </a:path>
              </a:pathLst>
            </a:custGeom>
            <a:noFill/>
            <a:ln>
              <a:noFill/>
            </a:ln>
            <a:scene3d>
              <a:camera prst="orthographicFront"/>
              <a:lightRig rig="chilly" dir="t"/>
            </a:scene3d>
            <a:sp3d/>
          </p:spPr>
          <p:style>
            <a:lnRef idx="0">
              <a:scrgbClr r="0" g="0" b="0"/>
            </a:lnRef>
            <a:fillRef idx="1">
              <a:scrgbClr r="0" g="0" b="0"/>
            </a:fillRef>
            <a:effectRef idx="0">
              <a:schemeClr val="accent2">
                <a:shade val="80000"/>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US" sz="1800" kern="1200" dirty="0" smtClean="0">
                  <a:solidFill>
                    <a:schemeClr val="tx1"/>
                  </a:solidFill>
                </a:rPr>
                <a:t> Se utiliza cuando </a:t>
              </a:r>
              <a:r>
                <a:rPr lang="es-US" dirty="0" smtClean="0">
                  <a:solidFill>
                    <a:schemeClr val="tx1"/>
                  </a:solidFill>
                </a:rPr>
                <a:t>el tema</a:t>
              </a:r>
              <a:r>
                <a:rPr lang="es-US" sz="1800" kern="1200" dirty="0" smtClean="0">
                  <a:solidFill>
                    <a:schemeClr val="tx1"/>
                  </a:solidFill>
                </a:rPr>
                <a:t> aún no ha sido abordado o no ha sido suficientemente estudiado y las condiciones existentes no son aún determinantes.</a:t>
              </a:r>
              <a:endParaRPr lang="es-EC" sz="1800" kern="1200" dirty="0">
                <a:solidFill>
                  <a:schemeClr val="tx1"/>
                </a:solidFill>
              </a:endParaRPr>
            </a:p>
          </p:txBody>
        </p:sp>
        <p:sp>
          <p:nvSpPr>
            <p:cNvPr id="11" name="Forma libre 10"/>
            <p:cNvSpPr/>
            <p:nvPr/>
          </p:nvSpPr>
          <p:spPr>
            <a:xfrm rot="16200000">
              <a:off x="5001464" y="1896481"/>
              <a:ext cx="1758763" cy="3592274"/>
            </a:xfrm>
            <a:custGeom>
              <a:avLst/>
              <a:gdLst>
                <a:gd name="connsiteX0" fmla="*/ 0 w 3592273"/>
                <a:gd name="connsiteY0" fmla="*/ 179614 h 3678238"/>
                <a:gd name="connsiteX1" fmla="*/ 179614 w 3592273"/>
                <a:gd name="connsiteY1" fmla="*/ 0 h 3678238"/>
                <a:gd name="connsiteX2" fmla="*/ 3412659 w 3592273"/>
                <a:gd name="connsiteY2" fmla="*/ 0 h 3678238"/>
                <a:gd name="connsiteX3" fmla="*/ 3592273 w 3592273"/>
                <a:gd name="connsiteY3" fmla="*/ 179614 h 3678238"/>
                <a:gd name="connsiteX4" fmla="*/ 3592273 w 3592273"/>
                <a:gd name="connsiteY4" fmla="*/ 3498624 h 3678238"/>
                <a:gd name="connsiteX5" fmla="*/ 3412659 w 3592273"/>
                <a:gd name="connsiteY5" fmla="*/ 3678238 h 3678238"/>
                <a:gd name="connsiteX6" fmla="*/ 179614 w 3592273"/>
                <a:gd name="connsiteY6" fmla="*/ 3678238 h 3678238"/>
                <a:gd name="connsiteX7" fmla="*/ 0 w 3592273"/>
                <a:gd name="connsiteY7" fmla="*/ 3498624 h 3678238"/>
                <a:gd name="connsiteX8" fmla="*/ 0 w 3592273"/>
                <a:gd name="connsiteY8" fmla="*/ 179614 h 367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273" h="3678238">
                  <a:moveTo>
                    <a:pt x="3416856" y="1"/>
                  </a:moveTo>
                  <a:cubicBezTo>
                    <a:pt x="3513736" y="1"/>
                    <a:pt x="3592273" y="82341"/>
                    <a:pt x="3592273" y="183913"/>
                  </a:cubicBezTo>
                  <a:lnTo>
                    <a:pt x="3592273" y="3494325"/>
                  </a:lnTo>
                  <a:cubicBezTo>
                    <a:pt x="3592273" y="3595897"/>
                    <a:pt x="3513736" y="3678237"/>
                    <a:pt x="3416856" y="3678237"/>
                  </a:cubicBezTo>
                  <a:lnTo>
                    <a:pt x="175417" y="3678237"/>
                  </a:lnTo>
                  <a:cubicBezTo>
                    <a:pt x="78537" y="3678237"/>
                    <a:pt x="0" y="3595897"/>
                    <a:pt x="0" y="3494325"/>
                  </a:cubicBezTo>
                  <a:lnTo>
                    <a:pt x="0" y="183913"/>
                  </a:lnTo>
                  <a:cubicBezTo>
                    <a:pt x="0" y="82341"/>
                    <a:pt x="78537" y="1"/>
                    <a:pt x="175417" y="1"/>
                  </a:cubicBezTo>
                  <a:lnTo>
                    <a:pt x="3416856" y="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80000"/>
                <a:hueOff val="98801"/>
                <a:satOff val="8455"/>
                <a:lumOff val="10540"/>
                <a:alphaOff val="0"/>
              </a:schemeClr>
            </a:fillRef>
            <a:effectRef idx="0">
              <a:schemeClr val="accent2">
                <a:shade val="80000"/>
                <a:hueOff val="98801"/>
                <a:satOff val="8455"/>
                <a:lumOff val="10540"/>
                <a:alphaOff val="0"/>
              </a:schemeClr>
            </a:effectRef>
            <a:fontRef idx="minor">
              <a:schemeClr val="lt1"/>
            </a:fontRef>
          </p:style>
          <p:txBody>
            <a:bodyPr spcFirstLastPara="0" vert="horz" wrap="square" lIns="662083" tIns="147447" rIns="191135" bIns="2873819" numCol="1" spcCol="1270" anchor="t" anchorCtr="0">
              <a:noAutofit/>
            </a:bodyPr>
            <a:lstStyle/>
            <a:p>
              <a:pPr lvl="0" algn="r" defTabSz="1911350">
                <a:lnSpc>
                  <a:spcPct val="90000"/>
                </a:lnSpc>
                <a:spcBef>
                  <a:spcPct val="0"/>
                </a:spcBef>
                <a:spcAft>
                  <a:spcPct val="35000"/>
                </a:spcAft>
              </a:pPr>
              <a:endParaRPr lang="es-EC" sz="4300" kern="1200" dirty="0">
                <a:solidFill>
                  <a:schemeClr val="tx1"/>
                </a:solidFill>
              </a:endParaRPr>
            </a:p>
          </p:txBody>
        </p:sp>
        <p:sp>
          <p:nvSpPr>
            <p:cNvPr id="12" name="Extracto 11"/>
            <p:cNvSpPr/>
            <p:nvPr/>
          </p:nvSpPr>
          <p:spPr>
            <a:xfrm rot="5400000">
              <a:off x="3832442" y="4109735"/>
              <a:ext cx="540456" cy="538841"/>
            </a:xfrm>
            <a:prstGeom prst="flowChartExtract">
              <a:avLst/>
            </a:prstGeom>
            <a:solidFill>
              <a:schemeClr val="accent2">
                <a:lumMod val="75000"/>
              </a:schemeClr>
            </a:solidFill>
            <a:scene3d>
              <a:camera prst="orthographicFront"/>
              <a:lightRig rig="chilly" dir="t"/>
            </a:scene3d>
            <a:sp3d z="12700" extrusionH="1700" prstMaterial="dkEdge">
              <a:bevelT w="25400" h="6350" prst="softRound"/>
              <a:bevelB w="0" h="0" prst="convex"/>
            </a:sp3d>
          </p:spPr>
          <p:style>
            <a:lnRef idx="1">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orma libre 12"/>
            <p:cNvSpPr/>
            <p:nvPr/>
          </p:nvSpPr>
          <p:spPr>
            <a:xfrm>
              <a:off x="4803163" y="2813237"/>
              <a:ext cx="2676243" cy="3678238"/>
            </a:xfrm>
            <a:custGeom>
              <a:avLst/>
              <a:gdLst>
                <a:gd name="connsiteX0" fmla="*/ 0 w 2676243"/>
                <a:gd name="connsiteY0" fmla="*/ 0 h 3678238"/>
                <a:gd name="connsiteX1" fmla="*/ 2676243 w 2676243"/>
                <a:gd name="connsiteY1" fmla="*/ 0 h 3678238"/>
                <a:gd name="connsiteX2" fmla="*/ 2676243 w 2676243"/>
                <a:gd name="connsiteY2" fmla="*/ 3678238 h 3678238"/>
                <a:gd name="connsiteX3" fmla="*/ 0 w 2676243"/>
                <a:gd name="connsiteY3" fmla="*/ 3678238 h 3678238"/>
                <a:gd name="connsiteX4" fmla="*/ 0 w 2676243"/>
                <a:gd name="connsiteY4" fmla="*/ 0 h 367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243" h="3678238">
                  <a:moveTo>
                    <a:pt x="0" y="0"/>
                  </a:moveTo>
                  <a:lnTo>
                    <a:pt x="2676243" y="0"/>
                  </a:lnTo>
                  <a:lnTo>
                    <a:pt x="2676243" y="3678238"/>
                  </a:lnTo>
                  <a:lnTo>
                    <a:pt x="0" y="3678238"/>
                  </a:lnTo>
                  <a:lnTo>
                    <a:pt x="0" y="0"/>
                  </a:lnTo>
                  <a:close/>
                </a:path>
              </a:pathLst>
            </a:custGeom>
            <a:noFill/>
            <a:ln>
              <a:noFill/>
            </a:ln>
            <a:scene3d>
              <a:camera prst="orthographicFront"/>
              <a:lightRig rig="chilly" dir="t"/>
            </a:scene3d>
            <a:sp3d/>
          </p:spPr>
          <p:style>
            <a:lnRef idx="0">
              <a:scrgbClr r="0" g="0" b="0"/>
            </a:lnRef>
            <a:fillRef idx="1">
              <a:scrgbClr r="0" g="0" b="0"/>
            </a:fillRef>
            <a:effectRef idx="0">
              <a:schemeClr val="accent2">
                <a:shade val="80000"/>
                <a:hueOff val="98801"/>
                <a:satOff val="8455"/>
                <a:lumOff val="10540"/>
                <a:alphaOff val="0"/>
              </a:schemeClr>
            </a:effectRef>
            <a:fontRef idx="minor">
              <a:schemeClr val="lt1"/>
            </a:fontRef>
          </p:style>
          <p:txBody>
            <a:bodyPr spcFirstLastPara="0" vert="horz" wrap="square" lIns="0" tIns="61722" rIns="0" bIns="0" numCol="1" spcCol="1270" anchor="t" anchorCtr="0">
              <a:noAutofit/>
            </a:bodyPr>
            <a:lstStyle/>
            <a:p>
              <a:pPr lvl="0" defTabSz="800100">
                <a:lnSpc>
                  <a:spcPct val="90000"/>
                </a:lnSpc>
                <a:spcBef>
                  <a:spcPct val="0"/>
                </a:spcBef>
                <a:spcAft>
                  <a:spcPct val="35000"/>
                </a:spcAft>
              </a:pPr>
              <a:r>
                <a:rPr lang="es-EC" dirty="0" smtClean="0">
                  <a:solidFill>
                    <a:schemeClr val="tx1"/>
                  </a:solidFill>
                </a:rPr>
                <a:t>Parte de datos generales aceptados como valederos, para deducir a través del razonamiento lógico varias suposiciones.</a:t>
              </a:r>
              <a:endParaRPr lang="es-EC" sz="1800" kern="1200" dirty="0"/>
            </a:p>
          </p:txBody>
        </p:sp>
        <p:sp>
          <p:nvSpPr>
            <p:cNvPr id="14" name="Forma libre 13"/>
            <p:cNvSpPr/>
            <p:nvPr/>
          </p:nvSpPr>
          <p:spPr>
            <a:xfrm rot="16200000">
              <a:off x="8719467" y="1896481"/>
              <a:ext cx="1758763" cy="3592274"/>
            </a:xfrm>
            <a:custGeom>
              <a:avLst/>
              <a:gdLst>
                <a:gd name="connsiteX0" fmla="*/ 0 w 3592273"/>
                <a:gd name="connsiteY0" fmla="*/ 179614 h 3678238"/>
                <a:gd name="connsiteX1" fmla="*/ 179614 w 3592273"/>
                <a:gd name="connsiteY1" fmla="*/ 0 h 3678238"/>
                <a:gd name="connsiteX2" fmla="*/ 3412659 w 3592273"/>
                <a:gd name="connsiteY2" fmla="*/ 0 h 3678238"/>
                <a:gd name="connsiteX3" fmla="*/ 3592273 w 3592273"/>
                <a:gd name="connsiteY3" fmla="*/ 179614 h 3678238"/>
                <a:gd name="connsiteX4" fmla="*/ 3592273 w 3592273"/>
                <a:gd name="connsiteY4" fmla="*/ 3498624 h 3678238"/>
                <a:gd name="connsiteX5" fmla="*/ 3412659 w 3592273"/>
                <a:gd name="connsiteY5" fmla="*/ 3678238 h 3678238"/>
                <a:gd name="connsiteX6" fmla="*/ 179614 w 3592273"/>
                <a:gd name="connsiteY6" fmla="*/ 3678238 h 3678238"/>
                <a:gd name="connsiteX7" fmla="*/ 0 w 3592273"/>
                <a:gd name="connsiteY7" fmla="*/ 3498624 h 3678238"/>
                <a:gd name="connsiteX8" fmla="*/ 0 w 3592273"/>
                <a:gd name="connsiteY8" fmla="*/ 179614 h 367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273" h="3678238">
                  <a:moveTo>
                    <a:pt x="3416856" y="1"/>
                  </a:moveTo>
                  <a:cubicBezTo>
                    <a:pt x="3513736" y="1"/>
                    <a:pt x="3592273" y="82341"/>
                    <a:pt x="3592273" y="183913"/>
                  </a:cubicBezTo>
                  <a:lnTo>
                    <a:pt x="3592273" y="3494325"/>
                  </a:lnTo>
                  <a:cubicBezTo>
                    <a:pt x="3592273" y="3595897"/>
                    <a:pt x="3513736" y="3678237"/>
                    <a:pt x="3416856" y="3678237"/>
                  </a:cubicBezTo>
                  <a:lnTo>
                    <a:pt x="175417" y="3678237"/>
                  </a:lnTo>
                  <a:cubicBezTo>
                    <a:pt x="78537" y="3678237"/>
                    <a:pt x="0" y="3595897"/>
                    <a:pt x="0" y="3494325"/>
                  </a:cubicBezTo>
                  <a:lnTo>
                    <a:pt x="0" y="183913"/>
                  </a:lnTo>
                  <a:cubicBezTo>
                    <a:pt x="0" y="82341"/>
                    <a:pt x="78537" y="1"/>
                    <a:pt x="175417" y="1"/>
                  </a:cubicBezTo>
                  <a:lnTo>
                    <a:pt x="3416856" y="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shade val="80000"/>
                <a:hueOff val="197602"/>
                <a:satOff val="16909"/>
                <a:lumOff val="21080"/>
                <a:alphaOff val="0"/>
              </a:schemeClr>
            </a:fillRef>
            <a:effectRef idx="0">
              <a:schemeClr val="accent2">
                <a:shade val="80000"/>
                <a:hueOff val="197602"/>
                <a:satOff val="16909"/>
                <a:lumOff val="21080"/>
                <a:alphaOff val="0"/>
              </a:schemeClr>
            </a:effectRef>
            <a:fontRef idx="minor">
              <a:schemeClr val="lt1"/>
            </a:fontRef>
          </p:style>
          <p:txBody>
            <a:bodyPr spcFirstLastPara="0" vert="horz" wrap="square" lIns="662083" tIns="147448" rIns="191135" bIns="2873818" numCol="1" spcCol="1270" anchor="t" anchorCtr="0">
              <a:noAutofit/>
            </a:bodyPr>
            <a:lstStyle/>
            <a:p>
              <a:pPr lvl="0" algn="r" defTabSz="1911350">
                <a:lnSpc>
                  <a:spcPct val="90000"/>
                </a:lnSpc>
                <a:spcBef>
                  <a:spcPct val="0"/>
                </a:spcBef>
                <a:spcAft>
                  <a:spcPct val="35000"/>
                </a:spcAft>
              </a:pPr>
              <a:endParaRPr lang="es-EC" sz="4300" kern="1200" dirty="0"/>
            </a:p>
          </p:txBody>
        </p:sp>
        <p:sp>
          <p:nvSpPr>
            <p:cNvPr id="15" name="Extracto 14"/>
            <p:cNvSpPr/>
            <p:nvPr/>
          </p:nvSpPr>
          <p:spPr>
            <a:xfrm rot="5400000">
              <a:off x="7550445" y="4109735"/>
              <a:ext cx="540456" cy="538841"/>
            </a:xfrm>
            <a:prstGeom prst="flowChartExtract">
              <a:avLst/>
            </a:prstGeom>
            <a:solidFill>
              <a:schemeClr val="accent1">
                <a:lumMod val="75000"/>
              </a:schemeClr>
            </a:solidFill>
            <a:scene3d>
              <a:camera prst="orthographicFront"/>
              <a:lightRig rig="chilly" dir="t"/>
            </a:scene3d>
            <a:sp3d z="12700" extrusionH="1700" prstMaterial="dkEdge">
              <a:bevelT w="25400" h="6350" prst="softRound"/>
              <a:bevelB w="0" h="0" prst="convex"/>
            </a:sp3d>
          </p:spPr>
          <p:style>
            <a:lnRef idx="1">
              <a:schemeClr val="accent2">
                <a:shade val="80000"/>
                <a:hueOff val="197602"/>
                <a:satOff val="16909"/>
                <a:lumOff val="2108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orma libre 15"/>
            <p:cNvSpPr/>
            <p:nvPr/>
          </p:nvSpPr>
          <p:spPr>
            <a:xfrm>
              <a:off x="8521167" y="2813237"/>
              <a:ext cx="2676243" cy="3678238"/>
            </a:xfrm>
            <a:custGeom>
              <a:avLst/>
              <a:gdLst>
                <a:gd name="connsiteX0" fmla="*/ 0 w 2676243"/>
                <a:gd name="connsiteY0" fmla="*/ 0 h 3678238"/>
                <a:gd name="connsiteX1" fmla="*/ 2676243 w 2676243"/>
                <a:gd name="connsiteY1" fmla="*/ 0 h 3678238"/>
                <a:gd name="connsiteX2" fmla="*/ 2676243 w 2676243"/>
                <a:gd name="connsiteY2" fmla="*/ 3678238 h 3678238"/>
                <a:gd name="connsiteX3" fmla="*/ 0 w 2676243"/>
                <a:gd name="connsiteY3" fmla="*/ 3678238 h 3678238"/>
                <a:gd name="connsiteX4" fmla="*/ 0 w 2676243"/>
                <a:gd name="connsiteY4" fmla="*/ 0 h 367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243" h="3678238">
                  <a:moveTo>
                    <a:pt x="0" y="0"/>
                  </a:moveTo>
                  <a:lnTo>
                    <a:pt x="2676243" y="0"/>
                  </a:lnTo>
                  <a:lnTo>
                    <a:pt x="2676243" y="3678238"/>
                  </a:lnTo>
                  <a:lnTo>
                    <a:pt x="0" y="3678238"/>
                  </a:lnTo>
                  <a:lnTo>
                    <a:pt x="0" y="0"/>
                  </a:lnTo>
                  <a:close/>
                </a:path>
              </a:pathLst>
            </a:custGeom>
            <a:noFill/>
            <a:ln>
              <a:noFill/>
            </a:ln>
            <a:scene3d>
              <a:camera prst="orthographicFront"/>
              <a:lightRig rig="chilly" dir="t"/>
            </a:scene3d>
            <a:sp3d/>
          </p:spPr>
          <p:style>
            <a:lnRef idx="0">
              <a:scrgbClr r="0" g="0" b="0"/>
            </a:lnRef>
            <a:fillRef idx="1">
              <a:scrgbClr r="0" g="0" b="0"/>
            </a:fillRef>
            <a:effectRef idx="0">
              <a:schemeClr val="accent2">
                <a:shade val="80000"/>
                <a:hueOff val="197602"/>
                <a:satOff val="16909"/>
                <a:lumOff val="2108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US" sz="1800" kern="1200" dirty="0" smtClean="0">
                  <a:solidFill>
                    <a:schemeClr val="tx1"/>
                  </a:solidFill>
                </a:rPr>
                <a:t>El investigador desarrolla conceptos partiendo de los datos y no recogiéndolos para evaluar modelos, hipótesis o teorías previamente planteadas.</a:t>
              </a:r>
              <a:endParaRPr lang="es-EC" sz="1800" kern="1200" dirty="0">
                <a:solidFill>
                  <a:schemeClr val="tx1"/>
                </a:solidFill>
              </a:endParaRPr>
            </a:p>
          </p:txBody>
        </p:sp>
      </p:grpSp>
      <p:sp>
        <p:nvSpPr>
          <p:cNvPr id="5" name="Rectángulo 4"/>
          <p:cNvSpPr/>
          <p:nvPr/>
        </p:nvSpPr>
        <p:spPr>
          <a:xfrm>
            <a:off x="581192" y="2079930"/>
            <a:ext cx="2974597" cy="369332"/>
          </a:xfrm>
          <a:prstGeom prst="rect">
            <a:avLst/>
          </a:prstGeom>
        </p:spPr>
        <p:txBody>
          <a:bodyPr wrap="none">
            <a:spAutoFit/>
          </a:bodyPr>
          <a:lstStyle/>
          <a:p>
            <a:pPr lvl="0"/>
            <a:r>
              <a:rPr lang="es-US" b="1" dirty="0"/>
              <a:t>Investigación exploratoria</a:t>
            </a:r>
            <a:endParaRPr lang="es-EC" dirty="0"/>
          </a:p>
        </p:txBody>
      </p:sp>
      <p:sp>
        <p:nvSpPr>
          <p:cNvPr id="6" name="Rectángulo 5"/>
          <p:cNvSpPr/>
          <p:nvPr/>
        </p:nvSpPr>
        <p:spPr>
          <a:xfrm>
            <a:off x="4573792" y="2077252"/>
            <a:ext cx="2183803" cy="369332"/>
          </a:xfrm>
          <a:prstGeom prst="rect">
            <a:avLst/>
          </a:prstGeom>
        </p:spPr>
        <p:txBody>
          <a:bodyPr wrap="none">
            <a:spAutoFit/>
          </a:bodyPr>
          <a:lstStyle/>
          <a:p>
            <a:pPr lvl="0"/>
            <a:r>
              <a:rPr lang="es-US" b="1" dirty="0"/>
              <a:t>Método Deductivo</a:t>
            </a:r>
            <a:endParaRPr lang="es-EC" dirty="0"/>
          </a:p>
        </p:txBody>
      </p:sp>
      <p:sp>
        <p:nvSpPr>
          <p:cNvPr id="7" name="Rectángulo 6"/>
          <p:cNvSpPr/>
          <p:nvPr/>
        </p:nvSpPr>
        <p:spPr>
          <a:xfrm>
            <a:off x="8151639" y="2077252"/>
            <a:ext cx="2800510" cy="369332"/>
          </a:xfrm>
          <a:prstGeom prst="rect">
            <a:avLst/>
          </a:prstGeom>
        </p:spPr>
        <p:txBody>
          <a:bodyPr wrap="none">
            <a:spAutoFit/>
          </a:bodyPr>
          <a:lstStyle/>
          <a:p>
            <a:pPr lvl="0"/>
            <a:r>
              <a:rPr lang="es-US" b="1" dirty="0"/>
              <a:t>Investigación </a:t>
            </a:r>
            <a:r>
              <a:rPr lang="es-US" b="1" dirty="0" smtClean="0"/>
              <a:t>cualitativa</a:t>
            </a:r>
            <a:endParaRPr lang="es-EC" dirty="0"/>
          </a:p>
        </p:txBody>
      </p:sp>
      <p:sp>
        <p:nvSpPr>
          <p:cNvPr id="17" name="Rectángulo 16"/>
          <p:cNvSpPr/>
          <p:nvPr/>
        </p:nvSpPr>
        <p:spPr>
          <a:xfrm>
            <a:off x="2425167" y="4935974"/>
            <a:ext cx="6096000" cy="1084912"/>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endParaRPr lang="es-EC" sz="1050" dirty="0">
              <a:solidFill>
                <a:srgbClr val="000000"/>
              </a:solidFill>
              <a:latin typeface="Trebuchet MS" panose="020B0603020202020204" pitchFamily="34" charset="0"/>
            </a:endParaRPr>
          </a:p>
          <a:p>
            <a:r>
              <a:rPr lang="es-EC" dirty="0" smtClean="0"/>
              <a:t>Es una metodología para identificar, evaluar e interpretar las investigaciones relevantes y disponibles sobre una pregunta de investigación particular, área temática o fenómeno de interés.</a:t>
            </a:r>
            <a:endParaRPr lang="es-EC" dirty="0"/>
          </a:p>
        </p:txBody>
      </p:sp>
      <p:sp>
        <p:nvSpPr>
          <p:cNvPr id="18" name="Rectángulo 17"/>
          <p:cNvSpPr/>
          <p:nvPr/>
        </p:nvSpPr>
        <p:spPr>
          <a:xfrm>
            <a:off x="4229043" y="6122810"/>
            <a:ext cx="3535904" cy="369332"/>
          </a:xfrm>
          <a:prstGeom prst="rect">
            <a:avLst/>
          </a:prstGeom>
        </p:spPr>
        <p:txBody>
          <a:bodyPr wrap="none">
            <a:spAutoFit/>
          </a:bodyPr>
          <a:lstStyle/>
          <a:p>
            <a:pPr lvl="0"/>
            <a:r>
              <a:rPr lang="es-US" b="1" dirty="0" smtClean="0"/>
              <a:t>Mapeo Sistemático de Estudios</a:t>
            </a:r>
          </a:p>
        </p:txBody>
      </p:sp>
      <p:pic>
        <p:nvPicPr>
          <p:cNvPr id="1024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318" y="4743280"/>
            <a:ext cx="2431843" cy="162933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C3B4E946-9B80-452A-B5A3-3659FFB90BB0}" type="slidenum">
              <a:rPr lang="es-EC" smtClean="0"/>
              <a:t>12</a:t>
            </a:fld>
            <a:endParaRPr lang="es-EC"/>
          </a:p>
        </p:txBody>
      </p:sp>
    </p:spTree>
    <p:extLst>
      <p:ext uri="{BB962C8B-B14F-4D97-AF65-F5344CB8AC3E}">
        <p14:creationId xmlns:p14="http://schemas.microsoft.com/office/powerpoint/2010/main" val="31277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Marco Teórico</a:t>
            </a:r>
            <a:endParaRPr lang="es-EC" dirty="0"/>
          </a:p>
        </p:txBody>
      </p:sp>
      <p:pic>
        <p:nvPicPr>
          <p:cNvPr id="11266" name="Picture 2" descr="Resultado de imagen para hipotesis de investig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11" y="4881168"/>
            <a:ext cx="1305298" cy="174039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897314" y="4629381"/>
            <a:ext cx="1189749" cy="369332"/>
          </a:xfrm>
          <a:prstGeom prst="rect">
            <a:avLst/>
          </a:prstGeom>
        </p:spPr>
        <p:txBody>
          <a:bodyPr wrap="none">
            <a:spAutoFit/>
          </a:bodyPr>
          <a:lstStyle/>
          <a:p>
            <a:pPr algn="just"/>
            <a:r>
              <a:rPr lang="es-ES" b="1" dirty="0"/>
              <a:t>Hipótesis</a:t>
            </a:r>
          </a:p>
        </p:txBody>
      </p:sp>
      <p:pic>
        <p:nvPicPr>
          <p:cNvPr id="11268"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836" y="2224805"/>
            <a:ext cx="3436022" cy="21475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a:stretch>
            <a:fillRect/>
          </a:stretch>
        </p:blipFill>
        <p:spPr>
          <a:xfrm>
            <a:off x="6819733" y="877302"/>
            <a:ext cx="4791075" cy="5295900"/>
          </a:xfrm>
          <a:prstGeom prst="rect">
            <a:avLst/>
          </a:prstGeom>
        </p:spPr>
      </p:pic>
      <p:sp>
        <p:nvSpPr>
          <p:cNvPr id="8" name="Marcador de número de diapositiva 7"/>
          <p:cNvSpPr>
            <a:spLocks noGrp="1"/>
          </p:cNvSpPr>
          <p:nvPr>
            <p:ph type="sldNum" sz="quarter" idx="12"/>
          </p:nvPr>
        </p:nvSpPr>
        <p:spPr/>
        <p:txBody>
          <a:bodyPr/>
          <a:lstStyle/>
          <a:p>
            <a:fld id="{C3B4E946-9B80-452A-B5A3-3659FFB90BB0}" type="slidenum">
              <a:rPr lang="es-EC" smtClean="0"/>
              <a:t>13</a:t>
            </a:fld>
            <a:endParaRPr lang="es-EC"/>
          </a:p>
        </p:txBody>
      </p:sp>
      <p:sp>
        <p:nvSpPr>
          <p:cNvPr id="4" name="CuadroTexto 3"/>
          <p:cNvSpPr txBox="1"/>
          <p:nvPr/>
        </p:nvSpPr>
        <p:spPr>
          <a:xfrm>
            <a:off x="581191" y="5147733"/>
            <a:ext cx="2077341" cy="646331"/>
          </a:xfrm>
          <a:prstGeom prst="rect">
            <a:avLst/>
          </a:prstGeom>
          <a:noFill/>
        </p:spPr>
        <p:txBody>
          <a:bodyPr wrap="square" rtlCol="0">
            <a:spAutoFit/>
          </a:bodyPr>
          <a:lstStyle/>
          <a:p>
            <a:r>
              <a:rPr lang="es-EC" dirty="0" smtClean="0"/>
              <a:t>Variable dependiente</a:t>
            </a:r>
            <a:endParaRPr lang="es-EC" dirty="0"/>
          </a:p>
        </p:txBody>
      </p:sp>
      <p:sp>
        <p:nvSpPr>
          <p:cNvPr id="11" name="CuadroTexto 10"/>
          <p:cNvSpPr txBox="1"/>
          <p:nvPr/>
        </p:nvSpPr>
        <p:spPr>
          <a:xfrm>
            <a:off x="2048392" y="5751366"/>
            <a:ext cx="2077341" cy="646331"/>
          </a:xfrm>
          <a:prstGeom prst="rect">
            <a:avLst/>
          </a:prstGeom>
          <a:noFill/>
        </p:spPr>
        <p:txBody>
          <a:bodyPr wrap="square" rtlCol="0">
            <a:spAutoFit/>
          </a:bodyPr>
          <a:lstStyle/>
          <a:p>
            <a:r>
              <a:rPr lang="es-EC" dirty="0" smtClean="0"/>
              <a:t>Variable Independiente</a:t>
            </a:r>
            <a:endParaRPr lang="es-EC" dirty="0"/>
          </a:p>
        </p:txBody>
      </p:sp>
    </p:spTree>
    <p:extLst>
      <p:ext uri="{BB962C8B-B14F-4D97-AF65-F5344CB8AC3E}">
        <p14:creationId xmlns:p14="http://schemas.microsoft.com/office/powerpoint/2010/main" val="41288047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Mapeo sistemático de Estudios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03431934"/>
              </p:ext>
            </p:extLst>
          </p:nvPr>
        </p:nvGraphicFramePr>
        <p:xfrm>
          <a:off x="6973804" y="2084656"/>
          <a:ext cx="5218196"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661015" y="5946928"/>
            <a:ext cx="4007071" cy="369332"/>
          </a:xfrm>
          <a:prstGeom prst="rect">
            <a:avLst/>
          </a:prstGeom>
          <a:solidFill>
            <a:schemeClr val="bg2">
              <a:lumMod val="75000"/>
            </a:schemeClr>
          </a:solidFill>
        </p:spPr>
        <p:txBody>
          <a:bodyPr wrap="square" rtlCol="0">
            <a:spAutoFit/>
          </a:bodyPr>
          <a:lstStyle/>
          <a:p>
            <a:pPr marL="457200" indent="-457200">
              <a:buFont typeface="Arial" panose="020B0604020202020204" pitchFamily="34" charset="0"/>
              <a:buChar char="•"/>
            </a:pPr>
            <a:r>
              <a:rPr lang="es-EC" dirty="0" smtClean="0"/>
              <a:t>Presentación de resultados del SMS</a:t>
            </a:r>
            <a:endParaRPr lang="es-EC" sz="1200" dirty="0" smtClean="0"/>
          </a:p>
        </p:txBody>
      </p:sp>
      <p:pic>
        <p:nvPicPr>
          <p:cNvPr id="12290" name="Picture 2" descr="Resultado de imagen para proces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192" y="2051661"/>
            <a:ext cx="1928836" cy="2005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661943" y="2745506"/>
            <a:ext cx="1049326" cy="369332"/>
          </a:xfrm>
          <a:prstGeom prst="rect">
            <a:avLst/>
          </a:prstGeom>
        </p:spPr>
        <p:txBody>
          <a:bodyPr wrap="none">
            <a:spAutoFit/>
          </a:bodyPr>
          <a:lstStyle/>
          <a:p>
            <a:r>
              <a:rPr lang="es-EC" b="1" dirty="0" smtClean="0"/>
              <a:t>Proceso</a:t>
            </a:r>
            <a:endParaRPr lang="es-EC" b="1" dirty="0"/>
          </a:p>
        </p:txBody>
      </p:sp>
      <p:sp>
        <p:nvSpPr>
          <p:cNvPr id="6" name="Rectángulo 5"/>
          <p:cNvSpPr/>
          <p:nvPr/>
        </p:nvSpPr>
        <p:spPr>
          <a:xfrm>
            <a:off x="2436914" y="4084302"/>
            <a:ext cx="2579552" cy="369332"/>
          </a:xfrm>
          <a:prstGeom prst="rect">
            <a:avLst/>
          </a:prstGeom>
          <a:solidFill>
            <a:schemeClr val="accent3">
              <a:lumMod val="75000"/>
            </a:schemeClr>
          </a:solidFill>
        </p:spPr>
        <p:txBody>
          <a:bodyPr wrap="none">
            <a:spAutoFit/>
          </a:bodyPr>
          <a:lstStyle/>
          <a:p>
            <a:pPr marL="457200" indent="-457200">
              <a:buFont typeface="Arial" panose="020B0604020202020204" pitchFamily="34" charset="0"/>
              <a:buChar char="•"/>
            </a:pPr>
            <a:r>
              <a:rPr lang="es-EC" dirty="0"/>
              <a:t>Planificación del SMS</a:t>
            </a:r>
          </a:p>
        </p:txBody>
      </p:sp>
      <p:sp>
        <p:nvSpPr>
          <p:cNvPr id="7" name="Rectángulo 6"/>
          <p:cNvSpPr/>
          <p:nvPr/>
        </p:nvSpPr>
        <p:spPr>
          <a:xfrm>
            <a:off x="2020261" y="5087201"/>
            <a:ext cx="2332690" cy="369332"/>
          </a:xfrm>
          <a:prstGeom prst="rect">
            <a:avLst/>
          </a:prstGeom>
          <a:solidFill>
            <a:schemeClr val="accent5">
              <a:lumMod val="75000"/>
            </a:schemeClr>
          </a:solidFill>
          <a:ln>
            <a:solidFill>
              <a:schemeClr val="accent5">
                <a:lumMod val="75000"/>
              </a:schemeClr>
            </a:solidFill>
          </a:ln>
        </p:spPr>
        <p:txBody>
          <a:bodyPr wrap="none">
            <a:spAutoFit/>
          </a:bodyPr>
          <a:lstStyle/>
          <a:p>
            <a:pPr marL="457200" indent="-457200">
              <a:buFont typeface="Arial" panose="020B0604020202020204" pitchFamily="34" charset="0"/>
              <a:buChar char="•"/>
            </a:pPr>
            <a:r>
              <a:rPr lang="es-EC" dirty="0"/>
              <a:t>Ejecución del SMS</a:t>
            </a:r>
          </a:p>
        </p:txBody>
      </p:sp>
      <p:sp>
        <p:nvSpPr>
          <p:cNvPr id="8" name="Marcador de número de diapositiva 7"/>
          <p:cNvSpPr>
            <a:spLocks noGrp="1"/>
          </p:cNvSpPr>
          <p:nvPr>
            <p:ph type="sldNum" sz="quarter" idx="12"/>
          </p:nvPr>
        </p:nvSpPr>
        <p:spPr/>
        <p:txBody>
          <a:bodyPr/>
          <a:lstStyle/>
          <a:p>
            <a:fld id="{C3B4E946-9B80-452A-B5A3-3659FFB90BB0}" type="slidenum">
              <a:rPr lang="es-EC" smtClean="0"/>
              <a:t>14</a:t>
            </a:fld>
            <a:endParaRPr lang="es-EC"/>
          </a:p>
        </p:txBody>
      </p:sp>
    </p:spTree>
    <p:extLst>
      <p:ext uri="{BB962C8B-B14F-4D97-AF65-F5344CB8AC3E}">
        <p14:creationId xmlns:p14="http://schemas.microsoft.com/office/powerpoint/2010/main" val="30203643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dirty="0" smtClean="0"/>
              <a:t>PLANIFICACIÓN del SMS</a:t>
            </a:r>
            <a:r>
              <a:rPr lang="es-EC" dirty="0"/>
              <a:t/>
            </a:r>
            <a:br>
              <a:rPr lang="es-EC" dirty="0"/>
            </a:br>
            <a:endParaRPr lang="es-EC" dirty="0"/>
          </a:p>
        </p:txBody>
      </p:sp>
      <p:sp>
        <p:nvSpPr>
          <p:cNvPr id="3" name="Rectángulo 2"/>
          <p:cNvSpPr/>
          <p:nvPr/>
        </p:nvSpPr>
        <p:spPr>
          <a:xfrm>
            <a:off x="4865266" y="1021976"/>
            <a:ext cx="6363027" cy="369332"/>
          </a:xfrm>
          <a:prstGeom prst="rect">
            <a:avLst/>
          </a:prstGeom>
          <a:solidFill>
            <a:schemeClr val="bg2"/>
          </a:solidFill>
        </p:spPr>
        <p:txBody>
          <a:bodyPr wrap="square">
            <a:spAutoFit/>
          </a:bodyPr>
          <a:lstStyle/>
          <a:p>
            <a:r>
              <a:rPr lang="es-ES" dirty="0"/>
              <a:t>DEFINICIÓN DE LAS PREGUNTAS DE INVESTIGACIÓN </a:t>
            </a:r>
            <a:endParaRPr lang="es-EC" dirty="0"/>
          </a:p>
        </p:txBody>
      </p:sp>
      <p:pic>
        <p:nvPicPr>
          <p:cNvPr id="13314" name="Picture 2" descr="Resultado de imagen para planifi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23" y="305920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p:txBody>
          <a:bodyPr/>
          <a:lstStyle/>
          <a:p>
            <a:fld id="{C3B4E946-9B80-452A-B5A3-3659FFB90BB0}" type="slidenum">
              <a:rPr lang="es-EC" smtClean="0"/>
              <a:t>15</a:t>
            </a:fld>
            <a:endParaRPr lang="es-EC"/>
          </a:p>
        </p:txBody>
      </p:sp>
      <p:sp>
        <p:nvSpPr>
          <p:cNvPr id="6" name="Rectángulo 5"/>
          <p:cNvSpPr/>
          <p:nvPr/>
        </p:nvSpPr>
        <p:spPr>
          <a:xfrm>
            <a:off x="2378448" y="2239759"/>
            <a:ext cx="6096000" cy="1200329"/>
          </a:xfrm>
          <a:prstGeom prst="rect">
            <a:avLst/>
          </a:prstGeom>
          <a:solidFill>
            <a:schemeClr val="accent2">
              <a:lumMod val="20000"/>
              <a:lumOff val="80000"/>
            </a:schemeClr>
          </a:solidFill>
        </p:spPr>
        <p:txBody>
          <a:bodyPr>
            <a:spAutoFit/>
          </a:bodyPr>
          <a:lstStyle/>
          <a:p>
            <a:pPr lvl="0"/>
            <a:r>
              <a:rPr lang="es-ES" b="1" dirty="0"/>
              <a:t>RQ1: </a:t>
            </a:r>
            <a:r>
              <a:rPr lang="es-ES" dirty="0"/>
              <a:t>¿Cuáles son los elementos y actividades propuestos en los modelos de desarrollo de aplicaciones móviles orientados a personas con discapacidad visual desde la perspectiva de la usabilidad?</a:t>
            </a:r>
            <a:endParaRPr lang="es-EC" dirty="0"/>
          </a:p>
        </p:txBody>
      </p:sp>
      <p:sp>
        <p:nvSpPr>
          <p:cNvPr id="7" name="Rectángulo 6"/>
          <p:cNvSpPr/>
          <p:nvPr/>
        </p:nvSpPr>
        <p:spPr>
          <a:xfrm>
            <a:off x="4284134" y="3859542"/>
            <a:ext cx="6096000" cy="923330"/>
          </a:xfrm>
          <a:prstGeom prst="rect">
            <a:avLst/>
          </a:prstGeom>
          <a:solidFill>
            <a:schemeClr val="accent4">
              <a:lumMod val="40000"/>
              <a:lumOff val="60000"/>
            </a:schemeClr>
          </a:solidFill>
        </p:spPr>
        <p:txBody>
          <a:bodyPr>
            <a:spAutoFit/>
          </a:bodyPr>
          <a:lstStyle/>
          <a:p>
            <a:pPr lvl="0"/>
            <a:r>
              <a:rPr lang="es-ES" b="1" dirty="0"/>
              <a:t>RQ2: </a:t>
            </a:r>
            <a:r>
              <a:rPr lang="es-ES" dirty="0"/>
              <a:t>¿Qué criterios de usabilidad son pertinentes para que el desarrollo de aplicaciones móviles satisfaga los requisitos de los usuarios con discapacidad visual? </a:t>
            </a:r>
            <a:endParaRPr lang="es-EC" dirty="0"/>
          </a:p>
        </p:txBody>
      </p:sp>
      <p:sp>
        <p:nvSpPr>
          <p:cNvPr id="9" name="Rectángulo 8"/>
          <p:cNvSpPr/>
          <p:nvPr/>
        </p:nvSpPr>
        <p:spPr>
          <a:xfrm>
            <a:off x="5740400" y="5355972"/>
            <a:ext cx="6096000" cy="1200329"/>
          </a:xfrm>
          <a:prstGeom prst="rect">
            <a:avLst/>
          </a:prstGeom>
          <a:solidFill>
            <a:schemeClr val="accent4">
              <a:lumMod val="40000"/>
              <a:lumOff val="60000"/>
            </a:schemeClr>
          </a:solidFill>
        </p:spPr>
        <p:txBody>
          <a:bodyPr>
            <a:spAutoFit/>
          </a:bodyPr>
          <a:lstStyle/>
          <a:p>
            <a:pPr lvl="0"/>
            <a:r>
              <a:rPr lang="es-ES" b="1" dirty="0"/>
              <a:t>RQ3: </a:t>
            </a:r>
            <a:r>
              <a:rPr lang="es-ES" dirty="0"/>
              <a:t>¿Qué características deben poseer los dispositivos móviles en términos de hardware, para que el usuario no vidente interactúe de forma sencilla con los dispositivos móviles?</a:t>
            </a:r>
            <a:endParaRPr lang="es-EC" dirty="0"/>
          </a:p>
        </p:txBody>
      </p:sp>
      <p:pic>
        <p:nvPicPr>
          <p:cNvPr id="9218" name="Picture 2" descr="Resultado de imagen para respuesta de las pregunt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892" y="4886515"/>
            <a:ext cx="2018242" cy="151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117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dirty="0" smtClean="0"/>
              <a:t>PLANIFICACIÓN del SMS</a:t>
            </a:r>
            <a:r>
              <a:rPr lang="es-EC" dirty="0"/>
              <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12175902"/>
              </p:ext>
            </p:extLst>
          </p:nvPr>
        </p:nvGraphicFramePr>
        <p:xfrm>
          <a:off x="2566708" y="1939177"/>
          <a:ext cx="9212916" cy="46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865266" y="1021976"/>
            <a:ext cx="6363027" cy="369332"/>
          </a:xfrm>
          <a:prstGeom prst="rect">
            <a:avLst/>
          </a:prstGeom>
          <a:solidFill>
            <a:schemeClr val="bg2"/>
          </a:solidFill>
        </p:spPr>
        <p:txBody>
          <a:bodyPr wrap="square">
            <a:spAutoFit/>
          </a:bodyPr>
          <a:lstStyle/>
          <a:p>
            <a:r>
              <a:rPr lang="es-ES" dirty="0"/>
              <a:t>DEFINICIÓN DE LAS PREGUNTAS DE INVESTIGACIÓN </a:t>
            </a:r>
            <a:endParaRPr lang="es-EC" dirty="0"/>
          </a:p>
        </p:txBody>
      </p:sp>
      <p:pic>
        <p:nvPicPr>
          <p:cNvPr id="13314" name="Picture 2" descr="Resultado de imagen para planificac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323" y="305920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p:txBody>
          <a:bodyPr/>
          <a:lstStyle/>
          <a:p>
            <a:fld id="{C3B4E946-9B80-452A-B5A3-3659FFB90BB0}" type="slidenum">
              <a:rPr lang="es-EC" smtClean="0"/>
              <a:t>16</a:t>
            </a:fld>
            <a:endParaRPr lang="es-EC"/>
          </a:p>
        </p:txBody>
      </p:sp>
    </p:spTree>
    <p:extLst>
      <p:ext uri="{BB962C8B-B14F-4D97-AF65-F5344CB8AC3E}">
        <p14:creationId xmlns:p14="http://schemas.microsoft.com/office/powerpoint/2010/main" val="4133491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921" y="717447"/>
            <a:ext cx="11029616" cy="731220"/>
          </a:xfrm>
        </p:spPr>
        <p:txBody>
          <a:bodyPr/>
          <a:lstStyle/>
          <a:p>
            <a:r>
              <a:rPr lang="es-EC" dirty="0" smtClean="0"/>
              <a:t>Planificación del SMS</a:t>
            </a:r>
            <a:endParaRPr lang="es-EC" dirty="0"/>
          </a:p>
        </p:txBody>
      </p:sp>
      <p:sp>
        <p:nvSpPr>
          <p:cNvPr id="3" name="Marcador de contenido 2"/>
          <p:cNvSpPr>
            <a:spLocks noGrp="1"/>
          </p:cNvSpPr>
          <p:nvPr>
            <p:ph idx="1"/>
          </p:nvPr>
        </p:nvSpPr>
        <p:spPr>
          <a:xfrm>
            <a:off x="5801058" y="984736"/>
            <a:ext cx="5573685" cy="463931"/>
          </a:xfrm>
          <a:solidFill>
            <a:schemeClr val="accent2">
              <a:lumMod val="60000"/>
              <a:lumOff val="40000"/>
            </a:schemeClr>
          </a:solidFill>
        </p:spPr>
        <p:txBody>
          <a:bodyPr>
            <a:normAutofit/>
          </a:bodyPr>
          <a:lstStyle/>
          <a:p>
            <a:pPr marL="0" indent="0">
              <a:buNone/>
            </a:pPr>
            <a:r>
              <a:rPr lang="es-EC" dirty="0" smtClean="0"/>
              <a:t>DEFINICIÓN DE LA ESTRATEGIA DE BÚSQUEDA</a:t>
            </a:r>
            <a:endParaRPr lang="es-EC" dirty="0"/>
          </a:p>
        </p:txBody>
      </p:sp>
      <p:pic>
        <p:nvPicPr>
          <p:cNvPr id="4" name="Imagen 3"/>
          <p:cNvPicPr/>
          <p:nvPr/>
        </p:nvPicPr>
        <p:blipFill>
          <a:blip r:embed="rId3"/>
          <a:stretch>
            <a:fillRect/>
          </a:stretch>
        </p:blipFill>
        <p:spPr>
          <a:xfrm>
            <a:off x="253219" y="2574388"/>
            <a:ext cx="10647392" cy="3970793"/>
          </a:xfrm>
          <a:prstGeom prst="rect">
            <a:avLst/>
          </a:prstGeom>
        </p:spPr>
      </p:pic>
      <p:cxnSp>
        <p:nvCxnSpPr>
          <p:cNvPr id="6" name="Conector recto de flecha 5"/>
          <p:cNvCxnSpPr/>
          <p:nvPr/>
        </p:nvCxnSpPr>
        <p:spPr>
          <a:xfrm>
            <a:off x="2729132" y="4206240"/>
            <a:ext cx="464234" cy="32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173372" y="4179956"/>
            <a:ext cx="464234" cy="32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9385495" y="4236227"/>
            <a:ext cx="464234" cy="32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2363372" y="5985802"/>
            <a:ext cx="597877" cy="35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6106550" y="5933234"/>
            <a:ext cx="597877" cy="35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9086556" y="5982471"/>
            <a:ext cx="597877" cy="35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flipV="1">
            <a:off x="1195754" y="5376636"/>
            <a:ext cx="351692" cy="55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flipV="1">
            <a:off x="7870378" y="5499267"/>
            <a:ext cx="351692" cy="55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4989589" y="5777566"/>
            <a:ext cx="351692" cy="507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1371600" y="4065563"/>
            <a:ext cx="608089" cy="332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4773467" y="4341734"/>
            <a:ext cx="432243" cy="327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8030568" y="4165888"/>
            <a:ext cx="608089" cy="332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12"/>
          </p:nvPr>
        </p:nvSpPr>
        <p:spPr/>
        <p:txBody>
          <a:bodyPr/>
          <a:lstStyle/>
          <a:p>
            <a:fld id="{C3B4E946-9B80-452A-B5A3-3659FFB90BB0}" type="slidenum">
              <a:rPr lang="es-EC" smtClean="0"/>
              <a:t>17</a:t>
            </a:fld>
            <a:endParaRPr lang="es-EC"/>
          </a:p>
        </p:txBody>
      </p:sp>
    </p:spTree>
    <p:extLst>
      <p:ext uri="{BB962C8B-B14F-4D97-AF65-F5344CB8AC3E}">
        <p14:creationId xmlns:p14="http://schemas.microsoft.com/office/powerpoint/2010/main" val="322650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dirty="0"/>
              <a:t>Planificación </a:t>
            </a:r>
            <a:r>
              <a:rPr lang="es-EC" sz="2500" dirty="0" smtClean="0"/>
              <a:t>del SMS</a:t>
            </a:r>
            <a:endParaRPr lang="es-EC" sz="2500" dirty="0"/>
          </a:p>
        </p:txBody>
      </p:sp>
      <p:sp>
        <p:nvSpPr>
          <p:cNvPr id="4" name="Rectángulo 3"/>
          <p:cNvSpPr/>
          <p:nvPr/>
        </p:nvSpPr>
        <p:spPr>
          <a:xfrm>
            <a:off x="4475748" y="839724"/>
            <a:ext cx="6865456" cy="369332"/>
          </a:xfrm>
          <a:prstGeom prst="rect">
            <a:avLst/>
          </a:prstGeom>
          <a:solidFill>
            <a:schemeClr val="accent2">
              <a:lumMod val="40000"/>
              <a:lumOff val="60000"/>
            </a:schemeClr>
          </a:solidFill>
        </p:spPr>
        <p:txBody>
          <a:bodyPr wrap="square">
            <a:spAutoFit/>
          </a:bodyPr>
          <a:lstStyle/>
          <a:p>
            <a:pPr algn="ctr"/>
            <a:r>
              <a:rPr lang="es-EC" dirty="0" smtClean="0"/>
              <a:t>DEFINICIÓN DE LA ESTRATEGIA DE BÚSQUEDA</a:t>
            </a:r>
          </a:p>
        </p:txBody>
      </p:sp>
      <p:sp>
        <p:nvSpPr>
          <p:cNvPr id="8" name="Rectángulo 7"/>
          <p:cNvSpPr/>
          <p:nvPr/>
        </p:nvSpPr>
        <p:spPr>
          <a:xfrm>
            <a:off x="7178515" y="6208009"/>
            <a:ext cx="3847036" cy="369332"/>
          </a:xfrm>
          <a:prstGeom prst="rect">
            <a:avLst/>
          </a:prstGeom>
          <a:solidFill>
            <a:schemeClr val="accent3">
              <a:lumMod val="75000"/>
            </a:schemeClr>
          </a:solidFill>
        </p:spPr>
        <p:txBody>
          <a:bodyPr wrap="square">
            <a:spAutoFit/>
          </a:bodyPr>
          <a:lstStyle/>
          <a:p>
            <a:pPr algn="ctr"/>
            <a:r>
              <a:rPr lang="es-ES" dirty="0" smtClean="0"/>
              <a:t>Se obtuvieron ocho estudios </a:t>
            </a:r>
            <a:endParaRPr lang="es-EC" dirty="0"/>
          </a:p>
        </p:txBody>
      </p:sp>
      <p:sp>
        <p:nvSpPr>
          <p:cNvPr id="3" name="Rectángulo 2"/>
          <p:cNvSpPr/>
          <p:nvPr/>
        </p:nvSpPr>
        <p:spPr>
          <a:xfrm>
            <a:off x="5993125" y="1277840"/>
            <a:ext cx="3663182" cy="369332"/>
          </a:xfrm>
          <a:prstGeom prst="rect">
            <a:avLst/>
          </a:prstGeom>
          <a:solidFill>
            <a:schemeClr val="accent2">
              <a:lumMod val="20000"/>
              <a:lumOff val="80000"/>
            </a:schemeClr>
          </a:solidFill>
        </p:spPr>
        <p:txBody>
          <a:bodyPr wrap="none">
            <a:spAutoFit/>
          </a:bodyPr>
          <a:lstStyle/>
          <a:p>
            <a:pPr algn="ctr"/>
            <a:r>
              <a:rPr lang="es-EC" dirty="0"/>
              <a:t>Conformación del Grupo de Control</a:t>
            </a:r>
          </a:p>
        </p:txBody>
      </p:sp>
      <p:grpSp>
        <p:nvGrpSpPr>
          <p:cNvPr id="22" name="Grupo 21"/>
          <p:cNvGrpSpPr/>
          <p:nvPr/>
        </p:nvGrpSpPr>
        <p:grpSpPr>
          <a:xfrm>
            <a:off x="0" y="2641600"/>
            <a:ext cx="3899987" cy="4271060"/>
            <a:chOff x="0" y="2689410"/>
            <a:chExt cx="3899987" cy="4191165"/>
          </a:xfrm>
        </p:grpSpPr>
        <p:pic>
          <p:nvPicPr>
            <p:cNvPr id="5" name="Imagen 4"/>
            <p:cNvPicPr>
              <a:picLocks noChangeAspect="1"/>
            </p:cNvPicPr>
            <p:nvPr/>
          </p:nvPicPr>
          <p:blipFill>
            <a:blip r:embed="rId3"/>
            <a:stretch>
              <a:fillRect/>
            </a:stretch>
          </p:blipFill>
          <p:spPr>
            <a:xfrm>
              <a:off x="0" y="2689410"/>
              <a:ext cx="3899987" cy="4191165"/>
            </a:xfrm>
            <a:prstGeom prst="rect">
              <a:avLst/>
            </a:prstGeom>
          </p:spPr>
        </p:pic>
        <p:cxnSp>
          <p:nvCxnSpPr>
            <p:cNvPr id="10" name="Conector recto de flecha 9"/>
            <p:cNvCxnSpPr/>
            <p:nvPr/>
          </p:nvCxnSpPr>
          <p:spPr>
            <a:xfrm flipV="1">
              <a:off x="1325701" y="4514672"/>
              <a:ext cx="269817" cy="3869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1949994" y="6683187"/>
              <a:ext cx="510818" cy="283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033394" y="4747754"/>
              <a:ext cx="261135" cy="3814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1" name="Rectángulo 20"/>
          <p:cNvSpPr/>
          <p:nvPr/>
        </p:nvSpPr>
        <p:spPr>
          <a:xfrm>
            <a:off x="904093" y="1961553"/>
            <a:ext cx="4622819" cy="923330"/>
          </a:xfrm>
          <a:prstGeom prst="rect">
            <a:avLst/>
          </a:prstGeom>
          <a:solidFill>
            <a:srgbClr val="00B0F0"/>
          </a:solidFill>
        </p:spPr>
        <p:txBody>
          <a:bodyPr wrap="square">
            <a:spAutoFit/>
          </a:bodyPr>
          <a:lstStyle/>
          <a:p>
            <a:r>
              <a:rPr lang="es-EC" dirty="0" smtClean="0"/>
              <a:t>Términos </a:t>
            </a:r>
            <a:r>
              <a:rPr lang="es-EC" dirty="0"/>
              <a:t>claves que posteriormente serán utilizados para definir las cadenas de búsqueda del SMS</a:t>
            </a:r>
            <a:endParaRPr lang="es-EC" dirty="0">
              <a:latin typeface="Trebuchet MS" panose="020B0603020202020204" pitchFamily="34" charset="0"/>
            </a:endParaRPr>
          </a:p>
        </p:txBody>
      </p:sp>
      <p:sp>
        <p:nvSpPr>
          <p:cNvPr id="6" name="Marcador de número de diapositiva 5"/>
          <p:cNvSpPr>
            <a:spLocks noGrp="1"/>
          </p:cNvSpPr>
          <p:nvPr>
            <p:ph type="sldNum" sz="quarter" idx="12"/>
          </p:nvPr>
        </p:nvSpPr>
        <p:spPr/>
        <p:txBody>
          <a:bodyPr/>
          <a:lstStyle/>
          <a:p>
            <a:fld id="{C3B4E946-9B80-452A-B5A3-3659FFB90BB0}" type="slidenum">
              <a:rPr lang="es-EC" smtClean="0"/>
              <a:t>18</a:t>
            </a:fld>
            <a:endParaRPr lang="es-EC"/>
          </a:p>
        </p:txBody>
      </p:sp>
      <p:sp>
        <p:nvSpPr>
          <p:cNvPr id="9" name="CuadroTexto 8"/>
          <p:cNvSpPr txBox="1"/>
          <p:nvPr/>
        </p:nvSpPr>
        <p:spPr>
          <a:xfrm>
            <a:off x="7194178" y="2336800"/>
            <a:ext cx="4147026" cy="369332"/>
          </a:xfrm>
          <a:prstGeom prst="rect">
            <a:avLst/>
          </a:prstGeom>
          <a:noFill/>
        </p:spPr>
        <p:txBody>
          <a:bodyPr wrap="square" rtlCol="0">
            <a:spAutoFit/>
          </a:bodyPr>
          <a:lstStyle/>
          <a:p>
            <a:r>
              <a:rPr lang="es-EC" dirty="0" smtClean="0"/>
              <a:t>Recopila estudios</a:t>
            </a:r>
            <a:endParaRPr lang="es-EC" dirty="0"/>
          </a:p>
        </p:txBody>
      </p:sp>
      <p:sp>
        <p:nvSpPr>
          <p:cNvPr id="11" name="CuadroTexto 10"/>
          <p:cNvSpPr txBox="1"/>
          <p:nvPr/>
        </p:nvSpPr>
        <p:spPr>
          <a:xfrm>
            <a:off x="7194178" y="3031067"/>
            <a:ext cx="4416630" cy="369332"/>
          </a:xfrm>
          <a:prstGeom prst="rect">
            <a:avLst/>
          </a:prstGeom>
          <a:noFill/>
        </p:spPr>
        <p:txBody>
          <a:bodyPr wrap="square" rtlCol="0">
            <a:spAutoFit/>
          </a:bodyPr>
          <a:lstStyle/>
          <a:p>
            <a:r>
              <a:rPr lang="es-EC" dirty="0" smtClean="0"/>
              <a:t>Responden a las particularidades del SMS</a:t>
            </a:r>
            <a:endParaRPr lang="es-EC" dirty="0"/>
          </a:p>
        </p:txBody>
      </p:sp>
      <p:sp>
        <p:nvSpPr>
          <p:cNvPr id="13" name="CuadroTexto 12"/>
          <p:cNvSpPr txBox="1"/>
          <p:nvPr/>
        </p:nvSpPr>
        <p:spPr>
          <a:xfrm>
            <a:off x="7645767" y="3651911"/>
            <a:ext cx="2912533" cy="369332"/>
          </a:xfrm>
          <a:prstGeom prst="rect">
            <a:avLst/>
          </a:prstGeom>
          <a:noFill/>
        </p:spPr>
        <p:txBody>
          <a:bodyPr wrap="square" rtlCol="0">
            <a:spAutoFit/>
          </a:bodyPr>
          <a:lstStyle/>
          <a:p>
            <a:r>
              <a:rPr lang="es-EC" dirty="0" smtClean="0"/>
              <a:t>Objetivos y preguntas</a:t>
            </a:r>
            <a:endParaRPr lang="es-EC" dirty="0"/>
          </a:p>
        </p:txBody>
      </p:sp>
      <p:sp>
        <p:nvSpPr>
          <p:cNvPr id="14" name="CuadroTexto 13"/>
          <p:cNvSpPr txBox="1"/>
          <p:nvPr/>
        </p:nvSpPr>
        <p:spPr>
          <a:xfrm>
            <a:off x="8208537" y="4213068"/>
            <a:ext cx="3124567" cy="369332"/>
          </a:xfrm>
          <a:prstGeom prst="rect">
            <a:avLst/>
          </a:prstGeom>
          <a:noFill/>
        </p:spPr>
        <p:txBody>
          <a:bodyPr wrap="square" rtlCol="0">
            <a:spAutoFit/>
          </a:bodyPr>
          <a:lstStyle/>
          <a:p>
            <a:r>
              <a:rPr lang="es-EC" dirty="0" smtClean="0"/>
              <a:t>Palabras claves</a:t>
            </a:r>
            <a:endParaRPr lang="es-EC" dirty="0"/>
          </a:p>
        </p:txBody>
      </p:sp>
      <p:sp>
        <p:nvSpPr>
          <p:cNvPr id="16" name="CuadroTexto 15"/>
          <p:cNvSpPr txBox="1"/>
          <p:nvPr/>
        </p:nvSpPr>
        <p:spPr>
          <a:xfrm>
            <a:off x="8083248" y="4830940"/>
            <a:ext cx="1573059" cy="369332"/>
          </a:xfrm>
          <a:prstGeom prst="rect">
            <a:avLst/>
          </a:prstGeom>
          <a:noFill/>
        </p:spPr>
        <p:txBody>
          <a:bodyPr wrap="none" rtlCol="0">
            <a:spAutoFit/>
          </a:bodyPr>
          <a:lstStyle/>
          <a:p>
            <a:r>
              <a:rPr lang="es-EC" dirty="0" smtClean="0"/>
              <a:t>Estudios reales</a:t>
            </a:r>
            <a:endParaRPr lang="es-EC" dirty="0"/>
          </a:p>
        </p:txBody>
      </p:sp>
      <p:sp>
        <p:nvSpPr>
          <p:cNvPr id="17" name="CuadroTexto 16"/>
          <p:cNvSpPr txBox="1"/>
          <p:nvPr/>
        </p:nvSpPr>
        <p:spPr>
          <a:xfrm>
            <a:off x="7645767" y="5334000"/>
            <a:ext cx="3123833" cy="369332"/>
          </a:xfrm>
          <a:prstGeom prst="rect">
            <a:avLst/>
          </a:prstGeom>
          <a:noFill/>
        </p:spPr>
        <p:txBody>
          <a:bodyPr wrap="square" rtlCol="0">
            <a:spAutoFit/>
          </a:bodyPr>
          <a:lstStyle/>
          <a:p>
            <a:r>
              <a:rPr lang="es-EC" dirty="0" smtClean="0"/>
              <a:t>Validación cruzada </a:t>
            </a:r>
            <a:endParaRPr lang="es-EC" dirty="0"/>
          </a:p>
        </p:txBody>
      </p:sp>
      <p:pic>
        <p:nvPicPr>
          <p:cNvPr id="24" name="Imagen 23"/>
          <p:cNvPicPr>
            <a:picLocks noChangeAspect="1"/>
          </p:cNvPicPr>
          <p:nvPr/>
        </p:nvPicPr>
        <p:blipFill>
          <a:blip r:embed="rId4"/>
          <a:stretch>
            <a:fillRect/>
          </a:stretch>
        </p:blipFill>
        <p:spPr>
          <a:xfrm>
            <a:off x="6106662" y="1808411"/>
            <a:ext cx="5605726" cy="4717013"/>
          </a:xfrm>
          <a:prstGeom prst="rect">
            <a:avLst/>
          </a:prstGeom>
        </p:spPr>
      </p:pic>
    </p:spTree>
    <p:extLst>
      <p:ext uri="{BB962C8B-B14F-4D97-AF65-F5344CB8AC3E}">
        <p14:creationId xmlns:p14="http://schemas.microsoft.com/office/powerpoint/2010/main" val="10265648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9" grpId="0"/>
      <p:bldP spid="11" grpId="0"/>
      <p:bldP spid="13"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1102658"/>
            <a:ext cx="11029616" cy="613297"/>
          </a:xfrm>
        </p:spPr>
        <p:txBody>
          <a:bodyPr>
            <a:normAutofit/>
          </a:bodyPr>
          <a:lstStyle/>
          <a:p>
            <a:r>
              <a:rPr lang="es-EC" sz="2500" dirty="0" smtClean="0"/>
              <a:t>Planificación DEL SMS </a:t>
            </a:r>
            <a:endParaRPr lang="es-EC" sz="2500" dirty="0"/>
          </a:p>
        </p:txBody>
      </p:sp>
      <p:sp>
        <p:nvSpPr>
          <p:cNvPr id="4" name="Rectángulo 3"/>
          <p:cNvSpPr/>
          <p:nvPr/>
        </p:nvSpPr>
        <p:spPr>
          <a:xfrm>
            <a:off x="4352652" y="3447067"/>
            <a:ext cx="5557392" cy="338554"/>
          </a:xfrm>
          <a:prstGeom prst="rect">
            <a:avLst/>
          </a:prstGeom>
        </p:spPr>
        <p:txBody>
          <a:bodyPr wrap="square">
            <a:spAutoFit/>
          </a:bodyPr>
          <a:lstStyle/>
          <a:p>
            <a:pPr marL="285750" indent="-285750" algn="just">
              <a:buFont typeface="Arial" panose="020B0604020202020204" pitchFamily="34" charset="0"/>
              <a:buChar char="•"/>
            </a:pPr>
            <a:r>
              <a:rPr lang="es-ES" sz="1600" dirty="0" smtClean="0"/>
              <a:t>La cadena </a:t>
            </a:r>
            <a:r>
              <a:rPr lang="es-ES" sz="1600" dirty="0" smtClean="0"/>
              <a:t>de búsqueda </a:t>
            </a:r>
            <a:r>
              <a:rPr lang="es-ES" sz="1600" dirty="0" smtClean="0"/>
              <a:t>fue probada </a:t>
            </a:r>
            <a:r>
              <a:rPr lang="es-ES" sz="1600" dirty="0" smtClean="0"/>
              <a:t>y refinada.</a:t>
            </a:r>
          </a:p>
        </p:txBody>
      </p:sp>
      <p:graphicFrame>
        <p:nvGraphicFramePr>
          <p:cNvPr id="6" name="Tabla 5"/>
          <p:cNvGraphicFramePr>
            <a:graphicFrameLocks noGrp="1"/>
          </p:cNvGraphicFramePr>
          <p:nvPr>
            <p:extLst>
              <p:ext uri="{D42A27DB-BD31-4B8C-83A1-F6EECF244321}">
                <p14:modId xmlns:p14="http://schemas.microsoft.com/office/powerpoint/2010/main" val="587404337"/>
              </p:ext>
            </p:extLst>
          </p:nvPr>
        </p:nvGraphicFramePr>
        <p:xfrm>
          <a:off x="4777000" y="4147129"/>
          <a:ext cx="5803403" cy="2466594"/>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5803403"/>
              </a:tblGrid>
              <a:tr h="2339307">
                <a:tc>
                  <a:txBody>
                    <a:bodyPr/>
                    <a:lstStyle/>
                    <a:p>
                      <a:pPr algn="just">
                        <a:lnSpc>
                          <a:spcPct val="115000"/>
                        </a:lnSpc>
                        <a:spcAft>
                          <a:spcPts val="1000"/>
                        </a:spcAft>
                      </a:pPr>
                      <a:r>
                        <a:rPr lang="en-US" sz="1200" dirty="0" smtClean="0">
                          <a:effectLst/>
                        </a:rPr>
                        <a:t>("</a:t>
                      </a:r>
                      <a:r>
                        <a:rPr lang="en-US" sz="1200" dirty="0">
                          <a:effectLst/>
                        </a:rPr>
                        <a:t>usability" </a:t>
                      </a:r>
                      <a:r>
                        <a:rPr lang="en-US" sz="1200" b="1" dirty="0" smtClean="0">
                          <a:solidFill>
                            <a:srgbClr val="0070C0"/>
                          </a:solidFill>
                          <a:effectLst/>
                        </a:rPr>
                        <a:t>OR</a:t>
                      </a:r>
                      <a:r>
                        <a:rPr lang="en-US" sz="1200" dirty="0" smtClean="0">
                          <a:effectLst/>
                        </a:rPr>
                        <a:t> </a:t>
                      </a:r>
                      <a:r>
                        <a:rPr lang="en-US" sz="1200" dirty="0">
                          <a:effectLst/>
                        </a:rPr>
                        <a:t>"factors of usability" </a:t>
                      </a:r>
                      <a:r>
                        <a:rPr lang="en-US" sz="1200" b="1" kern="1200" dirty="0">
                          <a:solidFill>
                            <a:srgbClr val="0070C0"/>
                          </a:solidFill>
                          <a:effectLst/>
                          <a:latin typeface="+mn-lt"/>
                          <a:ea typeface="+mn-ea"/>
                          <a:cs typeface="+mn-cs"/>
                        </a:rPr>
                        <a:t>OR</a:t>
                      </a:r>
                      <a:r>
                        <a:rPr lang="en-US" sz="1200" dirty="0">
                          <a:effectLst/>
                        </a:rPr>
                        <a:t> "usability issues" </a:t>
                      </a:r>
                      <a:r>
                        <a:rPr lang="en-US" sz="1200" b="1" kern="1200" dirty="0">
                          <a:solidFill>
                            <a:srgbClr val="0070C0"/>
                          </a:solidFill>
                          <a:effectLst/>
                          <a:latin typeface="+mn-lt"/>
                          <a:ea typeface="+mn-ea"/>
                          <a:cs typeface="+mn-cs"/>
                        </a:rPr>
                        <a:t>OR</a:t>
                      </a:r>
                      <a:r>
                        <a:rPr lang="en-US" sz="1200" dirty="0">
                          <a:effectLst/>
                        </a:rPr>
                        <a:t> "usability model" </a:t>
                      </a:r>
                      <a:r>
                        <a:rPr lang="en-US" sz="1200" b="1" dirty="0">
                          <a:solidFill>
                            <a:srgbClr val="0070C0"/>
                          </a:solidFill>
                          <a:effectLst/>
                        </a:rPr>
                        <a:t>OR</a:t>
                      </a:r>
                      <a:r>
                        <a:rPr lang="en-US" sz="1200" dirty="0">
                          <a:effectLst/>
                        </a:rPr>
                        <a:t> "usability evaluation" </a:t>
                      </a:r>
                      <a:r>
                        <a:rPr lang="en-US" sz="1200" b="1" dirty="0">
                          <a:solidFill>
                            <a:srgbClr val="0070C0"/>
                          </a:solidFill>
                          <a:effectLst/>
                        </a:rPr>
                        <a:t>OR</a:t>
                      </a:r>
                      <a:r>
                        <a:rPr lang="en-US" sz="1200" dirty="0">
                          <a:effectLst/>
                        </a:rPr>
                        <a:t> "usability test" </a:t>
                      </a:r>
                      <a:r>
                        <a:rPr lang="en-US" sz="1200" b="1" kern="1200" dirty="0">
                          <a:solidFill>
                            <a:srgbClr val="0070C0"/>
                          </a:solidFill>
                          <a:effectLst/>
                          <a:latin typeface="+mn-lt"/>
                          <a:ea typeface="+mn-ea"/>
                          <a:cs typeface="+mn-cs"/>
                        </a:rPr>
                        <a:t>OR</a:t>
                      </a:r>
                      <a:r>
                        <a:rPr lang="en-US" sz="1200" dirty="0">
                          <a:effectLst/>
                        </a:rPr>
                        <a:t> "usable" </a:t>
                      </a:r>
                      <a:r>
                        <a:rPr lang="en-US" sz="1200" b="1" kern="1200" dirty="0">
                          <a:solidFill>
                            <a:srgbClr val="0070C0"/>
                          </a:solidFill>
                          <a:effectLst/>
                          <a:latin typeface="+mn-lt"/>
                          <a:ea typeface="+mn-ea"/>
                          <a:cs typeface="+mn-cs"/>
                        </a:rPr>
                        <a:t>OR</a:t>
                      </a:r>
                      <a:r>
                        <a:rPr lang="en-US" sz="1200" dirty="0">
                          <a:effectLst/>
                        </a:rPr>
                        <a:t> "usability engineering") </a:t>
                      </a:r>
                      <a:endParaRPr lang="es-EC" sz="1400" dirty="0">
                        <a:effectLst/>
                      </a:endParaRPr>
                    </a:p>
                    <a:p>
                      <a:pPr algn="just">
                        <a:lnSpc>
                          <a:spcPct val="115000"/>
                        </a:lnSpc>
                        <a:spcAft>
                          <a:spcPts val="1000"/>
                        </a:spcAft>
                      </a:pPr>
                      <a:r>
                        <a:rPr lang="en-US" sz="1200" b="1" dirty="0">
                          <a:solidFill>
                            <a:schemeClr val="accent5">
                              <a:lumMod val="75000"/>
                            </a:schemeClr>
                          </a:solidFill>
                          <a:effectLst/>
                        </a:rPr>
                        <a:t>AND</a:t>
                      </a:r>
                      <a:r>
                        <a:rPr lang="en-US" sz="1200" dirty="0">
                          <a:effectLst/>
                        </a:rPr>
                        <a:t> </a:t>
                      </a:r>
                      <a:r>
                        <a:rPr lang="en-US" sz="1200" dirty="0" smtClean="0">
                          <a:effectLst/>
                        </a:rPr>
                        <a:t>( </a:t>
                      </a:r>
                      <a:r>
                        <a:rPr lang="en-US" sz="1200" dirty="0">
                          <a:effectLst/>
                        </a:rPr>
                        <a:t>"mobile device" </a:t>
                      </a:r>
                      <a:r>
                        <a:rPr lang="en-US" sz="1200" b="1" kern="1200" dirty="0">
                          <a:solidFill>
                            <a:srgbClr val="0070C0"/>
                          </a:solidFill>
                          <a:effectLst/>
                          <a:latin typeface="+mn-lt"/>
                          <a:ea typeface="+mn-ea"/>
                          <a:cs typeface="+mn-cs"/>
                        </a:rPr>
                        <a:t>OR</a:t>
                      </a:r>
                      <a:r>
                        <a:rPr lang="en-US" sz="1200" dirty="0">
                          <a:effectLst/>
                        </a:rPr>
                        <a:t> "mobile phones" </a:t>
                      </a:r>
                      <a:r>
                        <a:rPr lang="en-US" sz="1200" b="1" kern="1200" dirty="0">
                          <a:solidFill>
                            <a:srgbClr val="0070C0"/>
                          </a:solidFill>
                          <a:effectLst/>
                          <a:latin typeface="+mn-lt"/>
                          <a:ea typeface="+mn-ea"/>
                          <a:cs typeface="+mn-cs"/>
                        </a:rPr>
                        <a:t>OR</a:t>
                      </a:r>
                      <a:r>
                        <a:rPr lang="en-US" sz="1200" dirty="0">
                          <a:effectLst/>
                        </a:rPr>
                        <a:t> "mobile context" </a:t>
                      </a:r>
                      <a:r>
                        <a:rPr lang="en-US" sz="1200" b="1" kern="1200" dirty="0">
                          <a:solidFill>
                            <a:srgbClr val="0070C0"/>
                          </a:solidFill>
                          <a:effectLst/>
                          <a:latin typeface="+mn-lt"/>
                          <a:ea typeface="+mn-ea"/>
                          <a:cs typeface="+mn-cs"/>
                        </a:rPr>
                        <a:t>OR</a:t>
                      </a:r>
                      <a:r>
                        <a:rPr lang="en-US" sz="1200" dirty="0">
                          <a:effectLst/>
                        </a:rPr>
                        <a:t> "mobile computing" </a:t>
                      </a:r>
                      <a:r>
                        <a:rPr lang="en-US" sz="1200" b="1" kern="1200" dirty="0">
                          <a:solidFill>
                            <a:srgbClr val="0070C0"/>
                          </a:solidFill>
                          <a:effectLst/>
                          <a:latin typeface="+mn-lt"/>
                          <a:ea typeface="+mn-ea"/>
                          <a:cs typeface="+mn-cs"/>
                        </a:rPr>
                        <a:t>OR</a:t>
                      </a:r>
                      <a:r>
                        <a:rPr lang="en-US" sz="1200" dirty="0">
                          <a:effectLst/>
                        </a:rPr>
                        <a:t> "accessible application” </a:t>
                      </a:r>
                      <a:r>
                        <a:rPr lang="en-US" sz="1200" b="1" kern="1200" dirty="0">
                          <a:solidFill>
                            <a:srgbClr val="0070C0"/>
                          </a:solidFill>
                          <a:effectLst/>
                          <a:latin typeface="+mn-lt"/>
                          <a:ea typeface="+mn-ea"/>
                          <a:cs typeface="+mn-cs"/>
                        </a:rPr>
                        <a:t>OR</a:t>
                      </a:r>
                      <a:r>
                        <a:rPr lang="en-US" sz="1200" dirty="0">
                          <a:effectLst/>
                        </a:rPr>
                        <a:t> "software application" </a:t>
                      </a:r>
                      <a:r>
                        <a:rPr lang="en-US" sz="1200" b="1" kern="1200" dirty="0">
                          <a:solidFill>
                            <a:srgbClr val="0070C0"/>
                          </a:solidFill>
                          <a:effectLst/>
                          <a:latin typeface="+mn-lt"/>
                          <a:ea typeface="+mn-ea"/>
                          <a:cs typeface="+mn-cs"/>
                        </a:rPr>
                        <a:t>OR</a:t>
                      </a:r>
                      <a:r>
                        <a:rPr lang="en-US" sz="1200" dirty="0">
                          <a:effectLst/>
                        </a:rPr>
                        <a:t> "mobile application" </a:t>
                      </a:r>
                      <a:r>
                        <a:rPr lang="en-US" sz="1200" b="1" kern="1200" dirty="0">
                          <a:solidFill>
                            <a:srgbClr val="0070C0"/>
                          </a:solidFill>
                          <a:effectLst/>
                          <a:latin typeface="+mn-lt"/>
                          <a:ea typeface="+mn-ea"/>
                          <a:cs typeface="+mn-cs"/>
                        </a:rPr>
                        <a:t>OR</a:t>
                      </a:r>
                      <a:r>
                        <a:rPr lang="en-US" sz="1200" dirty="0">
                          <a:effectLst/>
                        </a:rPr>
                        <a:t> "mobile development" </a:t>
                      </a:r>
                      <a:r>
                        <a:rPr lang="en-US" sz="1200" b="1" kern="1200" dirty="0">
                          <a:solidFill>
                            <a:srgbClr val="0070C0"/>
                          </a:solidFill>
                          <a:effectLst/>
                          <a:latin typeface="+mn-lt"/>
                          <a:ea typeface="+mn-ea"/>
                          <a:cs typeface="+mn-cs"/>
                        </a:rPr>
                        <a:t>OR</a:t>
                      </a:r>
                      <a:r>
                        <a:rPr lang="en-US" sz="1200" dirty="0">
                          <a:effectLst/>
                        </a:rPr>
                        <a:t> "blind navigation" </a:t>
                      </a:r>
                      <a:r>
                        <a:rPr lang="en-US" sz="1200" b="1" kern="1200" dirty="0">
                          <a:solidFill>
                            <a:srgbClr val="0070C0"/>
                          </a:solidFill>
                          <a:effectLst/>
                          <a:latin typeface="+mn-lt"/>
                          <a:ea typeface="+mn-ea"/>
                          <a:cs typeface="+mn-cs"/>
                        </a:rPr>
                        <a:t>OR </a:t>
                      </a:r>
                      <a:r>
                        <a:rPr lang="en-US" sz="1200" dirty="0">
                          <a:effectLst/>
                        </a:rPr>
                        <a:t>"accessibility application")</a:t>
                      </a:r>
                      <a:endParaRPr lang="es-EC" sz="1400" dirty="0">
                        <a:effectLst/>
                      </a:endParaRPr>
                    </a:p>
                    <a:p>
                      <a:pPr algn="just">
                        <a:lnSpc>
                          <a:spcPct val="115000"/>
                        </a:lnSpc>
                        <a:spcAft>
                          <a:spcPts val="1000"/>
                        </a:spcAft>
                      </a:pPr>
                      <a:r>
                        <a:rPr lang="en-US" sz="1200" b="1" kern="1200" dirty="0">
                          <a:solidFill>
                            <a:schemeClr val="accent5">
                              <a:lumMod val="75000"/>
                            </a:schemeClr>
                          </a:solidFill>
                          <a:effectLst/>
                          <a:latin typeface="+mn-lt"/>
                          <a:ea typeface="+mn-ea"/>
                          <a:cs typeface="+mn-cs"/>
                        </a:rPr>
                        <a:t>AND</a:t>
                      </a:r>
                      <a:r>
                        <a:rPr lang="en-US" sz="1200" dirty="0">
                          <a:effectLst/>
                        </a:rPr>
                        <a:t> </a:t>
                      </a:r>
                      <a:r>
                        <a:rPr lang="en-US" sz="1200" dirty="0" smtClean="0">
                          <a:effectLst/>
                        </a:rPr>
                        <a:t>("</a:t>
                      </a:r>
                      <a:r>
                        <a:rPr lang="en-US" sz="1200" dirty="0">
                          <a:effectLst/>
                        </a:rPr>
                        <a:t>blind user" </a:t>
                      </a:r>
                      <a:r>
                        <a:rPr lang="en-US" sz="1200" b="1" kern="1200" dirty="0">
                          <a:solidFill>
                            <a:srgbClr val="0070C0"/>
                          </a:solidFill>
                          <a:effectLst/>
                          <a:latin typeface="+mn-lt"/>
                          <a:ea typeface="+mn-ea"/>
                          <a:cs typeface="+mn-cs"/>
                        </a:rPr>
                        <a:t>OR</a:t>
                      </a:r>
                      <a:r>
                        <a:rPr lang="en-US" sz="1200" dirty="0">
                          <a:effectLst/>
                        </a:rPr>
                        <a:t> "blind people" </a:t>
                      </a:r>
                      <a:r>
                        <a:rPr lang="en-US" sz="1200" b="1" kern="1200" dirty="0">
                          <a:solidFill>
                            <a:srgbClr val="0070C0"/>
                          </a:solidFill>
                          <a:effectLst/>
                          <a:latin typeface="+mn-lt"/>
                          <a:ea typeface="+mn-ea"/>
                          <a:cs typeface="+mn-cs"/>
                        </a:rPr>
                        <a:t>OR</a:t>
                      </a:r>
                      <a:r>
                        <a:rPr lang="en-US" sz="1200" dirty="0">
                          <a:effectLst/>
                        </a:rPr>
                        <a:t> "sighted user" </a:t>
                      </a:r>
                      <a:r>
                        <a:rPr lang="en-US" sz="1200" b="1" kern="1200" dirty="0">
                          <a:solidFill>
                            <a:srgbClr val="0070C0"/>
                          </a:solidFill>
                          <a:effectLst/>
                          <a:latin typeface="+mn-lt"/>
                          <a:ea typeface="+mn-ea"/>
                          <a:cs typeface="+mn-cs"/>
                        </a:rPr>
                        <a:t>OR</a:t>
                      </a:r>
                      <a:r>
                        <a:rPr lang="en-US" sz="1200" dirty="0">
                          <a:effectLst/>
                        </a:rPr>
                        <a:t> "vision impairment" </a:t>
                      </a:r>
                      <a:r>
                        <a:rPr lang="en-US" sz="1200" b="1" kern="1200" dirty="0">
                          <a:solidFill>
                            <a:srgbClr val="0070C0"/>
                          </a:solidFill>
                          <a:effectLst/>
                          <a:latin typeface="+mn-lt"/>
                          <a:ea typeface="+mn-ea"/>
                          <a:cs typeface="+mn-cs"/>
                        </a:rPr>
                        <a:t>OR</a:t>
                      </a:r>
                      <a:r>
                        <a:rPr lang="en-US" sz="1200" dirty="0">
                          <a:effectLst/>
                        </a:rPr>
                        <a:t> "blind person" </a:t>
                      </a:r>
                      <a:r>
                        <a:rPr lang="en-US" sz="1200" b="1" kern="1200" dirty="0">
                          <a:solidFill>
                            <a:srgbClr val="0070C0"/>
                          </a:solidFill>
                          <a:effectLst/>
                          <a:latin typeface="+mn-lt"/>
                          <a:ea typeface="+mn-ea"/>
                          <a:cs typeface="+mn-cs"/>
                        </a:rPr>
                        <a:t>OR </a:t>
                      </a:r>
                      <a:r>
                        <a:rPr lang="en-US" sz="1200" dirty="0">
                          <a:effectLst/>
                        </a:rPr>
                        <a:t> “blind learners” </a:t>
                      </a:r>
                      <a:r>
                        <a:rPr lang="en-US" sz="1200" b="1" kern="1200" dirty="0">
                          <a:solidFill>
                            <a:srgbClr val="0070C0"/>
                          </a:solidFill>
                          <a:effectLst/>
                          <a:latin typeface="+mn-lt"/>
                          <a:ea typeface="+mn-ea"/>
                          <a:cs typeface="+mn-cs"/>
                        </a:rPr>
                        <a:t>OR</a:t>
                      </a:r>
                      <a:r>
                        <a:rPr lang="en-US" sz="1200" dirty="0">
                          <a:effectLst/>
                        </a:rPr>
                        <a:t> "visually challenged" </a:t>
                      </a:r>
                      <a:r>
                        <a:rPr lang="en-US" sz="1200" b="1" kern="1200" dirty="0">
                          <a:solidFill>
                            <a:srgbClr val="0070C0"/>
                          </a:solidFill>
                          <a:effectLst/>
                          <a:latin typeface="+mn-lt"/>
                          <a:ea typeface="+mn-ea"/>
                          <a:cs typeface="+mn-cs"/>
                        </a:rPr>
                        <a:t>OR</a:t>
                      </a:r>
                      <a:r>
                        <a:rPr lang="en-US" sz="1200" dirty="0">
                          <a:effectLst/>
                        </a:rPr>
                        <a:t> "blindness"</a:t>
                      </a:r>
                      <a:r>
                        <a:rPr lang="en-US" sz="1200" b="1" kern="1200" dirty="0">
                          <a:solidFill>
                            <a:srgbClr val="0070C0"/>
                          </a:solidFill>
                          <a:effectLst/>
                          <a:latin typeface="+mn-lt"/>
                          <a:ea typeface="+mn-ea"/>
                          <a:cs typeface="+mn-cs"/>
                        </a:rPr>
                        <a:t> OR </a:t>
                      </a:r>
                      <a:r>
                        <a:rPr lang="en-US" sz="1200" dirty="0">
                          <a:effectLst/>
                        </a:rPr>
                        <a:t>"visually disabilities"</a:t>
                      </a:r>
                      <a:r>
                        <a:rPr lang="en-US" sz="1200" b="1" kern="1200" dirty="0">
                          <a:solidFill>
                            <a:srgbClr val="0070C0"/>
                          </a:solidFill>
                          <a:effectLst/>
                          <a:latin typeface="+mn-lt"/>
                          <a:ea typeface="+mn-ea"/>
                          <a:cs typeface="+mn-cs"/>
                        </a:rPr>
                        <a:t> OR </a:t>
                      </a:r>
                      <a:r>
                        <a:rPr lang="en-US" sz="1200" dirty="0">
                          <a:effectLst/>
                        </a:rPr>
                        <a:t>"visual impaired") )</a:t>
                      </a:r>
                      <a:endParaRPr lang="es-EC" sz="1400" dirty="0">
                        <a:effectLst/>
                      </a:endParaRPr>
                    </a:p>
                    <a:p>
                      <a:pPr algn="just">
                        <a:lnSpc>
                          <a:spcPct val="115000"/>
                        </a:lnSpc>
                        <a:spcAft>
                          <a:spcPts val="1000"/>
                        </a:spcAft>
                      </a:pPr>
                      <a:r>
                        <a:rPr lang="en-US" sz="11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7" name="Rectángulo 6"/>
          <p:cNvSpPr/>
          <p:nvPr/>
        </p:nvSpPr>
        <p:spPr>
          <a:xfrm>
            <a:off x="5055437" y="844408"/>
            <a:ext cx="6096000" cy="369332"/>
          </a:xfrm>
          <a:prstGeom prst="rect">
            <a:avLst/>
          </a:prstGeom>
          <a:solidFill>
            <a:schemeClr val="accent2">
              <a:lumMod val="60000"/>
              <a:lumOff val="40000"/>
            </a:schemeClr>
          </a:solidFill>
        </p:spPr>
        <p:txBody>
          <a:bodyPr>
            <a:spAutoFit/>
          </a:bodyPr>
          <a:lstStyle/>
          <a:p>
            <a:r>
              <a:rPr lang="es-ES" dirty="0"/>
              <a:t>DEFINICIÓN DE LA ESTRATEGIA DE BÚSQUEDA</a:t>
            </a:r>
            <a:r>
              <a:rPr lang="es-ES" dirty="0" smtClean="0"/>
              <a:t>:</a:t>
            </a:r>
            <a:endParaRPr lang="es-EC" dirty="0"/>
          </a:p>
        </p:txBody>
      </p:sp>
      <p:sp>
        <p:nvSpPr>
          <p:cNvPr id="8" name="Rectángulo 7"/>
          <p:cNvSpPr/>
          <p:nvPr/>
        </p:nvSpPr>
        <p:spPr>
          <a:xfrm>
            <a:off x="5935879" y="1315177"/>
            <a:ext cx="3974165" cy="369332"/>
          </a:xfrm>
          <a:prstGeom prst="rect">
            <a:avLst/>
          </a:prstGeom>
          <a:solidFill>
            <a:schemeClr val="accent2">
              <a:lumMod val="40000"/>
              <a:lumOff val="60000"/>
            </a:schemeClr>
          </a:solidFill>
        </p:spPr>
        <p:txBody>
          <a:bodyPr wrap="none">
            <a:spAutoFit/>
          </a:bodyPr>
          <a:lstStyle/>
          <a:p>
            <a:r>
              <a:rPr lang="es-ES" dirty="0"/>
              <a:t>Construcción de la Cadena de Búsqueda</a:t>
            </a:r>
            <a:endParaRPr lang="es-EC" dirty="0"/>
          </a:p>
        </p:txBody>
      </p:sp>
      <p:grpSp>
        <p:nvGrpSpPr>
          <p:cNvPr id="17" name="Grupo 16"/>
          <p:cNvGrpSpPr/>
          <p:nvPr/>
        </p:nvGrpSpPr>
        <p:grpSpPr>
          <a:xfrm>
            <a:off x="742557" y="1974205"/>
            <a:ext cx="2559910" cy="3270028"/>
            <a:chOff x="1290638" y="2413338"/>
            <a:chExt cx="2559910" cy="3270028"/>
          </a:xfrm>
        </p:grpSpPr>
        <p:pic>
          <p:nvPicPr>
            <p:cNvPr id="3" name="Imagen 2"/>
            <p:cNvPicPr>
              <a:picLocks noChangeAspect="1"/>
            </p:cNvPicPr>
            <p:nvPr/>
          </p:nvPicPr>
          <p:blipFill>
            <a:blip r:embed="rId3"/>
            <a:stretch>
              <a:fillRect/>
            </a:stretch>
          </p:blipFill>
          <p:spPr>
            <a:xfrm>
              <a:off x="1290638" y="3489158"/>
              <a:ext cx="2559910" cy="2194208"/>
            </a:xfrm>
            <a:prstGeom prst="rect">
              <a:avLst/>
            </a:prstGeom>
          </p:spPr>
        </p:pic>
        <p:pic>
          <p:nvPicPr>
            <p:cNvPr id="5" name="Imagen 4"/>
            <p:cNvPicPr>
              <a:picLocks noChangeAspect="1"/>
            </p:cNvPicPr>
            <p:nvPr/>
          </p:nvPicPr>
          <p:blipFill>
            <a:blip r:embed="rId4"/>
            <a:stretch>
              <a:fillRect/>
            </a:stretch>
          </p:blipFill>
          <p:spPr>
            <a:xfrm>
              <a:off x="1290638" y="2413338"/>
              <a:ext cx="2247982" cy="1075820"/>
            </a:xfrm>
            <a:prstGeom prst="rect">
              <a:avLst/>
            </a:prstGeom>
          </p:spPr>
        </p:pic>
        <p:cxnSp>
          <p:nvCxnSpPr>
            <p:cNvPr id="10" name="Conector recto de flecha 9"/>
            <p:cNvCxnSpPr/>
            <p:nvPr/>
          </p:nvCxnSpPr>
          <p:spPr>
            <a:xfrm>
              <a:off x="2702859" y="3805518"/>
              <a:ext cx="443753" cy="1613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2365967" y="5419165"/>
              <a:ext cx="444468" cy="327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1792663" y="4171447"/>
              <a:ext cx="251290" cy="2302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8" name="Rectángulo 17"/>
          <p:cNvSpPr/>
          <p:nvPr/>
        </p:nvSpPr>
        <p:spPr>
          <a:xfrm>
            <a:off x="1027080" y="5326357"/>
            <a:ext cx="2470548" cy="1477328"/>
          </a:xfrm>
          <a:prstGeom prst="rect">
            <a:avLst/>
          </a:prstGeom>
        </p:spPr>
        <p:txBody>
          <a:bodyPr wrap="none">
            <a:spAutoFit/>
          </a:bodyPr>
          <a:lstStyle/>
          <a:p>
            <a:pPr algn="just"/>
            <a:r>
              <a:rPr lang="es-ES" b="1" dirty="0"/>
              <a:t>Análisis </a:t>
            </a:r>
            <a:r>
              <a:rPr lang="es-ES" b="1" dirty="0" smtClean="0"/>
              <a:t>estudios </a:t>
            </a:r>
          </a:p>
          <a:p>
            <a:pPr algn="just"/>
            <a:r>
              <a:rPr lang="es-ES" b="1" dirty="0" smtClean="0"/>
              <a:t>del </a:t>
            </a:r>
            <a:r>
              <a:rPr lang="es-ES" b="1" dirty="0"/>
              <a:t>grupo de </a:t>
            </a:r>
            <a:r>
              <a:rPr lang="es-ES" b="1" dirty="0" smtClean="0"/>
              <a:t>control</a:t>
            </a:r>
            <a:r>
              <a:rPr lang="es-ES" dirty="0" smtClean="0"/>
              <a:t>: </a:t>
            </a:r>
          </a:p>
          <a:p>
            <a:pPr marL="285750" indent="-285750" algn="just">
              <a:buFont typeface="Arial" panose="020B0604020202020204" pitchFamily="34" charset="0"/>
              <a:buChar char="•"/>
            </a:pPr>
            <a:r>
              <a:rPr lang="es-ES" dirty="0" smtClean="0"/>
              <a:t>Título</a:t>
            </a:r>
          </a:p>
          <a:p>
            <a:pPr marL="285750" indent="-285750" algn="just">
              <a:buFont typeface="Arial" panose="020B0604020202020204" pitchFamily="34" charset="0"/>
              <a:buChar char="•"/>
            </a:pPr>
            <a:r>
              <a:rPr lang="es-ES" dirty="0" smtClean="0"/>
              <a:t>Resumen </a:t>
            </a:r>
          </a:p>
          <a:p>
            <a:pPr marL="285750" indent="-285750" algn="just">
              <a:buFont typeface="Arial" panose="020B0604020202020204" pitchFamily="34" charset="0"/>
              <a:buChar char="•"/>
            </a:pPr>
            <a:r>
              <a:rPr lang="es-ES" dirty="0" smtClean="0"/>
              <a:t>Palabras </a:t>
            </a:r>
            <a:r>
              <a:rPr lang="es-ES" dirty="0"/>
              <a:t>claves</a:t>
            </a:r>
          </a:p>
        </p:txBody>
      </p:sp>
      <p:sp>
        <p:nvSpPr>
          <p:cNvPr id="19" name="Rectángulo 18"/>
          <p:cNvSpPr/>
          <p:nvPr/>
        </p:nvSpPr>
        <p:spPr>
          <a:xfrm>
            <a:off x="4334389" y="1994090"/>
            <a:ext cx="6096000" cy="584775"/>
          </a:xfrm>
          <a:prstGeom prst="rect">
            <a:avLst/>
          </a:prstGeom>
        </p:spPr>
        <p:txBody>
          <a:bodyPr>
            <a:spAutoFit/>
          </a:bodyPr>
          <a:lstStyle/>
          <a:p>
            <a:pPr marL="285750" indent="-285750" algn="just">
              <a:buFont typeface="Arial" panose="020B0604020202020204" pitchFamily="34" charset="0"/>
              <a:buChar char="•"/>
            </a:pPr>
            <a:r>
              <a:rPr lang="es-ES" sz="1600" dirty="0" smtClean="0"/>
              <a:t>Identificar términos </a:t>
            </a:r>
            <a:r>
              <a:rPr lang="es-ES" sz="1600" dirty="0"/>
              <a:t>generales de cada estudio, palabras comunes entre los estudios y referidos al propósito </a:t>
            </a:r>
            <a:r>
              <a:rPr lang="es-ES" sz="1600" dirty="0" smtClean="0"/>
              <a:t>del </a:t>
            </a:r>
            <a:r>
              <a:rPr lang="es-ES" sz="1600" dirty="0"/>
              <a:t>SMS.</a:t>
            </a:r>
          </a:p>
        </p:txBody>
      </p:sp>
      <p:sp>
        <p:nvSpPr>
          <p:cNvPr id="20" name="Rectángulo 19"/>
          <p:cNvSpPr/>
          <p:nvPr/>
        </p:nvSpPr>
        <p:spPr>
          <a:xfrm>
            <a:off x="4334389" y="2742854"/>
            <a:ext cx="6096000" cy="615553"/>
          </a:xfrm>
          <a:prstGeom prst="rect">
            <a:avLst/>
          </a:prstGeom>
        </p:spPr>
        <p:txBody>
          <a:bodyPr>
            <a:spAutoFit/>
          </a:bodyPr>
          <a:lstStyle/>
          <a:p>
            <a:pPr marL="285750" indent="-285750" algn="just">
              <a:buFont typeface="Arial" panose="020B0604020202020204" pitchFamily="34" charset="0"/>
              <a:buChar char="•"/>
            </a:pPr>
            <a:r>
              <a:rPr lang="es-ES" sz="1600" dirty="0" smtClean="0"/>
              <a:t>Utiliza operadores lógicos:</a:t>
            </a:r>
            <a:r>
              <a:rPr lang="es-ES" dirty="0" smtClean="0"/>
              <a:t> </a:t>
            </a:r>
            <a:r>
              <a:rPr lang="es-ES" sz="1400" b="1" dirty="0">
                <a:solidFill>
                  <a:srgbClr val="0070C0"/>
                </a:solidFill>
              </a:rPr>
              <a:t>OR</a:t>
            </a:r>
            <a:r>
              <a:rPr lang="es-ES" dirty="0" smtClean="0"/>
              <a:t> </a:t>
            </a:r>
            <a:r>
              <a:rPr lang="es-ES" sz="1600" dirty="0"/>
              <a:t>para agregar </a:t>
            </a:r>
            <a:r>
              <a:rPr lang="es-ES" sz="1600" dirty="0" smtClean="0"/>
              <a:t>sinónimos </a:t>
            </a:r>
            <a:r>
              <a:rPr lang="es-ES" sz="1600" b="1" dirty="0">
                <a:solidFill>
                  <a:schemeClr val="accent5">
                    <a:lumMod val="75000"/>
                  </a:schemeClr>
                </a:solidFill>
              </a:rPr>
              <a:t>A</a:t>
            </a:r>
            <a:r>
              <a:rPr lang="es-ES" sz="1400" b="1" dirty="0">
                <a:solidFill>
                  <a:schemeClr val="accent5">
                    <a:lumMod val="75000"/>
                  </a:schemeClr>
                </a:solidFill>
              </a:rPr>
              <a:t>ND</a:t>
            </a:r>
            <a:r>
              <a:rPr lang="es-ES" sz="1600" dirty="0" smtClean="0"/>
              <a:t> </a:t>
            </a:r>
            <a:r>
              <a:rPr lang="es-ES" sz="1600" dirty="0"/>
              <a:t>para aumentar nuevos términos.</a:t>
            </a:r>
          </a:p>
        </p:txBody>
      </p:sp>
      <p:pic>
        <p:nvPicPr>
          <p:cNvPr id="14338" name="Picture 2" descr="Resultado de imagen para scopus"/>
          <p:cNvPicPr>
            <a:picLocks noChangeAspect="1" noChangeArrowheads="1"/>
          </p:cNvPicPr>
          <p:nvPr/>
        </p:nvPicPr>
        <p:blipFill rotWithShape="1">
          <a:blip r:embed="rId5">
            <a:extLst>
              <a:ext uri="{28A0092B-C50C-407E-A947-70E740481C1C}">
                <a14:useLocalDpi xmlns:a14="http://schemas.microsoft.com/office/drawing/2010/main" val="0"/>
              </a:ext>
            </a:extLst>
          </a:blip>
          <a:srcRect t="18175" b="8214"/>
          <a:stretch/>
        </p:blipFill>
        <p:spPr bwMode="auto">
          <a:xfrm>
            <a:off x="10216399" y="3006789"/>
            <a:ext cx="1870075" cy="968188"/>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8"/>
          <p:cNvSpPr>
            <a:spLocks noGrp="1"/>
          </p:cNvSpPr>
          <p:nvPr>
            <p:ph type="sldNum" sz="quarter" idx="12"/>
          </p:nvPr>
        </p:nvSpPr>
        <p:spPr/>
        <p:txBody>
          <a:bodyPr/>
          <a:lstStyle/>
          <a:p>
            <a:fld id="{C3B4E946-9B80-452A-B5A3-3659FFB90BB0}" type="slidenum">
              <a:rPr lang="es-EC" smtClean="0"/>
              <a:t>19</a:t>
            </a:fld>
            <a:endParaRPr lang="es-EC"/>
          </a:p>
        </p:txBody>
      </p:sp>
    </p:spTree>
    <p:extLst>
      <p:ext uri="{BB962C8B-B14F-4D97-AF65-F5344CB8AC3E}">
        <p14:creationId xmlns:p14="http://schemas.microsoft.com/office/powerpoint/2010/main" val="26790821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índice</a:t>
            </a:r>
            <a:endParaRPr lang="es-EC" dirty="0"/>
          </a:p>
        </p:txBody>
      </p:sp>
      <p:sp>
        <p:nvSpPr>
          <p:cNvPr id="3" name="Marcador de contenido 2"/>
          <p:cNvSpPr>
            <a:spLocks noGrp="1"/>
          </p:cNvSpPr>
          <p:nvPr>
            <p:ph idx="1"/>
          </p:nvPr>
        </p:nvSpPr>
        <p:spPr>
          <a:xfrm>
            <a:off x="818147" y="2184766"/>
            <a:ext cx="2691396" cy="370199"/>
          </a:xfrm>
        </p:spPr>
        <p:txBody>
          <a:bodyPr>
            <a:normAutofit/>
          </a:bodyPr>
          <a:lstStyle/>
          <a:p>
            <a:r>
              <a:rPr lang="es-EC" dirty="0" smtClean="0"/>
              <a:t>ANTECEDENTES</a:t>
            </a:r>
          </a:p>
        </p:txBody>
      </p:sp>
      <p:pic>
        <p:nvPicPr>
          <p:cNvPr id="33798" name="Picture 6" descr="Resultado de imagen para usabilid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937" y="4068530"/>
            <a:ext cx="1683248" cy="1207827"/>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Resultado de imagen para icono usabil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1771" y="4749421"/>
            <a:ext cx="1899036" cy="1890597"/>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Resultado de imagen para icono personas cie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112" y="2422641"/>
            <a:ext cx="1770571" cy="1087706"/>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a:xfrm>
            <a:off x="10558300" y="5470359"/>
            <a:ext cx="1280774" cy="850904"/>
          </a:xfrm>
        </p:spPr>
        <p:txBody>
          <a:bodyPr/>
          <a:lstStyle/>
          <a:p>
            <a:fld id="{C3B4E946-9B80-452A-B5A3-3659FFB90BB0}" type="slidenum">
              <a:rPr lang="es-EC" sz="1200" smtClean="0">
                <a:solidFill>
                  <a:schemeClr val="tx1"/>
                </a:solidFill>
              </a:rPr>
              <a:t>2</a:t>
            </a:fld>
            <a:endParaRPr lang="es-EC" dirty="0">
              <a:solidFill>
                <a:schemeClr val="tx1"/>
              </a:solidFill>
            </a:endParaRPr>
          </a:p>
        </p:txBody>
      </p:sp>
      <p:sp>
        <p:nvSpPr>
          <p:cNvPr id="6" name="Rectángulo 5"/>
          <p:cNvSpPr/>
          <p:nvPr/>
        </p:nvSpPr>
        <p:spPr>
          <a:xfrm>
            <a:off x="818147" y="2555398"/>
            <a:ext cx="6096000" cy="369332"/>
          </a:xfrm>
          <a:prstGeom prst="rect">
            <a:avLst/>
          </a:prstGeom>
        </p:spPr>
        <p:txBody>
          <a:bodyPr>
            <a:spAutoFit/>
          </a:bodyPr>
          <a:lstStyle/>
          <a:p>
            <a:pPr marL="285750" indent="-285750">
              <a:buFont typeface="Arial" panose="020B0604020202020204" pitchFamily="34" charset="0"/>
              <a:buChar char="•"/>
            </a:pPr>
            <a:r>
              <a:rPr lang="es-ES" dirty="0" smtClean="0"/>
              <a:t>PROBLEMÁTICA</a:t>
            </a:r>
            <a:endParaRPr lang="es-ES" dirty="0"/>
          </a:p>
        </p:txBody>
      </p:sp>
      <p:sp>
        <p:nvSpPr>
          <p:cNvPr id="8" name="Rectángulo 7"/>
          <p:cNvSpPr/>
          <p:nvPr/>
        </p:nvSpPr>
        <p:spPr>
          <a:xfrm>
            <a:off x="818147" y="2924730"/>
            <a:ext cx="6096000" cy="369332"/>
          </a:xfrm>
          <a:prstGeom prst="rect">
            <a:avLst/>
          </a:prstGeom>
        </p:spPr>
        <p:txBody>
          <a:bodyPr>
            <a:spAutoFit/>
          </a:bodyPr>
          <a:lstStyle/>
          <a:p>
            <a:pPr marL="285750" indent="-285750">
              <a:buFont typeface="Arial" panose="020B0604020202020204" pitchFamily="34" charset="0"/>
              <a:buChar char="•"/>
            </a:pPr>
            <a:r>
              <a:rPr lang="es-ES" dirty="0" smtClean="0"/>
              <a:t>JUSTIFICACIÓN</a:t>
            </a:r>
            <a:endParaRPr lang="es-ES" dirty="0"/>
          </a:p>
        </p:txBody>
      </p:sp>
      <p:sp>
        <p:nvSpPr>
          <p:cNvPr id="9" name="Rectángulo 8"/>
          <p:cNvSpPr/>
          <p:nvPr/>
        </p:nvSpPr>
        <p:spPr>
          <a:xfrm>
            <a:off x="818147" y="3373426"/>
            <a:ext cx="6096000" cy="369332"/>
          </a:xfrm>
          <a:prstGeom prst="rect">
            <a:avLst/>
          </a:prstGeom>
        </p:spPr>
        <p:txBody>
          <a:bodyPr>
            <a:spAutoFit/>
          </a:bodyPr>
          <a:lstStyle/>
          <a:p>
            <a:pPr marL="285750" indent="-285750">
              <a:buFont typeface="Arial" panose="020B0604020202020204" pitchFamily="34" charset="0"/>
              <a:buChar char="•"/>
            </a:pPr>
            <a:r>
              <a:rPr lang="es-ES" dirty="0" smtClean="0"/>
              <a:t>METODOLOGÍA</a:t>
            </a:r>
            <a:endParaRPr lang="es-ES" dirty="0"/>
          </a:p>
        </p:txBody>
      </p:sp>
      <p:sp>
        <p:nvSpPr>
          <p:cNvPr id="10" name="Rectángulo 9"/>
          <p:cNvSpPr/>
          <p:nvPr/>
        </p:nvSpPr>
        <p:spPr>
          <a:xfrm>
            <a:off x="802105" y="3822122"/>
            <a:ext cx="6096000" cy="369332"/>
          </a:xfrm>
          <a:prstGeom prst="rect">
            <a:avLst/>
          </a:prstGeom>
        </p:spPr>
        <p:txBody>
          <a:bodyPr>
            <a:spAutoFit/>
          </a:bodyPr>
          <a:lstStyle/>
          <a:p>
            <a:pPr marL="285750" indent="-285750">
              <a:buFont typeface="Arial" panose="020B0604020202020204" pitchFamily="34" charset="0"/>
              <a:buChar char="•"/>
            </a:pPr>
            <a:r>
              <a:rPr lang="es-ES" dirty="0"/>
              <a:t>MARCO </a:t>
            </a:r>
            <a:r>
              <a:rPr lang="es-ES" dirty="0" smtClean="0"/>
              <a:t>TEÓRICO</a:t>
            </a:r>
            <a:endParaRPr lang="es-ES" dirty="0"/>
          </a:p>
        </p:txBody>
      </p:sp>
      <p:sp>
        <p:nvSpPr>
          <p:cNvPr id="11" name="Rectángulo 10"/>
          <p:cNvSpPr/>
          <p:nvPr/>
        </p:nvSpPr>
        <p:spPr>
          <a:xfrm>
            <a:off x="802105" y="4260694"/>
            <a:ext cx="6096000" cy="1200329"/>
          </a:xfrm>
          <a:prstGeom prst="rect">
            <a:avLst/>
          </a:prstGeom>
        </p:spPr>
        <p:txBody>
          <a:bodyPr>
            <a:spAutoFit/>
          </a:bodyPr>
          <a:lstStyle/>
          <a:p>
            <a:pPr marL="285750" indent="-285750">
              <a:buFont typeface="Arial" panose="020B0604020202020204" pitchFamily="34" charset="0"/>
              <a:buChar char="•"/>
            </a:pPr>
            <a:r>
              <a:rPr lang="es-ES" dirty="0"/>
              <a:t>MAPEO SISTEMÁTICO DE </a:t>
            </a:r>
            <a:r>
              <a:rPr lang="es-ES" dirty="0" smtClean="0"/>
              <a:t>ESTUDIOS</a:t>
            </a:r>
          </a:p>
          <a:p>
            <a:pPr marL="742950" lvl="1" indent="-285750">
              <a:buFont typeface="Arial" panose="020B0604020202020204" pitchFamily="34" charset="0"/>
              <a:buChar char="•"/>
            </a:pPr>
            <a:r>
              <a:rPr lang="es-ES" dirty="0"/>
              <a:t>PLANIFICACIÓN DEL SMS</a:t>
            </a:r>
          </a:p>
          <a:p>
            <a:pPr marL="742950" lvl="1" indent="-285750">
              <a:buFont typeface="Arial" panose="020B0604020202020204" pitchFamily="34" charset="0"/>
              <a:buChar char="•"/>
            </a:pPr>
            <a:r>
              <a:rPr lang="es-ES" dirty="0"/>
              <a:t>EJECUCIÓN DEL SMS</a:t>
            </a:r>
          </a:p>
          <a:p>
            <a:pPr marL="742950" lvl="1" indent="-285750">
              <a:buFont typeface="Arial" panose="020B0604020202020204" pitchFamily="34" charset="0"/>
              <a:buChar char="•"/>
            </a:pPr>
            <a:r>
              <a:rPr lang="es-ES" dirty="0"/>
              <a:t>EXTRACCIÓN Y SÍNTESIS DE DATOS DEL </a:t>
            </a:r>
            <a:r>
              <a:rPr lang="es-ES" dirty="0" smtClean="0"/>
              <a:t>SMS</a:t>
            </a:r>
            <a:endParaRPr lang="es-ES" dirty="0"/>
          </a:p>
        </p:txBody>
      </p:sp>
      <p:sp>
        <p:nvSpPr>
          <p:cNvPr id="13" name="Rectángulo 12"/>
          <p:cNvSpPr/>
          <p:nvPr/>
        </p:nvSpPr>
        <p:spPr>
          <a:xfrm>
            <a:off x="802105" y="5530263"/>
            <a:ext cx="6096000" cy="369332"/>
          </a:xfrm>
          <a:prstGeom prst="rect">
            <a:avLst/>
          </a:prstGeom>
        </p:spPr>
        <p:txBody>
          <a:bodyPr>
            <a:spAutoFit/>
          </a:bodyPr>
          <a:lstStyle/>
          <a:p>
            <a:pPr marL="285750" indent="-285750">
              <a:buFont typeface="Arial" panose="020B0604020202020204" pitchFamily="34" charset="0"/>
              <a:buChar char="•"/>
            </a:pPr>
            <a:r>
              <a:rPr lang="es-ES" dirty="0" smtClean="0"/>
              <a:t>CONCLUSIONES</a:t>
            </a:r>
            <a:endParaRPr lang="es-ES" dirty="0"/>
          </a:p>
        </p:txBody>
      </p:sp>
      <p:sp>
        <p:nvSpPr>
          <p:cNvPr id="14" name="Rectángulo 13"/>
          <p:cNvSpPr/>
          <p:nvPr/>
        </p:nvSpPr>
        <p:spPr>
          <a:xfrm>
            <a:off x="818147" y="5889256"/>
            <a:ext cx="6096000" cy="369332"/>
          </a:xfrm>
          <a:prstGeom prst="rect">
            <a:avLst/>
          </a:prstGeom>
        </p:spPr>
        <p:txBody>
          <a:bodyPr>
            <a:spAutoFit/>
          </a:bodyPr>
          <a:lstStyle/>
          <a:p>
            <a:pPr marL="285750" indent="-285750">
              <a:buFont typeface="Arial" panose="020B0604020202020204" pitchFamily="34" charset="0"/>
              <a:buChar char="•"/>
            </a:pPr>
            <a:r>
              <a:rPr lang="es-ES" dirty="0" smtClean="0"/>
              <a:t>RECOMENDACIONES</a:t>
            </a:r>
            <a:endParaRPr lang="es-ES" dirty="0"/>
          </a:p>
        </p:txBody>
      </p:sp>
      <p:sp>
        <p:nvSpPr>
          <p:cNvPr id="15" name="Rectángulo 14"/>
          <p:cNvSpPr/>
          <p:nvPr/>
        </p:nvSpPr>
        <p:spPr>
          <a:xfrm>
            <a:off x="818147" y="6313870"/>
            <a:ext cx="4357668" cy="369332"/>
          </a:xfrm>
          <a:prstGeom prst="rect">
            <a:avLst/>
          </a:prstGeom>
        </p:spPr>
        <p:txBody>
          <a:bodyPr wrap="none">
            <a:spAutoFit/>
          </a:bodyPr>
          <a:lstStyle/>
          <a:p>
            <a:pPr marL="285750" indent="-285750">
              <a:buFont typeface="Arial" panose="020B0604020202020204" pitchFamily="34" charset="0"/>
              <a:buChar char="•"/>
            </a:pPr>
            <a:r>
              <a:rPr lang="es-ES" dirty="0"/>
              <a:t>FUTURAS LÍNEAS DE INVESTIGACIÓN</a:t>
            </a:r>
          </a:p>
        </p:txBody>
      </p:sp>
    </p:spTree>
    <p:extLst>
      <p:ext uri="{BB962C8B-B14F-4D97-AF65-F5344CB8AC3E}">
        <p14:creationId xmlns:p14="http://schemas.microsoft.com/office/powerpoint/2010/main" val="7814326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10" grpId="0"/>
      <p:bldP spid="11"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071" y="1029074"/>
            <a:ext cx="11029616" cy="613297"/>
          </a:xfrm>
        </p:spPr>
        <p:txBody>
          <a:bodyPr>
            <a:normAutofit/>
          </a:bodyPr>
          <a:lstStyle/>
          <a:p>
            <a:r>
              <a:rPr lang="es-EC" sz="2500" dirty="0" smtClean="0"/>
              <a:t>Planificación del </a:t>
            </a:r>
            <a:r>
              <a:rPr lang="es-EC" sz="2500" dirty="0" err="1" smtClean="0"/>
              <a:t>sms</a:t>
            </a:r>
            <a:endParaRPr lang="es-EC" sz="2500" dirty="0"/>
          </a:p>
        </p:txBody>
      </p:sp>
      <p:sp>
        <p:nvSpPr>
          <p:cNvPr id="6" name="CuadroTexto 5"/>
          <p:cNvSpPr txBox="1"/>
          <p:nvPr/>
        </p:nvSpPr>
        <p:spPr>
          <a:xfrm>
            <a:off x="421071" y="2094191"/>
            <a:ext cx="376621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EC" dirty="0" smtClean="0"/>
              <a:t>Recuperar la mayoría de los estudios del GC</a:t>
            </a:r>
          </a:p>
        </p:txBody>
      </p:sp>
      <p:sp>
        <p:nvSpPr>
          <p:cNvPr id="7" name="Rectángulo 6"/>
          <p:cNvSpPr/>
          <p:nvPr/>
        </p:nvSpPr>
        <p:spPr>
          <a:xfrm>
            <a:off x="5055437" y="844408"/>
            <a:ext cx="6096000" cy="369332"/>
          </a:xfrm>
          <a:prstGeom prst="rect">
            <a:avLst/>
          </a:prstGeom>
          <a:solidFill>
            <a:schemeClr val="accent2">
              <a:lumMod val="60000"/>
              <a:lumOff val="40000"/>
            </a:schemeClr>
          </a:solidFill>
        </p:spPr>
        <p:txBody>
          <a:bodyPr>
            <a:spAutoFit/>
          </a:bodyPr>
          <a:lstStyle/>
          <a:p>
            <a:r>
              <a:rPr lang="es-ES" dirty="0"/>
              <a:t>DEFINICIÓN DE LA ESTRATEGIA DE BÚSQUEDA</a:t>
            </a:r>
            <a:r>
              <a:rPr lang="es-ES" dirty="0" smtClean="0"/>
              <a:t>:</a:t>
            </a:r>
            <a:endParaRPr lang="es-EC" dirty="0"/>
          </a:p>
        </p:txBody>
      </p:sp>
      <p:sp>
        <p:nvSpPr>
          <p:cNvPr id="8" name="Rectángulo 7"/>
          <p:cNvSpPr/>
          <p:nvPr/>
        </p:nvSpPr>
        <p:spPr>
          <a:xfrm>
            <a:off x="5935879" y="1315177"/>
            <a:ext cx="3974165" cy="369332"/>
          </a:xfrm>
          <a:prstGeom prst="rect">
            <a:avLst/>
          </a:prstGeom>
          <a:solidFill>
            <a:schemeClr val="accent2">
              <a:lumMod val="40000"/>
              <a:lumOff val="60000"/>
            </a:schemeClr>
          </a:solidFill>
        </p:spPr>
        <p:txBody>
          <a:bodyPr wrap="none">
            <a:spAutoFit/>
          </a:bodyPr>
          <a:lstStyle/>
          <a:p>
            <a:r>
              <a:rPr lang="es-ES" dirty="0"/>
              <a:t>Construcción de la Cadena de Búsqueda</a:t>
            </a:r>
            <a:endParaRPr lang="es-EC" dirty="0"/>
          </a:p>
        </p:txBody>
      </p:sp>
      <p:sp>
        <p:nvSpPr>
          <p:cNvPr id="5" name="Rectángulo 4"/>
          <p:cNvSpPr/>
          <p:nvPr/>
        </p:nvSpPr>
        <p:spPr>
          <a:xfrm>
            <a:off x="421071" y="3132290"/>
            <a:ext cx="3937018" cy="369332"/>
          </a:xfrm>
          <a:prstGeom prst="rect">
            <a:avLst/>
          </a:prstGeom>
        </p:spPr>
        <p:txBody>
          <a:bodyPr wrap="square">
            <a:spAutoFit/>
          </a:bodyPr>
          <a:lstStyle/>
          <a:p>
            <a:pPr marL="285750" indent="-285750">
              <a:buFont typeface="Arial" panose="020B0604020202020204" pitchFamily="34" charset="0"/>
              <a:buChar char="•"/>
            </a:pPr>
            <a:r>
              <a:rPr lang="es-EC" dirty="0"/>
              <a:t>Coherente con el objetivo del </a:t>
            </a:r>
            <a:r>
              <a:rPr lang="es-EC" dirty="0" smtClean="0"/>
              <a:t>SMS</a:t>
            </a:r>
            <a:endParaRPr lang="es-EC" dirty="0"/>
          </a:p>
        </p:txBody>
      </p:sp>
      <p:sp>
        <p:nvSpPr>
          <p:cNvPr id="9" name="Rectángulo 8"/>
          <p:cNvSpPr/>
          <p:nvPr/>
        </p:nvSpPr>
        <p:spPr>
          <a:xfrm>
            <a:off x="421072" y="3838675"/>
            <a:ext cx="3937018" cy="369332"/>
          </a:xfrm>
          <a:prstGeom prst="rect">
            <a:avLst/>
          </a:prstGeom>
        </p:spPr>
        <p:txBody>
          <a:bodyPr wrap="square">
            <a:spAutoFit/>
          </a:bodyPr>
          <a:lstStyle/>
          <a:p>
            <a:pPr marL="285750" indent="-285750">
              <a:buFont typeface="Arial" panose="020B0604020202020204" pitchFamily="34" charset="0"/>
              <a:buChar char="•"/>
            </a:pPr>
            <a:r>
              <a:rPr lang="es-EC" dirty="0" smtClean="0"/>
              <a:t>Número </a:t>
            </a:r>
            <a:r>
              <a:rPr lang="es-EC" dirty="0" smtClean="0"/>
              <a:t>manejable de estudios</a:t>
            </a:r>
            <a:endParaRPr lang="es-EC" dirty="0"/>
          </a:p>
        </p:txBody>
      </p:sp>
      <p:pic>
        <p:nvPicPr>
          <p:cNvPr id="15362" name="Picture 2" descr="Resultado de imagen para eleg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407" y="4963580"/>
            <a:ext cx="1958254" cy="146869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stretch>
            <a:fillRect/>
          </a:stretch>
        </p:blipFill>
        <p:spPr>
          <a:xfrm>
            <a:off x="5055437" y="2094191"/>
            <a:ext cx="6773243" cy="4096867"/>
          </a:xfrm>
          <a:prstGeom prst="rect">
            <a:avLst/>
          </a:prstGeom>
        </p:spPr>
      </p:pic>
      <p:sp>
        <p:nvSpPr>
          <p:cNvPr id="3" name="Marcador de número de diapositiva 2"/>
          <p:cNvSpPr>
            <a:spLocks noGrp="1"/>
          </p:cNvSpPr>
          <p:nvPr>
            <p:ph type="sldNum" sz="quarter" idx="12"/>
          </p:nvPr>
        </p:nvSpPr>
        <p:spPr/>
        <p:txBody>
          <a:bodyPr/>
          <a:lstStyle/>
          <a:p>
            <a:fld id="{C3B4E946-9B80-452A-B5A3-3659FFB90BB0}" type="slidenum">
              <a:rPr lang="es-EC" smtClean="0"/>
              <a:t>20</a:t>
            </a:fld>
            <a:endParaRPr lang="es-EC"/>
          </a:p>
        </p:txBody>
      </p:sp>
    </p:spTree>
    <p:extLst>
      <p:ext uri="{BB962C8B-B14F-4D97-AF65-F5344CB8AC3E}">
        <p14:creationId xmlns:p14="http://schemas.microsoft.com/office/powerpoint/2010/main" val="17462688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071" y="1145205"/>
            <a:ext cx="11029616" cy="613021"/>
          </a:xfrm>
        </p:spPr>
        <p:txBody>
          <a:bodyPr>
            <a:normAutofit/>
          </a:bodyPr>
          <a:lstStyle/>
          <a:p>
            <a:r>
              <a:rPr lang="es-EC" dirty="0" smtClean="0"/>
              <a:t>Planificación del SMS</a:t>
            </a:r>
            <a:endParaRPr lang="es-EC" dirty="0"/>
          </a:p>
        </p:txBody>
      </p:sp>
      <p:sp>
        <p:nvSpPr>
          <p:cNvPr id="4" name="Rectángulo 3"/>
          <p:cNvSpPr/>
          <p:nvPr/>
        </p:nvSpPr>
        <p:spPr>
          <a:xfrm>
            <a:off x="7856628" y="4895982"/>
            <a:ext cx="3921120" cy="1477328"/>
          </a:xfrm>
          <a:prstGeom prst="rect">
            <a:avLst/>
          </a:prstGeom>
          <a:solidFill>
            <a:srgbClr val="FFCCFF"/>
          </a:solidFill>
        </p:spPr>
        <p:txBody>
          <a:bodyPr wrap="square">
            <a:spAutoFit/>
          </a:bodyPr>
          <a:lstStyle/>
          <a:p>
            <a:r>
              <a:rPr lang="es-EC" b="1" dirty="0" smtClean="0"/>
              <a:t>Método </a:t>
            </a:r>
            <a:r>
              <a:rPr lang="es-EC" b="1" dirty="0"/>
              <a:t>de búsqueda: </a:t>
            </a:r>
            <a:r>
              <a:rPr lang="es-EC" dirty="0"/>
              <a:t>La cadena de búsqueda fue adaptada a cada base de datos digital, debido a que cada repositorio posee de una sintaxis de búsqueda propia. </a:t>
            </a:r>
          </a:p>
        </p:txBody>
      </p:sp>
      <p:sp>
        <p:nvSpPr>
          <p:cNvPr id="8" name="Rectángulo 7"/>
          <p:cNvSpPr/>
          <p:nvPr/>
        </p:nvSpPr>
        <p:spPr>
          <a:xfrm>
            <a:off x="5055437" y="844408"/>
            <a:ext cx="6096000" cy="369332"/>
          </a:xfrm>
          <a:prstGeom prst="rect">
            <a:avLst/>
          </a:prstGeom>
          <a:solidFill>
            <a:schemeClr val="accent2">
              <a:lumMod val="60000"/>
              <a:lumOff val="40000"/>
            </a:schemeClr>
          </a:solidFill>
        </p:spPr>
        <p:txBody>
          <a:bodyPr>
            <a:spAutoFit/>
          </a:bodyPr>
          <a:lstStyle/>
          <a:p>
            <a:r>
              <a:rPr lang="es-ES" dirty="0"/>
              <a:t>DEFINICIÓN DE LA ESTRATEGIA DE BÚSQUEDA</a:t>
            </a:r>
            <a:r>
              <a:rPr lang="es-ES" dirty="0" smtClean="0"/>
              <a:t>:</a:t>
            </a:r>
            <a:endParaRPr lang="es-EC" dirty="0"/>
          </a:p>
        </p:txBody>
      </p:sp>
      <p:sp>
        <p:nvSpPr>
          <p:cNvPr id="9" name="Rectángulo 8"/>
          <p:cNvSpPr/>
          <p:nvPr/>
        </p:nvSpPr>
        <p:spPr>
          <a:xfrm>
            <a:off x="6474625" y="1288738"/>
            <a:ext cx="3257623" cy="369332"/>
          </a:xfrm>
          <a:prstGeom prst="rect">
            <a:avLst/>
          </a:prstGeom>
          <a:solidFill>
            <a:schemeClr val="accent2">
              <a:lumMod val="40000"/>
              <a:lumOff val="60000"/>
            </a:schemeClr>
          </a:solidFill>
          <a:effectLst>
            <a:outerShdw blurRad="50800" dist="38100" dir="8100000" algn="tr" rotWithShape="0">
              <a:prstClr val="black">
                <a:alpha val="40000"/>
              </a:prstClr>
            </a:outerShdw>
          </a:effectLst>
        </p:spPr>
        <p:txBody>
          <a:bodyPr wrap="none">
            <a:spAutoFit/>
          </a:bodyPr>
          <a:lstStyle/>
          <a:p>
            <a:r>
              <a:rPr lang="es-ES" dirty="0"/>
              <a:t>Búsqueda de estudios </a:t>
            </a:r>
            <a:r>
              <a:rPr lang="es-ES" dirty="0" smtClean="0"/>
              <a:t>candidatos</a:t>
            </a:r>
            <a:endParaRPr lang="es-EC" dirty="0"/>
          </a:p>
        </p:txBody>
      </p:sp>
      <p:sp>
        <p:nvSpPr>
          <p:cNvPr id="3" name="Rectángulo 2"/>
          <p:cNvSpPr/>
          <p:nvPr/>
        </p:nvSpPr>
        <p:spPr>
          <a:xfrm>
            <a:off x="2644589" y="2180351"/>
            <a:ext cx="6096000" cy="369332"/>
          </a:xfrm>
          <a:prstGeom prst="rect">
            <a:avLst/>
          </a:prstGeom>
        </p:spPr>
        <p:txBody>
          <a:bodyPr>
            <a:spAutoFit/>
          </a:bodyPr>
          <a:lstStyle/>
          <a:p>
            <a:endParaRPr lang="es-EC" dirty="0"/>
          </a:p>
        </p:txBody>
      </p:sp>
      <p:grpSp>
        <p:nvGrpSpPr>
          <p:cNvPr id="29" name="Grupo 28"/>
          <p:cNvGrpSpPr/>
          <p:nvPr/>
        </p:nvGrpSpPr>
        <p:grpSpPr>
          <a:xfrm>
            <a:off x="598617" y="2414580"/>
            <a:ext cx="2533650" cy="3181062"/>
            <a:chOff x="862292" y="2971808"/>
            <a:chExt cx="2533650" cy="3181062"/>
          </a:xfrm>
        </p:grpSpPr>
        <p:pic>
          <p:nvPicPr>
            <p:cNvPr id="19" name="Imagen 18"/>
            <p:cNvPicPr>
              <a:picLocks noChangeAspect="1"/>
            </p:cNvPicPr>
            <p:nvPr/>
          </p:nvPicPr>
          <p:blipFill>
            <a:blip r:embed="rId3"/>
            <a:stretch>
              <a:fillRect/>
            </a:stretch>
          </p:blipFill>
          <p:spPr>
            <a:xfrm>
              <a:off x="862292" y="4066895"/>
              <a:ext cx="2533650" cy="2085975"/>
            </a:xfrm>
            <a:prstGeom prst="rect">
              <a:avLst/>
            </a:prstGeom>
          </p:spPr>
        </p:pic>
        <p:pic>
          <p:nvPicPr>
            <p:cNvPr id="20" name="Imagen 19"/>
            <p:cNvPicPr>
              <a:picLocks noChangeAspect="1"/>
            </p:cNvPicPr>
            <p:nvPr/>
          </p:nvPicPr>
          <p:blipFill>
            <a:blip r:embed="rId4"/>
            <a:stretch>
              <a:fillRect/>
            </a:stretch>
          </p:blipFill>
          <p:spPr>
            <a:xfrm>
              <a:off x="1233767" y="2971808"/>
              <a:ext cx="1790700" cy="895350"/>
            </a:xfrm>
            <a:prstGeom prst="rect">
              <a:avLst/>
            </a:prstGeom>
          </p:spPr>
        </p:pic>
        <p:cxnSp>
          <p:nvCxnSpPr>
            <p:cNvPr id="22" name="Conector recto de flecha 21"/>
            <p:cNvCxnSpPr/>
            <p:nvPr/>
          </p:nvCxnSpPr>
          <p:spPr>
            <a:xfrm>
              <a:off x="2129117" y="4397188"/>
              <a:ext cx="398930" cy="1882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1354231" y="5766546"/>
              <a:ext cx="375956" cy="265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2541494" y="5522258"/>
              <a:ext cx="202266" cy="3541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1229285" y="4549588"/>
              <a:ext cx="249892" cy="3406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0" name="Rectángulo 29"/>
          <p:cNvSpPr/>
          <p:nvPr/>
        </p:nvSpPr>
        <p:spPr>
          <a:xfrm>
            <a:off x="7831703" y="2155768"/>
            <a:ext cx="3921120" cy="2308324"/>
          </a:xfrm>
          <a:prstGeom prst="rect">
            <a:avLst/>
          </a:prstGeom>
          <a:solidFill>
            <a:schemeClr val="accent4">
              <a:lumMod val="20000"/>
              <a:lumOff val="80000"/>
            </a:schemeClr>
          </a:solidFill>
        </p:spPr>
        <p:txBody>
          <a:bodyPr wrap="square">
            <a:spAutoFit/>
          </a:bodyPr>
          <a:lstStyle/>
          <a:p>
            <a:pPr lvl="0" algn="just">
              <a:spcAft>
                <a:spcPts val="0"/>
              </a:spcAft>
            </a:pPr>
            <a:r>
              <a:rPr lang="es-EC" b="1" dirty="0"/>
              <a:t>Motores de Búsqueda: </a:t>
            </a:r>
            <a:r>
              <a:rPr lang="es-EC" dirty="0" smtClean="0"/>
              <a:t>Se utilizó los repositorios:</a:t>
            </a:r>
          </a:p>
          <a:p>
            <a:pPr lvl="0" algn="just">
              <a:spcAft>
                <a:spcPts val="0"/>
              </a:spcAft>
              <a:buClr>
                <a:schemeClr val="accent2">
                  <a:lumMod val="75000"/>
                </a:schemeClr>
              </a:buClr>
            </a:pPr>
            <a:endParaRPr lang="es-EC" dirty="0" smtClean="0"/>
          </a:p>
          <a:p>
            <a:pPr lvl="0" algn="just">
              <a:spcAft>
                <a:spcPts val="0"/>
              </a:spcAft>
              <a:buClr>
                <a:schemeClr val="accent2">
                  <a:lumMod val="75000"/>
                </a:schemeClr>
              </a:buClr>
            </a:pPr>
            <a:endParaRPr lang="es-EC" dirty="0"/>
          </a:p>
          <a:p>
            <a:pPr lvl="0" algn="just">
              <a:spcAft>
                <a:spcPts val="0"/>
              </a:spcAft>
              <a:buClr>
                <a:schemeClr val="accent2">
                  <a:lumMod val="75000"/>
                </a:schemeClr>
              </a:buClr>
            </a:pPr>
            <a:endParaRPr lang="es-EC" dirty="0" smtClean="0"/>
          </a:p>
          <a:p>
            <a:pPr lvl="0" algn="just">
              <a:spcAft>
                <a:spcPts val="0"/>
              </a:spcAft>
              <a:buClr>
                <a:schemeClr val="accent2">
                  <a:lumMod val="75000"/>
                </a:schemeClr>
              </a:buClr>
            </a:pPr>
            <a:endParaRPr lang="es-EC" dirty="0"/>
          </a:p>
          <a:p>
            <a:pPr marL="285750" lvl="0" indent="-285750" algn="just">
              <a:spcAft>
                <a:spcPts val="0"/>
              </a:spcAft>
              <a:buClr>
                <a:schemeClr val="accent2">
                  <a:lumMod val="75000"/>
                </a:schemeClr>
              </a:buClr>
              <a:buFont typeface="Arial" panose="020B0604020202020204" pitchFamily="34" charset="0"/>
              <a:buChar char="•"/>
            </a:pPr>
            <a:endParaRPr lang="es-EC" dirty="0" smtClean="0"/>
          </a:p>
          <a:p>
            <a:pPr lvl="0" algn="just">
              <a:spcAft>
                <a:spcPts val="0"/>
              </a:spcAft>
              <a:buClr>
                <a:schemeClr val="accent2">
                  <a:lumMod val="75000"/>
                </a:schemeClr>
              </a:buClr>
            </a:pPr>
            <a:endParaRPr lang="es-EC" dirty="0"/>
          </a:p>
        </p:txBody>
      </p:sp>
      <p:sp>
        <p:nvSpPr>
          <p:cNvPr id="31" name="Rectángulo 30"/>
          <p:cNvSpPr/>
          <p:nvPr/>
        </p:nvSpPr>
        <p:spPr>
          <a:xfrm>
            <a:off x="3696263" y="2338238"/>
            <a:ext cx="3919922" cy="1754326"/>
          </a:xfrm>
          <a:prstGeom prst="rect">
            <a:avLst/>
          </a:prstGeom>
          <a:solidFill>
            <a:schemeClr val="accent5">
              <a:lumMod val="20000"/>
              <a:lumOff val="80000"/>
            </a:schemeClr>
          </a:solidFill>
        </p:spPr>
        <p:txBody>
          <a:bodyPr wrap="square">
            <a:spAutoFit/>
          </a:bodyPr>
          <a:lstStyle/>
          <a:p>
            <a:pPr lvl="0" algn="just">
              <a:spcAft>
                <a:spcPts val="0"/>
              </a:spcAft>
            </a:pPr>
            <a:r>
              <a:rPr lang="es-EC" b="1" dirty="0"/>
              <a:t>Fuentes de </a:t>
            </a:r>
            <a:r>
              <a:rPr lang="es-EC" b="1" dirty="0" smtClean="0"/>
              <a:t>Publicación </a:t>
            </a:r>
          </a:p>
          <a:p>
            <a:pPr marL="342900" lvl="0" indent="-342900" algn="just">
              <a:spcAft>
                <a:spcPts val="0"/>
              </a:spcAft>
              <a:buClr>
                <a:schemeClr val="accent2">
                  <a:lumMod val="75000"/>
                </a:schemeClr>
              </a:buClr>
              <a:buFont typeface="Arial" panose="020B0604020202020204" pitchFamily="34" charset="0"/>
              <a:buChar char="•"/>
            </a:pPr>
            <a:r>
              <a:rPr lang="es-EC" dirty="0" smtClean="0"/>
              <a:t>Artículos </a:t>
            </a:r>
            <a:r>
              <a:rPr lang="es-EC" dirty="0"/>
              <a:t>de </a:t>
            </a:r>
            <a:r>
              <a:rPr lang="es-EC" dirty="0" smtClean="0"/>
              <a:t>conferencia</a:t>
            </a:r>
            <a:endParaRPr lang="es-EC" dirty="0" smtClean="0"/>
          </a:p>
          <a:p>
            <a:pPr marL="342900" lvl="0" indent="-342900" algn="just">
              <a:spcAft>
                <a:spcPts val="0"/>
              </a:spcAft>
              <a:buClr>
                <a:schemeClr val="accent2">
                  <a:lumMod val="75000"/>
                </a:schemeClr>
              </a:buClr>
              <a:buFont typeface="Arial" panose="020B0604020202020204" pitchFamily="34" charset="0"/>
              <a:buChar char="•"/>
            </a:pPr>
            <a:r>
              <a:rPr lang="es-EC" dirty="0" smtClean="0"/>
              <a:t>Capítulos </a:t>
            </a:r>
            <a:r>
              <a:rPr lang="es-EC" dirty="0"/>
              <a:t>de libros </a:t>
            </a:r>
            <a:r>
              <a:rPr lang="es-EC" dirty="0" smtClean="0"/>
              <a:t>publicados.</a:t>
            </a:r>
          </a:p>
          <a:p>
            <a:pPr marL="342900" lvl="0" indent="-342900" algn="just">
              <a:spcAft>
                <a:spcPts val="0"/>
              </a:spcAft>
              <a:buClr>
                <a:schemeClr val="accent2">
                  <a:lumMod val="75000"/>
                </a:schemeClr>
              </a:buClr>
              <a:buFont typeface="Arial" panose="020B0604020202020204" pitchFamily="34" charset="0"/>
              <a:buChar char="•"/>
            </a:pPr>
            <a:r>
              <a:rPr lang="es-EC" dirty="0" smtClean="0"/>
              <a:t>Artículos </a:t>
            </a:r>
            <a:r>
              <a:rPr lang="es-EC" dirty="0"/>
              <a:t>de revistas </a:t>
            </a:r>
            <a:r>
              <a:rPr lang="es-EC" dirty="0" smtClean="0"/>
              <a:t>científicas</a:t>
            </a:r>
          </a:p>
          <a:p>
            <a:pPr lvl="0" algn="just">
              <a:spcAft>
                <a:spcPts val="0"/>
              </a:spcAft>
            </a:pPr>
            <a:r>
              <a:rPr lang="es-EC" dirty="0" smtClean="0"/>
              <a:t>Que </a:t>
            </a:r>
            <a:r>
              <a:rPr lang="es-EC" dirty="0"/>
              <a:t>puedan ser accedidos por medio </a:t>
            </a:r>
            <a:r>
              <a:rPr lang="es-EC" dirty="0" smtClean="0"/>
              <a:t>de la web.</a:t>
            </a:r>
          </a:p>
        </p:txBody>
      </p:sp>
      <p:sp>
        <p:nvSpPr>
          <p:cNvPr id="32" name="Rectángulo 31"/>
          <p:cNvSpPr/>
          <p:nvPr/>
        </p:nvSpPr>
        <p:spPr>
          <a:xfrm>
            <a:off x="3714908" y="4818917"/>
            <a:ext cx="3933299" cy="646331"/>
          </a:xfrm>
          <a:prstGeom prst="rect">
            <a:avLst/>
          </a:prstGeom>
          <a:solidFill>
            <a:srgbClr val="CCFF99"/>
          </a:solidFill>
        </p:spPr>
        <p:txBody>
          <a:bodyPr wrap="square">
            <a:spAutoFit/>
          </a:bodyPr>
          <a:lstStyle/>
          <a:p>
            <a:pPr lvl="0" algn="just">
              <a:spcAft>
                <a:spcPts val="1000"/>
              </a:spcAft>
            </a:pPr>
            <a:r>
              <a:rPr lang="es-EC" b="1" dirty="0"/>
              <a:t>Idioma</a:t>
            </a:r>
            <a:r>
              <a:rPr lang="es-EC" dirty="0"/>
              <a:t>: Se consideraron únicamente estudios en idioma inglés</a:t>
            </a:r>
          </a:p>
        </p:txBody>
      </p:sp>
      <p:pic>
        <p:nvPicPr>
          <p:cNvPr id="16386" name="Picture 2" descr="Resultado de imagen para sprin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1192" y="2214186"/>
            <a:ext cx="1606556" cy="120491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scop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3177" y="2845918"/>
            <a:ext cx="1203454" cy="34560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Resultado de imagen para ACM"/>
          <p:cNvPicPr>
            <a:picLocks noChangeAspect="1" noChangeArrowheads="1"/>
          </p:cNvPicPr>
          <p:nvPr/>
        </p:nvPicPr>
        <p:blipFill rotWithShape="1">
          <a:blip r:embed="rId7">
            <a:extLst>
              <a:ext uri="{28A0092B-C50C-407E-A947-70E740481C1C}">
                <a14:useLocalDpi xmlns:a14="http://schemas.microsoft.com/office/drawing/2010/main" val="0"/>
              </a:ext>
            </a:extLst>
          </a:blip>
          <a:srcRect l="11132" t="28360" r="11236" b="31406"/>
          <a:stretch/>
        </p:blipFill>
        <p:spPr bwMode="auto">
          <a:xfrm>
            <a:off x="8703341" y="3490990"/>
            <a:ext cx="2518611" cy="734239"/>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p:txBody>
          <a:bodyPr/>
          <a:lstStyle/>
          <a:p>
            <a:fld id="{C3B4E946-9B80-452A-B5A3-3659FFB90BB0}" type="slidenum">
              <a:rPr lang="es-EC" smtClean="0"/>
              <a:t>21</a:t>
            </a:fld>
            <a:endParaRPr lang="es-EC"/>
          </a:p>
        </p:txBody>
      </p:sp>
    </p:spTree>
    <p:extLst>
      <p:ext uri="{BB962C8B-B14F-4D97-AF65-F5344CB8AC3E}">
        <p14:creationId xmlns:p14="http://schemas.microsoft.com/office/powerpoint/2010/main" val="14505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517490"/>
            <a:ext cx="11029616" cy="1013800"/>
          </a:xfrm>
        </p:spPr>
        <p:txBody>
          <a:bodyPr/>
          <a:lstStyle/>
          <a:p>
            <a:r>
              <a:rPr lang="es-EC" dirty="0" smtClean="0"/>
              <a:t>Planificación del SMS</a:t>
            </a:r>
            <a:endParaRPr lang="es-EC" dirty="0"/>
          </a:p>
        </p:txBody>
      </p:sp>
      <p:sp>
        <p:nvSpPr>
          <p:cNvPr id="3" name="Rectángulo 2"/>
          <p:cNvSpPr/>
          <p:nvPr/>
        </p:nvSpPr>
        <p:spPr>
          <a:xfrm>
            <a:off x="5336338" y="1024390"/>
            <a:ext cx="6110006" cy="369332"/>
          </a:xfrm>
          <a:prstGeom prst="rect">
            <a:avLst/>
          </a:prstGeom>
          <a:solidFill>
            <a:schemeClr val="accent2">
              <a:lumMod val="20000"/>
              <a:lumOff val="80000"/>
            </a:schemeClr>
          </a:solidFill>
        </p:spPr>
        <p:txBody>
          <a:bodyPr wrap="none">
            <a:spAutoFit/>
          </a:bodyPr>
          <a:lstStyle/>
          <a:p>
            <a:r>
              <a:rPr lang="es-EC" dirty="0" smtClean="0"/>
              <a:t>DEFINICIÓN DE CRITERIOS DE INCLUSIÓN Y EXCLUSIÓN</a:t>
            </a:r>
            <a:endParaRPr lang="es-EC" dirty="0"/>
          </a:p>
        </p:txBody>
      </p:sp>
      <p:sp>
        <p:nvSpPr>
          <p:cNvPr id="5" name="Rectángulo 4"/>
          <p:cNvSpPr/>
          <p:nvPr/>
        </p:nvSpPr>
        <p:spPr>
          <a:xfrm>
            <a:off x="320339" y="2523665"/>
            <a:ext cx="5807745" cy="1200329"/>
          </a:xfrm>
          <a:prstGeom prst="rect">
            <a:avLst/>
          </a:prstGeom>
        </p:spPr>
        <p:txBody>
          <a:bodyPr wrap="square">
            <a:spAutoFit/>
          </a:bodyPr>
          <a:lstStyle/>
          <a:p>
            <a:pPr marL="342900" lvl="0" indent="-342900" algn="just">
              <a:lnSpc>
                <a:spcPct val="150000"/>
              </a:lnSpc>
              <a:buClr>
                <a:schemeClr val="accent2">
                  <a:lumMod val="75000"/>
                </a:schemeClr>
              </a:buClr>
              <a:buSzPct val="105000"/>
              <a:buFont typeface="Arial" panose="020B0604020202020204" pitchFamily="34" charset="0"/>
              <a:buChar char="•"/>
            </a:pPr>
            <a:r>
              <a:rPr lang="es-ES" sz="1600" dirty="0"/>
              <a:t>Describe información sobre la usabilidad de aplicaciones móviles sin importar la plataforma de desarrollo de las mismas, siempre que sean orientadas a usuarios </a:t>
            </a:r>
            <a:r>
              <a:rPr lang="es-ES" sz="1600" dirty="0" smtClean="0"/>
              <a:t>con discapacidad visual.</a:t>
            </a:r>
            <a:endParaRPr lang="es-EC" sz="1600" dirty="0"/>
          </a:p>
        </p:txBody>
      </p:sp>
      <p:sp>
        <p:nvSpPr>
          <p:cNvPr id="8" name="CuadroTexto 7"/>
          <p:cNvSpPr txBox="1"/>
          <p:nvPr/>
        </p:nvSpPr>
        <p:spPr>
          <a:xfrm>
            <a:off x="320338" y="1981447"/>
            <a:ext cx="2497800" cy="369332"/>
          </a:xfrm>
          <a:prstGeom prst="rect">
            <a:avLst/>
          </a:prstGeom>
          <a:noFill/>
        </p:spPr>
        <p:txBody>
          <a:bodyPr wrap="none" rtlCol="0">
            <a:spAutoFit/>
          </a:bodyPr>
          <a:lstStyle/>
          <a:p>
            <a:r>
              <a:rPr lang="es-EC" b="1" dirty="0" smtClean="0"/>
              <a:t>Criterios de Inclusión</a:t>
            </a:r>
            <a:endParaRPr lang="es-EC" b="1" dirty="0"/>
          </a:p>
        </p:txBody>
      </p:sp>
      <p:pic>
        <p:nvPicPr>
          <p:cNvPr id="1741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266" y="4621961"/>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35653" y="3875327"/>
            <a:ext cx="5892431" cy="1246495"/>
          </a:xfrm>
          <a:prstGeom prst="rect">
            <a:avLst/>
          </a:prstGeom>
        </p:spPr>
        <p:txBody>
          <a:bodyPr wrap="square">
            <a:spAutoFit/>
          </a:bodyPr>
          <a:lstStyle/>
          <a:p>
            <a:pPr marL="342900" lvl="0" indent="-342900" algn="just">
              <a:lnSpc>
                <a:spcPct val="150000"/>
              </a:lnSpc>
              <a:buClr>
                <a:schemeClr val="accent2">
                  <a:lumMod val="75000"/>
                </a:schemeClr>
              </a:buClr>
              <a:buSzPct val="105000"/>
              <a:buFont typeface="Arial" panose="020B0604020202020204" pitchFamily="34" charset="0"/>
              <a:buChar char="•"/>
            </a:pPr>
            <a:r>
              <a:rPr lang="es-ES" sz="1600" dirty="0"/>
              <a:t>Describe información sobre métodos o modelos de usabilidad utilizados para desarrollar aplicaciones móviles exclusivamente para usuarios no videntes</a:t>
            </a:r>
            <a:r>
              <a:rPr lang="es-ES" dirty="0" smtClean="0"/>
              <a:t>.</a:t>
            </a:r>
            <a:endParaRPr lang="es-EC" dirty="0"/>
          </a:p>
        </p:txBody>
      </p:sp>
      <p:sp>
        <p:nvSpPr>
          <p:cNvPr id="10" name="Rectángulo 9"/>
          <p:cNvSpPr/>
          <p:nvPr/>
        </p:nvSpPr>
        <p:spPr>
          <a:xfrm>
            <a:off x="323093" y="5641136"/>
            <a:ext cx="8868279" cy="874535"/>
          </a:xfrm>
          <a:prstGeom prst="rect">
            <a:avLst/>
          </a:prstGeom>
        </p:spPr>
        <p:txBody>
          <a:bodyPr wrap="square">
            <a:spAutoFit/>
          </a:bodyPr>
          <a:lstStyle/>
          <a:p>
            <a:pPr marL="342900" lvl="0" indent="-342900" algn="just">
              <a:lnSpc>
                <a:spcPct val="150000"/>
              </a:lnSpc>
              <a:buClr>
                <a:schemeClr val="accent2">
                  <a:lumMod val="75000"/>
                </a:schemeClr>
              </a:buClr>
              <a:buSzPct val="105000"/>
              <a:buFont typeface="Arial" panose="020B0604020202020204" pitchFamily="34" charset="0"/>
              <a:buChar char="•"/>
            </a:pPr>
            <a:r>
              <a:rPr lang="es-ES" dirty="0"/>
              <a:t>Revela resultados de prototipos/aplicaciones móviles multiplataforma utilizados por usuarios con discapacidad visual que </a:t>
            </a:r>
            <a:r>
              <a:rPr lang="es-ES" dirty="0" smtClean="0"/>
              <a:t>permitan </a:t>
            </a:r>
            <a:r>
              <a:rPr lang="es-ES" dirty="0"/>
              <a:t>identificar nuevos criterios de usabilidad</a:t>
            </a:r>
            <a:r>
              <a:rPr lang="es-ES" dirty="0" smtClean="0"/>
              <a:t>.</a:t>
            </a:r>
            <a:endParaRPr lang="es-EC" dirty="0"/>
          </a:p>
        </p:txBody>
      </p:sp>
      <p:sp>
        <p:nvSpPr>
          <p:cNvPr id="11" name="Rectángulo 10"/>
          <p:cNvSpPr/>
          <p:nvPr/>
        </p:nvSpPr>
        <p:spPr>
          <a:xfrm>
            <a:off x="6451932" y="2490929"/>
            <a:ext cx="5478880" cy="1754326"/>
          </a:xfrm>
          <a:prstGeom prst="rect">
            <a:avLst/>
          </a:prstGeom>
        </p:spPr>
        <p:txBody>
          <a:bodyPr wrap="square">
            <a:spAutoFit/>
          </a:bodyPr>
          <a:lstStyle/>
          <a:p>
            <a:pPr marL="342900" lvl="0" indent="-342900" algn="just">
              <a:lnSpc>
                <a:spcPct val="150000"/>
              </a:lnSpc>
              <a:buClr>
                <a:schemeClr val="accent2">
                  <a:lumMod val="75000"/>
                </a:schemeClr>
              </a:buClr>
              <a:buSzPct val="105000"/>
              <a:buFont typeface="Arial" panose="020B0604020202020204" pitchFamily="34" charset="0"/>
              <a:buChar char="•"/>
            </a:pPr>
            <a:r>
              <a:rPr lang="es-ES" dirty="0"/>
              <a:t>Describe las dificultades a las que el usuario </a:t>
            </a:r>
            <a:r>
              <a:rPr lang="es-ES" dirty="0" smtClean="0"/>
              <a:t>con discapacidad visual </a:t>
            </a:r>
            <a:r>
              <a:rPr lang="es-ES" dirty="0"/>
              <a:t>se enfrenta al utilizar una aplicación móvil y las posibles soluciones que pueden mejorar la usabilidad de tales aplicaciones.</a:t>
            </a:r>
            <a:endParaRPr lang="es-EC" dirty="0"/>
          </a:p>
        </p:txBody>
      </p:sp>
      <p:sp>
        <p:nvSpPr>
          <p:cNvPr id="4" name="Marcador de número de diapositiva 3"/>
          <p:cNvSpPr>
            <a:spLocks noGrp="1"/>
          </p:cNvSpPr>
          <p:nvPr>
            <p:ph type="sldNum" sz="quarter" idx="12"/>
          </p:nvPr>
        </p:nvSpPr>
        <p:spPr/>
        <p:txBody>
          <a:bodyPr/>
          <a:lstStyle/>
          <a:p>
            <a:fld id="{C3B4E946-9B80-452A-B5A3-3659FFB90BB0}" type="slidenum">
              <a:rPr lang="es-EC" smtClean="0"/>
              <a:t>22</a:t>
            </a:fld>
            <a:endParaRPr lang="es-EC"/>
          </a:p>
        </p:txBody>
      </p:sp>
    </p:spTree>
    <p:extLst>
      <p:ext uri="{BB962C8B-B14F-4D97-AF65-F5344CB8AC3E}">
        <p14:creationId xmlns:p14="http://schemas.microsoft.com/office/powerpoint/2010/main" val="3076496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81025" y="517490"/>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Planificación del SMS</a:t>
            </a:r>
            <a:endParaRPr lang="es-EC" dirty="0"/>
          </a:p>
        </p:txBody>
      </p:sp>
      <p:sp>
        <p:nvSpPr>
          <p:cNvPr id="5" name="Rectángulo 4"/>
          <p:cNvSpPr/>
          <p:nvPr/>
        </p:nvSpPr>
        <p:spPr>
          <a:xfrm>
            <a:off x="5336338" y="1024390"/>
            <a:ext cx="6110006" cy="369332"/>
          </a:xfrm>
          <a:prstGeom prst="rect">
            <a:avLst/>
          </a:prstGeom>
          <a:solidFill>
            <a:schemeClr val="accent2">
              <a:lumMod val="20000"/>
              <a:lumOff val="80000"/>
            </a:schemeClr>
          </a:solidFill>
        </p:spPr>
        <p:txBody>
          <a:bodyPr wrap="none">
            <a:spAutoFit/>
          </a:bodyPr>
          <a:lstStyle/>
          <a:p>
            <a:r>
              <a:rPr lang="es-EC" dirty="0" smtClean="0"/>
              <a:t>DEFINICIÓN DE CRITERIOS DE INCLUSIÓN Y EXCLUSIÓN</a:t>
            </a:r>
            <a:endParaRPr lang="es-EC" dirty="0"/>
          </a:p>
        </p:txBody>
      </p:sp>
      <p:sp>
        <p:nvSpPr>
          <p:cNvPr id="6" name="Marcador de contenido 5"/>
          <p:cNvSpPr>
            <a:spLocks noGrp="1"/>
          </p:cNvSpPr>
          <p:nvPr>
            <p:ph idx="1"/>
          </p:nvPr>
        </p:nvSpPr>
        <p:spPr>
          <a:xfrm>
            <a:off x="581193" y="2491537"/>
            <a:ext cx="7985292" cy="3056221"/>
          </a:xfrm>
          <a:prstGeom prst="rect">
            <a:avLst/>
          </a:prstGeom>
        </p:spPr>
        <p:txBody>
          <a:bodyPr wrap="square">
            <a:spAutoFit/>
          </a:bodyPr>
          <a:lstStyle/>
          <a:p>
            <a:pPr lvl="0" algn="just">
              <a:lnSpc>
                <a:spcPct val="150000"/>
              </a:lnSpc>
            </a:pPr>
            <a:r>
              <a:rPr lang="es-ES" sz="1600" dirty="0"/>
              <a:t>No Hagan referencia a la usabilidad de aplicaciones móviles para usuarios </a:t>
            </a:r>
            <a:r>
              <a:rPr lang="es-ES" sz="1600" dirty="0" smtClean="0"/>
              <a:t>con discapacidad visual.</a:t>
            </a:r>
            <a:endParaRPr lang="es-EC" sz="1600" dirty="0"/>
          </a:p>
          <a:p>
            <a:pPr lvl="0" algn="just">
              <a:lnSpc>
                <a:spcPct val="150000"/>
              </a:lnSpc>
            </a:pPr>
            <a:r>
              <a:rPr lang="es-ES" sz="1600" dirty="0"/>
              <a:t>Muestren información sobre criterios de usabilidad de aplicaciones para personas </a:t>
            </a:r>
            <a:r>
              <a:rPr lang="es-ES" sz="1600" dirty="0" smtClean="0"/>
              <a:t>con discapacidad visual pero </a:t>
            </a:r>
            <a:r>
              <a:rPr lang="es-ES" sz="1600" dirty="0"/>
              <a:t>que no se orienten al desarrollo móvil. </a:t>
            </a:r>
            <a:endParaRPr lang="es-EC" sz="1600" dirty="0"/>
          </a:p>
          <a:p>
            <a:pPr lvl="0" algn="just">
              <a:lnSpc>
                <a:spcPct val="150000"/>
              </a:lnSpc>
            </a:pPr>
            <a:r>
              <a:rPr lang="es-ES" sz="1600" dirty="0"/>
              <a:t>Traten únicamente de aspectos de hardware de dispositivos móviles y que no mencionen aspectos de usabilidad de aplicaciones  móviles.</a:t>
            </a:r>
            <a:endParaRPr lang="es-EC" sz="1600" dirty="0"/>
          </a:p>
          <a:p>
            <a:pPr lvl="0" algn="just">
              <a:lnSpc>
                <a:spcPct val="150000"/>
              </a:lnSpc>
            </a:pPr>
            <a:r>
              <a:rPr lang="es-ES" sz="1600" dirty="0"/>
              <a:t>Artículos que estén en un idioma diferente al inglés.</a:t>
            </a:r>
            <a:endParaRPr lang="es-EC" sz="1600" dirty="0"/>
          </a:p>
        </p:txBody>
      </p:sp>
      <p:sp>
        <p:nvSpPr>
          <p:cNvPr id="7" name="AutoShape 2" descr="Resultado de imagen para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p:cNvPicPr>
            <a:picLocks noChangeAspect="1"/>
          </p:cNvPicPr>
          <p:nvPr/>
        </p:nvPicPr>
        <p:blipFill>
          <a:blip r:embed="rId2"/>
          <a:stretch>
            <a:fillRect/>
          </a:stretch>
        </p:blipFill>
        <p:spPr>
          <a:xfrm>
            <a:off x="9499214" y="2839453"/>
            <a:ext cx="1402399" cy="1433985"/>
          </a:xfrm>
          <a:prstGeom prst="rect">
            <a:avLst/>
          </a:prstGeom>
        </p:spPr>
      </p:pic>
      <p:pic>
        <p:nvPicPr>
          <p:cNvPr id="11" name="Imagen 10"/>
          <p:cNvPicPr>
            <a:picLocks noChangeAspect="1"/>
          </p:cNvPicPr>
          <p:nvPr/>
        </p:nvPicPr>
        <p:blipFill>
          <a:blip r:embed="rId3"/>
          <a:stretch>
            <a:fillRect/>
          </a:stretch>
        </p:blipFill>
        <p:spPr>
          <a:xfrm>
            <a:off x="8958513" y="4411006"/>
            <a:ext cx="1943100" cy="1943100"/>
          </a:xfrm>
          <a:prstGeom prst="rect">
            <a:avLst/>
          </a:prstGeom>
        </p:spPr>
      </p:pic>
      <p:sp>
        <p:nvSpPr>
          <p:cNvPr id="13" name="CuadroTexto 12"/>
          <p:cNvSpPr txBox="1"/>
          <p:nvPr/>
        </p:nvSpPr>
        <p:spPr>
          <a:xfrm>
            <a:off x="1171074" y="2101516"/>
            <a:ext cx="2558714" cy="369332"/>
          </a:xfrm>
          <a:prstGeom prst="rect">
            <a:avLst/>
          </a:prstGeom>
          <a:noFill/>
        </p:spPr>
        <p:txBody>
          <a:bodyPr wrap="none" rtlCol="0">
            <a:spAutoFit/>
          </a:bodyPr>
          <a:lstStyle/>
          <a:p>
            <a:r>
              <a:rPr lang="es-EC" b="1" dirty="0" smtClean="0"/>
              <a:t>Criterios de Exclusión</a:t>
            </a:r>
            <a:endParaRPr lang="es-EC" b="1" dirty="0"/>
          </a:p>
        </p:txBody>
      </p:sp>
      <p:sp>
        <p:nvSpPr>
          <p:cNvPr id="2" name="Marcador de número de diapositiva 1"/>
          <p:cNvSpPr>
            <a:spLocks noGrp="1"/>
          </p:cNvSpPr>
          <p:nvPr>
            <p:ph type="sldNum" sz="quarter" idx="12"/>
          </p:nvPr>
        </p:nvSpPr>
        <p:spPr/>
        <p:txBody>
          <a:bodyPr/>
          <a:lstStyle/>
          <a:p>
            <a:fld id="{C3B4E946-9B80-452A-B5A3-3659FFB90BB0}" type="slidenum">
              <a:rPr lang="es-EC" smtClean="0"/>
              <a:t>23</a:t>
            </a:fld>
            <a:endParaRPr lang="es-EC"/>
          </a:p>
        </p:txBody>
      </p:sp>
    </p:spTree>
    <p:extLst>
      <p:ext uri="{BB962C8B-B14F-4D97-AF65-F5344CB8AC3E}">
        <p14:creationId xmlns:p14="http://schemas.microsoft.com/office/powerpoint/2010/main" val="22935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 del SMS</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026695" y="2378710"/>
            <a:ext cx="8967537" cy="3171858"/>
          </a:xfrm>
          <a:prstGeom prst="rect">
            <a:avLst/>
          </a:prstGeom>
        </p:spPr>
      </p:pic>
      <p:sp>
        <p:nvSpPr>
          <p:cNvPr id="5" name="Marcador de número de diapositiva 4"/>
          <p:cNvSpPr>
            <a:spLocks noGrp="1"/>
          </p:cNvSpPr>
          <p:nvPr>
            <p:ph type="sldNum" sz="quarter" idx="12"/>
          </p:nvPr>
        </p:nvSpPr>
        <p:spPr/>
        <p:txBody>
          <a:bodyPr/>
          <a:lstStyle/>
          <a:p>
            <a:fld id="{C3B4E946-9B80-452A-B5A3-3659FFB90BB0}" type="slidenum">
              <a:rPr lang="es-EC" smtClean="0"/>
              <a:t>24</a:t>
            </a:fld>
            <a:endParaRPr lang="es-EC"/>
          </a:p>
        </p:txBody>
      </p:sp>
    </p:spTree>
    <p:extLst>
      <p:ext uri="{BB962C8B-B14F-4D97-AF65-F5344CB8AC3E}">
        <p14:creationId xmlns:p14="http://schemas.microsoft.com/office/powerpoint/2010/main" val="2826735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Ejecución del SMS</a:t>
            </a:r>
            <a:br>
              <a:rPr lang="es-EC" dirty="0" smtClean="0"/>
            </a:br>
            <a:endParaRPr lang="es-EC" dirty="0"/>
          </a:p>
        </p:txBody>
      </p:sp>
      <p:sp>
        <p:nvSpPr>
          <p:cNvPr id="5" name="Rectángulo 4"/>
          <p:cNvSpPr/>
          <p:nvPr/>
        </p:nvSpPr>
        <p:spPr>
          <a:xfrm>
            <a:off x="5117713" y="6224284"/>
            <a:ext cx="6096000" cy="400110"/>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just"/>
            <a:r>
              <a:rPr lang="es-EC" sz="2000" b="1" dirty="0" smtClean="0">
                <a:solidFill>
                  <a:schemeClr val="tx1"/>
                </a:solidFill>
                <a:latin typeface="Times New Roman" panose="02020603050405020304" pitchFamily="18" charset="0"/>
                <a:ea typeface="Calibri" panose="020F0502020204030204" pitchFamily="34" charset="0"/>
              </a:rPr>
              <a:t>Resultado</a:t>
            </a:r>
            <a:endParaRPr lang="es-EC" sz="2000" b="1" dirty="0" smtClean="0">
              <a:solidFill>
                <a:schemeClr val="tx1"/>
              </a:solidFill>
              <a:latin typeface="Times New Roman" panose="02020603050405020304" pitchFamily="18" charset="0"/>
              <a:ea typeface="Calibri" panose="020F0502020204030204" pitchFamily="34" charset="0"/>
            </a:endParaRPr>
          </a:p>
        </p:txBody>
      </p:sp>
      <p:sp>
        <p:nvSpPr>
          <p:cNvPr id="3" name="Rectángulo 2"/>
          <p:cNvSpPr/>
          <p:nvPr/>
        </p:nvSpPr>
        <p:spPr>
          <a:xfrm>
            <a:off x="6096000" y="1323641"/>
            <a:ext cx="3466013" cy="369332"/>
          </a:xfrm>
          <a:prstGeom prst="rect">
            <a:avLst/>
          </a:prstGeom>
          <a:solidFill>
            <a:schemeClr val="accent2">
              <a:lumMod val="20000"/>
              <a:lumOff val="80000"/>
            </a:schemeClr>
          </a:solidFill>
        </p:spPr>
        <p:txBody>
          <a:bodyPr wrap="none">
            <a:spAutoFit/>
          </a:bodyPr>
          <a:lstStyle/>
          <a:p>
            <a:r>
              <a:rPr lang="es-EC" dirty="0"/>
              <a:t>Depuración de estudios candidatos</a:t>
            </a:r>
          </a:p>
        </p:txBody>
      </p:sp>
      <p:sp>
        <p:nvSpPr>
          <p:cNvPr id="6" name="Rectángulo 5"/>
          <p:cNvSpPr/>
          <p:nvPr/>
        </p:nvSpPr>
        <p:spPr>
          <a:xfrm>
            <a:off x="5400947" y="839724"/>
            <a:ext cx="5553700" cy="369332"/>
          </a:xfrm>
          <a:prstGeom prst="rect">
            <a:avLst/>
          </a:prstGeom>
          <a:solidFill>
            <a:schemeClr val="accent2">
              <a:lumMod val="20000"/>
              <a:lumOff val="80000"/>
            </a:schemeClr>
          </a:solidFill>
        </p:spPr>
        <p:txBody>
          <a:bodyPr wrap="none">
            <a:spAutoFit/>
          </a:bodyPr>
          <a:lstStyle/>
          <a:p>
            <a:r>
              <a:rPr lang="es-EC" dirty="0"/>
              <a:t> </a:t>
            </a:r>
            <a:r>
              <a:rPr lang="es-EC" dirty="0" smtClean="0"/>
              <a:t>PROCESO DE SELECCIÓN DE ESTUDIOS PRIMARIOS</a:t>
            </a:r>
            <a:endParaRPr lang="es-EC" dirty="0"/>
          </a:p>
        </p:txBody>
      </p:sp>
      <p:grpSp>
        <p:nvGrpSpPr>
          <p:cNvPr id="18" name="Grupo 17"/>
          <p:cNvGrpSpPr/>
          <p:nvPr/>
        </p:nvGrpSpPr>
        <p:grpSpPr>
          <a:xfrm>
            <a:off x="301541" y="2285994"/>
            <a:ext cx="3083343" cy="3826047"/>
            <a:chOff x="782804" y="2350164"/>
            <a:chExt cx="2543175" cy="3303174"/>
          </a:xfrm>
        </p:grpSpPr>
        <p:pic>
          <p:nvPicPr>
            <p:cNvPr id="7" name="Imagen 6"/>
            <p:cNvPicPr>
              <a:picLocks noChangeAspect="1"/>
            </p:cNvPicPr>
            <p:nvPr/>
          </p:nvPicPr>
          <p:blipFill>
            <a:blip r:embed="rId3"/>
            <a:stretch>
              <a:fillRect/>
            </a:stretch>
          </p:blipFill>
          <p:spPr>
            <a:xfrm>
              <a:off x="895098" y="2350164"/>
              <a:ext cx="2124075" cy="923925"/>
            </a:xfrm>
            <a:prstGeom prst="rect">
              <a:avLst/>
            </a:prstGeom>
          </p:spPr>
        </p:pic>
        <p:pic>
          <p:nvPicPr>
            <p:cNvPr id="8" name="Imagen 7"/>
            <p:cNvPicPr>
              <a:picLocks noChangeAspect="1"/>
            </p:cNvPicPr>
            <p:nvPr/>
          </p:nvPicPr>
          <p:blipFill>
            <a:blip r:embed="rId4"/>
            <a:stretch>
              <a:fillRect/>
            </a:stretch>
          </p:blipFill>
          <p:spPr>
            <a:xfrm>
              <a:off x="782804" y="3386388"/>
              <a:ext cx="2543175" cy="2266950"/>
            </a:xfrm>
            <a:prstGeom prst="rect">
              <a:avLst/>
            </a:prstGeom>
          </p:spPr>
        </p:pic>
        <p:cxnSp>
          <p:nvCxnSpPr>
            <p:cNvPr id="10" name="Conector recto de flecha 9"/>
            <p:cNvCxnSpPr/>
            <p:nvPr/>
          </p:nvCxnSpPr>
          <p:spPr>
            <a:xfrm>
              <a:off x="2566737" y="3834063"/>
              <a:ext cx="224589" cy="4347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1118395" y="3834063"/>
              <a:ext cx="224589" cy="4347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1572126" y="5406189"/>
              <a:ext cx="513351" cy="46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9" name="Rectángulo 18"/>
          <p:cNvSpPr/>
          <p:nvPr/>
        </p:nvSpPr>
        <p:spPr>
          <a:xfrm>
            <a:off x="4858647" y="2155842"/>
            <a:ext cx="6096000" cy="369332"/>
          </a:xfrm>
          <a:prstGeom prst="rect">
            <a:avLst/>
          </a:prstGeom>
        </p:spPr>
        <p:txBody>
          <a:bodyPr>
            <a:spAutoFit/>
          </a:bodyPr>
          <a:lstStyle/>
          <a:p>
            <a:pPr marL="285750" indent="-285750" algn="just">
              <a:buFont typeface="Arial" panose="020B0604020202020204" pitchFamily="34" charset="0"/>
              <a:buChar char="•"/>
            </a:pPr>
            <a:r>
              <a:rPr lang="es-EC" dirty="0"/>
              <a:t>Identificar posibles estudios duplicados</a:t>
            </a:r>
            <a:r>
              <a:rPr lang="es-EC" dirty="0" smtClean="0"/>
              <a:t>.</a:t>
            </a:r>
          </a:p>
        </p:txBody>
      </p:sp>
      <p:sp>
        <p:nvSpPr>
          <p:cNvPr id="4" name="Marcador de número de diapositiva 3"/>
          <p:cNvSpPr>
            <a:spLocks noGrp="1"/>
          </p:cNvSpPr>
          <p:nvPr>
            <p:ph type="sldNum" sz="quarter" idx="12"/>
          </p:nvPr>
        </p:nvSpPr>
        <p:spPr/>
        <p:txBody>
          <a:bodyPr/>
          <a:lstStyle/>
          <a:p>
            <a:fld id="{C3B4E946-9B80-452A-B5A3-3659FFB90BB0}" type="slidenum">
              <a:rPr lang="es-EC" smtClean="0"/>
              <a:t>25</a:t>
            </a:fld>
            <a:endParaRPr lang="es-EC"/>
          </a:p>
        </p:txBody>
      </p:sp>
      <p:sp>
        <p:nvSpPr>
          <p:cNvPr id="24" name="Rectángulo 23"/>
          <p:cNvSpPr/>
          <p:nvPr/>
        </p:nvSpPr>
        <p:spPr>
          <a:xfrm>
            <a:off x="5048760" y="2548187"/>
            <a:ext cx="6096000" cy="646331"/>
          </a:xfrm>
          <a:prstGeom prst="rect">
            <a:avLst/>
          </a:prstGeom>
        </p:spPr>
        <p:txBody>
          <a:bodyPr>
            <a:spAutoFit/>
          </a:bodyPr>
          <a:lstStyle/>
          <a:p>
            <a:pPr marL="285750" indent="-285750" algn="just">
              <a:buFont typeface="Arial" panose="020B0604020202020204" pitchFamily="34" charset="0"/>
              <a:buChar char="•"/>
            </a:pPr>
            <a:r>
              <a:rPr lang="es-EC" dirty="0"/>
              <a:t>Depuración en cada base</a:t>
            </a:r>
          </a:p>
          <a:p>
            <a:pPr marL="285750" indent="-285750" algn="just">
              <a:buFont typeface="Arial" panose="020B0604020202020204" pitchFamily="34" charset="0"/>
              <a:buChar char="•"/>
            </a:pPr>
            <a:r>
              <a:rPr lang="es-EC" dirty="0"/>
              <a:t>Depuración entre </a:t>
            </a:r>
            <a:r>
              <a:rPr lang="es-EC" dirty="0" smtClean="0"/>
              <a:t>bases</a:t>
            </a:r>
            <a:endParaRPr lang="es-EC" dirty="0"/>
          </a:p>
        </p:txBody>
      </p:sp>
      <p:sp>
        <p:nvSpPr>
          <p:cNvPr id="25" name="Rectángulo 24"/>
          <p:cNvSpPr/>
          <p:nvPr/>
        </p:nvSpPr>
        <p:spPr>
          <a:xfrm>
            <a:off x="5070689" y="3313634"/>
            <a:ext cx="4395755" cy="369332"/>
          </a:xfrm>
          <a:prstGeom prst="rect">
            <a:avLst/>
          </a:prstGeom>
        </p:spPr>
        <p:txBody>
          <a:bodyPr wrap="none">
            <a:spAutoFit/>
          </a:bodyPr>
          <a:lstStyle/>
          <a:p>
            <a:pPr marL="285750" indent="-285750" algn="just">
              <a:buFont typeface="Arial" panose="020B0604020202020204" pitchFamily="34" charset="0"/>
              <a:buChar char="•"/>
            </a:pPr>
            <a:r>
              <a:rPr lang="es-EC" dirty="0" smtClean="0"/>
              <a:t>Obtiene </a:t>
            </a:r>
            <a:r>
              <a:rPr lang="es-EC" dirty="0"/>
              <a:t>un listado de estudios candidatos</a:t>
            </a:r>
            <a:endParaRPr lang="es-EC" dirty="0"/>
          </a:p>
        </p:txBody>
      </p:sp>
      <p:pic>
        <p:nvPicPr>
          <p:cNvPr id="26" name="Imagen 25"/>
          <p:cNvPicPr>
            <a:picLocks noChangeAspect="1"/>
          </p:cNvPicPr>
          <p:nvPr/>
        </p:nvPicPr>
        <p:blipFill>
          <a:blip r:embed="rId5"/>
          <a:stretch>
            <a:fillRect/>
          </a:stretch>
        </p:blipFill>
        <p:spPr>
          <a:xfrm>
            <a:off x="6058409" y="3827347"/>
            <a:ext cx="3221057" cy="2152389"/>
          </a:xfrm>
          <a:prstGeom prst="rect">
            <a:avLst/>
          </a:prstGeom>
        </p:spPr>
      </p:pic>
    </p:spTree>
    <p:extLst>
      <p:ext uri="{BB962C8B-B14F-4D97-AF65-F5344CB8AC3E}">
        <p14:creationId xmlns:p14="http://schemas.microsoft.com/office/powerpoint/2010/main" val="3041849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Ejecución del SMS</a:t>
            </a:r>
            <a:endParaRPr lang="es-EC" dirty="0"/>
          </a:p>
        </p:txBody>
      </p:sp>
      <p:sp>
        <p:nvSpPr>
          <p:cNvPr id="4" name="Rectángulo 3"/>
          <p:cNvSpPr/>
          <p:nvPr/>
        </p:nvSpPr>
        <p:spPr>
          <a:xfrm>
            <a:off x="3865049" y="2077556"/>
            <a:ext cx="6096000" cy="369332"/>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a:spAutoFit/>
          </a:bodyPr>
          <a:lstStyle/>
          <a:p>
            <a:pPr marL="285750" indent="-285750" algn="just">
              <a:buClr>
                <a:schemeClr val="accent2">
                  <a:lumMod val="75000"/>
                </a:schemeClr>
              </a:buClr>
              <a:buFont typeface="Arial" panose="020B0604020202020204" pitchFamily="34" charset="0"/>
              <a:buChar char="•"/>
            </a:pPr>
            <a:r>
              <a:rPr lang="es-ES" dirty="0" smtClean="0"/>
              <a:t>Análisis a nivel de título, resumen y palabras claves.</a:t>
            </a:r>
          </a:p>
        </p:txBody>
      </p:sp>
      <p:grpSp>
        <p:nvGrpSpPr>
          <p:cNvPr id="17" name="Grupo 16"/>
          <p:cNvGrpSpPr/>
          <p:nvPr/>
        </p:nvGrpSpPr>
        <p:grpSpPr>
          <a:xfrm>
            <a:off x="128337" y="2438401"/>
            <a:ext cx="3529263" cy="3657600"/>
            <a:chOff x="0" y="2686735"/>
            <a:chExt cx="2990850" cy="3057525"/>
          </a:xfrm>
        </p:grpSpPr>
        <p:pic>
          <p:nvPicPr>
            <p:cNvPr id="3" name="Imagen 2"/>
            <p:cNvPicPr>
              <a:picLocks noChangeAspect="1"/>
            </p:cNvPicPr>
            <p:nvPr/>
          </p:nvPicPr>
          <p:blipFill>
            <a:blip r:embed="rId3"/>
            <a:stretch>
              <a:fillRect/>
            </a:stretch>
          </p:blipFill>
          <p:spPr>
            <a:xfrm>
              <a:off x="723148" y="2686735"/>
              <a:ext cx="1762125" cy="838200"/>
            </a:xfrm>
            <a:prstGeom prst="rect">
              <a:avLst/>
            </a:prstGeom>
          </p:spPr>
        </p:pic>
        <p:pic>
          <p:nvPicPr>
            <p:cNvPr id="6" name="Imagen 5"/>
            <p:cNvPicPr>
              <a:picLocks noChangeAspect="1"/>
            </p:cNvPicPr>
            <p:nvPr/>
          </p:nvPicPr>
          <p:blipFill>
            <a:blip r:embed="rId4"/>
            <a:stretch>
              <a:fillRect/>
            </a:stretch>
          </p:blipFill>
          <p:spPr>
            <a:xfrm>
              <a:off x="0" y="3524935"/>
              <a:ext cx="2990850" cy="2219325"/>
            </a:xfrm>
            <a:prstGeom prst="rect">
              <a:avLst/>
            </a:prstGeom>
          </p:spPr>
        </p:pic>
        <p:cxnSp>
          <p:nvCxnSpPr>
            <p:cNvPr id="9" name="Conector recto de flecha 8"/>
            <p:cNvCxnSpPr/>
            <p:nvPr/>
          </p:nvCxnSpPr>
          <p:spPr>
            <a:xfrm>
              <a:off x="1989221" y="3930316"/>
              <a:ext cx="256674" cy="19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850232" y="5090994"/>
              <a:ext cx="120315" cy="2268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flipV="1">
              <a:off x="1347537" y="5598695"/>
              <a:ext cx="513348" cy="29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762000" y="4122821"/>
              <a:ext cx="264695" cy="3119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8" name="Rectángulo 17"/>
          <p:cNvSpPr/>
          <p:nvPr/>
        </p:nvSpPr>
        <p:spPr>
          <a:xfrm>
            <a:off x="5101390" y="4701982"/>
            <a:ext cx="6096000" cy="923330"/>
          </a:xfrm>
          <a:prstGeom prst="rect">
            <a:avLst/>
          </a:prstGeom>
          <a:solidFill>
            <a:schemeClr val="accent4">
              <a:lumMod val="20000"/>
              <a:lumOff val="80000"/>
            </a:schemeClr>
          </a:solidFill>
          <a:effectLst>
            <a:outerShdw blurRad="50800" dist="38100" dir="8100000" algn="tr" rotWithShape="0">
              <a:prstClr val="black">
                <a:alpha val="40000"/>
              </a:prstClr>
            </a:outerShdw>
          </a:effectLst>
        </p:spPr>
        <p:txBody>
          <a:bodyPr>
            <a:spAutoFit/>
          </a:bodyPr>
          <a:lstStyle/>
          <a:p>
            <a:pPr marL="285750" indent="-285750" algn="just">
              <a:buClr>
                <a:schemeClr val="accent2">
                  <a:lumMod val="75000"/>
                </a:schemeClr>
              </a:buClr>
              <a:buFont typeface="Arial" panose="020B0604020202020204" pitchFamily="34" charset="0"/>
              <a:buChar char="•"/>
            </a:pPr>
            <a:r>
              <a:rPr lang="es-EC" dirty="0" smtClean="0"/>
              <a:t>La </a:t>
            </a:r>
            <a:r>
              <a:rPr lang="es-EC" dirty="0"/>
              <a:t>tarea de selección de estudios incluyendo los  seleccionados y los descartados alcanzó el </a:t>
            </a:r>
            <a:r>
              <a:rPr lang="es-EC" b="1" dirty="0"/>
              <a:t>91.89%</a:t>
            </a:r>
            <a:r>
              <a:rPr lang="es-EC" dirty="0"/>
              <a:t> de acuerdo entre los investigadores y </a:t>
            </a:r>
            <a:r>
              <a:rPr lang="es-EC" b="1" dirty="0"/>
              <a:t>8.11%</a:t>
            </a:r>
            <a:r>
              <a:rPr lang="es-EC" dirty="0"/>
              <a:t> de descuerdo</a:t>
            </a:r>
            <a:endParaRPr lang="es-EC" dirty="0">
              <a:latin typeface="Times New Roman" panose="02020603050405020304" pitchFamily="18" charset="0"/>
            </a:endParaRPr>
          </a:p>
        </p:txBody>
      </p:sp>
      <p:sp>
        <p:nvSpPr>
          <p:cNvPr id="19" name="Flecha doblada hacia arriba 18"/>
          <p:cNvSpPr/>
          <p:nvPr/>
        </p:nvSpPr>
        <p:spPr>
          <a:xfrm rot="5400000">
            <a:off x="4126553" y="4086251"/>
            <a:ext cx="1064314" cy="701231"/>
          </a:xfrm>
          <a:prstGeom prst="bentUpArrow">
            <a:avLst/>
          </a:prstGeom>
          <a:solidFill>
            <a:schemeClr val="bg2">
              <a:lumMod val="90000"/>
            </a:schemeClr>
          </a:solidFill>
          <a:ln>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p:cNvSpPr/>
          <p:nvPr/>
        </p:nvSpPr>
        <p:spPr>
          <a:xfrm>
            <a:off x="6096000" y="1323641"/>
            <a:ext cx="2340705" cy="369332"/>
          </a:xfrm>
          <a:prstGeom prst="rect">
            <a:avLst/>
          </a:prstGeom>
          <a:solidFill>
            <a:schemeClr val="accent2">
              <a:lumMod val="20000"/>
              <a:lumOff val="80000"/>
            </a:schemeClr>
          </a:solidFill>
        </p:spPr>
        <p:txBody>
          <a:bodyPr wrap="none">
            <a:spAutoFit/>
          </a:bodyPr>
          <a:lstStyle/>
          <a:p>
            <a:r>
              <a:rPr lang="es-EC" dirty="0" smtClean="0"/>
              <a:t>Selección de </a:t>
            </a:r>
            <a:r>
              <a:rPr lang="es-EC" dirty="0"/>
              <a:t>estudios </a:t>
            </a:r>
          </a:p>
        </p:txBody>
      </p:sp>
      <p:sp>
        <p:nvSpPr>
          <p:cNvPr id="21" name="Rectángulo 20"/>
          <p:cNvSpPr/>
          <p:nvPr/>
        </p:nvSpPr>
        <p:spPr>
          <a:xfrm>
            <a:off x="5400947" y="839724"/>
            <a:ext cx="5553700" cy="369332"/>
          </a:xfrm>
          <a:prstGeom prst="rect">
            <a:avLst/>
          </a:prstGeom>
          <a:solidFill>
            <a:schemeClr val="accent2">
              <a:lumMod val="20000"/>
              <a:lumOff val="80000"/>
            </a:schemeClr>
          </a:solidFill>
        </p:spPr>
        <p:txBody>
          <a:bodyPr wrap="none">
            <a:spAutoFit/>
          </a:bodyPr>
          <a:lstStyle/>
          <a:p>
            <a:r>
              <a:rPr lang="es-EC" dirty="0"/>
              <a:t> </a:t>
            </a:r>
            <a:r>
              <a:rPr lang="es-EC" dirty="0" smtClean="0"/>
              <a:t>PROCESO DE SELECCIÓN DE ESTUDIOS PRIMARIOS</a:t>
            </a:r>
            <a:endParaRPr lang="es-EC" dirty="0"/>
          </a:p>
        </p:txBody>
      </p:sp>
      <p:sp>
        <p:nvSpPr>
          <p:cNvPr id="5" name="Marcador de número de diapositiva 4"/>
          <p:cNvSpPr>
            <a:spLocks noGrp="1"/>
          </p:cNvSpPr>
          <p:nvPr>
            <p:ph type="sldNum" sz="quarter" idx="12"/>
          </p:nvPr>
        </p:nvSpPr>
        <p:spPr/>
        <p:txBody>
          <a:bodyPr/>
          <a:lstStyle/>
          <a:p>
            <a:fld id="{C3B4E946-9B80-452A-B5A3-3659FFB90BB0}" type="slidenum">
              <a:rPr lang="es-EC" smtClean="0"/>
              <a:t>26</a:t>
            </a:fld>
            <a:endParaRPr lang="es-EC"/>
          </a:p>
        </p:txBody>
      </p:sp>
      <p:sp>
        <p:nvSpPr>
          <p:cNvPr id="7" name="Rectángulo 6"/>
          <p:cNvSpPr/>
          <p:nvPr/>
        </p:nvSpPr>
        <p:spPr>
          <a:xfrm>
            <a:off x="4196810" y="2572495"/>
            <a:ext cx="6096000" cy="923330"/>
          </a:xfrm>
          <a:prstGeom prst="rect">
            <a:avLst/>
          </a:prstGeom>
        </p:spPr>
        <p:txBody>
          <a:bodyPr>
            <a:spAutoFit/>
          </a:bodyPr>
          <a:lstStyle/>
          <a:p>
            <a:pPr algn="just">
              <a:buClr>
                <a:schemeClr val="accent2">
                  <a:lumMod val="75000"/>
                </a:schemeClr>
              </a:buClr>
            </a:pPr>
            <a:r>
              <a:rPr lang="es-ES" dirty="0" smtClean="0"/>
              <a:t>Seleccionaron los estudios que se consideraron que podrían </a:t>
            </a:r>
            <a:r>
              <a:rPr lang="es-ES" dirty="0"/>
              <a:t>contribuir en la presente investigación en base a los Criterios de Inclusión y </a:t>
            </a:r>
            <a:r>
              <a:rPr lang="es-ES" dirty="0" smtClean="0"/>
              <a:t>exclusión</a:t>
            </a:r>
            <a:endParaRPr lang="es-ES" dirty="0"/>
          </a:p>
        </p:txBody>
      </p:sp>
      <p:sp>
        <p:nvSpPr>
          <p:cNvPr id="8" name="Rectángulo 7"/>
          <p:cNvSpPr/>
          <p:nvPr/>
        </p:nvSpPr>
        <p:spPr>
          <a:xfrm>
            <a:off x="5400947" y="3548751"/>
            <a:ext cx="6096000" cy="369332"/>
          </a:xfrm>
          <a:prstGeom prst="rect">
            <a:avLst/>
          </a:prstGeom>
        </p:spPr>
        <p:txBody>
          <a:bodyPr>
            <a:spAutoFit/>
          </a:bodyPr>
          <a:lstStyle/>
          <a:p>
            <a:pPr marL="285750" indent="-285750" algn="just">
              <a:buClr>
                <a:schemeClr val="accent2">
                  <a:lumMod val="75000"/>
                </a:schemeClr>
              </a:buClr>
              <a:buFont typeface="Arial" panose="020B0604020202020204" pitchFamily="34" charset="0"/>
              <a:buChar char="•"/>
            </a:pPr>
            <a:r>
              <a:rPr lang="es-EC" dirty="0" smtClean="0"/>
              <a:t>Validación cruzada se seleccionaron los estudio.</a:t>
            </a:r>
            <a:endParaRPr lang="es-EC" dirty="0"/>
          </a:p>
        </p:txBody>
      </p:sp>
    </p:spTree>
    <p:extLst>
      <p:ext uri="{BB962C8B-B14F-4D97-AF65-F5344CB8AC3E}">
        <p14:creationId xmlns:p14="http://schemas.microsoft.com/office/powerpoint/2010/main" val="5236962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Ejecución del SMS</a:t>
            </a:r>
            <a:endParaRPr lang="es-EC" dirty="0"/>
          </a:p>
        </p:txBody>
      </p:sp>
      <p:sp>
        <p:nvSpPr>
          <p:cNvPr id="6" name="CuadroTexto 5"/>
          <p:cNvSpPr txBox="1"/>
          <p:nvPr/>
        </p:nvSpPr>
        <p:spPr>
          <a:xfrm>
            <a:off x="3771570" y="2060619"/>
            <a:ext cx="7528776" cy="369332"/>
          </a:xfrm>
          <a:prstGeom prst="rect">
            <a:avLst/>
          </a:prstGeom>
          <a:solidFill>
            <a:schemeClr val="accent4">
              <a:lumMod val="60000"/>
              <a:lumOff val="40000"/>
            </a:schemeClr>
          </a:solid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s-EC" dirty="0" smtClean="0"/>
              <a:t>Se unifican los artículos en un solo listado</a:t>
            </a:r>
            <a:r>
              <a:rPr lang="es-EC" dirty="0" smtClean="0"/>
              <a:t>.</a:t>
            </a:r>
            <a:endParaRPr lang="es-EC" dirty="0" smtClean="0"/>
          </a:p>
        </p:txBody>
      </p:sp>
      <p:pic>
        <p:nvPicPr>
          <p:cNvPr id="7" name="Imagen 6"/>
          <p:cNvPicPr/>
          <p:nvPr/>
        </p:nvPicPr>
        <p:blipFill>
          <a:blip r:embed="rId3"/>
          <a:stretch>
            <a:fillRect/>
          </a:stretch>
        </p:blipFill>
        <p:spPr>
          <a:xfrm>
            <a:off x="3590528" y="3541977"/>
            <a:ext cx="6133920" cy="3349500"/>
          </a:xfrm>
          <a:prstGeom prst="rect">
            <a:avLst/>
          </a:prstGeom>
        </p:spPr>
      </p:pic>
      <p:sp>
        <p:nvSpPr>
          <p:cNvPr id="9" name="Rectángulo 8"/>
          <p:cNvSpPr/>
          <p:nvPr/>
        </p:nvSpPr>
        <p:spPr>
          <a:xfrm>
            <a:off x="6096000" y="1323641"/>
            <a:ext cx="3207929" cy="369332"/>
          </a:xfrm>
          <a:prstGeom prst="rect">
            <a:avLst/>
          </a:prstGeom>
          <a:solidFill>
            <a:schemeClr val="accent2">
              <a:lumMod val="20000"/>
              <a:lumOff val="80000"/>
            </a:schemeClr>
          </a:solidFill>
        </p:spPr>
        <p:txBody>
          <a:bodyPr wrap="none">
            <a:spAutoFit/>
          </a:bodyPr>
          <a:lstStyle/>
          <a:p>
            <a:r>
              <a:rPr lang="es-EC" dirty="0" smtClean="0"/>
              <a:t>Selección de estudios primarios </a:t>
            </a:r>
            <a:endParaRPr lang="es-EC" dirty="0"/>
          </a:p>
        </p:txBody>
      </p:sp>
      <p:sp>
        <p:nvSpPr>
          <p:cNvPr id="10" name="Rectángulo 9"/>
          <p:cNvSpPr/>
          <p:nvPr/>
        </p:nvSpPr>
        <p:spPr>
          <a:xfrm>
            <a:off x="5400947" y="839724"/>
            <a:ext cx="5553700" cy="369332"/>
          </a:xfrm>
          <a:prstGeom prst="rect">
            <a:avLst/>
          </a:prstGeom>
          <a:solidFill>
            <a:schemeClr val="accent2">
              <a:lumMod val="20000"/>
              <a:lumOff val="80000"/>
            </a:schemeClr>
          </a:solidFill>
        </p:spPr>
        <p:txBody>
          <a:bodyPr wrap="none">
            <a:spAutoFit/>
          </a:bodyPr>
          <a:lstStyle/>
          <a:p>
            <a:r>
              <a:rPr lang="es-EC" dirty="0"/>
              <a:t> </a:t>
            </a:r>
            <a:r>
              <a:rPr lang="es-EC" dirty="0" smtClean="0"/>
              <a:t>PROCESO DE SELECCIÓN DE ESTUDIOS PRIMARIOS</a:t>
            </a:r>
            <a:endParaRPr lang="es-EC" dirty="0"/>
          </a:p>
        </p:txBody>
      </p:sp>
      <p:grpSp>
        <p:nvGrpSpPr>
          <p:cNvPr id="22" name="Grupo 21"/>
          <p:cNvGrpSpPr/>
          <p:nvPr/>
        </p:nvGrpSpPr>
        <p:grpSpPr>
          <a:xfrm>
            <a:off x="481539" y="2622675"/>
            <a:ext cx="2743200" cy="3233877"/>
            <a:chOff x="423712" y="2368828"/>
            <a:chExt cx="2743200" cy="3233877"/>
          </a:xfrm>
        </p:grpSpPr>
        <p:pic>
          <p:nvPicPr>
            <p:cNvPr id="11" name="Imagen 10"/>
            <p:cNvPicPr>
              <a:picLocks noChangeAspect="1"/>
            </p:cNvPicPr>
            <p:nvPr/>
          </p:nvPicPr>
          <p:blipFill>
            <a:blip r:embed="rId4"/>
            <a:stretch>
              <a:fillRect/>
            </a:stretch>
          </p:blipFill>
          <p:spPr>
            <a:xfrm>
              <a:off x="860022" y="2368828"/>
              <a:ext cx="1819275" cy="885825"/>
            </a:xfrm>
            <a:prstGeom prst="rect">
              <a:avLst/>
            </a:prstGeom>
          </p:spPr>
        </p:pic>
        <p:pic>
          <p:nvPicPr>
            <p:cNvPr id="12" name="Imagen 11"/>
            <p:cNvPicPr>
              <a:picLocks noChangeAspect="1"/>
            </p:cNvPicPr>
            <p:nvPr/>
          </p:nvPicPr>
          <p:blipFill>
            <a:blip r:embed="rId5"/>
            <a:stretch>
              <a:fillRect/>
            </a:stretch>
          </p:blipFill>
          <p:spPr>
            <a:xfrm>
              <a:off x="423712" y="3288130"/>
              <a:ext cx="2743200" cy="2314575"/>
            </a:xfrm>
            <a:prstGeom prst="rect">
              <a:avLst/>
            </a:prstGeom>
          </p:spPr>
        </p:pic>
        <p:cxnSp>
          <p:nvCxnSpPr>
            <p:cNvPr id="14" name="Conector recto de flecha 13"/>
            <p:cNvCxnSpPr/>
            <p:nvPr/>
          </p:nvCxnSpPr>
          <p:spPr>
            <a:xfrm>
              <a:off x="2115403" y="3725839"/>
              <a:ext cx="272955" cy="2296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931044" y="3840677"/>
              <a:ext cx="256311" cy="2813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1978925" y="5067869"/>
              <a:ext cx="409433" cy="3093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flipV="1">
              <a:off x="1018255" y="5117910"/>
              <a:ext cx="385188" cy="208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6"/>
          <a:stretch>
            <a:fillRect/>
          </a:stretch>
        </p:blipFill>
        <p:spPr>
          <a:xfrm>
            <a:off x="8693298" y="3676700"/>
            <a:ext cx="3498702" cy="1540027"/>
          </a:xfrm>
          <a:prstGeom prst="rect">
            <a:avLst/>
          </a:prstGeom>
        </p:spPr>
      </p:pic>
      <p:sp>
        <p:nvSpPr>
          <p:cNvPr id="4" name="Marcador de número de diapositiva 3"/>
          <p:cNvSpPr>
            <a:spLocks noGrp="1"/>
          </p:cNvSpPr>
          <p:nvPr>
            <p:ph type="sldNum" sz="quarter" idx="12"/>
          </p:nvPr>
        </p:nvSpPr>
        <p:spPr/>
        <p:txBody>
          <a:bodyPr/>
          <a:lstStyle/>
          <a:p>
            <a:fld id="{C3B4E946-9B80-452A-B5A3-3659FFB90BB0}" type="slidenum">
              <a:rPr lang="es-EC" smtClean="0"/>
              <a:t>27</a:t>
            </a:fld>
            <a:endParaRPr lang="es-EC"/>
          </a:p>
        </p:txBody>
      </p:sp>
      <p:sp>
        <p:nvSpPr>
          <p:cNvPr id="5" name="Rectángulo 4"/>
          <p:cNvSpPr/>
          <p:nvPr/>
        </p:nvSpPr>
        <p:spPr>
          <a:xfrm>
            <a:off x="3771570" y="2603463"/>
            <a:ext cx="7528776" cy="369332"/>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s-EC" dirty="0"/>
              <a:t>Recopilar la mayor cantidad posible de estudios seleccionados</a:t>
            </a:r>
            <a:r>
              <a:rPr lang="es-EC" dirty="0" smtClean="0"/>
              <a:t>.</a:t>
            </a:r>
            <a:endParaRPr lang="es-EC" dirty="0"/>
          </a:p>
        </p:txBody>
      </p:sp>
      <p:sp>
        <p:nvSpPr>
          <p:cNvPr id="8" name="Rectángulo 7"/>
          <p:cNvSpPr/>
          <p:nvPr/>
        </p:nvSpPr>
        <p:spPr>
          <a:xfrm>
            <a:off x="3771570" y="3055341"/>
            <a:ext cx="6960410" cy="369332"/>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s-EC" dirty="0"/>
              <a:t>Verificar el cumplimiento los criterios de inclusión y exclusión</a:t>
            </a:r>
            <a:endParaRPr lang="es-EC" dirty="0"/>
          </a:p>
        </p:txBody>
      </p:sp>
    </p:spTree>
    <p:extLst>
      <p:ext uri="{BB962C8B-B14F-4D97-AF65-F5344CB8AC3E}">
        <p14:creationId xmlns:p14="http://schemas.microsoft.com/office/powerpoint/2010/main" val="1905427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
            </a:r>
            <a:br>
              <a:rPr lang="es-EC" dirty="0"/>
            </a:br>
            <a:r>
              <a:rPr lang="es-ES" dirty="0"/>
              <a:t>EXTRACCIÓN DE </a:t>
            </a:r>
            <a:r>
              <a:rPr lang="es-ES" dirty="0" smtClean="0"/>
              <a:t/>
            </a:r>
            <a:br>
              <a:rPr lang="es-ES" dirty="0" smtClean="0"/>
            </a:br>
            <a:r>
              <a:rPr lang="es-ES" dirty="0" smtClean="0"/>
              <a:t>RESULTADOS Del </a:t>
            </a:r>
            <a:r>
              <a:rPr lang="es-ES" dirty="0" err="1" smtClean="0"/>
              <a:t>sms</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077452" y="2327854"/>
            <a:ext cx="8037095" cy="3835668"/>
          </a:xfrm>
          <a:prstGeom prst="rect">
            <a:avLst/>
          </a:prstGeom>
        </p:spPr>
      </p:pic>
      <p:sp>
        <p:nvSpPr>
          <p:cNvPr id="3" name="Rectángulo 2"/>
          <p:cNvSpPr/>
          <p:nvPr/>
        </p:nvSpPr>
        <p:spPr>
          <a:xfrm>
            <a:off x="6096000" y="1024390"/>
            <a:ext cx="3239069" cy="369332"/>
          </a:xfrm>
          <a:prstGeom prst="rect">
            <a:avLst/>
          </a:prstGeom>
          <a:solidFill>
            <a:schemeClr val="accent2">
              <a:lumMod val="40000"/>
              <a:lumOff val="60000"/>
            </a:schemeClr>
          </a:solidFill>
        </p:spPr>
        <p:txBody>
          <a:bodyPr wrap="square">
            <a:spAutoFit/>
          </a:bodyPr>
          <a:lstStyle/>
          <a:p>
            <a:r>
              <a:rPr lang="es-ES" dirty="0" smtClean="0"/>
              <a:t>EXTRACCIÓN DE DATOS</a:t>
            </a:r>
            <a:endParaRPr lang="es-EC" dirty="0"/>
          </a:p>
        </p:txBody>
      </p:sp>
      <p:sp>
        <p:nvSpPr>
          <p:cNvPr id="5" name="Marcador de número de diapositiva 4"/>
          <p:cNvSpPr>
            <a:spLocks noGrp="1"/>
          </p:cNvSpPr>
          <p:nvPr>
            <p:ph type="sldNum" sz="quarter" idx="12"/>
          </p:nvPr>
        </p:nvSpPr>
        <p:spPr/>
        <p:txBody>
          <a:bodyPr/>
          <a:lstStyle/>
          <a:p>
            <a:fld id="{C3B4E946-9B80-452A-B5A3-3659FFB90BB0}" type="slidenum">
              <a:rPr lang="es-EC" smtClean="0"/>
              <a:t>28</a:t>
            </a:fld>
            <a:endParaRPr lang="es-EC"/>
          </a:p>
        </p:txBody>
      </p:sp>
    </p:spTree>
    <p:extLst>
      <p:ext uri="{BB962C8B-B14F-4D97-AF65-F5344CB8AC3E}">
        <p14:creationId xmlns:p14="http://schemas.microsoft.com/office/powerpoint/2010/main" val="1653407900"/>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dirty="0" smtClean="0"/>
              <a:t>Extracción y síntesis de resultados</a:t>
            </a:r>
            <a:endParaRPr lang="es-EC" sz="2500" dirty="0"/>
          </a:p>
        </p:txBody>
      </p:sp>
      <p:sp>
        <p:nvSpPr>
          <p:cNvPr id="4" name="CuadroTexto 3"/>
          <p:cNvSpPr txBox="1"/>
          <p:nvPr/>
        </p:nvSpPr>
        <p:spPr>
          <a:xfrm>
            <a:off x="854146" y="3526869"/>
            <a:ext cx="3444899" cy="2031325"/>
          </a:xfrm>
          <a:prstGeom prst="rect">
            <a:avLst/>
          </a:prstGeom>
          <a:noFill/>
        </p:spPr>
        <p:txBody>
          <a:bodyPr wrap="square" rtlCol="0">
            <a:spAutoFit/>
          </a:bodyPr>
          <a:lstStyle/>
          <a:p>
            <a:pPr marL="285750" indent="-285750">
              <a:buFont typeface="Wingdings" panose="05000000000000000000" pitchFamily="2" charset="2"/>
              <a:buChar char="§"/>
            </a:pPr>
            <a:r>
              <a:rPr lang="es-EC" b="1" dirty="0" smtClean="0"/>
              <a:t>Resultados Generales</a:t>
            </a:r>
          </a:p>
          <a:p>
            <a:pPr algn="just"/>
            <a:endParaRPr lang="es-EC" dirty="0"/>
          </a:p>
          <a:p>
            <a:pPr algn="just"/>
            <a:r>
              <a:rPr lang="es-EC" dirty="0"/>
              <a:t>En cuanto a la </a:t>
            </a:r>
            <a:r>
              <a:rPr lang="es-EC" dirty="0" smtClean="0"/>
              <a:t>cronología, se </a:t>
            </a:r>
            <a:r>
              <a:rPr lang="es-EC" dirty="0"/>
              <a:t>puede observar la cantidad de estudios por año de </a:t>
            </a:r>
            <a:r>
              <a:rPr lang="es-EC" dirty="0" smtClean="0"/>
              <a:t>publicación</a:t>
            </a:r>
            <a:r>
              <a:rPr lang="es-EC" dirty="0"/>
              <a:t>.</a:t>
            </a:r>
            <a:endParaRPr lang="es-EC" dirty="0" smtClean="0"/>
          </a:p>
          <a:p>
            <a:endParaRPr lang="es-EC" dirty="0"/>
          </a:p>
          <a:p>
            <a:endParaRPr lang="es-EC" dirty="0"/>
          </a:p>
        </p:txBody>
      </p:sp>
      <p:graphicFrame>
        <p:nvGraphicFramePr>
          <p:cNvPr id="5" name="Gráfico 4"/>
          <p:cNvGraphicFramePr/>
          <p:nvPr>
            <p:extLst>
              <p:ext uri="{D42A27DB-BD31-4B8C-83A1-F6EECF244321}">
                <p14:modId xmlns:p14="http://schemas.microsoft.com/office/powerpoint/2010/main" val="3708529035"/>
              </p:ext>
            </p:extLst>
          </p:nvPr>
        </p:nvGraphicFramePr>
        <p:xfrm>
          <a:off x="5859770" y="2793323"/>
          <a:ext cx="4991819" cy="2366906"/>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p:cNvSpPr>
            <a:spLocks noGrp="1"/>
          </p:cNvSpPr>
          <p:nvPr>
            <p:ph type="sldNum" sz="quarter" idx="12"/>
          </p:nvPr>
        </p:nvSpPr>
        <p:spPr/>
        <p:txBody>
          <a:bodyPr/>
          <a:lstStyle/>
          <a:p>
            <a:fld id="{C3B4E946-9B80-452A-B5A3-3659FFB90BB0}" type="slidenum">
              <a:rPr lang="es-EC" smtClean="0"/>
              <a:t>29</a:t>
            </a:fld>
            <a:endParaRPr lang="es-EC"/>
          </a:p>
        </p:txBody>
      </p:sp>
    </p:spTree>
    <p:extLst>
      <p:ext uri="{BB962C8B-B14F-4D97-AF65-F5344CB8AC3E}">
        <p14:creationId xmlns:p14="http://schemas.microsoft.com/office/powerpoint/2010/main" val="128386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ANTECENDENTES</a:t>
            </a:r>
            <a:endParaRPr lang="es-EC" dirty="0"/>
          </a:p>
        </p:txBody>
      </p:sp>
      <p:sp>
        <p:nvSpPr>
          <p:cNvPr id="3" name="Marcador de contenido 2"/>
          <p:cNvSpPr>
            <a:spLocks noGrp="1"/>
          </p:cNvSpPr>
          <p:nvPr>
            <p:ph idx="1"/>
          </p:nvPr>
        </p:nvSpPr>
        <p:spPr>
          <a:xfrm>
            <a:off x="581192" y="2128650"/>
            <a:ext cx="4569032" cy="898880"/>
          </a:xfrm>
        </p:spPr>
        <p:txBody>
          <a:bodyPr>
            <a:normAutofit/>
          </a:bodyPr>
          <a:lstStyle/>
          <a:p>
            <a:pPr algn="just"/>
            <a:r>
              <a:rPr lang="es-ES" sz="1600" dirty="0" smtClean="0"/>
              <a:t>El </a:t>
            </a:r>
            <a:r>
              <a:rPr lang="es-ES" sz="1600" dirty="0"/>
              <a:t>uso de dispositivos móviles se ha incrementado de manera </a:t>
            </a:r>
            <a:r>
              <a:rPr lang="es-ES" sz="1600" dirty="0" smtClean="0"/>
              <a:t>significativa.</a:t>
            </a:r>
          </a:p>
        </p:txBody>
      </p:sp>
      <p:sp>
        <p:nvSpPr>
          <p:cNvPr id="5" name="AutoShape 6" descr="Resultado de imagen para aplicaciones moviles y discapacidad vis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Marcador de contenido 2"/>
          <p:cNvSpPr txBox="1">
            <a:spLocks/>
          </p:cNvSpPr>
          <p:nvPr/>
        </p:nvSpPr>
        <p:spPr>
          <a:xfrm>
            <a:off x="550247" y="5025274"/>
            <a:ext cx="4569032" cy="89888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s-ES" sz="1600" dirty="0" smtClean="0"/>
              <a:t>Considera como el sector de mayor apogeo dentro del ámbito tecnológico.</a:t>
            </a:r>
          </a:p>
        </p:txBody>
      </p:sp>
      <p:sp>
        <p:nvSpPr>
          <p:cNvPr id="11" name="Marcador de contenido 2"/>
          <p:cNvSpPr txBox="1">
            <a:spLocks/>
          </p:cNvSpPr>
          <p:nvPr/>
        </p:nvSpPr>
        <p:spPr>
          <a:xfrm>
            <a:off x="6096000" y="4623158"/>
            <a:ext cx="4569032" cy="53239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s-EC" sz="1600" dirty="0" smtClean="0"/>
              <a:t>Creado dependencia en las personas</a:t>
            </a:r>
            <a:endParaRPr lang="es-ES" dirty="0" smtClean="0"/>
          </a:p>
        </p:txBody>
      </p:sp>
      <p:sp>
        <p:nvSpPr>
          <p:cNvPr id="4" name="Marcador de número de diapositiva 3"/>
          <p:cNvSpPr>
            <a:spLocks noGrp="1"/>
          </p:cNvSpPr>
          <p:nvPr>
            <p:ph type="sldNum" sz="quarter" idx="12"/>
          </p:nvPr>
        </p:nvSpPr>
        <p:spPr/>
        <p:txBody>
          <a:bodyPr/>
          <a:lstStyle/>
          <a:p>
            <a:fld id="{C3B4E946-9B80-452A-B5A3-3659FFB90BB0}" type="slidenum">
              <a:rPr lang="es-EC" smtClean="0"/>
              <a:t>3</a:t>
            </a:fld>
            <a:endParaRPr lang="es-EC"/>
          </a:p>
        </p:txBody>
      </p:sp>
      <p:pic>
        <p:nvPicPr>
          <p:cNvPr id="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7320" y="2784355"/>
            <a:ext cx="2430369" cy="17359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uso de dispositivos mov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490" y="2014137"/>
            <a:ext cx="2437220" cy="2437220"/>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2"/>
          <p:cNvSpPr txBox="1">
            <a:spLocks/>
          </p:cNvSpPr>
          <p:nvPr/>
        </p:nvSpPr>
        <p:spPr>
          <a:xfrm>
            <a:off x="6515522" y="2053527"/>
            <a:ext cx="1665952" cy="121906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s-ES" sz="1600" dirty="0" smtClean="0">
                <a:solidFill>
                  <a:schemeClr val="tx1"/>
                </a:solidFill>
              </a:rPr>
              <a:t>Acceso </a:t>
            </a:r>
            <a:r>
              <a:rPr lang="es-ES" sz="1600" dirty="0">
                <a:solidFill>
                  <a:schemeClr val="tx1"/>
                </a:solidFill>
              </a:rPr>
              <a:t>a la comunicación, servicios, banca, etc. </a:t>
            </a:r>
          </a:p>
        </p:txBody>
      </p:sp>
      <p:pic>
        <p:nvPicPr>
          <p:cNvPr id="1030" name="Picture 6" descr="Resultado de imagen para uso de dispositivos movi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748" y="4520333"/>
            <a:ext cx="1756005" cy="12704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dispositivos moviles icon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3158" y="3579203"/>
            <a:ext cx="941130" cy="94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324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3" name="Marcador de contenido 2"/>
          <p:cNvSpPr>
            <a:spLocks noGrp="1"/>
          </p:cNvSpPr>
          <p:nvPr>
            <p:ph idx="1"/>
          </p:nvPr>
        </p:nvSpPr>
        <p:spPr>
          <a:xfrm>
            <a:off x="308236" y="1715956"/>
            <a:ext cx="8699286" cy="1525231"/>
          </a:xfrm>
        </p:spPr>
        <p:txBody>
          <a:bodyPr>
            <a:normAutofit/>
          </a:bodyPr>
          <a:lstStyle/>
          <a:p>
            <a:pPr marL="0" indent="0">
              <a:buNone/>
            </a:pPr>
            <a:r>
              <a:rPr lang="es-EC" b="1" dirty="0" smtClean="0"/>
              <a:t>Resultados específicos </a:t>
            </a:r>
          </a:p>
          <a:p>
            <a:r>
              <a:rPr lang="es-EC" sz="1600" dirty="0" smtClean="0"/>
              <a:t>Resumen de cada estudio primario</a:t>
            </a:r>
          </a:p>
          <a:p>
            <a:r>
              <a:rPr lang="es-EC" sz="1600" dirty="0" smtClean="0"/>
              <a:t>Cuadro de Estudios Primarios - Preguntas de investigación</a:t>
            </a:r>
            <a:endParaRPr lang="es-EC" sz="1600" dirty="0"/>
          </a:p>
        </p:txBody>
      </p:sp>
      <p:graphicFrame>
        <p:nvGraphicFramePr>
          <p:cNvPr id="5" name="Tabla 4"/>
          <p:cNvGraphicFramePr>
            <a:graphicFrameLocks noGrp="1"/>
          </p:cNvGraphicFramePr>
          <p:nvPr>
            <p:extLst>
              <p:ext uri="{D42A27DB-BD31-4B8C-83A1-F6EECF244321}">
                <p14:modId xmlns:p14="http://schemas.microsoft.com/office/powerpoint/2010/main" val="3367013345"/>
              </p:ext>
            </p:extLst>
          </p:nvPr>
        </p:nvGraphicFramePr>
        <p:xfrm>
          <a:off x="308235" y="3081346"/>
          <a:ext cx="11456135" cy="3360398"/>
        </p:xfrm>
        <a:graphic>
          <a:graphicData uri="http://schemas.openxmlformats.org/drawingml/2006/table">
            <a:tbl>
              <a:tblPr>
                <a:tableStyleId>{21E4AEA4-8DFA-4A89-87EB-49C32662AFE0}</a:tableStyleId>
              </a:tblPr>
              <a:tblGrid>
                <a:gridCol w="738906"/>
                <a:gridCol w="1982733"/>
                <a:gridCol w="1625595"/>
                <a:gridCol w="1616359"/>
                <a:gridCol w="1970419"/>
                <a:gridCol w="1970419"/>
                <a:gridCol w="1551704"/>
              </a:tblGrid>
              <a:tr h="342898">
                <a:tc>
                  <a:txBody>
                    <a:bodyPr/>
                    <a:lstStyle/>
                    <a:p>
                      <a:pPr algn="l" fontAlgn="t"/>
                      <a:r>
                        <a:rPr lang="es-EC" sz="1600" b="1" u="none" strike="noStrike" dirty="0">
                          <a:effectLst/>
                        </a:rPr>
                        <a:t>Estudio</a:t>
                      </a:r>
                      <a:endParaRPr lang="es-EC" sz="1600" b="1" i="0" u="none" strike="noStrike" dirty="0">
                        <a:solidFill>
                          <a:srgbClr val="000000"/>
                        </a:solidFill>
                        <a:effectLst/>
                        <a:latin typeface="Calibri" panose="020F0502020204030204" pitchFamily="34" charset="0"/>
                      </a:endParaRPr>
                    </a:p>
                  </a:txBody>
                  <a:tcPr marL="8895" marR="8895" marT="8895" marB="0"/>
                </a:tc>
                <a:tc>
                  <a:txBody>
                    <a:bodyPr/>
                    <a:lstStyle/>
                    <a:p>
                      <a:pPr algn="l" fontAlgn="t"/>
                      <a:r>
                        <a:rPr lang="es-EC" sz="1600" b="1" u="none" strike="noStrike">
                          <a:effectLst/>
                        </a:rPr>
                        <a:t>RQ1</a:t>
                      </a:r>
                      <a:endParaRPr lang="es-EC" sz="1600" b="1" i="0" u="none" strike="noStrike">
                        <a:solidFill>
                          <a:srgbClr val="000000"/>
                        </a:solidFill>
                        <a:effectLst/>
                        <a:latin typeface="Calibri" panose="020F0502020204030204" pitchFamily="34" charset="0"/>
                      </a:endParaRPr>
                    </a:p>
                  </a:txBody>
                  <a:tcPr marL="8895" marR="8895" marT="8895" marB="0"/>
                </a:tc>
                <a:tc>
                  <a:txBody>
                    <a:bodyPr/>
                    <a:lstStyle/>
                    <a:p>
                      <a:pPr algn="l" fontAlgn="t"/>
                      <a:r>
                        <a:rPr lang="es-EC" sz="1600" b="1" u="none" strike="noStrike">
                          <a:effectLst/>
                        </a:rPr>
                        <a:t>RQ2</a:t>
                      </a:r>
                      <a:endParaRPr lang="es-EC" sz="1600" b="1" i="0" u="none" strike="noStrike">
                        <a:solidFill>
                          <a:srgbClr val="000000"/>
                        </a:solidFill>
                        <a:effectLst/>
                        <a:latin typeface="Calibri" panose="020F0502020204030204" pitchFamily="34" charset="0"/>
                      </a:endParaRPr>
                    </a:p>
                  </a:txBody>
                  <a:tcPr marL="8895" marR="8895" marT="8895" marB="0"/>
                </a:tc>
                <a:tc>
                  <a:txBody>
                    <a:bodyPr/>
                    <a:lstStyle/>
                    <a:p>
                      <a:pPr algn="l" fontAlgn="t"/>
                      <a:r>
                        <a:rPr lang="es-EC" sz="1600" b="1" u="none" strike="noStrike">
                          <a:effectLst/>
                        </a:rPr>
                        <a:t>RQ3</a:t>
                      </a:r>
                      <a:endParaRPr lang="es-EC" sz="1600" b="1" i="0" u="none" strike="noStrike">
                        <a:solidFill>
                          <a:srgbClr val="000000"/>
                        </a:solidFill>
                        <a:effectLst/>
                        <a:latin typeface="Calibri" panose="020F0502020204030204" pitchFamily="34" charset="0"/>
                      </a:endParaRPr>
                    </a:p>
                  </a:txBody>
                  <a:tcPr marL="8895" marR="8895" marT="8895" marB="0"/>
                </a:tc>
                <a:tc>
                  <a:txBody>
                    <a:bodyPr/>
                    <a:lstStyle/>
                    <a:p>
                      <a:pPr algn="l" fontAlgn="t"/>
                      <a:r>
                        <a:rPr lang="es-EC" sz="1600" b="1" u="none" strike="noStrike" dirty="0">
                          <a:effectLst/>
                        </a:rPr>
                        <a:t>RQ4</a:t>
                      </a:r>
                      <a:endParaRPr lang="es-EC" sz="1600" b="1" i="0" u="none" strike="noStrike" dirty="0">
                        <a:solidFill>
                          <a:srgbClr val="000000"/>
                        </a:solidFill>
                        <a:effectLst/>
                        <a:latin typeface="Calibri" panose="020F0502020204030204" pitchFamily="34" charset="0"/>
                      </a:endParaRPr>
                    </a:p>
                  </a:txBody>
                  <a:tcPr marL="8895" marR="8895" marT="8895" marB="0"/>
                </a:tc>
                <a:tc>
                  <a:txBody>
                    <a:bodyPr/>
                    <a:lstStyle/>
                    <a:p>
                      <a:pPr algn="l" fontAlgn="t"/>
                      <a:r>
                        <a:rPr lang="es-EC" sz="1600" b="1" u="none" strike="noStrike">
                          <a:effectLst/>
                        </a:rPr>
                        <a:t>RQ5</a:t>
                      </a:r>
                      <a:endParaRPr lang="es-EC" sz="1600" b="1" i="0" u="none" strike="noStrike">
                        <a:solidFill>
                          <a:srgbClr val="000000"/>
                        </a:solidFill>
                        <a:effectLst/>
                        <a:latin typeface="Calibri" panose="020F0502020204030204" pitchFamily="34" charset="0"/>
                      </a:endParaRPr>
                    </a:p>
                  </a:txBody>
                  <a:tcPr marL="8895" marR="8895" marT="8895" marB="0"/>
                </a:tc>
                <a:tc>
                  <a:txBody>
                    <a:bodyPr/>
                    <a:lstStyle/>
                    <a:p>
                      <a:pPr algn="l" fontAlgn="t"/>
                      <a:r>
                        <a:rPr lang="es-EC" sz="1600" b="1" u="none" strike="noStrike" dirty="0">
                          <a:effectLst/>
                        </a:rPr>
                        <a:t>RQ6</a:t>
                      </a:r>
                      <a:endParaRPr lang="es-EC" sz="1600" b="1" i="0" u="none" strike="noStrike" dirty="0">
                        <a:solidFill>
                          <a:srgbClr val="000000"/>
                        </a:solidFill>
                        <a:effectLst/>
                        <a:latin typeface="Calibri" panose="020F0502020204030204" pitchFamily="34" charset="0"/>
                      </a:endParaRPr>
                    </a:p>
                  </a:txBody>
                  <a:tcPr marL="8895" marR="8895" marT="8895" marB="0"/>
                </a:tc>
              </a:tr>
              <a:tr h="3017500">
                <a:tc>
                  <a:txBody>
                    <a:bodyPr/>
                    <a:lstStyle/>
                    <a:p>
                      <a:pPr algn="l" fontAlgn="t"/>
                      <a:r>
                        <a:rPr lang="es-EC" sz="1600" b="1" u="none" strike="noStrike" dirty="0">
                          <a:effectLst/>
                        </a:rPr>
                        <a:t>EP1</a:t>
                      </a:r>
                      <a:endParaRPr lang="es-EC" sz="1600" b="1" i="0" u="none" strike="noStrike" dirty="0">
                        <a:solidFill>
                          <a:srgbClr val="000000"/>
                        </a:solidFill>
                        <a:effectLst/>
                        <a:latin typeface="Calibri" panose="020F0502020204030204" pitchFamily="34" charset="0"/>
                      </a:endParaRPr>
                    </a:p>
                  </a:txBody>
                  <a:tcPr marL="8895" marR="8895" marT="8895" marB="0"/>
                </a:tc>
                <a:tc>
                  <a:txBody>
                    <a:bodyPr/>
                    <a:lstStyle/>
                    <a:p>
                      <a:pPr algn="l" fontAlgn="t"/>
                      <a:r>
                        <a:rPr lang="es-ES" sz="1400" u="none" strike="noStrike" dirty="0">
                          <a:effectLst/>
                        </a:rPr>
                        <a:t>Los autores adoptaron una extensión de la metodología de </a:t>
                      </a:r>
                      <a:r>
                        <a:rPr lang="es-ES" sz="1400" u="none" strike="noStrike" dirty="0" err="1">
                          <a:effectLst/>
                        </a:rPr>
                        <a:t>codiseño</a:t>
                      </a:r>
                      <a:r>
                        <a:rPr lang="es-ES" sz="1400" u="none" strike="noStrike" dirty="0">
                          <a:effectLst/>
                        </a:rPr>
                        <a:t> y codesarrollo propuesta por </a:t>
                      </a:r>
                      <a:r>
                        <a:rPr lang="es-ES" sz="1400" u="none" strike="noStrike" dirty="0" err="1">
                          <a:effectLst/>
                        </a:rPr>
                        <a:t>Millard</a:t>
                      </a:r>
                      <a:r>
                        <a:rPr lang="es-ES" sz="1400" u="none" strike="noStrike" dirty="0">
                          <a:effectLst/>
                        </a:rPr>
                        <a:t> et al, la cual integra técnicas de ingeniería de software, metodologías de desarrollo ágil y métodos para el diseño de interfaces gráficas de usuario para componer un proceso de desarrollo iterativo. </a:t>
                      </a:r>
                      <a:endParaRPr lang="es-ES" sz="1400" b="0" i="0" u="none" strike="noStrike" dirty="0">
                        <a:solidFill>
                          <a:srgbClr val="00B050"/>
                        </a:solidFill>
                        <a:effectLst/>
                        <a:latin typeface="Calibri" panose="020F0502020204030204" pitchFamily="34" charset="0"/>
                      </a:endParaRPr>
                    </a:p>
                  </a:txBody>
                  <a:tcPr marL="8895" marR="8895" marT="8895" marB="0"/>
                </a:tc>
                <a:tc>
                  <a:txBody>
                    <a:bodyPr/>
                    <a:lstStyle/>
                    <a:p>
                      <a:pPr algn="l" fontAlgn="t"/>
                      <a:r>
                        <a:rPr lang="es-ES" sz="1400" u="none" strike="noStrike" dirty="0">
                          <a:effectLst/>
                        </a:rPr>
                        <a:t> - Organización y presentación,</a:t>
                      </a:r>
                      <a:br>
                        <a:rPr lang="es-ES" sz="1400" u="none" strike="noStrike" dirty="0">
                          <a:effectLst/>
                        </a:rPr>
                      </a:br>
                      <a:r>
                        <a:rPr lang="es-ES" sz="1400" u="none" strike="noStrike" dirty="0">
                          <a:effectLst/>
                        </a:rPr>
                        <a:t> - Motivación.</a:t>
                      </a:r>
                      <a:br>
                        <a:rPr lang="es-ES" sz="1400" u="none" strike="noStrike" dirty="0">
                          <a:effectLst/>
                        </a:rPr>
                      </a:br>
                      <a:r>
                        <a:rPr lang="es-ES" sz="1400" u="none" strike="noStrike" dirty="0">
                          <a:effectLst/>
                        </a:rPr>
                        <a:t> - Diseño.</a:t>
                      </a:r>
                      <a:br>
                        <a:rPr lang="es-ES" sz="1400" u="none" strike="noStrike" dirty="0">
                          <a:effectLst/>
                        </a:rPr>
                      </a:br>
                      <a:r>
                        <a:rPr lang="es-ES" sz="1400" u="none" strike="noStrike" dirty="0">
                          <a:effectLst/>
                        </a:rPr>
                        <a:t> - Estilo de audio. </a:t>
                      </a:r>
                      <a:br>
                        <a:rPr lang="es-ES" sz="1400" u="none" strike="noStrike" dirty="0">
                          <a:effectLst/>
                        </a:rPr>
                      </a:br>
                      <a:r>
                        <a:rPr lang="es-ES" sz="1400" u="none" strike="noStrike" dirty="0">
                          <a:effectLst/>
                        </a:rPr>
                        <a:t>- Navegación                                                           - Contenido                                                      Velocidad                                                           Objetivos</a:t>
                      </a:r>
                      <a:br>
                        <a:rPr lang="es-ES" sz="1400" u="none" strike="noStrike" dirty="0">
                          <a:effectLst/>
                        </a:rPr>
                      </a:br>
                      <a:r>
                        <a:rPr lang="es-ES" sz="1400" u="none" strike="noStrike" dirty="0">
                          <a:effectLst/>
                        </a:rPr>
                        <a:t> Educación especial. </a:t>
                      </a:r>
                      <a:endParaRPr lang="es-ES" sz="1400" b="0" i="0" u="none" strike="noStrike" dirty="0">
                        <a:solidFill>
                          <a:srgbClr val="7030A0"/>
                        </a:solidFill>
                        <a:effectLst/>
                        <a:latin typeface="Calibri" panose="020F0502020204030204" pitchFamily="34" charset="0"/>
                      </a:endParaRPr>
                    </a:p>
                  </a:txBody>
                  <a:tcPr marL="8895" marR="8895" marT="8895" marB="0"/>
                </a:tc>
                <a:tc>
                  <a:txBody>
                    <a:bodyPr/>
                    <a:lstStyle/>
                    <a:p>
                      <a:pPr algn="l" fontAlgn="t"/>
                      <a:r>
                        <a:rPr lang="es-ES" sz="1400" u="none" strike="noStrike" dirty="0">
                          <a:effectLst/>
                        </a:rPr>
                        <a:t>Escasos puntos de referencia y una baja respuesta táctil para guiar la interacción.</a:t>
                      </a:r>
                      <a:endParaRPr lang="es-ES" sz="1400" b="0" i="0" u="none" strike="noStrike" dirty="0">
                        <a:solidFill>
                          <a:srgbClr val="2F75B5"/>
                        </a:solidFill>
                        <a:effectLst/>
                        <a:latin typeface="Calibri" panose="020F0502020204030204" pitchFamily="34" charset="0"/>
                      </a:endParaRPr>
                    </a:p>
                  </a:txBody>
                  <a:tcPr marL="8895" marR="8895" marT="8895" marB="0"/>
                </a:tc>
                <a:tc>
                  <a:txBody>
                    <a:bodyPr/>
                    <a:lstStyle/>
                    <a:p>
                      <a:pPr algn="l" fontAlgn="t"/>
                      <a:r>
                        <a:rPr lang="es-ES" sz="1400" u="none" strike="noStrike" dirty="0">
                          <a:effectLst/>
                        </a:rPr>
                        <a:t>Utiliza gestos en la pantalla, gestos con el dispositivo, retroalimentación de audio y matices del Braille para facilitar la introducción de texto en dispositivos con pantalla táctil. Software de síntesis de voz configurado</a:t>
                      </a:r>
                      <a:endParaRPr lang="es-ES" sz="1400" b="0" i="0" u="none" strike="noStrike" dirty="0">
                        <a:solidFill>
                          <a:srgbClr val="FF0000"/>
                        </a:solidFill>
                        <a:effectLst/>
                        <a:latin typeface="Calibri" panose="020F0502020204030204" pitchFamily="34" charset="0"/>
                      </a:endParaRPr>
                    </a:p>
                  </a:txBody>
                  <a:tcPr marL="8895" marR="8895" marT="8895" marB="0"/>
                </a:tc>
                <a:tc>
                  <a:txBody>
                    <a:bodyPr/>
                    <a:lstStyle/>
                    <a:p>
                      <a:pPr algn="l" fontAlgn="t"/>
                      <a:r>
                        <a:rPr lang="es-ES" sz="1400" u="none" strike="noStrike" dirty="0">
                          <a:effectLst/>
                        </a:rPr>
                        <a:t>Retroalimentación para todas las acciones en los elementos de interacción.</a:t>
                      </a:r>
                      <a:br>
                        <a:rPr lang="es-ES" sz="1400" u="none" strike="noStrike" dirty="0">
                          <a:effectLst/>
                        </a:rPr>
                      </a:br>
                      <a:r>
                        <a:rPr lang="es-ES" sz="1400" u="none" strike="noStrike" dirty="0">
                          <a:effectLst/>
                        </a:rPr>
                        <a:t> Interacción basada en el movimiento, porque las acciones realizadas a través de gestos reducen las barreras impuestas por la interfaz.</a:t>
                      </a:r>
                      <a:br>
                        <a:rPr lang="es-ES" sz="1400" u="none" strike="noStrike" dirty="0">
                          <a:effectLst/>
                        </a:rPr>
                      </a:br>
                      <a:r>
                        <a:rPr lang="es-ES" sz="1400" u="none" strike="noStrike" dirty="0">
                          <a:effectLst/>
                        </a:rPr>
                        <a:t>Uso de colores que proporcionen un contraste mínimo entre el fondo y el frente.</a:t>
                      </a:r>
                      <a:endParaRPr lang="es-ES" sz="1400" b="0" i="0" u="none" strike="noStrike" dirty="0">
                        <a:solidFill>
                          <a:srgbClr val="C65911"/>
                        </a:solidFill>
                        <a:effectLst/>
                        <a:latin typeface="Calibri" panose="020F0502020204030204" pitchFamily="34" charset="0"/>
                      </a:endParaRPr>
                    </a:p>
                  </a:txBody>
                  <a:tcPr marL="8895" marR="8895" marT="8895" marB="0"/>
                </a:tc>
                <a:tc>
                  <a:txBody>
                    <a:bodyPr/>
                    <a:lstStyle/>
                    <a:p>
                      <a:pPr algn="l" fontAlgn="t"/>
                      <a:r>
                        <a:rPr lang="es-ES" sz="1400" u="none" strike="noStrike" dirty="0">
                          <a:effectLst/>
                        </a:rPr>
                        <a:t>Metodología de grupos focales </a:t>
                      </a:r>
                      <a:r>
                        <a:rPr lang="es-ES" sz="1400" u="none" strike="noStrike" dirty="0" smtClean="0">
                          <a:effectLst/>
                        </a:rPr>
                        <a:t>con </a:t>
                      </a:r>
                      <a:r>
                        <a:rPr lang="es-ES" sz="1400" u="none" strike="noStrike" dirty="0">
                          <a:effectLst/>
                        </a:rPr>
                        <a:t>el fin de obtener una validación inicial de los sistemas móviles</a:t>
                      </a:r>
                      <a:endParaRPr lang="es-ES" sz="1400" b="0" i="0" u="none" strike="noStrike" dirty="0">
                        <a:solidFill>
                          <a:srgbClr val="0D646D"/>
                        </a:solidFill>
                        <a:effectLst/>
                        <a:latin typeface="Calibri" panose="020F0502020204030204" pitchFamily="34" charset="0"/>
                      </a:endParaRPr>
                    </a:p>
                  </a:txBody>
                  <a:tcPr marL="8895" marR="8895" marT="8895" marB="0"/>
                </a:tc>
              </a:tr>
            </a:tbl>
          </a:graphicData>
        </a:graphic>
      </p:graphicFrame>
      <p:sp>
        <p:nvSpPr>
          <p:cNvPr id="4" name="Marcador de número de diapositiva 3"/>
          <p:cNvSpPr>
            <a:spLocks noGrp="1"/>
          </p:cNvSpPr>
          <p:nvPr>
            <p:ph type="sldNum" sz="quarter" idx="12"/>
          </p:nvPr>
        </p:nvSpPr>
        <p:spPr/>
        <p:txBody>
          <a:bodyPr/>
          <a:lstStyle/>
          <a:p>
            <a:fld id="{C3B4E946-9B80-452A-B5A3-3659FFB90BB0}" type="slidenum">
              <a:rPr lang="es-EC" smtClean="0"/>
              <a:t>30</a:t>
            </a:fld>
            <a:endParaRPr lang="es-EC"/>
          </a:p>
        </p:txBody>
      </p:sp>
    </p:spTree>
    <p:extLst>
      <p:ext uri="{BB962C8B-B14F-4D97-AF65-F5344CB8AC3E}">
        <p14:creationId xmlns:p14="http://schemas.microsoft.com/office/powerpoint/2010/main" val="2056984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3" name="Marcador de contenido 2"/>
          <p:cNvSpPr>
            <a:spLocks noGrp="1"/>
          </p:cNvSpPr>
          <p:nvPr>
            <p:ph idx="1"/>
          </p:nvPr>
        </p:nvSpPr>
        <p:spPr>
          <a:xfrm>
            <a:off x="581192" y="1931114"/>
            <a:ext cx="11029615" cy="604986"/>
          </a:xfrm>
          <a:solidFill>
            <a:schemeClr val="accent3">
              <a:lumMod val="60000"/>
              <a:lumOff val="40000"/>
            </a:schemeClr>
          </a:solidFill>
          <a:effectLst>
            <a:outerShdw blurRad="50800" dist="38100" dir="8100000" algn="tr" rotWithShape="0">
              <a:prstClr val="black">
                <a:alpha val="40000"/>
              </a:prstClr>
            </a:outerShdw>
          </a:effectLst>
        </p:spPr>
        <p:txBody>
          <a:bodyPr>
            <a:noAutofit/>
          </a:bodyPr>
          <a:lstStyle/>
          <a:p>
            <a:r>
              <a:rPr lang="es-ES" b="1" dirty="0" smtClean="0"/>
              <a:t>RQ1: ¿</a:t>
            </a:r>
            <a:r>
              <a:rPr lang="es-ES" dirty="0" smtClean="0"/>
              <a:t>Cuáles </a:t>
            </a:r>
            <a:r>
              <a:rPr lang="es-ES" dirty="0"/>
              <a:t>son los elementos y actividades propuestos en los modelos de desarrollo de aplicaciones móviles orientados a personas con discapacidad visual desde la perspectiva de la usabilidad?</a:t>
            </a:r>
            <a:endParaRPr lang="es-EC" dirty="0"/>
          </a:p>
        </p:txBody>
      </p:sp>
      <p:sp>
        <p:nvSpPr>
          <p:cNvPr id="15" name="Rectángulo 14"/>
          <p:cNvSpPr/>
          <p:nvPr/>
        </p:nvSpPr>
        <p:spPr>
          <a:xfrm>
            <a:off x="890544" y="3970531"/>
            <a:ext cx="3907681" cy="584775"/>
          </a:xfrm>
          <a:prstGeom prst="rect">
            <a:avLst/>
          </a:prstGeom>
        </p:spPr>
        <p:txBody>
          <a:bodyPr wrap="square">
            <a:spAutoFit/>
          </a:bodyPr>
          <a:lstStyle/>
          <a:p>
            <a:pPr algn="just"/>
            <a:r>
              <a:rPr lang="es-ES" sz="1600" dirty="0">
                <a:solidFill>
                  <a:schemeClr val="tx2"/>
                </a:solidFill>
              </a:rPr>
              <a:t>Esto ayuda a los diseñadores en la realización de pruebas </a:t>
            </a:r>
            <a:r>
              <a:rPr lang="es-ES" sz="1600" dirty="0" smtClean="0">
                <a:solidFill>
                  <a:schemeClr val="tx2"/>
                </a:solidFill>
              </a:rPr>
              <a:t>tempranas.</a:t>
            </a:r>
          </a:p>
        </p:txBody>
      </p:sp>
      <p:sp>
        <p:nvSpPr>
          <p:cNvPr id="16" name="Rectángulo 15"/>
          <p:cNvSpPr/>
          <p:nvPr/>
        </p:nvSpPr>
        <p:spPr>
          <a:xfrm>
            <a:off x="986083" y="2932022"/>
            <a:ext cx="3667804" cy="584775"/>
          </a:xfrm>
          <a:prstGeom prst="rect">
            <a:avLst/>
          </a:prstGeom>
          <a:solidFill>
            <a:srgbClr val="FFCCFF"/>
          </a:solidFill>
        </p:spPr>
        <p:txBody>
          <a:bodyPr wrap="square">
            <a:spAutoFit/>
          </a:bodyPr>
          <a:lstStyle/>
          <a:p>
            <a:r>
              <a:rPr lang="es-ES" sz="1600" b="1" dirty="0">
                <a:solidFill>
                  <a:schemeClr val="tx2"/>
                </a:solidFill>
              </a:rPr>
              <a:t>Incluir a los usuarios en las etapas del desarrollo de la aplicación </a:t>
            </a:r>
            <a:r>
              <a:rPr lang="es-ES" sz="1600" b="1" dirty="0" smtClean="0">
                <a:solidFill>
                  <a:schemeClr val="tx2"/>
                </a:solidFill>
              </a:rPr>
              <a:t>móvil</a:t>
            </a:r>
            <a:endParaRPr lang="es-EC" sz="1600" b="1" dirty="0">
              <a:solidFill>
                <a:schemeClr val="tx2"/>
              </a:solidFill>
            </a:endParaRPr>
          </a:p>
        </p:txBody>
      </p:sp>
      <p:sp>
        <p:nvSpPr>
          <p:cNvPr id="17" name="Rectángulo 16"/>
          <p:cNvSpPr/>
          <p:nvPr/>
        </p:nvSpPr>
        <p:spPr>
          <a:xfrm>
            <a:off x="5605914" y="2995456"/>
            <a:ext cx="3530221" cy="1077218"/>
          </a:xfrm>
          <a:prstGeom prst="rect">
            <a:avLst/>
          </a:prstGeom>
          <a:solidFill>
            <a:schemeClr val="accent6">
              <a:lumMod val="40000"/>
              <a:lumOff val="60000"/>
            </a:schemeClr>
          </a:solidFill>
        </p:spPr>
        <p:txBody>
          <a:bodyPr wrap="square">
            <a:spAutoFit/>
          </a:bodyPr>
          <a:lstStyle/>
          <a:p>
            <a:r>
              <a:rPr lang="es-ES" sz="1600" b="1" dirty="0">
                <a:solidFill>
                  <a:schemeClr val="tx2"/>
                </a:solidFill>
              </a:rPr>
              <a:t>Proceso Iterativo</a:t>
            </a:r>
            <a:r>
              <a:rPr lang="es-ES" sz="1600" dirty="0">
                <a:solidFill>
                  <a:schemeClr val="tx2"/>
                </a:solidFill>
              </a:rPr>
              <a:t>: Permite identificar problemas en cada iteración, permitiendo realizar mejoras en cada </a:t>
            </a:r>
            <a:r>
              <a:rPr lang="es-ES" sz="1600" dirty="0" smtClean="0">
                <a:solidFill>
                  <a:schemeClr val="tx2"/>
                </a:solidFill>
              </a:rPr>
              <a:t>etapa.</a:t>
            </a:r>
            <a:endParaRPr lang="es-EC" sz="1600" dirty="0">
              <a:solidFill>
                <a:schemeClr val="tx2"/>
              </a:solidFill>
            </a:endParaRPr>
          </a:p>
        </p:txBody>
      </p:sp>
      <p:sp>
        <p:nvSpPr>
          <p:cNvPr id="19" name="Rectángulo 18"/>
          <p:cNvSpPr/>
          <p:nvPr/>
        </p:nvSpPr>
        <p:spPr>
          <a:xfrm>
            <a:off x="5605914" y="5316860"/>
            <a:ext cx="6096000" cy="584775"/>
          </a:xfrm>
          <a:prstGeom prst="rect">
            <a:avLst/>
          </a:prstGeom>
          <a:solidFill>
            <a:schemeClr val="accent4">
              <a:lumMod val="40000"/>
              <a:lumOff val="60000"/>
            </a:schemeClr>
          </a:solidFill>
        </p:spPr>
        <p:txBody>
          <a:bodyPr>
            <a:spAutoFit/>
          </a:bodyPr>
          <a:lstStyle/>
          <a:p>
            <a:r>
              <a:rPr lang="es-ES" sz="1600" b="1" dirty="0">
                <a:solidFill>
                  <a:schemeClr val="tx2"/>
                </a:solidFill>
              </a:rPr>
              <a:t>Diseño </a:t>
            </a:r>
            <a:r>
              <a:rPr lang="es-ES" sz="1600" b="1" dirty="0" smtClean="0">
                <a:solidFill>
                  <a:schemeClr val="tx2"/>
                </a:solidFill>
              </a:rPr>
              <a:t>accesible: P</a:t>
            </a:r>
            <a:r>
              <a:rPr lang="es-ES" sz="1600" dirty="0" smtClean="0">
                <a:solidFill>
                  <a:schemeClr val="tx2"/>
                </a:solidFill>
              </a:rPr>
              <a:t>riorizar </a:t>
            </a:r>
            <a:r>
              <a:rPr lang="es-ES" sz="1600" dirty="0">
                <a:solidFill>
                  <a:schemeClr val="tx2"/>
                </a:solidFill>
              </a:rPr>
              <a:t>las habilidades del usuario para en base a ellas realizar el diseño de </a:t>
            </a:r>
            <a:r>
              <a:rPr lang="es-ES" sz="1600" dirty="0" smtClean="0">
                <a:solidFill>
                  <a:schemeClr val="tx2"/>
                </a:solidFill>
              </a:rPr>
              <a:t>las aplicaciones móviles. </a:t>
            </a:r>
            <a:endParaRPr lang="es-EC" sz="1600" dirty="0">
              <a:solidFill>
                <a:schemeClr val="tx2"/>
              </a:solidFill>
            </a:endParaRPr>
          </a:p>
        </p:txBody>
      </p:sp>
      <p:pic>
        <p:nvPicPr>
          <p:cNvPr id="20482" name="Picture 2" descr="Resultado de imagen para proceso iter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036" y="2794354"/>
            <a:ext cx="1479421" cy="1479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31490" y="4732085"/>
            <a:ext cx="3907681" cy="584775"/>
          </a:xfrm>
          <a:prstGeom prst="rect">
            <a:avLst/>
          </a:prstGeom>
        </p:spPr>
        <p:txBody>
          <a:bodyPr wrap="square">
            <a:spAutoFit/>
          </a:bodyPr>
          <a:lstStyle/>
          <a:p>
            <a:pPr algn="just"/>
            <a:r>
              <a:rPr lang="es-ES" sz="1600" dirty="0" smtClean="0">
                <a:solidFill>
                  <a:schemeClr val="tx2"/>
                </a:solidFill>
              </a:rPr>
              <a:t>Retroalimentación </a:t>
            </a:r>
            <a:r>
              <a:rPr lang="es-ES" sz="1600" dirty="0">
                <a:solidFill>
                  <a:schemeClr val="tx2"/>
                </a:solidFill>
              </a:rPr>
              <a:t>temprana de los usuarios </a:t>
            </a:r>
            <a:r>
              <a:rPr lang="es-ES" sz="1600" dirty="0" smtClean="0">
                <a:solidFill>
                  <a:schemeClr val="tx2"/>
                </a:solidFill>
              </a:rPr>
              <a:t>objetivo</a:t>
            </a:r>
            <a:endParaRPr lang="es-EC" sz="1600" dirty="0">
              <a:solidFill>
                <a:schemeClr val="tx2"/>
              </a:solidFill>
            </a:endParaRPr>
          </a:p>
        </p:txBody>
      </p:sp>
      <p:sp>
        <p:nvSpPr>
          <p:cNvPr id="5" name="Rectángulo 4"/>
          <p:cNvSpPr/>
          <p:nvPr/>
        </p:nvSpPr>
        <p:spPr>
          <a:xfrm>
            <a:off x="945140" y="5622718"/>
            <a:ext cx="3708747" cy="1077218"/>
          </a:xfrm>
          <a:prstGeom prst="rect">
            <a:avLst/>
          </a:prstGeom>
        </p:spPr>
        <p:txBody>
          <a:bodyPr wrap="square">
            <a:spAutoFit/>
          </a:bodyPr>
          <a:lstStyle/>
          <a:p>
            <a:pPr algn="just"/>
            <a:r>
              <a:rPr lang="es-ES" sz="1600" dirty="0" smtClean="0">
                <a:solidFill>
                  <a:schemeClr val="tx2"/>
                </a:solidFill>
              </a:rPr>
              <a:t>Generar </a:t>
            </a:r>
            <a:r>
              <a:rPr lang="es-ES" sz="1600" dirty="0">
                <a:solidFill>
                  <a:schemeClr val="tx2"/>
                </a:solidFill>
              </a:rPr>
              <a:t>nuevas ideas sobre cómo mejorar la interacción de los usuarios con discapacidad visual hacia un interacción apropiada con el aplicativo móvil.</a:t>
            </a:r>
            <a:endParaRPr lang="es-EC" sz="1600" dirty="0">
              <a:solidFill>
                <a:schemeClr val="tx2"/>
              </a:solidFill>
            </a:endParaRPr>
          </a:p>
        </p:txBody>
      </p:sp>
      <p:sp>
        <p:nvSpPr>
          <p:cNvPr id="6" name="Flecha abajo 5"/>
          <p:cNvSpPr/>
          <p:nvPr/>
        </p:nvSpPr>
        <p:spPr>
          <a:xfrm>
            <a:off x="2825091" y="4572000"/>
            <a:ext cx="177421" cy="160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bajo 11"/>
          <p:cNvSpPr/>
          <p:nvPr/>
        </p:nvSpPr>
        <p:spPr>
          <a:xfrm>
            <a:off x="2743204" y="5229661"/>
            <a:ext cx="177421" cy="160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Marcador de número de diapositiva 6"/>
          <p:cNvSpPr>
            <a:spLocks noGrp="1"/>
          </p:cNvSpPr>
          <p:nvPr>
            <p:ph type="sldNum" sz="quarter" idx="12"/>
          </p:nvPr>
        </p:nvSpPr>
        <p:spPr/>
        <p:txBody>
          <a:bodyPr/>
          <a:lstStyle/>
          <a:p>
            <a:fld id="{C3B4E946-9B80-452A-B5A3-3659FFB90BB0}" type="slidenum">
              <a:rPr lang="es-EC" smtClean="0"/>
              <a:t>31</a:t>
            </a:fld>
            <a:endParaRPr lang="es-EC"/>
          </a:p>
        </p:txBody>
      </p:sp>
    </p:spTree>
    <p:extLst>
      <p:ext uri="{BB962C8B-B14F-4D97-AF65-F5344CB8AC3E}">
        <p14:creationId xmlns:p14="http://schemas.microsoft.com/office/powerpoint/2010/main" val="33294693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p:bldP spid="16" grpId="0" animBg="1"/>
      <p:bldP spid="17" grpId="0" animBg="1"/>
      <p:bldP spid="19" grpId="0" animBg="1"/>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8419294" y="3066133"/>
            <a:ext cx="3191514" cy="1815882"/>
          </a:xfrm>
          <a:prstGeom prst="rect">
            <a:avLst/>
          </a:prstGeom>
          <a:solidFill>
            <a:schemeClr val="accent5">
              <a:lumMod val="20000"/>
              <a:lumOff val="80000"/>
            </a:schemeClr>
          </a:solidFill>
        </p:spPr>
        <p:txBody>
          <a:bodyPr wrap="square">
            <a:spAutoFit/>
          </a:bodyPr>
          <a:lstStyle/>
          <a:p>
            <a:r>
              <a:rPr lang="es-ES" sz="1600" b="1" dirty="0">
                <a:solidFill>
                  <a:schemeClr val="tx2"/>
                </a:solidFill>
              </a:rPr>
              <a:t>Metodología centrada en el usuario: </a:t>
            </a:r>
            <a:r>
              <a:rPr lang="es-ES" sz="1600" dirty="0">
                <a:solidFill>
                  <a:schemeClr val="tx2"/>
                </a:solidFill>
              </a:rPr>
              <a:t>implica la participación de los usuarios, como consecuencia,  se consideran con igual importancia las características tecnológicas, los aspectos humanos, sociales y del contexto de </a:t>
            </a:r>
            <a:r>
              <a:rPr lang="es-ES" sz="1600" dirty="0" smtClean="0">
                <a:solidFill>
                  <a:schemeClr val="tx2"/>
                </a:solidFill>
              </a:rPr>
              <a:t>uso.</a:t>
            </a:r>
            <a:endParaRPr lang="es-EC" sz="1600" dirty="0">
              <a:solidFill>
                <a:schemeClr val="tx2"/>
              </a:solidFill>
            </a:endParaRPr>
          </a:p>
        </p:txBody>
      </p:sp>
      <p:sp>
        <p:nvSpPr>
          <p:cNvPr id="14" name="Título 1"/>
          <p:cNvSpPr>
            <a:spLocks noGrp="1"/>
          </p:cNvSpPr>
          <p:nvPr>
            <p:ph type="title"/>
          </p:nvPr>
        </p:nvSpPr>
        <p:spPr>
          <a:xfrm>
            <a:off x="581192" y="702156"/>
            <a:ext cx="11029616" cy="1013800"/>
          </a:xfrm>
        </p:spPr>
        <p:txBody>
          <a:bodyPr/>
          <a:lstStyle/>
          <a:p>
            <a:r>
              <a:rPr lang="es-EC" dirty="0"/>
              <a:t>Extracción y síntesis de resultados</a:t>
            </a:r>
          </a:p>
        </p:txBody>
      </p:sp>
      <p:sp>
        <p:nvSpPr>
          <p:cNvPr id="16" name="Rectángulo 15"/>
          <p:cNvSpPr/>
          <p:nvPr/>
        </p:nvSpPr>
        <p:spPr>
          <a:xfrm>
            <a:off x="635782" y="2999765"/>
            <a:ext cx="4468480" cy="1600438"/>
          </a:xfrm>
          <a:prstGeom prst="rect">
            <a:avLst/>
          </a:prstGeom>
          <a:solidFill>
            <a:schemeClr val="accent2">
              <a:lumMod val="20000"/>
              <a:lumOff val="80000"/>
            </a:schemeClr>
          </a:solidFill>
        </p:spPr>
        <p:txBody>
          <a:bodyPr wrap="square">
            <a:spAutoFit/>
          </a:bodyPr>
          <a:lstStyle/>
          <a:p>
            <a:r>
              <a:rPr lang="es-ES" sz="1600" b="1" dirty="0">
                <a:solidFill>
                  <a:schemeClr val="tx2"/>
                </a:solidFill>
              </a:rPr>
              <a:t>Diseño participativo: </a:t>
            </a:r>
            <a:r>
              <a:rPr lang="es-ES" sz="1600" dirty="0">
                <a:solidFill>
                  <a:schemeClr val="tx2"/>
                </a:solidFill>
              </a:rPr>
              <a:t>se puede definir como un conjunto de teorías, prácticas y estudios relacionados con los usuarios finales, en este caso usuarios </a:t>
            </a:r>
            <a:r>
              <a:rPr lang="es-ES" sz="1600" dirty="0" smtClean="0">
                <a:solidFill>
                  <a:schemeClr val="tx2"/>
                </a:solidFill>
              </a:rPr>
              <a:t>con discapacidad visual; </a:t>
            </a:r>
            <a:r>
              <a:rPr lang="es-ES" sz="1600" dirty="0">
                <a:solidFill>
                  <a:schemeClr val="tx2"/>
                </a:solidFill>
              </a:rPr>
              <a:t>y que a su vez incluye a: </a:t>
            </a:r>
            <a:r>
              <a:rPr lang="es-ES" sz="1600" dirty="0" smtClean="0">
                <a:solidFill>
                  <a:schemeClr val="tx2"/>
                </a:solidFill>
              </a:rPr>
              <a:t>investigadores/diseñadores </a:t>
            </a:r>
            <a:r>
              <a:rPr lang="es-ES" sz="1600" dirty="0">
                <a:solidFill>
                  <a:schemeClr val="tx2"/>
                </a:solidFill>
              </a:rPr>
              <a:t>en el proceso de desarrollo</a:t>
            </a:r>
            <a:r>
              <a:rPr lang="es-ES" dirty="0">
                <a:latin typeface="Times New Roman" panose="02020603050405020304" pitchFamily="18" charset="0"/>
                <a:ea typeface="Calibri" panose="020F0502020204030204" pitchFamily="34" charset="0"/>
              </a:rPr>
              <a:t>.</a:t>
            </a:r>
            <a:endParaRPr lang="es-EC" dirty="0"/>
          </a:p>
        </p:txBody>
      </p:sp>
      <p:sp>
        <p:nvSpPr>
          <p:cNvPr id="17" name="Rectángulo 16"/>
          <p:cNvSpPr/>
          <p:nvPr/>
        </p:nvSpPr>
        <p:spPr>
          <a:xfrm>
            <a:off x="581192" y="5420347"/>
            <a:ext cx="11029615" cy="830997"/>
          </a:xfrm>
          <a:prstGeom prst="rect">
            <a:avLst/>
          </a:prstGeom>
          <a:solidFill>
            <a:schemeClr val="accent3">
              <a:lumMod val="40000"/>
              <a:lumOff val="60000"/>
            </a:schemeClr>
          </a:solidFill>
        </p:spPr>
        <p:txBody>
          <a:bodyPr wrap="square">
            <a:spAutoFit/>
          </a:bodyPr>
          <a:lstStyle/>
          <a:p>
            <a:r>
              <a:rPr lang="es-ES" sz="1600" b="1" dirty="0">
                <a:solidFill>
                  <a:schemeClr val="tx2"/>
                </a:solidFill>
              </a:rPr>
              <a:t>Adaptación de una extensión de la metodología de </a:t>
            </a:r>
            <a:r>
              <a:rPr lang="es-ES" sz="1600" b="1" dirty="0" err="1">
                <a:solidFill>
                  <a:schemeClr val="tx2"/>
                </a:solidFill>
              </a:rPr>
              <a:t>co</a:t>
            </a:r>
            <a:r>
              <a:rPr lang="es-ES" sz="1600" b="1" dirty="0">
                <a:solidFill>
                  <a:schemeClr val="tx2"/>
                </a:solidFill>
              </a:rPr>
              <a:t>-diseño y </a:t>
            </a:r>
            <a:r>
              <a:rPr lang="es-ES" sz="1600" b="1" dirty="0" err="1">
                <a:solidFill>
                  <a:schemeClr val="tx2"/>
                </a:solidFill>
              </a:rPr>
              <a:t>co</a:t>
            </a:r>
            <a:r>
              <a:rPr lang="es-ES" sz="1600" b="1" dirty="0">
                <a:solidFill>
                  <a:schemeClr val="tx2"/>
                </a:solidFill>
              </a:rPr>
              <a:t>-desarrollo propuesta por </a:t>
            </a:r>
            <a:r>
              <a:rPr lang="es-EC" sz="1600" b="1" dirty="0" err="1">
                <a:solidFill>
                  <a:schemeClr val="tx2"/>
                </a:solidFill>
              </a:rPr>
              <a:t>Millard</a:t>
            </a:r>
            <a:r>
              <a:rPr lang="es-EC" sz="1600" b="1" dirty="0">
                <a:solidFill>
                  <a:schemeClr val="tx2"/>
                </a:solidFill>
              </a:rPr>
              <a:t> et al</a:t>
            </a:r>
            <a:r>
              <a:rPr lang="es-EC" sz="1600" b="1" dirty="0" smtClean="0">
                <a:solidFill>
                  <a:schemeClr val="tx2"/>
                </a:solidFill>
              </a:rPr>
              <a:t>.</a:t>
            </a:r>
            <a:endParaRPr lang="es-ES" sz="1600" dirty="0">
              <a:solidFill>
                <a:schemeClr val="tx2"/>
              </a:solidFill>
            </a:endParaRPr>
          </a:p>
          <a:p>
            <a:r>
              <a:rPr lang="es-EC" sz="1600" dirty="0">
                <a:solidFill>
                  <a:schemeClr val="tx2"/>
                </a:solidFill>
              </a:rPr>
              <a:t>La</a:t>
            </a:r>
            <a:r>
              <a:rPr lang="es-ES" sz="1600" dirty="0">
                <a:solidFill>
                  <a:schemeClr val="tx2"/>
                </a:solidFill>
              </a:rPr>
              <a:t> metodología integra técnicas de ingeniería de software, metodologías de desarrollo ágil y métodos para el diseño de interfaces gráficas de usuario para componer un proceso de desarrollo iterativo </a:t>
            </a:r>
            <a:endParaRPr lang="es-EC" sz="1600" dirty="0">
              <a:solidFill>
                <a:schemeClr val="tx2"/>
              </a:solidFill>
            </a:endParaRPr>
          </a:p>
        </p:txBody>
      </p:sp>
      <p:sp>
        <p:nvSpPr>
          <p:cNvPr id="8" name="Marcador de contenido 2"/>
          <p:cNvSpPr txBox="1">
            <a:spLocks/>
          </p:cNvSpPr>
          <p:nvPr/>
        </p:nvSpPr>
        <p:spPr>
          <a:xfrm>
            <a:off x="581192" y="1931114"/>
            <a:ext cx="11029615" cy="604986"/>
          </a:xfrm>
          <a:prstGeom prst="rect">
            <a:avLst/>
          </a:prstGeom>
          <a:solidFill>
            <a:schemeClr val="accent3">
              <a:lumMod val="60000"/>
              <a:lumOff val="40000"/>
            </a:schemeClr>
          </a:solidFill>
          <a:effectLst>
            <a:outerShdw blurRad="50800" dist="38100" dir="8100000" algn="tr" rotWithShape="0">
              <a:prstClr val="black">
                <a:alpha val="40000"/>
              </a:prstClr>
            </a:outerShdw>
          </a:effectLst>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b="1" dirty="0" smtClean="0"/>
              <a:t>RQ1: ¿</a:t>
            </a:r>
            <a:r>
              <a:rPr lang="es-ES" dirty="0" smtClean="0"/>
              <a:t>Cuáles son los elementos y actividades propuestos en los modelos de desarrollo de aplicaciones móviles orientados a personas con discapacidad visual desde la perspectiva de la usabilidad?</a:t>
            </a:r>
            <a:endParaRPr lang="es-EC" dirty="0"/>
          </a:p>
        </p:txBody>
      </p:sp>
      <p:pic>
        <p:nvPicPr>
          <p:cNvPr id="21506" name="Picture 2" descr="Resultado de imagen para diseño participativ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262" y="2981427"/>
            <a:ext cx="3151259" cy="198529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C3B4E946-9B80-452A-B5A3-3659FFB90BB0}" type="slidenum">
              <a:rPr lang="es-EC" smtClean="0"/>
              <a:t>32</a:t>
            </a:fld>
            <a:endParaRPr lang="es-EC"/>
          </a:p>
        </p:txBody>
      </p:sp>
    </p:spTree>
    <p:extLst>
      <p:ext uri="{BB962C8B-B14F-4D97-AF65-F5344CB8AC3E}">
        <p14:creationId xmlns:p14="http://schemas.microsoft.com/office/powerpoint/2010/main" val="3842909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3" name="Marcador de contenido 2"/>
          <p:cNvSpPr>
            <a:spLocks noGrp="1"/>
          </p:cNvSpPr>
          <p:nvPr>
            <p:ph idx="1"/>
          </p:nvPr>
        </p:nvSpPr>
        <p:spPr>
          <a:xfrm>
            <a:off x="581193" y="1925506"/>
            <a:ext cx="11029615" cy="722445"/>
          </a:xfrm>
          <a:solidFill>
            <a:schemeClr val="accent5">
              <a:lumMod val="60000"/>
              <a:lumOff val="40000"/>
            </a:schemeClr>
          </a:solidFill>
          <a:effectLst>
            <a:outerShdw blurRad="50800" dist="38100" dir="8100000" algn="tr" rotWithShape="0">
              <a:prstClr val="black">
                <a:alpha val="40000"/>
              </a:prstClr>
            </a:outerShdw>
          </a:effectLst>
        </p:spPr>
        <p:txBody>
          <a:bodyPr>
            <a:normAutofit/>
          </a:bodyPr>
          <a:lstStyle/>
          <a:p>
            <a:pPr marL="0" indent="0">
              <a:buNone/>
            </a:pPr>
            <a:r>
              <a:rPr lang="es-ES" b="1" dirty="0"/>
              <a:t>RQ2</a:t>
            </a:r>
            <a:r>
              <a:rPr lang="es-ES" dirty="0"/>
              <a:t>: ¿Qué criterios de usabilidad son pertinentes para que el desarrollo de aplicaciones móviles satisfaga los requisitos de los usuarios con discapacidad visual? </a:t>
            </a:r>
            <a:endParaRPr lang="es-EC" dirty="0"/>
          </a:p>
        </p:txBody>
      </p:sp>
      <p:graphicFrame>
        <p:nvGraphicFramePr>
          <p:cNvPr id="6" name="Diagrama 5"/>
          <p:cNvGraphicFramePr/>
          <p:nvPr>
            <p:extLst>
              <p:ext uri="{D42A27DB-BD31-4B8C-83A1-F6EECF244321}">
                <p14:modId xmlns:p14="http://schemas.microsoft.com/office/powerpoint/2010/main" val="1148473659"/>
              </p:ext>
            </p:extLst>
          </p:nvPr>
        </p:nvGraphicFramePr>
        <p:xfrm>
          <a:off x="7046259" y="2857501"/>
          <a:ext cx="3113740" cy="328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1113877" y="3020141"/>
            <a:ext cx="496931" cy="23843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wrap="square" rtlCol="0">
            <a:spAutoFit/>
          </a:bodyPr>
          <a:lstStyle/>
          <a:p>
            <a:r>
              <a:rPr lang="es-EC" dirty="0" smtClean="0">
                <a:solidFill>
                  <a:schemeClr val="tx1"/>
                </a:solidFill>
              </a:rPr>
              <a:t>Nielsen </a:t>
            </a:r>
            <a:endParaRPr lang="es-EC" dirty="0">
              <a:solidFill>
                <a:schemeClr val="tx1"/>
              </a:solidFill>
            </a:endParaRPr>
          </a:p>
        </p:txBody>
      </p:sp>
      <p:sp>
        <p:nvSpPr>
          <p:cNvPr id="8" name="Flecha derecha 7"/>
          <p:cNvSpPr/>
          <p:nvPr/>
        </p:nvSpPr>
        <p:spPr>
          <a:xfrm>
            <a:off x="10438441" y="3982041"/>
            <a:ext cx="591671" cy="504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Gráfico 8"/>
          <p:cNvGraphicFramePr>
            <a:graphicFrameLocks/>
          </p:cNvGraphicFramePr>
          <p:nvPr>
            <p:extLst>
              <p:ext uri="{D42A27DB-BD31-4B8C-83A1-F6EECF244321}">
                <p14:modId xmlns:p14="http://schemas.microsoft.com/office/powerpoint/2010/main" val="3277606359"/>
              </p:ext>
            </p:extLst>
          </p:nvPr>
        </p:nvGraphicFramePr>
        <p:xfrm>
          <a:off x="724532" y="2647951"/>
          <a:ext cx="5220341" cy="4143800"/>
        </p:xfrm>
        <a:graphic>
          <a:graphicData uri="http://schemas.openxmlformats.org/drawingml/2006/chart">
            <c:chart xmlns:c="http://schemas.openxmlformats.org/drawingml/2006/chart" xmlns:r="http://schemas.openxmlformats.org/officeDocument/2006/relationships" r:id="rId7"/>
          </a:graphicData>
        </a:graphic>
      </p:graphicFrame>
      <p:sp>
        <p:nvSpPr>
          <p:cNvPr id="4" name="Marcador de número de diapositiva 3"/>
          <p:cNvSpPr>
            <a:spLocks noGrp="1"/>
          </p:cNvSpPr>
          <p:nvPr>
            <p:ph type="sldNum" sz="quarter" idx="12"/>
          </p:nvPr>
        </p:nvSpPr>
        <p:spPr/>
        <p:txBody>
          <a:bodyPr/>
          <a:lstStyle/>
          <a:p>
            <a:fld id="{C3B4E946-9B80-452A-B5A3-3659FFB90BB0}" type="slidenum">
              <a:rPr lang="es-EC" smtClean="0"/>
              <a:t>33</a:t>
            </a:fld>
            <a:endParaRPr lang="es-EC"/>
          </a:p>
        </p:txBody>
      </p:sp>
    </p:spTree>
    <p:extLst>
      <p:ext uri="{BB962C8B-B14F-4D97-AF65-F5344CB8AC3E}">
        <p14:creationId xmlns:p14="http://schemas.microsoft.com/office/powerpoint/2010/main" val="121684884"/>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3" name="Marcador de contenido 2"/>
          <p:cNvSpPr>
            <a:spLocks noGrp="1"/>
          </p:cNvSpPr>
          <p:nvPr>
            <p:ph idx="1"/>
          </p:nvPr>
        </p:nvSpPr>
        <p:spPr>
          <a:xfrm>
            <a:off x="581193" y="2029752"/>
            <a:ext cx="11029615" cy="776620"/>
          </a:xfrm>
          <a:solidFill>
            <a:srgbClr val="FFCC00"/>
          </a:solidFill>
          <a:effectLst>
            <a:outerShdw blurRad="50800" dist="38100" dir="8100000" algn="tr" rotWithShape="0">
              <a:prstClr val="black">
                <a:alpha val="40000"/>
              </a:prstClr>
            </a:outerShdw>
          </a:effectLst>
        </p:spPr>
        <p:txBody>
          <a:bodyPr>
            <a:noAutofit/>
          </a:bodyPr>
          <a:lstStyle/>
          <a:p>
            <a:pPr marL="0" indent="0">
              <a:buNone/>
            </a:pPr>
            <a:r>
              <a:rPr lang="es-EC" b="1" dirty="0"/>
              <a:t>RQ3: </a:t>
            </a:r>
            <a:r>
              <a:rPr lang="es-EC" dirty="0"/>
              <a:t>¿</a:t>
            </a:r>
            <a:r>
              <a:rPr lang="es-EC" dirty="0" smtClean="0"/>
              <a:t>Qué características deben </a:t>
            </a:r>
            <a:r>
              <a:rPr lang="es-EC" dirty="0"/>
              <a:t>poseer los dispositivos móviles en términos de hardware,</a:t>
            </a:r>
            <a:r>
              <a:rPr lang="es-ES" dirty="0"/>
              <a:t> para que el usuario con discapacidad visual interactúe de forma sencilla con estos dispositivos</a:t>
            </a:r>
            <a:r>
              <a:rPr lang="es-EC" dirty="0"/>
              <a:t>?</a:t>
            </a:r>
          </a:p>
          <a:p>
            <a:endParaRPr lang="es-EC" sz="1050" dirty="0"/>
          </a:p>
        </p:txBody>
      </p:sp>
      <p:sp>
        <p:nvSpPr>
          <p:cNvPr id="4" name="Elipse 3"/>
          <p:cNvSpPr/>
          <p:nvPr/>
        </p:nvSpPr>
        <p:spPr>
          <a:xfrm>
            <a:off x="8431305" y="11815923"/>
            <a:ext cx="831852" cy="387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824556" y="4676840"/>
            <a:ext cx="2096078" cy="369332"/>
          </a:xfrm>
          <a:prstGeom prst="rect">
            <a:avLst/>
          </a:prstGeom>
          <a:solidFill>
            <a:schemeClr val="accent4">
              <a:lumMod val="40000"/>
              <a:lumOff val="60000"/>
            </a:schemeClr>
          </a:solidFill>
        </p:spPr>
        <p:txBody>
          <a:bodyPr wrap="square" rtlCol="0">
            <a:spAutoFit/>
          </a:bodyPr>
          <a:lstStyle/>
          <a:p>
            <a:r>
              <a:rPr lang="es-EC" dirty="0" smtClean="0"/>
              <a:t>Diseños familiares</a:t>
            </a:r>
            <a:endParaRPr lang="es-EC" dirty="0"/>
          </a:p>
        </p:txBody>
      </p:sp>
      <p:sp>
        <p:nvSpPr>
          <p:cNvPr id="6" name="Rectángulo 5"/>
          <p:cNvSpPr/>
          <p:nvPr/>
        </p:nvSpPr>
        <p:spPr>
          <a:xfrm>
            <a:off x="581192" y="3869192"/>
            <a:ext cx="2021541" cy="369332"/>
          </a:xfrm>
          <a:prstGeom prst="rect">
            <a:avLst/>
          </a:prstGeom>
          <a:solidFill>
            <a:schemeClr val="accent6">
              <a:lumMod val="20000"/>
              <a:lumOff val="80000"/>
            </a:schemeClr>
          </a:solidFill>
        </p:spPr>
        <p:txBody>
          <a:bodyPr wrap="square">
            <a:spAutoFit/>
          </a:bodyPr>
          <a:lstStyle/>
          <a:p>
            <a:r>
              <a:rPr lang="es-EC" dirty="0"/>
              <a:t>B</a:t>
            </a:r>
            <a:r>
              <a:rPr lang="es-EC" dirty="0" smtClean="0"/>
              <a:t>otones táctiles</a:t>
            </a:r>
            <a:endParaRPr lang="es-EC" dirty="0"/>
          </a:p>
        </p:txBody>
      </p:sp>
      <p:sp>
        <p:nvSpPr>
          <p:cNvPr id="7" name="Rectángulo 6"/>
          <p:cNvSpPr/>
          <p:nvPr/>
        </p:nvSpPr>
        <p:spPr>
          <a:xfrm>
            <a:off x="3277876" y="3222861"/>
            <a:ext cx="1803699" cy="369332"/>
          </a:xfrm>
          <a:prstGeom prst="rect">
            <a:avLst/>
          </a:prstGeom>
          <a:solidFill>
            <a:schemeClr val="tx2">
              <a:lumMod val="20000"/>
              <a:lumOff val="80000"/>
            </a:schemeClr>
          </a:solidFill>
        </p:spPr>
        <p:txBody>
          <a:bodyPr wrap="none">
            <a:spAutoFit/>
          </a:bodyPr>
          <a:lstStyle/>
          <a:p>
            <a:r>
              <a:rPr lang="es-EC" dirty="0"/>
              <a:t>F</a:t>
            </a:r>
            <a:r>
              <a:rPr lang="es-EC" dirty="0" smtClean="0"/>
              <a:t>unción </a:t>
            </a:r>
            <a:r>
              <a:rPr lang="es-EC" dirty="0"/>
              <a:t>de </a:t>
            </a:r>
            <a:r>
              <a:rPr lang="es-EC" dirty="0" smtClean="0"/>
              <a:t>habla</a:t>
            </a:r>
            <a:endParaRPr lang="es-EC" dirty="0"/>
          </a:p>
        </p:txBody>
      </p:sp>
      <p:pic>
        <p:nvPicPr>
          <p:cNvPr id="1026" name="Picture 2" descr="Resultado de imagen para DISPOsitivo móvil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089" y="4793132"/>
            <a:ext cx="933637" cy="9336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5473469" y="4276095"/>
            <a:ext cx="2188420" cy="369332"/>
          </a:xfrm>
          <a:prstGeom prst="rect">
            <a:avLst/>
          </a:prstGeom>
          <a:solidFill>
            <a:schemeClr val="accent5">
              <a:lumMod val="60000"/>
              <a:lumOff val="40000"/>
            </a:schemeClr>
          </a:solidFill>
        </p:spPr>
        <p:txBody>
          <a:bodyPr wrap="none">
            <a:spAutoFit/>
          </a:bodyPr>
          <a:lstStyle/>
          <a:p>
            <a:r>
              <a:rPr lang="es-EC" dirty="0" smtClean="0"/>
              <a:t>Pantallas más grandes</a:t>
            </a:r>
            <a:endParaRPr lang="es-EC" dirty="0"/>
          </a:p>
        </p:txBody>
      </p:sp>
      <p:sp>
        <p:nvSpPr>
          <p:cNvPr id="16" name="Rectángulo 15"/>
          <p:cNvSpPr/>
          <p:nvPr/>
        </p:nvSpPr>
        <p:spPr>
          <a:xfrm>
            <a:off x="5282039" y="5254797"/>
            <a:ext cx="2152897" cy="369332"/>
          </a:xfrm>
          <a:prstGeom prst="rect">
            <a:avLst/>
          </a:prstGeom>
          <a:solidFill>
            <a:schemeClr val="accent3">
              <a:lumMod val="40000"/>
              <a:lumOff val="60000"/>
            </a:schemeClr>
          </a:solidFill>
          <a:effectLst>
            <a:outerShdw blurRad="50800" dist="38100" dir="8100000" algn="tr" rotWithShape="0">
              <a:prstClr val="black">
                <a:alpha val="40000"/>
              </a:prstClr>
            </a:outerShdw>
          </a:effectLst>
        </p:spPr>
        <p:txBody>
          <a:bodyPr wrap="none">
            <a:spAutoFit/>
          </a:bodyPr>
          <a:lstStyle/>
          <a:p>
            <a:r>
              <a:rPr lang="es-EC" dirty="0" smtClean="0"/>
              <a:t>Detección de bordes</a:t>
            </a:r>
          </a:p>
        </p:txBody>
      </p:sp>
      <p:pic>
        <p:nvPicPr>
          <p:cNvPr id="24578" name="Picture 2" descr="Resultado de imagen para dispositivos moviles para ciegos icon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726" y="4312771"/>
            <a:ext cx="646262" cy="148039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9846338" y="4061122"/>
            <a:ext cx="1255594" cy="646331"/>
          </a:xfrm>
          <a:prstGeom prst="rect">
            <a:avLst/>
          </a:prstGeom>
          <a:solidFill>
            <a:schemeClr val="accent3">
              <a:lumMod val="60000"/>
              <a:lumOff val="40000"/>
            </a:schemeClr>
          </a:solidFill>
        </p:spPr>
        <p:txBody>
          <a:bodyPr wrap="square" rtlCol="0">
            <a:spAutoFit/>
          </a:bodyPr>
          <a:lstStyle/>
          <a:p>
            <a:r>
              <a:rPr lang="es-EC" dirty="0" smtClean="0"/>
              <a:t>Hardware específico</a:t>
            </a:r>
            <a:endParaRPr lang="es-EC" dirty="0"/>
          </a:p>
        </p:txBody>
      </p:sp>
      <p:sp>
        <p:nvSpPr>
          <p:cNvPr id="18" name="CuadroTexto 17"/>
          <p:cNvSpPr txBox="1"/>
          <p:nvPr/>
        </p:nvSpPr>
        <p:spPr>
          <a:xfrm>
            <a:off x="9263157" y="5461946"/>
            <a:ext cx="1210978" cy="646331"/>
          </a:xfrm>
          <a:prstGeom prst="rect">
            <a:avLst/>
          </a:prstGeom>
          <a:solidFill>
            <a:schemeClr val="accent5">
              <a:lumMod val="20000"/>
              <a:lumOff val="80000"/>
            </a:schemeClr>
          </a:solidFill>
        </p:spPr>
        <p:txBody>
          <a:bodyPr wrap="square" rtlCol="0">
            <a:spAutoFit/>
          </a:bodyPr>
          <a:lstStyle/>
          <a:p>
            <a:r>
              <a:rPr lang="es-EC" dirty="0" smtClean="0"/>
              <a:t>Alto Costo</a:t>
            </a:r>
            <a:endParaRPr lang="es-EC" dirty="0"/>
          </a:p>
        </p:txBody>
      </p:sp>
      <p:sp>
        <p:nvSpPr>
          <p:cNvPr id="19" name="CuadroTexto 18"/>
          <p:cNvSpPr txBox="1"/>
          <p:nvPr/>
        </p:nvSpPr>
        <p:spPr>
          <a:xfrm>
            <a:off x="10684799" y="5403583"/>
            <a:ext cx="1255594" cy="646331"/>
          </a:xfrm>
          <a:prstGeom prst="rect">
            <a:avLst/>
          </a:prstGeom>
          <a:solidFill>
            <a:schemeClr val="accent2">
              <a:lumMod val="60000"/>
              <a:lumOff val="40000"/>
            </a:schemeClr>
          </a:solidFill>
        </p:spPr>
        <p:txBody>
          <a:bodyPr wrap="square" rtlCol="0">
            <a:spAutoFit/>
          </a:bodyPr>
          <a:lstStyle/>
          <a:p>
            <a:r>
              <a:rPr lang="es-EC" dirty="0" smtClean="0"/>
              <a:t>Pérdida de Movilidad</a:t>
            </a:r>
            <a:endParaRPr lang="es-EC" dirty="0"/>
          </a:p>
        </p:txBody>
      </p:sp>
      <p:cxnSp>
        <p:nvCxnSpPr>
          <p:cNvPr id="13" name="Conector recto de flecha 12"/>
          <p:cNvCxnSpPr/>
          <p:nvPr/>
        </p:nvCxnSpPr>
        <p:spPr>
          <a:xfrm flipH="1">
            <a:off x="9846338" y="4913194"/>
            <a:ext cx="280301" cy="4903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p:cNvCxnSpPr/>
          <p:nvPr/>
        </p:nvCxnSpPr>
        <p:spPr>
          <a:xfrm>
            <a:off x="10965101" y="4971557"/>
            <a:ext cx="136831" cy="4903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Explosión 1 16"/>
          <p:cNvSpPr/>
          <p:nvPr/>
        </p:nvSpPr>
        <p:spPr>
          <a:xfrm>
            <a:off x="5279524" y="2742198"/>
            <a:ext cx="3151781" cy="1430540"/>
          </a:xfrm>
          <a:prstGeom prst="irregularSeal1">
            <a:avLst/>
          </a:prstGeom>
          <a:solidFill>
            <a:schemeClr val="accent3">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19"/>
          <p:cNvSpPr txBox="1"/>
          <p:nvPr/>
        </p:nvSpPr>
        <p:spPr>
          <a:xfrm>
            <a:off x="6194893" y="3213815"/>
            <a:ext cx="1299715" cy="369332"/>
          </a:xfrm>
          <a:prstGeom prst="rect">
            <a:avLst/>
          </a:prstGeom>
          <a:noFill/>
        </p:spPr>
        <p:txBody>
          <a:bodyPr wrap="none" rtlCol="0">
            <a:spAutoFit/>
          </a:bodyPr>
          <a:lstStyle/>
          <a:p>
            <a:r>
              <a:rPr lang="es-EC" dirty="0" smtClean="0"/>
              <a:t>Movimiento</a:t>
            </a:r>
            <a:endParaRPr lang="es-EC" dirty="0"/>
          </a:p>
        </p:txBody>
      </p:sp>
      <p:sp>
        <p:nvSpPr>
          <p:cNvPr id="8" name="Marcador de número de diapositiva 7"/>
          <p:cNvSpPr>
            <a:spLocks noGrp="1"/>
          </p:cNvSpPr>
          <p:nvPr>
            <p:ph type="sldNum" sz="quarter" idx="12"/>
          </p:nvPr>
        </p:nvSpPr>
        <p:spPr/>
        <p:txBody>
          <a:bodyPr/>
          <a:lstStyle/>
          <a:p>
            <a:fld id="{C3B4E946-9B80-452A-B5A3-3659FFB90BB0}" type="slidenum">
              <a:rPr lang="es-EC" smtClean="0"/>
              <a:t>34</a:t>
            </a:fld>
            <a:endParaRPr lang="es-EC"/>
          </a:p>
        </p:txBody>
      </p:sp>
    </p:spTree>
    <p:extLst>
      <p:ext uri="{BB962C8B-B14F-4D97-AF65-F5344CB8AC3E}">
        <p14:creationId xmlns:p14="http://schemas.microsoft.com/office/powerpoint/2010/main" val="17870142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animBg="1"/>
      <p:bldP spid="14" grpId="0" animBg="1"/>
      <p:bldP spid="16" grpId="0" animBg="1"/>
      <p:bldP spid="10"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3" name="Marcador de contenido 2"/>
          <p:cNvSpPr>
            <a:spLocks noGrp="1"/>
          </p:cNvSpPr>
          <p:nvPr>
            <p:ph idx="1"/>
          </p:nvPr>
        </p:nvSpPr>
        <p:spPr>
          <a:xfrm>
            <a:off x="487062" y="1844320"/>
            <a:ext cx="11029615" cy="777856"/>
          </a:xfrm>
          <a:solidFill>
            <a:srgbClr val="00FF99"/>
          </a:solidFill>
          <a:effectLst>
            <a:outerShdw blurRad="50800" dist="38100" dir="8100000" algn="tr" rotWithShape="0">
              <a:prstClr val="black">
                <a:alpha val="40000"/>
              </a:prstClr>
            </a:outerShdw>
          </a:effectLst>
        </p:spPr>
        <p:txBody>
          <a:bodyPr>
            <a:normAutofit/>
          </a:bodyPr>
          <a:lstStyle/>
          <a:p>
            <a:r>
              <a:rPr lang="es-ES" b="1" dirty="0"/>
              <a:t>RQ4: </a:t>
            </a:r>
            <a:r>
              <a:rPr lang="es-ES" dirty="0"/>
              <a:t>¿Cuáles son los recursos de interacción que se emplean para el ingreso y salida de información en las aplicaciones móviles para personas con discapacidad visual</a:t>
            </a:r>
            <a:r>
              <a:rPr lang="es-ES" dirty="0" smtClean="0"/>
              <a:t>?</a:t>
            </a:r>
            <a:endParaRPr lang="es-EC" dirty="0"/>
          </a:p>
        </p:txBody>
      </p:sp>
      <p:sp>
        <p:nvSpPr>
          <p:cNvPr id="6" name="Rectángulo 5"/>
          <p:cNvSpPr/>
          <p:nvPr/>
        </p:nvSpPr>
        <p:spPr>
          <a:xfrm>
            <a:off x="1005396" y="4057205"/>
            <a:ext cx="2327560" cy="507831"/>
          </a:xfrm>
          <a:prstGeom prst="rect">
            <a:avLst/>
          </a:prstGeom>
          <a:solidFill>
            <a:schemeClr val="accent6">
              <a:lumMod val="20000"/>
              <a:lumOff val="80000"/>
            </a:schemeClr>
          </a:solidFill>
        </p:spPr>
        <p:txBody>
          <a:bodyPr wrap="none">
            <a:spAutoFit/>
          </a:bodyPr>
          <a:lstStyle/>
          <a:p>
            <a:pPr algn="just">
              <a:lnSpc>
                <a:spcPct val="150000"/>
              </a:lnSpc>
              <a:spcAft>
                <a:spcPts val="1000"/>
              </a:spcAft>
            </a:pPr>
            <a:r>
              <a:rPr lang="es-ES" sz="1600" dirty="0">
                <a:solidFill>
                  <a:schemeClr val="tx2"/>
                </a:solidFill>
              </a:rPr>
              <a:t>Retroalimentación</a:t>
            </a:r>
            <a:r>
              <a:rPr lang="es-ES" dirty="0">
                <a:solidFill>
                  <a:schemeClr val="tx2"/>
                </a:solidFill>
              </a:rPr>
              <a:t> Táctil </a:t>
            </a:r>
            <a:endParaRPr lang="es-EC" dirty="0">
              <a:solidFill>
                <a:schemeClr val="tx2"/>
              </a:solidFill>
            </a:endParaRPr>
          </a:p>
        </p:txBody>
      </p:sp>
      <p:sp>
        <p:nvSpPr>
          <p:cNvPr id="7" name="Rectángulo 6"/>
          <p:cNvSpPr/>
          <p:nvPr/>
        </p:nvSpPr>
        <p:spPr>
          <a:xfrm>
            <a:off x="4081662" y="4019775"/>
            <a:ext cx="3599515" cy="553998"/>
          </a:xfrm>
          <a:prstGeom prst="rect">
            <a:avLst/>
          </a:prstGeom>
          <a:solidFill>
            <a:schemeClr val="accent5">
              <a:lumMod val="40000"/>
              <a:lumOff val="60000"/>
            </a:schemeClr>
          </a:solidFill>
          <a:effectLst>
            <a:outerShdw blurRad="50800" dist="38100" dir="8100000" algn="tr" rotWithShape="0">
              <a:prstClr val="black">
                <a:alpha val="40000"/>
              </a:prstClr>
            </a:outerShdw>
          </a:effectLst>
        </p:spPr>
        <p:txBody>
          <a:bodyPr wrap="square">
            <a:spAutoFit/>
          </a:bodyPr>
          <a:lstStyle/>
          <a:p>
            <a:pPr algn="just">
              <a:lnSpc>
                <a:spcPct val="150000"/>
              </a:lnSpc>
              <a:spcAft>
                <a:spcPts val="1000"/>
              </a:spcAft>
            </a:pPr>
            <a:r>
              <a:rPr lang="es-ES" sz="2000" b="1" dirty="0">
                <a:solidFill>
                  <a:schemeClr val="tx2"/>
                </a:solidFill>
              </a:rPr>
              <a:t>Retroalimentación auditiva</a:t>
            </a:r>
            <a:endParaRPr lang="es-EC" sz="2000" b="1" dirty="0">
              <a:solidFill>
                <a:schemeClr val="tx2"/>
              </a:solidFill>
            </a:endParaRPr>
          </a:p>
        </p:txBody>
      </p:sp>
      <p:sp>
        <p:nvSpPr>
          <p:cNvPr id="8" name="Rectángulo 7"/>
          <p:cNvSpPr/>
          <p:nvPr/>
        </p:nvSpPr>
        <p:spPr>
          <a:xfrm>
            <a:off x="4417788" y="3022291"/>
            <a:ext cx="2786019" cy="461665"/>
          </a:xfrm>
          <a:prstGeom prst="rect">
            <a:avLst/>
          </a:prstGeom>
          <a:solidFill>
            <a:schemeClr val="accent3">
              <a:lumMod val="40000"/>
              <a:lumOff val="60000"/>
            </a:schemeClr>
          </a:solidFill>
        </p:spPr>
        <p:txBody>
          <a:bodyPr wrap="none">
            <a:spAutoFit/>
          </a:bodyPr>
          <a:lstStyle/>
          <a:p>
            <a:pPr algn="just">
              <a:lnSpc>
                <a:spcPct val="150000"/>
              </a:lnSpc>
              <a:spcAft>
                <a:spcPts val="1000"/>
              </a:spcAft>
            </a:pPr>
            <a:r>
              <a:rPr lang="es-ES" sz="1600" dirty="0">
                <a:solidFill>
                  <a:schemeClr val="tx2"/>
                </a:solidFill>
              </a:rPr>
              <a:t>Retroalimentación de vibración</a:t>
            </a:r>
            <a:endParaRPr lang="es-EC" sz="1600" dirty="0">
              <a:solidFill>
                <a:schemeClr val="tx2"/>
              </a:solidFill>
            </a:endParaRPr>
          </a:p>
        </p:txBody>
      </p:sp>
      <p:sp>
        <p:nvSpPr>
          <p:cNvPr id="11" name="Rectángulo 10"/>
          <p:cNvSpPr/>
          <p:nvPr/>
        </p:nvSpPr>
        <p:spPr>
          <a:xfrm>
            <a:off x="8456812" y="4010334"/>
            <a:ext cx="2399696" cy="461665"/>
          </a:xfrm>
          <a:prstGeom prst="rect">
            <a:avLst/>
          </a:prstGeom>
          <a:solidFill>
            <a:schemeClr val="accent2">
              <a:lumMod val="40000"/>
              <a:lumOff val="60000"/>
            </a:schemeClr>
          </a:solidFill>
        </p:spPr>
        <p:txBody>
          <a:bodyPr wrap="none">
            <a:spAutoFit/>
          </a:bodyPr>
          <a:lstStyle/>
          <a:p>
            <a:pPr algn="just">
              <a:lnSpc>
                <a:spcPct val="150000"/>
              </a:lnSpc>
              <a:spcAft>
                <a:spcPts val="1000"/>
              </a:spcAft>
            </a:pPr>
            <a:r>
              <a:rPr lang="es-EC" sz="1600" dirty="0">
                <a:solidFill>
                  <a:schemeClr val="tx2"/>
                </a:solidFill>
              </a:rPr>
              <a:t>Retroalimentación Háptica</a:t>
            </a:r>
          </a:p>
        </p:txBody>
      </p:sp>
      <p:sp>
        <p:nvSpPr>
          <p:cNvPr id="13" name="Rectángulo 12"/>
          <p:cNvSpPr/>
          <p:nvPr/>
        </p:nvSpPr>
        <p:spPr>
          <a:xfrm>
            <a:off x="1390587" y="5144595"/>
            <a:ext cx="2448106" cy="461665"/>
          </a:xfrm>
          <a:prstGeom prst="rect">
            <a:avLst/>
          </a:prstGeom>
          <a:solidFill>
            <a:schemeClr val="accent4">
              <a:lumMod val="20000"/>
              <a:lumOff val="80000"/>
            </a:schemeClr>
          </a:solidFill>
        </p:spPr>
        <p:txBody>
          <a:bodyPr wrap="none">
            <a:spAutoFit/>
          </a:bodyPr>
          <a:lstStyle/>
          <a:p>
            <a:pPr algn="just">
              <a:lnSpc>
                <a:spcPct val="150000"/>
              </a:lnSpc>
              <a:spcAft>
                <a:spcPts val="1000"/>
              </a:spcAft>
            </a:pPr>
            <a:r>
              <a:rPr lang="es-EC" sz="1600" dirty="0">
                <a:solidFill>
                  <a:schemeClr val="tx2"/>
                </a:solidFill>
              </a:rPr>
              <a:t>Reconocimiento de gestos </a:t>
            </a:r>
          </a:p>
        </p:txBody>
      </p:sp>
      <p:sp>
        <p:nvSpPr>
          <p:cNvPr id="14" name="Rectángulo 13"/>
          <p:cNvSpPr/>
          <p:nvPr/>
        </p:nvSpPr>
        <p:spPr>
          <a:xfrm>
            <a:off x="8286448" y="5096045"/>
            <a:ext cx="2907847" cy="461665"/>
          </a:xfrm>
          <a:prstGeom prst="rect">
            <a:avLst/>
          </a:prstGeom>
          <a:solidFill>
            <a:srgbClr val="FFCCFF"/>
          </a:solidFill>
        </p:spPr>
        <p:txBody>
          <a:bodyPr wrap="none">
            <a:spAutoFit/>
          </a:bodyPr>
          <a:lstStyle/>
          <a:p>
            <a:pPr algn="just">
              <a:lnSpc>
                <a:spcPct val="150000"/>
              </a:lnSpc>
              <a:spcAft>
                <a:spcPts val="1000"/>
              </a:spcAft>
            </a:pPr>
            <a:r>
              <a:rPr lang="es-EC" sz="1600" dirty="0">
                <a:solidFill>
                  <a:schemeClr val="tx2"/>
                </a:solidFill>
              </a:rPr>
              <a:t>Retroalimentación tipo discurso </a:t>
            </a:r>
          </a:p>
        </p:txBody>
      </p:sp>
      <p:sp>
        <p:nvSpPr>
          <p:cNvPr id="4" name="CuadroTexto 3"/>
          <p:cNvSpPr txBox="1"/>
          <p:nvPr/>
        </p:nvSpPr>
        <p:spPr>
          <a:xfrm>
            <a:off x="2202256" y="5812424"/>
            <a:ext cx="7787488" cy="507831"/>
          </a:xfrm>
          <a:prstGeom prst="rect">
            <a:avLst/>
          </a:prstGeom>
          <a:solidFill>
            <a:schemeClr val="accent3"/>
          </a:solidFill>
          <a:effectLst>
            <a:innerShdw blurRad="63500" dist="50800" dir="18900000">
              <a:prstClr val="black">
                <a:alpha val="50000"/>
              </a:prstClr>
            </a:innerShdw>
          </a:effectLst>
        </p:spPr>
        <p:txBody>
          <a:bodyPr wrap="square" rtlCol="0">
            <a:spAutoFit/>
          </a:bodyPr>
          <a:lstStyle/>
          <a:p>
            <a:pPr algn="ctr">
              <a:lnSpc>
                <a:spcPct val="150000"/>
              </a:lnSpc>
            </a:pPr>
            <a:r>
              <a:rPr lang="es-EC" b="1" dirty="0" smtClean="0"/>
              <a:t>Recursos de interacción usuarios con discapacidad visual</a:t>
            </a:r>
            <a:endParaRPr lang="es-EC" b="1" dirty="0"/>
          </a:p>
        </p:txBody>
      </p:sp>
      <p:sp>
        <p:nvSpPr>
          <p:cNvPr id="15" name="Rectángulo 14"/>
          <p:cNvSpPr/>
          <p:nvPr/>
        </p:nvSpPr>
        <p:spPr>
          <a:xfrm>
            <a:off x="5045304" y="4982872"/>
            <a:ext cx="2001510" cy="507831"/>
          </a:xfrm>
          <a:prstGeom prst="rect">
            <a:avLst/>
          </a:prstGeom>
          <a:solidFill>
            <a:schemeClr val="accent1">
              <a:lumMod val="20000"/>
              <a:lumOff val="80000"/>
            </a:schemeClr>
          </a:solidFill>
        </p:spPr>
        <p:txBody>
          <a:bodyPr wrap="none">
            <a:spAutoFit/>
          </a:bodyPr>
          <a:lstStyle/>
          <a:p>
            <a:pPr algn="just">
              <a:lnSpc>
                <a:spcPct val="150000"/>
              </a:lnSpc>
              <a:spcAft>
                <a:spcPts val="1000"/>
              </a:spcAft>
            </a:pPr>
            <a:r>
              <a:rPr lang="es-EC" sz="1600" dirty="0">
                <a:solidFill>
                  <a:schemeClr val="tx2"/>
                </a:solidFill>
              </a:rPr>
              <a:t>Salidas</a:t>
            </a:r>
            <a:r>
              <a:rPr lang="es-EC" dirty="0">
                <a:solidFill>
                  <a:schemeClr val="tx2"/>
                </a:solidFill>
              </a:rPr>
              <a:t> vibro-táctiles</a:t>
            </a:r>
          </a:p>
        </p:txBody>
      </p:sp>
      <p:sp>
        <p:nvSpPr>
          <p:cNvPr id="5" name="CuadroTexto 4"/>
          <p:cNvSpPr txBox="1"/>
          <p:nvPr/>
        </p:nvSpPr>
        <p:spPr>
          <a:xfrm>
            <a:off x="4979633" y="6335446"/>
            <a:ext cx="2044470" cy="369332"/>
          </a:xfrm>
          <a:prstGeom prst="rect">
            <a:avLst/>
          </a:prstGeom>
          <a:solidFill>
            <a:srgbClr val="CCCC00"/>
          </a:solidFill>
        </p:spPr>
        <p:txBody>
          <a:bodyPr wrap="none" rtlCol="0">
            <a:spAutoFit/>
          </a:bodyPr>
          <a:lstStyle/>
          <a:p>
            <a:r>
              <a:rPr lang="es-EC" dirty="0" smtClean="0"/>
              <a:t>Enfoque multimodal</a:t>
            </a:r>
            <a:endParaRPr lang="es-EC" dirty="0"/>
          </a:p>
        </p:txBody>
      </p:sp>
      <p:sp>
        <p:nvSpPr>
          <p:cNvPr id="9" name="Marcador de número de diapositiva 8"/>
          <p:cNvSpPr>
            <a:spLocks noGrp="1"/>
          </p:cNvSpPr>
          <p:nvPr>
            <p:ph type="sldNum" sz="quarter" idx="12"/>
          </p:nvPr>
        </p:nvSpPr>
        <p:spPr/>
        <p:txBody>
          <a:bodyPr/>
          <a:lstStyle/>
          <a:p>
            <a:fld id="{C3B4E946-9B80-452A-B5A3-3659FFB90BB0}" type="slidenum">
              <a:rPr lang="es-EC" smtClean="0"/>
              <a:t>35</a:t>
            </a:fld>
            <a:endParaRPr lang="es-EC"/>
          </a:p>
        </p:txBody>
      </p:sp>
    </p:spTree>
    <p:extLst>
      <p:ext uri="{BB962C8B-B14F-4D97-AF65-F5344CB8AC3E}">
        <p14:creationId xmlns:p14="http://schemas.microsoft.com/office/powerpoint/2010/main" val="1632071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3" name="Marcador de contenido 2"/>
          <p:cNvSpPr>
            <a:spLocks noGrp="1"/>
          </p:cNvSpPr>
          <p:nvPr>
            <p:ph idx="1"/>
          </p:nvPr>
        </p:nvSpPr>
        <p:spPr>
          <a:xfrm>
            <a:off x="363477" y="1899884"/>
            <a:ext cx="11346302" cy="693333"/>
          </a:xfrm>
          <a:solidFill>
            <a:schemeClr val="accent3">
              <a:lumMod val="75000"/>
            </a:schemeClr>
          </a:solidFill>
          <a:effectLst>
            <a:outerShdw blurRad="50800" dist="38100" dir="8100000" algn="tr" rotWithShape="0">
              <a:prstClr val="black">
                <a:alpha val="40000"/>
              </a:prstClr>
            </a:outerShdw>
          </a:effectLst>
        </p:spPr>
        <p:txBody>
          <a:bodyPr>
            <a:normAutofit/>
          </a:bodyPr>
          <a:lstStyle/>
          <a:p>
            <a:r>
              <a:rPr lang="es-ES" b="1" dirty="0"/>
              <a:t>RQ5: </a:t>
            </a:r>
            <a:r>
              <a:rPr lang="es-ES" dirty="0"/>
              <a:t>¿Qué elementos deben considerarse en el diseño de la interfaz de un aplicativo móvil para usuarios con discapacidad visual</a:t>
            </a:r>
            <a:r>
              <a:rPr lang="es-ES" dirty="0" smtClean="0"/>
              <a:t>?</a:t>
            </a:r>
            <a:endParaRPr lang="es-EC" dirty="0"/>
          </a:p>
        </p:txBody>
      </p:sp>
      <p:sp>
        <p:nvSpPr>
          <p:cNvPr id="4" name="CuadroTexto 3"/>
          <p:cNvSpPr txBox="1"/>
          <p:nvPr/>
        </p:nvSpPr>
        <p:spPr>
          <a:xfrm>
            <a:off x="5123543" y="3889829"/>
            <a:ext cx="1828800" cy="369332"/>
          </a:xfrm>
          <a:prstGeom prst="rect">
            <a:avLst/>
          </a:prstGeom>
          <a:solidFill>
            <a:schemeClr val="accent3">
              <a:lumMod val="75000"/>
            </a:schemeClr>
          </a:solidFill>
        </p:spPr>
        <p:txBody>
          <a:bodyPr wrap="square" rtlCol="0">
            <a:spAutoFit/>
          </a:bodyPr>
          <a:lstStyle/>
          <a:p>
            <a:pPr algn="ctr"/>
            <a:r>
              <a:rPr lang="es-EC" dirty="0" smtClean="0"/>
              <a:t>Interfaz</a:t>
            </a:r>
            <a:endParaRPr lang="es-EC" dirty="0"/>
          </a:p>
        </p:txBody>
      </p:sp>
      <p:sp>
        <p:nvSpPr>
          <p:cNvPr id="5" name="CuadroTexto 4"/>
          <p:cNvSpPr txBox="1"/>
          <p:nvPr/>
        </p:nvSpPr>
        <p:spPr>
          <a:xfrm>
            <a:off x="3528489" y="2792670"/>
            <a:ext cx="1828800" cy="646331"/>
          </a:xfrm>
          <a:prstGeom prst="rect">
            <a:avLst/>
          </a:prstGeom>
          <a:solidFill>
            <a:schemeClr val="accent5">
              <a:lumMod val="60000"/>
              <a:lumOff val="40000"/>
            </a:schemeClr>
          </a:solidFill>
        </p:spPr>
        <p:txBody>
          <a:bodyPr wrap="square" rtlCol="0">
            <a:spAutoFit/>
          </a:bodyPr>
          <a:lstStyle/>
          <a:p>
            <a:r>
              <a:rPr lang="es-EC" sz="1600" dirty="0" smtClean="0"/>
              <a:t>Habilidades</a:t>
            </a:r>
            <a:r>
              <a:rPr lang="es-EC" dirty="0" smtClean="0"/>
              <a:t> del usuario</a:t>
            </a:r>
            <a:endParaRPr lang="es-EC" dirty="0"/>
          </a:p>
        </p:txBody>
      </p:sp>
      <p:sp>
        <p:nvSpPr>
          <p:cNvPr id="6" name="CuadroTexto 5"/>
          <p:cNvSpPr txBox="1"/>
          <p:nvPr/>
        </p:nvSpPr>
        <p:spPr>
          <a:xfrm>
            <a:off x="5512611" y="2824324"/>
            <a:ext cx="1154861" cy="584775"/>
          </a:xfrm>
          <a:prstGeom prst="rect">
            <a:avLst/>
          </a:prstGeom>
          <a:solidFill>
            <a:schemeClr val="bg2">
              <a:lumMod val="75000"/>
            </a:schemeClr>
          </a:solidFill>
        </p:spPr>
        <p:txBody>
          <a:bodyPr wrap="square" rtlCol="0">
            <a:spAutoFit/>
          </a:bodyPr>
          <a:lstStyle/>
          <a:p>
            <a:r>
              <a:rPr lang="es-EC" sz="1600" dirty="0" smtClean="0"/>
              <a:t>Mínima </a:t>
            </a:r>
          </a:p>
          <a:p>
            <a:r>
              <a:rPr lang="es-EC" sz="1600" dirty="0" smtClean="0"/>
              <a:t>interacción</a:t>
            </a:r>
            <a:endParaRPr lang="es-EC" dirty="0"/>
          </a:p>
        </p:txBody>
      </p:sp>
      <p:sp>
        <p:nvSpPr>
          <p:cNvPr id="18" name="CuadroTexto 17"/>
          <p:cNvSpPr txBox="1"/>
          <p:nvPr/>
        </p:nvSpPr>
        <p:spPr>
          <a:xfrm>
            <a:off x="5291862" y="4789378"/>
            <a:ext cx="1277257" cy="369332"/>
          </a:xfrm>
          <a:prstGeom prst="rect">
            <a:avLst/>
          </a:prstGeom>
          <a:solidFill>
            <a:schemeClr val="accent3">
              <a:lumMod val="75000"/>
            </a:schemeClr>
          </a:solidFill>
        </p:spPr>
        <p:txBody>
          <a:bodyPr wrap="square" rtlCol="0">
            <a:spAutoFit/>
          </a:bodyPr>
          <a:lstStyle/>
          <a:p>
            <a:pPr algn="ctr"/>
            <a:r>
              <a:rPr lang="es-EC" dirty="0" smtClean="0"/>
              <a:t>Diseño</a:t>
            </a:r>
            <a:endParaRPr lang="es-EC" dirty="0"/>
          </a:p>
        </p:txBody>
      </p:sp>
      <p:cxnSp>
        <p:nvCxnSpPr>
          <p:cNvPr id="20" name="Conector recto de flecha 19"/>
          <p:cNvCxnSpPr/>
          <p:nvPr/>
        </p:nvCxnSpPr>
        <p:spPr>
          <a:xfrm>
            <a:off x="5925727" y="4309179"/>
            <a:ext cx="1" cy="3693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CuadroTexto 20"/>
          <p:cNvSpPr txBox="1"/>
          <p:nvPr/>
        </p:nvSpPr>
        <p:spPr>
          <a:xfrm>
            <a:off x="2348839" y="5717589"/>
            <a:ext cx="1712902" cy="584775"/>
          </a:xfrm>
          <a:prstGeom prst="rect">
            <a:avLst/>
          </a:prstGeom>
          <a:solidFill>
            <a:schemeClr val="accent1">
              <a:lumMod val="60000"/>
              <a:lumOff val="40000"/>
            </a:schemeClr>
          </a:solidFill>
        </p:spPr>
        <p:txBody>
          <a:bodyPr wrap="square" rtlCol="0">
            <a:spAutoFit/>
          </a:bodyPr>
          <a:lstStyle/>
          <a:p>
            <a:r>
              <a:rPr lang="es-EC" sz="1600" dirty="0" smtClean="0"/>
              <a:t>Menús</a:t>
            </a:r>
          </a:p>
          <a:p>
            <a:r>
              <a:rPr lang="es-EC" sz="1600" dirty="0" smtClean="0"/>
              <a:t>Carga Cognitiva</a:t>
            </a:r>
            <a:endParaRPr lang="es-EC" sz="1600" dirty="0"/>
          </a:p>
        </p:txBody>
      </p:sp>
      <p:sp>
        <p:nvSpPr>
          <p:cNvPr id="9" name="CuadroTexto 8"/>
          <p:cNvSpPr txBox="1"/>
          <p:nvPr/>
        </p:nvSpPr>
        <p:spPr>
          <a:xfrm>
            <a:off x="6832871" y="2818740"/>
            <a:ext cx="1230084" cy="584775"/>
          </a:xfrm>
          <a:prstGeom prst="rect">
            <a:avLst/>
          </a:prstGeom>
          <a:solidFill>
            <a:schemeClr val="accent6">
              <a:lumMod val="60000"/>
              <a:lumOff val="40000"/>
            </a:schemeClr>
          </a:solidFill>
        </p:spPr>
        <p:txBody>
          <a:bodyPr wrap="square" rtlCol="0">
            <a:spAutoFit/>
          </a:bodyPr>
          <a:lstStyle/>
          <a:p>
            <a:r>
              <a:rPr lang="es-EC" sz="1600" dirty="0" smtClean="0"/>
              <a:t>Elementos interactivos</a:t>
            </a:r>
            <a:endParaRPr lang="es-EC" sz="1600" dirty="0"/>
          </a:p>
        </p:txBody>
      </p:sp>
      <p:sp>
        <p:nvSpPr>
          <p:cNvPr id="22" name="CuadroTexto 21"/>
          <p:cNvSpPr txBox="1"/>
          <p:nvPr/>
        </p:nvSpPr>
        <p:spPr>
          <a:xfrm>
            <a:off x="4228589" y="5717607"/>
            <a:ext cx="1828800" cy="584775"/>
          </a:xfrm>
          <a:prstGeom prst="rect">
            <a:avLst/>
          </a:prstGeom>
          <a:solidFill>
            <a:schemeClr val="accent2">
              <a:lumMod val="75000"/>
            </a:schemeClr>
          </a:solidFill>
        </p:spPr>
        <p:txBody>
          <a:bodyPr wrap="square" rtlCol="0">
            <a:spAutoFit/>
          </a:bodyPr>
          <a:lstStyle/>
          <a:p>
            <a:r>
              <a:rPr lang="es-EC" sz="1600" dirty="0" smtClean="0"/>
              <a:t>Evitar diseños de tablas</a:t>
            </a:r>
            <a:endParaRPr lang="es-EC" sz="1600" dirty="0"/>
          </a:p>
        </p:txBody>
      </p:sp>
      <p:sp>
        <p:nvSpPr>
          <p:cNvPr id="26" name="Abrir llave 25"/>
          <p:cNvSpPr/>
          <p:nvPr/>
        </p:nvSpPr>
        <p:spPr>
          <a:xfrm rot="16200000">
            <a:off x="5896846" y="2033066"/>
            <a:ext cx="254997" cy="3236795"/>
          </a:xfrm>
          <a:prstGeom prst="leftBrace">
            <a:avLst>
              <a:gd name="adj1" fmla="val 45833"/>
              <a:gd name="adj2" fmla="val 500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CuadroTexto 26"/>
          <p:cNvSpPr txBox="1"/>
          <p:nvPr/>
        </p:nvSpPr>
        <p:spPr>
          <a:xfrm>
            <a:off x="6234155" y="5717590"/>
            <a:ext cx="1828800" cy="584775"/>
          </a:xfrm>
          <a:prstGeom prst="rect">
            <a:avLst/>
          </a:prstGeom>
          <a:solidFill>
            <a:srgbClr val="FF66CC"/>
          </a:solidFill>
          <a:effectLst>
            <a:outerShdw blurRad="50800" dist="38100" dir="8100000" algn="tr" rotWithShape="0">
              <a:prstClr val="black">
                <a:alpha val="40000"/>
              </a:prstClr>
            </a:outerShdw>
          </a:effectLst>
        </p:spPr>
        <p:txBody>
          <a:bodyPr wrap="square" rtlCol="0">
            <a:spAutoFit/>
          </a:bodyPr>
          <a:lstStyle/>
          <a:p>
            <a:r>
              <a:rPr lang="es-EC" sz="1600" dirty="0" smtClean="0"/>
              <a:t>Evitar menús extensos</a:t>
            </a:r>
            <a:endParaRPr lang="es-EC" sz="1600" dirty="0"/>
          </a:p>
        </p:txBody>
      </p:sp>
      <p:sp>
        <p:nvSpPr>
          <p:cNvPr id="28" name="Cerrar llave 27"/>
          <p:cNvSpPr/>
          <p:nvPr/>
        </p:nvSpPr>
        <p:spPr>
          <a:xfrm rot="16200000">
            <a:off x="5763983" y="2784714"/>
            <a:ext cx="323489" cy="5293214"/>
          </a:xfrm>
          <a:prstGeom prst="rightBrace">
            <a:avLst>
              <a:gd name="adj1" fmla="val 8956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CuadroTexto 15"/>
          <p:cNvSpPr txBox="1"/>
          <p:nvPr/>
        </p:nvSpPr>
        <p:spPr>
          <a:xfrm>
            <a:off x="8396651" y="5717590"/>
            <a:ext cx="1828800" cy="584775"/>
          </a:xfrm>
          <a:prstGeom prst="rect">
            <a:avLst/>
          </a:prstGeom>
          <a:solidFill>
            <a:schemeClr val="accent1">
              <a:lumMod val="60000"/>
              <a:lumOff val="40000"/>
            </a:schemeClr>
          </a:solidFill>
          <a:effectLst>
            <a:outerShdw blurRad="50800" dist="38100" dir="8100000" algn="tr" rotWithShape="0">
              <a:prstClr val="black">
                <a:alpha val="40000"/>
              </a:prstClr>
            </a:outerShdw>
          </a:effectLst>
        </p:spPr>
        <p:txBody>
          <a:bodyPr wrap="square" rtlCol="0">
            <a:spAutoFit/>
          </a:bodyPr>
          <a:lstStyle/>
          <a:p>
            <a:r>
              <a:rPr lang="es-EC" sz="1600" dirty="0" smtClean="0"/>
              <a:t>Botones</a:t>
            </a:r>
          </a:p>
          <a:p>
            <a:r>
              <a:rPr lang="es-EC" sz="1600" dirty="0" smtClean="0"/>
              <a:t> grandes</a:t>
            </a:r>
            <a:endParaRPr lang="es-EC" sz="1600" dirty="0"/>
          </a:p>
        </p:txBody>
      </p:sp>
      <p:sp>
        <p:nvSpPr>
          <p:cNvPr id="7" name="Marcador de número de diapositiva 6"/>
          <p:cNvSpPr>
            <a:spLocks noGrp="1"/>
          </p:cNvSpPr>
          <p:nvPr>
            <p:ph type="sldNum" sz="quarter" idx="12"/>
          </p:nvPr>
        </p:nvSpPr>
        <p:spPr/>
        <p:txBody>
          <a:bodyPr/>
          <a:lstStyle/>
          <a:p>
            <a:fld id="{C3B4E946-9B80-452A-B5A3-3659FFB90BB0}" type="slidenum">
              <a:rPr lang="es-EC" smtClean="0"/>
              <a:t>36</a:t>
            </a:fld>
            <a:endParaRPr lang="es-EC"/>
          </a:p>
        </p:txBody>
      </p:sp>
    </p:spTree>
    <p:extLst>
      <p:ext uri="{BB962C8B-B14F-4D97-AF65-F5344CB8AC3E}">
        <p14:creationId xmlns:p14="http://schemas.microsoft.com/office/powerpoint/2010/main" val="3106199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animBg="1"/>
      <p:bldP spid="21" grpId="0" animBg="1"/>
      <p:bldP spid="9" grpId="0" animBg="1"/>
      <p:bldP spid="22" grpId="0" animBg="1"/>
      <p:bldP spid="26"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4" name="Marcador de contenido 2"/>
          <p:cNvSpPr>
            <a:spLocks noGrp="1"/>
          </p:cNvSpPr>
          <p:nvPr>
            <p:ph idx="1"/>
          </p:nvPr>
        </p:nvSpPr>
        <p:spPr>
          <a:xfrm>
            <a:off x="363477" y="1899884"/>
            <a:ext cx="11346302" cy="693333"/>
          </a:xfrm>
          <a:solidFill>
            <a:schemeClr val="accent3">
              <a:lumMod val="75000"/>
            </a:schemeClr>
          </a:solidFill>
          <a:effectLst>
            <a:outerShdw blurRad="50800" dist="38100" dir="8100000" algn="tr" rotWithShape="0">
              <a:prstClr val="black">
                <a:alpha val="40000"/>
              </a:prstClr>
            </a:outerShdw>
          </a:effectLst>
        </p:spPr>
        <p:txBody>
          <a:bodyPr>
            <a:normAutofit/>
          </a:bodyPr>
          <a:lstStyle/>
          <a:p>
            <a:r>
              <a:rPr lang="es-ES" b="1" dirty="0"/>
              <a:t>RQ5: </a:t>
            </a:r>
            <a:r>
              <a:rPr lang="es-ES" dirty="0"/>
              <a:t>¿Qué elementos deben considerarse en el diseño de la interfaz de un aplicativo móvil para usuarios con discapacidad visual</a:t>
            </a:r>
            <a:r>
              <a:rPr lang="es-ES" dirty="0" smtClean="0"/>
              <a:t>?</a:t>
            </a:r>
            <a:endParaRPr lang="es-EC" dirty="0"/>
          </a:p>
        </p:txBody>
      </p:sp>
      <p:sp>
        <p:nvSpPr>
          <p:cNvPr id="9" name="CuadroTexto 8"/>
          <p:cNvSpPr txBox="1"/>
          <p:nvPr/>
        </p:nvSpPr>
        <p:spPr>
          <a:xfrm>
            <a:off x="1733551" y="4549544"/>
            <a:ext cx="1192486" cy="338554"/>
          </a:xfrm>
          <a:prstGeom prst="rect">
            <a:avLst/>
          </a:prstGeom>
          <a:solidFill>
            <a:schemeClr val="accent4">
              <a:lumMod val="75000"/>
            </a:schemeClr>
          </a:solidFill>
        </p:spPr>
        <p:txBody>
          <a:bodyPr wrap="square" rtlCol="0">
            <a:spAutoFit/>
          </a:bodyPr>
          <a:lstStyle/>
          <a:p>
            <a:r>
              <a:rPr lang="es-EC" sz="1600" dirty="0" smtClean="0"/>
              <a:t>Aplicativo</a:t>
            </a:r>
            <a:endParaRPr lang="es-EC" dirty="0"/>
          </a:p>
        </p:txBody>
      </p:sp>
      <p:sp>
        <p:nvSpPr>
          <p:cNvPr id="10" name="CuadroTexto 9"/>
          <p:cNvSpPr txBox="1"/>
          <p:nvPr/>
        </p:nvSpPr>
        <p:spPr>
          <a:xfrm>
            <a:off x="3454183" y="2885439"/>
            <a:ext cx="2356296" cy="338554"/>
          </a:xfrm>
          <a:prstGeom prst="rect">
            <a:avLst/>
          </a:prstGeom>
          <a:solidFill>
            <a:schemeClr val="accent5">
              <a:lumMod val="75000"/>
            </a:schemeClr>
          </a:solidFill>
        </p:spPr>
        <p:txBody>
          <a:bodyPr wrap="square" rtlCol="0">
            <a:spAutoFit/>
          </a:bodyPr>
          <a:lstStyle/>
          <a:p>
            <a:r>
              <a:rPr lang="es-EC" sz="1600" dirty="0" smtClean="0"/>
              <a:t>Teclado de 9 letras (T9)</a:t>
            </a:r>
          </a:p>
        </p:txBody>
      </p:sp>
      <p:sp>
        <p:nvSpPr>
          <p:cNvPr id="12" name="CuadroTexto 11"/>
          <p:cNvSpPr txBox="1"/>
          <p:nvPr/>
        </p:nvSpPr>
        <p:spPr>
          <a:xfrm>
            <a:off x="3492635" y="3509606"/>
            <a:ext cx="2356296" cy="830997"/>
          </a:xfrm>
          <a:prstGeom prst="rect">
            <a:avLst/>
          </a:prstGeom>
          <a:solidFill>
            <a:schemeClr val="accent3">
              <a:lumMod val="75000"/>
            </a:schemeClr>
          </a:solidFill>
        </p:spPr>
        <p:txBody>
          <a:bodyPr wrap="square" rtlCol="0">
            <a:spAutoFit/>
          </a:bodyPr>
          <a:lstStyle/>
          <a:p>
            <a:r>
              <a:rPr lang="es-EC" sz="1600" dirty="0" smtClean="0"/>
              <a:t>Seis teclas </a:t>
            </a:r>
          </a:p>
          <a:p>
            <a:r>
              <a:rPr lang="es-EC" sz="1600" dirty="0" smtClean="0"/>
              <a:t>Analogía </a:t>
            </a:r>
            <a:r>
              <a:rPr lang="es-EC" sz="1600" dirty="0"/>
              <a:t>del sistema </a:t>
            </a:r>
            <a:r>
              <a:rPr lang="es-EC" sz="1600" dirty="0" smtClean="0"/>
              <a:t>braille</a:t>
            </a:r>
            <a:endParaRPr lang="es-EC" sz="1600" dirty="0"/>
          </a:p>
        </p:txBody>
      </p:sp>
      <p:sp>
        <p:nvSpPr>
          <p:cNvPr id="13" name="CuadroTexto 12"/>
          <p:cNvSpPr txBox="1"/>
          <p:nvPr/>
        </p:nvSpPr>
        <p:spPr>
          <a:xfrm>
            <a:off x="3492635" y="5679099"/>
            <a:ext cx="2356296" cy="830997"/>
          </a:xfrm>
          <a:prstGeom prst="rect">
            <a:avLst/>
          </a:prstGeom>
          <a:solidFill>
            <a:srgbClr val="9966FF"/>
          </a:solidFill>
        </p:spPr>
        <p:txBody>
          <a:bodyPr wrap="square" rtlCol="0">
            <a:spAutoFit/>
          </a:bodyPr>
          <a:lstStyle/>
          <a:p>
            <a:r>
              <a:rPr lang="es-EC" sz="1600" dirty="0" smtClean="0"/>
              <a:t>Los elementos e imágenes deben ser escuchados al ser tocados</a:t>
            </a:r>
            <a:endParaRPr lang="es-EC" sz="1600" dirty="0"/>
          </a:p>
        </p:txBody>
      </p:sp>
      <p:sp>
        <p:nvSpPr>
          <p:cNvPr id="14" name="CuadroTexto 13"/>
          <p:cNvSpPr txBox="1"/>
          <p:nvPr/>
        </p:nvSpPr>
        <p:spPr>
          <a:xfrm>
            <a:off x="3492635" y="4802102"/>
            <a:ext cx="2356296" cy="584775"/>
          </a:xfrm>
          <a:prstGeom prst="rect">
            <a:avLst/>
          </a:prstGeom>
          <a:solidFill>
            <a:schemeClr val="accent2">
              <a:lumMod val="75000"/>
            </a:schemeClr>
          </a:solidFill>
        </p:spPr>
        <p:txBody>
          <a:bodyPr wrap="square" rtlCol="0">
            <a:spAutoFit/>
          </a:bodyPr>
          <a:lstStyle/>
          <a:p>
            <a:r>
              <a:rPr lang="es-EC" sz="1600" dirty="0" smtClean="0"/>
              <a:t>Colores de contraste entre el fondo y frente </a:t>
            </a:r>
            <a:endParaRPr lang="es-EC" sz="1600" dirty="0"/>
          </a:p>
        </p:txBody>
      </p:sp>
      <p:sp>
        <p:nvSpPr>
          <p:cNvPr id="16" name="Abrir llave 15"/>
          <p:cNvSpPr/>
          <p:nvPr/>
        </p:nvSpPr>
        <p:spPr>
          <a:xfrm>
            <a:off x="3053632" y="3054716"/>
            <a:ext cx="272955" cy="332821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3" name="CuadroTexto 22"/>
          <p:cNvSpPr txBox="1"/>
          <p:nvPr/>
        </p:nvSpPr>
        <p:spPr>
          <a:xfrm>
            <a:off x="6553200" y="4480283"/>
            <a:ext cx="1222827" cy="338554"/>
          </a:xfrm>
          <a:prstGeom prst="rect">
            <a:avLst/>
          </a:prstGeom>
          <a:solidFill>
            <a:schemeClr val="accent4">
              <a:lumMod val="75000"/>
            </a:schemeClr>
          </a:solidFill>
        </p:spPr>
        <p:txBody>
          <a:bodyPr wrap="square" rtlCol="0">
            <a:spAutoFit/>
          </a:bodyPr>
          <a:lstStyle/>
          <a:p>
            <a:r>
              <a:rPr lang="es-EC" sz="1600" dirty="0" smtClean="0"/>
              <a:t>Aplicativo</a:t>
            </a:r>
            <a:endParaRPr lang="es-EC" dirty="0"/>
          </a:p>
        </p:txBody>
      </p:sp>
      <p:sp>
        <p:nvSpPr>
          <p:cNvPr id="24" name="CuadroTexto 23"/>
          <p:cNvSpPr txBox="1"/>
          <p:nvPr/>
        </p:nvSpPr>
        <p:spPr>
          <a:xfrm>
            <a:off x="8304174" y="2816178"/>
            <a:ext cx="2356296" cy="584775"/>
          </a:xfrm>
          <a:prstGeom prst="rect">
            <a:avLst/>
          </a:prstGeom>
          <a:solidFill>
            <a:srgbClr val="9966FF"/>
          </a:solidFill>
        </p:spPr>
        <p:txBody>
          <a:bodyPr wrap="square" rtlCol="0">
            <a:spAutoFit/>
          </a:bodyPr>
          <a:lstStyle/>
          <a:p>
            <a:r>
              <a:rPr lang="es-EC" sz="1600" dirty="0" smtClean="0"/>
              <a:t>Equivalencias textuales, imágenes, botones </a:t>
            </a:r>
          </a:p>
        </p:txBody>
      </p:sp>
      <p:sp>
        <p:nvSpPr>
          <p:cNvPr id="25" name="CuadroTexto 24"/>
          <p:cNvSpPr txBox="1"/>
          <p:nvPr/>
        </p:nvSpPr>
        <p:spPr>
          <a:xfrm>
            <a:off x="8331470" y="3572665"/>
            <a:ext cx="2356296" cy="584775"/>
          </a:xfrm>
          <a:prstGeom prst="rect">
            <a:avLst/>
          </a:prstGeom>
          <a:solidFill>
            <a:srgbClr val="FFFF00"/>
          </a:solidFill>
        </p:spPr>
        <p:txBody>
          <a:bodyPr wrap="square" rtlCol="0">
            <a:spAutoFit/>
          </a:bodyPr>
          <a:lstStyle/>
          <a:p>
            <a:r>
              <a:rPr lang="es-EC" sz="1600" dirty="0" smtClean="0"/>
              <a:t>Fácil acceso al menú principal</a:t>
            </a:r>
            <a:endParaRPr lang="es-EC" sz="1600" dirty="0"/>
          </a:p>
        </p:txBody>
      </p:sp>
      <p:sp>
        <p:nvSpPr>
          <p:cNvPr id="26" name="CuadroTexto 25"/>
          <p:cNvSpPr txBox="1"/>
          <p:nvPr/>
        </p:nvSpPr>
        <p:spPr>
          <a:xfrm>
            <a:off x="8410866" y="5200403"/>
            <a:ext cx="2356296" cy="584775"/>
          </a:xfrm>
          <a:prstGeom prst="rect">
            <a:avLst/>
          </a:prstGeom>
          <a:solidFill>
            <a:schemeClr val="accent4">
              <a:lumMod val="75000"/>
            </a:schemeClr>
          </a:solidFill>
        </p:spPr>
        <p:txBody>
          <a:bodyPr wrap="square" rtlCol="0">
            <a:spAutoFit/>
          </a:bodyPr>
          <a:lstStyle/>
          <a:p>
            <a:r>
              <a:rPr lang="es-EC" sz="1600" dirty="0" smtClean="0"/>
              <a:t>Mensajes de alerta emergentes </a:t>
            </a:r>
            <a:endParaRPr lang="es-EC" sz="1600" dirty="0"/>
          </a:p>
        </p:txBody>
      </p:sp>
      <p:sp>
        <p:nvSpPr>
          <p:cNvPr id="27" name="CuadroTexto 26"/>
          <p:cNvSpPr txBox="1"/>
          <p:nvPr/>
        </p:nvSpPr>
        <p:spPr>
          <a:xfrm>
            <a:off x="8370677" y="4382464"/>
            <a:ext cx="2356296" cy="584775"/>
          </a:xfrm>
          <a:prstGeom prst="rect">
            <a:avLst/>
          </a:prstGeom>
          <a:solidFill>
            <a:srgbClr val="92D050"/>
          </a:solidFill>
        </p:spPr>
        <p:txBody>
          <a:bodyPr wrap="square" rtlCol="0">
            <a:spAutoFit/>
          </a:bodyPr>
          <a:lstStyle/>
          <a:p>
            <a:r>
              <a:rPr lang="es-EC" sz="1600" dirty="0" smtClean="0"/>
              <a:t>Aumento de tamaño de íconos </a:t>
            </a:r>
            <a:endParaRPr lang="es-EC" sz="1600" dirty="0"/>
          </a:p>
        </p:txBody>
      </p:sp>
      <p:sp>
        <p:nvSpPr>
          <p:cNvPr id="28" name="Abrir llave 27"/>
          <p:cNvSpPr/>
          <p:nvPr/>
        </p:nvSpPr>
        <p:spPr>
          <a:xfrm>
            <a:off x="7889975" y="2985455"/>
            <a:ext cx="272955" cy="332821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9" name="CuadroTexto 28"/>
          <p:cNvSpPr txBox="1"/>
          <p:nvPr/>
        </p:nvSpPr>
        <p:spPr>
          <a:xfrm>
            <a:off x="8406313" y="6043214"/>
            <a:ext cx="2356296" cy="584775"/>
          </a:xfrm>
          <a:prstGeom prst="rect">
            <a:avLst/>
          </a:prstGeom>
          <a:solidFill>
            <a:srgbClr val="FFC000"/>
          </a:solidFill>
        </p:spPr>
        <p:txBody>
          <a:bodyPr wrap="square" rtlCol="0">
            <a:spAutoFit/>
          </a:bodyPr>
          <a:lstStyle/>
          <a:p>
            <a:r>
              <a:rPr lang="es-EC" sz="1600" dirty="0" smtClean="0"/>
              <a:t>No deben cambiar la configuración del S.O</a:t>
            </a:r>
            <a:endParaRPr lang="es-EC" sz="1600" dirty="0"/>
          </a:p>
        </p:txBody>
      </p:sp>
      <p:sp>
        <p:nvSpPr>
          <p:cNvPr id="3" name="Marcador de número de diapositiva 2"/>
          <p:cNvSpPr>
            <a:spLocks noGrp="1"/>
          </p:cNvSpPr>
          <p:nvPr>
            <p:ph type="sldNum" sz="quarter" idx="12"/>
          </p:nvPr>
        </p:nvSpPr>
        <p:spPr/>
        <p:txBody>
          <a:bodyPr/>
          <a:lstStyle/>
          <a:p>
            <a:fld id="{C3B4E946-9B80-452A-B5A3-3659FFB90BB0}" type="slidenum">
              <a:rPr lang="es-EC" smtClean="0"/>
              <a:t>37</a:t>
            </a:fld>
            <a:endParaRPr lang="es-EC"/>
          </a:p>
        </p:txBody>
      </p:sp>
    </p:spTree>
    <p:extLst>
      <p:ext uri="{BB962C8B-B14F-4D97-AF65-F5344CB8AC3E}">
        <p14:creationId xmlns:p14="http://schemas.microsoft.com/office/powerpoint/2010/main" val="150648450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4" name="Marcador de contenido 2"/>
          <p:cNvSpPr>
            <a:spLocks noGrp="1"/>
          </p:cNvSpPr>
          <p:nvPr>
            <p:ph idx="1"/>
          </p:nvPr>
        </p:nvSpPr>
        <p:spPr>
          <a:xfrm>
            <a:off x="417095" y="1899884"/>
            <a:ext cx="11341768" cy="693333"/>
          </a:xfrm>
          <a:solidFill>
            <a:srgbClr val="FFC000"/>
          </a:solidFill>
          <a:effectLst>
            <a:outerShdw blurRad="50800" dist="38100" dir="8100000" algn="tr" rotWithShape="0">
              <a:prstClr val="black">
                <a:alpha val="40000"/>
              </a:prstClr>
            </a:outerShdw>
          </a:effectLst>
        </p:spPr>
        <p:txBody>
          <a:bodyPr>
            <a:normAutofit/>
          </a:bodyPr>
          <a:lstStyle/>
          <a:p>
            <a:r>
              <a:rPr lang="es-ES" b="1" dirty="0" smtClean="0"/>
              <a:t>RQ6</a:t>
            </a:r>
            <a:r>
              <a:rPr lang="es-ES" b="1" dirty="0"/>
              <a:t>:</a:t>
            </a:r>
            <a:r>
              <a:rPr lang="es-ES" dirty="0"/>
              <a:t> ¿Cuáles son  las herramientas, modelos y pruebas utilizadas para evaluar la usabilidad de las aplicaciones móviles para personas con discapacidad visual</a:t>
            </a:r>
            <a:r>
              <a:rPr lang="es-ES" dirty="0" smtClean="0"/>
              <a:t>?</a:t>
            </a:r>
            <a:endParaRPr lang="es-EC" dirty="0"/>
          </a:p>
        </p:txBody>
      </p:sp>
      <p:sp>
        <p:nvSpPr>
          <p:cNvPr id="5" name="Rectángulo 4"/>
          <p:cNvSpPr/>
          <p:nvPr/>
        </p:nvSpPr>
        <p:spPr>
          <a:xfrm>
            <a:off x="581192" y="4394098"/>
            <a:ext cx="1895071" cy="369332"/>
          </a:xfrm>
          <a:prstGeom prst="rect">
            <a:avLst/>
          </a:prstGeom>
          <a:solidFill>
            <a:srgbClr val="FF66FF"/>
          </a:solidFill>
        </p:spPr>
        <p:txBody>
          <a:bodyPr wrap="none">
            <a:spAutoFit/>
          </a:bodyPr>
          <a:lstStyle/>
          <a:p>
            <a:r>
              <a:rPr lang="es-EC" dirty="0">
                <a:solidFill>
                  <a:schemeClr val="tx2"/>
                </a:solidFill>
              </a:rPr>
              <a:t>Pruebas de campo</a:t>
            </a:r>
          </a:p>
        </p:txBody>
      </p:sp>
      <p:sp>
        <p:nvSpPr>
          <p:cNvPr id="7" name="Rectángulo 6"/>
          <p:cNvSpPr/>
          <p:nvPr/>
        </p:nvSpPr>
        <p:spPr>
          <a:xfrm>
            <a:off x="3399830" y="3227691"/>
            <a:ext cx="3565143" cy="369332"/>
          </a:xfrm>
          <a:prstGeom prst="rect">
            <a:avLst/>
          </a:prstGeom>
          <a:solidFill>
            <a:schemeClr val="accent3">
              <a:lumMod val="75000"/>
            </a:schemeClr>
          </a:solidFill>
        </p:spPr>
        <p:txBody>
          <a:bodyPr wrap="none">
            <a:spAutoFit/>
          </a:bodyPr>
          <a:lstStyle/>
          <a:p>
            <a:r>
              <a:rPr lang="es-ES" dirty="0">
                <a:solidFill>
                  <a:schemeClr val="tx2"/>
                </a:solidFill>
              </a:rPr>
              <a:t>Método de evaluación de usabilidad </a:t>
            </a:r>
            <a:endParaRPr lang="es-EC" dirty="0">
              <a:solidFill>
                <a:schemeClr val="tx2"/>
              </a:solidFill>
            </a:endParaRPr>
          </a:p>
        </p:txBody>
      </p:sp>
      <p:sp>
        <p:nvSpPr>
          <p:cNvPr id="10" name="Rectángulo 9"/>
          <p:cNvSpPr/>
          <p:nvPr/>
        </p:nvSpPr>
        <p:spPr>
          <a:xfrm>
            <a:off x="3399829" y="3878808"/>
            <a:ext cx="3565143" cy="369332"/>
          </a:xfrm>
          <a:prstGeom prst="rect">
            <a:avLst/>
          </a:prstGeom>
          <a:solidFill>
            <a:schemeClr val="accent3">
              <a:lumMod val="60000"/>
              <a:lumOff val="40000"/>
            </a:schemeClr>
          </a:solidFill>
        </p:spPr>
        <p:txBody>
          <a:bodyPr wrap="square">
            <a:spAutoFit/>
          </a:bodyPr>
          <a:lstStyle/>
          <a:p>
            <a:r>
              <a:rPr lang="es-EC" dirty="0">
                <a:solidFill>
                  <a:schemeClr val="tx2"/>
                </a:solidFill>
              </a:rPr>
              <a:t>Intervienen usuarios reales </a:t>
            </a:r>
          </a:p>
        </p:txBody>
      </p:sp>
      <p:sp>
        <p:nvSpPr>
          <p:cNvPr id="11" name="Rectángulo 10"/>
          <p:cNvSpPr/>
          <p:nvPr/>
        </p:nvSpPr>
        <p:spPr>
          <a:xfrm>
            <a:off x="3433656" y="4529925"/>
            <a:ext cx="3531316" cy="369332"/>
          </a:xfrm>
          <a:prstGeom prst="rect">
            <a:avLst/>
          </a:prstGeom>
          <a:solidFill>
            <a:srgbClr val="CCCC00"/>
          </a:solidFill>
        </p:spPr>
        <p:txBody>
          <a:bodyPr wrap="square">
            <a:spAutoFit/>
          </a:bodyPr>
          <a:lstStyle/>
          <a:p>
            <a:r>
              <a:rPr lang="es-EC" dirty="0">
                <a:solidFill>
                  <a:schemeClr val="tx2"/>
                </a:solidFill>
              </a:rPr>
              <a:t>Observar al participante de cerca </a:t>
            </a:r>
          </a:p>
        </p:txBody>
      </p:sp>
      <p:sp>
        <p:nvSpPr>
          <p:cNvPr id="14" name="Rectángulo 13"/>
          <p:cNvSpPr/>
          <p:nvPr/>
        </p:nvSpPr>
        <p:spPr>
          <a:xfrm>
            <a:off x="3399830" y="5193621"/>
            <a:ext cx="3565142" cy="923330"/>
          </a:xfrm>
          <a:prstGeom prst="rect">
            <a:avLst/>
          </a:prstGeom>
          <a:solidFill>
            <a:srgbClr val="00FF99"/>
          </a:solidFill>
        </p:spPr>
        <p:txBody>
          <a:bodyPr wrap="square">
            <a:spAutoFit/>
          </a:bodyPr>
          <a:lstStyle/>
          <a:p>
            <a:r>
              <a:rPr lang="es-ES" dirty="0">
                <a:solidFill>
                  <a:schemeClr val="tx2"/>
                </a:solidFill>
              </a:rPr>
              <a:t>Registrar todos los problemas que se producen en el transcurso de la prueba</a:t>
            </a:r>
            <a:endParaRPr lang="es-EC" dirty="0">
              <a:solidFill>
                <a:schemeClr val="tx2"/>
              </a:solidFill>
            </a:endParaRPr>
          </a:p>
        </p:txBody>
      </p:sp>
      <p:sp>
        <p:nvSpPr>
          <p:cNvPr id="16" name="Rectángulo 15"/>
          <p:cNvSpPr/>
          <p:nvPr/>
        </p:nvSpPr>
        <p:spPr>
          <a:xfrm>
            <a:off x="8038530" y="3747767"/>
            <a:ext cx="3452950" cy="646331"/>
          </a:xfrm>
          <a:prstGeom prst="rect">
            <a:avLst/>
          </a:prstGeom>
        </p:spPr>
        <p:txBody>
          <a:bodyPr wrap="square">
            <a:spAutoFit/>
          </a:bodyPr>
          <a:lstStyle/>
          <a:p>
            <a:r>
              <a:rPr lang="es-ES" dirty="0">
                <a:solidFill>
                  <a:schemeClr val="tx2"/>
                </a:solidFill>
              </a:rPr>
              <a:t>Observación del comportamiento del usuario</a:t>
            </a:r>
          </a:p>
        </p:txBody>
      </p:sp>
      <p:sp>
        <p:nvSpPr>
          <p:cNvPr id="17" name="Rectángulo 16"/>
          <p:cNvSpPr/>
          <p:nvPr/>
        </p:nvSpPr>
        <p:spPr>
          <a:xfrm>
            <a:off x="8038530" y="4773066"/>
            <a:ext cx="3357350" cy="646331"/>
          </a:xfrm>
          <a:prstGeom prst="rect">
            <a:avLst/>
          </a:prstGeom>
        </p:spPr>
        <p:txBody>
          <a:bodyPr wrap="square">
            <a:spAutoFit/>
          </a:bodyPr>
          <a:lstStyle/>
          <a:p>
            <a:r>
              <a:rPr lang="es-ES" dirty="0">
                <a:solidFill>
                  <a:schemeClr val="tx2"/>
                </a:solidFill>
              </a:rPr>
              <a:t>Pruebas de pensamiento en voz alta </a:t>
            </a:r>
          </a:p>
        </p:txBody>
      </p:sp>
      <p:sp>
        <p:nvSpPr>
          <p:cNvPr id="18" name="Abrir llave 17"/>
          <p:cNvSpPr/>
          <p:nvPr/>
        </p:nvSpPr>
        <p:spPr>
          <a:xfrm>
            <a:off x="2920623" y="3381649"/>
            <a:ext cx="368490" cy="2735301"/>
          </a:xfrm>
          <a:prstGeom prst="leftBrace">
            <a:avLst>
              <a:gd name="adj1" fmla="val 4537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Flecha derecha 18"/>
          <p:cNvSpPr/>
          <p:nvPr/>
        </p:nvSpPr>
        <p:spPr>
          <a:xfrm>
            <a:off x="7260609" y="4248140"/>
            <a:ext cx="573206" cy="5152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Marcador de número de diapositiva 2"/>
          <p:cNvSpPr>
            <a:spLocks noGrp="1"/>
          </p:cNvSpPr>
          <p:nvPr>
            <p:ph type="sldNum" sz="quarter" idx="12"/>
          </p:nvPr>
        </p:nvSpPr>
        <p:spPr/>
        <p:txBody>
          <a:bodyPr/>
          <a:lstStyle/>
          <a:p>
            <a:fld id="{C3B4E946-9B80-452A-B5A3-3659FFB90BB0}" type="slidenum">
              <a:rPr lang="es-EC" smtClean="0"/>
              <a:t>38</a:t>
            </a:fld>
            <a:endParaRPr lang="es-EC" dirty="0"/>
          </a:p>
        </p:txBody>
      </p:sp>
    </p:spTree>
    <p:extLst>
      <p:ext uri="{BB962C8B-B14F-4D97-AF65-F5344CB8AC3E}">
        <p14:creationId xmlns:p14="http://schemas.microsoft.com/office/powerpoint/2010/main" val="3438355498"/>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4" name="Marcador de contenido 2"/>
          <p:cNvSpPr>
            <a:spLocks noGrp="1"/>
          </p:cNvSpPr>
          <p:nvPr>
            <p:ph idx="1"/>
          </p:nvPr>
        </p:nvSpPr>
        <p:spPr>
          <a:xfrm>
            <a:off x="363477" y="1899884"/>
            <a:ext cx="11346302" cy="693333"/>
          </a:xfrm>
          <a:solidFill>
            <a:srgbClr val="FFC000"/>
          </a:solidFill>
          <a:effectLst>
            <a:outerShdw blurRad="50800" dist="38100" dir="8100000" algn="tr" rotWithShape="0">
              <a:prstClr val="black">
                <a:alpha val="40000"/>
              </a:prstClr>
            </a:outerShdw>
          </a:effectLst>
        </p:spPr>
        <p:txBody>
          <a:bodyPr>
            <a:normAutofit/>
          </a:bodyPr>
          <a:lstStyle/>
          <a:p>
            <a:r>
              <a:rPr lang="es-ES" b="1" dirty="0" smtClean="0"/>
              <a:t>RQ6</a:t>
            </a:r>
            <a:r>
              <a:rPr lang="es-ES" b="1" dirty="0"/>
              <a:t>:</a:t>
            </a:r>
            <a:r>
              <a:rPr lang="es-ES" dirty="0"/>
              <a:t> ¿Cuáles son  las herramientas, modelos y pruebas utilizadas para evaluar la usabilidad de las aplicaciones móviles para personas con discapacidad visual</a:t>
            </a:r>
            <a:r>
              <a:rPr lang="es-ES" dirty="0" smtClean="0"/>
              <a:t>?</a:t>
            </a:r>
            <a:endParaRPr lang="es-EC" dirty="0"/>
          </a:p>
        </p:txBody>
      </p:sp>
      <p:sp>
        <p:nvSpPr>
          <p:cNvPr id="7" name="Rectángulo 6"/>
          <p:cNvSpPr/>
          <p:nvPr/>
        </p:nvSpPr>
        <p:spPr>
          <a:xfrm>
            <a:off x="3228970" y="2838576"/>
            <a:ext cx="3565142" cy="369332"/>
          </a:xfrm>
          <a:prstGeom prst="rect">
            <a:avLst/>
          </a:prstGeom>
          <a:solidFill>
            <a:schemeClr val="accent3">
              <a:lumMod val="75000"/>
            </a:schemeClr>
          </a:solidFill>
        </p:spPr>
        <p:txBody>
          <a:bodyPr wrap="square">
            <a:spAutoFit/>
          </a:bodyPr>
          <a:lstStyle/>
          <a:p>
            <a:r>
              <a:rPr lang="es-ES" dirty="0">
                <a:solidFill>
                  <a:schemeClr val="tx2"/>
                </a:solidFill>
              </a:rPr>
              <a:t>Método de evaluación </a:t>
            </a:r>
            <a:r>
              <a:rPr lang="es-ES" dirty="0" smtClean="0">
                <a:solidFill>
                  <a:schemeClr val="tx2"/>
                </a:solidFill>
              </a:rPr>
              <a:t>directo</a:t>
            </a:r>
            <a:endParaRPr lang="es-EC" dirty="0">
              <a:solidFill>
                <a:schemeClr val="tx2"/>
              </a:solidFill>
            </a:endParaRPr>
          </a:p>
        </p:txBody>
      </p:sp>
      <p:sp>
        <p:nvSpPr>
          <p:cNvPr id="10" name="Rectángulo 9"/>
          <p:cNvSpPr/>
          <p:nvPr/>
        </p:nvSpPr>
        <p:spPr>
          <a:xfrm>
            <a:off x="3228969" y="3489693"/>
            <a:ext cx="3565143" cy="369332"/>
          </a:xfrm>
          <a:prstGeom prst="rect">
            <a:avLst/>
          </a:prstGeom>
          <a:solidFill>
            <a:schemeClr val="accent3">
              <a:lumMod val="60000"/>
              <a:lumOff val="40000"/>
            </a:schemeClr>
          </a:solidFill>
        </p:spPr>
        <p:txBody>
          <a:bodyPr wrap="square">
            <a:spAutoFit/>
          </a:bodyPr>
          <a:lstStyle/>
          <a:p>
            <a:r>
              <a:rPr lang="es-EC" dirty="0" smtClean="0">
                <a:solidFill>
                  <a:schemeClr val="tx2"/>
                </a:solidFill>
              </a:rPr>
              <a:t>Datos </a:t>
            </a:r>
            <a:r>
              <a:rPr lang="es-EC" dirty="0">
                <a:solidFill>
                  <a:schemeClr val="tx2"/>
                </a:solidFill>
              </a:rPr>
              <a:t>verbales obtenidos </a:t>
            </a:r>
          </a:p>
        </p:txBody>
      </p:sp>
      <p:sp>
        <p:nvSpPr>
          <p:cNvPr id="11" name="Rectángulo 10"/>
          <p:cNvSpPr/>
          <p:nvPr/>
        </p:nvSpPr>
        <p:spPr>
          <a:xfrm>
            <a:off x="3262796" y="4140810"/>
            <a:ext cx="3531316" cy="369332"/>
          </a:xfrm>
          <a:prstGeom prst="rect">
            <a:avLst/>
          </a:prstGeom>
          <a:solidFill>
            <a:srgbClr val="CCCC00"/>
          </a:solidFill>
        </p:spPr>
        <p:txBody>
          <a:bodyPr wrap="square">
            <a:spAutoFit/>
          </a:bodyPr>
          <a:lstStyle/>
          <a:p>
            <a:r>
              <a:rPr lang="es-ES" dirty="0"/>
              <a:t>I</a:t>
            </a:r>
            <a:r>
              <a:rPr lang="es-ES" dirty="0" smtClean="0"/>
              <a:t>nteracciones </a:t>
            </a:r>
            <a:r>
              <a:rPr lang="es-ES" dirty="0"/>
              <a:t>de los </a:t>
            </a:r>
            <a:r>
              <a:rPr lang="es-ES" dirty="0" smtClean="0"/>
              <a:t>usuarios</a:t>
            </a:r>
            <a:endParaRPr lang="es-EC" dirty="0">
              <a:solidFill>
                <a:schemeClr val="tx2"/>
              </a:solidFill>
            </a:endParaRPr>
          </a:p>
        </p:txBody>
      </p:sp>
      <p:sp>
        <p:nvSpPr>
          <p:cNvPr id="14" name="Rectángulo 13"/>
          <p:cNvSpPr/>
          <p:nvPr/>
        </p:nvSpPr>
        <p:spPr>
          <a:xfrm>
            <a:off x="3228970" y="4804506"/>
            <a:ext cx="3565142" cy="369332"/>
          </a:xfrm>
          <a:prstGeom prst="rect">
            <a:avLst/>
          </a:prstGeom>
          <a:solidFill>
            <a:srgbClr val="00FF99"/>
          </a:solidFill>
        </p:spPr>
        <p:txBody>
          <a:bodyPr wrap="square">
            <a:spAutoFit/>
          </a:bodyPr>
          <a:lstStyle/>
          <a:p>
            <a:r>
              <a:rPr lang="es-ES" dirty="0"/>
              <a:t>transcritas para su análisis</a:t>
            </a:r>
            <a:endParaRPr lang="es-EC" dirty="0">
              <a:solidFill>
                <a:schemeClr val="tx2"/>
              </a:solidFill>
            </a:endParaRPr>
          </a:p>
        </p:txBody>
      </p:sp>
      <p:sp>
        <p:nvSpPr>
          <p:cNvPr id="17" name="Rectángulo 16"/>
          <p:cNvSpPr/>
          <p:nvPr/>
        </p:nvSpPr>
        <p:spPr>
          <a:xfrm>
            <a:off x="7958592" y="3920067"/>
            <a:ext cx="3357350" cy="369332"/>
          </a:xfrm>
          <a:prstGeom prst="rect">
            <a:avLst/>
          </a:prstGeom>
        </p:spPr>
        <p:txBody>
          <a:bodyPr wrap="square">
            <a:spAutoFit/>
          </a:bodyPr>
          <a:lstStyle/>
          <a:p>
            <a:r>
              <a:rPr lang="es-ES" dirty="0" smtClean="0">
                <a:solidFill>
                  <a:schemeClr val="tx2"/>
                </a:solidFill>
              </a:rPr>
              <a:t>Probar la interfaz de usuario</a:t>
            </a:r>
            <a:endParaRPr lang="es-ES" dirty="0">
              <a:solidFill>
                <a:schemeClr val="tx2"/>
              </a:solidFill>
            </a:endParaRPr>
          </a:p>
        </p:txBody>
      </p:sp>
      <p:sp>
        <p:nvSpPr>
          <p:cNvPr id="18" name="Abrir llave 17"/>
          <p:cNvSpPr/>
          <p:nvPr/>
        </p:nvSpPr>
        <p:spPr>
          <a:xfrm>
            <a:off x="2749763" y="2992535"/>
            <a:ext cx="368490" cy="2181304"/>
          </a:xfrm>
          <a:prstGeom prst="leftBrace">
            <a:avLst>
              <a:gd name="adj1" fmla="val 4537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Flecha derecha 18"/>
          <p:cNvSpPr/>
          <p:nvPr/>
        </p:nvSpPr>
        <p:spPr>
          <a:xfrm>
            <a:off x="7089749" y="3859025"/>
            <a:ext cx="573206" cy="5152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995124" y="3783786"/>
            <a:ext cx="1452325" cy="923330"/>
          </a:xfrm>
          <a:prstGeom prst="rect">
            <a:avLst/>
          </a:prstGeom>
          <a:solidFill>
            <a:srgbClr val="FF66FF"/>
          </a:solidFill>
        </p:spPr>
        <p:txBody>
          <a:bodyPr wrap="square">
            <a:spAutoFit/>
          </a:bodyPr>
          <a:lstStyle/>
          <a:p>
            <a:r>
              <a:rPr lang="es-EC" dirty="0" smtClean="0"/>
              <a:t>Pruebas de pensamiento</a:t>
            </a:r>
          </a:p>
          <a:p>
            <a:r>
              <a:rPr lang="es-EC" dirty="0" smtClean="0"/>
              <a:t> en voz alta </a:t>
            </a:r>
          </a:p>
        </p:txBody>
      </p:sp>
      <p:sp>
        <p:nvSpPr>
          <p:cNvPr id="20" name="Rectángulo 19"/>
          <p:cNvSpPr/>
          <p:nvPr/>
        </p:nvSpPr>
        <p:spPr>
          <a:xfrm>
            <a:off x="3635439" y="6051100"/>
            <a:ext cx="3897605" cy="646331"/>
          </a:xfrm>
          <a:prstGeom prst="rect">
            <a:avLst/>
          </a:prstGeom>
          <a:solidFill>
            <a:srgbClr val="FFC000"/>
          </a:solidFill>
        </p:spPr>
        <p:txBody>
          <a:bodyPr wrap="none">
            <a:spAutoFit/>
          </a:bodyPr>
          <a:lstStyle/>
          <a:p>
            <a:r>
              <a:rPr lang="es-ES" dirty="0"/>
              <a:t>C</a:t>
            </a:r>
            <a:r>
              <a:rPr lang="es-ES" dirty="0" smtClean="0"/>
              <a:t>onocer </a:t>
            </a:r>
            <a:r>
              <a:rPr lang="es-ES" dirty="0"/>
              <a:t>la aceptación del </a:t>
            </a:r>
            <a:r>
              <a:rPr lang="es-ES" dirty="0" smtClean="0"/>
              <a:t>usuario</a:t>
            </a:r>
          </a:p>
          <a:p>
            <a:r>
              <a:rPr lang="es-ES" dirty="0" smtClean="0"/>
              <a:t> </a:t>
            </a:r>
            <a:r>
              <a:rPr lang="es-ES" dirty="0"/>
              <a:t>respecto al recurso de audio empleado</a:t>
            </a:r>
            <a:endParaRPr lang="es-EC" dirty="0">
              <a:solidFill>
                <a:schemeClr val="tx2"/>
              </a:solidFill>
            </a:endParaRPr>
          </a:p>
        </p:txBody>
      </p:sp>
      <p:sp>
        <p:nvSpPr>
          <p:cNvPr id="21" name="Rectángulo 20"/>
          <p:cNvSpPr/>
          <p:nvPr/>
        </p:nvSpPr>
        <p:spPr>
          <a:xfrm>
            <a:off x="8281112" y="6051100"/>
            <a:ext cx="1833414" cy="646331"/>
          </a:xfrm>
          <a:prstGeom prst="rect">
            <a:avLst/>
          </a:prstGeom>
          <a:solidFill>
            <a:schemeClr val="accent2">
              <a:lumMod val="75000"/>
            </a:schemeClr>
          </a:solidFill>
        </p:spPr>
        <p:txBody>
          <a:bodyPr wrap="square">
            <a:spAutoFit/>
          </a:bodyPr>
          <a:lstStyle/>
          <a:p>
            <a:r>
              <a:rPr lang="es-ES" dirty="0" smtClean="0">
                <a:solidFill>
                  <a:schemeClr val="tx2"/>
                </a:solidFill>
              </a:rPr>
              <a:t>Cuestionarios y </a:t>
            </a:r>
          </a:p>
          <a:p>
            <a:r>
              <a:rPr lang="es-ES" dirty="0" smtClean="0">
                <a:solidFill>
                  <a:schemeClr val="tx2"/>
                </a:solidFill>
              </a:rPr>
              <a:t>Entrevistas</a:t>
            </a:r>
            <a:endParaRPr lang="es-ES" dirty="0">
              <a:solidFill>
                <a:schemeClr val="tx2"/>
              </a:solidFill>
            </a:endParaRPr>
          </a:p>
        </p:txBody>
      </p:sp>
      <p:sp>
        <p:nvSpPr>
          <p:cNvPr id="22" name="Flecha derecha 21"/>
          <p:cNvSpPr/>
          <p:nvPr/>
        </p:nvSpPr>
        <p:spPr>
          <a:xfrm>
            <a:off x="2840271" y="6116620"/>
            <a:ext cx="573206" cy="5152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1165984" y="6051100"/>
            <a:ext cx="1452325" cy="646331"/>
          </a:xfrm>
          <a:prstGeom prst="rect">
            <a:avLst/>
          </a:prstGeom>
          <a:solidFill>
            <a:schemeClr val="accent2">
              <a:lumMod val="75000"/>
            </a:schemeClr>
          </a:solidFill>
        </p:spPr>
        <p:txBody>
          <a:bodyPr wrap="square">
            <a:spAutoFit/>
          </a:bodyPr>
          <a:lstStyle/>
          <a:p>
            <a:r>
              <a:rPr lang="es-EC" dirty="0" smtClean="0"/>
              <a:t>Evaluación de audio </a:t>
            </a:r>
          </a:p>
        </p:txBody>
      </p:sp>
      <p:sp>
        <p:nvSpPr>
          <p:cNvPr id="24" name="Flecha derecha 23"/>
          <p:cNvSpPr/>
          <p:nvPr/>
        </p:nvSpPr>
        <p:spPr>
          <a:xfrm>
            <a:off x="7620475" y="6116620"/>
            <a:ext cx="573206" cy="5152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Marcador de número de diapositiva 2"/>
          <p:cNvSpPr>
            <a:spLocks noGrp="1"/>
          </p:cNvSpPr>
          <p:nvPr>
            <p:ph type="sldNum" sz="quarter" idx="12"/>
          </p:nvPr>
        </p:nvSpPr>
        <p:spPr/>
        <p:txBody>
          <a:bodyPr/>
          <a:lstStyle/>
          <a:p>
            <a:fld id="{C3B4E946-9B80-452A-B5A3-3659FFB90BB0}" type="slidenum">
              <a:rPr lang="es-EC" smtClean="0"/>
              <a:t>39</a:t>
            </a:fld>
            <a:endParaRPr lang="es-EC"/>
          </a:p>
        </p:txBody>
      </p:sp>
    </p:spTree>
    <p:extLst>
      <p:ext uri="{BB962C8B-B14F-4D97-AF65-F5344CB8AC3E}">
        <p14:creationId xmlns:p14="http://schemas.microsoft.com/office/powerpoint/2010/main" val="13446524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ANTECENDENTES</a:t>
            </a:r>
          </a:p>
        </p:txBody>
      </p:sp>
      <p:pic>
        <p:nvPicPr>
          <p:cNvPr id="5" name="Imagen 4"/>
          <p:cNvPicPr>
            <a:picLocks noChangeAspect="1"/>
          </p:cNvPicPr>
          <p:nvPr/>
        </p:nvPicPr>
        <p:blipFill>
          <a:blip r:embed="rId3"/>
          <a:stretch>
            <a:fillRect/>
          </a:stretch>
        </p:blipFill>
        <p:spPr>
          <a:xfrm>
            <a:off x="9668288" y="1974097"/>
            <a:ext cx="2084294" cy="2084294"/>
          </a:xfrm>
          <a:prstGeom prst="rect">
            <a:avLst/>
          </a:prstGeom>
        </p:spPr>
      </p:pic>
      <p:sp>
        <p:nvSpPr>
          <p:cNvPr id="7" name="Rectángulo 6"/>
          <p:cNvSpPr/>
          <p:nvPr/>
        </p:nvSpPr>
        <p:spPr>
          <a:xfrm>
            <a:off x="4343008" y="3810227"/>
            <a:ext cx="4707057" cy="1200329"/>
          </a:xfrm>
          <a:prstGeom prst="rect">
            <a:avLst/>
          </a:prstGeom>
          <a:solidFill>
            <a:schemeClr val="accent2">
              <a:lumMod val="60000"/>
              <a:lumOff val="40000"/>
            </a:schemeClr>
          </a:solidFill>
        </p:spPr>
        <p:txBody>
          <a:bodyPr wrap="square">
            <a:spAutoFit/>
          </a:bodyPr>
          <a:lstStyle/>
          <a:p>
            <a:pPr algn="just"/>
            <a:r>
              <a:rPr lang="es-ES" dirty="0" smtClean="0"/>
              <a:t>¿Son </a:t>
            </a:r>
            <a:r>
              <a:rPr lang="es-ES" dirty="0"/>
              <a:t>las tecnologías móviles un factor de exclusión, o al contrario, son una oportunidad para la integración de personas con discapacidad visual en la sociedad? </a:t>
            </a:r>
          </a:p>
        </p:txBody>
      </p:sp>
      <p:sp>
        <p:nvSpPr>
          <p:cNvPr id="8" name="Rectángulo 7"/>
          <p:cNvSpPr/>
          <p:nvPr/>
        </p:nvSpPr>
        <p:spPr>
          <a:xfrm>
            <a:off x="9934281" y="4253719"/>
            <a:ext cx="1942520" cy="369332"/>
          </a:xfrm>
          <a:prstGeom prst="rect">
            <a:avLst/>
          </a:prstGeom>
        </p:spPr>
        <p:txBody>
          <a:bodyPr wrap="square">
            <a:spAutoFit/>
          </a:bodyPr>
          <a:lstStyle/>
          <a:p>
            <a:pPr algn="just"/>
            <a:r>
              <a:rPr lang="es-ES" dirty="0"/>
              <a:t> </a:t>
            </a:r>
            <a:r>
              <a:rPr lang="es-ES" dirty="0" smtClean="0"/>
              <a:t>285 millones </a:t>
            </a:r>
            <a:endParaRPr lang="es-EC" dirty="0"/>
          </a:p>
        </p:txBody>
      </p:sp>
      <p:sp>
        <p:nvSpPr>
          <p:cNvPr id="4" name="Marcador de número de diapositiva 3"/>
          <p:cNvSpPr>
            <a:spLocks noGrp="1"/>
          </p:cNvSpPr>
          <p:nvPr>
            <p:ph type="sldNum" sz="quarter" idx="12"/>
          </p:nvPr>
        </p:nvSpPr>
        <p:spPr>
          <a:xfrm>
            <a:off x="10824293" y="6191025"/>
            <a:ext cx="1052508" cy="365125"/>
          </a:xfrm>
        </p:spPr>
        <p:txBody>
          <a:bodyPr/>
          <a:lstStyle/>
          <a:p>
            <a:r>
              <a:rPr lang="es-EC" sz="1800" dirty="0" smtClean="0">
                <a:solidFill>
                  <a:schemeClr val="tx1"/>
                </a:solidFill>
              </a:rPr>
              <a:t>4</a:t>
            </a:r>
            <a:endParaRPr lang="es-EC" sz="3200" dirty="0">
              <a:solidFill>
                <a:schemeClr val="tx1"/>
              </a:solidFill>
            </a:endParaRPr>
          </a:p>
        </p:txBody>
      </p:sp>
      <p:pic>
        <p:nvPicPr>
          <p:cNvPr id="9" name="Picture 2" descr="Resultado de imagen para personas con discapacid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70" y="2421311"/>
            <a:ext cx="3451929" cy="13046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dispositivos movi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751" y="2147912"/>
            <a:ext cx="3032715" cy="1433230"/>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derecha 9"/>
          <p:cNvSpPr/>
          <p:nvPr/>
        </p:nvSpPr>
        <p:spPr>
          <a:xfrm>
            <a:off x="4656667" y="2864527"/>
            <a:ext cx="743084" cy="386673"/>
          </a:xfrm>
          <a:prstGeom prst="rightArrow">
            <a:avLst/>
          </a:prstGeom>
          <a:solidFill>
            <a:srgbClr val="00B0F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8678523" y="2830660"/>
            <a:ext cx="743084" cy="386673"/>
          </a:xfrm>
          <a:prstGeom prst="rightArrow">
            <a:avLst/>
          </a:prstGeom>
          <a:solidFill>
            <a:srgbClr val="00B0F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6" name="Picture 8" descr="Resultado de imagen para dispositivos moviles  y usuarios no viden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716" y="5268781"/>
            <a:ext cx="2382637" cy="1589219"/>
          </a:xfrm>
          <a:prstGeom prst="rect">
            <a:avLst/>
          </a:prstGeom>
          <a:noFill/>
          <a:extLst>
            <a:ext uri="{909E8E84-426E-40DD-AFC4-6F175D3DCCD1}">
              <a14:hiddenFill xmlns:a14="http://schemas.microsoft.com/office/drawing/2010/main">
                <a:solidFill>
                  <a:srgbClr val="FFFFFF"/>
                </a:solidFill>
              </a14:hiddenFill>
            </a:ext>
          </a:extLst>
        </p:spPr>
      </p:pic>
      <p:sp>
        <p:nvSpPr>
          <p:cNvPr id="12" name="Multiplicar 11"/>
          <p:cNvSpPr/>
          <p:nvPr/>
        </p:nvSpPr>
        <p:spPr>
          <a:xfrm>
            <a:off x="5866353" y="5404683"/>
            <a:ext cx="1255758" cy="1151467"/>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a:blip r:embed="rId7"/>
          <a:stretch>
            <a:fillRect/>
          </a:stretch>
        </p:blipFill>
        <p:spPr>
          <a:xfrm>
            <a:off x="6983645" y="5218274"/>
            <a:ext cx="2933700" cy="1552575"/>
          </a:xfrm>
          <a:prstGeom prst="rect">
            <a:avLst/>
          </a:prstGeom>
        </p:spPr>
      </p:pic>
    </p:spTree>
    <p:extLst>
      <p:ext uri="{BB962C8B-B14F-4D97-AF65-F5344CB8AC3E}">
        <p14:creationId xmlns:p14="http://schemas.microsoft.com/office/powerpoint/2010/main" val="1740709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4"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4" name="Marcador de contenido 2"/>
          <p:cNvSpPr>
            <a:spLocks noGrp="1"/>
          </p:cNvSpPr>
          <p:nvPr>
            <p:ph idx="1"/>
          </p:nvPr>
        </p:nvSpPr>
        <p:spPr>
          <a:xfrm>
            <a:off x="363477" y="1899884"/>
            <a:ext cx="11346302" cy="693333"/>
          </a:xfrm>
          <a:solidFill>
            <a:srgbClr val="FFC000"/>
          </a:solidFill>
          <a:effectLst>
            <a:outerShdw blurRad="50800" dist="38100" dir="8100000" algn="tr" rotWithShape="0">
              <a:prstClr val="black">
                <a:alpha val="40000"/>
              </a:prstClr>
            </a:outerShdw>
          </a:effectLst>
        </p:spPr>
        <p:txBody>
          <a:bodyPr>
            <a:normAutofit/>
          </a:bodyPr>
          <a:lstStyle/>
          <a:p>
            <a:r>
              <a:rPr lang="es-ES" b="1" dirty="0" smtClean="0"/>
              <a:t>RQ6</a:t>
            </a:r>
            <a:r>
              <a:rPr lang="es-ES" b="1" dirty="0"/>
              <a:t>:</a:t>
            </a:r>
            <a:r>
              <a:rPr lang="es-ES" dirty="0"/>
              <a:t> ¿Cuáles son  las herramientas, modelos y pruebas utilizadas para evaluar la usabilidad de las aplicaciones móviles para personas con discapacidad visual</a:t>
            </a:r>
            <a:r>
              <a:rPr lang="es-ES" dirty="0" smtClean="0"/>
              <a:t>?</a:t>
            </a:r>
            <a:endParaRPr lang="es-EC" dirty="0"/>
          </a:p>
        </p:txBody>
      </p:sp>
      <p:sp>
        <p:nvSpPr>
          <p:cNvPr id="5" name="Rectángulo 4"/>
          <p:cNvSpPr/>
          <p:nvPr/>
        </p:nvSpPr>
        <p:spPr>
          <a:xfrm>
            <a:off x="581192" y="3996989"/>
            <a:ext cx="2173993" cy="369332"/>
          </a:xfrm>
          <a:prstGeom prst="rect">
            <a:avLst/>
          </a:prstGeom>
          <a:solidFill>
            <a:srgbClr val="FF66FF"/>
          </a:solidFill>
        </p:spPr>
        <p:txBody>
          <a:bodyPr wrap="none">
            <a:spAutoFit/>
          </a:bodyPr>
          <a:lstStyle/>
          <a:p>
            <a:r>
              <a:rPr lang="es-EC" dirty="0" smtClean="0">
                <a:solidFill>
                  <a:schemeClr val="tx2"/>
                </a:solidFill>
              </a:rPr>
              <a:t>Evaluación Heurística</a:t>
            </a:r>
            <a:endParaRPr lang="es-EC" dirty="0">
              <a:solidFill>
                <a:schemeClr val="tx2"/>
              </a:solidFill>
            </a:endParaRPr>
          </a:p>
        </p:txBody>
      </p:sp>
      <p:sp>
        <p:nvSpPr>
          <p:cNvPr id="7" name="Rectángulo 6"/>
          <p:cNvSpPr/>
          <p:nvPr/>
        </p:nvSpPr>
        <p:spPr>
          <a:xfrm>
            <a:off x="3399830" y="3227691"/>
            <a:ext cx="3538820" cy="369332"/>
          </a:xfrm>
          <a:prstGeom prst="rect">
            <a:avLst/>
          </a:prstGeom>
          <a:solidFill>
            <a:schemeClr val="accent3">
              <a:lumMod val="75000"/>
            </a:schemeClr>
          </a:solidFill>
        </p:spPr>
        <p:txBody>
          <a:bodyPr wrap="square">
            <a:spAutoFit/>
          </a:bodyPr>
          <a:lstStyle/>
          <a:p>
            <a:r>
              <a:rPr lang="es-ES" dirty="0">
                <a:solidFill>
                  <a:schemeClr val="tx2"/>
                </a:solidFill>
              </a:rPr>
              <a:t>Método de </a:t>
            </a:r>
            <a:r>
              <a:rPr lang="es-ES" dirty="0" smtClean="0">
                <a:solidFill>
                  <a:schemeClr val="tx2"/>
                </a:solidFill>
              </a:rPr>
              <a:t>inspección de </a:t>
            </a:r>
            <a:r>
              <a:rPr lang="es-ES" dirty="0">
                <a:solidFill>
                  <a:schemeClr val="tx2"/>
                </a:solidFill>
              </a:rPr>
              <a:t>usabilidad </a:t>
            </a:r>
            <a:endParaRPr lang="es-EC" dirty="0">
              <a:solidFill>
                <a:schemeClr val="tx2"/>
              </a:solidFill>
            </a:endParaRPr>
          </a:p>
        </p:txBody>
      </p:sp>
      <p:sp>
        <p:nvSpPr>
          <p:cNvPr id="10" name="Rectángulo 9"/>
          <p:cNvSpPr/>
          <p:nvPr/>
        </p:nvSpPr>
        <p:spPr>
          <a:xfrm>
            <a:off x="3373508" y="3747767"/>
            <a:ext cx="3565143" cy="646331"/>
          </a:xfrm>
          <a:prstGeom prst="rect">
            <a:avLst/>
          </a:prstGeom>
          <a:solidFill>
            <a:schemeClr val="accent2">
              <a:lumMod val="75000"/>
            </a:schemeClr>
          </a:solidFill>
        </p:spPr>
        <p:txBody>
          <a:bodyPr wrap="square">
            <a:spAutoFit/>
          </a:bodyPr>
          <a:lstStyle/>
          <a:p>
            <a:r>
              <a:rPr lang="es-EC" dirty="0">
                <a:solidFill>
                  <a:schemeClr val="tx2"/>
                </a:solidFill>
              </a:rPr>
              <a:t>Rápido</a:t>
            </a:r>
            <a:r>
              <a:rPr lang="es-EC" dirty="0" smtClean="0">
                <a:solidFill>
                  <a:schemeClr val="tx2"/>
                </a:solidFill>
              </a:rPr>
              <a:t>, barato y fácil para encontrar problemas de usabilidad</a:t>
            </a:r>
            <a:r>
              <a:rPr lang="es-EC" dirty="0">
                <a:solidFill>
                  <a:schemeClr val="tx2"/>
                </a:solidFill>
              </a:rPr>
              <a:t>.</a:t>
            </a:r>
          </a:p>
        </p:txBody>
      </p:sp>
      <p:sp>
        <p:nvSpPr>
          <p:cNvPr id="11" name="Rectángulo 10"/>
          <p:cNvSpPr/>
          <p:nvPr/>
        </p:nvSpPr>
        <p:spPr>
          <a:xfrm>
            <a:off x="8079492" y="4353033"/>
            <a:ext cx="3531316" cy="369332"/>
          </a:xfrm>
          <a:prstGeom prst="rect">
            <a:avLst/>
          </a:prstGeom>
          <a:solidFill>
            <a:srgbClr val="CCCC00"/>
          </a:solidFill>
        </p:spPr>
        <p:txBody>
          <a:bodyPr wrap="square">
            <a:spAutoFit/>
          </a:bodyPr>
          <a:lstStyle/>
          <a:p>
            <a:r>
              <a:rPr lang="es-ES" dirty="0"/>
              <a:t>E</a:t>
            </a:r>
            <a:r>
              <a:rPr lang="es-ES" dirty="0" smtClean="0"/>
              <a:t>valuar </a:t>
            </a:r>
            <a:r>
              <a:rPr lang="es-ES" dirty="0"/>
              <a:t>el diseño de interfaz</a:t>
            </a:r>
            <a:endParaRPr lang="es-EC" dirty="0">
              <a:solidFill>
                <a:schemeClr val="tx2"/>
              </a:solidFill>
            </a:endParaRPr>
          </a:p>
        </p:txBody>
      </p:sp>
      <p:sp>
        <p:nvSpPr>
          <p:cNvPr id="14" name="Rectángulo 13"/>
          <p:cNvSpPr/>
          <p:nvPr/>
        </p:nvSpPr>
        <p:spPr>
          <a:xfrm>
            <a:off x="8045666" y="3031992"/>
            <a:ext cx="3565142" cy="923330"/>
          </a:xfrm>
          <a:prstGeom prst="rect">
            <a:avLst/>
          </a:prstGeom>
          <a:solidFill>
            <a:srgbClr val="00FF99"/>
          </a:solidFill>
        </p:spPr>
        <p:txBody>
          <a:bodyPr wrap="square">
            <a:spAutoFit/>
          </a:bodyPr>
          <a:lstStyle/>
          <a:p>
            <a:r>
              <a:rPr lang="es-ES" dirty="0"/>
              <a:t>Evaluar los requisitos de los usuarios basados en atributos de usabilidad </a:t>
            </a:r>
            <a:endParaRPr lang="es-EC" dirty="0">
              <a:solidFill>
                <a:schemeClr val="tx2"/>
              </a:solidFill>
            </a:endParaRPr>
          </a:p>
        </p:txBody>
      </p:sp>
      <p:sp>
        <p:nvSpPr>
          <p:cNvPr id="18" name="Abrir llave 17"/>
          <p:cNvSpPr/>
          <p:nvPr/>
        </p:nvSpPr>
        <p:spPr>
          <a:xfrm>
            <a:off x="2920623" y="3381650"/>
            <a:ext cx="368490" cy="1340716"/>
          </a:xfrm>
          <a:prstGeom prst="leftBrace">
            <a:avLst>
              <a:gd name="adj1" fmla="val 4537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Rectángulo 5"/>
          <p:cNvSpPr/>
          <p:nvPr/>
        </p:nvSpPr>
        <p:spPr>
          <a:xfrm>
            <a:off x="3399829" y="4510718"/>
            <a:ext cx="3538821" cy="369332"/>
          </a:xfrm>
          <a:prstGeom prst="rect">
            <a:avLst/>
          </a:prstGeom>
          <a:solidFill>
            <a:srgbClr val="CCCC00"/>
          </a:solidFill>
        </p:spPr>
        <p:txBody>
          <a:bodyPr wrap="square">
            <a:spAutoFit/>
          </a:bodyPr>
          <a:lstStyle/>
          <a:p>
            <a:r>
              <a:rPr lang="es-EC" dirty="0" smtClean="0"/>
              <a:t>Grupo de expertos</a:t>
            </a:r>
            <a:endParaRPr lang="es-EC" dirty="0"/>
          </a:p>
        </p:txBody>
      </p:sp>
      <p:sp>
        <p:nvSpPr>
          <p:cNvPr id="15" name="Rectángulo 14"/>
          <p:cNvSpPr/>
          <p:nvPr/>
        </p:nvSpPr>
        <p:spPr>
          <a:xfrm>
            <a:off x="8062578" y="5120076"/>
            <a:ext cx="3565143" cy="646331"/>
          </a:xfrm>
          <a:prstGeom prst="rect">
            <a:avLst/>
          </a:prstGeom>
          <a:solidFill>
            <a:schemeClr val="accent2">
              <a:lumMod val="75000"/>
            </a:schemeClr>
          </a:solidFill>
        </p:spPr>
        <p:txBody>
          <a:bodyPr wrap="square">
            <a:spAutoFit/>
          </a:bodyPr>
          <a:lstStyle/>
          <a:p>
            <a:r>
              <a:rPr lang="es-EC" dirty="0" smtClean="0">
                <a:solidFill>
                  <a:schemeClr val="tx2"/>
                </a:solidFill>
              </a:rPr>
              <a:t>Aplicado en todas las etapas del ciclo de vida del </a:t>
            </a:r>
            <a:r>
              <a:rPr lang="es-EC" dirty="0" err="1" smtClean="0">
                <a:solidFill>
                  <a:schemeClr val="tx2"/>
                </a:solidFill>
              </a:rPr>
              <a:t>sw</a:t>
            </a:r>
            <a:r>
              <a:rPr lang="es-EC" dirty="0" smtClean="0">
                <a:solidFill>
                  <a:schemeClr val="tx2"/>
                </a:solidFill>
              </a:rPr>
              <a:t>.</a:t>
            </a:r>
            <a:endParaRPr lang="es-EC" dirty="0">
              <a:solidFill>
                <a:schemeClr val="tx2"/>
              </a:solidFill>
            </a:endParaRPr>
          </a:p>
        </p:txBody>
      </p:sp>
      <p:sp>
        <p:nvSpPr>
          <p:cNvPr id="20" name="Abrir llave 19"/>
          <p:cNvSpPr/>
          <p:nvPr/>
        </p:nvSpPr>
        <p:spPr>
          <a:xfrm>
            <a:off x="7393067" y="3493657"/>
            <a:ext cx="368490" cy="1924504"/>
          </a:xfrm>
          <a:prstGeom prst="leftBrace">
            <a:avLst>
              <a:gd name="adj1" fmla="val 4537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 name="Marcador de número de diapositiva 2"/>
          <p:cNvSpPr>
            <a:spLocks noGrp="1"/>
          </p:cNvSpPr>
          <p:nvPr>
            <p:ph type="sldNum" sz="quarter" idx="12"/>
          </p:nvPr>
        </p:nvSpPr>
        <p:spPr/>
        <p:txBody>
          <a:bodyPr/>
          <a:lstStyle/>
          <a:p>
            <a:fld id="{C3B4E946-9B80-452A-B5A3-3659FFB90BB0}" type="slidenum">
              <a:rPr lang="es-EC" smtClean="0"/>
              <a:t>40</a:t>
            </a:fld>
            <a:endParaRPr lang="es-EC"/>
          </a:p>
        </p:txBody>
      </p:sp>
    </p:spTree>
    <p:extLst>
      <p:ext uri="{BB962C8B-B14F-4D97-AF65-F5344CB8AC3E}">
        <p14:creationId xmlns:p14="http://schemas.microsoft.com/office/powerpoint/2010/main" val="1879503073"/>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4" name="Marcador de contenido 2"/>
          <p:cNvSpPr>
            <a:spLocks noGrp="1"/>
          </p:cNvSpPr>
          <p:nvPr>
            <p:ph idx="1"/>
          </p:nvPr>
        </p:nvSpPr>
        <p:spPr>
          <a:xfrm>
            <a:off x="363477" y="1899884"/>
            <a:ext cx="11346302" cy="693333"/>
          </a:xfrm>
          <a:solidFill>
            <a:srgbClr val="FFC000"/>
          </a:solidFill>
          <a:effectLst>
            <a:outerShdw blurRad="50800" dist="38100" dir="8100000" algn="tr" rotWithShape="0">
              <a:prstClr val="black">
                <a:alpha val="40000"/>
              </a:prstClr>
            </a:outerShdw>
          </a:effectLst>
        </p:spPr>
        <p:txBody>
          <a:bodyPr>
            <a:normAutofit/>
          </a:bodyPr>
          <a:lstStyle/>
          <a:p>
            <a:r>
              <a:rPr lang="es-ES" b="1" dirty="0" smtClean="0"/>
              <a:t>RQ6</a:t>
            </a:r>
            <a:r>
              <a:rPr lang="es-ES" b="1" dirty="0"/>
              <a:t>:</a:t>
            </a:r>
            <a:r>
              <a:rPr lang="es-ES" dirty="0"/>
              <a:t> ¿Cuáles son  las herramientas, modelos y pruebas utilizadas para evaluar la usabilidad de las aplicaciones móviles para personas con discapacidad visual</a:t>
            </a:r>
            <a:r>
              <a:rPr lang="es-ES" dirty="0" smtClean="0"/>
              <a:t>?</a:t>
            </a:r>
            <a:endParaRPr lang="es-EC" dirty="0"/>
          </a:p>
        </p:txBody>
      </p:sp>
      <p:sp>
        <p:nvSpPr>
          <p:cNvPr id="5" name="Rectángulo 4"/>
          <p:cNvSpPr/>
          <p:nvPr/>
        </p:nvSpPr>
        <p:spPr>
          <a:xfrm>
            <a:off x="1342894" y="4526254"/>
            <a:ext cx="1460015" cy="369332"/>
          </a:xfrm>
          <a:prstGeom prst="rect">
            <a:avLst/>
          </a:prstGeom>
          <a:solidFill>
            <a:srgbClr val="3DFF1D"/>
          </a:solidFill>
        </p:spPr>
        <p:txBody>
          <a:bodyPr wrap="none">
            <a:spAutoFit/>
          </a:bodyPr>
          <a:lstStyle/>
          <a:p>
            <a:r>
              <a:rPr lang="es-EC" dirty="0" smtClean="0">
                <a:solidFill>
                  <a:schemeClr val="tx2"/>
                </a:solidFill>
              </a:rPr>
              <a:t>Herramientas</a:t>
            </a:r>
            <a:endParaRPr lang="es-EC" dirty="0">
              <a:solidFill>
                <a:schemeClr val="tx2"/>
              </a:solidFill>
            </a:endParaRPr>
          </a:p>
        </p:txBody>
      </p:sp>
      <p:sp>
        <p:nvSpPr>
          <p:cNvPr id="7" name="Rectángulo 6"/>
          <p:cNvSpPr/>
          <p:nvPr/>
        </p:nvSpPr>
        <p:spPr>
          <a:xfrm>
            <a:off x="3399830" y="3227691"/>
            <a:ext cx="3538820" cy="369332"/>
          </a:xfrm>
          <a:prstGeom prst="rect">
            <a:avLst/>
          </a:prstGeom>
          <a:solidFill>
            <a:schemeClr val="accent3">
              <a:lumMod val="75000"/>
            </a:schemeClr>
          </a:solidFill>
        </p:spPr>
        <p:txBody>
          <a:bodyPr wrap="square">
            <a:spAutoFit/>
          </a:bodyPr>
          <a:lstStyle/>
          <a:p>
            <a:r>
              <a:rPr lang="es-ES" dirty="0" smtClean="0">
                <a:solidFill>
                  <a:schemeClr val="tx2"/>
                </a:solidFill>
              </a:rPr>
              <a:t>Encuesta</a:t>
            </a:r>
            <a:endParaRPr lang="es-EC" dirty="0">
              <a:solidFill>
                <a:schemeClr val="tx2"/>
              </a:solidFill>
            </a:endParaRPr>
          </a:p>
        </p:txBody>
      </p:sp>
      <p:sp>
        <p:nvSpPr>
          <p:cNvPr id="10" name="Rectángulo 9"/>
          <p:cNvSpPr/>
          <p:nvPr/>
        </p:nvSpPr>
        <p:spPr>
          <a:xfrm>
            <a:off x="3373508" y="3747767"/>
            <a:ext cx="3565143" cy="369332"/>
          </a:xfrm>
          <a:prstGeom prst="rect">
            <a:avLst/>
          </a:prstGeom>
          <a:solidFill>
            <a:schemeClr val="accent6">
              <a:lumMod val="60000"/>
              <a:lumOff val="40000"/>
            </a:schemeClr>
          </a:solidFill>
        </p:spPr>
        <p:txBody>
          <a:bodyPr wrap="square">
            <a:spAutoFit/>
          </a:bodyPr>
          <a:lstStyle/>
          <a:p>
            <a:r>
              <a:rPr lang="es-EC" dirty="0" smtClean="0">
                <a:solidFill>
                  <a:schemeClr val="tx2"/>
                </a:solidFill>
              </a:rPr>
              <a:t>Cuestionarios</a:t>
            </a:r>
            <a:endParaRPr lang="es-EC" dirty="0">
              <a:solidFill>
                <a:schemeClr val="tx2"/>
              </a:solidFill>
            </a:endParaRPr>
          </a:p>
        </p:txBody>
      </p:sp>
      <p:sp>
        <p:nvSpPr>
          <p:cNvPr id="11" name="Rectángulo 10"/>
          <p:cNvSpPr/>
          <p:nvPr/>
        </p:nvSpPr>
        <p:spPr>
          <a:xfrm>
            <a:off x="6095999" y="4526254"/>
            <a:ext cx="5353105" cy="584775"/>
          </a:xfrm>
          <a:prstGeom prst="rect">
            <a:avLst/>
          </a:prstGeom>
          <a:solidFill>
            <a:srgbClr val="CCCC00"/>
          </a:solidFill>
        </p:spPr>
        <p:txBody>
          <a:bodyPr wrap="square">
            <a:spAutoFit/>
          </a:bodyPr>
          <a:lstStyle/>
          <a:p>
            <a:r>
              <a:rPr lang="es-EC" sz="1600" dirty="0"/>
              <a:t>Pueden ser </a:t>
            </a:r>
            <a:r>
              <a:rPr lang="es-ES" sz="1600" dirty="0"/>
              <a:t>grabadas en audio y video, siendo la información posteriormente transcrita, analizada e interpretada </a:t>
            </a:r>
            <a:endParaRPr lang="es-EC" sz="1600" dirty="0">
              <a:solidFill>
                <a:schemeClr val="tx2"/>
              </a:solidFill>
            </a:endParaRPr>
          </a:p>
        </p:txBody>
      </p:sp>
      <p:sp>
        <p:nvSpPr>
          <p:cNvPr id="14" name="Rectángulo 13"/>
          <p:cNvSpPr/>
          <p:nvPr/>
        </p:nvSpPr>
        <p:spPr>
          <a:xfrm>
            <a:off x="7432534" y="3170848"/>
            <a:ext cx="4016570" cy="830997"/>
          </a:xfrm>
          <a:prstGeom prst="rect">
            <a:avLst/>
          </a:prstGeom>
          <a:solidFill>
            <a:srgbClr val="00FF99"/>
          </a:solidFill>
        </p:spPr>
        <p:txBody>
          <a:bodyPr wrap="square">
            <a:spAutoFit/>
          </a:bodyPr>
          <a:lstStyle/>
          <a:p>
            <a:r>
              <a:rPr lang="es-ES" sz="1600" dirty="0"/>
              <a:t>Resumir el estado actual de los requisitos de usabilidad de las aplicaciones de accesibilidad móvil </a:t>
            </a:r>
            <a:endParaRPr lang="es-EC" sz="1600" dirty="0">
              <a:solidFill>
                <a:schemeClr val="tx2"/>
              </a:solidFill>
            </a:endParaRPr>
          </a:p>
        </p:txBody>
      </p:sp>
      <p:sp>
        <p:nvSpPr>
          <p:cNvPr id="18" name="Abrir llave 17"/>
          <p:cNvSpPr/>
          <p:nvPr/>
        </p:nvSpPr>
        <p:spPr>
          <a:xfrm>
            <a:off x="2920623" y="3381649"/>
            <a:ext cx="368490" cy="2855377"/>
          </a:xfrm>
          <a:prstGeom prst="leftBrace">
            <a:avLst>
              <a:gd name="adj1" fmla="val 4537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Rectángulo 5"/>
          <p:cNvSpPr/>
          <p:nvPr/>
        </p:nvSpPr>
        <p:spPr>
          <a:xfrm>
            <a:off x="3524540" y="4543216"/>
            <a:ext cx="2111985" cy="369332"/>
          </a:xfrm>
          <a:prstGeom prst="rect">
            <a:avLst/>
          </a:prstGeom>
          <a:solidFill>
            <a:srgbClr val="CCCC00"/>
          </a:solidFill>
        </p:spPr>
        <p:txBody>
          <a:bodyPr wrap="square">
            <a:spAutoFit/>
          </a:bodyPr>
          <a:lstStyle/>
          <a:p>
            <a:r>
              <a:rPr lang="es-EC" dirty="0" smtClean="0"/>
              <a:t>Entrevistas</a:t>
            </a:r>
            <a:endParaRPr lang="es-EC" dirty="0"/>
          </a:p>
        </p:txBody>
      </p:sp>
      <p:sp>
        <p:nvSpPr>
          <p:cNvPr id="15" name="Rectángulo 14"/>
          <p:cNvSpPr/>
          <p:nvPr/>
        </p:nvSpPr>
        <p:spPr>
          <a:xfrm>
            <a:off x="5848709" y="5819255"/>
            <a:ext cx="5600396" cy="830997"/>
          </a:xfrm>
          <a:prstGeom prst="rect">
            <a:avLst/>
          </a:prstGeom>
          <a:solidFill>
            <a:schemeClr val="accent2">
              <a:lumMod val="75000"/>
            </a:schemeClr>
          </a:solidFill>
        </p:spPr>
        <p:txBody>
          <a:bodyPr wrap="square">
            <a:spAutoFit/>
          </a:bodyPr>
          <a:lstStyle/>
          <a:p>
            <a:r>
              <a:rPr lang="es-ES" sz="1600" dirty="0"/>
              <a:t> Evalúa el uso de una aplicación por primera vez y permiten identificar problemas de usabilidad a los que se enfrentan los usuarios novatos y experimentados</a:t>
            </a:r>
            <a:endParaRPr lang="es-EC" sz="1600" dirty="0">
              <a:solidFill>
                <a:schemeClr val="tx2"/>
              </a:solidFill>
            </a:endParaRPr>
          </a:p>
        </p:txBody>
      </p:sp>
      <p:sp>
        <p:nvSpPr>
          <p:cNvPr id="20" name="Abrir llave 19"/>
          <p:cNvSpPr/>
          <p:nvPr/>
        </p:nvSpPr>
        <p:spPr>
          <a:xfrm>
            <a:off x="7129932" y="3300248"/>
            <a:ext cx="236032" cy="750797"/>
          </a:xfrm>
          <a:prstGeom prst="leftBrace">
            <a:avLst>
              <a:gd name="adj1" fmla="val 1574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Rectángulo 12"/>
          <p:cNvSpPr/>
          <p:nvPr/>
        </p:nvSpPr>
        <p:spPr>
          <a:xfrm>
            <a:off x="3454552" y="5858740"/>
            <a:ext cx="2181974" cy="369332"/>
          </a:xfrm>
          <a:prstGeom prst="rect">
            <a:avLst/>
          </a:prstGeom>
          <a:solidFill>
            <a:srgbClr val="00B0F0"/>
          </a:solidFill>
        </p:spPr>
        <p:txBody>
          <a:bodyPr wrap="square">
            <a:spAutoFit/>
          </a:bodyPr>
          <a:lstStyle/>
          <a:p>
            <a:r>
              <a:rPr lang="es-EC" dirty="0" smtClean="0"/>
              <a:t>Recorrido cognitivo</a:t>
            </a:r>
            <a:endParaRPr lang="es-EC" dirty="0"/>
          </a:p>
        </p:txBody>
      </p:sp>
      <p:sp>
        <p:nvSpPr>
          <p:cNvPr id="3" name="Marcador de número de diapositiva 2"/>
          <p:cNvSpPr>
            <a:spLocks noGrp="1"/>
          </p:cNvSpPr>
          <p:nvPr>
            <p:ph type="sldNum" sz="quarter" idx="12"/>
          </p:nvPr>
        </p:nvSpPr>
        <p:spPr/>
        <p:txBody>
          <a:bodyPr/>
          <a:lstStyle/>
          <a:p>
            <a:fld id="{C3B4E946-9B80-452A-B5A3-3659FFB90BB0}" type="slidenum">
              <a:rPr lang="es-EC" smtClean="0"/>
              <a:t>41</a:t>
            </a:fld>
            <a:endParaRPr lang="es-EC"/>
          </a:p>
        </p:txBody>
      </p:sp>
    </p:spTree>
    <p:extLst>
      <p:ext uri="{BB962C8B-B14F-4D97-AF65-F5344CB8AC3E}">
        <p14:creationId xmlns:p14="http://schemas.microsoft.com/office/powerpoint/2010/main" val="4156024109"/>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Extracción y síntesis de resultados</a:t>
            </a:r>
          </a:p>
        </p:txBody>
      </p:sp>
      <p:sp>
        <p:nvSpPr>
          <p:cNvPr id="4" name="Marcador de contenido 2"/>
          <p:cNvSpPr>
            <a:spLocks noGrp="1"/>
          </p:cNvSpPr>
          <p:nvPr>
            <p:ph idx="1"/>
          </p:nvPr>
        </p:nvSpPr>
        <p:spPr>
          <a:xfrm>
            <a:off x="363477" y="1899884"/>
            <a:ext cx="11346302" cy="693333"/>
          </a:xfrm>
          <a:solidFill>
            <a:srgbClr val="FFC000"/>
          </a:solidFill>
          <a:effectLst>
            <a:outerShdw blurRad="50800" dist="38100" dir="8100000" algn="tr" rotWithShape="0">
              <a:prstClr val="black">
                <a:alpha val="40000"/>
              </a:prstClr>
            </a:outerShdw>
          </a:effectLst>
        </p:spPr>
        <p:txBody>
          <a:bodyPr>
            <a:normAutofit/>
          </a:bodyPr>
          <a:lstStyle/>
          <a:p>
            <a:r>
              <a:rPr lang="es-ES" b="1" dirty="0" smtClean="0"/>
              <a:t>RQ6</a:t>
            </a:r>
            <a:r>
              <a:rPr lang="es-ES" b="1" dirty="0"/>
              <a:t>:</a:t>
            </a:r>
            <a:r>
              <a:rPr lang="es-ES" dirty="0"/>
              <a:t> ¿Cuáles son  las herramientas, modelos y pruebas utilizadas para evaluar la usabilidad de las aplicaciones móviles para personas con discapacidad visual</a:t>
            </a:r>
            <a:r>
              <a:rPr lang="es-ES" dirty="0" smtClean="0"/>
              <a:t>?</a:t>
            </a:r>
            <a:endParaRPr lang="es-EC" dirty="0"/>
          </a:p>
        </p:txBody>
      </p:sp>
      <p:sp>
        <p:nvSpPr>
          <p:cNvPr id="5" name="Rectángulo 4"/>
          <p:cNvSpPr/>
          <p:nvPr/>
        </p:nvSpPr>
        <p:spPr>
          <a:xfrm>
            <a:off x="4636756" y="6386914"/>
            <a:ext cx="2542684" cy="369332"/>
          </a:xfrm>
          <a:prstGeom prst="rect">
            <a:avLst/>
          </a:prstGeom>
          <a:solidFill>
            <a:srgbClr val="3DFF1D"/>
          </a:solidFill>
        </p:spPr>
        <p:txBody>
          <a:bodyPr wrap="none">
            <a:spAutoFit/>
          </a:bodyPr>
          <a:lstStyle/>
          <a:p>
            <a:r>
              <a:rPr lang="es-EC" b="1" dirty="0" smtClean="0">
                <a:solidFill>
                  <a:schemeClr val="tx2"/>
                </a:solidFill>
              </a:rPr>
              <a:t>Modelos de usabilidad</a:t>
            </a:r>
            <a:endParaRPr lang="es-EC" b="1" dirty="0">
              <a:solidFill>
                <a:schemeClr val="tx2"/>
              </a:solidFill>
            </a:endParaRPr>
          </a:p>
        </p:txBody>
      </p:sp>
      <p:sp>
        <p:nvSpPr>
          <p:cNvPr id="7" name="Rectángulo 6"/>
          <p:cNvSpPr/>
          <p:nvPr/>
        </p:nvSpPr>
        <p:spPr>
          <a:xfrm>
            <a:off x="2350577" y="5023643"/>
            <a:ext cx="2595318" cy="646331"/>
          </a:xfrm>
          <a:prstGeom prst="rect">
            <a:avLst/>
          </a:prstGeom>
          <a:solidFill>
            <a:schemeClr val="accent3">
              <a:lumMod val="75000"/>
            </a:schemeClr>
          </a:solidFill>
        </p:spPr>
        <p:txBody>
          <a:bodyPr wrap="square">
            <a:spAutoFit/>
          </a:bodyPr>
          <a:lstStyle/>
          <a:p>
            <a:r>
              <a:rPr lang="es-EC" dirty="0" smtClean="0"/>
              <a:t>Modelo de usabilidad de Nielsen</a:t>
            </a:r>
            <a:endParaRPr lang="es-EC" dirty="0">
              <a:solidFill>
                <a:schemeClr val="tx2"/>
              </a:solidFill>
            </a:endParaRPr>
          </a:p>
        </p:txBody>
      </p:sp>
      <p:sp>
        <p:nvSpPr>
          <p:cNvPr id="10" name="Rectángulo 9"/>
          <p:cNvSpPr/>
          <p:nvPr/>
        </p:nvSpPr>
        <p:spPr>
          <a:xfrm>
            <a:off x="6879678" y="4856089"/>
            <a:ext cx="3565143" cy="923330"/>
          </a:xfrm>
          <a:prstGeom prst="rect">
            <a:avLst/>
          </a:prstGeom>
          <a:solidFill>
            <a:schemeClr val="accent6">
              <a:lumMod val="60000"/>
              <a:lumOff val="40000"/>
            </a:schemeClr>
          </a:solidFill>
        </p:spPr>
        <p:txBody>
          <a:bodyPr wrap="square">
            <a:spAutoFit/>
          </a:bodyPr>
          <a:lstStyle/>
          <a:p>
            <a:r>
              <a:rPr lang="es-EC" dirty="0"/>
              <a:t>Heurística de usabilidad para el diseño de interfaz de </a:t>
            </a:r>
            <a:r>
              <a:rPr lang="es-EC" dirty="0" smtClean="0"/>
              <a:t>usuario (Nielsen)</a:t>
            </a:r>
            <a:endParaRPr lang="es-EC" dirty="0">
              <a:solidFill>
                <a:schemeClr val="tx2"/>
              </a:solidFill>
            </a:endParaRPr>
          </a:p>
        </p:txBody>
      </p:sp>
      <p:sp>
        <p:nvSpPr>
          <p:cNvPr id="18" name="Abrir llave 17"/>
          <p:cNvSpPr/>
          <p:nvPr/>
        </p:nvSpPr>
        <p:spPr>
          <a:xfrm rot="16200000">
            <a:off x="5629555" y="3447861"/>
            <a:ext cx="368490" cy="5151976"/>
          </a:xfrm>
          <a:prstGeom prst="leftBrace">
            <a:avLst>
              <a:gd name="adj1" fmla="val 45370"/>
              <a:gd name="adj2" fmla="val 462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Rectángulo 5"/>
          <p:cNvSpPr/>
          <p:nvPr/>
        </p:nvSpPr>
        <p:spPr>
          <a:xfrm>
            <a:off x="1061950" y="4229421"/>
            <a:ext cx="3414110" cy="646331"/>
          </a:xfrm>
          <a:prstGeom prst="rect">
            <a:avLst/>
          </a:prstGeom>
          <a:solidFill>
            <a:srgbClr val="CCCC00"/>
          </a:solidFill>
        </p:spPr>
        <p:txBody>
          <a:bodyPr wrap="square">
            <a:spAutoFit/>
          </a:bodyPr>
          <a:lstStyle/>
          <a:p>
            <a:r>
              <a:rPr lang="es-EC" dirty="0"/>
              <a:t>Modelo o Sistema de Usabilidad SUS</a:t>
            </a:r>
          </a:p>
        </p:txBody>
      </p:sp>
      <p:sp>
        <p:nvSpPr>
          <p:cNvPr id="15" name="Rectángulo 14"/>
          <p:cNvSpPr/>
          <p:nvPr/>
        </p:nvSpPr>
        <p:spPr>
          <a:xfrm>
            <a:off x="267393" y="3606668"/>
            <a:ext cx="3532054" cy="338554"/>
          </a:xfrm>
          <a:prstGeom prst="rect">
            <a:avLst/>
          </a:prstGeom>
          <a:solidFill>
            <a:schemeClr val="accent2">
              <a:lumMod val="75000"/>
            </a:schemeClr>
          </a:solidFill>
        </p:spPr>
        <p:txBody>
          <a:bodyPr wrap="square">
            <a:spAutoFit/>
          </a:bodyPr>
          <a:lstStyle/>
          <a:p>
            <a:r>
              <a:rPr lang="es-EC" sz="1600" dirty="0">
                <a:solidFill>
                  <a:schemeClr val="tx2"/>
                </a:solidFill>
              </a:rPr>
              <a:t>NASA-</a:t>
            </a:r>
            <a:r>
              <a:rPr lang="es-EC" sz="1600" dirty="0" err="1">
                <a:solidFill>
                  <a:schemeClr val="tx2"/>
                </a:solidFill>
              </a:rPr>
              <a:t>Task</a:t>
            </a:r>
            <a:r>
              <a:rPr lang="es-EC" sz="1600" dirty="0">
                <a:solidFill>
                  <a:schemeClr val="tx2"/>
                </a:solidFill>
              </a:rPr>
              <a:t> Load </a:t>
            </a:r>
            <a:r>
              <a:rPr lang="es-EC" sz="1600" dirty="0" err="1">
                <a:solidFill>
                  <a:schemeClr val="tx2"/>
                </a:solidFill>
              </a:rPr>
              <a:t>Index</a:t>
            </a:r>
            <a:r>
              <a:rPr lang="es-EC" sz="1600" dirty="0">
                <a:solidFill>
                  <a:schemeClr val="tx2"/>
                </a:solidFill>
              </a:rPr>
              <a:t> (NASA-TLX)</a:t>
            </a:r>
          </a:p>
        </p:txBody>
      </p:sp>
      <p:sp>
        <p:nvSpPr>
          <p:cNvPr id="13" name="Rectángulo 12"/>
          <p:cNvSpPr/>
          <p:nvPr/>
        </p:nvSpPr>
        <p:spPr>
          <a:xfrm>
            <a:off x="7828154" y="3755886"/>
            <a:ext cx="3532054" cy="923330"/>
          </a:xfrm>
          <a:prstGeom prst="rect">
            <a:avLst/>
          </a:prstGeom>
          <a:solidFill>
            <a:srgbClr val="00B0F0"/>
          </a:solidFill>
        </p:spPr>
        <p:txBody>
          <a:bodyPr wrap="square">
            <a:spAutoFit/>
          </a:bodyPr>
          <a:lstStyle/>
          <a:p>
            <a:r>
              <a:rPr lang="es-EC" dirty="0"/>
              <a:t>Cuestionario de Usabilidad de Software para Niños Ciegos de Sánchez</a:t>
            </a:r>
          </a:p>
        </p:txBody>
      </p:sp>
      <p:pic>
        <p:nvPicPr>
          <p:cNvPr id="25602" name="Picture 2" descr="Resultado de imagen para encuest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440" y="5064583"/>
            <a:ext cx="1242453" cy="155003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8015785" y="2931267"/>
            <a:ext cx="3693994" cy="584775"/>
          </a:xfrm>
          <a:prstGeom prst="rect">
            <a:avLst/>
          </a:prstGeom>
          <a:solidFill>
            <a:schemeClr val="accent3">
              <a:lumMod val="75000"/>
            </a:schemeClr>
          </a:solidFill>
        </p:spPr>
        <p:txBody>
          <a:bodyPr wrap="square">
            <a:spAutoFit/>
          </a:bodyPr>
          <a:lstStyle/>
          <a:p>
            <a:r>
              <a:rPr lang="es-EC" sz="1600" dirty="0" smtClean="0"/>
              <a:t>MPUQ: Mobile </a:t>
            </a:r>
            <a:r>
              <a:rPr lang="es-EC" sz="1600" dirty="0" err="1"/>
              <a:t>Phone</a:t>
            </a:r>
            <a:r>
              <a:rPr lang="es-EC" sz="1600" dirty="0"/>
              <a:t> </a:t>
            </a:r>
            <a:r>
              <a:rPr lang="es-EC" sz="1600" dirty="0" err="1"/>
              <a:t>Usability</a:t>
            </a:r>
            <a:r>
              <a:rPr lang="es-EC" sz="1600" dirty="0"/>
              <a:t> </a:t>
            </a:r>
            <a:r>
              <a:rPr lang="es-EC" sz="1600" dirty="0" err="1"/>
              <a:t>Questionnaire</a:t>
            </a:r>
            <a:r>
              <a:rPr lang="es-EC" sz="1600" dirty="0"/>
              <a:t> propuesto </a:t>
            </a:r>
            <a:r>
              <a:rPr lang="es-EC" sz="1600" dirty="0" smtClean="0"/>
              <a:t>por (Ryu,2006)</a:t>
            </a:r>
            <a:endParaRPr lang="es-EC" sz="1600" dirty="0"/>
          </a:p>
        </p:txBody>
      </p:sp>
      <p:sp>
        <p:nvSpPr>
          <p:cNvPr id="3" name="Marcador de número de diapositiva 2"/>
          <p:cNvSpPr>
            <a:spLocks noGrp="1"/>
          </p:cNvSpPr>
          <p:nvPr>
            <p:ph type="sldNum" sz="quarter" idx="12"/>
          </p:nvPr>
        </p:nvSpPr>
        <p:spPr/>
        <p:txBody>
          <a:bodyPr/>
          <a:lstStyle/>
          <a:p>
            <a:fld id="{C3B4E946-9B80-452A-B5A3-3659FFB90BB0}" type="slidenum">
              <a:rPr lang="es-EC" smtClean="0"/>
              <a:t>42</a:t>
            </a:fld>
            <a:endParaRPr lang="es-EC"/>
          </a:p>
        </p:txBody>
      </p:sp>
    </p:spTree>
    <p:extLst>
      <p:ext uri="{BB962C8B-B14F-4D97-AF65-F5344CB8AC3E}">
        <p14:creationId xmlns:p14="http://schemas.microsoft.com/office/powerpoint/2010/main" val="905462760"/>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recomendaciones y futuras líneas de investigación</a:t>
            </a:r>
            <a:endParaRPr lang="es-EC" dirty="0"/>
          </a:p>
        </p:txBody>
      </p:sp>
      <p:sp>
        <p:nvSpPr>
          <p:cNvPr id="4" name="Marcador de contenido 3"/>
          <p:cNvSpPr>
            <a:spLocks noGrp="1"/>
          </p:cNvSpPr>
          <p:nvPr>
            <p:ph idx="1"/>
          </p:nvPr>
        </p:nvSpPr>
        <p:spPr>
          <a:xfrm>
            <a:off x="2979989" y="1910782"/>
            <a:ext cx="8630820" cy="1692227"/>
          </a:xfrm>
          <a:solidFill>
            <a:schemeClr val="tx2">
              <a:lumMod val="20000"/>
              <a:lumOff val="80000"/>
            </a:schemeClr>
          </a:solidFill>
        </p:spPr>
        <p:txBody>
          <a:bodyPr>
            <a:normAutofit/>
          </a:bodyPr>
          <a:lstStyle/>
          <a:p>
            <a:pPr algn="just"/>
            <a:r>
              <a:rPr lang="es-ES" sz="1600" dirty="0"/>
              <a:t>El uso del diseño participativo, diseño centrado </a:t>
            </a:r>
            <a:r>
              <a:rPr lang="es-ES" sz="1600" dirty="0" smtClean="0"/>
              <a:t>las capacidades propias de los usuarios objetivo </a:t>
            </a:r>
            <a:r>
              <a:rPr lang="es-ES" sz="1600" dirty="0"/>
              <a:t>y la incorporación </a:t>
            </a:r>
            <a:r>
              <a:rPr lang="es-ES" sz="1600" dirty="0" smtClean="0"/>
              <a:t>del mismo en cada </a:t>
            </a:r>
            <a:r>
              <a:rPr lang="es-ES" sz="1600" dirty="0"/>
              <a:t>fase del desarrollo del software acompañado de un proceso de desarrollo iterativo permiten a los desarrolladores tener una retroalimentación temprana de los problemas de interacción y de funcionalidad </a:t>
            </a:r>
            <a:r>
              <a:rPr lang="es-ES" sz="1600" dirty="0" smtClean="0"/>
              <a:t>de la </a:t>
            </a:r>
            <a:r>
              <a:rPr lang="es-ES" sz="1600" dirty="0"/>
              <a:t>aplicación; con lo que son capaces de realizar cambios y mejoras a los prototipos evaluados; obteniendo como resultado, aplicaciones móviles usables por personas con discapacidad visual</a:t>
            </a:r>
            <a:r>
              <a:rPr lang="es-ES" sz="1600" dirty="0" smtClean="0"/>
              <a:t>.</a:t>
            </a:r>
          </a:p>
        </p:txBody>
      </p:sp>
      <p:pic>
        <p:nvPicPr>
          <p:cNvPr id="6" name="Picture 2" descr="Resultado de imagen para conclusio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0" y="1883388"/>
            <a:ext cx="2979988" cy="1449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53646" y="3797835"/>
            <a:ext cx="11234332" cy="830997"/>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
            </a:pPr>
            <a:r>
              <a:rPr lang="es-ES" sz="1600" dirty="0" smtClean="0">
                <a:solidFill>
                  <a:schemeClr val="tx2"/>
                </a:solidFill>
              </a:rPr>
              <a:t>La inexistencia de modelos formales para la evaluación de la usabilidad de las aplicaciones móviles para personas con discapacidad visual ha forzado a los evaluadores a utilizar modelos tradicionales de evaluación, e incorporar atributos de usabilidad en base a su experiencia, por lo que los resultados de la evaluación de la usabilidad podrían no ser fiables ni generalizables.</a:t>
            </a:r>
            <a:endParaRPr lang="es-EC" sz="1600" dirty="0">
              <a:solidFill>
                <a:schemeClr val="tx2"/>
              </a:solidFill>
            </a:endParaRPr>
          </a:p>
        </p:txBody>
      </p:sp>
      <p:sp>
        <p:nvSpPr>
          <p:cNvPr id="8" name="Rectángulo 7"/>
          <p:cNvSpPr/>
          <p:nvPr/>
        </p:nvSpPr>
        <p:spPr>
          <a:xfrm>
            <a:off x="274118" y="4746176"/>
            <a:ext cx="11213860" cy="830997"/>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s-ES" sz="1600" dirty="0" smtClean="0">
                <a:solidFill>
                  <a:schemeClr val="tx2"/>
                </a:solidFill>
              </a:rPr>
              <a:t>El diseño de la interfaz de las aplicaciones móviles para personas con discapacidad visual debe considerar un número de interacciones usuario-interfaz mínimo, tal que le permita al usuario realizar las tareas especificas para las cuales fue creada la aplicación.</a:t>
            </a:r>
            <a:endParaRPr lang="es-EC" sz="1600" dirty="0">
              <a:solidFill>
                <a:schemeClr val="tx2"/>
              </a:solidFill>
            </a:endParaRPr>
          </a:p>
        </p:txBody>
      </p:sp>
      <p:sp>
        <p:nvSpPr>
          <p:cNvPr id="9" name="Rectángulo 8"/>
          <p:cNvSpPr/>
          <p:nvPr/>
        </p:nvSpPr>
        <p:spPr>
          <a:xfrm>
            <a:off x="253646" y="5705132"/>
            <a:ext cx="11213860" cy="1077218"/>
          </a:xfrm>
          <a:prstGeom prst="rect">
            <a:avLst/>
          </a:prstGeom>
          <a:solidFill>
            <a:schemeClr val="tx2">
              <a:lumMod val="20000"/>
              <a:lumOff val="80000"/>
            </a:schemeClr>
          </a:solidFill>
        </p:spPr>
        <p:txBody>
          <a:bodyPr wrap="square">
            <a:spAutoFit/>
          </a:bodyPr>
          <a:lstStyle/>
          <a:p>
            <a:pPr marL="285750" indent="-285750" algn="just">
              <a:buFont typeface="Arial" panose="020B0604020202020204" pitchFamily="34" charset="0"/>
              <a:buChar char="•"/>
            </a:pPr>
            <a:r>
              <a:rPr lang="es-EC" sz="1600" dirty="0" smtClean="0">
                <a:solidFill>
                  <a:schemeClr val="tx2"/>
                </a:solidFill>
              </a:rPr>
              <a:t>Finalmente, el desarrollo </a:t>
            </a:r>
            <a:r>
              <a:rPr lang="es-EC" sz="1600" dirty="0">
                <a:solidFill>
                  <a:schemeClr val="tx2"/>
                </a:solidFill>
              </a:rPr>
              <a:t>de aplicaciones móviles  para personas con discapacidad visual debería ser considerado como una actividad de colaboración con la sociedad, debido a que el desarrollo de un aplicativo usable y accesible para este grupo de usuarios puede marcar enormes diferencias con las oportunidades tanto educativas, de calidad de vida e incluso </a:t>
            </a:r>
            <a:r>
              <a:rPr lang="es-EC" sz="1600" dirty="0" smtClean="0">
                <a:solidFill>
                  <a:schemeClr val="tx2"/>
                </a:solidFill>
              </a:rPr>
              <a:t>laborales </a:t>
            </a:r>
            <a:r>
              <a:rPr lang="es-EC" sz="1600" dirty="0">
                <a:solidFill>
                  <a:schemeClr val="tx2"/>
                </a:solidFill>
              </a:rPr>
              <a:t>para las personas con discapacidad visual.</a:t>
            </a:r>
          </a:p>
        </p:txBody>
      </p:sp>
      <p:sp>
        <p:nvSpPr>
          <p:cNvPr id="3" name="Marcador de número de diapositiva 2"/>
          <p:cNvSpPr>
            <a:spLocks noGrp="1"/>
          </p:cNvSpPr>
          <p:nvPr>
            <p:ph type="sldNum" sz="quarter" idx="12"/>
          </p:nvPr>
        </p:nvSpPr>
        <p:spPr/>
        <p:txBody>
          <a:bodyPr/>
          <a:lstStyle/>
          <a:p>
            <a:fld id="{C3B4E946-9B80-452A-B5A3-3659FFB90BB0}" type="slidenum">
              <a:rPr lang="es-EC" smtClean="0"/>
              <a:t>43</a:t>
            </a:fld>
            <a:endParaRPr lang="es-EC"/>
          </a:p>
        </p:txBody>
      </p:sp>
    </p:spTree>
    <p:extLst>
      <p:ext uri="{BB962C8B-B14F-4D97-AF65-F5344CB8AC3E}">
        <p14:creationId xmlns:p14="http://schemas.microsoft.com/office/powerpoint/2010/main" val="5271036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 recomendaciones y futuras líneas de investigación</a:t>
            </a:r>
          </a:p>
        </p:txBody>
      </p:sp>
      <p:sp>
        <p:nvSpPr>
          <p:cNvPr id="3" name="Marcador de contenido 2"/>
          <p:cNvSpPr>
            <a:spLocks noGrp="1"/>
          </p:cNvSpPr>
          <p:nvPr>
            <p:ph idx="1"/>
          </p:nvPr>
        </p:nvSpPr>
        <p:spPr>
          <a:xfrm>
            <a:off x="2856836" y="3051492"/>
            <a:ext cx="8880240" cy="805219"/>
          </a:xfrm>
          <a:solidFill>
            <a:schemeClr val="accent4">
              <a:lumMod val="20000"/>
              <a:lumOff val="80000"/>
            </a:schemeClr>
          </a:solidFill>
        </p:spPr>
        <p:txBody>
          <a:bodyPr>
            <a:normAutofit fontScale="92500" lnSpcReduction="10000"/>
          </a:bodyPr>
          <a:lstStyle/>
          <a:p>
            <a:r>
              <a:rPr lang="es-EC" dirty="0"/>
              <a:t>Los </a:t>
            </a:r>
            <a:r>
              <a:rPr lang="es-EC" dirty="0" smtClean="0"/>
              <a:t>desarrolladores deben </a:t>
            </a:r>
            <a:r>
              <a:rPr lang="es-EC" dirty="0"/>
              <a:t>conocer cuáles son las capacidades y necesidades de </a:t>
            </a:r>
            <a:r>
              <a:rPr lang="es-EC" dirty="0" smtClean="0"/>
              <a:t>los usuarios con discapacidad visual antes de desarrollar </a:t>
            </a:r>
            <a:r>
              <a:rPr lang="es-EC" dirty="0"/>
              <a:t>sus aplicativos</a:t>
            </a:r>
            <a:r>
              <a:rPr lang="es-EC" dirty="0" smtClean="0"/>
              <a:t>, para que se enfoquen </a:t>
            </a:r>
            <a:r>
              <a:rPr lang="es-EC" dirty="0"/>
              <a:t>en las habilidades y no en las deficiencias de los usuarios con discapacidad visual</a:t>
            </a:r>
            <a:r>
              <a:rPr lang="es-EC" dirty="0" smtClean="0"/>
              <a:t>.</a:t>
            </a:r>
          </a:p>
        </p:txBody>
      </p:sp>
      <p:pic>
        <p:nvPicPr>
          <p:cNvPr id="31746" name="Picture 2" descr="Resultado de imagen para recomendaciones 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1927" y="1974970"/>
            <a:ext cx="3120977" cy="916586"/>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Resultado de imagen para recomendaciones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991" y="1803524"/>
            <a:ext cx="1620981" cy="170033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11045" y="4128240"/>
            <a:ext cx="10599761" cy="877163"/>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s-EC" sz="1700" dirty="0" smtClean="0">
                <a:solidFill>
                  <a:schemeClr val="tx2"/>
                </a:solidFill>
              </a:rPr>
              <a:t>Realizar evaluaciones de </a:t>
            </a:r>
            <a:r>
              <a:rPr lang="es-EC" sz="1700" dirty="0">
                <a:solidFill>
                  <a:schemeClr val="tx2"/>
                </a:solidFill>
              </a:rPr>
              <a:t>usabilidad durante todo el ciclo de vida del desarrollo del </a:t>
            </a:r>
            <a:r>
              <a:rPr lang="es-EC" sz="1700" dirty="0" smtClean="0">
                <a:solidFill>
                  <a:schemeClr val="tx2"/>
                </a:solidFill>
              </a:rPr>
              <a:t>software basándose en los modelos de evaluación de usabilidad para </a:t>
            </a:r>
            <a:r>
              <a:rPr lang="es-EC" sz="1700" dirty="0">
                <a:solidFill>
                  <a:schemeClr val="tx2"/>
                </a:solidFill>
              </a:rPr>
              <a:t>que las aplicaciones móviles finales sean usables por usuarios con discapacidad visual.</a:t>
            </a:r>
          </a:p>
        </p:txBody>
      </p:sp>
      <p:sp>
        <p:nvSpPr>
          <p:cNvPr id="5" name="Rectángulo 4"/>
          <p:cNvSpPr/>
          <p:nvPr/>
        </p:nvSpPr>
        <p:spPr>
          <a:xfrm>
            <a:off x="968991" y="5165339"/>
            <a:ext cx="10599761" cy="615553"/>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s-EC" sz="1700" dirty="0">
                <a:solidFill>
                  <a:schemeClr val="tx2"/>
                </a:solidFill>
              </a:rPr>
              <a:t>Emplear el recurso de interacción de audio </a:t>
            </a:r>
            <a:r>
              <a:rPr lang="es-EC" sz="1700" dirty="0" smtClean="0">
                <a:solidFill>
                  <a:schemeClr val="tx2"/>
                </a:solidFill>
              </a:rPr>
              <a:t>con la inclusión de elementos adicionales como por ejemplo: headphones para preservar la </a:t>
            </a:r>
            <a:r>
              <a:rPr lang="es-EC" sz="1700" dirty="0">
                <a:solidFill>
                  <a:schemeClr val="tx2"/>
                </a:solidFill>
              </a:rPr>
              <a:t>privacidad de los usuarios con discapacidad visual.</a:t>
            </a:r>
          </a:p>
        </p:txBody>
      </p:sp>
      <p:sp>
        <p:nvSpPr>
          <p:cNvPr id="8" name="Rectángulo 7"/>
          <p:cNvSpPr/>
          <p:nvPr/>
        </p:nvSpPr>
        <p:spPr>
          <a:xfrm>
            <a:off x="1000835" y="5916138"/>
            <a:ext cx="10536072" cy="615553"/>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s-EC" sz="1700" dirty="0" smtClean="0">
                <a:solidFill>
                  <a:schemeClr val="tx2"/>
                </a:solidFill>
              </a:rPr>
              <a:t>Definir y aplicar directrices de diseño de interfaz multiplataforma de las aplicaciones móviles para personas con discapacidad visual.</a:t>
            </a:r>
            <a:endParaRPr lang="es-EC" sz="1700" dirty="0">
              <a:solidFill>
                <a:schemeClr val="tx2"/>
              </a:solidFill>
            </a:endParaRPr>
          </a:p>
        </p:txBody>
      </p:sp>
      <p:sp>
        <p:nvSpPr>
          <p:cNvPr id="6" name="Marcador de número de diapositiva 5"/>
          <p:cNvSpPr>
            <a:spLocks noGrp="1"/>
          </p:cNvSpPr>
          <p:nvPr>
            <p:ph type="sldNum" sz="quarter" idx="12"/>
          </p:nvPr>
        </p:nvSpPr>
        <p:spPr/>
        <p:txBody>
          <a:bodyPr/>
          <a:lstStyle/>
          <a:p>
            <a:fld id="{C3B4E946-9B80-452A-B5A3-3659FFB90BB0}" type="slidenum">
              <a:rPr lang="es-EC" smtClean="0"/>
              <a:t>44</a:t>
            </a:fld>
            <a:endParaRPr lang="es-EC"/>
          </a:p>
        </p:txBody>
      </p:sp>
    </p:spTree>
    <p:extLst>
      <p:ext uri="{BB962C8B-B14F-4D97-AF65-F5344CB8AC3E}">
        <p14:creationId xmlns:p14="http://schemas.microsoft.com/office/powerpoint/2010/main" val="39351464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 recomendaciones y futuras líneas de investigación</a:t>
            </a:r>
          </a:p>
        </p:txBody>
      </p:sp>
      <p:sp>
        <p:nvSpPr>
          <p:cNvPr id="3" name="Marcador de contenido 2"/>
          <p:cNvSpPr>
            <a:spLocks noGrp="1"/>
          </p:cNvSpPr>
          <p:nvPr>
            <p:ph idx="1"/>
          </p:nvPr>
        </p:nvSpPr>
        <p:spPr>
          <a:xfrm>
            <a:off x="4380931" y="2380551"/>
            <a:ext cx="6837529" cy="1154219"/>
          </a:xfrm>
          <a:solidFill>
            <a:schemeClr val="tx2">
              <a:lumMod val="20000"/>
              <a:lumOff val="80000"/>
            </a:schemeClr>
          </a:solidFill>
        </p:spPr>
        <p:txBody>
          <a:bodyPr>
            <a:normAutofit/>
          </a:bodyPr>
          <a:lstStyle/>
          <a:p>
            <a:pPr algn="just"/>
            <a:r>
              <a:rPr lang="es-EC" sz="1700" dirty="0" smtClean="0"/>
              <a:t>Proponer modelos </a:t>
            </a:r>
            <a:r>
              <a:rPr lang="es-EC" sz="1700" dirty="0"/>
              <a:t>de evaluación de </a:t>
            </a:r>
            <a:r>
              <a:rPr lang="es-EC" sz="1700" dirty="0" smtClean="0"/>
              <a:t>usabilidad para aplicaciones móviles multiplataforma orientadas a personas con discapacidad visual,  </a:t>
            </a:r>
            <a:r>
              <a:rPr lang="es-EC" sz="1700" dirty="0"/>
              <a:t>que </a:t>
            </a:r>
            <a:r>
              <a:rPr lang="es-EC" sz="1700" dirty="0" smtClean="0"/>
              <a:t>recopilen </a:t>
            </a:r>
            <a:r>
              <a:rPr lang="es-EC" sz="1700" dirty="0"/>
              <a:t>las métricas y atributos de usabilidad más relevantes conforme </a:t>
            </a:r>
            <a:r>
              <a:rPr lang="es-EC" sz="1700" dirty="0" smtClean="0"/>
              <a:t>a las </a:t>
            </a:r>
            <a:r>
              <a:rPr lang="es-EC" sz="1700" dirty="0"/>
              <a:t>habilidades de estos usuarios. </a:t>
            </a:r>
          </a:p>
        </p:txBody>
      </p:sp>
      <p:pic>
        <p:nvPicPr>
          <p:cNvPr id="32770" name="Picture 2" descr="Resultado de imagen para lineas de investig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1" y="1817943"/>
            <a:ext cx="3842639" cy="223538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811438" y="2380551"/>
            <a:ext cx="1569493" cy="400110"/>
          </a:xfrm>
          <a:prstGeom prst="rect">
            <a:avLst/>
          </a:prstGeom>
          <a:noFill/>
        </p:spPr>
        <p:txBody>
          <a:bodyPr wrap="square" rtlCol="0">
            <a:spAutoFit/>
          </a:bodyPr>
          <a:lstStyle/>
          <a:p>
            <a:r>
              <a:rPr lang="es-EC" sz="2000" b="1" i="1" dirty="0" smtClean="0">
                <a:latin typeface="Lucida Fax" panose="02060602050505020204" pitchFamily="18" charset="0"/>
              </a:rPr>
              <a:t>FUTURAS</a:t>
            </a:r>
            <a:endParaRPr lang="es-EC" sz="2400" b="1" i="1" dirty="0">
              <a:latin typeface="Lucida Fax" panose="02060602050505020204" pitchFamily="18" charset="0"/>
            </a:endParaRPr>
          </a:p>
        </p:txBody>
      </p:sp>
      <p:sp>
        <p:nvSpPr>
          <p:cNvPr id="5" name="Rectángulo 4"/>
          <p:cNvSpPr/>
          <p:nvPr/>
        </p:nvSpPr>
        <p:spPr>
          <a:xfrm>
            <a:off x="4380930" y="3837824"/>
            <a:ext cx="6837529" cy="877163"/>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
            </a:pPr>
            <a:r>
              <a:rPr lang="es-EC" sz="1700" dirty="0" smtClean="0">
                <a:solidFill>
                  <a:schemeClr val="tx2"/>
                </a:solidFill>
              </a:rPr>
              <a:t>Elaborar sets de pruebas de usabilidad por tipo de aplicación para </a:t>
            </a:r>
            <a:r>
              <a:rPr lang="es-EC" sz="1700" dirty="0">
                <a:solidFill>
                  <a:schemeClr val="tx2"/>
                </a:solidFill>
              </a:rPr>
              <a:t>la evaluación de aplicaciones móviles </a:t>
            </a:r>
            <a:r>
              <a:rPr lang="es-EC" sz="1700" dirty="0" smtClean="0">
                <a:solidFill>
                  <a:schemeClr val="tx2"/>
                </a:solidFill>
              </a:rPr>
              <a:t>multiplataforma para </a:t>
            </a:r>
            <a:r>
              <a:rPr lang="es-EC" sz="1700" dirty="0">
                <a:solidFill>
                  <a:schemeClr val="tx2"/>
                </a:solidFill>
              </a:rPr>
              <a:t>usuarios con </a:t>
            </a:r>
            <a:r>
              <a:rPr lang="es-EC" sz="1700" dirty="0" smtClean="0">
                <a:solidFill>
                  <a:schemeClr val="tx2"/>
                </a:solidFill>
              </a:rPr>
              <a:t>discapacidad visual.</a:t>
            </a:r>
            <a:endParaRPr lang="es-EC" sz="1700" dirty="0">
              <a:solidFill>
                <a:schemeClr val="tx2"/>
              </a:solidFill>
            </a:endParaRPr>
          </a:p>
        </p:txBody>
      </p:sp>
      <p:sp>
        <p:nvSpPr>
          <p:cNvPr id="6" name="Rectángulo 5"/>
          <p:cNvSpPr/>
          <p:nvPr/>
        </p:nvSpPr>
        <p:spPr>
          <a:xfrm>
            <a:off x="1332931" y="5064208"/>
            <a:ext cx="9885528" cy="615553"/>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
            </a:pPr>
            <a:r>
              <a:rPr lang="es-EC" sz="1700" dirty="0" smtClean="0">
                <a:solidFill>
                  <a:schemeClr val="tx2"/>
                </a:solidFill>
              </a:rPr>
              <a:t>Proponer kits para </a:t>
            </a:r>
            <a:r>
              <a:rPr lang="es-EC" sz="1700" dirty="0">
                <a:solidFill>
                  <a:schemeClr val="tx2"/>
                </a:solidFill>
              </a:rPr>
              <a:t>evaluadores de usabilidad que </a:t>
            </a:r>
            <a:r>
              <a:rPr lang="es-EC" sz="1700" dirty="0" smtClean="0">
                <a:solidFill>
                  <a:schemeClr val="tx2"/>
                </a:solidFill>
              </a:rPr>
              <a:t>contengan herramientas </a:t>
            </a:r>
            <a:r>
              <a:rPr lang="es-EC" sz="1700" dirty="0">
                <a:solidFill>
                  <a:schemeClr val="tx2"/>
                </a:solidFill>
              </a:rPr>
              <a:t>y técnicas de evaluación </a:t>
            </a:r>
            <a:r>
              <a:rPr lang="es-EC" sz="1700" dirty="0" smtClean="0">
                <a:solidFill>
                  <a:schemeClr val="tx2"/>
                </a:solidFill>
              </a:rPr>
              <a:t>necesarias para testear la usabilidad de aplicaciones </a:t>
            </a:r>
            <a:r>
              <a:rPr lang="es-EC" sz="1700" dirty="0">
                <a:solidFill>
                  <a:schemeClr val="tx2"/>
                </a:solidFill>
              </a:rPr>
              <a:t>móviles para usuarios con discapacidad </a:t>
            </a:r>
            <a:r>
              <a:rPr lang="es-EC" sz="1700" dirty="0" smtClean="0">
                <a:solidFill>
                  <a:schemeClr val="tx2"/>
                </a:solidFill>
              </a:rPr>
              <a:t>visual.</a:t>
            </a:r>
            <a:endParaRPr lang="es-EC" sz="1700" dirty="0">
              <a:solidFill>
                <a:schemeClr val="tx2"/>
              </a:solidFill>
            </a:endParaRPr>
          </a:p>
        </p:txBody>
      </p:sp>
      <p:sp>
        <p:nvSpPr>
          <p:cNvPr id="7" name="Marcador de número de diapositiva 6"/>
          <p:cNvSpPr>
            <a:spLocks noGrp="1"/>
          </p:cNvSpPr>
          <p:nvPr>
            <p:ph type="sldNum" sz="quarter" idx="12"/>
          </p:nvPr>
        </p:nvSpPr>
        <p:spPr/>
        <p:txBody>
          <a:bodyPr/>
          <a:lstStyle/>
          <a:p>
            <a:fld id="{C3B4E946-9B80-452A-B5A3-3659FFB90BB0}" type="slidenum">
              <a:rPr lang="es-EC" smtClean="0"/>
              <a:t>45</a:t>
            </a:fld>
            <a:endParaRPr lang="es-EC"/>
          </a:p>
        </p:txBody>
      </p:sp>
    </p:spTree>
    <p:extLst>
      <p:ext uri="{BB962C8B-B14F-4D97-AF65-F5344CB8AC3E}">
        <p14:creationId xmlns:p14="http://schemas.microsoft.com/office/powerpoint/2010/main" val="150977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Rectángulo 3"/>
          <p:cNvSpPr/>
          <p:nvPr/>
        </p:nvSpPr>
        <p:spPr>
          <a:xfrm rot="20919294">
            <a:off x="1969069" y="3472302"/>
            <a:ext cx="8253863" cy="1200329"/>
          </a:xfrm>
          <a:prstGeom prst="rect">
            <a:avLst/>
          </a:prstGeom>
          <a:noFill/>
        </p:spPr>
        <p:txBody>
          <a:bodyPr wrap="none" lIns="91440" tIns="45720" rIns="91440" bIns="45720">
            <a:spAutoFit/>
          </a:bodyPr>
          <a:lstStyle/>
          <a:p>
            <a:pPr algn="ctr"/>
            <a:r>
              <a:rPr lang="es-ES" sz="7200" i="1" dirty="0" smtClean="0">
                <a:ln w="0"/>
                <a:solidFill>
                  <a:schemeClr val="accent1"/>
                </a:solidFill>
                <a:effectLst>
                  <a:outerShdw blurRad="38100" dist="25400" dir="5400000" algn="ctr" rotWithShape="0">
                    <a:srgbClr val="6E747A">
                      <a:alpha val="43000"/>
                    </a:srgbClr>
                  </a:outerShdw>
                </a:effectLst>
                <a:latin typeface="Matura MT Script Capitals" panose="03020802060602070202" pitchFamily="66" charset="0"/>
              </a:rPr>
              <a:t>Muchas  gracias ..!</a:t>
            </a:r>
            <a:endParaRPr lang="es-ES" sz="7200" b="0" i="1" cap="none" spc="0" dirty="0">
              <a:ln w="0"/>
              <a:solidFill>
                <a:schemeClr val="accent1"/>
              </a:solidFill>
              <a:effectLst>
                <a:outerShdw blurRad="38100" dist="25400" dir="5400000" algn="ctr" rotWithShape="0">
                  <a:srgbClr val="6E747A">
                    <a:alpha val="43000"/>
                  </a:srgbClr>
                </a:outerShdw>
              </a:effectLst>
              <a:latin typeface="Matura MT Script Capitals" panose="03020802060602070202" pitchFamily="66" charset="0"/>
            </a:endParaRPr>
          </a:p>
        </p:txBody>
      </p:sp>
      <p:sp>
        <p:nvSpPr>
          <p:cNvPr id="3" name="Marcador de número de diapositiva 2"/>
          <p:cNvSpPr>
            <a:spLocks noGrp="1"/>
          </p:cNvSpPr>
          <p:nvPr>
            <p:ph type="sldNum" sz="quarter" idx="12"/>
          </p:nvPr>
        </p:nvSpPr>
        <p:spPr/>
        <p:txBody>
          <a:bodyPr/>
          <a:lstStyle/>
          <a:p>
            <a:fld id="{C3B4E946-9B80-452A-B5A3-3659FFB90BB0}" type="slidenum">
              <a:rPr lang="es-EC" smtClean="0"/>
              <a:t>46</a:t>
            </a:fld>
            <a:endParaRPr lang="es-EC"/>
          </a:p>
        </p:txBody>
      </p:sp>
    </p:spTree>
    <p:extLst>
      <p:ext uri="{BB962C8B-B14F-4D97-AF65-F5344CB8AC3E}">
        <p14:creationId xmlns:p14="http://schemas.microsoft.com/office/powerpoint/2010/main" val="2616785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PROBLEMÁTICA</a:t>
            </a:r>
            <a:endParaRPr lang="es-EC" dirty="0"/>
          </a:p>
        </p:txBody>
      </p:sp>
      <p:sp>
        <p:nvSpPr>
          <p:cNvPr id="3" name="Marcador de contenido 2"/>
          <p:cNvSpPr>
            <a:spLocks noGrp="1"/>
          </p:cNvSpPr>
          <p:nvPr>
            <p:ph idx="1"/>
          </p:nvPr>
        </p:nvSpPr>
        <p:spPr>
          <a:xfrm>
            <a:off x="1110299" y="3904471"/>
            <a:ext cx="4608993" cy="561263"/>
          </a:xfrm>
        </p:spPr>
        <p:txBody>
          <a:bodyPr>
            <a:normAutofit/>
          </a:bodyPr>
          <a:lstStyle/>
          <a:p>
            <a:pPr algn="just"/>
            <a:r>
              <a:rPr lang="es-ES" dirty="0" smtClean="0"/>
              <a:t>Son </a:t>
            </a:r>
            <a:r>
              <a:rPr lang="es-ES" dirty="0"/>
              <a:t>más vulnerables a </a:t>
            </a:r>
            <a:r>
              <a:rPr lang="es-ES" dirty="0" smtClean="0"/>
              <a:t>la sociedad.</a:t>
            </a:r>
          </a:p>
        </p:txBody>
      </p:sp>
      <p:pic>
        <p:nvPicPr>
          <p:cNvPr id="3074" name="Picture 2" descr="Resultado de imagen para personas ciegas en la sociedad anim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45" y="4573579"/>
            <a:ext cx="2897188" cy="21728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personas ciegas problemas de aprendiza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045" y="2054507"/>
            <a:ext cx="3273584" cy="1846638"/>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p:cNvSpPr>
            <a:spLocks noGrp="1"/>
          </p:cNvSpPr>
          <p:nvPr>
            <p:ph type="sldNum" sz="quarter" idx="12"/>
          </p:nvPr>
        </p:nvSpPr>
        <p:spPr/>
        <p:txBody>
          <a:bodyPr/>
          <a:lstStyle/>
          <a:p>
            <a:fld id="{C3B4E946-9B80-452A-B5A3-3659FFB90BB0}" type="slidenum">
              <a:rPr lang="es-EC" smtClean="0"/>
              <a:t>5</a:t>
            </a:fld>
            <a:endParaRPr lang="es-EC"/>
          </a:p>
        </p:txBody>
      </p:sp>
      <p:pic>
        <p:nvPicPr>
          <p:cNvPr id="7" name="Picture 4" descr="Resultado de imagen para educac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7460" y="2142240"/>
            <a:ext cx="2312243" cy="1542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educación sistema brail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671" y="4536862"/>
            <a:ext cx="3540906" cy="1576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n para discapacidad visu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414" y="4493410"/>
            <a:ext cx="1849076" cy="1849076"/>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derecha 8"/>
          <p:cNvSpPr/>
          <p:nvPr/>
        </p:nvSpPr>
        <p:spPr>
          <a:xfrm>
            <a:off x="7088779" y="5447409"/>
            <a:ext cx="694267" cy="42523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505941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PROBLEMÁTICA</a:t>
            </a:r>
          </a:p>
        </p:txBody>
      </p:sp>
      <p:sp>
        <p:nvSpPr>
          <p:cNvPr id="4" name="Marcador de contenido 2"/>
          <p:cNvSpPr>
            <a:spLocks noGrp="1"/>
          </p:cNvSpPr>
          <p:nvPr>
            <p:ph idx="1"/>
          </p:nvPr>
        </p:nvSpPr>
        <p:spPr>
          <a:xfrm>
            <a:off x="358874" y="4413727"/>
            <a:ext cx="5102156" cy="790157"/>
          </a:xfrm>
        </p:spPr>
        <p:txBody>
          <a:bodyPr>
            <a:normAutofit/>
          </a:bodyPr>
          <a:lstStyle/>
          <a:p>
            <a:pPr algn="just"/>
            <a:r>
              <a:rPr lang="es-ES" dirty="0" smtClean="0"/>
              <a:t>Emplean </a:t>
            </a:r>
            <a:r>
              <a:rPr lang="es-ES" dirty="0"/>
              <a:t>pantallas táctiles como medio de interacción con el </a:t>
            </a:r>
            <a:r>
              <a:rPr lang="es-ES" dirty="0" smtClean="0"/>
              <a:t>usuario</a:t>
            </a:r>
            <a:r>
              <a:rPr lang="es-ES" dirty="0" smtClean="0"/>
              <a:t>.</a:t>
            </a:r>
          </a:p>
        </p:txBody>
      </p:sp>
      <p:pic>
        <p:nvPicPr>
          <p:cNvPr id="4100" name="Picture 4" descr="Resultado de imagen para aplicaciones móviles para personas cie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440" y="2284176"/>
            <a:ext cx="2547495" cy="195641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C3B4E946-9B80-452A-B5A3-3659FFB90BB0}" type="slidenum">
              <a:rPr lang="es-EC" smtClean="0"/>
              <a:t>6</a:t>
            </a:fld>
            <a:endParaRPr lang="es-EC"/>
          </a:p>
        </p:txBody>
      </p:sp>
      <p:pic>
        <p:nvPicPr>
          <p:cNvPr id="8" name="Imagen 7"/>
          <p:cNvPicPr>
            <a:picLocks noChangeAspect="1"/>
          </p:cNvPicPr>
          <p:nvPr/>
        </p:nvPicPr>
        <p:blipFill rotWithShape="1">
          <a:blip r:embed="rId4"/>
          <a:srcRect l="16294" r="19420"/>
          <a:stretch/>
        </p:blipFill>
        <p:spPr>
          <a:xfrm flipH="1">
            <a:off x="6587066" y="2131234"/>
            <a:ext cx="1625601" cy="1422400"/>
          </a:xfrm>
          <a:prstGeom prst="rect">
            <a:avLst/>
          </a:prstGeom>
        </p:spPr>
      </p:pic>
      <p:pic>
        <p:nvPicPr>
          <p:cNvPr id="9" name="Picture 2" descr="Resultado de imagen para telefonos moviles mas pequeños del merc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7290" y="2045579"/>
            <a:ext cx="2098508" cy="15045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arita tris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2402" y="4719843"/>
            <a:ext cx="1511682" cy="15116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aplicaciones moviles para cieg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1087" y="4719843"/>
            <a:ext cx="2572701" cy="1580475"/>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abajo 10"/>
          <p:cNvSpPr/>
          <p:nvPr/>
        </p:nvSpPr>
        <p:spPr>
          <a:xfrm>
            <a:off x="8047948" y="3793065"/>
            <a:ext cx="939770" cy="722260"/>
          </a:xfrm>
          <a:prstGeom prst="down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658829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a:xfrm>
            <a:off x="6720243" y="3392670"/>
            <a:ext cx="5187596" cy="720000"/>
          </a:xfrm>
        </p:spPr>
        <p:txBody>
          <a:bodyPr/>
          <a:lstStyle/>
          <a:p>
            <a:r>
              <a:rPr lang="es-ES" dirty="0" smtClean="0"/>
              <a:t>Escasa </a:t>
            </a:r>
            <a:r>
              <a:rPr lang="es-ES" dirty="0"/>
              <a:t>bibliografía referente al </a:t>
            </a:r>
            <a:r>
              <a:rPr lang="es-ES" dirty="0" smtClean="0"/>
              <a:t>tema.</a:t>
            </a:r>
            <a:endParaRPr lang="es-ES" dirty="0" smtClean="0"/>
          </a:p>
        </p:txBody>
      </p:sp>
      <p:sp>
        <p:nvSpPr>
          <p:cNvPr id="5" name="Rectángulo 4"/>
          <p:cNvSpPr/>
          <p:nvPr/>
        </p:nvSpPr>
        <p:spPr>
          <a:xfrm>
            <a:off x="10765570" y="10737288"/>
            <a:ext cx="3193495" cy="2031325"/>
          </a:xfrm>
          <a:prstGeom prst="rect">
            <a:avLst/>
          </a:prstGeom>
        </p:spPr>
        <p:txBody>
          <a:bodyPr wrap="square">
            <a:spAutoFit/>
          </a:bodyPr>
          <a:lstStyle/>
          <a:p>
            <a:r>
              <a:rPr lang="es-ES" dirty="0" smtClean="0"/>
              <a:t>Al parecer, el desarrollo </a:t>
            </a:r>
            <a:r>
              <a:rPr lang="es-ES" dirty="0"/>
              <a:t>de aplicaciones móviles </a:t>
            </a:r>
            <a:r>
              <a:rPr lang="es-ES" dirty="0" smtClean="0"/>
              <a:t>para personas con discapacidad visual no contempla el principal factor de calidad de un </a:t>
            </a:r>
            <a:r>
              <a:rPr lang="es-ES" dirty="0"/>
              <a:t>producto </a:t>
            </a:r>
            <a:r>
              <a:rPr lang="es-ES" dirty="0" smtClean="0"/>
              <a:t>software, la usabilidad.</a:t>
            </a:r>
            <a:endParaRPr lang="es-ES" dirty="0"/>
          </a:p>
          <a:p>
            <a:endParaRPr lang="es-ES" dirty="0"/>
          </a:p>
        </p:txBody>
      </p:sp>
      <p:pic>
        <p:nvPicPr>
          <p:cNvPr id="5126" name="Picture 6" descr="Resultado de imagen para dispositivos moviles para ciegos icon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584" y="2854485"/>
            <a:ext cx="1614820" cy="16148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discapacidad vis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41" y="2960875"/>
            <a:ext cx="1619107" cy="161910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914400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6"/>
          <a:stretch>
            <a:fillRect/>
          </a:stretch>
        </p:blipFill>
        <p:spPr>
          <a:xfrm>
            <a:off x="8577960" y="1805377"/>
            <a:ext cx="1472161" cy="1472161"/>
          </a:xfrm>
          <a:prstGeom prst="rect">
            <a:avLst/>
          </a:prstGeom>
        </p:spPr>
      </p:pic>
      <p:pic>
        <p:nvPicPr>
          <p:cNvPr id="1026" name="Picture 2" descr="Resultado de imagen para usabilidad factor de calid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5045" y="4400469"/>
            <a:ext cx="2522915" cy="208861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p:txBody>
          <a:bodyPr/>
          <a:lstStyle/>
          <a:p>
            <a:fld id="{C3B4E946-9B80-452A-B5A3-3659FFB90BB0}" type="slidenum">
              <a:rPr lang="es-EC" smtClean="0"/>
              <a:t>7</a:t>
            </a:fld>
            <a:endParaRPr lang="es-EC"/>
          </a:p>
        </p:txBody>
      </p:sp>
      <p:pic>
        <p:nvPicPr>
          <p:cNvPr id="5122" name="Picture 2" descr="Resultado de imagen para equi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1988" y="2960874"/>
            <a:ext cx="1439595" cy="14395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desarrollo de aplicaciones móvil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4551" y="4400469"/>
            <a:ext cx="3243439" cy="20850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sultado de imagen para discapacidad visu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521" y="4400469"/>
            <a:ext cx="939315" cy="93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188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Resultado de imagen para satisfaccion del cliente"/>
          <p:cNvPicPr>
            <a:picLocks noChangeAspect="1" noChangeArrowheads="1"/>
          </p:cNvPicPr>
          <p:nvPr/>
        </p:nvPicPr>
        <p:blipFill rotWithShape="1">
          <a:blip r:embed="rId3">
            <a:extLst>
              <a:ext uri="{28A0092B-C50C-407E-A947-70E740481C1C}">
                <a14:useLocalDpi xmlns:a14="http://schemas.microsoft.com/office/drawing/2010/main" val="0"/>
              </a:ext>
            </a:extLst>
          </a:blip>
          <a:srcRect l="10391" t="4508" r="9333" b="8199"/>
          <a:stretch/>
        </p:blipFill>
        <p:spPr bwMode="auto">
          <a:xfrm>
            <a:off x="10004611" y="3143014"/>
            <a:ext cx="2191869" cy="136676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C" dirty="0"/>
              <a:t>JUSTIFICACIÓN</a:t>
            </a:r>
          </a:p>
        </p:txBody>
      </p:sp>
      <p:sp>
        <p:nvSpPr>
          <p:cNvPr id="7" name="Rectángulo 6"/>
          <p:cNvSpPr/>
          <p:nvPr/>
        </p:nvSpPr>
        <p:spPr>
          <a:xfrm>
            <a:off x="5898775" y="2166534"/>
            <a:ext cx="4078942" cy="861774"/>
          </a:xfrm>
          <a:prstGeom prst="rect">
            <a:avLst/>
          </a:prstGeom>
        </p:spPr>
        <p:txBody>
          <a:bodyPr wrap="square">
            <a:spAutoFit/>
          </a:bodyPr>
          <a:lstStyle/>
          <a:p>
            <a:r>
              <a:rPr lang="es-ES" sz="1600" dirty="0"/>
              <a:t>A</a:t>
            </a:r>
            <a:r>
              <a:rPr lang="es-ES" sz="1600" dirty="0" smtClean="0">
                <a:latin typeface="Times New Roman" panose="02020603050405020304" pitchFamily="18" charset="0"/>
                <a:ea typeface="Calibri" panose="020F0502020204030204" pitchFamily="34" charset="0"/>
              </a:rPr>
              <a:t>plicaciones </a:t>
            </a:r>
            <a:r>
              <a:rPr lang="es-ES" sz="1600" dirty="0" smtClean="0">
                <a:latin typeface="Times New Roman" panose="02020603050405020304" pitchFamily="18" charset="0"/>
                <a:ea typeface="Calibri" panose="020F0502020204030204" pitchFamily="34" charset="0"/>
              </a:rPr>
              <a:t>móviles </a:t>
            </a:r>
            <a:r>
              <a:rPr lang="es-ES" sz="1600" dirty="0" smtClean="0">
                <a:latin typeface="Times New Roman" panose="02020603050405020304" pitchFamily="18" charset="0"/>
                <a:ea typeface="Calibri" panose="020F0502020204030204" pitchFamily="34" charset="0"/>
              </a:rPr>
              <a:t> obtengan </a:t>
            </a:r>
            <a:r>
              <a:rPr lang="es-ES" sz="1600" dirty="0" smtClean="0">
                <a:latin typeface="Times New Roman" panose="02020603050405020304" pitchFamily="18" charset="0"/>
                <a:ea typeface="Calibri" panose="020F0502020204030204" pitchFamily="34" charset="0"/>
              </a:rPr>
              <a:t>mejores </a:t>
            </a:r>
            <a:r>
              <a:rPr lang="es-ES" sz="1600" dirty="0">
                <a:latin typeface="Times New Roman" panose="02020603050405020304" pitchFamily="18" charset="0"/>
                <a:ea typeface="Calibri" panose="020F0502020204030204" pitchFamily="34" charset="0"/>
              </a:rPr>
              <a:t>resultados en las evaluaciones de usabilidad</a:t>
            </a:r>
            <a:endParaRPr lang="es-EC" sz="1600" dirty="0"/>
          </a:p>
          <a:p>
            <a:endParaRPr lang="es-EC" dirty="0"/>
          </a:p>
        </p:txBody>
      </p:sp>
      <p:sp>
        <p:nvSpPr>
          <p:cNvPr id="9" name="Igual que 8"/>
          <p:cNvSpPr/>
          <p:nvPr/>
        </p:nvSpPr>
        <p:spPr>
          <a:xfrm>
            <a:off x="4069976" y="3774645"/>
            <a:ext cx="1828800" cy="49754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Rectángulo 9"/>
          <p:cNvSpPr/>
          <p:nvPr/>
        </p:nvSpPr>
        <p:spPr>
          <a:xfrm>
            <a:off x="6570605" y="3447537"/>
            <a:ext cx="3864313" cy="646331"/>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Usuarios con discapacidad visual tengan mejores experiencias</a:t>
            </a:r>
            <a:endParaRPr lang="es-EC" dirty="0"/>
          </a:p>
        </p:txBody>
      </p:sp>
      <p:sp>
        <p:nvSpPr>
          <p:cNvPr id="11" name="Rectángulo 10"/>
          <p:cNvSpPr/>
          <p:nvPr/>
        </p:nvSpPr>
        <p:spPr>
          <a:xfrm>
            <a:off x="5898775" y="4695357"/>
            <a:ext cx="4159625" cy="646331"/>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Beneficien </a:t>
            </a:r>
            <a:r>
              <a:rPr lang="es-ES" dirty="0" smtClean="0">
                <a:latin typeface="Times New Roman" panose="02020603050405020304" pitchFamily="18" charset="0"/>
                <a:ea typeface="Calibri" panose="020F0502020204030204" pitchFamily="34" charset="0"/>
              </a:rPr>
              <a:t>del uso de las tecnologías móviles.</a:t>
            </a:r>
            <a:endParaRPr lang="es-EC" dirty="0"/>
          </a:p>
        </p:txBody>
      </p:sp>
      <p:pic>
        <p:nvPicPr>
          <p:cNvPr id="6148" name="Picture 4" descr="Resultado de imagen para experiencia de usuario aplicaciones movil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55" b="24492"/>
          <a:stretch/>
        </p:blipFill>
        <p:spPr bwMode="auto">
          <a:xfrm>
            <a:off x="9100237" y="5375806"/>
            <a:ext cx="1916325" cy="112207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fld id="{C3B4E946-9B80-452A-B5A3-3659FFB90BB0}" type="slidenum">
              <a:rPr lang="es-EC" smtClean="0"/>
              <a:t>8</a:t>
            </a:fld>
            <a:endParaRPr lang="es-EC" dirty="0"/>
          </a:p>
        </p:txBody>
      </p:sp>
      <p:pic>
        <p:nvPicPr>
          <p:cNvPr id="5" name="Picture 2" descr="Resultado de imagen para resumen de inform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762" y="2482636"/>
            <a:ext cx="1875534" cy="1980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338008" y="1978901"/>
            <a:ext cx="2907527" cy="369332"/>
          </a:xfrm>
          <a:prstGeom prst="rect">
            <a:avLst/>
          </a:prstGeom>
        </p:spPr>
        <p:txBody>
          <a:bodyPr wrap="none">
            <a:spAutoFit/>
          </a:bodyPr>
          <a:lstStyle/>
          <a:p>
            <a:r>
              <a:rPr lang="es-ES" dirty="0" smtClean="0">
                <a:solidFill>
                  <a:schemeClr val="tx2"/>
                </a:solidFill>
              </a:rPr>
              <a:t>Métricas</a:t>
            </a:r>
            <a:r>
              <a:rPr lang="es-ES" dirty="0">
                <a:solidFill>
                  <a:schemeClr val="tx2"/>
                </a:solidFill>
              </a:rPr>
              <a:t>, técnicas y modelos </a:t>
            </a:r>
            <a:endParaRPr lang="es-EC" dirty="0"/>
          </a:p>
        </p:txBody>
      </p:sp>
      <p:pic>
        <p:nvPicPr>
          <p:cNvPr id="8" name="Picture 4" descr="Resultado de imagen para evaluacion de usabilid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749" y="3991829"/>
            <a:ext cx="16002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9849" y="2735959"/>
            <a:ext cx="1631950" cy="10025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76007" y="2059677"/>
            <a:ext cx="1217422" cy="747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sultado de imagen para satisfacc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4918" y="2048381"/>
            <a:ext cx="985948" cy="78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58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s-EC" dirty="0"/>
          </a:p>
        </p:txBody>
      </p:sp>
      <p:sp>
        <p:nvSpPr>
          <p:cNvPr id="3" name="Marcador de contenido 2"/>
          <p:cNvSpPr>
            <a:spLocks noGrp="1"/>
          </p:cNvSpPr>
          <p:nvPr>
            <p:ph idx="1"/>
          </p:nvPr>
        </p:nvSpPr>
        <p:spPr>
          <a:xfrm>
            <a:off x="581193" y="2180496"/>
            <a:ext cx="8011478" cy="3678303"/>
          </a:xfrm>
        </p:spPr>
        <p:txBody>
          <a:bodyPr/>
          <a:lstStyle/>
          <a:p>
            <a:pPr algn="just">
              <a:lnSpc>
                <a:spcPct val="150000"/>
              </a:lnSpc>
            </a:pPr>
            <a:r>
              <a:rPr lang="es-ES" dirty="0"/>
              <a:t>Realizar un </a:t>
            </a:r>
            <a:r>
              <a:rPr lang="es-ES" b="1" dirty="0"/>
              <a:t>estudio empírico </a:t>
            </a:r>
            <a:r>
              <a:rPr lang="es-ES" dirty="0"/>
              <a:t>sobre la </a:t>
            </a:r>
            <a:r>
              <a:rPr lang="es-ES" b="1" dirty="0"/>
              <a:t>usabilidad</a:t>
            </a:r>
            <a:r>
              <a:rPr lang="es-ES" dirty="0"/>
              <a:t> de </a:t>
            </a:r>
            <a:r>
              <a:rPr lang="es-ES" dirty="0" smtClean="0"/>
              <a:t>las </a:t>
            </a:r>
            <a:r>
              <a:rPr lang="es-ES" b="1" dirty="0" smtClean="0"/>
              <a:t>aplicaciones </a:t>
            </a:r>
            <a:r>
              <a:rPr lang="es-ES" b="1" dirty="0"/>
              <a:t>móviles </a:t>
            </a:r>
            <a:r>
              <a:rPr lang="es-ES" dirty="0"/>
              <a:t>para </a:t>
            </a:r>
            <a:r>
              <a:rPr lang="es-ES" b="1" dirty="0"/>
              <a:t>personas con discapacidad visual  </a:t>
            </a:r>
            <a:r>
              <a:rPr lang="es-ES" dirty="0"/>
              <a:t>mediante la ejecución de un Mapeo Sistemático de Literatura para sintetizar la información de los trabajos referentes al tema en cuestión, con el propósito de identificar los elementos que integran el contexto de evaluación de usabilidad de las aplicaciones móviles para personas con discapacidad visual.</a:t>
            </a:r>
            <a:endParaRPr lang="es-EC" dirty="0"/>
          </a:p>
        </p:txBody>
      </p:sp>
      <p:pic>
        <p:nvPicPr>
          <p:cNvPr id="7170" name="Picture 2" descr="Resultado de imagen para objetiv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2727" y="1810674"/>
            <a:ext cx="2774773" cy="277477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p:cNvSpPr>
            <a:spLocks noGrp="1"/>
          </p:cNvSpPr>
          <p:nvPr>
            <p:ph type="sldNum" sz="quarter" idx="12"/>
          </p:nvPr>
        </p:nvSpPr>
        <p:spPr/>
        <p:txBody>
          <a:bodyPr/>
          <a:lstStyle/>
          <a:p>
            <a:fld id="{C3B4E946-9B80-452A-B5A3-3659FFB90BB0}" type="slidenum">
              <a:rPr lang="es-EC" smtClean="0"/>
              <a:t>9</a:t>
            </a:fld>
            <a:endParaRPr lang="es-EC"/>
          </a:p>
        </p:txBody>
      </p:sp>
    </p:spTree>
    <p:extLst>
      <p:ext uri="{BB962C8B-B14F-4D97-AF65-F5344CB8AC3E}">
        <p14:creationId xmlns:p14="http://schemas.microsoft.com/office/powerpoint/2010/main" val="1162293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o">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5731</TotalTime>
  <Words>4528</Words>
  <Application>Microsoft Office PowerPoint</Application>
  <PresentationFormat>Panorámica</PresentationFormat>
  <Paragraphs>443</Paragraphs>
  <Slides>46</Slides>
  <Notes>27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Arial</vt:lpstr>
      <vt:lpstr>Calibri</vt:lpstr>
      <vt:lpstr>Gill Sans MT</vt:lpstr>
      <vt:lpstr>Lucida Fax</vt:lpstr>
      <vt:lpstr>Matura MT Script Capitals</vt:lpstr>
      <vt:lpstr>Times New Roman</vt:lpstr>
      <vt:lpstr>Trebuchet MS</vt:lpstr>
      <vt:lpstr>Wingdings</vt:lpstr>
      <vt:lpstr>Wingdings 2</vt:lpstr>
      <vt:lpstr>Dividendo</vt:lpstr>
      <vt:lpstr>PROYECTO DE INVESTIGACIÓN PREVIO LA OBTENCIÓN DEL TÍTULO DE INGENIERO EN SISTEMAS E INFORMÁTICA </vt:lpstr>
      <vt:lpstr>índice</vt:lpstr>
      <vt:lpstr>ANTECENDENTES</vt:lpstr>
      <vt:lpstr>ANTECENDENTES</vt:lpstr>
      <vt:lpstr>PROBLEMÁTICA</vt:lpstr>
      <vt:lpstr>PROBLEMÁTICA</vt:lpstr>
      <vt:lpstr>JUSTIFICACIÓN</vt:lpstr>
      <vt:lpstr>JUSTIFICACIÓN</vt:lpstr>
      <vt:lpstr>Objetivo general</vt:lpstr>
      <vt:lpstr>Objetivos Específicos</vt:lpstr>
      <vt:lpstr>Objetivos Específicos</vt:lpstr>
      <vt:lpstr>Metodología</vt:lpstr>
      <vt:lpstr>Marco Teórico</vt:lpstr>
      <vt:lpstr>Mapeo sistemático de Estudios</vt:lpstr>
      <vt:lpstr>PLANIFICACIÓN del SMS </vt:lpstr>
      <vt:lpstr>PLANIFICACIÓN del SMS </vt:lpstr>
      <vt:lpstr>Planificación del SMS</vt:lpstr>
      <vt:lpstr>Planificación del SMS</vt:lpstr>
      <vt:lpstr>Planificación DEL SMS </vt:lpstr>
      <vt:lpstr>Planificación del sms</vt:lpstr>
      <vt:lpstr>Planificación del SMS</vt:lpstr>
      <vt:lpstr>Planificación del SMS</vt:lpstr>
      <vt:lpstr>Presentación de PowerPoint</vt:lpstr>
      <vt:lpstr>Ejecución del SMS</vt:lpstr>
      <vt:lpstr>Ejecución del SMS </vt:lpstr>
      <vt:lpstr>Ejecución del SMS</vt:lpstr>
      <vt:lpstr>Ejecución del SMS</vt:lpstr>
      <vt:lpstr> EXTRACCIÓN DE  RESULTADOS Del sms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Extracción y síntesis de resultados</vt:lpstr>
      <vt:lpstr>Conclusiones, recomendaciones y futuras líneas de investigación</vt:lpstr>
      <vt:lpstr>Conclusiones, recomendaciones y futuras líneas de investigación</vt:lpstr>
      <vt:lpstr>Conclusiones, recomendaciones y futuras líneas de investigación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INVESTIGACIÓN PREVIO LA OBTENCIÓN DEL TÍTULO DE INGENIERO EN SISTEMAS E INFORMÁTICA</dc:title>
  <dc:creator>Ivette ..</dc:creator>
  <cp:lastModifiedBy>Ivette ..</cp:lastModifiedBy>
  <cp:revision>188</cp:revision>
  <dcterms:created xsi:type="dcterms:W3CDTF">2017-02-24T10:49:35Z</dcterms:created>
  <dcterms:modified xsi:type="dcterms:W3CDTF">2017-03-01T10:26:34Z</dcterms:modified>
</cp:coreProperties>
</file>