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1" r:id="rId4"/>
    <p:sldId id="279" r:id="rId5"/>
    <p:sldId id="277" r:id="rId6"/>
    <p:sldId id="278" r:id="rId7"/>
    <p:sldId id="260" r:id="rId8"/>
    <p:sldId id="262" r:id="rId9"/>
    <p:sldId id="263" r:id="rId10"/>
    <p:sldId id="264" r:id="rId11"/>
    <p:sldId id="271" r:id="rId12"/>
    <p:sldId id="272" r:id="rId13"/>
    <p:sldId id="273" r:id="rId14"/>
    <p:sldId id="268" r:id="rId15"/>
    <p:sldId id="275" r:id="rId16"/>
    <p:sldId id="266" r:id="rId17"/>
    <p:sldId id="276" r:id="rId1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ítulo" id="{F5E6220C-125D-4BD3-9B63-FA51649434DC}">
          <p14:sldIdLst>
            <p14:sldId id="256"/>
          </p14:sldIdLst>
        </p14:section>
        <p14:section name="Cuerpo" id="{43C9E247-41B3-4753-8AB7-2F6B4CD9681B}">
          <p14:sldIdLst>
            <p14:sldId id="258"/>
            <p14:sldId id="261"/>
            <p14:sldId id="279"/>
            <p14:sldId id="277"/>
            <p14:sldId id="278"/>
            <p14:sldId id="260"/>
            <p14:sldId id="262"/>
          </p14:sldIdLst>
        </p14:section>
        <p14:section name="Resultados" id="{4BC6DE45-9BAD-4A13-9B8A-22114609D2D6}">
          <p14:sldIdLst>
            <p14:sldId id="263"/>
            <p14:sldId id="264"/>
            <p14:sldId id="271"/>
            <p14:sldId id="272"/>
            <p14:sldId id="273"/>
            <p14:sldId id="268"/>
            <p14:sldId id="275"/>
            <p14:sldId id="266"/>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785"/>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4660"/>
  </p:normalViewPr>
  <p:slideViewPr>
    <p:cSldViewPr snapToGrid="0">
      <p:cViewPr varScale="1">
        <p:scale>
          <a:sx n="60" d="100"/>
          <a:sy n="60" d="100"/>
        </p:scale>
        <p:origin x="6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a:noFill/>
              </a:ln>
              <a:effectLst>
                <a:outerShdw blurRad="254000" sx="102000" sy="102000" algn="ctr" rotWithShape="0">
                  <a:prstClr val="black">
                    <a:alpha val="20000"/>
                  </a:prstClr>
                </a:outerShdw>
              </a:effectLst>
              <a:sp3d/>
            </c:spPr>
          </c:dPt>
          <c:dPt>
            <c:idx val="1"/>
            <c:bubble3D val="0"/>
            <c:spPr>
              <a:solidFill>
                <a:schemeClr val="tx1">
                  <a:lumMod val="75000"/>
                  <a:lumOff val="25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Arial" panose="020B0604020202020204" pitchFamily="34"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Hoja1!$C$3:$C$4</c:f>
              <c:strCache>
                <c:ptCount val="2"/>
                <c:pt idx="0">
                  <c:v>Masculino</c:v>
                </c:pt>
                <c:pt idx="1">
                  <c:v>Femenino</c:v>
                </c:pt>
              </c:strCache>
            </c:strRef>
          </c:cat>
          <c:val>
            <c:numRef>
              <c:f>Hoja1!$D$3:$D$4</c:f>
              <c:numCache>
                <c:formatCode>0%</c:formatCode>
                <c:ptCount val="2"/>
                <c:pt idx="0">
                  <c:v>0.71419999999999995</c:v>
                </c:pt>
                <c:pt idx="1">
                  <c:v>0.28570000000000001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Arial" panose="020B0604020202020204" pitchFamily="34"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bg1">
          <a:lumMod val="85000"/>
        </a:schemeClr>
      </a:solidFill>
      <a:round/>
    </a:ln>
    <a:effectLst/>
  </c:spPr>
  <c:txPr>
    <a:bodyPr/>
    <a:lstStyle/>
    <a:p>
      <a:pPr>
        <a:defRPr sz="1600">
          <a:latin typeface="+mn-lt"/>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a:noFill/>
              </a:ln>
              <a:effectLst>
                <a:outerShdw blurRad="254000" sx="102000" sy="102000" algn="ctr" rotWithShape="0">
                  <a:prstClr val="black">
                    <a:alpha val="20000"/>
                  </a:prstClr>
                </a:outerShdw>
              </a:effectLst>
              <a:sp3d/>
            </c:spPr>
          </c:dPt>
          <c:dPt>
            <c:idx val="1"/>
            <c:bubble3D val="0"/>
            <c:spPr>
              <a:solidFill>
                <a:schemeClr val="tx1">
                  <a:lumMod val="75000"/>
                  <a:lumOff val="25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Hoja1!$C$3:$C$4</c:f>
              <c:strCache>
                <c:ptCount val="2"/>
                <c:pt idx="0">
                  <c:v>Masculino</c:v>
                </c:pt>
                <c:pt idx="1">
                  <c:v>Femenino</c:v>
                </c:pt>
              </c:strCache>
            </c:strRef>
          </c:cat>
          <c:val>
            <c:numRef>
              <c:f>Hoja1!$D$3:$D$4</c:f>
              <c:numCache>
                <c:formatCode>###0.0</c:formatCode>
                <c:ptCount val="2"/>
                <c:pt idx="0">
                  <c:v>45.454545454545453</c:v>
                </c:pt>
                <c:pt idx="1">
                  <c:v>54.545454545454547</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bg1">
          <a:lumMod val="85000"/>
        </a:schemeClr>
      </a:solidFill>
      <a:round/>
    </a:ln>
    <a:effectLst/>
  </c:spPr>
  <c:txPr>
    <a:bodyPr/>
    <a:lstStyle/>
    <a:p>
      <a:pPr>
        <a:defRPr sz="16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7030A0"/>
              </a:solidFill>
              <a:ln>
                <a:noFill/>
              </a:ln>
              <a:effectLst>
                <a:outerShdw blurRad="254000" sx="102000" sy="102000" algn="ctr" rotWithShape="0">
                  <a:prstClr val="black">
                    <a:alpha val="20000"/>
                  </a:prstClr>
                </a:outerShdw>
              </a:effectLst>
              <a:sp3d/>
            </c:spPr>
          </c:dPt>
          <c:dPt>
            <c:idx val="1"/>
            <c:bubble3D val="0"/>
            <c:spPr>
              <a:solidFill>
                <a:schemeClr val="bg2">
                  <a:lumMod val="50000"/>
                </a:schemeClr>
              </a:solidFill>
              <a:ln>
                <a:noFill/>
              </a:ln>
              <a:effectLst>
                <a:outerShdw blurRad="254000" sx="102000" sy="102000" algn="ctr" rotWithShape="0">
                  <a:prstClr val="black">
                    <a:alpha val="20000"/>
                  </a:prstClr>
                </a:outerShdw>
              </a:effectLst>
              <a:sp3d/>
            </c:spPr>
          </c:dPt>
          <c:dLbls>
            <c:dLbl>
              <c:idx val="0"/>
              <c:layout>
                <c:manualLayout>
                  <c:x val="-0.18430658431846964"/>
                  <c:y val="9.299593599187198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Arial" panose="020B0604020202020204" pitchFamily="34"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Hoja11!$C$3:$C$4</c:f>
              <c:strCache>
                <c:ptCount val="2"/>
                <c:pt idx="0">
                  <c:v>Si</c:v>
                </c:pt>
                <c:pt idx="1">
                  <c:v>No</c:v>
                </c:pt>
              </c:strCache>
            </c:strRef>
          </c:cat>
          <c:val>
            <c:numRef>
              <c:f>Hoja11!$D$3:$D$4</c:f>
              <c:numCache>
                <c:formatCode>0%</c:formatCode>
                <c:ptCount val="2"/>
                <c:pt idx="0">
                  <c:v>0.28999999999999998</c:v>
                </c:pt>
                <c:pt idx="1">
                  <c:v>0.71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Arial" panose="020B0604020202020204" pitchFamily="34"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bg1">
          <a:lumMod val="85000"/>
        </a:schemeClr>
      </a:solidFill>
      <a:round/>
    </a:ln>
    <a:effectLst/>
  </c:spPr>
  <c:txPr>
    <a:bodyPr/>
    <a:lstStyle/>
    <a:p>
      <a:pPr>
        <a:defRPr sz="1600">
          <a:latin typeface="+mn-lt"/>
          <a:cs typeface="Arial" panose="020B0604020202020204" pitchFamily="34"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7030A0"/>
              </a:solidFill>
              <a:ln>
                <a:noFill/>
              </a:ln>
              <a:effectLst>
                <a:outerShdw blurRad="254000" sx="102000" sy="102000" algn="ctr" rotWithShape="0">
                  <a:prstClr val="black">
                    <a:alpha val="20000"/>
                  </a:prstClr>
                </a:outerShdw>
              </a:effectLst>
              <a:sp3d/>
            </c:spPr>
          </c:dPt>
          <c:dPt>
            <c:idx val="1"/>
            <c:bubble3D val="0"/>
            <c:spPr>
              <a:solidFill>
                <a:schemeClr val="tx1">
                  <a:lumMod val="65000"/>
                  <a:lumOff val="35000"/>
                </a:schemeClr>
              </a:solidFill>
              <a:ln>
                <a:noFill/>
              </a:ln>
              <a:effectLst>
                <a:outerShdw blurRad="254000" sx="102000" sy="102000" algn="ctr" rotWithShape="0">
                  <a:prstClr val="black">
                    <a:alpha val="20000"/>
                  </a:prstClr>
                </a:outerShdw>
              </a:effectLst>
              <a:sp3d/>
            </c:spPr>
          </c:dPt>
          <c:dLbls>
            <c:dLbl>
              <c:idx val="0"/>
              <c:layout>
                <c:manualLayout>
                  <c:x val="-0.13560301964546803"/>
                  <c:y val="0.1508566355271234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5891079963978111"/>
                  <c:y val="-0.2217624634096530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Arial" panose="020B0604020202020204" pitchFamily="34"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Hoja6!$C$3:$C$4</c:f>
              <c:strCache>
                <c:ptCount val="2"/>
                <c:pt idx="0">
                  <c:v>Si</c:v>
                </c:pt>
                <c:pt idx="1">
                  <c:v>No</c:v>
                </c:pt>
              </c:strCache>
            </c:strRef>
          </c:cat>
          <c:val>
            <c:numRef>
              <c:f>Hoja6!$D$3:$D$4</c:f>
              <c:numCache>
                <c:formatCode>0.00%</c:formatCode>
                <c:ptCount val="2"/>
                <c:pt idx="0">
                  <c:v>0.24</c:v>
                </c:pt>
                <c:pt idx="1">
                  <c:v>0.76</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Arial" panose="020B0604020202020204" pitchFamily="34"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bg1">
          <a:lumMod val="85000"/>
        </a:schemeClr>
      </a:solidFill>
      <a:round/>
    </a:ln>
    <a:effectLst/>
  </c:spPr>
  <c:txPr>
    <a:bodyPr/>
    <a:lstStyle/>
    <a:p>
      <a:pPr>
        <a:defRPr sz="1600">
          <a:latin typeface="+mn-lt"/>
          <a:cs typeface="Arial" panose="020B0604020202020204" pitchFamily="34"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F0"/>
              </a:solidFill>
              <a:ln>
                <a:noFill/>
              </a:ln>
              <a:effectLst>
                <a:outerShdw blurRad="254000" sx="102000" sy="102000" algn="ctr" rotWithShape="0">
                  <a:prstClr val="black">
                    <a:alpha val="20000"/>
                  </a:prstClr>
                </a:outerShdw>
              </a:effectLst>
              <a:sp3d/>
            </c:spPr>
          </c:dPt>
          <c:dPt>
            <c:idx val="1"/>
            <c:bubble3D val="0"/>
            <c:spPr>
              <a:solidFill>
                <a:schemeClr val="tx1">
                  <a:lumMod val="75000"/>
                  <a:lumOff val="25000"/>
                </a:schemeClr>
              </a:solidFill>
              <a:ln>
                <a:noFill/>
              </a:ln>
              <a:effectLst>
                <a:outerShdw blurRad="254000" sx="102000" sy="102000" algn="ctr" rotWithShape="0">
                  <a:prstClr val="black">
                    <a:alpha val="20000"/>
                  </a:prstClr>
                </a:outerShdw>
              </a:effectLst>
              <a:sp3d/>
            </c:spPr>
          </c:dPt>
          <c:dLbls>
            <c:dLbl>
              <c:idx val="1"/>
              <c:layout>
                <c:manualLayout>
                  <c:x val="0.14151257408613396"/>
                  <c:y val="0.1045723751389865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Arial" panose="020B0604020202020204" pitchFamily="34"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Hoja6!$C$3:$C$4</c:f>
              <c:strCache>
                <c:ptCount val="2"/>
                <c:pt idx="0">
                  <c:v>Si</c:v>
                </c:pt>
                <c:pt idx="1">
                  <c:v>No</c:v>
                </c:pt>
              </c:strCache>
            </c:strRef>
          </c:cat>
          <c:val>
            <c:numRef>
              <c:f>Hoja6!$D$3:$D$4</c:f>
              <c:numCache>
                <c:formatCode>0.00%</c:formatCode>
                <c:ptCount val="2"/>
                <c:pt idx="0">
                  <c:v>0.71</c:v>
                </c:pt>
                <c:pt idx="1">
                  <c:v>0.28999999999999998</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Arial" panose="020B0604020202020204" pitchFamily="34"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bg1">
          <a:lumMod val="85000"/>
        </a:schemeClr>
      </a:solidFill>
      <a:round/>
    </a:ln>
    <a:effectLst/>
  </c:spPr>
  <c:txPr>
    <a:bodyPr/>
    <a:lstStyle/>
    <a:p>
      <a:pPr>
        <a:defRPr sz="1600">
          <a:latin typeface="+mn-lt"/>
          <a:cs typeface="Arial" panose="020B0604020202020204" pitchFamily="34"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F0"/>
              </a:solidFill>
              <a:ln>
                <a:noFill/>
              </a:ln>
              <a:effectLst>
                <a:outerShdw blurRad="254000" sx="102000" sy="102000" algn="ctr" rotWithShape="0">
                  <a:prstClr val="black">
                    <a:alpha val="20000"/>
                  </a:prstClr>
                </a:outerShdw>
              </a:effectLst>
              <a:sp3d/>
            </c:spPr>
          </c:dPt>
          <c:dPt>
            <c:idx val="1"/>
            <c:bubble3D val="0"/>
            <c:spPr>
              <a:solidFill>
                <a:schemeClr val="tx1">
                  <a:lumMod val="75000"/>
                  <a:lumOff val="25000"/>
                </a:schemeClr>
              </a:solidFill>
              <a:ln>
                <a:noFill/>
              </a:ln>
              <a:effectLst>
                <a:outerShdw blurRad="254000" sx="102000" sy="102000" algn="ctr" rotWithShape="0">
                  <a:prstClr val="black">
                    <a:alpha val="20000"/>
                  </a:prstClr>
                </a:outerShdw>
              </a:effectLst>
              <a:sp3d/>
            </c:spPr>
          </c:dPt>
          <c:dLbls>
            <c:dLbl>
              <c:idx val="1"/>
              <c:layout>
                <c:manualLayout>
                  <c:x val="8.0609040358754658E-2"/>
                  <c:y val="9.380177726499484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Arial" panose="020B0604020202020204" pitchFamily="34"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Hoja9!$C$3:$C$4</c:f>
              <c:strCache>
                <c:ptCount val="2"/>
                <c:pt idx="0">
                  <c:v>Importante</c:v>
                </c:pt>
                <c:pt idx="1">
                  <c:v>No Importante</c:v>
                </c:pt>
              </c:strCache>
            </c:strRef>
          </c:cat>
          <c:val>
            <c:numRef>
              <c:f>Hoja9!$D$3:$D$4</c:f>
              <c:numCache>
                <c:formatCode>0%</c:formatCode>
                <c:ptCount val="2"/>
                <c:pt idx="0">
                  <c:v>0.86</c:v>
                </c:pt>
                <c:pt idx="1">
                  <c:v>0.14000000000000001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9638182673475859"/>
          <c:y val="0.16784206322035833"/>
          <c:w val="0.35676147666235197"/>
          <c:h val="0.6643158735592833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Arial" panose="020B0604020202020204" pitchFamily="34"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bg1">
          <a:lumMod val="85000"/>
        </a:schemeClr>
      </a:solidFill>
      <a:round/>
    </a:ln>
    <a:effectLst/>
  </c:spPr>
  <c:txPr>
    <a:bodyPr/>
    <a:lstStyle/>
    <a:p>
      <a:pPr>
        <a:defRPr sz="1600">
          <a:latin typeface="+mn-lt"/>
          <a:cs typeface="Arial" panose="020B0604020202020204" pitchFamily="34"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chemeClr val="accent6">
                <a:lumMod val="60000"/>
                <a:lumOff val="40000"/>
              </a:schemeClr>
            </a:solidFill>
          </c:spPr>
          <c:dPt>
            <c:idx val="0"/>
            <c:bubble3D val="0"/>
            <c:spPr>
              <a:solidFill>
                <a:schemeClr val="accent2">
                  <a:lumMod val="60000"/>
                  <a:lumOff val="40000"/>
                </a:schemeClr>
              </a:solidFill>
              <a:ln>
                <a:noFill/>
              </a:ln>
              <a:effectLst>
                <a:outerShdw blurRad="254000" sx="102000" sy="102000" algn="ctr" rotWithShape="0">
                  <a:prstClr val="black">
                    <a:alpha val="20000"/>
                  </a:prstClr>
                </a:outerShdw>
              </a:effectLst>
              <a:sp3d/>
            </c:spPr>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a:sp3d/>
            </c:spPr>
          </c:dPt>
          <c:dLbls>
            <c:dLbl>
              <c:idx val="0"/>
              <c:layout>
                <c:manualLayout>
                  <c:x val="8.3824427606926499E-3"/>
                  <c:y val="-0.31755163756704324"/>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6566037735849057"/>
                      <c:h val="0.2314492753623188"/>
                    </c:manualLayout>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Arial" panose="020B0604020202020204" pitchFamily="34"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Hoja15!$C$3:$C$4</c:f>
              <c:strCache>
                <c:ptCount val="1"/>
                <c:pt idx="0">
                  <c:v>Si</c:v>
                </c:pt>
              </c:strCache>
            </c:strRef>
          </c:cat>
          <c:val>
            <c:numRef>
              <c:f>Hoja15!$D$3:$D$4</c:f>
              <c:numCache>
                <c:formatCode>General</c:formatCode>
                <c:ptCount val="2"/>
                <c:pt idx="0" formatCode="0%">
                  <c:v>0.5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1"/>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Arial" panose="020B0604020202020204" pitchFamily="34"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bg1">
          <a:lumMod val="85000"/>
        </a:schemeClr>
      </a:solidFill>
      <a:round/>
    </a:ln>
    <a:effectLst/>
  </c:spPr>
  <c:txPr>
    <a:bodyPr/>
    <a:lstStyle/>
    <a:p>
      <a:pPr>
        <a:defRPr sz="1600">
          <a:latin typeface="+mn-lt"/>
          <a:cs typeface="Arial" panose="020B0604020202020204" pitchFamily="34"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lumMod val="60000"/>
                  <a:lumOff val="40000"/>
                </a:schemeClr>
              </a:solidFill>
              <a:ln>
                <a:noFill/>
              </a:ln>
              <a:effectLst>
                <a:outerShdw blurRad="254000" sx="102000" sy="102000" algn="ctr" rotWithShape="0">
                  <a:prstClr val="black">
                    <a:alpha val="20000"/>
                  </a:prstClr>
                </a:outerShdw>
              </a:effectLst>
              <a:sp3d/>
            </c:spPr>
          </c:dPt>
          <c:dPt>
            <c:idx val="1"/>
            <c:bubble3D val="0"/>
            <c:spPr>
              <a:solidFill>
                <a:schemeClr val="tx1">
                  <a:lumMod val="75000"/>
                  <a:lumOff val="25000"/>
                </a:schemeClr>
              </a:solidFill>
              <a:ln>
                <a:noFill/>
              </a:ln>
              <a:effectLst>
                <a:outerShdw blurRad="254000" sx="102000" sy="102000" algn="ctr" rotWithShape="0">
                  <a:prstClr val="black">
                    <a:alpha val="20000"/>
                  </a:prstClr>
                </a:outerShdw>
              </a:effectLst>
              <a:sp3d/>
            </c:spPr>
          </c:dPt>
          <c:dLbls>
            <c:dLbl>
              <c:idx val="0"/>
              <c:layout>
                <c:manualLayout>
                  <c:x val="-0.20508815809788489"/>
                  <c:y val="-6.869565217391304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4122587617724255"/>
                  <c:y val="6.9907565902087992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Arial" panose="020B0604020202020204" pitchFamily="34" charset="0"/>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Hoja14!$C$3:$C$4</c:f>
              <c:strCache>
                <c:ptCount val="2"/>
                <c:pt idx="0">
                  <c:v>Si</c:v>
                </c:pt>
                <c:pt idx="1">
                  <c:v>No</c:v>
                </c:pt>
              </c:strCache>
            </c:strRef>
          </c:cat>
          <c:val>
            <c:numRef>
              <c:f>Hoja14!$D$3:$D$4</c:f>
              <c:numCache>
                <c:formatCode>0%</c:formatCode>
                <c:ptCount val="2"/>
                <c:pt idx="0">
                  <c:v>0.56999999999999995</c:v>
                </c:pt>
                <c:pt idx="1">
                  <c:v>0.43</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Arial" panose="020B0604020202020204" pitchFamily="34" charset="0"/>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bg1">
          <a:lumMod val="85000"/>
        </a:schemeClr>
      </a:solidFill>
      <a:round/>
    </a:ln>
    <a:effectLst/>
  </c:spPr>
  <c:txPr>
    <a:bodyPr/>
    <a:lstStyle/>
    <a:p>
      <a:pPr>
        <a:defRPr sz="1600">
          <a:latin typeface="+mn-lt"/>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8B4E1-1FA2-48C8-B7A4-31F7598C2DD0}"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s-ES"/>
        </a:p>
      </dgm:t>
    </dgm:pt>
    <dgm:pt modelId="{B17AA2AE-16DE-44EB-BA50-B4FD21DA0452}">
      <dgm:prSet phldrT="[Texto]"/>
      <dgm:spPr/>
      <dgm:t>
        <a:bodyPr/>
        <a:lstStyle/>
        <a:p>
          <a:r>
            <a:rPr lang="es-ES" dirty="0" smtClean="0">
              <a:latin typeface="Roboto Th" pitchFamily="2" charset="0"/>
              <a:ea typeface="Roboto Th" pitchFamily="2" charset="0"/>
            </a:rPr>
            <a:t>Análisis Univariado</a:t>
          </a:r>
          <a:endParaRPr lang="es-ES" dirty="0">
            <a:latin typeface="Roboto Th" pitchFamily="2" charset="0"/>
            <a:ea typeface="Roboto Th" pitchFamily="2" charset="0"/>
          </a:endParaRPr>
        </a:p>
      </dgm:t>
    </dgm:pt>
    <dgm:pt modelId="{C065A038-70A0-4837-875C-55230B0D6D29}" type="parTrans" cxnId="{F9C1B7A7-7272-4BBB-83F6-6094BA28EB71}">
      <dgm:prSet/>
      <dgm:spPr/>
      <dgm:t>
        <a:bodyPr/>
        <a:lstStyle/>
        <a:p>
          <a:endParaRPr lang="es-ES">
            <a:latin typeface="Roboto Th" pitchFamily="2" charset="0"/>
            <a:ea typeface="Roboto Th" pitchFamily="2" charset="0"/>
          </a:endParaRPr>
        </a:p>
      </dgm:t>
    </dgm:pt>
    <dgm:pt modelId="{8A0DC69F-E4B3-4C00-8727-D5B2A76A7A0D}" type="sibTrans" cxnId="{F9C1B7A7-7272-4BBB-83F6-6094BA28EB71}">
      <dgm:prSet/>
      <dgm:spPr/>
      <dgm:t>
        <a:bodyPr/>
        <a:lstStyle/>
        <a:p>
          <a:endParaRPr lang="es-ES">
            <a:latin typeface="Roboto Th" pitchFamily="2" charset="0"/>
            <a:ea typeface="Roboto Th" pitchFamily="2" charset="0"/>
          </a:endParaRPr>
        </a:p>
      </dgm:t>
    </dgm:pt>
    <dgm:pt modelId="{40D5B7B1-675F-44E1-985E-1E674D0E1CAB}">
      <dgm:prSet phldrT="[Texto]"/>
      <dgm:spPr/>
      <dgm:t>
        <a:bodyPr/>
        <a:lstStyle/>
        <a:p>
          <a:r>
            <a:rPr lang="es-ES" dirty="0" smtClean="0">
              <a:latin typeface="Roboto Th" pitchFamily="2" charset="0"/>
              <a:ea typeface="Roboto Th" pitchFamily="2" charset="0"/>
            </a:rPr>
            <a:t>Tabulación Simple</a:t>
          </a:r>
          <a:endParaRPr lang="es-ES" dirty="0">
            <a:latin typeface="Roboto Th" pitchFamily="2" charset="0"/>
            <a:ea typeface="Roboto Th" pitchFamily="2" charset="0"/>
          </a:endParaRPr>
        </a:p>
      </dgm:t>
    </dgm:pt>
    <dgm:pt modelId="{8939D7F0-AE32-4643-A39D-42523E6B7ADA}" type="parTrans" cxnId="{A6C6A5EC-8198-4E00-8C85-57D6F51897E1}">
      <dgm:prSet/>
      <dgm:spPr/>
      <dgm:t>
        <a:bodyPr/>
        <a:lstStyle/>
        <a:p>
          <a:endParaRPr lang="es-ES">
            <a:latin typeface="Roboto Th" pitchFamily="2" charset="0"/>
            <a:ea typeface="Roboto Th" pitchFamily="2" charset="0"/>
          </a:endParaRPr>
        </a:p>
      </dgm:t>
    </dgm:pt>
    <dgm:pt modelId="{DEEDFB3A-4A64-48BC-A1EB-23714EC19FA4}" type="sibTrans" cxnId="{A6C6A5EC-8198-4E00-8C85-57D6F51897E1}">
      <dgm:prSet/>
      <dgm:spPr/>
      <dgm:t>
        <a:bodyPr/>
        <a:lstStyle/>
        <a:p>
          <a:endParaRPr lang="es-ES">
            <a:latin typeface="Roboto Th" pitchFamily="2" charset="0"/>
            <a:ea typeface="Roboto Th" pitchFamily="2" charset="0"/>
          </a:endParaRPr>
        </a:p>
      </dgm:t>
    </dgm:pt>
    <dgm:pt modelId="{D54E67C6-EFC7-4A52-9823-E429F629A97B}">
      <dgm:prSet phldrT="[Texto]"/>
      <dgm:spPr/>
      <dgm:t>
        <a:bodyPr/>
        <a:lstStyle/>
        <a:p>
          <a:r>
            <a:rPr lang="es-ES" dirty="0" smtClean="0">
              <a:latin typeface="Roboto Th" pitchFamily="2" charset="0"/>
              <a:ea typeface="Roboto Th" pitchFamily="2" charset="0"/>
            </a:rPr>
            <a:t>Uso de  SPSS</a:t>
          </a:r>
          <a:endParaRPr lang="es-ES" dirty="0">
            <a:latin typeface="Roboto Th" pitchFamily="2" charset="0"/>
            <a:ea typeface="Roboto Th" pitchFamily="2" charset="0"/>
          </a:endParaRPr>
        </a:p>
      </dgm:t>
    </dgm:pt>
    <dgm:pt modelId="{936A102C-F073-4158-A69E-EF1782146313}" type="parTrans" cxnId="{8C1C00F5-F0E5-4F52-8507-A9DBE0D056A5}">
      <dgm:prSet/>
      <dgm:spPr/>
      <dgm:t>
        <a:bodyPr/>
        <a:lstStyle/>
        <a:p>
          <a:endParaRPr lang="es-ES">
            <a:latin typeface="Roboto Th" pitchFamily="2" charset="0"/>
            <a:ea typeface="Roboto Th" pitchFamily="2" charset="0"/>
          </a:endParaRPr>
        </a:p>
      </dgm:t>
    </dgm:pt>
    <dgm:pt modelId="{C7B11637-9469-4E08-8969-29104949169D}" type="sibTrans" cxnId="{8C1C00F5-F0E5-4F52-8507-A9DBE0D056A5}">
      <dgm:prSet/>
      <dgm:spPr/>
      <dgm:t>
        <a:bodyPr/>
        <a:lstStyle/>
        <a:p>
          <a:endParaRPr lang="es-ES">
            <a:latin typeface="Roboto Th" pitchFamily="2" charset="0"/>
            <a:ea typeface="Roboto Th" pitchFamily="2" charset="0"/>
          </a:endParaRPr>
        </a:p>
      </dgm:t>
    </dgm:pt>
    <dgm:pt modelId="{70C0F914-E17D-4851-B1CC-6D20FB99DE8F}">
      <dgm:prSet phldrT="[Texto]"/>
      <dgm:spPr/>
      <dgm:t>
        <a:bodyPr/>
        <a:lstStyle/>
        <a:p>
          <a:r>
            <a:rPr lang="es-ES" dirty="0" smtClean="0">
              <a:latin typeface="Roboto Th" pitchFamily="2" charset="0"/>
              <a:ea typeface="Roboto Th" pitchFamily="2" charset="0"/>
            </a:rPr>
            <a:t>Análisis Multivariado</a:t>
          </a:r>
          <a:endParaRPr lang="es-ES" dirty="0">
            <a:latin typeface="Roboto Th" pitchFamily="2" charset="0"/>
            <a:ea typeface="Roboto Th" pitchFamily="2" charset="0"/>
          </a:endParaRPr>
        </a:p>
      </dgm:t>
    </dgm:pt>
    <dgm:pt modelId="{84FDE1E2-EFB0-4BA3-A980-0D462B976704}" type="parTrans" cxnId="{16172DFF-32F1-4058-996A-A260DDB184E4}">
      <dgm:prSet/>
      <dgm:spPr/>
      <dgm:t>
        <a:bodyPr/>
        <a:lstStyle/>
        <a:p>
          <a:endParaRPr lang="es-ES">
            <a:latin typeface="Roboto Th" pitchFamily="2" charset="0"/>
            <a:ea typeface="Roboto Th" pitchFamily="2" charset="0"/>
          </a:endParaRPr>
        </a:p>
      </dgm:t>
    </dgm:pt>
    <dgm:pt modelId="{74F585C3-AC00-4A9B-84FA-0B98BF6B3974}" type="sibTrans" cxnId="{16172DFF-32F1-4058-996A-A260DDB184E4}">
      <dgm:prSet/>
      <dgm:spPr/>
      <dgm:t>
        <a:bodyPr/>
        <a:lstStyle/>
        <a:p>
          <a:endParaRPr lang="es-ES">
            <a:latin typeface="Roboto Th" pitchFamily="2" charset="0"/>
            <a:ea typeface="Roboto Th" pitchFamily="2" charset="0"/>
          </a:endParaRPr>
        </a:p>
      </dgm:t>
    </dgm:pt>
    <dgm:pt modelId="{CABECAF5-5E01-45F3-A50E-8D4D50A594F8}">
      <dgm:prSet phldrT="[Texto]"/>
      <dgm:spPr/>
      <dgm:t>
        <a:bodyPr/>
        <a:lstStyle/>
        <a:p>
          <a:r>
            <a:rPr lang="es-ES" dirty="0" smtClean="0">
              <a:latin typeface="Roboto Th" pitchFamily="2" charset="0"/>
              <a:ea typeface="Roboto Th" pitchFamily="2" charset="0"/>
            </a:rPr>
            <a:t>Correlaciones</a:t>
          </a:r>
          <a:endParaRPr lang="es-ES" dirty="0">
            <a:latin typeface="Roboto Th" pitchFamily="2" charset="0"/>
            <a:ea typeface="Roboto Th" pitchFamily="2" charset="0"/>
          </a:endParaRPr>
        </a:p>
      </dgm:t>
    </dgm:pt>
    <dgm:pt modelId="{13D3C854-2C4E-404D-8310-61FDD6A48169}" type="parTrans" cxnId="{D34A1C40-5C03-4FA9-B735-26B86FD1A898}">
      <dgm:prSet/>
      <dgm:spPr/>
      <dgm:t>
        <a:bodyPr/>
        <a:lstStyle/>
        <a:p>
          <a:endParaRPr lang="es-ES">
            <a:latin typeface="Roboto Th" pitchFamily="2" charset="0"/>
            <a:ea typeface="Roboto Th" pitchFamily="2" charset="0"/>
          </a:endParaRPr>
        </a:p>
      </dgm:t>
    </dgm:pt>
    <dgm:pt modelId="{E318986B-09CB-432B-8441-75960A2BD165}" type="sibTrans" cxnId="{D34A1C40-5C03-4FA9-B735-26B86FD1A898}">
      <dgm:prSet/>
      <dgm:spPr/>
      <dgm:t>
        <a:bodyPr/>
        <a:lstStyle/>
        <a:p>
          <a:endParaRPr lang="es-ES">
            <a:latin typeface="Roboto Th" pitchFamily="2" charset="0"/>
            <a:ea typeface="Roboto Th" pitchFamily="2" charset="0"/>
          </a:endParaRPr>
        </a:p>
      </dgm:t>
    </dgm:pt>
    <dgm:pt modelId="{37B1620B-E09C-4491-B33D-C4DC1347EAE9}">
      <dgm:prSet phldrT="[Texto]"/>
      <dgm:spPr/>
      <dgm:t>
        <a:bodyPr/>
        <a:lstStyle/>
        <a:p>
          <a:r>
            <a:rPr lang="es-ES" dirty="0" smtClean="0">
              <a:latin typeface="Roboto Th" pitchFamily="2" charset="0"/>
              <a:ea typeface="Roboto Th" pitchFamily="2" charset="0"/>
            </a:rPr>
            <a:t>Comprobación de hipótesis</a:t>
          </a:r>
          <a:endParaRPr lang="es-ES" dirty="0">
            <a:latin typeface="Roboto Th" pitchFamily="2" charset="0"/>
            <a:ea typeface="Roboto Th" pitchFamily="2" charset="0"/>
          </a:endParaRPr>
        </a:p>
      </dgm:t>
    </dgm:pt>
    <dgm:pt modelId="{77B49751-DB0C-4F0A-AE57-A2606031FE4B}" type="parTrans" cxnId="{478A7F6D-C8BC-4DBB-877D-D9C3582D3BFD}">
      <dgm:prSet/>
      <dgm:spPr/>
      <dgm:t>
        <a:bodyPr/>
        <a:lstStyle/>
        <a:p>
          <a:endParaRPr lang="es-ES">
            <a:latin typeface="Roboto Th" pitchFamily="2" charset="0"/>
            <a:ea typeface="Roboto Th" pitchFamily="2" charset="0"/>
          </a:endParaRPr>
        </a:p>
      </dgm:t>
    </dgm:pt>
    <dgm:pt modelId="{5666A7C7-BF14-4659-8943-392D5E94000C}" type="sibTrans" cxnId="{478A7F6D-C8BC-4DBB-877D-D9C3582D3BFD}">
      <dgm:prSet/>
      <dgm:spPr/>
      <dgm:t>
        <a:bodyPr/>
        <a:lstStyle/>
        <a:p>
          <a:endParaRPr lang="es-ES">
            <a:latin typeface="Roboto Th" pitchFamily="2" charset="0"/>
            <a:ea typeface="Roboto Th" pitchFamily="2" charset="0"/>
          </a:endParaRPr>
        </a:p>
      </dgm:t>
    </dgm:pt>
    <dgm:pt modelId="{472447C6-3F4A-4837-80A5-84D8F880032F}">
      <dgm:prSet phldrT="[Texto]"/>
      <dgm:spPr/>
      <dgm:t>
        <a:bodyPr/>
        <a:lstStyle/>
        <a:p>
          <a:r>
            <a:rPr lang="es-ES" dirty="0">
              <a:latin typeface="Roboto Th" pitchFamily="2" charset="0"/>
              <a:ea typeface="Roboto Th" pitchFamily="2" charset="0"/>
            </a:rPr>
            <a:t>Resultados</a:t>
          </a:r>
        </a:p>
      </dgm:t>
    </dgm:pt>
    <dgm:pt modelId="{6D6B5D78-748C-4296-BFBA-F05CB455AC00}" type="sibTrans" cxnId="{88BECBF9-87AD-4429-A0D8-EDBD8903343E}">
      <dgm:prSet/>
      <dgm:spPr/>
      <dgm:t>
        <a:bodyPr/>
        <a:lstStyle/>
        <a:p>
          <a:endParaRPr lang="es-ES">
            <a:latin typeface="Roboto Th" pitchFamily="2" charset="0"/>
            <a:ea typeface="Roboto Th" pitchFamily="2" charset="0"/>
          </a:endParaRPr>
        </a:p>
      </dgm:t>
    </dgm:pt>
    <dgm:pt modelId="{33865083-B5B4-4793-A94D-C957DE9A69B9}" type="parTrans" cxnId="{88BECBF9-87AD-4429-A0D8-EDBD8903343E}">
      <dgm:prSet/>
      <dgm:spPr/>
      <dgm:t>
        <a:bodyPr/>
        <a:lstStyle/>
        <a:p>
          <a:endParaRPr lang="es-ES">
            <a:latin typeface="Roboto Th" pitchFamily="2" charset="0"/>
            <a:ea typeface="Roboto Th" pitchFamily="2" charset="0"/>
          </a:endParaRPr>
        </a:p>
      </dgm:t>
    </dgm:pt>
    <dgm:pt modelId="{7F2B9AB5-1BB9-4C4A-A56F-50830B94638B}">
      <dgm:prSet phldrT="[Texto]"/>
      <dgm:spPr/>
      <dgm:t>
        <a:bodyPr/>
        <a:lstStyle/>
        <a:p>
          <a:r>
            <a:rPr lang="es-ES" dirty="0" smtClean="0">
              <a:latin typeface="Roboto Th" pitchFamily="2" charset="0"/>
              <a:ea typeface="Roboto Th" pitchFamily="2" charset="0"/>
            </a:rPr>
            <a:t>Kendall</a:t>
          </a:r>
          <a:endParaRPr lang="es-ES" dirty="0">
            <a:latin typeface="Roboto Th" pitchFamily="2" charset="0"/>
            <a:ea typeface="Roboto Th" pitchFamily="2" charset="0"/>
          </a:endParaRPr>
        </a:p>
      </dgm:t>
    </dgm:pt>
    <dgm:pt modelId="{910E0163-93A6-4390-8831-8B565AB52ACF}" type="parTrans" cxnId="{22D8B5AC-620B-42D5-92E7-AFB03FA28720}">
      <dgm:prSet/>
      <dgm:spPr/>
      <dgm:t>
        <a:bodyPr/>
        <a:lstStyle/>
        <a:p>
          <a:endParaRPr lang="es-ES"/>
        </a:p>
      </dgm:t>
    </dgm:pt>
    <dgm:pt modelId="{16FB3FFC-42EB-471C-8B1A-C22AC5F465A5}" type="sibTrans" cxnId="{22D8B5AC-620B-42D5-92E7-AFB03FA28720}">
      <dgm:prSet/>
      <dgm:spPr/>
      <dgm:t>
        <a:bodyPr/>
        <a:lstStyle/>
        <a:p>
          <a:endParaRPr lang="es-ES"/>
        </a:p>
      </dgm:t>
    </dgm:pt>
    <dgm:pt modelId="{15CBFD62-8D4A-46E4-B1CE-22F61E1935BE}">
      <dgm:prSet phldrT="[Texto]"/>
      <dgm:spPr/>
      <dgm:t>
        <a:bodyPr/>
        <a:lstStyle/>
        <a:p>
          <a:r>
            <a:rPr lang="es-ES" dirty="0" smtClean="0">
              <a:latin typeface="Roboto Th" pitchFamily="2" charset="0"/>
              <a:ea typeface="Roboto Th" pitchFamily="2" charset="0"/>
            </a:rPr>
            <a:t>Análisis de Clúster</a:t>
          </a:r>
          <a:endParaRPr lang="es-ES" dirty="0">
            <a:latin typeface="Roboto Th" pitchFamily="2" charset="0"/>
            <a:ea typeface="Roboto Th" pitchFamily="2" charset="0"/>
          </a:endParaRPr>
        </a:p>
      </dgm:t>
    </dgm:pt>
    <dgm:pt modelId="{101F3EAD-C53A-4E42-9A33-73384E549ED3}" type="parTrans" cxnId="{414DE2BA-8297-4CE9-91AE-48607D17C51F}">
      <dgm:prSet/>
      <dgm:spPr/>
      <dgm:t>
        <a:bodyPr/>
        <a:lstStyle/>
        <a:p>
          <a:endParaRPr lang="es-ES"/>
        </a:p>
      </dgm:t>
    </dgm:pt>
    <dgm:pt modelId="{60203228-76F4-4762-B6B5-DEBDD730F6FB}" type="sibTrans" cxnId="{414DE2BA-8297-4CE9-91AE-48607D17C51F}">
      <dgm:prSet/>
      <dgm:spPr/>
      <dgm:t>
        <a:bodyPr/>
        <a:lstStyle/>
        <a:p>
          <a:endParaRPr lang="es-ES"/>
        </a:p>
      </dgm:t>
    </dgm:pt>
    <dgm:pt modelId="{0C94407F-51BD-4182-8438-A6849A8FC25A}" type="pres">
      <dgm:prSet presAssocID="{C888B4E1-1FA2-48C8-B7A4-31F7598C2DD0}" presName="Name0" presStyleCnt="0">
        <dgm:presLayoutVars>
          <dgm:chMax val="3"/>
          <dgm:chPref val="3"/>
          <dgm:bulletEnabled val="1"/>
          <dgm:dir/>
          <dgm:animLvl val="lvl"/>
        </dgm:presLayoutVars>
      </dgm:prSet>
      <dgm:spPr/>
      <dgm:t>
        <a:bodyPr/>
        <a:lstStyle/>
        <a:p>
          <a:endParaRPr lang="es-ES"/>
        </a:p>
      </dgm:t>
    </dgm:pt>
    <dgm:pt modelId="{E28019FF-BE84-4712-8A26-7DB6875D4779}" type="pres">
      <dgm:prSet presAssocID="{C888B4E1-1FA2-48C8-B7A4-31F7598C2DD0}" presName="arc1" presStyleLbl="node1" presStyleIdx="0" presStyleCnt="4"/>
      <dgm:spPr/>
    </dgm:pt>
    <dgm:pt modelId="{E109401C-E5CE-4EB9-9FC4-6541D2F73151}" type="pres">
      <dgm:prSet presAssocID="{C888B4E1-1FA2-48C8-B7A4-31F7598C2DD0}" presName="arc3" presStyleLbl="node1" presStyleIdx="1" presStyleCnt="4"/>
      <dgm:spPr/>
    </dgm:pt>
    <dgm:pt modelId="{37122902-AAC6-4717-8C7E-4D214D351106}" type="pres">
      <dgm:prSet presAssocID="{C888B4E1-1FA2-48C8-B7A4-31F7598C2DD0}" presName="parentText2" presStyleLbl="revTx" presStyleIdx="0" presStyleCnt="3">
        <dgm:presLayoutVars>
          <dgm:chMax val="4"/>
          <dgm:chPref val="3"/>
          <dgm:bulletEnabled val="1"/>
        </dgm:presLayoutVars>
      </dgm:prSet>
      <dgm:spPr/>
      <dgm:t>
        <a:bodyPr/>
        <a:lstStyle/>
        <a:p>
          <a:endParaRPr lang="es-ES"/>
        </a:p>
      </dgm:t>
    </dgm:pt>
    <dgm:pt modelId="{61A6C4F2-3466-41A7-87A9-384D7C1E441B}" type="pres">
      <dgm:prSet presAssocID="{C888B4E1-1FA2-48C8-B7A4-31F7598C2DD0}" presName="arc2" presStyleLbl="node1" presStyleIdx="2" presStyleCnt="4"/>
      <dgm:spPr/>
    </dgm:pt>
    <dgm:pt modelId="{A9C4BCB1-A0E6-4EA9-9555-D7C532CFABA1}" type="pres">
      <dgm:prSet presAssocID="{C888B4E1-1FA2-48C8-B7A4-31F7598C2DD0}" presName="arc4" presStyleLbl="node1" presStyleIdx="3" presStyleCnt="4"/>
      <dgm:spPr/>
    </dgm:pt>
    <dgm:pt modelId="{EBC4BA2C-D272-4329-9DF5-DC1483A8803A}" type="pres">
      <dgm:prSet presAssocID="{C888B4E1-1FA2-48C8-B7A4-31F7598C2DD0}" presName="parentText3" presStyleLbl="revTx" presStyleIdx="1" presStyleCnt="3">
        <dgm:presLayoutVars>
          <dgm:chMax val="1"/>
          <dgm:chPref val="1"/>
          <dgm:bulletEnabled val="1"/>
        </dgm:presLayoutVars>
      </dgm:prSet>
      <dgm:spPr/>
      <dgm:t>
        <a:bodyPr/>
        <a:lstStyle/>
        <a:p>
          <a:endParaRPr lang="es-ES"/>
        </a:p>
      </dgm:t>
    </dgm:pt>
    <dgm:pt modelId="{1A9DE8D4-1910-4354-BDF8-A731B2051A80}" type="pres">
      <dgm:prSet presAssocID="{C888B4E1-1FA2-48C8-B7A4-31F7598C2DD0}" presName="middleComposite" presStyleCnt="0"/>
      <dgm:spPr/>
    </dgm:pt>
    <dgm:pt modelId="{0629EF07-A4A6-4249-838C-89A16DCEE596}" type="pres">
      <dgm:prSet presAssocID="{CABECAF5-5E01-45F3-A50E-8D4D50A594F8}" presName="circ1" presStyleLbl="vennNode1" presStyleIdx="0" presStyleCnt="8"/>
      <dgm:spPr/>
      <dgm:t>
        <a:bodyPr/>
        <a:lstStyle/>
        <a:p>
          <a:endParaRPr lang="es-ES"/>
        </a:p>
      </dgm:t>
    </dgm:pt>
    <dgm:pt modelId="{83D9E346-5A90-4A7B-88B6-6C8796373422}" type="pres">
      <dgm:prSet presAssocID="{CABECAF5-5E01-45F3-A50E-8D4D50A594F8}" presName="circ1Tx" presStyleLbl="revTx" presStyleIdx="1" presStyleCnt="3">
        <dgm:presLayoutVars>
          <dgm:chMax val="0"/>
          <dgm:chPref val="0"/>
        </dgm:presLayoutVars>
      </dgm:prSet>
      <dgm:spPr/>
      <dgm:t>
        <a:bodyPr/>
        <a:lstStyle/>
        <a:p>
          <a:endParaRPr lang="es-ES"/>
        </a:p>
      </dgm:t>
    </dgm:pt>
    <dgm:pt modelId="{694AFCE7-4624-44EF-B5DD-0102D6A05BCE}" type="pres">
      <dgm:prSet presAssocID="{7F2B9AB5-1BB9-4C4A-A56F-50830B94638B}" presName="circ2" presStyleLbl="vennNode1" presStyleIdx="1" presStyleCnt="8"/>
      <dgm:spPr/>
      <dgm:t>
        <a:bodyPr/>
        <a:lstStyle/>
        <a:p>
          <a:endParaRPr lang="es-ES"/>
        </a:p>
      </dgm:t>
    </dgm:pt>
    <dgm:pt modelId="{C912B102-1A88-4EBD-847C-ACB3D02B9FE4}" type="pres">
      <dgm:prSet presAssocID="{7F2B9AB5-1BB9-4C4A-A56F-50830B94638B}" presName="circ2Tx" presStyleLbl="revTx" presStyleIdx="1" presStyleCnt="3">
        <dgm:presLayoutVars>
          <dgm:chMax val="0"/>
          <dgm:chPref val="0"/>
        </dgm:presLayoutVars>
      </dgm:prSet>
      <dgm:spPr/>
      <dgm:t>
        <a:bodyPr/>
        <a:lstStyle/>
        <a:p>
          <a:endParaRPr lang="es-ES"/>
        </a:p>
      </dgm:t>
    </dgm:pt>
    <dgm:pt modelId="{3C7F4096-A1E2-4AD0-B2D4-581EF41D6012}" type="pres">
      <dgm:prSet presAssocID="{15CBFD62-8D4A-46E4-B1CE-22F61E1935BE}" presName="circ3" presStyleLbl="vennNode1" presStyleIdx="2" presStyleCnt="8"/>
      <dgm:spPr/>
      <dgm:t>
        <a:bodyPr/>
        <a:lstStyle/>
        <a:p>
          <a:endParaRPr lang="es-ES"/>
        </a:p>
      </dgm:t>
    </dgm:pt>
    <dgm:pt modelId="{EBDBDD09-EA5A-48F9-903F-7D773D281EA3}" type="pres">
      <dgm:prSet presAssocID="{15CBFD62-8D4A-46E4-B1CE-22F61E1935BE}" presName="circ3Tx" presStyleLbl="revTx" presStyleIdx="1" presStyleCnt="3">
        <dgm:presLayoutVars>
          <dgm:chMax val="0"/>
          <dgm:chPref val="0"/>
        </dgm:presLayoutVars>
      </dgm:prSet>
      <dgm:spPr/>
      <dgm:t>
        <a:bodyPr/>
        <a:lstStyle/>
        <a:p>
          <a:endParaRPr lang="es-ES"/>
        </a:p>
      </dgm:t>
    </dgm:pt>
    <dgm:pt modelId="{E1E630CE-6CA4-4362-B54C-732E04C67D5A}" type="pres">
      <dgm:prSet presAssocID="{C888B4E1-1FA2-48C8-B7A4-31F7598C2DD0}" presName="leftComposite" presStyleCnt="0"/>
      <dgm:spPr/>
    </dgm:pt>
    <dgm:pt modelId="{754E7690-959D-4C59-A1BC-B21C7345CE19}" type="pres">
      <dgm:prSet presAssocID="{40D5B7B1-675F-44E1-985E-1E674D0E1CAB}" presName="childText1_1" presStyleLbl="vennNode1" presStyleIdx="3" presStyleCnt="8">
        <dgm:presLayoutVars>
          <dgm:chMax val="0"/>
          <dgm:chPref val="0"/>
        </dgm:presLayoutVars>
      </dgm:prSet>
      <dgm:spPr/>
      <dgm:t>
        <a:bodyPr/>
        <a:lstStyle/>
        <a:p>
          <a:endParaRPr lang="es-ES"/>
        </a:p>
      </dgm:t>
    </dgm:pt>
    <dgm:pt modelId="{6ABDEBF3-ACF4-4E0D-8784-BC8B85377E57}" type="pres">
      <dgm:prSet presAssocID="{40D5B7B1-675F-44E1-985E-1E674D0E1CAB}" presName="ellipse1" presStyleLbl="vennNode1" presStyleIdx="4" presStyleCnt="8"/>
      <dgm:spPr/>
    </dgm:pt>
    <dgm:pt modelId="{C418E9D2-9726-4162-86B1-92D7AEBF4180}" type="pres">
      <dgm:prSet presAssocID="{40D5B7B1-675F-44E1-985E-1E674D0E1CAB}" presName="ellipse2" presStyleLbl="vennNode1" presStyleIdx="5" presStyleCnt="8"/>
      <dgm:spPr/>
    </dgm:pt>
    <dgm:pt modelId="{BBCECF90-DAFA-4256-B8AA-02BEE094CDE1}" type="pres">
      <dgm:prSet presAssocID="{D54E67C6-EFC7-4A52-9823-E429F629A97B}" presName="childText1_2" presStyleLbl="vennNode1" presStyleIdx="6" presStyleCnt="8">
        <dgm:presLayoutVars>
          <dgm:chMax val="0"/>
          <dgm:chPref val="0"/>
        </dgm:presLayoutVars>
      </dgm:prSet>
      <dgm:spPr/>
      <dgm:t>
        <a:bodyPr/>
        <a:lstStyle/>
        <a:p>
          <a:endParaRPr lang="es-ES"/>
        </a:p>
      </dgm:t>
    </dgm:pt>
    <dgm:pt modelId="{81C2541B-9C75-4EB8-97D7-D6B439A075FB}" type="pres">
      <dgm:prSet presAssocID="{D54E67C6-EFC7-4A52-9823-E429F629A97B}" presName="ellipse3" presStyleLbl="vennNode1" presStyleIdx="7" presStyleCnt="8"/>
      <dgm:spPr/>
    </dgm:pt>
    <dgm:pt modelId="{BCFECD09-C055-439B-9524-0B15AEABD6FD}" type="pres">
      <dgm:prSet presAssocID="{C888B4E1-1FA2-48C8-B7A4-31F7598C2DD0}" presName="rightChild" presStyleLbl="node2" presStyleIdx="0" presStyleCnt="1">
        <dgm:presLayoutVars>
          <dgm:chMax val="0"/>
          <dgm:chPref val="0"/>
        </dgm:presLayoutVars>
      </dgm:prSet>
      <dgm:spPr/>
      <dgm:t>
        <a:bodyPr/>
        <a:lstStyle/>
        <a:p>
          <a:endParaRPr lang="es-ES"/>
        </a:p>
      </dgm:t>
    </dgm:pt>
    <dgm:pt modelId="{C88A3DF9-F1A0-4B53-9A87-12A60D246B5E}" type="pres">
      <dgm:prSet presAssocID="{C888B4E1-1FA2-48C8-B7A4-31F7598C2DD0}" presName="parentText1" presStyleLbl="revTx" presStyleIdx="2" presStyleCnt="3">
        <dgm:presLayoutVars>
          <dgm:chMax val="4"/>
          <dgm:chPref val="3"/>
          <dgm:bulletEnabled val="1"/>
        </dgm:presLayoutVars>
      </dgm:prSet>
      <dgm:spPr/>
      <dgm:t>
        <a:bodyPr/>
        <a:lstStyle/>
        <a:p>
          <a:endParaRPr lang="es-ES"/>
        </a:p>
      </dgm:t>
    </dgm:pt>
  </dgm:ptLst>
  <dgm:cxnLst>
    <dgm:cxn modelId="{F9C1B7A7-7272-4BBB-83F6-6094BA28EB71}" srcId="{C888B4E1-1FA2-48C8-B7A4-31F7598C2DD0}" destId="{B17AA2AE-16DE-44EB-BA50-B4FD21DA0452}" srcOrd="0" destOrd="0" parTransId="{C065A038-70A0-4837-875C-55230B0D6D29}" sibTransId="{8A0DC69F-E4B3-4C00-8727-D5B2A76A7A0D}"/>
    <dgm:cxn modelId="{CD31C39E-EA41-4424-87EC-B3E09F58C1F1}" type="presOf" srcId="{15CBFD62-8D4A-46E4-B1CE-22F61E1935BE}" destId="{EBDBDD09-EA5A-48F9-903F-7D773D281EA3}" srcOrd="1" destOrd="0" presId="urn:microsoft.com/office/officeart/2009/3/layout/PhasedProcess"/>
    <dgm:cxn modelId="{5E8A9D01-FDE0-46D5-AD90-FC7C9ED46303}" type="presOf" srcId="{37B1620B-E09C-4491-B33D-C4DC1347EAE9}" destId="{BCFECD09-C055-439B-9524-0B15AEABD6FD}" srcOrd="0" destOrd="0" presId="urn:microsoft.com/office/officeart/2009/3/layout/PhasedProcess"/>
    <dgm:cxn modelId="{42634CF5-5C01-493F-9FBE-2A27F4E0CFDC}" type="presOf" srcId="{D54E67C6-EFC7-4A52-9823-E429F629A97B}" destId="{BBCECF90-DAFA-4256-B8AA-02BEE094CDE1}" srcOrd="0" destOrd="0" presId="urn:microsoft.com/office/officeart/2009/3/layout/PhasedProcess"/>
    <dgm:cxn modelId="{D12C4486-23E2-414E-BCE4-C9F3DACA5E1A}" type="presOf" srcId="{15CBFD62-8D4A-46E4-B1CE-22F61E1935BE}" destId="{3C7F4096-A1E2-4AD0-B2D4-581EF41D6012}" srcOrd="0" destOrd="0" presId="urn:microsoft.com/office/officeart/2009/3/layout/PhasedProcess"/>
    <dgm:cxn modelId="{8C1C00F5-F0E5-4F52-8507-A9DBE0D056A5}" srcId="{B17AA2AE-16DE-44EB-BA50-B4FD21DA0452}" destId="{D54E67C6-EFC7-4A52-9823-E429F629A97B}" srcOrd="1" destOrd="0" parTransId="{936A102C-F073-4158-A69E-EF1782146313}" sibTransId="{C7B11637-9469-4E08-8969-29104949169D}"/>
    <dgm:cxn modelId="{478A7F6D-C8BC-4DBB-877D-D9C3582D3BFD}" srcId="{472447C6-3F4A-4837-80A5-84D8F880032F}" destId="{37B1620B-E09C-4491-B33D-C4DC1347EAE9}" srcOrd="0" destOrd="0" parTransId="{77B49751-DB0C-4F0A-AE57-A2606031FE4B}" sibTransId="{5666A7C7-BF14-4659-8943-392D5E94000C}"/>
    <dgm:cxn modelId="{AB2F0CB9-83BE-4DF1-BD52-265C0F223949}" type="presOf" srcId="{B17AA2AE-16DE-44EB-BA50-B4FD21DA0452}" destId="{C88A3DF9-F1A0-4B53-9A87-12A60D246B5E}" srcOrd="0" destOrd="0" presId="urn:microsoft.com/office/officeart/2009/3/layout/PhasedProcess"/>
    <dgm:cxn modelId="{3FB1AFF6-2DA9-4278-A2DF-644BE7F66745}" type="presOf" srcId="{70C0F914-E17D-4851-B1CC-6D20FB99DE8F}" destId="{37122902-AAC6-4717-8C7E-4D214D351106}" srcOrd="0" destOrd="0" presId="urn:microsoft.com/office/officeart/2009/3/layout/PhasedProcess"/>
    <dgm:cxn modelId="{22D8B5AC-620B-42D5-92E7-AFB03FA28720}" srcId="{70C0F914-E17D-4851-B1CC-6D20FB99DE8F}" destId="{7F2B9AB5-1BB9-4C4A-A56F-50830B94638B}" srcOrd="1" destOrd="0" parTransId="{910E0163-93A6-4390-8831-8B565AB52ACF}" sibTransId="{16FB3FFC-42EB-471C-8B1A-C22AC5F465A5}"/>
    <dgm:cxn modelId="{A6C6A5EC-8198-4E00-8C85-57D6F51897E1}" srcId="{B17AA2AE-16DE-44EB-BA50-B4FD21DA0452}" destId="{40D5B7B1-675F-44E1-985E-1E674D0E1CAB}" srcOrd="0" destOrd="0" parTransId="{8939D7F0-AE32-4643-A39D-42523E6B7ADA}" sibTransId="{DEEDFB3A-4A64-48BC-A1EB-23714EC19FA4}"/>
    <dgm:cxn modelId="{C31E3EFA-7144-4B98-B86F-D9B602CC7B0B}" type="presOf" srcId="{CABECAF5-5E01-45F3-A50E-8D4D50A594F8}" destId="{83D9E346-5A90-4A7B-88B6-6C8796373422}" srcOrd="1" destOrd="0" presId="urn:microsoft.com/office/officeart/2009/3/layout/PhasedProcess"/>
    <dgm:cxn modelId="{5A0CFB4E-CD87-4B7D-AD5D-A54711CABD36}" type="presOf" srcId="{C888B4E1-1FA2-48C8-B7A4-31F7598C2DD0}" destId="{0C94407F-51BD-4182-8438-A6849A8FC25A}" srcOrd="0" destOrd="0" presId="urn:microsoft.com/office/officeart/2009/3/layout/PhasedProcess"/>
    <dgm:cxn modelId="{3EF2969A-109B-4356-BB64-3BC7EFB4EAFE}" type="presOf" srcId="{40D5B7B1-675F-44E1-985E-1E674D0E1CAB}" destId="{754E7690-959D-4C59-A1BC-B21C7345CE19}" srcOrd="0" destOrd="0" presId="urn:microsoft.com/office/officeart/2009/3/layout/PhasedProcess"/>
    <dgm:cxn modelId="{44C5C385-604E-4CEF-9ADB-B261DBD86F05}" type="presOf" srcId="{7F2B9AB5-1BB9-4C4A-A56F-50830B94638B}" destId="{C912B102-1A88-4EBD-847C-ACB3D02B9FE4}" srcOrd="1" destOrd="0" presId="urn:microsoft.com/office/officeart/2009/3/layout/PhasedProcess"/>
    <dgm:cxn modelId="{88BECBF9-87AD-4429-A0D8-EDBD8903343E}" srcId="{C888B4E1-1FA2-48C8-B7A4-31F7598C2DD0}" destId="{472447C6-3F4A-4837-80A5-84D8F880032F}" srcOrd="2" destOrd="0" parTransId="{33865083-B5B4-4793-A94D-C957DE9A69B9}" sibTransId="{6D6B5D78-748C-4296-BFBA-F05CB455AC00}"/>
    <dgm:cxn modelId="{D34A1C40-5C03-4FA9-B735-26B86FD1A898}" srcId="{70C0F914-E17D-4851-B1CC-6D20FB99DE8F}" destId="{CABECAF5-5E01-45F3-A50E-8D4D50A594F8}" srcOrd="0" destOrd="0" parTransId="{13D3C854-2C4E-404D-8310-61FDD6A48169}" sibTransId="{E318986B-09CB-432B-8441-75960A2BD165}"/>
    <dgm:cxn modelId="{8C1D97B5-188F-4642-B453-F74C7F6D792A}" type="presOf" srcId="{CABECAF5-5E01-45F3-A50E-8D4D50A594F8}" destId="{0629EF07-A4A6-4249-838C-89A16DCEE596}" srcOrd="0" destOrd="0" presId="urn:microsoft.com/office/officeart/2009/3/layout/PhasedProcess"/>
    <dgm:cxn modelId="{B7BCB24A-55AC-45E6-B6C4-7AF6A7D0769B}" type="presOf" srcId="{7F2B9AB5-1BB9-4C4A-A56F-50830B94638B}" destId="{694AFCE7-4624-44EF-B5DD-0102D6A05BCE}" srcOrd="0" destOrd="0" presId="urn:microsoft.com/office/officeart/2009/3/layout/PhasedProcess"/>
    <dgm:cxn modelId="{414DE2BA-8297-4CE9-91AE-48607D17C51F}" srcId="{70C0F914-E17D-4851-B1CC-6D20FB99DE8F}" destId="{15CBFD62-8D4A-46E4-B1CE-22F61E1935BE}" srcOrd="2" destOrd="0" parTransId="{101F3EAD-C53A-4E42-9A33-73384E549ED3}" sibTransId="{60203228-76F4-4762-B6B5-DEBDD730F6FB}"/>
    <dgm:cxn modelId="{16172DFF-32F1-4058-996A-A260DDB184E4}" srcId="{C888B4E1-1FA2-48C8-B7A4-31F7598C2DD0}" destId="{70C0F914-E17D-4851-B1CC-6D20FB99DE8F}" srcOrd="1" destOrd="0" parTransId="{84FDE1E2-EFB0-4BA3-A980-0D462B976704}" sibTransId="{74F585C3-AC00-4A9B-84FA-0B98BF6B3974}"/>
    <dgm:cxn modelId="{B3F9DF6A-D6AA-4B0B-9713-C1A08A78B17D}" type="presOf" srcId="{472447C6-3F4A-4837-80A5-84D8F880032F}" destId="{EBC4BA2C-D272-4329-9DF5-DC1483A8803A}" srcOrd="0" destOrd="0" presId="urn:microsoft.com/office/officeart/2009/3/layout/PhasedProcess"/>
    <dgm:cxn modelId="{34B22062-B33D-4D00-A544-D7115FE76FE1}" type="presParOf" srcId="{0C94407F-51BD-4182-8438-A6849A8FC25A}" destId="{E28019FF-BE84-4712-8A26-7DB6875D4779}" srcOrd="0" destOrd="0" presId="urn:microsoft.com/office/officeart/2009/3/layout/PhasedProcess"/>
    <dgm:cxn modelId="{384D680E-16BD-4C3E-8FCE-45974DB37724}" type="presParOf" srcId="{0C94407F-51BD-4182-8438-A6849A8FC25A}" destId="{E109401C-E5CE-4EB9-9FC4-6541D2F73151}" srcOrd="1" destOrd="0" presId="urn:microsoft.com/office/officeart/2009/3/layout/PhasedProcess"/>
    <dgm:cxn modelId="{74452322-048B-4FBE-ADA9-E7E189501233}" type="presParOf" srcId="{0C94407F-51BD-4182-8438-A6849A8FC25A}" destId="{37122902-AAC6-4717-8C7E-4D214D351106}" srcOrd="2" destOrd="0" presId="urn:microsoft.com/office/officeart/2009/3/layout/PhasedProcess"/>
    <dgm:cxn modelId="{BC985AF1-1168-4BDA-BD80-ED3965A8AD25}" type="presParOf" srcId="{0C94407F-51BD-4182-8438-A6849A8FC25A}" destId="{61A6C4F2-3466-41A7-87A9-384D7C1E441B}" srcOrd="3" destOrd="0" presId="urn:microsoft.com/office/officeart/2009/3/layout/PhasedProcess"/>
    <dgm:cxn modelId="{BB0A1B30-715F-4E3A-8BE7-4444EB12964B}" type="presParOf" srcId="{0C94407F-51BD-4182-8438-A6849A8FC25A}" destId="{A9C4BCB1-A0E6-4EA9-9555-D7C532CFABA1}" srcOrd="4" destOrd="0" presId="urn:microsoft.com/office/officeart/2009/3/layout/PhasedProcess"/>
    <dgm:cxn modelId="{76638391-586D-4171-BCE7-CB22A18440CC}" type="presParOf" srcId="{0C94407F-51BD-4182-8438-A6849A8FC25A}" destId="{EBC4BA2C-D272-4329-9DF5-DC1483A8803A}" srcOrd="5" destOrd="0" presId="urn:microsoft.com/office/officeart/2009/3/layout/PhasedProcess"/>
    <dgm:cxn modelId="{85DF7DC6-0204-4B02-9F8F-9A9F38075339}" type="presParOf" srcId="{0C94407F-51BD-4182-8438-A6849A8FC25A}" destId="{1A9DE8D4-1910-4354-BDF8-A731B2051A80}" srcOrd="6" destOrd="0" presId="urn:microsoft.com/office/officeart/2009/3/layout/PhasedProcess"/>
    <dgm:cxn modelId="{8A22EDF9-5418-455A-B7C5-2565B31BA8EF}" type="presParOf" srcId="{1A9DE8D4-1910-4354-BDF8-A731B2051A80}" destId="{0629EF07-A4A6-4249-838C-89A16DCEE596}" srcOrd="0" destOrd="0" presId="urn:microsoft.com/office/officeart/2009/3/layout/PhasedProcess"/>
    <dgm:cxn modelId="{C8974C71-736F-4C4A-8DAA-D17AAB83BF0D}" type="presParOf" srcId="{1A9DE8D4-1910-4354-BDF8-A731B2051A80}" destId="{83D9E346-5A90-4A7B-88B6-6C8796373422}" srcOrd="1" destOrd="0" presId="urn:microsoft.com/office/officeart/2009/3/layout/PhasedProcess"/>
    <dgm:cxn modelId="{0547F523-0973-4CA5-9CC3-176E149C0814}" type="presParOf" srcId="{1A9DE8D4-1910-4354-BDF8-A731B2051A80}" destId="{694AFCE7-4624-44EF-B5DD-0102D6A05BCE}" srcOrd="2" destOrd="0" presId="urn:microsoft.com/office/officeart/2009/3/layout/PhasedProcess"/>
    <dgm:cxn modelId="{93D00911-1789-49DC-8585-F60571C84BC0}" type="presParOf" srcId="{1A9DE8D4-1910-4354-BDF8-A731B2051A80}" destId="{C912B102-1A88-4EBD-847C-ACB3D02B9FE4}" srcOrd="3" destOrd="0" presId="urn:microsoft.com/office/officeart/2009/3/layout/PhasedProcess"/>
    <dgm:cxn modelId="{4F974803-1DF9-4B5A-9245-65775D38EA80}" type="presParOf" srcId="{1A9DE8D4-1910-4354-BDF8-A731B2051A80}" destId="{3C7F4096-A1E2-4AD0-B2D4-581EF41D6012}" srcOrd="4" destOrd="0" presId="urn:microsoft.com/office/officeart/2009/3/layout/PhasedProcess"/>
    <dgm:cxn modelId="{46D275A3-C0FD-4642-9FA1-80EE527C2ABD}" type="presParOf" srcId="{1A9DE8D4-1910-4354-BDF8-A731B2051A80}" destId="{EBDBDD09-EA5A-48F9-903F-7D773D281EA3}" srcOrd="5" destOrd="0" presId="urn:microsoft.com/office/officeart/2009/3/layout/PhasedProcess"/>
    <dgm:cxn modelId="{436B23CA-38BE-4CFD-881D-B920B487715E}" type="presParOf" srcId="{0C94407F-51BD-4182-8438-A6849A8FC25A}" destId="{E1E630CE-6CA4-4362-B54C-732E04C67D5A}" srcOrd="7" destOrd="0" presId="urn:microsoft.com/office/officeart/2009/3/layout/PhasedProcess"/>
    <dgm:cxn modelId="{49D6186E-C4F4-42AE-B610-9D319CD6EFB4}" type="presParOf" srcId="{E1E630CE-6CA4-4362-B54C-732E04C67D5A}" destId="{754E7690-959D-4C59-A1BC-B21C7345CE19}" srcOrd="0" destOrd="0" presId="urn:microsoft.com/office/officeart/2009/3/layout/PhasedProcess"/>
    <dgm:cxn modelId="{DA34D6B2-A32C-4832-8902-53EF2F4E7E52}" type="presParOf" srcId="{E1E630CE-6CA4-4362-B54C-732E04C67D5A}" destId="{6ABDEBF3-ACF4-4E0D-8784-BC8B85377E57}" srcOrd="1" destOrd="0" presId="urn:microsoft.com/office/officeart/2009/3/layout/PhasedProcess"/>
    <dgm:cxn modelId="{0202EAE2-47BB-4AB1-BBC4-077921F26400}" type="presParOf" srcId="{E1E630CE-6CA4-4362-B54C-732E04C67D5A}" destId="{C418E9D2-9726-4162-86B1-92D7AEBF4180}" srcOrd="2" destOrd="0" presId="urn:microsoft.com/office/officeart/2009/3/layout/PhasedProcess"/>
    <dgm:cxn modelId="{B914C556-BF0B-4EB0-B87C-E5ECC0C57C14}" type="presParOf" srcId="{E1E630CE-6CA4-4362-B54C-732E04C67D5A}" destId="{BBCECF90-DAFA-4256-B8AA-02BEE094CDE1}" srcOrd="3" destOrd="0" presId="urn:microsoft.com/office/officeart/2009/3/layout/PhasedProcess"/>
    <dgm:cxn modelId="{A8FECEA0-BA41-4CED-B2BF-48692E18BD1C}" type="presParOf" srcId="{E1E630CE-6CA4-4362-B54C-732E04C67D5A}" destId="{81C2541B-9C75-4EB8-97D7-D6B439A075FB}" srcOrd="4" destOrd="0" presId="urn:microsoft.com/office/officeart/2009/3/layout/PhasedProcess"/>
    <dgm:cxn modelId="{4BEFD34A-26E6-48CF-ACEF-AE72B683DA09}" type="presParOf" srcId="{0C94407F-51BD-4182-8438-A6849A8FC25A}" destId="{BCFECD09-C055-439B-9524-0B15AEABD6FD}" srcOrd="8" destOrd="0" presId="urn:microsoft.com/office/officeart/2009/3/layout/PhasedProcess"/>
    <dgm:cxn modelId="{ECA8302E-1D3A-4D30-BB3B-B8D78EF71503}" type="presParOf" srcId="{0C94407F-51BD-4182-8438-A6849A8FC25A}" destId="{C88A3DF9-F1A0-4B53-9A87-12A60D246B5E}"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019FF-BE84-4712-8A26-7DB6875D4779}">
      <dsp:nvSpPr>
        <dsp:cNvPr id="0" name=""/>
        <dsp:cNvSpPr/>
      </dsp:nvSpPr>
      <dsp:spPr>
        <a:xfrm rot="5400000">
          <a:off x="267" y="318571"/>
          <a:ext cx="3474871" cy="3475405"/>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9401C-E5CE-4EB9-9FC4-6541D2F73151}">
      <dsp:nvSpPr>
        <dsp:cNvPr id="0" name=""/>
        <dsp:cNvSpPr/>
      </dsp:nvSpPr>
      <dsp:spPr>
        <a:xfrm rot="16200000">
          <a:off x="3576622" y="318571"/>
          <a:ext cx="3474871" cy="3475405"/>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22902-AAC6-4717-8C7E-4D214D351106}">
      <dsp:nvSpPr>
        <dsp:cNvPr id="0" name=""/>
        <dsp:cNvSpPr/>
      </dsp:nvSpPr>
      <dsp:spPr>
        <a:xfrm>
          <a:off x="3987515" y="3337301"/>
          <a:ext cx="2638364" cy="6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latin typeface="Roboto Th" pitchFamily="2" charset="0"/>
              <a:ea typeface="Roboto Th" pitchFamily="2" charset="0"/>
            </a:rPr>
            <a:t>Análisis Multivariado</a:t>
          </a:r>
          <a:endParaRPr lang="es-ES" sz="2100" kern="1200" dirty="0">
            <a:latin typeface="Roboto Th" pitchFamily="2" charset="0"/>
            <a:ea typeface="Roboto Th" pitchFamily="2" charset="0"/>
          </a:endParaRPr>
        </a:p>
      </dsp:txBody>
      <dsp:txXfrm>
        <a:off x="3987515" y="3337301"/>
        <a:ext cx="2638364" cy="695197"/>
      </dsp:txXfrm>
    </dsp:sp>
    <dsp:sp modelId="{61A6C4F2-3466-41A7-87A9-384D7C1E441B}">
      <dsp:nvSpPr>
        <dsp:cNvPr id="0" name=""/>
        <dsp:cNvSpPr/>
      </dsp:nvSpPr>
      <dsp:spPr>
        <a:xfrm rot="5400000">
          <a:off x="3465157" y="318571"/>
          <a:ext cx="3474871" cy="3475405"/>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4BCB1-A0E6-4EA9-9555-D7C532CFABA1}">
      <dsp:nvSpPr>
        <dsp:cNvPr id="0" name=""/>
        <dsp:cNvSpPr/>
      </dsp:nvSpPr>
      <dsp:spPr>
        <a:xfrm rot="16200000">
          <a:off x="7040461" y="318571"/>
          <a:ext cx="3474871" cy="3475405"/>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4BA2C-D272-4329-9DF5-DC1483A8803A}">
      <dsp:nvSpPr>
        <dsp:cNvPr id="0" name=""/>
        <dsp:cNvSpPr/>
      </dsp:nvSpPr>
      <dsp:spPr>
        <a:xfrm>
          <a:off x="7197928" y="3337301"/>
          <a:ext cx="2638364" cy="6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latin typeface="Roboto Th" pitchFamily="2" charset="0"/>
              <a:ea typeface="Roboto Th" pitchFamily="2" charset="0"/>
            </a:rPr>
            <a:t>Resultados</a:t>
          </a:r>
        </a:p>
      </dsp:txBody>
      <dsp:txXfrm>
        <a:off x="7197928" y="3337301"/>
        <a:ext cx="2638364" cy="695197"/>
      </dsp:txXfrm>
    </dsp:sp>
    <dsp:sp modelId="{0629EF07-A4A6-4249-838C-89A16DCEE596}">
      <dsp:nvSpPr>
        <dsp:cNvPr id="0" name=""/>
        <dsp:cNvSpPr/>
      </dsp:nvSpPr>
      <dsp:spPr>
        <a:xfrm>
          <a:off x="4540893" y="923083"/>
          <a:ext cx="1463256" cy="14632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latin typeface="Roboto Th" pitchFamily="2" charset="0"/>
              <a:ea typeface="Roboto Th" pitchFamily="2" charset="0"/>
            </a:rPr>
            <a:t>Correlaciones</a:t>
          </a:r>
          <a:endParaRPr lang="es-ES" sz="1400" kern="1200" dirty="0">
            <a:latin typeface="Roboto Th" pitchFamily="2" charset="0"/>
            <a:ea typeface="Roboto Th" pitchFamily="2" charset="0"/>
          </a:endParaRPr>
        </a:p>
      </dsp:txBody>
      <dsp:txXfrm>
        <a:off x="4735994" y="1179153"/>
        <a:ext cx="1073054" cy="658465"/>
      </dsp:txXfrm>
    </dsp:sp>
    <dsp:sp modelId="{694AFCE7-4624-44EF-B5DD-0102D6A05BCE}">
      <dsp:nvSpPr>
        <dsp:cNvPr id="0" name=""/>
        <dsp:cNvSpPr/>
      </dsp:nvSpPr>
      <dsp:spPr>
        <a:xfrm>
          <a:off x="5068885" y="1837619"/>
          <a:ext cx="1463256" cy="14632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latin typeface="Roboto Th" pitchFamily="2" charset="0"/>
              <a:ea typeface="Roboto Th" pitchFamily="2" charset="0"/>
            </a:rPr>
            <a:t>Kendall</a:t>
          </a:r>
          <a:endParaRPr lang="es-ES" sz="1400" kern="1200" dirty="0">
            <a:latin typeface="Roboto Th" pitchFamily="2" charset="0"/>
            <a:ea typeface="Roboto Th" pitchFamily="2" charset="0"/>
          </a:endParaRPr>
        </a:p>
      </dsp:txBody>
      <dsp:txXfrm>
        <a:off x="5516397" y="2215627"/>
        <a:ext cx="877953" cy="804790"/>
      </dsp:txXfrm>
    </dsp:sp>
    <dsp:sp modelId="{3C7F4096-A1E2-4AD0-B2D4-581EF41D6012}">
      <dsp:nvSpPr>
        <dsp:cNvPr id="0" name=""/>
        <dsp:cNvSpPr/>
      </dsp:nvSpPr>
      <dsp:spPr>
        <a:xfrm>
          <a:off x="4012901" y="1837619"/>
          <a:ext cx="1463256" cy="14632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latin typeface="Roboto Th" pitchFamily="2" charset="0"/>
              <a:ea typeface="Roboto Th" pitchFamily="2" charset="0"/>
            </a:rPr>
            <a:t>Análisis de Clúster</a:t>
          </a:r>
          <a:endParaRPr lang="es-ES" sz="1400" kern="1200" dirty="0">
            <a:latin typeface="Roboto Th" pitchFamily="2" charset="0"/>
            <a:ea typeface="Roboto Th" pitchFamily="2" charset="0"/>
          </a:endParaRPr>
        </a:p>
      </dsp:txBody>
      <dsp:txXfrm>
        <a:off x="4150691" y="2215627"/>
        <a:ext cx="877953" cy="804790"/>
      </dsp:txXfrm>
    </dsp:sp>
    <dsp:sp modelId="{754E7690-959D-4C59-A1BC-B21C7345CE19}">
      <dsp:nvSpPr>
        <dsp:cNvPr id="0" name=""/>
        <dsp:cNvSpPr/>
      </dsp:nvSpPr>
      <dsp:spPr>
        <a:xfrm>
          <a:off x="1164971" y="749252"/>
          <a:ext cx="1163896" cy="11637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latin typeface="Roboto Th" pitchFamily="2" charset="0"/>
              <a:ea typeface="Roboto Th" pitchFamily="2" charset="0"/>
            </a:rPr>
            <a:t>Tabulación Simple</a:t>
          </a:r>
          <a:endParaRPr lang="es-ES" sz="1200" kern="1200" dirty="0">
            <a:latin typeface="Roboto Th" pitchFamily="2" charset="0"/>
            <a:ea typeface="Roboto Th" pitchFamily="2" charset="0"/>
          </a:endParaRPr>
        </a:p>
      </dsp:txBody>
      <dsp:txXfrm>
        <a:off x="1335420" y="919680"/>
        <a:ext cx="822998" cy="822900"/>
      </dsp:txXfrm>
    </dsp:sp>
    <dsp:sp modelId="{6ABDEBF3-ACF4-4E0D-8784-BC8B85377E57}">
      <dsp:nvSpPr>
        <dsp:cNvPr id="0" name=""/>
        <dsp:cNvSpPr/>
      </dsp:nvSpPr>
      <dsp:spPr>
        <a:xfrm>
          <a:off x="735791" y="1722190"/>
          <a:ext cx="571471" cy="5714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18E9D2-9726-4162-86B1-92D7AEBF4180}">
      <dsp:nvSpPr>
        <dsp:cNvPr id="0" name=""/>
        <dsp:cNvSpPr/>
      </dsp:nvSpPr>
      <dsp:spPr>
        <a:xfrm>
          <a:off x="2424189" y="978285"/>
          <a:ext cx="332476" cy="33257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BCECF90-DAFA-4256-B8AA-02BEE094CDE1}">
      <dsp:nvSpPr>
        <dsp:cNvPr id="0" name=""/>
        <dsp:cNvSpPr/>
      </dsp:nvSpPr>
      <dsp:spPr>
        <a:xfrm>
          <a:off x="1874360" y="1763762"/>
          <a:ext cx="1163896" cy="11637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latin typeface="Roboto Th" pitchFamily="2" charset="0"/>
              <a:ea typeface="Roboto Th" pitchFamily="2" charset="0"/>
            </a:rPr>
            <a:t>Uso de  SPSS</a:t>
          </a:r>
          <a:endParaRPr lang="es-ES" sz="1200" kern="1200" dirty="0">
            <a:latin typeface="Roboto Th" pitchFamily="2" charset="0"/>
            <a:ea typeface="Roboto Th" pitchFamily="2" charset="0"/>
          </a:endParaRPr>
        </a:p>
      </dsp:txBody>
      <dsp:txXfrm>
        <a:off x="2044809" y="1934190"/>
        <a:ext cx="822998" cy="822900"/>
      </dsp:txXfrm>
    </dsp:sp>
    <dsp:sp modelId="{81C2541B-9C75-4EB8-97D7-D6B439A075FB}">
      <dsp:nvSpPr>
        <dsp:cNvPr id="0" name=""/>
        <dsp:cNvSpPr/>
      </dsp:nvSpPr>
      <dsp:spPr>
        <a:xfrm>
          <a:off x="1996161" y="2998784"/>
          <a:ext cx="332476" cy="33257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CFECD09-C055-439B-9524-0B15AEABD6FD}">
      <dsp:nvSpPr>
        <dsp:cNvPr id="0" name=""/>
        <dsp:cNvSpPr/>
      </dsp:nvSpPr>
      <dsp:spPr>
        <a:xfrm>
          <a:off x="7497622" y="1037060"/>
          <a:ext cx="2029510" cy="2029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Roboto Th" pitchFamily="2" charset="0"/>
              <a:ea typeface="Roboto Th" pitchFamily="2" charset="0"/>
            </a:rPr>
            <a:t>Comprobación de hipótesis</a:t>
          </a:r>
          <a:endParaRPr lang="es-ES" sz="1500" kern="1200" dirty="0">
            <a:latin typeface="Roboto Th" pitchFamily="2" charset="0"/>
            <a:ea typeface="Roboto Th" pitchFamily="2" charset="0"/>
          </a:endParaRPr>
        </a:p>
      </dsp:txBody>
      <dsp:txXfrm>
        <a:off x="7794837" y="1334221"/>
        <a:ext cx="1435080" cy="1434821"/>
      </dsp:txXfrm>
    </dsp:sp>
    <dsp:sp modelId="{C88A3DF9-F1A0-4B53-9A87-12A60D246B5E}">
      <dsp:nvSpPr>
        <dsp:cNvPr id="0" name=""/>
        <dsp:cNvSpPr/>
      </dsp:nvSpPr>
      <dsp:spPr>
        <a:xfrm>
          <a:off x="653018" y="3337301"/>
          <a:ext cx="2638364" cy="69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latin typeface="Roboto Th" pitchFamily="2" charset="0"/>
              <a:ea typeface="Roboto Th" pitchFamily="2" charset="0"/>
            </a:rPr>
            <a:t>Análisis Univariado</a:t>
          </a:r>
          <a:endParaRPr lang="es-ES" sz="2100" kern="1200" dirty="0">
            <a:latin typeface="Roboto Th" pitchFamily="2" charset="0"/>
            <a:ea typeface="Roboto Th" pitchFamily="2" charset="0"/>
          </a:endParaRPr>
        </a:p>
      </dsp:txBody>
      <dsp:txXfrm>
        <a:off x="653018" y="3337301"/>
        <a:ext cx="2638364" cy="695197"/>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FF69F-4FAB-4949-A256-DE9C5E429455}" type="datetimeFigureOut">
              <a:rPr lang="es-EC" smtClean="0"/>
              <a:t>15/2/2017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0A555-2319-4EB9-BAE6-160F2EF1F689}" type="slidenum">
              <a:rPr lang="es-EC" smtClean="0"/>
              <a:t>‹Nº›</a:t>
            </a:fld>
            <a:endParaRPr lang="es-EC"/>
          </a:p>
        </p:txBody>
      </p:sp>
    </p:spTree>
    <p:extLst>
      <p:ext uri="{BB962C8B-B14F-4D97-AF65-F5344CB8AC3E}">
        <p14:creationId xmlns:p14="http://schemas.microsoft.com/office/powerpoint/2010/main" val="174082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CEBE264D-045E-4080-BE5A-1296C8B1089B}" type="datetimeFigureOut">
              <a:rPr lang="es-EC" smtClean="0"/>
              <a:t>15/2/2017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128686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EBE264D-045E-4080-BE5A-1296C8B1089B}" type="datetimeFigureOut">
              <a:rPr lang="es-EC" smtClean="0"/>
              <a:t>15/2/2017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385130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EBE264D-045E-4080-BE5A-1296C8B1089B}" type="datetimeFigureOut">
              <a:rPr lang="es-EC" smtClean="0"/>
              <a:t>15/2/2017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69292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EBE264D-045E-4080-BE5A-1296C8B1089B}" type="datetimeFigureOut">
              <a:rPr lang="es-EC" smtClean="0"/>
              <a:t>15/2/2017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307132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EBE264D-045E-4080-BE5A-1296C8B1089B}" type="datetimeFigureOut">
              <a:rPr lang="es-EC" smtClean="0"/>
              <a:t>15/2/2017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101699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CEBE264D-045E-4080-BE5A-1296C8B1089B}" type="datetimeFigureOut">
              <a:rPr lang="es-EC" smtClean="0"/>
              <a:t>15/2/2017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396727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CEBE264D-045E-4080-BE5A-1296C8B1089B}" type="datetimeFigureOut">
              <a:rPr lang="es-EC" smtClean="0"/>
              <a:t>15/2/2017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1898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CEBE264D-045E-4080-BE5A-1296C8B1089B}" type="datetimeFigureOut">
              <a:rPr lang="es-EC" smtClean="0"/>
              <a:t>15/2/2017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96475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EBE264D-045E-4080-BE5A-1296C8B1089B}" type="datetimeFigureOut">
              <a:rPr lang="es-EC" smtClean="0"/>
              <a:t>15/2/2017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256017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EBE264D-045E-4080-BE5A-1296C8B1089B}" type="datetimeFigureOut">
              <a:rPr lang="es-EC" smtClean="0"/>
              <a:t>15/2/2017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75545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EBE264D-045E-4080-BE5A-1296C8B1089B}" type="datetimeFigureOut">
              <a:rPr lang="es-EC" smtClean="0"/>
              <a:t>15/2/2017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ED997DB-0936-4DD1-A122-C58D2C0FEBA7}" type="slidenum">
              <a:rPr lang="es-EC" smtClean="0"/>
              <a:t>‹Nº›</a:t>
            </a:fld>
            <a:endParaRPr lang="es-EC"/>
          </a:p>
        </p:txBody>
      </p:sp>
    </p:spTree>
    <p:extLst>
      <p:ext uri="{BB962C8B-B14F-4D97-AF65-F5344CB8AC3E}">
        <p14:creationId xmlns:p14="http://schemas.microsoft.com/office/powerpoint/2010/main" val="220100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E264D-045E-4080-BE5A-1296C8B1089B}" type="datetimeFigureOut">
              <a:rPr lang="es-EC" smtClean="0"/>
              <a:t>15/2/2017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997DB-0936-4DD1-A122-C58D2C0FEBA7}" type="slidenum">
              <a:rPr lang="es-EC" smtClean="0"/>
              <a:t>‹Nº›</a:t>
            </a:fld>
            <a:endParaRPr lang="es-EC"/>
          </a:p>
        </p:txBody>
      </p:sp>
    </p:spTree>
    <p:extLst>
      <p:ext uri="{BB962C8B-B14F-4D97-AF65-F5344CB8AC3E}">
        <p14:creationId xmlns:p14="http://schemas.microsoft.com/office/powerpoint/2010/main" val="36837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rcadotecnia.espe.edu.ec/wp-content/uploads/tmp/LOGO-PRINCIPAL-ESPE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245349" y="1229407"/>
            <a:ext cx="4763364" cy="12265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eceac.espe.edu.ec/wp-content/uploads/2015/11/logoCEAC.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9468701" y="3685861"/>
            <a:ext cx="2148088" cy="2040684"/>
          </a:xfrm>
          <a:prstGeom prst="rect">
            <a:avLst/>
          </a:prstGeom>
          <a:noFill/>
          <a:extLst>
            <a:ext uri="{909E8E84-426E-40DD-AFC4-6F175D3DCCD1}">
              <a14:hiddenFill xmlns:a14="http://schemas.microsoft.com/office/drawing/2010/main">
                <a:solidFill>
                  <a:srgbClr val="FFFFFF"/>
                </a:solidFill>
              </a14:hiddenFill>
            </a:ext>
          </a:extLst>
        </p:spPr>
      </p:pic>
      <p:sp>
        <p:nvSpPr>
          <p:cNvPr id="70"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Título 1"/>
          <p:cNvSpPr txBox="1">
            <a:spLocks/>
          </p:cNvSpPr>
          <p:nvPr/>
        </p:nvSpPr>
        <p:spPr>
          <a:xfrm>
            <a:off x="655409" y="2761113"/>
            <a:ext cx="4923270" cy="1651496"/>
          </a:xfrm>
          <a:prstGeom prst="rect">
            <a:avLst/>
          </a:prstGeom>
        </p:spPr>
        <p:txBody>
          <a:bodyPr vert="horz" lIns="91440" tIns="45720" rIns="91440" bIns="45720" rtlCol="0" anchor="t">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eaLnBrk="0" fontAlgn="base" hangingPunct="0">
              <a:lnSpc>
                <a:spcPct val="100000"/>
              </a:lnSpc>
              <a:spcAft>
                <a:spcPct val="0"/>
              </a:spcAft>
            </a:pPr>
            <a:r>
              <a:rPr lang="es-EC" sz="2800" b="1" dirty="0">
                <a:solidFill>
                  <a:schemeClr val="bg1"/>
                </a:solidFill>
                <a:latin typeface="Arial" panose="020B0604020202020204" pitchFamily="34" charset="0"/>
                <a:ea typeface="Calibri" panose="020F0502020204030204" pitchFamily="34" charset="0"/>
                <a:cs typeface="Arial" panose="020B0604020202020204" pitchFamily="34" charset="0"/>
              </a:rPr>
              <a:t>ESTUDIO DE LA VULNERABILIDAD DEL EMPLEO</a:t>
            </a:r>
            <a:endParaRPr lang="es-EC" sz="2000" dirty="0">
              <a:solidFill>
                <a:schemeClr val="bg1"/>
              </a:solidFill>
            </a:endParaRPr>
          </a:p>
          <a:p>
            <a:pPr lvl="0" eaLnBrk="0" fontAlgn="base" hangingPunct="0">
              <a:lnSpc>
                <a:spcPct val="100000"/>
              </a:lnSpc>
              <a:spcAft>
                <a:spcPct val="0"/>
              </a:spcAft>
            </a:pPr>
            <a:r>
              <a:rPr lang="es-EC" sz="2800" b="1" dirty="0">
                <a:solidFill>
                  <a:schemeClr val="bg1"/>
                </a:solidFill>
                <a:latin typeface="Arial" panose="020B0604020202020204" pitchFamily="34" charset="0"/>
                <a:ea typeface="Calibri" panose="020F0502020204030204" pitchFamily="34" charset="0"/>
                <a:cs typeface="Arial" panose="020B0604020202020204" pitchFamily="34" charset="0"/>
              </a:rPr>
              <a:t>EN LAS COOPERATIVAS DE AHORRO Y CR</a:t>
            </a:r>
            <a:r>
              <a:rPr lang="es-EC" sz="2800" b="1" dirty="0">
                <a:solidFill>
                  <a:schemeClr val="bg1"/>
                </a:solidFill>
                <a:latin typeface="Calibri" panose="020F0502020204030204" pitchFamily="34" charset="0"/>
                <a:ea typeface="Calibri" panose="020F0502020204030204" pitchFamily="34" charset="0"/>
                <a:cs typeface="Arial" panose="020B0604020202020204" pitchFamily="34" charset="0"/>
              </a:rPr>
              <a:t>É</a:t>
            </a:r>
            <a:r>
              <a:rPr lang="es-EC" sz="2800" b="1" dirty="0">
                <a:solidFill>
                  <a:schemeClr val="bg1"/>
                </a:solidFill>
                <a:latin typeface="Arial" panose="020B0604020202020204" pitchFamily="34" charset="0"/>
                <a:ea typeface="Calibri" panose="020F0502020204030204" pitchFamily="34" charset="0"/>
                <a:cs typeface="Arial" panose="020B0604020202020204" pitchFamily="34" charset="0"/>
              </a:rPr>
              <a:t>DITO EN EL CANT</a:t>
            </a:r>
            <a:r>
              <a:rPr lang="es-EC" sz="2800" b="1" dirty="0">
                <a:solidFill>
                  <a:schemeClr val="bg1"/>
                </a:solidFill>
                <a:latin typeface="Calibri" panose="020F0502020204030204" pitchFamily="34" charset="0"/>
                <a:ea typeface="Calibri" panose="020F0502020204030204" pitchFamily="34" charset="0"/>
                <a:cs typeface="Arial" panose="020B0604020202020204" pitchFamily="34" charset="0"/>
              </a:rPr>
              <a:t>Ó</a:t>
            </a:r>
            <a:r>
              <a:rPr lang="es-EC" sz="2800" b="1" dirty="0">
                <a:solidFill>
                  <a:schemeClr val="bg1"/>
                </a:solidFill>
                <a:latin typeface="Arial" panose="020B0604020202020204" pitchFamily="34" charset="0"/>
                <a:ea typeface="Calibri" panose="020F0502020204030204" pitchFamily="34" charset="0"/>
                <a:cs typeface="Arial" panose="020B0604020202020204" pitchFamily="34" charset="0"/>
              </a:rPr>
              <a:t>N </a:t>
            </a:r>
            <a:r>
              <a:rPr lang="es-EC"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RUMI</a:t>
            </a:r>
            <a:r>
              <a:rPr lang="es-EC" sz="28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Ñ</a:t>
            </a:r>
            <a:r>
              <a:rPr lang="es-EC"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AHUI DEL 2014 A 2016</a:t>
            </a:r>
            <a:endParaRPr lang="es-EC" sz="2000" dirty="0">
              <a:solidFill>
                <a:schemeClr val="bg1"/>
              </a:solidFill>
            </a:endParaRPr>
          </a:p>
        </p:txBody>
      </p:sp>
      <p:sp>
        <p:nvSpPr>
          <p:cNvPr id="9" name="Subtítulo 2"/>
          <p:cNvSpPr txBox="1">
            <a:spLocks/>
          </p:cNvSpPr>
          <p:nvPr/>
        </p:nvSpPr>
        <p:spPr>
          <a:xfrm>
            <a:off x="1033356" y="1300450"/>
            <a:ext cx="4167376" cy="11555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000" dirty="0">
                <a:solidFill>
                  <a:schemeClr val="bg1"/>
                </a:solidFill>
                <a:latin typeface="Roboto Th" pitchFamily="2" charset="0"/>
                <a:ea typeface="Roboto Th" pitchFamily="2" charset="0"/>
              </a:rPr>
              <a:t>Proyecto de investigación previo a la obtención del título de Ingeniero </a:t>
            </a:r>
            <a:r>
              <a:rPr lang="es-EC" sz="2000" dirty="0" smtClean="0">
                <a:solidFill>
                  <a:schemeClr val="bg1"/>
                </a:solidFill>
                <a:latin typeface="Roboto Th" pitchFamily="2" charset="0"/>
                <a:ea typeface="Roboto Th" pitchFamily="2" charset="0"/>
              </a:rPr>
              <a:t>Comercial</a:t>
            </a:r>
            <a:endParaRPr lang="es-EC" sz="2000" dirty="0">
              <a:solidFill>
                <a:schemeClr val="bg1"/>
              </a:solidFill>
              <a:latin typeface="Roboto Th" pitchFamily="2" charset="0"/>
              <a:ea typeface="Roboto Th" pitchFamily="2" charset="0"/>
            </a:endParaRPr>
          </a:p>
        </p:txBody>
      </p:sp>
      <p:sp>
        <p:nvSpPr>
          <p:cNvPr id="12" name="Subtítulo 2"/>
          <p:cNvSpPr txBox="1">
            <a:spLocks/>
          </p:cNvSpPr>
          <p:nvPr/>
        </p:nvSpPr>
        <p:spPr>
          <a:xfrm>
            <a:off x="1033355" y="4717746"/>
            <a:ext cx="4545323" cy="79913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000" b="1" dirty="0">
                <a:solidFill>
                  <a:schemeClr val="bg1"/>
                </a:solidFill>
                <a:latin typeface="Roboto Th" pitchFamily="2" charset="0"/>
                <a:ea typeface="Roboto Th" pitchFamily="2" charset="0"/>
              </a:rPr>
              <a:t>Autor: </a:t>
            </a:r>
            <a:r>
              <a:rPr lang="es-EC" sz="2000" dirty="0" smtClean="0">
                <a:solidFill>
                  <a:schemeClr val="bg1"/>
                </a:solidFill>
                <a:latin typeface="Roboto Th" pitchFamily="2" charset="0"/>
                <a:ea typeface="Roboto Th" pitchFamily="2" charset="0"/>
              </a:rPr>
              <a:t>Wladimir A. Quichimbo C.</a:t>
            </a:r>
            <a:endParaRPr lang="es-EC" sz="2000" dirty="0">
              <a:solidFill>
                <a:schemeClr val="bg1"/>
              </a:solidFill>
              <a:latin typeface="Roboto Th" pitchFamily="2" charset="0"/>
              <a:ea typeface="Roboto Th" pitchFamily="2" charset="0"/>
            </a:endParaRPr>
          </a:p>
          <a:p>
            <a:r>
              <a:rPr lang="es-EC" sz="2000" b="1" dirty="0">
                <a:solidFill>
                  <a:schemeClr val="bg1"/>
                </a:solidFill>
                <a:latin typeface="Roboto Th" pitchFamily="2" charset="0"/>
                <a:ea typeface="Roboto Th" pitchFamily="2" charset="0"/>
              </a:rPr>
              <a:t>Tutor: </a:t>
            </a:r>
            <a:r>
              <a:rPr lang="es-EC" sz="2000" dirty="0">
                <a:solidFill>
                  <a:schemeClr val="bg1"/>
                </a:solidFill>
                <a:latin typeface="Roboto Th" pitchFamily="2" charset="0"/>
                <a:ea typeface="Roboto Th" pitchFamily="2" charset="0"/>
              </a:rPr>
              <a:t>Ing. </a:t>
            </a:r>
            <a:r>
              <a:rPr lang="es-EC" sz="2000" dirty="0" smtClean="0">
                <a:solidFill>
                  <a:schemeClr val="bg1"/>
                </a:solidFill>
                <a:latin typeface="Roboto Th" pitchFamily="2" charset="0"/>
                <a:ea typeface="Roboto Th" pitchFamily="2" charset="0"/>
              </a:rPr>
              <a:t>Armando Quintana S. MBA</a:t>
            </a:r>
            <a:endParaRPr lang="es-EC" sz="2000" dirty="0">
              <a:solidFill>
                <a:schemeClr val="bg1"/>
              </a:solidFill>
              <a:latin typeface="Roboto Th" pitchFamily="2" charset="0"/>
              <a:ea typeface="Roboto Th" pitchFamily="2" charset="0"/>
            </a:endParaRPr>
          </a:p>
        </p:txBody>
      </p:sp>
      <p:sp>
        <p:nvSpPr>
          <p:cNvPr id="13" name="Subtítulo 2"/>
          <p:cNvSpPr txBox="1">
            <a:spLocks/>
          </p:cNvSpPr>
          <p:nvPr/>
        </p:nvSpPr>
        <p:spPr>
          <a:xfrm>
            <a:off x="1033356" y="5659433"/>
            <a:ext cx="4167376" cy="327170"/>
          </a:xfrm>
          <a:prstGeom prst="rect">
            <a:avLst/>
          </a:prstGeom>
        </p:spPr>
        <p:txBody>
          <a:bodyPr vert="horz" lIns="91440" tIns="45720" rIns="91440" bIns="45720" rtlCol="0" anchor="b">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000" b="1" dirty="0" smtClean="0">
                <a:solidFill>
                  <a:schemeClr val="bg1"/>
                </a:solidFill>
                <a:latin typeface="Roboto Th" pitchFamily="2" charset="0"/>
                <a:ea typeface="Roboto Th" pitchFamily="2" charset="0"/>
              </a:rPr>
              <a:t>2017</a:t>
            </a:r>
            <a:endParaRPr lang="es-EC" sz="2000" b="1" dirty="0">
              <a:solidFill>
                <a:schemeClr val="bg1"/>
              </a:solidFill>
              <a:latin typeface="Roboto Th" pitchFamily="2" charset="0"/>
              <a:ea typeface="Roboto Th" pitchFamily="2" charset="0"/>
            </a:endParaRPr>
          </a:p>
        </p:txBody>
      </p:sp>
    </p:spTree>
    <p:extLst>
      <p:ext uri="{BB962C8B-B14F-4D97-AF65-F5344CB8AC3E}">
        <p14:creationId xmlns:p14="http://schemas.microsoft.com/office/powerpoint/2010/main" val="268157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EC" b="1" dirty="0" smtClean="0">
                <a:latin typeface="Roboto Th" pitchFamily="2" charset="0"/>
                <a:ea typeface="Roboto Th" pitchFamily="2" charset="0"/>
              </a:rPr>
              <a:t>Vulnerabilidad laboral (Según Genero)</a:t>
            </a:r>
            <a:endParaRPr lang="es-EC" b="1" dirty="0">
              <a:latin typeface="Roboto Th" pitchFamily="2" charset="0"/>
              <a:ea typeface="Roboto Th" pitchFamily="2" charset="0"/>
            </a:endParaRPr>
          </a:p>
        </p:txBody>
      </p:sp>
      <p:sp>
        <p:nvSpPr>
          <p:cNvPr id="7"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8" name="Gráfico 7"/>
          <p:cNvGraphicFramePr/>
          <p:nvPr>
            <p:extLst>
              <p:ext uri="{D42A27DB-BD31-4B8C-83A1-F6EECF244321}">
                <p14:modId xmlns:p14="http://schemas.microsoft.com/office/powerpoint/2010/main" val="1360163991"/>
              </p:ext>
            </p:extLst>
          </p:nvPr>
        </p:nvGraphicFramePr>
        <p:xfrm>
          <a:off x="953683" y="2438400"/>
          <a:ext cx="3549333" cy="284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3657398739"/>
              </p:ext>
            </p:extLst>
          </p:nvPr>
        </p:nvGraphicFramePr>
        <p:xfrm>
          <a:off x="6549074" y="2504440"/>
          <a:ext cx="3570286" cy="28295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ítulo 3"/>
          <p:cNvSpPr txBox="1">
            <a:spLocks/>
          </p:cNvSpPr>
          <p:nvPr/>
        </p:nvSpPr>
        <p:spPr>
          <a:xfrm>
            <a:off x="2058180" y="1996441"/>
            <a:ext cx="1340340" cy="441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latin typeface="Roboto Th"/>
              </a:rPr>
              <a:t>DRRHH</a:t>
            </a:r>
            <a:endParaRPr lang="es-EC" sz="2400" b="1" dirty="0">
              <a:latin typeface="Roboto Th"/>
            </a:endParaRPr>
          </a:p>
        </p:txBody>
      </p:sp>
      <p:sp>
        <p:nvSpPr>
          <p:cNvPr id="11" name="Título 3"/>
          <p:cNvSpPr txBox="1">
            <a:spLocks/>
          </p:cNvSpPr>
          <p:nvPr/>
        </p:nvSpPr>
        <p:spPr>
          <a:xfrm>
            <a:off x="7284720" y="1996441"/>
            <a:ext cx="2148840" cy="441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latin typeface="Roboto Th"/>
              </a:rPr>
              <a:t>EMPLEADOS</a:t>
            </a:r>
            <a:endParaRPr lang="es-EC" sz="2400" b="1" dirty="0">
              <a:latin typeface="Roboto Th"/>
            </a:endParaRPr>
          </a:p>
        </p:txBody>
      </p:sp>
    </p:spTree>
    <p:extLst>
      <p:ext uri="{BB962C8B-B14F-4D97-AF65-F5344CB8AC3E}">
        <p14:creationId xmlns:p14="http://schemas.microsoft.com/office/powerpoint/2010/main" val="396837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EC" b="1" dirty="0" smtClean="0">
                <a:latin typeface="Roboto Th" pitchFamily="2" charset="0"/>
                <a:ea typeface="Roboto Th" pitchFamily="2" charset="0"/>
              </a:rPr>
              <a:t>Vulnerabilidad laboral (Según Edad)</a:t>
            </a:r>
            <a:endParaRPr lang="es-EC" b="1" dirty="0">
              <a:latin typeface="Roboto Th" pitchFamily="2" charset="0"/>
              <a:ea typeface="Roboto Th" pitchFamily="2" charset="0"/>
            </a:endParaRPr>
          </a:p>
        </p:txBody>
      </p:sp>
      <p:sp>
        <p:nvSpPr>
          <p:cNvPr id="7"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Título 3"/>
          <p:cNvSpPr txBox="1">
            <a:spLocks/>
          </p:cNvSpPr>
          <p:nvPr/>
        </p:nvSpPr>
        <p:spPr>
          <a:xfrm>
            <a:off x="2058180" y="1996441"/>
            <a:ext cx="1340340" cy="441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latin typeface="Roboto Th"/>
              </a:rPr>
              <a:t>DRRHH</a:t>
            </a:r>
            <a:endParaRPr lang="es-EC" sz="2400" b="1" dirty="0">
              <a:latin typeface="Roboto Th"/>
            </a:endParaRPr>
          </a:p>
        </p:txBody>
      </p:sp>
      <p:sp>
        <p:nvSpPr>
          <p:cNvPr id="11" name="Título 3"/>
          <p:cNvSpPr txBox="1">
            <a:spLocks/>
          </p:cNvSpPr>
          <p:nvPr/>
        </p:nvSpPr>
        <p:spPr>
          <a:xfrm>
            <a:off x="7284720" y="1996441"/>
            <a:ext cx="2148840" cy="441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latin typeface="Roboto Th"/>
              </a:rPr>
              <a:t>EMPLEADOS</a:t>
            </a:r>
            <a:endParaRPr lang="es-EC" sz="2400" b="1" dirty="0">
              <a:latin typeface="Roboto Th"/>
            </a:endParaRPr>
          </a:p>
        </p:txBody>
      </p:sp>
      <p:graphicFrame>
        <p:nvGraphicFramePr>
          <p:cNvPr id="12" name="Gráfico 11"/>
          <p:cNvGraphicFramePr/>
          <p:nvPr>
            <p:extLst>
              <p:ext uri="{D42A27DB-BD31-4B8C-83A1-F6EECF244321}">
                <p14:modId xmlns:p14="http://schemas.microsoft.com/office/powerpoint/2010/main" val="3411865521"/>
              </p:ext>
            </p:extLst>
          </p:nvPr>
        </p:nvGraphicFramePr>
        <p:xfrm>
          <a:off x="962024" y="2438400"/>
          <a:ext cx="3533775" cy="2834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p:nvPr>
            <p:extLst>
              <p:ext uri="{D42A27DB-BD31-4B8C-83A1-F6EECF244321}">
                <p14:modId xmlns:p14="http://schemas.microsoft.com/office/powerpoint/2010/main" val="2738508075"/>
              </p:ext>
            </p:extLst>
          </p:nvPr>
        </p:nvGraphicFramePr>
        <p:xfrm>
          <a:off x="6563994" y="2438400"/>
          <a:ext cx="3601085" cy="2795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8668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630680" y="334645"/>
            <a:ext cx="8960141" cy="1113155"/>
          </a:xfrm>
        </p:spPr>
        <p:txBody>
          <a:bodyPr>
            <a:normAutofit fontScale="90000"/>
          </a:bodyPr>
          <a:lstStyle/>
          <a:p>
            <a:pPr algn="ctr"/>
            <a:r>
              <a:rPr lang="es-EC" b="1" dirty="0" smtClean="0">
                <a:latin typeface="Roboto Th" pitchFamily="2" charset="0"/>
                <a:ea typeface="Roboto Th" pitchFamily="2" charset="0"/>
              </a:rPr>
              <a:t>Vulnerabilidad laboral (Nivel de Instrucción Formal)</a:t>
            </a:r>
            <a:endParaRPr lang="es-EC" b="1" dirty="0">
              <a:latin typeface="Roboto Th" pitchFamily="2" charset="0"/>
              <a:ea typeface="Roboto Th" pitchFamily="2" charset="0"/>
            </a:endParaRPr>
          </a:p>
        </p:txBody>
      </p:sp>
      <p:sp>
        <p:nvSpPr>
          <p:cNvPr id="7"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Título 3"/>
          <p:cNvSpPr txBox="1">
            <a:spLocks/>
          </p:cNvSpPr>
          <p:nvPr/>
        </p:nvSpPr>
        <p:spPr>
          <a:xfrm>
            <a:off x="2058180" y="1996441"/>
            <a:ext cx="1340340" cy="441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latin typeface="Roboto Th"/>
              </a:rPr>
              <a:t>DRRHH</a:t>
            </a:r>
            <a:endParaRPr lang="es-EC" sz="2400" b="1" dirty="0">
              <a:latin typeface="Roboto Th"/>
            </a:endParaRPr>
          </a:p>
        </p:txBody>
      </p:sp>
      <p:sp>
        <p:nvSpPr>
          <p:cNvPr id="11" name="Título 3"/>
          <p:cNvSpPr txBox="1">
            <a:spLocks/>
          </p:cNvSpPr>
          <p:nvPr/>
        </p:nvSpPr>
        <p:spPr>
          <a:xfrm>
            <a:off x="7284720" y="1996441"/>
            <a:ext cx="2148840" cy="441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latin typeface="Roboto Th"/>
              </a:rPr>
              <a:t>EMPLEADOS</a:t>
            </a:r>
            <a:endParaRPr lang="es-EC" sz="2400" b="1" dirty="0">
              <a:latin typeface="Roboto Th"/>
            </a:endParaRPr>
          </a:p>
        </p:txBody>
      </p:sp>
      <p:graphicFrame>
        <p:nvGraphicFramePr>
          <p:cNvPr id="12" name="Gráfico 11"/>
          <p:cNvGraphicFramePr/>
          <p:nvPr>
            <p:extLst>
              <p:ext uri="{D42A27DB-BD31-4B8C-83A1-F6EECF244321}">
                <p14:modId xmlns:p14="http://schemas.microsoft.com/office/powerpoint/2010/main" val="3753557751"/>
              </p:ext>
            </p:extLst>
          </p:nvPr>
        </p:nvGraphicFramePr>
        <p:xfrm>
          <a:off x="1021860" y="2438400"/>
          <a:ext cx="3523298" cy="288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p:nvPr>
            <p:extLst>
              <p:ext uri="{D42A27DB-BD31-4B8C-83A1-F6EECF244321}">
                <p14:modId xmlns:p14="http://schemas.microsoft.com/office/powerpoint/2010/main" val="2484052509"/>
              </p:ext>
            </p:extLst>
          </p:nvPr>
        </p:nvGraphicFramePr>
        <p:xfrm>
          <a:off x="6686233" y="2438400"/>
          <a:ext cx="3661727" cy="2910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5455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5"/>
            <a:ext cx="10515600" cy="732155"/>
          </a:xfrm>
        </p:spPr>
        <p:txBody>
          <a:bodyPr>
            <a:normAutofit/>
          </a:bodyPr>
          <a:lstStyle/>
          <a:p>
            <a:pPr algn="ctr"/>
            <a:r>
              <a:rPr lang="es-EC" sz="3600" b="1" dirty="0" smtClean="0">
                <a:latin typeface="Roboto Th" pitchFamily="2" charset="0"/>
                <a:ea typeface="Roboto Th" pitchFamily="2" charset="0"/>
              </a:rPr>
              <a:t>Vulnerabilidad laboral (Desempeño Laboral)</a:t>
            </a:r>
            <a:endParaRPr lang="es-EC" sz="3600" b="1" dirty="0">
              <a:latin typeface="Roboto Th" pitchFamily="2" charset="0"/>
              <a:ea typeface="Roboto Th" pitchFamily="2" charset="0"/>
            </a:endParaRPr>
          </a:p>
        </p:txBody>
      </p:sp>
      <p:sp>
        <p:nvSpPr>
          <p:cNvPr id="7"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Título 3"/>
          <p:cNvSpPr txBox="1">
            <a:spLocks/>
          </p:cNvSpPr>
          <p:nvPr/>
        </p:nvSpPr>
        <p:spPr>
          <a:xfrm>
            <a:off x="2058180" y="1996441"/>
            <a:ext cx="1340340" cy="441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latin typeface="Roboto Th"/>
              </a:rPr>
              <a:t>DRRHH</a:t>
            </a:r>
            <a:endParaRPr lang="es-EC" sz="2400" b="1" dirty="0">
              <a:latin typeface="Roboto Th"/>
            </a:endParaRPr>
          </a:p>
        </p:txBody>
      </p:sp>
      <p:sp>
        <p:nvSpPr>
          <p:cNvPr id="11" name="Título 3"/>
          <p:cNvSpPr txBox="1">
            <a:spLocks/>
          </p:cNvSpPr>
          <p:nvPr/>
        </p:nvSpPr>
        <p:spPr>
          <a:xfrm>
            <a:off x="7284720" y="1996441"/>
            <a:ext cx="2148840" cy="441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latin typeface="Roboto Th"/>
              </a:rPr>
              <a:t>EMPLEADOS</a:t>
            </a:r>
            <a:endParaRPr lang="es-EC" sz="2400" b="1" dirty="0">
              <a:latin typeface="Roboto Th"/>
            </a:endParaRPr>
          </a:p>
        </p:txBody>
      </p:sp>
      <p:graphicFrame>
        <p:nvGraphicFramePr>
          <p:cNvPr id="12" name="Gráfico 11"/>
          <p:cNvGraphicFramePr/>
          <p:nvPr>
            <p:extLst>
              <p:ext uri="{D42A27DB-BD31-4B8C-83A1-F6EECF244321}">
                <p14:modId xmlns:p14="http://schemas.microsoft.com/office/powerpoint/2010/main" val="3946485756"/>
              </p:ext>
            </p:extLst>
          </p:nvPr>
        </p:nvGraphicFramePr>
        <p:xfrm>
          <a:off x="963613" y="2438400"/>
          <a:ext cx="3425507" cy="2834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p:nvPr>
            <p:extLst>
              <p:ext uri="{D42A27DB-BD31-4B8C-83A1-F6EECF244321}">
                <p14:modId xmlns:p14="http://schemas.microsoft.com/office/powerpoint/2010/main" val="3562277105"/>
              </p:ext>
            </p:extLst>
          </p:nvPr>
        </p:nvGraphicFramePr>
        <p:xfrm>
          <a:off x="6757034" y="2438400"/>
          <a:ext cx="3423285" cy="2834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311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1285"/>
            <a:ext cx="10515600" cy="701675"/>
          </a:xfrm>
        </p:spPr>
        <p:txBody>
          <a:bodyPr/>
          <a:lstStyle/>
          <a:p>
            <a:pPr algn="ctr"/>
            <a:r>
              <a:rPr lang="es-EC" b="1" dirty="0" smtClean="0">
                <a:latin typeface="Roboto Th" pitchFamily="2" charset="0"/>
                <a:ea typeface="Roboto Th" pitchFamily="2" charset="0"/>
              </a:rPr>
              <a:t>Correlaciones</a:t>
            </a:r>
            <a:endParaRPr lang="es-EC" b="1" dirty="0">
              <a:latin typeface="Roboto Th" pitchFamily="2" charset="0"/>
              <a:ea typeface="Roboto Th" pitchFamily="2" charset="0"/>
            </a:endParaRPr>
          </a:p>
        </p:txBody>
      </p:sp>
      <p:sp>
        <p:nvSpPr>
          <p:cNvPr id="6"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6"/>
          <p:cNvPicPr/>
          <p:nvPr/>
        </p:nvPicPr>
        <p:blipFill rotWithShape="1">
          <a:blip r:embed="rId2">
            <a:extLst>
              <a:ext uri="{28A0092B-C50C-407E-A947-70E740481C1C}">
                <a14:useLocalDpi xmlns:a14="http://schemas.microsoft.com/office/drawing/2010/main" val="0"/>
              </a:ext>
            </a:extLst>
          </a:blip>
          <a:srcRect l="15685" t="14423" r="14720" b="8049"/>
          <a:stretch/>
        </p:blipFill>
        <p:spPr bwMode="auto">
          <a:xfrm>
            <a:off x="1615440" y="822960"/>
            <a:ext cx="8961120" cy="5471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307922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1285"/>
            <a:ext cx="10515600" cy="701675"/>
          </a:xfrm>
        </p:spPr>
        <p:txBody>
          <a:bodyPr/>
          <a:lstStyle/>
          <a:p>
            <a:pPr algn="ctr"/>
            <a:r>
              <a:rPr lang="es-EC" b="1" dirty="0" smtClean="0">
                <a:latin typeface="Roboto Th" pitchFamily="2" charset="0"/>
                <a:ea typeface="Roboto Th" pitchFamily="2" charset="0"/>
              </a:rPr>
              <a:t>Análisis de clúster</a:t>
            </a:r>
            <a:endParaRPr lang="es-EC" b="1" dirty="0">
              <a:latin typeface="Roboto Th" pitchFamily="2" charset="0"/>
              <a:ea typeface="Roboto Th" pitchFamily="2" charset="0"/>
            </a:endParaRPr>
          </a:p>
        </p:txBody>
      </p:sp>
      <p:sp>
        <p:nvSpPr>
          <p:cNvPr id="6"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 name="Imagen 4"/>
          <p:cNvPicPr/>
          <p:nvPr/>
        </p:nvPicPr>
        <p:blipFill rotWithShape="1">
          <a:blip r:embed="rId2">
            <a:extLst>
              <a:ext uri="{28A0092B-C50C-407E-A947-70E740481C1C}">
                <a14:useLocalDpi xmlns:a14="http://schemas.microsoft.com/office/drawing/2010/main" val="0"/>
              </a:ext>
            </a:extLst>
          </a:blip>
          <a:srcRect l="28751" t="10533" r="31055" b="8620"/>
          <a:stretch/>
        </p:blipFill>
        <p:spPr bwMode="auto">
          <a:xfrm>
            <a:off x="3825240" y="822960"/>
            <a:ext cx="4815840" cy="5471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913897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16915"/>
          </a:xfrm>
        </p:spPr>
        <p:txBody>
          <a:bodyPr/>
          <a:lstStyle/>
          <a:p>
            <a:pPr algn="ctr"/>
            <a:r>
              <a:rPr lang="es-EC" b="1" dirty="0" smtClean="0">
                <a:latin typeface="Roboto Th" pitchFamily="2" charset="0"/>
                <a:ea typeface="Roboto Th" pitchFamily="2" charset="0"/>
              </a:rPr>
              <a:t>Cruce de Bases</a:t>
            </a:r>
            <a:endParaRPr lang="es-EC" b="1" dirty="0">
              <a:latin typeface="Roboto Th" pitchFamily="2" charset="0"/>
              <a:ea typeface="Roboto Th" pitchFamily="2" charset="0"/>
            </a:endParaRPr>
          </a:p>
        </p:txBody>
      </p:sp>
      <p:sp>
        <p:nvSpPr>
          <p:cNvPr id="5"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Imagen 5"/>
          <p:cNvPicPr/>
          <p:nvPr/>
        </p:nvPicPr>
        <p:blipFill rotWithShape="1">
          <a:blip r:embed="rId2">
            <a:extLst>
              <a:ext uri="{28A0092B-C50C-407E-A947-70E740481C1C}">
                <a14:useLocalDpi xmlns:a14="http://schemas.microsoft.com/office/drawing/2010/main" val="0"/>
              </a:ext>
            </a:extLst>
          </a:blip>
          <a:srcRect l="42539" t="44092" r="18035" b="29452"/>
          <a:stretch/>
        </p:blipFill>
        <p:spPr bwMode="auto">
          <a:xfrm>
            <a:off x="646748" y="1690688"/>
            <a:ext cx="5388292" cy="3719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 name="Flecha a la derecha con muesca 6"/>
          <p:cNvSpPr/>
          <p:nvPr/>
        </p:nvSpPr>
        <p:spPr>
          <a:xfrm>
            <a:off x="6324600" y="3209788"/>
            <a:ext cx="807720" cy="4478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7889531" y="2406648"/>
            <a:ext cx="3817620" cy="1754326"/>
          </a:xfrm>
          <a:prstGeom prst="rect">
            <a:avLst/>
          </a:prstGeom>
        </p:spPr>
        <p:txBody>
          <a:bodyPr wrap="square">
            <a:spAutoFit/>
          </a:bodyPr>
          <a:lstStyle/>
          <a:p>
            <a:pPr algn="just"/>
            <a:r>
              <a:rPr lang="es-EC" dirty="0">
                <a:latin typeface="Calibri" panose="020F0502020204030204" pitchFamily="34" charset="0"/>
                <a:ea typeface="Calibri" panose="020F0502020204030204" pitchFamily="34" charset="0"/>
              </a:rPr>
              <a:t>Los directores de RRHH creen que hay menos vulnerabilidad en el empleo que los empleados, mientras que los empleados creen que hay más vulnerabilidad del empleo que los directores.</a:t>
            </a:r>
            <a:endParaRPr lang="es-EC" dirty="0"/>
          </a:p>
        </p:txBody>
      </p:sp>
    </p:spTree>
    <p:extLst>
      <p:ext uri="{BB962C8B-B14F-4D97-AF65-F5344CB8AC3E}">
        <p14:creationId xmlns:p14="http://schemas.microsoft.com/office/powerpoint/2010/main" val="409844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3880" y="2727325"/>
            <a:ext cx="10515600" cy="701675"/>
          </a:xfrm>
        </p:spPr>
        <p:txBody>
          <a:bodyPr>
            <a:noAutofit/>
          </a:bodyPr>
          <a:lstStyle/>
          <a:p>
            <a:pPr algn="ctr"/>
            <a:r>
              <a:rPr lang="es-EC" sz="7200" b="1" dirty="0" smtClean="0">
                <a:latin typeface="Roboto Th" pitchFamily="2" charset="0"/>
                <a:ea typeface="Roboto Th" pitchFamily="2" charset="0"/>
              </a:rPr>
              <a:t>GRACIAS</a:t>
            </a:r>
            <a:endParaRPr lang="es-EC" sz="7200" b="1" dirty="0">
              <a:latin typeface="Roboto Th" pitchFamily="2" charset="0"/>
              <a:ea typeface="Roboto Th" pitchFamily="2" charset="0"/>
            </a:endParaRPr>
          </a:p>
        </p:txBody>
      </p:sp>
      <p:sp>
        <p:nvSpPr>
          <p:cNvPr id="6"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335303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5"/>
            <a:ext cx="10515600" cy="1325563"/>
          </a:xfrm>
        </p:spPr>
        <p:txBody>
          <a:bodyPr/>
          <a:lstStyle/>
          <a:p>
            <a:pPr algn="ctr"/>
            <a:r>
              <a:rPr lang="es-EC" b="1" dirty="0" smtClean="0">
                <a:latin typeface="Roboto Th" pitchFamily="2" charset="0"/>
                <a:ea typeface="Roboto Th" pitchFamily="2" charset="0"/>
              </a:rPr>
              <a:t>INTRODUCCIÓN</a:t>
            </a:r>
            <a:endParaRPr lang="es-EC" b="1" dirty="0">
              <a:latin typeface="Roboto Th" pitchFamily="2" charset="0"/>
              <a:ea typeface="Roboto Th" pitchFamily="2" charset="0"/>
            </a:endParaRPr>
          </a:p>
        </p:txBody>
      </p:sp>
      <p:sp>
        <p:nvSpPr>
          <p:cNvPr id="18"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152400" y="1834206"/>
            <a:ext cx="3230880" cy="3055965"/>
          </a:xfrm>
          <a:prstGeom prst="rect">
            <a:avLst/>
          </a:prstGeom>
        </p:spPr>
        <p:txBody>
          <a:bodyPr wrap="square">
            <a:spAutoFit/>
          </a:bodyPr>
          <a:lstStyle/>
          <a:p>
            <a:pPr lvl="0" algn="just">
              <a:lnSpc>
                <a:spcPct val="107000"/>
              </a:lnSpc>
              <a:spcAft>
                <a:spcPts val="0"/>
              </a:spcAft>
            </a:pPr>
            <a:r>
              <a:rPr lang="es-EC" b="1" dirty="0">
                <a:latin typeface="Calibri Light" panose="020F0302020204030204" pitchFamily="34" charset="0"/>
                <a:ea typeface="Calibri" panose="020F0502020204030204" pitchFamily="34" charset="0"/>
                <a:cs typeface="Times New Roman" panose="02020603050405020304" pitchFamily="18" charset="0"/>
              </a:rPr>
              <a:t>Teoría de Adam Smith</a:t>
            </a:r>
            <a:endParaRPr lang="es-EC" sz="2800" b="1"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07000"/>
              </a:lnSpc>
              <a:spcAft>
                <a:spcPts val="0"/>
              </a:spcAft>
            </a:pPr>
            <a:r>
              <a:rPr lang="es-EC" dirty="0">
                <a:latin typeface="Calibri Light" panose="020F0302020204030204" pitchFamily="34" charset="0"/>
                <a:ea typeface="Calibri" panose="020F0502020204030204" pitchFamily="34" charset="0"/>
                <a:cs typeface="Times New Roman" panose="02020603050405020304" pitchFamily="18" charset="0"/>
              </a:rPr>
              <a:t>Esta teoría nos indica que el trabajo es una pieza fundamental para cuantificar el valor, ya que el valor puede tener variaciones tanto crecientes como decrecientes, pero el trabajo se mantendría siempre como un aporte constante.</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465320" y="2733366"/>
            <a:ext cx="2956560" cy="1561005"/>
          </a:xfrm>
          <a:prstGeom prst="rect">
            <a:avLst/>
          </a:prstGeom>
        </p:spPr>
        <p:txBody>
          <a:bodyPr wrap="square">
            <a:spAutoFit/>
          </a:bodyPr>
          <a:lstStyle/>
          <a:p>
            <a:pPr lvl="0" algn="just">
              <a:lnSpc>
                <a:spcPct val="107000"/>
              </a:lnSpc>
              <a:spcAft>
                <a:spcPts val="0"/>
              </a:spcAft>
            </a:pPr>
            <a:r>
              <a:rPr lang="es-EC" dirty="0">
                <a:latin typeface="Calibri Light" panose="020F0302020204030204" pitchFamily="34" charset="0"/>
                <a:ea typeface="Calibri" panose="020F0502020204030204" pitchFamily="34" charset="0"/>
                <a:cs typeface="Times New Roman" panose="02020603050405020304" pitchFamily="18" charset="0"/>
              </a:rPr>
              <a:t>La vulnerabilidad del empleo en el Ecuador se da por diversos factores promoviendo el desempleo de trabajadores.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lecha a la derecha con muesca 4"/>
          <p:cNvSpPr/>
          <p:nvPr/>
        </p:nvSpPr>
        <p:spPr>
          <a:xfrm>
            <a:off x="3520440" y="3362188"/>
            <a:ext cx="807720" cy="4478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8503920" y="2130569"/>
            <a:ext cx="3604750" cy="2463238"/>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s-EC" dirty="0">
                <a:latin typeface="Calibri Light" panose="020F0302020204030204" pitchFamily="34" charset="0"/>
                <a:ea typeface="Calibri" panose="020F0502020204030204" pitchFamily="34" charset="0"/>
                <a:cs typeface="Times New Roman" panose="02020603050405020304" pitchFamily="18" charset="0"/>
              </a:rPr>
              <a:t>El índice de desempleo a Diciembre 2014 fue del 4,54%</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dirty="0">
                <a:latin typeface="Calibri Light" panose="020F0302020204030204" pitchFamily="34" charset="0"/>
                <a:ea typeface="Calibri" panose="020F0502020204030204" pitchFamily="34" charset="0"/>
                <a:cs typeface="Times New Roman" panose="02020603050405020304" pitchFamily="18" charset="0"/>
              </a:rPr>
              <a:t>El índice de desempleo a Diciembre 2015 fue del 5,65% - 25%</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dirty="0">
                <a:latin typeface="Calibri Light" panose="020F0302020204030204" pitchFamily="34" charset="0"/>
                <a:ea typeface="Calibri" panose="020F0502020204030204" pitchFamily="34" charset="0"/>
                <a:cs typeface="Times New Roman" panose="02020603050405020304" pitchFamily="18" charset="0"/>
              </a:rPr>
              <a:t>El índice de desempleo a Septiembre 2016 fue del 6,68% - 18% - 47%</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lecha a la derecha con muesca 12"/>
          <p:cNvSpPr/>
          <p:nvPr/>
        </p:nvSpPr>
        <p:spPr>
          <a:xfrm>
            <a:off x="7559040" y="3147685"/>
            <a:ext cx="807720" cy="4478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56346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Roboto Th" pitchFamily="2" charset="0"/>
                <a:ea typeface="Roboto Th" pitchFamily="2" charset="0"/>
              </a:rPr>
              <a:t>Objetivo</a:t>
            </a:r>
            <a:endParaRPr lang="es-EC" b="1" dirty="0">
              <a:latin typeface="Roboto Th" pitchFamily="2" charset="0"/>
              <a:ea typeface="Roboto Th" pitchFamily="2" charset="0"/>
            </a:endParaRPr>
          </a:p>
        </p:txBody>
      </p:sp>
      <p:sp>
        <p:nvSpPr>
          <p:cNvPr id="4" name="Marcador de texto 3"/>
          <p:cNvSpPr>
            <a:spLocks noGrp="1"/>
          </p:cNvSpPr>
          <p:nvPr>
            <p:ph type="body" idx="1"/>
          </p:nvPr>
        </p:nvSpPr>
        <p:spPr/>
        <p:txBody>
          <a:bodyPr/>
          <a:lstStyle/>
          <a:p>
            <a:r>
              <a:rPr lang="es-EC" dirty="0">
                <a:latin typeface="Roboto Th" pitchFamily="2" charset="0"/>
                <a:ea typeface="Roboto Th" pitchFamily="2" charset="0"/>
              </a:rPr>
              <a:t>General</a:t>
            </a:r>
          </a:p>
        </p:txBody>
      </p:sp>
      <p:sp>
        <p:nvSpPr>
          <p:cNvPr id="5" name="Marcador de contenido 4"/>
          <p:cNvSpPr>
            <a:spLocks noGrp="1"/>
          </p:cNvSpPr>
          <p:nvPr>
            <p:ph sz="half" idx="2"/>
          </p:nvPr>
        </p:nvSpPr>
        <p:spPr>
          <a:xfrm>
            <a:off x="839788" y="2505075"/>
            <a:ext cx="10515600" cy="1689420"/>
          </a:xfrm>
        </p:spPr>
        <p:txBody>
          <a:bodyPr>
            <a:normAutofit fontScale="92500"/>
          </a:bodyPr>
          <a:lstStyle/>
          <a:p>
            <a:pPr marL="0" indent="0" algn="just">
              <a:lnSpc>
                <a:spcPct val="150000"/>
              </a:lnSpc>
              <a:spcBef>
                <a:spcPts val="0"/>
              </a:spcBef>
              <a:buNone/>
            </a:pPr>
            <a:r>
              <a:rPr lang="es-EC" dirty="0">
                <a:latin typeface="Roboto Th"/>
              </a:rPr>
              <a:t>Analizar la Vulnerabilidad del empleo en las Cooperativas de Ahorro y Crédito en el cantón Rumiñahui de marzo 2014 a marzo 2016.</a:t>
            </a:r>
          </a:p>
        </p:txBody>
      </p:sp>
      <p:sp>
        <p:nvSpPr>
          <p:cNvPr id="10"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723497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23595"/>
          </a:xfrm>
        </p:spPr>
        <p:txBody>
          <a:bodyPr/>
          <a:lstStyle/>
          <a:p>
            <a:pPr algn="ctr"/>
            <a:r>
              <a:rPr lang="es-EC" b="1" dirty="0" smtClean="0">
                <a:latin typeface="Roboto Th" pitchFamily="2" charset="0"/>
                <a:ea typeface="Roboto Th" pitchFamily="2" charset="0"/>
              </a:rPr>
              <a:t>Metodología</a:t>
            </a:r>
            <a:endParaRPr lang="es-EC" b="1" dirty="0">
              <a:latin typeface="Roboto Th" pitchFamily="2" charset="0"/>
              <a:ea typeface="Roboto Th" pitchFamily="2" charset="0"/>
            </a:endParaRPr>
          </a:p>
        </p:txBody>
      </p:sp>
      <p:sp>
        <p:nvSpPr>
          <p:cNvPr id="8"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Rectángulo 3"/>
          <p:cNvSpPr/>
          <p:nvPr/>
        </p:nvSpPr>
        <p:spPr>
          <a:xfrm>
            <a:off x="6505460" y="1385884"/>
            <a:ext cx="4925673" cy="4834144"/>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s-EC" dirty="0" smtClean="0">
                <a:latin typeface="Calibri Light" panose="020F0302020204030204" pitchFamily="34" charset="0"/>
                <a:ea typeface="Calibri" panose="020F0502020204030204" pitchFamily="34" charset="0"/>
                <a:cs typeface="Times New Roman" panose="02020603050405020304" pitchFamily="18" charset="0"/>
              </a:rPr>
              <a:t>Por las fuentes de información: De campo.</a:t>
            </a:r>
          </a:p>
          <a:p>
            <a:pPr marL="342900" lvl="0" indent="-342900" algn="just">
              <a:lnSpc>
                <a:spcPct val="107000"/>
              </a:lnSpc>
              <a:spcAft>
                <a:spcPts val="0"/>
              </a:spcAft>
              <a:buFont typeface="Symbol" panose="05050102010706020507" pitchFamily="18" charset="2"/>
              <a:buChar char=""/>
            </a:pPr>
            <a:endParaRPr lang="es-EC" dirty="0" smtClean="0">
              <a:latin typeface="Calibri Light" panose="020F03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s-EC" dirty="0" smtClean="0">
                <a:latin typeface="Calibri Light" panose="020F0302020204030204" pitchFamily="34" charset="0"/>
                <a:ea typeface="Calibri" panose="020F0502020204030204" pitchFamily="34" charset="0"/>
                <a:cs typeface="Times New Roman" panose="02020603050405020304" pitchFamily="18" charset="0"/>
              </a:rPr>
              <a:t>La </a:t>
            </a:r>
            <a:r>
              <a:rPr lang="es-EC" dirty="0">
                <a:latin typeface="Calibri Light" panose="020F0302020204030204" pitchFamily="34" charset="0"/>
                <a:ea typeface="Calibri" panose="020F0502020204030204" pitchFamily="34" charset="0"/>
                <a:cs typeface="Times New Roman" panose="02020603050405020304" pitchFamily="18" charset="0"/>
              </a:rPr>
              <a:t>investigación fue de carácter descriptivo</a:t>
            </a:r>
            <a:r>
              <a:rPr lang="es-EC" dirty="0" smtClean="0">
                <a:latin typeface="Calibri Light" panose="020F0302020204030204" pitchFamily="34" charset="0"/>
                <a:ea typeface="Calibri" panose="020F0502020204030204" pitchFamily="34" charset="0"/>
                <a:cs typeface="Times New Roman" panose="02020603050405020304" pitchFamily="18" charset="0"/>
              </a:rPr>
              <a:t>.</a:t>
            </a:r>
          </a:p>
          <a:p>
            <a:pPr algn="just">
              <a:lnSpc>
                <a:spcPct val="107000"/>
              </a:lnSpc>
            </a:pP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dirty="0">
                <a:latin typeface="Calibri Light" panose="020F0302020204030204" pitchFamily="34" charset="0"/>
                <a:ea typeface="Calibri" panose="020F0502020204030204" pitchFamily="34" charset="0"/>
                <a:cs typeface="Times New Roman" panose="02020603050405020304" pitchFamily="18" charset="0"/>
              </a:rPr>
              <a:t>La investigación tuvo un enfoque mixto:</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marL="361950" lvl="0" indent="363538" algn="just">
              <a:lnSpc>
                <a:spcPct val="107000"/>
              </a:lnSpc>
              <a:spcAft>
                <a:spcPts val="0"/>
              </a:spcAft>
              <a:buFont typeface="Symbol" panose="05050102010706020507" pitchFamily="18" charset="2"/>
              <a:buChar char=""/>
            </a:pPr>
            <a:r>
              <a:rPr lang="es-EC" dirty="0">
                <a:latin typeface="Calibri Light" panose="020F0302020204030204" pitchFamily="34" charset="0"/>
                <a:ea typeface="Calibri" panose="020F0502020204030204" pitchFamily="34" charset="0"/>
                <a:cs typeface="Times New Roman" panose="02020603050405020304" pitchFamily="18" charset="0"/>
              </a:rPr>
              <a:t>Datos Cualitativos: Análisis del índice de desempleo en los años 2014 al 2016 e Información obtenida por organismos de control de las COACs., SBS y SEPS.</a:t>
            </a:r>
            <a:endParaRPr lang="es-EC" sz="2800" dirty="0">
              <a:latin typeface="Calibri" panose="020F0502020204030204" pitchFamily="34" charset="0"/>
              <a:ea typeface="Calibri" panose="020F0502020204030204" pitchFamily="34" charset="0"/>
              <a:cs typeface="Times New Roman" panose="02020603050405020304" pitchFamily="18" charset="0"/>
            </a:endParaRPr>
          </a:p>
          <a:p>
            <a:pPr marL="361950" lvl="0" indent="363538" algn="just">
              <a:lnSpc>
                <a:spcPct val="107000"/>
              </a:lnSpc>
              <a:spcAft>
                <a:spcPts val="0"/>
              </a:spcAft>
              <a:buFont typeface="Symbol" panose="05050102010706020507" pitchFamily="18" charset="2"/>
              <a:buChar char=""/>
            </a:pPr>
            <a:r>
              <a:rPr lang="es-EC" dirty="0">
                <a:latin typeface="Calibri Light" panose="020F0302020204030204" pitchFamily="34" charset="0"/>
                <a:ea typeface="Calibri" panose="020F0502020204030204" pitchFamily="34" charset="0"/>
                <a:cs typeface="Times New Roman" panose="02020603050405020304" pitchFamily="18" charset="0"/>
              </a:rPr>
              <a:t>Datos Cuantitativos: Tabulación simple de información con técnica documental y correlación de variables</a:t>
            </a:r>
            <a:r>
              <a:rPr lang="es-EC" dirty="0" smtClean="0">
                <a:latin typeface="Calibri Light" panose="020F0302020204030204" pitchFamily="34" charset="0"/>
                <a:ea typeface="Calibri" panose="020F0502020204030204" pitchFamily="34" charset="0"/>
                <a:cs typeface="Times New Roman" panose="02020603050405020304" pitchFamily="18" charset="0"/>
              </a:rPr>
              <a:t>.</a:t>
            </a:r>
          </a:p>
          <a:p>
            <a:pPr lvl="0" algn="just">
              <a:lnSpc>
                <a:spcPct val="107000"/>
              </a:lnSpc>
              <a:spcAft>
                <a:spcPts val="0"/>
              </a:spcAft>
            </a:pPr>
            <a:endParaRPr lang="es-EC" dirty="0" smtClean="0">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dirty="0" smtClean="0">
                <a:latin typeface="+mj-lt"/>
                <a:ea typeface="Calibri" panose="020F0502020204030204" pitchFamily="34" charset="0"/>
                <a:cs typeface="Times New Roman" panose="02020603050405020304" pitchFamily="18" charset="0"/>
              </a:rPr>
              <a:t>Recolección de datos a través de la Encuesta.</a:t>
            </a:r>
          </a:p>
          <a:p>
            <a:pPr lvl="0" algn="just">
              <a:lnSpc>
                <a:spcPct val="107000"/>
              </a:lnSpc>
              <a:spcAft>
                <a:spcPts val="0"/>
              </a:spcAft>
            </a:pPr>
            <a:endParaRPr lang="es-EC" dirty="0">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dirty="0">
                <a:latin typeface="Calibri Light" panose="020F0302020204030204" pitchFamily="34" charset="0"/>
                <a:ea typeface="Calibri" panose="020F0502020204030204" pitchFamily="34" charset="0"/>
                <a:cs typeface="Times New Roman" panose="02020603050405020304" pitchFamily="18" charset="0"/>
              </a:rPr>
              <a:t>Resultados del estudio.</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Resultado de imagen para metodologia dela investigacion dibu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971" y="1919035"/>
            <a:ext cx="4566197" cy="317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96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23595"/>
          </a:xfrm>
        </p:spPr>
        <p:txBody>
          <a:bodyPr/>
          <a:lstStyle/>
          <a:p>
            <a:pPr algn="ctr"/>
            <a:r>
              <a:rPr lang="es-EC" b="1" dirty="0" smtClean="0">
                <a:latin typeface="Roboto Th" pitchFamily="2" charset="0"/>
                <a:ea typeface="Roboto Th" pitchFamily="2" charset="0"/>
              </a:rPr>
              <a:t>Muestra</a:t>
            </a:r>
            <a:endParaRPr lang="es-EC" b="1" dirty="0">
              <a:latin typeface="Roboto Th" pitchFamily="2" charset="0"/>
              <a:ea typeface="Roboto Th" pitchFamily="2" charset="0"/>
            </a:endParaRPr>
          </a:p>
        </p:txBody>
      </p:sp>
      <p:sp>
        <p:nvSpPr>
          <p:cNvPr id="8"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 name="Imagen 4"/>
          <p:cNvPicPr>
            <a:picLocks noChangeAspect="1"/>
          </p:cNvPicPr>
          <p:nvPr/>
        </p:nvPicPr>
        <p:blipFill rotWithShape="1">
          <a:blip r:embed="rId2"/>
          <a:srcRect l="26204" t="41436" r="33679" b="41436"/>
          <a:stretch/>
        </p:blipFill>
        <p:spPr>
          <a:xfrm>
            <a:off x="167640" y="2286001"/>
            <a:ext cx="5577840" cy="2103120"/>
          </a:xfrm>
          <a:prstGeom prst="rect">
            <a:avLst/>
          </a:prstGeom>
          <a:ln>
            <a:solidFill>
              <a:schemeClr val="tx1"/>
            </a:solidFill>
          </a:ln>
        </p:spPr>
      </p:pic>
      <p:pic>
        <p:nvPicPr>
          <p:cNvPr id="6" name="Imagen 5"/>
          <p:cNvPicPr>
            <a:picLocks noChangeAspect="1"/>
          </p:cNvPicPr>
          <p:nvPr/>
        </p:nvPicPr>
        <p:blipFill rotWithShape="1">
          <a:blip r:embed="rId3"/>
          <a:srcRect l="26094" t="45000" r="41406" b="33750"/>
          <a:stretch/>
        </p:blipFill>
        <p:spPr>
          <a:xfrm>
            <a:off x="6507480" y="1974895"/>
            <a:ext cx="5557528" cy="2725326"/>
          </a:xfrm>
          <a:prstGeom prst="rect">
            <a:avLst/>
          </a:prstGeom>
          <a:ln>
            <a:solidFill>
              <a:schemeClr val="tx1"/>
            </a:solidFill>
          </a:ln>
        </p:spPr>
      </p:pic>
      <p:sp>
        <p:nvSpPr>
          <p:cNvPr id="9" name="Flecha derecha 8"/>
          <p:cNvSpPr/>
          <p:nvPr/>
        </p:nvSpPr>
        <p:spPr>
          <a:xfrm>
            <a:off x="5882640" y="3169920"/>
            <a:ext cx="51816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76230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197485"/>
            <a:ext cx="10515600" cy="823595"/>
          </a:xfrm>
        </p:spPr>
        <p:txBody>
          <a:bodyPr/>
          <a:lstStyle/>
          <a:p>
            <a:pPr algn="ctr"/>
            <a:r>
              <a:rPr lang="es-EC" b="1" dirty="0" smtClean="0">
                <a:latin typeface="Roboto Th" pitchFamily="2" charset="0"/>
                <a:ea typeface="Roboto Th" pitchFamily="2" charset="0"/>
              </a:rPr>
              <a:t>Levantamiento de información</a:t>
            </a:r>
            <a:endParaRPr lang="es-EC" b="1" dirty="0">
              <a:latin typeface="Roboto Th" pitchFamily="2" charset="0"/>
              <a:ea typeface="Roboto Th" pitchFamily="2" charset="0"/>
            </a:endParaRPr>
          </a:p>
        </p:txBody>
      </p:sp>
      <p:sp>
        <p:nvSpPr>
          <p:cNvPr id="8"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3" name="Imagen 2"/>
          <p:cNvPicPr>
            <a:picLocks noChangeAspect="1"/>
          </p:cNvPicPr>
          <p:nvPr/>
        </p:nvPicPr>
        <p:blipFill rotWithShape="1">
          <a:blip r:embed="rId2"/>
          <a:srcRect l="26237" t="24866" r="20870" b="17670"/>
          <a:stretch/>
        </p:blipFill>
        <p:spPr>
          <a:xfrm>
            <a:off x="3002280" y="1021080"/>
            <a:ext cx="6583680" cy="5364480"/>
          </a:xfrm>
          <a:prstGeom prst="rect">
            <a:avLst/>
          </a:prstGeom>
          <a:ln>
            <a:solidFill>
              <a:schemeClr val="tx1"/>
            </a:solidFill>
          </a:ln>
        </p:spPr>
      </p:pic>
    </p:spTree>
    <p:extLst>
      <p:ext uri="{BB962C8B-B14F-4D97-AF65-F5344CB8AC3E}">
        <p14:creationId xmlns:p14="http://schemas.microsoft.com/office/powerpoint/2010/main" val="332684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latin typeface="Roboto Th" pitchFamily="2" charset="0"/>
                <a:ea typeface="Roboto Th" pitchFamily="2" charset="0"/>
              </a:rPr>
              <a:t>Análisis de datos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353473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26392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A9C4BCB1-A0E6-4EA9-9555-D7C532CFABA1}"/>
                                            </p:graphicEl>
                                          </p:spTgt>
                                        </p:tgtEl>
                                        <p:attrNameLst>
                                          <p:attrName>style.visibility</p:attrName>
                                        </p:attrNameLst>
                                      </p:cBhvr>
                                      <p:to>
                                        <p:strVal val="visible"/>
                                      </p:to>
                                    </p:set>
                                    <p:animEffect transition="in" filter="wipe(left)">
                                      <p:cBhvr>
                                        <p:cTn id="7" dur="500"/>
                                        <p:tgtEl>
                                          <p:spTgt spid="4">
                                            <p:graphicEl>
                                              <a:dgm id="{A9C4BCB1-A0E6-4EA9-9555-D7C532CFABA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61A6C4F2-3466-41A7-87A9-384D7C1E441B}"/>
                                            </p:graphicEl>
                                          </p:spTgt>
                                        </p:tgtEl>
                                        <p:attrNameLst>
                                          <p:attrName>style.visibility</p:attrName>
                                        </p:attrNameLst>
                                      </p:cBhvr>
                                      <p:to>
                                        <p:strVal val="visible"/>
                                      </p:to>
                                    </p:set>
                                    <p:animEffect transition="in" filter="wipe(left)">
                                      <p:cBhvr>
                                        <p:cTn id="10" dur="500"/>
                                        <p:tgtEl>
                                          <p:spTgt spid="4">
                                            <p:graphicEl>
                                              <a:dgm id="{61A6C4F2-3466-41A7-87A9-384D7C1E441B}"/>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E28019FF-BE84-4712-8A26-7DB6875D4779}"/>
                                            </p:graphicEl>
                                          </p:spTgt>
                                        </p:tgtEl>
                                        <p:attrNameLst>
                                          <p:attrName>style.visibility</p:attrName>
                                        </p:attrNameLst>
                                      </p:cBhvr>
                                      <p:to>
                                        <p:strVal val="visible"/>
                                      </p:to>
                                    </p:set>
                                    <p:animEffect transition="in" filter="wipe(left)">
                                      <p:cBhvr>
                                        <p:cTn id="13" dur="500"/>
                                        <p:tgtEl>
                                          <p:spTgt spid="4">
                                            <p:graphicEl>
                                              <a:dgm id="{E28019FF-BE84-4712-8A26-7DB6875D4779}"/>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graphicEl>
                                              <a:dgm id="{E109401C-E5CE-4EB9-9FC4-6541D2F73151}"/>
                                            </p:graphicEl>
                                          </p:spTgt>
                                        </p:tgtEl>
                                        <p:attrNameLst>
                                          <p:attrName>style.visibility</p:attrName>
                                        </p:attrNameLst>
                                      </p:cBhvr>
                                      <p:to>
                                        <p:strVal val="visible"/>
                                      </p:to>
                                    </p:set>
                                    <p:animEffect transition="in" filter="wipe(left)">
                                      <p:cBhvr>
                                        <p:cTn id="16" dur="500"/>
                                        <p:tgtEl>
                                          <p:spTgt spid="4">
                                            <p:graphicEl>
                                              <a:dgm id="{E109401C-E5CE-4EB9-9FC4-6541D2F7315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graphicEl>
                                              <a:dgm id="{C88A3DF9-F1A0-4B53-9A87-12A60D246B5E}"/>
                                            </p:graphicEl>
                                          </p:spTgt>
                                        </p:tgtEl>
                                        <p:attrNameLst>
                                          <p:attrName>style.visibility</p:attrName>
                                        </p:attrNameLst>
                                      </p:cBhvr>
                                      <p:to>
                                        <p:strVal val="visible"/>
                                      </p:to>
                                    </p:set>
                                    <p:animEffect transition="in" filter="wipe(left)">
                                      <p:cBhvr>
                                        <p:cTn id="21" dur="500"/>
                                        <p:tgtEl>
                                          <p:spTgt spid="4">
                                            <p:graphicEl>
                                              <a:dgm id="{C88A3DF9-F1A0-4B53-9A87-12A60D246B5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graphicEl>
                                              <a:dgm id="{37122902-AAC6-4717-8C7E-4D214D351106}"/>
                                            </p:graphicEl>
                                          </p:spTgt>
                                        </p:tgtEl>
                                        <p:attrNameLst>
                                          <p:attrName>style.visibility</p:attrName>
                                        </p:attrNameLst>
                                      </p:cBhvr>
                                      <p:to>
                                        <p:strVal val="visible"/>
                                      </p:to>
                                    </p:set>
                                    <p:animEffect transition="in" filter="wipe(left)">
                                      <p:cBhvr>
                                        <p:cTn id="26" dur="500"/>
                                        <p:tgtEl>
                                          <p:spTgt spid="4">
                                            <p:graphicEl>
                                              <a:dgm id="{37122902-AAC6-4717-8C7E-4D214D35110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EBC4BA2C-D272-4329-9DF5-DC1483A8803A}"/>
                                            </p:graphicEl>
                                          </p:spTgt>
                                        </p:tgtEl>
                                        <p:attrNameLst>
                                          <p:attrName>style.visibility</p:attrName>
                                        </p:attrNameLst>
                                      </p:cBhvr>
                                      <p:to>
                                        <p:strVal val="visible"/>
                                      </p:to>
                                    </p:set>
                                    <p:animEffect transition="in" filter="wipe(left)">
                                      <p:cBhvr>
                                        <p:cTn id="31" dur="500"/>
                                        <p:tgtEl>
                                          <p:spTgt spid="4">
                                            <p:graphicEl>
                                              <a:dgm id="{EBC4BA2C-D272-4329-9DF5-DC1483A8803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6ABDEBF3-ACF4-4E0D-8784-BC8B85377E57}"/>
                                            </p:graphicEl>
                                          </p:spTgt>
                                        </p:tgtEl>
                                        <p:attrNameLst>
                                          <p:attrName>style.visibility</p:attrName>
                                        </p:attrNameLst>
                                      </p:cBhvr>
                                      <p:to>
                                        <p:strVal val="visible"/>
                                      </p:to>
                                    </p:set>
                                    <p:animEffect transition="in" filter="wipe(left)">
                                      <p:cBhvr>
                                        <p:cTn id="36" dur="500"/>
                                        <p:tgtEl>
                                          <p:spTgt spid="4">
                                            <p:graphicEl>
                                              <a:dgm id="{6ABDEBF3-ACF4-4E0D-8784-BC8B85377E5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C418E9D2-9726-4162-86B1-92D7AEBF4180}"/>
                                            </p:graphicEl>
                                          </p:spTgt>
                                        </p:tgtEl>
                                        <p:attrNameLst>
                                          <p:attrName>style.visibility</p:attrName>
                                        </p:attrNameLst>
                                      </p:cBhvr>
                                      <p:to>
                                        <p:strVal val="visible"/>
                                      </p:to>
                                    </p:set>
                                    <p:animEffect transition="in" filter="wipe(left)">
                                      <p:cBhvr>
                                        <p:cTn id="39" dur="500"/>
                                        <p:tgtEl>
                                          <p:spTgt spid="4">
                                            <p:graphicEl>
                                              <a:dgm id="{C418E9D2-9726-4162-86B1-92D7AEBF4180}"/>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
                                            <p:graphicEl>
                                              <a:dgm id="{754E7690-959D-4C59-A1BC-B21C7345CE19}"/>
                                            </p:graphicEl>
                                          </p:spTgt>
                                        </p:tgtEl>
                                        <p:attrNameLst>
                                          <p:attrName>style.visibility</p:attrName>
                                        </p:attrNameLst>
                                      </p:cBhvr>
                                      <p:to>
                                        <p:strVal val="visible"/>
                                      </p:to>
                                    </p:set>
                                    <p:animEffect transition="in" filter="wipe(left)">
                                      <p:cBhvr>
                                        <p:cTn id="42" dur="500"/>
                                        <p:tgtEl>
                                          <p:spTgt spid="4">
                                            <p:graphicEl>
                                              <a:dgm id="{754E7690-959D-4C59-A1BC-B21C7345CE1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graphicEl>
                                              <a:dgm id="{81C2541B-9C75-4EB8-97D7-D6B439A075FB}"/>
                                            </p:graphicEl>
                                          </p:spTgt>
                                        </p:tgtEl>
                                        <p:attrNameLst>
                                          <p:attrName>style.visibility</p:attrName>
                                        </p:attrNameLst>
                                      </p:cBhvr>
                                      <p:to>
                                        <p:strVal val="visible"/>
                                      </p:to>
                                    </p:set>
                                    <p:animEffect transition="in" filter="wipe(left)">
                                      <p:cBhvr>
                                        <p:cTn id="47" dur="500"/>
                                        <p:tgtEl>
                                          <p:spTgt spid="4">
                                            <p:graphicEl>
                                              <a:dgm id="{81C2541B-9C75-4EB8-97D7-D6B439A075FB}"/>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graphicEl>
                                              <a:dgm id="{BBCECF90-DAFA-4256-B8AA-02BEE094CDE1}"/>
                                            </p:graphicEl>
                                          </p:spTgt>
                                        </p:tgtEl>
                                        <p:attrNameLst>
                                          <p:attrName>style.visibility</p:attrName>
                                        </p:attrNameLst>
                                      </p:cBhvr>
                                      <p:to>
                                        <p:strVal val="visible"/>
                                      </p:to>
                                    </p:set>
                                    <p:animEffect transition="in" filter="wipe(left)">
                                      <p:cBhvr>
                                        <p:cTn id="50" dur="500"/>
                                        <p:tgtEl>
                                          <p:spTgt spid="4">
                                            <p:graphicEl>
                                              <a:dgm id="{BBCECF90-DAFA-4256-B8AA-02BEE094CDE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graphicEl>
                                              <a:dgm id="{0629EF07-A4A6-4249-838C-89A16DCEE596}"/>
                                            </p:graphicEl>
                                          </p:spTgt>
                                        </p:tgtEl>
                                        <p:attrNameLst>
                                          <p:attrName>style.visibility</p:attrName>
                                        </p:attrNameLst>
                                      </p:cBhvr>
                                      <p:to>
                                        <p:strVal val="visible"/>
                                      </p:to>
                                    </p:set>
                                    <p:animEffect transition="in" filter="wipe(left)">
                                      <p:cBhvr>
                                        <p:cTn id="55" dur="500"/>
                                        <p:tgtEl>
                                          <p:spTgt spid="4">
                                            <p:graphicEl>
                                              <a:dgm id="{0629EF07-A4A6-4249-838C-89A16DCEE59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graphicEl>
                                              <a:dgm id="{694AFCE7-4624-44EF-B5DD-0102D6A05BCE}"/>
                                            </p:graphicEl>
                                          </p:spTgt>
                                        </p:tgtEl>
                                        <p:attrNameLst>
                                          <p:attrName>style.visibility</p:attrName>
                                        </p:attrNameLst>
                                      </p:cBhvr>
                                      <p:to>
                                        <p:strVal val="visible"/>
                                      </p:to>
                                    </p:set>
                                    <p:animEffect transition="in" filter="wipe(left)">
                                      <p:cBhvr>
                                        <p:cTn id="60" dur="500"/>
                                        <p:tgtEl>
                                          <p:spTgt spid="4">
                                            <p:graphicEl>
                                              <a:dgm id="{694AFCE7-4624-44EF-B5DD-0102D6A05BCE}"/>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graphicEl>
                                              <a:dgm id="{3C7F4096-A1E2-4AD0-B2D4-581EF41D6012}"/>
                                            </p:graphicEl>
                                          </p:spTgt>
                                        </p:tgtEl>
                                        <p:attrNameLst>
                                          <p:attrName>style.visibility</p:attrName>
                                        </p:attrNameLst>
                                      </p:cBhvr>
                                      <p:to>
                                        <p:strVal val="visible"/>
                                      </p:to>
                                    </p:set>
                                    <p:animEffect transition="in" filter="wipe(left)">
                                      <p:cBhvr>
                                        <p:cTn id="65" dur="500"/>
                                        <p:tgtEl>
                                          <p:spTgt spid="4">
                                            <p:graphicEl>
                                              <a:dgm id="{3C7F4096-A1E2-4AD0-B2D4-581EF41D6012}"/>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
                                            <p:graphicEl>
                                              <a:dgm id="{BCFECD09-C055-439B-9524-0B15AEABD6FD}"/>
                                            </p:graphicEl>
                                          </p:spTgt>
                                        </p:tgtEl>
                                        <p:attrNameLst>
                                          <p:attrName>style.visibility</p:attrName>
                                        </p:attrNameLst>
                                      </p:cBhvr>
                                      <p:to>
                                        <p:strVal val="visible"/>
                                      </p:to>
                                    </p:set>
                                    <p:animEffect transition="in" filter="wipe(left)">
                                      <p:cBhvr>
                                        <p:cTn id="70" dur="500"/>
                                        <p:tgtEl>
                                          <p:spTgt spid="4">
                                            <p:graphicEl>
                                              <a:dgm id="{BCFECD09-C055-439B-9524-0B15AEABD6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23595"/>
          </a:xfrm>
        </p:spPr>
        <p:txBody>
          <a:bodyPr/>
          <a:lstStyle/>
          <a:p>
            <a:pPr algn="ctr"/>
            <a:r>
              <a:rPr lang="es-EC" b="1" dirty="0">
                <a:latin typeface="Roboto Th" pitchFamily="2" charset="0"/>
                <a:ea typeface="Roboto Th" pitchFamily="2" charset="0"/>
              </a:rPr>
              <a:t>Hipótesis</a:t>
            </a:r>
          </a:p>
        </p:txBody>
      </p:sp>
      <p:sp>
        <p:nvSpPr>
          <p:cNvPr id="7" name="Marcador de contenido 6"/>
          <p:cNvSpPr>
            <a:spLocks noGrp="1"/>
          </p:cNvSpPr>
          <p:nvPr>
            <p:ph idx="1"/>
          </p:nvPr>
        </p:nvSpPr>
        <p:spPr>
          <a:xfrm>
            <a:off x="838200" y="1398905"/>
            <a:ext cx="10515600" cy="4351338"/>
          </a:xfrm>
        </p:spPr>
        <p:txBody>
          <a:bodyPr>
            <a:noAutofit/>
          </a:bodyPr>
          <a:lstStyle/>
          <a:p>
            <a:pPr lvl="0">
              <a:lnSpc>
                <a:spcPct val="150000"/>
              </a:lnSpc>
              <a:spcBef>
                <a:spcPts val="0"/>
              </a:spcBef>
            </a:pPr>
            <a:r>
              <a:rPr lang="es-EC" sz="1800" b="1" dirty="0">
                <a:solidFill>
                  <a:srgbClr val="00B050"/>
                </a:solidFill>
                <a:latin typeface="Roboto Th"/>
              </a:rPr>
              <a:t>La vulnerabilidad del empleo en las Cooperativas de Ahorro y Crédito del cantón Rumiñahui se origina por  el desempeño laboral.</a:t>
            </a:r>
            <a:endParaRPr lang="es-EC" sz="1800" dirty="0">
              <a:solidFill>
                <a:srgbClr val="00B050"/>
              </a:solidFill>
              <a:latin typeface="Roboto Th"/>
            </a:endParaRPr>
          </a:p>
          <a:p>
            <a:pPr lvl="0">
              <a:lnSpc>
                <a:spcPct val="150000"/>
              </a:lnSpc>
              <a:spcBef>
                <a:spcPts val="0"/>
              </a:spcBef>
            </a:pPr>
            <a:r>
              <a:rPr lang="es-EC" sz="1800" dirty="0">
                <a:latin typeface="Roboto Th"/>
              </a:rPr>
              <a:t>La edad es una variable que determina a una persona para que quede desempleada en las Cooperativas de Ahorro y Crédito del cantón Rumiñahui.</a:t>
            </a:r>
          </a:p>
          <a:p>
            <a:pPr lvl="0">
              <a:lnSpc>
                <a:spcPct val="150000"/>
              </a:lnSpc>
              <a:spcBef>
                <a:spcPts val="0"/>
              </a:spcBef>
            </a:pPr>
            <a:r>
              <a:rPr lang="es-EC" sz="1800" dirty="0">
                <a:latin typeface="Roboto Th"/>
              </a:rPr>
              <a:t>Los trabajadores que tienen un bajo nivel de instrucción formal son vulnerables a perder su trabajo en las Cooperativas de Ahorro y Crédito del cantón Rumiñahui, si los mismos no se superan profesionalmente.</a:t>
            </a:r>
          </a:p>
          <a:p>
            <a:pPr lvl="0">
              <a:lnSpc>
                <a:spcPct val="150000"/>
              </a:lnSpc>
              <a:spcBef>
                <a:spcPts val="0"/>
              </a:spcBef>
            </a:pPr>
            <a:r>
              <a:rPr lang="es-EC" sz="1800" dirty="0">
                <a:latin typeface="Roboto Th"/>
              </a:rPr>
              <a:t>El género, tiene impacto en el nivel de empleo dentro de las Cooperativas de Ahorro y Crédito del cantón Rumiñahui.</a:t>
            </a:r>
          </a:p>
          <a:p>
            <a:pPr lvl="0">
              <a:lnSpc>
                <a:spcPct val="150000"/>
              </a:lnSpc>
              <a:spcBef>
                <a:spcPts val="0"/>
              </a:spcBef>
            </a:pPr>
            <a:r>
              <a:rPr lang="es-EC" sz="1800" b="1" dirty="0">
                <a:solidFill>
                  <a:srgbClr val="00B050"/>
                </a:solidFill>
                <a:latin typeface="Roboto Th"/>
              </a:rPr>
              <a:t>El género, el desempeño laboral, la edad y el nivel de instrucción formal son determinantes en la vulnerabilidad del empleo en  las Cooperativas de Ahorro y Crédito del cantón Rumiñahui.</a:t>
            </a:r>
            <a:endParaRPr lang="es-EC" sz="1800" dirty="0">
              <a:solidFill>
                <a:srgbClr val="00B050"/>
              </a:solidFill>
              <a:latin typeface="Roboto Th"/>
            </a:endParaRPr>
          </a:p>
        </p:txBody>
      </p:sp>
      <p:sp>
        <p:nvSpPr>
          <p:cNvPr id="8"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338159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1850" y="3642360"/>
            <a:ext cx="3526790" cy="920115"/>
          </a:xfrm>
        </p:spPr>
        <p:txBody>
          <a:bodyPr/>
          <a:lstStyle/>
          <a:p>
            <a:r>
              <a:rPr lang="es-EC" dirty="0"/>
              <a:t>Resultados</a:t>
            </a:r>
          </a:p>
        </p:txBody>
      </p:sp>
      <p:sp>
        <p:nvSpPr>
          <p:cNvPr id="5" name="Marcador de texto 4"/>
          <p:cNvSpPr>
            <a:spLocks noGrp="1"/>
          </p:cNvSpPr>
          <p:nvPr>
            <p:ph type="body" idx="1"/>
          </p:nvPr>
        </p:nvSpPr>
        <p:spPr/>
        <p:txBody>
          <a:bodyPr/>
          <a:lstStyle/>
          <a:p>
            <a:r>
              <a:rPr lang="es-EC" dirty="0"/>
              <a:t>Análisis estadístico</a:t>
            </a:r>
          </a:p>
        </p:txBody>
      </p:sp>
      <p:sp>
        <p:nvSpPr>
          <p:cNvPr id="6" name="Rectángulo 8"/>
          <p:cNvSpPr/>
          <p:nvPr/>
        </p:nvSpPr>
        <p:spPr>
          <a:xfrm>
            <a:off x="0" y="6418674"/>
            <a:ext cx="9798341" cy="226503"/>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533705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theme/theme1.xml><?xml version="1.0" encoding="utf-8"?>
<a:theme xmlns:a="http://schemas.openxmlformats.org/drawingml/2006/main" name="Tema de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507</Words>
  <Application>Microsoft Office PowerPoint</Application>
  <PresentationFormat>Panorámica</PresentationFormat>
  <Paragraphs>73</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Calibri Light</vt:lpstr>
      <vt:lpstr>Roboto Th</vt:lpstr>
      <vt:lpstr>Symbol</vt:lpstr>
      <vt:lpstr>Times New Roman</vt:lpstr>
      <vt:lpstr>Tema de Office</vt:lpstr>
      <vt:lpstr>Presentación de PowerPoint</vt:lpstr>
      <vt:lpstr>INTRODUCCIÓN</vt:lpstr>
      <vt:lpstr>Objetivo</vt:lpstr>
      <vt:lpstr>Metodología</vt:lpstr>
      <vt:lpstr>Muestra</vt:lpstr>
      <vt:lpstr>Levantamiento de información</vt:lpstr>
      <vt:lpstr>Análisis de datos</vt:lpstr>
      <vt:lpstr>Hipótesis</vt:lpstr>
      <vt:lpstr>Resultados</vt:lpstr>
      <vt:lpstr>Vulnerabilidad laboral (Según Genero)</vt:lpstr>
      <vt:lpstr>Vulnerabilidad laboral (Según Edad)</vt:lpstr>
      <vt:lpstr>Vulnerabilidad laboral (Nivel de Instrucción Formal)</vt:lpstr>
      <vt:lpstr>Vulnerabilidad laboral (Desempeño Laboral)</vt:lpstr>
      <vt:lpstr>Correlaciones</vt:lpstr>
      <vt:lpstr>Análisis de clúster</vt:lpstr>
      <vt:lpstr>Cruce de Bases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 Calero</dc:creator>
  <cp:lastModifiedBy>User</cp:lastModifiedBy>
  <cp:revision>52</cp:revision>
  <dcterms:created xsi:type="dcterms:W3CDTF">2016-08-13T14:21:58Z</dcterms:created>
  <dcterms:modified xsi:type="dcterms:W3CDTF">2017-02-15T05:57:34Z</dcterms:modified>
</cp:coreProperties>
</file>