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sldIdLst>
    <p:sldId id="256" r:id="rId2"/>
    <p:sldId id="257" r:id="rId3"/>
    <p:sldId id="258" r:id="rId4"/>
    <p:sldId id="259" r:id="rId5"/>
    <p:sldId id="260" r:id="rId6"/>
    <p:sldId id="261" r:id="rId7"/>
    <p:sldId id="262" r:id="rId8"/>
    <p:sldId id="270" r:id="rId9"/>
    <p:sldId id="263" r:id="rId10"/>
    <p:sldId id="268" r:id="rId11"/>
    <p:sldId id="271" r:id="rId12"/>
    <p:sldId id="269" r:id="rId13"/>
    <p:sldId id="272" r:id="rId14"/>
    <p:sldId id="274" r:id="rId15"/>
    <p:sldId id="273" r:id="rId16"/>
    <p:sldId id="275" r:id="rId17"/>
    <p:sldId id="276" r:id="rId18"/>
    <p:sldId id="264" r:id="rId19"/>
    <p:sldId id="265" r:id="rId20"/>
    <p:sldId id="266" r:id="rId21"/>
    <p:sldId id="26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03112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71029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64142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23649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94454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93275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67369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70321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7799C9-84D9-46D2-A11E-BCF8A720529D}" type="slidenum">
              <a:rPr lang="en-US" smtClean="0"/>
              <a:t>‹Nº›</a:t>
            </a:fld>
            <a:endParaRPr lang="en-US" dirty="0"/>
          </a:p>
        </p:txBody>
      </p:sp>
    </p:spTree>
    <p:extLst>
      <p:ext uri="{BB962C8B-B14F-4D97-AF65-F5344CB8AC3E}">
        <p14:creationId xmlns:p14="http://schemas.microsoft.com/office/powerpoint/2010/main" val="306348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2390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D84065D-F351-4B03-BD91-D8A6B8D4B362}" type="slidenum">
              <a:rPr lang="en-US" smtClean="0"/>
              <a:t>‹Nº›</a:t>
            </a:fld>
            <a:endParaRPr lang="en-US" dirty="0"/>
          </a:p>
        </p:txBody>
      </p:sp>
    </p:spTree>
    <p:extLst>
      <p:ext uri="{BB962C8B-B14F-4D97-AF65-F5344CB8AC3E}">
        <p14:creationId xmlns:p14="http://schemas.microsoft.com/office/powerpoint/2010/main" val="3243136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1528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4312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3848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6445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87190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2/22/2017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0268273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70468" y="1609859"/>
            <a:ext cx="9530365" cy="3799268"/>
          </a:xfrm>
        </p:spPr>
        <p:txBody>
          <a:bodyPr>
            <a:normAutofit/>
          </a:bodyPr>
          <a:lstStyle/>
          <a:p>
            <a:r>
              <a:rPr lang="es-EC" sz="4000" dirty="0" smtClean="0"/>
              <a:t>Desarrollo e Implementación de un Dispositivo “</a:t>
            </a:r>
            <a:r>
              <a:rPr lang="es-EC" sz="4000" dirty="0" err="1" smtClean="0"/>
              <a:t>Wearable</a:t>
            </a:r>
            <a:r>
              <a:rPr lang="es-EC" sz="4000" dirty="0" smtClean="0"/>
              <a:t>” para el Análisis de Temperatura, Humedad, Incidencia de Rayos </a:t>
            </a:r>
            <a:r>
              <a:rPr lang="es-EC" sz="4000" dirty="0"/>
              <a:t>U</a:t>
            </a:r>
            <a:r>
              <a:rPr lang="es-EC" sz="4000" dirty="0" smtClean="0"/>
              <a:t>ltravioletas (UV) y Presión Atmosférica para Personas que Realizan Montañismo </a:t>
            </a:r>
            <a:endParaRPr lang="es-EC" sz="4000" dirty="0"/>
          </a:p>
        </p:txBody>
      </p:sp>
      <p:sp>
        <p:nvSpPr>
          <p:cNvPr id="3" name="Subtítulo 2"/>
          <p:cNvSpPr>
            <a:spLocks noGrp="1"/>
          </p:cNvSpPr>
          <p:nvPr>
            <p:ph type="subTitle" idx="1"/>
          </p:nvPr>
        </p:nvSpPr>
        <p:spPr>
          <a:xfrm>
            <a:off x="9479563" y="6001553"/>
            <a:ext cx="2253089" cy="463642"/>
          </a:xfrm>
        </p:spPr>
        <p:txBody>
          <a:bodyPr/>
          <a:lstStyle/>
          <a:p>
            <a:r>
              <a:rPr lang="es-EC" dirty="0" smtClean="0"/>
              <a:t>Fanny Alquinga</a:t>
            </a:r>
            <a:endParaRPr lang="es-EC" dirty="0"/>
          </a:p>
        </p:txBody>
      </p:sp>
    </p:spTree>
    <p:extLst>
      <p:ext uri="{BB962C8B-B14F-4D97-AF65-F5344CB8AC3E}">
        <p14:creationId xmlns:p14="http://schemas.microsoft.com/office/powerpoint/2010/main" val="2393631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5049" y="434601"/>
            <a:ext cx="3481155" cy="2940797"/>
          </a:xfr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2153" t="-2551" r="19345" b="2551"/>
          <a:stretch/>
        </p:blipFill>
        <p:spPr>
          <a:xfrm rot="5400000">
            <a:off x="8108942" y="1945503"/>
            <a:ext cx="5166911" cy="2524125"/>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6204" y="2914784"/>
            <a:ext cx="3381375" cy="3724275"/>
          </a:xfrm>
          <a:prstGeom prst="rect">
            <a:avLst/>
          </a:prstGeom>
        </p:spPr>
      </p:pic>
    </p:spTree>
    <p:extLst>
      <p:ext uri="{BB962C8B-B14F-4D97-AF65-F5344CB8AC3E}">
        <p14:creationId xmlns:p14="http://schemas.microsoft.com/office/powerpoint/2010/main" val="4088546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8546" y="433588"/>
            <a:ext cx="5923335" cy="5947220"/>
          </a:xfrm>
        </p:spPr>
      </p:pic>
    </p:spTree>
    <p:extLst>
      <p:ext uri="{BB962C8B-B14F-4D97-AF65-F5344CB8AC3E}">
        <p14:creationId xmlns:p14="http://schemas.microsoft.com/office/powerpoint/2010/main" val="350150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40548" y="0"/>
            <a:ext cx="3676927" cy="6685912"/>
          </a:xfrm>
        </p:spPr>
      </p:pic>
    </p:spTree>
    <p:extLst>
      <p:ext uri="{BB962C8B-B14F-4D97-AF65-F5344CB8AC3E}">
        <p14:creationId xmlns:p14="http://schemas.microsoft.com/office/powerpoint/2010/main" val="2462085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5094" y="0"/>
            <a:ext cx="5606127" cy="6842125"/>
          </a:xfrm>
        </p:spPr>
      </p:pic>
    </p:spTree>
    <p:extLst>
      <p:ext uri="{BB962C8B-B14F-4D97-AF65-F5344CB8AC3E}">
        <p14:creationId xmlns:p14="http://schemas.microsoft.com/office/powerpoint/2010/main" val="917858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7059" y="137375"/>
            <a:ext cx="4834722" cy="2644462"/>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6662" y="2973283"/>
            <a:ext cx="4669625" cy="3318907"/>
          </a:xfrm>
          <a:prstGeom prst="rect">
            <a:avLst/>
          </a:prstGeom>
        </p:spPr>
      </p:pic>
    </p:spTree>
    <p:extLst>
      <p:ext uri="{BB962C8B-B14F-4D97-AF65-F5344CB8AC3E}">
        <p14:creationId xmlns:p14="http://schemas.microsoft.com/office/powerpoint/2010/main" val="2940053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8717" y="266164"/>
            <a:ext cx="4350085" cy="2489915"/>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768" y="266164"/>
            <a:ext cx="3962326" cy="2639982"/>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4447" y="3114025"/>
            <a:ext cx="3660943" cy="3386553"/>
          </a:xfrm>
          <a:prstGeom prst="rect">
            <a:avLst/>
          </a:prstGeom>
        </p:spPr>
      </p:pic>
    </p:spTree>
    <p:extLst>
      <p:ext uri="{BB962C8B-B14F-4D97-AF65-F5344CB8AC3E}">
        <p14:creationId xmlns:p14="http://schemas.microsoft.com/office/powerpoint/2010/main" val="2342185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1986" y="280341"/>
            <a:ext cx="7253254" cy="3003772"/>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368" y="3529283"/>
            <a:ext cx="7491557" cy="3092083"/>
          </a:xfrm>
          <a:prstGeom prst="rect">
            <a:avLst/>
          </a:prstGeom>
        </p:spPr>
      </p:pic>
    </p:spTree>
    <p:extLst>
      <p:ext uri="{BB962C8B-B14F-4D97-AF65-F5344CB8AC3E}">
        <p14:creationId xmlns:p14="http://schemas.microsoft.com/office/powerpoint/2010/main" val="3829825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3451" y="137375"/>
            <a:ext cx="6909636" cy="3326574"/>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1417" y="3915625"/>
            <a:ext cx="7861693" cy="2838846"/>
          </a:xfrm>
          <a:prstGeom prst="rect">
            <a:avLst/>
          </a:prstGeom>
        </p:spPr>
      </p:pic>
    </p:spTree>
    <p:extLst>
      <p:ext uri="{BB962C8B-B14F-4D97-AF65-F5344CB8AC3E}">
        <p14:creationId xmlns:p14="http://schemas.microsoft.com/office/powerpoint/2010/main" val="2503865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s-EC" dirty="0"/>
          </a:p>
        </p:txBody>
      </p:sp>
      <p:sp>
        <p:nvSpPr>
          <p:cNvPr id="3" name="Marcador de contenido 2"/>
          <p:cNvSpPr>
            <a:spLocks noGrp="1"/>
          </p:cNvSpPr>
          <p:nvPr>
            <p:ph idx="1"/>
          </p:nvPr>
        </p:nvSpPr>
        <p:spPr/>
        <p:txBody>
          <a:bodyPr/>
          <a:lstStyle/>
          <a:p>
            <a:pPr algn="just"/>
            <a:r>
              <a:rPr lang="es-EC" dirty="0"/>
              <a:t>En el presente proyecto se ha diseñado e implementado un prototipo que permite obtener información ambiental de donde se encuentra el deportista, pudiendo evaluar el desempeño del dispositivo en diferentes escenarios, exactitud y confiabilidad del hardware y software</a:t>
            </a:r>
            <a:r>
              <a:rPr lang="es-EC" dirty="0" smtClean="0"/>
              <a:t>.</a:t>
            </a:r>
          </a:p>
          <a:p>
            <a:pPr algn="just"/>
            <a:r>
              <a:rPr lang="es-EC" dirty="0"/>
              <a:t>Con la implementación del prototipo del dispositivo </a:t>
            </a:r>
            <a:r>
              <a:rPr lang="es-EC" dirty="0" err="1"/>
              <a:t>wearable</a:t>
            </a:r>
            <a:r>
              <a:rPr lang="es-EC" dirty="0"/>
              <a:t> se logró adquirir satisfactoriamente las variables ambientales: temperatura ambiental, humedad, presión atmosférica y rayos UV. Los cuales mediante la verificación de los parámetros de la herramienta de referencia se pudieron minimizar el error de las lecturas para ser transmitidas a la aplicación móvil.</a:t>
            </a:r>
          </a:p>
        </p:txBody>
      </p:sp>
    </p:spTree>
    <p:extLst>
      <p:ext uri="{BB962C8B-B14F-4D97-AF65-F5344CB8AC3E}">
        <p14:creationId xmlns:p14="http://schemas.microsoft.com/office/powerpoint/2010/main" val="2098764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pPr algn="just"/>
            <a:r>
              <a:rPr lang="es-EC" dirty="0"/>
              <a:t>Se diseñó el sistema para la adquisición de la variable de temperatura corporal, mediante el sensor LM35 que por sus características físicas y electrónicas resultó de fácil implementación, este proyecto, sin embargo este valor es referencial ya que existen lugares específicos para obtener la temperatura corporal como es la boca o bajo el brazo en contacto con la piel, mientras el valor del LM35 se mide por encima de la ropa. </a:t>
            </a:r>
            <a:endParaRPr lang="es-EC" dirty="0" smtClean="0"/>
          </a:p>
          <a:p>
            <a:pPr algn="just"/>
            <a:r>
              <a:rPr lang="es-EC" dirty="0"/>
              <a:t>Se realizó una compensación en el sensor LM35 ya que es posible que este midiendo el calor interno del circuito y el sensor de humedad DHT11 tiene un desfase en el valor de humedad provocando que la confiabilidad del dispositivo </a:t>
            </a:r>
            <a:r>
              <a:rPr lang="es-EC" dirty="0" err="1"/>
              <a:t>wearable</a:t>
            </a:r>
            <a:r>
              <a:rPr lang="es-EC" dirty="0"/>
              <a:t> baje, esto se debe a que el voltaje teórico del pin de alimentación es de 5V y el voltaje obtenido del circuito es de 3.3V, sin embargo es posible corregir mediante software.</a:t>
            </a:r>
          </a:p>
        </p:txBody>
      </p:sp>
    </p:spTree>
    <p:extLst>
      <p:ext uri="{BB962C8B-B14F-4D97-AF65-F5344CB8AC3E}">
        <p14:creationId xmlns:p14="http://schemas.microsoft.com/office/powerpoint/2010/main" val="1169820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Justificación </a:t>
            </a:r>
            <a:endParaRPr lang="es-EC" dirty="0"/>
          </a:p>
        </p:txBody>
      </p:sp>
      <p:sp>
        <p:nvSpPr>
          <p:cNvPr id="3" name="Marcador de contenido 2"/>
          <p:cNvSpPr>
            <a:spLocks noGrp="1"/>
          </p:cNvSpPr>
          <p:nvPr>
            <p:ph idx="1"/>
          </p:nvPr>
        </p:nvSpPr>
        <p:spPr/>
        <p:txBody>
          <a:bodyPr>
            <a:normAutofit/>
          </a:bodyPr>
          <a:lstStyle/>
          <a:p>
            <a:pPr algn="just"/>
            <a:r>
              <a:rPr lang="es-EC" dirty="0" smtClean="0"/>
              <a:t>Las </a:t>
            </a:r>
            <a:r>
              <a:rPr lang="es-EC" dirty="0"/>
              <a:t>ciudades con más incidencia </a:t>
            </a:r>
            <a:r>
              <a:rPr lang="es-EC" dirty="0" smtClean="0"/>
              <a:t>están </a:t>
            </a:r>
            <a:r>
              <a:rPr lang="es-EC" dirty="0"/>
              <a:t>en la Sierra esto se debe a que al estar a una mayor altitud sobre el nivel del </a:t>
            </a:r>
            <a:r>
              <a:rPr lang="es-EC" dirty="0" smtClean="0"/>
              <a:t>mar.</a:t>
            </a:r>
          </a:p>
          <a:p>
            <a:pPr algn="just"/>
            <a:r>
              <a:rPr lang="es-EC" dirty="0"/>
              <a:t>Las temperaturas bajas además de provocar los catarros y las gripes típicas de la estación, durante el invierno también aumentan los ataques al </a:t>
            </a:r>
            <a:r>
              <a:rPr lang="es-EC" dirty="0" smtClean="0"/>
              <a:t>corazón.</a:t>
            </a:r>
          </a:p>
          <a:p>
            <a:pPr algn="just"/>
            <a:r>
              <a:rPr lang="es-EC" dirty="0"/>
              <a:t>Si la práctica de cualquier deporte requiere una aclimatación corporal, la de los que la realizan a grandes altitudes todavía </a:t>
            </a:r>
            <a:r>
              <a:rPr lang="es-EC" dirty="0" smtClean="0"/>
              <a:t>más.</a:t>
            </a:r>
          </a:p>
          <a:p>
            <a:pPr algn="just"/>
            <a:r>
              <a:rPr lang="es-EC" dirty="0"/>
              <a:t>A medida que aumenta la altitud disminuye la presión </a:t>
            </a:r>
            <a:r>
              <a:rPr lang="es-EC" dirty="0" smtClean="0"/>
              <a:t>atmosférica.</a:t>
            </a:r>
          </a:p>
          <a:p>
            <a:pPr algn="just"/>
            <a:r>
              <a:rPr lang="es-EC" dirty="0" smtClean="0"/>
              <a:t>Es </a:t>
            </a:r>
            <a:r>
              <a:rPr lang="es-EC" dirty="0"/>
              <a:t>importante el desarrollo de un dispositivo electrónico que permita alertar de los posibles riegos que una persona podría sufrir realizando deportes de </a:t>
            </a:r>
            <a:r>
              <a:rPr lang="es-EC" dirty="0" smtClean="0"/>
              <a:t>montaña.</a:t>
            </a:r>
            <a:endParaRPr lang="es-EC" dirty="0"/>
          </a:p>
        </p:txBody>
      </p:sp>
      <p:pic>
        <p:nvPicPr>
          <p:cNvPr id="4" name="Picture 2" descr="Resultado de imagen para cancer de piel por rayos u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4578" y="624110"/>
            <a:ext cx="1465109" cy="10999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sultado de imagen para ataque al corazon anim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83" y="2660671"/>
            <a:ext cx="1730891" cy="2426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161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pPr algn="just"/>
            <a:r>
              <a:rPr lang="es-EC" dirty="0"/>
              <a:t>En el medio no se puede obtener un dispositivo con las mismas características del prototipo implementado, por ejemplo la herramienta de referencia solo tiene los sensores de temperatura, humedad y presión atmosférica. Por otro lado actualmente existe una infinidad de aplicaciones móviles que ofrecen medir rayos UV, presión atmosférica, temperatura y humedad pero no son confiables ya que miden a partir de los sensores que tiene el teléfono incorporado y aproximación por reflexión y en el caso que el teléfono no posea dichos sensores la aplicación es inservible.</a:t>
            </a:r>
          </a:p>
        </p:txBody>
      </p:sp>
    </p:spTree>
    <p:extLst>
      <p:ext uri="{BB962C8B-B14F-4D97-AF65-F5344CB8AC3E}">
        <p14:creationId xmlns:p14="http://schemas.microsoft.com/office/powerpoint/2010/main" val="411833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sp>
        <p:nvSpPr>
          <p:cNvPr id="3" name="Marcador de contenido 2"/>
          <p:cNvSpPr>
            <a:spLocks noGrp="1"/>
          </p:cNvSpPr>
          <p:nvPr>
            <p:ph idx="1"/>
          </p:nvPr>
        </p:nvSpPr>
        <p:spPr/>
        <p:txBody>
          <a:bodyPr/>
          <a:lstStyle/>
          <a:p>
            <a:pPr algn="just"/>
            <a:r>
              <a:rPr lang="es-EC" dirty="0"/>
              <a:t>Se comprobó continuidad, voltaje y corriente del circuito en la placa, para evitar falsos voltajes y se colocó led indicativos para que sea fácil al usuario de visualizar el funcionamiento del circuito. En la placa se utilizó sócalos para facilitar la extracción de los módulos en caso de error</a:t>
            </a:r>
            <a:r>
              <a:rPr lang="es-EC" dirty="0" smtClean="0"/>
              <a:t>.</a:t>
            </a:r>
          </a:p>
          <a:p>
            <a:pPr algn="just"/>
            <a:r>
              <a:rPr lang="es-EC" dirty="0"/>
              <a:t>Se recomienda revisar las características de software del teléfono inteligente ya que depende del API para que la aplicación móvil funcione adecuadamente, y así agregar las liberas apropiadas</a:t>
            </a:r>
            <a:r>
              <a:rPr lang="es-EC" dirty="0" smtClean="0"/>
              <a:t>.</a:t>
            </a:r>
          </a:p>
          <a:p>
            <a:pPr algn="just"/>
            <a:r>
              <a:rPr lang="es-EC" dirty="0"/>
              <a:t>Se recomienda poner atención en los led indicadores que presenta el dispositivo </a:t>
            </a:r>
            <a:r>
              <a:rPr lang="es-EC" dirty="0" err="1"/>
              <a:t>wearable</a:t>
            </a:r>
            <a:r>
              <a:rPr lang="es-EC" dirty="0"/>
              <a:t> ya que ayudara a entender el funcionamiento del mismo</a:t>
            </a:r>
            <a:r>
              <a:rPr lang="es-EC" dirty="0" smtClean="0"/>
              <a:t>.</a:t>
            </a:r>
          </a:p>
          <a:p>
            <a:pPr algn="just"/>
            <a:r>
              <a:rPr lang="es-EC" dirty="0"/>
              <a:t>Se recomienda colocar un disipado de calor para evitar que el LM35 mida los valores internos del dispositivo.</a:t>
            </a:r>
          </a:p>
        </p:txBody>
      </p:sp>
    </p:spTree>
    <p:extLst>
      <p:ext uri="{BB962C8B-B14F-4D97-AF65-F5344CB8AC3E}">
        <p14:creationId xmlns:p14="http://schemas.microsoft.com/office/powerpoint/2010/main" val="1221313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smtClean="0"/>
              <a:t>Alcance</a:t>
            </a:r>
            <a:endParaRPr lang="es-EC" dirty="0"/>
          </a:p>
        </p:txBody>
      </p:sp>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r="50529"/>
          <a:stretch/>
        </p:blipFill>
        <p:spPr>
          <a:xfrm>
            <a:off x="5823787" y="266365"/>
            <a:ext cx="4249293" cy="2205721"/>
          </a:xfrm>
          <a:prstGeom prst="rect">
            <a:avLst/>
          </a:prstGeom>
        </p:spPr>
      </p:pic>
      <p:pic>
        <p:nvPicPr>
          <p:cNvPr id="10" name="Marcador de contenido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29615" y="3056358"/>
            <a:ext cx="7643465" cy="3334215"/>
          </a:xfrm>
        </p:spPr>
      </p:pic>
    </p:spTree>
    <p:extLst>
      <p:ext uri="{BB962C8B-B14F-4D97-AF65-F5344CB8AC3E}">
        <p14:creationId xmlns:p14="http://schemas.microsoft.com/office/powerpoint/2010/main" val="2902143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La “</a:t>
            </a:r>
            <a:r>
              <a:rPr lang="es-EC" dirty="0" err="1"/>
              <a:t>Wearable</a:t>
            </a:r>
            <a:r>
              <a:rPr lang="es-EC" dirty="0"/>
              <a:t> </a:t>
            </a:r>
            <a:r>
              <a:rPr lang="es-EC" dirty="0" err="1"/>
              <a:t>Technology</a:t>
            </a:r>
            <a:r>
              <a:rPr lang="es-EC" dirty="0"/>
              <a:t>”</a:t>
            </a:r>
          </a:p>
        </p:txBody>
      </p:sp>
      <p:sp>
        <p:nvSpPr>
          <p:cNvPr id="3" name="Marcador de contenido 2"/>
          <p:cNvSpPr>
            <a:spLocks noGrp="1"/>
          </p:cNvSpPr>
          <p:nvPr>
            <p:ph idx="1"/>
          </p:nvPr>
        </p:nvSpPr>
        <p:spPr>
          <a:xfrm>
            <a:off x="2589212" y="2133600"/>
            <a:ext cx="9040411" cy="2032715"/>
          </a:xfrm>
        </p:spPr>
        <p:txBody>
          <a:bodyPr>
            <a:normAutofit/>
          </a:bodyPr>
          <a:lstStyle/>
          <a:p>
            <a:pPr algn="just"/>
            <a:r>
              <a:rPr lang="es-EC" sz="2400" dirty="0"/>
              <a:t>V</a:t>
            </a:r>
            <a:r>
              <a:rPr lang="es-EC" sz="2400" dirty="0" smtClean="0"/>
              <a:t>iene </a:t>
            </a:r>
            <a:r>
              <a:rPr lang="es-EC" sz="2400" dirty="0"/>
              <a:t>de la palabra </a:t>
            </a:r>
            <a:r>
              <a:rPr lang="es-EC" sz="2400" dirty="0" smtClean="0"/>
              <a:t>“</a:t>
            </a:r>
            <a:r>
              <a:rPr lang="es-EC" sz="2400" dirty="0" err="1" smtClean="0"/>
              <a:t>wear</a:t>
            </a:r>
            <a:r>
              <a:rPr lang="es-EC" sz="2400" dirty="0" smtClean="0"/>
              <a:t>” </a:t>
            </a:r>
            <a:r>
              <a:rPr lang="es-EC" sz="2400" dirty="0"/>
              <a:t>que significa </a:t>
            </a:r>
            <a:r>
              <a:rPr lang="es-EC" sz="2400" dirty="0" smtClean="0"/>
              <a:t>“llevar puesto”; </a:t>
            </a:r>
            <a:r>
              <a:rPr lang="es-EC" sz="2400" dirty="0"/>
              <a:t>de ahí que la llaman la </a:t>
            </a:r>
            <a:r>
              <a:rPr lang="es-EC" sz="2400" dirty="0" smtClean="0"/>
              <a:t>“tecnología </a:t>
            </a:r>
            <a:r>
              <a:rPr lang="es-EC" sz="2400" dirty="0" err="1" smtClean="0"/>
              <a:t>vestible</a:t>
            </a:r>
            <a:r>
              <a:rPr lang="es-EC" sz="2400" dirty="0" smtClean="0"/>
              <a:t>” y </a:t>
            </a:r>
            <a:r>
              <a:rPr lang="es-EC" sz="2400" dirty="0"/>
              <a:t>que ofrece algún tipo de servicio, desde la monitorización de diversas constantes de toda índole hasta la presentación de datos o el acceso rápido a otros dispositivos. </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7099" y="3955008"/>
            <a:ext cx="3175547" cy="2676417"/>
          </a:xfrm>
          <a:prstGeom prst="rect">
            <a:avLst/>
          </a:prstGeom>
        </p:spPr>
      </p:pic>
      <p:sp>
        <p:nvSpPr>
          <p:cNvPr id="5" name="Marcador de contenido 2"/>
          <p:cNvSpPr txBox="1">
            <a:spLocks/>
          </p:cNvSpPr>
          <p:nvPr/>
        </p:nvSpPr>
        <p:spPr>
          <a:xfrm>
            <a:off x="2589212" y="4166315"/>
            <a:ext cx="6104028" cy="315961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s-EC" sz="2400" dirty="0" smtClean="0"/>
              <a:t>Podríamos decir que es una tecnología de uso diario que se lleva puesto como si fuera una prenda de vestir</a:t>
            </a:r>
            <a:endParaRPr lang="es-EC" sz="2400" dirty="0"/>
          </a:p>
        </p:txBody>
      </p:sp>
    </p:spTree>
    <p:extLst>
      <p:ext uri="{BB962C8B-B14F-4D97-AF65-F5344CB8AC3E}">
        <p14:creationId xmlns:p14="http://schemas.microsoft.com/office/powerpoint/2010/main" val="2710198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Aplicación</a:t>
            </a:r>
            <a:endParaRPr lang="es-EC"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8621" y="1264555"/>
            <a:ext cx="6320381" cy="5210640"/>
          </a:xfrm>
        </p:spPr>
      </p:pic>
    </p:spTree>
    <p:extLst>
      <p:ext uri="{BB962C8B-B14F-4D97-AF65-F5344CB8AC3E}">
        <p14:creationId xmlns:p14="http://schemas.microsoft.com/office/powerpoint/2010/main" val="2868506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Requerimiento de diseño</a:t>
            </a:r>
            <a:endParaRPr lang="es-EC"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0533" y="1529467"/>
            <a:ext cx="10584079" cy="1883434"/>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247" y="3818060"/>
            <a:ext cx="9557559" cy="2222132"/>
          </a:xfrm>
          <a:prstGeom prst="rect">
            <a:avLst/>
          </a:prstGeom>
        </p:spPr>
      </p:pic>
    </p:spTree>
    <p:extLst>
      <p:ext uri="{BB962C8B-B14F-4D97-AF65-F5344CB8AC3E}">
        <p14:creationId xmlns:p14="http://schemas.microsoft.com/office/powerpoint/2010/main" val="3310786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2613524"/>
            <a:ext cx="8554230" cy="3027423"/>
          </a:xfrm>
        </p:spPr>
      </p:pic>
    </p:spTree>
    <p:extLst>
      <p:ext uri="{BB962C8B-B14F-4D97-AF65-F5344CB8AC3E}">
        <p14:creationId xmlns:p14="http://schemas.microsoft.com/office/powerpoint/2010/main" val="3025485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5855" y="1049556"/>
            <a:ext cx="6468905" cy="4730990"/>
          </a:xfrm>
        </p:spPr>
      </p:pic>
    </p:spTree>
    <p:extLst>
      <p:ext uri="{BB962C8B-B14F-4D97-AF65-F5344CB8AC3E}">
        <p14:creationId xmlns:p14="http://schemas.microsoft.com/office/powerpoint/2010/main" val="1436191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2227" y="513144"/>
            <a:ext cx="3125164" cy="2350911"/>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4695" y="486744"/>
            <a:ext cx="2578525" cy="240371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2846" y="3565531"/>
            <a:ext cx="2920971" cy="2461779"/>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0364" y="3385151"/>
            <a:ext cx="3468661" cy="2822537"/>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7781" y="3565531"/>
            <a:ext cx="3258005" cy="2391109"/>
          </a:xfrm>
          <a:prstGeom prst="rect">
            <a:avLst/>
          </a:prstGeom>
        </p:spPr>
      </p:pic>
    </p:spTree>
    <p:extLst>
      <p:ext uri="{BB962C8B-B14F-4D97-AF65-F5344CB8AC3E}">
        <p14:creationId xmlns:p14="http://schemas.microsoft.com/office/powerpoint/2010/main" val="686851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227</TotalTime>
  <Words>699</Words>
  <Application>Microsoft Office PowerPoint</Application>
  <PresentationFormat>Panorámica</PresentationFormat>
  <Paragraphs>25</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Century Gothic</vt:lpstr>
      <vt:lpstr>Wingdings 3</vt:lpstr>
      <vt:lpstr>Espiral</vt:lpstr>
      <vt:lpstr>Desarrollo e Implementación de un Dispositivo “Wearable” para el Análisis de Temperatura, Humedad, Incidencia de Rayos Ultravioletas (UV) y Presión Atmosférica para Personas que Realizan Montañismo </vt:lpstr>
      <vt:lpstr>Justificación </vt:lpstr>
      <vt:lpstr>Alcance</vt:lpstr>
      <vt:lpstr>La “Wearable Technology”</vt:lpstr>
      <vt:lpstr>Aplicación</vt:lpstr>
      <vt:lpstr>Requerimiento de diseño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lpstr>Presentación de PowerPoint</vt:lpstr>
      <vt:lpstr>Recomendaciones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Desarrollo e Implementación de un Dispositivo “Wearable” para el Análisis de Temperatura, Humedad, Incidencia de Rayos Ultravioletas (UV) y Presión Atmosférica para Personas que Realizan Montañismo</dc:title>
  <dc:creator>Fanny Alquinga</dc:creator>
  <cp:lastModifiedBy>Fanny Alquinga</cp:lastModifiedBy>
  <cp:revision>11</cp:revision>
  <dcterms:created xsi:type="dcterms:W3CDTF">2017-02-22T01:03:23Z</dcterms:created>
  <dcterms:modified xsi:type="dcterms:W3CDTF">2017-02-22T09:35:30Z</dcterms:modified>
</cp:coreProperties>
</file>