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Lst>
  <p:notesMasterIdLst>
    <p:notesMasterId r:id="rId24"/>
  </p:notesMasterIdLst>
  <p:sldIdLst>
    <p:sldId id="281" r:id="rId2"/>
    <p:sldId id="257" r:id="rId3"/>
    <p:sldId id="274" r:id="rId4"/>
    <p:sldId id="272" r:id="rId5"/>
    <p:sldId id="275" r:id="rId6"/>
    <p:sldId id="276" r:id="rId7"/>
    <p:sldId id="277" r:id="rId8"/>
    <p:sldId id="268" r:id="rId9"/>
    <p:sldId id="278" r:id="rId10"/>
    <p:sldId id="279" r:id="rId11"/>
    <p:sldId id="280" r:id="rId12"/>
    <p:sldId id="258" r:id="rId13"/>
    <p:sldId id="271" r:id="rId14"/>
    <p:sldId id="270" r:id="rId15"/>
    <p:sldId id="269" r:id="rId16"/>
    <p:sldId id="267" r:id="rId17"/>
    <p:sldId id="262" r:id="rId18"/>
    <p:sldId id="263" r:id="rId19"/>
    <p:sldId id="264" r:id="rId20"/>
    <p:sldId id="260" r:id="rId21"/>
    <p:sldId id="265" r:id="rId22"/>
    <p:sldId id="266"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2E2F31"/>
    <a:srgbClr val="16A085"/>
    <a:srgbClr val="3E4649"/>
    <a:srgbClr val="DBDBDD"/>
    <a:srgbClr val="C7C7C7"/>
    <a:srgbClr val="23A96E"/>
    <a:srgbClr val="6CBC7E"/>
    <a:srgbClr val="007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guide orient="horz" pos="2160"/>
        <p:guide pos="3840"/>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3200" dirty="0"/>
              <a:t>Escenario 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Hoja1!$B$1</c:f>
              <c:strCache>
                <c:ptCount val="1"/>
                <c:pt idx="0">
                  <c:v>500 Kbps</c:v>
                </c:pt>
              </c:strCache>
            </c:strRef>
          </c:tx>
          <c:spPr>
            <a:solidFill>
              <a:schemeClr val="accent1"/>
            </a:solidFill>
            <a:ln>
              <a:noFill/>
            </a:ln>
            <a:effectLst/>
          </c:spPr>
          <c:invertIfNegative val="0"/>
          <c:cat>
            <c:strRef>
              <c:f>Hoja1!$A$2:$A$6</c:f>
              <c:strCache>
                <c:ptCount val="5"/>
                <c:pt idx="0">
                  <c:v>5 Mbps</c:v>
                </c:pt>
                <c:pt idx="1">
                  <c:v>4 Mbps</c:v>
                </c:pt>
                <c:pt idx="2">
                  <c:v>3 Mbps</c:v>
                </c:pt>
                <c:pt idx="3">
                  <c:v>2 Mbps</c:v>
                </c:pt>
                <c:pt idx="4">
                  <c:v>1 Mbps</c:v>
                </c:pt>
              </c:strCache>
            </c:strRef>
          </c:cat>
          <c:val>
            <c:numRef>
              <c:f>Hoja1!$B$2:$B$6</c:f>
              <c:numCache>
                <c:formatCode>General</c:formatCode>
                <c:ptCount val="5"/>
                <c:pt idx="0">
                  <c:v>6</c:v>
                </c:pt>
                <c:pt idx="1">
                  <c:v>6</c:v>
                </c:pt>
                <c:pt idx="2">
                  <c:v>6</c:v>
                </c:pt>
                <c:pt idx="3">
                  <c:v>6</c:v>
                </c:pt>
                <c:pt idx="4">
                  <c:v>6</c:v>
                </c:pt>
              </c:numCache>
            </c:numRef>
          </c:val>
        </c:ser>
        <c:ser>
          <c:idx val="1"/>
          <c:order val="1"/>
          <c:tx>
            <c:strRef>
              <c:f>Hoja1!$C$1</c:f>
              <c:strCache>
                <c:ptCount val="1"/>
                <c:pt idx="0">
                  <c:v>400 Kbps</c:v>
                </c:pt>
              </c:strCache>
            </c:strRef>
          </c:tx>
          <c:spPr>
            <a:solidFill>
              <a:schemeClr val="accent2"/>
            </a:solidFill>
            <a:ln>
              <a:noFill/>
            </a:ln>
            <a:effectLst/>
          </c:spPr>
          <c:invertIfNegative val="0"/>
          <c:cat>
            <c:strRef>
              <c:f>Hoja1!$A$2:$A$6</c:f>
              <c:strCache>
                <c:ptCount val="5"/>
                <c:pt idx="0">
                  <c:v>5 Mbps</c:v>
                </c:pt>
                <c:pt idx="1">
                  <c:v>4 Mbps</c:v>
                </c:pt>
                <c:pt idx="2">
                  <c:v>3 Mbps</c:v>
                </c:pt>
                <c:pt idx="3">
                  <c:v>2 Mbps</c:v>
                </c:pt>
                <c:pt idx="4">
                  <c:v>1 Mbps</c:v>
                </c:pt>
              </c:strCache>
            </c:strRef>
          </c:cat>
          <c:val>
            <c:numRef>
              <c:f>Hoja1!$C$2:$C$6</c:f>
              <c:numCache>
                <c:formatCode>General</c:formatCode>
                <c:ptCount val="5"/>
                <c:pt idx="0">
                  <c:v>4</c:v>
                </c:pt>
                <c:pt idx="1">
                  <c:v>4</c:v>
                </c:pt>
                <c:pt idx="2">
                  <c:v>4</c:v>
                </c:pt>
                <c:pt idx="3">
                  <c:v>4</c:v>
                </c:pt>
                <c:pt idx="4">
                  <c:v>4</c:v>
                </c:pt>
              </c:numCache>
            </c:numRef>
          </c:val>
        </c:ser>
        <c:ser>
          <c:idx val="2"/>
          <c:order val="2"/>
          <c:tx>
            <c:strRef>
              <c:f>Hoja1!$D$1</c:f>
              <c:strCache>
                <c:ptCount val="1"/>
                <c:pt idx="0">
                  <c:v>300 Kbps</c:v>
                </c:pt>
              </c:strCache>
            </c:strRef>
          </c:tx>
          <c:spPr>
            <a:solidFill>
              <a:schemeClr val="accent3"/>
            </a:solidFill>
            <a:ln>
              <a:noFill/>
            </a:ln>
            <a:effectLst/>
          </c:spPr>
          <c:invertIfNegative val="0"/>
          <c:cat>
            <c:strRef>
              <c:f>Hoja1!$A$2:$A$6</c:f>
              <c:strCache>
                <c:ptCount val="5"/>
                <c:pt idx="0">
                  <c:v>5 Mbps</c:v>
                </c:pt>
                <c:pt idx="1">
                  <c:v>4 Mbps</c:v>
                </c:pt>
                <c:pt idx="2">
                  <c:v>3 Mbps</c:v>
                </c:pt>
                <c:pt idx="3">
                  <c:v>2 Mbps</c:v>
                </c:pt>
                <c:pt idx="4">
                  <c:v>1 Mbps</c:v>
                </c:pt>
              </c:strCache>
            </c:strRef>
          </c:cat>
          <c:val>
            <c:numRef>
              <c:f>Hoja1!$D$2:$D$6</c:f>
              <c:numCache>
                <c:formatCode>General</c:formatCode>
                <c:ptCount val="5"/>
                <c:pt idx="0">
                  <c:v>3</c:v>
                </c:pt>
                <c:pt idx="1">
                  <c:v>3</c:v>
                </c:pt>
                <c:pt idx="2">
                  <c:v>3</c:v>
                </c:pt>
                <c:pt idx="3">
                  <c:v>3</c:v>
                </c:pt>
                <c:pt idx="4">
                  <c:v>3</c:v>
                </c:pt>
              </c:numCache>
            </c:numRef>
          </c:val>
        </c:ser>
        <c:ser>
          <c:idx val="3"/>
          <c:order val="3"/>
          <c:tx>
            <c:strRef>
              <c:f>Hoja1!$E$1</c:f>
              <c:strCache>
                <c:ptCount val="1"/>
                <c:pt idx="0">
                  <c:v>200 Kbps</c:v>
                </c:pt>
              </c:strCache>
            </c:strRef>
          </c:tx>
          <c:spPr>
            <a:solidFill>
              <a:schemeClr val="accent4"/>
            </a:solidFill>
            <a:ln>
              <a:noFill/>
            </a:ln>
            <a:effectLst/>
          </c:spPr>
          <c:invertIfNegative val="0"/>
          <c:cat>
            <c:strRef>
              <c:f>Hoja1!$A$2:$A$6</c:f>
              <c:strCache>
                <c:ptCount val="5"/>
                <c:pt idx="0">
                  <c:v>5 Mbps</c:v>
                </c:pt>
                <c:pt idx="1">
                  <c:v>4 Mbps</c:v>
                </c:pt>
                <c:pt idx="2">
                  <c:v>3 Mbps</c:v>
                </c:pt>
                <c:pt idx="3">
                  <c:v>2 Mbps</c:v>
                </c:pt>
                <c:pt idx="4">
                  <c:v>1 Mbps</c:v>
                </c:pt>
              </c:strCache>
            </c:strRef>
          </c:cat>
          <c:val>
            <c:numRef>
              <c:f>Hoja1!$E$2:$E$6</c:f>
              <c:numCache>
                <c:formatCode>General</c:formatCode>
                <c:ptCount val="5"/>
                <c:pt idx="0">
                  <c:v>2</c:v>
                </c:pt>
                <c:pt idx="1">
                  <c:v>2</c:v>
                </c:pt>
                <c:pt idx="2">
                  <c:v>2</c:v>
                </c:pt>
                <c:pt idx="3">
                  <c:v>2</c:v>
                </c:pt>
                <c:pt idx="4">
                  <c:v>2</c:v>
                </c:pt>
              </c:numCache>
            </c:numRef>
          </c:val>
        </c:ser>
        <c:ser>
          <c:idx val="4"/>
          <c:order val="4"/>
          <c:tx>
            <c:strRef>
              <c:f>Hoja1!$F$1</c:f>
              <c:strCache>
                <c:ptCount val="1"/>
                <c:pt idx="0">
                  <c:v>100 Kbps</c:v>
                </c:pt>
              </c:strCache>
            </c:strRef>
          </c:tx>
          <c:spPr>
            <a:solidFill>
              <a:schemeClr val="accent5"/>
            </a:solidFill>
            <a:ln>
              <a:noFill/>
            </a:ln>
            <a:effectLst/>
          </c:spPr>
          <c:invertIfNegative val="0"/>
          <c:cat>
            <c:strRef>
              <c:f>Hoja1!$A$2:$A$6</c:f>
              <c:strCache>
                <c:ptCount val="5"/>
                <c:pt idx="0">
                  <c:v>5 Mbps</c:v>
                </c:pt>
                <c:pt idx="1">
                  <c:v>4 Mbps</c:v>
                </c:pt>
                <c:pt idx="2">
                  <c:v>3 Mbps</c:v>
                </c:pt>
                <c:pt idx="3">
                  <c:v>2 Mbps</c:v>
                </c:pt>
                <c:pt idx="4">
                  <c:v>1 Mbps</c:v>
                </c:pt>
              </c:strCache>
            </c:strRef>
          </c:cat>
          <c:val>
            <c:numRef>
              <c:f>Hoja1!$F$2:$F$6</c:f>
              <c:numCache>
                <c:formatCode>General</c:formatCode>
                <c:ptCount val="5"/>
                <c:pt idx="0">
                  <c:v>1</c:v>
                </c:pt>
                <c:pt idx="1">
                  <c:v>1</c:v>
                </c:pt>
                <c:pt idx="2">
                  <c:v>1</c:v>
                </c:pt>
                <c:pt idx="3">
                  <c:v>1</c:v>
                </c:pt>
                <c:pt idx="4">
                  <c:v>1</c:v>
                </c:pt>
              </c:numCache>
            </c:numRef>
          </c:val>
        </c:ser>
        <c:dLbls>
          <c:showLegendKey val="0"/>
          <c:showVal val="0"/>
          <c:showCatName val="0"/>
          <c:showSerName val="0"/>
          <c:showPercent val="0"/>
          <c:showBubbleSize val="0"/>
        </c:dLbls>
        <c:gapWidth val="150"/>
        <c:axId val="224829648"/>
        <c:axId val="224820128"/>
      </c:barChart>
      <c:catAx>
        <c:axId val="2248296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800" dirty="0"/>
                  <a:t>Velocidad de Descarga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EC"/>
          </a:p>
        </c:txPr>
        <c:crossAx val="224820128"/>
        <c:crosses val="autoZero"/>
        <c:auto val="1"/>
        <c:lblAlgn val="ctr"/>
        <c:lblOffset val="100"/>
        <c:noMultiLvlLbl val="0"/>
      </c:catAx>
      <c:valAx>
        <c:axId val="224820128"/>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3200" dirty="0"/>
                  <a:t>Llamadas</a:t>
                </a:r>
                <a:r>
                  <a:rPr lang="es-EC" sz="3200" baseline="0" dirty="0"/>
                  <a:t> Simultaneas</a:t>
                </a:r>
                <a:endParaRPr lang="es-EC" sz="32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2248296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baseline="0"/>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Hoja1!$B$1</c:f>
              <c:strCache>
                <c:ptCount val="1"/>
                <c:pt idx="0">
                  <c:v>MOS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Hoja1!$B$2:$B$11</c:f>
              <c:numCache>
                <c:formatCode>General</c:formatCode>
                <c:ptCount val="10"/>
                <c:pt idx="0">
                  <c:v>5</c:v>
                </c:pt>
                <c:pt idx="1">
                  <c:v>4.5</c:v>
                </c:pt>
                <c:pt idx="2">
                  <c:v>4</c:v>
                </c:pt>
                <c:pt idx="3">
                  <c:v>4</c:v>
                </c:pt>
                <c:pt idx="4">
                  <c:v>3</c:v>
                </c:pt>
                <c:pt idx="5">
                  <c:v>3.5</c:v>
                </c:pt>
                <c:pt idx="6">
                  <c:v>2</c:v>
                </c:pt>
                <c:pt idx="7">
                  <c:v>2</c:v>
                </c:pt>
                <c:pt idx="8">
                  <c:v>2</c:v>
                </c:pt>
                <c:pt idx="9">
                  <c:v>0</c:v>
                </c:pt>
              </c:numCache>
            </c:numRef>
          </c:val>
          <c:smooth val="0"/>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49536624"/>
        <c:axId val="349541664"/>
      </c:lineChart>
      <c:catAx>
        <c:axId val="34953662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C" sz="1600"/>
                  <a:t>Numero de llamadas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349541664"/>
        <c:crosses val="autoZero"/>
        <c:auto val="1"/>
        <c:lblAlgn val="ctr"/>
        <c:lblOffset val="100"/>
        <c:noMultiLvlLbl val="0"/>
      </c:catAx>
      <c:valAx>
        <c:axId val="34954166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C" sz="1600"/>
                  <a:t>Calidad</a:t>
                </a:r>
                <a:r>
                  <a:rPr lang="es-EC" sz="1600" baseline="0"/>
                  <a:t> percibida por el usuario</a:t>
                </a:r>
                <a:endParaRPr lang="es-EC" sz="160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34953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0.03467</cdr:x>
      <cdr:y>0.10323</cdr:y>
    </cdr:from>
    <cdr:to>
      <cdr:x>0.09672</cdr:x>
      <cdr:y>0.12513</cdr:y>
    </cdr:to>
    <cdr:sp macro="" textlink="">
      <cdr:nvSpPr>
        <cdr:cNvPr id="2" name="Cuadro de texto 1"/>
        <cdr:cNvSpPr txBox="1"/>
      </cdr:nvSpPr>
      <cdr:spPr>
        <a:xfrm xmlns:a="http://schemas.openxmlformats.org/drawingml/2006/main">
          <a:off x="180975" y="314325"/>
          <a:ext cx="323850" cy="66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0.81065</cdr:x>
      <cdr:y>0.20959</cdr:y>
    </cdr:from>
    <cdr:to>
      <cdr:x>1</cdr:x>
      <cdr:y>0.50991</cdr:y>
    </cdr:to>
    <cdr:sp macro="" textlink="">
      <cdr:nvSpPr>
        <cdr:cNvPr id="4" name="Cuadro de texto 3"/>
        <cdr:cNvSpPr txBox="1"/>
      </cdr:nvSpPr>
      <cdr:spPr>
        <a:xfrm xmlns:a="http://schemas.openxmlformats.org/drawingml/2006/main">
          <a:off x="4238625" y="6381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0.83629</cdr:x>
      <cdr:y>0.17276</cdr:y>
    </cdr:from>
    <cdr:to>
      <cdr:x>0.99408</cdr:x>
      <cdr:y>0.35975</cdr:y>
    </cdr:to>
    <cdr:sp macro="" textlink="">
      <cdr:nvSpPr>
        <cdr:cNvPr id="5" name="Cuadro de texto 4"/>
        <cdr:cNvSpPr txBox="1"/>
      </cdr:nvSpPr>
      <cdr:spPr>
        <a:xfrm xmlns:a="http://schemas.openxmlformats.org/drawingml/2006/main">
          <a:off x="4038591" y="495300"/>
          <a:ext cx="761995" cy="536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400" dirty="0"/>
            <a:t>Velocidad de subida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23D13-0988-47ED-94F5-ECF4F4A9D094}" type="datetimeFigureOut">
              <a:rPr lang="es-EC" smtClean="0"/>
              <a:t>22/02/2017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6B17D-D95D-4BD1-A887-87A58217C61F}" type="slidenum">
              <a:rPr lang="es-EC" smtClean="0"/>
              <a:t>‹Nº›</a:t>
            </a:fld>
            <a:endParaRPr lang="es-EC"/>
          </a:p>
        </p:txBody>
      </p:sp>
    </p:spTree>
    <p:extLst>
      <p:ext uri="{BB962C8B-B14F-4D97-AF65-F5344CB8AC3E}">
        <p14:creationId xmlns:p14="http://schemas.microsoft.com/office/powerpoint/2010/main" val="240323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a:t>
            </a:fld>
            <a:endParaRPr lang="es-EC">
              <a:solidFill>
                <a:prstClr val="black"/>
              </a:solidFill>
            </a:endParaRPr>
          </a:p>
        </p:txBody>
      </p:sp>
    </p:spTree>
    <p:extLst>
      <p:ext uri="{BB962C8B-B14F-4D97-AF65-F5344CB8AC3E}">
        <p14:creationId xmlns:p14="http://schemas.microsoft.com/office/powerpoint/2010/main" val="26388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251993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145582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205779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35950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267441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85851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46330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42330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325938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21702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2</a:t>
            </a:fld>
            <a:endParaRPr lang="es-EC">
              <a:solidFill>
                <a:prstClr val="black"/>
              </a:solidFill>
            </a:endParaRPr>
          </a:p>
        </p:txBody>
      </p:sp>
    </p:spTree>
    <p:extLst>
      <p:ext uri="{BB962C8B-B14F-4D97-AF65-F5344CB8AC3E}">
        <p14:creationId xmlns:p14="http://schemas.microsoft.com/office/powerpoint/2010/main" val="248831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2299561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21</a:t>
            </a:fld>
            <a:endParaRPr lang="es-EC">
              <a:solidFill>
                <a:prstClr val="black"/>
              </a:solidFill>
            </a:endParaRPr>
          </a:p>
        </p:txBody>
      </p:sp>
    </p:spTree>
    <p:extLst>
      <p:ext uri="{BB962C8B-B14F-4D97-AF65-F5344CB8AC3E}">
        <p14:creationId xmlns:p14="http://schemas.microsoft.com/office/powerpoint/2010/main" val="363868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348484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3</a:t>
            </a:fld>
            <a:endParaRPr lang="es-EC">
              <a:solidFill>
                <a:prstClr val="black"/>
              </a:solidFill>
            </a:endParaRPr>
          </a:p>
        </p:txBody>
      </p:sp>
    </p:spTree>
    <p:extLst>
      <p:ext uri="{BB962C8B-B14F-4D97-AF65-F5344CB8AC3E}">
        <p14:creationId xmlns:p14="http://schemas.microsoft.com/office/powerpoint/2010/main" val="343025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a:solidFill>
                  <a:prstClr val="black"/>
                </a:solidFill>
              </a:rPr>
              <a:pPr/>
              <a:t>4</a:t>
            </a:fld>
            <a:endParaRPr lang="es-EC">
              <a:solidFill>
                <a:prstClr val="black"/>
              </a:solidFill>
            </a:endParaRPr>
          </a:p>
        </p:txBody>
      </p:sp>
    </p:spTree>
    <p:extLst>
      <p:ext uri="{BB962C8B-B14F-4D97-AF65-F5344CB8AC3E}">
        <p14:creationId xmlns:p14="http://schemas.microsoft.com/office/powerpoint/2010/main" val="322504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a:solidFill>
                  <a:prstClr val="black"/>
                </a:solidFill>
              </a:rPr>
              <a:pPr/>
              <a:t>5</a:t>
            </a:fld>
            <a:endParaRPr lang="es-EC">
              <a:solidFill>
                <a:prstClr val="black"/>
              </a:solidFill>
            </a:endParaRPr>
          </a:p>
        </p:txBody>
      </p:sp>
    </p:spTree>
    <p:extLst>
      <p:ext uri="{BB962C8B-B14F-4D97-AF65-F5344CB8AC3E}">
        <p14:creationId xmlns:p14="http://schemas.microsoft.com/office/powerpoint/2010/main" val="271154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202793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a:solidFill>
                  <a:prstClr val="black"/>
                </a:solidFill>
              </a:rPr>
              <a:pPr/>
              <a:t>7</a:t>
            </a:fld>
            <a:endParaRPr lang="es-EC">
              <a:solidFill>
                <a:prstClr val="black"/>
              </a:solidFill>
            </a:endParaRPr>
          </a:p>
        </p:txBody>
      </p:sp>
    </p:spTree>
    <p:extLst>
      <p:ext uri="{BB962C8B-B14F-4D97-AF65-F5344CB8AC3E}">
        <p14:creationId xmlns:p14="http://schemas.microsoft.com/office/powerpoint/2010/main" val="416852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8</a:t>
            </a:fld>
            <a:endParaRPr lang="es-EC">
              <a:solidFill>
                <a:prstClr val="black"/>
              </a:solidFill>
            </a:endParaRPr>
          </a:p>
        </p:txBody>
      </p:sp>
    </p:spTree>
    <p:extLst>
      <p:ext uri="{BB962C8B-B14F-4D97-AF65-F5344CB8AC3E}">
        <p14:creationId xmlns:p14="http://schemas.microsoft.com/office/powerpoint/2010/main" val="135537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E0D45A8F-1540-47B3-A29F-75D3EB4FDDB6}" type="slidenum">
              <a:rPr lang="es-EC" smtClean="0">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200130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3138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975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1731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9041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9824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18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28771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0882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53404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2365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42504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1879A-99B3-4A9F-9795-84B75E4AD72E}" type="datetimeFigureOut">
              <a:rPr lang="es-EC" smtClean="0">
                <a:solidFill>
                  <a:prstClr val="black">
                    <a:tint val="75000"/>
                  </a:prstClr>
                </a:solidFill>
              </a:rPr>
              <a:pPr/>
              <a:t>22/02/2017</a:t>
            </a:fld>
            <a:endParaRPr lang="es-EC">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230B5-31D1-4A4F-8829-F4B28907C2A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290884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0" y="2869809"/>
            <a:ext cx="12192000" cy="1645920"/>
          </a:xfrm>
          <a:prstGeom prst="rect">
            <a:avLst/>
          </a:prstGeom>
          <a:solidFill>
            <a:srgbClr val="16A085"/>
          </a:solidFill>
          <a:ln>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0" y="399245"/>
            <a:ext cx="7810500" cy="2017200"/>
          </a:xfrm>
          <a:prstGeom prst="rect">
            <a:avLst/>
          </a:prstGeom>
        </p:spPr>
      </p:pic>
      <p:sp>
        <p:nvSpPr>
          <p:cNvPr id="3" name="1 Título"/>
          <p:cNvSpPr txBox="1">
            <a:spLocks/>
          </p:cNvSpPr>
          <p:nvPr/>
        </p:nvSpPr>
        <p:spPr bwMode="black">
          <a:xfrm>
            <a:off x="615344" y="2701643"/>
            <a:ext cx="11107270" cy="1986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smtClean="0">
                <a:solidFill>
                  <a:srgbClr val="191919"/>
                </a:solidFill>
                <a:latin typeface="Times New Roman" pitchFamily="18" charset="0"/>
                <a:cs typeface="Times New Roman" pitchFamily="18" charset="0"/>
              </a:rPr>
              <a:t>“</a:t>
            </a:r>
            <a:r>
              <a:rPr lang="es-MX" sz="3200" b="1" dirty="0" smtClean="0">
                <a:solidFill>
                  <a:srgbClr val="191919"/>
                </a:solidFill>
                <a:effectLst/>
                <a:latin typeface="Times New Roman" panose="02020603050405020304" pitchFamily="18" charset="0"/>
                <a:ea typeface="Calibri" panose="020F0502020204030204" pitchFamily="34" charset="0"/>
                <a:cs typeface="Arial" panose="020B0604020202020204" pitchFamily="34" charset="0"/>
              </a:rPr>
              <a:t>IMPLEMENTACIÓN Y ANÁLISIS DE UN SISTEMA VOIP </a:t>
            </a:r>
          </a:p>
          <a:p>
            <a:pPr algn="ctr"/>
            <a:r>
              <a:rPr lang="es-MX" sz="3200" b="1" dirty="0" smtClean="0">
                <a:solidFill>
                  <a:srgbClr val="191919"/>
                </a:solidFill>
                <a:effectLst/>
                <a:latin typeface="Times New Roman" panose="02020603050405020304" pitchFamily="18" charset="0"/>
                <a:ea typeface="Calibri" panose="020F0502020204030204" pitchFamily="34" charset="0"/>
                <a:cs typeface="Arial" panose="020B0604020202020204" pitchFamily="34" charset="0"/>
              </a:rPr>
              <a:t>MEDIANTE CLOUD COMPUTING </a:t>
            </a:r>
          </a:p>
          <a:p>
            <a:pPr algn="ctr"/>
            <a:r>
              <a:rPr lang="es-MX" sz="3200" b="1" dirty="0" smtClean="0">
                <a:solidFill>
                  <a:srgbClr val="191919"/>
                </a:solidFill>
                <a:effectLst/>
                <a:latin typeface="Times New Roman" panose="02020603050405020304" pitchFamily="18" charset="0"/>
                <a:ea typeface="Calibri" panose="020F0502020204030204" pitchFamily="34" charset="0"/>
                <a:cs typeface="Arial" panose="020B0604020202020204" pitchFamily="34" charset="0"/>
              </a:rPr>
              <a:t>CON INTEGRACIÓN PARA WEBRTC</a:t>
            </a:r>
            <a:r>
              <a:rPr lang="es-EC" sz="3200" b="1" dirty="0" smtClean="0">
                <a:solidFill>
                  <a:srgbClr val="191919"/>
                </a:solidFill>
                <a:latin typeface="Times New Roman" pitchFamily="18" charset="0"/>
                <a:cs typeface="Times New Roman" pitchFamily="18" charset="0"/>
              </a:rPr>
              <a:t>”</a:t>
            </a:r>
            <a:endParaRPr lang="es-EC" sz="3200" dirty="0">
              <a:solidFill>
                <a:srgbClr val="191919"/>
              </a:solidFill>
              <a:latin typeface="Times New Roman" pitchFamily="18" charset="0"/>
              <a:cs typeface="Times New Roman" pitchFamily="18" charset="0"/>
            </a:endParaRPr>
          </a:p>
        </p:txBody>
      </p:sp>
      <p:sp>
        <p:nvSpPr>
          <p:cNvPr id="6" name="TextBox 5"/>
          <p:cNvSpPr txBox="1"/>
          <p:nvPr/>
        </p:nvSpPr>
        <p:spPr>
          <a:xfrm>
            <a:off x="2762250" y="4973558"/>
            <a:ext cx="7239000" cy="400110"/>
          </a:xfrm>
          <a:prstGeom prst="rect">
            <a:avLst/>
          </a:prstGeom>
          <a:solidFill>
            <a:schemeClr val="bg1"/>
          </a:solidFill>
          <a:effectLst/>
        </p:spPr>
        <p:txBody>
          <a:bodyPr wrap="square" rtlCol="0">
            <a:spAutoFit/>
          </a:bodyPr>
          <a:lstStyle/>
          <a:p>
            <a:pPr algn="ctr"/>
            <a:r>
              <a:rPr lang="es-EC" sz="2000" b="1" dirty="0">
                <a:solidFill>
                  <a:srgbClr val="191919"/>
                </a:solidFill>
                <a:latin typeface="Times New Roman" pitchFamily="18" charset="0"/>
                <a:cs typeface="Times New Roman" pitchFamily="18" charset="0"/>
              </a:rPr>
              <a:t>AUTOR: </a:t>
            </a:r>
            <a:r>
              <a:rPr lang="es-MX" sz="2000" b="1" dirty="0">
                <a:solidFill>
                  <a:srgbClr val="191919"/>
                </a:solidFill>
                <a:latin typeface="Times New Roman" panose="02020603050405020304" pitchFamily="18" charset="0"/>
                <a:ea typeface="Calibri" panose="020F0502020204030204" pitchFamily="34" charset="0"/>
                <a:cs typeface="Arial" panose="020B0604020202020204" pitchFamily="34" charset="0"/>
              </a:rPr>
              <a:t>ARMIJOS MALDONADO TIMOTE ANDRÉS </a:t>
            </a:r>
            <a:endParaRPr lang="es-EC" sz="2000" dirty="0">
              <a:solidFill>
                <a:srgbClr val="191919"/>
              </a:solidFill>
              <a:latin typeface="Times New Roman" pitchFamily="18" charset="0"/>
              <a:cs typeface="Times New Roman" pitchFamily="18" charset="0"/>
            </a:endParaRPr>
          </a:p>
        </p:txBody>
      </p:sp>
      <p:sp>
        <p:nvSpPr>
          <p:cNvPr id="7" name="TextBox 6"/>
          <p:cNvSpPr txBox="1"/>
          <p:nvPr/>
        </p:nvSpPr>
        <p:spPr>
          <a:xfrm>
            <a:off x="2762250" y="5442468"/>
            <a:ext cx="7239000" cy="400110"/>
          </a:xfrm>
          <a:prstGeom prst="rect">
            <a:avLst/>
          </a:prstGeom>
          <a:solidFill>
            <a:schemeClr val="bg1"/>
          </a:solidFill>
          <a:effectLst/>
        </p:spPr>
        <p:txBody>
          <a:bodyPr wrap="square" rtlCol="0">
            <a:spAutoFit/>
          </a:bodyPr>
          <a:lstStyle/>
          <a:p>
            <a:pPr algn="ctr"/>
            <a:r>
              <a:rPr lang="es-EC" sz="2000" b="1" dirty="0">
                <a:solidFill>
                  <a:srgbClr val="191919"/>
                </a:solidFill>
                <a:latin typeface="Times New Roman" panose="02020603050405020304" pitchFamily="18" charset="0"/>
              </a:rPr>
              <a:t>DIRECTOR: </a:t>
            </a:r>
            <a:r>
              <a:rPr lang="es-MX" sz="2000" b="1" dirty="0">
                <a:solidFill>
                  <a:srgbClr val="191919"/>
                </a:solidFill>
                <a:latin typeface="Times New Roman" panose="02020603050405020304" pitchFamily="18" charset="0"/>
              </a:rPr>
              <a:t>ING. ACOSTA BUENAÑO FREDDY ROBERTO</a:t>
            </a:r>
            <a:endParaRPr lang="es-EC" sz="2000" dirty="0">
              <a:solidFill>
                <a:srgbClr val="191919"/>
              </a:solidFill>
              <a:latin typeface="Times New Roman" pitchFamily="18" charset="0"/>
              <a:cs typeface="Times New Roman" pitchFamily="18" charset="0"/>
            </a:endParaRPr>
          </a:p>
        </p:txBody>
      </p:sp>
      <p:sp>
        <p:nvSpPr>
          <p:cNvPr id="8" name="TextBox 7"/>
          <p:cNvSpPr txBox="1"/>
          <p:nvPr/>
        </p:nvSpPr>
        <p:spPr>
          <a:xfrm>
            <a:off x="2762250" y="5911378"/>
            <a:ext cx="7239000" cy="400110"/>
          </a:xfrm>
          <a:prstGeom prst="rect">
            <a:avLst/>
          </a:prstGeom>
          <a:solidFill>
            <a:schemeClr val="bg1"/>
          </a:solidFill>
          <a:effectLst/>
        </p:spPr>
        <p:txBody>
          <a:bodyPr wrap="square" rtlCol="0">
            <a:spAutoFit/>
          </a:bodyPr>
          <a:lstStyle/>
          <a:p>
            <a:pPr algn="ctr"/>
            <a:r>
              <a:rPr lang="es-EC" sz="2000" b="1" dirty="0" smtClean="0">
                <a:solidFill>
                  <a:srgbClr val="191919"/>
                </a:solidFill>
                <a:latin typeface="Times New Roman" panose="02020603050405020304" pitchFamily="18" charset="0"/>
              </a:rPr>
              <a:t>SANGOLQUÍ - 2017</a:t>
            </a:r>
            <a:endParaRPr lang="es-EC" sz="2000" dirty="0">
              <a:solidFill>
                <a:srgbClr val="191919"/>
              </a:solidFill>
              <a:latin typeface="Times New Roman" panose="02020603050405020304" pitchFamily="18" charset="0"/>
            </a:endParaRPr>
          </a:p>
        </p:txBody>
      </p:sp>
    </p:spTree>
    <p:extLst>
      <p:ext uri="{BB962C8B-B14F-4D97-AF65-F5344CB8AC3E}">
        <p14:creationId xmlns:p14="http://schemas.microsoft.com/office/powerpoint/2010/main" val="33256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val="2303646376"/>
              </p:ext>
            </p:extLst>
          </p:nvPr>
        </p:nvGraphicFramePr>
        <p:xfrm>
          <a:off x="1772528" y="2025746"/>
          <a:ext cx="3418452" cy="4206241"/>
        </p:xfrm>
        <a:graphic>
          <a:graphicData uri="http://schemas.openxmlformats.org/drawingml/2006/table">
            <a:tbl>
              <a:tblPr firstRow="1" firstCol="1" bandRow="1">
                <a:tableStyleId>{5C22544A-7EE6-4342-B048-85BDC9FD1C3A}</a:tableStyleId>
              </a:tblPr>
              <a:tblGrid>
                <a:gridCol w="958883"/>
                <a:gridCol w="1414185"/>
                <a:gridCol w="1045384"/>
              </a:tblGrid>
              <a:tr h="970671">
                <a:tc>
                  <a:txBody>
                    <a:bodyPr/>
                    <a:lstStyle/>
                    <a:p>
                      <a:pPr indent="252095" algn="ctr">
                        <a:lnSpc>
                          <a:spcPct val="150000"/>
                        </a:lnSpc>
                        <a:spcAft>
                          <a:spcPts val="0"/>
                        </a:spcAft>
                      </a:pPr>
                      <a:r>
                        <a:rPr lang="es-MX" sz="1200">
                          <a:effectLst/>
                        </a:rPr>
                        <a:t>Número de llamadas simultaneas</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Rendimiento de Asterisk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MOS</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10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20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30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10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40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50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60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60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79</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3.5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70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79</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80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88</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90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100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23557">
                <a:tc>
                  <a:txBody>
                    <a:bodyPr/>
                    <a:lstStyle/>
                    <a:p>
                      <a:pPr indent="252095" algn="ctr">
                        <a:lnSpc>
                          <a:spcPct val="150000"/>
                        </a:lnSpc>
                        <a:spcAft>
                          <a:spcPts val="0"/>
                        </a:spcAft>
                      </a:pPr>
                      <a:r>
                        <a:rPr lang="es-MX" sz="1200">
                          <a:effectLst/>
                        </a:rPr>
                        <a:t>100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a:effectLst/>
                        </a:rPr>
                        <a:t>100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MX" sz="1200" dirty="0">
                          <a:effectLst/>
                        </a:rPr>
                        <a:t>-</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6" name="Rectangle 1"/>
          <p:cNvSpPr>
            <a:spLocks noChangeArrowheads="1"/>
          </p:cNvSpPr>
          <p:nvPr/>
        </p:nvSpPr>
        <p:spPr bwMode="auto">
          <a:xfrm>
            <a:off x="4322005" y="1281863"/>
            <a:ext cx="38847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bmk="_Toc47348864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Resultados del escenario 2</a:t>
            </a:r>
            <a:endParaRPr kumimoji="0" lang="es-EC" sz="2400" b="0" i="0" u="none" strike="noStrike" cap="none" normalizeH="0" baseline="0" dirty="0" smtClean="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1617436946"/>
              </p:ext>
            </p:extLst>
          </p:nvPr>
        </p:nvGraphicFramePr>
        <p:xfrm>
          <a:off x="5271501" y="2102345"/>
          <a:ext cx="6503157" cy="41577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650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6" name="Rectangle 1"/>
          <p:cNvSpPr>
            <a:spLocks noChangeArrowheads="1"/>
          </p:cNvSpPr>
          <p:nvPr/>
        </p:nvSpPr>
        <p:spPr bwMode="auto">
          <a:xfrm>
            <a:off x="5616233" y="1295931"/>
            <a:ext cx="15523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bmk="_Toc47348864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ERROR</a:t>
            </a:r>
            <a:endParaRPr kumimoji="0" lang="es-EC" sz="2400" b="0" i="0" u="none" strike="noStrike" cap="none" normalizeH="0" baseline="0" dirty="0" smtClean="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p:nvPr/>
        </p:nvPicPr>
        <p:blipFill rotWithShape="1">
          <a:blip r:embed="rId4" cstate="print">
            <a:extLst>
              <a:ext uri="{28A0092B-C50C-407E-A947-70E740481C1C}">
                <a14:useLocalDpi xmlns:a14="http://schemas.microsoft.com/office/drawing/2010/main" val="0"/>
              </a:ext>
            </a:extLst>
          </a:blip>
          <a:srcRect l="23650" t="36357" r="29189" b="35077"/>
          <a:stretch/>
        </p:blipFill>
        <p:spPr bwMode="auto">
          <a:xfrm>
            <a:off x="1653540" y="1915428"/>
            <a:ext cx="8884920" cy="4035206"/>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180877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n-US" sz="2400" b="1" kern="0" dirty="0" smtClean="0">
                <a:solidFill>
                  <a:prstClr val="black"/>
                </a:solidFill>
                <a:latin typeface="Times New Roman" pitchFamily="18" charset="0"/>
                <a:ea typeface="+mn-ea"/>
                <a:cs typeface="Times New Roman" pitchFamily="18" charset="0"/>
              </a:rPr>
              <a:t>ESCALAMIENTO</a:t>
            </a:r>
            <a:endParaRPr lang="es-EC" sz="2400" b="1" kern="0" dirty="0">
              <a:solidFill>
                <a:prstClr val="black"/>
              </a:solidFill>
              <a:latin typeface="Times New Roman" pitchFamily="18" charset="0"/>
              <a:ea typeface="+mn-ea"/>
              <a:cs typeface="Times New Roman" pitchFamily="18" charset="0"/>
            </a:endParaRPr>
          </a:p>
        </p:txBody>
      </p:sp>
      <p:sp>
        <p:nvSpPr>
          <p:cNvPr id="14" name="Marcador de contenido 13"/>
          <p:cNvSpPr>
            <a:spLocks noGrp="1"/>
          </p:cNvSpPr>
          <p:nvPr>
            <p:ph idx="1"/>
          </p:nvPr>
        </p:nvSpPr>
        <p:spPr>
          <a:xfrm>
            <a:off x="1008152" y="1947931"/>
            <a:ext cx="10972800" cy="4525963"/>
          </a:xfrm>
        </p:spPr>
        <p:txBody>
          <a:bodyPr>
            <a:normAutofit fontScale="85000" lnSpcReduction="20000"/>
          </a:bodyPr>
          <a:lstStyle/>
          <a:p>
            <a:pPr indent="0" algn="just">
              <a:lnSpc>
                <a:spcPct val="150000"/>
              </a:lnSpc>
              <a:spcAft>
                <a:spcPts val="0"/>
              </a:spcAft>
              <a:buNone/>
            </a:pPr>
            <a:r>
              <a:rPr lang="es-MX" dirty="0">
                <a:latin typeface="Times New Roman" panose="02020603050405020304" pitchFamily="18" charset="0"/>
                <a:ea typeface="Calibri" panose="020F0502020204030204" pitchFamily="34" charset="0"/>
                <a:cs typeface="Arial" panose="020B0604020202020204" pitchFamily="34" charset="0"/>
              </a:rPr>
              <a:t>La posibilidad de escalar el servidor en la nube permite incrementar o disminuir la capacidad de una instancia EC2 acorde a una condición predefinida por el administrador. En este caso de estudio se estableció que cuando la carga en el CPU es superior al 50% se agregue una instancia y cuando es inferior al 40% se remueva una, manteniendo siempre disponible una instancia para el servidor. Estas reglas fueron definidas en la plataforma de Amazon mediante un asistente que guía paso a paso al administrador, como se muestra en el anexo 4; el resultado se puede ver en la figura 27.</a:t>
            </a:r>
            <a:endParaRPr lang="es-EC" dirty="0">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2386736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n-US" sz="2400" b="1" kern="0" dirty="0" smtClean="0">
                <a:solidFill>
                  <a:prstClr val="black"/>
                </a:solidFill>
                <a:latin typeface="Times New Roman" pitchFamily="18" charset="0"/>
                <a:ea typeface="+mn-ea"/>
                <a:cs typeface="Times New Roman" pitchFamily="18" charset="0"/>
              </a:rPr>
              <a:t>ESCALAMIENTO</a:t>
            </a:r>
            <a:endParaRPr lang="es-EC" sz="2400" b="1" kern="0" dirty="0">
              <a:solidFill>
                <a:prstClr val="black"/>
              </a:solidFill>
              <a:latin typeface="Times New Roman" pitchFamily="18" charset="0"/>
              <a:ea typeface="+mn-ea"/>
              <a:cs typeface="Times New Roman" pitchFamily="18" charset="0"/>
            </a:endParaRPr>
          </a:p>
        </p:txBody>
      </p:sp>
      <p:pic>
        <p:nvPicPr>
          <p:cNvPr id="5" name="Marcador de contenido 4"/>
          <p:cNvPicPr>
            <a:picLocks noGrp="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102" t="41549" r="54380" b="10734"/>
          <a:stretch/>
        </p:blipFill>
        <p:spPr bwMode="auto">
          <a:xfrm>
            <a:off x="1384081" y="2123728"/>
            <a:ext cx="5532853" cy="3491081"/>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6" name="Imagen 5"/>
          <p:cNvPicPr/>
          <p:nvPr/>
        </p:nvPicPr>
        <p:blipFill>
          <a:blip r:embed="rId6">
            <a:extLst>
              <a:ext uri="{28A0092B-C50C-407E-A947-70E740481C1C}">
                <a14:useLocalDpi xmlns:a14="http://schemas.microsoft.com/office/drawing/2010/main" val="0"/>
              </a:ext>
            </a:extLst>
          </a:blip>
          <a:stretch>
            <a:fillRect/>
          </a:stretch>
        </p:blipFill>
        <p:spPr>
          <a:xfrm>
            <a:off x="7182614" y="2442984"/>
            <a:ext cx="4291965" cy="3171825"/>
          </a:xfrm>
          <a:prstGeom prst="rect">
            <a:avLst/>
          </a:prstGeom>
        </p:spPr>
      </p:pic>
    </p:spTree>
    <p:extLst>
      <p:ext uri="{BB962C8B-B14F-4D97-AF65-F5344CB8AC3E}">
        <p14:creationId xmlns:p14="http://schemas.microsoft.com/office/powerpoint/2010/main" val="2255928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n-US" sz="2400" b="1" kern="0" dirty="0" smtClean="0">
                <a:solidFill>
                  <a:prstClr val="black"/>
                </a:solidFill>
                <a:latin typeface="Times New Roman" pitchFamily="18" charset="0"/>
                <a:ea typeface="+mn-ea"/>
                <a:cs typeface="Times New Roman" pitchFamily="18" charset="0"/>
              </a:rPr>
              <a:t>COSTOS</a:t>
            </a:r>
            <a:endParaRPr lang="es-EC" sz="2400" b="1" kern="0" dirty="0">
              <a:solidFill>
                <a:prstClr val="black"/>
              </a:solidFill>
              <a:latin typeface="Times New Roman" pitchFamily="18" charset="0"/>
              <a:ea typeface="+mn-ea"/>
              <a:cs typeface="Times New Roman" pitchFamily="18"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956458390"/>
              </p:ext>
            </p:extLst>
          </p:nvPr>
        </p:nvGraphicFramePr>
        <p:xfrm>
          <a:off x="3288737" y="2238028"/>
          <a:ext cx="6411630" cy="4137024"/>
        </p:xfrm>
        <a:graphic>
          <a:graphicData uri="http://schemas.openxmlformats.org/drawingml/2006/table">
            <a:tbl>
              <a:tblPr firstRow="1" firstCol="1" bandRow="1"/>
              <a:tblGrid>
                <a:gridCol w="1879901"/>
                <a:gridCol w="1508425"/>
                <a:gridCol w="3023304"/>
              </a:tblGrid>
              <a:tr h="229835">
                <a:tc>
                  <a:txBody>
                    <a:bodyPr/>
                    <a:lstStyle/>
                    <a:p>
                      <a:pPr indent="252095" algn="l">
                        <a:lnSpc>
                          <a:spcPct val="150000"/>
                        </a:lnSpc>
                        <a:spcAft>
                          <a:spcPts val="0"/>
                        </a:spcAft>
                      </a:pPr>
                      <a:r>
                        <a:rPr lang="es-MX" sz="1000" b="1" dirty="0">
                          <a:effectLst/>
                          <a:latin typeface="Times New Roman" panose="02020603050405020304" pitchFamily="18" charset="0"/>
                          <a:ea typeface="Calibri" panose="020F0502020204030204" pitchFamily="34" charset="0"/>
                          <a:cs typeface="Arial" panose="020B0604020202020204" pitchFamily="34" charset="0"/>
                        </a:rPr>
                        <a:t>Variable</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b="1">
                          <a:effectLst/>
                          <a:latin typeface="Times New Roman" panose="02020603050405020304" pitchFamily="18" charset="0"/>
                          <a:ea typeface="Calibri" panose="020F0502020204030204" pitchFamily="34" charset="0"/>
                          <a:cs typeface="Arial" panose="020B0604020202020204" pitchFamily="34" charset="0"/>
                        </a:rPr>
                        <a:t>Uso estimado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b="1">
                          <a:effectLst/>
                          <a:latin typeface="Times New Roman" panose="02020603050405020304" pitchFamily="18" charset="0"/>
                          <a:ea typeface="Calibri" panose="020F0502020204030204" pitchFamily="34" charset="0"/>
                          <a:cs typeface="Arial" panose="020B0604020202020204" pitchFamily="34" charset="0"/>
                        </a:rPr>
                        <a:t>Descripción</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504">
                <a:tc>
                  <a:txBody>
                    <a:bodyPr/>
                    <a:lstStyle/>
                    <a:p>
                      <a:pPr indent="252095" algn="l">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Tiempo de uso</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24 horas/ día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baseline="0" dirty="0">
                          <a:effectLst/>
                          <a:latin typeface="Times New Roman" panose="02020603050405020304" pitchFamily="18" charset="0"/>
                          <a:ea typeface="Calibri" panose="020F0502020204030204" pitchFamily="34" charset="0"/>
                          <a:cs typeface="Arial" panose="020B0604020202020204" pitchFamily="34" charset="0"/>
                        </a:rPr>
                        <a:t>En promedio se tiene 30.5 días al mes, por ende la instancia corre 732 horas/mes.</a:t>
                      </a:r>
                      <a:endParaRPr lang="es-EC" sz="1000" baseline="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504">
                <a:tc>
                  <a:txBody>
                    <a:bodyPr/>
                    <a:lstStyle/>
                    <a:p>
                      <a:pPr indent="252095" algn="l">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Configuración de la maquina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t2.micro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1GB de memoria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1 </a:t>
                      </a:r>
                      <a:r>
                        <a:rPr lang="es-MX" sz="1000" dirty="0" err="1">
                          <a:effectLst/>
                          <a:latin typeface="Times New Roman" panose="02020603050405020304" pitchFamily="18" charset="0"/>
                          <a:ea typeface="Calibri" panose="020F0502020204030204" pitchFamily="34" charset="0"/>
                          <a:cs typeface="Arial" panose="020B0604020202020204" pitchFamily="34" charset="0"/>
                        </a:rPr>
                        <a:t>vCPU</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8 GB SDD de almacenamiento</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669">
                <a:tc>
                  <a:txBody>
                    <a:bodyPr/>
                    <a:lstStyle/>
                    <a:p>
                      <a:pPr indent="252095" algn="l">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Almacenamiento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SDD</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No se necesita almacenamiento adicional</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669">
                <a:tc>
                  <a:txBody>
                    <a:bodyPr/>
                    <a:lstStyle/>
                    <a:p>
                      <a:pPr indent="252095" algn="l">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Escalamiento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Numero de instancias utilizadas</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504">
                <a:tc>
                  <a:txBody>
                    <a:bodyPr/>
                    <a:lstStyle/>
                    <a:p>
                      <a:pPr indent="252095" algn="l">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Trafico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Data In: 5 GB/día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p>
                      <a:pPr indent="252095"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Data </a:t>
                      </a:r>
                      <a:r>
                        <a:rPr lang="es-MX" sz="1000" dirty="0" err="1">
                          <a:effectLst/>
                          <a:latin typeface="Times New Roman" panose="02020603050405020304" pitchFamily="18" charset="0"/>
                          <a:ea typeface="Calibri" panose="020F0502020204030204" pitchFamily="34" charset="0"/>
                          <a:cs typeface="Arial" panose="020B0604020202020204" pitchFamily="34" charset="0"/>
                        </a:rPr>
                        <a:t>Out</a:t>
                      </a:r>
                      <a:r>
                        <a:rPr lang="es-MX" sz="1000" dirty="0">
                          <a:effectLst/>
                          <a:latin typeface="Times New Roman" panose="02020603050405020304" pitchFamily="18" charset="0"/>
                          <a:ea typeface="Calibri" panose="020F0502020204030204" pitchFamily="34" charset="0"/>
                          <a:cs typeface="Arial" panose="020B0604020202020204" pitchFamily="34" charset="0"/>
                        </a:rPr>
                        <a:t>: 50 GB/día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Se estima que un servidor </a:t>
                      </a:r>
                      <a:r>
                        <a:rPr lang="es-MX" sz="1000" dirty="0" smtClean="0">
                          <a:effectLst/>
                          <a:latin typeface="Times New Roman" panose="02020603050405020304" pitchFamily="18" charset="0"/>
                          <a:ea typeface="Calibri" panose="020F0502020204030204" pitchFamily="34" charset="0"/>
                          <a:cs typeface="Arial" panose="020B0604020202020204" pitchFamily="34" charset="0"/>
                        </a:rPr>
                        <a:t>consume</a:t>
                      </a:r>
                      <a:r>
                        <a:rPr lang="es-MX" sz="10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s-MX" sz="1000" dirty="0" smtClean="0">
                          <a:effectLst/>
                          <a:latin typeface="Times New Roman" panose="02020603050405020304" pitchFamily="18" charset="0"/>
                          <a:ea typeface="Calibri" panose="020F0502020204030204" pitchFamily="34" charset="0"/>
                          <a:cs typeface="Arial" panose="020B0604020202020204" pitchFamily="34" charset="0"/>
                        </a:rPr>
                        <a:t>aproximadamente </a:t>
                      </a:r>
                      <a:r>
                        <a:rPr lang="es-MX" sz="1000" dirty="0">
                          <a:effectLst/>
                          <a:latin typeface="Times New Roman" panose="02020603050405020304" pitchFamily="18" charset="0"/>
                          <a:ea typeface="Calibri" panose="020F0502020204030204" pitchFamily="34" charset="0"/>
                          <a:cs typeface="Arial" panose="020B0604020202020204" pitchFamily="34" charset="0"/>
                        </a:rPr>
                        <a:t>55 GB/día.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339">
                <a:tc>
                  <a:txBody>
                    <a:bodyPr/>
                    <a:lstStyle/>
                    <a:p>
                      <a:pPr indent="252095" algn="l">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Carga mensual</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Horas: 732 horas/mes</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p>
                      <a:pPr indent="252095" algn="ctr">
                        <a:lnSpc>
                          <a:spcPct val="150000"/>
                        </a:lnSpc>
                        <a:spcAft>
                          <a:spcPts val="0"/>
                        </a:spcAft>
                      </a:pPr>
                      <a:r>
                        <a:rPr lang="es-MX" sz="1000">
                          <a:effectLst/>
                          <a:latin typeface="Times New Roman" panose="02020603050405020304" pitchFamily="18" charset="0"/>
                          <a:ea typeface="Calibri" panose="020F0502020204030204" pitchFamily="34" charset="0"/>
                          <a:cs typeface="Arial" panose="020B0604020202020204" pitchFamily="34" charset="0"/>
                        </a:rPr>
                        <a:t>Data: 1677.5 GB/mes</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Carga total usada por 24 horas/día por 7 días/semana.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p>
                      <a:pPr lvl="0" indent="0" algn="ctr">
                        <a:lnSpc>
                          <a:spcPct val="150000"/>
                        </a:lnSpc>
                        <a:spcAft>
                          <a:spcPts val="0"/>
                        </a:spcAft>
                      </a:pPr>
                      <a:r>
                        <a:rPr lang="es-MX" sz="1000" dirty="0">
                          <a:effectLst/>
                          <a:latin typeface="Times New Roman" panose="02020603050405020304" pitchFamily="18" charset="0"/>
                          <a:ea typeface="Calibri" panose="020F0502020204030204" pitchFamily="34" charset="0"/>
                          <a:cs typeface="Arial" panose="020B0604020202020204" pitchFamily="34" charset="0"/>
                        </a:rPr>
                        <a:t>Carga total generada por un tráfico de 55 GB/día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459" marR="57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398552" y="17808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MX"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MX" sz="1200" b="1" i="0" u="none" strike="noStrike" cap="none" normalizeH="0" baseline="0" dirty="0" smtClean="0" bmk="_Toc473488642">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Variables para el cálculo del costo</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331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n-US" sz="2400" b="1" kern="0" dirty="0" smtClean="0">
                <a:solidFill>
                  <a:prstClr val="black"/>
                </a:solidFill>
                <a:latin typeface="Times New Roman" pitchFamily="18" charset="0"/>
                <a:ea typeface="+mn-ea"/>
                <a:cs typeface="Times New Roman" pitchFamily="18" charset="0"/>
              </a:rPr>
              <a:t>COSTOS</a:t>
            </a:r>
            <a:endParaRPr lang="es-EC" sz="2400" b="1" kern="0" dirty="0">
              <a:solidFill>
                <a:prstClr val="black"/>
              </a:solidFill>
              <a:latin typeface="Times New Roman" pitchFamily="18" charset="0"/>
              <a:ea typeface="+mn-ea"/>
              <a:cs typeface="Times New Roman"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613719925"/>
              </p:ext>
            </p:extLst>
          </p:nvPr>
        </p:nvGraphicFramePr>
        <p:xfrm>
          <a:off x="3782234" y="2397385"/>
          <a:ext cx="5213350" cy="2523744"/>
        </p:xfrm>
        <a:graphic>
          <a:graphicData uri="http://schemas.openxmlformats.org/drawingml/2006/table">
            <a:tbl>
              <a:tblPr firstRow="1" firstCol="1" bandRow="1"/>
              <a:tblGrid>
                <a:gridCol w="1707515"/>
                <a:gridCol w="2249805"/>
                <a:gridCol w="1256030"/>
              </a:tblGrid>
              <a:tr h="0">
                <a:tc>
                  <a:txBody>
                    <a:bodyPr/>
                    <a:lstStyle/>
                    <a:p>
                      <a:pPr indent="0" algn="ctr">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Variable</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Formula</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Calculo</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Costo de una instancia</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r">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Costo per hora de la instancia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252095" algn="r">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x Numero de instancias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252095" algn="r">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x Tiempo de uso</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$ 0.07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x 1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x 732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$ 204.96</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Costo de trafico</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r">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Data In (GB) x Costo GB In</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252095" algn="r">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Data Out (GB) x Costo GB Out</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152.5 x $ 0.00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+ 152.5 x 0.12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$ 182.88</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15000"/>
                        </a:lnSpc>
                        <a:spcAft>
                          <a:spcPts val="0"/>
                        </a:spcAft>
                      </a:pPr>
                      <a:r>
                        <a:rPr lang="es-MX" sz="1200" b="1">
                          <a:effectLst/>
                          <a:latin typeface="Times New Roman" panose="02020603050405020304" pitchFamily="18" charset="0"/>
                          <a:ea typeface="Calibri" panose="020F0502020204030204" pitchFamily="34" charset="0"/>
                          <a:cs typeface="Arial" panose="020B0604020202020204" pitchFamily="34" charset="0"/>
                        </a:rPr>
                        <a:t>Costo de carga</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r">
                        <a:lnSpc>
                          <a:spcPct val="115000"/>
                        </a:lnSpc>
                        <a:spcAft>
                          <a:spcPts val="0"/>
                        </a:spcAft>
                      </a:pPr>
                      <a:r>
                        <a:rPr lang="es-MX" sz="1200" dirty="0">
                          <a:effectLst/>
                          <a:latin typeface="Times New Roman" panose="02020603050405020304" pitchFamily="18" charset="0"/>
                          <a:ea typeface="Calibri" panose="020F0502020204030204" pitchFamily="34" charset="0"/>
                          <a:cs typeface="Arial" panose="020B0604020202020204" pitchFamily="34" charset="0"/>
                        </a:rPr>
                        <a:t>   Tiempo de Uso x Costo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p>
                      <a:pPr indent="252095" algn="r">
                        <a:lnSpc>
                          <a:spcPct val="115000"/>
                        </a:lnSpc>
                        <a:spcAft>
                          <a:spcPts val="0"/>
                        </a:spcAft>
                      </a:pPr>
                      <a:r>
                        <a:rPr lang="es-MX" sz="1200" dirty="0">
                          <a:effectLst/>
                          <a:latin typeface="Times New Roman" panose="02020603050405020304" pitchFamily="18" charset="0"/>
                          <a:ea typeface="Calibri" panose="020F0502020204030204" pitchFamily="34" charset="0"/>
                          <a:cs typeface="Arial" panose="020B0604020202020204" pitchFamily="34" charset="0"/>
                        </a:rPr>
                        <a:t>+ Información Procesada x Costo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732 x $0.025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+ 1677.5 x $0.008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$ 31.72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15000"/>
                        </a:lnSpc>
                        <a:spcAft>
                          <a:spcPts val="0"/>
                        </a:spcAft>
                      </a:pPr>
                      <a:r>
                        <a:rPr lang="es-MX" sz="1200" b="1" dirty="0">
                          <a:effectLst/>
                          <a:latin typeface="Times New Roman" panose="02020603050405020304" pitchFamily="18" charset="0"/>
                          <a:ea typeface="Calibri" panose="020F0502020204030204" pitchFamily="34" charset="0"/>
                          <a:cs typeface="Arial" panose="020B0604020202020204" pitchFamily="34" charset="0"/>
                        </a:rPr>
                        <a:t>Costo Total</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a:lnSpc>
                          <a:spcPct val="115000"/>
                        </a:lnSpc>
                        <a:spcAft>
                          <a:spcPts val="0"/>
                        </a:spcAft>
                      </a:pPr>
                      <a:r>
                        <a:rPr lang="es-MX" sz="1200">
                          <a:effectLst/>
                          <a:latin typeface="Times New Roman" panose="02020603050405020304" pitchFamily="18" charset="0"/>
                          <a:ea typeface="Calibri" panose="020F0502020204030204" pitchFamily="34" charset="0"/>
                          <a:cs typeface="Arial" panose="020B0604020202020204" pitchFamily="34" charset="0"/>
                        </a:rPr>
                        <a:t>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15000"/>
                        </a:lnSpc>
                        <a:spcAft>
                          <a:spcPts val="0"/>
                        </a:spcAft>
                      </a:pPr>
                      <a:r>
                        <a:rPr lang="es-MX" sz="1200" dirty="0">
                          <a:effectLst/>
                          <a:latin typeface="Times New Roman" panose="02020603050405020304" pitchFamily="18" charset="0"/>
                          <a:ea typeface="Calibri" panose="020F0502020204030204" pitchFamily="34" charset="0"/>
                          <a:cs typeface="Arial" panose="020B0604020202020204" pitchFamily="34" charset="0"/>
                        </a:rPr>
                        <a:t>= $ 419.56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159183" y="1846729"/>
            <a:ext cx="40806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MX"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MX" sz="1200" b="1" i="0" u="none" strike="noStrike" cap="none" normalizeH="0" baseline="0" dirty="0" smtClean="0" bmk="_Toc473488643">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Costo de un servidor Asterisk en Amazon</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614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lstStyle/>
          <a:p>
            <a:r>
              <a:rPr lang="en-US" sz="2400" b="1" kern="0" dirty="0">
                <a:solidFill>
                  <a:prstClr val="black"/>
                </a:solidFill>
                <a:latin typeface="Times New Roman" pitchFamily="18" charset="0"/>
                <a:ea typeface="+mn-ea"/>
                <a:cs typeface="Times New Roman" pitchFamily="18" charset="0"/>
              </a:rPr>
              <a:t>CONCLUSIONES</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Los beneficios que ofrece la computación en la nube a cualquier empresa son: bajos costos, agilidad para ampliar sus servicios y flexibilidad. La nube elimina la necesidad de hardware dedicado, ahorrando a las empresas inversiones en infraestructura  y mantenimiento, dado que pueden contratar infraestructura como servicio y pagar bajo demanda.</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Se pudo comprobar la interoperabilidad de la tecnología WebRTC con usuarios SIP. Las llamadas se realizaron satisfactoriamente y presentaron una latencia inferior a los 150 ms recomendados para evitar que el usuario se percate de problemas de retorno o </a:t>
            </a:r>
            <a:r>
              <a:rPr lang="es-MX" sz="1800" dirty="0" err="1">
                <a:latin typeface="Times New Roman" panose="02020603050405020304" pitchFamily="18" charset="0"/>
                <a:ea typeface="Calibri" panose="020F0502020204030204" pitchFamily="34" charset="0"/>
                <a:cs typeface="Arial" panose="020B0604020202020204" pitchFamily="34" charset="0"/>
              </a:rPr>
              <a:t>delay</a:t>
            </a:r>
            <a:r>
              <a:rPr lang="es-MX" sz="1800" dirty="0">
                <a:latin typeface="Times New Roman" panose="02020603050405020304" pitchFamily="18" charset="0"/>
                <a:ea typeface="Calibri" panose="020F0502020204030204" pitchFamily="34" charset="0"/>
                <a:cs typeface="Arial" panose="020B0604020202020204" pitchFamily="34" charset="0"/>
              </a:rPr>
              <a:t>. </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buNone/>
            </a:pPr>
            <a:endParaRPr lang="es-EC" sz="1800" dirty="0"/>
          </a:p>
        </p:txBody>
      </p:sp>
    </p:spTree>
    <p:extLst>
      <p:ext uri="{BB962C8B-B14F-4D97-AF65-F5344CB8AC3E}">
        <p14:creationId xmlns:p14="http://schemas.microsoft.com/office/powerpoint/2010/main" val="409027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lstStyle/>
          <a:p>
            <a:r>
              <a:rPr lang="en-US" sz="2400" b="1" kern="0" dirty="0">
                <a:solidFill>
                  <a:prstClr val="black"/>
                </a:solidFill>
                <a:latin typeface="Times New Roman" pitchFamily="18" charset="0"/>
                <a:ea typeface="+mn-ea"/>
                <a:cs typeface="Times New Roman" pitchFamily="18" charset="0"/>
              </a:rPr>
              <a:t>CONCLUSIONES</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smtClean="0">
                <a:latin typeface="Times New Roman" panose="02020603050405020304" pitchFamily="18" charset="0"/>
                <a:ea typeface="Calibri" panose="020F0502020204030204" pitchFamily="34" charset="0"/>
                <a:cs typeface="Arial" panose="020B0604020202020204" pitchFamily="34" charset="0"/>
              </a:rPr>
              <a:t>El </a:t>
            </a:r>
            <a:r>
              <a:rPr lang="es-MX" sz="1800" dirty="0">
                <a:latin typeface="Times New Roman" panose="02020603050405020304" pitchFamily="18" charset="0"/>
                <a:ea typeface="Calibri" panose="020F0502020204030204" pitchFamily="34" charset="0"/>
                <a:cs typeface="Arial" panose="020B0604020202020204" pitchFamily="34" charset="0"/>
              </a:rPr>
              <a:t>análisis en diferentes escenarios permite optimizar los recursos de red en futuras implementaciones, debido a que ya se sabe qué se puede esperar de la red y se puede adelantar hasta qué punto se degrada la calidad de las llamadas dependiendo del rendimiento de la infraestructura. Los diferentes escenarios muestran que existe una relación linear entre las llamadas simultáneas y la degradación de la calidad. Este problema no es debido sólo a los recursos de la red sino que también está relacionado con la capacidad del servidor.</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buNone/>
            </a:pPr>
            <a:endParaRPr lang="es-EC" sz="1800" dirty="0"/>
          </a:p>
        </p:txBody>
      </p:sp>
    </p:spTree>
    <p:extLst>
      <p:ext uri="{BB962C8B-B14F-4D97-AF65-F5344CB8AC3E}">
        <p14:creationId xmlns:p14="http://schemas.microsoft.com/office/powerpoint/2010/main" val="135883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lstStyle/>
          <a:p>
            <a:r>
              <a:rPr lang="en-US" sz="2400" b="1" kern="0" dirty="0">
                <a:solidFill>
                  <a:prstClr val="black"/>
                </a:solidFill>
                <a:latin typeface="Times New Roman" pitchFamily="18" charset="0"/>
                <a:ea typeface="+mn-ea"/>
                <a:cs typeface="Times New Roman" pitchFamily="18" charset="0"/>
              </a:rPr>
              <a:t>CONCLUSIONES</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Se resalta la estabilidad y la funcionalidad de la tecnología WebRTC. En este caso de estudio se implementó un </a:t>
            </a:r>
            <a:r>
              <a:rPr lang="es-MX" sz="1800" dirty="0" err="1">
                <a:latin typeface="Times New Roman" panose="02020603050405020304" pitchFamily="18" charset="0"/>
                <a:ea typeface="Calibri" panose="020F0502020204030204" pitchFamily="34" charset="0"/>
                <a:cs typeface="Arial" panose="020B0604020202020204" pitchFamily="34" charset="0"/>
              </a:rPr>
              <a:t>webphone</a:t>
            </a:r>
            <a:r>
              <a:rPr lang="es-MX" sz="1800" dirty="0">
                <a:latin typeface="Times New Roman" panose="02020603050405020304" pitchFamily="18" charset="0"/>
                <a:ea typeface="Calibri" panose="020F0502020204030204" pitchFamily="34" charset="0"/>
                <a:cs typeface="Arial" panose="020B0604020202020204" pitchFamily="34" charset="0"/>
              </a:rPr>
              <a:t> de fácil uso, al cual se puede agregar características adicionales como vídeo llamadas, compartición de pantalla o envió de archivos. WebRTC es la tecnología del futuro y empresas como Facebook o </a:t>
            </a:r>
            <a:r>
              <a:rPr lang="es-MX" sz="1800" dirty="0" err="1">
                <a:latin typeface="Times New Roman" panose="02020603050405020304" pitchFamily="18" charset="0"/>
                <a:ea typeface="Calibri" panose="020F0502020204030204" pitchFamily="34" charset="0"/>
                <a:cs typeface="Arial" panose="020B0604020202020204" pitchFamily="34" charset="0"/>
              </a:rPr>
              <a:t>Slack</a:t>
            </a:r>
            <a:r>
              <a:rPr lang="es-MX" sz="1800" dirty="0">
                <a:latin typeface="Times New Roman" panose="02020603050405020304" pitchFamily="18" charset="0"/>
                <a:ea typeface="Calibri" panose="020F0502020204030204" pitchFamily="34" charset="0"/>
                <a:cs typeface="Arial" panose="020B0604020202020204" pitchFamily="34" charset="0"/>
              </a:rPr>
              <a:t> ya la implementaron en sus servicios.</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Mediante el </a:t>
            </a:r>
            <a:r>
              <a:rPr lang="es-MX" sz="1800" dirty="0" err="1">
                <a:latin typeface="Times New Roman" panose="02020603050405020304" pitchFamily="18" charset="0"/>
                <a:ea typeface="Calibri" panose="020F0502020204030204" pitchFamily="34" charset="0"/>
                <a:cs typeface="Arial" panose="020B0604020202020204" pitchFamily="34" charset="0"/>
              </a:rPr>
              <a:t>autoescalamiento</a:t>
            </a:r>
            <a:r>
              <a:rPr lang="es-MX" sz="1800" dirty="0">
                <a:latin typeface="Times New Roman" panose="02020603050405020304" pitchFamily="18" charset="0"/>
                <a:ea typeface="Calibri" panose="020F0502020204030204" pitchFamily="34" charset="0"/>
                <a:cs typeface="Arial" panose="020B0604020202020204" pitchFamily="34" charset="0"/>
              </a:rPr>
              <a:t> se puede implementar un SIP proxy que será el encargado de distribuir las llamadas entre varias instancias de Asterisk. El proxy actuaría como un  balanceador de carga y permitiría aumentar el número de llamadas simultáneas que puede soportar el sistema.</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buNone/>
            </a:pPr>
            <a:endParaRPr lang="es-EC" sz="1800" dirty="0"/>
          </a:p>
        </p:txBody>
      </p:sp>
    </p:spTree>
    <p:extLst>
      <p:ext uri="{BB962C8B-B14F-4D97-AF65-F5344CB8AC3E}">
        <p14:creationId xmlns:p14="http://schemas.microsoft.com/office/powerpoint/2010/main" val="1192642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lstStyle/>
          <a:p>
            <a:r>
              <a:rPr lang="en-US" sz="2400" b="1" kern="0" dirty="0">
                <a:solidFill>
                  <a:prstClr val="black"/>
                </a:solidFill>
                <a:latin typeface="Times New Roman" pitchFamily="18" charset="0"/>
                <a:ea typeface="+mn-ea"/>
                <a:cs typeface="Times New Roman" pitchFamily="18" charset="0"/>
              </a:rPr>
              <a:t>CONCLUSIONES</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La tecnología WebRTC es una plataforma que permite encriptación y autentificación al usuario, por ende garantiza un medio seguro para realizar llamadas en Internet. Además Amazon ofrece muchas herramientas para proteger sus servidores, como firewall virtuales y restricción de IP. Esto garantiza la seguridad de la información de cualquier empresa. </a:t>
            </a:r>
            <a:endParaRPr lang="es-EC"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buNone/>
            </a:pPr>
            <a:endParaRPr lang="es-EC" sz="1800" dirty="0"/>
          </a:p>
        </p:txBody>
      </p:sp>
    </p:spTree>
    <p:extLst>
      <p:ext uri="{BB962C8B-B14F-4D97-AF65-F5344CB8AC3E}">
        <p14:creationId xmlns:p14="http://schemas.microsoft.com/office/powerpoint/2010/main" val="291223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A085"/>
        </a:solidFill>
        <a:effectLst/>
      </p:bgPr>
    </p:bg>
    <p:spTree>
      <p:nvGrpSpPr>
        <p:cNvPr id="1" name=""/>
        <p:cNvGrpSpPr/>
        <p:nvPr/>
      </p:nvGrpSpPr>
      <p:grpSpPr>
        <a:xfrm>
          <a:off x="0" y="0"/>
          <a:ext cx="0" cy="0"/>
          <a:chOff x="0" y="0"/>
          <a:chExt cx="0" cy="0"/>
        </a:xfrm>
      </p:grpSpPr>
      <p:sp>
        <p:nvSpPr>
          <p:cNvPr id="5" name="6 CuadroTexto"/>
          <p:cNvSpPr txBox="1"/>
          <p:nvPr/>
        </p:nvSpPr>
        <p:spPr>
          <a:xfrm>
            <a:off x="1854176" y="1700808"/>
            <a:ext cx="8352928" cy="498663"/>
          </a:xfrm>
          <a:prstGeom prst="rect">
            <a:avLst/>
          </a:prstGeom>
          <a:noFill/>
        </p:spPr>
        <p:txBody>
          <a:bodyPr wrap="square" rtlCol="0">
            <a:spAutoFit/>
          </a:bodyPr>
          <a:lstStyle/>
          <a:p>
            <a:pPr algn="just">
              <a:lnSpc>
                <a:spcPct val="150000"/>
              </a:lnSpc>
            </a:pPr>
            <a:r>
              <a:rPr lang="es-MX" sz="2000" dirty="0">
                <a:latin typeface="Times New Roman" panose="02020603050405020304" pitchFamily="18" charset="0"/>
                <a:cs typeface="Times New Roman" panose="02020603050405020304" pitchFamily="18" charset="0"/>
              </a:rPr>
              <a:t>Implementar un sistema VoIP en la nube con integración para WebRTC</a:t>
            </a:r>
            <a:endParaRPr lang="es-EC" sz="2000" dirty="0">
              <a:latin typeface="Times New Roman" panose="02020603050405020304" pitchFamily="18" charset="0"/>
              <a:cs typeface="Times New Roman" panose="02020603050405020304" pitchFamily="18" charset="0"/>
            </a:endParaRPr>
          </a:p>
        </p:txBody>
      </p:sp>
      <p:sp>
        <p:nvSpPr>
          <p:cNvPr id="6" name="7 CuadroTexto"/>
          <p:cNvSpPr txBox="1"/>
          <p:nvPr/>
        </p:nvSpPr>
        <p:spPr>
          <a:xfrm>
            <a:off x="1752279" y="3068900"/>
            <a:ext cx="8556723" cy="2862322"/>
          </a:xfrm>
          <a:prstGeom prst="rect">
            <a:avLst/>
          </a:prstGeom>
          <a:noFill/>
        </p:spPr>
        <p:txBody>
          <a:bodyPr wrap="square" rtlCol="0">
            <a:spAutoFit/>
          </a:bodyPr>
          <a:lstStyle/>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cs typeface="Times New Roman" panose="02020603050405020304" pitchFamily="18" charset="0"/>
              </a:rPr>
              <a:t>Definir los recursos a utilizar.</a:t>
            </a:r>
            <a:endParaRPr lang="es-EC"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cs typeface="Times New Roman" panose="02020603050405020304" pitchFamily="18" charset="0"/>
              </a:rPr>
              <a:t>Diseñar el sistema VoIP.</a:t>
            </a:r>
            <a:endParaRPr lang="es-EC"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cs typeface="Times New Roman" panose="02020603050405020304" pitchFamily="18" charset="0"/>
              </a:rPr>
              <a:t>Estudio de escalamiento.</a:t>
            </a:r>
            <a:endParaRPr lang="es-EC"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cs typeface="Times New Roman" panose="02020603050405020304" pitchFamily="18" charset="0"/>
              </a:rPr>
              <a:t>Implementar el diseño en la nube.</a:t>
            </a:r>
            <a:endParaRPr lang="es-EC"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cs typeface="Times New Roman" panose="02020603050405020304" pitchFamily="18" charset="0"/>
              </a:rPr>
              <a:t>Evaluar el rendimiento del sistema mediante un Load Test.</a:t>
            </a:r>
            <a:endParaRPr lang="es-EC" sz="20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2000" dirty="0" smtClean="0">
                <a:effectLst/>
                <a:latin typeface="Times New Roman" panose="02020603050405020304" pitchFamily="18" charset="0"/>
                <a:ea typeface="Calibri" panose="020F0502020204030204" pitchFamily="34" charset="0"/>
              </a:rPr>
              <a:t>Analizar la seguridad del sistema.</a:t>
            </a:r>
            <a:endParaRPr lang="es-EC" dirty="0"/>
          </a:p>
        </p:txBody>
      </p:sp>
      <p:sp>
        <p:nvSpPr>
          <p:cNvPr id="11" name="4 Rectángulo"/>
          <p:cNvSpPr/>
          <p:nvPr/>
        </p:nvSpPr>
        <p:spPr>
          <a:xfrm>
            <a:off x="1854176" y="1169732"/>
            <a:ext cx="8676456" cy="454278"/>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s-EC" sz="2400" b="1" i="0" u="none" strike="noStrike" kern="0" cap="none" spc="0" normalizeH="0" baseline="0" noProof="0" dirty="0" smtClean="0">
                <a:ln>
                  <a:noFill/>
                </a:ln>
                <a:solidFill>
                  <a:srgbClr val="16A085"/>
                </a:solidFill>
                <a:effectLst/>
                <a:uLnTx/>
                <a:uFillTx/>
                <a:latin typeface="Times New Roman" pitchFamily="18" charset="0"/>
                <a:cs typeface="Times New Roman" pitchFamily="18" charset="0"/>
              </a:rPr>
              <a:t>OBJETIVO GENERAL</a:t>
            </a:r>
          </a:p>
        </p:txBody>
      </p:sp>
      <p:sp>
        <p:nvSpPr>
          <p:cNvPr id="12" name="5 Rectángulo"/>
          <p:cNvSpPr/>
          <p:nvPr/>
        </p:nvSpPr>
        <p:spPr>
          <a:xfrm>
            <a:off x="1854176" y="2482864"/>
            <a:ext cx="8676456" cy="430338"/>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s-EC" sz="2400" b="1" i="0" u="none" strike="noStrike" kern="0" cap="none" spc="0" normalizeH="0" baseline="0" noProof="0" dirty="0" smtClean="0">
                <a:ln>
                  <a:noFill/>
                </a:ln>
                <a:solidFill>
                  <a:srgbClr val="16A085"/>
                </a:solidFill>
                <a:effectLst/>
                <a:uLnTx/>
                <a:uFillTx/>
                <a:latin typeface="Times New Roman" pitchFamily="18" charset="0"/>
                <a:cs typeface="Times New Roman" pitchFamily="18" charset="0"/>
              </a:rPr>
              <a:t>OBJETIVOS ESPECÍFICOS</a:t>
            </a:r>
          </a:p>
        </p:txBody>
      </p:sp>
    </p:spTree>
    <p:extLst>
      <p:ext uri="{BB962C8B-B14F-4D97-AF65-F5344CB8AC3E}">
        <p14:creationId xmlns:p14="http://schemas.microsoft.com/office/powerpoint/2010/main" val="255062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normAutofit/>
          </a:bodyPr>
          <a:lstStyle/>
          <a:p>
            <a:r>
              <a:rPr lang="es-MX" sz="2400" b="1" kern="0" dirty="0">
                <a:solidFill>
                  <a:prstClr val="black"/>
                </a:solidFill>
                <a:latin typeface="Times New Roman" pitchFamily="18" charset="0"/>
                <a:ea typeface="+mn-ea"/>
                <a:cs typeface="Times New Roman" pitchFamily="18" charset="0"/>
              </a:rPr>
              <a:t>TRABAJOS</a:t>
            </a:r>
            <a:r>
              <a:rPr lang="es-MX" dirty="0" smtClean="0"/>
              <a:t> </a:t>
            </a:r>
            <a:r>
              <a:rPr lang="es-MX" sz="2400" b="1" kern="0" dirty="0">
                <a:solidFill>
                  <a:prstClr val="black"/>
                </a:solidFill>
                <a:latin typeface="Times New Roman" pitchFamily="18" charset="0"/>
                <a:ea typeface="+mn-ea"/>
                <a:cs typeface="Times New Roman" pitchFamily="18" charset="0"/>
              </a:rPr>
              <a:t>FUTURO</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Comparar precios entre los tres líderes en Cloud Computing es complejo y difícil, debido a que continuamente como estrategia para ganar mercado se reducen costos. De hecho Amazon, Google y Microsoft proporcionan una calculadora para estimar el costo y los ahorros que conlleva implementar una determinada aplicación en su propia infraestructura. Pero no existe una calculadora que compare los costos bajo un mismo escenario de los tres proveedores, debido a que cada uno tienen características diferentes y beneficios propios, como alianzas estratégicas. Por ende el único modo de comparar el costo real de un servidor en la nube es directamente implementar otro servidor en la infraestructura de Google o Microsoft.</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6504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normAutofit/>
          </a:bodyPr>
          <a:lstStyle/>
          <a:p>
            <a:r>
              <a:rPr lang="es-MX" sz="2400" b="1" kern="0" dirty="0">
                <a:solidFill>
                  <a:prstClr val="black"/>
                </a:solidFill>
                <a:latin typeface="Times New Roman" pitchFamily="18" charset="0"/>
                <a:ea typeface="+mn-ea"/>
                <a:cs typeface="Times New Roman" pitchFamily="18" charset="0"/>
              </a:rPr>
              <a:t>TRABAJOS</a:t>
            </a:r>
            <a:r>
              <a:rPr lang="es-MX" dirty="0" smtClean="0"/>
              <a:t> </a:t>
            </a:r>
            <a:r>
              <a:rPr lang="es-MX" sz="2400" b="1" kern="0" dirty="0">
                <a:solidFill>
                  <a:prstClr val="black"/>
                </a:solidFill>
                <a:latin typeface="Times New Roman" pitchFamily="18" charset="0"/>
                <a:ea typeface="+mn-ea"/>
                <a:cs typeface="Times New Roman" pitchFamily="18" charset="0"/>
              </a:rPr>
              <a:t>FUTURO</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Como trabajos futuros se plantea implementar a la página web de una empresa la tecnología WebRTC para mejorar la atención al usuario y crear una línea directa donde el usuario pueda recibir ayuda. Un ejemplo de esto puede ser la aplicación de Amazon </a:t>
            </a:r>
            <a:r>
              <a:rPr lang="es-MX" sz="1800" dirty="0" err="1">
                <a:latin typeface="Times New Roman" panose="02020603050405020304" pitchFamily="18" charset="0"/>
                <a:ea typeface="Calibri" panose="020F0502020204030204" pitchFamily="34" charset="0"/>
                <a:cs typeface="Arial" panose="020B0604020202020204" pitchFamily="34" charset="0"/>
              </a:rPr>
              <a:t>MayDay</a:t>
            </a:r>
            <a:r>
              <a:rPr lang="es-MX" sz="1800" dirty="0">
                <a:latin typeface="Times New Roman" panose="02020603050405020304" pitchFamily="18" charset="0"/>
                <a:ea typeface="Calibri" panose="020F0502020204030204" pitchFamily="34" charset="0"/>
                <a:cs typeface="Arial" panose="020B0604020202020204" pitchFamily="34" charset="0"/>
              </a:rPr>
              <a:t> donde el usuario llama al servicio al cliente y es atendido de forma interactiva mediante comandos en su propia pantalla, todo esto gracias a la tecnología WebRTC.</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319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1209328"/>
            <a:ext cx="7859216" cy="1143000"/>
          </a:xfrm>
        </p:spPr>
        <p:txBody>
          <a:bodyPr>
            <a:normAutofit/>
          </a:bodyPr>
          <a:lstStyle/>
          <a:p>
            <a:r>
              <a:rPr lang="es-MX" sz="2400" b="1" kern="0" dirty="0">
                <a:solidFill>
                  <a:prstClr val="black"/>
                </a:solidFill>
                <a:latin typeface="Times New Roman" pitchFamily="18" charset="0"/>
                <a:ea typeface="+mn-ea"/>
                <a:cs typeface="Times New Roman" pitchFamily="18" charset="0"/>
              </a:rPr>
              <a:t>TRABAJOS</a:t>
            </a:r>
            <a:r>
              <a:rPr lang="es-MX" dirty="0" smtClean="0"/>
              <a:t> </a:t>
            </a:r>
            <a:r>
              <a:rPr lang="es-MX" sz="2400" b="1" kern="0" dirty="0">
                <a:solidFill>
                  <a:prstClr val="black"/>
                </a:solidFill>
                <a:latin typeface="Times New Roman" pitchFamily="18" charset="0"/>
                <a:ea typeface="+mn-ea"/>
                <a:cs typeface="Times New Roman" pitchFamily="18" charset="0"/>
              </a:rPr>
              <a:t>FUTURO</a:t>
            </a:r>
            <a:endParaRPr lang="es-EC" sz="2400" b="1" kern="0" dirty="0">
              <a:solidFill>
                <a:prstClr val="black"/>
              </a:solidFill>
              <a:latin typeface="Times New Roman" pitchFamily="18" charset="0"/>
              <a:ea typeface="+mn-ea"/>
              <a:cs typeface="Times New Roman" pitchFamily="18" charset="0"/>
            </a:endParaRPr>
          </a:p>
        </p:txBody>
      </p:sp>
      <p:sp>
        <p:nvSpPr>
          <p:cNvPr id="8" name="2 Marcador de contenido"/>
          <p:cNvSpPr>
            <a:spLocks noGrp="1"/>
          </p:cNvSpPr>
          <p:nvPr>
            <p:ph idx="1"/>
          </p:nvPr>
        </p:nvSpPr>
        <p:spPr>
          <a:xfrm>
            <a:off x="2564944" y="2352328"/>
            <a:ext cx="7859216" cy="4137323"/>
          </a:xfrm>
        </p:spPr>
        <p:txBody>
          <a:bodyPr>
            <a:noAutofit/>
          </a:bodyPr>
          <a:lstStyle/>
          <a:p>
            <a:pPr lvl="0" algn="just">
              <a:lnSpc>
                <a:spcPct val="150000"/>
              </a:lnSpc>
              <a:buFont typeface="Symbol" panose="05050102010706020507" pitchFamily="18" charset="2"/>
              <a:buChar char=""/>
            </a:pPr>
            <a:r>
              <a:rPr lang="es-MX" sz="1800" dirty="0">
                <a:latin typeface="Times New Roman" panose="02020603050405020304" pitchFamily="18" charset="0"/>
                <a:ea typeface="Calibri" panose="020F0502020204030204" pitchFamily="34" charset="0"/>
                <a:cs typeface="Arial" panose="020B0604020202020204" pitchFamily="34" charset="0"/>
              </a:rPr>
              <a:t>Uno de los retos siempre constantes en VoIP es mantener una buena calidad de llamada con insuficiente ancho de banda. Una de las posibles soluciones es definir el códec de audio apropiado a las condiciones del usuario. WebRTC utiliza el nuevo códec Opus que es totalmente abierto y está diseñado para transmisiones de audio en Internet. Se plantea realizar una comparación del códec Opus con los más utilizados actualmente. Asterisk ya tiene soporte para Opus y es el encargado de realizar la conversión entre </a:t>
            </a:r>
            <a:r>
              <a:rPr lang="es-MX" sz="1800" dirty="0" err="1">
                <a:latin typeface="Times New Roman" panose="02020603050405020304" pitchFamily="18" charset="0"/>
                <a:ea typeface="Calibri" panose="020F0502020204030204" pitchFamily="34" charset="0"/>
                <a:cs typeface="Arial" panose="020B0604020202020204" pitchFamily="34" charset="0"/>
              </a:rPr>
              <a:t>códecs</a:t>
            </a:r>
            <a:r>
              <a:rPr lang="es-MX" sz="1800" dirty="0">
                <a:latin typeface="Times New Roman" panose="02020603050405020304" pitchFamily="18" charset="0"/>
                <a:ea typeface="Calibri" panose="020F0502020204030204" pitchFamily="34" charset="0"/>
                <a:cs typeface="Arial" panose="020B0604020202020204" pitchFamily="34" charset="0"/>
              </a:rPr>
              <a:t>, pero este procesamiento representa una carga adicional al servidor.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60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867244" y="5216181"/>
            <a:ext cx="2558225" cy="1200329"/>
          </a:xfrm>
          <a:prstGeom prst="rect">
            <a:avLst/>
          </a:prstGeom>
          <a:solidFill>
            <a:schemeClr val="bg1"/>
          </a:solidFill>
          <a:effectLst/>
        </p:spPr>
        <p:txBody>
          <a:bodyPr wrap="square" rtlCol="0">
            <a:spAutoFit/>
          </a:bodyPr>
          <a:lstStyle/>
          <a:p>
            <a:r>
              <a:rPr lang="es-EC" sz="7200" dirty="0" err="1" smtClean="0">
                <a:solidFill>
                  <a:srgbClr val="16A085"/>
                </a:solidFill>
                <a:latin typeface="Verdana" panose="020B0604030504040204" pitchFamily="34" charset="0"/>
                <a:ea typeface="Verdana" panose="020B0604030504040204" pitchFamily="34" charset="0"/>
                <a:cs typeface="Verdana" panose="020B0604030504040204" pitchFamily="34" charset="0"/>
              </a:rPr>
              <a:t>VoIP</a:t>
            </a:r>
            <a:endParaRPr lang="es-EC" sz="7200" dirty="0">
              <a:solidFill>
                <a:srgbClr val="16A085"/>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7866511" y="5220251"/>
            <a:ext cx="3979130" cy="1200329"/>
          </a:xfrm>
          <a:prstGeom prst="rect">
            <a:avLst/>
          </a:prstGeom>
          <a:solidFill>
            <a:schemeClr val="bg1"/>
          </a:solidFill>
          <a:effectLst/>
        </p:spPr>
        <p:txBody>
          <a:bodyPr wrap="square" rtlCol="0">
            <a:spAutoFit/>
          </a:bodyPr>
          <a:lstStyle/>
          <a:p>
            <a:r>
              <a:rPr lang="es-EC" sz="7200" dirty="0" err="1" smtClean="0">
                <a:solidFill>
                  <a:srgbClr val="16A085"/>
                </a:solidFill>
                <a:latin typeface="Verdana" panose="020B0604030504040204" pitchFamily="34" charset="0"/>
                <a:ea typeface="Verdana" panose="020B0604030504040204" pitchFamily="34" charset="0"/>
                <a:cs typeface="Verdana" panose="020B0604030504040204" pitchFamily="34" charset="0"/>
              </a:rPr>
              <a:t>WebRTC</a:t>
            </a:r>
            <a:endParaRPr lang="es-EC" sz="7200" dirty="0">
              <a:solidFill>
                <a:srgbClr val="16A08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694014" y="-6332"/>
            <a:ext cx="2803973" cy="1200329"/>
          </a:xfrm>
          <a:prstGeom prst="rect">
            <a:avLst/>
          </a:prstGeom>
        </p:spPr>
        <p:txBody>
          <a:bodyPr wrap="none">
            <a:spAutoFit/>
          </a:bodyPr>
          <a:lstStyle/>
          <a:p>
            <a:r>
              <a:rPr lang="es-EC" sz="7200" dirty="0">
                <a:solidFill>
                  <a:srgbClr val="16A085"/>
                </a:solidFill>
                <a:latin typeface="Verdana" panose="020B0604030504040204" pitchFamily="34" charset="0"/>
                <a:ea typeface="Verdana" panose="020B0604030504040204" pitchFamily="34" charset="0"/>
                <a:cs typeface="Verdana" panose="020B0604030504040204" pitchFamily="34" charset="0"/>
              </a:rPr>
              <a:t>Cloud</a:t>
            </a:r>
          </a:p>
        </p:txBody>
      </p:sp>
      <p:grpSp>
        <p:nvGrpSpPr>
          <p:cNvPr id="14" name="Group 13"/>
          <p:cNvGrpSpPr/>
          <p:nvPr/>
        </p:nvGrpSpPr>
        <p:grpSpPr>
          <a:xfrm>
            <a:off x="346359" y="1379622"/>
            <a:ext cx="3600000" cy="3600000"/>
            <a:chOff x="346359" y="1379622"/>
            <a:chExt cx="3600000" cy="3600000"/>
          </a:xfrm>
        </p:grpSpPr>
        <p:sp>
          <p:nvSpPr>
            <p:cNvPr id="5" name="Oval 4"/>
            <p:cNvSpPr/>
            <p:nvPr/>
          </p:nvSpPr>
          <p:spPr>
            <a:xfrm>
              <a:off x="346359" y="1379622"/>
              <a:ext cx="3600000" cy="3600000"/>
            </a:xfrm>
            <a:prstGeom prst="ellipse">
              <a:avLst/>
            </a:prstGeom>
            <a:solidFill>
              <a:schemeClr val="bg1"/>
            </a:solidFill>
            <a:ln w="76200">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032" name="Picture 8" descr="https://encrypted-tbn1.gstatic.com/images?q=tbn:ANd9GcS2j9Y0GSx5eXnuwT-VqUeWnv7WomWQzlr7-Uzbi6yjUU8yBb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95" y="2108059"/>
              <a:ext cx="2143125" cy="21431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245641" y="1379622"/>
            <a:ext cx="3600000" cy="3600000"/>
            <a:chOff x="8245641" y="1379622"/>
            <a:chExt cx="3600000" cy="3600000"/>
          </a:xfrm>
        </p:grpSpPr>
        <p:sp>
          <p:nvSpPr>
            <p:cNvPr id="8" name="Oval 7"/>
            <p:cNvSpPr/>
            <p:nvPr/>
          </p:nvSpPr>
          <p:spPr>
            <a:xfrm>
              <a:off x="8245641" y="1379622"/>
              <a:ext cx="3600000" cy="3600000"/>
            </a:xfrm>
            <a:prstGeom prst="ellipse">
              <a:avLst/>
            </a:prstGeom>
            <a:solidFill>
              <a:schemeClr val="bg1"/>
            </a:solidFill>
            <a:ln w="76200">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036" name="Picture 12" descr="Resultado de imagen para webrtc"/>
            <p:cNvPicPr>
              <a:picLocks noChangeAspect="1" noChangeArrowheads="1"/>
            </p:cNvPicPr>
            <p:nvPr/>
          </p:nvPicPr>
          <p:blipFill rotWithShape="1">
            <a:blip r:embed="rId4">
              <a:extLst>
                <a:ext uri="{28A0092B-C50C-407E-A947-70E740481C1C}">
                  <a14:useLocalDpi xmlns:a14="http://schemas.microsoft.com/office/drawing/2010/main" val="0"/>
                </a:ext>
              </a:extLst>
            </a:blip>
            <a:srcRect b="20547"/>
            <a:stretch/>
          </p:blipFill>
          <p:spPr bwMode="auto">
            <a:xfrm>
              <a:off x="8831202" y="2025507"/>
              <a:ext cx="2428875" cy="230822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0" descr="https://encrypted-tbn3.gstatic.com/images?q=tbn:ANd9GcRZ6OUmxyVE9V2ty_OzGiMSGg38PmC6mgQMNepVJaap3iOgm0K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562" y="1145575"/>
            <a:ext cx="4068091" cy="406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s-MX" sz="2400" b="1" kern="0" dirty="0" smtClean="0">
                <a:solidFill>
                  <a:prstClr val="black"/>
                </a:solidFill>
                <a:latin typeface="Times New Roman" pitchFamily="18" charset="0"/>
                <a:ea typeface="+mn-ea"/>
                <a:cs typeface="Times New Roman" pitchFamily="18" charset="0"/>
              </a:rPr>
              <a:t>Cloud</a:t>
            </a:r>
            <a:r>
              <a:rPr lang="es-MX" sz="2400" dirty="0" smtClean="0">
                <a:latin typeface="Times New Roman" panose="02020603050405020304" pitchFamily="18" charset="0"/>
                <a:ea typeface="Calibri" panose="020F0502020204030204" pitchFamily="34" charset="0"/>
                <a:cs typeface="Arial" panose="020B0604020202020204" pitchFamily="34" charset="0"/>
              </a:rPr>
              <a:t> </a:t>
            </a:r>
            <a:r>
              <a:rPr lang="es-MX" sz="2400" b="1" kern="0" dirty="0">
                <a:solidFill>
                  <a:prstClr val="black"/>
                </a:solidFill>
                <a:latin typeface="Times New Roman" pitchFamily="18" charset="0"/>
                <a:ea typeface="+mn-ea"/>
                <a:cs typeface="Times New Roman" pitchFamily="18" charset="0"/>
              </a:rPr>
              <a:t>C</a:t>
            </a:r>
            <a:r>
              <a:rPr lang="es-MX" sz="2400" b="1" kern="0" dirty="0" smtClean="0">
                <a:solidFill>
                  <a:prstClr val="black"/>
                </a:solidFill>
                <a:latin typeface="Times New Roman" pitchFamily="18" charset="0"/>
                <a:ea typeface="+mn-ea"/>
                <a:cs typeface="Times New Roman" pitchFamily="18" charset="0"/>
              </a:rPr>
              <a:t>omputing</a:t>
            </a:r>
            <a:endParaRPr lang="es-EC" sz="2400" b="1" kern="0" dirty="0">
              <a:solidFill>
                <a:prstClr val="black"/>
              </a:solidFill>
              <a:latin typeface="Times New Roman" pitchFamily="18" charset="0"/>
              <a:ea typeface="+mn-ea"/>
              <a:cs typeface="Times New Roman" pitchFamily="18" charset="0"/>
            </a:endParaRPr>
          </a:p>
        </p:txBody>
      </p:sp>
      <p:sp>
        <p:nvSpPr>
          <p:cNvPr id="14" name="Marcador de contenido 13"/>
          <p:cNvSpPr>
            <a:spLocks noGrp="1"/>
          </p:cNvSpPr>
          <p:nvPr>
            <p:ph idx="1"/>
          </p:nvPr>
        </p:nvSpPr>
        <p:spPr>
          <a:xfrm>
            <a:off x="1008152" y="1947931"/>
            <a:ext cx="10972800" cy="4525963"/>
          </a:xfrm>
        </p:spPr>
        <p:txBody>
          <a:bodyPr>
            <a:normAutofit/>
          </a:bodyPr>
          <a:lstStyle/>
          <a:p>
            <a:pPr marL="0" indent="0" algn="just">
              <a:buNone/>
            </a:pPr>
            <a:r>
              <a:rPr lang="es-MX" dirty="0">
                <a:latin typeface="Times New Roman" panose="02020603050405020304" pitchFamily="18" charset="0"/>
                <a:ea typeface="Calibri" panose="020F0502020204030204" pitchFamily="34" charset="0"/>
                <a:cs typeface="Arial" panose="020B0604020202020204" pitchFamily="34" charset="0"/>
              </a:rPr>
              <a:t>Con el rápido desarrollo de las tecnologías de procesamiento y almacenamiento de información y junto a la Internet, los recursos de computación se han vuelto cada vez más económicos, más potentes y presentes en cualquier parte del mundo. Esta tendencia ha propiciado un nuevo modelo de computación llamado Cloud Computing, donde estos recursos, como CPU y almacenamiento, son entregados como utilidades que pueden ser utilizados por el usuario bajo demanda a través del Internet.</a:t>
            </a:r>
            <a:endParaRPr lang="es-EC" dirty="0"/>
          </a:p>
        </p:txBody>
      </p:sp>
    </p:spTree>
    <p:extLst>
      <p:ext uri="{BB962C8B-B14F-4D97-AF65-F5344CB8AC3E}">
        <p14:creationId xmlns:p14="http://schemas.microsoft.com/office/powerpoint/2010/main" val="325305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pPr lvl="1" algn="ctr" rtl="0">
              <a:spcBef>
                <a:spcPct val="0"/>
              </a:spcBef>
            </a:pPr>
            <a:r>
              <a:rPr lang="es-MX" sz="2400" b="1" dirty="0" smtClean="0">
                <a:solidFill>
                  <a:prstClr val="black"/>
                </a:solidFill>
                <a:latin typeface="Times New Roman" pitchFamily="18" charset="0"/>
                <a:ea typeface="+mn-ea"/>
                <a:cs typeface="Times New Roman" pitchFamily="18" charset="0"/>
              </a:rPr>
              <a:t>VoIP</a:t>
            </a:r>
            <a:endParaRPr lang="es-EC" sz="2400" b="1" dirty="0">
              <a:solidFill>
                <a:prstClr val="black"/>
              </a:solidFill>
              <a:latin typeface="Times New Roman" pitchFamily="18" charset="0"/>
              <a:ea typeface="+mn-ea"/>
              <a:cs typeface="Times New Roman" pitchFamily="18" charset="0"/>
            </a:endParaRPr>
          </a:p>
        </p:txBody>
      </p:sp>
      <p:sp>
        <p:nvSpPr>
          <p:cNvPr id="14" name="Marcador de contenido 13"/>
          <p:cNvSpPr>
            <a:spLocks noGrp="1"/>
          </p:cNvSpPr>
          <p:nvPr>
            <p:ph idx="1"/>
          </p:nvPr>
        </p:nvSpPr>
        <p:spPr>
          <a:xfrm>
            <a:off x="1008152" y="1947931"/>
            <a:ext cx="10972800" cy="4525963"/>
          </a:xfrm>
        </p:spPr>
        <p:txBody>
          <a:bodyPr>
            <a:normAutofit/>
          </a:bodyPr>
          <a:lstStyle/>
          <a:p>
            <a:pPr algn="just"/>
            <a:r>
              <a:rPr lang="es-MX" dirty="0">
                <a:latin typeface="Times New Roman" panose="02020603050405020304" pitchFamily="18" charset="0"/>
                <a:cs typeface="Times New Roman" panose="02020603050405020304" pitchFamily="18" charset="0"/>
              </a:rPr>
              <a:t>VoIP (Voz sobre el Protocolo de Internet) es una tecnología que permite utilizar redes IP para aplicaciones de voz, como telefonía, tele-conferencias y mensajes de voz </a:t>
            </a:r>
            <a:r>
              <a:rPr lang="es-EC" dirty="0">
                <a:latin typeface="Times New Roman" panose="02020603050405020304" pitchFamily="18" charset="0"/>
                <a:cs typeface="Times New Roman" panose="02020603050405020304" pitchFamily="18" charset="0"/>
              </a:rPr>
              <a:t>(Gómez &amp; Gil, 2009)</a:t>
            </a:r>
            <a:r>
              <a:rPr lang="es-MX" dirty="0" smtClean="0">
                <a:latin typeface="Times New Roman" panose="02020603050405020304" pitchFamily="18" charset="0"/>
                <a:cs typeface="Times New Roman" panose="02020603050405020304" pitchFamily="18" charset="0"/>
              </a:rPr>
              <a:t>. VoIP </a:t>
            </a:r>
            <a:r>
              <a:rPr lang="es-MX" dirty="0">
                <a:latin typeface="Times New Roman" panose="02020603050405020304" pitchFamily="18" charset="0"/>
                <a:cs typeface="Times New Roman" panose="02020603050405020304" pitchFamily="18" charset="0"/>
              </a:rPr>
              <a:t>permite realizar llamadas directamente desde la computadora mediante un softphone, un teléfono VoIP, un teléfono analógico conectado a un adaptador y últimamente también desde un Smartphone. En resume, cualquier dispositivo conectado a Internet está habilitado para utilizar los servicios de VoIP </a:t>
            </a:r>
            <a:r>
              <a:rPr lang="es-EC" dirty="0">
                <a:latin typeface="Times New Roman" panose="02020603050405020304" pitchFamily="18" charset="0"/>
                <a:cs typeface="Times New Roman" panose="02020603050405020304" pitchFamily="18" charset="0"/>
              </a:rPr>
              <a:t>(</a:t>
            </a:r>
            <a:r>
              <a:rPr lang="es-EC" dirty="0" err="1">
                <a:latin typeface="Times New Roman" panose="02020603050405020304" pitchFamily="18" charset="0"/>
                <a:cs typeface="Times New Roman" panose="02020603050405020304" pitchFamily="18" charset="0"/>
              </a:rPr>
              <a:t>Verkasalo</a:t>
            </a:r>
            <a:r>
              <a:rPr lang="es-EC" dirty="0">
                <a:latin typeface="Times New Roman" panose="02020603050405020304" pitchFamily="18" charset="0"/>
                <a:cs typeface="Times New Roman" panose="02020603050405020304" pitchFamily="18" charset="0"/>
              </a:rPr>
              <a:t>, 2006)</a:t>
            </a:r>
            <a:r>
              <a:rPr lang="es-MX" dirty="0">
                <a:latin typeface="Times New Roman" panose="02020603050405020304" pitchFamily="18" charset="0"/>
                <a:cs typeface="Times New Roman" panose="02020603050405020304" pitchFamily="18" charset="0"/>
              </a:rPr>
              <a:t> en cualquier momento.</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74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s-MX" sz="2400" b="1" kern="0" dirty="0" smtClean="0">
                <a:solidFill>
                  <a:prstClr val="black"/>
                </a:solidFill>
                <a:latin typeface="Times New Roman" pitchFamily="18" charset="0"/>
                <a:ea typeface="+mn-ea"/>
                <a:cs typeface="Times New Roman" pitchFamily="18" charset="0"/>
              </a:rPr>
              <a:t>WebRTC</a:t>
            </a:r>
            <a:endParaRPr lang="es-EC" sz="2400" b="1" kern="0" dirty="0">
              <a:solidFill>
                <a:prstClr val="black"/>
              </a:solidFill>
              <a:latin typeface="Times New Roman" pitchFamily="18" charset="0"/>
              <a:ea typeface="+mn-ea"/>
              <a:cs typeface="Times New Roman" pitchFamily="18" charset="0"/>
            </a:endParaRPr>
          </a:p>
        </p:txBody>
      </p:sp>
      <p:sp>
        <p:nvSpPr>
          <p:cNvPr id="14" name="Marcador de contenido 13"/>
          <p:cNvSpPr>
            <a:spLocks noGrp="1"/>
          </p:cNvSpPr>
          <p:nvPr>
            <p:ph idx="1"/>
          </p:nvPr>
        </p:nvSpPr>
        <p:spPr>
          <a:xfrm>
            <a:off x="1008152" y="1947931"/>
            <a:ext cx="10972800" cy="4525963"/>
          </a:xfrm>
        </p:spPr>
        <p:txBody>
          <a:bodyPr>
            <a:normAutofit/>
          </a:bodyPr>
          <a:lstStyle/>
          <a:p>
            <a:pPr marL="0" indent="0" algn="just">
              <a:buNone/>
            </a:pPr>
            <a:r>
              <a:rPr lang="es-EC" dirty="0">
                <a:latin typeface="Times New Roman" panose="02020603050405020304" pitchFamily="18" charset="0"/>
                <a:ea typeface="Calibri" panose="020F0502020204030204" pitchFamily="34" charset="0"/>
                <a:cs typeface="Arial" panose="020B0604020202020204" pitchFamily="34" charset="0"/>
              </a:rPr>
              <a:t>WebRTC es uno de los estándares desarrollado por el Consorcio </a:t>
            </a:r>
            <a:r>
              <a:rPr lang="es-EC" dirty="0" err="1">
                <a:latin typeface="Times New Roman" panose="02020603050405020304" pitchFamily="18" charset="0"/>
                <a:ea typeface="Calibri" panose="020F0502020204030204" pitchFamily="34" charset="0"/>
                <a:cs typeface="Arial" panose="020B0604020202020204" pitchFamily="34" charset="0"/>
              </a:rPr>
              <a:t>World</a:t>
            </a:r>
            <a:r>
              <a:rPr lang="es-EC" dirty="0">
                <a:latin typeface="Times New Roman" panose="02020603050405020304" pitchFamily="18" charset="0"/>
                <a:ea typeface="Calibri" panose="020F0502020204030204" pitchFamily="34" charset="0"/>
                <a:cs typeface="Arial" panose="020B0604020202020204" pitchFamily="34" charset="0"/>
              </a:rPr>
              <a:t> Wide Web (W3C), que permite a navegadores web, como </a:t>
            </a:r>
            <a:r>
              <a:rPr lang="es-EC" dirty="0" err="1">
                <a:latin typeface="Times New Roman" panose="02020603050405020304" pitchFamily="18" charset="0"/>
                <a:ea typeface="Calibri" panose="020F0502020204030204" pitchFamily="34" charset="0"/>
                <a:cs typeface="Arial" panose="020B0604020202020204" pitchFamily="34" charset="0"/>
              </a:rPr>
              <a:t>Chrome</a:t>
            </a:r>
            <a:r>
              <a:rPr lang="es-EC" dirty="0">
                <a:latin typeface="Times New Roman" panose="02020603050405020304" pitchFamily="18" charset="0"/>
                <a:ea typeface="Calibri" panose="020F0502020204030204" pitchFamily="34" charset="0"/>
                <a:cs typeface="Arial" panose="020B0604020202020204" pitchFamily="34" charset="0"/>
              </a:rPr>
              <a:t>, Mozilla u Opera, comunicarse en tiempo real gracias a un simple API integrado directamente en el navegador. Esto elimina el problema de incompatibilidad entre diferentes navegadores, estandarizando la comunicación y habilitando la transmisión de audio o </a:t>
            </a:r>
            <a:r>
              <a:rPr lang="es-EC" dirty="0" smtClean="0">
                <a:latin typeface="Times New Roman" panose="02020603050405020304" pitchFamily="18" charset="0"/>
                <a:ea typeface="Calibri" panose="020F0502020204030204" pitchFamily="34" charset="0"/>
                <a:cs typeface="Arial" panose="020B0604020202020204" pitchFamily="34" charset="0"/>
              </a:rPr>
              <a:t>vídeo.</a:t>
            </a:r>
            <a:endParaRPr lang="es-EC" dirty="0"/>
          </a:p>
        </p:txBody>
      </p:sp>
    </p:spTree>
    <p:extLst>
      <p:ext uri="{BB962C8B-B14F-4D97-AF65-F5344CB8AC3E}">
        <p14:creationId xmlns:p14="http://schemas.microsoft.com/office/powerpoint/2010/main" val="1152581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7" name="1 Título"/>
          <p:cNvSpPr>
            <a:spLocks noGrp="1"/>
          </p:cNvSpPr>
          <p:nvPr>
            <p:ph type="title"/>
          </p:nvPr>
        </p:nvSpPr>
        <p:spPr>
          <a:xfrm>
            <a:off x="2564944" y="980728"/>
            <a:ext cx="7859216" cy="1143000"/>
          </a:xfrm>
        </p:spPr>
        <p:txBody>
          <a:bodyPr/>
          <a:lstStyle/>
          <a:p>
            <a:r>
              <a:rPr lang="es-MX" sz="2400" b="1" kern="0" dirty="0" smtClean="0">
                <a:solidFill>
                  <a:prstClr val="black"/>
                </a:solidFill>
                <a:latin typeface="Times New Roman" pitchFamily="18" charset="0"/>
                <a:ea typeface="+mn-ea"/>
                <a:cs typeface="Times New Roman" pitchFamily="18" charset="0"/>
              </a:rPr>
              <a:t>Arquitectura</a:t>
            </a:r>
            <a:endParaRPr lang="es-EC" sz="2400" b="1" kern="0" dirty="0">
              <a:solidFill>
                <a:prstClr val="black"/>
              </a:solidFill>
              <a:latin typeface="Times New Roman" pitchFamily="18" charset="0"/>
              <a:ea typeface="+mn-ea"/>
              <a:cs typeface="Times New Roman" pitchFamily="18" charset="0"/>
            </a:endParaRPr>
          </a:p>
        </p:txBody>
      </p:sp>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2473044" y="2123728"/>
            <a:ext cx="7245912" cy="3786921"/>
          </a:xfrm>
          <a:prstGeom prst="rect">
            <a:avLst/>
          </a:prstGeom>
        </p:spPr>
      </p:pic>
    </p:spTree>
    <p:extLst>
      <p:ext uri="{BB962C8B-B14F-4D97-AF65-F5344CB8AC3E}">
        <p14:creationId xmlns:p14="http://schemas.microsoft.com/office/powerpoint/2010/main" val="257058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sp>
        <p:nvSpPr>
          <p:cNvPr id="3" name="1 Título"/>
          <p:cNvSpPr>
            <a:spLocks noGrp="1"/>
          </p:cNvSpPr>
          <p:nvPr>
            <p:ph type="title"/>
          </p:nvPr>
        </p:nvSpPr>
        <p:spPr>
          <a:xfrm>
            <a:off x="2166392" y="2857500"/>
            <a:ext cx="7859216" cy="1143000"/>
          </a:xfrm>
        </p:spPr>
        <p:txBody>
          <a:bodyPr>
            <a:normAutofit/>
          </a:bodyPr>
          <a:lstStyle/>
          <a:p>
            <a:r>
              <a:rPr lang="en-US" sz="4800" b="1" kern="0" dirty="0" smtClean="0">
                <a:solidFill>
                  <a:prstClr val="black"/>
                </a:solidFill>
                <a:latin typeface="Times New Roman" pitchFamily="18" charset="0"/>
                <a:ea typeface="+mn-ea"/>
                <a:cs typeface="Times New Roman" pitchFamily="18" charset="0"/>
              </a:rPr>
              <a:t>RESULTADOS</a:t>
            </a:r>
            <a:endParaRPr lang="es-EC" sz="4800" b="1" kern="0"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95440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0742" t="20430" r="43077" b="16351"/>
          <a:stretch/>
        </p:blipFill>
        <p:spPr bwMode="auto">
          <a:xfrm>
            <a:off x="0" y="108275"/>
            <a:ext cx="4479235" cy="6759916"/>
          </a:xfrm>
          <a:prstGeom prst="rect">
            <a:avLst/>
          </a:prstGeom>
          <a:noFill/>
          <a:ln w="9525">
            <a:noFill/>
            <a:miter lim="800000"/>
            <a:headEnd/>
            <a:tailEnd/>
          </a:ln>
        </p:spPr>
      </p:pic>
      <p:graphicFrame>
        <p:nvGraphicFramePr>
          <p:cNvPr id="8" name="Gráfico 7"/>
          <p:cNvGraphicFramePr/>
          <p:nvPr>
            <p:extLst>
              <p:ext uri="{D42A27DB-BD31-4B8C-83A1-F6EECF244321}">
                <p14:modId xmlns:p14="http://schemas.microsoft.com/office/powerpoint/2010/main" val="144409476"/>
              </p:ext>
            </p:extLst>
          </p:nvPr>
        </p:nvGraphicFramePr>
        <p:xfrm>
          <a:off x="924144" y="1460914"/>
          <a:ext cx="6855290" cy="4461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488876766"/>
              </p:ext>
            </p:extLst>
          </p:nvPr>
        </p:nvGraphicFramePr>
        <p:xfrm>
          <a:off x="8087676" y="1753027"/>
          <a:ext cx="3841728" cy="3789646"/>
        </p:xfrm>
        <a:graphic>
          <a:graphicData uri="http://schemas.openxmlformats.org/drawingml/2006/table">
            <a:tbl>
              <a:tblPr firstRow="1" firstCol="1" bandRow="1">
                <a:tableStyleId>{5C22544A-7EE6-4342-B048-85BDC9FD1C3A}</a:tableStyleId>
              </a:tblPr>
              <a:tblGrid>
                <a:gridCol w="944103"/>
                <a:gridCol w="749477"/>
                <a:gridCol w="807535"/>
                <a:gridCol w="749477"/>
                <a:gridCol w="591136"/>
              </a:tblGrid>
              <a:tr h="1328548">
                <a:tc>
                  <a:txBody>
                    <a:bodyPr/>
                    <a:lstStyle/>
                    <a:p>
                      <a:pPr indent="0" algn="ctr">
                        <a:lnSpc>
                          <a:spcPct val="150000"/>
                        </a:lnSpc>
                        <a:spcAft>
                          <a:spcPts val="0"/>
                        </a:spcAft>
                      </a:pPr>
                      <a:r>
                        <a:rPr lang="es-MX" sz="1200" dirty="0">
                          <a:effectLst/>
                        </a:rPr>
                        <a:t>Número de llamadas simultaneas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dirty="0">
                          <a:effectLst/>
                        </a:rPr>
                        <a:t>Paquetes enviados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Paquetes recibidos</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Paquetes perdidos (%)</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Jitter (ms)</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a:effectLst/>
                        </a:rPr>
                        <a:t>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dirty="0">
                          <a:effectLst/>
                        </a:rPr>
                        <a:t>17573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17538</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a:effectLst/>
                        </a:rPr>
                        <a:t>0.08</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1.5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a:effectLst/>
                        </a:rPr>
                        <a:t>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17562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17536</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a:effectLst/>
                        </a:rPr>
                        <a:t>0.15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25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a:effectLst/>
                        </a:rPr>
                        <a:t>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32991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32823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a:effectLst/>
                        </a:rPr>
                        <a:t>0.51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62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a:effectLst/>
                        </a:rPr>
                        <a:t>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27329</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27097</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a:effectLst/>
                        </a:rPr>
                        <a:t>0.85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84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a:effectLst/>
                        </a:rPr>
                        <a:t>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30652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30373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a:effectLst/>
                        </a:rPr>
                        <a:t>0.91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a:effectLst/>
                        </a:rPr>
                        <a:t>114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410183">
                <a:tc>
                  <a:txBody>
                    <a:bodyPr/>
                    <a:lstStyle/>
                    <a:p>
                      <a:pPr indent="0" algn="ctr">
                        <a:lnSpc>
                          <a:spcPct val="150000"/>
                        </a:lnSpc>
                        <a:spcAft>
                          <a:spcPts val="0"/>
                        </a:spcAft>
                      </a:pPr>
                      <a:r>
                        <a:rPr lang="es-MX" sz="1200" dirty="0">
                          <a:effectLst/>
                        </a:rPr>
                        <a:t>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dirty="0">
                          <a:effectLst/>
                        </a:rPr>
                        <a:t>30652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dirty="0">
                          <a:effectLst/>
                        </a:rPr>
                        <a:t>30273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0" algn="ctr">
                        <a:lnSpc>
                          <a:spcPct val="150000"/>
                        </a:lnSpc>
                        <a:spcAft>
                          <a:spcPts val="0"/>
                        </a:spcAft>
                      </a:pPr>
                      <a:r>
                        <a:rPr lang="es-MX" sz="1200" dirty="0">
                          <a:effectLst/>
                        </a:rPr>
                        <a:t>1.1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spcAft>
                          <a:spcPts val="0"/>
                        </a:spcAft>
                      </a:pPr>
                      <a:r>
                        <a:rPr lang="es-MX" sz="1200" dirty="0">
                          <a:effectLst/>
                        </a:rPr>
                        <a:t>124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10" name="Rectangle 4"/>
          <p:cNvSpPr>
            <a:spLocks noChangeArrowheads="1"/>
          </p:cNvSpPr>
          <p:nvPr/>
        </p:nvSpPr>
        <p:spPr bwMode="auto">
          <a:xfrm>
            <a:off x="7709096" y="1291222"/>
            <a:ext cx="430471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MX" sz="20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MX" sz="2000" b="1" i="0" u="none" strike="noStrike" cap="none" normalizeH="0" baseline="0" dirty="0" smtClean="0" bmk="_Toc47348864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Estadísticas del escenario 1</a:t>
            </a:r>
            <a:endParaRPr kumimoji="0" lang="es-EC" sz="2000" b="0" i="0" u="none" strike="noStrike" cap="none" normalizeH="0" baseline="0" dirty="0" smtClean="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0034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1462</Words>
  <Application>Microsoft Office PowerPoint</Application>
  <PresentationFormat>Panorámica</PresentationFormat>
  <Paragraphs>201</Paragraphs>
  <Slides>22</Slides>
  <Notes>22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Arial</vt:lpstr>
      <vt:lpstr>Calibri</vt:lpstr>
      <vt:lpstr>Symbol</vt:lpstr>
      <vt:lpstr>Times New Roman</vt:lpstr>
      <vt:lpstr>Verdana</vt:lpstr>
      <vt:lpstr>1_Tema de Office</vt:lpstr>
      <vt:lpstr>Gráfico de Microsoft Excel</vt:lpstr>
      <vt:lpstr>Presentación de PowerPoint</vt:lpstr>
      <vt:lpstr>Presentación de PowerPoint</vt:lpstr>
      <vt:lpstr>Presentación de PowerPoint</vt:lpstr>
      <vt:lpstr>Cloud Computing</vt:lpstr>
      <vt:lpstr>VoIP</vt:lpstr>
      <vt:lpstr>WebRTC</vt:lpstr>
      <vt:lpstr>Arquitectura</vt:lpstr>
      <vt:lpstr>RESULTADOS</vt:lpstr>
      <vt:lpstr>Presentación de PowerPoint</vt:lpstr>
      <vt:lpstr>Presentación de PowerPoint</vt:lpstr>
      <vt:lpstr>Presentación de PowerPoint</vt:lpstr>
      <vt:lpstr>ESCALAMIENTO</vt:lpstr>
      <vt:lpstr>ESCALAMIENTO</vt:lpstr>
      <vt:lpstr>COSTOS</vt:lpstr>
      <vt:lpstr>COSTOS</vt:lpstr>
      <vt:lpstr>CONCLUSIONES</vt:lpstr>
      <vt:lpstr>CONCLUSIONES</vt:lpstr>
      <vt:lpstr>CONCLUSIONES</vt:lpstr>
      <vt:lpstr>CONCLUSIONES</vt:lpstr>
      <vt:lpstr>TRABAJOS FUTURO</vt:lpstr>
      <vt:lpstr>TRABAJOS FUTURO</vt:lpstr>
      <vt:lpstr>TRABAJOS FUTURO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Timote</dc:creator>
  <cp:lastModifiedBy>Timote</cp:lastModifiedBy>
  <cp:revision>23</cp:revision>
  <dcterms:created xsi:type="dcterms:W3CDTF">2017-02-22T04:53:22Z</dcterms:created>
  <dcterms:modified xsi:type="dcterms:W3CDTF">2017-02-23T03:29:43Z</dcterms:modified>
</cp:coreProperties>
</file>