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theme/themeOverride3.xml" ContentType="application/vnd.openxmlformats-officedocument.themeOverride+xml"/>
  <Override PartName="/ppt/charts/chart3.xml" ContentType="application/vnd.openxmlformats-officedocument.drawingml.chart+xml"/>
  <Override PartName="/ppt/theme/themeOverride4.xml" ContentType="application/vnd.openxmlformats-officedocument.themeOverride+xml"/>
  <Override PartName="/ppt/charts/chart4.xml" ContentType="application/vnd.openxmlformats-officedocument.drawingml.chart+xml"/>
  <Override PartName="/ppt/theme/themeOverride5.xml" ContentType="application/vnd.openxmlformats-officedocument.themeOverride+xml"/>
  <Override PartName="/ppt/charts/chart5.xml" ContentType="application/vnd.openxmlformats-officedocument.drawingml.chart+xml"/>
  <Override PartName="/ppt/theme/themeOverride6.xml" ContentType="application/vnd.openxmlformats-officedocument.themeOverride+xml"/>
  <Override PartName="/ppt/charts/chart6.xml" ContentType="application/vnd.openxmlformats-officedocument.drawingml.chart+xml"/>
  <Override PartName="/ppt/theme/themeOverride7.xml" ContentType="application/vnd.openxmlformats-officedocument.themeOverride+xml"/>
  <Override PartName="/ppt/charts/chart7.xml" ContentType="application/vnd.openxmlformats-officedocument.drawingml.chart+xml"/>
  <Override PartName="/ppt/theme/themeOverride8.xml" ContentType="application/vnd.openxmlformats-officedocument.themeOverride+xml"/>
  <Override PartName="/ppt/charts/chart8.xml" ContentType="application/vnd.openxmlformats-officedocument.drawingml.chart+xml"/>
  <Override PartName="/ppt/theme/themeOverride9.xml" ContentType="application/vnd.openxmlformats-officedocument.themeOverride+xml"/>
  <Override PartName="/ppt/charts/chart9.xml" ContentType="application/vnd.openxmlformats-officedocument.drawingml.chart+xml"/>
  <Override PartName="/ppt/theme/themeOverride10.xml" ContentType="application/vnd.openxmlformats-officedocument.themeOverride+xml"/>
  <Override PartName="/ppt/charts/chart10.xml" ContentType="application/vnd.openxmlformats-officedocument.drawingml.chart+xml"/>
  <Override PartName="/ppt/theme/themeOverride11.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handoutMasterIdLst>
    <p:handoutMasterId r:id="rId45"/>
  </p:handoutMasterIdLst>
  <p:sldIdLst>
    <p:sldId id="256" r:id="rId3"/>
    <p:sldId id="260" r:id="rId4"/>
    <p:sldId id="417" r:id="rId5"/>
    <p:sldId id="419" r:id="rId6"/>
    <p:sldId id="416" r:id="rId7"/>
    <p:sldId id="394" r:id="rId8"/>
    <p:sldId id="436" r:id="rId9"/>
    <p:sldId id="440" r:id="rId10"/>
    <p:sldId id="439" r:id="rId11"/>
    <p:sldId id="441" r:id="rId12"/>
    <p:sldId id="475" r:id="rId13"/>
    <p:sldId id="442" r:id="rId14"/>
    <p:sldId id="443" r:id="rId15"/>
    <p:sldId id="444" r:id="rId16"/>
    <p:sldId id="445" r:id="rId17"/>
    <p:sldId id="446" r:id="rId18"/>
    <p:sldId id="447" r:id="rId19"/>
    <p:sldId id="448" r:id="rId20"/>
    <p:sldId id="449" r:id="rId21"/>
    <p:sldId id="450" r:id="rId22"/>
    <p:sldId id="451" r:id="rId23"/>
    <p:sldId id="452" r:id="rId24"/>
    <p:sldId id="453" r:id="rId25"/>
    <p:sldId id="457" r:id="rId26"/>
    <p:sldId id="458" r:id="rId27"/>
    <p:sldId id="459" r:id="rId28"/>
    <p:sldId id="460" r:id="rId29"/>
    <p:sldId id="461" r:id="rId30"/>
    <p:sldId id="465" r:id="rId31"/>
    <p:sldId id="464" r:id="rId32"/>
    <p:sldId id="466" r:id="rId33"/>
    <p:sldId id="468" r:id="rId34"/>
    <p:sldId id="469" r:id="rId35"/>
    <p:sldId id="467" r:id="rId36"/>
    <p:sldId id="470" r:id="rId37"/>
    <p:sldId id="471" r:id="rId38"/>
    <p:sldId id="462" r:id="rId39"/>
    <p:sldId id="472" r:id="rId40"/>
    <p:sldId id="473" r:id="rId41"/>
    <p:sldId id="474" r:id="rId42"/>
    <p:sldId id="349" r:id="rId4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C9C9"/>
    <a:srgbClr val="DEDEDE"/>
    <a:srgbClr val="E4E4E4"/>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4" autoAdjust="0"/>
    <p:restoredTop sz="99812" autoAdjust="0"/>
  </p:normalViewPr>
  <p:slideViewPr>
    <p:cSldViewPr>
      <p:cViewPr varScale="1">
        <p:scale>
          <a:sx n="74" d="100"/>
          <a:sy n="74" d="100"/>
        </p:scale>
        <p:origin x="1080" y="72"/>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186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2.xml"/></Relationships>
</file>

<file path=ppt/charts/_rels/chart10.xml.rels><?xml version="1.0" encoding="UTF-8" standalone="yes"?>
<Relationships xmlns="http://schemas.openxmlformats.org/package/2006/relationships"><Relationship Id="rId2" Type="http://schemas.openxmlformats.org/officeDocument/2006/relationships/package" Target="../embeddings/Hoja_de_c_lculo_de_Microsoft_Excel11.xlsx"/><Relationship Id="rId1" Type="http://schemas.openxmlformats.org/officeDocument/2006/relationships/themeOverride" Target="../theme/themeOverride11.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24.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2" Type="http://schemas.openxmlformats.org/officeDocument/2006/relationships/package" Target="../embeddings/Hoja_de_c_lculo_de_Microsoft_Excel5.xlsx"/><Relationship Id="rId1" Type="http://schemas.openxmlformats.org/officeDocument/2006/relationships/themeOverride" Target="../theme/themeOverride5.xml"/></Relationships>
</file>

<file path=ppt/charts/_rels/chart5.xml.rels><?xml version="1.0" encoding="UTF-8" standalone="yes"?>
<Relationships xmlns="http://schemas.openxmlformats.org/package/2006/relationships"><Relationship Id="rId2" Type="http://schemas.openxmlformats.org/officeDocument/2006/relationships/package" Target="../embeddings/Hoja_de_c_lculo_de_Microsoft_Excel6.xlsx"/><Relationship Id="rId1" Type="http://schemas.openxmlformats.org/officeDocument/2006/relationships/themeOverride" Target="../theme/themeOverride6.xml"/></Relationships>
</file>

<file path=ppt/charts/_rels/chart6.xml.rels><?xml version="1.0" encoding="UTF-8" standalone="yes"?>
<Relationships xmlns="http://schemas.openxmlformats.org/package/2006/relationships"><Relationship Id="rId2" Type="http://schemas.openxmlformats.org/officeDocument/2006/relationships/package" Target="../embeddings/Hoja_de_c_lculo_de_Microsoft_Excel7.xlsx"/><Relationship Id="rId1" Type="http://schemas.openxmlformats.org/officeDocument/2006/relationships/themeOverride" Target="../theme/themeOverride7.xml"/></Relationships>
</file>

<file path=ppt/charts/_rels/chart7.xml.rels><?xml version="1.0" encoding="UTF-8" standalone="yes"?>
<Relationships xmlns="http://schemas.openxmlformats.org/package/2006/relationships"><Relationship Id="rId2" Type="http://schemas.openxmlformats.org/officeDocument/2006/relationships/package" Target="../embeddings/Hoja_de_c_lculo_de_Microsoft_Excel8.xlsx"/><Relationship Id="rId1" Type="http://schemas.openxmlformats.org/officeDocument/2006/relationships/themeOverride" Target="../theme/themeOverride8.xml"/></Relationships>
</file>

<file path=ppt/charts/_rels/chart8.xml.rels><?xml version="1.0" encoding="UTF-8" standalone="yes"?>
<Relationships xmlns="http://schemas.openxmlformats.org/package/2006/relationships"><Relationship Id="rId2" Type="http://schemas.openxmlformats.org/officeDocument/2006/relationships/package" Target="../embeddings/Hoja_de_c_lculo_de_Microsoft_Excel9.xlsx"/><Relationship Id="rId1" Type="http://schemas.openxmlformats.org/officeDocument/2006/relationships/themeOverride" Target="../theme/themeOverride9.xml"/></Relationships>
</file>

<file path=ppt/charts/_rels/chart9.xml.rels><?xml version="1.0" encoding="UTF-8" standalone="yes"?>
<Relationships xmlns="http://schemas.openxmlformats.org/package/2006/relationships"><Relationship Id="rId2" Type="http://schemas.openxmlformats.org/officeDocument/2006/relationships/package" Target="../embeddings/Hoja_de_c_lculo_de_Microsoft_Excel10.xlsx"/><Relationship Id="rId1" Type="http://schemas.openxmlformats.org/officeDocument/2006/relationships/themeOverride" Target="../theme/themeOverride10.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Hoja1!$B$3:$B$4</c:f>
              <c:strCache>
                <c:ptCount val="2"/>
                <c:pt idx="0">
                  <c:v>Préstamo de familiares</c:v>
                </c:pt>
                <c:pt idx="1">
                  <c:v>Préstamo de Bancos</c:v>
                </c:pt>
              </c:strCache>
            </c:strRef>
          </c:cat>
          <c:val>
            <c:numRef>
              <c:f>Hoja1!$C$3:$C$4</c:f>
              <c:numCache>
                <c:formatCode>General</c:formatCode>
                <c:ptCount val="2"/>
                <c:pt idx="0">
                  <c:v>95</c:v>
                </c:pt>
                <c:pt idx="1">
                  <c:v>41</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231352181990776"/>
          <c:y val="0.30075203927866478"/>
          <c:w val="0.33720909447905129"/>
          <c:h val="0.2554035545850132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Hoja1!$B$64:$B$65</c:f>
              <c:strCache>
                <c:ptCount val="2"/>
                <c:pt idx="0">
                  <c:v>Sí</c:v>
                </c:pt>
                <c:pt idx="1">
                  <c:v>No</c:v>
                </c:pt>
              </c:strCache>
            </c:strRef>
          </c:cat>
          <c:val>
            <c:numRef>
              <c:f>Hoja1!$C$64:$C$65</c:f>
              <c:numCache>
                <c:formatCode>General</c:formatCode>
                <c:ptCount val="2"/>
                <c:pt idx="0">
                  <c:v>47</c:v>
                </c:pt>
                <c:pt idx="1">
                  <c:v>89</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'ANALISIS COMPARATIVO UTILIDAD'!$F$3</c:f>
              <c:strCache>
                <c:ptCount val="1"/>
                <c:pt idx="0">
                  <c:v>Utilidad sin fideicomiso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'ANALISIS COMPARATIVO UTILIDAD'!$G$3:$K$3</c:f>
              <c:numCache>
                <c:formatCode>#,##0.00</c:formatCode>
                <c:ptCount val="5"/>
                <c:pt idx="0">
                  <c:v>216669.3307495474</c:v>
                </c:pt>
                <c:pt idx="1">
                  <c:v>241097.56058389499</c:v>
                </c:pt>
                <c:pt idx="2">
                  <c:v>256058.63186081633</c:v>
                </c:pt>
                <c:pt idx="3">
                  <c:v>175799.17259708227</c:v>
                </c:pt>
                <c:pt idx="4">
                  <c:v>146541.39569698635</c:v>
                </c:pt>
              </c:numCache>
            </c:numRef>
          </c:val>
        </c:ser>
        <c:ser>
          <c:idx val="1"/>
          <c:order val="1"/>
          <c:tx>
            <c:strRef>
              <c:f>'ANALISIS COMPARATIVO UTILIDAD'!$F$4</c:f>
              <c:strCache>
                <c:ptCount val="1"/>
                <c:pt idx="0">
                  <c:v>Utilidad con fideicomiso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'ANALISIS COMPARATIVO UTILIDAD'!$G$4:$K$4</c:f>
              <c:numCache>
                <c:formatCode>#,##0.00</c:formatCode>
                <c:ptCount val="5"/>
                <c:pt idx="0">
                  <c:v>320870.36021301284</c:v>
                </c:pt>
                <c:pt idx="1">
                  <c:v>333940.31849549094</c:v>
                </c:pt>
                <c:pt idx="2">
                  <c:v>370811.96297768853</c:v>
                </c:pt>
                <c:pt idx="3">
                  <c:v>297804.4436577101</c:v>
                </c:pt>
                <c:pt idx="4">
                  <c:v>238879.19899874969</c:v>
                </c:pt>
              </c:numCache>
            </c:numRef>
          </c:val>
        </c:ser>
        <c:dLbls>
          <c:dLblPos val="outEnd"/>
          <c:showLegendKey val="0"/>
          <c:showVal val="1"/>
          <c:showCatName val="0"/>
          <c:showSerName val="0"/>
          <c:showPercent val="0"/>
          <c:showBubbleSize val="0"/>
        </c:dLbls>
        <c:gapWidth val="100"/>
        <c:overlap val="-24"/>
        <c:axId val="276925096"/>
        <c:axId val="276925880"/>
      </c:barChart>
      <c:catAx>
        <c:axId val="27692509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276925880"/>
        <c:crosses val="autoZero"/>
        <c:auto val="1"/>
        <c:lblAlgn val="ctr"/>
        <c:lblOffset val="100"/>
        <c:noMultiLvlLbl val="0"/>
      </c:catAx>
      <c:valAx>
        <c:axId val="276925880"/>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276925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Hoja1!$B$9:$B$13</c:f>
              <c:strCache>
                <c:ptCount val="5"/>
                <c:pt idx="0">
                  <c:v>Banco Pichincha</c:v>
                </c:pt>
                <c:pt idx="1">
                  <c:v>Mutualista Pichincha</c:v>
                </c:pt>
                <c:pt idx="2">
                  <c:v>Banco del Pacífico</c:v>
                </c:pt>
                <c:pt idx="3">
                  <c:v>Banco de Guayaquil</c:v>
                </c:pt>
                <c:pt idx="4">
                  <c:v>Bolsa de valores</c:v>
                </c:pt>
              </c:strCache>
            </c:strRef>
          </c:cat>
          <c:val>
            <c:numRef>
              <c:f>Hoja1!$C$9:$C$13</c:f>
              <c:numCache>
                <c:formatCode>General</c:formatCode>
                <c:ptCount val="5"/>
                <c:pt idx="0">
                  <c:v>10</c:v>
                </c:pt>
                <c:pt idx="1">
                  <c:v>26</c:v>
                </c:pt>
                <c:pt idx="2">
                  <c:v>0</c:v>
                </c:pt>
                <c:pt idx="3">
                  <c:v>5</c:v>
                </c:pt>
                <c:pt idx="4">
                  <c:v>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4"/>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Hoja1!$B$18:$B$19</c:f>
              <c:strCache>
                <c:ptCount val="2"/>
                <c:pt idx="0">
                  <c:v>Sí</c:v>
                </c:pt>
                <c:pt idx="1">
                  <c:v>No</c:v>
                </c:pt>
              </c:strCache>
            </c:strRef>
          </c:cat>
          <c:val>
            <c:numRef>
              <c:f>Hoja1!$C$18:$C$19</c:f>
              <c:numCache>
                <c:formatCode>General</c:formatCode>
                <c:ptCount val="2"/>
                <c:pt idx="0">
                  <c:v>34</c:v>
                </c:pt>
                <c:pt idx="1">
                  <c:v>102</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Hoja1!$B$24:$B$25</c:f>
              <c:strCache>
                <c:ptCount val="2"/>
                <c:pt idx="0">
                  <c:v>Sí</c:v>
                </c:pt>
                <c:pt idx="1">
                  <c:v>No</c:v>
                </c:pt>
              </c:strCache>
            </c:strRef>
          </c:cat>
          <c:val>
            <c:numRef>
              <c:f>Hoja1!$C$24:$C$25</c:f>
              <c:numCache>
                <c:formatCode>General</c:formatCode>
                <c:ptCount val="2"/>
                <c:pt idx="0">
                  <c:v>94</c:v>
                </c:pt>
                <c:pt idx="1">
                  <c:v>42</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3690383096672294"/>
          <c:y val="0.40832925907818124"/>
          <c:w val="0.1237644977469456"/>
          <c:h val="0.1833414818436374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934253681958041E-2"/>
          <c:y val="4.0417962818946045E-2"/>
          <c:w val="0.60874556611262198"/>
          <c:h val="0.87507175128689407"/>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dLbl>
              <c:idx val="0"/>
              <c:layout>
                <c:manualLayout>
                  <c:x val="-5.8914146415293633E-2"/>
                  <c:y val="0.19082862320853236"/>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8.8839967861864072E-2"/>
                  <c:y val="0.15011237177350661"/>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layout>
                <c:manualLayout>
                  <c:x val="0.10908731558007242"/>
                  <c:y val="-0.33065944061770908"/>
                </c:manualLayout>
              </c:layout>
              <c:dLblPos val="bestFit"/>
              <c:showLegendKey val="0"/>
              <c:showVal val="0"/>
              <c:showCatName val="0"/>
              <c:showSerName val="0"/>
              <c:showPercent val="1"/>
              <c:showBubbleSize val="0"/>
              <c:extLst>
                <c:ext xmlns:c15="http://schemas.microsoft.com/office/drawing/2012/chart" uri="{CE6537A1-D6FC-4f65-9D91-7224C49458BB}"/>
              </c:extLst>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Hoja1!$B$30:$B$33</c:f>
              <c:strCache>
                <c:ptCount val="4"/>
                <c:pt idx="0">
                  <c:v>Requisitos demandados</c:v>
                </c:pt>
                <c:pt idx="1">
                  <c:v>Garantías solicitadas</c:v>
                </c:pt>
                <c:pt idx="2">
                  <c:v>Elevadas tasas de interés</c:v>
                </c:pt>
                <c:pt idx="3">
                  <c:v>Insuficiente financiamiento </c:v>
                </c:pt>
              </c:strCache>
            </c:strRef>
          </c:cat>
          <c:val>
            <c:numRef>
              <c:f>Hoja1!$C$30:$C$33</c:f>
              <c:numCache>
                <c:formatCode>General</c:formatCode>
                <c:ptCount val="4"/>
                <c:pt idx="0">
                  <c:v>10</c:v>
                </c:pt>
                <c:pt idx="1">
                  <c:v>5</c:v>
                </c:pt>
                <c:pt idx="2">
                  <c:v>0</c:v>
                </c:pt>
                <c:pt idx="3">
                  <c:v>121</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ayout>
        <c:manualLayout>
          <c:xMode val="edge"/>
          <c:yMode val="edge"/>
          <c:x val="0.64960938317642658"/>
          <c:y val="0.28043151455393844"/>
          <c:w val="0.33505415662349913"/>
          <c:h val="0.4391369708921231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Hoja1!$B$38:$B$39</c:f>
              <c:strCache>
                <c:ptCount val="2"/>
                <c:pt idx="0">
                  <c:v>Sí</c:v>
                </c:pt>
                <c:pt idx="1">
                  <c:v>No</c:v>
                </c:pt>
              </c:strCache>
            </c:strRef>
          </c:cat>
          <c:val>
            <c:numRef>
              <c:f>Hoja1!$C$38:$C$39</c:f>
              <c:numCache>
                <c:formatCode>General</c:formatCode>
                <c:ptCount val="2"/>
                <c:pt idx="0">
                  <c:v>14</c:v>
                </c:pt>
                <c:pt idx="1">
                  <c:v>122</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Hoja1!$B$44:$B$45</c:f>
              <c:strCache>
                <c:ptCount val="2"/>
                <c:pt idx="0">
                  <c:v>Sí</c:v>
                </c:pt>
                <c:pt idx="1">
                  <c:v>No</c:v>
                </c:pt>
              </c:strCache>
            </c:strRef>
          </c:cat>
          <c:val>
            <c:numRef>
              <c:f>Hoja1!$C$44:$C$45</c:f>
              <c:numCache>
                <c:formatCode>General</c:formatCode>
                <c:ptCount val="2"/>
                <c:pt idx="0">
                  <c:v>41</c:v>
                </c:pt>
                <c:pt idx="1">
                  <c:v>95</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Hoja1!$B$50:$B$51</c:f>
              <c:strCache>
                <c:ptCount val="2"/>
                <c:pt idx="0">
                  <c:v>Sí</c:v>
                </c:pt>
                <c:pt idx="1">
                  <c:v>No</c:v>
                </c:pt>
              </c:strCache>
            </c:strRef>
          </c:cat>
          <c:val>
            <c:numRef>
              <c:f>Hoja1!$C$50:$C$51</c:f>
              <c:numCache>
                <c:formatCode>General</c:formatCode>
                <c:ptCount val="2"/>
                <c:pt idx="0">
                  <c:v>31</c:v>
                </c:pt>
                <c:pt idx="1">
                  <c:v>105</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84291289063119967"/>
          <c:y val="0.40005277191423178"/>
          <c:w val="0.1066958829971273"/>
          <c:h val="0.1787301410954338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Hoja1!$B$56:$B$57</c:f>
              <c:strCache>
                <c:ptCount val="2"/>
                <c:pt idx="0">
                  <c:v>Sí</c:v>
                </c:pt>
                <c:pt idx="1">
                  <c:v>No</c:v>
                </c:pt>
              </c:strCache>
            </c:strRef>
          </c:cat>
          <c:val>
            <c:numRef>
              <c:f>Hoja1!$C$56:$C$57</c:f>
              <c:numCache>
                <c:formatCode>General</c:formatCode>
                <c:ptCount val="2"/>
                <c:pt idx="0">
                  <c:v>110</c:v>
                </c:pt>
                <c:pt idx="1">
                  <c:v>26</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ata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F234B-19D2-47D4-9675-896504A41E8B}" type="doc">
      <dgm:prSet loTypeId="urn:microsoft.com/office/officeart/2008/layout/PictureStrips" loCatId="list" qsTypeId="urn:microsoft.com/office/officeart/2005/8/quickstyle/simple1" qsCatId="simple" csTypeId="urn:microsoft.com/office/officeart/2005/8/colors/colorful5" csCatId="colorful" phldr="1"/>
      <dgm:spPr/>
    </dgm:pt>
    <dgm:pt modelId="{A16A6079-D62C-4118-9753-5250931576DB}">
      <dgm:prSet phldrT="[Texto]" custT="1"/>
      <dgm:spPr/>
      <dgm:t>
        <a:bodyPr/>
        <a:lstStyle/>
        <a:p>
          <a:pPr algn="just"/>
          <a:endParaRPr lang="es-ES" sz="1800" dirty="0" smtClean="0">
            <a:latin typeface="Times New Roman" panose="02020603050405020304" pitchFamily="18" charset="0"/>
            <a:cs typeface="Times New Roman" panose="02020603050405020304" pitchFamily="18" charset="0"/>
          </a:endParaRPr>
        </a:p>
        <a:p>
          <a:pPr algn="just"/>
          <a:r>
            <a:rPr lang="es-EC" sz="2100" dirty="0" smtClean="0"/>
            <a:t>Establecer las fuentes de financiamiento para las PYMES del sector de la construcción del D.M. de Quito y la incidencia en su desarrollo.</a:t>
          </a:r>
          <a:endParaRPr lang="es-ES" sz="2100" dirty="0">
            <a:latin typeface="Times New Roman" panose="02020603050405020304" pitchFamily="18" charset="0"/>
            <a:cs typeface="Times New Roman" panose="02020603050405020304" pitchFamily="18" charset="0"/>
          </a:endParaRPr>
        </a:p>
      </dgm:t>
    </dgm:pt>
    <dgm:pt modelId="{30C84C0B-88EB-42FB-93E6-9EEAB6AF14AD}" type="parTrans" cxnId="{2700B127-10BE-4B07-812F-A9181D6C1A22}">
      <dgm:prSet/>
      <dgm:spPr/>
      <dgm:t>
        <a:bodyPr/>
        <a:lstStyle/>
        <a:p>
          <a:pPr algn="just"/>
          <a:endParaRPr lang="es-ES" sz="1800">
            <a:latin typeface="Times New Roman" panose="02020603050405020304" pitchFamily="18" charset="0"/>
            <a:cs typeface="Times New Roman" panose="02020603050405020304" pitchFamily="18" charset="0"/>
          </a:endParaRPr>
        </a:p>
      </dgm:t>
    </dgm:pt>
    <dgm:pt modelId="{F86D1DA8-4F80-44BF-B4A2-C6855D279369}" type="sibTrans" cxnId="{2700B127-10BE-4B07-812F-A9181D6C1A22}">
      <dgm:prSet/>
      <dgm:spPr/>
      <dgm:t>
        <a:bodyPr/>
        <a:lstStyle/>
        <a:p>
          <a:pPr algn="just"/>
          <a:endParaRPr lang="es-ES" sz="1800">
            <a:latin typeface="Times New Roman" panose="02020603050405020304" pitchFamily="18" charset="0"/>
            <a:cs typeface="Times New Roman" panose="02020603050405020304" pitchFamily="18" charset="0"/>
          </a:endParaRPr>
        </a:p>
      </dgm:t>
    </dgm:pt>
    <dgm:pt modelId="{77C84648-36D4-4013-9D0D-376F1E1AA208}">
      <dgm:prSet custT="1"/>
      <dgm:spPr/>
      <dgm:t>
        <a:bodyPr/>
        <a:lstStyle/>
        <a:p>
          <a:pPr algn="just"/>
          <a:endParaRPr lang="es-ES" sz="1800" dirty="0">
            <a:latin typeface="Times New Roman" panose="02020603050405020304" pitchFamily="18" charset="0"/>
            <a:cs typeface="Times New Roman" panose="02020603050405020304" pitchFamily="18" charset="0"/>
          </a:endParaRPr>
        </a:p>
      </dgm:t>
    </dgm:pt>
    <dgm:pt modelId="{31FBDE8C-D24B-4E36-863B-EDECD7D9D984}" type="parTrans" cxnId="{747B26C2-BF3B-4B87-A73E-5A55A21A86EE}">
      <dgm:prSet/>
      <dgm:spPr/>
      <dgm:t>
        <a:bodyPr/>
        <a:lstStyle/>
        <a:p>
          <a:pPr algn="just"/>
          <a:endParaRPr lang="es-ES" sz="1800">
            <a:latin typeface="Times New Roman" panose="02020603050405020304" pitchFamily="18" charset="0"/>
            <a:cs typeface="Times New Roman" panose="02020603050405020304" pitchFamily="18" charset="0"/>
          </a:endParaRPr>
        </a:p>
      </dgm:t>
    </dgm:pt>
    <dgm:pt modelId="{AED5F6DD-B6C0-4F9A-8162-E0CF52DABA18}" type="sibTrans" cxnId="{747B26C2-BF3B-4B87-A73E-5A55A21A86EE}">
      <dgm:prSet/>
      <dgm:spPr/>
      <dgm:t>
        <a:bodyPr/>
        <a:lstStyle/>
        <a:p>
          <a:pPr algn="just"/>
          <a:endParaRPr lang="es-ES" sz="1800">
            <a:latin typeface="Times New Roman" panose="02020603050405020304" pitchFamily="18" charset="0"/>
            <a:cs typeface="Times New Roman" panose="02020603050405020304" pitchFamily="18" charset="0"/>
          </a:endParaRPr>
        </a:p>
      </dgm:t>
    </dgm:pt>
    <dgm:pt modelId="{0548B0F6-2066-4D18-B76C-7AEA3D7C4979}" type="pres">
      <dgm:prSet presAssocID="{4F0F234B-19D2-47D4-9675-896504A41E8B}" presName="Name0" presStyleCnt="0">
        <dgm:presLayoutVars>
          <dgm:dir/>
          <dgm:resizeHandles val="exact"/>
        </dgm:presLayoutVars>
      </dgm:prSet>
      <dgm:spPr/>
    </dgm:pt>
    <dgm:pt modelId="{E7E582B8-6C4D-43AE-AB87-3E2BCAB2F283}" type="pres">
      <dgm:prSet presAssocID="{A16A6079-D62C-4118-9753-5250931576DB}" presName="composite" presStyleCnt="0"/>
      <dgm:spPr/>
    </dgm:pt>
    <dgm:pt modelId="{3F708B53-F4CA-4F47-B09C-58503885ECCD}" type="pres">
      <dgm:prSet presAssocID="{A16A6079-D62C-4118-9753-5250931576DB}" presName="rect1" presStyleLbl="trAlignAcc1" presStyleIdx="0" presStyleCnt="1">
        <dgm:presLayoutVars>
          <dgm:bulletEnabled val="1"/>
        </dgm:presLayoutVars>
      </dgm:prSet>
      <dgm:spPr/>
      <dgm:t>
        <a:bodyPr/>
        <a:lstStyle/>
        <a:p>
          <a:endParaRPr lang="es-ES"/>
        </a:p>
      </dgm:t>
    </dgm:pt>
    <dgm:pt modelId="{9E775831-11CA-442A-BC21-754A1E69107F}" type="pres">
      <dgm:prSet presAssocID="{A16A6079-D62C-4118-9753-5250931576DB}" presName="rect2" presStyleLbl="fgImgPlace1" presStyleIdx="0" presStyleCnt="1" custScaleX="123428" custScaleY="101578"/>
      <dgm:spPr>
        <a:blipFill rotWithShape="1">
          <a:blip xmlns:r="http://schemas.openxmlformats.org/officeDocument/2006/relationships" r:embed="rId1"/>
          <a:stretch>
            <a:fillRect/>
          </a:stretch>
        </a:blipFill>
      </dgm:spPr>
    </dgm:pt>
  </dgm:ptLst>
  <dgm:cxnLst>
    <dgm:cxn modelId="{747B26C2-BF3B-4B87-A73E-5A55A21A86EE}" srcId="{A16A6079-D62C-4118-9753-5250931576DB}" destId="{77C84648-36D4-4013-9D0D-376F1E1AA208}" srcOrd="0" destOrd="0" parTransId="{31FBDE8C-D24B-4E36-863B-EDECD7D9D984}" sibTransId="{AED5F6DD-B6C0-4F9A-8162-E0CF52DABA18}"/>
    <dgm:cxn modelId="{2700B127-10BE-4B07-812F-A9181D6C1A22}" srcId="{4F0F234B-19D2-47D4-9675-896504A41E8B}" destId="{A16A6079-D62C-4118-9753-5250931576DB}" srcOrd="0" destOrd="0" parTransId="{30C84C0B-88EB-42FB-93E6-9EEAB6AF14AD}" sibTransId="{F86D1DA8-4F80-44BF-B4A2-C6855D279369}"/>
    <dgm:cxn modelId="{AE386E3D-8B3B-4E1B-B10A-BC70D819F6D3}" type="presOf" srcId="{A16A6079-D62C-4118-9753-5250931576DB}" destId="{3F708B53-F4CA-4F47-B09C-58503885ECCD}" srcOrd="0" destOrd="0" presId="urn:microsoft.com/office/officeart/2008/layout/PictureStrips"/>
    <dgm:cxn modelId="{4E63E961-35C6-4F65-8358-14E9A0027662}" type="presOf" srcId="{77C84648-36D4-4013-9D0D-376F1E1AA208}" destId="{3F708B53-F4CA-4F47-B09C-58503885ECCD}" srcOrd="0" destOrd="1" presId="urn:microsoft.com/office/officeart/2008/layout/PictureStrips"/>
    <dgm:cxn modelId="{0C0DAE36-A897-4ADE-B417-1509F265B4D1}" type="presOf" srcId="{4F0F234B-19D2-47D4-9675-896504A41E8B}" destId="{0548B0F6-2066-4D18-B76C-7AEA3D7C4979}" srcOrd="0" destOrd="0" presId="urn:microsoft.com/office/officeart/2008/layout/PictureStrips"/>
    <dgm:cxn modelId="{C8B8F47A-BEFF-445D-99C3-45692C8E52E3}" type="presParOf" srcId="{0548B0F6-2066-4D18-B76C-7AEA3D7C4979}" destId="{E7E582B8-6C4D-43AE-AB87-3E2BCAB2F283}" srcOrd="0" destOrd="0" presId="urn:microsoft.com/office/officeart/2008/layout/PictureStrips"/>
    <dgm:cxn modelId="{EA179E59-B02C-4A3B-AF19-C96E28743676}" type="presParOf" srcId="{E7E582B8-6C4D-43AE-AB87-3E2BCAB2F283}" destId="{3F708B53-F4CA-4F47-B09C-58503885ECCD}" srcOrd="0" destOrd="0" presId="urn:microsoft.com/office/officeart/2008/layout/PictureStrips"/>
    <dgm:cxn modelId="{391F038B-FF8D-4675-BBEA-979716A7697D}" type="presParOf" srcId="{E7E582B8-6C4D-43AE-AB87-3E2BCAB2F283}" destId="{9E775831-11CA-442A-BC21-754A1E69107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4E24BF3-121B-4539-8096-223533DAD361}" type="doc">
      <dgm:prSet loTypeId="urn:microsoft.com/office/officeart/2005/8/layout/pList2" loCatId="list" qsTypeId="urn:microsoft.com/office/officeart/2005/8/quickstyle/simple1" qsCatId="simple" csTypeId="urn:microsoft.com/office/officeart/2005/8/colors/accent1_2" csCatId="accent1" phldr="1"/>
      <dgm:spPr/>
    </dgm:pt>
    <dgm:pt modelId="{1DA33FC9-F58A-4C1C-90D6-D7AAF599F69A}">
      <dgm:prSet phldrT="[Texto]"/>
      <dgm:spPr/>
      <dgm:t>
        <a:bodyPr/>
        <a:lstStyle/>
        <a:p>
          <a:r>
            <a:rPr lang="es-EC" dirty="0" smtClean="0"/>
            <a:t>La principal fuente de financiamiento usadas por los propietarios de las PYMES de la construcción son los préstamos informales que en su mayoría se componen de créditos familiares.</a:t>
          </a:r>
          <a:endParaRPr lang="es-EC" dirty="0"/>
        </a:p>
      </dgm:t>
    </dgm:pt>
    <dgm:pt modelId="{20840A53-1D47-4FE6-B248-4267735629AB}" type="parTrans" cxnId="{46FF6647-1156-44A5-AA5C-243F65A25A52}">
      <dgm:prSet/>
      <dgm:spPr/>
      <dgm:t>
        <a:bodyPr/>
        <a:lstStyle/>
        <a:p>
          <a:endParaRPr lang="es-EC"/>
        </a:p>
      </dgm:t>
    </dgm:pt>
    <dgm:pt modelId="{FA2F87C9-0BE0-4168-8302-3BAB152B35F2}" type="sibTrans" cxnId="{46FF6647-1156-44A5-AA5C-243F65A25A52}">
      <dgm:prSet/>
      <dgm:spPr/>
      <dgm:t>
        <a:bodyPr/>
        <a:lstStyle/>
        <a:p>
          <a:endParaRPr lang="es-EC"/>
        </a:p>
      </dgm:t>
    </dgm:pt>
    <dgm:pt modelId="{C78858BE-ADF9-45F7-BF65-BD617951F662}">
      <dgm:prSet phldrT="[Texto]"/>
      <dgm:spPr/>
      <dgm:t>
        <a:bodyPr/>
        <a:lstStyle/>
        <a:p>
          <a:r>
            <a:rPr lang="es-EC" dirty="0" smtClean="0"/>
            <a:t>Las PYMES del sector de la construcción desconocen en un 75% de la existencia de fuentes alternativas de financiamiento, lo cual incide directamente en el crecimiento económico de la empresa.</a:t>
          </a:r>
          <a:endParaRPr lang="es-EC" dirty="0"/>
        </a:p>
      </dgm:t>
    </dgm:pt>
    <dgm:pt modelId="{0C2C6250-E4BB-4E20-BB34-81438C44E0DF}" type="parTrans" cxnId="{523A8828-9BFD-4003-AE88-1B9A1BC89D1C}">
      <dgm:prSet/>
      <dgm:spPr/>
      <dgm:t>
        <a:bodyPr/>
        <a:lstStyle/>
        <a:p>
          <a:endParaRPr lang="es-EC"/>
        </a:p>
      </dgm:t>
    </dgm:pt>
    <dgm:pt modelId="{12727363-6149-4CFC-A7EF-173EFA1FBAE0}" type="sibTrans" cxnId="{523A8828-9BFD-4003-AE88-1B9A1BC89D1C}">
      <dgm:prSet/>
      <dgm:spPr/>
      <dgm:t>
        <a:bodyPr/>
        <a:lstStyle/>
        <a:p>
          <a:endParaRPr lang="es-EC"/>
        </a:p>
      </dgm:t>
    </dgm:pt>
    <dgm:pt modelId="{32373517-6F02-448F-A917-F3406BE7A161}">
      <dgm:prSet phldrT="[Texto]"/>
      <dgm:spPr/>
      <dgm:t>
        <a:bodyPr/>
        <a:lstStyle/>
        <a:p>
          <a:r>
            <a:rPr lang="es-EC" dirty="0" smtClean="0"/>
            <a:t>Se determinó que a través del fideicomiso se optimizan las ventas en aproximadamente 90%, lo cual representa una fuente alternativa de financiamiento para las PYMES de la construcción.</a:t>
          </a:r>
          <a:endParaRPr lang="es-EC" dirty="0"/>
        </a:p>
      </dgm:t>
    </dgm:pt>
    <dgm:pt modelId="{851527EC-4AD6-4950-9F8C-5F193E9AE359}" type="parTrans" cxnId="{970DC286-877F-4426-9615-F48439019851}">
      <dgm:prSet/>
      <dgm:spPr/>
      <dgm:t>
        <a:bodyPr/>
        <a:lstStyle/>
        <a:p>
          <a:endParaRPr lang="es-EC"/>
        </a:p>
      </dgm:t>
    </dgm:pt>
    <dgm:pt modelId="{ACDE0D2C-A050-4782-A3AE-B59782E486B5}" type="sibTrans" cxnId="{970DC286-877F-4426-9615-F48439019851}">
      <dgm:prSet/>
      <dgm:spPr/>
      <dgm:t>
        <a:bodyPr/>
        <a:lstStyle/>
        <a:p>
          <a:endParaRPr lang="es-EC"/>
        </a:p>
      </dgm:t>
    </dgm:pt>
    <dgm:pt modelId="{8595A53D-F86D-456A-8FE5-224E833A0CB3}" type="pres">
      <dgm:prSet presAssocID="{B4E24BF3-121B-4539-8096-223533DAD361}" presName="Name0" presStyleCnt="0">
        <dgm:presLayoutVars>
          <dgm:dir/>
          <dgm:resizeHandles val="exact"/>
        </dgm:presLayoutVars>
      </dgm:prSet>
      <dgm:spPr/>
    </dgm:pt>
    <dgm:pt modelId="{8CBC18DF-CB09-4D3E-9A9B-CE72E06FE564}" type="pres">
      <dgm:prSet presAssocID="{B4E24BF3-121B-4539-8096-223533DAD361}" presName="bkgdShp" presStyleLbl="alignAccFollowNode1" presStyleIdx="0" presStyleCnt="1"/>
      <dgm:spPr/>
    </dgm:pt>
    <dgm:pt modelId="{ED4FB80D-BEE3-49D8-B947-FE52B9C5C780}" type="pres">
      <dgm:prSet presAssocID="{B4E24BF3-121B-4539-8096-223533DAD361}" presName="linComp" presStyleCnt="0"/>
      <dgm:spPr/>
    </dgm:pt>
    <dgm:pt modelId="{92C6F4A1-5809-439F-9EFB-B9D7927818D8}" type="pres">
      <dgm:prSet presAssocID="{1DA33FC9-F58A-4C1C-90D6-D7AAF599F69A}" presName="compNode" presStyleCnt="0"/>
      <dgm:spPr/>
    </dgm:pt>
    <dgm:pt modelId="{E9BBE811-43B5-456E-8F57-9661AE08306D}" type="pres">
      <dgm:prSet presAssocID="{1DA33FC9-F58A-4C1C-90D6-D7AAF599F69A}" presName="node" presStyleLbl="node1" presStyleIdx="0" presStyleCnt="3">
        <dgm:presLayoutVars>
          <dgm:bulletEnabled val="1"/>
        </dgm:presLayoutVars>
      </dgm:prSet>
      <dgm:spPr/>
      <dgm:t>
        <a:bodyPr/>
        <a:lstStyle/>
        <a:p>
          <a:endParaRPr lang="es-EC"/>
        </a:p>
      </dgm:t>
    </dgm:pt>
    <dgm:pt modelId="{A6128539-A15C-4B8C-99B1-59B31FEB67F8}" type="pres">
      <dgm:prSet presAssocID="{1DA33FC9-F58A-4C1C-90D6-D7AAF599F69A}" presName="invisiNode" presStyleLbl="node1" presStyleIdx="0" presStyleCnt="3"/>
      <dgm:spPr/>
    </dgm:pt>
    <dgm:pt modelId="{B1C4D598-76D6-4BA1-9EA5-AE9541EE53CE}" type="pres">
      <dgm:prSet presAssocID="{1DA33FC9-F58A-4C1C-90D6-D7AAF599F69A}" presName="imagNode" presStyleLbl="fgImgPlace1" presStyleIdx="0" presStyleCnt="3"/>
      <dgm:spPr>
        <a:blipFill rotWithShape="1">
          <a:blip xmlns:r="http://schemas.openxmlformats.org/officeDocument/2006/relationships" r:embed="rId1"/>
          <a:stretch>
            <a:fillRect/>
          </a:stretch>
        </a:blipFill>
      </dgm:spPr>
    </dgm:pt>
    <dgm:pt modelId="{06F560A5-D4D0-4A41-8A6A-EA97B296AE32}" type="pres">
      <dgm:prSet presAssocID="{FA2F87C9-0BE0-4168-8302-3BAB152B35F2}" presName="sibTrans" presStyleLbl="sibTrans2D1" presStyleIdx="0" presStyleCnt="0"/>
      <dgm:spPr/>
      <dgm:t>
        <a:bodyPr/>
        <a:lstStyle/>
        <a:p>
          <a:endParaRPr lang="es-EC"/>
        </a:p>
      </dgm:t>
    </dgm:pt>
    <dgm:pt modelId="{7E24D183-31AE-46C8-BA46-7E0C7EF0522D}" type="pres">
      <dgm:prSet presAssocID="{C78858BE-ADF9-45F7-BF65-BD617951F662}" presName="compNode" presStyleCnt="0"/>
      <dgm:spPr/>
    </dgm:pt>
    <dgm:pt modelId="{9E3030CE-7F4A-4A1F-A299-223FB77B1B74}" type="pres">
      <dgm:prSet presAssocID="{C78858BE-ADF9-45F7-BF65-BD617951F662}" presName="node" presStyleLbl="node1" presStyleIdx="1" presStyleCnt="3">
        <dgm:presLayoutVars>
          <dgm:bulletEnabled val="1"/>
        </dgm:presLayoutVars>
      </dgm:prSet>
      <dgm:spPr/>
      <dgm:t>
        <a:bodyPr/>
        <a:lstStyle/>
        <a:p>
          <a:endParaRPr lang="es-EC"/>
        </a:p>
      </dgm:t>
    </dgm:pt>
    <dgm:pt modelId="{43A0B14D-A217-459C-85C2-C72EE6A9C0E6}" type="pres">
      <dgm:prSet presAssocID="{C78858BE-ADF9-45F7-BF65-BD617951F662}" presName="invisiNode" presStyleLbl="node1" presStyleIdx="1" presStyleCnt="3"/>
      <dgm:spPr/>
    </dgm:pt>
    <dgm:pt modelId="{CBB47AAE-6ECE-4953-BB6F-7C21B0B9DC9D}" type="pres">
      <dgm:prSet presAssocID="{C78858BE-ADF9-45F7-BF65-BD617951F662}" presName="imagNode" presStyleLbl="fgImgPlace1" presStyleIdx="1" presStyleCnt="3"/>
      <dgm:spPr>
        <a:blipFill rotWithShape="1">
          <a:blip xmlns:r="http://schemas.openxmlformats.org/officeDocument/2006/relationships" r:embed="rId2"/>
          <a:stretch>
            <a:fillRect/>
          </a:stretch>
        </a:blipFill>
      </dgm:spPr>
    </dgm:pt>
    <dgm:pt modelId="{DC79D2CE-37CA-497A-93D9-2C48E15ABAB8}" type="pres">
      <dgm:prSet presAssocID="{12727363-6149-4CFC-A7EF-173EFA1FBAE0}" presName="sibTrans" presStyleLbl="sibTrans2D1" presStyleIdx="0" presStyleCnt="0"/>
      <dgm:spPr/>
      <dgm:t>
        <a:bodyPr/>
        <a:lstStyle/>
        <a:p>
          <a:endParaRPr lang="es-EC"/>
        </a:p>
      </dgm:t>
    </dgm:pt>
    <dgm:pt modelId="{403A0B48-B503-4359-91C4-D0A07024C43D}" type="pres">
      <dgm:prSet presAssocID="{32373517-6F02-448F-A917-F3406BE7A161}" presName="compNode" presStyleCnt="0"/>
      <dgm:spPr/>
    </dgm:pt>
    <dgm:pt modelId="{388195F4-9FC7-40D5-B85B-327B628FC0DA}" type="pres">
      <dgm:prSet presAssocID="{32373517-6F02-448F-A917-F3406BE7A161}" presName="node" presStyleLbl="node1" presStyleIdx="2" presStyleCnt="3">
        <dgm:presLayoutVars>
          <dgm:bulletEnabled val="1"/>
        </dgm:presLayoutVars>
      </dgm:prSet>
      <dgm:spPr/>
      <dgm:t>
        <a:bodyPr/>
        <a:lstStyle/>
        <a:p>
          <a:endParaRPr lang="es-EC"/>
        </a:p>
      </dgm:t>
    </dgm:pt>
    <dgm:pt modelId="{453C094E-F3B3-4DCC-8CC6-2C55667D3DEC}" type="pres">
      <dgm:prSet presAssocID="{32373517-6F02-448F-A917-F3406BE7A161}" presName="invisiNode" presStyleLbl="node1" presStyleIdx="2" presStyleCnt="3"/>
      <dgm:spPr/>
    </dgm:pt>
    <dgm:pt modelId="{35AFF888-3EDB-4193-B9A0-B5FA189090F6}" type="pres">
      <dgm:prSet presAssocID="{32373517-6F02-448F-A917-F3406BE7A161}" presName="imagNode" presStyleLbl="fgImgPlace1" presStyleIdx="2" presStyleCnt="3"/>
      <dgm:spPr>
        <a:blipFill rotWithShape="1">
          <a:blip xmlns:r="http://schemas.openxmlformats.org/officeDocument/2006/relationships" r:embed="rId3"/>
          <a:stretch>
            <a:fillRect/>
          </a:stretch>
        </a:blipFill>
      </dgm:spPr>
    </dgm:pt>
  </dgm:ptLst>
  <dgm:cxnLst>
    <dgm:cxn modelId="{970DC286-877F-4426-9615-F48439019851}" srcId="{B4E24BF3-121B-4539-8096-223533DAD361}" destId="{32373517-6F02-448F-A917-F3406BE7A161}" srcOrd="2" destOrd="0" parTransId="{851527EC-4AD6-4950-9F8C-5F193E9AE359}" sibTransId="{ACDE0D2C-A050-4782-A3AE-B59782E486B5}"/>
    <dgm:cxn modelId="{0D4779A3-8800-4E6A-BA9F-9875B51D17F9}" type="presOf" srcId="{C78858BE-ADF9-45F7-BF65-BD617951F662}" destId="{9E3030CE-7F4A-4A1F-A299-223FB77B1B74}" srcOrd="0" destOrd="0" presId="urn:microsoft.com/office/officeart/2005/8/layout/pList2"/>
    <dgm:cxn modelId="{2E38AAFA-E9B2-47F6-BAA9-0E98A1460716}" type="presOf" srcId="{FA2F87C9-0BE0-4168-8302-3BAB152B35F2}" destId="{06F560A5-D4D0-4A41-8A6A-EA97B296AE32}" srcOrd="0" destOrd="0" presId="urn:microsoft.com/office/officeart/2005/8/layout/pList2"/>
    <dgm:cxn modelId="{46FF6647-1156-44A5-AA5C-243F65A25A52}" srcId="{B4E24BF3-121B-4539-8096-223533DAD361}" destId="{1DA33FC9-F58A-4C1C-90D6-D7AAF599F69A}" srcOrd="0" destOrd="0" parTransId="{20840A53-1D47-4FE6-B248-4267735629AB}" sibTransId="{FA2F87C9-0BE0-4168-8302-3BAB152B35F2}"/>
    <dgm:cxn modelId="{B1DFEED3-E567-4961-A4FE-0A70C463180B}" type="presOf" srcId="{32373517-6F02-448F-A917-F3406BE7A161}" destId="{388195F4-9FC7-40D5-B85B-327B628FC0DA}" srcOrd="0" destOrd="0" presId="urn:microsoft.com/office/officeart/2005/8/layout/pList2"/>
    <dgm:cxn modelId="{8EE780F2-3B04-459E-BFDF-6F20AEFF690F}" type="presOf" srcId="{12727363-6149-4CFC-A7EF-173EFA1FBAE0}" destId="{DC79D2CE-37CA-497A-93D9-2C48E15ABAB8}" srcOrd="0" destOrd="0" presId="urn:microsoft.com/office/officeart/2005/8/layout/pList2"/>
    <dgm:cxn modelId="{523A8828-9BFD-4003-AE88-1B9A1BC89D1C}" srcId="{B4E24BF3-121B-4539-8096-223533DAD361}" destId="{C78858BE-ADF9-45F7-BF65-BD617951F662}" srcOrd="1" destOrd="0" parTransId="{0C2C6250-E4BB-4E20-BB34-81438C44E0DF}" sibTransId="{12727363-6149-4CFC-A7EF-173EFA1FBAE0}"/>
    <dgm:cxn modelId="{D99A0B12-C013-4A52-A86F-5B4EB7A87B0F}" type="presOf" srcId="{B4E24BF3-121B-4539-8096-223533DAD361}" destId="{8595A53D-F86D-456A-8FE5-224E833A0CB3}" srcOrd="0" destOrd="0" presId="urn:microsoft.com/office/officeart/2005/8/layout/pList2"/>
    <dgm:cxn modelId="{AA9AFF58-9CF4-4CF4-91C6-76D2EA4E25C0}" type="presOf" srcId="{1DA33FC9-F58A-4C1C-90D6-D7AAF599F69A}" destId="{E9BBE811-43B5-456E-8F57-9661AE08306D}" srcOrd="0" destOrd="0" presId="urn:microsoft.com/office/officeart/2005/8/layout/pList2"/>
    <dgm:cxn modelId="{E5640BB3-0B1F-4391-8EE3-2632FEBA98A5}" type="presParOf" srcId="{8595A53D-F86D-456A-8FE5-224E833A0CB3}" destId="{8CBC18DF-CB09-4D3E-9A9B-CE72E06FE564}" srcOrd="0" destOrd="0" presId="urn:microsoft.com/office/officeart/2005/8/layout/pList2"/>
    <dgm:cxn modelId="{3B5718CA-E7B8-42D1-8831-1B5A12A4CC8E}" type="presParOf" srcId="{8595A53D-F86D-456A-8FE5-224E833A0CB3}" destId="{ED4FB80D-BEE3-49D8-B947-FE52B9C5C780}" srcOrd="1" destOrd="0" presId="urn:microsoft.com/office/officeart/2005/8/layout/pList2"/>
    <dgm:cxn modelId="{DE3989BD-366E-4968-86D6-DAFE18CC7EF8}" type="presParOf" srcId="{ED4FB80D-BEE3-49D8-B947-FE52B9C5C780}" destId="{92C6F4A1-5809-439F-9EFB-B9D7927818D8}" srcOrd="0" destOrd="0" presId="urn:microsoft.com/office/officeart/2005/8/layout/pList2"/>
    <dgm:cxn modelId="{D48D22DD-009B-43F6-80AC-E0C247B8C7AF}" type="presParOf" srcId="{92C6F4A1-5809-439F-9EFB-B9D7927818D8}" destId="{E9BBE811-43B5-456E-8F57-9661AE08306D}" srcOrd="0" destOrd="0" presId="urn:microsoft.com/office/officeart/2005/8/layout/pList2"/>
    <dgm:cxn modelId="{4E27E3DB-B60C-4864-8F28-A03105C6D84F}" type="presParOf" srcId="{92C6F4A1-5809-439F-9EFB-B9D7927818D8}" destId="{A6128539-A15C-4B8C-99B1-59B31FEB67F8}" srcOrd="1" destOrd="0" presId="urn:microsoft.com/office/officeart/2005/8/layout/pList2"/>
    <dgm:cxn modelId="{58AD8678-A715-4F85-848C-5BFBF3E132EC}" type="presParOf" srcId="{92C6F4A1-5809-439F-9EFB-B9D7927818D8}" destId="{B1C4D598-76D6-4BA1-9EA5-AE9541EE53CE}" srcOrd="2" destOrd="0" presId="urn:microsoft.com/office/officeart/2005/8/layout/pList2"/>
    <dgm:cxn modelId="{3EAB69BE-F16D-4570-BE09-08A15AB1F5AC}" type="presParOf" srcId="{ED4FB80D-BEE3-49D8-B947-FE52B9C5C780}" destId="{06F560A5-D4D0-4A41-8A6A-EA97B296AE32}" srcOrd="1" destOrd="0" presId="urn:microsoft.com/office/officeart/2005/8/layout/pList2"/>
    <dgm:cxn modelId="{13D63F40-67A0-43C9-913F-C31DFB3DDD77}" type="presParOf" srcId="{ED4FB80D-BEE3-49D8-B947-FE52B9C5C780}" destId="{7E24D183-31AE-46C8-BA46-7E0C7EF0522D}" srcOrd="2" destOrd="0" presId="urn:microsoft.com/office/officeart/2005/8/layout/pList2"/>
    <dgm:cxn modelId="{B215E3C0-F69E-40AD-9F4E-72DE1EB63FF5}" type="presParOf" srcId="{7E24D183-31AE-46C8-BA46-7E0C7EF0522D}" destId="{9E3030CE-7F4A-4A1F-A299-223FB77B1B74}" srcOrd="0" destOrd="0" presId="urn:microsoft.com/office/officeart/2005/8/layout/pList2"/>
    <dgm:cxn modelId="{817FD476-6FF6-4384-AFBF-309ED5D42E2D}" type="presParOf" srcId="{7E24D183-31AE-46C8-BA46-7E0C7EF0522D}" destId="{43A0B14D-A217-459C-85C2-C72EE6A9C0E6}" srcOrd="1" destOrd="0" presId="urn:microsoft.com/office/officeart/2005/8/layout/pList2"/>
    <dgm:cxn modelId="{5A1F9F53-1F0E-4B42-B4D3-1B5FEF6FA089}" type="presParOf" srcId="{7E24D183-31AE-46C8-BA46-7E0C7EF0522D}" destId="{CBB47AAE-6ECE-4953-BB6F-7C21B0B9DC9D}" srcOrd="2" destOrd="0" presId="urn:microsoft.com/office/officeart/2005/8/layout/pList2"/>
    <dgm:cxn modelId="{24697D2A-2F09-49E7-9AA9-A2FBCBCD1FB2}" type="presParOf" srcId="{ED4FB80D-BEE3-49D8-B947-FE52B9C5C780}" destId="{DC79D2CE-37CA-497A-93D9-2C48E15ABAB8}" srcOrd="3" destOrd="0" presId="urn:microsoft.com/office/officeart/2005/8/layout/pList2"/>
    <dgm:cxn modelId="{4BE42DCA-432B-4326-9D6A-EFE3914E9FDC}" type="presParOf" srcId="{ED4FB80D-BEE3-49D8-B947-FE52B9C5C780}" destId="{403A0B48-B503-4359-91C4-D0A07024C43D}" srcOrd="4" destOrd="0" presId="urn:microsoft.com/office/officeart/2005/8/layout/pList2"/>
    <dgm:cxn modelId="{B5A43CAC-FDBB-4CBF-B2BF-C7E6E5771571}" type="presParOf" srcId="{403A0B48-B503-4359-91C4-D0A07024C43D}" destId="{388195F4-9FC7-40D5-B85B-327B628FC0DA}" srcOrd="0" destOrd="0" presId="urn:microsoft.com/office/officeart/2005/8/layout/pList2"/>
    <dgm:cxn modelId="{F32F1ECB-65D9-44B6-8505-552815A5193F}" type="presParOf" srcId="{403A0B48-B503-4359-91C4-D0A07024C43D}" destId="{453C094E-F3B3-4DCC-8CC6-2C55667D3DEC}" srcOrd="1" destOrd="0" presId="urn:microsoft.com/office/officeart/2005/8/layout/pList2"/>
    <dgm:cxn modelId="{5887A898-5975-4F68-95D1-99CF2F7801F2}" type="presParOf" srcId="{403A0B48-B503-4359-91C4-D0A07024C43D}" destId="{35AFF888-3EDB-4193-B9A0-B5FA189090F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EA4B1C-6204-49F7-961A-E57079CF19D0}"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EC"/>
        </a:p>
      </dgm:t>
    </dgm:pt>
    <dgm:pt modelId="{203D0B2D-887D-4BBA-8799-7F822087AB98}">
      <dgm:prSet phldrT="[Texto]" custT="1"/>
      <dgm:spPr/>
      <dgm:t>
        <a:bodyPr/>
        <a:lstStyle/>
        <a:p>
          <a:r>
            <a:rPr lang="es-EC" sz="1600" dirty="0" smtClean="0"/>
            <a:t>Crear un contrato fideicomiso, de esta manera las PYMES constructoras podrán optimizar sus recursos y obtener mayores beneficios, así como se asegurara de la culminación de sus proyectos inmobiliarios en un menor tiempo, lo que genera confianza entre los clientes y además aumentarán sus ventas significativamente.</a:t>
          </a:r>
          <a:endParaRPr lang="es-EC" sz="1600" dirty="0"/>
        </a:p>
      </dgm:t>
    </dgm:pt>
    <dgm:pt modelId="{42BE9F2C-DAC9-445A-974C-C3BAB6A5B013}" type="parTrans" cxnId="{0EE2F94F-B645-41B4-935B-C8B4C7865B91}">
      <dgm:prSet/>
      <dgm:spPr/>
      <dgm:t>
        <a:bodyPr/>
        <a:lstStyle/>
        <a:p>
          <a:endParaRPr lang="es-EC"/>
        </a:p>
      </dgm:t>
    </dgm:pt>
    <dgm:pt modelId="{90DE9980-AE0E-4A5C-A6AB-1EF19C8C8F8C}" type="sibTrans" cxnId="{0EE2F94F-B645-41B4-935B-C8B4C7865B91}">
      <dgm:prSet/>
      <dgm:spPr/>
      <dgm:t>
        <a:bodyPr/>
        <a:lstStyle/>
        <a:p>
          <a:endParaRPr lang="es-EC"/>
        </a:p>
      </dgm:t>
    </dgm:pt>
    <dgm:pt modelId="{F32DBBF0-53FF-468A-8759-955CA784A335}">
      <dgm:prSet phldrT="[Texto]" custT="1"/>
      <dgm:spPr/>
      <dgm:t>
        <a:bodyPr/>
        <a:lstStyle/>
        <a:p>
          <a:r>
            <a:rPr lang="es-EC" sz="1500" dirty="0" smtClean="0"/>
            <a:t>Facilitar créditos dirigidos principalmente al sector de las PYMES de la construcción, por medio de entidades privadas y públicas siendo más flexibles con la documentación solicitada para la obtención de un crédito para la construcción.</a:t>
          </a:r>
          <a:endParaRPr lang="es-EC" sz="1500" dirty="0"/>
        </a:p>
      </dgm:t>
    </dgm:pt>
    <dgm:pt modelId="{C61CB7C0-B445-4B82-B6C1-F6CD9354B7A9}" type="parTrans" cxnId="{CA2033FF-6A8C-4CE5-AB64-1E7F28C05C02}">
      <dgm:prSet/>
      <dgm:spPr/>
      <dgm:t>
        <a:bodyPr/>
        <a:lstStyle/>
        <a:p>
          <a:endParaRPr lang="es-EC"/>
        </a:p>
      </dgm:t>
    </dgm:pt>
    <dgm:pt modelId="{52C7399D-652C-48DC-AC1A-AD1054F1B6AC}" type="sibTrans" cxnId="{CA2033FF-6A8C-4CE5-AB64-1E7F28C05C02}">
      <dgm:prSet/>
      <dgm:spPr/>
      <dgm:t>
        <a:bodyPr/>
        <a:lstStyle/>
        <a:p>
          <a:endParaRPr lang="es-EC"/>
        </a:p>
      </dgm:t>
    </dgm:pt>
    <dgm:pt modelId="{F6D97F95-1870-4EB3-B57D-A74D77CCA146}">
      <dgm:prSet phldrT="[Texto]" custT="1"/>
      <dgm:spPr/>
      <dgm:t>
        <a:bodyPr/>
        <a:lstStyle/>
        <a:p>
          <a:r>
            <a:rPr lang="es-EC" sz="1500" dirty="0" smtClean="0"/>
            <a:t>Implementar políticas públicas por medio del gobierno que otorguen beneficios para las pequeñas y medianas empresas de la construcción, que incentiven la construcción de más viviendas para satisfacer la demanda en el Distrito Metropolitano de Quito, de esta manera se estaría cuidando la empresa nacional así como la generación de fuentes de empleo para cientos de familias ecuatorianas.</a:t>
          </a:r>
          <a:endParaRPr lang="es-EC" sz="1500" dirty="0"/>
        </a:p>
      </dgm:t>
    </dgm:pt>
    <dgm:pt modelId="{0A117D62-E088-4E84-9D66-C039492EADDB}" type="parTrans" cxnId="{7DF57927-D1C8-4EF2-A383-97B4FCE14459}">
      <dgm:prSet/>
      <dgm:spPr/>
      <dgm:t>
        <a:bodyPr/>
        <a:lstStyle/>
        <a:p>
          <a:endParaRPr lang="es-EC"/>
        </a:p>
      </dgm:t>
    </dgm:pt>
    <dgm:pt modelId="{4A29B61F-9655-4905-9322-E0E7432989A9}" type="sibTrans" cxnId="{7DF57927-D1C8-4EF2-A383-97B4FCE14459}">
      <dgm:prSet/>
      <dgm:spPr/>
      <dgm:t>
        <a:bodyPr/>
        <a:lstStyle/>
        <a:p>
          <a:endParaRPr lang="es-EC"/>
        </a:p>
      </dgm:t>
    </dgm:pt>
    <dgm:pt modelId="{741ECA1E-5948-4590-BC47-C7D15515C899}" type="pres">
      <dgm:prSet presAssocID="{93EA4B1C-6204-49F7-961A-E57079CF19D0}" presName="Name0" presStyleCnt="0">
        <dgm:presLayoutVars>
          <dgm:chMax val="7"/>
          <dgm:chPref val="7"/>
          <dgm:dir/>
        </dgm:presLayoutVars>
      </dgm:prSet>
      <dgm:spPr/>
      <dgm:t>
        <a:bodyPr/>
        <a:lstStyle/>
        <a:p>
          <a:endParaRPr lang="es-EC"/>
        </a:p>
      </dgm:t>
    </dgm:pt>
    <dgm:pt modelId="{FCD0624F-55D9-4CAF-8455-F5466A6F38BD}" type="pres">
      <dgm:prSet presAssocID="{93EA4B1C-6204-49F7-961A-E57079CF19D0}" presName="Name1" presStyleCnt="0"/>
      <dgm:spPr/>
    </dgm:pt>
    <dgm:pt modelId="{3AE8AA71-FE33-44CF-AAA4-E92F05A28F71}" type="pres">
      <dgm:prSet presAssocID="{93EA4B1C-6204-49F7-961A-E57079CF19D0}" presName="cycle" presStyleCnt="0"/>
      <dgm:spPr/>
    </dgm:pt>
    <dgm:pt modelId="{438CD778-B448-4180-BFF0-07C96343CF4F}" type="pres">
      <dgm:prSet presAssocID="{93EA4B1C-6204-49F7-961A-E57079CF19D0}" presName="srcNode" presStyleLbl="node1" presStyleIdx="0" presStyleCnt="3"/>
      <dgm:spPr/>
    </dgm:pt>
    <dgm:pt modelId="{67D8D7E5-58B7-4524-BEDD-E896EE3917D0}" type="pres">
      <dgm:prSet presAssocID="{93EA4B1C-6204-49F7-961A-E57079CF19D0}" presName="conn" presStyleLbl="parChTrans1D2" presStyleIdx="0" presStyleCnt="1"/>
      <dgm:spPr/>
      <dgm:t>
        <a:bodyPr/>
        <a:lstStyle/>
        <a:p>
          <a:endParaRPr lang="es-EC"/>
        </a:p>
      </dgm:t>
    </dgm:pt>
    <dgm:pt modelId="{EEF5DE26-D830-4A84-A2D9-5722380AC5E3}" type="pres">
      <dgm:prSet presAssocID="{93EA4B1C-6204-49F7-961A-E57079CF19D0}" presName="extraNode" presStyleLbl="node1" presStyleIdx="0" presStyleCnt="3"/>
      <dgm:spPr/>
    </dgm:pt>
    <dgm:pt modelId="{4FBEBCCC-F948-4DC0-84C5-5C65DA62DC55}" type="pres">
      <dgm:prSet presAssocID="{93EA4B1C-6204-49F7-961A-E57079CF19D0}" presName="dstNode" presStyleLbl="node1" presStyleIdx="0" presStyleCnt="3"/>
      <dgm:spPr/>
    </dgm:pt>
    <dgm:pt modelId="{B1A7A212-2B40-4800-B748-D08A3D698B94}" type="pres">
      <dgm:prSet presAssocID="{203D0B2D-887D-4BBA-8799-7F822087AB98}" presName="text_1" presStyleLbl="node1" presStyleIdx="0" presStyleCnt="3" custScaleY="128571">
        <dgm:presLayoutVars>
          <dgm:bulletEnabled val="1"/>
        </dgm:presLayoutVars>
      </dgm:prSet>
      <dgm:spPr/>
      <dgm:t>
        <a:bodyPr/>
        <a:lstStyle/>
        <a:p>
          <a:endParaRPr lang="es-EC"/>
        </a:p>
      </dgm:t>
    </dgm:pt>
    <dgm:pt modelId="{0922649C-2FBE-44AC-8DF8-213B62D1778B}" type="pres">
      <dgm:prSet presAssocID="{203D0B2D-887D-4BBA-8799-7F822087AB98}" presName="accent_1" presStyleCnt="0"/>
      <dgm:spPr/>
    </dgm:pt>
    <dgm:pt modelId="{DB316563-9645-4061-9ACB-F8F3BD0CD99A}" type="pres">
      <dgm:prSet presAssocID="{203D0B2D-887D-4BBA-8799-7F822087AB98}" presName="accentRepeatNode" presStyleLbl="solidFgAcc1" presStyleIdx="0" presStyleCnt="3"/>
      <dgm:spPr/>
    </dgm:pt>
    <dgm:pt modelId="{83A795A6-8715-4148-9606-B62CA04968E3}" type="pres">
      <dgm:prSet presAssocID="{F32DBBF0-53FF-468A-8759-955CA784A335}" presName="text_2" presStyleLbl="node1" presStyleIdx="1" presStyleCnt="3">
        <dgm:presLayoutVars>
          <dgm:bulletEnabled val="1"/>
        </dgm:presLayoutVars>
      </dgm:prSet>
      <dgm:spPr/>
      <dgm:t>
        <a:bodyPr/>
        <a:lstStyle/>
        <a:p>
          <a:endParaRPr lang="es-EC"/>
        </a:p>
      </dgm:t>
    </dgm:pt>
    <dgm:pt modelId="{5F4D6620-069E-4760-9948-59AC2BDBDB90}" type="pres">
      <dgm:prSet presAssocID="{F32DBBF0-53FF-468A-8759-955CA784A335}" presName="accent_2" presStyleCnt="0"/>
      <dgm:spPr/>
    </dgm:pt>
    <dgm:pt modelId="{556F48E9-01B3-4E38-B454-D842A90B0A63}" type="pres">
      <dgm:prSet presAssocID="{F32DBBF0-53FF-468A-8759-955CA784A335}" presName="accentRepeatNode" presStyleLbl="solidFgAcc1" presStyleIdx="1" presStyleCnt="3"/>
      <dgm:spPr/>
    </dgm:pt>
    <dgm:pt modelId="{E49534FF-4916-4673-9192-90C8AB49A1CE}" type="pres">
      <dgm:prSet presAssocID="{F6D97F95-1870-4EB3-B57D-A74D77CCA146}" presName="text_3" presStyleLbl="node1" presStyleIdx="2" presStyleCnt="3" custScaleY="118840">
        <dgm:presLayoutVars>
          <dgm:bulletEnabled val="1"/>
        </dgm:presLayoutVars>
      </dgm:prSet>
      <dgm:spPr/>
      <dgm:t>
        <a:bodyPr/>
        <a:lstStyle/>
        <a:p>
          <a:endParaRPr lang="es-EC"/>
        </a:p>
      </dgm:t>
    </dgm:pt>
    <dgm:pt modelId="{4C83A28C-517C-4B07-97A9-47933FF69BD5}" type="pres">
      <dgm:prSet presAssocID="{F6D97F95-1870-4EB3-B57D-A74D77CCA146}" presName="accent_3" presStyleCnt="0"/>
      <dgm:spPr/>
    </dgm:pt>
    <dgm:pt modelId="{7AEC2642-9D51-4649-B917-CB7988451BB8}" type="pres">
      <dgm:prSet presAssocID="{F6D97F95-1870-4EB3-B57D-A74D77CCA146}" presName="accentRepeatNode" presStyleLbl="solidFgAcc1" presStyleIdx="2" presStyleCnt="3"/>
      <dgm:spPr/>
    </dgm:pt>
  </dgm:ptLst>
  <dgm:cxnLst>
    <dgm:cxn modelId="{181CDA8F-2B44-401F-8820-4A8A34F5B3E7}" type="presOf" srcId="{93EA4B1C-6204-49F7-961A-E57079CF19D0}" destId="{741ECA1E-5948-4590-BC47-C7D15515C899}" srcOrd="0" destOrd="0" presId="urn:microsoft.com/office/officeart/2008/layout/VerticalCurvedList"/>
    <dgm:cxn modelId="{847EC3AF-FDDF-4BB3-AFFC-BC728E834680}" type="presOf" srcId="{F6D97F95-1870-4EB3-B57D-A74D77CCA146}" destId="{E49534FF-4916-4673-9192-90C8AB49A1CE}" srcOrd="0" destOrd="0" presId="urn:microsoft.com/office/officeart/2008/layout/VerticalCurvedList"/>
    <dgm:cxn modelId="{67840DDE-7346-4B5A-90DC-9DF9BEBFD836}" type="presOf" srcId="{90DE9980-AE0E-4A5C-A6AB-1EF19C8C8F8C}" destId="{67D8D7E5-58B7-4524-BEDD-E896EE3917D0}" srcOrd="0" destOrd="0" presId="urn:microsoft.com/office/officeart/2008/layout/VerticalCurvedList"/>
    <dgm:cxn modelId="{0EE2F94F-B645-41B4-935B-C8B4C7865B91}" srcId="{93EA4B1C-6204-49F7-961A-E57079CF19D0}" destId="{203D0B2D-887D-4BBA-8799-7F822087AB98}" srcOrd="0" destOrd="0" parTransId="{42BE9F2C-DAC9-445A-974C-C3BAB6A5B013}" sibTransId="{90DE9980-AE0E-4A5C-A6AB-1EF19C8C8F8C}"/>
    <dgm:cxn modelId="{A23E48A2-ED14-4F19-96CF-4CB462023988}" type="presOf" srcId="{203D0B2D-887D-4BBA-8799-7F822087AB98}" destId="{B1A7A212-2B40-4800-B748-D08A3D698B94}" srcOrd="0" destOrd="0" presId="urn:microsoft.com/office/officeart/2008/layout/VerticalCurvedList"/>
    <dgm:cxn modelId="{86A3DB97-943E-48DD-A450-E1E99E2E5689}" type="presOf" srcId="{F32DBBF0-53FF-468A-8759-955CA784A335}" destId="{83A795A6-8715-4148-9606-B62CA04968E3}" srcOrd="0" destOrd="0" presId="urn:microsoft.com/office/officeart/2008/layout/VerticalCurvedList"/>
    <dgm:cxn modelId="{7DF57927-D1C8-4EF2-A383-97B4FCE14459}" srcId="{93EA4B1C-6204-49F7-961A-E57079CF19D0}" destId="{F6D97F95-1870-4EB3-B57D-A74D77CCA146}" srcOrd="2" destOrd="0" parTransId="{0A117D62-E088-4E84-9D66-C039492EADDB}" sibTransId="{4A29B61F-9655-4905-9322-E0E7432989A9}"/>
    <dgm:cxn modelId="{CA2033FF-6A8C-4CE5-AB64-1E7F28C05C02}" srcId="{93EA4B1C-6204-49F7-961A-E57079CF19D0}" destId="{F32DBBF0-53FF-468A-8759-955CA784A335}" srcOrd="1" destOrd="0" parTransId="{C61CB7C0-B445-4B82-B6C1-F6CD9354B7A9}" sibTransId="{52C7399D-652C-48DC-AC1A-AD1054F1B6AC}"/>
    <dgm:cxn modelId="{3D2D8CBE-AC5F-4DE5-A3DA-742D544ADE0A}" type="presParOf" srcId="{741ECA1E-5948-4590-BC47-C7D15515C899}" destId="{FCD0624F-55D9-4CAF-8455-F5466A6F38BD}" srcOrd="0" destOrd="0" presId="urn:microsoft.com/office/officeart/2008/layout/VerticalCurvedList"/>
    <dgm:cxn modelId="{66D147EA-378B-46B9-8498-D24D72E1A5F1}" type="presParOf" srcId="{FCD0624F-55D9-4CAF-8455-F5466A6F38BD}" destId="{3AE8AA71-FE33-44CF-AAA4-E92F05A28F71}" srcOrd="0" destOrd="0" presId="urn:microsoft.com/office/officeart/2008/layout/VerticalCurvedList"/>
    <dgm:cxn modelId="{502CA473-8C6B-4069-9858-FBDCF73465BE}" type="presParOf" srcId="{3AE8AA71-FE33-44CF-AAA4-E92F05A28F71}" destId="{438CD778-B448-4180-BFF0-07C96343CF4F}" srcOrd="0" destOrd="0" presId="urn:microsoft.com/office/officeart/2008/layout/VerticalCurvedList"/>
    <dgm:cxn modelId="{CDFDDDB0-69C3-44F1-8AD9-AE7143CDC63A}" type="presParOf" srcId="{3AE8AA71-FE33-44CF-AAA4-E92F05A28F71}" destId="{67D8D7E5-58B7-4524-BEDD-E896EE3917D0}" srcOrd="1" destOrd="0" presId="urn:microsoft.com/office/officeart/2008/layout/VerticalCurvedList"/>
    <dgm:cxn modelId="{934162BE-D81A-43EB-A228-DF4E22F4C068}" type="presParOf" srcId="{3AE8AA71-FE33-44CF-AAA4-E92F05A28F71}" destId="{EEF5DE26-D830-4A84-A2D9-5722380AC5E3}" srcOrd="2" destOrd="0" presId="urn:microsoft.com/office/officeart/2008/layout/VerticalCurvedList"/>
    <dgm:cxn modelId="{67C15F00-7FE3-4753-9FB0-649E09538753}" type="presParOf" srcId="{3AE8AA71-FE33-44CF-AAA4-E92F05A28F71}" destId="{4FBEBCCC-F948-4DC0-84C5-5C65DA62DC55}" srcOrd="3" destOrd="0" presId="urn:microsoft.com/office/officeart/2008/layout/VerticalCurvedList"/>
    <dgm:cxn modelId="{B6A546D3-D2BA-4B07-ACA4-79BCB82EC6EF}" type="presParOf" srcId="{FCD0624F-55D9-4CAF-8455-F5466A6F38BD}" destId="{B1A7A212-2B40-4800-B748-D08A3D698B94}" srcOrd="1" destOrd="0" presId="urn:microsoft.com/office/officeart/2008/layout/VerticalCurvedList"/>
    <dgm:cxn modelId="{FEC90A1C-4E22-4589-89E8-A4216C56AAB5}" type="presParOf" srcId="{FCD0624F-55D9-4CAF-8455-F5466A6F38BD}" destId="{0922649C-2FBE-44AC-8DF8-213B62D1778B}" srcOrd="2" destOrd="0" presId="urn:microsoft.com/office/officeart/2008/layout/VerticalCurvedList"/>
    <dgm:cxn modelId="{2FBBFAAD-B639-4A2B-B51F-E74950FA54F6}" type="presParOf" srcId="{0922649C-2FBE-44AC-8DF8-213B62D1778B}" destId="{DB316563-9645-4061-9ACB-F8F3BD0CD99A}" srcOrd="0" destOrd="0" presId="urn:microsoft.com/office/officeart/2008/layout/VerticalCurvedList"/>
    <dgm:cxn modelId="{3498A8BE-5A3B-4FF1-97F8-650CB6D23004}" type="presParOf" srcId="{FCD0624F-55D9-4CAF-8455-F5466A6F38BD}" destId="{83A795A6-8715-4148-9606-B62CA04968E3}" srcOrd="3" destOrd="0" presId="urn:microsoft.com/office/officeart/2008/layout/VerticalCurvedList"/>
    <dgm:cxn modelId="{77AB9C85-E119-4FE2-B47C-33016653A06C}" type="presParOf" srcId="{FCD0624F-55D9-4CAF-8455-F5466A6F38BD}" destId="{5F4D6620-069E-4760-9948-59AC2BDBDB90}" srcOrd="4" destOrd="0" presId="urn:microsoft.com/office/officeart/2008/layout/VerticalCurvedList"/>
    <dgm:cxn modelId="{3CB118D9-A788-4B73-B26A-FF5EFAA5EEB2}" type="presParOf" srcId="{5F4D6620-069E-4760-9948-59AC2BDBDB90}" destId="{556F48E9-01B3-4E38-B454-D842A90B0A63}" srcOrd="0" destOrd="0" presId="urn:microsoft.com/office/officeart/2008/layout/VerticalCurvedList"/>
    <dgm:cxn modelId="{D6DE9797-FE61-4FCF-8A1E-207036587D9F}" type="presParOf" srcId="{FCD0624F-55D9-4CAF-8455-F5466A6F38BD}" destId="{E49534FF-4916-4673-9192-90C8AB49A1CE}" srcOrd="5" destOrd="0" presId="urn:microsoft.com/office/officeart/2008/layout/VerticalCurvedList"/>
    <dgm:cxn modelId="{CD77D17C-A684-4CBA-B2DD-EB82F7A0933D}" type="presParOf" srcId="{FCD0624F-55D9-4CAF-8455-F5466A6F38BD}" destId="{4C83A28C-517C-4B07-97A9-47933FF69BD5}" srcOrd="6" destOrd="0" presId="urn:microsoft.com/office/officeart/2008/layout/VerticalCurvedList"/>
    <dgm:cxn modelId="{553B619A-BB8B-442E-B4B2-56A968FBA7A6}" type="presParOf" srcId="{4C83A28C-517C-4B07-97A9-47933FF69BD5}" destId="{7AEC2642-9D51-4649-B917-CB7988451BB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0F234B-19D2-47D4-9675-896504A41E8B}" type="doc">
      <dgm:prSet loTypeId="urn:microsoft.com/office/officeart/2008/layout/PictureStrips" loCatId="list" qsTypeId="urn:microsoft.com/office/officeart/2005/8/quickstyle/simple1" qsCatId="simple" csTypeId="urn:microsoft.com/office/officeart/2005/8/colors/colorful5" csCatId="colorful" phldr="1"/>
      <dgm:spPr/>
    </dgm:pt>
    <dgm:pt modelId="{A16A6079-D62C-4118-9753-5250931576DB}">
      <dgm:prSet phldrT="[Texto]" custT="1"/>
      <dgm:spPr/>
      <dgm:t>
        <a:bodyPr/>
        <a:lstStyle/>
        <a:p>
          <a:pPr algn="just"/>
          <a:r>
            <a:rPr lang="es-EC" sz="1800" dirty="0" smtClean="0"/>
            <a:t>Analizar las características principales de las PYMES  de la construcción en el D.M. de Quito y sus necesidades de financiamiento.</a:t>
          </a:r>
          <a:endParaRPr lang="es-ES" sz="1800" dirty="0">
            <a:latin typeface="Times New Roman" panose="02020603050405020304" pitchFamily="18" charset="0"/>
            <a:cs typeface="Times New Roman" panose="02020603050405020304" pitchFamily="18" charset="0"/>
          </a:endParaRPr>
        </a:p>
      </dgm:t>
    </dgm:pt>
    <dgm:pt modelId="{30C84C0B-88EB-42FB-93E6-9EEAB6AF14AD}" type="parTrans" cxnId="{2700B127-10BE-4B07-812F-A9181D6C1A22}">
      <dgm:prSet/>
      <dgm:spPr/>
      <dgm:t>
        <a:bodyPr/>
        <a:lstStyle/>
        <a:p>
          <a:pPr algn="just"/>
          <a:endParaRPr lang="es-ES" sz="1800">
            <a:latin typeface="Times New Roman" panose="02020603050405020304" pitchFamily="18" charset="0"/>
            <a:cs typeface="Times New Roman" panose="02020603050405020304" pitchFamily="18" charset="0"/>
          </a:endParaRPr>
        </a:p>
      </dgm:t>
    </dgm:pt>
    <dgm:pt modelId="{F86D1DA8-4F80-44BF-B4A2-C6855D279369}" type="sibTrans" cxnId="{2700B127-10BE-4B07-812F-A9181D6C1A22}">
      <dgm:prSet/>
      <dgm:spPr/>
      <dgm:t>
        <a:bodyPr/>
        <a:lstStyle/>
        <a:p>
          <a:pPr algn="just"/>
          <a:endParaRPr lang="es-ES" sz="1800">
            <a:latin typeface="Times New Roman" panose="02020603050405020304" pitchFamily="18" charset="0"/>
            <a:cs typeface="Times New Roman" panose="02020603050405020304" pitchFamily="18" charset="0"/>
          </a:endParaRPr>
        </a:p>
      </dgm:t>
    </dgm:pt>
    <dgm:pt modelId="{77C84648-36D4-4013-9D0D-376F1E1AA208}">
      <dgm:prSet custT="1"/>
      <dgm:spPr/>
      <dgm:t>
        <a:bodyPr/>
        <a:lstStyle/>
        <a:p>
          <a:pPr algn="just"/>
          <a:endParaRPr lang="es-ES" sz="1800">
            <a:latin typeface="Times New Roman" panose="02020603050405020304" pitchFamily="18" charset="0"/>
            <a:cs typeface="Times New Roman" panose="02020603050405020304" pitchFamily="18" charset="0"/>
          </a:endParaRPr>
        </a:p>
      </dgm:t>
    </dgm:pt>
    <dgm:pt modelId="{31FBDE8C-D24B-4E36-863B-EDECD7D9D984}" type="parTrans" cxnId="{747B26C2-BF3B-4B87-A73E-5A55A21A86EE}">
      <dgm:prSet/>
      <dgm:spPr/>
      <dgm:t>
        <a:bodyPr/>
        <a:lstStyle/>
        <a:p>
          <a:pPr algn="just"/>
          <a:endParaRPr lang="es-ES" sz="1800">
            <a:latin typeface="Times New Roman" panose="02020603050405020304" pitchFamily="18" charset="0"/>
            <a:cs typeface="Times New Roman" panose="02020603050405020304" pitchFamily="18" charset="0"/>
          </a:endParaRPr>
        </a:p>
      </dgm:t>
    </dgm:pt>
    <dgm:pt modelId="{AED5F6DD-B6C0-4F9A-8162-E0CF52DABA18}" type="sibTrans" cxnId="{747B26C2-BF3B-4B87-A73E-5A55A21A86EE}">
      <dgm:prSet/>
      <dgm:spPr/>
      <dgm:t>
        <a:bodyPr/>
        <a:lstStyle/>
        <a:p>
          <a:pPr algn="just"/>
          <a:endParaRPr lang="es-ES" sz="1800">
            <a:latin typeface="Times New Roman" panose="02020603050405020304" pitchFamily="18" charset="0"/>
            <a:cs typeface="Times New Roman" panose="02020603050405020304" pitchFamily="18" charset="0"/>
          </a:endParaRPr>
        </a:p>
      </dgm:t>
    </dgm:pt>
    <dgm:pt modelId="{5A3ED6EC-EB1A-43DD-9D5E-F839A2CA4D98}">
      <dgm:prSet custT="1"/>
      <dgm:spPr/>
      <dgm:t>
        <a:bodyPr/>
        <a:lstStyle/>
        <a:p>
          <a:pPr algn="just"/>
          <a:r>
            <a:rPr lang="es-EC" sz="1800" dirty="0" smtClean="0"/>
            <a:t>Estudiar las fuentes de financiamiento disponibles para las PYMES del sector de la construcción del D.M. de Quito</a:t>
          </a:r>
          <a:endParaRPr lang="es-ES" sz="1800" dirty="0">
            <a:latin typeface="Times New Roman" panose="02020603050405020304" pitchFamily="18" charset="0"/>
            <a:cs typeface="Times New Roman" panose="02020603050405020304" pitchFamily="18" charset="0"/>
          </a:endParaRPr>
        </a:p>
      </dgm:t>
    </dgm:pt>
    <dgm:pt modelId="{A622030C-9DE6-4CDC-B2B1-32B4899602FA}" type="parTrans" cxnId="{111455F5-2747-49FC-9E2E-BF550B16BDEA}">
      <dgm:prSet/>
      <dgm:spPr/>
      <dgm:t>
        <a:bodyPr/>
        <a:lstStyle/>
        <a:p>
          <a:pPr algn="just"/>
          <a:endParaRPr lang="es-ES" sz="1800">
            <a:latin typeface="Times New Roman" panose="02020603050405020304" pitchFamily="18" charset="0"/>
            <a:cs typeface="Times New Roman" panose="02020603050405020304" pitchFamily="18" charset="0"/>
          </a:endParaRPr>
        </a:p>
      </dgm:t>
    </dgm:pt>
    <dgm:pt modelId="{C4AED179-C1B2-447C-9512-172BB34A251A}" type="sibTrans" cxnId="{111455F5-2747-49FC-9E2E-BF550B16BDEA}">
      <dgm:prSet/>
      <dgm:spPr/>
      <dgm:t>
        <a:bodyPr/>
        <a:lstStyle/>
        <a:p>
          <a:pPr algn="just"/>
          <a:endParaRPr lang="es-ES" sz="1800">
            <a:latin typeface="Times New Roman" panose="02020603050405020304" pitchFamily="18" charset="0"/>
            <a:cs typeface="Times New Roman" panose="02020603050405020304" pitchFamily="18" charset="0"/>
          </a:endParaRPr>
        </a:p>
      </dgm:t>
    </dgm:pt>
    <dgm:pt modelId="{85F99D67-366A-4011-8C61-AB2A3148A2D6}">
      <dgm:prSet custT="1"/>
      <dgm:spPr/>
      <dgm:t>
        <a:bodyPr/>
        <a:lstStyle/>
        <a:p>
          <a:pPr algn="just"/>
          <a:endParaRPr lang="es-ES" sz="1800">
            <a:latin typeface="Times New Roman" panose="02020603050405020304" pitchFamily="18" charset="0"/>
            <a:cs typeface="Times New Roman" panose="02020603050405020304" pitchFamily="18" charset="0"/>
          </a:endParaRPr>
        </a:p>
      </dgm:t>
    </dgm:pt>
    <dgm:pt modelId="{F5CC3195-9BE5-4EE5-A7BC-9AE881511ADB}" type="parTrans" cxnId="{F6095640-723A-4BF0-B4BE-DB476661619D}">
      <dgm:prSet/>
      <dgm:spPr/>
      <dgm:t>
        <a:bodyPr/>
        <a:lstStyle/>
        <a:p>
          <a:pPr algn="just"/>
          <a:endParaRPr lang="es-ES" sz="1800">
            <a:latin typeface="Times New Roman" panose="02020603050405020304" pitchFamily="18" charset="0"/>
            <a:cs typeface="Times New Roman" panose="02020603050405020304" pitchFamily="18" charset="0"/>
          </a:endParaRPr>
        </a:p>
      </dgm:t>
    </dgm:pt>
    <dgm:pt modelId="{6052DAC0-D937-4744-B7E4-B43DB19C06AD}" type="sibTrans" cxnId="{F6095640-723A-4BF0-B4BE-DB476661619D}">
      <dgm:prSet/>
      <dgm:spPr/>
      <dgm:t>
        <a:bodyPr/>
        <a:lstStyle/>
        <a:p>
          <a:pPr algn="just"/>
          <a:endParaRPr lang="es-ES" sz="1800">
            <a:latin typeface="Times New Roman" panose="02020603050405020304" pitchFamily="18" charset="0"/>
            <a:cs typeface="Times New Roman" panose="02020603050405020304" pitchFamily="18" charset="0"/>
          </a:endParaRPr>
        </a:p>
      </dgm:t>
    </dgm:pt>
    <dgm:pt modelId="{C330BCF8-C5D9-478B-ADCD-C07D73A2FD69}">
      <dgm:prSet custT="1"/>
      <dgm:spPr/>
      <dgm:t>
        <a:bodyPr/>
        <a:lstStyle/>
        <a:p>
          <a:pPr algn="just"/>
          <a:endParaRPr lang="es-ES" sz="1800" dirty="0" smtClean="0"/>
        </a:p>
        <a:p>
          <a:pPr algn="just"/>
          <a:r>
            <a:rPr lang="es-ES" sz="1800" dirty="0" smtClean="0"/>
            <a:t>Establecer alternativas de financiamiento viables para las PYMES del sector de la construcción del DMQ.</a:t>
          </a:r>
          <a:endParaRPr lang="es-ES" sz="1800" dirty="0">
            <a:latin typeface="Times New Roman" panose="02020603050405020304" pitchFamily="18" charset="0"/>
            <a:cs typeface="Times New Roman" panose="02020603050405020304" pitchFamily="18" charset="0"/>
          </a:endParaRPr>
        </a:p>
      </dgm:t>
    </dgm:pt>
    <dgm:pt modelId="{487CEF0E-3672-4B13-9804-D6A8F5202522}" type="parTrans" cxnId="{D35985EA-C4CA-4270-8DA2-8FA540237702}">
      <dgm:prSet/>
      <dgm:spPr/>
      <dgm:t>
        <a:bodyPr/>
        <a:lstStyle/>
        <a:p>
          <a:pPr algn="just"/>
          <a:endParaRPr lang="es-ES" sz="1800">
            <a:latin typeface="Times New Roman" panose="02020603050405020304" pitchFamily="18" charset="0"/>
            <a:cs typeface="Times New Roman" panose="02020603050405020304" pitchFamily="18" charset="0"/>
          </a:endParaRPr>
        </a:p>
      </dgm:t>
    </dgm:pt>
    <dgm:pt modelId="{07888AD6-7FF2-4C9F-8484-0C9CE78F8038}" type="sibTrans" cxnId="{D35985EA-C4CA-4270-8DA2-8FA540237702}">
      <dgm:prSet/>
      <dgm:spPr/>
      <dgm:t>
        <a:bodyPr/>
        <a:lstStyle/>
        <a:p>
          <a:pPr algn="just"/>
          <a:endParaRPr lang="es-ES" sz="1800">
            <a:latin typeface="Times New Roman" panose="02020603050405020304" pitchFamily="18" charset="0"/>
            <a:cs typeface="Times New Roman" panose="02020603050405020304" pitchFamily="18" charset="0"/>
          </a:endParaRPr>
        </a:p>
      </dgm:t>
    </dgm:pt>
    <dgm:pt modelId="{7FC5155C-7B77-46E8-85A7-6BBF6B97C4BE}">
      <dgm:prSet custT="1"/>
      <dgm:spPr/>
      <dgm:t>
        <a:bodyPr/>
        <a:lstStyle/>
        <a:p>
          <a:pPr algn="just"/>
          <a:endParaRPr lang="es-ES" sz="1800" dirty="0">
            <a:latin typeface="Times New Roman" panose="02020603050405020304" pitchFamily="18" charset="0"/>
            <a:cs typeface="Times New Roman" panose="02020603050405020304" pitchFamily="18" charset="0"/>
          </a:endParaRPr>
        </a:p>
      </dgm:t>
    </dgm:pt>
    <dgm:pt modelId="{2FD76B8E-C531-4A6E-9148-CB436573C046}" type="parTrans" cxnId="{DA855AC5-BE51-4170-9BBC-8EE9FB9957F3}">
      <dgm:prSet/>
      <dgm:spPr/>
      <dgm:t>
        <a:bodyPr/>
        <a:lstStyle/>
        <a:p>
          <a:pPr algn="just"/>
          <a:endParaRPr lang="es-ES" sz="1800">
            <a:latin typeface="Times New Roman" panose="02020603050405020304" pitchFamily="18" charset="0"/>
            <a:cs typeface="Times New Roman" panose="02020603050405020304" pitchFamily="18" charset="0"/>
          </a:endParaRPr>
        </a:p>
      </dgm:t>
    </dgm:pt>
    <dgm:pt modelId="{EB34665A-E0A1-4B69-999C-0BD5745E9B00}" type="sibTrans" cxnId="{DA855AC5-BE51-4170-9BBC-8EE9FB9957F3}">
      <dgm:prSet/>
      <dgm:spPr/>
      <dgm:t>
        <a:bodyPr/>
        <a:lstStyle/>
        <a:p>
          <a:pPr algn="just"/>
          <a:endParaRPr lang="es-ES" sz="1800">
            <a:latin typeface="Times New Roman" panose="02020603050405020304" pitchFamily="18" charset="0"/>
            <a:cs typeface="Times New Roman" panose="02020603050405020304" pitchFamily="18" charset="0"/>
          </a:endParaRPr>
        </a:p>
      </dgm:t>
    </dgm:pt>
    <dgm:pt modelId="{0548B0F6-2066-4D18-B76C-7AEA3D7C4979}" type="pres">
      <dgm:prSet presAssocID="{4F0F234B-19D2-47D4-9675-896504A41E8B}" presName="Name0" presStyleCnt="0">
        <dgm:presLayoutVars>
          <dgm:dir/>
          <dgm:resizeHandles val="exact"/>
        </dgm:presLayoutVars>
      </dgm:prSet>
      <dgm:spPr/>
    </dgm:pt>
    <dgm:pt modelId="{E7E582B8-6C4D-43AE-AB87-3E2BCAB2F283}" type="pres">
      <dgm:prSet presAssocID="{A16A6079-D62C-4118-9753-5250931576DB}" presName="composite" presStyleCnt="0"/>
      <dgm:spPr/>
    </dgm:pt>
    <dgm:pt modelId="{3F708B53-F4CA-4F47-B09C-58503885ECCD}" type="pres">
      <dgm:prSet presAssocID="{A16A6079-D62C-4118-9753-5250931576DB}" presName="rect1" presStyleLbl="trAlignAcc1" presStyleIdx="0" presStyleCnt="3">
        <dgm:presLayoutVars>
          <dgm:bulletEnabled val="1"/>
        </dgm:presLayoutVars>
      </dgm:prSet>
      <dgm:spPr/>
      <dgm:t>
        <a:bodyPr/>
        <a:lstStyle/>
        <a:p>
          <a:endParaRPr lang="es-ES"/>
        </a:p>
      </dgm:t>
    </dgm:pt>
    <dgm:pt modelId="{9E775831-11CA-442A-BC21-754A1E69107F}" type="pres">
      <dgm:prSet presAssocID="{A16A6079-D62C-4118-9753-5250931576DB}" presName="rect2" presStyleLbl="fgImgPlace1" presStyleIdx="0" presStyleCnt="3" custScaleX="92346" custScaleY="101578"/>
      <dgm:spPr>
        <a:blipFill rotWithShape="1">
          <a:blip xmlns:r="http://schemas.openxmlformats.org/officeDocument/2006/relationships" r:embed="rId1"/>
          <a:stretch>
            <a:fillRect/>
          </a:stretch>
        </a:blipFill>
      </dgm:spPr>
    </dgm:pt>
    <dgm:pt modelId="{54C38DE5-C34A-416F-B829-B7EBD66F66EC}" type="pres">
      <dgm:prSet presAssocID="{F86D1DA8-4F80-44BF-B4A2-C6855D279369}" presName="sibTrans" presStyleCnt="0"/>
      <dgm:spPr/>
    </dgm:pt>
    <dgm:pt modelId="{D0B3336A-77E7-4F6D-A692-DB5A5F5ED84B}" type="pres">
      <dgm:prSet presAssocID="{5A3ED6EC-EB1A-43DD-9D5E-F839A2CA4D98}" presName="composite" presStyleCnt="0"/>
      <dgm:spPr/>
    </dgm:pt>
    <dgm:pt modelId="{D91DE5DD-6D35-4F57-B5F6-A9232347F8C2}" type="pres">
      <dgm:prSet presAssocID="{5A3ED6EC-EB1A-43DD-9D5E-F839A2CA4D98}" presName="rect1" presStyleLbl="trAlignAcc1" presStyleIdx="1" presStyleCnt="3">
        <dgm:presLayoutVars>
          <dgm:bulletEnabled val="1"/>
        </dgm:presLayoutVars>
      </dgm:prSet>
      <dgm:spPr/>
      <dgm:t>
        <a:bodyPr/>
        <a:lstStyle/>
        <a:p>
          <a:endParaRPr lang="es-ES"/>
        </a:p>
      </dgm:t>
    </dgm:pt>
    <dgm:pt modelId="{6C5465E5-A48B-4CC1-BCFF-152C8C19E6A3}" type="pres">
      <dgm:prSet presAssocID="{5A3ED6EC-EB1A-43DD-9D5E-F839A2CA4D98}" presName="rect2" presStyleLbl="fgImgPlace1" presStyleIdx="1" presStyleCnt="3"/>
      <dgm:spPr>
        <a:blipFill rotWithShape="1">
          <a:blip xmlns:r="http://schemas.openxmlformats.org/officeDocument/2006/relationships" r:embed="rId2"/>
          <a:stretch>
            <a:fillRect/>
          </a:stretch>
        </a:blipFill>
      </dgm:spPr>
      <dgm:t>
        <a:bodyPr/>
        <a:lstStyle/>
        <a:p>
          <a:endParaRPr lang="es-ES"/>
        </a:p>
      </dgm:t>
    </dgm:pt>
    <dgm:pt modelId="{E7888EE3-26CE-46CA-9958-F69AFDBDC00E}" type="pres">
      <dgm:prSet presAssocID="{C4AED179-C1B2-447C-9512-172BB34A251A}" presName="sibTrans" presStyleCnt="0"/>
      <dgm:spPr/>
    </dgm:pt>
    <dgm:pt modelId="{47CA6E52-406D-4B7D-B7EA-6DF0C695E059}" type="pres">
      <dgm:prSet presAssocID="{C330BCF8-C5D9-478B-ADCD-C07D73A2FD69}" presName="composite" presStyleCnt="0"/>
      <dgm:spPr/>
    </dgm:pt>
    <dgm:pt modelId="{7E60871C-F7B8-4948-8B43-82D14546192C}" type="pres">
      <dgm:prSet presAssocID="{C330BCF8-C5D9-478B-ADCD-C07D73A2FD69}" presName="rect1" presStyleLbl="trAlignAcc1" presStyleIdx="2" presStyleCnt="3" custScaleX="157980" custScaleY="105983">
        <dgm:presLayoutVars>
          <dgm:bulletEnabled val="1"/>
        </dgm:presLayoutVars>
      </dgm:prSet>
      <dgm:spPr/>
      <dgm:t>
        <a:bodyPr/>
        <a:lstStyle/>
        <a:p>
          <a:endParaRPr lang="es-ES"/>
        </a:p>
      </dgm:t>
    </dgm:pt>
    <dgm:pt modelId="{7EAD6223-E2FF-4D7B-B0E9-848EA0A84C2A}" type="pres">
      <dgm:prSet presAssocID="{C330BCF8-C5D9-478B-ADCD-C07D73A2FD69}" presName="rect2" presStyleLbl="fgImgPlace1" presStyleIdx="2" presStyleCnt="3" custScaleX="111596" custLinFactX="-22674" custLinFactNeighborX="-100000" custLinFactNeighborY="-2093"/>
      <dgm:spPr>
        <a:blipFill rotWithShape="1">
          <a:blip xmlns:r="http://schemas.openxmlformats.org/officeDocument/2006/relationships" r:embed="rId3"/>
          <a:stretch>
            <a:fillRect/>
          </a:stretch>
        </a:blipFill>
      </dgm:spPr>
    </dgm:pt>
  </dgm:ptLst>
  <dgm:cxnLst>
    <dgm:cxn modelId="{4E63E961-35C6-4F65-8358-14E9A0027662}" type="presOf" srcId="{77C84648-36D4-4013-9D0D-376F1E1AA208}" destId="{3F708B53-F4CA-4F47-B09C-58503885ECCD}" srcOrd="0" destOrd="1" presId="urn:microsoft.com/office/officeart/2008/layout/PictureStrips"/>
    <dgm:cxn modelId="{0C0DAE36-A897-4ADE-B417-1509F265B4D1}" type="presOf" srcId="{4F0F234B-19D2-47D4-9675-896504A41E8B}" destId="{0548B0F6-2066-4D18-B76C-7AEA3D7C4979}" srcOrd="0" destOrd="0" presId="urn:microsoft.com/office/officeart/2008/layout/PictureStrips"/>
    <dgm:cxn modelId="{AE386E3D-8B3B-4E1B-B10A-BC70D819F6D3}" type="presOf" srcId="{A16A6079-D62C-4118-9753-5250931576DB}" destId="{3F708B53-F4CA-4F47-B09C-58503885ECCD}" srcOrd="0" destOrd="0" presId="urn:microsoft.com/office/officeart/2008/layout/PictureStrips"/>
    <dgm:cxn modelId="{DA855AC5-BE51-4170-9BBC-8EE9FB9957F3}" srcId="{C330BCF8-C5D9-478B-ADCD-C07D73A2FD69}" destId="{7FC5155C-7B77-46E8-85A7-6BBF6B97C4BE}" srcOrd="0" destOrd="0" parTransId="{2FD76B8E-C531-4A6E-9148-CB436573C046}" sibTransId="{EB34665A-E0A1-4B69-999C-0BD5745E9B00}"/>
    <dgm:cxn modelId="{D35985EA-C4CA-4270-8DA2-8FA540237702}" srcId="{4F0F234B-19D2-47D4-9675-896504A41E8B}" destId="{C330BCF8-C5D9-478B-ADCD-C07D73A2FD69}" srcOrd="2" destOrd="0" parTransId="{487CEF0E-3672-4B13-9804-D6A8F5202522}" sibTransId="{07888AD6-7FF2-4C9F-8484-0C9CE78F8038}"/>
    <dgm:cxn modelId="{2700B127-10BE-4B07-812F-A9181D6C1A22}" srcId="{4F0F234B-19D2-47D4-9675-896504A41E8B}" destId="{A16A6079-D62C-4118-9753-5250931576DB}" srcOrd="0" destOrd="0" parTransId="{30C84C0B-88EB-42FB-93E6-9EEAB6AF14AD}" sibTransId="{F86D1DA8-4F80-44BF-B4A2-C6855D279369}"/>
    <dgm:cxn modelId="{111455F5-2747-49FC-9E2E-BF550B16BDEA}" srcId="{4F0F234B-19D2-47D4-9675-896504A41E8B}" destId="{5A3ED6EC-EB1A-43DD-9D5E-F839A2CA4D98}" srcOrd="1" destOrd="0" parTransId="{A622030C-9DE6-4CDC-B2B1-32B4899602FA}" sibTransId="{C4AED179-C1B2-447C-9512-172BB34A251A}"/>
    <dgm:cxn modelId="{3C17782E-4A10-48C8-BC7B-8AC4DCCF536C}" type="presOf" srcId="{5A3ED6EC-EB1A-43DD-9D5E-F839A2CA4D98}" destId="{D91DE5DD-6D35-4F57-B5F6-A9232347F8C2}" srcOrd="0" destOrd="0" presId="urn:microsoft.com/office/officeart/2008/layout/PictureStrips"/>
    <dgm:cxn modelId="{282B353D-C78C-4042-B5AB-002DF71CFB80}" type="presOf" srcId="{7FC5155C-7B77-46E8-85A7-6BBF6B97C4BE}" destId="{7E60871C-F7B8-4948-8B43-82D14546192C}" srcOrd="0" destOrd="1" presId="urn:microsoft.com/office/officeart/2008/layout/PictureStrips"/>
    <dgm:cxn modelId="{4A5D7D3F-B42D-4017-B635-376922D18D99}" type="presOf" srcId="{85F99D67-366A-4011-8C61-AB2A3148A2D6}" destId="{D91DE5DD-6D35-4F57-B5F6-A9232347F8C2}" srcOrd="0" destOrd="1" presId="urn:microsoft.com/office/officeart/2008/layout/PictureStrips"/>
    <dgm:cxn modelId="{F6095640-723A-4BF0-B4BE-DB476661619D}" srcId="{5A3ED6EC-EB1A-43DD-9D5E-F839A2CA4D98}" destId="{85F99D67-366A-4011-8C61-AB2A3148A2D6}" srcOrd="0" destOrd="0" parTransId="{F5CC3195-9BE5-4EE5-A7BC-9AE881511ADB}" sibTransId="{6052DAC0-D937-4744-B7E4-B43DB19C06AD}"/>
    <dgm:cxn modelId="{747B26C2-BF3B-4B87-A73E-5A55A21A86EE}" srcId="{A16A6079-D62C-4118-9753-5250931576DB}" destId="{77C84648-36D4-4013-9D0D-376F1E1AA208}" srcOrd="0" destOrd="0" parTransId="{31FBDE8C-D24B-4E36-863B-EDECD7D9D984}" sibTransId="{AED5F6DD-B6C0-4F9A-8162-E0CF52DABA18}"/>
    <dgm:cxn modelId="{4566590F-3850-4AC8-BA9D-74FDF0F7AEF2}" type="presOf" srcId="{C330BCF8-C5D9-478B-ADCD-C07D73A2FD69}" destId="{7E60871C-F7B8-4948-8B43-82D14546192C}" srcOrd="0" destOrd="0" presId="urn:microsoft.com/office/officeart/2008/layout/PictureStrips"/>
    <dgm:cxn modelId="{C8B8F47A-BEFF-445D-99C3-45692C8E52E3}" type="presParOf" srcId="{0548B0F6-2066-4D18-B76C-7AEA3D7C4979}" destId="{E7E582B8-6C4D-43AE-AB87-3E2BCAB2F283}" srcOrd="0" destOrd="0" presId="urn:microsoft.com/office/officeart/2008/layout/PictureStrips"/>
    <dgm:cxn modelId="{EA179E59-B02C-4A3B-AF19-C96E28743676}" type="presParOf" srcId="{E7E582B8-6C4D-43AE-AB87-3E2BCAB2F283}" destId="{3F708B53-F4CA-4F47-B09C-58503885ECCD}" srcOrd="0" destOrd="0" presId="urn:microsoft.com/office/officeart/2008/layout/PictureStrips"/>
    <dgm:cxn modelId="{391F038B-FF8D-4675-BBEA-979716A7697D}" type="presParOf" srcId="{E7E582B8-6C4D-43AE-AB87-3E2BCAB2F283}" destId="{9E775831-11CA-442A-BC21-754A1E69107F}" srcOrd="1" destOrd="0" presId="urn:microsoft.com/office/officeart/2008/layout/PictureStrips"/>
    <dgm:cxn modelId="{7754876B-0D45-413C-BF54-7DB267D50D17}" type="presParOf" srcId="{0548B0F6-2066-4D18-B76C-7AEA3D7C4979}" destId="{54C38DE5-C34A-416F-B829-B7EBD66F66EC}" srcOrd="1" destOrd="0" presId="urn:microsoft.com/office/officeart/2008/layout/PictureStrips"/>
    <dgm:cxn modelId="{46158814-799B-45F1-B4C8-9AE88B913C54}" type="presParOf" srcId="{0548B0F6-2066-4D18-B76C-7AEA3D7C4979}" destId="{D0B3336A-77E7-4F6D-A692-DB5A5F5ED84B}" srcOrd="2" destOrd="0" presId="urn:microsoft.com/office/officeart/2008/layout/PictureStrips"/>
    <dgm:cxn modelId="{1C9EC2DD-A95A-4CD2-A69E-EC9DEA972372}" type="presParOf" srcId="{D0B3336A-77E7-4F6D-A692-DB5A5F5ED84B}" destId="{D91DE5DD-6D35-4F57-B5F6-A9232347F8C2}" srcOrd="0" destOrd="0" presId="urn:microsoft.com/office/officeart/2008/layout/PictureStrips"/>
    <dgm:cxn modelId="{656B587E-98C1-4763-BB6B-2149F6ADD828}" type="presParOf" srcId="{D0B3336A-77E7-4F6D-A692-DB5A5F5ED84B}" destId="{6C5465E5-A48B-4CC1-BCFF-152C8C19E6A3}" srcOrd="1" destOrd="0" presId="urn:microsoft.com/office/officeart/2008/layout/PictureStrips"/>
    <dgm:cxn modelId="{8D8836A1-1963-4EF8-B438-E331BE85FCB8}" type="presParOf" srcId="{0548B0F6-2066-4D18-B76C-7AEA3D7C4979}" destId="{E7888EE3-26CE-46CA-9958-F69AFDBDC00E}" srcOrd="3" destOrd="0" presId="urn:microsoft.com/office/officeart/2008/layout/PictureStrips"/>
    <dgm:cxn modelId="{33E2590E-F50C-45F1-B08A-7F1C31FF0834}" type="presParOf" srcId="{0548B0F6-2066-4D18-B76C-7AEA3D7C4979}" destId="{47CA6E52-406D-4B7D-B7EA-6DF0C695E059}" srcOrd="4" destOrd="0" presId="urn:microsoft.com/office/officeart/2008/layout/PictureStrips"/>
    <dgm:cxn modelId="{DD9E00C5-8D76-4654-BDDA-5EA1E59718BE}" type="presParOf" srcId="{47CA6E52-406D-4B7D-B7EA-6DF0C695E059}" destId="{7E60871C-F7B8-4948-8B43-82D14546192C}" srcOrd="0" destOrd="0" presId="urn:microsoft.com/office/officeart/2008/layout/PictureStrips"/>
    <dgm:cxn modelId="{F667FD7E-9620-4EE0-9049-4205EB6C1E17}" type="presParOf" srcId="{47CA6E52-406D-4B7D-B7EA-6DF0C695E059}" destId="{7EAD6223-E2FF-4D7B-B0E9-848EA0A84C2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4DE6D5-FF47-459E-B68F-6BAC3D3ABFD6}"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s-EC"/>
        </a:p>
      </dgm:t>
    </dgm:pt>
    <dgm:pt modelId="{9F59187B-B60F-4B8C-AD9F-8D66CD311F3B}">
      <dgm:prSet phldrT="[Texto]" custT="1"/>
      <dgm:spPr/>
      <dgm:t>
        <a:bodyPr/>
        <a:lstStyle/>
        <a:p>
          <a:r>
            <a:rPr lang="es-EC" sz="2700" dirty="0" smtClean="0">
              <a:solidFill>
                <a:schemeClr val="tx1"/>
              </a:solidFill>
            </a:rPr>
            <a:t>EMPRESAS</a:t>
          </a:r>
          <a:endParaRPr lang="es-EC" sz="2700" dirty="0">
            <a:solidFill>
              <a:schemeClr val="tx1"/>
            </a:solidFill>
          </a:endParaRPr>
        </a:p>
      </dgm:t>
    </dgm:pt>
    <dgm:pt modelId="{31B6C4BC-6E20-4F09-B876-5BEAD8F346BA}" type="parTrans" cxnId="{050B0FEB-BDB5-4746-833C-C4713BC5A14B}">
      <dgm:prSet/>
      <dgm:spPr/>
      <dgm:t>
        <a:bodyPr/>
        <a:lstStyle/>
        <a:p>
          <a:endParaRPr lang="es-EC">
            <a:solidFill>
              <a:schemeClr val="tx1"/>
            </a:solidFill>
          </a:endParaRPr>
        </a:p>
      </dgm:t>
    </dgm:pt>
    <dgm:pt modelId="{630DE094-C5A0-45AC-9445-177FD6A1390C}" type="sibTrans" cxnId="{050B0FEB-BDB5-4746-833C-C4713BC5A14B}">
      <dgm:prSet/>
      <dgm:spPr/>
      <dgm:t>
        <a:bodyPr/>
        <a:lstStyle/>
        <a:p>
          <a:endParaRPr lang="es-EC">
            <a:solidFill>
              <a:schemeClr val="tx1"/>
            </a:solidFill>
          </a:endParaRPr>
        </a:p>
      </dgm:t>
    </dgm:pt>
    <dgm:pt modelId="{E3948F1E-E9C9-4CA7-BEF9-4DDF16F823A6}">
      <dgm:prSet phldrT="[Texto]" custT="1"/>
      <dgm:spPr/>
      <dgm:t>
        <a:bodyPr/>
        <a:lstStyle/>
        <a:p>
          <a:r>
            <a:rPr lang="es-EC" sz="2100" dirty="0" smtClean="0">
              <a:solidFill>
                <a:schemeClr val="tx1"/>
              </a:solidFill>
              <a:latin typeface="Cambria" panose="02040503050406030204" pitchFamily="18" charset="0"/>
            </a:rPr>
            <a:t>Microempresas</a:t>
          </a:r>
          <a:endParaRPr lang="es-EC" sz="2100" dirty="0">
            <a:solidFill>
              <a:schemeClr val="tx1"/>
            </a:solidFill>
            <a:latin typeface="Cambria" panose="02040503050406030204" pitchFamily="18" charset="0"/>
          </a:endParaRPr>
        </a:p>
      </dgm:t>
    </dgm:pt>
    <dgm:pt modelId="{B811DC0F-F9A8-4F6F-811A-3D52BC38644E}" type="parTrans" cxnId="{E1BCF34B-F27E-4138-9FAB-6A4235BEB9D1}">
      <dgm:prSet/>
      <dgm:spPr/>
      <dgm:t>
        <a:bodyPr/>
        <a:lstStyle/>
        <a:p>
          <a:endParaRPr lang="es-EC">
            <a:solidFill>
              <a:schemeClr val="tx1"/>
            </a:solidFill>
          </a:endParaRPr>
        </a:p>
      </dgm:t>
    </dgm:pt>
    <dgm:pt modelId="{EF442020-D6E2-482F-91D1-C996E52DB08A}" type="sibTrans" cxnId="{E1BCF34B-F27E-4138-9FAB-6A4235BEB9D1}">
      <dgm:prSet/>
      <dgm:spPr/>
      <dgm:t>
        <a:bodyPr/>
        <a:lstStyle/>
        <a:p>
          <a:endParaRPr lang="es-EC">
            <a:solidFill>
              <a:schemeClr val="tx1"/>
            </a:solidFill>
          </a:endParaRPr>
        </a:p>
      </dgm:t>
    </dgm:pt>
    <dgm:pt modelId="{35ABBE1A-5A4E-4309-8DA5-29EFA43D4C56}">
      <dgm:prSet phldrT="[Texto]" custT="1"/>
      <dgm:spPr/>
      <dgm:t>
        <a:bodyPr/>
        <a:lstStyle/>
        <a:p>
          <a:r>
            <a:rPr lang="es-EC" sz="2700" dirty="0" smtClean="0">
              <a:solidFill>
                <a:schemeClr val="tx1"/>
              </a:solidFill>
              <a:latin typeface="Cambria" panose="02040503050406030204" pitchFamily="18" charset="0"/>
            </a:rPr>
            <a:t>PYMES</a:t>
          </a:r>
          <a:endParaRPr lang="es-EC" sz="2700" dirty="0">
            <a:solidFill>
              <a:schemeClr val="tx1"/>
            </a:solidFill>
            <a:latin typeface="Cambria" panose="02040503050406030204" pitchFamily="18" charset="0"/>
          </a:endParaRPr>
        </a:p>
      </dgm:t>
    </dgm:pt>
    <dgm:pt modelId="{B53DBA3D-8483-4036-80A5-7215B34C6581}" type="parTrans" cxnId="{711F32DB-CA2C-48CA-BD40-438548297149}">
      <dgm:prSet/>
      <dgm:spPr/>
      <dgm:t>
        <a:bodyPr/>
        <a:lstStyle/>
        <a:p>
          <a:endParaRPr lang="es-EC">
            <a:solidFill>
              <a:schemeClr val="tx1"/>
            </a:solidFill>
          </a:endParaRPr>
        </a:p>
      </dgm:t>
    </dgm:pt>
    <dgm:pt modelId="{B8538CE8-8F3D-48D5-B88B-7E9C6F40071E}" type="sibTrans" cxnId="{711F32DB-CA2C-48CA-BD40-438548297149}">
      <dgm:prSet/>
      <dgm:spPr/>
      <dgm:t>
        <a:bodyPr/>
        <a:lstStyle/>
        <a:p>
          <a:endParaRPr lang="es-EC">
            <a:solidFill>
              <a:schemeClr val="tx1"/>
            </a:solidFill>
          </a:endParaRPr>
        </a:p>
      </dgm:t>
    </dgm:pt>
    <dgm:pt modelId="{BB131A11-10AA-46F0-9C7E-798979BC8B78}">
      <dgm:prSet phldrT="[Texto]" custT="1"/>
      <dgm:spPr/>
      <dgm:t>
        <a:bodyPr/>
        <a:lstStyle/>
        <a:p>
          <a:r>
            <a:rPr lang="es-EC" sz="2700" dirty="0" smtClean="0">
              <a:solidFill>
                <a:schemeClr val="tx1"/>
              </a:solidFill>
              <a:latin typeface="Cambria" panose="02040503050406030204" pitchFamily="18" charset="0"/>
            </a:rPr>
            <a:t>Grandes Empresas</a:t>
          </a:r>
          <a:endParaRPr lang="es-EC" sz="2700" dirty="0">
            <a:solidFill>
              <a:schemeClr val="tx1"/>
            </a:solidFill>
            <a:latin typeface="Cambria" panose="02040503050406030204" pitchFamily="18" charset="0"/>
          </a:endParaRPr>
        </a:p>
      </dgm:t>
    </dgm:pt>
    <dgm:pt modelId="{B101A598-17C0-4330-8060-DF0F50D2F831}" type="parTrans" cxnId="{20CD3EE5-1953-4253-80A4-D06605D8FDA2}">
      <dgm:prSet/>
      <dgm:spPr/>
      <dgm:t>
        <a:bodyPr/>
        <a:lstStyle/>
        <a:p>
          <a:endParaRPr lang="es-EC">
            <a:solidFill>
              <a:schemeClr val="tx1"/>
            </a:solidFill>
          </a:endParaRPr>
        </a:p>
      </dgm:t>
    </dgm:pt>
    <dgm:pt modelId="{3FC6207A-12C5-4D89-8AFA-C8D2DF40D1EE}" type="sibTrans" cxnId="{20CD3EE5-1953-4253-80A4-D06605D8FDA2}">
      <dgm:prSet/>
      <dgm:spPr/>
      <dgm:t>
        <a:bodyPr/>
        <a:lstStyle/>
        <a:p>
          <a:endParaRPr lang="es-EC">
            <a:solidFill>
              <a:schemeClr val="tx1"/>
            </a:solidFill>
          </a:endParaRPr>
        </a:p>
      </dgm:t>
    </dgm:pt>
    <dgm:pt modelId="{5B0AC6AE-503B-4275-8E1E-1A518C2B1446}" type="pres">
      <dgm:prSet presAssocID="{234DE6D5-FF47-459E-B68F-6BAC3D3ABFD6}" presName="hierChild1" presStyleCnt="0">
        <dgm:presLayoutVars>
          <dgm:orgChart val="1"/>
          <dgm:chPref val="1"/>
          <dgm:dir/>
          <dgm:animOne val="branch"/>
          <dgm:animLvl val="lvl"/>
          <dgm:resizeHandles/>
        </dgm:presLayoutVars>
      </dgm:prSet>
      <dgm:spPr/>
      <dgm:t>
        <a:bodyPr/>
        <a:lstStyle/>
        <a:p>
          <a:endParaRPr lang="es-EC"/>
        </a:p>
      </dgm:t>
    </dgm:pt>
    <dgm:pt modelId="{3C8BA860-D82A-4C27-BE04-A847F13E78C2}" type="pres">
      <dgm:prSet presAssocID="{9F59187B-B60F-4B8C-AD9F-8D66CD311F3B}" presName="hierRoot1" presStyleCnt="0">
        <dgm:presLayoutVars>
          <dgm:hierBranch val="init"/>
        </dgm:presLayoutVars>
      </dgm:prSet>
      <dgm:spPr/>
    </dgm:pt>
    <dgm:pt modelId="{B28A2CB9-0893-4D32-827A-F6C5B6A8D80B}" type="pres">
      <dgm:prSet presAssocID="{9F59187B-B60F-4B8C-AD9F-8D66CD311F3B}" presName="rootComposite1" presStyleCnt="0"/>
      <dgm:spPr/>
    </dgm:pt>
    <dgm:pt modelId="{C4DC83ED-FCC4-4E15-B49C-AAF930489363}" type="pres">
      <dgm:prSet presAssocID="{9F59187B-B60F-4B8C-AD9F-8D66CD311F3B}" presName="rootText1" presStyleLbl="node0" presStyleIdx="0" presStyleCnt="1" custScaleX="121616" custScaleY="72839">
        <dgm:presLayoutVars>
          <dgm:chPref val="3"/>
        </dgm:presLayoutVars>
      </dgm:prSet>
      <dgm:spPr/>
      <dgm:t>
        <a:bodyPr/>
        <a:lstStyle/>
        <a:p>
          <a:endParaRPr lang="es-EC"/>
        </a:p>
      </dgm:t>
    </dgm:pt>
    <dgm:pt modelId="{14D9C7D2-030C-4231-B4F0-289C2EFAFEFD}" type="pres">
      <dgm:prSet presAssocID="{9F59187B-B60F-4B8C-AD9F-8D66CD311F3B}" presName="rootConnector1" presStyleLbl="node1" presStyleIdx="0" presStyleCnt="0"/>
      <dgm:spPr/>
      <dgm:t>
        <a:bodyPr/>
        <a:lstStyle/>
        <a:p>
          <a:endParaRPr lang="es-EC"/>
        </a:p>
      </dgm:t>
    </dgm:pt>
    <dgm:pt modelId="{3A6DBF2D-7ABB-4E22-8BDD-062636DC5264}" type="pres">
      <dgm:prSet presAssocID="{9F59187B-B60F-4B8C-AD9F-8D66CD311F3B}" presName="hierChild2" presStyleCnt="0"/>
      <dgm:spPr/>
    </dgm:pt>
    <dgm:pt modelId="{495C0B11-9542-4946-8C52-1B14B56576C7}" type="pres">
      <dgm:prSet presAssocID="{B811DC0F-F9A8-4F6F-811A-3D52BC38644E}" presName="Name37" presStyleLbl="parChTrans1D2" presStyleIdx="0" presStyleCnt="3"/>
      <dgm:spPr/>
      <dgm:t>
        <a:bodyPr/>
        <a:lstStyle/>
        <a:p>
          <a:endParaRPr lang="es-EC"/>
        </a:p>
      </dgm:t>
    </dgm:pt>
    <dgm:pt modelId="{FA341AF4-5498-4A3F-8316-B0BC48C02380}" type="pres">
      <dgm:prSet presAssocID="{E3948F1E-E9C9-4CA7-BEF9-4DDF16F823A6}" presName="hierRoot2" presStyleCnt="0">
        <dgm:presLayoutVars>
          <dgm:hierBranch val="init"/>
        </dgm:presLayoutVars>
      </dgm:prSet>
      <dgm:spPr/>
    </dgm:pt>
    <dgm:pt modelId="{7A37BC2D-EA22-41B5-9338-A3B21E4C4886}" type="pres">
      <dgm:prSet presAssocID="{E3948F1E-E9C9-4CA7-BEF9-4DDF16F823A6}" presName="rootComposite" presStyleCnt="0"/>
      <dgm:spPr/>
    </dgm:pt>
    <dgm:pt modelId="{E200DB61-68C0-4EF2-9D51-609DAE5FD886}" type="pres">
      <dgm:prSet presAssocID="{E3948F1E-E9C9-4CA7-BEF9-4DDF16F823A6}" presName="rootText" presStyleLbl="node2" presStyleIdx="0" presStyleCnt="3" custScaleY="77385">
        <dgm:presLayoutVars>
          <dgm:chPref val="3"/>
        </dgm:presLayoutVars>
      </dgm:prSet>
      <dgm:spPr/>
      <dgm:t>
        <a:bodyPr/>
        <a:lstStyle/>
        <a:p>
          <a:endParaRPr lang="es-EC"/>
        </a:p>
      </dgm:t>
    </dgm:pt>
    <dgm:pt modelId="{F5C97DD8-92C5-4E2A-9DA0-42CC22E8DB96}" type="pres">
      <dgm:prSet presAssocID="{E3948F1E-E9C9-4CA7-BEF9-4DDF16F823A6}" presName="rootConnector" presStyleLbl="node2" presStyleIdx="0" presStyleCnt="3"/>
      <dgm:spPr/>
      <dgm:t>
        <a:bodyPr/>
        <a:lstStyle/>
        <a:p>
          <a:endParaRPr lang="es-EC"/>
        </a:p>
      </dgm:t>
    </dgm:pt>
    <dgm:pt modelId="{569B3898-5A97-42A2-845F-1AC450CFD866}" type="pres">
      <dgm:prSet presAssocID="{E3948F1E-E9C9-4CA7-BEF9-4DDF16F823A6}" presName="hierChild4" presStyleCnt="0"/>
      <dgm:spPr/>
    </dgm:pt>
    <dgm:pt modelId="{62075A93-6583-42FA-B4F4-AB9D7766DDCE}" type="pres">
      <dgm:prSet presAssocID="{E3948F1E-E9C9-4CA7-BEF9-4DDF16F823A6}" presName="hierChild5" presStyleCnt="0"/>
      <dgm:spPr/>
    </dgm:pt>
    <dgm:pt modelId="{95A56FB2-85A4-4C59-AB5A-33FE82A3DCFA}" type="pres">
      <dgm:prSet presAssocID="{B53DBA3D-8483-4036-80A5-7215B34C6581}" presName="Name37" presStyleLbl="parChTrans1D2" presStyleIdx="1" presStyleCnt="3"/>
      <dgm:spPr/>
      <dgm:t>
        <a:bodyPr/>
        <a:lstStyle/>
        <a:p>
          <a:endParaRPr lang="es-EC"/>
        </a:p>
      </dgm:t>
    </dgm:pt>
    <dgm:pt modelId="{4907E2B9-9C40-4134-BB67-3F64F7E3119F}" type="pres">
      <dgm:prSet presAssocID="{35ABBE1A-5A4E-4309-8DA5-29EFA43D4C56}" presName="hierRoot2" presStyleCnt="0">
        <dgm:presLayoutVars>
          <dgm:hierBranch val="init"/>
        </dgm:presLayoutVars>
      </dgm:prSet>
      <dgm:spPr/>
    </dgm:pt>
    <dgm:pt modelId="{D8BCB89A-7DE9-441C-BA9B-CE769F83DC6C}" type="pres">
      <dgm:prSet presAssocID="{35ABBE1A-5A4E-4309-8DA5-29EFA43D4C56}" presName="rootComposite" presStyleCnt="0"/>
      <dgm:spPr/>
    </dgm:pt>
    <dgm:pt modelId="{17396EE0-5B04-408D-AB77-9D14D9D6ABD6}" type="pres">
      <dgm:prSet presAssocID="{35ABBE1A-5A4E-4309-8DA5-29EFA43D4C56}" presName="rootText" presStyleLbl="node2" presStyleIdx="1" presStyleCnt="3" custScaleY="77385">
        <dgm:presLayoutVars>
          <dgm:chPref val="3"/>
        </dgm:presLayoutVars>
      </dgm:prSet>
      <dgm:spPr/>
      <dgm:t>
        <a:bodyPr/>
        <a:lstStyle/>
        <a:p>
          <a:endParaRPr lang="es-EC"/>
        </a:p>
      </dgm:t>
    </dgm:pt>
    <dgm:pt modelId="{9EE2FBD7-5247-4958-B4E4-5546418165BE}" type="pres">
      <dgm:prSet presAssocID="{35ABBE1A-5A4E-4309-8DA5-29EFA43D4C56}" presName="rootConnector" presStyleLbl="node2" presStyleIdx="1" presStyleCnt="3"/>
      <dgm:spPr/>
      <dgm:t>
        <a:bodyPr/>
        <a:lstStyle/>
        <a:p>
          <a:endParaRPr lang="es-EC"/>
        </a:p>
      </dgm:t>
    </dgm:pt>
    <dgm:pt modelId="{D56EFE31-AA19-4E23-B1BA-11FF296677EB}" type="pres">
      <dgm:prSet presAssocID="{35ABBE1A-5A4E-4309-8DA5-29EFA43D4C56}" presName="hierChild4" presStyleCnt="0"/>
      <dgm:spPr/>
    </dgm:pt>
    <dgm:pt modelId="{975844CF-B0C9-4AED-A83D-26E368903817}" type="pres">
      <dgm:prSet presAssocID="{35ABBE1A-5A4E-4309-8DA5-29EFA43D4C56}" presName="hierChild5" presStyleCnt="0"/>
      <dgm:spPr/>
    </dgm:pt>
    <dgm:pt modelId="{91B7F34E-3208-49ED-AA72-7242EA6AD32D}" type="pres">
      <dgm:prSet presAssocID="{B101A598-17C0-4330-8060-DF0F50D2F831}" presName="Name37" presStyleLbl="parChTrans1D2" presStyleIdx="2" presStyleCnt="3"/>
      <dgm:spPr/>
      <dgm:t>
        <a:bodyPr/>
        <a:lstStyle/>
        <a:p>
          <a:endParaRPr lang="es-EC"/>
        </a:p>
      </dgm:t>
    </dgm:pt>
    <dgm:pt modelId="{A854055C-C00E-4F94-BB18-6DF4C8A327CE}" type="pres">
      <dgm:prSet presAssocID="{BB131A11-10AA-46F0-9C7E-798979BC8B78}" presName="hierRoot2" presStyleCnt="0">
        <dgm:presLayoutVars>
          <dgm:hierBranch val="init"/>
        </dgm:presLayoutVars>
      </dgm:prSet>
      <dgm:spPr/>
    </dgm:pt>
    <dgm:pt modelId="{15FA31C8-6370-47A5-B2DF-D0444D9528C1}" type="pres">
      <dgm:prSet presAssocID="{BB131A11-10AA-46F0-9C7E-798979BC8B78}" presName="rootComposite" presStyleCnt="0"/>
      <dgm:spPr/>
    </dgm:pt>
    <dgm:pt modelId="{0B54B2F3-61C7-4516-A465-229ADC132B06}" type="pres">
      <dgm:prSet presAssocID="{BB131A11-10AA-46F0-9C7E-798979BC8B78}" presName="rootText" presStyleLbl="node2" presStyleIdx="2" presStyleCnt="3" custScaleY="77385">
        <dgm:presLayoutVars>
          <dgm:chPref val="3"/>
        </dgm:presLayoutVars>
      </dgm:prSet>
      <dgm:spPr/>
      <dgm:t>
        <a:bodyPr/>
        <a:lstStyle/>
        <a:p>
          <a:endParaRPr lang="es-EC"/>
        </a:p>
      </dgm:t>
    </dgm:pt>
    <dgm:pt modelId="{F3C11549-6106-4DD8-80AA-2A2842C9DA92}" type="pres">
      <dgm:prSet presAssocID="{BB131A11-10AA-46F0-9C7E-798979BC8B78}" presName="rootConnector" presStyleLbl="node2" presStyleIdx="2" presStyleCnt="3"/>
      <dgm:spPr/>
      <dgm:t>
        <a:bodyPr/>
        <a:lstStyle/>
        <a:p>
          <a:endParaRPr lang="es-EC"/>
        </a:p>
      </dgm:t>
    </dgm:pt>
    <dgm:pt modelId="{E44D11EF-9836-47E1-A354-6AC75069578E}" type="pres">
      <dgm:prSet presAssocID="{BB131A11-10AA-46F0-9C7E-798979BC8B78}" presName="hierChild4" presStyleCnt="0"/>
      <dgm:spPr/>
    </dgm:pt>
    <dgm:pt modelId="{CAF40E50-CC46-49ED-ABE5-F79E8F91D4D8}" type="pres">
      <dgm:prSet presAssocID="{BB131A11-10AA-46F0-9C7E-798979BC8B78}" presName="hierChild5" presStyleCnt="0"/>
      <dgm:spPr/>
    </dgm:pt>
    <dgm:pt modelId="{33410648-53A0-4758-AEF5-BB676A9E8EC3}" type="pres">
      <dgm:prSet presAssocID="{9F59187B-B60F-4B8C-AD9F-8D66CD311F3B}" presName="hierChild3" presStyleCnt="0"/>
      <dgm:spPr/>
    </dgm:pt>
  </dgm:ptLst>
  <dgm:cxnLst>
    <dgm:cxn modelId="{D3EC3959-4867-49D5-BD71-F82949CA0619}" type="presOf" srcId="{E3948F1E-E9C9-4CA7-BEF9-4DDF16F823A6}" destId="{E200DB61-68C0-4EF2-9D51-609DAE5FD886}" srcOrd="0" destOrd="0" presId="urn:microsoft.com/office/officeart/2005/8/layout/orgChart1"/>
    <dgm:cxn modelId="{B6F478AE-82ED-4297-9C7E-1CAE1CA208EF}" type="presOf" srcId="{9F59187B-B60F-4B8C-AD9F-8D66CD311F3B}" destId="{14D9C7D2-030C-4231-B4F0-289C2EFAFEFD}" srcOrd="1" destOrd="0" presId="urn:microsoft.com/office/officeart/2005/8/layout/orgChart1"/>
    <dgm:cxn modelId="{78579297-D03C-4278-8CDE-3D6DD9E5075A}" type="presOf" srcId="{35ABBE1A-5A4E-4309-8DA5-29EFA43D4C56}" destId="{9EE2FBD7-5247-4958-B4E4-5546418165BE}" srcOrd="1" destOrd="0" presId="urn:microsoft.com/office/officeart/2005/8/layout/orgChart1"/>
    <dgm:cxn modelId="{EF77C889-9B6E-4130-B6DF-90F3AF578FF0}" type="presOf" srcId="{BB131A11-10AA-46F0-9C7E-798979BC8B78}" destId="{F3C11549-6106-4DD8-80AA-2A2842C9DA92}" srcOrd="1" destOrd="0" presId="urn:microsoft.com/office/officeart/2005/8/layout/orgChart1"/>
    <dgm:cxn modelId="{DF0C41FA-0351-41FB-84C8-AED9D141F60E}" type="presOf" srcId="{9F59187B-B60F-4B8C-AD9F-8D66CD311F3B}" destId="{C4DC83ED-FCC4-4E15-B49C-AAF930489363}" srcOrd="0" destOrd="0" presId="urn:microsoft.com/office/officeart/2005/8/layout/orgChart1"/>
    <dgm:cxn modelId="{20CD3EE5-1953-4253-80A4-D06605D8FDA2}" srcId="{9F59187B-B60F-4B8C-AD9F-8D66CD311F3B}" destId="{BB131A11-10AA-46F0-9C7E-798979BC8B78}" srcOrd="2" destOrd="0" parTransId="{B101A598-17C0-4330-8060-DF0F50D2F831}" sibTransId="{3FC6207A-12C5-4D89-8AFA-C8D2DF40D1EE}"/>
    <dgm:cxn modelId="{8B9AA3C8-162E-4CE1-B039-694CD782D302}" type="presOf" srcId="{35ABBE1A-5A4E-4309-8DA5-29EFA43D4C56}" destId="{17396EE0-5B04-408D-AB77-9D14D9D6ABD6}" srcOrd="0" destOrd="0" presId="urn:microsoft.com/office/officeart/2005/8/layout/orgChart1"/>
    <dgm:cxn modelId="{24FFC6B3-6B84-4E70-B298-1E20EDC2047D}" type="presOf" srcId="{B811DC0F-F9A8-4F6F-811A-3D52BC38644E}" destId="{495C0B11-9542-4946-8C52-1B14B56576C7}" srcOrd="0" destOrd="0" presId="urn:microsoft.com/office/officeart/2005/8/layout/orgChart1"/>
    <dgm:cxn modelId="{59538D95-2A71-40B0-B230-725CD5AD5F19}" type="presOf" srcId="{B101A598-17C0-4330-8060-DF0F50D2F831}" destId="{91B7F34E-3208-49ED-AA72-7242EA6AD32D}" srcOrd="0" destOrd="0" presId="urn:microsoft.com/office/officeart/2005/8/layout/orgChart1"/>
    <dgm:cxn modelId="{82CFA1EA-9E6E-4E9E-945F-8FA4040A4592}" type="presOf" srcId="{BB131A11-10AA-46F0-9C7E-798979BC8B78}" destId="{0B54B2F3-61C7-4516-A465-229ADC132B06}" srcOrd="0" destOrd="0" presId="urn:microsoft.com/office/officeart/2005/8/layout/orgChart1"/>
    <dgm:cxn modelId="{5B7E2CFA-6E5F-4DA5-9B33-291C8C46E011}" type="presOf" srcId="{B53DBA3D-8483-4036-80A5-7215B34C6581}" destId="{95A56FB2-85A4-4C59-AB5A-33FE82A3DCFA}" srcOrd="0" destOrd="0" presId="urn:microsoft.com/office/officeart/2005/8/layout/orgChart1"/>
    <dgm:cxn modelId="{23C13F44-6E85-4B2E-8BD3-54EB1B846DCE}" type="presOf" srcId="{234DE6D5-FF47-459E-B68F-6BAC3D3ABFD6}" destId="{5B0AC6AE-503B-4275-8E1E-1A518C2B1446}" srcOrd="0" destOrd="0" presId="urn:microsoft.com/office/officeart/2005/8/layout/orgChart1"/>
    <dgm:cxn modelId="{5ACA3DCD-2A9C-4890-BCED-ABD03F95E0F3}" type="presOf" srcId="{E3948F1E-E9C9-4CA7-BEF9-4DDF16F823A6}" destId="{F5C97DD8-92C5-4E2A-9DA0-42CC22E8DB96}" srcOrd="1" destOrd="0" presId="urn:microsoft.com/office/officeart/2005/8/layout/orgChart1"/>
    <dgm:cxn modelId="{050B0FEB-BDB5-4746-833C-C4713BC5A14B}" srcId="{234DE6D5-FF47-459E-B68F-6BAC3D3ABFD6}" destId="{9F59187B-B60F-4B8C-AD9F-8D66CD311F3B}" srcOrd="0" destOrd="0" parTransId="{31B6C4BC-6E20-4F09-B876-5BEAD8F346BA}" sibTransId="{630DE094-C5A0-45AC-9445-177FD6A1390C}"/>
    <dgm:cxn modelId="{E1BCF34B-F27E-4138-9FAB-6A4235BEB9D1}" srcId="{9F59187B-B60F-4B8C-AD9F-8D66CD311F3B}" destId="{E3948F1E-E9C9-4CA7-BEF9-4DDF16F823A6}" srcOrd="0" destOrd="0" parTransId="{B811DC0F-F9A8-4F6F-811A-3D52BC38644E}" sibTransId="{EF442020-D6E2-482F-91D1-C996E52DB08A}"/>
    <dgm:cxn modelId="{711F32DB-CA2C-48CA-BD40-438548297149}" srcId="{9F59187B-B60F-4B8C-AD9F-8D66CD311F3B}" destId="{35ABBE1A-5A4E-4309-8DA5-29EFA43D4C56}" srcOrd="1" destOrd="0" parTransId="{B53DBA3D-8483-4036-80A5-7215B34C6581}" sibTransId="{B8538CE8-8F3D-48D5-B88B-7E9C6F40071E}"/>
    <dgm:cxn modelId="{CA13B271-261D-4D0F-BB01-321879759727}" type="presParOf" srcId="{5B0AC6AE-503B-4275-8E1E-1A518C2B1446}" destId="{3C8BA860-D82A-4C27-BE04-A847F13E78C2}" srcOrd="0" destOrd="0" presId="urn:microsoft.com/office/officeart/2005/8/layout/orgChart1"/>
    <dgm:cxn modelId="{BAECFF7F-3DC7-47D5-97A1-0371B0D53416}" type="presParOf" srcId="{3C8BA860-D82A-4C27-BE04-A847F13E78C2}" destId="{B28A2CB9-0893-4D32-827A-F6C5B6A8D80B}" srcOrd="0" destOrd="0" presId="urn:microsoft.com/office/officeart/2005/8/layout/orgChart1"/>
    <dgm:cxn modelId="{344F0285-5865-4D8F-B54A-87739095F838}" type="presParOf" srcId="{B28A2CB9-0893-4D32-827A-F6C5B6A8D80B}" destId="{C4DC83ED-FCC4-4E15-B49C-AAF930489363}" srcOrd="0" destOrd="0" presId="urn:microsoft.com/office/officeart/2005/8/layout/orgChart1"/>
    <dgm:cxn modelId="{3C60C18A-AB6B-40DB-B92A-1BCB045DE3B9}" type="presParOf" srcId="{B28A2CB9-0893-4D32-827A-F6C5B6A8D80B}" destId="{14D9C7D2-030C-4231-B4F0-289C2EFAFEFD}" srcOrd="1" destOrd="0" presId="urn:microsoft.com/office/officeart/2005/8/layout/orgChart1"/>
    <dgm:cxn modelId="{3E27A987-E533-41A4-9432-D4AB93E6069D}" type="presParOf" srcId="{3C8BA860-D82A-4C27-BE04-A847F13E78C2}" destId="{3A6DBF2D-7ABB-4E22-8BDD-062636DC5264}" srcOrd="1" destOrd="0" presId="urn:microsoft.com/office/officeart/2005/8/layout/orgChart1"/>
    <dgm:cxn modelId="{7EBA5533-5C3F-46FD-B04D-76AD64A6D407}" type="presParOf" srcId="{3A6DBF2D-7ABB-4E22-8BDD-062636DC5264}" destId="{495C0B11-9542-4946-8C52-1B14B56576C7}" srcOrd="0" destOrd="0" presId="urn:microsoft.com/office/officeart/2005/8/layout/orgChart1"/>
    <dgm:cxn modelId="{DB2E5ADE-EDE3-46E1-8EFD-4BF763084C9C}" type="presParOf" srcId="{3A6DBF2D-7ABB-4E22-8BDD-062636DC5264}" destId="{FA341AF4-5498-4A3F-8316-B0BC48C02380}" srcOrd="1" destOrd="0" presId="urn:microsoft.com/office/officeart/2005/8/layout/orgChart1"/>
    <dgm:cxn modelId="{F72C4239-1C2D-4729-BA1D-190701621F9B}" type="presParOf" srcId="{FA341AF4-5498-4A3F-8316-B0BC48C02380}" destId="{7A37BC2D-EA22-41B5-9338-A3B21E4C4886}" srcOrd="0" destOrd="0" presId="urn:microsoft.com/office/officeart/2005/8/layout/orgChart1"/>
    <dgm:cxn modelId="{BDB61C78-27B6-4752-9A1E-27FBAA8D86C2}" type="presParOf" srcId="{7A37BC2D-EA22-41B5-9338-A3B21E4C4886}" destId="{E200DB61-68C0-4EF2-9D51-609DAE5FD886}" srcOrd="0" destOrd="0" presId="urn:microsoft.com/office/officeart/2005/8/layout/orgChart1"/>
    <dgm:cxn modelId="{9BA22ABB-816D-4E1A-A937-7AB765F747AB}" type="presParOf" srcId="{7A37BC2D-EA22-41B5-9338-A3B21E4C4886}" destId="{F5C97DD8-92C5-4E2A-9DA0-42CC22E8DB96}" srcOrd="1" destOrd="0" presId="urn:microsoft.com/office/officeart/2005/8/layout/orgChart1"/>
    <dgm:cxn modelId="{4FD2C7CE-3962-4432-982D-D9EB9BB13598}" type="presParOf" srcId="{FA341AF4-5498-4A3F-8316-B0BC48C02380}" destId="{569B3898-5A97-42A2-845F-1AC450CFD866}" srcOrd="1" destOrd="0" presId="urn:microsoft.com/office/officeart/2005/8/layout/orgChart1"/>
    <dgm:cxn modelId="{275E0C95-5FF6-4795-B5E7-8C0E470265E4}" type="presParOf" srcId="{FA341AF4-5498-4A3F-8316-B0BC48C02380}" destId="{62075A93-6583-42FA-B4F4-AB9D7766DDCE}" srcOrd="2" destOrd="0" presId="urn:microsoft.com/office/officeart/2005/8/layout/orgChart1"/>
    <dgm:cxn modelId="{427C6D5C-3149-408A-97E1-595AF63F5A2D}" type="presParOf" srcId="{3A6DBF2D-7ABB-4E22-8BDD-062636DC5264}" destId="{95A56FB2-85A4-4C59-AB5A-33FE82A3DCFA}" srcOrd="2" destOrd="0" presId="urn:microsoft.com/office/officeart/2005/8/layout/orgChart1"/>
    <dgm:cxn modelId="{17F59C9E-00B8-43F5-A096-67AAD14DA564}" type="presParOf" srcId="{3A6DBF2D-7ABB-4E22-8BDD-062636DC5264}" destId="{4907E2B9-9C40-4134-BB67-3F64F7E3119F}" srcOrd="3" destOrd="0" presId="urn:microsoft.com/office/officeart/2005/8/layout/orgChart1"/>
    <dgm:cxn modelId="{9CD5C0FB-44F4-429C-A828-4D06C240AD68}" type="presParOf" srcId="{4907E2B9-9C40-4134-BB67-3F64F7E3119F}" destId="{D8BCB89A-7DE9-441C-BA9B-CE769F83DC6C}" srcOrd="0" destOrd="0" presId="urn:microsoft.com/office/officeart/2005/8/layout/orgChart1"/>
    <dgm:cxn modelId="{697DE7BA-B72E-4547-9650-12D052B0AA78}" type="presParOf" srcId="{D8BCB89A-7DE9-441C-BA9B-CE769F83DC6C}" destId="{17396EE0-5B04-408D-AB77-9D14D9D6ABD6}" srcOrd="0" destOrd="0" presId="urn:microsoft.com/office/officeart/2005/8/layout/orgChart1"/>
    <dgm:cxn modelId="{B23645EA-B2B6-4378-823B-FD5387D19822}" type="presParOf" srcId="{D8BCB89A-7DE9-441C-BA9B-CE769F83DC6C}" destId="{9EE2FBD7-5247-4958-B4E4-5546418165BE}" srcOrd="1" destOrd="0" presId="urn:microsoft.com/office/officeart/2005/8/layout/orgChart1"/>
    <dgm:cxn modelId="{D572FDEA-FB67-4F4B-A4F6-563E60FBEE1D}" type="presParOf" srcId="{4907E2B9-9C40-4134-BB67-3F64F7E3119F}" destId="{D56EFE31-AA19-4E23-B1BA-11FF296677EB}" srcOrd="1" destOrd="0" presId="urn:microsoft.com/office/officeart/2005/8/layout/orgChart1"/>
    <dgm:cxn modelId="{EC269716-212D-4370-BC1A-4BA27A198ED4}" type="presParOf" srcId="{4907E2B9-9C40-4134-BB67-3F64F7E3119F}" destId="{975844CF-B0C9-4AED-A83D-26E368903817}" srcOrd="2" destOrd="0" presId="urn:microsoft.com/office/officeart/2005/8/layout/orgChart1"/>
    <dgm:cxn modelId="{276260F1-4B32-4D6C-9C02-BCD92761A0FC}" type="presParOf" srcId="{3A6DBF2D-7ABB-4E22-8BDD-062636DC5264}" destId="{91B7F34E-3208-49ED-AA72-7242EA6AD32D}" srcOrd="4" destOrd="0" presId="urn:microsoft.com/office/officeart/2005/8/layout/orgChart1"/>
    <dgm:cxn modelId="{A3E76149-0349-4098-A4F9-D1E1734FDDE9}" type="presParOf" srcId="{3A6DBF2D-7ABB-4E22-8BDD-062636DC5264}" destId="{A854055C-C00E-4F94-BB18-6DF4C8A327CE}" srcOrd="5" destOrd="0" presId="urn:microsoft.com/office/officeart/2005/8/layout/orgChart1"/>
    <dgm:cxn modelId="{5B5D5C3B-92D1-42A8-AF1E-1754C931EB54}" type="presParOf" srcId="{A854055C-C00E-4F94-BB18-6DF4C8A327CE}" destId="{15FA31C8-6370-47A5-B2DF-D0444D9528C1}" srcOrd="0" destOrd="0" presId="urn:microsoft.com/office/officeart/2005/8/layout/orgChart1"/>
    <dgm:cxn modelId="{ACBBC2E6-08E6-4B6A-95BA-31427189A48B}" type="presParOf" srcId="{15FA31C8-6370-47A5-B2DF-D0444D9528C1}" destId="{0B54B2F3-61C7-4516-A465-229ADC132B06}" srcOrd="0" destOrd="0" presId="urn:microsoft.com/office/officeart/2005/8/layout/orgChart1"/>
    <dgm:cxn modelId="{87502445-3479-4EF3-8796-7D06F14EF071}" type="presParOf" srcId="{15FA31C8-6370-47A5-B2DF-D0444D9528C1}" destId="{F3C11549-6106-4DD8-80AA-2A2842C9DA92}" srcOrd="1" destOrd="0" presId="urn:microsoft.com/office/officeart/2005/8/layout/orgChart1"/>
    <dgm:cxn modelId="{38429888-FB2D-4746-BB8E-BB2D41090BC1}" type="presParOf" srcId="{A854055C-C00E-4F94-BB18-6DF4C8A327CE}" destId="{E44D11EF-9836-47E1-A354-6AC75069578E}" srcOrd="1" destOrd="0" presId="urn:microsoft.com/office/officeart/2005/8/layout/orgChart1"/>
    <dgm:cxn modelId="{0B6AA38D-EA0F-421D-BB38-951A07BDB944}" type="presParOf" srcId="{A854055C-C00E-4F94-BB18-6DF4C8A327CE}" destId="{CAF40E50-CC46-49ED-ABE5-F79E8F91D4D8}" srcOrd="2" destOrd="0" presId="urn:microsoft.com/office/officeart/2005/8/layout/orgChart1"/>
    <dgm:cxn modelId="{6CAB5567-E240-4EDB-967C-B3DFAD6DCD67}" type="presParOf" srcId="{3C8BA860-D82A-4C27-BE04-A847F13E78C2}" destId="{33410648-53A0-4758-AEF5-BB676A9E8EC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1CE577-19D7-46EE-A7D9-74A04DCF6897}" type="doc">
      <dgm:prSet loTypeId="urn:microsoft.com/office/officeart/2005/8/layout/vList3" loCatId="list" qsTypeId="urn:microsoft.com/office/officeart/2005/8/quickstyle/simple3" qsCatId="simple" csTypeId="urn:microsoft.com/office/officeart/2005/8/colors/colorful5" csCatId="colorful" phldr="1"/>
      <dgm:spPr/>
      <dgm:t>
        <a:bodyPr/>
        <a:lstStyle/>
        <a:p>
          <a:endParaRPr lang="es-EC"/>
        </a:p>
      </dgm:t>
    </dgm:pt>
    <dgm:pt modelId="{684BB2DA-AB6F-4305-99A2-7DF4F6855C1B}">
      <dgm:prSet phldrT="[Texto]" custT="1"/>
      <dgm:spPr/>
      <dgm:t>
        <a:bodyPr/>
        <a:lstStyle/>
        <a:p>
          <a:r>
            <a:rPr lang="es-EC" sz="1700" b="1" dirty="0" smtClean="0"/>
            <a:t>Cámara de Comercio de Quito</a:t>
          </a:r>
          <a:r>
            <a:rPr lang="es-EC" sz="1700" dirty="0" smtClean="0"/>
            <a:t>: </a:t>
          </a:r>
          <a:r>
            <a:rPr lang="es-EC" sz="1700" b="0" dirty="0" smtClean="0"/>
            <a:t>“La empresa de corte familiar cuya estructura se subordina plenamente a conocimientos empíricos, recursos y personal limitado, así como una disposición en la cual la familia toma las principales decisiones, la pyme se revela como un fenómeno de las economías emergentes”. </a:t>
          </a:r>
          <a:endParaRPr lang="es-EC" sz="1700" b="0" dirty="0"/>
        </a:p>
      </dgm:t>
    </dgm:pt>
    <dgm:pt modelId="{529BF037-2583-4F28-972C-35822DB12CC0}" type="parTrans" cxnId="{A2DBC4FF-635C-4448-92D6-1174FA10FB1E}">
      <dgm:prSet/>
      <dgm:spPr/>
      <dgm:t>
        <a:bodyPr/>
        <a:lstStyle/>
        <a:p>
          <a:endParaRPr lang="es-EC"/>
        </a:p>
      </dgm:t>
    </dgm:pt>
    <dgm:pt modelId="{9DD92047-8F66-433B-9B55-42331029D6CA}" type="sibTrans" cxnId="{A2DBC4FF-635C-4448-92D6-1174FA10FB1E}">
      <dgm:prSet/>
      <dgm:spPr/>
      <dgm:t>
        <a:bodyPr/>
        <a:lstStyle/>
        <a:p>
          <a:endParaRPr lang="es-EC"/>
        </a:p>
      </dgm:t>
    </dgm:pt>
    <dgm:pt modelId="{03D79CA7-A298-4F5F-B228-681CA13DADCE}">
      <dgm:prSet phldrT="[Texto]" custT="1"/>
      <dgm:spPr/>
      <dgm:t>
        <a:bodyPr/>
        <a:lstStyle/>
        <a:p>
          <a:r>
            <a:rPr lang="es-EC" sz="1700" b="1" dirty="0" smtClean="0"/>
            <a:t>el Art. 53 del Código de Producción</a:t>
          </a:r>
          <a:r>
            <a:rPr lang="es-EC" sz="1700" dirty="0" smtClean="0"/>
            <a:t>: “se constituye a partir de toda persona natural o jurídica capaz de producir y brindar actividades de comercio y/o servicio con el concurso de un número limitado de trabajadores, logrando alcanzar los valores brutos de ventas anuales señalados en dicho código para ser observadas como PYMES”</a:t>
          </a:r>
          <a:endParaRPr lang="es-EC" sz="1700" i="1" dirty="0"/>
        </a:p>
      </dgm:t>
    </dgm:pt>
    <dgm:pt modelId="{9ACB671D-EC8B-4842-A1A5-049967FC4BBB}" type="parTrans" cxnId="{A2E93A45-3B8B-4E64-8432-CA356342BF07}">
      <dgm:prSet/>
      <dgm:spPr/>
      <dgm:t>
        <a:bodyPr/>
        <a:lstStyle/>
        <a:p>
          <a:endParaRPr lang="es-EC"/>
        </a:p>
      </dgm:t>
    </dgm:pt>
    <dgm:pt modelId="{ED1F63AF-7BB2-4FCD-9751-992E348CAE30}" type="sibTrans" cxnId="{A2E93A45-3B8B-4E64-8432-CA356342BF07}">
      <dgm:prSet/>
      <dgm:spPr/>
      <dgm:t>
        <a:bodyPr/>
        <a:lstStyle/>
        <a:p>
          <a:endParaRPr lang="es-EC"/>
        </a:p>
      </dgm:t>
    </dgm:pt>
    <dgm:pt modelId="{3FBCC063-BAF1-4D18-A3DC-A198B7A9B947}">
      <dgm:prSet phldrT="[Texto]" custT="1"/>
      <dgm:spPr/>
      <dgm:t>
        <a:bodyPr/>
        <a:lstStyle/>
        <a:p>
          <a:r>
            <a:rPr lang="es-EC" sz="1700" i="1" dirty="0" smtClean="0"/>
            <a:t>“La PYME se revela como un elemento que garantiza la iniciativa personal, creatividad y oportunidades para invertir en una economía y sociedad de consumo cada día más demandante y competitiva.”</a:t>
          </a:r>
          <a:endParaRPr lang="es-EC" sz="1700" b="0" dirty="0"/>
        </a:p>
      </dgm:t>
    </dgm:pt>
    <dgm:pt modelId="{AB7ECBC5-84C7-401A-A52C-95F7A49F614B}" type="parTrans" cxnId="{A9DDA500-8877-49B0-B4FD-70A87DD138E9}">
      <dgm:prSet/>
      <dgm:spPr/>
      <dgm:t>
        <a:bodyPr/>
        <a:lstStyle/>
        <a:p>
          <a:endParaRPr lang="es-EC"/>
        </a:p>
      </dgm:t>
    </dgm:pt>
    <dgm:pt modelId="{1F8AA209-0724-4FCA-965E-14C1E2757114}" type="sibTrans" cxnId="{A9DDA500-8877-49B0-B4FD-70A87DD138E9}">
      <dgm:prSet/>
      <dgm:spPr/>
      <dgm:t>
        <a:bodyPr/>
        <a:lstStyle/>
        <a:p>
          <a:endParaRPr lang="es-EC"/>
        </a:p>
      </dgm:t>
    </dgm:pt>
    <dgm:pt modelId="{65E6E457-C0DA-4C9C-AEEF-C74E189A9197}" type="pres">
      <dgm:prSet presAssocID="{0A1CE577-19D7-46EE-A7D9-74A04DCF6897}" presName="linearFlow" presStyleCnt="0">
        <dgm:presLayoutVars>
          <dgm:dir/>
          <dgm:resizeHandles val="exact"/>
        </dgm:presLayoutVars>
      </dgm:prSet>
      <dgm:spPr/>
      <dgm:t>
        <a:bodyPr/>
        <a:lstStyle/>
        <a:p>
          <a:endParaRPr lang="es-EC"/>
        </a:p>
      </dgm:t>
    </dgm:pt>
    <dgm:pt modelId="{98E8056C-057B-42E3-9121-23DD05DC005A}" type="pres">
      <dgm:prSet presAssocID="{03D79CA7-A298-4F5F-B228-681CA13DADCE}" presName="composite" presStyleCnt="0"/>
      <dgm:spPr/>
    </dgm:pt>
    <dgm:pt modelId="{1098731B-1EBF-4D1A-BF93-40C7461CAAE1}" type="pres">
      <dgm:prSet presAssocID="{03D79CA7-A298-4F5F-B228-681CA13DADCE}" presName="imgShp" presStyleLbl="fgImgPlace1" presStyleIdx="0" presStyleCnt="3"/>
      <dgm:spPr>
        <a:blipFill rotWithShape="1">
          <a:blip xmlns:r="http://schemas.openxmlformats.org/officeDocument/2006/relationships" r:embed="rId1"/>
          <a:stretch>
            <a:fillRect/>
          </a:stretch>
        </a:blipFill>
      </dgm:spPr>
      <dgm:t>
        <a:bodyPr/>
        <a:lstStyle/>
        <a:p>
          <a:endParaRPr lang="es-EC"/>
        </a:p>
      </dgm:t>
    </dgm:pt>
    <dgm:pt modelId="{C6FFBD58-FAE5-46BB-9437-DCAEA91A6121}" type="pres">
      <dgm:prSet presAssocID="{03D79CA7-A298-4F5F-B228-681CA13DADCE}" presName="txShp" presStyleLbl="node1" presStyleIdx="0" presStyleCnt="3" custScaleY="143643">
        <dgm:presLayoutVars>
          <dgm:bulletEnabled val="1"/>
        </dgm:presLayoutVars>
      </dgm:prSet>
      <dgm:spPr/>
      <dgm:t>
        <a:bodyPr/>
        <a:lstStyle/>
        <a:p>
          <a:endParaRPr lang="es-EC"/>
        </a:p>
      </dgm:t>
    </dgm:pt>
    <dgm:pt modelId="{051D78E7-0FD4-464F-864B-BE0E183A00A4}" type="pres">
      <dgm:prSet presAssocID="{ED1F63AF-7BB2-4FCD-9751-992E348CAE30}" presName="spacing" presStyleCnt="0"/>
      <dgm:spPr/>
    </dgm:pt>
    <dgm:pt modelId="{C90A4B50-F9BA-4B9A-8AF3-C6806175145B}" type="pres">
      <dgm:prSet presAssocID="{684BB2DA-AB6F-4305-99A2-7DF4F6855C1B}" presName="composite" presStyleCnt="0"/>
      <dgm:spPr/>
    </dgm:pt>
    <dgm:pt modelId="{326D5C2D-7CD1-4F9A-B146-7B7CEC1F1C8D}" type="pres">
      <dgm:prSet presAssocID="{684BB2DA-AB6F-4305-99A2-7DF4F6855C1B}" presName="imgShp" presStyleLbl="fgImgPlace1" presStyleIdx="1" presStyleCnt="3"/>
      <dgm:spPr>
        <a:blipFill rotWithShape="1">
          <a:blip xmlns:r="http://schemas.openxmlformats.org/officeDocument/2006/relationships" r:embed="rId2"/>
          <a:stretch>
            <a:fillRect/>
          </a:stretch>
        </a:blipFill>
      </dgm:spPr>
      <dgm:t>
        <a:bodyPr/>
        <a:lstStyle/>
        <a:p>
          <a:endParaRPr lang="es-EC"/>
        </a:p>
      </dgm:t>
    </dgm:pt>
    <dgm:pt modelId="{E0268F57-E7B0-48E7-8B04-A9EC3DB0DD13}" type="pres">
      <dgm:prSet presAssocID="{684BB2DA-AB6F-4305-99A2-7DF4F6855C1B}" presName="txShp" presStyleLbl="node1" presStyleIdx="1" presStyleCnt="3" custScaleY="140248">
        <dgm:presLayoutVars>
          <dgm:bulletEnabled val="1"/>
        </dgm:presLayoutVars>
      </dgm:prSet>
      <dgm:spPr/>
      <dgm:t>
        <a:bodyPr/>
        <a:lstStyle/>
        <a:p>
          <a:endParaRPr lang="es-EC"/>
        </a:p>
      </dgm:t>
    </dgm:pt>
    <dgm:pt modelId="{AEB3E49A-2508-41E1-85C8-2968BAF405E8}" type="pres">
      <dgm:prSet presAssocID="{9DD92047-8F66-433B-9B55-42331029D6CA}" presName="spacing" presStyleCnt="0"/>
      <dgm:spPr/>
    </dgm:pt>
    <dgm:pt modelId="{0A7F718C-9574-444C-BF23-414D25566307}" type="pres">
      <dgm:prSet presAssocID="{3FBCC063-BAF1-4D18-A3DC-A198B7A9B947}" presName="composite" presStyleCnt="0"/>
      <dgm:spPr/>
    </dgm:pt>
    <dgm:pt modelId="{CE6FE1BC-B885-4618-80EF-ECEF86B3247D}" type="pres">
      <dgm:prSet presAssocID="{3FBCC063-BAF1-4D18-A3DC-A198B7A9B947}" presName="imgShp" presStyleLbl="fgImgPlace1" presStyleIdx="2" presStyleCnt="3"/>
      <dgm:spPr>
        <a:blipFill rotWithShape="1">
          <a:blip xmlns:r="http://schemas.openxmlformats.org/officeDocument/2006/relationships" r:embed="rId3"/>
          <a:stretch>
            <a:fillRect/>
          </a:stretch>
        </a:blipFill>
      </dgm:spPr>
      <dgm:t>
        <a:bodyPr/>
        <a:lstStyle/>
        <a:p>
          <a:endParaRPr lang="es-EC"/>
        </a:p>
      </dgm:t>
    </dgm:pt>
    <dgm:pt modelId="{CF5D4307-4450-4232-B445-15E7CEC64580}" type="pres">
      <dgm:prSet presAssocID="{3FBCC063-BAF1-4D18-A3DC-A198B7A9B947}" presName="txShp" presStyleLbl="node1" presStyleIdx="2" presStyleCnt="3">
        <dgm:presLayoutVars>
          <dgm:bulletEnabled val="1"/>
        </dgm:presLayoutVars>
      </dgm:prSet>
      <dgm:spPr/>
      <dgm:t>
        <a:bodyPr/>
        <a:lstStyle/>
        <a:p>
          <a:endParaRPr lang="es-EC"/>
        </a:p>
      </dgm:t>
    </dgm:pt>
  </dgm:ptLst>
  <dgm:cxnLst>
    <dgm:cxn modelId="{A2DBC4FF-635C-4448-92D6-1174FA10FB1E}" srcId="{0A1CE577-19D7-46EE-A7D9-74A04DCF6897}" destId="{684BB2DA-AB6F-4305-99A2-7DF4F6855C1B}" srcOrd="1" destOrd="0" parTransId="{529BF037-2583-4F28-972C-35822DB12CC0}" sibTransId="{9DD92047-8F66-433B-9B55-42331029D6CA}"/>
    <dgm:cxn modelId="{B4F9676D-594A-46E9-9FB8-6C1F8F984B2A}" type="presOf" srcId="{03D79CA7-A298-4F5F-B228-681CA13DADCE}" destId="{C6FFBD58-FAE5-46BB-9437-DCAEA91A6121}" srcOrd="0" destOrd="0" presId="urn:microsoft.com/office/officeart/2005/8/layout/vList3"/>
    <dgm:cxn modelId="{A9DDA500-8877-49B0-B4FD-70A87DD138E9}" srcId="{0A1CE577-19D7-46EE-A7D9-74A04DCF6897}" destId="{3FBCC063-BAF1-4D18-A3DC-A198B7A9B947}" srcOrd="2" destOrd="0" parTransId="{AB7ECBC5-84C7-401A-A52C-95F7A49F614B}" sibTransId="{1F8AA209-0724-4FCA-965E-14C1E2757114}"/>
    <dgm:cxn modelId="{A2E93A45-3B8B-4E64-8432-CA356342BF07}" srcId="{0A1CE577-19D7-46EE-A7D9-74A04DCF6897}" destId="{03D79CA7-A298-4F5F-B228-681CA13DADCE}" srcOrd="0" destOrd="0" parTransId="{9ACB671D-EC8B-4842-A1A5-049967FC4BBB}" sibTransId="{ED1F63AF-7BB2-4FCD-9751-992E348CAE30}"/>
    <dgm:cxn modelId="{73EAA828-66BF-4D77-BFD8-DEF799B589A6}" type="presOf" srcId="{0A1CE577-19D7-46EE-A7D9-74A04DCF6897}" destId="{65E6E457-C0DA-4C9C-AEEF-C74E189A9197}" srcOrd="0" destOrd="0" presId="urn:microsoft.com/office/officeart/2005/8/layout/vList3"/>
    <dgm:cxn modelId="{E9E2360F-C727-4C51-958A-9C2ADBB11743}" type="presOf" srcId="{684BB2DA-AB6F-4305-99A2-7DF4F6855C1B}" destId="{E0268F57-E7B0-48E7-8B04-A9EC3DB0DD13}" srcOrd="0" destOrd="0" presId="urn:microsoft.com/office/officeart/2005/8/layout/vList3"/>
    <dgm:cxn modelId="{B50585D7-15EC-4483-8AC1-EFDB9AFFC035}" type="presOf" srcId="{3FBCC063-BAF1-4D18-A3DC-A198B7A9B947}" destId="{CF5D4307-4450-4232-B445-15E7CEC64580}" srcOrd="0" destOrd="0" presId="urn:microsoft.com/office/officeart/2005/8/layout/vList3"/>
    <dgm:cxn modelId="{903FE2F8-4F0A-4A54-BF5A-BC1283FBB595}" type="presParOf" srcId="{65E6E457-C0DA-4C9C-AEEF-C74E189A9197}" destId="{98E8056C-057B-42E3-9121-23DD05DC005A}" srcOrd="0" destOrd="0" presId="urn:microsoft.com/office/officeart/2005/8/layout/vList3"/>
    <dgm:cxn modelId="{19D40B08-6D9D-45F2-93A6-6635DAAB7845}" type="presParOf" srcId="{98E8056C-057B-42E3-9121-23DD05DC005A}" destId="{1098731B-1EBF-4D1A-BF93-40C7461CAAE1}" srcOrd="0" destOrd="0" presId="urn:microsoft.com/office/officeart/2005/8/layout/vList3"/>
    <dgm:cxn modelId="{B6AF23B7-282E-4F4A-A15A-2B9A59203833}" type="presParOf" srcId="{98E8056C-057B-42E3-9121-23DD05DC005A}" destId="{C6FFBD58-FAE5-46BB-9437-DCAEA91A6121}" srcOrd="1" destOrd="0" presId="urn:microsoft.com/office/officeart/2005/8/layout/vList3"/>
    <dgm:cxn modelId="{51B5DADF-47D8-4272-B41E-E87B08A44D35}" type="presParOf" srcId="{65E6E457-C0DA-4C9C-AEEF-C74E189A9197}" destId="{051D78E7-0FD4-464F-864B-BE0E183A00A4}" srcOrd="1" destOrd="0" presId="urn:microsoft.com/office/officeart/2005/8/layout/vList3"/>
    <dgm:cxn modelId="{68F72FA5-EE13-4F9E-8633-97F2DE35A1BF}" type="presParOf" srcId="{65E6E457-C0DA-4C9C-AEEF-C74E189A9197}" destId="{C90A4B50-F9BA-4B9A-8AF3-C6806175145B}" srcOrd="2" destOrd="0" presId="urn:microsoft.com/office/officeart/2005/8/layout/vList3"/>
    <dgm:cxn modelId="{7E91E11A-8FD3-47A4-8284-304F9C3AACBB}" type="presParOf" srcId="{C90A4B50-F9BA-4B9A-8AF3-C6806175145B}" destId="{326D5C2D-7CD1-4F9A-B146-7B7CEC1F1C8D}" srcOrd="0" destOrd="0" presId="urn:microsoft.com/office/officeart/2005/8/layout/vList3"/>
    <dgm:cxn modelId="{AFAE9ED0-A27F-4FBD-8AB2-DCC7CDDEE180}" type="presParOf" srcId="{C90A4B50-F9BA-4B9A-8AF3-C6806175145B}" destId="{E0268F57-E7B0-48E7-8B04-A9EC3DB0DD13}" srcOrd="1" destOrd="0" presId="urn:microsoft.com/office/officeart/2005/8/layout/vList3"/>
    <dgm:cxn modelId="{4149996A-6EE7-472A-B964-6835945F33B7}" type="presParOf" srcId="{65E6E457-C0DA-4C9C-AEEF-C74E189A9197}" destId="{AEB3E49A-2508-41E1-85C8-2968BAF405E8}" srcOrd="3" destOrd="0" presId="urn:microsoft.com/office/officeart/2005/8/layout/vList3"/>
    <dgm:cxn modelId="{56A6FCB8-5F57-455B-B364-FB3D22A958B5}" type="presParOf" srcId="{65E6E457-C0DA-4C9C-AEEF-C74E189A9197}" destId="{0A7F718C-9574-444C-BF23-414D25566307}" srcOrd="4" destOrd="0" presId="urn:microsoft.com/office/officeart/2005/8/layout/vList3"/>
    <dgm:cxn modelId="{6ADC546E-656F-4722-AA6B-085454FC1E6B}" type="presParOf" srcId="{0A7F718C-9574-444C-BF23-414D25566307}" destId="{CE6FE1BC-B885-4618-80EF-ECEF86B3247D}" srcOrd="0" destOrd="0" presId="urn:microsoft.com/office/officeart/2005/8/layout/vList3"/>
    <dgm:cxn modelId="{C22D5A98-659E-4648-8D72-EB7C130BBE86}" type="presParOf" srcId="{0A7F718C-9574-444C-BF23-414D25566307}" destId="{CF5D4307-4450-4232-B445-15E7CEC6458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E3A878-838B-4EE3-A7D9-256F208C62DC}" type="doc">
      <dgm:prSet loTypeId="urn:microsoft.com/office/officeart/2005/8/layout/bProcess3" loCatId="process" qsTypeId="urn:microsoft.com/office/officeart/2005/8/quickstyle/simple3" qsCatId="simple" csTypeId="urn:microsoft.com/office/officeart/2005/8/colors/colorful5" csCatId="colorful" phldr="1"/>
      <dgm:spPr/>
      <dgm:t>
        <a:bodyPr/>
        <a:lstStyle/>
        <a:p>
          <a:endParaRPr lang="es-EC"/>
        </a:p>
      </dgm:t>
    </dgm:pt>
    <dgm:pt modelId="{C6098E41-8536-4BD6-BBA9-0ECCE59DFB47}">
      <dgm:prSet phldrT="[Texto]"/>
      <dgm:spPr/>
      <dgm:t>
        <a:bodyPr/>
        <a:lstStyle/>
        <a:p>
          <a:r>
            <a:rPr lang="es-EC" b="1" dirty="0" smtClean="0"/>
            <a:t>NECESIDAD DE INCREMENTAR CAPITAL</a:t>
          </a:r>
          <a:endParaRPr lang="es-EC" b="1" dirty="0"/>
        </a:p>
      </dgm:t>
    </dgm:pt>
    <dgm:pt modelId="{21396AE8-067C-42F8-89A6-BF745F0887A1}" type="parTrans" cxnId="{9EEBB920-0684-41AD-9A88-AB774D9511CE}">
      <dgm:prSet/>
      <dgm:spPr/>
      <dgm:t>
        <a:bodyPr/>
        <a:lstStyle/>
        <a:p>
          <a:endParaRPr lang="es-EC" b="1">
            <a:solidFill>
              <a:schemeClr val="tx1"/>
            </a:solidFill>
          </a:endParaRPr>
        </a:p>
      </dgm:t>
    </dgm:pt>
    <dgm:pt modelId="{9D283CC5-7349-4BD3-A380-141116E10F26}" type="sibTrans" cxnId="{9EEBB920-0684-41AD-9A88-AB774D9511CE}">
      <dgm:prSet/>
      <dgm:spPr/>
      <dgm:t>
        <a:bodyPr/>
        <a:lstStyle/>
        <a:p>
          <a:endParaRPr lang="es-EC" b="1">
            <a:solidFill>
              <a:schemeClr val="tx1"/>
            </a:solidFill>
          </a:endParaRPr>
        </a:p>
      </dgm:t>
    </dgm:pt>
    <dgm:pt modelId="{E75C1499-589E-4B5C-99B1-AEEBB83FB7C9}">
      <dgm:prSet phldrT="[Texto]"/>
      <dgm:spPr/>
      <dgm:t>
        <a:bodyPr/>
        <a:lstStyle/>
        <a:p>
          <a:r>
            <a:rPr lang="es-EC" b="1" dirty="0" smtClean="0"/>
            <a:t>GARANTIZAR FUENTES DE EMPLEO ESTABLE</a:t>
          </a:r>
          <a:endParaRPr lang="es-EC" b="1" dirty="0"/>
        </a:p>
      </dgm:t>
    </dgm:pt>
    <dgm:pt modelId="{AC99BFEB-ECB0-4AD7-99A8-9A7BC026C4C0}" type="parTrans" cxnId="{9605EA77-FD9E-4FC1-B320-687152358808}">
      <dgm:prSet/>
      <dgm:spPr/>
      <dgm:t>
        <a:bodyPr/>
        <a:lstStyle/>
        <a:p>
          <a:endParaRPr lang="es-EC" b="1">
            <a:solidFill>
              <a:schemeClr val="tx1"/>
            </a:solidFill>
          </a:endParaRPr>
        </a:p>
      </dgm:t>
    </dgm:pt>
    <dgm:pt modelId="{46B5E132-7FED-4B62-858D-60A2D1899733}" type="sibTrans" cxnId="{9605EA77-FD9E-4FC1-B320-687152358808}">
      <dgm:prSet/>
      <dgm:spPr/>
      <dgm:t>
        <a:bodyPr/>
        <a:lstStyle/>
        <a:p>
          <a:endParaRPr lang="es-EC" b="1">
            <a:solidFill>
              <a:schemeClr val="tx1"/>
            </a:solidFill>
          </a:endParaRPr>
        </a:p>
      </dgm:t>
    </dgm:pt>
    <dgm:pt modelId="{A4223E55-8F3A-4B9F-9B16-53216967F8A6}">
      <dgm:prSet phldrT="[Texto]"/>
      <dgm:spPr/>
      <dgm:t>
        <a:bodyPr/>
        <a:lstStyle/>
        <a:p>
          <a:r>
            <a:rPr lang="es-EC" b="1" dirty="0" smtClean="0"/>
            <a:t>OFERTAR VIVIENDAS ECONÓMICAS A LA POBLACIÓN</a:t>
          </a:r>
          <a:endParaRPr lang="es-EC" b="1" dirty="0"/>
        </a:p>
      </dgm:t>
    </dgm:pt>
    <dgm:pt modelId="{2AE3E0F0-B1D2-467E-8BEB-8464159AA003}" type="parTrans" cxnId="{4D72E812-B011-4FE9-9D84-62C6B4DE3D97}">
      <dgm:prSet/>
      <dgm:spPr/>
      <dgm:t>
        <a:bodyPr/>
        <a:lstStyle/>
        <a:p>
          <a:endParaRPr lang="es-EC" b="1">
            <a:solidFill>
              <a:schemeClr val="tx1"/>
            </a:solidFill>
          </a:endParaRPr>
        </a:p>
      </dgm:t>
    </dgm:pt>
    <dgm:pt modelId="{16AF022B-19BF-48BC-9867-FBEC33377D46}" type="sibTrans" cxnId="{4D72E812-B011-4FE9-9D84-62C6B4DE3D97}">
      <dgm:prSet/>
      <dgm:spPr/>
      <dgm:t>
        <a:bodyPr/>
        <a:lstStyle/>
        <a:p>
          <a:endParaRPr lang="es-EC" b="1">
            <a:solidFill>
              <a:schemeClr val="tx1"/>
            </a:solidFill>
          </a:endParaRPr>
        </a:p>
      </dgm:t>
    </dgm:pt>
    <dgm:pt modelId="{B85A6CBE-D357-433E-A73C-AC9C4D55DAB6}">
      <dgm:prSet phldrT="[Texto]"/>
      <dgm:spPr/>
      <dgm:t>
        <a:bodyPr/>
        <a:lstStyle/>
        <a:p>
          <a:r>
            <a:rPr lang="es-EC" b="1" dirty="0" smtClean="0"/>
            <a:t>CONSTRUCCIÓN APORTA EN UN 10% DE FUENTES DE EMPLEO EN EL ECUADOR</a:t>
          </a:r>
          <a:endParaRPr lang="es-EC" b="1" dirty="0"/>
        </a:p>
      </dgm:t>
    </dgm:pt>
    <dgm:pt modelId="{6E098983-0E37-47E3-86EE-ADABD1207EF4}" type="parTrans" cxnId="{570A7345-FA09-405D-9E2F-8EFC4BB74D59}">
      <dgm:prSet/>
      <dgm:spPr/>
      <dgm:t>
        <a:bodyPr/>
        <a:lstStyle/>
        <a:p>
          <a:endParaRPr lang="es-EC" b="1">
            <a:solidFill>
              <a:schemeClr val="tx1"/>
            </a:solidFill>
          </a:endParaRPr>
        </a:p>
      </dgm:t>
    </dgm:pt>
    <dgm:pt modelId="{0BAEFF7B-104F-4DCF-B379-823327ECFE0B}" type="sibTrans" cxnId="{570A7345-FA09-405D-9E2F-8EFC4BB74D59}">
      <dgm:prSet/>
      <dgm:spPr/>
      <dgm:t>
        <a:bodyPr/>
        <a:lstStyle/>
        <a:p>
          <a:endParaRPr lang="es-EC" b="1">
            <a:solidFill>
              <a:schemeClr val="tx1"/>
            </a:solidFill>
          </a:endParaRPr>
        </a:p>
      </dgm:t>
    </dgm:pt>
    <dgm:pt modelId="{CA12988C-AD66-40BE-BD39-9939253F1542}">
      <dgm:prSet phldrT="[Texto]"/>
      <dgm:spPr/>
      <dgm:t>
        <a:bodyPr/>
        <a:lstStyle/>
        <a:p>
          <a:r>
            <a:rPr lang="es-EC" b="1" dirty="0" smtClean="0"/>
            <a:t>80% ACTIVIDADES DE LA CONSTRUCCIÓN A NIVEL NACIONAL SON ASUMIDAD POR PYMES</a:t>
          </a:r>
          <a:endParaRPr lang="es-EC" b="1" dirty="0"/>
        </a:p>
      </dgm:t>
    </dgm:pt>
    <dgm:pt modelId="{65B19B73-2593-41CF-8384-D2DD1AD48116}" type="parTrans" cxnId="{9891F52D-5F9B-4D21-8495-61E2B6B61D69}">
      <dgm:prSet/>
      <dgm:spPr/>
      <dgm:t>
        <a:bodyPr/>
        <a:lstStyle/>
        <a:p>
          <a:endParaRPr lang="es-EC" b="1">
            <a:solidFill>
              <a:schemeClr val="tx1"/>
            </a:solidFill>
          </a:endParaRPr>
        </a:p>
      </dgm:t>
    </dgm:pt>
    <dgm:pt modelId="{9378F3C5-6002-41C0-8DD3-51688AAA0AB0}" type="sibTrans" cxnId="{9891F52D-5F9B-4D21-8495-61E2B6B61D69}">
      <dgm:prSet/>
      <dgm:spPr/>
      <dgm:t>
        <a:bodyPr/>
        <a:lstStyle/>
        <a:p>
          <a:endParaRPr lang="es-EC" b="1">
            <a:solidFill>
              <a:schemeClr val="tx1"/>
            </a:solidFill>
          </a:endParaRPr>
        </a:p>
      </dgm:t>
    </dgm:pt>
    <dgm:pt modelId="{838BADA2-6813-4F68-A9E2-FE327A323316}">
      <dgm:prSet phldrT="[Texto]"/>
      <dgm:spPr/>
      <dgm:t>
        <a:bodyPr/>
        <a:lstStyle/>
        <a:p>
          <a:r>
            <a:rPr lang="es-EC" b="1" dirty="0" smtClean="0"/>
            <a:t>PYMES POSEEN NECESIDAD DE FINANCIAMIENTO QUE GARANTICE EL DESARROLLO A NIVELES SUPERIORES </a:t>
          </a:r>
          <a:endParaRPr lang="es-EC" b="1" dirty="0"/>
        </a:p>
      </dgm:t>
    </dgm:pt>
    <dgm:pt modelId="{9907E0E3-AA67-4607-B188-47D6B230D334}" type="parTrans" cxnId="{BD9CBEDD-8569-49FA-9D2A-891763072309}">
      <dgm:prSet/>
      <dgm:spPr/>
      <dgm:t>
        <a:bodyPr/>
        <a:lstStyle/>
        <a:p>
          <a:endParaRPr lang="es-EC" b="1">
            <a:solidFill>
              <a:schemeClr val="tx1"/>
            </a:solidFill>
          </a:endParaRPr>
        </a:p>
      </dgm:t>
    </dgm:pt>
    <dgm:pt modelId="{2098C243-7B0A-4555-BDA8-5B7E192B67A6}" type="sibTrans" cxnId="{BD9CBEDD-8569-49FA-9D2A-891763072309}">
      <dgm:prSet/>
      <dgm:spPr/>
      <dgm:t>
        <a:bodyPr/>
        <a:lstStyle/>
        <a:p>
          <a:endParaRPr lang="es-EC" b="1">
            <a:solidFill>
              <a:schemeClr val="tx1"/>
            </a:solidFill>
          </a:endParaRPr>
        </a:p>
      </dgm:t>
    </dgm:pt>
    <dgm:pt modelId="{81C6FE74-A406-465D-AC98-86E5E11317AA}" type="pres">
      <dgm:prSet presAssocID="{42E3A878-838B-4EE3-A7D9-256F208C62DC}" presName="Name0" presStyleCnt="0">
        <dgm:presLayoutVars>
          <dgm:dir/>
          <dgm:resizeHandles val="exact"/>
        </dgm:presLayoutVars>
      </dgm:prSet>
      <dgm:spPr/>
      <dgm:t>
        <a:bodyPr/>
        <a:lstStyle/>
        <a:p>
          <a:endParaRPr lang="es-EC"/>
        </a:p>
      </dgm:t>
    </dgm:pt>
    <dgm:pt modelId="{6554A4DD-8F66-42B7-93ED-9B715CAC7FF4}" type="pres">
      <dgm:prSet presAssocID="{C6098E41-8536-4BD6-BBA9-0ECCE59DFB47}" presName="node" presStyleLbl="node1" presStyleIdx="0" presStyleCnt="6">
        <dgm:presLayoutVars>
          <dgm:bulletEnabled val="1"/>
        </dgm:presLayoutVars>
      </dgm:prSet>
      <dgm:spPr/>
      <dgm:t>
        <a:bodyPr/>
        <a:lstStyle/>
        <a:p>
          <a:endParaRPr lang="es-EC"/>
        </a:p>
      </dgm:t>
    </dgm:pt>
    <dgm:pt modelId="{15497010-21B7-4B2A-86B4-2A7F564841BE}" type="pres">
      <dgm:prSet presAssocID="{9D283CC5-7349-4BD3-A380-141116E10F26}" presName="sibTrans" presStyleLbl="sibTrans1D1" presStyleIdx="0" presStyleCnt="5"/>
      <dgm:spPr/>
      <dgm:t>
        <a:bodyPr/>
        <a:lstStyle/>
        <a:p>
          <a:endParaRPr lang="es-EC"/>
        </a:p>
      </dgm:t>
    </dgm:pt>
    <dgm:pt modelId="{FD7EC390-CDAA-49E6-90BA-64C78EEC8CD3}" type="pres">
      <dgm:prSet presAssocID="{9D283CC5-7349-4BD3-A380-141116E10F26}" presName="connectorText" presStyleLbl="sibTrans1D1" presStyleIdx="0" presStyleCnt="5"/>
      <dgm:spPr/>
      <dgm:t>
        <a:bodyPr/>
        <a:lstStyle/>
        <a:p>
          <a:endParaRPr lang="es-EC"/>
        </a:p>
      </dgm:t>
    </dgm:pt>
    <dgm:pt modelId="{9CA9F858-FA22-4BA2-92FF-3F04B9054102}" type="pres">
      <dgm:prSet presAssocID="{E75C1499-589E-4B5C-99B1-AEEBB83FB7C9}" presName="node" presStyleLbl="node1" presStyleIdx="1" presStyleCnt="6">
        <dgm:presLayoutVars>
          <dgm:bulletEnabled val="1"/>
        </dgm:presLayoutVars>
      </dgm:prSet>
      <dgm:spPr/>
      <dgm:t>
        <a:bodyPr/>
        <a:lstStyle/>
        <a:p>
          <a:endParaRPr lang="es-EC"/>
        </a:p>
      </dgm:t>
    </dgm:pt>
    <dgm:pt modelId="{C6A8AC89-C319-45AB-A67E-40D8DBF2AF14}" type="pres">
      <dgm:prSet presAssocID="{46B5E132-7FED-4B62-858D-60A2D1899733}" presName="sibTrans" presStyleLbl="sibTrans1D1" presStyleIdx="1" presStyleCnt="5"/>
      <dgm:spPr/>
      <dgm:t>
        <a:bodyPr/>
        <a:lstStyle/>
        <a:p>
          <a:endParaRPr lang="es-EC"/>
        </a:p>
      </dgm:t>
    </dgm:pt>
    <dgm:pt modelId="{4DC746A7-F10D-4AB9-91B1-5A469598C0AC}" type="pres">
      <dgm:prSet presAssocID="{46B5E132-7FED-4B62-858D-60A2D1899733}" presName="connectorText" presStyleLbl="sibTrans1D1" presStyleIdx="1" presStyleCnt="5"/>
      <dgm:spPr/>
      <dgm:t>
        <a:bodyPr/>
        <a:lstStyle/>
        <a:p>
          <a:endParaRPr lang="es-EC"/>
        </a:p>
      </dgm:t>
    </dgm:pt>
    <dgm:pt modelId="{F14114F1-ABE2-4C55-A784-4949BD91F18F}" type="pres">
      <dgm:prSet presAssocID="{A4223E55-8F3A-4B9F-9B16-53216967F8A6}" presName="node" presStyleLbl="node1" presStyleIdx="2" presStyleCnt="6">
        <dgm:presLayoutVars>
          <dgm:bulletEnabled val="1"/>
        </dgm:presLayoutVars>
      </dgm:prSet>
      <dgm:spPr/>
      <dgm:t>
        <a:bodyPr/>
        <a:lstStyle/>
        <a:p>
          <a:endParaRPr lang="es-EC"/>
        </a:p>
      </dgm:t>
    </dgm:pt>
    <dgm:pt modelId="{06796CF7-E715-49C0-BD8B-15FC03ECACD9}" type="pres">
      <dgm:prSet presAssocID="{16AF022B-19BF-48BC-9867-FBEC33377D46}" presName="sibTrans" presStyleLbl="sibTrans1D1" presStyleIdx="2" presStyleCnt="5"/>
      <dgm:spPr/>
      <dgm:t>
        <a:bodyPr/>
        <a:lstStyle/>
        <a:p>
          <a:endParaRPr lang="es-EC"/>
        </a:p>
      </dgm:t>
    </dgm:pt>
    <dgm:pt modelId="{84419FC1-BF64-4164-A202-695EB223FF30}" type="pres">
      <dgm:prSet presAssocID="{16AF022B-19BF-48BC-9867-FBEC33377D46}" presName="connectorText" presStyleLbl="sibTrans1D1" presStyleIdx="2" presStyleCnt="5"/>
      <dgm:spPr/>
      <dgm:t>
        <a:bodyPr/>
        <a:lstStyle/>
        <a:p>
          <a:endParaRPr lang="es-EC"/>
        </a:p>
      </dgm:t>
    </dgm:pt>
    <dgm:pt modelId="{964FB1E4-99CE-4B48-BB1E-0083D30041C5}" type="pres">
      <dgm:prSet presAssocID="{B85A6CBE-D357-433E-A73C-AC9C4D55DAB6}" presName="node" presStyleLbl="node1" presStyleIdx="3" presStyleCnt="6">
        <dgm:presLayoutVars>
          <dgm:bulletEnabled val="1"/>
        </dgm:presLayoutVars>
      </dgm:prSet>
      <dgm:spPr/>
      <dgm:t>
        <a:bodyPr/>
        <a:lstStyle/>
        <a:p>
          <a:endParaRPr lang="es-EC"/>
        </a:p>
      </dgm:t>
    </dgm:pt>
    <dgm:pt modelId="{8587CDF9-4F3F-4CB3-B85A-9BD014B36439}" type="pres">
      <dgm:prSet presAssocID="{0BAEFF7B-104F-4DCF-B379-823327ECFE0B}" presName="sibTrans" presStyleLbl="sibTrans1D1" presStyleIdx="3" presStyleCnt="5"/>
      <dgm:spPr/>
      <dgm:t>
        <a:bodyPr/>
        <a:lstStyle/>
        <a:p>
          <a:endParaRPr lang="es-EC"/>
        </a:p>
      </dgm:t>
    </dgm:pt>
    <dgm:pt modelId="{9C206FD3-6733-47E4-A692-EC6E6A7A42C0}" type="pres">
      <dgm:prSet presAssocID="{0BAEFF7B-104F-4DCF-B379-823327ECFE0B}" presName="connectorText" presStyleLbl="sibTrans1D1" presStyleIdx="3" presStyleCnt="5"/>
      <dgm:spPr/>
      <dgm:t>
        <a:bodyPr/>
        <a:lstStyle/>
        <a:p>
          <a:endParaRPr lang="es-EC"/>
        </a:p>
      </dgm:t>
    </dgm:pt>
    <dgm:pt modelId="{4E8426BD-BDE6-4EDC-80A3-812977D4F3D0}" type="pres">
      <dgm:prSet presAssocID="{CA12988C-AD66-40BE-BD39-9939253F1542}" presName="node" presStyleLbl="node1" presStyleIdx="4" presStyleCnt="6">
        <dgm:presLayoutVars>
          <dgm:bulletEnabled val="1"/>
        </dgm:presLayoutVars>
      </dgm:prSet>
      <dgm:spPr/>
      <dgm:t>
        <a:bodyPr/>
        <a:lstStyle/>
        <a:p>
          <a:endParaRPr lang="es-EC"/>
        </a:p>
      </dgm:t>
    </dgm:pt>
    <dgm:pt modelId="{699FC05A-2593-4D9D-9A00-873D19EBCC82}" type="pres">
      <dgm:prSet presAssocID="{9378F3C5-6002-41C0-8DD3-51688AAA0AB0}" presName="sibTrans" presStyleLbl="sibTrans1D1" presStyleIdx="4" presStyleCnt="5"/>
      <dgm:spPr/>
      <dgm:t>
        <a:bodyPr/>
        <a:lstStyle/>
        <a:p>
          <a:endParaRPr lang="es-EC"/>
        </a:p>
      </dgm:t>
    </dgm:pt>
    <dgm:pt modelId="{AF702067-B510-4086-83C6-F23DBCCEC9BA}" type="pres">
      <dgm:prSet presAssocID="{9378F3C5-6002-41C0-8DD3-51688AAA0AB0}" presName="connectorText" presStyleLbl="sibTrans1D1" presStyleIdx="4" presStyleCnt="5"/>
      <dgm:spPr/>
      <dgm:t>
        <a:bodyPr/>
        <a:lstStyle/>
        <a:p>
          <a:endParaRPr lang="es-EC"/>
        </a:p>
      </dgm:t>
    </dgm:pt>
    <dgm:pt modelId="{B276C510-3821-4515-99AB-99594A181188}" type="pres">
      <dgm:prSet presAssocID="{838BADA2-6813-4F68-A9E2-FE327A323316}" presName="node" presStyleLbl="node1" presStyleIdx="5" presStyleCnt="6">
        <dgm:presLayoutVars>
          <dgm:bulletEnabled val="1"/>
        </dgm:presLayoutVars>
      </dgm:prSet>
      <dgm:spPr/>
      <dgm:t>
        <a:bodyPr/>
        <a:lstStyle/>
        <a:p>
          <a:endParaRPr lang="es-EC"/>
        </a:p>
      </dgm:t>
    </dgm:pt>
  </dgm:ptLst>
  <dgm:cxnLst>
    <dgm:cxn modelId="{570A7345-FA09-405D-9E2F-8EFC4BB74D59}" srcId="{42E3A878-838B-4EE3-A7D9-256F208C62DC}" destId="{B85A6CBE-D357-433E-A73C-AC9C4D55DAB6}" srcOrd="3" destOrd="0" parTransId="{6E098983-0E37-47E3-86EE-ADABD1207EF4}" sibTransId="{0BAEFF7B-104F-4DCF-B379-823327ECFE0B}"/>
    <dgm:cxn modelId="{D51ACE23-F840-41D1-A23E-AC69E5869F26}" type="presOf" srcId="{E75C1499-589E-4B5C-99B1-AEEBB83FB7C9}" destId="{9CA9F858-FA22-4BA2-92FF-3F04B9054102}" srcOrd="0" destOrd="0" presId="urn:microsoft.com/office/officeart/2005/8/layout/bProcess3"/>
    <dgm:cxn modelId="{0CE61376-59DC-46D5-B993-A6C654CF02E9}" type="presOf" srcId="{16AF022B-19BF-48BC-9867-FBEC33377D46}" destId="{84419FC1-BF64-4164-A202-695EB223FF30}" srcOrd="1" destOrd="0" presId="urn:microsoft.com/office/officeart/2005/8/layout/bProcess3"/>
    <dgm:cxn modelId="{C209FC05-DC5C-43BE-947C-326E0A4D3507}" type="presOf" srcId="{0BAEFF7B-104F-4DCF-B379-823327ECFE0B}" destId="{9C206FD3-6733-47E4-A692-EC6E6A7A42C0}" srcOrd="1" destOrd="0" presId="urn:microsoft.com/office/officeart/2005/8/layout/bProcess3"/>
    <dgm:cxn modelId="{5A6495F2-FBA1-456C-BEFD-B4B69624504C}" type="presOf" srcId="{B85A6CBE-D357-433E-A73C-AC9C4D55DAB6}" destId="{964FB1E4-99CE-4B48-BB1E-0083D30041C5}" srcOrd="0" destOrd="0" presId="urn:microsoft.com/office/officeart/2005/8/layout/bProcess3"/>
    <dgm:cxn modelId="{4651D2C7-DBD2-4A59-B292-DCF6B08CC2AC}" type="presOf" srcId="{A4223E55-8F3A-4B9F-9B16-53216967F8A6}" destId="{F14114F1-ABE2-4C55-A784-4949BD91F18F}" srcOrd="0" destOrd="0" presId="urn:microsoft.com/office/officeart/2005/8/layout/bProcess3"/>
    <dgm:cxn modelId="{9605EA77-FD9E-4FC1-B320-687152358808}" srcId="{42E3A878-838B-4EE3-A7D9-256F208C62DC}" destId="{E75C1499-589E-4B5C-99B1-AEEBB83FB7C9}" srcOrd="1" destOrd="0" parTransId="{AC99BFEB-ECB0-4AD7-99A8-9A7BC026C4C0}" sibTransId="{46B5E132-7FED-4B62-858D-60A2D1899733}"/>
    <dgm:cxn modelId="{40B5317A-2097-4141-876F-4E80443AD7BE}" type="presOf" srcId="{9378F3C5-6002-41C0-8DD3-51688AAA0AB0}" destId="{AF702067-B510-4086-83C6-F23DBCCEC9BA}" srcOrd="1" destOrd="0" presId="urn:microsoft.com/office/officeart/2005/8/layout/bProcess3"/>
    <dgm:cxn modelId="{8604E7A4-2AB9-4A0E-BF4D-72A2EC2EBA63}" type="presOf" srcId="{C6098E41-8536-4BD6-BBA9-0ECCE59DFB47}" destId="{6554A4DD-8F66-42B7-93ED-9B715CAC7FF4}" srcOrd="0" destOrd="0" presId="urn:microsoft.com/office/officeart/2005/8/layout/bProcess3"/>
    <dgm:cxn modelId="{194EBEF9-6B4C-4F96-9FC8-35A7AE8739BA}" type="presOf" srcId="{9D283CC5-7349-4BD3-A380-141116E10F26}" destId="{15497010-21B7-4B2A-86B4-2A7F564841BE}" srcOrd="0" destOrd="0" presId="urn:microsoft.com/office/officeart/2005/8/layout/bProcess3"/>
    <dgm:cxn modelId="{92135E64-6AD2-42F1-9528-6D9B7E6C2513}" type="presOf" srcId="{16AF022B-19BF-48BC-9867-FBEC33377D46}" destId="{06796CF7-E715-49C0-BD8B-15FC03ECACD9}" srcOrd="0" destOrd="0" presId="urn:microsoft.com/office/officeart/2005/8/layout/bProcess3"/>
    <dgm:cxn modelId="{9EEBB920-0684-41AD-9A88-AB774D9511CE}" srcId="{42E3A878-838B-4EE3-A7D9-256F208C62DC}" destId="{C6098E41-8536-4BD6-BBA9-0ECCE59DFB47}" srcOrd="0" destOrd="0" parTransId="{21396AE8-067C-42F8-89A6-BF745F0887A1}" sibTransId="{9D283CC5-7349-4BD3-A380-141116E10F26}"/>
    <dgm:cxn modelId="{5B8DFDE1-8239-4019-92D0-5E9C78285252}" type="presOf" srcId="{46B5E132-7FED-4B62-858D-60A2D1899733}" destId="{C6A8AC89-C319-45AB-A67E-40D8DBF2AF14}" srcOrd="0" destOrd="0" presId="urn:microsoft.com/office/officeart/2005/8/layout/bProcess3"/>
    <dgm:cxn modelId="{2683CC2C-95D3-457E-9A06-5C539FCF333C}" type="presOf" srcId="{9378F3C5-6002-41C0-8DD3-51688AAA0AB0}" destId="{699FC05A-2593-4D9D-9A00-873D19EBCC82}" srcOrd="0" destOrd="0" presId="urn:microsoft.com/office/officeart/2005/8/layout/bProcess3"/>
    <dgm:cxn modelId="{BD9CBEDD-8569-49FA-9D2A-891763072309}" srcId="{42E3A878-838B-4EE3-A7D9-256F208C62DC}" destId="{838BADA2-6813-4F68-A9E2-FE327A323316}" srcOrd="5" destOrd="0" parTransId="{9907E0E3-AA67-4607-B188-47D6B230D334}" sibTransId="{2098C243-7B0A-4555-BDA8-5B7E192B67A6}"/>
    <dgm:cxn modelId="{D7A7EE8A-1D4C-4FF5-A643-F2DF5B74DDCE}" type="presOf" srcId="{42E3A878-838B-4EE3-A7D9-256F208C62DC}" destId="{81C6FE74-A406-465D-AC98-86E5E11317AA}" srcOrd="0" destOrd="0" presId="urn:microsoft.com/office/officeart/2005/8/layout/bProcess3"/>
    <dgm:cxn modelId="{3D2B85B8-6D99-468E-9BDE-4AF5CDFEF761}" type="presOf" srcId="{CA12988C-AD66-40BE-BD39-9939253F1542}" destId="{4E8426BD-BDE6-4EDC-80A3-812977D4F3D0}" srcOrd="0" destOrd="0" presId="urn:microsoft.com/office/officeart/2005/8/layout/bProcess3"/>
    <dgm:cxn modelId="{69459BB1-7684-4C0D-B5C0-08B487270180}" type="presOf" srcId="{838BADA2-6813-4F68-A9E2-FE327A323316}" destId="{B276C510-3821-4515-99AB-99594A181188}" srcOrd="0" destOrd="0" presId="urn:microsoft.com/office/officeart/2005/8/layout/bProcess3"/>
    <dgm:cxn modelId="{313B3883-7171-4916-B43D-ADB82C139595}" type="presOf" srcId="{9D283CC5-7349-4BD3-A380-141116E10F26}" destId="{FD7EC390-CDAA-49E6-90BA-64C78EEC8CD3}" srcOrd="1" destOrd="0" presId="urn:microsoft.com/office/officeart/2005/8/layout/bProcess3"/>
    <dgm:cxn modelId="{F5D07413-6197-48CB-8741-3AFEE410FC9C}" type="presOf" srcId="{0BAEFF7B-104F-4DCF-B379-823327ECFE0B}" destId="{8587CDF9-4F3F-4CB3-B85A-9BD014B36439}" srcOrd="0" destOrd="0" presId="urn:microsoft.com/office/officeart/2005/8/layout/bProcess3"/>
    <dgm:cxn modelId="{9891F52D-5F9B-4D21-8495-61E2B6B61D69}" srcId="{42E3A878-838B-4EE3-A7D9-256F208C62DC}" destId="{CA12988C-AD66-40BE-BD39-9939253F1542}" srcOrd="4" destOrd="0" parTransId="{65B19B73-2593-41CF-8384-D2DD1AD48116}" sibTransId="{9378F3C5-6002-41C0-8DD3-51688AAA0AB0}"/>
    <dgm:cxn modelId="{FA2457DB-6B48-4952-97F0-77EEA3BBA88D}" type="presOf" srcId="{46B5E132-7FED-4B62-858D-60A2D1899733}" destId="{4DC746A7-F10D-4AB9-91B1-5A469598C0AC}" srcOrd="1" destOrd="0" presId="urn:microsoft.com/office/officeart/2005/8/layout/bProcess3"/>
    <dgm:cxn modelId="{4D72E812-B011-4FE9-9D84-62C6B4DE3D97}" srcId="{42E3A878-838B-4EE3-A7D9-256F208C62DC}" destId="{A4223E55-8F3A-4B9F-9B16-53216967F8A6}" srcOrd="2" destOrd="0" parTransId="{2AE3E0F0-B1D2-467E-8BEB-8464159AA003}" sibTransId="{16AF022B-19BF-48BC-9867-FBEC33377D46}"/>
    <dgm:cxn modelId="{93FCF142-B866-4467-81D3-4453A3A29207}" type="presParOf" srcId="{81C6FE74-A406-465D-AC98-86E5E11317AA}" destId="{6554A4DD-8F66-42B7-93ED-9B715CAC7FF4}" srcOrd="0" destOrd="0" presId="urn:microsoft.com/office/officeart/2005/8/layout/bProcess3"/>
    <dgm:cxn modelId="{1DAE744F-1051-4047-82B5-BB18DD21B791}" type="presParOf" srcId="{81C6FE74-A406-465D-AC98-86E5E11317AA}" destId="{15497010-21B7-4B2A-86B4-2A7F564841BE}" srcOrd="1" destOrd="0" presId="urn:microsoft.com/office/officeart/2005/8/layout/bProcess3"/>
    <dgm:cxn modelId="{A018C22A-3757-4AC0-9BD7-6FB3E0C44FA4}" type="presParOf" srcId="{15497010-21B7-4B2A-86B4-2A7F564841BE}" destId="{FD7EC390-CDAA-49E6-90BA-64C78EEC8CD3}" srcOrd="0" destOrd="0" presId="urn:microsoft.com/office/officeart/2005/8/layout/bProcess3"/>
    <dgm:cxn modelId="{8A607301-9571-4230-B9BC-2400B75A13F1}" type="presParOf" srcId="{81C6FE74-A406-465D-AC98-86E5E11317AA}" destId="{9CA9F858-FA22-4BA2-92FF-3F04B9054102}" srcOrd="2" destOrd="0" presId="urn:microsoft.com/office/officeart/2005/8/layout/bProcess3"/>
    <dgm:cxn modelId="{A2AB5490-F69F-460D-865F-8D2333ADD62A}" type="presParOf" srcId="{81C6FE74-A406-465D-AC98-86E5E11317AA}" destId="{C6A8AC89-C319-45AB-A67E-40D8DBF2AF14}" srcOrd="3" destOrd="0" presId="urn:microsoft.com/office/officeart/2005/8/layout/bProcess3"/>
    <dgm:cxn modelId="{411DB226-38FD-42FA-99B9-CF1385683B8B}" type="presParOf" srcId="{C6A8AC89-C319-45AB-A67E-40D8DBF2AF14}" destId="{4DC746A7-F10D-4AB9-91B1-5A469598C0AC}" srcOrd="0" destOrd="0" presId="urn:microsoft.com/office/officeart/2005/8/layout/bProcess3"/>
    <dgm:cxn modelId="{BC7EDC6F-0DD7-41E1-859E-E0F7BD8EC2D2}" type="presParOf" srcId="{81C6FE74-A406-465D-AC98-86E5E11317AA}" destId="{F14114F1-ABE2-4C55-A784-4949BD91F18F}" srcOrd="4" destOrd="0" presId="urn:microsoft.com/office/officeart/2005/8/layout/bProcess3"/>
    <dgm:cxn modelId="{EB6CC7C2-36FB-48EF-A164-2537DAC3A7D1}" type="presParOf" srcId="{81C6FE74-A406-465D-AC98-86E5E11317AA}" destId="{06796CF7-E715-49C0-BD8B-15FC03ECACD9}" srcOrd="5" destOrd="0" presId="urn:microsoft.com/office/officeart/2005/8/layout/bProcess3"/>
    <dgm:cxn modelId="{D9B93BA0-F61B-47CC-B7B7-8983F10C3829}" type="presParOf" srcId="{06796CF7-E715-49C0-BD8B-15FC03ECACD9}" destId="{84419FC1-BF64-4164-A202-695EB223FF30}" srcOrd="0" destOrd="0" presId="urn:microsoft.com/office/officeart/2005/8/layout/bProcess3"/>
    <dgm:cxn modelId="{6EC0D5B0-D841-40C7-9236-CDB5110F5772}" type="presParOf" srcId="{81C6FE74-A406-465D-AC98-86E5E11317AA}" destId="{964FB1E4-99CE-4B48-BB1E-0083D30041C5}" srcOrd="6" destOrd="0" presId="urn:microsoft.com/office/officeart/2005/8/layout/bProcess3"/>
    <dgm:cxn modelId="{B1B4D5C5-C9E0-4602-B2BF-EE84474A8A7C}" type="presParOf" srcId="{81C6FE74-A406-465D-AC98-86E5E11317AA}" destId="{8587CDF9-4F3F-4CB3-B85A-9BD014B36439}" srcOrd="7" destOrd="0" presId="urn:microsoft.com/office/officeart/2005/8/layout/bProcess3"/>
    <dgm:cxn modelId="{0723222B-84F8-4285-ACE5-774E8A490F76}" type="presParOf" srcId="{8587CDF9-4F3F-4CB3-B85A-9BD014B36439}" destId="{9C206FD3-6733-47E4-A692-EC6E6A7A42C0}" srcOrd="0" destOrd="0" presId="urn:microsoft.com/office/officeart/2005/8/layout/bProcess3"/>
    <dgm:cxn modelId="{A6ED5B15-0853-40E9-8D06-A88CC1995B74}" type="presParOf" srcId="{81C6FE74-A406-465D-AC98-86E5E11317AA}" destId="{4E8426BD-BDE6-4EDC-80A3-812977D4F3D0}" srcOrd="8" destOrd="0" presId="urn:microsoft.com/office/officeart/2005/8/layout/bProcess3"/>
    <dgm:cxn modelId="{49628467-B7E2-4A15-BD0A-88C039186D2D}" type="presParOf" srcId="{81C6FE74-A406-465D-AC98-86E5E11317AA}" destId="{699FC05A-2593-4D9D-9A00-873D19EBCC82}" srcOrd="9" destOrd="0" presId="urn:microsoft.com/office/officeart/2005/8/layout/bProcess3"/>
    <dgm:cxn modelId="{72BEF593-9BDF-471E-A741-3232F9EE30FF}" type="presParOf" srcId="{699FC05A-2593-4D9D-9A00-873D19EBCC82}" destId="{AF702067-B510-4086-83C6-F23DBCCEC9BA}" srcOrd="0" destOrd="0" presId="urn:microsoft.com/office/officeart/2005/8/layout/bProcess3"/>
    <dgm:cxn modelId="{0C20F418-F184-460C-93E6-70F3B9345810}" type="presParOf" srcId="{81C6FE74-A406-465D-AC98-86E5E11317AA}" destId="{B276C510-3821-4515-99AB-99594A181188}"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45C6C5-4208-4470-9094-358E9E105738}" type="doc">
      <dgm:prSet loTypeId="urn:microsoft.com/office/officeart/2005/8/layout/process5" loCatId="process" qsTypeId="urn:microsoft.com/office/officeart/2005/8/quickstyle/simple3" qsCatId="simple" csTypeId="urn:microsoft.com/office/officeart/2005/8/colors/colorful4" csCatId="colorful" phldr="1"/>
      <dgm:spPr/>
      <dgm:t>
        <a:bodyPr/>
        <a:lstStyle/>
        <a:p>
          <a:endParaRPr lang="es-EC"/>
        </a:p>
      </dgm:t>
    </dgm:pt>
    <dgm:pt modelId="{8E46CABD-A589-45A3-98CF-E8B032DBBE0D}">
      <dgm:prSet phldrT="[Texto]" custT="1"/>
      <dgm:spPr/>
      <dgm:t>
        <a:bodyPr/>
        <a:lstStyle/>
        <a:p>
          <a:r>
            <a:rPr lang="es-EC" sz="1800" b="1" dirty="0" err="1" smtClean="0"/>
            <a:t>Friends</a:t>
          </a:r>
          <a:r>
            <a:rPr lang="es-EC" sz="1800" b="1" dirty="0" smtClean="0"/>
            <a:t> </a:t>
          </a:r>
          <a:r>
            <a:rPr lang="es-EC" sz="1800" b="1" dirty="0" err="1" smtClean="0"/>
            <a:t>Family</a:t>
          </a:r>
          <a:r>
            <a:rPr lang="es-EC" sz="1800" b="1" dirty="0" smtClean="0"/>
            <a:t> and </a:t>
          </a:r>
          <a:r>
            <a:rPr lang="es-EC" sz="1800" b="1" dirty="0" err="1" smtClean="0"/>
            <a:t>Fools</a:t>
          </a:r>
          <a:r>
            <a:rPr lang="es-EC" sz="1800" b="1" dirty="0" smtClean="0"/>
            <a:t> (FFF)</a:t>
          </a:r>
          <a:endParaRPr lang="es-EC" sz="1800" b="1" dirty="0"/>
        </a:p>
      </dgm:t>
    </dgm:pt>
    <dgm:pt modelId="{F5CAF938-7E44-4053-BCD2-53647965DEC0}" type="parTrans" cxnId="{099CC4A2-180E-4FFE-8B8D-7014EEF58F39}">
      <dgm:prSet/>
      <dgm:spPr/>
      <dgm:t>
        <a:bodyPr/>
        <a:lstStyle/>
        <a:p>
          <a:endParaRPr lang="es-EC" sz="1600"/>
        </a:p>
      </dgm:t>
    </dgm:pt>
    <dgm:pt modelId="{5F5C79AA-C0E6-4D34-BF84-FA0E3F3A35BE}" type="sibTrans" cxnId="{099CC4A2-180E-4FFE-8B8D-7014EEF58F39}">
      <dgm:prSet custT="1"/>
      <dgm:spPr/>
      <dgm:t>
        <a:bodyPr/>
        <a:lstStyle/>
        <a:p>
          <a:endParaRPr lang="es-EC" sz="1600"/>
        </a:p>
      </dgm:t>
    </dgm:pt>
    <dgm:pt modelId="{FCEDD113-B7EC-4746-989E-DFD28468541D}">
      <dgm:prSet phldrT="[Texto]" custT="1"/>
      <dgm:spPr/>
      <dgm:t>
        <a:bodyPr/>
        <a:lstStyle/>
        <a:p>
          <a:r>
            <a:rPr lang="es-EC" sz="1600" b="1" dirty="0" smtClean="0"/>
            <a:t>Fondos Gubernamentales</a:t>
          </a:r>
          <a:endParaRPr lang="es-EC" sz="1600" b="1" dirty="0"/>
        </a:p>
      </dgm:t>
    </dgm:pt>
    <dgm:pt modelId="{755FB55C-94D5-4038-969C-A6630209AF50}" type="parTrans" cxnId="{72BC5507-E398-40A0-A03D-9FD1CA31975B}">
      <dgm:prSet/>
      <dgm:spPr/>
      <dgm:t>
        <a:bodyPr/>
        <a:lstStyle/>
        <a:p>
          <a:endParaRPr lang="es-EC" sz="1600"/>
        </a:p>
      </dgm:t>
    </dgm:pt>
    <dgm:pt modelId="{4FD58222-7D59-4491-8024-8FC2A83AB0BF}" type="sibTrans" cxnId="{72BC5507-E398-40A0-A03D-9FD1CA31975B}">
      <dgm:prSet custT="1"/>
      <dgm:spPr/>
      <dgm:t>
        <a:bodyPr/>
        <a:lstStyle/>
        <a:p>
          <a:endParaRPr lang="es-EC" sz="1600"/>
        </a:p>
      </dgm:t>
    </dgm:pt>
    <dgm:pt modelId="{B6D4ADC7-9CFF-4145-A76D-E5ADDBE48810}">
      <dgm:prSet phldrT="[Texto]" custT="1"/>
      <dgm:spPr/>
      <dgm:t>
        <a:bodyPr/>
        <a:lstStyle/>
        <a:p>
          <a:r>
            <a:rPr lang="es-EC" sz="1800" b="1" dirty="0" smtClean="0"/>
            <a:t>Capital Semilla</a:t>
          </a:r>
          <a:endParaRPr lang="es-EC" sz="1800" b="1" dirty="0"/>
        </a:p>
      </dgm:t>
    </dgm:pt>
    <dgm:pt modelId="{A8FA9A43-435E-4E86-B443-12FF349EDB11}" type="parTrans" cxnId="{D24839B9-8185-4ED2-AA73-BC0DB95E74AD}">
      <dgm:prSet/>
      <dgm:spPr/>
      <dgm:t>
        <a:bodyPr/>
        <a:lstStyle/>
        <a:p>
          <a:endParaRPr lang="es-EC" sz="1600"/>
        </a:p>
      </dgm:t>
    </dgm:pt>
    <dgm:pt modelId="{189E2A31-E83A-4383-9BF7-F84E2D842DD2}" type="sibTrans" cxnId="{D24839B9-8185-4ED2-AA73-BC0DB95E74AD}">
      <dgm:prSet custT="1"/>
      <dgm:spPr/>
      <dgm:t>
        <a:bodyPr/>
        <a:lstStyle/>
        <a:p>
          <a:endParaRPr lang="es-EC" sz="1600"/>
        </a:p>
      </dgm:t>
    </dgm:pt>
    <dgm:pt modelId="{F1F31508-0539-47F8-B6A2-DDB011BA94A8}">
      <dgm:prSet phldrT="[Texto]" custT="1"/>
      <dgm:spPr/>
      <dgm:t>
        <a:bodyPr/>
        <a:lstStyle/>
        <a:p>
          <a:r>
            <a:rPr lang="es-EC" sz="1800" dirty="0" smtClean="0"/>
            <a:t>Inversionistas ángeles</a:t>
          </a:r>
          <a:endParaRPr lang="es-EC" sz="1800" dirty="0"/>
        </a:p>
      </dgm:t>
    </dgm:pt>
    <dgm:pt modelId="{407FEE39-967F-494E-9801-DC7830D8910C}" type="parTrans" cxnId="{02BBA6A1-582A-46EF-B843-AC6E6D110F94}">
      <dgm:prSet/>
      <dgm:spPr/>
      <dgm:t>
        <a:bodyPr/>
        <a:lstStyle/>
        <a:p>
          <a:endParaRPr lang="es-EC" sz="1600"/>
        </a:p>
      </dgm:t>
    </dgm:pt>
    <dgm:pt modelId="{E5AFDB4D-ED67-4EEA-AC51-8FD228C9E5A6}" type="sibTrans" cxnId="{02BBA6A1-582A-46EF-B843-AC6E6D110F94}">
      <dgm:prSet custT="1"/>
      <dgm:spPr/>
      <dgm:t>
        <a:bodyPr/>
        <a:lstStyle/>
        <a:p>
          <a:endParaRPr lang="es-EC" sz="1600"/>
        </a:p>
      </dgm:t>
    </dgm:pt>
    <dgm:pt modelId="{027C90D1-A2E8-4BD7-B21A-96A8C08C9DFE}">
      <dgm:prSet phldrT="[Texto]" custT="1"/>
      <dgm:spPr/>
      <dgm:t>
        <a:bodyPr/>
        <a:lstStyle/>
        <a:p>
          <a:r>
            <a:rPr lang="es-EC" sz="1800" dirty="0" smtClean="0"/>
            <a:t>Capital Riesgo</a:t>
          </a:r>
          <a:endParaRPr lang="es-EC" sz="1800" dirty="0"/>
        </a:p>
      </dgm:t>
    </dgm:pt>
    <dgm:pt modelId="{FA56DB42-2FA1-4D82-A8FD-5735AC2AAE45}" type="parTrans" cxnId="{F64B8765-8080-4BB2-8C81-1994E5830070}">
      <dgm:prSet/>
      <dgm:spPr/>
      <dgm:t>
        <a:bodyPr/>
        <a:lstStyle/>
        <a:p>
          <a:endParaRPr lang="es-EC" sz="1600"/>
        </a:p>
      </dgm:t>
    </dgm:pt>
    <dgm:pt modelId="{BB86C9A0-7F42-49DF-98BF-12E5F9F01C0B}" type="sibTrans" cxnId="{F64B8765-8080-4BB2-8C81-1994E5830070}">
      <dgm:prSet custT="1"/>
      <dgm:spPr/>
      <dgm:t>
        <a:bodyPr/>
        <a:lstStyle/>
        <a:p>
          <a:endParaRPr lang="es-EC" sz="1600"/>
        </a:p>
      </dgm:t>
    </dgm:pt>
    <dgm:pt modelId="{BFA1B965-54F1-4553-B54B-E095549860CD}">
      <dgm:prSet phldrT="[Texto]" custT="1"/>
      <dgm:spPr/>
      <dgm:t>
        <a:bodyPr/>
        <a:lstStyle/>
        <a:p>
          <a:r>
            <a:rPr lang="es-EC" sz="1800" b="0" dirty="0" err="1" smtClean="0"/>
            <a:t>Private</a:t>
          </a:r>
          <a:r>
            <a:rPr lang="es-EC" sz="1800" b="0" dirty="0" smtClean="0"/>
            <a:t> </a:t>
          </a:r>
          <a:r>
            <a:rPr lang="es-EC" sz="1800" b="0" dirty="0" err="1" smtClean="0"/>
            <a:t>Equity</a:t>
          </a:r>
          <a:r>
            <a:rPr lang="es-EC" sz="1800" b="0" dirty="0" smtClean="0"/>
            <a:t> (Acciones)</a:t>
          </a:r>
          <a:endParaRPr lang="es-EC" sz="1800" b="0" dirty="0"/>
        </a:p>
      </dgm:t>
    </dgm:pt>
    <dgm:pt modelId="{E8793F71-99B0-4D45-8A0D-036D1B1667FF}" type="parTrans" cxnId="{AC67A738-ACD4-41AE-961C-84C05D637A07}">
      <dgm:prSet/>
      <dgm:spPr/>
      <dgm:t>
        <a:bodyPr/>
        <a:lstStyle/>
        <a:p>
          <a:endParaRPr lang="es-EC" sz="1600"/>
        </a:p>
      </dgm:t>
    </dgm:pt>
    <dgm:pt modelId="{93977647-8FF9-49DC-866F-8374445A1512}" type="sibTrans" cxnId="{AC67A738-ACD4-41AE-961C-84C05D637A07}">
      <dgm:prSet custT="1"/>
      <dgm:spPr/>
      <dgm:t>
        <a:bodyPr/>
        <a:lstStyle/>
        <a:p>
          <a:endParaRPr lang="es-EC" sz="1600"/>
        </a:p>
      </dgm:t>
    </dgm:pt>
    <dgm:pt modelId="{EC33301B-083E-4850-95AF-11764C8290AF}">
      <dgm:prSet phldrT="[Texto]" custT="1"/>
      <dgm:spPr/>
      <dgm:t>
        <a:bodyPr/>
        <a:lstStyle/>
        <a:p>
          <a:r>
            <a:rPr lang="es-EC" sz="1800" b="1" dirty="0" smtClean="0"/>
            <a:t> Financiamiento Bancario</a:t>
          </a:r>
          <a:endParaRPr lang="es-EC" sz="1800" b="1" dirty="0"/>
        </a:p>
      </dgm:t>
    </dgm:pt>
    <dgm:pt modelId="{77667FA2-97F4-4BEE-B870-A00036F24CD5}" type="parTrans" cxnId="{854503E3-2BDC-40C4-B31B-8FCB3D6FFEA1}">
      <dgm:prSet/>
      <dgm:spPr/>
      <dgm:t>
        <a:bodyPr/>
        <a:lstStyle/>
        <a:p>
          <a:endParaRPr lang="es-EC" sz="1600"/>
        </a:p>
      </dgm:t>
    </dgm:pt>
    <dgm:pt modelId="{8B059EFA-7F47-40F5-8AC3-688535247ABA}" type="sibTrans" cxnId="{854503E3-2BDC-40C4-B31B-8FCB3D6FFEA1}">
      <dgm:prSet custT="1"/>
      <dgm:spPr/>
      <dgm:t>
        <a:bodyPr/>
        <a:lstStyle/>
        <a:p>
          <a:endParaRPr lang="es-EC" sz="1600"/>
        </a:p>
      </dgm:t>
    </dgm:pt>
    <dgm:pt modelId="{120408FF-B1CD-434C-8079-C2ED374ECB5F}">
      <dgm:prSet phldrT="[Texto]" custT="1"/>
      <dgm:spPr/>
      <dgm:t>
        <a:bodyPr/>
        <a:lstStyle/>
        <a:p>
          <a:r>
            <a:rPr lang="es-EC" sz="1800" b="1" dirty="0" smtClean="0"/>
            <a:t>Bolsa de Valores</a:t>
          </a:r>
          <a:endParaRPr lang="es-EC" sz="1800" b="1" dirty="0"/>
        </a:p>
      </dgm:t>
    </dgm:pt>
    <dgm:pt modelId="{3361C11B-3D43-4BC3-9ADD-CF45CDA0D509}" type="parTrans" cxnId="{FF30E469-C401-4D1D-A0E4-A79059225E48}">
      <dgm:prSet/>
      <dgm:spPr/>
      <dgm:t>
        <a:bodyPr/>
        <a:lstStyle/>
        <a:p>
          <a:endParaRPr lang="es-EC" sz="1600"/>
        </a:p>
      </dgm:t>
    </dgm:pt>
    <dgm:pt modelId="{38C46173-1415-4323-A100-BE8F1E43BAAA}" type="sibTrans" cxnId="{FF30E469-C401-4D1D-A0E4-A79059225E48}">
      <dgm:prSet/>
      <dgm:spPr/>
      <dgm:t>
        <a:bodyPr/>
        <a:lstStyle/>
        <a:p>
          <a:endParaRPr lang="es-EC" sz="1600"/>
        </a:p>
      </dgm:t>
    </dgm:pt>
    <dgm:pt modelId="{89843F4B-FAB2-448B-AEE3-D49DCB8CFBF1}">
      <dgm:prSet phldrT="[Texto]" custT="1"/>
      <dgm:spPr/>
      <dgm:t>
        <a:bodyPr/>
        <a:lstStyle/>
        <a:p>
          <a:r>
            <a:rPr lang="es-EC" sz="1800" b="1" dirty="0" smtClean="0"/>
            <a:t>Fideicomisos</a:t>
          </a:r>
          <a:endParaRPr lang="es-EC" sz="1800" b="1" dirty="0"/>
        </a:p>
      </dgm:t>
    </dgm:pt>
    <dgm:pt modelId="{B6705E2C-A0DC-4C6E-9A58-2180F1C2A4AA}" type="parTrans" cxnId="{180E117A-96EF-419D-998B-87A42626F6DF}">
      <dgm:prSet/>
      <dgm:spPr/>
      <dgm:t>
        <a:bodyPr/>
        <a:lstStyle/>
        <a:p>
          <a:endParaRPr lang="es-EC"/>
        </a:p>
      </dgm:t>
    </dgm:pt>
    <dgm:pt modelId="{23D1CEE0-70CF-4AA2-8A64-069E7608E76F}" type="sibTrans" cxnId="{180E117A-96EF-419D-998B-87A42626F6DF}">
      <dgm:prSet/>
      <dgm:spPr/>
      <dgm:t>
        <a:bodyPr/>
        <a:lstStyle/>
        <a:p>
          <a:endParaRPr lang="es-EC"/>
        </a:p>
      </dgm:t>
    </dgm:pt>
    <dgm:pt modelId="{1B94B3B2-995D-4614-B02D-21EA3F19A342}" type="pres">
      <dgm:prSet presAssocID="{C945C6C5-4208-4470-9094-358E9E105738}" presName="diagram" presStyleCnt="0">
        <dgm:presLayoutVars>
          <dgm:dir/>
          <dgm:resizeHandles val="exact"/>
        </dgm:presLayoutVars>
      </dgm:prSet>
      <dgm:spPr/>
      <dgm:t>
        <a:bodyPr/>
        <a:lstStyle/>
        <a:p>
          <a:endParaRPr lang="es-EC"/>
        </a:p>
      </dgm:t>
    </dgm:pt>
    <dgm:pt modelId="{6C93C82B-3248-4F0E-AAC8-B97B432D1F97}" type="pres">
      <dgm:prSet presAssocID="{8E46CABD-A589-45A3-98CF-E8B032DBBE0D}" presName="node" presStyleLbl="node1" presStyleIdx="0" presStyleCnt="9">
        <dgm:presLayoutVars>
          <dgm:bulletEnabled val="1"/>
        </dgm:presLayoutVars>
      </dgm:prSet>
      <dgm:spPr/>
      <dgm:t>
        <a:bodyPr/>
        <a:lstStyle/>
        <a:p>
          <a:endParaRPr lang="es-EC"/>
        </a:p>
      </dgm:t>
    </dgm:pt>
    <dgm:pt modelId="{96D1C483-D1E4-4288-92BB-48319F662798}" type="pres">
      <dgm:prSet presAssocID="{5F5C79AA-C0E6-4D34-BF84-FA0E3F3A35BE}" presName="sibTrans" presStyleLbl="sibTrans2D1" presStyleIdx="0" presStyleCnt="8"/>
      <dgm:spPr/>
      <dgm:t>
        <a:bodyPr/>
        <a:lstStyle/>
        <a:p>
          <a:endParaRPr lang="es-EC"/>
        </a:p>
      </dgm:t>
    </dgm:pt>
    <dgm:pt modelId="{25DB9A2E-0D00-4125-8FDC-14E89DF0B451}" type="pres">
      <dgm:prSet presAssocID="{5F5C79AA-C0E6-4D34-BF84-FA0E3F3A35BE}" presName="connectorText" presStyleLbl="sibTrans2D1" presStyleIdx="0" presStyleCnt="8"/>
      <dgm:spPr/>
      <dgm:t>
        <a:bodyPr/>
        <a:lstStyle/>
        <a:p>
          <a:endParaRPr lang="es-EC"/>
        </a:p>
      </dgm:t>
    </dgm:pt>
    <dgm:pt modelId="{56A9A6EA-E15B-4973-A7D2-4665406346B5}" type="pres">
      <dgm:prSet presAssocID="{FCEDD113-B7EC-4746-989E-DFD28468541D}" presName="node" presStyleLbl="node1" presStyleIdx="1" presStyleCnt="9">
        <dgm:presLayoutVars>
          <dgm:bulletEnabled val="1"/>
        </dgm:presLayoutVars>
      </dgm:prSet>
      <dgm:spPr/>
      <dgm:t>
        <a:bodyPr/>
        <a:lstStyle/>
        <a:p>
          <a:endParaRPr lang="es-EC"/>
        </a:p>
      </dgm:t>
    </dgm:pt>
    <dgm:pt modelId="{C6740FB4-543E-43E6-9551-64D5C3D3860C}" type="pres">
      <dgm:prSet presAssocID="{4FD58222-7D59-4491-8024-8FC2A83AB0BF}" presName="sibTrans" presStyleLbl="sibTrans2D1" presStyleIdx="1" presStyleCnt="8"/>
      <dgm:spPr/>
      <dgm:t>
        <a:bodyPr/>
        <a:lstStyle/>
        <a:p>
          <a:endParaRPr lang="es-EC"/>
        </a:p>
      </dgm:t>
    </dgm:pt>
    <dgm:pt modelId="{BF966EF9-9AA6-4AF8-9905-E9750006B6D2}" type="pres">
      <dgm:prSet presAssocID="{4FD58222-7D59-4491-8024-8FC2A83AB0BF}" presName="connectorText" presStyleLbl="sibTrans2D1" presStyleIdx="1" presStyleCnt="8"/>
      <dgm:spPr/>
      <dgm:t>
        <a:bodyPr/>
        <a:lstStyle/>
        <a:p>
          <a:endParaRPr lang="es-EC"/>
        </a:p>
      </dgm:t>
    </dgm:pt>
    <dgm:pt modelId="{F95E44F5-7CD6-425A-83E2-D33AE0F2A3F8}" type="pres">
      <dgm:prSet presAssocID="{B6D4ADC7-9CFF-4145-A76D-E5ADDBE48810}" presName="node" presStyleLbl="node1" presStyleIdx="2" presStyleCnt="9">
        <dgm:presLayoutVars>
          <dgm:bulletEnabled val="1"/>
        </dgm:presLayoutVars>
      </dgm:prSet>
      <dgm:spPr/>
      <dgm:t>
        <a:bodyPr/>
        <a:lstStyle/>
        <a:p>
          <a:endParaRPr lang="es-EC"/>
        </a:p>
      </dgm:t>
    </dgm:pt>
    <dgm:pt modelId="{88F5BBBC-FA77-47A2-8786-5EA79BEFB2F1}" type="pres">
      <dgm:prSet presAssocID="{189E2A31-E83A-4383-9BF7-F84E2D842DD2}" presName="sibTrans" presStyleLbl="sibTrans2D1" presStyleIdx="2" presStyleCnt="8"/>
      <dgm:spPr/>
      <dgm:t>
        <a:bodyPr/>
        <a:lstStyle/>
        <a:p>
          <a:endParaRPr lang="es-EC"/>
        </a:p>
      </dgm:t>
    </dgm:pt>
    <dgm:pt modelId="{A3659094-23EB-4151-ABD0-7C1141330AE0}" type="pres">
      <dgm:prSet presAssocID="{189E2A31-E83A-4383-9BF7-F84E2D842DD2}" presName="connectorText" presStyleLbl="sibTrans2D1" presStyleIdx="2" presStyleCnt="8"/>
      <dgm:spPr/>
      <dgm:t>
        <a:bodyPr/>
        <a:lstStyle/>
        <a:p>
          <a:endParaRPr lang="es-EC"/>
        </a:p>
      </dgm:t>
    </dgm:pt>
    <dgm:pt modelId="{A56320DF-22E0-498B-B15F-F8449EAF0F03}" type="pres">
      <dgm:prSet presAssocID="{F1F31508-0539-47F8-B6A2-DDB011BA94A8}" presName="node" presStyleLbl="node1" presStyleIdx="3" presStyleCnt="9">
        <dgm:presLayoutVars>
          <dgm:bulletEnabled val="1"/>
        </dgm:presLayoutVars>
      </dgm:prSet>
      <dgm:spPr/>
      <dgm:t>
        <a:bodyPr/>
        <a:lstStyle/>
        <a:p>
          <a:endParaRPr lang="es-EC"/>
        </a:p>
      </dgm:t>
    </dgm:pt>
    <dgm:pt modelId="{FFB5B962-F9C2-4C80-830D-E3ED97E30CCB}" type="pres">
      <dgm:prSet presAssocID="{E5AFDB4D-ED67-4EEA-AC51-8FD228C9E5A6}" presName="sibTrans" presStyleLbl="sibTrans2D1" presStyleIdx="3" presStyleCnt="8"/>
      <dgm:spPr/>
      <dgm:t>
        <a:bodyPr/>
        <a:lstStyle/>
        <a:p>
          <a:endParaRPr lang="es-EC"/>
        </a:p>
      </dgm:t>
    </dgm:pt>
    <dgm:pt modelId="{503F70D1-D761-46E2-82A7-72641D0941E0}" type="pres">
      <dgm:prSet presAssocID="{E5AFDB4D-ED67-4EEA-AC51-8FD228C9E5A6}" presName="connectorText" presStyleLbl="sibTrans2D1" presStyleIdx="3" presStyleCnt="8"/>
      <dgm:spPr/>
      <dgm:t>
        <a:bodyPr/>
        <a:lstStyle/>
        <a:p>
          <a:endParaRPr lang="es-EC"/>
        </a:p>
      </dgm:t>
    </dgm:pt>
    <dgm:pt modelId="{5DB0DAAF-37F5-4AC9-A7C5-5DAA47AF15EC}" type="pres">
      <dgm:prSet presAssocID="{027C90D1-A2E8-4BD7-B21A-96A8C08C9DFE}" presName="node" presStyleLbl="node1" presStyleIdx="4" presStyleCnt="9">
        <dgm:presLayoutVars>
          <dgm:bulletEnabled val="1"/>
        </dgm:presLayoutVars>
      </dgm:prSet>
      <dgm:spPr/>
      <dgm:t>
        <a:bodyPr/>
        <a:lstStyle/>
        <a:p>
          <a:endParaRPr lang="es-EC"/>
        </a:p>
      </dgm:t>
    </dgm:pt>
    <dgm:pt modelId="{2BE79366-D676-41EF-8C0E-7C0A88D763BE}" type="pres">
      <dgm:prSet presAssocID="{BB86C9A0-7F42-49DF-98BF-12E5F9F01C0B}" presName="sibTrans" presStyleLbl="sibTrans2D1" presStyleIdx="4" presStyleCnt="8"/>
      <dgm:spPr/>
      <dgm:t>
        <a:bodyPr/>
        <a:lstStyle/>
        <a:p>
          <a:endParaRPr lang="es-EC"/>
        </a:p>
      </dgm:t>
    </dgm:pt>
    <dgm:pt modelId="{DF95BFE7-207C-4DEB-B3FA-AA7025E9B914}" type="pres">
      <dgm:prSet presAssocID="{BB86C9A0-7F42-49DF-98BF-12E5F9F01C0B}" presName="connectorText" presStyleLbl="sibTrans2D1" presStyleIdx="4" presStyleCnt="8"/>
      <dgm:spPr/>
      <dgm:t>
        <a:bodyPr/>
        <a:lstStyle/>
        <a:p>
          <a:endParaRPr lang="es-EC"/>
        </a:p>
      </dgm:t>
    </dgm:pt>
    <dgm:pt modelId="{126FE2F9-4FCD-420F-BC05-B036B2ACBE77}" type="pres">
      <dgm:prSet presAssocID="{BFA1B965-54F1-4553-B54B-E095549860CD}" presName="node" presStyleLbl="node1" presStyleIdx="5" presStyleCnt="9">
        <dgm:presLayoutVars>
          <dgm:bulletEnabled val="1"/>
        </dgm:presLayoutVars>
      </dgm:prSet>
      <dgm:spPr/>
      <dgm:t>
        <a:bodyPr/>
        <a:lstStyle/>
        <a:p>
          <a:endParaRPr lang="es-EC"/>
        </a:p>
      </dgm:t>
    </dgm:pt>
    <dgm:pt modelId="{E21AA986-A405-4681-A8F2-D2415EB99ABA}" type="pres">
      <dgm:prSet presAssocID="{93977647-8FF9-49DC-866F-8374445A1512}" presName="sibTrans" presStyleLbl="sibTrans2D1" presStyleIdx="5" presStyleCnt="8"/>
      <dgm:spPr/>
      <dgm:t>
        <a:bodyPr/>
        <a:lstStyle/>
        <a:p>
          <a:endParaRPr lang="es-EC"/>
        </a:p>
      </dgm:t>
    </dgm:pt>
    <dgm:pt modelId="{31458004-1AEE-4CF5-A070-A4E6ED10F110}" type="pres">
      <dgm:prSet presAssocID="{93977647-8FF9-49DC-866F-8374445A1512}" presName="connectorText" presStyleLbl="sibTrans2D1" presStyleIdx="5" presStyleCnt="8"/>
      <dgm:spPr/>
      <dgm:t>
        <a:bodyPr/>
        <a:lstStyle/>
        <a:p>
          <a:endParaRPr lang="es-EC"/>
        </a:p>
      </dgm:t>
    </dgm:pt>
    <dgm:pt modelId="{DC3807E5-6930-497F-97CC-211FB5ACC038}" type="pres">
      <dgm:prSet presAssocID="{EC33301B-083E-4850-95AF-11764C8290AF}" presName="node" presStyleLbl="node1" presStyleIdx="6" presStyleCnt="9">
        <dgm:presLayoutVars>
          <dgm:bulletEnabled val="1"/>
        </dgm:presLayoutVars>
      </dgm:prSet>
      <dgm:spPr/>
      <dgm:t>
        <a:bodyPr/>
        <a:lstStyle/>
        <a:p>
          <a:endParaRPr lang="es-EC"/>
        </a:p>
      </dgm:t>
    </dgm:pt>
    <dgm:pt modelId="{BB129144-C9A2-436E-9222-2DC1D9B7691D}" type="pres">
      <dgm:prSet presAssocID="{8B059EFA-7F47-40F5-8AC3-688535247ABA}" presName="sibTrans" presStyleLbl="sibTrans2D1" presStyleIdx="6" presStyleCnt="8"/>
      <dgm:spPr/>
      <dgm:t>
        <a:bodyPr/>
        <a:lstStyle/>
        <a:p>
          <a:endParaRPr lang="es-EC"/>
        </a:p>
      </dgm:t>
    </dgm:pt>
    <dgm:pt modelId="{515E6EFD-2557-4CCC-9AB4-F0BD7685B0D7}" type="pres">
      <dgm:prSet presAssocID="{8B059EFA-7F47-40F5-8AC3-688535247ABA}" presName="connectorText" presStyleLbl="sibTrans2D1" presStyleIdx="6" presStyleCnt="8"/>
      <dgm:spPr/>
      <dgm:t>
        <a:bodyPr/>
        <a:lstStyle/>
        <a:p>
          <a:endParaRPr lang="es-EC"/>
        </a:p>
      </dgm:t>
    </dgm:pt>
    <dgm:pt modelId="{903A10B9-8976-4278-97A9-FD97EEE099FB}" type="pres">
      <dgm:prSet presAssocID="{120408FF-B1CD-434C-8079-C2ED374ECB5F}" presName="node" presStyleLbl="node1" presStyleIdx="7" presStyleCnt="9">
        <dgm:presLayoutVars>
          <dgm:bulletEnabled val="1"/>
        </dgm:presLayoutVars>
      </dgm:prSet>
      <dgm:spPr/>
      <dgm:t>
        <a:bodyPr/>
        <a:lstStyle/>
        <a:p>
          <a:endParaRPr lang="es-EC"/>
        </a:p>
      </dgm:t>
    </dgm:pt>
    <dgm:pt modelId="{3B6B3255-1A69-4099-AB69-A12BCADE907F}" type="pres">
      <dgm:prSet presAssocID="{38C46173-1415-4323-A100-BE8F1E43BAAA}" presName="sibTrans" presStyleLbl="sibTrans2D1" presStyleIdx="7" presStyleCnt="8"/>
      <dgm:spPr/>
      <dgm:t>
        <a:bodyPr/>
        <a:lstStyle/>
        <a:p>
          <a:endParaRPr lang="es-EC"/>
        </a:p>
      </dgm:t>
    </dgm:pt>
    <dgm:pt modelId="{35538382-EA8A-4636-B6E9-9394FE27A45A}" type="pres">
      <dgm:prSet presAssocID="{38C46173-1415-4323-A100-BE8F1E43BAAA}" presName="connectorText" presStyleLbl="sibTrans2D1" presStyleIdx="7" presStyleCnt="8"/>
      <dgm:spPr/>
      <dgm:t>
        <a:bodyPr/>
        <a:lstStyle/>
        <a:p>
          <a:endParaRPr lang="es-EC"/>
        </a:p>
      </dgm:t>
    </dgm:pt>
    <dgm:pt modelId="{29811644-3D7F-426E-979C-A1D55957A16B}" type="pres">
      <dgm:prSet presAssocID="{89843F4B-FAB2-448B-AEE3-D49DCB8CFBF1}" presName="node" presStyleLbl="node1" presStyleIdx="8" presStyleCnt="9">
        <dgm:presLayoutVars>
          <dgm:bulletEnabled val="1"/>
        </dgm:presLayoutVars>
      </dgm:prSet>
      <dgm:spPr/>
      <dgm:t>
        <a:bodyPr/>
        <a:lstStyle/>
        <a:p>
          <a:endParaRPr lang="es-EC"/>
        </a:p>
      </dgm:t>
    </dgm:pt>
  </dgm:ptLst>
  <dgm:cxnLst>
    <dgm:cxn modelId="{3CDA2DB5-037D-47E8-AC13-054DEC4DD627}" type="presOf" srcId="{BFA1B965-54F1-4553-B54B-E095549860CD}" destId="{126FE2F9-4FCD-420F-BC05-B036B2ACBE77}" srcOrd="0" destOrd="0" presId="urn:microsoft.com/office/officeart/2005/8/layout/process5"/>
    <dgm:cxn modelId="{ED19ED85-A1E3-4363-BEDE-1827A61F4B27}" type="presOf" srcId="{5F5C79AA-C0E6-4D34-BF84-FA0E3F3A35BE}" destId="{96D1C483-D1E4-4288-92BB-48319F662798}" srcOrd="0" destOrd="0" presId="urn:microsoft.com/office/officeart/2005/8/layout/process5"/>
    <dgm:cxn modelId="{15B08D94-6640-4623-BAFB-DB75C8567DC1}" type="presOf" srcId="{8B059EFA-7F47-40F5-8AC3-688535247ABA}" destId="{515E6EFD-2557-4CCC-9AB4-F0BD7685B0D7}" srcOrd="1" destOrd="0" presId="urn:microsoft.com/office/officeart/2005/8/layout/process5"/>
    <dgm:cxn modelId="{5586960A-E6BF-4052-85AC-900E0ABB04DC}" type="presOf" srcId="{C945C6C5-4208-4470-9094-358E9E105738}" destId="{1B94B3B2-995D-4614-B02D-21EA3F19A342}" srcOrd="0" destOrd="0" presId="urn:microsoft.com/office/officeart/2005/8/layout/process5"/>
    <dgm:cxn modelId="{A31F5360-5D83-4357-9212-1FD81D06228B}" type="presOf" srcId="{BB86C9A0-7F42-49DF-98BF-12E5F9F01C0B}" destId="{DF95BFE7-207C-4DEB-B3FA-AA7025E9B914}" srcOrd="1" destOrd="0" presId="urn:microsoft.com/office/officeart/2005/8/layout/process5"/>
    <dgm:cxn modelId="{7E22CE92-AE6C-4D52-9838-534923C92BC3}" type="presOf" srcId="{8B059EFA-7F47-40F5-8AC3-688535247ABA}" destId="{BB129144-C9A2-436E-9222-2DC1D9B7691D}" srcOrd="0" destOrd="0" presId="urn:microsoft.com/office/officeart/2005/8/layout/process5"/>
    <dgm:cxn modelId="{D3197308-5033-43AE-B5DE-DE1012E2D3B4}" type="presOf" srcId="{38C46173-1415-4323-A100-BE8F1E43BAAA}" destId="{35538382-EA8A-4636-B6E9-9394FE27A45A}" srcOrd="1" destOrd="0" presId="urn:microsoft.com/office/officeart/2005/8/layout/process5"/>
    <dgm:cxn modelId="{ED5A7118-7EBE-4C7C-B643-4EFB211DD184}" type="presOf" srcId="{F1F31508-0539-47F8-B6A2-DDB011BA94A8}" destId="{A56320DF-22E0-498B-B15F-F8449EAF0F03}" srcOrd="0" destOrd="0" presId="urn:microsoft.com/office/officeart/2005/8/layout/process5"/>
    <dgm:cxn modelId="{D62F58DD-F822-44B9-A245-824F95FE1C60}" type="presOf" srcId="{120408FF-B1CD-434C-8079-C2ED374ECB5F}" destId="{903A10B9-8976-4278-97A9-FD97EEE099FB}" srcOrd="0" destOrd="0" presId="urn:microsoft.com/office/officeart/2005/8/layout/process5"/>
    <dgm:cxn modelId="{180E117A-96EF-419D-998B-87A42626F6DF}" srcId="{C945C6C5-4208-4470-9094-358E9E105738}" destId="{89843F4B-FAB2-448B-AEE3-D49DCB8CFBF1}" srcOrd="8" destOrd="0" parTransId="{B6705E2C-A0DC-4C6E-9A58-2180F1C2A4AA}" sibTransId="{23D1CEE0-70CF-4AA2-8A64-069E7608E76F}"/>
    <dgm:cxn modelId="{394DBA7D-E168-40F9-A68E-B42B57DC1BC2}" type="presOf" srcId="{189E2A31-E83A-4383-9BF7-F84E2D842DD2}" destId="{A3659094-23EB-4151-ABD0-7C1141330AE0}" srcOrd="1" destOrd="0" presId="urn:microsoft.com/office/officeart/2005/8/layout/process5"/>
    <dgm:cxn modelId="{CFEE7DF0-A9EE-41F0-BD6F-12B0130577DA}" type="presOf" srcId="{FCEDD113-B7EC-4746-989E-DFD28468541D}" destId="{56A9A6EA-E15B-4973-A7D2-4665406346B5}" srcOrd="0" destOrd="0" presId="urn:microsoft.com/office/officeart/2005/8/layout/process5"/>
    <dgm:cxn modelId="{9CA0C888-69F6-479F-B9B5-F341AE066774}" type="presOf" srcId="{027C90D1-A2E8-4BD7-B21A-96A8C08C9DFE}" destId="{5DB0DAAF-37F5-4AC9-A7C5-5DAA47AF15EC}" srcOrd="0" destOrd="0" presId="urn:microsoft.com/office/officeart/2005/8/layout/process5"/>
    <dgm:cxn modelId="{F64B8765-8080-4BB2-8C81-1994E5830070}" srcId="{C945C6C5-4208-4470-9094-358E9E105738}" destId="{027C90D1-A2E8-4BD7-B21A-96A8C08C9DFE}" srcOrd="4" destOrd="0" parTransId="{FA56DB42-2FA1-4D82-A8FD-5735AC2AAE45}" sibTransId="{BB86C9A0-7F42-49DF-98BF-12E5F9F01C0B}"/>
    <dgm:cxn modelId="{02BBA6A1-582A-46EF-B843-AC6E6D110F94}" srcId="{C945C6C5-4208-4470-9094-358E9E105738}" destId="{F1F31508-0539-47F8-B6A2-DDB011BA94A8}" srcOrd="3" destOrd="0" parTransId="{407FEE39-967F-494E-9801-DC7830D8910C}" sibTransId="{E5AFDB4D-ED67-4EEA-AC51-8FD228C9E5A6}"/>
    <dgm:cxn modelId="{82E189C4-05D2-46A1-BB4D-D2547FC9FC81}" type="presOf" srcId="{E5AFDB4D-ED67-4EEA-AC51-8FD228C9E5A6}" destId="{FFB5B962-F9C2-4C80-830D-E3ED97E30CCB}" srcOrd="0" destOrd="0" presId="urn:microsoft.com/office/officeart/2005/8/layout/process5"/>
    <dgm:cxn modelId="{5A682554-DC23-4FCD-93DE-2CC1CD1BC995}" type="presOf" srcId="{4FD58222-7D59-4491-8024-8FC2A83AB0BF}" destId="{BF966EF9-9AA6-4AF8-9905-E9750006B6D2}" srcOrd="1" destOrd="0" presId="urn:microsoft.com/office/officeart/2005/8/layout/process5"/>
    <dgm:cxn modelId="{E73799C9-7971-4920-BA0B-9ECF67230783}" type="presOf" srcId="{8E46CABD-A589-45A3-98CF-E8B032DBBE0D}" destId="{6C93C82B-3248-4F0E-AAC8-B97B432D1F97}" srcOrd="0" destOrd="0" presId="urn:microsoft.com/office/officeart/2005/8/layout/process5"/>
    <dgm:cxn modelId="{616987DD-80B3-49A7-9B3E-C8C27097341F}" type="presOf" srcId="{93977647-8FF9-49DC-866F-8374445A1512}" destId="{E21AA986-A405-4681-A8F2-D2415EB99ABA}" srcOrd="0" destOrd="0" presId="urn:microsoft.com/office/officeart/2005/8/layout/process5"/>
    <dgm:cxn modelId="{CA32511B-0ACA-48D1-88E2-9C1407A0C50D}" type="presOf" srcId="{38C46173-1415-4323-A100-BE8F1E43BAAA}" destId="{3B6B3255-1A69-4099-AB69-A12BCADE907F}" srcOrd="0" destOrd="0" presId="urn:microsoft.com/office/officeart/2005/8/layout/process5"/>
    <dgm:cxn modelId="{854503E3-2BDC-40C4-B31B-8FCB3D6FFEA1}" srcId="{C945C6C5-4208-4470-9094-358E9E105738}" destId="{EC33301B-083E-4850-95AF-11764C8290AF}" srcOrd="6" destOrd="0" parTransId="{77667FA2-97F4-4BEE-B870-A00036F24CD5}" sibTransId="{8B059EFA-7F47-40F5-8AC3-688535247ABA}"/>
    <dgm:cxn modelId="{CD8B7755-137F-4F0A-8B17-8B627B97FEC5}" type="presOf" srcId="{E5AFDB4D-ED67-4EEA-AC51-8FD228C9E5A6}" destId="{503F70D1-D761-46E2-82A7-72641D0941E0}" srcOrd="1" destOrd="0" presId="urn:microsoft.com/office/officeart/2005/8/layout/process5"/>
    <dgm:cxn modelId="{72BC5507-E398-40A0-A03D-9FD1CA31975B}" srcId="{C945C6C5-4208-4470-9094-358E9E105738}" destId="{FCEDD113-B7EC-4746-989E-DFD28468541D}" srcOrd="1" destOrd="0" parTransId="{755FB55C-94D5-4038-969C-A6630209AF50}" sibTransId="{4FD58222-7D59-4491-8024-8FC2A83AB0BF}"/>
    <dgm:cxn modelId="{EB519505-DB7F-44F3-BC1E-61399F379A1C}" type="presOf" srcId="{5F5C79AA-C0E6-4D34-BF84-FA0E3F3A35BE}" destId="{25DB9A2E-0D00-4125-8FDC-14E89DF0B451}" srcOrd="1" destOrd="0" presId="urn:microsoft.com/office/officeart/2005/8/layout/process5"/>
    <dgm:cxn modelId="{D24839B9-8185-4ED2-AA73-BC0DB95E74AD}" srcId="{C945C6C5-4208-4470-9094-358E9E105738}" destId="{B6D4ADC7-9CFF-4145-A76D-E5ADDBE48810}" srcOrd="2" destOrd="0" parTransId="{A8FA9A43-435E-4E86-B443-12FF349EDB11}" sibTransId="{189E2A31-E83A-4383-9BF7-F84E2D842DD2}"/>
    <dgm:cxn modelId="{2C5773F9-BDEC-4741-AEE7-F68CC6BF8354}" type="presOf" srcId="{89843F4B-FAB2-448B-AEE3-D49DCB8CFBF1}" destId="{29811644-3D7F-426E-979C-A1D55957A16B}" srcOrd="0" destOrd="0" presId="urn:microsoft.com/office/officeart/2005/8/layout/process5"/>
    <dgm:cxn modelId="{AC67A738-ACD4-41AE-961C-84C05D637A07}" srcId="{C945C6C5-4208-4470-9094-358E9E105738}" destId="{BFA1B965-54F1-4553-B54B-E095549860CD}" srcOrd="5" destOrd="0" parTransId="{E8793F71-99B0-4D45-8A0D-036D1B1667FF}" sibTransId="{93977647-8FF9-49DC-866F-8374445A1512}"/>
    <dgm:cxn modelId="{182C6D5E-8E06-44C5-BBC5-6A808A4A0F74}" type="presOf" srcId="{93977647-8FF9-49DC-866F-8374445A1512}" destId="{31458004-1AEE-4CF5-A070-A4E6ED10F110}" srcOrd="1" destOrd="0" presId="urn:microsoft.com/office/officeart/2005/8/layout/process5"/>
    <dgm:cxn modelId="{385F972C-D4D2-4221-9249-B981737C70C2}" type="presOf" srcId="{B6D4ADC7-9CFF-4145-A76D-E5ADDBE48810}" destId="{F95E44F5-7CD6-425A-83E2-D33AE0F2A3F8}" srcOrd="0" destOrd="0" presId="urn:microsoft.com/office/officeart/2005/8/layout/process5"/>
    <dgm:cxn modelId="{B1D44717-0336-4DBD-96F9-6684454F114F}" type="presOf" srcId="{189E2A31-E83A-4383-9BF7-F84E2D842DD2}" destId="{88F5BBBC-FA77-47A2-8786-5EA79BEFB2F1}" srcOrd="0" destOrd="0" presId="urn:microsoft.com/office/officeart/2005/8/layout/process5"/>
    <dgm:cxn modelId="{3AC83354-23DE-407E-969D-8522FAEF9C99}" type="presOf" srcId="{4FD58222-7D59-4491-8024-8FC2A83AB0BF}" destId="{C6740FB4-543E-43E6-9551-64D5C3D3860C}" srcOrd="0" destOrd="0" presId="urn:microsoft.com/office/officeart/2005/8/layout/process5"/>
    <dgm:cxn modelId="{FF30E469-C401-4D1D-A0E4-A79059225E48}" srcId="{C945C6C5-4208-4470-9094-358E9E105738}" destId="{120408FF-B1CD-434C-8079-C2ED374ECB5F}" srcOrd="7" destOrd="0" parTransId="{3361C11B-3D43-4BC3-9ADD-CF45CDA0D509}" sibTransId="{38C46173-1415-4323-A100-BE8F1E43BAAA}"/>
    <dgm:cxn modelId="{099CC4A2-180E-4FFE-8B8D-7014EEF58F39}" srcId="{C945C6C5-4208-4470-9094-358E9E105738}" destId="{8E46CABD-A589-45A3-98CF-E8B032DBBE0D}" srcOrd="0" destOrd="0" parTransId="{F5CAF938-7E44-4053-BCD2-53647965DEC0}" sibTransId="{5F5C79AA-C0E6-4D34-BF84-FA0E3F3A35BE}"/>
    <dgm:cxn modelId="{B0A431FE-6718-4330-9584-9A286CBD275A}" type="presOf" srcId="{BB86C9A0-7F42-49DF-98BF-12E5F9F01C0B}" destId="{2BE79366-D676-41EF-8C0E-7C0A88D763BE}" srcOrd="0" destOrd="0" presId="urn:microsoft.com/office/officeart/2005/8/layout/process5"/>
    <dgm:cxn modelId="{F63C301D-720D-4F1B-A76E-AB41F1BA475D}" type="presOf" srcId="{EC33301B-083E-4850-95AF-11764C8290AF}" destId="{DC3807E5-6930-497F-97CC-211FB5ACC038}" srcOrd="0" destOrd="0" presId="urn:microsoft.com/office/officeart/2005/8/layout/process5"/>
    <dgm:cxn modelId="{C9465367-4834-47C8-8010-8E37150A2D6E}" type="presParOf" srcId="{1B94B3B2-995D-4614-B02D-21EA3F19A342}" destId="{6C93C82B-3248-4F0E-AAC8-B97B432D1F97}" srcOrd="0" destOrd="0" presId="urn:microsoft.com/office/officeart/2005/8/layout/process5"/>
    <dgm:cxn modelId="{19237563-5AB9-4BBD-8E4E-B2E209920465}" type="presParOf" srcId="{1B94B3B2-995D-4614-B02D-21EA3F19A342}" destId="{96D1C483-D1E4-4288-92BB-48319F662798}" srcOrd="1" destOrd="0" presId="urn:microsoft.com/office/officeart/2005/8/layout/process5"/>
    <dgm:cxn modelId="{CB05EB2D-3638-407A-A882-375C05DD245F}" type="presParOf" srcId="{96D1C483-D1E4-4288-92BB-48319F662798}" destId="{25DB9A2E-0D00-4125-8FDC-14E89DF0B451}" srcOrd="0" destOrd="0" presId="urn:microsoft.com/office/officeart/2005/8/layout/process5"/>
    <dgm:cxn modelId="{570E8D6F-9EDB-4F71-97EC-900EF018A664}" type="presParOf" srcId="{1B94B3B2-995D-4614-B02D-21EA3F19A342}" destId="{56A9A6EA-E15B-4973-A7D2-4665406346B5}" srcOrd="2" destOrd="0" presId="urn:microsoft.com/office/officeart/2005/8/layout/process5"/>
    <dgm:cxn modelId="{7B21F139-8E79-4E73-B816-4D06249D9EF8}" type="presParOf" srcId="{1B94B3B2-995D-4614-B02D-21EA3F19A342}" destId="{C6740FB4-543E-43E6-9551-64D5C3D3860C}" srcOrd="3" destOrd="0" presId="urn:microsoft.com/office/officeart/2005/8/layout/process5"/>
    <dgm:cxn modelId="{1528F6DE-A8E2-4270-85DF-E74604EB0069}" type="presParOf" srcId="{C6740FB4-543E-43E6-9551-64D5C3D3860C}" destId="{BF966EF9-9AA6-4AF8-9905-E9750006B6D2}" srcOrd="0" destOrd="0" presId="urn:microsoft.com/office/officeart/2005/8/layout/process5"/>
    <dgm:cxn modelId="{0438F8D7-AB17-49DF-B03E-20364B6918B7}" type="presParOf" srcId="{1B94B3B2-995D-4614-B02D-21EA3F19A342}" destId="{F95E44F5-7CD6-425A-83E2-D33AE0F2A3F8}" srcOrd="4" destOrd="0" presId="urn:microsoft.com/office/officeart/2005/8/layout/process5"/>
    <dgm:cxn modelId="{3D1871FF-E9EA-4105-99A4-9FB3F695AA4F}" type="presParOf" srcId="{1B94B3B2-995D-4614-B02D-21EA3F19A342}" destId="{88F5BBBC-FA77-47A2-8786-5EA79BEFB2F1}" srcOrd="5" destOrd="0" presId="urn:microsoft.com/office/officeart/2005/8/layout/process5"/>
    <dgm:cxn modelId="{992259B3-1BCC-411D-923C-486CC3227DDA}" type="presParOf" srcId="{88F5BBBC-FA77-47A2-8786-5EA79BEFB2F1}" destId="{A3659094-23EB-4151-ABD0-7C1141330AE0}" srcOrd="0" destOrd="0" presId="urn:microsoft.com/office/officeart/2005/8/layout/process5"/>
    <dgm:cxn modelId="{10A4A601-34E4-4704-AFF7-C9AF08B257AD}" type="presParOf" srcId="{1B94B3B2-995D-4614-B02D-21EA3F19A342}" destId="{A56320DF-22E0-498B-B15F-F8449EAF0F03}" srcOrd="6" destOrd="0" presId="urn:microsoft.com/office/officeart/2005/8/layout/process5"/>
    <dgm:cxn modelId="{8AD8E32B-AD4B-47B6-BC67-89E3F3E7C243}" type="presParOf" srcId="{1B94B3B2-995D-4614-B02D-21EA3F19A342}" destId="{FFB5B962-F9C2-4C80-830D-E3ED97E30CCB}" srcOrd="7" destOrd="0" presId="urn:microsoft.com/office/officeart/2005/8/layout/process5"/>
    <dgm:cxn modelId="{480D6075-863B-4658-9FDB-0502802A5328}" type="presParOf" srcId="{FFB5B962-F9C2-4C80-830D-E3ED97E30CCB}" destId="{503F70D1-D761-46E2-82A7-72641D0941E0}" srcOrd="0" destOrd="0" presId="urn:microsoft.com/office/officeart/2005/8/layout/process5"/>
    <dgm:cxn modelId="{95D30B79-F1CB-4728-AC42-E3DAFC9D4A08}" type="presParOf" srcId="{1B94B3B2-995D-4614-B02D-21EA3F19A342}" destId="{5DB0DAAF-37F5-4AC9-A7C5-5DAA47AF15EC}" srcOrd="8" destOrd="0" presId="urn:microsoft.com/office/officeart/2005/8/layout/process5"/>
    <dgm:cxn modelId="{6A2CFDC5-31FD-4AC2-BF8E-FED764DA3412}" type="presParOf" srcId="{1B94B3B2-995D-4614-B02D-21EA3F19A342}" destId="{2BE79366-D676-41EF-8C0E-7C0A88D763BE}" srcOrd="9" destOrd="0" presId="urn:microsoft.com/office/officeart/2005/8/layout/process5"/>
    <dgm:cxn modelId="{64642E02-CA96-473B-B5EE-8E9FC25555FD}" type="presParOf" srcId="{2BE79366-D676-41EF-8C0E-7C0A88D763BE}" destId="{DF95BFE7-207C-4DEB-B3FA-AA7025E9B914}" srcOrd="0" destOrd="0" presId="urn:microsoft.com/office/officeart/2005/8/layout/process5"/>
    <dgm:cxn modelId="{9A30F7E4-06CB-4B7B-A993-24924680581C}" type="presParOf" srcId="{1B94B3B2-995D-4614-B02D-21EA3F19A342}" destId="{126FE2F9-4FCD-420F-BC05-B036B2ACBE77}" srcOrd="10" destOrd="0" presId="urn:microsoft.com/office/officeart/2005/8/layout/process5"/>
    <dgm:cxn modelId="{4661A0DA-FC12-44DD-A889-CA5837970869}" type="presParOf" srcId="{1B94B3B2-995D-4614-B02D-21EA3F19A342}" destId="{E21AA986-A405-4681-A8F2-D2415EB99ABA}" srcOrd="11" destOrd="0" presId="urn:microsoft.com/office/officeart/2005/8/layout/process5"/>
    <dgm:cxn modelId="{21A91551-9CDC-45DC-9066-500BE0F3976A}" type="presParOf" srcId="{E21AA986-A405-4681-A8F2-D2415EB99ABA}" destId="{31458004-1AEE-4CF5-A070-A4E6ED10F110}" srcOrd="0" destOrd="0" presId="urn:microsoft.com/office/officeart/2005/8/layout/process5"/>
    <dgm:cxn modelId="{D0F8C32A-7681-4071-917E-6733BE0EAC45}" type="presParOf" srcId="{1B94B3B2-995D-4614-B02D-21EA3F19A342}" destId="{DC3807E5-6930-497F-97CC-211FB5ACC038}" srcOrd="12" destOrd="0" presId="urn:microsoft.com/office/officeart/2005/8/layout/process5"/>
    <dgm:cxn modelId="{D38DEF92-8287-431B-BBB4-EA213B771A32}" type="presParOf" srcId="{1B94B3B2-995D-4614-B02D-21EA3F19A342}" destId="{BB129144-C9A2-436E-9222-2DC1D9B7691D}" srcOrd="13" destOrd="0" presId="urn:microsoft.com/office/officeart/2005/8/layout/process5"/>
    <dgm:cxn modelId="{F797BDBB-24CE-4006-B809-79DC412F4891}" type="presParOf" srcId="{BB129144-C9A2-436E-9222-2DC1D9B7691D}" destId="{515E6EFD-2557-4CCC-9AB4-F0BD7685B0D7}" srcOrd="0" destOrd="0" presId="urn:microsoft.com/office/officeart/2005/8/layout/process5"/>
    <dgm:cxn modelId="{D2541932-97C6-4265-B39C-E82F194B5E79}" type="presParOf" srcId="{1B94B3B2-995D-4614-B02D-21EA3F19A342}" destId="{903A10B9-8976-4278-97A9-FD97EEE099FB}" srcOrd="14" destOrd="0" presId="urn:microsoft.com/office/officeart/2005/8/layout/process5"/>
    <dgm:cxn modelId="{C82D25EA-C69A-4AF4-8226-44B85F917AAD}" type="presParOf" srcId="{1B94B3B2-995D-4614-B02D-21EA3F19A342}" destId="{3B6B3255-1A69-4099-AB69-A12BCADE907F}" srcOrd="15" destOrd="0" presId="urn:microsoft.com/office/officeart/2005/8/layout/process5"/>
    <dgm:cxn modelId="{543D53F1-DBD0-4F17-8108-592D79B53906}" type="presParOf" srcId="{3B6B3255-1A69-4099-AB69-A12BCADE907F}" destId="{35538382-EA8A-4636-B6E9-9394FE27A45A}" srcOrd="0" destOrd="0" presId="urn:microsoft.com/office/officeart/2005/8/layout/process5"/>
    <dgm:cxn modelId="{167AA3FF-0AA3-4A34-A75D-3262C3AFCEBD}" type="presParOf" srcId="{1B94B3B2-995D-4614-B02D-21EA3F19A342}" destId="{29811644-3D7F-426E-979C-A1D55957A16B}"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63D5F3-301F-4B54-9C91-98036C1AB412}" type="doc">
      <dgm:prSet loTypeId="urn:microsoft.com/office/officeart/2005/8/layout/bProcess4" loCatId="process" qsTypeId="urn:microsoft.com/office/officeart/2005/8/quickstyle/simple3" qsCatId="simple" csTypeId="urn:microsoft.com/office/officeart/2005/8/colors/colorful3" csCatId="colorful" phldr="1"/>
      <dgm:spPr/>
      <dgm:t>
        <a:bodyPr/>
        <a:lstStyle/>
        <a:p>
          <a:endParaRPr lang="es-EC"/>
        </a:p>
      </dgm:t>
    </dgm:pt>
    <dgm:pt modelId="{A624CD31-DCBB-46F5-B410-70C87573D9B6}">
      <dgm:prSet phldrT="[Texto]"/>
      <dgm:spPr/>
      <dgm:t>
        <a:bodyPr/>
        <a:lstStyle/>
        <a:p>
          <a:r>
            <a:rPr lang="es-EC" b="1" dirty="0" smtClean="0"/>
            <a:t>Financiamiento Informal incide en el desarrollo de las PYMES</a:t>
          </a:r>
          <a:endParaRPr lang="es-EC" b="1" dirty="0"/>
        </a:p>
      </dgm:t>
    </dgm:pt>
    <dgm:pt modelId="{EB23D7C3-96FA-4BCE-B905-B5ACCA25CECC}" type="parTrans" cxnId="{01B31C0D-57AD-4CA2-B931-EB844A2B3DD4}">
      <dgm:prSet/>
      <dgm:spPr/>
      <dgm:t>
        <a:bodyPr/>
        <a:lstStyle/>
        <a:p>
          <a:endParaRPr lang="es-EC" b="1"/>
        </a:p>
      </dgm:t>
    </dgm:pt>
    <dgm:pt modelId="{0C7C1695-2B67-4A07-B38A-72156507CFFE}" type="sibTrans" cxnId="{01B31C0D-57AD-4CA2-B931-EB844A2B3DD4}">
      <dgm:prSet/>
      <dgm:spPr/>
      <dgm:t>
        <a:bodyPr/>
        <a:lstStyle/>
        <a:p>
          <a:endParaRPr lang="es-EC" b="1"/>
        </a:p>
      </dgm:t>
    </dgm:pt>
    <dgm:pt modelId="{10D466DF-687E-45D4-A615-5F2BDE9B0F6B}">
      <dgm:prSet phldrT="[Texto]"/>
      <dgm:spPr/>
      <dgm:t>
        <a:bodyPr/>
        <a:lstStyle/>
        <a:p>
          <a:r>
            <a:rPr lang="es-EC" b="1" dirty="0" smtClean="0"/>
            <a:t>Desconocimiento de otras fuentes de financiamiento</a:t>
          </a:r>
          <a:endParaRPr lang="es-EC" b="1" dirty="0"/>
        </a:p>
      </dgm:t>
    </dgm:pt>
    <dgm:pt modelId="{EFAFE2B9-E7FB-4864-BE96-CC1E12C3D3ED}" type="parTrans" cxnId="{3308FD71-958B-419A-95CE-CD47B1A806EC}">
      <dgm:prSet/>
      <dgm:spPr/>
      <dgm:t>
        <a:bodyPr/>
        <a:lstStyle/>
        <a:p>
          <a:endParaRPr lang="es-EC" b="1"/>
        </a:p>
      </dgm:t>
    </dgm:pt>
    <dgm:pt modelId="{3CCE7915-4BBE-43EB-8AA9-32D25D2C2D6D}" type="sibTrans" cxnId="{3308FD71-958B-419A-95CE-CD47B1A806EC}">
      <dgm:prSet/>
      <dgm:spPr/>
      <dgm:t>
        <a:bodyPr/>
        <a:lstStyle/>
        <a:p>
          <a:endParaRPr lang="es-EC" b="1"/>
        </a:p>
      </dgm:t>
    </dgm:pt>
    <dgm:pt modelId="{232CCC83-73F7-414C-AE29-4855F86D5F3B}">
      <dgm:prSet phldrT="[Texto]"/>
      <dgm:spPr/>
      <dgm:t>
        <a:bodyPr/>
        <a:lstStyle/>
        <a:p>
          <a:r>
            <a:rPr lang="es-EC" b="1" dirty="0" smtClean="0"/>
            <a:t>Búsqueda de nuevas formas de financiamiento</a:t>
          </a:r>
          <a:endParaRPr lang="es-EC" b="1" dirty="0"/>
        </a:p>
      </dgm:t>
    </dgm:pt>
    <dgm:pt modelId="{B36C135E-6DAE-47FB-95BE-D899F0FC0994}" type="parTrans" cxnId="{41F27B5A-F898-469C-A32B-C867E5CE1456}">
      <dgm:prSet/>
      <dgm:spPr/>
      <dgm:t>
        <a:bodyPr/>
        <a:lstStyle/>
        <a:p>
          <a:endParaRPr lang="es-EC" b="1"/>
        </a:p>
      </dgm:t>
    </dgm:pt>
    <dgm:pt modelId="{730E10F9-9617-412D-86B5-D5ACF1C93A34}" type="sibTrans" cxnId="{41F27B5A-F898-469C-A32B-C867E5CE1456}">
      <dgm:prSet/>
      <dgm:spPr/>
      <dgm:t>
        <a:bodyPr/>
        <a:lstStyle/>
        <a:p>
          <a:endParaRPr lang="es-EC" b="1"/>
        </a:p>
      </dgm:t>
    </dgm:pt>
    <dgm:pt modelId="{747DA65C-AF97-467C-9CE9-C265AB4F54F4}">
      <dgm:prSet phldrT="[Texto]"/>
      <dgm:spPr/>
      <dgm:t>
        <a:bodyPr/>
        <a:lstStyle/>
        <a:p>
          <a:r>
            <a:rPr lang="es-EC" b="1" dirty="0" smtClean="0"/>
            <a:t>Elevadas tasas de interés IFIS impiden financiamiento</a:t>
          </a:r>
          <a:endParaRPr lang="es-EC" b="1" dirty="0"/>
        </a:p>
      </dgm:t>
    </dgm:pt>
    <dgm:pt modelId="{92DB65DE-15CA-4B2F-99C4-FBECE5A939E5}" type="parTrans" cxnId="{1143C4FE-7673-46D3-A834-28DDED1067AB}">
      <dgm:prSet/>
      <dgm:spPr/>
      <dgm:t>
        <a:bodyPr/>
        <a:lstStyle/>
        <a:p>
          <a:endParaRPr lang="es-EC" b="1"/>
        </a:p>
      </dgm:t>
    </dgm:pt>
    <dgm:pt modelId="{E7BD353C-5A98-4EDA-BE18-EE71174E230D}" type="sibTrans" cxnId="{1143C4FE-7673-46D3-A834-28DDED1067AB}">
      <dgm:prSet/>
      <dgm:spPr/>
      <dgm:t>
        <a:bodyPr/>
        <a:lstStyle/>
        <a:p>
          <a:endParaRPr lang="es-EC" b="1"/>
        </a:p>
      </dgm:t>
    </dgm:pt>
    <dgm:pt modelId="{C8DF56D1-C4F9-400A-8B52-7F0CC8FDA48E}">
      <dgm:prSet phldrT="[Texto]"/>
      <dgm:spPr/>
      <dgm:t>
        <a:bodyPr/>
        <a:lstStyle/>
        <a:p>
          <a:r>
            <a:rPr lang="es-EC" b="1" dirty="0" smtClean="0"/>
            <a:t>La Hipoteca es una alternativa poco segura</a:t>
          </a:r>
          <a:endParaRPr lang="es-EC" b="1" dirty="0"/>
        </a:p>
      </dgm:t>
    </dgm:pt>
    <dgm:pt modelId="{044184B5-7E41-4C9F-B3A5-A13496D9F7FE}" type="parTrans" cxnId="{CE2A292A-C53D-48FD-8AA1-E5A469ED3D6B}">
      <dgm:prSet/>
      <dgm:spPr/>
      <dgm:t>
        <a:bodyPr/>
        <a:lstStyle/>
        <a:p>
          <a:endParaRPr lang="es-EC" b="1"/>
        </a:p>
      </dgm:t>
    </dgm:pt>
    <dgm:pt modelId="{ADA870FB-3399-4028-A368-DED37B02BBB6}" type="sibTrans" cxnId="{CE2A292A-C53D-48FD-8AA1-E5A469ED3D6B}">
      <dgm:prSet/>
      <dgm:spPr/>
      <dgm:t>
        <a:bodyPr/>
        <a:lstStyle/>
        <a:p>
          <a:endParaRPr lang="es-EC" b="1"/>
        </a:p>
      </dgm:t>
    </dgm:pt>
    <dgm:pt modelId="{73CC156E-6604-4C5D-93DD-6168984EA147}">
      <dgm:prSet phldrT="[Texto]"/>
      <dgm:spPr/>
      <dgm:t>
        <a:bodyPr/>
        <a:lstStyle/>
        <a:p>
          <a:r>
            <a:rPr lang="es-EC" b="1" dirty="0" smtClean="0"/>
            <a:t>Venta de proyectos en planos no brinda garantías</a:t>
          </a:r>
          <a:endParaRPr lang="es-EC" b="1" dirty="0"/>
        </a:p>
      </dgm:t>
    </dgm:pt>
    <dgm:pt modelId="{8AF12B1F-C190-4879-99F4-910F67B8C567}" type="parTrans" cxnId="{4D508906-4399-43CE-9DC9-D87693478A58}">
      <dgm:prSet/>
      <dgm:spPr/>
      <dgm:t>
        <a:bodyPr/>
        <a:lstStyle/>
        <a:p>
          <a:endParaRPr lang="es-EC" b="1"/>
        </a:p>
      </dgm:t>
    </dgm:pt>
    <dgm:pt modelId="{6C0FEA9B-0C27-421C-ABE4-56EDFDE0DCB4}" type="sibTrans" cxnId="{4D508906-4399-43CE-9DC9-D87693478A58}">
      <dgm:prSet/>
      <dgm:spPr/>
      <dgm:t>
        <a:bodyPr/>
        <a:lstStyle/>
        <a:p>
          <a:endParaRPr lang="es-EC" b="1"/>
        </a:p>
      </dgm:t>
    </dgm:pt>
    <dgm:pt modelId="{3DAC5BFC-BB7A-45AF-AACB-A8AA4AB1A227}">
      <dgm:prSet phldrT="[Texto]"/>
      <dgm:spPr/>
      <dgm:t>
        <a:bodyPr/>
        <a:lstStyle/>
        <a:p>
          <a:r>
            <a:rPr lang="es-EC" b="1" dirty="0" smtClean="0"/>
            <a:t>Apoyar a las PYMES con financiamiento formal</a:t>
          </a:r>
          <a:endParaRPr lang="es-EC" b="1" dirty="0"/>
        </a:p>
      </dgm:t>
    </dgm:pt>
    <dgm:pt modelId="{B691AC8E-5084-49E1-A495-75891B21A324}" type="parTrans" cxnId="{5AEC8A03-A9B6-4DED-916F-A8F2DC62870D}">
      <dgm:prSet/>
      <dgm:spPr/>
      <dgm:t>
        <a:bodyPr/>
        <a:lstStyle/>
        <a:p>
          <a:endParaRPr lang="es-EC" b="1"/>
        </a:p>
      </dgm:t>
    </dgm:pt>
    <dgm:pt modelId="{2D1635AA-DBD9-4C7A-9053-AE88CE0F6629}" type="sibTrans" cxnId="{5AEC8A03-A9B6-4DED-916F-A8F2DC62870D}">
      <dgm:prSet/>
      <dgm:spPr/>
      <dgm:t>
        <a:bodyPr/>
        <a:lstStyle/>
        <a:p>
          <a:endParaRPr lang="es-EC" b="1"/>
        </a:p>
      </dgm:t>
    </dgm:pt>
    <dgm:pt modelId="{1E8FABFA-BD03-4F58-8265-78D3B8927A35}">
      <dgm:prSet phldrT="[Texto]"/>
      <dgm:spPr/>
      <dgm:t>
        <a:bodyPr/>
        <a:lstStyle/>
        <a:p>
          <a:r>
            <a:rPr lang="es-EC" b="1" dirty="0" smtClean="0"/>
            <a:t>Considerar otras alternativas de financiamiento</a:t>
          </a:r>
          <a:endParaRPr lang="es-EC" b="1" dirty="0"/>
        </a:p>
      </dgm:t>
    </dgm:pt>
    <dgm:pt modelId="{69097D4C-93F4-4DA4-B211-CB63FA65DDFF}" type="parTrans" cxnId="{C7D12034-E3D4-4760-8334-EAA49B8D6B9E}">
      <dgm:prSet/>
      <dgm:spPr/>
      <dgm:t>
        <a:bodyPr/>
        <a:lstStyle/>
        <a:p>
          <a:endParaRPr lang="es-EC" b="1"/>
        </a:p>
      </dgm:t>
    </dgm:pt>
    <dgm:pt modelId="{454CEBE2-988E-482B-9E6C-B72F9D676DB6}" type="sibTrans" cxnId="{C7D12034-E3D4-4760-8334-EAA49B8D6B9E}">
      <dgm:prSet/>
      <dgm:spPr/>
      <dgm:t>
        <a:bodyPr/>
        <a:lstStyle/>
        <a:p>
          <a:endParaRPr lang="es-EC" b="1"/>
        </a:p>
      </dgm:t>
    </dgm:pt>
    <dgm:pt modelId="{011BFD76-CE02-48DC-81E7-477937607951}">
      <dgm:prSet phldrT="[Texto]"/>
      <dgm:spPr/>
      <dgm:t>
        <a:bodyPr/>
        <a:lstStyle/>
        <a:p>
          <a:r>
            <a:rPr lang="es-EC" b="1" dirty="0" smtClean="0"/>
            <a:t>BV o Fideicomisos como alternativa</a:t>
          </a:r>
          <a:endParaRPr lang="es-EC" b="1" dirty="0"/>
        </a:p>
      </dgm:t>
    </dgm:pt>
    <dgm:pt modelId="{218A2101-C9EF-46FA-80B1-87E160C9BDDF}" type="parTrans" cxnId="{CB6D4D8F-558D-4F2F-A23B-E5F9D21E94CF}">
      <dgm:prSet/>
      <dgm:spPr/>
      <dgm:t>
        <a:bodyPr/>
        <a:lstStyle/>
        <a:p>
          <a:endParaRPr lang="es-EC" b="1"/>
        </a:p>
      </dgm:t>
    </dgm:pt>
    <dgm:pt modelId="{27583880-E809-4C49-A6E0-6BEFC9D163BE}" type="sibTrans" cxnId="{CB6D4D8F-558D-4F2F-A23B-E5F9D21E94CF}">
      <dgm:prSet/>
      <dgm:spPr/>
      <dgm:t>
        <a:bodyPr/>
        <a:lstStyle/>
        <a:p>
          <a:endParaRPr lang="es-EC" b="1"/>
        </a:p>
      </dgm:t>
    </dgm:pt>
    <dgm:pt modelId="{CCD54645-7729-467F-9A24-59098DC36E3D}" type="pres">
      <dgm:prSet presAssocID="{8663D5F3-301F-4B54-9C91-98036C1AB412}" presName="Name0" presStyleCnt="0">
        <dgm:presLayoutVars>
          <dgm:dir/>
          <dgm:resizeHandles/>
        </dgm:presLayoutVars>
      </dgm:prSet>
      <dgm:spPr/>
      <dgm:t>
        <a:bodyPr/>
        <a:lstStyle/>
        <a:p>
          <a:endParaRPr lang="es-EC"/>
        </a:p>
      </dgm:t>
    </dgm:pt>
    <dgm:pt modelId="{2A7CB840-0C8D-4B68-92C0-7D22B02CCE08}" type="pres">
      <dgm:prSet presAssocID="{A624CD31-DCBB-46F5-B410-70C87573D9B6}" presName="compNode" presStyleCnt="0"/>
      <dgm:spPr/>
    </dgm:pt>
    <dgm:pt modelId="{D0D928B4-D3AE-4D2C-BBDF-B92541D4455D}" type="pres">
      <dgm:prSet presAssocID="{A624CD31-DCBB-46F5-B410-70C87573D9B6}" presName="dummyConnPt" presStyleCnt="0"/>
      <dgm:spPr/>
    </dgm:pt>
    <dgm:pt modelId="{6FE8ACFA-8079-4B83-9950-2FAF17E5798F}" type="pres">
      <dgm:prSet presAssocID="{A624CD31-DCBB-46F5-B410-70C87573D9B6}" presName="node" presStyleLbl="node1" presStyleIdx="0" presStyleCnt="9">
        <dgm:presLayoutVars>
          <dgm:bulletEnabled val="1"/>
        </dgm:presLayoutVars>
      </dgm:prSet>
      <dgm:spPr/>
      <dgm:t>
        <a:bodyPr/>
        <a:lstStyle/>
        <a:p>
          <a:endParaRPr lang="es-EC"/>
        </a:p>
      </dgm:t>
    </dgm:pt>
    <dgm:pt modelId="{8022C53D-F365-496D-B8F7-ED6492437FF1}" type="pres">
      <dgm:prSet presAssocID="{0C7C1695-2B67-4A07-B38A-72156507CFFE}" presName="sibTrans" presStyleLbl="bgSibTrans2D1" presStyleIdx="0" presStyleCnt="8"/>
      <dgm:spPr/>
      <dgm:t>
        <a:bodyPr/>
        <a:lstStyle/>
        <a:p>
          <a:endParaRPr lang="es-EC"/>
        </a:p>
      </dgm:t>
    </dgm:pt>
    <dgm:pt modelId="{4553CB9A-6B4E-4945-9865-8E5253068F4C}" type="pres">
      <dgm:prSet presAssocID="{10D466DF-687E-45D4-A615-5F2BDE9B0F6B}" presName="compNode" presStyleCnt="0"/>
      <dgm:spPr/>
    </dgm:pt>
    <dgm:pt modelId="{C145728C-BF7F-4796-B50C-A4C9FD0E6DF3}" type="pres">
      <dgm:prSet presAssocID="{10D466DF-687E-45D4-A615-5F2BDE9B0F6B}" presName="dummyConnPt" presStyleCnt="0"/>
      <dgm:spPr/>
    </dgm:pt>
    <dgm:pt modelId="{92BB622F-0B35-40DE-88E6-4A8C8EADE36C}" type="pres">
      <dgm:prSet presAssocID="{10D466DF-687E-45D4-A615-5F2BDE9B0F6B}" presName="node" presStyleLbl="node1" presStyleIdx="1" presStyleCnt="9">
        <dgm:presLayoutVars>
          <dgm:bulletEnabled val="1"/>
        </dgm:presLayoutVars>
      </dgm:prSet>
      <dgm:spPr/>
      <dgm:t>
        <a:bodyPr/>
        <a:lstStyle/>
        <a:p>
          <a:endParaRPr lang="es-EC"/>
        </a:p>
      </dgm:t>
    </dgm:pt>
    <dgm:pt modelId="{BBEF681E-0889-4A1E-B0F7-A9FEDE246E24}" type="pres">
      <dgm:prSet presAssocID="{3CCE7915-4BBE-43EB-8AA9-32D25D2C2D6D}" presName="sibTrans" presStyleLbl="bgSibTrans2D1" presStyleIdx="1" presStyleCnt="8"/>
      <dgm:spPr/>
      <dgm:t>
        <a:bodyPr/>
        <a:lstStyle/>
        <a:p>
          <a:endParaRPr lang="es-EC"/>
        </a:p>
      </dgm:t>
    </dgm:pt>
    <dgm:pt modelId="{D2DB8BD8-03EF-42A8-9594-4857BD87AC9F}" type="pres">
      <dgm:prSet presAssocID="{232CCC83-73F7-414C-AE29-4855F86D5F3B}" presName="compNode" presStyleCnt="0"/>
      <dgm:spPr/>
    </dgm:pt>
    <dgm:pt modelId="{CD0C7405-B2AC-40D3-A077-D8A704EF17CE}" type="pres">
      <dgm:prSet presAssocID="{232CCC83-73F7-414C-AE29-4855F86D5F3B}" presName="dummyConnPt" presStyleCnt="0"/>
      <dgm:spPr/>
    </dgm:pt>
    <dgm:pt modelId="{2E25BB15-32A1-4B2F-9A86-EAC3ED54ABE2}" type="pres">
      <dgm:prSet presAssocID="{232CCC83-73F7-414C-AE29-4855F86D5F3B}" presName="node" presStyleLbl="node1" presStyleIdx="2" presStyleCnt="9">
        <dgm:presLayoutVars>
          <dgm:bulletEnabled val="1"/>
        </dgm:presLayoutVars>
      </dgm:prSet>
      <dgm:spPr/>
      <dgm:t>
        <a:bodyPr/>
        <a:lstStyle/>
        <a:p>
          <a:endParaRPr lang="es-EC"/>
        </a:p>
      </dgm:t>
    </dgm:pt>
    <dgm:pt modelId="{69B7353C-B86A-42AE-85F3-856857A68928}" type="pres">
      <dgm:prSet presAssocID="{730E10F9-9617-412D-86B5-D5ACF1C93A34}" presName="sibTrans" presStyleLbl="bgSibTrans2D1" presStyleIdx="2" presStyleCnt="8"/>
      <dgm:spPr/>
      <dgm:t>
        <a:bodyPr/>
        <a:lstStyle/>
        <a:p>
          <a:endParaRPr lang="es-EC"/>
        </a:p>
      </dgm:t>
    </dgm:pt>
    <dgm:pt modelId="{605F076A-6A1E-454D-A626-91F2F41BC07E}" type="pres">
      <dgm:prSet presAssocID="{747DA65C-AF97-467C-9CE9-C265AB4F54F4}" presName="compNode" presStyleCnt="0"/>
      <dgm:spPr/>
    </dgm:pt>
    <dgm:pt modelId="{F2BCDA52-E6BF-4ED6-B02F-98C10606C64E}" type="pres">
      <dgm:prSet presAssocID="{747DA65C-AF97-467C-9CE9-C265AB4F54F4}" presName="dummyConnPt" presStyleCnt="0"/>
      <dgm:spPr/>
    </dgm:pt>
    <dgm:pt modelId="{930F383E-D3B9-4C3B-A7AE-8482C708D699}" type="pres">
      <dgm:prSet presAssocID="{747DA65C-AF97-467C-9CE9-C265AB4F54F4}" presName="node" presStyleLbl="node1" presStyleIdx="3" presStyleCnt="9">
        <dgm:presLayoutVars>
          <dgm:bulletEnabled val="1"/>
        </dgm:presLayoutVars>
      </dgm:prSet>
      <dgm:spPr/>
      <dgm:t>
        <a:bodyPr/>
        <a:lstStyle/>
        <a:p>
          <a:endParaRPr lang="es-EC"/>
        </a:p>
      </dgm:t>
    </dgm:pt>
    <dgm:pt modelId="{4C0AFB75-1285-43FD-B76C-4C72BD07FB0B}" type="pres">
      <dgm:prSet presAssocID="{E7BD353C-5A98-4EDA-BE18-EE71174E230D}" presName="sibTrans" presStyleLbl="bgSibTrans2D1" presStyleIdx="3" presStyleCnt="8"/>
      <dgm:spPr/>
      <dgm:t>
        <a:bodyPr/>
        <a:lstStyle/>
        <a:p>
          <a:endParaRPr lang="es-EC"/>
        </a:p>
      </dgm:t>
    </dgm:pt>
    <dgm:pt modelId="{70504349-E4BF-4921-9E54-042E259FA163}" type="pres">
      <dgm:prSet presAssocID="{C8DF56D1-C4F9-400A-8B52-7F0CC8FDA48E}" presName="compNode" presStyleCnt="0"/>
      <dgm:spPr/>
    </dgm:pt>
    <dgm:pt modelId="{5EADB5DE-1D7B-4BFF-B562-8BA6E3ACC8AE}" type="pres">
      <dgm:prSet presAssocID="{C8DF56D1-C4F9-400A-8B52-7F0CC8FDA48E}" presName="dummyConnPt" presStyleCnt="0"/>
      <dgm:spPr/>
    </dgm:pt>
    <dgm:pt modelId="{B5D1F169-4A8C-4384-93EF-0618C80150AF}" type="pres">
      <dgm:prSet presAssocID="{C8DF56D1-C4F9-400A-8B52-7F0CC8FDA48E}" presName="node" presStyleLbl="node1" presStyleIdx="4" presStyleCnt="9">
        <dgm:presLayoutVars>
          <dgm:bulletEnabled val="1"/>
        </dgm:presLayoutVars>
      </dgm:prSet>
      <dgm:spPr/>
      <dgm:t>
        <a:bodyPr/>
        <a:lstStyle/>
        <a:p>
          <a:endParaRPr lang="es-EC"/>
        </a:p>
      </dgm:t>
    </dgm:pt>
    <dgm:pt modelId="{D6A75DB6-54DF-491A-B189-D30A389F6016}" type="pres">
      <dgm:prSet presAssocID="{ADA870FB-3399-4028-A368-DED37B02BBB6}" presName="sibTrans" presStyleLbl="bgSibTrans2D1" presStyleIdx="4" presStyleCnt="8"/>
      <dgm:spPr/>
      <dgm:t>
        <a:bodyPr/>
        <a:lstStyle/>
        <a:p>
          <a:endParaRPr lang="es-EC"/>
        </a:p>
      </dgm:t>
    </dgm:pt>
    <dgm:pt modelId="{AE72E1D8-8449-4149-8053-95C590FDF2C6}" type="pres">
      <dgm:prSet presAssocID="{73CC156E-6604-4C5D-93DD-6168984EA147}" presName="compNode" presStyleCnt="0"/>
      <dgm:spPr/>
    </dgm:pt>
    <dgm:pt modelId="{A9511189-17ED-4F73-8A7C-54E3CF463AF9}" type="pres">
      <dgm:prSet presAssocID="{73CC156E-6604-4C5D-93DD-6168984EA147}" presName="dummyConnPt" presStyleCnt="0"/>
      <dgm:spPr/>
    </dgm:pt>
    <dgm:pt modelId="{EE737CE2-C734-4CE2-A7AA-436A93BB76C7}" type="pres">
      <dgm:prSet presAssocID="{73CC156E-6604-4C5D-93DD-6168984EA147}" presName="node" presStyleLbl="node1" presStyleIdx="5" presStyleCnt="9">
        <dgm:presLayoutVars>
          <dgm:bulletEnabled val="1"/>
        </dgm:presLayoutVars>
      </dgm:prSet>
      <dgm:spPr/>
      <dgm:t>
        <a:bodyPr/>
        <a:lstStyle/>
        <a:p>
          <a:endParaRPr lang="es-EC"/>
        </a:p>
      </dgm:t>
    </dgm:pt>
    <dgm:pt modelId="{F6244D14-CD25-4704-82C0-A1D32350DDD4}" type="pres">
      <dgm:prSet presAssocID="{6C0FEA9B-0C27-421C-ABE4-56EDFDE0DCB4}" presName="sibTrans" presStyleLbl="bgSibTrans2D1" presStyleIdx="5" presStyleCnt="8"/>
      <dgm:spPr/>
      <dgm:t>
        <a:bodyPr/>
        <a:lstStyle/>
        <a:p>
          <a:endParaRPr lang="es-EC"/>
        </a:p>
      </dgm:t>
    </dgm:pt>
    <dgm:pt modelId="{93DC6247-6435-440D-912B-CE000C5AC38A}" type="pres">
      <dgm:prSet presAssocID="{3DAC5BFC-BB7A-45AF-AACB-A8AA4AB1A227}" presName="compNode" presStyleCnt="0"/>
      <dgm:spPr/>
    </dgm:pt>
    <dgm:pt modelId="{6C640CD1-2A9C-4AD5-923A-8A46FC1185B8}" type="pres">
      <dgm:prSet presAssocID="{3DAC5BFC-BB7A-45AF-AACB-A8AA4AB1A227}" presName="dummyConnPt" presStyleCnt="0"/>
      <dgm:spPr/>
    </dgm:pt>
    <dgm:pt modelId="{808857D1-8771-4C50-8FF8-8C7A14657573}" type="pres">
      <dgm:prSet presAssocID="{3DAC5BFC-BB7A-45AF-AACB-A8AA4AB1A227}" presName="node" presStyleLbl="node1" presStyleIdx="6" presStyleCnt="9">
        <dgm:presLayoutVars>
          <dgm:bulletEnabled val="1"/>
        </dgm:presLayoutVars>
      </dgm:prSet>
      <dgm:spPr/>
      <dgm:t>
        <a:bodyPr/>
        <a:lstStyle/>
        <a:p>
          <a:endParaRPr lang="es-EC"/>
        </a:p>
      </dgm:t>
    </dgm:pt>
    <dgm:pt modelId="{822CA771-1EA7-450A-B10F-234AE3CF6FB2}" type="pres">
      <dgm:prSet presAssocID="{2D1635AA-DBD9-4C7A-9053-AE88CE0F6629}" presName="sibTrans" presStyleLbl="bgSibTrans2D1" presStyleIdx="6" presStyleCnt="8"/>
      <dgm:spPr/>
      <dgm:t>
        <a:bodyPr/>
        <a:lstStyle/>
        <a:p>
          <a:endParaRPr lang="es-EC"/>
        </a:p>
      </dgm:t>
    </dgm:pt>
    <dgm:pt modelId="{8FFF3C16-2ED2-4473-8E47-935CA0E3DACB}" type="pres">
      <dgm:prSet presAssocID="{1E8FABFA-BD03-4F58-8265-78D3B8927A35}" presName="compNode" presStyleCnt="0"/>
      <dgm:spPr/>
    </dgm:pt>
    <dgm:pt modelId="{9EA7A4AB-13D4-456E-A622-E5686DB7F644}" type="pres">
      <dgm:prSet presAssocID="{1E8FABFA-BD03-4F58-8265-78D3B8927A35}" presName="dummyConnPt" presStyleCnt="0"/>
      <dgm:spPr/>
    </dgm:pt>
    <dgm:pt modelId="{E4D1A208-0284-4039-B920-0DCBC63BE539}" type="pres">
      <dgm:prSet presAssocID="{1E8FABFA-BD03-4F58-8265-78D3B8927A35}" presName="node" presStyleLbl="node1" presStyleIdx="7" presStyleCnt="9">
        <dgm:presLayoutVars>
          <dgm:bulletEnabled val="1"/>
        </dgm:presLayoutVars>
      </dgm:prSet>
      <dgm:spPr/>
      <dgm:t>
        <a:bodyPr/>
        <a:lstStyle/>
        <a:p>
          <a:endParaRPr lang="es-EC"/>
        </a:p>
      </dgm:t>
    </dgm:pt>
    <dgm:pt modelId="{368910EB-47D1-4EEF-B451-32A6D5CDAACE}" type="pres">
      <dgm:prSet presAssocID="{454CEBE2-988E-482B-9E6C-B72F9D676DB6}" presName="sibTrans" presStyleLbl="bgSibTrans2D1" presStyleIdx="7" presStyleCnt="8"/>
      <dgm:spPr/>
      <dgm:t>
        <a:bodyPr/>
        <a:lstStyle/>
        <a:p>
          <a:endParaRPr lang="es-EC"/>
        </a:p>
      </dgm:t>
    </dgm:pt>
    <dgm:pt modelId="{52B7803A-7178-4848-BF35-E38F54D401FB}" type="pres">
      <dgm:prSet presAssocID="{011BFD76-CE02-48DC-81E7-477937607951}" presName="compNode" presStyleCnt="0"/>
      <dgm:spPr/>
    </dgm:pt>
    <dgm:pt modelId="{8FDF176F-D184-468F-9FB5-0C0DC0AFB54A}" type="pres">
      <dgm:prSet presAssocID="{011BFD76-CE02-48DC-81E7-477937607951}" presName="dummyConnPt" presStyleCnt="0"/>
      <dgm:spPr/>
    </dgm:pt>
    <dgm:pt modelId="{6A41ADB8-7879-49AB-A0BC-8C81C5D83F76}" type="pres">
      <dgm:prSet presAssocID="{011BFD76-CE02-48DC-81E7-477937607951}" presName="node" presStyleLbl="node1" presStyleIdx="8" presStyleCnt="9">
        <dgm:presLayoutVars>
          <dgm:bulletEnabled val="1"/>
        </dgm:presLayoutVars>
      </dgm:prSet>
      <dgm:spPr/>
      <dgm:t>
        <a:bodyPr/>
        <a:lstStyle/>
        <a:p>
          <a:endParaRPr lang="es-EC"/>
        </a:p>
      </dgm:t>
    </dgm:pt>
  </dgm:ptLst>
  <dgm:cxnLst>
    <dgm:cxn modelId="{41F27B5A-F898-469C-A32B-C867E5CE1456}" srcId="{8663D5F3-301F-4B54-9C91-98036C1AB412}" destId="{232CCC83-73F7-414C-AE29-4855F86D5F3B}" srcOrd="2" destOrd="0" parTransId="{B36C135E-6DAE-47FB-95BE-D899F0FC0994}" sibTransId="{730E10F9-9617-412D-86B5-D5ACF1C93A34}"/>
    <dgm:cxn modelId="{EDB988EF-74A4-4612-8C56-1A9703C81926}" type="presOf" srcId="{454CEBE2-988E-482B-9E6C-B72F9D676DB6}" destId="{368910EB-47D1-4EEF-B451-32A6D5CDAACE}" srcOrd="0" destOrd="0" presId="urn:microsoft.com/office/officeart/2005/8/layout/bProcess4"/>
    <dgm:cxn modelId="{32822B2E-46A8-41BA-B39C-DF26D8A1BF55}" type="presOf" srcId="{0C7C1695-2B67-4A07-B38A-72156507CFFE}" destId="{8022C53D-F365-496D-B8F7-ED6492437FF1}" srcOrd="0" destOrd="0" presId="urn:microsoft.com/office/officeart/2005/8/layout/bProcess4"/>
    <dgm:cxn modelId="{C7D12034-E3D4-4760-8334-EAA49B8D6B9E}" srcId="{8663D5F3-301F-4B54-9C91-98036C1AB412}" destId="{1E8FABFA-BD03-4F58-8265-78D3B8927A35}" srcOrd="7" destOrd="0" parTransId="{69097D4C-93F4-4DA4-B211-CB63FA65DDFF}" sibTransId="{454CEBE2-988E-482B-9E6C-B72F9D676DB6}"/>
    <dgm:cxn modelId="{CDCC6951-784D-41CB-B4C9-8846C6F8F5C1}" type="presOf" srcId="{73CC156E-6604-4C5D-93DD-6168984EA147}" destId="{EE737CE2-C734-4CE2-A7AA-436A93BB76C7}" srcOrd="0" destOrd="0" presId="urn:microsoft.com/office/officeart/2005/8/layout/bProcess4"/>
    <dgm:cxn modelId="{F66F702F-4B33-4869-B9D1-FCE353B9FC36}" type="presOf" srcId="{10D466DF-687E-45D4-A615-5F2BDE9B0F6B}" destId="{92BB622F-0B35-40DE-88E6-4A8C8EADE36C}" srcOrd="0" destOrd="0" presId="urn:microsoft.com/office/officeart/2005/8/layout/bProcess4"/>
    <dgm:cxn modelId="{920F14D9-339E-4F2F-B5E0-FB850DCEDB6B}" type="presOf" srcId="{730E10F9-9617-412D-86B5-D5ACF1C93A34}" destId="{69B7353C-B86A-42AE-85F3-856857A68928}" srcOrd="0" destOrd="0" presId="urn:microsoft.com/office/officeart/2005/8/layout/bProcess4"/>
    <dgm:cxn modelId="{1EB457F7-C3EA-4C95-907C-D544C20DFCFC}" type="presOf" srcId="{A624CD31-DCBB-46F5-B410-70C87573D9B6}" destId="{6FE8ACFA-8079-4B83-9950-2FAF17E5798F}" srcOrd="0" destOrd="0" presId="urn:microsoft.com/office/officeart/2005/8/layout/bProcess4"/>
    <dgm:cxn modelId="{C06C1A7A-35E6-4DAD-859B-964E6F8FF790}" type="presOf" srcId="{011BFD76-CE02-48DC-81E7-477937607951}" destId="{6A41ADB8-7879-49AB-A0BC-8C81C5D83F76}" srcOrd="0" destOrd="0" presId="urn:microsoft.com/office/officeart/2005/8/layout/bProcess4"/>
    <dgm:cxn modelId="{3D68A1FD-208D-47CE-8C5C-55D16C241E37}" type="presOf" srcId="{3DAC5BFC-BB7A-45AF-AACB-A8AA4AB1A227}" destId="{808857D1-8771-4C50-8FF8-8C7A14657573}" srcOrd="0" destOrd="0" presId="urn:microsoft.com/office/officeart/2005/8/layout/bProcess4"/>
    <dgm:cxn modelId="{9BA69EB4-81B8-4A96-8BE5-6DB61170F455}" type="presOf" srcId="{232CCC83-73F7-414C-AE29-4855F86D5F3B}" destId="{2E25BB15-32A1-4B2F-9A86-EAC3ED54ABE2}" srcOrd="0" destOrd="0" presId="urn:microsoft.com/office/officeart/2005/8/layout/bProcess4"/>
    <dgm:cxn modelId="{CB6D4D8F-558D-4F2F-A23B-E5F9D21E94CF}" srcId="{8663D5F3-301F-4B54-9C91-98036C1AB412}" destId="{011BFD76-CE02-48DC-81E7-477937607951}" srcOrd="8" destOrd="0" parTransId="{218A2101-C9EF-46FA-80B1-87E160C9BDDF}" sibTransId="{27583880-E809-4C49-A6E0-6BEFC9D163BE}"/>
    <dgm:cxn modelId="{D0B6D0D0-9E13-4500-8D32-3BC84CEE1FC7}" type="presOf" srcId="{3CCE7915-4BBE-43EB-8AA9-32D25D2C2D6D}" destId="{BBEF681E-0889-4A1E-B0F7-A9FEDE246E24}" srcOrd="0" destOrd="0" presId="urn:microsoft.com/office/officeart/2005/8/layout/bProcess4"/>
    <dgm:cxn modelId="{1143C4FE-7673-46D3-A834-28DDED1067AB}" srcId="{8663D5F3-301F-4B54-9C91-98036C1AB412}" destId="{747DA65C-AF97-467C-9CE9-C265AB4F54F4}" srcOrd="3" destOrd="0" parTransId="{92DB65DE-15CA-4B2F-99C4-FBECE5A939E5}" sibTransId="{E7BD353C-5A98-4EDA-BE18-EE71174E230D}"/>
    <dgm:cxn modelId="{B197F687-1E3E-45B6-9FAF-DB3A602758E9}" type="presOf" srcId="{6C0FEA9B-0C27-421C-ABE4-56EDFDE0DCB4}" destId="{F6244D14-CD25-4704-82C0-A1D32350DDD4}" srcOrd="0" destOrd="0" presId="urn:microsoft.com/office/officeart/2005/8/layout/bProcess4"/>
    <dgm:cxn modelId="{C3486D44-0EFD-472D-BABD-D6D9044FB261}" type="presOf" srcId="{1E8FABFA-BD03-4F58-8265-78D3B8927A35}" destId="{E4D1A208-0284-4039-B920-0DCBC63BE539}" srcOrd="0" destOrd="0" presId="urn:microsoft.com/office/officeart/2005/8/layout/bProcess4"/>
    <dgm:cxn modelId="{01B31C0D-57AD-4CA2-B931-EB844A2B3DD4}" srcId="{8663D5F3-301F-4B54-9C91-98036C1AB412}" destId="{A624CD31-DCBB-46F5-B410-70C87573D9B6}" srcOrd="0" destOrd="0" parTransId="{EB23D7C3-96FA-4BCE-B905-B5ACCA25CECC}" sibTransId="{0C7C1695-2B67-4A07-B38A-72156507CFFE}"/>
    <dgm:cxn modelId="{5AEC8A03-A9B6-4DED-916F-A8F2DC62870D}" srcId="{8663D5F3-301F-4B54-9C91-98036C1AB412}" destId="{3DAC5BFC-BB7A-45AF-AACB-A8AA4AB1A227}" srcOrd="6" destOrd="0" parTransId="{B691AC8E-5084-49E1-A495-75891B21A324}" sibTransId="{2D1635AA-DBD9-4C7A-9053-AE88CE0F6629}"/>
    <dgm:cxn modelId="{8192A049-DAA3-4138-AC0D-0350705C8897}" type="presOf" srcId="{ADA870FB-3399-4028-A368-DED37B02BBB6}" destId="{D6A75DB6-54DF-491A-B189-D30A389F6016}" srcOrd="0" destOrd="0" presId="urn:microsoft.com/office/officeart/2005/8/layout/bProcess4"/>
    <dgm:cxn modelId="{A2E86B2A-0EF9-4736-9411-3FB0B28E28BC}" type="presOf" srcId="{2D1635AA-DBD9-4C7A-9053-AE88CE0F6629}" destId="{822CA771-1EA7-450A-B10F-234AE3CF6FB2}" srcOrd="0" destOrd="0" presId="urn:microsoft.com/office/officeart/2005/8/layout/bProcess4"/>
    <dgm:cxn modelId="{3308FD71-958B-419A-95CE-CD47B1A806EC}" srcId="{8663D5F3-301F-4B54-9C91-98036C1AB412}" destId="{10D466DF-687E-45D4-A615-5F2BDE9B0F6B}" srcOrd="1" destOrd="0" parTransId="{EFAFE2B9-E7FB-4864-BE96-CC1E12C3D3ED}" sibTransId="{3CCE7915-4BBE-43EB-8AA9-32D25D2C2D6D}"/>
    <dgm:cxn modelId="{CE2A292A-C53D-48FD-8AA1-E5A469ED3D6B}" srcId="{8663D5F3-301F-4B54-9C91-98036C1AB412}" destId="{C8DF56D1-C4F9-400A-8B52-7F0CC8FDA48E}" srcOrd="4" destOrd="0" parTransId="{044184B5-7E41-4C9F-B3A5-A13496D9F7FE}" sibTransId="{ADA870FB-3399-4028-A368-DED37B02BBB6}"/>
    <dgm:cxn modelId="{9D692DED-58F4-4A81-AE46-6CF1A5FF861B}" type="presOf" srcId="{E7BD353C-5A98-4EDA-BE18-EE71174E230D}" destId="{4C0AFB75-1285-43FD-B76C-4C72BD07FB0B}" srcOrd="0" destOrd="0" presId="urn:microsoft.com/office/officeart/2005/8/layout/bProcess4"/>
    <dgm:cxn modelId="{569BF7BB-CD4F-4CEE-9F19-D9B34ABD8F1F}" type="presOf" srcId="{747DA65C-AF97-467C-9CE9-C265AB4F54F4}" destId="{930F383E-D3B9-4C3B-A7AE-8482C708D699}" srcOrd="0" destOrd="0" presId="urn:microsoft.com/office/officeart/2005/8/layout/bProcess4"/>
    <dgm:cxn modelId="{3845BCB5-265C-4118-9764-DE3612FCC49F}" type="presOf" srcId="{8663D5F3-301F-4B54-9C91-98036C1AB412}" destId="{CCD54645-7729-467F-9A24-59098DC36E3D}" srcOrd="0" destOrd="0" presId="urn:microsoft.com/office/officeart/2005/8/layout/bProcess4"/>
    <dgm:cxn modelId="{2150AD7E-8732-4D56-B034-DBF90AF78556}" type="presOf" srcId="{C8DF56D1-C4F9-400A-8B52-7F0CC8FDA48E}" destId="{B5D1F169-4A8C-4384-93EF-0618C80150AF}" srcOrd="0" destOrd="0" presId="urn:microsoft.com/office/officeart/2005/8/layout/bProcess4"/>
    <dgm:cxn modelId="{4D508906-4399-43CE-9DC9-D87693478A58}" srcId="{8663D5F3-301F-4B54-9C91-98036C1AB412}" destId="{73CC156E-6604-4C5D-93DD-6168984EA147}" srcOrd="5" destOrd="0" parTransId="{8AF12B1F-C190-4879-99F4-910F67B8C567}" sibTransId="{6C0FEA9B-0C27-421C-ABE4-56EDFDE0DCB4}"/>
    <dgm:cxn modelId="{3F616D1C-E076-40FB-8DD0-D41686230F1D}" type="presParOf" srcId="{CCD54645-7729-467F-9A24-59098DC36E3D}" destId="{2A7CB840-0C8D-4B68-92C0-7D22B02CCE08}" srcOrd="0" destOrd="0" presId="urn:microsoft.com/office/officeart/2005/8/layout/bProcess4"/>
    <dgm:cxn modelId="{0F1294BF-FE23-4B82-86BC-5D5D1E6FE8CD}" type="presParOf" srcId="{2A7CB840-0C8D-4B68-92C0-7D22B02CCE08}" destId="{D0D928B4-D3AE-4D2C-BBDF-B92541D4455D}" srcOrd="0" destOrd="0" presId="urn:microsoft.com/office/officeart/2005/8/layout/bProcess4"/>
    <dgm:cxn modelId="{4DC3F0C1-E90D-42D0-80F4-18326E671BFB}" type="presParOf" srcId="{2A7CB840-0C8D-4B68-92C0-7D22B02CCE08}" destId="{6FE8ACFA-8079-4B83-9950-2FAF17E5798F}" srcOrd="1" destOrd="0" presId="urn:microsoft.com/office/officeart/2005/8/layout/bProcess4"/>
    <dgm:cxn modelId="{25585D5D-D290-4002-8614-EE25850050A7}" type="presParOf" srcId="{CCD54645-7729-467F-9A24-59098DC36E3D}" destId="{8022C53D-F365-496D-B8F7-ED6492437FF1}" srcOrd="1" destOrd="0" presId="urn:microsoft.com/office/officeart/2005/8/layout/bProcess4"/>
    <dgm:cxn modelId="{4A0F6C59-5F2A-4EDD-820E-F7A8B01FA30D}" type="presParOf" srcId="{CCD54645-7729-467F-9A24-59098DC36E3D}" destId="{4553CB9A-6B4E-4945-9865-8E5253068F4C}" srcOrd="2" destOrd="0" presId="urn:microsoft.com/office/officeart/2005/8/layout/bProcess4"/>
    <dgm:cxn modelId="{171F7764-43FE-4FEF-8D7D-0CF643211E31}" type="presParOf" srcId="{4553CB9A-6B4E-4945-9865-8E5253068F4C}" destId="{C145728C-BF7F-4796-B50C-A4C9FD0E6DF3}" srcOrd="0" destOrd="0" presId="urn:microsoft.com/office/officeart/2005/8/layout/bProcess4"/>
    <dgm:cxn modelId="{59663814-7B38-4F3A-9023-A987214F7826}" type="presParOf" srcId="{4553CB9A-6B4E-4945-9865-8E5253068F4C}" destId="{92BB622F-0B35-40DE-88E6-4A8C8EADE36C}" srcOrd="1" destOrd="0" presId="urn:microsoft.com/office/officeart/2005/8/layout/bProcess4"/>
    <dgm:cxn modelId="{09EE5A40-A91B-463F-B80A-C74473A99BC9}" type="presParOf" srcId="{CCD54645-7729-467F-9A24-59098DC36E3D}" destId="{BBEF681E-0889-4A1E-B0F7-A9FEDE246E24}" srcOrd="3" destOrd="0" presId="urn:microsoft.com/office/officeart/2005/8/layout/bProcess4"/>
    <dgm:cxn modelId="{B834E04C-01EF-4D20-8D54-4855A378D5BB}" type="presParOf" srcId="{CCD54645-7729-467F-9A24-59098DC36E3D}" destId="{D2DB8BD8-03EF-42A8-9594-4857BD87AC9F}" srcOrd="4" destOrd="0" presId="urn:microsoft.com/office/officeart/2005/8/layout/bProcess4"/>
    <dgm:cxn modelId="{3EB7CFAA-0EE5-4EB8-9FD8-869A7892504A}" type="presParOf" srcId="{D2DB8BD8-03EF-42A8-9594-4857BD87AC9F}" destId="{CD0C7405-B2AC-40D3-A077-D8A704EF17CE}" srcOrd="0" destOrd="0" presId="urn:microsoft.com/office/officeart/2005/8/layout/bProcess4"/>
    <dgm:cxn modelId="{663DEEB7-9124-4242-A835-A2FADB6AB2BD}" type="presParOf" srcId="{D2DB8BD8-03EF-42A8-9594-4857BD87AC9F}" destId="{2E25BB15-32A1-4B2F-9A86-EAC3ED54ABE2}" srcOrd="1" destOrd="0" presId="urn:microsoft.com/office/officeart/2005/8/layout/bProcess4"/>
    <dgm:cxn modelId="{38C5BE07-A113-42F0-B749-A5B7AF7F9329}" type="presParOf" srcId="{CCD54645-7729-467F-9A24-59098DC36E3D}" destId="{69B7353C-B86A-42AE-85F3-856857A68928}" srcOrd="5" destOrd="0" presId="urn:microsoft.com/office/officeart/2005/8/layout/bProcess4"/>
    <dgm:cxn modelId="{38150CA3-CE1D-471B-B560-8EBBDCD0D13B}" type="presParOf" srcId="{CCD54645-7729-467F-9A24-59098DC36E3D}" destId="{605F076A-6A1E-454D-A626-91F2F41BC07E}" srcOrd="6" destOrd="0" presId="urn:microsoft.com/office/officeart/2005/8/layout/bProcess4"/>
    <dgm:cxn modelId="{981E7D08-A13F-4E83-80FF-0393282E8A2B}" type="presParOf" srcId="{605F076A-6A1E-454D-A626-91F2F41BC07E}" destId="{F2BCDA52-E6BF-4ED6-B02F-98C10606C64E}" srcOrd="0" destOrd="0" presId="urn:microsoft.com/office/officeart/2005/8/layout/bProcess4"/>
    <dgm:cxn modelId="{19C764D9-32F1-413C-8F93-95E8C47DFEBD}" type="presParOf" srcId="{605F076A-6A1E-454D-A626-91F2F41BC07E}" destId="{930F383E-D3B9-4C3B-A7AE-8482C708D699}" srcOrd="1" destOrd="0" presId="urn:microsoft.com/office/officeart/2005/8/layout/bProcess4"/>
    <dgm:cxn modelId="{E0188575-35A2-4850-A439-93B2F19E4CFA}" type="presParOf" srcId="{CCD54645-7729-467F-9A24-59098DC36E3D}" destId="{4C0AFB75-1285-43FD-B76C-4C72BD07FB0B}" srcOrd="7" destOrd="0" presId="urn:microsoft.com/office/officeart/2005/8/layout/bProcess4"/>
    <dgm:cxn modelId="{E97B9FA5-CEB7-4A8D-9F4D-4BB889EADBBC}" type="presParOf" srcId="{CCD54645-7729-467F-9A24-59098DC36E3D}" destId="{70504349-E4BF-4921-9E54-042E259FA163}" srcOrd="8" destOrd="0" presId="urn:microsoft.com/office/officeart/2005/8/layout/bProcess4"/>
    <dgm:cxn modelId="{49565D25-D076-4862-9C51-7435E5747148}" type="presParOf" srcId="{70504349-E4BF-4921-9E54-042E259FA163}" destId="{5EADB5DE-1D7B-4BFF-B562-8BA6E3ACC8AE}" srcOrd="0" destOrd="0" presId="urn:microsoft.com/office/officeart/2005/8/layout/bProcess4"/>
    <dgm:cxn modelId="{9EC25C54-9258-4A27-8871-B7AEFCD2C798}" type="presParOf" srcId="{70504349-E4BF-4921-9E54-042E259FA163}" destId="{B5D1F169-4A8C-4384-93EF-0618C80150AF}" srcOrd="1" destOrd="0" presId="urn:microsoft.com/office/officeart/2005/8/layout/bProcess4"/>
    <dgm:cxn modelId="{759026B4-CA38-45F1-8C15-F54610EB3CB1}" type="presParOf" srcId="{CCD54645-7729-467F-9A24-59098DC36E3D}" destId="{D6A75DB6-54DF-491A-B189-D30A389F6016}" srcOrd="9" destOrd="0" presId="urn:microsoft.com/office/officeart/2005/8/layout/bProcess4"/>
    <dgm:cxn modelId="{00E75965-5279-4B7C-A456-930256B72C7F}" type="presParOf" srcId="{CCD54645-7729-467F-9A24-59098DC36E3D}" destId="{AE72E1D8-8449-4149-8053-95C590FDF2C6}" srcOrd="10" destOrd="0" presId="urn:microsoft.com/office/officeart/2005/8/layout/bProcess4"/>
    <dgm:cxn modelId="{560D0E1E-BBFB-48A5-A305-EF6ECE0A65C9}" type="presParOf" srcId="{AE72E1D8-8449-4149-8053-95C590FDF2C6}" destId="{A9511189-17ED-4F73-8A7C-54E3CF463AF9}" srcOrd="0" destOrd="0" presId="urn:microsoft.com/office/officeart/2005/8/layout/bProcess4"/>
    <dgm:cxn modelId="{D62157AC-B31A-4254-B44E-798201589505}" type="presParOf" srcId="{AE72E1D8-8449-4149-8053-95C590FDF2C6}" destId="{EE737CE2-C734-4CE2-A7AA-436A93BB76C7}" srcOrd="1" destOrd="0" presId="urn:microsoft.com/office/officeart/2005/8/layout/bProcess4"/>
    <dgm:cxn modelId="{89E9F1FC-C4A7-43B7-8C0C-24585765AE25}" type="presParOf" srcId="{CCD54645-7729-467F-9A24-59098DC36E3D}" destId="{F6244D14-CD25-4704-82C0-A1D32350DDD4}" srcOrd="11" destOrd="0" presId="urn:microsoft.com/office/officeart/2005/8/layout/bProcess4"/>
    <dgm:cxn modelId="{D2E21AF0-2D67-4D0E-A49C-584BAC1B64D3}" type="presParOf" srcId="{CCD54645-7729-467F-9A24-59098DC36E3D}" destId="{93DC6247-6435-440D-912B-CE000C5AC38A}" srcOrd="12" destOrd="0" presId="urn:microsoft.com/office/officeart/2005/8/layout/bProcess4"/>
    <dgm:cxn modelId="{B4B652B7-E284-4EE4-9325-6EF4F98564FB}" type="presParOf" srcId="{93DC6247-6435-440D-912B-CE000C5AC38A}" destId="{6C640CD1-2A9C-4AD5-923A-8A46FC1185B8}" srcOrd="0" destOrd="0" presId="urn:microsoft.com/office/officeart/2005/8/layout/bProcess4"/>
    <dgm:cxn modelId="{5537F19F-C1B2-4B17-961E-3E86DDE37209}" type="presParOf" srcId="{93DC6247-6435-440D-912B-CE000C5AC38A}" destId="{808857D1-8771-4C50-8FF8-8C7A14657573}" srcOrd="1" destOrd="0" presId="urn:microsoft.com/office/officeart/2005/8/layout/bProcess4"/>
    <dgm:cxn modelId="{95CEDD3D-88EA-4DD5-8FD6-6833832CDE0B}" type="presParOf" srcId="{CCD54645-7729-467F-9A24-59098DC36E3D}" destId="{822CA771-1EA7-450A-B10F-234AE3CF6FB2}" srcOrd="13" destOrd="0" presId="urn:microsoft.com/office/officeart/2005/8/layout/bProcess4"/>
    <dgm:cxn modelId="{B9A3CD0A-AD9C-4AD1-B013-58328EF1A5C2}" type="presParOf" srcId="{CCD54645-7729-467F-9A24-59098DC36E3D}" destId="{8FFF3C16-2ED2-4473-8E47-935CA0E3DACB}" srcOrd="14" destOrd="0" presId="urn:microsoft.com/office/officeart/2005/8/layout/bProcess4"/>
    <dgm:cxn modelId="{A0346515-8813-4931-8AE2-8C72382E6D77}" type="presParOf" srcId="{8FFF3C16-2ED2-4473-8E47-935CA0E3DACB}" destId="{9EA7A4AB-13D4-456E-A622-E5686DB7F644}" srcOrd="0" destOrd="0" presId="urn:microsoft.com/office/officeart/2005/8/layout/bProcess4"/>
    <dgm:cxn modelId="{68066B30-1049-4A09-A2C4-A14E69CCCF1B}" type="presParOf" srcId="{8FFF3C16-2ED2-4473-8E47-935CA0E3DACB}" destId="{E4D1A208-0284-4039-B920-0DCBC63BE539}" srcOrd="1" destOrd="0" presId="urn:microsoft.com/office/officeart/2005/8/layout/bProcess4"/>
    <dgm:cxn modelId="{6EDBEC02-64F4-4B4E-A9D0-0B0C69742FED}" type="presParOf" srcId="{CCD54645-7729-467F-9A24-59098DC36E3D}" destId="{368910EB-47D1-4EEF-B451-32A6D5CDAACE}" srcOrd="15" destOrd="0" presId="urn:microsoft.com/office/officeart/2005/8/layout/bProcess4"/>
    <dgm:cxn modelId="{867572E0-AC15-4D0F-9522-35E7AFFB7116}" type="presParOf" srcId="{CCD54645-7729-467F-9A24-59098DC36E3D}" destId="{52B7803A-7178-4848-BF35-E38F54D401FB}" srcOrd="16" destOrd="0" presId="urn:microsoft.com/office/officeart/2005/8/layout/bProcess4"/>
    <dgm:cxn modelId="{AA0F3CD9-A6E4-452D-9192-324C44F8C322}" type="presParOf" srcId="{52B7803A-7178-4848-BF35-E38F54D401FB}" destId="{8FDF176F-D184-468F-9FB5-0C0DC0AFB54A}" srcOrd="0" destOrd="0" presId="urn:microsoft.com/office/officeart/2005/8/layout/bProcess4"/>
    <dgm:cxn modelId="{A2238F88-007B-4C7D-A452-2832BCF20ACF}" type="presParOf" srcId="{52B7803A-7178-4848-BF35-E38F54D401FB}" destId="{6A41ADB8-7879-49AB-A0BC-8C81C5D83F7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C8D3B4-BE48-4388-B4B6-EA50C615FC0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5946E57A-0B4D-4317-A897-40E8E182573F}">
      <dgm:prSet phldrT="[Texto]"/>
      <dgm:spPr/>
      <dgm:t>
        <a:bodyPr/>
        <a:lstStyle/>
        <a:p>
          <a:r>
            <a:rPr lang="es-EC" dirty="0" smtClean="0"/>
            <a:t>Garantías Aceptadas por IFIS</a:t>
          </a:r>
          <a:endParaRPr lang="es-EC" dirty="0"/>
        </a:p>
      </dgm:t>
    </dgm:pt>
    <dgm:pt modelId="{88E64B96-1FA6-4788-8475-79972112C9AC}" type="parTrans" cxnId="{0B84B137-CBF9-44E6-98B5-23CCAB8E080E}">
      <dgm:prSet/>
      <dgm:spPr/>
      <dgm:t>
        <a:bodyPr/>
        <a:lstStyle/>
        <a:p>
          <a:endParaRPr lang="es-EC"/>
        </a:p>
      </dgm:t>
    </dgm:pt>
    <dgm:pt modelId="{79DEAFF1-8E87-448A-8DC2-A8CB9B4D0463}" type="sibTrans" cxnId="{0B84B137-CBF9-44E6-98B5-23CCAB8E080E}">
      <dgm:prSet/>
      <dgm:spPr/>
      <dgm:t>
        <a:bodyPr/>
        <a:lstStyle/>
        <a:p>
          <a:endParaRPr lang="es-EC"/>
        </a:p>
      </dgm:t>
    </dgm:pt>
    <dgm:pt modelId="{655EE31F-177D-487F-B9B9-1854F4D5C2D4}">
      <dgm:prSet phldrT="[Texto]"/>
      <dgm:spPr/>
      <dgm:t>
        <a:bodyPr/>
        <a:lstStyle/>
        <a:p>
          <a:r>
            <a:rPr lang="es-EC" dirty="0" smtClean="0"/>
            <a:t>Hipoteca Abierta sin límite de cuantía</a:t>
          </a:r>
          <a:endParaRPr lang="es-EC" dirty="0"/>
        </a:p>
      </dgm:t>
    </dgm:pt>
    <dgm:pt modelId="{57C88DB0-B6EA-4FE1-BCAD-6CE60EAABC75}" type="parTrans" cxnId="{F49A4CDD-A400-4EEC-9654-29E8A5194D2F}">
      <dgm:prSet/>
      <dgm:spPr/>
      <dgm:t>
        <a:bodyPr/>
        <a:lstStyle/>
        <a:p>
          <a:endParaRPr lang="es-EC"/>
        </a:p>
      </dgm:t>
    </dgm:pt>
    <dgm:pt modelId="{C5496998-9A97-4511-9EAF-AF795EC9DB3B}" type="sibTrans" cxnId="{F49A4CDD-A400-4EEC-9654-29E8A5194D2F}">
      <dgm:prSet/>
      <dgm:spPr/>
      <dgm:t>
        <a:bodyPr/>
        <a:lstStyle/>
        <a:p>
          <a:endParaRPr lang="es-EC"/>
        </a:p>
      </dgm:t>
    </dgm:pt>
    <dgm:pt modelId="{1E013FC5-915D-4072-B664-F8A942EFFC57}">
      <dgm:prSet phldrT="[Texto]"/>
      <dgm:spPr/>
      <dgm:t>
        <a:bodyPr/>
        <a:lstStyle/>
        <a:p>
          <a:r>
            <a:rPr lang="es-EC" dirty="0" smtClean="0"/>
            <a:t>Bienes muebles de socios de proyectos inmobiliarios (vehículos 40%)</a:t>
          </a:r>
          <a:endParaRPr lang="es-EC" dirty="0"/>
        </a:p>
      </dgm:t>
    </dgm:pt>
    <dgm:pt modelId="{12817458-27D7-4DD7-A5DF-D118FDC22BD9}" type="parTrans" cxnId="{B703C9E8-0A71-4FCC-8635-4C627CCD3185}">
      <dgm:prSet/>
      <dgm:spPr/>
      <dgm:t>
        <a:bodyPr/>
        <a:lstStyle/>
        <a:p>
          <a:endParaRPr lang="es-EC"/>
        </a:p>
      </dgm:t>
    </dgm:pt>
    <dgm:pt modelId="{99A94EBE-31DF-4C46-AD16-F7B49B88E4E5}" type="sibTrans" cxnId="{B703C9E8-0A71-4FCC-8635-4C627CCD3185}">
      <dgm:prSet/>
      <dgm:spPr/>
      <dgm:t>
        <a:bodyPr/>
        <a:lstStyle/>
        <a:p>
          <a:endParaRPr lang="es-EC"/>
        </a:p>
      </dgm:t>
    </dgm:pt>
    <dgm:pt modelId="{6D3F1279-7480-4E27-BE2A-1A33C4FC52E8}">
      <dgm:prSet phldrT="[Texto]"/>
      <dgm:spPr/>
      <dgm:t>
        <a:bodyPr/>
        <a:lstStyle/>
        <a:p>
          <a:r>
            <a:rPr lang="es-EC" dirty="0" smtClean="0"/>
            <a:t>Plazos Mínimos y Máximos</a:t>
          </a:r>
          <a:endParaRPr lang="es-EC" dirty="0"/>
        </a:p>
      </dgm:t>
    </dgm:pt>
    <dgm:pt modelId="{0E3DC98F-1908-442E-A4A3-97AFCB1BF924}" type="parTrans" cxnId="{3010727F-B5A9-4949-BA08-D8AA1B1C45E1}">
      <dgm:prSet/>
      <dgm:spPr/>
      <dgm:t>
        <a:bodyPr/>
        <a:lstStyle/>
        <a:p>
          <a:endParaRPr lang="es-EC"/>
        </a:p>
      </dgm:t>
    </dgm:pt>
    <dgm:pt modelId="{35BBA9D5-75EE-40E1-B156-5C2067AC506F}" type="sibTrans" cxnId="{3010727F-B5A9-4949-BA08-D8AA1B1C45E1}">
      <dgm:prSet/>
      <dgm:spPr/>
      <dgm:t>
        <a:bodyPr/>
        <a:lstStyle/>
        <a:p>
          <a:endParaRPr lang="es-EC"/>
        </a:p>
      </dgm:t>
    </dgm:pt>
    <dgm:pt modelId="{B9ACA5DA-CFD8-45F7-8910-F16677027F27}">
      <dgm:prSet phldrT="[Texto]" custT="1"/>
      <dgm:spPr/>
      <dgm:t>
        <a:bodyPr/>
        <a:lstStyle/>
        <a:p>
          <a:r>
            <a:rPr lang="es-EC" sz="2300" dirty="0" smtClean="0"/>
            <a:t>Requisitos Solicitados</a:t>
          </a:r>
        </a:p>
        <a:p>
          <a:r>
            <a:rPr lang="es-EC" sz="1900" dirty="0" smtClean="0"/>
            <a:t>- Información Excesiva y Redundante	</a:t>
          </a:r>
        </a:p>
        <a:p>
          <a:r>
            <a:rPr lang="es-EC" sz="1900" dirty="0" smtClean="0"/>
            <a:t>- Trámites extremadamente prolongados</a:t>
          </a:r>
          <a:endParaRPr lang="es-EC" sz="1900" dirty="0"/>
        </a:p>
      </dgm:t>
    </dgm:pt>
    <dgm:pt modelId="{91B18B3D-52A0-49FE-AB27-AD6728A2D3C0}" type="parTrans" cxnId="{52295C58-E19F-49FE-B8AB-CD4930FA783B}">
      <dgm:prSet/>
      <dgm:spPr/>
      <dgm:t>
        <a:bodyPr/>
        <a:lstStyle/>
        <a:p>
          <a:endParaRPr lang="es-EC"/>
        </a:p>
      </dgm:t>
    </dgm:pt>
    <dgm:pt modelId="{15D52205-BC2A-4C0C-A2F6-3D06E0D7D2C5}" type="sibTrans" cxnId="{52295C58-E19F-49FE-B8AB-CD4930FA783B}">
      <dgm:prSet/>
      <dgm:spPr/>
      <dgm:t>
        <a:bodyPr/>
        <a:lstStyle/>
        <a:p>
          <a:endParaRPr lang="es-EC"/>
        </a:p>
      </dgm:t>
    </dgm:pt>
    <dgm:pt modelId="{2EF75333-18D4-4A66-B6C7-EB8B314FC57A}">
      <dgm:prSet phldrT="[Texto]"/>
      <dgm:spPr/>
      <dgm:t>
        <a:bodyPr/>
        <a:lstStyle/>
        <a:p>
          <a:r>
            <a:rPr lang="es-EC" dirty="0" smtClean="0"/>
            <a:t>Seis Meses posteriores a la culminación del proyecto</a:t>
          </a:r>
          <a:endParaRPr lang="es-EC" dirty="0"/>
        </a:p>
      </dgm:t>
    </dgm:pt>
    <dgm:pt modelId="{14EC38AA-2120-41FD-870D-DA358795491F}" type="sibTrans" cxnId="{4ED6B4EE-EA20-466C-8776-558ED5744E43}">
      <dgm:prSet/>
      <dgm:spPr/>
      <dgm:t>
        <a:bodyPr/>
        <a:lstStyle/>
        <a:p>
          <a:endParaRPr lang="es-EC"/>
        </a:p>
      </dgm:t>
    </dgm:pt>
    <dgm:pt modelId="{9BCC8144-B6BE-4442-A08D-3F1E67B3F096}" type="parTrans" cxnId="{4ED6B4EE-EA20-466C-8776-558ED5744E43}">
      <dgm:prSet/>
      <dgm:spPr/>
      <dgm:t>
        <a:bodyPr/>
        <a:lstStyle/>
        <a:p>
          <a:endParaRPr lang="es-EC"/>
        </a:p>
      </dgm:t>
    </dgm:pt>
    <dgm:pt modelId="{7C8B6419-2791-4D18-ABE2-22B3A7D739A8}">
      <dgm:prSet phldrT="[Texto]"/>
      <dgm:spPr/>
      <dgm:t>
        <a:bodyPr/>
        <a:lstStyle/>
        <a:p>
          <a:r>
            <a:rPr lang="es-EC" dirty="0" smtClean="0"/>
            <a:t>Tres Meses</a:t>
          </a:r>
          <a:endParaRPr lang="es-EC" dirty="0"/>
        </a:p>
      </dgm:t>
    </dgm:pt>
    <dgm:pt modelId="{97B2FA8F-28BB-4B34-82A9-F74B934D8DC6}" type="sibTrans" cxnId="{58A89063-A298-4325-9881-ACD4BAE905F8}">
      <dgm:prSet/>
      <dgm:spPr/>
      <dgm:t>
        <a:bodyPr/>
        <a:lstStyle/>
        <a:p>
          <a:endParaRPr lang="es-EC"/>
        </a:p>
      </dgm:t>
    </dgm:pt>
    <dgm:pt modelId="{041316F4-F3ED-4182-AE2C-FD632D2328BA}" type="parTrans" cxnId="{58A89063-A298-4325-9881-ACD4BAE905F8}">
      <dgm:prSet/>
      <dgm:spPr/>
      <dgm:t>
        <a:bodyPr/>
        <a:lstStyle/>
        <a:p>
          <a:endParaRPr lang="es-EC"/>
        </a:p>
      </dgm:t>
    </dgm:pt>
    <dgm:pt modelId="{963818E1-AEE9-49CF-A075-6AEB9AC95E7B}" type="pres">
      <dgm:prSet presAssocID="{6BC8D3B4-BE48-4388-B4B6-EA50C615FC03}" presName="linear" presStyleCnt="0">
        <dgm:presLayoutVars>
          <dgm:dir/>
          <dgm:resizeHandles val="exact"/>
        </dgm:presLayoutVars>
      </dgm:prSet>
      <dgm:spPr/>
      <dgm:t>
        <a:bodyPr/>
        <a:lstStyle/>
        <a:p>
          <a:endParaRPr lang="es-EC"/>
        </a:p>
      </dgm:t>
    </dgm:pt>
    <dgm:pt modelId="{21ED778C-FC33-4D72-A77D-B63EDEFD7628}" type="pres">
      <dgm:prSet presAssocID="{5946E57A-0B4D-4317-A897-40E8E182573F}" presName="comp" presStyleCnt="0"/>
      <dgm:spPr/>
    </dgm:pt>
    <dgm:pt modelId="{0E63E486-49A4-43C8-A9B3-CFEB22320C73}" type="pres">
      <dgm:prSet presAssocID="{5946E57A-0B4D-4317-A897-40E8E182573F}" presName="box" presStyleLbl="node1" presStyleIdx="0" presStyleCnt="3"/>
      <dgm:spPr/>
      <dgm:t>
        <a:bodyPr/>
        <a:lstStyle/>
        <a:p>
          <a:endParaRPr lang="es-EC"/>
        </a:p>
      </dgm:t>
    </dgm:pt>
    <dgm:pt modelId="{BF9D72F3-E1E0-4033-8BD3-62CBF550BFF6}" type="pres">
      <dgm:prSet presAssocID="{5946E57A-0B4D-4317-A897-40E8E182573F}" presName="img" presStyleLbl="fgImgPlace1" presStyleIdx="0" presStyleCnt="3"/>
      <dgm:spPr>
        <a:blipFill rotWithShape="1">
          <a:blip xmlns:r="http://schemas.openxmlformats.org/officeDocument/2006/relationships" r:embed="rId1"/>
          <a:stretch>
            <a:fillRect/>
          </a:stretch>
        </a:blipFill>
      </dgm:spPr>
      <dgm:t>
        <a:bodyPr/>
        <a:lstStyle/>
        <a:p>
          <a:endParaRPr lang="es-EC"/>
        </a:p>
      </dgm:t>
    </dgm:pt>
    <dgm:pt modelId="{A9C44A43-2298-4EA3-B66D-CBE39080D8BB}" type="pres">
      <dgm:prSet presAssocID="{5946E57A-0B4D-4317-A897-40E8E182573F}" presName="text" presStyleLbl="node1" presStyleIdx="0" presStyleCnt="3">
        <dgm:presLayoutVars>
          <dgm:bulletEnabled val="1"/>
        </dgm:presLayoutVars>
      </dgm:prSet>
      <dgm:spPr/>
      <dgm:t>
        <a:bodyPr/>
        <a:lstStyle/>
        <a:p>
          <a:endParaRPr lang="es-EC"/>
        </a:p>
      </dgm:t>
    </dgm:pt>
    <dgm:pt modelId="{57C48F1D-511F-4AC3-B2A0-9EBB78949A4C}" type="pres">
      <dgm:prSet presAssocID="{79DEAFF1-8E87-448A-8DC2-A8CB9B4D0463}" presName="spacer" presStyleCnt="0"/>
      <dgm:spPr/>
    </dgm:pt>
    <dgm:pt modelId="{601D5638-127A-4B33-A798-6FFDAEDC28BE}" type="pres">
      <dgm:prSet presAssocID="{6D3F1279-7480-4E27-BE2A-1A33C4FC52E8}" presName="comp" presStyleCnt="0"/>
      <dgm:spPr/>
    </dgm:pt>
    <dgm:pt modelId="{087F0E50-38CB-4007-B727-742F1325BCFC}" type="pres">
      <dgm:prSet presAssocID="{6D3F1279-7480-4E27-BE2A-1A33C4FC52E8}" presName="box" presStyleLbl="node1" presStyleIdx="1" presStyleCnt="3"/>
      <dgm:spPr/>
      <dgm:t>
        <a:bodyPr/>
        <a:lstStyle/>
        <a:p>
          <a:endParaRPr lang="es-EC"/>
        </a:p>
      </dgm:t>
    </dgm:pt>
    <dgm:pt modelId="{C068E3F8-3996-4808-A902-AD1101BBD7EC}" type="pres">
      <dgm:prSet presAssocID="{6D3F1279-7480-4E27-BE2A-1A33C4FC52E8}" presName="img" presStyleLbl="fgImgPlace1" presStyleIdx="1" presStyleCnt="3"/>
      <dgm:spPr>
        <a:blipFill rotWithShape="1">
          <a:blip xmlns:r="http://schemas.openxmlformats.org/officeDocument/2006/relationships" r:embed="rId2"/>
          <a:stretch>
            <a:fillRect/>
          </a:stretch>
        </a:blipFill>
      </dgm:spPr>
      <dgm:t>
        <a:bodyPr/>
        <a:lstStyle/>
        <a:p>
          <a:endParaRPr lang="es-EC"/>
        </a:p>
      </dgm:t>
    </dgm:pt>
    <dgm:pt modelId="{ECE185A4-281F-4728-81E8-6C8650472868}" type="pres">
      <dgm:prSet presAssocID="{6D3F1279-7480-4E27-BE2A-1A33C4FC52E8}" presName="text" presStyleLbl="node1" presStyleIdx="1" presStyleCnt="3">
        <dgm:presLayoutVars>
          <dgm:bulletEnabled val="1"/>
        </dgm:presLayoutVars>
      </dgm:prSet>
      <dgm:spPr/>
      <dgm:t>
        <a:bodyPr/>
        <a:lstStyle/>
        <a:p>
          <a:endParaRPr lang="es-EC"/>
        </a:p>
      </dgm:t>
    </dgm:pt>
    <dgm:pt modelId="{7AC2591B-CCDF-4644-A5F3-5F3C72C25325}" type="pres">
      <dgm:prSet presAssocID="{35BBA9D5-75EE-40E1-B156-5C2067AC506F}" presName="spacer" presStyleCnt="0"/>
      <dgm:spPr/>
    </dgm:pt>
    <dgm:pt modelId="{0A52802A-756F-4287-8D5A-9378EA190754}" type="pres">
      <dgm:prSet presAssocID="{B9ACA5DA-CFD8-45F7-8910-F16677027F27}" presName="comp" presStyleCnt="0"/>
      <dgm:spPr/>
    </dgm:pt>
    <dgm:pt modelId="{77658E45-6279-41E1-BCD0-38FC623D2BC7}" type="pres">
      <dgm:prSet presAssocID="{B9ACA5DA-CFD8-45F7-8910-F16677027F27}" presName="box" presStyleLbl="node1" presStyleIdx="2" presStyleCnt="3"/>
      <dgm:spPr/>
      <dgm:t>
        <a:bodyPr/>
        <a:lstStyle/>
        <a:p>
          <a:endParaRPr lang="es-EC"/>
        </a:p>
      </dgm:t>
    </dgm:pt>
    <dgm:pt modelId="{D30F5CAE-51C8-4983-BB3E-3A61F6BA642D}" type="pres">
      <dgm:prSet presAssocID="{B9ACA5DA-CFD8-45F7-8910-F16677027F27}" presName="img" presStyleLbl="fgImgPlace1" presStyleIdx="2" presStyleCnt="3"/>
      <dgm:spPr>
        <a:blipFill rotWithShape="1">
          <a:blip xmlns:r="http://schemas.openxmlformats.org/officeDocument/2006/relationships" r:embed="rId3"/>
          <a:stretch>
            <a:fillRect/>
          </a:stretch>
        </a:blipFill>
      </dgm:spPr>
      <dgm:t>
        <a:bodyPr/>
        <a:lstStyle/>
        <a:p>
          <a:endParaRPr lang="es-EC"/>
        </a:p>
      </dgm:t>
    </dgm:pt>
    <dgm:pt modelId="{221334E7-7A31-45AD-982D-3FD1124F62D6}" type="pres">
      <dgm:prSet presAssocID="{B9ACA5DA-CFD8-45F7-8910-F16677027F27}" presName="text" presStyleLbl="node1" presStyleIdx="2" presStyleCnt="3">
        <dgm:presLayoutVars>
          <dgm:bulletEnabled val="1"/>
        </dgm:presLayoutVars>
      </dgm:prSet>
      <dgm:spPr/>
      <dgm:t>
        <a:bodyPr/>
        <a:lstStyle/>
        <a:p>
          <a:endParaRPr lang="es-EC"/>
        </a:p>
      </dgm:t>
    </dgm:pt>
  </dgm:ptLst>
  <dgm:cxnLst>
    <dgm:cxn modelId="{417D0040-6299-4273-8B93-8C8AC6EFE3EC}" type="presOf" srcId="{B9ACA5DA-CFD8-45F7-8910-F16677027F27}" destId="{77658E45-6279-41E1-BCD0-38FC623D2BC7}" srcOrd="0" destOrd="0" presId="urn:microsoft.com/office/officeart/2005/8/layout/vList4"/>
    <dgm:cxn modelId="{F666C9D0-3444-4C7C-98DE-8976B517466A}" type="presOf" srcId="{B9ACA5DA-CFD8-45F7-8910-F16677027F27}" destId="{221334E7-7A31-45AD-982D-3FD1124F62D6}" srcOrd="1" destOrd="0" presId="urn:microsoft.com/office/officeart/2005/8/layout/vList4"/>
    <dgm:cxn modelId="{3010727F-B5A9-4949-BA08-D8AA1B1C45E1}" srcId="{6BC8D3B4-BE48-4388-B4B6-EA50C615FC03}" destId="{6D3F1279-7480-4E27-BE2A-1A33C4FC52E8}" srcOrd="1" destOrd="0" parTransId="{0E3DC98F-1908-442E-A4A3-97AFCB1BF924}" sibTransId="{35BBA9D5-75EE-40E1-B156-5C2067AC506F}"/>
    <dgm:cxn modelId="{02AF2960-F284-454D-877C-AC5D3A7DCDA3}" type="presOf" srcId="{7C8B6419-2791-4D18-ABE2-22B3A7D739A8}" destId="{ECE185A4-281F-4728-81E8-6C8650472868}" srcOrd="1" destOrd="1" presId="urn:microsoft.com/office/officeart/2005/8/layout/vList4"/>
    <dgm:cxn modelId="{912E5BDE-DFEC-4B9E-8761-6602A80B45E4}" type="presOf" srcId="{655EE31F-177D-487F-B9B9-1854F4D5C2D4}" destId="{A9C44A43-2298-4EA3-B66D-CBE39080D8BB}" srcOrd="1" destOrd="1" presId="urn:microsoft.com/office/officeart/2005/8/layout/vList4"/>
    <dgm:cxn modelId="{E5B87C6C-68D2-448D-89EE-B6FA1BA3F80F}" type="presOf" srcId="{6D3F1279-7480-4E27-BE2A-1A33C4FC52E8}" destId="{ECE185A4-281F-4728-81E8-6C8650472868}" srcOrd="1" destOrd="0" presId="urn:microsoft.com/office/officeart/2005/8/layout/vList4"/>
    <dgm:cxn modelId="{031202E2-5085-475E-8D6A-EB416709B166}" type="presOf" srcId="{5946E57A-0B4D-4317-A897-40E8E182573F}" destId="{0E63E486-49A4-43C8-A9B3-CFEB22320C73}" srcOrd="0" destOrd="0" presId="urn:microsoft.com/office/officeart/2005/8/layout/vList4"/>
    <dgm:cxn modelId="{0B84B137-CBF9-44E6-98B5-23CCAB8E080E}" srcId="{6BC8D3B4-BE48-4388-B4B6-EA50C615FC03}" destId="{5946E57A-0B4D-4317-A897-40E8E182573F}" srcOrd="0" destOrd="0" parTransId="{88E64B96-1FA6-4788-8475-79972112C9AC}" sibTransId="{79DEAFF1-8E87-448A-8DC2-A8CB9B4D0463}"/>
    <dgm:cxn modelId="{B703C9E8-0A71-4FCC-8635-4C627CCD3185}" srcId="{5946E57A-0B4D-4317-A897-40E8E182573F}" destId="{1E013FC5-915D-4072-B664-F8A942EFFC57}" srcOrd="1" destOrd="0" parTransId="{12817458-27D7-4DD7-A5DF-D118FDC22BD9}" sibTransId="{99A94EBE-31DF-4C46-AD16-F7B49B88E4E5}"/>
    <dgm:cxn modelId="{52295C58-E19F-49FE-B8AB-CD4930FA783B}" srcId="{6BC8D3B4-BE48-4388-B4B6-EA50C615FC03}" destId="{B9ACA5DA-CFD8-45F7-8910-F16677027F27}" srcOrd="2" destOrd="0" parTransId="{91B18B3D-52A0-49FE-AB27-AD6728A2D3C0}" sibTransId="{15D52205-BC2A-4C0C-A2F6-3D06E0D7D2C5}"/>
    <dgm:cxn modelId="{49329BC1-95DB-4574-94D1-D146E90C29F9}" type="presOf" srcId="{7C8B6419-2791-4D18-ABE2-22B3A7D739A8}" destId="{087F0E50-38CB-4007-B727-742F1325BCFC}" srcOrd="0" destOrd="1" presId="urn:microsoft.com/office/officeart/2005/8/layout/vList4"/>
    <dgm:cxn modelId="{4C20F0A6-0EBB-48CA-8786-F47AC4709DBC}" type="presOf" srcId="{1E013FC5-915D-4072-B664-F8A942EFFC57}" destId="{A9C44A43-2298-4EA3-B66D-CBE39080D8BB}" srcOrd="1" destOrd="2" presId="urn:microsoft.com/office/officeart/2005/8/layout/vList4"/>
    <dgm:cxn modelId="{F49A4CDD-A400-4EEC-9654-29E8A5194D2F}" srcId="{5946E57A-0B4D-4317-A897-40E8E182573F}" destId="{655EE31F-177D-487F-B9B9-1854F4D5C2D4}" srcOrd="0" destOrd="0" parTransId="{57C88DB0-B6EA-4FE1-BCAD-6CE60EAABC75}" sibTransId="{C5496998-9A97-4511-9EAF-AF795EC9DB3B}"/>
    <dgm:cxn modelId="{4ED6B4EE-EA20-466C-8776-558ED5744E43}" srcId="{6D3F1279-7480-4E27-BE2A-1A33C4FC52E8}" destId="{2EF75333-18D4-4A66-B6C7-EB8B314FC57A}" srcOrd="1" destOrd="0" parTransId="{9BCC8144-B6BE-4442-A08D-3F1E67B3F096}" sibTransId="{14EC38AA-2120-41FD-870D-DA358795491F}"/>
    <dgm:cxn modelId="{12C5CBD8-B7CF-42A0-BE70-6612CF8FB95E}" type="presOf" srcId="{2EF75333-18D4-4A66-B6C7-EB8B314FC57A}" destId="{ECE185A4-281F-4728-81E8-6C8650472868}" srcOrd="1" destOrd="2" presId="urn:microsoft.com/office/officeart/2005/8/layout/vList4"/>
    <dgm:cxn modelId="{21635948-4BF8-4E5A-95FE-BB507A776720}" type="presOf" srcId="{6BC8D3B4-BE48-4388-B4B6-EA50C615FC03}" destId="{963818E1-AEE9-49CF-A075-6AEB9AC95E7B}" srcOrd="0" destOrd="0" presId="urn:microsoft.com/office/officeart/2005/8/layout/vList4"/>
    <dgm:cxn modelId="{3625DCC1-2DBC-4C40-B2C4-56A19583CB64}" type="presOf" srcId="{655EE31F-177D-487F-B9B9-1854F4D5C2D4}" destId="{0E63E486-49A4-43C8-A9B3-CFEB22320C73}" srcOrd="0" destOrd="1" presId="urn:microsoft.com/office/officeart/2005/8/layout/vList4"/>
    <dgm:cxn modelId="{A45DC06B-51DC-447D-A3DB-D7257B376623}" type="presOf" srcId="{6D3F1279-7480-4E27-BE2A-1A33C4FC52E8}" destId="{087F0E50-38CB-4007-B727-742F1325BCFC}" srcOrd="0" destOrd="0" presId="urn:microsoft.com/office/officeart/2005/8/layout/vList4"/>
    <dgm:cxn modelId="{99EE72C0-BCC3-4803-A92D-B6D8B0975579}" type="presOf" srcId="{1E013FC5-915D-4072-B664-F8A942EFFC57}" destId="{0E63E486-49A4-43C8-A9B3-CFEB22320C73}" srcOrd="0" destOrd="2" presId="urn:microsoft.com/office/officeart/2005/8/layout/vList4"/>
    <dgm:cxn modelId="{58A89063-A298-4325-9881-ACD4BAE905F8}" srcId="{6D3F1279-7480-4E27-BE2A-1A33C4FC52E8}" destId="{7C8B6419-2791-4D18-ABE2-22B3A7D739A8}" srcOrd="0" destOrd="0" parTransId="{041316F4-F3ED-4182-AE2C-FD632D2328BA}" sibTransId="{97B2FA8F-28BB-4B34-82A9-F74B934D8DC6}"/>
    <dgm:cxn modelId="{47F52602-FE1E-4215-A11C-7260BB4E7F1A}" type="presOf" srcId="{2EF75333-18D4-4A66-B6C7-EB8B314FC57A}" destId="{087F0E50-38CB-4007-B727-742F1325BCFC}" srcOrd="0" destOrd="2" presId="urn:microsoft.com/office/officeart/2005/8/layout/vList4"/>
    <dgm:cxn modelId="{1BE5146D-DAD8-4A8C-BA42-362DC3C68399}" type="presOf" srcId="{5946E57A-0B4D-4317-A897-40E8E182573F}" destId="{A9C44A43-2298-4EA3-B66D-CBE39080D8BB}" srcOrd="1" destOrd="0" presId="urn:microsoft.com/office/officeart/2005/8/layout/vList4"/>
    <dgm:cxn modelId="{8CB8DBCB-70C5-4270-B08A-B46C8A1C2DDD}" type="presParOf" srcId="{963818E1-AEE9-49CF-A075-6AEB9AC95E7B}" destId="{21ED778C-FC33-4D72-A77D-B63EDEFD7628}" srcOrd="0" destOrd="0" presId="urn:microsoft.com/office/officeart/2005/8/layout/vList4"/>
    <dgm:cxn modelId="{DD7860CD-2311-4DD0-857F-C4D0F0C54D3F}" type="presParOf" srcId="{21ED778C-FC33-4D72-A77D-B63EDEFD7628}" destId="{0E63E486-49A4-43C8-A9B3-CFEB22320C73}" srcOrd="0" destOrd="0" presId="urn:microsoft.com/office/officeart/2005/8/layout/vList4"/>
    <dgm:cxn modelId="{83D7B418-EE17-447E-9EB6-E66104B7C423}" type="presParOf" srcId="{21ED778C-FC33-4D72-A77D-B63EDEFD7628}" destId="{BF9D72F3-E1E0-4033-8BD3-62CBF550BFF6}" srcOrd="1" destOrd="0" presId="urn:microsoft.com/office/officeart/2005/8/layout/vList4"/>
    <dgm:cxn modelId="{BF6DCF20-908A-466C-A9A3-1A527614C124}" type="presParOf" srcId="{21ED778C-FC33-4D72-A77D-B63EDEFD7628}" destId="{A9C44A43-2298-4EA3-B66D-CBE39080D8BB}" srcOrd="2" destOrd="0" presId="urn:microsoft.com/office/officeart/2005/8/layout/vList4"/>
    <dgm:cxn modelId="{3039117A-2A25-4C9C-960F-8E85C9C893D1}" type="presParOf" srcId="{963818E1-AEE9-49CF-A075-6AEB9AC95E7B}" destId="{57C48F1D-511F-4AC3-B2A0-9EBB78949A4C}" srcOrd="1" destOrd="0" presId="urn:microsoft.com/office/officeart/2005/8/layout/vList4"/>
    <dgm:cxn modelId="{F607FFF3-F99F-41D7-BDF0-1AB789624AA0}" type="presParOf" srcId="{963818E1-AEE9-49CF-A075-6AEB9AC95E7B}" destId="{601D5638-127A-4B33-A798-6FFDAEDC28BE}" srcOrd="2" destOrd="0" presId="urn:microsoft.com/office/officeart/2005/8/layout/vList4"/>
    <dgm:cxn modelId="{73FB197E-ED5C-48A1-8020-762B38657E66}" type="presParOf" srcId="{601D5638-127A-4B33-A798-6FFDAEDC28BE}" destId="{087F0E50-38CB-4007-B727-742F1325BCFC}" srcOrd="0" destOrd="0" presId="urn:microsoft.com/office/officeart/2005/8/layout/vList4"/>
    <dgm:cxn modelId="{E90698C6-9431-4B8C-82E7-A72655CAB545}" type="presParOf" srcId="{601D5638-127A-4B33-A798-6FFDAEDC28BE}" destId="{C068E3F8-3996-4808-A902-AD1101BBD7EC}" srcOrd="1" destOrd="0" presId="urn:microsoft.com/office/officeart/2005/8/layout/vList4"/>
    <dgm:cxn modelId="{D7AD2D8A-50BF-4740-99A5-8DC3C4E63B44}" type="presParOf" srcId="{601D5638-127A-4B33-A798-6FFDAEDC28BE}" destId="{ECE185A4-281F-4728-81E8-6C8650472868}" srcOrd="2" destOrd="0" presId="urn:microsoft.com/office/officeart/2005/8/layout/vList4"/>
    <dgm:cxn modelId="{AC140F96-0A15-479A-8E3C-D1A851EF23F8}" type="presParOf" srcId="{963818E1-AEE9-49CF-A075-6AEB9AC95E7B}" destId="{7AC2591B-CCDF-4644-A5F3-5F3C72C25325}" srcOrd="3" destOrd="0" presId="urn:microsoft.com/office/officeart/2005/8/layout/vList4"/>
    <dgm:cxn modelId="{D4FE6408-B259-47C2-9F0A-44935509DD65}" type="presParOf" srcId="{963818E1-AEE9-49CF-A075-6AEB9AC95E7B}" destId="{0A52802A-756F-4287-8D5A-9378EA190754}" srcOrd="4" destOrd="0" presId="urn:microsoft.com/office/officeart/2005/8/layout/vList4"/>
    <dgm:cxn modelId="{B6F98505-F974-4A69-BDF7-CE8E785BC0AA}" type="presParOf" srcId="{0A52802A-756F-4287-8D5A-9378EA190754}" destId="{77658E45-6279-41E1-BCD0-38FC623D2BC7}" srcOrd="0" destOrd="0" presId="urn:microsoft.com/office/officeart/2005/8/layout/vList4"/>
    <dgm:cxn modelId="{FFFAED1D-F918-4B87-AF81-D7D56BBA79AF}" type="presParOf" srcId="{0A52802A-756F-4287-8D5A-9378EA190754}" destId="{D30F5CAE-51C8-4983-BB3E-3A61F6BA642D}" srcOrd="1" destOrd="0" presId="urn:microsoft.com/office/officeart/2005/8/layout/vList4"/>
    <dgm:cxn modelId="{F2610B21-FB01-4A4A-83EF-429A81951969}" type="presParOf" srcId="{0A52802A-756F-4287-8D5A-9378EA190754}" destId="{221334E7-7A31-45AD-982D-3FD1124F62D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7D04A1-7DD3-4D7D-804E-5933707154A6}" type="doc">
      <dgm:prSet loTypeId="urn:microsoft.com/office/officeart/2005/8/layout/equation2" loCatId="process" qsTypeId="urn:microsoft.com/office/officeart/2005/8/quickstyle/simple3" qsCatId="simple" csTypeId="urn:microsoft.com/office/officeart/2005/8/colors/colorful4" csCatId="colorful" phldr="1"/>
      <dgm:spPr/>
    </dgm:pt>
    <dgm:pt modelId="{A30B692A-5F1C-4CC3-96A9-AB17FDF4C4C3}">
      <dgm:prSet phldrT="[Texto]"/>
      <dgm:spPr/>
      <dgm:t>
        <a:bodyPr/>
        <a:lstStyle/>
        <a:p>
          <a:r>
            <a:rPr lang="es-EC" dirty="0" smtClean="0"/>
            <a:t>MAYOR VENTAS</a:t>
          </a:r>
        </a:p>
      </dgm:t>
    </dgm:pt>
    <dgm:pt modelId="{2A2F2AB3-3561-4A6A-BB59-101281F3E6D8}" type="parTrans" cxnId="{028B815C-CE1F-4D54-94DD-A844509DAE21}">
      <dgm:prSet/>
      <dgm:spPr/>
      <dgm:t>
        <a:bodyPr/>
        <a:lstStyle/>
        <a:p>
          <a:endParaRPr lang="es-EC"/>
        </a:p>
      </dgm:t>
    </dgm:pt>
    <dgm:pt modelId="{0EF01D98-C00E-44CE-8708-F92C27178EE0}" type="sibTrans" cxnId="{028B815C-CE1F-4D54-94DD-A844509DAE21}">
      <dgm:prSet/>
      <dgm:spPr/>
      <dgm:t>
        <a:bodyPr/>
        <a:lstStyle/>
        <a:p>
          <a:endParaRPr lang="es-EC"/>
        </a:p>
      </dgm:t>
    </dgm:pt>
    <dgm:pt modelId="{F45B3A93-F93F-4029-BBF2-909F9899590D}">
      <dgm:prSet phldrT="[Texto]"/>
      <dgm:spPr/>
      <dgm:t>
        <a:bodyPr/>
        <a:lstStyle/>
        <a:p>
          <a:r>
            <a:rPr lang="es-EC" dirty="0" smtClean="0"/>
            <a:t>MAYOR GARANTÍA</a:t>
          </a:r>
          <a:endParaRPr lang="es-EC" dirty="0"/>
        </a:p>
      </dgm:t>
    </dgm:pt>
    <dgm:pt modelId="{3FF3193B-E645-437E-A484-D75E377F8C70}" type="parTrans" cxnId="{B6E81D64-5868-4C51-B760-332C91B26A0E}">
      <dgm:prSet/>
      <dgm:spPr/>
      <dgm:t>
        <a:bodyPr/>
        <a:lstStyle/>
        <a:p>
          <a:endParaRPr lang="es-EC"/>
        </a:p>
      </dgm:t>
    </dgm:pt>
    <dgm:pt modelId="{CB7B8C6F-1653-4E2B-AC55-23E756E65E64}" type="sibTrans" cxnId="{B6E81D64-5868-4C51-B760-332C91B26A0E}">
      <dgm:prSet/>
      <dgm:spPr/>
      <dgm:t>
        <a:bodyPr/>
        <a:lstStyle/>
        <a:p>
          <a:endParaRPr lang="es-EC"/>
        </a:p>
      </dgm:t>
    </dgm:pt>
    <dgm:pt modelId="{EE700F0E-C524-4771-A568-20BCFC0F73D9}">
      <dgm:prSet phldrT="[Texto]"/>
      <dgm:spPr/>
      <dgm:t>
        <a:bodyPr/>
        <a:lstStyle/>
        <a:p>
          <a:r>
            <a:rPr lang="es-EC" dirty="0" smtClean="0"/>
            <a:t>FIDEICOMISO</a:t>
          </a:r>
          <a:endParaRPr lang="es-EC" dirty="0"/>
        </a:p>
      </dgm:t>
    </dgm:pt>
    <dgm:pt modelId="{2DCE29E5-4F07-42B4-8429-E7A7CD882F30}" type="parTrans" cxnId="{700C4CA1-0CE0-4217-A476-A54CC8DAD02D}">
      <dgm:prSet/>
      <dgm:spPr/>
      <dgm:t>
        <a:bodyPr/>
        <a:lstStyle/>
        <a:p>
          <a:endParaRPr lang="es-EC"/>
        </a:p>
      </dgm:t>
    </dgm:pt>
    <dgm:pt modelId="{945D02A1-BBF8-4603-B3AB-A6A0E4B51CEA}" type="sibTrans" cxnId="{700C4CA1-0CE0-4217-A476-A54CC8DAD02D}">
      <dgm:prSet/>
      <dgm:spPr/>
      <dgm:t>
        <a:bodyPr/>
        <a:lstStyle/>
        <a:p>
          <a:endParaRPr lang="es-EC"/>
        </a:p>
      </dgm:t>
    </dgm:pt>
    <dgm:pt modelId="{4DACF93B-3F87-4AA2-9D50-255B02D915DF}" type="pres">
      <dgm:prSet presAssocID="{B37D04A1-7DD3-4D7D-804E-5933707154A6}" presName="Name0" presStyleCnt="0">
        <dgm:presLayoutVars>
          <dgm:dir/>
          <dgm:resizeHandles val="exact"/>
        </dgm:presLayoutVars>
      </dgm:prSet>
      <dgm:spPr/>
    </dgm:pt>
    <dgm:pt modelId="{CC6C7D41-21E0-4DDE-A08F-207B4A8A367F}" type="pres">
      <dgm:prSet presAssocID="{B37D04A1-7DD3-4D7D-804E-5933707154A6}" presName="vNodes" presStyleCnt="0"/>
      <dgm:spPr/>
    </dgm:pt>
    <dgm:pt modelId="{1CD6F448-603C-41E2-A30D-F7DD9CB74E0E}" type="pres">
      <dgm:prSet presAssocID="{A30B692A-5F1C-4CC3-96A9-AB17FDF4C4C3}" presName="node" presStyleLbl="node1" presStyleIdx="0" presStyleCnt="3">
        <dgm:presLayoutVars>
          <dgm:bulletEnabled val="1"/>
        </dgm:presLayoutVars>
      </dgm:prSet>
      <dgm:spPr/>
      <dgm:t>
        <a:bodyPr/>
        <a:lstStyle/>
        <a:p>
          <a:endParaRPr lang="es-EC"/>
        </a:p>
      </dgm:t>
    </dgm:pt>
    <dgm:pt modelId="{8D353B5C-044B-421C-A5A3-1432A1986E72}" type="pres">
      <dgm:prSet presAssocID="{0EF01D98-C00E-44CE-8708-F92C27178EE0}" presName="spacerT" presStyleCnt="0"/>
      <dgm:spPr/>
    </dgm:pt>
    <dgm:pt modelId="{10A6232C-746A-4138-AE81-BD46EFFC1945}" type="pres">
      <dgm:prSet presAssocID="{0EF01D98-C00E-44CE-8708-F92C27178EE0}" presName="sibTrans" presStyleLbl="sibTrans2D1" presStyleIdx="0" presStyleCnt="2"/>
      <dgm:spPr/>
      <dgm:t>
        <a:bodyPr/>
        <a:lstStyle/>
        <a:p>
          <a:endParaRPr lang="es-EC"/>
        </a:p>
      </dgm:t>
    </dgm:pt>
    <dgm:pt modelId="{CA5C9B07-3551-41D6-A456-1F7BEC0E465D}" type="pres">
      <dgm:prSet presAssocID="{0EF01D98-C00E-44CE-8708-F92C27178EE0}" presName="spacerB" presStyleCnt="0"/>
      <dgm:spPr/>
    </dgm:pt>
    <dgm:pt modelId="{40BBD4F1-BB3D-42D4-88C6-1138B642A7FF}" type="pres">
      <dgm:prSet presAssocID="{F45B3A93-F93F-4029-BBF2-909F9899590D}" presName="node" presStyleLbl="node1" presStyleIdx="1" presStyleCnt="3">
        <dgm:presLayoutVars>
          <dgm:bulletEnabled val="1"/>
        </dgm:presLayoutVars>
      </dgm:prSet>
      <dgm:spPr/>
      <dgm:t>
        <a:bodyPr/>
        <a:lstStyle/>
        <a:p>
          <a:endParaRPr lang="es-EC"/>
        </a:p>
      </dgm:t>
    </dgm:pt>
    <dgm:pt modelId="{7EBD1482-0C2D-4FDF-80A9-61A1CE266DF1}" type="pres">
      <dgm:prSet presAssocID="{B37D04A1-7DD3-4D7D-804E-5933707154A6}" presName="sibTransLast" presStyleLbl="sibTrans2D1" presStyleIdx="1" presStyleCnt="2"/>
      <dgm:spPr/>
      <dgm:t>
        <a:bodyPr/>
        <a:lstStyle/>
        <a:p>
          <a:endParaRPr lang="es-EC"/>
        </a:p>
      </dgm:t>
    </dgm:pt>
    <dgm:pt modelId="{1E75E288-D934-44E7-9AF3-4A72CC2DC087}" type="pres">
      <dgm:prSet presAssocID="{B37D04A1-7DD3-4D7D-804E-5933707154A6}" presName="connectorText" presStyleLbl="sibTrans2D1" presStyleIdx="1" presStyleCnt="2"/>
      <dgm:spPr/>
      <dgm:t>
        <a:bodyPr/>
        <a:lstStyle/>
        <a:p>
          <a:endParaRPr lang="es-EC"/>
        </a:p>
      </dgm:t>
    </dgm:pt>
    <dgm:pt modelId="{47B26271-A37E-4AF2-BAE4-D20B155CF201}" type="pres">
      <dgm:prSet presAssocID="{B37D04A1-7DD3-4D7D-804E-5933707154A6}" presName="lastNode" presStyleLbl="node1" presStyleIdx="2" presStyleCnt="3">
        <dgm:presLayoutVars>
          <dgm:bulletEnabled val="1"/>
        </dgm:presLayoutVars>
      </dgm:prSet>
      <dgm:spPr/>
      <dgm:t>
        <a:bodyPr/>
        <a:lstStyle/>
        <a:p>
          <a:endParaRPr lang="es-EC"/>
        </a:p>
      </dgm:t>
    </dgm:pt>
  </dgm:ptLst>
  <dgm:cxnLst>
    <dgm:cxn modelId="{700C4CA1-0CE0-4217-A476-A54CC8DAD02D}" srcId="{B37D04A1-7DD3-4D7D-804E-5933707154A6}" destId="{EE700F0E-C524-4771-A568-20BCFC0F73D9}" srcOrd="2" destOrd="0" parTransId="{2DCE29E5-4F07-42B4-8429-E7A7CD882F30}" sibTransId="{945D02A1-BBF8-4603-B3AB-A6A0E4B51CEA}"/>
    <dgm:cxn modelId="{E70F6FCB-03E4-47A5-8D28-241919C63391}" type="presOf" srcId="{0EF01D98-C00E-44CE-8708-F92C27178EE0}" destId="{10A6232C-746A-4138-AE81-BD46EFFC1945}" srcOrd="0" destOrd="0" presId="urn:microsoft.com/office/officeart/2005/8/layout/equation2"/>
    <dgm:cxn modelId="{028B815C-CE1F-4D54-94DD-A844509DAE21}" srcId="{B37D04A1-7DD3-4D7D-804E-5933707154A6}" destId="{A30B692A-5F1C-4CC3-96A9-AB17FDF4C4C3}" srcOrd="0" destOrd="0" parTransId="{2A2F2AB3-3561-4A6A-BB59-101281F3E6D8}" sibTransId="{0EF01D98-C00E-44CE-8708-F92C27178EE0}"/>
    <dgm:cxn modelId="{D1E22FF1-E113-44AC-B407-37697318AF9B}" type="presOf" srcId="{EE700F0E-C524-4771-A568-20BCFC0F73D9}" destId="{47B26271-A37E-4AF2-BAE4-D20B155CF201}" srcOrd="0" destOrd="0" presId="urn:microsoft.com/office/officeart/2005/8/layout/equation2"/>
    <dgm:cxn modelId="{30A524B2-A7F0-477B-886C-24AD86F31776}" type="presOf" srcId="{B37D04A1-7DD3-4D7D-804E-5933707154A6}" destId="{4DACF93B-3F87-4AA2-9D50-255B02D915DF}" srcOrd="0" destOrd="0" presId="urn:microsoft.com/office/officeart/2005/8/layout/equation2"/>
    <dgm:cxn modelId="{D1A202E6-A9DC-4D99-BF4B-BD58DB48C10F}" type="presOf" srcId="{F45B3A93-F93F-4029-BBF2-909F9899590D}" destId="{40BBD4F1-BB3D-42D4-88C6-1138B642A7FF}" srcOrd="0" destOrd="0" presId="urn:microsoft.com/office/officeart/2005/8/layout/equation2"/>
    <dgm:cxn modelId="{2588B8A2-4996-4A75-BDD2-BF35DE3B5B71}" type="presOf" srcId="{CB7B8C6F-1653-4E2B-AC55-23E756E65E64}" destId="{7EBD1482-0C2D-4FDF-80A9-61A1CE266DF1}" srcOrd="0" destOrd="0" presId="urn:microsoft.com/office/officeart/2005/8/layout/equation2"/>
    <dgm:cxn modelId="{915186C9-E7C1-4A89-8B0A-37DB3E1FF09D}" type="presOf" srcId="{CB7B8C6F-1653-4E2B-AC55-23E756E65E64}" destId="{1E75E288-D934-44E7-9AF3-4A72CC2DC087}" srcOrd="1" destOrd="0" presId="urn:microsoft.com/office/officeart/2005/8/layout/equation2"/>
    <dgm:cxn modelId="{F7803CBD-8042-426F-948E-928A9E53D831}" type="presOf" srcId="{A30B692A-5F1C-4CC3-96A9-AB17FDF4C4C3}" destId="{1CD6F448-603C-41E2-A30D-F7DD9CB74E0E}" srcOrd="0" destOrd="0" presId="urn:microsoft.com/office/officeart/2005/8/layout/equation2"/>
    <dgm:cxn modelId="{B6E81D64-5868-4C51-B760-332C91B26A0E}" srcId="{B37D04A1-7DD3-4D7D-804E-5933707154A6}" destId="{F45B3A93-F93F-4029-BBF2-909F9899590D}" srcOrd="1" destOrd="0" parTransId="{3FF3193B-E645-437E-A484-D75E377F8C70}" sibTransId="{CB7B8C6F-1653-4E2B-AC55-23E756E65E64}"/>
    <dgm:cxn modelId="{A373C239-BF36-4974-95DC-A9B373D84316}" type="presParOf" srcId="{4DACF93B-3F87-4AA2-9D50-255B02D915DF}" destId="{CC6C7D41-21E0-4DDE-A08F-207B4A8A367F}" srcOrd="0" destOrd="0" presId="urn:microsoft.com/office/officeart/2005/8/layout/equation2"/>
    <dgm:cxn modelId="{44704988-965C-40EB-B4CD-BF72000CA6E3}" type="presParOf" srcId="{CC6C7D41-21E0-4DDE-A08F-207B4A8A367F}" destId="{1CD6F448-603C-41E2-A30D-F7DD9CB74E0E}" srcOrd="0" destOrd="0" presId="urn:microsoft.com/office/officeart/2005/8/layout/equation2"/>
    <dgm:cxn modelId="{BB674E88-9319-4CA0-AA0A-3425D53F43C2}" type="presParOf" srcId="{CC6C7D41-21E0-4DDE-A08F-207B4A8A367F}" destId="{8D353B5C-044B-421C-A5A3-1432A1986E72}" srcOrd="1" destOrd="0" presId="urn:microsoft.com/office/officeart/2005/8/layout/equation2"/>
    <dgm:cxn modelId="{C5AC233E-98AD-45B0-9980-D4BBFDCF7592}" type="presParOf" srcId="{CC6C7D41-21E0-4DDE-A08F-207B4A8A367F}" destId="{10A6232C-746A-4138-AE81-BD46EFFC1945}" srcOrd="2" destOrd="0" presId="urn:microsoft.com/office/officeart/2005/8/layout/equation2"/>
    <dgm:cxn modelId="{74301CBD-FEAB-4B78-BFAD-474D726D24B8}" type="presParOf" srcId="{CC6C7D41-21E0-4DDE-A08F-207B4A8A367F}" destId="{CA5C9B07-3551-41D6-A456-1F7BEC0E465D}" srcOrd="3" destOrd="0" presId="urn:microsoft.com/office/officeart/2005/8/layout/equation2"/>
    <dgm:cxn modelId="{B8778D16-D46E-4584-A1B3-B99484934DBE}" type="presParOf" srcId="{CC6C7D41-21E0-4DDE-A08F-207B4A8A367F}" destId="{40BBD4F1-BB3D-42D4-88C6-1138B642A7FF}" srcOrd="4" destOrd="0" presId="urn:microsoft.com/office/officeart/2005/8/layout/equation2"/>
    <dgm:cxn modelId="{8CA62C75-D01C-491C-BC69-D4BB8B697054}" type="presParOf" srcId="{4DACF93B-3F87-4AA2-9D50-255B02D915DF}" destId="{7EBD1482-0C2D-4FDF-80A9-61A1CE266DF1}" srcOrd="1" destOrd="0" presId="urn:microsoft.com/office/officeart/2005/8/layout/equation2"/>
    <dgm:cxn modelId="{A442F640-EEA3-47CF-A629-0CDF34CC15EE}" type="presParOf" srcId="{7EBD1482-0C2D-4FDF-80A9-61A1CE266DF1}" destId="{1E75E288-D934-44E7-9AF3-4A72CC2DC087}" srcOrd="0" destOrd="0" presId="urn:microsoft.com/office/officeart/2005/8/layout/equation2"/>
    <dgm:cxn modelId="{0DB3DB28-D4F4-4106-A2A1-7BBA5AFE3D06}" type="presParOf" srcId="{4DACF93B-3F87-4AA2-9D50-255B02D915DF}" destId="{47B26271-A37E-4AF2-BAE4-D20B155CF201}"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C18DF-CB09-4D3E-9A9B-CE72E06FE564}">
      <dsp:nvSpPr>
        <dsp:cNvPr id="0" name=""/>
        <dsp:cNvSpPr/>
      </dsp:nvSpPr>
      <dsp:spPr>
        <a:xfrm>
          <a:off x="0" y="0"/>
          <a:ext cx="8352928" cy="226825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C4D598-76D6-4BA1-9EA5-AE9541EE53CE}">
      <dsp:nvSpPr>
        <dsp:cNvPr id="0" name=""/>
        <dsp:cNvSpPr/>
      </dsp:nvSpPr>
      <dsp:spPr>
        <a:xfrm>
          <a:off x="250587" y="302433"/>
          <a:ext cx="2453672" cy="1663384"/>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BE811-43B5-456E-8F57-9661AE08306D}">
      <dsp:nvSpPr>
        <dsp:cNvPr id="0" name=""/>
        <dsp:cNvSpPr/>
      </dsp:nvSpPr>
      <dsp:spPr>
        <a:xfrm rot="10800000">
          <a:off x="250587" y="2268251"/>
          <a:ext cx="2453672" cy="2772308"/>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C" sz="1600" kern="1200" dirty="0" smtClean="0"/>
            <a:t>La principal fuente de financiamiento usadas por los propietarios de las PYMES de la construcción son los préstamos informales que en su mayoría se componen de créditos familiares.</a:t>
          </a:r>
          <a:endParaRPr lang="es-EC" sz="1600" kern="1200" dirty="0"/>
        </a:p>
      </dsp:txBody>
      <dsp:txXfrm rot="10800000">
        <a:off x="326046" y="2268251"/>
        <a:ext cx="2302754" cy="2696849"/>
      </dsp:txXfrm>
    </dsp:sp>
    <dsp:sp modelId="{CBB47AAE-6ECE-4953-BB6F-7C21B0B9DC9D}">
      <dsp:nvSpPr>
        <dsp:cNvPr id="0" name=""/>
        <dsp:cNvSpPr/>
      </dsp:nvSpPr>
      <dsp:spPr>
        <a:xfrm>
          <a:off x="2949627" y="302433"/>
          <a:ext cx="2453672" cy="1663384"/>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3030CE-7F4A-4A1F-A299-223FB77B1B74}">
      <dsp:nvSpPr>
        <dsp:cNvPr id="0" name=""/>
        <dsp:cNvSpPr/>
      </dsp:nvSpPr>
      <dsp:spPr>
        <a:xfrm rot="10800000">
          <a:off x="2949627" y="2268251"/>
          <a:ext cx="2453672" cy="2772308"/>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C" sz="1600" kern="1200" dirty="0" smtClean="0"/>
            <a:t>Las PYMES del sector de la construcción desconocen en un 75% de la existencia de fuentes alternativas de financiamiento, lo cual incide directamente en el crecimiento económico de la empresa.</a:t>
          </a:r>
          <a:endParaRPr lang="es-EC" sz="1600" kern="1200" dirty="0"/>
        </a:p>
      </dsp:txBody>
      <dsp:txXfrm rot="10800000">
        <a:off x="3025086" y="2268251"/>
        <a:ext cx="2302754" cy="2696849"/>
      </dsp:txXfrm>
    </dsp:sp>
    <dsp:sp modelId="{35AFF888-3EDB-4193-B9A0-B5FA189090F6}">
      <dsp:nvSpPr>
        <dsp:cNvPr id="0" name=""/>
        <dsp:cNvSpPr/>
      </dsp:nvSpPr>
      <dsp:spPr>
        <a:xfrm>
          <a:off x="5648667" y="302433"/>
          <a:ext cx="2453672" cy="1663384"/>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8195F4-9FC7-40D5-B85B-327B628FC0DA}">
      <dsp:nvSpPr>
        <dsp:cNvPr id="0" name=""/>
        <dsp:cNvSpPr/>
      </dsp:nvSpPr>
      <dsp:spPr>
        <a:xfrm rot="10800000">
          <a:off x="5648667" y="2268251"/>
          <a:ext cx="2453672" cy="2772308"/>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EC" sz="1600" kern="1200" dirty="0" smtClean="0"/>
            <a:t>Se determinó que a través del fideicomiso se optimizan las ventas en aproximadamente 90%, lo cual representa una fuente alternativa de financiamiento para las PYMES de la construcción.</a:t>
          </a:r>
          <a:endParaRPr lang="es-EC" sz="1600" kern="1200" dirty="0"/>
        </a:p>
      </dsp:txBody>
      <dsp:txXfrm rot="10800000">
        <a:off x="5724126" y="2268251"/>
        <a:ext cx="2302754" cy="26968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7F34E-3208-49ED-AA72-7242EA6AD32D}">
      <dsp:nvSpPr>
        <dsp:cNvPr id="0" name=""/>
        <dsp:cNvSpPr/>
      </dsp:nvSpPr>
      <dsp:spPr>
        <a:xfrm>
          <a:off x="4356484" y="1359766"/>
          <a:ext cx="3082244" cy="534934"/>
        </a:xfrm>
        <a:custGeom>
          <a:avLst/>
          <a:gdLst/>
          <a:ahLst/>
          <a:cxnLst/>
          <a:rect l="0" t="0" r="0" b="0"/>
          <a:pathLst>
            <a:path>
              <a:moveTo>
                <a:pt x="0" y="0"/>
              </a:moveTo>
              <a:lnTo>
                <a:pt x="0" y="267467"/>
              </a:lnTo>
              <a:lnTo>
                <a:pt x="3082244" y="267467"/>
              </a:lnTo>
              <a:lnTo>
                <a:pt x="3082244" y="53493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A56FB2-85A4-4C59-AB5A-33FE82A3DCFA}">
      <dsp:nvSpPr>
        <dsp:cNvPr id="0" name=""/>
        <dsp:cNvSpPr/>
      </dsp:nvSpPr>
      <dsp:spPr>
        <a:xfrm>
          <a:off x="4310764" y="1359766"/>
          <a:ext cx="91440" cy="534934"/>
        </a:xfrm>
        <a:custGeom>
          <a:avLst/>
          <a:gdLst/>
          <a:ahLst/>
          <a:cxnLst/>
          <a:rect l="0" t="0" r="0" b="0"/>
          <a:pathLst>
            <a:path>
              <a:moveTo>
                <a:pt x="45720" y="0"/>
              </a:moveTo>
              <a:lnTo>
                <a:pt x="45720" y="53493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5C0B11-9542-4946-8C52-1B14B56576C7}">
      <dsp:nvSpPr>
        <dsp:cNvPr id="0" name=""/>
        <dsp:cNvSpPr/>
      </dsp:nvSpPr>
      <dsp:spPr>
        <a:xfrm>
          <a:off x="1274239" y="1359766"/>
          <a:ext cx="3082244" cy="534934"/>
        </a:xfrm>
        <a:custGeom>
          <a:avLst/>
          <a:gdLst/>
          <a:ahLst/>
          <a:cxnLst/>
          <a:rect l="0" t="0" r="0" b="0"/>
          <a:pathLst>
            <a:path>
              <a:moveTo>
                <a:pt x="3082244" y="0"/>
              </a:moveTo>
              <a:lnTo>
                <a:pt x="3082244" y="267467"/>
              </a:lnTo>
              <a:lnTo>
                <a:pt x="0" y="267467"/>
              </a:lnTo>
              <a:lnTo>
                <a:pt x="0" y="53493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DC83ED-FCC4-4E15-B49C-AAF930489363}">
      <dsp:nvSpPr>
        <dsp:cNvPr id="0" name=""/>
        <dsp:cNvSpPr/>
      </dsp:nvSpPr>
      <dsp:spPr>
        <a:xfrm>
          <a:off x="2807516" y="432049"/>
          <a:ext cx="3097935" cy="92771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C" sz="2700" kern="1200" dirty="0" smtClean="0">
              <a:solidFill>
                <a:schemeClr val="tx1"/>
              </a:solidFill>
            </a:rPr>
            <a:t>EMPRESAS</a:t>
          </a:r>
          <a:endParaRPr lang="es-EC" sz="2700" kern="1200" dirty="0">
            <a:solidFill>
              <a:schemeClr val="tx1"/>
            </a:solidFill>
          </a:endParaRPr>
        </a:p>
      </dsp:txBody>
      <dsp:txXfrm>
        <a:off x="2807516" y="432049"/>
        <a:ext cx="3097935" cy="927717"/>
      </dsp:txXfrm>
    </dsp:sp>
    <dsp:sp modelId="{E200DB61-68C0-4EF2-9D51-609DAE5FD886}">
      <dsp:nvSpPr>
        <dsp:cNvPr id="0" name=""/>
        <dsp:cNvSpPr/>
      </dsp:nvSpPr>
      <dsp:spPr>
        <a:xfrm>
          <a:off x="584" y="1894701"/>
          <a:ext cx="2547309" cy="98561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C" sz="2100" kern="1200" dirty="0" smtClean="0">
              <a:solidFill>
                <a:schemeClr val="tx1"/>
              </a:solidFill>
              <a:latin typeface="Cambria" panose="02040503050406030204" pitchFamily="18" charset="0"/>
            </a:rPr>
            <a:t>Microempresas</a:t>
          </a:r>
          <a:endParaRPr lang="es-EC" sz="2100" kern="1200" dirty="0">
            <a:solidFill>
              <a:schemeClr val="tx1"/>
            </a:solidFill>
            <a:latin typeface="Cambria" panose="02040503050406030204" pitchFamily="18" charset="0"/>
          </a:endParaRPr>
        </a:p>
      </dsp:txBody>
      <dsp:txXfrm>
        <a:off x="584" y="1894701"/>
        <a:ext cx="2547309" cy="985617"/>
      </dsp:txXfrm>
    </dsp:sp>
    <dsp:sp modelId="{17396EE0-5B04-408D-AB77-9D14D9D6ABD6}">
      <dsp:nvSpPr>
        <dsp:cNvPr id="0" name=""/>
        <dsp:cNvSpPr/>
      </dsp:nvSpPr>
      <dsp:spPr>
        <a:xfrm>
          <a:off x="3082829" y="1894701"/>
          <a:ext cx="2547309" cy="98561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C" sz="2700" kern="1200" dirty="0" smtClean="0">
              <a:solidFill>
                <a:schemeClr val="tx1"/>
              </a:solidFill>
              <a:latin typeface="Cambria" panose="02040503050406030204" pitchFamily="18" charset="0"/>
            </a:rPr>
            <a:t>PYMES</a:t>
          </a:r>
          <a:endParaRPr lang="es-EC" sz="2700" kern="1200" dirty="0">
            <a:solidFill>
              <a:schemeClr val="tx1"/>
            </a:solidFill>
            <a:latin typeface="Cambria" panose="02040503050406030204" pitchFamily="18" charset="0"/>
          </a:endParaRPr>
        </a:p>
      </dsp:txBody>
      <dsp:txXfrm>
        <a:off x="3082829" y="1894701"/>
        <a:ext cx="2547309" cy="985617"/>
      </dsp:txXfrm>
    </dsp:sp>
    <dsp:sp modelId="{0B54B2F3-61C7-4516-A465-229ADC132B06}">
      <dsp:nvSpPr>
        <dsp:cNvPr id="0" name=""/>
        <dsp:cNvSpPr/>
      </dsp:nvSpPr>
      <dsp:spPr>
        <a:xfrm>
          <a:off x="6165073" y="1894701"/>
          <a:ext cx="2547309" cy="98561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s-EC" sz="2700" kern="1200" dirty="0" smtClean="0">
              <a:solidFill>
                <a:schemeClr val="tx1"/>
              </a:solidFill>
              <a:latin typeface="Cambria" panose="02040503050406030204" pitchFamily="18" charset="0"/>
            </a:rPr>
            <a:t>Grandes Empresas</a:t>
          </a:r>
          <a:endParaRPr lang="es-EC" sz="2700" kern="1200" dirty="0">
            <a:solidFill>
              <a:schemeClr val="tx1"/>
            </a:solidFill>
            <a:latin typeface="Cambria" panose="02040503050406030204" pitchFamily="18" charset="0"/>
          </a:endParaRPr>
        </a:p>
      </dsp:txBody>
      <dsp:txXfrm>
        <a:off x="6165073" y="1894701"/>
        <a:ext cx="2547309" cy="9856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6F448-603C-41E2-A30D-F7DD9CB74E0E}">
      <dsp:nvSpPr>
        <dsp:cNvPr id="0" name=""/>
        <dsp:cNvSpPr/>
      </dsp:nvSpPr>
      <dsp:spPr>
        <a:xfrm>
          <a:off x="794218" y="2007"/>
          <a:ext cx="1679002" cy="1679002"/>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MAYOR VENTAS</a:t>
          </a:r>
        </a:p>
      </dsp:txBody>
      <dsp:txXfrm>
        <a:off x="1040102" y="247891"/>
        <a:ext cx="1187234" cy="1187234"/>
      </dsp:txXfrm>
    </dsp:sp>
    <dsp:sp modelId="{10A6232C-746A-4138-AE81-BD46EFFC1945}">
      <dsp:nvSpPr>
        <dsp:cNvPr id="0" name=""/>
        <dsp:cNvSpPr/>
      </dsp:nvSpPr>
      <dsp:spPr>
        <a:xfrm>
          <a:off x="1146809" y="1817345"/>
          <a:ext cx="973821" cy="973821"/>
        </a:xfrm>
        <a:prstGeom prst="mathPlus">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1275889" y="2189734"/>
        <a:ext cx="715661" cy="229043"/>
      </dsp:txXfrm>
    </dsp:sp>
    <dsp:sp modelId="{40BBD4F1-BB3D-42D4-88C6-1138B642A7FF}">
      <dsp:nvSpPr>
        <dsp:cNvPr id="0" name=""/>
        <dsp:cNvSpPr/>
      </dsp:nvSpPr>
      <dsp:spPr>
        <a:xfrm>
          <a:off x="794218" y="2927501"/>
          <a:ext cx="1679002" cy="1679002"/>
        </a:xfrm>
        <a:prstGeom prst="ellipse">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MAYOR GARANTÍA</a:t>
          </a:r>
          <a:endParaRPr lang="es-EC" sz="1700" kern="1200" dirty="0"/>
        </a:p>
      </dsp:txBody>
      <dsp:txXfrm>
        <a:off x="1040102" y="3173385"/>
        <a:ext cx="1187234" cy="1187234"/>
      </dsp:txXfrm>
    </dsp:sp>
    <dsp:sp modelId="{7EBD1482-0C2D-4FDF-80A9-61A1CE266DF1}">
      <dsp:nvSpPr>
        <dsp:cNvPr id="0" name=""/>
        <dsp:cNvSpPr/>
      </dsp:nvSpPr>
      <dsp:spPr>
        <a:xfrm>
          <a:off x="2725072" y="1991961"/>
          <a:ext cx="533922" cy="624589"/>
        </a:xfrm>
        <a:prstGeom prst="rightArrow">
          <a:avLst>
            <a:gd name="adj1" fmla="val 60000"/>
            <a:gd name="adj2" fmla="val 5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2725072" y="2116879"/>
        <a:ext cx="373745" cy="374753"/>
      </dsp:txXfrm>
    </dsp:sp>
    <dsp:sp modelId="{47B26271-A37E-4AF2-BAE4-D20B155CF201}">
      <dsp:nvSpPr>
        <dsp:cNvPr id="0" name=""/>
        <dsp:cNvSpPr/>
      </dsp:nvSpPr>
      <dsp:spPr>
        <a:xfrm>
          <a:off x="3480623" y="625253"/>
          <a:ext cx="3358005" cy="3358005"/>
        </a:xfrm>
        <a:prstGeom prst="ellipse">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s-EC" sz="2700" kern="1200" dirty="0" smtClean="0"/>
            <a:t>FIDEICOMISO</a:t>
          </a:r>
          <a:endParaRPr lang="es-EC" sz="2700" kern="1200" dirty="0"/>
        </a:p>
      </dsp:txBody>
      <dsp:txXfrm>
        <a:off x="3972391" y="1117021"/>
        <a:ext cx="2374469" cy="2374469"/>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5CCA54A5-95C8-435B-99AB-CFDC3AC9C68A}" type="datetimeFigureOut">
              <a:rPr lang="es-ES"/>
              <a:pPr>
                <a:defRPr/>
              </a:pPr>
              <a:t>24/03/2017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B9F6A0D2-3C30-4DED-A4FE-97254A03EC0E}" type="slidenum">
              <a:rPr lang="es-ES"/>
              <a:pPr>
                <a:defRPr/>
              </a:pPr>
              <a:t>‹Nº›</a:t>
            </a:fld>
            <a:endParaRPr lang="es-ES"/>
          </a:p>
        </p:txBody>
      </p:sp>
    </p:spTree>
    <p:extLst>
      <p:ext uri="{BB962C8B-B14F-4D97-AF65-F5344CB8AC3E}">
        <p14:creationId xmlns:p14="http://schemas.microsoft.com/office/powerpoint/2010/main" val="3218855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E0597C5D-8DF6-4B86-981F-E6BA400CA50F}" type="datetimeFigureOut">
              <a:rPr lang="es-ES"/>
              <a:pPr>
                <a:defRPr/>
              </a:pPr>
              <a:t>24/03/2017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C95F5794-E542-4665-9AEF-F0B6DAFB1565}" type="slidenum">
              <a:rPr lang="es-ES"/>
              <a:pPr>
                <a:defRPr/>
              </a:pPr>
              <a:t>‹Nº›</a:t>
            </a:fld>
            <a:endParaRPr lang="es-ES"/>
          </a:p>
        </p:txBody>
      </p:sp>
    </p:spTree>
    <p:extLst>
      <p:ext uri="{BB962C8B-B14F-4D97-AF65-F5344CB8AC3E}">
        <p14:creationId xmlns:p14="http://schemas.microsoft.com/office/powerpoint/2010/main" val="9412803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pPr>
              <a:defRPr/>
            </a:pPr>
            <a:fld id="{C95F5794-E542-4665-9AEF-F0B6DAFB1565}" type="slidenum">
              <a:rPr lang="es-ES" smtClean="0"/>
              <a:pPr>
                <a:defRPr/>
              </a:pPr>
              <a:t>1</a:t>
            </a:fld>
            <a:endParaRPr lang="es-ES"/>
          </a:p>
        </p:txBody>
      </p:sp>
    </p:spTree>
    <p:extLst>
      <p:ext uri="{BB962C8B-B14F-4D97-AF65-F5344CB8AC3E}">
        <p14:creationId xmlns:p14="http://schemas.microsoft.com/office/powerpoint/2010/main" val="1586481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pPr>
              <a:defRPr/>
            </a:pPr>
            <a:fld id="{C95F5794-E542-4665-9AEF-F0B6DAFB1565}" type="slidenum">
              <a:rPr lang="es-ES" smtClean="0"/>
              <a:pPr>
                <a:defRPr/>
              </a:pPr>
              <a:t>2</a:t>
            </a:fld>
            <a:endParaRPr lang="es-ES"/>
          </a:p>
        </p:txBody>
      </p:sp>
    </p:spTree>
    <p:extLst>
      <p:ext uri="{BB962C8B-B14F-4D97-AF65-F5344CB8AC3E}">
        <p14:creationId xmlns:p14="http://schemas.microsoft.com/office/powerpoint/2010/main" val="168995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F82E991-1C7A-4792-A379-D9EC48A00190}" type="datetimeFigureOut">
              <a:rPr lang="es-ES"/>
              <a:pPr>
                <a:defRPr/>
              </a:pPr>
              <a:t>24/03/2017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73FE329-8B81-49E2-AEA3-B894BBC9BF94}" type="slidenum">
              <a:rPr lang="es-ES"/>
              <a:pPr>
                <a:defRPr/>
              </a:pPr>
              <a:t>‹Nº›</a:t>
            </a:fld>
            <a:endParaRPr lang="es-ES"/>
          </a:p>
        </p:txBody>
      </p:sp>
    </p:spTree>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24BEE30-070D-4815-9B1A-E6D1A1345835}" type="datetimeFigureOut">
              <a:rPr lang="es-ES"/>
              <a:pPr>
                <a:defRPr/>
              </a:pPr>
              <a:t>24/03/2017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66D6055-7D5F-42EE-BF2E-AA943A312B39}" type="slidenum">
              <a:rPr lang="es-ES"/>
              <a:pPr>
                <a:defRPr/>
              </a:pPr>
              <a:t>‹Nº›</a:t>
            </a:fld>
            <a:endParaRPr lang="es-ES"/>
          </a:p>
        </p:txBody>
      </p:sp>
    </p:spTree>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2B8EA50-8088-4669-8A43-474BD7CFF1EB}" type="datetimeFigureOut">
              <a:rPr lang="es-ES"/>
              <a:pPr>
                <a:defRPr/>
              </a:pPr>
              <a:t>24/03/2017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3F83454-3637-48D2-A76F-CEA958C8A714}" type="slidenum">
              <a:rPr lang="es-ES"/>
              <a:pPr>
                <a:defRPr/>
              </a:pPr>
              <a:t>‹Nº›</a:t>
            </a:fld>
            <a:endParaRPr lang="es-ES"/>
          </a:p>
        </p:txBody>
      </p:sp>
    </p:spTree>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1455D2DB-DE59-4D0C-87F0-124255995D77}" type="datetimeFigureOut">
              <a:rPr lang="es-ES"/>
              <a:pPr>
                <a:defRPr/>
              </a:pPr>
              <a:t>24/03/2017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E813C4F-71BB-4BA8-A016-F5C617F91D49}" type="slidenum">
              <a:rPr lang="es-ES"/>
              <a:pPr>
                <a:defRPr/>
              </a:pPr>
              <a:t>‹Nº›</a:t>
            </a:fld>
            <a:endParaRPr lang="es-ES"/>
          </a:p>
        </p:txBody>
      </p:sp>
    </p:spTree>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E132D75-8370-408B-A7C0-62C0467CB7A5}" type="datetimeFigureOut">
              <a:rPr lang="es-ES"/>
              <a:pPr>
                <a:defRPr/>
              </a:pPr>
              <a:t>24/03/2017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1F5DFF4-6EA8-4002-9B47-427319D8D181}" type="slidenum">
              <a:rPr lang="es-ES"/>
              <a:pPr>
                <a:defRPr/>
              </a:pPr>
              <a:t>‹Nº›</a:t>
            </a:fld>
            <a:endParaRPr lang="es-ES"/>
          </a:p>
        </p:txBody>
      </p:sp>
    </p:spTree>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D58DA3B7-0B4E-4BF0-9970-7873E59CF8F3}" type="datetimeFigureOut">
              <a:rPr lang="es-ES"/>
              <a:pPr>
                <a:defRPr/>
              </a:pPr>
              <a:t>24/03/2017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314E2BF-8C15-4A59-9DC5-EB39292763D9}" type="slidenum">
              <a:rPr lang="es-ES"/>
              <a:pPr>
                <a:defRPr/>
              </a:pPr>
              <a:t>‹Nº›</a:t>
            </a:fld>
            <a:endParaRPr lang="es-ES"/>
          </a:p>
        </p:txBody>
      </p:sp>
    </p:spTree>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6CEA9DC6-1803-4187-A466-BFAF4A3E67F9}" type="datetimeFigureOut">
              <a:rPr lang="es-ES"/>
              <a:pPr>
                <a:defRPr/>
              </a:pPr>
              <a:t>24/03/2017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6579C2F6-1391-45C5-90ED-C6D569C74E3B}" type="slidenum">
              <a:rPr lang="es-ES"/>
              <a:pPr>
                <a:defRPr/>
              </a:pPr>
              <a:t>‹Nº›</a:t>
            </a:fld>
            <a:endParaRPr lang="es-ES"/>
          </a:p>
        </p:txBody>
      </p:sp>
    </p:spTree>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027E2D24-1225-46AD-8BB3-6C6FDBEDDF24}" type="datetimeFigureOut">
              <a:rPr lang="es-ES"/>
              <a:pPr>
                <a:defRPr/>
              </a:pPr>
              <a:t>24/03/2017</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D36F80DA-13E1-438E-9D5A-92AECB4C7C58}" type="slidenum">
              <a:rPr lang="es-ES"/>
              <a:pPr>
                <a:defRPr/>
              </a:pPr>
              <a:t>‹Nº›</a:t>
            </a:fld>
            <a:endParaRPr lang="es-ES"/>
          </a:p>
        </p:txBody>
      </p:sp>
    </p:spTree>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9F605AC2-C983-41C8-8796-91FCB67FE4BA}" type="datetimeFigureOut">
              <a:rPr lang="es-ES"/>
              <a:pPr>
                <a:defRPr/>
              </a:pPr>
              <a:t>24/03/2017</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FED6AD19-409A-4078-9145-07B4A00348C3}" type="slidenum">
              <a:rPr lang="es-ES"/>
              <a:pPr>
                <a:defRPr/>
              </a:pPr>
              <a:t>‹Nº›</a:t>
            </a:fld>
            <a:endParaRPr lang="es-ES"/>
          </a:p>
        </p:txBody>
      </p:sp>
    </p:spTree>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65D3F60-D62D-4FD2-878A-6ACE4D945524}" type="datetimeFigureOut">
              <a:rPr lang="es-ES"/>
              <a:pPr>
                <a:defRPr/>
              </a:pPr>
              <a:t>24/03/2017</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2B8B2DC8-0FD6-4006-A3E3-CC91B889DA3B}" type="slidenum">
              <a:rPr lang="es-ES"/>
              <a:pPr>
                <a:defRPr/>
              </a:pPr>
              <a:t>‹Nº›</a:t>
            </a:fld>
            <a:endParaRPr lang="es-ES"/>
          </a:p>
        </p:txBody>
      </p:sp>
    </p:spTree>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B2491D5-F974-4A57-B9C9-957AA2B34CA8}" type="datetimeFigureOut">
              <a:rPr lang="es-ES"/>
              <a:pPr>
                <a:defRPr/>
              </a:pPr>
              <a:t>24/03/2017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1112847-6DC3-49E8-B403-0495451055BA}" type="slidenum">
              <a:rPr lang="es-ES"/>
              <a:pPr>
                <a:defRPr/>
              </a:pPr>
              <a:t>‹Nº›</a:t>
            </a:fld>
            <a:endParaRPr lang="es-ES"/>
          </a:p>
        </p:txBody>
      </p:sp>
    </p:spTree>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B39FCC6-50F8-4D77-9DE7-446F98FF0651}" type="datetimeFigureOut">
              <a:rPr lang="es-ES"/>
              <a:pPr>
                <a:defRPr/>
              </a:pPr>
              <a:t>24/03/2017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8A4BD29-A77A-47FB-A8C7-3CDFDA46E398}" type="slidenum">
              <a:rPr lang="es-ES"/>
              <a:pPr>
                <a:defRPr/>
              </a:pPr>
              <a:t>‹Nº›</a:t>
            </a:fld>
            <a:endParaRPr lang="es-ES"/>
          </a:p>
        </p:txBody>
      </p:sp>
    </p:spTree>
  </p:cSld>
  <p:clrMapOvr>
    <a:masterClrMapping/>
  </p:clrMapOvr>
  <p:transition spd="slow"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8F1A000-A234-40B0-AF40-C0ED08C7A728}" type="datetimeFigureOut">
              <a:rPr lang="es-ES"/>
              <a:pPr>
                <a:defRPr/>
              </a:pPr>
              <a:t>24/03/2017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DAD361C-AE9A-4FC3-A5E6-9594E0B97D3C}" type="slidenum">
              <a:rPr lang="es-ES"/>
              <a:pPr>
                <a:defRPr/>
              </a:pPr>
              <a:t>‹Nº›</a:t>
            </a:fld>
            <a:endParaRPr lang="es-ES"/>
          </a:p>
        </p:txBody>
      </p:sp>
    </p:spTree>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8827129-1AFC-430F-9A0A-4B5BD01DAB01}" type="datetimeFigureOut">
              <a:rPr lang="es-ES"/>
              <a:pPr>
                <a:defRPr/>
              </a:pPr>
              <a:t>24/03/2017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ED88556-859B-47E1-9092-5F927BC84E1A}" type="slidenum">
              <a:rPr lang="es-ES"/>
              <a:pPr>
                <a:defRPr/>
              </a:pPr>
              <a:t>‹Nº›</a:t>
            </a:fld>
            <a:endParaRPr lang="es-ES"/>
          </a:p>
        </p:txBody>
      </p:sp>
    </p:spTree>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298B5F5-0CA5-41CF-94CA-DC34333A219B}" type="datetimeFigureOut">
              <a:rPr lang="es-ES"/>
              <a:pPr>
                <a:defRPr/>
              </a:pPr>
              <a:t>24/03/2017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A5742C6-CBB5-48B6-9B31-0E14DB38C6F9}" type="slidenum">
              <a:rPr lang="es-ES"/>
              <a:pPr>
                <a:defRPr/>
              </a:pPr>
              <a:t>‹Nº›</a:t>
            </a:fld>
            <a:endParaRPr lang="es-ES"/>
          </a:p>
        </p:txBody>
      </p:sp>
    </p:spTree>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07F43A1-05E7-46EC-A5A4-5218BA838434}" type="datetimeFigureOut">
              <a:rPr lang="es-ES"/>
              <a:pPr>
                <a:defRPr/>
              </a:pPr>
              <a:t>24/03/2017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BDC75ED-EE3E-49C4-80AE-37C4B7D27D5A}" type="slidenum">
              <a:rPr lang="es-ES"/>
              <a:pPr>
                <a:defRPr/>
              </a:pPr>
              <a:t>‹Nº›</a:t>
            </a:fld>
            <a:endParaRPr lang="es-ES"/>
          </a:p>
        </p:txBody>
      </p:sp>
    </p:spTree>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49C75C12-1674-49E9-ACB9-042AE7D3F188}" type="datetimeFigureOut">
              <a:rPr lang="es-ES"/>
              <a:pPr>
                <a:defRPr/>
              </a:pPr>
              <a:t>24/03/2017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214F23F-E5C0-4F93-9EB9-C403638993FC}" type="slidenum">
              <a:rPr lang="es-ES"/>
              <a:pPr>
                <a:defRPr/>
              </a:pPr>
              <a:t>‹Nº›</a:t>
            </a:fld>
            <a:endParaRPr lang="es-ES"/>
          </a:p>
        </p:txBody>
      </p:sp>
    </p:spTree>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470232B0-F929-43B0-AC69-8FAF19793EF2}" type="datetimeFigureOut">
              <a:rPr lang="es-ES"/>
              <a:pPr>
                <a:defRPr/>
              </a:pPr>
              <a:t>24/03/2017</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4B3416F6-E6C8-4D85-9B2D-9492E9E10314}" type="slidenum">
              <a:rPr lang="es-ES"/>
              <a:pPr>
                <a:defRPr/>
              </a:pPr>
              <a:t>‹Nº›</a:t>
            </a:fld>
            <a:endParaRPr lang="es-ES"/>
          </a:p>
        </p:txBody>
      </p:sp>
    </p:spTree>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DB995E11-F429-4D9F-A4C2-0278207675D9}" type="datetimeFigureOut">
              <a:rPr lang="es-ES"/>
              <a:pPr>
                <a:defRPr/>
              </a:pPr>
              <a:t>24/03/2017</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2AAD3A40-012D-4739-A5DB-B53C3B85972A}" type="slidenum">
              <a:rPr lang="es-ES"/>
              <a:pPr>
                <a:defRPr/>
              </a:pPr>
              <a:t>‹Nº›</a:t>
            </a:fld>
            <a:endParaRPr lang="es-ES"/>
          </a:p>
        </p:txBody>
      </p:sp>
    </p:spTree>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58123EB-A72E-4887-AD6D-48948ABB8056}" type="datetimeFigureOut">
              <a:rPr lang="es-ES"/>
              <a:pPr>
                <a:defRPr/>
              </a:pPr>
              <a:t>24/03/2017</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4E9FA43D-4587-4337-B75C-AC5808ADE1CD}" type="slidenum">
              <a:rPr lang="es-ES"/>
              <a:pPr>
                <a:defRPr/>
              </a:pPr>
              <a:t>‹Nº›</a:t>
            </a:fld>
            <a:endParaRPr lang="es-ES"/>
          </a:p>
        </p:txBody>
      </p:sp>
    </p:spTree>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1D3AEC4-645F-4ADE-835B-445A3056D564}" type="datetimeFigureOut">
              <a:rPr lang="es-ES"/>
              <a:pPr>
                <a:defRPr/>
              </a:pPr>
              <a:t>24/03/2017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404A3F8-285E-40E4-B202-2218EF4D84CD}" type="slidenum">
              <a:rPr lang="es-ES"/>
              <a:pPr>
                <a:defRPr/>
              </a:pPr>
              <a:t>‹Nº›</a:t>
            </a:fld>
            <a:endParaRPr lang="es-ES"/>
          </a:p>
        </p:txBody>
      </p:sp>
    </p:spTree>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8D24D92-7BF8-4EBF-962E-D058F5811DE5}" type="datetimeFigureOut">
              <a:rPr lang="es-ES"/>
              <a:pPr>
                <a:defRPr/>
              </a:pPr>
              <a:t>24/03/2017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98229D5-3E22-40CA-9DCB-F5F27F31E8E2}" type="slidenum">
              <a:rPr lang="es-ES"/>
              <a:pPr>
                <a:defRPr/>
              </a:pPr>
              <a:t>‹Nº›</a:t>
            </a:fld>
            <a:endParaRPr lang="es-ES"/>
          </a:p>
        </p:txBody>
      </p:sp>
    </p:spTree>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D031008-45A2-47D3-8FA7-BEA9F850FF04}" type="datetimeFigureOut">
              <a:rPr lang="es-ES"/>
              <a:pPr>
                <a:defRPr/>
              </a:pPr>
              <a:t>24/03/2017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029E72E-7929-49D6-9547-25972353F781}"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C3E18C3-64B0-444A-93AA-E563808282FC}" type="datetimeFigureOut">
              <a:rPr lang="es-ES"/>
              <a:pPr>
                <a:defRPr/>
              </a:pPr>
              <a:t>24/03/2017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FE18F90-16D0-4D7E-A92A-19048FF58E17}"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slow" advClick="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package" Target="../embeddings/Hoja_de_c_lculo_de_Microsoft_Excel12.xlsx"/><Relationship Id="rId7" Type="http://schemas.openxmlformats.org/officeDocument/2006/relationships/package" Target="../embeddings/Hoja_de_c_lculo_de_Microsoft_Excel14.xlsx"/><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8.emf"/><Relationship Id="rId5" Type="http://schemas.openxmlformats.org/officeDocument/2006/relationships/package" Target="../embeddings/Hoja_de_c_lculo_de_Microsoft_Excel13.xlsx"/><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package" Target="../embeddings/Hoja_de_c_lculo_de_Microsoft_Excel15.xlsx"/><Relationship Id="rId7" Type="http://schemas.openxmlformats.org/officeDocument/2006/relationships/package" Target="../embeddings/Hoja_de_c_lculo_de_Microsoft_Excel17.xlsx"/><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1.emf"/><Relationship Id="rId5" Type="http://schemas.openxmlformats.org/officeDocument/2006/relationships/package" Target="../embeddings/Hoja_de_c_lculo_de_Microsoft_Excel16.xlsx"/><Relationship Id="rId4" Type="http://schemas.openxmlformats.org/officeDocument/2006/relationships/image" Target="../media/image2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package" Target="../embeddings/Hoja_de_c_lculo_de_Microsoft_Excel18.xlsx"/><Relationship Id="rId7" Type="http://schemas.openxmlformats.org/officeDocument/2006/relationships/package" Target="../embeddings/Hoja_de_c_lculo_de_Microsoft_Excel20.xlsx"/><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6.emf"/><Relationship Id="rId5" Type="http://schemas.openxmlformats.org/officeDocument/2006/relationships/package" Target="../embeddings/Hoja_de_c_lculo_de_Microsoft_Excel19.xlsx"/><Relationship Id="rId4" Type="http://schemas.openxmlformats.org/officeDocument/2006/relationships/image" Target="../media/image25.emf"/></Relationships>
</file>

<file path=ppt/slides/_rels/slide3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package" Target="../embeddings/Hoja_de_c_lculo_de_Microsoft_Excel21.xlsx"/><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1.emf"/><Relationship Id="rId5" Type="http://schemas.openxmlformats.org/officeDocument/2006/relationships/package" Target="../embeddings/Hoja_de_c_lculo_de_Microsoft_Excel22.xlsx"/><Relationship Id="rId4" Type="http://schemas.openxmlformats.org/officeDocument/2006/relationships/image" Target="../media/image30.emf"/></Relationships>
</file>

<file path=ppt/slides/_rels/slide38.xml.rels><?xml version="1.0" encoding="UTF-8" standalone="yes"?>
<Relationships xmlns="http://schemas.openxmlformats.org/package/2006/relationships"><Relationship Id="rId3" Type="http://schemas.openxmlformats.org/officeDocument/2006/relationships/package" Target="../embeddings/Hoja_de_c_lculo_de_Microsoft_Excel23.xlsx"/><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chart" Target="../charts/chart11.xml"/><Relationship Id="rId4" Type="http://schemas.openxmlformats.org/officeDocument/2006/relationships/image" Target="../media/image32.emf"/></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8" Type="http://schemas.openxmlformats.org/officeDocument/2006/relationships/package" Target="../embeddings/Hoja_de_c_lculo_de_Microsoft_Excel1.xlsx"/><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 Título"/>
          <p:cNvSpPr txBox="1">
            <a:spLocks/>
          </p:cNvSpPr>
          <p:nvPr/>
        </p:nvSpPr>
        <p:spPr bwMode="auto">
          <a:xfrm>
            <a:off x="827584" y="1124744"/>
            <a:ext cx="7920545" cy="792088"/>
          </a:xfrm>
          <a:prstGeom prst="rect">
            <a:avLst/>
          </a:prstGeom>
          <a:noFill/>
          <a:ln w="9525">
            <a:noFill/>
            <a:miter lim="800000"/>
            <a:headEnd/>
            <a:tailEnd/>
          </a:ln>
        </p:spPr>
        <p:txBody>
          <a:bodyPr anchor="ctr"/>
          <a:lstStyle/>
          <a:p>
            <a:pPr algn="ctr"/>
            <a:r>
              <a:rPr lang="es-ES" sz="2000" b="1" dirty="0">
                <a:latin typeface="Baskerville Old Face" panose="02020602080505020303" pitchFamily="18" charset="0"/>
              </a:rPr>
              <a:t>TRABAJO DE TITULACIÓN, PREVIO A LA OBTENCIÓN DEL TÍTULO DE INGENIERÍA EN FINANZAS Y </a:t>
            </a:r>
            <a:r>
              <a:rPr lang="es-ES" sz="2000" b="1" dirty="0" smtClean="0">
                <a:latin typeface="Baskerville Old Face" panose="02020602080505020303" pitchFamily="18" charset="0"/>
              </a:rPr>
              <a:t>AUDITORÍA C.P.A.</a:t>
            </a:r>
            <a:endParaRPr lang="es-EC" sz="2000" b="1" dirty="0">
              <a:latin typeface="Baskerville Old Face" panose="02020602080505020303" pitchFamily="18" charset="0"/>
            </a:endParaRPr>
          </a:p>
          <a:p>
            <a:pPr algn="ctr" eaLnBrk="0" hangingPunct="0"/>
            <a:endParaRPr lang="es-ES" altLang="es-ES" sz="2000" b="1" dirty="0">
              <a:latin typeface="Broadway" panose="04040905080B02020502" pitchFamily="82" charset="0"/>
            </a:endParaRPr>
          </a:p>
        </p:txBody>
      </p:sp>
      <p:sp>
        <p:nvSpPr>
          <p:cNvPr id="4" name="3 Rectángulo"/>
          <p:cNvSpPr/>
          <p:nvPr/>
        </p:nvSpPr>
        <p:spPr>
          <a:xfrm>
            <a:off x="960503" y="2060848"/>
            <a:ext cx="7654710" cy="1384995"/>
          </a:xfrm>
          <a:prstGeom prst="rect">
            <a:avLst/>
          </a:prstGeom>
        </p:spPr>
        <p:txBody>
          <a:bodyPr wrap="square">
            <a:spAutoFit/>
          </a:bodyPr>
          <a:lstStyle/>
          <a:p>
            <a:pPr algn="ctr"/>
            <a:r>
              <a:rPr lang="es-ES" sz="2100" b="1" dirty="0" smtClean="0">
                <a:latin typeface="Baskerville Old Face" panose="02020602080505020303" pitchFamily="18" charset="0"/>
              </a:rPr>
              <a:t>TEMA: </a:t>
            </a:r>
            <a:r>
              <a:rPr lang="es-EC" sz="2100" i="1" dirty="0">
                <a:latin typeface="Baskerville Old Face" panose="02020602080505020303" pitchFamily="18" charset="0"/>
              </a:rPr>
              <a:t>ANÁLISIS DE LAS FUENTES DE FINANCIAMIENTO Y SU INCIDENCIA EN EL DESARROLLO DE LAS PYMES DEL SECTOR DE LA CONSTRUCCIÓN DEL DISTRITO METROPOLITANO DE QUITO.</a:t>
            </a:r>
          </a:p>
        </p:txBody>
      </p:sp>
      <p:sp>
        <p:nvSpPr>
          <p:cNvPr id="6" name="5 Rectángulo"/>
          <p:cNvSpPr/>
          <p:nvPr/>
        </p:nvSpPr>
        <p:spPr>
          <a:xfrm>
            <a:off x="1958455" y="3519299"/>
            <a:ext cx="5658802" cy="1061829"/>
          </a:xfrm>
          <a:prstGeom prst="rect">
            <a:avLst/>
          </a:prstGeom>
        </p:spPr>
        <p:txBody>
          <a:bodyPr wrap="square">
            <a:spAutoFit/>
          </a:bodyPr>
          <a:lstStyle/>
          <a:p>
            <a:pPr algn="ctr"/>
            <a:r>
              <a:rPr lang="es-ES" sz="2100" b="1" dirty="0" smtClean="0">
                <a:latin typeface="Baskerville Old Face" panose="02020602080505020303" pitchFamily="18" charset="0"/>
              </a:rPr>
              <a:t>AUTOR:</a:t>
            </a:r>
            <a:endParaRPr lang="es-EC" sz="2100" b="1" dirty="0">
              <a:latin typeface="Baskerville Old Face" panose="02020602080505020303" pitchFamily="18" charset="0"/>
            </a:endParaRPr>
          </a:p>
          <a:p>
            <a:pPr algn="ctr"/>
            <a:r>
              <a:rPr lang="es-EC" sz="2100" dirty="0" smtClean="0">
                <a:latin typeface="Baskerville Old Face" panose="02020602080505020303" pitchFamily="18" charset="0"/>
              </a:rPr>
              <a:t>GUTIERREZ ALMEIDA WILLIAM STALIN</a:t>
            </a:r>
            <a:endParaRPr lang="es-EC" sz="2100" dirty="0">
              <a:latin typeface="Baskerville Old Face" panose="02020602080505020303" pitchFamily="18" charset="0"/>
            </a:endParaRPr>
          </a:p>
          <a:p>
            <a:pPr algn="ctr"/>
            <a:endParaRPr lang="es-EC" sz="2100" dirty="0">
              <a:latin typeface="Baskerville Old Face" panose="02020602080505020303" pitchFamily="18" charset="0"/>
            </a:endParaRPr>
          </a:p>
        </p:txBody>
      </p:sp>
      <p:sp>
        <p:nvSpPr>
          <p:cNvPr id="9" name="8 Rectángulo"/>
          <p:cNvSpPr/>
          <p:nvPr/>
        </p:nvSpPr>
        <p:spPr>
          <a:xfrm>
            <a:off x="1477437" y="4581128"/>
            <a:ext cx="7201602" cy="707886"/>
          </a:xfrm>
          <a:prstGeom prst="rect">
            <a:avLst/>
          </a:prstGeom>
        </p:spPr>
        <p:txBody>
          <a:bodyPr wrap="square">
            <a:spAutoFit/>
          </a:bodyPr>
          <a:lstStyle/>
          <a:p>
            <a:pPr algn="ctr"/>
            <a:r>
              <a:rPr lang="es-ES" sz="2000" b="1" dirty="0">
                <a:latin typeface="Baskerville Old Face" panose="02020602080505020303" pitchFamily="18" charset="0"/>
              </a:rPr>
              <a:t>DIRECTOR: </a:t>
            </a:r>
            <a:endParaRPr lang="es-ES" sz="2000" b="1" dirty="0" smtClean="0">
              <a:latin typeface="Baskerville Old Face" panose="02020602080505020303" pitchFamily="18" charset="0"/>
            </a:endParaRPr>
          </a:p>
          <a:p>
            <a:pPr algn="ctr"/>
            <a:r>
              <a:rPr lang="es-ES" sz="2000" dirty="0" smtClean="0">
                <a:latin typeface="Baskerville Old Face" panose="02020602080505020303" pitchFamily="18" charset="0"/>
              </a:rPr>
              <a:t>ING. JOSE EFRAIN MORALES VILLAGOMEZ</a:t>
            </a:r>
            <a:endParaRPr lang="es-EC" sz="2000" dirty="0">
              <a:latin typeface="Baskerville Old Face" panose="02020602080505020303" pitchFamily="18" charset="0"/>
            </a:endParaRPr>
          </a:p>
        </p:txBody>
      </p:sp>
    </p:spTree>
  </p:cSld>
  <p:clrMapOvr>
    <a:masterClrMapping/>
  </p:clrMapOvr>
  <p:transition spd="med" advClick="0">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129171023"/>
              </p:ext>
            </p:extLst>
          </p:nvPr>
        </p:nvGraphicFramePr>
        <p:xfrm>
          <a:off x="-36512" y="980728"/>
          <a:ext cx="914400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2051720" y="256873"/>
            <a:ext cx="5420074" cy="507831"/>
          </a:xfrm>
          <a:prstGeom prst="rect">
            <a:avLst/>
          </a:prstGeom>
          <a:noFill/>
        </p:spPr>
        <p:txBody>
          <a:bodyPr wrap="none" lIns="91440" tIns="45720" rIns="91440" bIns="45720">
            <a:spAutoFit/>
          </a:bodyPr>
          <a:lstStyle/>
          <a:p>
            <a:pPr algn="ctr"/>
            <a:r>
              <a:rPr lang="es-ES" sz="2700" b="1" cap="none" spc="0" dirty="0" smtClean="0">
                <a:ln w="13462">
                  <a:solidFill>
                    <a:schemeClr val="bg1"/>
                  </a:solidFill>
                  <a:prstDash val="solid"/>
                </a:ln>
                <a:effectLst>
                  <a:outerShdw dist="38100" dir="2700000" algn="bl" rotWithShape="0">
                    <a:schemeClr val="accent5"/>
                  </a:outerShdw>
                </a:effectLst>
              </a:rPr>
              <a:t>ALTERNATIVAS DE FINANCIAMIENTO</a:t>
            </a:r>
            <a:endParaRPr lang="es-ES" sz="2700" b="1" cap="none" spc="0" dirty="0">
              <a:ln w="13462">
                <a:solidFill>
                  <a:schemeClr val="bg1"/>
                </a:solidFill>
                <a:prstDash val="solid"/>
              </a:ln>
              <a:effectLst>
                <a:outerShdw dist="38100" dir="2700000" algn="bl" rotWithShape="0">
                  <a:schemeClr val="accent5"/>
                </a:outerShdw>
              </a:effectLst>
            </a:endParaRPr>
          </a:p>
        </p:txBody>
      </p:sp>
    </p:spTree>
    <p:extLst>
      <p:ext uri="{BB962C8B-B14F-4D97-AF65-F5344CB8AC3E}">
        <p14:creationId xmlns:p14="http://schemas.microsoft.com/office/powerpoint/2010/main" val="2843866993"/>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5182" y="1062028"/>
            <a:ext cx="1957091" cy="648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2100" b="1" dirty="0" smtClean="0">
                <a:effectLst>
                  <a:outerShdw blurRad="38100" dist="38100" dir="2700000" algn="tl">
                    <a:srgbClr val="000000">
                      <a:alpha val="43137"/>
                    </a:srgbClr>
                  </a:outerShdw>
                </a:effectLst>
              </a:rPr>
              <a:t>FIDEICOMISO</a:t>
            </a:r>
            <a:endParaRPr lang="es-EC" sz="2100" b="1" dirty="0">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a:stretch>
            <a:fillRect/>
          </a:stretch>
        </p:blipFill>
        <p:spPr>
          <a:xfrm>
            <a:off x="3159479" y="773996"/>
            <a:ext cx="984783" cy="1224136"/>
          </a:xfrm>
          <a:prstGeom prst="rect">
            <a:avLst/>
          </a:prstGeom>
        </p:spPr>
      </p:pic>
      <p:sp>
        <p:nvSpPr>
          <p:cNvPr id="5" name="CuadroTexto 4"/>
          <p:cNvSpPr txBox="1"/>
          <p:nvPr/>
        </p:nvSpPr>
        <p:spPr>
          <a:xfrm>
            <a:off x="2931790" y="404664"/>
            <a:ext cx="1440160" cy="369332"/>
          </a:xfrm>
          <a:prstGeom prst="rect">
            <a:avLst/>
          </a:prstGeom>
          <a:noFill/>
        </p:spPr>
        <p:txBody>
          <a:bodyPr wrap="square" rtlCol="0">
            <a:spAutoFit/>
          </a:bodyPr>
          <a:lstStyle/>
          <a:p>
            <a:pPr algn="ctr"/>
            <a:r>
              <a:rPr lang="es-EC" b="1" dirty="0" smtClean="0"/>
              <a:t>CONTRATO</a:t>
            </a:r>
            <a:endParaRPr lang="es-EC" b="1" dirty="0"/>
          </a:p>
        </p:txBody>
      </p:sp>
      <p:sp>
        <p:nvSpPr>
          <p:cNvPr id="6" name="Flecha derecha 5"/>
          <p:cNvSpPr/>
          <p:nvPr/>
        </p:nvSpPr>
        <p:spPr>
          <a:xfrm>
            <a:off x="4527631" y="1062028"/>
            <a:ext cx="936104" cy="553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p:cNvPicPr>
            <a:picLocks noChangeAspect="1"/>
          </p:cNvPicPr>
          <p:nvPr/>
        </p:nvPicPr>
        <p:blipFill>
          <a:blip r:embed="rId3"/>
          <a:stretch>
            <a:fillRect/>
          </a:stretch>
        </p:blipFill>
        <p:spPr>
          <a:xfrm>
            <a:off x="462652" y="4192242"/>
            <a:ext cx="8429827" cy="2474376"/>
          </a:xfrm>
          <a:prstGeom prst="rect">
            <a:avLst/>
          </a:prstGeom>
        </p:spPr>
      </p:pic>
      <p:sp>
        <p:nvSpPr>
          <p:cNvPr id="8" name="Rectángulo 7"/>
          <p:cNvSpPr/>
          <p:nvPr/>
        </p:nvSpPr>
        <p:spPr>
          <a:xfrm>
            <a:off x="6327831" y="1013014"/>
            <a:ext cx="1800200" cy="6970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t>Constituyente</a:t>
            </a:r>
            <a:endParaRPr lang="es-EC" dirty="0"/>
          </a:p>
        </p:txBody>
      </p:sp>
      <p:sp>
        <p:nvSpPr>
          <p:cNvPr id="9" name="CuadroTexto 8"/>
          <p:cNvSpPr txBox="1"/>
          <p:nvPr/>
        </p:nvSpPr>
        <p:spPr>
          <a:xfrm>
            <a:off x="6327831" y="2731220"/>
            <a:ext cx="1872208" cy="923330"/>
          </a:xfrm>
          <a:prstGeom prst="rect">
            <a:avLst/>
          </a:prstGeom>
          <a:solidFill>
            <a:schemeClr val="accent3">
              <a:lumMod val="20000"/>
              <a:lumOff val="80000"/>
            </a:schemeClr>
          </a:solidFill>
          <a:ln>
            <a:solidFill>
              <a:schemeClr val="accent3">
                <a:shade val="95000"/>
                <a:satMod val="105000"/>
              </a:schemeClr>
            </a:solidFill>
          </a:ln>
        </p:spPr>
        <p:txBody>
          <a:bodyPr wrap="square" rtlCol="0">
            <a:spAutoFit/>
          </a:bodyPr>
          <a:lstStyle/>
          <a:p>
            <a:pPr algn="ctr"/>
            <a:r>
              <a:rPr lang="es-EC" dirty="0" smtClean="0"/>
              <a:t>Bienes constituidos en Fideicomiso</a:t>
            </a:r>
            <a:endParaRPr lang="es-EC" dirty="0"/>
          </a:p>
        </p:txBody>
      </p:sp>
      <p:sp>
        <p:nvSpPr>
          <p:cNvPr id="10" name="Flecha abajo 9"/>
          <p:cNvSpPr/>
          <p:nvPr/>
        </p:nvSpPr>
        <p:spPr>
          <a:xfrm>
            <a:off x="6975903" y="1795118"/>
            <a:ext cx="504056" cy="468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CuadroTexto 10"/>
          <p:cNvSpPr txBox="1"/>
          <p:nvPr/>
        </p:nvSpPr>
        <p:spPr>
          <a:xfrm>
            <a:off x="6652375" y="2348187"/>
            <a:ext cx="1187624" cy="369332"/>
          </a:xfrm>
          <a:prstGeom prst="rect">
            <a:avLst/>
          </a:prstGeom>
          <a:noFill/>
        </p:spPr>
        <p:txBody>
          <a:bodyPr wrap="square" rtlCol="0">
            <a:spAutoFit/>
          </a:bodyPr>
          <a:lstStyle/>
          <a:p>
            <a:r>
              <a:rPr lang="es-EC" dirty="0" smtClean="0"/>
              <a:t>Transfiere</a:t>
            </a:r>
            <a:endParaRPr lang="es-EC" dirty="0"/>
          </a:p>
        </p:txBody>
      </p:sp>
      <p:sp>
        <p:nvSpPr>
          <p:cNvPr id="12" name="Rectángulo redondeado 11"/>
          <p:cNvSpPr/>
          <p:nvPr/>
        </p:nvSpPr>
        <p:spPr>
          <a:xfrm>
            <a:off x="711207" y="2762042"/>
            <a:ext cx="1741067" cy="9233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dirty="0" smtClean="0"/>
              <a:t>Administrados</a:t>
            </a:r>
            <a:endParaRPr lang="es-EC" dirty="0"/>
          </a:p>
        </p:txBody>
      </p:sp>
      <p:pic>
        <p:nvPicPr>
          <p:cNvPr id="14" name="Imagen 13"/>
          <p:cNvPicPr>
            <a:picLocks noChangeAspect="1"/>
          </p:cNvPicPr>
          <p:nvPr/>
        </p:nvPicPr>
        <p:blipFill rotWithShape="1">
          <a:blip r:embed="rId4"/>
          <a:srcRect l="71600" t="-49535" r="-71600" b="49535"/>
          <a:stretch/>
        </p:blipFill>
        <p:spPr>
          <a:xfrm>
            <a:off x="3263435" y="963881"/>
            <a:ext cx="4000500" cy="3038475"/>
          </a:xfrm>
          <a:prstGeom prst="rect">
            <a:avLst/>
          </a:prstGeom>
        </p:spPr>
      </p:pic>
      <p:sp>
        <p:nvSpPr>
          <p:cNvPr id="15" name="Flecha izquierda 14"/>
          <p:cNvSpPr/>
          <p:nvPr/>
        </p:nvSpPr>
        <p:spPr>
          <a:xfrm>
            <a:off x="5067691" y="2992874"/>
            <a:ext cx="792088" cy="461665"/>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C"/>
          </a:p>
        </p:txBody>
      </p:sp>
      <p:sp>
        <p:nvSpPr>
          <p:cNvPr id="16" name="Flecha izquierda 15"/>
          <p:cNvSpPr/>
          <p:nvPr/>
        </p:nvSpPr>
        <p:spPr>
          <a:xfrm>
            <a:off x="2556230" y="2992874"/>
            <a:ext cx="532796" cy="407280"/>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685459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683568" y="3429000"/>
            <a:ext cx="8229600"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s-ES" sz="3600" b="1" dirty="0" smtClean="0">
                <a:latin typeface="Baskerville Old Face" panose="02020602080505020303" pitchFamily="18" charset="0"/>
              </a:rPr>
              <a:t>ENCUESTAS A PROPIETARIOS DE PYMES DEL SECTOR DE LA CONSTRUCCIÓN DEL DMQ</a:t>
            </a:r>
          </a:p>
          <a:p>
            <a:r>
              <a:rPr lang="es-EC" sz="3600" b="1" dirty="0" smtClean="0">
                <a:latin typeface="Baskerville Old Face" panose="02020602080505020303" pitchFamily="18" charset="0"/>
              </a:rPr>
              <a:t/>
            </a:r>
            <a:br>
              <a:rPr lang="es-EC" sz="3600" b="1" dirty="0" smtClean="0">
                <a:latin typeface="Baskerville Old Face" panose="02020602080505020303" pitchFamily="18" charset="0"/>
              </a:rPr>
            </a:br>
            <a:r>
              <a:rPr lang="es-ES" sz="3600" b="1" dirty="0" smtClean="0">
                <a:latin typeface="Baskerville Old Face" panose="02020602080505020303" pitchFamily="18" charset="0"/>
              </a:rPr>
              <a:t> </a:t>
            </a:r>
            <a:endParaRPr lang="es-EC" sz="3600" dirty="0">
              <a:latin typeface="Baskerville Old Face" panose="02020602080505020303" pitchFamily="18" charset="0"/>
            </a:endParaRPr>
          </a:p>
        </p:txBody>
      </p:sp>
    </p:spTree>
    <p:extLst>
      <p:ext uri="{BB962C8B-B14F-4D97-AF65-F5344CB8AC3E}">
        <p14:creationId xmlns:p14="http://schemas.microsoft.com/office/powerpoint/2010/main" val="2000375822"/>
      </p:ext>
    </p:extLst>
  </p:cSld>
  <p:clrMapOvr>
    <a:masterClrMapping/>
  </p:clrMapOvr>
  <p:transition spd="slow" advClick="0">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2" y="548680"/>
            <a:ext cx="7704856" cy="1010020"/>
          </a:xfrm>
          <a:prstGeom prst="rect">
            <a:avLst/>
          </a:prstGeom>
        </p:spPr>
        <p:txBody>
          <a:bodyPr wrap="square">
            <a:spAutoFit/>
          </a:bodyPr>
          <a:lstStyle/>
          <a:p>
            <a:pPr marL="342900" lvl="0" indent="-342900" algn="just">
              <a:lnSpc>
                <a:spcPct val="150000"/>
              </a:lnSpc>
              <a:spcAft>
                <a:spcPts val="800"/>
              </a:spcAft>
              <a:buFont typeface="+mj-lt"/>
              <a:buAutoNum type="arabicPeriod"/>
            </a:pPr>
            <a:r>
              <a:rPr lang="es-EC" sz="2100" b="1" dirty="0">
                <a:latin typeface="Times New Roman" panose="02020603050405020304" pitchFamily="18" charset="0"/>
                <a:ea typeface="Calibri" panose="020F0502020204030204" pitchFamily="34" charset="0"/>
                <a:cs typeface="Times New Roman" panose="02020603050405020304" pitchFamily="18" charset="0"/>
              </a:rPr>
              <a:t>¿A qué forma de financiamiento accede su </a:t>
            </a:r>
            <a:r>
              <a:rPr lang="es-EC" sz="2100" b="1" dirty="0" smtClean="0">
                <a:latin typeface="Times New Roman" panose="02020603050405020304" pitchFamily="18" charset="0"/>
                <a:ea typeface="Calibri" panose="020F0502020204030204" pitchFamily="34" charset="0"/>
                <a:cs typeface="Times New Roman" panose="02020603050405020304" pitchFamily="18" charset="0"/>
              </a:rPr>
              <a:t>PYME </a:t>
            </a:r>
            <a:r>
              <a:rPr lang="es-EC" sz="2100" b="1" dirty="0">
                <a:latin typeface="Times New Roman" panose="02020603050405020304" pitchFamily="18" charset="0"/>
                <a:ea typeface="Calibri" panose="020F0502020204030204" pitchFamily="34" charset="0"/>
                <a:cs typeface="Times New Roman" panose="02020603050405020304" pitchFamily="18" charset="0"/>
              </a:rPr>
              <a:t>regularmente?</a:t>
            </a:r>
            <a:endParaRPr lang="es-EC" sz="2100" dirty="0">
              <a:ea typeface="Calibri" panose="020F0502020204030204" pitchFamily="34"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4181456815"/>
              </p:ext>
            </p:extLst>
          </p:nvPr>
        </p:nvGraphicFramePr>
        <p:xfrm>
          <a:off x="514857" y="2420888"/>
          <a:ext cx="7920880" cy="360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74125885"/>
              </p:ext>
            </p:extLst>
          </p:nvPr>
        </p:nvGraphicFramePr>
        <p:xfrm>
          <a:off x="3216136" y="1155208"/>
          <a:ext cx="5100280" cy="1121664"/>
        </p:xfrm>
        <a:graphic>
          <a:graphicData uri="http://schemas.openxmlformats.org/drawingml/2006/table">
            <a:tbl>
              <a:tblPr firstRow="1" firstCol="1" bandRow="1">
                <a:tableStyleId>{5C22544A-7EE6-4342-B048-85BDC9FD1C3A}</a:tableStyleId>
              </a:tblPr>
              <a:tblGrid>
                <a:gridCol w="2373545"/>
                <a:gridCol w="2726735"/>
              </a:tblGrid>
              <a:tr h="0">
                <a:tc>
                  <a:txBody>
                    <a:bodyPr/>
                    <a:lstStyle/>
                    <a:p>
                      <a:pPr algn="ctr">
                        <a:lnSpc>
                          <a:spcPct val="115000"/>
                        </a:lnSpc>
                        <a:spcAft>
                          <a:spcPts val="0"/>
                        </a:spcAft>
                      </a:pPr>
                      <a:r>
                        <a:rPr lang="es-ES" sz="1600" dirty="0">
                          <a:effectLst/>
                        </a:rPr>
                        <a:t>Alternativa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Frecuencia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s-ES" sz="1600">
                          <a:effectLst/>
                        </a:rPr>
                        <a:t>Préstamo de familiares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a:effectLst/>
                        </a:rPr>
                        <a:t>95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15000"/>
                        </a:lnSpc>
                        <a:spcAft>
                          <a:spcPts val="0"/>
                        </a:spcAft>
                      </a:pPr>
                      <a:r>
                        <a:rPr lang="es-ES" sz="1600">
                          <a:effectLst/>
                        </a:rPr>
                        <a:t>Préstamo de Bancos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41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s-ES" sz="1600">
                          <a:effectLst/>
                        </a:rPr>
                        <a:t>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a:effectLst/>
                        </a:rPr>
                        <a:t>136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193584252"/>
      </p:ext>
    </p:extLst>
  </p:cSld>
  <p:clrMapOvr>
    <a:masterClrMapping/>
  </p:clrMapOvr>
  <p:transition spd="med" advClick="0">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548680"/>
            <a:ext cx="7704856" cy="1061829"/>
          </a:xfrm>
          <a:prstGeom prst="rect">
            <a:avLst/>
          </a:prstGeom>
        </p:spPr>
        <p:txBody>
          <a:bodyPr wrap="square">
            <a:spAutoFit/>
          </a:bodyPr>
          <a:lstStyle/>
          <a:p>
            <a:pPr lvl="0" algn="just">
              <a:lnSpc>
                <a:spcPct val="150000"/>
              </a:lnSpc>
              <a:spcAft>
                <a:spcPts val="600"/>
              </a:spcAft>
            </a:pPr>
            <a:r>
              <a:rPr lang="es-EC" sz="2100" b="1" dirty="0" smtClean="0">
                <a:latin typeface="Times New Roman" panose="02020603050405020304" pitchFamily="18" charset="0"/>
                <a:ea typeface="Calibri" panose="020F0502020204030204" pitchFamily="34" charset="0"/>
                <a:cs typeface="Times New Roman" panose="02020603050405020304" pitchFamily="18" charset="0"/>
              </a:rPr>
              <a:t>2. ¿Cuál </a:t>
            </a:r>
            <a:r>
              <a:rPr lang="es-EC" sz="2100" b="1" dirty="0">
                <a:latin typeface="Times New Roman" panose="02020603050405020304" pitchFamily="18" charset="0"/>
                <a:ea typeface="Calibri" panose="020F0502020204030204" pitchFamily="34" charset="0"/>
                <a:cs typeface="Times New Roman" panose="02020603050405020304" pitchFamily="18" charset="0"/>
              </a:rPr>
              <a:t>de las siguientes instituciones bancarias es la que con mayor frecuencia financia las actividades de su PYMES?</a:t>
            </a:r>
            <a:endParaRPr lang="es-EC" sz="2100" dirty="0">
              <a:ea typeface="Calibri" panose="020F0502020204030204" pitchFamily="34" charset="0"/>
              <a:cs typeface="Times New Roman" panose="02020603050405020304" pitchFamily="18" charset="0"/>
            </a:endParaRPr>
          </a:p>
        </p:txBody>
      </p:sp>
      <p:graphicFrame>
        <p:nvGraphicFramePr>
          <p:cNvPr id="3" name="Gráfico 2"/>
          <p:cNvGraphicFramePr/>
          <p:nvPr>
            <p:extLst>
              <p:ext uri="{D42A27DB-BD31-4B8C-83A1-F6EECF244321}">
                <p14:modId xmlns:p14="http://schemas.microsoft.com/office/powerpoint/2010/main" val="1542476915"/>
              </p:ext>
            </p:extLst>
          </p:nvPr>
        </p:nvGraphicFramePr>
        <p:xfrm>
          <a:off x="495290" y="1988840"/>
          <a:ext cx="4508758" cy="3384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672782711"/>
              </p:ext>
            </p:extLst>
          </p:nvPr>
        </p:nvGraphicFramePr>
        <p:xfrm>
          <a:off x="5220072" y="2564904"/>
          <a:ext cx="3672408" cy="2160242"/>
        </p:xfrm>
        <a:graphic>
          <a:graphicData uri="http://schemas.openxmlformats.org/drawingml/2006/table">
            <a:tbl>
              <a:tblPr firstRow="1" firstCol="1" bandRow="1">
                <a:tableStyleId>{5C22544A-7EE6-4342-B048-85BDC9FD1C3A}</a:tableStyleId>
              </a:tblPr>
              <a:tblGrid>
                <a:gridCol w="2385817"/>
                <a:gridCol w="1286591"/>
              </a:tblGrid>
              <a:tr h="308606">
                <a:tc>
                  <a:txBody>
                    <a:bodyPr/>
                    <a:lstStyle/>
                    <a:p>
                      <a:pPr algn="ctr">
                        <a:lnSpc>
                          <a:spcPct val="115000"/>
                        </a:lnSpc>
                        <a:spcAft>
                          <a:spcPts val="0"/>
                        </a:spcAft>
                      </a:pPr>
                      <a:r>
                        <a:rPr lang="es-ES" sz="1600">
                          <a:effectLst/>
                        </a:rPr>
                        <a:t>Alternativa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Frecuencia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8606">
                <a:tc>
                  <a:txBody>
                    <a:bodyPr/>
                    <a:lstStyle/>
                    <a:p>
                      <a:pPr algn="ctr">
                        <a:lnSpc>
                          <a:spcPct val="115000"/>
                        </a:lnSpc>
                        <a:spcAft>
                          <a:spcPts val="0"/>
                        </a:spcAft>
                      </a:pPr>
                      <a:r>
                        <a:rPr lang="es-ES" sz="1600">
                          <a:effectLst/>
                        </a:rPr>
                        <a:t>Banco Pichincha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8606">
                <a:tc>
                  <a:txBody>
                    <a:bodyPr/>
                    <a:lstStyle/>
                    <a:p>
                      <a:pPr algn="ctr">
                        <a:lnSpc>
                          <a:spcPct val="115000"/>
                        </a:lnSpc>
                        <a:spcAft>
                          <a:spcPts val="0"/>
                        </a:spcAft>
                      </a:pPr>
                      <a:r>
                        <a:rPr lang="es-ES" sz="1600">
                          <a:effectLst/>
                        </a:rPr>
                        <a:t>Mutualista Pichincha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26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8606">
                <a:tc>
                  <a:txBody>
                    <a:bodyPr/>
                    <a:lstStyle/>
                    <a:p>
                      <a:pPr algn="ctr">
                        <a:lnSpc>
                          <a:spcPct val="115000"/>
                        </a:lnSpc>
                        <a:spcAft>
                          <a:spcPts val="0"/>
                        </a:spcAft>
                      </a:pPr>
                      <a:r>
                        <a:rPr lang="es-ES" sz="1600">
                          <a:effectLst/>
                        </a:rPr>
                        <a:t>Banco del Pacífico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8606">
                <a:tc>
                  <a:txBody>
                    <a:bodyPr/>
                    <a:lstStyle/>
                    <a:p>
                      <a:pPr algn="ctr">
                        <a:lnSpc>
                          <a:spcPct val="115000"/>
                        </a:lnSpc>
                        <a:spcAft>
                          <a:spcPts val="0"/>
                        </a:spcAft>
                      </a:pPr>
                      <a:r>
                        <a:rPr lang="es-ES" sz="1600">
                          <a:effectLst/>
                        </a:rPr>
                        <a:t>Banco de Guayaquil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8606">
                <a:tc>
                  <a:txBody>
                    <a:bodyPr/>
                    <a:lstStyle/>
                    <a:p>
                      <a:pPr algn="ctr">
                        <a:lnSpc>
                          <a:spcPct val="115000"/>
                        </a:lnSpc>
                        <a:spcAft>
                          <a:spcPts val="0"/>
                        </a:spcAft>
                      </a:pPr>
                      <a:r>
                        <a:rPr lang="es-ES" sz="1600">
                          <a:effectLst/>
                        </a:rPr>
                        <a:t>Bolsa de valores</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8606">
                <a:tc>
                  <a:txBody>
                    <a:bodyPr/>
                    <a:lstStyle/>
                    <a:p>
                      <a:pPr algn="ctr">
                        <a:lnSpc>
                          <a:spcPct val="115000"/>
                        </a:lnSpc>
                        <a:spcAft>
                          <a:spcPts val="0"/>
                        </a:spcAft>
                      </a:pPr>
                      <a:r>
                        <a:rPr lang="es-ES" sz="1600">
                          <a:effectLst/>
                        </a:rPr>
                        <a:t>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a:effectLst/>
                        </a:rPr>
                        <a:t>41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066483852"/>
      </p:ext>
    </p:extLst>
  </p:cSld>
  <p:clrMapOvr>
    <a:masterClrMapping/>
  </p:clrMapOvr>
  <p:transition spd="med" advClick="0">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7544" y="548680"/>
            <a:ext cx="8280920" cy="1010020"/>
          </a:xfrm>
          <a:prstGeom prst="rect">
            <a:avLst/>
          </a:prstGeom>
        </p:spPr>
        <p:txBody>
          <a:bodyPr wrap="square">
            <a:spAutoFit/>
          </a:bodyPr>
          <a:lstStyle/>
          <a:p>
            <a:pPr lvl="0" algn="just">
              <a:lnSpc>
                <a:spcPct val="150000"/>
              </a:lnSpc>
              <a:spcAft>
                <a:spcPts val="800"/>
              </a:spcAft>
            </a:pPr>
            <a:r>
              <a:rPr lang="es-EC" sz="2100" b="1" dirty="0" smtClean="0">
                <a:latin typeface="Times New Roman" panose="02020603050405020304" pitchFamily="18" charset="0"/>
                <a:ea typeface="Calibri" panose="020F0502020204030204" pitchFamily="34" charset="0"/>
                <a:cs typeface="Times New Roman" panose="02020603050405020304" pitchFamily="18" charset="0"/>
              </a:rPr>
              <a:t>3. ¿Conoce </a:t>
            </a:r>
            <a:r>
              <a:rPr lang="es-EC" sz="2100" b="1" dirty="0">
                <a:latin typeface="Times New Roman" panose="02020603050405020304" pitchFamily="18" charset="0"/>
                <a:ea typeface="Calibri" panose="020F0502020204030204" pitchFamily="34" charset="0"/>
                <a:cs typeface="Times New Roman" panose="02020603050405020304" pitchFamily="18" charset="0"/>
              </a:rPr>
              <a:t>usted de otras alternativas de financiamiento a las que puede acceder su </a:t>
            </a:r>
            <a:r>
              <a:rPr lang="es-EC" sz="2100" b="1" dirty="0" smtClean="0">
                <a:latin typeface="Times New Roman" panose="02020603050405020304" pitchFamily="18" charset="0"/>
                <a:ea typeface="Calibri" panose="020F0502020204030204" pitchFamily="34" charset="0"/>
                <a:cs typeface="Times New Roman" panose="02020603050405020304" pitchFamily="18" charset="0"/>
              </a:rPr>
              <a:t>PYME?</a:t>
            </a:r>
            <a:endParaRPr lang="es-EC" sz="2100" dirty="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377410936"/>
              </p:ext>
            </p:extLst>
          </p:nvPr>
        </p:nvGraphicFramePr>
        <p:xfrm>
          <a:off x="611560" y="2924944"/>
          <a:ext cx="2958784" cy="1121664"/>
        </p:xfrm>
        <a:graphic>
          <a:graphicData uri="http://schemas.openxmlformats.org/drawingml/2006/table">
            <a:tbl>
              <a:tblPr firstRow="1" firstCol="1" bandRow="1">
                <a:tableStyleId>{5C22544A-7EE6-4342-B048-85BDC9FD1C3A}</a:tableStyleId>
              </a:tblPr>
              <a:tblGrid>
                <a:gridCol w="1291272"/>
                <a:gridCol w="1667512"/>
              </a:tblGrid>
              <a:tr h="0">
                <a:tc>
                  <a:txBody>
                    <a:bodyPr/>
                    <a:lstStyle/>
                    <a:p>
                      <a:pPr algn="ctr">
                        <a:lnSpc>
                          <a:spcPct val="115000"/>
                        </a:lnSpc>
                        <a:spcAft>
                          <a:spcPts val="0"/>
                        </a:spcAft>
                      </a:pPr>
                      <a:r>
                        <a:rPr lang="es-ES" sz="1600">
                          <a:effectLst/>
                        </a:rPr>
                        <a:t>Alternativa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Frecuencia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s-ES" sz="1600">
                          <a:effectLst/>
                        </a:rPr>
                        <a:t>Sí</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34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s-ES" sz="1600">
                          <a:effectLst/>
                        </a:rPr>
                        <a:t>No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102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s-ES" sz="1600">
                          <a:effectLst/>
                        </a:rPr>
                        <a:t>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a:effectLst/>
                        </a:rPr>
                        <a:t>136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Gráfico 3"/>
          <p:cNvGraphicFramePr/>
          <p:nvPr>
            <p:extLst>
              <p:ext uri="{D42A27DB-BD31-4B8C-83A1-F6EECF244321}">
                <p14:modId xmlns:p14="http://schemas.microsoft.com/office/powerpoint/2010/main" val="1344707218"/>
              </p:ext>
            </p:extLst>
          </p:nvPr>
        </p:nvGraphicFramePr>
        <p:xfrm>
          <a:off x="3851920" y="1700808"/>
          <a:ext cx="4896544" cy="34999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3223808"/>
      </p:ext>
    </p:extLst>
  </p:cSld>
  <p:clrMapOvr>
    <a:masterClrMapping/>
  </p:clrMapOvr>
  <p:transition spd="med" advClick="0">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476672"/>
            <a:ext cx="7488832" cy="1494768"/>
          </a:xfrm>
          <a:prstGeom prst="rect">
            <a:avLst/>
          </a:prstGeom>
        </p:spPr>
        <p:txBody>
          <a:bodyPr wrap="square">
            <a:spAutoFit/>
          </a:bodyPr>
          <a:lstStyle/>
          <a:p>
            <a:pPr lvl="0" algn="just">
              <a:lnSpc>
                <a:spcPct val="150000"/>
              </a:lnSpc>
              <a:spcAft>
                <a:spcPts val="800"/>
              </a:spcAft>
            </a:pPr>
            <a:r>
              <a:rPr lang="es-EC" sz="2100" b="1" dirty="0" smtClean="0">
                <a:latin typeface="Times New Roman" panose="02020603050405020304" pitchFamily="18" charset="0"/>
                <a:ea typeface="Calibri" panose="020F0502020204030204" pitchFamily="34" charset="0"/>
                <a:cs typeface="Times New Roman" panose="02020603050405020304" pitchFamily="18" charset="0"/>
              </a:rPr>
              <a:t>4. ¿Cree </a:t>
            </a:r>
            <a:r>
              <a:rPr lang="es-EC" sz="2100" b="1" dirty="0">
                <a:latin typeface="Times New Roman" panose="02020603050405020304" pitchFamily="18" charset="0"/>
                <a:ea typeface="Calibri" panose="020F0502020204030204" pitchFamily="34" charset="0"/>
                <a:cs typeface="Times New Roman" panose="02020603050405020304" pitchFamily="18" charset="0"/>
              </a:rPr>
              <a:t>usted que es necesario para el desarrollo de las PYMES familiares del sector de la construcción la búsqueda de nuevas alternativas de financiamiento?</a:t>
            </a:r>
            <a:endParaRPr lang="es-EC" sz="2100" dirty="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221673331"/>
              </p:ext>
            </p:extLst>
          </p:nvPr>
        </p:nvGraphicFramePr>
        <p:xfrm>
          <a:off x="395536" y="3226532"/>
          <a:ext cx="3106687" cy="1210580"/>
        </p:xfrm>
        <a:graphic>
          <a:graphicData uri="http://schemas.openxmlformats.org/drawingml/2006/table">
            <a:tbl>
              <a:tblPr firstRow="1" firstCol="1" bandRow="1">
                <a:tableStyleId>{5C22544A-7EE6-4342-B048-85BDC9FD1C3A}</a:tableStyleId>
              </a:tblPr>
              <a:tblGrid>
                <a:gridCol w="1303739"/>
                <a:gridCol w="1802948"/>
              </a:tblGrid>
              <a:tr h="302645">
                <a:tc>
                  <a:txBody>
                    <a:bodyPr/>
                    <a:lstStyle/>
                    <a:p>
                      <a:pPr algn="ctr">
                        <a:lnSpc>
                          <a:spcPct val="115000"/>
                        </a:lnSpc>
                        <a:spcAft>
                          <a:spcPts val="0"/>
                        </a:spcAft>
                      </a:pPr>
                      <a:r>
                        <a:rPr lang="es-ES" sz="1600" dirty="0">
                          <a:effectLst/>
                        </a:rPr>
                        <a:t>Alternativa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a:effectLst/>
                        </a:rPr>
                        <a:t>Frecuencia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2645">
                <a:tc>
                  <a:txBody>
                    <a:bodyPr/>
                    <a:lstStyle/>
                    <a:p>
                      <a:pPr algn="ctr">
                        <a:lnSpc>
                          <a:spcPct val="115000"/>
                        </a:lnSpc>
                        <a:spcAft>
                          <a:spcPts val="0"/>
                        </a:spcAft>
                      </a:pPr>
                      <a:r>
                        <a:rPr lang="es-ES" sz="1600">
                          <a:effectLst/>
                        </a:rPr>
                        <a:t>Sí</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94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2645">
                <a:tc>
                  <a:txBody>
                    <a:bodyPr/>
                    <a:lstStyle/>
                    <a:p>
                      <a:pPr algn="ctr">
                        <a:lnSpc>
                          <a:spcPct val="115000"/>
                        </a:lnSpc>
                        <a:spcAft>
                          <a:spcPts val="0"/>
                        </a:spcAft>
                      </a:pPr>
                      <a:r>
                        <a:rPr lang="es-ES" sz="1600">
                          <a:effectLst/>
                        </a:rPr>
                        <a:t>No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42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02645">
                <a:tc>
                  <a:txBody>
                    <a:bodyPr/>
                    <a:lstStyle/>
                    <a:p>
                      <a:pPr algn="ctr">
                        <a:lnSpc>
                          <a:spcPct val="115000"/>
                        </a:lnSpc>
                        <a:spcAft>
                          <a:spcPts val="0"/>
                        </a:spcAft>
                      </a:pPr>
                      <a:r>
                        <a:rPr lang="es-ES" sz="1600">
                          <a:effectLst/>
                        </a:rPr>
                        <a:t>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a:effectLst/>
                        </a:rPr>
                        <a:t>136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Gráfico 3"/>
          <p:cNvGraphicFramePr/>
          <p:nvPr>
            <p:extLst>
              <p:ext uri="{D42A27DB-BD31-4B8C-83A1-F6EECF244321}">
                <p14:modId xmlns:p14="http://schemas.microsoft.com/office/powerpoint/2010/main" val="2382269584"/>
              </p:ext>
            </p:extLst>
          </p:nvPr>
        </p:nvGraphicFramePr>
        <p:xfrm>
          <a:off x="3707904" y="2007388"/>
          <a:ext cx="5166320" cy="35098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4293959"/>
      </p:ext>
    </p:extLst>
  </p:cSld>
  <p:clrMapOvr>
    <a:masterClrMapping/>
  </p:clrMapOvr>
  <p:transition spd="med" advClick="0">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2" y="476672"/>
            <a:ext cx="7992888" cy="1546577"/>
          </a:xfrm>
          <a:prstGeom prst="rect">
            <a:avLst/>
          </a:prstGeom>
        </p:spPr>
        <p:txBody>
          <a:bodyPr wrap="square">
            <a:spAutoFit/>
          </a:bodyPr>
          <a:lstStyle/>
          <a:p>
            <a:pPr lvl="0" algn="just">
              <a:lnSpc>
                <a:spcPct val="150000"/>
              </a:lnSpc>
              <a:spcAft>
                <a:spcPts val="800"/>
              </a:spcAft>
            </a:pPr>
            <a:r>
              <a:rPr lang="es-EC" sz="2100" b="1" dirty="0">
                <a:latin typeface="Times New Roman" panose="02020603050405020304" pitchFamily="18" charset="0"/>
                <a:ea typeface="Calibri" panose="020F0502020204030204" pitchFamily="34" charset="0"/>
                <a:cs typeface="Times New Roman" panose="02020603050405020304" pitchFamily="18" charset="0"/>
              </a:rPr>
              <a:t>5</a:t>
            </a:r>
            <a:r>
              <a:rPr lang="es-EC" sz="2100" b="1" dirty="0" smtClean="0">
                <a:latin typeface="Times New Roman" panose="02020603050405020304" pitchFamily="18" charset="0"/>
                <a:ea typeface="Calibri" panose="020F0502020204030204" pitchFamily="34" charset="0"/>
                <a:cs typeface="Times New Roman" panose="02020603050405020304" pitchFamily="18" charset="0"/>
              </a:rPr>
              <a:t>. ¿Cuáles </a:t>
            </a:r>
            <a:r>
              <a:rPr lang="es-EC" sz="2100" b="1" dirty="0">
                <a:latin typeface="Times New Roman" panose="02020603050405020304" pitchFamily="18" charset="0"/>
                <a:ea typeface="Calibri" panose="020F0502020204030204" pitchFamily="34" charset="0"/>
                <a:cs typeface="Times New Roman" panose="02020603050405020304" pitchFamily="18" charset="0"/>
              </a:rPr>
              <a:t>considera usted que son los aspectos del financiamiento formal o préstamo bancario que desestimulan a los propietarios de las PYMES?</a:t>
            </a:r>
            <a:endParaRPr lang="es-EC" sz="2100" dirty="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430161287"/>
              </p:ext>
            </p:extLst>
          </p:nvPr>
        </p:nvGraphicFramePr>
        <p:xfrm>
          <a:off x="5364088" y="2924944"/>
          <a:ext cx="3619183" cy="1675776"/>
        </p:xfrm>
        <a:graphic>
          <a:graphicData uri="http://schemas.openxmlformats.org/drawingml/2006/table">
            <a:tbl>
              <a:tblPr firstRow="1" firstCol="1" bandRow="1">
                <a:tableStyleId>{5C22544A-7EE6-4342-B048-85BDC9FD1C3A}</a:tableStyleId>
              </a:tblPr>
              <a:tblGrid>
                <a:gridCol w="2507298"/>
                <a:gridCol w="1111885"/>
              </a:tblGrid>
              <a:tr h="279296">
                <a:tc>
                  <a:txBody>
                    <a:bodyPr/>
                    <a:lstStyle/>
                    <a:p>
                      <a:pPr algn="ctr">
                        <a:lnSpc>
                          <a:spcPct val="115000"/>
                        </a:lnSpc>
                        <a:spcAft>
                          <a:spcPts val="0"/>
                        </a:spcAft>
                      </a:pPr>
                      <a:r>
                        <a:rPr lang="es-ES" sz="1400">
                          <a:effectLst/>
                        </a:rPr>
                        <a:t>Alternativa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a:effectLst/>
                        </a:rPr>
                        <a:t>Frecuencia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9296">
                <a:tc>
                  <a:txBody>
                    <a:bodyPr/>
                    <a:lstStyle/>
                    <a:p>
                      <a:pPr algn="ctr">
                        <a:lnSpc>
                          <a:spcPct val="115000"/>
                        </a:lnSpc>
                        <a:spcAft>
                          <a:spcPts val="0"/>
                        </a:spcAft>
                      </a:pPr>
                      <a:r>
                        <a:rPr lang="es-ES" sz="1400">
                          <a:effectLst/>
                        </a:rPr>
                        <a:t>Requisitos demandados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a:effectLst/>
                        </a:rPr>
                        <a:t>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9296">
                <a:tc>
                  <a:txBody>
                    <a:bodyPr/>
                    <a:lstStyle/>
                    <a:p>
                      <a:pPr algn="ctr">
                        <a:lnSpc>
                          <a:spcPct val="115000"/>
                        </a:lnSpc>
                        <a:spcAft>
                          <a:spcPts val="0"/>
                        </a:spcAft>
                      </a:pPr>
                      <a:r>
                        <a:rPr lang="es-ES" sz="1400">
                          <a:effectLst/>
                        </a:rPr>
                        <a:t>Garantías solicitadas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a:effectLst/>
                        </a:rPr>
                        <a:t>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9296">
                <a:tc>
                  <a:txBody>
                    <a:bodyPr/>
                    <a:lstStyle/>
                    <a:p>
                      <a:pPr algn="ctr">
                        <a:lnSpc>
                          <a:spcPct val="115000"/>
                        </a:lnSpc>
                        <a:spcAft>
                          <a:spcPts val="0"/>
                        </a:spcAft>
                      </a:pPr>
                      <a:r>
                        <a:rPr lang="es-ES" sz="1400">
                          <a:effectLst/>
                        </a:rPr>
                        <a:t>Elevadas tasas de interés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a:effectLst/>
                        </a:rPr>
                        <a:t>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9296">
                <a:tc>
                  <a:txBody>
                    <a:bodyPr/>
                    <a:lstStyle/>
                    <a:p>
                      <a:pPr algn="ctr">
                        <a:lnSpc>
                          <a:spcPct val="115000"/>
                        </a:lnSpc>
                        <a:spcAft>
                          <a:spcPts val="0"/>
                        </a:spcAft>
                      </a:pPr>
                      <a:r>
                        <a:rPr lang="es-ES" sz="1400">
                          <a:effectLst/>
                        </a:rPr>
                        <a:t>Insuficiente financiamiento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a:effectLst/>
                        </a:rPr>
                        <a:t>121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9296">
                <a:tc>
                  <a:txBody>
                    <a:bodyPr/>
                    <a:lstStyle/>
                    <a:p>
                      <a:pPr algn="ctr">
                        <a:lnSpc>
                          <a:spcPct val="115000"/>
                        </a:lnSpc>
                        <a:spcAft>
                          <a:spcPts val="0"/>
                        </a:spcAft>
                      </a:pPr>
                      <a:r>
                        <a:rPr lang="es-ES" sz="1400">
                          <a:effectLst/>
                        </a:rPr>
                        <a:t>Total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400" dirty="0">
                          <a:effectLst/>
                        </a:rPr>
                        <a:t>136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Gráfico 3"/>
          <p:cNvGraphicFramePr/>
          <p:nvPr>
            <p:extLst>
              <p:ext uri="{D42A27DB-BD31-4B8C-83A1-F6EECF244321}">
                <p14:modId xmlns:p14="http://schemas.microsoft.com/office/powerpoint/2010/main" val="2622122772"/>
              </p:ext>
            </p:extLst>
          </p:nvPr>
        </p:nvGraphicFramePr>
        <p:xfrm>
          <a:off x="251520" y="2204864"/>
          <a:ext cx="4968552"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5254321"/>
      </p:ext>
    </p:extLst>
  </p:cSld>
  <p:clrMapOvr>
    <a:masterClrMapping/>
  </p:clrMapOvr>
  <p:transition spd="med" advClick="0">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2" y="548680"/>
            <a:ext cx="8280920" cy="1546577"/>
          </a:xfrm>
          <a:prstGeom prst="rect">
            <a:avLst/>
          </a:prstGeom>
        </p:spPr>
        <p:txBody>
          <a:bodyPr wrap="square">
            <a:spAutoFit/>
          </a:bodyPr>
          <a:lstStyle/>
          <a:p>
            <a:pPr lvl="0" algn="just">
              <a:lnSpc>
                <a:spcPct val="150000"/>
              </a:lnSpc>
              <a:spcAft>
                <a:spcPts val="800"/>
              </a:spcAft>
            </a:pPr>
            <a:r>
              <a:rPr lang="es-EC" sz="2100" b="1" dirty="0" smtClean="0">
                <a:latin typeface="Times New Roman" panose="02020603050405020304" pitchFamily="18" charset="0"/>
                <a:ea typeface="Calibri" panose="020F0502020204030204" pitchFamily="34" charset="0"/>
                <a:cs typeface="Times New Roman" panose="02020603050405020304" pitchFamily="18" charset="0"/>
              </a:rPr>
              <a:t>6. ¿Considera </a:t>
            </a:r>
            <a:r>
              <a:rPr lang="es-EC" sz="2100" b="1" dirty="0">
                <a:latin typeface="Times New Roman" panose="02020603050405020304" pitchFamily="18" charset="0"/>
                <a:ea typeface="Calibri" panose="020F0502020204030204" pitchFamily="34" charset="0"/>
                <a:cs typeface="Times New Roman" panose="02020603050405020304" pitchFamily="18" charset="0"/>
              </a:rPr>
              <a:t>usted que los préstamos informales, como los préstamos familiares son suficientes para dar respuesta a las demandas de financiamiento de las </a:t>
            </a:r>
            <a:r>
              <a:rPr lang="es-EC" sz="2100" b="1" dirty="0" smtClean="0">
                <a:latin typeface="Times New Roman" panose="02020603050405020304" pitchFamily="18" charset="0"/>
                <a:ea typeface="Calibri" panose="020F0502020204030204" pitchFamily="34" charset="0"/>
                <a:cs typeface="Times New Roman" panose="02020603050405020304" pitchFamily="18" charset="0"/>
              </a:rPr>
              <a:t>PYMES </a:t>
            </a:r>
            <a:r>
              <a:rPr lang="es-EC" sz="2100" b="1" dirty="0">
                <a:latin typeface="Times New Roman" panose="02020603050405020304" pitchFamily="18" charset="0"/>
                <a:ea typeface="Calibri" panose="020F0502020204030204" pitchFamily="34" charset="0"/>
                <a:cs typeface="Times New Roman" panose="02020603050405020304" pitchFamily="18" charset="0"/>
              </a:rPr>
              <a:t>del sector de la construcción?</a:t>
            </a:r>
            <a:endParaRPr lang="es-EC" sz="2100" dirty="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4290183414"/>
              </p:ext>
            </p:extLst>
          </p:nvPr>
        </p:nvGraphicFramePr>
        <p:xfrm>
          <a:off x="481234" y="2924944"/>
          <a:ext cx="2938638" cy="1788548"/>
        </p:xfrm>
        <a:graphic>
          <a:graphicData uri="http://schemas.openxmlformats.org/drawingml/2006/table">
            <a:tbl>
              <a:tblPr firstRow="1" firstCol="1" bandRow="1">
                <a:tableStyleId>{5C22544A-7EE6-4342-B048-85BDC9FD1C3A}</a:tableStyleId>
              </a:tblPr>
              <a:tblGrid>
                <a:gridCol w="1291272"/>
                <a:gridCol w="1647366"/>
              </a:tblGrid>
              <a:tr h="447137">
                <a:tc>
                  <a:txBody>
                    <a:bodyPr/>
                    <a:lstStyle/>
                    <a:p>
                      <a:pPr algn="ctr">
                        <a:lnSpc>
                          <a:spcPct val="115000"/>
                        </a:lnSpc>
                        <a:spcAft>
                          <a:spcPts val="0"/>
                        </a:spcAft>
                      </a:pPr>
                      <a:r>
                        <a:rPr lang="es-ES" sz="1600" dirty="0">
                          <a:effectLst/>
                        </a:rPr>
                        <a:t>Alternativa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a:effectLst/>
                        </a:rPr>
                        <a:t>Frecuencia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7137">
                <a:tc>
                  <a:txBody>
                    <a:bodyPr/>
                    <a:lstStyle/>
                    <a:p>
                      <a:pPr algn="ctr">
                        <a:lnSpc>
                          <a:spcPct val="115000"/>
                        </a:lnSpc>
                        <a:spcAft>
                          <a:spcPts val="0"/>
                        </a:spcAft>
                      </a:pPr>
                      <a:r>
                        <a:rPr lang="es-ES" sz="1600">
                          <a:effectLst/>
                        </a:rPr>
                        <a:t>Sí</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14</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7137">
                <a:tc>
                  <a:txBody>
                    <a:bodyPr/>
                    <a:lstStyle/>
                    <a:p>
                      <a:pPr algn="ctr">
                        <a:lnSpc>
                          <a:spcPct val="115000"/>
                        </a:lnSpc>
                        <a:spcAft>
                          <a:spcPts val="0"/>
                        </a:spcAft>
                      </a:pPr>
                      <a:r>
                        <a:rPr lang="es-ES" sz="1600">
                          <a:effectLst/>
                        </a:rPr>
                        <a:t>No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122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47137">
                <a:tc>
                  <a:txBody>
                    <a:bodyPr/>
                    <a:lstStyle/>
                    <a:p>
                      <a:pPr algn="ctr">
                        <a:lnSpc>
                          <a:spcPct val="115000"/>
                        </a:lnSpc>
                        <a:spcAft>
                          <a:spcPts val="0"/>
                        </a:spcAft>
                      </a:pPr>
                      <a:r>
                        <a:rPr lang="es-ES" sz="1600">
                          <a:effectLst/>
                        </a:rPr>
                        <a:t>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a:effectLst/>
                        </a:rPr>
                        <a:t>136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Gráfico 3"/>
          <p:cNvGraphicFramePr/>
          <p:nvPr>
            <p:extLst>
              <p:ext uri="{D42A27DB-BD31-4B8C-83A1-F6EECF244321}">
                <p14:modId xmlns:p14="http://schemas.microsoft.com/office/powerpoint/2010/main" val="443241998"/>
              </p:ext>
            </p:extLst>
          </p:nvPr>
        </p:nvGraphicFramePr>
        <p:xfrm>
          <a:off x="3779912" y="2276872"/>
          <a:ext cx="4824536" cy="33843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0855238"/>
      </p:ext>
    </p:extLst>
  </p:cSld>
  <p:clrMapOvr>
    <a:masterClrMapping/>
  </p:clrMapOvr>
  <p:transition spd="med" advClick="0">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7544" y="548680"/>
            <a:ext cx="8280920" cy="1494768"/>
          </a:xfrm>
          <a:prstGeom prst="rect">
            <a:avLst/>
          </a:prstGeom>
        </p:spPr>
        <p:txBody>
          <a:bodyPr wrap="square">
            <a:spAutoFit/>
          </a:bodyPr>
          <a:lstStyle/>
          <a:p>
            <a:pPr lvl="0" algn="just">
              <a:lnSpc>
                <a:spcPct val="150000"/>
              </a:lnSpc>
              <a:spcAft>
                <a:spcPts val="800"/>
              </a:spcAft>
            </a:pPr>
            <a:r>
              <a:rPr lang="es-EC" sz="2100" b="1" dirty="0" smtClean="0">
                <a:latin typeface="Times New Roman" panose="02020603050405020304" pitchFamily="18" charset="0"/>
                <a:ea typeface="Calibri" panose="020F0502020204030204" pitchFamily="34" charset="0"/>
                <a:cs typeface="Times New Roman" panose="02020603050405020304" pitchFamily="18" charset="0"/>
              </a:rPr>
              <a:t>7. ¿Valora </a:t>
            </a:r>
            <a:r>
              <a:rPr lang="es-EC" sz="2100" b="1" dirty="0">
                <a:latin typeface="Times New Roman" panose="02020603050405020304" pitchFamily="18" charset="0"/>
                <a:ea typeface="Calibri" panose="020F0502020204030204" pitchFamily="34" charset="0"/>
                <a:cs typeface="Times New Roman" panose="02020603050405020304" pitchFamily="18" charset="0"/>
              </a:rPr>
              <a:t>usted que el financiamiento a partir de la hipoteca del terreno en el cual se desarrollará la obra es una alternativa segura para las PYMES familiares del sector de la construcción?</a:t>
            </a:r>
            <a:endParaRPr lang="es-EC" sz="2100" dirty="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197588917"/>
              </p:ext>
            </p:extLst>
          </p:nvPr>
        </p:nvGraphicFramePr>
        <p:xfrm>
          <a:off x="683568" y="2996952"/>
          <a:ext cx="2592288" cy="1426604"/>
        </p:xfrm>
        <a:graphic>
          <a:graphicData uri="http://schemas.openxmlformats.org/drawingml/2006/table">
            <a:tbl>
              <a:tblPr firstRow="1" firstCol="1" bandRow="1">
                <a:tableStyleId>{5C22544A-7EE6-4342-B048-85BDC9FD1C3A}</a:tableStyleId>
              </a:tblPr>
              <a:tblGrid>
                <a:gridCol w="1312804"/>
                <a:gridCol w="1279484"/>
              </a:tblGrid>
              <a:tr h="356651">
                <a:tc>
                  <a:txBody>
                    <a:bodyPr/>
                    <a:lstStyle/>
                    <a:p>
                      <a:pPr algn="ctr">
                        <a:lnSpc>
                          <a:spcPct val="115000"/>
                        </a:lnSpc>
                        <a:spcAft>
                          <a:spcPts val="0"/>
                        </a:spcAft>
                      </a:pPr>
                      <a:r>
                        <a:rPr lang="es-ES" sz="1600" dirty="0">
                          <a:effectLst/>
                        </a:rPr>
                        <a:t>Alternativa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Frecuencia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6651">
                <a:tc>
                  <a:txBody>
                    <a:bodyPr/>
                    <a:lstStyle/>
                    <a:p>
                      <a:pPr algn="ctr">
                        <a:lnSpc>
                          <a:spcPct val="115000"/>
                        </a:lnSpc>
                        <a:spcAft>
                          <a:spcPts val="0"/>
                        </a:spcAft>
                      </a:pPr>
                      <a:r>
                        <a:rPr lang="es-ES" sz="1600">
                          <a:effectLst/>
                        </a:rPr>
                        <a:t>Sí</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41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6651">
                <a:tc>
                  <a:txBody>
                    <a:bodyPr/>
                    <a:lstStyle/>
                    <a:p>
                      <a:pPr algn="ctr">
                        <a:lnSpc>
                          <a:spcPct val="115000"/>
                        </a:lnSpc>
                        <a:spcAft>
                          <a:spcPts val="0"/>
                        </a:spcAft>
                      </a:pPr>
                      <a:r>
                        <a:rPr lang="es-ES" sz="1600">
                          <a:effectLst/>
                        </a:rPr>
                        <a:t>No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95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6651">
                <a:tc>
                  <a:txBody>
                    <a:bodyPr/>
                    <a:lstStyle/>
                    <a:p>
                      <a:pPr algn="ctr">
                        <a:lnSpc>
                          <a:spcPct val="115000"/>
                        </a:lnSpc>
                        <a:spcAft>
                          <a:spcPts val="0"/>
                        </a:spcAft>
                      </a:pPr>
                      <a:r>
                        <a:rPr lang="es-ES" sz="1600" dirty="0">
                          <a:effectLst/>
                        </a:rPr>
                        <a:t>Total</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a:effectLst/>
                        </a:rPr>
                        <a:t>136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Gráfico 3"/>
          <p:cNvGraphicFramePr/>
          <p:nvPr>
            <p:extLst>
              <p:ext uri="{D42A27DB-BD31-4B8C-83A1-F6EECF244321}">
                <p14:modId xmlns:p14="http://schemas.microsoft.com/office/powerpoint/2010/main" val="2017253008"/>
              </p:ext>
            </p:extLst>
          </p:nvPr>
        </p:nvGraphicFramePr>
        <p:xfrm>
          <a:off x="3707904" y="2204864"/>
          <a:ext cx="4860032" cy="36667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9867501"/>
      </p:ext>
    </p:extLst>
  </p:cSld>
  <p:clrMapOvr>
    <a:masterClrMapping/>
  </p:clrMapOvr>
  <p:transition spd="med" advClick="0">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395536" y="1052736"/>
            <a:ext cx="6120928" cy="648072"/>
          </a:xfrm>
        </p:spPr>
        <p:txBody>
          <a:bodyPr/>
          <a:lstStyle/>
          <a:p>
            <a:pPr algn="l"/>
            <a:r>
              <a:rPr lang="es-EC" altLang="es-ES" sz="3600" b="1" dirty="0" smtClean="0">
                <a:latin typeface="Baskerville Old Face" panose="02020602080505020303" pitchFamily="18" charset="0"/>
              </a:rPr>
              <a:t>OBJETIVO GENERAL</a:t>
            </a:r>
          </a:p>
        </p:txBody>
      </p:sp>
      <p:graphicFrame>
        <p:nvGraphicFramePr>
          <p:cNvPr id="4" name="Diagrama 3"/>
          <p:cNvGraphicFramePr/>
          <p:nvPr>
            <p:extLst>
              <p:ext uri="{D42A27DB-BD31-4B8C-83A1-F6EECF244321}">
                <p14:modId xmlns:p14="http://schemas.microsoft.com/office/powerpoint/2010/main" val="4266357238"/>
              </p:ext>
            </p:extLst>
          </p:nvPr>
        </p:nvGraphicFramePr>
        <p:xfrm>
          <a:off x="1331640" y="2060848"/>
          <a:ext cx="6408712" cy="2586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advClick="0">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2" y="514271"/>
            <a:ext cx="8280920" cy="1546577"/>
          </a:xfrm>
          <a:prstGeom prst="rect">
            <a:avLst/>
          </a:prstGeom>
        </p:spPr>
        <p:txBody>
          <a:bodyPr wrap="square">
            <a:spAutoFit/>
          </a:bodyPr>
          <a:lstStyle/>
          <a:p>
            <a:pPr lvl="0" algn="just">
              <a:lnSpc>
                <a:spcPct val="150000"/>
              </a:lnSpc>
              <a:spcAft>
                <a:spcPts val="800"/>
              </a:spcAft>
            </a:pPr>
            <a:r>
              <a:rPr lang="es-EC" sz="2100" b="1" dirty="0" smtClean="0">
                <a:latin typeface="Times New Roman" panose="02020603050405020304" pitchFamily="18" charset="0"/>
                <a:ea typeface="Calibri" panose="020F0502020204030204" pitchFamily="34" charset="0"/>
                <a:cs typeface="Times New Roman" panose="02020603050405020304" pitchFamily="18" charset="0"/>
              </a:rPr>
              <a:t>8. ¿Considera </a:t>
            </a:r>
            <a:r>
              <a:rPr lang="es-EC" sz="2100" b="1" dirty="0">
                <a:latin typeface="Times New Roman" panose="02020603050405020304" pitchFamily="18" charset="0"/>
                <a:ea typeface="Calibri" panose="020F0502020204030204" pitchFamily="34" charset="0"/>
                <a:cs typeface="Times New Roman" panose="02020603050405020304" pitchFamily="18" charset="0"/>
              </a:rPr>
              <a:t>usted que el financiamiento de las PYMES</a:t>
            </a:r>
            <a:r>
              <a:rPr lang="es-EC" sz="2100" dirty="0">
                <a:latin typeface="Times New Roman" panose="02020603050405020304" pitchFamily="18" charset="0"/>
                <a:ea typeface="Calibri" panose="020F0502020204030204" pitchFamily="34" charset="0"/>
                <a:cs typeface="Times New Roman" panose="02020603050405020304" pitchFamily="18" charset="0"/>
              </a:rPr>
              <a:t> </a:t>
            </a:r>
            <a:r>
              <a:rPr lang="es-EC" sz="2100" b="1" dirty="0">
                <a:latin typeface="Times New Roman" panose="02020603050405020304" pitchFamily="18" charset="0"/>
                <a:ea typeface="Calibri" panose="020F0502020204030204" pitchFamily="34" charset="0"/>
                <a:cs typeface="Times New Roman" panose="02020603050405020304" pitchFamily="18" charset="0"/>
              </a:rPr>
              <a:t>familiares del sector de la construcción a partir de la venta en planos de las diferentes etapas de la obra brinda plenas garantías a dichas instituciones?</a:t>
            </a:r>
            <a:endParaRPr lang="es-EC" sz="2100" dirty="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482110670"/>
              </p:ext>
            </p:extLst>
          </p:nvPr>
        </p:nvGraphicFramePr>
        <p:xfrm>
          <a:off x="5724128" y="3068960"/>
          <a:ext cx="2875258" cy="1121664"/>
        </p:xfrm>
        <a:graphic>
          <a:graphicData uri="http://schemas.openxmlformats.org/drawingml/2006/table">
            <a:tbl>
              <a:tblPr firstRow="1" firstCol="1" bandRow="1">
                <a:tableStyleId>{5C22544A-7EE6-4342-B048-85BDC9FD1C3A}</a:tableStyleId>
              </a:tblPr>
              <a:tblGrid>
                <a:gridCol w="1291272"/>
                <a:gridCol w="1583986"/>
              </a:tblGrid>
              <a:tr h="0">
                <a:tc>
                  <a:txBody>
                    <a:bodyPr/>
                    <a:lstStyle/>
                    <a:p>
                      <a:pPr algn="ctr">
                        <a:lnSpc>
                          <a:spcPct val="115000"/>
                        </a:lnSpc>
                        <a:spcAft>
                          <a:spcPts val="0"/>
                        </a:spcAft>
                      </a:pPr>
                      <a:r>
                        <a:rPr lang="es-ES" sz="1600">
                          <a:effectLst/>
                        </a:rPr>
                        <a:t>Alternativa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Frecuencia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s-ES" sz="1600">
                          <a:effectLst/>
                        </a:rPr>
                        <a:t>Sí</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31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s-ES" sz="1600">
                          <a:effectLst/>
                        </a:rPr>
                        <a:t>No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105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s-ES" sz="1600">
                          <a:effectLst/>
                        </a:rPr>
                        <a:t>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a:effectLst/>
                        </a:rPr>
                        <a:t>136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Gráfico 3"/>
          <p:cNvGraphicFramePr/>
          <p:nvPr>
            <p:extLst>
              <p:ext uri="{D42A27DB-BD31-4B8C-83A1-F6EECF244321}">
                <p14:modId xmlns:p14="http://schemas.microsoft.com/office/powerpoint/2010/main" val="2237674791"/>
              </p:ext>
            </p:extLst>
          </p:nvPr>
        </p:nvGraphicFramePr>
        <p:xfrm>
          <a:off x="467544" y="2204864"/>
          <a:ext cx="5040560" cy="36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7719075"/>
      </p:ext>
    </p:extLst>
  </p:cSld>
  <p:clrMapOvr>
    <a:masterClrMapping/>
  </p:clrMapOvr>
  <p:transition spd="med" advClick="0">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441372"/>
            <a:ext cx="7776864" cy="2031325"/>
          </a:xfrm>
          <a:prstGeom prst="rect">
            <a:avLst/>
          </a:prstGeom>
        </p:spPr>
        <p:txBody>
          <a:bodyPr wrap="square">
            <a:spAutoFit/>
          </a:bodyPr>
          <a:lstStyle/>
          <a:p>
            <a:pPr lvl="0" algn="just">
              <a:lnSpc>
                <a:spcPct val="150000"/>
              </a:lnSpc>
              <a:spcAft>
                <a:spcPts val="800"/>
              </a:spcAft>
            </a:pPr>
            <a:r>
              <a:rPr lang="es-EC" sz="2100" b="1" dirty="0" smtClean="0">
                <a:latin typeface="Times New Roman" panose="02020603050405020304" pitchFamily="18" charset="0"/>
                <a:ea typeface="Calibri" panose="020F0502020204030204" pitchFamily="34" charset="0"/>
                <a:cs typeface="Times New Roman" panose="02020603050405020304" pitchFamily="18" charset="0"/>
              </a:rPr>
              <a:t>9. ¿Valora </a:t>
            </a:r>
            <a:r>
              <a:rPr lang="es-EC" sz="2100" b="1" dirty="0">
                <a:latin typeface="Times New Roman" panose="02020603050405020304" pitchFamily="18" charset="0"/>
                <a:ea typeface="Calibri" panose="020F0502020204030204" pitchFamily="34" charset="0"/>
                <a:cs typeface="Times New Roman" panose="02020603050405020304" pitchFamily="18" charset="0"/>
              </a:rPr>
              <a:t>usted como positivo para la recaudación efectiva de recursos económicos necesarios para las</a:t>
            </a:r>
            <a:r>
              <a:rPr lang="es-EC" sz="2100" dirty="0">
                <a:latin typeface="Times New Roman" panose="02020603050405020304" pitchFamily="18" charset="0"/>
                <a:ea typeface="Calibri" panose="020F0502020204030204" pitchFamily="34" charset="0"/>
                <a:cs typeface="Times New Roman" panose="02020603050405020304" pitchFamily="18" charset="0"/>
              </a:rPr>
              <a:t> </a:t>
            </a:r>
            <a:r>
              <a:rPr lang="es-EC" sz="2100" b="1" dirty="0" smtClean="0">
                <a:latin typeface="Times New Roman" panose="02020603050405020304" pitchFamily="18" charset="0"/>
                <a:ea typeface="Calibri" panose="020F0502020204030204" pitchFamily="34" charset="0"/>
                <a:cs typeface="Times New Roman" panose="02020603050405020304" pitchFamily="18" charset="0"/>
              </a:rPr>
              <a:t>PYMES </a:t>
            </a:r>
            <a:r>
              <a:rPr lang="es-EC" sz="2100" b="1" dirty="0">
                <a:latin typeface="Times New Roman" panose="02020603050405020304" pitchFamily="18" charset="0"/>
                <a:ea typeface="Calibri" panose="020F0502020204030204" pitchFamily="34" charset="0"/>
                <a:cs typeface="Times New Roman" panose="02020603050405020304" pitchFamily="18" charset="0"/>
              </a:rPr>
              <a:t>del sector de la construcción que se desarrolle la alternativa de financiación a través de la bolsa de valores? </a:t>
            </a:r>
            <a:endParaRPr lang="es-EC" sz="2100" dirty="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418231881"/>
              </p:ext>
            </p:extLst>
          </p:nvPr>
        </p:nvGraphicFramePr>
        <p:xfrm>
          <a:off x="467544" y="3356992"/>
          <a:ext cx="2952328" cy="1121664"/>
        </p:xfrm>
        <a:graphic>
          <a:graphicData uri="http://schemas.openxmlformats.org/drawingml/2006/table">
            <a:tbl>
              <a:tblPr firstRow="1" firstCol="1" bandRow="1">
                <a:tableStyleId>{5C22544A-7EE6-4342-B048-85BDC9FD1C3A}</a:tableStyleId>
              </a:tblPr>
              <a:tblGrid>
                <a:gridCol w="1246513"/>
                <a:gridCol w="1705815"/>
              </a:tblGrid>
              <a:tr h="0">
                <a:tc>
                  <a:txBody>
                    <a:bodyPr/>
                    <a:lstStyle/>
                    <a:p>
                      <a:pPr algn="ctr">
                        <a:lnSpc>
                          <a:spcPct val="115000"/>
                        </a:lnSpc>
                        <a:spcAft>
                          <a:spcPts val="0"/>
                        </a:spcAft>
                      </a:pPr>
                      <a:r>
                        <a:rPr lang="es-ES" sz="1600">
                          <a:effectLst/>
                        </a:rPr>
                        <a:t>Alternativa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Frecuencia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s-ES" sz="1600">
                          <a:effectLst/>
                        </a:rPr>
                        <a:t>Sí</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110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s-ES" sz="1600">
                          <a:effectLst/>
                        </a:rPr>
                        <a:t>No</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26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s-ES" sz="1600">
                          <a:effectLst/>
                        </a:rPr>
                        <a:t>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a:effectLst/>
                        </a:rPr>
                        <a:t>136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Gráfico 3"/>
          <p:cNvGraphicFramePr/>
          <p:nvPr>
            <p:extLst>
              <p:ext uri="{D42A27DB-BD31-4B8C-83A1-F6EECF244321}">
                <p14:modId xmlns:p14="http://schemas.microsoft.com/office/powerpoint/2010/main" val="1276788701"/>
              </p:ext>
            </p:extLst>
          </p:nvPr>
        </p:nvGraphicFramePr>
        <p:xfrm>
          <a:off x="3707904" y="2433427"/>
          <a:ext cx="4968552" cy="35135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9855058"/>
      </p:ext>
    </p:extLst>
  </p:cSld>
  <p:clrMapOvr>
    <a:masterClrMapping/>
  </p:clrMapOvr>
  <p:transition spd="med" advClick="0">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548680"/>
            <a:ext cx="8424936" cy="1494768"/>
          </a:xfrm>
          <a:prstGeom prst="rect">
            <a:avLst/>
          </a:prstGeom>
        </p:spPr>
        <p:txBody>
          <a:bodyPr wrap="square">
            <a:spAutoFit/>
          </a:bodyPr>
          <a:lstStyle/>
          <a:p>
            <a:pPr lvl="0" algn="just">
              <a:lnSpc>
                <a:spcPct val="150000"/>
              </a:lnSpc>
              <a:spcAft>
                <a:spcPts val="800"/>
              </a:spcAft>
            </a:pPr>
            <a:r>
              <a:rPr lang="es-EC" sz="2100" b="1" dirty="0">
                <a:latin typeface="Times New Roman" panose="02020603050405020304" pitchFamily="18" charset="0"/>
                <a:ea typeface="Calibri" panose="020F0502020204030204" pitchFamily="34" charset="0"/>
                <a:cs typeface="Times New Roman" panose="02020603050405020304" pitchFamily="18" charset="0"/>
              </a:rPr>
              <a:t>10. ¿Conoce usted las ventajas que obtendrían las PYMES familiares del sector de la construcción de incrementarse la financiación de la bolsa de valores en dicha actividad?</a:t>
            </a:r>
            <a:endParaRPr lang="es-EC" sz="2100" dirty="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29779122"/>
              </p:ext>
            </p:extLst>
          </p:nvPr>
        </p:nvGraphicFramePr>
        <p:xfrm>
          <a:off x="6084168" y="3243440"/>
          <a:ext cx="2743575" cy="1121664"/>
        </p:xfrm>
        <a:graphic>
          <a:graphicData uri="http://schemas.openxmlformats.org/drawingml/2006/table">
            <a:tbl>
              <a:tblPr firstRow="1" firstCol="1" bandRow="1">
                <a:tableStyleId>{5C22544A-7EE6-4342-B048-85BDC9FD1C3A}</a:tableStyleId>
              </a:tblPr>
              <a:tblGrid>
                <a:gridCol w="1291272"/>
                <a:gridCol w="1452303"/>
              </a:tblGrid>
              <a:tr h="0">
                <a:tc>
                  <a:txBody>
                    <a:bodyPr/>
                    <a:lstStyle/>
                    <a:p>
                      <a:pPr algn="ctr">
                        <a:lnSpc>
                          <a:spcPct val="115000"/>
                        </a:lnSpc>
                        <a:spcAft>
                          <a:spcPts val="0"/>
                        </a:spcAft>
                      </a:pPr>
                      <a:r>
                        <a:rPr lang="es-ES" sz="1600" dirty="0">
                          <a:effectLst/>
                        </a:rPr>
                        <a:t>Alternativa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Frecuencia</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s-ES" sz="1600">
                          <a:effectLst/>
                        </a:rPr>
                        <a:t>Sí</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a:effectLst/>
                        </a:rPr>
                        <a:t>47</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s-ES" sz="1600" dirty="0" smtClean="0">
                          <a:effectLst/>
                        </a:rPr>
                        <a:t>No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a:effectLst/>
                        </a:rPr>
                        <a:t>89</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15000"/>
                        </a:lnSpc>
                        <a:spcAft>
                          <a:spcPts val="0"/>
                        </a:spcAft>
                      </a:pPr>
                      <a:r>
                        <a:rPr lang="es-ES" sz="1600">
                          <a:effectLst/>
                        </a:rPr>
                        <a:t>Total</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S" sz="1600" dirty="0">
                          <a:effectLst/>
                        </a:rPr>
                        <a:t>136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Gráfico 3"/>
          <p:cNvGraphicFramePr/>
          <p:nvPr>
            <p:extLst>
              <p:ext uri="{D42A27DB-BD31-4B8C-83A1-F6EECF244321}">
                <p14:modId xmlns:p14="http://schemas.microsoft.com/office/powerpoint/2010/main" val="2073597607"/>
              </p:ext>
            </p:extLst>
          </p:nvPr>
        </p:nvGraphicFramePr>
        <p:xfrm>
          <a:off x="395536" y="2276872"/>
          <a:ext cx="5400600" cy="35283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3406861"/>
      </p:ext>
    </p:extLst>
  </p:cSld>
  <p:clrMapOvr>
    <a:masterClrMapping/>
  </p:clrMapOvr>
  <p:transition spd="med" advClick="0">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23528" y="1268760"/>
            <a:ext cx="8081530" cy="4385816"/>
          </a:xfrm>
          <a:prstGeom prst="rect">
            <a:avLst/>
          </a:prstGeom>
        </p:spPr>
        <p:txBody>
          <a:bodyPr wrap="square">
            <a:spAutoFit/>
          </a:bodyPr>
          <a:lstStyle/>
          <a:p>
            <a:pPr lvl="2" algn="ctr">
              <a:lnSpc>
                <a:spcPct val="150000"/>
              </a:lnSpc>
              <a:spcBef>
                <a:spcPts val="1200"/>
              </a:spcBef>
              <a:spcAft>
                <a:spcPts val="1800"/>
              </a:spcAft>
            </a:pPr>
            <a:r>
              <a:rPr lang="es-EC" sz="3100" b="1" dirty="0" smtClean="0">
                <a:latin typeface="Baskerville Old Face" panose="02020602080505020303" pitchFamily="18" charset="0"/>
                <a:ea typeface="Calibri" panose="020F0502020204030204" pitchFamily="34" charset="0"/>
                <a:cs typeface="Times New Roman" panose="02020603050405020304" pitchFamily="18" charset="0"/>
              </a:rPr>
              <a:t>ANALISIS DE ENTREVISTAS REALIZADAS A REPRESENTANTES DEL ÁREA DE CRÉDITO, FIDUCIARIAS Y BOLSA DE VALORES DEL DISTRITO METROPOLITANO DE QUITO.</a:t>
            </a:r>
            <a:endParaRPr lang="es-EC" sz="3100" b="1" dirty="0">
              <a:effectLst/>
              <a:latin typeface="Baskerville Old Face" panose="020206020805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425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566217081"/>
              </p:ext>
            </p:extLst>
          </p:nvPr>
        </p:nvGraphicFramePr>
        <p:xfrm>
          <a:off x="683568" y="620688"/>
          <a:ext cx="8064895"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212295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824882737"/>
              </p:ext>
            </p:extLst>
          </p:nvPr>
        </p:nvGraphicFramePr>
        <p:xfrm>
          <a:off x="611560" y="1700808"/>
          <a:ext cx="8064896"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611560" y="764704"/>
            <a:ext cx="7776864" cy="738664"/>
          </a:xfrm>
          <a:prstGeom prst="rect">
            <a:avLst/>
          </a:prstGeom>
          <a:noFill/>
        </p:spPr>
        <p:txBody>
          <a:bodyPr wrap="square" rtlCol="0">
            <a:spAutoFit/>
          </a:bodyPr>
          <a:lstStyle/>
          <a:p>
            <a:r>
              <a:rPr lang="es-EC" sz="2100" b="1" dirty="0" smtClean="0"/>
              <a:t>OTROS FACTORES QUE INCIDEN EN EL FINANCIAMIENTO FORMAL PARA LAS PYMES DE LA CONSTRUCCIÓN:</a:t>
            </a:r>
            <a:endParaRPr lang="es-EC" sz="2100" b="1" dirty="0"/>
          </a:p>
        </p:txBody>
      </p:sp>
    </p:spTree>
    <p:extLst>
      <p:ext uri="{BB962C8B-B14F-4D97-AF65-F5344CB8AC3E}">
        <p14:creationId xmlns:p14="http://schemas.microsoft.com/office/powerpoint/2010/main" val="2852501103"/>
      </p:ext>
    </p:extLst>
  </p:cSld>
  <p:clrMapOvr>
    <a:masterClrMapping/>
  </p:clrMapOvr>
  <p:transition spd="med" advClick="0">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635895" y="908720"/>
            <a:ext cx="2376264" cy="646331"/>
          </a:xfrm>
          <a:prstGeom prst="rect">
            <a:avLst/>
          </a:prstGeom>
          <a:noFill/>
        </p:spPr>
        <p:txBody>
          <a:bodyPr wrap="square" rtlCol="0">
            <a:spAutoFit/>
          </a:bodyPr>
          <a:lstStyle/>
          <a:p>
            <a:r>
              <a:rPr lang="es-EC" sz="3600" b="1" dirty="0" smtClean="0">
                <a:solidFill>
                  <a:schemeClr val="accent3">
                    <a:lumMod val="75000"/>
                  </a:schemeClr>
                </a:solidFill>
              </a:rPr>
              <a:t>DISCUSIÓN</a:t>
            </a:r>
            <a:endParaRPr lang="es-EC" sz="3600" b="1" dirty="0">
              <a:solidFill>
                <a:schemeClr val="accent3">
                  <a:lumMod val="75000"/>
                </a:schemeClr>
              </a:solidFill>
            </a:endParaRPr>
          </a:p>
        </p:txBody>
      </p:sp>
      <p:sp>
        <p:nvSpPr>
          <p:cNvPr id="3" name="Rectángulo 2"/>
          <p:cNvSpPr/>
          <p:nvPr/>
        </p:nvSpPr>
        <p:spPr>
          <a:xfrm>
            <a:off x="985554" y="1988840"/>
            <a:ext cx="7676945" cy="2585323"/>
          </a:xfrm>
          <a:prstGeom prst="rect">
            <a:avLst/>
          </a:prstGeom>
        </p:spPr>
        <p:txBody>
          <a:bodyPr wrap="square">
            <a:spAutoFit/>
          </a:bodyPr>
          <a:lstStyle/>
          <a:p>
            <a:pPr algn="ctr">
              <a:lnSpc>
                <a:spcPct val="150000"/>
              </a:lnSpc>
              <a:spcBef>
                <a:spcPts val="1200"/>
              </a:spcBef>
              <a:spcAft>
                <a:spcPts val="1800"/>
              </a:spcAft>
            </a:pPr>
            <a:r>
              <a:rPr lang="es-EC" sz="3600" b="1" dirty="0">
                <a:latin typeface="Times New Roman" panose="02020603050405020304" pitchFamily="18" charset="0"/>
                <a:ea typeface="Times New Roman" panose="02020603050405020304" pitchFamily="18" charset="0"/>
                <a:cs typeface="Times New Roman" panose="02020603050405020304" pitchFamily="18" charset="0"/>
              </a:rPr>
              <a:t>Análisis financiero de </a:t>
            </a:r>
            <a:r>
              <a:rPr lang="es-EC" sz="3600" b="1" dirty="0" smtClean="0">
                <a:latin typeface="Times New Roman" panose="02020603050405020304" pitchFamily="18" charset="0"/>
                <a:ea typeface="Times New Roman" panose="02020603050405020304" pitchFamily="18" charset="0"/>
                <a:cs typeface="Times New Roman" panose="02020603050405020304" pitchFamily="18" charset="0"/>
              </a:rPr>
              <a:t>Contreras </a:t>
            </a:r>
            <a:r>
              <a:rPr lang="es-EC" sz="3600" b="1" dirty="0">
                <a:latin typeface="Times New Roman" panose="02020603050405020304" pitchFamily="18" charset="0"/>
                <a:ea typeface="Times New Roman" panose="02020603050405020304" pitchFamily="18" charset="0"/>
                <a:cs typeface="Times New Roman" panose="02020603050405020304" pitchFamily="18" charset="0"/>
              </a:rPr>
              <a:t>Constructores desde el año 2012 al 2016.</a:t>
            </a:r>
            <a:endParaRPr lang="es-EC" sz="36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351621"/>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9" name="Objeto 1078"/>
          <p:cNvGraphicFramePr>
            <a:graphicFrameLocks noChangeAspect="1"/>
          </p:cNvGraphicFramePr>
          <p:nvPr>
            <p:extLst>
              <p:ext uri="{D42A27DB-BD31-4B8C-83A1-F6EECF244321}">
                <p14:modId xmlns:p14="http://schemas.microsoft.com/office/powerpoint/2010/main" val="664257392"/>
              </p:ext>
            </p:extLst>
          </p:nvPr>
        </p:nvGraphicFramePr>
        <p:xfrm>
          <a:off x="853749" y="812118"/>
          <a:ext cx="7436502" cy="1584176"/>
        </p:xfrm>
        <a:graphic>
          <a:graphicData uri="http://schemas.openxmlformats.org/presentationml/2006/ole">
            <mc:AlternateContent xmlns:mc="http://schemas.openxmlformats.org/markup-compatibility/2006">
              <mc:Choice xmlns:v="urn:schemas-microsoft-com:vml" Requires="v">
                <p:oleObj spid="_x0000_s15824" name="Hoja de cálculo" r:id="rId3" imgW="5457968" imgH="1200123" progId="Excel.Sheet.12">
                  <p:embed/>
                </p:oleObj>
              </mc:Choice>
              <mc:Fallback>
                <p:oleObj name="Hoja de cálculo" r:id="rId3" imgW="5457968" imgH="1200123" progId="Excel.Sheet.12">
                  <p:embed/>
                  <p:pic>
                    <p:nvPicPr>
                      <p:cNvPr id="0" name=""/>
                      <p:cNvPicPr/>
                      <p:nvPr/>
                    </p:nvPicPr>
                    <p:blipFill>
                      <a:blip r:embed="rId4"/>
                      <a:stretch>
                        <a:fillRect/>
                      </a:stretch>
                    </p:blipFill>
                    <p:spPr>
                      <a:xfrm>
                        <a:off x="853749" y="812118"/>
                        <a:ext cx="7436502" cy="1584176"/>
                      </a:xfrm>
                      <a:prstGeom prst="rect">
                        <a:avLst/>
                      </a:prstGeom>
                    </p:spPr>
                  </p:pic>
                </p:oleObj>
              </mc:Fallback>
            </mc:AlternateContent>
          </a:graphicData>
        </a:graphic>
      </p:graphicFrame>
      <p:graphicFrame>
        <p:nvGraphicFramePr>
          <p:cNvPr id="1080" name="Objeto 1079"/>
          <p:cNvGraphicFramePr>
            <a:graphicFrameLocks noChangeAspect="1"/>
          </p:cNvGraphicFramePr>
          <p:nvPr>
            <p:extLst>
              <p:ext uri="{D42A27DB-BD31-4B8C-83A1-F6EECF244321}">
                <p14:modId xmlns:p14="http://schemas.microsoft.com/office/powerpoint/2010/main" val="3118794235"/>
              </p:ext>
            </p:extLst>
          </p:nvPr>
        </p:nvGraphicFramePr>
        <p:xfrm>
          <a:off x="827584" y="2420888"/>
          <a:ext cx="7508510" cy="1537734"/>
        </p:xfrm>
        <a:graphic>
          <a:graphicData uri="http://schemas.openxmlformats.org/presentationml/2006/ole">
            <mc:AlternateContent xmlns:mc="http://schemas.openxmlformats.org/markup-compatibility/2006">
              <mc:Choice xmlns:v="urn:schemas-microsoft-com:vml" Requires="v">
                <p:oleObj spid="_x0000_s15825" name="Hoja de cálculo" r:id="rId5" imgW="5457968" imgH="1200123" progId="Excel.Sheet.12">
                  <p:embed/>
                </p:oleObj>
              </mc:Choice>
              <mc:Fallback>
                <p:oleObj name="Hoja de cálculo" r:id="rId5" imgW="5457968" imgH="1200123" progId="Excel.Sheet.12">
                  <p:embed/>
                  <p:pic>
                    <p:nvPicPr>
                      <p:cNvPr id="0" name=""/>
                      <p:cNvPicPr/>
                      <p:nvPr/>
                    </p:nvPicPr>
                    <p:blipFill>
                      <a:blip r:embed="rId6"/>
                      <a:stretch>
                        <a:fillRect/>
                      </a:stretch>
                    </p:blipFill>
                    <p:spPr>
                      <a:xfrm>
                        <a:off x="827584" y="2420888"/>
                        <a:ext cx="7508510" cy="1537734"/>
                      </a:xfrm>
                      <a:prstGeom prst="rect">
                        <a:avLst/>
                      </a:prstGeom>
                    </p:spPr>
                  </p:pic>
                </p:oleObj>
              </mc:Fallback>
            </mc:AlternateContent>
          </a:graphicData>
        </a:graphic>
      </p:graphicFrame>
      <p:graphicFrame>
        <p:nvGraphicFramePr>
          <p:cNvPr id="1081" name="Objeto 1080"/>
          <p:cNvGraphicFramePr>
            <a:graphicFrameLocks noChangeAspect="1"/>
          </p:cNvGraphicFramePr>
          <p:nvPr>
            <p:extLst>
              <p:ext uri="{D42A27DB-BD31-4B8C-83A1-F6EECF244321}">
                <p14:modId xmlns:p14="http://schemas.microsoft.com/office/powerpoint/2010/main" val="2207985688"/>
              </p:ext>
            </p:extLst>
          </p:nvPr>
        </p:nvGraphicFramePr>
        <p:xfrm>
          <a:off x="827584" y="4149080"/>
          <a:ext cx="4348933" cy="1440160"/>
        </p:xfrm>
        <a:graphic>
          <a:graphicData uri="http://schemas.openxmlformats.org/presentationml/2006/ole">
            <mc:AlternateContent xmlns:mc="http://schemas.openxmlformats.org/markup-compatibility/2006">
              <mc:Choice xmlns:v="urn:schemas-microsoft-com:vml" Requires="v">
                <p:oleObj spid="_x0000_s15826" name="Hoja de cálculo" r:id="rId7" imgW="3171783" imgH="1200123" progId="Excel.Sheet.12">
                  <p:embed/>
                </p:oleObj>
              </mc:Choice>
              <mc:Fallback>
                <p:oleObj name="Hoja de cálculo" r:id="rId7" imgW="3171783" imgH="1200123" progId="Excel.Sheet.12">
                  <p:embed/>
                  <p:pic>
                    <p:nvPicPr>
                      <p:cNvPr id="0" name=""/>
                      <p:cNvPicPr/>
                      <p:nvPr/>
                    </p:nvPicPr>
                    <p:blipFill>
                      <a:blip r:embed="rId8"/>
                      <a:stretch>
                        <a:fillRect/>
                      </a:stretch>
                    </p:blipFill>
                    <p:spPr>
                      <a:xfrm>
                        <a:off x="827584" y="4149080"/>
                        <a:ext cx="4348933" cy="1440160"/>
                      </a:xfrm>
                      <a:prstGeom prst="rect">
                        <a:avLst/>
                      </a:prstGeom>
                    </p:spPr>
                  </p:pic>
                </p:oleObj>
              </mc:Fallback>
            </mc:AlternateContent>
          </a:graphicData>
        </a:graphic>
      </p:graphicFrame>
      <p:sp>
        <p:nvSpPr>
          <p:cNvPr id="1082" name="Rectángulo 1081"/>
          <p:cNvSpPr/>
          <p:nvPr/>
        </p:nvSpPr>
        <p:spPr>
          <a:xfrm>
            <a:off x="1043608" y="277198"/>
            <a:ext cx="6696744" cy="415498"/>
          </a:xfrm>
          <a:prstGeom prst="rect">
            <a:avLst/>
          </a:prstGeom>
        </p:spPr>
        <p:txBody>
          <a:bodyPr wrap="square">
            <a:spAutoFit/>
          </a:bodyPr>
          <a:lstStyle/>
          <a:p>
            <a:pPr algn="ctr">
              <a:spcAft>
                <a:spcPts val="0"/>
              </a:spcAft>
            </a:pPr>
            <a:r>
              <a:rPr lang="es-EC" sz="2100" b="1"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Ventas proyectadas en el periodo 2012 – 2016</a:t>
            </a:r>
            <a:endParaRPr lang="es-EC" sz="2100" i="1" dirty="0">
              <a:solidFill>
                <a:srgbClr val="1F497D"/>
              </a:solidFill>
              <a:ea typeface="Calibri" panose="020F0502020204030204" pitchFamily="34" charset="0"/>
              <a:cs typeface="Times New Roman" panose="02020603050405020304" pitchFamily="18" charset="0"/>
            </a:endParaRPr>
          </a:p>
        </p:txBody>
      </p:sp>
      <p:sp>
        <p:nvSpPr>
          <p:cNvPr id="1083" name="Rectángulo 1082"/>
          <p:cNvSpPr/>
          <p:nvPr/>
        </p:nvSpPr>
        <p:spPr>
          <a:xfrm>
            <a:off x="1058566" y="5589240"/>
            <a:ext cx="3294492" cy="517065"/>
          </a:xfrm>
          <a:prstGeom prst="rect">
            <a:avLst/>
          </a:prstGeom>
        </p:spPr>
        <p:txBody>
          <a:bodyPr wrap="none">
            <a:spAutoFit/>
          </a:bodyPr>
          <a:lstStyle/>
          <a:p>
            <a:pPr algn="just">
              <a:lnSpc>
                <a:spcPct val="115000"/>
              </a:lnSpc>
              <a:spcAft>
                <a:spcPts val="1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Fuente:</a:t>
            </a:r>
            <a:r>
              <a:rPr lang="es-EC" dirty="0">
                <a:latin typeface="Times New Roman" panose="02020603050405020304" pitchFamily="18" charset="0"/>
                <a:ea typeface="Calibri" panose="020F0502020204030204" pitchFamily="34" charset="0"/>
                <a:cs typeface="Times New Roman" panose="02020603050405020304" pitchFamily="18" charset="0"/>
              </a:rPr>
              <a:t> </a:t>
            </a:r>
            <a:r>
              <a:rPr lang="es-EC" dirty="0" smtClean="0">
                <a:latin typeface="Times New Roman" panose="02020603050405020304" pitchFamily="18" charset="0"/>
                <a:ea typeface="Calibri" panose="020F0502020204030204" pitchFamily="34" charset="0"/>
                <a:cs typeface="Times New Roman" panose="02020603050405020304" pitchFamily="18" charset="0"/>
              </a:rPr>
              <a:t>Contreras </a:t>
            </a:r>
            <a:r>
              <a:rPr lang="es-EC" dirty="0">
                <a:latin typeface="Times New Roman" panose="02020603050405020304" pitchFamily="18" charset="0"/>
                <a:ea typeface="Calibri" panose="020F0502020204030204" pitchFamily="34" charset="0"/>
                <a:cs typeface="Times New Roman" panose="02020603050405020304" pitchFamily="18" charset="0"/>
              </a:rPr>
              <a:t>Constructores</a:t>
            </a:r>
            <a:endParaRPr lang="es-EC"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5827840"/>
      </p:ext>
    </p:extLst>
  </p:cSld>
  <p:clrMapOvr>
    <a:masterClrMapping/>
  </p:clrMapOvr>
  <mc:AlternateContent xmlns:mc="http://schemas.openxmlformats.org/markup-compatibility/2006" xmlns:p14="http://schemas.microsoft.com/office/powerpoint/2010/main">
    <mc:Choice Requires="p14">
      <p:transition spd="slow" p14:dur="1200" advClick="0">
        <p:dissolve/>
      </p:transition>
    </mc:Choice>
    <mc:Fallback xmlns="">
      <p:transition spd="slow" advClick="0">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1322514042"/>
              </p:ext>
            </p:extLst>
          </p:nvPr>
        </p:nvGraphicFramePr>
        <p:xfrm>
          <a:off x="827584" y="908720"/>
          <a:ext cx="7704856" cy="1584176"/>
        </p:xfrm>
        <a:graphic>
          <a:graphicData uri="http://schemas.openxmlformats.org/presentationml/2006/ole">
            <mc:AlternateContent xmlns:mc="http://schemas.openxmlformats.org/markup-compatibility/2006">
              <mc:Choice xmlns:v="urn:schemas-microsoft-com:vml" Requires="v">
                <p:oleObj spid="_x0000_s16800" name="Hoja de cálculo" r:id="rId3" imgW="5362692" imgH="1200123" progId="Excel.Sheet.12">
                  <p:embed/>
                </p:oleObj>
              </mc:Choice>
              <mc:Fallback>
                <p:oleObj name="Hoja de cálculo" r:id="rId3" imgW="5362692" imgH="1200123" progId="Excel.Sheet.12">
                  <p:embed/>
                  <p:pic>
                    <p:nvPicPr>
                      <p:cNvPr id="0" name=""/>
                      <p:cNvPicPr/>
                      <p:nvPr/>
                    </p:nvPicPr>
                    <p:blipFill>
                      <a:blip r:embed="rId4"/>
                      <a:stretch>
                        <a:fillRect/>
                      </a:stretch>
                    </p:blipFill>
                    <p:spPr>
                      <a:xfrm>
                        <a:off x="827584" y="908720"/>
                        <a:ext cx="7704856" cy="1584176"/>
                      </a:xfrm>
                      <a:prstGeom prst="rect">
                        <a:avLst/>
                      </a:prstGeom>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3300053583"/>
              </p:ext>
            </p:extLst>
          </p:nvPr>
        </p:nvGraphicFramePr>
        <p:xfrm>
          <a:off x="827584" y="2564904"/>
          <a:ext cx="7704856" cy="1584176"/>
        </p:xfrm>
        <a:graphic>
          <a:graphicData uri="http://schemas.openxmlformats.org/presentationml/2006/ole">
            <mc:AlternateContent xmlns:mc="http://schemas.openxmlformats.org/markup-compatibility/2006">
              <mc:Choice xmlns:v="urn:schemas-microsoft-com:vml" Requires="v">
                <p:oleObj spid="_x0000_s16801" name="Hoja de cálculo" r:id="rId5" imgW="5362692" imgH="1200123" progId="Excel.Sheet.12">
                  <p:embed/>
                </p:oleObj>
              </mc:Choice>
              <mc:Fallback>
                <p:oleObj name="Hoja de cálculo" r:id="rId5" imgW="5362692" imgH="1200123" progId="Excel.Sheet.12">
                  <p:embed/>
                  <p:pic>
                    <p:nvPicPr>
                      <p:cNvPr id="0" name=""/>
                      <p:cNvPicPr/>
                      <p:nvPr/>
                    </p:nvPicPr>
                    <p:blipFill>
                      <a:blip r:embed="rId6"/>
                      <a:stretch>
                        <a:fillRect/>
                      </a:stretch>
                    </p:blipFill>
                    <p:spPr>
                      <a:xfrm>
                        <a:off x="827584" y="2564904"/>
                        <a:ext cx="7704856" cy="1584176"/>
                      </a:xfrm>
                      <a:prstGeom prst="rect">
                        <a:avLst/>
                      </a:prstGeom>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3906710877"/>
              </p:ext>
            </p:extLst>
          </p:nvPr>
        </p:nvGraphicFramePr>
        <p:xfrm>
          <a:off x="827584" y="4245074"/>
          <a:ext cx="4464496" cy="1560190"/>
        </p:xfrm>
        <a:graphic>
          <a:graphicData uri="http://schemas.openxmlformats.org/presentationml/2006/ole">
            <mc:AlternateContent xmlns:mc="http://schemas.openxmlformats.org/markup-compatibility/2006">
              <mc:Choice xmlns:v="urn:schemas-microsoft-com:vml" Requires="v">
                <p:oleObj spid="_x0000_s16802" name="Hoja de cálculo" r:id="rId7" imgW="3076507" imgH="1200123" progId="Excel.Sheet.12">
                  <p:embed/>
                </p:oleObj>
              </mc:Choice>
              <mc:Fallback>
                <p:oleObj name="Hoja de cálculo" r:id="rId7" imgW="3076507" imgH="1200123" progId="Excel.Sheet.12">
                  <p:embed/>
                  <p:pic>
                    <p:nvPicPr>
                      <p:cNvPr id="0" name=""/>
                      <p:cNvPicPr/>
                      <p:nvPr/>
                    </p:nvPicPr>
                    <p:blipFill>
                      <a:blip r:embed="rId8"/>
                      <a:stretch>
                        <a:fillRect/>
                      </a:stretch>
                    </p:blipFill>
                    <p:spPr>
                      <a:xfrm>
                        <a:off x="827584" y="4245074"/>
                        <a:ext cx="4464496" cy="1560190"/>
                      </a:xfrm>
                      <a:prstGeom prst="rect">
                        <a:avLst/>
                      </a:prstGeom>
                    </p:spPr>
                  </p:pic>
                </p:oleObj>
              </mc:Fallback>
            </mc:AlternateContent>
          </a:graphicData>
        </a:graphic>
      </p:graphicFrame>
      <p:sp>
        <p:nvSpPr>
          <p:cNvPr id="5" name="Rectángulo 4"/>
          <p:cNvSpPr/>
          <p:nvPr/>
        </p:nvSpPr>
        <p:spPr>
          <a:xfrm>
            <a:off x="976719" y="5805264"/>
            <a:ext cx="3294492" cy="517065"/>
          </a:xfrm>
          <a:prstGeom prst="rect">
            <a:avLst/>
          </a:prstGeom>
        </p:spPr>
        <p:txBody>
          <a:bodyPr wrap="none">
            <a:spAutoFit/>
          </a:bodyPr>
          <a:lstStyle/>
          <a:p>
            <a:pPr algn="just">
              <a:lnSpc>
                <a:spcPct val="115000"/>
              </a:lnSpc>
              <a:spcAft>
                <a:spcPts val="1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Fuente:</a:t>
            </a:r>
            <a:r>
              <a:rPr lang="es-EC" dirty="0">
                <a:latin typeface="Times New Roman" panose="02020603050405020304" pitchFamily="18" charset="0"/>
                <a:ea typeface="Calibri" panose="020F0502020204030204" pitchFamily="34" charset="0"/>
                <a:cs typeface="Times New Roman" panose="02020603050405020304" pitchFamily="18" charset="0"/>
              </a:rPr>
              <a:t> </a:t>
            </a:r>
            <a:r>
              <a:rPr lang="es-EC" dirty="0" smtClean="0">
                <a:latin typeface="Times New Roman" panose="02020603050405020304" pitchFamily="18" charset="0"/>
                <a:ea typeface="Calibri" panose="020F0502020204030204" pitchFamily="34" charset="0"/>
                <a:cs typeface="Times New Roman" panose="02020603050405020304" pitchFamily="18" charset="0"/>
              </a:rPr>
              <a:t>Contreras </a:t>
            </a:r>
            <a:r>
              <a:rPr lang="es-EC" dirty="0">
                <a:latin typeface="Times New Roman" panose="02020603050405020304" pitchFamily="18" charset="0"/>
                <a:ea typeface="Calibri" panose="020F0502020204030204" pitchFamily="34" charset="0"/>
                <a:cs typeface="Times New Roman" panose="02020603050405020304" pitchFamily="18" charset="0"/>
              </a:rPr>
              <a:t>Constructores</a:t>
            </a:r>
            <a:endParaRPr lang="es-EC" sz="2400" dirty="0">
              <a:ea typeface="Calibri" panose="020F0502020204030204" pitchFamily="34" charset="0"/>
              <a:cs typeface="Times New Roman" panose="02020603050405020304" pitchFamily="18" charset="0"/>
            </a:endParaRPr>
          </a:p>
        </p:txBody>
      </p:sp>
      <p:sp>
        <p:nvSpPr>
          <p:cNvPr id="6" name="Rectángulo 5"/>
          <p:cNvSpPr/>
          <p:nvPr/>
        </p:nvSpPr>
        <p:spPr>
          <a:xfrm>
            <a:off x="1907704" y="332656"/>
            <a:ext cx="5194948" cy="415498"/>
          </a:xfrm>
          <a:prstGeom prst="rect">
            <a:avLst/>
          </a:prstGeom>
        </p:spPr>
        <p:txBody>
          <a:bodyPr wrap="none">
            <a:spAutoFit/>
          </a:bodyPr>
          <a:lstStyle/>
          <a:p>
            <a:r>
              <a:rPr lang="es-EC" sz="2100" b="1" dirty="0">
                <a:latin typeface="Times New Roman" panose="02020603050405020304" pitchFamily="18" charset="0"/>
                <a:ea typeface="Calibri" panose="020F0502020204030204" pitchFamily="34" charset="0"/>
              </a:rPr>
              <a:t>Ventas ejecutadas en el periodo 2012 – 2016</a:t>
            </a:r>
            <a:endParaRPr lang="es-EC" sz="2100" dirty="0"/>
          </a:p>
        </p:txBody>
      </p:sp>
    </p:spTree>
    <p:extLst>
      <p:ext uri="{BB962C8B-B14F-4D97-AF65-F5344CB8AC3E}">
        <p14:creationId xmlns:p14="http://schemas.microsoft.com/office/powerpoint/2010/main" val="761203011"/>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6349" y="2420888"/>
            <a:ext cx="8676131" cy="1754326"/>
          </a:xfrm>
          <a:prstGeom prst="rect">
            <a:avLst/>
          </a:prstGeom>
          <a:noFill/>
        </p:spPr>
        <p:txBody>
          <a:bodyPr wrap="square" lIns="91440" tIns="45720" rIns="91440" bIns="45720">
            <a:spAutoFit/>
          </a:bodyPr>
          <a:lstStyle/>
          <a:p>
            <a:pPr algn="ctr"/>
            <a:r>
              <a:rPr lang="es-ES" sz="5400" b="0" cap="none" spc="0" dirty="0" smtClean="0">
                <a:ln w="0"/>
                <a:effectLst>
                  <a:reflection blurRad="6350" stA="53000" endA="300" endPos="35500" dir="5400000" sy="-90000" algn="bl" rotWithShape="0"/>
                </a:effectLst>
              </a:rPr>
              <a:t>ESTADOS FINANCIEROS CONSOLIDADOS</a:t>
            </a:r>
            <a:endParaRPr lang="es-ES" sz="5400" b="0" cap="none" spc="0" dirty="0">
              <a:ln w="0"/>
              <a:effectLst>
                <a:reflection blurRad="6350" stA="53000" endA="300" endPos="35500" dir="5400000" sy="-90000" algn="bl" rotWithShape="0"/>
              </a:effectLst>
            </a:endParaRPr>
          </a:p>
        </p:txBody>
      </p:sp>
    </p:spTree>
    <p:extLst>
      <p:ext uri="{BB962C8B-B14F-4D97-AF65-F5344CB8AC3E}">
        <p14:creationId xmlns:p14="http://schemas.microsoft.com/office/powerpoint/2010/main" val="388883875"/>
      </p:ext>
    </p:extLst>
  </p:cSld>
  <p:clrMapOvr>
    <a:masterClrMapping/>
  </p:clrMapOvr>
  <p:transition spd="med" advClick="0">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395536" y="692696"/>
            <a:ext cx="7056784" cy="922337"/>
          </a:xfrm>
        </p:spPr>
        <p:txBody>
          <a:bodyPr/>
          <a:lstStyle/>
          <a:p>
            <a:pPr algn="l"/>
            <a:r>
              <a:rPr lang="es-EC" altLang="es-ES" sz="3600" b="1" dirty="0" smtClean="0">
                <a:latin typeface="Baskerville Old Face" panose="02020602080505020303" pitchFamily="18" charset="0"/>
                <a:cs typeface="Times New Roman" panose="02020603050405020304" pitchFamily="18" charset="0"/>
              </a:rPr>
              <a:t>OBJETIVOS</a:t>
            </a:r>
            <a:r>
              <a:rPr lang="es-EC" altLang="es-ES" sz="3600" b="1" dirty="0" smtClean="0">
                <a:latin typeface="Times New Roman" panose="02020603050405020304" pitchFamily="18" charset="0"/>
                <a:cs typeface="Times New Roman" panose="02020603050405020304" pitchFamily="18" charset="0"/>
              </a:rPr>
              <a:t> </a:t>
            </a:r>
            <a:r>
              <a:rPr lang="es-EC" altLang="es-ES" sz="3600" b="1" dirty="0" smtClean="0">
                <a:latin typeface="Baskerville Old Face" panose="02020602080505020303" pitchFamily="18" charset="0"/>
                <a:cs typeface="Times New Roman" panose="02020603050405020304" pitchFamily="18" charset="0"/>
              </a:rPr>
              <a:t>ESPECÍFICOS</a:t>
            </a:r>
          </a:p>
        </p:txBody>
      </p:sp>
      <p:graphicFrame>
        <p:nvGraphicFramePr>
          <p:cNvPr id="3" name="Diagrama 2"/>
          <p:cNvGraphicFramePr/>
          <p:nvPr>
            <p:extLst>
              <p:ext uri="{D42A27DB-BD31-4B8C-83A1-F6EECF244321}">
                <p14:modId xmlns:p14="http://schemas.microsoft.com/office/powerpoint/2010/main" val="1939581119"/>
              </p:ext>
            </p:extLst>
          </p:nvPr>
        </p:nvGraphicFramePr>
        <p:xfrm>
          <a:off x="251520" y="1772816"/>
          <a:ext cx="8568952"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5632222"/>
      </p:ext>
    </p:extLst>
  </p:cSld>
  <p:clrMapOvr>
    <a:masterClrMapping/>
  </p:clrMapOvr>
  <p:transition spd="med" advClick="0">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ángulo 4"/>
          <p:cNvSpPr/>
          <p:nvPr/>
        </p:nvSpPr>
        <p:spPr>
          <a:xfrm>
            <a:off x="3707904" y="24879"/>
            <a:ext cx="2484976" cy="307777"/>
          </a:xfrm>
          <a:prstGeom prst="rect">
            <a:avLst/>
          </a:prstGeom>
        </p:spPr>
        <p:txBody>
          <a:bodyPr wrap="none">
            <a:spAutoFit/>
          </a:bodyPr>
          <a:lstStyle/>
          <a:p>
            <a:r>
              <a:rPr lang="es-EC" sz="1400" b="1" dirty="0">
                <a:latin typeface="Times New Roman" panose="02020603050405020304" pitchFamily="18" charset="0"/>
                <a:ea typeface="Calibri" panose="020F0502020204030204" pitchFamily="34" charset="0"/>
              </a:rPr>
              <a:t>Estado de Resultados Integral</a:t>
            </a:r>
            <a:endParaRPr lang="es-EC" sz="1400" dirty="0"/>
          </a:p>
        </p:txBody>
      </p:sp>
      <p:pic>
        <p:nvPicPr>
          <p:cNvPr id="7" name="Imagen 6"/>
          <p:cNvPicPr>
            <a:picLocks noChangeAspect="1"/>
          </p:cNvPicPr>
          <p:nvPr/>
        </p:nvPicPr>
        <p:blipFill>
          <a:blip r:embed="rId2"/>
          <a:stretch>
            <a:fillRect/>
          </a:stretch>
        </p:blipFill>
        <p:spPr>
          <a:xfrm>
            <a:off x="107504" y="260648"/>
            <a:ext cx="8964488" cy="6408712"/>
          </a:xfrm>
          <a:prstGeom prst="rect">
            <a:avLst/>
          </a:prstGeom>
        </p:spPr>
      </p:pic>
    </p:spTree>
    <p:extLst>
      <p:ext uri="{BB962C8B-B14F-4D97-AF65-F5344CB8AC3E}">
        <p14:creationId xmlns:p14="http://schemas.microsoft.com/office/powerpoint/2010/main" val="3222537021"/>
      </p:ext>
    </p:extLst>
  </p:cSld>
  <p:clrMapOvr>
    <a:masterClrMapping/>
  </p:clrMapOvr>
  <p:transition spd="med" advClick="0">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51520" y="476672"/>
            <a:ext cx="8640960" cy="5832648"/>
          </a:xfrm>
          <a:prstGeom prst="rect">
            <a:avLst/>
          </a:prstGeom>
        </p:spPr>
      </p:pic>
      <p:sp>
        <p:nvSpPr>
          <p:cNvPr id="4" name="Rectángulo 3"/>
          <p:cNvSpPr/>
          <p:nvPr/>
        </p:nvSpPr>
        <p:spPr>
          <a:xfrm>
            <a:off x="3512630" y="116632"/>
            <a:ext cx="2571538" cy="307777"/>
          </a:xfrm>
          <a:prstGeom prst="rect">
            <a:avLst/>
          </a:prstGeom>
        </p:spPr>
        <p:txBody>
          <a:bodyPr wrap="none">
            <a:spAutoFit/>
          </a:bodyPr>
          <a:lstStyle/>
          <a:p>
            <a:r>
              <a:rPr lang="es-EC" sz="1400" b="1" dirty="0">
                <a:latin typeface="Times New Roman" panose="02020603050405020304" pitchFamily="18" charset="0"/>
                <a:ea typeface="Calibri" panose="020F0502020204030204" pitchFamily="34" charset="0"/>
              </a:rPr>
              <a:t>Estado de Situación Financiera</a:t>
            </a:r>
            <a:endParaRPr lang="es-EC" sz="1400" dirty="0"/>
          </a:p>
        </p:txBody>
      </p:sp>
    </p:spTree>
    <p:extLst>
      <p:ext uri="{BB962C8B-B14F-4D97-AF65-F5344CB8AC3E}">
        <p14:creationId xmlns:p14="http://schemas.microsoft.com/office/powerpoint/2010/main" val="362207848"/>
      </p:ext>
    </p:extLst>
  </p:cSld>
  <p:clrMapOvr>
    <a:masterClrMapping/>
  </p:clrMapOvr>
  <p:transition spd="med" advClick="0">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862910616"/>
              </p:ext>
            </p:extLst>
          </p:nvPr>
        </p:nvGraphicFramePr>
        <p:xfrm>
          <a:off x="827584" y="1196752"/>
          <a:ext cx="763284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2123728" y="548680"/>
            <a:ext cx="5400600" cy="461665"/>
          </a:xfrm>
          <a:prstGeom prst="rect">
            <a:avLst/>
          </a:prstGeom>
          <a:noFill/>
        </p:spPr>
        <p:txBody>
          <a:bodyPr wrap="square" rtlCol="0">
            <a:spAutoFit/>
          </a:bodyPr>
          <a:lstStyle/>
          <a:p>
            <a:r>
              <a:rPr lang="es-EC" sz="2400" b="1" dirty="0" smtClean="0"/>
              <a:t>INGRESOS A TRAVÉS DEL FIDEICOMISO</a:t>
            </a:r>
            <a:endParaRPr lang="es-EC" sz="2400" b="1" dirty="0"/>
          </a:p>
        </p:txBody>
      </p:sp>
    </p:spTree>
    <p:extLst>
      <p:ext uri="{BB962C8B-B14F-4D97-AF65-F5344CB8AC3E}">
        <p14:creationId xmlns:p14="http://schemas.microsoft.com/office/powerpoint/2010/main" val="3338666835"/>
      </p:ext>
    </p:extLst>
  </p:cSld>
  <p:clrMapOvr>
    <a:masterClrMapping/>
  </p:clrMapOvr>
  <mc:AlternateContent xmlns:mc="http://schemas.openxmlformats.org/markup-compatibility/2006" xmlns:p14="http://schemas.microsoft.com/office/powerpoint/2010/main">
    <mc:Choice Requires="p14">
      <p:transition spd="slow" p14:dur="1600" advClick="0">
        <p14:prism isInverted="1"/>
      </p:transition>
    </mc:Choice>
    <mc:Fallback xmlns="">
      <p:transition spd="slow" advClick="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0365" y="2276872"/>
            <a:ext cx="8676131" cy="1754326"/>
          </a:xfrm>
          <a:prstGeom prst="rect">
            <a:avLst/>
          </a:prstGeom>
          <a:noFill/>
        </p:spPr>
        <p:txBody>
          <a:bodyPr wrap="square" lIns="91440" tIns="45720" rIns="91440" bIns="45720">
            <a:spAutoFit/>
          </a:bodyPr>
          <a:lstStyle/>
          <a:p>
            <a:pPr algn="ctr"/>
            <a:r>
              <a:rPr lang="es-ES" sz="5400" dirty="0" smtClean="0">
                <a:ln w="0"/>
                <a:effectLst>
                  <a:reflection blurRad="6350" stA="53000" endA="300" endPos="35500" dir="5400000" sy="-90000" algn="bl" rotWithShape="0"/>
                </a:effectLst>
              </a:rPr>
              <a:t>SIMULACIÓN</a:t>
            </a:r>
            <a:r>
              <a:rPr lang="es-ES" sz="5400" b="0" cap="none" spc="0" dirty="0" smtClean="0">
                <a:ln w="0"/>
                <a:effectLst>
                  <a:reflection blurRad="6350" stA="53000" endA="300" endPos="35500" dir="5400000" sy="-90000" algn="bl" rotWithShape="0"/>
                </a:effectLst>
              </a:rPr>
              <a:t> FINANCIERA A TRAVÉS DEL FIDEICOMISO</a:t>
            </a:r>
            <a:endParaRPr lang="es-ES" sz="5400" b="0" cap="none" spc="0" dirty="0">
              <a:ln w="0"/>
              <a:effectLst>
                <a:reflection blurRad="6350" stA="53000" endA="300" endPos="35500" dir="5400000" sy="-90000" algn="bl" rotWithShape="0"/>
              </a:effectLst>
            </a:endParaRPr>
          </a:p>
        </p:txBody>
      </p:sp>
    </p:spTree>
    <p:extLst>
      <p:ext uri="{BB962C8B-B14F-4D97-AF65-F5344CB8AC3E}">
        <p14:creationId xmlns:p14="http://schemas.microsoft.com/office/powerpoint/2010/main" val="3822366068"/>
      </p:ext>
    </p:extLst>
  </p:cSld>
  <p:clrMapOvr>
    <a:masterClrMapping/>
  </p:clrMapOvr>
  <p:transition spd="slow"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p:cNvGraphicFramePr>
            <a:graphicFrameLocks noChangeAspect="1"/>
          </p:cNvGraphicFramePr>
          <p:nvPr>
            <p:extLst>
              <p:ext uri="{D42A27DB-BD31-4B8C-83A1-F6EECF244321}">
                <p14:modId xmlns:p14="http://schemas.microsoft.com/office/powerpoint/2010/main" val="842222635"/>
              </p:ext>
            </p:extLst>
          </p:nvPr>
        </p:nvGraphicFramePr>
        <p:xfrm>
          <a:off x="755576" y="908720"/>
          <a:ext cx="7632848" cy="1714329"/>
        </p:xfrm>
        <a:graphic>
          <a:graphicData uri="http://schemas.openxmlformats.org/presentationml/2006/ole">
            <mc:AlternateContent xmlns:mc="http://schemas.openxmlformats.org/markup-compatibility/2006">
              <mc:Choice xmlns:v="urn:schemas-microsoft-com:vml" Requires="v">
                <p:oleObj spid="_x0000_s18835" name="Hoja de cálculo" r:id="rId3" imgW="5343386" imgH="1200123" progId="Excel.Sheet.12">
                  <p:embed/>
                </p:oleObj>
              </mc:Choice>
              <mc:Fallback>
                <p:oleObj name="Hoja de cálculo" r:id="rId3" imgW="5343386" imgH="1200123" progId="Excel.Sheet.12">
                  <p:embed/>
                  <p:pic>
                    <p:nvPicPr>
                      <p:cNvPr id="0" name=""/>
                      <p:cNvPicPr/>
                      <p:nvPr/>
                    </p:nvPicPr>
                    <p:blipFill>
                      <a:blip r:embed="rId4"/>
                      <a:stretch>
                        <a:fillRect/>
                      </a:stretch>
                    </p:blipFill>
                    <p:spPr>
                      <a:xfrm>
                        <a:off x="755576" y="908720"/>
                        <a:ext cx="7632848" cy="1714329"/>
                      </a:xfrm>
                      <a:prstGeom prst="rect">
                        <a:avLst/>
                      </a:prstGeom>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753601832"/>
              </p:ext>
            </p:extLst>
          </p:nvPr>
        </p:nvGraphicFramePr>
        <p:xfrm>
          <a:off x="783900" y="2708920"/>
          <a:ext cx="7604524" cy="1707968"/>
        </p:xfrm>
        <a:graphic>
          <a:graphicData uri="http://schemas.openxmlformats.org/presentationml/2006/ole">
            <mc:AlternateContent xmlns:mc="http://schemas.openxmlformats.org/markup-compatibility/2006">
              <mc:Choice xmlns:v="urn:schemas-microsoft-com:vml" Requires="v">
                <p:oleObj spid="_x0000_s18836" name="Hoja de cálculo" r:id="rId5" imgW="5343386" imgH="1200123" progId="Excel.Sheet.12">
                  <p:embed/>
                </p:oleObj>
              </mc:Choice>
              <mc:Fallback>
                <p:oleObj name="Hoja de cálculo" r:id="rId5" imgW="5343386" imgH="1200123" progId="Excel.Sheet.12">
                  <p:embed/>
                  <p:pic>
                    <p:nvPicPr>
                      <p:cNvPr id="0" name=""/>
                      <p:cNvPicPr/>
                      <p:nvPr/>
                    </p:nvPicPr>
                    <p:blipFill>
                      <a:blip r:embed="rId6"/>
                      <a:stretch>
                        <a:fillRect/>
                      </a:stretch>
                    </p:blipFill>
                    <p:spPr>
                      <a:xfrm>
                        <a:off x="783900" y="2708920"/>
                        <a:ext cx="7604524" cy="1707968"/>
                      </a:xfrm>
                      <a:prstGeom prst="rect">
                        <a:avLst/>
                      </a:prstGeom>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1907206642"/>
              </p:ext>
            </p:extLst>
          </p:nvPr>
        </p:nvGraphicFramePr>
        <p:xfrm>
          <a:off x="783900" y="4581128"/>
          <a:ext cx="4364164" cy="1446522"/>
        </p:xfrm>
        <a:graphic>
          <a:graphicData uri="http://schemas.openxmlformats.org/presentationml/2006/ole">
            <mc:AlternateContent xmlns:mc="http://schemas.openxmlformats.org/markup-compatibility/2006">
              <mc:Choice xmlns:v="urn:schemas-microsoft-com:vml" Requires="v">
                <p:oleObj spid="_x0000_s18837" name="Hoja de cálculo" r:id="rId7" imgW="3057620" imgH="1200123" progId="Excel.Sheet.12">
                  <p:embed/>
                </p:oleObj>
              </mc:Choice>
              <mc:Fallback>
                <p:oleObj name="Hoja de cálculo" r:id="rId7" imgW="3057620" imgH="1200123" progId="Excel.Sheet.12">
                  <p:embed/>
                  <p:pic>
                    <p:nvPicPr>
                      <p:cNvPr id="0" name=""/>
                      <p:cNvPicPr/>
                      <p:nvPr/>
                    </p:nvPicPr>
                    <p:blipFill>
                      <a:blip r:embed="rId8"/>
                      <a:stretch>
                        <a:fillRect/>
                      </a:stretch>
                    </p:blipFill>
                    <p:spPr>
                      <a:xfrm>
                        <a:off x="783900" y="4581128"/>
                        <a:ext cx="4364164" cy="1446522"/>
                      </a:xfrm>
                      <a:prstGeom prst="rect">
                        <a:avLst/>
                      </a:prstGeom>
                    </p:spPr>
                  </p:pic>
                </p:oleObj>
              </mc:Fallback>
            </mc:AlternateContent>
          </a:graphicData>
        </a:graphic>
      </p:graphicFrame>
      <p:sp>
        <p:nvSpPr>
          <p:cNvPr id="6" name="Rectángulo 5"/>
          <p:cNvSpPr/>
          <p:nvPr/>
        </p:nvSpPr>
        <p:spPr>
          <a:xfrm>
            <a:off x="539552" y="277198"/>
            <a:ext cx="8136904" cy="415498"/>
          </a:xfrm>
          <a:prstGeom prst="rect">
            <a:avLst/>
          </a:prstGeom>
        </p:spPr>
        <p:txBody>
          <a:bodyPr wrap="square">
            <a:spAutoFit/>
          </a:bodyPr>
          <a:lstStyle/>
          <a:p>
            <a:pPr algn="ctr">
              <a:spcAft>
                <a:spcPts val="0"/>
              </a:spcAft>
            </a:pPr>
            <a:r>
              <a:rPr lang="es-EC" sz="2100" b="1" dirty="0">
                <a:latin typeface="Times New Roman" panose="02020603050405020304" pitchFamily="18" charset="0"/>
                <a:ea typeface="Calibri" panose="020F0502020204030204" pitchFamily="34" charset="0"/>
                <a:cs typeface="Times New Roman" panose="02020603050405020304" pitchFamily="18" charset="0"/>
              </a:rPr>
              <a:t>Ventas ejecutadas a través del fideicomiso en el periodo 2012 – 2016</a:t>
            </a:r>
            <a:endParaRPr lang="es-EC" sz="2100" i="1" dirty="0">
              <a:ea typeface="Calibri" panose="020F0502020204030204" pitchFamily="34" charset="0"/>
              <a:cs typeface="Times New Roman" panose="02020603050405020304" pitchFamily="18" charset="0"/>
            </a:endParaRPr>
          </a:p>
        </p:txBody>
      </p:sp>
      <p:sp>
        <p:nvSpPr>
          <p:cNvPr id="7" name="Rectángulo 6"/>
          <p:cNvSpPr/>
          <p:nvPr/>
        </p:nvSpPr>
        <p:spPr>
          <a:xfrm>
            <a:off x="5652120" y="5045856"/>
            <a:ext cx="2416046" cy="517065"/>
          </a:xfrm>
          <a:prstGeom prst="rect">
            <a:avLst/>
          </a:prstGeom>
        </p:spPr>
        <p:txBody>
          <a:bodyPr wrap="none">
            <a:spAutoFit/>
          </a:bodyPr>
          <a:lstStyle/>
          <a:p>
            <a:pPr algn="just">
              <a:lnSpc>
                <a:spcPct val="115000"/>
              </a:lnSpc>
              <a:spcAft>
                <a:spcPts val="1800"/>
              </a:spcAft>
            </a:pPr>
            <a:r>
              <a:rPr lang="es-EC" b="1" dirty="0">
                <a:latin typeface="Times New Roman" panose="02020603050405020304" pitchFamily="18" charset="0"/>
                <a:ea typeface="Calibri" panose="020F0502020204030204" pitchFamily="34" charset="0"/>
                <a:cs typeface="Times New Roman" panose="02020603050405020304" pitchFamily="18" charset="0"/>
              </a:rPr>
              <a:t>Fuente:</a:t>
            </a:r>
            <a:r>
              <a:rPr lang="es-EC" dirty="0">
                <a:latin typeface="Times New Roman" panose="02020603050405020304" pitchFamily="18" charset="0"/>
                <a:ea typeface="Calibri" panose="020F0502020204030204" pitchFamily="34" charset="0"/>
                <a:cs typeface="Times New Roman" panose="02020603050405020304" pitchFamily="18" charset="0"/>
              </a:rPr>
              <a:t> El Investigador</a:t>
            </a:r>
            <a:endParaRPr lang="es-EC"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3961817"/>
      </p:ext>
    </p:extLst>
  </p:cSld>
  <p:clrMapOvr>
    <a:masterClrMapping/>
  </p:clrMapOvr>
  <p:transition spd="slow" advClick="0">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51520" y="332656"/>
            <a:ext cx="8665314" cy="6336704"/>
          </a:xfrm>
          <a:prstGeom prst="rect">
            <a:avLst/>
          </a:prstGeom>
        </p:spPr>
      </p:pic>
      <p:sp>
        <p:nvSpPr>
          <p:cNvPr id="3" name="Rectángulo 2"/>
          <p:cNvSpPr/>
          <p:nvPr/>
        </p:nvSpPr>
        <p:spPr>
          <a:xfrm>
            <a:off x="731749" y="96887"/>
            <a:ext cx="7704856" cy="307777"/>
          </a:xfrm>
          <a:prstGeom prst="rect">
            <a:avLst/>
          </a:prstGeom>
        </p:spPr>
        <p:txBody>
          <a:bodyPr wrap="square">
            <a:spAutoFit/>
          </a:bodyPr>
          <a:lstStyle/>
          <a:p>
            <a:pPr algn="ctr">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Simulación Financiera Estado de Resultados Integral con Fideicomiso</a:t>
            </a:r>
            <a:endParaRPr lang="es-EC" sz="1400" i="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4191875"/>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7504" y="620688"/>
            <a:ext cx="8837450" cy="5328592"/>
          </a:xfrm>
          <a:prstGeom prst="rect">
            <a:avLst/>
          </a:prstGeom>
        </p:spPr>
      </p:pic>
      <p:sp>
        <p:nvSpPr>
          <p:cNvPr id="3" name="Rectángulo 2"/>
          <p:cNvSpPr/>
          <p:nvPr/>
        </p:nvSpPr>
        <p:spPr>
          <a:xfrm>
            <a:off x="1475656" y="312911"/>
            <a:ext cx="6912768" cy="307777"/>
          </a:xfrm>
          <a:prstGeom prst="rect">
            <a:avLst/>
          </a:prstGeom>
        </p:spPr>
        <p:txBody>
          <a:bodyPr wrap="square">
            <a:spAutoFit/>
          </a:bodyPr>
          <a:lstStyle/>
          <a:p>
            <a:pPr algn="ctr">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Simulación Financiera Estado de Situación Financiera con Fideicomiso</a:t>
            </a:r>
            <a:endParaRPr lang="es-EC" sz="1400" i="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7876623"/>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o 3"/>
          <p:cNvGraphicFramePr>
            <a:graphicFrameLocks noChangeAspect="1"/>
          </p:cNvGraphicFramePr>
          <p:nvPr>
            <p:extLst>
              <p:ext uri="{D42A27DB-BD31-4B8C-83A1-F6EECF244321}">
                <p14:modId xmlns:p14="http://schemas.microsoft.com/office/powerpoint/2010/main" val="3058888181"/>
              </p:ext>
            </p:extLst>
          </p:nvPr>
        </p:nvGraphicFramePr>
        <p:xfrm>
          <a:off x="3779912" y="1052736"/>
          <a:ext cx="4704522" cy="2016224"/>
        </p:xfrm>
        <a:graphic>
          <a:graphicData uri="http://schemas.openxmlformats.org/presentationml/2006/ole">
            <mc:AlternateContent xmlns:mc="http://schemas.openxmlformats.org/markup-compatibility/2006">
              <mc:Choice xmlns:v="urn:schemas-microsoft-com:vml" Requires="v">
                <p:oleObj spid="_x0000_s17672" name="Hoja de cálculo" r:id="rId3" imgW="3267058" imgH="1400215" progId="Excel.Sheet.12">
                  <p:embed/>
                </p:oleObj>
              </mc:Choice>
              <mc:Fallback>
                <p:oleObj name="Hoja de cálculo" r:id="rId3" imgW="3267058" imgH="1400215" progId="Excel.Sheet.12">
                  <p:embed/>
                  <p:pic>
                    <p:nvPicPr>
                      <p:cNvPr id="0" name=""/>
                      <p:cNvPicPr/>
                      <p:nvPr/>
                    </p:nvPicPr>
                    <p:blipFill>
                      <a:blip r:embed="rId4"/>
                      <a:stretch>
                        <a:fillRect/>
                      </a:stretch>
                    </p:blipFill>
                    <p:spPr>
                      <a:xfrm>
                        <a:off x="3779912" y="1052736"/>
                        <a:ext cx="4704522" cy="2016224"/>
                      </a:xfrm>
                      <a:prstGeom prst="rect">
                        <a:avLst/>
                      </a:prstGeom>
                    </p:spPr>
                  </p:pic>
                </p:oleObj>
              </mc:Fallback>
            </mc:AlternateContent>
          </a:graphicData>
        </a:graphic>
      </p:graphicFrame>
      <p:sp>
        <p:nvSpPr>
          <p:cNvPr id="5" name="Rectángulo 4"/>
          <p:cNvSpPr/>
          <p:nvPr/>
        </p:nvSpPr>
        <p:spPr>
          <a:xfrm>
            <a:off x="316977" y="1529933"/>
            <a:ext cx="2952328" cy="1061829"/>
          </a:xfrm>
          <a:prstGeom prst="rect">
            <a:avLst/>
          </a:prstGeom>
        </p:spPr>
        <p:txBody>
          <a:bodyPr wrap="square">
            <a:spAutoFit/>
          </a:bodyPr>
          <a:lstStyle/>
          <a:p>
            <a:pPr algn="ctr"/>
            <a:r>
              <a:rPr lang="es-EC" sz="2100" b="1" dirty="0">
                <a:latin typeface="Times New Roman" panose="02020603050405020304" pitchFamily="18" charset="0"/>
                <a:ea typeface="Calibri" panose="020F0502020204030204" pitchFamily="34" charset="0"/>
              </a:rPr>
              <a:t>Ventas proyectadas versus ventas ejecutadas</a:t>
            </a:r>
            <a:endParaRPr lang="es-EC" sz="2100" dirty="0"/>
          </a:p>
        </p:txBody>
      </p:sp>
      <p:sp>
        <p:nvSpPr>
          <p:cNvPr id="6" name="Rectángulo 5"/>
          <p:cNvSpPr/>
          <p:nvPr/>
        </p:nvSpPr>
        <p:spPr>
          <a:xfrm>
            <a:off x="330079" y="3484165"/>
            <a:ext cx="2945777" cy="1384995"/>
          </a:xfrm>
          <a:prstGeom prst="rect">
            <a:avLst/>
          </a:prstGeom>
        </p:spPr>
        <p:txBody>
          <a:bodyPr wrap="square">
            <a:spAutoFit/>
          </a:bodyPr>
          <a:lstStyle/>
          <a:p>
            <a:pPr algn="ctr"/>
            <a:r>
              <a:rPr lang="es-EC" sz="2100" b="1" dirty="0">
                <a:latin typeface="Times New Roman" panose="02020603050405020304" pitchFamily="18" charset="0"/>
                <a:ea typeface="Calibri" panose="020F0502020204030204" pitchFamily="34" charset="0"/>
              </a:rPr>
              <a:t>Ventas proyectadas versus ventas </a:t>
            </a:r>
            <a:r>
              <a:rPr lang="es-EC" sz="2100" b="1" dirty="0" smtClean="0">
                <a:latin typeface="Times New Roman" panose="02020603050405020304" pitchFamily="18" charset="0"/>
                <a:ea typeface="Calibri" panose="020F0502020204030204" pitchFamily="34" charset="0"/>
              </a:rPr>
              <a:t>ejecutadas con fideicomiso</a:t>
            </a:r>
            <a:endParaRPr lang="es-EC" sz="2100" dirty="0"/>
          </a:p>
        </p:txBody>
      </p:sp>
      <p:graphicFrame>
        <p:nvGraphicFramePr>
          <p:cNvPr id="7" name="Objeto 6"/>
          <p:cNvGraphicFramePr>
            <a:graphicFrameLocks noChangeAspect="1"/>
          </p:cNvGraphicFramePr>
          <p:nvPr>
            <p:extLst>
              <p:ext uri="{D42A27DB-BD31-4B8C-83A1-F6EECF244321}">
                <p14:modId xmlns:p14="http://schemas.microsoft.com/office/powerpoint/2010/main" val="407433319"/>
              </p:ext>
            </p:extLst>
          </p:nvPr>
        </p:nvGraphicFramePr>
        <p:xfrm>
          <a:off x="3796569" y="3356992"/>
          <a:ext cx="4687865" cy="2160239"/>
        </p:xfrm>
        <a:graphic>
          <a:graphicData uri="http://schemas.openxmlformats.org/presentationml/2006/ole">
            <mc:AlternateContent xmlns:mc="http://schemas.openxmlformats.org/markup-compatibility/2006">
              <mc:Choice xmlns:v="urn:schemas-microsoft-com:vml" Requires="v">
                <p:oleObj spid="_x0000_s17673" name="Hoja de cálculo" r:id="rId5" imgW="3143242" imgH="1400215" progId="Excel.Sheet.12">
                  <p:embed/>
                </p:oleObj>
              </mc:Choice>
              <mc:Fallback>
                <p:oleObj name="Hoja de cálculo" r:id="rId5" imgW="3143242" imgH="1400215" progId="Excel.Sheet.12">
                  <p:embed/>
                  <p:pic>
                    <p:nvPicPr>
                      <p:cNvPr id="0" name=""/>
                      <p:cNvPicPr/>
                      <p:nvPr/>
                    </p:nvPicPr>
                    <p:blipFill>
                      <a:blip r:embed="rId6"/>
                      <a:stretch>
                        <a:fillRect/>
                      </a:stretch>
                    </p:blipFill>
                    <p:spPr>
                      <a:xfrm>
                        <a:off x="3796569" y="3356992"/>
                        <a:ext cx="4687865" cy="2160239"/>
                      </a:xfrm>
                      <a:prstGeom prst="rect">
                        <a:avLst/>
                      </a:prstGeom>
                    </p:spPr>
                  </p:pic>
                </p:oleObj>
              </mc:Fallback>
            </mc:AlternateContent>
          </a:graphicData>
        </a:graphic>
      </p:graphicFrame>
      <p:sp>
        <p:nvSpPr>
          <p:cNvPr id="8" name="Flecha derecha 7"/>
          <p:cNvSpPr/>
          <p:nvPr/>
        </p:nvSpPr>
        <p:spPr>
          <a:xfrm>
            <a:off x="3059832" y="1772816"/>
            <a:ext cx="599272" cy="57606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9" name="Flecha derecha 8"/>
          <p:cNvSpPr/>
          <p:nvPr/>
        </p:nvSpPr>
        <p:spPr>
          <a:xfrm>
            <a:off x="3131840" y="3911205"/>
            <a:ext cx="527264" cy="53091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895118665"/>
      </p:ext>
    </p:extLst>
  </p:cSld>
  <p:clrMapOvr>
    <a:masterClrMapping/>
  </p:clrMapOvr>
  <p:transition spd="med" advClick="0">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91680" y="620688"/>
            <a:ext cx="6048672" cy="415498"/>
          </a:xfrm>
          <a:prstGeom prst="rect">
            <a:avLst/>
          </a:prstGeom>
        </p:spPr>
        <p:txBody>
          <a:bodyPr wrap="square">
            <a:spAutoFit/>
          </a:bodyPr>
          <a:lstStyle/>
          <a:p>
            <a:r>
              <a:rPr lang="es-EC" sz="2100" b="1" dirty="0">
                <a:latin typeface="Times New Roman" panose="02020603050405020304" pitchFamily="18" charset="0"/>
                <a:ea typeface="Calibri" panose="020F0502020204030204" pitchFamily="34" charset="0"/>
              </a:rPr>
              <a:t>Análisis comparativo de Resultados de Ejercicios</a:t>
            </a:r>
            <a:endParaRPr lang="es-EC" sz="2100" dirty="0"/>
          </a:p>
        </p:txBody>
      </p:sp>
      <p:graphicFrame>
        <p:nvGraphicFramePr>
          <p:cNvPr id="4" name="Objeto 3"/>
          <p:cNvGraphicFramePr>
            <a:graphicFrameLocks noChangeAspect="1"/>
          </p:cNvGraphicFramePr>
          <p:nvPr>
            <p:extLst>
              <p:ext uri="{D42A27DB-BD31-4B8C-83A1-F6EECF244321}">
                <p14:modId xmlns:p14="http://schemas.microsoft.com/office/powerpoint/2010/main" val="4141185138"/>
              </p:ext>
            </p:extLst>
          </p:nvPr>
        </p:nvGraphicFramePr>
        <p:xfrm>
          <a:off x="971600" y="1268760"/>
          <a:ext cx="7488832" cy="1224136"/>
        </p:xfrm>
        <a:graphic>
          <a:graphicData uri="http://schemas.openxmlformats.org/presentationml/2006/ole">
            <mc:AlternateContent xmlns:mc="http://schemas.openxmlformats.org/markup-compatibility/2006">
              <mc:Choice xmlns:v="urn:schemas-microsoft-com:vml" Requires="v">
                <p:oleObj spid="_x0000_s20606" name="Hoja de cálculo" r:id="rId3" imgW="5124295" imgH="809836" progId="Excel.Sheet.12">
                  <p:embed/>
                </p:oleObj>
              </mc:Choice>
              <mc:Fallback>
                <p:oleObj name="Hoja de cálculo" r:id="rId3" imgW="5124295" imgH="809836" progId="Excel.Sheet.12">
                  <p:embed/>
                  <p:pic>
                    <p:nvPicPr>
                      <p:cNvPr id="0" name=""/>
                      <p:cNvPicPr/>
                      <p:nvPr/>
                    </p:nvPicPr>
                    <p:blipFill>
                      <a:blip r:embed="rId4"/>
                      <a:stretch>
                        <a:fillRect/>
                      </a:stretch>
                    </p:blipFill>
                    <p:spPr>
                      <a:xfrm>
                        <a:off x="971600" y="1268760"/>
                        <a:ext cx="7488832" cy="1224136"/>
                      </a:xfrm>
                      <a:prstGeom prst="rect">
                        <a:avLst/>
                      </a:prstGeom>
                    </p:spPr>
                  </p:pic>
                </p:oleObj>
              </mc:Fallback>
            </mc:AlternateContent>
          </a:graphicData>
        </a:graphic>
      </p:graphicFrame>
      <p:graphicFrame>
        <p:nvGraphicFramePr>
          <p:cNvPr id="5" name="Gráfico 4"/>
          <p:cNvGraphicFramePr>
            <a:graphicFrameLocks/>
          </p:cNvGraphicFramePr>
          <p:nvPr>
            <p:extLst>
              <p:ext uri="{D42A27DB-BD31-4B8C-83A1-F6EECF244321}">
                <p14:modId xmlns:p14="http://schemas.microsoft.com/office/powerpoint/2010/main" val="2797494726"/>
              </p:ext>
            </p:extLst>
          </p:nvPr>
        </p:nvGraphicFramePr>
        <p:xfrm>
          <a:off x="971600" y="2636912"/>
          <a:ext cx="7488832" cy="34563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496334"/>
      </p:ext>
    </p:extLst>
  </p:cSld>
  <p:clrMapOvr>
    <a:masterClrMapping/>
  </p:clrMapOvr>
  <p:transition spd="med" advClick="0">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86739502"/>
              </p:ext>
            </p:extLst>
          </p:nvPr>
        </p:nvGraphicFramePr>
        <p:xfrm>
          <a:off x="539552" y="908720"/>
          <a:ext cx="835292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3563888" y="260648"/>
            <a:ext cx="1944216" cy="415498"/>
          </a:xfrm>
          <a:prstGeom prst="rect">
            <a:avLst/>
          </a:prstGeom>
          <a:noFill/>
        </p:spPr>
        <p:txBody>
          <a:bodyPr wrap="square" rtlCol="0">
            <a:spAutoFit/>
          </a:bodyPr>
          <a:lstStyle/>
          <a:p>
            <a:r>
              <a:rPr lang="es-EC" sz="2100" b="1" dirty="0" smtClean="0"/>
              <a:t>CONCLUSIONES</a:t>
            </a:r>
            <a:endParaRPr lang="es-EC" sz="2100" b="1" dirty="0"/>
          </a:p>
        </p:txBody>
      </p:sp>
    </p:spTree>
    <p:extLst>
      <p:ext uri="{BB962C8B-B14F-4D97-AF65-F5344CB8AC3E}">
        <p14:creationId xmlns:p14="http://schemas.microsoft.com/office/powerpoint/2010/main" val="948806936"/>
      </p:ext>
    </p:extLst>
  </p:cSld>
  <p:clrMapOvr>
    <a:masterClrMapping/>
  </p:clrMapOvr>
  <p:transition spd="slow" advClick="0">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395536" y="1124744"/>
            <a:ext cx="5545137" cy="922337"/>
          </a:xfrm>
        </p:spPr>
        <p:txBody>
          <a:bodyPr/>
          <a:lstStyle/>
          <a:p>
            <a:pPr algn="l"/>
            <a:r>
              <a:rPr lang="es-EC" altLang="es-ES" sz="3600" b="1" dirty="0" smtClean="0">
                <a:latin typeface="Baskerville Old Face" panose="02020602080505020303" pitchFamily="18" charset="0"/>
                <a:cs typeface="Times New Roman" panose="02020603050405020304" pitchFamily="18" charset="0"/>
              </a:rPr>
              <a:t>HIPÓTESIS</a:t>
            </a:r>
            <a:endParaRPr lang="es-EC" altLang="es-ES" sz="3600" b="1" dirty="0">
              <a:latin typeface="Baskerville Old Face" panose="02020602080505020303" pitchFamily="18" charset="0"/>
              <a:cs typeface="Times New Roman" panose="02020603050405020304" pitchFamily="18" charset="0"/>
            </a:endParaRPr>
          </a:p>
        </p:txBody>
      </p:sp>
      <p:sp>
        <p:nvSpPr>
          <p:cNvPr id="2" name="Rectángulo 1"/>
          <p:cNvSpPr/>
          <p:nvPr/>
        </p:nvSpPr>
        <p:spPr>
          <a:xfrm>
            <a:off x="1187624" y="2708920"/>
            <a:ext cx="7326560" cy="1338828"/>
          </a:xfrm>
          <a:prstGeom prst="rect">
            <a:avLst/>
          </a:prstGeom>
        </p:spPr>
        <p:txBody>
          <a:bodyPr wrap="square">
            <a:spAutoFit/>
          </a:bodyPr>
          <a:lstStyle/>
          <a:p>
            <a:pPr lvl="0"/>
            <a:r>
              <a:rPr lang="es-EC" sz="2700" dirty="0">
                <a:latin typeface="Cambria" panose="02040503050406030204" pitchFamily="18" charset="0"/>
              </a:rPr>
              <a:t>Las actuales formas de financiamiento influyen negativamente en el desarrollo de las PYMES de la construcción del </a:t>
            </a:r>
            <a:r>
              <a:rPr lang="es-EC" sz="2700" dirty="0" smtClean="0">
                <a:latin typeface="Cambria" panose="02040503050406030204" pitchFamily="18" charset="0"/>
              </a:rPr>
              <a:t>D.M.Q.</a:t>
            </a:r>
            <a:endParaRPr lang="es-EC" sz="2700" dirty="0">
              <a:latin typeface="Cambria" panose="02040503050406030204" pitchFamily="18" charset="0"/>
            </a:endParaRPr>
          </a:p>
        </p:txBody>
      </p:sp>
    </p:spTree>
    <p:extLst>
      <p:ext uri="{BB962C8B-B14F-4D97-AF65-F5344CB8AC3E}">
        <p14:creationId xmlns:p14="http://schemas.microsoft.com/office/powerpoint/2010/main" val="3824972103"/>
      </p:ext>
    </p:extLst>
  </p:cSld>
  <p:clrMapOvr>
    <a:masterClrMapping/>
  </p:clrMapOvr>
  <p:transition spd="med" advClick="0">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513342729"/>
              </p:ext>
            </p:extLst>
          </p:nvPr>
        </p:nvGraphicFramePr>
        <p:xfrm>
          <a:off x="323528" y="908720"/>
          <a:ext cx="856895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uadroTexto 3"/>
          <p:cNvSpPr txBox="1"/>
          <p:nvPr/>
        </p:nvSpPr>
        <p:spPr>
          <a:xfrm>
            <a:off x="3563888" y="692696"/>
            <a:ext cx="2520280" cy="415498"/>
          </a:xfrm>
          <a:prstGeom prst="rect">
            <a:avLst/>
          </a:prstGeom>
          <a:noFill/>
        </p:spPr>
        <p:txBody>
          <a:bodyPr wrap="square" rtlCol="0">
            <a:spAutoFit/>
          </a:bodyPr>
          <a:lstStyle/>
          <a:p>
            <a:r>
              <a:rPr lang="es-EC" sz="2100" b="1" dirty="0" smtClean="0"/>
              <a:t>RECOMENDACIONES</a:t>
            </a:r>
            <a:endParaRPr lang="es-EC" sz="2100" b="1" dirty="0"/>
          </a:p>
        </p:txBody>
      </p:sp>
    </p:spTree>
    <p:extLst>
      <p:ext uri="{BB962C8B-B14F-4D97-AF65-F5344CB8AC3E}">
        <p14:creationId xmlns:p14="http://schemas.microsoft.com/office/powerpoint/2010/main" val="3411203726"/>
      </p:ext>
    </p:extLst>
  </p:cSld>
  <p:clrMapOvr>
    <a:masterClrMapping/>
  </p:clrMapOvr>
  <p:transition spd="slow" advClick="0">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987824" y="3645024"/>
            <a:ext cx="5928212" cy="2308324"/>
          </a:xfrm>
          <a:prstGeom prst="rect">
            <a:avLst/>
          </a:prstGeom>
          <a:noFill/>
        </p:spPr>
        <p:txBody>
          <a:bodyPr wrap="square" lIns="91440" tIns="45720" rIns="91440" bIns="45720">
            <a:spAutoFit/>
          </a:bodyPr>
          <a:lstStyle/>
          <a:p>
            <a:pPr algn="ctr"/>
            <a:r>
              <a:rPr lang="es-ES" sz="72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GRACIAS POR SU ATENCIÓN</a:t>
            </a:r>
            <a:endParaRPr lang="es-E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 name="CuadroTexto 1"/>
          <p:cNvSpPr txBox="1"/>
          <p:nvPr/>
        </p:nvSpPr>
        <p:spPr>
          <a:xfrm>
            <a:off x="395536" y="1052736"/>
            <a:ext cx="8280920" cy="2169825"/>
          </a:xfrm>
          <a:prstGeom prst="rect">
            <a:avLst/>
          </a:prstGeom>
          <a:noFill/>
        </p:spPr>
        <p:txBody>
          <a:bodyPr wrap="square" rtlCol="0">
            <a:spAutoFit/>
          </a:bodyPr>
          <a:lstStyle/>
          <a:p>
            <a:r>
              <a:rPr lang="es-EC" sz="2700" b="1" dirty="0" smtClean="0">
                <a:latin typeface="Bradley Hand ITC" panose="03070402050302030203" pitchFamily="66" charset="0"/>
              </a:rPr>
              <a:t>“El </a:t>
            </a:r>
            <a:r>
              <a:rPr lang="es-EC" sz="2700" b="1" dirty="0">
                <a:latin typeface="Bradley Hand ITC" panose="03070402050302030203" pitchFamily="66" charset="0"/>
              </a:rPr>
              <a:t>éxito radica en la perseverancia…Nunca dejes de creer que los </a:t>
            </a:r>
            <a:r>
              <a:rPr lang="es-EC" sz="2700" b="1" dirty="0" smtClean="0">
                <a:latin typeface="Bradley Hand ITC" panose="03070402050302030203" pitchFamily="66" charset="0"/>
              </a:rPr>
              <a:t>sueños </a:t>
            </a:r>
            <a:r>
              <a:rPr lang="es-EC" sz="2700" b="1" dirty="0">
                <a:latin typeface="Bradley Hand ITC" panose="03070402050302030203" pitchFamily="66" charset="0"/>
              </a:rPr>
              <a:t>son posibles de alcanzar”</a:t>
            </a:r>
          </a:p>
          <a:p>
            <a:endParaRPr lang="es-EC" sz="2700" dirty="0">
              <a:latin typeface="Bradley Hand ITC" panose="03070402050302030203" pitchFamily="66" charset="0"/>
            </a:endParaRPr>
          </a:p>
          <a:p>
            <a:endParaRPr lang="es-EC" sz="2700" dirty="0" smtClean="0">
              <a:latin typeface="Bradley Hand ITC" panose="03070402050302030203" pitchFamily="66" charset="0"/>
            </a:endParaRPr>
          </a:p>
          <a:p>
            <a:r>
              <a:rPr lang="es-EC" sz="2700" dirty="0">
                <a:latin typeface="Bradley Hand ITC" panose="03070402050302030203" pitchFamily="66" charset="0"/>
              </a:rPr>
              <a:t>	</a:t>
            </a:r>
            <a:r>
              <a:rPr lang="es-EC" sz="2700" dirty="0" smtClean="0">
                <a:latin typeface="Bradley Hand ITC" panose="03070402050302030203" pitchFamily="66" charset="0"/>
              </a:rPr>
              <a:t>					Stalin Gutiérrez</a:t>
            </a:r>
            <a:endParaRPr lang="es-EC" sz="2700" dirty="0">
              <a:latin typeface="Bradley Hand ITC" panose="03070402050302030203" pitchFamily="66"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400" advClick="0">
        <p14:honeycomb/>
      </p:transition>
    </mc:Choice>
    <mc:Fallback xmlns="">
      <p:transition spd="slow"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2 Rectángulo"/>
          <p:cNvSpPr>
            <a:spLocks noChangeArrowheads="1"/>
          </p:cNvSpPr>
          <p:nvPr/>
        </p:nvSpPr>
        <p:spPr bwMode="auto">
          <a:xfrm>
            <a:off x="683568" y="1700808"/>
            <a:ext cx="7850113" cy="3323987"/>
          </a:xfrm>
          <a:prstGeom prst="rect">
            <a:avLst/>
          </a:prstGeom>
          <a:noFill/>
          <a:ln w="9525">
            <a:noFill/>
            <a:miter lim="800000"/>
            <a:headEnd/>
            <a:tailEnd/>
          </a:ln>
        </p:spPr>
        <p:txBody>
          <a:bodyPr wrap="square">
            <a:spAutoFit/>
          </a:bodyPr>
          <a:lstStyle/>
          <a:p>
            <a:pPr algn="just"/>
            <a:r>
              <a:rPr lang="es-EC" sz="3000" dirty="0" smtClean="0"/>
              <a:t>Las PYMES </a:t>
            </a:r>
            <a:r>
              <a:rPr lang="es-EC" sz="3000" dirty="0"/>
              <a:t>del sector de la construcción en el Distrito Metropolitano de Quito constituyen actualmente una de las más importantes fuentes de empleo y de desarrollo económico de la región, constituyéndose en un elemento clave para garantizar el desarrollo urbano de la ciudad y ofertar viviendas económicas a la población</a:t>
            </a:r>
            <a:r>
              <a:rPr lang="es-EC" sz="3000" dirty="0" smtClean="0"/>
              <a:t>.</a:t>
            </a:r>
            <a:endParaRPr lang="es-EC" sz="3000" dirty="0"/>
          </a:p>
        </p:txBody>
      </p:sp>
      <p:sp>
        <p:nvSpPr>
          <p:cNvPr id="2" name="CuadroTexto 1"/>
          <p:cNvSpPr txBox="1"/>
          <p:nvPr/>
        </p:nvSpPr>
        <p:spPr>
          <a:xfrm>
            <a:off x="3131840" y="900009"/>
            <a:ext cx="3096344" cy="584775"/>
          </a:xfrm>
          <a:prstGeom prst="rect">
            <a:avLst/>
          </a:prstGeom>
          <a:noFill/>
        </p:spPr>
        <p:txBody>
          <a:bodyPr wrap="square" rtlCol="0">
            <a:spAutoFit/>
          </a:bodyPr>
          <a:lstStyle/>
          <a:p>
            <a:pPr algn="ctr"/>
            <a:r>
              <a:rPr lang="es-EC" sz="3200" b="1" dirty="0" smtClean="0"/>
              <a:t>INTRODUCCIÓN</a:t>
            </a:r>
            <a:endParaRPr lang="es-EC" sz="3200" b="1" dirty="0"/>
          </a:p>
        </p:txBody>
      </p:sp>
    </p:spTree>
    <p:extLst>
      <p:ext uri="{BB962C8B-B14F-4D97-AF65-F5344CB8AC3E}">
        <p14:creationId xmlns:p14="http://schemas.microsoft.com/office/powerpoint/2010/main" val="907153930"/>
      </p:ext>
    </p:extLst>
  </p:cSld>
  <p:clrMapOvr>
    <a:masterClrMapping/>
  </p:clrMapOvr>
  <p:transition spd="med" advClick="0">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5906292" y="1844824"/>
            <a:ext cx="3130204" cy="3528392"/>
          </a:xfrm>
          <a:prstGeom prst="rect">
            <a:avLst/>
          </a:prstGeom>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ángulo 2"/>
          <p:cNvSpPr/>
          <p:nvPr/>
        </p:nvSpPr>
        <p:spPr>
          <a:xfrm>
            <a:off x="357388" y="1721708"/>
            <a:ext cx="5438748" cy="3939540"/>
          </a:xfrm>
          <a:prstGeom prst="rect">
            <a:avLst/>
          </a:prstGeom>
        </p:spPr>
        <p:txBody>
          <a:bodyPr wrap="square">
            <a:spAutoFit/>
          </a:bodyPr>
          <a:lstStyle/>
          <a:p>
            <a:pPr algn="just"/>
            <a:r>
              <a:rPr lang="es-EC" sz="2500" dirty="0" smtClean="0">
                <a:latin typeface="Times New Roman" panose="02020603050405020304" pitchFamily="18" charset="0"/>
                <a:ea typeface="Calibri" panose="020F0502020204030204" pitchFamily="34" charset="0"/>
              </a:rPr>
              <a:t>“</a:t>
            </a:r>
            <a:r>
              <a:rPr lang="es-EC" sz="2500" i="1" dirty="0">
                <a:latin typeface="Times New Roman" panose="02020603050405020304" pitchFamily="18" charset="0"/>
                <a:ea typeface="Calibri" panose="020F0502020204030204" pitchFamily="34" charset="0"/>
              </a:rPr>
              <a:t>L</a:t>
            </a:r>
            <a:r>
              <a:rPr lang="es-EC" sz="2500" i="1" dirty="0" smtClean="0">
                <a:latin typeface="Times New Roman" panose="02020603050405020304" pitchFamily="18" charset="0"/>
                <a:ea typeface="Calibri" panose="020F0502020204030204" pitchFamily="34" charset="0"/>
              </a:rPr>
              <a:t>a </a:t>
            </a:r>
            <a:r>
              <a:rPr lang="es-EC" sz="2500" i="1" dirty="0">
                <a:latin typeface="Times New Roman" panose="02020603050405020304" pitchFamily="18" charset="0"/>
                <a:ea typeface="Calibri" panose="020F0502020204030204" pitchFamily="34" charset="0"/>
              </a:rPr>
              <a:t>empresa es una entidad productiva que depende para su desarrollo no solo de su constante y oportuna adaptación a los cambios y transformaciones que afectan al mercado nacional e internacional, sino que también depende para su normal funcionamiento de la coyuntura y estructura política existente en la nación en la cual se asienta</a:t>
            </a:r>
            <a:r>
              <a:rPr lang="es-EC" sz="2500" i="1" dirty="0" smtClean="0">
                <a:latin typeface="Times New Roman" panose="02020603050405020304" pitchFamily="18" charset="0"/>
                <a:ea typeface="Calibri" panose="020F0502020204030204" pitchFamily="34" charset="0"/>
              </a:rPr>
              <a:t>.” </a:t>
            </a:r>
            <a:r>
              <a:rPr lang="es-EC" sz="2500" dirty="0" smtClean="0">
                <a:latin typeface="Times New Roman" panose="02020603050405020304" pitchFamily="18" charset="0"/>
                <a:ea typeface="Calibri" panose="020F0502020204030204" pitchFamily="34" charset="0"/>
              </a:rPr>
              <a:t>Aguilar (2010)</a:t>
            </a:r>
            <a:endParaRPr lang="es-EC" sz="2500" dirty="0"/>
          </a:p>
        </p:txBody>
      </p:sp>
      <p:sp>
        <p:nvSpPr>
          <p:cNvPr id="6" name="CuadroTexto 5"/>
          <p:cNvSpPr txBox="1"/>
          <p:nvPr/>
        </p:nvSpPr>
        <p:spPr>
          <a:xfrm>
            <a:off x="3023828" y="764704"/>
            <a:ext cx="2882464" cy="646331"/>
          </a:xfrm>
          <a:prstGeom prst="rect">
            <a:avLst/>
          </a:prstGeom>
          <a:noFill/>
        </p:spPr>
        <p:txBody>
          <a:bodyPr wrap="square" rtlCol="0">
            <a:spAutoFit/>
          </a:bodyPr>
          <a:lstStyle/>
          <a:p>
            <a:r>
              <a:rPr lang="es-EC" sz="3600" b="1" dirty="0" smtClean="0"/>
              <a:t>LA EMPRESA</a:t>
            </a:r>
            <a:endParaRPr lang="es-EC" sz="3600" b="1" dirty="0"/>
          </a:p>
        </p:txBody>
      </p:sp>
    </p:spTree>
    <p:extLst>
      <p:ext uri="{BB962C8B-B14F-4D97-AF65-F5344CB8AC3E}">
        <p14:creationId xmlns:p14="http://schemas.microsoft.com/office/powerpoint/2010/main" val="429572015"/>
      </p:ext>
    </p:extLst>
  </p:cSld>
  <p:clrMapOvr>
    <a:overrideClrMapping bg1="lt1" tx1="dk1" bg2="lt2" tx2="dk2" accent1="accent1" accent2="accent2" accent3="accent3" accent4="accent4" accent5="accent5" accent6="accent6" hlink="hlink" folHlink="folHlink"/>
  </p:clrMapOvr>
  <p:transition spd="med" advClick="0">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940875163"/>
              </p:ext>
            </p:extLst>
          </p:nvPr>
        </p:nvGraphicFramePr>
        <p:xfrm>
          <a:off x="179512" y="692696"/>
          <a:ext cx="8712968"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1835696" y="548680"/>
            <a:ext cx="5616624" cy="461665"/>
          </a:xfrm>
          <a:prstGeom prst="rect">
            <a:avLst/>
          </a:prstGeom>
          <a:noFill/>
        </p:spPr>
        <p:txBody>
          <a:bodyPr wrap="square" rtlCol="0">
            <a:spAutoFit/>
          </a:bodyPr>
          <a:lstStyle/>
          <a:p>
            <a:pPr algn="ctr"/>
            <a:r>
              <a:rPr lang="es-EC" sz="2400" b="1" dirty="0" smtClean="0">
                <a:effectLst>
                  <a:outerShdw blurRad="38100" dist="38100" dir="2700000" algn="tl">
                    <a:srgbClr val="000000">
                      <a:alpha val="43137"/>
                    </a:srgbClr>
                  </a:outerShdw>
                </a:effectLst>
              </a:rPr>
              <a:t>CLASIFICACIÓN EMPRESAS POR TAMAÑO</a:t>
            </a:r>
            <a:endParaRPr lang="es-EC" sz="2400" b="1" dirty="0">
              <a:effectLst>
                <a:outerShdw blurRad="38100" dist="38100" dir="2700000" algn="tl">
                  <a:srgbClr val="000000">
                    <a:alpha val="43137"/>
                  </a:srgbClr>
                </a:outerShdw>
              </a:effectLst>
            </a:endParaRPr>
          </a:p>
        </p:txBody>
      </p:sp>
      <p:graphicFrame>
        <p:nvGraphicFramePr>
          <p:cNvPr id="2" name="Objeto 1"/>
          <p:cNvGraphicFramePr>
            <a:graphicFrameLocks noChangeAspect="1"/>
          </p:cNvGraphicFramePr>
          <p:nvPr>
            <p:extLst>
              <p:ext uri="{D42A27DB-BD31-4B8C-83A1-F6EECF244321}">
                <p14:modId xmlns:p14="http://schemas.microsoft.com/office/powerpoint/2010/main" val="2653201850"/>
              </p:ext>
            </p:extLst>
          </p:nvPr>
        </p:nvGraphicFramePr>
        <p:xfrm>
          <a:off x="952787" y="4005064"/>
          <a:ext cx="7291621" cy="1440160"/>
        </p:xfrm>
        <a:graphic>
          <a:graphicData uri="http://schemas.openxmlformats.org/presentationml/2006/ole">
            <mc:AlternateContent xmlns:mc="http://schemas.openxmlformats.org/markup-compatibility/2006">
              <mc:Choice xmlns:v="urn:schemas-microsoft-com:vml" Requires="v">
                <p:oleObj spid="_x0000_s21595" name="Hoja de cálculo" r:id="rId8" imgW="5353039" imgH="1057262" progId="Excel.Sheet.12">
                  <p:embed/>
                </p:oleObj>
              </mc:Choice>
              <mc:Fallback>
                <p:oleObj name="Hoja de cálculo" r:id="rId8" imgW="5353039" imgH="1057262" progId="Excel.Sheet.12">
                  <p:embed/>
                  <p:pic>
                    <p:nvPicPr>
                      <p:cNvPr id="0" name=""/>
                      <p:cNvPicPr/>
                      <p:nvPr/>
                    </p:nvPicPr>
                    <p:blipFill>
                      <a:blip r:embed="rId9"/>
                      <a:stretch>
                        <a:fillRect/>
                      </a:stretch>
                    </p:blipFill>
                    <p:spPr>
                      <a:xfrm>
                        <a:off x="952787" y="4005064"/>
                        <a:ext cx="7291621" cy="1440160"/>
                      </a:xfrm>
                      <a:prstGeom prst="rect">
                        <a:avLst/>
                      </a:prstGeom>
                    </p:spPr>
                  </p:pic>
                </p:oleObj>
              </mc:Fallback>
            </mc:AlternateContent>
          </a:graphicData>
        </a:graphic>
      </p:graphicFrame>
      <p:sp>
        <p:nvSpPr>
          <p:cNvPr id="3" name="CuadroTexto 2"/>
          <p:cNvSpPr txBox="1"/>
          <p:nvPr/>
        </p:nvSpPr>
        <p:spPr>
          <a:xfrm>
            <a:off x="827584" y="5877272"/>
            <a:ext cx="4032448" cy="307777"/>
          </a:xfrm>
          <a:prstGeom prst="rect">
            <a:avLst/>
          </a:prstGeom>
          <a:noFill/>
        </p:spPr>
        <p:txBody>
          <a:bodyPr wrap="square" rtlCol="0">
            <a:spAutoFit/>
          </a:bodyPr>
          <a:lstStyle/>
          <a:p>
            <a:r>
              <a:rPr lang="es-EC" sz="1400" b="1" dirty="0" smtClean="0"/>
              <a:t>Fuente: </a:t>
            </a:r>
            <a:r>
              <a:rPr lang="es-EC" sz="1400" dirty="0" smtClean="0"/>
              <a:t>Superintendencia de Compañías</a:t>
            </a:r>
            <a:endParaRPr lang="es-EC" sz="1400" dirty="0"/>
          </a:p>
        </p:txBody>
      </p:sp>
    </p:spTree>
    <p:extLst>
      <p:ext uri="{BB962C8B-B14F-4D97-AF65-F5344CB8AC3E}">
        <p14:creationId xmlns:p14="http://schemas.microsoft.com/office/powerpoint/2010/main" val="2541607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eelOff"/>
      </p:transition>
    </mc:Choice>
    <mc:Fallback xmlns="">
      <p:transition spd="slow"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99592" y="620688"/>
            <a:ext cx="7416824" cy="461665"/>
          </a:xfrm>
          <a:prstGeom prst="rect">
            <a:avLst/>
          </a:prstGeom>
        </p:spPr>
        <p:txBody>
          <a:bodyPr wrap="square">
            <a:spAutoFit/>
          </a:bodyPr>
          <a:lstStyle/>
          <a:p>
            <a:pPr algn="ctr"/>
            <a:r>
              <a:rPr lang="es-EC" sz="2400" b="1" dirty="0" smtClean="0">
                <a:latin typeface="Cambria" panose="02040503050406030204" pitchFamily="18" charset="0"/>
                <a:ea typeface="Calibri" panose="020F0502020204030204" pitchFamily="34" charset="0"/>
                <a:cs typeface="Times New Roman" panose="02020603050405020304" pitchFamily="18" charset="0"/>
              </a:rPr>
              <a:t>PEQUEÑAS Y MEDIANAS EMPRESAS</a:t>
            </a:r>
            <a:endParaRPr lang="es-EC" sz="2400" b="1" dirty="0">
              <a:latin typeface="Cambria" panose="02040503050406030204" pitchFamily="18" charset="0"/>
            </a:endParaRPr>
          </a:p>
        </p:txBody>
      </p:sp>
      <p:graphicFrame>
        <p:nvGraphicFramePr>
          <p:cNvPr id="6" name="Diagrama 5"/>
          <p:cNvGraphicFramePr/>
          <p:nvPr>
            <p:extLst>
              <p:ext uri="{D42A27DB-BD31-4B8C-83A1-F6EECF244321}">
                <p14:modId xmlns:p14="http://schemas.microsoft.com/office/powerpoint/2010/main" val="4219662060"/>
              </p:ext>
            </p:extLst>
          </p:nvPr>
        </p:nvGraphicFramePr>
        <p:xfrm>
          <a:off x="-756592" y="1340768"/>
          <a:ext cx="10585176"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309366"/>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9592" y="620688"/>
            <a:ext cx="7416824" cy="830997"/>
          </a:xfrm>
          <a:prstGeom prst="rect">
            <a:avLst/>
          </a:prstGeom>
        </p:spPr>
        <p:txBody>
          <a:bodyPr wrap="square">
            <a:spAutoFit/>
          </a:bodyPr>
          <a:lstStyle/>
          <a:p>
            <a:pPr algn="ctr"/>
            <a:r>
              <a:rPr lang="es-EC" sz="2400" b="1" dirty="0" smtClean="0">
                <a:latin typeface="Cambria" panose="02040503050406030204" pitchFamily="18" charset="0"/>
                <a:ea typeface="Calibri" panose="020F0502020204030204" pitchFamily="34" charset="0"/>
                <a:cs typeface="Times New Roman" panose="02020603050405020304" pitchFamily="18" charset="0"/>
              </a:rPr>
              <a:t>NECESIDADES DE FINANCIAMIENTO DE LAS PYMES DEL SECTOR DE LA CONSTRUCCIÓN</a:t>
            </a:r>
            <a:endParaRPr lang="es-EC" sz="2400" b="1" dirty="0">
              <a:latin typeface="Cambria" panose="02040503050406030204" pitchFamily="18" charset="0"/>
            </a:endParaRPr>
          </a:p>
        </p:txBody>
      </p:sp>
      <p:graphicFrame>
        <p:nvGraphicFramePr>
          <p:cNvPr id="4" name="Diagrama 3"/>
          <p:cNvGraphicFramePr/>
          <p:nvPr>
            <p:extLst>
              <p:ext uri="{D42A27DB-BD31-4B8C-83A1-F6EECF244321}">
                <p14:modId xmlns:p14="http://schemas.microsoft.com/office/powerpoint/2010/main" val="3676098657"/>
              </p:ext>
            </p:extLst>
          </p:nvPr>
        </p:nvGraphicFramePr>
        <p:xfrm>
          <a:off x="567600" y="1700808"/>
          <a:ext cx="8252872" cy="383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683308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13196</TotalTime>
  <Words>1464</Words>
  <Application>Microsoft Office PowerPoint</Application>
  <PresentationFormat>Presentación en pantalla (4:3)</PresentationFormat>
  <Paragraphs>211</Paragraphs>
  <Slides>41</Slides>
  <Notes>2</Notes>
  <HiddenSlides>2</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41</vt:i4>
      </vt:variant>
    </vt:vector>
  </HeadingPairs>
  <TitlesOfParts>
    <vt:vector size="51" baseType="lpstr">
      <vt:lpstr>Arial</vt:lpstr>
      <vt:lpstr>Baskerville Old Face</vt:lpstr>
      <vt:lpstr>Bradley Hand ITC</vt:lpstr>
      <vt:lpstr>Broadway</vt:lpstr>
      <vt:lpstr>Calibri</vt:lpstr>
      <vt:lpstr>Cambria</vt:lpstr>
      <vt:lpstr>Times New Roman</vt:lpstr>
      <vt:lpstr>Tema de Office</vt:lpstr>
      <vt:lpstr>1_Tema de Office</vt:lpstr>
      <vt:lpstr>Hoja de cálculo</vt:lpstr>
      <vt:lpstr>Presentación de PowerPoint</vt:lpstr>
      <vt:lpstr>OBJETIVO GENERAL</vt:lpstr>
      <vt:lpstr>OBJETIVOS ESPECÍFICOS</vt:lpstr>
      <vt:lpstr>HIPÓTESIS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JONATHAN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Noemi rivera</dc:creator>
  <cp:lastModifiedBy>Stalin</cp:lastModifiedBy>
  <cp:revision>642</cp:revision>
  <dcterms:created xsi:type="dcterms:W3CDTF">2014-02-06T17:16:42Z</dcterms:created>
  <dcterms:modified xsi:type="dcterms:W3CDTF">2017-03-24T06:21:23Z</dcterms:modified>
</cp:coreProperties>
</file>