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60" r:id="rId5"/>
    <p:sldId id="262" r:id="rId6"/>
    <p:sldId id="264" r:id="rId7"/>
    <p:sldId id="265" r:id="rId8"/>
    <p:sldId id="267" r:id="rId9"/>
    <p:sldId id="270" r:id="rId10"/>
    <p:sldId id="272" r:id="rId11"/>
    <p:sldId id="273" r:id="rId12"/>
    <p:sldId id="274" r:id="rId13"/>
    <p:sldId id="277" r:id="rId14"/>
    <p:sldId id="279" r:id="rId15"/>
    <p:sldId id="315" r:id="rId16"/>
    <p:sldId id="282" r:id="rId17"/>
    <p:sldId id="290" r:id="rId18"/>
    <p:sldId id="314" r:id="rId19"/>
    <p:sldId id="293" r:id="rId20"/>
    <p:sldId id="294" r:id="rId21"/>
    <p:sldId id="311" r:id="rId22"/>
    <p:sldId id="296" r:id="rId23"/>
    <p:sldId id="298" r:id="rId24"/>
    <p:sldId id="300" r:id="rId25"/>
    <p:sldId id="303" r:id="rId26"/>
    <p:sldId id="309" r:id="rId27"/>
    <p:sldId id="310" r:id="rId28"/>
    <p:sldId id="304" r:id="rId29"/>
    <p:sldId id="305" r:id="rId30"/>
    <p:sldId id="307" r:id="rId31"/>
    <p:sldId id="308" r:id="rId32"/>
    <p:sldId id="312" r:id="rId33"/>
    <p:sldId id="313" r:id="rId3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44" autoAdjust="0"/>
    <p:restoredTop sz="94660"/>
  </p:normalViewPr>
  <p:slideViewPr>
    <p:cSldViewPr snapToGrid="0">
      <p:cViewPr varScale="1">
        <p:scale>
          <a:sx n="72" d="100"/>
          <a:sy n="72" d="100"/>
        </p:scale>
        <p:origin x="6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fld id="{B4D1C04F-7AE0-47B1-A1A9-D2EB5FB74BC3}" type="datetimeFigureOut">
              <a:rPr lang="es-EC" smtClean="0"/>
              <a:t>6/3/2017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105503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B4D1C04F-7AE0-47B1-A1A9-D2EB5FB74BC3}" type="datetimeFigureOut">
              <a:rPr lang="es-EC" smtClean="0"/>
              <a:t>6/3/2017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3765756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B4D1C04F-7AE0-47B1-A1A9-D2EB5FB74BC3}" type="datetimeFigureOut">
              <a:rPr lang="es-EC" smtClean="0"/>
              <a:t>6/3/2017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3436497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B4D1C04F-7AE0-47B1-A1A9-D2EB5FB74BC3}" type="datetimeFigureOut">
              <a:rPr lang="es-EC" smtClean="0"/>
              <a:t>6/3/2017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3866079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B4D1C04F-7AE0-47B1-A1A9-D2EB5FB74BC3}" type="datetimeFigureOut">
              <a:rPr lang="es-EC" smtClean="0"/>
              <a:t>6/3/2017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198422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B4D1C04F-7AE0-47B1-A1A9-D2EB5FB74BC3}" type="datetimeFigureOut">
              <a:rPr lang="es-EC" smtClean="0"/>
              <a:t>6/3/2017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2761395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B4D1C04F-7AE0-47B1-A1A9-D2EB5FB74BC3}" type="datetimeFigureOut">
              <a:rPr lang="es-EC" smtClean="0"/>
              <a:t>6/3/2017</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2985151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B4D1C04F-7AE0-47B1-A1A9-D2EB5FB74BC3}" type="datetimeFigureOut">
              <a:rPr lang="es-EC" smtClean="0"/>
              <a:t>6/3/2017</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1125030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4D1C04F-7AE0-47B1-A1A9-D2EB5FB74BC3}" type="datetimeFigureOut">
              <a:rPr lang="es-EC" smtClean="0"/>
              <a:t>6/3/2017</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3993836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4D1C04F-7AE0-47B1-A1A9-D2EB5FB74BC3}" type="datetimeFigureOut">
              <a:rPr lang="es-EC" smtClean="0"/>
              <a:t>6/3/2017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3350968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4D1C04F-7AE0-47B1-A1A9-D2EB5FB74BC3}" type="datetimeFigureOut">
              <a:rPr lang="es-EC" smtClean="0"/>
              <a:t>6/3/2017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746BEFC1-5BA6-47DF-BE97-823945813B57}" type="slidenum">
              <a:rPr lang="es-EC" smtClean="0"/>
              <a:t>‹Nº›</a:t>
            </a:fld>
            <a:endParaRPr lang="es-EC"/>
          </a:p>
        </p:txBody>
      </p:sp>
    </p:spTree>
    <p:extLst>
      <p:ext uri="{BB962C8B-B14F-4D97-AF65-F5344CB8AC3E}">
        <p14:creationId xmlns:p14="http://schemas.microsoft.com/office/powerpoint/2010/main" val="68428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1C04F-7AE0-47B1-A1A9-D2EB5FB74BC3}" type="datetimeFigureOut">
              <a:rPr lang="es-EC" smtClean="0"/>
              <a:t>6/3/2017</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BEFC1-5BA6-47DF-BE97-823945813B57}" type="slidenum">
              <a:rPr lang="es-EC" smtClean="0"/>
              <a:t>‹Nº›</a:t>
            </a:fld>
            <a:endParaRPr lang="es-EC"/>
          </a:p>
        </p:txBody>
      </p:sp>
    </p:spTree>
    <p:extLst>
      <p:ext uri="{BB962C8B-B14F-4D97-AF65-F5344CB8AC3E}">
        <p14:creationId xmlns:p14="http://schemas.microsoft.com/office/powerpoint/2010/main" val="3918626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495299" y="1687354"/>
            <a:ext cx="11201400" cy="1280160"/>
          </a:xfrm>
        </p:spPr>
        <p:txBody>
          <a:bodyPr>
            <a:normAutofit/>
          </a:bodyPr>
          <a:lstStyle/>
          <a:p>
            <a:r>
              <a:rPr lang="es-ES" sz="3600" b="1" dirty="0"/>
              <a:t>MAESTRÍA EN MANUFACTURA Y DISEÑO ASISTIDOS POR COMPUTADOR, PRIMERA PROMOCIÓN CICLO 2014-2016</a:t>
            </a:r>
            <a:endParaRPr lang="es-EC" sz="3600" dirty="0"/>
          </a:p>
        </p:txBody>
      </p:sp>
      <p:sp>
        <p:nvSpPr>
          <p:cNvPr id="3" name="Subtítulo 2"/>
          <p:cNvSpPr>
            <a:spLocks noGrp="1"/>
          </p:cNvSpPr>
          <p:nvPr>
            <p:ph type="subTitle" idx="1"/>
          </p:nvPr>
        </p:nvSpPr>
        <p:spPr>
          <a:xfrm>
            <a:off x="739140" y="3360420"/>
            <a:ext cx="10713718" cy="2766060"/>
          </a:xfrm>
        </p:spPr>
        <p:txBody>
          <a:bodyPr>
            <a:noAutofit/>
          </a:bodyPr>
          <a:lstStyle/>
          <a:p>
            <a:r>
              <a:rPr lang="es-EC" sz="2800" dirty="0"/>
              <a:t>Diseño y simulación de una articulación de rodilla monocéntrica para prótesis externa usando herramientas computacionales CAD – CAE</a:t>
            </a:r>
          </a:p>
          <a:p>
            <a:endParaRPr lang="es-EC" sz="2800" dirty="0"/>
          </a:p>
          <a:p>
            <a:r>
              <a:rPr lang="es-EC" sz="2800" dirty="0"/>
              <a:t>Autor: Fernando Valencia A.</a:t>
            </a:r>
          </a:p>
          <a:p>
            <a:r>
              <a:rPr lang="es-EC" sz="2800" dirty="0"/>
              <a:t>Director: </a:t>
            </a:r>
            <a:r>
              <a:rPr lang="es-EC" sz="2800" dirty="0" err="1"/>
              <a:t>MSc</a:t>
            </a:r>
            <a:r>
              <a:rPr lang="es-EC" sz="2800" dirty="0"/>
              <a:t>. Fernando Olmedo</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927157" y="286068"/>
            <a:ext cx="4337685" cy="1168400"/>
          </a:xfrm>
          <a:prstGeom prst="rect">
            <a:avLst/>
          </a:prstGeom>
          <a:noFill/>
        </p:spPr>
      </p:pic>
    </p:spTree>
    <p:extLst>
      <p:ext uri="{BB962C8B-B14F-4D97-AF65-F5344CB8AC3E}">
        <p14:creationId xmlns:p14="http://schemas.microsoft.com/office/powerpoint/2010/main" val="2560100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33327" y="0"/>
            <a:ext cx="8124908" cy="808383"/>
          </a:xfrm>
        </p:spPr>
        <p:txBody>
          <a:bodyPr/>
          <a:lstStyle/>
          <a:p>
            <a:r>
              <a:rPr lang="es-EC" dirty="0"/>
              <a:t>Momentos articulares en la rodilla. </a:t>
            </a:r>
          </a:p>
        </p:txBody>
      </p:sp>
      <p:pic>
        <p:nvPicPr>
          <p:cNvPr id="4" name="Imagen 3"/>
          <p:cNvPicPr/>
          <p:nvPr/>
        </p:nvPicPr>
        <p:blipFill rotWithShape="1">
          <a:blip r:embed="rId2"/>
          <a:srcRect l="916" t="20236" r="76991" b="23219"/>
          <a:stretch/>
        </p:blipFill>
        <p:spPr bwMode="auto">
          <a:xfrm>
            <a:off x="1683855" y="959803"/>
            <a:ext cx="8374380" cy="5898197"/>
          </a:xfrm>
          <a:prstGeom prst="rect">
            <a:avLst/>
          </a:prstGeom>
          <a:ln>
            <a:noFill/>
          </a:ln>
          <a:extLst>
            <a:ext uri="{53640926-AAD7-44D8-BBD7-CCE9431645EC}">
              <a14:shadowObscured xmlns:a14="http://schemas.microsoft.com/office/drawing/2010/main"/>
            </a:ext>
          </a:extLst>
        </p:spPr>
      </p:pic>
      <p:sp>
        <p:nvSpPr>
          <p:cNvPr id="3" name="CuadroTexto 2"/>
          <p:cNvSpPr txBox="1"/>
          <p:nvPr/>
        </p:nvSpPr>
        <p:spPr>
          <a:xfrm>
            <a:off x="10970647" y="6550223"/>
            <a:ext cx="1221353" cy="307777"/>
          </a:xfrm>
          <a:prstGeom prst="rect">
            <a:avLst/>
          </a:prstGeom>
          <a:noFill/>
        </p:spPr>
        <p:txBody>
          <a:bodyPr wrap="square" rtlCol="0">
            <a:spAutoFit/>
          </a:bodyPr>
          <a:lstStyle/>
          <a:p>
            <a:r>
              <a:rPr lang="es-EC" sz="1400" dirty="0" err="1"/>
              <a:t>Whittle</a:t>
            </a:r>
            <a:r>
              <a:rPr lang="es-EC" sz="1400" dirty="0"/>
              <a:t>, 2007</a:t>
            </a:r>
          </a:p>
        </p:txBody>
      </p:sp>
    </p:spTree>
    <p:extLst>
      <p:ext uri="{BB962C8B-B14F-4D97-AF65-F5344CB8AC3E}">
        <p14:creationId xmlns:p14="http://schemas.microsoft.com/office/powerpoint/2010/main" val="1972666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63980" y="-407684"/>
            <a:ext cx="10515600" cy="1325563"/>
          </a:xfrm>
        </p:spPr>
        <p:txBody>
          <a:bodyPr/>
          <a:lstStyle/>
          <a:p>
            <a:r>
              <a:rPr lang="es-EC" dirty="0"/>
              <a:t>Elementos prótesis externa de rodilla.</a:t>
            </a:r>
          </a:p>
        </p:txBody>
      </p:sp>
      <p:pic>
        <p:nvPicPr>
          <p:cNvPr id="4" name="Imagen 3"/>
          <p:cNvPicPr>
            <a:picLocks noChangeAspect="1"/>
          </p:cNvPicPr>
          <p:nvPr/>
        </p:nvPicPr>
        <p:blipFill rotWithShape="1">
          <a:blip r:embed="rId2"/>
          <a:srcRect b="8524"/>
          <a:stretch/>
        </p:blipFill>
        <p:spPr>
          <a:xfrm>
            <a:off x="541683" y="652158"/>
            <a:ext cx="10775673" cy="5669127"/>
          </a:xfrm>
          <a:prstGeom prst="rect">
            <a:avLst/>
          </a:prstGeom>
        </p:spPr>
      </p:pic>
      <p:sp>
        <p:nvSpPr>
          <p:cNvPr id="3" name="CuadroTexto 2"/>
          <p:cNvSpPr txBox="1"/>
          <p:nvPr/>
        </p:nvSpPr>
        <p:spPr>
          <a:xfrm>
            <a:off x="10620623" y="6550223"/>
            <a:ext cx="1571377" cy="307777"/>
          </a:xfrm>
          <a:prstGeom prst="rect">
            <a:avLst/>
          </a:prstGeom>
          <a:noFill/>
        </p:spPr>
        <p:txBody>
          <a:bodyPr wrap="square" rtlCol="0">
            <a:spAutoFit/>
          </a:bodyPr>
          <a:lstStyle/>
          <a:p>
            <a:r>
              <a:rPr lang="es-EC" sz="1400" dirty="0" err="1"/>
              <a:t>Streifeneder</a:t>
            </a:r>
            <a:r>
              <a:rPr lang="es-EC" sz="1400" dirty="0"/>
              <a:t>, 2016</a:t>
            </a:r>
          </a:p>
        </p:txBody>
      </p:sp>
    </p:spTree>
    <p:extLst>
      <p:ext uri="{BB962C8B-B14F-4D97-AF65-F5344CB8AC3E}">
        <p14:creationId xmlns:p14="http://schemas.microsoft.com/office/powerpoint/2010/main" val="12055926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835" y="92766"/>
            <a:ext cx="10515600" cy="911460"/>
          </a:xfrm>
        </p:spPr>
        <p:txBody>
          <a:bodyPr>
            <a:normAutofit fontScale="90000"/>
          </a:bodyPr>
          <a:lstStyle/>
          <a:p>
            <a:r>
              <a:rPr lang="es-EC" dirty="0"/>
              <a:t>Resistencia a la tensión versus / (densidad-costo)</a:t>
            </a:r>
          </a:p>
        </p:txBody>
      </p:sp>
      <p:pic>
        <p:nvPicPr>
          <p:cNvPr id="4" name="Marcador de contenido 3"/>
          <p:cNvPicPr>
            <a:picLocks noGrp="1"/>
          </p:cNvPicPr>
          <p:nvPr>
            <p:ph idx="1"/>
          </p:nvPr>
        </p:nvPicPr>
        <p:blipFill rotWithShape="1">
          <a:blip r:embed="rId2"/>
          <a:srcRect l="11315" t="29215" r="48539" b="34754"/>
          <a:stretch/>
        </p:blipFill>
        <p:spPr bwMode="auto">
          <a:xfrm>
            <a:off x="0" y="1004226"/>
            <a:ext cx="7643191" cy="3373676"/>
          </a:xfrm>
          <a:prstGeom prst="rect">
            <a:avLst/>
          </a:prstGeom>
          <a:ln>
            <a:noFill/>
          </a:ln>
          <a:extLst>
            <a:ext uri="{53640926-AAD7-44D8-BBD7-CCE9431645EC}">
              <a14:shadowObscured xmlns:a14="http://schemas.microsoft.com/office/drawing/2010/main"/>
            </a:ext>
          </a:extLst>
        </p:spPr>
      </p:pic>
      <p:pic>
        <p:nvPicPr>
          <p:cNvPr id="5" name="Imagen 4"/>
          <p:cNvPicPr>
            <a:picLocks noChangeAspect="1"/>
          </p:cNvPicPr>
          <p:nvPr/>
        </p:nvPicPr>
        <p:blipFill rotWithShape="1">
          <a:blip r:embed="rId3"/>
          <a:srcRect l="19357" t="44696" r="40000" b="35993"/>
          <a:stretch/>
        </p:blipFill>
        <p:spPr>
          <a:xfrm>
            <a:off x="135835" y="4739494"/>
            <a:ext cx="5891118" cy="1573726"/>
          </a:xfrm>
          <a:prstGeom prst="rect">
            <a:avLst/>
          </a:prstGeom>
        </p:spPr>
      </p:pic>
      <p:pic>
        <p:nvPicPr>
          <p:cNvPr id="6" name="Imagen 5"/>
          <p:cNvPicPr/>
          <p:nvPr/>
        </p:nvPicPr>
        <p:blipFill rotWithShape="1">
          <a:blip r:embed="rId4"/>
          <a:srcRect l="10219" t="24022" r="49635" b="27937"/>
          <a:stretch/>
        </p:blipFill>
        <p:spPr bwMode="auto">
          <a:xfrm>
            <a:off x="6268278" y="2703443"/>
            <a:ext cx="5711687" cy="397136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3557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5592" y="139838"/>
            <a:ext cx="11565834" cy="734805"/>
          </a:xfrm>
        </p:spPr>
        <p:txBody>
          <a:bodyPr>
            <a:noAutofit/>
          </a:bodyPr>
          <a:lstStyle/>
          <a:p>
            <a:r>
              <a:rPr lang="es-EC" sz="3600" dirty="0"/>
              <a:t>Aluminio 7075 </a:t>
            </a:r>
            <a:r>
              <a:rPr lang="es-ES" sz="3600" dirty="0"/>
              <a:t>relación, resistencia a la tensión – densidad y relación a la tensión – costo</a:t>
            </a:r>
            <a:endParaRPr lang="es-EC" sz="3600" dirty="0"/>
          </a:p>
        </p:txBody>
      </p:sp>
      <p:sp>
        <p:nvSpPr>
          <p:cNvPr id="3" name="Marcador de contenido 2"/>
          <p:cNvSpPr>
            <a:spLocks noGrp="1"/>
          </p:cNvSpPr>
          <p:nvPr>
            <p:ph idx="1"/>
          </p:nvPr>
        </p:nvSpPr>
        <p:spPr>
          <a:xfrm>
            <a:off x="347868" y="874644"/>
            <a:ext cx="11393557" cy="2398644"/>
          </a:xfrm>
        </p:spPr>
        <p:txBody>
          <a:bodyPr>
            <a:normAutofit/>
          </a:bodyPr>
          <a:lstStyle/>
          <a:p>
            <a:pPr algn="just"/>
            <a:r>
              <a:rPr lang="es-ES" sz="2400" dirty="0"/>
              <a:t>El Titanio es un excelente material, siendo el mayor problema el costo y la adquisición en nuestro medio.</a:t>
            </a:r>
          </a:p>
          <a:p>
            <a:pPr algn="just"/>
            <a:r>
              <a:rPr lang="es-ES" sz="2400" dirty="0"/>
              <a:t>El acero inoxidable tiene una mayor densidad con respecto al titanio o al aluminio. </a:t>
            </a:r>
            <a:endParaRPr lang="es-EC" sz="2400" dirty="0"/>
          </a:p>
          <a:p>
            <a:pPr algn="just"/>
            <a:r>
              <a:rPr lang="es-ES" sz="2400" dirty="0"/>
              <a:t>La serie 7xxx, ya que su resistencia pasa de moderada a muy alta.</a:t>
            </a:r>
            <a:endParaRPr lang="es-EC" sz="2400" dirty="0"/>
          </a:p>
        </p:txBody>
      </p:sp>
      <p:pic>
        <p:nvPicPr>
          <p:cNvPr id="4" name="Imagen 3"/>
          <p:cNvPicPr>
            <a:picLocks noChangeAspect="1"/>
          </p:cNvPicPr>
          <p:nvPr/>
        </p:nvPicPr>
        <p:blipFill rotWithShape="1">
          <a:blip r:embed="rId2"/>
          <a:srcRect l="1567" t="38061" r="57688" b="39299"/>
          <a:stretch/>
        </p:blipFill>
        <p:spPr>
          <a:xfrm>
            <a:off x="496729" y="2683740"/>
            <a:ext cx="11398013" cy="3560649"/>
          </a:xfrm>
          <a:prstGeom prst="rect">
            <a:avLst/>
          </a:prstGeom>
        </p:spPr>
      </p:pic>
    </p:spTree>
    <p:extLst>
      <p:ext uri="{BB962C8B-B14F-4D97-AF65-F5344CB8AC3E}">
        <p14:creationId xmlns:p14="http://schemas.microsoft.com/office/powerpoint/2010/main" val="2409439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3016" y="210136"/>
            <a:ext cx="3913940" cy="903045"/>
          </a:xfrm>
        </p:spPr>
        <p:txBody>
          <a:bodyPr>
            <a:normAutofit/>
          </a:bodyPr>
          <a:lstStyle/>
          <a:p>
            <a:r>
              <a:rPr lang="es-EC" dirty="0"/>
              <a:t>Antropometría.</a:t>
            </a:r>
          </a:p>
        </p:txBody>
      </p:sp>
      <p:sp>
        <p:nvSpPr>
          <p:cNvPr id="3" name="Marcador de contenido 2"/>
          <p:cNvSpPr>
            <a:spLocks noGrp="1"/>
          </p:cNvSpPr>
          <p:nvPr>
            <p:ph idx="1"/>
          </p:nvPr>
        </p:nvSpPr>
        <p:spPr>
          <a:xfrm>
            <a:off x="72828" y="1684027"/>
            <a:ext cx="4406407" cy="2017553"/>
          </a:xfrm>
        </p:spPr>
        <p:txBody>
          <a:bodyPr>
            <a:normAutofit fontScale="70000" lnSpcReduction="20000"/>
          </a:bodyPr>
          <a:lstStyle/>
          <a:p>
            <a:pPr algn="just"/>
            <a:r>
              <a:rPr lang="es-EC" dirty="0"/>
              <a:t>Tres principales grupos étnicos de la región sierra del Ecuador, se obtuvieron 13 medidas antropométricas de hombres y mujeres donde se obtuvo medidas de 639 mestizos, 99 indígenas y 30 afro ecuatorianos, datos tomados en la provincia de Pichincha, Tungurahua, Chimborazo e Imbabura. </a:t>
            </a:r>
            <a:r>
              <a:rPr lang="es-EC" sz="2000" dirty="0"/>
              <a:t>(D. Lema, 2013)</a:t>
            </a:r>
          </a:p>
        </p:txBody>
      </p:sp>
      <p:pic>
        <p:nvPicPr>
          <p:cNvPr id="4" name="Imagen 3"/>
          <p:cNvPicPr>
            <a:picLocks noChangeAspect="1"/>
          </p:cNvPicPr>
          <p:nvPr/>
        </p:nvPicPr>
        <p:blipFill rotWithShape="1">
          <a:blip r:embed="rId2"/>
          <a:srcRect l="925" t="27417" r="57210" b="47752"/>
          <a:stretch/>
        </p:blipFill>
        <p:spPr>
          <a:xfrm>
            <a:off x="72828" y="4625008"/>
            <a:ext cx="6466252" cy="2156282"/>
          </a:xfrm>
          <a:prstGeom prst="rect">
            <a:avLst/>
          </a:prstGeom>
        </p:spPr>
      </p:pic>
      <p:pic>
        <p:nvPicPr>
          <p:cNvPr id="5" name="Imagen 4"/>
          <p:cNvPicPr>
            <a:picLocks noChangeAspect="1"/>
          </p:cNvPicPr>
          <p:nvPr/>
        </p:nvPicPr>
        <p:blipFill rotWithShape="1">
          <a:blip r:embed="rId3"/>
          <a:srcRect l="2350" t="32430" r="57463" b="17198"/>
          <a:stretch/>
        </p:blipFill>
        <p:spPr>
          <a:xfrm>
            <a:off x="4577272" y="-1"/>
            <a:ext cx="7614728" cy="4625009"/>
          </a:xfrm>
          <a:prstGeom prst="rect">
            <a:avLst/>
          </a:prstGeom>
        </p:spPr>
      </p:pic>
      <p:sp>
        <p:nvSpPr>
          <p:cNvPr id="6" name="Título 1"/>
          <p:cNvSpPr txBox="1">
            <a:spLocks/>
          </p:cNvSpPr>
          <p:nvPr/>
        </p:nvSpPr>
        <p:spPr>
          <a:xfrm>
            <a:off x="72828" y="884382"/>
            <a:ext cx="4309046" cy="6758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dirty="0"/>
              <a:t>Parámetros del paciente.</a:t>
            </a:r>
          </a:p>
        </p:txBody>
      </p:sp>
      <p:sp>
        <p:nvSpPr>
          <p:cNvPr id="7" name="Marcador de contenido 2"/>
          <p:cNvSpPr txBox="1">
            <a:spLocks/>
          </p:cNvSpPr>
          <p:nvPr/>
        </p:nvSpPr>
        <p:spPr>
          <a:xfrm>
            <a:off x="6539080" y="4625009"/>
            <a:ext cx="5416359" cy="19745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C" sz="1600" dirty="0"/>
              <a:t>Etnia: Mestizo</a:t>
            </a:r>
          </a:p>
          <a:p>
            <a:pPr>
              <a:lnSpc>
                <a:spcPct val="100000"/>
              </a:lnSpc>
            </a:pPr>
            <a:r>
              <a:rPr lang="es-EC" sz="1600" dirty="0"/>
              <a:t>Género: Masculino</a:t>
            </a:r>
          </a:p>
          <a:p>
            <a:pPr>
              <a:lnSpc>
                <a:spcPct val="100000"/>
              </a:lnSpc>
            </a:pPr>
            <a:r>
              <a:rPr lang="es-EC" sz="1600" dirty="0"/>
              <a:t>Estatura: 1,72 m</a:t>
            </a:r>
          </a:p>
          <a:p>
            <a:pPr>
              <a:lnSpc>
                <a:spcPct val="100000"/>
              </a:lnSpc>
            </a:pPr>
            <a:r>
              <a:rPr lang="es-EC" sz="1600" dirty="0"/>
              <a:t>Altura de la rodilla incluido pie: 0,52 m</a:t>
            </a:r>
          </a:p>
          <a:p>
            <a:pPr>
              <a:lnSpc>
                <a:spcPct val="100000"/>
              </a:lnSpc>
            </a:pPr>
            <a:r>
              <a:rPr lang="es-EC" sz="1600" dirty="0"/>
              <a:t>Peso: 72,84 kg</a:t>
            </a:r>
          </a:p>
          <a:p>
            <a:pPr>
              <a:lnSpc>
                <a:spcPct val="100000"/>
              </a:lnSpc>
            </a:pPr>
            <a:r>
              <a:rPr lang="es-EC" sz="1600" dirty="0"/>
              <a:t>Masa entre la articulación de rodilla y el pie: 3,38 Kg</a:t>
            </a:r>
          </a:p>
        </p:txBody>
      </p:sp>
    </p:spTree>
    <p:extLst>
      <p:ext uri="{BB962C8B-B14F-4D97-AF65-F5344CB8AC3E}">
        <p14:creationId xmlns:p14="http://schemas.microsoft.com/office/powerpoint/2010/main" val="93701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9225"/>
            <a:ext cx="10515600" cy="1325563"/>
          </a:xfrm>
        </p:spPr>
        <p:txBody>
          <a:bodyPr/>
          <a:lstStyle/>
          <a:p>
            <a:r>
              <a:rPr lang="es-EC" dirty="0"/>
              <a:t>Diagrama de cuerpo libre.</a:t>
            </a:r>
          </a:p>
        </p:txBody>
      </p:sp>
      <p:pic>
        <p:nvPicPr>
          <p:cNvPr id="4" name="Imagen 3"/>
          <p:cNvPicPr>
            <a:picLocks noChangeAspect="1"/>
          </p:cNvPicPr>
          <p:nvPr/>
        </p:nvPicPr>
        <p:blipFill rotWithShape="1">
          <a:blip r:embed="rId2"/>
          <a:srcRect l="1406" t="31380" r="56875" b="22486"/>
          <a:stretch/>
        </p:blipFill>
        <p:spPr>
          <a:xfrm>
            <a:off x="4457700" y="1891215"/>
            <a:ext cx="7734300" cy="4808591"/>
          </a:xfrm>
          <a:prstGeom prst="rect">
            <a:avLst/>
          </a:prstGeom>
        </p:spPr>
      </p:pic>
      <p:sp>
        <p:nvSpPr>
          <p:cNvPr id="6" name="Título 1"/>
          <p:cNvSpPr txBox="1">
            <a:spLocks/>
          </p:cNvSpPr>
          <p:nvPr/>
        </p:nvSpPr>
        <p:spPr>
          <a:xfrm>
            <a:off x="125896" y="896283"/>
            <a:ext cx="9627704" cy="18866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Arial" panose="020B0604020202020204" pitchFamily="34" charset="0"/>
              <a:buChar char="•"/>
            </a:pPr>
            <a:r>
              <a:rPr lang="es-ES" sz="2600" dirty="0"/>
              <a:t>K= Ángulo generado durante el ciclo de la marcha.</a:t>
            </a:r>
            <a:endParaRPr lang="es-EC" sz="2600" dirty="0"/>
          </a:p>
          <a:p>
            <a:pPr marL="457200" indent="-457200">
              <a:buFont typeface="Arial" panose="020B0604020202020204" pitchFamily="34" charset="0"/>
              <a:buChar char="•"/>
            </a:pPr>
            <a:r>
              <a:rPr lang="es-ES" sz="2600" dirty="0"/>
              <a:t>r1= 0,207 m, longitud base de la articulación de rodilla.</a:t>
            </a:r>
            <a:endParaRPr lang="es-EC" sz="2600" dirty="0"/>
          </a:p>
          <a:p>
            <a:pPr marL="457200" indent="-457200">
              <a:buFont typeface="Arial" panose="020B0604020202020204" pitchFamily="34" charset="0"/>
              <a:buChar char="•"/>
            </a:pPr>
            <a:r>
              <a:rPr lang="es-ES" sz="2600" dirty="0"/>
              <a:t>r2= 0,050 m, longitud de parte móvil de la articulación de rodilla.</a:t>
            </a:r>
            <a:endParaRPr lang="es-EC" sz="2600" dirty="0"/>
          </a:p>
          <a:p>
            <a:pPr marL="457200" indent="-457200">
              <a:buFont typeface="Arial" panose="020B0604020202020204" pitchFamily="34" charset="0"/>
              <a:buChar char="•"/>
            </a:pPr>
            <a:r>
              <a:rPr lang="es-ES" sz="2600" dirty="0"/>
              <a:t>c= desplazamiento del actuador</a:t>
            </a:r>
            <a:endParaRPr lang="es-EC" sz="2600" dirty="0"/>
          </a:p>
          <a:p>
            <a:endParaRPr lang="es-EC" dirty="0"/>
          </a:p>
        </p:txBody>
      </p:sp>
      <p:pic>
        <p:nvPicPr>
          <p:cNvPr id="5" name="Marcador de contenido 9"/>
          <p:cNvPicPr>
            <a:picLocks noChangeAspect="1"/>
          </p:cNvPicPr>
          <p:nvPr/>
        </p:nvPicPr>
        <p:blipFill rotWithShape="1">
          <a:blip r:embed="rId3"/>
          <a:srcRect l="18597" t="36848" r="74112" b="58329"/>
          <a:stretch/>
        </p:blipFill>
        <p:spPr>
          <a:xfrm>
            <a:off x="922405" y="3079388"/>
            <a:ext cx="1583141" cy="588810"/>
          </a:xfrm>
          <a:prstGeom prst="rect">
            <a:avLst/>
          </a:prstGeom>
        </p:spPr>
      </p:pic>
      <p:pic>
        <p:nvPicPr>
          <p:cNvPr id="7" name="Marcador de contenido 9"/>
          <p:cNvPicPr>
            <a:picLocks noGrp="1" noChangeAspect="1"/>
          </p:cNvPicPr>
          <p:nvPr>
            <p:ph idx="1"/>
          </p:nvPr>
        </p:nvPicPr>
        <p:blipFill rotWithShape="1">
          <a:blip r:embed="rId3"/>
          <a:srcRect l="15397" t="63861" r="71603" b="31679"/>
          <a:stretch/>
        </p:blipFill>
        <p:spPr>
          <a:xfrm>
            <a:off x="928195" y="5349134"/>
            <a:ext cx="2822713" cy="544527"/>
          </a:xfrm>
          <a:prstGeom prst="rect">
            <a:avLst/>
          </a:prstGeom>
        </p:spPr>
      </p:pic>
      <mc:AlternateContent xmlns:mc="http://schemas.openxmlformats.org/markup-compatibility/2006" xmlns:a14="http://schemas.microsoft.com/office/drawing/2010/main">
        <mc:Choice Requires="a14">
          <p:sp>
            <p:nvSpPr>
              <p:cNvPr id="9" name="Rectángulo 8"/>
              <p:cNvSpPr/>
              <p:nvPr/>
            </p:nvSpPr>
            <p:spPr>
              <a:xfrm>
                <a:off x="916838" y="4305956"/>
                <a:ext cx="3820020" cy="4277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𝑐</m:t>
                      </m:r>
                      <m:r>
                        <a:rPr lang="es-EC" i="0">
                          <a:latin typeface="Cambria Math" panose="02040503050406030204" pitchFamily="18" charset="0"/>
                        </a:rPr>
                        <m:t>=</m:t>
                      </m:r>
                      <m:rad>
                        <m:radPr>
                          <m:degHide m:val="on"/>
                          <m:ctrlPr>
                            <a:rPr lang="es-EC" i="1">
                              <a:latin typeface="Cambria Math" panose="02040503050406030204" pitchFamily="18" charset="0"/>
                            </a:rPr>
                          </m:ctrlPr>
                        </m:radPr>
                        <m:deg/>
                        <m:e>
                          <m:d>
                            <m:dPr>
                              <m:begChr m:val=""/>
                              <m:ctrlPr>
                                <a:rPr lang="es-EC" i="1">
                                  <a:latin typeface="Cambria Math" panose="02040503050406030204" pitchFamily="18" charset="0"/>
                                </a:rPr>
                              </m:ctrlPr>
                            </m:dPr>
                            <m:e>
                              <m:sSup>
                                <m:sSupPr>
                                  <m:ctrlPr>
                                    <a:rPr lang="es-EC" i="1">
                                      <a:latin typeface="Cambria Math" panose="02040503050406030204" pitchFamily="18" charset="0"/>
                                    </a:rPr>
                                  </m:ctrlPr>
                                </m:sSupPr>
                                <m:e>
                                  <m:r>
                                    <a:rPr lang="es-EC" i="1">
                                      <a:latin typeface="Cambria Math" panose="02040503050406030204" pitchFamily="18" charset="0"/>
                                    </a:rPr>
                                    <m:t>𝑟</m:t>
                                  </m:r>
                                  <m:r>
                                    <a:rPr lang="es-EC" i="0">
                                      <a:latin typeface="Cambria Math" panose="02040503050406030204" pitchFamily="18" charset="0"/>
                                    </a:rPr>
                                    <m:t>2</m:t>
                                  </m:r>
                                </m:e>
                                <m:sup>
                                  <m:r>
                                    <a:rPr lang="es-EC" i="0">
                                      <a:latin typeface="Cambria Math" panose="02040503050406030204" pitchFamily="18" charset="0"/>
                                    </a:rPr>
                                    <m:t>2</m:t>
                                  </m:r>
                                </m:sup>
                              </m:sSup>
                              <m:r>
                                <a:rPr lang="es-EC" i="0">
                                  <a:latin typeface="Cambria Math" panose="02040503050406030204" pitchFamily="18" charset="0"/>
                                </a:rPr>
                                <m:t>+</m:t>
                              </m:r>
                              <m:sSup>
                                <m:sSupPr>
                                  <m:ctrlPr>
                                    <a:rPr lang="es-EC" i="1">
                                      <a:latin typeface="Cambria Math" panose="02040503050406030204" pitchFamily="18" charset="0"/>
                                    </a:rPr>
                                  </m:ctrlPr>
                                </m:sSupPr>
                                <m:e>
                                  <m:r>
                                    <a:rPr lang="es-EC" i="1">
                                      <a:latin typeface="Cambria Math" panose="02040503050406030204" pitchFamily="18" charset="0"/>
                                    </a:rPr>
                                    <m:t>𝑟</m:t>
                                  </m:r>
                                  <m:r>
                                    <a:rPr lang="es-EC" i="0">
                                      <a:latin typeface="Cambria Math" panose="02040503050406030204" pitchFamily="18" charset="0"/>
                                    </a:rPr>
                                    <m:t>1</m:t>
                                  </m:r>
                                </m:e>
                                <m:sup>
                                  <m:r>
                                    <a:rPr lang="es-EC" i="0">
                                      <a:latin typeface="Cambria Math" panose="02040503050406030204" pitchFamily="18" charset="0"/>
                                    </a:rPr>
                                    <m:t>2</m:t>
                                  </m:r>
                                </m:sup>
                              </m:sSup>
                              <m:r>
                                <a:rPr lang="es-EC" i="0">
                                  <a:latin typeface="Cambria Math" panose="02040503050406030204" pitchFamily="18" charset="0"/>
                                </a:rPr>
                                <m:t>−2</m:t>
                              </m:r>
                              <m:r>
                                <a:rPr lang="es-EC" i="1">
                                  <a:latin typeface="Cambria Math" panose="02040503050406030204" pitchFamily="18" charset="0"/>
                                </a:rPr>
                                <m:t>𝑟</m:t>
                              </m:r>
                              <m:r>
                                <a:rPr lang="es-EC" i="0">
                                  <a:latin typeface="Cambria Math" panose="02040503050406030204" pitchFamily="18" charset="0"/>
                                </a:rPr>
                                <m:t>1∗</m:t>
                              </m:r>
                              <m:r>
                                <a:rPr lang="es-EC" i="1">
                                  <a:latin typeface="Cambria Math" panose="02040503050406030204" pitchFamily="18" charset="0"/>
                                </a:rPr>
                                <m:t>𝑟</m:t>
                              </m:r>
                              <m:r>
                                <a:rPr lang="es-EC" i="0">
                                  <a:latin typeface="Cambria Math" panose="02040503050406030204" pitchFamily="18" charset="0"/>
                                </a:rPr>
                                <m:t>2∗</m:t>
                              </m:r>
                              <m:r>
                                <m:rPr>
                                  <m:sty m:val="p"/>
                                </m:rPr>
                                <a:rPr lang="es-EC" i="0">
                                  <a:latin typeface="Cambria Math" panose="02040503050406030204" pitchFamily="18" charset="0"/>
                                </a:rPr>
                                <m:t>co</m:t>
                              </m:r>
                              <m:func>
                                <m:funcPr>
                                  <m:ctrlPr>
                                    <a:rPr lang="es-EC" i="1">
                                      <a:latin typeface="Cambria Math" panose="02040503050406030204" pitchFamily="18" charset="0"/>
                                    </a:rPr>
                                  </m:ctrlPr>
                                </m:funcPr>
                                <m:fName>
                                  <m:r>
                                    <m:rPr>
                                      <m:sty m:val="p"/>
                                    </m:rPr>
                                    <a:rPr lang="es-EC" i="0">
                                      <a:latin typeface="Cambria Math" panose="02040503050406030204" pitchFamily="18" charset="0"/>
                                    </a:rPr>
                                    <m:t>s</m:t>
                                  </m:r>
                                </m:fName>
                                <m:e>
                                  <m:r>
                                    <a:rPr lang="es-EC" i="0">
                                      <a:latin typeface="Cambria Math" panose="02040503050406030204" pitchFamily="18" charset="0"/>
                                    </a:rPr>
                                    <m:t>(</m:t>
                                  </m:r>
                                </m:e>
                              </m:func>
                              <m:r>
                                <a:rPr lang="es-EC" i="1">
                                  <a:latin typeface="Cambria Math" panose="02040503050406030204" pitchFamily="18" charset="0"/>
                                </a:rPr>
                                <m:t>𝛿</m:t>
                              </m:r>
                            </m:e>
                          </m:d>
                        </m:e>
                      </m:rad>
                    </m:oMath>
                  </m:oMathPara>
                </a14:m>
                <a:endParaRPr lang="es-EC" dirty="0"/>
              </a:p>
            </p:txBody>
          </p:sp>
        </mc:Choice>
        <mc:Fallback xmlns="">
          <p:sp>
            <p:nvSpPr>
              <p:cNvPr id="9" name="Rectángulo 8"/>
              <p:cNvSpPr>
                <a:spLocks noRot="1" noChangeAspect="1" noMove="1" noResize="1" noEditPoints="1" noAdjustHandles="1" noChangeArrowheads="1" noChangeShapeType="1" noTextEdit="1"/>
              </p:cNvSpPr>
              <p:nvPr/>
            </p:nvSpPr>
            <p:spPr>
              <a:xfrm>
                <a:off x="916838" y="4305956"/>
                <a:ext cx="3820020" cy="427746"/>
              </a:xfrm>
              <a:prstGeom prst="rect">
                <a:avLst/>
              </a:prstGeom>
              <a:blipFill>
                <a:blip r:embed="rId4"/>
                <a:stretch>
                  <a:fillRect t="-88732" r="-12759" b="-157746"/>
                </a:stretch>
              </a:blipFill>
            </p:spPr>
            <p:txBody>
              <a:bodyPr/>
              <a:lstStyle/>
              <a:p>
                <a:r>
                  <a:rPr lang="es-EC">
                    <a:noFill/>
                  </a:rPr>
                  <a:t> </a:t>
                </a:r>
              </a:p>
            </p:txBody>
          </p:sp>
        </mc:Fallback>
      </mc:AlternateContent>
    </p:spTree>
    <p:extLst>
      <p:ext uri="{BB962C8B-B14F-4D97-AF65-F5344CB8AC3E}">
        <p14:creationId xmlns:p14="http://schemas.microsoft.com/office/powerpoint/2010/main" val="1699027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2316633" y="8352"/>
            <a:ext cx="7576930" cy="602284"/>
          </a:xfrm>
        </p:spPr>
        <p:txBody>
          <a:bodyPr>
            <a:normAutofit/>
          </a:bodyPr>
          <a:lstStyle/>
          <a:p>
            <a:r>
              <a:rPr lang="es-EC" sz="3200" dirty="0"/>
              <a:t>Ángulos y momentos en el ciclo de la marcha</a:t>
            </a:r>
          </a:p>
        </p:txBody>
      </p:sp>
      <p:pic>
        <p:nvPicPr>
          <p:cNvPr id="7" name="Imagen 6"/>
          <p:cNvPicPr>
            <a:picLocks noChangeAspect="1"/>
          </p:cNvPicPr>
          <p:nvPr/>
        </p:nvPicPr>
        <p:blipFill rotWithShape="1">
          <a:blip r:embed="rId2"/>
          <a:srcRect l="6557" t="38994" r="60621" b="30780"/>
          <a:stretch/>
        </p:blipFill>
        <p:spPr>
          <a:xfrm>
            <a:off x="0" y="527603"/>
            <a:ext cx="6176710" cy="3197915"/>
          </a:xfrm>
          <a:prstGeom prst="rect">
            <a:avLst/>
          </a:prstGeom>
        </p:spPr>
      </p:pic>
      <p:pic>
        <p:nvPicPr>
          <p:cNvPr id="4" name="Imagen 3"/>
          <p:cNvPicPr>
            <a:picLocks noChangeAspect="1"/>
          </p:cNvPicPr>
          <p:nvPr/>
        </p:nvPicPr>
        <p:blipFill rotWithShape="1">
          <a:blip r:embed="rId3"/>
          <a:srcRect l="7182" t="38884" r="61182" b="29507"/>
          <a:stretch/>
        </p:blipFill>
        <p:spPr>
          <a:xfrm>
            <a:off x="6105098" y="3438526"/>
            <a:ext cx="6086902" cy="3419474"/>
          </a:xfrm>
          <a:prstGeom prst="rect">
            <a:avLst/>
          </a:prstGeom>
        </p:spPr>
      </p:pic>
      <p:sp>
        <p:nvSpPr>
          <p:cNvPr id="3" name="Rectángulo 2"/>
          <p:cNvSpPr/>
          <p:nvPr/>
        </p:nvSpPr>
        <p:spPr>
          <a:xfrm>
            <a:off x="6176710" y="871284"/>
            <a:ext cx="5883367" cy="1938992"/>
          </a:xfrm>
          <a:prstGeom prst="rect">
            <a:avLst/>
          </a:prstGeom>
        </p:spPr>
        <p:txBody>
          <a:bodyPr wrap="square">
            <a:spAutoFit/>
          </a:bodyPr>
          <a:lstStyle/>
          <a:p>
            <a:pPr algn="just"/>
            <a:r>
              <a:rPr lang="es-EC" sz="2400" dirty="0"/>
              <a:t>Los ángulos durante el ciclo de la marcha para determinar el menor ángulo como el mayor durante el trayecto de la caminata humana, siendo el menor de 0° y el mayor de 46° cuando se encuentra en la etapa de balanceo.</a:t>
            </a:r>
          </a:p>
        </p:txBody>
      </p:sp>
      <p:sp>
        <p:nvSpPr>
          <p:cNvPr id="6" name="Rectángulo 5"/>
          <p:cNvSpPr/>
          <p:nvPr/>
        </p:nvSpPr>
        <p:spPr>
          <a:xfrm>
            <a:off x="80710" y="3725518"/>
            <a:ext cx="6096000" cy="2554545"/>
          </a:xfrm>
          <a:prstGeom prst="rect">
            <a:avLst/>
          </a:prstGeom>
        </p:spPr>
        <p:txBody>
          <a:bodyPr>
            <a:spAutoFit/>
          </a:bodyPr>
          <a:lstStyle/>
          <a:p>
            <a:pPr algn="just"/>
            <a:r>
              <a:rPr lang="es-EC" sz="2000" dirty="0"/>
              <a:t>El momento mayor durante el transcurso de la marcha humana es entre el inicio de la marcha humana y el final, esto quiere decir que el mayor momento se encuentra al primer contacto del pie con el suelo durante la marcha humana, ya que en este punto la rodilla se encuentra completamente extendida dando un ángulo de 0° al finalizar y al inicio de un nuevo ciclo generando momentos de 27, 31 y 29,13 [</a:t>
            </a:r>
            <a:r>
              <a:rPr lang="es-EC" sz="2000" dirty="0" err="1"/>
              <a:t>Nm</a:t>
            </a:r>
            <a:r>
              <a:rPr lang="es-EC" sz="2000" dirty="0"/>
              <a:t>]</a:t>
            </a:r>
          </a:p>
        </p:txBody>
      </p:sp>
    </p:spTree>
    <p:extLst>
      <p:ext uri="{BB962C8B-B14F-4D97-AF65-F5344CB8AC3E}">
        <p14:creationId xmlns:p14="http://schemas.microsoft.com/office/powerpoint/2010/main" val="3961637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5893904" cy="814318"/>
          </a:xfrm>
        </p:spPr>
        <p:txBody>
          <a:bodyPr/>
          <a:lstStyle/>
          <a:p>
            <a:r>
              <a:rPr lang="es-EC" dirty="0"/>
              <a:t>Momento versus ángulo</a:t>
            </a:r>
          </a:p>
        </p:txBody>
      </p:sp>
      <p:pic>
        <p:nvPicPr>
          <p:cNvPr id="7" name="Imagen 6"/>
          <p:cNvPicPr>
            <a:picLocks noChangeAspect="1"/>
          </p:cNvPicPr>
          <p:nvPr/>
        </p:nvPicPr>
        <p:blipFill rotWithShape="1">
          <a:blip r:embed="rId2"/>
          <a:srcRect l="5623" t="42495" r="60203" b="26378"/>
          <a:stretch/>
        </p:blipFill>
        <p:spPr>
          <a:xfrm>
            <a:off x="31474" y="1042262"/>
            <a:ext cx="5862430" cy="3002135"/>
          </a:xfrm>
          <a:prstGeom prst="rect">
            <a:avLst/>
          </a:prstGeom>
        </p:spPr>
      </p:pic>
      <p:pic>
        <p:nvPicPr>
          <p:cNvPr id="4" name="Imagen 3"/>
          <p:cNvPicPr>
            <a:picLocks noChangeAspect="1"/>
          </p:cNvPicPr>
          <p:nvPr/>
        </p:nvPicPr>
        <p:blipFill rotWithShape="1">
          <a:blip r:embed="rId3"/>
          <a:srcRect l="4062" t="27767" r="59688" b="35271"/>
          <a:stretch/>
        </p:blipFill>
        <p:spPr>
          <a:xfrm>
            <a:off x="6212784" y="1179444"/>
            <a:ext cx="5612027" cy="3217240"/>
          </a:xfrm>
          <a:prstGeom prst="rect">
            <a:avLst/>
          </a:prstGeom>
        </p:spPr>
      </p:pic>
      <p:sp>
        <p:nvSpPr>
          <p:cNvPr id="3" name="Rectángulo 2"/>
          <p:cNvSpPr/>
          <p:nvPr/>
        </p:nvSpPr>
        <p:spPr>
          <a:xfrm>
            <a:off x="391601" y="4396684"/>
            <a:ext cx="2571088" cy="369332"/>
          </a:xfrm>
          <a:prstGeom prst="rect">
            <a:avLst/>
          </a:prstGeom>
        </p:spPr>
        <p:txBody>
          <a:bodyPr wrap="none">
            <a:spAutoFit/>
          </a:bodyPr>
          <a:lstStyle/>
          <a:p>
            <a:r>
              <a:rPr lang="es-EC" dirty="0"/>
              <a:t>Componentes de fuerzas.</a:t>
            </a:r>
          </a:p>
        </p:txBody>
      </p:sp>
      <p:pic>
        <p:nvPicPr>
          <p:cNvPr id="6" name="Imagen 5"/>
          <p:cNvPicPr>
            <a:picLocks noChangeAspect="1"/>
          </p:cNvPicPr>
          <p:nvPr/>
        </p:nvPicPr>
        <p:blipFill rotWithShape="1">
          <a:blip r:embed="rId4"/>
          <a:srcRect l="15000" t="43137" r="71488" b="40622"/>
          <a:stretch/>
        </p:blipFill>
        <p:spPr>
          <a:xfrm>
            <a:off x="6212784" y="4909316"/>
            <a:ext cx="2144182" cy="1408154"/>
          </a:xfrm>
          <a:prstGeom prst="rect">
            <a:avLst/>
          </a:prstGeom>
        </p:spPr>
      </p:pic>
      <p:pic>
        <p:nvPicPr>
          <p:cNvPr id="8" name="Marcador de contenido 3"/>
          <p:cNvPicPr>
            <a:picLocks noGrp="1" noChangeAspect="1"/>
          </p:cNvPicPr>
          <p:nvPr>
            <p:ph idx="1"/>
          </p:nvPr>
        </p:nvPicPr>
        <p:blipFill rotWithShape="1">
          <a:blip r:embed="rId5"/>
          <a:srcRect l="15586" t="50699" r="72127" b="33563"/>
          <a:stretch/>
        </p:blipFill>
        <p:spPr>
          <a:xfrm>
            <a:off x="3695725" y="4749434"/>
            <a:ext cx="2177391" cy="1568036"/>
          </a:xfrm>
          <a:prstGeom prst="rect">
            <a:avLst/>
          </a:prstGeom>
        </p:spPr>
      </p:pic>
      <p:pic>
        <p:nvPicPr>
          <p:cNvPr id="9" name="Marcador de contenido 3"/>
          <p:cNvPicPr>
            <a:picLocks noChangeAspect="1"/>
          </p:cNvPicPr>
          <p:nvPr/>
        </p:nvPicPr>
        <p:blipFill rotWithShape="1">
          <a:blip r:embed="rId5"/>
          <a:srcRect l="16552" t="30720" r="73125" b="59533"/>
          <a:stretch/>
        </p:blipFill>
        <p:spPr>
          <a:xfrm>
            <a:off x="535662" y="4971431"/>
            <a:ext cx="2300303" cy="1221147"/>
          </a:xfrm>
          <a:prstGeom prst="rect">
            <a:avLst/>
          </a:prstGeom>
        </p:spPr>
      </p:pic>
      <p:pic>
        <p:nvPicPr>
          <p:cNvPr id="10" name="Imagen 9"/>
          <p:cNvPicPr>
            <a:picLocks noChangeAspect="1"/>
          </p:cNvPicPr>
          <p:nvPr/>
        </p:nvPicPr>
        <p:blipFill rotWithShape="1">
          <a:blip r:embed="rId4"/>
          <a:srcRect l="15000" t="59747" r="71488" b="31102"/>
          <a:stretch/>
        </p:blipFill>
        <p:spPr>
          <a:xfrm>
            <a:off x="8860653" y="5221357"/>
            <a:ext cx="2448835" cy="870521"/>
          </a:xfrm>
          <a:prstGeom prst="rect">
            <a:avLst/>
          </a:prstGeom>
        </p:spPr>
      </p:pic>
    </p:spTree>
    <p:extLst>
      <p:ext uri="{BB962C8B-B14F-4D97-AF65-F5344CB8AC3E}">
        <p14:creationId xmlns:p14="http://schemas.microsoft.com/office/powerpoint/2010/main" val="3133265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8591" y="133211"/>
            <a:ext cx="4794802" cy="1245015"/>
          </a:xfrm>
        </p:spPr>
        <p:txBody>
          <a:bodyPr>
            <a:normAutofit/>
          </a:bodyPr>
          <a:lstStyle/>
          <a:p>
            <a:r>
              <a:rPr lang="es-EC" sz="3200" dirty="0"/>
              <a:t>Partes constitutivas de una prótesis externa de rodilla. </a:t>
            </a:r>
            <a:r>
              <a:rPr lang="es-EC" sz="1600" dirty="0"/>
              <a:t>(</a:t>
            </a:r>
            <a:r>
              <a:rPr lang="es-EC" sz="1600" dirty="0" err="1"/>
              <a:t>Streifeneder</a:t>
            </a:r>
            <a:r>
              <a:rPr lang="es-EC" sz="1600" dirty="0"/>
              <a:t>)</a:t>
            </a:r>
          </a:p>
        </p:txBody>
      </p:sp>
      <p:pic>
        <p:nvPicPr>
          <p:cNvPr id="4" name="Imagen 3"/>
          <p:cNvPicPr/>
          <p:nvPr/>
        </p:nvPicPr>
        <p:blipFill rotWithShape="1">
          <a:blip r:embed="rId2"/>
          <a:srcRect l="683" t="18850" r="79834" b="31482"/>
          <a:stretch/>
        </p:blipFill>
        <p:spPr bwMode="auto">
          <a:xfrm>
            <a:off x="1518699" y="1378226"/>
            <a:ext cx="3384606" cy="5361332"/>
          </a:xfrm>
          <a:prstGeom prst="rect">
            <a:avLst/>
          </a:prstGeom>
          <a:ln>
            <a:noFill/>
          </a:ln>
          <a:extLst>
            <a:ext uri="{53640926-AAD7-44D8-BBD7-CCE9431645EC}">
              <a14:shadowObscured xmlns:a14="http://schemas.microsoft.com/office/drawing/2010/main"/>
            </a:ext>
          </a:extLst>
        </p:spPr>
      </p:pic>
      <p:sp>
        <p:nvSpPr>
          <p:cNvPr id="5" name="Título 1"/>
          <p:cNvSpPr txBox="1">
            <a:spLocks/>
          </p:cNvSpPr>
          <p:nvPr/>
        </p:nvSpPr>
        <p:spPr>
          <a:xfrm>
            <a:off x="6643480" y="133211"/>
            <a:ext cx="4064277" cy="70167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dirty="0"/>
              <a:t>Actuador LA23 LINAK</a:t>
            </a:r>
          </a:p>
        </p:txBody>
      </p:sp>
      <p:sp>
        <p:nvSpPr>
          <p:cNvPr id="3" name="Rectángulo 2"/>
          <p:cNvSpPr/>
          <p:nvPr/>
        </p:nvSpPr>
        <p:spPr>
          <a:xfrm>
            <a:off x="6643480" y="932297"/>
            <a:ext cx="4912001" cy="4524315"/>
          </a:xfrm>
          <a:prstGeom prst="rect">
            <a:avLst/>
          </a:prstGeom>
        </p:spPr>
        <p:txBody>
          <a:bodyPr wrap="square">
            <a:spAutoFit/>
          </a:bodyPr>
          <a:lstStyle/>
          <a:p>
            <a:r>
              <a:rPr lang="es-EC" sz="2400" dirty="0"/>
              <a:t>Cargar de empuje: 2500 N, 1800 N, 1500 N, 1200N, 900 N</a:t>
            </a:r>
          </a:p>
          <a:p>
            <a:r>
              <a:rPr lang="es-EC" sz="2400" dirty="0"/>
              <a:t>Carga de tensión: 2500 N, 1800 N, 1500 N, 1200N, 900 N</a:t>
            </a:r>
          </a:p>
          <a:p>
            <a:r>
              <a:rPr lang="es-EC" sz="2400" dirty="0"/>
              <a:t>Motor: 12 </a:t>
            </a:r>
            <a:r>
              <a:rPr lang="es-EC" sz="2400" dirty="0" err="1"/>
              <a:t>ó</a:t>
            </a:r>
            <a:r>
              <a:rPr lang="es-EC" sz="2400" dirty="0"/>
              <a:t> 24 VDC</a:t>
            </a:r>
          </a:p>
          <a:p>
            <a:r>
              <a:rPr lang="es-EC" sz="2400" dirty="0"/>
              <a:t>Longitud de vástago: 20 – 300 mm</a:t>
            </a:r>
          </a:p>
          <a:p>
            <a:r>
              <a:rPr lang="es-EC" sz="2400" dirty="0"/>
              <a:t>Construido en dimensiones: 110 – 146 mm más la longitud del vástago.</a:t>
            </a:r>
          </a:p>
          <a:p>
            <a:r>
              <a:rPr lang="es-EC" sz="2400" dirty="0"/>
              <a:t>Control (potenciómetro) </a:t>
            </a:r>
            <a:r>
              <a:rPr lang="es-EC" sz="2400" dirty="0" err="1"/>
              <a:t>ó</a:t>
            </a:r>
            <a:r>
              <a:rPr lang="es-EC" sz="2400" dirty="0"/>
              <a:t> señal de control por PWM.</a:t>
            </a:r>
          </a:p>
          <a:p>
            <a:r>
              <a:rPr lang="es-EC" sz="2400" dirty="0"/>
              <a:t>Plástico o acero.</a:t>
            </a:r>
          </a:p>
          <a:p>
            <a:r>
              <a:rPr lang="es-EC" sz="2400" dirty="0"/>
              <a:t>Factor de seguridad: 2</a:t>
            </a:r>
          </a:p>
        </p:txBody>
      </p:sp>
      <p:pic>
        <p:nvPicPr>
          <p:cNvPr id="6"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8729" y="4953029"/>
            <a:ext cx="2218055" cy="1496060"/>
          </a:xfrm>
          <a:prstGeom prst="rect">
            <a:avLst/>
          </a:prstGeom>
          <a:noFill/>
          <a:ln>
            <a:noFill/>
          </a:ln>
        </p:spPr>
      </p:pic>
    </p:spTree>
    <p:extLst>
      <p:ext uri="{BB962C8B-B14F-4D97-AF65-F5344CB8AC3E}">
        <p14:creationId xmlns:p14="http://schemas.microsoft.com/office/powerpoint/2010/main" val="2845494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5712" y="199175"/>
            <a:ext cx="3654287" cy="761310"/>
          </a:xfrm>
        </p:spPr>
        <p:txBody>
          <a:bodyPr/>
          <a:lstStyle/>
          <a:p>
            <a:r>
              <a:rPr lang="es-EC" dirty="0"/>
              <a:t>Desarrollo CAD</a:t>
            </a:r>
          </a:p>
        </p:txBody>
      </p:sp>
      <p:pic>
        <p:nvPicPr>
          <p:cNvPr id="5" name="Imagen 4"/>
          <p:cNvPicPr>
            <a:picLocks noChangeAspect="1"/>
          </p:cNvPicPr>
          <p:nvPr/>
        </p:nvPicPr>
        <p:blipFill rotWithShape="1">
          <a:blip r:embed="rId2"/>
          <a:srcRect l="9348" t="19501" r="50761" b="9911"/>
          <a:stretch/>
        </p:blipFill>
        <p:spPr>
          <a:xfrm>
            <a:off x="6718486" y="1414855"/>
            <a:ext cx="5234609" cy="5207642"/>
          </a:xfrm>
          <a:prstGeom prst="rect">
            <a:avLst/>
          </a:prstGeom>
        </p:spPr>
      </p:pic>
      <p:pic>
        <p:nvPicPr>
          <p:cNvPr id="6" name="Imagen 5"/>
          <p:cNvPicPr>
            <a:picLocks noChangeAspect="1"/>
          </p:cNvPicPr>
          <p:nvPr/>
        </p:nvPicPr>
        <p:blipFill>
          <a:blip r:embed="rId3"/>
          <a:stretch>
            <a:fillRect/>
          </a:stretch>
        </p:blipFill>
        <p:spPr>
          <a:xfrm>
            <a:off x="838200" y="1690688"/>
            <a:ext cx="2880677" cy="2327988"/>
          </a:xfrm>
          <a:prstGeom prst="rect">
            <a:avLst/>
          </a:prstGeom>
        </p:spPr>
      </p:pic>
      <p:pic>
        <p:nvPicPr>
          <p:cNvPr id="7" name="Imagen 6"/>
          <p:cNvPicPr/>
          <p:nvPr/>
        </p:nvPicPr>
        <p:blipFill rotWithShape="1">
          <a:blip r:embed="rId4"/>
          <a:srcRect l="24647" t="21741" r="27076" b="15573"/>
          <a:stretch/>
        </p:blipFill>
        <p:spPr bwMode="auto">
          <a:xfrm>
            <a:off x="838200" y="4717773"/>
            <a:ext cx="2289313" cy="163611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5"/>
          <a:srcRect l="58467" t="22467" r="27891" b="15185"/>
          <a:stretch/>
        </p:blipFill>
        <p:spPr bwMode="auto">
          <a:xfrm>
            <a:off x="4326103" y="1849598"/>
            <a:ext cx="1551940" cy="3987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3504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Problema.</a:t>
            </a:r>
          </a:p>
        </p:txBody>
      </p:sp>
      <p:sp>
        <p:nvSpPr>
          <p:cNvPr id="3" name="Marcador de contenido 2"/>
          <p:cNvSpPr>
            <a:spLocks noGrp="1"/>
          </p:cNvSpPr>
          <p:nvPr>
            <p:ph idx="1"/>
          </p:nvPr>
        </p:nvSpPr>
        <p:spPr>
          <a:xfrm>
            <a:off x="548640" y="1485900"/>
            <a:ext cx="9185910" cy="4691063"/>
          </a:xfrm>
        </p:spPr>
        <p:txBody>
          <a:bodyPr>
            <a:normAutofit lnSpcReduction="10000"/>
          </a:bodyPr>
          <a:lstStyle/>
          <a:p>
            <a:pPr algn="just"/>
            <a:r>
              <a:rPr lang="es-EC" dirty="0"/>
              <a:t>Personas con discapacidad 426 millones (Alva, 2011)</a:t>
            </a:r>
          </a:p>
          <a:p>
            <a:pPr algn="just"/>
            <a:r>
              <a:rPr lang="es-EC" dirty="0"/>
              <a:t>Personas discapacidad física en la provincia de Imbabura 4620. (CONADIS 2015)</a:t>
            </a:r>
          </a:p>
          <a:p>
            <a:pPr algn="just"/>
            <a:r>
              <a:rPr lang="es-EC" dirty="0"/>
              <a:t>A penas la cuarta parte de personas con discapacidad y limitación grave reportan estar trabajando. (CONADIS, 2013)</a:t>
            </a:r>
          </a:p>
          <a:p>
            <a:pPr algn="just"/>
            <a:r>
              <a:rPr lang="es-EC" dirty="0"/>
              <a:t>Las amputaciones de extremidades inferiores ocurren por una atención médica tardía de lesiones en pies, principalmente en personas que padecen diabetes, enfermedades de los vasos sanguíneos (PVD), heridas o traumatismos ocasionados por accidentes de tránsito.  (OMS) </a:t>
            </a:r>
          </a:p>
          <a:p>
            <a:endParaRPr lang="es-EC" dirty="0"/>
          </a:p>
          <a:p>
            <a:endParaRPr lang="es-EC" dirty="0"/>
          </a:p>
        </p:txBody>
      </p:sp>
      <p:pic>
        <p:nvPicPr>
          <p:cNvPr id="4" name="Imagen 3"/>
          <p:cNvPicPr>
            <a:picLocks noChangeAspect="1"/>
          </p:cNvPicPr>
          <p:nvPr/>
        </p:nvPicPr>
        <p:blipFill>
          <a:blip r:embed="rId2"/>
          <a:stretch>
            <a:fillRect/>
          </a:stretch>
        </p:blipFill>
        <p:spPr>
          <a:xfrm>
            <a:off x="10145368" y="1485900"/>
            <a:ext cx="1619250" cy="3810000"/>
          </a:xfrm>
          <a:prstGeom prst="rect">
            <a:avLst/>
          </a:prstGeom>
        </p:spPr>
      </p:pic>
    </p:spTree>
    <p:extLst>
      <p:ext uri="{BB962C8B-B14F-4D97-AF65-F5344CB8AC3E}">
        <p14:creationId xmlns:p14="http://schemas.microsoft.com/office/powerpoint/2010/main" val="814335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7688" y="214661"/>
            <a:ext cx="2779643" cy="713978"/>
          </a:xfrm>
        </p:spPr>
        <p:txBody>
          <a:bodyPr/>
          <a:lstStyle/>
          <a:p>
            <a:r>
              <a:rPr lang="es-EC" dirty="0"/>
              <a:t>Geometría</a:t>
            </a:r>
          </a:p>
        </p:txBody>
      </p:sp>
      <p:sp>
        <p:nvSpPr>
          <p:cNvPr id="3" name="Marcador de contenido 2"/>
          <p:cNvSpPr>
            <a:spLocks noGrp="1"/>
          </p:cNvSpPr>
          <p:nvPr>
            <p:ph idx="1"/>
          </p:nvPr>
        </p:nvSpPr>
        <p:spPr>
          <a:xfrm>
            <a:off x="377688" y="928639"/>
            <a:ext cx="5928360" cy="1534540"/>
          </a:xfrm>
        </p:spPr>
        <p:txBody>
          <a:bodyPr>
            <a:normAutofit/>
          </a:bodyPr>
          <a:lstStyle/>
          <a:p>
            <a:r>
              <a:rPr lang="es-EC" sz="2000" dirty="0"/>
              <a:t>No haya interferencia entre partes.</a:t>
            </a:r>
          </a:p>
          <a:p>
            <a:r>
              <a:rPr lang="es-EC" sz="2000" dirty="0"/>
              <a:t>Conexiones. (Contactos unidos)</a:t>
            </a:r>
          </a:p>
          <a:p>
            <a:r>
              <a:rPr lang="es-EC" sz="2000" dirty="0"/>
              <a:t>Contactos tipo juntas de revolución.</a:t>
            </a:r>
          </a:p>
          <a:p>
            <a:endParaRPr lang="es-EC" dirty="0"/>
          </a:p>
        </p:txBody>
      </p:sp>
      <p:pic>
        <p:nvPicPr>
          <p:cNvPr id="4" name="Imagen 3"/>
          <p:cNvPicPr>
            <a:picLocks noChangeAspect="1"/>
          </p:cNvPicPr>
          <p:nvPr/>
        </p:nvPicPr>
        <p:blipFill rotWithShape="1">
          <a:blip r:embed="rId2"/>
          <a:srcRect l="9456" t="28975" r="63696" b="38932"/>
          <a:stretch/>
        </p:blipFill>
        <p:spPr>
          <a:xfrm>
            <a:off x="4505739" y="214661"/>
            <a:ext cx="4914080" cy="3302580"/>
          </a:xfrm>
          <a:prstGeom prst="rect">
            <a:avLst/>
          </a:prstGeom>
        </p:spPr>
      </p:pic>
      <p:sp>
        <p:nvSpPr>
          <p:cNvPr id="5" name="Título 1"/>
          <p:cNvSpPr txBox="1">
            <a:spLocks/>
          </p:cNvSpPr>
          <p:nvPr/>
        </p:nvSpPr>
        <p:spPr>
          <a:xfrm>
            <a:off x="3928001" y="3517241"/>
            <a:ext cx="2315817" cy="7878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a:t>Mallado.</a:t>
            </a:r>
          </a:p>
        </p:txBody>
      </p:sp>
      <p:sp>
        <p:nvSpPr>
          <p:cNvPr id="6" name="Rectángulo 5"/>
          <p:cNvSpPr/>
          <p:nvPr/>
        </p:nvSpPr>
        <p:spPr>
          <a:xfrm>
            <a:off x="3928001" y="4174292"/>
            <a:ext cx="3187150" cy="646331"/>
          </a:xfrm>
          <a:prstGeom prst="rect">
            <a:avLst/>
          </a:prstGeom>
        </p:spPr>
        <p:txBody>
          <a:bodyPr wrap="square">
            <a:spAutoFit/>
          </a:bodyPr>
          <a:lstStyle/>
          <a:p>
            <a:r>
              <a:rPr lang="es-EC" dirty="0"/>
              <a:t>Número de nodos: 123864</a:t>
            </a:r>
          </a:p>
          <a:p>
            <a:r>
              <a:rPr lang="es-EC" dirty="0"/>
              <a:t>Número de elementos: 75762</a:t>
            </a:r>
          </a:p>
        </p:txBody>
      </p:sp>
      <p:pic>
        <p:nvPicPr>
          <p:cNvPr id="7" name="Imagen 6"/>
          <p:cNvPicPr>
            <a:picLocks noChangeAspect="1"/>
          </p:cNvPicPr>
          <p:nvPr/>
        </p:nvPicPr>
        <p:blipFill rotWithShape="1">
          <a:blip r:embed="rId3"/>
          <a:srcRect l="21106" t="37095" r="58914" b="24432"/>
          <a:stretch/>
        </p:blipFill>
        <p:spPr>
          <a:xfrm>
            <a:off x="8966578" y="3396139"/>
            <a:ext cx="3225421" cy="3491707"/>
          </a:xfrm>
          <a:prstGeom prst="rect">
            <a:avLst/>
          </a:prstGeom>
        </p:spPr>
      </p:pic>
      <p:pic>
        <p:nvPicPr>
          <p:cNvPr id="8" name="Imagen 7"/>
          <p:cNvPicPr>
            <a:picLocks noChangeAspect="1"/>
          </p:cNvPicPr>
          <p:nvPr/>
        </p:nvPicPr>
        <p:blipFill rotWithShape="1">
          <a:blip r:embed="rId3"/>
          <a:srcRect l="4239" t="53398" r="79178" b="24432"/>
          <a:stretch/>
        </p:blipFill>
        <p:spPr>
          <a:xfrm>
            <a:off x="6451822" y="4845866"/>
            <a:ext cx="2676939" cy="2012134"/>
          </a:xfrm>
          <a:prstGeom prst="rect">
            <a:avLst/>
          </a:prstGeom>
        </p:spPr>
      </p:pic>
    </p:spTree>
    <p:extLst>
      <p:ext uri="{BB962C8B-B14F-4D97-AF65-F5344CB8AC3E}">
        <p14:creationId xmlns:p14="http://schemas.microsoft.com/office/powerpoint/2010/main" val="3245053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 y="205740"/>
            <a:ext cx="5905500" cy="776288"/>
          </a:xfrm>
        </p:spPr>
        <p:txBody>
          <a:bodyPr/>
          <a:lstStyle/>
          <a:p>
            <a:r>
              <a:rPr lang="es-EC" dirty="0"/>
              <a:t>Condiciones de frontera.</a:t>
            </a:r>
          </a:p>
        </p:txBody>
      </p:sp>
      <p:pic>
        <p:nvPicPr>
          <p:cNvPr id="6" name="Imagen 5"/>
          <p:cNvPicPr/>
          <p:nvPr/>
        </p:nvPicPr>
        <p:blipFill rotWithShape="1">
          <a:blip r:embed="rId2"/>
          <a:srcRect l="55915" t="27923" r="10925" b="33801"/>
          <a:stretch/>
        </p:blipFill>
        <p:spPr bwMode="auto">
          <a:xfrm rot="10800000">
            <a:off x="190499" y="1199832"/>
            <a:ext cx="4130040" cy="2663507"/>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3"/>
          <a:srcRect l="59443" t="15060" r="6867" b="23761"/>
          <a:stretch/>
        </p:blipFill>
        <p:spPr bwMode="auto">
          <a:xfrm>
            <a:off x="4320539" y="1199832"/>
            <a:ext cx="3134360" cy="3147696"/>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58913" t="16628" r="3868" b="20310"/>
          <a:stretch/>
        </p:blipFill>
        <p:spPr bwMode="auto">
          <a:xfrm rot="10800000">
            <a:off x="5887718" y="4160519"/>
            <a:ext cx="2844801" cy="2704147"/>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35038" t="36959" r="16473" b="10843"/>
          <a:stretch/>
        </p:blipFill>
        <p:spPr bwMode="auto">
          <a:xfrm>
            <a:off x="8732518" y="4160520"/>
            <a:ext cx="3291842" cy="27041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28254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61781" y="-74397"/>
            <a:ext cx="7139940" cy="1027906"/>
          </a:xfrm>
        </p:spPr>
        <p:txBody>
          <a:bodyPr/>
          <a:lstStyle/>
          <a:p>
            <a:r>
              <a:rPr lang="es-EC" dirty="0"/>
              <a:t>Aplicación de cargas máximas.</a:t>
            </a:r>
          </a:p>
        </p:txBody>
      </p:sp>
      <p:pic>
        <p:nvPicPr>
          <p:cNvPr id="4" name="Imagen 3"/>
          <p:cNvPicPr/>
          <p:nvPr/>
        </p:nvPicPr>
        <p:blipFill rotWithShape="1">
          <a:blip r:embed="rId2"/>
          <a:srcRect l="73246" t="31520" r="8637" b="36658"/>
          <a:stretch/>
        </p:blipFill>
        <p:spPr bwMode="auto">
          <a:xfrm>
            <a:off x="8640417" y="702898"/>
            <a:ext cx="3280576" cy="2746961"/>
          </a:xfrm>
          <a:prstGeom prst="rect">
            <a:avLst/>
          </a:prstGeom>
          <a:ln>
            <a:noFill/>
          </a:ln>
          <a:extLst>
            <a:ext uri="{53640926-AAD7-44D8-BBD7-CCE9431645EC}">
              <a14:shadowObscured xmlns:a14="http://schemas.microsoft.com/office/drawing/2010/main"/>
            </a:ext>
          </a:extLst>
        </p:spPr>
      </p:pic>
      <p:sp>
        <p:nvSpPr>
          <p:cNvPr id="5" name="Título 1"/>
          <p:cNvSpPr txBox="1">
            <a:spLocks/>
          </p:cNvSpPr>
          <p:nvPr/>
        </p:nvSpPr>
        <p:spPr>
          <a:xfrm>
            <a:off x="3630433" y="1030315"/>
            <a:ext cx="4731689" cy="121688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dirty="0"/>
              <a:t>Fuerza máxima. 713 N</a:t>
            </a:r>
          </a:p>
          <a:p>
            <a:r>
              <a:rPr lang="es-EC" sz="2800" dirty="0"/>
              <a:t>Momento máximo : 29,136 </a:t>
            </a:r>
            <a:r>
              <a:rPr lang="es-EC" sz="2800" dirty="0" err="1"/>
              <a:t>Nm</a:t>
            </a:r>
            <a:endParaRPr lang="es-EC" sz="2800" dirty="0"/>
          </a:p>
          <a:p>
            <a:r>
              <a:rPr lang="es-EC" sz="2800" dirty="0"/>
              <a:t>Ángulo k: 0°</a:t>
            </a:r>
          </a:p>
        </p:txBody>
      </p:sp>
      <p:pic>
        <p:nvPicPr>
          <p:cNvPr id="6" name="Imagen 5"/>
          <p:cNvPicPr/>
          <p:nvPr/>
        </p:nvPicPr>
        <p:blipFill rotWithShape="1">
          <a:blip r:embed="rId3"/>
          <a:srcRect l="42988" t="35521" r="17908" b="9412"/>
          <a:stretch/>
        </p:blipFill>
        <p:spPr bwMode="auto">
          <a:xfrm>
            <a:off x="293712" y="702898"/>
            <a:ext cx="3058426" cy="2626496"/>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293712" y="3449859"/>
            <a:ext cx="4364647" cy="584775"/>
          </a:xfrm>
          <a:prstGeom prst="rect">
            <a:avLst/>
          </a:prstGeom>
        </p:spPr>
        <p:txBody>
          <a:bodyPr wrap="square">
            <a:spAutoFit/>
          </a:bodyPr>
          <a:lstStyle/>
          <a:p>
            <a:r>
              <a:rPr lang="es-EC" sz="3200" dirty="0"/>
              <a:t>Condiciones de frontera.</a:t>
            </a:r>
          </a:p>
        </p:txBody>
      </p:sp>
      <p:sp>
        <p:nvSpPr>
          <p:cNvPr id="7" name="Rectángulo 6"/>
          <p:cNvSpPr/>
          <p:nvPr/>
        </p:nvSpPr>
        <p:spPr>
          <a:xfrm>
            <a:off x="9079461" y="6159181"/>
            <a:ext cx="1791837" cy="369332"/>
          </a:xfrm>
          <a:prstGeom prst="rect">
            <a:avLst/>
          </a:prstGeom>
        </p:spPr>
        <p:txBody>
          <a:bodyPr wrap="none">
            <a:spAutoFit/>
          </a:bodyPr>
          <a:lstStyle/>
          <a:p>
            <a:r>
              <a:rPr lang="es-EC" dirty="0"/>
              <a:t>Conector – pilón.</a:t>
            </a:r>
          </a:p>
        </p:txBody>
      </p:sp>
      <p:pic>
        <p:nvPicPr>
          <p:cNvPr id="8" name="Imagen 7"/>
          <p:cNvPicPr>
            <a:picLocks noChangeAspect="1"/>
          </p:cNvPicPr>
          <p:nvPr/>
        </p:nvPicPr>
        <p:blipFill rotWithShape="1">
          <a:blip r:embed="rId4"/>
          <a:srcRect l="4587" t="43137" r="59217" b="28830"/>
          <a:stretch/>
        </p:blipFill>
        <p:spPr>
          <a:xfrm>
            <a:off x="3352138" y="4034634"/>
            <a:ext cx="5727323" cy="2493879"/>
          </a:xfrm>
          <a:prstGeom prst="rect">
            <a:avLst/>
          </a:prstGeom>
        </p:spPr>
      </p:pic>
    </p:spTree>
    <p:extLst>
      <p:ext uri="{BB962C8B-B14F-4D97-AF65-F5344CB8AC3E}">
        <p14:creationId xmlns:p14="http://schemas.microsoft.com/office/powerpoint/2010/main" val="1980044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3593" y="0"/>
            <a:ext cx="11500842" cy="869053"/>
          </a:xfrm>
        </p:spPr>
        <p:txBody>
          <a:bodyPr>
            <a:normAutofit fontScale="90000"/>
          </a:bodyPr>
          <a:lstStyle/>
          <a:p>
            <a:r>
              <a:rPr lang="es-EC" dirty="0"/>
              <a:t>Aplicación del momento a la parte móvil- deformación</a:t>
            </a:r>
          </a:p>
        </p:txBody>
      </p:sp>
      <p:pic>
        <p:nvPicPr>
          <p:cNvPr id="4" name="Imagen 3"/>
          <p:cNvPicPr>
            <a:picLocks noChangeAspect="1"/>
          </p:cNvPicPr>
          <p:nvPr/>
        </p:nvPicPr>
        <p:blipFill rotWithShape="1">
          <a:blip r:embed="rId2"/>
          <a:srcRect l="3913" t="46375" r="58478" b="22653"/>
          <a:stretch/>
        </p:blipFill>
        <p:spPr>
          <a:xfrm>
            <a:off x="293593" y="1948070"/>
            <a:ext cx="6982662" cy="3233012"/>
          </a:xfrm>
          <a:prstGeom prst="rect">
            <a:avLst/>
          </a:prstGeom>
        </p:spPr>
      </p:pic>
      <p:pic>
        <p:nvPicPr>
          <p:cNvPr id="5" name="Imagen 4"/>
          <p:cNvPicPr/>
          <p:nvPr/>
        </p:nvPicPr>
        <p:blipFill rotWithShape="1">
          <a:blip r:embed="rId3"/>
          <a:srcRect l="21668" t="23118" r="53532" b="30993"/>
          <a:stretch/>
        </p:blipFill>
        <p:spPr bwMode="auto">
          <a:xfrm>
            <a:off x="7276255" y="1152939"/>
            <a:ext cx="4711147" cy="47906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95383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4617" y="219352"/>
            <a:ext cx="2885661" cy="748058"/>
          </a:xfrm>
        </p:spPr>
        <p:txBody>
          <a:bodyPr/>
          <a:lstStyle/>
          <a:p>
            <a:r>
              <a:rPr lang="es-EC" dirty="0"/>
              <a:t>Von - Mises</a:t>
            </a:r>
          </a:p>
        </p:txBody>
      </p:sp>
      <p:pic>
        <p:nvPicPr>
          <p:cNvPr id="4" name="Imagen 3"/>
          <p:cNvPicPr/>
          <p:nvPr/>
        </p:nvPicPr>
        <p:blipFill rotWithShape="1">
          <a:blip r:embed="rId2"/>
          <a:srcRect l="61925" t="30807" r="6065" b="10104"/>
          <a:stretch/>
        </p:blipFill>
        <p:spPr bwMode="auto">
          <a:xfrm>
            <a:off x="0" y="1577010"/>
            <a:ext cx="4892046" cy="4746126"/>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5137599" y="219352"/>
            <a:ext cx="5609914" cy="523220"/>
          </a:xfrm>
          <a:prstGeom prst="rect">
            <a:avLst/>
          </a:prstGeom>
        </p:spPr>
        <p:txBody>
          <a:bodyPr wrap="square">
            <a:spAutoFit/>
          </a:bodyPr>
          <a:lstStyle/>
          <a:p>
            <a:r>
              <a:rPr lang="es-EC" sz="2800" dirty="0"/>
              <a:t>Factor de seguridad en conjunto.</a:t>
            </a:r>
          </a:p>
        </p:txBody>
      </p:sp>
      <p:pic>
        <p:nvPicPr>
          <p:cNvPr id="8" name="Imagen 7"/>
          <p:cNvPicPr/>
          <p:nvPr/>
        </p:nvPicPr>
        <p:blipFill rotWithShape="1">
          <a:blip r:embed="rId3"/>
          <a:srcRect l="57240" t="31170" r="4640" b="12999"/>
          <a:stretch/>
        </p:blipFill>
        <p:spPr bwMode="auto">
          <a:xfrm>
            <a:off x="4892045" y="967410"/>
            <a:ext cx="4278127" cy="365031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l="50721" t="35510" r="20129" b="10481"/>
          <a:stretch/>
        </p:blipFill>
        <p:spPr bwMode="auto">
          <a:xfrm>
            <a:off x="8956413" y="3326943"/>
            <a:ext cx="3154679" cy="30312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3340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6517" y="179595"/>
            <a:ext cx="7444409" cy="589032"/>
          </a:xfrm>
        </p:spPr>
        <p:txBody>
          <a:bodyPr>
            <a:normAutofit fontScale="90000"/>
          </a:bodyPr>
          <a:lstStyle/>
          <a:p>
            <a:r>
              <a:rPr lang="es-EC" dirty="0"/>
              <a:t>Factor de seguridad parte móvil.</a:t>
            </a:r>
          </a:p>
        </p:txBody>
      </p:sp>
      <p:pic>
        <p:nvPicPr>
          <p:cNvPr id="4" name="Imagen 3"/>
          <p:cNvPicPr/>
          <p:nvPr/>
        </p:nvPicPr>
        <p:blipFill rotWithShape="1">
          <a:blip r:embed="rId2"/>
          <a:srcRect l="27007" t="31610" r="40993" b="20147"/>
          <a:stretch/>
        </p:blipFill>
        <p:spPr bwMode="auto">
          <a:xfrm>
            <a:off x="-1" y="3543299"/>
            <a:ext cx="4018721" cy="1947960"/>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547" t="49441" r="81315" b="37926"/>
          <a:stretch/>
        </p:blipFill>
        <p:spPr bwMode="auto">
          <a:xfrm>
            <a:off x="296517" y="5759411"/>
            <a:ext cx="2056737" cy="876285"/>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43808" t="36597" r="4828" b="11564"/>
          <a:stretch/>
        </p:blipFill>
        <p:spPr bwMode="auto">
          <a:xfrm>
            <a:off x="422082" y="895515"/>
            <a:ext cx="3596639" cy="2520896"/>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4664365" y="1279675"/>
            <a:ext cx="3847768" cy="923330"/>
          </a:xfrm>
          <a:prstGeom prst="rect">
            <a:avLst/>
          </a:prstGeom>
        </p:spPr>
        <p:txBody>
          <a:bodyPr wrap="square">
            <a:spAutoFit/>
          </a:bodyPr>
          <a:lstStyle/>
          <a:p>
            <a:pPr indent="228600" algn="just">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Se ha realizado un corte para obtener el área, y calcular el esfuerzo como también el factor de seguridad.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rotWithShape="1">
          <a:blip r:embed="rId5"/>
          <a:srcRect l="16522" t="45989" r="72391" b="25785"/>
          <a:stretch/>
        </p:blipFill>
        <p:spPr>
          <a:xfrm>
            <a:off x="8829162" y="293594"/>
            <a:ext cx="2226034" cy="3186285"/>
          </a:xfrm>
          <a:prstGeom prst="rect">
            <a:avLst/>
          </a:prstGeom>
        </p:spPr>
      </p:pic>
      <p:sp>
        <p:nvSpPr>
          <p:cNvPr id="10" name="Rectángulo 9"/>
          <p:cNvSpPr/>
          <p:nvPr/>
        </p:nvSpPr>
        <p:spPr>
          <a:xfrm>
            <a:off x="4518992" y="3479879"/>
            <a:ext cx="7487478" cy="461665"/>
          </a:xfrm>
          <a:prstGeom prst="rect">
            <a:avLst/>
          </a:prstGeom>
        </p:spPr>
        <p:txBody>
          <a:bodyPr wrap="square">
            <a:spAutoFit/>
          </a:bodyPr>
          <a:lstStyle/>
          <a:p>
            <a:pPr indent="228600" algn="just">
              <a:spcAft>
                <a:spcPts val="0"/>
              </a:spcAft>
            </a:pPr>
            <a:r>
              <a:rPr lang="es-ES" sz="2400" dirty="0">
                <a:latin typeface="Times New Roman" panose="02020603050405020304" pitchFamily="18" charset="0"/>
                <a:ea typeface="Calibri" panose="020F0502020204030204" pitchFamily="34" charset="0"/>
                <a:cs typeface="Times New Roman" panose="02020603050405020304" pitchFamily="18" charset="0"/>
              </a:rPr>
              <a:t>Método de elementos finitos son los siguientes valores</a:t>
            </a:r>
            <a:r>
              <a:rPr lang="es-ES" sz="2000" dirty="0">
                <a:latin typeface="Times New Roman" panose="02020603050405020304" pitchFamily="18" charset="0"/>
                <a:ea typeface="Calibri" panose="020F0502020204030204" pitchFamily="34" charset="0"/>
                <a:cs typeface="Times New Roman" panose="02020603050405020304" pitchFamily="18" charset="0"/>
              </a:rPr>
              <a:t>. </a:t>
            </a:r>
            <a:endParaRPr lang="es-EC"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n 10"/>
          <p:cNvPicPr/>
          <p:nvPr/>
        </p:nvPicPr>
        <p:blipFill rotWithShape="1">
          <a:blip r:embed="rId6"/>
          <a:srcRect l="52274" t="35621" r="12763" b="12457"/>
          <a:stretch/>
        </p:blipFill>
        <p:spPr bwMode="auto">
          <a:xfrm>
            <a:off x="4251960" y="3990927"/>
            <a:ext cx="3155287" cy="2736003"/>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7"/>
          <a:srcRect l="31449" t="42463" r="30414" b="20127"/>
          <a:stretch/>
        </p:blipFill>
        <p:spPr bwMode="auto">
          <a:xfrm>
            <a:off x="7407246" y="3990927"/>
            <a:ext cx="3108353" cy="1768484"/>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7"/>
          <a:srcRect l="941" t="48139" r="89337" b="38662"/>
          <a:stretch/>
        </p:blipFill>
        <p:spPr bwMode="auto">
          <a:xfrm>
            <a:off x="10297843" y="5388350"/>
            <a:ext cx="1753870" cy="13385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57303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0029" y="149534"/>
            <a:ext cx="8122920" cy="863524"/>
          </a:xfrm>
        </p:spPr>
        <p:txBody>
          <a:bodyPr/>
          <a:lstStyle/>
          <a:p>
            <a:r>
              <a:rPr lang="es-EC" dirty="0"/>
              <a:t>Base de la articulación de rodilla.</a:t>
            </a:r>
          </a:p>
        </p:txBody>
      </p:sp>
      <p:pic>
        <p:nvPicPr>
          <p:cNvPr id="4" name="Imagen 3"/>
          <p:cNvPicPr>
            <a:picLocks noChangeAspect="1"/>
          </p:cNvPicPr>
          <p:nvPr/>
        </p:nvPicPr>
        <p:blipFill>
          <a:blip r:embed="rId2"/>
          <a:stretch>
            <a:fillRect/>
          </a:stretch>
        </p:blipFill>
        <p:spPr>
          <a:xfrm>
            <a:off x="240029" y="1013058"/>
            <a:ext cx="3869298" cy="4571999"/>
          </a:xfrm>
          <a:prstGeom prst="rect">
            <a:avLst/>
          </a:prstGeom>
        </p:spPr>
      </p:pic>
      <p:pic>
        <p:nvPicPr>
          <p:cNvPr id="5" name="Imagen 4"/>
          <p:cNvPicPr/>
          <p:nvPr/>
        </p:nvPicPr>
        <p:blipFill rotWithShape="1">
          <a:blip r:embed="rId3"/>
          <a:srcRect l="53101" t="37979" r="5293" b="9435"/>
          <a:stretch/>
        </p:blipFill>
        <p:spPr bwMode="auto">
          <a:xfrm>
            <a:off x="4109327" y="1876582"/>
            <a:ext cx="2611513" cy="2315167"/>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9855" t="22723" r="12225" b="14305"/>
          <a:stretch/>
        </p:blipFill>
        <p:spPr bwMode="auto">
          <a:xfrm>
            <a:off x="1800467" y="5464692"/>
            <a:ext cx="3183013" cy="1393308"/>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5"/>
          <a:srcRect t="49989" r="90694" b="37676"/>
          <a:stretch/>
        </p:blipFill>
        <p:spPr bwMode="auto">
          <a:xfrm>
            <a:off x="0" y="5722101"/>
            <a:ext cx="1450024" cy="998855"/>
          </a:xfrm>
          <a:prstGeom prst="rect">
            <a:avLst/>
          </a:prstGeom>
          <a:ln>
            <a:noFill/>
          </a:ln>
          <a:extLst>
            <a:ext uri="{53640926-AAD7-44D8-BBD7-CCE9431645EC}">
              <a14:shadowObscured xmlns:a14="http://schemas.microsoft.com/office/drawing/2010/main"/>
            </a:ext>
          </a:extLst>
        </p:spPr>
      </p:pic>
      <p:sp>
        <p:nvSpPr>
          <p:cNvPr id="8" name="Rectángulo 7"/>
          <p:cNvSpPr/>
          <p:nvPr/>
        </p:nvSpPr>
        <p:spPr>
          <a:xfrm>
            <a:off x="6902228" y="899177"/>
            <a:ext cx="1460721" cy="646331"/>
          </a:xfrm>
          <a:prstGeom prst="rect">
            <a:avLst/>
          </a:prstGeom>
        </p:spPr>
        <p:txBody>
          <a:bodyPr wrap="none">
            <a:spAutoFit/>
          </a:bodyPr>
          <a:lstStyle/>
          <a:p>
            <a:pPr indent="228600" algn="just">
              <a:lnSpc>
                <a:spcPct val="20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Validación.</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agen 8"/>
          <p:cNvPicPr>
            <a:picLocks noChangeAspect="1"/>
          </p:cNvPicPr>
          <p:nvPr/>
        </p:nvPicPr>
        <p:blipFill rotWithShape="1">
          <a:blip r:embed="rId6"/>
          <a:srcRect l="14767" t="36455" r="71500" b="47333"/>
          <a:stretch/>
        </p:blipFill>
        <p:spPr>
          <a:xfrm>
            <a:off x="8213580" y="94002"/>
            <a:ext cx="2186777" cy="1451505"/>
          </a:xfrm>
          <a:prstGeom prst="rect">
            <a:avLst/>
          </a:prstGeom>
        </p:spPr>
      </p:pic>
      <p:pic>
        <p:nvPicPr>
          <p:cNvPr id="11" name="Imagen 10"/>
          <p:cNvPicPr/>
          <p:nvPr/>
        </p:nvPicPr>
        <p:blipFill rotWithShape="1">
          <a:blip r:embed="rId7"/>
          <a:srcRect l="10599" t="36261" r="65679" b="43500"/>
          <a:stretch/>
        </p:blipFill>
        <p:spPr bwMode="auto">
          <a:xfrm>
            <a:off x="7384383" y="2044546"/>
            <a:ext cx="4289658" cy="2083552"/>
          </a:xfrm>
          <a:prstGeom prst="rect">
            <a:avLst/>
          </a:prstGeom>
          <a:ln>
            <a:noFill/>
          </a:ln>
          <a:extLst>
            <a:ext uri="{53640926-AAD7-44D8-BBD7-CCE9431645EC}">
              <a14:shadowObscured xmlns:a14="http://schemas.microsoft.com/office/drawing/2010/main"/>
            </a:ext>
          </a:extLst>
        </p:spPr>
      </p:pic>
      <p:pic>
        <p:nvPicPr>
          <p:cNvPr id="12" name="Imagen 11"/>
          <p:cNvPicPr/>
          <p:nvPr/>
        </p:nvPicPr>
        <p:blipFill rotWithShape="1">
          <a:blip r:embed="rId8"/>
          <a:srcRect l="24650" t="30804" r="18520" b="16267"/>
          <a:stretch/>
        </p:blipFill>
        <p:spPr bwMode="auto">
          <a:xfrm>
            <a:off x="7159096" y="4237109"/>
            <a:ext cx="3456899" cy="2455166"/>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9"/>
          <a:srcRect t="58000" r="86465" b="28589"/>
          <a:stretch/>
        </p:blipFill>
        <p:spPr bwMode="auto">
          <a:xfrm>
            <a:off x="10395585" y="5857240"/>
            <a:ext cx="1796415" cy="10007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0579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09010" y="273685"/>
            <a:ext cx="5173980" cy="1325563"/>
          </a:xfrm>
        </p:spPr>
        <p:txBody>
          <a:bodyPr/>
          <a:lstStyle/>
          <a:p>
            <a:r>
              <a:rPr lang="es-EC" dirty="0"/>
              <a:t>Rodamientos RS6900</a:t>
            </a:r>
          </a:p>
        </p:txBody>
      </p:sp>
      <p:sp>
        <p:nvSpPr>
          <p:cNvPr id="3" name="Marcador de contenido 2"/>
          <p:cNvSpPr>
            <a:spLocks noGrp="1"/>
          </p:cNvSpPr>
          <p:nvPr>
            <p:ph idx="1"/>
          </p:nvPr>
        </p:nvSpPr>
        <p:spPr>
          <a:xfrm>
            <a:off x="381000" y="1345565"/>
            <a:ext cx="10515600" cy="4351338"/>
          </a:xfrm>
        </p:spPr>
        <p:txBody>
          <a:bodyPr/>
          <a:lstStyle/>
          <a:p>
            <a:r>
              <a:rPr lang="es-EC" dirty="0"/>
              <a:t>Soportan cargas radiales puras o combinadas.</a:t>
            </a:r>
          </a:p>
          <a:p>
            <a:r>
              <a:rPr lang="es-EC" dirty="0"/>
              <a:t>Soporta esfuerzos al contacto.</a:t>
            </a:r>
          </a:p>
          <a:p>
            <a:r>
              <a:rPr lang="es-EC" dirty="0"/>
              <a:t>Fajo condiciones normales la única causa de falla es por fatiga.</a:t>
            </a:r>
          </a:p>
          <a:p>
            <a:r>
              <a:rPr lang="es-EC" dirty="0"/>
              <a:t>Carga máxima 1260,13 N </a:t>
            </a:r>
          </a:p>
          <a:p>
            <a:r>
              <a:rPr lang="es-EC" dirty="0"/>
              <a:t>Carga estática para el cual fue diseñado es 117 KN</a:t>
            </a:r>
          </a:p>
          <a:p>
            <a:r>
              <a:rPr lang="es-EC" dirty="0"/>
              <a:t>Principalmente se seleccionó por sus dimensiones:</a:t>
            </a:r>
          </a:p>
          <a:p>
            <a:pPr lvl="1"/>
            <a:r>
              <a:rPr lang="es-EC" dirty="0"/>
              <a:t>Diámetro interno: 10mm</a:t>
            </a:r>
          </a:p>
          <a:p>
            <a:pPr lvl="1"/>
            <a:r>
              <a:rPr lang="es-EC" dirty="0"/>
              <a:t>Diámetro externo: 22mm</a:t>
            </a:r>
          </a:p>
          <a:p>
            <a:pPr lvl="1"/>
            <a:r>
              <a:rPr lang="es-EC" dirty="0"/>
              <a:t>Espesor: 6 mm </a:t>
            </a:r>
          </a:p>
        </p:txBody>
      </p:sp>
    </p:spTree>
    <p:extLst>
      <p:ext uri="{BB962C8B-B14F-4D97-AF65-F5344CB8AC3E}">
        <p14:creationId xmlns:p14="http://schemas.microsoft.com/office/powerpoint/2010/main" val="3443890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0515600" cy="1325563"/>
          </a:xfrm>
        </p:spPr>
        <p:txBody>
          <a:bodyPr/>
          <a:lstStyle/>
          <a:p>
            <a:r>
              <a:rPr lang="es-EC" dirty="0"/>
              <a:t>Fatiga.</a:t>
            </a:r>
          </a:p>
        </p:txBody>
      </p:sp>
      <p:sp>
        <p:nvSpPr>
          <p:cNvPr id="3" name="Marcador de contenido 2"/>
          <p:cNvSpPr>
            <a:spLocks noGrp="1"/>
          </p:cNvSpPr>
          <p:nvPr>
            <p:ph idx="1"/>
          </p:nvPr>
        </p:nvSpPr>
        <p:spPr>
          <a:xfrm>
            <a:off x="0" y="1005523"/>
            <a:ext cx="11887200" cy="3497897"/>
          </a:xfrm>
        </p:spPr>
        <p:txBody>
          <a:bodyPr>
            <a:normAutofit/>
          </a:bodyPr>
          <a:lstStyle/>
          <a:p>
            <a:r>
              <a:rPr lang="es-EC" dirty="0"/>
              <a:t>Fatiga de bajo ciclaje 1&lt;N&lt;10000</a:t>
            </a:r>
          </a:p>
          <a:p>
            <a:r>
              <a:rPr lang="es-EC" dirty="0"/>
              <a:t>Fatiga de alto ciclaje N&gt;10000</a:t>
            </a:r>
          </a:p>
          <a:p>
            <a:r>
              <a:rPr lang="es-EC" dirty="0"/>
              <a:t>El método de la mecánica de la fractura se usa cuando ya se ha detectado una grieta o fisura. (</a:t>
            </a:r>
            <a:r>
              <a:rPr lang="es-EC" dirty="0" err="1"/>
              <a:t>Shigley</a:t>
            </a:r>
            <a:r>
              <a:rPr lang="es-EC" dirty="0"/>
              <a:t> Keith, 2008)</a:t>
            </a:r>
          </a:p>
          <a:p>
            <a:endParaRPr lang="es-EC" dirty="0"/>
          </a:p>
        </p:txBody>
      </p:sp>
      <p:pic>
        <p:nvPicPr>
          <p:cNvPr id="4" name="Imagen 3"/>
          <p:cNvPicPr/>
          <p:nvPr/>
        </p:nvPicPr>
        <p:blipFill rotWithShape="1">
          <a:blip r:embed="rId2"/>
          <a:srcRect l="15510" t="30188" r="57847" b="38649"/>
          <a:stretch/>
        </p:blipFill>
        <p:spPr bwMode="auto">
          <a:xfrm>
            <a:off x="5829301" y="2514758"/>
            <a:ext cx="6057899" cy="39773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2024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400" y="0"/>
            <a:ext cx="10515600" cy="846455"/>
          </a:xfrm>
        </p:spPr>
        <p:txBody>
          <a:bodyPr/>
          <a:lstStyle/>
          <a:p>
            <a:r>
              <a:rPr lang="es-EC" dirty="0"/>
              <a:t>Curva S-N para aluminio 7075-T6</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0" y="1449805"/>
                <a:ext cx="5763126" cy="2267953"/>
              </a:xfrm>
            </p:spPr>
            <p:txBody>
              <a:bodyPr>
                <a:normAutofit/>
              </a:bodyPr>
              <a:lstStyle/>
              <a:p>
                <a:pPr marL="0" indent="0" algn="just">
                  <a:buNone/>
                </a:pPr>
                <a14:m>
                  <m:oMathPara xmlns:m="http://schemas.openxmlformats.org/officeDocument/2006/math">
                    <m:oMathParaPr>
                      <m:jc m:val="centerGroup"/>
                    </m:oMathParaPr>
                    <m:oMath xmlns:m="http://schemas.openxmlformats.org/officeDocument/2006/math">
                      <m:sSub>
                        <m:sSubPr>
                          <m:ctrlPr>
                            <a:rPr lang="es-EC" i="1" smtClean="0">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é</m:t>
                          </m:r>
                        </m:sub>
                      </m:sSub>
                      <m:r>
                        <a:rPr lang="es-ES" i="1">
                          <a:latin typeface="Cambria Math" panose="02040503050406030204" pitchFamily="18" charset="0"/>
                        </a:rPr>
                        <m:t>=0.5(</m:t>
                      </m:r>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𝑢𝑡</m:t>
                          </m:r>
                        </m:sub>
                      </m:sSub>
                      <m:r>
                        <a:rPr lang="es-ES" i="1">
                          <a:latin typeface="Cambria Math" panose="02040503050406030204" pitchFamily="18" charset="0"/>
                        </a:rPr>
                        <m:t>)</m:t>
                      </m:r>
                    </m:oMath>
                  </m:oMathPara>
                </a14:m>
                <a:endParaRPr lang="es-EC" dirty="0"/>
              </a:p>
              <a:p>
                <a:pPr marL="0" indent="0" algn="just">
                  <a:buNone/>
                </a:pPr>
                <a:r>
                  <a:rPr lang="es-EC" dirty="0"/>
                  <a:t>	</a:t>
                </a:r>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𝑢𝑡</m:t>
                        </m:r>
                      </m:sub>
                    </m:sSub>
                  </m:oMath>
                </a14:m>
                <a:r>
                  <a:rPr lang="es-ES" dirty="0"/>
                  <a:t>: </a:t>
                </a:r>
                <a14:m>
                  <m:oMath xmlns:m="http://schemas.openxmlformats.org/officeDocument/2006/math">
                    <m:r>
                      <a:rPr lang="es-ES">
                        <a:latin typeface="Cambria Math" panose="02040503050406030204" pitchFamily="18" charset="0"/>
                      </a:rPr>
                      <m:t>570 </m:t>
                    </m:r>
                    <m:r>
                      <a:rPr lang="es-ES" i="1">
                        <a:latin typeface="Cambria Math" panose="02040503050406030204" pitchFamily="18" charset="0"/>
                      </a:rPr>
                      <m:t>𝑁</m:t>
                    </m:r>
                    <m:r>
                      <a:rPr lang="es-ES">
                        <a:latin typeface="Cambria Math" panose="02040503050406030204" pitchFamily="18" charset="0"/>
                      </a:rPr>
                      <m:t>/</m:t>
                    </m:r>
                    <m:sSup>
                      <m:sSupPr>
                        <m:ctrlPr>
                          <a:rPr lang="es-EC" i="1">
                            <a:latin typeface="Cambria Math" panose="02040503050406030204" pitchFamily="18" charset="0"/>
                          </a:rPr>
                        </m:ctrlPr>
                      </m:sSupPr>
                      <m:e>
                        <m:r>
                          <a:rPr lang="es-ES" i="1">
                            <a:latin typeface="Cambria Math" panose="02040503050406030204" pitchFamily="18" charset="0"/>
                          </a:rPr>
                          <m:t>𝑚𝑚</m:t>
                        </m:r>
                      </m:e>
                      <m:sup>
                        <m:r>
                          <a:rPr lang="es-ES">
                            <a:latin typeface="Cambria Math" panose="02040503050406030204" pitchFamily="18" charset="0"/>
                          </a:rPr>
                          <m:t>2</m:t>
                        </m:r>
                      </m:sup>
                    </m:sSup>
                  </m:oMath>
                </a14:m>
                <a:r>
                  <a:rPr lang="es-ES" dirty="0"/>
                  <a:t> (MPa)</a:t>
                </a:r>
                <a:endParaRPr lang="es-EC" dirty="0"/>
              </a:p>
              <a:p>
                <a:pPr marL="0" indent="0" algn="just">
                  <a:buNone/>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𝑒</m:t>
                          </m:r>
                        </m:sub>
                      </m:sSub>
                      <m:r>
                        <a:rPr lang="es-ES" i="1">
                          <a:latin typeface="Cambria Math" panose="02040503050406030204" pitchFamily="18" charset="0"/>
                        </a:rPr>
                        <m:t>=285 </m:t>
                      </m:r>
                      <m:r>
                        <a:rPr lang="es-ES" i="1">
                          <a:latin typeface="Cambria Math" panose="02040503050406030204" pitchFamily="18" charset="0"/>
                        </a:rPr>
                        <m:t>𝑀𝑃𝑎</m:t>
                      </m:r>
                      <m:r>
                        <a:rPr lang="es-EC" b="0" i="0" smtClean="0">
                          <a:latin typeface="Cambria Math" panose="02040503050406030204" pitchFamily="18" charset="0"/>
                        </a:rPr>
                        <m:t> </m:t>
                      </m:r>
                    </m:oMath>
                  </m:oMathPara>
                </a14:m>
                <a:endParaRPr lang="es-EC" b="0" i="0" dirty="0">
                  <a:latin typeface="Cambria Math" panose="02040503050406030204" pitchFamily="18" charset="0"/>
                </a:endParaRPr>
              </a:p>
              <a:p>
                <a:pPr marL="0" indent="0">
                  <a:buNone/>
                </a:pPr>
                <a:endParaRPr lang="es-EC" sz="1600"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0" y="1449805"/>
                <a:ext cx="5763126" cy="2267953"/>
              </a:xfrm>
              <a:blipFill>
                <a:blip r:embed="rId2"/>
                <a:stretch>
                  <a:fillRect/>
                </a:stretch>
              </a:blipFill>
            </p:spPr>
            <p:txBody>
              <a:bodyPr/>
              <a:lstStyle/>
              <a:p>
                <a:r>
                  <a:rPr lang="es-EC">
                    <a:noFill/>
                  </a:rPr>
                  <a:t> </a:t>
                </a:r>
              </a:p>
            </p:txBody>
          </p:sp>
        </mc:Fallback>
      </mc:AlternateContent>
      <p:pic>
        <p:nvPicPr>
          <p:cNvPr id="5" name="Imagen 4"/>
          <p:cNvPicPr>
            <a:picLocks noChangeAspect="1"/>
          </p:cNvPicPr>
          <p:nvPr/>
        </p:nvPicPr>
        <p:blipFill rotWithShape="1">
          <a:blip r:embed="rId3"/>
          <a:srcRect l="21304" t="27651" r="47204" b="20513"/>
          <a:stretch/>
        </p:blipFill>
        <p:spPr>
          <a:xfrm>
            <a:off x="6011779" y="1027906"/>
            <a:ext cx="4947677" cy="4578836"/>
          </a:xfrm>
          <a:prstGeom prst="rect">
            <a:avLst/>
          </a:prstGeom>
        </p:spPr>
      </p:pic>
      <p:sp>
        <p:nvSpPr>
          <p:cNvPr id="6" name="Rectángulo 5"/>
          <p:cNvSpPr/>
          <p:nvPr/>
        </p:nvSpPr>
        <p:spPr>
          <a:xfrm>
            <a:off x="10028531" y="6228166"/>
            <a:ext cx="2048959" cy="369332"/>
          </a:xfrm>
          <a:prstGeom prst="rect">
            <a:avLst/>
          </a:prstGeom>
        </p:spPr>
        <p:txBody>
          <a:bodyPr wrap="none">
            <a:spAutoFit/>
          </a:bodyPr>
          <a:lstStyle/>
          <a:p>
            <a:r>
              <a:rPr lang="es-EC" dirty="0"/>
              <a:t>(M. toledano, 2016)</a:t>
            </a:r>
          </a:p>
        </p:txBody>
      </p:sp>
      <p:sp>
        <p:nvSpPr>
          <p:cNvPr id="7" name="Rectángulo 6"/>
          <p:cNvSpPr/>
          <p:nvPr/>
        </p:nvSpPr>
        <p:spPr>
          <a:xfrm>
            <a:off x="1719225" y="3014090"/>
            <a:ext cx="2324675" cy="523220"/>
          </a:xfrm>
          <a:prstGeom prst="rect">
            <a:avLst/>
          </a:prstGeom>
        </p:spPr>
        <p:txBody>
          <a:bodyPr wrap="none">
            <a:spAutoFit/>
          </a:bodyPr>
          <a:lstStyle/>
          <a:p>
            <a:r>
              <a:rPr lang="es-EC" sz="2800" dirty="0"/>
              <a:t>400 000 ciclos </a:t>
            </a:r>
          </a:p>
        </p:txBody>
      </p:sp>
    </p:spTree>
    <p:extLst>
      <p:ext uri="{BB962C8B-B14F-4D97-AF65-F5344CB8AC3E}">
        <p14:creationId xmlns:p14="http://schemas.microsoft.com/office/powerpoint/2010/main" val="4022605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just"/>
            <a:r>
              <a:rPr lang="es-EC" b="1" dirty="0"/>
              <a:t>OBJETIVOS.</a:t>
            </a:r>
          </a:p>
        </p:txBody>
      </p:sp>
      <p:sp>
        <p:nvSpPr>
          <p:cNvPr id="3" name="Marcador de contenido 2"/>
          <p:cNvSpPr>
            <a:spLocks noGrp="1"/>
          </p:cNvSpPr>
          <p:nvPr>
            <p:ph idx="1"/>
          </p:nvPr>
        </p:nvSpPr>
        <p:spPr>
          <a:xfrm>
            <a:off x="480060" y="1690688"/>
            <a:ext cx="11315700" cy="4486275"/>
          </a:xfrm>
        </p:spPr>
        <p:txBody>
          <a:bodyPr/>
          <a:lstStyle/>
          <a:p>
            <a:r>
              <a:rPr lang="es-EC" dirty="0"/>
              <a:t>Analizar la biomecánica de la marcha humana.</a:t>
            </a:r>
          </a:p>
          <a:p>
            <a:r>
              <a:rPr lang="es-EC" dirty="0"/>
              <a:t>Determinar los parámetro principales en el ciclo de la marcha humana.</a:t>
            </a:r>
          </a:p>
          <a:p>
            <a:r>
              <a:rPr lang="es-EC" dirty="0"/>
              <a:t>Seleccionar el material adecuado para la articulación de rodilla.</a:t>
            </a:r>
          </a:p>
          <a:p>
            <a:r>
              <a:rPr lang="es-EC" dirty="0"/>
              <a:t>Diseñar el mecanismo de articulación de rodilla CAD.</a:t>
            </a:r>
          </a:p>
          <a:p>
            <a:r>
              <a:rPr lang="es-EC" dirty="0"/>
              <a:t>Realizar el análisis de elementos finito FEA de la articulación de rodilla.</a:t>
            </a:r>
          </a:p>
          <a:p>
            <a:r>
              <a:rPr lang="es-EC" dirty="0"/>
              <a:t>Simular la articulación de rodilla por software de ingeniería CAE</a:t>
            </a:r>
          </a:p>
        </p:txBody>
      </p:sp>
    </p:spTree>
    <p:extLst>
      <p:ext uri="{BB962C8B-B14F-4D97-AF65-F5344CB8AC3E}">
        <p14:creationId xmlns:p14="http://schemas.microsoft.com/office/powerpoint/2010/main" val="2130374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4503821" cy="1325563"/>
          </a:xfrm>
        </p:spPr>
        <p:txBody>
          <a:bodyPr/>
          <a:lstStyle/>
          <a:p>
            <a:r>
              <a:rPr lang="es-EC" dirty="0"/>
              <a:t>Ecuación de Marin.</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381000" y="1038326"/>
                <a:ext cx="6621379" cy="4472137"/>
              </a:xfrm>
            </p:spPr>
            <p:txBody>
              <a:bodyPr>
                <a:normAutofit fontScale="55000" lnSpcReduction="20000"/>
              </a:bodyPr>
              <a:lstStyle/>
              <a:p>
                <a14:m>
                  <m:oMath xmlns:m="http://schemas.openxmlformats.org/officeDocument/2006/math">
                    <m:sSub>
                      <m:sSubPr>
                        <m:ctrlPr>
                          <a:rPr lang="es-EC" i="1" smtClean="0">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𝑒</m:t>
                        </m:r>
                      </m:sub>
                    </m:sSub>
                    <m:r>
                      <a:rPr lang="es-ES" i="1">
                        <a:latin typeface="Cambria Math" panose="02040503050406030204" pitchFamily="18" charset="0"/>
                      </a:rPr>
                      <m:t>=</m:t>
                    </m:r>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𝑎</m:t>
                        </m:r>
                      </m:sub>
                    </m:sSub>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𝑏</m:t>
                        </m:r>
                      </m:sub>
                    </m:sSub>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𝑐</m:t>
                        </m:r>
                      </m:sub>
                    </m:sSub>
                    <m:sSub>
                      <m:sSubPr>
                        <m:ctrlPr>
                          <a:rPr lang="es-EC" i="1">
                            <a:latin typeface="Cambria Math" panose="02040503050406030204" pitchFamily="18" charset="0"/>
                          </a:rPr>
                        </m:ctrlPr>
                      </m:sSubPr>
                      <m:e>
                        <m:r>
                          <a:rPr lang="es-ES" i="1">
                            <a:latin typeface="Cambria Math" panose="02040503050406030204" pitchFamily="18" charset="0"/>
                          </a:rPr>
                          <m:t>𝐾</m:t>
                        </m:r>
                      </m:e>
                      <m:sub>
                        <m:r>
                          <a:rPr lang="es-ES" i="1">
                            <a:latin typeface="Cambria Math" panose="02040503050406030204" pitchFamily="18" charset="0"/>
                          </a:rPr>
                          <m:t>𝑑</m:t>
                        </m:r>
                      </m:sub>
                    </m:sSub>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𝑒</m:t>
                        </m:r>
                      </m:sub>
                    </m:sSub>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𝑓</m:t>
                        </m:r>
                      </m:sub>
                    </m:sSub>
                    <m:sSub>
                      <m:sSubPr>
                        <m:ctrlPr>
                          <a:rPr lang="es-EC" i="1">
                            <a:latin typeface="Cambria Math" panose="02040503050406030204" pitchFamily="18" charset="0"/>
                          </a:rPr>
                        </m:ctrlPr>
                      </m:sSubPr>
                      <m:e>
                        <m:r>
                          <a:rPr lang="es-ES" i="1">
                            <a:latin typeface="Cambria Math" panose="02040503050406030204" pitchFamily="18" charset="0"/>
                          </a:rPr>
                          <m:t>𝑆</m:t>
                        </m:r>
                        <m:r>
                          <a:rPr lang="es-ES" i="1">
                            <a:latin typeface="Cambria Math" panose="02040503050406030204" pitchFamily="18" charset="0"/>
                          </a:rPr>
                          <m:t>´</m:t>
                        </m:r>
                      </m:e>
                      <m:sub>
                        <m:r>
                          <a:rPr lang="es-ES" i="1">
                            <a:latin typeface="Cambria Math" panose="02040503050406030204" pitchFamily="18" charset="0"/>
                          </a:rPr>
                          <m:t>𝑒</m:t>
                        </m:r>
                      </m:sub>
                    </m:sSub>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𝑎</m:t>
                        </m:r>
                      </m:sub>
                    </m:sSub>
                    <m:r>
                      <a:rPr lang="es-ES" i="1">
                        <a:latin typeface="Cambria Math" panose="02040503050406030204" pitchFamily="18" charset="0"/>
                      </a:rPr>
                      <m:t>:</m:t>
                    </m:r>
                    <m:r>
                      <a:rPr lang="es-ES" i="1">
                        <a:latin typeface="Cambria Math" panose="02040503050406030204" pitchFamily="18" charset="0"/>
                      </a:rPr>
                      <m:t>𝑓𝑎𝑐𝑡𝑜𝑟</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𝑚𝑜𝑑𝑖𝑓𝑖𝑐𝑎𝑐𝑖</m:t>
                    </m:r>
                    <m:r>
                      <a:rPr lang="es-ES" i="1">
                        <a:latin typeface="Cambria Math" panose="02040503050406030204" pitchFamily="18" charset="0"/>
                      </a:rPr>
                      <m:t>ó</m:t>
                    </m:r>
                    <m:r>
                      <a:rPr lang="es-ES" i="1">
                        <a:latin typeface="Cambria Math" panose="02040503050406030204" pitchFamily="18" charset="0"/>
                      </a:rPr>
                      <m:t>𝑛</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𝑠𝑢𝑝𝑒𝑟𝑓𝑖𝑐𝑖𝑒</m:t>
                    </m:r>
                    <m:r>
                      <a:rPr lang="es-EC" b="0" i="0" smtClean="0">
                        <a:latin typeface="Cambria Math" panose="02040503050406030204" pitchFamily="18" charset="0"/>
                      </a:rPr>
                      <m:t>=0,83</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𝑏</m:t>
                        </m:r>
                      </m:sub>
                    </m:sSub>
                    <m:r>
                      <a:rPr lang="es-ES" i="1">
                        <a:latin typeface="Cambria Math" panose="02040503050406030204" pitchFamily="18" charset="0"/>
                      </a:rPr>
                      <m:t>:</m:t>
                    </m:r>
                    <m:r>
                      <a:rPr lang="es-ES" i="1">
                        <a:latin typeface="Cambria Math" panose="02040503050406030204" pitchFamily="18" charset="0"/>
                      </a:rPr>
                      <m:t>𝑓𝑎𝑐𝑡𝑜𝑟</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𝑚𝑜𝑑𝑖𝑓𝑖𝑐𝑎𝑐𝑖</m:t>
                    </m:r>
                    <m:r>
                      <a:rPr lang="es-ES" i="1">
                        <a:latin typeface="Cambria Math" panose="02040503050406030204" pitchFamily="18" charset="0"/>
                      </a:rPr>
                      <m:t>ó</m:t>
                    </m:r>
                    <m:r>
                      <a:rPr lang="es-ES" i="1">
                        <a:latin typeface="Cambria Math" panose="02040503050406030204" pitchFamily="18" charset="0"/>
                      </a:rPr>
                      <m:t>𝑛</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𝑡𝑎𝑚𝑎</m:t>
                    </m:r>
                    <m:r>
                      <a:rPr lang="es-ES" i="1">
                        <a:latin typeface="Cambria Math" panose="02040503050406030204" pitchFamily="18" charset="0"/>
                      </a:rPr>
                      <m:t>ñ</m:t>
                    </m:r>
                    <m:r>
                      <a:rPr lang="es-ES" i="1">
                        <a:latin typeface="Cambria Math" panose="02040503050406030204" pitchFamily="18" charset="0"/>
                      </a:rPr>
                      <m:t>𝑜</m:t>
                    </m:r>
                  </m:oMath>
                </a14:m>
                <a:endParaRPr lang="es-EC" i="1" dirty="0">
                  <a:latin typeface="Cambria Math" panose="02040503050406030204" pitchFamily="18" charset="0"/>
                </a:endParaRPr>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𝑐</m:t>
                        </m:r>
                      </m:sub>
                    </m:sSub>
                    <m:r>
                      <a:rPr lang="es-ES" i="1">
                        <a:latin typeface="Cambria Math" panose="02040503050406030204" pitchFamily="18" charset="0"/>
                      </a:rPr>
                      <m:t>:</m:t>
                    </m:r>
                    <m:r>
                      <a:rPr lang="es-ES" i="1">
                        <a:latin typeface="Cambria Math" panose="02040503050406030204" pitchFamily="18" charset="0"/>
                      </a:rPr>
                      <m:t>𝑓𝑎𝑐𝑡𝑜𝑟</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𝑚𝑜𝑑𝑖𝑓𝑖𝑐𝑎𝑐𝑖</m:t>
                    </m:r>
                    <m:r>
                      <a:rPr lang="es-ES" i="1">
                        <a:latin typeface="Cambria Math" panose="02040503050406030204" pitchFamily="18" charset="0"/>
                      </a:rPr>
                      <m:t>ó</m:t>
                    </m:r>
                    <m:r>
                      <a:rPr lang="es-ES" i="1">
                        <a:latin typeface="Cambria Math" panose="02040503050406030204" pitchFamily="18" charset="0"/>
                      </a:rPr>
                      <m:t>𝑛</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𝑐𝑎𝑟𝑔𝑎</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𝑑</m:t>
                        </m:r>
                      </m:sub>
                    </m:sSub>
                    <m:r>
                      <a:rPr lang="es-ES" i="1">
                        <a:latin typeface="Cambria Math" panose="02040503050406030204" pitchFamily="18" charset="0"/>
                      </a:rPr>
                      <m:t>:</m:t>
                    </m:r>
                    <m:r>
                      <a:rPr lang="es-ES" i="1">
                        <a:latin typeface="Cambria Math" panose="02040503050406030204" pitchFamily="18" charset="0"/>
                      </a:rPr>
                      <m:t>𝑓𝑎𝑐𝑡𝑜𝑟</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𝑚𝑜𝑑𝑖𝑓𝑖𝑐𝑎𝑐𝑖</m:t>
                    </m:r>
                    <m:r>
                      <a:rPr lang="es-ES" i="1">
                        <a:latin typeface="Cambria Math" panose="02040503050406030204" pitchFamily="18" charset="0"/>
                      </a:rPr>
                      <m:t>ó</m:t>
                    </m:r>
                    <m:r>
                      <a:rPr lang="es-ES" i="1">
                        <a:latin typeface="Cambria Math" panose="02040503050406030204" pitchFamily="18" charset="0"/>
                      </a:rPr>
                      <m:t>𝑛</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𝑙𝑎</m:t>
                    </m:r>
                    <m:r>
                      <a:rPr lang="es-ES" i="1">
                        <a:latin typeface="Cambria Math" panose="02040503050406030204" pitchFamily="18" charset="0"/>
                      </a:rPr>
                      <m:t> </m:t>
                    </m:r>
                    <m:r>
                      <a:rPr lang="es-ES" i="1">
                        <a:latin typeface="Cambria Math" panose="02040503050406030204" pitchFamily="18" charset="0"/>
                      </a:rPr>
                      <m:t>𝑡𝑒𝑚𝑝𝑒𝑟𝑎𝑡𝑢𝑟𝑎</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𝑒</m:t>
                        </m:r>
                      </m:sub>
                    </m:sSub>
                    <m:r>
                      <a:rPr lang="es-ES" i="1">
                        <a:latin typeface="Cambria Math" panose="02040503050406030204" pitchFamily="18" charset="0"/>
                      </a:rPr>
                      <m:t>:</m:t>
                    </m:r>
                    <m:r>
                      <a:rPr lang="es-ES" i="1">
                        <a:latin typeface="Cambria Math" panose="02040503050406030204" pitchFamily="18" charset="0"/>
                      </a:rPr>
                      <m:t>𝑓𝑎𝑐𝑡𝑜𝑟</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𝑐𝑜𝑛𝑓𝑖𝑎𝑏𝑖𝑙𝑖𝑑𝑎𝑑</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𝑘</m:t>
                        </m:r>
                      </m:e>
                      <m:sub>
                        <m:r>
                          <a:rPr lang="es-ES" i="1">
                            <a:latin typeface="Cambria Math" panose="02040503050406030204" pitchFamily="18" charset="0"/>
                          </a:rPr>
                          <m:t>𝑓</m:t>
                        </m:r>
                      </m:sub>
                    </m:sSub>
                    <m:r>
                      <a:rPr lang="es-ES" i="1">
                        <a:latin typeface="Cambria Math" panose="02040503050406030204" pitchFamily="18" charset="0"/>
                      </a:rPr>
                      <m:t>:</m:t>
                    </m:r>
                    <m:r>
                      <a:rPr lang="es-ES" i="1">
                        <a:latin typeface="Cambria Math" panose="02040503050406030204" pitchFamily="18" charset="0"/>
                      </a:rPr>
                      <m:t>𝑓𝑎𝑐𝑡𝑜𝑟</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𝑚𝑜𝑑𝑖𝑓𝑖𝑐𝑎𝑐𝑖</m:t>
                    </m:r>
                    <m:r>
                      <a:rPr lang="es-ES" i="1">
                        <a:latin typeface="Cambria Math" panose="02040503050406030204" pitchFamily="18" charset="0"/>
                      </a:rPr>
                      <m:t>ó</m:t>
                    </m:r>
                    <m:r>
                      <a:rPr lang="es-ES" i="1">
                        <a:latin typeface="Cambria Math" panose="02040503050406030204" pitchFamily="18" charset="0"/>
                      </a:rPr>
                      <m:t>𝑛</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𝑒𝑓𝑒𝑐𝑡𝑜𝑠</m:t>
                    </m:r>
                    <m:r>
                      <a:rPr lang="es-ES" i="1">
                        <a:latin typeface="Cambria Math" panose="02040503050406030204" pitchFamily="18" charset="0"/>
                      </a:rPr>
                      <m:t> </m:t>
                    </m:r>
                    <m:r>
                      <a:rPr lang="es-ES" i="1">
                        <a:latin typeface="Cambria Math" panose="02040503050406030204" pitchFamily="18" charset="0"/>
                      </a:rPr>
                      <m:t>𝑣𝑎𝑟𝑖𝑜𝑠</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𝑆</m:t>
                        </m:r>
                      </m:e>
                      <m:sub>
                        <m:sSup>
                          <m:sSupPr>
                            <m:ctrlPr>
                              <a:rPr lang="es-EC" i="1">
                                <a:latin typeface="Cambria Math" panose="02040503050406030204" pitchFamily="18" charset="0"/>
                              </a:rPr>
                            </m:ctrlPr>
                          </m:sSupPr>
                          <m:e>
                            <m:r>
                              <a:rPr lang="es-ES" i="1">
                                <a:latin typeface="Cambria Math" panose="02040503050406030204" pitchFamily="18" charset="0"/>
                              </a:rPr>
                              <m:t>𝑒</m:t>
                            </m:r>
                          </m:e>
                          <m:sup>
                            <m:r>
                              <a:rPr lang="es-ES" i="1">
                                <a:latin typeface="Cambria Math" panose="02040503050406030204" pitchFamily="18" charset="0"/>
                              </a:rPr>
                              <m:t>´</m:t>
                            </m:r>
                          </m:sup>
                        </m:sSup>
                      </m:sub>
                    </m:sSub>
                    <m:r>
                      <a:rPr lang="es-ES" i="1">
                        <a:latin typeface="Cambria Math" panose="02040503050406030204" pitchFamily="18" charset="0"/>
                      </a:rPr>
                      <m:t>:</m:t>
                    </m:r>
                    <m:r>
                      <a:rPr lang="es-ES" i="1">
                        <a:latin typeface="Cambria Math" panose="02040503050406030204" pitchFamily="18" charset="0"/>
                      </a:rPr>
                      <m:t>𝑙</m:t>
                    </m:r>
                    <m:r>
                      <a:rPr lang="es-ES" i="1">
                        <a:latin typeface="Cambria Math" panose="02040503050406030204" pitchFamily="18" charset="0"/>
                      </a:rPr>
                      <m:t>í</m:t>
                    </m:r>
                    <m:r>
                      <a:rPr lang="es-ES" i="1">
                        <a:latin typeface="Cambria Math" panose="02040503050406030204" pitchFamily="18" charset="0"/>
                      </a:rPr>
                      <m:t>𝑚𝑖𝑡𝑒</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𝑟𝑒𝑠𝑖𝑠𝑡𝑒𝑛𝑐𝑖𝑎</m:t>
                    </m:r>
                    <m:r>
                      <a:rPr lang="es-ES" i="1">
                        <a:latin typeface="Cambria Math" panose="02040503050406030204" pitchFamily="18" charset="0"/>
                      </a:rPr>
                      <m:t> </m:t>
                    </m:r>
                    <m:r>
                      <a:rPr lang="es-ES" i="1">
                        <a:latin typeface="Cambria Math" panose="02040503050406030204" pitchFamily="18" charset="0"/>
                      </a:rPr>
                      <m:t>𝑎</m:t>
                    </m:r>
                    <m:r>
                      <a:rPr lang="es-ES" i="1">
                        <a:latin typeface="Cambria Math" panose="02040503050406030204" pitchFamily="18" charset="0"/>
                      </a:rPr>
                      <m:t> </m:t>
                    </m:r>
                    <m:r>
                      <a:rPr lang="es-ES" i="1">
                        <a:latin typeface="Cambria Math" panose="02040503050406030204" pitchFamily="18" charset="0"/>
                      </a:rPr>
                      <m:t>𝑙𝑎</m:t>
                    </m:r>
                    <m:r>
                      <a:rPr lang="es-ES" i="1">
                        <a:latin typeface="Cambria Math" panose="02040503050406030204" pitchFamily="18" charset="0"/>
                      </a:rPr>
                      <m:t> </m:t>
                    </m:r>
                    <m:r>
                      <a:rPr lang="es-ES" i="1">
                        <a:latin typeface="Cambria Math" panose="02040503050406030204" pitchFamily="18" charset="0"/>
                      </a:rPr>
                      <m:t>𝑓𝑎𝑡𝑖𝑔𝑎</m:t>
                    </m:r>
                    <m:r>
                      <a:rPr lang="es-ES" i="1">
                        <a:latin typeface="Cambria Math" panose="02040503050406030204" pitchFamily="18" charset="0"/>
                      </a:rPr>
                      <m:t> </m:t>
                    </m:r>
                    <m:r>
                      <a:rPr lang="es-ES" i="1">
                        <a:latin typeface="Cambria Math" panose="02040503050406030204" pitchFamily="18" charset="0"/>
                      </a:rPr>
                      <m:t>𝑒𝑛</m:t>
                    </m:r>
                    <m:r>
                      <a:rPr lang="es-ES" i="1">
                        <a:latin typeface="Cambria Math" panose="02040503050406030204" pitchFamily="18" charset="0"/>
                      </a:rPr>
                      <m:t> </m:t>
                    </m:r>
                    <m:r>
                      <a:rPr lang="es-ES" i="1">
                        <a:latin typeface="Cambria Math" panose="02040503050406030204" pitchFamily="18" charset="0"/>
                      </a:rPr>
                      <m:t>𝑣𝑖𝑔𝑎</m:t>
                    </m:r>
                    <m:r>
                      <a:rPr lang="es-ES" i="1">
                        <a:latin typeface="Cambria Math" panose="02040503050406030204" pitchFamily="18" charset="0"/>
                      </a:rPr>
                      <m:t> </m:t>
                    </m:r>
                    <m:r>
                      <a:rPr lang="es-ES" i="1">
                        <a:latin typeface="Cambria Math" panose="02040503050406030204" pitchFamily="18" charset="0"/>
                      </a:rPr>
                      <m:t>𝑟𝑜𝑡𝑎𝑡𝑜𝑟𝑖𝑎</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𝑒</m:t>
                        </m:r>
                      </m:sub>
                    </m:sSub>
                    <m:r>
                      <a:rPr lang="es-ES" i="1">
                        <a:latin typeface="Cambria Math" panose="02040503050406030204" pitchFamily="18" charset="0"/>
                      </a:rPr>
                      <m:t>:</m:t>
                    </m:r>
                    <m:r>
                      <a:rPr lang="es-ES" i="1">
                        <a:latin typeface="Cambria Math" panose="02040503050406030204" pitchFamily="18" charset="0"/>
                      </a:rPr>
                      <m:t>𝐿</m:t>
                    </m:r>
                    <m:r>
                      <a:rPr lang="es-ES" i="1">
                        <a:latin typeface="Cambria Math" panose="02040503050406030204" pitchFamily="18" charset="0"/>
                      </a:rPr>
                      <m:t>í</m:t>
                    </m:r>
                    <m:r>
                      <a:rPr lang="es-ES" i="1">
                        <a:latin typeface="Cambria Math" panose="02040503050406030204" pitchFamily="18" charset="0"/>
                      </a:rPr>
                      <m:t>𝑚𝑖𝑡𝑒</m:t>
                    </m:r>
                    <m:r>
                      <a:rPr lang="es-ES" i="1">
                        <a:latin typeface="Cambria Math" panose="02040503050406030204" pitchFamily="18" charset="0"/>
                      </a:rPr>
                      <m:t> </m:t>
                    </m:r>
                    <m:r>
                      <a:rPr lang="es-ES" i="1">
                        <a:latin typeface="Cambria Math" panose="02040503050406030204" pitchFamily="18" charset="0"/>
                      </a:rPr>
                      <m:t>𝑑𝑒</m:t>
                    </m:r>
                    <m:r>
                      <a:rPr lang="es-ES" i="1">
                        <a:latin typeface="Cambria Math" panose="02040503050406030204" pitchFamily="18" charset="0"/>
                      </a:rPr>
                      <m:t> </m:t>
                    </m:r>
                    <m:r>
                      <a:rPr lang="es-ES" i="1">
                        <a:latin typeface="Cambria Math" panose="02040503050406030204" pitchFamily="18" charset="0"/>
                      </a:rPr>
                      <m:t>𝑟𝑒𝑠𝑖𝑠𝑡𝑒𝑛𝑐𝑖𝑎</m:t>
                    </m:r>
                    <m:r>
                      <a:rPr lang="es-ES" i="1">
                        <a:latin typeface="Cambria Math" panose="02040503050406030204" pitchFamily="18" charset="0"/>
                      </a:rPr>
                      <m:t> </m:t>
                    </m:r>
                    <m:r>
                      <a:rPr lang="es-ES" i="1">
                        <a:latin typeface="Cambria Math" panose="02040503050406030204" pitchFamily="18" charset="0"/>
                      </a:rPr>
                      <m:t>𝑎</m:t>
                    </m:r>
                    <m:r>
                      <a:rPr lang="es-ES" i="1">
                        <a:latin typeface="Cambria Math" panose="02040503050406030204" pitchFamily="18" charset="0"/>
                      </a:rPr>
                      <m:t> </m:t>
                    </m:r>
                    <m:r>
                      <a:rPr lang="es-ES" i="1">
                        <a:latin typeface="Cambria Math" panose="02040503050406030204" pitchFamily="18" charset="0"/>
                      </a:rPr>
                      <m:t>𝑙𝑎</m:t>
                    </m:r>
                    <m:r>
                      <a:rPr lang="es-ES" i="1">
                        <a:latin typeface="Cambria Math" panose="02040503050406030204" pitchFamily="18" charset="0"/>
                      </a:rPr>
                      <m:t> </m:t>
                    </m:r>
                    <m:r>
                      <a:rPr lang="es-ES" i="1">
                        <a:latin typeface="Cambria Math" panose="02040503050406030204" pitchFamily="18" charset="0"/>
                      </a:rPr>
                      <m:t>𝑓𝑎𝑡𝑖𝑔𝑎</m:t>
                    </m:r>
                    <m:r>
                      <a:rPr lang="es-ES" i="1">
                        <a:latin typeface="Cambria Math" panose="02040503050406030204" pitchFamily="18" charset="0"/>
                      </a:rPr>
                      <m:t> </m:t>
                    </m:r>
                    <m:r>
                      <a:rPr lang="es-ES" i="1">
                        <a:latin typeface="Cambria Math" panose="02040503050406030204" pitchFamily="18" charset="0"/>
                      </a:rPr>
                      <m:t>𝑒𝑛</m:t>
                    </m:r>
                    <m:r>
                      <a:rPr lang="es-ES" i="1">
                        <a:latin typeface="Cambria Math" panose="02040503050406030204" pitchFamily="18" charset="0"/>
                      </a:rPr>
                      <m:t> </m:t>
                    </m:r>
                    <m:r>
                      <a:rPr lang="es-ES" i="1">
                        <a:latin typeface="Cambria Math" panose="02040503050406030204" pitchFamily="18" charset="0"/>
                      </a:rPr>
                      <m:t>𝑙𝑎</m:t>
                    </m:r>
                    <m:r>
                      <a:rPr lang="es-ES" i="1">
                        <a:latin typeface="Cambria Math" panose="02040503050406030204" pitchFamily="18" charset="0"/>
                      </a:rPr>
                      <m:t> </m:t>
                    </m:r>
                    <m:r>
                      <a:rPr lang="es-ES" i="1">
                        <a:latin typeface="Cambria Math" panose="02040503050406030204" pitchFamily="18" charset="0"/>
                      </a:rPr>
                      <m:t>𝑢𝑏𝑖𝑐𝑎𝑐𝑖</m:t>
                    </m:r>
                    <m:r>
                      <a:rPr lang="es-ES" i="1">
                        <a:latin typeface="Cambria Math" panose="02040503050406030204" pitchFamily="18" charset="0"/>
                      </a:rPr>
                      <m:t>ó</m:t>
                    </m:r>
                    <m:r>
                      <a:rPr lang="es-ES" i="1">
                        <a:latin typeface="Cambria Math" panose="02040503050406030204" pitchFamily="18" charset="0"/>
                      </a:rPr>
                      <m:t>𝑛</m:t>
                    </m:r>
                    <m:r>
                      <a:rPr lang="es-ES" i="1">
                        <a:latin typeface="Cambria Math" panose="02040503050406030204" pitchFamily="18" charset="0"/>
                      </a:rPr>
                      <m:t> </m:t>
                    </m:r>
                    <m:r>
                      <a:rPr lang="es-ES" i="1">
                        <a:latin typeface="Cambria Math" panose="02040503050406030204" pitchFamily="18" charset="0"/>
                      </a:rPr>
                      <m:t>𝑐𝑟</m:t>
                    </m:r>
                    <m:r>
                      <a:rPr lang="es-ES" i="1">
                        <a:latin typeface="Cambria Math" panose="02040503050406030204" pitchFamily="18" charset="0"/>
                      </a:rPr>
                      <m:t>í</m:t>
                    </m:r>
                    <m:r>
                      <a:rPr lang="es-ES" i="1">
                        <a:latin typeface="Cambria Math" panose="02040503050406030204" pitchFamily="18" charset="0"/>
                      </a:rPr>
                      <m:t>𝑡𝑖𝑐𝑎</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é</m:t>
                        </m:r>
                      </m:sub>
                    </m:sSub>
                    <m:r>
                      <a:rPr lang="es-ES" i="1">
                        <a:latin typeface="Cambria Math" panose="02040503050406030204" pitchFamily="18" charset="0"/>
                      </a:rPr>
                      <m:t>=0</m:t>
                    </m:r>
                    <m:r>
                      <a:rPr lang="es-EC" b="0" i="1" smtClean="0">
                        <a:latin typeface="Cambria Math" panose="02040503050406030204" pitchFamily="18" charset="0"/>
                      </a:rPr>
                      <m:t>,</m:t>
                    </m:r>
                    <m:r>
                      <a:rPr lang="es-ES" i="1">
                        <a:latin typeface="Cambria Math" panose="02040503050406030204" pitchFamily="18" charset="0"/>
                      </a:rPr>
                      <m:t>5(</m:t>
                    </m:r>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𝑢𝑡</m:t>
                        </m:r>
                      </m:sub>
                    </m:sSub>
                    <m:r>
                      <a:rPr lang="es-ES" i="1">
                        <a:latin typeface="Cambria Math" panose="02040503050406030204" pitchFamily="18" charset="0"/>
                      </a:rPr>
                      <m:t>)</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𝑒</m:t>
                        </m:r>
                      </m:sub>
                    </m:sSub>
                    <m:r>
                      <a:rPr lang="es-ES" i="1">
                        <a:latin typeface="Cambria Math" panose="02040503050406030204" pitchFamily="18" charset="0"/>
                      </a:rPr>
                      <m:t>=0</m:t>
                    </m:r>
                    <m:r>
                      <a:rPr lang="es-EC" b="0" i="1" smtClean="0">
                        <a:latin typeface="Cambria Math" panose="02040503050406030204" pitchFamily="18" charset="0"/>
                      </a:rPr>
                      <m:t>,83</m:t>
                    </m:r>
                    <m:r>
                      <a:rPr lang="es-ES" i="1">
                        <a:latin typeface="Cambria Math" panose="02040503050406030204" pitchFamily="18" charset="0"/>
                      </a:rPr>
                      <m:t>∗1∗285</m:t>
                    </m:r>
                    <m:r>
                      <a:rPr lang="es-ES" i="1">
                        <a:latin typeface="Cambria Math" panose="02040503050406030204" pitchFamily="18" charset="0"/>
                      </a:rPr>
                      <m:t>𝑀𝑃𝑎</m:t>
                    </m:r>
                  </m:oMath>
                </a14:m>
                <a:endParaRPr lang="es-EC" dirty="0"/>
              </a:p>
              <a:p>
                <a14:m>
                  <m:oMath xmlns:m="http://schemas.openxmlformats.org/officeDocument/2006/math">
                    <m:sSub>
                      <m:sSubPr>
                        <m:ctrlPr>
                          <a:rPr lang="es-EC" i="1">
                            <a:latin typeface="Cambria Math" panose="02040503050406030204" pitchFamily="18" charset="0"/>
                          </a:rPr>
                        </m:ctrlPr>
                      </m:sSubPr>
                      <m:e>
                        <m:r>
                          <a:rPr lang="es-ES" i="1">
                            <a:latin typeface="Cambria Math" panose="02040503050406030204" pitchFamily="18" charset="0"/>
                          </a:rPr>
                          <m:t>𝑆</m:t>
                        </m:r>
                      </m:e>
                      <m:sub>
                        <m:r>
                          <a:rPr lang="es-ES" i="1">
                            <a:latin typeface="Cambria Math" panose="02040503050406030204" pitchFamily="18" charset="0"/>
                          </a:rPr>
                          <m:t>𝑒</m:t>
                        </m:r>
                      </m:sub>
                    </m:sSub>
                    <m:r>
                      <a:rPr lang="es-ES" i="1">
                        <a:latin typeface="Cambria Math" panose="02040503050406030204" pitchFamily="18" charset="0"/>
                      </a:rPr>
                      <m:t>=</m:t>
                    </m:r>
                    <m:r>
                      <a:rPr lang="es-EC" b="0" i="1" smtClean="0">
                        <a:latin typeface="Cambria Math" panose="02040503050406030204" pitchFamily="18" charset="0"/>
                      </a:rPr>
                      <m:t>236,55</m:t>
                    </m:r>
                    <m:r>
                      <a:rPr lang="es-ES" i="1">
                        <a:latin typeface="Cambria Math" panose="02040503050406030204" pitchFamily="18" charset="0"/>
                      </a:rPr>
                      <m:t> </m:t>
                    </m:r>
                    <m:r>
                      <a:rPr lang="es-ES" i="1">
                        <a:latin typeface="Cambria Math" panose="02040503050406030204" pitchFamily="18" charset="0"/>
                      </a:rPr>
                      <m:t>𝑀𝑃𝑎</m:t>
                    </m:r>
                  </m:oMath>
                </a14:m>
                <a:endParaRPr lang="es-EC" dirty="0"/>
              </a:p>
              <a:p>
                <a:endParaRPr lang="es-EC" dirty="0"/>
              </a:p>
              <a:p>
                <a:endParaRPr lang="es-EC"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381000" y="1038326"/>
                <a:ext cx="6621379" cy="4472137"/>
              </a:xfrm>
              <a:blipFill>
                <a:blip r:embed="rId2"/>
                <a:stretch>
                  <a:fillRect l="-276" t="-272"/>
                </a:stretch>
              </a:blipFill>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7218947" y="4272677"/>
                <a:ext cx="4772526" cy="2585323"/>
              </a:xfrm>
              <a:prstGeom prst="rect">
                <a:avLst/>
              </a:prstGeom>
            </p:spPr>
            <p:txBody>
              <a:bodyPr wrap="square">
                <a:spAutoFit/>
              </a:bodyPr>
              <a:lstStyle/>
              <a:p>
                <a:pPr algn="just">
                  <a:spcAft>
                    <a:spcPts val="0"/>
                  </a:spcAft>
                </a:pPr>
                <a:r>
                  <a:rPr lang="es-ES" dirty="0">
                    <a:latin typeface="Times New Roman" panose="02020603050405020304" pitchFamily="18" charset="0"/>
                    <a:ea typeface="Times New Roman" panose="02020603050405020304" pitchFamily="18" charset="0"/>
                    <a:cs typeface="Times New Roman" panose="02020603050405020304" pitchFamily="18" charset="0"/>
                  </a:rPr>
                  <a:t>El valor se </a:t>
                </a:r>
                <a14:m>
                  <m:oMath xmlns:m="http://schemas.openxmlformats.org/officeDocument/2006/math">
                    <m:sSub>
                      <m:sSubPr>
                        <m:ctrlPr>
                          <a:rPr lang="es-EC" i="1">
                            <a:latin typeface="Cambria Math" panose="02040503050406030204" pitchFamily="18" charset="0"/>
                            <a:ea typeface="Times New Roman" panose="02020603050405020304" pitchFamily="18" charset="0"/>
                            <a:cs typeface="Times New Roman" panose="02020603050405020304" pitchFamily="18" charset="0"/>
                          </a:rPr>
                        </m:ctrlPr>
                      </m:sSubPr>
                      <m:e>
                        <m:r>
                          <a:rPr lang="es-ES" i="1">
                            <a:latin typeface="Cambria Math" panose="02040503050406030204" pitchFamily="18" charset="0"/>
                            <a:ea typeface="Times New Roman" panose="02020603050405020304" pitchFamily="18" charset="0"/>
                            <a:cs typeface="Times New Roman" panose="02020603050405020304" pitchFamily="18" charset="0"/>
                          </a:rPr>
                          <m:t>𝑆</m:t>
                        </m:r>
                      </m:e>
                      <m:sub>
                        <m:r>
                          <a:rPr lang="es-ES" i="1">
                            <a:latin typeface="Cambria Math" panose="02040503050406030204" pitchFamily="18" charset="0"/>
                            <a:ea typeface="Times New Roman" panose="02020603050405020304" pitchFamily="18" charset="0"/>
                            <a:cs typeface="Times New Roman" panose="02020603050405020304" pitchFamily="18" charset="0"/>
                          </a:rPr>
                          <m:t>𝑒</m:t>
                        </m:r>
                      </m:sub>
                    </m:sSub>
                  </m:oMath>
                </a14:m>
                <a:r>
                  <a:rPr lang="es-ES" dirty="0">
                    <a:latin typeface="Times New Roman" panose="02020603050405020304" pitchFamily="18" charset="0"/>
                    <a:ea typeface="Times New Roman" panose="02020603050405020304" pitchFamily="18" charset="0"/>
                    <a:cs typeface="Times New Roman" panose="02020603050405020304" pitchFamily="18" charset="0"/>
                  </a:rPr>
                  <a:t> se compara con la figura indicada y se obtiene el número de ciclos siendo este de 3000 000 de ciclos considerando que diariamente el nivel de caminata tipo 1, recorre 8160 pasos o ciclos por hora, este valor es para las dos piernas, por lo tanto, se dice que una persona en estas condiciones aplica carga a la rodilla 2 978 400 que equivale al uso de la prótesis de aproximadamente 2 año.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7218947" y="4272677"/>
                <a:ext cx="4772526" cy="2585323"/>
              </a:xfrm>
              <a:prstGeom prst="rect">
                <a:avLst/>
              </a:prstGeom>
              <a:blipFill>
                <a:blip r:embed="rId3"/>
                <a:stretch>
                  <a:fillRect l="-1022" t="-1415" r="-1149" b="-2594"/>
                </a:stretch>
              </a:blipFill>
            </p:spPr>
            <p:txBody>
              <a:bodyPr/>
              <a:lstStyle/>
              <a:p>
                <a:r>
                  <a:rPr lang="es-EC">
                    <a:noFill/>
                  </a:rPr>
                  <a:t> </a:t>
                </a:r>
              </a:p>
            </p:txBody>
          </p:sp>
        </mc:Fallback>
      </mc:AlternateContent>
      <p:pic>
        <p:nvPicPr>
          <p:cNvPr id="5" name="Imagen 4"/>
          <p:cNvPicPr/>
          <p:nvPr/>
        </p:nvPicPr>
        <p:blipFill rotWithShape="1">
          <a:blip r:embed="rId4"/>
          <a:srcRect l="33942" t="24967" r="20985" b="18916"/>
          <a:stretch/>
        </p:blipFill>
        <p:spPr bwMode="auto">
          <a:xfrm>
            <a:off x="6833937" y="282595"/>
            <a:ext cx="5157536" cy="3778255"/>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5"/>
          <a:srcRect l="23905" t="28240" r="45620" b="46765"/>
          <a:stretch/>
        </p:blipFill>
        <p:spPr bwMode="auto">
          <a:xfrm>
            <a:off x="3525251" y="4487779"/>
            <a:ext cx="3477128" cy="1450691"/>
          </a:xfrm>
          <a:prstGeom prst="rect">
            <a:avLst/>
          </a:prstGeom>
          <a:ln>
            <a:noFill/>
          </a:ln>
          <a:extLst>
            <a:ext uri="{53640926-AAD7-44D8-BBD7-CCE9431645EC}">
              <a14:shadowObscured xmlns:a14="http://schemas.microsoft.com/office/drawing/2010/main"/>
            </a:ext>
          </a:extLst>
        </p:spPr>
      </p:pic>
      <p:cxnSp>
        <p:nvCxnSpPr>
          <p:cNvPr id="8" name="Conector recto 7"/>
          <p:cNvCxnSpPr>
            <a:cxnSpLocks/>
          </p:cNvCxnSpPr>
          <p:nvPr/>
        </p:nvCxnSpPr>
        <p:spPr>
          <a:xfrm flipV="1">
            <a:off x="7427494" y="2183754"/>
            <a:ext cx="2667001" cy="3010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 name="Conector recto 9"/>
          <p:cNvCxnSpPr>
            <a:cxnSpLocks/>
          </p:cNvCxnSpPr>
          <p:nvPr/>
        </p:nvCxnSpPr>
        <p:spPr>
          <a:xfrm>
            <a:off x="10094495" y="2171722"/>
            <a:ext cx="1" cy="1293372"/>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6953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5105" y="225287"/>
            <a:ext cx="3283226" cy="869053"/>
          </a:xfrm>
        </p:spPr>
        <p:txBody>
          <a:bodyPr/>
          <a:lstStyle/>
          <a:p>
            <a:r>
              <a:rPr lang="es-EC" dirty="0"/>
              <a:t>Conclusiones.</a:t>
            </a:r>
          </a:p>
        </p:txBody>
      </p:sp>
      <p:sp>
        <p:nvSpPr>
          <p:cNvPr id="3" name="Marcador de contenido 2"/>
          <p:cNvSpPr>
            <a:spLocks noGrp="1"/>
          </p:cNvSpPr>
          <p:nvPr>
            <p:ph idx="1"/>
          </p:nvPr>
        </p:nvSpPr>
        <p:spPr>
          <a:xfrm>
            <a:off x="255105" y="1094339"/>
            <a:ext cx="11526078" cy="5518495"/>
          </a:xfrm>
        </p:spPr>
        <p:txBody>
          <a:bodyPr>
            <a:normAutofit fontScale="77500" lnSpcReduction="20000"/>
          </a:bodyPr>
          <a:lstStyle/>
          <a:p>
            <a:pPr lvl="0" algn="just"/>
            <a:r>
              <a:rPr lang="es-ES" dirty="0"/>
              <a:t>Al analizar la biomecánica de la articulación de rodilla permite encontrar los principales parámetros, comprender el funcionamiento y desarrollar un mecanismo que pueda emular el funcionamiento de la articulación de rodilla.</a:t>
            </a:r>
            <a:endParaRPr lang="es-EC" dirty="0"/>
          </a:p>
          <a:p>
            <a:pPr lvl="0" algn="just"/>
            <a:r>
              <a:rPr lang="es-ES" dirty="0"/>
              <a:t>Los parámetros principales en la marcha humana para este estudio se define desde el tipo de caminata siendo este nivel 1 que es en superficies completamente planas, otro parámetro son los desplazamientos angulares a través del eje trasversal XX´ denominado como flexo-extensión este ángulo va de 0 grados a 46 grados entre el 60% y 80% del ciclo de la marcha, las fuerzas que actúan en la articulación de rodilla son principalmente dos la producida por el peso de la persona, y la segunda fuerza principal es la generada por los músculos y tendones, estas fuerzas dependen directamente del ángulo durante el ciclo de la marcha humana siendo las de mayor influencia cuando la articulación de rodilla se encuentra al inicio al 12,5%, 37,5% y al 100% del ciclo de la marcha.</a:t>
            </a:r>
            <a:endParaRPr lang="es-EC" dirty="0"/>
          </a:p>
          <a:p>
            <a:pPr lvl="0" algn="just"/>
            <a:r>
              <a:rPr lang="es-ES" dirty="0"/>
              <a:t>El material más adecuado para la fabricación de la articulación de rodilla es el aluminio 7075-T6 siendo su principal propiedad la resistencia a la tracción (zona elástica), con 503 MPa y una densidad de 2810 kilogramos / metro cúbico, esta relación peso resistencia es una de las mejores en comparación con materiales como el acero inoxidable, o el titanio. Pero este último es uno de los mejores materiales pero es difícil de conseguir en el mercado local.</a:t>
            </a:r>
            <a:endParaRPr lang="es-EC" dirty="0"/>
          </a:p>
          <a:p>
            <a:pPr lvl="0" algn="just"/>
            <a:r>
              <a:rPr lang="es-ES" dirty="0"/>
              <a:t>Con la utilización de herramientas computacionales como el CAD – CAE – FEA, se pudo simular, analizar, y realizar un diseño funcional de manera interactiva para el desarrollo de una articulación de rodilla, con un factor de seguridad de 2,8, y una masa total de 0,493 Kg.</a:t>
            </a:r>
            <a:endParaRPr lang="es-EC" dirty="0"/>
          </a:p>
          <a:p>
            <a:endParaRPr lang="es-EC" dirty="0"/>
          </a:p>
        </p:txBody>
      </p:sp>
    </p:spTree>
    <p:extLst>
      <p:ext uri="{BB962C8B-B14F-4D97-AF65-F5344CB8AC3E}">
        <p14:creationId xmlns:p14="http://schemas.microsoft.com/office/powerpoint/2010/main" val="32219259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4861" y="331304"/>
            <a:ext cx="4449417" cy="948566"/>
          </a:xfrm>
        </p:spPr>
        <p:txBody>
          <a:bodyPr/>
          <a:lstStyle/>
          <a:p>
            <a:r>
              <a:rPr lang="es-EC" dirty="0"/>
              <a:t>Recomendaciones.</a:t>
            </a:r>
          </a:p>
        </p:txBody>
      </p:sp>
      <p:sp>
        <p:nvSpPr>
          <p:cNvPr id="3" name="Marcador de contenido 2"/>
          <p:cNvSpPr>
            <a:spLocks noGrp="1"/>
          </p:cNvSpPr>
          <p:nvPr>
            <p:ph idx="1"/>
          </p:nvPr>
        </p:nvSpPr>
        <p:spPr>
          <a:xfrm>
            <a:off x="493643" y="1454564"/>
            <a:ext cx="11353799" cy="5131765"/>
          </a:xfrm>
        </p:spPr>
        <p:txBody>
          <a:bodyPr>
            <a:normAutofit/>
          </a:bodyPr>
          <a:lstStyle/>
          <a:p>
            <a:pPr lvl="0" algn="just"/>
            <a:r>
              <a:rPr lang="es-ES" dirty="0"/>
              <a:t>Se recomienda realizar el mecanizado, para ensamblar y adquirir los elementos complementarios principalmente con el actuador sea lineal o hidráulico o de cualquier tipo para realizar ensayos destructivos y no destructivos del sistema mecánico. </a:t>
            </a:r>
            <a:endParaRPr lang="es-EC" dirty="0"/>
          </a:p>
          <a:p>
            <a:pPr lvl="0" algn="just"/>
            <a:r>
              <a:rPr lang="es-ES" dirty="0"/>
              <a:t>Si bien se puede adquirir un actuador de tipo lineal, también se puede fabricar en nuestro país actuadores de tipo hidráulico e implementar en el mecanismo de la articulación de rodilla.</a:t>
            </a:r>
            <a:endParaRPr lang="es-EC" dirty="0"/>
          </a:p>
          <a:p>
            <a:pPr lvl="0" algn="just"/>
            <a:r>
              <a:rPr lang="es-ES" dirty="0"/>
              <a:t>Es necesario el uso de un laboratorio de marcha, este tipo de laboratorio permite realizar un sin número de pruebas con pacientes amputados y obtener datos precisos y llegar a desarrollar prótesis personalizadas, ya que cada persona anatómicamente es diferente y los ángulos de la alineación de las piernas es diferente en cada caso.</a:t>
            </a:r>
            <a:endParaRPr lang="es-EC" dirty="0"/>
          </a:p>
          <a:p>
            <a:endParaRPr lang="es-EC" dirty="0"/>
          </a:p>
        </p:txBody>
      </p:sp>
    </p:spTree>
    <p:extLst>
      <p:ext uri="{BB962C8B-B14F-4D97-AF65-F5344CB8AC3E}">
        <p14:creationId xmlns:p14="http://schemas.microsoft.com/office/powerpoint/2010/main" val="14997802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58201" y="4714749"/>
            <a:ext cx="2586790" cy="1245520"/>
          </a:xfrm>
        </p:spPr>
        <p:txBody>
          <a:bodyPr>
            <a:noAutofit/>
          </a:bodyPr>
          <a:lstStyle/>
          <a:p>
            <a:r>
              <a:rPr lang="es-EC" sz="5400" b="1" dirty="0">
                <a:solidFill>
                  <a:schemeClr val="accent1"/>
                </a:solidFill>
              </a:rPr>
              <a:t>GRACIAS</a:t>
            </a:r>
          </a:p>
        </p:txBody>
      </p:sp>
      <p:pic>
        <p:nvPicPr>
          <p:cNvPr id="4" name="Imagen 3"/>
          <p:cNvPicPr>
            <a:picLocks noChangeAspect="1"/>
          </p:cNvPicPr>
          <p:nvPr/>
        </p:nvPicPr>
        <p:blipFill>
          <a:blip r:embed="rId2"/>
          <a:stretch>
            <a:fillRect/>
          </a:stretch>
        </p:blipFill>
        <p:spPr>
          <a:xfrm>
            <a:off x="794084" y="541421"/>
            <a:ext cx="7010400" cy="5000625"/>
          </a:xfrm>
          <a:prstGeom prst="rect">
            <a:avLst/>
          </a:prstGeom>
        </p:spPr>
      </p:pic>
    </p:spTree>
    <p:extLst>
      <p:ext uri="{BB962C8B-B14F-4D97-AF65-F5344CB8AC3E}">
        <p14:creationId xmlns:p14="http://schemas.microsoft.com/office/powerpoint/2010/main" val="2924581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64705" y="0"/>
            <a:ext cx="6039678" cy="1206294"/>
          </a:xfrm>
        </p:spPr>
        <p:txBody>
          <a:bodyPr/>
          <a:lstStyle/>
          <a:p>
            <a:r>
              <a:rPr lang="es-EC" dirty="0"/>
              <a:t>Biomecánica de la rodilla.</a:t>
            </a:r>
          </a:p>
        </p:txBody>
      </p:sp>
      <p:sp>
        <p:nvSpPr>
          <p:cNvPr id="3" name="Marcador de contenido 2"/>
          <p:cNvSpPr>
            <a:spLocks noGrp="1"/>
          </p:cNvSpPr>
          <p:nvPr>
            <p:ph idx="1"/>
          </p:nvPr>
        </p:nvSpPr>
        <p:spPr>
          <a:xfrm>
            <a:off x="9440323" y="6145160"/>
            <a:ext cx="2665537" cy="605312"/>
          </a:xfrm>
        </p:spPr>
        <p:txBody>
          <a:bodyPr>
            <a:normAutofit fontScale="77500" lnSpcReduction="20000"/>
          </a:bodyPr>
          <a:lstStyle/>
          <a:p>
            <a:r>
              <a:rPr lang="es-ES" sz="1500" dirty="0"/>
              <a:t>Estructura biarticular de la rodilla.</a:t>
            </a:r>
            <a:endParaRPr lang="es-EC" sz="1500" dirty="0"/>
          </a:p>
          <a:p>
            <a:r>
              <a:rPr lang="es-ES" sz="1500" dirty="0"/>
              <a:t>Fuente: (</a:t>
            </a:r>
            <a:r>
              <a:rPr lang="es-ES" sz="1500" dirty="0" err="1"/>
              <a:t>Nordi</a:t>
            </a:r>
            <a:r>
              <a:rPr lang="es-ES" sz="1500" dirty="0"/>
              <a:t> 2001)</a:t>
            </a:r>
            <a:endParaRPr lang="es-EC" sz="1500" dirty="0"/>
          </a:p>
          <a:p>
            <a:endParaRPr lang="es-EC" dirty="0"/>
          </a:p>
        </p:txBody>
      </p:sp>
      <p:pic>
        <p:nvPicPr>
          <p:cNvPr id="4" name="Imagen 3"/>
          <p:cNvPicPr/>
          <p:nvPr/>
        </p:nvPicPr>
        <p:blipFill rotWithShape="1">
          <a:blip r:embed="rId2"/>
          <a:srcRect l="53093" t="14432" r="22566" b="20937"/>
          <a:stretch/>
        </p:blipFill>
        <p:spPr bwMode="auto">
          <a:xfrm>
            <a:off x="9715498" y="2609620"/>
            <a:ext cx="2115185" cy="3157220"/>
          </a:xfrm>
          <a:prstGeom prst="rect">
            <a:avLst/>
          </a:prstGeom>
          <a:ln>
            <a:noFill/>
          </a:ln>
          <a:extLst>
            <a:ext uri="{53640926-AAD7-44D8-BBD7-CCE9431645EC}">
              <a14:shadowObscured xmlns:a14="http://schemas.microsoft.com/office/drawing/2010/main"/>
            </a:ext>
          </a:extLst>
        </p:spPr>
      </p:pic>
      <p:sp>
        <p:nvSpPr>
          <p:cNvPr id="5" name="Marcador de contenido 2"/>
          <p:cNvSpPr txBox="1">
            <a:spLocks/>
          </p:cNvSpPr>
          <p:nvPr/>
        </p:nvSpPr>
        <p:spPr>
          <a:xfrm>
            <a:off x="404190" y="906741"/>
            <a:ext cx="11701670" cy="53328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dirty="0"/>
              <a:t>Grandes y complejas del cuerpo.</a:t>
            </a:r>
          </a:p>
          <a:p>
            <a:pPr algn="just"/>
            <a:r>
              <a:rPr lang="es-EC" dirty="0"/>
              <a:t>Propensa a innumerables lesiones y se convierte en un objeto de estudio. </a:t>
            </a:r>
            <a:r>
              <a:rPr lang="es-EC" sz="1400" dirty="0"/>
              <a:t>(Claudia, 2008)</a:t>
            </a:r>
          </a:p>
          <a:p>
            <a:pPr algn="just"/>
            <a:r>
              <a:rPr lang="es-EC" dirty="0"/>
              <a:t>Fotografías para determinar las trayectorias tridimensionales, velocidad, aceleración, fuerzas.  </a:t>
            </a:r>
            <a:r>
              <a:rPr lang="es-EC" sz="1400" dirty="0"/>
              <a:t>(1895)</a:t>
            </a:r>
          </a:p>
          <a:p>
            <a:pPr algn="just"/>
            <a:r>
              <a:rPr lang="es-EC" dirty="0"/>
              <a:t>Técnicas fotográficas para la medición cinemática. </a:t>
            </a:r>
            <a:r>
              <a:rPr lang="es-EC" sz="1400" dirty="0"/>
              <a:t>(Michael, 1999)</a:t>
            </a:r>
          </a:p>
          <a:p>
            <a:endParaRPr lang="es-EC" dirty="0"/>
          </a:p>
        </p:txBody>
      </p:sp>
      <p:sp>
        <p:nvSpPr>
          <p:cNvPr id="6" name="Marcador de contenido 2"/>
          <p:cNvSpPr txBox="1">
            <a:spLocks/>
          </p:cNvSpPr>
          <p:nvPr/>
        </p:nvSpPr>
        <p:spPr>
          <a:xfrm>
            <a:off x="4894854" y="3420727"/>
            <a:ext cx="3970849" cy="332974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dirty="0"/>
              <a:t>Un sólo grado de libertad</a:t>
            </a:r>
          </a:p>
          <a:p>
            <a:r>
              <a:rPr lang="es-EC" dirty="0"/>
              <a:t>Flexo – extensión</a:t>
            </a:r>
          </a:p>
          <a:p>
            <a:r>
              <a:rPr lang="es-EC" dirty="0"/>
              <a:t>Se limita el movimiento y la fuerza en un plano (sagital)</a:t>
            </a:r>
          </a:p>
          <a:p>
            <a:r>
              <a:rPr lang="es-EC" dirty="0"/>
              <a:t>Trabajo esencialmente a compresión.</a:t>
            </a:r>
          </a:p>
        </p:txBody>
      </p:sp>
      <p:pic>
        <p:nvPicPr>
          <p:cNvPr id="7" name="Imagen 6"/>
          <p:cNvPicPr>
            <a:picLocks noChangeAspect="1"/>
          </p:cNvPicPr>
          <p:nvPr/>
        </p:nvPicPr>
        <p:blipFill>
          <a:blip r:embed="rId3"/>
          <a:stretch>
            <a:fillRect/>
          </a:stretch>
        </p:blipFill>
        <p:spPr>
          <a:xfrm>
            <a:off x="864705" y="3420727"/>
            <a:ext cx="3363458" cy="3289021"/>
          </a:xfrm>
          <a:prstGeom prst="rect">
            <a:avLst/>
          </a:prstGeom>
        </p:spPr>
      </p:pic>
    </p:spTree>
    <p:extLst>
      <p:ext uri="{BB962C8B-B14F-4D97-AF65-F5344CB8AC3E}">
        <p14:creationId xmlns:p14="http://schemas.microsoft.com/office/powerpoint/2010/main" val="2379034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87048" y="106017"/>
            <a:ext cx="7417904" cy="829297"/>
          </a:xfrm>
        </p:spPr>
        <p:txBody>
          <a:bodyPr>
            <a:normAutofit/>
          </a:bodyPr>
          <a:lstStyle/>
          <a:p>
            <a:r>
              <a:rPr lang="es-EC" sz="3600" dirty="0"/>
              <a:t>Ejes de la articulación de rodilla.</a:t>
            </a:r>
          </a:p>
        </p:txBody>
      </p:sp>
      <p:sp>
        <p:nvSpPr>
          <p:cNvPr id="3" name="Marcador de contenido 2"/>
          <p:cNvSpPr>
            <a:spLocks noGrp="1"/>
          </p:cNvSpPr>
          <p:nvPr>
            <p:ph idx="1"/>
          </p:nvPr>
        </p:nvSpPr>
        <p:spPr>
          <a:xfrm>
            <a:off x="332960" y="929724"/>
            <a:ext cx="11526079" cy="4696860"/>
          </a:xfrm>
        </p:spPr>
        <p:txBody>
          <a:bodyPr/>
          <a:lstStyle/>
          <a:p>
            <a:pPr algn="just"/>
            <a:r>
              <a:rPr lang="es-EC" sz="2400" dirty="0"/>
              <a:t>Gran estabilidad en extensión máxima. </a:t>
            </a:r>
          </a:p>
          <a:p>
            <a:pPr algn="just"/>
            <a:r>
              <a:rPr lang="es-EC" sz="2400" dirty="0"/>
              <a:t>Cuando la rodilla se encuentra en extensión máxima se produce esfuerzos sobre la rodilla</a:t>
            </a:r>
          </a:p>
          <a:p>
            <a:pPr algn="just"/>
            <a:r>
              <a:rPr lang="es-EC" sz="2400" dirty="0"/>
              <a:t>Una gran movilidad para la orientación óptima del pie en relación a las irregularidades del terreno. </a:t>
            </a:r>
          </a:p>
          <a:p>
            <a:pPr algn="just"/>
            <a:endParaRPr lang="es-EC" sz="1400" dirty="0"/>
          </a:p>
        </p:txBody>
      </p:sp>
      <p:pic>
        <p:nvPicPr>
          <p:cNvPr id="4" name="Imagen 3"/>
          <p:cNvPicPr>
            <a:picLocks noChangeAspect="1"/>
          </p:cNvPicPr>
          <p:nvPr/>
        </p:nvPicPr>
        <p:blipFill rotWithShape="1">
          <a:blip r:embed="rId2"/>
          <a:srcRect l="22392" t="24641" r="51304" b="30618"/>
          <a:stretch/>
        </p:blipFill>
        <p:spPr>
          <a:xfrm>
            <a:off x="7157136" y="2779295"/>
            <a:ext cx="3572303" cy="3416152"/>
          </a:xfrm>
          <a:prstGeom prst="rect">
            <a:avLst/>
          </a:prstGeom>
        </p:spPr>
      </p:pic>
      <p:pic>
        <p:nvPicPr>
          <p:cNvPr id="5" name="Imagen 4"/>
          <p:cNvPicPr>
            <a:picLocks noChangeAspect="1"/>
          </p:cNvPicPr>
          <p:nvPr/>
        </p:nvPicPr>
        <p:blipFill rotWithShape="1">
          <a:blip r:embed="rId3"/>
          <a:srcRect l="19022" t="33422" r="35869" b="23852"/>
          <a:stretch/>
        </p:blipFill>
        <p:spPr>
          <a:xfrm>
            <a:off x="458942" y="2779295"/>
            <a:ext cx="6308826" cy="3359641"/>
          </a:xfrm>
          <a:prstGeom prst="rect">
            <a:avLst/>
          </a:prstGeom>
        </p:spPr>
      </p:pic>
      <p:sp>
        <p:nvSpPr>
          <p:cNvPr id="6" name="CuadroTexto 5"/>
          <p:cNvSpPr txBox="1"/>
          <p:nvPr/>
        </p:nvSpPr>
        <p:spPr>
          <a:xfrm>
            <a:off x="10268778" y="6138936"/>
            <a:ext cx="1590261" cy="307777"/>
          </a:xfrm>
          <a:prstGeom prst="rect">
            <a:avLst/>
          </a:prstGeom>
          <a:noFill/>
        </p:spPr>
        <p:txBody>
          <a:bodyPr wrap="square" rtlCol="0">
            <a:spAutoFit/>
          </a:bodyPr>
          <a:lstStyle/>
          <a:p>
            <a:r>
              <a:rPr lang="es-EC" sz="1400" dirty="0" err="1"/>
              <a:t>Kapandji</a:t>
            </a:r>
            <a:r>
              <a:rPr lang="es-EC" sz="1400" dirty="0"/>
              <a:t>, 2006</a:t>
            </a:r>
          </a:p>
        </p:txBody>
      </p:sp>
    </p:spTree>
    <p:extLst>
      <p:ext uri="{BB962C8B-B14F-4D97-AF65-F5344CB8AC3E}">
        <p14:creationId xmlns:p14="http://schemas.microsoft.com/office/powerpoint/2010/main" val="762756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7145" y="191091"/>
            <a:ext cx="5549348" cy="854781"/>
          </a:xfrm>
        </p:spPr>
        <p:txBody>
          <a:bodyPr/>
          <a:lstStyle/>
          <a:p>
            <a:r>
              <a:rPr lang="es-EC" dirty="0"/>
              <a:t>Tres centros circulares.</a:t>
            </a:r>
          </a:p>
        </p:txBody>
      </p:sp>
      <p:sp>
        <p:nvSpPr>
          <p:cNvPr id="3" name="Marcador de contenido 2"/>
          <p:cNvSpPr>
            <a:spLocks noGrp="1"/>
          </p:cNvSpPr>
          <p:nvPr>
            <p:ph idx="1"/>
          </p:nvPr>
        </p:nvSpPr>
        <p:spPr>
          <a:xfrm>
            <a:off x="2796209" y="987238"/>
            <a:ext cx="9117495" cy="1207775"/>
          </a:xfrm>
        </p:spPr>
        <p:txBody>
          <a:bodyPr/>
          <a:lstStyle/>
          <a:p>
            <a:pPr algn="just"/>
            <a:r>
              <a:rPr lang="es-EC" sz="2400" dirty="0"/>
              <a:t>(H) cadera, (O) rodilla, (C) tobillo, forman el eje mecánico del miembro inferior, se debe consideran que el eje (HO) forma un ángulo de 6 grados con el eje del fémur.</a:t>
            </a:r>
          </a:p>
          <a:p>
            <a:pPr marL="0" indent="0">
              <a:buNone/>
            </a:pPr>
            <a:endParaRPr lang="es-EC" dirty="0"/>
          </a:p>
        </p:txBody>
      </p:sp>
      <p:pic>
        <p:nvPicPr>
          <p:cNvPr id="4" name="Imagen 3"/>
          <p:cNvPicPr>
            <a:picLocks noChangeAspect="1"/>
          </p:cNvPicPr>
          <p:nvPr/>
        </p:nvPicPr>
        <p:blipFill>
          <a:blip r:embed="rId2"/>
          <a:stretch>
            <a:fillRect/>
          </a:stretch>
        </p:blipFill>
        <p:spPr>
          <a:xfrm>
            <a:off x="1" y="848139"/>
            <a:ext cx="3023908" cy="6009861"/>
          </a:xfrm>
          <a:prstGeom prst="rect">
            <a:avLst/>
          </a:prstGeom>
        </p:spPr>
      </p:pic>
      <p:sp>
        <p:nvSpPr>
          <p:cNvPr id="5" name="Título 1"/>
          <p:cNvSpPr txBox="1">
            <a:spLocks/>
          </p:cNvSpPr>
          <p:nvPr/>
        </p:nvSpPr>
        <p:spPr>
          <a:xfrm>
            <a:off x="3174008" y="2685461"/>
            <a:ext cx="5996277" cy="84991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a:t>Centro instantáneo en la rodilla.</a:t>
            </a:r>
          </a:p>
        </p:txBody>
      </p:sp>
      <p:sp>
        <p:nvSpPr>
          <p:cNvPr id="7" name="Marcador de contenido 2"/>
          <p:cNvSpPr txBox="1">
            <a:spLocks/>
          </p:cNvSpPr>
          <p:nvPr/>
        </p:nvSpPr>
        <p:spPr>
          <a:xfrm>
            <a:off x="3863340" y="4549276"/>
            <a:ext cx="7490460" cy="1738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s-EC" dirty="0"/>
          </a:p>
        </p:txBody>
      </p:sp>
      <p:sp>
        <p:nvSpPr>
          <p:cNvPr id="8" name="Rectángulo 7"/>
          <p:cNvSpPr/>
          <p:nvPr/>
        </p:nvSpPr>
        <p:spPr>
          <a:xfrm>
            <a:off x="3023908" y="4025828"/>
            <a:ext cx="6066646" cy="1200329"/>
          </a:xfrm>
          <a:prstGeom prst="rect">
            <a:avLst/>
          </a:prstGeom>
        </p:spPr>
        <p:txBody>
          <a:bodyPr wrap="square">
            <a:spAutoFit/>
          </a:bodyPr>
          <a:lstStyle/>
          <a:p>
            <a:pPr algn="just"/>
            <a:r>
              <a:rPr lang="es-EC" sz="2400" dirty="0"/>
              <a:t>El centro instantáneo se mueve, forzando que se produzca una combinación de rodamiento y deslizamiento entre la superficie articular. </a:t>
            </a:r>
          </a:p>
        </p:txBody>
      </p:sp>
      <p:pic>
        <p:nvPicPr>
          <p:cNvPr id="9" name="Imagen 8"/>
          <p:cNvPicPr>
            <a:picLocks noChangeAspect="1"/>
          </p:cNvPicPr>
          <p:nvPr/>
        </p:nvPicPr>
        <p:blipFill rotWithShape="1">
          <a:blip r:embed="rId3"/>
          <a:srcRect l="14565" t="30328" r="70109" b="26559"/>
          <a:stretch/>
        </p:blipFill>
        <p:spPr>
          <a:xfrm>
            <a:off x="9090554" y="1823178"/>
            <a:ext cx="2823150" cy="4464978"/>
          </a:xfrm>
          <a:prstGeom prst="rect">
            <a:avLst/>
          </a:prstGeom>
        </p:spPr>
      </p:pic>
      <p:sp>
        <p:nvSpPr>
          <p:cNvPr id="10" name="CuadroTexto 9"/>
          <p:cNvSpPr txBox="1"/>
          <p:nvPr/>
        </p:nvSpPr>
        <p:spPr>
          <a:xfrm>
            <a:off x="10840277" y="6451218"/>
            <a:ext cx="1656522" cy="307777"/>
          </a:xfrm>
          <a:prstGeom prst="rect">
            <a:avLst/>
          </a:prstGeom>
          <a:noFill/>
        </p:spPr>
        <p:txBody>
          <a:bodyPr wrap="square" rtlCol="0">
            <a:spAutoFit/>
          </a:bodyPr>
          <a:lstStyle/>
          <a:p>
            <a:r>
              <a:rPr lang="es-EC" sz="1400" dirty="0"/>
              <a:t>(</a:t>
            </a:r>
            <a:r>
              <a:rPr lang="es-EC" sz="1400" dirty="0" err="1"/>
              <a:t>Nordin</a:t>
            </a:r>
            <a:r>
              <a:rPr lang="es-EC" sz="1400" dirty="0"/>
              <a:t>, 2004)</a:t>
            </a:r>
          </a:p>
        </p:txBody>
      </p:sp>
    </p:spTree>
    <p:extLst>
      <p:ext uri="{BB962C8B-B14F-4D97-AF65-F5344CB8AC3E}">
        <p14:creationId xmlns:p14="http://schemas.microsoft.com/office/powerpoint/2010/main" val="3223163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08113" y="13252"/>
            <a:ext cx="2885661" cy="734805"/>
          </a:xfrm>
        </p:spPr>
        <p:txBody>
          <a:bodyPr>
            <a:normAutofit/>
          </a:bodyPr>
          <a:lstStyle/>
          <a:p>
            <a:r>
              <a:rPr lang="es-EC" sz="4000" dirty="0"/>
              <a:t>Cinemática.</a:t>
            </a:r>
          </a:p>
        </p:txBody>
      </p:sp>
      <p:sp>
        <p:nvSpPr>
          <p:cNvPr id="3" name="Marcador de contenido 2"/>
          <p:cNvSpPr>
            <a:spLocks noGrp="1"/>
          </p:cNvSpPr>
          <p:nvPr>
            <p:ph idx="1"/>
          </p:nvPr>
        </p:nvSpPr>
        <p:spPr>
          <a:xfrm>
            <a:off x="308113" y="748058"/>
            <a:ext cx="11671852" cy="2538481"/>
          </a:xfrm>
        </p:spPr>
        <p:txBody>
          <a:bodyPr>
            <a:normAutofit/>
          </a:bodyPr>
          <a:lstStyle/>
          <a:p>
            <a:pPr algn="just"/>
            <a:r>
              <a:rPr lang="es-EC" sz="2000" dirty="0"/>
              <a:t>Movimiento en los tres planos</a:t>
            </a:r>
          </a:p>
          <a:p>
            <a:pPr algn="just"/>
            <a:r>
              <a:rPr lang="es-EC" sz="2000" dirty="0"/>
              <a:t>Movimiento máximo en el plano sagital que va de 0° a 140°. (se encuentra restringida completamente por los cóndilos femorales y tibiales.</a:t>
            </a:r>
            <a:endParaRPr lang="es-EC" sz="1400" dirty="0"/>
          </a:p>
          <a:p>
            <a:pPr algn="just"/>
            <a:r>
              <a:rPr lang="es-EC" sz="2000" dirty="0"/>
              <a:t>El plano frontal tiene un movimiento denominado de abducción y aducción afectado por la cantidad de flexión en la articulación, cuando la pierna se encuentra extendida impide casi todo el movimiento.</a:t>
            </a:r>
          </a:p>
          <a:p>
            <a:pPr algn="just"/>
            <a:r>
              <a:rPr lang="es-EC" sz="2000" dirty="0"/>
              <a:t>Una persona en sus actividades cotidianas requiere un rango de movimiento desde la extensión completa hasta el menor ángulo que es alrededor de 117° en flexión. </a:t>
            </a:r>
            <a:r>
              <a:rPr lang="es-EC" sz="1200" dirty="0"/>
              <a:t>(</a:t>
            </a:r>
            <a:r>
              <a:rPr lang="es-EC" sz="1200" dirty="0" err="1"/>
              <a:t>Nordin</a:t>
            </a:r>
            <a:r>
              <a:rPr lang="es-EC" sz="1200" dirty="0"/>
              <a:t>, 2004)</a:t>
            </a:r>
          </a:p>
          <a:p>
            <a:endParaRPr lang="es-EC" dirty="0"/>
          </a:p>
        </p:txBody>
      </p:sp>
      <p:sp>
        <p:nvSpPr>
          <p:cNvPr id="4" name="Título 1"/>
          <p:cNvSpPr txBox="1">
            <a:spLocks/>
          </p:cNvSpPr>
          <p:nvPr/>
        </p:nvSpPr>
        <p:spPr>
          <a:xfrm>
            <a:off x="162341" y="3036527"/>
            <a:ext cx="7457660" cy="7421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000" dirty="0"/>
              <a:t>Biomecánica de la marcha humana.</a:t>
            </a:r>
          </a:p>
        </p:txBody>
      </p:sp>
      <p:sp>
        <p:nvSpPr>
          <p:cNvPr id="5" name="Marcador de contenido 2"/>
          <p:cNvSpPr txBox="1">
            <a:spLocks/>
          </p:cNvSpPr>
          <p:nvPr/>
        </p:nvSpPr>
        <p:spPr>
          <a:xfrm>
            <a:off x="308113" y="3834519"/>
            <a:ext cx="6463748" cy="30234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sz="2400" dirty="0"/>
              <a:t>Durante el movimiento el contacto de la pierna deja el suelo y se balancea hacia adelante. La pierna se apoya en el talón transmitiendo el apoyo a través del pie hasta llegar a la punta. El movimiento de las dos piernas es coordinado de tal forma que un pie o el otro siempre se encuentran en contacto con el suelo. </a:t>
            </a:r>
            <a:r>
              <a:rPr lang="es-EC" sz="1600" dirty="0"/>
              <a:t>(L. Robert, 2016)</a:t>
            </a:r>
          </a:p>
        </p:txBody>
      </p:sp>
      <p:pic>
        <p:nvPicPr>
          <p:cNvPr id="6" name="Imagen 5"/>
          <p:cNvPicPr/>
          <p:nvPr/>
        </p:nvPicPr>
        <p:blipFill rotWithShape="1">
          <a:blip r:embed="rId2"/>
          <a:srcRect l="53093" t="19452" r="3417" b="45469"/>
          <a:stretch/>
        </p:blipFill>
        <p:spPr bwMode="auto">
          <a:xfrm>
            <a:off x="6986959" y="3631096"/>
            <a:ext cx="4993006" cy="2632261"/>
          </a:xfrm>
          <a:prstGeom prst="rect">
            <a:avLst/>
          </a:prstGeom>
          <a:ln>
            <a:noFill/>
          </a:ln>
          <a:extLst>
            <a:ext uri="{53640926-AAD7-44D8-BBD7-CCE9431645EC}">
              <a14:shadowObscured xmlns:a14="http://schemas.microsoft.com/office/drawing/2010/main"/>
            </a:ext>
          </a:extLst>
        </p:spPr>
      </p:pic>
      <p:sp>
        <p:nvSpPr>
          <p:cNvPr id="7" name="Marcador de contenido 2"/>
          <p:cNvSpPr txBox="1">
            <a:spLocks/>
          </p:cNvSpPr>
          <p:nvPr/>
        </p:nvSpPr>
        <p:spPr>
          <a:xfrm>
            <a:off x="10586168" y="6486865"/>
            <a:ext cx="1605832" cy="3711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C" sz="1400" dirty="0"/>
              <a:t>Hamilton, 2008</a:t>
            </a:r>
          </a:p>
        </p:txBody>
      </p:sp>
    </p:spTree>
    <p:extLst>
      <p:ext uri="{BB962C8B-B14F-4D97-AF65-F5344CB8AC3E}">
        <p14:creationId xmlns:p14="http://schemas.microsoft.com/office/powerpoint/2010/main" val="45391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txBox="1">
            <a:spLocks/>
          </p:cNvSpPr>
          <p:nvPr/>
        </p:nvSpPr>
        <p:spPr>
          <a:xfrm>
            <a:off x="1014936" y="207881"/>
            <a:ext cx="9802503" cy="927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600" dirty="0"/>
              <a:t>Niveles de la marcha humana. (peso - funcionalidad)</a:t>
            </a:r>
          </a:p>
        </p:txBody>
      </p:sp>
      <p:sp>
        <p:nvSpPr>
          <p:cNvPr id="8" name="Marcador de contenido 2"/>
          <p:cNvSpPr txBox="1">
            <a:spLocks/>
          </p:cNvSpPr>
          <p:nvPr/>
        </p:nvSpPr>
        <p:spPr>
          <a:xfrm>
            <a:off x="639686" y="1803126"/>
            <a:ext cx="9180175" cy="25523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EC" sz="2400" dirty="0" err="1"/>
              <a:t>Walky</a:t>
            </a:r>
            <a:r>
              <a:rPr lang="es-EC" sz="2400" dirty="0"/>
              <a:t> 1. Superficies completamente planas, a un paso continuo.</a:t>
            </a:r>
          </a:p>
          <a:p>
            <a:pPr algn="just"/>
            <a:r>
              <a:rPr lang="es-EC" sz="2400" dirty="0" err="1"/>
              <a:t>Walky</a:t>
            </a:r>
            <a:r>
              <a:rPr lang="es-EC" sz="2400" dirty="0"/>
              <a:t> 2. Capaz de superar barreras pequeñas como bordillos, escaleras o superficies irregulares.</a:t>
            </a:r>
          </a:p>
          <a:p>
            <a:pPr algn="just"/>
            <a:r>
              <a:rPr lang="es-EC" sz="2400" dirty="0" err="1"/>
              <a:t>Walky</a:t>
            </a:r>
            <a:r>
              <a:rPr lang="es-EC" sz="2400" dirty="0"/>
              <a:t> 3. Capaz de moverse con diferentes velocidades y superar la mayoría de los obstáculos.</a:t>
            </a:r>
          </a:p>
          <a:p>
            <a:pPr algn="just"/>
            <a:r>
              <a:rPr lang="es-EC" sz="2400" dirty="0" err="1"/>
              <a:t>Walky</a:t>
            </a:r>
            <a:r>
              <a:rPr lang="es-EC" sz="2400" dirty="0"/>
              <a:t> 4. Capaz de moverse regularmente con velocidad alta, variable, es muy activo y dinámico. Sometido a cargas de tensión y deformación.</a:t>
            </a:r>
          </a:p>
        </p:txBody>
      </p:sp>
      <p:pic>
        <p:nvPicPr>
          <p:cNvPr id="9" name="Imagen 8"/>
          <p:cNvPicPr/>
          <p:nvPr/>
        </p:nvPicPr>
        <p:blipFill rotWithShape="1">
          <a:blip r:embed="rId2"/>
          <a:srcRect l="25224" t="39218" r="56013" b="50428"/>
          <a:stretch/>
        </p:blipFill>
        <p:spPr bwMode="auto">
          <a:xfrm>
            <a:off x="6591403" y="4995408"/>
            <a:ext cx="3725919" cy="9283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6515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2907" y="125859"/>
            <a:ext cx="11115510" cy="741921"/>
          </a:xfrm>
        </p:spPr>
        <p:txBody>
          <a:bodyPr/>
          <a:lstStyle/>
          <a:p>
            <a:r>
              <a:rPr lang="es-EC" dirty="0"/>
              <a:t>Ángulos – momentos en el ciclo de la marcha</a:t>
            </a:r>
          </a:p>
        </p:txBody>
      </p:sp>
      <p:sp>
        <p:nvSpPr>
          <p:cNvPr id="3" name="Marcador de contenido 2"/>
          <p:cNvSpPr>
            <a:spLocks noGrp="1"/>
          </p:cNvSpPr>
          <p:nvPr>
            <p:ph idx="1"/>
          </p:nvPr>
        </p:nvSpPr>
        <p:spPr>
          <a:xfrm>
            <a:off x="251667" y="1736035"/>
            <a:ext cx="4863548" cy="2054086"/>
          </a:xfrm>
        </p:spPr>
        <p:txBody>
          <a:bodyPr>
            <a:noAutofit/>
          </a:bodyPr>
          <a:lstStyle/>
          <a:p>
            <a:pPr algn="just"/>
            <a:r>
              <a:rPr lang="es-EC" sz="2400" dirty="0"/>
              <a:t>Persona que no tenga ninguna patología</a:t>
            </a:r>
          </a:p>
          <a:p>
            <a:pPr algn="just"/>
            <a:r>
              <a:rPr lang="es-EC" sz="2400" dirty="0"/>
              <a:t>Obtener un patrón a seguir </a:t>
            </a:r>
          </a:p>
          <a:p>
            <a:pPr algn="just"/>
            <a:r>
              <a:rPr lang="es-EC" sz="2400" dirty="0"/>
              <a:t>Basarse en este modelo para el desarrollo de una prótesis. </a:t>
            </a:r>
          </a:p>
        </p:txBody>
      </p:sp>
      <p:pic>
        <p:nvPicPr>
          <p:cNvPr id="5" name="Imagen 4"/>
          <p:cNvPicPr/>
          <p:nvPr/>
        </p:nvPicPr>
        <p:blipFill rotWithShape="1">
          <a:blip r:embed="rId2"/>
          <a:srcRect l="36264" t="34414" r="55367" b="43361"/>
          <a:stretch/>
        </p:blipFill>
        <p:spPr bwMode="auto">
          <a:xfrm>
            <a:off x="1249018" y="3949149"/>
            <a:ext cx="2103782" cy="2491214"/>
          </a:xfrm>
          <a:prstGeom prst="rect">
            <a:avLst/>
          </a:prstGeom>
          <a:ln>
            <a:noFill/>
          </a:ln>
          <a:extLst>
            <a:ext uri="{53640926-AAD7-44D8-BBD7-CCE9431645EC}">
              <a14:shadowObscured xmlns:a14="http://schemas.microsoft.com/office/drawing/2010/main"/>
            </a:ext>
          </a:extLst>
        </p:spPr>
      </p:pic>
      <p:sp>
        <p:nvSpPr>
          <p:cNvPr id="7" name="Título 1"/>
          <p:cNvSpPr txBox="1">
            <a:spLocks/>
          </p:cNvSpPr>
          <p:nvPr/>
        </p:nvSpPr>
        <p:spPr>
          <a:xfrm>
            <a:off x="5701250" y="867780"/>
            <a:ext cx="6490750" cy="868255"/>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dirty="0"/>
              <a:t>Movimientos angulares de la rodilla. </a:t>
            </a:r>
            <a:endParaRPr lang="es-EC" sz="2000" dirty="0"/>
          </a:p>
        </p:txBody>
      </p:sp>
      <p:pic>
        <p:nvPicPr>
          <p:cNvPr id="8" name="Imagen 7"/>
          <p:cNvPicPr/>
          <p:nvPr/>
        </p:nvPicPr>
        <p:blipFill rotWithShape="1">
          <a:blip r:embed="rId3"/>
          <a:srcRect l="1048" t="18844" r="71630" b="35769"/>
          <a:stretch/>
        </p:blipFill>
        <p:spPr bwMode="auto">
          <a:xfrm>
            <a:off x="5247612" y="1736035"/>
            <a:ext cx="6944388" cy="4843671"/>
          </a:xfrm>
          <a:prstGeom prst="rect">
            <a:avLst/>
          </a:prstGeom>
          <a:ln>
            <a:noFill/>
          </a:ln>
          <a:extLst>
            <a:ext uri="{53640926-AAD7-44D8-BBD7-CCE9431645EC}">
              <a14:shadowObscured xmlns:a14="http://schemas.microsoft.com/office/drawing/2010/main"/>
            </a:ext>
          </a:extLst>
        </p:spPr>
      </p:pic>
      <p:sp>
        <p:nvSpPr>
          <p:cNvPr id="9" name="CuadroTexto 8"/>
          <p:cNvSpPr txBox="1"/>
          <p:nvPr/>
        </p:nvSpPr>
        <p:spPr>
          <a:xfrm>
            <a:off x="10880034" y="6506430"/>
            <a:ext cx="1311966" cy="307777"/>
          </a:xfrm>
          <a:prstGeom prst="rect">
            <a:avLst/>
          </a:prstGeom>
          <a:noFill/>
        </p:spPr>
        <p:txBody>
          <a:bodyPr wrap="square" rtlCol="0">
            <a:spAutoFit/>
          </a:bodyPr>
          <a:lstStyle/>
          <a:p>
            <a:r>
              <a:rPr lang="es-EC" sz="1400" dirty="0"/>
              <a:t>(</a:t>
            </a:r>
            <a:r>
              <a:rPr lang="es-EC" sz="1400" dirty="0" err="1"/>
              <a:t>Whittle</a:t>
            </a:r>
            <a:r>
              <a:rPr lang="es-EC" sz="1400" dirty="0"/>
              <a:t>, 2007)</a:t>
            </a:r>
          </a:p>
        </p:txBody>
      </p:sp>
    </p:spTree>
    <p:extLst>
      <p:ext uri="{BB962C8B-B14F-4D97-AF65-F5344CB8AC3E}">
        <p14:creationId xmlns:p14="http://schemas.microsoft.com/office/powerpoint/2010/main" val="91447303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5490</TotalTime>
  <Words>2202</Words>
  <Application>Microsoft Office PowerPoint</Application>
  <PresentationFormat>Panorámica</PresentationFormat>
  <Paragraphs>163</Paragraphs>
  <Slides>33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Calibri</vt:lpstr>
      <vt:lpstr>Calibri Light</vt:lpstr>
      <vt:lpstr>Cambria Math</vt:lpstr>
      <vt:lpstr>Times New Roman</vt:lpstr>
      <vt:lpstr>Tema de Office</vt:lpstr>
      <vt:lpstr>MAESTRÍA EN MANUFACTURA Y DISEÑO ASISTIDOS POR COMPUTADOR, PRIMERA PROMOCIÓN CICLO 2014-2016</vt:lpstr>
      <vt:lpstr>Problema.</vt:lpstr>
      <vt:lpstr>OBJETIVOS.</vt:lpstr>
      <vt:lpstr>Biomecánica de la rodilla.</vt:lpstr>
      <vt:lpstr>Ejes de la articulación de rodilla.</vt:lpstr>
      <vt:lpstr>Tres centros circulares.</vt:lpstr>
      <vt:lpstr>Cinemática.</vt:lpstr>
      <vt:lpstr>Presentación de PowerPoint</vt:lpstr>
      <vt:lpstr>Ángulos – momentos en el ciclo de la marcha</vt:lpstr>
      <vt:lpstr>Momentos articulares en la rodilla. </vt:lpstr>
      <vt:lpstr>Elementos prótesis externa de rodilla.</vt:lpstr>
      <vt:lpstr>Resistencia a la tensión versus / (densidad-costo)</vt:lpstr>
      <vt:lpstr>Aluminio 7075 relación, resistencia a la tensión – densidad y relación a la tensión – costo</vt:lpstr>
      <vt:lpstr>Antropometría.</vt:lpstr>
      <vt:lpstr>Diagrama de cuerpo libre.</vt:lpstr>
      <vt:lpstr>Ángulos y momentos en el ciclo de la marcha</vt:lpstr>
      <vt:lpstr>Momento versus ángulo</vt:lpstr>
      <vt:lpstr>Partes constitutivas de una prótesis externa de rodilla. (Streifeneder)</vt:lpstr>
      <vt:lpstr>Desarrollo CAD</vt:lpstr>
      <vt:lpstr>Geometría</vt:lpstr>
      <vt:lpstr>Condiciones de frontera.</vt:lpstr>
      <vt:lpstr>Aplicación de cargas máximas.</vt:lpstr>
      <vt:lpstr>Aplicación del momento a la parte móvil- deformación</vt:lpstr>
      <vt:lpstr>Von - Mises</vt:lpstr>
      <vt:lpstr>Factor de seguridad parte móvil.</vt:lpstr>
      <vt:lpstr>Base de la articulación de rodilla.</vt:lpstr>
      <vt:lpstr>Rodamientos RS6900</vt:lpstr>
      <vt:lpstr>Fatiga.</vt:lpstr>
      <vt:lpstr>Curva S-N para aluminio 7075-T6</vt:lpstr>
      <vt:lpstr>Ecuación de Marin.</vt:lpstr>
      <vt:lpstr>Conclusiones.</vt:lpstr>
      <vt:lpstr>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Fernando Valencia</dc:creator>
  <cp:lastModifiedBy>Fernando Valencia</cp:lastModifiedBy>
  <cp:revision>76</cp:revision>
  <dcterms:created xsi:type="dcterms:W3CDTF">2017-02-27T18:03:26Z</dcterms:created>
  <dcterms:modified xsi:type="dcterms:W3CDTF">2017-03-06T16:41:14Z</dcterms:modified>
</cp:coreProperties>
</file>