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80" r:id="rId3"/>
    <p:sldId id="282" r:id="rId4"/>
    <p:sldId id="283" r:id="rId5"/>
    <p:sldId id="285" r:id="rId6"/>
    <p:sldId id="287" r:id="rId7"/>
    <p:sldId id="288" r:id="rId8"/>
    <p:sldId id="289" r:id="rId9"/>
    <p:sldId id="291" r:id="rId10"/>
    <p:sldId id="292" r:id="rId11"/>
    <p:sldId id="293" r:id="rId12"/>
    <p:sldId id="279" r:id="rId13"/>
    <p:sldId id="257" r:id="rId14"/>
    <p:sldId id="258" r:id="rId15"/>
    <p:sldId id="259" r:id="rId16"/>
    <p:sldId id="260" r:id="rId17"/>
    <p:sldId id="261" r:id="rId18"/>
    <p:sldId id="262" r:id="rId19"/>
    <p:sldId id="263" r:id="rId20"/>
    <p:sldId id="265" r:id="rId21"/>
    <p:sldId id="266" r:id="rId22"/>
    <p:sldId id="267" r:id="rId23"/>
    <p:sldId id="268" r:id="rId24"/>
    <p:sldId id="269" r:id="rId25"/>
    <p:sldId id="297" r:id="rId26"/>
    <p:sldId id="270" r:id="rId27"/>
    <p:sldId id="271" r:id="rId28"/>
    <p:sldId id="272" r:id="rId29"/>
    <p:sldId id="273" r:id="rId30"/>
    <p:sldId id="274" r:id="rId31"/>
    <p:sldId id="276" r:id="rId32"/>
    <p:sldId id="300" r:id="rId33"/>
    <p:sldId id="277" r:id="rId34"/>
    <p:sldId id="278" r:id="rId35"/>
    <p:sldId id="298" r:id="rId36"/>
  </p:sldIdLst>
  <p:sldSz cx="9144000" cy="6858000" type="screen4x3"/>
  <p:notesSz cx="6881813" cy="100028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237" autoAdjust="0"/>
  </p:normalViewPr>
  <p:slideViewPr>
    <p:cSldViewPr>
      <p:cViewPr>
        <p:scale>
          <a:sx n="70" d="100"/>
          <a:sy n="70" d="100"/>
        </p:scale>
        <p:origin x="-13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probook\Desktop\cuadros%20presentacion.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probook\Desktop\cuadros%20presentacio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probook\Desktop\cuadros%20presentac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probook\Desktop\cuadros%20presentacion.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probook\Desktop\cuadros%20presentacion.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probook\Desktop\cuadros%20presentac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probook\Desktop\tesis%20final%20martes%2021\cuadros%20presentac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EC" sz="1800" b="1"/>
              <a:t>Barrios Investigados</a:t>
            </a:r>
          </a:p>
        </c:rich>
      </c:tx>
      <c:layout/>
    </c:title>
    <c:plotArea>
      <c:layout/>
      <c:barChart>
        <c:barDir val="bar"/>
        <c:grouping val="stacked"/>
        <c:ser>
          <c:idx val="0"/>
          <c:order val="0"/>
          <c:spPr>
            <a:effectLst>
              <a:outerShdw blurRad="50800" dist="50800" dir="5400000" algn="ctr" rotWithShape="0">
                <a:schemeClr val="accent2">
                  <a:lumMod val="75000"/>
                </a:schemeClr>
              </a:outerShdw>
            </a:effectLst>
          </c:spPr>
          <c:dLbls>
            <c:spPr>
              <a:ln>
                <a:solidFill>
                  <a:srgbClr val="C00000"/>
                </a:solidFill>
              </a:ln>
            </c:spPr>
            <c:showVal val="1"/>
          </c:dLbls>
          <c:cat>
            <c:strRef>
              <c:f>Hoja1!$D$3:$D$14</c:f>
              <c:strCache>
                <c:ptCount val="12"/>
                <c:pt idx="0">
                  <c:v>Las Casas Abajo</c:v>
                </c:pt>
                <c:pt idx="1">
                  <c:v>Santa Clara-S Milán</c:v>
                </c:pt>
                <c:pt idx="2">
                  <c:v>La Gasca</c:v>
                </c:pt>
                <c:pt idx="3">
                  <c:v>Las Casas</c:v>
                </c:pt>
                <c:pt idx="4">
                  <c:v>Santa Clara-S Milán alto</c:v>
                </c:pt>
                <c:pt idx="5">
                  <c:v>Mariana de Jesús</c:v>
                </c:pt>
                <c:pt idx="6">
                  <c:v>Pambachupa</c:v>
                </c:pt>
                <c:pt idx="7">
                  <c:v>La Primavera</c:v>
                </c:pt>
                <c:pt idx="8">
                  <c:v>San Vicente</c:v>
                </c:pt>
                <c:pt idx="9">
                  <c:v>Condominios Pichincha</c:v>
                </c:pt>
                <c:pt idx="10">
                  <c:v>La Granja</c:v>
                </c:pt>
                <c:pt idx="11">
                  <c:v>El Armero</c:v>
                </c:pt>
              </c:strCache>
            </c:strRef>
          </c:cat>
          <c:val>
            <c:numRef>
              <c:f>Hoja1!$E$3:$E$14</c:f>
              <c:numCache>
                <c:formatCode>General</c:formatCode>
                <c:ptCount val="12"/>
                <c:pt idx="0">
                  <c:v>106</c:v>
                </c:pt>
                <c:pt idx="1">
                  <c:v>103</c:v>
                </c:pt>
                <c:pt idx="2">
                  <c:v>75</c:v>
                </c:pt>
                <c:pt idx="3">
                  <c:v>66</c:v>
                </c:pt>
                <c:pt idx="4">
                  <c:v>58</c:v>
                </c:pt>
                <c:pt idx="5">
                  <c:v>57</c:v>
                </c:pt>
                <c:pt idx="6">
                  <c:v>39</c:v>
                </c:pt>
                <c:pt idx="7">
                  <c:v>29</c:v>
                </c:pt>
                <c:pt idx="8">
                  <c:v>28</c:v>
                </c:pt>
                <c:pt idx="9">
                  <c:v>20</c:v>
                </c:pt>
                <c:pt idx="10">
                  <c:v>19</c:v>
                </c:pt>
                <c:pt idx="11">
                  <c:v>2</c:v>
                </c:pt>
              </c:numCache>
            </c:numRef>
          </c:val>
        </c:ser>
        <c:ser>
          <c:idx val="1"/>
          <c:order val="1"/>
          <c:spPr>
            <a:effectLst>
              <a:outerShdw blurRad="50800" dist="50800" dir="5400000" algn="ctr" rotWithShape="0">
                <a:schemeClr val="accent6">
                  <a:lumMod val="75000"/>
                </a:schemeClr>
              </a:outerShdw>
            </a:effectLst>
          </c:spPr>
          <c:dLbls>
            <c:numFmt formatCode="0.00%" sourceLinked="0"/>
            <c:spPr>
              <a:ln cmpd="dbl"/>
            </c:spPr>
            <c:dLblPos val="inBase"/>
            <c:showVal val="1"/>
          </c:dLbls>
          <c:cat>
            <c:strRef>
              <c:f>Hoja1!$D$3:$D$14</c:f>
              <c:strCache>
                <c:ptCount val="12"/>
                <c:pt idx="0">
                  <c:v>Las Casas Abajo</c:v>
                </c:pt>
                <c:pt idx="1">
                  <c:v>Santa Clara-S Milán</c:v>
                </c:pt>
                <c:pt idx="2">
                  <c:v>La Gasca</c:v>
                </c:pt>
                <c:pt idx="3">
                  <c:v>Las Casas</c:v>
                </c:pt>
                <c:pt idx="4">
                  <c:v>Santa Clara-S Milán alto</c:v>
                </c:pt>
                <c:pt idx="5">
                  <c:v>Mariana de Jesús</c:v>
                </c:pt>
                <c:pt idx="6">
                  <c:v>Pambachupa</c:v>
                </c:pt>
                <c:pt idx="7">
                  <c:v>La Primavera</c:v>
                </c:pt>
                <c:pt idx="8">
                  <c:v>San Vicente</c:v>
                </c:pt>
                <c:pt idx="9">
                  <c:v>Condominios Pichincha</c:v>
                </c:pt>
                <c:pt idx="10">
                  <c:v>La Granja</c:v>
                </c:pt>
                <c:pt idx="11">
                  <c:v>El Armero</c:v>
                </c:pt>
              </c:strCache>
            </c:strRef>
          </c:cat>
          <c:val>
            <c:numRef>
              <c:f>Hoja1!$F$3:$F$14</c:f>
              <c:numCache>
                <c:formatCode>0.00%</c:formatCode>
                <c:ptCount val="12"/>
                <c:pt idx="0">
                  <c:v>0.17607973421926909</c:v>
                </c:pt>
                <c:pt idx="1">
                  <c:v>0.17109634551495048</c:v>
                </c:pt>
                <c:pt idx="2">
                  <c:v>0.12458471760797342</c:v>
                </c:pt>
                <c:pt idx="3">
                  <c:v>0.10963455149501677</c:v>
                </c:pt>
                <c:pt idx="4">
                  <c:v>9.634551495016612E-2</c:v>
                </c:pt>
                <c:pt idx="5">
                  <c:v>9.4684385382060116E-2</c:v>
                </c:pt>
                <c:pt idx="6">
                  <c:v>6.4784053156146382E-2</c:v>
                </c:pt>
                <c:pt idx="7">
                  <c:v>4.817275747508306E-2</c:v>
                </c:pt>
                <c:pt idx="8">
                  <c:v>4.6511627906976862E-2</c:v>
                </c:pt>
                <c:pt idx="9">
                  <c:v>3.3222591362126248E-2</c:v>
                </c:pt>
                <c:pt idx="10">
                  <c:v>3.1561461794019932E-2</c:v>
                </c:pt>
                <c:pt idx="11">
                  <c:v>3.3222591362126247E-3</c:v>
                </c:pt>
              </c:numCache>
            </c:numRef>
          </c:val>
        </c:ser>
        <c:dLbls>
          <c:showVal val="1"/>
        </c:dLbls>
        <c:gapWidth val="95"/>
        <c:overlap val="100"/>
        <c:axId val="114170112"/>
        <c:axId val="114294784"/>
      </c:barChart>
      <c:catAx>
        <c:axId val="114170112"/>
        <c:scaling>
          <c:orientation val="maxMin"/>
        </c:scaling>
        <c:axPos val="l"/>
        <c:majorTickMark val="none"/>
        <c:tickLblPos val="nextTo"/>
        <c:crossAx val="114294784"/>
        <c:crosses val="autoZero"/>
        <c:auto val="1"/>
        <c:lblAlgn val="ctr"/>
        <c:lblOffset val="100"/>
      </c:catAx>
      <c:valAx>
        <c:axId val="114294784"/>
        <c:scaling>
          <c:orientation val="minMax"/>
        </c:scaling>
        <c:delete val="1"/>
        <c:axPos val="t"/>
        <c:numFmt formatCode="General" sourceLinked="1"/>
        <c:majorTickMark val="none"/>
        <c:tickLblPos val="nextTo"/>
        <c:crossAx val="114170112"/>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style val="4"/>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s-EC" sz="1800" b="1"/>
              <a:t> ¿Con que frecuencia realiza publicidad?</a:t>
            </a:r>
            <a:endParaRPr lang="es-ES"/>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s-ES"/>
          </a:p>
        </c:rich>
      </c:tx>
      <c:layout/>
    </c:title>
    <c:view3D>
      <c:rAngAx val="1"/>
    </c:view3D>
    <c:plotArea>
      <c:layout/>
      <c:bar3DChart>
        <c:barDir val="col"/>
        <c:grouping val="stacked"/>
        <c:ser>
          <c:idx val="0"/>
          <c:order val="0"/>
          <c:dPt>
            <c:idx val="0"/>
            <c:spPr>
              <a:ln>
                <a:solidFill>
                  <a:schemeClr val="tx2"/>
                </a:solidFill>
              </a:ln>
              <a:effectLst>
                <a:outerShdw blurRad="50800" dist="50800" dir="5400000" algn="ctr" rotWithShape="0">
                  <a:schemeClr val="tx2"/>
                </a:outerShdw>
              </a:effectLst>
            </c:spPr>
          </c:dPt>
          <c:dLbls>
            <c:showVal val="1"/>
          </c:dLbls>
          <c:cat>
            <c:strRef>
              <c:f>Hoja5!$B$32:$B$35</c:f>
              <c:strCache>
                <c:ptCount val="4"/>
                <c:pt idx="0">
                  <c:v>Mensual</c:v>
                </c:pt>
                <c:pt idx="1">
                  <c:v>Semanal</c:v>
                </c:pt>
                <c:pt idx="2">
                  <c:v>Trimestral</c:v>
                </c:pt>
                <c:pt idx="3">
                  <c:v>Anual</c:v>
                </c:pt>
              </c:strCache>
            </c:strRef>
          </c:cat>
          <c:val>
            <c:numRef>
              <c:f>Hoja5!$C$32:$C$35</c:f>
              <c:numCache>
                <c:formatCode>General</c:formatCode>
                <c:ptCount val="4"/>
                <c:pt idx="0">
                  <c:v>60</c:v>
                </c:pt>
                <c:pt idx="1">
                  <c:v>43</c:v>
                </c:pt>
                <c:pt idx="2">
                  <c:v>8</c:v>
                </c:pt>
                <c:pt idx="3">
                  <c:v>6</c:v>
                </c:pt>
              </c:numCache>
            </c:numRef>
          </c:val>
        </c:ser>
        <c:ser>
          <c:idx val="1"/>
          <c:order val="1"/>
          <c:dLbls>
            <c:dLbl>
              <c:idx val="0"/>
              <c:layout>
                <c:manualLayout>
                  <c:x val="3.3015873015873096E-2"/>
                  <c:y val="-5.6838365896980457E-2"/>
                </c:manualLayout>
              </c:layout>
              <c:spPr/>
              <c:txPr>
                <a:bodyPr rot="0" vert="horz" anchor="t" anchorCtr="0"/>
                <a:lstStyle/>
                <a:p>
                  <a:pPr>
                    <a:defRPr sz="1200" b="1"/>
                  </a:pPr>
                  <a:endParaRPr lang="es-ES"/>
                </a:p>
              </c:txPr>
              <c:showVal val="1"/>
            </c:dLbl>
            <c:dLbl>
              <c:idx val="1"/>
              <c:layout>
                <c:manualLayout>
                  <c:x val="3.8095238095238099E-2"/>
                  <c:y val="-5.6838365896980457E-2"/>
                </c:manualLayout>
              </c:layout>
              <c:showVal val="1"/>
            </c:dLbl>
            <c:dLbl>
              <c:idx val="2"/>
              <c:layout>
                <c:manualLayout>
                  <c:x val="3.8095238095238099E-2"/>
                  <c:y val="-5.9206631142688176E-2"/>
                </c:manualLayout>
              </c:layout>
              <c:showVal val="1"/>
            </c:dLbl>
            <c:dLbl>
              <c:idx val="3"/>
              <c:layout>
                <c:manualLayout>
                  <c:x val="4.8253968253968264E-2"/>
                  <c:y val="-5.4470100651272953E-2"/>
                </c:manualLayout>
              </c:layout>
              <c:showVal val="1"/>
            </c:dLbl>
            <c:txPr>
              <a:bodyPr rot="0" vert="horz" anchor="t" anchorCtr="0"/>
              <a:lstStyle/>
              <a:p>
                <a:pPr>
                  <a:defRPr sz="1200"/>
                </a:pPr>
                <a:endParaRPr lang="es-ES"/>
              </a:p>
            </c:txPr>
            <c:showVal val="1"/>
          </c:dLbls>
          <c:cat>
            <c:strRef>
              <c:f>Hoja5!$B$32:$B$35</c:f>
              <c:strCache>
                <c:ptCount val="4"/>
                <c:pt idx="0">
                  <c:v>Mensual</c:v>
                </c:pt>
                <c:pt idx="1">
                  <c:v>Semanal</c:v>
                </c:pt>
                <c:pt idx="2">
                  <c:v>Trimestral</c:v>
                </c:pt>
                <c:pt idx="3">
                  <c:v>Anual</c:v>
                </c:pt>
              </c:strCache>
            </c:strRef>
          </c:cat>
          <c:val>
            <c:numRef>
              <c:f>Hoja5!$D$32:$D$35</c:f>
              <c:numCache>
                <c:formatCode>0.00%</c:formatCode>
                <c:ptCount val="4"/>
                <c:pt idx="0">
                  <c:v>0.51282051282051344</c:v>
                </c:pt>
                <c:pt idx="1">
                  <c:v>0.36752136752136788</c:v>
                </c:pt>
                <c:pt idx="2">
                  <c:v>6.8376068376068383E-2</c:v>
                </c:pt>
                <c:pt idx="3">
                  <c:v>5.128205128205128E-2</c:v>
                </c:pt>
              </c:numCache>
            </c:numRef>
          </c:val>
        </c:ser>
        <c:gapWidth val="55"/>
        <c:gapDepth val="55"/>
        <c:shape val="box"/>
        <c:axId val="150586112"/>
        <c:axId val="150633472"/>
        <c:axId val="0"/>
      </c:bar3DChart>
      <c:catAx>
        <c:axId val="150586112"/>
        <c:scaling>
          <c:orientation val="minMax"/>
        </c:scaling>
        <c:axPos val="b"/>
        <c:majorTickMark val="none"/>
        <c:tickLblPos val="nextTo"/>
        <c:txPr>
          <a:bodyPr/>
          <a:lstStyle/>
          <a:p>
            <a:pPr>
              <a:defRPr sz="1400"/>
            </a:pPr>
            <a:endParaRPr lang="es-ES"/>
          </a:p>
        </c:txPr>
        <c:crossAx val="150633472"/>
        <c:crosses val="autoZero"/>
        <c:auto val="1"/>
        <c:lblAlgn val="ctr"/>
        <c:lblOffset val="100"/>
      </c:catAx>
      <c:valAx>
        <c:axId val="150633472"/>
        <c:scaling>
          <c:orientation val="minMax"/>
        </c:scaling>
        <c:axPos val="l"/>
        <c:numFmt formatCode="General" sourceLinked="1"/>
        <c:majorTickMark val="none"/>
        <c:tickLblPos val="nextTo"/>
        <c:crossAx val="150586112"/>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
  <c:style val="4"/>
  <c:chart>
    <c:autoTitleDeleted val="1"/>
    <c:plotArea>
      <c:layout>
        <c:manualLayout>
          <c:layoutTarget val="inner"/>
          <c:xMode val="edge"/>
          <c:yMode val="edge"/>
          <c:x val="0.45608282015595575"/>
          <c:y val="3.4591203533700675E-2"/>
          <c:w val="0.54391717984404397"/>
          <c:h val="0.93081759293259869"/>
        </c:manualLayout>
      </c:layout>
      <c:barChart>
        <c:barDir val="bar"/>
        <c:grouping val="stacked"/>
        <c:ser>
          <c:idx val="0"/>
          <c:order val="0"/>
          <c:dPt>
            <c:idx val="0"/>
            <c:spPr>
              <a:ln w="6350" cmpd="sng">
                <a:solidFill>
                  <a:schemeClr val="tx2"/>
                </a:solidFill>
              </a:ln>
              <a:effectLst>
                <a:outerShdw blurRad="50800" dist="50800" dir="5400000" algn="ctr" rotWithShape="0">
                  <a:schemeClr val="tx2"/>
                </a:outerShdw>
              </a:effectLst>
            </c:spPr>
          </c:dPt>
          <c:dLbls>
            <c:dLbl>
              <c:idx val="0"/>
              <c:layout>
                <c:manualLayout>
                  <c:x val="0.27679514686673173"/>
                  <c:y val="1.8354349063010526E-7"/>
                </c:manualLayout>
              </c:layout>
              <c:spPr/>
              <c:txPr>
                <a:bodyPr/>
                <a:lstStyle/>
                <a:p>
                  <a:pPr>
                    <a:defRPr sz="1200" b="1"/>
                  </a:pPr>
                  <a:endParaRPr lang="es-ES"/>
                </a:p>
              </c:txPr>
              <c:showVal val="1"/>
            </c:dLbl>
            <c:dLbl>
              <c:idx val="1"/>
              <c:layout>
                <c:manualLayout>
                  <c:x val="0.15706810599499996"/>
                  <c:y val="0"/>
                </c:manualLayout>
              </c:layout>
              <c:showVal val="1"/>
            </c:dLbl>
            <c:dLbl>
              <c:idx val="2"/>
              <c:layout>
                <c:manualLayout>
                  <c:x val="8.3769656530666647E-2"/>
                  <c:y val="0"/>
                </c:manualLayout>
              </c:layout>
              <c:showVal val="1"/>
            </c:dLbl>
            <c:dLbl>
              <c:idx val="3"/>
              <c:layout>
                <c:manualLayout>
                  <c:x val="7.3298449464333171E-2"/>
                  <c:y val="0"/>
                </c:manualLayout>
              </c:layout>
              <c:showVal val="1"/>
            </c:dLbl>
            <c:dLbl>
              <c:idx val="4"/>
              <c:layout>
                <c:manualLayout>
                  <c:x val="5.2356035331666745E-2"/>
                  <c:y val="4.9522123885040541E-7"/>
                </c:manualLayout>
              </c:layout>
              <c:showVal val="1"/>
            </c:dLbl>
            <c:txPr>
              <a:bodyPr/>
              <a:lstStyle/>
              <a:p>
                <a:pPr>
                  <a:defRPr sz="1200" b="0"/>
                </a:pPr>
                <a:endParaRPr lang="es-ES"/>
              </a:p>
            </c:txPr>
            <c:showVal val="1"/>
          </c:dLbls>
          <c:cat>
            <c:strRef>
              <c:f>Hoja5!$B$73:$B$77</c:f>
              <c:strCache>
                <c:ptCount val="5"/>
                <c:pt idx="0">
                  <c:v>Publicidad en Otros medios </c:v>
                </c:pt>
                <c:pt idx="1">
                  <c:v>Publicidad en Internet </c:v>
                </c:pt>
                <c:pt idx="2">
                  <c:v>Publicidad en Radio </c:v>
                </c:pt>
                <c:pt idx="3">
                  <c:v>Publicidad en Medios impresos </c:v>
                </c:pt>
                <c:pt idx="4">
                  <c:v>Publicidad en TV </c:v>
                </c:pt>
              </c:strCache>
            </c:strRef>
          </c:cat>
          <c:val>
            <c:numRef>
              <c:f>Hoja5!$C$73:$C$77</c:f>
              <c:numCache>
                <c:formatCode>0.0%</c:formatCode>
                <c:ptCount val="5"/>
                <c:pt idx="0">
                  <c:v>0.60215053763440962</c:v>
                </c:pt>
                <c:pt idx="1">
                  <c:v>0.27419354838709675</c:v>
                </c:pt>
                <c:pt idx="2">
                  <c:v>8.602150537634419E-2</c:v>
                </c:pt>
                <c:pt idx="3">
                  <c:v>3.7634408602150587E-2</c:v>
                </c:pt>
                <c:pt idx="4">
                  <c:v>0</c:v>
                </c:pt>
              </c:numCache>
            </c:numRef>
          </c:val>
        </c:ser>
        <c:dLbls>
          <c:showVal val="1"/>
        </c:dLbls>
        <c:gapWidth val="95"/>
        <c:overlap val="100"/>
        <c:axId val="163436032"/>
        <c:axId val="163437952"/>
      </c:barChart>
      <c:catAx>
        <c:axId val="163436032"/>
        <c:scaling>
          <c:orientation val="maxMin"/>
        </c:scaling>
        <c:axPos val="l"/>
        <c:majorTickMark val="none"/>
        <c:tickLblPos val="nextTo"/>
        <c:txPr>
          <a:bodyPr/>
          <a:lstStyle/>
          <a:p>
            <a:pPr>
              <a:defRPr sz="1200"/>
            </a:pPr>
            <a:endParaRPr lang="es-ES"/>
          </a:p>
        </c:txPr>
        <c:crossAx val="163437952"/>
        <c:crosses val="autoZero"/>
        <c:auto val="1"/>
        <c:lblAlgn val="ctr"/>
        <c:lblOffset val="100"/>
      </c:catAx>
      <c:valAx>
        <c:axId val="163437952"/>
        <c:scaling>
          <c:orientation val="minMax"/>
        </c:scaling>
        <c:delete val="1"/>
        <c:axPos val="t"/>
        <c:numFmt formatCode="0.0%" sourceLinked="1"/>
        <c:tickLblPos val="nextTo"/>
        <c:crossAx val="163436032"/>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style val="4"/>
  <c:chart>
    <c:view3D>
      <c:rAngAx val="1"/>
    </c:view3D>
    <c:floor>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floor>
    <c:plotArea>
      <c:layout/>
      <c:bar3DChart>
        <c:barDir val="col"/>
        <c:grouping val="stacked"/>
        <c:ser>
          <c:idx val="0"/>
          <c:order val="0"/>
          <c:dPt>
            <c:idx val="0"/>
            <c:spPr>
              <a:ln>
                <a:solidFill>
                  <a:schemeClr val="tx2"/>
                </a:solidFill>
              </a:ln>
              <a:effectLst>
                <a:innerShdw blurRad="114300">
                  <a:schemeClr val="tx2"/>
                </a:innerShdw>
              </a:effectLst>
            </c:spPr>
          </c:dPt>
          <c:dLbls>
            <c:dLbl>
              <c:idx val="0"/>
              <c:layout>
                <c:manualLayout>
                  <c:x val="3.4313725490196081E-2"/>
                  <c:y val="-0.3739989595895114"/>
                </c:manualLayout>
              </c:layout>
              <c:spPr/>
              <c:txPr>
                <a:bodyPr/>
                <a:lstStyle/>
                <a:p>
                  <a:pPr>
                    <a:defRPr sz="1200" b="1"/>
                  </a:pPr>
                  <a:endParaRPr lang="es-ES"/>
                </a:p>
              </c:txPr>
              <c:showVal val="1"/>
            </c:dLbl>
            <c:dLbl>
              <c:idx val="1"/>
              <c:layout>
                <c:manualLayout>
                  <c:x val="2.4999742679223943E-2"/>
                  <c:y val="-0.14376865054030447"/>
                </c:manualLayout>
              </c:layout>
              <c:showVal val="1"/>
            </c:dLbl>
            <c:dLbl>
              <c:idx val="2"/>
              <c:layout>
                <c:manualLayout>
                  <c:x val="3.1535947712418404E-2"/>
                  <c:y val="-7.7577498758601232E-2"/>
                </c:manualLayout>
              </c:layout>
              <c:showVal val="1"/>
            </c:dLbl>
            <c:txPr>
              <a:bodyPr/>
              <a:lstStyle/>
              <a:p>
                <a:pPr>
                  <a:defRPr sz="1200"/>
                </a:pPr>
                <a:endParaRPr lang="es-ES"/>
              </a:p>
            </c:txPr>
            <c:showVal val="1"/>
          </c:dLbls>
          <c:cat>
            <c:strRef>
              <c:f>Hoja5!$B$100:$B$102</c:f>
              <c:strCache>
                <c:ptCount val="3"/>
                <c:pt idx="0">
                  <c:v>Publicidad por volantes</c:v>
                </c:pt>
                <c:pt idx="1">
                  <c:v>Publicidad por afiches</c:v>
                </c:pt>
                <c:pt idx="2">
                  <c:v>Publicidad por vallas</c:v>
                </c:pt>
              </c:strCache>
            </c:strRef>
          </c:cat>
          <c:val>
            <c:numRef>
              <c:f>Hoja5!$C$100:$C$102</c:f>
              <c:numCache>
                <c:formatCode>0.00%</c:formatCode>
                <c:ptCount val="3"/>
                <c:pt idx="0">
                  <c:v>0.72321428571428559</c:v>
                </c:pt>
                <c:pt idx="1">
                  <c:v>0.21428571428571427</c:v>
                </c:pt>
                <c:pt idx="2">
                  <c:v>6.25E-2</c:v>
                </c:pt>
              </c:numCache>
            </c:numRef>
          </c:val>
        </c:ser>
        <c:shape val="box"/>
        <c:axId val="163681024"/>
        <c:axId val="163682560"/>
        <c:axId val="0"/>
      </c:bar3DChart>
      <c:catAx>
        <c:axId val="163681024"/>
        <c:scaling>
          <c:orientation val="minMax"/>
        </c:scaling>
        <c:axPos val="b"/>
        <c:tickLblPos val="nextTo"/>
        <c:txPr>
          <a:bodyPr/>
          <a:lstStyle/>
          <a:p>
            <a:pPr>
              <a:defRPr sz="1200"/>
            </a:pPr>
            <a:endParaRPr lang="es-ES"/>
          </a:p>
        </c:txPr>
        <c:crossAx val="163682560"/>
        <c:crosses val="autoZero"/>
        <c:auto val="1"/>
        <c:lblAlgn val="ctr"/>
        <c:lblOffset val="100"/>
      </c:catAx>
      <c:valAx>
        <c:axId val="163682560"/>
        <c:scaling>
          <c:orientation val="minMax"/>
        </c:scaling>
        <c:axPos val="l"/>
        <c:numFmt formatCode="0.00%" sourceLinked="1"/>
        <c:tickLblPos val="nextTo"/>
        <c:crossAx val="163681024"/>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S"/>
  <c:style val="4"/>
  <c:chart>
    <c:view3D>
      <c:rAngAx val="1"/>
    </c:view3D>
    <c:floor>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floor>
    <c:plotArea>
      <c:layout/>
      <c:bar3DChart>
        <c:barDir val="col"/>
        <c:grouping val="stacked"/>
        <c:ser>
          <c:idx val="0"/>
          <c:order val="0"/>
          <c:cat>
            <c:strRef>
              <c:f>Hoja6!$B$14:$B$20</c:f>
              <c:strCache>
                <c:ptCount val="7"/>
                <c:pt idx="0">
                  <c:v>Letrero</c:v>
                </c:pt>
                <c:pt idx="1">
                  <c:v>logo</c:v>
                </c:pt>
                <c:pt idx="2">
                  <c:v>Ninguno</c:v>
                </c:pt>
                <c:pt idx="3">
                  <c:v>Uniforme</c:v>
                </c:pt>
                <c:pt idx="4">
                  <c:v>Eslogan</c:v>
                </c:pt>
                <c:pt idx="5">
                  <c:v>Página Web</c:v>
                </c:pt>
                <c:pt idx="6">
                  <c:v>Catálogo </c:v>
                </c:pt>
              </c:strCache>
            </c:strRef>
          </c:cat>
          <c:val>
            <c:numRef>
              <c:f>Hoja6!$C$14:$C$20</c:f>
              <c:numCache>
                <c:formatCode>General</c:formatCode>
                <c:ptCount val="7"/>
                <c:pt idx="0">
                  <c:v>526</c:v>
                </c:pt>
                <c:pt idx="1">
                  <c:v>120</c:v>
                </c:pt>
                <c:pt idx="2">
                  <c:v>76</c:v>
                </c:pt>
                <c:pt idx="3">
                  <c:v>71</c:v>
                </c:pt>
                <c:pt idx="4">
                  <c:v>35</c:v>
                </c:pt>
                <c:pt idx="5">
                  <c:v>14</c:v>
                </c:pt>
                <c:pt idx="6">
                  <c:v>0</c:v>
                </c:pt>
              </c:numCache>
            </c:numRef>
          </c:val>
        </c:ser>
        <c:ser>
          <c:idx val="1"/>
          <c:order val="1"/>
          <c:dLbls>
            <c:dLbl>
              <c:idx val="0"/>
              <c:layout>
                <c:manualLayout>
                  <c:x val="1.1111111111111125E-2"/>
                  <c:y val="-5.0925925925925923E-2"/>
                </c:manualLayout>
              </c:layout>
              <c:spPr/>
              <c:txPr>
                <a:bodyPr/>
                <a:lstStyle/>
                <a:p>
                  <a:pPr>
                    <a:defRPr sz="1600" b="1"/>
                  </a:pPr>
                  <a:endParaRPr lang="es-ES"/>
                </a:p>
              </c:txPr>
              <c:showVal val="1"/>
            </c:dLbl>
            <c:dLbl>
              <c:idx val="1"/>
              <c:layout>
                <c:manualLayout>
                  <c:x val="6.9444431786885507E-3"/>
                  <c:y val="-4.7505938242280304E-2"/>
                </c:manualLayout>
              </c:layout>
              <c:showVal val="1"/>
            </c:dLbl>
            <c:dLbl>
              <c:idx val="2"/>
              <c:layout>
                <c:manualLayout>
                  <c:x val="9.2592575715847395E-3"/>
                  <c:y val="-3.8004750593824251E-2"/>
                </c:manualLayout>
              </c:layout>
              <c:showVal val="1"/>
            </c:dLbl>
            <c:dLbl>
              <c:idx val="3"/>
              <c:layout>
                <c:manualLayout>
                  <c:x val="1.1574071964480924E-2"/>
                  <c:y val="-3.8004750593824251E-2"/>
                </c:manualLayout>
              </c:layout>
              <c:showVal val="1"/>
            </c:dLbl>
            <c:dLbl>
              <c:idx val="4"/>
              <c:layout>
                <c:manualLayout>
                  <c:x val="1.388888635737711E-2"/>
                  <c:y val="-4.1171813143309491E-2"/>
                </c:manualLayout>
              </c:layout>
              <c:showVal val="1"/>
            </c:dLbl>
            <c:dLbl>
              <c:idx val="5"/>
              <c:layout>
                <c:manualLayout>
                  <c:x val="9.2592575715847395E-3"/>
                  <c:y val="-3.8004750593824251E-2"/>
                </c:manualLayout>
              </c:layout>
              <c:showVal val="1"/>
            </c:dLbl>
            <c:dLbl>
              <c:idx val="6"/>
              <c:delete val="1"/>
            </c:dLbl>
            <c:txPr>
              <a:bodyPr/>
              <a:lstStyle/>
              <a:p>
                <a:pPr>
                  <a:defRPr sz="1600" b="0"/>
                </a:pPr>
                <a:endParaRPr lang="es-ES"/>
              </a:p>
            </c:txPr>
            <c:showVal val="1"/>
          </c:dLbls>
          <c:cat>
            <c:strRef>
              <c:f>Hoja6!$B$14:$B$20</c:f>
              <c:strCache>
                <c:ptCount val="7"/>
                <c:pt idx="0">
                  <c:v>Letrero</c:v>
                </c:pt>
                <c:pt idx="1">
                  <c:v>logo</c:v>
                </c:pt>
                <c:pt idx="2">
                  <c:v>Ninguno</c:v>
                </c:pt>
                <c:pt idx="3">
                  <c:v>Uniforme</c:v>
                </c:pt>
                <c:pt idx="4">
                  <c:v>Eslogan</c:v>
                </c:pt>
                <c:pt idx="5">
                  <c:v>Página Web</c:v>
                </c:pt>
                <c:pt idx="6">
                  <c:v>Catálogo </c:v>
                </c:pt>
              </c:strCache>
            </c:strRef>
          </c:cat>
          <c:val>
            <c:numRef>
              <c:f>Hoja6!$D$14:$D$20</c:f>
              <c:numCache>
                <c:formatCode>0.0%</c:formatCode>
                <c:ptCount val="7"/>
                <c:pt idx="0">
                  <c:v>0.87375415282392088</c:v>
                </c:pt>
                <c:pt idx="1">
                  <c:v>0.19933554817275748</c:v>
                </c:pt>
                <c:pt idx="2">
                  <c:v>0.12624584717607992</c:v>
                </c:pt>
                <c:pt idx="3">
                  <c:v>0.11794019933554808</c:v>
                </c:pt>
                <c:pt idx="4">
                  <c:v>5.8139534883720978E-2</c:v>
                </c:pt>
                <c:pt idx="5">
                  <c:v>2.3255813953488372E-2</c:v>
                </c:pt>
                <c:pt idx="6">
                  <c:v>0</c:v>
                </c:pt>
              </c:numCache>
            </c:numRef>
          </c:val>
        </c:ser>
        <c:shape val="box"/>
        <c:axId val="172116224"/>
        <c:axId val="172503424"/>
        <c:axId val="0"/>
      </c:bar3DChart>
      <c:catAx>
        <c:axId val="172116224"/>
        <c:scaling>
          <c:orientation val="minMax"/>
        </c:scaling>
        <c:axPos val="b"/>
        <c:tickLblPos val="nextTo"/>
        <c:crossAx val="172503424"/>
        <c:crosses val="autoZero"/>
        <c:auto val="1"/>
        <c:lblAlgn val="ctr"/>
        <c:lblOffset val="100"/>
      </c:catAx>
      <c:valAx>
        <c:axId val="172503424"/>
        <c:scaling>
          <c:orientation val="minMax"/>
        </c:scaling>
        <c:axPos val="l"/>
        <c:numFmt formatCode="General" sourceLinked="1"/>
        <c:tickLblPos val="nextTo"/>
        <c:crossAx val="172116224"/>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ES" dirty="0" smtClean="0"/>
              <a:t>¿Realiza</a:t>
            </a:r>
            <a:r>
              <a:rPr lang="es-ES" baseline="0" dirty="0" smtClean="0"/>
              <a:t> promociones?</a:t>
            </a:r>
            <a:endParaRPr lang="es-ES" dirty="0"/>
          </a:p>
        </c:rich>
      </c:tx>
      <c:layout/>
    </c:title>
    <c:plotArea>
      <c:layout>
        <c:manualLayout>
          <c:layoutTarget val="inner"/>
          <c:xMode val="edge"/>
          <c:yMode val="edge"/>
          <c:x val="0.23516557436308463"/>
          <c:y val="0.31376567512394365"/>
          <c:w val="0.57689094252440165"/>
          <c:h val="0.66903324584426949"/>
        </c:manualLayout>
      </c:layout>
      <c:doughnutChart>
        <c:varyColors val="1"/>
        <c:ser>
          <c:idx val="0"/>
          <c:order val="0"/>
          <c:dLbls>
            <c:txPr>
              <a:bodyPr/>
              <a:lstStyle/>
              <a:p>
                <a:pPr>
                  <a:defRPr sz="1400"/>
                </a:pPr>
                <a:endParaRPr lang="es-ES"/>
              </a:p>
            </c:txPr>
            <c:showPercent val="1"/>
            <c:showLeaderLines val="1"/>
          </c:dLbls>
          <c:cat>
            <c:strRef>
              <c:f>Hoja7!$A$6:$A$7</c:f>
              <c:strCache>
                <c:ptCount val="2"/>
                <c:pt idx="0">
                  <c:v>Si</c:v>
                </c:pt>
                <c:pt idx="1">
                  <c:v>No</c:v>
                </c:pt>
              </c:strCache>
            </c:strRef>
          </c:cat>
          <c:val>
            <c:numRef>
              <c:f>Hoja7!$B$6:$B$7</c:f>
              <c:numCache>
                <c:formatCode>0%</c:formatCode>
                <c:ptCount val="2"/>
                <c:pt idx="0">
                  <c:v>0.23089700996677742</c:v>
                </c:pt>
                <c:pt idx="1">
                  <c:v>0.76910299003322269</c:v>
                </c:pt>
              </c:numCache>
            </c:numRef>
          </c:val>
        </c:ser>
        <c:dLbls>
          <c:showPercent val="1"/>
        </c:dLbls>
        <c:firstSliceAng val="0"/>
        <c:holeSize val="50"/>
      </c:doughnutChart>
    </c:plotArea>
    <c:legend>
      <c:legendPos val="t"/>
      <c:layout/>
      <c:txPr>
        <a:bodyPr/>
        <a:lstStyle/>
        <a:p>
          <a:pPr>
            <a:defRPr sz="1800"/>
          </a:pPr>
          <a:endParaRPr lang="es-ES"/>
        </a:p>
      </c:txPr>
    </c:legend>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ES"/>
  <c:style val="4"/>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s-EC" sz="1800" b="1" dirty="0"/>
              <a:t>¿Con que frecuencia realiza promociones?</a:t>
            </a:r>
            <a:endParaRPr lang="es-ES" sz="1800" dirty="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s-ES" dirty="0"/>
          </a:p>
        </c:rich>
      </c:tx>
      <c:layout/>
    </c:title>
    <c:view3D>
      <c:rAngAx val="1"/>
    </c:view3D>
    <c:floor>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floor>
    <c:plotArea>
      <c:layout>
        <c:manualLayout>
          <c:layoutTarget val="inner"/>
          <c:xMode val="edge"/>
          <c:yMode val="edge"/>
          <c:x val="9.8571741032371027E-2"/>
          <c:y val="0.12995649758392619"/>
          <c:w val="0.87087270341207446"/>
          <c:h val="0.71862631775695751"/>
        </c:manualLayout>
      </c:layout>
      <c:bar3DChart>
        <c:barDir val="col"/>
        <c:grouping val="stacked"/>
        <c:ser>
          <c:idx val="0"/>
          <c:order val="0"/>
          <c:cat>
            <c:strRef>
              <c:f>Hoja7!$C$30:$C$32</c:f>
              <c:strCache>
                <c:ptCount val="3"/>
                <c:pt idx="0">
                  <c:v>Por temporada</c:v>
                </c:pt>
                <c:pt idx="1">
                  <c:v>Mensual</c:v>
                </c:pt>
                <c:pt idx="2">
                  <c:v>Semanal</c:v>
                </c:pt>
              </c:strCache>
            </c:strRef>
          </c:cat>
          <c:val>
            <c:numRef>
              <c:f>Hoja7!$D$30:$D$32</c:f>
              <c:numCache>
                <c:formatCode>General</c:formatCode>
                <c:ptCount val="3"/>
                <c:pt idx="0">
                  <c:v>87</c:v>
                </c:pt>
                <c:pt idx="1">
                  <c:v>33</c:v>
                </c:pt>
                <c:pt idx="2">
                  <c:v>19</c:v>
                </c:pt>
              </c:numCache>
            </c:numRef>
          </c:val>
        </c:ser>
        <c:ser>
          <c:idx val="1"/>
          <c:order val="1"/>
          <c:dLbls>
            <c:dLbl>
              <c:idx val="0"/>
              <c:layout>
                <c:manualLayout>
                  <c:x val="4.4444444444444502E-2"/>
                  <c:y val="-9.1803247088078146E-2"/>
                </c:manualLayout>
              </c:layout>
              <c:showVal val="1"/>
            </c:dLbl>
            <c:dLbl>
              <c:idx val="1"/>
              <c:layout>
                <c:manualLayout>
                  <c:x val="4.4444444444444502E-2"/>
                  <c:y val="-9.1803247088078105E-2"/>
                </c:manualLayout>
              </c:layout>
              <c:showVal val="1"/>
            </c:dLbl>
            <c:dLbl>
              <c:idx val="2"/>
              <c:layout>
                <c:manualLayout>
                  <c:x val="4.1666666666666567E-2"/>
                  <c:y val="-8.3060080698737465E-2"/>
                </c:manualLayout>
              </c:layout>
              <c:showVal val="1"/>
            </c:dLbl>
            <c:txPr>
              <a:bodyPr/>
              <a:lstStyle/>
              <a:p>
                <a:pPr>
                  <a:defRPr sz="1400"/>
                </a:pPr>
                <a:endParaRPr lang="es-ES"/>
              </a:p>
            </c:txPr>
            <c:showVal val="1"/>
          </c:dLbls>
          <c:cat>
            <c:strRef>
              <c:f>Hoja7!$C$30:$C$32</c:f>
              <c:strCache>
                <c:ptCount val="3"/>
                <c:pt idx="0">
                  <c:v>Por temporada</c:v>
                </c:pt>
                <c:pt idx="1">
                  <c:v>Mensual</c:v>
                </c:pt>
                <c:pt idx="2">
                  <c:v>Semanal</c:v>
                </c:pt>
              </c:strCache>
            </c:strRef>
          </c:cat>
          <c:val>
            <c:numRef>
              <c:f>Hoja7!$E$30:$E$32</c:f>
              <c:numCache>
                <c:formatCode>0.0%</c:formatCode>
                <c:ptCount val="3"/>
                <c:pt idx="0">
                  <c:v>0.62589928057554112</c:v>
                </c:pt>
                <c:pt idx="1">
                  <c:v>0.23741007194244629</c:v>
                </c:pt>
                <c:pt idx="2">
                  <c:v>0.1366906474820144</c:v>
                </c:pt>
              </c:numCache>
            </c:numRef>
          </c:val>
        </c:ser>
        <c:gapWidth val="75"/>
        <c:shape val="box"/>
        <c:axId val="177074176"/>
        <c:axId val="177076096"/>
        <c:axId val="0"/>
      </c:bar3DChart>
      <c:catAx>
        <c:axId val="177074176"/>
        <c:scaling>
          <c:orientation val="minMax"/>
        </c:scaling>
        <c:axPos val="b"/>
        <c:majorTickMark val="none"/>
        <c:tickLblPos val="nextTo"/>
        <c:txPr>
          <a:bodyPr/>
          <a:lstStyle/>
          <a:p>
            <a:pPr>
              <a:defRPr sz="1400"/>
            </a:pPr>
            <a:endParaRPr lang="es-ES"/>
          </a:p>
        </c:txPr>
        <c:crossAx val="177076096"/>
        <c:crosses val="autoZero"/>
        <c:auto val="1"/>
        <c:lblAlgn val="ctr"/>
        <c:lblOffset val="100"/>
      </c:catAx>
      <c:valAx>
        <c:axId val="177076096"/>
        <c:scaling>
          <c:orientation val="minMax"/>
        </c:scaling>
        <c:axPos val="l"/>
        <c:numFmt formatCode="General" sourceLinked="1"/>
        <c:majorTickMark val="none"/>
        <c:tickLblPos val="nextTo"/>
        <c:spPr>
          <a:ln w="9525">
            <a:noFill/>
          </a:ln>
        </c:spPr>
        <c:crossAx val="177074176"/>
        <c:crosses val="autoZero"/>
        <c:crossBetween val="between"/>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ES"/>
  <c:style val="4"/>
  <c:chart>
    <c:title>
      <c:tx>
        <c:rich>
          <a:bodyPr/>
          <a:lstStyle/>
          <a:p>
            <a:pPr>
              <a:defRPr/>
            </a:pPr>
            <a:r>
              <a:rPr lang="es-EC"/>
              <a:t>¿Qué tipo de promociones realiza?</a:t>
            </a:r>
            <a:endParaRPr lang="es-ES"/>
          </a:p>
          <a:p>
            <a:pPr>
              <a:defRPr/>
            </a:pPr>
            <a:endParaRPr lang="es-ES"/>
          </a:p>
        </c:rich>
      </c:tx>
      <c:layout>
        <c:manualLayout>
          <c:xMode val="edge"/>
          <c:yMode val="edge"/>
          <c:x val="0.28627548120169882"/>
          <c:y val="3.7664783427495321E-3"/>
        </c:manualLayout>
      </c:layout>
    </c:title>
    <c:view3D>
      <c:rAngAx val="1"/>
    </c:view3D>
    <c:floor>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floor>
    <c:plotArea>
      <c:layout>
        <c:manualLayout>
          <c:layoutTarget val="inner"/>
          <c:xMode val="edge"/>
          <c:yMode val="edge"/>
          <c:x val="8.3153650202980753E-2"/>
          <c:y val="0.11613416966946927"/>
          <c:w val="0.91684634979701818"/>
          <c:h val="0.64708720731942515"/>
        </c:manualLayout>
      </c:layout>
      <c:bar3DChart>
        <c:barDir val="col"/>
        <c:grouping val="stacked"/>
        <c:ser>
          <c:idx val="0"/>
          <c:order val="0"/>
          <c:dPt>
            <c:idx val="0"/>
            <c:spPr>
              <a:ln>
                <a:solidFill>
                  <a:schemeClr val="tx2"/>
                </a:solidFill>
              </a:ln>
            </c:spPr>
          </c:dPt>
          <c:cat>
            <c:strRef>
              <c:f>Hoja7!$B$49:$B$51</c:f>
              <c:strCache>
                <c:ptCount val="3"/>
                <c:pt idx="0">
                  <c:v>Rebajas/Descuentos</c:v>
                </c:pt>
                <c:pt idx="1">
                  <c:v>Aumento del producto por el mismo precio </c:v>
                </c:pt>
                <c:pt idx="2">
                  <c:v>Entregar regalos</c:v>
                </c:pt>
              </c:strCache>
            </c:strRef>
          </c:cat>
          <c:val>
            <c:numRef>
              <c:f>Hoja7!$C$49:$C$51</c:f>
              <c:numCache>
                <c:formatCode>General</c:formatCode>
                <c:ptCount val="3"/>
                <c:pt idx="0">
                  <c:v>114</c:v>
                </c:pt>
                <c:pt idx="1">
                  <c:v>24</c:v>
                </c:pt>
                <c:pt idx="2">
                  <c:v>1</c:v>
                </c:pt>
              </c:numCache>
            </c:numRef>
          </c:val>
        </c:ser>
        <c:ser>
          <c:idx val="1"/>
          <c:order val="1"/>
          <c:dLbls>
            <c:dLbl>
              <c:idx val="0"/>
              <c:layout>
                <c:manualLayout>
                  <c:x val="4.7619036026374954E-2"/>
                  <c:y val="-0.10546169017008469"/>
                </c:manualLayout>
              </c:layout>
              <c:showVal val="1"/>
            </c:dLbl>
            <c:dLbl>
              <c:idx val="1"/>
              <c:layout>
                <c:manualLayout>
                  <c:x val="3.8961032320783941E-2"/>
                  <c:y val="-0.11676082862523551"/>
                </c:manualLayout>
              </c:layout>
              <c:showVal val="1"/>
            </c:dLbl>
            <c:dLbl>
              <c:idx val="2"/>
              <c:layout>
                <c:manualLayout>
                  <c:x val="5.6277046685576745E-2"/>
                  <c:y val="-0.12806026365348389"/>
                </c:manualLayout>
              </c:layout>
              <c:showVal val="1"/>
            </c:dLbl>
            <c:txPr>
              <a:bodyPr/>
              <a:lstStyle/>
              <a:p>
                <a:pPr>
                  <a:defRPr sz="1400"/>
                </a:pPr>
                <a:endParaRPr lang="es-ES"/>
              </a:p>
            </c:txPr>
            <c:showVal val="1"/>
          </c:dLbls>
          <c:cat>
            <c:strRef>
              <c:f>Hoja7!$B$49:$B$51</c:f>
              <c:strCache>
                <c:ptCount val="3"/>
                <c:pt idx="0">
                  <c:v>Rebajas/Descuentos</c:v>
                </c:pt>
                <c:pt idx="1">
                  <c:v>Aumento del producto por el mismo precio </c:v>
                </c:pt>
                <c:pt idx="2">
                  <c:v>Entregar regalos</c:v>
                </c:pt>
              </c:strCache>
            </c:strRef>
          </c:cat>
          <c:val>
            <c:numRef>
              <c:f>Hoja7!$D$49:$D$51</c:f>
              <c:numCache>
                <c:formatCode>0.00%</c:formatCode>
                <c:ptCount val="3"/>
                <c:pt idx="0">
                  <c:v>0.82014388489208634</c:v>
                </c:pt>
                <c:pt idx="1">
                  <c:v>0.17266187050359713</c:v>
                </c:pt>
                <c:pt idx="2">
                  <c:v>7.1942446043165523E-3</c:v>
                </c:pt>
              </c:numCache>
            </c:numRef>
          </c:val>
        </c:ser>
        <c:gapWidth val="75"/>
        <c:shape val="box"/>
        <c:axId val="177723264"/>
        <c:axId val="177724800"/>
        <c:axId val="0"/>
      </c:bar3DChart>
      <c:catAx>
        <c:axId val="177723264"/>
        <c:scaling>
          <c:orientation val="minMax"/>
        </c:scaling>
        <c:axPos val="b"/>
        <c:majorTickMark val="none"/>
        <c:tickLblPos val="nextTo"/>
        <c:txPr>
          <a:bodyPr/>
          <a:lstStyle/>
          <a:p>
            <a:pPr>
              <a:defRPr sz="1200"/>
            </a:pPr>
            <a:endParaRPr lang="es-ES"/>
          </a:p>
        </c:txPr>
        <c:crossAx val="177724800"/>
        <c:crosses val="autoZero"/>
        <c:auto val="1"/>
        <c:lblAlgn val="ctr"/>
        <c:lblOffset val="100"/>
      </c:catAx>
      <c:valAx>
        <c:axId val="177724800"/>
        <c:scaling>
          <c:orientation val="minMax"/>
        </c:scaling>
        <c:axPos val="l"/>
        <c:numFmt formatCode="General" sourceLinked="1"/>
        <c:majorTickMark val="none"/>
        <c:tickLblPos val="nextTo"/>
        <c:crossAx val="177723264"/>
        <c:crosses val="autoZero"/>
        <c:crossBetween val="between"/>
      </c:valAx>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s-ES"/>
  <c:chart>
    <c:view3D>
      <c:rAngAx val="1"/>
    </c:view3D>
    <c:floor>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floor>
    <c:plotArea>
      <c:layout>
        <c:manualLayout>
          <c:layoutTarget val="inner"/>
          <c:xMode val="edge"/>
          <c:yMode val="edge"/>
          <c:x val="9.7175673553626482E-2"/>
          <c:y val="5.1400554097404488E-2"/>
          <c:w val="0.56205056419229649"/>
          <c:h val="0.82008102516674686"/>
        </c:manualLayout>
      </c:layout>
      <c:bar3DChart>
        <c:barDir val="col"/>
        <c:grouping val="percentStacked"/>
        <c:ser>
          <c:idx val="0"/>
          <c:order val="0"/>
          <c:tx>
            <c:strRef>
              <c:f>Hoja10!$C$32:$C$33</c:f>
              <c:strCache>
                <c:ptCount val="1"/>
                <c:pt idx="0">
                  <c:v>Recomendación</c:v>
                </c:pt>
              </c:strCache>
            </c:strRef>
          </c:tx>
          <c:spPr>
            <a:solidFill>
              <a:schemeClr val="bg2">
                <a:lumMod val="75000"/>
              </a:schemeClr>
            </a:solidFill>
          </c:spPr>
          <c:dLbls>
            <c:showVal val="1"/>
          </c:dLbls>
          <c:cat>
            <c:strRef>
              <c:f>Hoja10!$B$34:$B$37</c:f>
              <c:strCache>
                <c:ptCount val="3"/>
                <c:pt idx="0">
                  <c:v>Tiendas</c:v>
                </c:pt>
                <c:pt idx="2">
                  <c:v>Restaurantes</c:v>
                </c:pt>
              </c:strCache>
            </c:strRef>
          </c:cat>
          <c:val>
            <c:numRef>
              <c:f>Hoja10!$C$34:$C$37</c:f>
              <c:numCache>
                <c:formatCode>General</c:formatCode>
                <c:ptCount val="4"/>
                <c:pt idx="0" formatCode="0%">
                  <c:v>0.22743682310469321</c:v>
                </c:pt>
                <c:pt idx="2" formatCode="0%">
                  <c:v>0.2461538461538462</c:v>
                </c:pt>
              </c:numCache>
            </c:numRef>
          </c:val>
        </c:ser>
        <c:ser>
          <c:idx val="1"/>
          <c:order val="1"/>
          <c:tx>
            <c:strRef>
              <c:f>Hoja10!$D$32:$D$33</c:f>
              <c:strCache>
                <c:ptCount val="1"/>
                <c:pt idx="0">
                  <c:v>Recomendación</c:v>
                </c:pt>
              </c:strCache>
            </c:strRef>
          </c:tx>
          <c:cat>
            <c:strRef>
              <c:f>Hoja10!$B$34:$B$37</c:f>
              <c:strCache>
                <c:ptCount val="3"/>
                <c:pt idx="0">
                  <c:v>Tiendas</c:v>
                </c:pt>
                <c:pt idx="2">
                  <c:v>Restaurantes</c:v>
                </c:pt>
              </c:strCache>
            </c:strRef>
          </c:cat>
          <c:val>
            <c:numRef>
              <c:f>Hoja10!$D$34:$D$37</c:f>
              <c:numCache>
                <c:formatCode>General</c:formatCode>
                <c:ptCount val="4"/>
              </c:numCache>
            </c:numRef>
          </c:val>
        </c:ser>
        <c:ser>
          <c:idx val="2"/>
          <c:order val="2"/>
          <c:tx>
            <c:strRef>
              <c:f>Hoja10!$E$32:$E$33</c:f>
              <c:strCache>
                <c:ptCount val="1"/>
                <c:pt idx="0">
                  <c:v>Tuvo la oportunidad de comprar local</c:v>
                </c:pt>
              </c:strCache>
            </c:strRef>
          </c:tx>
          <c:dLbls>
            <c:showVal val="1"/>
          </c:dLbls>
          <c:cat>
            <c:strRef>
              <c:f>Hoja10!$B$34:$B$37</c:f>
              <c:strCache>
                <c:ptCount val="3"/>
                <c:pt idx="0">
                  <c:v>Tiendas</c:v>
                </c:pt>
                <c:pt idx="2">
                  <c:v>Restaurantes</c:v>
                </c:pt>
              </c:strCache>
            </c:strRef>
          </c:cat>
          <c:val>
            <c:numRef>
              <c:f>Hoja10!$E$34:$E$37</c:f>
              <c:numCache>
                <c:formatCode>General</c:formatCode>
                <c:ptCount val="4"/>
                <c:pt idx="0" formatCode="0%">
                  <c:v>7.2202166064981949E-2</c:v>
                </c:pt>
                <c:pt idx="2" formatCode="0%">
                  <c:v>4.3076923076923103E-2</c:v>
                </c:pt>
              </c:numCache>
            </c:numRef>
          </c:val>
        </c:ser>
        <c:ser>
          <c:idx val="3"/>
          <c:order val="3"/>
          <c:tx>
            <c:strRef>
              <c:f>Hoja10!$F$32:$F$33</c:f>
              <c:strCache>
                <c:ptCount val="1"/>
                <c:pt idx="0">
                  <c:v>Tuvo la oportunidad de comprar local</c:v>
                </c:pt>
              </c:strCache>
            </c:strRef>
          </c:tx>
          <c:cat>
            <c:strRef>
              <c:f>Hoja10!$B$34:$B$37</c:f>
              <c:strCache>
                <c:ptCount val="3"/>
                <c:pt idx="0">
                  <c:v>Tiendas</c:v>
                </c:pt>
                <c:pt idx="2">
                  <c:v>Restaurantes</c:v>
                </c:pt>
              </c:strCache>
            </c:strRef>
          </c:cat>
          <c:val>
            <c:numRef>
              <c:f>Hoja10!$F$34:$F$37</c:f>
              <c:numCache>
                <c:formatCode>General</c:formatCode>
                <c:ptCount val="4"/>
              </c:numCache>
            </c:numRef>
          </c:val>
        </c:ser>
        <c:ser>
          <c:idx val="4"/>
          <c:order val="4"/>
          <c:tx>
            <c:strRef>
              <c:f>Hoja10!$G$32:$G$33</c:f>
              <c:strCache>
                <c:ptCount val="1"/>
                <c:pt idx="0">
                  <c:v>Tenía Local Propio</c:v>
                </c:pt>
              </c:strCache>
            </c:strRef>
          </c:tx>
          <c:dLbls>
            <c:showVal val="1"/>
          </c:dLbls>
          <c:cat>
            <c:strRef>
              <c:f>Hoja10!$B$34:$B$37</c:f>
              <c:strCache>
                <c:ptCount val="3"/>
                <c:pt idx="0">
                  <c:v>Tiendas</c:v>
                </c:pt>
                <c:pt idx="2">
                  <c:v>Restaurantes</c:v>
                </c:pt>
              </c:strCache>
            </c:strRef>
          </c:cat>
          <c:val>
            <c:numRef>
              <c:f>Hoja10!$G$34:$G$37</c:f>
              <c:numCache>
                <c:formatCode>General</c:formatCode>
                <c:ptCount val="4"/>
                <c:pt idx="0" formatCode="0%">
                  <c:v>0.26353790613718414</c:v>
                </c:pt>
                <c:pt idx="2" formatCode="0%">
                  <c:v>4.9230769230769231E-2</c:v>
                </c:pt>
              </c:numCache>
            </c:numRef>
          </c:val>
        </c:ser>
        <c:ser>
          <c:idx val="5"/>
          <c:order val="5"/>
          <c:tx>
            <c:strRef>
              <c:f>Hoja10!$H$32:$H$33</c:f>
              <c:strCache>
                <c:ptCount val="1"/>
                <c:pt idx="0">
                  <c:v>No existía un local dedicado a la misma  en el sector</c:v>
                </c:pt>
              </c:strCache>
            </c:strRef>
          </c:tx>
          <c:dLbls>
            <c:showVal val="1"/>
          </c:dLbls>
          <c:cat>
            <c:strRef>
              <c:f>Hoja10!$B$34:$B$37</c:f>
              <c:strCache>
                <c:ptCount val="3"/>
                <c:pt idx="0">
                  <c:v>Tiendas</c:v>
                </c:pt>
                <c:pt idx="2">
                  <c:v>Restaurantes</c:v>
                </c:pt>
              </c:strCache>
            </c:strRef>
          </c:cat>
          <c:val>
            <c:numRef>
              <c:f>Hoja10!$H$34:$H$37</c:f>
              <c:numCache>
                <c:formatCode>General</c:formatCode>
                <c:ptCount val="4"/>
                <c:pt idx="0" formatCode="0%">
                  <c:v>5.0541516245487361E-2</c:v>
                </c:pt>
                <c:pt idx="2" formatCode="0%">
                  <c:v>8.0000000000000043E-2</c:v>
                </c:pt>
              </c:numCache>
            </c:numRef>
          </c:val>
        </c:ser>
        <c:ser>
          <c:idx val="6"/>
          <c:order val="6"/>
          <c:tx>
            <c:strRef>
              <c:f>Hoja10!$I$32:$I$33</c:f>
              <c:strCache>
                <c:ptCount val="1"/>
                <c:pt idx="0">
                  <c:v>No existía un local dedicado a la misma  en el sector</c:v>
                </c:pt>
              </c:strCache>
            </c:strRef>
          </c:tx>
          <c:cat>
            <c:strRef>
              <c:f>Hoja10!$B$34:$B$37</c:f>
              <c:strCache>
                <c:ptCount val="3"/>
                <c:pt idx="0">
                  <c:v>Tiendas</c:v>
                </c:pt>
                <c:pt idx="2">
                  <c:v>Restaurantes</c:v>
                </c:pt>
              </c:strCache>
            </c:strRef>
          </c:cat>
          <c:val>
            <c:numRef>
              <c:f>Hoja10!$I$34:$I$37</c:f>
              <c:numCache>
                <c:formatCode>General</c:formatCode>
                <c:ptCount val="4"/>
              </c:numCache>
            </c:numRef>
          </c:val>
        </c:ser>
        <c:ser>
          <c:idx val="7"/>
          <c:order val="7"/>
          <c:tx>
            <c:strRef>
              <c:f>Hoja10!$J$32:$J$33</c:f>
              <c:strCache>
                <c:ptCount val="1"/>
                <c:pt idx="0">
                  <c:v>Aprovechar el mercado potencial</c:v>
                </c:pt>
              </c:strCache>
            </c:strRef>
          </c:tx>
          <c:spPr>
            <a:solidFill>
              <a:srgbClr val="FF0000"/>
            </a:solidFill>
          </c:spPr>
          <c:dLbls>
            <c:txPr>
              <a:bodyPr/>
              <a:lstStyle/>
              <a:p>
                <a:pPr>
                  <a:defRPr sz="1400" b="1"/>
                </a:pPr>
                <a:endParaRPr lang="es-ES"/>
              </a:p>
            </c:txPr>
            <c:showVal val="1"/>
          </c:dLbls>
          <c:cat>
            <c:strRef>
              <c:f>Hoja10!$B$34:$B$37</c:f>
              <c:strCache>
                <c:ptCount val="3"/>
                <c:pt idx="0">
                  <c:v>Tiendas</c:v>
                </c:pt>
                <c:pt idx="2">
                  <c:v>Restaurantes</c:v>
                </c:pt>
              </c:strCache>
            </c:strRef>
          </c:cat>
          <c:val>
            <c:numRef>
              <c:f>Hoja10!$J$34:$J$37</c:f>
              <c:numCache>
                <c:formatCode>General</c:formatCode>
                <c:ptCount val="4"/>
                <c:pt idx="0" formatCode="0%">
                  <c:v>0.38628158844765392</c:v>
                </c:pt>
                <c:pt idx="2" formatCode="0%">
                  <c:v>0.58153846153846156</c:v>
                </c:pt>
              </c:numCache>
            </c:numRef>
          </c:val>
        </c:ser>
        <c:ser>
          <c:idx val="8"/>
          <c:order val="8"/>
          <c:tx>
            <c:strRef>
              <c:f>Hoja10!$K$32:$K$33</c:f>
              <c:strCache>
                <c:ptCount val="1"/>
                <c:pt idx="0">
                  <c:v>Aprovechar el mercado potencial</c:v>
                </c:pt>
              </c:strCache>
            </c:strRef>
          </c:tx>
          <c:cat>
            <c:strRef>
              <c:f>Hoja10!$B$34:$B$37</c:f>
              <c:strCache>
                <c:ptCount val="3"/>
                <c:pt idx="0">
                  <c:v>Tiendas</c:v>
                </c:pt>
                <c:pt idx="2">
                  <c:v>Restaurantes</c:v>
                </c:pt>
              </c:strCache>
            </c:strRef>
          </c:cat>
          <c:val>
            <c:numRef>
              <c:f>Hoja10!$K$34:$K$37</c:f>
              <c:numCache>
                <c:formatCode>General</c:formatCode>
                <c:ptCount val="4"/>
              </c:numCache>
            </c:numRef>
          </c:val>
        </c:ser>
        <c:shape val="cylinder"/>
        <c:axId val="179606272"/>
        <c:axId val="179607808"/>
        <c:axId val="0"/>
      </c:bar3DChart>
      <c:catAx>
        <c:axId val="179606272"/>
        <c:scaling>
          <c:orientation val="minMax"/>
        </c:scaling>
        <c:axPos val="b"/>
        <c:tickLblPos val="nextTo"/>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sz="1400"/>
            </a:pPr>
            <a:endParaRPr lang="es-ES"/>
          </a:p>
        </c:txPr>
        <c:crossAx val="179607808"/>
        <c:crosses val="autoZero"/>
        <c:auto val="1"/>
        <c:lblAlgn val="ctr"/>
        <c:lblOffset val="100"/>
      </c:catAx>
      <c:valAx>
        <c:axId val="179607808"/>
        <c:scaling>
          <c:orientation val="minMax"/>
        </c:scaling>
        <c:axPos val="l"/>
        <c:numFmt formatCode="0%" sourceLinked="1"/>
        <c:tickLblPos val="nextTo"/>
        <c:crossAx val="179606272"/>
        <c:crosses val="autoZero"/>
        <c:crossBetween val="between"/>
      </c:valAx>
    </c:plotArea>
    <c:legend>
      <c:legendPos val="r"/>
      <c:legendEntry>
        <c:idx val="7"/>
        <c:delete val="1"/>
      </c:legendEntry>
      <c:legendEntry>
        <c:idx val="6"/>
        <c:delete val="1"/>
      </c:legendEntry>
      <c:legendEntry>
        <c:idx val="2"/>
        <c:delete val="1"/>
      </c:legendEntry>
      <c:legendEntry>
        <c:idx val="0"/>
        <c:delete val="1"/>
      </c:legendEntry>
      <c:layout/>
      <c:txPr>
        <a:bodyPr/>
        <a:lstStyle/>
        <a:p>
          <a:pPr>
            <a:defRPr sz="1800"/>
          </a:pPr>
          <a:endParaRPr lang="es-ES"/>
        </a:p>
      </c:txPr>
    </c:legend>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s-ES"/>
  <c:chart>
    <c:view3D>
      <c:rAngAx val="1"/>
    </c:view3D>
    <c:floor>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floor>
    <c:plotArea>
      <c:layout/>
      <c:bar3DChart>
        <c:barDir val="col"/>
        <c:grouping val="percentStacked"/>
        <c:ser>
          <c:idx val="0"/>
          <c:order val="0"/>
          <c:tx>
            <c:strRef>
              <c:f>Hoja11!$C$21:$C$22</c:f>
              <c:strCache>
                <c:ptCount val="1"/>
                <c:pt idx="0">
                  <c:v>SI</c:v>
                </c:pt>
              </c:strCache>
            </c:strRef>
          </c:tx>
          <c:spPr>
            <a:solidFill>
              <a:schemeClr val="accent5">
                <a:lumMod val="75000"/>
              </a:schemeClr>
            </a:solidFill>
          </c:spPr>
          <c:dLbls>
            <c:dLbl>
              <c:idx val="2"/>
              <c:layout>
                <c:manualLayout>
                  <c:x val="7.0671378091872765E-3"/>
                  <c:y val="-1.9493177387914271E-2"/>
                </c:manualLayout>
              </c:layout>
              <c:showVal val="1"/>
            </c:dLbl>
            <c:showVal val="1"/>
          </c:dLbls>
          <c:cat>
            <c:strRef>
              <c:f>Hoja11!$B$23:$B$26</c:f>
              <c:strCache>
                <c:ptCount val="3"/>
                <c:pt idx="0">
                  <c:v>Tiendas </c:v>
                </c:pt>
                <c:pt idx="2">
                  <c:v>restaurantes</c:v>
                </c:pt>
              </c:strCache>
            </c:strRef>
          </c:cat>
          <c:val>
            <c:numRef>
              <c:f>Hoja11!$C$23:$C$26</c:f>
              <c:numCache>
                <c:formatCode>General</c:formatCode>
                <c:ptCount val="4"/>
                <c:pt idx="0" formatCode="0%">
                  <c:v>5.4151624548736572E-2</c:v>
                </c:pt>
                <c:pt idx="2" formatCode="0%">
                  <c:v>0.17538461538461522</c:v>
                </c:pt>
              </c:numCache>
            </c:numRef>
          </c:val>
        </c:ser>
        <c:ser>
          <c:idx val="1"/>
          <c:order val="1"/>
          <c:tx>
            <c:strRef>
              <c:f>Hoja11!$D$21:$D$22</c:f>
              <c:strCache>
                <c:ptCount val="1"/>
                <c:pt idx="0">
                  <c:v>SI</c:v>
                </c:pt>
              </c:strCache>
            </c:strRef>
          </c:tx>
          <c:cat>
            <c:strRef>
              <c:f>Hoja11!$B$23:$B$26</c:f>
              <c:strCache>
                <c:ptCount val="3"/>
                <c:pt idx="0">
                  <c:v>Tiendas </c:v>
                </c:pt>
                <c:pt idx="2">
                  <c:v>restaurantes</c:v>
                </c:pt>
              </c:strCache>
            </c:strRef>
          </c:cat>
          <c:val>
            <c:numRef>
              <c:f>Hoja11!$D$23:$D$26</c:f>
              <c:numCache>
                <c:formatCode>General</c:formatCode>
                <c:ptCount val="4"/>
              </c:numCache>
            </c:numRef>
          </c:val>
        </c:ser>
        <c:ser>
          <c:idx val="2"/>
          <c:order val="2"/>
          <c:tx>
            <c:strRef>
              <c:f>Hoja11!$E$21:$E$22</c:f>
              <c:strCache>
                <c:ptCount val="1"/>
                <c:pt idx="0">
                  <c:v>NO</c:v>
                </c:pt>
              </c:strCache>
            </c:strRef>
          </c:tx>
          <c:spPr>
            <a:solidFill>
              <a:schemeClr val="accent6">
                <a:lumMod val="75000"/>
              </a:schemeClr>
            </a:solidFill>
          </c:spPr>
          <c:dLbls>
            <c:dLbl>
              <c:idx val="0"/>
              <c:layout>
                <c:manualLayout>
                  <c:x val="1.1778563015312169E-2"/>
                  <c:y val="-0.28070175438596495"/>
                </c:manualLayout>
              </c:layout>
              <c:showVal val="1"/>
            </c:dLbl>
            <c:dLbl>
              <c:idx val="2"/>
              <c:layout>
                <c:manualLayout>
                  <c:x val="1.413427561837456E-2"/>
                  <c:y val="-8.1871345029239984E-2"/>
                </c:manualLayout>
              </c:layout>
              <c:showVal val="1"/>
            </c:dLbl>
            <c:txPr>
              <a:bodyPr/>
              <a:lstStyle/>
              <a:p>
                <a:pPr>
                  <a:defRPr sz="1200" b="1"/>
                </a:pPr>
                <a:endParaRPr lang="es-ES"/>
              </a:p>
            </c:txPr>
            <c:showVal val="1"/>
          </c:dLbls>
          <c:cat>
            <c:strRef>
              <c:f>Hoja11!$B$23:$B$26</c:f>
              <c:strCache>
                <c:ptCount val="3"/>
                <c:pt idx="0">
                  <c:v>Tiendas </c:v>
                </c:pt>
                <c:pt idx="2">
                  <c:v>restaurantes</c:v>
                </c:pt>
              </c:strCache>
            </c:strRef>
          </c:cat>
          <c:val>
            <c:numRef>
              <c:f>Hoja11!$E$23:$E$26</c:f>
              <c:numCache>
                <c:formatCode>General</c:formatCode>
                <c:ptCount val="4"/>
                <c:pt idx="0" formatCode="0%">
                  <c:v>0.94584837545126355</c:v>
                </c:pt>
                <c:pt idx="2" formatCode="0%">
                  <c:v>0.82461538461538464</c:v>
                </c:pt>
              </c:numCache>
            </c:numRef>
          </c:val>
        </c:ser>
        <c:ser>
          <c:idx val="3"/>
          <c:order val="3"/>
          <c:tx>
            <c:strRef>
              <c:f>Hoja11!$F$21:$F$22</c:f>
              <c:strCache>
                <c:ptCount val="1"/>
                <c:pt idx="0">
                  <c:v>NO</c:v>
                </c:pt>
              </c:strCache>
            </c:strRef>
          </c:tx>
          <c:cat>
            <c:strRef>
              <c:f>Hoja11!$B$23:$B$26</c:f>
              <c:strCache>
                <c:ptCount val="3"/>
                <c:pt idx="0">
                  <c:v>Tiendas </c:v>
                </c:pt>
                <c:pt idx="2">
                  <c:v>restaurantes</c:v>
                </c:pt>
              </c:strCache>
            </c:strRef>
          </c:cat>
          <c:val>
            <c:numRef>
              <c:f>Hoja11!$F$23:$F$26</c:f>
              <c:numCache>
                <c:formatCode>General</c:formatCode>
                <c:ptCount val="4"/>
              </c:numCache>
            </c:numRef>
          </c:val>
        </c:ser>
        <c:shape val="cylinder"/>
        <c:axId val="184491008"/>
        <c:axId val="185431552"/>
        <c:axId val="0"/>
      </c:bar3DChart>
      <c:catAx>
        <c:axId val="184491008"/>
        <c:scaling>
          <c:orientation val="minMax"/>
        </c:scaling>
        <c:axPos val="b"/>
        <c:tickLblPos val="nextTo"/>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sz="1800"/>
            </a:pPr>
            <a:endParaRPr lang="es-ES"/>
          </a:p>
        </c:txPr>
        <c:crossAx val="185431552"/>
        <c:crosses val="autoZero"/>
        <c:auto val="1"/>
        <c:lblAlgn val="ctr"/>
        <c:lblOffset val="100"/>
      </c:catAx>
      <c:valAx>
        <c:axId val="185431552"/>
        <c:scaling>
          <c:orientation val="minMax"/>
        </c:scaling>
        <c:axPos val="l"/>
        <c:numFmt formatCode="0%" sourceLinked="1"/>
        <c:tickLblPos val="nextTo"/>
        <c:crossAx val="184491008"/>
        <c:crosses val="autoZero"/>
        <c:crossBetween val="between"/>
      </c:valAx>
    </c:plotArea>
    <c:legend>
      <c:legendPos val="r"/>
      <c:legendEntry>
        <c:idx val="2"/>
        <c:delete val="1"/>
      </c:legendEntry>
      <c:legendEntry>
        <c:idx val="0"/>
        <c:delete val="1"/>
      </c:legendEntry>
      <c:layout/>
      <c:txPr>
        <a:bodyPr/>
        <a:lstStyle/>
        <a:p>
          <a:pPr>
            <a:defRPr sz="2400"/>
          </a:pPr>
          <a:endParaRPr lang="es-ES"/>
        </a:p>
      </c:txPr>
    </c:legend>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s-ES"/>
  <c:chart>
    <c:view3D>
      <c:rotX val="10"/>
      <c:rotY val="40"/>
      <c:depthPercent val="190"/>
      <c:rAngAx val="1"/>
    </c:view3D>
    <c:floor>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floor>
    <c:plotArea>
      <c:layout>
        <c:manualLayout>
          <c:layoutTarget val="inner"/>
          <c:xMode val="edge"/>
          <c:yMode val="edge"/>
          <c:x val="5.6204589180642806E-2"/>
          <c:y val="3.5079051137565181E-2"/>
          <c:w val="0.94379541081935825"/>
          <c:h val="0.86229577937828972"/>
        </c:manualLayout>
      </c:layout>
      <c:bar3DChart>
        <c:barDir val="col"/>
        <c:grouping val="clustered"/>
        <c:ser>
          <c:idx val="0"/>
          <c:order val="0"/>
          <c:tx>
            <c:strRef>
              <c:f>Hoja12!$C$9</c:f>
              <c:strCache>
                <c:ptCount val="1"/>
                <c:pt idx="0">
                  <c:v>Letrero</c:v>
                </c:pt>
              </c:strCache>
            </c:strRef>
          </c:tx>
          <c:dLbls>
            <c:dLbl>
              <c:idx val="2"/>
              <c:layout>
                <c:manualLayout>
                  <c:x val="1.3888887369981721E-2"/>
                  <c:y val="-6.3191153238546698E-3"/>
                </c:manualLayout>
              </c:layout>
              <c:showVal val="1"/>
            </c:dLbl>
            <c:txPr>
              <a:bodyPr rot="0"/>
              <a:lstStyle/>
              <a:p>
                <a:pPr>
                  <a:defRPr sz="1100" b="1"/>
                </a:pPr>
                <a:endParaRPr lang="es-ES"/>
              </a:p>
            </c:txPr>
            <c:showVal val="1"/>
          </c:dLbls>
          <c:cat>
            <c:strRef>
              <c:f>Hoja12!$B$11:$B$14</c:f>
              <c:strCache>
                <c:ptCount val="3"/>
                <c:pt idx="0">
                  <c:v>Tiendas</c:v>
                </c:pt>
                <c:pt idx="2">
                  <c:v>Restaurantes</c:v>
                </c:pt>
              </c:strCache>
            </c:strRef>
          </c:cat>
          <c:val>
            <c:numRef>
              <c:f>Hoja12!$C$11:$C$14</c:f>
              <c:numCache>
                <c:formatCode>General</c:formatCode>
                <c:ptCount val="4"/>
                <c:pt idx="0" formatCode="0%">
                  <c:v>0.75838926174496646</c:v>
                </c:pt>
                <c:pt idx="2" formatCode="0%">
                  <c:v>0.5253940455341507</c:v>
                </c:pt>
              </c:numCache>
            </c:numRef>
          </c:val>
        </c:ser>
        <c:ser>
          <c:idx val="1"/>
          <c:order val="1"/>
          <c:tx>
            <c:strRef>
              <c:f>Hoja12!$D$9</c:f>
              <c:strCache>
                <c:ptCount val="1"/>
                <c:pt idx="0">
                  <c:v>Logo</c:v>
                </c:pt>
              </c:strCache>
            </c:strRef>
          </c:tx>
          <c:dLbls>
            <c:dLbl>
              <c:idx val="0"/>
              <c:layout>
                <c:manualLayout>
                  <c:x val="2.9440722939553486E-2"/>
                  <c:y val="-3.7914691943127965E-2"/>
                </c:manualLayout>
              </c:layout>
              <c:showVal val="1"/>
            </c:dLbl>
            <c:dLbl>
              <c:idx val="2"/>
              <c:layout>
                <c:manualLayout>
                  <c:x val="2.6388886002965222E-2"/>
                  <c:y val="-3.1595576619273379E-3"/>
                </c:manualLayout>
              </c:layout>
              <c:showVal val="1"/>
            </c:dLbl>
            <c:showVal val="1"/>
          </c:dLbls>
          <c:cat>
            <c:strRef>
              <c:f>Hoja12!$B$11:$B$14</c:f>
              <c:strCache>
                <c:ptCount val="3"/>
                <c:pt idx="0">
                  <c:v>Tiendas</c:v>
                </c:pt>
                <c:pt idx="2">
                  <c:v>Restaurantes</c:v>
                </c:pt>
              </c:strCache>
            </c:strRef>
          </c:cat>
          <c:val>
            <c:numRef>
              <c:f>Hoja12!$D$11:$D$14</c:f>
              <c:numCache>
                <c:formatCode>General</c:formatCode>
                <c:ptCount val="4"/>
                <c:pt idx="0" formatCode="0%">
                  <c:v>4.3624161073825475E-2</c:v>
                </c:pt>
                <c:pt idx="2" formatCode="0%">
                  <c:v>0.18739054290718041</c:v>
                </c:pt>
              </c:numCache>
            </c:numRef>
          </c:val>
        </c:ser>
        <c:ser>
          <c:idx val="2"/>
          <c:order val="2"/>
          <c:tx>
            <c:strRef>
              <c:f>Hoja12!$E$9</c:f>
              <c:strCache>
                <c:ptCount val="1"/>
                <c:pt idx="0">
                  <c:v>Marca Comercial</c:v>
                </c:pt>
              </c:strCache>
            </c:strRef>
          </c:tx>
          <c:dLbls>
            <c:dLbl>
              <c:idx val="0"/>
              <c:layout>
                <c:manualLayout>
                  <c:x val="1.9444442317974389E-2"/>
                  <c:y val="-3.7914691943127965E-2"/>
                </c:manualLayout>
              </c:layout>
              <c:showVal val="1"/>
            </c:dLbl>
            <c:dLbl>
              <c:idx val="2"/>
              <c:layout>
                <c:manualLayout>
                  <c:x val="1.3888887369981721E-2"/>
                  <c:y val="-3.1595576619273379E-3"/>
                </c:manualLayout>
              </c:layout>
              <c:showVal val="1"/>
            </c:dLbl>
            <c:showVal val="1"/>
          </c:dLbls>
          <c:cat>
            <c:strRef>
              <c:f>Hoja12!$B$11:$B$14</c:f>
              <c:strCache>
                <c:ptCount val="3"/>
                <c:pt idx="0">
                  <c:v>Tiendas</c:v>
                </c:pt>
                <c:pt idx="2">
                  <c:v>Restaurantes</c:v>
                </c:pt>
              </c:strCache>
            </c:strRef>
          </c:cat>
          <c:val>
            <c:numRef>
              <c:f>Hoja12!$E$11:$E$14</c:f>
              <c:numCache>
                <c:formatCode>General</c:formatCode>
                <c:ptCount val="4"/>
                <c:pt idx="0" formatCode="0%">
                  <c:v>6.711409395973175E-3</c:v>
                </c:pt>
                <c:pt idx="2" formatCode="0%">
                  <c:v>4.3782837127845996E-2</c:v>
                </c:pt>
              </c:numCache>
            </c:numRef>
          </c:val>
        </c:ser>
        <c:ser>
          <c:idx val="3"/>
          <c:order val="3"/>
          <c:tx>
            <c:strRef>
              <c:f>Hoja12!$F$9</c:f>
              <c:strCache>
                <c:ptCount val="1"/>
                <c:pt idx="0">
                  <c:v>Eslogan</c:v>
                </c:pt>
              </c:strCache>
            </c:strRef>
          </c:tx>
          <c:dLbls>
            <c:dLbl>
              <c:idx val="0"/>
              <c:layout>
                <c:manualLayout>
                  <c:x val="1.8055553580976207E-2"/>
                  <c:y val="-3.1595576619273376E-2"/>
                </c:manualLayout>
              </c:layout>
              <c:showVal val="1"/>
            </c:dLbl>
            <c:dLbl>
              <c:idx val="2"/>
              <c:layout>
                <c:manualLayout>
                  <c:x val="1.9444442317974389E-2"/>
                  <c:y val="6.3191153238546698E-3"/>
                </c:manualLayout>
              </c:layout>
              <c:showVal val="1"/>
            </c:dLbl>
            <c:showVal val="1"/>
          </c:dLbls>
          <c:cat>
            <c:strRef>
              <c:f>Hoja12!$B$11:$B$14</c:f>
              <c:strCache>
                <c:ptCount val="3"/>
                <c:pt idx="0">
                  <c:v>Tiendas</c:v>
                </c:pt>
                <c:pt idx="2">
                  <c:v>Restaurantes</c:v>
                </c:pt>
              </c:strCache>
            </c:strRef>
          </c:cat>
          <c:val>
            <c:numRef>
              <c:f>Hoja12!$F$11:$F$14</c:f>
              <c:numCache>
                <c:formatCode>General</c:formatCode>
                <c:ptCount val="4"/>
                <c:pt idx="0" formatCode="0%">
                  <c:v>1.3422818791946324E-2</c:v>
                </c:pt>
                <c:pt idx="2" formatCode="0%">
                  <c:v>5.4290718038528966E-2</c:v>
                </c:pt>
              </c:numCache>
            </c:numRef>
          </c:val>
        </c:ser>
        <c:ser>
          <c:idx val="4"/>
          <c:order val="4"/>
          <c:tx>
            <c:strRef>
              <c:f>Hoja12!$G$9</c:f>
              <c:strCache>
                <c:ptCount val="1"/>
                <c:pt idx="0">
                  <c:v>Página Web</c:v>
                </c:pt>
              </c:strCache>
            </c:strRef>
          </c:tx>
          <c:dLbls>
            <c:dLbl>
              <c:idx val="0"/>
              <c:layout>
                <c:manualLayout>
                  <c:x val="6.6657910470482229E-3"/>
                  <c:y val="9.4786729857820051E-3"/>
                </c:manualLayout>
              </c:layout>
              <c:showVal val="1"/>
            </c:dLbl>
            <c:dLbl>
              <c:idx val="2"/>
              <c:layout>
                <c:manualLayout>
                  <c:x val="9.7222211589871876E-3"/>
                  <c:y val="2.8436018957345998E-2"/>
                </c:manualLayout>
              </c:layout>
              <c:showVal val="1"/>
            </c:dLbl>
            <c:showVal val="1"/>
          </c:dLbls>
          <c:cat>
            <c:strRef>
              <c:f>Hoja12!$B$11:$B$14</c:f>
              <c:strCache>
                <c:ptCount val="3"/>
                <c:pt idx="0">
                  <c:v>Tiendas</c:v>
                </c:pt>
                <c:pt idx="2">
                  <c:v>Restaurantes</c:v>
                </c:pt>
              </c:strCache>
            </c:strRef>
          </c:cat>
          <c:val>
            <c:numRef>
              <c:f>Hoja12!$G$11:$G$14</c:f>
              <c:numCache>
                <c:formatCode>General</c:formatCode>
                <c:ptCount val="4"/>
                <c:pt idx="0" formatCode="0.0%">
                  <c:v>3.3557046979865814E-3</c:v>
                </c:pt>
                <c:pt idx="2" formatCode="0%">
                  <c:v>2.2767075306479898E-2</c:v>
                </c:pt>
              </c:numCache>
            </c:numRef>
          </c:val>
        </c:ser>
        <c:ser>
          <c:idx val="5"/>
          <c:order val="5"/>
          <c:tx>
            <c:strRef>
              <c:f>Hoja12!$H$9</c:f>
              <c:strCache>
                <c:ptCount val="1"/>
                <c:pt idx="0">
                  <c:v>Uniforme</c:v>
                </c:pt>
              </c:strCache>
            </c:strRef>
          </c:tx>
          <c:dLbls>
            <c:dLbl>
              <c:idx val="0"/>
              <c:layout>
                <c:manualLayout>
                  <c:x val="1.2221345995040902E-2"/>
                  <c:y val="9.4786729857820051E-3"/>
                </c:manualLayout>
              </c:layout>
              <c:showVal val="1"/>
            </c:dLbl>
            <c:dLbl>
              <c:idx val="2"/>
              <c:layout>
                <c:manualLayout>
                  <c:x val="1.1111109895985384E-2"/>
                  <c:y val="-1.2638230647709321E-2"/>
                </c:manualLayout>
              </c:layout>
              <c:showVal val="1"/>
            </c:dLbl>
            <c:showVal val="1"/>
          </c:dLbls>
          <c:cat>
            <c:strRef>
              <c:f>Hoja12!$B$11:$B$14</c:f>
              <c:strCache>
                <c:ptCount val="3"/>
                <c:pt idx="0">
                  <c:v>Tiendas</c:v>
                </c:pt>
                <c:pt idx="2">
                  <c:v>Restaurantes</c:v>
                </c:pt>
              </c:strCache>
            </c:strRef>
          </c:cat>
          <c:val>
            <c:numRef>
              <c:f>Hoja12!$H$11:$H$14</c:f>
              <c:numCache>
                <c:formatCode>General</c:formatCode>
                <c:ptCount val="4"/>
                <c:pt idx="0" formatCode="0.0%">
                  <c:v>3.3557046979865814E-3</c:v>
                </c:pt>
                <c:pt idx="2" formatCode="0%">
                  <c:v>0.12259194395796859</c:v>
                </c:pt>
              </c:numCache>
            </c:numRef>
          </c:val>
        </c:ser>
        <c:ser>
          <c:idx val="6"/>
          <c:order val="6"/>
          <c:tx>
            <c:strRef>
              <c:f>Hoja12!$I$9</c:f>
              <c:strCache>
                <c:ptCount val="1"/>
                <c:pt idx="0">
                  <c:v>Ninguno</c:v>
                </c:pt>
              </c:strCache>
            </c:strRef>
          </c:tx>
          <c:dLbls>
            <c:dLbl>
              <c:idx val="0"/>
              <c:layout>
                <c:manualLayout>
                  <c:x val="1.8050960405625503E-2"/>
                  <c:y val="-1.8957345971563982E-2"/>
                </c:manualLayout>
              </c:layout>
              <c:showVal val="1"/>
            </c:dLbl>
            <c:dLbl>
              <c:idx val="2"/>
              <c:layout>
                <c:manualLayout>
                  <c:x val="2.2222219791970754E-2"/>
                  <c:y val="-3.1595576619273379E-3"/>
                </c:manualLayout>
              </c:layout>
              <c:showVal val="1"/>
            </c:dLbl>
            <c:showVal val="1"/>
          </c:dLbls>
          <c:cat>
            <c:strRef>
              <c:f>Hoja12!$B$11:$B$14</c:f>
              <c:strCache>
                <c:ptCount val="3"/>
                <c:pt idx="0">
                  <c:v>Tiendas</c:v>
                </c:pt>
                <c:pt idx="2">
                  <c:v>Restaurantes</c:v>
                </c:pt>
              </c:strCache>
            </c:strRef>
          </c:cat>
          <c:val>
            <c:numRef>
              <c:f>Hoja12!$I$11:$I$14</c:f>
              <c:numCache>
                <c:formatCode>General</c:formatCode>
                <c:ptCount val="4"/>
                <c:pt idx="0" formatCode="0%">
                  <c:v>0.17114093959731574</c:v>
                </c:pt>
                <c:pt idx="2" formatCode="0%">
                  <c:v>4.3782837127845996E-2</c:v>
                </c:pt>
              </c:numCache>
            </c:numRef>
          </c:val>
        </c:ser>
        <c:shape val="cylinder"/>
        <c:axId val="190122624"/>
        <c:axId val="190251392"/>
        <c:axId val="0"/>
      </c:bar3DChart>
      <c:catAx>
        <c:axId val="190122624"/>
        <c:scaling>
          <c:orientation val="minMax"/>
        </c:scaling>
        <c:axPos val="b"/>
        <c:tickLblPos val="nextTo"/>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c:spPr>
        <c:txPr>
          <a:bodyPr/>
          <a:lstStyle/>
          <a:p>
            <a:pPr>
              <a:defRPr sz="1600"/>
            </a:pPr>
            <a:endParaRPr lang="es-ES"/>
          </a:p>
        </c:txPr>
        <c:crossAx val="190251392"/>
        <c:crosses val="autoZero"/>
        <c:auto val="1"/>
        <c:lblAlgn val="ctr"/>
        <c:lblOffset val="100"/>
      </c:catAx>
      <c:valAx>
        <c:axId val="190251392"/>
        <c:scaling>
          <c:orientation val="minMax"/>
        </c:scaling>
        <c:axPos val="l"/>
        <c:numFmt formatCode="0%" sourceLinked="1"/>
        <c:tickLblPos val="nextTo"/>
        <c:crossAx val="190122624"/>
        <c:crosses val="autoZero"/>
        <c:crossBetween val="between"/>
      </c:valAx>
    </c:plotArea>
    <c:legend>
      <c:legendPos val="r"/>
      <c:layout/>
      <c:txPr>
        <a:bodyPr/>
        <a:lstStyle/>
        <a:p>
          <a:pPr>
            <a:defRPr sz="1600"/>
          </a:pPr>
          <a:endParaRPr lang="es-E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4"/>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s-EC" sz="1800" b="1" dirty="0" smtClean="0"/>
              <a:t>Líneas de Negocio</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s-ES" dirty="0"/>
          </a:p>
        </c:rich>
      </c:tx>
      <c:layout/>
    </c:title>
    <c:plotArea>
      <c:layout>
        <c:manualLayout>
          <c:layoutTarget val="inner"/>
          <c:xMode val="edge"/>
          <c:yMode val="edge"/>
          <c:x val="0.17763756633399755"/>
          <c:y val="0.15757621682431491"/>
          <c:w val="0.67633411520114162"/>
          <c:h val="0.64347532106441985"/>
        </c:manualLayout>
      </c:layout>
      <c:barChart>
        <c:barDir val="bar"/>
        <c:grouping val="stacked"/>
        <c:ser>
          <c:idx val="0"/>
          <c:order val="0"/>
          <c:spPr>
            <a:solidFill>
              <a:schemeClr val="accent2"/>
            </a:solidFill>
            <a:ln cmpd="sng">
              <a:solidFill>
                <a:schemeClr val="tx2"/>
              </a:solidFill>
            </a:ln>
            <a:effectLst>
              <a:outerShdw blurRad="50800" dist="50800" dir="5400000" algn="ctr" rotWithShape="0">
                <a:schemeClr val="tx2"/>
              </a:outerShdw>
            </a:effectLst>
          </c:spPr>
          <c:dLbls>
            <c:numFmt formatCode="General" sourceLinked="0"/>
            <c:spPr>
              <a:noFill/>
              <a:ln cmpd="sng">
                <a:solidFill>
                  <a:srgbClr val="1F497D"/>
                </a:solidFill>
                <a:prstDash val="solid"/>
              </a:ln>
              <a:effectLst>
                <a:outerShdw blurRad="50800" dist="50800" dir="5400000" algn="ctr" rotWithShape="0">
                  <a:schemeClr val="tx2"/>
                </a:outerShdw>
              </a:effectLst>
            </c:spPr>
            <c:txPr>
              <a:bodyPr rot="0" vert="horz"/>
              <a:lstStyle/>
              <a:p>
                <a:pPr>
                  <a:defRPr/>
                </a:pPr>
                <a:endParaRPr lang="es-ES"/>
              </a:p>
            </c:txPr>
            <c:showVal val="1"/>
          </c:dLbls>
          <c:cat>
            <c:strRef>
              <c:f>Hoja1!$A$31:$A$32</c:f>
              <c:strCache>
                <c:ptCount val="2"/>
                <c:pt idx="0">
                  <c:v>Tiendas </c:v>
                </c:pt>
                <c:pt idx="1">
                  <c:v>Restaurantes </c:v>
                </c:pt>
              </c:strCache>
            </c:strRef>
          </c:cat>
          <c:val>
            <c:numRef>
              <c:f>Hoja1!$B$31:$B$32</c:f>
              <c:numCache>
                <c:formatCode>General</c:formatCode>
                <c:ptCount val="2"/>
                <c:pt idx="0">
                  <c:v>277</c:v>
                </c:pt>
                <c:pt idx="1">
                  <c:v>325</c:v>
                </c:pt>
              </c:numCache>
            </c:numRef>
          </c:val>
        </c:ser>
        <c:ser>
          <c:idx val="1"/>
          <c:order val="1"/>
          <c:dLbls>
            <c:dLbl>
              <c:idx val="0"/>
              <c:layout>
                <c:manualLayout>
                  <c:x val="3.3293508979934071E-2"/>
                  <c:y val="0"/>
                </c:manualLayout>
              </c:layout>
              <c:spPr/>
              <c:txPr>
                <a:bodyPr rot="0" vert="horz" anchor="ctr" anchorCtr="0"/>
                <a:lstStyle/>
                <a:p>
                  <a:pPr>
                    <a:defRPr/>
                  </a:pPr>
                  <a:endParaRPr lang="es-ES"/>
                </a:p>
              </c:txPr>
              <c:showVal val="1"/>
            </c:dLbl>
            <c:dLbl>
              <c:idx val="1"/>
              <c:layout>
                <c:manualLayout>
                  <c:x val="3.8550378818871051E-2"/>
                  <c:y val="4.6267084211922193E-3"/>
                </c:manualLayout>
              </c:layout>
              <c:spPr/>
              <c:txPr>
                <a:bodyPr rot="0" vert="horz" anchor="t" anchorCtr="0"/>
                <a:lstStyle/>
                <a:p>
                  <a:pPr>
                    <a:defRPr/>
                  </a:pPr>
                  <a:endParaRPr lang="es-ES"/>
                </a:p>
              </c:txPr>
              <c:showVal val="1"/>
            </c:dLbl>
            <c:txPr>
              <a:bodyPr rot="0" vert="wordArtVert" anchor="t" anchorCtr="0"/>
              <a:lstStyle/>
              <a:p>
                <a:pPr>
                  <a:defRPr/>
                </a:pPr>
                <a:endParaRPr lang="es-ES"/>
              </a:p>
            </c:txPr>
            <c:showVal val="1"/>
          </c:dLbls>
          <c:cat>
            <c:strRef>
              <c:f>Hoja1!$A$31:$A$32</c:f>
              <c:strCache>
                <c:ptCount val="2"/>
                <c:pt idx="0">
                  <c:v>Tiendas </c:v>
                </c:pt>
                <c:pt idx="1">
                  <c:v>Restaurantes </c:v>
                </c:pt>
              </c:strCache>
            </c:strRef>
          </c:cat>
          <c:val>
            <c:numRef>
              <c:f>Hoja1!$C$31:$C$32</c:f>
              <c:numCache>
                <c:formatCode>0%</c:formatCode>
                <c:ptCount val="2"/>
                <c:pt idx="0">
                  <c:v>0.46013289036544908</c:v>
                </c:pt>
                <c:pt idx="1">
                  <c:v>0.53986710963455153</c:v>
                </c:pt>
              </c:numCache>
            </c:numRef>
          </c:val>
        </c:ser>
        <c:dLbls>
          <c:showVal val="1"/>
        </c:dLbls>
        <c:gapWidth val="95"/>
        <c:overlap val="100"/>
        <c:axId val="114418816"/>
        <c:axId val="114420736"/>
      </c:barChart>
      <c:catAx>
        <c:axId val="114418816"/>
        <c:scaling>
          <c:orientation val="minMax"/>
        </c:scaling>
        <c:axPos val="l"/>
        <c:numFmt formatCode="0.00%" sourceLinked="0"/>
        <c:majorTickMark val="none"/>
        <c:tickLblPos val="nextTo"/>
        <c:txPr>
          <a:bodyPr rot="0" vert="horz" anchor="t" anchorCtr="0"/>
          <a:lstStyle/>
          <a:p>
            <a:pPr>
              <a:defRPr/>
            </a:pPr>
            <a:endParaRPr lang="es-ES"/>
          </a:p>
        </c:txPr>
        <c:crossAx val="114420736"/>
        <c:crosses val="autoZero"/>
        <c:lblAlgn val="ctr"/>
        <c:lblOffset val="100"/>
      </c:catAx>
      <c:valAx>
        <c:axId val="114420736"/>
        <c:scaling>
          <c:orientation val="minMax"/>
        </c:scaling>
        <c:delete val="1"/>
        <c:axPos val="b"/>
        <c:numFmt formatCode="General" sourceLinked="1"/>
        <c:tickLblPos val="nextTo"/>
        <c:crossAx val="114418816"/>
        <c:crosses val="autoZero"/>
        <c:crossBetween val="between"/>
      </c:valAx>
    </c:plotArea>
    <c:plotVisOnly val="1"/>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lineChart>
        <c:grouping val="standard"/>
        <c:ser>
          <c:idx val="0"/>
          <c:order val="0"/>
          <c:marker>
            <c:symbol val="none"/>
          </c:marker>
          <c:dPt>
            <c:idx val="1"/>
            <c:spPr>
              <a:ln w="50800">
                <a:solidFill>
                  <a:schemeClr val="accent6">
                    <a:lumMod val="50000"/>
                  </a:schemeClr>
                </a:solidFill>
              </a:ln>
            </c:spPr>
          </c:dPt>
          <c:dLbls>
            <c:dLbl>
              <c:idx val="0"/>
              <c:layout>
                <c:manualLayout>
                  <c:x val="1.9444444444444403E-2"/>
                  <c:y val="-4.6296296296296389E-3"/>
                </c:manualLayout>
              </c:layout>
              <c:showVal val="1"/>
            </c:dLbl>
            <c:dLbl>
              <c:idx val="1"/>
              <c:layout>
                <c:manualLayout>
                  <c:x val="0"/>
                  <c:y val="-9.25925925925929E-3"/>
                </c:manualLayout>
              </c:layout>
              <c:showVal val="1"/>
            </c:dLbl>
            <c:txPr>
              <a:bodyPr/>
              <a:lstStyle/>
              <a:p>
                <a:pPr>
                  <a:defRPr sz="1200" b="1"/>
                </a:pPr>
                <a:endParaRPr lang="es-ES"/>
              </a:p>
            </c:txPr>
            <c:showVal val="1"/>
          </c:dLbls>
          <c:cat>
            <c:strRef>
              <c:f>Hoja14!$B$12:$C$12</c:f>
              <c:strCache>
                <c:ptCount val="2"/>
                <c:pt idx="0">
                  <c:v>Tiendas</c:v>
                </c:pt>
                <c:pt idx="1">
                  <c:v>Restaurantes </c:v>
                </c:pt>
              </c:strCache>
            </c:strRef>
          </c:cat>
          <c:val>
            <c:numRef>
              <c:f>Hoja14!$B$13:$C$13</c:f>
              <c:numCache>
                <c:formatCode>General</c:formatCode>
                <c:ptCount val="2"/>
                <c:pt idx="0">
                  <c:v>8.2200000000000006</c:v>
                </c:pt>
                <c:pt idx="1">
                  <c:v>5.1899999999999995</c:v>
                </c:pt>
              </c:numCache>
            </c:numRef>
          </c:val>
        </c:ser>
        <c:dropLines>
          <c:spPr>
            <a:ln w="25400">
              <a:solidFill>
                <a:schemeClr val="tx1"/>
              </a:solidFill>
              <a:prstDash val="sysDot"/>
            </a:ln>
          </c:spPr>
        </c:dropLines>
        <c:marker val="1"/>
        <c:axId val="191316352"/>
        <c:axId val="191318272"/>
      </c:lineChart>
      <c:catAx>
        <c:axId val="191316352"/>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r>
                  <a:rPr lang="es-EC" sz="1400" b="1" i="0" baseline="0"/>
                  <a:t>Línea de Negocio </a:t>
                </a:r>
                <a:endParaRPr lang="es-ES" sz="1400" b="1" i="0" baseline="0"/>
              </a:p>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endParaRPr lang="es-ES" sz="1400"/>
              </a:p>
            </c:rich>
          </c:tx>
          <c:layout>
            <c:manualLayout>
              <c:xMode val="edge"/>
              <c:yMode val="edge"/>
              <c:x val="0.42069553805774285"/>
              <c:y val="0.81861111111111162"/>
            </c:manualLayout>
          </c:layout>
        </c:title>
        <c:majorTickMark val="none"/>
        <c:tickLblPos val="nextTo"/>
        <c:txPr>
          <a:bodyPr/>
          <a:lstStyle/>
          <a:p>
            <a:pPr>
              <a:defRPr sz="1400" b="0"/>
            </a:pPr>
            <a:endParaRPr lang="es-ES"/>
          </a:p>
        </c:txPr>
        <c:crossAx val="191318272"/>
        <c:crosses val="autoZero"/>
        <c:auto val="1"/>
        <c:lblAlgn val="ctr"/>
        <c:lblOffset val="100"/>
      </c:catAx>
      <c:valAx>
        <c:axId val="191318272"/>
        <c:scaling>
          <c:orientation val="minMax"/>
        </c:scaling>
        <c:axPos val="l"/>
        <c:title>
          <c:tx>
            <c:rich>
              <a:bodyPr/>
              <a:lstStyle/>
              <a:p>
                <a:pPr>
                  <a:defRPr sz="1400"/>
                </a:pPr>
                <a:r>
                  <a:rPr lang="es-EC" sz="1400" b="1" i="0" u="none" strike="noStrike" baseline="0"/>
                  <a:t> </a:t>
                </a:r>
                <a:r>
                  <a:rPr lang="es-ES_tradnl" sz="1400" b="1" i="0" u="none" strike="noStrike" baseline="0"/>
                  <a:t>tiempo que  tiene desarrollando su actividad comercial</a:t>
                </a:r>
                <a:endParaRPr lang="es-ES" sz="1400"/>
              </a:p>
            </c:rich>
          </c:tx>
          <c:layout/>
        </c:title>
        <c:numFmt formatCode="General" sourceLinked="1"/>
        <c:tickLblPos val="nextTo"/>
        <c:crossAx val="191316352"/>
        <c:crosses val="autoZero"/>
        <c:crossBetween val="between"/>
      </c:valAx>
    </c:plotArea>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lineChart>
        <c:grouping val="standard"/>
        <c:ser>
          <c:idx val="0"/>
          <c:order val="0"/>
          <c:spPr>
            <a:ln w="50800">
              <a:solidFill>
                <a:srgbClr val="FF0000"/>
              </a:solidFill>
            </a:ln>
          </c:spPr>
          <c:marker>
            <c:symbol val="none"/>
          </c:marker>
          <c:dLbls>
            <c:dLbl>
              <c:idx val="1"/>
              <c:layout/>
              <c:dLblPos val="r"/>
              <c:showVal val="1"/>
            </c:dLbl>
            <c:txPr>
              <a:bodyPr/>
              <a:lstStyle/>
              <a:p>
                <a:pPr>
                  <a:defRPr sz="1400" b="1"/>
                </a:pPr>
                <a:endParaRPr lang="es-ES"/>
              </a:p>
            </c:txPr>
            <c:showVal val="1"/>
          </c:dLbls>
          <c:cat>
            <c:strRef>
              <c:f>Hoja13!$B$17:$C$17</c:f>
              <c:strCache>
                <c:ptCount val="2"/>
                <c:pt idx="0">
                  <c:v>Tiendas</c:v>
                </c:pt>
                <c:pt idx="1">
                  <c:v>Restaurantes</c:v>
                </c:pt>
              </c:strCache>
            </c:strRef>
          </c:cat>
          <c:val>
            <c:numRef>
              <c:f>Hoja13!$B$18:$C$18</c:f>
              <c:numCache>
                <c:formatCode>General</c:formatCode>
                <c:ptCount val="2"/>
                <c:pt idx="0">
                  <c:v>20.99</c:v>
                </c:pt>
                <c:pt idx="1">
                  <c:v>35.33</c:v>
                </c:pt>
              </c:numCache>
            </c:numRef>
          </c:val>
        </c:ser>
        <c:dropLines>
          <c:spPr>
            <a:ln>
              <a:solidFill>
                <a:schemeClr val="tx1">
                  <a:lumMod val="95000"/>
                  <a:lumOff val="5000"/>
                </a:schemeClr>
              </a:solidFill>
              <a:prstDash val="sysDash"/>
            </a:ln>
          </c:spPr>
        </c:dropLines>
        <c:marker val="1"/>
        <c:axId val="193164416"/>
        <c:axId val="193220992"/>
      </c:lineChart>
      <c:catAx>
        <c:axId val="193164416"/>
        <c:scaling>
          <c:orientation val="minMax"/>
        </c:scaling>
        <c:axPos val="b"/>
        <c:title>
          <c:tx>
            <c:rich>
              <a:bodyPr/>
              <a:lstStyle/>
              <a:p>
                <a:pPr>
                  <a:defRPr sz="1600"/>
                </a:pPr>
                <a:r>
                  <a:rPr lang="es-EC" sz="1600" b="1" i="0" u="none" strike="noStrike" baseline="0" dirty="0"/>
                  <a:t>Línea de Negocio </a:t>
                </a:r>
                <a:endParaRPr lang="es-ES" sz="1600" dirty="0"/>
              </a:p>
            </c:rich>
          </c:tx>
          <c:layout/>
        </c:title>
        <c:majorTickMark val="none"/>
        <c:tickLblPos val="nextTo"/>
        <c:txPr>
          <a:bodyPr/>
          <a:lstStyle/>
          <a:p>
            <a:pPr>
              <a:defRPr sz="1400"/>
            </a:pPr>
            <a:endParaRPr lang="es-ES"/>
          </a:p>
        </c:txPr>
        <c:crossAx val="193220992"/>
        <c:crosses val="autoZero"/>
        <c:auto val="1"/>
        <c:lblAlgn val="ctr"/>
        <c:lblOffset val="100"/>
      </c:catAx>
      <c:valAx>
        <c:axId val="193220992"/>
        <c:scaling>
          <c:orientation val="minMax"/>
        </c:scaling>
        <c:axPos val="l"/>
        <c:title>
          <c:tx>
            <c:rich>
              <a:bodyPr/>
              <a:lstStyle/>
              <a:p>
                <a:pPr>
                  <a:defRPr sz="1600"/>
                </a:pPr>
                <a:r>
                  <a:rPr lang="es-ES" sz="1600"/>
                  <a:t>Metros</a:t>
                </a:r>
                <a:r>
                  <a:rPr lang="es-ES" sz="1600" baseline="0"/>
                  <a:t> Cuadrados </a:t>
                </a:r>
                <a:endParaRPr lang="es-ES" sz="1600"/>
              </a:p>
            </c:rich>
          </c:tx>
          <c:layout/>
        </c:title>
        <c:numFmt formatCode="General" sourceLinked="1"/>
        <c:tickLblPos val="nextTo"/>
        <c:crossAx val="193164416"/>
        <c:crosses val="autoZero"/>
        <c:crossBetween val="between"/>
      </c:valAx>
    </c:plotArea>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s-ES"/>
  <c:chart>
    <c:plotArea>
      <c:layout/>
      <c:lineChart>
        <c:grouping val="standard"/>
        <c:ser>
          <c:idx val="0"/>
          <c:order val="0"/>
          <c:spPr>
            <a:ln w="66675">
              <a:solidFill>
                <a:srgbClr val="00B0F0"/>
              </a:solidFill>
            </a:ln>
          </c:spPr>
          <c:marker>
            <c:symbol val="none"/>
          </c:marker>
          <c:dLbls>
            <c:dLbl>
              <c:idx val="0"/>
              <c:layout>
                <c:manualLayout>
                  <c:x val="1.575239572853147E-2"/>
                  <c:y val="1.0840062138308957E-2"/>
                </c:manualLayout>
              </c:layout>
              <c:showVal val="1"/>
            </c:dLbl>
            <c:txPr>
              <a:bodyPr/>
              <a:lstStyle/>
              <a:p>
                <a:pPr>
                  <a:defRPr sz="1100"/>
                </a:pPr>
                <a:endParaRPr lang="es-ES"/>
              </a:p>
            </c:txPr>
            <c:showVal val="1"/>
          </c:dLbls>
          <c:cat>
            <c:strRef>
              <c:f>Hoja15!$B$9:$C$9</c:f>
              <c:strCache>
                <c:ptCount val="2"/>
                <c:pt idx="0">
                  <c:v>Tienda</c:v>
                </c:pt>
                <c:pt idx="1">
                  <c:v>Restaurantes</c:v>
                </c:pt>
              </c:strCache>
            </c:strRef>
          </c:cat>
          <c:val>
            <c:numRef>
              <c:f>Hoja15!$B$10:$C$10</c:f>
              <c:numCache>
                <c:formatCode>0</c:formatCode>
                <c:ptCount val="2"/>
                <c:pt idx="0" formatCode="General">
                  <c:v>1</c:v>
                </c:pt>
                <c:pt idx="1">
                  <c:v>3</c:v>
                </c:pt>
              </c:numCache>
            </c:numRef>
          </c:val>
        </c:ser>
        <c:dropLines>
          <c:spPr>
            <a:ln w="19050">
              <a:prstDash val="sysDash"/>
            </a:ln>
          </c:spPr>
        </c:dropLines>
        <c:marker val="1"/>
        <c:axId val="196065536"/>
        <c:axId val="196084096"/>
      </c:lineChart>
      <c:catAx>
        <c:axId val="196065536"/>
        <c:scaling>
          <c:orientation val="minMax"/>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s-EC" sz="1200" b="1" i="0" baseline="0"/>
                  <a:t>Línea de Negocio </a:t>
                </a:r>
                <a:endParaRPr lang="es-ES" sz="1200" b="1" i="0" baseline="0"/>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s-ES"/>
              </a:p>
            </c:rich>
          </c:tx>
          <c:layout/>
        </c:title>
        <c:majorTickMark val="none"/>
        <c:tickLblPos val="nextTo"/>
        <c:txPr>
          <a:bodyPr/>
          <a:lstStyle/>
          <a:p>
            <a:pPr>
              <a:defRPr sz="1100"/>
            </a:pPr>
            <a:endParaRPr lang="es-ES"/>
          </a:p>
        </c:txPr>
        <c:crossAx val="196084096"/>
        <c:crosses val="autoZero"/>
        <c:auto val="1"/>
        <c:lblAlgn val="ctr"/>
        <c:lblOffset val="100"/>
      </c:catAx>
      <c:valAx>
        <c:axId val="196084096"/>
        <c:scaling>
          <c:orientation val="minMax"/>
        </c:scaling>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s-EC" sz="1200" b="1" i="0" baseline="0"/>
                  <a:t>Número de empleaos</a:t>
                </a:r>
              </a:p>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endParaRPr lang="es-ES" sz="1200"/>
              </a:p>
            </c:rich>
          </c:tx>
          <c:layout/>
        </c:title>
        <c:numFmt formatCode="General" sourceLinked="1"/>
        <c:tickLblPos val="nextTo"/>
        <c:crossAx val="19606553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style val="4"/>
  <c:chart>
    <c:autoTitleDeleted val="1"/>
    <c:view3D>
      <c:rAngAx val="1"/>
    </c:view3D>
    <c:plotArea>
      <c:layout/>
      <c:bar3DChart>
        <c:barDir val="col"/>
        <c:grouping val="stacked"/>
        <c:ser>
          <c:idx val="0"/>
          <c:order val="0"/>
          <c:spPr>
            <a:ln>
              <a:solidFill>
                <a:schemeClr val="tx2"/>
              </a:solidFill>
            </a:ln>
            <a:effectLst>
              <a:outerShdw blurRad="50800" dist="50800" dir="5400000" algn="ctr" rotWithShape="0">
                <a:schemeClr val="tx2"/>
              </a:outerShdw>
            </a:effectLst>
          </c:spPr>
          <c:dLbls>
            <c:txPr>
              <a:bodyPr/>
              <a:lstStyle/>
              <a:p>
                <a:pPr>
                  <a:defRPr sz="1200"/>
                </a:pPr>
                <a:endParaRPr lang="es-ES"/>
              </a:p>
            </c:txPr>
            <c:showVal val="1"/>
          </c:dLbls>
          <c:cat>
            <c:strRef>
              <c:f>Hoja2!$B$10:$B$14</c:f>
              <c:strCache>
                <c:ptCount val="5"/>
                <c:pt idx="0">
                  <c:v>Aprovechar el mercado potencial</c:v>
                </c:pt>
                <c:pt idx="1">
                  <c:v>Recomendación</c:v>
                </c:pt>
                <c:pt idx="2">
                  <c:v>Tenía Local Propio</c:v>
                </c:pt>
                <c:pt idx="3">
                  <c:v>No existía otro local con misma actividad</c:v>
                </c:pt>
                <c:pt idx="4">
                  <c:v>Oportunidad de comprar local</c:v>
                </c:pt>
              </c:strCache>
            </c:strRef>
          </c:cat>
          <c:val>
            <c:numRef>
              <c:f>Hoja2!$C$10:$C$14</c:f>
              <c:numCache>
                <c:formatCode>General</c:formatCode>
                <c:ptCount val="5"/>
                <c:pt idx="0">
                  <c:v>296</c:v>
                </c:pt>
                <c:pt idx="1">
                  <c:v>143</c:v>
                </c:pt>
                <c:pt idx="2">
                  <c:v>89</c:v>
                </c:pt>
                <c:pt idx="3">
                  <c:v>40</c:v>
                </c:pt>
                <c:pt idx="4">
                  <c:v>34</c:v>
                </c:pt>
              </c:numCache>
            </c:numRef>
          </c:val>
        </c:ser>
        <c:ser>
          <c:idx val="1"/>
          <c:order val="1"/>
          <c:dLbls>
            <c:dLbl>
              <c:idx val="0"/>
              <c:layout>
                <c:manualLayout>
                  <c:x val="2.6262622085004052E-2"/>
                  <c:y val="-7.7294685990338327E-2"/>
                </c:manualLayout>
              </c:layout>
              <c:showVal val="1"/>
            </c:dLbl>
            <c:dLbl>
              <c:idx val="1"/>
              <c:layout>
                <c:manualLayout>
                  <c:x val="2.6262622085004052E-2"/>
                  <c:y val="-7.7294685990338327E-2"/>
                </c:manualLayout>
              </c:layout>
              <c:showVal val="1"/>
            </c:dLbl>
            <c:dLbl>
              <c:idx val="2"/>
              <c:layout>
                <c:manualLayout>
                  <c:x val="2.4242420386157579E-2"/>
                  <c:y val="-7.7294685990338327E-2"/>
                </c:manualLayout>
              </c:layout>
              <c:showVal val="1"/>
            </c:dLbl>
            <c:dLbl>
              <c:idx val="3"/>
              <c:layout>
                <c:manualLayout>
                  <c:x val="2.4242420386157579E-2"/>
                  <c:y val="-7.7294685990338327E-2"/>
                </c:manualLayout>
              </c:layout>
              <c:spPr/>
              <c:txPr>
                <a:bodyPr rot="0" vert="horz" anchor="b" anchorCtr="1"/>
                <a:lstStyle/>
                <a:p>
                  <a:pPr>
                    <a:defRPr sz="1400"/>
                  </a:pPr>
                  <a:endParaRPr lang="es-ES"/>
                </a:p>
              </c:txPr>
              <c:showVal val="1"/>
            </c:dLbl>
            <c:dLbl>
              <c:idx val="4"/>
              <c:layout>
                <c:manualLayout>
                  <c:x val="1.818181528961824E-2"/>
                  <c:y val="-6.9565217391304404E-2"/>
                </c:manualLayout>
              </c:layout>
              <c:showVal val="1"/>
            </c:dLbl>
            <c:txPr>
              <a:bodyPr/>
              <a:lstStyle/>
              <a:p>
                <a:pPr>
                  <a:defRPr sz="1400"/>
                </a:pPr>
                <a:endParaRPr lang="es-ES"/>
              </a:p>
            </c:txPr>
            <c:showVal val="1"/>
          </c:dLbls>
          <c:cat>
            <c:strRef>
              <c:f>Hoja2!$B$10:$B$14</c:f>
              <c:strCache>
                <c:ptCount val="5"/>
                <c:pt idx="0">
                  <c:v>Aprovechar el mercado potencial</c:v>
                </c:pt>
                <c:pt idx="1">
                  <c:v>Recomendación</c:v>
                </c:pt>
                <c:pt idx="2">
                  <c:v>Tenía Local Propio</c:v>
                </c:pt>
                <c:pt idx="3">
                  <c:v>No existía otro local con misma actividad</c:v>
                </c:pt>
                <c:pt idx="4">
                  <c:v>Oportunidad de comprar local</c:v>
                </c:pt>
              </c:strCache>
            </c:strRef>
          </c:cat>
          <c:val>
            <c:numRef>
              <c:f>Hoja2!$D$10:$D$14</c:f>
              <c:numCache>
                <c:formatCode>0.0%</c:formatCode>
                <c:ptCount val="5"/>
                <c:pt idx="0">
                  <c:v>0.49169435215946877</c:v>
                </c:pt>
                <c:pt idx="1">
                  <c:v>0.23754152823920266</c:v>
                </c:pt>
                <c:pt idx="2">
                  <c:v>0.14784053156146218</c:v>
                </c:pt>
                <c:pt idx="3">
                  <c:v>6.6445182724252413E-2</c:v>
                </c:pt>
                <c:pt idx="4">
                  <c:v>5.647840531561462E-2</c:v>
                </c:pt>
              </c:numCache>
            </c:numRef>
          </c:val>
        </c:ser>
        <c:dLbls>
          <c:showVal val="1"/>
        </c:dLbls>
        <c:gapWidth val="75"/>
        <c:shape val="box"/>
        <c:axId val="128131840"/>
        <c:axId val="128165760"/>
        <c:axId val="0"/>
      </c:bar3DChart>
      <c:catAx>
        <c:axId val="128131840"/>
        <c:scaling>
          <c:orientation val="minMax"/>
        </c:scaling>
        <c:axPos val="b"/>
        <c:majorTickMark val="none"/>
        <c:tickLblPos val="nextTo"/>
        <c:txPr>
          <a:bodyPr rot="0" vert="horz"/>
          <a:lstStyle/>
          <a:p>
            <a:pPr>
              <a:defRPr sz="1200"/>
            </a:pPr>
            <a:endParaRPr lang="es-ES"/>
          </a:p>
        </c:txPr>
        <c:crossAx val="128165760"/>
        <c:crosses val="autoZero"/>
        <c:auto val="1"/>
        <c:lblAlgn val="ctr"/>
        <c:lblOffset val="100"/>
      </c:catAx>
      <c:valAx>
        <c:axId val="128165760"/>
        <c:scaling>
          <c:orientation val="minMax"/>
        </c:scaling>
        <c:axPos val="l"/>
        <c:numFmt formatCode="General" sourceLinked="1"/>
        <c:majorTickMark val="none"/>
        <c:tickLblPos val="nextTo"/>
        <c:txPr>
          <a:bodyPr/>
          <a:lstStyle/>
          <a:p>
            <a:pPr>
              <a:defRPr sz="1200"/>
            </a:pPr>
            <a:endParaRPr lang="es-ES"/>
          </a:p>
        </c:txPr>
        <c:crossAx val="12813184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EC" sz="1800" b="1" i="0" u="none" strike="noStrike" baseline="0" dirty="0" smtClean="0"/>
              <a:t>¿Ha pensado abrir Sucursales?</a:t>
            </a:r>
            <a:endParaRPr lang="es-ES" dirty="0"/>
          </a:p>
        </c:rich>
      </c:tx>
      <c:layout/>
    </c:title>
    <c:plotArea>
      <c:layout>
        <c:manualLayout>
          <c:layoutTarget val="inner"/>
          <c:xMode val="edge"/>
          <c:yMode val="edge"/>
          <c:x val="9.5817791780572828E-2"/>
          <c:y val="0.10940779298794102"/>
          <c:w val="0.78425089162235151"/>
          <c:h val="0.76562259976498892"/>
        </c:manualLayout>
      </c:layout>
      <c:doughnutChart>
        <c:varyColors val="1"/>
        <c:ser>
          <c:idx val="0"/>
          <c:order val="0"/>
          <c:spPr>
            <a:ln cmpd="dbl">
              <a:solidFill>
                <a:schemeClr val="accent6">
                  <a:lumMod val="50000"/>
                </a:schemeClr>
              </a:solidFill>
            </a:ln>
            <a:effectLst>
              <a:outerShdw blurRad="50800" dist="50800" dir="5400000" algn="ctr" rotWithShape="0">
                <a:schemeClr val="accent6">
                  <a:lumMod val="50000"/>
                </a:schemeClr>
              </a:outerShdw>
            </a:effectLst>
          </c:spPr>
          <c:dLbls>
            <c:spPr>
              <a:effectLst>
                <a:outerShdw blurRad="50800" dist="50800" dir="5400000" algn="ctr" rotWithShape="0">
                  <a:schemeClr val="tx1"/>
                </a:outerShdw>
              </a:effectLst>
            </c:spPr>
            <c:txPr>
              <a:bodyPr/>
              <a:lstStyle/>
              <a:p>
                <a:pPr>
                  <a:defRPr sz="1800"/>
                </a:pPr>
                <a:endParaRPr lang="es-ES"/>
              </a:p>
            </c:txPr>
            <c:showPercent val="1"/>
            <c:showLeaderLines val="1"/>
          </c:dLbls>
          <c:cat>
            <c:strRef>
              <c:f>Hoja3!$B$6:$B$7</c:f>
              <c:strCache>
                <c:ptCount val="2"/>
                <c:pt idx="0">
                  <c:v>Si</c:v>
                </c:pt>
                <c:pt idx="1">
                  <c:v>No</c:v>
                </c:pt>
              </c:strCache>
            </c:strRef>
          </c:cat>
          <c:val>
            <c:numRef>
              <c:f>Hoja3!$C$6:$C$7</c:f>
              <c:numCache>
                <c:formatCode>General</c:formatCode>
                <c:ptCount val="2"/>
                <c:pt idx="0">
                  <c:v>72</c:v>
                </c:pt>
                <c:pt idx="1">
                  <c:v>530</c:v>
                </c:pt>
              </c:numCache>
            </c:numRef>
          </c:val>
        </c:ser>
        <c:dLbls>
          <c:showPercent val="1"/>
        </c:dLbls>
        <c:firstSliceAng val="0"/>
        <c:holeSize val="50"/>
      </c:doughnutChart>
    </c:plotArea>
    <c:legend>
      <c:legendPos val="t"/>
      <c:layout>
        <c:manualLayout>
          <c:xMode val="edge"/>
          <c:yMode val="edge"/>
          <c:x val="0.40964280441220885"/>
          <c:y val="0.7776845218725007"/>
          <c:w val="0.15196325459317631"/>
          <c:h val="0.22084362551127806"/>
        </c:manualLayout>
      </c:layout>
      <c:txPr>
        <a:bodyPr/>
        <a:lstStyle/>
        <a:p>
          <a:pPr>
            <a:defRPr sz="1800"/>
          </a:pPr>
          <a:endParaRPr lang="es-E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style val="4"/>
  <c:chart>
    <c:title>
      <c:tx>
        <c:rich>
          <a:bodyPr/>
          <a:lstStyle/>
          <a:p>
            <a:pPr>
              <a:defRPr sz="1400"/>
            </a:pPr>
            <a:r>
              <a:rPr lang="es-EC" sz="1400" b="1" i="0" u="none" strike="noStrike" baseline="0" dirty="0" smtClean="0"/>
              <a:t>¿Sector donde ha pensado abrir Sucursales?</a:t>
            </a:r>
            <a:endParaRPr lang="es-ES" sz="1400" dirty="0"/>
          </a:p>
        </c:rich>
      </c:tx>
      <c:layout>
        <c:manualLayout>
          <c:xMode val="edge"/>
          <c:yMode val="edge"/>
          <c:x val="0.19447748946001694"/>
          <c:y val="1.2548931776299638E-2"/>
        </c:manualLayout>
      </c:layout>
    </c:title>
    <c:view3D>
      <c:perspective val="30"/>
    </c:view3D>
    <c:plotArea>
      <c:layout/>
      <c:bar3DChart>
        <c:barDir val="col"/>
        <c:grouping val="stacked"/>
        <c:ser>
          <c:idx val="0"/>
          <c:order val="0"/>
          <c:spPr>
            <a:ln w="9525">
              <a:solidFill>
                <a:schemeClr val="tx2"/>
              </a:solidFill>
            </a:ln>
            <a:effectLst>
              <a:outerShdw blurRad="50800" dist="50800" dir="5400000" algn="ctr" rotWithShape="0">
                <a:schemeClr val="tx2"/>
              </a:outerShdw>
            </a:effectLst>
          </c:spPr>
          <c:dLbls>
            <c:dLbl>
              <c:idx val="0"/>
              <c:layout>
                <c:manualLayout>
                  <c:x val="2.5932764408315254E-2"/>
                  <c:y val="-0.38725147104111668"/>
                </c:manualLayout>
              </c:layout>
              <c:showVal val="1"/>
            </c:dLbl>
            <c:dLbl>
              <c:idx val="1"/>
              <c:layout>
                <c:manualLayout>
                  <c:x val="3.7606837606837612E-2"/>
                  <c:y val="-0.10561056105610572"/>
                </c:manualLayout>
              </c:layout>
              <c:spPr/>
              <c:txPr>
                <a:bodyPr/>
                <a:lstStyle/>
                <a:p>
                  <a:pPr>
                    <a:defRPr sz="1200" b="0"/>
                  </a:pPr>
                  <a:endParaRPr lang="es-ES"/>
                </a:p>
              </c:txPr>
              <c:showVal val="1"/>
            </c:dLbl>
            <c:dLbl>
              <c:idx val="2"/>
              <c:layout>
                <c:manualLayout>
                  <c:x val="3.0769230769230792E-2"/>
                  <c:y val="-9.9009900990099292E-2"/>
                </c:manualLayout>
              </c:layout>
              <c:spPr/>
              <c:txPr>
                <a:bodyPr/>
                <a:lstStyle/>
                <a:p>
                  <a:pPr>
                    <a:defRPr sz="1200" b="0"/>
                  </a:pPr>
                  <a:endParaRPr lang="es-ES"/>
                </a:p>
              </c:txPr>
              <c:showVal val="1"/>
            </c:dLbl>
            <c:dLbl>
              <c:idx val="3"/>
              <c:layout>
                <c:manualLayout>
                  <c:x val="2.735042735042735E-2"/>
                  <c:y val="-6.6006600660066E-2"/>
                </c:manualLayout>
              </c:layout>
              <c:spPr/>
              <c:txPr>
                <a:bodyPr/>
                <a:lstStyle/>
                <a:p>
                  <a:pPr>
                    <a:defRPr sz="1200" b="0"/>
                  </a:pPr>
                  <a:endParaRPr lang="es-ES"/>
                </a:p>
              </c:txPr>
              <c:showVal val="1"/>
            </c:dLbl>
            <c:txPr>
              <a:bodyPr/>
              <a:lstStyle/>
              <a:p>
                <a:pPr>
                  <a:defRPr sz="1200" b="1"/>
                </a:pPr>
                <a:endParaRPr lang="es-ES"/>
              </a:p>
            </c:txPr>
            <c:showVal val="1"/>
          </c:dLbls>
          <c:cat>
            <c:strRef>
              <c:f>Hoja3!$E$42:$E$45</c:f>
              <c:strCache>
                <c:ptCount val="4"/>
                <c:pt idx="0">
                  <c:v>Norte</c:v>
                </c:pt>
                <c:pt idx="1">
                  <c:v>Centro</c:v>
                </c:pt>
                <c:pt idx="2">
                  <c:v>Sur</c:v>
                </c:pt>
                <c:pt idx="3">
                  <c:v>Valles</c:v>
                </c:pt>
              </c:strCache>
            </c:strRef>
          </c:cat>
          <c:val>
            <c:numRef>
              <c:f>Hoja3!$F$42:$F$45</c:f>
              <c:numCache>
                <c:formatCode>0.0%</c:formatCode>
                <c:ptCount val="4"/>
                <c:pt idx="0">
                  <c:v>0.77777777777777846</c:v>
                </c:pt>
                <c:pt idx="1">
                  <c:v>0.125</c:v>
                </c:pt>
                <c:pt idx="2">
                  <c:v>8.3333333333333343E-2</c:v>
                </c:pt>
                <c:pt idx="3">
                  <c:v>1.3888888888888911E-2</c:v>
                </c:pt>
              </c:numCache>
            </c:numRef>
          </c:val>
        </c:ser>
        <c:gapWidth val="55"/>
        <c:gapDepth val="55"/>
        <c:shape val="box"/>
        <c:axId val="134943872"/>
        <c:axId val="134945408"/>
        <c:axId val="0"/>
      </c:bar3DChart>
      <c:catAx>
        <c:axId val="134943872"/>
        <c:scaling>
          <c:orientation val="minMax"/>
        </c:scaling>
        <c:axPos val="b"/>
        <c:majorTickMark val="none"/>
        <c:tickLblPos val="nextTo"/>
        <c:txPr>
          <a:bodyPr/>
          <a:lstStyle/>
          <a:p>
            <a:pPr>
              <a:defRPr sz="1200"/>
            </a:pPr>
            <a:endParaRPr lang="es-ES"/>
          </a:p>
        </c:txPr>
        <c:crossAx val="134945408"/>
        <c:crosses val="autoZero"/>
        <c:auto val="1"/>
        <c:lblAlgn val="ctr"/>
        <c:lblOffset val="100"/>
      </c:catAx>
      <c:valAx>
        <c:axId val="134945408"/>
        <c:scaling>
          <c:orientation val="minMax"/>
        </c:scaling>
        <c:axPos val="l"/>
        <c:numFmt formatCode="0.0%" sourceLinked="1"/>
        <c:majorTickMark val="none"/>
        <c:tickLblPos val="nextTo"/>
        <c:txPr>
          <a:bodyPr/>
          <a:lstStyle/>
          <a:p>
            <a:pPr>
              <a:defRPr sz="1200"/>
            </a:pPr>
            <a:endParaRPr lang="es-ES"/>
          </a:p>
        </c:txPr>
        <c:crossAx val="134943872"/>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s-EC" sz="1600" b="1" dirty="0" smtClean="0"/>
              <a:t>¿Su negocio realiza algún tipo de planificación?</a:t>
            </a:r>
            <a:endParaRPr lang="es-ES" sz="1600" dirty="0" smtClean="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s-ES" dirty="0"/>
          </a:p>
        </c:rich>
      </c:tx>
      <c:layout/>
    </c:title>
    <c:plotArea>
      <c:layout>
        <c:manualLayout>
          <c:layoutTarget val="inner"/>
          <c:xMode val="edge"/>
          <c:yMode val="edge"/>
          <c:x val="0.14800699912510962"/>
          <c:y val="0.12745870719648442"/>
          <c:w val="0.68176377952755907"/>
          <c:h val="0.76103863761216028"/>
        </c:manualLayout>
      </c:layout>
      <c:doughnutChart>
        <c:varyColors val="1"/>
        <c:ser>
          <c:idx val="0"/>
          <c:order val="0"/>
          <c:dLbls>
            <c:txPr>
              <a:bodyPr/>
              <a:lstStyle/>
              <a:p>
                <a:pPr>
                  <a:defRPr sz="2000"/>
                </a:pPr>
                <a:endParaRPr lang="es-ES"/>
              </a:p>
            </c:txPr>
            <c:showPercent val="1"/>
            <c:showLeaderLines val="1"/>
          </c:dLbls>
          <c:cat>
            <c:strRef>
              <c:f>Hoja4!$B$7:$B$8</c:f>
              <c:strCache>
                <c:ptCount val="2"/>
                <c:pt idx="0">
                  <c:v>SI</c:v>
                </c:pt>
                <c:pt idx="1">
                  <c:v>NO </c:v>
                </c:pt>
              </c:strCache>
            </c:strRef>
          </c:cat>
          <c:val>
            <c:numRef>
              <c:f>Hoja4!$C$7:$C$8</c:f>
              <c:numCache>
                <c:formatCode>0.0%</c:formatCode>
                <c:ptCount val="2"/>
                <c:pt idx="0">
                  <c:v>0.12126245847176097</c:v>
                </c:pt>
                <c:pt idx="1">
                  <c:v>0.87873754152823924</c:v>
                </c:pt>
              </c:numCache>
            </c:numRef>
          </c:val>
        </c:ser>
        <c:dLbls>
          <c:showPercent val="1"/>
        </c:dLbls>
        <c:firstSliceAng val="0"/>
        <c:holeSize val="50"/>
      </c:doughnutChart>
    </c:plotArea>
    <c:legend>
      <c:legendPos val="t"/>
      <c:layout>
        <c:manualLayout>
          <c:xMode val="edge"/>
          <c:yMode val="edge"/>
          <c:x val="0.3574772528433946"/>
          <c:y val="0.89914740889946887"/>
          <c:w val="0.29615638670166272"/>
          <c:h val="9.3552829152170322E-2"/>
        </c:manualLayout>
      </c:layout>
      <c:txPr>
        <a:bodyPr/>
        <a:lstStyle/>
        <a:p>
          <a:pPr rtl="0">
            <a:defRPr sz="2000"/>
          </a:pPr>
          <a:endParaRPr lang="es-E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style val="4"/>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s-EC" sz="1800" b="1" smtClean="0"/>
              <a:t>¿Qué tipo de planificación?</a:t>
            </a:r>
            <a:endParaRPr lang="es-ES" smtClean="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s-ES" dirty="0"/>
          </a:p>
        </c:rich>
      </c:tx>
      <c:layout>
        <c:manualLayout>
          <c:xMode val="edge"/>
          <c:yMode val="edge"/>
          <c:x val="0.25691433155995652"/>
          <c:y val="0"/>
        </c:manualLayout>
      </c:layout>
    </c:title>
    <c:plotArea>
      <c:layout/>
      <c:barChart>
        <c:barDir val="bar"/>
        <c:grouping val="stacked"/>
        <c:ser>
          <c:idx val="0"/>
          <c:order val="0"/>
          <c:dPt>
            <c:idx val="0"/>
            <c:spPr>
              <a:ln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50800" dir="5400000" algn="ctr" rotWithShape="0">
                  <a:schemeClr val="tx2"/>
                </a:outerShdw>
              </a:effectLst>
            </c:spPr>
          </c:dPt>
          <c:dLbls>
            <c:showVal val="1"/>
          </c:dLbls>
          <c:cat>
            <c:strRef>
              <c:f>Hoja4!$B$53:$B$57</c:f>
              <c:strCache>
                <c:ptCount val="5"/>
                <c:pt idx="0">
                  <c:v>Planificación de Ventas  </c:v>
                </c:pt>
                <c:pt idx="1">
                  <c:v>Planificación Financiera  </c:v>
                </c:pt>
                <c:pt idx="2">
                  <c:v>Planificación Estratégica </c:v>
                </c:pt>
                <c:pt idx="3">
                  <c:v>Planificación de Marketing </c:v>
                </c:pt>
                <c:pt idx="4">
                  <c:v>Planificación de RRHH </c:v>
                </c:pt>
              </c:strCache>
            </c:strRef>
          </c:cat>
          <c:val>
            <c:numRef>
              <c:f>Hoja4!$C$53:$C$57</c:f>
              <c:numCache>
                <c:formatCode>General</c:formatCode>
                <c:ptCount val="5"/>
                <c:pt idx="0">
                  <c:v>52</c:v>
                </c:pt>
                <c:pt idx="1">
                  <c:v>13</c:v>
                </c:pt>
                <c:pt idx="2">
                  <c:v>4</c:v>
                </c:pt>
                <c:pt idx="3">
                  <c:v>2</c:v>
                </c:pt>
                <c:pt idx="4">
                  <c:v>2</c:v>
                </c:pt>
              </c:numCache>
            </c:numRef>
          </c:val>
        </c:ser>
        <c:ser>
          <c:idx val="1"/>
          <c:order val="1"/>
          <c:dLbls>
            <c:dLbl>
              <c:idx val="0"/>
              <c:spPr/>
              <c:txPr>
                <a:bodyPr/>
                <a:lstStyle/>
                <a:p>
                  <a:pPr>
                    <a:defRPr sz="1200" b="1"/>
                  </a:pPr>
                  <a:endParaRPr lang="es-ES"/>
                </a:p>
              </c:txPr>
            </c:dLbl>
            <c:txPr>
              <a:bodyPr/>
              <a:lstStyle/>
              <a:p>
                <a:pPr>
                  <a:defRPr sz="1200" b="0"/>
                </a:pPr>
                <a:endParaRPr lang="es-ES"/>
              </a:p>
            </c:txPr>
            <c:dLblPos val="inBase"/>
            <c:showVal val="1"/>
          </c:dLbls>
          <c:cat>
            <c:strRef>
              <c:f>Hoja4!$B$53:$B$57</c:f>
              <c:strCache>
                <c:ptCount val="5"/>
                <c:pt idx="0">
                  <c:v>Planificación de Ventas  </c:v>
                </c:pt>
                <c:pt idx="1">
                  <c:v>Planificación Financiera  </c:v>
                </c:pt>
                <c:pt idx="2">
                  <c:v>Planificación Estratégica </c:v>
                </c:pt>
                <c:pt idx="3">
                  <c:v>Planificación de Marketing </c:v>
                </c:pt>
                <c:pt idx="4">
                  <c:v>Planificación de RRHH </c:v>
                </c:pt>
              </c:strCache>
            </c:strRef>
          </c:cat>
          <c:val>
            <c:numRef>
              <c:f>Hoja4!$D$53:$D$57</c:f>
              <c:numCache>
                <c:formatCode>0%</c:formatCode>
                <c:ptCount val="5"/>
                <c:pt idx="0">
                  <c:v>0.71232876712328763</c:v>
                </c:pt>
                <c:pt idx="1">
                  <c:v>0.17808219178082213</c:v>
                </c:pt>
                <c:pt idx="2">
                  <c:v>5.4794520547945348E-2</c:v>
                </c:pt>
                <c:pt idx="3">
                  <c:v>2.7397260273972612E-2</c:v>
                </c:pt>
                <c:pt idx="4">
                  <c:v>2.7397260273972612E-2</c:v>
                </c:pt>
              </c:numCache>
            </c:numRef>
          </c:val>
        </c:ser>
        <c:gapWidth val="55"/>
        <c:overlap val="100"/>
        <c:axId val="142236288"/>
        <c:axId val="142636160"/>
      </c:barChart>
      <c:catAx>
        <c:axId val="142236288"/>
        <c:scaling>
          <c:orientation val="maxMin"/>
        </c:scaling>
        <c:axPos val="l"/>
        <c:majorTickMark val="none"/>
        <c:tickLblPos val="nextTo"/>
        <c:txPr>
          <a:bodyPr/>
          <a:lstStyle/>
          <a:p>
            <a:pPr>
              <a:lnSpc>
                <a:spcPct val="100000"/>
              </a:lnSpc>
              <a:defRPr sz="1400"/>
            </a:pPr>
            <a:endParaRPr lang="es-ES"/>
          </a:p>
        </c:txPr>
        <c:crossAx val="142636160"/>
        <c:crosses val="autoZero"/>
        <c:auto val="1"/>
        <c:lblAlgn val="ctr"/>
        <c:lblOffset val="100"/>
      </c:catAx>
      <c:valAx>
        <c:axId val="142636160"/>
        <c:scaling>
          <c:orientation val="minMax"/>
        </c:scaling>
        <c:axPos val="t"/>
        <c:numFmt formatCode="General" sourceLinked="1"/>
        <c:majorTickMark val="none"/>
        <c:tickLblPos val="nextTo"/>
        <c:crossAx val="142236288"/>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14800699912510962"/>
          <c:y val="0.12745870719648442"/>
          <c:w val="0.68176377952755907"/>
          <c:h val="0.76103863761216028"/>
        </c:manualLayout>
      </c:layout>
      <c:doughnutChart>
        <c:varyColors val="1"/>
        <c:ser>
          <c:idx val="0"/>
          <c:order val="0"/>
          <c:dLbls>
            <c:txPr>
              <a:bodyPr/>
              <a:lstStyle/>
              <a:p>
                <a:pPr>
                  <a:defRPr sz="2000"/>
                </a:pPr>
                <a:endParaRPr lang="es-ES"/>
              </a:p>
            </c:txPr>
            <c:showPercent val="1"/>
            <c:showLeaderLines val="1"/>
          </c:dLbls>
          <c:cat>
            <c:strRef>
              <c:f>Hoja4!$B$7:$B$8</c:f>
              <c:strCache>
                <c:ptCount val="2"/>
                <c:pt idx="0">
                  <c:v>SI</c:v>
                </c:pt>
                <c:pt idx="1">
                  <c:v>NO </c:v>
                </c:pt>
              </c:strCache>
            </c:strRef>
          </c:cat>
          <c:val>
            <c:numRef>
              <c:f>Hoja4!$C$7:$C$8</c:f>
              <c:numCache>
                <c:formatCode>0.0%</c:formatCode>
                <c:ptCount val="2"/>
                <c:pt idx="0">
                  <c:v>0.12126245847176097</c:v>
                </c:pt>
                <c:pt idx="1">
                  <c:v>0.87873754152823924</c:v>
                </c:pt>
              </c:numCache>
            </c:numRef>
          </c:val>
        </c:ser>
        <c:dLbls>
          <c:showPercent val="1"/>
        </c:dLbls>
        <c:firstSliceAng val="0"/>
        <c:holeSize val="50"/>
      </c:doughnutChart>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s-EC" sz="1800" b="1" dirty="0" smtClean="0"/>
              <a:t>¿Realiza publicidad?</a:t>
            </a:r>
            <a:endParaRPr lang="es-ES" dirty="0" smtClean="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s-ES" dirty="0"/>
          </a:p>
        </c:rich>
      </c:tx>
      <c:layout/>
    </c:title>
    <c:plotArea>
      <c:layout>
        <c:manualLayout>
          <c:layoutTarget val="inner"/>
          <c:xMode val="edge"/>
          <c:yMode val="edge"/>
          <c:x val="0.18654658792650924"/>
          <c:y val="0.1021466316710412"/>
          <c:w val="0.62135148731408696"/>
          <c:h val="0.7953299037620295"/>
        </c:manualLayout>
      </c:layout>
      <c:doughnutChart>
        <c:varyColors val="1"/>
        <c:ser>
          <c:idx val="0"/>
          <c:order val="0"/>
          <c:dLbls>
            <c:txPr>
              <a:bodyPr/>
              <a:lstStyle/>
              <a:p>
                <a:pPr>
                  <a:defRPr sz="2000"/>
                </a:pPr>
                <a:endParaRPr lang="es-ES"/>
              </a:p>
            </c:txPr>
            <c:showPercent val="1"/>
            <c:showLeaderLines val="1"/>
          </c:dLbls>
          <c:cat>
            <c:strRef>
              <c:f>Hoja5!$B$7:$B$8</c:f>
              <c:strCache>
                <c:ptCount val="2"/>
                <c:pt idx="0">
                  <c:v>SI</c:v>
                </c:pt>
                <c:pt idx="1">
                  <c:v>NO</c:v>
                </c:pt>
              </c:strCache>
            </c:strRef>
          </c:cat>
          <c:val>
            <c:numRef>
              <c:f>Hoja5!$C$7:$C$8</c:f>
              <c:numCache>
                <c:formatCode>0%</c:formatCode>
                <c:ptCount val="2"/>
                <c:pt idx="0">
                  <c:v>0.19435215946843853</c:v>
                </c:pt>
                <c:pt idx="1">
                  <c:v>0.80564784053156224</c:v>
                </c:pt>
              </c:numCache>
            </c:numRef>
          </c:val>
        </c:ser>
        <c:dLbls>
          <c:showPercent val="1"/>
        </c:dLbls>
        <c:firstSliceAng val="0"/>
        <c:holeSize val="50"/>
      </c:doughnutChart>
    </c:plotArea>
    <c:legend>
      <c:legendPos val="t"/>
      <c:layout>
        <c:manualLayout>
          <c:xMode val="edge"/>
          <c:yMode val="edge"/>
          <c:x val="0.43806824146981693"/>
          <c:y val="0.91192147856518135"/>
          <c:w val="0.19675634295713063"/>
          <c:h val="8.1489693788276502E-2"/>
        </c:manualLayout>
      </c:layout>
      <c:txPr>
        <a:bodyPr/>
        <a:lstStyle/>
        <a:p>
          <a:pPr>
            <a:defRPr sz="1800"/>
          </a:pPr>
          <a:endParaRPr lang="es-E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s-ES"/>
          </a:p>
        </p:txBody>
      </p:sp>
      <p:sp>
        <p:nvSpPr>
          <p:cNvPr id="3" name="2 Marcador de fecha"/>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609BC826-5A89-46EF-94D4-0873AC581B7D}" type="datetimeFigureOut">
              <a:rPr lang="es-ES" smtClean="0"/>
              <a:pPr/>
              <a:t>01/03/2017</a:t>
            </a:fld>
            <a:endParaRPr lang="es-ES"/>
          </a:p>
        </p:txBody>
      </p:sp>
      <p:sp>
        <p:nvSpPr>
          <p:cNvPr id="4" name="3 Marcador de imagen de diapositiva"/>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es-ES"/>
          </a:p>
        </p:txBody>
      </p:sp>
      <p:sp>
        <p:nvSpPr>
          <p:cNvPr id="5" name="4 Marcador de notas"/>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041872D7-EE4A-48CF-9F66-D3D9CA80D76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3EA835B-73EE-4415-9B60-B0028946BFED}" type="slidenum">
              <a:rPr lang="es-EC" altLang="es-EC" smtClean="0"/>
              <a:pPr>
                <a:defRPr/>
              </a:pPr>
              <a:t>4</a:t>
            </a:fld>
            <a:endParaRPr lang="es-EC" alt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s-EC" smtClean="0"/>
          </a:p>
        </p:txBody>
      </p:sp>
      <p:sp>
        <p:nvSpPr>
          <p:cNvPr id="60420" name="Slide Number Placeholder 3"/>
          <p:cNvSpPr>
            <a:spLocks noGrp="1"/>
          </p:cNvSpPr>
          <p:nvPr>
            <p:ph type="sldNum" sz="quarter" idx="5"/>
          </p:nvPr>
        </p:nvSpPr>
        <p:spPr bwMode="auto">
          <a:noFill/>
          <a:ln>
            <a:miter lim="800000"/>
            <a:headEnd/>
            <a:tailEnd/>
          </a:ln>
        </p:spPr>
        <p:txBody>
          <a:bodyPr/>
          <a:lstStyle/>
          <a:p>
            <a:fld id="{E49F9D61-84B3-4F18-937F-B232972874DB}" type="slidenum">
              <a:rPr lang="en-GB" altLang="es-EC" smtClean="0"/>
              <a:pPr/>
              <a:t>5</a:t>
            </a:fld>
            <a:endParaRPr lang="en-GB" altLang="es-EC"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altLang="es-EC" smtClean="0"/>
          </a:p>
        </p:txBody>
      </p:sp>
      <p:sp>
        <p:nvSpPr>
          <p:cNvPr id="61444" name="3 Marcador de número de diapositiva"/>
          <p:cNvSpPr>
            <a:spLocks noGrp="1"/>
          </p:cNvSpPr>
          <p:nvPr>
            <p:ph type="sldNum" sz="quarter" idx="5"/>
          </p:nvPr>
        </p:nvSpPr>
        <p:spPr bwMode="auto">
          <a:noFill/>
          <a:ln>
            <a:miter lim="800000"/>
            <a:headEnd/>
            <a:tailEnd/>
          </a:ln>
        </p:spPr>
        <p:txBody>
          <a:bodyPr/>
          <a:lstStyle/>
          <a:p>
            <a:fld id="{9B05EA54-C620-4D3F-B4FC-5DF28CF202BF}" type="slidenum">
              <a:rPr lang="es-EC" altLang="es-EC" smtClean="0"/>
              <a:pPr/>
              <a:t>6</a:t>
            </a:fld>
            <a:endParaRPr lang="es-EC" altLang="es-EC"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41872D7-EE4A-48CF-9F66-D3D9CA80D765}" type="slidenum">
              <a:rPr lang="es-ES" smtClean="0"/>
              <a:pPr/>
              <a:t>24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824D332-6FD4-4FCB-8A02-2CBF28AC08B0}" type="datetimeFigureOut">
              <a:rPr lang="es-ES" smtClean="0"/>
              <a:pPr/>
              <a:t>01/03/2017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940E7C-8993-4FE3-A902-ED1281BC7E6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824D332-6FD4-4FCB-8A02-2CBF28AC08B0}" type="datetimeFigureOut">
              <a:rPr lang="es-ES" smtClean="0"/>
              <a:pPr/>
              <a:t>01/03/2017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940E7C-8993-4FE3-A902-ED1281BC7E6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824D332-6FD4-4FCB-8A02-2CBF28AC08B0}" type="datetimeFigureOut">
              <a:rPr lang="es-ES" smtClean="0"/>
              <a:pPr/>
              <a:t>01/03/2017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940E7C-8993-4FE3-A902-ED1281BC7E6A}"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1 -Wide image">
    <p:spTree>
      <p:nvGrpSpPr>
        <p:cNvPr id="1" name=""/>
        <p:cNvGrpSpPr/>
        <p:nvPr/>
      </p:nvGrpSpPr>
      <p:grpSpPr>
        <a:xfrm>
          <a:off x="0" y="0"/>
          <a:ext cx="0" cy="0"/>
          <a:chOff x="0" y="0"/>
          <a:chExt cx="0" cy="0"/>
        </a:xfrm>
      </p:grpSpPr>
      <p:sp>
        <p:nvSpPr>
          <p:cNvPr id="5" name="Rectangle 16"/>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eaLnBrk="1" fontAlgn="auto" hangingPunct="1">
              <a:spcBef>
                <a:spcPts val="0"/>
              </a:spcBef>
              <a:spcAft>
                <a:spcPts val="0"/>
              </a:spcAft>
              <a:defRPr/>
            </a:pPr>
            <a:endParaRPr lang="en-GB">
              <a:solidFill>
                <a:prstClr val="white"/>
              </a:solidFill>
            </a:endParaRPr>
          </a:p>
        </p:txBody>
      </p:sp>
      <p:sp>
        <p:nvSpPr>
          <p:cNvPr id="6" name="Rectangle 6"/>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eaLnBrk="1" fontAlgn="auto" hangingPunct="1">
              <a:spcBef>
                <a:spcPts val="0"/>
              </a:spcBef>
              <a:spcAft>
                <a:spcPts val="0"/>
              </a:spcAft>
              <a:defRPr/>
            </a:pPr>
            <a:endParaRPr lang="en-GB">
              <a:solidFill>
                <a:prstClr val="white"/>
              </a:solidFill>
            </a:endParaRPr>
          </a:p>
        </p:txBody>
      </p:sp>
      <p:sp>
        <p:nvSpPr>
          <p:cNvPr id="7" name="Rectangle 7"/>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eaLnBrk="1" fontAlgn="auto" hangingPunct="1">
              <a:spcBef>
                <a:spcPts val="0"/>
              </a:spcBef>
              <a:spcAft>
                <a:spcPts val="0"/>
              </a:spcAft>
              <a:defRPr/>
            </a:pPr>
            <a:endParaRPr lang="en-GB">
              <a:solidFill>
                <a:prstClr val="white"/>
              </a:solidFill>
            </a:endParaRPr>
          </a:p>
        </p:txBody>
      </p:sp>
      <p:sp>
        <p:nvSpPr>
          <p:cNvPr id="8" name="TextBox 8"/>
          <p:cNvSpPr txBox="1"/>
          <p:nvPr/>
        </p:nvSpPr>
        <p:spPr>
          <a:xfrm>
            <a:off x="247650" y="6211888"/>
            <a:ext cx="560388" cy="330200"/>
          </a:xfrm>
          <a:prstGeom prst="rect">
            <a:avLst/>
          </a:prstGeom>
        </p:spPr>
        <p:txBody>
          <a:bodyPr lIns="0" tIns="0" rIns="0" bIns="0" anchor="b"/>
          <a:lstStyle/>
          <a:p>
            <a:pPr marL="3175" eaLnBrk="1" hangingPunct="1">
              <a:spcBef>
                <a:spcPts val="813"/>
              </a:spcBef>
              <a:defRPr/>
            </a:pPr>
            <a:fld id="{DCA52A40-9671-4FB7-BA1A-229C44466ABB}" type="slidenum">
              <a:rPr lang="en-GB" altLang="es-EC" sz="700">
                <a:solidFill>
                  <a:srgbClr val="888B8D"/>
                </a:solidFill>
              </a:rPr>
              <a:pPr marL="3175" eaLnBrk="1" hangingPunct="1">
                <a:spcBef>
                  <a:spcPts val="813"/>
                </a:spcBef>
                <a:defRPr/>
              </a:pPr>
              <a:t>‹Nº›</a:t>
            </a:fld>
            <a:endParaRPr lang="en-GB" altLang="es-EC" sz="700">
              <a:solidFill>
                <a:srgbClr val="888B8D"/>
              </a:solidFill>
            </a:endParaRPr>
          </a:p>
        </p:txBody>
      </p:sp>
      <p:sp>
        <p:nvSpPr>
          <p:cNvPr id="9" name="Rectangle 9"/>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eaLnBrk="1" fontAlgn="auto" hangingPunct="1">
              <a:spcBef>
                <a:spcPts val="0"/>
              </a:spcBef>
              <a:spcAft>
                <a:spcPts val="0"/>
              </a:spcAft>
              <a:defRPr/>
            </a:pPr>
            <a:endParaRPr lang="en-GB">
              <a:solidFill>
                <a:prstClr val="white"/>
              </a:solidFill>
            </a:endParaRPr>
          </a:p>
        </p:txBody>
      </p:sp>
      <p:sp>
        <p:nvSpPr>
          <p:cNvPr id="10" name="TextBox 10"/>
          <p:cNvSpPr txBox="1"/>
          <p:nvPr/>
        </p:nvSpPr>
        <p:spPr>
          <a:xfrm>
            <a:off x="247650" y="6211888"/>
            <a:ext cx="560388" cy="330200"/>
          </a:xfrm>
          <a:prstGeom prst="rect">
            <a:avLst/>
          </a:prstGeom>
        </p:spPr>
        <p:txBody>
          <a:bodyPr lIns="0" tIns="0" rIns="0" bIns="0" anchor="b"/>
          <a:lstStyle/>
          <a:p>
            <a:pPr marL="3175" eaLnBrk="1" hangingPunct="1">
              <a:spcBef>
                <a:spcPts val="813"/>
              </a:spcBef>
              <a:defRPr/>
            </a:pPr>
            <a:fld id="{446A3383-D04D-46D9-9C57-3BF66B79FD64}" type="slidenum">
              <a:rPr lang="en-GB" altLang="es-EC" sz="700">
                <a:solidFill>
                  <a:srgbClr val="888B8D"/>
                </a:solidFill>
              </a:rPr>
              <a:pPr marL="3175" eaLnBrk="1" hangingPunct="1">
                <a:spcBef>
                  <a:spcPts val="813"/>
                </a:spcBef>
                <a:defRPr/>
              </a:pPr>
              <a:t>‹Nº›</a:t>
            </a:fld>
            <a:endParaRPr lang="en-GB" altLang="es-EC" sz="700">
              <a:solidFill>
                <a:srgbClr val="888B8D"/>
              </a:solidFill>
            </a:endParaRPr>
          </a:p>
        </p:txBody>
      </p:sp>
      <p:sp>
        <p:nvSpPr>
          <p:cNvPr id="11" name="Rectangle 11"/>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eaLnBrk="1" fontAlgn="auto" hangingPunct="1">
              <a:spcBef>
                <a:spcPts val="0"/>
              </a:spcBef>
              <a:spcAft>
                <a:spcPts val="0"/>
              </a:spcAft>
              <a:defRPr/>
            </a:pPr>
            <a:endParaRPr lang="en-GB">
              <a:solidFill>
                <a:prstClr val="white"/>
              </a:solidFill>
            </a:endParaRPr>
          </a:p>
        </p:txBody>
      </p:sp>
      <p:sp>
        <p:nvSpPr>
          <p:cNvPr id="12" name="TextBox 12"/>
          <p:cNvSpPr txBox="1"/>
          <p:nvPr/>
        </p:nvSpPr>
        <p:spPr>
          <a:xfrm>
            <a:off x="247650" y="6211888"/>
            <a:ext cx="560388" cy="330200"/>
          </a:xfrm>
          <a:prstGeom prst="rect">
            <a:avLst/>
          </a:prstGeom>
        </p:spPr>
        <p:txBody>
          <a:bodyPr lIns="0" tIns="0" rIns="0" bIns="0" anchor="b"/>
          <a:lstStyle/>
          <a:p>
            <a:pPr marL="3175" eaLnBrk="1" hangingPunct="1">
              <a:spcBef>
                <a:spcPts val="813"/>
              </a:spcBef>
              <a:defRPr/>
            </a:pPr>
            <a:fld id="{CBF91C16-DD60-492D-B275-68E83C2DA72B}" type="slidenum">
              <a:rPr lang="en-GB" altLang="es-EC" sz="700">
                <a:solidFill>
                  <a:srgbClr val="888B8D"/>
                </a:solidFill>
              </a:rPr>
              <a:pPr marL="3175" eaLnBrk="1" hangingPunct="1">
                <a:spcBef>
                  <a:spcPts val="813"/>
                </a:spcBef>
                <a:defRPr/>
              </a:pPr>
              <a:t>‹Nº›</a:t>
            </a:fld>
            <a:endParaRPr lang="en-GB" altLang="es-EC" sz="700">
              <a:solidFill>
                <a:srgbClr val="888B8D"/>
              </a:solidFill>
            </a:endParaRPr>
          </a:p>
        </p:txBody>
      </p:sp>
      <p:sp>
        <p:nvSpPr>
          <p:cNvPr id="13" name="Rectangle 13"/>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eaLnBrk="1" fontAlgn="auto" hangingPunct="1">
              <a:spcBef>
                <a:spcPts val="0"/>
              </a:spcBef>
              <a:spcAft>
                <a:spcPts val="0"/>
              </a:spcAft>
              <a:defRPr/>
            </a:pPr>
            <a:endParaRPr lang="en-GB">
              <a:solidFill>
                <a:prstClr val="white"/>
              </a:solidFill>
            </a:endParaRPr>
          </a:p>
        </p:txBody>
      </p:sp>
      <p:sp>
        <p:nvSpPr>
          <p:cNvPr id="14" name="TextBox 14"/>
          <p:cNvSpPr txBox="1"/>
          <p:nvPr/>
        </p:nvSpPr>
        <p:spPr>
          <a:xfrm>
            <a:off x="247650" y="6211888"/>
            <a:ext cx="560388" cy="330200"/>
          </a:xfrm>
          <a:prstGeom prst="rect">
            <a:avLst/>
          </a:prstGeom>
        </p:spPr>
        <p:txBody>
          <a:bodyPr lIns="0" tIns="0" rIns="0" bIns="0" anchor="b"/>
          <a:lstStyle/>
          <a:p>
            <a:pPr marL="3175" eaLnBrk="1" hangingPunct="1">
              <a:spcBef>
                <a:spcPts val="813"/>
              </a:spcBef>
              <a:defRPr/>
            </a:pPr>
            <a:fld id="{5B42C680-2C5C-4CA3-B719-50838FD0BDCF}" type="slidenum">
              <a:rPr lang="en-GB" altLang="es-EC" sz="700">
                <a:solidFill>
                  <a:srgbClr val="888B8D"/>
                </a:solidFill>
              </a:rPr>
              <a:pPr marL="3175" eaLnBrk="1" hangingPunct="1">
                <a:spcBef>
                  <a:spcPts val="813"/>
                </a:spcBef>
                <a:defRPr/>
              </a:pPr>
              <a:t>‹Nº›</a:t>
            </a:fld>
            <a:endParaRPr lang="en-GB" altLang="es-EC" sz="700">
              <a:solidFill>
                <a:srgbClr val="888B8D"/>
              </a:solidFill>
            </a:endParaRPr>
          </a:p>
        </p:txBody>
      </p:sp>
      <p:sp>
        <p:nvSpPr>
          <p:cNvPr id="15" name="Rectangle 15"/>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eaLnBrk="1" fontAlgn="auto" hangingPunct="1">
              <a:spcBef>
                <a:spcPts val="0"/>
              </a:spcBef>
              <a:spcAft>
                <a:spcPts val="0"/>
              </a:spcAft>
              <a:defRPr/>
            </a:pPr>
            <a:endParaRPr lang="en-GB">
              <a:solidFill>
                <a:prstClr val="white"/>
              </a:solidFill>
            </a:endParaRPr>
          </a:p>
        </p:txBody>
      </p:sp>
      <p:sp>
        <p:nvSpPr>
          <p:cNvPr id="16" name="TextBox 18"/>
          <p:cNvSpPr txBox="1"/>
          <p:nvPr/>
        </p:nvSpPr>
        <p:spPr>
          <a:xfrm>
            <a:off x="247650" y="6211888"/>
            <a:ext cx="560388" cy="330200"/>
          </a:xfrm>
          <a:prstGeom prst="rect">
            <a:avLst/>
          </a:prstGeom>
        </p:spPr>
        <p:txBody>
          <a:bodyPr lIns="0" tIns="0" rIns="0" bIns="0" anchor="b"/>
          <a:lstStyle/>
          <a:p>
            <a:pPr marL="3175" eaLnBrk="1" hangingPunct="1">
              <a:spcBef>
                <a:spcPts val="813"/>
              </a:spcBef>
              <a:defRPr/>
            </a:pPr>
            <a:fld id="{B9163AD3-3C40-4162-B3DD-A276E7589533}" type="slidenum">
              <a:rPr lang="en-GB" altLang="es-EC" sz="700">
                <a:solidFill>
                  <a:srgbClr val="888B8D"/>
                </a:solidFill>
              </a:rPr>
              <a:pPr marL="3175" eaLnBrk="1" hangingPunct="1">
                <a:spcBef>
                  <a:spcPts val="813"/>
                </a:spcBef>
                <a:defRPr/>
              </a:pPr>
              <a:t>‹Nº›</a:t>
            </a:fld>
            <a:endParaRPr lang="en-GB" altLang="es-EC" sz="700">
              <a:solidFill>
                <a:srgbClr val="888B8D"/>
              </a:solidFill>
            </a:endParaRPr>
          </a:p>
        </p:txBody>
      </p:sp>
      <p:sp>
        <p:nvSpPr>
          <p:cNvPr id="17" name="Rectangle 19"/>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eaLnBrk="1" fontAlgn="auto" hangingPunct="1">
              <a:spcBef>
                <a:spcPts val="0"/>
              </a:spcBef>
              <a:spcAft>
                <a:spcPts val="0"/>
              </a:spcAft>
              <a:defRPr/>
            </a:pPr>
            <a:endParaRPr lang="en-GB">
              <a:solidFill>
                <a:prstClr val="white"/>
              </a:solidFill>
            </a:endParaRPr>
          </a:p>
        </p:txBody>
      </p:sp>
      <p:sp>
        <p:nvSpPr>
          <p:cNvPr id="18" name="TextBox 20"/>
          <p:cNvSpPr txBox="1"/>
          <p:nvPr/>
        </p:nvSpPr>
        <p:spPr>
          <a:xfrm>
            <a:off x="247650" y="6211888"/>
            <a:ext cx="560388" cy="330200"/>
          </a:xfrm>
          <a:prstGeom prst="rect">
            <a:avLst/>
          </a:prstGeom>
        </p:spPr>
        <p:txBody>
          <a:bodyPr lIns="0" tIns="0" rIns="0" bIns="0" anchor="b"/>
          <a:lstStyle/>
          <a:p>
            <a:pPr marL="3175" eaLnBrk="1" hangingPunct="1">
              <a:spcBef>
                <a:spcPts val="813"/>
              </a:spcBef>
              <a:defRPr/>
            </a:pPr>
            <a:fld id="{512E6CAC-2500-47F0-AA1F-FA1DA64203E2}" type="slidenum">
              <a:rPr lang="en-GB" altLang="es-EC" sz="700">
                <a:solidFill>
                  <a:srgbClr val="888B8D"/>
                </a:solidFill>
              </a:rPr>
              <a:pPr marL="3175" eaLnBrk="1" hangingPunct="1">
                <a:spcBef>
                  <a:spcPts val="813"/>
                </a:spcBef>
                <a:defRPr/>
              </a:pPr>
              <a:t>‹Nº›</a:t>
            </a:fld>
            <a:endParaRPr lang="en-GB" altLang="es-EC" sz="700">
              <a:solidFill>
                <a:srgbClr val="888B8D"/>
              </a:solidFill>
            </a:endParaRPr>
          </a:p>
        </p:txBody>
      </p:sp>
      <p:sp>
        <p:nvSpPr>
          <p:cNvPr id="19" name="Rectangle 21"/>
          <p:cNvSpPr/>
          <p:nvPr/>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eaLnBrk="1" fontAlgn="auto" hangingPunct="1">
              <a:spcBef>
                <a:spcPts val="0"/>
              </a:spcBef>
              <a:spcAft>
                <a:spcPts val="0"/>
              </a:spcAft>
              <a:defRPr/>
            </a:pPr>
            <a:endParaRPr lang="en-GB">
              <a:solidFill>
                <a:prstClr val="white"/>
              </a:solidFill>
            </a:endParaRPr>
          </a:p>
        </p:txBody>
      </p:sp>
      <p:sp>
        <p:nvSpPr>
          <p:cNvPr id="20" name="TextBox 22"/>
          <p:cNvSpPr txBox="1"/>
          <p:nvPr/>
        </p:nvSpPr>
        <p:spPr>
          <a:xfrm>
            <a:off x="247650" y="6211888"/>
            <a:ext cx="560388" cy="330200"/>
          </a:xfrm>
          <a:prstGeom prst="rect">
            <a:avLst/>
          </a:prstGeom>
        </p:spPr>
        <p:txBody>
          <a:bodyPr lIns="0" tIns="0" rIns="0" bIns="0" anchor="b"/>
          <a:lstStyle/>
          <a:p>
            <a:pPr marL="3175" eaLnBrk="1" hangingPunct="1">
              <a:spcBef>
                <a:spcPts val="813"/>
              </a:spcBef>
              <a:defRPr/>
            </a:pPr>
            <a:fld id="{F802FAEC-EBCF-4D7B-9BB0-BD9AD1912FDA}" type="slidenum">
              <a:rPr lang="en-GB" altLang="es-EC" sz="700">
                <a:solidFill>
                  <a:srgbClr val="888B8D"/>
                </a:solidFill>
              </a:rPr>
              <a:pPr marL="3175" eaLnBrk="1" hangingPunct="1">
                <a:spcBef>
                  <a:spcPts val="813"/>
                </a:spcBef>
                <a:defRPr/>
              </a:pPr>
              <a:t>‹Nº›</a:t>
            </a:fld>
            <a:endParaRPr lang="en-GB" altLang="es-EC" sz="700">
              <a:solidFill>
                <a:srgbClr val="888B8D"/>
              </a:solidFill>
            </a:endParaRPr>
          </a:p>
        </p:txBody>
      </p:sp>
      <p:sp>
        <p:nvSpPr>
          <p:cNvPr id="21" name="Rectangle 23"/>
          <p:cNvSpPr/>
          <p:nvPr userDrawn="1"/>
        </p:nvSpPr>
        <p:spPr bwMode="white">
          <a:xfrm>
            <a:off x="0" y="6238875"/>
            <a:ext cx="1868488" cy="61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anchor="ctr"/>
          <a:lstStyle/>
          <a:p>
            <a:pPr algn="ctr" eaLnBrk="1" fontAlgn="auto" hangingPunct="1">
              <a:spcBef>
                <a:spcPts val="0"/>
              </a:spcBef>
              <a:spcAft>
                <a:spcPts val="0"/>
              </a:spcAft>
              <a:defRPr/>
            </a:pPr>
            <a:endParaRPr lang="en-GB">
              <a:solidFill>
                <a:prstClr val="white"/>
              </a:solidFill>
            </a:endParaRPr>
          </a:p>
        </p:txBody>
      </p:sp>
      <p:sp>
        <p:nvSpPr>
          <p:cNvPr id="22" name="TextBox 24"/>
          <p:cNvSpPr txBox="1"/>
          <p:nvPr userDrawn="1"/>
        </p:nvSpPr>
        <p:spPr>
          <a:xfrm>
            <a:off x="247650" y="6211888"/>
            <a:ext cx="560388" cy="330200"/>
          </a:xfrm>
          <a:prstGeom prst="rect">
            <a:avLst/>
          </a:prstGeom>
        </p:spPr>
        <p:txBody>
          <a:bodyPr lIns="0" tIns="0" rIns="0" bIns="0" anchor="b"/>
          <a:lstStyle/>
          <a:p>
            <a:pPr marL="3175" eaLnBrk="1" hangingPunct="1">
              <a:spcBef>
                <a:spcPts val="813"/>
              </a:spcBef>
              <a:defRPr/>
            </a:pPr>
            <a:fld id="{2649C33D-CAB8-4F55-AC00-1EF60758A628}" type="slidenum">
              <a:rPr lang="en-GB" altLang="es-EC" sz="700">
                <a:solidFill>
                  <a:srgbClr val="888B8D"/>
                </a:solidFill>
              </a:rPr>
              <a:pPr marL="3175" eaLnBrk="1" hangingPunct="1">
                <a:spcBef>
                  <a:spcPts val="813"/>
                </a:spcBef>
                <a:defRPr/>
              </a:pPr>
              <a:t>‹Nº›</a:t>
            </a:fld>
            <a:endParaRPr lang="en-GB" altLang="es-EC" sz="700">
              <a:solidFill>
                <a:srgbClr val="888B8D"/>
              </a:solidFill>
            </a:endParaRPr>
          </a:p>
        </p:txBody>
      </p:sp>
      <p:sp>
        <p:nvSpPr>
          <p:cNvPr id="2" name="Title 1"/>
          <p:cNvSpPr>
            <a:spLocks noGrp="1"/>
          </p:cNvSpPr>
          <p:nvPr>
            <p:ph type="ctrTitle"/>
          </p:nvPr>
        </p:nvSpPr>
        <p:spPr>
          <a:xfrm>
            <a:off x="6741099" y="2973164"/>
            <a:ext cx="2145875" cy="747897"/>
          </a:xfrm>
        </p:spPr>
        <p:txBody>
          <a:bodyPr/>
          <a:lstStyle>
            <a:lvl1pPr>
              <a:defRPr sz="2700" cap="all" baseline="0"/>
            </a:lvl1pPr>
          </a:lstStyle>
          <a:p>
            <a:r>
              <a:rPr lang="es-ES" smtClean="0"/>
              <a:t>Haga clic para modificar el estilo de título del patrón</a:t>
            </a:r>
            <a:endParaRPr lang="en-US" dirty="0"/>
          </a:p>
        </p:txBody>
      </p:sp>
      <p:sp>
        <p:nvSpPr>
          <p:cNvPr id="4" name="Picture Placeholder 3"/>
          <p:cNvSpPr>
            <a:spLocks noGrp="1"/>
          </p:cNvSpPr>
          <p:nvPr>
            <p:ph type="pic" sz="quarter" idx="10"/>
          </p:nvPr>
        </p:nvSpPr>
        <p:spPr>
          <a:xfrm>
            <a:off x="0" y="-9526"/>
            <a:ext cx="5930713" cy="6867525"/>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616513"/>
              <a:gd name="connsiteY0" fmla="*/ 0 h 5143500"/>
              <a:gd name="connsiteX1" fmla="*/ 4654924 w 6616513"/>
              <a:gd name="connsiteY1" fmla="*/ 0 h 5143500"/>
              <a:gd name="connsiteX2" fmla="*/ 6616513 w 6616513"/>
              <a:gd name="connsiteY2" fmla="*/ 5143500 h 5143500"/>
              <a:gd name="connsiteX3" fmla="*/ 0 w 6616513"/>
              <a:gd name="connsiteY3" fmla="*/ 5143500 h 5143500"/>
              <a:gd name="connsiteX4" fmla="*/ 0 w 6616513"/>
              <a:gd name="connsiteY4" fmla="*/ 0 h 5143500"/>
              <a:gd name="connsiteX0" fmla="*/ 0 w 6616513"/>
              <a:gd name="connsiteY0" fmla="*/ 7144 h 5150644"/>
              <a:gd name="connsiteX1" fmla="*/ 3578599 w 6616513"/>
              <a:gd name="connsiteY1" fmla="*/ 0 h 5150644"/>
              <a:gd name="connsiteX2" fmla="*/ 6616513 w 6616513"/>
              <a:gd name="connsiteY2" fmla="*/ 5150644 h 5150644"/>
              <a:gd name="connsiteX3" fmla="*/ 0 w 6616513"/>
              <a:gd name="connsiteY3" fmla="*/ 5150644 h 5150644"/>
              <a:gd name="connsiteX4" fmla="*/ 0 w 6616513"/>
              <a:gd name="connsiteY4" fmla="*/ 7144 h 5150644"/>
              <a:gd name="connsiteX0" fmla="*/ 0 w 5930713"/>
              <a:gd name="connsiteY0" fmla="*/ 7144 h 5150644"/>
              <a:gd name="connsiteX1" fmla="*/ 3578599 w 5930713"/>
              <a:gd name="connsiteY1" fmla="*/ 0 h 5150644"/>
              <a:gd name="connsiteX2" fmla="*/ 5930713 w 5930713"/>
              <a:gd name="connsiteY2" fmla="*/ 5150644 h 5150644"/>
              <a:gd name="connsiteX3" fmla="*/ 0 w 5930713"/>
              <a:gd name="connsiteY3" fmla="*/ 5150644 h 5150644"/>
              <a:gd name="connsiteX4" fmla="*/ 0 w 5930713"/>
              <a:gd name="connsiteY4" fmla="*/ 7144 h 5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713" h="5150644">
                <a:moveTo>
                  <a:pt x="0" y="7144"/>
                </a:moveTo>
                <a:lnTo>
                  <a:pt x="3578599" y="0"/>
                </a:lnTo>
                <a:lnTo>
                  <a:pt x="5930713" y="5150644"/>
                </a:lnTo>
                <a:lnTo>
                  <a:pt x="0" y="5150644"/>
                </a:lnTo>
                <a:lnTo>
                  <a:pt x="0" y="7144"/>
                </a:lnTo>
                <a:close/>
              </a:path>
            </a:pathLst>
          </a:custGeom>
        </p:spPr>
        <p:txBody>
          <a:bodyPr rtlCol="0">
            <a:normAutofit/>
          </a:bodyPr>
          <a:lstStyle/>
          <a:p>
            <a:pPr lvl="0"/>
            <a:r>
              <a:rPr lang="es-ES" noProof="0" smtClean="0"/>
              <a:t>Haga clic en el icono para agregar una imagen</a:t>
            </a:r>
            <a:endParaRPr lang="en-GB"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Freeform 34"/>
          <p:cNvSpPr>
            <a:spLocks/>
          </p:cNvSpPr>
          <p:nvPr userDrawn="1"/>
        </p:nvSpPr>
        <p:spPr bwMode="auto">
          <a:xfrm>
            <a:off x="8193088" y="1311275"/>
            <a:ext cx="950912" cy="1949450"/>
          </a:xfrm>
          <a:custGeom>
            <a:avLst/>
            <a:gdLst>
              <a:gd name="T0" fmla="*/ 950912 w 304"/>
              <a:gd name="T1" fmla="*/ 3315 h 588"/>
              <a:gd name="T2" fmla="*/ 919632 w 304"/>
              <a:gd name="T3" fmla="*/ 0 h 588"/>
              <a:gd name="T4" fmla="*/ 0 w 304"/>
              <a:gd name="T5" fmla="*/ 974725 h 588"/>
              <a:gd name="T6" fmla="*/ 919632 w 304"/>
              <a:gd name="T7" fmla="*/ 1949450 h 588"/>
              <a:gd name="T8" fmla="*/ 950912 w 304"/>
              <a:gd name="T9" fmla="*/ 1949450 h 588"/>
              <a:gd name="T10" fmla="*/ 950912 w 304"/>
              <a:gd name="T11" fmla="*/ 3315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w="9525">
            <a:noFill/>
            <a:round/>
            <a:headEnd/>
            <a:tailEnd/>
          </a:ln>
        </p:spPr>
        <p:txBody>
          <a:bodyPr/>
          <a:lstStyle/>
          <a:p>
            <a:pPr>
              <a:defRPr/>
            </a:pPr>
            <a:endParaRPr lang="es-VE"/>
          </a:p>
        </p:txBody>
      </p:sp>
      <p:sp>
        <p:nvSpPr>
          <p:cNvPr id="4" name="Freeform 35"/>
          <p:cNvSpPr>
            <a:spLocks/>
          </p:cNvSpPr>
          <p:nvPr userDrawn="1"/>
        </p:nvSpPr>
        <p:spPr bwMode="auto">
          <a:xfrm>
            <a:off x="8845550" y="803275"/>
            <a:ext cx="298450" cy="584200"/>
          </a:xfrm>
          <a:custGeom>
            <a:avLst/>
            <a:gdLst>
              <a:gd name="T0" fmla="*/ 298450 w 104"/>
              <a:gd name="T1" fmla="*/ 0 h 193"/>
              <a:gd name="T2" fmla="*/ 0 w 104"/>
              <a:gd name="T3" fmla="*/ 435880 h 193"/>
              <a:gd name="T4" fmla="*/ 22958 w 104"/>
              <a:gd name="T5" fmla="*/ 584200 h 193"/>
              <a:gd name="T6" fmla="*/ 269753 w 104"/>
              <a:gd name="T7" fmla="*/ 544850 h 193"/>
              <a:gd name="T8" fmla="*/ 298450 w 104"/>
              <a:gd name="T9" fmla="*/ 547877 h 193"/>
              <a:gd name="T10" fmla="*/ 298450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w="9525">
            <a:noFill/>
            <a:round/>
            <a:headEnd/>
            <a:tailEnd/>
          </a:ln>
        </p:spPr>
        <p:txBody>
          <a:bodyPr/>
          <a:lstStyle/>
          <a:p>
            <a:pPr>
              <a:defRPr/>
            </a:pPr>
            <a:endParaRPr lang="es-VE"/>
          </a:p>
        </p:txBody>
      </p:sp>
      <p:sp>
        <p:nvSpPr>
          <p:cNvPr id="5" name="Freeform 36"/>
          <p:cNvSpPr>
            <a:spLocks/>
          </p:cNvSpPr>
          <p:nvPr/>
        </p:nvSpPr>
        <p:spPr bwMode="auto">
          <a:xfrm>
            <a:off x="5637213" y="0"/>
            <a:ext cx="3216275" cy="1200150"/>
          </a:xfrm>
          <a:custGeom>
            <a:avLst/>
            <a:gdLst>
              <a:gd name="T0" fmla="*/ 3216275 w 2026"/>
              <a:gd name="T1" fmla="*/ 1200150 h 756"/>
              <a:gd name="T2" fmla="*/ 1673225 w 2026"/>
              <a:gd name="T3" fmla="*/ 431800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5"/>
              </a:srgbClr>
            </a:solidFill>
            <a:round/>
            <a:headEnd/>
            <a:tailEnd/>
          </a:ln>
        </p:spPr>
        <p:txBody>
          <a:bodyPr/>
          <a:lstStyle/>
          <a:p>
            <a:pPr>
              <a:defRPr/>
            </a:pPr>
            <a:endParaRPr lang="es-VE"/>
          </a:p>
        </p:txBody>
      </p:sp>
      <p:sp>
        <p:nvSpPr>
          <p:cNvPr id="6" name="Freeform 37"/>
          <p:cNvSpPr>
            <a:spLocks/>
          </p:cNvSpPr>
          <p:nvPr/>
        </p:nvSpPr>
        <p:spPr bwMode="auto">
          <a:xfrm>
            <a:off x="1152525" y="6553200"/>
            <a:ext cx="1198563" cy="304800"/>
          </a:xfrm>
          <a:custGeom>
            <a:avLst/>
            <a:gdLst>
              <a:gd name="T0" fmla="*/ 1198563 w 368"/>
              <a:gd name="T1" fmla="*/ 304800 h 104"/>
              <a:gd name="T2" fmla="*/ 599282 w 368"/>
              <a:gd name="T3" fmla="*/ 0 h 104"/>
              <a:gd name="T4" fmla="*/ 0 w 368"/>
              <a:gd name="T5" fmla="*/ 304800 h 104"/>
              <a:gd name="T6" fmla="*/ 1198563 w 368"/>
              <a:gd name="T7" fmla="*/ 304800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w="9525">
            <a:noFill/>
            <a:round/>
            <a:headEnd/>
            <a:tailEnd/>
          </a:ln>
        </p:spPr>
        <p:txBody>
          <a:bodyPr/>
          <a:lstStyle/>
          <a:p>
            <a:pPr>
              <a:defRPr/>
            </a:pPr>
            <a:endParaRPr lang="es-VE"/>
          </a:p>
        </p:txBody>
      </p:sp>
      <p:sp>
        <p:nvSpPr>
          <p:cNvPr id="7" name="Freeform 38"/>
          <p:cNvSpPr>
            <a:spLocks/>
          </p:cNvSpPr>
          <p:nvPr/>
        </p:nvSpPr>
        <p:spPr bwMode="auto">
          <a:xfrm>
            <a:off x="0" y="4794250"/>
            <a:ext cx="1177925" cy="2019300"/>
          </a:xfrm>
          <a:custGeom>
            <a:avLst/>
            <a:gdLst>
              <a:gd name="T0" fmla="*/ 1177925 w 742"/>
              <a:gd name="T1" fmla="*/ 2019300 h 1272"/>
              <a:gd name="T2" fmla="*/ 1085850 w 742"/>
              <a:gd name="T3" fmla="*/ 1936750 h 1272"/>
              <a:gd name="T4" fmla="*/ 914400 w 742"/>
              <a:gd name="T5" fmla="*/ 1762125 h 1272"/>
              <a:gd name="T6" fmla="*/ 720725 w 742"/>
              <a:gd name="T7" fmla="*/ 1539875 h 1272"/>
              <a:gd name="T8" fmla="*/ 565150 w 742"/>
              <a:gd name="T9" fmla="*/ 1311275 h 1272"/>
              <a:gd name="T10" fmla="*/ 422275 w 742"/>
              <a:gd name="T11" fmla="*/ 1069975 h 1272"/>
              <a:gd name="T12" fmla="*/ 295275 w 742"/>
              <a:gd name="T13" fmla="*/ 812800 h 1272"/>
              <a:gd name="T14" fmla="*/ 177800 w 742"/>
              <a:gd name="T15" fmla="*/ 523875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5"/>
              </a:srgbClr>
            </a:solidFill>
            <a:round/>
            <a:headEnd/>
            <a:tailEnd/>
          </a:ln>
        </p:spPr>
        <p:txBody>
          <a:bodyPr/>
          <a:lstStyle/>
          <a:p>
            <a:pPr>
              <a:defRPr/>
            </a:pPr>
            <a:endParaRPr lang="es-VE"/>
          </a:p>
        </p:txBody>
      </p:sp>
      <p:sp>
        <p:nvSpPr>
          <p:cNvPr id="8" name="Freeform 34"/>
          <p:cNvSpPr>
            <a:spLocks/>
          </p:cNvSpPr>
          <p:nvPr userDrawn="1"/>
        </p:nvSpPr>
        <p:spPr bwMode="auto">
          <a:xfrm>
            <a:off x="8193088" y="1311275"/>
            <a:ext cx="950912" cy="1949450"/>
          </a:xfrm>
          <a:custGeom>
            <a:avLst/>
            <a:gdLst>
              <a:gd name="T0" fmla="*/ 950912 w 304"/>
              <a:gd name="T1" fmla="*/ 3315 h 588"/>
              <a:gd name="T2" fmla="*/ 919632 w 304"/>
              <a:gd name="T3" fmla="*/ 0 h 588"/>
              <a:gd name="T4" fmla="*/ 0 w 304"/>
              <a:gd name="T5" fmla="*/ 974725 h 588"/>
              <a:gd name="T6" fmla="*/ 919632 w 304"/>
              <a:gd name="T7" fmla="*/ 1949450 h 588"/>
              <a:gd name="T8" fmla="*/ 950912 w 304"/>
              <a:gd name="T9" fmla="*/ 1949450 h 588"/>
              <a:gd name="T10" fmla="*/ 950912 w 304"/>
              <a:gd name="T11" fmla="*/ 3315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w="9525">
            <a:noFill/>
            <a:round/>
            <a:headEnd/>
            <a:tailEnd/>
          </a:ln>
        </p:spPr>
        <p:txBody>
          <a:bodyPr/>
          <a:lstStyle/>
          <a:p>
            <a:pPr>
              <a:defRPr/>
            </a:pPr>
            <a:endParaRPr lang="es-VE"/>
          </a:p>
        </p:txBody>
      </p:sp>
      <p:sp>
        <p:nvSpPr>
          <p:cNvPr id="9" name="Freeform 35"/>
          <p:cNvSpPr>
            <a:spLocks/>
          </p:cNvSpPr>
          <p:nvPr userDrawn="1"/>
        </p:nvSpPr>
        <p:spPr bwMode="auto">
          <a:xfrm>
            <a:off x="8845550" y="803275"/>
            <a:ext cx="298450" cy="584200"/>
          </a:xfrm>
          <a:custGeom>
            <a:avLst/>
            <a:gdLst>
              <a:gd name="T0" fmla="*/ 298450 w 104"/>
              <a:gd name="T1" fmla="*/ 0 h 193"/>
              <a:gd name="T2" fmla="*/ 0 w 104"/>
              <a:gd name="T3" fmla="*/ 435880 h 193"/>
              <a:gd name="T4" fmla="*/ 22958 w 104"/>
              <a:gd name="T5" fmla="*/ 584200 h 193"/>
              <a:gd name="T6" fmla="*/ 269753 w 104"/>
              <a:gd name="T7" fmla="*/ 544850 h 193"/>
              <a:gd name="T8" fmla="*/ 298450 w 104"/>
              <a:gd name="T9" fmla="*/ 547877 h 193"/>
              <a:gd name="T10" fmla="*/ 298450 w 104"/>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w="9525">
            <a:noFill/>
            <a:round/>
            <a:headEnd/>
            <a:tailEnd/>
          </a:ln>
        </p:spPr>
        <p:txBody>
          <a:bodyPr/>
          <a:lstStyle/>
          <a:p>
            <a:pPr>
              <a:defRPr/>
            </a:pPr>
            <a:endParaRPr lang="es-VE"/>
          </a:p>
        </p:txBody>
      </p:sp>
      <p:sp>
        <p:nvSpPr>
          <p:cNvPr id="10" name="Freeform 36"/>
          <p:cNvSpPr>
            <a:spLocks/>
          </p:cNvSpPr>
          <p:nvPr userDrawn="1"/>
        </p:nvSpPr>
        <p:spPr bwMode="auto">
          <a:xfrm>
            <a:off x="5637213" y="0"/>
            <a:ext cx="3216275" cy="1200150"/>
          </a:xfrm>
          <a:custGeom>
            <a:avLst/>
            <a:gdLst>
              <a:gd name="T0" fmla="*/ 3216275 w 2026"/>
              <a:gd name="T1" fmla="*/ 1200150 h 756"/>
              <a:gd name="T2" fmla="*/ 1673225 w 2026"/>
              <a:gd name="T3" fmla="*/ 431800 h 756"/>
              <a:gd name="T4" fmla="*/ 0 w 2026"/>
              <a:gd name="T5" fmla="*/ 0 h 756"/>
              <a:gd name="T6" fmla="*/ 0 60000 65536"/>
              <a:gd name="T7" fmla="*/ 0 60000 65536"/>
              <a:gd name="T8" fmla="*/ 0 60000 65536"/>
            </a:gdLst>
            <a:ahLst/>
            <a:cxnLst>
              <a:cxn ang="T6">
                <a:pos x="T0" y="T1"/>
              </a:cxn>
              <a:cxn ang="T7">
                <a:pos x="T2" y="T3"/>
              </a:cxn>
              <a:cxn ang="T8">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5"/>
              </a:srgbClr>
            </a:solidFill>
            <a:round/>
            <a:headEnd/>
            <a:tailEnd/>
          </a:ln>
        </p:spPr>
        <p:txBody>
          <a:bodyPr/>
          <a:lstStyle/>
          <a:p>
            <a:pPr>
              <a:defRPr/>
            </a:pPr>
            <a:endParaRPr lang="es-VE"/>
          </a:p>
        </p:txBody>
      </p:sp>
      <p:sp>
        <p:nvSpPr>
          <p:cNvPr id="11" name="Freeform 37"/>
          <p:cNvSpPr>
            <a:spLocks/>
          </p:cNvSpPr>
          <p:nvPr userDrawn="1"/>
        </p:nvSpPr>
        <p:spPr bwMode="auto">
          <a:xfrm>
            <a:off x="1152525" y="6553200"/>
            <a:ext cx="1198563" cy="304800"/>
          </a:xfrm>
          <a:custGeom>
            <a:avLst/>
            <a:gdLst>
              <a:gd name="T0" fmla="*/ 1198563 w 368"/>
              <a:gd name="T1" fmla="*/ 304800 h 104"/>
              <a:gd name="T2" fmla="*/ 599282 w 368"/>
              <a:gd name="T3" fmla="*/ 0 h 104"/>
              <a:gd name="T4" fmla="*/ 0 w 368"/>
              <a:gd name="T5" fmla="*/ 304800 h 104"/>
              <a:gd name="T6" fmla="*/ 1198563 w 368"/>
              <a:gd name="T7" fmla="*/ 304800 h 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w="9525">
            <a:noFill/>
            <a:round/>
            <a:headEnd/>
            <a:tailEnd/>
          </a:ln>
        </p:spPr>
        <p:txBody>
          <a:bodyPr/>
          <a:lstStyle/>
          <a:p>
            <a:pPr>
              <a:defRPr/>
            </a:pPr>
            <a:endParaRPr lang="es-VE"/>
          </a:p>
        </p:txBody>
      </p:sp>
      <p:sp>
        <p:nvSpPr>
          <p:cNvPr id="12" name="Freeform 38"/>
          <p:cNvSpPr>
            <a:spLocks/>
          </p:cNvSpPr>
          <p:nvPr userDrawn="1"/>
        </p:nvSpPr>
        <p:spPr bwMode="auto">
          <a:xfrm>
            <a:off x="0" y="4794250"/>
            <a:ext cx="1177925" cy="2019300"/>
          </a:xfrm>
          <a:custGeom>
            <a:avLst/>
            <a:gdLst>
              <a:gd name="T0" fmla="*/ 1177925 w 742"/>
              <a:gd name="T1" fmla="*/ 2019300 h 1272"/>
              <a:gd name="T2" fmla="*/ 1085850 w 742"/>
              <a:gd name="T3" fmla="*/ 1936750 h 1272"/>
              <a:gd name="T4" fmla="*/ 914400 w 742"/>
              <a:gd name="T5" fmla="*/ 1762125 h 1272"/>
              <a:gd name="T6" fmla="*/ 720725 w 742"/>
              <a:gd name="T7" fmla="*/ 1539875 h 1272"/>
              <a:gd name="T8" fmla="*/ 565150 w 742"/>
              <a:gd name="T9" fmla="*/ 1311275 h 1272"/>
              <a:gd name="T10" fmla="*/ 422275 w 742"/>
              <a:gd name="T11" fmla="*/ 1069975 h 1272"/>
              <a:gd name="T12" fmla="*/ 295275 w 742"/>
              <a:gd name="T13" fmla="*/ 812800 h 1272"/>
              <a:gd name="T14" fmla="*/ 177800 w 742"/>
              <a:gd name="T15" fmla="*/ 523875 h 1272"/>
              <a:gd name="T16" fmla="*/ 0 w 742"/>
              <a:gd name="T17" fmla="*/ 0 h 1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5"/>
              </a:srgbClr>
            </a:solidFill>
            <a:round/>
            <a:headEnd/>
            <a:tailEnd/>
          </a:ln>
        </p:spPr>
        <p:txBody>
          <a:bodyPr/>
          <a:lstStyle/>
          <a:p>
            <a:pPr>
              <a:defRPr/>
            </a:pPr>
            <a:endParaRPr lang="es-VE"/>
          </a:p>
        </p:txBody>
      </p:sp>
      <p:sp>
        <p:nvSpPr>
          <p:cNvPr id="2" name="Titel 1"/>
          <p:cNvSpPr>
            <a:spLocks noGrp="1"/>
          </p:cNvSpPr>
          <p:nvPr>
            <p:ph type="title"/>
          </p:nvPr>
        </p:nvSpPr>
        <p:spPr>
          <a:xfrm>
            <a:off x="838800" y="118800"/>
            <a:ext cx="8162325" cy="553998"/>
          </a:xfrm>
          <a:prstGeom prst="rect">
            <a:avLst/>
          </a:prstGeom>
        </p:spPr>
        <p:txBody>
          <a:bodyPr lIns="0" tIns="0" rIns="0" bIns="0">
            <a:spAutoFit/>
          </a:bodyPr>
          <a:lstStyle>
            <a:lvl1pPr algn="l">
              <a:lnSpc>
                <a:spcPct val="90000"/>
              </a:lnSpc>
              <a:defRPr sz="2000" b="1"/>
            </a:lvl1pPr>
          </a:lstStyle>
          <a:p>
            <a:r>
              <a:rPr lang="es-ES" noProof="0" smtClean="0"/>
              <a:t>Haga clic para modificar el estilo de título del patrón</a:t>
            </a:r>
            <a:endParaRPr lang="en-US" noProof="0" dirty="0"/>
          </a:p>
        </p:txBody>
      </p:sp>
      <p:sp>
        <p:nvSpPr>
          <p:cNvPr id="13" name="Foliennummernplatzhalter 5"/>
          <p:cNvSpPr>
            <a:spLocks noGrp="1"/>
          </p:cNvSpPr>
          <p:nvPr>
            <p:ph type="sldNum" sz="quarter" idx="10"/>
          </p:nvPr>
        </p:nvSpPr>
        <p:spPr>
          <a:xfrm>
            <a:off x="8689975" y="6565900"/>
            <a:ext cx="290513" cy="185738"/>
          </a:xfrm>
        </p:spPr>
        <p:txBody>
          <a:bodyPr wrap="none" lIns="0" tIns="0" rIns="0" bIns="0" anchor="b">
            <a:spAutoFit/>
          </a:bodyPr>
          <a:lstStyle>
            <a:lvl1pPr>
              <a:defRPr sz="1200" b="1">
                <a:solidFill>
                  <a:srgbClr val="1F497D"/>
                </a:solidFill>
              </a:defRPr>
            </a:lvl1pPr>
          </a:lstStyle>
          <a:p>
            <a:pPr>
              <a:defRPr/>
            </a:pPr>
            <a:fld id="{11288A17-C664-46DE-9398-C3D0FC5A8B2D}" type="slidenum">
              <a:rPr lang="de-DE" altLang="es-EC"/>
              <a:pPr>
                <a:defRPr/>
              </a:pPr>
              <a:t>‹Nº›</a:t>
            </a:fld>
            <a:endParaRPr lang="de-DE" altLang="es-EC"/>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46783BB-62FB-4602-B79B-6302E1798679}" type="datetimeFigureOut">
              <a:rPr lang="es-ES" smtClean="0"/>
              <a:pPr/>
              <a:t>01/03/2017</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672C8C9E-2E11-484F-B20E-428AA8B6BC07}"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6783BB-62FB-4602-B79B-6302E1798679}" type="datetimeFigureOut">
              <a:rPr lang="es-ES" smtClean="0"/>
              <a:pPr/>
              <a:t>01/03/2017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2C8C9E-2E11-484F-B20E-428AA8B6BC07}" type="slidenum">
              <a:rPr lang="es-ES" smtClean="0"/>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46783BB-62FB-4602-B79B-6302E1798679}" type="datetimeFigureOut">
              <a:rPr lang="es-ES" smtClean="0"/>
              <a:pPr/>
              <a:t>01/03/2017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2C8C9E-2E11-484F-B20E-428AA8B6BC07}"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46783BB-62FB-4602-B79B-6302E1798679}" type="datetimeFigureOut">
              <a:rPr lang="es-ES" smtClean="0"/>
              <a:pPr/>
              <a:t>01/03/2017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72C8C9E-2E11-484F-B20E-428AA8B6BC07}" type="slidenum">
              <a:rPr lang="es-ES" smtClean="0"/>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46783BB-62FB-4602-B79B-6302E1798679}" type="datetimeFigureOut">
              <a:rPr lang="es-ES" smtClean="0"/>
              <a:pPr/>
              <a:t>01/03/2017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72C8C9E-2E11-484F-B20E-428AA8B6BC07}" type="slidenum">
              <a:rPr lang="es-ES" smtClean="0"/>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46783BB-62FB-4602-B79B-6302E1798679}" type="datetimeFigureOut">
              <a:rPr lang="es-ES" smtClean="0"/>
              <a:pPr/>
              <a:t>01/03/2017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72C8C9E-2E11-484F-B20E-428AA8B6BC0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824D332-6FD4-4FCB-8A02-2CBF28AC08B0}" type="datetimeFigureOut">
              <a:rPr lang="es-ES" smtClean="0"/>
              <a:pPr/>
              <a:t>01/03/2017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940E7C-8993-4FE3-A902-ED1281BC7E6A}"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46783BB-62FB-4602-B79B-6302E1798679}" type="datetimeFigureOut">
              <a:rPr lang="es-ES" smtClean="0"/>
              <a:pPr/>
              <a:t>01/03/2017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72C8C9E-2E11-484F-B20E-428AA8B6BC07}" type="slidenum">
              <a:rPr lang="es-ES" smtClean="0"/>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46783BB-62FB-4602-B79B-6302E1798679}" type="datetimeFigureOut">
              <a:rPr lang="es-ES" smtClean="0"/>
              <a:pPr/>
              <a:t>01/03/2017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72C8C9E-2E11-484F-B20E-428AA8B6BC07}" type="slidenum">
              <a:rPr lang="es-ES" smtClean="0"/>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46783BB-62FB-4602-B79B-6302E1798679}" type="datetimeFigureOut">
              <a:rPr lang="es-ES" smtClean="0"/>
              <a:pPr/>
              <a:t>01/03/2017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672C8C9E-2E11-484F-B20E-428AA8B6BC07}"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6783BB-62FB-4602-B79B-6302E1798679}" type="datetimeFigureOut">
              <a:rPr lang="es-ES" smtClean="0"/>
              <a:pPr/>
              <a:t>01/03/2017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2C8C9E-2E11-484F-B20E-428AA8B6BC07}" type="slidenum">
              <a:rPr lang="es-ES" smtClean="0"/>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46783BB-62FB-4602-B79B-6302E1798679}" type="datetimeFigureOut">
              <a:rPr lang="es-ES" smtClean="0"/>
              <a:pPr/>
              <a:t>01/03/2017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2C8C9E-2E11-484F-B20E-428AA8B6BC0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824D332-6FD4-4FCB-8A02-2CBF28AC08B0}" type="datetimeFigureOut">
              <a:rPr lang="es-ES" smtClean="0"/>
              <a:pPr/>
              <a:t>01/03/2017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940E7C-8993-4FE3-A902-ED1281BC7E6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824D332-6FD4-4FCB-8A02-2CBF28AC08B0}" type="datetimeFigureOut">
              <a:rPr lang="es-ES" smtClean="0"/>
              <a:pPr/>
              <a:t>01/03/2017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2940E7C-8993-4FE3-A902-ED1281BC7E6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824D332-6FD4-4FCB-8A02-2CBF28AC08B0}" type="datetimeFigureOut">
              <a:rPr lang="es-ES" smtClean="0"/>
              <a:pPr/>
              <a:t>01/03/2017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2940E7C-8993-4FE3-A902-ED1281BC7E6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824D332-6FD4-4FCB-8A02-2CBF28AC08B0}" type="datetimeFigureOut">
              <a:rPr lang="es-ES" smtClean="0"/>
              <a:pPr/>
              <a:t>01/03/2017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2940E7C-8993-4FE3-A902-ED1281BC7E6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824D332-6FD4-4FCB-8A02-2CBF28AC08B0}" type="datetimeFigureOut">
              <a:rPr lang="es-ES" smtClean="0"/>
              <a:pPr/>
              <a:t>01/03/2017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2940E7C-8993-4FE3-A902-ED1281BC7E6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824D332-6FD4-4FCB-8A02-2CBF28AC08B0}" type="datetimeFigureOut">
              <a:rPr lang="es-ES" smtClean="0"/>
              <a:pPr/>
              <a:t>01/03/2017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2940E7C-8993-4FE3-A902-ED1281BC7E6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824D332-6FD4-4FCB-8A02-2CBF28AC08B0}" type="datetimeFigureOut">
              <a:rPr lang="es-ES" smtClean="0"/>
              <a:pPr/>
              <a:t>01/03/2017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2940E7C-8993-4FE3-A902-ED1281BC7E6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4D332-6FD4-4FCB-8A02-2CBF28AC08B0}" type="datetimeFigureOut">
              <a:rPr lang="es-ES" smtClean="0"/>
              <a:pPr/>
              <a:t>01/03/2017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40E7C-8993-4FE3-A902-ED1281BC7E6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6783BB-62FB-4602-B79B-6302E1798679}" type="datetimeFigureOut">
              <a:rPr lang="es-ES" smtClean="0"/>
              <a:pPr/>
              <a:t>01/03/2017</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72C8C9E-2E11-484F-B20E-428AA8B6BC07}"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1785926"/>
            <a:ext cx="7851648" cy="3500462"/>
          </a:xfrm>
        </p:spPr>
        <p:txBody>
          <a:bodyPr>
            <a:normAutofit fontScale="90000"/>
          </a:bodyPr>
          <a:lstStyle/>
          <a:p>
            <a:pPr algn="ct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1800" b="0" dirty="0" smtClean="0">
                <a:solidFill>
                  <a:schemeClr val="bg1"/>
                </a:solidFill>
                <a:latin typeface="Calibri" panose="020F0502020204030204" pitchFamily="34" charset="0"/>
              </a:rPr>
              <a:t/>
            </a:r>
            <a:br>
              <a:rPr lang="es-ES_tradnl" sz="1800" b="0" dirty="0" smtClean="0">
                <a:solidFill>
                  <a:schemeClr val="bg1"/>
                </a:solidFill>
                <a:latin typeface="Calibri" panose="020F0502020204030204" pitchFamily="34" charset="0"/>
              </a:rPr>
            </a:br>
            <a:r>
              <a:rPr lang="es-ES_tradnl" sz="2000" b="0" dirty="0" smtClean="0">
                <a:solidFill>
                  <a:schemeClr val="bg1"/>
                </a:solidFill>
                <a:effectLst/>
                <a:latin typeface="+mn-lt"/>
              </a:rPr>
              <a:t/>
            </a:r>
            <a:br>
              <a:rPr lang="es-ES_tradnl" sz="2000" b="0" dirty="0" smtClean="0">
                <a:solidFill>
                  <a:schemeClr val="bg1"/>
                </a:solidFill>
                <a:effectLst/>
                <a:latin typeface="+mn-lt"/>
              </a:rPr>
            </a:br>
            <a:r>
              <a:rPr lang="es-ES_tradnl" sz="2000" b="0" dirty="0" smtClean="0">
                <a:solidFill>
                  <a:schemeClr val="bg1"/>
                </a:solidFill>
                <a:effectLst/>
                <a:latin typeface="+mn-lt"/>
              </a:rPr>
              <a:t>DEPARTAMENTO DE CIENCIAS ECONÓMICAS, ADMINISTRATIVAS Y DE COMERCIO</a:t>
            </a:r>
            <a:r>
              <a:rPr lang="es-EC" sz="2000" b="0" dirty="0" smtClean="0">
                <a:solidFill>
                  <a:schemeClr val="bg1"/>
                </a:solidFill>
                <a:effectLst/>
                <a:latin typeface="+mn-lt"/>
              </a:rPr>
              <a:t/>
            </a:r>
            <a:br>
              <a:rPr lang="es-EC" sz="2000" b="0" dirty="0" smtClean="0">
                <a:solidFill>
                  <a:schemeClr val="bg1"/>
                </a:solidFill>
                <a:effectLst/>
                <a:latin typeface="+mn-lt"/>
              </a:rPr>
            </a:br>
            <a:r>
              <a:rPr lang="es-ES_tradnl" sz="2000" b="0" dirty="0" smtClean="0">
                <a:solidFill>
                  <a:schemeClr val="bg1"/>
                </a:solidFill>
                <a:effectLst/>
                <a:latin typeface="+mn-lt"/>
              </a:rPr>
              <a:t> </a:t>
            </a:r>
            <a:br>
              <a:rPr lang="es-ES_tradnl" sz="2000" b="0" dirty="0" smtClean="0">
                <a:solidFill>
                  <a:schemeClr val="bg1"/>
                </a:solidFill>
                <a:effectLst/>
                <a:latin typeface="+mn-lt"/>
              </a:rPr>
            </a:br>
            <a:r>
              <a:rPr lang="es-ES_tradnl" sz="2000" b="0" dirty="0" smtClean="0">
                <a:solidFill>
                  <a:schemeClr val="bg1"/>
                </a:solidFill>
                <a:effectLst/>
                <a:latin typeface="+mn-lt"/>
              </a:rPr>
              <a:t>CARRERA DE INGENIERÍA EN MERCADOTECNIA  </a:t>
            </a:r>
            <a:br>
              <a:rPr lang="es-ES_tradnl" sz="2000" b="0" dirty="0" smtClean="0">
                <a:solidFill>
                  <a:schemeClr val="bg1"/>
                </a:solidFill>
                <a:effectLst/>
                <a:latin typeface="+mn-lt"/>
              </a:rPr>
            </a:br>
            <a:r>
              <a:rPr lang="es-ES_tradnl" sz="2000" b="0" dirty="0" smtClean="0">
                <a:solidFill>
                  <a:schemeClr val="bg1"/>
                </a:solidFill>
                <a:effectLst/>
                <a:latin typeface="+mn-lt"/>
              </a:rPr>
              <a:t/>
            </a:r>
            <a:br>
              <a:rPr lang="es-ES_tradnl" sz="2000" b="0" dirty="0" smtClean="0">
                <a:solidFill>
                  <a:schemeClr val="bg1"/>
                </a:solidFill>
                <a:effectLst/>
                <a:latin typeface="+mn-lt"/>
              </a:rPr>
            </a:br>
            <a:r>
              <a:rPr lang="es-ES_tradnl" sz="2000" b="0" dirty="0" smtClean="0">
                <a:solidFill>
                  <a:schemeClr val="bg1"/>
                </a:solidFill>
                <a:effectLst/>
                <a:latin typeface="+mn-lt"/>
              </a:rPr>
              <a:t>TRABAJO DE TITULACIÓN, PREVIO A LA OBTENCIÓN DEL TÍTULO DE INGENIERÍA EN MERCADOTECNIA</a:t>
            </a:r>
            <a:r>
              <a:rPr lang="es-EC" sz="1800" b="0" dirty="0" smtClean="0">
                <a:solidFill>
                  <a:schemeClr val="bg1"/>
                </a:solidFill>
                <a:effectLst/>
                <a:latin typeface="+mn-lt"/>
              </a:rPr>
              <a:t/>
            </a:r>
            <a:br>
              <a:rPr lang="es-EC" sz="1800" b="0" dirty="0" smtClean="0">
                <a:solidFill>
                  <a:schemeClr val="bg1"/>
                </a:solidFill>
                <a:effectLst/>
                <a:latin typeface="+mn-lt"/>
              </a:rPr>
            </a:br>
            <a:r>
              <a:rPr lang="es-ES_tradnl" sz="1800" b="0" dirty="0" smtClean="0">
                <a:solidFill>
                  <a:schemeClr val="bg1"/>
                </a:solidFill>
                <a:latin typeface="Calibri" panose="020F0502020204030204" pitchFamily="34" charset="0"/>
              </a:rPr>
              <a:t> </a:t>
            </a:r>
            <a:r>
              <a:rPr lang="es-EC" sz="6000" dirty="0" smtClean="0">
                <a:latin typeface="Calibri" panose="020F0502020204030204" pitchFamily="34" charset="0"/>
              </a:rPr>
              <a:t/>
            </a:r>
            <a:br>
              <a:rPr lang="es-EC" sz="6000" dirty="0" smtClean="0">
                <a:latin typeface="Calibri" panose="020F0502020204030204" pitchFamily="34" charset="0"/>
              </a:rPr>
            </a:br>
            <a:endParaRPr lang="es-ES" dirty="0"/>
          </a:p>
        </p:txBody>
      </p:sp>
      <p:pic>
        <p:nvPicPr>
          <p:cNvPr id="7" name="3 Imagen" descr="http://cibsi.espe.edu.ec/images/LOGO-PRINCIPAL.png"/>
          <p:cNvPicPr/>
          <p:nvPr/>
        </p:nvPicPr>
        <p:blipFill>
          <a:blip r:embed="rId2" cstate="print"/>
          <a:srcRect/>
          <a:stretch>
            <a:fillRect/>
          </a:stretch>
        </p:blipFill>
        <p:spPr bwMode="auto">
          <a:xfrm>
            <a:off x="1214414" y="714356"/>
            <a:ext cx="5794244" cy="836908"/>
          </a:xfrm>
          <a:prstGeom prst="rect">
            <a:avLst/>
          </a:prstGeom>
          <a:noFill/>
          <a:ln w="9525">
            <a:noFill/>
            <a:miter lim="800000"/>
            <a:headEnd/>
            <a:tailEnd/>
          </a:ln>
        </p:spPr>
      </p:pic>
      <p:sp>
        <p:nvSpPr>
          <p:cNvPr id="8" name="2 Subtítulo"/>
          <p:cNvSpPr txBox="1">
            <a:spLocks/>
          </p:cNvSpPr>
          <p:nvPr/>
        </p:nvSpPr>
        <p:spPr>
          <a:xfrm>
            <a:off x="571472" y="4643446"/>
            <a:ext cx="7854696" cy="1857388"/>
          </a:xfrm>
          <a:prstGeom prst="rect">
            <a:avLst/>
          </a:prstGeom>
        </p:spPr>
        <p:txBody>
          <a:bodyPr vert="horz" lIns="0" rIns="18288">
            <a:normAutofit fontScale="25000" lnSpcReduction="20000"/>
          </a:bodyPr>
          <a:lstStyle/>
          <a:p>
            <a:pPr algn="ctr"/>
            <a:endParaRPr lang="es-ES_tradnl" sz="6400" b="1" cap="all" dirty="0" smtClean="0">
              <a:solidFill>
                <a:schemeClr val="bg1"/>
              </a:solidFill>
            </a:endParaRPr>
          </a:p>
          <a:p>
            <a:pPr algn="ctr"/>
            <a:r>
              <a:rPr lang="es-ES_tradnl" sz="6400" b="1" cap="all" dirty="0" smtClean="0">
                <a:solidFill>
                  <a:schemeClr val="bg1"/>
                </a:solidFill>
              </a:rPr>
              <a:t>Autor: </a:t>
            </a:r>
            <a:r>
              <a:rPr lang="es-ES_tradnl" sz="6400" cap="all" dirty="0" smtClean="0">
                <a:solidFill>
                  <a:schemeClr val="bg1"/>
                </a:solidFill>
              </a:rPr>
              <a:t>DARLIN FABIAN ROMÁN ROMERO </a:t>
            </a:r>
            <a:r>
              <a:rPr lang="es-ES_tradnl" sz="6400" b="1" cap="all" dirty="0" smtClean="0">
                <a:solidFill>
                  <a:schemeClr val="bg1"/>
                </a:solidFill>
              </a:rPr>
              <a:t> </a:t>
            </a:r>
          </a:p>
          <a:p>
            <a:pPr algn="ctr"/>
            <a:endParaRPr lang="es-EC" sz="6400" b="1" cap="all" dirty="0" smtClean="0">
              <a:solidFill>
                <a:schemeClr val="bg1"/>
              </a:solidFill>
            </a:endParaRPr>
          </a:p>
          <a:p>
            <a:pPr algn="ctr"/>
            <a:r>
              <a:rPr lang="es-ES_tradnl" sz="6400" b="1" cap="all" dirty="0" smtClean="0">
                <a:solidFill>
                  <a:schemeClr val="bg1"/>
                </a:solidFill>
              </a:rPr>
              <a:t>Director: </a:t>
            </a:r>
            <a:r>
              <a:rPr lang="es-ES_tradnl" sz="6400" cap="all" dirty="0" smtClean="0">
                <a:solidFill>
                  <a:schemeClr val="bg1"/>
                </a:solidFill>
              </a:rPr>
              <a:t>Ing. Javier </a:t>
            </a:r>
            <a:r>
              <a:rPr lang="es-ES_tradnl" sz="6400" cap="all" dirty="0" err="1" smtClean="0">
                <a:solidFill>
                  <a:schemeClr val="bg1"/>
                </a:solidFill>
              </a:rPr>
              <a:t>Buenaño</a:t>
            </a:r>
            <a:r>
              <a:rPr lang="es-ES_tradnl" sz="6400" cap="all" dirty="0" smtClean="0">
                <a:solidFill>
                  <a:schemeClr val="bg1"/>
                </a:solidFill>
              </a:rPr>
              <a:t> MBA</a:t>
            </a:r>
            <a:endParaRPr lang="es-EC" sz="6400" cap="all" dirty="0" smtClean="0">
              <a:solidFill>
                <a:schemeClr val="bg1"/>
              </a:solidFill>
            </a:endParaRPr>
          </a:p>
          <a:p>
            <a:pPr algn="ctr"/>
            <a:r>
              <a:rPr lang="es-ES_tradnl" sz="6400" b="1" cap="all" dirty="0" smtClean="0">
                <a:solidFill>
                  <a:schemeClr val="bg1"/>
                </a:solidFill>
              </a:rPr>
              <a:t> </a:t>
            </a:r>
            <a:endParaRPr lang="es-EC" sz="6400" b="1" cap="all" dirty="0" smtClean="0">
              <a:solidFill>
                <a:schemeClr val="bg1"/>
              </a:solidFill>
            </a:endParaRPr>
          </a:p>
          <a:p>
            <a:pPr algn="ctr"/>
            <a:r>
              <a:rPr lang="es-ES_tradnl" sz="6400" b="1" cap="all" dirty="0" smtClean="0">
                <a:solidFill>
                  <a:schemeClr val="bg1"/>
                </a:solidFill>
              </a:rPr>
              <a:t>Sangolquí</a:t>
            </a:r>
          </a:p>
          <a:p>
            <a:pPr algn="ctr"/>
            <a:r>
              <a:rPr lang="es-ES_tradnl" sz="6400" b="1" cap="all" dirty="0" smtClean="0">
                <a:solidFill>
                  <a:schemeClr val="bg1"/>
                </a:solidFill>
              </a:rPr>
              <a:t>2017</a:t>
            </a:r>
            <a:endParaRPr lang="es-EC" sz="6400" b="1" cap="all" dirty="0" smtClean="0">
              <a:solidFill>
                <a:schemeClr val="bg1"/>
              </a:solidFill>
            </a:endParaRPr>
          </a:p>
          <a:p>
            <a:pPr algn="ctr"/>
            <a:r>
              <a:rPr lang="es-ES_tradnl" sz="2800" b="1" cap="all" dirty="0" smtClean="0">
                <a:solidFill>
                  <a:schemeClr val="tx2"/>
                </a:solidFill>
                <a:latin typeface="Calibri" panose="020F0502020204030204" pitchFamily="34" charset="0"/>
              </a:rPr>
              <a:t>2016</a:t>
            </a:r>
            <a:endParaRPr lang="es-EC" sz="2800" b="1" cap="all" dirty="0" smtClean="0">
              <a:solidFill>
                <a:schemeClr val="tx2"/>
              </a:solidFill>
              <a:latin typeface="Calibri" panose="020F0502020204030204" pitchFamily="34" charset="0"/>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800" y="118800"/>
            <a:ext cx="8162325" cy="387798"/>
          </a:xfrm>
        </p:spPr>
        <p:txBody>
          <a:bodyPr/>
          <a:lstStyle/>
          <a:p>
            <a:r>
              <a:rPr lang="es-ES" sz="2800" dirty="0" smtClean="0">
                <a:ln w="10541" cmpd="sng">
                  <a:solidFill>
                    <a:srgbClr val="7D7D7D">
                      <a:tint val="100000"/>
                      <a:shade val="100000"/>
                      <a:satMod val="110000"/>
                    </a:srgbClr>
                  </a:solidFill>
                  <a:prstDash val="solid"/>
                </a:ln>
              </a:rPr>
              <a:t>INVESTIGACIÓN DE MERCADO</a:t>
            </a:r>
            <a:endParaRPr lang="es-ES" sz="2800" dirty="0">
              <a:ln w="10541" cmpd="sng">
                <a:solidFill>
                  <a:srgbClr val="7D7D7D">
                    <a:tint val="100000"/>
                    <a:shade val="100000"/>
                    <a:satMod val="110000"/>
                  </a:srgbClr>
                </a:solidFill>
                <a:prstDash val="solid"/>
              </a:ln>
            </a:endParaRPr>
          </a:p>
        </p:txBody>
      </p:sp>
      <p:sp>
        <p:nvSpPr>
          <p:cNvPr id="3" name="2 Rectángulo"/>
          <p:cNvSpPr/>
          <p:nvPr/>
        </p:nvSpPr>
        <p:spPr>
          <a:xfrm>
            <a:off x="357158" y="642918"/>
            <a:ext cx="2214578" cy="461665"/>
          </a:xfrm>
          <a:prstGeom prst="rect">
            <a:avLst/>
          </a:prstGeom>
        </p:spPr>
        <p:txBody>
          <a:bodyPr wrap="square">
            <a:spAutoFit/>
          </a:bodyPr>
          <a:lstStyle/>
          <a:p>
            <a:r>
              <a:rPr lang="es-EC" altLang="es-EC" sz="2400" b="1" dirty="0" smtClean="0">
                <a:solidFill>
                  <a:schemeClr val="accent1"/>
                </a:solidFill>
              </a:rPr>
              <a:t>METODOLOGÍA</a:t>
            </a:r>
            <a:endParaRPr lang="es-ES" sz="2400" b="1" dirty="0">
              <a:solidFill>
                <a:schemeClr val="accent1"/>
              </a:solidFill>
            </a:endParaRPr>
          </a:p>
        </p:txBody>
      </p:sp>
      <p:sp>
        <p:nvSpPr>
          <p:cNvPr id="4" name="Round Same Side Corner Rectangle 4"/>
          <p:cNvSpPr/>
          <p:nvPr/>
        </p:nvSpPr>
        <p:spPr>
          <a:xfrm>
            <a:off x="3643306" y="1071546"/>
            <a:ext cx="3929090" cy="1143008"/>
          </a:xfrm>
          <a:prstGeom prst="rect">
            <a:avLst/>
          </a:prstGeom>
          <a:solidFill>
            <a:schemeClr val="accent3">
              <a:lumMod val="60000"/>
              <a:lumOff val="40000"/>
            </a:schemeClr>
          </a:solidFill>
          <a:ln>
            <a:noFill/>
          </a:ln>
          <a:effectLst/>
        </p:spPr>
        <p:txBody>
          <a:bodyPr lIns="20320" tIns="60960" rIns="20320" bIns="2032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0" i="0" u="none" strike="noStrike" kern="0" cap="none" spc="0" normalizeH="0" baseline="0" noProof="0" dirty="0" smtClean="0">
              <a:ln>
                <a:noFill/>
              </a:ln>
              <a:solidFill>
                <a:srgbClr val="1F497D">
                  <a:hueOff val="0"/>
                  <a:satOff val="0"/>
                  <a:lumOff val="0"/>
                  <a:alphaOff val="0"/>
                </a:srgbClr>
              </a:solidFill>
              <a:effectLst/>
              <a:uLnTx/>
              <a:uFillTx/>
            </a:endParaRPr>
          </a:p>
          <a:p>
            <a:pPr marL="171450" marR="0" lvl="1" indent="-171450" defTabSz="711200" eaLnBrk="1" fontAlgn="auto" latinLnBrk="0" hangingPunct="1">
              <a:lnSpc>
                <a:spcPct val="90000"/>
              </a:lnSpc>
              <a:spcBef>
                <a:spcPts val="0"/>
              </a:spcBef>
              <a:spcAft>
                <a:spcPct val="15000"/>
              </a:spcAft>
              <a:buClrTx/>
              <a:buSzTx/>
              <a:buFont typeface="Wingdings" pitchFamily="2" charset="2"/>
              <a:buChar char="v"/>
              <a:tabLst/>
              <a:defRPr/>
            </a:pPr>
            <a:r>
              <a:rPr lang="es-EC" kern="0" dirty="0" smtClean="0"/>
              <a:t>  Investigación Concluyente:</a:t>
            </a:r>
          </a:p>
          <a:p>
            <a:pPr marL="171450" marR="0" lvl="1" indent="-171450" defTabSz="711200" eaLnBrk="1" fontAlgn="auto" latinLnBrk="0" hangingPunct="1">
              <a:lnSpc>
                <a:spcPct val="90000"/>
              </a:lnSpc>
              <a:spcBef>
                <a:spcPts val="0"/>
              </a:spcBef>
              <a:spcAft>
                <a:spcPct val="15000"/>
              </a:spcAft>
              <a:buClrTx/>
              <a:buSzTx/>
              <a:tabLst/>
              <a:defRPr/>
            </a:pPr>
            <a:r>
              <a:rPr lang="es-EC" kern="0" dirty="0" smtClean="0"/>
              <a:t>       - Descriptiva (encuesta, observación)</a:t>
            </a:r>
          </a:p>
          <a:p>
            <a:pPr marL="171450" marR="0" lvl="1" indent="-171450" defTabSz="711200" eaLnBrk="1" fontAlgn="auto" latinLnBrk="0" hangingPunct="1">
              <a:lnSpc>
                <a:spcPct val="90000"/>
              </a:lnSpc>
              <a:spcBef>
                <a:spcPts val="0"/>
              </a:spcBef>
              <a:spcAft>
                <a:spcPct val="15000"/>
              </a:spcAft>
              <a:buClrTx/>
              <a:buSzTx/>
              <a:tabLst/>
              <a:defRPr/>
            </a:pPr>
            <a:r>
              <a:rPr lang="es-EC" kern="0" dirty="0" smtClean="0"/>
              <a:t> </a:t>
            </a:r>
            <a:r>
              <a:rPr lang="es-EC" kern="0" dirty="0" smtClean="0"/>
              <a:t>      - Causal (causa efecto)</a:t>
            </a:r>
            <a:endParaRPr lang="es-EC" kern="0" dirty="0" smtClean="0"/>
          </a:p>
          <a:p>
            <a:pPr marL="171450" marR="0" lvl="1" indent="-171450" defTabSz="711200" eaLnBrk="1" fontAlgn="auto" latinLnBrk="0" hangingPunct="1">
              <a:lnSpc>
                <a:spcPct val="90000"/>
              </a:lnSpc>
              <a:spcBef>
                <a:spcPts val="0"/>
              </a:spcBef>
              <a:spcAft>
                <a:spcPct val="15000"/>
              </a:spcAft>
              <a:buClrTx/>
              <a:buSzTx/>
              <a:tabLst/>
              <a:defRPr/>
            </a:pPr>
            <a:endParaRPr lang="es-EC" sz="1600" kern="0" dirty="0" smtClean="0"/>
          </a:p>
          <a:p>
            <a:pPr marL="171450" marR="0" lvl="1" indent="-171450" defTabSz="711200" eaLnBrk="1" fontAlgn="auto" latinLnBrk="0" hangingPunct="1">
              <a:lnSpc>
                <a:spcPct val="90000"/>
              </a:lnSpc>
              <a:spcBef>
                <a:spcPts val="0"/>
              </a:spcBef>
              <a:spcAft>
                <a:spcPct val="15000"/>
              </a:spcAft>
              <a:buClrTx/>
              <a:buSzTx/>
              <a:tabLst/>
              <a:defRPr/>
            </a:pPr>
            <a:endParaRPr lang="es-EC" sz="1600" kern="0" dirty="0" smtClean="0"/>
          </a:p>
          <a:p>
            <a:pPr marL="171450" marR="0" lvl="1" indent="-171450" defTabSz="711200" eaLnBrk="1" fontAlgn="auto" latinLnBrk="0" hangingPunct="1">
              <a:lnSpc>
                <a:spcPct val="90000"/>
              </a:lnSpc>
              <a:spcBef>
                <a:spcPts val="0"/>
              </a:spcBef>
              <a:spcAft>
                <a:spcPct val="15000"/>
              </a:spcAft>
              <a:buClrTx/>
              <a:buSzTx/>
              <a:tabLst/>
              <a:defRPr/>
            </a:pPr>
            <a:endParaRPr lang="es-EC" sz="1600" kern="0" dirty="0" smtClean="0"/>
          </a:p>
        </p:txBody>
      </p:sp>
      <p:sp>
        <p:nvSpPr>
          <p:cNvPr id="5" name="Round Same Side Corner Rectangle 19"/>
          <p:cNvSpPr/>
          <p:nvPr/>
        </p:nvSpPr>
        <p:spPr>
          <a:xfrm>
            <a:off x="3786182" y="3286124"/>
            <a:ext cx="2286016" cy="785818"/>
          </a:xfrm>
          <a:prstGeom prst="rect">
            <a:avLst/>
          </a:prstGeom>
          <a:solidFill>
            <a:schemeClr val="bg2">
              <a:lumMod val="90000"/>
            </a:schemeClr>
          </a:solidFill>
          <a:ln>
            <a:noFill/>
          </a:ln>
          <a:effectLst/>
        </p:spPr>
        <p:txBody>
          <a:bodyPr lIns="20320" tIns="60960" rIns="20320" bIns="20320"/>
          <a:lstStyle/>
          <a:p>
            <a:pPr marL="171450" lvl="0" indent="-171450">
              <a:spcBef>
                <a:spcPct val="20000"/>
              </a:spcBef>
              <a:buSzPct val="80000"/>
              <a:buFont typeface="Arial" panose="020B0604020202020204" pitchFamily="34" charset="0"/>
              <a:buChar char="•"/>
              <a:defRPr/>
            </a:pPr>
            <a:endParaRPr lang="es-ES_tradnl" sz="1400" kern="0" dirty="0" smtClean="0">
              <a:solidFill>
                <a:srgbClr val="1F497D"/>
              </a:solidFill>
            </a:endParaRPr>
          </a:p>
          <a:p>
            <a:pPr marL="285750" lvl="0" indent="-285750">
              <a:spcBef>
                <a:spcPct val="20000"/>
              </a:spcBef>
              <a:buSzPct val="80000"/>
              <a:buFont typeface="Wingdings" pitchFamily="2" charset="2"/>
              <a:buChar char="v"/>
              <a:defRPr/>
            </a:pPr>
            <a:r>
              <a:rPr lang="es-ES_tradnl" kern="0" dirty="0" smtClean="0"/>
              <a:t>Encuesta</a:t>
            </a:r>
            <a:r>
              <a:rPr lang="es-ES_tradnl" sz="1400" kern="0" dirty="0" smtClean="0">
                <a:solidFill>
                  <a:srgbClr val="1F497D"/>
                </a:solidFill>
              </a:rPr>
              <a:t> </a:t>
            </a:r>
            <a:endParaRPr lang="en-US" sz="1400" kern="0" dirty="0">
              <a:solidFill>
                <a:srgbClr val="1F497D"/>
              </a:solidFill>
            </a:endParaRPr>
          </a:p>
        </p:txBody>
      </p:sp>
      <p:sp>
        <p:nvSpPr>
          <p:cNvPr id="6" name="Rectangle 37"/>
          <p:cNvSpPr>
            <a:spLocks noChangeArrowheads="1"/>
          </p:cNvSpPr>
          <p:nvPr/>
        </p:nvSpPr>
        <p:spPr bwMode="auto">
          <a:xfrm>
            <a:off x="571472" y="1428736"/>
            <a:ext cx="2714644" cy="396000"/>
          </a:xfrm>
          <a:prstGeom prst="rect">
            <a:avLst/>
          </a:prstGeom>
          <a:solidFill>
            <a:schemeClr val="accent1">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lIns="60960" tIns="0" rIns="20320" bIns="0" anchor="ctr"/>
          <a:lstStyle/>
          <a:p>
            <a:pPr algn="ctr" defTabSz="711200">
              <a:lnSpc>
                <a:spcPct val="90000"/>
              </a:lnSpc>
              <a:spcAft>
                <a:spcPct val="35000"/>
              </a:spcAft>
            </a:pPr>
            <a:r>
              <a:rPr lang="es-EC" sz="1600" b="1" dirty="0" smtClean="0">
                <a:solidFill>
                  <a:schemeClr val="tx1"/>
                </a:solidFill>
              </a:rPr>
              <a:t>TIPO DE INVESTIGACIÓN</a:t>
            </a:r>
            <a:endParaRPr lang="es-EC" sz="1600" b="1" dirty="0">
              <a:solidFill>
                <a:schemeClr val="tx1"/>
              </a:solidFill>
            </a:endParaRPr>
          </a:p>
        </p:txBody>
      </p:sp>
      <p:pic>
        <p:nvPicPr>
          <p:cNvPr id="66562" name="Picture 2" descr="Resultado de imagen para Tipo de investigación"/>
          <p:cNvPicPr>
            <a:picLocks noChangeAspect="1" noChangeArrowheads="1"/>
          </p:cNvPicPr>
          <p:nvPr/>
        </p:nvPicPr>
        <p:blipFill>
          <a:blip r:embed="rId2"/>
          <a:srcRect/>
          <a:stretch>
            <a:fillRect/>
          </a:stretch>
        </p:blipFill>
        <p:spPr bwMode="auto">
          <a:xfrm>
            <a:off x="500034" y="1857364"/>
            <a:ext cx="2714644" cy="1285884"/>
          </a:xfrm>
          <a:prstGeom prst="rect">
            <a:avLst/>
          </a:prstGeom>
          <a:noFill/>
        </p:spPr>
      </p:pic>
      <p:sp>
        <p:nvSpPr>
          <p:cNvPr id="8" name="Rectangle 37"/>
          <p:cNvSpPr>
            <a:spLocks noChangeArrowheads="1"/>
          </p:cNvSpPr>
          <p:nvPr/>
        </p:nvSpPr>
        <p:spPr bwMode="auto">
          <a:xfrm>
            <a:off x="571472" y="3286124"/>
            <a:ext cx="2714644" cy="657149"/>
          </a:xfrm>
          <a:prstGeom prst="rect">
            <a:avLst/>
          </a:prstGeom>
          <a:solidFill>
            <a:schemeClr val="bg2">
              <a:lumMod val="75000"/>
            </a:schemeClr>
          </a:solidFill>
          <a:ln w="9525">
            <a:solidFill>
              <a:schemeClr val="accent2"/>
            </a:solidFill>
            <a:miter lim="800000"/>
            <a:headEnd/>
            <a:tailEnd/>
          </a:ln>
          <a:effectLst/>
        </p:spPr>
        <p:txBody>
          <a:bodyPr lIns="60960" tIns="0" rIns="20320" bIns="0" anchor="ctr"/>
          <a:lstStyle/>
          <a:p>
            <a:pPr algn="ctr" defTabSz="711200">
              <a:lnSpc>
                <a:spcPct val="90000"/>
              </a:lnSpc>
              <a:spcAft>
                <a:spcPct val="35000"/>
              </a:spcAft>
            </a:pPr>
            <a:r>
              <a:rPr lang="es-ES" sz="1600" b="1" dirty="0" smtClean="0"/>
              <a:t>TÉCNICAS E INSTRUMENTOS DE RECOLECCIÓN DE INFORMACIÓN</a:t>
            </a:r>
            <a:endParaRPr lang="es-EC" sz="1600" b="1" dirty="0"/>
          </a:p>
        </p:txBody>
      </p:sp>
      <p:pic>
        <p:nvPicPr>
          <p:cNvPr id="66566" name="Picture 6" descr="Resultado de imagen para encuesta"/>
          <p:cNvPicPr>
            <a:picLocks noChangeAspect="1" noChangeArrowheads="1"/>
          </p:cNvPicPr>
          <p:nvPr/>
        </p:nvPicPr>
        <p:blipFill>
          <a:blip r:embed="rId3"/>
          <a:srcRect/>
          <a:stretch>
            <a:fillRect/>
          </a:stretch>
        </p:blipFill>
        <p:spPr bwMode="auto">
          <a:xfrm>
            <a:off x="642910" y="4214818"/>
            <a:ext cx="2643206" cy="1285884"/>
          </a:xfrm>
          <a:prstGeom prst="rect">
            <a:avLst/>
          </a:prstGeom>
          <a:noFill/>
        </p:spPr>
      </p:pic>
      <p:sp>
        <p:nvSpPr>
          <p:cNvPr id="11" name="Rectangle 37"/>
          <p:cNvSpPr>
            <a:spLocks noChangeArrowheads="1"/>
          </p:cNvSpPr>
          <p:nvPr/>
        </p:nvSpPr>
        <p:spPr bwMode="auto">
          <a:xfrm>
            <a:off x="571472" y="5623217"/>
            <a:ext cx="2714644" cy="591865"/>
          </a:xfrm>
          <a:prstGeom prst="rect">
            <a:avLst/>
          </a:prstGeom>
          <a:solidFill>
            <a:schemeClr val="bg1">
              <a:lumMod val="65000"/>
            </a:schemeClr>
          </a:solidFill>
          <a:ln w="9525">
            <a:solidFill>
              <a:schemeClr val="accent2"/>
            </a:solidFill>
            <a:miter lim="800000"/>
            <a:headEnd/>
            <a:tailEnd/>
          </a:ln>
          <a:effectLst/>
        </p:spPr>
        <p:txBody>
          <a:bodyPr lIns="60960" tIns="0" rIns="20320" bIns="0" anchor="ctr"/>
          <a:lstStyle/>
          <a:p>
            <a:pPr algn="ctr" defTabSz="711200">
              <a:lnSpc>
                <a:spcPct val="90000"/>
              </a:lnSpc>
              <a:spcAft>
                <a:spcPct val="35000"/>
              </a:spcAft>
            </a:pPr>
            <a:r>
              <a:rPr lang="en-US" sz="1600" b="1" dirty="0" smtClean="0"/>
              <a:t>TIPO DE MUESTREO </a:t>
            </a:r>
            <a:endParaRPr lang="en-US" sz="1600" b="1" dirty="0"/>
          </a:p>
        </p:txBody>
      </p:sp>
      <p:sp>
        <p:nvSpPr>
          <p:cNvPr id="12" name="Round Same Side Corner Rectangle 19"/>
          <p:cNvSpPr/>
          <p:nvPr/>
        </p:nvSpPr>
        <p:spPr>
          <a:xfrm>
            <a:off x="3571868" y="5357826"/>
            <a:ext cx="4643470" cy="1071570"/>
          </a:xfrm>
          <a:prstGeom prst="rect">
            <a:avLst/>
          </a:prstGeom>
          <a:solidFill>
            <a:schemeClr val="accent1">
              <a:lumMod val="40000"/>
              <a:lumOff val="60000"/>
            </a:schemeClr>
          </a:solidFill>
          <a:ln>
            <a:noFill/>
          </a:ln>
          <a:effectLst/>
        </p:spPr>
        <p:txBody>
          <a:bodyPr lIns="20320" tIns="60960" rIns="20320" bIns="20320"/>
          <a:lstStyle/>
          <a:p>
            <a:pPr marL="171450" lvl="0" indent="-171450">
              <a:spcBef>
                <a:spcPct val="20000"/>
              </a:spcBef>
              <a:buSzPct val="80000"/>
              <a:buFont typeface="Arial" panose="020B0604020202020204" pitchFamily="34" charset="0"/>
              <a:buChar char="•"/>
              <a:defRPr/>
            </a:pPr>
            <a:endParaRPr lang="es-ES_tradnl" sz="1400" kern="0" dirty="0" smtClean="0">
              <a:solidFill>
                <a:srgbClr val="1F497D"/>
              </a:solidFill>
            </a:endParaRPr>
          </a:p>
          <a:p>
            <a:pPr marL="285750" indent="-285750">
              <a:spcBef>
                <a:spcPct val="20000"/>
              </a:spcBef>
              <a:buSzPct val="80000"/>
              <a:buFont typeface="Wingdings" pitchFamily="2" charset="2"/>
              <a:buChar char="v"/>
              <a:defRPr/>
            </a:pPr>
            <a:r>
              <a:rPr lang="es-EC" sz="1600" dirty="0" smtClean="0"/>
              <a:t>No Probabilístico:</a:t>
            </a:r>
          </a:p>
          <a:p>
            <a:pPr marL="285750" indent="-285750">
              <a:spcBef>
                <a:spcPct val="20000"/>
              </a:spcBef>
              <a:buSzPct val="80000"/>
              <a:defRPr/>
            </a:pPr>
            <a:r>
              <a:rPr lang="es-EC" sz="1600" dirty="0" smtClean="0"/>
              <a:t>       - Bola de Nieve  </a:t>
            </a:r>
            <a:endParaRPr lang="es-EC" sz="1600" dirty="0" smtClean="0"/>
          </a:p>
          <a:p>
            <a:pPr marL="285750" lvl="0" indent="-285750">
              <a:spcBef>
                <a:spcPct val="20000"/>
              </a:spcBef>
              <a:buSzPct val="80000"/>
              <a:defRPr/>
            </a:pPr>
            <a:endParaRPr lang="en-US" sz="1400" kern="0" dirty="0">
              <a:solidFill>
                <a:srgbClr val="1F497D"/>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571480"/>
            <a:ext cx="7772400" cy="441319"/>
          </a:xfrm>
        </p:spPr>
        <p:txBody>
          <a:bodyPr>
            <a:normAutofit fontScale="90000"/>
          </a:bodyPr>
          <a:lstStyle/>
          <a:p>
            <a:r>
              <a:rPr lang="es-EC" altLang="es-EC" dirty="0"/>
              <a:t>ANÁLISIS DE RESULTADOS </a:t>
            </a:r>
            <a:endParaRPr lang="es-ES" dirty="0"/>
          </a:p>
        </p:txBody>
      </p:sp>
      <p:graphicFrame>
        <p:nvGraphicFramePr>
          <p:cNvPr id="5" name="1 Gráfico"/>
          <p:cNvGraphicFramePr/>
          <p:nvPr/>
        </p:nvGraphicFramePr>
        <p:xfrm>
          <a:off x="0" y="1142984"/>
          <a:ext cx="4857752" cy="5715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10 Gráfico"/>
          <p:cNvGraphicFramePr/>
          <p:nvPr/>
        </p:nvGraphicFramePr>
        <p:xfrm>
          <a:off x="5000628" y="1142984"/>
          <a:ext cx="4929222" cy="27449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sz="3600" b="1" dirty="0" smtClean="0"/>
              <a:t>¿Por qué razón se encuentra en este sector?  </a:t>
            </a:r>
            <a:r>
              <a:rPr lang="es-EC" b="1" dirty="0" smtClean="0"/>
              <a:t/>
            </a:r>
            <a:br>
              <a:rPr lang="es-EC" b="1" dirty="0" smtClean="0"/>
            </a:br>
            <a:endParaRPr lang="es-ES" dirty="0"/>
          </a:p>
        </p:txBody>
      </p:sp>
      <p:graphicFrame>
        <p:nvGraphicFramePr>
          <p:cNvPr id="6" name="2 Gráfico"/>
          <p:cNvGraphicFramePr/>
          <p:nvPr/>
        </p:nvGraphicFramePr>
        <p:xfrm>
          <a:off x="785786" y="1600200"/>
          <a:ext cx="8072494" cy="44005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2 Gráfico"/>
          <p:cNvGraphicFramePr/>
          <p:nvPr/>
        </p:nvGraphicFramePr>
        <p:xfrm>
          <a:off x="0" y="714356"/>
          <a:ext cx="3914774" cy="50672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nvGraphicFramePr>
        <p:xfrm>
          <a:off x="4071934" y="785770"/>
          <a:ext cx="4357692" cy="60722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p:nvPr/>
        </p:nvGraphicFramePr>
        <p:xfrm>
          <a:off x="0" y="500042"/>
          <a:ext cx="4857752" cy="5548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2 Gráfico"/>
          <p:cNvGraphicFramePr/>
          <p:nvPr/>
        </p:nvGraphicFramePr>
        <p:xfrm>
          <a:off x="4143372" y="500042"/>
          <a:ext cx="5000628" cy="61436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1 Gráfico"/>
          <p:cNvGraphicFramePr/>
          <p:nvPr/>
        </p:nvGraphicFramePr>
        <p:xfrm>
          <a:off x="142844" y="428604"/>
          <a:ext cx="4572000" cy="557216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áfico"/>
          <p:cNvGraphicFramePr/>
          <p:nvPr/>
        </p:nvGraphicFramePr>
        <p:xfrm>
          <a:off x="-571536" y="1000108"/>
          <a:ext cx="5429256" cy="46434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3 Gráfico"/>
          <p:cNvGraphicFramePr/>
          <p:nvPr/>
        </p:nvGraphicFramePr>
        <p:xfrm>
          <a:off x="4143375" y="714356"/>
          <a:ext cx="5000625" cy="5362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11156"/>
          </a:xfrm>
        </p:spPr>
        <p:txBody>
          <a:bodyPr>
            <a:normAutofit fontScale="90000"/>
          </a:bodyPr>
          <a:lstStyle/>
          <a:p>
            <a:pPr marL="0" indent="0"/>
            <a:r>
              <a:rPr lang="es-EC" sz="3200" b="1" dirty="0"/>
              <a:t>¿En qué medios realiza publicidad?</a:t>
            </a:r>
          </a:p>
        </p:txBody>
      </p:sp>
      <p:graphicFrame>
        <p:nvGraphicFramePr>
          <p:cNvPr id="4" name="5 Gráfico"/>
          <p:cNvGraphicFramePr/>
          <p:nvPr/>
        </p:nvGraphicFramePr>
        <p:xfrm>
          <a:off x="357158" y="928670"/>
          <a:ext cx="3643337" cy="54483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12 Gráfico"/>
          <p:cNvGraphicFramePr/>
          <p:nvPr/>
        </p:nvGraphicFramePr>
        <p:xfrm>
          <a:off x="4572000" y="928670"/>
          <a:ext cx="3886200" cy="53578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normAutofit/>
          </a:bodyPr>
          <a:lstStyle/>
          <a:p>
            <a:pPr marL="0" indent="0"/>
            <a:r>
              <a:rPr lang="es-EC" sz="2400" b="1" dirty="0"/>
              <a:t>¿Con qué elementos de imagen corporativa cuenta la empresa?</a:t>
            </a:r>
          </a:p>
        </p:txBody>
      </p:sp>
      <p:graphicFrame>
        <p:nvGraphicFramePr>
          <p:cNvPr id="4" name="2 Gráfico"/>
          <p:cNvGraphicFramePr/>
          <p:nvPr/>
        </p:nvGraphicFramePr>
        <p:xfrm>
          <a:off x="714348" y="1071547"/>
          <a:ext cx="7929617" cy="54292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áfico"/>
          <p:cNvGraphicFramePr/>
          <p:nvPr/>
        </p:nvGraphicFramePr>
        <p:xfrm>
          <a:off x="428596" y="214290"/>
          <a:ext cx="318135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3 Gráfico"/>
          <p:cNvGraphicFramePr/>
          <p:nvPr/>
        </p:nvGraphicFramePr>
        <p:xfrm>
          <a:off x="3571868" y="214290"/>
          <a:ext cx="5214958" cy="33099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7 Gráfico"/>
          <p:cNvGraphicFramePr/>
          <p:nvPr/>
        </p:nvGraphicFramePr>
        <p:xfrm>
          <a:off x="428596" y="3486150"/>
          <a:ext cx="8215370" cy="33718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normAutofit/>
          </a:bodyPr>
          <a:lstStyle/>
          <a:p>
            <a:pPr lvl="3" algn="ctr" rtl="0">
              <a:spcBef>
                <a:spcPct val="0"/>
              </a:spcBef>
            </a:pPr>
            <a:r>
              <a:rPr lang="es-ES_tradnl" sz="2000" b="1" kern="1200" dirty="0">
                <a:solidFill>
                  <a:schemeClr val="tx1"/>
                </a:solidFill>
                <a:latin typeface="Arial" panose="020B0604020202020204" pitchFamily="34" charset="0"/>
                <a:cs typeface="Arial" panose="020B0604020202020204" pitchFamily="34" charset="0"/>
              </a:rPr>
              <a:t>Líneas de negocio vs Barrio </a:t>
            </a:r>
            <a:r>
              <a:rPr lang="es-ES_tradnl" sz="2000" b="1" kern="1200" dirty="0" smtClean="0">
                <a:solidFill>
                  <a:schemeClr val="tx1"/>
                </a:solidFill>
                <a:latin typeface="Arial" panose="020B0604020202020204" pitchFamily="34" charset="0"/>
                <a:cs typeface="Arial" panose="020B0604020202020204" pitchFamily="34" charset="0"/>
              </a:rPr>
              <a:t>investigado</a:t>
            </a:r>
            <a:endParaRPr lang="es-ES" sz="2000" dirty="0">
              <a:solidFill>
                <a:schemeClr val="tx1"/>
              </a:solidFill>
            </a:endParaRPr>
          </a:p>
        </p:txBody>
      </p:sp>
      <p:graphicFrame>
        <p:nvGraphicFramePr>
          <p:cNvPr id="5" name="4 Tabla"/>
          <p:cNvGraphicFramePr>
            <a:graphicFrameLocks noGrp="1"/>
          </p:cNvGraphicFramePr>
          <p:nvPr/>
        </p:nvGraphicFramePr>
        <p:xfrm>
          <a:off x="214282" y="857232"/>
          <a:ext cx="8643999" cy="5786487"/>
        </p:xfrm>
        <a:graphic>
          <a:graphicData uri="http://schemas.openxmlformats.org/drawingml/2006/table">
            <a:tbl>
              <a:tblPr/>
              <a:tblGrid>
                <a:gridCol w="2423430"/>
                <a:gridCol w="2073523"/>
                <a:gridCol w="2073523"/>
                <a:gridCol w="2073523"/>
              </a:tblGrid>
              <a:tr h="400191">
                <a:tc>
                  <a:txBody>
                    <a:bodyPr/>
                    <a:lstStyle/>
                    <a:p>
                      <a:pPr algn="l" fontAlgn="b"/>
                      <a:r>
                        <a:rPr lang="es-ES" sz="1200" b="1" i="0" u="none" strike="noStrike" dirty="0">
                          <a:solidFill>
                            <a:srgbClr val="000000"/>
                          </a:solidFill>
                          <a:latin typeface="Calibri"/>
                        </a:rPr>
                        <a:t>                    LINEA DE NEGOCIO                     BARRIO</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ctr"/>
                      <a:r>
                        <a:rPr lang="es-ES" sz="1200" b="1" i="0" u="none" strike="noStrike">
                          <a:solidFill>
                            <a:srgbClr val="000000"/>
                          </a:solidFill>
                          <a:latin typeface="Calibri"/>
                        </a:rPr>
                        <a:t>Tiendas</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200" b="1" i="0" u="none" strike="noStrike">
                          <a:solidFill>
                            <a:srgbClr val="000000"/>
                          </a:solidFill>
                          <a:latin typeface="Calibri"/>
                        </a:rPr>
                        <a:t>Restaurantes</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200" b="1" i="0" u="none" strike="noStrike">
                          <a:solidFill>
                            <a:srgbClr val="000000"/>
                          </a:solidFill>
                          <a:latin typeface="Calibri"/>
                        </a:rPr>
                        <a:t>Total </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35007">
                <a:tc rowSpan="2">
                  <a:txBody>
                    <a:bodyPr/>
                    <a:lstStyle/>
                    <a:p>
                      <a:pPr algn="ctr" fontAlgn="ctr"/>
                      <a:r>
                        <a:rPr lang="es-ES" sz="1200" b="1" i="0" u="none" strike="noStrike" dirty="0">
                          <a:solidFill>
                            <a:srgbClr val="000000"/>
                          </a:solidFill>
                          <a:latin typeface="Calibri"/>
                        </a:rPr>
                        <a:t>Mariana de Jesús </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200" b="0" i="0" u="none" strike="noStrike">
                          <a:solidFill>
                            <a:srgbClr val="000000"/>
                          </a:solidFill>
                          <a:latin typeface="Calibri"/>
                        </a:rPr>
                        <a:t>15</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ctr"/>
                      <a:r>
                        <a:rPr lang="es-ES" sz="1200" b="0" i="0" u="none" strike="noStrike">
                          <a:solidFill>
                            <a:srgbClr val="000000"/>
                          </a:solidFill>
                          <a:latin typeface="Calibri"/>
                        </a:rPr>
                        <a:t>42</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ctr"/>
                      <a:r>
                        <a:rPr lang="es-ES" sz="1200" b="0" i="0" u="none" strike="noStrike">
                          <a:solidFill>
                            <a:srgbClr val="000000"/>
                          </a:solidFill>
                          <a:latin typeface="Calibri"/>
                        </a:rPr>
                        <a:t>57</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r>
              <a:tr h="256371">
                <a:tc vMerge="1">
                  <a:txBody>
                    <a:bodyPr/>
                    <a:lstStyle/>
                    <a:p>
                      <a:endParaRPr lang="es-ES"/>
                    </a:p>
                  </a:txBody>
                  <a:tcPr/>
                </a:tc>
                <a:tc>
                  <a:txBody>
                    <a:bodyPr/>
                    <a:lstStyle/>
                    <a:p>
                      <a:pPr algn="ctr" fontAlgn="b"/>
                      <a:r>
                        <a:rPr lang="es-ES" sz="1200" b="0" i="0" u="none" strike="noStrike">
                          <a:solidFill>
                            <a:srgbClr val="000000"/>
                          </a:solidFill>
                          <a:latin typeface="Calibri"/>
                        </a:rPr>
                        <a:t>26%</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74%</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100%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4326">
                <a:tc rowSpan="2">
                  <a:txBody>
                    <a:bodyPr/>
                    <a:lstStyle/>
                    <a:p>
                      <a:pPr algn="ctr" fontAlgn="ctr"/>
                      <a:r>
                        <a:rPr lang="es-ES" sz="1200" b="1" i="0" u="none" strike="noStrike" dirty="0">
                          <a:solidFill>
                            <a:srgbClr val="000000"/>
                          </a:solidFill>
                          <a:latin typeface="Calibri"/>
                        </a:rPr>
                        <a:t>La Granja </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200" b="0" i="0" u="none" strike="noStrike">
                          <a:solidFill>
                            <a:srgbClr val="000000"/>
                          </a:solidFill>
                          <a:latin typeface="Calibri"/>
                        </a:rPr>
                        <a:t>5</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a:solidFill>
                            <a:srgbClr val="000000"/>
                          </a:solidFill>
                          <a:latin typeface="Calibri"/>
                        </a:rPr>
                        <a:t>14</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a:solidFill>
                            <a:srgbClr val="000000"/>
                          </a:solidFill>
                          <a:latin typeface="Calibri"/>
                        </a:rPr>
                        <a:t>19</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r>
              <a:tr h="224326">
                <a:tc vMerge="1">
                  <a:txBody>
                    <a:bodyPr/>
                    <a:lstStyle/>
                    <a:p>
                      <a:endParaRPr lang="es-ES"/>
                    </a:p>
                  </a:txBody>
                  <a:tcPr/>
                </a:tc>
                <a:tc>
                  <a:txBody>
                    <a:bodyPr/>
                    <a:lstStyle/>
                    <a:p>
                      <a:pPr algn="ctr" fontAlgn="b"/>
                      <a:r>
                        <a:rPr lang="es-ES" sz="1200" b="0" i="0" u="none" strike="noStrike">
                          <a:solidFill>
                            <a:srgbClr val="000000"/>
                          </a:solidFill>
                          <a:latin typeface="Calibri"/>
                        </a:rPr>
                        <a:t>26%</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74%</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100%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4326">
                <a:tc rowSpan="2">
                  <a:txBody>
                    <a:bodyPr/>
                    <a:lstStyle/>
                    <a:p>
                      <a:pPr algn="ctr" fontAlgn="ctr"/>
                      <a:r>
                        <a:rPr lang="es-ES" sz="1200" b="1" i="0" u="none" strike="noStrike">
                          <a:solidFill>
                            <a:srgbClr val="000000"/>
                          </a:solidFill>
                          <a:latin typeface="Calibri"/>
                        </a:rPr>
                        <a:t>San Vicente </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8CCE4"/>
                    </a:solidFill>
                  </a:tcPr>
                </a:tc>
                <a:tc>
                  <a:txBody>
                    <a:bodyPr/>
                    <a:lstStyle/>
                    <a:p>
                      <a:pPr algn="ctr" fontAlgn="b"/>
                      <a:r>
                        <a:rPr lang="es-ES" sz="1200" b="0" i="0" u="none" strike="noStrike" dirty="0">
                          <a:solidFill>
                            <a:srgbClr val="000000"/>
                          </a:solidFill>
                          <a:latin typeface="Calibri"/>
                        </a:rPr>
                        <a:t>25</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a:solidFill>
                            <a:srgbClr val="000000"/>
                          </a:solidFill>
                          <a:latin typeface="Calibri"/>
                        </a:rPr>
                        <a:t>3</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a:solidFill>
                            <a:srgbClr val="000000"/>
                          </a:solidFill>
                          <a:latin typeface="Calibri"/>
                        </a:rPr>
                        <a:t>28</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r>
              <a:tr h="224326">
                <a:tc vMerge="1">
                  <a:txBody>
                    <a:bodyPr/>
                    <a:lstStyle/>
                    <a:p>
                      <a:endParaRPr lang="es-ES"/>
                    </a:p>
                  </a:txBody>
                  <a:tcPr/>
                </a:tc>
                <a:tc>
                  <a:txBody>
                    <a:bodyPr/>
                    <a:lstStyle/>
                    <a:p>
                      <a:pPr algn="ctr" fontAlgn="b"/>
                      <a:r>
                        <a:rPr lang="es-ES" sz="1200" b="0" i="0" u="none" strike="noStrike" dirty="0">
                          <a:solidFill>
                            <a:srgbClr val="000000"/>
                          </a:solidFill>
                          <a:latin typeface="Calibri"/>
                        </a:rPr>
                        <a:t>89%</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11%</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100%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r>
              <a:tr h="224326">
                <a:tc rowSpan="2">
                  <a:txBody>
                    <a:bodyPr/>
                    <a:lstStyle/>
                    <a:p>
                      <a:pPr algn="ctr" fontAlgn="ctr"/>
                      <a:r>
                        <a:rPr lang="es-ES" sz="1200" b="1" i="0" u="none" strike="noStrike">
                          <a:solidFill>
                            <a:srgbClr val="000000"/>
                          </a:solidFill>
                          <a:latin typeface="Calibri"/>
                        </a:rPr>
                        <a:t>Las Casas Abajo </a:t>
                      </a:r>
                    </a:p>
                  </a:txBody>
                  <a:tcPr marL="7523" marR="7523" marT="7523"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8CCE4"/>
                    </a:solidFill>
                  </a:tcPr>
                </a:tc>
                <a:tc>
                  <a:txBody>
                    <a:bodyPr/>
                    <a:lstStyle/>
                    <a:p>
                      <a:pPr algn="ctr" fontAlgn="b"/>
                      <a:r>
                        <a:rPr lang="es-ES" sz="1200" b="1" i="0" u="none" strike="noStrike" dirty="0">
                          <a:solidFill>
                            <a:srgbClr val="000000"/>
                          </a:solidFill>
                          <a:latin typeface="Calibri"/>
                        </a:rPr>
                        <a:t>48</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FFFF00"/>
                    </a:solidFill>
                  </a:tcPr>
                </a:tc>
                <a:tc>
                  <a:txBody>
                    <a:bodyPr/>
                    <a:lstStyle/>
                    <a:p>
                      <a:pPr algn="ctr" fontAlgn="b"/>
                      <a:r>
                        <a:rPr lang="es-ES" sz="1200" b="1" i="0" u="none" strike="noStrike">
                          <a:solidFill>
                            <a:srgbClr val="000000"/>
                          </a:solidFill>
                          <a:latin typeface="Calibri"/>
                        </a:rPr>
                        <a:t>58</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FFFF00"/>
                    </a:solidFill>
                  </a:tcPr>
                </a:tc>
                <a:tc>
                  <a:txBody>
                    <a:bodyPr/>
                    <a:lstStyle/>
                    <a:p>
                      <a:pPr algn="ctr" fontAlgn="b"/>
                      <a:r>
                        <a:rPr lang="es-ES" sz="1200" b="1" i="0" u="none" strike="noStrike">
                          <a:solidFill>
                            <a:srgbClr val="000000"/>
                          </a:solidFill>
                          <a:latin typeface="Calibri"/>
                        </a:rPr>
                        <a:t>106</a:t>
                      </a:r>
                    </a:p>
                  </a:txBody>
                  <a:tcPr marL="7523" marR="7523" marT="7523" marB="0" anchor="b">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r>
              <a:tr h="205436">
                <a:tc vMerge="1">
                  <a:txBody>
                    <a:bodyPr/>
                    <a:lstStyle/>
                    <a:p>
                      <a:endParaRPr lang="es-ES"/>
                    </a:p>
                  </a:txBody>
                  <a:tcPr/>
                </a:tc>
                <a:tc>
                  <a:txBody>
                    <a:bodyPr/>
                    <a:lstStyle/>
                    <a:p>
                      <a:pPr algn="ctr" fontAlgn="b"/>
                      <a:r>
                        <a:rPr lang="es-ES" sz="1200" b="1" i="0" u="none" strike="noStrike">
                          <a:solidFill>
                            <a:srgbClr val="000000"/>
                          </a:solidFill>
                          <a:latin typeface="Calibri"/>
                        </a:rPr>
                        <a:t>45%</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c>
                  <a:txBody>
                    <a:bodyPr/>
                    <a:lstStyle/>
                    <a:p>
                      <a:pPr algn="ctr" fontAlgn="b"/>
                      <a:r>
                        <a:rPr lang="es-ES" sz="1200" b="1" i="0" u="none" strike="noStrike">
                          <a:solidFill>
                            <a:srgbClr val="000000"/>
                          </a:solidFill>
                          <a:latin typeface="Calibri"/>
                        </a:rPr>
                        <a:t>55%</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c>
                  <a:txBody>
                    <a:bodyPr/>
                    <a:lstStyle/>
                    <a:p>
                      <a:pPr algn="ctr" fontAlgn="b"/>
                      <a:r>
                        <a:rPr lang="es-ES" sz="1200" b="1" i="0" u="none" strike="noStrike">
                          <a:solidFill>
                            <a:srgbClr val="000000"/>
                          </a:solidFill>
                          <a:latin typeface="Calibri"/>
                        </a:rPr>
                        <a:t>100%</a:t>
                      </a:r>
                    </a:p>
                  </a:txBody>
                  <a:tcPr marL="7523" marR="7523" marT="7523" marB="0" anchor="b">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r>
              <a:tr h="224326">
                <a:tc rowSpan="2">
                  <a:txBody>
                    <a:bodyPr/>
                    <a:lstStyle/>
                    <a:p>
                      <a:pPr algn="ctr" fontAlgn="ctr"/>
                      <a:r>
                        <a:rPr lang="es-ES" sz="1200" b="1" i="0" u="none" strike="noStrike">
                          <a:solidFill>
                            <a:srgbClr val="000000"/>
                          </a:solidFill>
                          <a:latin typeface="Calibri"/>
                        </a:rPr>
                        <a:t>Las Casas </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200" b="0" i="0" u="none" strike="noStrike" dirty="0">
                          <a:solidFill>
                            <a:srgbClr val="000000"/>
                          </a:solidFill>
                          <a:latin typeface="Calibri"/>
                        </a:rPr>
                        <a:t>37</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a:solidFill>
                            <a:srgbClr val="000000"/>
                          </a:solidFill>
                          <a:latin typeface="Calibri"/>
                        </a:rPr>
                        <a:t>29</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a:solidFill>
                            <a:srgbClr val="000000"/>
                          </a:solidFill>
                          <a:latin typeface="Calibri"/>
                        </a:rPr>
                        <a:t>66</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r>
              <a:tr h="224326">
                <a:tc vMerge="1">
                  <a:txBody>
                    <a:bodyPr/>
                    <a:lstStyle/>
                    <a:p>
                      <a:endParaRPr lang="es-ES"/>
                    </a:p>
                  </a:txBody>
                  <a:tcPr/>
                </a:tc>
                <a:tc>
                  <a:txBody>
                    <a:bodyPr/>
                    <a:lstStyle/>
                    <a:p>
                      <a:pPr algn="ctr" fontAlgn="b"/>
                      <a:r>
                        <a:rPr lang="es-ES" sz="1200" b="0" i="0" u="none" strike="noStrike">
                          <a:solidFill>
                            <a:srgbClr val="000000"/>
                          </a:solidFill>
                          <a:latin typeface="Calibri"/>
                        </a:rPr>
                        <a:t>56%</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44%</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100%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3644">
                <a:tc rowSpan="2">
                  <a:txBody>
                    <a:bodyPr/>
                    <a:lstStyle/>
                    <a:p>
                      <a:pPr algn="ctr" fontAlgn="ctr"/>
                      <a:r>
                        <a:rPr lang="es-ES" sz="1200" b="1" i="0" u="none" strike="noStrike">
                          <a:solidFill>
                            <a:srgbClr val="000000"/>
                          </a:solidFill>
                          <a:latin typeface="Calibri"/>
                        </a:rPr>
                        <a:t>La Primavera </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200" b="0" i="0" u="none" strike="noStrike">
                          <a:solidFill>
                            <a:srgbClr val="000000"/>
                          </a:solidFill>
                          <a:latin typeface="Calibri"/>
                        </a:rPr>
                        <a:t>21</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dirty="0">
                          <a:solidFill>
                            <a:srgbClr val="000000"/>
                          </a:solidFill>
                          <a:latin typeface="Calibri"/>
                        </a:rPr>
                        <a:t>8</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a:solidFill>
                            <a:srgbClr val="000000"/>
                          </a:solidFill>
                          <a:latin typeface="Calibri"/>
                        </a:rPr>
                        <a:t>29</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r>
              <a:tr h="224326">
                <a:tc vMerge="1">
                  <a:txBody>
                    <a:bodyPr/>
                    <a:lstStyle/>
                    <a:p>
                      <a:endParaRPr lang="es-ES"/>
                    </a:p>
                  </a:txBody>
                  <a:tcPr/>
                </a:tc>
                <a:tc>
                  <a:txBody>
                    <a:bodyPr/>
                    <a:lstStyle/>
                    <a:p>
                      <a:pPr algn="ctr" fontAlgn="b"/>
                      <a:r>
                        <a:rPr lang="es-ES" sz="1200" b="0" i="0" u="none" strike="noStrike">
                          <a:solidFill>
                            <a:srgbClr val="000000"/>
                          </a:solidFill>
                          <a:latin typeface="Calibri"/>
                        </a:rPr>
                        <a:t>72%</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28%</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100%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4326">
                <a:tc rowSpan="2">
                  <a:txBody>
                    <a:bodyPr/>
                    <a:lstStyle/>
                    <a:p>
                      <a:pPr algn="ctr" fontAlgn="ctr"/>
                      <a:r>
                        <a:rPr lang="es-ES" sz="1200" b="1" i="0" u="none" strike="noStrike">
                          <a:solidFill>
                            <a:srgbClr val="000000"/>
                          </a:solidFill>
                          <a:latin typeface="Calibri"/>
                        </a:rPr>
                        <a:t>Santa Clara-s Milán alto </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200" b="1" i="0" u="none" strike="noStrike">
                          <a:solidFill>
                            <a:srgbClr val="000000"/>
                          </a:solidFill>
                          <a:latin typeface="Calibri"/>
                        </a:rPr>
                        <a:t>48</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S" sz="1200" b="0" i="0" u="none" strike="noStrike" dirty="0">
                          <a:solidFill>
                            <a:srgbClr val="000000"/>
                          </a:solidFill>
                          <a:latin typeface="Calibri"/>
                        </a:rPr>
                        <a:t>10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a:solidFill>
                            <a:srgbClr val="000000"/>
                          </a:solidFill>
                          <a:latin typeface="Calibri"/>
                        </a:rPr>
                        <a:t>58</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r>
              <a:tr h="224326">
                <a:tc vMerge="1">
                  <a:txBody>
                    <a:bodyPr/>
                    <a:lstStyle/>
                    <a:p>
                      <a:endParaRPr lang="es-ES"/>
                    </a:p>
                  </a:txBody>
                  <a:tcPr/>
                </a:tc>
                <a:tc>
                  <a:txBody>
                    <a:bodyPr/>
                    <a:lstStyle/>
                    <a:p>
                      <a:pPr algn="ctr" fontAlgn="b"/>
                      <a:r>
                        <a:rPr lang="es-ES" sz="1200" b="0" i="0" u="none" strike="noStrike">
                          <a:solidFill>
                            <a:srgbClr val="000000"/>
                          </a:solidFill>
                          <a:latin typeface="Calibri"/>
                        </a:rPr>
                        <a:t>83%</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17%</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100%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3644">
                <a:tc rowSpan="2">
                  <a:txBody>
                    <a:bodyPr/>
                    <a:lstStyle/>
                    <a:p>
                      <a:pPr algn="ctr" fontAlgn="ctr"/>
                      <a:r>
                        <a:rPr lang="es-ES" sz="1200" b="1" i="0" u="none" strike="noStrike">
                          <a:solidFill>
                            <a:srgbClr val="000000"/>
                          </a:solidFill>
                          <a:latin typeface="Calibri"/>
                        </a:rPr>
                        <a:t>Pambachupa </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8CCE4"/>
                    </a:solidFill>
                  </a:tcPr>
                </a:tc>
                <a:tc>
                  <a:txBody>
                    <a:bodyPr/>
                    <a:lstStyle/>
                    <a:p>
                      <a:pPr algn="ctr" fontAlgn="b"/>
                      <a:r>
                        <a:rPr lang="es-ES" sz="1200" b="0" i="0" u="none" strike="noStrike">
                          <a:solidFill>
                            <a:srgbClr val="000000"/>
                          </a:solidFill>
                          <a:latin typeface="Calibri"/>
                        </a:rPr>
                        <a:t>22</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a:solidFill>
                            <a:srgbClr val="000000"/>
                          </a:solidFill>
                          <a:latin typeface="Calibri"/>
                        </a:rPr>
                        <a:t>17</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dirty="0">
                          <a:solidFill>
                            <a:srgbClr val="000000"/>
                          </a:solidFill>
                          <a:latin typeface="Calibri"/>
                        </a:rPr>
                        <a:t>39</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E5F1"/>
                    </a:solidFill>
                  </a:tcPr>
                </a:tc>
              </a:tr>
              <a:tr h="224326">
                <a:tc vMerge="1">
                  <a:txBody>
                    <a:bodyPr/>
                    <a:lstStyle/>
                    <a:p>
                      <a:endParaRPr lang="es-ES"/>
                    </a:p>
                  </a:txBody>
                  <a:tcPr/>
                </a:tc>
                <a:tc>
                  <a:txBody>
                    <a:bodyPr/>
                    <a:lstStyle/>
                    <a:p>
                      <a:pPr algn="ctr" fontAlgn="b"/>
                      <a:r>
                        <a:rPr lang="es-ES" sz="1200" b="0" i="0" u="none" strike="noStrike">
                          <a:solidFill>
                            <a:srgbClr val="000000"/>
                          </a:solidFill>
                          <a:latin typeface="Calibri"/>
                        </a:rPr>
                        <a:t>56%</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44%</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100%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r>
              <a:tr h="224326">
                <a:tc rowSpan="2">
                  <a:txBody>
                    <a:bodyPr/>
                    <a:lstStyle/>
                    <a:p>
                      <a:pPr algn="ctr" fontAlgn="ctr"/>
                      <a:r>
                        <a:rPr lang="es-ES" sz="1200" b="1" i="0" u="none" strike="noStrike">
                          <a:solidFill>
                            <a:srgbClr val="000000"/>
                          </a:solidFill>
                          <a:latin typeface="Calibri"/>
                        </a:rPr>
                        <a:t>La Gasca </a:t>
                      </a:r>
                    </a:p>
                  </a:txBody>
                  <a:tcPr marL="7523" marR="7523" marT="7523"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8CCE4"/>
                    </a:solidFill>
                  </a:tcPr>
                </a:tc>
                <a:tc>
                  <a:txBody>
                    <a:bodyPr/>
                    <a:lstStyle/>
                    <a:p>
                      <a:pPr algn="ctr" fontAlgn="b"/>
                      <a:r>
                        <a:rPr lang="es-ES" sz="1200" b="1" i="0" u="none" strike="noStrike">
                          <a:solidFill>
                            <a:srgbClr val="000000"/>
                          </a:solidFill>
                          <a:latin typeface="Calibri"/>
                        </a:rPr>
                        <a:t>23</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c>
                  <a:txBody>
                    <a:bodyPr/>
                    <a:lstStyle/>
                    <a:p>
                      <a:pPr algn="ctr" fontAlgn="b"/>
                      <a:r>
                        <a:rPr lang="es-ES" sz="1200" b="1" i="0" u="none" strike="noStrike">
                          <a:solidFill>
                            <a:srgbClr val="000000"/>
                          </a:solidFill>
                          <a:latin typeface="Calibri"/>
                        </a:rPr>
                        <a:t>52</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FFFF00"/>
                    </a:solidFill>
                  </a:tcPr>
                </a:tc>
                <a:tc>
                  <a:txBody>
                    <a:bodyPr/>
                    <a:lstStyle/>
                    <a:p>
                      <a:pPr algn="ctr" fontAlgn="b"/>
                      <a:r>
                        <a:rPr lang="es-ES" sz="1200" b="1" i="0" u="none" strike="noStrike" dirty="0">
                          <a:solidFill>
                            <a:srgbClr val="000000"/>
                          </a:solidFill>
                          <a:latin typeface="Calibri"/>
                        </a:rPr>
                        <a:t>75</a:t>
                      </a:r>
                    </a:p>
                  </a:txBody>
                  <a:tcPr marL="7523" marR="7523" marT="7523" marB="0" anchor="b">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r>
              <a:tr h="224326">
                <a:tc vMerge="1">
                  <a:txBody>
                    <a:bodyPr/>
                    <a:lstStyle/>
                    <a:p>
                      <a:endParaRPr lang="es-ES"/>
                    </a:p>
                  </a:txBody>
                  <a:tcPr/>
                </a:tc>
                <a:tc>
                  <a:txBody>
                    <a:bodyPr/>
                    <a:lstStyle/>
                    <a:p>
                      <a:pPr algn="ctr" fontAlgn="b"/>
                      <a:r>
                        <a:rPr lang="es-ES" sz="1200" b="1" i="0" u="none" strike="noStrike">
                          <a:solidFill>
                            <a:srgbClr val="000000"/>
                          </a:solidFill>
                          <a:latin typeface="Calibri"/>
                        </a:rPr>
                        <a:t>31%</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c>
                  <a:txBody>
                    <a:bodyPr/>
                    <a:lstStyle/>
                    <a:p>
                      <a:pPr algn="ctr" fontAlgn="b"/>
                      <a:r>
                        <a:rPr lang="es-ES" sz="1200" b="1" i="0" u="none" strike="noStrike">
                          <a:solidFill>
                            <a:srgbClr val="000000"/>
                          </a:solidFill>
                          <a:latin typeface="Calibri"/>
                        </a:rPr>
                        <a:t>69%</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c>
                  <a:txBody>
                    <a:bodyPr/>
                    <a:lstStyle/>
                    <a:p>
                      <a:pPr algn="ctr" fontAlgn="b"/>
                      <a:r>
                        <a:rPr lang="es-ES" sz="1200" b="1" i="0" u="none" strike="noStrike" dirty="0">
                          <a:solidFill>
                            <a:srgbClr val="000000"/>
                          </a:solidFill>
                          <a:latin typeface="Calibri"/>
                        </a:rPr>
                        <a:t>100%</a:t>
                      </a:r>
                    </a:p>
                  </a:txBody>
                  <a:tcPr marL="7523" marR="7523" marT="7523" marB="0" anchor="b">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r>
              <a:tr h="224326">
                <a:tc rowSpan="2">
                  <a:txBody>
                    <a:bodyPr/>
                    <a:lstStyle/>
                    <a:p>
                      <a:pPr algn="ctr" fontAlgn="ctr"/>
                      <a:r>
                        <a:rPr lang="es-ES" sz="1200" b="1" i="0" u="none" strike="noStrike">
                          <a:solidFill>
                            <a:srgbClr val="000000"/>
                          </a:solidFill>
                          <a:latin typeface="Calibri"/>
                        </a:rPr>
                        <a:t>Condominio Pichincha </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8CCE4"/>
                    </a:solidFill>
                  </a:tcPr>
                </a:tc>
                <a:tc>
                  <a:txBody>
                    <a:bodyPr/>
                    <a:lstStyle/>
                    <a:p>
                      <a:pPr algn="ctr" fontAlgn="b"/>
                      <a:r>
                        <a:rPr lang="es-ES" sz="1200" b="0" i="0" u="none" strike="noStrike">
                          <a:solidFill>
                            <a:srgbClr val="000000"/>
                          </a:solidFill>
                          <a:latin typeface="Calibri"/>
                        </a:rPr>
                        <a:t>12</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a:solidFill>
                            <a:srgbClr val="000000"/>
                          </a:solidFill>
                          <a:latin typeface="Calibri"/>
                        </a:rPr>
                        <a:t>8</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dirty="0">
                          <a:solidFill>
                            <a:srgbClr val="000000"/>
                          </a:solidFill>
                          <a:latin typeface="Calibri"/>
                        </a:rPr>
                        <a:t>20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r>
              <a:tr h="224326">
                <a:tc vMerge="1">
                  <a:txBody>
                    <a:bodyPr/>
                    <a:lstStyle/>
                    <a:p>
                      <a:endParaRPr lang="es-ES"/>
                    </a:p>
                  </a:txBody>
                  <a:tcPr/>
                </a:tc>
                <a:tc>
                  <a:txBody>
                    <a:bodyPr/>
                    <a:lstStyle/>
                    <a:p>
                      <a:pPr algn="ctr" fontAlgn="b"/>
                      <a:r>
                        <a:rPr lang="es-ES" sz="1200" b="0" i="0" u="none" strike="noStrike">
                          <a:solidFill>
                            <a:srgbClr val="000000"/>
                          </a:solidFill>
                          <a:latin typeface="Calibri"/>
                        </a:rPr>
                        <a:t>60%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40%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100%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r>
              <a:tr h="224326">
                <a:tc rowSpan="2">
                  <a:txBody>
                    <a:bodyPr/>
                    <a:lstStyle/>
                    <a:p>
                      <a:pPr algn="ctr" fontAlgn="ctr"/>
                      <a:r>
                        <a:rPr lang="es-ES" sz="1200" b="1" i="0" u="none" strike="noStrike">
                          <a:solidFill>
                            <a:srgbClr val="000000"/>
                          </a:solidFill>
                          <a:latin typeface="Calibri"/>
                        </a:rPr>
                        <a:t>Santa Clara-S Milán</a:t>
                      </a:r>
                    </a:p>
                  </a:txBody>
                  <a:tcPr marL="7523" marR="7523" marT="7523" marB="0" anchor="ctr">
                    <a:lnL w="1270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B8CCE4"/>
                    </a:solidFill>
                  </a:tcPr>
                </a:tc>
                <a:tc>
                  <a:txBody>
                    <a:bodyPr/>
                    <a:lstStyle/>
                    <a:p>
                      <a:pPr algn="ctr" fontAlgn="b"/>
                      <a:r>
                        <a:rPr lang="es-ES" sz="1200" b="1" i="0" u="none" strike="noStrike">
                          <a:solidFill>
                            <a:srgbClr val="000000"/>
                          </a:solidFill>
                          <a:latin typeface="Calibri"/>
                        </a:rPr>
                        <a:t>19</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c>
                  <a:txBody>
                    <a:bodyPr/>
                    <a:lstStyle/>
                    <a:p>
                      <a:pPr algn="ctr" fontAlgn="b"/>
                      <a:r>
                        <a:rPr lang="es-ES" sz="1200" b="1" i="0" u="none" strike="noStrike">
                          <a:solidFill>
                            <a:srgbClr val="000000"/>
                          </a:solidFill>
                          <a:latin typeface="Calibri"/>
                        </a:rPr>
                        <a:t>84</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FFFF00"/>
                    </a:solidFill>
                  </a:tcPr>
                </a:tc>
                <a:tc>
                  <a:txBody>
                    <a:bodyPr/>
                    <a:lstStyle/>
                    <a:p>
                      <a:pPr algn="ctr" fontAlgn="b"/>
                      <a:r>
                        <a:rPr lang="es-ES" sz="1200" b="1" i="0" u="none" strike="noStrike" dirty="0">
                          <a:solidFill>
                            <a:srgbClr val="000000"/>
                          </a:solidFill>
                          <a:latin typeface="Calibri"/>
                        </a:rPr>
                        <a:t>103</a:t>
                      </a:r>
                    </a:p>
                  </a:txBody>
                  <a:tcPr marL="7523" marR="7523" marT="7523" marB="0" anchor="b">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r>
              <a:tr h="224326">
                <a:tc vMerge="1">
                  <a:txBody>
                    <a:bodyPr/>
                    <a:lstStyle/>
                    <a:p>
                      <a:endParaRPr lang="es-ES"/>
                    </a:p>
                  </a:txBody>
                  <a:tcPr/>
                </a:tc>
                <a:tc>
                  <a:txBody>
                    <a:bodyPr/>
                    <a:lstStyle/>
                    <a:p>
                      <a:pPr algn="ctr" fontAlgn="b"/>
                      <a:r>
                        <a:rPr lang="es-ES" sz="1200" b="1" i="0" u="none" strike="noStrike">
                          <a:solidFill>
                            <a:srgbClr val="000000"/>
                          </a:solidFill>
                          <a:latin typeface="Calibri"/>
                        </a:rPr>
                        <a:t>18%</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c>
                  <a:txBody>
                    <a:bodyPr/>
                    <a:lstStyle/>
                    <a:p>
                      <a:pPr algn="ctr" fontAlgn="b"/>
                      <a:r>
                        <a:rPr lang="es-ES" sz="1200" b="1" i="0" u="none" strike="noStrike">
                          <a:solidFill>
                            <a:srgbClr val="000000"/>
                          </a:solidFill>
                          <a:latin typeface="Calibri"/>
                        </a:rPr>
                        <a:t>82%</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c>
                  <a:txBody>
                    <a:bodyPr/>
                    <a:lstStyle/>
                    <a:p>
                      <a:pPr algn="ctr" fontAlgn="b"/>
                      <a:r>
                        <a:rPr lang="es-ES" sz="1200" b="1" i="0" u="none" strike="noStrike" dirty="0">
                          <a:solidFill>
                            <a:srgbClr val="000000"/>
                          </a:solidFill>
                          <a:latin typeface="Calibri"/>
                        </a:rPr>
                        <a:t>100%</a:t>
                      </a:r>
                    </a:p>
                  </a:txBody>
                  <a:tcPr marL="7523" marR="7523" marT="7523" marB="0" anchor="b">
                    <a:lnL w="635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tcPr>
                </a:tc>
              </a:tr>
              <a:tr h="224326">
                <a:tc rowSpan="2">
                  <a:txBody>
                    <a:bodyPr/>
                    <a:lstStyle/>
                    <a:p>
                      <a:pPr algn="ctr" fontAlgn="ctr"/>
                      <a:r>
                        <a:rPr lang="es-ES" sz="1200" b="1" i="0" u="none" strike="noStrike">
                          <a:solidFill>
                            <a:srgbClr val="000000"/>
                          </a:solidFill>
                          <a:latin typeface="Calibri"/>
                        </a:rPr>
                        <a:t>El Armero</a:t>
                      </a: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200" b="0" i="0" u="none" strike="noStrike">
                          <a:solidFill>
                            <a:srgbClr val="000000"/>
                          </a:solidFill>
                          <a:latin typeface="Calibri"/>
                        </a:rPr>
                        <a:t>2</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a:solidFill>
                            <a:srgbClr val="000000"/>
                          </a:solidFill>
                          <a:latin typeface="Calibri"/>
                        </a:rPr>
                        <a:t>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c>
                  <a:txBody>
                    <a:bodyPr/>
                    <a:lstStyle/>
                    <a:p>
                      <a:pPr algn="ctr" fontAlgn="b"/>
                      <a:r>
                        <a:rPr lang="es-ES" sz="1200" b="0" i="0" u="none" strike="noStrike" dirty="0">
                          <a:solidFill>
                            <a:srgbClr val="000000"/>
                          </a:solidFill>
                          <a:latin typeface="Calibri"/>
                        </a:rPr>
                        <a:t>2</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DBE5F1"/>
                    </a:solidFill>
                  </a:tcPr>
                </a:tc>
              </a:tr>
              <a:tr h="224326">
                <a:tc vMerge="1">
                  <a:txBody>
                    <a:bodyPr/>
                    <a:lstStyle/>
                    <a:p>
                      <a:endParaRPr lang="es-ES"/>
                    </a:p>
                  </a:txBody>
                  <a:tcPr/>
                </a:tc>
                <a:tc>
                  <a:txBody>
                    <a:bodyPr/>
                    <a:lstStyle/>
                    <a:p>
                      <a:pPr algn="ctr" fontAlgn="b"/>
                      <a:r>
                        <a:rPr lang="es-ES" sz="1200" b="0" i="0" u="none" strike="noStrike">
                          <a:solidFill>
                            <a:srgbClr val="000000"/>
                          </a:solidFill>
                          <a:latin typeface="Calibri"/>
                        </a:rPr>
                        <a:t>100%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a:solidFill>
                            <a:srgbClr val="000000"/>
                          </a:solidFill>
                          <a:latin typeface="Calibri"/>
                        </a:rPr>
                        <a:t>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ES" sz="1200" b="0" i="0" u="none" strike="noStrike" dirty="0">
                          <a:solidFill>
                            <a:srgbClr val="000000"/>
                          </a:solidFill>
                          <a:latin typeface="Calibri"/>
                        </a:rPr>
                        <a:t>100%</a:t>
                      </a:r>
                    </a:p>
                  </a:txBody>
                  <a:tcPr marL="7523" marR="7523" marT="7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714348" y="785794"/>
            <a:ext cx="8229600" cy="1428760"/>
          </a:xfrm>
        </p:spPr>
        <p:txBody>
          <a:bodyPr>
            <a:normAutofit fontScale="90000"/>
          </a:bodyPr>
          <a:lstStyle/>
          <a:p>
            <a:r>
              <a:rPr lang="es-ES" sz="1800" dirty="0" smtClean="0">
                <a:solidFill>
                  <a:schemeClr val="tx1"/>
                </a:solidFill>
                <a:latin typeface="+mn-lt"/>
              </a:rPr>
              <a:t>TEMA:</a:t>
            </a:r>
            <a:br>
              <a:rPr lang="es-ES" sz="1800" dirty="0" smtClean="0">
                <a:solidFill>
                  <a:schemeClr val="tx1"/>
                </a:solidFill>
                <a:latin typeface="+mn-lt"/>
              </a:rPr>
            </a:br>
            <a:r>
              <a:rPr lang="es-ES" sz="1800" dirty="0" smtClean="0">
                <a:solidFill>
                  <a:schemeClr val="tx1"/>
                </a:solidFill>
              </a:rPr>
              <a:t>ESTUDIO DE LAS ZONAS COMERCIALES MEDIANTE GEORREFERENCIACIÓN DEL DISTRITO METROPOLITANO DE QUITO, </a:t>
            </a:r>
            <a:r>
              <a:rPr lang="es-ES_tradnl" sz="1800" dirty="0" smtClean="0">
                <a:solidFill>
                  <a:schemeClr val="tx1"/>
                </a:solidFill>
              </a:rPr>
              <a:t>ADMINISTRACIÓN ZONAL EUGENIO ESPEJO</a:t>
            </a:r>
            <a:r>
              <a:rPr lang="es-ES" sz="1800" dirty="0" smtClean="0">
                <a:solidFill>
                  <a:schemeClr val="tx1"/>
                </a:solidFill>
              </a:rPr>
              <a:t>, PARROQUIA URBANA BELISARIO QUEVEDO</a:t>
            </a:r>
            <a:r>
              <a:rPr lang="es-ES" sz="1800" dirty="0" smtClean="0"/>
              <a:t/>
            </a:r>
            <a:br>
              <a:rPr lang="es-ES" sz="1800" dirty="0" smtClean="0"/>
            </a:br>
            <a:r>
              <a:rPr lang="es-ES_tradnl" sz="1800" dirty="0" smtClean="0">
                <a:solidFill>
                  <a:schemeClr val="tx1"/>
                </a:solidFill>
                <a:latin typeface="+mn-lt"/>
              </a:rPr>
              <a:t>. </a:t>
            </a:r>
            <a:r>
              <a:rPr lang="es-ES" sz="1600" dirty="0" smtClean="0"/>
              <a:t/>
            </a:r>
            <a:br>
              <a:rPr lang="es-ES" sz="1600" dirty="0" smtClean="0"/>
            </a:br>
            <a:endParaRPr lang="es-ES" sz="1600" dirty="0"/>
          </a:p>
        </p:txBody>
      </p:sp>
      <p:sp>
        <p:nvSpPr>
          <p:cNvPr id="6" name="5 Marcador de contenido"/>
          <p:cNvSpPr>
            <a:spLocks noGrp="1"/>
          </p:cNvSpPr>
          <p:nvPr>
            <p:ph sz="half" idx="2"/>
          </p:nvPr>
        </p:nvSpPr>
        <p:spPr/>
        <p:txBody>
          <a:bodyPr>
            <a:normAutofit fontScale="55000" lnSpcReduction="20000"/>
          </a:bodyPr>
          <a:lstStyle/>
          <a:p>
            <a:pPr marL="285750" indent="-285750">
              <a:lnSpc>
                <a:spcPct val="150000"/>
              </a:lnSpc>
              <a:buFontTx/>
              <a:buChar char="-"/>
            </a:pPr>
            <a:r>
              <a:rPr lang="es-EC" sz="2800" dirty="0" smtClean="0"/>
              <a:t>Planteamiento del Problema</a:t>
            </a:r>
          </a:p>
          <a:p>
            <a:pPr marL="285750" indent="-285750">
              <a:lnSpc>
                <a:spcPct val="150000"/>
              </a:lnSpc>
              <a:buFontTx/>
              <a:buChar char="-"/>
            </a:pPr>
            <a:r>
              <a:rPr lang="es-EC" sz="2800" dirty="0" smtClean="0"/>
              <a:t>Justificación</a:t>
            </a:r>
          </a:p>
          <a:p>
            <a:pPr marL="285750" indent="-285750">
              <a:lnSpc>
                <a:spcPct val="150000"/>
              </a:lnSpc>
              <a:buFontTx/>
              <a:buChar char="-"/>
            </a:pPr>
            <a:r>
              <a:rPr lang="es-EC" sz="2800" dirty="0" smtClean="0"/>
              <a:t>Objetivo General </a:t>
            </a:r>
          </a:p>
          <a:p>
            <a:pPr marL="285750" indent="-285750">
              <a:lnSpc>
                <a:spcPct val="150000"/>
              </a:lnSpc>
              <a:buFontTx/>
              <a:buChar char="-"/>
            </a:pPr>
            <a:r>
              <a:rPr lang="es-EC" sz="2800" dirty="0" smtClean="0"/>
              <a:t>Objetivos Específicos</a:t>
            </a:r>
          </a:p>
          <a:p>
            <a:pPr marL="285750" indent="-285750">
              <a:lnSpc>
                <a:spcPct val="150000"/>
              </a:lnSpc>
              <a:buFontTx/>
              <a:buChar char="-"/>
            </a:pPr>
            <a:r>
              <a:rPr lang="es-EC" sz="2800" dirty="0" smtClean="0"/>
              <a:t>Conceptualización General</a:t>
            </a:r>
          </a:p>
          <a:p>
            <a:pPr marL="285750" indent="-285750">
              <a:lnSpc>
                <a:spcPct val="150000"/>
              </a:lnSpc>
              <a:buFontTx/>
              <a:buChar char="-"/>
            </a:pPr>
            <a:r>
              <a:rPr lang="es-EC" sz="2800" dirty="0" smtClean="0"/>
              <a:t>Área Territorial de Estudio</a:t>
            </a:r>
          </a:p>
          <a:p>
            <a:pPr marL="285750" indent="-285750">
              <a:lnSpc>
                <a:spcPct val="150000"/>
              </a:lnSpc>
              <a:buFontTx/>
              <a:buChar char="-"/>
            </a:pPr>
            <a:r>
              <a:rPr lang="es-EC" sz="2800" dirty="0" smtClean="0"/>
              <a:t>Metodología </a:t>
            </a:r>
          </a:p>
          <a:p>
            <a:pPr marL="285750" indent="-285750">
              <a:lnSpc>
                <a:spcPct val="150000"/>
              </a:lnSpc>
              <a:buFontTx/>
              <a:buChar char="-"/>
            </a:pPr>
            <a:r>
              <a:rPr lang="es-EC" sz="2800" dirty="0" smtClean="0"/>
              <a:t>Análisis de Resultados </a:t>
            </a:r>
          </a:p>
          <a:p>
            <a:pPr marL="285750" indent="-285750">
              <a:lnSpc>
                <a:spcPct val="150000"/>
              </a:lnSpc>
              <a:buFontTx/>
              <a:buChar char="-"/>
            </a:pPr>
            <a:r>
              <a:rPr lang="es-EC" sz="2800" dirty="0" smtClean="0"/>
              <a:t>Prueba de Hipótesis </a:t>
            </a:r>
          </a:p>
          <a:p>
            <a:pPr marL="285750" indent="-285750">
              <a:lnSpc>
                <a:spcPct val="150000"/>
              </a:lnSpc>
              <a:buFontTx/>
              <a:buChar char="-"/>
            </a:pPr>
            <a:r>
              <a:rPr lang="es-EC" sz="2800" dirty="0" smtClean="0"/>
              <a:t>Mapas Digitales </a:t>
            </a:r>
          </a:p>
          <a:p>
            <a:pPr marL="285750" indent="-285750">
              <a:lnSpc>
                <a:spcPct val="150000"/>
              </a:lnSpc>
              <a:buFontTx/>
              <a:buChar char="-"/>
            </a:pPr>
            <a:r>
              <a:rPr lang="es-EC" sz="2800" dirty="0" smtClean="0"/>
              <a:t>Conclusiones</a:t>
            </a:r>
          </a:p>
          <a:p>
            <a:pPr marL="285750" indent="-285750">
              <a:lnSpc>
                <a:spcPct val="150000"/>
              </a:lnSpc>
              <a:buFontTx/>
              <a:buChar char="-"/>
            </a:pPr>
            <a:r>
              <a:rPr lang="es-EC" sz="2800" dirty="0" smtClean="0"/>
              <a:t>Recomendaciones </a:t>
            </a:r>
          </a:p>
        </p:txBody>
      </p:sp>
      <p:pic>
        <p:nvPicPr>
          <p:cNvPr id="38914" name="Picture 2" descr="Resultado de imagen para localizacion gps"/>
          <p:cNvPicPr>
            <a:picLocks noGrp="1" noChangeAspect="1" noChangeArrowheads="1"/>
          </p:cNvPicPr>
          <p:nvPr>
            <p:ph sz="half" idx="1"/>
          </p:nvPr>
        </p:nvPicPr>
        <p:blipFill>
          <a:blip r:embed="rId2"/>
          <a:srcRect/>
          <a:stretch>
            <a:fillRect/>
          </a:stretch>
        </p:blipFill>
        <p:spPr bwMode="auto">
          <a:xfrm>
            <a:off x="571500" y="3090069"/>
            <a:ext cx="3810000" cy="20955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225404"/>
          </a:xfrm>
        </p:spPr>
        <p:txBody>
          <a:bodyPr>
            <a:normAutofit fontScale="90000"/>
          </a:bodyPr>
          <a:lstStyle/>
          <a:p>
            <a:r>
              <a:rPr lang="es-EC" altLang="es-EC" sz="2400" dirty="0"/>
              <a:t>Línea de Negocio vs Razones de ubicación</a:t>
            </a:r>
            <a:endParaRPr lang="es-ES" sz="2400" dirty="0"/>
          </a:p>
        </p:txBody>
      </p:sp>
      <p:graphicFrame>
        <p:nvGraphicFramePr>
          <p:cNvPr id="5" name="6 Gráfico"/>
          <p:cNvGraphicFramePr/>
          <p:nvPr/>
        </p:nvGraphicFramePr>
        <p:xfrm>
          <a:off x="214282" y="428604"/>
          <a:ext cx="8715436" cy="41434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nvGraphicFramePr>
        <p:xfrm>
          <a:off x="214281" y="4429132"/>
          <a:ext cx="8786875" cy="2428868"/>
        </p:xfrm>
        <a:graphic>
          <a:graphicData uri="http://schemas.openxmlformats.org/drawingml/2006/table">
            <a:tbl>
              <a:tblPr/>
              <a:tblGrid>
                <a:gridCol w="711791"/>
                <a:gridCol w="1508253"/>
                <a:gridCol w="1499780"/>
                <a:gridCol w="949013"/>
                <a:gridCol w="2084439"/>
                <a:gridCol w="1355732"/>
                <a:gridCol w="677867"/>
              </a:tblGrid>
              <a:tr h="758204">
                <a:tc>
                  <a:txBody>
                    <a:bodyPr/>
                    <a:lstStyle/>
                    <a:p>
                      <a:pPr algn="ctr" fontAlgn="ctr"/>
                      <a:r>
                        <a:rPr lang="es-ES" sz="14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400" b="0" i="0" u="none" strike="noStrike" dirty="0">
                          <a:solidFill>
                            <a:srgbClr val="000000"/>
                          </a:solidFill>
                          <a:latin typeface="Calibri"/>
                        </a:rPr>
                        <a:t>Recomendación</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s-ES" sz="1400" b="0" i="0" u="none" strike="noStrike">
                          <a:solidFill>
                            <a:srgbClr val="000000"/>
                          </a:solidFill>
                          <a:latin typeface="Calibri"/>
                        </a:rPr>
                        <a:t>Tuvo la oportunidad de comprar local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s-EC" sz="1400" b="0" i="0" u="none" strike="noStrike">
                          <a:solidFill>
                            <a:srgbClr val="000000"/>
                          </a:solidFill>
                          <a:latin typeface="Calibri"/>
                        </a:rPr>
                        <a:t>Tenía Local Propio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s-ES" sz="1400" b="0" i="0" u="none" strike="noStrike">
                          <a:solidFill>
                            <a:srgbClr val="000000"/>
                          </a:solidFill>
                          <a:latin typeface="Calibri"/>
                        </a:rPr>
                        <a:t>No existía un local dedicado a la misma  en el sector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s-EC" sz="1400" b="0" i="0" u="none" strike="noStrike">
                          <a:solidFill>
                            <a:srgbClr val="000000"/>
                          </a:solidFill>
                          <a:latin typeface="Calibri"/>
                        </a:rPr>
                        <a:t>Aprovechar el mercado potencial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400" b="0" i="0" u="none" strike="noStrike">
                          <a:solidFill>
                            <a:srgbClr val="000000"/>
                          </a:solidFill>
                          <a:latin typeface="Times New Roman"/>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17666">
                <a:tc rowSpan="2">
                  <a:txBody>
                    <a:bodyPr/>
                    <a:lstStyle/>
                    <a:p>
                      <a:pPr algn="ctr" fontAlgn="ctr"/>
                      <a:r>
                        <a:rPr lang="es-EC" sz="1100" b="0" i="0" u="none" strike="noStrike" dirty="0" smtClean="0">
                          <a:solidFill>
                            <a:srgbClr val="000000"/>
                          </a:solidFill>
                          <a:latin typeface="Times New Roman"/>
                        </a:rPr>
                        <a:t>Tienda</a:t>
                      </a:r>
                      <a:endParaRPr lang="es-EC" sz="11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s-ES" sz="1400" b="0" i="0" u="none" strike="noStrike" dirty="0">
                          <a:solidFill>
                            <a:srgbClr val="000000"/>
                          </a:solidFill>
                          <a:latin typeface="Calibri"/>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ES" sz="1400" b="0" i="0" u="none" strike="noStrike" dirty="0">
                          <a:solidFill>
                            <a:srgbClr val="000000"/>
                          </a:solidFill>
                          <a:latin typeface="Calibri"/>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ES" sz="1400" b="0" i="0" u="none" strike="noStrike">
                          <a:solidFill>
                            <a:srgbClr val="000000"/>
                          </a:solidFill>
                          <a:latin typeface="Calibri"/>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ES" sz="1400" b="0" i="0" u="none" strike="noStrike">
                          <a:solidFill>
                            <a:srgbClr val="000000"/>
                          </a:solidFill>
                          <a:latin typeface="Calibri"/>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ES" sz="1400" b="0" i="0" u="none" strike="noStrike">
                          <a:solidFill>
                            <a:srgbClr val="000000"/>
                          </a:solidFill>
                          <a:latin typeface="Calibri"/>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s-ES" sz="1400" b="0" i="0" u="none" strike="noStrike">
                          <a:solidFill>
                            <a:srgbClr val="000000"/>
                          </a:solidFill>
                          <a:latin typeface="Calibri"/>
                        </a:rPr>
                        <a:t>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r>
              <a:tr h="417666">
                <a:tc vMerge="1">
                  <a:txBody>
                    <a:bodyPr/>
                    <a:lstStyle/>
                    <a:p>
                      <a:endParaRPr lang="es-ES"/>
                    </a:p>
                  </a:txBody>
                  <a:tcPr/>
                </a:tc>
                <a:tc>
                  <a:txBody>
                    <a:bodyPr/>
                    <a:lstStyle/>
                    <a:p>
                      <a:pPr algn="ctr" fontAlgn="ctr"/>
                      <a:r>
                        <a:rPr lang="es-ES" sz="1400" b="0" i="0" u="none" strike="noStrike">
                          <a:solidFill>
                            <a:srgbClr val="000000"/>
                          </a:solidFill>
                          <a:latin typeface="Calibri"/>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a:solidFill>
                            <a:srgbClr val="000000"/>
                          </a:solidFill>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dirty="0">
                          <a:solidFill>
                            <a:srgbClr val="000000"/>
                          </a:solidFill>
                          <a:latin typeface="Calibri"/>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dirty="0">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a:solidFill>
                            <a:srgbClr val="000000"/>
                          </a:solidFill>
                          <a:latin typeface="Calibri"/>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400" b="0" i="0" u="none" strike="noStrike">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r>
              <a:tr h="417666">
                <a:tc rowSpan="2">
                  <a:txBody>
                    <a:bodyPr/>
                    <a:lstStyle/>
                    <a:p>
                      <a:pPr algn="ctr" fontAlgn="ctr"/>
                      <a:r>
                        <a:rPr lang="es-EC" sz="1100" b="0" i="0" u="none" strike="noStrike" dirty="0" smtClean="0">
                          <a:solidFill>
                            <a:srgbClr val="000000"/>
                          </a:solidFill>
                          <a:latin typeface="Times New Roman"/>
                        </a:rPr>
                        <a:t>Restaurantes</a:t>
                      </a:r>
                      <a:endParaRPr lang="es-EC" sz="11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s-ES" sz="1400" b="0" i="0" u="none" strike="noStrike">
                          <a:solidFill>
                            <a:srgbClr val="000000"/>
                          </a:solidFill>
                          <a:latin typeface="Calibri"/>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EC" sz="1400" b="0" i="0" u="none" strike="noStrike">
                          <a:solidFill>
                            <a:srgbClr val="000000"/>
                          </a:solidFill>
                          <a:latin typeface="Calibri"/>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ES" sz="1400" b="0" i="0" u="none" strike="noStrike">
                          <a:solidFill>
                            <a:srgbClr val="000000"/>
                          </a:solidFill>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ES" sz="1400" b="0" i="0" u="none" strike="noStrike" dirty="0">
                          <a:solidFill>
                            <a:srgbClr val="000000"/>
                          </a:solidFill>
                          <a:latin typeface="Calibri"/>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ES" sz="1400" b="0" i="0" u="none" strike="noStrike" dirty="0">
                          <a:solidFill>
                            <a:srgbClr val="000000"/>
                          </a:solidFill>
                          <a:latin typeface="Calibri"/>
                        </a:rPr>
                        <a:t>189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s-ES" sz="1400" b="0" i="0" u="none" strike="noStrike">
                          <a:solidFill>
                            <a:srgbClr val="000000"/>
                          </a:solidFill>
                          <a:latin typeface="Calibri"/>
                        </a:rPr>
                        <a:t>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r>
              <a:tr h="417666">
                <a:tc vMerge="1">
                  <a:txBody>
                    <a:bodyPr/>
                    <a:lstStyle/>
                    <a:p>
                      <a:endParaRPr lang="es-ES"/>
                    </a:p>
                  </a:txBody>
                  <a:tcPr/>
                </a:tc>
                <a:tc>
                  <a:txBody>
                    <a:bodyPr/>
                    <a:lstStyle/>
                    <a:p>
                      <a:pPr algn="ctr" fontAlgn="ctr"/>
                      <a:r>
                        <a:rPr lang="es-ES" sz="1400" b="0" i="0" u="none" strike="noStrike">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4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400" b="0" i="0" u="none" strike="noStrike">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400" b="0" i="0" u="none" strike="noStrike">
                          <a:solidFill>
                            <a:srgbClr val="000000"/>
                          </a:solidFill>
                          <a:latin typeface="Calibri"/>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400" b="0" i="0" u="none" strike="noStrike">
                          <a:solidFill>
                            <a:srgbClr val="000000"/>
                          </a:solidFill>
                          <a:latin typeface="Calibri"/>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400" b="0" i="0" u="none" strike="noStrike" dirty="0">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39718"/>
          </a:xfrm>
        </p:spPr>
        <p:txBody>
          <a:bodyPr>
            <a:normAutofit fontScale="90000"/>
          </a:bodyPr>
          <a:lstStyle/>
          <a:p>
            <a:pPr lvl="3" algn="ctr" rtl="0">
              <a:spcBef>
                <a:spcPct val="0"/>
              </a:spcBef>
            </a:pPr>
            <a:r>
              <a:rPr lang="es-ES_tradnl" b="1" dirty="0"/>
              <a:t>Línea de negocio Vs ¿Ha pensado abrir  sucursales?</a:t>
            </a:r>
            <a:r>
              <a:rPr lang="es-ES" sz="2000" b="1" dirty="0"/>
              <a:t/>
            </a:r>
            <a:br>
              <a:rPr lang="es-ES" sz="2000" b="1" dirty="0"/>
            </a:br>
            <a:endParaRPr lang="es-ES" dirty="0"/>
          </a:p>
        </p:txBody>
      </p:sp>
      <p:graphicFrame>
        <p:nvGraphicFramePr>
          <p:cNvPr id="4" name="1 Gráfico"/>
          <p:cNvGraphicFramePr/>
          <p:nvPr/>
        </p:nvGraphicFramePr>
        <p:xfrm>
          <a:off x="357158" y="1000109"/>
          <a:ext cx="8429684" cy="35004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nvGraphicFramePr>
        <p:xfrm>
          <a:off x="214282" y="4429132"/>
          <a:ext cx="8715436" cy="2143140"/>
        </p:xfrm>
        <a:graphic>
          <a:graphicData uri="http://schemas.openxmlformats.org/drawingml/2006/table">
            <a:tbl>
              <a:tblPr/>
              <a:tblGrid>
                <a:gridCol w="1610461"/>
                <a:gridCol w="2841990"/>
                <a:gridCol w="2841990"/>
                <a:gridCol w="1420995"/>
              </a:tblGrid>
              <a:tr h="357190">
                <a:tc rowSpan="2">
                  <a:txBody>
                    <a:bodyPr/>
                    <a:lstStyle/>
                    <a:p>
                      <a:pPr algn="ctr" fontAlgn="ctr"/>
                      <a:r>
                        <a:rPr lang="es-ES" sz="16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gridSpan="3">
                  <a:txBody>
                    <a:bodyPr/>
                    <a:lstStyle/>
                    <a:p>
                      <a:pPr algn="ctr" fontAlgn="ctr"/>
                      <a:r>
                        <a:rPr lang="es-ES" sz="1600" b="0" i="0" u="none" strike="noStrike">
                          <a:solidFill>
                            <a:srgbClr val="000000"/>
                          </a:solidFill>
                          <a:latin typeface="Calibri"/>
                        </a:rPr>
                        <a:t>Línea de negocio Vs ¿Ha pensado abrir  sucursales?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hMerge="1">
                  <a:txBody>
                    <a:bodyPr/>
                    <a:lstStyle/>
                    <a:p>
                      <a:endParaRPr lang="es-ES"/>
                    </a:p>
                  </a:txBody>
                  <a:tcPr/>
                </a:tc>
              </a:tr>
              <a:tr h="357190">
                <a:tc vMerge="1">
                  <a:txBody>
                    <a:bodyPr/>
                    <a:lstStyle/>
                    <a:p>
                      <a:endParaRPr lang="es-ES"/>
                    </a:p>
                  </a:txBody>
                  <a:tcPr/>
                </a:tc>
                <a:tc>
                  <a:txBody>
                    <a:bodyPr/>
                    <a:lstStyle/>
                    <a:p>
                      <a:pPr algn="ctr" fontAlgn="ctr"/>
                      <a:r>
                        <a:rPr lang="es-ES" sz="1600" b="0" i="0" u="none" strike="noStrike" dirty="0">
                          <a:solidFill>
                            <a:srgbClr val="000000"/>
                          </a:solidFill>
                          <a:latin typeface="Calibri"/>
                        </a:rPr>
                        <a:t>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S" sz="1600" b="0" i="0" u="none" strike="noStrike">
                          <a:solidFill>
                            <a:srgbClr val="000000"/>
                          </a:solidFill>
                          <a:latin typeface="Calibri"/>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ES" sz="1600" b="0" i="0" u="none" strike="noStrike">
                          <a:solidFill>
                            <a:srgbClr val="000000"/>
                          </a:solidFill>
                          <a:latin typeface="Calibri"/>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57190">
                <a:tc rowSpan="2">
                  <a:txBody>
                    <a:bodyPr/>
                    <a:lstStyle/>
                    <a:p>
                      <a:pPr algn="ctr" fontAlgn="ctr"/>
                      <a:r>
                        <a:rPr lang="es-ES" sz="1600" b="0" i="0" u="none" strike="noStrike" dirty="0">
                          <a:solidFill>
                            <a:srgbClr val="000000"/>
                          </a:solidFill>
                          <a:latin typeface="Calibri"/>
                        </a:rPr>
                        <a:t>Tiendas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600" b="0" i="0" u="none" strike="noStrike" dirty="0">
                          <a:solidFill>
                            <a:srgbClr val="000000"/>
                          </a:solidFill>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ES" sz="1600" b="0" i="0" u="none" strike="noStrike">
                          <a:solidFill>
                            <a:srgbClr val="000000"/>
                          </a:solidFill>
                          <a:latin typeface="Calibri"/>
                        </a:rPr>
                        <a:t>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ES" sz="1600" b="0" i="0" u="none" strike="noStrike">
                          <a:solidFill>
                            <a:srgbClr val="000000"/>
                          </a:solidFill>
                          <a:latin typeface="Calibri"/>
                        </a:rPr>
                        <a:t>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r>
              <a:tr h="357190">
                <a:tc vMerge="1">
                  <a:txBody>
                    <a:bodyPr/>
                    <a:lstStyle/>
                    <a:p>
                      <a:endParaRPr lang="es-ES"/>
                    </a:p>
                  </a:txBody>
                  <a:tcPr/>
                </a:tc>
                <a:tc>
                  <a:txBody>
                    <a:bodyPr/>
                    <a:lstStyle/>
                    <a:p>
                      <a:pPr algn="ctr" fontAlgn="ctr"/>
                      <a:r>
                        <a:rPr lang="es-ES" sz="1600" b="0" i="0" u="none" strike="noStrike" dirty="0">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600" b="0" i="0" u="none" strike="noStrike" dirty="0">
                          <a:solidFill>
                            <a:srgbClr val="000000"/>
                          </a:solidFill>
                          <a:latin typeface="Calibri"/>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600" b="0" i="0" u="none" strike="noStrike">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r>
              <a:tr h="357190">
                <a:tc rowSpan="2">
                  <a:txBody>
                    <a:bodyPr/>
                    <a:lstStyle/>
                    <a:p>
                      <a:pPr algn="ctr" fontAlgn="ctr"/>
                      <a:r>
                        <a:rPr lang="es-ES" sz="1600" b="0" i="0" u="none" strike="noStrike">
                          <a:solidFill>
                            <a:srgbClr val="000000"/>
                          </a:solidFill>
                          <a:latin typeface="Calibri"/>
                        </a:rPr>
                        <a:t>restaurantes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600" b="0" i="0" u="none" strike="noStrike">
                          <a:solidFill>
                            <a:srgbClr val="000000"/>
                          </a:solidFill>
                          <a:latin typeface="Calibri"/>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ES" sz="1600" b="0" i="0" u="none" strike="noStrike" dirty="0">
                          <a:solidFill>
                            <a:srgbClr val="000000"/>
                          </a:solidFill>
                          <a:latin typeface="Calibri"/>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es-ES" sz="1600" b="0" i="0" u="none" strike="noStrike">
                          <a:solidFill>
                            <a:srgbClr val="000000"/>
                          </a:solidFill>
                          <a:latin typeface="Calibri"/>
                        </a:rPr>
                        <a:t>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r>
              <a:tr h="357190">
                <a:tc vMerge="1">
                  <a:txBody>
                    <a:bodyPr/>
                    <a:lstStyle/>
                    <a:p>
                      <a:endParaRPr lang="es-ES"/>
                    </a:p>
                  </a:txBody>
                  <a:tcPr/>
                </a:tc>
                <a:tc>
                  <a:txBody>
                    <a:bodyPr/>
                    <a:lstStyle/>
                    <a:p>
                      <a:pPr algn="ctr" fontAlgn="ctr"/>
                      <a:r>
                        <a:rPr lang="es-ES" sz="1600" b="0" i="0" u="none" strike="noStrike">
                          <a:solidFill>
                            <a:srgbClr val="000000"/>
                          </a:solidFill>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S" sz="1600" b="0" i="0" u="none" strike="noStrike" dirty="0">
                          <a:solidFill>
                            <a:srgbClr val="000000"/>
                          </a:solidFill>
                          <a:latin typeface="Calibri"/>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600" b="0" i="0" u="none" strike="noStrike" dirty="0">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571480"/>
          </a:xfrm>
        </p:spPr>
        <p:txBody>
          <a:bodyPr>
            <a:normAutofit/>
          </a:bodyPr>
          <a:lstStyle/>
          <a:p>
            <a:r>
              <a:rPr lang="es-ES_tradnl" sz="2400" b="1" dirty="0" smtClean="0"/>
              <a:t>Línea de negocio </a:t>
            </a:r>
            <a:r>
              <a:rPr lang="es-EC" sz="2400" b="1" dirty="0" smtClean="0"/>
              <a:t>Vs  </a:t>
            </a:r>
            <a:r>
              <a:rPr lang="es-EC" sz="2400" b="1" dirty="0"/>
              <a:t>Elementos de Imagen Corporativa</a:t>
            </a:r>
            <a:endParaRPr lang="es-ES" sz="2400" dirty="0"/>
          </a:p>
        </p:txBody>
      </p:sp>
      <p:graphicFrame>
        <p:nvGraphicFramePr>
          <p:cNvPr id="5" name="2 Gráfico"/>
          <p:cNvGraphicFramePr/>
          <p:nvPr/>
        </p:nvGraphicFramePr>
        <p:xfrm>
          <a:off x="0" y="357166"/>
          <a:ext cx="9144001" cy="4019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nvGraphicFramePr>
        <p:xfrm>
          <a:off x="214282" y="4500570"/>
          <a:ext cx="8715438" cy="2143140"/>
        </p:xfrm>
        <a:graphic>
          <a:graphicData uri="http://schemas.openxmlformats.org/drawingml/2006/table">
            <a:tbl>
              <a:tblPr/>
              <a:tblGrid>
                <a:gridCol w="968382"/>
                <a:gridCol w="968382"/>
                <a:gridCol w="968382"/>
                <a:gridCol w="968382"/>
                <a:gridCol w="968382"/>
                <a:gridCol w="968382"/>
                <a:gridCol w="968382"/>
                <a:gridCol w="968382"/>
                <a:gridCol w="968382"/>
              </a:tblGrid>
              <a:tr h="843366">
                <a:tc rowSpan="2">
                  <a:txBody>
                    <a:bodyPr/>
                    <a:lstStyle/>
                    <a:p>
                      <a:pPr algn="ctr" fontAlgn="b"/>
                      <a:r>
                        <a:rPr lang="es-ES" sz="1400" b="0" i="0" u="none" strike="noStrike" dirty="0">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s-EC" sz="1400" b="0" i="0" u="none" strike="noStrike" dirty="0">
                          <a:solidFill>
                            <a:srgbClr val="000000"/>
                          </a:solidFill>
                          <a:latin typeface="Times New Roman"/>
                        </a:rPr>
                        <a:t>Letrero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400" b="0" i="0" u="none" strike="noStrike">
                          <a:solidFill>
                            <a:srgbClr val="000000"/>
                          </a:solidFill>
                          <a:latin typeface="Times New Roman"/>
                        </a:rPr>
                        <a:t>Logo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s-EC" sz="1400" b="0" i="0" u="none" strike="noStrike">
                          <a:solidFill>
                            <a:srgbClr val="000000"/>
                          </a:solidFill>
                          <a:latin typeface="Times New Roman"/>
                        </a:rPr>
                        <a:t>Marca Comercial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s-EC" sz="1400" b="0" i="0" u="none" strike="noStrike">
                          <a:solidFill>
                            <a:srgbClr val="000000"/>
                          </a:solidFill>
                          <a:latin typeface="Times New Roman"/>
                        </a:rPr>
                        <a:t>Eslogan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s-EC" sz="1400" b="0" i="0" u="none" strike="noStrike">
                          <a:solidFill>
                            <a:srgbClr val="000000"/>
                          </a:solidFill>
                          <a:latin typeface="Times New Roman"/>
                        </a:rPr>
                        <a:t>Página Web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s-EC" sz="1400" b="0" i="0" u="none" strike="noStrike">
                          <a:solidFill>
                            <a:srgbClr val="000000"/>
                          </a:solidFill>
                          <a:latin typeface="Times New Roman"/>
                        </a:rPr>
                        <a:t>Uniforme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s-EC" sz="1400" b="0" i="0" u="none" strike="noStrike">
                          <a:solidFill>
                            <a:srgbClr val="000000"/>
                          </a:solidFill>
                          <a:latin typeface="Times New Roman"/>
                        </a:rPr>
                        <a:t>Ninguno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s-ES" sz="1400" b="0" i="0" u="none" strike="noStrike">
                          <a:solidFill>
                            <a:srgbClr val="000000"/>
                          </a:solidFill>
                          <a:latin typeface="Times New Roman"/>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96096">
                <a:tc vMerge="1">
                  <a:txBody>
                    <a:bodyPr/>
                    <a:lstStyle/>
                    <a:p>
                      <a:endParaRPr lang="es-ES"/>
                    </a:p>
                  </a:txBody>
                  <a:tcPr/>
                </a:tc>
                <a:tc>
                  <a:txBody>
                    <a:bodyPr/>
                    <a:lstStyle/>
                    <a:p>
                      <a:pPr algn="ctr" fontAlgn="ctr"/>
                      <a:r>
                        <a:rPr lang="es-ES" sz="1400" b="0" i="0" u="none" strike="noStrike" dirty="0">
                          <a:solidFill>
                            <a:srgbClr val="000000"/>
                          </a:solidFill>
                          <a:latin typeface="Times New Roman"/>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400" b="0" i="0" u="none" strike="noStrike" dirty="0">
                          <a:solidFill>
                            <a:srgbClr val="000000"/>
                          </a:solidFill>
                          <a:latin typeface="Times New Roman"/>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400" b="0" i="0" u="none" strike="noStrike" dirty="0">
                          <a:solidFill>
                            <a:srgbClr val="000000"/>
                          </a:solidFill>
                          <a:latin typeface="Times New Roman"/>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400" b="0" i="0" u="none" strike="noStrike">
                          <a:solidFill>
                            <a:srgbClr val="000000"/>
                          </a:solidFill>
                          <a:latin typeface="Times New Roman"/>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400" b="0" i="0" u="none" strike="noStrike">
                          <a:solidFill>
                            <a:srgbClr val="000000"/>
                          </a:solidFill>
                          <a:latin typeface="Times New Roman"/>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400" b="0" i="0" u="none" strike="noStrike">
                          <a:solidFill>
                            <a:srgbClr val="000000"/>
                          </a:solidFill>
                          <a:latin typeface="Times New Roman"/>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400" b="0" i="0" u="none" strike="noStrike">
                          <a:solidFill>
                            <a:srgbClr val="000000"/>
                          </a:solidFill>
                          <a:latin typeface="Times New Roman"/>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400" b="0" i="0" u="none" strike="noStrike">
                          <a:solidFill>
                            <a:srgbClr val="000000"/>
                          </a:solidFill>
                          <a:latin typeface="Times New Roman"/>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01839">
                <a:tc>
                  <a:txBody>
                    <a:bodyPr/>
                    <a:lstStyle/>
                    <a:p>
                      <a:pPr algn="ctr" fontAlgn="ctr"/>
                      <a:r>
                        <a:rPr lang="es-EC" sz="1400" b="0" i="0" u="none" strike="noStrike">
                          <a:solidFill>
                            <a:srgbClr val="000000"/>
                          </a:solidFill>
                          <a:latin typeface="Times New Roman"/>
                        </a:rPr>
                        <a:t>Tiendas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s-ES" sz="1400" b="0" i="0" u="none" strike="noStrike">
                          <a:solidFill>
                            <a:srgbClr val="000000"/>
                          </a:solidFill>
                          <a:latin typeface="Times New Roman"/>
                        </a:rPr>
                        <a:t>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400" b="0" i="0" u="none" strike="noStrike">
                          <a:solidFill>
                            <a:srgbClr val="000000"/>
                          </a:solidFill>
                          <a:latin typeface="Times New Roman"/>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S" sz="1400" b="0" i="0" u="none" strike="noStrike" dirty="0">
                          <a:solidFill>
                            <a:srgbClr val="000000"/>
                          </a:solidFill>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S" sz="1400" b="0" i="0" u="none" strike="noStrike" dirty="0">
                          <a:solidFill>
                            <a:srgbClr val="000000"/>
                          </a:solidFill>
                          <a:latin typeface="Times New Roman"/>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S" sz="1400" b="0" i="0" u="none" strike="noStrike" dirty="0">
                          <a:solidFill>
                            <a:srgbClr val="000000"/>
                          </a:solidFill>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S" sz="1400" b="0" i="0" u="none" strike="noStrike" dirty="0">
                          <a:solidFill>
                            <a:srgbClr val="000000"/>
                          </a:solidFill>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S" sz="1400" b="0" i="0" u="none" strike="noStrike">
                          <a:solidFill>
                            <a:srgbClr val="000000"/>
                          </a:solidFill>
                          <a:latin typeface="Times New Roman"/>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S" sz="1400" b="0" i="0" u="none" strike="noStrike">
                          <a:solidFill>
                            <a:srgbClr val="000000"/>
                          </a:solidFill>
                          <a:latin typeface="Times New Roman"/>
                        </a:rPr>
                        <a:t>298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401839">
                <a:tc>
                  <a:txBody>
                    <a:bodyPr/>
                    <a:lstStyle/>
                    <a:p>
                      <a:pPr algn="ctr" fontAlgn="ctr"/>
                      <a:r>
                        <a:rPr lang="es-EC" sz="1400" b="0" i="0" u="none" strike="noStrike">
                          <a:solidFill>
                            <a:srgbClr val="000000"/>
                          </a:solidFill>
                          <a:latin typeface="Times New Roman"/>
                        </a:rPr>
                        <a:t>Restaurantes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s-ES" sz="1400" b="0" i="0" u="none" strike="noStrike">
                          <a:solidFill>
                            <a:srgbClr val="000000"/>
                          </a:solidFill>
                          <a:latin typeface="Times New Roman"/>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1400" b="0" i="0" u="none" strike="noStrike">
                          <a:solidFill>
                            <a:srgbClr val="000000"/>
                          </a:solidFill>
                          <a:latin typeface="Times New Roman"/>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S" sz="1400" b="0" i="0" u="none" strike="noStrike">
                          <a:solidFill>
                            <a:srgbClr val="000000"/>
                          </a:solidFill>
                          <a:latin typeface="Times New Roman"/>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S" sz="1400" b="0" i="0" u="none" strike="noStrike">
                          <a:solidFill>
                            <a:srgbClr val="000000"/>
                          </a:solidFill>
                          <a:latin typeface="Times New Roman"/>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S" sz="1400" b="0" i="0" u="none" strike="noStrike">
                          <a:solidFill>
                            <a:srgbClr val="000000"/>
                          </a:solidFill>
                          <a:latin typeface="Times New Roman"/>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S" sz="1400" b="0" i="0" u="none" strike="noStrike" dirty="0">
                          <a:solidFill>
                            <a:srgbClr val="000000"/>
                          </a:solidFill>
                          <a:latin typeface="Times New Roman"/>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S" sz="1400" b="0" i="0" u="none" strike="noStrike" dirty="0">
                          <a:solidFill>
                            <a:srgbClr val="000000"/>
                          </a:solidFill>
                          <a:latin typeface="Times New Roman"/>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S" sz="1400" b="0" i="0" u="none" strike="noStrike" dirty="0">
                          <a:solidFill>
                            <a:srgbClr val="000000"/>
                          </a:solidFill>
                          <a:latin typeface="Times New Roman"/>
                        </a:rPr>
                        <a:t>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xmlns="" val="1251360590"/>
              </p:ext>
            </p:extLst>
          </p:nvPr>
        </p:nvGraphicFramePr>
        <p:xfrm>
          <a:off x="395536" y="339188"/>
          <a:ext cx="8352928" cy="6090208"/>
        </p:xfrm>
        <a:graphic>
          <a:graphicData uri="http://schemas.openxmlformats.org/drawingml/2006/table">
            <a:tbl>
              <a:tblPr firstRow="1" firstCol="1" lastRow="1" lastCol="1" bandRow="1" bandCol="1">
                <a:tableStyleId>{5A111915-BE36-4E01-A7E5-04B1672EAD32}</a:tableStyleId>
              </a:tblPr>
              <a:tblGrid>
                <a:gridCol w="2855702"/>
                <a:gridCol w="2213169"/>
                <a:gridCol w="3284057"/>
              </a:tblGrid>
              <a:tr h="1025619">
                <a:tc gridSpan="3">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es-ES_tradnl" sz="1300" b="1" kern="1200" dirty="0" smtClean="0">
                          <a:solidFill>
                            <a:schemeClr val="tx1"/>
                          </a:solidFill>
                          <a:effectLst/>
                          <a:latin typeface="Arial" panose="020B0604020202020204" pitchFamily="34" charset="0"/>
                          <a:ea typeface="+mn-ea"/>
                          <a:cs typeface="Arial" panose="020B0604020202020204" pitchFamily="34" charset="0"/>
                        </a:rPr>
                        <a:t>Líneas de negocio vs Barrio investigado </a:t>
                      </a:r>
                    </a:p>
                    <a:p>
                      <a:r>
                        <a:rPr lang="es-ES_tradnl" sz="1300" b="1" kern="1200" dirty="0" smtClean="0">
                          <a:solidFill>
                            <a:schemeClr val="tx1"/>
                          </a:solidFill>
                          <a:effectLst/>
                          <a:latin typeface="Arial" panose="020B0604020202020204" pitchFamily="34" charset="0"/>
                          <a:ea typeface="+mn-ea"/>
                          <a:cs typeface="Arial" panose="020B0604020202020204" pitchFamily="34" charset="0"/>
                        </a:rPr>
                        <a:t>PLANTEAMIENTO HIPÓTESIS </a:t>
                      </a:r>
                    </a:p>
                    <a:p>
                      <a:pPr marL="285750" indent="-285750" algn="l">
                        <a:buFont typeface="Wingdings" panose="05000000000000000000" pitchFamily="2" charset="2"/>
                        <a:buChar char="q"/>
                      </a:pPr>
                      <a:r>
                        <a:rPr lang="es-ES_tradnl" sz="1300" b="1" kern="1200" dirty="0" smtClean="0">
                          <a:solidFill>
                            <a:schemeClr val="tx1"/>
                          </a:solidFill>
                          <a:effectLst/>
                          <a:latin typeface="Arial" panose="020B0604020202020204" pitchFamily="34" charset="0"/>
                          <a:ea typeface="+mn-ea"/>
                          <a:cs typeface="Arial" panose="020B0604020202020204" pitchFamily="34" charset="0"/>
                        </a:rPr>
                        <a:t> H0: No hay relación entre las variables Línea de Negocio y Barrio investigado   </a:t>
                      </a:r>
                      <a:endParaRPr lang="es-EC" sz="1300" b="1"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l">
                        <a:buFont typeface="Wingdings" panose="05000000000000000000" pitchFamily="2" charset="2"/>
                        <a:buChar char="q"/>
                      </a:pPr>
                      <a:r>
                        <a:rPr lang="es-ES_tradnl" sz="1300" b="1" kern="1200" dirty="0" smtClean="0">
                          <a:solidFill>
                            <a:schemeClr val="tx1"/>
                          </a:solidFill>
                          <a:effectLst/>
                          <a:latin typeface="Arial" panose="020B0604020202020204" pitchFamily="34" charset="0"/>
                          <a:ea typeface="+mn-ea"/>
                          <a:cs typeface="Arial" panose="020B0604020202020204" pitchFamily="34" charset="0"/>
                        </a:rPr>
                        <a:t> H1: Si hay relación entre las variables Línea de Negocio y Barrio investigado   </a:t>
                      </a:r>
                      <a:endParaRPr lang="es-EC" sz="1300" b="1" kern="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s-EC"/>
                    </a:p>
                  </a:txBody>
                  <a:tcPr/>
                </a:tc>
                <a:tc hMerge="1">
                  <a:txBody>
                    <a:bodyPr/>
                    <a:lstStyle/>
                    <a:p>
                      <a:endParaRPr lang="es-EC"/>
                    </a:p>
                  </a:txBody>
                  <a:tcPr/>
                </a:tc>
              </a:tr>
              <a:tr h="2053772">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400" b="0" kern="1200" dirty="0" smtClean="0">
                          <a:solidFill>
                            <a:schemeClr val="tx1"/>
                          </a:solidFill>
                          <a:effectLst/>
                          <a:latin typeface="Arial" panose="020B0604020202020204" pitchFamily="34" charset="0"/>
                          <a:ea typeface="+mn-ea"/>
                          <a:cs typeface="Arial" panose="020B0604020202020204" pitchFamily="34" charset="0"/>
                        </a:rPr>
                        <a:t>Chi-cuadrada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400" b="0" kern="1200" dirty="0" smtClean="0">
                          <a:solidFill>
                            <a:schemeClr val="tx1"/>
                          </a:solidFill>
                          <a:effectLst/>
                          <a:latin typeface="Arial" panose="020B0604020202020204" pitchFamily="34" charset="0"/>
                          <a:ea typeface="+mn-ea"/>
                          <a:cs typeface="Arial" panose="020B0604020202020204" pitchFamily="34" charset="0"/>
                        </a:rPr>
                        <a:t>Nivel de significancia  = 0,00 </a:t>
                      </a:r>
                      <a:endParaRPr lang="es-ES_tradnl" sz="1400" b="0" kern="1200" dirty="0" smtClean="0">
                        <a:effectLst/>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0,00 ≤ 0,05 se acepta la </a:t>
                      </a:r>
                      <a:r>
                        <a:rPr lang="es-ES" sz="1200" b="1" dirty="0" smtClean="0">
                          <a:latin typeface="Arial" pitchFamily="34" charset="0"/>
                          <a:cs typeface="Arial" pitchFamily="34" charset="0"/>
                        </a:rPr>
                        <a:t>hipótesis alternativa </a:t>
                      </a:r>
                      <a:r>
                        <a:rPr lang="es-ES_tradnl" sz="1200" b="1" kern="1200" dirty="0" smtClean="0">
                          <a:solidFill>
                            <a:schemeClr val="tx1"/>
                          </a:solidFill>
                          <a:effectLst/>
                          <a:latin typeface="Arial" panose="020B0604020202020204" pitchFamily="34" charset="0"/>
                          <a:ea typeface="+mn-ea"/>
                          <a:cs typeface="Arial" panose="020B0604020202020204" pitchFamily="34" charset="0"/>
                        </a:rPr>
                        <a:t>H1</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Si hay relación entre las variables</a:t>
                      </a:r>
                      <a:endParaRPr lang="es-ES_tradnl" sz="1200" b="1" kern="1200" dirty="0" smtClean="0">
                        <a:effectLst/>
                        <a:latin typeface="Arial" panose="020B0604020202020204" pitchFamily="34" charset="0"/>
                        <a:cs typeface="Arial" panose="020B0604020202020204" pitchFamily="34" charset="0"/>
                      </a:endParaRPr>
                    </a:p>
                  </a:txBody>
                  <a:tcPr anchor="ctr">
                    <a:lnR w="12700" cap="flat" cmpd="sng" algn="ctr">
                      <a:solidFill>
                        <a:schemeClr val="accent5">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ctr">
                        <a:buFont typeface="Arial" panose="020B0604020202020204" pitchFamily="34" charset="0"/>
                        <a:buChar char="•"/>
                      </a:pPr>
                      <a:r>
                        <a:rPr lang="es-EC" sz="1300" b="1" dirty="0" smtClean="0">
                          <a:latin typeface="Arial" panose="020B0604020202020204" pitchFamily="34" charset="0"/>
                          <a:cs typeface="Arial" panose="020B0604020202020204" pitchFamily="34" charset="0"/>
                        </a:rPr>
                        <a:t>106 locales</a:t>
                      </a:r>
                      <a:r>
                        <a:rPr lang="es-EC" sz="1300" b="1" baseline="0" dirty="0" smtClean="0">
                          <a:latin typeface="Arial" panose="020B0604020202020204" pitchFamily="34" charset="0"/>
                          <a:cs typeface="Arial" panose="020B0604020202020204" pitchFamily="34" charset="0"/>
                        </a:rPr>
                        <a:t> en el barrio Las Casas Bajo, tiendas con el 45% (48 casos). Restaurantes con el 55% (58 casos)</a:t>
                      </a:r>
                    </a:p>
                    <a:p>
                      <a:pPr marL="171450" indent="-171450" algn="ctr">
                        <a:buFont typeface="Arial" panose="020B0604020202020204" pitchFamily="34" charset="0"/>
                        <a:buChar char="•"/>
                      </a:pPr>
                      <a:r>
                        <a:rPr lang="es-EC" sz="1300" b="1" baseline="0" dirty="0" smtClean="0">
                          <a:latin typeface="Arial" panose="020B0604020202020204" pitchFamily="34" charset="0"/>
                          <a:cs typeface="Arial" panose="020B0604020202020204" pitchFamily="34" charset="0"/>
                        </a:rPr>
                        <a:t>103 locales en el barrio Santa Clara de San Milán. Restaurantes con el 82% (84 casos)</a:t>
                      </a:r>
                    </a:p>
                    <a:p>
                      <a:pPr marL="171450" marR="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300" b="1" dirty="0" smtClean="0">
                          <a:latin typeface="Arial" panose="020B0604020202020204" pitchFamily="34" charset="0"/>
                          <a:cs typeface="Arial" panose="020B0604020202020204" pitchFamily="34" charset="0"/>
                        </a:rPr>
                        <a:t>75 locales en el barrio La</a:t>
                      </a:r>
                      <a:r>
                        <a:rPr lang="es-EC" sz="1300" b="1" baseline="0" dirty="0" smtClean="0">
                          <a:latin typeface="Arial" panose="020B0604020202020204" pitchFamily="34" charset="0"/>
                          <a:cs typeface="Arial" panose="020B0604020202020204" pitchFamily="34" charset="0"/>
                        </a:rPr>
                        <a:t> Gasca. Restaurantes con el 69% (52 casos)</a:t>
                      </a:r>
                    </a:p>
                  </a:txBody>
                  <a:tcPr anchor="ctr">
                    <a:lnL w="12700" cap="flat" cmpd="sng" algn="ctr">
                      <a:solidFill>
                        <a:schemeClr val="accent5">
                          <a:lumMod val="60000"/>
                          <a:lumOff val="4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7321">
                <a:tc gridSpan="3">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Líneas de negocio vs Razones de ubicación </a:t>
                      </a:r>
                    </a:p>
                    <a:p>
                      <a:r>
                        <a:rPr lang="es-ES_tradnl" sz="1200" b="1" kern="1200" dirty="0" smtClean="0">
                          <a:solidFill>
                            <a:schemeClr val="tx1"/>
                          </a:solidFill>
                          <a:effectLst/>
                          <a:latin typeface="Arial" panose="020B0604020202020204" pitchFamily="34" charset="0"/>
                          <a:ea typeface="+mn-ea"/>
                          <a:cs typeface="Arial" panose="020B0604020202020204" pitchFamily="34" charset="0"/>
                        </a:rPr>
                        <a:t>PLANTEAMIENTO HIPÓTESIS </a:t>
                      </a:r>
                    </a:p>
                    <a:p>
                      <a:pPr marL="285750" indent="-285750" algn="l">
                        <a:buFont typeface="Wingdings" panose="05000000000000000000" pitchFamily="2" charset="2"/>
                        <a:buChar char="q"/>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 H0: No hay relación entre las variables Línea de Negocio y Razones de ubicación </a:t>
                      </a:r>
                      <a:endParaRPr lang="es-EC" sz="1200" b="1"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l">
                        <a:buFont typeface="Wingdings" panose="05000000000000000000" pitchFamily="2" charset="2"/>
                        <a:buChar char="q"/>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 H1: Si hay relación entre las variables Línea de Negocio y Razones de ubicación </a:t>
                      </a:r>
                      <a:endParaRPr lang="es-EC" sz="1200" b="1" kern="120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s-EC"/>
                    </a:p>
                  </a:txBody>
                  <a:tcPr/>
                </a:tc>
                <a:tc hMerge="1">
                  <a:txBody>
                    <a:bodyPr/>
                    <a:lstStyle/>
                    <a:p>
                      <a:endParaRPr lang="es-EC"/>
                    </a:p>
                  </a:txBody>
                  <a:tcPr/>
                </a:tc>
              </a:tr>
              <a:tr h="1903496">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400" b="0" kern="1200" dirty="0" smtClean="0">
                          <a:solidFill>
                            <a:schemeClr val="tx1"/>
                          </a:solidFill>
                          <a:effectLst/>
                          <a:latin typeface="Arial" panose="020B0604020202020204" pitchFamily="34" charset="0"/>
                          <a:ea typeface="+mn-ea"/>
                          <a:cs typeface="Arial" panose="020B0604020202020204" pitchFamily="34" charset="0"/>
                        </a:rPr>
                        <a:t>Chi-cuadrada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400" b="0" kern="1200" dirty="0" smtClean="0">
                          <a:solidFill>
                            <a:schemeClr val="tx1"/>
                          </a:solidFill>
                          <a:effectLst/>
                          <a:latin typeface="Arial" panose="020B0604020202020204" pitchFamily="34" charset="0"/>
                          <a:ea typeface="+mn-ea"/>
                          <a:cs typeface="Arial" panose="020B0604020202020204" pitchFamily="34" charset="0"/>
                        </a:rPr>
                        <a:t>Nivel de significancia  = 0,00 </a:t>
                      </a:r>
                      <a:endParaRPr lang="es-ES_tradnl" sz="1400" b="0" kern="1200" dirty="0" smtClean="0">
                        <a:effectLst/>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0,00 ≤ 0,05 se acepta la </a:t>
                      </a:r>
                      <a:r>
                        <a:rPr lang="es-ES" sz="1200" b="1" dirty="0" smtClean="0">
                          <a:latin typeface="Arial" pitchFamily="34" charset="0"/>
                          <a:cs typeface="Arial" pitchFamily="34" charset="0"/>
                        </a:rPr>
                        <a:t>hipótesis alternativa  </a:t>
                      </a:r>
                      <a:r>
                        <a:rPr lang="es-ES_tradnl" sz="1200" b="1" kern="1200" dirty="0" smtClean="0">
                          <a:solidFill>
                            <a:schemeClr val="tx1"/>
                          </a:solidFill>
                          <a:effectLst/>
                          <a:latin typeface="Arial" panose="020B0604020202020204" pitchFamily="34" charset="0"/>
                          <a:ea typeface="+mn-ea"/>
                          <a:cs typeface="Arial" panose="020B0604020202020204" pitchFamily="34" charset="0"/>
                        </a:rPr>
                        <a:t>H1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_tradnl" sz="1200" b="1"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Si hay relación entre las variables</a:t>
                      </a:r>
                      <a:endParaRPr lang="es-ES_tradnl" sz="1200" b="1" kern="1200" dirty="0" smtClean="0">
                        <a:effectLst/>
                        <a:latin typeface="Arial" panose="020B0604020202020204" pitchFamily="34" charset="0"/>
                        <a:cs typeface="Arial" panose="020B0604020202020204" pitchFamily="34" charset="0"/>
                      </a:endParaRPr>
                    </a:p>
                  </a:txBody>
                  <a:tcPr anchor="ctr">
                    <a:lnR w="12700" cap="flat" cmpd="sng" algn="ctr">
                      <a:solidFill>
                        <a:schemeClr val="accent5">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ctr">
                        <a:buFont typeface="Arial" panose="020B0604020202020204" pitchFamily="34" charset="0"/>
                        <a:buChar char="•"/>
                      </a:pPr>
                      <a:r>
                        <a:rPr lang="es-EC" sz="1200" b="1" baseline="0" dirty="0" smtClean="0">
                          <a:latin typeface="Arial" panose="020B0604020202020204" pitchFamily="34" charset="0"/>
                          <a:cs typeface="Arial" panose="020B0604020202020204" pitchFamily="34" charset="0"/>
                        </a:rPr>
                        <a:t>La mayoría de líneas de negocio han ubicado sus locales en este sector para aprovechar el mercado potencial debido al sector comercial de la parroquia</a:t>
                      </a:r>
                    </a:p>
                    <a:p>
                      <a:pPr marL="171450" indent="-171450" algn="ctr">
                        <a:buFont typeface="Arial" panose="020B0604020202020204" pitchFamily="34" charset="0"/>
                        <a:buChar char="•"/>
                      </a:pPr>
                      <a:r>
                        <a:rPr lang="es-EC" sz="1200" b="1" baseline="0" dirty="0" smtClean="0">
                          <a:latin typeface="Arial" panose="020B0604020202020204" pitchFamily="34" charset="0"/>
                          <a:cs typeface="Arial" panose="020B0604020202020204" pitchFamily="34" charset="0"/>
                        </a:rPr>
                        <a:t>Tiendas con el 39% (107 casos)</a:t>
                      </a:r>
                    </a:p>
                    <a:p>
                      <a:pPr marL="171450" indent="-171450" algn="ctr">
                        <a:buFont typeface="Arial" panose="020B0604020202020204" pitchFamily="34" charset="0"/>
                        <a:buChar char="•"/>
                      </a:pPr>
                      <a:r>
                        <a:rPr lang="es-EC" sz="1200" b="1" baseline="0" dirty="0" smtClean="0">
                          <a:latin typeface="Arial" panose="020B0604020202020204" pitchFamily="34" charset="0"/>
                          <a:cs typeface="Arial" panose="020B0604020202020204" pitchFamily="34" charset="0"/>
                        </a:rPr>
                        <a:t>Restaurantes con el 58% (189 casos)</a:t>
                      </a:r>
                    </a:p>
                  </a:txBody>
                  <a:tcPr anchor="ctr">
                    <a:lnL w="12700" cap="flat" cmpd="sng" algn="ctr">
                      <a:solidFill>
                        <a:schemeClr val="accent5">
                          <a:lumMod val="60000"/>
                          <a:lumOff val="4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xmlns="" val="4024049774"/>
              </p:ext>
            </p:extLst>
          </p:nvPr>
        </p:nvGraphicFramePr>
        <p:xfrm>
          <a:off x="142844" y="571480"/>
          <a:ext cx="8424936" cy="5688632"/>
        </p:xfrm>
        <a:graphic>
          <a:graphicData uri="http://schemas.openxmlformats.org/drawingml/2006/table">
            <a:tbl>
              <a:tblPr firstRow="1" firstCol="1" lastRow="1" lastCol="1" bandRow="1" bandCol="1">
                <a:tableStyleId>{5A111915-BE36-4E01-A7E5-04B1672EAD32}</a:tableStyleId>
              </a:tblPr>
              <a:tblGrid>
                <a:gridCol w="2448272"/>
                <a:gridCol w="2232248"/>
                <a:gridCol w="3744416"/>
              </a:tblGrid>
              <a:tr h="1055727">
                <a:tc gridSpan="3">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es-ES_tradnl" sz="1200" b="1" dirty="0" smtClean="0">
                          <a:solidFill>
                            <a:schemeClr val="tx1"/>
                          </a:solidFill>
                          <a:latin typeface="Arial" pitchFamily="34" charset="0"/>
                          <a:cs typeface="Arial" pitchFamily="34" charset="0"/>
                        </a:rPr>
                        <a:t>Línea de negocio Vs ¿Ha pensado abrir  sucursales?</a:t>
                      </a:r>
                      <a:endParaRPr lang="es-ES_tradnl" sz="1200" b="1" kern="1200" dirty="0" smtClean="0">
                        <a:solidFill>
                          <a:schemeClr val="tx1"/>
                        </a:solidFill>
                        <a:effectLst/>
                        <a:latin typeface="Arial" pitchFamily="34" charset="0"/>
                        <a:ea typeface="+mn-ea"/>
                        <a:cs typeface="Arial" pitchFamily="34" charset="0"/>
                      </a:endParaRPr>
                    </a:p>
                    <a:p>
                      <a:r>
                        <a:rPr lang="es-ES_tradnl" sz="1200" b="1" kern="1200" dirty="0" smtClean="0">
                          <a:solidFill>
                            <a:schemeClr val="tx1"/>
                          </a:solidFill>
                          <a:effectLst/>
                          <a:latin typeface="Arial" pitchFamily="34" charset="0"/>
                          <a:ea typeface="+mn-ea"/>
                          <a:cs typeface="Arial" pitchFamily="34" charset="0"/>
                        </a:rPr>
                        <a:t>PLANTEAMIENTO HIPÓTESIS </a:t>
                      </a:r>
                    </a:p>
                    <a:p>
                      <a:pPr marL="285750" indent="-285750" algn="l">
                        <a:buFont typeface="Wingdings" panose="05000000000000000000" pitchFamily="2" charset="2"/>
                        <a:buChar char="q"/>
                      </a:pPr>
                      <a:r>
                        <a:rPr lang="es-ES_tradnl" sz="1200" b="1" kern="1200" dirty="0" smtClean="0">
                          <a:solidFill>
                            <a:schemeClr val="tx1"/>
                          </a:solidFill>
                          <a:effectLst/>
                          <a:latin typeface="Arial" pitchFamily="34" charset="0"/>
                          <a:ea typeface="+mn-ea"/>
                          <a:cs typeface="Arial" pitchFamily="34" charset="0"/>
                        </a:rPr>
                        <a:t>H0: No hay relación entre las variables Línea de Negocio y </a:t>
                      </a:r>
                      <a:r>
                        <a:rPr lang="es-ES_tradnl" sz="1200" b="1" dirty="0" smtClean="0">
                          <a:solidFill>
                            <a:schemeClr val="tx1"/>
                          </a:solidFill>
                          <a:latin typeface="Arial" pitchFamily="34" charset="0"/>
                          <a:cs typeface="Arial" pitchFamily="34" charset="0"/>
                        </a:rPr>
                        <a:t>Ha pensado abrir  sucursales</a:t>
                      </a:r>
                      <a:endParaRPr lang="es-EC" sz="1200" b="1" kern="1200" dirty="0" smtClean="0">
                        <a:solidFill>
                          <a:schemeClr val="tx1"/>
                        </a:solidFill>
                        <a:effectLst/>
                        <a:latin typeface="Arial" panose="020B0604020202020204" pitchFamily="34" charset="0"/>
                        <a:ea typeface="+mn-ea"/>
                        <a:cs typeface="Arial" panose="020B0604020202020204" pitchFamily="34" charset="0"/>
                      </a:endParaRPr>
                    </a:p>
                    <a:p>
                      <a:pPr marL="285750" indent="-285750" algn="l">
                        <a:buFont typeface="Wingdings" panose="05000000000000000000" pitchFamily="2" charset="2"/>
                        <a:buChar char="q"/>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H1: Si hay relación entre las variables Línea de Negocio y</a:t>
                      </a:r>
                      <a:r>
                        <a:rPr lang="es-ES_tradnl" sz="1200" b="1" kern="1200" baseline="0" dirty="0" smtClean="0">
                          <a:solidFill>
                            <a:schemeClr val="tx1"/>
                          </a:solidFill>
                          <a:effectLst/>
                          <a:latin typeface="Arial" panose="020B0604020202020204" pitchFamily="34" charset="0"/>
                          <a:ea typeface="+mn-ea"/>
                          <a:cs typeface="Arial" panose="020B0604020202020204" pitchFamily="34" charset="0"/>
                        </a:rPr>
                        <a:t> </a:t>
                      </a:r>
                      <a:r>
                        <a:rPr lang="es-ES_tradnl" sz="1200" b="1" dirty="0" smtClean="0">
                          <a:solidFill>
                            <a:schemeClr val="tx1"/>
                          </a:solidFill>
                          <a:latin typeface="Arial" pitchFamily="34" charset="0"/>
                          <a:cs typeface="Arial" pitchFamily="34" charset="0"/>
                        </a:rPr>
                        <a:t>Ha pensado abrir  sucursales</a:t>
                      </a:r>
                      <a:endParaRPr lang="es-EC" sz="1200" b="1" kern="1200" dirty="0" smtClean="0">
                        <a:solidFill>
                          <a:schemeClr val="tx1"/>
                        </a:solidFill>
                        <a:latin typeface="Arial" panose="020B0604020202020204" pitchFamily="34" charset="0"/>
                        <a:cs typeface="Arial" panose="020B0604020202020204" pitchFamily="34" charset="0"/>
                      </a:endParaRPr>
                    </a:p>
                    <a:p>
                      <a:pPr marL="0" marR="0" lvl="3" indent="0" algn="ctr" defTabSz="914400" rtl="0" eaLnBrk="1" fontAlgn="auto" latinLnBrk="0" hangingPunct="1">
                        <a:lnSpc>
                          <a:spcPct val="100000"/>
                        </a:lnSpc>
                        <a:spcBef>
                          <a:spcPts val="0"/>
                        </a:spcBef>
                        <a:spcAft>
                          <a:spcPts val="0"/>
                        </a:spcAft>
                        <a:buClrTx/>
                        <a:buSzTx/>
                        <a:buFontTx/>
                        <a:buNone/>
                        <a:tabLst/>
                        <a:defRPr/>
                      </a:pPr>
                      <a:endParaRPr lang="es-ES_tradnl" sz="1200" b="1" kern="1200" dirty="0" smtClean="0">
                        <a:solidFill>
                          <a:schemeClr val="bg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s-EC"/>
                    </a:p>
                  </a:txBody>
                  <a:tcPr/>
                </a:tc>
                <a:tc hMerge="1">
                  <a:txBody>
                    <a:bodyPr/>
                    <a:lstStyle/>
                    <a:p>
                      <a:endParaRPr lang="es-EC"/>
                    </a:p>
                  </a:txBody>
                  <a:tcPr/>
                </a:tc>
              </a:tr>
              <a:tr h="2015479">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b="1" kern="1200" dirty="0" smtClean="0">
                          <a:solidFill>
                            <a:schemeClr val="tx1"/>
                          </a:solidFill>
                          <a:effectLst/>
                          <a:latin typeface="Arial" panose="020B0604020202020204" pitchFamily="34" charset="0"/>
                          <a:ea typeface="+mn-ea"/>
                          <a:cs typeface="Arial" panose="020B0604020202020204" pitchFamily="34" charset="0"/>
                        </a:rPr>
                        <a:t>Chi-cuadrada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b="1" kern="1200" dirty="0" smtClean="0">
                          <a:solidFill>
                            <a:schemeClr val="tx1"/>
                          </a:solidFill>
                          <a:effectLst/>
                          <a:latin typeface="Arial" panose="020B0604020202020204" pitchFamily="34" charset="0"/>
                          <a:ea typeface="+mn-ea"/>
                          <a:cs typeface="Arial" panose="020B0604020202020204" pitchFamily="34" charset="0"/>
                        </a:rPr>
                        <a:t>Nivel de significancia  = 0,00 </a:t>
                      </a:r>
                      <a:endParaRPr lang="es-ES_tradnl" sz="1200" b="1" kern="1200" dirty="0" smtClean="0">
                        <a:effectLst/>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0,00 ≤ 0,05 se acepta la </a:t>
                      </a:r>
                      <a:r>
                        <a:rPr lang="es-ES" sz="1200" dirty="0" smtClean="0"/>
                        <a:t> </a:t>
                      </a:r>
                      <a:r>
                        <a:rPr lang="es-ES" sz="1200" b="1" dirty="0" smtClean="0">
                          <a:latin typeface="Arial" pitchFamily="34" charset="0"/>
                          <a:cs typeface="Arial" pitchFamily="34" charset="0"/>
                        </a:rPr>
                        <a:t>hipótesis alternativa </a:t>
                      </a:r>
                      <a:r>
                        <a:rPr lang="es-ES_tradnl" sz="1200" b="1" kern="1200" dirty="0" smtClean="0">
                          <a:solidFill>
                            <a:schemeClr val="tx1"/>
                          </a:solidFill>
                          <a:effectLst/>
                          <a:latin typeface="Arial" panose="020B0604020202020204" pitchFamily="34" charset="0"/>
                          <a:ea typeface="+mn-ea"/>
                          <a:cs typeface="Arial" panose="020B0604020202020204" pitchFamily="34" charset="0"/>
                        </a:rPr>
                        <a:t>H1</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Si hay relación entre las variables</a:t>
                      </a:r>
                      <a:endParaRPr lang="es-ES_tradnl" sz="1200" b="1" kern="1200" dirty="0" smtClean="0">
                        <a:effectLst/>
                        <a:latin typeface="Arial" panose="020B0604020202020204" pitchFamily="34" charset="0"/>
                        <a:cs typeface="Arial" panose="020B0604020202020204" pitchFamily="34" charset="0"/>
                      </a:endParaRPr>
                    </a:p>
                  </a:txBody>
                  <a:tcPr anchor="ctr">
                    <a:lnR w="12700" cap="flat" cmpd="sng" algn="ctr">
                      <a:solidFill>
                        <a:schemeClr val="accent5">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ctr">
                        <a:buFont typeface="Arial" panose="020B0604020202020204" pitchFamily="34" charset="0"/>
                        <a:buChar char="•"/>
                      </a:pPr>
                      <a:r>
                        <a:rPr lang="es-EC" sz="1200" b="1" baseline="0" dirty="0" smtClean="0">
                          <a:latin typeface="Arial" panose="020B0604020202020204" pitchFamily="34" charset="0"/>
                          <a:cs typeface="Arial" panose="020B0604020202020204" pitchFamily="34" charset="0"/>
                        </a:rPr>
                        <a:t> La mayoría de líneas de negocio no han pensado abrir sucursales con el  88%  (530 casos)</a:t>
                      </a:r>
                    </a:p>
                    <a:p>
                      <a:pPr marL="171450" indent="-171450" algn="ctr">
                        <a:buFont typeface="Arial" panose="020B0604020202020204" pitchFamily="34" charset="0"/>
                        <a:buChar char="•"/>
                      </a:pPr>
                      <a:r>
                        <a:rPr lang="es-EC" sz="1200" b="1" baseline="0" dirty="0" smtClean="0">
                          <a:latin typeface="Arial" panose="020B0604020202020204" pitchFamily="34" charset="0"/>
                          <a:cs typeface="Arial" panose="020B0604020202020204" pitchFamily="34" charset="0"/>
                        </a:rPr>
                        <a:t>Tiendas con el 95% (262 casos)</a:t>
                      </a:r>
                    </a:p>
                    <a:p>
                      <a:pPr marL="171450" indent="-171450" algn="ctr">
                        <a:buFont typeface="Arial" panose="020B0604020202020204" pitchFamily="34" charset="0"/>
                        <a:buChar char="•"/>
                      </a:pPr>
                      <a:r>
                        <a:rPr lang="es-EC" sz="1200" b="1" baseline="0" dirty="0" smtClean="0">
                          <a:latin typeface="Arial" panose="020B0604020202020204" pitchFamily="34" charset="0"/>
                          <a:cs typeface="Arial" panose="020B0604020202020204" pitchFamily="34" charset="0"/>
                        </a:rPr>
                        <a:t>Restaurantes con el 82% (189 casos)</a:t>
                      </a:r>
                    </a:p>
                    <a:p>
                      <a:pPr marL="171450" indent="-171450" algn="ctr">
                        <a:buFont typeface="Arial" panose="020B0604020202020204" pitchFamily="34" charset="0"/>
                        <a:buChar char="•"/>
                      </a:pPr>
                      <a:endParaRPr lang="es-EC" sz="1200" b="1" baseline="0" dirty="0" smtClean="0">
                        <a:latin typeface="Arial" panose="020B0604020202020204" pitchFamily="34" charset="0"/>
                        <a:cs typeface="Arial" panose="020B0604020202020204" pitchFamily="34" charset="0"/>
                      </a:endParaRPr>
                    </a:p>
                  </a:txBody>
                  <a:tcPr anchor="ctr">
                    <a:lnL w="12700" cap="flat" cmpd="sng" algn="ctr">
                      <a:solidFill>
                        <a:schemeClr val="accent5">
                          <a:lumMod val="60000"/>
                          <a:lumOff val="4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5848">
                <a:tc gridSpan="3">
                  <a:txBody>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lang="es-ES_tradnl" sz="1200" b="1" kern="1200" dirty="0" smtClean="0">
                          <a:solidFill>
                            <a:schemeClr val="tx1"/>
                          </a:solidFill>
                          <a:effectLst/>
                          <a:latin typeface="Arial" pitchFamily="34" charset="0"/>
                          <a:ea typeface="+mn-ea"/>
                          <a:cs typeface="Arial" pitchFamily="34" charset="0"/>
                        </a:rPr>
                        <a:t>Líneas de negocio vs</a:t>
                      </a:r>
                      <a:r>
                        <a:rPr lang="es-ES_tradnl" sz="1200" b="1" kern="1200" baseline="0" dirty="0" smtClean="0">
                          <a:solidFill>
                            <a:schemeClr val="tx1"/>
                          </a:solidFill>
                          <a:effectLst/>
                          <a:latin typeface="Arial" pitchFamily="34" charset="0"/>
                          <a:ea typeface="+mn-ea"/>
                          <a:cs typeface="Arial" pitchFamily="34" charset="0"/>
                        </a:rPr>
                        <a:t>  </a:t>
                      </a:r>
                      <a:r>
                        <a:rPr lang="es-EC" sz="1200" b="1" dirty="0" smtClean="0">
                          <a:solidFill>
                            <a:schemeClr val="tx1"/>
                          </a:solidFill>
                          <a:latin typeface="Arial" pitchFamily="34" charset="0"/>
                          <a:cs typeface="Arial" pitchFamily="34" charset="0"/>
                        </a:rPr>
                        <a:t>Elementos de Imagen Corporativa</a:t>
                      </a:r>
                      <a:endParaRPr lang="es-ES_tradnl" sz="1200" b="1" kern="1200" baseline="0" dirty="0" smtClean="0">
                        <a:solidFill>
                          <a:schemeClr val="tx1"/>
                        </a:solidFill>
                        <a:effectLst/>
                        <a:latin typeface="Arial" pitchFamily="34" charset="0"/>
                        <a:ea typeface="+mn-ea"/>
                        <a:cs typeface="Arial" pitchFamily="34" charset="0"/>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PLANTEAMIENTO HIPÓTESIS </a:t>
                      </a:r>
                    </a:p>
                    <a:p>
                      <a:pPr marL="285750" marR="0" lvl="3"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H0: No hay relación entre las variables Línea de Negocio y </a:t>
                      </a:r>
                      <a:r>
                        <a:rPr lang="es-EC" sz="1200" b="1" dirty="0" smtClean="0">
                          <a:solidFill>
                            <a:schemeClr val="tx1"/>
                          </a:solidFill>
                          <a:latin typeface="Arial" pitchFamily="34" charset="0"/>
                          <a:cs typeface="Arial" pitchFamily="34" charset="0"/>
                        </a:rPr>
                        <a:t>Elementos de Imagen Corporativa</a:t>
                      </a:r>
                      <a:endParaRPr lang="es-ES_tradnl" sz="1200" b="1" kern="1200" baseline="0" dirty="0" smtClean="0">
                        <a:solidFill>
                          <a:schemeClr val="tx1"/>
                        </a:solidFill>
                        <a:effectLst/>
                        <a:latin typeface="Arial" pitchFamily="34" charset="0"/>
                        <a:ea typeface="+mn-ea"/>
                        <a:cs typeface="Arial" pitchFamily="34" charset="0"/>
                      </a:endParaRPr>
                    </a:p>
                    <a:p>
                      <a:pPr marL="285750" marR="0" lvl="3"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H1: Si hay relación entre las variables Línea de Negocio y </a:t>
                      </a:r>
                      <a:r>
                        <a:rPr lang="es-EC" sz="1200" b="1" dirty="0" smtClean="0">
                          <a:solidFill>
                            <a:schemeClr val="tx1"/>
                          </a:solidFill>
                          <a:latin typeface="Arial" pitchFamily="34" charset="0"/>
                          <a:cs typeface="Arial" pitchFamily="34" charset="0"/>
                        </a:rPr>
                        <a:t>Elementos de Imagen Corporativa</a:t>
                      </a:r>
                      <a:endParaRPr lang="es-ES_tradnl" sz="1200" b="1" kern="1200" baseline="0" dirty="0" smtClean="0">
                        <a:solidFill>
                          <a:schemeClr val="tx1"/>
                        </a:solidFill>
                        <a:effectLst/>
                        <a:latin typeface="Arial" pitchFamily="34" charset="0"/>
                        <a:ea typeface="+mn-ea"/>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s-EC"/>
                    </a:p>
                  </a:txBody>
                  <a:tcPr/>
                </a:tc>
                <a:tc hMerge="1">
                  <a:txBody>
                    <a:bodyPr/>
                    <a:lstStyle/>
                    <a:p>
                      <a:endParaRPr lang="es-EC"/>
                    </a:p>
                  </a:txBody>
                  <a:tcPr/>
                </a:tc>
              </a:tr>
              <a:tr h="1631578">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b="1" kern="1200" dirty="0" smtClean="0">
                          <a:solidFill>
                            <a:schemeClr val="tx1"/>
                          </a:solidFill>
                          <a:effectLst/>
                          <a:latin typeface="Arial" panose="020B0604020202020204" pitchFamily="34" charset="0"/>
                          <a:ea typeface="+mn-ea"/>
                          <a:cs typeface="Arial" panose="020B0604020202020204" pitchFamily="34" charset="0"/>
                        </a:rPr>
                        <a:t>Chi-cuadrada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b="1" kern="1200" dirty="0" smtClean="0">
                          <a:solidFill>
                            <a:schemeClr val="tx1"/>
                          </a:solidFill>
                          <a:effectLst/>
                          <a:latin typeface="Arial" panose="020B0604020202020204" pitchFamily="34" charset="0"/>
                          <a:ea typeface="+mn-ea"/>
                          <a:cs typeface="Arial" panose="020B0604020202020204" pitchFamily="34" charset="0"/>
                        </a:rPr>
                        <a:t>Nivel de significancia  = 0,00 </a:t>
                      </a:r>
                      <a:endParaRPr lang="es-ES_tradnl" sz="1200" b="1" kern="1200" dirty="0" smtClean="0">
                        <a:effectLst/>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0,00 ≤ 0,05 se acepta la </a:t>
                      </a:r>
                      <a:r>
                        <a:rPr lang="es-ES" sz="1200" b="1" dirty="0" smtClean="0">
                          <a:latin typeface="Arial" pitchFamily="34" charset="0"/>
                          <a:cs typeface="Arial" pitchFamily="34" charset="0"/>
                        </a:rPr>
                        <a:t>hipótesis alternativa </a:t>
                      </a:r>
                      <a:r>
                        <a:rPr lang="es-ES_tradnl" sz="1200" b="1" kern="1200" dirty="0" smtClean="0">
                          <a:solidFill>
                            <a:schemeClr val="tx1"/>
                          </a:solidFill>
                          <a:effectLst/>
                          <a:latin typeface="Arial" panose="020B0604020202020204" pitchFamily="34" charset="0"/>
                          <a:ea typeface="+mn-ea"/>
                          <a:cs typeface="Arial" panose="020B0604020202020204" pitchFamily="34" charset="0"/>
                        </a:rPr>
                        <a:t> H1</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 </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1" kern="1200" dirty="0" smtClean="0">
                          <a:solidFill>
                            <a:schemeClr val="tx1"/>
                          </a:solidFill>
                          <a:effectLst/>
                          <a:latin typeface="Arial" panose="020B0604020202020204" pitchFamily="34" charset="0"/>
                          <a:ea typeface="+mn-ea"/>
                          <a:cs typeface="Arial" panose="020B0604020202020204" pitchFamily="34" charset="0"/>
                        </a:rPr>
                        <a:t>Si hay relación entre las variables</a:t>
                      </a:r>
                      <a:endParaRPr lang="es-ES_tradnl" sz="1200" b="1" kern="1200" dirty="0" smtClean="0">
                        <a:effectLst/>
                        <a:latin typeface="Arial" panose="020B0604020202020204" pitchFamily="34" charset="0"/>
                        <a:cs typeface="Arial" panose="020B0604020202020204" pitchFamily="34" charset="0"/>
                      </a:endParaRPr>
                    </a:p>
                  </a:txBody>
                  <a:tcPr anchor="ctr">
                    <a:lnR w="12700" cap="flat" cmpd="sng" algn="ctr">
                      <a:solidFill>
                        <a:schemeClr val="accent5">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ctr">
                        <a:buFont typeface="Arial" panose="020B0604020202020204" pitchFamily="34" charset="0"/>
                        <a:buChar char="•"/>
                      </a:pPr>
                      <a:r>
                        <a:rPr lang="es-EC" sz="1200" b="1" baseline="0" dirty="0" smtClean="0">
                          <a:latin typeface="Arial" panose="020B0604020202020204" pitchFamily="34" charset="0"/>
                          <a:cs typeface="Arial" panose="020B0604020202020204" pitchFamily="34" charset="0"/>
                        </a:rPr>
                        <a:t>El elementos de imagen corporativa  que mas utilizan las líneas de negocios es el letrero.</a:t>
                      </a:r>
                    </a:p>
                    <a:p>
                      <a:pPr marL="171450" indent="-171450" algn="ctr">
                        <a:buFont typeface="Arial" panose="020B0604020202020204" pitchFamily="34" charset="0"/>
                        <a:buChar char="•"/>
                      </a:pPr>
                      <a:r>
                        <a:rPr lang="es-EC" sz="1200" b="1" baseline="0" dirty="0" smtClean="0">
                          <a:latin typeface="Arial" panose="020B0604020202020204" pitchFamily="34" charset="0"/>
                          <a:cs typeface="Arial" panose="020B0604020202020204" pitchFamily="34" charset="0"/>
                        </a:rPr>
                        <a:t>Tiendas con 76% ( casos ) de un total de 298.</a:t>
                      </a:r>
                    </a:p>
                    <a:p>
                      <a:pPr marL="171450" indent="-171450" algn="ctr">
                        <a:buFont typeface="Arial" panose="020B0604020202020204" pitchFamily="34" charset="0"/>
                        <a:buChar char="•"/>
                      </a:pPr>
                      <a:r>
                        <a:rPr lang="es-EC" sz="1200" b="1" baseline="0" dirty="0" smtClean="0">
                          <a:latin typeface="Arial" panose="020B0604020202020204" pitchFamily="34" charset="0"/>
                          <a:cs typeface="Arial" panose="020B0604020202020204" pitchFamily="34" charset="0"/>
                        </a:rPr>
                        <a:t>Restaurantes con 53% (300 casos) de un total de 571. </a:t>
                      </a:r>
                    </a:p>
                  </a:txBody>
                  <a:tcPr anchor="ctr">
                    <a:lnL w="12700" cap="flat" cmpd="sng" algn="ctr">
                      <a:solidFill>
                        <a:schemeClr val="accent5">
                          <a:lumMod val="60000"/>
                          <a:lumOff val="4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787099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511156"/>
          </a:xfrm>
        </p:spPr>
        <p:txBody>
          <a:bodyPr>
            <a:normAutofit/>
          </a:bodyPr>
          <a:lstStyle/>
          <a:p>
            <a:r>
              <a:rPr lang="es-EC" altLang="es-EC" sz="2000" dirty="0"/>
              <a:t>Línea de Negocio </a:t>
            </a:r>
            <a:r>
              <a:rPr lang="es-EC" altLang="es-EC" sz="2000" dirty="0" smtClean="0"/>
              <a:t>Vs  </a:t>
            </a:r>
            <a:r>
              <a:rPr lang="es-ES_tradnl" sz="2000" dirty="0" smtClean="0"/>
              <a:t>tiempo que  tiene desarrollando su actividad comercial</a:t>
            </a:r>
            <a:endParaRPr lang="es-ES" sz="2000" dirty="0"/>
          </a:p>
        </p:txBody>
      </p:sp>
      <p:graphicFrame>
        <p:nvGraphicFramePr>
          <p:cNvPr id="5" name="1 Gráfico"/>
          <p:cNvGraphicFramePr/>
          <p:nvPr/>
        </p:nvGraphicFramePr>
        <p:xfrm>
          <a:off x="1714480" y="642918"/>
          <a:ext cx="5643570" cy="39290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Tabla"/>
          <p:cNvGraphicFramePr>
            <a:graphicFrameLocks noGrp="1"/>
          </p:cNvGraphicFramePr>
          <p:nvPr/>
        </p:nvGraphicFramePr>
        <p:xfrm>
          <a:off x="214282" y="4286256"/>
          <a:ext cx="8715438" cy="2369597"/>
        </p:xfrm>
        <a:graphic>
          <a:graphicData uri="http://schemas.openxmlformats.org/drawingml/2006/table">
            <a:tbl>
              <a:tblPr/>
              <a:tblGrid>
                <a:gridCol w="959058"/>
                <a:gridCol w="1042974"/>
                <a:gridCol w="959058"/>
                <a:gridCol w="959058"/>
                <a:gridCol w="959058"/>
                <a:gridCol w="959058"/>
                <a:gridCol w="959058"/>
                <a:gridCol w="959058"/>
                <a:gridCol w="959058"/>
              </a:tblGrid>
              <a:tr h="538847">
                <a:tc rowSpan="2">
                  <a:txBody>
                    <a:bodyPr/>
                    <a:lstStyle/>
                    <a:p>
                      <a:pPr algn="ctr" fontAlgn="b"/>
                      <a:r>
                        <a:rPr lang="es-ES" sz="1200" b="0" i="0" u="none" strike="noStrike" dirty="0">
                          <a:solidFill>
                            <a:srgbClr val="000000"/>
                          </a:solidFill>
                          <a:latin typeface="Times New Roman"/>
                        </a:rPr>
                        <a:t> </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76091"/>
                    </a:solidFill>
                  </a:tcPr>
                </a:tc>
                <a:tc rowSpan="2">
                  <a:txBody>
                    <a:bodyPr/>
                    <a:lstStyle/>
                    <a:p>
                      <a:pPr algn="ctr" fontAlgn="b"/>
                      <a:r>
                        <a:rPr lang="es-ES" sz="1200" b="0" i="0" u="none" strike="noStrike" dirty="0">
                          <a:solidFill>
                            <a:srgbClr val="000000"/>
                          </a:solidFill>
                          <a:latin typeface="Arial"/>
                        </a:rPr>
                        <a:t>N</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2">
                  <a:txBody>
                    <a:bodyPr/>
                    <a:lstStyle/>
                    <a:p>
                      <a:pPr algn="ctr" fontAlgn="b"/>
                      <a:r>
                        <a:rPr lang="es-ES" sz="1200" b="0" i="0" u="none" strike="noStrike" dirty="0">
                          <a:solidFill>
                            <a:srgbClr val="000000"/>
                          </a:solidFill>
                          <a:latin typeface="Arial"/>
                        </a:rPr>
                        <a:t>Media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2">
                  <a:txBody>
                    <a:bodyPr/>
                    <a:lstStyle/>
                    <a:p>
                      <a:pPr algn="ctr" fontAlgn="b"/>
                      <a:r>
                        <a:rPr lang="es-ES" sz="1200" b="0" i="0" u="none" strike="noStrike" dirty="0">
                          <a:solidFill>
                            <a:srgbClr val="000000"/>
                          </a:solidFill>
                          <a:latin typeface="Arial"/>
                        </a:rPr>
                        <a:t>Desviación estándar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2">
                  <a:txBody>
                    <a:bodyPr/>
                    <a:lstStyle/>
                    <a:p>
                      <a:pPr algn="ctr" fontAlgn="b"/>
                      <a:r>
                        <a:rPr lang="es-ES" sz="1200" b="0" i="0" u="none" strike="noStrike">
                          <a:solidFill>
                            <a:srgbClr val="000000"/>
                          </a:solidFill>
                          <a:latin typeface="Arial"/>
                        </a:rPr>
                        <a:t>Error estándar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gridSpan="2">
                  <a:txBody>
                    <a:bodyPr/>
                    <a:lstStyle/>
                    <a:p>
                      <a:pPr algn="ctr" fontAlgn="b"/>
                      <a:r>
                        <a:rPr lang="es-ES" sz="1200" b="0" i="0" u="none" strike="noStrike">
                          <a:solidFill>
                            <a:srgbClr val="000000"/>
                          </a:solidFill>
                          <a:latin typeface="Arial"/>
                        </a:rPr>
                        <a:t>95% del intervalo de confianza para la media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es-ES"/>
                    </a:p>
                  </a:txBody>
                  <a:tcPr/>
                </a:tc>
                <a:tc rowSpan="2">
                  <a:txBody>
                    <a:bodyPr/>
                    <a:lstStyle/>
                    <a:p>
                      <a:pPr algn="ctr" fontAlgn="b"/>
                      <a:r>
                        <a:rPr lang="es-ES" sz="1200" b="0" i="0" u="none" strike="noStrike">
                          <a:solidFill>
                            <a:srgbClr val="000000"/>
                          </a:solidFill>
                          <a:latin typeface="Arial"/>
                        </a:rPr>
                        <a:t>Mínimo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2">
                  <a:txBody>
                    <a:bodyPr/>
                    <a:lstStyle/>
                    <a:p>
                      <a:pPr algn="ctr" fontAlgn="b"/>
                      <a:r>
                        <a:rPr lang="es-ES" sz="1200" b="0" i="0" u="none" strike="noStrike">
                          <a:solidFill>
                            <a:srgbClr val="000000"/>
                          </a:solidFill>
                          <a:latin typeface="Arial"/>
                        </a:rPr>
                        <a:t>Máximo</a:t>
                      </a:r>
                    </a:p>
                  </a:txBody>
                  <a:tcPr marL="0" marR="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57252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b"/>
                      <a:r>
                        <a:rPr lang="es-ES" sz="1200" b="0" i="0" u="none" strike="noStrike">
                          <a:solidFill>
                            <a:srgbClr val="000000"/>
                          </a:solidFill>
                          <a:latin typeface="Arial"/>
                        </a:rPr>
                        <a:t>Límite inferior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200" b="0" i="0" u="none" strike="noStrike">
                          <a:solidFill>
                            <a:srgbClr val="000000"/>
                          </a:solidFill>
                          <a:latin typeface="Arial"/>
                        </a:rPr>
                        <a:t>Límite superior</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5B3D7"/>
                    </a:solidFill>
                  </a:tcPr>
                </a:tc>
                <a:tc vMerge="1">
                  <a:txBody>
                    <a:bodyPr/>
                    <a:lstStyle/>
                    <a:p>
                      <a:endParaRPr lang="es-ES"/>
                    </a:p>
                  </a:txBody>
                  <a:tcPr/>
                </a:tc>
                <a:tc vMerge="1">
                  <a:txBody>
                    <a:bodyPr/>
                    <a:lstStyle/>
                    <a:p>
                      <a:endParaRPr lang="es-ES"/>
                    </a:p>
                  </a:txBody>
                  <a:tcPr/>
                </a:tc>
              </a:tr>
              <a:tr h="353618">
                <a:tc>
                  <a:txBody>
                    <a:bodyPr/>
                    <a:lstStyle/>
                    <a:p>
                      <a:pPr algn="ctr" fontAlgn="t"/>
                      <a:r>
                        <a:rPr lang="es-ES" sz="1200" b="0" i="0" u="none" strike="noStrike">
                          <a:solidFill>
                            <a:srgbClr val="000000"/>
                          </a:solidFill>
                          <a:latin typeface="Arial"/>
                        </a:rPr>
                        <a:t>Tiendas</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95B3D7"/>
                    </a:solidFill>
                  </a:tcPr>
                </a:tc>
                <a:tc>
                  <a:txBody>
                    <a:bodyPr/>
                    <a:lstStyle/>
                    <a:p>
                      <a:pPr algn="ctr" fontAlgn="b"/>
                      <a:r>
                        <a:rPr lang="es-ES" sz="1200" b="0" i="0" u="none" strike="noStrike">
                          <a:solidFill>
                            <a:srgbClr val="000000"/>
                          </a:solidFill>
                          <a:latin typeface="Arial"/>
                        </a:rPr>
                        <a:t>277</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S" sz="1200" b="0" i="0" u="none" strike="noStrike">
                          <a:solidFill>
                            <a:srgbClr val="000000"/>
                          </a:solidFill>
                          <a:latin typeface="Arial"/>
                        </a:rPr>
                        <a:t>8,22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S" sz="1200" b="0" i="0" u="none" strike="noStrike" dirty="0">
                          <a:solidFill>
                            <a:srgbClr val="000000"/>
                          </a:solidFill>
                          <a:latin typeface="Arial"/>
                        </a:rPr>
                        <a:t>7,691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s-ES" sz="1200" b="0" i="0" u="none" strike="noStrike" dirty="0">
                          <a:solidFill>
                            <a:srgbClr val="000000"/>
                          </a:solidFill>
                          <a:latin typeface="Arial"/>
                        </a:rPr>
                        <a:t>0,462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s-ES" sz="1200" b="0" i="0" u="none" strike="noStrike">
                          <a:solidFill>
                            <a:srgbClr val="000000"/>
                          </a:solidFill>
                          <a:latin typeface="Arial"/>
                        </a:rPr>
                        <a:t>7,31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s-ES" sz="1200" b="0" i="0" u="none" strike="noStrike">
                          <a:solidFill>
                            <a:srgbClr val="000000"/>
                          </a:solidFill>
                          <a:latin typeface="Arial"/>
                        </a:rPr>
                        <a:t>9,13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s-ES" sz="1200" b="0" i="0" u="none" strike="noStrike">
                          <a:solidFill>
                            <a:srgbClr val="000000"/>
                          </a:solidFill>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s-ES" sz="1200" b="0" i="0" u="none" strike="noStrike">
                          <a:solidFill>
                            <a:srgbClr val="000000"/>
                          </a:solidFill>
                          <a:latin typeface="Arial"/>
                        </a:rPr>
                        <a:t>50</a:t>
                      </a:r>
                    </a:p>
                  </a:txBody>
                  <a:tcPr marL="0" marR="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F2F2"/>
                    </a:solidFill>
                  </a:tcPr>
                </a:tc>
              </a:tr>
              <a:tr h="538847">
                <a:tc>
                  <a:txBody>
                    <a:bodyPr/>
                    <a:lstStyle/>
                    <a:p>
                      <a:pPr algn="ctr" fontAlgn="t"/>
                      <a:endParaRPr lang="es-ES" sz="1200" b="0" i="0" u="none" strike="noStrike" dirty="0" smtClean="0">
                        <a:solidFill>
                          <a:srgbClr val="000000"/>
                        </a:solidFill>
                        <a:latin typeface="Arial"/>
                      </a:endParaRPr>
                    </a:p>
                    <a:p>
                      <a:pPr algn="ctr" fontAlgn="t"/>
                      <a:r>
                        <a:rPr lang="es-ES" sz="1200" b="0" i="0" u="none" strike="noStrike" dirty="0" smtClean="0">
                          <a:solidFill>
                            <a:srgbClr val="000000"/>
                          </a:solidFill>
                          <a:latin typeface="Arial"/>
                        </a:rPr>
                        <a:t>Restaurantes</a:t>
                      </a:r>
                      <a:endParaRPr lang="es-ES" sz="1200" b="0" i="0" u="none" strike="noStrike" dirty="0">
                        <a:solidFill>
                          <a:srgbClr val="000000"/>
                        </a:solidFill>
                        <a:latin typeface="Arial"/>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s-ES" sz="1200" b="0" i="0" u="none" strike="noStrike">
                          <a:solidFill>
                            <a:srgbClr val="000000"/>
                          </a:solidFill>
                          <a:latin typeface="Arial"/>
                        </a:rPr>
                        <a:t>325</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s-ES" sz="1200" b="0" i="0" u="none" strike="noStrike">
                          <a:solidFill>
                            <a:srgbClr val="000000"/>
                          </a:solidFill>
                          <a:latin typeface="Arial"/>
                        </a:rPr>
                        <a:t>5,19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s-ES" sz="1200" b="0" i="0" u="none" strike="noStrike">
                          <a:solidFill>
                            <a:srgbClr val="000000"/>
                          </a:solidFill>
                          <a:latin typeface="Arial"/>
                        </a:rPr>
                        <a:t>4,208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s-ES" sz="1200" b="0" i="0" u="none" strike="noStrike" dirty="0">
                          <a:solidFill>
                            <a:srgbClr val="000000"/>
                          </a:solidFill>
                          <a:latin typeface="Arial"/>
                        </a:rPr>
                        <a:t>0,233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s-ES" sz="1200" b="0" i="0" u="none" strike="noStrike" dirty="0">
                          <a:solidFill>
                            <a:srgbClr val="000000"/>
                          </a:solidFill>
                          <a:latin typeface="Arial"/>
                        </a:rPr>
                        <a:t>4,73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s-ES" sz="1200" b="0" i="0" u="none" strike="noStrike">
                          <a:solidFill>
                            <a:srgbClr val="000000"/>
                          </a:solidFill>
                          <a:latin typeface="Arial"/>
                        </a:rPr>
                        <a:t>5,65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s-ES" sz="1200" b="0" i="0" u="none" strike="noStrike">
                          <a:solidFill>
                            <a:srgbClr val="000000"/>
                          </a:solidFill>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b"/>
                      <a:r>
                        <a:rPr lang="es-ES" sz="1200" b="0" i="0" u="none" strike="noStrike">
                          <a:solidFill>
                            <a:srgbClr val="000000"/>
                          </a:solidFill>
                          <a:latin typeface="Arial"/>
                        </a:rPr>
                        <a:t>36</a:t>
                      </a:r>
                    </a:p>
                  </a:txBody>
                  <a:tcPr marL="0" marR="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2F2F2"/>
                    </a:solidFill>
                  </a:tcPr>
                </a:tc>
              </a:tr>
              <a:tr h="353618">
                <a:tc>
                  <a:txBody>
                    <a:bodyPr/>
                    <a:lstStyle/>
                    <a:p>
                      <a:pPr algn="ctr" fontAlgn="t"/>
                      <a:endParaRPr lang="es-ES" sz="1200" b="0" i="0" u="none" strike="noStrike" dirty="0" smtClean="0">
                        <a:solidFill>
                          <a:srgbClr val="000000"/>
                        </a:solidFill>
                        <a:latin typeface="Arial"/>
                      </a:endParaRPr>
                    </a:p>
                    <a:p>
                      <a:pPr algn="ctr" fontAlgn="t"/>
                      <a:r>
                        <a:rPr lang="es-ES" sz="1200" b="0" i="0" u="none" strike="noStrike" dirty="0" smtClean="0">
                          <a:solidFill>
                            <a:srgbClr val="000000"/>
                          </a:solidFill>
                          <a:latin typeface="Arial"/>
                        </a:rPr>
                        <a:t>Total</a:t>
                      </a:r>
                      <a:endParaRPr lang="es-ES" sz="1200" b="0" i="0" u="none" strike="noStrike" dirty="0">
                        <a:solidFill>
                          <a:srgbClr val="000000"/>
                        </a:solidFill>
                        <a:latin typeface="Arial"/>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95B3D7"/>
                    </a:solidFill>
                  </a:tcPr>
                </a:tc>
                <a:tc>
                  <a:txBody>
                    <a:bodyPr/>
                    <a:lstStyle/>
                    <a:p>
                      <a:pPr algn="ctr" fontAlgn="b"/>
                      <a:r>
                        <a:rPr lang="es-ES" sz="1200" b="0" i="0" u="none" strike="noStrike">
                          <a:solidFill>
                            <a:srgbClr val="000000"/>
                          </a:solidFill>
                          <a:latin typeface="Arial"/>
                        </a:rPr>
                        <a:t>602</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S" sz="1200" b="0" i="0" u="none" strike="noStrike">
                          <a:solidFill>
                            <a:srgbClr val="000000"/>
                          </a:solidFill>
                          <a:latin typeface="Arial"/>
                        </a:rPr>
                        <a:t>6,58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S" sz="1200" b="0" i="0" u="none" strike="noStrike">
                          <a:solidFill>
                            <a:srgbClr val="000000"/>
                          </a:solidFill>
                          <a:latin typeface="Arial"/>
                        </a:rPr>
                        <a:t>6,245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S" sz="1200" b="0" i="0" u="none" strike="noStrike">
                          <a:solidFill>
                            <a:srgbClr val="000000"/>
                          </a:solidFill>
                          <a:latin typeface="Arial"/>
                        </a:rPr>
                        <a:t>0,255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S" sz="1200" b="0" i="0" u="none" strike="noStrike">
                          <a:solidFill>
                            <a:srgbClr val="000000"/>
                          </a:solidFill>
                          <a:latin typeface="Arial"/>
                        </a:rPr>
                        <a:t>6,08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S" sz="1200" b="0" i="0" u="none" strike="noStrike" dirty="0">
                          <a:solidFill>
                            <a:srgbClr val="000000"/>
                          </a:solidFill>
                          <a:latin typeface="Arial"/>
                        </a:rPr>
                        <a:t>7,08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S" sz="1200" b="0" i="0" u="none" strike="noStrike" dirty="0">
                          <a:solidFill>
                            <a:srgbClr val="000000"/>
                          </a:solidFill>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S" sz="1200" b="0" i="0" u="none" strike="noStrike" dirty="0">
                          <a:solidFill>
                            <a:srgbClr val="000000"/>
                          </a:solidFill>
                          <a:latin typeface="Arial"/>
                        </a:rPr>
                        <a:t>50</a:t>
                      </a:r>
                    </a:p>
                  </a:txBody>
                  <a:tcPr marL="0" marR="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428604"/>
          </a:xfrm>
        </p:spPr>
        <p:txBody>
          <a:bodyPr>
            <a:normAutofit fontScale="90000"/>
          </a:bodyPr>
          <a:lstStyle/>
          <a:p>
            <a:r>
              <a:rPr lang="es-EC" altLang="es-EC" sz="2400" dirty="0" smtClean="0"/>
              <a:t>Línea de Negocio Vs  Metros Cuadrados</a:t>
            </a:r>
            <a:endParaRPr lang="es-ES" sz="2400" dirty="0"/>
          </a:p>
        </p:txBody>
      </p:sp>
      <p:graphicFrame>
        <p:nvGraphicFramePr>
          <p:cNvPr id="6" name="8 Gráfico"/>
          <p:cNvGraphicFramePr/>
          <p:nvPr/>
        </p:nvGraphicFramePr>
        <p:xfrm>
          <a:off x="1785918" y="428604"/>
          <a:ext cx="5357850" cy="3571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Tabla"/>
          <p:cNvGraphicFramePr>
            <a:graphicFrameLocks noGrp="1"/>
          </p:cNvGraphicFramePr>
          <p:nvPr/>
        </p:nvGraphicFramePr>
        <p:xfrm>
          <a:off x="214282" y="4000504"/>
          <a:ext cx="8644000" cy="2643207"/>
        </p:xfrm>
        <a:graphic>
          <a:graphicData uri="http://schemas.openxmlformats.org/drawingml/2006/table">
            <a:tbl>
              <a:tblPr/>
              <a:tblGrid>
                <a:gridCol w="1143008"/>
                <a:gridCol w="839561"/>
                <a:gridCol w="951633"/>
                <a:gridCol w="951633"/>
                <a:gridCol w="951633"/>
                <a:gridCol w="951633"/>
                <a:gridCol w="951633"/>
                <a:gridCol w="951633"/>
                <a:gridCol w="951633"/>
              </a:tblGrid>
              <a:tr h="666005">
                <a:tc rowSpan="2">
                  <a:txBody>
                    <a:bodyPr/>
                    <a:lstStyle/>
                    <a:p>
                      <a:pPr algn="l" fontAlgn="b"/>
                      <a:r>
                        <a:rPr lang="es-ES" sz="1400" b="0" i="0" u="none" strike="noStrike" dirty="0">
                          <a:solidFill>
                            <a:srgbClr val="000000"/>
                          </a:solidFill>
                          <a:latin typeface="Times New Roman"/>
                        </a:rPr>
                        <a:t> </a:t>
                      </a:r>
                    </a:p>
                  </a:txBody>
                  <a:tcPr marL="0" marR="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5B3D7"/>
                    </a:solidFill>
                  </a:tcPr>
                </a:tc>
                <a:tc rowSpan="2">
                  <a:txBody>
                    <a:bodyPr/>
                    <a:lstStyle/>
                    <a:p>
                      <a:pPr algn="ctr" fontAlgn="ctr"/>
                      <a:r>
                        <a:rPr lang="es-ES" sz="1400" b="0" i="0" u="none" strike="noStrike" dirty="0">
                          <a:solidFill>
                            <a:srgbClr val="000000"/>
                          </a:solidFill>
                          <a:latin typeface="Arial"/>
                        </a:rPr>
                        <a:t>N</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es-ES" sz="1400" b="0" i="0" u="none" strike="noStrike" dirty="0">
                          <a:solidFill>
                            <a:srgbClr val="000000"/>
                          </a:solidFill>
                          <a:latin typeface="Arial"/>
                        </a:rPr>
                        <a:t>Media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es-ES" sz="1400" b="0" i="0" u="none" strike="noStrike" dirty="0">
                          <a:solidFill>
                            <a:srgbClr val="000000"/>
                          </a:solidFill>
                          <a:latin typeface="Arial"/>
                        </a:rPr>
                        <a:t>Desviación estándar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es-ES" sz="1400" b="0" i="0" u="none" strike="noStrike">
                          <a:solidFill>
                            <a:srgbClr val="000000"/>
                          </a:solidFill>
                          <a:latin typeface="Arial"/>
                        </a:rPr>
                        <a:t>Error estándar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2">
                  <a:txBody>
                    <a:bodyPr/>
                    <a:lstStyle/>
                    <a:p>
                      <a:pPr algn="ctr" fontAlgn="ctr"/>
                      <a:r>
                        <a:rPr lang="es-ES" sz="1400" b="0" i="0" u="none" strike="noStrike">
                          <a:solidFill>
                            <a:srgbClr val="000000"/>
                          </a:solidFill>
                          <a:latin typeface="Arial"/>
                        </a:rPr>
                        <a:t>95% del intervalo de confianza para la media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rowSpan="2">
                  <a:txBody>
                    <a:bodyPr/>
                    <a:lstStyle/>
                    <a:p>
                      <a:pPr algn="ctr" fontAlgn="ctr"/>
                      <a:r>
                        <a:rPr lang="es-ES" sz="1400" b="0" i="0" u="none" strike="noStrike">
                          <a:solidFill>
                            <a:srgbClr val="000000"/>
                          </a:solidFill>
                          <a:latin typeface="Arial"/>
                        </a:rPr>
                        <a:t>Mínimo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es-ES" sz="1400" b="0" i="0" u="none" strike="noStrike">
                          <a:solidFill>
                            <a:srgbClr val="000000"/>
                          </a:solidFill>
                          <a:latin typeface="Arial"/>
                        </a:rPr>
                        <a:t>Máximo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686817">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ctr"/>
                      <a:r>
                        <a:rPr lang="es-ES" sz="1400" b="0" i="0" u="none" strike="noStrike">
                          <a:solidFill>
                            <a:srgbClr val="000000"/>
                          </a:solidFill>
                          <a:latin typeface="Arial"/>
                        </a:rPr>
                        <a:t>Límite inferior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400" b="0" i="0" u="none" strike="noStrike">
                          <a:solidFill>
                            <a:srgbClr val="000000"/>
                          </a:solidFill>
                          <a:latin typeface="Arial"/>
                        </a:rPr>
                        <a:t>Límite superior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vMerge="1">
                  <a:txBody>
                    <a:bodyPr/>
                    <a:lstStyle/>
                    <a:p>
                      <a:endParaRPr lang="es-ES"/>
                    </a:p>
                  </a:txBody>
                  <a:tcPr/>
                </a:tc>
                <a:tc vMerge="1">
                  <a:txBody>
                    <a:bodyPr/>
                    <a:lstStyle/>
                    <a:p>
                      <a:endParaRPr lang="es-ES"/>
                    </a:p>
                  </a:txBody>
                  <a:tcPr/>
                </a:tc>
              </a:tr>
              <a:tr h="437066">
                <a:tc>
                  <a:txBody>
                    <a:bodyPr/>
                    <a:lstStyle/>
                    <a:p>
                      <a:pPr algn="ctr" fontAlgn="t"/>
                      <a:r>
                        <a:rPr lang="es-ES" sz="1400" b="0" i="0" u="none" strike="noStrike" dirty="0" smtClean="0">
                          <a:solidFill>
                            <a:srgbClr val="000000"/>
                          </a:solidFill>
                          <a:latin typeface="Arial"/>
                        </a:rPr>
                        <a:t>Tiendas</a:t>
                      </a:r>
                      <a:endParaRPr lang="es-ES" sz="1400" b="0" i="0" u="none" strike="noStrike" dirty="0">
                        <a:solidFill>
                          <a:srgbClr val="000000"/>
                        </a:solidFill>
                        <a:latin typeface="Arial"/>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BE5F1"/>
                    </a:solidFill>
                  </a:tcPr>
                </a:tc>
                <a:tc>
                  <a:txBody>
                    <a:bodyPr/>
                    <a:lstStyle/>
                    <a:p>
                      <a:pPr algn="ctr" fontAlgn="b"/>
                      <a:r>
                        <a:rPr lang="es-ES" sz="1400" b="0" i="0" u="none" strike="noStrike" dirty="0">
                          <a:solidFill>
                            <a:srgbClr val="000000"/>
                          </a:solidFill>
                          <a:latin typeface="Arial"/>
                        </a:rPr>
                        <a:t>277</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S" sz="1400" b="0" i="0" u="none" strike="noStrike">
                          <a:solidFill>
                            <a:srgbClr val="000000"/>
                          </a:solidFill>
                          <a:latin typeface="Arial"/>
                        </a:rPr>
                        <a:t>20,99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S" sz="1400" b="0" i="0" u="none" strike="noStrike">
                          <a:solidFill>
                            <a:srgbClr val="000000"/>
                          </a:solidFill>
                          <a:latin typeface="Arial"/>
                        </a:rPr>
                        <a:t>13,677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1400" b="0" i="0" u="none" strike="noStrike" dirty="0">
                          <a:solidFill>
                            <a:srgbClr val="000000"/>
                          </a:solidFill>
                          <a:latin typeface="Arial"/>
                        </a:rPr>
                        <a:t>0,822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1400" b="0" i="0" u="none" strike="noStrike">
                          <a:solidFill>
                            <a:srgbClr val="000000"/>
                          </a:solidFill>
                          <a:latin typeface="Arial"/>
                        </a:rPr>
                        <a:t>19,38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1400" b="0" i="0" u="none" strike="noStrike">
                          <a:solidFill>
                            <a:srgbClr val="000000"/>
                          </a:solidFill>
                          <a:latin typeface="Arial"/>
                        </a:rPr>
                        <a:t>22,61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1400" b="0" i="0" u="none" strike="noStrike">
                          <a:solidFill>
                            <a:srgbClr val="000000"/>
                          </a:solidFill>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1400" b="0" i="0" u="none" strike="noStrike">
                          <a:solidFill>
                            <a:srgbClr val="000000"/>
                          </a:solidFill>
                          <a:latin typeface="Arial"/>
                        </a:rPr>
                        <a:t>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416253">
                <a:tc>
                  <a:txBody>
                    <a:bodyPr/>
                    <a:lstStyle/>
                    <a:p>
                      <a:pPr algn="ctr" fontAlgn="t"/>
                      <a:r>
                        <a:rPr lang="es-ES" sz="1400" b="0" i="0" u="none" strike="noStrike" dirty="0" smtClean="0">
                          <a:solidFill>
                            <a:srgbClr val="000000"/>
                          </a:solidFill>
                          <a:latin typeface="Arial"/>
                        </a:rPr>
                        <a:t>Restaurantes</a:t>
                      </a:r>
                      <a:endParaRPr lang="es-ES" sz="1400" b="0" i="0" u="none" strike="noStrike" dirty="0">
                        <a:solidFill>
                          <a:srgbClr val="000000"/>
                        </a:solidFill>
                        <a:latin typeface="Arial"/>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BE5F1"/>
                    </a:solidFill>
                  </a:tcPr>
                </a:tc>
                <a:tc>
                  <a:txBody>
                    <a:bodyPr/>
                    <a:lstStyle/>
                    <a:p>
                      <a:pPr algn="ctr" fontAlgn="b"/>
                      <a:r>
                        <a:rPr lang="es-ES" sz="1400" b="0" i="0" u="none" strike="noStrike" dirty="0">
                          <a:solidFill>
                            <a:srgbClr val="000000"/>
                          </a:solidFill>
                          <a:latin typeface="Arial"/>
                        </a:rPr>
                        <a:t>325</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s-ES" sz="1400" b="0" i="0" u="none" strike="noStrike" dirty="0">
                          <a:solidFill>
                            <a:srgbClr val="000000"/>
                          </a:solidFill>
                          <a:latin typeface="Arial"/>
                        </a:rPr>
                        <a:t>35,33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b"/>
                      <a:r>
                        <a:rPr lang="es-ES" sz="1400" b="0" i="0" u="none" strike="noStrike">
                          <a:solidFill>
                            <a:srgbClr val="000000"/>
                          </a:solidFill>
                          <a:latin typeface="Arial"/>
                        </a:rPr>
                        <a:t>34,335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ES" sz="1400" b="0" i="0" u="none" strike="noStrike">
                          <a:solidFill>
                            <a:srgbClr val="000000"/>
                          </a:solidFill>
                          <a:latin typeface="Arial"/>
                        </a:rPr>
                        <a:t>1,905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ES" sz="1400" b="0" i="0" u="none" strike="noStrike" dirty="0">
                          <a:solidFill>
                            <a:srgbClr val="000000"/>
                          </a:solidFill>
                          <a:latin typeface="Arial"/>
                        </a:rPr>
                        <a:t>31,58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ES" sz="1400" b="0" i="0" u="none" strike="noStrike" dirty="0">
                          <a:solidFill>
                            <a:srgbClr val="000000"/>
                          </a:solidFill>
                          <a:latin typeface="Arial"/>
                        </a:rPr>
                        <a:t>39,08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ES" sz="1400" b="0" i="0" u="none" strike="noStrike" dirty="0">
                          <a:solidFill>
                            <a:srgbClr val="000000"/>
                          </a:solidFill>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ES" sz="1400" b="0" i="0" u="none" strike="noStrike" dirty="0">
                          <a:solidFill>
                            <a:srgbClr val="000000"/>
                          </a:solidFill>
                          <a:latin typeface="Arial"/>
                        </a:rPr>
                        <a:t>250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37066">
                <a:tc>
                  <a:txBody>
                    <a:bodyPr/>
                    <a:lstStyle/>
                    <a:p>
                      <a:pPr algn="ctr" fontAlgn="t"/>
                      <a:r>
                        <a:rPr lang="es-ES" sz="1400" b="0" i="0" u="none" strike="noStrike" dirty="0">
                          <a:solidFill>
                            <a:srgbClr val="000000"/>
                          </a:solidFill>
                          <a:latin typeface="Arial"/>
                        </a:rPr>
                        <a:t>Total</a:t>
                      </a: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algn="ctr" fontAlgn="b"/>
                      <a:r>
                        <a:rPr lang="es-ES" sz="1400" b="0" i="0" u="none" strike="noStrike">
                          <a:solidFill>
                            <a:srgbClr val="000000"/>
                          </a:solidFill>
                          <a:latin typeface="Arial"/>
                        </a:rPr>
                        <a:t>602</a:t>
                      </a:r>
                    </a:p>
                  </a:txBody>
                  <a:tcPr marL="0" marR="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400" b="0" i="0" u="none" strike="noStrike" dirty="0">
                          <a:solidFill>
                            <a:srgbClr val="000000"/>
                          </a:solidFill>
                          <a:latin typeface="Arial"/>
                        </a:rPr>
                        <a:t>28,73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400" b="0" i="0" u="none" strike="noStrike" dirty="0">
                          <a:solidFill>
                            <a:srgbClr val="000000"/>
                          </a:solidFill>
                          <a:latin typeface="Arial"/>
                        </a:rPr>
                        <a:t>27,795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400" b="0" i="0" u="none" strike="noStrike" dirty="0">
                          <a:solidFill>
                            <a:srgbClr val="000000"/>
                          </a:solidFill>
                          <a:latin typeface="Arial"/>
                        </a:rPr>
                        <a:t>1,133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400" b="0" i="0" u="none" strike="noStrike" dirty="0">
                          <a:solidFill>
                            <a:srgbClr val="000000"/>
                          </a:solidFill>
                          <a:latin typeface="Arial"/>
                        </a:rPr>
                        <a:t>26,51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400" b="0" i="0" u="none" strike="noStrike" dirty="0">
                          <a:solidFill>
                            <a:srgbClr val="000000"/>
                          </a:solidFill>
                          <a:latin typeface="Arial"/>
                        </a:rPr>
                        <a:t>30,96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400" b="0" i="0" u="none" strike="noStrike" dirty="0">
                          <a:solidFill>
                            <a:srgbClr val="000000"/>
                          </a:solidFill>
                          <a:latin typeface="Arial"/>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400" b="0" i="0" u="none" strike="noStrike" dirty="0">
                          <a:solidFill>
                            <a:srgbClr val="000000"/>
                          </a:solidFill>
                          <a:latin typeface="Arial"/>
                        </a:rPr>
                        <a:t>250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42852"/>
            <a:ext cx="8229600" cy="439718"/>
          </a:xfrm>
        </p:spPr>
        <p:txBody>
          <a:bodyPr>
            <a:normAutofit fontScale="90000"/>
          </a:bodyPr>
          <a:lstStyle/>
          <a:p>
            <a:r>
              <a:rPr lang="es-EC" altLang="es-EC" sz="2400" dirty="0" smtClean="0"/>
              <a:t>Línea de Negocio Vs  Número de empleados</a:t>
            </a:r>
            <a:endParaRPr lang="es-ES" sz="2400" dirty="0"/>
          </a:p>
        </p:txBody>
      </p:sp>
      <p:graphicFrame>
        <p:nvGraphicFramePr>
          <p:cNvPr id="4" name="1 Gráfico"/>
          <p:cNvGraphicFramePr/>
          <p:nvPr/>
        </p:nvGraphicFramePr>
        <p:xfrm>
          <a:off x="1928794" y="714356"/>
          <a:ext cx="5643586" cy="35147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Tabla"/>
          <p:cNvGraphicFramePr>
            <a:graphicFrameLocks noGrp="1"/>
          </p:cNvGraphicFramePr>
          <p:nvPr/>
        </p:nvGraphicFramePr>
        <p:xfrm>
          <a:off x="571472" y="3857628"/>
          <a:ext cx="8215371" cy="2500498"/>
        </p:xfrm>
        <a:graphic>
          <a:graphicData uri="http://schemas.openxmlformats.org/drawingml/2006/table">
            <a:tbl>
              <a:tblPr/>
              <a:tblGrid>
                <a:gridCol w="912819"/>
                <a:gridCol w="912819"/>
                <a:gridCol w="912819"/>
                <a:gridCol w="912819"/>
                <a:gridCol w="912819"/>
                <a:gridCol w="912819"/>
                <a:gridCol w="912819"/>
                <a:gridCol w="912819"/>
                <a:gridCol w="912819"/>
              </a:tblGrid>
              <a:tr h="568474">
                <a:tc rowSpan="2">
                  <a:txBody>
                    <a:bodyPr/>
                    <a:lstStyle/>
                    <a:p>
                      <a:pPr algn="l" fontAlgn="b"/>
                      <a:r>
                        <a:rPr lang="es-ES" sz="1400" b="0" i="0" u="none" strike="noStrike" dirty="0">
                          <a:solidFill>
                            <a:srgbClr val="000000"/>
                          </a:solidFill>
                          <a:latin typeface="Arial"/>
                        </a:rPr>
                        <a:t> </a:t>
                      </a:r>
                    </a:p>
                  </a:txBody>
                  <a:tcPr marL="0" marR="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rowSpan="2">
                  <a:txBody>
                    <a:bodyPr/>
                    <a:lstStyle/>
                    <a:p>
                      <a:pPr algn="ctr" fontAlgn="b"/>
                      <a:r>
                        <a:rPr lang="es-ES" sz="1400" b="0" i="0" u="none" strike="noStrike" dirty="0">
                          <a:solidFill>
                            <a:srgbClr val="000000"/>
                          </a:solidFill>
                          <a:latin typeface="Arial"/>
                        </a:rPr>
                        <a:t>N</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rowSpan="2">
                  <a:txBody>
                    <a:bodyPr/>
                    <a:lstStyle/>
                    <a:p>
                      <a:pPr algn="ctr" fontAlgn="b"/>
                      <a:r>
                        <a:rPr lang="es-ES" sz="1400" b="0" i="0" u="none" strike="noStrike" dirty="0">
                          <a:solidFill>
                            <a:srgbClr val="000000"/>
                          </a:solidFill>
                          <a:latin typeface="Arial"/>
                        </a:rPr>
                        <a:t>Media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rowSpan="2">
                  <a:txBody>
                    <a:bodyPr/>
                    <a:lstStyle/>
                    <a:p>
                      <a:pPr algn="ctr" fontAlgn="b"/>
                      <a:r>
                        <a:rPr lang="es-ES" sz="1400" b="0" i="0" u="none" strike="noStrike" dirty="0">
                          <a:solidFill>
                            <a:srgbClr val="000000"/>
                          </a:solidFill>
                          <a:latin typeface="Arial"/>
                        </a:rPr>
                        <a:t>Desviación estándar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rowSpan="2">
                  <a:txBody>
                    <a:bodyPr/>
                    <a:lstStyle/>
                    <a:p>
                      <a:pPr algn="ctr" fontAlgn="b"/>
                      <a:r>
                        <a:rPr lang="es-ES" sz="1400" b="0" i="0" u="none" strike="noStrike">
                          <a:solidFill>
                            <a:srgbClr val="000000"/>
                          </a:solidFill>
                          <a:latin typeface="Arial"/>
                        </a:rPr>
                        <a:t>Error estándar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gridSpan="2">
                  <a:txBody>
                    <a:bodyPr/>
                    <a:lstStyle/>
                    <a:p>
                      <a:pPr algn="ctr" fontAlgn="b"/>
                      <a:r>
                        <a:rPr lang="es-ES" sz="1400" b="0" i="0" u="none" strike="noStrike">
                          <a:solidFill>
                            <a:srgbClr val="000000"/>
                          </a:solidFill>
                          <a:latin typeface="Arial"/>
                        </a:rPr>
                        <a:t>95% del intervalo de confianza para la media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rowSpan="2">
                  <a:txBody>
                    <a:bodyPr/>
                    <a:lstStyle/>
                    <a:p>
                      <a:pPr algn="ctr" fontAlgn="b"/>
                      <a:r>
                        <a:rPr lang="es-ES" sz="1400" b="0" i="0" u="none" strike="noStrike">
                          <a:solidFill>
                            <a:srgbClr val="000000"/>
                          </a:solidFill>
                          <a:latin typeface="Arial"/>
                        </a:rPr>
                        <a:t>Mínimo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rowSpan="2">
                  <a:txBody>
                    <a:bodyPr/>
                    <a:lstStyle/>
                    <a:p>
                      <a:pPr algn="ctr" fontAlgn="b"/>
                      <a:r>
                        <a:rPr lang="es-ES" sz="1400" b="0" i="0" u="none" strike="noStrike">
                          <a:solidFill>
                            <a:srgbClr val="000000"/>
                          </a:solidFill>
                          <a:latin typeface="Arial"/>
                        </a:rPr>
                        <a:t>Máximo</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r>
              <a:tr h="575039">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fontAlgn="b"/>
                      <a:r>
                        <a:rPr lang="es-ES" sz="1400" b="0" i="0" u="none" strike="noStrike">
                          <a:solidFill>
                            <a:srgbClr val="000000"/>
                          </a:solidFill>
                          <a:latin typeface="Arial"/>
                        </a:rPr>
                        <a:t>Límite inferior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400" b="0" i="0" u="none" strike="noStrike">
                          <a:solidFill>
                            <a:srgbClr val="000000"/>
                          </a:solidFill>
                          <a:latin typeface="Arial"/>
                        </a:rPr>
                        <a:t>Límite superior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8CCE4"/>
                    </a:solidFill>
                  </a:tcPr>
                </a:tc>
                <a:tc vMerge="1">
                  <a:txBody>
                    <a:bodyPr/>
                    <a:lstStyle/>
                    <a:p>
                      <a:endParaRPr lang="es-ES"/>
                    </a:p>
                  </a:txBody>
                  <a:tcPr/>
                </a:tc>
                <a:tc vMerge="1">
                  <a:txBody>
                    <a:bodyPr/>
                    <a:lstStyle/>
                    <a:p>
                      <a:endParaRPr lang="es-ES"/>
                    </a:p>
                  </a:txBody>
                  <a:tcPr/>
                </a:tc>
              </a:tr>
              <a:tr h="372084">
                <a:tc>
                  <a:txBody>
                    <a:bodyPr/>
                    <a:lstStyle/>
                    <a:p>
                      <a:pPr algn="l" fontAlgn="t"/>
                      <a:r>
                        <a:rPr lang="es-ES" sz="1400" b="0" i="0" u="none" strike="noStrike">
                          <a:solidFill>
                            <a:srgbClr val="000000"/>
                          </a:solidFill>
                          <a:latin typeface="Arial"/>
                        </a:rPr>
                        <a:t>tienda</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B8CCE4"/>
                    </a:solidFill>
                  </a:tcPr>
                </a:tc>
                <a:tc>
                  <a:txBody>
                    <a:bodyPr/>
                    <a:lstStyle/>
                    <a:p>
                      <a:pPr algn="r" fontAlgn="ctr"/>
                      <a:r>
                        <a:rPr lang="es-ES" sz="1400" b="0" i="0" u="none" strike="noStrike">
                          <a:solidFill>
                            <a:srgbClr val="000000"/>
                          </a:solidFill>
                          <a:latin typeface="Arial"/>
                        </a:rPr>
                        <a:t>277</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s-ES" sz="1400" b="0" i="0" u="none" strike="noStrike">
                          <a:solidFill>
                            <a:srgbClr val="000000"/>
                          </a:solidFill>
                          <a:latin typeface="Arial"/>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00"/>
                    </a:solidFill>
                  </a:tcPr>
                </a:tc>
                <a:tc>
                  <a:txBody>
                    <a:bodyPr/>
                    <a:lstStyle/>
                    <a:p>
                      <a:pPr algn="r" fontAlgn="ctr"/>
                      <a:r>
                        <a:rPr lang="es-ES" sz="1400" b="0" i="0" u="none" strike="noStrike">
                          <a:solidFill>
                            <a:srgbClr val="000000"/>
                          </a:solidFill>
                          <a:latin typeface="Arial"/>
                        </a:rPr>
                        <a:t>,478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ctr"/>
                      <a:r>
                        <a:rPr lang="es-ES" sz="1400" b="0" i="0" u="none" strike="noStrike" dirty="0">
                          <a:solidFill>
                            <a:srgbClr val="000000"/>
                          </a:solidFill>
                          <a:latin typeface="Arial"/>
                        </a:rPr>
                        <a:t>,029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ctr"/>
                      <a:r>
                        <a:rPr lang="es-ES" sz="1400" b="0" i="0" u="none" strike="noStrike" dirty="0">
                          <a:solidFill>
                            <a:srgbClr val="000000"/>
                          </a:solidFill>
                          <a:latin typeface="Arial"/>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ctr"/>
                      <a:r>
                        <a:rPr lang="es-ES" sz="1400" b="0" i="0" u="none" strike="noStrike">
                          <a:solidFill>
                            <a:srgbClr val="000000"/>
                          </a:solidFill>
                          <a:latin typeface="Arial"/>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ctr"/>
                      <a:r>
                        <a:rPr lang="es-ES" sz="14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r" fontAlgn="ctr"/>
                      <a:r>
                        <a:rPr lang="es-ES" sz="1400" b="0"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8D8D8"/>
                    </a:solidFill>
                  </a:tcPr>
                </a:tc>
              </a:tr>
              <a:tr h="355170">
                <a:tc>
                  <a:txBody>
                    <a:bodyPr/>
                    <a:lstStyle/>
                    <a:p>
                      <a:pPr algn="l" fontAlgn="t"/>
                      <a:r>
                        <a:rPr lang="es-ES" sz="1400" b="0" i="0" u="none" strike="noStrike">
                          <a:solidFill>
                            <a:srgbClr val="000000"/>
                          </a:solidFill>
                          <a:latin typeface="Arial"/>
                        </a:rPr>
                        <a:t>restaurant</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gn="r" fontAlgn="ctr"/>
                      <a:r>
                        <a:rPr lang="es-ES" sz="1400" b="0" i="0" u="none" strike="noStrike">
                          <a:solidFill>
                            <a:srgbClr val="000000"/>
                          </a:solidFill>
                          <a:latin typeface="Arial"/>
                        </a:rPr>
                        <a:t>325</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s-ES" sz="1400" b="0" i="0" u="none" strike="noStrike">
                          <a:solidFill>
                            <a:srgbClr val="000000"/>
                          </a:solidFill>
                          <a:latin typeface="Arial"/>
                        </a:rPr>
                        <a:t>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r" fontAlgn="ctr"/>
                      <a:r>
                        <a:rPr lang="es-ES" sz="1400" b="0" i="0" u="none" strike="noStrike">
                          <a:solidFill>
                            <a:srgbClr val="000000"/>
                          </a:solidFill>
                          <a:latin typeface="Arial"/>
                        </a:rPr>
                        <a:t>1,850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es-ES" sz="1400" b="0" i="0" u="none" strike="noStrike">
                          <a:solidFill>
                            <a:srgbClr val="000000"/>
                          </a:solidFill>
                          <a:latin typeface="Arial"/>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es-ES" sz="1400" b="0" i="0" u="none" strike="noStrike" dirty="0">
                          <a:solidFill>
                            <a:srgbClr val="000000"/>
                          </a:solidFill>
                          <a:latin typeface="Arial"/>
                        </a:rPr>
                        <a:t>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es-ES" sz="1400" b="0" i="0" u="none" strike="noStrike" dirty="0">
                          <a:solidFill>
                            <a:srgbClr val="000000"/>
                          </a:solidFill>
                          <a:latin typeface="Arial"/>
                        </a:rPr>
                        <a:t>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es-ES" sz="1400" b="0" i="0" u="none" strike="noStrike" dirty="0">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8D8D8"/>
                    </a:solidFill>
                  </a:tcPr>
                </a:tc>
                <a:tc>
                  <a:txBody>
                    <a:bodyPr/>
                    <a:lstStyle/>
                    <a:p>
                      <a:pPr algn="r" fontAlgn="ctr"/>
                      <a:r>
                        <a:rPr lang="es-ES" sz="1400" b="0" i="0" u="none" strike="noStrike">
                          <a:solidFill>
                            <a:srgbClr val="000000"/>
                          </a:solidFill>
                          <a:latin typeface="Arial"/>
                        </a:rPr>
                        <a:t>30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8D8D8"/>
                    </a:solidFill>
                  </a:tcPr>
                </a:tc>
              </a:tr>
              <a:tr h="558125">
                <a:tc>
                  <a:txBody>
                    <a:bodyPr/>
                    <a:lstStyle/>
                    <a:p>
                      <a:pPr algn="l" fontAlgn="t"/>
                      <a:r>
                        <a:rPr lang="es-ES" sz="1400" b="0" i="0" u="none" strike="noStrike">
                          <a:solidFill>
                            <a:srgbClr val="000000"/>
                          </a:solidFill>
                          <a:latin typeface="Arial"/>
                        </a:rPr>
                        <a:t>Total</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B8CCE4"/>
                    </a:solidFill>
                  </a:tcPr>
                </a:tc>
                <a:tc>
                  <a:txBody>
                    <a:bodyPr/>
                    <a:lstStyle/>
                    <a:p>
                      <a:pPr algn="r" fontAlgn="ctr"/>
                      <a:r>
                        <a:rPr lang="es-ES" sz="1400" b="0" i="0" u="none" strike="noStrike">
                          <a:solidFill>
                            <a:srgbClr val="000000"/>
                          </a:solidFill>
                          <a:latin typeface="Arial"/>
                        </a:rPr>
                        <a:t>602</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D8D8"/>
                    </a:solidFill>
                  </a:tcPr>
                </a:tc>
                <a:tc>
                  <a:txBody>
                    <a:bodyPr/>
                    <a:lstStyle/>
                    <a:p>
                      <a:pPr algn="r" fontAlgn="ctr"/>
                      <a:r>
                        <a:rPr lang="es-ES" sz="1400" b="0" i="0" u="none" strike="noStrike">
                          <a:solidFill>
                            <a:srgbClr val="000000"/>
                          </a:solidFill>
                          <a:latin typeface="Arial"/>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D8D8"/>
                    </a:solidFill>
                  </a:tcPr>
                </a:tc>
                <a:tc>
                  <a:txBody>
                    <a:bodyPr/>
                    <a:lstStyle/>
                    <a:p>
                      <a:pPr algn="r" fontAlgn="ctr"/>
                      <a:r>
                        <a:rPr lang="es-ES" sz="1400" b="0" i="0" u="none" strike="noStrike">
                          <a:solidFill>
                            <a:srgbClr val="000000"/>
                          </a:solidFill>
                          <a:latin typeface="Arial"/>
                        </a:rPr>
                        <a:t>1,643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D8D8"/>
                    </a:solidFill>
                  </a:tcPr>
                </a:tc>
                <a:tc>
                  <a:txBody>
                    <a:bodyPr/>
                    <a:lstStyle/>
                    <a:p>
                      <a:pPr algn="r" fontAlgn="ctr"/>
                      <a:r>
                        <a:rPr lang="es-ES" sz="1400" b="0" i="0" u="none" strike="noStrike">
                          <a:solidFill>
                            <a:srgbClr val="000000"/>
                          </a:solidFill>
                          <a:latin typeface="Arial"/>
                        </a:rPr>
                        <a:t>,067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D8D8"/>
                    </a:solidFill>
                  </a:tcPr>
                </a:tc>
                <a:tc>
                  <a:txBody>
                    <a:bodyPr/>
                    <a:lstStyle/>
                    <a:p>
                      <a:pPr algn="r" fontAlgn="ctr"/>
                      <a:r>
                        <a:rPr lang="es-ES" sz="1400" b="0" i="0" u="none" strike="noStrike">
                          <a:solidFill>
                            <a:srgbClr val="000000"/>
                          </a:solidFill>
                          <a:latin typeface="Arial"/>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D8D8"/>
                    </a:solidFill>
                  </a:tcPr>
                </a:tc>
                <a:tc>
                  <a:txBody>
                    <a:bodyPr/>
                    <a:lstStyle/>
                    <a:p>
                      <a:pPr algn="r" fontAlgn="ctr"/>
                      <a:r>
                        <a:rPr lang="es-ES" sz="1400" b="0" i="0" u="none" strike="noStrike">
                          <a:solidFill>
                            <a:srgbClr val="000000"/>
                          </a:solidFill>
                          <a:latin typeface="Arial"/>
                        </a:rPr>
                        <a:t>2,28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D8D8"/>
                    </a:solidFill>
                  </a:tcPr>
                </a:tc>
                <a:tc>
                  <a:txBody>
                    <a:bodyPr/>
                    <a:lstStyle/>
                    <a:p>
                      <a:pPr algn="r" fontAlgn="ctr"/>
                      <a:r>
                        <a:rPr lang="es-ES" sz="1400" b="0" i="0" u="none" strike="noStrike" dirty="0">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D8D8"/>
                    </a:solidFill>
                  </a:tcPr>
                </a:tc>
                <a:tc>
                  <a:txBody>
                    <a:bodyPr/>
                    <a:lstStyle/>
                    <a:p>
                      <a:pPr algn="r" fontAlgn="ctr"/>
                      <a:r>
                        <a:rPr lang="es-ES" sz="1400" b="0" i="0" u="none" strike="noStrike" dirty="0">
                          <a:solidFill>
                            <a:srgbClr val="000000"/>
                          </a:solidFill>
                          <a:latin typeface="Arial"/>
                        </a:rPr>
                        <a:t>30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14282" y="118664"/>
          <a:ext cx="8715436" cy="6739336"/>
        </p:xfrm>
        <a:graphic>
          <a:graphicData uri="http://schemas.openxmlformats.org/drawingml/2006/table">
            <a:tbl>
              <a:tblPr/>
              <a:tblGrid>
                <a:gridCol w="2847331"/>
                <a:gridCol w="2558263"/>
                <a:gridCol w="3309842"/>
              </a:tblGrid>
              <a:tr h="165915">
                <a:tc gridSpan="3">
                  <a:txBody>
                    <a:bodyPr/>
                    <a:lstStyle/>
                    <a:p>
                      <a:pPr algn="ctr" rtl="0" fontAlgn="ctr"/>
                      <a:r>
                        <a:rPr lang="es-ES" sz="1200" b="1" i="0" u="none" strike="noStrike" dirty="0">
                          <a:solidFill>
                            <a:srgbClr val="000000"/>
                          </a:solidFill>
                          <a:latin typeface="Arial"/>
                        </a:rPr>
                        <a:t>Líneas de negocio vs Tiempo</a:t>
                      </a:r>
                    </a:p>
                  </a:txBody>
                  <a:tcPr marL="471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3"/>
                    </a:solidFill>
                  </a:tcPr>
                </a:tc>
                <a:tc hMerge="1">
                  <a:txBody>
                    <a:bodyPr/>
                    <a:lstStyle/>
                    <a:p>
                      <a:endParaRPr lang="es-ES"/>
                    </a:p>
                  </a:txBody>
                  <a:tcPr/>
                </a:tc>
                <a:tc hMerge="1">
                  <a:txBody>
                    <a:bodyPr/>
                    <a:lstStyle/>
                    <a:p>
                      <a:endParaRPr lang="es-ES"/>
                    </a:p>
                  </a:txBody>
                  <a:tcPr/>
                </a:tc>
              </a:tr>
              <a:tr h="165915">
                <a:tc gridSpan="3">
                  <a:txBody>
                    <a:bodyPr/>
                    <a:lstStyle/>
                    <a:p>
                      <a:pPr algn="l" rtl="0" fontAlgn="ctr"/>
                      <a:r>
                        <a:rPr lang="es-ES" sz="1200" b="1" i="0" u="none" strike="noStrike" dirty="0">
                          <a:solidFill>
                            <a:srgbClr val="000000"/>
                          </a:solidFill>
                          <a:latin typeface="Arial"/>
                        </a:rPr>
                        <a:t>PLANTEAMIENTO HIPÓTESIS </a:t>
                      </a:r>
                    </a:p>
                  </a:txBody>
                  <a:tcPr marL="471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hMerge="1">
                  <a:txBody>
                    <a:bodyPr/>
                    <a:lstStyle/>
                    <a:p>
                      <a:endParaRPr lang="es-ES"/>
                    </a:p>
                  </a:txBody>
                  <a:tcPr/>
                </a:tc>
                <a:tc hMerge="1">
                  <a:txBody>
                    <a:bodyPr/>
                    <a:lstStyle/>
                    <a:p>
                      <a:endParaRPr lang="es-ES"/>
                    </a:p>
                  </a:txBody>
                  <a:tcPr/>
                </a:tc>
              </a:tr>
              <a:tr h="399705">
                <a:tc gridSpan="3">
                  <a:txBody>
                    <a:bodyPr/>
                    <a:lstStyle/>
                    <a:p>
                      <a:pPr algn="l" rtl="0" fontAlgn="ctr">
                        <a:buClr>
                          <a:srgbClr val="000000"/>
                        </a:buClr>
                        <a:buSzPts val="1300"/>
                        <a:buFont typeface="Wingdings"/>
                        <a:buChar char="q"/>
                      </a:pPr>
                      <a:r>
                        <a:rPr lang="es-ES" sz="1200" b="1" i="0" u="none" strike="noStrike" dirty="0">
                          <a:solidFill>
                            <a:srgbClr val="000000"/>
                          </a:solidFill>
                          <a:latin typeface="Arial"/>
                        </a:rPr>
                        <a:t>H0: No hay diferencia significativa de medias de la variable Tiempo con respecto a la Línea de Negocio</a:t>
                      </a:r>
                      <a:endParaRPr lang="es-ES" sz="1200" b="0" i="0" u="none" strike="noStrike" dirty="0">
                        <a:solidFill>
                          <a:srgbClr val="000000"/>
                        </a:solidFill>
                        <a:latin typeface="Wingdings"/>
                      </a:endParaRPr>
                    </a:p>
                  </a:txBody>
                  <a:tcPr marL="12729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hMerge="1">
                  <a:txBody>
                    <a:bodyPr/>
                    <a:lstStyle/>
                    <a:p>
                      <a:endParaRPr lang="es-ES"/>
                    </a:p>
                  </a:txBody>
                  <a:tcPr/>
                </a:tc>
                <a:tc hMerge="1">
                  <a:txBody>
                    <a:bodyPr/>
                    <a:lstStyle/>
                    <a:p>
                      <a:endParaRPr lang="es-ES"/>
                    </a:p>
                  </a:txBody>
                  <a:tcPr/>
                </a:tc>
              </a:tr>
              <a:tr h="369538">
                <a:tc gridSpan="3">
                  <a:txBody>
                    <a:bodyPr/>
                    <a:lstStyle/>
                    <a:p>
                      <a:pPr algn="l" rtl="0" fontAlgn="ctr">
                        <a:buClr>
                          <a:srgbClr val="000000"/>
                        </a:buClr>
                        <a:buSzPts val="1300"/>
                        <a:buFont typeface="Wingdings"/>
                        <a:buChar char="q"/>
                      </a:pPr>
                      <a:r>
                        <a:rPr lang="es-ES" sz="1200" b="1" i="0" u="none" strike="noStrike" dirty="0">
                          <a:solidFill>
                            <a:srgbClr val="000000"/>
                          </a:solidFill>
                          <a:latin typeface="Arial"/>
                        </a:rPr>
                        <a:t>H1: Si hay diferencia significativa de medias de la variable Tiempo con respecto a La Línea de Negocio </a:t>
                      </a:r>
                      <a:endParaRPr lang="es-ES" sz="1200" b="0" i="0" u="none" strike="noStrike" dirty="0">
                        <a:solidFill>
                          <a:srgbClr val="000000"/>
                        </a:solidFill>
                        <a:latin typeface="Wingdings"/>
                      </a:endParaRPr>
                    </a:p>
                  </a:txBody>
                  <a:tcPr marL="12729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r>
              <a:tr h="452496">
                <a:tc>
                  <a:txBody>
                    <a:bodyPr/>
                    <a:lstStyle/>
                    <a:p>
                      <a:pPr algn="ctr" rtl="0" fontAlgn="ctr">
                        <a:buClr>
                          <a:srgbClr val="000000"/>
                        </a:buClr>
                        <a:buSzPts val="1300"/>
                        <a:buFont typeface="Arial"/>
                        <a:buChar char="•"/>
                      </a:pPr>
                      <a:r>
                        <a:rPr lang="es-ES" sz="1200" b="1" i="0" u="none" strike="noStrike">
                          <a:solidFill>
                            <a:srgbClr val="000000"/>
                          </a:solidFill>
                          <a:latin typeface="Arial"/>
                        </a:rPr>
                        <a:t>ANOVA</a:t>
                      </a:r>
                      <a:endParaRPr lang="es-ES" sz="1200" b="0" i="0" u="none" strike="noStrike">
                        <a:solidFill>
                          <a:srgbClr val="000000"/>
                        </a:solidFill>
                        <a:latin typeface="Arial"/>
                      </a:endParaRPr>
                    </a:p>
                  </a:txBody>
                  <a:tcPr marL="4715" marR="4715" marT="4715" marB="0" anchor="ctr">
                    <a:lnL w="12700" cap="flat" cmpd="sng" algn="ctr">
                      <a:solidFill>
                        <a:srgbClr val="000000"/>
                      </a:solidFill>
                      <a:prstDash val="solid"/>
                      <a:round/>
                      <a:headEnd type="none" w="med" len="med"/>
                      <a:tailEnd type="none" w="med" len="med"/>
                    </a:lnL>
                    <a:lnR w="6350" cap="flat" cmpd="sng" algn="ctr">
                      <a:solidFill>
                        <a:srgbClr val="E8B1C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rtl="0" fontAlgn="ctr">
                        <a:buClr>
                          <a:srgbClr val="000000"/>
                        </a:buClr>
                        <a:buSzPts val="1300"/>
                        <a:buFont typeface="Arial"/>
                        <a:buChar char="•"/>
                      </a:pPr>
                      <a:r>
                        <a:rPr lang="pt-BR" sz="1200" b="1" i="0" u="none" strike="noStrike" dirty="0">
                          <a:solidFill>
                            <a:srgbClr val="000000"/>
                          </a:solidFill>
                          <a:latin typeface="Arial"/>
                        </a:rPr>
                        <a:t>0,00 ≤ 0,05 se </a:t>
                      </a:r>
                      <a:r>
                        <a:rPr lang="pt-BR" sz="1200" b="1" i="0" u="none" strike="noStrike" dirty="0" err="1">
                          <a:solidFill>
                            <a:srgbClr val="000000"/>
                          </a:solidFill>
                          <a:latin typeface="Arial"/>
                        </a:rPr>
                        <a:t>acepta</a:t>
                      </a:r>
                      <a:r>
                        <a:rPr lang="pt-BR" sz="1200" b="1" i="0" u="none" strike="noStrike" dirty="0">
                          <a:solidFill>
                            <a:srgbClr val="000000"/>
                          </a:solidFill>
                          <a:latin typeface="Arial"/>
                        </a:rPr>
                        <a:t> H1, </a:t>
                      </a:r>
                      <a:endParaRPr lang="pt-BR" sz="1200" b="0" i="0" u="none" strike="noStrike" dirty="0">
                        <a:solidFill>
                          <a:srgbClr val="000000"/>
                        </a:solidFill>
                        <a:latin typeface="Arial"/>
                      </a:endParaRPr>
                    </a:p>
                  </a:txBody>
                  <a:tcPr marL="4715" marR="4715" marT="4715" marB="0" anchor="ctr">
                    <a:lnL w="6350" cap="flat" cmpd="sng" algn="ctr">
                      <a:solidFill>
                        <a:srgbClr val="E8B1C0"/>
                      </a:solidFill>
                      <a:prstDash val="solid"/>
                      <a:round/>
                      <a:headEnd type="none" w="med" len="med"/>
                      <a:tailEnd type="none" w="med" len="med"/>
                    </a:lnL>
                    <a:lnR w="12700" cap="flat" cmpd="sng" algn="ctr">
                      <a:solidFill>
                        <a:srgbClr val="F4D3DC"/>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rtl="0" fontAlgn="ctr">
                        <a:buClr>
                          <a:srgbClr val="000000"/>
                        </a:buClr>
                        <a:buSzPts val="1300"/>
                        <a:buFont typeface="Arial"/>
                        <a:buChar char="•"/>
                      </a:pPr>
                      <a:r>
                        <a:rPr lang="es-ES" sz="1200" b="1" i="0" u="none" strike="noStrike">
                          <a:solidFill>
                            <a:srgbClr val="000000"/>
                          </a:solidFill>
                          <a:latin typeface="Arial"/>
                        </a:rPr>
                        <a:t>Tiendas con 8 años </a:t>
                      </a:r>
                      <a:endParaRPr lang="es-ES" sz="1200" b="0" i="0" u="none" strike="noStrike">
                        <a:solidFill>
                          <a:srgbClr val="000000"/>
                        </a:solidFill>
                        <a:latin typeface="Arial"/>
                      </a:endParaRPr>
                    </a:p>
                  </a:txBody>
                  <a:tcPr marL="4715" marR="4715" marT="4715" marB="0" anchor="ctr">
                    <a:lnL w="12700" cap="flat" cmpd="sng" algn="ctr">
                      <a:solidFill>
                        <a:srgbClr val="F4D3D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r>
              <a:tr h="723993">
                <a:tc>
                  <a:txBody>
                    <a:bodyPr/>
                    <a:lstStyle/>
                    <a:p>
                      <a:pPr algn="ctr" rtl="0" fontAlgn="ctr">
                        <a:buClr>
                          <a:srgbClr val="000000"/>
                        </a:buClr>
                        <a:buSzPts val="1300"/>
                        <a:buFont typeface="Arial"/>
                        <a:buChar char="•"/>
                      </a:pPr>
                      <a:r>
                        <a:rPr lang="es-ES" sz="1200" b="1" i="0" u="none" strike="noStrike">
                          <a:solidFill>
                            <a:srgbClr val="000000"/>
                          </a:solidFill>
                          <a:latin typeface="Arial"/>
                        </a:rPr>
                        <a:t>Nivel de significancia  = 0,00 </a:t>
                      </a:r>
                      <a:endParaRPr lang="es-ES" sz="1200" b="0" i="0" u="none" strike="noStrike">
                        <a:solidFill>
                          <a:srgbClr val="000000"/>
                        </a:solidFill>
                        <a:latin typeface="Arial"/>
                      </a:endParaRPr>
                    </a:p>
                  </a:txBody>
                  <a:tcPr marL="4715" marR="4715" marT="4715" marB="0" anchor="ctr">
                    <a:lnL w="12700" cap="flat" cmpd="sng" algn="ctr">
                      <a:solidFill>
                        <a:srgbClr val="000000"/>
                      </a:solidFill>
                      <a:prstDash val="solid"/>
                      <a:round/>
                      <a:headEnd type="none" w="med" len="med"/>
                      <a:tailEnd type="none" w="med" len="med"/>
                    </a:lnL>
                    <a:lnR w="6350" cap="flat" cmpd="sng" algn="ctr">
                      <a:solidFill>
                        <a:srgbClr val="E8B1C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rtl="0" fontAlgn="ctr">
                        <a:buClr>
                          <a:srgbClr val="000000"/>
                        </a:buClr>
                        <a:buSzPts val="1300"/>
                        <a:buFont typeface="Arial"/>
                        <a:buChar char="•"/>
                      </a:pPr>
                      <a:r>
                        <a:rPr lang="es-ES" sz="1200" b="1" i="0" u="none" strike="noStrike" dirty="0">
                          <a:solidFill>
                            <a:srgbClr val="000000"/>
                          </a:solidFill>
                          <a:latin typeface="Arial"/>
                        </a:rPr>
                        <a:t>Si existe diferencia significativa </a:t>
                      </a:r>
                      <a:r>
                        <a:rPr lang="es-ES" sz="1200" b="1" i="0" u="none" strike="noStrike" dirty="0" smtClean="0">
                          <a:solidFill>
                            <a:srgbClr val="000000"/>
                          </a:solidFill>
                          <a:latin typeface="Arial"/>
                        </a:rPr>
                        <a:t> de medias entre </a:t>
                      </a:r>
                      <a:r>
                        <a:rPr lang="es-ES" sz="1200" b="1" i="0" u="none" strike="noStrike" dirty="0">
                          <a:solidFill>
                            <a:srgbClr val="000000"/>
                          </a:solidFill>
                          <a:latin typeface="Arial"/>
                        </a:rPr>
                        <a:t>las variables </a:t>
                      </a:r>
                      <a:endParaRPr lang="es-ES" sz="1200" b="0" i="0" u="none" strike="noStrike" dirty="0">
                        <a:solidFill>
                          <a:srgbClr val="000000"/>
                        </a:solidFill>
                        <a:latin typeface="Arial"/>
                      </a:endParaRPr>
                    </a:p>
                  </a:txBody>
                  <a:tcPr marL="4715" marR="4715" marT="4715" marB="0" anchor="ctr">
                    <a:lnL w="6350" cap="flat" cmpd="sng" algn="ctr">
                      <a:solidFill>
                        <a:srgbClr val="E8B1C0"/>
                      </a:solidFill>
                      <a:prstDash val="solid"/>
                      <a:round/>
                      <a:headEnd type="none" w="med" len="med"/>
                      <a:tailEnd type="none" w="med" len="med"/>
                    </a:lnL>
                    <a:lnR w="12700" cap="flat" cmpd="sng" algn="ctr">
                      <a:solidFill>
                        <a:srgbClr val="F4D3DC"/>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rtl="0" fontAlgn="ctr">
                        <a:buClr>
                          <a:srgbClr val="000000"/>
                        </a:buClr>
                        <a:buSzPts val="1300"/>
                        <a:buFont typeface="Arial"/>
                        <a:buChar char="•"/>
                      </a:pPr>
                      <a:r>
                        <a:rPr lang="es-ES" sz="1200" b="1" i="0" u="none" strike="noStrike">
                          <a:solidFill>
                            <a:srgbClr val="000000"/>
                          </a:solidFill>
                          <a:latin typeface="Arial"/>
                        </a:rPr>
                        <a:t>Restaurantescon 5 años  </a:t>
                      </a:r>
                      <a:endParaRPr lang="es-ES" sz="1200" b="0" i="0" u="none" strike="noStrike">
                        <a:solidFill>
                          <a:srgbClr val="000000"/>
                        </a:solidFill>
                        <a:latin typeface="Arial"/>
                      </a:endParaRPr>
                    </a:p>
                  </a:txBody>
                  <a:tcPr marL="4715" marR="4715" marT="4715" marB="0" anchor="ctr">
                    <a:lnL w="12700" cap="flat" cmpd="sng" algn="ctr">
                      <a:solidFill>
                        <a:srgbClr val="F4D3DC"/>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r>
              <a:tr h="233789">
                <a:tc gridSpan="3">
                  <a:txBody>
                    <a:bodyPr/>
                    <a:lstStyle/>
                    <a:p>
                      <a:pPr algn="ctr" rtl="0" fontAlgn="ctr"/>
                      <a:r>
                        <a:rPr lang="es-ES" sz="1200" b="1" i="0" u="none" strike="noStrike">
                          <a:solidFill>
                            <a:srgbClr val="000000"/>
                          </a:solidFill>
                          <a:latin typeface="Arial"/>
                        </a:rPr>
                        <a:t>Líneas de negocio vs Metros cuadrados </a:t>
                      </a:r>
                    </a:p>
                  </a:txBody>
                  <a:tcPr marL="471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3"/>
                    </a:solidFill>
                  </a:tcPr>
                </a:tc>
                <a:tc hMerge="1">
                  <a:txBody>
                    <a:bodyPr/>
                    <a:lstStyle/>
                    <a:p>
                      <a:endParaRPr lang="es-ES"/>
                    </a:p>
                  </a:txBody>
                  <a:tcPr/>
                </a:tc>
                <a:tc hMerge="1">
                  <a:txBody>
                    <a:bodyPr/>
                    <a:lstStyle/>
                    <a:p>
                      <a:endParaRPr lang="es-ES"/>
                    </a:p>
                  </a:txBody>
                  <a:tcPr/>
                </a:tc>
              </a:tr>
              <a:tr h="158374">
                <a:tc gridSpan="3">
                  <a:txBody>
                    <a:bodyPr/>
                    <a:lstStyle/>
                    <a:p>
                      <a:pPr algn="l" rtl="0" fontAlgn="ctr"/>
                      <a:r>
                        <a:rPr lang="es-ES" sz="1200" b="1" i="0" u="none" strike="noStrike">
                          <a:solidFill>
                            <a:srgbClr val="000000"/>
                          </a:solidFill>
                          <a:latin typeface="Arial"/>
                        </a:rPr>
                        <a:t>PLANTEAMIENTO HIPÓTESIS </a:t>
                      </a:r>
                    </a:p>
                  </a:txBody>
                  <a:tcPr marL="471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hMerge="1">
                  <a:txBody>
                    <a:bodyPr/>
                    <a:lstStyle/>
                    <a:p>
                      <a:endParaRPr lang="es-ES"/>
                    </a:p>
                  </a:txBody>
                  <a:tcPr/>
                </a:tc>
                <a:tc hMerge="1">
                  <a:txBody>
                    <a:bodyPr/>
                    <a:lstStyle/>
                    <a:p>
                      <a:endParaRPr lang="es-ES"/>
                    </a:p>
                  </a:txBody>
                  <a:tcPr/>
                </a:tc>
              </a:tr>
              <a:tr h="422330">
                <a:tc gridSpan="3">
                  <a:txBody>
                    <a:bodyPr/>
                    <a:lstStyle/>
                    <a:p>
                      <a:pPr algn="l" rtl="0" fontAlgn="ctr">
                        <a:buClr>
                          <a:srgbClr val="000000"/>
                        </a:buClr>
                        <a:buSzPts val="1200"/>
                        <a:buFont typeface="Wingdings"/>
                        <a:buChar char="q"/>
                      </a:pPr>
                      <a:r>
                        <a:rPr lang="es-ES" sz="1200" b="1" i="0" u="none" strike="noStrike">
                          <a:solidFill>
                            <a:srgbClr val="000000"/>
                          </a:solidFill>
                          <a:latin typeface="Arial"/>
                        </a:rPr>
                        <a:t>H0: No hay diferencia significativa de medias de la variable Metros cuadrados con respecto a la Línea de Negocio</a:t>
                      </a:r>
                      <a:endParaRPr lang="es-ES" sz="1200" b="0" i="0" u="none" strike="noStrike">
                        <a:solidFill>
                          <a:srgbClr val="000000"/>
                        </a:solidFill>
                        <a:latin typeface="Wingdings"/>
                      </a:endParaRPr>
                    </a:p>
                  </a:txBody>
                  <a:tcPr marL="12729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hMerge="1">
                  <a:txBody>
                    <a:bodyPr/>
                    <a:lstStyle/>
                    <a:p>
                      <a:endParaRPr lang="es-ES"/>
                    </a:p>
                  </a:txBody>
                  <a:tcPr/>
                </a:tc>
                <a:tc hMerge="1">
                  <a:txBody>
                    <a:bodyPr/>
                    <a:lstStyle/>
                    <a:p>
                      <a:endParaRPr lang="es-ES"/>
                    </a:p>
                  </a:txBody>
                  <a:tcPr/>
                </a:tc>
              </a:tr>
              <a:tr h="558078">
                <a:tc gridSpan="3">
                  <a:txBody>
                    <a:bodyPr/>
                    <a:lstStyle/>
                    <a:p>
                      <a:pPr algn="l" rtl="0" fontAlgn="ctr">
                        <a:buClr>
                          <a:srgbClr val="000000"/>
                        </a:buClr>
                        <a:buSzPts val="1200"/>
                        <a:buFont typeface="Wingdings"/>
                        <a:buChar char="q"/>
                      </a:pPr>
                      <a:r>
                        <a:rPr lang="es-ES" sz="1200" b="1" i="0" u="none" strike="noStrike">
                          <a:solidFill>
                            <a:srgbClr val="000000"/>
                          </a:solidFill>
                          <a:latin typeface="Arial"/>
                        </a:rPr>
                        <a:t>H1: Si hay diferencia significativa de medias de la variable Metros cuadrados con respecto a la Línea de Negocio </a:t>
                      </a:r>
                      <a:endParaRPr lang="es-ES" sz="1200" b="0" i="0" u="none" strike="noStrike">
                        <a:solidFill>
                          <a:srgbClr val="000000"/>
                        </a:solidFill>
                        <a:latin typeface="Wingdings"/>
                      </a:endParaRPr>
                    </a:p>
                  </a:txBody>
                  <a:tcPr marL="12729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r>
              <a:tr h="437413">
                <a:tc>
                  <a:txBody>
                    <a:bodyPr/>
                    <a:lstStyle/>
                    <a:p>
                      <a:pPr algn="ctr" rtl="0" fontAlgn="ctr">
                        <a:buClr>
                          <a:srgbClr val="000000"/>
                        </a:buClr>
                        <a:buSzPts val="1200"/>
                        <a:buFont typeface="Arial"/>
                        <a:buChar char="•"/>
                      </a:pPr>
                      <a:r>
                        <a:rPr lang="es-ES" sz="1200" b="1" i="0" u="none" strike="noStrike">
                          <a:solidFill>
                            <a:srgbClr val="000000"/>
                          </a:solidFill>
                          <a:latin typeface="Arial"/>
                        </a:rPr>
                        <a:t>ANOVA</a:t>
                      </a:r>
                      <a:endParaRPr lang="es-ES" sz="1200" b="0" i="0" u="none" strike="noStrike">
                        <a:solidFill>
                          <a:srgbClr val="000000"/>
                        </a:solidFill>
                        <a:latin typeface="Arial"/>
                      </a:endParaRPr>
                    </a:p>
                  </a:txBody>
                  <a:tcPr marL="4715" marR="4715" marT="4715" marB="0" anchor="ctr">
                    <a:lnL w="12700" cap="flat" cmpd="sng" algn="ctr">
                      <a:solidFill>
                        <a:srgbClr val="000000"/>
                      </a:solidFill>
                      <a:prstDash val="solid"/>
                      <a:round/>
                      <a:headEnd type="none" w="med" len="med"/>
                      <a:tailEnd type="none" w="med" len="med"/>
                    </a:lnL>
                    <a:lnR w="6350" cap="flat" cmpd="sng" algn="ctr">
                      <a:solidFill>
                        <a:srgbClr val="E8B1C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rtl="0" fontAlgn="ctr">
                        <a:buClr>
                          <a:srgbClr val="000000"/>
                        </a:buClr>
                        <a:buSzPts val="1200"/>
                        <a:buFont typeface="Arial"/>
                        <a:buChar char="•"/>
                      </a:pPr>
                      <a:r>
                        <a:rPr lang="pt-BR" sz="1200" b="1" i="0" u="none" strike="noStrike">
                          <a:solidFill>
                            <a:srgbClr val="000000"/>
                          </a:solidFill>
                          <a:latin typeface="Arial"/>
                        </a:rPr>
                        <a:t>0,00 ≤ 0,05 se acepta H1, </a:t>
                      </a:r>
                      <a:endParaRPr lang="pt-BR" sz="1200" b="0" i="0" u="none" strike="noStrike">
                        <a:solidFill>
                          <a:srgbClr val="000000"/>
                        </a:solidFill>
                        <a:latin typeface="Arial"/>
                      </a:endParaRPr>
                    </a:p>
                  </a:txBody>
                  <a:tcPr marL="4715" marR="4715" marT="4715" marB="0" anchor="ctr">
                    <a:lnL w="6350" cap="flat" cmpd="sng" algn="ctr">
                      <a:solidFill>
                        <a:srgbClr val="E8B1C0"/>
                      </a:solidFill>
                      <a:prstDash val="solid"/>
                      <a:round/>
                      <a:headEnd type="none" w="med" len="med"/>
                      <a:tailEnd type="none" w="med" len="med"/>
                    </a:lnL>
                    <a:lnR w="12700" cap="flat" cmpd="sng" algn="ctr">
                      <a:solidFill>
                        <a:srgbClr val="F4D3DC"/>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rtl="0" fontAlgn="ctr">
                        <a:buClr>
                          <a:srgbClr val="000000"/>
                        </a:buClr>
                        <a:buSzPts val="1200"/>
                        <a:buFont typeface="Arial"/>
                        <a:buChar char="•"/>
                      </a:pPr>
                      <a:r>
                        <a:rPr lang="es-ES" sz="1200" b="1" i="0" u="none" strike="noStrike">
                          <a:solidFill>
                            <a:srgbClr val="000000"/>
                          </a:solidFill>
                          <a:latin typeface="Arial"/>
                        </a:rPr>
                        <a:t>El área promedio es de 29 m2,</a:t>
                      </a:r>
                      <a:endParaRPr lang="es-ES" sz="1200" b="0" i="0" u="none" strike="noStrike">
                        <a:solidFill>
                          <a:srgbClr val="000000"/>
                        </a:solidFill>
                        <a:latin typeface="Arial"/>
                      </a:endParaRPr>
                    </a:p>
                  </a:txBody>
                  <a:tcPr marL="4715" marR="4715" marT="4715" marB="0" anchor="ctr">
                    <a:lnL w="12700" cap="flat" cmpd="sng" algn="ctr">
                      <a:solidFill>
                        <a:srgbClr val="F4D3D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r>
              <a:tr h="716452">
                <a:tc>
                  <a:txBody>
                    <a:bodyPr/>
                    <a:lstStyle/>
                    <a:p>
                      <a:pPr algn="ctr" rtl="0" fontAlgn="ctr">
                        <a:buClr>
                          <a:srgbClr val="000000"/>
                        </a:buClr>
                        <a:buSzPts val="1200"/>
                        <a:buFont typeface="Arial"/>
                        <a:buChar char="•"/>
                      </a:pPr>
                      <a:r>
                        <a:rPr lang="es-ES" sz="1200" b="1" i="0" u="none" strike="noStrike">
                          <a:solidFill>
                            <a:srgbClr val="000000"/>
                          </a:solidFill>
                          <a:latin typeface="Arial"/>
                        </a:rPr>
                        <a:t>Nivel de significancia  = 0,00 </a:t>
                      </a:r>
                      <a:endParaRPr lang="es-ES" sz="1200" b="0" i="0" u="none" strike="noStrike">
                        <a:solidFill>
                          <a:srgbClr val="000000"/>
                        </a:solidFill>
                        <a:latin typeface="Arial"/>
                      </a:endParaRPr>
                    </a:p>
                  </a:txBody>
                  <a:tcPr marL="4715" marR="4715" marT="4715" marB="0" anchor="ctr">
                    <a:lnL w="12700" cap="flat" cmpd="sng" algn="ctr">
                      <a:solidFill>
                        <a:srgbClr val="000000"/>
                      </a:solidFill>
                      <a:prstDash val="solid"/>
                      <a:round/>
                      <a:headEnd type="none" w="med" len="med"/>
                      <a:tailEnd type="none" w="med" len="med"/>
                    </a:lnL>
                    <a:lnR w="6350" cap="flat" cmpd="sng" algn="ctr">
                      <a:solidFill>
                        <a:srgbClr val="E8B1C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rtl="0" fontAlgn="ctr">
                        <a:buClr>
                          <a:srgbClr val="000000"/>
                        </a:buClr>
                        <a:buSzPts val="1200"/>
                        <a:buFont typeface="Arial"/>
                        <a:buChar char="•"/>
                      </a:pPr>
                      <a:r>
                        <a:rPr lang="es-ES" sz="1200" b="1" i="0" u="none" strike="noStrike" dirty="0">
                          <a:solidFill>
                            <a:srgbClr val="000000"/>
                          </a:solidFill>
                          <a:latin typeface="Arial"/>
                        </a:rPr>
                        <a:t>Si existe diferencia significativa </a:t>
                      </a:r>
                      <a:r>
                        <a:rPr lang="es-ES" sz="1200" b="1" i="0" u="none" strike="noStrike" dirty="0" smtClean="0">
                          <a:solidFill>
                            <a:srgbClr val="000000"/>
                          </a:solidFill>
                          <a:latin typeface="Arial"/>
                        </a:rPr>
                        <a:t>de medias entre </a:t>
                      </a:r>
                      <a:r>
                        <a:rPr lang="es-ES" sz="1200" b="1" i="0" u="none" strike="noStrike" dirty="0">
                          <a:solidFill>
                            <a:srgbClr val="000000"/>
                          </a:solidFill>
                          <a:latin typeface="Arial"/>
                        </a:rPr>
                        <a:t>las variables </a:t>
                      </a:r>
                      <a:endParaRPr lang="es-ES" sz="1200" b="0" i="0" u="none" strike="noStrike" dirty="0">
                        <a:solidFill>
                          <a:srgbClr val="000000"/>
                        </a:solidFill>
                        <a:latin typeface="Arial"/>
                      </a:endParaRPr>
                    </a:p>
                  </a:txBody>
                  <a:tcPr marL="4715" marR="4715" marT="4715" marB="0" anchor="ctr">
                    <a:lnL w="6350" cap="flat" cmpd="sng" algn="ctr">
                      <a:solidFill>
                        <a:srgbClr val="E8B1C0"/>
                      </a:solidFill>
                      <a:prstDash val="solid"/>
                      <a:round/>
                      <a:headEnd type="none" w="med" len="med"/>
                      <a:tailEnd type="none" w="med" len="med"/>
                    </a:lnL>
                    <a:lnR w="12700" cap="flat" cmpd="sng" algn="ctr">
                      <a:solidFill>
                        <a:srgbClr val="F4D3DC"/>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rtl="0" fontAlgn="ctr">
                        <a:buClr>
                          <a:srgbClr val="000000"/>
                        </a:buClr>
                        <a:buSzPts val="1200"/>
                        <a:buFont typeface="Arial"/>
                        <a:buChar char="•"/>
                      </a:pPr>
                      <a:r>
                        <a:rPr lang="es-ES" sz="1200" b="1" i="0" u="none" strike="noStrike" dirty="0">
                          <a:solidFill>
                            <a:srgbClr val="000000"/>
                          </a:solidFill>
                          <a:latin typeface="Arial"/>
                        </a:rPr>
                        <a:t>Restaurantes con 35 m2 / Tiendas con 21m2</a:t>
                      </a:r>
                      <a:endParaRPr lang="es-ES" sz="1200" b="0" i="0" u="none" strike="noStrike" dirty="0">
                        <a:solidFill>
                          <a:srgbClr val="000000"/>
                        </a:solidFill>
                        <a:latin typeface="Arial"/>
                      </a:endParaRPr>
                    </a:p>
                  </a:txBody>
                  <a:tcPr marL="4715" marR="4715" marT="4715" marB="0" anchor="ctr">
                    <a:lnL w="12700" cap="flat" cmpd="sng" algn="ctr">
                      <a:solidFill>
                        <a:srgbClr val="F4D3DC"/>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r>
              <a:tr h="158374">
                <a:tc gridSpan="3">
                  <a:txBody>
                    <a:bodyPr/>
                    <a:lstStyle/>
                    <a:p>
                      <a:pPr algn="ctr" rtl="0" fontAlgn="ctr"/>
                      <a:r>
                        <a:rPr lang="es-ES" sz="1200" b="1" i="0" u="none" strike="noStrike" dirty="0">
                          <a:solidFill>
                            <a:srgbClr val="000000"/>
                          </a:solidFill>
                          <a:latin typeface="Arial"/>
                        </a:rPr>
                        <a:t>Líneas de negocio vs Número de empleados  </a:t>
                      </a:r>
                    </a:p>
                  </a:txBody>
                  <a:tcPr marL="471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B4E3"/>
                    </a:solidFill>
                  </a:tcPr>
                </a:tc>
                <a:tc hMerge="1">
                  <a:txBody>
                    <a:bodyPr/>
                    <a:lstStyle/>
                    <a:p>
                      <a:endParaRPr lang="es-ES"/>
                    </a:p>
                  </a:txBody>
                  <a:tcPr/>
                </a:tc>
                <a:tc hMerge="1">
                  <a:txBody>
                    <a:bodyPr/>
                    <a:lstStyle/>
                    <a:p>
                      <a:endParaRPr lang="es-ES"/>
                    </a:p>
                  </a:txBody>
                  <a:tcPr/>
                </a:tc>
              </a:tr>
              <a:tr h="158374">
                <a:tc gridSpan="3">
                  <a:txBody>
                    <a:bodyPr/>
                    <a:lstStyle/>
                    <a:p>
                      <a:pPr algn="l" rtl="0" fontAlgn="ctr"/>
                      <a:r>
                        <a:rPr lang="es-ES" sz="1200" b="1" i="0" u="none" strike="noStrike">
                          <a:solidFill>
                            <a:srgbClr val="000000"/>
                          </a:solidFill>
                          <a:latin typeface="Arial"/>
                        </a:rPr>
                        <a:t>PLANTEAMIENTO HIPÓTESIS </a:t>
                      </a:r>
                    </a:p>
                  </a:txBody>
                  <a:tcPr marL="471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hMerge="1">
                  <a:txBody>
                    <a:bodyPr/>
                    <a:lstStyle/>
                    <a:p>
                      <a:endParaRPr lang="es-ES"/>
                    </a:p>
                  </a:txBody>
                  <a:tcPr/>
                </a:tc>
                <a:tc hMerge="1">
                  <a:txBody>
                    <a:bodyPr/>
                    <a:lstStyle/>
                    <a:p>
                      <a:endParaRPr lang="es-ES"/>
                    </a:p>
                  </a:txBody>
                  <a:tcPr/>
                </a:tc>
              </a:tr>
              <a:tr h="316746">
                <a:tc gridSpan="3">
                  <a:txBody>
                    <a:bodyPr/>
                    <a:lstStyle/>
                    <a:p>
                      <a:pPr algn="l" rtl="0" fontAlgn="ctr">
                        <a:buClr>
                          <a:srgbClr val="000000"/>
                        </a:buClr>
                        <a:buSzPts val="1200"/>
                        <a:buFont typeface="Wingdings"/>
                        <a:buChar char="q"/>
                      </a:pPr>
                      <a:r>
                        <a:rPr lang="es-ES" sz="1200" b="1" i="0" u="none" strike="noStrike" dirty="0">
                          <a:solidFill>
                            <a:srgbClr val="000000"/>
                          </a:solidFill>
                          <a:latin typeface="Arial"/>
                        </a:rPr>
                        <a:t>H0: No hay diferencia significativa de medias de la variable Número de empleados con respecto a la Línea de Negocio</a:t>
                      </a:r>
                      <a:endParaRPr lang="es-ES" sz="1200" b="0" i="0" u="none" strike="noStrike" dirty="0">
                        <a:solidFill>
                          <a:srgbClr val="000000"/>
                        </a:solidFill>
                        <a:latin typeface="Wingdings"/>
                      </a:endParaRPr>
                    </a:p>
                  </a:txBody>
                  <a:tcPr marL="12729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hMerge="1">
                  <a:txBody>
                    <a:bodyPr/>
                    <a:lstStyle/>
                    <a:p>
                      <a:endParaRPr lang="es-ES"/>
                    </a:p>
                  </a:txBody>
                  <a:tcPr/>
                </a:tc>
                <a:tc hMerge="1">
                  <a:txBody>
                    <a:bodyPr/>
                    <a:lstStyle/>
                    <a:p>
                      <a:endParaRPr lang="es-ES"/>
                    </a:p>
                  </a:txBody>
                  <a:tcPr/>
                </a:tc>
              </a:tr>
              <a:tr h="316746">
                <a:tc gridSpan="3">
                  <a:txBody>
                    <a:bodyPr/>
                    <a:lstStyle/>
                    <a:p>
                      <a:pPr algn="l" rtl="0" fontAlgn="ctr">
                        <a:buClr>
                          <a:srgbClr val="000000"/>
                        </a:buClr>
                        <a:buSzPts val="1200"/>
                        <a:buFont typeface="Wingdings"/>
                        <a:buChar char="q"/>
                      </a:pPr>
                      <a:r>
                        <a:rPr lang="es-ES" sz="1200" b="1" i="0" u="none" strike="noStrike" dirty="0">
                          <a:solidFill>
                            <a:srgbClr val="000000"/>
                          </a:solidFill>
                          <a:latin typeface="Arial"/>
                        </a:rPr>
                        <a:t>H1: Si hay diferencia significativa de medias de la variable Número de empleados con respecto a la Línea de Negocio </a:t>
                      </a:r>
                      <a:endParaRPr lang="es-ES" sz="1200" b="0" i="0" u="none" strike="noStrike" dirty="0">
                        <a:solidFill>
                          <a:srgbClr val="000000"/>
                        </a:solidFill>
                        <a:latin typeface="Wingdings"/>
                      </a:endParaRPr>
                    </a:p>
                  </a:txBody>
                  <a:tcPr marL="127295" marR="4715" marT="47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ES"/>
                    </a:p>
                  </a:txBody>
                  <a:tcPr/>
                </a:tc>
                <a:tc hMerge="1">
                  <a:txBody>
                    <a:bodyPr/>
                    <a:lstStyle/>
                    <a:p>
                      <a:endParaRPr lang="es-ES"/>
                    </a:p>
                  </a:txBody>
                  <a:tcPr/>
                </a:tc>
              </a:tr>
              <a:tr h="263956">
                <a:tc>
                  <a:txBody>
                    <a:bodyPr/>
                    <a:lstStyle/>
                    <a:p>
                      <a:pPr algn="ctr" rtl="0" fontAlgn="ctr">
                        <a:buClr>
                          <a:srgbClr val="000000"/>
                        </a:buClr>
                        <a:buSzPts val="1200"/>
                        <a:buFont typeface="Arial"/>
                        <a:buChar char="•"/>
                      </a:pPr>
                      <a:r>
                        <a:rPr lang="es-ES" sz="1200" b="1" i="0" u="none" strike="noStrike">
                          <a:solidFill>
                            <a:srgbClr val="000000"/>
                          </a:solidFill>
                          <a:latin typeface="Arial"/>
                        </a:rPr>
                        <a:t>ANOVA</a:t>
                      </a:r>
                      <a:endParaRPr lang="es-ES" sz="1200" b="0" i="0" u="none" strike="noStrike">
                        <a:solidFill>
                          <a:srgbClr val="000000"/>
                        </a:solidFill>
                        <a:latin typeface="Arial"/>
                      </a:endParaRPr>
                    </a:p>
                  </a:txBody>
                  <a:tcPr marL="4715" marR="4715" marT="4715" marB="0" anchor="ctr">
                    <a:lnL w="12700" cap="flat" cmpd="sng" algn="ctr">
                      <a:solidFill>
                        <a:srgbClr val="000000"/>
                      </a:solidFill>
                      <a:prstDash val="solid"/>
                      <a:round/>
                      <a:headEnd type="none" w="med" len="med"/>
                      <a:tailEnd type="none" w="med" len="med"/>
                    </a:lnL>
                    <a:lnR w="6350" cap="flat" cmpd="sng" algn="ctr">
                      <a:solidFill>
                        <a:srgbClr val="E8B1C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rtl="0" fontAlgn="ctr">
                        <a:buClr>
                          <a:srgbClr val="000000"/>
                        </a:buClr>
                        <a:buSzPts val="1200"/>
                        <a:buFont typeface="Arial"/>
                        <a:buChar char="•"/>
                      </a:pPr>
                      <a:r>
                        <a:rPr lang="pt-BR" sz="1200" b="1" i="0" u="none" strike="noStrike">
                          <a:solidFill>
                            <a:srgbClr val="000000"/>
                          </a:solidFill>
                          <a:latin typeface="Arial"/>
                        </a:rPr>
                        <a:t>0,00 ≤ 0,05 se acepta H1, </a:t>
                      </a:r>
                      <a:endParaRPr lang="pt-BR" sz="1200" b="0" i="0" u="none" strike="noStrike">
                        <a:solidFill>
                          <a:srgbClr val="000000"/>
                        </a:solidFill>
                        <a:latin typeface="Arial"/>
                      </a:endParaRPr>
                    </a:p>
                  </a:txBody>
                  <a:tcPr marL="4715" marR="4715" marT="4715" marB="0" anchor="ctr">
                    <a:lnL w="6350" cap="flat" cmpd="sng" algn="ctr">
                      <a:solidFill>
                        <a:srgbClr val="E8B1C0"/>
                      </a:solidFill>
                      <a:prstDash val="solid"/>
                      <a:round/>
                      <a:headEnd type="none" w="med" len="med"/>
                      <a:tailEnd type="none" w="med" len="med"/>
                    </a:lnL>
                    <a:lnR w="12700" cap="flat" cmpd="sng" algn="ctr">
                      <a:solidFill>
                        <a:srgbClr val="F4D3DC"/>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rowSpan="2">
                  <a:txBody>
                    <a:bodyPr/>
                    <a:lstStyle/>
                    <a:p>
                      <a:pPr algn="ctr" rtl="0" fontAlgn="ctr"/>
                      <a:r>
                        <a:rPr lang="es-ES" sz="1200" b="1" i="0" u="none" strike="noStrike" dirty="0">
                          <a:solidFill>
                            <a:srgbClr val="000000"/>
                          </a:solidFill>
                          <a:latin typeface="Arial"/>
                        </a:rPr>
                        <a:t>En tiendas y restaurantes las personas promedio que trabajan en los locales son de 2 personas</a:t>
                      </a:r>
                    </a:p>
                  </a:txBody>
                  <a:tcPr marL="4715" marR="4715" marT="4715" marB="0" anchor="ctr">
                    <a:lnL w="12700" cap="flat" cmpd="sng" algn="ctr">
                      <a:solidFill>
                        <a:srgbClr val="F4D3DC"/>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482661">
                <a:tc>
                  <a:txBody>
                    <a:bodyPr/>
                    <a:lstStyle/>
                    <a:p>
                      <a:pPr algn="ctr" rtl="0" fontAlgn="ctr">
                        <a:buClr>
                          <a:srgbClr val="000000"/>
                        </a:buClr>
                        <a:buSzPts val="1200"/>
                        <a:buFont typeface="Arial"/>
                        <a:buChar char="•"/>
                      </a:pPr>
                      <a:r>
                        <a:rPr lang="es-ES" sz="1200" b="1" i="0" u="none" strike="noStrike">
                          <a:solidFill>
                            <a:srgbClr val="000000"/>
                          </a:solidFill>
                          <a:latin typeface="Arial"/>
                        </a:rPr>
                        <a:t>Nivel de significancia  = 0,00 </a:t>
                      </a:r>
                      <a:endParaRPr lang="es-ES" sz="1200" b="0" i="0" u="none" strike="noStrike">
                        <a:solidFill>
                          <a:srgbClr val="000000"/>
                        </a:solidFill>
                        <a:latin typeface="Arial"/>
                      </a:endParaRPr>
                    </a:p>
                  </a:txBody>
                  <a:tcPr marL="4715" marR="4715" marT="4715" marB="0" anchor="ctr">
                    <a:lnL w="12700" cap="flat" cmpd="sng" algn="ctr">
                      <a:solidFill>
                        <a:srgbClr val="000000"/>
                      </a:solidFill>
                      <a:prstDash val="solid"/>
                      <a:round/>
                      <a:headEnd type="none" w="med" len="med"/>
                      <a:tailEnd type="none" w="med" len="med"/>
                    </a:lnL>
                    <a:lnR w="6350" cap="flat" cmpd="sng" algn="ctr">
                      <a:solidFill>
                        <a:srgbClr val="E8B1C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rtl="0" fontAlgn="ctr">
                        <a:buClr>
                          <a:srgbClr val="000000"/>
                        </a:buClr>
                        <a:buSzPts val="1200"/>
                        <a:buFont typeface="Arial"/>
                        <a:buChar char="•"/>
                      </a:pPr>
                      <a:r>
                        <a:rPr lang="es-ES" sz="1200" b="1" i="0" u="none" strike="noStrike" dirty="0">
                          <a:solidFill>
                            <a:srgbClr val="000000"/>
                          </a:solidFill>
                          <a:latin typeface="Arial"/>
                        </a:rPr>
                        <a:t>Si existe diferencia significativa </a:t>
                      </a:r>
                      <a:r>
                        <a:rPr lang="es-ES" sz="1200" b="1" i="0" u="none" strike="noStrike" dirty="0" smtClean="0">
                          <a:solidFill>
                            <a:srgbClr val="000000"/>
                          </a:solidFill>
                          <a:latin typeface="Arial"/>
                        </a:rPr>
                        <a:t>de medias entre </a:t>
                      </a:r>
                      <a:r>
                        <a:rPr lang="es-ES" sz="1200" b="1" i="0" u="none" strike="noStrike" dirty="0">
                          <a:solidFill>
                            <a:srgbClr val="000000"/>
                          </a:solidFill>
                          <a:latin typeface="Arial"/>
                        </a:rPr>
                        <a:t>las variables </a:t>
                      </a:r>
                      <a:endParaRPr lang="es-ES" sz="1200" b="0" i="0" u="none" strike="noStrike" dirty="0">
                        <a:solidFill>
                          <a:srgbClr val="000000"/>
                        </a:solidFill>
                        <a:latin typeface="Arial"/>
                      </a:endParaRPr>
                    </a:p>
                  </a:txBody>
                  <a:tcPr marL="4715" marR="4715" marT="4715" marB="0" anchor="ctr">
                    <a:lnL w="6350" cap="flat" cmpd="sng" algn="ctr">
                      <a:solidFill>
                        <a:srgbClr val="E8B1C0"/>
                      </a:solidFill>
                      <a:prstDash val="solid"/>
                      <a:round/>
                      <a:headEnd type="none" w="med" len="med"/>
                      <a:tailEnd type="none" w="med" len="med"/>
                    </a:lnL>
                    <a:lnR w="12700" cap="flat" cmpd="sng" algn="ctr">
                      <a:solidFill>
                        <a:srgbClr val="F4D3DC"/>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v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357166"/>
          </a:xfrm>
        </p:spPr>
        <p:txBody>
          <a:bodyPr>
            <a:normAutofit fontScale="90000"/>
          </a:bodyPr>
          <a:lstStyle/>
          <a:p>
            <a:r>
              <a:rPr lang="es-EC" altLang="es-EC" sz="1800" b="1" dirty="0" smtClean="0"/>
              <a:t>PRUEBA DE HIPÓTESIS </a:t>
            </a:r>
            <a:endParaRPr lang="es-ES" sz="1800" dirty="0"/>
          </a:p>
        </p:txBody>
      </p:sp>
      <p:graphicFrame>
        <p:nvGraphicFramePr>
          <p:cNvPr id="5" name="4 Tabla"/>
          <p:cNvGraphicFramePr>
            <a:graphicFrameLocks noGrp="1"/>
          </p:cNvGraphicFramePr>
          <p:nvPr/>
        </p:nvGraphicFramePr>
        <p:xfrm>
          <a:off x="214280" y="500040"/>
          <a:ext cx="8715437" cy="6143672"/>
        </p:xfrm>
        <a:graphic>
          <a:graphicData uri="http://schemas.openxmlformats.org/drawingml/2006/table">
            <a:tbl>
              <a:tblPr/>
              <a:tblGrid>
                <a:gridCol w="3071836"/>
                <a:gridCol w="1200356"/>
                <a:gridCol w="1451878"/>
                <a:gridCol w="2991367"/>
              </a:tblGrid>
              <a:tr h="679676">
                <a:tc>
                  <a:txBody>
                    <a:bodyPr/>
                    <a:lstStyle/>
                    <a:p>
                      <a:pPr algn="ctr" rtl="0" fontAlgn="ctr"/>
                      <a:r>
                        <a:rPr lang="es-ES" sz="1400" b="1" i="0" u="none" strike="noStrike" dirty="0">
                          <a:solidFill>
                            <a:srgbClr val="000000"/>
                          </a:solidFill>
                          <a:latin typeface="Times New Roman"/>
                        </a:rPr>
                        <a:t>Hipótesis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s-ES" sz="1400" b="1" i="0" u="none" strike="noStrike">
                          <a:solidFill>
                            <a:srgbClr val="000000"/>
                          </a:solidFill>
                          <a:latin typeface="Times New Roman"/>
                        </a:rPr>
                        <a:t> Nivel de significancia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s-ES" sz="1400" b="1" i="0" u="none" strike="noStrike">
                          <a:solidFill>
                            <a:srgbClr val="000000"/>
                          </a:solidFill>
                          <a:latin typeface="Times New Roman"/>
                        </a:rPr>
                        <a:t>Contrastación</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s-ES" sz="1400" b="1" i="0" u="none" strike="noStrike">
                          <a:solidFill>
                            <a:srgbClr val="000000"/>
                          </a:solidFill>
                          <a:latin typeface="Times New Roman"/>
                        </a:rPr>
                        <a:t>Análisis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433226">
                <a:tc>
                  <a:txBody>
                    <a:bodyPr/>
                    <a:lstStyle/>
                    <a:p>
                      <a:pPr algn="just" rtl="0" fontAlgn="t"/>
                      <a:r>
                        <a:rPr lang="es-ES" sz="1400" b="0" i="0" u="none" strike="noStrike" dirty="0">
                          <a:solidFill>
                            <a:srgbClr val="000000"/>
                          </a:solidFill>
                          <a:latin typeface="Times New Roman"/>
                        </a:rPr>
                        <a:t>Existe relación entre el tipo de actividad comercial y</a:t>
                      </a:r>
                      <a:r>
                        <a:rPr lang="es-ES" sz="1400" b="1" i="0" u="none" strike="noStrike" dirty="0">
                          <a:solidFill>
                            <a:srgbClr val="000000"/>
                          </a:solidFill>
                          <a:latin typeface="Times New Roman"/>
                        </a:rPr>
                        <a:t> la realización de un estudio previo para la ubicación del negocio en el sector</a:t>
                      </a:r>
                      <a:r>
                        <a:rPr lang="es-ES" sz="1400" b="0" i="0" u="none" strike="noStrike" dirty="0">
                          <a:solidFill>
                            <a:srgbClr val="000000"/>
                          </a:solidFill>
                          <a:latin typeface="Times New Roman"/>
                        </a:rPr>
                        <a:t> </a:t>
                      </a:r>
                    </a:p>
                  </a:txBody>
                  <a:tcPr marL="8759" marR="8759" marT="875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s-ES" sz="1400" b="0" i="0" u="none" strike="noStrike" dirty="0">
                          <a:solidFill>
                            <a:srgbClr val="000000"/>
                          </a:solidFill>
                          <a:latin typeface="Times New Roman"/>
                        </a:rPr>
                        <a:t>0</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ES" sz="1400" b="0" i="0" u="none" strike="noStrike" dirty="0">
                          <a:solidFill>
                            <a:srgbClr val="000000"/>
                          </a:solidFill>
                          <a:latin typeface="Times New Roman"/>
                        </a:rPr>
                        <a:t>Aceptada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ES" sz="1400" b="0" i="0" u="none" strike="noStrike">
                          <a:solidFill>
                            <a:srgbClr val="000000"/>
                          </a:solidFill>
                          <a:latin typeface="Calibri"/>
                        </a:rPr>
                        <a:t>Al ser </a:t>
                      </a:r>
                      <a:r>
                        <a:rPr lang="es-ES" sz="1400" b="0" i="0" u="sng" strike="noStrike">
                          <a:solidFill>
                            <a:srgbClr val="000000"/>
                          </a:solidFill>
                          <a:latin typeface="Calibri"/>
                        </a:rPr>
                        <a:t>0,00 ≤ 0,05</a:t>
                      </a:r>
                      <a:r>
                        <a:rPr lang="es-ES" sz="1400" b="0" i="0" u="none" strike="noStrike">
                          <a:solidFill>
                            <a:srgbClr val="000000"/>
                          </a:solidFill>
                          <a:latin typeface="Calibri"/>
                        </a:rPr>
                        <a:t>  Se acepta la hipótesis, afirmando la relación de las variables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865847">
                <a:tc>
                  <a:txBody>
                    <a:bodyPr/>
                    <a:lstStyle/>
                    <a:p>
                      <a:pPr algn="just" rtl="0" fontAlgn="ctr"/>
                      <a:r>
                        <a:rPr lang="es-ES" sz="1400" b="0" i="0" u="none" strike="noStrike">
                          <a:solidFill>
                            <a:srgbClr val="000000"/>
                          </a:solidFill>
                          <a:latin typeface="Times New Roman"/>
                        </a:rPr>
                        <a:t>Existe relación entre el tipo de actividad comercial y </a:t>
                      </a:r>
                      <a:r>
                        <a:rPr lang="es-ES" sz="1400" b="1" i="0" u="none" strike="noStrike">
                          <a:solidFill>
                            <a:srgbClr val="000000"/>
                          </a:solidFill>
                          <a:latin typeface="Times New Roman"/>
                        </a:rPr>
                        <a:t>la realización de publicidad</a:t>
                      </a:r>
                      <a:r>
                        <a:rPr lang="es-ES" sz="1400" b="0" i="0" u="none" strike="noStrike">
                          <a:solidFill>
                            <a:srgbClr val="000000"/>
                          </a:solidFill>
                          <a:latin typeface="Times New Roman"/>
                        </a:rPr>
                        <a:t>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s-ES" sz="1400" b="0" i="0" u="none" strike="noStrike">
                          <a:solidFill>
                            <a:srgbClr val="000000"/>
                          </a:solidFill>
                          <a:latin typeface="Times New Roman"/>
                        </a:rPr>
                        <a:t>0</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ES" sz="1400" b="0" i="0" u="none" strike="noStrike" dirty="0">
                          <a:solidFill>
                            <a:srgbClr val="000000"/>
                          </a:solidFill>
                          <a:latin typeface="Times New Roman"/>
                        </a:rPr>
                        <a:t>Aceptada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ES" sz="1400" b="0" i="0" u="none" strike="noStrike" dirty="0">
                          <a:solidFill>
                            <a:srgbClr val="000000"/>
                          </a:solidFill>
                          <a:latin typeface="Calibri"/>
                        </a:rPr>
                        <a:t>Al ser </a:t>
                      </a:r>
                      <a:r>
                        <a:rPr lang="es-ES" sz="1400" b="0" i="0" u="sng" strike="noStrike" dirty="0">
                          <a:solidFill>
                            <a:srgbClr val="000000"/>
                          </a:solidFill>
                          <a:latin typeface="Calibri"/>
                        </a:rPr>
                        <a:t>0,00 ≤ 0,05</a:t>
                      </a:r>
                      <a:r>
                        <a:rPr lang="es-ES" sz="1400" b="0" i="0" u="none" strike="noStrike" dirty="0">
                          <a:solidFill>
                            <a:srgbClr val="000000"/>
                          </a:solidFill>
                          <a:latin typeface="Calibri"/>
                        </a:rPr>
                        <a:t>  Se acepta la hipótesis, afirmando la relación de las variables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865847">
                <a:tc>
                  <a:txBody>
                    <a:bodyPr/>
                    <a:lstStyle/>
                    <a:p>
                      <a:pPr algn="just" rtl="0" fontAlgn="b"/>
                      <a:r>
                        <a:rPr lang="es-ES" sz="1400" b="0" i="0" u="none" strike="noStrike">
                          <a:solidFill>
                            <a:srgbClr val="000000"/>
                          </a:solidFill>
                          <a:latin typeface="Times New Roman"/>
                        </a:rPr>
                        <a:t>Existe relación entre el tipo de actividad comercial y </a:t>
                      </a:r>
                      <a:r>
                        <a:rPr lang="es-ES" sz="1400" b="1" i="0" u="none" strike="noStrike">
                          <a:solidFill>
                            <a:srgbClr val="000000"/>
                          </a:solidFill>
                          <a:latin typeface="Times New Roman"/>
                        </a:rPr>
                        <a:t>la realización de promociones</a:t>
                      </a:r>
                      <a:r>
                        <a:rPr lang="es-ES" sz="1400" b="0" i="0" u="none" strike="noStrike">
                          <a:solidFill>
                            <a:srgbClr val="000000"/>
                          </a:solidFill>
                          <a:latin typeface="Times New Roman"/>
                        </a:rPr>
                        <a:t> </a:t>
                      </a:r>
                    </a:p>
                  </a:txBody>
                  <a:tcPr marL="8759" marR="8759" marT="87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s-ES" sz="1400" b="0" i="0" u="none" strike="noStrike">
                          <a:solidFill>
                            <a:srgbClr val="000000"/>
                          </a:solidFill>
                          <a:latin typeface="Times New Roman"/>
                        </a:rPr>
                        <a:t>0</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ES" sz="1400" b="0" i="0" u="none" strike="noStrike">
                          <a:solidFill>
                            <a:srgbClr val="000000"/>
                          </a:solidFill>
                          <a:latin typeface="Times New Roman"/>
                        </a:rPr>
                        <a:t>Aceptada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ES" sz="1400" b="0" i="0" u="none" strike="noStrike" dirty="0">
                          <a:solidFill>
                            <a:srgbClr val="000000"/>
                          </a:solidFill>
                          <a:latin typeface="Calibri"/>
                        </a:rPr>
                        <a:t>Al ser </a:t>
                      </a:r>
                      <a:r>
                        <a:rPr lang="es-ES" sz="1400" b="0" i="0" u="sng" strike="noStrike" dirty="0">
                          <a:solidFill>
                            <a:srgbClr val="000000"/>
                          </a:solidFill>
                          <a:latin typeface="Calibri"/>
                        </a:rPr>
                        <a:t>0,00 ≤ 0,05</a:t>
                      </a:r>
                      <a:r>
                        <a:rPr lang="es-ES" sz="1400" b="0" i="0" u="none" strike="noStrike" dirty="0">
                          <a:solidFill>
                            <a:srgbClr val="000000"/>
                          </a:solidFill>
                          <a:latin typeface="Calibri"/>
                        </a:rPr>
                        <a:t>  Se acepta la hipótesis, afirmando la relación de las variables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149538">
                <a:tc>
                  <a:txBody>
                    <a:bodyPr/>
                    <a:lstStyle/>
                    <a:p>
                      <a:pPr algn="just" rtl="0" fontAlgn="b"/>
                      <a:r>
                        <a:rPr lang="es-ES" sz="1400" b="0" i="0" u="none" strike="noStrike">
                          <a:solidFill>
                            <a:srgbClr val="000000"/>
                          </a:solidFill>
                          <a:latin typeface="Times New Roman"/>
                        </a:rPr>
                        <a:t>Existe relación entre el tipo de actividad comercial y </a:t>
                      </a:r>
                      <a:r>
                        <a:rPr lang="es-ES" sz="1400" b="1" i="0" u="none" strike="noStrike">
                          <a:solidFill>
                            <a:srgbClr val="000000"/>
                          </a:solidFill>
                          <a:latin typeface="Times New Roman"/>
                        </a:rPr>
                        <a:t>la realización de algún tipo de planificación</a:t>
                      </a:r>
                      <a:r>
                        <a:rPr lang="es-ES" sz="1400" b="0" i="0" u="none" strike="noStrike">
                          <a:solidFill>
                            <a:srgbClr val="000000"/>
                          </a:solidFill>
                          <a:latin typeface="Times New Roman"/>
                        </a:rPr>
                        <a:t> </a:t>
                      </a:r>
                    </a:p>
                  </a:txBody>
                  <a:tcPr marL="8759" marR="8759" marT="87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s-ES" sz="1400" b="0" i="0" u="none" strike="noStrike">
                          <a:solidFill>
                            <a:srgbClr val="000000"/>
                          </a:solidFill>
                          <a:latin typeface="Times New Roman"/>
                        </a:rPr>
                        <a:t>0</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ES" sz="1400" b="0" i="0" u="none" strike="noStrike">
                          <a:solidFill>
                            <a:srgbClr val="000000"/>
                          </a:solidFill>
                          <a:latin typeface="Times New Roman"/>
                        </a:rPr>
                        <a:t>Aceptada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ES" sz="1400" b="0" i="0" u="none" strike="noStrike" dirty="0">
                          <a:solidFill>
                            <a:srgbClr val="000000"/>
                          </a:solidFill>
                          <a:latin typeface="Calibri"/>
                        </a:rPr>
                        <a:t>Al ser</a:t>
                      </a:r>
                      <a:r>
                        <a:rPr lang="es-ES" sz="1400" b="0" i="0" u="sng" strike="noStrike" dirty="0">
                          <a:solidFill>
                            <a:srgbClr val="000000"/>
                          </a:solidFill>
                          <a:latin typeface="Calibri"/>
                        </a:rPr>
                        <a:t> 0,00 ≤ 0,05</a:t>
                      </a:r>
                      <a:r>
                        <a:rPr lang="es-ES" sz="1400" b="0" i="0" u="none" strike="noStrike" dirty="0">
                          <a:solidFill>
                            <a:srgbClr val="000000"/>
                          </a:solidFill>
                          <a:latin typeface="Calibri"/>
                        </a:rPr>
                        <a:t>  Se acepta la hipótesis, afirmando la relación de las variables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149538">
                <a:tc>
                  <a:txBody>
                    <a:bodyPr/>
                    <a:lstStyle/>
                    <a:p>
                      <a:pPr algn="just" rtl="0" fontAlgn="b"/>
                      <a:r>
                        <a:rPr lang="es-ES" sz="1400" b="0" i="0" u="none" strike="noStrike" dirty="0">
                          <a:solidFill>
                            <a:srgbClr val="000000"/>
                          </a:solidFill>
                          <a:latin typeface="Calibri"/>
                        </a:rPr>
                        <a:t>Existe relación entre el tipo de actividad comercial  y  si </a:t>
                      </a:r>
                      <a:r>
                        <a:rPr lang="es-ES" sz="1400" b="1" i="0" u="none" strike="noStrike" dirty="0">
                          <a:solidFill>
                            <a:srgbClr val="000000"/>
                          </a:solidFill>
                          <a:latin typeface="Calibri"/>
                        </a:rPr>
                        <a:t>el negocio pertenece a algún tipo de cadena  o asociación</a:t>
                      </a:r>
                      <a:r>
                        <a:rPr lang="es-ES" sz="1400" b="0" i="0" u="none" strike="noStrike" dirty="0">
                          <a:solidFill>
                            <a:srgbClr val="000000"/>
                          </a:solidFill>
                          <a:latin typeface="Calibri"/>
                        </a:rPr>
                        <a:t> </a:t>
                      </a:r>
                    </a:p>
                  </a:txBody>
                  <a:tcPr marL="8759" marR="8759" marT="875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s-ES" sz="1400" b="0" i="0" u="none" strike="noStrike">
                          <a:solidFill>
                            <a:srgbClr val="000000"/>
                          </a:solidFill>
                          <a:latin typeface="Times New Roman"/>
                        </a:rPr>
                        <a:t>0</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ES" sz="1400" b="0" i="0" u="none" strike="noStrike">
                          <a:solidFill>
                            <a:srgbClr val="000000"/>
                          </a:solidFill>
                          <a:latin typeface="Times New Roman"/>
                        </a:rPr>
                        <a:t>Aceptada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s-ES" sz="1400" b="0" i="0" u="none" strike="noStrike" dirty="0">
                          <a:solidFill>
                            <a:srgbClr val="000000"/>
                          </a:solidFill>
                          <a:latin typeface="Calibri"/>
                        </a:rPr>
                        <a:t>Al ser </a:t>
                      </a:r>
                      <a:r>
                        <a:rPr lang="es-ES" sz="1400" b="0" i="0" u="sng" strike="noStrike" dirty="0">
                          <a:solidFill>
                            <a:srgbClr val="000000"/>
                          </a:solidFill>
                          <a:latin typeface="Calibri"/>
                        </a:rPr>
                        <a:t>0,00 ≤ 0,05</a:t>
                      </a:r>
                      <a:r>
                        <a:rPr lang="es-ES" sz="1400" b="0" i="0" u="none" strike="noStrike" dirty="0">
                          <a:solidFill>
                            <a:srgbClr val="000000"/>
                          </a:solidFill>
                          <a:latin typeface="Calibri"/>
                        </a:rPr>
                        <a:t>  Se acepta la hipótesis, afirmando la relación de las variables </a:t>
                      </a:r>
                    </a:p>
                  </a:txBody>
                  <a:tcPr marL="8759" marR="8759" marT="87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a:xfrm>
            <a:off x="214282" y="571480"/>
            <a:ext cx="8929718" cy="6000792"/>
            <a:chOff x="-12" y="-38100"/>
            <a:chExt cx="9315583" cy="5875656"/>
          </a:xfrm>
        </p:grpSpPr>
        <p:grpSp>
          <p:nvGrpSpPr>
            <p:cNvPr id="5" name="Group 134"/>
            <p:cNvGrpSpPr/>
            <p:nvPr/>
          </p:nvGrpSpPr>
          <p:grpSpPr>
            <a:xfrm>
              <a:off x="-12" y="480048"/>
              <a:ext cx="9260160" cy="5357508"/>
              <a:chOff x="-12" y="-89056"/>
              <a:chExt cx="9447928" cy="5823755"/>
            </a:xfrm>
          </p:grpSpPr>
          <p:grpSp>
            <p:nvGrpSpPr>
              <p:cNvPr id="7" name="Group 135"/>
              <p:cNvGrpSpPr/>
              <p:nvPr/>
            </p:nvGrpSpPr>
            <p:grpSpPr>
              <a:xfrm>
                <a:off x="-12" y="-89056"/>
                <a:ext cx="9447928" cy="5823755"/>
                <a:chOff x="-12" y="-89056"/>
                <a:chExt cx="9447928" cy="5823755"/>
              </a:xfrm>
            </p:grpSpPr>
            <p:grpSp>
              <p:nvGrpSpPr>
                <p:cNvPr id="15" name="Group 136"/>
                <p:cNvGrpSpPr/>
                <p:nvPr/>
              </p:nvGrpSpPr>
              <p:grpSpPr>
                <a:xfrm>
                  <a:off x="-12" y="-89056"/>
                  <a:ext cx="9447928" cy="5823755"/>
                  <a:chOff x="-12" y="-89056"/>
                  <a:chExt cx="9447928" cy="5823755"/>
                </a:xfrm>
              </p:grpSpPr>
              <p:grpSp>
                <p:nvGrpSpPr>
                  <p:cNvPr id="20" name="Group 137"/>
                  <p:cNvGrpSpPr/>
                  <p:nvPr/>
                </p:nvGrpSpPr>
                <p:grpSpPr>
                  <a:xfrm>
                    <a:off x="-12" y="-89056"/>
                    <a:ext cx="874632" cy="5823753"/>
                    <a:chOff x="-12" y="-89056"/>
                    <a:chExt cx="874632" cy="5823753"/>
                  </a:xfrm>
                </p:grpSpPr>
                <p:sp>
                  <p:nvSpPr>
                    <p:cNvPr id="34" name="Rounded Rectangle 143"/>
                    <p:cNvSpPr/>
                    <p:nvPr/>
                  </p:nvSpPr>
                  <p:spPr>
                    <a:xfrm>
                      <a:off x="1" y="1576677"/>
                      <a:ext cx="874619" cy="861921"/>
                    </a:xfrm>
                    <a:prstGeom prst="round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Aft>
                          <a:spcPts val="1000"/>
                        </a:spcAft>
                      </a:pPr>
                      <a:r>
                        <a:rPr lang="es-ES" sz="1050" b="1" dirty="0">
                          <a:latin typeface="Times New Roman"/>
                          <a:ea typeface="Calibri"/>
                          <a:cs typeface="Times New Roman"/>
                        </a:rPr>
                        <a:t>Problema</a:t>
                      </a:r>
                      <a:endParaRPr lang="en-US" sz="1400" dirty="0">
                        <a:latin typeface="Times New Roman"/>
                        <a:ea typeface="Calibri"/>
                        <a:cs typeface="Times New Roman"/>
                      </a:endParaRPr>
                    </a:p>
                  </p:txBody>
                </p:sp>
                <p:sp>
                  <p:nvSpPr>
                    <p:cNvPr id="35" name="Rounded Rectangle 144"/>
                    <p:cNvSpPr/>
                    <p:nvPr/>
                  </p:nvSpPr>
                  <p:spPr>
                    <a:xfrm>
                      <a:off x="0" y="-89056"/>
                      <a:ext cx="816335" cy="1375693"/>
                    </a:xfrm>
                    <a:prstGeom prst="round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Aft>
                          <a:spcPts val="1000"/>
                        </a:spcAft>
                      </a:pPr>
                      <a:r>
                        <a:rPr lang="es-ES" sz="1050" b="1" dirty="0">
                          <a:latin typeface="Times New Roman"/>
                          <a:ea typeface="Calibri"/>
                          <a:cs typeface="Times New Roman"/>
                        </a:rPr>
                        <a:t>Efectos</a:t>
                      </a:r>
                      <a:endParaRPr lang="en-US" sz="1400" dirty="0">
                        <a:latin typeface="Times New Roman"/>
                        <a:ea typeface="Calibri"/>
                        <a:cs typeface="Times New Roman"/>
                      </a:endParaRPr>
                    </a:p>
                  </p:txBody>
                </p:sp>
                <p:sp>
                  <p:nvSpPr>
                    <p:cNvPr id="36" name="Rounded Rectangle 145"/>
                    <p:cNvSpPr/>
                    <p:nvPr/>
                  </p:nvSpPr>
                  <p:spPr>
                    <a:xfrm>
                      <a:off x="-12" y="2616157"/>
                      <a:ext cx="816326" cy="1274371"/>
                    </a:xfrm>
                    <a:prstGeom prst="round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Aft>
                          <a:spcPts val="1000"/>
                        </a:spcAft>
                      </a:pPr>
                      <a:r>
                        <a:rPr lang="es-ES" sz="1050" b="1" dirty="0">
                          <a:latin typeface="Times New Roman"/>
                          <a:ea typeface="Calibri"/>
                          <a:cs typeface="Times New Roman"/>
                        </a:rPr>
                        <a:t>Causa: Nivel 1</a:t>
                      </a:r>
                      <a:endParaRPr lang="en-US" sz="1400" dirty="0">
                        <a:latin typeface="Times New Roman"/>
                        <a:ea typeface="Calibri"/>
                        <a:cs typeface="Times New Roman"/>
                      </a:endParaRPr>
                    </a:p>
                  </p:txBody>
                </p:sp>
                <p:sp>
                  <p:nvSpPr>
                    <p:cNvPr id="37" name="Rounded Rectangle 146"/>
                    <p:cNvSpPr/>
                    <p:nvPr/>
                  </p:nvSpPr>
                  <p:spPr>
                    <a:xfrm>
                      <a:off x="-1" y="4049294"/>
                      <a:ext cx="816315" cy="1685403"/>
                    </a:xfrm>
                    <a:prstGeom prst="round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50000"/>
                        </a:lnSpc>
                        <a:spcAft>
                          <a:spcPts val="1000"/>
                        </a:spcAft>
                      </a:pPr>
                      <a:r>
                        <a:rPr lang="es-ES" sz="1050" b="1" dirty="0">
                          <a:latin typeface="Times New Roman"/>
                          <a:ea typeface="Calibri"/>
                          <a:cs typeface="Times New Roman"/>
                        </a:rPr>
                        <a:t>Causa: Nivel 2</a:t>
                      </a:r>
                      <a:endParaRPr lang="en-US" sz="1400" dirty="0">
                        <a:latin typeface="Times New Roman"/>
                        <a:ea typeface="Calibri"/>
                        <a:cs typeface="Times New Roman"/>
                      </a:endParaRPr>
                    </a:p>
                  </p:txBody>
                </p:sp>
              </p:grpSp>
              <p:grpSp>
                <p:nvGrpSpPr>
                  <p:cNvPr id="21" name="Group 147"/>
                  <p:cNvGrpSpPr/>
                  <p:nvPr/>
                </p:nvGrpSpPr>
                <p:grpSpPr>
                  <a:xfrm>
                    <a:off x="940654" y="-2133"/>
                    <a:ext cx="8507262" cy="5736832"/>
                    <a:chOff x="-1269146" y="-316458"/>
                    <a:chExt cx="8507262" cy="5736832"/>
                  </a:xfrm>
                </p:grpSpPr>
                <p:sp>
                  <p:nvSpPr>
                    <p:cNvPr id="22" name="Flowchart: Process 148"/>
                    <p:cNvSpPr/>
                    <p:nvPr/>
                  </p:nvSpPr>
                  <p:spPr>
                    <a:xfrm>
                      <a:off x="862846" y="-316454"/>
                      <a:ext cx="2028800" cy="1246996"/>
                    </a:xfrm>
                    <a:prstGeom prst="flowChartProcess">
                      <a:avLst/>
                    </a:prstGeom>
                    <a:gradFill rotWithShape="1">
                      <a:gsLst>
                        <a:gs pos="0">
                          <a:srgbClr val="4F81BD">
                            <a:tint val="50000"/>
                            <a:satMod val="300000"/>
                          </a:srgbClr>
                        </a:gs>
                        <a:gs pos="70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55905">
                        <a:lnSpc>
                          <a:spcPct val="150000"/>
                        </a:lnSpc>
                        <a:spcAft>
                          <a:spcPts val="1000"/>
                        </a:spcAft>
                      </a:pPr>
                      <a:r>
                        <a:rPr lang="es-ES" sz="1050" b="1" dirty="0" smtClean="0">
                          <a:latin typeface="Times New Roman"/>
                          <a:ea typeface="Calibri"/>
                          <a:cs typeface="Times New Roman"/>
                        </a:rPr>
                        <a:t>Excesiva competitividad de los locales para obtener  ingresos.  </a:t>
                      </a:r>
                      <a:endParaRPr lang="en-US" sz="1400" dirty="0">
                        <a:latin typeface="Times New Roman"/>
                        <a:ea typeface="Calibri"/>
                        <a:cs typeface="Times New Roman"/>
                      </a:endParaRPr>
                    </a:p>
                  </p:txBody>
                </p:sp>
                <p:sp>
                  <p:nvSpPr>
                    <p:cNvPr id="23" name="Flowchart: Process 149"/>
                    <p:cNvSpPr/>
                    <p:nvPr/>
                  </p:nvSpPr>
                  <p:spPr>
                    <a:xfrm>
                      <a:off x="2985093" y="-316458"/>
                      <a:ext cx="2028800" cy="1257118"/>
                    </a:xfrm>
                    <a:prstGeom prst="flowChartProcess">
                      <a:avLst/>
                    </a:prstGeom>
                    <a:gradFill rotWithShape="1">
                      <a:gsLst>
                        <a:gs pos="0">
                          <a:srgbClr val="4F81BD">
                            <a:tint val="50000"/>
                            <a:satMod val="300000"/>
                          </a:srgbClr>
                        </a:gs>
                        <a:gs pos="70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50000"/>
                        </a:lnSpc>
                        <a:spcAft>
                          <a:spcPts val="1000"/>
                        </a:spcAft>
                      </a:pPr>
                      <a:r>
                        <a:rPr lang="es-ES" sz="1050" b="1" dirty="0">
                          <a:latin typeface="Times New Roman"/>
                          <a:ea typeface="Calibri"/>
                          <a:cs typeface="Times New Roman"/>
                        </a:rPr>
                        <a:t>Contaminación </a:t>
                      </a:r>
                      <a:r>
                        <a:rPr lang="es-ES" sz="1050" b="1" dirty="0" smtClean="0">
                          <a:latin typeface="Times New Roman"/>
                          <a:ea typeface="Calibri"/>
                          <a:cs typeface="Times New Roman"/>
                        </a:rPr>
                        <a:t>visual y auditiva donde se concentran los negocios comerciales.</a:t>
                      </a:r>
                      <a:endParaRPr lang="en-US" sz="1400" dirty="0">
                        <a:latin typeface="Times New Roman"/>
                        <a:ea typeface="Calibri"/>
                        <a:cs typeface="Times New Roman"/>
                      </a:endParaRPr>
                    </a:p>
                  </p:txBody>
                </p:sp>
                <p:sp>
                  <p:nvSpPr>
                    <p:cNvPr id="24" name="Flowchart: Process 150"/>
                    <p:cNvSpPr/>
                    <p:nvPr/>
                  </p:nvSpPr>
                  <p:spPr>
                    <a:xfrm>
                      <a:off x="-841163" y="1314448"/>
                      <a:ext cx="7527571" cy="809823"/>
                    </a:xfrm>
                    <a:prstGeom prst="flowChartProcess">
                      <a:avLst/>
                    </a:prstGeom>
                    <a:solidFill>
                      <a:schemeClr val="accent6">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55905" algn="ctr">
                        <a:lnSpc>
                          <a:spcPct val="150000"/>
                        </a:lnSpc>
                        <a:spcAft>
                          <a:spcPts val="1000"/>
                        </a:spcAft>
                      </a:pPr>
                      <a:r>
                        <a:rPr lang="es-MX" sz="1400" dirty="0" smtClean="0"/>
                        <a:t>CARENCIA DE INFORMACIÓN GEOGRÁFICA Y GESTIÓN ADMINISTRATIVA DE LAS LÍNEAS DE NEGOCIO EN LA PARROQUIA BELISARIO QUEVEDO, EN EL DISTRITO METROPOLITANO DE QUITO</a:t>
                      </a:r>
                      <a:endParaRPr lang="en-US" sz="1400" dirty="0">
                        <a:latin typeface="Times New Roman"/>
                        <a:ea typeface="Calibri"/>
                        <a:cs typeface="Times New Roman"/>
                      </a:endParaRPr>
                    </a:p>
                  </p:txBody>
                </p:sp>
                <p:sp>
                  <p:nvSpPr>
                    <p:cNvPr id="25" name="Flowchart: Process 151"/>
                    <p:cNvSpPr/>
                    <p:nvPr/>
                  </p:nvSpPr>
                  <p:spPr>
                    <a:xfrm>
                      <a:off x="380599" y="3899661"/>
                      <a:ext cx="1563074" cy="1520711"/>
                    </a:xfrm>
                    <a:prstGeom prst="flowChartProcess">
                      <a:avLst/>
                    </a:prstGeom>
                    <a:solidFill>
                      <a:schemeClr val="tx2">
                        <a:lumMod val="20000"/>
                        <a:lumOff val="80000"/>
                      </a:scheme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55905" algn="just">
                        <a:lnSpc>
                          <a:spcPct val="150000"/>
                        </a:lnSpc>
                        <a:spcAft>
                          <a:spcPts val="1000"/>
                        </a:spcAft>
                      </a:pPr>
                      <a:r>
                        <a:rPr lang="es-ES" sz="1200" b="1" dirty="0" smtClean="0">
                          <a:latin typeface="Times New Roman"/>
                          <a:ea typeface="Calibri"/>
                          <a:cs typeface="Times New Roman"/>
                        </a:rPr>
                        <a:t>Poco control de los permisos de funcionamiento de establecimientos.</a:t>
                      </a:r>
                      <a:endParaRPr lang="en-US" sz="1200" dirty="0">
                        <a:latin typeface="Times New Roman"/>
                        <a:ea typeface="Calibri"/>
                        <a:cs typeface="Times New Roman"/>
                      </a:endParaRPr>
                    </a:p>
                  </p:txBody>
                </p:sp>
                <p:sp>
                  <p:nvSpPr>
                    <p:cNvPr id="26" name="Flowchart: Process 152"/>
                    <p:cNvSpPr/>
                    <p:nvPr/>
                  </p:nvSpPr>
                  <p:spPr>
                    <a:xfrm>
                      <a:off x="-1269125" y="-314331"/>
                      <a:ext cx="2028800" cy="1246995"/>
                    </a:xfrm>
                    <a:prstGeom prst="flowChartProcess">
                      <a:avLst/>
                    </a:prstGeom>
                    <a:gradFill rotWithShape="1">
                      <a:gsLst>
                        <a:gs pos="0">
                          <a:srgbClr val="4F81BD">
                            <a:tint val="50000"/>
                            <a:satMod val="300000"/>
                          </a:srgbClr>
                        </a:gs>
                        <a:gs pos="70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55905" algn="ctr">
                        <a:lnSpc>
                          <a:spcPct val="150000"/>
                        </a:lnSpc>
                        <a:spcAft>
                          <a:spcPts val="1000"/>
                        </a:spcAft>
                      </a:pPr>
                      <a:r>
                        <a:rPr lang="es-ES" sz="1050" b="1" dirty="0" smtClean="0">
                          <a:latin typeface="Times New Roman"/>
                          <a:ea typeface="Calibri"/>
                          <a:cs typeface="Times New Roman"/>
                        </a:rPr>
                        <a:t>Aglutinamiento de locales comerciales en la Parroquia Belisario Quevedo.</a:t>
                      </a:r>
                      <a:endParaRPr lang="en-US" sz="1400" dirty="0">
                        <a:latin typeface="Times New Roman"/>
                        <a:ea typeface="Calibri"/>
                        <a:cs typeface="Times New Roman"/>
                      </a:endParaRPr>
                    </a:p>
                  </p:txBody>
                </p:sp>
                <p:sp>
                  <p:nvSpPr>
                    <p:cNvPr id="27" name="Flowchart: Process 153"/>
                    <p:cNvSpPr/>
                    <p:nvPr/>
                  </p:nvSpPr>
                  <p:spPr>
                    <a:xfrm>
                      <a:off x="5162534" y="-296940"/>
                      <a:ext cx="2028799" cy="1246995"/>
                    </a:xfrm>
                    <a:prstGeom prst="flowChartProcess">
                      <a:avLst/>
                    </a:prstGeom>
                    <a:gradFill rotWithShape="1">
                      <a:gsLst>
                        <a:gs pos="0">
                          <a:srgbClr val="4F81BD">
                            <a:tint val="50000"/>
                            <a:satMod val="300000"/>
                          </a:srgbClr>
                        </a:gs>
                        <a:gs pos="70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55905" algn="ctr">
                        <a:lnSpc>
                          <a:spcPct val="150000"/>
                        </a:lnSpc>
                        <a:spcAft>
                          <a:spcPts val="1000"/>
                        </a:spcAft>
                      </a:pPr>
                      <a:r>
                        <a:rPr lang="es-ES" sz="1050" b="1" dirty="0" smtClean="0">
                          <a:latin typeface="Times New Roman"/>
                          <a:ea typeface="Calibri"/>
                          <a:cs typeface="Times New Roman"/>
                        </a:rPr>
                        <a:t>Cierre prematuro de negocios. </a:t>
                      </a:r>
                      <a:endParaRPr lang="en-US" sz="1400" dirty="0">
                        <a:latin typeface="Times New Roman"/>
                        <a:ea typeface="Calibri"/>
                        <a:cs typeface="Times New Roman"/>
                      </a:endParaRPr>
                    </a:p>
                  </p:txBody>
                </p:sp>
                <p:sp>
                  <p:nvSpPr>
                    <p:cNvPr id="28" name="Flowchart: Process 154"/>
                    <p:cNvSpPr/>
                    <p:nvPr/>
                  </p:nvSpPr>
                  <p:spPr>
                    <a:xfrm>
                      <a:off x="-1269123" y="2405282"/>
                      <a:ext cx="2667111" cy="1097989"/>
                    </a:xfrm>
                    <a:prstGeom prst="flowChartProcess">
                      <a:avLst/>
                    </a:prstGeom>
                    <a:solidFill>
                      <a:schemeClr val="bg1">
                        <a:lumMod val="75000"/>
                      </a:scheme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55905" algn="ctr">
                        <a:lnSpc>
                          <a:spcPct val="150000"/>
                        </a:lnSpc>
                        <a:spcAft>
                          <a:spcPts val="1000"/>
                        </a:spcAft>
                      </a:pPr>
                      <a:r>
                        <a:rPr lang="es-ES" sz="1100" b="1" dirty="0" smtClean="0">
                          <a:latin typeface="Times New Roman"/>
                          <a:ea typeface="Calibri"/>
                          <a:cs typeface="Times New Roman"/>
                        </a:rPr>
                        <a:t>Ausencia de un plan organizado de  crecimiento comercial del Zonal .</a:t>
                      </a:r>
                      <a:endParaRPr lang="en-US" sz="1100" dirty="0">
                        <a:latin typeface="Times New Roman"/>
                        <a:ea typeface="Calibri"/>
                        <a:cs typeface="Times New Roman"/>
                      </a:endParaRPr>
                    </a:p>
                    <a:p>
                      <a:pPr indent="255905" algn="ctr">
                        <a:lnSpc>
                          <a:spcPct val="150000"/>
                        </a:lnSpc>
                        <a:spcAft>
                          <a:spcPts val="1000"/>
                        </a:spcAft>
                      </a:pPr>
                      <a:r>
                        <a:rPr lang="es-ES" sz="1050" b="1" dirty="0">
                          <a:latin typeface="Times New Roman"/>
                          <a:ea typeface="Calibri"/>
                          <a:cs typeface="Times New Roman"/>
                        </a:rPr>
                        <a:t> </a:t>
                      </a:r>
                      <a:endParaRPr lang="en-US" sz="1400" dirty="0">
                        <a:latin typeface="Times New Roman"/>
                        <a:ea typeface="Calibri"/>
                        <a:cs typeface="Times New Roman"/>
                      </a:endParaRPr>
                    </a:p>
                  </p:txBody>
                </p:sp>
                <p:sp>
                  <p:nvSpPr>
                    <p:cNvPr id="29" name="Flowchart: Process 155"/>
                    <p:cNvSpPr/>
                    <p:nvPr/>
                  </p:nvSpPr>
                  <p:spPr>
                    <a:xfrm>
                      <a:off x="4571005" y="2378186"/>
                      <a:ext cx="2667111" cy="1097989"/>
                    </a:xfrm>
                    <a:prstGeom prst="flowChartProcess">
                      <a:avLst/>
                    </a:prstGeom>
                    <a:solidFill>
                      <a:schemeClr val="bg1">
                        <a:lumMod val="75000"/>
                      </a:scheme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55905" algn="ctr">
                        <a:lnSpc>
                          <a:spcPct val="150000"/>
                        </a:lnSpc>
                        <a:spcAft>
                          <a:spcPts val="1000"/>
                        </a:spcAft>
                      </a:pPr>
                      <a:r>
                        <a:rPr lang="es-ES" sz="1050" b="1" dirty="0" smtClean="0">
                          <a:latin typeface="Times New Roman"/>
                          <a:ea typeface="Calibri"/>
                          <a:cs typeface="Times New Roman"/>
                        </a:rPr>
                        <a:t>Poca inversión en levantamiento de información geográfica para el desarrollo del mercado en el  Zonal .</a:t>
                      </a:r>
                      <a:endParaRPr lang="en-US" sz="1400" dirty="0">
                        <a:latin typeface="Times New Roman"/>
                        <a:ea typeface="Calibri"/>
                        <a:cs typeface="Times New Roman"/>
                      </a:endParaRPr>
                    </a:p>
                    <a:p>
                      <a:pPr indent="255905" algn="just">
                        <a:lnSpc>
                          <a:spcPct val="150000"/>
                        </a:lnSpc>
                        <a:spcAft>
                          <a:spcPts val="1000"/>
                        </a:spcAft>
                      </a:pPr>
                      <a:r>
                        <a:rPr lang="es-ES" sz="1050" b="1" dirty="0">
                          <a:latin typeface="Times New Roman"/>
                          <a:ea typeface="Calibri"/>
                          <a:cs typeface="Times New Roman"/>
                        </a:rPr>
                        <a:t> </a:t>
                      </a:r>
                      <a:endParaRPr lang="en-US" sz="1400" dirty="0">
                        <a:latin typeface="Times New Roman"/>
                        <a:ea typeface="Calibri"/>
                        <a:cs typeface="Times New Roman"/>
                      </a:endParaRPr>
                    </a:p>
                  </p:txBody>
                </p:sp>
                <p:sp>
                  <p:nvSpPr>
                    <p:cNvPr id="30" name="Flowchart: Process 156"/>
                    <p:cNvSpPr/>
                    <p:nvPr/>
                  </p:nvSpPr>
                  <p:spPr>
                    <a:xfrm>
                      <a:off x="2078051" y="3789147"/>
                      <a:ext cx="2009333" cy="1631226"/>
                    </a:xfrm>
                    <a:prstGeom prst="flowChartProcess">
                      <a:avLst/>
                    </a:prstGeom>
                    <a:solidFill>
                      <a:schemeClr val="tx2">
                        <a:lumMod val="20000"/>
                        <a:lumOff val="80000"/>
                      </a:scheme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55905" algn="just">
                        <a:lnSpc>
                          <a:spcPct val="150000"/>
                        </a:lnSpc>
                        <a:spcAft>
                          <a:spcPts val="1000"/>
                        </a:spcAft>
                      </a:pPr>
                      <a:r>
                        <a:rPr lang="es-ES" sz="1050" b="1" dirty="0">
                          <a:latin typeface="Times New Roman"/>
                          <a:ea typeface="Calibri"/>
                          <a:cs typeface="Times New Roman"/>
                        </a:rPr>
                        <a:t>Falta de interés por parte del sector público y privado para generar </a:t>
                      </a:r>
                      <a:r>
                        <a:rPr lang="es-ES" sz="1050" b="1" dirty="0" smtClean="0">
                          <a:latin typeface="Times New Roman"/>
                          <a:ea typeface="Calibri"/>
                          <a:cs typeface="Times New Roman"/>
                        </a:rPr>
                        <a:t>información en el área comercial </a:t>
                      </a:r>
                      <a:endParaRPr lang="en-US" sz="1400" dirty="0">
                        <a:latin typeface="Times New Roman"/>
                        <a:ea typeface="Calibri"/>
                        <a:cs typeface="Times New Roman"/>
                      </a:endParaRPr>
                    </a:p>
                    <a:p>
                      <a:pPr indent="255905" algn="just">
                        <a:lnSpc>
                          <a:spcPct val="150000"/>
                        </a:lnSpc>
                        <a:spcAft>
                          <a:spcPts val="1000"/>
                        </a:spcAft>
                      </a:pPr>
                      <a:r>
                        <a:rPr lang="es-ES" sz="1050" b="1" dirty="0">
                          <a:latin typeface="Times New Roman"/>
                          <a:ea typeface="Calibri"/>
                          <a:cs typeface="Times New Roman"/>
                        </a:rPr>
                        <a:t> </a:t>
                      </a:r>
                      <a:endParaRPr lang="en-US" sz="1400" dirty="0">
                        <a:latin typeface="Times New Roman"/>
                        <a:ea typeface="Calibri"/>
                        <a:cs typeface="Times New Roman"/>
                      </a:endParaRPr>
                    </a:p>
                  </p:txBody>
                </p:sp>
                <p:sp>
                  <p:nvSpPr>
                    <p:cNvPr id="31" name="Flowchart: Process 157"/>
                    <p:cNvSpPr/>
                    <p:nvPr/>
                  </p:nvSpPr>
                  <p:spPr>
                    <a:xfrm>
                      <a:off x="1617154" y="2378188"/>
                      <a:ext cx="2667111" cy="1097989"/>
                    </a:xfrm>
                    <a:prstGeom prst="flowChartProcess">
                      <a:avLst/>
                    </a:prstGeom>
                    <a:solidFill>
                      <a:schemeClr val="bg1">
                        <a:lumMod val="75000"/>
                      </a:scheme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55905" algn="just">
                        <a:lnSpc>
                          <a:spcPct val="150000"/>
                        </a:lnSpc>
                        <a:spcAft>
                          <a:spcPts val="1000"/>
                        </a:spcAft>
                      </a:pPr>
                      <a:r>
                        <a:rPr lang="es-ES" sz="1050" b="1" dirty="0" smtClean="0">
                          <a:latin typeface="Times New Roman"/>
                          <a:ea typeface="Calibri"/>
                          <a:cs typeface="Times New Roman"/>
                        </a:rPr>
                        <a:t>Insuficiente participación de diversos sectores, públicos y privados, en la difusión de nuevas tecnologías de información sobre el avance  comercial. </a:t>
                      </a:r>
                      <a:endParaRPr lang="en-US" sz="1400" dirty="0">
                        <a:latin typeface="Times New Roman"/>
                        <a:ea typeface="Calibri"/>
                        <a:cs typeface="Times New Roman"/>
                      </a:endParaRPr>
                    </a:p>
                  </p:txBody>
                </p:sp>
                <p:sp>
                  <p:nvSpPr>
                    <p:cNvPr id="32" name="Flowchart: Process 158"/>
                    <p:cNvSpPr/>
                    <p:nvPr/>
                  </p:nvSpPr>
                  <p:spPr>
                    <a:xfrm>
                      <a:off x="-1269146" y="3900610"/>
                      <a:ext cx="1568524" cy="1519764"/>
                    </a:xfrm>
                    <a:prstGeom prst="flowChartProcess">
                      <a:avLst/>
                    </a:prstGeom>
                    <a:solidFill>
                      <a:schemeClr val="tx2">
                        <a:lumMod val="20000"/>
                        <a:lumOff val="80000"/>
                      </a:scheme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255905" algn="just">
                        <a:lnSpc>
                          <a:spcPct val="150000"/>
                        </a:lnSpc>
                        <a:spcAft>
                          <a:spcPts val="1000"/>
                        </a:spcAft>
                      </a:pPr>
                      <a:r>
                        <a:rPr lang="es-ES" sz="1050" b="1" dirty="0" smtClean="0">
                          <a:latin typeface="Times New Roman"/>
                          <a:ea typeface="Calibri"/>
                          <a:cs typeface="Times New Roman"/>
                        </a:rPr>
                        <a:t>Escasa inspección </a:t>
                      </a:r>
                      <a:r>
                        <a:rPr lang="es-ES" sz="1050" b="1" dirty="0" smtClean="0">
                          <a:latin typeface="Times New Roman"/>
                          <a:ea typeface="Calibri"/>
                          <a:cs typeface="Times New Roman"/>
                        </a:rPr>
                        <a:t>municipal sobre cumplimiento de ordenanzas de uso de suelo. </a:t>
                      </a:r>
                      <a:endParaRPr lang="en-US" sz="1050" dirty="0">
                        <a:latin typeface="Times New Roman"/>
                        <a:ea typeface="Calibri"/>
                        <a:cs typeface="Times New Roman"/>
                      </a:endParaRPr>
                    </a:p>
                    <a:p>
                      <a:pPr indent="255905" algn="just">
                        <a:lnSpc>
                          <a:spcPct val="150000"/>
                        </a:lnSpc>
                        <a:spcAft>
                          <a:spcPts val="1000"/>
                        </a:spcAft>
                      </a:pPr>
                      <a:r>
                        <a:rPr lang="es-ES" sz="1050" b="1" dirty="0">
                          <a:latin typeface="Times New Roman"/>
                          <a:ea typeface="Calibri"/>
                          <a:cs typeface="Times New Roman"/>
                        </a:rPr>
                        <a:t> </a:t>
                      </a:r>
                      <a:endParaRPr lang="en-US" sz="1400" dirty="0">
                        <a:latin typeface="Times New Roman"/>
                        <a:ea typeface="Calibri"/>
                        <a:cs typeface="Times New Roman"/>
                      </a:endParaRPr>
                    </a:p>
                  </p:txBody>
                </p:sp>
                <p:sp>
                  <p:nvSpPr>
                    <p:cNvPr id="33" name="Flowchart: Process 159"/>
                    <p:cNvSpPr/>
                    <p:nvPr/>
                  </p:nvSpPr>
                  <p:spPr>
                    <a:xfrm>
                      <a:off x="4545428" y="3877332"/>
                      <a:ext cx="2692275" cy="1542947"/>
                    </a:xfrm>
                    <a:prstGeom prst="flowChartProcess">
                      <a:avLst/>
                    </a:prstGeom>
                    <a:solidFill>
                      <a:schemeClr val="tx2">
                        <a:lumMod val="20000"/>
                        <a:lumOff val="80000"/>
                      </a:scheme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55905" algn="just">
                        <a:lnSpc>
                          <a:spcPct val="150000"/>
                        </a:lnSpc>
                        <a:spcAft>
                          <a:spcPts val="1000"/>
                        </a:spcAft>
                      </a:pPr>
                      <a:r>
                        <a:rPr lang="es-ES" sz="1100" b="1" dirty="0">
                          <a:latin typeface="Times New Roman"/>
                          <a:ea typeface="Calibri"/>
                          <a:cs typeface="Times New Roman"/>
                        </a:rPr>
                        <a:t>No existe un mecanismo de apoyo para el desarrollo de plataformas </a:t>
                      </a:r>
                      <a:r>
                        <a:rPr lang="es-ES" sz="1100" b="1" dirty="0" smtClean="0">
                          <a:latin typeface="Times New Roman"/>
                          <a:ea typeface="Calibri"/>
                          <a:cs typeface="Times New Roman"/>
                        </a:rPr>
                        <a:t>tecnológicas </a:t>
                      </a:r>
                      <a:r>
                        <a:rPr lang="es-ES" sz="1100" b="1" dirty="0" err="1" smtClean="0">
                          <a:latin typeface="Times New Roman"/>
                          <a:ea typeface="Calibri"/>
                          <a:cs typeface="Times New Roman"/>
                        </a:rPr>
                        <a:t>georeferenciadas</a:t>
                      </a:r>
                      <a:r>
                        <a:rPr lang="es-ES" sz="1100" b="1" dirty="0" smtClean="0">
                          <a:latin typeface="Times New Roman"/>
                          <a:ea typeface="Calibri"/>
                          <a:cs typeface="Times New Roman"/>
                        </a:rPr>
                        <a:t>. </a:t>
                      </a:r>
                      <a:endParaRPr lang="en-US" sz="1100" dirty="0">
                        <a:latin typeface="Times New Roman"/>
                        <a:ea typeface="Calibri"/>
                        <a:cs typeface="Times New Roman"/>
                      </a:endParaRPr>
                    </a:p>
                  </p:txBody>
                </p:sp>
              </p:grpSp>
            </p:grpSp>
            <p:cxnSp>
              <p:nvCxnSpPr>
                <p:cNvPr id="16" name="Curved Connector 160"/>
                <p:cNvCxnSpPr/>
                <p:nvPr/>
              </p:nvCxnSpPr>
              <p:spPr>
                <a:xfrm rot="5400000" flipH="1" flipV="1">
                  <a:off x="1793701" y="3734404"/>
                  <a:ext cx="397340" cy="563724"/>
                </a:xfrm>
                <a:prstGeom prst="bentConnector3">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7" name="Curved Connector 161"/>
                <p:cNvCxnSpPr/>
                <p:nvPr/>
              </p:nvCxnSpPr>
              <p:spPr>
                <a:xfrm rot="16200000" flipV="1">
                  <a:off x="2915086" y="3503935"/>
                  <a:ext cx="285877" cy="1097693"/>
                </a:xfrm>
                <a:prstGeom prst="bentConnector3">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8" name="Curved Connector 162"/>
                <p:cNvCxnSpPr/>
                <p:nvPr/>
              </p:nvCxnSpPr>
              <p:spPr>
                <a:xfrm rot="16200000" flipV="1">
                  <a:off x="5070022" y="3880989"/>
                  <a:ext cx="312971" cy="131994"/>
                </a:xfrm>
                <a:prstGeom prst="bentConnector3">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9" name="Curved Connector 164"/>
                <p:cNvCxnSpPr/>
                <p:nvPr/>
              </p:nvCxnSpPr>
              <p:spPr>
                <a:xfrm rot="5400000" flipH="1" flipV="1">
                  <a:off x="7897855" y="3975239"/>
                  <a:ext cx="401243" cy="31767"/>
                </a:xfrm>
                <a:prstGeom prst="bentConnector3">
                  <a:avLst>
                    <a:gd name="adj1" fmla="val 50000"/>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grpSp>
          <p:cxnSp>
            <p:nvCxnSpPr>
              <p:cNvPr id="8" name="Curved Connector 166"/>
              <p:cNvCxnSpPr/>
              <p:nvPr/>
            </p:nvCxnSpPr>
            <p:spPr>
              <a:xfrm rot="5400000" flipH="1" flipV="1">
                <a:off x="3580175" y="1132655"/>
                <a:ext cx="281011" cy="2892893"/>
              </a:xfrm>
              <a:prstGeom prst="bentConnector3">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9" name="Curved Connector 167"/>
              <p:cNvCxnSpPr/>
              <p:nvPr/>
            </p:nvCxnSpPr>
            <p:spPr>
              <a:xfrm rot="5400000" flipH="1" flipV="1">
                <a:off x="5036860" y="2562247"/>
                <a:ext cx="253917" cy="6616"/>
              </a:xfrm>
              <a:prstGeom prst="bentConnector3">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0" name="Curved Connector 168"/>
              <p:cNvCxnSpPr/>
              <p:nvPr/>
            </p:nvCxnSpPr>
            <p:spPr>
              <a:xfrm rot="16200000" flipV="1">
                <a:off x="6513787" y="1091936"/>
                <a:ext cx="253915" cy="2947234"/>
              </a:xfrm>
              <a:prstGeom prst="bentConnector3">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1" name="Curved Connector 169"/>
              <p:cNvCxnSpPr/>
              <p:nvPr/>
            </p:nvCxnSpPr>
            <p:spPr>
              <a:xfrm rot="10800000" flipH="1">
                <a:off x="1558773" y="1246990"/>
                <a:ext cx="396302" cy="836960"/>
              </a:xfrm>
              <a:prstGeom prst="bentConnector4">
                <a:avLst>
                  <a:gd name="adj1" fmla="val -58853"/>
                  <a:gd name="adj2" fmla="val 71187"/>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2" name="Curved Connector 170"/>
              <p:cNvCxnSpPr/>
              <p:nvPr/>
            </p:nvCxnSpPr>
            <p:spPr>
              <a:xfrm rot="16200000" flipV="1">
                <a:off x="4384870" y="947044"/>
                <a:ext cx="484434" cy="1080081"/>
              </a:xfrm>
              <a:prstGeom prst="bentConnector3">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3" name="Curved Connector 171"/>
              <p:cNvCxnSpPr/>
              <p:nvPr/>
            </p:nvCxnSpPr>
            <p:spPr>
              <a:xfrm rot="5400000" flipH="1" flipV="1">
                <a:off x="5451290" y="970846"/>
                <a:ext cx="474294" cy="1042620"/>
              </a:xfrm>
              <a:prstGeom prst="bentConnector3">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4" name="Curved Connector 172"/>
              <p:cNvCxnSpPr/>
              <p:nvPr/>
            </p:nvCxnSpPr>
            <p:spPr>
              <a:xfrm flipH="1" flipV="1">
                <a:off x="8386734" y="1264380"/>
                <a:ext cx="388745" cy="819568"/>
              </a:xfrm>
              <a:prstGeom prst="bentConnector4">
                <a:avLst>
                  <a:gd name="adj1" fmla="val -59997"/>
                  <a:gd name="adj2" fmla="val 71636"/>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grpSp>
        <p:sp>
          <p:nvSpPr>
            <p:cNvPr id="6" name="Flowchart: Alternate Process 38"/>
            <p:cNvSpPr/>
            <p:nvPr/>
          </p:nvSpPr>
          <p:spPr>
            <a:xfrm>
              <a:off x="247650" y="-38100"/>
              <a:ext cx="9067921" cy="420718"/>
            </a:xfrm>
            <a:prstGeom prst="flowChartAlternateProcess">
              <a:avLst/>
            </a:prstGeom>
            <a:solidFill>
              <a:schemeClr val="accent6">
                <a:lumMod val="75000"/>
              </a:scheme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indent="255905" algn="ctr">
                <a:lnSpc>
                  <a:spcPct val="150000"/>
                </a:lnSpc>
                <a:spcAft>
                  <a:spcPts val="1000"/>
                </a:spcAft>
              </a:pPr>
              <a:r>
                <a:rPr lang="es-ES" sz="1050" b="1" dirty="0">
                  <a:latin typeface="Times New Roman"/>
                  <a:ea typeface="Calibri"/>
                  <a:cs typeface="Times New Roman"/>
                </a:rPr>
                <a:t>ÁRBOL DE PROBLEMAS</a:t>
              </a:r>
              <a:endParaRPr lang="en-US" sz="1400" dirty="0">
                <a:latin typeface="Times New Roman"/>
                <a:ea typeface="Calibri"/>
                <a:cs typeface="Times New Roman"/>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MAPAS DIGITALES</a:t>
            </a:r>
            <a:br>
              <a:rPr lang="es-ES_tradnl" dirty="0" smtClean="0"/>
            </a:br>
            <a:r>
              <a:rPr lang="es-ES_tradnl" dirty="0" smtClean="0"/>
              <a:t>PARROQUIA BELISARIIO QUEVEDO </a:t>
            </a:r>
            <a:endParaRPr lang="es-ES" dirty="0"/>
          </a:p>
        </p:txBody>
      </p:sp>
      <p:pic>
        <p:nvPicPr>
          <p:cNvPr id="3074" name="Picture 2" descr="Resultado de imagen para MAPAS DIGITALES"/>
          <p:cNvPicPr>
            <a:picLocks noChangeAspect="1" noChangeArrowheads="1"/>
          </p:cNvPicPr>
          <p:nvPr/>
        </p:nvPicPr>
        <p:blipFill>
          <a:blip r:embed="rId2"/>
          <a:srcRect/>
          <a:stretch>
            <a:fillRect/>
          </a:stretch>
        </p:blipFill>
        <p:spPr bwMode="auto">
          <a:xfrm>
            <a:off x="2714612" y="2357430"/>
            <a:ext cx="3571900" cy="267178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3 Imagen" descr="Mapa de calor general (ANEXO 5)-page-001.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439718"/>
          </a:xfrm>
          <a:solidFill>
            <a:schemeClr val="accent1">
              <a:lumMod val="40000"/>
              <a:lumOff val="60000"/>
            </a:schemeClr>
          </a:solidFill>
        </p:spPr>
        <p:txBody>
          <a:bodyPr>
            <a:noAutofit/>
          </a:bodyPr>
          <a:lstStyle/>
          <a:p>
            <a:r>
              <a:rPr lang="es-EC" sz="2800" dirty="0" smtClean="0"/>
              <a:t>CONCLUSIONES</a:t>
            </a:r>
            <a:endParaRPr lang="es-ES" sz="2800" dirty="0"/>
          </a:p>
        </p:txBody>
      </p:sp>
      <p:sp>
        <p:nvSpPr>
          <p:cNvPr id="4" name="3 Rectángulo"/>
          <p:cNvSpPr/>
          <p:nvPr/>
        </p:nvSpPr>
        <p:spPr>
          <a:xfrm>
            <a:off x="1214382" y="500042"/>
            <a:ext cx="7929618" cy="1323439"/>
          </a:xfrm>
          <a:prstGeom prst="rect">
            <a:avLst/>
          </a:prstGeom>
          <a:solidFill>
            <a:schemeClr val="bg2">
              <a:lumMod val="75000"/>
            </a:schemeClr>
          </a:solidFill>
        </p:spPr>
        <p:txBody>
          <a:bodyPr wrap="square">
            <a:spAutoFit/>
          </a:bodyPr>
          <a:lstStyle/>
          <a:p>
            <a:pPr algn="just">
              <a:buFontTx/>
              <a:buChar char="•"/>
            </a:pPr>
            <a:r>
              <a:rPr lang="es-ES_tradnl" sz="1600" dirty="0" smtClean="0">
                <a:latin typeface="Arial" pitchFamily="34" charset="0"/>
                <a:cs typeface="Arial" pitchFamily="34" charset="0"/>
              </a:rPr>
              <a:t>Se ha logrado identificar los principales barrios que tienen mayor concentración de establecimientos que son: </a:t>
            </a:r>
            <a:r>
              <a:rPr lang="es-EC" sz="1600" dirty="0" smtClean="0">
                <a:latin typeface="Arial" pitchFamily="34" charset="0"/>
                <a:cs typeface="Arial" pitchFamily="34" charset="0"/>
              </a:rPr>
              <a:t>barrio  Las Casas Bajo con 106 locales que representan el 17,61%, seguido del barrio Santa Clara-S Milán con 103 locales que representan el 17,11%. y el barrio La Gasca con 75 locales que representan el 12,46% del total de la Parroquia respectivamente.</a:t>
            </a:r>
            <a:endParaRPr lang="es-EC" sz="1600" dirty="0">
              <a:latin typeface="Arial" pitchFamily="34" charset="0"/>
              <a:cs typeface="Arial" pitchFamily="34" charset="0"/>
            </a:endParaRPr>
          </a:p>
        </p:txBody>
      </p:sp>
      <p:sp>
        <p:nvSpPr>
          <p:cNvPr id="5" name="4 Rectángulo"/>
          <p:cNvSpPr/>
          <p:nvPr/>
        </p:nvSpPr>
        <p:spPr>
          <a:xfrm>
            <a:off x="1214414" y="1785926"/>
            <a:ext cx="7929586" cy="1738938"/>
          </a:xfrm>
          <a:prstGeom prst="rect">
            <a:avLst/>
          </a:prstGeom>
          <a:solidFill>
            <a:schemeClr val="bg1">
              <a:lumMod val="85000"/>
            </a:schemeClr>
          </a:solidFill>
        </p:spPr>
        <p:txBody>
          <a:bodyPr wrap="square">
            <a:spAutoFit/>
          </a:bodyPr>
          <a:lstStyle/>
          <a:p>
            <a:pPr marL="171450" indent="-171450" algn="just">
              <a:buFont typeface="Arial" pitchFamily="34" charset="0"/>
              <a:buChar char="•"/>
            </a:pPr>
            <a:r>
              <a:rPr lang="es-EC" sz="1600" dirty="0" smtClean="0">
                <a:latin typeface="Arial" pitchFamily="34" charset="0"/>
                <a:cs typeface="Arial" pitchFamily="34" charset="0"/>
              </a:rPr>
              <a:t>El 89,9% de los locales no han realizado un estudio previo para ubicarse en este sector. El 49,2% de las líneas de negocio investigadas afirman que la razón por la cual se encuentran en ese sector es para aprovechar el mercado potencial y el 23,8% lo han hecho por recomendación. por lo que puedo concluir que han ubicado sus negocios empíricamente.</a:t>
            </a:r>
            <a:endParaRPr lang="es-ES" sz="1600" dirty="0" smtClean="0">
              <a:latin typeface="Arial" pitchFamily="34" charset="0"/>
              <a:cs typeface="Arial" pitchFamily="34" charset="0"/>
            </a:endParaRPr>
          </a:p>
          <a:p>
            <a:pPr marL="171450" lvl="0" indent="-171450" algn="just">
              <a:lnSpc>
                <a:spcPct val="150000"/>
              </a:lnSpc>
            </a:pPr>
            <a:endParaRPr lang="es-ES_tradnl" dirty="0" smtClean="0"/>
          </a:p>
        </p:txBody>
      </p:sp>
      <p:sp>
        <p:nvSpPr>
          <p:cNvPr id="6" name="5 Rectángulo"/>
          <p:cNvSpPr/>
          <p:nvPr/>
        </p:nvSpPr>
        <p:spPr>
          <a:xfrm>
            <a:off x="1214414" y="3214686"/>
            <a:ext cx="7929586" cy="1246495"/>
          </a:xfrm>
          <a:prstGeom prst="rect">
            <a:avLst/>
          </a:prstGeom>
          <a:solidFill>
            <a:schemeClr val="bg2">
              <a:lumMod val="75000"/>
            </a:schemeClr>
          </a:solidFill>
        </p:spPr>
        <p:txBody>
          <a:bodyPr wrap="square">
            <a:spAutoFit/>
          </a:bodyPr>
          <a:lstStyle/>
          <a:p>
            <a:pPr marL="171450" lvl="0" indent="-171450" algn="just">
              <a:buFont typeface="Arial" pitchFamily="34" charset="0"/>
              <a:buChar char="•"/>
            </a:pPr>
            <a:r>
              <a:rPr lang="es-EC" sz="1600" dirty="0" smtClean="0">
                <a:latin typeface="Arial" pitchFamily="34" charset="0"/>
                <a:cs typeface="Arial" pitchFamily="34" charset="0"/>
              </a:rPr>
              <a:t>El 88% de los locales no tienen planeado abrir sucursales. Y el 93,7%</a:t>
            </a:r>
            <a:r>
              <a:rPr lang="es-ES" sz="1600" dirty="0" smtClean="0">
                <a:latin typeface="Arial" pitchFamily="34" charset="0"/>
                <a:cs typeface="Arial" pitchFamily="34" charset="0"/>
              </a:rPr>
              <a:t> de los negocios no pertenece  a ningún tipo de cadena o asociación lo que significa que existe  falta de emprendimiento para hacer crecer los negocios . </a:t>
            </a:r>
          </a:p>
          <a:p>
            <a:pPr marL="171450" lvl="0" indent="-171450" algn="just">
              <a:lnSpc>
                <a:spcPct val="150000"/>
              </a:lnSpc>
            </a:pPr>
            <a:endParaRPr lang="es-ES_tradnl" dirty="0" smtClean="0"/>
          </a:p>
        </p:txBody>
      </p:sp>
      <p:sp>
        <p:nvSpPr>
          <p:cNvPr id="9" name="8 Rectángulo"/>
          <p:cNvSpPr/>
          <p:nvPr/>
        </p:nvSpPr>
        <p:spPr>
          <a:xfrm>
            <a:off x="1214414" y="5214950"/>
            <a:ext cx="7929586" cy="1512000"/>
          </a:xfrm>
          <a:prstGeom prst="rect">
            <a:avLst/>
          </a:prstGeom>
          <a:solidFill>
            <a:schemeClr val="bg2">
              <a:lumMod val="75000"/>
            </a:schemeClr>
          </a:solidFill>
        </p:spPr>
        <p:txBody>
          <a:bodyPr wrap="square">
            <a:spAutoFit/>
          </a:bodyPr>
          <a:lstStyle/>
          <a:p>
            <a:pPr marL="171450" indent="-171450" algn="just">
              <a:buFont typeface="Arial" pitchFamily="34" charset="0"/>
              <a:buChar char="•"/>
            </a:pPr>
            <a:r>
              <a:rPr lang="es-ES_tradnl" sz="1600" dirty="0" smtClean="0">
                <a:latin typeface="Arial" pitchFamily="34" charset="0"/>
                <a:cs typeface="Arial" pitchFamily="34" charset="0"/>
              </a:rPr>
              <a:t>El modelo que se acopla a la investigación es la Teoría del Lugar Central de Walter </a:t>
            </a:r>
            <a:r>
              <a:rPr lang="es-ES_tradnl" sz="1600" dirty="0" err="1" smtClean="0">
                <a:latin typeface="Arial" pitchFamily="34" charset="0"/>
                <a:cs typeface="Arial" pitchFamily="34" charset="0"/>
              </a:rPr>
              <a:t>Christaller</a:t>
            </a:r>
            <a:r>
              <a:rPr lang="es-ES_tradnl" sz="1600" dirty="0" smtClean="0">
                <a:latin typeface="Arial" pitchFamily="34" charset="0"/>
                <a:cs typeface="Arial" pitchFamily="34" charset="0"/>
              </a:rPr>
              <a:t>, en el cual se logra apreciar  mediante los mapas </a:t>
            </a:r>
            <a:r>
              <a:rPr lang="es-ES_tradnl" sz="1600" dirty="0" err="1" smtClean="0">
                <a:latin typeface="Arial" pitchFamily="34" charset="0"/>
                <a:cs typeface="Arial" pitchFamily="34" charset="0"/>
              </a:rPr>
              <a:t>georeferenciados</a:t>
            </a:r>
            <a:r>
              <a:rPr lang="es-ES_tradnl" sz="1600" dirty="0" smtClean="0">
                <a:latin typeface="Arial" pitchFamily="34" charset="0"/>
                <a:cs typeface="Arial" pitchFamily="34" charset="0"/>
              </a:rPr>
              <a:t> que los puntos de concentración se agrupan en torno a lugares de mayor accesibilidad, en este caso la principal función de cada uno de los barrios actúa como centros abastecedores de productos y servicios para el territorio que los rodea.</a:t>
            </a:r>
            <a:endParaRPr lang="es-ES" sz="1600" dirty="0" smtClean="0">
              <a:latin typeface="Arial" pitchFamily="34" charset="0"/>
              <a:cs typeface="Arial" pitchFamily="34" charset="0"/>
            </a:endParaRPr>
          </a:p>
          <a:p>
            <a:pPr marL="171450" lvl="0" indent="-171450" algn="just"/>
            <a:endParaRPr lang="es-ES_tradnl" dirty="0" smtClean="0"/>
          </a:p>
        </p:txBody>
      </p:sp>
      <p:sp>
        <p:nvSpPr>
          <p:cNvPr id="11" name="10 Rectángulo"/>
          <p:cNvSpPr/>
          <p:nvPr/>
        </p:nvSpPr>
        <p:spPr>
          <a:xfrm>
            <a:off x="1214414" y="4000504"/>
            <a:ext cx="7929586" cy="1246495"/>
          </a:xfrm>
          <a:prstGeom prst="rect">
            <a:avLst/>
          </a:prstGeom>
          <a:solidFill>
            <a:schemeClr val="bg1">
              <a:lumMod val="85000"/>
            </a:schemeClr>
          </a:solidFill>
        </p:spPr>
        <p:txBody>
          <a:bodyPr wrap="square">
            <a:spAutoFit/>
          </a:bodyPr>
          <a:lstStyle/>
          <a:p>
            <a:pPr marL="171450" lvl="0" indent="-171450" algn="just">
              <a:buFont typeface="Arial" pitchFamily="34" charset="0"/>
              <a:buChar char="•"/>
            </a:pPr>
            <a:r>
              <a:rPr lang="es-ES" sz="1600" dirty="0" smtClean="0">
                <a:latin typeface="Arial" pitchFamily="34" charset="0"/>
                <a:cs typeface="Arial" pitchFamily="34" charset="0"/>
              </a:rPr>
              <a:t>Solo el 19% de los locales realiza publicidad. Y el 12,6% no cuenta con ningún elemento de imagen corporativa, lo que significa que existe poca inversión  en publicidad.</a:t>
            </a:r>
          </a:p>
          <a:p>
            <a:pPr marL="171450" lvl="0" indent="-171450" algn="just">
              <a:lnSpc>
                <a:spcPct val="150000"/>
              </a:lnSpc>
            </a:pPr>
            <a:endParaRPr lang="es-ES_tradnl" dirty="0" smtClean="0"/>
          </a:p>
        </p:txBody>
      </p:sp>
      <p:pic>
        <p:nvPicPr>
          <p:cNvPr id="2051" name="Picture 3" descr="Imagen relacionada"/>
          <p:cNvPicPr>
            <a:picLocks noChangeAspect="1" noChangeArrowheads="1"/>
          </p:cNvPicPr>
          <p:nvPr/>
        </p:nvPicPr>
        <p:blipFill>
          <a:blip r:embed="rId2"/>
          <a:srcRect/>
          <a:stretch>
            <a:fillRect/>
          </a:stretch>
        </p:blipFill>
        <p:spPr bwMode="auto">
          <a:xfrm>
            <a:off x="-1" y="1214422"/>
            <a:ext cx="1214415" cy="1438434"/>
          </a:xfrm>
          <a:prstGeom prst="rect">
            <a:avLst/>
          </a:prstGeom>
          <a:noFill/>
        </p:spPr>
      </p:pic>
      <p:pic>
        <p:nvPicPr>
          <p:cNvPr id="2053" name="Picture 5" descr="Resultado de imagen para CONCLUSIONES"/>
          <p:cNvPicPr>
            <a:picLocks noChangeAspect="1" noChangeArrowheads="1"/>
          </p:cNvPicPr>
          <p:nvPr/>
        </p:nvPicPr>
        <p:blipFill>
          <a:blip r:embed="rId3"/>
          <a:srcRect/>
          <a:stretch>
            <a:fillRect/>
          </a:stretch>
        </p:blipFill>
        <p:spPr bwMode="auto">
          <a:xfrm>
            <a:off x="0" y="3286124"/>
            <a:ext cx="1178727" cy="157163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11156"/>
          </a:xfrm>
          <a:solidFill>
            <a:schemeClr val="accent1">
              <a:lumMod val="40000"/>
              <a:lumOff val="60000"/>
            </a:schemeClr>
          </a:solidFill>
        </p:spPr>
        <p:txBody>
          <a:bodyPr>
            <a:normAutofit fontScale="90000"/>
          </a:bodyPr>
          <a:lstStyle/>
          <a:p>
            <a:r>
              <a:rPr lang="es-EC" sz="2800" dirty="0" smtClean="0"/>
              <a:t>RECOMENDACIONES</a:t>
            </a:r>
            <a:endParaRPr lang="es-ES" sz="2800" dirty="0"/>
          </a:p>
        </p:txBody>
      </p:sp>
      <p:sp>
        <p:nvSpPr>
          <p:cNvPr id="4" name="3 Rectángulo"/>
          <p:cNvSpPr/>
          <p:nvPr/>
        </p:nvSpPr>
        <p:spPr>
          <a:xfrm>
            <a:off x="2071670" y="2714620"/>
            <a:ext cx="7072330" cy="1754326"/>
          </a:xfrm>
          <a:prstGeom prst="rect">
            <a:avLst/>
          </a:prstGeom>
          <a:solidFill>
            <a:schemeClr val="bg2">
              <a:lumMod val="90000"/>
            </a:schemeClr>
          </a:solidFill>
        </p:spPr>
        <p:txBody>
          <a:bodyPr wrap="square">
            <a:spAutoFit/>
          </a:bodyPr>
          <a:lstStyle/>
          <a:p>
            <a:pPr algn="just"/>
            <a:r>
              <a:rPr lang="es-EC" dirty="0" smtClean="0"/>
              <a:t>Orientar e incentivar a los comerciantes para que se expandan a través de la unión a cadenas o asociaciones ,que  sería muy provechoso para mejorar su estabilidad financiera y potenciar el auge comercial, mejorando así también las fuentes de trabajo y las ofertas de servicios.,</a:t>
            </a:r>
            <a:r>
              <a:rPr lang="es-ES" dirty="0" smtClean="0"/>
              <a:t> </a:t>
            </a:r>
            <a:r>
              <a:rPr lang="es-EC" dirty="0" smtClean="0"/>
              <a:t>a través de charlas y talleres para exponerles las ventajas de hacer estos enlaces comerciales .</a:t>
            </a:r>
            <a:endParaRPr lang="es-EC" dirty="0"/>
          </a:p>
        </p:txBody>
      </p:sp>
      <p:sp>
        <p:nvSpPr>
          <p:cNvPr id="6" name="5 Rectángulo"/>
          <p:cNvSpPr/>
          <p:nvPr/>
        </p:nvSpPr>
        <p:spPr>
          <a:xfrm>
            <a:off x="2000232" y="857232"/>
            <a:ext cx="7143768" cy="1754326"/>
          </a:xfrm>
          <a:prstGeom prst="rect">
            <a:avLst/>
          </a:prstGeom>
          <a:solidFill>
            <a:schemeClr val="bg2">
              <a:lumMod val="75000"/>
            </a:schemeClr>
          </a:solidFill>
        </p:spPr>
        <p:txBody>
          <a:bodyPr wrap="square">
            <a:spAutoFit/>
          </a:bodyPr>
          <a:lstStyle/>
          <a:p>
            <a:pPr algn="just"/>
            <a:r>
              <a:rPr lang="es-ES_tradnl" dirty="0" smtClean="0"/>
              <a:t> Generar planes de capacitación  donde se manifieste la importancia de llevar a cabo una adecuada gestión administrativa, geográfica, marketing y </a:t>
            </a:r>
            <a:r>
              <a:rPr lang="es-ES_tradnl" dirty="0" smtClean="0"/>
              <a:t>contabilidad, </a:t>
            </a:r>
            <a:r>
              <a:rPr lang="es-ES_tradnl" dirty="0" smtClean="0"/>
              <a:t>para generar locales solventes con personal capacitado, Y que vean a la publicidad </a:t>
            </a:r>
            <a:r>
              <a:rPr lang="es-EC" dirty="0" smtClean="0"/>
              <a:t>como una inversión para  que la utilicen como una herramienta para aumentar la cartera de clientes y mejorar sus ingresos</a:t>
            </a:r>
            <a:r>
              <a:rPr lang="es-ES_tradnl" dirty="0" smtClean="0"/>
              <a:t>. </a:t>
            </a:r>
            <a:endParaRPr lang="es-ES" dirty="0"/>
          </a:p>
        </p:txBody>
      </p:sp>
      <p:sp>
        <p:nvSpPr>
          <p:cNvPr id="8" name="7 Rectángulo"/>
          <p:cNvSpPr/>
          <p:nvPr/>
        </p:nvSpPr>
        <p:spPr>
          <a:xfrm>
            <a:off x="2071670" y="4572008"/>
            <a:ext cx="7072330" cy="2031325"/>
          </a:xfrm>
          <a:prstGeom prst="rect">
            <a:avLst/>
          </a:prstGeom>
          <a:solidFill>
            <a:schemeClr val="bg1">
              <a:lumMod val="85000"/>
            </a:schemeClr>
          </a:solidFill>
        </p:spPr>
        <p:txBody>
          <a:bodyPr wrap="square">
            <a:spAutoFit/>
          </a:bodyPr>
          <a:lstStyle/>
          <a:p>
            <a:pPr lvl="0" algn="just"/>
            <a:r>
              <a:rPr lang="es-ES_tradnl" dirty="0" smtClean="0"/>
              <a:t>El DMQ debe llevar un control del registro de los locales para la actualización de datos existentes, utilizar el sistema de georeferenciación como herramienta principal para la ubicación de nuevos locales, que proporcionen información de parroquias o </a:t>
            </a:r>
            <a:r>
              <a:rPr lang="es-ES_tradnl" dirty="0" smtClean="0"/>
              <a:t>barrios, </a:t>
            </a:r>
            <a:r>
              <a:rPr lang="es-ES_tradnl" dirty="0" smtClean="0"/>
              <a:t>para ser aprovechadas por las distintas empresas públicas o </a:t>
            </a:r>
            <a:r>
              <a:rPr lang="es-ES_tradnl" dirty="0" smtClean="0"/>
              <a:t>privadas, </a:t>
            </a:r>
            <a:r>
              <a:rPr lang="es-ES_tradnl" dirty="0" smtClean="0"/>
              <a:t>para la apertura de nuevos nichos de mercado.</a:t>
            </a:r>
          </a:p>
          <a:p>
            <a:endParaRPr lang="es-ES" dirty="0"/>
          </a:p>
        </p:txBody>
      </p:sp>
      <p:sp>
        <p:nvSpPr>
          <p:cNvPr id="1026" name="AutoShape 2" descr="Resultado de imagen para RECOMENDACIO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para RECOMENDACIO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0" name="Picture 6" descr="Resultado de imagen para RECOMENDACIONES"/>
          <p:cNvPicPr>
            <a:picLocks noChangeAspect="1" noChangeArrowheads="1"/>
          </p:cNvPicPr>
          <p:nvPr/>
        </p:nvPicPr>
        <p:blipFill>
          <a:blip r:embed="rId2" cstate="print"/>
          <a:srcRect/>
          <a:stretch>
            <a:fillRect/>
          </a:stretch>
        </p:blipFill>
        <p:spPr bwMode="auto">
          <a:xfrm>
            <a:off x="0" y="928670"/>
            <a:ext cx="1926243" cy="1214446"/>
          </a:xfrm>
          <a:prstGeom prst="rect">
            <a:avLst/>
          </a:prstGeom>
          <a:noFill/>
        </p:spPr>
      </p:pic>
      <p:pic>
        <p:nvPicPr>
          <p:cNvPr id="1032" name="Picture 8" descr="Imagen relacionada"/>
          <p:cNvPicPr>
            <a:picLocks noChangeAspect="1" noChangeArrowheads="1"/>
          </p:cNvPicPr>
          <p:nvPr/>
        </p:nvPicPr>
        <p:blipFill>
          <a:blip r:embed="rId3"/>
          <a:srcRect/>
          <a:stretch>
            <a:fillRect/>
          </a:stretch>
        </p:blipFill>
        <p:spPr bwMode="auto">
          <a:xfrm>
            <a:off x="214282" y="2500306"/>
            <a:ext cx="1785950" cy="1785951"/>
          </a:xfrm>
          <a:prstGeom prst="rect">
            <a:avLst/>
          </a:prstGeom>
          <a:noFill/>
        </p:spPr>
      </p:pic>
      <p:pic>
        <p:nvPicPr>
          <p:cNvPr id="1034" name="Picture 10" descr="Resultado de imagen para RECOMENDACIONES"/>
          <p:cNvPicPr>
            <a:picLocks noChangeAspect="1" noChangeArrowheads="1"/>
          </p:cNvPicPr>
          <p:nvPr/>
        </p:nvPicPr>
        <p:blipFill>
          <a:blip r:embed="rId4"/>
          <a:srcRect/>
          <a:stretch>
            <a:fillRect/>
          </a:stretch>
        </p:blipFill>
        <p:spPr bwMode="auto">
          <a:xfrm>
            <a:off x="0" y="4572008"/>
            <a:ext cx="2143140" cy="185371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282" y="642918"/>
            <a:ext cx="8643998" cy="2862322"/>
          </a:xfrm>
          <a:prstGeom prst="rect">
            <a:avLst/>
          </a:prstGeom>
        </p:spPr>
        <p:txBody>
          <a:bodyPr wrap="square">
            <a:spAutoFit/>
          </a:bodyPr>
          <a:lstStyle/>
          <a:p>
            <a:pPr algn="ctr"/>
            <a:r>
              <a:rPr lang="es-E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MUCHAS GRACIAS </a:t>
            </a:r>
          </a:p>
          <a:p>
            <a:pPr algn="ctr"/>
            <a:r>
              <a:rPr lang="es-E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POR SU </a:t>
            </a:r>
          </a:p>
          <a:p>
            <a:pPr algn="ctr"/>
            <a:r>
              <a:rPr lang="es-E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ATENCIÓN</a:t>
            </a:r>
            <a:endParaRPr lang="es-E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Resultado de imagen para exposición"/>
          <p:cNvPicPr>
            <a:picLocks noChangeAspect="1" noChangeArrowheads="1"/>
          </p:cNvPicPr>
          <p:nvPr/>
        </p:nvPicPr>
        <p:blipFill>
          <a:blip r:embed="rId2"/>
          <a:srcRect/>
          <a:stretch>
            <a:fillRect/>
          </a:stretch>
        </p:blipFill>
        <p:spPr bwMode="auto">
          <a:xfrm>
            <a:off x="3071802" y="3286124"/>
            <a:ext cx="3071834" cy="307183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4"/>
          <p:cNvSpPr>
            <a:spLocks noChangeShapeType="1"/>
          </p:cNvSpPr>
          <p:nvPr/>
        </p:nvSpPr>
        <p:spPr bwMode="gray">
          <a:xfrm flipH="1">
            <a:off x="0" y="6400800"/>
            <a:ext cx="2819400" cy="228600"/>
          </a:xfrm>
          <a:prstGeom prst="line">
            <a:avLst/>
          </a:prstGeom>
          <a:noFill/>
          <a:ln w="9525">
            <a:solidFill>
              <a:schemeClr val="accent1">
                <a:alpha val="39999"/>
              </a:schemeClr>
            </a:solidFill>
            <a:round/>
            <a:headEnd/>
            <a:tailEnd/>
          </a:ln>
        </p:spPr>
        <p:txBody>
          <a:bodyPr/>
          <a:lstStyle/>
          <a:p>
            <a:endParaRPr lang="es-ES"/>
          </a:p>
        </p:txBody>
      </p:sp>
      <p:sp>
        <p:nvSpPr>
          <p:cNvPr id="24579" name="Line 9"/>
          <p:cNvSpPr>
            <a:spLocks noChangeShapeType="1"/>
          </p:cNvSpPr>
          <p:nvPr/>
        </p:nvSpPr>
        <p:spPr bwMode="gray">
          <a:xfrm flipH="1">
            <a:off x="0" y="3751263"/>
            <a:ext cx="1665288" cy="2878137"/>
          </a:xfrm>
          <a:prstGeom prst="line">
            <a:avLst/>
          </a:prstGeom>
          <a:noFill/>
          <a:ln w="9525">
            <a:solidFill>
              <a:schemeClr val="accent1">
                <a:alpha val="39999"/>
              </a:schemeClr>
            </a:solidFill>
            <a:round/>
            <a:headEnd/>
            <a:tailEnd/>
          </a:ln>
        </p:spPr>
        <p:txBody>
          <a:bodyPr/>
          <a:lstStyle/>
          <a:p>
            <a:endParaRPr lang="es-ES"/>
          </a:p>
        </p:txBody>
      </p:sp>
      <p:sp>
        <p:nvSpPr>
          <p:cNvPr id="24580" name="Line 10"/>
          <p:cNvSpPr>
            <a:spLocks noChangeShapeType="1"/>
          </p:cNvSpPr>
          <p:nvPr/>
        </p:nvSpPr>
        <p:spPr bwMode="gray">
          <a:xfrm flipH="1">
            <a:off x="0" y="5481638"/>
            <a:ext cx="2895600" cy="1147762"/>
          </a:xfrm>
          <a:prstGeom prst="line">
            <a:avLst/>
          </a:prstGeom>
          <a:noFill/>
          <a:ln w="9525">
            <a:solidFill>
              <a:schemeClr val="accent1">
                <a:alpha val="39999"/>
              </a:schemeClr>
            </a:solidFill>
            <a:round/>
            <a:headEnd/>
            <a:tailEnd/>
          </a:ln>
        </p:spPr>
        <p:txBody>
          <a:bodyPr/>
          <a:lstStyle/>
          <a:p>
            <a:endParaRPr lang="es-ES"/>
          </a:p>
        </p:txBody>
      </p:sp>
      <p:sp>
        <p:nvSpPr>
          <p:cNvPr id="24581" name="Line 11"/>
          <p:cNvSpPr>
            <a:spLocks noChangeShapeType="1"/>
          </p:cNvSpPr>
          <p:nvPr/>
        </p:nvSpPr>
        <p:spPr bwMode="black">
          <a:xfrm flipH="1">
            <a:off x="0" y="2243138"/>
            <a:ext cx="1866900" cy="4386262"/>
          </a:xfrm>
          <a:prstGeom prst="line">
            <a:avLst/>
          </a:prstGeom>
          <a:noFill/>
          <a:ln w="19050">
            <a:solidFill>
              <a:schemeClr val="accent1">
                <a:alpha val="59999"/>
              </a:schemeClr>
            </a:solidFill>
            <a:round/>
            <a:headEnd/>
            <a:tailEnd/>
          </a:ln>
        </p:spPr>
        <p:txBody>
          <a:bodyPr/>
          <a:lstStyle/>
          <a:p>
            <a:endParaRPr lang="es-ES"/>
          </a:p>
        </p:txBody>
      </p:sp>
      <p:sp>
        <p:nvSpPr>
          <p:cNvPr id="24582" name="Line 13"/>
          <p:cNvSpPr>
            <a:spLocks noChangeShapeType="1"/>
          </p:cNvSpPr>
          <p:nvPr/>
        </p:nvSpPr>
        <p:spPr bwMode="black">
          <a:xfrm flipH="1">
            <a:off x="277813" y="4767263"/>
            <a:ext cx="2846387" cy="1792287"/>
          </a:xfrm>
          <a:prstGeom prst="line">
            <a:avLst/>
          </a:prstGeom>
          <a:noFill/>
          <a:ln w="19050">
            <a:solidFill>
              <a:schemeClr val="accent1">
                <a:alpha val="59999"/>
              </a:schemeClr>
            </a:solidFill>
            <a:round/>
            <a:headEnd/>
            <a:tailEnd/>
          </a:ln>
        </p:spPr>
        <p:txBody>
          <a:bodyPr/>
          <a:lstStyle/>
          <a:p>
            <a:endParaRPr lang="es-ES"/>
          </a:p>
        </p:txBody>
      </p:sp>
      <p:sp>
        <p:nvSpPr>
          <p:cNvPr id="24583" name="Line 14"/>
          <p:cNvSpPr>
            <a:spLocks noChangeShapeType="1"/>
          </p:cNvSpPr>
          <p:nvPr/>
        </p:nvSpPr>
        <p:spPr bwMode="black">
          <a:xfrm flipH="1">
            <a:off x="85725" y="6021388"/>
            <a:ext cx="3867150" cy="746125"/>
          </a:xfrm>
          <a:prstGeom prst="line">
            <a:avLst/>
          </a:prstGeom>
          <a:noFill/>
          <a:ln w="19050">
            <a:solidFill>
              <a:schemeClr val="accent1">
                <a:alpha val="59999"/>
              </a:schemeClr>
            </a:solidFill>
            <a:round/>
            <a:headEnd/>
            <a:tailEnd/>
          </a:ln>
        </p:spPr>
        <p:txBody>
          <a:bodyPr/>
          <a:lstStyle/>
          <a:p>
            <a:endParaRPr lang="es-ES"/>
          </a:p>
        </p:txBody>
      </p:sp>
      <p:sp>
        <p:nvSpPr>
          <p:cNvPr id="24584" name="Text Box 18"/>
          <p:cNvSpPr txBox="1">
            <a:spLocks noChangeArrowheads="1"/>
          </p:cNvSpPr>
          <p:nvPr/>
        </p:nvSpPr>
        <p:spPr bwMode="gray">
          <a:xfrm>
            <a:off x="1751013" y="774700"/>
            <a:ext cx="7069137" cy="369332"/>
          </a:xfrm>
          <a:prstGeom prst="rect">
            <a:avLst/>
          </a:prstGeom>
          <a:noFill/>
          <a:ln w="9525">
            <a:noFill/>
            <a:miter lim="800000"/>
            <a:headEnd/>
            <a:tailEnd/>
          </a:ln>
        </p:spPr>
        <p:txBody>
          <a:bodyPr>
            <a:spAutoFit/>
          </a:bodyPr>
          <a:lstStyle/>
          <a:p>
            <a:pPr eaLnBrk="1" hangingPunct="1">
              <a:spcBef>
                <a:spcPct val="50000"/>
              </a:spcBef>
            </a:pPr>
            <a:r>
              <a:rPr lang="en-US" altLang="es-EC" b="1" dirty="0" err="1">
                <a:solidFill>
                  <a:srgbClr val="000000"/>
                </a:solidFill>
              </a:rPr>
              <a:t>Ordenanza</a:t>
            </a:r>
            <a:r>
              <a:rPr lang="en-US" altLang="es-EC" b="1" dirty="0">
                <a:solidFill>
                  <a:srgbClr val="000000"/>
                </a:solidFill>
              </a:rPr>
              <a:t>  </a:t>
            </a:r>
            <a:r>
              <a:rPr lang="en-US" altLang="es-EC" b="1" dirty="0" err="1">
                <a:solidFill>
                  <a:srgbClr val="000000"/>
                </a:solidFill>
              </a:rPr>
              <a:t>Metropolitana</a:t>
            </a:r>
            <a:r>
              <a:rPr lang="en-US" altLang="es-EC" b="1" dirty="0">
                <a:solidFill>
                  <a:srgbClr val="000000"/>
                </a:solidFill>
              </a:rPr>
              <a:t> N°0225/</a:t>
            </a:r>
            <a:r>
              <a:rPr lang="en-US" altLang="es-EC" b="1" dirty="0" err="1">
                <a:solidFill>
                  <a:srgbClr val="000000"/>
                </a:solidFill>
              </a:rPr>
              <a:t>Consejo</a:t>
            </a:r>
            <a:r>
              <a:rPr lang="en-US" altLang="es-EC" b="1" dirty="0">
                <a:solidFill>
                  <a:srgbClr val="000000"/>
                </a:solidFill>
              </a:rPr>
              <a:t> </a:t>
            </a:r>
            <a:r>
              <a:rPr lang="en-US" altLang="es-EC" b="1" dirty="0" err="1">
                <a:solidFill>
                  <a:srgbClr val="000000"/>
                </a:solidFill>
              </a:rPr>
              <a:t>Metropolitano</a:t>
            </a:r>
            <a:r>
              <a:rPr lang="en-US" altLang="es-EC" b="1" dirty="0">
                <a:solidFill>
                  <a:srgbClr val="000000"/>
                </a:solidFill>
              </a:rPr>
              <a:t> de Quito</a:t>
            </a:r>
          </a:p>
        </p:txBody>
      </p:sp>
      <p:sp>
        <p:nvSpPr>
          <p:cNvPr id="24585" name="Text Box 19"/>
          <p:cNvSpPr txBox="1">
            <a:spLocks noChangeArrowheads="1"/>
          </p:cNvSpPr>
          <p:nvPr/>
        </p:nvSpPr>
        <p:spPr bwMode="black">
          <a:xfrm>
            <a:off x="2428860" y="3500438"/>
            <a:ext cx="5256213" cy="468000"/>
          </a:xfrm>
          <a:prstGeom prst="rect">
            <a:avLst/>
          </a:prstGeom>
          <a:noFill/>
          <a:ln w="9525">
            <a:noFill/>
            <a:miter lim="800000"/>
            <a:headEnd/>
            <a:tailEnd/>
          </a:ln>
        </p:spPr>
        <p:txBody>
          <a:bodyPr wrap="square">
            <a:spAutoFit/>
          </a:bodyPr>
          <a:lstStyle/>
          <a:p>
            <a:pPr eaLnBrk="1" hangingPunct="1">
              <a:spcBef>
                <a:spcPct val="50000"/>
              </a:spcBef>
            </a:pPr>
            <a:r>
              <a:rPr lang="en-US" altLang="es-EC" b="1" dirty="0" smtClean="0"/>
              <a:t>PNBV-</a:t>
            </a:r>
            <a:r>
              <a:rPr lang="en-US" altLang="es-EC" b="1" dirty="0" err="1" smtClean="0"/>
              <a:t>Estrategia</a:t>
            </a:r>
            <a:r>
              <a:rPr lang="en-US" altLang="es-EC" b="1" dirty="0" smtClean="0"/>
              <a:t> Territorial </a:t>
            </a:r>
            <a:r>
              <a:rPr lang="en-US" altLang="es-EC" b="1" dirty="0" err="1" smtClean="0"/>
              <a:t>Nacional</a:t>
            </a:r>
            <a:r>
              <a:rPr lang="en-US" altLang="es-EC" b="1" dirty="0" smtClean="0">
                <a:solidFill>
                  <a:schemeClr val="tx2"/>
                </a:solidFill>
              </a:rPr>
              <a:t> </a:t>
            </a:r>
          </a:p>
          <a:p>
            <a:pPr eaLnBrk="1" hangingPunct="1">
              <a:spcBef>
                <a:spcPct val="50000"/>
              </a:spcBef>
            </a:pPr>
            <a:endParaRPr lang="en-US" altLang="es-EC" b="1" dirty="0">
              <a:solidFill>
                <a:srgbClr val="000000"/>
              </a:solidFill>
            </a:endParaRPr>
          </a:p>
        </p:txBody>
      </p:sp>
      <p:sp>
        <p:nvSpPr>
          <p:cNvPr id="24587" name="Text Box 25"/>
          <p:cNvSpPr txBox="1">
            <a:spLocks noChangeArrowheads="1"/>
          </p:cNvSpPr>
          <p:nvPr/>
        </p:nvSpPr>
        <p:spPr bwMode="black">
          <a:xfrm>
            <a:off x="1866900" y="1284288"/>
            <a:ext cx="6953250" cy="584775"/>
          </a:xfrm>
          <a:prstGeom prst="rect">
            <a:avLst/>
          </a:prstGeom>
          <a:noFill/>
          <a:ln w="9525">
            <a:noFill/>
            <a:miter lim="800000"/>
            <a:headEnd/>
            <a:tailEnd/>
          </a:ln>
        </p:spPr>
        <p:txBody>
          <a:bodyPr>
            <a:spAutoFit/>
          </a:bodyPr>
          <a:lstStyle/>
          <a:p>
            <a:pPr algn="just"/>
            <a:r>
              <a:rPr lang="es-ES" sz="1600" dirty="0">
                <a:solidFill>
                  <a:srgbClr val="000000"/>
                </a:solidFill>
              </a:rPr>
              <a:t>La </a:t>
            </a:r>
            <a:r>
              <a:rPr lang="es-ES_tradnl" sz="1600" dirty="0"/>
              <a:t>gestión del espacio </a:t>
            </a:r>
            <a:r>
              <a:rPr lang="es-ES_tradnl" sz="1600" dirty="0" smtClean="0"/>
              <a:t>territorial, </a:t>
            </a:r>
            <a:r>
              <a:rPr lang="es-ES_tradnl" sz="1600" dirty="0"/>
              <a:t>debe definir normas acerca de la generación, uso y mantenimiento de la información concerniente a las gráficas del </a:t>
            </a:r>
            <a:r>
              <a:rPr lang="es-ES_tradnl" sz="1600" dirty="0" smtClean="0"/>
              <a:t>territorio.</a:t>
            </a:r>
            <a:endParaRPr lang="en-US" altLang="es-EC" sz="1600" dirty="0">
              <a:solidFill>
                <a:srgbClr val="000000"/>
              </a:solidFill>
            </a:endParaRPr>
          </a:p>
        </p:txBody>
      </p:sp>
      <p:sp>
        <p:nvSpPr>
          <p:cNvPr id="24588" name="Text Box 29"/>
          <p:cNvSpPr txBox="1">
            <a:spLocks noChangeArrowheads="1"/>
          </p:cNvSpPr>
          <p:nvPr/>
        </p:nvSpPr>
        <p:spPr bwMode="black">
          <a:xfrm>
            <a:off x="3286116" y="3857628"/>
            <a:ext cx="5643634" cy="1569660"/>
          </a:xfrm>
          <a:prstGeom prst="rect">
            <a:avLst/>
          </a:prstGeom>
          <a:noFill/>
          <a:ln w="9525">
            <a:noFill/>
            <a:miter lim="800000"/>
            <a:headEnd/>
            <a:tailEnd/>
          </a:ln>
        </p:spPr>
        <p:txBody>
          <a:bodyPr wrap="square">
            <a:spAutoFit/>
          </a:bodyPr>
          <a:lstStyle/>
          <a:p>
            <a:pPr algn="just"/>
            <a:r>
              <a:rPr lang="es-EC" altLang="es-EC" sz="1600" b="0" dirty="0" smtClean="0"/>
              <a:t>Favorece las problemáticas de la realidad del territorio </a:t>
            </a:r>
          </a:p>
          <a:p>
            <a:pPr marL="285750" indent="-285750" algn="just">
              <a:buFont typeface="Arial" pitchFamily="34" charset="0"/>
              <a:buChar char="•"/>
            </a:pPr>
            <a:r>
              <a:rPr lang="es-ES_tradnl" sz="1600" dirty="0" smtClean="0"/>
              <a:t>Para determinar las zonas comerciales de mayor concentración y tener información de la ubicación de los puntos de venta que nos permita identificar características geográficas. </a:t>
            </a:r>
            <a:endParaRPr lang="en-US" altLang="es-EC" sz="1600" b="0" dirty="0" smtClean="0"/>
          </a:p>
          <a:p>
            <a:pPr algn="just"/>
            <a:endParaRPr lang="en-US" altLang="es-EC" sz="1600" dirty="0">
              <a:solidFill>
                <a:srgbClr val="000000"/>
              </a:solidFill>
            </a:endParaRPr>
          </a:p>
        </p:txBody>
      </p:sp>
      <p:sp>
        <p:nvSpPr>
          <p:cNvPr id="24589" name="AutoShape 38"/>
          <p:cNvSpPr>
            <a:spLocks noChangeArrowheads="1"/>
          </p:cNvSpPr>
          <p:nvPr/>
        </p:nvSpPr>
        <p:spPr bwMode="black">
          <a:xfrm>
            <a:off x="534988" y="3732213"/>
            <a:ext cx="228600" cy="228600"/>
          </a:xfrm>
          <a:custGeom>
            <a:avLst/>
            <a:gdLst>
              <a:gd name="T0" fmla="*/ 1433956820 w 21600"/>
              <a:gd name="T1" fmla="*/ 0 h 21600"/>
              <a:gd name="T2" fmla="*/ 419962263 w 21600"/>
              <a:gd name="T3" fmla="*/ 419962263 h 21600"/>
              <a:gd name="T4" fmla="*/ 0 w 21600"/>
              <a:gd name="T5" fmla="*/ 1433956820 h 21600"/>
              <a:gd name="T6" fmla="*/ 419962263 w 21600"/>
              <a:gd name="T7" fmla="*/ 2147483647 h 21600"/>
              <a:gd name="T8" fmla="*/ 1433956820 w 21600"/>
              <a:gd name="T9" fmla="*/ 2147483647 h 21600"/>
              <a:gd name="T10" fmla="*/ 2147483647 w 21600"/>
              <a:gd name="T11" fmla="*/ 2147483647 h 21600"/>
              <a:gd name="T12" fmla="*/ 2147483647 w 21600"/>
              <a:gd name="T13" fmla="*/ 1433956820 h 21600"/>
              <a:gd name="T14" fmla="*/ 2147483647 w 21600"/>
              <a:gd name="T15" fmla="*/ 4199622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alpha val="59999"/>
            </a:srgbClr>
          </a:solidFill>
          <a:ln w="9525">
            <a:solidFill>
              <a:schemeClr val="accent1"/>
            </a:solidFill>
            <a:round/>
            <a:headEnd/>
            <a:tailEnd/>
          </a:ln>
        </p:spPr>
        <p:txBody>
          <a:bodyPr wrap="none" anchor="ctr"/>
          <a:lstStyle/>
          <a:p>
            <a:endParaRPr lang="es-ES"/>
          </a:p>
        </p:txBody>
      </p:sp>
      <p:sp>
        <p:nvSpPr>
          <p:cNvPr id="24590" name="Rectangle 44"/>
          <p:cNvSpPr>
            <a:spLocks noGrp="1" noChangeArrowheads="1"/>
          </p:cNvSpPr>
          <p:nvPr>
            <p:ph type="title"/>
          </p:nvPr>
        </p:nvSpPr>
        <p:spPr>
          <a:xfrm>
            <a:off x="206375" y="260350"/>
            <a:ext cx="8401050" cy="674688"/>
          </a:xfrm>
        </p:spPr>
        <p:txBody>
          <a:bodyPr/>
          <a:lstStyle/>
          <a:p>
            <a:pPr algn="ctr" eaLnBrk="1" hangingPunct="1"/>
            <a:r>
              <a:rPr lang="en-US" altLang="es-EC" sz="2000" b="1" dirty="0" smtClean="0"/>
              <a:t>JUSTIFICACIÓN</a:t>
            </a:r>
          </a:p>
        </p:txBody>
      </p:sp>
      <p:pic>
        <p:nvPicPr>
          <p:cNvPr id="24592" name="Picture 20" descr="095"/>
          <p:cNvPicPr>
            <a:picLocks noChangeAspect="1" noChangeArrowheads="1"/>
          </p:cNvPicPr>
          <p:nvPr/>
        </p:nvPicPr>
        <p:blipFill>
          <a:blip r:embed="rId3"/>
          <a:srcRect/>
          <a:stretch>
            <a:fillRect/>
          </a:stretch>
        </p:blipFill>
        <p:spPr bwMode="gray">
          <a:xfrm>
            <a:off x="1331913" y="4941888"/>
            <a:ext cx="1828800" cy="1633537"/>
          </a:xfrm>
          <a:prstGeom prst="rect">
            <a:avLst/>
          </a:prstGeom>
          <a:noFill/>
          <a:ln w="9525">
            <a:noFill/>
            <a:miter lim="800000"/>
            <a:headEnd/>
            <a:tailEnd/>
          </a:ln>
        </p:spPr>
      </p:pic>
      <p:grpSp>
        <p:nvGrpSpPr>
          <p:cNvPr id="2" name="Group 45"/>
          <p:cNvGrpSpPr>
            <a:grpSpLocks/>
          </p:cNvGrpSpPr>
          <p:nvPr/>
        </p:nvGrpSpPr>
        <p:grpSpPr bwMode="auto">
          <a:xfrm>
            <a:off x="755650" y="2924175"/>
            <a:ext cx="1516063" cy="1460500"/>
            <a:chOff x="482" y="2066"/>
            <a:chExt cx="860" cy="581"/>
          </a:xfrm>
        </p:grpSpPr>
        <p:sp>
          <p:nvSpPr>
            <p:cNvPr id="24596" name="Freeform 46"/>
            <p:cNvSpPr>
              <a:spLocks/>
            </p:cNvSpPr>
            <p:nvPr/>
          </p:nvSpPr>
          <p:spPr bwMode="gray">
            <a:xfrm>
              <a:off x="567" y="2464"/>
              <a:ext cx="335" cy="173"/>
            </a:xfrm>
            <a:custGeom>
              <a:avLst/>
              <a:gdLst>
                <a:gd name="T0" fmla="*/ 0 w 335"/>
                <a:gd name="T1" fmla="*/ 166 h 173"/>
                <a:gd name="T2" fmla="*/ 58 w 335"/>
                <a:gd name="T3" fmla="*/ 173 h 173"/>
                <a:gd name="T4" fmla="*/ 297 w 335"/>
                <a:gd name="T5" fmla="*/ 32 h 173"/>
                <a:gd name="T6" fmla="*/ 289 w 335"/>
                <a:gd name="T7" fmla="*/ 8 h 173"/>
                <a:gd name="T8" fmla="*/ 223 w 335"/>
                <a:gd name="T9" fmla="*/ 26 h 173"/>
                <a:gd name="T10" fmla="*/ 0 w 335"/>
                <a:gd name="T11" fmla="*/ 166 h 173"/>
                <a:gd name="T12" fmla="*/ 0 60000 65536"/>
                <a:gd name="T13" fmla="*/ 0 60000 65536"/>
                <a:gd name="T14" fmla="*/ 0 60000 65536"/>
                <a:gd name="T15" fmla="*/ 0 60000 65536"/>
                <a:gd name="T16" fmla="*/ 0 60000 65536"/>
                <a:gd name="T17" fmla="*/ 0 60000 65536"/>
                <a:gd name="T18" fmla="*/ 0 w 335"/>
                <a:gd name="T19" fmla="*/ 0 h 173"/>
                <a:gd name="T20" fmla="*/ 335 w 335"/>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endParaRPr lang="es-ES"/>
            </a:p>
          </p:txBody>
        </p:sp>
        <p:sp>
          <p:nvSpPr>
            <p:cNvPr id="24597" name="Freeform 47"/>
            <p:cNvSpPr>
              <a:spLocks/>
            </p:cNvSpPr>
            <p:nvPr/>
          </p:nvSpPr>
          <p:spPr bwMode="gray">
            <a:xfrm>
              <a:off x="797" y="2401"/>
              <a:ext cx="367" cy="170"/>
            </a:xfrm>
            <a:custGeom>
              <a:avLst/>
              <a:gdLst>
                <a:gd name="T0" fmla="*/ 0 w 367"/>
                <a:gd name="T1" fmla="*/ 158 h 170"/>
                <a:gd name="T2" fmla="*/ 80 w 367"/>
                <a:gd name="T3" fmla="*/ 170 h 170"/>
                <a:gd name="T4" fmla="*/ 332 w 367"/>
                <a:gd name="T5" fmla="*/ 37 h 170"/>
                <a:gd name="T6" fmla="*/ 292 w 367"/>
                <a:gd name="T7" fmla="*/ 1 h 170"/>
                <a:gd name="T8" fmla="*/ 230 w 367"/>
                <a:gd name="T9" fmla="*/ 29 h 170"/>
                <a:gd name="T10" fmla="*/ 0 w 367"/>
                <a:gd name="T11" fmla="*/ 158 h 170"/>
                <a:gd name="T12" fmla="*/ 0 60000 65536"/>
                <a:gd name="T13" fmla="*/ 0 60000 65536"/>
                <a:gd name="T14" fmla="*/ 0 60000 65536"/>
                <a:gd name="T15" fmla="*/ 0 60000 65536"/>
                <a:gd name="T16" fmla="*/ 0 60000 65536"/>
                <a:gd name="T17" fmla="*/ 0 60000 65536"/>
                <a:gd name="T18" fmla="*/ 0 w 367"/>
                <a:gd name="T19" fmla="*/ 0 h 170"/>
                <a:gd name="T20" fmla="*/ 367 w 36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endParaRPr lang="es-ES"/>
            </a:p>
          </p:txBody>
        </p:sp>
        <p:sp>
          <p:nvSpPr>
            <p:cNvPr id="24598" name="Freeform 48"/>
            <p:cNvSpPr>
              <a:spLocks/>
            </p:cNvSpPr>
            <p:nvPr/>
          </p:nvSpPr>
          <p:spPr bwMode="gray">
            <a:xfrm>
              <a:off x="1035" y="2504"/>
              <a:ext cx="307" cy="143"/>
            </a:xfrm>
            <a:custGeom>
              <a:avLst/>
              <a:gdLst>
                <a:gd name="T0" fmla="*/ 0 w 307"/>
                <a:gd name="T1" fmla="*/ 134 h 143"/>
                <a:gd name="T2" fmla="*/ 66 w 307"/>
                <a:gd name="T3" fmla="*/ 143 h 143"/>
                <a:gd name="T4" fmla="*/ 282 w 307"/>
                <a:gd name="T5" fmla="*/ 35 h 143"/>
                <a:gd name="T6" fmla="*/ 219 w 307"/>
                <a:gd name="T7" fmla="*/ 17 h 143"/>
                <a:gd name="T8" fmla="*/ 0 w 307"/>
                <a:gd name="T9" fmla="*/ 134 h 143"/>
                <a:gd name="T10" fmla="*/ 0 60000 65536"/>
                <a:gd name="T11" fmla="*/ 0 60000 65536"/>
                <a:gd name="T12" fmla="*/ 0 60000 65536"/>
                <a:gd name="T13" fmla="*/ 0 60000 65536"/>
                <a:gd name="T14" fmla="*/ 0 60000 65536"/>
                <a:gd name="T15" fmla="*/ 0 w 307"/>
                <a:gd name="T16" fmla="*/ 0 h 143"/>
                <a:gd name="T17" fmla="*/ 307 w 307"/>
                <a:gd name="T18" fmla="*/ 143 h 143"/>
              </a:gdLst>
              <a:ahLst/>
              <a:cxnLst>
                <a:cxn ang="T10">
                  <a:pos x="T0" y="T1"/>
                </a:cxn>
                <a:cxn ang="T11">
                  <a:pos x="T2" y="T3"/>
                </a:cxn>
                <a:cxn ang="T12">
                  <a:pos x="T4" y="T5"/>
                </a:cxn>
                <a:cxn ang="T13">
                  <a:pos x="T6" y="T7"/>
                </a:cxn>
                <a:cxn ang="T14">
                  <a:pos x="T8" y="T9"/>
                </a:cxn>
              </a:cxnLst>
              <a:rect l="T15" t="T16" r="T17" b="T18"/>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endParaRPr lang="es-ES"/>
            </a:p>
          </p:txBody>
        </p:sp>
        <p:sp>
          <p:nvSpPr>
            <p:cNvPr id="24599" name="Freeform 49"/>
            <p:cNvSpPr>
              <a:spLocks/>
            </p:cNvSpPr>
            <p:nvPr/>
          </p:nvSpPr>
          <p:spPr bwMode="gray">
            <a:xfrm>
              <a:off x="482" y="2066"/>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round/>
              <a:headEnd/>
              <a:tailEnd/>
            </a:ln>
            <a:scene3d>
              <a:camera prst="legacyPerspectiveTopRight">
                <a:rot lat="0" lon="899995"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s-ES"/>
            </a:p>
          </p:txBody>
        </p:sp>
        <p:sp>
          <p:nvSpPr>
            <p:cNvPr id="24600" name="Freeform 51"/>
            <p:cNvSpPr>
              <a:spLocks/>
            </p:cNvSpPr>
            <p:nvPr/>
          </p:nvSpPr>
          <p:spPr bwMode="gray">
            <a:xfrm>
              <a:off x="956" y="2078"/>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round/>
              <a:headEnd/>
              <a:tailEnd/>
            </a:ln>
            <a:scene3d>
              <a:camera prst="legacyPerspectiveTopRight">
                <a:rot lat="0" lon="899995"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s-ES"/>
            </a:p>
          </p:txBody>
        </p:sp>
      </p:grpSp>
      <p:sp>
        <p:nvSpPr>
          <p:cNvPr id="24594" name="Freeform 50"/>
          <p:cNvSpPr>
            <a:spLocks/>
          </p:cNvSpPr>
          <p:nvPr/>
        </p:nvSpPr>
        <p:spPr bwMode="gray">
          <a:xfrm>
            <a:off x="1042988" y="2708275"/>
            <a:ext cx="574675" cy="1546225"/>
          </a:xfrm>
          <a:custGeom>
            <a:avLst/>
            <a:gdLst>
              <a:gd name="T0" fmla="*/ 2147483647 w 224"/>
              <a:gd name="T1" fmla="*/ 2147483647 h 569"/>
              <a:gd name="T2" fmla="*/ 2147483647 w 224"/>
              <a:gd name="T3" fmla="*/ 2147483647 h 569"/>
              <a:gd name="T4" fmla="*/ 2147483647 w 224"/>
              <a:gd name="T5" fmla="*/ 2147483647 h 569"/>
              <a:gd name="T6" fmla="*/ 2147483647 w 224"/>
              <a:gd name="T7" fmla="*/ 2147483647 h 569"/>
              <a:gd name="T8" fmla="*/ 2147483647 w 224"/>
              <a:gd name="T9" fmla="*/ 2147483647 h 569"/>
              <a:gd name="T10" fmla="*/ 2147483647 w 224"/>
              <a:gd name="T11" fmla="*/ 2147483647 h 569"/>
              <a:gd name="T12" fmla="*/ 2147483647 w 224"/>
              <a:gd name="T13" fmla="*/ 2147483647 h 569"/>
              <a:gd name="T14" fmla="*/ 2147483647 w 224"/>
              <a:gd name="T15" fmla="*/ 2147483647 h 569"/>
              <a:gd name="T16" fmla="*/ 2147483647 w 224"/>
              <a:gd name="T17" fmla="*/ 2147483647 h 569"/>
              <a:gd name="T18" fmla="*/ 2147483647 w 224"/>
              <a:gd name="T19" fmla="*/ 2147483647 h 569"/>
              <a:gd name="T20" fmla="*/ 2147483647 w 224"/>
              <a:gd name="T21" fmla="*/ 2147483647 h 569"/>
              <a:gd name="T22" fmla="*/ 2147483647 w 224"/>
              <a:gd name="T23" fmla="*/ 2147483647 h 569"/>
              <a:gd name="T24" fmla="*/ 2147483647 w 224"/>
              <a:gd name="T25" fmla="*/ 2147483647 h 569"/>
              <a:gd name="T26" fmla="*/ 2147483647 w 224"/>
              <a:gd name="T27" fmla="*/ 2147483647 h 569"/>
              <a:gd name="T28" fmla="*/ 2147483647 w 224"/>
              <a:gd name="T29" fmla="*/ 2147483647 h 569"/>
              <a:gd name="T30" fmla="*/ 2147483647 w 224"/>
              <a:gd name="T31" fmla="*/ 2147483647 h 569"/>
              <a:gd name="T32" fmla="*/ 2147483647 w 224"/>
              <a:gd name="T33" fmla="*/ 2147483647 h 569"/>
              <a:gd name="T34" fmla="*/ 2147483647 w 224"/>
              <a:gd name="T35" fmla="*/ 2147483647 h 569"/>
              <a:gd name="T36" fmla="*/ 2147483647 w 224"/>
              <a:gd name="T37" fmla="*/ 2147483647 h 569"/>
              <a:gd name="T38" fmla="*/ 2147483647 w 224"/>
              <a:gd name="T39" fmla="*/ 2147483647 h 569"/>
              <a:gd name="T40" fmla="*/ 2147483647 w 224"/>
              <a:gd name="T41" fmla="*/ 2147483647 h 569"/>
              <a:gd name="T42" fmla="*/ 2147483647 w 224"/>
              <a:gd name="T43" fmla="*/ 2147483647 h 569"/>
              <a:gd name="T44" fmla="*/ 2147483647 w 224"/>
              <a:gd name="T45" fmla="*/ 2147483647 h 569"/>
              <a:gd name="T46" fmla="*/ 2147483647 w 224"/>
              <a:gd name="T47" fmla="*/ 2147483647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round/>
            <a:headEnd/>
            <a:tailEnd/>
          </a:ln>
          <a:scene3d>
            <a:camera prst="legacyPerspectiveTopRight">
              <a:rot lat="0" lon="899995"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es-ES"/>
          </a:p>
        </p:txBody>
      </p:sp>
      <p:pic>
        <p:nvPicPr>
          <p:cNvPr id="24595" name="Picture 17" descr="Resultado de imagen para ordenanzas municipales quito"/>
          <p:cNvPicPr>
            <a:picLocks noChangeAspect="1" noChangeArrowheads="1"/>
          </p:cNvPicPr>
          <p:nvPr/>
        </p:nvPicPr>
        <p:blipFill>
          <a:blip r:embed="rId4"/>
          <a:srcRect/>
          <a:stretch>
            <a:fillRect/>
          </a:stretch>
        </p:blipFill>
        <p:spPr bwMode="auto">
          <a:xfrm>
            <a:off x="468313" y="1052513"/>
            <a:ext cx="1296987" cy="1335087"/>
          </a:xfrm>
          <a:prstGeom prst="rect">
            <a:avLst/>
          </a:prstGeom>
          <a:noFill/>
          <a:ln w="9525">
            <a:noFill/>
            <a:miter lim="800000"/>
            <a:headEnd/>
            <a:tailEnd/>
          </a:ln>
        </p:spPr>
      </p:pic>
      <p:sp>
        <p:nvSpPr>
          <p:cNvPr id="25" name="24 Rectángulo"/>
          <p:cNvSpPr/>
          <p:nvPr/>
        </p:nvSpPr>
        <p:spPr>
          <a:xfrm>
            <a:off x="2071670" y="2143116"/>
            <a:ext cx="6143668" cy="369332"/>
          </a:xfrm>
          <a:prstGeom prst="rect">
            <a:avLst/>
          </a:prstGeom>
        </p:spPr>
        <p:txBody>
          <a:bodyPr wrap="square">
            <a:spAutoFit/>
          </a:bodyPr>
          <a:lstStyle/>
          <a:p>
            <a:pPr>
              <a:spcBef>
                <a:spcPct val="50000"/>
              </a:spcBef>
            </a:pPr>
            <a:r>
              <a:rPr lang="en-US" altLang="es-EC" b="1" dirty="0" err="1" smtClean="0"/>
              <a:t>Sistema</a:t>
            </a:r>
            <a:r>
              <a:rPr lang="en-US" altLang="es-EC" b="1" dirty="0" smtClean="0"/>
              <a:t> </a:t>
            </a:r>
            <a:r>
              <a:rPr lang="en-US" altLang="es-EC" b="1" dirty="0" err="1" smtClean="0"/>
              <a:t>Nacional</a:t>
            </a:r>
            <a:r>
              <a:rPr lang="en-US" altLang="es-EC" b="1" dirty="0" smtClean="0"/>
              <a:t> de </a:t>
            </a:r>
            <a:r>
              <a:rPr lang="en-US" altLang="es-EC" b="1" dirty="0" err="1" smtClean="0"/>
              <a:t>Información</a:t>
            </a:r>
            <a:r>
              <a:rPr lang="en-US" altLang="es-EC" b="1" dirty="0" smtClean="0"/>
              <a:t>-SENPLADES</a:t>
            </a:r>
            <a:endParaRPr lang="en-US" altLang="es-EC" b="1" dirty="0"/>
          </a:p>
        </p:txBody>
      </p:sp>
      <p:sp>
        <p:nvSpPr>
          <p:cNvPr id="26" name="25 Rectángulo"/>
          <p:cNvSpPr/>
          <p:nvPr/>
        </p:nvSpPr>
        <p:spPr>
          <a:xfrm>
            <a:off x="2214546" y="2500306"/>
            <a:ext cx="6643718" cy="830997"/>
          </a:xfrm>
          <a:prstGeom prst="rect">
            <a:avLst/>
          </a:prstGeom>
        </p:spPr>
        <p:txBody>
          <a:bodyPr wrap="square">
            <a:spAutoFit/>
          </a:bodyPr>
          <a:lstStyle/>
          <a:p>
            <a:pPr algn="just"/>
            <a:r>
              <a:rPr lang="es-ES" sz="1600" dirty="0" smtClean="0"/>
              <a:t>El objetivo de la georeferenciación es c</a:t>
            </a:r>
            <a:r>
              <a:rPr lang="es-ES" sz="1600" b="0" dirty="0" smtClean="0"/>
              <a:t>ontar con información </a:t>
            </a:r>
            <a:r>
              <a:rPr lang="es-ES" sz="1600" b="0" dirty="0" err="1" smtClean="0"/>
              <a:t>geoespacial</a:t>
            </a:r>
            <a:r>
              <a:rPr lang="es-ES" sz="1600" b="0" dirty="0" smtClean="0"/>
              <a:t> que apoye el proceso de Planificación Territorial, para el posicionamiento de un objeto espacial </a:t>
            </a:r>
            <a:r>
              <a:rPr lang="es-ES" sz="1600" dirty="0" smtClean="0"/>
              <a:t>, </a:t>
            </a:r>
            <a:r>
              <a:rPr lang="es-ES" sz="1600" b="0" dirty="0" smtClean="0"/>
              <a:t>que puede estar representado mediante puntos o líneas.</a:t>
            </a:r>
            <a:endParaRPr lang="en-US" altLang="es-EC" sz="1600" b="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ctrTitle"/>
          </p:nvPr>
        </p:nvSpPr>
        <p:spPr>
          <a:xfrm>
            <a:off x="5364163" y="1341438"/>
            <a:ext cx="3455987" cy="4248150"/>
          </a:xfrm>
        </p:spPr>
        <p:txBody>
          <a:bodyPr>
            <a:normAutofit/>
          </a:bodyPr>
          <a:lstStyle/>
          <a:p>
            <a:r>
              <a:rPr lang="es-ES_tradnl" altLang="es-EC" sz="2000" b="1" cap="none" dirty="0" smtClean="0"/>
              <a:t>Analizar las tiendas y restaurantes que forman parte de la Zona Comercial Eugenio Espejo, parroquia Belisario Quevedo del Distrito Metropolitano de Quito, a través de técnicas de </a:t>
            </a:r>
            <a:r>
              <a:rPr lang="es-ES_tradnl" altLang="es-EC" sz="2000" b="1" cap="none" dirty="0" err="1" smtClean="0"/>
              <a:t>georreferenciación</a:t>
            </a:r>
            <a:r>
              <a:rPr lang="es-ES_tradnl" altLang="es-EC" sz="2000" b="1" cap="none" dirty="0" smtClean="0"/>
              <a:t> para estimular el uso del geomarketing en el desarrollo del mercado local</a:t>
            </a:r>
            <a:r>
              <a:rPr lang="es-ES_tradnl" altLang="es-EC" sz="2000" cap="none" dirty="0" smtClean="0"/>
              <a:t>.</a:t>
            </a:r>
            <a:br>
              <a:rPr lang="es-ES_tradnl" altLang="es-EC" sz="2000" cap="none" dirty="0" smtClean="0"/>
            </a:br>
            <a:r>
              <a:rPr lang="es-ES_tradnl" sz="2000" cap="none" dirty="0" smtClean="0">
                <a:latin typeface="Calibri" panose="020F0502020204030204" pitchFamily="34" charset="0"/>
              </a:rPr>
              <a:t> </a:t>
            </a:r>
            <a:r>
              <a:rPr lang="es-VE" altLang="es-EC" sz="2000" cap="none" dirty="0" smtClean="0"/>
              <a:t/>
            </a:r>
            <a:br>
              <a:rPr lang="es-VE" altLang="es-EC" sz="2000" cap="none" dirty="0" smtClean="0"/>
            </a:br>
            <a:endParaRPr lang="es-EC" altLang="es-EC" sz="2000" cap="none" dirty="0" smtClean="0">
              <a:solidFill>
                <a:schemeClr val="tx1"/>
              </a:solidFill>
              <a:latin typeface="Calibri" pitchFamily="34" charset="0"/>
            </a:endParaRPr>
          </a:p>
        </p:txBody>
      </p:sp>
      <p:sp>
        <p:nvSpPr>
          <p:cNvPr id="25603" name="TextBox 10"/>
          <p:cNvSpPr txBox="1">
            <a:spLocks noChangeArrowheads="1"/>
          </p:cNvSpPr>
          <p:nvPr/>
        </p:nvSpPr>
        <p:spPr bwMode="auto">
          <a:xfrm>
            <a:off x="239713" y="6248400"/>
            <a:ext cx="306387" cy="317500"/>
          </a:xfrm>
          <a:prstGeom prst="rect">
            <a:avLst/>
          </a:prstGeom>
          <a:noFill/>
          <a:ln w="9525">
            <a:noFill/>
            <a:miter lim="800000"/>
            <a:headEnd/>
            <a:tailEnd/>
          </a:ln>
        </p:spPr>
        <p:txBody>
          <a:bodyPr wrap="none" lIns="0" tIns="0" rIns="0" bIns="0" anchor="b"/>
          <a:lstStyle/>
          <a:p>
            <a:pPr defTabSz="923925" eaLnBrk="1" hangingPunct="1">
              <a:lnSpc>
                <a:spcPct val="85000"/>
              </a:lnSpc>
              <a:spcBef>
                <a:spcPts val="200"/>
              </a:spcBef>
            </a:pPr>
            <a:fld id="{075C38A5-7353-41A2-A917-EC6C518948C2}" type="slidenum">
              <a:rPr lang="en-GB" altLang="es-EC" sz="800">
                <a:solidFill>
                  <a:schemeClr val="bg1"/>
                </a:solidFill>
              </a:rPr>
              <a:pPr defTabSz="923925" eaLnBrk="1" hangingPunct="1">
                <a:lnSpc>
                  <a:spcPct val="85000"/>
                </a:lnSpc>
                <a:spcBef>
                  <a:spcPts val="200"/>
                </a:spcBef>
              </a:pPr>
              <a:t>5</a:t>
            </a:fld>
            <a:endParaRPr lang="en-GB" altLang="es-EC" sz="800">
              <a:solidFill>
                <a:schemeClr val="bg1"/>
              </a:solidFill>
            </a:endParaRPr>
          </a:p>
        </p:txBody>
      </p:sp>
      <p:sp>
        <p:nvSpPr>
          <p:cNvPr id="25604" name="TextBox 11"/>
          <p:cNvSpPr txBox="1">
            <a:spLocks noChangeArrowheads="1"/>
          </p:cNvSpPr>
          <p:nvPr/>
        </p:nvSpPr>
        <p:spPr bwMode="auto">
          <a:xfrm>
            <a:off x="630238" y="6340475"/>
            <a:ext cx="690562" cy="225425"/>
          </a:xfrm>
          <a:prstGeom prst="rect">
            <a:avLst/>
          </a:prstGeom>
          <a:noFill/>
          <a:ln w="9525">
            <a:noFill/>
            <a:miter lim="800000"/>
            <a:headEnd/>
            <a:tailEnd/>
          </a:ln>
        </p:spPr>
        <p:txBody>
          <a:bodyPr wrap="none" lIns="0" tIns="0" rIns="0" bIns="0" anchor="b"/>
          <a:lstStyle/>
          <a:p>
            <a:pPr defTabSz="923925" eaLnBrk="1" hangingPunct="1">
              <a:lnSpc>
                <a:spcPct val="85000"/>
              </a:lnSpc>
              <a:spcBef>
                <a:spcPts val="200"/>
              </a:spcBef>
            </a:pPr>
            <a:r>
              <a:rPr lang="en-GB" altLang="es-EC" sz="800">
                <a:solidFill>
                  <a:schemeClr val="bg1"/>
                </a:solidFill>
              </a:rPr>
              <a:t>© 2015 Ipsos.</a:t>
            </a:r>
            <a:endParaRPr lang="en-GB" altLang="es-EC" sz="1200">
              <a:solidFill>
                <a:schemeClr val="bg1"/>
              </a:solidFill>
            </a:endParaRPr>
          </a:p>
        </p:txBody>
      </p:sp>
      <p:sp>
        <p:nvSpPr>
          <p:cNvPr id="8" name="Title 2"/>
          <p:cNvSpPr txBox="1">
            <a:spLocks/>
          </p:cNvSpPr>
          <p:nvPr/>
        </p:nvSpPr>
        <p:spPr bwMode="gray">
          <a:xfrm>
            <a:off x="4643438" y="363538"/>
            <a:ext cx="4321175" cy="331787"/>
          </a:xfrm>
          <a:prstGeom prst="rect">
            <a:avLst/>
          </a:prstGeom>
          <a:noFill/>
          <a:ln>
            <a:noFill/>
          </a:ln>
          <a:effectLst/>
          <a:extLst/>
        </p:spPr>
        <p:txBody>
          <a:bodyPr anchor="ctr"/>
          <a:lstStyle>
            <a:lvl1pPr algn="l" rtl="0" eaLnBrk="1" fontAlgn="base" hangingPunct="1">
              <a:spcBef>
                <a:spcPct val="0"/>
              </a:spcBef>
              <a:spcAft>
                <a:spcPct val="0"/>
              </a:spcAft>
              <a:defRPr sz="2700" b="1" cap="all" baseline="0">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a:lstStyle>
          <a:p>
            <a:pPr algn="ctr">
              <a:defRPr/>
            </a:pPr>
            <a:r>
              <a:rPr lang="en-GB" sz="4000" kern="0"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Objetivo GENERAL</a:t>
            </a:r>
            <a:endParaRPr lang="en-GB" sz="4000" kern="0"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25606" name="Picture 8" descr="Resultado de imagen para georeferenciación en quito"/>
          <p:cNvPicPr>
            <a:picLocks noGrp="1" noChangeAspect="1" noChangeArrowheads="1"/>
          </p:cNvPicPr>
          <p:nvPr>
            <p:ph type="pic" sz="quarter" idx="10"/>
          </p:nvPr>
        </p:nvPicPr>
        <p:blipFill>
          <a:blip r:embed="rId3"/>
          <a:srcRect l="14041" r="30519"/>
          <a:stretch>
            <a:fillRect/>
          </a:stretch>
        </p:blipFill>
        <p:spPr>
          <a:xfrm>
            <a:off x="357158" y="571480"/>
            <a:ext cx="3529013" cy="5300663"/>
          </a:xfrm>
          <a:prstGeom prst="rect">
            <a:avLst/>
          </a:prstGeom>
          <a:noFill/>
        </p:spPr>
      </p:pic>
      <p:pic>
        <p:nvPicPr>
          <p:cNvPr id="13314" name="Picture 2" descr="Resultado de imagen para objetivo"/>
          <p:cNvPicPr>
            <a:picLocks noChangeAspect="1" noChangeArrowheads="1"/>
          </p:cNvPicPr>
          <p:nvPr/>
        </p:nvPicPr>
        <p:blipFill>
          <a:blip r:embed="rId4"/>
          <a:srcRect/>
          <a:stretch>
            <a:fillRect/>
          </a:stretch>
        </p:blipFill>
        <p:spPr bwMode="auto">
          <a:xfrm>
            <a:off x="4286248" y="4143380"/>
            <a:ext cx="1714500" cy="24669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12"/>
          <p:cNvSpPr/>
          <p:nvPr/>
        </p:nvSpPr>
        <p:spPr>
          <a:xfrm>
            <a:off x="6804025" y="2071678"/>
            <a:ext cx="2125693" cy="4429156"/>
          </a:xfrm>
          <a:prstGeom prst="roundRect">
            <a:avLst>
              <a:gd name="adj" fmla="val 13073"/>
            </a:avLst>
          </a:prstGeom>
          <a:solidFill>
            <a:schemeClr val="bg2">
              <a:lumMod val="75000"/>
            </a:schemeClr>
          </a:solidFill>
          <a:ln/>
        </p:spPr>
        <p:style>
          <a:lnRef idx="1">
            <a:schemeClr val="accent5"/>
          </a:lnRef>
          <a:fillRef idx="2">
            <a:schemeClr val="accent5"/>
          </a:fillRef>
          <a:effectRef idx="1">
            <a:schemeClr val="accent5"/>
          </a:effectRef>
          <a:fontRef idx="minor">
            <a:schemeClr val="dk1"/>
          </a:fontRef>
        </p:style>
        <p:txBody>
          <a:bodyPr lIns="36000" tIns="1008000" rIns="36000"/>
          <a:lstStyle/>
          <a:p>
            <a:pPr marL="180975" indent="-180975" algn="ctr" eaLnBrk="1" fontAlgn="auto" hangingPunct="1">
              <a:spcBef>
                <a:spcPts val="0"/>
              </a:spcBef>
              <a:spcAft>
                <a:spcPts val="800"/>
              </a:spcAft>
              <a:buFont typeface="Wingdings" pitchFamily="2" charset="2"/>
              <a:buChar char="§"/>
              <a:defRPr/>
            </a:pPr>
            <a:r>
              <a:rPr lang="es-ES" sz="1600" b="1" dirty="0">
                <a:solidFill>
                  <a:schemeClr val="tx1"/>
                </a:solidFill>
              </a:rPr>
              <a:t>Establecer la georreferenciación de  las zonas comerciales como son tiendas y restaurantes de la parroquia urbana Belisario Quevedo en base a herramientas del geomarketing</a:t>
            </a:r>
            <a:endParaRPr lang="en-US" sz="1500" b="1" dirty="0">
              <a:solidFill>
                <a:schemeClr val="tx1"/>
              </a:solidFill>
            </a:endParaRPr>
          </a:p>
        </p:txBody>
      </p:sp>
      <p:sp>
        <p:nvSpPr>
          <p:cNvPr id="28" name="Rounded Rectangle 27"/>
          <p:cNvSpPr/>
          <p:nvPr/>
        </p:nvSpPr>
        <p:spPr>
          <a:xfrm>
            <a:off x="250825" y="2000240"/>
            <a:ext cx="2178035" cy="4497398"/>
          </a:xfrm>
          <a:prstGeom prst="roundRect">
            <a:avLst>
              <a:gd name="adj" fmla="val 13073"/>
            </a:avLst>
          </a:prstGeom>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lIns="36000" tIns="1008000" rIns="36000"/>
          <a:lstStyle/>
          <a:p>
            <a:pPr marL="180975" indent="-180975" algn="ctr" eaLnBrk="1" fontAlgn="auto" hangingPunct="1">
              <a:spcBef>
                <a:spcPts val="0"/>
              </a:spcBef>
              <a:spcAft>
                <a:spcPts val="800"/>
              </a:spcAft>
              <a:buFont typeface="Wingdings" pitchFamily="2" charset="2"/>
              <a:buChar char="§"/>
              <a:defRPr/>
            </a:pPr>
            <a:r>
              <a:rPr lang="es-ES" sz="1600" b="1" dirty="0">
                <a:solidFill>
                  <a:schemeClr val="tx1"/>
                </a:solidFill>
              </a:rPr>
              <a:t>Estudiar los fundamentos teóricos  y metodológicos para la aplicación de técnicas de georreferenciación en zonas comerciales para el crecimiento de su mercado</a:t>
            </a:r>
            <a:r>
              <a:rPr lang="es-ES" sz="1600" b="1" cap="all" dirty="0"/>
              <a:t>.     </a:t>
            </a:r>
            <a:endParaRPr lang="es-VE" sz="1600" b="1" cap="all" dirty="0"/>
          </a:p>
          <a:p>
            <a:pPr marL="180975" indent="-180975" algn="ctr" eaLnBrk="1" fontAlgn="auto" hangingPunct="1">
              <a:spcBef>
                <a:spcPts val="0"/>
              </a:spcBef>
              <a:spcAft>
                <a:spcPts val="800"/>
              </a:spcAft>
              <a:buFont typeface="Wingdings" pitchFamily="2" charset="2"/>
              <a:buChar char="§"/>
              <a:defRPr/>
            </a:pPr>
            <a:endParaRPr lang="en-US" sz="1500" b="1" dirty="0">
              <a:solidFill>
                <a:schemeClr val="tx1"/>
              </a:solidFill>
            </a:endParaRPr>
          </a:p>
        </p:txBody>
      </p:sp>
      <p:sp>
        <p:nvSpPr>
          <p:cNvPr id="3" name="Title 2"/>
          <p:cNvSpPr>
            <a:spLocks noGrp="1"/>
          </p:cNvSpPr>
          <p:nvPr>
            <p:ph type="title"/>
          </p:nvPr>
        </p:nvSpPr>
        <p:spPr>
          <a:xfrm>
            <a:off x="357158" y="0"/>
            <a:ext cx="8401050" cy="674688"/>
          </a:xfrm>
        </p:spPr>
        <p:txBody>
          <a:bodyPr rtlCol="0">
            <a:normAutofit/>
          </a:bodyPr>
          <a:lstStyle/>
          <a:p>
            <a:pPr eaLnBrk="1" fontAlgn="auto" hangingPunct="1">
              <a:spcAft>
                <a:spcPts val="0"/>
              </a:spcAft>
              <a:defRPr/>
            </a:pPr>
            <a:r>
              <a:rPr lang="es-EC"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OBJETIVOS</a:t>
            </a:r>
            <a:r>
              <a:rPr lang="en-GB"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 </a:t>
            </a:r>
            <a:r>
              <a:rPr lang="es-EC"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ESPECÍFICOS</a:t>
            </a:r>
            <a:endParaRPr lang="es-EC"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ndParaRPr>
          </a:p>
        </p:txBody>
      </p:sp>
      <p:sp>
        <p:nvSpPr>
          <p:cNvPr id="12" name="Rounded Rectangle 11"/>
          <p:cNvSpPr/>
          <p:nvPr/>
        </p:nvSpPr>
        <p:spPr>
          <a:xfrm>
            <a:off x="2571736" y="2071678"/>
            <a:ext cx="2052653" cy="4452947"/>
          </a:xfrm>
          <a:prstGeom prst="roundRect">
            <a:avLst>
              <a:gd name="adj" fmla="val 13073"/>
            </a:avLst>
          </a:prstGeom>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36000" tIns="1008000" rIns="36000"/>
          <a:lstStyle/>
          <a:p>
            <a:pPr marL="180975" indent="-180975" algn="ctr" eaLnBrk="1" fontAlgn="auto" hangingPunct="1">
              <a:spcBef>
                <a:spcPts val="0"/>
              </a:spcBef>
              <a:spcAft>
                <a:spcPts val="800"/>
              </a:spcAft>
              <a:buFont typeface="Wingdings" pitchFamily="2" charset="2"/>
              <a:buChar char="§"/>
              <a:defRPr/>
            </a:pPr>
            <a:r>
              <a:rPr lang="es-ES" sz="1600" b="1" dirty="0">
                <a:solidFill>
                  <a:schemeClr val="tx1"/>
                </a:solidFill>
              </a:rPr>
              <a:t>Diagnosticar la distribución actual de las tiendas y restaurantes de la  Parroquia Urbana Belisario Quevedo del Distrito Metropolitano de Quito.</a:t>
            </a:r>
            <a:endParaRPr lang="es-VE" sz="1600" b="1" dirty="0">
              <a:solidFill>
                <a:schemeClr val="tx1"/>
              </a:solidFill>
            </a:endParaRPr>
          </a:p>
        </p:txBody>
      </p:sp>
      <p:sp>
        <p:nvSpPr>
          <p:cNvPr id="13" name="Rounded Rectangle 12"/>
          <p:cNvSpPr/>
          <p:nvPr/>
        </p:nvSpPr>
        <p:spPr>
          <a:xfrm>
            <a:off x="4714876" y="2071679"/>
            <a:ext cx="1971674" cy="4429156"/>
          </a:xfrm>
          <a:prstGeom prst="roundRect">
            <a:avLst>
              <a:gd name="adj" fmla="val 13073"/>
            </a:avLst>
          </a:prstGeom>
          <a:solidFill>
            <a:schemeClr val="tx2">
              <a:lumMod val="40000"/>
              <a:lumOff val="60000"/>
            </a:schemeClr>
          </a:solidFill>
          <a:ln/>
        </p:spPr>
        <p:style>
          <a:lnRef idx="1">
            <a:schemeClr val="accent3"/>
          </a:lnRef>
          <a:fillRef idx="2">
            <a:schemeClr val="accent3"/>
          </a:fillRef>
          <a:effectRef idx="1">
            <a:schemeClr val="accent3"/>
          </a:effectRef>
          <a:fontRef idx="minor">
            <a:schemeClr val="dk1"/>
          </a:fontRef>
        </p:style>
        <p:txBody>
          <a:bodyPr lIns="36000" tIns="1008000" rIns="36000"/>
          <a:lstStyle/>
          <a:p>
            <a:pPr marL="180975" indent="-180975" algn="ctr" eaLnBrk="1" fontAlgn="auto" hangingPunct="1">
              <a:spcBef>
                <a:spcPts val="0"/>
              </a:spcBef>
              <a:spcAft>
                <a:spcPts val="800"/>
              </a:spcAft>
              <a:buFont typeface="Wingdings" pitchFamily="2" charset="2"/>
              <a:buChar char="§"/>
              <a:defRPr/>
            </a:pPr>
            <a:r>
              <a:rPr lang="es-ES" sz="1600" b="1" dirty="0">
                <a:solidFill>
                  <a:schemeClr val="tx1"/>
                </a:solidFill>
              </a:rPr>
              <a:t>Realizar un estudio de mercado de las zonas comerciales como son tiendas y restaurantes de la  parroquia urbana Belisario Quevedo en base a herramientas del geomarketing</a:t>
            </a:r>
            <a:r>
              <a:rPr lang="es-EC" sz="1500" b="1" dirty="0">
                <a:solidFill>
                  <a:schemeClr val="tx1"/>
                </a:solidFill>
              </a:rPr>
              <a:t> </a:t>
            </a:r>
            <a:endParaRPr lang="en-US" sz="1500" b="1" dirty="0">
              <a:solidFill>
                <a:schemeClr val="tx1"/>
              </a:solidFill>
            </a:endParaRPr>
          </a:p>
        </p:txBody>
      </p:sp>
      <p:sp>
        <p:nvSpPr>
          <p:cNvPr id="8" name="7 Elipse"/>
          <p:cNvSpPr/>
          <p:nvPr/>
        </p:nvSpPr>
        <p:spPr>
          <a:xfrm>
            <a:off x="428596" y="1285860"/>
            <a:ext cx="1857388" cy="135732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1</a:t>
            </a:r>
            <a:endPar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8 Elipse"/>
          <p:cNvSpPr/>
          <p:nvPr/>
        </p:nvSpPr>
        <p:spPr>
          <a:xfrm>
            <a:off x="2643174" y="1428736"/>
            <a:ext cx="1857388" cy="135732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9 Elipse"/>
          <p:cNvSpPr/>
          <p:nvPr/>
        </p:nvSpPr>
        <p:spPr>
          <a:xfrm>
            <a:off x="4786314" y="1428736"/>
            <a:ext cx="1857388" cy="135732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sp>
        <p:nvSpPr>
          <p:cNvPr id="11" name="10 Elipse"/>
          <p:cNvSpPr/>
          <p:nvPr/>
        </p:nvSpPr>
        <p:spPr>
          <a:xfrm>
            <a:off x="6929454" y="1428736"/>
            <a:ext cx="1857388" cy="135732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sp>
        <p:nvSpPr>
          <p:cNvPr id="11268" name="AutoShape 4" descr="Resultado de imagen para objetiv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1270" name="Picture 6" descr="Resultado de imagen para objetivo"/>
          <p:cNvPicPr>
            <a:picLocks noChangeAspect="1" noChangeArrowheads="1"/>
          </p:cNvPicPr>
          <p:nvPr/>
        </p:nvPicPr>
        <p:blipFill>
          <a:blip r:embed="rId3" cstate="print"/>
          <a:srcRect/>
          <a:stretch>
            <a:fillRect/>
          </a:stretch>
        </p:blipFill>
        <p:spPr bwMode="auto">
          <a:xfrm>
            <a:off x="285720" y="214290"/>
            <a:ext cx="1071570" cy="1071570"/>
          </a:xfrm>
          <a:prstGeom prst="rect">
            <a:avLst/>
          </a:prstGeom>
          <a:noFill/>
        </p:spPr>
      </p:pic>
      <p:pic>
        <p:nvPicPr>
          <p:cNvPr id="11272" name="Picture 8" descr="Resultado de imagen para objetivo"/>
          <p:cNvPicPr>
            <a:picLocks noChangeAspect="1" noChangeArrowheads="1"/>
          </p:cNvPicPr>
          <p:nvPr/>
        </p:nvPicPr>
        <p:blipFill>
          <a:blip r:embed="rId4" cstate="print"/>
          <a:srcRect/>
          <a:stretch>
            <a:fillRect/>
          </a:stretch>
        </p:blipFill>
        <p:spPr bwMode="auto">
          <a:xfrm>
            <a:off x="4143372" y="571480"/>
            <a:ext cx="1000132" cy="1000132"/>
          </a:xfrm>
          <a:prstGeom prst="rect">
            <a:avLst/>
          </a:prstGeom>
          <a:noFill/>
        </p:spPr>
      </p:pic>
      <p:pic>
        <p:nvPicPr>
          <p:cNvPr id="11274" name="Picture 10" descr="Resultado de imagen para objetivo"/>
          <p:cNvPicPr>
            <a:picLocks noChangeAspect="1" noChangeArrowheads="1"/>
          </p:cNvPicPr>
          <p:nvPr/>
        </p:nvPicPr>
        <p:blipFill>
          <a:blip r:embed="rId5" cstate="print"/>
          <a:srcRect/>
          <a:stretch>
            <a:fillRect/>
          </a:stretch>
        </p:blipFill>
        <p:spPr bwMode="auto">
          <a:xfrm>
            <a:off x="7215206" y="214290"/>
            <a:ext cx="1571636" cy="117872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179388" y="109538"/>
            <a:ext cx="8162925" cy="276225"/>
          </a:xfrm>
        </p:spPr>
        <p:txBody>
          <a:bodyPr/>
          <a:lstStyle/>
          <a:p>
            <a:pPr eaLnBrk="1" hangingPunct="1"/>
            <a:r>
              <a:rPr lang="es-EC" altLang="es-EC" dirty="0" smtClean="0"/>
              <a:t>MARCO TEORICO</a:t>
            </a:r>
          </a:p>
        </p:txBody>
      </p:sp>
      <p:pic>
        <p:nvPicPr>
          <p:cNvPr id="6" name="Picture 2" descr="Resultado de imagen para Teoría del lugar central de Walter Christaller"/>
          <p:cNvPicPr>
            <a:picLocks noChangeAspect="1" noChangeArrowheads="1"/>
          </p:cNvPicPr>
          <p:nvPr/>
        </p:nvPicPr>
        <p:blipFill>
          <a:blip r:embed="rId2"/>
          <a:srcRect/>
          <a:stretch>
            <a:fillRect/>
          </a:stretch>
        </p:blipFill>
        <p:spPr bwMode="auto">
          <a:xfrm>
            <a:off x="3000364" y="214290"/>
            <a:ext cx="2428892" cy="2565167"/>
          </a:xfrm>
          <a:prstGeom prst="rect">
            <a:avLst/>
          </a:prstGeom>
          <a:noFill/>
        </p:spPr>
      </p:pic>
      <p:sp>
        <p:nvSpPr>
          <p:cNvPr id="11" name="1 Título"/>
          <p:cNvSpPr txBox="1">
            <a:spLocks/>
          </p:cNvSpPr>
          <p:nvPr/>
        </p:nvSpPr>
        <p:spPr>
          <a:xfrm>
            <a:off x="428596" y="2643182"/>
            <a:ext cx="2786082" cy="553998"/>
          </a:xfrm>
          <a:prstGeom prst="rect">
            <a:avLst/>
          </a:prstGeom>
        </p:spPr>
        <p:txBody>
          <a:bodyPr vert="horz" wrap="square" lIns="0" tIns="0" rIns="0" bIns="0" rtlCol="0" anchor="ctr">
            <a:spAutoFit/>
          </a:bodyPr>
          <a:lstStyle/>
          <a:p>
            <a:pPr>
              <a:lnSpc>
                <a:spcPct val="90000"/>
              </a:lnSpc>
              <a:spcBef>
                <a:spcPct val="0"/>
              </a:spcBef>
            </a:pPr>
            <a:r>
              <a:rPr lang="es-ES_tradnl" sz="2000" b="1" dirty="0" smtClean="0"/>
              <a:t>Teorías de localización</a:t>
            </a:r>
            <a:endParaRPr lang="es-EC" sz="2000" dirty="0" smtClean="0"/>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EC" altLang="es-EC" sz="2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1 Título"/>
          <p:cNvSpPr txBox="1">
            <a:spLocks/>
          </p:cNvSpPr>
          <p:nvPr/>
        </p:nvSpPr>
        <p:spPr>
          <a:xfrm>
            <a:off x="5357818" y="3195459"/>
            <a:ext cx="3571900" cy="3662541"/>
          </a:xfrm>
          <a:prstGeom prst="rect">
            <a:avLst/>
          </a:prstGeom>
        </p:spPr>
        <p:txBody>
          <a:bodyPr vert="horz" wrap="square" lIns="0" tIns="0" rIns="0" bIns="0" rtlCol="0" anchor="ctr">
            <a:spAutoFit/>
          </a:bodyPr>
          <a:lstStyle/>
          <a:p>
            <a:pPr lvl="0" algn="just">
              <a:buFont typeface="Arial" pitchFamily="34" charset="0"/>
              <a:buChar char="•"/>
            </a:pPr>
            <a:r>
              <a:rPr lang="es-ES_tradnl" sz="2000" dirty="0" smtClean="0"/>
              <a:t>La función de una ciudad es servir de lugar central donde se proporciona bienes y servicios al espacio que la rodea.</a:t>
            </a:r>
          </a:p>
          <a:p>
            <a:pPr lvl="0" algn="just">
              <a:buFont typeface="Arial" pitchFamily="34" charset="0"/>
              <a:buChar char="•"/>
            </a:pPr>
            <a:endParaRPr lang="es-EC" sz="2000" dirty="0" smtClean="0"/>
          </a:p>
          <a:p>
            <a:pPr lvl="0" algn="just">
              <a:buFont typeface="Arial" pitchFamily="34" charset="0"/>
              <a:buChar char="•"/>
            </a:pPr>
            <a:r>
              <a:rPr lang="es-ES_tradnl" sz="2000" dirty="0" smtClean="0"/>
              <a:t>Modelo de organización territorial que sustenta tres principios básicos: la función de aprovisionamiento, el principio de transporte y la organización administrativa.</a:t>
            </a:r>
            <a:endParaRPr lang="es-EC" sz="2000" dirty="0" smtClean="0"/>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EC" altLang="es-EC" sz="2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3" name="1 Título"/>
          <p:cNvSpPr txBox="1">
            <a:spLocks/>
          </p:cNvSpPr>
          <p:nvPr/>
        </p:nvSpPr>
        <p:spPr>
          <a:xfrm>
            <a:off x="285720" y="3071810"/>
            <a:ext cx="2786082" cy="1938992"/>
          </a:xfrm>
          <a:prstGeom prst="rect">
            <a:avLst/>
          </a:prstGeom>
        </p:spPr>
        <p:txBody>
          <a:bodyPr vert="horz" wrap="square" lIns="0" tIns="0" rIns="0" bIns="0" rtlCol="0" anchor="ctr">
            <a:spAutoFit/>
          </a:bodyPr>
          <a:lstStyle/>
          <a:p>
            <a:pPr algn="just">
              <a:lnSpc>
                <a:spcPct val="90000"/>
              </a:lnSpc>
              <a:spcBef>
                <a:spcPct val="0"/>
              </a:spcBef>
              <a:buFont typeface="Arial" pitchFamily="34" charset="0"/>
              <a:buChar char="•"/>
            </a:pPr>
            <a:r>
              <a:rPr lang="es-EC" sz="2000" dirty="0" smtClean="0"/>
              <a:t>Determinan la posición óptima de agentes económicos, en base a la geografía y sociología que estudian la caracterización espacial de una ciudad.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EC" altLang="es-EC" sz="2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1 Título"/>
          <p:cNvSpPr txBox="1">
            <a:spLocks/>
          </p:cNvSpPr>
          <p:nvPr/>
        </p:nvSpPr>
        <p:spPr>
          <a:xfrm>
            <a:off x="5857884" y="2571744"/>
            <a:ext cx="2786082" cy="830997"/>
          </a:xfrm>
          <a:prstGeom prst="rect">
            <a:avLst/>
          </a:prstGeom>
        </p:spPr>
        <p:txBody>
          <a:bodyPr vert="horz" wrap="square" lIns="0" tIns="0" rIns="0" bIns="0" rtlCol="0" anchor="ctr">
            <a:spAutoFit/>
          </a:bodyPr>
          <a:lstStyle/>
          <a:p>
            <a:pPr algn="ctr">
              <a:lnSpc>
                <a:spcPct val="90000"/>
              </a:lnSpc>
              <a:spcBef>
                <a:spcPct val="0"/>
              </a:spcBef>
            </a:pPr>
            <a:r>
              <a:rPr lang="es-ES_tradnl" sz="2000" b="1" dirty="0" smtClean="0"/>
              <a:t>Teoría del lugar central de Walter </a:t>
            </a:r>
            <a:r>
              <a:rPr lang="es-ES_tradnl" sz="2000" b="1" dirty="0" err="1" smtClean="0"/>
              <a:t>Christaller</a:t>
            </a:r>
            <a:r>
              <a:rPr lang="es-ES_tradnl" sz="2000" b="1" dirty="0" smtClean="0"/>
              <a:t> </a:t>
            </a:r>
            <a:endParaRPr lang="es-EC" sz="2000" dirty="0" smtClean="0"/>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s-EC" altLang="es-EC" sz="20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1442" name="Picture 2" descr="Resultado de imagen para Teorías de localización"/>
          <p:cNvPicPr>
            <a:picLocks noChangeAspect="1" noChangeArrowheads="1"/>
          </p:cNvPicPr>
          <p:nvPr/>
        </p:nvPicPr>
        <p:blipFill>
          <a:blip r:embed="rId3"/>
          <a:srcRect/>
          <a:stretch>
            <a:fillRect/>
          </a:stretch>
        </p:blipFill>
        <p:spPr bwMode="auto">
          <a:xfrm>
            <a:off x="2285984" y="4786298"/>
            <a:ext cx="2773856" cy="2071702"/>
          </a:xfrm>
          <a:prstGeom prst="rect">
            <a:avLst/>
          </a:prstGeom>
          <a:noFill/>
        </p:spPr>
      </p:pic>
      <p:sp>
        <p:nvSpPr>
          <p:cNvPr id="61446" name="AutoShape 6" descr="Resultado de imagen para localiz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448" name="AutoShape 8" descr="Resultado de imagen para localiz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450" name="AutoShape 10" descr="Resultado de imagen para localiz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452" name="AutoShape 12" descr="Resultado de imagen para localiz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1454" name="Picture 14" descr="Resultado de imagen para localización"/>
          <p:cNvPicPr>
            <a:picLocks noChangeAspect="1" noChangeArrowheads="1"/>
          </p:cNvPicPr>
          <p:nvPr/>
        </p:nvPicPr>
        <p:blipFill>
          <a:blip r:embed="rId4"/>
          <a:srcRect/>
          <a:stretch>
            <a:fillRect/>
          </a:stretch>
        </p:blipFill>
        <p:spPr bwMode="auto">
          <a:xfrm>
            <a:off x="642910" y="5000636"/>
            <a:ext cx="1214422" cy="1214422"/>
          </a:xfrm>
          <a:prstGeom prst="rect">
            <a:avLst/>
          </a:prstGeom>
          <a:noFill/>
        </p:spPr>
      </p:pic>
      <p:sp>
        <p:nvSpPr>
          <p:cNvPr id="61456" name="AutoShape 16" descr="Resultado de imagen para localiz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1458" name="Picture 18" descr="Imagen relacionada"/>
          <p:cNvPicPr>
            <a:picLocks noChangeAspect="1" noChangeArrowheads="1"/>
          </p:cNvPicPr>
          <p:nvPr/>
        </p:nvPicPr>
        <p:blipFill>
          <a:blip r:embed="rId5"/>
          <a:srcRect/>
          <a:stretch>
            <a:fillRect/>
          </a:stretch>
        </p:blipFill>
        <p:spPr bwMode="auto">
          <a:xfrm>
            <a:off x="6500826" y="785794"/>
            <a:ext cx="1219200" cy="12192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2571736" y="214290"/>
            <a:ext cx="6286543" cy="1142984"/>
            <a:chOff x="2736304" y="142403"/>
            <a:chExt cx="6286543" cy="1811532"/>
          </a:xfrm>
          <a:solidFill>
            <a:schemeClr val="accent2">
              <a:lumMod val="40000"/>
              <a:lumOff val="60000"/>
            </a:schemeClr>
          </a:solidFill>
          <a:scene3d>
            <a:camera prst="orthographicFront"/>
            <a:lightRig rig="flat" dir="t"/>
          </a:scene3d>
        </p:grpSpPr>
        <p:sp>
          <p:nvSpPr>
            <p:cNvPr id="7" name="6 Rectángulo"/>
            <p:cNvSpPr/>
            <p:nvPr/>
          </p:nvSpPr>
          <p:spPr>
            <a:xfrm>
              <a:off x="2736304" y="142403"/>
              <a:ext cx="6273585" cy="1811532"/>
            </a:xfrm>
            <a:prstGeom prst="rect">
              <a:avLst/>
            </a:prstGeom>
            <a:grpFill/>
            <a:ln>
              <a:noFill/>
            </a:ln>
            <a:sp3d extrusionH="12700" prstMaterial="plastic">
              <a:bevelT w="50800" h="50800"/>
            </a:sp3d>
          </p:spPr>
          <p:style>
            <a:lnRef idx="1">
              <a:schemeClr val="dk2">
                <a:hueOff val="0"/>
                <a:satOff val="0"/>
                <a:lumOff val="0"/>
                <a:alphaOff val="0"/>
              </a:schemeClr>
            </a:lnRef>
            <a:fillRef idx="1">
              <a:schemeClr val="lt2">
                <a:alpha val="40000"/>
                <a:hueOff val="0"/>
                <a:satOff val="0"/>
                <a:lumOff val="0"/>
                <a:alphaOff val="0"/>
              </a:schemeClr>
            </a:fillRef>
            <a:effectRef idx="2">
              <a:schemeClr val="lt2">
                <a:alpha val="40000"/>
                <a:hueOff val="0"/>
                <a:satOff val="0"/>
                <a:lumOff val="0"/>
                <a:alphaOff val="0"/>
              </a:schemeClr>
            </a:effectRef>
            <a:fontRef idx="minor">
              <a:schemeClr val="dk1">
                <a:hueOff val="0"/>
                <a:satOff val="0"/>
                <a:lumOff val="0"/>
                <a:alphaOff val="0"/>
              </a:schemeClr>
            </a:fontRef>
          </p:style>
        </p:sp>
        <p:sp>
          <p:nvSpPr>
            <p:cNvPr id="8" name="7 Rectángulo"/>
            <p:cNvSpPr/>
            <p:nvPr/>
          </p:nvSpPr>
          <p:spPr>
            <a:xfrm>
              <a:off x="2736304" y="142403"/>
              <a:ext cx="6286543" cy="1811532"/>
            </a:xfrm>
            <a:prstGeom prst="rect">
              <a:avLst/>
            </a:prstGeom>
            <a:grpFill/>
            <a:ln>
              <a:no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2113" tIns="53340" rIns="53340" bIns="53340" numCol="1" spcCol="1270" anchor="ctr" anchorCtr="0">
              <a:noAutofit/>
            </a:bodyPr>
            <a:lstStyle/>
            <a:p>
              <a:pPr lvl="0" algn="just"/>
              <a:r>
                <a:rPr lang="es-ES_tradnl" sz="1600" b="1" dirty="0" smtClean="0"/>
                <a:t>Sistemas de información geográfica (SIG) </a:t>
              </a:r>
            </a:p>
            <a:p>
              <a:pPr lvl="0"/>
              <a:r>
                <a:rPr lang="es-ES_tradnl" sz="1600" dirty="0" smtClean="0"/>
                <a:t>Conjunto de </a:t>
              </a:r>
              <a:r>
                <a:rPr lang="es-ES_tradnl" sz="1600" dirty="0" smtClean="0"/>
                <a:t>herramientas para </a:t>
              </a:r>
              <a:r>
                <a:rPr lang="es-ES_tradnl" sz="1600" dirty="0" smtClean="0"/>
                <a:t>reunir, introducir, almacenar, recuperar, transformar, cartografiar datos espaciales para el objetivo propuesto. </a:t>
              </a:r>
              <a:endParaRPr lang="es-ES" sz="1600" dirty="0" smtClean="0"/>
            </a:p>
            <a:p>
              <a:pPr lvl="0" algn="just" defTabSz="622300">
                <a:lnSpc>
                  <a:spcPct val="90000"/>
                </a:lnSpc>
                <a:spcBef>
                  <a:spcPct val="0"/>
                </a:spcBef>
                <a:spcAft>
                  <a:spcPct val="35000"/>
                </a:spcAft>
              </a:pPr>
              <a:endParaRPr lang="es-ES_tradnl" sz="1600" b="0" kern="1200" dirty="0" smtClean="0"/>
            </a:p>
          </p:txBody>
        </p:sp>
      </p:grpSp>
      <p:grpSp>
        <p:nvGrpSpPr>
          <p:cNvPr id="9" name="8 Grupo"/>
          <p:cNvGrpSpPr/>
          <p:nvPr/>
        </p:nvGrpSpPr>
        <p:grpSpPr>
          <a:xfrm>
            <a:off x="2571736" y="1571612"/>
            <a:ext cx="6273585" cy="1143008"/>
            <a:chOff x="2736304" y="142403"/>
            <a:chExt cx="6273585" cy="1811532"/>
          </a:xfrm>
          <a:solidFill>
            <a:schemeClr val="accent3">
              <a:lumMod val="60000"/>
              <a:lumOff val="40000"/>
            </a:schemeClr>
          </a:solidFill>
          <a:scene3d>
            <a:camera prst="orthographicFront"/>
            <a:lightRig rig="flat" dir="t"/>
          </a:scene3d>
        </p:grpSpPr>
        <p:sp>
          <p:nvSpPr>
            <p:cNvPr id="10" name="9 Rectángulo"/>
            <p:cNvSpPr/>
            <p:nvPr/>
          </p:nvSpPr>
          <p:spPr>
            <a:xfrm>
              <a:off x="2736304" y="142403"/>
              <a:ext cx="6273585" cy="1811532"/>
            </a:xfrm>
            <a:prstGeom prst="rect">
              <a:avLst/>
            </a:prstGeom>
            <a:grpFill/>
            <a:ln>
              <a:noFill/>
            </a:ln>
            <a:sp3d extrusionH="12700" prstMaterial="plastic">
              <a:bevelT w="50800" h="50800"/>
            </a:sp3d>
          </p:spPr>
          <p:style>
            <a:lnRef idx="1">
              <a:schemeClr val="dk2">
                <a:hueOff val="0"/>
                <a:satOff val="0"/>
                <a:lumOff val="0"/>
                <a:alphaOff val="0"/>
              </a:schemeClr>
            </a:lnRef>
            <a:fillRef idx="1">
              <a:schemeClr val="lt2">
                <a:alpha val="40000"/>
                <a:hueOff val="0"/>
                <a:satOff val="0"/>
                <a:lumOff val="0"/>
                <a:alphaOff val="0"/>
              </a:schemeClr>
            </a:fillRef>
            <a:effectRef idx="2">
              <a:schemeClr val="lt2">
                <a:alpha val="40000"/>
                <a:hueOff val="0"/>
                <a:satOff val="0"/>
                <a:lumOff val="0"/>
                <a:alphaOff val="0"/>
              </a:schemeClr>
            </a:effectRef>
            <a:fontRef idx="minor">
              <a:schemeClr val="dk1">
                <a:hueOff val="0"/>
                <a:satOff val="0"/>
                <a:lumOff val="0"/>
                <a:alphaOff val="0"/>
              </a:schemeClr>
            </a:fontRef>
          </p:style>
        </p:sp>
        <p:sp>
          <p:nvSpPr>
            <p:cNvPr id="11" name="10 Rectángulo"/>
            <p:cNvSpPr/>
            <p:nvPr/>
          </p:nvSpPr>
          <p:spPr>
            <a:xfrm>
              <a:off x="2736304" y="142403"/>
              <a:ext cx="6273585" cy="1811532"/>
            </a:xfrm>
            <a:prstGeom prst="rect">
              <a:avLst/>
            </a:prstGeom>
            <a:grpFill/>
            <a:ln>
              <a:noFill/>
            </a:ln>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2113" tIns="53340" rIns="53340" bIns="53340" numCol="1" spcCol="1270" anchor="ctr" anchorCtr="0">
              <a:noAutofit/>
            </a:bodyPr>
            <a:lstStyle/>
            <a:p>
              <a:pPr lvl="0" algn="just"/>
              <a:r>
                <a:rPr lang="es-ES_tradnl" sz="1400" b="1" dirty="0" smtClean="0"/>
                <a:t>Ventajas de los SIG en el marketing </a:t>
              </a:r>
            </a:p>
            <a:p>
              <a:pPr lvl="0" algn="just">
                <a:buFont typeface="Wingdings" pitchFamily="2" charset="2"/>
                <a:buChar char="§"/>
              </a:pPr>
              <a:r>
                <a:rPr lang="es-ES_tradnl" sz="1400" dirty="0" smtClean="0"/>
                <a:t>Disminución de riesgo en la toma de decisiones.</a:t>
              </a:r>
            </a:p>
            <a:p>
              <a:pPr lvl="0" algn="just">
                <a:buFont typeface="Wingdings" pitchFamily="2" charset="2"/>
                <a:buChar char="§"/>
              </a:pPr>
              <a:r>
                <a:rPr lang="es-ES_tradnl" sz="1400" dirty="0" smtClean="0"/>
                <a:t>Evaluación física del mercado actual y potencial.</a:t>
              </a:r>
              <a:endParaRPr lang="es-EC" sz="1400" dirty="0" smtClean="0"/>
            </a:p>
            <a:p>
              <a:pPr lvl="0" algn="just">
                <a:buFont typeface="Wingdings" pitchFamily="2" charset="2"/>
                <a:buChar char="§"/>
              </a:pPr>
              <a:r>
                <a:rPr lang="es-ES_tradnl" sz="1400" dirty="0" smtClean="0"/>
                <a:t>Nuevos mercados a través de la gestión del tráfico.</a:t>
              </a:r>
            </a:p>
            <a:p>
              <a:pPr algn="just">
                <a:buFont typeface="Wingdings" pitchFamily="2" charset="2"/>
                <a:buChar char="§"/>
              </a:pPr>
              <a:r>
                <a:rPr lang="es-ES_tradnl" sz="1400" dirty="0" smtClean="0"/>
                <a:t>Mayor precisión  en las estrategias de marketing.</a:t>
              </a:r>
            </a:p>
            <a:p>
              <a:pPr lvl="0" algn="just" defTabSz="622300">
                <a:lnSpc>
                  <a:spcPct val="90000"/>
                </a:lnSpc>
                <a:spcBef>
                  <a:spcPct val="0"/>
                </a:spcBef>
                <a:spcAft>
                  <a:spcPct val="35000"/>
                </a:spcAft>
              </a:pPr>
              <a:endParaRPr lang="es-ES_tradnl" sz="1400" b="0" kern="1200" dirty="0" smtClean="0"/>
            </a:p>
          </p:txBody>
        </p:sp>
      </p:grpSp>
      <p:grpSp>
        <p:nvGrpSpPr>
          <p:cNvPr id="12" name="11 Grupo"/>
          <p:cNvGrpSpPr/>
          <p:nvPr/>
        </p:nvGrpSpPr>
        <p:grpSpPr>
          <a:xfrm>
            <a:off x="2571736" y="2857496"/>
            <a:ext cx="6286544" cy="1357322"/>
            <a:chOff x="1170037" y="358180"/>
            <a:chExt cx="5914359" cy="1388608"/>
          </a:xfrm>
          <a:scene3d>
            <a:camera prst="orthographicFront"/>
            <a:lightRig rig="flat" dir="t"/>
          </a:scene3d>
        </p:grpSpPr>
        <p:sp>
          <p:nvSpPr>
            <p:cNvPr id="13" name="12 Rectángulo"/>
            <p:cNvSpPr/>
            <p:nvPr/>
          </p:nvSpPr>
          <p:spPr>
            <a:xfrm>
              <a:off x="1170037" y="358180"/>
              <a:ext cx="5914359" cy="1388608"/>
            </a:xfrm>
            <a:prstGeom prst="rect">
              <a:avLst/>
            </a:prstGeom>
            <a:sp3d extrusionH="12700" prstMaterial="plastic">
              <a:bevelT w="50800" h="50800"/>
            </a:sp3d>
          </p:spPr>
          <p:style>
            <a:lnRef idx="1">
              <a:schemeClr val="dk2">
                <a:hueOff val="0"/>
                <a:satOff val="0"/>
                <a:lumOff val="0"/>
                <a:alphaOff val="0"/>
              </a:schemeClr>
            </a:lnRef>
            <a:fillRef idx="1">
              <a:schemeClr val="lt2">
                <a:alpha val="40000"/>
                <a:hueOff val="0"/>
                <a:satOff val="0"/>
                <a:lumOff val="0"/>
                <a:alphaOff val="0"/>
              </a:schemeClr>
            </a:fillRef>
            <a:effectRef idx="2">
              <a:schemeClr val="lt2">
                <a:alpha val="40000"/>
                <a:hueOff val="0"/>
                <a:satOff val="0"/>
                <a:lumOff val="0"/>
                <a:alphaOff val="0"/>
              </a:schemeClr>
            </a:effectRef>
            <a:fontRef idx="minor">
              <a:schemeClr val="dk1">
                <a:hueOff val="0"/>
                <a:satOff val="0"/>
                <a:lumOff val="0"/>
                <a:alphaOff val="0"/>
              </a:schemeClr>
            </a:fontRef>
          </p:style>
        </p:sp>
        <p:sp>
          <p:nvSpPr>
            <p:cNvPr id="14" name="13 Rectángulo"/>
            <p:cNvSpPr/>
            <p:nvPr/>
          </p:nvSpPr>
          <p:spPr>
            <a:xfrm>
              <a:off x="1170037" y="358180"/>
              <a:ext cx="5914359" cy="1388608"/>
            </a:xfrm>
            <a:prstGeom prst="rect">
              <a:avLst/>
            </a:prstGeom>
            <a:solidFill>
              <a:schemeClr val="bg2">
                <a:lumMod val="75000"/>
              </a:schemeClr>
            </a:solid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40551" tIns="53340" rIns="53340" bIns="53340" numCol="1" spcCol="1270" anchor="ctr" anchorCtr="0">
              <a:noAutofit/>
            </a:bodyPr>
            <a:lstStyle/>
            <a:p>
              <a:pPr lvl="0" algn="just" defTabSz="622300">
                <a:lnSpc>
                  <a:spcPct val="90000"/>
                </a:lnSpc>
                <a:spcBef>
                  <a:spcPct val="0"/>
                </a:spcBef>
                <a:spcAft>
                  <a:spcPct val="35000"/>
                </a:spcAft>
              </a:pPr>
              <a:r>
                <a:rPr lang="es-ES_tradnl" sz="1600" b="1" kern="1200" dirty="0" smtClean="0"/>
                <a:t>Geomarketing</a:t>
              </a:r>
            </a:p>
            <a:p>
              <a:pPr algn="just" defTabSz="622300">
                <a:lnSpc>
                  <a:spcPct val="90000"/>
                </a:lnSpc>
                <a:spcBef>
                  <a:spcPct val="0"/>
                </a:spcBef>
                <a:spcAft>
                  <a:spcPct val="35000"/>
                </a:spcAft>
              </a:pPr>
              <a:r>
                <a:rPr lang="es-EC" sz="1600" dirty="0" smtClean="0"/>
                <a:t>Herramienta de </a:t>
              </a:r>
              <a:r>
                <a:rPr lang="es-ES" sz="1600" dirty="0" smtClean="0"/>
                <a:t>marketing</a:t>
              </a:r>
              <a:r>
                <a:rPr lang="es-ES" sz="1600" b="1" dirty="0" smtClean="0"/>
                <a:t> </a:t>
              </a:r>
              <a:r>
                <a:rPr lang="es-ES" sz="1600" dirty="0" smtClean="0"/>
                <a:t>que permite analizar los negocio mediante la localización exacta de los clientes, puntos de </a:t>
              </a:r>
              <a:r>
                <a:rPr lang="es-EC" sz="1600" dirty="0" smtClean="0"/>
                <a:t>venta, sucursales, competencia, localizándolos sobre un mapa digital.</a:t>
              </a:r>
              <a:endParaRPr lang="es-ES" sz="1600" dirty="0" smtClean="0"/>
            </a:p>
            <a:p>
              <a:pPr lvl="0" algn="just" defTabSz="622300">
                <a:lnSpc>
                  <a:spcPct val="90000"/>
                </a:lnSpc>
                <a:spcBef>
                  <a:spcPct val="0"/>
                </a:spcBef>
                <a:spcAft>
                  <a:spcPct val="35000"/>
                </a:spcAft>
              </a:pPr>
              <a:endParaRPr lang="es-ES_tradnl" sz="1600" b="1" kern="1200" dirty="0" smtClean="0"/>
            </a:p>
          </p:txBody>
        </p:sp>
      </p:grpSp>
      <p:grpSp>
        <p:nvGrpSpPr>
          <p:cNvPr id="15" name="14 Grupo"/>
          <p:cNvGrpSpPr/>
          <p:nvPr/>
        </p:nvGrpSpPr>
        <p:grpSpPr>
          <a:xfrm>
            <a:off x="2571736" y="4357694"/>
            <a:ext cx="6357982" cy="1214446"/>
            <a:chOff x="1102828" y="215304"/>
            <a:chExt cx="5981568" cy="1531484"/>
          </a:xfrm>
          <a:scene3d>
            <a:camera prst="orthographicFront"/>
            <a:lightRig rig="flat" dir="t"/>
          </a:scene3d>
        </p:grpSpPr>
        <p:sp>
          <p:nvSpPr>
            <p:cNvPr id="16" name="15 Rectángulo"/>
            <p:cNvSpPr/>
            <p:nvPr/>
          </p:nvSpPr>
          <p:spPr>
            <a:xfrm>
              <a:off x="1102828" y="215304"/>
              <a:ext cx="5914359" cy="1388608"/>
            </a:xfrm>
            <a:prstGeom prst="rect">
              <a:avLst/>
            </a:prstGeom>
            <a:solidFill>
              <a:schemeClr val="bg2">
                <a:lumMod val="50000"/>
                <a:alpha val="40000"/>
              </a:schemeClr>
            </a:solidFill>
            <a:sp3d extrusionH="12700" prstMaterial="plastic">
              <a:bevelT w="50800" h="50800"/>
            </a:sp3d>
          </p:spPr>
          <p:style>
            <a:lnRef idx="1">
              <a:schemeClr val="dk2">
                <a:hueOff val="0"/>
                <a:satOff val="0"/>
                <a:lumOff val="0"/>
                <a:alphaOff val="0"/>
              </a:schemeClr>
            </a:lnRef>
            <a:fillRef idx="1">
              <a:schemeClr val="lt2">
                <a:alpha val="40000"/>
                <a:hueOff val="0"/>
                <a:satOff val="0"/>
                <a:lumOff val="0"/>
                <a:alphaOff val="0"/>
              </a:schemeClr>
            </a:fillRef>
            <a:effectRef idx="2">
              <a:schemeClr val="lt2">
                <a:alpha val="40000"/>
                <a:hueOff val="0"/>
                <a:satOff val="0"/>
                <a:lumOff val="0"/>
                <a:alphaOff val="0"/>
              </a:schemeClr>
            </a:effectRef>
            <a:fontRef idx="minor">
              <a:schemeClr val="dk1">
                <a:hueOff val="0"/>
                <a:satOff val="0"/>
                <a:lumOff val="0"/>
                <a:alphaOff val="0"/>
              </a:schemeClr>
            </a:fontRef>
          </p:style>
        </p:sp>
        <p:sp>
          <p:nvSpPr>
            <p:cNvPr id="17" name="16 Rectángulo"/>
            <p:cNvSpPr/>
            <p:nvPr/>
          </p:nvSpPr>
          <p:spPr>
            <a:xfrm>
              <a:off x="1170037" y="358180"/>
              <a:ext cx="5914359" cy="1388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40551" tIns="53340" rIns="53340" bIns="53340" numCol="1" spcCol="1270" anchor="ctr" anchorCtr="0">
              <a:noAutofit/>
            </a:bodyPr>
            <a:lstStyle/>
            <a:p>
              <a:pPr lvl="0" algn="just" defTabSz="622300">
                <a:lnSpc>
                  <a:spcPct val="90000"/>
                </a:lnSpc>
                <a:spcBef>
                  <a:spcPct val="0"/>
                </a:spcBef>
                <a:spcAft>
                  <a:spcPct val="35000"/>
                </a:spcAft>
              </a:pPr>
              <a:r>
                <a:rPr lang="es-ES_tradnl" sz="1600" b="1" dirty="0" smtClean="0"/>
                <a:t>Georreferenciación</a:t>
              </a:r>
              <a:endParaRPr lang="es-ES_tradnl" sz="1600" b="1" kern="1200" dirty="0" smtClean="0"/>
            </a:p>
            <a:p>
              <a:pPr algn="just" defTabSz="622300">
                <a:lnSpc>
                  <a:spcPct val="90000"/>
                </a:lnSpc>
                <a:spcBef>
                  <a:spcPct val="0"/>
                </a:spcBef>
                <a:spcAft>
                  <a:spcPct val="35000"/>
                </a:spcAft>
              </a:pPr>
              <a:r>
                <a:rPr lang="es-ES_tradnl" sz="1600" dirty="0" smtClean="0"/>
                <a:t>Es la técnica de posicionamiento espacial de una entidad </a:t>
              </a:r>
              <a:r>
                <a:rPr lang="es-EC" sz="1600" dirty="0" smtClean="0"/>
                <a:t>para asignar una ubicación espacial cartográfica.</a:t>
              </a:r>
              <a:endParaRPr lang="es-ES" sz="1600" dirty="0" smtClean="0"/>
            </a:p>
            <a:p>
              <a:pPr lvl="0" algn="just" defTabSz="622300">
                <a:lnSpc>
                  <a:spcPct val="90000"/>
                </a:lnSpc>
                <a:spcBef>
                  <a:spcPct val="0"/>
                </a:spcBef>
                <a:spcAft>
                  <a:spcPct val="35000"/>
                </a:spcAft>
              </a:pPr>
              <a:endParaRPr lang="es-ES_tradnl" sz="1600" b="1" kern="1200" dirty="0" smtClean="0"/>
            </a:p>
          </p:txBody>
        </p:sp>
      </p:grpSp>
      <p:grpSp>
        <p:nvGrpSpPr>
          <p:cNvPr id="22" name="21 Grupo"/>
          <p:cNvGrpSpPr/>
          <p:nvPr/>
        </p:nvGrpSpPr>
        <p:grpSpPr>
          <a:xfrm>
            <a:off x="2571736" y="5572140"/>
            <a:ext cx="6273585" cy="1071570"/>
            <a:chOff x="2736304" y="142403"/>
            <a:chExt cx="6273585" cy="1811532"/>
          </a:xfrm>
          <a:scene3d>
            <a:camera prst="orthographicFront"/>
            <a:lightRig rig="flat" dir="t"/>
          </a:scene3d>
        </p:grpSpPr>
        <p:sp>
          <p:nvSpPr>
            <p:cNvPr id="23" name="22 Rectángulo"/>
            <p:cNvSpPr/>
            <p:nvPr/>
          </p:nvSpPr>
          <p:spPr>
            <a:xfrm>
              <a:off x="2736304" y="142403"/>
              <a:ext cx="6273585" cy="1811532"/>
            </a:xfrm>
            <a:prstGeom prst="rect">
              <a:avLst/>
            </a:prstGeom>
            <a:sp3d extrusionH="12700" prstMaterial="plastic">
              <a:bevelT w="50800" h="50800"/>
            </a:sp3d>
          </p:spPr>
          <p:style>
            <a:lnRef idx="1">
              <a:schemeClr val="dk2">
                <a:hueOff val="0"/>
                <a:satOff val="0"/>
                <a:lumOff val="0"/>
                <a:alphaOff val="0"/>
              </a:schemeClr>
            </a:lnRef>
            <a:fillRef idx="1">
              <a:schemeClr val="lt2">
                <a:alpha val="40000"/>
                <a:hueOff val="0"/>
                <a:satOff val="0"/>
                <a:lumOff val="0"/>
                <a:alphaOff val="0"/>
              </a:schemeClr>
            </a:fillRef>
            <a:effectRef idx="2">
              <a:schemeClr val="lt2">
                <a:alpha val="40000"/>
                <a:hueOff val="0"/>
                <a:satOff val="0"/>
                <a:lumOff val="0"/>
                <a:alphaOff val="0"/>
              </a:schemeClr>
            </a:effectRef>
            <a:fontRef idx="minor">
              <a:schemeClr val="dk1">
                <a:hueOff val="0"/>
                <a:satOff val="0"/>
                <a:lumOff val="0"/>
                <a:alphaOff val="0"/>
              </a:schemeClr>
            </a:fontRef>
          </p:style>
        </p:sp>
        <p:sp>
          <p:nvSpPr>
            <p:cNvPr id="24" name="23 Rectángulo"/>
            <p:cNvSpPr/>
            <p:nvPr/>
          </p:nvSpPr>
          <p:spPr>
            <a:xfrm>
              <a:off x="2736304" y="142403"/>
              <a:ext cx="6273585" cy="181153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2113" tIns="53340" rIns="53340" bIns="53340" numCol="1" spcCol="1270" anchor="ctr" anchorCtr="0">
              <a:noAutofit/>
            </a:bodyPr>
            <a:lstStyle/>
            <a:p>
              <a:pPr lvl="0" algn="just"/>
              <a:r>
                <a:rPr lang="es-EC" sz="1400" b="1" dirty="0" err="1" smtClean="0"/>
                <a:t>Arcgis</a:t>
              </a:r>
              <a:endParaRPr lang="es-EC" sz="1400" b="1" dirty="0" smtClean="0"/>
            </a:p>
            <a:p>
              <a:pPr lvl="0" algn="just"/>
              <a:r>
                <a:rPr lang="es-EC" sz="1400" dirty="0" smtClean="0"/>
                <a:t>Sistema completo que permite recopilar, organizar, analizar y distribuir información geográfica, siendo la plataforma líder para crear y utilizar los SIG y  poner el conocimiento geográfico a los sectores interesados</a:t>
              </a:r>
              <a:endParaRPr lang="es-ES" sz="1400" dirty="0" smtClean="0"/>
            </a:p>
            <a:p>
              <a:pPr lvl="0" algn="just" defTabSz="622300">
                <a:lnSpc>
                  <a:spcPct val="90000"/>
                </a:lnSpc>
                <a:spcBef>
                  <a:spcPct val="0"/>
                </a:spcBef>
                <a:spcAft>
                  <a:spcPct val="35000"/>
                </a:spcAft>
              </a:pPr>
              <a:endParaRPr lang="es-ES_tradnl" sz="1400" b="0" kern="1200" dirty="0" smtClean="0"/>
            </a:p>
          </p:txBody>
        </p:sp>
      </p:grpSp>
      <p:pic>
        <p:nvPicPr>
          <p:cNvPr id="64514" name="Picture 2" descr="Imagen relacionada"/>
          <p:cNvPicPr>
            <a:picLocks noChangeAspect="1" noChangeArrowheads="1"/>
          </p:cNvPicPr>
          <p:nvPr/>
        </p:nvPicPr>
        <p:blipFill>
          <a:blip r:embed="rId2"/>
          <a:srcRect l="19531" t="28125" r="29687" b="11458"/>
          <a:stretch>
            <a:fillRect/>
          </a:stretch>
        </p:blipFill>
        <p:spPr bwMode="auto">
          <a:xfrm>
            <a:off x="285720" y="142852"/>
            <a:ext cx="2241675" cy="2000264"/>
          </a:xfrm>
          <a:prstGeom prst="rect">
            <a:avLst/>
          </a:prstGeom>
          <a:noFill/>
        </p:spPr>
      </p:pic>
      <p:pic>
        <p:nvPicPr>
          <p:cNvPr id="64516" name="Picture 4" descr="Resultado de imagen para Geomarketing"/>
          <p:cNvPicPr>
            <a:picLocks noChangeAspect="1" noChangeArrowheads="1"/>
          </p:cNvPicPr>
          <p:nvPr/>
        </p:nvPicPr>
        <p:blipFill>
          <a:blip r:embed="rId3"/>
          <a:srcRect/>
          <a:stretch>
            <a:fillRect/>
          </a:stretch>
        </p:blipFill>
        <p:spPr bwMode="auto">
          <a:xfrm>
            <a:off x="357158" y="2357430"/>
            <a:ext cx="1956780" cy="1285884"/>
          </a:xfrm>
          <a:prstGeom prst="rect">
            <a:avLst/>
          </a:prstGeom>
          <a:noFill/>
        </p:spPr>
      </p:pic>
      <p:pic>
        <p:nvPicPr>
          <p:cNvPr id="64518" name="Picture 6" descr="Resultado de imagen para geomarketing"/>
          <p:cNvPicPr>
            <a:picLocks noChangeAspect="1" noChangeArrowheads="1"/>
          </p:cNvPicPr>
          <p:nvPr/>
        </p:nvPicPr>
        <p:blipFill>
          <a:blip r:embed="rId4"/>
          <a:srcRect/>
          <a:stretch>
            <a:fillRect/>
          </a:stretch>
        </p:blipFill>
        <p:spPr bwMode="auto">
          <a:xfrm>
            <a:off x="285720" y="4143380"/>
            <a:ext cx="1951277" cy="1071569"/>
          </a:xfrm>
          <a:prstGeom prst="rect">
            <a:avLst/>
          </a:prstGeom>
          <a:noFill/>
        </p:spPr>
      </p:pic>
      <p:pic>
        <p:nvPicPr>
          <p:cNvPr id="64520" name="Picture 8" descr="Resultado de imagen para arcgis"/>
          <p:cNvPicPr>
            <a:picLocks noChangeAspect="1" noChangeArrowheads="1"/>
          </p:cNvPicPr>
          <p:nvPr/>
        </p:nvPicPr>
        <p:blipFill>
          <a:blip r:embed="rId5"/>
          <a:srcRect/>
          <a:stretch>
            <a:fillRect/>
          </a:stretch>
        </p:blipFill>
        <p:spPr bwMode="auto">
          <a:xfrm>
            <a:off x="285720" y="5500702"/>
            <a:ext cx="2000264" cy="1110147"/>
          </a:xfrm>
          <a:prstGeom prst="rect">
            <a:avLst/>
          </a:prstGeom>
          <a:noFill/>
        </p:spPr>
      </p:pic>
      <p:pic>
        <p:nvPicPr>
          <p:cNvPr id="64522" name="Picture 10" descr="Resultado de imagen para geomarketing"/>
          <p:cNvPicPr>
            <a:picLocks noChangeAspect="1" noChangeArrowheads="1"/>
          </p:cNvPicPr>
          <p:nvPr/>
        </p:nvPicPr>
        <p:blipFill>
          <a:blip r:embed="rId6" cstate="print"/>
          <a:srcRect/>
          <a:stretch>
            <a:fillRect/>
          </a:stretch>
        </p:blipFill>
        <p:spPr bwMode="auto">
          <a:xfrm>
            <a:off x="7286644" y="1785926"/>
            <a:ext cx="1528068" cy="6429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800" y="118800"/>
            <a:ext cx="8162325" cy="332399"/>
          </a:xfrm>
        </p:spPr>
        <p:txBody>
          <a:bodyPr/>
          <a:lstStyle/>
          <a:p>
            <a:r>
              <a:rPr lang="en-US" altLang="es-EC" sz="2400" kern="0" dirty="0" smtClean="0"/>
              <a:t>ÁREA TERRITORIAL DE ESTUDIO </a:t>
            </a:r>
            <a:endParaRPr lang="es-ES" sz="2400" dirty="0"/>
          </a:p>
        </p:txBody>
      </p:sp>
      <p:pic>
        <p:nvPicPr>
          <p:cNvPr id="3" name="Imagen 74"/>
          <p:cNvPicPr>
            <a:picLocks noChangeAspect="1" noChangeArrowheads="1"/>
          </p:cNvPicPr>
          <p:nvPr/>
        </p:nvPicPr>
        <p:blipFill>
          <a:blip r:embed="rId2"/>
          <a:srcRect/>
          <a:stretch>
            <a:fillRect/>
          </a:stretch>
        </p:blipFill>
        <p:spPr bwMode="auto">
          <a:xfrm>
            <a:off x="252729" y="785794"/>
            <a:ext cx="4066827" cy="2643206"/>
          </a:xfrm>
          <a:prstGeom prst="rect">
            <a:avLst/>
          </a:prstGeom>
          <a:noFill/>
          <a:ln w="9525">
            <a:noFill/>
            <a:miter lim="800000"/>
            <a:headEnd/>
            <a:tailEnd/>
          </a:ln>
        </p:spPr>
      </p:pic>
      <p:sp>
        <p:nvSpPr>
          <p:cNvPr id="8" name="7 Rectángulo redondeado"/>
          <p:cNvSpPr/>
          <p:nvPr/>
        </p:nvSpPr>
        <p:spPr>
          <a:xfrm>
            <a:off x="5000628" y="1000108"/>
            <a:ext cx="3786214" cy="235745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22300">
              <a:lnSpc>
                <a:spcPct val="90000"/>
              </a:lnSpc>
              <a:spcBef>
                <a:spcPct val="0"/>
              </a:spcBef>
              <a:spcAft>
                <a:spcPct val="35000"/>
              </a:spcAft>
            </a:pPr>
            <a:r>
              <a:rPr lang="es-ES" sz="2400" b="1" dirty="0" smtClean="0">
                <a:solidFill>
                  <a:schemeClr val="tx1"/>
                </a:solidFill>
              </a:rPr>
              <a:t>Administración Zonal “Eugenio Espejo”</a:t>
            </a:r>
          </a:p>
          <a:p>
            <a:pPr lvl="0" algn="just" defTabSz="622300">
              <a:lnSpc>
                <a:spcPct val="90000"/>
              </a:lnSpc>
              <a:spcBef>
                <a:spcPct val="0"/>
              </a:spcBef>
              <a:spcAft>
                <a:spcPct val="35000"/>
              </a:spcAft>
              <a:buFont typeface="Arial" pitchFamily="34" charset="0"/>
              <a:buChar char="•"/>
            </a:pPr>
            <a:r>
              <a:rPr lang="es-EC" dirty="0" smtClean="0">
                <a:solidFill>
                  <a:schemeClr val="tx1"/>
                </a:solidFill>
              </a:rPr>
              <a:t>Superficie de 52.017 hectáreas</a:t>
            </a:r>
          </a:p>
          <a:p>
            <a:pPr algn="just" defTabSz="622300">
              <a:lnSpc>
                <a:spcPct val="90000"/>
              </a:lnSpc>
              <a:spcBef>
                <a:spcPct val="0"/>
              </a:spcBef>
              <a:spcAft>
                <a:spcPct val="35000"/>
              </a:spcAft>
              <a:buFont typeface="Arial" pitchFamily="34" charset="0"/>
              <a:buChar char="•"/>
            </a:pPr>
            <a:r>
              <a:rPr lang="es-ES_tradnl" dirty="0" smtClean="0">
                <a:solidFill>
                  <a:schemeClr val="tx1"/>
                </a:solidFill>
                <a:ea typeface="Times New Roman"/>
                <a:cs typeface="Times New Roman"/>
              </a:rPr>
              <a:t>Conformada por </a:t>
            </a:r>
            <a:r>
              <a:rPr lang="es-EC" dirty="0" smtClean="0">
                <a:solidFill>
                  <a:schemeClr val="tx1"/>
                </a:solidFill>
              </a:rPr>
              <a:t>17 parroquias, 9 urbanas y 8 rurales.</a:t>
            </a:r>
          </a:p>
          <a:p>
            <a:pPr algn="just" defTabSz="622300">
              <a:lnSpc>
                <a:spcPct val="90000"/>
              </a:lnSpc>
              <a:spcBef>
                <a:spcPct val="0"/>
              </a:spcBef>
              <a:spcAft>
                <a:spcPct val="35000"/>
              </a:spcAft>
              <a:buFont typeface="Arial" pitchFamily="34" charset="0"/>
              <a:buChar char="•"/>
            </a:pPr>
            <a:r>
              <a:rPr lang="es-EC" dirty="0" smtClean="0">
                <a:solidFill>
                  <a:schemeClr val="tx1"/>
                </a:solidFill>
              </a:rPr>
              <a:t>Población de 422,242. Habitantes</a:t>
            </a:r>
            <a:endParaRPr lang="es-ES" dirty="0" smtClean="0">
              <a:solidFill>
                <a:schemeClr val="tx1"/>
              </a:solidFill>
            </a:endParaRPr>
          </a:p>
          <a:p>
            <a:pPr algn="ctr"/>
            <a:endParaRPr lang="es-ES" dirty="0"/>
          </a:p>
        </p:txBody>
      </p:sp>
      <p:pic>
        <p:nvPicPr>
          <p:cNvPr id="9" name="Imagen 70"/>
          <p:cNvPicPr>
            <a:picLocks noChangeAspect="1" noChangeArrowheads="1"/>
          </p:cNvPicPr>
          <p:nvPr/>
        </p:nvPicPr>
        <p:blipFill>
          <a:blip r:embed="rId3"/>
          <a:srcRect/>
          <a:stretch>
            <a:fillRect/>
          </a:stretch>
        </p:blipFill>
        <p:spPr bwMode="auto">
          <a:xfrm>
            <a:off x="0" y="3571876"/>
            <a:ext cx="4429124" cy="3105150"/>
          </a:xfrm>
          <a:prstGeom prst="rect">
            <a:avLst/>
          </a:prstGeom>
          <a:noFill/>
          <a:ln w="9525">
            <a:noFill/>
            <a:miter lim="800000"/>
            <a:headEnd/>
            <a:tailEnd/>
          </a:ln>
        </p:spPr>
      </p:pic>
      <p:sp>
        <p:nvSpPr>
          <p:cNvPr id="10" name="9 Rectángulo redondeado"/>
          <p:cNvSpPr/>
          <p:nvPr/>
        </p:nvSpPr>
        <p:spPr>
          <a:xfrm>
            <a:off x="5072066" y="4000504"/>
            <a:ext cx="3786214" cy="228601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Parroquia Urbana “Belisario Quevedo”</a:t>
            </a:r>
            <a:endParaRPr lang="es-ES" sz="2400" b="1" dirty="0" smtClean="0">
              <a:solidFill>
                <a:schemeClr val="tx1"/>
              </a:solidFill>
            </a:endParaRPr>
          </a:p>
          <a:p>
            <a:r>
              <a:rPr lang="es-ES" dirty="0" smtClean="0">
                <a:solidFill>
                  <a:schemeClr val="tx1"/>
                </a:solidFill>
              </a:rPr>
              <a:t> </a:t>
            </a:r>
          </a:p>
          <a:p>
            <a:pPr lvl="0" algn="just" defTabSz="622300">
              <a:lnSpc>
                <a:spcPct val="90000"/>
              </a:lnSpc>
              <a:spcBef>
                <a:spcPct val="0"/>
              </a:spcBef>
              <a:spcAft>
                <a:spcPct val="35000"/>
              </a:spcAft>
              <a:buFont typeface="Arial" pitchFamily="34" charset="0"/>
              <a:buChar char="•"/>
            </a:pPr>
            <a:r>
              <a:rPr lang="es-EC" dirty="0" smtClean="0">
                <a:solidFill>
                  <a:schemeClr val="tx1"/>
                </a:solidFill>
              </a:rPr>
              <a:t>Superficie de 549  hectáreas</a:t>
            </a:r>
          </a:p>
          <a:p>
            <a:pPr lvl="0" algn="just" defTabSz="622300">
              <a:lnSpc>
                <a:spcPct val="90000"/>
              </a:lnSpc>
              <a:spcBef>
                <a:spcPct val="0"/>
              </a:spcBef>
              <a:spcAft>
                <a:spcPct val="35000"/>
              </a:spcAft>
              <a:buFont typeface="Arial" pitchFamily="34" charset="0"/>
              <a:buChar char="•"/>
            </a:pPr>
            <a:r>
              <a:rPr lang="es-ES_tradnl" dirty="0" smtClean="0">
                <a:solidFill>
                  <a:schemeClr val="tx1"/>
                </a:solidFill>
                <a:ea typeface="Times New Roman"/>
                <a:cs typeface="Times New Roman"/>
              </a:rPr>
              <a:t>conformada por 12 barrios</a:t>
            </a:r>
          </a:p>
          <a:p>
            <a:pPr lvl="0" algn="just" defTabSz="622300">
              <a:lnSpc>
                <a:spcPct val="90000"/>
              </a:lnSpc>
              <a:spcBef>
                <a:spcPct val="0"/>
              </a:spcBef>
              <a:spcAft>
                <a:spcPct val="35000"/>
              </a:spcAft>
              <a:buFont typeface="Arial" pitchFamily="34" charset="0"/>
              <a:buChar char="•"/>
            </a:pPr>
            <a:r>
              <a:rPr lang="es-ES" dirty="0" smtClean="0">
                <a:solidFill>
                  <a:schemeClr val="tx1"/>
                </a:solidFill>
              </a:rPr>
              <a:t>Población de 45.370 Habitantes</a:t>
            </a:r>
            <a:endParaRPr lang="es-ES" dirty="0">
              <a:solidFill>
                <a:schemeClr val="tx1"/>
              </a:solidFill>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ujo">
  <a:themeElements>
    <a:clrScheme name="Personalizado 2">
      <a:dk1>
        <a:sysClr val="windowText" lastClr="000000"/>
      </a:dk1>
      <a:lt1>
        <a:sysClr val="window" lastClr="FFFFFF"/>
      </a:lt1>
      <a:dk2>
        <a:srgbClr val="D8D8D8"/>
      </a:dk2>
      <a:lt2>
        <a:srgbClr val="D8D8D8"/>
      </a:lt2>
      <a:accent1>
        <a:srgbClr val="F2F2F2"/>
      </a:accent1>
      <a:accent2>
        <a:srgbClr val="D8D8D8"/>
      </a:accent2>
      <a:accent3>
        <a:srgbClr val="0BD0D9"/>
      </a:accent3>
      <a:accent4>
        <a:srgbClr val="C7E2FA"/>
      </a:accent4>
      <a:accent5>
        <a:srgbClr val="C4EEFF"/>
      </a:accent5>
      <a:accent6>
        <a:srgbClr val="C9FAFC"/>
      </a:accent6>
      <a:hlink>
        <a:srgbClr val="B4ECFC"/>
      </a:hlink>
      <a:folHlink>
        <a:srgbClr val="E6F8F5"/>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7390</TotalTime>
  <Words>2809</Words>
  <Application>Microsoft Office PowerPoint</Application>
  <PresentationFormat>Presentación en pantalla (4:3)</PresentationFormat>
  <Paragraphs>600</Paragraphs>
  <Slides>34</Slides>
  <Notes>4</Notes>
  <HiddenSlides>0</HiddenSlides>
  <MMClips>0</MMClips>
  <ScaleCrop>false</ScaleCrop>
  <HeadingPairs>
    <vt:vector size="4" baseType="variant">
      <vt:variant>
        <vt:lpstr>Tema</vt:lpstr>
      </vt:variant>
      <vt:variant>
        <vt:i4>2</vt:i4>
      </vt:variant>
      <vt:variant>
        <vt:lpstr>Títulos de diapositiva</vt:lpstr>
      </vt:variant>
      <vt:variant>
        <vt:i4>34</vt:i4>
      </vt:variant>
    </vt:vector>
  </HeadingPairs>
  <TitlesOfParts>
    <vt:vector size="36" baseType="lpstr">
      <vt:lpstr>Tema de Office</vt:lpstr>
      <vt:lpstr>Flujo</vt:lpstr>
      <vt:lpstr>                 DEPARTAMENTO DE CIENCIAS ECONÓMICAS, ADMINISTRATIVAS Y DE COMERCIO   CARRERA DE INGENIERÍA EN MERCADOTECNIA    TRABAJO DE TITULACIÓN, PREVIO A LA OBTENCIÓN DEL TÍTULO DE INGENIERÍA EN MERCADOTECNIA   </vt:lpstr>
      <vt:lpstr>TEMA: ESTUDIO DE LAS ZONAS COMERCIALES MEDIANTE GEORREFERENCIACIÓN DEL DISTRITO METROPOLITANO DE QUITO, ADMINISTRACIÓN ZONAL EUGENIO ESPEJO, PARROQUIA URBANA BELISARIO QUEVEDO .  </vt:lpstr>
      <vt:lpstr>Diapositiva 3</vt:lpstr>
      <vt:lpstr>JUSTIFICACIÓN</vt:lpstr>
      <vt:lpstr>Analizar las tiendas y restaurantes que forman parte de la Zona Comercial Eugenio Espejo, parroquia Belisario Quevedo del Distrito Metropolitano de Quito, a través de técnicas de georreferenciación para estimular el uso del geomarketing en el desarrollo del mercado local.   </vt:lpstr>
      <vt:lpstr>OBJETIVOS ESPECÍFICOS</vt:lpstr>
      <vt:lpstr>MARCO TEORICO</vt:lpstr>
      <vt:lpstr>Diapositiva 8</vt:lpstr>
      <vt:lpstr>ÁREA TERRITORIAL DE ESTUDIO </vt:lpstr>
      <vt:lpstr>INVESTIGACIÓN DE MERCADO</vt:lpstr>
      <vt:lpstr>ANÁLISIS DE RESULTADOS </vt:lpstr>
      <vt:lpstr>¿Por qué razón se encuentra en este sector?   </vt:lpstr>
      <vt:lpstr>Diapositiva 13</vt:lpstr>
      <vt:lpstr>Diapositiva 14</vt:lpstr>
      <vt:lpstr>Diapositiva 15</vt:lpstr>
      <vt:lpstr>¿En qué medios realiza publicidad?</vt:lpstr>
      <vt:lpstr>¿Con qué elementos de imagen corporativa cuenta la empresa?</vt:lpstr>
      <vt:lpstr>Diapositiva 18</vt:lpstr>
      <vt:lpstr>Líneas de negocio vs Barrio investigado</vt:lpstr>
      <vt:lpstr>Línea de Negocio vs Razones de ubicación</vt:lpstr>
      <vt:lpstr>Línea de negocio Vs ¿Ha pensado abrir  sucursales? </vt:lpstr>
      <vt:lpstr>Línea de negocio Vs  Elementos de Imagen Corporativa</vt:lpstr>
      <vt:lpstr>Diapositiva 23</vt:lpstr>
      <vt:lpstr>Diapositiva 24</vt:lpstr>
      <vt:lpstr>Línea de Negocio Vs  tiempo que  tiene desarrollando su actividad comercial</vt:lpstr>
      <vt:lpstr>Línea de Negocio Vs  Metros Cuadrados</vt:lpstr>
      <vt:lpstr>Línea de Negocio Vs  Número de empleados</vt:lpstr>
      <vt:lpstr>Diapositiva 28</vt:lpstr>
      <vt:lpstr>PRUEBA DE HIPÓTESIS </vt:lpstr>
      <vt:lpstr>MAPAS DIGITALES PARROQUIA BELISARIIO QUEVEDO </vt:lpstr>
      <vt:lpstr>Diapositiva 31</vt:lpstr>
      <vt:lpstr>CONCLUSIONES</vt:lpstr>
      <vt:lpstr>RECOMENDACIONES</vt:lpstr>
      <vt:lpstr>Diapositiva 34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probook</dc:creator>
  <cp:lastModifiedBy>probook</cp:lastModifiedBy>
  <cp:revision>347</cp:revision>
  <dcterms:created xsi:type="dcterms:W3CDTF">2017-02-23T23:47:42Z</dcterms:created>
  <dcterms:modified xsi:type="dcterms:W3CDTF">2017-03-02T16:26:09Z</dcterms:modified>
</cp:coreProperties>
</file>