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07" r:id="rId1"/>
    <p:sldMasterId id="2147483725" r:id="rId2"/>
    <p:sldMasterId id="2147483742" r:id="rId3"/>
  </p:sldMasterIdLst>
  <p:notesMasterIdLst>
    <p:notesMasterId r:id="rId34"/>
  </p:notesMasterIdLst>
  <p:sldIdLst>
    <p:sldId id="305" r:id="rId4"/>
    <p:sldId id="280" r:id="rId5"/>
    <p:sldId id="303" r:id="rId6"/>
    <p:sldId id="281" r:id="rId7"/>
    <p:sldId id="294" r:id="rId8"/>
    <p:sldId id="328" r:id="rId9"/>
    <p:sldId id="293" r:id="rId10"/>
    <p:sldId id="289" r:id="rId11"/>
    <p:sldId id="288" r:id="rId12"/>
    <p:sldId id="282" r:id="rId13"/>
    <p:sldId id="292" r:id="rId14"/>
    <p:sldId id="263" r:id="rId15"/>
    <p:sldId id="339" r:id="rId16"/>
    <p:sldId id="284" r:id="rId17"/>
    <p:sldId id="285" r:id="rId18"/>
    <p:sldId id="260" r:id="rId19"/>
    <p:sldId id="338" r:id="rId20"/>
    <p:sldId id="340" r:id="rId21"/>
    <p:sldId id="336" r:id="rId22"/>
    <p:sldId id="329" r:id="rId23"/>
    <p:sldId id="270" r:id="rId24"/>
    <p:sldId id="326" r:id="rId25"/>
    <p:sldId id="302" r:id="rId26"/>
    <p:sldId id="331" r:id="rId27"/>
    <p:sldId id="306" r:id="rId28"/>
    <p:sldId id="313" r:id="rId29"/>
    <p:sldId id="314" r:id="rId30"/>
    <p:sldId id="334" r:id="rId31"/>
    <p:sldId id="276" r:id="rId32"/>
    <p:sldId id="29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95345" autoAdjust="0"/>
  </p:normalViewPr>
  <p:slideViewPr>
    <p:cSldViewPr snapToGrid="0">
      <p:cViewPr varScale="1">
        <p:scale>
          <a:sx n="83" d="100"/>
          <a:sy n="83" d="100"/>
        </p:scale>
        <p:origin x="84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FFC43-0B24-4452-9721-F1E13088B70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s-ES"/>
        </a:p>
      </dgm:t>
    </dgm:pt>
    <dgm:pt modelId="{8A7ED4B8-6FCB-440C-81F6-202294B90A61}">
      <dgm:prSet custT="1"/>
      <dgm:spPr/>
      <dgm:t>
        <a:bodyPr/>
        <a:lstStyle/>
        <a:p>
          <a:r>
            <a:rPr lang="es-EC" sz="2000">
              <a:latin typeface="Times New Roman" panose="02020603050405020304" pitchFamily="18" charset="0"/>
              <a:cs typeface="Times New Roman" panose="02020603050405020304" pitchFamily="18" charset="0"/>
            </a:rPr>
            <a:t>Cáncer:</a:t>
          </a:r>
        </a:p>
      </dgm:t>
    </dgm:pt>
    <dgm:pt modelId="{F3FAFF54-8759-492E-83E3-D3B366CB0F8B}" type="parTrans" cxnId="{A30B99BC-1D88-44A5-8329-6924B541808D}">
      <dgm:prSet/>
      <dgm:spPr/>
      <dgm:t>
        <a:bodyPr/>
        <a:lstStyle/>
        <a:p>
          <a:endParaRPr lang="es-ES" sz="2400">
            <a:latin typeface="Times New Roman" panose="02020603050405020304" pitchFamily="18" charset="0"/>
            <a:cs typeface="Times New Roman" panose="02020603050405020304" pitchFamily="18" charset="0"/>
          </a:endParaRPr>
        </a:p>
      </dgm:t>
    </dgm:pt>
    <dgm:pt modelId="{7CB3B9AE-448F-4F0C-B790-588A44ED7B01}" type="sibTrans" cxnId="{A30B99BC-1D88-44A5-8329-6924B541808D}">
      <dgm:prSet/>
      <dgm:spPr/>
      <dgm:t>
        <a:bodyPr/>
        <a:lstStyle/>
        <a:p>
          <a:endParaRPr lang="es-ES" sz="2400">
            <a:latin typeface="Times New Roman" panose="02020603050405020304" pitchFamily="18" charset="0"/>
            <a:cs typeface="Times New Roman" panose="02020603050405020304" pitchFamily="18" charset="0"/>
          </a:endParaRPr>
        </a:p>
      </dgm:t>
    </dgm:pt>
    <dgm:pt modelId="{2C5A534C-376D-4CD0-9100-A9CB820D3B1C}">
      <dgm:prSet custT="1"/>
      <dgm:spPr/>
      <dgm:t>
        <a:bodyPr/>
        <a:lstStyle/>
        <a:p>
          <a:r>
            <a:rPr lang="es-EC" sz="1600" dirty="0">
              <a:latin typeface="Times New Roman" panose="02020603050405020304" pitchFamily="18" charset="0"/>
              <a:cs typeface="Times New Roman" panose="02020603050405020304" pitchFamily="18" charset="0"/>
            </a:rPr>
            <a:t>14,1 millones de nuevos casos</a:t>
          </a:r>
        </a:p>
      </dgm:t>
    </dgm:pt>
    <dgm:pt modelId="{CA24DDBC-2767-4169-8A6C-6E5CC9CCC9D2}" type="parTrans" cxnId="{6BD87F4D-7344-4F38-8D6E-AC9775E07E65}">
      <dgm:prSet/>
      <dgm:spPr/>
      <dgm:t>
        <a:bodyPr/>
        <a:lstStyle/>
        <a:p>
          <a:endParaRPr lang="es-ES" sz="2400">
            <a:latin typeface="Times New Roman" panose="02020603050405020304" pitchFamily="18" charset="0"/>
            <a:cs typeface="Times New Roman" panose="02020603050405020304" pitchFamily="18" charset="0"/>
          </a:endParaRPr>
        </a:p>
      </dgm:t>
    </dgm:pt>
    <dgm:pt modelId="{829D7DB2-0A4E-4C87-9D40-608156A9D49C}" type="sibTrans" cxnId="{6BD87F4D-7344-4F38-8D6E-AC9775E07E65}">
      <dgm:prSet/>
      <dgm:spPr/>
      <dgm:t>
        <a:bodyPr/>
        <a:lstStyle/>
        <a:p>
          <a:endParaRPr lang="es-ES" sz="2400">
            <a:latin typeface="Times New Roman" panose="02020603050405020304" pitchFamily="18" charset="0"/>
            <a:cs typeface="Times New Roman" panose="02020603050405020304" pitchFamily="18" charset="0"/>
          </a:endParaRPr>
        </a:p>
      </dgm:t>
    </dgm:pt>
    <dgm:pt modelId="{65819BE9-7B9F-421D-8F06-842EA386050A}">
      <dgm:prSet custT="1"/>
      <dgm:spPr/>
      <dgm:t>
        <a:bodyPr/>
        <a:lstStyle/>
        <a:p>
          <a:r>
            <a:rPr lang="es-EC" sz="1600" dirty="0">
              <a:latin typeface="Times New Roman" panose="02020603050405020304" pitchFamily="18" charset="0"/>
              <a:cs typeface="Times New Roman" panose="02020603050405020304" pitchFamily="18" charset="0"/>
            </a:rPr>
            <a:t>8 millones mueren</a:t>
          </a:r>
        </a:p>
      </dgm:t>
    </dgm:pt>
    <dgm:pt modelId="{99F65301-167A-4937-BF9E-E04AFA77E06A}" type="parTrans" cxnId="{2BD0486F-D6CB-48C7-859B-420614BB4A1B}">
      <dgm:prSet/>
      <dgm:spPr/>
      <dgm:t>
        <a:bodyPr/>
        <a:lstStyle/>
        <a:p>
          <a:endParaRPr lang="es-ES" sz="2400">
            <a:latin typeface="Times New Roman" panose="02020603050405020304" pitchFamily="18" charset="0"/>
            <a:cs typeface="Times New Roman" panose="02020603050405020304" pitchFamily="18" charset="0"/>
          </a:endParaRPr>
        </a:p>
      </dgm:t>
    </dgm:pt>
    <dgm:pt modelId="{35BE16F1-8DC9-4889-A03C-28831E1A628A}" type="sibTrans" cxnId="{2BD0486F-D6CB-48C7-859B-420614BB4A1B}">
      <dgm:prSet/>
      <dgm:spPr/>
      <dgm:t>
        <a:bodyPr/>
        <a:lstStyle/>
        <a:p>
          <a:endParaRPr lang="es-ES" sz="2400">
            <a:latin typeface="Times New Roman" panose="02020603050405020304" pitchFamily="18" charset="0"/>
            <a:cs typeface="Times New Roman" panose="02020603050405020304" pitchFamily="18" charset="0"/>
          </a:endParaRPr>
        </a:p>
      </dgm:t>
    </dgm:pt>
    <dgm:pt modelId="{B8AC31E6-D0DE-47FB-AD31-AEC6039C37F6}">
      <dgm:prSet custT="1"/>
      <dgm:spPr/>
      <dgm:t>
        <a:bodyPr/>
        <a:lstStyle/>
        <a:p>
          <a:r>
            <a:rPr lang="es-EC" sz="1600" dirty="0">
              <a:latin typeface="Times New Roman" panose="02020603050405020304" pitchFamily="18" charset="0"/>
              <a:cs typeface="Times New Roman" panose="02020603050405020304" pitchFamily="18" charset="0"/>
            </a:rPr>
            <a:t>Conjunto de enfermedades</a:t>
          </a:r>
        </a:p>
      </dgm:t>
    </dgm:pt>
    <dgm:pt modelId="{49A54662-271F-4FA8-B2ED-1BAD40CD0FB9}" type="parTrans" cxnId="{2C39D58F-2282-44EA-9078-27591CB46C76}">
      <dgm:prSet/>
      <dgm:spPr/>
      <dgm:t>
        <a:bodyPr/>
        <a:lstStyle/>
        <a:p>
          <a:endParaRPr lang="es-ES" sz="2400">
            <a:latin typeface="Times New Roman" panose="02020603050405020304" pitchFamily="18" charset="0"/>
            <a:cs typeface="Times New Roman" panose="02020603050405020304" pitchFamily="18" charset="0"/>
          </a:endParaRPr>
        </a:p>
      </dgm:t>
    </dgm:pt>
    <dgm:pt modelId="{D8820D17-5271-4403-B994-B006AC607871}" type="sibTrans" cxnId="{2C39D58F-2282-44EA-9078-27591CB46C76}">
      <dgm:prSet/>
      <dgm:spPr/>
      <dgm:t>
        <a:bodyPr/>
        <a:lstStyle/>
        <a:p>
          <a:endParaRPr lang="es-ES" sz="2400">
            <a:latin typeface="Times New Roman" panose="02020603050405020304" pitchFamily="18" charset="0"/>
            <a:cs typeface="Times New Roman" panose="02020603050405020304" pitchFamily="18" charset="0"/>
          </a:endParaRPr>
        </a:p>
      </dgm:t>
    </dgm:pt>
    <dgm:pt modelId="{21A706F8-F67B-4315-9FAC-122CFC7921B7}">
      <dgm:prSet custT="1"/>
      <dgm:spPr/>
      <dgm:t>
        <a:bodyPr/>
        <a:lstStyle/>
        <a:p>
          <a:r>
            <a:rPr lang="es-EC" sz="1600" dirty="0">
              <a:latin typeface="Times New Roman" panose="02020603050405020304" pitchFamily="18" charset="0"/>
              <a:cs typeface="Times New Roman" panose="02020603050405020304" pitchFamily="18" charset="0"/>
            </a:rPr>
            <a:t>Alteración genética</a:t>
          </a:r>
        </a:p>
      </dgm:t>
    </dgm:pt>
    <dgm:pt modelId="{36CEF9D9-591F-49CC-9867-01CCDB126905}" type="parTrans" cxnId="{37CABE80-894E-4439-9E7E-EF3EC2B43D08}">
      <dgm:prSet/>
      <dgm:spPr/>
      <dgm:t>
        <a:bodyPr/>
        <a:lstStyle/>
        <a:p>
          <a:endParaRPr lang="es-ES" sz="2000"/>
        </a:p>
      </dgm:t>
    </dgm:pt>
    <dgm:pt modelId="{36D6DB28-206E-4A65-A9A2-E3843E4B7D77}" type="sibTrans" cxnId="{37CABE80-894E-4439-9E7E-EF3EC2B43D08}">
      <dgm:prSet/>
      <dgm:spPr/>
      <dgm:t>
        <a:bodyPr/>
        <a:lstStyle/>
        <a:p>
          <a:endParaRPr lang="es-ES" sz="2000"/>
        </a:p>
      </dgm:t>
    </dgm:pt>
    <dgm:pt modelId="{A1DBC13F-97DF-4B44-87A5-ED4815B68E88}">
      <dgm:prSet custT="1"/>
      <dgm:spPr/>
      <dgm:t>
        <a:bodyPr/>
        <a:lstStyle/>
        <a:p>
          <a:r>
            <a:rPr lang="es-EC" sz="1600" dirty="0">
              <a:latin typeface="Times New Roman" panose="02020603050405020304" pitchFamily="18" charset="0"/>
              <a:cs typeface="Times New Roman" panose="02020603050405020304" pitchFamily="18" charset="0"/>
            </a:rPr>
            <a:t>Crecimiento descontrolado</a:t>
          </a:r>
        </a:p>
      </dgm:t>
    </dgm:pt>
    <dgm:pt modelId="{D5A446FB-91CF-4C86-871A-767BD13D4D9B}" type="parTrans" cxnId="{EB50D6F0-6762-450D-9B24-3978F79D3FC4}">
      <dgm:prSet/>
      <dgm:spPr/>
      <dgm:t>
        <a:bodyPr/>
        <a:lstStyle/>
        <a:p>
          <a:endParaRPr lang="es-ES"/>
        </a:p>
      </dgm:t>
    </dgm:pt>
    <dgm:pt modelId="{CD563236-DA3F-4234-AB48-DCF8ED0FE5D1}" type="sibTrans" cxnId="{EB50D6F0-6762-450D-9B24-3978F79D3FC4}">
      <dgm:prSet/>
      <dgm:spPr/>
      <dgm:t>
        <a:bodyPr/>
        <a:lstStyle/>
        <a:p>
          <a:endParaRPr lang="es-ES"/>
        </a:p>
      </dgm:t>
    </dgm:pt>
    <dgm:pt modelId="{AA4E637F-41AE-446A-8EDC-3449363C3909}" type="pres">
      <dgm:prSet presAssocID="{7FAFFC43-0B24-4452-9721-F1E13088B70F}" presName="linear" presStyleCnt="0">
        <dgm:presLayoutVars>
          <dgm:animLvl val="lvl"/>
          <dgm:resizeHandles val="exact"/>
        </dgm:presLayoutVars>
      </dgm:prSet>
      <dgm:spPr/>
    </dgm:pt>
    <dgm:pt modelId="{B761109A-FBD7-4590-B1C7-8A908595492E}" type="pres">
      <dgm:prSet presAssocID="{8A7ED4B8-6FCB-440C-81F6-202294B90A61}" presName="parentText" presStyleLbl="node1" presStyleIdx="0" presStyleCnt="1" custScaleY="34316">
        <dgm:presLayoutVars>
          <dgm:chMax val="0"/>
          <dgm:bulletEnabled val="1"/>
        </dgm:presLayoutVars>
      </dgm:prSet>
      <dgm:spPr/>
    </dgm:pt>
    <dgm:pt modelId="{63D34F5B-A781-4CEB-A6E4-6CA5FCCB536C}" type="pres">
      <dgm:prSet presAssocID="{8A7ED4B8-6FCB-440C-81F6-202294B90A61}" presName="childText" presStyleLbl="revTx" presStyleIdx="0" presStyleCnt="1">
        <dgm:presLayoutVars>
          <dgm:bulletEnabled val="1"/>
        </dgm:presLayoutVars>
      </dgm:prSet>
      <dgm:spPr/>
    </dgm:pt>
  </dgm:ptLst>
  <dgm:cxnLst>
    <dgm:cxn modelId="{8BEC2D1E-7C54-4785-995B-DEE3B10C7085}" type="presOf" srcId="{21A706F8-F67B-4315-9FAC-122CFC7921B7}" destId="{63D34F5B-A781-4CEB-A6E4-6CA5FCCB536C}" srcOrd="0" destOrd="2" presId="urn:microsoft.com/office/officeart/2005/8/layout/vList2"/>
    <dgm:cxn modelId="{5EAFFE63-3D93-4DB6-93B4-73B24DCC6771}" type="presOf" srcId="{8A7ED4B8-6FCB-440C-81F6-202294B90A61}" destId="{B761109A-FBD7-4590-B1C7-8A908595492E}" srcOrd="0" destOrd="0" presId="urn:microsoft.com/office/officeart/2005/8/layout/vList2"/>
    <dgm:cxn modelId="{90885764-C44C-42BC-B91F-20CD19C12FE5}" type="presOf" srcId="{65819BE9-7B9F-421D-8F06-842EA386050A}" destId="{63D34F5B-A781-4CEB-A6E4-6CA5FCCB536C}" srcOrd="0" destOrd="4" presId="urn:microsoft.com/office/officeart/2005/8/layout/vList2"/>
    <dgm:cxn modelId="{6BD87F4D-7344-4F38-8D6E-AC9775E07E65}" srcId="{8A7ED4B8-6FCB-440C-81F6-202294B90A61}" destId="{2C5A534C-376D-4CD0-9100-A9CB820D3B1C}" srcOrd="3" destOrd="0" parTransId="{CA24DDBC-2767-4169-8A6C-6E5CC9CCC9D2}" sibTransId="{829D7DB2-0A4E-4C87-9D40-608156A9D49C}"/>
    <dgm:cxn modelId="{2BD0486F-D6CB-48C7-859B-420614BB4A1B}" srcId="{8A7ED4B8-6FCB-440C-81F6-202294B90A61}" destId="{65819BE9-7B9F-421D-8F06-842EA386050A}" srcOrd="4" destOrd="0" parTransId="{99F65301-167A-4937-BF9E-E04AFA77E06A}" sibTransId="{35BE16F1-8DC9-4889-A03C-28831E1A628A}"/>
    <dgm:cxn modelId="{37CABE80-894E-4439-9E7E-EF3EC2B43D08}" srcId="{8A7ED4B8-6FCB-440C-81F6-202294B90A61}" destId="{21A706F8-F67B-4315-9FAC-122CFC7921B7}" srcOrd="2" destOrd="0" parTransId="{36CEF9D9-591F-49CC-9867-01CCDB126905}" sibTransId="{36D6DB28-206E-4A65-A9A2-E3843E4B7D77}"/>
    <dgm:cxn modelId="{2C39D58F-2282-44EA-9078-27591CB46C76}" srcId="{8A7ED4B8-6FCB-440C-81F6-202294B90A61}" destId="{B8AC31E6-D0DE-47FB-AD31-AEC6039C37F6}" srcOrd="0" destOrd="0" parTransId="{49A54662-271F-4FA8-B2ED-1BAD40CD0FB9}" sibTransId="{D8820D17-5271-4403-B994-B006AC607871}"/>
    <dgm:cxn modelId="{62F23AB3-70E4-429C-A8AC-222451B8D546}" type="presOf" srcId="{7FAFFC43-0B24-4452-9721-F1E13088B70F}" destId="{AA4E637F-41AE-446A-8EDC-3449363C3909}" srcOrd="0" destOrd="0" presId="urn:microsoft.com/office/officeart/2005/8/layout/vList2"/>
    <dgm:cxn modelId="{A30B99BC-1D88-44A5-8329-6924B541808D}" srcId="{7FAFFC43-0B24-4452-9721-F1E13088B70F}" destId="{8A7ED4B8-6FCB-440C-81F6-202294B90A61}" srcOrd="0" destOrd="0" parTransId="{F3FAFF54-8759-492E-83E3-D3B366CB0F8B}" sibTransId="{7CB3B9AE-448F-4F0C-B790-588A44ED7B01}"/>
    <dgm:cxn modelId="{F56D5CD5-C218-4553-8AD6-D0DA08F434C6}" type="presOf" srcId="{B8AC31E6-D0DE-47FB-AD31-AEC6039C37F6}" destId="{63D34F5B-A781-4CEB-A6E4-6CA5FCCB536C}" srcOrd="0" destOrd="0" presId="urn:microsoft.com/office/officeart/2005/8/layout/vList2"/>
    <dgm:cxn modelId="{170B6DE7-AD2B-42E2-9E0A-F5C896B6E803}" type="presOf" srcId="{A1DBC13F-97DF-4B44-87A5-ED4815B68E88}" destId="{63D34F5B-A781-4CEB-A6E4-6CA5FCCB536C}" srcOrd="0" destOrd="1" presId="urn:microsoft.com/office/officeart/2005/8/layout/vList2"/>
    <dgm:cxn modelId="{6628ADEF-75DD-4A4F-94CA-D4016367A630}" type="presOf" srcId="{2C5A534C-376D-4CD0-9100-A9CB820D3B1C}" destId="{63D34F5B-A781-4CEB-A6E4-6CA5FCCB536C}" srcOrd="0" destOrd="3" presId="urn:microsoft.com/office/officeart/2005/8/layout/vList2"/>
    <dgm:cxn modelId="{EB50D6F0-6762-450D-9B24-3978F79D3FC4}" srcId="{8A7ED4B8-6FCB-440C-81F6-202294B90A61}" destId="{A1DBC13F-97DF-4B44-87A5-ED4815B68E88}" srcOrd="1" destOrd="0" parTransId="{D5A446FB-91CF-4C86-871A-767BD13D4D9B}" sibTransId="{CD563236-DA3F-4234-AB48-DCF8ED0FE5D1}"/>
    <dgm:cxn modelId="{95DADB83-14CB-45E7-B593-B18A89EB0E2B}" type="presParOf" srcId="{AA4E637F-41AE-446A-8EDC-3449363C3909}" destId="{B761109A-FBD7-4590-B1C7-8A908595492E}" srcOrd="0" destOrd="0" presId="urn:microsoft.com/office/officeart/2005/8/layout/vList2"/>
    <dgm:cxn modelId="{7771E56A-C839-486D-89AE-733ED89B229B}" type="presParOf" srcId="{AA4E637F-41AE-446A-8EDC-3449363C3909}" destId="{63D34F5B-A781-4CEB-A6E4-6CA5FCCB536C}"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B32559-FC6D-4884-8846-AD960C13FBDE}" type="doc">
      <dgm:prSet loTypeId="urn:microsoft.com/office/officeart/2005/8/layout/hProcess9" loCatId="process" qsTypeId="urn:microsoft.com/office/officeart/2005/8/quickstyle/simple1" qsCatId="simple" csTypeId="urn:microsoft.com/office/officeart/2005/8/colors/accent0_1" csCatId="mainScheme" phldr="1"/>
      <dgm:spPr/>
      <dgm:t>
        <a:bodyPr/>
        <a:lstStyle/>
        <a:p>
          <a:endParaRPr lang="es-ES"/>
        </a:p>
      </dgm:t>
    </dgm:pt>
    <dgm:pt modelId="{44933DA0-D9F2-44FD-B6FB-F17DC690C657}">
      <dgm:prSet/>
      <dgm:spPr/>
      <dgm:t>
        <a:bodyPr/>
        <a:lstStyle/>
        <a:p>
          <a:r>
            <a:rPr lang="es-EC" dirty="0"/>
            <a:t>Células A549</a:t>
          </a:r>
        </a:p>
      </dgm:t>
    </dgm:pt>
    <dgm:pt modelId="{D4FC0E39-565E-436C-81FC-AB4AC32156BE}" type="parTrans" cxnId="{14950747-FC59-405B-A017-FC001985A42E}">
      <dgm:prSet/>
      <dgm:spPr/>
      <dgm:t>
        <a:bodyPr/>
        <a:lstStyle/>
        <a:p>
          <a:endParaRPr lang="es-ES"/>
        </a:p>
      </dgm:t>
    </dgm:pt>
    <dgm:pt modelId="{FA1B5496-8673-4570-A9D7-45CCB5140AF2}" type="sibTrans" cxnId="{14950747-FC59-405B-A017-FC001985A42E}">
      <dgm:prSet/>
      <dgm:spPr/>
      <dgm:t>
        <a:bodyPr/>
        <a:lstStyle/>
        <a:p>
          <a:endParaRPr lang="es-ES"/>
        </a:p>
      </dgm:t>
    </dgm:pt>
    <dgm:pt modelId="{5B85D148-00C3-4B76-A817-4A16B0BCAC89}">
      <dgm:prSet/>
      <dgm:spPr/>
      <dgm:t>
        <a:bodyPr/>
        <a:lstStyle/>
        <a:p>
          <a:r>
            <a:rPr lang="es-EC"/>
            <a:t>Inmunocitoquímica</a:t>
          </a:r>
        </a:p>
      </dgm:t>
    </dgm:pt>
    <dgm:pt modelId="{672DEBCF-1E7F-4AE3-852C-9D268A4E3AE8}" type="parTrans" cxnId="{D8306152-1C66-4EFE-AA90-3151340C17ED}">
      <dgm:prSet/>
      <dgm:spPr/>
      <dgm:t>
        <a:bodyPr/>
        <a:lstStyle/>
        <a:p>
          <a:endParaRPr lang="es-ES"/>
        </a:p>
      </dgm:t>
    </dgm:pt>
    <dgm:pt modelId="{DD2D0715-09C5-414E-940E-499F4862D19F}" type="sibTrans" cxnId="{D8306152-1C66-4EFE-AA90-3151340C17ED}">
      <dgm:prSet/>
      <dgm:spPr/>
      <dgm:t>
        <a:bodyPr/>
        <a:lstStyle/>
        <a:p>
          <a:endParaRPr lang="es-ES"/>
        </a:p>
      </dgm:t>
    </dgm:pt>
    <dgm:pt modelId="{B95688FB-715F-4DCE-9AE8-131EF9654450}">
      <dgm:prSet/>
      <dgm:spPr/>
      <dgm:t>
        <a:bodyPr/>
        <a:lstStyle/>
        <a:p>
          <a:r>
            <a:rPr lang="es-EC"/>
            <a:t>Expresión proteica del canal Eag-1</a:t>
          </a:r>
        </a:p>
      </dgm:t>
    </dgm:pt>
    <dgm:pt modelId="{1ADFB5CA-BC86-4461-8370-337D50DC53A6}" type="parTrans" cxnId="{C4B97356-16F0-40AF-A337-7111AEA8FF62}">
      <dgm:prSet/>
      <dgm:spPr/>
      <dgm:t>
        <a:bodyPr/>
        <a:lstStyle/>
        <a:p>
          <a:endParaRPr lang="es-ES"/>
        </a:p>
      </dgm:t>
    </dgm:pt>
    <dgm:pt modelId="{15995F0A-8894-4E50-9849-6BA67173AE0C}" type="sibTrans" cxnId="{C4B97356-16F0-40AF-A337-7111AEA8FF62}">
      <dgm:prSet/>
      <dgm:spPr/>
      <dgm:t>
        <a:bodyPr/>
        <a:lstStyle/>
        <a:p>
          <a:endParaRPr lang="es-ES"/>
        </a:p>
      </dgm:t>
    </dgm:pt>
    <dgm:pt modelId="{25E73A0F-CFBF-4FA8-BE72-AA70993264EF}">
      <dgm:prSet/>
      <dgm:spPr/>
      <dgm:t>
        <a:bodyPr/>
        <a:lstStyle/>
        <a:p>
          <a:r>
            <a:rPr lang="es-EC" dirty="0"/>
            <a:t>Tratamientos (Incubación: 72 h)</a:t>
          </a:r>
        </a:p>
      </dgm:t>
    </dgm:pt>
    <dgm:pt modelId="{55084819-3860-4F41-8518-4B48D4D975CD}" type="parTrans" cxnId="{2F679383-AFFE-4189-8D81-4B4F2FC281B7}">
      <dgm:prSet/>
      <dgm:spPr/>
      <dgm:t>
        <a:bodyPr/>
        <a:lstStyle/>
        <a:p>
          <a:endParaRPr lang="es-ES"/>
        </a:p>
      </dgm:t>
    </dgm:pt>
    <dgm:pt modelId="{4B73B727-64A7-4194-ADE5-371EB31ED580}" type="sibTrans" cxnId="{2F679383-AFFE-4189-8D81-4B4F2FC281B7}">
      <dgm:prSet/>
      <dgm:spPr/>
      <dgm:t>
        <a:bodyPr/>
        <a:lstStyle/>
        <a:p>
          <a:endParaRPr lang="es-ES"/>
        </a:p>
      </dgm:t>
    </dgm:pt>
    <dgm:pt modelId="{E58B21A1-99BB-40B0-85DB-83659D2030AA}" type="pres">
      <dgm:prSet presAssocID="{1CB32559-FC6D-4884-8846-AD960C13FBDE}" presName="CompostProcess" presStyleCnt="0">
        <dgm:presLayoutVars>
          <dgm:dir/>
          <dgm:resizeHandles val="exact"/>
        </dgm:presLayoutVars>
      </dgm:prSet>
      <dgm:spPr/>
    </dgm:pt>
    <dgm:pt modelId="{8FB46588-C235-4CE7-ADB0-F23AC9CD05A6}" type="pres">
      <dgm:prSet presAssocID="{1CB32559-FC6D-4884-8846-AD960C13FBDE}" presName="arrow" presStyleLbl="bgShp" presStyleIdx="0" presStyleCnt="1"/>
      <dgm:spPr/>
    </dgm:pt>
    <dgm:pt modelId="{AE04A0EA-6C99-417E-A8C6-5B3EBCC9EA4C}" type="pres">
      <dgm:prSet presAssocID="{1CB32559-FC6D-4884-8846-AD960C13FBDE}" presName="linearProcess" presStyleCnt="0"/>
      <dgm:spPr/>
    </dgm:pt>
    <dgm:pt modelId="{D6347E4C-F42C-4262-B149-99E18A2746C8}" type="pres">
      <dgm:prSet presAssocID="{44933DA0-D9F2-44FD-B6FB-F17DC690C657}" presName="textNode" presStyleLbl="node1" presStyleIdx="0" presStyleCnt="4">
        <dgm:presLayoutVars>
          <dgm:bulletEnabled val="1"/>
        </dgm:presLayoutVars>
      </dgm:prSet>
      <dgm:spPr/>
    </dgm:pt>
    <dgm:pt modelId="{77C21EDB-08F7-464A-9365-2F5263D2BAB7}" type="pres">
      <dgm:prSet presAssocID="{FA1B5496-8673-4570-A9D7-45CCB5140AF2}" presName="sibTrans" presStyleCnt="0"/>
      <dgm:spPr/>
    </dgm:pt>
    <dgm:pt modelId="{0288FF0B-3021-4F59-9FC1-57C2C6CE73D8}" type="pres">
      <dgm:prSet presAssocID="{25E73A0F-CFBF-4FA8-BE72-AA70993264EF}" presName="textNode" presStyleLbl="node1" presStyleIdx="1" presStyleCnt="4">
        <dgm:presLayoutVars>
          <dgm:bulletEnabled val="1"/>
        </dgm:presLayoutVars>
      </dgm:prSet>
      <dgm:spPr/>
    </dgm:pt>
    <dgm:pt modelId="{952F9FD9-774B-4F53-B212-59E4D05C9F39}" type="pres">
      <dgm:prSet presAssocID="{4B73B727-64A7-4194-ADE5-371EB31ED580}" presName="sibTrans" presStyleCnt="0"/>
      <dgm:spPr/>
    </dgm:pt>
    <dgm:pt modelId="{7D0E8C4E-A27D-4896-B77E-954E9D9BC32F}" type="pres">
      <dgm:prSet presAssocID="{5B85D148-00C3-4B76-A817-4A16B0BCAC89}" presName="textNode" presStyleLbl="node1" presStyleIdx="2" presStyleCnt="4">
        <dgm:presLayoutVars>
          <dgm:bulletEnabled val="1"/>
        </dgm:presLayoutVars>
      </dgm:prSet>
      <dgm:spPr/>
    </dgm:pt>
    <dgm:pt modelId="{6630D243-DC76-4BDA-B28D-055DF3D253BC}" type="pres">
      <dgm:prSet presAssocID="{DD2D0715-09C5-414E-940E-499F4862D19F}" presName="sibTrans" presStyleCnt="0"/>
      <dgm:spPr/>
    </dgm:pt>
    <dgm:pt modelId="{E52A621B-3D73-496E-A51B-4D68D4F273A1}" type="pres">
      <dgm:prSet presAssocID="{B95688FB-715F-4DCE-9AE8-131EF9654450}" presName="textNode" presStyleLbl="node1" presStyleIdx="3" presStyleCnt="4">
        <dgm:presLayoutVars>
          <dgm:bulletEnabled val="1"/>
        </dgm:presLayoutVars>
      </dgm:prSet>
      <dgm:spPr/>
    </dgm:pt>
  </dgm:ptLst>
  <dgm:cxnLst>
    <dgm:cxn modelId="{14950747-FC59-405B-A017-FC001985A42E}" srcId="{1CB32559-FC6D-4884-8846-AD960C13FBDE}" destId="{44933DA0-D9F2-44FD-B6FB-F17DC690C657}" srcOrd="0" destOrd="0" parTransId="{D4FC0E39-565E-436C-81FC-AB4AC32156BE}" sibTransId="{FA1B5496-8673-4570-A9D7-45CCB5140AF2}"/>
    <dgm:cxn modelId="{4FC3694D-3E43-42DD-9A0D-0381146B82BE}" type="presOf" srcId="{25E73A0F-CFBF-4FA8-BE72-AA70993264EF}" destId="{0288FF0B-3021-4F59-9FC1-57C2C6CE73D8}" srcOrd="0" destOrd="0" presId="urn:microsoft.com/office/officeart/2005/8/layout/hProcess9"/>
    <dgm:cxn modelId="{D8306152-1C66-4EFE-AA90-3151340C17ED}" srcId="{1CB32559-FC6D-4884-8846-AD960C13FBDE}" destId="{5B85D148-00C3-4B76-A817-4A16B0BCAC89}" srcOrd="2" destOrd="0" parTransId="{672DEBCF-1E7F-4AE3-852C-9D268A4E3AE8}" sibTransId="{DD2D0715-09C5-414E-940E-499F4862D19F}"/>
    <dgm:cxn modelId="{C4B97356-16F0-40AF-A337-7111AEA8FF62}" srcId="{1CB32559-FC6D-4884-8846-AD960C13FBDE}" destId="{B95688FB-715F-4DCE-9AE8-131EF9654450}" srcOrd="3" destOrd="0" parTransId="{1ADFB5CA-BC86-4461-8370-337D50DC53A6}" sibTransId="{15995F0A-8894-4E50-9849-6BA67173AE0C}"/>
    <dgm:cxn modelId="{2F679383-AFFE-4189-8D81-4B4F2FC281B7}" srcId="{1CB32559-FC6D-4884-8846-AD960C13FBDE}" destId="{25E73A0F-CFBF-4FA8-BE72-AA70993264EF}" srcOrd="1" destOrd="0" parTransId="{55084819-3860-4F41-8518-4B48D4D975CD}" sibTransId="{4B73B727-64A7-4194-ADE5-371EB31ED580}"/>
    <dgm:cxn modelId="{514E7596-28E9-4A71-BDA6-DC171803FDD5}" type="presOf" srcId="{5B85D148-00C3-4B76-A817-4A16B0BCAC89}" destId="{7D0E8C4E-A27D-4896-B77E-954E9D9BC32F}" srcOrd="0" destOrd="0" presId="urn:microsoft.com/office/officeart/2005/8/layout/hProcess9"/>
    <dgm:cxn modelId="{B0E7AFA2-ECCB-4964-9248-AC06F01BE3A0}" type="presOf" srcId="{1CB32559-FC6D-4884-8846-AD960C13FBDE}" destId="{E58B21A1-99BB-40B0-85DB-83659D2030AA}" srcOrd="0" destOrd="0" presId="urn:microsoft.com/office/officeart/2005/8/layout/hProcess9"/>
    <dgm:cxn modelId="{80148CB8-5DF4-40A2-8457-A19F76C4F179}" type="presOf" srcId="{B95688FB-715F-4DCE-9AE8-131EF9654450}" destId="{E52A621B-3D73-496E-A51B-4D68D4F273A1}" srcOrd="0" destOrd="0" presId="urn:microsoft.com/office/officeart/2005/8/layout/hProcess9"/>
    <dgm:cxn modelId="{7B34CABC-FC22-4677-9AAA-7843DCBCF280}" type="presOf" srcId="{44933DA0-D9F2-44FD-B6FB-F17DC690C657}" destId="{D6347E4C-F42C-4262-B149-99E18A2746C8}" srcOrd="0" destOrd="0" presId="urn:microsoft.com/office/officeart/2005/8/layout/hProcess9"/>
    <dgm:cxn modelId="{7D33C40E-AF1C-4BC2-9DF7-71EF756FEB70}" type="presParOf" srcId="{E58B21A1-99BB-40B0-85DB-83659D2030AA}" destId="{8FB46588-C235-4CE7-ADB0-F23AC9CD05A6}" srcOrd="0" destOrd="0" presId="urn:microsoft.com/office/officeart/2005/8/layout/hProcess9"/>
    <dgm:cxn modelId="{26974167-1DDC-4BC9-B4F2-07B207837D0B}" type="presParOf" srcId="{E58B21A1-99BB-40B0-85DB-83659D2030AA}" destId="{AE04A0EA-6C99-417E-A8C6-5B3EBCC9EA4C}" srcOrd="1" destOrd="0" presId="urn:microsoft.com/office/officeart/2005/8/layout/hProcess9"/>
    <dgm:cxn modelId="{17F94F0A-B666-445B-A2DD-BE6588C10C84}" type="presParOf" srcId="{AE04A0EA-6C99-417E-A8C6-5B3EBCC9EA4C}" destId="{D6347E4C-F42C-4262-B149-99E18A2746C8}" srcOrd="0" destOrd="0" presId="urn:microsoft.com/office/officeart/2005/8/layout/hProcess9"/>
    <dgm:cxn modelId="{F5E0651C-A7DC-41F2-9802-69CA475083DB}" type="presParOf" srcId="{AE04A0EA-6C99-417E-A8C6-5B3EBCC9EA4C}" destId="{77C21EDB-08F7-464A-9365-2F5263D2BAB7}" srcOrd="1" destOrd="0" presId="urn:microsoft.com/office/officeart/2005/8/layout/hProcess9"/>
    <dgm:cxn modelId="{05ED1CF2-28D2-4B6A-A663-23481060C0BC}" type="presParOf" srcId="{AE04A0EA-6C99-417E-A8C6-5B3EBCC9EA4C}" destId="{0288FF0B-3021-4F59-9FC1-57C2C6CE73D8}" srcOrd="2" destOrd="0" presId="urn:microsoft.com/office/officeart/2005/8/layout/hProcess9"/>
    <dgm:cxn modelId="{EA95F135-94A8-4899-8B9E-064C84F37B32}" type="presParOf" srcId="{AE04A0EA-6C99-417E-A8C6-5B3EBCC9EA4C}" destId="{952F9FD9-774B-4F53-B212-59E4D05C9F39}" srcOrd="3" destOrd="0" presId="urn:microsoft.com/office/officeart/2005/8/layout/hProcess9"/>
    <dgm:cxn modelId="{189BDD8F-94E1-43CE-BEE0-AF34145B3850}" type="presParOf" srcId="{AE04A0EA-6C99-417E-A8C6-5B3EBCC9EA4C}" destId="{7D0E8C4E-A27D-4896-B77E-954E9D9BC32F}" srcOrd="4" destOrd="0" presId="urn:microsoft.com/office/officeart/2005/8/layout/hProcess9"/>
    <dgm:cxn modelId="{840B113D-7D69-4AAB-97C6-ACB2584F93FB}" type="presParOf" srcId="{AE04A0EA-6C99-417E-A8C6-5B3EBCC9EA4C}" destId="{6630D243-DC76-4BDA-B28D-055DF3D253BC}" srcOrd="5" destOrd="0" presId="urn:microsoft.com/office/officeart/2005/8/layout/hProcess9"/>
    <dgm:cxn modelId="{3EEAD386-2A95-43C0-B0A8-32927A17CEC5}" type="presParOf" srcId="{AE04A0EA-6C99-417E-A8C6-5B3EBCC9EA4C}" destId="{E52A621B-3D73-496E-A51B-4D68D4F273A1}" srcOrd="6"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0F1B66-81DF-4291-AB53-4AA02C1D48CD}"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s-ES"/>
        </a:p>
      </dgm:t>
    </dgm:pt>
    <dgm:pt modelId="{7D7D5C88-2059-4132-8114-8E6F9B3082E1}">
      <dgm:prSet custT="1"/>
      <dgm:spPr/>
      <dgm:t>
        <a:bodyPr/>
        <a:lstStyle/>
        <a:p>
          <a:r>
            <a:rPr lang="es-EC" sz="1600" dirty="0">
              <a:latin typeface="Times New Roman" panose="02020603050405020304" pitchFamily="18" charset="0"/>
              <a:cs typeface="Times New Roman" panose="02020603050405020304" pitchFamily="18" charset="0"/>
            </a:rPr>
            <a:t>Deshidratación:</a:t>
          </a:r>
        </a:p>
      </dgm:t>
    </dgm:pt>
    <dgm:pt modelId="{802F2223-443A-4D86-9472-94994DBB5E73}" type="parTrans" cxnId="{73CC7A4E-B576-4694-9B2C-783F74B699CB}">
      <dgm:prSet/>
      <dgm:spPr/>
      <dgm:t>
        <a:bodyPr/>
        <a:lstStyle/>
        <a:p>
          <a:endParaRPr lang="es-ES" sz="1800">
            <a:latin typeface="Times New Roman" panose="02020603050405020304" pitchFamily="18" charset="0"/>
            <a:cs typeface="Times New Roman" panose="02020603050405020304" pitchFamily="18" charset="0"/>
          </a:endParaRPr>
        </a:p>
      </dgm:t>
    </dgm:pt>
    <dgm:pt modelId="{5292196C-4B2F-40D0-9854-ED91A3797CDA}" type="sibTrans" cxnId="{73CC7A4E-B576-4694-9B2C-783F74B699CB}">
      <dgm:prSet/>
      <dgm:spPr/>
      <dgm:t>
        <a:bodyPr/>
        <a:lstStyle/>
        <a:p>
          <a:endParaRPr lang="es-ES" sz="1800">
            <a:latin typeface="Times New Roman" panose="02020603050405020304" pitchFamily="18" charset="0"/>
            <a:cs typeface="Times New Roman" panose="02020603050405020304" pitchFamily="18" charset="0"/>
          </a:endParaRPr>
        </a:p>
      </dgm:t>
    </dgm:pt>
    <dgm:pt modelId="{544C77A7-A482-4292-A1B9-E6FE16A84035}">
      <dgm:prSet custT="1"/>
      <dgm:spPr/>
      <dgm:t>
        <a:bodyPr/>
        <a:lstStyle/>
        <a:p>
          <a:r>
            <a:rPr lang="es-EC" sz="1200" dirty="0">
              <a:latin typeface="Times New Roman" panose="02020603050405020304" pitchFamily="18" charset="0"/>
              <a:cs typeface="Times New Roman" panose="02020603050405020304" pitchFamily="18" charset="0"/>
            </a:rPr>
            <a:t>Etanol 75% </a:t>
          </a:r>
        </a:p>
      </dgm:t>
    </dgm:pt>
    <dgm:pt modelId="{20326C6B-BF1C-4D12-8C81-81A05A1C345C}" type="parTrans" cxnId="{31B628B7-08EB-47BB-885E-FE7B77CFC333}">
      <dgm:prSet/>
      <dgm:spPr/>
      <dgm:t>
        <a:bodyPr/>
        <a:lstStyle/>
        <a:p>
          <a:endParaRPr lang="es-ES" sz="1800">
            <a:latin typeface="Times New Roman" panose="02020603050405020304" pitchFamily="18" charset="0"/>
            <a:cs typeface="Times New Roman" panose="02020603050405020304" pitchFamily="18" charset="0"/>
          </a:endParaRPr>
        </a:p>
      </dgm:t>
    </dgm:pt>
    <dgm:pt modelId="{9E7148F4-0230-4C65-BCD9-F50C7BEA3383}" type="sibTrans" cxnId="{31B628B7-08EB-47BB-885E-FE7B77CFC333}">
      <dgm:prSet/>
      <dgm:spPr/>
      <dgm:t>
        <a:bodyPr/>
        <a:lstStyle/>
        <a:p>
          <a:endParaRPr lang="es-ES" sz="1800">
            <a:latin typeface="Times New Roman" panose="02020603050405020304" pitchFamily="18" charset="0"/>
            <a:cs typeface="Times New Roman" panose="02020603050405020304" pitchFamily="18" charset="0"/>
          </a:endParaRPr>
        </a:p>
      </dgm:t>
    </dgm:pt>
    <dgm:pt modelId="{7BBCFF69-EF53-4ECC-83BA-C2FC7890BE7E}">
      <dgm:prSet custT="1"/>
      <dgm:spPr/>
      <dgm:t>
        <a:bodyPr/>
        <a:lstStyle/>
        <a:p>
          <a:r>
            <a:rPr lang="es-EC" sz="1200" dirty="0">
              <a:latin typeface="Times New Roman" panose="02020603050405020304" pitchFamily="18" charset="0"/>
              <a:cs typeface="Times New Roman" panose="02020603050405020304" pitchFamily="18" charset="0"/>
            </a:rPr>
            <a:t>Alcohol absoluto  </a:t>
          </a:r>
        </a:p>
      </dgm:t>
    </dgm:pt>
    <dgm:pt modelId="{23348403-C5FE-4376-AC29-BC2F2470649C}" type="parTrans" cxnId="{AFF4A03B-02CA-4B03-BE71-3C70CCE0770F}">
      <dgm:prSet/>
      <dgm:spPr/>
      <dgm:t>
        <a:bodyPr/>
        <a:lstStyle/>
        <a:p>
          <a:endParaRPr lang="es-ES" sz="1800">
            <a:latin typeface="Times New Roman" panose="02020603050405020304" pitchFamily="18" charset="0"/>
            <a:cs typeface="Times New Roman" panose="02020603050405020304" pitchFamily="18" charset="0"/>
          </a:endParaRPr>
        </a:p>
      </dgm:t>
    </dgm:pt>
    <dgm:pt modelId="{44B11458-34F9-44A2-823B-35E558D1A84E}" type="sibTrans" cxnId="{AFF4A03B-02CA-4B03-BE71-3C70CCE0770F}">
      <dgm:prSet/>
      <dgm:spPr/>
      <dgm:t>
        <a:bodyPr/>
        <a:lstStyle/>
        <a:p>
          <a:endParaRPr lang="es-ES" sz="1800">
            <a:latin typeface="Times New Roman" panose="02020603050405020304" pitchFamily="18" charset="0"/>
            <a:cs typeface="Times New Roman" panose="02020603050405020304" pitchFamily="18" charset="0"/>
          </a:endParaRPr>
        </a:p>
      </dgm:t>
    </dgm:pt>
    <dgm:pt modelId="{035833CC-7672-43E6-AC63-FC91283EFFCC}">
      <dgm:prSet custT="1"/>
      <dgm:spPr/>
      <dgm:t>
        <a:bodyPr/>
        <a:lstStyle/>
        <a:p>
          <a:r>
            <a:rPr lang="es-EC" sz="1200">
              <a:latin typeface="Times New Roman" panose="02020603050405020304" pitchFamily="18" charset="0"/>
              <a:cs typeface="Times New Roman" panose="02020603050405020304" pitchFamily="18" charset="0"/>
            </a:rPr>
            <a:t>Xilol : alcohol absoluto (1:1)</a:t>
          </a:r>
        </a:p>
      </dgm:t>
    </dgm:pt>
    <dgm:pt modelId="{16AA635C-829A-4857-8367-2A082A32F327}" type="parTrans" cxnId="{62CAC818-F07C-4C98-9B4D-78F4F34E0048}">
      <dgm:prSet/>
      <dgm:spPr/>
      <dgm:t>
        <a:bodyPr/>
        <a:lstStyle/>
        <a:p>
          <a:endParaRPr lang="es-ES" sz="1800">
            <a:latin typeface="Times New Roman" panose="02020603050405020304" pitchFamily="18" charset="0"/>
            <a:cs typeface="Times New Roman" panose="02020603050405020304" pitchFamily="18" charset="0"/>
          </a:endParaRPr>
        </a:p>
      </dgm:t>
    </dgm:pt>
    <dgm:pt modelId="{ABD9D37F-7152-4DD9-B7DF-B55E8E1E6371}" type="sibTrans" cxnId="{62CAC818-F07C-4C98-9B4D-78F4F34E0048}">
      <dgm:prSet/>
      <dgm:spPr/>
      <dgm:t>
        <a:bodyPr/>
        <a:lstStyle/>
        <a:p>
          <a:endParaRPr lang="es-ES" sz="1800">
            <a:latin typeface="Times New Roman" panose="02020603050405020304" pitchFamily="18" charset="0"/>
            <a:cs typeface="Times New Roman" panose="02020603050405020304" pitchFamily="18" charset="0"/>
          </a:endParaRPr>
        </a:p>
      </dgm:t>
    </dgm:pt>
    <dgm:pt modelId="{D8708143-FAC8-4F4F-9F43-059D25E0E0C9}">
      <dgm:prSet custT="1"/>
      <dgm:spPr/>
      <dgm:t>
        <a:bodyPr/>
        <a:lstStyle/>
        <a:p>
          <a:r>
            <a:rPr lang="es-EC" sz="1200" dirty="0" err="1">
              <a:latin typeface="Times New Roman" panose="02020603050405020304" pitchFamily="18" charset="0"/>
              <a:cs typeface="Times New Roman" panose="02020603050405020304" pitchFamily="18" charset="0"/>
            </a:rPr>
            <a:t>Xilol</a:t>
          </a:r>
          <a:endParaRPr lang="es-EC" sz="1200" dirty="0">
            <a:latin typeface="Times New Roman" panose="02020603050405020304" pitchFamily="18" charset="0"/>
            <a:cs typeface="Times New Roman" panose="02020603050405020304" pitchFamily="18" charset="0"/>
          </a:endParaRPr>
        </a:p>
      </dgm:t>
    </dgm:pt>
    <dgm:pt modelId="{C2693C84-4239-4443-AFE8-491706382702}" type="parTrans" cxnId="{47805824-CCBE-4566-9B6D-D61D6BBB8432}">
      <dgm:prSet/>
      <dgm:spPr/>
      <dgm:t>
        <a:bodyPr/>
        <a:lstStyle/>
        <a:p>
          <a:endParaRPr lang="es-ES" sz="1800">
            <a:latin typeface="Times New Roman" panose="02020603050405020304" pitchFamily="18" charset="0"/>
            <a:cs typeface="Times New Roman" panose="02020603050405020304" pitchFamily="18" charset="0"/>
          </a:endParaRPr>
        </a:p>
      </dgm:t>
    </dgm:pt>
    <dgm:pt modelId="{831E0BE2-E074-44E0-B1E5-BD58E5B9C876}" type="sibTrans" cxnId="{47805824-CCBE-4566-9B6D-D61D6BBB8432}">
      <dgm:prSet/>
      <dgm:spPr/>
      <dgm:t>
        <a:bodyPr/>
        <a:lstStyle/>
        <a:p>
          <a:endParaRPr lang="es-ES" sz="1800">
            <a:latin typeface="Times New Roman" panose="02020603050405020304" pitchFamily="18" charset="0"/>
            <a:cs typeface="Times New Roman" panose="02020603050405020304" pitchFamily="18" charset="0"/>
          </a:endParaRPr>
        </a:p>
      </dgm:t>
    </dgm:pt>
    <dgm:pt modelId="{6D5D33E6-56E6-4729-98CC-B9980FF0CE53}">
      <dgm:prSet custT="1"/>
      <dgm:spPr/>
      <dgm:t>
        <a:bodyPr/>
        <a:lstStyle/>
        <a:p>
          <a:endParaRPr lang="es-EC" sz="1200" dirty="0">
            <a:latin typeface="Times New Roman" panose="02020603050405020304" pitchFamily="18" charset="0"/>
            <a:cs typeface="Times New Roman" panose="02020603050405020304" pitchFamily="18" charset="0"/>
          </a:endParaRPr>
        </a:p>
      </dgm:t>
    </dgm:pt>
    <dgm:pt modelId="{4E5902D8-3A7E-434A-AC12-8A16FEAF90B2}" type="parTrans" cxnId="{F7DAC2C3-C483-4961-99BF-BED44A1E93E0}">
      <dgm:prSet/>
      <dgm:spPr/>
      <dgm:t>
        <a:bodyPr/>
        <a:lstStyle/>
        <a:p>
          <a:endParaRPr lang="es-ES"/>
        </a:p>
      </dgm:t>
    </dgm:pt>
    <dgm:pt modelId="{9B8A8CAF-10B7-4761-A1BE-7C0142ACD742}" type="sibTrans" cxnId="{F7DAC2C3-C483-4961-99BF-BED44A1E93E0}">
      <dgm:prSet/>
      <dgm:spPr/>
      <dgm:t>
        <a:bodyPr/>
        <a:lstStyle/>
        <a:p>
          <a:endParaRPr lang="es-ES"/>
        </a:p>
      </dgm:t>
    </dgm:pt>
    <dgm:pt modelId="{C5E1601E-A337-43F4-B8EA-1E55F27FB83C}" type="pres">
      <dgm:prSet presAssocID="{830F1B66-81DF-4291-AB53-4AA02C1D48CD}" presName="linear" presStyleCnt="0">
        <dgm:presLayoutVars>
          <dgm:animLvl val="lvl"/>
          <dgm:resizeHandles val="exact"/>
        </dgm:presLayoutVars>
      </dgm:prSet>
      <dgm:spPr/>
    </dgm:pt>
    <dgm:pt modelId="{59DB75B0-9C38-4E7B-AF9B-A80CBAEAC796}" type="pres">
      <dgm:prSet presAssocID="{7D7D5C88-2059-4132-8114-8E6F9B3082E1}" presName="parentText" presStyleLbl="node1" presStyleIdx="0" presStyleCnt="1">
        <dgm:presLayoutVars>
          <dgm:chMax val="0"/>
          <dgm:bulletEnabled val="1"/>
        </dgm:presLayoutVars>
      </dgm:prSet>
      <dgm:spPr/>
    </dgm:pt>
    <dgm:pt modelId="{060DEB74-9C1B-47D2-80C1-32C7E19154BB}" type="pres">
      <dgm:prSet presAssocID="{7D7D5C88-2059-4132-8114-8E6F9B3082E1}" presName="childText" presStyleLbl="revTx" presStyleIdx="0" presStyleCnt="1">
        <dgm:presLayoutVars>
          <dgm:bulletEnabled val="1"/>
        </dgm:presLayoutVars>
      </dgm:prSet>
      <dgm:spPr/>
    </dgm:pt>
  </dgm:ptLst>
  <dgm:cxnLst>
    <dgm:cxn modelId="{62CAC818-F07C-4C98-9B4D-78F4F34E0048}" srcId="{7D7D5C88-2059-4132-8114-8E6F9B3082E1}" destId="{035833CC-7672-43E6-AC63-FC91283EFFCC}" srcOrd="3" destOrd="0" parTransId="{16AA635C-829A-4857-8367-2A082A32F327}" sibTransId="{ABD9D37F-7152-4DD9-B7DF-B55E8E1E6371}"/>
    <dgm:cxn modelId="{47805824-CCBE-4566-9B6D-D61D6BBB8432}" srcId="{7D7D5C88-2059-4132-8114-8E6F9B3082E1}" destId="{D8708143-FAC8-4F4F-9F43-059D25E0E0C9}" srcOrd="4" destOrd="0" parTransId="{C2693C84-4239-4443-AFE8-491706382702}" sibTransId="{831E0BE2-E074-44E0-B1E5-BD58E5B9C876}"/>
    <dgm:cxn modelId="{AFF4A03B-02CA-4B03-BE71-3C70CCE0770F}" srcId="{7D7D5C88-2059-4132-8114-8E6F9B3082E1}" destId="{7BBCFF69-EF53-4ECC-83BA-C2FC7890BE7E}" srcOrd="2" destOrd="0" parTransId="{23348403-C5FE-4376-AC29-BC2F2470649C}" sibTransId="{44B11458-34F9-44A2-823B-35E558D1A84E}"/>
    <dgm:cxn modelId="{F7219C46-3D76-477F-85AB-1B3D0B746CF7}" type="presOf" srcId="{830F1B66-81DF-4291-AB53-4AA02C1D48CD}" destId="{C5E1601E-A337-43F4-B8EA-1E55F27FB83C}" srcOrd="0" destOrd="0" presId="urn:microsoft.com/office/officeart/2005/8/layout/vList2"/>
    <dgm:cxn modelId="{73CC7A4E-B576-4694-9B2C-783F74B699CB}" srcId="{830F1B66-81DF-4291-AB53-4AA02C1D48CD}" destId="{7D7D5C88-2059-4132-8114-8E6F9B3082E1}" srcOrd="0" destOrd="0" parTransId="{802F2223-443A-4D86-9472-94994DBB5E73}" sibTransId="{5292196C-4B2F-40D0-9854-ED91A3797CDA}"/>
    <dgm:cxn modelId="{66B34AA0-946A-4D97-98BE-4D076E88F09B}" type="presOf" srcId="{544C77A7-A482-4292-A1B9-E6FE16A84035}" destId="{060DEB74-9C1B-47D2-80C1-32C7E19154BB}" srcOrd="0" destOrd="1" presId="urn:microsoft.com/office/officeart/2005/8/layout/vList2"/>
    <dgm:cxn modelId="{31B628B7-08EB-47BB-885E-FE7B77CFC333}" srcId="{7D7D5C88-2059-4132-8114-8E6F9B3082E1}" destId="{544C77A7-A482-4292-A1B9-E6FE16A84035}" srcOrd="1" destOrd="0" parTransId="{20326C6B-BF1C-4D12-8C81-81A05A1C345C}" sibTransId="{9E7148F4-0230-4C65-BCD9-F50C7BEA3383}"/>
    <dgm:cxn modelId="{8F1BBEBF-C3E8-4BD8-897B-C63774812898}" type="presOf" srcId="{035833CC-7672-43E6-AC63-FC91283EFFCC}" destId="{060DEB74-9C1B-47D2-80C1-32C7E19154BB}" srcOrd="0" destOrd="3" presId="urn:microsoft.com/office/officeart/2005/8/layout/vList2"/>
    <dgm:cxn modelId="{5C5DEFBF-A476-4C1C-AA44-ED8B5A718F10}" type="presOf" srcId="{7BBCFF69-EF53-4ECC-83BA-C2FC7890BE7E}" destId="{060DEB74-9C1B-47D2-80C1-32C7E19154BB}" srcOrd="0" destOrd="2" presId="urn:microsoft.com/office/officeart/2005/8/layout/vList2"/>
    <dgm:cxn modelId="{F7DAC2C3-C483-4961-99BF-BED44A1E93E0}" srcId="{7D7D5C88-2059-4132-8114-8E6F9B3082E1}" destId="{6D5D33E6-56E6-4729-98CC-B9980FF0CE53}" srcOrd="0" destOrd="0" parTransId="{4E5902D8-3A7E-434A-AC12-8A16FEAF90B2}" sibTransId="{9B8A8CAF-10B7-4761-A1BE-7C0142ACD742}"/>
    <dgm:cxn modelId="{69EAD1D4-B61E-4A35-8E98-97420D9FA005}" type="presOf" srcId="{6D5D33E6-56E6-4729-98CC-B9980FF0CE53}" destId="{060DEB74-9C1B-47D2-80C1-32C7E19154BB}" srcOrd="0" destOrd="0" presId="urn:microsoft.com/office/officeart/2005/8/layout/vList2"/>
    <dgm:cxn modelId="{E75853E8-1823-4A26-8D2F-B5A4DBE4EB83}" type="presOf" srcId="{D8708143-FAC8-4F4F-9F43-059D25E0E0C9}" destId="{060DEB74-9C1B-47D2-80C1-32C7E19154BB}" srcOrd="0" destOrd="4" presId="urn:microsoft.com/office/officeart/2005/8/layout/vList2"/>
    <dgm:cxn modelId="{CC4E29FD-69A4-4059-96AA-E130DD22B93C}" type="presOf" srcId="{7D7D5C88-2059-4132-8114-8E6F9B3082E1}" destId="{59DB75B0-9C38-4E7B-AF9B-A80CBAEAC796}" srcOrd="0" destOrd="0" presId="urn:microsoft.com/office/officeart/2005/8/layout/vList2"/>
    <dgm:cxn modelId="{81D63E63-142C-410A-B3FA-DFEED99C039A}" type="presParOf" srcId="{C5E1601E-A337-43F4-B8EA-1E55F27FB83C}" destId="{59DB75B0-9C38-4E7B-AF9B-A80CBAEAC796}" srcOrd="0" destOrd="0" presId="urn:microsoft.com/office/officeart/2005/8/layout/vList2"/>
    <dgm:cxn modelId="{E1DEFFA2-B368-4144-8140-BA924A6C516A}" type="presParOf" srcId="{C5E1601E-A337-43F4-B8EA-1E55F27FB83C}" destId="{060DEB74-9C1B-47D2-80C1-32C7E19154BB}" srcOrd="1"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3A2ADC-FC22-4F17-9675-796A78694033}" type="doc">
      <dgm:prSet loTypeId="urn:microsoft.com/office/officeart/2005/8/layout/arrow6" loCatId="process" qsTypeId="urn:microsoft.com/office/officeart/2005/8/quickstyle/simple1" qsCatId="simple" csTypeId="urn:microsoft.com/office/officeart/2005/8/colors/accent0_1" csCatId="mainScheme"/>
      <dgm:spPr/>
      <dgm:t>
        <a:bodyPr/>
        <a:lstStyle/>
        <a:p>
          <a:endParaRPr lang="es-ES"/>
        </a:p>
      </dgm:t>
    </dgm:pt>
    <dgm:pt modelId="{F75CBC32-890F-46B7-85BE-DF83C4E9CC96}">
      <dgm:prSet/>
      <dgm:spPr/>
      <dgm:t>
        <a:bodyPr/>
        <a:lstStyle/>
        <a:p>
          <a:r>
            <a:rPr lang="es-EC" dirty="0"/>
            <a:t>ANOVA</a:t>
          </a:r>
        </a:p>
      </dgm:t>
    </dgm:pt>
    <dgm:pt modelId="{27F8DD36-1C71-487E-A135-8611E2527C1B}" type="parTrans" cxnId="{5B0BA560-5767-493A-94C7-F4FE3E7E1865}">
      <dgm:prSet/>
      <dgm:spPr/>
      <dgm:t>
        <a:bodyPr/>
        <a:lstStyle/>
        <a:p>
          <a:endParaRPr lang="es-ES"/>
        </a:p>
      </dgm:t>
    </dgm:pt>
    <dgm:pt modelId="{4E0815E9-26E2-44D0-BE43-652ACF3BBFE0}" type="sibTrans" cxnId="{5B0BA560-5767-493A-94C7-F4FE3E7E1865}">
      <dgm:prSet/>
      <dgm:spPr/>
      <dgm:t>
        <a:bodyPr/>
        <a:lstStyle/>
        <a:p>
          <a:endParaRPr lang="es-ES"/>
        </a:p>
      </dgm:t>
    </dgm:pt>
    <dgm:pt modelId="{4C880A58-C0B6-4610-9DB2-43C1B5391C78}">
      <dgm:prSet/>
      <dgm:spPr/>
      <dgm:t>
        <a:bodyPr/>
        <a:lstStyle/>
        <a:p>
          <a:r>
            <a:rPr lang="es-EC"/>
            <a:t>Prueba de Tukey</a:t>
          </a:r>
        </a:p>
      </dgm:t>
    </dgm:pt>
    <dgm:pt modelId="{C76C0285-89ED-45F2-B50D-F1FEE010D255}" type="parTrans" cxnId="{8ECA3699-BAAA-4AEC-939D-A39AE2622095}">
      <dgm:prSet/>
      <dgm:spPr/>
      <dgm:t>
        <a:bodyPr/>
        <a:lstStyle/>
        <a:p>
          <a:endParaRPr lang="es-ES"/>
        </a:p>
      </dgm:t>
    </dgm:pt>
    <dgm:pt modelId="{264969A4-C8B2-49ED-A764-F4860CB7FC91}" type="sibTrans" cxnId="{8ECA3699-BAAA-4AEC-939D-A39AE2622095}">
      <dgm:prSet/>
      <dgm:spPr/>
      <dgm:t>
        <a:bodyPr/>
        <a:lstStyle/>
        <a:p>
          <a:endParaRPr lang="es-ES"/>
        </a:p>
      </dgm:t>
    </dgm:pt>
    <dgm:pt modelId="{B12EB363-0F88-4676-AF21-DD0061B3AA3B}" type="pres">
      <dgm:prSet presAssocID="{8A3A2ADC-FC22-4F17-9675-796A78694033}" presName="compositeShape" presStyleCnt="0">
        <dgm:presLayoutVars>
          <dgm:chMax val="2"/>
          <dgm:dir/>
          <dgm:resizeHandles val="exact"/>
        </dgm:presLayoutVars>
      </dgm:prSet>
      <dgm:spPr/>
    </dgm:pt>
    <dgm:pt modelId="{6BF392A2-A1DE-4301-8DEE-E4F137C28CF1}" type="pres">
      <dgm:prSet presAssocID="{8A3A2ADC-FC22-4F17-9675-796A78694033}" presName="ribbon" presStyleLbl="node1" presStyleIdx="0" presStyleCnt="1"/>
      <dgm:spPr/>
    </dgm:pt>
    <dgm:pt modelId="{B48A27B7-A69F-49B5-A17C-D18EE9B5C880}" type="pres">
      <dgm:prSet presAssocID="{8A3A2ADC-FC22-4F17-9675-796A78694033}" presName="leftArrowText" presStyleLbl="node1" presStyleIdx="0" presStyleCnt="1">
        <dgm:presLayoutVars>
          <dgm:chMax val="0"/>
          <dgm:bulletEnabled val="1"/>
        </dgm:presLayoutVars>
      </dgm:prSet>
      <dgm:spPr/>
    </dgm:pt>
    <dgm:pt modelId="{BDEE483C-3A5A-479C-A08D-D69CA5D6198D}" type="pres">
      <dgm:prSet presAssocID="{8A3A2ADC-FC22-4F17-9675-796A78694033}" presName="rightArrowText" presStyleLbl="node1" presStyleIdx="0" presStyleCnt="1">
        <dgm:presLayoutVars>
          <dgm:chMax val="0"/>
          <dgm:bulletEnabled val="1"/>
        </dgm:presLayoutVars>
      </dgm:prSet>
      <dgm:spPr/>
    </dgm:pt>
  </dgm:ptLst>
  <dgm:cxnLst>
    <dgm:cxn modelId="{9A1F232A-8263-472A-8F27-6D77C034D5CD}" type="presOf" srcId="{4C880A58-C0B6-4610-9DB2-43C1B5391C78}" destId="{BDEE483C-3A5A-479C-A08D-D69CA5D6198D}" srcOrd="0" destOrd="0" presId="urn:microsoft.com/office/officeart/2005/8/layout/arrow6"/>
    <dgm:cxn modelId="{5B0BA560-5767-493A-94C7-F4FE3E7E1865}" srcId="{8A3A2ADC-FC22-4F17-9675-796A78694033}" destId="{F75CBC32-890F-46B7-85BE-DF83C4E9CC96}" srcOrd="0" destOrd="0" parTransId="{27F8DD36-1C71-487E-A135-8611E2527C1B}" sibTransId="{4E0815E9-26E2-44D0-BE43-652ACF3BBFE0}"/>
    <dgm:cxn modelId="{8ECA3699-BAAA-4AEC-939D-A39AE2622095}" srcId="{8A3A2ADC-FC22-4F17-9675-796A78694033}" destId="{4C880A58-C0B6-4610-9DB2-43C1B5391C78}" srcOrd="1" destOrd="0" parTransId="{C76C0285-89ED-45F2-B50D-F1FEE010D255}" sibTransId="{264969A4-C8B2-49ED-A764-F4860CB7FC91}"/>
    <dgm:cxn modelId="{FDCC9A9A-C18B-4AF9-A2D9-E63299B3B398}" type="presOf" srcId="{F75CBC32-890F-46B7-85BE-DF83C4E9CC96}" destId="{B48A27B7-A69F-49B5-A17C-D18EE9B5C880}" srcOrd="0" destOrd="0" presId="urn:microsoft.com/office/officeart/2005/8/layout/arrow6"/>
    <dgm:cxn modelId="{D93444D1-849C-4C92-8A56-F87D106079E2}" type="presOf" srcId="{8A3A2ADC-FC22-4F17-9675-796A78694033}" destId="{B12EB363-0F88-4676-AF21-DD0061B3AA3B}" srcOrd="0" destOrd="0" presId="urn:microsoft.com/office/officeart/2005/8/layout/arrow6"/>
    <dgm:cxn modelId="{212E0FD6-A2DB-4AA8-8269-1ABFD2334877}" type="presParOf" srcId="{B12EB363-0F88-4676-AF21-DD0061B3AA3B}" destId="{6BF392A2-A1DE-4301-8DEE-E4F137C28CF1}" srcOrd="0" destOrd="0" presId="urn:microsoft.com/office/officeart/2005/8/layout/arrow6"/>
    <dgm:cxn modelId="{8354EF00-A8E8-4B5B-BF5C-F34B6ECF6FC9}" type="presParOf" srcId="{B12EB363-0F88-4676-AF21-DD0061B3AA3B}" destId="{B48A27B7-A69F-49B5-A17C-D18EE9B5C880}" srcOrd="1" destOrd="0" presId="urn:microsoft.com/office/officeart/2005/8/layout/arrow6"/>
    <dgm:cxn modelId="{B3FCE440-3095-4E0B-9BB4-35AACD6A2BF5}" type="presParOf" srcId="{B12EB363-0F88-4676-AF21-DD0061B3AA3B}" destId="{BDEE483C-3A5A-479C-A08D-D69CA5D6198D}"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C39A3C-0DE8-42D5-BFDC-03A9F2645199}"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s-ES"/>
        </a:p>
      </dgm:t>
    </dgm:pt>
    <dgm:pt modelId="{95302159-D95F-4C34-B003-0D95C46C380A}">
      <dgm:prSet custT="1"/>
      <dgm:spPr/>
      <dgm:t>
        <a:bodyPr/>
        <a:lstStyle/>
        <a:p>
          <a:r>
            <a:rPr lang="es-MX" sz="1800" dirty="0">
              <a:latin typeface="Times New Roman" panose="02020603050405020304" pitchFamily="18" charset="0"/>
              <a:cs typeface="Times New Roman" panose="02020603050405020304" pitchFamily="18" charset="0"/>
            </a:rPr>
            <a:t>Nivel de significancia:</a:t>
          </a:r>
          <a:endParaRPr lang="es-EC" sz="1800" dirty="0">
            <a:latin typeface="Times New Roman" panose="02020603050405020304" pitchFamily="18" charset="0"/>
            <a:cs typeface="Times New Roman" panose="02020603050405020304" pitchFamily="18" charset="0"/>
          </a:endParaRPr>
        </a:p>
      </dgm:t>
    </dgm:pt>
    <dgm:pt modelId="{9C6933D2-B1E8-4C1C-BF94-42FEDA775A04}" type="parTrans" cxnId="{5FB6D3FE-A51F-435B-B61C-711746FDE5F3}">
      <dgm:prSet/>
      <dgm:spPr/>
      <dgm:t>
        <a:bodyPr/>
        <a:lstStyle/>
        <a:p>
          <a:endParaRPr lang="es-ES" sz="1400">
            <a:latin typeface="Times New Roman" panose="02020603050405020304" pitchFamily="18" charset="0"/>
            <a:cs typeface="Times New Roman" panose="02020603050405020304" pitchFamily="18" charset="0"/>
          </a:endParaRPr>
        </a:p>
      </dgm:t>
    </dgm:pt>
    <dgm:pt modelId="{CDF42894-D4C4-4716-8065-ECF7D92588FD}" type="sibTrans" cxnId="{5FB6D3FE-A51F-435B-B61C-711746FDE5F3}">
      <dgm:prSet/>
      <dgm:spPr/>
      <dgm:t>
        <a:bodyPr/>
        <a:lstStyle/>
        <a:p>
          <a:endParaRPr lang="es-ES" sz="1400">
            <a:latin typeface="Times New Roman" panose="02020603050405020304" pitchFamily="18" charset="0"/>
            <a:cs typeface="Times New Roman" panose="02020603050405020304" pitchFamily="18" charset="0"/>
          </a:endParaRPr>
        </a:p>
      </dgm:t>
    </dgm:pt>
    <dgm:pt modelId="{AFBB7FAE-0B8D-4671-AC4B-07E9C0B28641}">
      <dgm:prSet custT="1"/>
      <dgm:spPr/>
      <dgm:t>
        <a:bodyPr/>
        <a:lstStyle/>
        <a:p>
          <a:r>
            <a:rPr lang="es-MX" sz="1400" dirty="0">
              <a:latin typeface="Times New Roman" panose="02020603050405020304" pitchFamily="18" charset="0"/>
              <a:cs typeface="Times New Roman" panose="02020603050405020304" pitchFamily="18" charset="0"/>
            </a:rPr>
            <a:t> 5% (p &lt; 0.05)</a:t>
          </a:r>
          <a:endParaRPr lang="es-EC" sz="1400" dirty="0">
            <a:latin typeface="Times New Roman" panose="02020603050405020304" pitchFamily="18" charset="0"/>
            <a:cs typeface="Times New Roman" panose="02020603050405020304" pitchFamily="18" charset="0"/>
          </a:endParaRPr>
        </a:p>
      </dgm:t>
    </dgm:pt>
    <dgm:pt modelId="{FDE0CA5A-424F-4557-9312-5172BE36482C}" type="parTrans" cxnId="{19D25B6B-E629-4348-8924-83A6D1DF6D67}">
      <dgm:prSet/>
      <dgm:spPr/>
      <dgm:t>
        <a:bodyPr/>
        <a:lstStyle/>
        <a:p>
          <a:endParaRPr lang="es-ES" sz="1400">
            <a:latin typeface="Times New Roman" panose="02020603050405020304" pitchFamily="18" charset="0"/>
            <a:cs typeface="Times New Roman" panose="02020603050405020304" pitchFamily="18" charset="0"/>
          </a:endParaRPr>
        </a:p>
      </dgm:t>
    </dgm:pt>
    <dgm:pt modelId="{62B87DA7-16E2-43A9-BA5E-FDE8227FC0CC}" type="sibTrans" cxnId="{19D25B6B-E629-4348-8924-83A6D1DF6D67}">
      <dgm:prSet/>
      <dgm:spPr/>
      <dgm:t>
        <a:bodyPr/>
        <a:lstStyle/>
        <a:p>
          <a:endParaRPr lang="es-ES" sz="1400">
            <a:latin typeface="Times New Roman" panose="02020603050405020304" pitchFamily="18" charset="0"/>
            <a:cs typeface="Times New Roman" panose="02020603050405020304" pitchFamily="18" charset="0"/>
          </a:endParaRPr>
        </a:p>
      </dgm:t>
    </dgm:pt>
    <dgm:pt modelId="{AAF79113-1642-419D-95AB-321D2F1EF4F0}">
      <dgm:prSet custT="1"/>
      <dgm:spPr/>
      <dgm:t>
        <a:bodyPr/>
        <a:lstStyle/>
        <a:p>
          <a:endParaRPr lang="es-EC" sz="1200" dirty="0">
            <a:latin typeface="Times New Roman" panose="02020603050405020304" pitchFamily="18" charset="0"/>
            <a:cs typeface="Times New Roman" panose="02020603050405020304" pitchFamily="18" charset="0"/>
          </a:endParaRPr>
        </a:p>
      </dgm:t>
    </dgm:pt>
    <dgm:pt modelId="{BA1A9618-D7F3-492E-8972-AA8AED4A875A}" type="parTrans" cxnId="{FD98CEAB-B4CE-43F8-BF52-DCD5F8FBB2B6}">
      <dgm:prSet/>
      <dgm:spPr/>
      <dgm:t>
        <a:bodyPr/>
        <a:lstStyle/>
        <a:p>
          <a:endParaRPr lang="es-ES" sz="1400">
            <a:latin typeface="Times New Roman" panose="02020603050405020304" pitchFamily="18" charset="0"/>
            <a:cs typeface="Times New Roman" panose="02020603050405020304" pitchFamily="18" charset="0"/>
          </a:endParaRPr>
        </a:p>
      </dgm:t>
    </dgm:pt>
    <dgm:pt modelId="{8E9ACAE9-4612-41AB-89E6-E584327060C0}" type="sibTrans" cxnId="{FD98CEAB-B4CE-43F8-BF52-DCD5F8FBB2B6}">
      <dgm:prSet/>
      <dgm:spPr/>
      <dgm:t>
        <a:bodyPr/>
        <a:lstStyle/>
        <a:p>
          <a:endParaRPr lang="es-ES" sz="1400">
            <a:latin typeface="Times New Roman" panose="02020603050405020304" pitchFamily="18" charset="0"/>
            <a:cs typeface="Times New Roman" panose="02020603050405020304" pitchFamily="18" charset="0"/>
          </a:endParaRPr>
        </a:p>
      </dgm:t>
    </dgm:pt>
    <dgm:pt modelId="{6DD77782-144D-400F-82D3-FB64F683FA2F}" type="pres">
      <dgm:prSet presAssocID="{16C39A3C-0DE8-42D5-BFDC-03A9F2645199}" presName="linear" presStyleCnt="0">
        <dgm:presLayoutVars>
          <dgm:animLvl val="lvl"/>
          <dgm:resizeHandles val="exact"/>
        </dgm:presLayoutVars>
      </dgm:prSet>
      <dgm:spPr/>
    </dgm:pt>
    <dgm:pt modelId="{1B331128-BBA4-490D-882D-646777DB9233}" type="pres">
      <dgm:prSet presAssocID="{95302159-D95F-4C34-B003-0D95C46C380A}" presName="parentText" presStyleLbl="node1" presStyleIdx="0" presStyleCnt="1">
        <dgm:presLayoutVars>
          <dgm:chMax val="0"/>
          <dgm:bulletEnabled val="1"/>
        </dgm:presLayoutVars>
      </dgm:prSet>
      <dgm:spPr/>
    </dgm:pt>
    <dgm:pt modelId="{629CF29C-0698-4448-A17F-75870D1B2E7B}" type="pres">
      <dgm:prSet presAssocID="{95302159-D95F-4C34-B003-0D95C46C380A}" presName="childText" presStyleLbl="revTx" presStyleIdx="0" presStyleCnt="1">
        <dgm:presLayoutVars>
          <dgm:bulletEnabled val="1"/>
        </dgm:presLayoutVars>
      </dgm:prSet>
      <dgm:spPr/>
    </dgm:pt>
  </dgm:ptLst>
  <dgm:cxnLst>
    <dgm:cxn modelId="{19D25B6B-E629-4348-8924-83A6D1DF6D67}" srcId="{95302159-D95F-4C34-B003-0D95C46C380A}" destId="{AFBB7FAE-0B8D-4671-AC4B-07E9C0B28641}" srcOrd="1" destOrd="0" parTransId="{FDE0CA5A-424F-4557-9312-5172BE36482C}" sibTransId="{62B87DA7-16E2-43A9-BA5E-FDE8227FC0CC}"/>
    <dgm:cxn modelId="{DACB6B6C-FDB7-46FE-8452-14605691989A}" type="presOf" srcId="{95302159-D95F-4C34-B003-0D95C46C380A}" destId="{1B331128-BBA4-490D-882D-646777DB9233}" srcOrd="0" destOrd="0" presId="urn:microsoft.com/office/officeart/2005/8/layout/vList2"/>
    <dgm:cxn modelId="{AC025955-ECC9-4D48-AEB2-B99B13E07ED5}" type="presOf" srcId="{AFBB7FAE-0B8D-4671-AC4B-07E9C0B28641}" destId="{629CF29C-0698-4448-A17F-75870D1B2E7B}" srcOrd="0" destOrd="1" presId="urn:microsoft.com/office/officeart/2005/8/layout/vList2"/>
    <dgm:cxn modelId="{FD98CEAB-B4CE-43F8-BF52-DCD5F8FBB2B6}" srcId="{95302159-D95F-4C34-B003-0D95C46C380A}" destId="{AAF79113-1642-419D-95AB-321D2F1EF4F0}" srcOrd="0" destOrd="0" parTransId="{BA1A9618-D7F3-492E-8972-AA8AED4A875A}" sibTransId="{8E9ACAE9-4612-41AB-89E6-E584327060C0}"/>
    <dgm:cxn modelId="{2BC5D3C0-3AF7-4383-8B78-D63C4529CEA0}" type="presOf" srcId="{16C39A3C-0DE8-42D5-BFDC-03A9F2645199}" destId="{6DD77782-144D-400F-82D3-FB64F683FA2F}" srcOrd="0" destOrd="0" presId="urn:microsoft.com/office/officeart/2005/8/layout/vList2"/>
    <dgm:cxn modelId="{8FBCF8CE-1F9B-4820-9E6F-549316E48BF9}" type="presOf" srcId="{AAF79113-1642-419D-95AB-321D2F1EF4F0}" destId="{629CF29C-0698-4448-A17F-75870D1B2E7B}" srcOrd="0" destOrd="0" presId="urn:microsoft.com/office/officeart/2005/8/layout/vList2"/>
    <dgm:cxn modelId="{5FB6D3FE-A51F-435B-B61C-711746FDE5F3}" srcId="{16C39A3C-0DE8-42D5-BFDC-03A9F2645199}" destId="{95302159-D95F-4C34-B003-0D95C46C380A}" srcOrd="0" destOrd="0" parTransId="{9C6933D2-B1E8-4C1C-BF94-42FEDA775A04}" sibTransId="{CDF42894-D4C4-4716-8065-ECF7D92588FD}"/>
    <dgm:cxn modelId="{DDEAF75E-F5BD-4483-B73F-BB6E90957A32}" type="presParOf" srcId="{6DD77782-144D-400F-82D3-FB64F683FA2F}" destId="{1B331128-BBA4-490D-882D-646777DB9233}" srcOrd="0" destOrd="0" presId="urn:microsoft.com/office/officeart/2005/8/layout/vList2"/>
    <dgm:cxn modelId="{3470CAC7-31B7-4268-A5E1-7B820DB665EA}" type="presParOf" srcId="{6DD77782-144D-400F-82D3-FB64F683FA2F}" destId="{629CF29C-0698-4448-A17F-75870D1B2E7B}"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F5364DB-C624-43F1-A773-2932D506EE47}"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s-ES"/>
        </a:p>
      </dgm:t>
    </dgm:pt>
    <dgm:pt modelId="{91604C5A-8AE3-434F-9711-B52B93165967}">
      <dgm:prSet custT="1"/>
      <dgm:spPr/>
      <dgm:t>
        <a:bodyPr/>
        <a:lstStyle/>
        <a:p>
          <a:r>
            <a:rPr lang="es-MX" sz="2000" dirty="0">
              <a:latin typeface="Times New Roman" panose="02020603050405020304" pitchFamily="18" charset="0"/>
              <a:cs typeface="Times New Roman" panose="02020603050405020304" pitchFamily="18" charset="0"/>
            </a:rPr>
            <a:t>Corroborar los resultados de expresión proteica de Eag-1 con Western </a:t>
          </a:r>
          <a:r>
            <a:rPr lang="es-MX" sz="2000" dirty="0" err="1">
              <a:latin typeface="Times New Roman" panose="02020603050405020304" pitchFamily="18" charset="0"/>
              <a:cs typeface="Times New Roman" panose="02020603050405020304" pitchFamily="18" charset="0"/>
            </a:rPr>
            <a:t>Blot</a:t>
          </a:r>
          <a:r>
            <a:rPr lang="es-MX" sz="2000" dirty="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dgm:t>
    </dgm:pt>
    <dgm:pt modelId="{924E327B-1CEA-4F71-B4F8-F8870B41828F}" type="parTrans" cxnId="{CDB3B2DA-1844-471A-AEED-F39FEA9B3A97}">
      <dgm:prSet/>
      <dgm:spPr/>
      <dgm:t>
        <a:bodyPr/>
        <a:lstStyle/>
        <a:p>
          <a:endParaRPr lang="es-ES" sz="2000">
            <a:latin typeface="Times New Roman" panose="02020603050405020304" pitchFamily="18" charset="0"/>
            <a:cs typeface="Times New Roman" panose="02020603050405020304" pitchFamily="18" charset="0"/>
          </a:endParaRPr>
        </a:p>
      </dgm:t>
    </dgm:pt>
    <dgm:pt modelId="{23F4ADC3-5CEA-4605-818C-0AF9BE4BCD2D}" type="sibTrans" cxnId="{CDB3B2DA-1844-471A-AEED-F39FEA9B3A97}">
      <dgm:prSet/>
      <dgm:spPr/>
      <dgm:t>
        <a:bodyPr/>
        <a:lstStyle/>
        <a:p>
          <a:endParaRPr lang="es-ES" sz="2000">
            <a:latin typeface="Times New Roman" panose="02020603050405020304" pitchFamily="18" charset="0"/>
            <a:cs typeface="Times New Roman" panose="02020603050405020304" pitchFamily="18" charset="0"/>
          </a:endParaRPr>
        </a:p>
      </dgm:t>
    </dgm:pt>
    <dgm:pt modelId="{400398A8-B051-4CA6-BA51-E9BE3757B89F}">
      <dgm:prSet custT="1"/>
      <dgm:spPr/>
      <dgm:t>
        <a:bodyPr/>
        <a:lstStyle/>
        <a:p>
          <a:r>
            <a:rPr lang="es-MX" sz="2000" dirty="0">
              <a:latin typeface="Times New Roman" panose="02020603050405020304" pitchFamily="18" charset="0"/>
              <a:cs typeface="Times New Roman" panose="02020603050405020304" pitchFamily="18" charset="0"/>
            </a:rPr>
            <a:t>Añadir estradiol en los tratamientos para observar una mejor respuesta con fulvestrant.</a:t>
          </a:r>
          <a:endParaRPr lang="es-EC" sz="2000" dirty="0">
            <a:latin typeface="Times New Roman" panose="02020603050405020304" pitchFamily="18" charset="0"/>
            <a:cs typeface="Times New Roman" panose="02020603050405020304" pitchFamily="18" charset="0"/>
          </a:endParaRPr>
        </a:p>
      </dgm:t>
    </dgm:pt>
    <dgm:pt modelId="{BDF51C28-A8ED-4ADC-B54E-FB331F1A6720}" type="parTrans" cxnId="{F2F870A7-2643-4A1D-A3CF-E270085F44DB}">
      <dgm:prSet/>
      <dgm:spPr/>
      <dgm:t>
        <a:bodyPr/>
        <a:lstStyle/>
        <a:p>
          <a:endParaRPr lang="es-ES" sz="2000">
            <a:latin typeface="Times New Roman" panose="02020603050405020304" pitchFamily="18" charset="0"/>
            <a:cs typeface="Times New Roman" panose="02020603050405020304" pitchFamily="18" charset="0"/>
          </a:endParaRPr>
        </a:p>
      </dgm:t>
    </dgm:pt>
    <dgm:pt modelId="{25440AB3-F5F6-4EA5-8B28-29A348E5FC34}" type="sibTrans" cxnId="{F2F870A7-2643-4A1D-A3CF-E270085F44DB}">
      <dgm:prSet/>
      <dgm:spPr/>
      <dgm:t>
        <a:bodyPr/>
        <a:lstStyle/>
        <a:p>
          <a:endParaRPr lang="es-ES" sz="2000">
            <a:latin typeface="Times New Roman" panose="02020603050405020304" pitchFamily="18" charset="0"/>
            <a:cs typeface="Times New Roman" panose="02020603050405020304" pitchFamily="18" charset="0"/>
          </a:endParaRPr>
        </a:p>
      </dgm:t>
    </dgm:pt>
    <dgm:pt modelId="{8881237D-7608-474F-957F-4B218E9EC54F}">
      <dgm:prSet custT="1"/>
      <dgm:spPr/>
      <dgm:t>
        <a:bodyPr/>
        <a:lstStyle/>
        <a:p>
          <a:r>
            <a:rPr lang="es-MX" sz="2000" dirty="0">
              <a:latin typeface="Times New Roman" panose="02020603050405020304" pitchFamily="18" charset="0"/>
              <a:cs typeface="Times New Roman" panose="02020603050405020304" pitchFamily="18" charset="0"/>
            </a:rPr>
            <a:t>Aumentar el número de repeticiones para que exista mayor diferencia significativa.</a:t>
          </a:r>
          <a:endParaRPr lang="es-EC" sz="2000" dirty="0">
            <a:latin typeface="Times New Roman" panose="02020603050405020304" pitchFamily="18" charset="0"/>
            <a:cs typeface="Times New Roman" panose="02020603050405020304" pitchFamily="18" charset="0"/>
          </a:endParaRPr>
        </a:p>
      </dgm:t>
    </dgm:pt>
    <dgm:pt modelId="{40B040AC-839D-4432-8D45-AC30326AAA79}" type="parTrans" cxnId="{B1A4C33E-6CA2-4D3A-9C8C-A3B6333A56BD}">
      <dgm:prSet/>
      <dgm:spPr/>
      <dgm:t>
        <a:bodyPr/>
        <a:lstStyle/>
        <a:p>
          <a:endParaRPr lang="es-ES" sz="2000">
            <a:latin typeface="Times New Roman" panose="02020603050405020304" pitchFamily="18" charset="0"/>
            <a:cs typeface="Times New Roman" panose="02020603050405020304" pitchFamily="18" charset="0"/>
          </a:endParaRPr>
        </a:p>
      </dgm:t>
    </dgm:pt>
    <dgm:pt modelId="{728CD6D7-A6D0-4951-AC7E-734EE896E409}" type="sibTrans" cxnId="{B1A4C33E-6CA2-4D3A-9C8C-A3B6333A56BD}">
      <dgm:prSet/>
      <dgm:spPr/>
      <dgm:t>
        <a:bodyPr/>
        <a:lstStyle/>
        <a:p>
          <a:endParaRPr lang="es-ES" sz="2000">
            <a:latin typeface="Times New Roman" panose="02020603050405020304" pitchFamily="18" charset="0"/>
            <a:cs typeface="Times New Roman" panose="02020603050405020304" pitchFamily="18" charset="0"/>
          </a:endParaRPr>
        </a:p>
      </dgm:t>
    </dgm:pt>
    <dgm:pt modelId="{96E76373-88A9-48DD-A1B0-A61C51A1072F}">
      <dgm:prSet custT="1"/>
      <dgm:spPr/>
      <dgm:t>
        <a:bodyPr/>
        <a:lstStyle/>
        <a:p>
          <a:r>
            <a:rPr lang="es-MX" sz="2000" dirty="0">
              <a:latin typeface="Times New Roman" panose="02020603050405020304" pitchFamily="18" charset="0"/>
              <a:cs typeface="Times New Roman" panose="02020603050405020304" pitchFamily="18" charset="0"/>
            </a:rPr>
            <a:t>Analizar vías moleculares de acción de Y en Eag-1.</a:t>
          </a:r>
          <a:endParaRPr lang="es-EC" sz="2000" dirty="0">
            <a:latin typeface="Times New Roman" panose="02020603050405020304" pitchFamily="18" charset="0"/>
            <a:cs typeface="Times New Roman" panose="02020603050405020304" pitchFamily="18" charset="0"/>
          </a:endParaRPr>
        </a:p>
      </dgm:t>
    </dgm:pt>
    <dgm:pt modelId="{BDB81191-D556-4D53-9C6F-FBBAAE06A486}" type="parTrans" cxnId="{60281AF4-CB97-485D-93D9-75C56A1C2D0C}">
      <dgm:prSet/>
      <dgm:spPr/>
      <dgm:t>
        <a:bodyPr/>
        <a:lstStyle/>
        <a:p>
          <a:endParaRPr lang="es-ES" sz="2000">
            <a:latin typeface="Times New Roman" panose="02020603050405020304" pitchFamily="18" charset="0"/>
            <a:cs typeface="Times New Roman" panose="02020603050405020304" pitchFamily="18" charset="0"/>
          </a:endParaRPr>
        </a:p>
      </dgm:t>
    </dgm:pt>
    <dgm:pt modelId="{37F3E23C-4CF6-4265-A874-E3111FD1A0C2}" type="sibTrans" cxnId="{60281AF4-CB97-485D-93D9-75C56A1C2D0C}">
      <dgm:prSet/>
      <dgm:spPr/>
      <dgm:t>
        <a:bodyPr/>
        <a:lstStyle/>
        <a:p>
          <a:endParaRPr lang="es-ES" sz="2000">
            <a:latin typeface="Times New Roman" panose="02020603050405020304" pitchFamily="18" charset="0"/>
            <a:cs typeface="Times New Roman" panose="02020603050405020304" pitchFamily="18" charset="0"/>
          </a:endParaRPr>
        </a:p>
      </dgm:t>
    </dgm:pt>
    <dgm:pt modelId="{AAE03A87-7215-4325-B0B9-7548F5A7D814}">
      <dgm:prSet custT="1"/>
      <dgm:spPr/>
      <dgm:t>
        <a:bodyPr/>
        <a:lstStyle/>
        <a:p>
          <a:r>
            <a:rPr lang="es-EC" sz="2000" dirty="0">
              <a:latin typeface="Times New Roman" panose="02020603050405020304" pitchFamily="18" charset="0"/>
              <a:cs typeface="Times New Roman" panose="02020603050405020304" pitchFamily="18" charset="0"/>
            </a:rPr>
            <a:t>Probar toxicidad de las combinaciones en modelos animales.</a:t>
          </a:r>
        </a:p>
      </dgm:t>
    </dgm:pt>
    <dgm:pt modelId="{4F1DE8B7-898A-4C23-8069-2BCA2E732182}" type="parTrans" cxnId="{F4ED6A8D-6CD6-4AD1-887B-231BA45BAD2D}">
      <dgm:prSet/>
      <dgm:spPr/>
    </dgm:pt>
    <dgm:pt modelId="{049CEEC4-6C72-47B3-A493-81A69511713E}" type="sibTrans" cxnId="{F4ED6A8D-6CD6-4AD1-887B-231BA45BAD2D}">
      <dgm:prSet/>
      <dgm:spPr/>
    </dgm:pt>
    <dgm:pt modelId="{2E010CBD-F267-4A02-B2B1-82C4F86A30AC}">
      <dgm:prSet custT="1"/>
      <dgm:spPr/>
      <dgm:t>
        <a:bodyPr/>
        <a:lstStyle/>
        <a:p>
          <a:r>
            <a:rPr lang="es-EC" sz="2000" dirty="0">
              <a:latin typeface="Times New Roman" panose="02020603050405020304" pitchFamily="18" charset="0"/>
              <a:cs typeface="Times New Roman" panose="02020603050405020304" pitchFamily="18" charset="0"/>
            </a:rPr>
            <a:t>Silenciar el canal Eag-1 con </a:t>
          </a:r>
          <a:r>
            <a:rPr lang="es-EC" sz="2000" dirty="0" err="1">
              <a:latin typeface="Times New Roman" panose="02020603050405020304" pitchFamily="18" charset="0"/>
              <a:cs typeface="Times New Roman" panose="02020603050405020304" pitchFamily="18" charset="0"/>
            </a:rPr>
            <a:t>siRNAs</a:t>
          </a:r>
          <a:r>
            <a:rPr lang="es-EC" sz="2000" dirty="0">
              <a:latin typeface="Times New Roman" panose="02020603050405020304" pitchFamily="18" charset="0"/>
              <a:cs typeface="Times New Roman" panose="02020603050405020304" pitchFamily="18" charset="0"/>
            </a:rPr>
            <a:t> para determinar si los efectos de proliferación continúan. </a:t>
          </a:r>
        </a:p>
      </dgm:t>
    </dgm:pt>
    <dgm:pt modelId="{877CA693-881A-4533-B076-461A3AB587C8}" type="parTrans" cxnId="{C227E859-EAE1-49A4-8C65-E144F27C01ED}">
      <dgm:prSet/>
      <dgm:spPr/>
    </dgm:pt>
    <dgm:pt modelId="{4CB511EA-A8FD-443C-AF59-AED8B9746B95}" type="sibTrans" cxnId="{C227E859-EAE1-49A4-8C65-E144F27C01ED}">
      <dgm:prSet/>
      <dgm:spPr/>
    </dgm:pt>
    <dgm:pt modelId="{1F928DE5-7574-4A2D-95B1-C9681ACCDDDE}" type="pres">
      <dgm:prSet presAssocID="{9F5364DB-C624-43F1-A773-2932D506EE47}" presName="linear" presStyleCnt="0">
        <dgm:presLayoutVars>
          <dgm:animLvl val="lvl"/>
          <dgm:resizeHandles val="exact"/>
        </dgm:presLayoutVars>
      </dgm:prSet>
      <dgm:spPr/>
    </dgm:pt>
    <dgm:pt modelId="{09328078-6589-4FFF-A67F-496E3D2884C0}" type="pres">
      <dgm:prSet presAssocID="{AAE03A87-7215-4325-B0B9-7548F5A7D814}" presName="parentText" presStyleLbl="node1" presStyleIdx="0" presStyleCnt="6">
        <dgm:presLayoutVars>
          <dgm:chMax val="0"/>
          <dgm:bulletEnabled val="1"/>
        </dgm:presLayoutVars>
      </dgm:prSet>
      <dgm:spPr/>
    </dgm:pt>
    <dgm:pt modelId="{FD0E224A-0CA7-40F8-A4CA-9ACFF2F71913}" type="pres">
      <dgm:prSet presAssocID="{049CEEC4-6C72-47B3-A493-81A69511713E}" presName="spacer" presStyleCnt="0"/>
      <dgm:spPr/>
    </dgm:pt>
    <dgm:pt modelId="{E570A9B4-F7A4-4A7F-A396-E8581F84DCA3}" type="pres">
      <dgm:prSet presAssocID="{91604C5A-8AE3-434F-9711-B52B93165967}" presName="parentText" presStyleLbl="node1" presStyleIdx="1" presStyleCnt="6">
        <dgm:presLayoutVars>
          <dgm:chMax val="0"/>
          <dgm:bulletEnabled val="1"/>
        </dgm:presLayoutVars>
      </dgm:prSet>
      <dgm:spPr/>
    </dgm:pt>
    <dgm:pt modelId="{13CE150B-588A-43E6-8A71-73BA1F858C08}" type="pres">
      <dgm:prSet presAssocID="{23F4ADC3-5CEA-4605-818C-0AF9BE4BCD2D}" presName="spacer" presStyleCnt="0"/>
      <dgm:spPr/>
    </dgm:pt>
    <dgm:pt modelId="{9287548A-E65A-468A-9C7C-BBC20F83AE89}" type="pres">
      <dgm:prSet presAssocID="{400398A8-B051-4CA6-BA51-E9BE3757B89F}" presName="parentText" presStyleLbl="node1" presStyleIdx="2" presStyleCnt="6">
        <dgm:presLayoutVars>
          <dgm:chMax val="0"/>
          <dgm:bulletEnabled val="1"/>
        </dgm:presLayoutVars>
      </dgm:prSet>
      <dgm:spPr/>
    </dgm:pt>
    <dgm:pt modelId="{3C063F91-9B5F-4C8B-860E-0AD5EA671317}" type="pres">
      <dgm:prSet presAssocID="{25440AB3-F5F6-4EA5-8B28-29A348E5FC34}" presName="spacer" presStyleCnt="0"/>
      <dgm:spPr/>
    </dgm:pt>
    <dgm:pt modelId="{CA9C0431-BF5A-4357-B738-F491CDD17A2A}" type="pres">
      <dgm:prSet presAssocID="{8881237D-7608-474F-957F-4B218E9EC54F}" presName="parentText" presStyleLbl="node1" presStyleIdx="3" presStyleCnt="6">
        <dgm:presLayoutVars>
          <dgm:chMax val="0"/>
          <dgm:bulletEnabled val="1"/>
        </dgm:presLayoutVars>
      </dgm:prSet>
      <dgm:spPr/>
    </dgm:pt>
    <dgm:pt modelId="{620B3925-8951-48AF-A4F4-FA825F3D1612}" type="pres">
      <dgm:prSet presAssocID="{728CD6D7-A6D0-4951-AC7E-734EE896E409}" presName="spacer" presStyleCnt="0"/>
      <dgm:spPr/>
    </dgm:pt>
    <dgm:pt modelId="{82B6C752-F422-4703-980A-5FAA1B140482}" type="pres">
      <dgm:prSet presAssocID="{96E76373-88A9-48DD-A1B0-A61C51A1072F}" presName="parentText" presStyleLbl="node1" presStyleIdx="4" presStyleCnt="6">
        <dgm:presLayoutVars>
          <dgm:chMax val="0"/>
          <dgm:bulletEnabled val="1"/>
        </dgm:presLayoutVars>
      </dgm:prSet>
      <dgm:spPr/>
    </dgm:pt>
    <dgm:pt modelId="{285DBC87-DAAC-43C1-A67F-8D0A624B89C7}" type="pres">
      <dgm:prSet presAssocID="{37F3E23C-4CF6-4265-A874-E3111FD1A0C2}" presName="spacer" presStyleCnt="0"/>
      <dgm:spPr/>
    </dgm:pt>
    <dgm:pt modelId="{9BA3BE31-9A3D-4570-8799-24DBF9B22DAD}" type="pres">
      <dgm:prSet presAssocID="{2E010CBD-F267-4A02-B2B1-82C4F86A30AC}" presName="parentText" presStyleLbl="node1" presStyleIdx="5" presStyleCnt="6">
        <dgm:presLayoutVars>
          <dgm:chMax val="0"/>
          <dgm:bulletEnabled val="1"/>
        </dgm:presLayoutVars>
      </dgm:prSet>
      <dgm:spPr/>
    </dgm:pt>
  </dgm:ptLst>
  <dgm:cxnLst>
    <dgm:cxn modelId="{1E5B7D06-A1F8-4538-BD3F-AD6C64DD37D5}" type="presOf" srcId="{400398A8-B051-4CA6-BA51-E9BE3757B89F}" destId="{9287548A-E65A-468A-9C7C-BBC20F83AE89}" srcOrd="0" destOrd="0" presId="urn:microsoft.com/office/officeart/2005/8/layout/vList2"/>
    <dgm:cxn modelId="{41424516-6A81-417C-88DB-4CDE1CFB1DD4}" type="presOf" srcId="{AAE03A87-7215-4325-B0B9-7548F5A7D814}" destId="{09328078-6589-4FFF-A67F-496E3D2884C0}" srcOrd="0" destOrd="0" presId="urn:microsoft.com/office/officeart/2005/8/layout/vList2"/>
    <dgm:cxn modelId="{0288E71B-B559-483F-A30E-57D96F18C78B}" type="presOf" srcId="{2E010CBD-F267-4A02-B2B1-82C4F86A30AC}" destId="{9BA3BE31-9A3D-4570-8799-24DBF9B22DAD}" srcOrd="0" destOrd="0" presId="urn:microsoft.com/office/officeart/2005/8/layout/vList2"/>
    <dgm:cxn modelId="{B1A4C33E-6CA2-4D3A-9C8C-A3B6333A56BD}" srcId="{9F5364DB-C624-43F1-A773-2932D506EE47}" destId="{8881237D-7608-474F-957F-4B218E9EC54F}" srcOrd="3" destOrd="0" parTransId="{40B040AC-839D-4432-8D45-AC30326AAA79}" sibTransId="{728CD6D7-A6D0-4951-AC7E-734EE896E409}"/>
    <dgm:cxn modelId="{F63F2E6F-5FED-4148-A7C5-D2D35C34D650}" type="presOf" srcId="{8881237D-7608-474F-957F-4B218E9EC54F}" destId="{CA9C0431-BF5A-4357-B738-F491CDD17A2A}" srcOrd="0" destOrd="0" presId="urn:microsoft.com/office/officeart/2005/8/layout/vList2"/>
    <dgm:cxn modelId="{C227E859-EAE1-49A4-8C65-E144F27C01ED}" srcId="{9F5364DB-C624-43F1-A773-2932D506EE47}" destId="{2E010CBD-F267-4A02-B2B1-82C4F86A30AC}" srcOrd="5" destOrd="0" parTransId="{877CA693-881A-4533-B076-461A3AB587C8}" sibTransId="{4CB511EA-A8FD-443C-AF59-AED8B9746B95}"/>
    <dgm:cxn modelId="{F4ED6A8D-6CD6-4AD1-887B-231BA45BAD2D}" srcId="{9F5364DB-C624-43F1-A773-2932D506EE47}" destId="{AAE03A87-7215-4325-B0B9-7548F5A7D814}" srcOrd="0" destOrd="0" parTransId="{4F1DE8B7-898A-4C23-8069-2BCA2E732182}" sibTransId="{049CEEC4-6C72-47B3-A493-81A69511713E}"/>
    <dgm:cxn modelId="{55F06598-0A2B-4C55-A06E-B3E0DBB78DE3}" type="presOf" srcId="{96E76373-88A9-48DD-A1B0-A61C51A1072F}" destId="{82B6C752-F422-4703-980A-5FAA1B140482}" srcOrd="0" destOrd="0" presId="urn:microsoft.com/office/officeart/2005/8/layout/vList2"/>
    <dgm:cxn modelId="{F2F870A7-2643-4A1D-A3CF-E270085F44DB}" srcId="{9F5364DB-C624-43F1-A773-2932D506EE47}" destId="{400398A8-B051-4CA6-BA51-E9BE3757B89F}" srcOrd="2" destOrd="0" parTransId="{BDF51C28-A8ED-4ADC-B54E-FB331F1A6720}" sibTransId="{25440AB3-F5F6-4EA5-8B28-29A348E5FC34}"/>
    <dgm:cxn modelId="{4AC75CB9-8F5A-4394-9683-7BA52AE0107D}" type="presOf" srcId="{9F5364DB-C624-43F1-A773-2932D506EE47}" destId="{1F928DE5-7574-4A2D-95B1-C9681ACCDDDE}" srcOrd="0" destOrd="0" presId="urn:microsoft.com/office/officeart/2005/8/layout/vList2"/>
    <dgm:cxn modelId="{A066E5BB-B500-48C6-BC52-614AD6EC0A78}" type="presOf" srcId="{91604C5A-8AE3-434F-9711-B52B93165967}" destId="{E570A9B4-F7A4-4A7F-A396-E8581F84DCA3}" srcOrd="0" destOrd="0" presId="urn:microsoft.com/office/officeart/2005/8/layout/vList2"/>
    <dgm:cxn modelId="{CDB3B2DA-1844-471A-AEED-F39FEA9B3A97}" srcId="{9F5364DB-C624-43F1-A773-2932D506EE47}" destId="{91604C5A-8AE3-434F-9711-B52B93165967}" srcOrd="1" destOrd="0" parTransId="{924E327B-1CEA-4F71-B4F8-F8870B41828F}" sibTransId="{23F4ADC3-5CEA-4605-818C-0AF9BE4BCD2D}"/>
    <dgm:cxn modelId="{60281AF4-CB97-485D-93D9-75C56A1C2D0C}" srcId="{9F5364DB-C624-43F1-A773-2932D506EE47}" destId="{96E76373-88A9-48DD-A1B0-A61C51A1072F}" srcOrd="4" destOrd="0" parTransId="{BDB81191-D556-4D53-9C6F-FBBAAE06A486}" sibTransId="{37F3E23C-4CF6-4265-A874-E3111FD1A0C2}"/>
    <dgm:cxn modelId="{AE0075D7-30BB-431F-A82F-79EAA147398C}" type="presParOf" srcId="{1F928DE5-7574-4A2D-95B1-C9681ACCDDDE}" destId="{09328078-6589-4FFF-A67F-496E3D2884C0}" srcOrd="0" destOrd="0" presId="urn:microsoft.com/office/officeart/2005/8/layout/vList2"/>
    <dgm:cxn modelId="{B6002153-B607-4BE4-99CB-E2344342F000}" type="presParOf" srcId="{1F928DE5-7574-4A2D-95B1-C9681ACCDDDE}" destId="{FD0E224A-0CA7-40F8-A4CA-9ACFF2F71913}" srcOrd="1" destOrd="0" presId="urn:microsoft.com/office/officeart/2005/8/layout/vList2"/>
    <dgm:cxn modelId="{689C2F4F-E03E-4F4C-97C0-8E3A86A0C423}" type="presParOf" srcId="{1F928DE5-7574-4A2D-95B1-C9681ACCDDDE}" destId="{E570A9B4-F7A4-4A7F-A396-E8581F84DCA3}" srcOrd="2" destOrd="0" presId="urn:microsoft.com/office/officeart/2005/8/layout/vList2"/>
    <dgm:cxn modelId="{E3BD5D57-1022-446C-B10A-D152CC90C9CB}" type="presParOf" srcId="{1F928DE5-7574-4A2D-95B1-C9681ACCDDDE}" destId="{13CE150B-588A-43E6-8A71-73BA1F858C08}" srcOrd="3" destOrd="0" presId="urn:microsoft.com/office/officeart/2005/8/layout/vList2"/>
    <dgm:cxn modelId="{0A9315B6-06CE-4BC7-B91D-8D1E5B698931}" type="presParOf" srcId="{1F928DE5-7574-4A2D-95B1-C9681ACCDDDE}" destId="{9287548A-E65A-468A-9C7C-BBC20F83AE89}" srcOrd="4" destOrd="0" presId="urn:microsoft.com/office/officeart/2005/8/layout/vList2"/>
    <dgm:cxn modelId="{F3A45A6F-2FBE-4B99-BD00-8EB7F9477107}" type="presParOf" srcId="{1F928DE5-7574-4A2D-95B1-C9681ACCDDDE}" destId="{3C063F91-9B5F-4C8B-860E-0AD5EA671317}" srcOrd="5" destOrd="0" presId="urn:microsoft.com/office/officeart/2005/8/layout/vList2"/>
    <dgm:cxn modelId="{D24E3450-377F-4A7B-8A4F-BCA8E4117C5D}" type="presParOf" srcId="{1F928DE5-7574-4A2D-95B1-C9681ACCDDDE}" destId="{CA9C0431-BF5A-4357-B738-F491CDD17A2A}" srcOrd="6" destOrd="0" presId="urn:microsoft.com/office/officeart/2005/8/layout/vList2"/>
    <dgm:cxn modelId="{2D0DD643-5D96-4510-BE75-81B34C5A4996}" type="presParOf" srcId="{1F928DE5-7574-4A2D-95B1-C9681ACCDDDE}" destId="{620B3925-8951-48AF-A4F4-FA825F3D1612}" srcOrd="7" destOrd="0" presId="urn:microsoft.com/office/officeart/2005/8/layout/vList2"/>
    <dgm:cxn modelId="{B262C659-16C5-4176-8FB6-C03CF7905971}" type="presParOf" srcId="{1F928DE5-7574-4A2D-95B1-C9681ACCDDDE}" destId="{82B6C752-F422-4703-980A-5FAA1B140482}" srcOrd="8" destOrd="0" presId="urn:microsoft.com/office/officeart/2005/8/layout/vList2"/>
    <dgm:cxn modelId="{1F81EC7F-406F-4CFD-8DF8-32E9B30FEE4B}" type="presParOf" srcId="{1F928DE5-7574-4A2D-95B1-C9681ACCDDDE}" destId="{285DBC87-DAAC-43C1-A67F-8D0A624B89C7}" srcOrd="9" destOrd="0" presId="urn:microsoft.com/office/officeart/2005/8/layout/vList2"/>
    <dgm:cxn modelId="{2331395E-8E72-484D-8FCA-1F3B5CE4E7D8}" type="presParOf" srcId="{1F928DE5-7574-4A2D-95B1-C9681ACCDDDE}" destId="{9BA3BE31-9A3D-4570-8799-24DBF9B22DA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21E17AD-BDAB-4341-A534-588990E7D2DC}" type="doc">
      <dgm:prSet loTypeId="urn:microsoft.com/office/officeart/2005/8/layout/hProcess6" loCatId="process" qsTypeId="urn:microsoft.com/office/officeart/2005/8/quickstyle/simple1" qsCatId="simple" csTypeId="urn:microsoft.com/office/officeart/2005/8/colors/accent0_2" csCatId="mainScheme" phldr="1"/>
      <dgm:spPr/>
      <dgm:t>
        <a:bodyPr/>
        <a:lstStyle/>
        <a:p>
          <a:endParaRPr lang="es-ES"/>
        </a:p>
      </dgm:t>
    </dgm:pt>
    <dgm:pt modelId="{5A206DAD-09BD-4EB6-84D1-4A298D9B5B85}">
      <dgm:prSet/>
      <dgm:spPr/>
      <dgm:t>
        <a:bodyPr/>
        <a:lstStyle/>
        <a:p>
          <a:pPr rtl="0" eaLnBrk="1" latinLnBrk="0" hangingPunct="1"/>
          <a:r>
            <a:rPr lang="es-EC" dirty="0"/>
            <a:t>Universidad de las Fuerzas Armadas-ESPE</a:t>
          </a:r>
        </a:p>
      </dgm:t>
    </dgm:pt>
    <dgm:pt modelId="{0AF1998A-7E99-46C3-89A6-E23A163DFC2B}" type="parTrans" cxnId="{F0BB060D-25A7-4055-A0CE-9EEC29CA5E9E}">
      <dgm:prSet/>
      <dgm:spPr/>
      <dgm:t>
        <a:bodyPr/>
        <a:lstStyle/>
        <a:p>
          <a:endParaRPr lang="es-ES"/>
        </a:p>
      </dgm:t>
    </dgm:pt>
    <dgm:pt modelId="{669584FB-9798-44F2-8191-C6510DA1CBF9}" type="sibTrans" cxnId="{F0BB060D-25A7-4055-A0CE-9EEC29CA5E9E}">
      <dgm:prSet/>
      <dgm:spPr/>
      <dgm:t>
        <a:bodyPr/>
        <a:lstStyle/>
        <a:p>
          <a:endParaRPr lang="es-ES"/>
        </a:p>
      </dgm:t>
    </dgm:pt>
    <dgm:pt modelId="{B5DAEECE-76DF-4D75-AD0F-4E4E1BC13B4D}">
      <dgm:prSet/>
      <dgm:spPr/>
      <dgm:t>
        <a:bodyPr/>
        <a:lstStyle/>
        <a:p>
          <a:pPr rtl="0" eaLnBrk="1" latinLnBrk="0" hangingPunct="1"/>
          <a:r>
            <a:rPr lang="es-EC" dirty="0"/>
            <a:t>Laboratorio de inmunología y virología</a:t>
          </a:r>
        </a:p>
      </dgm:t>
    </dgm:pt>
    <dgm:pt modelId="{45828FC9-C557-4439-9118-D6F75A20EE21}" type="parTrans" cxnId="{0CF85739-17A2-4CFD-968B-195E6A943430}">
      <dgm:prSet/>
      <dgm:spPr/>
      <dgm:t>
        <a:bodyPr/>
        <a:lstStyle/>
        <a:p>
          <a:endParaRPr lang="es-ES"/>
        </a:p>
      </dgm:t>
    </dgm:pt>
    <dgm:pt modelId="{B03E1C9D-A75C-478F-903E-EFE79CC179B8}" type="sibTrans" cxnId="{0CF85739-17A2-4CFD-968B-195E6A943430}">
      <dgm:prSet/>
      <dgm:spPr/>
      <dgm:t>
        <a:bodyPr/>
        <a:lstStyle/>
        <a:p>
          <a:endParaRPr lang="es-ES"/>
        </a:p>
      </dgm:t>
    </dgm:pt>
    <dgm:pt modelId="{40C3C1AA-1BE3-4D4D-87D9-D47FFF62B04F}" type="pres">
      <dgm:prSet presAssocID="{421E17AD-BDAB-4341-A534-588990E7D2DC}" presName="theList" presStyleCnt="0">
        <dgm:presLayoutVars>
          <dgm:dir/>
          <dgm:animLvl val="lvl"/>
          <dgm:resizeHandles val="exact"/>
        </dgm:presLayoutVars>
      </dgm:prSet>
      <dgm:spPr/>
    </dgm:pt>
    <dgm:pt modelId="{ED1AE024-0081-466D-89AF-97AEE97873F3}" type="pres">
      <dgm:prSet presAssocID="{5A206DAD-09BD-4EB6-84D1-4A298D9B5B85}" presName="compNode" presStyleCnt="0"/>
      <dgm:spPr/>
    </dgm:pt>
    <dgm:pt modelId="{A712ADCB-A546-4977-A2EB-DEC4305B1F2F}" type="pres">
      <dgm:prSet presAssocID="{5A206DAD-09BD-4EB6-84D1-4A298D9B5B85}" presName="noGeometry" presStyleCnt="0"/>
      <dgm:spPr/>
    </dgm:pt>
    <dgm:pt modelId="{86EC45F0-7C66-4B40-A017-F10DD35A4F61}" type="pres">
      <dgm:prSet presAssocID="{5A206DAD-09BD-4EB6-84D1-4A298D9B5B85}" presName="childTextVisible" presStyleLbl="bgAccFollowNode1" presStyleIdx="0" presStyleCnt="1" custScaleX="111789" custLinFactNeighborX="22630" custLinFactNeighborY="2808">
        <dgm:presLayoutVars>
          <dgm:bulletEnabled val="1"/>
        </dgm:presLayoutVars>
      </dgm:prSet>
      <dgm:spPr/>
    </dgm:pt>
    <dgm:pt modelId="{160A2AC5-0392-4848-B3F6-1037193CE006}" type="pres">
      <dgm:prSet presAssocID="{5A206DAD-09BD-4EB6-84D1-4A298D9B5B85}" presName="childTextHidden" presStyleLbl="bgAccFollowNode1" presStyleIdx="0" presStyleCnt="1"/>
      <dgm:spPr/>
    </dgm:pt>
    <dgm:pt modelId="{815BF618-5F88-438F-83C7-3674A1C22348}" type="pres">
      <dgm:prSet presAssocID="{5A206DAD-09BD-4EB6-84D1-4A298D9B5B85}" presName="parentText" presStyleLbl="node1" presStyleIdx="0" presStyleCnt="1" custScaleX="168910" custScaleY="145170">
        <dgm:presLayoutVars>
          <dgm:chMax val="1"/>
          <dgm:bulletEnabled val="1"/>
        </dgm:presLayoutVars>
      </dgm:prSet>
      <dgm:spPr/>
    </dgm:pt>
  </dgm:ptLst>
  <dgm:cxnLst>
    <dgm:cxn modelId="{F0BB060D-25A7-4055-A0CE-9EEC29CA5E9E}" srcId="{421E17AD-BDAB-4341-A534-588990E7D2DC}" destId="{5A206DAD-09BD-4EB6-84D1-4A298D9B5B85}" srcOrd="0" destOrd="0" parTransId="{0AF1998A-7E99-46C3-89A6-E23A163DFC2B}" sibTransId="{669584FB-9798-44F2-8191-C6510DA1CBF9}"/>
    <dgm:cxn modelId="{03582C13-7530-4F61-A6C4-D312BC9A4BDB}" type="presOf" srcId="{B5DAEECE-76DF-4D75-AD0F-4E4E1BC13B4D}" destId="{160A2AC5-0392-4848-B3F6-1037193CE006}" srcOrd="1" destOrd="0" presId="urn:microsoft.com/office/officeart/2005/8/layout/hProcess6"/>
    <dgm:cxn modelId="{4FCDA41E-875B-4DE7-BE47-4AE92F874EAC}" type="presOf" srcId="{421E17AD-BDAB-4341-A534-588990E7D2DC}" destId="{40C3C1AA-1BE3-4D4D-87D9-D47FFF62B04F}" srcOrd="0" destOrd="0" presId="urn:microsoft.com/office/officeart/2005/8/layout/hProcess6"/>
    <dgm:cxn modelId="{0CF85739-17A2-4CFD-968B-195E6A943430}" srcId="{5A206DAD-09BD-4EB6-84D1-4A298D9B5B85}" destId="{B5DAEECE-76DF-4D75-AD0F-4E4E1BC13B4D}" srcOrd="0" destOrd="0" parTransId="{45828FC9-C557-4439-9118-D6F75A20EE21}" sibTransId="{B03E1C9D-A75C-478F-903E-EFE79CC179B8}"/>
    <dgm:cxn modelId="{65B9A8DE-E23F-459C-A873-88480B22179B}" type="presOf" srcId="{5A206DAD-09BD-4EB6-84D1-4A298D9B5B85}" destId="{815BF618-5F88-438F-83C7-3674A1C22348}" srcOrd="0" destOrd="0" presId="urn:microsoft.com/office/officeart/2005/8/layout/hProcess6"/>
    <dgm:cxn modelId="{C6147AED-BE35-45DF-AA0B-A54CB882108B}" type="presOf" srcId="{B5DAEECE-76DF-4D75-AD0F-4E4E1BC13B4D}" destId="{86EC45F0-7C66-4B40-A017-F10DD35A4F61}" srcOrd="0" destOrd="0" presId="urn:microsoft.com/office/officeart/2005/8/layout/hProcess6"/>
    <dgm:cxn modelId="{24FD5103-0908-459A-98A8-A5BB9F458AA6}" type="presParOf" srcId="{40C3C1AA-1BE3-4D4D-87D9-D47FFF62B04F}" destId="{ED1AE024-0081-466D-89AF-97AEE97873F3}" srcOrd="0" destOrd="0" presId="urn:microsoft.com/office/officeart/2005/8/layout/hProcess6"/>
    <dgm:cxn modelId="{7CF8BBCE-59D8-4E36-B389-58811BD52D80}" type="presParOf" srcId="{ED1AE024-0081-466D-89AF-97AEE97873F3}" destId="{A712ADCB-A546-4977-A2EB-DEC4305B1F2F}" srcOrd="0" destOrd="0" presId="urn:microsoft.com/office/officeart/2005/8/layout/hProcess6"/>
    <dgm:cxn modelId="{EBAE4D2A-336C-4127-91A1-23162AB76D4C}" type="presParOf" srcId="{ED1AE024-0081-466D-89AF-97AEE97873F3}" destId="{86EC45F0-7C66-4B40-A017-F10DD35A4F61}" srcOrd="1" destOrd="0" presId="urn:microsoft.com/office/officeart/2005/8/layout/hProcess6"/>
    <dgm:cxn modelId="{4D7B2DFE-8063-4211-BF62-8AF6BB7F8863}" type="presParOf" srcId="{ED1AE024-0081-466D-89AF-97AEE97873F3}" destId="{160A2AC5-0392-4848-B3F6-1037193CE006}" srcOrd="2" destOrd="0" presId="urn:microsoft.com/office/officeart/2005/8/layout/hProcess6"/>
    <dgm:cxn modelId="{B3ED7CA1-4159-4391-81F9-34C579D7ED3E}" type="presParOf" srcId="{ED1AE024-0081-466D-89AF-97AEE97873F3}" destId="{815BF618-5F88-438F-83C7-3674A1C22348}" srcOrd="3" destOrd="0" presId="urn:microsoft.com/office/officeart/2005/8/layout/hProcess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9FB667-2DFD-4D9B-8ADC-1543835AF00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S"/>
        </a:p>
      </dgm:t>
    </dgm:pt>
    <dgm:pt modelId="{468C0A63-F036-46D9-AF6D-EB7C14F96A77}">
      <dgm:prSet/>
      <dgm:spPr/>
      <dgm:t>
        <a:bodyPr/>
        <a:lstStyle/>
        <a:p>
          <a:pPr rtl="0" eaLnBrk="1" latinLnBrk="0" hangingPunct="1"/>
          <a:r>
            <a:rPr lang="es-EC" dirty="0"/>
            <a:t>Edad</a:t>
          </a:r>
        </a:p>
      </dgm:t>
    </dgm:pt>
    <dgm:pt modelId="{2315B550-5C23-4BD2-9E44-E80FA982D4E3}" type="parTrans" cxnId="{46B506A7-05B4-426B-A909-5A60E89C0D36}">
      <dgm:prSet/>
      <dgm:spPr/>
      <dgm:t>
        <a:bodyPr/>
        <a:lstStyle/>
        <a:p>
          <a:endParaRPr lang="es-ES"/>
        </a:p>
      </dgm:t>
    </dgm:pt>
    <dgm:pt modelId="{E72EB2A2-848E-452C-A75C-4EF982C6BB4E}" type="sibTrans" cxnId="{46B506A7-05B4-426B-A909-5A60E89C0D36}">
      <dgm:prSet/>
      <dgm:spPr/>
      <dgm:t>
        <a:bodyPr/>
        <a:lstStyle/>
        <a:p>
          <a:endParaRPr lang="es-ES"/>
        </a:p>
      </dgm:t>
    </dgm:pt>
    <dgm:pt modelId="{3316AFFA-3DAB-4121-8A64-5B99536D9187}">
      <dgm:prSet/>
      <dgm:spPr/>
      <dgm:t>
        <a:bodyPr/>
        <a:lstStyle/>
        <a:p>
          <a:pPr rtl="0" eaLnBrk="1" latinLnBrk="0" hangingPunct="1"/>
          <a:r>
            <a:rPr lang="es-EC" dirty="0"/>
            <a:t>Virus</a:t>
          </a:r>
        </a:p>
      </dgm:t>
    </dgm:pt>
    <dgm:pt modelId="{42335D78-436A-450C-926B-603B9949D33D}" type="parTrans" cxnId="{A2988C42-D5F7-485E-9E89-3BC529A81D8E}">
      <dgm:prSet/>
      <dgm:spPr/>
      <dgm:t>
        <a:bodyPr/>
        <a:lstStyle/>
        <a:p>
          <a:endParaRPr lang="es-ES"/>
        </a:p>
      </dgm:t>
    </dgm:pt>
    <dgm:pt modelId="{C149AF04-E9C6-4B24-A253-028148560E89}" type="sibTrans" cxnId="{A2988C42-D5F7-485E-9E89-3BC529A81D8E}">
      <dgm:prSet/>
      <dgm:spPr/>
      <dgm:t>
        <a:bodyPr/>
        <a:lstStyle/>
        <a:p>
          <a:endParaRPr lang="es-ES"/>
        </a:p>
      </dgm:t>
    </dgm:pt>
    <dgm:pt modelId="{1326E49A-F5B9-4064-A67A-9F0F55142924}">
      <dgm:prSet/>
      <dgm:spPr/>
      <dgm:t>
        <a:bodyPr/>
        <a:lstStyle/>
        <a:p>
          <a:pPr rtl="0" eaLnBrk="1" latinLnBrk="0" hangingPunct="1"/>
          <a:r>
            <a:rPr lang="es-EC" dirty="0"/>
            <a:t>Radiación</a:t>
          </a:r>
        </a:p>
      </dgm:t>
    </dgm:pt>
    <dgm:pt modelId="{52B765AF-9ED3-43F1-804E-163BED98254B}" type="parTrans" cxnId="{B2CF8ED6-3EA9-44EB-B8D7-A7A894CD75E1}">
      <dgm:prSet/>
      <dgm:spPr/>
      <dgm:t>
        <a:bodyPr/>
        <a:lstStyle/>
        <a:p>
          <a:endParaRPr lang="es-ES"/>
        </a:p>
      </dgm:t>
    </dgm:pt>
    <dgm:pt modelId="{9A427DEB-994B-4AF4-BF08-3E356B8DF02B}" type="sibTrans" cxnId="{B2CF8ED6-3EA9-44EB-B8D7-A7A894CD75E1}">
      <dgm:prSet/>
      <dgm:spPr/>
      <dgm:t>
        <a:bodyPr/>
        <a:lstStyle/>
        <a:p>
          <a:endParaRPr lang="es-ES"/>
        </a:p>
      </dgm:t>
    </dgm:pt>
    <dgm:pt modelId="{D28A0BAB-F280-47D5-85F7-5F7ECDC31B9E}">
      <dgm:prSet/>
      <dgm:spPr/>
      <dgm:t>
        <a:bodyPr/>
        <a:lstStyle/>
        <a:p>
          <a:pPr rtl="0" eaLnBrk="1" latinLnBrk="0" hangingPunct="1"/>
          <a:r>
            <a:rPr lang="es-EC" dirty="0"/>
            <a:t>Hormonas</a:t>
          </a:r>
        </a:p>
      </dgm:t>
    </dgm:pt>
    <dgm:pt modelId="{5A6BBBB1-5EEF-42F6-97F5-FD95322266B4}" type="parTrans" cxnId="{46AACDDA-FC71-4EA2-B277-8B2AD94FD421}">
      <dgm:prSet/>
      <dgm:spPr/>
      <dgm:t>
        <a:bodyPr/>
        <a:lstStyle/>
        <a:p>
          <a:endParaRPr lang="es-ES"/>
        </a:p>
      </dgm:t>
    </dgm:pt>
    <dgm:pt modelId="{5284A8C5-89B4-47AF-A636-10FE0A709169}" type="sibTrans" cxnId="{46AACDDA-FC71-4EA2-B277-8B2AD94FD421}">
      <dgm:prSet/>
      <dgm:spPr/>
      <dgm:t>
        <a:bodyPr/>
        <a:lstStyle/>
        <a:p>
          <a:endParaRPr lang="es-ES"/>
        </a:p>
      </dgm:t>
    </dgm:pt>
    <dgm:pt modelId="{821A7AF9-C6AB-42A6-96C7-1DC386783C72}">
      <dgm:prSet/>
      <dgm:spPr/>
      <dgm:t>
        <a:bodyPr/>
        <a:lstStyle/>
        <a:p>
          <a:pPr algn="ctr" rtl="0" eaLnBrk="1" latinLnBrk="0" hangingPunct="1"/>
          <a:r>
            <a:rPr lang="es-EC" dirty="0"/>
            <a:t>FACTORES:</a:t>
          </a:r>
        </a:p>
      </dgm:t>
    </dgm:pt>
    <dgm:pt modelId="{DE26D634-C940-40B8-99EE-055AA63FE405}" type="sibTrans" cxnId="{EB770DBB-4E70-43F2-B415-4AA01797B1CA}">
      <dgm:prSet/>
      <dgm:spPr/>
      <dgm:t>
        <a:bodyPr/>
        <a:lstStyle/>
        <a:p>
          <a:endParaRPr lang="es-ES"/>
        </a:p>
      </dgm:t>
    </dgm:pt>
    <dgm:pt modelId="{53EBC390-FD1D-44CF-8B49-FF8589817B99}" type="parTrans" cxnId="{EB770DBB-4E70-43F2-B415-4AA01797B1CA}">
      <dgm:prSet/>
      <dgm:spPr/>
      <dgm:t>
        <a:bodyPr/>
        <a:lstStyle/>
        <a:p>
          <a:endParaRPr lang="es-ES"/>
        </a:p>
      </dgm:t>
    </dgm:pt>
    <dgm:pt modelId="{284C312E-D947-4A83-8F6E-3FAB8B90C3C2}">
      <dgm:prSet/>
      <dgm:spPr/>
      <dgm:t>
        <a:bodyPr/>
        <a:lstStyle/>
        <a:p>
          <a:pPr rtl="0" eaLnBrk="1" latinLnBrk="0" hangingPunct="1"/>
          <a:r>
            <a:rPr lang="es-EC" dirty="0"/>
            <a:t>Predisposición genética</a:t>
          </a:r>
        </a:p>
      </dgm:t>
    </dgm:pt>
    <dgm:pt modelId="{665FAE41-0D88-4475-B55D-181B652D9287}" type="parTrans" cxnId="{2650E24F-744D-4397-BC39-73D295340257}">
      <dgm:prSet/>
      <dgm:spPr/>
      <dgm:t>
        <a:bodyPr/>
        <a:lstStyle/>
        <a:p>
          <a:endParaRPr lang="es-ES"/>
        </a:p>
      </dgm:t>
    </dgm:pt>
    <dgm:pt modelId="{24A42C48-AA0C-4A97-8E40-2FF315479615}" type="sibTrans" cxnId="{2650E24F-744D-4397-BC39-73D295340257}">
      <dgm:prSet/>
      <dgm:spPr/>
      <dgm:t>
        <a:bodyPr/>
        <a:lstStyle/>
        <a:p>
          <a:endParaRPr lang="es-ES"/>
        </a:p>
      </dgm:t>
    </dgm:pt>
    <dgm:pt modelId="{5B7E0185-198B-402B-9F6A-BB31B1AABC5B}">
      <dgm:prSet/>
      <dgm:spPr/>
      <dgm:t>
        <a:bodyPr/>
        <a:lstStyle/>
        <a:p>
          <a:pPr rtl="0" eaLnBrk="1" latinLnBrk="0" hangingPunct="1"/>
          <a:r>
            <a:rPr lang="es-EC" dirty="0"/>
            <a:t>Alcohol</a:t>
          </a:r>
        </a:p>
      </dgm:t>
    </dgm:pt>
    <dgm:pt modelId="{FF15A998-4B7A-4A8D-8861-0B67D87C54AA}" type="parTrans" cxnId="{93D51166-5956-43D5-A332-FE046E463649}">
      <dgm:prSet/>
      <dgm:spPr/>
      <dgm:t>
        <a:bodyPr/>
        <a:lstStyle/>
        <a:p>
          <a:endParaRPr lang="es-ES"/>
        </a:p>
      </dgm:t>
    </dgm:pt>
    <dgm:pt modelId="{BCE49290-3A36-4D51-A6C7-74BE3B4DEE9A}" type="sibTrans" cxnId="{93D51166-5956-43D5-A332-FE046E463649}">
      <dgm:prSet/>
      <dgm:spPr/>
      <dgm:t>
        <a:bodyPr/>
        <a:lstStyle/>
        <a:p>
          <a:endParaRPr lang="es-ES"/>
        </a:p>
      </dgm:t>
    </dgm:pt>
    <dgm:pt modelId="{2FA5ECCA-A054-48A2-BE87-2BA5DE2707DD}">
      <dgm:prSet/>
      <dgm:spPr/>
      <dgm:t>
        <a:bodyPr/>
        <a:lstStyle/>
        <a:p>
          <a:pPr rtl="0" eaLnBrk="1" latinLnBrk="0" hangingPunct="1"/>
          <a:r>
            <a:rPr lang="es-EC" dirty="0"/>
            <a:t>Contaminación ambiental</a:t>
          </a:r>
        </a:p>
      </dgm:t>
    </dgm:pt>
    <dgm:pt modelId="{B74AF6B3-8D9E-4856-9FE1-C8CC3AD19211}" type="parTrans" cxnId="{92B98A53-DBCE-493B-8552-6AA5E4657202}">
      <dgm:prSet/>
      <dgm:spPr/>
      <dgm:t>
        <a:bodyPr/>
        <a:lstStyle/>
        <a:p>
          <a:endParaRPr lang="es-ES"/>
        </a:p>
      </dgm:t>
    </dgm:pt>
    <dgm:pt modelId="{206E633C-7E9E-4CEB-AC82-56C7BA95FE0E}" type="sibTrans" cxnId="{92B98A53-DBCE-493B-8552-6AA5E4657202}">
      <dgm:prSet/>
      <dgm:spPr/>
      <dgm:t>
        <a:bodyPr/>
        <a:lstStyle/>
        <a:p>
          <a:endParaRPr lang="es-ES"/>
        </a:p>
      </dgm:t>
    </dgm:pt>
    <dgm:pt modelId="{AEE651CA-DAF9-4B85-BD65-FFD2921DFD44}">
      <dgm:prSet/>
      <dgm:spPr/>
      <dgm:t>
        <a:bodyPr/>
        <a:lstStyle/>
        <a:p>
          <a:pPr rtl="0" eaLnBrk="1" latinLnBrk="0" hangingPunct="1"/>
          <a:r>
            <a:rPr lang="es-EC" dirty="0"/>
            <a:t>Cigarrillo</a:t>
          </a:r>
        </a:p>
      </dgm:t>
    </dgm:pt>
    <dgm:pt modelId="{17BAD899-84B0-4AD9-B550-EBA95EFBE031}" type="parTrans" cxnId="{F3D21721-93EA-436A-A834-B3AAE1BECCC3}">
      <dgm:prSet/>
      <dgm:spPr/>
      <dgm:t>
        <a:bodyPr/>
        <a:lstStyle/>
        <a:p>
          <a:endParaRPr lang="es-ES"/>
        </a:p>
      </dgm:t>
    </dgm:pt>
    <dgm:pt modelId="{182A4A2C-5210-41EA-9EC7-6C52EB2ED9E5}" type="sibTrans" cxnId="{F3D21721-93EA-436A-A834-B3AAE1BECCC3}">
      <dgm:prSet/>
      <dgm:spPr/>
      <dgm:t>
        <a:bodyPr/>
        <a:lstStyle/>
        <a:p>
          <a:endParaRPr lang="es-ES"/>
        </a:p>
      </dgm:t>
    </dgm:pt>
    <dgm:pt modelId="{B00BD13E-68E8-449F-80B5-B8938B24AE79}" type="pres">
      <dgm:prSet presAssocID="{369FB667-2DFD-4D9B-8ADC-1543835AF00B}" presName="linear" presStyleCnt="0">
        <dgm:presLayoutVars>
          <dgm:animLvl val="lvl"/>
          <dgm:resizeHandles val="exact"/>
        </dgm:presLayoutVars>
      </dgm:prSet>
      <dgm:spPr/>
    </dgm:pt>
    <dgm:pt modelId="{DD6CB500-446D-4E29-9D40-C1288E4393A9}" type="pres">
      <dgm:prSet presAssocID="{821A7AF9-C6AB-42A6-96C7-1DC386783C72}" presName="parentText" presStyleLbl="node1" presStyleIdx="0" presStyleCnt="1" custLinFactNeighborX="2205">
        <dgm:presLayoutVars>
          <dgm:chMax val="0"/>
          <dgm:bulletEnabled val="1"/>
        </dgm:presLayoutVars>
      </dgm:prSet>
      <dgm:spPr/>
    </dgm:pt>
    <dgm:pt modelId="{CB484C1A-A6FF-470B-81E1-AFAF03D31225}" type="pres">
      <dgm:prSet presAssocID="{821A7AF9-C6AB-42A6-96C7-1DC386783C72}" presName="childText" presStyleLbl="revTx" presStyleIdx="0" presStyleCnt="1">
        <dgm:presLayoutVars>
          <dgm:bulletEnabled val="1"/>
        </dgm:presLayoutVars>
      </dgm:prSet>
      <dgm:spPr/>
    </dgm:pt>
  </dgm:ptLst>
  <dgm:cxnLst>
    <dgm:cxn modelId="{2C7F790E-FF19-4E48-9608-5441AAAA4AC2}" type="presOf" srcId="{AEE651CA-DAF9-4B85-BD65-FFD2921DFD44}" destId="{CB484C1A-A6FF-470B-81E1-AFAF03D31225}" srcOrd="0" destOrd="2" presId="urn:microsoft.com/office/officeart/2005/8/layout/vList2"/>
    <dgm:cxn modelId="{CFEE1E1B-CCF5-4CD2-9EEE-513B16DB889D}" type="presOf" srcId="{5B7E0185-198B-402B-9F6A-BB31B1AABC5B}" destId="{CB484C1A-A6FF-470B-81E1-AFAF03D31225}" srcOrd="0" destOrd="3" presId="urn:microsoft.com/office/officeart/2005/8/layout/vList2"/>
    <dgm:cxn modelId="{F3D21721-93EA-436A-A834-B3AAE1BECCC3}" srcId="{821A7AF9-C6AB-42A6-96C7-1DC386783C72}" destId="{AEE651CA-DAF9-4B85-BD65-FFD2921DFD44}" srcOrd="2" destOrd="0" parTransId="{17BAD899-84B0-4AD9-B550-EBA95EFBE031}" sibTransId="{182A4A2C-5210-41EA-9EC7-6C52EB2ED9E5}"/>
    <dgm:cxn modelId="{B698A437-A126-4FB0-A1C1-27AF1403CDAF}" type="presOf" srcId="{284C312E-D947-4A83-8F6E-3FAB8B90C3C2}" destId="{CB484C1A-A6FF-470B-81E1-AFAF03D31225}" srcOrd="0" destOrd="0" presId="urn:microsoft.com/office/officeart/2005/8/layout/vList2"/>
    <dgm:cxn modelId="{C8C5843B-B431-40CC-B67D-0844575DE1B3}" type="presOf" srcId="{1326E49A-F5B9-4064-A67A-9F0F55142924}" destId="{CB484C1A-A6FF-470B-81E1-AFAF03D31225}" srcOrd="0" destOrd="6" presId="urn:microsoft.com/office/officeart/2005/8/layout/vList2"/>
    <dgm:cxn modelId="{A2988C42-D5F7-485E-9E89-3BC529A81D8E}" srcId="{821A7AF9-C6AB-42A6-96C7-1DC386783C72}" destId="{3316AFFA-3DAB-4121-8A64-5B99536D9187}" srcOrd="5" destOrd="0" parTransId="{42335D78-436A-450C-926B-603B9949D33D}" sibTransId="{C149AF04-E9C6-4B24-A253-028148560E89}"/>
    <dgm:cxn modelId="{5CDAD142-2081-4079-B562-D53BE5747CA6}" type="presOf" srcId="{2FA5ECCA-A054-48A2-BE87-2BA5DE2707DD}" destId="{CB484C1A-A6FF-470B-81E1-AFAF03D31225}" srcOrd="0" destOrd="1" presId="urn:microsoft.com/office/officeart/2005/8/layout/vList2"/>
    <dgm:cxn modelId="{93D51166-5956-43D5-A332-FE046E463649}" srcId="{821A7AF9-C6AB-42A6-96C7-1DC386783C72}" destId="{5B7E0185-198B-402B-9F6A-BB31B1AABC5B}" srcOrd="3" destOrd="0" parTransId="{FF15A998-4B7A-4A8D-8861-0B67D87C54AA}" sibTransId="{BCE49290-3A36-4D51-A6C7-74BE3B4DEE9A}"/>
    <dgm:cxn modelId="{2650E24F-744D-4397-BC39-73D295340257}" srcId="{821A7AF9-C6AB-42A6-96C7-1DC386783C72}" destId="{284C312E-D947-4A83-8F6E-3FAB8B90C3C2}" srcOrd="0" destOrd="0" parTransId="{665FAE41-0D88-4475-B55D-181B652D9287}" sibTransId="{24A42C48-AA0C-4A97-8E40-2FF315479615}"/>
    <dgm:cxn modelId="{77335851-CB9D-4B6B-8B0A-D2B04FF5FDB2}" type="presOf" srcId="{369FB667-2DFD-4D9B-8ADC-1543835AF00B}" destId="{B00BD13E-68E8-449F-80B5-B8938B24AE79}" srcOrd="0" destOrd="0" presId="urn:microsoft.com/office/officeart/2005/8/layout/vList2"/>
    <dgm:cxn modelId="{92B98A53-DBCE-493B-8552-6AA5E4657202}" srcId="{821A7AF9-C6AB-42A6-96C7-1DC386783C72}" destId="{2FA5ECCA-A054-48A2-BE87-2BA5DE2707DD}" srcOrd="1" destOrd="0" parTransId="{B74AF6B3-8D9E-4856-9FE1-C8CC3AD19211}" sibTransId="{206E633C-7E9E-4CEB-AC82-56C7BA95FE0E}"/>
    <dgm:cxn modelId="{F00ECD9C-0811-4550-99D8-E748E1A1352E}" type="presOf" srcId="{821A7AF9-C6AB-42A6-96C7-1DC386783C72}" destId="{DD6CB500-446D-4E29-9D40-C1288E4393A9}" srcOrd="0" destOrd="0" presId="urn:microsoft.com/office/officeart/2005/8/layout/vList2"/>
    <dgm:cxn modelId="{46B506A7-05B4-426B-A909-5A60E89C0D36}" srcId="{821A7AF9-C6AB-42A6-96C7-1DC386783C72}" destId="{468C0A63-F036-46D9-AF6D-EB7C14F96A77}" srcOrd="4" destOrd="0" parTransId="{2315B550-5C23-4BD2-9E44-E80FA982D4E3}" sibTransId="{E72EB2A2-848E-452C-A75C-4EF982C6BB4E}"/>
    <dgm:cxn modelId="{EB770DBB-4E70-43F2-B415-4AA01797B1CA}" srcId="{369FB667-2DFD-4D9B-8ADC-1543835AF00B}" destId="{821A7AF9-C6AB-42A6-96C7-1DC386783C72}" srcOrd="0" destOrd="0" parTransId="{53EBC390-FD1D-44CF-8B49-FF8589817B99}" sibTransId="{DE26D634-C940-40B8-99EE-055AA63FE405}"/>
    <dgm:cxn modelId="{24765DCC-D5F1-4F1D-A321-663505A5B59B}" type="presOf" srcId="{D28A0BAB-F280-47D5-85F7-5F7ECDC31B9E}" destId="{CB484C1A-A6FF-470B-81E1-AFAF03D31225}" srcOrd="0" destOrd="7" presId="urn:microsoft.com/office/officeart/2005/8/layout/vList2"/>
    <dgm:cxn modelId="{B2CF8ED6-3EA9-44EB-B8D7-A7A894CD75E1}" srcId="{821A7AF9-C6AB-42A6-96C7-1DC386783C72}" destId="{1326E49A-F5B9-4064-A67A-9F0F55142924}" srcOrd="6" destOrd="0" parTransId="{52B765AF-9ED3-43F1-804E-163BED98254B}" sibTransId="{9A427DEB-994B-4AF4-BF08-3E356B8DF02B}"/>
    <dgm:cxn modelId="{46AACDDA-FC71-4EA2-B277-8B2AD94FD421}" srcId="{821A7AF9-C6AB-42A6-96C7-1DC386783C72}" destId="{D28A0BAB-F280-47D5-85F7-5F7ECDC31B9E}" srcOrd="7" destOrd="0" parTransId="{5A6BBBB1-5EEF-42F6-97F5-FD95322266B4}" sibTransId="{5284A8C5-89B4-47AF-A636-10FE0A709169}"/>
    <dgm:cxn modelId="{2CD34BE7-1773-4DEF-B129-5900EE180159}" type="presOf" srcId="{3316AFFA-3DAB-4121-8A64-5B99536D9187}" destId="{CB484C1A-A6FF-470B-81E1-AFAF03D31225}" srcOrd="0" destOrd="5" presId="urn:microsoft.com/office/officeart/2005/8/layout/vList2"/>
    <dgm:cxn modelId="{70286AF2-B2F9-4F5A-AF6C-9CEABA4A7F03}" type="presOf" srcId="{468C0A63-F036-46D9-AF6D-EB7C14F96A77}" destId="{CB484C1A-A6FF-470B-81E1-AFAF03D31225}" srcOrd="0" destOrd="4" presId="urn:microsoft.com/office/officeart/2005/8/layout/vList2"/>
    <dgm:cxn modelId="{6996A8A5-5BBB-4212-8E1D-A219D4B4D3ED}" type="presParOf" srcId="{B00BD13E-68E8-449F-80B5-B8938B24AE79}" destId="{DD6CB500-446D-4E29-9D40-C1288E4393A9}" srcOrd="0" destOrd="0" presId="urn:microsoft.com/office/officeart/2005/8/layout/vList2"/>
    <dgm:cxn modelId="{16776A89-0930-4AB6-98E0-05866669593D}" type="presParOf" srcId="{B00BD13E-68E8-449F-80B5-B8938B24AE79}" destId="{CB484C1A-A6FF-470B-81E1-AFAF03D31225}"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ED5815-30CB-4260-ABF4-49C0FCF396DA}" type="doc">
      <dgm:prSet loTypeId="urn:microsoft.com/office/officeart/2005/8/layout/hierarchy3" loCatId="relationship" qsTypeId="urn:microsoft.com/office/officeart/2005/8/quickstyle/simple1" qsCatId="simple" csTypeId="urn:microsoft.com/office/officeart/2005/8/colors/accent0_1" csCatId="mainScheme" phldr="1"/>
      <dgm:spPr/>
      <dgm:t>
        <a:bodyPr/>
        <a:lstStyle/>
        <a:p>
          <a:endParaRPr lang="es-ES"/>
        </a:p>
      </dgm:t>
    </dgm:pt>
    <dgm:pt modelId="{D7D05C4F-2685-4365-AEDE-1EEB3A4061AF}">
      <dgm:prSet/>
      <dgm:spPr/>
      <dgm:t>
        <a:bodyPr/>
        <a:lstStyle/>
        <a:p>
          <a:pPr rtl="0" eaLnBrk="1" latinLnBrk="0" hangingPunct="1"/>
          <a:r>
            <a:rPr lang="es-EC" dirty="0"/>
            <a:t>Cáncer de células no pequeñas </a:t>
          </a:r>
        </a:p>
        <a:p>
          <a:pPr rtl="0" eaLnBrk="1" latinLnBrk="0" hangingPunct="1"/>
          <a:r>
            <a:rPr lang="es-EC" dirty="0"/>
            <a:t>(85-90%)</a:t>
          </a:r>
        </a:p>
      </dgm:t>
    </dgm:pt>
    <dgm:pt modelId="{6D0D3824-3B57-43F7-8F9A-63FB05721145}" type="parTrans" cxnId="{5330CE43-10FD-4D6E-9F4A-9F05D0016EB3}">
      <dgm:prSet/>
      <dgm:spPr/>
      <dgm:t>
        <a:bodyPr/>
        <a:lstStyle/>
        <a:p>
          <a:endParaRPr lang="es-ES"/>
        </a:p>
      </dgm:t>
    </dgm:pt>
    <dgm:pt modelId="{709DDBD3-8AB9-4419-B005-E01D615A0D93}" type="sibTrans" cxnId="{5330CE43-10FD-4D6E-9F4A-9F05D0016EB3}">
      <dgm:prSet/>
      <dgm:spPr/>
      <dgm:t>
        <a:bodyPr/>
        <a:lstStyle/>
        <a:p>
          <a:endParaRPr lang="es-ES"/>
        </a:p>
      </dgm:t>
    </dgm:pt>
    <dgm:pt modelId="{50BEB88F-F963-431A-BC50-FE96CEFC04E6}">
      <dgm:prSet/>
      <dgm:spPr/>
      <dgm:t>
        <a:bodyPr/>
        <a:lstStyle/>
        <a:p>
          <a:pPr rtl="0" eaLnBrk="1" latinLnBrk="0" hangingPunct="1"/>
          <a:r>
            <a:rPr lang="es-EC" dirty="0"/>
            <a:t>Adenocarcinoma (40%)-alveolos-fumadores</a:t>
          </a:r>
        </a:p>
      </dgm:t>
    </dgm:pt>
    <dgm:pt modelId="{5A7230BA-E25C-4989-933A-BA17D7225194}" type="parTrans" cxnId="{BC24D7A2-7E91-4064-A8E0-E365E90B278A}">
      <dgm:prSet/>
      <dgm:spPr/>
      <dgm:t>
        <a:bodyPr/>
        <a:lstStyle/>
        <a:p>
          <a:endParaRPr lang="es-ES"/>
        </a:p>
      </dgm:t>
    </dgm:pt>
    <dgm:pt modelId="{5F20E9F9-4CEE-430A-8301-4ED1D9870B32}" type="sibTrans" cxnId="{BC24D7A2-7E91-4064-A8E0-E365E90B278A}">
      <dgm:prSet/>
      <dgm:spPr/>
      <dgm:t>
        <a:bodyPr/>
        <a:lstStyle/>
        <a:p>
          <a:endParaRPr lang="es-ES"/>
        </a:p>
      </dgm:t>
    </dgm:pt>
    <dgm:pt modelId="{9A6CEFD5-2A3A-4942-BEBF-77E9A152FA95}">
      <dgm:prSet/>
      <dgm:spPr/>
      <dgm:t>
        <a:bodyPr/>
        <a:lstStyle/>
        <a:p>
          <a:pPr rtl="0" eaLnBrk="1" latinLnBrk="0" hangingPunct="1"/>
          <a:r>
            <a:rPr lang="es-EC" dirty="0"/>
            <a:t>Carcinoma de células escamosas </a:t>
          </a:r>
        </a:p>
        <a:p>
          <a:pPr rtl="0" eaLnBrk="1" latinLnBrk="0" hangingPunct="1"/>
          <a:r>
            <a:rPr lang="es-EC" dirty="0"/>
            <a:t>(25-30%) </a:t>
          </a:r>
        </a:p>
      </dgm:t>
    </dgm:pt>
    <dgm:pt modelId="{0C67CF48-7173-4AE5-9FFC-535D582049D7}" type="parTrans" cxnId="{C2700915-6A24-4838-90C9-D0534EF3142E}">
      <dgm:prSet/>
      <dgm:spPr/>
      <dgm:t>
        <a:bodyPr/>
        <a:lstStyle/>
        <a:p>
          <a:endParaRPr lang="es-ES"/>
        </a:p>
      </dgm:t>
    </dgm:pt>
    <dgm:pt modelId="{C7011858-58E9-4E0B-9795-AA09BC24065D}" type="sibTrans" cxnId="{C2700915-6A24-4838-90C9-D0534EF3142E}">
      <dgm:prSet/>
      <dgm:spPr/>
      <dgm:t>
        <a:bodyPr/>
        <a:lstStyle/>
        <a:p>
          <a:endParaRPr lang="es-ES"/>
        </a:p>
      </dgm:t>
    </dgm:pt>
    <dgm:pt modelId="{2887EF65-4F85-4D5C-AD1F-25636100AFBD}">
      <dgm:prSet/>
      <dgm:spPr/>
      <dgm:t>
        <a:bodyPr/>
        <a:lstStyle/>
        <a:p>
          <a:pPr rtl="0" eaLnBrk="1" latinLnBrk="0" hangingPunct="1"/>
          <a:r>
            <a:rPr lang="es-EC" dirty="0"/>
            <a:t>Carcinoma de células grandes (10-15%)</a:t>
          </a:r>
        </a:p>
      </dgm:t>
    </dgm:pt>
    <dgm:pt modelId="{5F442F84-1271-4B30-A6D1-08C07E3D90DD}" type="parTrans" cxnId="{7A0DC7CD-0EBF-4FF3-B219-239374B9DCC0}">
      <dgm:prSet/>
      <dgm:spPr/>
      <dgm:t>
        <a:bodyPr/>
        <a:lstStyle/>
        <a:p>
          <a:endParaRPr lang="es-ES"/>
        </a:p>
      </dgm:t>
    </dgm:pt>
    <dgm:pt modelId="{BED32B0C-D8E1-412D-8BF5-54F70A3A9571}" type="sibTrans" cxnId="{7A0DC7CD-0EBF-4FF3-B219-239374B9DCC0}">
      <dgm:prSet/>
      <dgm:spPr/>
      <dgm:t>
        <a:bodyPr/>
        <a:lstStyle/>
        <a:p>
          <a:endParaRPr lang="es-ES"/>
        </a:p>
      </dgm:t>
    </dgm:pt>
    <dgm:pt modelId="{CD72E561-69A6-4105-BED9-5C5ACA06DD13}">
      <dgm:prSet/>
      <dgm:spPr/>
      <dgm:t>
        <a:bodyPr/>
        <a:lstStyle/>
        <a:p>
          <a:pPr rtl="0" eaLnBrk="1" latinLnBrk="0" hangingPunct="1"/>
          <a:r>
            <a:rPr lang="es-EC" dirty="0"/>
            <a:t>Cáncer de células pequeñas </a:t>
          </a:r>
        </a:p>
        <a:p>
          <a:pPr rtl="0" eaLnBrk="1" latinLnBrk="0" hangingPunct="1"/>
          <a:r>
            <a:rPr lang="es-EC" dirty="0"/>
            <a:t>(10-15%)</a:t>
          </a:r>
        </a:p>
      </dgm:t>
    </dgm:pt>
    <dgm:pt modelId="{62C7C0D6-814E-4206-A88E-64CC4E5D7ED9}" type="parTrans" cxnId="{7EE7429D-92B8-46AB-B0E6-F099EB759AE4}">
      <dgm:prSet/>
      <dgm:spPr/>
      <dgm:t>
        <a:bodyPr/>
        <a:lstStyle/>
        <a:p>
          <a:endParaRPr lang="es-ES"/>
        </a:p>
      </dgm:t>
    </dgm:pt>
    <dgm:pt modelId="{67039B9E-CE49-4FF8-B280-02EFE9F3BE09}" type="sibTrans" cxnId="{7EE7429D-92B8-46AB-B0E6-F099EB759AE4}">
      <dgm:prSet/>
      <dgm:spPr/>
      <dgm:t>
        <a:bodyPr/>
        <a:lstStyle/>
        <a:p>
          <a:endParaRPr lang="es-ES"/>
        </a:p>
      </dgm:t>
    </dgm:pt>
    <dgm:pt modelId="{7A07205C-968B-4541-891F-74FED2EC30ED}">
      <dgm:prSet/>
      <dgm:spPr/>
      <dgm:t>
        <a:bodyPr/>
        <a:lstStyle/>
        <a:p>
          <a:pPr rtl="0" eaLnBrk="1" latinLnBrk="0" hangingPunct="1"/>
          <a:r>
            <a:rPr lang="es-MX" dirty="0"/>
            <a:t>Carcinoma de células pequeñas </a:t>
          </a:r>
          <a:endParaRPr lang="es-EC" dirty="0"/>
        </a:p>
      </dgm:t>
    </dgm:pt>
    <dgm:pt modelId="{D565610A-C4B9-458D-A00E-7763CC7F3BF3}" type="parTrans" cxnId="{A9FD29B7-54CD-4F37-94F7-09E2D001C080}">
      <dgm:prSet/>
      <dgm:spPr/>
      <dgm:t>
        <a:bodyPr/>
        <a:lstStyle/>
        <a:p>
          <a:endParaRPr lang="es-ES"/>
        </a:p>
      </dgm:t>
    </dgm:pt>
    <dgm:pt modelId="{0AD3382B-AA50-48ED-B573-9D0DF5AE0F22}" type="sibTrans" cxnId="{A9FD29B7-54CD-4F37-94F7-09E2D001C080}">
      <dgm:prSet/>
      <dgm:spPr/>
      <dgm:t>
        <a:bodyPr/>
        <a:lstStyle/>
        <a:p>
          <a:endParaRPr lang="es-ES"/>
        </a:p>
      </dgm:t>
    </dgm:pt>
    <dgm:pt modelId="{EBDF3983-014C-4810-82F4-8FE5959F3D1E}">
      <dgm:prSet/>
      <dgm:spPr/>
      <dgm:t>
        <a:bodyPr/>
        <a:lstStyle/>
        <a:p>
          <a:pPr rtl="0" eaLnBrk="1" latinLnBrk="0" hangingPunct="1"/>
          <a:r>
            <a:rPr lang="es-MX" dirty="0"/>
            <a:t>Carcinoma combinado de células pequeñas </a:t>
          </a:r>
          <a:endParaRPr lang="es-EC" dirty="0"/>
        </a:p>
      </dgm:t>
    </dgm:pt>
    <dgm:pt modelId="{8D47E630-B4AE-4E33-84E1-E7199A671CB4}" type="parTrans" cxnId="{23F42306-1AE8-4C41-B535-29F0F2696FD0}">
      <dgm:prSet/>
      <dgm:spPr/>
      <dgm:t>
        <a:bodyPr/>
        <a:lstStyle/>
        <a:p>
          <a:endParaRPr lang="es-ES"/>
        </a:p>
      </dgm:t>
    </dgm:pt>
    <dgm:pt modelId="{5483ECD1-FA3F-46D9-8576-D46E065A4A05}" type="sibTrans" cxnId="{23F42306-1AE8-4C41-B535-29F0F2696FD0}">
      <dgm:prSet/>
      <dgm:spPr/>
      <dgm:t>
        <a:bodyPr/>
        <a:lstStyle/>
        <a:p>
          <a:endParaRPr lang="es-ES"/>
        </a:p>
      </dgm:t>
    </dgm:pt>
    <dgm:pt modelId="{A8A7FE33-ACA4-447F-B048-D51A6CDEDA76}" type="pres">
      <dgm:prSet presAssocID="{E3ED5815-30CB-4260-ABF4-49C0FCF396DA}" presName="diagram" presStyleCnt="0">
        <dgm:presLayoutVars>
          <dgm:chPref val="1"/>
          <dgm:dir/>
          <dgm:animOne val="branch"/>
          <dgm:animLvl val="lvl"/>
          <dgm:resizeHandles/>
        </dgm:presLayoutVars>
      </dgm:prSet>
      <dgm:spPr/>
    </dgm:pt>
    <dgm:pt modelId="{4BC44211-3F22-40B5-AC0A-E9A5D893F67E}" type="pres">
      <dgm:prSet presAssocID="{D7D05C4F-2685-4365-AEDE-1EEB3A4061AF}" presName="root" presStyleCnt="0"/>
      <dgm:spPr/>
    </dgm:pt>
    <dgm:pt modelId="{418693B5-EC80-4D6D-958F-DEC277A95664}" type="pres">
      <dgm:prSet presAssocID="{D7D05C4F-2685-4365-AEDE-1EEB3A4061AF}" presName="rootComposite" presStyleCnt="0"/>
      <dgm:spPr/>
    </dgm:pt>
    <dgm:pt modelId="{8F15A394-0AEB-4CBC-84C6-B68A028A81D1}" type="pres">
      <dgm:prSet presAssocID="{D7D05C4F-2685-4365-AEDE-1EEB3A4061AF}" presName="rootText" presStyleLbl="node1" presStyleIdx="0" presStyleCnt="2"/>
      <dgm:spPr/>
    </dgm:pt>
    <dgm:pt modelId="{BA2B9212-7B3B-4F51-AA48-49FC03E31E30}" type="pres">
      <dgm:prSet presAssocID="{D7D05C4F-2685-4365-AEDE-1EEB3A4061AF}" presName="rootConnector" presStyleLbl="node1" presStyleIdx="0" presStyleCnt="2"/>
      <dgm:spPr/>
    </dgm:pt>
    <dgm:pt modelId="{8D28710E-9314-4E1B-9EA4-D67F2CF10D87}" type="pres">
      <dgm:prSet presAssocID="{D7D05C4F-2685-4365-AEDE-1EEB3A4061AF}" presName="childShape" presStyleCnt="0"/>
      <dgm:spPr/>
    </dgm:pt>
    <dgm:pt modelId="{F22AE65D-A807-4ECC-B475-92ECA2199D5F}" type="pres">
      <dgm:prSet presAssocID="{5A7230BA-E25C-4989-933A-BA17D7225194}" presName="Name13" presStyleLbl="parChTrans1D2" presStyleIdx="0" presStyleCnt="5"/>
      <dgm:spPr/>
    </dgm:pt>
    <dgm:pt modelId="{85D74E12-2985-4055-8953-77D3E1CB7AD9}" type="pres">
      <dgm:prSet presAssocID="{50BEB88F-F963-431A-BC50-FE96CEFC04E6}" presName="childText" presStyleLbl="bgAcc1" presStyleIdx="0" presStyleCnt="5">
        <dgm:presLayoutVars>
          <dgm:bulletEnabled val="1"/>
        </dgm:presLayoutVars>
      </dgm:prSet>
      <dgm:spPr/>
    </dgm:pt>
    <dgm:pt modelId="{25B73E16-FB9B-4F6E-A967-27EE3329CB6F}" type="pres">
      <dgm:prSet presAssocID="{0C67CF48-7173-4AE5-9FFC-535D582049D7}" presName="Name13" presStyleLbl="parChTrans1D2" presStyleIdx="1" presStyleCnt="5"/>
      <dgm:spPr/>
    </dgm:pt>
    <dgm:pt modelId="{0D56E425-AA9E-4181-9ED6-9FA77EBCAC1A}" type="pres">
      <dgm:prSet presAssocID="{9A6CEFD5-2A3A-4942-BEBF-77E9A152FA95}" presName="childText" presStyleLbl="bgAcc1" presStyleIdx="1" presStyleCnt="5">
        <dgm:presLayoutVars>
          <dgm:bulletEnabled val="1"/>
        </dgm:presLayoutVars>
      </dgm:prSet>
      <dgm:spPr/>
    </dgm:pt>
    <dgm:pt modelId="{F5BC93A8-72C7-42D1-9ACE-1DEDEE99FFF1}" type="pres">
      <dgm:prSet presAssocID="{5F442F84-1271-4B30-A6D1-08C07E3D90DD}" presName="Name13" presStyleLbl="parChTrans1D2" presStyleIdx="2" presStyleCnt="5"/>
      <dgm:spPr/>
    </dgm:pt>
    <dgm:pt modelId="{E606631C-3F35-4A8A-BB32-4385B35A763B}" type="pres">
      <dgm:prSet presAssocID="{2887EF65-4F85-4D5C-AD1F-25636100AFBD}" presName="childText" presStyleLbl="bgAcc1" presStyleIdx="2" presStyleCnt="5">
        <dgm:presLayoutVars>
          <dgm:bulletEnabled val="1"/>
        </dgm:presLayoutVars>
      </dgm:prSet>
      <dgm:spPr/>
    </dgm:pt>
    <dgm:pt modelId="{A7CC1B3E-DB3B-4258-B9E7-592BD649C074}" type="pres">
      <dgm:prSet presAssocID="{CD72E561-69A6-4105-BED9-5C5ACA06DD13}" presName="root" presStyleCnt="0"/>
      <dgm:spPr/>
    </dgm:pt>
    <dgm:pt modelId="{5EF22ED2-ACB0-4615-BDF4-8FAF920AFFBE}" type="pres">
      <dgm:prSet presAssocID="{CD72E561-69A6-4105-BED9-5C5ACA06DD13}" presName="rootComposite" presStyleCnt="0"/>
      <dgm:spPr/>
    </dgm:pt>
    <dgm:pt modelId="{8547A6EE-E211-44BC-8D69-52E3CA272C7A}" type="pres">
      <dgm:prSet presAssocID="{CD72E561-69A6-4105-BED9-5C5ACA06DD13}" presName="rootText" presStyleLbl="node1" presStyleIdx="1" presStyleCnt="2"/>
      <dgm:spPr/>
    </dgm:pt>
    <dgm:pt modelId="{8E2EF90E-0852-49B2-8536-62946079674C}" type="pres">
      <dgm:prSet presAssocID="{CD72E561-69A6-4105-BED9-5C5ACA06DD13}" presName="rootConnector" presStyleLbl="node1" presStyleIdx="1" presStyleCnt="2"/>
      <dgm:spPr/>
    </dgm:pt>
    <dgm:pt modelId="{F6934151-B5F5-4F6C-979F-77ACE8ACF96C}" type="pres">
      <dgm:prSet presAssocID="{CD72E561-69A6-4105-BED9-5C5ACA06DD13}" presName="childShape" presStyleCnt="0"/>
      <dgm:spPr/>
    </dgm:pt>
    <dgm:pt modelId="{78F16649-AE25-4831-A020-E8164E4ED8A8}" type="pres">
      <dgm:prSet presAssocID="{D565610A-C4B9-458D-A00E-7763CC7F3BF3}" presName="Name13" presStyleLbl="parChTrans1D2" presStyleIdx="3" presStyleCnt="5"/>
      <dgm:spPr/>
    </dgm:pt>
    <dgm:pt modelId="{741531BD-EC9E-42B3-ADAC-6BEE51E1977C}" type="pres">
      <dgm:prSet presAssocID="{7A07205C-968B-4541-891F-74FED2EC30ED}" presName="childText" presStyleLbl="bgAcc1" presStyleIdx="3" presStyleCnt="5">
        <dgm:presLayoutVars>
          <dgm:bulletEnabled val="1"/>
        </dgm:presLayoutVars>
      </dgm:prSet>
      <dgm:spPr/>
    </dgm:pt>
    <dgm:pt modelId="{A5A8C32F-E5C5-4BC1-907F-092B9DED124D}" type="pres">
      <dgm:prSet presAssocID="{8D47E630-B4AE-4E33-84E1-E7199A671CB4}" presName="Name13" presStyleLbl="parChTrans1D2" presStyleIdx="4" presStyleCnt="5"/>
      <dgm:spPr/>
    </dgm:pt>
    <dgm:pt modelId="{101BBDCD-7D8E-4695-A4A0-6D26B6721608}" type="pres">
      <dgm:prSet presAssocID="{EBDF3983-014C-4810-82F4-8FE5959F3D1E}" presName="childText" presStyleLbl="bgAcc1" presStyleIdx="4" presStyleCnt="5">
        <dgm:presLayoutVars>
          <dgm:bulletEnabled val="1"/>
        </dgm:presLayoutVars>
      </dgm:prSet>
      <dgm:spPr/>
    </dgm:pt>
  </dgm:ptLst>
  <dgm:cxnLst>
    <dgm:cxn modelId="{23F42306-1AE8-4C41-B535-29F0F2696FD0}" srcId="{CD72E561-69A6-4105-BED9-5C5ACA06DD13}" destId="{EBDF3983-014C-4810-82F4-8FE5959F3D1E}" srcOrd="1" destOrd="0" parTransId="{8D47E630-B4AE-4E33-84E1-E7199A671CB4}" sibTransId="{5483ECD1-FA3F-46D9-8576-D46E065A4A05}"/>
    <dgm:cxn modelId="{B7556306-1041-49DE-A4F2-ED8A585EE374}" type="presOf" srcId="{5F442F84-1271-4B30-A6D1-08C07E3D90DD}" destId="{F5BC93A8-72C7-42D1-9ACE-1DEDEE99FFF1}" srcOrd="0" destOrd="0" presId="urn:microsoft.com/office/officeart/2005/8/layout/hierarchy3"/>
    <dgm:cxn modelId="{C2700915-6A24-4838-90C9-D0534EF3142E}" srcId="{D7D05C4F-2685-4365-AEDE-1EEB3A4061AF}" destId="{9A6CEFD5-2A3A-4942-BEBF-77E9A152FA95}" srcOrd="1" destOrd="0" parTransId="{0C67CF48-7173-4AE5-9FFC-535D582049D7}" sibTransId="{C7011858-58E9-4E0B-9795-AA09BC24065D}"/>
    <dgm:cxn modelId="{074DBD2B-F4A0-4D55-8896-A7E3FDCD304C}" type="presOf" srcId="{D7D05C4F-2685-4365-AEDE-1EEB3A4061AF}" destId="{BA2B9212-7B3B-4F51-AA48-49FC03E31E30}" srcOrd="1" destOrd="0" presId="urn:microsoft.com/office/officeart/2005/8/layout/hierarchy3"/>
    <dgm:cxn modelId="{6F36AB37-593E-4E3D-AD5C-4D520ED2A16E}" type="presOf" srcId="{7A07205C-968B-4541-891F-74FED2EC30ED}" destId="{741531BD-EC9E-42B3-ADAC-6BEE51E1977C}" srcOrd="0" destOrd="0" presId="urn:microsoft.com/office/officeart/2005/8/layout/hierarchy3"/>
    <dgm:cxn modelId="{2AD7FC3C-89D6-493C-8BF9-B05C37CECB78}" type="presOf" srcId="{E3ED5815-30CB-4260-ABF4-49C0FCF396DA}" destId="{A8A7FE33-ACA4-447F-B048-D51A6CDEDA76}" srcOrd="0" destOrd="0" presId="urn:microsoft.com/office/officeart/2005/8/layout/hierarchy3"/>
    <dgm:cxn modelId="{5330CE43-10FD-4D6E-9F4A-9F05D0016EB3}" srcId="{E3ED5815-30CB-4260-ABF4-49C0FCF396DA}" destId="{D7D05C4F-2685-4365-AEDE-1EEB3A4061AF}" srcOrd="0" destOrd="0" parTransId="{6D0D3824-3B57-43F7-8F9A-63FB05721145}" sibTransId="{709DDBD3-8AB9-4419-B005-E01D615A0D93}"/>
    <dgm:cxn modelId="{C54C0349-47B2-4F2F-8BB6-EB66730CE491}" type="presOf" srcId="{EBDF3983-014C-4810-82F4-8FE5959F3D1E}" destId="{101BBDCD-7D8E-4695-A4A0-6D26B6721608}" srcOrd="0" destOrd="0" presId="urn:microsoft.com/office/officeart/2005/8/layout/hierarchy3"/>
    <dgm:cxn modelId="{57BAC46B-C6B2-4266-A400-862E46699368}" type="presOf" srcId="{0C67CF48-7173-4AE5-9FFC-535D582049D7}" destId="{25B73E16-FB9B-4F6E-A967-27EE3329CB6F}" srcOrd="0" destOrd="0" presId="urn:microsoft.com/office/officeart/2005/8/layout/hierarchy3"/>
    <dgm:cxn modelId="{49008151-142B-4E70-8959-1A81247C130E}" type="presOf" srcId="{50BEB88F-F963-431A-BC50-FE96CEFC04E6}" destId="{85D74E12-2985-4055-8953-77D3E1CB7AD9}" srcOrd="0" destOrd="0" presId="urn:microsoft.com/office/officeart/2005/8/layout/hierarchy3"/>
    <dgm:cxn modelId="{CA716F56-26F3-419B-AF83-640F95E15473}" type="presOf" srcId="{8D47E630-B4AE-4E33-84E1-E7199A671CB4}" destId="{A5A8C32F-E5C5-4BC1-907F-092B9DED124D}" srcOrd="0" destOrd="0" presId="urn:microsoft.com/office/officeart/2005/8/layout/hierarchy3"/>
    <dgm:cxn modelId="{7EE7429D-92B8-46AB-B0E6-F099EB759AE4}" srcId="{E3ED5815-30CB-4260-ABF4-49C0FCF396DA}" destId="{CD72E561-69A6-4105-BED9-5C5ACA06DD13}" srcOrd="1" destOrd="0" parTransId="{62C7C0D6-814E-4206-A88E-64CC4E5D7ED9}" sibTransId="{67039B9E-CE49-4FF8-B280-02EFE9F3BE09}"/>
    <dgm:cxn modelId="{BC24D7A2-7E91-4064-A8E0-E365E90B278A}" srcId="{D7D05C4F-2685-4365-AEDE-1EEB3A4061AF}" destId="{50BEB88F-F963-431A-BC50-FE96CEFC04E6}" srcOrd="0" destOrd="0" parTransId="{5A7230BA-E25C-4989-933A-BA17D7225194}" sibTransId="{5F20E9F9-4CEE-430A-8301-4ED1D9870B32}"/>
    <dgm:cxn modelId="{A9FD29B7-54CD-4F37-94F7-09E2D001C080}" srcId="{CD72E561-69A6-4105-BED9-5C5ACA06DD13}" destId="{7A07205C-968B-4541-891F-74FED2EC30ED}" srcOrd="0" destOrd="0" parTransId="{D565610A-C4B9-458D-A00E-7763CC7F3BF3}" sibTransId="{0AD3382B-AA50-48ED-B573-9D0DF5AE0F22}"/>
    <dgm:cxn modelId="{F4DEB5BF-D7AE-404F-B9AE-3E2C595D9F5D}" type="presOf" srcId="{9A6CEFD5-2A3A-4942-BEBF-77E9A152FA95}" destId="{0D56E425-AA9E-4181-9ED6-9FA77EBCAC1A}" srcOrd="0" destOrd="0" presId="urn:microsoft.com/office/officeart/2005/8/layout/hierarchy3"/>
    <dgm:cxn modelId="{48D94BCB-0AF0-4813-A2CD-CCB0480944B9}" type="presOf" srcId="{CD72E561-69A6-4105-BED9-5C5ACA06DD13}" destId="{8E2EF90E-0852-49B2-8536-62946079674C}" srcOrd="1" destOrd="0" presId="urn:microsoft.com/office/officeart/2005/8/layout/hierarchy3"/>
    <dgm:cxn modelId="{7A0DC7CD-0EBF-4FF3-B219-239374B9DCC0}" srcId="{D7D05C4F-2685-4365-AEDE-1EEB3A4061AF}" destId="{2887EF65-4F85-4D5C-AD1F-25636100AFBD}" srcOrd="2" destOrd="0" parTransId="{5F442F84-1271-4B30-A6D1-08C07E3D90DD}" sibTransId="{BED32B0C-D8E1-412D-8BF5-54F70A3A9571}"/>
    <dgm:cxn modelId="{F7C012D9-A5E2-499A-B08E-5B5564D39189}" type="presOf" srcId="{5A7230BA-E25C-4989-933A-BA17D7225194}" destId="{F22AE65D-A807-4ECC-B475-92ECA2199D5F}" srcOrd="0" destOrd="0" presId="urn:microsoft.com/office/officeart/2005/8/layout/hierarchy3"/>
    <dgm:cxn modelId="{D9085AE2-1E3E-4958-9A05-92D725EC8E44}" type="presOf" srcId="{D565610A-C4B9-458D-A00E-7763CC7F3BF3}" destId="{78F16649-AE25-4831-A020-E8164E4ED8A8}" srcOrd="0" destOrd="0" presId="urn:microsoft.com/office/officeart/2005/8/layout/hierarchy3"/>
    <dgm:cxn modelId="{E1C548F4-9F86-4CAE-BBA8-0C32735122FF}" type="presOf" srcId="{CD72E561-69A6-4105-BED9-5C5ACA06DD13}" destId="{8547A6EE-E211-44BC-8D69-52E3CA272C7A}" srcOrd="0" destOrd="0" presId="urn:microsoft.com/office/officeart/2005/8/layout/hierarchy3"/>
    <dgm:cxn modelId="{9C0DFCFB-9A3D-4578-ACED-1E1BE8B4AFBF}" type="presOf" srcId="{2887EF65-4F85-4D5C-AD1F-25636100AFBD}" destId="{E606631C-3F35-4A8A-BB32-4385B35A763B}" srcOrd="0" destOrd="0" presId="urn:microsoft.com/office/officeart/2005/8/layout/hierarchy3"/>
    <dgm:cxn modelId="{B4FD38FF-2E31-4428-B6EC-4EE49CB661C2}" type="presOf" srcId="{D7D05C4F-2685-4365-AEDE-1EEB3A4061AF}" destId="{8F15A394-0AEB-4CBC-84C6-B68A028A81D1}" srcOrd="0" destOrd="0" presId="urn:microsoft.com/office/officeart/2005/8/layout/hierarchy3"/>
    <dgm:cxn modelId="{7D01CD1E-963E-481D-9AA5-7EB60DB5AD4F}" type="presParOf" srcId="{A8A7FE33-ACA4-447F-B048-D51A6CDEDA76}" destId="{4BC44211-3F22-40B5-AC0A-E9A5D893F67E}" srcOrd="0" destOrd="0" presId="urn:microsoft.com/office/officeart/2005/8/layout/hierarchy3"/>
    <dgm:cxn modelId="{C8FB9733-9947-437B-A661-21E5D91CF83F}" type="presParOf" srcId="{4BC44211-3F22-40B5-AC0A-E9A5D893F67E}" destId="{418693B5-EC80-4D6D-958F-DEC277A95664}" srcOrd="0" destOrd="0" presId="urn:microsoft.com/office/officeart/2005/8/layout/hierarchy3"/>
    <dgm:cxn modelId="{B2D0DB7B-823F-40DC-92C3-29C1EE385634}" type="presParOf" srcId="{418693B5-EC80-4D6D-958F-DEC277A95664}" destId="{8F15A394-0AEB-4CBC-84C6-B68A028A81D1}" srcOrd="0" destOrd="0" presId="urn:microsoft.com/office/officeart/2005/8/layout/hierarchy3"/>
    <dgm:cxn modelId="{AD391C70-6DE6-4CBA-BDEA-794462A6B549}" type="presParOf" srcId="{418693B5-EC80-4D6D-958F-DEC277A95664}" destId="{BA2B9212-7B3B-4F51-AA48-49FC03E31E30}" srcOrd="1" destOrd="0" presId="urn:microsoft.com/office/officeart/2005/8/layout/hierarchy3"/>
    <dgm:cxn modelId="{F31FEC1D-F296-48C2-89BA-AEF1EB3A3C95}" type="presParOf" srcId="{4BC44211-3F22-40B5-AC0A-E9A5D893F67E}" destId="{8D28710E-9314-4E1B-9EA4-D67F2CF10D87}" srcOrd="1" destOrd="0" presId="urn:microsoft.com/office/officeart/2005/8/layout/hierarchy3"/>
    <dgm:cxn modelId="{05C0AA2A-4E6F-406E-A48A-4D7CFC0D173A}" type="presParOf" srcId="{8D28710E-9314-4E1B-9EA4-D67F2CF10D87}" destId="{F22AE65D-A807-4ECC-B475-92ECA2199D5F}" srcOrd="0" destOrd="0" presId="urn:microsoft.com/office/officeart/2005/8/layout/hierarchy3"/>
    <dgm:cxn modelId="{BF2A9A9D-2700-4426-82B0-A3CA3FA65CB1}" type="presParOf" srcId="{8D28710E-9314-4E1B-9EA4-D67F2CF10D87}" destId="{85D74E12-2985-4055-8953-77D3E1CB7AD9}" srcOrd="1" destOrd="0" presId="urn:microsoft.com/office/officeart/2005/8/layout/hierarchy3"/>
    <dgm:cxn modelId="{5D9C9127-1AE9-4A9C-9B04-A78ED389CA54}" type="presParOf" srcId="{8D28710E-9314-4E1B-9EA4-D67F2CF10D87}" destId="{25B73E16-FB9B-4F6E-A967-27EE3329CB6F}" srcOrd="2" destOrd="0" presId="urn:microsoft.com/office/officeart/2005/8/layout/hierarchy3"/>
    <dgm:cxn modelId="{3EEBB680-FF62-4FFF-A3C7-754FA3ADA95F}" type="presParOf" srcId="{8D28710E-9314-4E1B-9EA4-D67F2CF10D87}" destId="{0D56E425-AA9E-4181-9ED6-9FA77EBCAC1A}" srcOrd="3" destOrd="0" presId="urn:microsoft.com/office/officeart/2005/8/layout/hierarchy3"/>
    <dgm:cxn modelId="{3AFD8BDE-3AC3-41E7-AA28-741E1709F75A}" type="presParOf" srcId="{8D28710E-9314-4E1B-9EA4-D67F2CF10D87}" destId="{F5BC93A8-72C7-42D1-9ACE-1DEDEE99FFF1}" srcOrd="4" destOrd="0" presId="urn:microsoft.com/office/officeart/2005/8/layout/hierarchy3"/>
    <dgm:cxn modelId="{E7A84FC7-9040-47D5-9F10-5561E2EDBCBF}" type="presParOf" srcId="{8D28710E-9314-4E1B-9EA4-D67F2CF10D87}" destId="{E606631C-3F35-4A8A-BB32-4385B35A763B}" srcOrd="5" destOrd="0" presId="urn:microsoft.com/office/officeart/2005/8/layout/hierarchy3"/>
    <dgm:cxn modelId="{0EEB994E-25ED-433A-9A06-258FCAEA2AD1}" type="presParOf" srcId="{A8A7FE33-ACA4-447F-B048-D51A6CDEDA76}" destId="{A7CC1B3E-DB3B-4258-B9E7-592BD649C074}" srcOrd="1" destOrd="0" presId="urn:microsoft.com/office/officeart/2005/8/layout/hierarchy3"/>
    <dgm:cxn modelId="{DDB5CFD3-EA25-4214-8918-5284FB5AD91B}" type="presParOf" srcId="{A7CC1B3E-DB3B-4258-B9E7-592BD649C074}" destId="{5EF22ED2-ACB0-4615-BDF4-8FAF920AFFBE}" srcOrd="0" destOrd="0" presId="urn:microsoft.com/office/officeart/2005/8/layout/hierarchy3"/>
    <dgm:cxn modelId="{FCA83937-D955-4339-883C-276AB8D3790C}" type="presParOf" srcId="{5EF22ED2-ACB0-4615-BDF4-8FAF920AFFBE}" destId="{8547A6EE-E211-44BC-8D69-52E3CA272C7A}" srcOrd="0" destOrd="0" presId="urn:microsoft.com/office/officeart/2005/8/layout/hierarchy3"/>
    <dgm:cxn modelId="{3E77E6E3-7C25-4DAC-A3B1-918BCAA572A6}" type="presParOf" srcId="{5EF22ED2-ACB0-4615-BDF4-8FAF920AFFBE}" destId="{8E2EF90E-0852-49B2-8536-62946079674C}" srcOrd="1" destOrd="0" presId="urn:microsoft.com/office/officeart/2005/8/layout/hierarchy3"/>
    <dgm:cxn modelId="{CD4FE3D2-A5F2-495F-BAC9-F40AFEA88B27}" type="presParOf" srcId="{A7CC1B3E-DB3B-4258-B9E7-592BD649C074}" destId="{F6934151-B5F5-4F6C-979F-77ACE8ACF96C}" srcOrd="1" destOrd="0" presId="urn:microsoft.com/office/officeart/2005/8/layout/hierarchy3"/>
    <dgm:cxn modelId="{4A2DC70F-3C03-4EB4-B267-FDB49D7C9166}" type="presParOf" srcId="{F6934151-B5F5-4F6C-979F-77ACE8ACF96C}" destId="{78F16649-AE25-4831-A020-E8164E4ED8A8}" srcOrd="0" destOrd="0" presId="urn:microsoft.com/office/officeart/2005/8/layout/hierarchy3"/>
    <dgm:cxn modelId="{396FEFAC-EDFA-41EF-9895-070F0A9FE3B2}" type="presParOf" srcId="{F6934151-B5F5-4F6C-979F-77ACE8ACF96C}" destId="{741531BD-EC9E-42B3-ADAC-6BEE51E1977C}" srcOrd="1" destOrd="0" presId="urn:microsoft.com/office/officeart/2005/8/layout/hierarchy3"/>
    <dgm:cxn modelId="{F93ADFF5-0912-4847-B52F-A19DFC9589E1}" type="presParOf" srcId="{F6934151-B5F5-4F6C-979F-77ACE8ACF96C}" destId="{A5A8C32F-E5C5-4BC1-907F-092B9DED124D}" srcOrd="2" destOrd="0" presId="urn:microsoft.com/office/officeart/2005/8/layout/hierarchy3"/>
    <dgm:cxn modelId="{3F6E10F8-C296-457D-AF49-1EE1A75F490F}" type="presParOf" srcId="{F6934151-B5F5-4F6C-979F-77ACE8ACF96C}" destId="{101BBDCD-7D8E-4695-A4A0-6D26B6721608}"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D8549E-27FF-404A-A19D-5FDE81ADAA1B}"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s-ES"/>
        </a:p>
      </dgm:t>
    </dgm:pt>
    <dgm:pt modelId="{3FD7CC48-6669-4DBC-8ACE-DAD6376301DF}">
      <dgm:prSet custT="1"/>
      <dgm:spPr/>
      <dgm:t>
        <a:bodyPr/>
        <a:lstStyle/>
        <a:p>
          <a:r>
            <a:rPr lang="es-MX" sz="2000" dirty="0"/>
            <a:t>Son células alveolares epiteliales basales de carcinoma pulmonar</a:t>
          </a:r>
          <a:endParaRPr lang="es-EC" sz="2000" dirty="0"/>
        </a:p>
      </dgm:t>
    </dgm:pt>
    <dgm:pt modelId="{A58EDE97-9063-4C96-A97D-DE053DFDA4CC}" type="parTrans" cxnId="{4A4A07D1-9AF7-4624-866F-5D2E06A69E94}">
      <dgm:prSet/>
      <dgm:spPr/>
      <dgm:t>
        <a:bodyPr/>
        <a:lstStyle/>
        <a:p>
          <a:endParaRPr lang="es-ES" sz="3600"/>
        </a:p>
      </dgm:t>
    </dgm:pt>
    <dgm:pt modelId="{FAF55E4E-6110-4B2D-A6DA-96B02C145D2A}" type="sibTrans" cxnId="{4A4A07D1-9AF7-4624-866F-5D2E06A69E94}">
      <dgm:prSet/>
      <dgm:spPr/>
      <dgm:t>
        <a:bodyPr/>
        <a:lstStyle/>
        <a:p>
          <a:endParaRPr lang="es-ES" sz="3600"/>
        </a:p>
      </dgm:t>
    </dgm:pt>
    <dgm:pt modelId="{E97AB7FB-0660-4485-A2B7-E866C2BFA7E2}">
      <dgm:prSet custT="1"/>
      <dgm:spPr/>
      <dgm:t>
        <a:bodyPr/>
        <a:lstStyle/>
        <a:p>
          <a:r>
            <a:rPr lang="es-EC" sz="2000" dirty="0"/>
            <a:t>Células de tejido pulmonar canceroso de tumor de un hombre caucásico de 58 años de edad</a:t>
          </a:r>
        </a:p>
      </dgm:t>
    </dgm:pt>
    <dgm:pt modelId="{0BBF528A-E388-401E-8FBD-75A1F40D7986}" type="parTrans" cxnId="{EBD9A4DC-63D8-427C-9A6F-874EEF5F5DCE}">
      <dgm:prSet/>
      <dgm:spPr/>
      <dgm:t>
        <a:bodyPr/>
        <a:lstStyle/>
        <a:p>
          <a:endParaRPr lang="es-ES" sz="3600"/>
        </a:p>
      </dgm:t>
    </dgm:pt>
    <dgm:pt modelId="{02440645-21B6-40E6-9DF3-5A4E09CF9ADC}" type="sibTrans" cxnId="{EBD9A4DC-63D8-427C-9A6F-874EEF5F5DCE}">
      <dgm:prSet/>
      <dgm:spPr/>
      <dgm:t>
        <a:bodyPr/>
        <a:lstStyle/>
        <a:p>
          <a:endParaRPr lang="es-ES" sz="3600"/>
        </a:p>
      </dgm:t>
    </dgm:pt>
    <dgm:pt modelId="{03AB60CA-0958-4725-8330-FDC620C7B9AD}">
      <dgm:prSet custT="1"/>
      <dgm:spPr/>
      <dgm:t>
        <a:bodyPr/>
        <a:lstStyle/>
        <a:p>
          <a:r>
            <a:rPr lang="es-EC" sz="2000" dirty="0"/>
            <a:t>Crecen en </a:t>
          </a:r>
          <a:r>
            <a:rPr lang="es-EC" sz="2000" dirty="0" err="1"/>
            <a:t>monocapa</a:t>
          </a:r>
          <a:endParaRPr lang="es-EC" sz="2000" dirty="0"/>
        </a:p>
      </dgm:t>
    </dgm:pt>
    <dgm:pt modelId="{D3641F1F-CAEB-4ED1-8FF0-1149FA92792E}" type="parTrans" cxnId="{4DD22D11-120E-4F51-ADA1-2010975A5BED}">
      <dgm:prSet/>
      <dgm:spPr/>
      <dgm:t>
        <a:bodyPr/>
        <a:lstStyle/>
        <a:p>
          <a:endParaRPr lang="es-ES" sz="3600"/>
        </a:p>
      </dgm:t>
    </dgm:pt>
    <dgm:pt modelId="{27E9DBC1-4E4E-4EBE-96DD-6E0622B92DFC}" type="sibTrans" cxnId="{4DD22D11-120E-4F51-ADA1-2010975A5BED}">
      <dgm:prSet/>
      <dgm:spPr/>
      <dgm:t>
        <a:bodyPr/>
        <a:lstStyle/>
        <a:p>
          <a:endParaRPr lang="es-ES" sz="3600"/>
        </a:p>
      </dgm:t>
    </dgm:pt>
    <dgm:pt modelId="{8809AF06-54A3-47C4-ABE9-E347D53BD641}">
      <dgm:prSet custT="1"/>
      <dgm:spPr/>
      <dgm:t>
        <a:bodyPr/>
        <a:lstStyle/>
        <a:p>
          <a:r>
            <a:rPr lang="es-EC" sz="2000" dirty="0"/>
            <a:t>Se utiliza ampliamente como un modelo </a:t>
          </a:r>
          <a:r>
            <a:rPr lang="es-EC" sz="2000" i="1" dirty="0"/>
            <a:t>in vitro </a:t>
          </a:r>
          <a:r>
            <a:rPr lang="es-EC" sz="2000" dirty="0"/>
            <a:t>para el metabolismo de drogas</a:t>
          </a:r>
        </a:p>
      </dgm:t>
    </dgm:pt>
    <dgm:pt modelId="{377BA7E5-E2D7-4B27-B2DF-332A2A2A805D}" type="parTrans" cxnId="{511A222E-F184-45AB-8030-3BE7A146FD31}">
      <dgm:prSet/>
      <dgm:spPr/>
      <dgm:t>
        <a:bodyPr/>
        <a:lstStyle/>
        <a:p>
          <a:endParaRPr lang="es-ES" sz="3200"/>
        </a:p>
      </dgm:t>
    </dgm:pt>
    <dgm:pt modelId="{7922D681-D22A-4F1B-89E4-6FED77371A95}" type="sibTrans" cxnId="{511A222E-F184-45AB-8030-3BE7A146FD31}">
      <dgm:prSet/>
      <dgm:spPr/>
      <dgm:t>
        <a:bodyPr/>
        <a:lstStyle/>
        <a:p>
          <a:endParaRPr lang="es-ES" sz="3200"/>
        </a:p>
      </dgm:t>
    </dgm:pt>
    <dgm:pt modelId="{D08A202D-F168-40FC-B0B1-F49C80913229}" type="pres">
      <dgm:prSet presAssocID="{2ED8549E-27FF-404A-A19D-5FDE81ADAA1B}" presName="diagram" presStyleCnt="0">
        <dgm:presLayoutVars>
          <dgm:dir/>
          <dgm:resizeHandles val="exact"/>
        </dgm:presLayoutVars>
      </dgm:prSet>
      <dgm:spPr/>
    </dgm:pt>
    <dgm:pt modelId="{52005858-32C6-49F6-90D1-F4393E6D286D}" type="pres">
      <dgm:prSet presAssocID="{8809AF06-54A3-47C4-ABE9-E347D53BD641}" presName="node" presStyleLbl="node1" presStyleIdx="0" presStyleCnt="4">
        <dgm:presLayoutVars>
          <dgm:bulletEnabled val="1"/>
        </dgm:presLayoutVars>
      </dgm:prSet>
      <dgm:spPr/>
    </dgm:pt>
    <dgm:pt modelId="{D52481D5-D3FE-4699-B885-EFBD51A73832}" type="pres">
      <dgm:prSet presAssocID="{7922D681-D22A-4F1B-89E4-6FED77371A95}" presName="sibTrans" presStyleCnt="0"/>
      <dgm:spPr/>
    </dgm:pt>
    <dgm:pt modelId="{CF5DAAC0-96C2-4981-95EA-7F7B6BE613F8}" type="pres">
      <dgm:prSet presAssocID="{3FD7CC48-6669-4DBC-8ACE-DAD6376301DF}" presName="node" presStyleLbl="node1" presStyleIdx="1" presStyleCnt="4">
        <dgm:presLayoutVars>
          <dgm:bulletEnabled val="1"/>
        </dgm:presLayoutVars>
      </dgm:prSet>
      <dgm:spPr/>
    </dgm:pt>
    <dgm:pt modelId="{C5A7DFB1-569B-4FDE-9ECA-C3C76B697498}" type="pres">
      <dgm:prSet presAssocID="{FAF55E4E-6110-4B2D-A6DA-96B02C145D2A}" presName="sibTrans" presStyleCnt="0"/>
      <dgm:spPr/>
    </dgm:pt>
    <dgm:pt modelId="{281D3630-0821-46BB-9A4C-6B6720F1F34A}" type="pres">
      <dgm:prSet presAssocID="{E97AB7FB-0660-4485-A2B7-E866C2BFA7E2}" presName="node" presStyleLbl="node1" presStyleIdx="2" presStyleCnt="4">
        <dgm:presLayoutVars>
          <dgm:bulletEnabled val="1"/>
        </dgm:presLayoutVars>
      </dgm:prSet>
      <dgm:spPr/>
    </dgm:pt>
    <dgm:pt modelId="{0D9925E3-F97C-4B25-811D-B6AA844C123F}" type="pres">
      <dgm:prSet presAssocID="{02440645-21B6-40E6-9DF3-5A4E09CF9ADC}" presName="sibTrans" presStyleCnt="0"/>
      <dgm:spPr/>
    </dgm:pt>
    <dgm:pt modelId="{287E8D75-69CE-47A6-8929-21112F6EF107}" type="pres">
      <dgm:prSet presAssocID="{03AB60CA-0958-4725-8330-FDC620C7B9AD}" presName="node" presStyleLbl="node1" presStyleIdx="3" presStyleCnt="4">
        <dgm:presLayoutVars>
          <dgm:bulletEnabled val="1"/>
        </dgm:presLayoutVars>
      </dgm:prSet>
      <dgm:spPr/>
    </dgm:pt>
  </dgm:ptLst>
  <dgm:cxnLst>
    <dgm:cxn modelId="{4DD22D11-120E-4F51-ADA1-2010975A5BED}" srcId="{2ED8549E-27FF-404A-A19D-5FDE81ADAA1B}" destId="{03AB60CA-0958-4725-8330-FDC620C7B9AD}" srcOrd="3" destOrd="0" parTransId="{D3641F1F-CAEB-4ED1-8FF0-1149FA92792E}" sibTransId="{27E9DBC1-4E4E-4EBE-96DD-6E0622B92DFC}"/>
    <dgm:cxn modelId="{511A222E-F184-45AB-8030-3BE7A146FD31}" srcId="{2ED8549E-27FF-404A-A19D-5FDE81ADAA1B}" destId="{8809AF06-54A3-47C4-ABE9-E347D53BD641}" srcOrd="0" destOrd="0" parTransId="{377BA7E5-E2D7-4B27-B2DF-332A2A2A805D}" sibTransId="{7922D681-D22A-4F1B-89E4-6FED77371A95}"/>
    <dgm:cxn modelId="{18452968-98A2-4C5F-B07B-3961977CCAB1}" type="presOf" srcId="{2ED8549E-27FF-404A-A19D-5FDE81ADAA1B}" destId="{D08A202D-F168-40FC-B0B1-F49C80913229}" srcOrd="0" destOrd="0" presId="urn:microsoft.com/office/officeart/2005/8/layout/default"/>
    <dgm:cxn modelId="{75B0B850-9EBF-4EAD-A547-8B9838C32082}" type="presOf" srcId="{E97AB7FB-0660-4485-A2B7-E866C2BFA7E2}" destId="{281D3630-0821-46BB-9A4C-6B6720F1F34A}" srcOrd="0" destOrd="0" presId="urn:microsoft.com/office/officeart/2005/8/layout/default"/>
    <dgm:cxn modelId="{83B3CC50-F5C4-4AFD-A192-4E94E863857A}" type="presOf" srcId="{3FD7CC48-6669-4DBC-8ACE-DAD6376301DF}" destId="{CF5DAAC0-96C2-4981-95EA-7F7B6BE613F8}" srcOrd="0" destOrd="0" presId="urn:microsoft.com/office/officeart/2005/8/layout/default"/>
    <dgm:cxn modelId="{4A4A07D1-9AF7-4624-866F-5D2E06A69E94}" srcId="{2ED8549E-27FF-404A-A19D-5FDE81ADAA1B}" destId="{3FD7CC48-6669-4DBC-8ACE-DAD6376301DF}" srcOrd="1" destOrd="0" parTransId="{A58EDE97-9063-4C96-A97D-DE053DFDA4CC}" sibTransId="{FAF55E4E-6110-4B2D-A6DA-96B02C145D2A}"/>
    <dgm:cxn modelId="{EBD9A4DC-63D8-427C-9A6F-874EEF5F5DCE}" srcId="{2ED8549E-27FF-404A-A19D-5FDE81ADAA1B}" destId="{E97AB7FB-0660-4485-A2B7-E866C2BFA7E2}" srcOrd="2" destOrd="0" parTransId="{0BBF528A-E388-401E-8FBD-75A1F40D7986}" sibTransId="{02440645-21B6-40E6-9DF3-5A4E09CF9ADC}"/>
    <dgm:cxn modelId="{A60C21FD-57FA-4E8C-9E42-C13EA2ACCBA2}" type="presOf" srcId="{8809AF06-54A3-47C4-ABE9-E347D53BD641}" destId="{52005858-32C6-49F6-90D1-F4393E6D286D}" srcOrd="0" destOrd="0" presId="urn:microsoft.com/office/officeart/2005/8/layout/default"/>
    <dgm:cxn modelId="{FA838BFE-8EF1-46CA-9891-4FBD755A8BE8}" type="presOf" srcId="{03AB60CA-0958-4725-8330-FDC620C7B9AD}" destId="{287E8D75-69CE-47A6-8929-21112F6EF107}" srcOrd="0" destOrd="0" presId="urn:microsoft.com/office/officeart/2005/8/layout/default"/>
    <dgm:cxn modelId="{E2FB71D5-5F7B-438A-A6D3-6DE2F2E5FE1B}" type="presParOf" srcId="{D08A202D-F168-40FC-B0B1-F49C80913229}" destId="{52005858-32C6-49F6-90D1-F4393E6D286D}" srcOrd="0" destOrd="0" presId="urn:microsoft.com/office/officeart/2005/8/layout/default"/>
    <dgm:cxn modelId="{96DAB8F8-AB7D-46E1-A560-DF855196EBEC}" type="presParOf" srcId="{D08A202D-F168-40FC-B0B1-F49C80913229}" destId="{D52481D5-D3FE-4699-B885-EFBD51A73832}" srcOrd="1" destOrd="0" presId="urn:microsoft.com/office/officeart/2005/8/layout/default"/>
    <dgm:cxn modelId="{C38FFE93-4546-4657-AD4F-6B43C7D5446B}" type="presParOf" srcId="{D08A202D-F168-40FC-B0B1-F49C80913229}" destId="{CF5DAAC0-96C2-4981-95EA-7F7B6BE613F8}" srcOrd="2" destOrd="0" presId="urn:microsoft.com/office/officeart/2005/8/layout/default"/>
    <dgm:cxn modelId="{FC4986F0-706A-41A2-8D9C-D4AC1609B855}" type="presParOf" srcId="{D08A202D-F168-40FC-B0B1-F49C80913229}" destId="{C5A7DFB1-569B-4FDE-9ECA-C3C76B697498}" srcOrd="3" destOrd="0" presId="urn:microsoft.com/office/officeart/2005/8/layout/default"/>
    <dgm:cxn modelId="{223C2D26-A907-430F-822B-938114A8108F}" type="presParOf" srcId="{D08A202D-F168-40FC-B0B1-F49C80913229}" destId="{281D3630-0821-46BB-9A4C-6B6720F1F34A}" srcOrd="4" destOrd="0" presId="urn:microsoft.com/office/officeart/2005/8/layout/default"/>
    <dgm:cxn modelId="{B492CEA3-BD54-4388-AFC2-A830B783F641}" type="presParOf" srcId="{D08A202D-F168-40FC-B0B1-F49C80913229}" destId="{0D9925E3-F97C-4B25-811D-B6AA844C123F}" srcOrd="5" destOrd="0" presId="urn:microsoft.com/office/officeart/2005/8/layout/default"/>
    <dgm:cxn modelId="{8684CD44-9193-4126-ADAE-3068DEF43004}" type="presParOf" srcId="{D08A202D-F168-40FC-B0B1-F49C80913229}" destId="{287E8D75-69CE-47A6-8929-21112F6EF107}"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6DD4DA-3BC8-414B-AE26-5799290C515E}"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s-ES"/>
        </a:p>
      </dgm:t>
    </dgm:pt>
    <dgm:pt modelId="{D90FC303-9C01-4E49-B7A2-2A8BA32EB61D}">
      <dgm:prSet/>
      <dgm:spPr/>
      <dgm:t>
        <a:bodyPr/>
        <a:lstStyle/>
        <a:p>
          <a:pPr rtl="0" eaLnBrk="1" latinLnBrk="0" hangingPunct="1">
            <a:buClrTx/>
            <a:buSzPts val="1800"/>
            <a:buFont typeface="Arial" panose="020B0604020202020204" pitchFamily="34" charset="0"/>
            <a:buChar char="•"/>
          </a:pPr>
          <a:r>
            <a:rPr lang="es-EC"/>
            <a:t>Cirugía</a:t>
          </a:r>
        </a:p>
      </dgm:t>
    </dgm:pt>
    <dgm:pt modelId="{28B52074-0A11-4213-A06F-5C0EBE18B942}" type="parTrans" cxnId="{A9E3C0B1-CD6C-443F-97B9-7735A1B3E271}">
      <dgm:prSet/>
      <dgm:spPr/>
      <dgm:t>
        <a:bodyPr/>
        <a:lstStyle/>
        <a:p>
          <a:endParaRPr lang="es-ES"/>
        </a:p>
      </dgm:t>
    </dgm:pt>
    <dgm:pt modelId="{2B13F797-0658-4EB2-84A1-744699F756F9}" type="sibTrans" cxnId="{A9E3C0B1-CD6C-443F-97B9-7735A1B3E271}">
      <dgm:prSet/>
      <dgm:spPr/>
      <dgm:t>
        <a:bodyPr/>
        <a:lstStyle/>
        <a:p>
          <a:endParaRPr lang="es-ES"/>
        </a:p>
      </dgm:t>
    </dgm:pt>
    <dgm:pt modelId="{FD910205-C528-4ABE-99F9-0770160C1FFB}">
      <dgm:prSet/>
      <dgm:spPr/>
      <dgm:t>
        <a:bodyPr/>
        <a:lstStyle/>
        <a:p>
          <a:pPr rtl="0" eaLnBrk="1" latinLnBrk="0" hangingPunct="1"/>
          <a:r>
            <a:rPr lang="es-EC" dirty="0"/>
            <a:t>Empleado para tumores pequeños y en lugares específicos</a:t>
          </a:r>
        </a:p>
      </dgm:t>
    </dgm:pt>
    <dgm:pt modelId="{EC6DB0AF-18A0-4A79-BDB3-7C15E4024B89}" type="parTrans" cxnId="{CCBF3606-2A8C-44EF-990A-39EE73700175}">
      <dgm:prSet/>
      <dgm:spPr/>
      <dgm:t>
        <a:bodyPr/>
        <a:lstStyle/>
        <a:p>
          <a:endParaRPr lang="es-ES"/>
        </a:p>
      </dgm:t>
    </dgm:pt>
    <dgm:pt modelId="{8F85DDAB-7D95-463F-845C-4C00B651CDAD}" type="sibTrans" cxnId="{CCBF3606-2A8C-44EF-990A-39EE73700175}">
      <dgm:prSet/>
      <dgm:spPr/>
      <dgm:t>
        <a:bodyPr/>
        <a:lstStyle/>
        <a:p>
          <a:endParaRPr lang="es-ES"/>
        </a:p>
      </dgm:t>
    </dgm:pt>
    <dgm:pt modelId="{A0599292-C7AF-44AA-83B9-130116BADFEB}">
      <dgm:prSet/>
      <dgm:spPr/>
      <dgm:t>
        <a:bodyPr/>
        <a:lstStyle/>
        <a:p>
          <a:pPr rtl="0" eaLnBrk="1" latinLnBrk="0" hangingPunct="1"/>
          <a:r>
            <a:rPr lang="es-EC"/>
            <a:t>Radioterapia</a:t>
          </a:r>
        </a:p>
      </dgm:t>
    </dgm:pt>
    <dgm:pt modelId="{5E3E08CB-1564-43EE-9713-D68D3C89F11C}" type="parTrans" cxnId="{617A116C-D379-41BA-B023-FF25CDF64F3E}">
      <dgm:prSet/>
      <dgm:spPr/>
      <dgm:t>
        <a:bodyPr/>
        <a:lstStyle/>
        <a:p>
          <a:endParaRPr lang="es-ES"/>
        </a:p>
      </dgm:t>
    </dgm:pt>
    <dgm:pt modelId="{249CF22C-71C3-474A-B179-554AEBFED8FB}" type="sibTrans" cxnId="{617A116C-D379-41BA-B023-FF25CDF64F3E}">
      <dgm:prSet/>
      <dgm:spPr/>
      <dgm:t>
        <a:bodyPr/>
        <a:lstStyle/>
        <a:p>
          <a:endParaRPr lang="es-ES"/>
        </a:p>
      </dgm:t>
    </dgm:pt>
    <dgm:pt modelId="{0AEF918B-5F56-4240-8577-FAFF1D09244B}">
      <dgm:prSet/>
      <dgm:spPr/>
      <dgm:t>
        <a:bodyPr/>
        <a:lstStyle/>
        <a:p>
          <a:pPr rtl="0" eaLnBrk="1" latinLnBrk="0" hangingPunct="1"/>
          <a:r>
            <a:rPr lang="es-EC" dirty="0"/>
            <a:t>Radiaciones ionizantes para eliminar células cancerígenas</a:t>
          </a:r>
        </a:p>
      </dgm:t>
    </dgm:pt>
    <dgm:pt modelId="{42489036-896B-42B6-9F8E-56C5985B07B6}" type="parTrans" cxnId="{E3C64549-43C0-4BF0-B2C9-7E97525CC05C}">
      <dgm:prSet/>
      <dgm:spPr/>
      <dgm:t>
        <a:bodyPr/>
        <a:lstStyle/>
        <a:p>
          <a:endParaRPr lang="es-ES"/>
        </a:p>
      </dgm:t>
    </dgm:pt>
    <dgm:pt modelId="{827C4712-9483-476E-8A80-EFE11C25F4C9}" type="sibTrans" cxnId="{E3C64549-43C0-4BF0-B2C9-7E97525CC05C}">
      <dgm:prSet/>
      <dgm:spPr/>
      <dgm:t>
        <a:bodyPr/>
        <a:lstStyle/>
        <a:p>
          <a:endParaRPr lang="es-ES"/>
        </a:p>
      </dgm:t>
    </dgm:pt>
    <dgm:pt modelId="{E122B1FB-7D6B-49EA-AABD-71616EC4AE0D}">
      <dgm:prSet/>
      <dgm:spPr/>
      <dgm:t>
        <a:bodyPr/>
        <a:lstStyle/>
        <a:p>
          <a:pPr rtl="0" eaLnBrk="1" latinLnBrk="0" hangingPunct="1"/>
          <a:r>
            <a:rPr lang="es-EC"/>
            <a:t>Quimioterapia</a:t>
          </a:r>
        </a:p>
      </dgm:t>
    </dgm:pt>
    <dgm:pt modelId="{381624F6-FD94-463D-8FAB-9856EBCCF47B}" type="parTrans" cxnId="{969B76CE-BBE1-48F5-80AF-A045E79FB87A}">
      <dgm:prSet/>
      <dgm:spPr/>
      <dgm:t>
        <a:bodyPr/>
        <a:lstStyle/>
        <a:p>
          <a:endParaRPr lang="es-ES"/>
        </a:p>
      </dgm:t>
    </dgm:pt>
    <dgm:pt modelId="{A29F5365-D1E1-465E-96FD-C7656DA98FDB}" type="sibTrans" cxnId="{969B76CE-BBE1-48F5-80AF-A045E79FB87A}">
      <dgm:prSet/>
      <dgm:spPr/>
      <dgm:t>
        <a:bodyPr/>
        <a:lstStyle/>
        <a:p>
          <a:endParaRPr lang="es-ES"/>
        </a:p>
      </dgm:t>
    </dgm:pt>
    <dgm:pt modelId="{AC574320-B29A-4555-B7B3-D046644BCE78}">
      <dgm:prSet/>
      <dgm:spPr/>
      <dgm:t>
        <a:bodyPr/>
        <a:lstStyle/>
        <a:p>
          <a:pPr rtl="0" eaLnBrk="1" latinLnBrk="0" hangingPunct="1"/>
          <a:r>
            <a:rPr lang="es-EC" dirty="0"/>
            <a:t>Uso de fármacos para destruir a células tumorales</a:t>
          </a:r>
        </a:p>
      </dgm:t>
    </dgm:pt>
    <dgm:pt modelId="{FC6092D6-6E48-4567-BCC0-E4A7D26AAE70}" type="parTrans" cxnId="{FA27AA54-1AF2-442F-97F1-0DB05C4A8085}">
      <dgm:prSet/>
      <dgm:spPr/>
      <dgm:t>
        <a:bodyPr/>
        <a:lstStyle/>
        <a:p>
          <a:endParaRPr lang="es-ES"/>
        </a:p>
      </dgm:t>
    </dgm:pt>
    <dgm:pt modelId="{04EA244D-7D3F-4AAB-A1CC-54D61EF85F8C}" type="sibTrans" cxnId="{FA27AA54-1AF2-442F-97F1-0DB05C4A8085}">
      <dgm:prSet/>
      <dgm:spPr/>
      <dgm:t>
        <a:bodyPr/>
        <a:lstStyle/>
        <a:p>
          <a:endParaRPr lang="es-ES"/>
        </a:p>
      </dgm:t>
    </dgm:pt>
    <dgm:pt modelId="{B284474D-EA32-40FA-8C94-0E1CA291EAC5}" type="pres">
      <dgm:prSet presAssocID="{D66DD4DA-3BC8-414B-AE26-5799290C515E}" presName="Name0" presStyleCnt="0">
        <dgm:presLayoutVars>
          <dgm:dir/>
          <dgm:animLvl val="lvl"/>
          <dgm:resizeHandles val="exact"/>
        </dgm:presLayoutVars>
      </dgm:prSet>
      <dgm:spPr/>
    </dgm:pt>
    <dgm:pt modelId="{9D2ABBB8-24B6-49D3-91E5-887AAF447DC3}" type="pres">
      <dgm:prSet presAssocID="{D90FC303-9C01-4E49-B7A2-2A8BA32EB61D}" presName="linNode" presStyleCnt="0"/>
      <dgm:spPr/>
    </dgm:pt>
    <dgm:pt modelId="{C9184BA8-93C7-4F5E-A00E-C0F1947DC2DB}" type="pres">
      <dgm:prSet presAssocID="{D90FC303-9C01-4E49-B7A2-2A8BA32EB61D}" presName="parentText" presStyleLbl="node1" presStyleIdx="0" presStyleCnt="3">
        <dgm:presLayoutVars>
          <dgm:chMax val="1"/>
          <dgm:bulletEnabled val="1"/>
        </dgm:presLayoutVars>
      </dgm:prSet>
      <dgm:spPr/>
    </dgm:pt>
    <dgm:pt modelId="{FC3EE1A0-5209-409D-86F4-C8CD5E9BDB06}" type="pres">
      <dgm:prSet presAssocID="{D90FC303-9C01-4E49-B7A2-2A8BA32EB61D}" presName="descendantText" presStyleLbl="alignAccFollowNode1" presStyleIdx="0" presStyleCnt="3">
        <dgm:presLayoutVars>
          <dgm:bulletEnabled val="1"/>
        </dgm:presLayoutVars>
      </dgm:prSet>
      <dgm:spPr/>
    </dgm:pt>
    <dgm:pt modelId="{705F5314-2EF6-495A-B6C0-ED08144BCD7E}" type="pres">
      <dgm:prSet presAssocID="{2B13F797-0658-4EB2-84A1-744699F756F9}" presName="sp" presStyleCnt="0"/>
      <dgm:spPr/>
    </dgm:pt>
    <dgm:pt modelId="{8EAE5F28-26E9-40E5-88FC-9E7694894C84}" type="pres">
      <dgm:prSet presAssocID="{A0599292-C7AF-44AA-83B9-130116BADFEB}" presName="linNode" presStyleCnt="0"/>
      <dgm:spPr/>
    </dgm:pt>
    <dgm:pt modelId="{68888387-4EDE-42E4-B6C0-95B791F8A3CF}" type="pres">
      <dgm:prSet presAssocID="{A0599292-C7AF-44AA-83B9-130116BADFEB}" presName="parentText" presStyleLbl="node1" presStyleIdx="1" presStyleCnt="3">
        <dgm:presLayoutVars>
          <dgm:chMax val="1"/>
          <dgm:bulletEnabled val="1"/>
        </dgm:presLayoutVars>
      </dgm:prSet>
      <dgm:spPr/>
    </dgm:pt>
    <dgm:pt modelId="{8F88A37C-E2E8-49F9-A143-AEDE9EFB7D45}" type="pres">
      <dgm:prSet presAssocID="{A0599292-C7AF-44AA-83B9-130116BADFEB}" presName="descendantText" presStyleLbl="alignAccFollowNode1" presStyleIdx="1" presStyleCnt="3">
        <dgm:presLayoutVars>
          <dgm:bulletEnabled val="1"/>
        </dgm:presLayoutVars>
      </dgm:prSet>
      <dgm:spPr/>
    </dgm:pt>
    <dgm:pt modelId="{34CFC309-A9E0-4081-81A1-47BC5859FC77}" type="pres">
      <dgm:prSet presAssocID="{249CF22C-71C3-474A-B179-554AEBFED8FB}" presName="sp" presStyleCnt="0"/>
      <dgm:spPr/>
    </dgm:pt>
    <dgm:pt modelId="{72B96F33-F6F4-46F5-B5DF-96771CA6C3CD}" type="pres">
      <dgm:prSet presAssocID="{E122B1FB-7D6B-49EA-AABD-71616EC4AE0D}" presName="linNode" presStyleCnt="0"/>
      <dgm:spPr/>
    </dgm:pt>
    <dgm:pt modelId="{01ED786C-B206-459A-9AEC-2749B49F9238}" type="pres">
      <dgm:prSet presAssocID="{E122B1FB-7D6B-49EA-AABD-71616EC4AE0D}" presName="parentText" presStyleLbl="node1" presStyleIdx="2" presStyleCnt="3">
        <dgm:presLayoutVars>
          <dgm:chMax val="1"/>
          <dgm:bulletEnabled val="1"/>
        </dgm:presLayoutVars>
      </dgm:prSet>
      <dgm:spPr/>
    </dgm:pt>
    <dgm:pt modelId="{1F4E257A-4E94-45E7-B8D4-01BA3FD05976}" type="pres">
      <dgm:prSet presAssocID="{E122B1FB-7D6B-49EA-AABD-71616EC4AE0D}" presName="descendantText" presStyleLbl="alignAccFollowNode1" presStyleIdx="2" presStyleCnt="3">
        <dgm:presLayoutVars>
          <dgm:bulletEnabled val="1"/>
        </dgm:presLayoutVars>
      </dgm:prSet>
      <dgm:spPr/>
    </dgm:pt>
  </dgm:ptLst>
  <dgm:cxnLst>
    <dgm:cxn modelId="{CCBF3606-2A8C-44EF-990A-39EE73700175}" srcId="{D90FC303-9C01-4E49-B7A2-2A8BA32EB61D}" destId="{FD910205-C528-4ABE-99F9-0770160C1FFB}" srcOrd="0" destOrd="0" parTransId="{EC6DB0AF-18A0-4A79-BDB3-7C15E4024B89}" sibTransId="{8F85DDAB-7D95-463F-845C-4C00B651CDAD}"/>
    <dgm:cxn modelId="{E3C64549-43C0-4BF0-B2C9-7E97525CC05C}" srcId="{A0599292-C7AF-44AA-83B9-130116BADFEB}" destId="{0AEF918B-5F56-4240-8577-FAFF1D09244B}" srcOrd="0" destOrd="0" parTransId="{42489036-896B-42B6-9F8E-56C5985B07B6}" sibTransId="{827C4712-9483-476E-8A80-EFE11C25F4C9}"/>
    <dgm:cxn modelId="{617A116C-D379-41BA-B023-FF25CDF64F3E}" srcId="{D66DD4DA-3BC8-414B-AE26-5799290C515E}" destId="{A0599292-C7AF-44AA-83B9-130116BADFEB}" srcOrd="1" destOrd="0" parTransId="{5E3E08CB-1564-43EE-9713-D68D3C89F11C}" sibTransId="{249CF22C-71C3-474A-B179-554AEBFED8FB}"/>
    <dgm:cxn modelId="{9B0DB673-5FA8-4D9A-AE81-56421AB1DD64}" type="presOf" srcId="{E122B1FB-7D6B-49EA-AABD-71616EC4AE0D}" destId="{01ED786C-B206-459A-9AEC-2749B49F9238}" srcOrd="0" destOrd="0" presId="urn:microsoft.com/office/officeart/2005/8/layout/vList5"/>
    <dgm:cxn modelId="{FA27AA54-1AF2-442F-97F1-0DB05C4A8085}" srcId="{E122B1FB-7D6B-49EA-AABD-71616EC4AE0D}" destId="{AC574320-B29A-4555-B7B3-D046644BCE78}" srcOrd="0" destOrd="0" parTransId="{FC6092D6-6E48-4567-BCC0-E4A7D26AAE70}" sibTransId="{04EA244D-7D3F-4AAB-A1CC-54D61EF85F8C}"/>
    <dgm:cxn modelId="{E6231593-8641-4C66-B2CD-55AF35C13AA7}" type="presOf" srcId="{D90FC303-9C01-4E49-B7A2-2A8BA32EB61D}" destId="{C9184BA8-93C7-4F5E-A00E-C0F1947DC2DB}" srcOrd="0" destOrd="0" presId="urn:microsoft.com/office/officeart/2005/8/layout/vList5"/>
    <dgm:cxn modelId="{C7BCABA0-0077-4E80-93BA-264B61EE99AB}" type="presOf" srcId="{D66DD4DA-3BC8-414B-AE26-5799290C515E}" destId="{B284474D-EA32-40FA-8C94-0E1CA291EAC5}" srcOrd="0" destOrd="0" presId="urn:microsoft.com/office/officeart/2005/8/layout/vList5"/>
    <dgm:cxn modelId="{ABA679AC-67AF-4860-A5B3-A64DFCDFD2A5}" type="presOf" srcId="{0AEF918B-5F56-4240-8577-FAFF1D09244B}" destId="{8F88A37C-E2E8-49F9-A143-AEDE9EFB7D45}" srcOrd="0" destOrd="0" presId="urn:microsoft.com/office/officeart/2005/8/layout/vList5"/>
    <dgm:cxn modelId="{A9E3C0B1-CD6C-443F-97B9-7735A1B3E271}" srcId="{D66DD4DA-3BC8-414B-AE26-5799290C515E}" destId="{D90FC303-9C01-4E49-B7A2-2A8BA32EB61D}" srcOrd="0" destOrd="0" parTransId="{28B52074-0A11-4213-A06F-5C0EBE18B942}" sibTransId="{2B13F797-0658-4EB2-84A1-744699F756F9}"/>
    <dgm:cxn modelId="{B33190C9-21D1-4E87-8465-C97A792DD1CD}" type="presOf" srcId="{A0599292-C7AF-44AA-83B9-130116BADFEB}" destId="{68888387-4EDE-42E4-B6C0-95B791F8A3CF}" srcOrd="0" destOrd="0" presId="urn:microsoft.com/office/officeart/2005/8/layout/vList5"/>
    <dgm:cxn modelId="{969B76CE-BBE1-48F5-80AF-A045E79FB87A}" srcId="{D66DD4DA-3BC8-414B-AE26-5799290C515E}" destId="{E122B1FB-7D6B-49EA-AABD-71616EC4AE0D}" srcOrd="2" destOrd="0" parTransId="{381624F6-FD94-463D-8FAB-9856EBCCF47B}" sibTransId="{A29F5365-D1E1-465E-96FD-C7656DA98FDB}"/>
    <dgm:cxn modelId="{A0E9A3D2-ECC4-444B-8090-A12BD03CC309}" type="presOf" srcId="{FD910205-C528-4ABE-99F9-0770160C1FFB}" destId="{FC3EE1A0-5209-409D-86F4-C8CD5E9BDB06}" srcOrd="0" destOrd="0" presId="urn:microsoft.com/office/officeart/2005/8/layout/vList5"/>
    <dgm:cxn modelId="{DBBF65EF-A11F-480A-BC94-FFAB53C0CA83}" type="presOf" srcId="{AC574320-B29A-4555-B7B3-D046644BCE78}" destId="{1F4E257A-4E94-45E7-B8D4-01BA3FD05976}" srcOrd="0" destOrd="0" presId="urn:microsoft.com/office/officeart/2005/8/layout/vList5"/>
    <dgm:cxn modelId="{86D4D0A6-F9D5-42FA-80D0-4DCE7D4D6DD2}" type="presParOf" srcId="{B284474D-EA32-40FA-8C94-0E1CA291EAC5}" destId="{9D2ABBB8-24B6-49D3-91E5-887AAF447DC3}" srcOrd="0" destOrd="0" presId="urn:microsoft.com/office/officeart/2005/8/layout/vList5"/>
    <dgm:cxn modelId="{23DE0C35-FDC3-40C2-8594-E77A8027BC38}" type="presParOf" srcId="{9D2ABBB8-24B6-49D3-91E5-887AAF447DC3}" destId="{C9184BA8-93C7-4F5E-A00E-C0F1947DC2DB}" srcOrd="0" destOrd="0" presId="urn:microsoft.com/office/officeart/2005/8/layout/vList5"/>
    <dgm:cxn modelId="{5CDE7A15-1E22-4EF4-A51F-8099DB60EBC7}" type="presParOf" srcId="{9D2ABBB8-24B6-49D3-91E5-887AAF447DC3}" destId="{FC3EE1A0-5209-409D-86F4-C8CD5E9BDB06}" srcOrd="1" destOrd="0" presId="urn:microsoft.com/office/officeart/2005/8/layout/vList5"/>
    <dgm:cxn modelId="{4DB35EC8-B2E5-43DC-AD0E-D067EDC7EA5B}" type="presParOf" srcId="{B284474D-EA32-40FA-8C94-0E1CA291EAC5}" destId="{705F5314-2EF6-495A-B6C0-ED08144BCD7E}" srcOrd="1" destOrd="0" presId="urn:microsoft.com/office/officeart/2005/8/layout/vList5"/>
    <dgm:cxn modelId="{BFE86B52-4CF7-4C66-B8E2-CB109AA82FFA}" type="presParOf" srcId="{B284474D-EA32-40FA-8C94-0E1CA291EAC5}" destId="{8EAE5F28-26E9-40E5-88FC-9E7694894C84}" srcOrd="2" destOrd="0" presId="urn:microsoft.com/office/officeart/2005/8/layout/vList5"/>
    <dgm:cxn modelId="{41865A9E-DF07-4C4B-979A-49BBB1992222}" type="presParOf" srcId="{8EAE5F28-26E9-40E5-88FC-9E7694894C84}" destId="{68888387-4EDE-42E4-B6C0-95B791F8A3CF}" srcOrd="0" destOrd="0" presId="urn:microsoft.com/office/officeart/2005/8/layout/vList5"/>
    <dgm:cxn modelId="{7DA14EE9-BC0B-41CE-80E5-E46D8BF9817C}" type="presParOf" srcId="{8EAE5F28-26E9-40E5-88FC-9E7694894C84}" destId="{8F88A37C-E2E8-49F9-A143-AEDE9EFB7D45}" srcOrd="1" destOrd="0" presId="urn:microsoft.com/office/officeart/2005/8/layout/vList5"/>
    <dgm:cxn modelId="{35E115DD-F10B-4904-88C0-C21BDAAA758F}" type="presParOf" srcId="{B284474D-EA32-40FA-8C94-0E1CA291EAC5}" destId="{34CFC309-A9E0-4081-81A1-47BC5859FC77}" srcOrd="3" destOrd="0" presId="urn:microsoft.com/office/officeart/2005/8/layout/vList5"/>
    <dgm:cxn modelId="{4ADB19D9-019B-4C43-8348-50FE88FCED66}" type="presParOf" srcId="{B284474D-EA32-40FA-8C94-0E1CA291EAC5}" destId="{72B96F33-F6F4-46F5-B5DF-96771CA6C3CD}" srcOrd="4" destOrd="0" presId="urn:microsoft.com/office/officeart/2005/8/layout/vList5"/>
    <dgm:cxn modelId="{B0589BF1-7151-4E54-8F37-ED24F54B039B}" type="presParOf" srcId="{72B96F33-F6F4-46F5-B5DF-96771CA6C3CD}" destId="{01ED786C-B206-459A-9AEC-2749B49F9238}" srcOrd="0" destOrd="0" presId="urn:microsoft.com/office/officeart/2005/8/layout/vList5"/>
    <dgm:cxn modelId="{C3AA4610-79A5-4D43-A080-4252D21C9F44}" type="presParOf" srcId="{72B96F33-F6F4-46F5-B5DF-96771CA6C3CD}" destId="{1F4E257A-4E94-45E7-B8D4-01BA3FD0597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527A29-B604-4FFD-BE1C-BE6977F35B42}"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S"/>
        </a:p>
      </dgm:t>
    </dgm:pt>
    <dgm:pt modelId="{5CB937B4-6064-4EF9-B917-639D53643849}">
      <dgm:prSet custT="1"/>
      <dgm:spPr/>
      <dgm:t>
        <a:bodyPr/>
        <a:lstStyle/>
        <a:p>
          <a:pPr rtl="0" eaLnBrk="1" latinLnBrk="0" hangingPunct="1"/>
          <a:r>
            <a:rPr lang="es-EC" sz="1800"/>
            <a:t>Potasio (98% intracelular) </a:t>
          </a:r>
        </a:p>
      </dgm:t>
    </dgm:pt>
    <dgm:pt modelId="{7BB9D7ED-F8AC-48F5-B3A5-FE070DD25748}" type="parTrans" cxnId="{9F004DA3-11C1-4827-B028-3CCE2B48858E}">
      <dgm:prSet/>
      <dgm:spPr/>
      <dgm:t>
        <a:bodyPr/>
        <a:lstStyle/>
        <a:p>
          <a:endParaRPr lang="es-ES" sz="1400"/>
        </a:p>
      </dgm:t>
    </dgm:pt>
    <dgm:pt modelId="{F6A22D40-BE54-4802-90C5-234DD9C56CBC}" type="sibTrans" cxnId="{9F004DA3-11C1-4827-B028-3CCE2B48858E}">
      <dgm:prSet/>
      <dgm:spPr/>
      <dgm:t>
        <a:bodyPr/>
        <a:lstStyle/>
        <a:p>
          <a:endParaRPr lang="es-ES" sz="1400"/>
        </a:p>
      </dgm:t>
    </dgm:pt>
    <dgm:pt modelId="{0A8C7645-D69D-4436-A468-4557230D0369}">
      <dgm:prSet custT="1"/>
      <dgm:spPr/>
      <dgm:t>
        <a:bodyPr/>
        <a:lstStyle/>
        <a:p>
          <a:pPr rtl="0" eaLnBrk="1" latinLnBrk="0" hangingPunct="1"/>
          <a:r>
            <a:rPr lang="es-EC" sz="1600" dirty="0"/>
            <a:t>Síntesis de proteínas y ADN</a:t>
          </a:r>
        </a:p>
      </dgm:t>
    </dgm:pt>
    <dgm:pt modelId="{268FC0CB-0920-4A07-B4A5-5DC60261180D}" type="parTrans" cxnId="{9E6CD560-7886-41D9-9F7C-031526770972}">
      <dgm:prSet/>
      <dgm:spPr/>
      <dgm:t>
        <a:bodyPr/>
        <a:lstStyle/>
        <a:p>
          <a:endParaRPr lang="es-ES" sz="1400"/>
        </a:p>
      </dgm:t>
    </dgm:pt>
    <dgm:pt modelId="{F6CFEF50-26DB-4A83-A1E6-089262235FDC}" type="sibTrans" cxnId="{9E6CD560-7886-41D9-9F7C-031526770972}">
      <dgm:prSet/>
      <dgm:spPr/>
      <dgm:t>
        <a:bodyPr/>
        <a:lstStyle/>
        <a:p>
          <a:endParaRPr lang="es-ES" sz="1400"/>
        </a:p>
      </dgm:t>
    </dgm:pt>
    <dgm:pt modelId="{ED9F7C7E-BA49-4231-97E1-9415D2297FC0}">
      <dgm:prSet custT="1"/>
      <dgm:spPr/>
      <dgm:t>
        <a:bodyPr/>
        <a:lstStyle/>
        <a:p>
          <a:pPr rtl="0" eaLnBrk="1" latinLnBrk="0" hangingPunct="1"/>
          <a:r>
            <a:rPr lang="es-EC" sz="1600" dirty="0"/>
            <a:t>Crecimiento celular</a:t>
          </a:r>
        </a:p>
      </dgm:t>
    </dgm:pt>
    <dgm:pt modelId="{44B712F9-3E01-45EA-9A5F-0DE084DEC11E}" type="parTrans" cxnId="{CDEA22F0-5A36-4ACF-8A79-51A858D7B23D}">
      <dgm:prSet/>
      <dgm:spPr/>
      <dgm:t>
        <a:bodyPr/>
        <a:lstStyle/>
        <a:p>
          <a:endParaRPr lang="es-ES" sz="1400"/>
        </a:p>
      </dgm:t>
    </dgm:pt>
    <dgm:pt modelId="{015604BE-0E8A-4AA1-8FC4-241112A8815D}" type="sibTrans" cxnId="{CDEA22F0-5A36-4ACF-8A79-51A858D7B23D}">
      <dgm:prSet/>
      <dgm:spPr/>
      <dgm:t>
        <a:bodyPr/>
        <a:lstStyle/>
        <a:p>
          <a:endParaRPr lang="es-ES" sz="1400"/>
        </a:p>
      </dgm:t>
    </dgm:pt>
    <dgm:pt modelId="{2C7244AE-B769-4B06-AD25-250C68A87240}">
      <dgm:prSet custT="1"/>
      <dgm:spPr/>
      <dgm:t>
        <a:bodyPr/>
        <a:lstStyle/>
        <a:p>
          <a:pPr rtl="0" eaLnBrk="1" latinLnBrk="0" hangingPunct="1"/>
          <a:r>
            <a:rPr lang="es-EC" sz="1600" dirty="0"/>
            <a:t>División celular</a:t>
          </a:r>
        </a:p>
      </dgm:t>
    </dgm:pt>
    <dgm:pt modelId="{A8BC50BB-95E0-48CF-97BA-9630BB98E09F}" type="parTrans" cxnId="{DFD01E6E-A29A-45FD-B762-3FC804236953}">
      <dgm:prSet/>
      <dgm:spPr/>
      <dgm:t>
        <a:bodyPr/>
        <a:lstStyle/>
        <a:p>
          <a:endParaRPr lang="es-ES" sz="1400"/>
        </a:p>
      </dgm:t>
    </dgm:pt>
    <dgm:pt modelId="{FFF5B2D7-3E8B-4A2C-86BE-B64D2C8623A6}" type="sibTrans" cxnId="{DFD01E6E-A29A-45FD-B762-3FC804236953}">
      <dgm:prSet/>
      <dgm:spPr/>
      <dgm:t>
        <a:bodyPr/>
        <a:lstStyle/>
        <a:p>
          <a:endParaRPr lang="es-ES" sz="1400"/>
        </a:p>
      </dgm:t>
    </dgm:pt>
    <dgm:pt modelId="{86D0BD88-8207-417C-A1F0-C09DA3CAED04}">
      <dgm:prSet custT="1"/>
      <dgm:spPr/>
      <dgm:t>
        <a:bodyPr/>
        <a:lstStyle/>
        <a:p>
          <a:pPr rtl="0" eaLnBrk="1" latinLnBrk="0" hangingPunct="1"/>
          <a:r>
            <a:rPr lang="es-EC" sz="1600" dirty="0"/>
            <a:t>Regulación del volumen celular</a:t>
          </a:r>
        </a:p>
      </dgm:t>
    </dgm:pt>
    <dgm:pt modelId="{D25E5F08-B2BD-4526-8DA1-EA8A9CD90107}" type="parTrans" cxnId="{045E636C-C6AA-42B7-93E2-3B98A5EC7D71}">
      <dgm:prSet/>
      <dgm:spPr/>
      <dgm:t>
        <a:bodyPr/>
        <a:lstStyle/>
        <a:p>
          <a:endParaRPr lang="es-ES" sz="1400"/>
        </a:p>
      </dgm:t>
    </dgm:pt>
    <dgm:pt modelId="{955AD0D5-0F47-4DB6-A9BF-75BFE5546019}" type="sibTrans" cxnId="{045E636C-C6AA-42B7-93E2-3B98A5EC7D71}">
      <dgm:prSet/>
      <dgm:spPr/>
      <dgm:t>
        <a:bodyPr/>
        <a:lstStyle/>
        <a:p>
          <a:endParaRPr lang="es-ES" sz="1400"/>
        </a:p>
      </dgm:t>
    </dgm:pt>
    <dgm:pt modelId="{25005CB7-CB06-4A53-91ED-D35AE5BB6A06}" type="pres">
      <dgm:prSet presAssocID="{66527A29-B604-4FFD-BE1C-BE6977F35B42}" presName="linear" presStyleCnt="0">
        <dgm:presLayoutVars>
          <dgm:animLvl val="lvl"/>
          <dgm:resizeHandles val="exact"/>
        </dgm:presLayoutVars>
      </dgm:prSet>
      <dgm:spPr/>
    </dgm:pt>
    <dgm:pt modelId="{2CDF1AA4-8DBB-42C0-A075-3291B6485E58}" type="pres">
      <dgm:prSet presAssocID="{5CB937B4-6064-4EF9-B917-639D53643849}" presName="parentText" presStyleLbl="node1" presStyleIdx="0" presStyleCnt="1">
        <dgm:presLayoutVars>
          <dgm:chMax val="0"/>
          <dgm:bulletEnabled val="1"/>
        </dgm:presLayoutVars>
      </dgm:prSet>
      <dgm:spPr/>
    </dgm:pt>
    <dgm:pt modelId="{7A6EE6B6-2A42-4BEF-AC09-6B8566CF3021}" type="pres">
      <dgm:prSet presAssocID="{5CB937B4-6064-4EF9-B917-639D53643849}" presName="childText" presStyleLbl="revTx" presStyleIdx="0" presStyleCnt="1">
        <dgm:presLayoutVars>
          <dgm:bulletEnabled val="1"/>
        </dgm:presLayoutVars>
      </dgm:prSet>
      <dgm:spPr/>
    </dgm:pt>
  </dgm:ptLst>
  <dgm:cxnLst>
    <dgm:cxn modelId="{8C02700C-FE01-4FF6-999E-DC5B75705EF0}" type="presOf" srcId="{66527A29-B604-4FFD-BE1C-BE6977F35B42}" destId="{25005CB7-CB06-4A53-91ED-D35AE5BB6A06}" srcOrd="0" destOrd="0" presId="urn:microsoft.com/office/officeart/2005/8/layout/vList2"/>
    <dgm:cxn modelId="{D2275617-F314-416D-92BF-9F379FAE6115}" type="presOf" srcId="{86D0BD88-8207-417C-A1F0-C09DA3CAED04}" destId="{7A6EE6B6-2A42-4BEF-AC09-6B8566CF3021}" srcOrd="0" destOrd="3" presId="urn:microsoft.com/office/officeart/2005/8/layout/vList2"/>
    <dgm:cxn modelId="{9E6CD560-7886-41D9-9F7C-031526770972}" srcId="{5CB937B4-6064-4EF9-B917-639D53643849}" destId="{0A8C7645-D69D-4436-A468-4557230D0369}" srcOrd="0" destOrd="0" parTransId="{268FC0CB-0920-4A07-B4A5-5DC60261180D}" sibTransId="{F6CFEF50-26DB-4A83-A1E6-089262235FDC}"/>
    <dgm:cxn modelId="{045E636C-C6AA-42B7-93E2-3B98A5EC7D71}" srcId="{5CB937B4-6064-4EF9-B917-639D53643849}" destId="{86D0BD88-8207-417C-A1F0-C09DA3CAED04}" srcOrd="3" destOrd="0" parTransId="{D25E5F08-B2BD-4526-8DA1-EA8A9CD90107}" sibTransId="{955AD0D5-0F47-4DB6-A9BF-75BFE5546019}"/>
    <dgm:cxn modelId="{DFD01E6E-A29A-45FD-B762-3FC804236953}" srcId="{5CB937B4-6064-4EF9-B917-639D53643849}" destId="{2C7244AE-B769-4B06-AD25-250C68A87240}" srcOrd="2" destOrd="0" parTransId="{A8BC50BB-95E0-48CF-97BA-9630BB98E09F}" sibTransId="{FFF5B2D7-3E8B-4A2C-86BE-B64D2C8623A6}"/>
    <dgm:cxn modelId="{3C832690-953D-4635-BBC7-DECC9717060D}" type="presOf" srcId="{0A8C7645-D69D-4436-A468-4557230D0369}" destId="{7A6EE6B6-2A42-4BEF-AC09-6B8566CF3021}" srcOrd="0" destOrd="0" presId="urn:microsoft.com/office/officeart/2005/8/layout/vList2"/>
    <dgm:cxn modelId="{EE5A3E9C-F191-4B31-BBA0-918A645ED419}" type="presOf" srcId="{5CB937B4-6064-4EF9-B917-639D53643849}" destId="{2CDF1AA4-8DBB-42C0-A075-3291B6485E58}" srcOrd="0" destOrd="0" presId="urn:microsoft.com/office/officeart/2005/8/layout/vList2"/>
    <dgm:cxn modelId="{9F004DA3-11C1-4827-B028-3CCE2B48858E}" srcId="{66527A29-B604-4FFD-BE1C-BE6977F35B42}" destId="{5CB937B4-6064-4EF9-B917-639D53643849}" srcOrd="0" destOrd="0" parTransId="{7BB9D7ED-F8AC-48F5-B3A5-FE070DD25748}" sibTransId="{F6A22D40-BE54-4802-90C5-234DD9C56CBC}"/>
    <dgm:cxn modelId="{32BFF9AD-B0F8-4C2A-AFE3-2D5DC41773BF}" type="presOf" srcId="{2C7244AE-B769-4B06-AD25-250C68A87240}" destId="{7A6EE6B6-2A42-4BEF-AC09-6B8566CF3021}" srcOrd="0" destOrd="2" presId="urn:microsoft.com/office/officeart/2005/8/layout/vList2"/>
    <dgm:cxn modelId="{FA4456BD-642D-4E29-95AB-50A4B26BF5CE}" type="presOf" srcId="{ED9F7C7E-BA49-4231-97E1-9415D2297FC0}" destId="{7A6EE6B6-2A42-4BEF-AC09-6B8566CF3021}" srcOrd="0" destOrd="1" presId="urn:microsoft.com/office/officeart/2005/8/layout/vList2"/>
    <dgm:cxn modelId="{CDEA22F0-5A36-4ACF-8A79-51A858D7B23D}" srcId="{5CB937B4-6064-4EF9-B917-639D53643849}" destId="{ED9F7C7E-BA49-4231-97E1-9415D2297FC0}" srcOrd="1" destOrd="0" parTransId="{44B712F9-3E01-45EA-9A5F-0DE084DEC11E}" sibTransId="{015604BE-0E8A-4AA1-8FC4-241112A8815D}"/>
    <dgm:cxn modelId="{80DA7FFE-3BAC-49A7-9210-99B724FC0DF3}" type="presParOf" srcId="{25005CB7-CB06-4A53-91ED-D35AE5BB6A06}" destId="{2CDF1AA4-8DBB-42C0-A075-3291B6485E58}" srcOrd="0" destOrd="0" presId="urn:microsoft.com/office/officeart/2005/8/layout/vList2"/>
    <dgm:cxn modelId="{B71DE306-D55D-413F-BB3B-3DE2369C209A}" type="presParOf" srcId="{25005CB7-CB06-4A53-91ED-D35AE5BB6A06}" destId="{7A6EE6B6-2A42-4BEF-AC09-6B8566CF302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69B73B-965C-4DE6-8C50-DD799DFBFD53}"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s-ES"/>
        </a:p>
      </dgm:t>
    </dgm:pt>
    <dgm:pt modelId="{227335CC-A36C-4F6D-9DC0-2C98EFA22D1B}">
      <dgm:prSet/>
      <dgm:spPr/>
      <dgm:t>
        <a:bodyPr/>
        <a:lstStyle/>
        <a:p>
          <a:pPr rtl="0" eaLnBrk="1" latinLnBrk="0" hangingPunct="1">
            <a:buClrTx/>
            <a:buSzPts val="1800"/>
            <a:buFont typeface="Arial" panose="020B0604020202020204" pitchFamily="34" charset="0"/>
            <a:buChar char="•"/>
          </a:pPr>
          <a:r>
            <a:rPr lang="es-EC" dirty="0"/>
            <a:t>PCR: 300 000 células/caja Petri</a:t>
          </a:r>
        </a:p>
      </dgm:t>
    </dgm:pt>
    <dgm:pt modelId="{0F3F9863-12B2-4CB6-A775-9EB3D5D38056}" type="parTrans" cxnId="{B9B91303-500C-4269-95F3-71A21142CF0C}">
      <dgm:prSet/>
      <dgm:spPr/>
      <dgm:t>
        <a:bodyPr/>
        <a:lstStyle/>
        <a:p>
          <a:endParaRPr lang="es-ES"/>
        </a:p>
      </dgm:t>
    </dgm:pt>
    <dgm:pt modelId="{B38F79CD-FD33-4A97-9BC7-6DD573BCF3E5}" type="sibTrans" cxnId="{B9B91303-500C-4269-95F3-71A21142CF0C}">
      <dgm:prSet/>
      <dgm:spPr/>
      <dgm:t>
        <a:bodyPr/>
        <a:lstStyle/>
        <a:p>
          <a:endParaRPr lang="es-ES"/>
        </a:p>
      </dgm:t>
    </dgm:pt>
    <dgm:pt modelId="{A142C1C8-4E54-4AC2-B820-AE6C79665CB4}">
      <dgm:prSet/>
      <dgm:spPr/>
      <dgm:t>
        <a:bodyPr/>
        <a:lstStyle/>
        <a:p>
          <a:pPr rtl="0" eaLnBrk="1" latinLnBrk="0" hangingPunct="1"/>
          <a:r>
            <a:rPr lang="es-EC" dirty="0"/>
            <a:t>Inmunocitoquímica:     400 000 células/caja Petri</a:t>
          </a:r>
        </a:p>
      </dgm:t>
    </dgm:pt>
    <dgm:pt modelId="{35D7CCE1-FC5C-4B03-94F9-B4FB6637E267}" type="parTrans" cxnId="{179B02B4-F25A-4072-A0F9-FF508B908DFE}">
      <dgm:prSet/>
      <dgm:spPr/>
      <dgm:t>
        <a:bodyPr/>
        <a:lstStyle/>
        <a:p>
          <a:endParaRPr lang="es-ES"/>
        </a:p>
      </dgm:t>
    </dgm:pt>
    <dgm:pt modelId="{1BACA8F6-0B2F-4B5A-A7AA-05AFA621ACA6}" type="sibTrans" cxnId="{179B02B4-F25A-4072-A0F9-FF508B908DFE}">
      <dgm:prSet/>
      <dgm:spPr/>
      <dgm:t>
        <a:bodyPr/>
        <a:lstStyle/>
        <a:p>
          <a:endParaRPr lang="es-ES"/>
        </a:p>
      </dgm:t>
    </dgm:pt>
    <dgm:pt modelId="{1C618577-3429-48D5-A9E8-369DD2B0B008}" type="pres">
      <dgm:prSet presAssocID="{6969B73B-965C-4DE6-8C50-DD799DFBFD53}" presName="linear" presStyleCnt="0">
        <dgm:presLayoutVars>
          <dgm:dir/>
          <dgm:animLvl val="lvl"/>
          <dgm:resizeHandles val="exact"/>
        </dgm:presLayoutVars>
      </dgm:prSet>
      <dgm:spPr/>
    </dgm:pt>
    <dgm:pt modelId="{9384A5E8-2437-4D43-AF26-971AE346AB77}" type="pres">
      <dgm:prSet presAssocID="{227335CC-A36C-4F6D-9DC0-2C98EFA22D1B}" presName="parentLin" presStyleCnt="0"/>
      <dgm:spPr/>
    </dgm:pt>
    <dgm:pt modelId="{74BB2E3E-C41B-44FB-8787-91FAE8215735}" type="pres">
      <dgm:prSet presAssocID="{227335CC-A36C-4F6D-9DC0-2C98EFA22D1B}" presName="parentLeftMargin" presStyleLbl="node1" presStyleIdx="0" presStyleCnt="2"/>
      <dgm:spPr/>
    </dgm:pt>
    <dgm:pt modelId="{DE38B206-02B5-4E9A-A177-1366582AE138}" type="pres">
      <dgm:prSet presAssocID="{227335CC-A36C-4F6D-9DC0-2C98EFA22D1B}" presName="parentText" presStyleLbl="node1" presStyleIdx="0" presStyleCnt="2">
        <dgm:presLayoutVars>
          <dgm:chMax val="0"/>
          <dgm:bulletEnabled val="1"/>
        </dgm:presLayoutVars>
      </dgm:prSet>
      <dgm:spPr/>
    </dgm:pt>
    <dgm:pt modelId="{1E86CD92-2B5C-4621-AB2B-8B94E3D1080A}" type="pres">
      <dgm:prSet presAssocID="{227335CC-A36C-4F6D-9DC0-2C98EFA22D1B}" presName="negativeSpace" presStyleCnt="0"/>
      <dgm:spPr/>
    </dgm:pt>
    <dgm:pt modelId="{F160614A-052D-42AA-A79E-48B0A116FDA5}" type="pres">
      <dgm:prSet presAssocID="{227335CC-A36C-4F6D-9DC0-2C98EFA22D1B}" presName="childText" presStyleLbl="conFgAcc1" presStyleIdx="0" presStyleCnt="2">
        <dgm:presLayoutVars>
          <dgm:bulletEnabled val="1"/>
        </dgm:presLayoutVars>
      </dgm:prSet>
      <dgm:spPr/>
    </dgm:pt>
    <dgm:pt modelId="{F89AEB18-2329-457C-808A-DABADB7ED63E}" type="pres">
      <dgm:prSet presAssocID="{B38F79CD-FD33-4A97-9BC7-6DD573BCF3E5}" presName="spaceBetweenRectangles" presStyleCnt="0"/>
      <dgm:spPr/>
    </dgm:pt>
    <dgm:pt modelId="{07CA9963-54F4-4F1B-A48D-A4AA7A7C9EF3}" type="pres">
      <dgm:prSet presAssocID="{A142C1C8-4E54-4AC2-B820-AE6C79665CB4}" presName="parentLin" presStyleCnt="0"/>
      <dgm:spPr/>
    </dgm:pt>
    <dgm:pt modelId="{A2FA7EBA-1B34-4FCB-AE7C-9822BE6AA620}" type="pres">
      <dgm:prSet presAssocID="{A142C1C8-4E54-4AC2-B820-AE6C79665CB4}" presName="parentLeftMargin" presStyleLbl="node1" presStyleIdx="0" presStyleCnt="2"/>
      <dgm:spPr/>
    </dgm:pt>
    <dgm:pt modelId="{0C5CC0B5-3BD1-42A7-B9F6-A7E98833D277}" type="pres">
      <dgm:prSet presAssocID="{A142C1C8-4E54-4AC2-B820-AE6C79665CB4}" presName="parentText" presStyleLbl="node1" presStyleIdx="1" presStyleCnt="2">
        <dgm:presLayoutVars>
          <dgm:chMax val="0"/>
          <dgm:bulletEnabled val="1"/>
        </dgm:presLayoutVars>
      </dgm:prSet>
      <dgm:spPr/>
    </dgm:pt>
    <dgm:pt modelId="{A2848AD0-E6DB-42AC-B9C9-49B7EF96B24E}" type="pres">
      <dgm:prSet presAssocID="{A142C1C8-4E54-4AC2-B820-AE6C79665CB4}" presName="negativeSpace" presStyleCnt="0"/>
      <dgm:spPr/>
    </dgm:pt>
    <dgm:pt modelId="{671487CD-1152-48FB-915A-143773C8FC03}" type="pres">
      <dgm:prSet presAssocID="{A142C1C8-4E54-4AC2-B820-AE6C79665CB4}" presName="childText" presStyleLbl="conFgAcc1" presStyleIdx="1" presStyleCnt="2">
        <dgm:presLayoutVars>
          <dgm:bulletEnabled val="1"/>
        </dgm:presLayoutVars>
      </dgm:prSet>
      <dgm:spPr/>
    </dgm:pt>
  </dgm:ptLst>
  <dgm:cxnLst>
    <dgm:cxn modelId="{B9B91303-500C-4269-95F3-71A21142CF0C}" srcId="{6969B73B-965C-4DE6-8C50-DD799DFBFD53}" destId="{227335CC-A36C-4F6D-9DC0-2C98EFA22D1B}" srcOrd="0" destOrd="0" parTransId="{0F3F9863-12B2-4CB6-A775-9EB3D5D38056}" sibTransId="{B38F79CD-FD33-4A97-9BC7-6DD573BCF3E5}"/>
    <dgm:cxn modelId="{F203D317-D175-489B-8C41-CB9B3C72C01F}" type="presOf" srcId="{A142C1C8-4E54-4AC2-B820-AE6C79665CB4}" destId="{0C5CC0B5-3BD1-42A7-B9F6-A7E98833D277}" srcOrd="1" destOrd="0" presId="urn:microsoft.com/office/officeart/2005/8/layout/list1"/>
    <dgm:cxn modelId="{0AD9CC18-2925-429B-B512-0FF76B1D2D32}" type="presOf" srcId="{227335CC-A36C-4F6D-9DC0-2C98EFA22D1B}" destId="{DE38B206-02B5-4E9A-A177-1366582AE138}" srcOrd="1" destOrd="0" presId="urn:microsoft.com/office/officeart/2005/8/layout/list1"/>
    <dgm:cxn modelId="{179B02B4-F25A-4072-A0F9-FF508B908DFE}" srcId="{6969B73B-965C-4DE6-8C50-DD799DFBFD53}" destId="{A142C1C8-4E54-4AC2-B820-AE6C79665CB4}" srcOrd="1" destOrd="0" parTransId="{35D7CCE1-FC5C-4B03-94F9-B4FB6637E267}" sibTransId="{1BACA8F6-0B2F-4B5A-A7AA-05AFA621ACA6}"/>
    <dgm:cxn modelId="{EE63EAE7-A25C-4E59-ABF4-626F28D9E550}" type="presOf" srcId="{A142C1C8-4E54-4AC2-B820-AE6C79665CB4}" destId="{A2FA7EBA-1B34-4FCB-AE7C-9822BE6AA620}" srcOrd="0" destOrd="0" presId="urn:microsoft.com/office/officeart/2005/8/layout/list1"/>
    <dgm:cxn modelId="{535492FA-4882-410D-B64F-9DAA7363E794}" type="presOf" srcId="{6969B73B-965C-4DE6-8C50-DD799DFBFD53}" destId="{1C618577-3429-48D5-A9E8-369DD2B0B008}" srcOrd="0" destOrd="0" presId="urn:microsoft.com/office/officeart/2005/8/layout/list1"/>
    <dgm:cxn modelId="{02EFB9FF-9553-46CE-B6E4-BEE3A1B1056C}" type="presOf" srcId="{227335CC-A36C-4F6D-9DC0-2C98EFA22D1B}" destId="{74BB2E3E-C41B-44FB-8787-91FAE8215735}" srcOrd="0" destOrd="0" presId="urn:microsoft.com/office/officeart/2005/8/layout/list1"/>
    <dgm:cxn modelId="{7A227F85-2E3E-4E00-8FF1-D26D9820F7C4}" type="presParOf" srcId="{1C618577-3429-48D5-A9E8-369DD2B0B008}" destId="{9384A5E8-2437-4D43-AF26-971AE346AB77}" srcOrd="0" destOrd="0" presId="urn:microsoft.com/office/officeart/2005/8/layout/list1"/>
    <dgm:cxn modelId="{5F6622C8-3E41-4C74-800E-98920A1B173A}" type="presParOf" srcId="{9384A5E8-2437-4D43-AF26-971AE346AB77}" destId="{74BB2E3E-C41B-44FB-8787-91FAE8215735}" srcOrd="0" destOrd="0" presId="urn:microsoft.com/office/officeart/2005/8/layout/list1"/>
    <dgm:cxn modelId="{ACBECA68-75CA-4D46-887A-3F017EBD697D}" type="presParOf" srcId="{9384A5E8-2437-4D43-AF26-971AE346AB77}" destId="{DE38B206-02B5-4E9A-A177-1366582AE138}" srcOrd="1" destOrd="0" presId="urn:microsoft.com/office/officeart/2005/8/layout/list1"/>
    <dgm:cxn modelId="{859AD035-1157-466D-B9C0-29471408338B}" type="presParOf" srcId="{1C618577-3429-48D5-A9E8-369DD2B0B008}" destId="{1E86CD92-2B5C-4621-AB2B-8B94E3D1080A}" srcOrd="1" destOrd="0" presId="urn:microsoft.com/office/officeart/2005/8/layout/list1"/>
    <dgm:cxn modelId="{C228E3DE-5A97-4C52-8017-F7E440C92CB8}" type="presParOf" srcId="{1C618577-3429-48D5-A9E8-369DD2B0B008}" destId="{F160614A-052D-42AA-A79E-48B0A116FDA5}" srcOrd="2" destOrd="0" presId="urn:microsoft.com/office/officeart/2005/8/layout/list1"/>
    <dgm:cxn modelId="{F2A32A2A-38ED-46E1-B249-12220D93C96A}" type="presParOf" srcId="{1C618577-3429-48D5-A9E8-369DD2B0B008}" destId="{F89AEB18-2329-457C-808A-DABADB7ED63E}" srcOrd="3" destOrd="0" presId="urn:microsoft.com/office/officeart/2005/8/layout/list1"/>
    <dgm:cxn modelId="{BDE5A59F-6DE8-4669-96DE-8A28EE2376F0}" type="presParOf" srcId="{1C618577-3429-48D5-A9E8-369DD2B0B008}" destId="{07CA9963-54F4-4F1B-A48D-A4AA7A7C9EF3}" srcOrd="4" destOrd="0" presId="urn:microsoft.com/office/officeart/2005/8/layout/list1"/>
    <dgm:cxn modelId="{AE6AD8D0-BAA4-4D39-84D8-F514E49BEE8F}" type="presParOf" srcId="{07CA9963-54F4-4F1B-A48D-A4AA7A7C9EF3}" destId="{A2FA7EBA-1B34-4FCB-AE7C-9822BE6AA620}" srcOrd="0" destOrd="0" presId="urn:microsoft.com/office/officeart/2005/8/layout/list1"/>
    <dgm:cxn modelId="{16849C5A-4AC5-49FE-A685-D887668A9385}" type="presParOf" srcId="{07CA9963-54F4-4F1B-A48D-A4AA7A7C9EF3}" destId="{0C5CC0B5-3BD1-42A7-B9F6-A7E98833D277}" srcOrd="1" destOrd="0" presId="urn:microsoft.com/office/officeart/2005/8/layout/list1"/>
    <dgm:cxn modelId="{573EF961-66E7-46DE-96D2-45EF30A5CF6D}" type="presParOf" srcId="{1C618577-3429-48D5-A9E8-369DD2B0B008}" destId="{A2848AD0-E6DB-42AC-B9C9-49B7EF96B24E}" srcOrd="5" destOrd="0" presId="urn:microsoft.com/office/officeart/2005/8/layout/list1"/>
    <dgm:cxn modelId="{CEE4E8A0-35AF-49E3-8F84-DBE5D16D1FE5}" type="presParOf" srcId="{1C618577-3429-48D5-A9E8-369DD2B0B008}" destId="{671487CD-1152-48FB-915A-143773C8FC0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C775DB-9134-48D8-886E-92966DBBDDBB}" type="doc">
      <dgm:prSet loTypeId="urn:microsoft.com/office/officeart/2005/8/layout/process5" loCatId="process" qsTypeId="urn:microsoft.com/office/officeart/2005/8/quickstyle/simple1" qsCatId="simple" csTypeId="urn:microsoft.com/office/officeart/2005/8/colors/accent0_2" csCatId="mainScheme" phldr="1"/>
      <dgm:spPr/>
      <dgm:t>
        <a:bodyPr/>
        <a:lstStyle/>
        <a:p>
          <a:endParaRPr lang="es-ES"/>
        </a:p>
      </dgm:t>
    </dgm:pt>
    <dgm:pt modelId="{20A47010-8913-4583-9C6D-0077EC89B9BD}">
      <dgm:prSet custT="1"/>
      <dgm:spPr/>
      <dgm:t>
        <a:bodyPr/>
        <a:lstStyle/>
        <a:p>
          <a:pPr rtl="0" eaLnBrk="1" latinLnBrk="0" hangingPunct="1">
            <a:buClrTx/>
            <a:buSzPts val="1800"/>
            <a:buFont typeface="Arial" panose="020B0604020202020204" pitchFamily="34" charset="0"/>
            <a:buChar char="•"/>
          </a:pPr>
          <a:r>
            <a:rPr lang="es-EC" sz="1800" dirty="0"/>
            <a:t>Limpieza con </a:t>
          </a:r>
          <a:r>
            <a:rPr lang="es-EC" sz="1800" dirty="0" err="1"/>
            <a:t>DNAsa</a:t>
          </a:r>
          <a:endParaRPr lang="es-EC" sz="1800" dirty="0"/>
        </a:p>
      </dgm:t>
    </dgm:pt>
    <dgm:pt modelId="{EC934C5B-4DBA-4E20-B9AB-86E271E049AD}" type="parTrans" cxnId="{B9CF173C-A7B7-455D-BAAC-CDE87C907CC7}">
      <dgm:prSet/>
      <dgm:spPr/>
      <dgm:t>
        <a:bodyPr/>
        <a:lstStyle/>
        <a:p>
          <a:endParaRPr lang="es-ES"/>
        </a:p>
      </dgm:t>
    </dgm:pt>
    <dgm:pt modelId="{709051BC-4F48-4DDF-95B6-4310317C5572}" type="sibTrans" cxnId="{B9CF173C-A7B7-455D-BAAC-CDE87C907CC7}">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s-ES"/>
        </a:p>
      </dgm:t>
    </dgm:pt>
    <dgm:pt modelId="{47543598-7227-420A-8CAD-4D689E868B19}">
      <dgm:prSet custT="1"/>
      <dgm:spPr/>
      <dgm:t>
        <a:bodyPr/>
        <a:lstStyle/>
        <a:p>
          <a:pPr rtl="0" eaLnBrk="1" latinLnBrk="0" hangingPunct="1">
            <a:buClrTx/>
            <a:buSzPts val="1800"/>
            <a:buFont typeface="Arial" panose="020B0604020202020204" pitchFamily="34" charset="0"/>
            <a:buChar char="•"/>
          </a:pPr>
          <a:r>
            <a:rPr lang="es-EC" sz="1800" dirty="0" err="1"/>
            <a:t>Retrotranscripción</a:t>
          </a:r>
          <a:endParaRPr lang="es-EC" sz="1800" dirty="0"/>
        </a:p>
      </dgm:t>
    </dgm:pt>
    <dgm:pt modelId="{F3FE9E77-19FA-486C-A7F1-9E889B1C4F84}" type="parTrans" cxnId="{AEB79214-0C6B-47B4-A611-15992EF31332}">
      <dgm:prSet/>
      <dgm:spPr/>
      <dgm:t>
        <a:bodyPr/>
        <a:lstStyle/>
        <a:p>
          <a:endParaRPr lang="es-ES"/>
        </a:p>
      </dgm:t>
    </dgm:pt>
    <dgm:pt modelId="{F1E4456D-10AC-42F6-9DAF-3C43C49264A8}" type="sibTrans" cxnId="{AEB79214-0C6B-47B4-A611-15992EF31332}">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s-ES"/>
        </a:p>
      </dgm:t>
    </dgm:pt>
    <dgm:pt modelId="{F595C045-3923-4A42-96F0-943C3590FB81}">
      <dgm:prSet custT="1"/>
      <dgm:spPr/>
      <dgm:t>
        <a:bodyPr/>
        <a:lstStyle/>
        <a:p>
          <a:pPr rtl="0" eaLnBrk="1" latinLnBrk="0" hangingPunct="1">
            <a:buClrTx/>
            <a:buSzPts val="1800"/>
            <a:buFont typeface="Arial" panose="020B0604020202020204" pitchFamily="34" charset="0"/>
            <a:buChar char="•"/>
          </a:pPr>
          <a:r>
            <a:rPr lang="es-EC" sz="1800" dirty="0"/>
            <a:t>PCR en tiempo real</a:t>
          </a:r>
          <a:endParaRPr lang="es-EC" sz="1050" dirty="0"/>
        </a:p>
        <a:p>
          <a:pPr rtl="0" eaLnBrk="1" latinLnBrk="0" hangingPunct="1">
            <a:buClrTx/>
            <a:buSzPts val="1800"/>
            <a:buFont typeface="Arial" panose="020B0604020202020204" pitchFamily="34" charset="0"/>
            <a:buChar char="•"/>
          </a:pPr>
          <a:r>
            <a:rPr lang="es-EC" sz="1400" dirty="0"/>
            <a:t>Sondas </a:t>
          </a:r>
          <a:r>
            <a:rPr lang="es-EC" sz="1400" dirty="0" err="1"/>
            <a:t>TaqMan</a:t>
          </a:r>
          <a:endParaRPr lang="es-EC" sz="1400" dirty="0"/>
        </a:p>
      </dgm:t>
    </dgm:pt>
    <dgm:pt modelId="{5AE8BC34-5DC8-416E-9070-D1882598ADC8}" type="parTrans" cxnId="{52DAD657-0BEE-43B6-AE03-898FFF5A4B14}">
      <dgm:prSet/>
      <dgm:spPr/>
      <dgm:t>
        <a:bodyPr/>
        <a:lstStyle/>
        <a:p>
          <a:endParaRPr lang="es-ES"/>
        </a:p>
      </dgm:t>
    </dgm:pt>
    <dgm:pt modelId="{2EB781D1-F3CE-45D1-95E8-1ECA44C662FE}" type="sibTrans" cxnId="{52DAD657-0BEE-43B6-AE03-898FFF5A4B14}">
      <dgm:prSet/>
      <dgm:spPr>
        <a:solidFill>
          <a:schemeClr val="tx1"/>
        </a:solidFill>
        <a:ln>
          <a:solidFill>
            <a:schemeClr val="tx1"/>
          </a:solidFill>
        </a:ln>
      </dgm:spPr>
      <dgm:t>
        <a:bodyPr/>
        <a:lstStyle/>
        <a:p>
          <a:endParaRPr lang="es-ES"/>
        </a:p>
      </dgm:t>
    </dgm:pt>
    <dgm:pt modelId="{08A44D05-D01E-42CA-8175-0D5825A59EC9}">
      <dgm:prSet custT="1"/>
      <dgm:spPr/>
      <dgm:t>
        <a:bodyPr/>
        <a:lstStyle/>
        <a:p>
          <a:pPr rtl="0" eaLnBrk="1" latinLnBrk="0" hangingPunct="1">
            <a:buClrTx/>
            <a:buSzPts val="1800"/>
            <a:buFont typeface="Arial" panose="020B0604020202020204" pitchFamily="34" charset="0"/>
            <a:buChar char="•"/>
          </a:pPr>
          <a:r>
            <a:rPr lang="es-EC" sz="1800" dirty="0"/>
            <a:t>Extracción de ARN</a:t>
          </a:r>
        </a:p>
      </dgm:t>
    </dgm:pt>
    <dgm:pt modelId="{214D197C-6C65-4787-8F5F-2EB12E1E2E65}" type="parTrans" cxnId="{E9A14896-10AC-428C-950A-0658A83A7C41}">
      <dgm:prSet/>
      <dgm:spPr/>
      <dgm:t>
        <a:bodyPr/>
        <a:lstStyle/>
        <a:p>
          <a:endParaRPr lang="es-ES"/>
        </a:p>
      </dgm:t>
    </dgm:pt>
    <dgm:pt modelId="{86219526-3695-423A-86D5-A96880CF024D}" type="sibTrans" cxnId="{E9A14896-10AC-428C-950A-0658A83A7C41}">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s-ES"/>
        </a:p>
      </dgm:t>
    </dgm:pt>
    <dgm:pt modelId="{5B6F008B-B6AD-4D88-A3F2-6908B0D663F6}">
      <dgm:prSet custT="1"/>
      <dgm:spPr/>
      <dgm:t>
        <a:bodyPr/>
        <a:lstStyle/>
        <a:p>
          <a:pPr rtl="0" eaLnBrk="1" latinLnBrk="0" hangingPunct="1">
            <a:buClrTx/>
            <a:buSzPts val="1800"/>
            <a:buFont typeface="Arial" panose="020B0604020202020204" pitchFamily="34" charset="0"/>
            <a:buChar char="•"/>
          </a:pPr>
          <a:r>
            <a:rPr lang="es-EC" sz="1800" dirty="0"/>
            <a:t>Tratamientos</a:t>
          </a:r>
        </a:p>
        <a:p>
          <a:pPr rtl="0" eaLnBrk="1" latinLnBrk="0" hangingPunct="1">
            <a:buClrTx/>
            <a:buSzPts val="1800"/>
            <a:buFont typeface="Arial" panose="020B0604020202020204" pitchFamily="34" charset="0"/>
            <a:buChar char="•"/>
          </a:pPr>
          <a:r>
            <a:rPr lang="es-EC" sz="1400" dirty="0"/>
            <a:t>Incubación: 72 h</a:t>
          </a:r>
        </a:p>
      </dgm:t>
    </dgm:pt>
    <dgm:pt modelId="{5C7C4ED9-25EA-4079-AEA4-5C7451312610}" type="parTrans" cxnId="{3F854F83-13EA-45C8-9D8F-FF08B65A225C}">
      <dgm:prSet/>
      <dgm:spPr/>
      <dgm:t>
        <a:bodyPr/>
        <a:lstStyle/>
        <a:p>
          <a:endParaRPr lang="es-ES"/>
        </a:p>
      </dgm:t>
    </dgm:pt>
    <dgm:pt modelId="{65995C72-F34B-444B-8C79-B2466413508B}" type="sibTrans" cxnId="{3F854F83-13EA-45C8-9D8F-FF08B65A225C}">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s-ES"/>
        </a:p>
      </dgm:t>
    </dgm:pt>
    <dgm:pt modelId="{3932D7E9-E53D-44BA-93E2-06B0BC83F2B8}">
      <dgm:prSet custT="1"/>
      <dgm:spPr/>
      <dgm:t>
        <a:bodyPr/>
        <a:lstStyle/>
        <a:p>
          <a:pPr rtl="0" eaLnBrk="1" latinLnBrk="0" hangingPunct="1">
            <a:buClrTx/>
            <a:buSzPts val="1800"/>
            <a:buFont typeface="Arial" panose="020B0604020202020204" pitchFamily="34" charset="0"/>
            <a:buChar char="•"/>
          </a:pPr>
          <a:r>
            <a:rPr lang="es-EC" sz="1800" dirty="0"/>
            <a:t>Integridad del ARN</a:t>
          </a:r>
        </a:p>
        <a:p>
          <a:pPr rtl="0" eaLnBrk="1" latinLnBrk="0" hangingPunct="1">
            <a:buClrTx/>
            <a:buSzPts val="1800"/>
            <a:buFont typeface="Arial" panose="020B0604020202020204" pitchFamily="34" charset="0"/>
            <a:buChar char="•"/>
          </a:pPr>
          <a:r>
            <a:rPr lang="es-EC" sz="1400" dirty="0"/>
            <a:t>Gel de agarosa al 1%</a:t>
          </a:r>
        </a:p>
      </dgm:t>
    </dgm:pt>
    <dgm:pt modelId="{04C899CE-4D04-469D-AFA1-40A016C2DF16}" type="parTrans" cxnId="{CC1DEAA4-1EBC-4402-8D86-4877307D71D0}">
      <dgm:prSet/>
      <dgm:spPr/>
      <dgm:t>
        <a:bodyPr/>
        <a:lstStyle/>
        <a:p>
          <a:endParaRPr lang="es-ES"/>
        </a:p>
      </dgm:t>
    </dgm:pt>
    <dgm:pt modelId="{80A783D8-96E1-424A-BA28-B16C3E4F8B2A}" type="sibTrans" cxnId="{CC1DEAA4-1EBC-4402-8D86-4877307D71D0}">
      <dgm:prSet/>
      <dgm:spPr>
        <a:solidFill>
          <a:schemeClr val="tx1"/>
        </a:solidFill>
        <a:ln>
          <a:solidFill>
            <a:schemeClr val="tx1"/>
          </a:solidFill>
        </a:ln>
      </dgm:spPr>
      <dgm:t>
        <a:bodyPr/>
        <a:lstStyle/>
        <a:p>
          <a:endParaRPr lang="es-ES"/>
        </a:p>
      </dgm:t>
    </dgm:pt>
    <dgm:pt modelId="{8422F523-2D02-4ECB-8CE3-25F31B237C4F}">
      <dgm:prSet custT="1"/>
      <dgm:spPr/>
      <dgm:t>
        <a:bodyPr/>
        <a:lstStyle/>
        <a:p>
          <a:pPr rtl="0" eaLnBrk="1" latinLnBrk="0" hangingPunct="1">
            <a:buClrTx/>
            <a:buSzPts val="1800"/>
            <a:buFont typeface="Arial" panose="020B0604020202020204" pitchFamily="34" charset="0"/>
            <a:buChar char="•"/>
          </a:pPr>
          <a:r>
            <a:rPr lang="es-EC" sz="1800" dirty="0"/>
            <a:t>Expresión relativa de </a:t>
          </a:r>
          <a:r>
            <a:rPr lang="es-EC" sz="1800" dirty="0" err="1"/>
            <a:t>mRNA</a:t>
          </a:r>
          <a:r>
            <a:rPr lang="es-EC" sz="1800" dirty="0"/>
            <a:t> del canal Eag-1</a:t>
          </a:r>
        </a:p>
      </dgm:t>
    </dgm:pt>
    <dgm:pt modelId="{220684E7-5A7C-4C06-B749-46B403CB1BFD}" type="parTrans" cxnId="{0F4E3704-F5CE-4D02-A404-60FEA09DB71F}">
      <dgm:prSet/>
      <dgm:spPr/>
      <dgm:t>
        <a:bodyPr/>
        <a:lstStyle/>
        <a:p>
          <a:endParaRPr lang="es-ES"/>
        </a:p>
      </dgm:t>
    </dgm:pt>
    <dgm:pt modelId="{9F08ABC2-B23C-4328-8DF0-B5964EAE6550}" type="sibTrans" cxnId="{0F4E3704-F5CE-4D02-A404-60FEA09DB71F}">
      <dgm:prSet/>
      <dgm:spPr/>
      <dgm:t>
        <a:bodyPr/>
        <a:lstStyle/>
        <a:p>
          <a:endParaRPr lang="es-ES"/>
        </a:p>
      </dgm:t>
    </dgm:pt>
    <dgm:pt modelId="{306B890C-2E60-428D-9859-70F913519EFA}">
      <dgm:prSet custT="1"/>
      <dgm:spPr/>
      <dgm:t>
        <a:bodyPr/>
        <a:lstStyle/>
        <a:p>
          <a:pPr rtl="0" eaLnBrk="1" latinLnBrk="0" hangingPunct="1">
            <a:buClrTx/>
            <a:buSzPts val="1800"/>
            <a:buFont typeface="Arial" panose="020B0604020202020204" pitchFamily="34" charset="0"/>
            <a:buChar char="•"/>
          </a:pPr>
          <a:r>
            <a:rPr lang="es-EC" sz="1800" dirty="0"/>
            <a:t>Curvas de eficiencia</a:t>
          </a:r>
        </a:p>
        <a:p>
          <a:pPr rtl="0" eaLnBrk="1" latinLnBrk="0" hangingPunct="1">
            <a:buClrTx/>
            <a:buSzPts val="1800"/>
            <a:buFont typeface="Arial" panose="020B0604020202020204" pitchFamily="34" charset="0"/>
            <a:buChar char="•"/>
          </a:pPr>
          <a:r>
            <a:rPr lang="es-EC" sz="1800" dirty="0"/>
            <a:t> </a:t>
          </a:r>
          <a:r>
            <a:rPr lang="es-EC" sz="1400" dirty="0"/>
            <a:t>Diluciones seriadas</a:t>
          </a:r>
        </a:p>
        <a:p>
          <a:pPr rtl="0" eaLnBrk="1" latinLnBrk="0" hangingPunct="1">
            <a:buClrTx/>
            <a:buSzPts val="1800"/>
            <a:buFont typeface="Arial" panose="020B0604020202020204" pitchFamily="34" charset="0"/>
            <a:buChar char="•"/>
          </a:pPr>
          <a:r>
            <a:rPr lang="es-EC" sz="1100" dirty="0"/>
            <a:t>(1:1, 1:2, 1:4, 1:8, 1:16, 1:32)</a:t>
          </a:r>
          <a:endParaRPr lang="es-EC" sz="1400" dirty="0"/>
        </a:p>
      </dgm:t>
    </dgm:pt>
    <dgm:pt modelId="{9461D83A-8611-450F-A1C0-D530BDEB5F15}" type="parTrans" cxnId="{55F0E37B-7669-40DA-BDF7-F9115031FA58}">
      <dgm:prSet/>
      <dgm:spPr/>
      <dgm:t>
        <a:bodyPr/>
        <a:lstStyle/>
        <a:p>
          <a:endParaRPr lang="es-ES"/>
        </a:p>
      </dgm:t>
    </dgm:pt>
    <dgm:pt modelId="{DB131A1F-6A67-43B9-894F-7BC3049757C5}" type="sibTrans" cxnId="{55F0E37B-7669-40DA-BDF7-F9115031FA58}">
      <dgm:prSet/>
      <dgm:spPr>
        <a:solidFill>
          <a:schemeClr val="tx1"/>
        </a:solidFill>
        <a:ln>
          <a:solidFill>
            <a:schemeClr val="tx1"/>
          </a:solidFill>
        </a:ln>
      </dgm:spPr>
      <dgm:t>
        <a:bodyPr/>
        <a:lstStyle/>
        <a:p>
          <a:endParaRPr lang="es-ES"/>
        </a:p>
      </dgm:t>
    </dgm:pt>
    <dgm:pt modelId="{4E927D6B-3D60-440E-8C31-1F8247F9B0C3}" type="pres">
      <dgm:prSet presAssocID="{8AC775DB-9134-48D8-886E-92966DBBDDBB}" presName="diagram" presStyleCnt="0">
        <dgm:presLayoutVars>
          <dgm:dir/>
          <dgm:resizeHandles val="exact"/>
        </dgm:presLayoutVars>
      </dgm:prSet>
      <dgm:spPr/>
    </dgm:pt>
    <dgm:pt modelId="{AE493D11-28F1-4040-91E1-4FB51F42F4DB}" type="pres">
      <dgm:prSet presAssocID="{5B6F008B-B6AD-4D88-A3F2-6908B0D663F6}" presName="node" presStyleLbl="node1" presStyleIdx="0" presStyleCnt="8" custScaleX="142687">
        <dgm:presLayoutVars>
          <dgm:bulletEnabled val="1"/>
        </dgm:presLayoutVars>
      </dgm:prSet>
      <dgm:spPr/>
    </dgm:pt>
    <dgm:pt modelId="{59FDB35E-0826-4659-B01B-03A9DB9E8C42}" type="pres">
      <dgm:prSet presAssocID="{65995C72-F34B-444B-8C79-B2466413508B}" presName="sibTrans" presStyleLbl="sibTrans2D1" presStyleIdx="0" presStyleCnt="7"/>
      <dgm:spPr/>
    </dgm:pt>
    <dgm:pt modelId="{7803844A-1C37-4E8C-82D7-E19927B6C855}" type="pres">
      <dgm:prSet presAssocID="{65995C72-F34B-444B-8C79-B2466413508B}" presName="connectorText" presStyleLbl="sibTrans2D1" presStyleIdx="0" presStyleCnt="7"/>
      <dgm:spPr/>
    </dgm:pt>
    <dgm:pt modelId="{99EDE048-49B9-42CB-8398-6DA8E44E5FE9}" type="pres">
      <dgm:prSet presAssocID="{08A44D05-D01E-42CA-8175-0D5825A59EC9}" presName="node" presStyleLbl="node1" presStyleIdx="1" presStyleCnt="8">
        <dgm:presLayoutVars>
          <dgm:bulletEnabled val="1"/>
        </dgm:presLayoutVars>
      </dgm:prSet>
      <dgm:spPr/>
    </dgm:pt>
    <dgm:pt modelId="{FF2F8082-7D66-4CA0-85A2-0F0E727EF886}" type="pres">
      <dgm:prSet presAssocID="{86219526-3695-423A-86D5-A96880CF024D}" presName="sibTrans" presStyleLbl="sibTrans2D1" presStyleIdx="1" presStyleCnt="7"/>
      <dgm:spPr/>
    </dgm:pt>
    <dgm:pt modelId="{831F99A1-E6B0-440D-8AB8-6A5CB56FAC22}" type="pres">
      <dgm:prSet presAssocID="{86219526-3695-423A-86D5-A96880CF024D}" presName="connectorText" presStyleLbl="sibTrans2D1" presStyleIdx="1" presStyleCnt="7"/>
      <dgm:spPr/>
    </dgm:pt>
    <dgm:pt modelId="{D0AB5BDC-FD74-4EAF-82E3-8262A4178272}" type="pres">
      <dgm:prSet presAssocID="{20A47010-8913-4583-9C6D-0077EC89B9BD}" presName="node" presStyleLbl="node1" presStyleIdx="2" presStyleCnt="8">
        <dgm:presLayoutVars>
          <dgm:bulletEnabled val="1"/>
        </dgm:presLayoutVars>
      </dgm:prSet>
      <dgm:spPr/>
    </dgm:pt>
    <dgm:pt modelId="{6E497727-D88B-4B10-9CA7-B224B8D8B1B2}" type="pres">
      <dgm:prSet presAssocID="{709051BC-4F48-4DDF-95B6-4310317C5572}" presName="sibTrans" presStyleLbl="sibTrans2D1" presStyleIdx="2" presStyleCnt="7" custAng="21566957"/>
      <dgm:spPr/>
    </dgm:pt>
    <dgm:pt modelId="{68B8C299-111B-4EBD-88D5-CFC6DDB4F9D7}" type="pres">
      <dgm:prSet presAssocID="{709051BC-4F48-4DDF-95B6-4310317C5572}" presName="connectorText" presStyleLbl="sibTrans2D1" presStyleIdx="2" presStyleCnt="7"/>
      <dgm:spPr/>
    </dgm:pt>
    <dgm:pt modelId="{CD48A610-E676-474E-8C55-6CCB32879EBB}" type="pres">
      <dgm:prSet presAssocID="{3932D7E9-E53D-44BA-93E2-06B0BC83F2B8}" presName="node" presStyleLbl="node1" presStyleIdx="3" presStyleCnt="8" custScaleX="141857" custLinFactNeighborX="2197" custLinFactNeighborY="2278">
        <dgm:presLayoutVars>
          <dgm:bulletEnabled val="1"/>
        </dgm:presLayoutVars>
      </dgm:prSet>
      <dgm:spPr/>
    </dgm:pt>
    <dgm:pt modelId="{7C569C84-0A96-4DFF-BEA6-9D7EE972FD16}" type="pres">
      <dgm:prSet presAssocID="{80A783D8-96E1-424A-BA28-B16C3E4F8B2A}" presName="sibTrans" presStyleLbl="sibTrans2D1" presStyleIdx="3" presStyleCnt="7" custAng="67207"/>
      <dgm:spPr/>
    </dgm:pt>
    <dgm:pt modelId="{2705756E-1CD9-423F-9BBE-29CEEF9EFB37}" type="pres">
      <dgm:prSet presAssocID="{80A783D8-96E1-424A-BA28-B16C3E4F8B2A}" presName="connectorText" presStyleLbl="sibTrans2D1" presStyleIdx="3" presStyleCnt="7"/>
      <dgm:spPr/>
    </dgm:pt>
    <dgm:pt modelId="{755A978C-CDA0-4161-B38E-D42BE6E833DE}" type="pres">
      <dgm:prSet presAssocID="{47543598-7227-420A-8CAD-4D689E868B19}" presName="node" presStyleLbl="node1" presStyleIdx="4" presStyleCnt="8" custScaleX="154624" custLinFactNeighborX="10509">
        <dgm:presLayoutVars>
          <dgm:bulletEnabled val="1"/>
        </dgm:presLayoutVars>
      </dgm:prSet>
      <dgm:spPr/>
    </dgm:pt>
    <dgm:pt modelId="{CEFFE54F-3184-472E-B8DE-C8E92FAA3D17}" type="pres">
      <dgm:prSet presAssocID="{F1E4456D-10AC-42F6-9DAF-3C43C49264A8}" presName="sibTrans" presStyleLbl="sibTrans2D1" presStyleIdx="4" presStyleCnt="7"/>
      <dgm:spPr/>
    </dgm:pt>
    <dgm:pt modelId="{54F35DCC-3E8F-4EC6-B506-0AE03E1C1693}" type="pres">
      <dgm:prSet presAssocID="{F1E4456D-10AC-42F6-9DAF-3C43C49264A8}" presName="connectorText" presStyleLbl="sibTrans2D1" presStyleIdx="4" presStyleCnt="7"/>
      <dgm:spPr/>
    </dgm:pt>
    <dgm:pt modelId="{DB167F79-70CD-4575-B870-8C7AC63BA7E7}" type="pres">
      <dgm:prSet presAssocID="{306B890C-2E60-428D-9859-70F913519EFA}" presName="node" presStyleLbl="node1" presStyleIdx="5" presStyleCnt="8" custScaleX="153063" custScaleY="138227">
        <dgm:presLayoutVars>
          <dgm:bulletEnabled val="1"/>
        </dgm:presLayoutVars>
      </dgm:prSet>
      <dgm:spPr/>
    </dgm:pt>
    <dgm:pt modelId="{1245F4DF-75A5-434C-85A9-1DD7993B6E14}" type="pres">
      <dgm:prSet presAssocID="{DB131A1F-6A67-43B9-894F-7BC3049757C5}" presName="sibTrans" presStyleLbl="sibTrans2D1" presStyleIdx="5" presStyleCnt="7"/>
      <dgm:spPr/>
    </dgm:pt>
    <dgm:pt modelId="{B19F8210-1550-49E0-9790-FA74BCD5201B}" type="pres">
      <dgm:prSet presAssocID="{DB131A1F-6A67-43B9-894F-7BC3049757C5}" presName="connectorText" presStyleLbl="sibTrans2D1" presStyleIdx="5" presStyleCnt="7"/>
      <dgm:spPr/>
    </dgm:pt>
    <dgm:pt modelId="{17182A42-66D6-49F0-8D84-7735449B4655}" type="pres">
      <dgm:prSet presAssocID="{F595C045-3923-4A42-96F0-943C3590FB81}" presName="node" presStyleLbl="node1" presStyleIdx="6" presStyleCnt="8" custScaleX="121007" custLinFactNeighborX="-570" custLinFactNeighborY="305">
        <dgm:presLayoutVars>
          <dgm:bulletEnabled val="1"/>
        </dgm:presLayoutVars>
      </dgm:prSet>
      <dgm:spPr/>
    </dgm:pt>
    <dgm:pt modelId="{02185F7C-1246-4267-BDFC-932DA521E022}" type="pres">
      <dgm:prSet presAssocID="{2EB781D1-F3CE-45D1-95E8-1ECA44C662FE}" presName="sibTrans" presStyleLbl="sibTrans2D1" presStyleIdx="6" presStyleCnt="7"/>
      <dgm:spPr/>
    </dgm:pt>
    <dgm:pt modelId="{F75E6CC5-4863-401A-8FC1-CC21A189B150}" type="pres">
      <dgm:prSet presAssocID="{2EB781D1-F3CE-45D1-95E8-1ECA44C662FE}" presName="connectorText" presStyleLbl="sibTrans2D1" presStyleIdx="6" presStyleCnt="7"/>
      <dgm:spPr/>
    </dgm:pt>
    <dgm:pt modelId="{10E10979-5981-49C0-9B43-26120049A21A}" type="pres">
      <dgm:prSet presAssocID="{8422F523-2D02-4ECB-8CE3-25F31B237C4F}" presName="node" presStyleLbl="node1" presStyleIdx="7" presStyleCnt="8" custScaleX="150779" custLinFactNeighborX="-57647" custLinFactNeighborY="-1778">
        <dgm:presLayoutVars>
          <dgm:bulletEnabled val="1"/>
        </dgm:presLayoutVars>
      </dgm:prSet>
      <dgm:spPr/>
    </dgm:pt>
  </dgm:ptLst>
  <dgm:cxnLst>
    <dgm:cxn modelId="{0F4E3704-F5CE-4D02-A404-60FEA09DB71F}" srcId="{8AC775DB-9134-48D8-886E-92966DBBDDBB}" destId="{8422F523-2D02-4ECB-8CE3-25F31B237C4F}" srcOrd="7" destOrd="0" parTransId="{220684E7-5A7C-4C06-B749-46B403CB1BFD}" sibTransId="{9F08ABC2-B23C-4328-8DF0-B5964EAE6550}"/>
    <dgm:cxn modelId="{6D1C7E09-FB8C-4F01-88D0-590F4556CED1}" type="presOf" srcId="{306B890C-2E60-428D-9859-70F913519EFA}" destId="{DB167F79-70CD-4575-B870-8C7AC63BA7E7}" srcOrd="0" destOrd="0" presId="urn:microsoft.com/office/officeart/2005/8/layout/process5"/>
    <dgm:cxn modelId="{AEB79214-0C6B-47B4-A611-15992EF31332}" srcId="{8AC775DB-9134-48D8-886E-92966DBBDDBB}" destId="{47543598-7227-420A-8CAD-4D689E868B19}" srcOrd="4" destOrd="0" parTransId="{F3FE9E77-19FA-486C-A7F1-9E889B1C4F84}" sibTransId="{F1E4456D-10AC-42F6-9DAF-3C43C49264A8}"/>
    <dgm:cxn modelId="{54E25D15-7511-428C-80C1-AFEF94AD5222}" type="presOf" srcId="{80A783D8-96E1-424A-BA28-B16C3E4F8B2A}" destId="{7C569C84-0A96-4DFF-BEA6-9D7EE972FD16}" srcOrd="0" destOrd="0" presId="urn:microsoft.com/office/officeart/2005/8/layout/process5"/>
    <dgm:cxn modelId="{0184A326-C9F4-414E-ADFD-8EB7ACC38BDC}" type="presOf" srcId="{65995C72-F34B-444B-8C79-B2466413508B}" destId="{7803844A-1C37-4E8C-82D7-E19927B6C855}" srcOrd="1" destOrd="0" presId="urn:microsoft.com/office/officeart/2005/8/layout/process5"/>
    <dgm:cxn modelId="{B9CF173C-A7B7-455D-BAAC-CDE87C907CC7}" srcId="{8AC775DB-9134-48D8-886E-92966DBBDDBB}" destId="{20A47010-8913-4583-9C6D-0077EC89B9BD}" srcOrd="2" destOrd="0" parTransId="{EC934C5B-4DBA-4E20-B9AB-86E271E049AD}" sibTransId="{709051BC-4F48-4DDF-95B6-4310317C5572}"/>
    <dgm:cxn modelId="{AC50A84B-BC5A-47BC-AFF6-D9CBED3A1286}" type="presOf" srcId="{80A783D8-96E1-424A-BA28-B16C3E4F8B2A}" destId="{2705756E-1CD9-423F-9BBE-29CEEF9EFB37}" srcOrd="1" destOrd="0" presId="urn:microsoft.com/office/officeart/2005/8/layout/process5"/>
    <dgm:cxn modelId="{8B5A2452-9D1A-495C-94CF-81626A553FAC}" type="presOf" srcId="{2EB781D1-F3CE-45D1-95E8-1ECA44C662FE}" destId="{F75E6CC5-4863-401A-8FC1-CC21A189B150}" srcOrd="1" destOrd="0" presId="urn:microsoft.com/office/officeart/2005/8/layout/process5"/>
    <dgm:cxn modelId="{E600BA55-4611-40E2-995E-CAD3C7BB1737}" type="presOf" srcId="{3932D7E9-E53D-44BA-93E2-06B0BC83F2B8}" destId="{CD48A610-E676-474E-8C55-6CCB32879EBB}" srcOrd="0" destOrd="0" presId="urn:microsoft.com/office/officeart/2005/8/layout/process5"/>
    <dgm:cxn modelId="{52DAD657-0BEE-43B6-AE03-898FFF5A4B14}" srcId="{8AC775DB-9134-48D8-886E-92966DBBDDBB}" destId="{F595C045-3923-4A42-96F0-943C3590FB81}" srcOrd="6" destOrd="0" parTransId="{5AE8BC34-5DC8-416E-9070-D1882598ADC8}" sibTransId="{2EB781D1-F3CE-45D1-95E8-1ECA44C662FE}"/>
    <dgm:cxn modelId="{ABCFBD5A-1B38-4DD8-AD9E-26CE5268993F}" type="presOf" srcId="{5B6F008B-B6AD-4D88-A3F2-6908B0D663F6}" destId="{AE493D11-28F1-4040-91E1-4FB51F42F4DB}" srcOrd="0" destOrd="0" presId="urn:microsoft.com/office/officeart/2005/8/layout/process5"/>
    <dgm:cxn modelId="{55F0E37B-7669-40DA-BDF7-F9115031FA58}" srcId="{8AC775DB-9134-48D8-886E-92966DBBDDBB}" destId="{306B890C-2E60-428D-9859-70F913519EFA}" srcOrd="5" destOrd="0" parTransId="{9461D83A-8611-450F-A1C0-D530BDEB5F15}" sibTransId="{DB131A1F-6A67-43B9-894F-7BC3049757C5}"/>
    <dgm:cxn modelId="{36B6E97D-725E-461C-9FF7-1DCEF8F6D690}" type="presOf" srcId="{08A44D05-D01E-42CA-8175-0D5825A59EC9}" destId="{99EDE048-49B9-42CB-8398-6DA8E44E5FE9}" srcOrd="0" destOrd="0" presId="urn:microsoft.com/office/officeart/2005/8/layout/process5"/>
    <dgm:cxn modelId="{815CC87E-BCE7-470F-8DCF-67A0CFC427E5}" type="presOf" srcId="{DB131A1F-6A67-43B9-894F-7BC3049757C5}" destId="{B19F8210-1550-49E0-9790-FA74BCD5201B}" srcOrd="1" destOrd="0" presId="urn:microsoft.com/office/officeart/2005/8/layout/process5"/>
    <dgm:cxn modelId="{3F854F83-13EA-45C8-9D8F-FF08B65A225C}" srcId="{8AC775DB-9134-48D8-886E-92966DBBDDBB}" destId="{5B6F008B-B6AD-4D88-A3F2-6908B0D663F6}" srcOrd="0" destOrd="0" parTransId="{5C7C4ED9-25EA-4079-AEA4-5C7451312610}" sibTransId="{65995C72-F34B-444B-8C79-B2466413508B}"/>
    <dgm:cxn modelId="{64DE7288-5159-4C49-BA78-7AEC5B33A2A5}" type="presOf" srcId="{86219526-3695-423A-86D5-A96880CF024D}" destId="{831F99A1-E6B0-440D-8AB8-6A5CB56FAC22}" srcOrd="1" destOrd="0" presId="urn:microsoft.com/office/officeart/2005/8/layout/process5"/>
    <dgm:cxn modelId="{FC46EF8D-F330-41EC-A126-D39600CA0FEB}" type="presOf" srcId="{709051BC-4F48-4DDF-95B6-4310317C5572}" destId="{68B8C299-111B-4EBD-88D5-CFC6DDB4F9D7}" srcOrd="1" destOrd="0" presId="urn:microsoft.com/office/officeart/2005/8/layout/process5"/>
    <dgm:cxn modelId="{E9A14896-10AC-428C-950A-0658A83A7C41}" srcId="{8AC775DB-9134-48D8-886E-92966DBBDDBB}" destId="{08A44D05-D01E-42CA-8175-0D5825A59EC9}" srcOrd="1" destOrd="0" parTransId="{214D197C-6C65-4787-8F5F-2EB12E1E2E65}" sibTransId="{86219526-3695-423A-86D5-A96880CF024D}"/>
    <dgm:cxn modelId="{C9FA0AA2-D280-4B2B-B0C4-79FACC5355A7}" type="presOf" srcId="{2EB781D1-F3CE-45D1-95E8-1ECA44C662FE}" destId="{02185F7C-1246-4267-BDFC-932DA521E022}" srcOrd="0" destOrd="0" presId="urn:microsoft.com/office/officeart/2005/8/layout/process5"/>
    <dgm:cxn modelId="{CC1DEAA4-1EBC-4402-8D86-4877307D71D0}" srcId="{8AC775DB-9134-48D8-886E-92966DBBDDBB}" destId="{3932D7E9-E53D-44BA-93E2-06B0BC83F2B8}" srcOrd="3" destOrd="0" parTransId="{04C899CE-4D04-469D-AFA1-40A016C2DF16}" sibTransId="{80A783D8-96E1-424A-BA28-B16C3E4F8B2A}"/>
    <dgm:cxn modelId="{BB28A3A7-64FD-4F63-AFCA-4C8C30B687F8}" type="presOf" srcId="{F595C045-3923-4A42-96F0-943C3590FB81}" destId="{17182A42-66D6-49F0-8D84-7735449B4655}" srcOrd="0" destOrd="0" presId="urn:microsoft.com/office/officeart/2005/8/layout/process5"/>
    <dgm:cxn modelId="{D89644B1-DC9B-4878-8474-640D451706BD}" type="presOf" srcId="{709051BC-4F48-4DDF-95B6-4310317C5572}" destId="{6E497727-D88B-4B10-9CA7-B224B8D8B1B2}" srcOrd="0" destOrd="0" presId="urn:microsoft.com/office/officeart/2005/8/layout/process5"/>
    <dgm:cxn modelId="{BE26EAB4-E1CA-4F5E-AEB3-64F078CA5B92}" type="presOf" srcId="{F1E4456D-10AC-42F6-9DAF-3C43C49264A8}" destId="{54F35DCC-3E8F-4EC6-B506-0AE03E1C1693}" srcOrd="1" destOrd="0" presId="urn:microsoft.com/office/officeart/2005/8/layout/process5"/>
    <dgm:cxn modelId="{88B133B7-22B3-4034-9D42-94D4D7A9279A}" type="presOf" srcId="{20A47010-8913-4583-9C6D-0077EC89B9BD}" destId="{D0AB5BDC-FD74-4EAF-82E3-8262A4178272}" srcOrd="0" destOrd="0" presId="urn:microsoft.com/office/officeart/2005/8/layout/process5"/>
    <dgm:cxn modelId="{ED2A2DCB-99ED-43E8-9B89-0A71D9395922}" type="presOf" srcId="{86219526-3695-423A-86D5-A96880CF024D}" destId="{FF2F8082-7D66-4CA0-85A2-0F0E727EF886}" srcOrd="0" destOrd="0" presId="urn:microsoft.com/office/officeart/2005/8/layout/process5"/>
    <dgm:cxn modelId="{22FD74DC-AA83-47F3-968A-BF141F048502}" type="presOf" srcId="{8AC775DB-9134-48D8-886E-92966DBBDDBB}" destId="{4E927D6B-3D60-440E-8C31-1F8247F9B0C3}" srcOrd="0" destOrd="0" presId="urn:microsoft.com/office/officeart/2005/8/layout/process5"/>
    <dgm:cxn modelId="{004B77DD-7DA8-4148-A158-2FCFBC0D07BB}" type="presOf" srcId="{47543598-7227-420A-8CAD-4D689E868B19}" destId="{755A978C-CDA0-4161-B38E-D42BE6E833DE}" srcOrd="0" destOrd="0" presId="urn:microsoft.com/office/officeart/2005/8/layout/process5"/>
    <dgm:cxn modelId="{120EA8EC-1987-45BE-A6EE-A4CA4914210D}" type="presOf" srcId="{65995C72-F34B-444B-8C79-B2466413508B}" destId="{59FDB35E-0826-4659-B01B-03A9DB9E8C42}" srcOrd="0" destOrd="0" presId="urn:microsoft.com/office/officeart/2005/8/layout/process5"/>
    <dgm:cxn modelId="{C99EB4EF-A09D-4578-9C5A-71960F870713}" type="presOf" srcId="{8422F523-2D02-4ECB-8CE3-25F31B237C4F}" destId="{10E10979-5981-49C0-9B43-26120049A21A}" srcOrd="0" destOrd="0" presId="urn:microsoft.com/office/officeart/2005/8/layout/process5"/>
    <dgm:cxn modelId="{ECC26DF5-A92C-4E6A-9BEE-91F698680CA5}" type="presOf" srcId="{DB131A1F-6A67-43B9-894F-7BC3049757C5}" destId="{1245F4DF-75A5-434C-85A9-1DD7993B6E14}" srcOrd="0" destOrd="0" presId="urn:microsoft.com/office/officeart/2005/8/layout/process5"/>
    <dgm:cxn modelId="{7EE063F8-CEA0-4688-8622-CAFE0EF6F078}" type="presOf" srcId="{F1E4456D-10AC-42F6-9DAF-3C43C49264A8}" destId="{CEFFE54F-3184-472E-B8DE-C8E92FAA3D17}" srcOrd="0" destOrd="0" presId="urn:microsoft.com/office/officeart/2005/8/layout/process5"/>
    <dgm:cxn modelId="{5914C317-0F7A-4C5B-957A-3B9921C515F9}" type="presParOf" srcId="{4E927D6B-3D60-440E-8C31-1F8247F9B0C3}" destId="{AE493D11-28F1-4040-91E1-4FB51F42F4DB}" srcOrd="0" destOrd="0" presId="urn:microsoft.com/office/officeart/2005/8/layout/process5"/>
    <dgm:cxn modelId="{855E77C3-40BE-49B1-A2AC-B013F21E824D}" type="presParOf" srcId="{4E927D6B-3D60-440E-8C31-1F8247F9B0C3}" destId="{59FDB35E-0826-4659-B01B-03A9DB9E8C42}" srcOrd="1" destOrd="0" presId="urn:microsoft.com/office/officeart/2005/8/layout/process5"/>
    <dgm:cxn modelId="{68479ACD-90A4-4A36-A4E7-2E3086ED5B04}" type="presParOf" srcId="{59FDB35E-0826-4659-B01B-03A9DB9E8C42}" destId="{7803844A-1C37-4E8C-82D7-E19927B6C855}" srcOrd="0" destOrd="0" presId="urn:microsoft.com/office/officeart/2005/8/layout/process5"/>
    <dgm:cxn modelId="{F0AB6088-6AB5-411B-8CBC-3775D4FB65A4}" type="presParOf" srcId="{4E927D6B-3D60-440E-8C31-1F8247F9B0C3}" destId="{99EDE048-49B9-42CB-8398-6DA8E44E5FE9}" srcOrd="2" destOrd="0" presId="urn:microsoft.com/office/officeart/2005/8/layout/process5"/>
    <dgm:cxn modelId="{37FCC3F5-9A85-4688-9277-EA5E3AAF3D8B}" type="presParOf" srcId="{4E927D6B-3D60-440E-8C31-1F8247F9B0C3}" destId="{FF2F8082-7D66-4CA0-85A2-0F0E727EF886}" srcOrd="3" destOrd="0" presId="urn:microsoft.com/office/officeart/2005/8/layout/process5"/>
    <dgm:cxn modelId="{223BF7A2-7206-42DA-B318-5B9B6DF63B75}" type="presParOf" srcId="{FF2F8082-7D66-4CA0-85A2-0F0E727EF886}" destId="{831F99A1-E6B0-440D-8AB8-6A5CB56FAC22}" srcOrd="0" destOrd="0" presId="urn:microsoft.com/office/officeart/2005/8/layout/process5"/>
    <dgm:cxn modelId="{2F219E5A-DA32-4B80-BD59-F16082867575}" type="presParOf" srcId="{4E927D6B-3D60-440E-8C31-1F8247F9B0C3}" destId="{D0AB5BDC-FD74-4EAF-82E3-8262A4178272}" srcOrd="4" destOrd="0" presId="urn:microsoft.com/office/officeart/2005/8/layout/process5"/>
    <dgm:cxn modelId="{6EFD7EC0-29DB-49D1-A3B4-66CE1F22EEA0}" type="presParOf" srcId="{4E927D6B-3D60-440E-8C31-1F8247F9B0C3}" destId="{6E497727-D88B-4B10-9CA7-B224B8D8B1B2}" srcOrd="5" destOrd="0" presId="urn:microsoft.com/office/officeart/2005/8/layout/process5"/>
    <dgm:cxn modelId="{CED86DF0-E6BB-42C0-8933-08D594AF0E7C}" type="presParOf" srcId="{6E497727-D88B-4B10-9CA7-B224B8D8B1B2}" destId="{68B8C299-111B-4EBD-88D5-CFC6DDB4F9D7}" srcOrd="0" destOrd="0" presId="urn:microsoft.com/office/officeart/2005/8/layout/process5"/>
    <dgm:cxn modelId="{175F8BD5-2177-4111-A2A1-0E7DBEF0F0AB}" type="presParOf" srcId="{4E927D6B-3D60-440E-8C31-1F8247F9B0C3}" destId="{CD48A610-E676-474E-8C55-6CCB32879EBB}" srcOrd="6" destOrd="0" presId="urn:microsoft.com/office/officeart/2005/8/layout/process5"/>
    <dgm:cxn modelId="{2D19AC8F-0453-4B69-BCFE-A9E82218621E}" type="presParOf" srcId="{4E927D6B-3D60-440E-8C31-1F8247F9B0C3}" destId="{7C569C84-0A96-4DFF-BEA6-9D7EE972FD16}" srcOrd="7" destOrd="0" presId="urn:microsoft.com/office/officeart/2005/8/layout/process5"/>
    <dgm:cxn modelId="{139DAEC7-190E-407A-81FC-AB07EAD79C85}" type="presParOf" srcId="{7C569C84-0A96-4DFF-BEA6-9D7EE972FD16}" destId="{2705756E-1CD9-423F-9BBE-29CEEF9EFB37}" srcOrd="0" destOrd="0" presId="urn:microsoft.com/office/officeart/2005/8/layout/process5"/>
    <dgm:cxn modelId="{C87D469D-4200-4AFF-8D56-A92A7923E562}" type="presParOf" srcId="{4E927D6B-3D60-440E-8C31-1F8247F9B0C3}" destId="{755A978C-CDA0-4161-B38E-D42BE6E833DE}" srcOrd="8" destOrd="0" presId="urn:microsoft.com/office/officeart/2005/8/layout/process5"/>
    <dgm:cxn modelId="{9C182F94-88B3-4CAA-9006-81606A154309}" type="presParOf" srcId="{4E927D6B-3D60-440E-8C31-1F8247F9B0C3}" destId="{CEFFE54F-3184-472E-B8DE-C8E92FAA3D17}" srcOrd="9" destOrd="0" presId="urn:microsoft.com/office/officeart/2005/8/layout/process5"/>
    <dgm:cxn modelId="{C3DFB6FD-BDA3-4901-A92D-3379DFFCCFAA}" type="presParOf" srcId="{CEFFE54F-3184-472E-B8DE-C8E92FAA3D17}" destId="{54F35DCC-3E8F-4EC6-B506-0AE03E1C1693}" srcOrd="0" destOrd="0" presId="urn:microsoft.com/office/officeart/2005/8/layout/process5"/>
    <dgm:cxn modelId="{41CC255F-E4CB-416F-9E1C-88D68CAA9CF2}" type="presParOf" srcId="{4E927D6B-3D60-440E-8C31-1F8247F9B0C3}" destId="{DB167F79-70CD-4575-B870-8C7AC63BA7E7}" srcOrd="10" destOrd="0" presId="urn:microsoft.com/office/officeart/2005/8/layout/process5"/>
    <dgm:cxn modelId="{AD443A30-5444-46CE-B4D4-CFA17413FF74}" type="presParOf" srcId="{4E927D6B-3D60-440E-8C31-1F8247F9B0C3}" destId="{1245F4DF-75A5-434C-85A9-1DD7993B6E14}" srcOrd="11" destOrd="0" presId="urn:microsoft.com/office/officeart/2005/8/layout/process5"/>
    <dgm:cxn modelId="{BCE6862F-940E-4198-90EA-B8F8E4BD9FE0}" type="presParOf" srcId="{1245F4DF-75A5-434C-85A9-1DD7993B6E14}" destId="{B19F8210-1550-49E0-9790-FA74BCD5201B}" srcOrd="0" destOrd="0" presId="urn:microsoft.com/office/officeart/2005/8/layout/process5"/>
    <dgm:cxn modelId="{10BCCA29-8ECA-4C52-B75E-6F64280ADFC2}" type="presParOf" srcId="{4E927D6B-3D60-440E-8C31-1F8247F9B0C3}" destId="{17182A42-66D6-49F0-8D84-7735449B4655}" srcOrd="12" destOrd="0" presId="urn:microsoft.com/office/officeart/2005/8/layout/process5"/>
    <dgm:cxn modelId="{79C4CD7A-D05E-4408-8368-67C53C285493}" type="presParOf" srcId="{4E927D6B-3D60-440E-8C31-1F8247F9B0C3}" destId="{02185F7C-1246-4267-BDFC-932DA521E022}" srcOrd="13" destOrd="0" presId="urn:microsoft.com/office/officeart/2005/8/layout/process5"/>
    <dgm:cxn modelId="{5DA11FD1-139F-4E94-87B8-238BA9E2F78D}" type="presParOf" srcId="{02185F7C-1246-4267-BDFC-932DA521E022}" destId="{F75E6CC5-4863-401A-8FC1-CC21A189B150}" srcOrd="0" destOrd="0" presId="urn:microsoft.com/office/officeart/2005/8/layout/process5"/>
    <dgm:cxn modelId="{E97E3376-FFE8-456F-B76A-F263B92874AF}" type="presParOf" srcId="{4E927D6B-3D60-440E-8C31-1F8247F9B0C3}" destId="{10E10979-5981-49C0-9B43-26120049A21A}" srcOrd="1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D6AFFF-ACED-47AC-AE2A-4024D77CAD9B}"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s-ES"/>
        </a:p>
      </dgm:t>
    </dgm:pt>
    <dgm:pt modelId="{AA142EDE-96DF-4D6E-99D5-63530ED79535}">
      <dgm:prSet/>
      <dgm:spPr/>
      <dgm:t>
        <a:bodyPr/>
        <a:lstStyle/>
        <a:p>
          <a:r>
            <a:rPr lang="es-MX" dirty="0"/>
            <a:t>Método de análisis: </a:t>
          </a:r>
          <a:endParaRPr lang="es-EC" dirty="0"/>
        </a:p>
      </dgm:t>
    </dgm:pt>
    <dgm:pt modelId="{8A7C9DB5-7FE2-4E8A-A6F7-FE843C916CA0}" type="parTrans" cxnId="{A3750D83-FBCD-43D5-90EC-824B8F5E27D6}">
      <dgm:prSet/>
      <dgm:spPr/>
      <dgm:t>
        <a:bodyPr/>
        <a:lstStyle/>
        <a:p>
          <a:endParaRPr lang="es-ES"/>
        </a:p>
      </dgm:t>
    </dgm:pt>
    <dgm:pt modelId="{5D22CEF4-AB82-408A-BD8E-6AD76E3CD28F}" type="sibTrans" cxnId="{A3750D83-FBCD-43D5-90EC-824B8F5E27D6}">
      <dgm:prSet/>
      <dgm:spPr/>
      <dgm:t>
        <a:bodyPr/>
        <a:lstStyle/>
        <a:p>
          <a:endParaRPr lang="es-ES"/>
        </a:p>
      </dgm:t>
    </dgm:pt>
    <dgm:pt modelId="{35E7F637-8F08-424B-9A9A-86070C88BC0C}">
      <dgm:prSet/>
      <dgm:spPr/>
      <dgm:t>
        <a:bodyPr/>
        <a:lstStyle/>
        <a:p>
          <a:r>
            <a:rPr lang="es-MX" dirty="0"/>
            <a:t>Método doble delta </a:t>
          </a:r>
          <a:r>
            <a:rPr lang="es-MX" dirty="0" err="1"/>
            <a:t>Ct</a:t>
          </a:r>
          <a:r>
            <a:rPr lang="es-MX" dirty="0"/>
            <a:t> (</a:t>
          </a:r>
          <a:r>
            <a:rPr lang="es-EC" dirty="0" err="1"/>
            <a:t>ΔΔCt</a:t>
          </a:r>
          <a:r>
            <a:rPr lang="es-MX" dirty="0"/>
            <a:t>)  </a:t>
          </a:r>
          <a:endParaRPr lang="es-EC" dirty="0"/>
        </a:p>
      </dgm:t>
    </dgm:pt>
    <dgm:pt modelId="{BBE0F60F-13AD-4C24-BFEE-C158B9F607FC}" type="parTrans" cxnId="{27030033-7D1B-4E9E-A12B-E940E006D9D4}">
      <dgm:prSet/>
      <dgm:spPr/>
      <dgm:t>
        <a:bodyPr/>
        <a:lstStyle/>
        <a:p>
          <a:endParaRPr lang="es-ES"/>
        </a:p>
      </dgm:t>
    </dgm:pt>
    <dgm:pt modelId="{8B40D33C-470D-418F-8AF4-15EE3569804D}" type="sibTrans" cxnId="{27030033-7D1B-4E9E-A12B-E940E006D9D4}">
      <dgm:prSet/>
      <dgm:spPr/>
      <dgm:t>
        <a:bodyPr/>
        <a:lstStyle/>
        <a:p>
          <a:endParaRPr lang="es-ES"/>
        </a:p>
      </dgm:t>
    </dgm:pt>
    <dgm:pt modelId="{473CA58D-6ED2-43C9-B687-50D273C55054}">
      <dgm:prSet/>
      <dgm:spPr/>
      <dgm:t>
        <a:bodyPr/>
        <a:lstStyle/>
        <a:p>
          <a:endParaRPr lang="es-EC" dirty="0"/>
        </a:p>
      </dgm:t>
    </dgm:pt>
    <dgm:pt modelId="{5224F523-C83D-44CD-80D0-BA9DD87321DA}" type="parTrans" cxnId="{F4C54B39-1918-4C51-9BBD-6B6CB6B3EB7A}">
      <dgm:prSet/>
      <dgm:spPr/>
      <dgm:t>
        <a:bodyPr/>
        <a:lstStyle/>
        <a:p>
          <a:endParaRPr lang="es-ES"/>
        </a:p>
      </dgm:t>
    </dgm:pt>
    <dgm:pt modelId="{5CD401CE-BB8E-4FD2-BEF3-53B8CCD8BA19}" type="sibTrans" cxnId="{F4C54B39-1918-4C51-9BBD-6B6CB6B3EB7A}">
      <dgm:prSet/>
      <dgm:spPr/>
      <dgm:t>
        <a:bodyPr/>
        <a:lstStyle/>
        <a:p>
          <a:endParaRPr lang="es-ES"/>
        </a:p>
      </dgm:t>
    </dgm:pt>
    <dgm:pt modelId="{F6EFCBF1-5DB9-427F-9627-FD5331DC6AD2}">
      <dgm:prSet/>
      <dgm:spPr/>
      <dgm:t>
        <a:bodyPr/>
        <a:lstStyle/>
        <a:p>
          <a:r>
            <a:rPr lang="es-EC" dirty="0"/>
            <a:t>Gen endógeno HPRT</a:t>
          </a:r>
        </a:p>
      </dgm:t>
    </dgm:pt>
    <dgm:pt modelId="{3A65415A-0094-406D-9A67-077106C12C9A}" type="parTrans" cxnId="{DA676C8B-CE46-4953-B3FC-E68B4C282676}">
      <dgm:prSet/>
      <dgm:spPr/>
      <dgm:t>
        <a:bodyPr/>
        <a:lstStyle/>
        <a:p>
          <a:endParaRPr lang="es-ES"/>
        </a:p>
      </dgm:t>
    </dgm:pt>
    <dgm:pt modelId="{79DA8AF1-6FE6-4890-B28F-E42616A17F35}" type="sibTrans" cxnId="{DA676C8B-CE46-4953-B3FC-E68B4C282676}">
      <dgm:prSet/>
      <dgm:spPr/>
      <dgm:t>
        <a:bodyPr/>
        <a:lstStyle/>
        <a:p>
          <a:endParaRPr lang="es-ES"/>
        </a:p>
      </dgm:t>
    </dgm:pt>
    <dgm:pt modelId="{F007B4E7-AE44-434E-8142-DC4B5DA7445C}" type="pres">
      <dgm:prSet presAssocID="{42D6AFFF-ACED-47AC-AE2A-4024D77CAD9B}" presName="linear" presStyleCnt="0">
        <dgm:presLayoutVars>
          <dgm:animLvl val="lvl"/>
          <dgm:resizeHandles val="exact"/>
        </dgm:presLayoutVars>
      </dgm:prSet>
      <dgm:spPr/>
    </dgm:pt>
    <dgm:pt modelId="{240B4EA2-EAC3-4234-B3FD-5C6CF776E8E0}" type="pres">
      <dgm:prSet presAssocID="{AA142EDE-96DF-4D6E-99D5-63530ED79535}" presName="parentText" presStyleLbl="node1" presStyleIdx="0" presStyleCnt="1">
        <dgm:presLayoutVars>
          <dgm:chMax val="0"/>
          <dgm:bulletEnabled val="1"/>
        </dgm:presLayoutVars>
      </dgm:prSet>
      <dgm:spPr/>
    </dgm:pt>
    <dgm:pt modelId="{703DF72E-2AAE-4013-8D90-D074E67D23EF}" type="pres">
      <dgm:prSet presAssocID="{AA142EDE-96DF-4D6E-99D5-63530ED79535}" presName="childText" presStyleLbl="revTx" presStyleIdx="0" presStyleCnt="1">
        <dgm:presLayoutVars>
          <dgm:bulletEnabled val="1"/>
        </dgm:presLayoutVars>
      </dgm:prSet>
      <dgm:spPr/>
    </dgm:pt>
  </dgm:ptLst>
  <dgm:cxnLst>
    <dgm:cxn modelId="{27030033-7D1B-4E9E-A12B-E940E006D9D4}" srcId="{AA142EDE-96DF-4D6E-99D5-63530ED79535}" destId="{35E7F637-8F08-424B-9A9A-86070C88BC0C}" srcOrd="1" destOrd="0" parTransId="{BBE0F60F-13AD-4C24-BFEE-C158B9F607FC}" sibTransId="{8B40D33C-470D-418F-8AF4-15EE3569804D}"/>
    <dgm:cxn modelId="{F4C54B39-1918-4C51-9BBD-6B6CB6B3EB7A}" srcId="{AA142EDE-96DF-4D6E-99D5-63530ED79535}" destId="{473CA58D-6ED2-43C9-B687-50D273C55054}" srcOrd="0" destOrd="0" parTransId="{5224F523-C83D-44CD-80D0-BA9DD87321DA}" sibTransId="{5CD401CE-BB8E-4FD2-BEF3-53B8CCD8BA19}"/>
    <dgm:cxn modelId="{A894673F-3B72-48D7-AB10-C8A823193420}" type="presOf" srcId="{F6EFCBF1-5DB9-427F-9627-FD5331DC6AD2}" destId="{703DF72E-2AAE-4013-8D90-D074E67D23EF}" srcOrd="0" destOrd="2" presId="urn:microsoft.com/office/officeart/2005/8/layout/vList2"/>
    <dgm:cxn modelId="{A3750D83-FBCD-43D5-90EC-824B8F5E27D6}" srcId="{42D6AFFF-ACED-47AC-AE2A-4024D77CAD9B}" destId="{AA142EDE-96DF-4D6E-99D5-63530ED79535}" srcOrd="0" destOrd="0" parTransId="{8A7C9DB5-7FE2-4E8A-A6F7-FE843C916CA0}" sibTransId="{5D22CEF4-AB82-408A-BD8E-6AD76E3CD28F}"/>
    <dgm:cxn modelId="{9A156D84-A735-455F-A16E-28CD534DF5F6}" type="presOf" srcId="{473CA58D-6ED2-43C9-B687-50D273C55054}" destId="{703DF72E-2AAE-4013-8D90-D074E67D23EF}" srcOrd="0" destOrd="0" presId="urn:microsoft.com/office/officeart/2005/8/layout/vList2"/>
    <dgm:cxn modelId="{E0DE9284-F07B-4532-B59C-90BDDE068BB0}" type="presOf" srcId="{42D6AFFF-ACED-47AC-AE2A-4024D77CAD9B}" destId="{F007B4E7-AE44-434E-8142-DC4B5DA7445C}" srcOrd="0" destOrd="0" presId="urn:microsoft.com/office/officeart/2005/8/layout/vList2"/>
    <dgm:cxn modelId="{DA676C8B-CE46-4953-B3FC-E68B4C282676}" srcId="{35E7F637-8F08-424B-9A9A-86070C88BC0C}" destId="{F6EFCBF1-5DB9-427F-9627-FD5331DC6AD2}" srcOrd="0" destOrd="0" parTransId="{3A65415A-0094-406D-9A67-077106C12C9A}" sibTransId="{79DA8AF1-6FE6-4890-B28F-E42616A17F35}"/>
    <dgm:cxn modelId="{E7F650A3-3E9B-46B4-983C-F65958E5C76D}" type="presOf" srcId="{35E7F637-8F08-424B-9A9A-86070C88BC0C}" destId="{703DF72E-2AAE-4013-8D90-D074E67D23EF}" srcOrd="0" destOrd="1" presId="urn:microsoft.com/office/officeart/2005/8/layout/vList2"/>
    <dgm:cxn modelId="{5C5769E0-FD38-4C6D-B4AA-E02A3125B6ED}" type="presOf" srcId="{AA142EDE-96DF-4D6E-99D5-63530ED79535}" destId="{240B4EA2-EAC3-4234-B3FD-5C6CF776E8E0}" srcOrd="0" destOrd="0" presId="urn:microsoft.com/office/officeart/2005/8/layout/vList2"/>
    <dgm:cxn modelId="{D883B127-F50F-41D4-AB3C-1B00CDB7D608}" type="presParOf" srcId="{F007B4E7-AE44-434E-8142-DC4B5DA7445C}" destId="{240B4EA2-EAC3-4234-B3FD-5C6CF776E8E0}" srcOrd="0" destOrd="0" presId="urn:microsoft.com/office/officeart/2005/8/layout/vList2"/>
    <dgm:cxn modelId="{22DC186D-2142-4491-A1BF-693A2B1E96C6}" type="presParOf" srcId="{F007B4E7-AE44-434E-8142-DC4B5DA7445C}" destId="{703DF72E-2AAE-4013-8D90-D074E67D23EF}"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1109A-FBD7-4590-B1C7-8A908595492E}">
      <dsp:nvSpPr>
        <dsp:cNvPr id="0" name=""/>
        <dsp:cNvSpPr/>
      </dsp:nvSpPr>
      <dsp:spPr>
        <a:xfrm>
          <a:off x="0" y="171682"/>
          <a:ext cx="3550502" cy="41113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a:latin typeface="Times New Roman" panose="02020603050405020304" pitchFamily="18" charset="0"/>
              <a:cs typeface="Times New Roman" panose="02020603050405020304" pitchFamily="18" charset="0"/>
            </a:rPr>
            <a:t>Cáncer:</a:t>
          </a:r>
        </a:p>
      </dsp:txBody>
      <dsp:txXfrm>
        <a:off x="20070" y="191752"/>
        <a:ext cx="3510362" cy="370993"/>
      </dsp:txXfrm>
    </dsp:sp>
    <dsp:sp modelId="{63D34F5B-A781-4CEB-A6E4-6CA5FCCB536C}">
      <dsp:nvSpPr>
        <dsp:cNvPr id="0" name=""/>
        <dsp:cNvSpPr/>
      </dsp:nvSpPr>
      <dsp:spPr>
        <a:xfrm>
          <a:off x="0" y="582816"/>
          <a:ext cx="3550502"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2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C" sz="1600" kern="1200" dirty="0">
              <a:latin typeface="Times New Roman" panose="02020603050405020304" pitchFamily="18" charset="0"/>
              <a:cs typeface="Times New Roman" panose="02020603050405020304" pitchFamily="18" charset="0"/>
            </a:rPr>
            <a:t>Conjunto de enfermedades</a:t>
          </a:r>
        </a:p>
        <a:p>
          <a:pPr marL="171450" lvl="1" indent="-171450" algn="l" defTabSz="711200">
            <a:lnSpc>
              <a:spcPct val="90000"/>
            </a:lnSpc>
            <a:spcBef>
              <a:spcPct val="0"/>
            </a:spcBef>
            <a:spcAft>
              <a:spcPct val="20000"/>
            </a:spcAft>
            <a:buChar char="•"/>
          </a:pPr>
          <a:r>
            <a:rPr lang="es-EC" sz="1600" kern="1200" dirty="0">
              <a:latin typeface="Times New Roman" panose="02020603050405020304" pitchFamily="18" charset="0"/>
              <a:cs typeface="Times New Roman" panose="02020603050405020304" pitchFamily="18" charset="0"/>
            </a:rPr>
            <a:t>Crecimiento descontrolado</a:t>
          </a:r>
        </a:p>
        <a:p>
          <a:pPr marL="171450" lvl="1" indent="-171450" algn="l" defTabSz="711200">
            <a:lnSpc>
              <a:spcPct val="90000"/>
            </a:lnSpc>
            <a:spcBef>
              <a:spcPct val="0"/>
            </a:spcBef>
            <a:spcAft>
              <a:spcPct val="20000"/>
            </a:spcAft>
            <a:buChar char="•"/>
          </a:pPr>
          <a:r>
            <a:rPr lang="es-EC" sz="1600" kern="1200" dirty="0">
              <a:latin typeface="Times New Roman" panose="02020603050405020304" pitchFamily="18" charset="0"/>
              <a:cs typeface="Times New Roman" panose="02020603050405020304" pitchFamily="18" charset="0"/>
            </a:rPr>
            <a:t>Alteración genética</a:t>
          </a:r>
        </a:p>
        <a:p>
          <a:pPr marL="171450" lvl="1" indent="-171450" algn="l" defTabSz="711200">
            <a:lnSpc>
              <a:spcPct val="90000"/>
            </a:lnSpc>
            <a:spcBef>
              <a:spcPct val="0"/>
            </a:spcBef>
            <a:spcAft>
              <a:spcPct val="20000"/>
            </a:spcAft>
            <a:buChar char="•"/>
          </a:pPr>
          <a:r>
            <a:rPr lang="es-EC" sz="1600" kern="1200" dirty="0">
              <a:latin typeface="Times New Roman" panose="02020603050405020304" pitchFamily="18" charset="0"/>
              <a:cs typeface="Times New Roman" panose="02020603050405020304" pitchFamily="18" charset="0"/>
            </a:rPr>
            <a:t>14,1 millones de nuevos casos</a:t>
          </a:r>
        </a:p>
        <a:p>
          <a:pPr marL="171450" lvl="1" indent="-171450" algn="l" defTabSz="711200">
            <a:lnSpc>
              <a:spcPct val="90000"/>
            </a:lnSpc>
            <a:spcBef>
              <a:spcPct val="0"/>
            </a:spcBef>
            <a:spcAft>
              <a:spcPct val="20000"/>
            </a:spcAft>
            <a:buChar char="•"/>
          </a:pPr>
          <a:r>
            <a:rPr lang="es-EC" sz="1600" kern="1200" dirty="0">
              <a:latin typeface="Times New Roman" panose="02020603050405020304" pitchFamily="18" charset="0"/>
              <a:cs typeface="Times New Roman" panose="02020603050405020304" pitchFamily="18" charset="0"/>
            </a:rPr>
            <a:t>8 millones mueren</a:t>
          </a:r>
        </a:p>
      </dsp:txBody>
      <dsp:txXfrm>
        <a:off x="0" y="582816"/>
        <a:ext cx="3550502" cy="12916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46588-C235-4CE7-ADB0-F23AC9CD05A6}">
      <dsp:nvSpPr>
        <dsp:cNvPr id="0" name=""/>
        <dsp:cNvSpPr/>
      </dsp:nvSpPr>
      <dsp:spPr>
        <a:xfrm>
          <a:off x="559355" y="0"/>
          <a:ext cx="6339362" cy="2449832"/>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347E4C-F42C-4262-B149-99E18A2746C8}">
      <dsp:nvSpPr>
        <dsp:cNvPr id="0" name=""/>
        <dsp:cNvSpPr/>
      </dsp:nvSpPr>
      <dsp:spPr>
        <a:xfrm>
          <a:off x="3732" y="734949"/>
          <a:ext cx="1795327" cy="97993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Células A549</a:t>
          </a:r>
        </a:p>
      </dsp:txBody>
      <dsp:txXfrm>
        <a:off x="51568" y="782785"/>
        <a:ext cx="1699655" cy="884260"/>
      </dsp:txXfrm>
    </dsp:sp>
    <dsp:sp modelId="{0288FF0B-3021-4F59-9FC1-57C2C6CE73D8}">
      <dsp:nvSpPr>
        <dsp:cNvPr id="0" name=""/>
        <dsp:cNvSpPr/>
      </dsp:nvSpPr>
      <dsp:spPr>
        <a:xfrm>
          <a:off x="1888826" y="734949"/>
          <a:ext cx="1795327" cy="97993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Tratamientos (Incubación: 72 h)</a:t>
          </a:r>
        </a:p>
      </dsp:txBody>
      <dsp:txXfrm>
        <a:off x="1936662" y="782785"/>
        <a:ext cx="1699655" cy="884260"/>
      </dsp:txXfrm>
    </dsp:sp>
    <dsp:sp modelId="{7D0E8C4E-A27D-4896-B77E-954E9D9BC32F}">
      <dsp:nvSpPr>
        <dsp:cNvPr id="0" name=""/>
        <dsp:cNvSpPr/>
      </dsp:nvSpPr>
      <dsp:spPr>
        <a:xfrm>
          <a:off x="3773920" y="734949"/>
          <a:ext cx="1795327" cy="97993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t>Inmunocitoquímica</a:t>
          </a:r>
        </a:p>
      </dsp:txBody>
      <dsp:txXfrm>
        <a:off x="3821756" y="782785"/>
        <a:ext cx="1699655" cy="884260"/>
      </dsp:txXfrm>
    </dsp:sp>
    <dsp:sp modelId="{E52A621B-3D73-496E-A51B-4D68D4F273A1}">
      <dsp:nvSpPr>
        <dsp:cNvPr id="0" name=""/>
        <dsp:cNvSpPr/>
      </dsp:nvSpPr>
      <dsp:spPr>
        <a:xfrm>
          <a:off x="5659013" y="734949"/>
          <a:ext cx="1795327" cy="97993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t>Expresión proteica del canal Eag-1</a:t>
          </a:r>
        </a:p>
      </dsp:txBody>
      <dsp:txXfrm>
        <a:off x="5706849" y="782785"/>
        <a:ext cx="1699655" cy="8842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B75B0-9C38-4E7B-AF9B-A80CBAEAC796}">
      <dsp:nvSpPr>
        <dsp:cNvPr id="0" name=""/>
        <dsp:cNvSpPr/>
      </dsp:nvSpPr>
      <dsp:spPr>
        <a:xfrm>
          <a:off x="0" y="1081"/>
          <a:ext cx="2101283" cy="320728"/>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C" sz="1600" kern="1200" dirty="0">
              <a:latin typeface="Times New Roman" panose="02020603050405020304" pitchFamily="18" charset="0"/>
              <a:cs typeface="Times New Roman" panose="02020603050405020304" pitchFamily="18" charset="0"/>
            </a:rPr>
            <a:t>Deshidratación:</a:t>
          </a:r>
        </a:p>
      </dsp:txBody>
      <dsp:txXfrm>
        <a:off x="15657" y="16738"/>
        <a:ext cx="2069969" cy="289414"/>
      </dsp:txXfrm>
    </dsp:sp>
    <dsp:sp modelId="{060DEB74-9C1B-47D2-80C1-32C7E19154BB}">
      <dsp:nvSpPr>
        <dsp:cNvPr id="0" name=""/>
        <dsp:cNvSpPr/>
      </dsp:nvSpPr>
      <dsp:spPr>
        <a:xfrm>
          <a:off x="0" y="321809"/>
          <a:ext cx="2101283" cy="846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716" tIns="15240" rIns="85344" bIns="15240" numCol="1" spcCol="1270" anchor="t" anchorCtr="0">
          <a:noAutofit/>
        </a:bodyPr>
        <a:lstStyle/>
        <a:p>
          <a:pPr marL="114300" lvl="1" indent="-114300" algn="l" defTabSz="533400">
            <a:lnSpc>
              <a:spcPct val="90000"/>
            </a:lnSpc>
            <a:spcBef>
              <a:spcPct val="0"/>
            </a:spcBef>
            <a:spcAft>
              <a:spcPct val="20000"/>
            </a:spcAft>
            <a:buChar char="•"/>
          </a:pPr>
          <a:endParaRPr lang="es-EC"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20000"/>
            </a:spcAft>
            <a:buChar char="•"/>
          </a:pPr>
          <a:r>
            <a:rPr lang="es-EC" sz="1200" kern="1200" dirty="0">
              <a:latin typeface="Times New Roman" panose="02020603050405020304" pitchFamily="18" charset="0"/>
              <a:cs typeface="Times New Roman" panose="02020603050405020304" pitchFamily="18" charset="0"/>
            </a:rPr>
            <a:t>Etanol 75% </a:t>
          </a:r>
        </a:p>
        <a:p>
          <a:pPr marL="114300" lvl="1" indent="-114300" algn="l" defTabSz="533400">
            <a:lnSpc>
              <a:spcPct val="90000"/>
            </a:lnSpc>
            <a:spcBef>
              <a:spcPct val="0"/>
            </a:spcBef>
            <a:spcAft>
              <a:spcPct val="20000"/>
            </a:spcAft>
            <a:buChar char="•"/>
          </a:pPr>
          <a:r>
            <a:rPr lang="es-EC" sz="1200" kern="1200" dirty="0">
              <a:latin typeface="Times New Roman" panose="02020603050405020304" pitchFamily="18" charset="0"/>
              <a:cs typeface="Times New Roman" panose="02020603050405020304" pitchFamily="18" charset="0"/>
            </a:rPr>
            <a:t>Alcohol absoluto  </a:t>
          </a:r>
        </a:p>
        <a:p>
          <a:pPr marL="114300" lvl="1" indent="-114300" algn="l" defTabSz="533400">
            <a:lnSpc>
              <a:spcPct val="90000"/>
            </a:lnSpc>
            <a:spcBef>
              <a:spcPct val="0"/>
            </a:spcBef>
            <a:spcAft>
              <a:spcPct val="20000"/>
            </a:spcAft>
            <a:buChar char="•"/>
          </a:pPr>
          <a:r>
            <a:rPr lang="es-EC" sz="1200" kern="1200">
              <a:latin typeface="Times New Roman" panose="02020603050405020304" pitchFamily="18" charset="0"/>
              <a:cs typeface="Times New Roman" panose="02020603050405020304" pitchFamily="18" charset="0"/>
            </a:rPr>
            <a:t>Xilol : alcohol absoluto (1:1)</a:t>
          </a:r>
        </a:p>
        <a:p>
          <a:pPr marL="114300" lvl="1" indent="-114300" algn="l" defTabSz="533400">
            <a:lnSpc>
              <a:spcPct val="90000"/>
            </a:lnSpc>
            <a:spcBef>
              <a:spcPct val="0"/>
            </a:spcBef>
            <a:spcAft>
              <a:spcPct val="20000"/>
            </a:spcAft>
            <a:buChar char="•"/>
          </a:pPr>
          <a:r>
            <a:rPr lang="es-EC" sz="1200" kern="1200" dirty="0" err="1">
              <a:latin typeface="Times New Roman" panose="02020603050405020304" pitchFamily="18" charset="0"/>
              <a:cs typeface="Times New Roman" panose="02020603050405020304" pitchFamily="18" charset="0"/>
            </a:rPr>
            <a:t>Xilol</a:t>
          </a:r>
          <a:endParaRPr lang="es-EC" sz="1200" kern="1200" dirty="0">
            <a:latin typeface="Times New Roman" panose="02020603050405020304" pitchFamily="18" charset="0"/>
            <a:cs typeface="Times New Roman" panose="02020603050405020304" pitchFamily="18" charset="0"/>
          </a:endParaRPr>
        </a:p>
      </dsp:txBody>
      <dsp:txXfrm>
        <a:off x="0" y="321809"/>
        <a:ext cx="2101283" cy="8466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392A2-A1DE-4301-8DEE-E4F137C28CF1}">
      <dsp:nvSpPr>
        <dsp:cNvPr id="0" name=""/>
        <dsp:cNvSpPr/>
      </dsp:nvSpPr>
      <dsp:spPr>
        <a:xfrm>
          <a:off x="0" y="152514"/>
          <a:ext cx="3637721" cy="1455088"/>
        </a:xfrm>
        <a:prstGeom prst="leftRightRibb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8A27B7-A69F-49B5-A17C-D18EE9B5C880}">
      <dsp:nvSpPr>
        <dsp:cNvPr id="0" name=""/>
        <dsp:cNvSpPr/>
      </dsp:nvSpPr>
      <dsp:spPr>
        <a:xfrm>
          <a:off x="436526" y="407154"/>
          <a:ext cx="1200447" cy="7129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marL="0" lvl="0" indent="0" algn="ctr" defTabSz="933450">
            <a:lnSpc>
              <a:spcPct val="90000"/>
            </a:lnSpc>
            <a:spcBef>
              <a:spcPct val="0"/>
            </a:spcBef>
            <a:spcAft>
              <a:spcPct val="35000"/>
            </a:spcAft>
            <a:buNone/>
          </a:pPr>
          <a:r>
            <a:rPr lang="es-EC" sz="2100" kern="1200" dirty="0"/>
            <a:t>ANOVA</a:t>
          </a:r>
        </a:p>
      </dsp:txBody>
      <dsp:txXfrm>
        <a:off x="436526" y="407154"/>
        <a:ext cx="1200447" cy="712993"/>
      </dsp:txXfrm>
    </dsp:sp>
    <dsp:sp modelId="{BDEE483C-3A5A-479C-A08D-D69CA5D6198D}">
      <dsp:nvSpPr>
        <dsp:cNvPr id="0" name=""/>
        <dsp:cNvSpPr/>
      </dsp:nvSpPr>
      <dsp:spPr>
        <a:xfrm>
          <a:off x="1818860" y="639968"/>
          <a:ext cx="1418711" cy="7129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marL="0" lvl="0" indent="0" algn="ctr" defTabSz="933450">
            <a:lnSpc>
              <a:spcPct val="90000"/>
            </a:lnSpc>
            <a:spcBef>
              <a:spcPct val="0"/>
            </a:spcBef>
            <a:spcAft>
              <a:spcPct val="35000"/>
            </a:spcAft>
            <a:buNone/>
          </a:pPr>
          <a:r>
            <a:rPr lang="es-EC" sz="2100" kern="1200"/>
            <a:t>Prueba de Tukey</a:t>
          </a:r>
        </a:p>
      </dsp:txBody>
      <dsp:txXfrm>
        <a:off x="1818860" y="639968"/>
        <a:ext cx="1418711" cy="7129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31128-BBA4-490D-882D-646777DB9233}">
      <dsp:nvSpPr>
        <dsp:cNvPr id="0" name=""/>
        <dsp:cNvSpPr/>
      </dsp:nvSpPr>
      <dsp:spPr>
        <a:xfrm>
          <a:off x="0" y="5985"/>
          <a:ext cx="2349053" cy="5428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kern="1200" dirty="0">
              <a:latin typeface="Times New Roman" panose="02020603050405020304" pitchFamily="18" charset="0"/>
              <a:cs typeface="Times New Roman" panose="02020603050405020304" pitchFamily="18" charset="0"/>
            </a:rPr>
            <a:t>Nivel de significancia:</a:t>
          </a:r>
          <a:endParaRPr lang="es-EC" sz="1800" kern="1200" dirty="0">
            <a:latin typeface="Times New Roman" panose="02020603050405020304" pitchFamily="18" charset="0"/>
            <a:cs typeface="Times New Roman" panose="02020603050405020304" pitchFamily="18" charset="0"/>
          </a:endParaRPr>
        </a:p>
      </dsp:txBody>
      <dsp:txXfrm>
        <a:off x="26501" y="32486"/>
        <a:ext cx="2296051" cy="489878"/>
      </dsp:txXfrm>
    </dsp:sp>
    <dsp:sp modelId="{629CF29C-0698-4448-A17F-75870D1B2E7B}">
      <dsp:nvSpPr>
        <dsp:cNvPr id="0" name=""/>
        <dsp:cNvSpPr/>
      </dsp:nvSpPr>
      <dsp:spPr>
        <a:xfrm>
          <a:off x="0" y="548866"/>
          <a:ext cx="234905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82" tIns="15240" rIns="85344" bIns="15240" numCol="1" spcCol="1270" anchor="t" anchorCtr="0">
          <a:noAutofit/>
        </a:bodyPr>
        <a:lstStyle/>
        <a:p>
          <a:pPr marL="114300" lvl="1" indent="-114300" algn="l" defTabSz="533400">
            <a:lnSpc>
              <a:spcPct val="90000"/>
            </a:lnSpc>
            <a:spcBef>
              <a:spcPct val="0"/>
            </a:spcBef>
            <a:spcAft>
              <a:spcPct val="20000"/>
            </a:spcAft>
            <a:buChar char="•"/>
          </a:pPr>
          <a:endParaRPr lang="es-EC" sz="12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20000"/>
            </a:spcAft>
            <a:buChar char="•"/>
          </a:pPr>
          <a:r>
            <a:rPr lang="es-MX" sz="1400" kern="1200" dirty="0">
              <a:latin typeface="Times New Roman" panose="02020603050405020304" pitchFamily="18" charset="0"/>
              <a:cs typeface="Times New Roman" panose="02020603050405020304" pitchFamily="18" charset="0"/>
            </a:rPr>
            <a:t> 5% (p &lt; 0.05)</a:t>
          </a:r>
          <a:endParaRPr lang="es-EC" sz="1400" kern="1200" dirty="0">
            <a:latin typeface="Times New Roman" panose="02020603050405020304" pitchFamily="18" charset="0"/>
            <a:cs typeface="Times New Roman" panose="02020603050405020304" pitchFamily="18" charset="0"/>
          </a:endParaRPr>
        </a:p>
      </dsp:txBody>
      <dsp:txXfrm>
        <a:off x="0" y="548866"/>
        <a:ext cx="2349053" cy="4802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28078-6589-4FFF-A67F-496E3D2884C0}">
      <dsp:nvSpPr>
        <dsp:cNvPr id="0" name=""/>
        <dsp:cNvSpPr/>
      </dsp:nvSpPr>
      <dsp:spPr>
        <a:xfrm>
          <a:off x="0" y="1916"/>
          <a:ext cx="8596668" cy="73524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Times New Roman" panose="02020603050405020304" pitchFamily="18" charset="0"/>
              <a:cs typeface="Times New Roman" panose="02020603050405020304" pitchFamily="18" charset="0"/>
            </a:rPr>
            <a:t>Probar toxicidad de las combinaciones en modelos animales.</a:t>
          </a:r>
        </a:p>
      </dsp:txBody>
      <dsp:txXfrm>
        <a:off x="35892" y="37808"/>
        <a:ext cx="8524884" cy="663465"/>
      </dsp:txXfrm>
    </dsp:sp>
    <dsp:sp modelId="{E570A9B4-F7A4-4A7F-A396-E8581F84DCA3}">
      <dsp:nvSpPr>
        <dsp:cNvPr id="0" name=""/>
        <dsp:cNvSpPr/>
      </dsp:nvSpPr>
      <dsp:spPr>
        <a:xfrm>
          <a:off x="0" y="751087"/>
          <a:ext cx="8596668" cy="73524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kern="1200" dirty="0">
              <a:latin typeface="Times New Roman" panose="02020603050405020304" pitchFamily="18" charset="0"/>
              <a:cs typeface="Times New Roman" panose="02020603050405020304" pitchFamily="18" charset="0"/>
            </a:rPr>
            <a:t>Corroborar los resultados de expresión proteica de Eag-1 con Western </a:t>
          </a:r>
          <a:r>
            <a:rPr lang="es-MX" sz="2000" kern="1200" dirty="0" err="1">
              <a:latin typeface="Times New Roman" panose="02020603050405020304" pitchFamily="18" charset="0"/>
              <a:cs typeface="Times New Roman" panose="02020603050405020304" pitchFamily="18" charset="0"/>
            </a:rPr>
            <a:t>Blot</a:t>
          </a:r>
          <a:r>
            <a:rPr lang="es-MX" sz="2000" kern="1200" dirty="0">
              <a:latin typeface="Times New Roman" panose="02020603050405020304" pitchFamily="18" charset="0"/>
              <a:cs typeface="Times New Roman" panose="02020603050405020304" pitchFamily="18" charset="0"/>
            </a:rPr>
            <a:t>.</a:t>
          </a:r>
          <a:endParaRPr lang="es-EC" sz="2000" kern="1200" dirty="0">
            <a:latin typeface="Times New Roman" panose="02020603050405020304" pitchFamily="18" charset="0"/>
            <a:cs typeface="Times New Roman" panose="02020603050405020304" pitchFamily="18" charset="0"/>
          </a:endParaRPr>
        </a:p>
      </dsp:txBody>
      <dsp:txXfrm>
        <a:off x="35892" y="786979"/>
        <a:ext cx="8524884" cy="663465"/>
      </dsp:txXfrm>
    </dsp:sp>
    <dsp:sp modelId="{9287548A-E65A-468A-9C7C-BBC20F83AE89}">
      <dsp:nvSpPr>
        <dsp:cNvPr id="0" name=""/>
        <dsp:cNvSpPr/>
      </dsp:nvSpPr>
      <dsp:spPr>
        <a:xfrm>
          <a:off x="0" y="1500258"/>
          <a:ext cx="8596668" cy="73524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kern="1200" dirty="0">
              <a:latin typeface="Times New Roman" panose="02020603050405020304" pitchFamily="18" charset="0"/>
              <a:cs typeface="Times New Roman" panose="02020603050405020304" pitchFamily="18" charset="0"/>
            </a:rPr>
            <a:t>Añadir estradiol en los tratamientos para observar una mejor respuesta con fulvestrant.</a:t>
          </a:r>
          <a:endParaRPr lang="es-EC" sz="2000" kern="1200" dirty="0">
            <a:latin typeface="Times New Roman" panose="02020603050405020304" pitchFamily="18" charset="0"/>
            <a:cs typeface="Times New Roman" panose="02020603050405020304" pitchFamily="18" charset="0"/>
          </a:endParaRPr>
        </a:p>
      </dsp:txBody>
      <dsp:txXfrm>
        <a:off x="35892" y="1536150"/>
        <a:ext cx="8524884" cy="663465"/>
      </dsp:txXfrm>
    </dsp:sp>
    <dsp:sp modelId="{CA9C0431-BF5A-4357-B738-F491CDD17A2A}">
      <dsp:nvSpPr>
        <dsp:cNvPr id="0" name=""/>
        <dsp:cNvSpPr/>
      </dsp:nvSpPr>
      <dsp:spPr>
        <a:xfrm>
          <a:off x="0" y="2249429"/>
          <a:ext cx="8596668" cy="73524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kern="1200" dirty="0">
              <a:latin typeface="Times New Roman" panose="02020603050405020304" pitchFamily="18" charset="0"/>
              <a:cs typeface="Times New Roman" panose="02020603050405020304" pitchFamily="18" charset="0"/>
            </a:rPr>
            <a:t>Aumentar el número de repeticiones para que exista mayor diferencia significativa.</a:t>
          </a:r>
          <a:endParaRPr lang="es-EC" sz="2000" kern="1200" dirty="0">
            <a:latin typeface="Times New Roman" panose="02020603050405020304" pitchFamily="18" charset="0"/>
            <a:cs typeface="Times New Roman" panose="02020603050405020304" pitchFamily="18" charset="0"/>
          </a:endParaRPr>
        </a:p>
      </dsp:txBody>
      <dsp:txXfrm>
        <a:off x="35892" y="2285321"/>
        <a:ext cx="8524884" cy="663465"/>
      </dsp:txXfrm>
    </dsp:sp>
    <dsp:sp modelId="{82B6C752-F422-4703-980A-5FAA1B140482}">
      <dsp:nvSpPr>
        <dsp:cNvPr id="0" name=""/>
        <dsp:cNvSpPr/>
      </dsp:nvSpPr>
      <dsp:spPr>
        <a:xfrm>
          <a:off x="0" y="2998600"/>
          <a:ext cx="8596668" cy="73524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kern="1200" dirty="0">
              <a:latin typeface="Times New Roman" panose="02020603050405020304" pitchFamily="18" charset="0"/>
              <a:cs typeface="Times New Roman" panose="02020603050405020304" pitchFamily="18" charset="0"/>
            </a:rPr>
            <a:t>Analizar vías moleculares de acción de Y en Eag-1.</a:t>
          </a:r>
          <a:endParaRPr lang="es-EC" sz="2000" kern="1200" dirty="0">
            <a:latin typeface="Times New Roman" panose="02020603050405020304" pitchFamily="18" charset="0"/>
            <a:cs typeface="Times New Roman" panose="02020603050405020304" pitchFamily="18" charset="0"/>
          </a:endParaRPr>
        </a:p>
      </dsp:txBody>
      <dsp:txXfrm>
        <a:off x="35892" y="3034492"/>
        <a:ext cx="8524884" cy="663465"/>
      </dsp:txXfrm>
    </dsp:sp>
    <dsp:sp modelId="{9BA3BE31-9A3D-4570-8799-24DBF9B22DAD}">
      <dsp:nvSpPr>
        <dsp:cNvPr id="0" name=""/>
        <dsp:cNvSpPr/>
      </dsp:nvSpPr>
      <dsp:spPr>
        <a:xfrm>
          <a:off x="0" y="3747771"/>
          <a:ext cx="8596668" cy="73524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Times New Roman" panose="02020603050405020304" pitchFamily="18" charset="0"/>
              <a:cs typeface="Times New Roman" panose="02020603050405020304" pitchFamily="18" charset="0"/>
            </a:rPr>
            <a:t>Silenciar el canal Eag-1 con </a:t>
          </a:r>
          <a:r>
            <a:rPr lang="es-EC" sz="2000" kern="1200" dirty="0" err="1">
              <a:latin typeface="Times New Roman" panose="02020603050405020304" pitchFamily="18" charset="0"/>
              <a:cs typeface="Times New Roman" panose="02020603050405020304" pitchFamily="18" charset="0"/>
            </a:rPr>
            <a:t>siRNAs</a:t>
          </a:r>
          <a:r>
            <a:rPr lang="es-EC" sz="2000" kern="1200" dirty="0">
              <a:latin typeface="Times New Roman" panose="02020603050405020304" pitchFamily="18" charset="0"/>
              <a:cs typeface="Times New Roman" panose="02020603050405020304" pitchFamily="18" charset="0"/>
            </a:rPr>
            <a:t> para determinar si los efectos de proliferación continúan. </a:t>
          </a:r>
        </a:p>
      </dsp:txBody>
      <dsp:txXfrm>
        <a:off x="35892" y="3783663"/>
        <a:ext cx="8524884" cy="6634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C45F0-7C66-4B40-A017-F10DD35A4F61}">
      <dsp:nvSpPr>
        <dsp:cNvPr id="0" name=""/>
        <dsp:cNvSpPr/>
      </dsp:nvSpPr>
      <dsp:spPr>
        <a:xfrm>
          <a:off x="1348543" y="0"/>
          <a:ext cx="1754092" cy="1371600"/>
        </a:xfrm>
        <a:prstGeom prst="rightArrow">
          <a:avLst>
            <a:gd name="adj1" fmla="val 70000"/>
            <a:gd name="adj2" fmla="val 50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rtl="0" eaLnBrk="1" latinLnBrk="0" hangingPunct="1">
            <a:lnSpc>
              <a:spcPct val="90000"/>
            </a:lnSpc>
            <a:spcBef>
              <a:spcPct val="0"/>
            </a:spcBef>
            <a:spcAft>
              <a:spcPct val="35000"/>
            </a:spcAft>
            <a:buNone/>
          </a:pPr>
          <a:r>
            <a:rPr lang="es-EC" sz="1100" kern="1200" dirty="0"/>
            <a:t>Laboratorio de inmunología y virología</a:t>
          </a:r>
        </a:p>
      </dsp:txBody>
      <dsp:txXfrm>
        <a:off x="1787066" y="205740"/>
        <a:ext cx="855120" cy="960120"/>
      </dsp:txXfrm>
    </dsp:sp>
    <dsp:sp modelId="{815BF618-5F88-438F-83C7-3674A1C22348}">
      <dsp:nvSpPr>
        <dsp:cNvPr id="0" name=""/>
        <dsp:cNvSpPr/>
      </dsp:nvSpPr>
      <dsp:spPr>
        <a:xfrm>
          <a:off x="423348" y="116330"/>
          <a:ext cx="1325192" cy="113893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eaLnBrk="1" latinLnBrk="0" hangingPunct="1">
            <a:lnSpc>
              <a:spcPct val="90000"/>
            </a:lnSpc>
            <a:spcBef>
              <a:spcPct val="0"/>
            </a:spcBef>
            <a:spcAft>
              <a:spcPct val="35000"/>
            </a:spcAft>
            <a:buNone/>
          </a:pPr>
          <a:r>
            <a:rPr lang="es-EC" sz="1200" kern="1200" dirty="0"/>
            <a:t>Universidad de las Fuerzas Armadas-ESPE</a:t>
          </a:r>
        </a:p>
      </dsp:txBody>
      <dsp:txXfrm>
        <a:off x="617418" y="283124"/>
        <a:ext cx="937052" cy="805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CB500-446D-4E29-9D40-C1288E4393A9}">
      <dsp:nvSpPr>
        <dsp:cNvPr id="0" name=""/>
        <dsp:cNvSpPr/>
      </dsp:nvSpPr>
      <dsp:spPr>
        <a:xfrm>
          <a:off x="0" y="73978"/>
          <a:ext cx="2457932" cy="4446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eaLnBrk="1" latinLnBrk="0" hangingPunct="1">
            <a:lnSpc>
              <a:spcPct val="90000"/>
            </a:lnSpc>
            <a:spcBef>
              <a:spcPct val="0"/>
            </a:spcBef>
            <a:spcAft>
              <a:spcPct val="35000"/>
            </a:spcAft>
            <a:buNone/>
          </a:pPr>
          <a:r>
            <a:rPr lang="es-EC" sz="1900" kern="1200" dirty="0"/>
            <a:t>FACTORES:</a:t>
          </a:r>
        </a:p>
      </dsp:txBody>
      <dsp:txXfrm>
        <a:off x="21704" y="95682"/>
        <a:ext cx="2414524" cy="401192"/>
      </dsp:txXfrm>
    </dsp:sp>
    <dsp:sp modelId="{CB484C1A-A6FF-470B-81E1-AFAF03D31225}">
      <dsp:nvSpPr>
        <dsp:cNvPr id="0" name=""/>
        <dsp:cNvSpPr/>
      </dsp:nvSpPr>
      <dsp:spPr>
        <a:xfrm>
          <a:off x="0" y="518578"/>
          <a:ext cx="2457932" cy="2163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39" tIns="24130" rIns="135128" bIns="24130" numCol="1" spcCol="1270" anchor="t" anchorCtr="0">
          <a:noAutofit/>
        </a:bodyPr>
        <a:lstStyle/>
        <a:p>
          <a:pPr marL="114300" lvl="1" indent="-114300" algn="l" defTabSz="666750" rtl="0" eaLnBrk="1" latinLnBrk="0" hangingPunct="1">
            <a:lnSpc>
              <a:spcPct val="90000"/>
            </a:lnSpc>
            <a:spcBef>
              <a:spcPct val="0"/>
            </a:spcBef>
            <a:spcAft>
              <a:spcPct val="20000"/>
            </a:spcAft>
            <a:buChar char="•"/>
          </a:pPr>
          <a:r>
            <a:rPr lang="es-EC" sz="1500" kern="1200" dirty="0"/>
            <a:t>Predisposición genética</a:t>
          </a:r>
        </a:p>
        <a:p>
          <a:pPr marL="114300" lvl="1" indent="-114300" algn="l" defTabSz="666750" rtl="0" eaLnBrk="1" latinLnBrk="0" hangingPunct="1">
            <a:lnSpc>
              <a:spcPct val="90000"/>
            </a:lnSpc>
            <a:spcBef>
              <a:spcPct val="0"/>
            </a:spcBef>
            <a:spcAft>
              <a:spcPct val="20000"/>
            </a:spcAft>
            <a:buChar char="•"/>
          </a:pPr>
          <a:r>
            <a:rPr lang="es-EC" sz="1500" kern="1200" dirty="0"/>
            <a:t>Contaminación ambiental</a:t>
          </a:r>
        </a:p>
        <a:p>
          <a:pPr marL="114300" lvl="1" indent="-114300" algn="l" defTabSz="666750" rtl="0" eaLnBrk="1" latinLnBrk="0" hangingPunct="1">
            <a:lnSpc>
              <a:spcPct val="90000"/>
            </a:lnSpc>
            <a:spcBef>
              <a:spcPct val="0"/>
            </a:spcBef>
            <a:spcAft>
              <a:spcPct val="20000"/>
            </a:spcAft>
            <a:buChar char="•"/>
          </a:pPr>
          <a:r>
            <a:rPr lang="es-EC" sz="1500" kern="1200" dirty="0"/>
            <a:t>Cigarrillo</a:t>
          </a:r>
        </a:p>
        <a:p>
          <a:pPr marL="114300" lvl="1" indent="-114300" algn="l" defTabSz="666750" rtl="0" eaLnBrk="1" latinLnBrk="0" hangingPunct="1">
            <a:lnSpc>
              <a:spcPct val="90000"/>
            </a:lnSpc>
            <a:spcBef>
              <a:spcPct val="0"/>
            </a:spcBef>
            <a:spcAft>
              <a:spcPct val="20000"/>
            </a:spcAft>
            <a:buChar char="•"/>
          </a:pPr>
          <a:r>
            <a:rPr lang="es-EC" sz="1500" kern="1200" dirty="0"/>
            <a:t>Alcohol</a:t>
          </a:r>
        </a:p>
        <a:p>
          <a:pPr marL="114300" lvl="1" indent="-114300" algn="l" defTabSz="666750" rtl="0" eaLnBrk="1" latinLnBrk="0" hangingPunct="1">
            <a:lnSpc>
              <a:spcPct val="90000"/>
            </a:lnSpc>
            <a:spcBef>
              <a:spcPct val="0"/>
            </a:spcBef>
            <a:spcAft>
              <a:spcPct val="20000"/>
            </a:spcAft>
            <a:buChar char="•"/>
          </a:pPr>
          <a:r>
            <a:rPr lang="es-EC" sz="1500" kern="1200" dirty="0"/>
            <a:t>Edad</a:t>
          </a:r>
        </a:p>
        <a:p>
          <a:pPr marL="114300" lvl="1" indent="-114300" algn="l" defTabSz="666750" rtl="0" eaLnBrk="1" latinLnBrk="0" hangingPunct="1">
            <a:lnSpc>
              <a:spcPct val="90000"/>
            </a:lnSpc>
            <a:spcBef>
              <a:spcPct val="0"/>
            </a:spcBef>
            <a:spcAft>
              <a:spcPct val="20000"/>
            </a:spcAft>
            <a:buChar char="•"/>
          </a:pPr>
          <a:r>
            <a:rPr lang="es-EC" sz="1500" kern="1200" dirty="0"/>
            <a:t>Virus</a:t>
          </a:r>
        </a:p>
        <a:p>
          <a:pPr marL="114300" lvl="1" indent="-114300" algn="l" defTabSz="666750" rtl="0" eaLnBrk="1" latinLnBrk="0" hangingPunct="1">
            <a:lnSpc>
              <a:spcPct val="90000"/>
            </a:lnSpc>
            <a:spcBef>
              <a:spcPct val="0"/>
            </a:spcBef>
            <a:spcAft>
              <a:spcPct val="20000"/>
            </a:spcAft>
            <a:buChar char="•"/>
          </a:pPr>
          <a:r>
            <a:rPr lang="es-EC" sz="1500" kern="1200" dirty="0"/>
            <a:t>Radiación</a:t>
          </a:r>
        </a:p>
        <a:p>
          <a:pPr marL="114300" lvl="1" indent="-114300" algn="l" defTabSz="666750" rtl="0" eaLnBrk="1" latinLnBrk="0" hangingPunct="1">
            <a:lnSpc>
              <a:spcPct val="90000"/>
            </a:lnSpc>
            <a:spcBef>
              <a:spcPct val="0"/>
            </a:spcBef>
            <a:spcAft>
              <a:spcPct val="20000"/>
            </a:spcAft>
            <a:buChar char="•"/>
          </a:pPr>
          <a:r>
            <a:rPr lang="es-EC" sz="1500" kern="1200" dirty="0"/>
            <a:t>Hormonas</a:t>
          </a:r>
        </a:p>
      </dsp:txBody>
      <dsp:txXfrm>
        <a:off x="0" y="518578"/>
        <a:ext cx="2457932" cy="2163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5A394-0AEB-4CBC-84C6-B68A028A81D1}">
      <dsp:nvSpPr>
        <dsp:cNvPr id="0" name=""/>
        <dsp:cNvSpPr/>
      </dsp:nvSpPr>
      <dsp:spPr>
        <a:xfrm>
          <a:off x="115083" y="1002"/>
          <a:ext cx="1789376" cy="894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rtl="0" eaLnBrk="1" latinLnBrk="0" hangingPunct="1">
            <a:lnSpc>
              <a:spcPct val="90000"/>
            </a:lnSpc>
            <a:spcBef>
              <a:spcPct val="0"/>
            </a:spcBef>
            <a:spcAft>
              <a:spcPct val="35000"/>
            </a:spcAft>
            <a:buNone/>
          </a:pPr>
          <a:r>
            <a:rPr lang="es-EC" sz="1600" kern="1200" dirty="0"/>
            <a:t>Cáncer de células no pequeñas </a:t>
          </a:r>
        </a:p>
        <a:p>
          <a:pPr marL="0" lvl="0" indent="0" algn="ctr" defTabSz="711200" rtl="0" eaLnBrk="1" latinLnBrk="0" hangingPunct="1">
            <a:lnSpc>
              <a:spcPct val="90000"/>
            </a:lnSpc>
            <a:spcBef>
              <a:spcPct val="0"/>
            </a:spcBef>
            <a:spcAft>
              <a:spcPct val="35000"/>
            </a:spcAft>
            <a:buNone/>
          </a:pPr>
          <a:r>
            <a:rPr lang="es-EC" sz="1600" kern="1200" dirty="0"/>
            <a:t>(85-90%)</a:t>
          </a:r>
        </a:p>
      </dsp:txBody>
      <dsp:txXfrm>
        <a:off x="141288" y="27207"/>
        <a:ext cx="1736966" cy="842278"/>
      </dsp:txXfrm>
    </dsp:sp>
    <dsp:sp modelId="{F22AE65D-A807-4ECC-B475-92ECA2199D5F}">
      <dsp:nvSpPr>
        <dsp:cNvPr id="0" name=""/>
        <dsp:cNvSpPr/>
      </dsp:nvSpPr>
      <dsp:spPr>
        <a:xfrm>
          <a:off x="294020" y="895690"/>
          <a:ext cx="178937" cy="671016"/>
        </a:xfrm>
        <a:custGeom>
          <a:avLst/>
          <a:gdLst/>
          <a:ahLst/>
          <a:cxnLst/>
          <a:rect l="0" t="0" r="0" b="0"/>
          <a:pathLst>
            <a:path>
              <a:moveTo>
                <a:pt x="0" y="0"/>
              </a:moveTo>
              <a:lnTo>
                <a:pt x="0" y="671016"/>
              </a:lnTo>
              <a:lnTo>
                <a:pt x="178937" y="67101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D74E12-2985-4055-8953-77D3E1CB7AD9}">
      <dsp:nvSpPr>
        <dsp:cNvPr id="0" name=""/>
        <dsp:cNvSpPr/>
      </dsp:nvSpPr>
      <dsp:spPr>
        <a:xfrm>
          <a:off x="472958" y="1119362"/>
          <a:ext cx="1431500" cy="894688"/>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eaLnBrk="1" latinLnBrk="0" hangingPunct="1">
            <a:lnSpc>
              <a:spcPct val="90000"/>
            </a:lnSpc>
            <a:spcBef>
              <a:spcPct val="0"/>
            </a:spcBef>
            <a:spcAft>
              <a:spcPct val="35000"/>
            </a:spcAft>
            <a:buNone/>
          </a:pPr>
          <a:r>
            <a:rPr lang="es-EC" sz="1300" kern="1200" dirty="0"/>
            <a:t>Adenocarcinoma (40%)-alveolos-fumadores</a:t>
          </a:r>
        </a:p>
      </dsp:txBody>
      <dsp:txXfrm>
        <a:off x="499163" y="1145567"/>
        <a:ext cx="1379090" cy="842278"/>
      </dsp:txXfrm>
    </dsp:sp>
    <dsp:sp modelId="{25B73E16-FB9B-4F6E-A967-27EE3329CB6F}">
      <dsp:nvSpPr>
        <dsp:cNvPr id="0" name=""/>
        <dsp:cNvSpPr/>
      </dsp:nvSpPr>
      <dsp:spPr>
        <a:xfrm>
          <a:off x="294020" y="895690"/>
          <a:ext cx="178937" cy="1789376"/>
        </a:xfrm>
        <a:custGeom>
          <a:avLst/>
          <a:gdLst/>
          <a:ahLst/>
          <a:cxnLst/>
          <a:rect l="0" t="0" r="0" b="0"/>
          <a:pathLst>
            <a:path>
              <a:moveTo>
                <a:pt x="0" y="0"/>
              </a:moveTo>
              <a:lnTo>
                <a:pt x="0" y="1789376"/>
              </a:lnTo>
              <a:lnTo>
                <a:pt x="178937" y="178937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56E425-AA9E-4181-9ED6-9FA77EBCAC1A}">
      <dsp:nvSpPr>
        <dsp:cNvPr id="0" name=""/>
        <dsp:cNvSpPr/>
      </dsp:nvSpPr>
      <dsp:spPr>
        <a:xfrm>
          <a:off x="472958" y="2237723"/>
          <a:ext cx="1431500" cy="894688"/>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eaLnBrk="1" latinLnBrk="0" hangingPunct="1">
            <a:lnSpc>
              <a:spcPct val="90000"/>
            </a:lnSpc>
            <a:spcBef>
              <a:spcPct val="0"/>
            </a:spcBef>
            <a:spcAft>
              <a:spcPct val="35000"/>
            </a:spcAft>
            <a:buNone/>
          </a:pPr>
          <a:r>
            <a:rPr lang="es-EC" sz="1300" kern="1200" dirty="0"/>
            <a:t>Carcinoma de células escamosas </a:t>
          </a:r>
        </a:p>
        <a:p>
          <a:pPr marL="0" lvl="0" indent="0" algn="ctr" defTabSz="577850" rtl="0" eaLnBrk="1" latinLnBrk="0" hangingPunct="1">
            <a:lnSpc>
              <a:spcPct val="90000"/>
            </a:lnSpc>
            <a:spcBef>
              <a:spcPct val="0"/>
            </a:spcBef>
            <a:spcAft>
              <a:spcPct val="35000"/>
            </a:spcAft>
            <a:buNone/>
          </a:pPr>
          <a:r>
            <a:rPr lang="es-EC" sz="1300" kern="1200" dirty="0"/>
            <a:t>(25-30%) </a:t>
          </a:r>
        </a:p>
      </dsp:txBody>
      <dsp:txXfrm>
        <a:off x="499163" y="2263928"/>
        <a:ext cx="1379090" cy="842278"/>
      </dsp:txXfrm>
    </dsp:sp>
    <dsp:sp modelId="{F5BC93A8-72C7-42D1-9ACE-1DEDEE99FFF1}">
      <dsp:nvSpPr>
        <dsp:cNvPr id="0" name=""/>
        <dsp:cNvSpPr/>
      </dsp:nvSpPr>
      <dsp:spPr>
        <a:xfrm>
          <a:off x="294020" y="895690"/>
          <a:ext cx="178937" cy="2907736"/>
        </a:xfrm>
        <a:custGeom>
          <a:avLst/>
          <a:gdLst/>
          <a:ahLst/>
          <a:cxnLst/>
          <a:rect l="0" t="0" r="0" b="0"/>
          <a:pathLst>
            <a:path>
              <a:moveTo>
                <a:pt x="0" y="0"/>
              </a:moveTo>
              <a:lnTo>
                <a:pt x="0" y="2907736"/>
              </a:lnTo>
              <a:lnTo>
                <a:pt x="178937" y="290773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06631C-3F35-4A8A-BB32-4385B35A763B}">
      <dsp:nvSpPr>
        <dsp:cNvPr id="0" name=""/>
        <dsp:cNvSpPr/>
      </dsp:nvSpPr>
      <dsp:spPr>
        <a:xfrm>
          <a:off x="472958" y="3356083"/>
          <a:ext cx="1431500" cy="894688"/>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eaLnBrk="1" latinLnBrk="0" hangingPunct="1">
            <a:lnSpc>
              <a:spcPct val="90000"/>
            </a:lnSpc>
            <a:spcBef>
              <a:spcPct val="0"/>
            </a:spcBef>
            <a:spcAft>
              <a:spcPct val="35000"/>
            </a:spcAft>
            <a:buNone/>
          </a:pPr>
          <a:r>
            <a:rPr lang="es-EC" sz="1300" kern="1200" dirty="0"/>
            <a:t>Carcinoma de células grandes (10-15%)</a:t>
          </a:r>
        </a:p>
      </dsp:txBody>
      <dsp:txXfrm>
        <a:off x="499163" y="3382288"/>
        <a:ext cx="1379090" cy="842278"/>
      </dsp:txXfrm>
    </dsp:sp>
    <dsp:sp modelId="{8547A6EE-E211-44BC-8D69-52E3CA272C7A}">
      <dsp:nvSpPr>
        <dsp:cNvPr id="0" name=""/>
        <dsp:cNvSpPr/>
      </dsp:nvSpPr>
      <dsp:spPr>
        <a:xfrm>
          <a:off x="2351803" y="1002"/>
          <a:ext cx="1789376" cy="894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rtl="0" eaLnBrk="1" latinLnBrk="0" hangingPunct="1">
            <a:lnSpc>
              <a:spcPct val="90000"/>
            </a:lnSpc>
            <a:spcBef>
              <a:spcPct val="0"/>
            </a:spcBef>
            <a:spcAft>
              <a:spcPct val="35000"/>
            </a:spcAft>
            <a:buNone/>
          </a:pPr>
          <a:r>
            <a:rPr lang="es-EC" sz="1600" kern="1200" dirty="0"/>
            <a:t>Cáncer de células pequeñas </a:t>
          </a:r>
        </a:p>
        <a:p>
          <a:pPr marL="0" lvl="0" indent="0" algn="ctr" defTabSz="711200" rtl="0" eaLnBrk="1" latinLnBrk="0" hangingPunct="1">
            <a:lnSpc>
              <a:spcPct val="90000"/>
            </a:lnSpc>
            <a:spcBef>
              <a:spcPct val="0"/>
            </a:spcBef>
            <a:spcAft>
              <a:spcPct val="35000"/>
            </a:spcAft>
            <a:buNone/>
          </a:pPr>
          <a:r>
            <a:rPr lang="es-EC" sz="1600" kern="1200" dirty="0"/>
            <a:t>(10-15%)</a:t>
          </a:r>
        </a:p>
      </dsp:txBody>
      <dsp:txXfrm>
        <a:off x="2378008" y="27207"/>
        <a:ext cx="1736966" cy="842278"/>
      </dsp:txXfrm>
    </dsp:sp>
    <dsp:sp modelId="{78F16649-AE25-4831-A020-E8164E4ED8A8}">
      <dsp:nvSpPr>
        <dsp:cNvPr id="0" name=""/>
        <dsp:cNvSpPr/>
      </dsp:nvSpPr>
      <dsp:spPr>
        <a:xfrm>
          <a:off x="2530741" y="895690"/>
          <a:ext cx="178937" cy="671016"/>
        </a:xfrm>
        <a:custGeom>
          <a:avLst/>
          <a:gdLst/>
          <a:ahLst/>
          <a:cxnLst/>
          <a:rect l="0" t="0" r="0" b="0"/>
          <a:pathLst>
            <a:path>
              <a:moveTo>
                <a:pt x="0" y="0"/>
              </a:moveTo>
              <a:lnTo>
                <a:pt x="0" y="671016"/>
              </a:lnTo>
              <a:lnTo>
                <a:pt x="178937" y="67101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1531BD-EC9E-42B3-ADAC-6BEE51E1977C}">
      <dsp:nvSpPr>
        <dsp:cNvPr id="0" name=""/>
        <dsp:cNvSpPr/>
      </dsp:nvSpPr>
      <dsp:spPr>
        <a:xfrm>
          <a:off x="2709678" y="1119362"/>
          <a:ext cx="1431500" cy="894688"/>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eaLnBrk="1" latinLnBrk="0" hangingPunct="1">
            <a:lnSpc>
              <a:spcPct val="90000"/>
            </a:lnSpc>
            <a:spcBef>
              <a:spcPct val="0"/>
            </a:spcBef>
            <a:spcAft>
              <a:spcPct val="35000"/>
            </a:spcAft>
            <a:buNone/>
          </a:pPr>
          <a:r>
            <a:rPr lang="es-MX" sz="1300" kern="1200" dirty="0"/>
            <a:t>Carcinoma de células pequeñas </a:t>
          </a:r>
          <a:endParaRPr lang="es-EC" sz="1300" kern="1200" dirty="0"/>
        </a:p>
      </dsp:txBody>
      <dsp:txXfrm>
        <a:off x="2735883" y="1145567"/>
        <a:ext cx="1379090" cy="842278"/>
      </dsp:txXfrm>
    </dsp:sp>
    <dsp:sp modelId="{A5A8C32F-E5C5-4BC1-907F-092B9DED124D}">
      <dsp:nvSpPr>
        <dsp:cNvPr id="0" name=""/>
        <dsp:cNvSpPr/>
      </dsp:nvSpPr>
      <dsp:spPr>
        <a:xfrm>
          <a:off x="2530741" y="895690"/>
          <a:ext cx="178937" cy="1789376"/>
        </a:xfrm>
        <a:custGeom>
          <a:avLst/>
          <a:gdLst/>
          <a:ahLst/>
          <a:cxnLst/>
          <a:rect l="0" t="0" r="0" b="0"/>
          <a:pathLst>
            <a:path>
              <a:moveTo>
                <a:pt x="0" y="0"/>
              </a:moveTo>
              <a:lnTo>
                <a:pt x="0" y="1789376"/>
              </a:lnTo>
              <a:lnTo>
                <a:pt x="178937" y="178937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1BBDCD-7D8E-4695-A4A0-6D26B6721608}">
      <dsp:nvSpPr>
        <dsp:cNvPr id="0" name=""/>
        <dsp:cNvSpPr/>
      </dsp:nvSpPr>
      <dsp:spPr>
        <a:xfrm>
          <a:off x="2709678" y="2237723"/>
          <a:ext cx="1431500" cy="894688"/>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eaLnBrk="1" latinLnBrk="0" hangingPunct="1">
            <a:lnSpc>
              <a:spcPct val="90000"/>
            </a:lnSpc>
            <a:spcBef>
              <a:spcPct val="0"/>
            </a:spcBef>
            <a:spcAft>
              <a:spcPct val="35000"/>
            </a:spcAft>
            <a:buNone/>
          </a:pPr>
          <a:r>
            <a:rPr lang="es-MX" sz="1300" kern="1200" dirty="0"/>
            <a:t>Carcinoma combinado de células pequeñas </a:t>
          </a:r>
          <a:endParaRPr lang="es-EC" sz="1300" kern="1200" dirty="0"/>
        </a:p>
      </dsp:txBody>
      <dsp:txXfrm>
        <a:off x="2735883" y="2263928"/>
        <a:ext cx="1379090" cy="842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05858-32C6-49F6-90D1-F4393E6D286D}">
      <dsp:nvSpPr>
        <dsp:cNvPr id="0" name=""/>
        <dsp:cNvSpPr/>
      </dsp:nvSpPr>
      <dsp:spPr>
        <a:xfrm>
          <a:off x="708" y="651661"/>
          <a:ext cx="2764278" cy="165856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Se utiliza ampliamente como un modelo </a:t>
          </a:r>
          <a:r>
            <a:rPr lang="es-EC" sz="2000" i="1" kern="1200" dirty="0"/>
            <a:t>in vitro </a:t>
          </a:r>
          <a:r>
            <a:rPr lang="es-EC" sz="2000" kern="1200" dirty="0"/>
            <a:t>para el metabolismo de drogas</a:t>
          </a:r>
        </a:p>
      </dsp:txBody>
      <dsp:txXfrm>
        <a:off x="708" y="651661"/>
        <a:ext cx="2764278" cy="1658566"/>
      </dsp:txXfrm>
    </dsp:sp>
    <dsp:sp modelId="{CF5DAAC0-96C2-4981-95EA-7F7B6BE613F8}">
      <dsp:nvSpPr>
        <dsp:cNvPr id="0" name=""/>
        <dsp:cNvSpPr/>
      </dsp:nvSpPr>
      <dsp:spPr>
        <a:xfrm>
          <a:off x="3041414" y="651661"/>
          <a:ext cx="2764278" cy="165856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Son células alveolares epiteliales basales de carcinoma pulmonar</a:t>
          </a:r>
          <a:endParaRPr lang="es-EC" sz="2000" kern="1200" dirty="0"/>
        </a:p>
      </dsp:txBody>
      <dsp:txXfrm>
        <a:off x="3041414" y="651661"/>
        <a:ext cx="2764278" cy="1658566"/>
      </dsp:txXfrm>
    </dsp:sp>
    <dsp:sp modelId="{281D3630-0821-46BB-9A4C-6B6720F1F34A}">
      <dsp:nvSpPr>
        <dsp:cNvPr id="0" name=""/>
        <dsp:cNvSpPr/>
      </dsp:nvSpPr>
      <dsp:spPr>
        <a:xfrm>
          <a:off x="708" y="2586656"/>
          <a:ext cx="2764278" cy="165856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Células de tejido pulmonar canceroso de tumor de un hombre caucásico de 58 años de edad</a:t>
          </a:r>
        </a:p>
      </dsp:txBody>
      <dsp:txXfrm>
        <a:off x="708" y="2586656"/>
        <a:ext cx="2764278" cy="1658566"/>
      </dsp:txXfrm>
    </dsp:sp>
    <dsp:sp modelId="{287E8D75-69CE-47A6-8929-21112F6EF107}">
      <dsp:nvSpPr>
        <dsp:cNvPr id="0" name=""/>
        <dsp:cNvSpPr/>
      </dsp:nvSpPr>
      <dsp:spPr>
        <a:xfrm>
          <a:off x="3041414" y="2586656"/>
          <a:ext cx="2764278" cy="165856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Crecen en </a:t>
          </a:r>
          <a:r>
            <a:rPr lang="es-EC" sz="2000" kern="1200" dirty="0" err="1"/>
            <a:t>monocapa</a:t>
          </a:r>
          <a:endParaRPr lang="es-EC" sz="2000" kern="1200" dirty="0"/>
        </a:p>
      </dsp:txBody>
      <dsp:txXfrm>
        <a:off x="3041414" y="2586656"/>
        <a:ext cx="2764278" cy="16585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EE1A0-5209-409D-86F4-C8CD5E9BDB06}">
      <dsp:nvSpPr>
        <dsp:cNvPr id="0" name=""/>
        <dsp:cNvSpPr/>
      </dsp:nvSpPr>
      <dsp:spPr>
        <a:xfrm rot="5400000">
          <a:off x="4587651" y="-1928522"/>
          <a:ext cx="588284" cy="4594629"/>
        </a:xfrm>
        <a:prstGeom prst="round2Same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eaLnBrk="1" latinLnBrk="0" hangingPunct="1">
            <a:lnSpc>
              <a:spcPct val="90000"/>
            </a:lnSpc>
            <a:spcBef>
              <a:spcPct val="0"/>
            </a:spcBef>
            <a:spcAft>
              <a:spcPct val="15000"/>
            </a:spcAft>
            <a:buChar char="•"/>
          </a:pPr>
          <a:r>
            <a:rPr lang="es-EC" sz="1700" kern="1200" dirty="0"/>
            <a:t>Empleado para tumores pequeños y en lugares específicos</a:t>
          </a:r>
        </a:p>
      </dsp:txBody>
      <dsp:txXfrm rot="-5400000">
        <a:off x="2584479" y="103368"/>
        <a:ext cx="4565911" cy="530848"/>
      </dsp:txXfrm>
    </dsp:sp>
    <dsp:sp modelId="{C9184BA8-93C7-4F5E-A00E-C0F1947DC2DB}">
      <dsp:nvSpPr>
        <dsp:cNvPr id="0" name=""/>
        <dsp:cNvSpPr/>
      </dsp:nvSpPr>
      <dsp:spPr>
        <a:xfrm>
          <a:off x="0" y="1114"/>
          <a:ext cx="2584478" cy="73535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eaLnBrk="1" latinLnBrk="0" hangingPunct="1">
            <a:lnSpc>
              <a:spcPct val="90000"/>
            </a:lnSpc>
            <a:spcBef>
              <a:spcPct val="0"/>
            </a:spcBef>
            <a:spcAft>
              <a:spcPct val="35000"/>
            </a:spcAft>
            <a:buClrTx/>
            <a:buSzPts val="1800"/>
            <a:buFont typeface="Arial" panose="020B0604020202020204" pitchFamily="34" charset="0"/>
            <a:buNone/>
          </a:pPr>
          <a:r>
            <a:rPr lang="es-EC" sz="2700" kern="1200"/>
            <a:t>Cirugía</a:t>
          </a:r>
        </a:p>
      </dsp:txBody>
      <dsp:txXfrm>
        <a:off x="35897" y="37011"/>
        <a:ext cx="2512684" cy="663562"/>
      </dsp:txXfrm>
    </dsp:sp>
    <dsp:sp modelId="{8F88A37C-E2E8-49F9-A143-AEDE9EFB7D45}">
      <dsp:nvSpPr>
        <dsp:cNvPr id="0" name=""/>
        <dsp:cNvSpPr/>
      </dsp:nvSpPr>
      <dsp:spPr>
        <a:xfrm rot="5400000">
          <a:off x="4587651" y="-1156398"/>
          <a:ext cx="588284" cy="4594629"/>
        </a:xfrm>
        <a:prstGeom prst="round2Same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eaLnBrk="1" latinLnBrk="0" hangingPunct="1">
            <a:lnSpc>
              <a:spcPct val="90000"/>
            </a:lnSpc>
            <a:spcBef>
              <a:spcPct val="0"/>
            </a:spcBef>
            <a:spcAft>
              <a:spcPct val="15000"/>
            </a:spcAft>
            <a:buChar char="•"/>
          </a:pPr>
          <a:r>
            <a:rPr lang="es-EC" sz="1700" kern="1200" dirty="0"/>
            <a:t>Radiaciones ionizantes para eliminar células cancerígenas</a:t>
          </a:r>
        </a:p>
      </dsp:txBody>
      <dsp:txXfrm rot="-5400000">
        <a:off x="2584479" y="875492"/>
        <a:ext cx="4565911" cy="530848"/>
      </dsp:txXfrm>
    </dsp:sp>
    <dsp:sp modelId="{68888387-4EDE-42E4-B6C0-95B791F8A3CF}">
      <dsp:nvSpPr>
        <dsp:cNvPr id="0" name=""/>
        <dsp:cNvSpPr/>
      </dsp:nvSpPr>
      <dsp:spPr>
        <a:xfrm>
          <a:off x="0" y="773237"/>
          <a:ext cx="2584478" cy="73535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eaLnBrk="1" latinLnBrk="0" hangingPunct="1">
            <a:lnSpc>
              <a:spcPct val="90000"/>
            </a:lnSpc>
            <a:spcBef>
              <a:spcPct val="0"/>
            </a:spcBef>
            <a:spcAft>
              <a:spcPct val="35000"/>
            </a:spcAft>
            <a:buNone/>
          </a:pPr>
          <a:r>
            <a:rPr lang="es-EC" sz="2700" kern="1200"/>
            <a:t>Radioterapia</a:t>
          </a:r>
        </a:p>
      </dsp:txBody>
      <dsp:txXfrm>
        <a:off x="35897" y="809134"/>
        <a:ext cx="2512684" cy="663562"/>
      </dsp:txXfrm>
    </dsp:sp>
    <dsp:sp modelId="{1F4E257A-4E94-45E7-B8D4-01BA3FD05976}">
      <dsp:nvSpPr>
        <dsp:cNvPr id="0" name=""/>
        <dsp:cNvSpPr/>
      </dsp:nvSpPr>
      <dsp:spPr>
        <a:xfrm rot="5400000">
          <a:off x="4587651" y="-384274"/>
          <a:ext cx="588284" cy="4594629"/>
        </a:xfrm>
        <a:prstGeom prst="round2Same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eaLnBrk="1" latinLnBrk="0" hangingPunct="1">
            <a:lnSpc>
              <a:spcPct val="90000"/>
            </a:lnSpc>
            <a:spcBef>
              <a:spcPct val="0"/>
            </a:spcBef>
            <a:spcAft>
              <a:spcPct val="15000"/>
            </a:spcAft>
            <a:buChar char="•"/>
          </a:pPr>
          <a:r>
            <a:rPr lang="es-EC" sz="1700" kern="1200" dirty="0"/>
            <a:t>Uso de fármacos para destruir a células tumorales</a:t>
          </a:r>
        </a:p>
      </dsp:txBody>
      <dsp:txXfrm rot="-5400000">
        <a:off x="2584479" y="1647616"/>
        <a:ext cx="4565911" cy="530848"/>
      </dsp:txXfrm>
    </dsp:sp>
    <dsp:sp modelId="{01ED786C-B206-459A-9AEC-2749B49F9238}">
      <dsp:nvSpPr>
        <dsp:cNvPr id="0" name=""/>
        <dsp:cNvSpPr/>
      </dsp:nvSpPr>
      <dsp:spPr>
        <a:xfrm>
          <a:off x="0" y="1545361"/>
          <a:ext cx="2584478" cy="73535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eaLnBrk="1" latinLnBrk="0" hangingPunct="1">
            <a:lnSpc>
              <a:spcPct val="90000"/>
            </a:lnSpc>
            <a:spcBef>
              <a:spcPct val="0"/>
            </a:spcBef>
            <a:spcAft>
              <a:spcPct val="35000"/>
            </a:spcAft>
            <a:buNone/>
          </a:pPr>
          <a:r>
            <a:rPr lang="es-EC" sz="2700" kern="1200"/>
            <a:t>Quimioterapia</a:t>
          </a:r>
        </a:p>
      </dsp:txBody>
      <dsp:txXfrm>
        <a:off x="35897" y="1581258"/>
        <a:ext cx="2512684" cy="6635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F1AA4-8DBB-42C0-A075-3291B6485E58}">
      <dsp:nvSpPr>
        <dsp:cNvPr id="0" name=""/>
        <dsp:cNvSpPr/>
      </dsp:nvSpPr>
      <dsp:spPr>
        <a:xfrm>
          <a:off x="0" y="1123"/>
          <a:ext cx="3959338" cy="41462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eaLnBrk="1" latinLnBrk="0" hangingPunct="1">
            <a:lnSpc>
              <a:spcPct val="90000"/>
            </a:lnSpc>
            <a:spcBef>
              <a:spcPct val="0"/>
            </a:spcBef>
            <a:spcAft>
              <a:spcPct val="35000"/>
            </a:spcAft>
            <a:buNone/>
          </a:pPr>
          <a:r>
            <a:rPr lang="es-EC" sz="1800" kern="1200"/>
            <a:t>Potasio (98% intracelular) </a:t>
          </a:r>
        </a:p>
      </dsp:txBody>
      <dsp:txXfrm>
        <a:off x="20240" y="21363"/>
        <a:ext cx="3918858" cy="374144"/>
      </dsp:txXfrm>
    </dsp:sp>
    <dsp:sp modelId="{7A6EE6B6-2A42-4BEF-AC09-6B8566CF3021}">
      <dsp:nvSpPr>
        <dsp:cNvPr id="0" name=""/>
        <dsp:cNvSpPr/>
      </dsp:nvSpPr>
      <dsp:spPr>
        <a:xfrm>
          <a:off x="0" y="415747"/>
          <a:ext cx="3959338" cy="101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09" tIns="20320" rIns="113792" bIns="20320" numCol="1" spcCol="1270" anchor="t" anchorCtr="0">
          <a:noAutofit/>
        </a:bodyPr>
        <a:lstStyle/>
        <a:p>
          <a:pPr marL="171450" lvl="1" indent="-171450" algn="l" defTabSz="711200" rtl="0" eaLnBrk="1" latinLnBrk="0" hangingPunct="1">
            <a:lnSpc>
              <a:spcPct val="90000"/>
            </a:lnSpc>
            <a:spcBef>
              <a:spcPct val="0"/>
            </a:spcBef>
            <a:spcAft>
              <a:spcPct val="20000"/>
            </a:spcAft>
            <a:buChar char="•"/>
          </a:pPr>
          <a:r>
            <a:rPr lang="es-EC" sz="1600" kern="1200" dirty="0"/>
            <a:t>Síntesis de proteínas y ADN</a:t>
          </a:r>
        </a:p>
        <a:p>
          <a:pPr marL="171450" lvl="1" indent="-171450" algn="l" defTabSz="711200" rtl="0" eaLnBrk="1" latinLnBrk="0" hangingPunct="1">
            <a:lnSpc>
              <a:spcPct val="90000"/>
            </a:lnSpc>
            <a:spcBef>
              <a:spcPct val="0"/>
            </a:spcBef>
            <a:spcAft>
              <a:spcPct val="20000"/>
            </a:spcAft>
            <a:buChar char="•"/>
          </a:pPr>
          <a:r>
            <a:rPr lang="es-EC" sz="1600" kern="1200" dirty="0"/>
            <a:t>Crecimiento celular</a:t>
          </a:r>
        </a:p>
        <a:p>
          <a:pPr marL="171450" lvl="1" indent="-171450" algn="l" defTabSz="711200" rtl="0" eaLnBrk="1" latinLnBrk="0" hangingPunct="1">
            <a:lnSpc>
              <a:spcPct val="90000"/>
            </a:lnSpc>
            <a:spcBef>
              <a:spcPct val="0"/>
            </a:spcBef>
            <a:spcAft>
              <a:spcPct val="20000"/>
            </a:spcAft>
            <a:buChar char="•"/>
          </a:pPr>
          <a:r>
            <a:rPr lang="es-EC" sz="1600" kern="1200" dirty="0"/>
            <a:t>División celular</a:t>
          </a:r>
        </a:p>
        <a:p>
          <a:pPr marL="171450" lvl="1" indent="-171450" algn="l" defTabSz="711200" rtl="0" eaLnBrk="1" latinLnBrk="0" hangingPunct="1">
            <a:lnSpc>
              <a:spcPct val="90000"/>
            </a:lnSpc>
            <a:spcBef>
              <a:spcPct val="0"/>
            </a:spcBef>
            <a:spcAft>
              <a:spcPct val="20000"/>
            </a:spcAft>
            <a:buChar char="•"/>
          </a:pPr>
          <a:r>
            <a:rPr lang="es-EC" sz="1600" kern="1200" dirty="0"/>
            <a:t>Regulación del volumen celular</a:t>
          </a:r>
        </a:p>
      </dsp:txBody>
      <dsp:txXfrm>
        <a:off x="0" y="415747"/>
        <a:ext cx="3959338" cy="10188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0614A-052D-42AA-A79E-48B0A116FDA5}">
      <dsp:nvSpPr>
        <dsp:cNvPr id="0" name=""/>
        <dsp:cNvSpPr/>
      </dsp:nvSpPr>
      <dsp:spPr>
        <a:xfrm>
          <a:off x="0" y="532995"/>
          <a:ext cx="3947114"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38B206-02B5-4E9A-A177-1366582AE138}">
      <dsp:nvSpPr>
        <dsp:cNvPr id="0" name=""/>
        <dsp:cNvSpPr/>
      </dsp:nvSpPr>
      <dsp:spPr>
        <a:xfrm>
          <a:off x="197355" y="282075"/>
          <a:ext cx="2762979" cy="5018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434" tIns="0" rIns="104434" bIns="0" numCol="1" spcCol="1270" anchor="ctr" anchorCtr="0">
          <a:noAutofit/>
        </a:bodyPr>
        <a:lstStyle/>
        <a:p>
          <a:pPr marL="0" lvl="0" indent="0" algn="l" defTabSz="755650" rtl="0" eaLnBrk="1" latinLnBrk="0" hangingPunct="1">
            <a:lnSpc>
              <a:spcPct val="90000"/>
            </a:lnSpc>
            <a:spcBef>
              <a:spcPct val="0"/>
            </a:spcBef>
            <a:spcAft>
              <a:spcPct val="35000"/>
            </a:spcAft>
            <a:buClrTx/>
            <a:buSzPts val="1800"/>
            <a:buFont typeface="Arial" panose="020B0604020202020204" pitchFamily="34" charset="0"/>
            <a:buNone/>
          </a:pPr>
          <a:r>
            <a:rPr lang="es-EC" sz="1700" kern="1200" dirty="0"/>
            <a:t>PCR: 300 000 células/caja Petri</a:t>
          </a:r>
        </a:p>
      </dsp:txBody>
      <dsp:txXfrm>
        <a:off x="221853" y="306573"/>
        <a:ext cx="2713983" cy="452844"/>
      </dsp:txXfrm>
    </dsp:sp>
    <dsp:sp modelId="{671487CD-1152-48FB-915A-143773C8FC03}">
      <dsp:nvSpPr>
        <dsp:cNvPr id="0" name=""/>
        <dsp:cNvSpPr/>
      </dsp:nvSpPr>
      <dsp:spPr>
        <a:xfrm>
          <a:off x="0" y="1304115"/>
          <a:ext cx="3947114"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5CC0B5-3BD1-42A7-B9F6-A7E98833D277}">
      <dsp:nvSpPr>
        <dsp:cNvPr id="0" name=""/>
        <dsp:cNvSpPr/>
      </dsp:nvSpPr>
      <dsp:spPr>
        <a:xfrm>
          <a:off x="197355" y="1053195"/>
          <a:ext cx="2762979" cy="5018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434" tIns="0" rIns="104434" bIns="0" numCol="1" spcCol="1270" anchor="ctr" anchorCtr="0">
          <a:noAutofit/>
        </a:bodyPr>
        <a:lstStyle/>
        <a:p>
          <a:pPr marL="0" lvl="0" indent="0" algn="l" defTabSz="755650" rtl="0" eaLnBrk="1" latinLnBrk="0" hangingPunct="1">
            <a:lnSpc>
              <a:spcPct val="90000"/>
            </a:lnSpc>
            <a:spcBef>
              <a:spcPct val="0"/>
            </a:spcBef>
            <a:spcAft>
              <a:spcPct val="35000"/>
            </a:spcAft>
            <a:buNone/>
          </a:pPr>
          <a:r>
            <a:rPr lang="es-EC" sz="1700" kern="1200" dirty="0"/>
            <a:t>Inmunocitoquímica:     400 000 células/caja Petri</a:t>
          </a:r>
        </a:p>
      </dsp:txBody>
      <dsp:txXfrm>
        <a:off x="221853" y="1077693"/>
        <a:ext cx="2713983" cy="4528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93D11-28F1-4040-91E1-4FB51F42F4DB}">
      <dsp:nvSpPr>
        <dsp:cNvPr id="0" name=""/>
        <dsp:cNvSpPr/>
      </dsp:nvSpPr>
      <dsp:spPr>
        <a:xfrm>
          <a:off x="1363433" y="1996"/>
          <a:ext cx="1954870" cy="8220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800" kern="1200" dirty="0"/>
            <a:t>Tratamientos</a:t>
          </a:r>
        </a:p>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400" kern="1200" dirty="0"/>
            <a:t>Incubación: 72 h</a:t>
          </a:r>
        </a:p>
      </dsp:txBody>
      <dsp:txXfrm>
        <a:off x="1387509" y="26072"/>
        <a:ext cx="1906718" cy="773872"/>
      </dsp:txXfrm>
    </dsp:sp>
    <dsp:sp modelId="{59FDB35E-0826-4659-B01B-03A9DB9E8C42}">
      <dsp:nvSpPr>
        <dsp:cNvPr id="0" name=""/>
        <dsp:cNvSpPr/>
      </dsp:nvSpPr>
      <dsp:spPr>
        <a:xfrm>
          <a:off x="3438867" y="243123"/>
          <a:ext cx="290448" cy="339770"/>
        </a:xfrm>
        <a:prstGeom prst="rightArrow">
          <a:avLst>
            <a:gd name="adj1" fmla="val 60000"/>
            <a:gd name="adj2" fmla="val 5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3438867" y="311077"/>
        <a:ext cx="203314" cy="203862"/>
      </dsp:txXfrm>
    </dsp:sp>
    <dsp:sp modelId="{99EDE048-49B9-42CB-8398-6DA8E44E5FE9}">
      <dsp:nvSpPr>
        <dsp:cNvPr id="0" name=""/>
        <dsp:cNvSpPr/>
      </dsp:nvSpPr>
      <dsp:spPr>
        <a:xfrm>
          <a:off x="3866320" y="1996"/>
          <a:ext cx="1370040" cy="8220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800" kern="1200" dirty="0"/>
            <a:t>Extracción de ARN</a:t>
          </a:r>
        </a:p>
      </dsp:txBody>
      <dsp:txXfrm>
        <a:off x="3890396" y="26072"/>
        <a:ext cx="1321888" cy="773872"/>
      </dsp:txXfrm>
    </dsp:sp>
    <dsp:sp modelId="{FF2F8082-7D66-4CA0-85A2-0F0E727EF886}">
      <dsp:nvSpPr>
        <dsp:cNvPr id="0" name=""/>
        <dsp:cNvSpPr/>
      </dsp:nvSpPr>
      <dsp:spPr>
        <a:xfrm>
          <a:off x="5356924" y="243123"/>
          <a:ext cx="290448" cy="339770"/>
        </a:xfrm>
        <a:prstGeom prst="rightArrow">
          <a:avLst>
            <a:gd name="adj1" fmla="val 60000"/>
            <a:gd name="adj2" fmla="val 5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5356924" y="311077"/>
        <a:ext cx="203314" cy="203862"/>
      </dsp:txXfrm>
    </dsp:sp>
    <dsp:sp modelId="{D0AB5BDC-FD74-4EAF-82E3-8262A4178272}">
      <dsp:nvSpPr>
        <dsp:cNvPr id="0" name=""/>
        <dsp:cNvSpPr/>
      </dsp:nvSpPr>
      <dsp:spPr>
        <a:xfrm>
          <a:off x="5784377" y="1996"/>
          <a:ext cx="1370040" cy="8220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800" kern="1200" dirty="0"/>
            <a:t>Limpieza con </a:t>
          </a:r>
          <a:r>
            <a:rPr lang="es-EC" sz="1800" kern="1200" dirty="0" err="1"/>
            <a:t>DNAsa</a:t>
          </a:r>
          <a:endParaRPr lang="es-EC" sz="1800" kern="1200" dirty="0"/>
        </a:p>
      </dsp:txBody>
      <dsp:txXfrm>
        <a:off x="5808453" y="26072"/>
        <a:ext cx="1321888" cy="773872"/>
      </dsp:txXfrm>
    </dsp:sp>
    <dsp:sp modelId="{6E497727-D88B-4B10-9CA7-B224B8D8B1B2}">
      <dsp:nvSpPr>
        <dsp:cNvPr id="0" name=""/>
        <dsp:cNvSpPr/>
      </dsp:nvSpPr>
      <dsp:spPr>
        <a:xfrm rot="21595761">
          <a:off x="7281598" y="251212"/>
          <a:ext cx="306412" cy="339770"/>
        </a:xfrm>
        <a:prstGeom prst="rightArrow">
          <a:avLst>
            <a:gd name="adj1" fmla="val 60000"/>
            <a:gd name="adj2" fmla="val 5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7281598" y="319223"/>
        <a:ext cx="214488" cy="203862"/>
      </dsp:txXfrm>
    </dsp:sp>
    <dsp:sp modelId="{CD48A610-E676-474E-8C55-6CCB32879EBB}">
      <dsp:nvSpPr>
        <dsp:cNvPr id="0" name=""/>
        <dsp:cNvSpPr/>
      </dsp:nvSpPr>
      <dsp:spPr>
        <a:xfrm>
          <a:off x="7732534" y="20722"/>
          <a:ext cx="1943498" cy="8220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800" kern="1200" dirty="0"/>
            <a:t>Integridad del ARN</a:t>
          </a:r>
        </a:p>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400" kern="1200" dirty="0"/>
            <a:t>Gel de agarosa al 1%</a:t>
          </a:r>
        </a:p>
      </dsp:txBody>
      <dsp:txXfrm>
        <a:off x="7756610" y="44798"/>
        <a:ext cx="1895346" cy="773872"/>
      </dsp:txXfrm>
    </dsp:sp>
    <dsp:sp modelId="{7C569C84-0A96-4DFF-BEA6-9D7EE972FD16}">
      <dsp:nvSpPr>
        <dsp:cNvPr id="0" name=""/>
        <dsp:cNvSpPr/>
      </dsp:nvSpPr>
      <dsp:spPr>
        <a:xfrm rot="5591789">
          <a:off x="8495294" y="1005769"/>
          <a:ext cx="364035" cy="339770"/>
        </a:xfrm>
        <a:prstGeom prst="rightArrow">
          <a:avLst>
            <a:gd name="adj1" fmla="val 60000"/>
            <a:gd name="adj2" fmla="val 50000"/>
          </a:avLst>
        </a:prstGeom>
        <a:solidFill>
          <a:schemeClr val="tx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rot="-5400000">
        <a:off x="8578222" y="993716"/>
        <a:ext cx="203862" cy="262104"/>
      </dsp:txXfrm>
    </dsp:sp>
    <dsp:sp modelId="{755A978C-CDA0-4161-B38E-D42BE6E833DE}">
      <dsp:nvSpPr>
        <dsp:cNvPr id="0" name=""/>
        <dsp:cNvSpPr/>
      </dsp:nvSpPr>
      <dsp:spPr>
        <a:xfrm>
          <a:off x="7590389" y="1529155"/>
          <a:ext cx="2118411" cy="8220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800" kern="1200" dirty="0" err="1"/>
            <a:t>Retrotranscripción</a:t>
          </a:r>
          <a:endParaRPr lang="es-EC" sz="1800" kern="1200" dirty="0"/>
        </a:p>
      </dsp:txBody>
      <dsp:txXfrm>
        <a:off x="7614465" y="1553231"/>
        <a:ext cx="2070259" cy="773872"/>
      </dsp:txXfrm>
    </dsp:sp>
    <dsp:sp modelId="{CEFFE54F-3184-472E-B8DE-C8E92FAA3D17}">
      <dsp:nvSpPr>
        <dsp:cNvPr id="0" name=""/>
        <dsp:cNvSpPr/>
      </dsp:nvSpPr>
      <dsp:spPr>
        <a:xfrm rot="10800000">
          <a:off x="7132226" y="1770282"/>
          <a:ext cx="323768" cy="339770"/>
        </a:xfrm>
        <a:prstGeom prst="rightArrow">
          <a:avLst>
            <a:gd name="adj1" fmla="val 60000"/>
            <a:gd name="adj2" fmla="val 5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rot="10800000">
        <a:off x="7229356" y="1838236"/>
        <a:ext cx="226638" cy="203862"/>
      </dsp:txXfrm>
    </dsp:sp>
    <dsp:sp modelId="{DB167F79-70CD-4575-B870-8C7AC63BA7E7}">
      <dsp:nvSpPr>
        <dsp:cNvPr id="0" name=""/>
        <dsp:cNvSpPr/>
      </dsp:nvSpPr>
      <dsp:spPr>
        <a:xfrm>
          <a:off x="4882479" y="1372037"/>
          <a:ext cx="2097025" cy="113625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800" kern="1200" dirty="0"/>
            <a:t>Curvas de eficiencia</a:t>
          </a:r>
        </a:p>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800" kern="1200" dirty="0"/>
            <a:t> </a:t>
          </a:r>
          <a:r>
            <a:rPr lang="es-EC" sz="1400" kern="1200" dirty="0"/>
            <a:t>Diluciones seriadas</a:t>
          </a:r>
        </a:p>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100" kern="1200" dirty="0"/>
            <a:t>(1:1, 1:2, 1:4, 1:8, 1:16, 1:32)</a:t>
          </a:r>
          <a:endParaRPr lang="es-EC" sz="1400" kern="1200" dirty="0"/>
        </a:p>
      </dsp:txBody>
      <dsp:txXfrm>
        <a:off x="4915759" y="1405317"/>
        <a:ext cx="2030465" cy="1069699"/>
      </dsp:txXfrm>
    </dsp:sp>
    <dsp:sp modelId="{1245F4DF-75A5-434C-85A9-1DD7993B6E14}">
      <dsp:nvSpPr>
        <dsp:cNvPr id="0" name=""/>
        <dsp:cNvSpPr/>
      </dsp:nvSpPr>
      <dsp:spPr>
        <a:xfrm rot="10796458">
          <a:off x="4465610" y="1771640"/>
          <a:ext cx="294587" cy="339770"/>
        </a:xfrm>
        <a:prstGeom prst="rightArrow">
          <a:avLst>
            <a:gd name="adj1" fmla="val 60000"/>
            <a:gd name="adj2" fmla="val 50000"/>
          </a:avLst>
        </a:prstGeom>
        <a:solidFill>
          <a:schemeClr val="tx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rot="10800000">
        <a:off x="4553986" y="1839548"/>
        <a:ext cx="206211" cy="203862"/>
      </dsp:txXfrm>
    </dsp:sp>
    <dsp:sp modelId="{17182A42-66D6-49F0-8D84-7735449B4655}">
      <dsp:nvSpPr>
        <dsp:cNvPr id="0" name=""/>
        <dsp:cNvSpPr/>
      </dsp:nvSpPr>
      <dsp:spPr>
        <a:xfrm>
          <a:off x="2668808" y="1531662"/>
          <a:ext cx="1657845" cy="8220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800" kern="1200" dirty="0"/>
            <a:t>PCR en tiempo real</a:t>
          </a:r>
          <a:endParaRPr lang="es-EC" sz="1050" kern="1200" dirty="0"/>
        </a:p>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400" kern="1200" dirty="0"/>
            <a:t>Sondas </a:t>
          </a:r>
          <a:r>
            <a:rPr lang="es-EC" sz="1400" kern="1200" dirty="0" err="1"/>
            <a:t>TaqMan</a:t>
          </a:r>
          <a:endParaRPr lang="es-EC" sz="1400" kern="1200" dirty="0"/>
        </a:p>
      </dsp:txBody>
      <dsp:txXfrm>
        <a:off x="2692884" y="1555738"/>
        <a:ext cx="1609693" cy="773872"/>
      </dsp:txXfrm>
    </dsp:sp>
    <dsp:sp modelId="{02185F7C-1246-4267-BDFC-932DA521E022}">
      <dsp:nvSpPr>
        <dsp:cNvPr id="0" name=""/>
        <dsp:cNvSpPr/>
      </dsp:nvSpPr>
      <dsp:spPr>
        <a:xfrm rot="10823881">
          <a:off x="2216498" y="1764999"/>
          <a:ext cx="319637" cy="339770"/>
        </a:xfrm>
        <a:prstGeom prst="rightArrow">
          <a:avLst>
            <a:gd name="adj1" fmla="val 60000"/>
            <a:gd name="adj2" fmla="val 50000"/>
          </a:avLst>
        </a:prstGeom>
        <a:solidFill>
          <a:schemeClr val="tx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rot="10800000">
        <a:off x="2312388" y="1833286"/>
        <a:ext cx="223746" cy="203862"/>
      </dsp:txXfrm>
    </dsp:sp>
    <dsp:sp modelId="{10E10979-5981-49C0-9B43-26120049A21A}">
      <dsp:nvSpPr>
        <dsp:cNvPr id="0" name=""/>
        <dsp:cNvSpPr/>
      </dsp:nvSpPr>
      <dsp:spPr>
        <a:xfrm>
          <a:off x="0" y="1514539"/>
          <a:ext cx="2065733" cy="8220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eaLnBrk="1" latinLnBrk="0" hangingPunct="1">
            <a:lnSpc>
              <a:spcPct val="90000"/>
            </a:lnSpc>
            <a:spcBef>
              <a:spcPct val="0"/>
            </a:spcBef>
            <a:spcAft>
              <a:spcPct val="35000"/>
            </a:spcAft>
            <a:buClrTx/>
            <a:buSzPts val="1800"/>
            <a:buFont typeface="Arial" panose="020B0604020202020204" pitchFamily="34" charset="0"/>
            <a:buNone/>
          </a:pPr>
          <a:r>
            <a:rPr lang="es-EC" sz="1800" kern="1200" dirty="0"/>
            <a:t>Expresión relativa de </a:t>
          </a:r>
          <a:r>
            <a:rPr lang="es-EC" sz="1800" kern="1200" dirty="0" err="1"/>
            <a:t>mRNA</a:t>
          </a:r>
          <a:r>
            <a:rPr lang="es-EC" sz="1800" kern="1200" dirty="0"/>
            <a:t> del canal Eag-1</a:t>
          </a:r>
        </a:p>
      </dsp:txBody>
      <dsp:txXfrm>
        <a:off x="24076" y="1538615"/>
        <a:ext cx="2017581" cy="7738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B4EA2-EAC3-4234-B3FD-5C6CF776E8E0}">
      <dsp:nvSpPr>
        <dsp:cNvPr id="0" name=""/>
        <dsp:cNvSpPr/>
      </dsp:nvSpPr>
      <dsp:spPr>
        <a:xfrm>
          <a:off x="0" y="17747"/>
          <a:ext cx="2755882" cy="4212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kern="1200" dirty="0"/>
            <a:t>Método de análisis: </a:t>
          </a:r>
          <a:endParaRPr lang="es-EC" sz="1800" kern="1200" dirty="0"/>
        </a:p>
      </dsp:txBody>
      <dsp:txXfrm>
        <a:off x="20561" y="38308"/>
        <a:ext cx="2714760" cy="380078"/>
      </dsp:txXfrm>
    </dsp:sp>
    <dsp:sp modelId="{703DF72E-2AAE-4013-8D90-D074E67D23EF}">
      <dsp:nvSpPr>
        <dsp:cNvPr id="0" name=""/>
        <dsp:cNvSpPr/>
      </dsp:nvSpPr>
      <dsp:spPr>
        <a:xfrm>
          <a:off x="0" y="438947"/>
          <a:ext cx="2755882"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99" tIns="22860" rIns="128016" bIns="22860" numCol="1" spcCol="1270" anchor="t" anchorCtr="0">
          <a:noAutofit/>
        </a:bodyPr>
        <a:lstStyle/>
        <a:p>
          <a:pPr marL="114300" lvl="1" indent="-114300" algn="l" defTabSz="622300">
            <a:lnSpc>
              <a:spcPct val="90000"/>
            </a:lnSpc>
            <a:spcBef>
              <a:spcPct val="0"/>
            </a:spcBef>
            <a:spcAft>
              <a:spcPct val="20000"/>
            </a:spcAft>
            <a:buChar char="•"/>
          </a:pPr>
          <a:endParaRPr lang="es-EC" sz="1400" kern="1200" dirty="0"/>
        </a:p>
        <a:p>
          <a:pPr marL="114300" lvl="1" indent="-114300" algn="l" defTabSz="622300">
            <a:lnSpc>
              <a:spcPct val="90000"/>
            </a:lnSpc>
            <a:spcBef>
              <a:spcPct val="0"/>
            </a:spcBef>
            <a:spcAft>
              <a:spcPct val="20000"/>
            </a:spcAft>
            <a:buChar char="•"/>
          </a:pPr>
          <a:r>
            <a:rPr lang="es-MX" sz="1400" kern="1200" dirty="0"/>
            <a:t>Método doble delta </a:t>
          </a:r>
          <a:r>
            <a:rPr lang="es-MX" sz="1400" kern="1200" dirty="0" err="1"/>
            <a:t>Ct</a:t>
          </a:r>
          <a:r>
            <a:rPr lang="es-MX" sz="1400" kern="1200" dirty="0"/>
            <a:t> (</a:t>
          </a:r>
          <a:r>
            <a:rPr lang="es-EC" sz="1400" kern="1200" dirty="0" err="1"/>
            <a:t>ΔΔCt</a:t>
          </a:r>
          <a:r>
            <a:rPr lang="es-MX" sz="1400" kern="1200" dirty="0"/>
            <a:t>)  </a:t>
          </a:r>
          <a:endParaRPr lang="es-EC" sz="1400" kern="1200" dirty="0"/>
        </a:p>
        <a:p>
          <a:pPr marL="228600" lvl="2" indent="-114300" algn="l" defTabSz="622300">
            <a:lnSpc>
              <a:spcPct val="90000"/>
            </a:lnSpc>
            <a:spcBef>
              <a:spcPct val="0"/>
            </a:spcBef>
            <a:spcAft>
              <a:spcPct val="20000"/>
            </a:spcAft>
            <a:buChar char="•"/>
          </a:pPr>
          <a:r>
            <a:rPr lang="es-EC" sz="1400" kern="1200" dirty="0"/>
            <a:t>Gen endógeno HPRT</a:t>
          </a:r>
        </a:p>
      </dsp:txBody>
      <dsp:txXfrm>
        <a:off x="0" y="438947"/>
        <a:ext cx="2755882" cy="6893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04FF-3156-4A03-BBCB-147E4E4C7357}" type="datetimeFigureOut">
              <a:rPr lang="es-EC" smtClean="0"/>
              <a:t>14/3/2017</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9F9EC-6109-4D7A-9D4E-2772FF27DAB4}" type="slidenum">
              <a:rPr lang="es-EC" smtClean="0"/>
              <a:t>‹Nº›</a:t>
            </a:fld>
            <a:endParaRPr lang="es-EC"/>
          </a:p>
        </p:txBody>
      </p:sp>
    </p:spTree>
    <p:extLst>
      <p:ext uri="{BB962C8B-B14F-4D97-AF65-F5344CB8AC3E}">
        <p14:creationId xmlns:p14="http://schemas.microsoft.com/office/powerpoint/2010/main" val="856695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s.wikipedia.org/wiki/Termociclador" TargetMode="External"/><Relationship Id="rId3" Type="http://schemas.openxmlformats.org/officeDocument/2006/relationships/hyperlink" Target="https://es.wikipedia.org/wiki/Fluor%C3%B3foro" TargetMode="External"/><Relationship Id="rId7" Type="http://schemas.openxmlformats.org/officeDocument/2006/relationships/hyperlink" Target="https://es.wikipedia.org/wiki/TaqMan#cite_note-general-1"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s.wikipedia.org/wiki/TaqMan#cite_note-3" TargetMode="External"/><Relationship Id="rId5" Type="http://schemas.openxmlformats.org/officeDocument/2006/relationships/hyperlink" Target="https://es.wikipedia.org/wiki/Quenching_(fluorescencia)" TargetMode="External"/><Relationship Id="rId4" Type="http://schemas.openxmlformats.org/officeDocument/2006/relationships/hyperlink" Target="https://es.wikipedia.org/wiki/Oligonucle%C3%B3tido"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reenfacts.org/es/glosario/abc/cancerigeno.ht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greenfacts.org/es/glosario/abc/aducto.htm" TargetMode="External"/><Relationship Id="rId5" Type="http://schemas.openxmlformats.org/officeDocument/2006/relationships/hyperlink" Target="http://www.greenfacts.org/es/glosario/abc/adn.htm" TargetMode="External"/><Relationship Id="rId4" Type="http://schemas.openxmlformats.org/officeDocument/2006/relationships/hyperlink" Target="http://www.greenfacts.org/es/glosario/pqrs/proteina.ht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s.wikipedia.org/wiki/Termociclador" TargetMode="External"/><Relationship Id="rId3" Type="http://schemas.openxmlformats.org/officeDocument/2006/relationships/hyperlink" Target="https://es.wikipedia.org/wiki/Fluor%C3%B3foro" TargetMode="External"/><Relationship Id="rId7" Type="http://schemas.openxmlformats.org/officeDocument/2006/relationships/hyperlink" Target="https://es.wikipedia.org/wiki/TaqMan#cite_note-general-1"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s.wikipedia.org/wiki/TaqMan#cite_note-3" TargetMode="External"/><Relationship Id="rId5" Type="http://schemas.openxmlformats.org/officeDocument/2006/relationships/hyperlink" Target="https://es.wikipedia.org/wiki/Quenching_(fluorescencia)" TargetMode="External"/><Relationship Id="rId4" Type="http://schemas.openxmlformats.org/officeDocument/2006/relationships/hyperlink" Target="https://es.wikipedia.org/wiki/Oligonucle%C3%B3tid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6A7441D7-C633-4324-86FF-E00342CAD518}" type="slidenum">
              <a:rPr lang="es-ES" smtClean="0"/>
              <a:pPr/>
              <a:t>1</a:t>
            </a:fld>
            <a:endParaRPr lang="es-ES"/>
          </a:p>
        </p:txBody>
      </p:sp>
      <p:sp>
        <p:nvSpPr>
          <p:cNvPr id="5" name="4 Marcador de pie de página"/>
          <p:cNvSpPr>
            <a:spLocks noGrp="1"/>
          </p:cNvSpPr>
          <p:nvPr>
            <p:ph type="ftr" sz="quarter" idx="11"/>
          </p:nvPr>
        </p:nvSpPr>
        <p:spPr/>
        <p:txBody>
          <a:bodyPr/>
          <a:lstStyle/>
          <a:p>
            <a:r>
              <a:rPr lang="es-ES"/>
              <a:t>CÓDIGO: SGC.DI.269       VERSIÓN: 1.0        DICIEMBRE 13 2011</a:t>
            </a:r>
          </a:p>
        </p:txBody>
      </p:sp>
    </p:spTree>
    <p:extLst>
      <p:ext uri="{BB962C8B-B14F-4D97-AF65-F5344CB8AC3E}">
        <p14:creationId xmlns:p14="http://schemas.microsoft.com/office/powerpoint/2010/main" val="3525417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kern="1200" dirty="0" err="1">
                <a:solidFill>
                  <a:schemeClr val="tx1"/>
                </a:solidFill>
                <a:effectLst/>
                <a:latin typeface="+mn-lt"/>
                <a:ea typeface="+mn-ea"/>
                <a:cs typeface="+mn-cs"/>
              </a:rPr>
              <a:t>Ct</a:t>
            </a:r>
            <a:r>
              <a:rPr lang="es-EC" sz="1200" b="0" i="0" kern="1200" dirty="0">
                <a:solidFill>
                  <a:schemeClr val="tx1"/>
                </a:solidFill>
                <a:effectLst/>
                <a:latin typeface="+mn-lt"/>
                <a:ea typeface="+mn-ea"/>
                <a:cs typeface="+mn-cs"/>
              </a:rPr>
              <a:t>:</a:t>
            </a:r>
            <a:r>
              <a:rPr lang="es-EC" sz="1200" b="0" i="0" kern="1200" baseline="0" dirty="0">
                <a:solidFill>
                  <a:schemeClr val="tx1"/>
                </a:solidFill>
                <a:effectLst/>
                <a:latin typeface="+mn-lt"/>
                <a:ea typeface="+mn-ea"/>
                <a:cs typeface="+mn-cs"/>
              </a:rPr>
              <a:t> indica cuantos ciclos le tomó a la muestra generar cantidad suficiente de fluorescencia para llegar al límite de detección</a:t>
            </a:r>
          </a:p>
          <a:p>
            <a:r>
              <a:rPr lang="es-EC" sz="1200" b="0" i="0" kern="1200" baseline="0" dirty="0">
                <a:solidFill>
                  <a:schemeClr val="tx1"/>
                </a:solidFill>
                <a:effectLst/>
                <a:latin typeface="+mn-lt"/>
                <a:ea typeface="+mn-ea"/>
                <a:cs typeface="+mn-cs"/>
              </a:rPr>
              <a:t> </a:t>
            </a:r>
            <a:endParaRPr lang="es-EC" sz="1200" b="0" i="0" kern="1200" dirty="0">
              <a:solidFill>
                <a:schemeClr val="tx1"/>
              </a:solidFill>
              <a:effectLst/>
              <a:latin typeface="+mn-lt"/>
              <a:ea typeface="+mn-ea"/>
              <a:cs typeface="+mn-cs"/>
            </a:endParaRPr>
          </a:p>
          <a:p>
            <a:r>
              <a:rPr lang="es-EC" sz="1200" b="0" i="0" kern="1200" dirty="0">
                <a:solidFill>
                  <a:schemeClr val="tx1"/>
                </a:solidFill>
                <a:effectLst/>
                <a:latin typeface="+mn-lt"/>
                <a:ea typeface="+mn-ea"/>
                <a:cs typeface="+mn-cs"/>
              </a:rPr>
              <a:t>La sonda </a:t>
            </a:r>
            <a:r>
              <a:rPr lang="es-EC" sz="1200" b="0" i="0" kern="1200" dirty="0" err="1">
                <a:solidFill>
                  <a:schemeClr val="tx1"/>
                </a:solidFill>
                <a:effectLst/>
                <a:latin typeface="+mn-lt"/>
                <a:ea typeface="+mn-ea"/>
                <a:cs typeface="+mn-cs"/>
              </a:rPr>
              <a:t>TaqMan</a:t>
            </a:r>
            <a:r>
              <a:rPr lang="es-EC" sz="1200" b="0" i="0" kern="1200" dirty="0">
                <a:solidFill>
                  <a:schemeClr val="tx1"/>
                </a:solidFill>
                <a:effectLst/>
                <a:latin typeface="+mn-lt"/>
                <a:ea typeface="+mn-ea"/>
                <a:cs typeface="+mn-cs"/>
              </a:rPr>
              <a:t> está formada por un </a:t>
            </a:r>
            <a:r>
              <a:rPr lang="es-EC" sz="1200" b="0" i="0" u="none" strike="noStrike" kern="1200" dirty="0" err="1">
                <a:solidFill>
                  <a:schemeClr val="tx1"/>
                </a:solidFill>
                <a:effectLst/>
                <a:latin typeface="+mn-lt"/>
                <a:ea typeface="+mn-ea"/>
                <a:cs typeface="+mn-cs"/>
                <a:hlinkClick r:id="rId3" tooltip="Fluoróforo"/>
              </a:rPr>
              <a:t>fluoróforo</a:t>
            </a:r>
            <a:r>
              <a:rPr lang="es-EC" sz="1200" b="0" i="0" kern="1200" dirty="0">
                <a:solidFill>
                  <a:schemeClr val="tx1"/>
                </a:solidFill>
                <a:effectLst/>
                <a:latin typeface="+mn-lt"/>
                <a:ea typeface="+mn-ea"/>
                <a:cs typeface="+mn-cs"/>
              </a:rPr>
              <a:t> unido covalentemente al extremo 5 'de un </a:t>
            </a:r>
            <a:r>
              <a:rPr lang="es-EC" sz="1200" b="0" i="0" u="none" strike="noStrike" kern="1200" dirty="0">
                <a:solidFill>
                  <a:schemeClr val="tx1"/>
                </a:solidFill>
                <a:effectLst/>
                <a:latin typeface="+mn-lt"/>
                <a:ea typeface="+mn-ea"/>
                <a:cs typeface="+mn-cs"/>
                <a:hlinkClick r:id="rId4" tooltip="Oligonucleótido"/>
              </a:rPr>
              <a:t>oligonucleótido</a:t>
            </a:r>
            <a:r>
              <a:rPr lang="es-EC" sz="1200" b="0" i="0" kern="1200" dirty="0">
                <a:solidFill>
                  <a:schemeClr val="tx1"/>
                </a:solidFill>
                <a:effectLst/>
                <a:latin typeface="+mn-lt"/>
                <a:ea typeface="+mn-ea"/>
                <a:cs typeface="+mn-cs"/>
              </a:rPr>
              <a:t>, y un desactivador fluorescente (</a:t>
            </a:r>
            <a:r>
              <a:rPr lang="es-EC" sz="1200" b="0" i="0" u="none" strike="noStrike" kern="1200" dirty="0" err="1">
                <a:solidFill>
                  <a:schemeClr val="tx1"/>
                </a:solidFill>
                <a:effectLst/>
                <a:latin typeface="+mn-lt"/>
                <a:ea typeface="+mn-ea"/>
                <a:cs typeface="+mn-cs"/>
                <a:hlinkClick r:id="rId5" tooltip="Quenching (fluorescencia)"/>
              </a:rPr>
              <a:t>quencher</a:t>
            </a:r>
            <a:r>
              <a:rPr lang="es-EC" sz="1200" b="0" i="0" kern="1200" dirty="0">
                <a:solidFill>
                  <a:schemeClr val="tx1"/>
                </a:solidFill>
                <a:effectLst/>
                <a:latin typeface="+mn-lt"/>
                <a:ea typeface="+mn-ea"/>
                <a:cs typeface="+mn-cs"/>
              </a:rPr>
              <a:t>) en el extremo 3' </a:t>
            </a:r>
            <a:r>
              <a:rPr lang="es-EC" sz="1200" b="0" i="0" u="none" strike="noStrike" kern="1200" baseline="30000" dirty="0">
                <a:solidFill>
                  <a:schemeClr val="tx1"/>
                </a:solidFill>
                <a:effectLst/>
                <a:latin typeface="+mn-lt"/>
                <a:ea typeface="+mn-ea"/>
                <a:cs typeface="+mn-cs"/>
                <a:hlinkClick r:id="rId6"/>
              </a:rPr>
              <a:t>3</a:t>
            </a:r>
            <a:r>
              <a:rPr lang="es-EC" sz="1200" b="0" i="0" kern="1200" dirty="0">
                <a:solidFill>
                  <a:schemeClr val="tx1"/>
                </a:solidFill>
                <a:effectLst/>
                <a:latin typeface="+mn-lt"/>
                <a:ea typeface="+mn-ea"/>
                <a:cs typeface="+mn-cs"/>
              </a:rPr>
              <a:t> (Figura 1).</a:t>
            </a:r>
          </a:p>
          <a:p>
            <a:r>
              <a:rPr lang="es-EC" sz="1200" b="0" i="0" kern="1200" dirty="0">
                <a:solidFill>
                  <a:schemeClr val="tx1"/>
                </a:solidFill>
                <a:effectLst/>
                <a:latin typeface="+mn-lt"/>
                <a:ea typeface="+mn-ea"/>
                <a:cs typeface="+mn-cs"/>
              </a:rPr>
              <a:t>Para este método se pueden utilizar distintos </a:t>
            </a:r>
            <a:r>
              <a:rPr lang="es-EC" sz="1200" b="0" i="0" kern="1200" dirty="0" err="1">
                <a:solidFill>
                  <a:schemeClr val="tx1"/>
                </a:solidFill>
                <a:effectLst/>
                <a:latin typeface="+mn-lt"/>
                <a:ea typeface="+mn-ea"/>
                <a:cs typeface="+mn-cs"/>
              </a:rPr>
              <a:t>fluoróforos</a:t>
            </a:r>
            <a:r>
              <a:rPr lang="es-EC" sz="1200" b="0" i="0" kern="1200" dirty="0">
                <a:solidFill>
                  <a:schemeClr val="tx1"/>
                </a:solidFill>
                <a:effectLst/>
                <a:latin typeface="+mn-lt"/>
                <a:ea typeface="+mn-ea"/>
                <a:cs typeface="+mn-cs"/>
              </a:rPr>
              <a:t> y quenchers</a:t>
            </a:r>
            <a:r>
              <a:rPr lang="es-EC" sz="1200" b="0" i="0" u="none" strike="noStrike" kern="1200" baseline="30000" dirty="0">
                <a:solidFill>
                  <a:schemeClr val="tx1"/>
                </a:solidFill>
                <a:effectLst/>
                <a:latin typeface="+mn-lt"/>
                <a:ea typeface="+mn-ea"/>
                <a:cs typeface="+mn-cs"/>
                <a:hlinkClick r:id="rId7"/>
              </a:rPr>
              <a:t>1</a:t>
            </a:r>
            <a:r>
              <a:rPr lang="es-EC" sz="1200" b="0" i="0" kern="1200" dirty="0">
                <a:solidFill>
                  <a:schemeClr val="tx1"/>
                </a:solidFill>
                <a:effectLst/>
                <a:latin typeface="+mn-lt"/>
                <a:ea typeface="+mn-ea"/>
                <a:cs typeface="+mn-cs"/>
              </a:rPr>
              <a:t> El </a:t>
            </a:r>
            <a:r>
              <a:rPr lang="es-EC" sz="1200" b="0" i="0" kern="1200" dirty="0" err="1">
                <a:solidFill>
                  <a:schemeClr val="tx1"/>
                </a:solidFill>
                <a:effectLst/>
                <a:latin typeface="+mn-lt"/>
                <a:ea typeface="+mn-ea"/>
                <a:cs typeface="+mn-cs"/>
              </a:rPr>
              <a:t>quencher</a:t>
            </a:r>
            <a:r>
              <a:rPr lang="es-EC" sz="1200" b="0" i="0" kern="1200" dirty="0">
                <a:solidFill>
                  <a:schemeClr val="tx1"/>
                </a:solidFill>
                <a:effectLst/>
                <a:latin typeface="+mn-lt"/>
                <a:ea typeface="+mn-ea"/>
                <a:cs typeface="+mn-cs"/>
              </a:rPr>
              <a:t> inhibe la fluorescencia del </a:t>
            </a:r>
            <a:r>
              <a:rPr lang="es-EC" sz="1200" b="0" i="0" kern="1200" dirty="0" err="1">
                <a:solidFill>
                  <a:schemeClr val="tx1"/>
                </a:solidFill>
                <a:effectLst/>
                <a:latin typeface="+mn-lt"/>
                <a:ea typeface="+mn-ea"/>
                <a:cs typeface="+mn-cs"/>
              </a:rPr>
              <a:t>fluoróforo</a:t>
            </a:r>
            <a:r>
              <a:rPr lang="es-EC" sz="1200" b="0" i="0" kern="1200" dirty="0">
                <a:solidFill>
                  <a:schemeClr val="tx1"/>
                </a:solidFill>
                <a:effectLst/>
                <a:latin typeface="+mn-lt"/>
                <a:ea typeface="+mn-ea"/>
                <a:cs typeface="+mn-cs"/>
              </a:rPr>
              <a:t> cuando es excitado por la fuente de luz del </a:t>
            </a:r>
            <a:r>
              <a:rPr lang="es-EC" sz="1200" b="0" i="0" u="none" strike="noStrike" kern="1200" dirty="0">
                <a:solidFill>
                  <a:schemeClr val="tx1"/>
                </a:solidFill>
                <a:effectLst/>
                <a:latin typeface="+mn-lt"/>
                <a:ea typeface="+mn-ea"/>
                <a:cs typeface="+mn-cs"/>
                <a:hlinkClick r:id="rId8" tooltip="Termociclador"/>
              </a:rPr>
              <a:t>termociclador</a:t>
            </a:r>
            <a:r>
              <a:rPr lang="es-EC" sz="1200" b="0" i="0" kern="1200" dirty="0">
                <a:solidFill>
                  <a:schemeClr val="tx1"/>
                </a:solidFill>
                <a:effectLst/>
                <a:latin typeface="+mn-lt"/>
                <a:ea typeface="+mn-ea"/>
                <a:cs typeface="+mn-cs"/>
              </a:rPr>
              <a:t>.</a:t>
            </a:r>
            <a:r>
              <a:rPr lang="es-EC" sz="1200" b="0" i="0" u="none" strike="noStrike" kern="1200" baseline="30000" dirty="0">
                <a:solidFill>
                  <a:schemeClr val="tx1"/>
                </a:solidFill>
                <a:effectLst/>
                <a:latin typeface="+mn-lt"/>
                <a:ea typeface="+mn-ea"/>
                <a:cs typeface="+mn-cs"/>
                <a:hlinkClick r:id="rId7"/>
              </a:rPr>
              <a:t>1</a:t>
            </a:r>
            <a:r>
              <a:rPr lang="es-EC" sz="1200" b="0" i="0" kern="1200" dirty="0">
                <a:solidFill>
                  <a:schemeClr val="tx1"/>
                </a:solidFill>
                <a:effectLst/>
                <a:latin typeface="+mn-lt"/>
                <a:ea typeface="+mn-ea"/>
                <a:cs typeface="+mn-cs"/>
              </a:rPr>
              <a:t> De esta forma, mientras que el </a:t>
            </a:r>
            <a:r>
              <a:rPr lang="es-EC" sz="1200" b="0" i="0" kern="1200" dirty="0" err="1">
                <a:solidFill>
                  <a:schemeClr val="tx1"/>
                </a:solidFill>
                <a:effectLst/>
                <a:latin typeface="+mn-lt"/>
                <a:ea typeface="+mn-ea"/>
                <a:cs typeface="+mn-cs"/>
              </a:rPr>
              <a:t>fluoróforo</a:t>
            </a:r>
            <a:r>
              <a:rPr lang="es-EC" sz="1200" b="0" i="0" kern="1200" dirty="0">
                <a:solidFill>
                  <a:schemeClr val="tx1"/>
                </a:solidFill>
                <a:effectLst/>
                <a:latin typeface="+mn-lt"/>
                <a:ea typeface="+mn-ea"/>
                <a:cs typeface="+mn-cs"/>
              </a:rPr>
              <a:t> y el </a:t>
            </a:r>
            <a:r>
              <a:rPr lang="es-EC" sz="1200" b="0" i="0" kern="1200" dirty="0" err="1">
                <a:solidFill>
                  <a:schemeClr val="tx1"/>
                </a:solidFill>
                <a:effectLst/>
                <a:latin typeface="+mn-lt"/>
                <a:ea typeface="+mn-ea"/>
                <a:cs typeface="+mn-cs"/>
              </a:rPr>
              <a:t>quencher</a:t>
            </a:r>
            <a:r>
              <a:rPr lang="es-EC" sz="1200" b="0" i="0" kern="1200" dirty="0">
                <a:solidFill>
                  <a:schemeClr val="tx1"/>
                </a:solidFill>
                <a:effectLst/>
                <a:latin typeface="+mn-lt"/>
                <a:ea typeface="+mn-ea"/>
                <a:cs typeface="+mn-cs"/>
              </a:rPr>
              <a:t> estén próximos el uno al otro, no habrá señal fluorescente, puesto que el </a:t>
            </a:r>
            <a:r>
              <a:rPr lang="es-EC" sz="1200" b="0" i="0" kern="1200" dirty="0" err="1">
                <a:solidFill>
                  <a:schemeClr val="tx1"/>
                </a:solidFill>
                <a:effectLst/>
                <a:latin typeface="+mn-lt"/>
                <a:ea typeface="+mn-ea"/>
                <a:cs typeface="+mn-cs"/>
              </a:rPr>
              <a:t>quencher</a:t>
            </a:r>
            <a:r>
              <a:rPr lang="es-EC" sz="1200" b="0" i="0" kern="1200" dirty="0">
                <a:solidFill>
                  <a:schemeClr val="tx1"/>
                </a:solidFill>
                <a:effectLst/>
                <a:latin typeface="+mn-lt"/>
                <a:ea typeface="+mn-ea"/>
                <a:cs typeface="+mn-cs"/>
              </a:rPr>
              <a:t> está ejerciendo su actividad inhibidora. </a:t>
            </a:r>
          </a:p>
          <a:p>
            <a:r>
              <a:rPr lang="es-EC" sz="1200" b="0" i="0" kern="1200" dirty="0">
                <a:solidFill>
                  <a:schemeClr val="tx1"/>
                </a:solidFill>
                <a:effectLst/>
                <a:latin typeface="+mn-lt"/>
                <a:ea typeface="+mn-ea"/>
                <a:cs typeface="+mn-cs"/>
              </a:rPr>
              <a:t>Cada sonda </a:t>
            </a:r>
            <a:r>
              <a:rPr lang="es-EC" sz="1200" b="0" i="0" kern="1200" dirty="0" err="1">
                <a:solidFill>
                  <a:schemeClr val="tx1"/>
                </a:solidFill>
                <a:effectLst/>
                <a:latin typeface="+mn-lt"/>
                <a:ea typeface="+mn-ea"/>
                <a:cs typeface="+mn-cs"/>
              </a:rPr>
              <a:t>TaqMan</a:t>
            </a:r>
            <a:r>
              <a:rPr lang="es-EC" sz="1200" b="0" i="0" kern="1200" dirty="0">
                <a:solidFill>
                  <a:schemeClr val="tx1"/>
                </a:solidFill>
                <a:effectLst/>
                <a:latin typeface="+mn-lt"/>
                <a:ea typeface="+mn-ea"/>
                <a:cs typeface="+mn-cs"/>
              </a:rPr>
              <a:t> está diseñada de manera que hibride con una región específica de ADN que va a ser amplificada por un par de oligonucleótidos específicos. A medida que la </a:t>
            </a:r>
            <a:r>
              <a:rPr lang="es-EC" sz="1200" b="0" i="0" kern="1200" dirty="0" err="1">
                <a:solidFill>
                  <a:schemeClr val="tx1"/>
                </a:solidFill>
                <a:effectLst/>
                <a:latin typeface="+mn-lt"/>
                <a:ea typeface="+mn-ea"/>
                <a:cs typeface="+mn-cs"/>
              </a:rPr>
              <a:t>Taq</a:t>
            </a:r>
            <a:r>
              <a:rPr lang="es-EC" sz="1200" b="0" i="0" kern="1200" dirty="0">
                <a:solidFill>
                  <a:schemeClr val="tx1"/>
                </a:solidFill>
                <a:effectLst/>
                <a:latin typeface="+mn-lt"/>
                <a:ea typeface="+mn-ea"/>
                <a:cs typeface="+mn-cs"/>
              </a:rPr>
              <a:t> polimerasa sintetiza la cadena en sentido 3'-5', la actividad </a:t>
            </a:r>
            <a:r>
              <a:rPr lang="es-EC" sz="1200" b="0" i="0" kern="1200" dirty="0" err="1">
                <a:solidFill>
                  <a:schemeClr val="tx1"/>
                </a:solidFill>
                <a:effectLst/>
                <a:latin typeface="+mn-lt"/>
                <a:ea typeface="+mn-ea"/>
                <a:cs typeface="+mn-cs"/>
              </a:rPr>
              <a:t>exonucleasa</a:t>
            </a:r>
            <a:r>
              <a:rPr lang="es-EC" sz="1200" b="0" i="0" kern="1200" dirty="0">
                <a:solidFill>
                  <a:schemeClr val="tx1"/>
                </a:solidFill>
                <a:effectLst/>
                <a:latin typeface="+mn-lt"/>
                <a:ea typeface="+mn-ea"/>
                <a:cs typeface="+mn-cs"/>
              </a:rPr>
              <a:t> 5'-3' de esta misma enzima degrada la sonda </a:t>
            </a:r>
            <a:r>
              <a:rPr lang="es-EC" sz="1200" b="0" i="0" kern="1200" dirty="0" err="1">
                <a:solidFill>
                  <a:schemeClr val="tx1"/>
                </a:solidFill>
                <a:effectLst/>
                <a:latin typeface="+mn-lt"/>
                <a:ea typeface="+mn-ea"/>
                <a:cs typeface="+mn-cs"/>
              </a:rPr>
              <a:t>TaqMan</a:t>
            </a:r>
            <a:r>
              <a:rPr lang="es-EC" sz="1200" b="0" i="0" kern="1200" dirty="0">
                <a:solidFill>
                  <a:schemeClr val="tx1"/>
                </a:solidFill>
                <a:effectLst/>
                <a:latin typeface="+mn-lt"/>
                <a:ea typeface="+mn-ea"/>
                <a:cs typeface="+mn-cs"/>
              </a:rPr>
              <a:t> ya hibridada al ADN. La degradación de la sonda separa el </a:t>
            </a:r>
            <a:r>
              <a:rPr lang="es-EC" sz="1200" b="0" i="0" kern="1200" dirty="0" err="1">
                <a:solidFill>
                  <a:schemeClr val="tx1"/>
                </a:solidFill>
                <a:effectLst/>
                <a:latin typeface="+mn-lt"/>
                <a:ea typeface="+mn-ea"/>
                <a:cs typeface="+mn-cs"/>
              </a:rPr>
              <a:t>fluoróforo</a:t>
            </a:r>
            <a:r>
              <a:rPr lang="es-EC" sz="1200" b="0" i="0" kern="1200" dirty="0">
                <a:solidFill>
                  <a:schemeClr val="tx1"/>
                </a:solidFill>
                <a:effectLst/>
                <a:latin typeface="+mn-lt"/>
                <a:ea typeface="+mn-ea"/>
                <a:cs typeface="+mn-cs"/>
              </a:rPr>
              <a:t>, rompiendo así la proximidad entre éste y el </a:t>
            </a:r>
            <a:r>
              <a:rPr lang="es-EC" sz="1200" b="0" i="0" kern="1200" dirty="0" err="1">
                <a:solidFill>
                  <a:schemeClr val="tx1"/>
                </a:solidFill>
                <a:effectLst/>
                <a:latin typeface="+mn-lt"/>
                <a:ea typeface="+mn-ea"/>
                <a:cs typeface="+mn-cs"/>
              </a:rPr>
              <a:t>quencher</a:t>
            </a:r>
            <a:r>
              <a:rPr lang="es-EC" sz="1200" b="0" i="0" kern="1200" dirty="0">
                <a:solidFill>
                  <a:schemeClr val="tx1"/>
                </a:solidFill>
                <a:effectLst/>
                <a:latin typeface="+mn-lt"/>
                <a:ea typeface="+mn-ea"/>
                <a:cs typeface="+mn-cs"/>
              </a:rPr>
              <a:t>, permitiendo así la emisión de fluorescencia. La fluorescencia detectada es directamente proporcional a la cantidad de </a:t>
            </a:r>
            <a:r>
              <a:rPr lang="es-EC" sz="1200" b="0" i="0" kern="1200" dirty="0" err="1">
                <a:solidFill>
                  <a:schemeClr val="tx1"/>
                </a:solidFill>
                <a:effectLst/>
                <a:latin typeface="+mn-lt"/>
                <a:ea typeface="+mn-ea"/>
                <a:cs typeface="+mn-cs"/>
              </a:rPr>
              <a:t>fluoróforo</a:t>
            </a:r>
            <a:r>
              <a:rPr lang="es-EC" sz="1200" b="0" i="0" kern="1200" dirty="0">
                <a:solidFill>
                  <a:schemeClr val="tx1"/>
                </a:solidFill>
                <a:effectLst/>
                <a:latin typeface="+mn-lt"/>
                <a:ea typeface="+mn-ea"/>
                <a:cs typeface="+mn-cs"/>
              </a:rPr>
              <a:t> liberado y, por lo tanto, a la cantidad de ADN de interés presente en el producto de PCR.</a:t>
            </a:r>
          </a:p>
          <a:p>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18</a:t>
            </a:fld>
            <a:endParaRPr lang="es-EC"/>
          </a:p>
        </p:txBody>
      </p:sp>
    </p:spTree>
    <p:extLst>
      <p:ext uri="{BB962C8B-B14F-4D97-AF65-F5344CB8AC3E}">
        <p14:creationId xmlns:p14="http://schemas.microsoft.com/office/powerpoint/2010/main" val="2849219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una técnica para localizar moléculas en células mediante el empleo de anticuerpos específicos</a:t>
            </a:r>
          </a:p>
          <a:p>
            <a:r>
              <a:rPr lang="es-EC" sz="1200" b="0" i="0" kern="1200" dirty="0">
                <a:solidFill>
                  <a:schemeClr val="tx1"/>
                </a:solidFill>
                <a:effectLst/>
                <a:latin typeface="+mn-lt"/>
                <a:ea typeface="+mn-ea"/>
                <a:cs typeface="+mn-cs"/>
              </a:rPr>
              <a:t>Deshidratación Tiene como finalidad la eliminación completa del agua de la muestra tisular para proporcionar a la muestra la consistencia y homogeneidad </a:t>
            </a:r>
            <a:endParaRPr lang="es-EC" dirty="0"/>
          </a:p>
          <a:p>
            <a:r>
              <a:rPr lang="es-EC" dirty="0" err="1"/>
              <a:t>Bloq</a:t>
            </a:r>
            <a:r>
              <a:rPr lang="es-EC" dirty="0"/>
              <a:t> </a:t>
            </a:r>
            <a:r>
              <a:rPr lang="es-EC" dirty="0" err="1"/>
              <a:t>peroxidasa</a:t>
            </a:r>
            <a:endParaRPr lang="es-EC" dirty="0"/>
          </a:p>
          <a:p>
            <a:r>
              <a:rPr lang="es-EC" dirty="0" err="1"/>
              <a:t>Bloq</a:t>
            </a:r>
            <a:r>
              <a:rPr lang="es-EC" dirty="0"/>
              <a:t> </a:t>
            </a:r>
            <a:r>
              <a:rPr lang="es-EC" dirty="0" err="1"/>
              <a:t>background</a:t>
            </a:r>
            <a:r>
              <a:rPr lang="es-EC" dirty="0"/>
              <a:t>: evita</a:t>
            </a:r>
            <a:r>
              <a:rPr lang="es-EC" baseline="0" dirty="0"/>
              <a:t> fondos causado por reacciones inespecíficas</a:t>
            </a:r>
            <a:endParaRPr lang="es-EC" dirty="0"/>
          </a:p>
          <a:p>
            <a:r>
              <a:rPr lang="es-EC" dirty="0"/>
              <a:t>Anticuerpo(1:500)</a:t>
            </a:r>
          </a:p>
          <a:p>
            <a:r>
              <a:rPr lang="es-EC" dirty="0"/>
              <a:t>Anticuerpo </a:t>
            </a:r>
            <a:r>
              <a:rPr lang="es-EC" dirty="0" err="1"/>
              <a:t>biotilinado</a:t>
            </a:r>
            <a:endParaRPr lang="es-EC" dirty="0"/>
          </a:p>
          <a:p>
            <a:r>
              <a:rPr lang="es-EC" dirty="0"/>
              <a:t>Conjugado: mejora la detección de Ac </a:t>
            </a:r>
            <a:r>
              <a:rPr lang="es-EC" dirty="0" err="1"/>
              <a:t>biotilinados</a:t>
            </a:r>
            <a:r>
              <a:rPr lang="es-EC" dirty="0"/>
              <a:t> (HRP-</a:t>
            </a:r>
            <a:r>
              <a:rPr lang="es-EC" dirty="0" err="1"/>
              <a:t>estreptavidina</a:t>
            </a:r>
            <a:r>
              <a:rPr lang="es-EC" dirty="0"/>
              <a:t>)</a:t>
            </a:r>
          </a:p>
          <a:p>
            <a:r>
              <a:rPr lang="es-EC" dirty="0"/>
              <a:t>Solución de revelado DAB</a:t>
            </a:r>
          </a:p>
          <a:p>
            <a:r>
              <a:rPr lang="es-EC" dirty="0"/>
              <a:t>Hematoxilina</a:t>
            </a:r>
          </a:p>
          <a:p>
            <a:endParaRPr lang="es-EC" dirty="0"/>
          </a:p>
          <a:p>
            <a:r>
              <a:rPr lang="es-EC" dirty="0"/>
              <a:t>http://www.proteinatlas.org/learn/method/immunohistochemistry</a:t>
            </a:r>
          </a:p>
          <a:p>
            <a:r>
              <a:rPr lang="es-EC" dirty="0"/>
              <a:t>http://www.di.uq.edu.au/sparqihc</a:t>
            </a:r>
          </a:p>
          <a:p>
            <a:r>
              <a:rPr lang="es-EC" dirty="0"/>
              <a:t>http://es.slideshare.net/lilianambeltran/inmunohistoquimica-28470727</a:t>
            </a:r>
          </a:p>
          <a:p>
            <a:endParaRPr lang="es-EC" dirty="0"/>
          </a:p>
          <a:p>
            <a:r>
              <a:rPr lang="es-EC" dirty="0"/>
              <a:t>Unión del anticuerpo posición (400-450) extracelular,</a:t>
            </a:r>
            <a:r>
              <a:rPr lang="es-EC" baseline="0" dirty="0"/>
              <a:t> poro, extracelular (S5,S4,S6)</a:t>
            </a:r>
          </a:p>
          <a:p>
            <a:endParaRPr lang="es-EC" baseline="0" dirty="0"/>
          </a:p>
          <a:p>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19</a:t>
            </a:fld>
            <a:endParaRPr lang="es-EC"/>
          </a:p>
        </p:txBody>
      </p:sp>
    </p:spTree>
    <p:extLst>
      <p:ext uri="{BB962C8B-B14F-4D97-AF65-F5344CB8AC3E}">
        <p14:creationId xmlns:p14="http://schemas.microsoft.com/office/powerpoint/2010/main" val="2756868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Prueba de </a:t>
            </a:r>
            <a:r>
              <a:rPr lang="es-EC" dirty="0" err="1"/>
              <a:t>Tukey</a:t>
            </a:r>
            <a:r>
              <a:rPr lang="es-EC" dirty="0"/>
              <a:t> (prueba no paramétrica):</a:t>
            </a:r>
            <a:r>
              <a:rPr lang="es-EC" baseline="0" dirty="0"/>
              <a:t> permite comparar entre todos los tratamientos</a:t>
            </a:r>
          </a:p>
          <a:p>
            <a:r>
              <a:rPr lang="es-EC" baseline="0" dirty="0"/>
              <a:t>ANOVA de una vía: solo </a:t>
            </a:r>
            <a:r>
              <a:rPr lang="es-EC" baseline="0" dirty="0" err="1"/>
              <a:t>xq</a:t>
            </a:r>
            <a:r>
              <a:rPr lang="es-EC" baseline="0" dirty="0"/>
              <a:t> estoy evaluando un solo factor (canal Eag-1)</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20</a:t>
            </a:fld>
            <a:endParaRPr lang="es-EC"/>
          </a:p>
        </p:txBody>
      </p:sp>
    </p:spTree>
    <p:extLst>
      <p:ext uri="{BB962C8B-B14F-4D97-AF65-F5344CB8AC3E}">
        <p14:creationId xmlns:p14="http://schemas.microsoft.com/office/powerpoint/2010/main" val="3418784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a:t>Medmol</a:t>
            </a:r>
            <a:r>
              <a:rPr lang="es-EC" dirty="0"/>
              <a:t>: un cambio en la morfología lleva a procesos apoptóticos</a:t>
            </a:r>
          </a:p>
          <a:p>
            <a:r>
              <a:rPr lang="es-EC" dirty="0"/>
              <a:t>Resistencia: WT</a:t>
            </a:r>
            <a:r>
              <a:rPr lang="es-EC" baseline="0" dirty="0"/>
              <a:t> de EGFR, </a:t>
            </a:r>
            <a:r>
              <a:rPr lang="es-EC" baseline="0" dirty="0" err="1"/>
              <a:t>Mutacion</a:t>
            </a:r>
            <a:r>
              <a:rPr lang="es-EC" baseline="0" dirty="0"/>
              <a:t> en gen K-ras</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21</a:t>
            </a:fld>
            <a:endParaRPr lang="es-EC"/>
          </a:p>
        </p:txBody>
      </p:sp>
    </p:spTree>
    <p:extLst>
      <p:ext uri="{BB962C8B-B14F-4D97-AF65-F5344CB8AC3E}">
        <p14:creationId xmlns:p14="http://schemas.microsoft.com/office/powerpoint/2010/main" val="303791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Las dos bandas intensas corresponden</a:t>
            </a:r>
            <a:r>
              <a:rPr lang="es-EC" baseline="0" dirty="0"/>
              <a:t> a las subunidades mayor y menor de ARN </a:t>
            </a:r>
            <a:r>
              <a:rPr lang="es-EC" baseline="0" dirty="0" err="1"/>
              <a:t>ribosomal</a:t>
            </a:r>
            <a:r>
              <a:rPr lang="es-EC" baseline="0" dirty="0"/>
              <a:t>, su presencia es signo de un ARN óptimo.</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22</a:t>
            </a:fld>
            <a:endParaRPr lang="es-EC"/>
          </a:p>
        </p:txBody>
      </p:sp>
    </p:spTree>
    <p:extLst>
      <p:ext uri="{BB962C8B-B14F-4D97-AF65-F5344CB8AC3E}">
        <p14:creationId xmlns:p14="http://schemas.microsoft.com/office/powerpoint/2010/main" val="4222848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García: disminución de</a:t>
            </a:r>
            <a:r>
              <a:rPr lang="es-EC" baseline="0" dirty="0"/>
              <a:t> la expresión génica de Eag-1 con astemizol, </a:t>
            </a:r>
            <a:r>
              <a:rPr lang="es-EC" baseline="0" dirty="0" err="1"/>
              <a:t>calcitrol</a:t>
            </a:r>
            <a:r>
              <a:rPr lang="es-EC" baseline="0" dirty="0"/>
              <a:t> y la combinación</a:t>
            </a:r>
            <a:endParaRPr lang="es-EC" dirty="0"/>
          </a:p>
          <a:p>
            <a:endParaRPr lang="es-EC" dirty="0"/>
          </a:p>
          <a:p>
            <a:r>
              <a:rPr lang="es-EC" dirty="0"/>
              <a:t>Los valores obtenidos representan el número de veces que se expresa más el gen diana que el calibrador, que es el mismo gen diana en las condiciones del tratamiento control (ver Materiales y métodos 4.3.1). Es decir, valores iguales a uno representan una expresión idéntica entre el gen diana y el calibrador. Valores menores que uno, expresión menor del gen diana frente al calibrador y valores mayores que uno, expresión mayor del gen diana frente al calibrador. </a:t>
            </a:r>
          </a:p>
        </p:txBody>
      </p:sp>
      <p:sp>
        <p:nvSpPr>
          <p:cNvPr id="4" name="Marcador de número de diapositiva 3"/>
          <p:cNvSpPr>
            <a:spLocks noGrp="1"/>
          </p:cNvSpPr>
          <p:nvPr>
            <p:ph type="sldNum" sz="quarter" idx="10"/>
          </p:nvPr>
        </p:nvSpPr>
        <p:spPr/>
        <p:txBody>
          <a:bodyPr/>
          <a:lstStyle/>
          <a:p>
            <a:fld id="{0ED9F9EC-6109-4D7A-9D4E-2772FF27DAB4}" type="slidenum">
              <a:rPr lang="es-EC" smtClean="0"/>
              <a:t>24</a:t>
            </a:fld>
            <a:endParaRPr lang="es-EC"/>
          </a:p>
        </p:txBody>
      </p:sp>
    </p:spTree>
    <p:extLst>
      <p:ext uri="{BB962C8B-B14F-4D97-AF65-F5344CB8AC3E}">
        <p14:creationId xmlns:p14="http://schemas.microsoft.com/office/powerpoint/2010/main" val="1135683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Díaz:</a:t>
            </a:r>
            <a:r>
              <a:rPr lang="es-EC" baseline="0" dirty="0"/>
              <a:t> cáncer cervical y de pulmón aumento de la expresión de Eag-1 con fulvestrant.</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25</a:t>
            </a:fld>
            <a:endParaRPr lang="es-EC"/>
          </a:p>
        </p:txBody>
      </p:sp>
    </p:spTree>
    <p:extLst>
      <p:ext uri="{BB962C8B-B14F-4D97-AF65-F5344CB8AC3E}">
        <p14:creationId xmlns:p14="http://schemas.microsoft.com/office/powerpoint/2010/main" val="1326111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a:t>Chen</a:t>
            </a:r>
            <a:r>
              <a:rPr lang="es-EC" dirty="0"/>
              <a:t>: el canal permanece en el citoplasma</a:t>
            </a:r>
          </a:p>
          <a:p>
            <a:r>
              <a:rPr lang="es-EC" dirty="0"/>
              <a:t>Chávez:</a:t>
            </a:r>
            <a:r>
              <a:rPr lang="es-EC" baseline="0" dirty="0"/>
              <a:t> sobreexpresión del canal (cáncer cervical y de pulmón)</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26</a:t>
            </a:fld>
            <a:endParaRPr lang="es-EC"/>
          </a:p>
        </p:txBody>
      </p:sp>
    </p:spTree>
    <p:extLst>
      <p:ext uri="{BB962C8B-B14F-4D97-AF65-F5344CB8AC3E}">
        <p14:creationId xmlns:p14="http://schemas.microsoft.com/office/powerpoint/2010/main" val="1147815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Ortiz: cáncer cervical, expresión depende del</a:t>
            </a:r>
            <a:r>
              <a:rPr lang="es-EC" baseline="0" dirty="0"/>
              <a:t> </a:t>
            </a:r>
            <a:r>
              <a:rPr lang="es-EC" baseline="0" dirty="0" err="1"/>
              <a:t>estadío</a:t>
            </a:r>
            <a:r>
              <a:rPr lang="es-EC" baseline="0" dirty="0"/>
              <a:t> de la enfermedad</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27</a:t>
            </a:fld>
            <a:endParaRPr lang="es-EC"/>
          </a:p>
        </p:txBody>
      </p:sp>
    </p:spTree>
    <p:extLst>
      <p:ext uri="{BB962C8B-B14F-4D97-AF65-F5344CB8AC3E}">
        <p14:creationId xmlns:p14="http://schemas.microsoft.com/office/powerpoint/2010/main" val="1243812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Resistencia a Gefitinib: EGFR wild </a:t>
            </a:r>
            <a:r>
              <a:rPr lang="es-EC" dirty="0" err="1"/>
              <a:t>type</a:t>
            </a:r>
            <a:r>
              <a:rPr lang="es-EC" dirty="0"/>
              <a:t>, gen k-ras (codifica proteína que</a:t>
            </a:r>
            <a:r>
              <a:rPr lang="es-EC" baseline="0" dirty="0"/>
              <a:t> participa en señalización celular, crecimiento y apoptosis</a:t>
            </a:r>
            <a:r>
              <a:rPr lang="es-EC" dirty="0"/>
              <a:t>) ,T790M (</a:t>
            </a:r>
            <a:r>
              <a:rPr lang="es-EC" dirty="0" err="1"/>
              <a:t>treonina</a:t>
            </a:r>
            <a:r>
              <a:rPr lang="es-EC" dirty="0"/>
              <a:t>-metionina)</a:t>
            </a:r>
          </a:p>
          <a:p>
            <a:r>
              <a:rPr lang="es-EC" dirty="0"/>
              <a:t>Gefitinib: </a:t>
            </a:r>
            <a:r>
              <a:rPr lang="es-EC" sz="1200" b="0" i="0" u="none" strike="noStrike" kern="1200" baseline="0" dirty="0">
                <a:solidFill>
                  <a:schemeClr val="tx1"/>
                </a:solidFill>
                <a:latin typeface="+mn-lt"/>
                <a:ea typeface="+mn-ea"/>
                <a:cs typeface="+mn-cs"/>
              </a:rPr>
              <a:t>es un medicamento que está indicado para el tratamiento de primera línea de pacientes con cáncer de pulmón no </a:t>
            </a:r>
            <a:r>
              <a:rPr lang="es-EC" sz="1200" b="0" i="0" u="none" strike="noStrike" kern="1200" baseline="0" dirty="0" err="1">
                <a:solidFill>
                  <a:schemeClr val="tx1"/>
                </a:solidFill>
                <a:latin typeface="+mn-lt"/>
                <a:ea typeface="+mn-ea"/>
                <a:cs typeface="+mn-cs"/>
              </a:rPr>
              <a:t>microcítico</a:t>
            </a:r>
            <a:r>
              <a:rPr lang="es-EC" sz="1200" b="0" i="0" u="none" strike="noStrike" kern="1200" baseline="0" dirty="0">
                <a:solidFill>
                  <a:schemeClr val="tx1"/>
                </a:solidFill>
                <a:latin typeface="+mn-lt"/>
                <a:ea typeface="+mn-ea"/>
                <a:cs typeface="+mn-cs"/>
              </a:rPr>
              <a:t>, cuyos tumores presentan en genoma </a:t>
            </a:r>
            <a:r>
              <a:rPr lang="es-EC" sz="1200" b="0" i="0" u="none" strike="noStrike" kern="1200" baseline="0" dirty="0" err="1">
                <a:solidFill>
                  <a:schemeClr val="tx1"/>
                </a:solidFill>
                <a:latin typeface="+mn-lt"/>
                <a:ea typeface="+mn-ea"/>
                <a:cs typeface="+mn-cs"/>
              </a:rPr>
              <a:t>deleciones</a:t>
            </a:r>
            <a:r>
              <a:rPr lang="es-EC" sz="1200" b="0" i="0" u="none" strike="noStrike" kern="1200" baseline="0" dirty="0">
                <a:solidFill>
                  <a:schemeClr val="tx1"/>
                </a:solidFill>
                <a:latin typeface="+mn-lt"/>
                <a:ea typeface="+mn-ea"/>
                <a:cs typeface="+mn-cs"/>
              </a:rPr>
              <a:t> del exón 19 o mutaciones de sustituciones en el exón 21 (L858R) de EGFR, mutación del exón 18(G719L)</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30</a:t>
            </a:fld>
            <a:endParaRPr lang="es-EC"/>
          </a:p>
        </p:txBody>
      </p:sp>
    </p:spTree>
    <p:extLst>
      <p:ext uri="{BB962C8B-B14F-4D97-AF65-F5344CB8AC3E}">
        <p14:creationId xmlns:p14="http://schemas.microsoft.com/office/powerpoint/2010/main" val="272424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a:t>enable</a:t>
            </a:r>
            <a:r>
              <a:rPr lang="es-EC" dirty="0"/>
              <a:t>:</a:t>
            </a:r>
            <a:r>
              <a:rPr lang="es-EC" baseline="0" dirty="0"/>
              <a:t> habilitar</a:t>
            </a:r>
          </a:p>
          <a:p>
            <a:r>
              <a:rPr lang="es-EC" baseline="0" dirty="0"/>
              <a:t>SPS: mantenimiento de la señalización de proliferación</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2</a:t>
            </a:fld>
            <a:endParaRPr lang="es-EC"/>
          </a:p>
        </p:txBody>
      </p:sp>
    </p:spTree>
    <p:extLst>
      <p:ext uri="{BB962C8B-B14F-4D97-AF65-F5344CB8AC3E}">
        <p14:creationId xmlns:p14="http://schemas.microsoft.com/office/powerpoint/2010/main" val="4273714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CPCNP: tejido q reviste las vías aéreas del pulmón</a:t>
            </a:r>
          </a:p>
          <a:p>
            <a:r>
              <a:rPr lang="es-EC" dirty="0"/>
              <a:t>CPCP: bronquios,</a:t>
            </a:r>
            <a:r>
              <a:rPr lang="es-EC" baseline="0" dirty="0"/>
              <a:t> se extiende y se propaga </a:t>
            </a:r>
            <a:r>
              <a:rPr lang="es-EC" baseline="0" dirty="0" err="1"/>
              <a:t>rapido</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4</a:t>
            </a:fld>
            <a:endParaRPr lang="es-EC"/>
          </a:p>
        </p:txBody>
      </p:sp>
    </p:spTree>
    <p:extLst>
      <p:ext uri="{BB962C8B-B14F-4D97-AF65-F5344CB8AC3E}">
        <p14:creationId xmlns:p14="http://schemas.microsoft.com/office/powerpoint/2010/main" val="3314037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a:t>Forman</a:t>
            </a:r>
            <a:r>
              <a:rPr lang="es-EC" sz="1200" baseline="0" dirty="0"/>
              <a:t> metabolitos que interaccionan con el ADN produciendo mutaciones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aseline="0" dirty="0"/>
              <a:t>Se unen al ADN y producen mutaciones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kern="1200" dirty="0">
                <a:solidFill>
                  <a:schemeClr val="tx1"/>
                </a:solidFill>
                <a:effectLst/>
                <a:latin typeface="+mn-lt"/>
                <a:ea typeface="+mn-ea"/>
                <a:cs typeface="+mn-cs"/>
              </a:rPr>
              <a:t>Los </a:t>
            </a:r>
            <a:r>
              <a:rPr lang="es-EC" sz="1200" b="0" i="0" u="none" strike="noStrike" kern="1200" dirty="0">
                <a:solidFill>
                  <a:schemeClr val="tx1"/>
                </a:solidFill>
                <a:effectLst/>
                <a:latin typeface="+mn-lt"/>
                <a:ea typeface="+mn-ea"/>
                <a:cs typeface="+mn-cs"/>
                <a:hlinkClick r:id="rId3"/>
              </a:rPr>
              <a:t>carcinógenos</a:t>
            </a:r>
            <a:r>
              <a:rPr lang="es-EC" sz="1200" b="0" i="0" kern="1200" dirty="0">
                <a:solidFill>
                  <a:schemeClr val="tx1"/>
                </a:solidFill>
                <a:effectLst/>
                <a:latin typeface="+mn-lt"/>
                <a:ea typeface="+mn-ea"/>
                <a:cs typeface="+mn-cs"/>
              </a:rPr>
              <a:t> presentes en el humo de tabaco pueden reaccionar con las </a:t>
            </a:r>
            <a:r>
              <a:rPr lang="es-EC" sz="1200" b="0" i="0" u="none" strike="noStrike" kern="1200" dirty="0">
                <a:solidFill>
                  <a:schemeClr val="tx1"/>
                </a:solidFill>
                <a:effectLst/>
                <a:latin typeface="+mn-lt"/>
                <a:ea typeface="+mn-ea"/>
                <a:cs typeface="+mn-cs"/>
                <a:hlinkClick r:id="rId4"/>
              </a:rPr>
              <a:t>proteínas</a:t>
            </a:r>
            <a:r>
              <a:rPr lang="es-EC" sz="1200" b="0" i="0" kern="1200" dirty="0">
                <a:solidFill>
                  <a:schemeClr val="tx1"/>
                </a:solidFill>
                <a:effectLst/>
                <a:latin typeface="+mn-lt"/>
                <a:ea typeface="+mn-ea"/>
                <a:cs typeface="+mn-cs"/>
              </a:rPr>
              <a:t> del </a:t>
            </a:r>
            <a:r>
              <a:rPr lang="es-EC" sz="1200" b="0" i="0" u="none" strike="noStrike" kern="1200" dirty="0">
                <a:solidFill>
                  <a:schemeClr val="tx1"/>
                </a:solidFill>
                <a:effectLst/>
                <a:latin typeface="+mn-lt"/>
                <a:ea typeface="+mn-ea"/>
                <a:cs typeface="+mn-cs"/>
                <a:hlinkClick r:id="rId5"/>
              </a:rPr>
              <a:t>ADN</a:t>
            </a:r>
            <a:r>
              <a:rPr lang="es-EC" sz="1200" b="0" i="0" kern="1200" dirty="0">
                <a:solidFill>
                  <a:schemeClr val="tx1"/>
                </a:solidFill>
                <a:effectLst/>
                <a:latin typeface="+mn-lt"/>
                <a:ea typeface="+mn-ea"/>
                <a:cs typeface="+mn-cs"/>
              </a:rPr>
              <a:t> y formar "</a:t>
            </a:r>
            <a:r>
              <a:rPr lang="es-EC" sz="1200" b="0" i="0" u="none" strike="noStrike" kern="1200" dirty="0" err="1">
                <a:solidFill>
                  <a:schemeClr val="tx1"/>
                </a:solidFill>
                <a:effectLst/>
                <a:latin typeface="+mn-lt"/>
                <a:ea typeface="+mn-ea"/>
                <a:cs typeface="+mn-cs"/>
                <a:hlinkClick r:id="rId6"/>
              </a:rPr>
              <a:t>aductos</a:t>
            </a:r>
            <a:r>
              <a:rPr lang="es-EC" sz="1200" b="0" i="0" kern="1200" dirty="0">
                <a:solidFill>
                  <a:schemeClr val="tx1"/>
                </a:solidFill>
                <a:effectLst/>
                <a:latin typeface="+mn-lt"/>
                <a:ea typeface="+mn-ea"/>
                <a:cs typeface="+mn-cs"/>
              </a:rPr>
              <a:t>".  un </a:t>
            </a:r>
            <a:r>
              <a:rPr lang="es-EC" sz="1200" b="0" i="0" kern="1200" dirty="0" err="1">
                <a:solidFill>
                  <a:schemeClr val="tx1"/>
                </a:solidFill>
                <a:effectLst/>
                <a:latin typeface="+mn-lt"/>
                <a:ea typeface="+mn-ea"/>
                <a:cs typeface="+mn-cs"/>
              </a:rPr>
              <a:t>aducto</a:t>
            </a:r>
            <a:r>
              <a:rPr lang="es-EC" sz="1200" b="0" i="0" kern="1200" dirty="0">
                <a:solidFill>
                  <a:schemeClr val="tx1"/>
                </a:solidFill>
                <a:effectLst/>
                <a:latin typeface="+mn-lt"/>
                <a:ea typeface="+mn-ea"/>
                <a:cs typeface="+mn-cs"/>
              </a:rPr>
              <a:t> es un complejo que se forma cuando un compuesto químico se une a una molécula biológica, como ADN o proteínas</a:t>
            </a:r>
            <a:r>
              <a:rPr lang="es-EC" sz="1200" b="0" i="0" kern="1200" baseline="0" dirty="0">
                <a:solidFill>
                  <a:schemeClr val="tx1"/>
                </a:solidFill>
                <a:effectLst/>
                <a:latin typeface="+mn-lt"/>
                <a:ea typeface="+mn-ea"/>
                <a:cs typeface="+mn-cs"/>
              </a:rPr>
              <a:t> produciendo mutaciones</a:t>
            </a:r>
            <a:endParaRPr lang="es-EC"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dirty="0"/>
          </a:p>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a:t>http://www.elrinconin.es/tabaquismo/composicion.html</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a:t>http://www.greenfacts.org/es/tabaco/l-2/4-effects-smoking.htm</a:t>
            </a:r>
          </a:p>
          <a:p>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5</a:t>
            </a:fld>
            <a:endParaRPr lang="es-EC"/>
          </a:p>
        </p:txBody>
      </p:sp>
    </p:spTree>
    <p:extLst>
      <p:ext uri="{BB962C8B-B14F-4D97-AF65-F5344CB8AC3E}">
        <p14:creationId xmlns:p14="http://schemas.microsoft.com/office/powerpoint/2010/main" val="328356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Las células A549 son células basales alveolares humanos </a:t>
            </a:r>
            <a:r>
              <a:rPr lang="es-EC" dirty="0" err="1"/>
              <a:t>adenocarcinomic</a:t>
            </a:r>
            <a:r>
              <a:rPr lang="es-EC" dirty="0"/>
              <a:t> epiteliales. La línea celular A549 fue desarrollado por primera vez en 1972 por D. J. </a:t>
            </a:r>
            <a:r>
              <a:rPr lang="es-EC" dirty="0" err="1"/>
              <a:t>Giard</a:t>
            </a:r>
            <a:r>
              <a:rPr lang="es-EC" dirty="0"/>
              <a:t>, et al. a través de la extracción y cultivo de tejido pulmonar canceroso en el tumor </a:t>
            </a:r>
            <a:r>
              <a:rPr lang="es-EC" dirty="0" err="1"/>
              <a:t>explantado</a:t>
            </a:r>
            <a:r>
              <a:rPr lang="es-EC" dirty="0"/>
              <a:t> de un 58 años de edad, hombre caucásico. [1] [2] En la naturaleza, estas células son escamosas y el responsable de la difusión de algunas sustancias, tales como agua y electrolitos , a través de los alvéolos de los pulmones. Si las células A549 se cultivan in vitro, que crecen como células en </a:t>
            </a:r>
            <a:r>
              <a:rPr lang="es-EC" dirty="0" err="1"/>
              <a:t>monocapa</a:t>
            </a:r>
            <a:r>
              <a:rPr lang="es-EC" dirty="0"/>
              <a:t>, adherentes o adjuntar a un matraz de cultivo. [1] El alveolar A549 línea de células epiteliales humana puede ser anclado o suspendido en una solución in vitro.</a:t>
            </a:r>
          </a:p>
          <a:p>
            <a:endParaRPr lang="es-EC" dirty="0"/>
          </a:p>
          <a:p>
            <a:r>
              <a:rPr lang="es-EC" dirty="0"/>
              <a:t>Otra característica de estas células es que son capaces de sintetizar lecitina y contener alto nivel de ácidos grasos insaturados, que son importantes para mantener los fosfolípidos de membrana en las células. [1] línea celular A549 se utiliza ampliamente como un modelo in vitro para un tipo de modelo celular epitelial pulmonar II para el metabolismo de drogas y como anfitrión de la </a:t>
            </a:r>
            <a:r>
              <a:rPr lang="es-EC" dirty="0" err="1"/>
              <a:t>transfección</a:t>
            </a:r>
            <a:r>
              <a:rPr lang="es-EC" dirty="0"/>
              <a:t>.</a:t>
            </a:r>
          </a:p>
          <a:p>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6</a:t>
            </a:fld>
            <a:endParaRPr lang="es-EC"/>
          </a:p>
        </p:txBody>
      </p:sp>
    </p:spTree>
    <p:extLst>
      <p:ext uri="{BB962C8B-B14F-4D97-AF65-F5344CB8AC3E}">
        <p14:creationId xmlns:p14="http://schemas.microsoft.com/office/powerpoint/2010/main" val="1190526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Estrógenos: En estudios donde se suprime la expresión del ER-a y ER-b se observa que la ausencia de los estrógenos y ambos receptores altera la formación de las unidades alveolares en ratones hembra. Además, favorecen el mantenimiento de los alveolos ya formados y se ha reportado que pueden inducir la regeneración alveolar en ratones adultos. En este estudio se observó que en la madurez, los ratones hembra tienen mayor número de alveolos y superficie alveolar que los machos, se sugiere que este dimorfismo probablemente sea resultado de los requerimientos reproductivos y el consumo de oxígeno en las hembras durante el embarazo. Resulta interesante que la función de los receptores de estrógenos en el pulmón es diferente, mientas que el ER-a es indispensable en el desarrollo del número normal de alveolos por área, el ER-b modula el desarrollo de la matriz extracelular que favorece la elasticidad normal del tejido pulmonar. Además</a:t>
            </a:r>
          </a:p>
          <a:p>
            <a:r>
              <a:rPr lang="es-EC" dirty="0"/>
              <a:t>el ER-a pero no el ER-b, interviene en las respuestas antiinflamatorias. Finalmente, se ha constatado el efecto de los estrógenos en la fisiología pulmonar ya que en las mujeres postmenopáusicas, los estrógenos de la terapia de reemplazo hormonal pueden mantener y mejorar la función pulmonar. Los estrógenos en las células de pulmón sano tienen un efecto fisiológico; sin embargo, en condiciones patológicas como el cáncer pulmonar, pueden favorecer el curso de la enfermedad.</a:t>
            </a:r>
          </a:p>
        </p:txBody>
      </p:sp>
      <p:sp>
        <p:nvSpPr>
          <p:cNvPr id="4" name="Marcador de número de diapositiva 3"/>
          <p:cNvSpPr>
            <a:spLocks noGrp="1"/>
          </p:cNvSpPr>
          <p:nvPr>
            <p:ph type="sldNum" sz="quarter" idx="10"/>
          </p:nvPr>
        </p:nvSpPr>
        <p:spPr/>
        <p:txBody>
          <a:bodyPr/>
          <a:lstStyle/>
          <a:p>
            <a:fld id="{0ED9F9EC-6109-4D7A-9D4E-2772FF27DAB4}" type="slidenum">
              <a:rPr lang="es-EC" smtClean="0"/>
              <a:t>9</a:t>
            </a:fld>
            <a:endParaRPr lang="es-EC"/>
          </a:p>
        </p:txBody>
      </p:sp>
    </p:spTree>
    <p:extLst>
      <p:ext uri="{BB962C8B-B14F-4D97-AF65-F5344CB8AC3E}">
        <p14:creationId xmlns:p14="http://schemas.microsoft.com/office/powerpoint/2010/main" val="389006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activan en G1</a:t>
            </a:r>
            <a:r>
              <a:rPr lang="es-EC" baseline="0" dirty="0"/>
              <a:t> (alta permeabilidad) y M (baja permeabilidad), y se desactivan en S y G2. responsables de la repolarización de la membrana</a:t>
            </a:r>
          </a:p>
          <a:p>
            <a:r>
              <a:rPr lang="es-EC" baseline="0" dirty="0"/>
              <a:t>Potencial de la célula -80mV, cáncer -35mV</a:t>
            </a: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11</a:t>
            </a:fld>
            <a:endParaRPr lang="es-EC"/>
          </a:p>
        </p:txBody>
      </p:sp>
    </p:spTree>
    <p:extLst>
      <p:ext uri="{BB962C8B-B14F-4D97-AF65-F5344CB8AC3E}">
        <p14:creationId xmlns:p14="http://schemas.microsoft.com/office/powerpoint/2010/main" val="4164879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El gen HPRT1 proporciona instrucciones para la producción de una enzima llamada </a:t>
            </a:r>
            <a:r>
              <a:rPr lang="es-EC" dirty="0" err="1"/>
              <a:t>hipoxantina</a:t>
            </a:r>
            <a:r>
              <a:rPr lang="es-EC" dirty="0"/>
              <a:t> 1. Esta enzima permite a las células para reciclar purinas, un tipo de bloque de construcción de ADN y su ARN primo químico</a:t>
            </a:r>
          </a:p>
          <a:p>
            <a:endParaRPr lang="es-EC" dirty="0"/>
          </a:p>
          <a:p>
            <a:r>
              <a:rPr lang="es-EC" sz="1200" b="0" i="0" kern="1200" dirty="0">
                <a:solidFill>
                  <a:schemeClr val="tx1"/>
                </a:solidFill>
                <a:effectLst/>
                <a:latin typeface="+mn-lt"/>
                <a:ea typeface="+mn-ea"/>
                <a:cs typeface="+mn-cs"/>
              </a:rPr>
              <a:t>Esta técnica se utiliza para obtener la magnitud de los cambios fisiológicos en los niveles de expresión genética de un gene en estudio en comparación con uno o más  genes de referencia</a:t>
            </a:r>
            <a:br>
              <a:rPr lang="es-EC" sz="1200" b="0" i="0" kern="1200" dirty="0">
                <a:solidFill>
                  <a:schemeClr val="tx1"/>
                </a:solidFill>
                <a:effectLst/>
                <a:latin typeface="+mn-lt"/>
                <a:ea typeface="+mn-ea"/>
                <a:cs typeface="+mn-cs"/>
              </a:rPr>
            </a:br>
            <a:br>
              <a:rPr lang="es-EC" sz="1200" b="0" i="0" kern="1200" dirty="0">
                <a:solidFill>
                  <a:schemeClr val="tx1"/>
                </a:solidFill>
                <a:effectLst/>
                <a:latin typeface="+mn-lt"/>
                <a:ea typeface="+mn-ea"/>
                <a:cs typeface="+mn-cs"/>
              </a:rPr>
            </a:br>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16</a:t>
            </a:fld>
            <a:endParaRPr lang="es-EC"/>
          </a:p>
        </p:txBody>
      </p:sp>
    </p:spTree>
    <p:extLst>
      <p:ext uri="{BB962C8B-B14F-4D97-AF65-F5344CB8AC3E}">
        <p14:creationId xmlns:p14="http://schemas.microsoft.com/office/powerpoint/2010/main" val="1668074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kern="1200" dirty="0" err="1">
                <a:solidFill>
                  <a:schemeClr val="tx1"/>
                </a:solidFill>
                <a:effectLst/>
                <a:latin typeface="+mn-lt"/>
                <a:ea typeface="+mn-ea"/>
                <a:cs typeface="+mn-cs"/>
              </a:rPr>
              <a:t>Ct</a:t>
            </a:r>
            <a:r>
              <a:rPr lang="es-EC" sz="1200" b="0" i="0" kern="1200" dirty="0">
                <a:solidFill>
                  <a:schemeClr val="tx1"/>
                </a:solidFill>
                <a:effectLst/>
                <a:latin typeface="+mn-lt"/>
                <a:ea typeface="+mn-ea"/>
                <a:cs typeface="+mn-cs"/>
              </a:rPr>
              <a:t>:</a:t>
            </a:r>
            <a:r>
              <a:rPr lang="es-EC" sz="1200" b="0" i="0" kern="1200" baseline="0" dirty="0">
                <a:solidFill>
                  <a:schemeClr val="tx1"/>
                </a:solidFill>
                <a:effectLst/>
                <a:latin typeface="+mn-lt"/>
                <a:ea typeface="+mn-ea"/>
                <a:cs typeface="+mn-cs"/>
              </a:rPr>
              <a:t> indica cuantos ciclos le tomó a la muestra generar cantidad suficiente de fluorescencia para llegar al límite de detección</a:t>
            </a:r>
          </a:p>
          <a:p>
            <a:r>
              <a:rPr lang="es-EC" sz="1200" b="0" i="0" kern="1200" baseline="0" dirty="0">
                <a:solidFill>
                  <a:schemeClr val="tx1"/>
                </a:solidFill>
                <a:effectLst/>
                <a:latin typeface="+mn-lt"/>
                <a:ea typeface="+mn-ea"/>
                <a:cs typeface="+mn-cs"/>
              </a:rPr>
              <a:t> </a:t>
            </a:r>
            <a:endParaRPr lang="es-EC" sz="1200" b="0" i="0" kern="1200" dirty="0">
              <a:solidFill>
                <a:schemeClr val="tx1"/>
              </a:solidFill>
              <a:effectLst/>
              <a:latin typeface="+mn-lt"/>
              <a:ea typeface="+mn-ea"/>
              <a:cs typeface="+mn-cs"/>
            </a:endParaRPr>
          </a:p>
          <a:p>
            <a:r>
              <a:rPr lang="es-EC" sz="1200" b="0" i="0" kern="1200" dirty="0">
                <a:solidFill>
                  <a:schemeClr val="tx1"/>
                </a:solidFill>
                <a:effectLst/>
                <a:latin typeface="+mn-lt"/>
                <a:ea typeface="+mn-ea"/>
                <a:cs typeface="+mn-cs"/>
              </a:rPr>
              <a:t>La sonda </a:t>
            </a:r>
            <a:r>
              <a:rPr lang="es-EC" sz="1200" b="0" i="0" kern="1200" dirty="0" err="1">
                <a:solidFill>
                  <a:schemeClr val="tx1"/>
                </a:solidFill>
                <a:effectLst/>
                <a:latin typeface="+mn-lt"/>
                <a:ea typeface="+mn-ea"/>
                <a:cs typeface="+mn-cs"/>
              </a:rPr>
              <a:t>TaqMan</a:t>
            </a:r>
            <a:r>
              <a:rPr lang="es-EC" sz="1200" b="0" i="0" kern="1200" dirty="0">
                <a:solidFill>
                  <a:schemeClr val="tx1"/>
                </a:solidFill>
                <a:effectLst/>
                <a:latin typeface="+mn-lt"/>
                <a:ea typeface="+mn-ea"/>
                <a:cs typeface="+mn-cs"/>
              </a:rPr>
              <a:t> está formada por un </a:t>
            </a:r>
            <a:r>
              <a:rPr lang="es-EC" sz="1200" b="0" i="0" u="none" strike="noStrike" kern="1200" dirty="0" err="1">
                <a:solidFill>
                  <a:schemeClr val="tx1"/>
                </a:solidFill>
                <a:effectLst/>
                <a:latin typeface="+mn-lt"/>
                <a:ea typeface="+mn-ea"/>
                <a:cs typeface="+mn-cs"/>
                <a:hlinkClick r:id="rId3" tooltip="Fluoróforo"/>
              </a:rPr>
              <a:t>fluoróforo</a:t>
            </a:r>
            <a:r>
              <a:rPr lang="es-EC" sz="1200" b="0" i="0" kern="1200" dirty="0">
                <a:solidFill>
                  <a:schemeClr val="tx1"/>
                </a:solidFill>
                <a:effectLst/>
                <a:latin typeface="+mn-lt"/>
                <a:ea typeface="+mn-ea"/>
                <a:cs typeface="+mn-cs"/>
              </a:rPr>
              <a:t> unido covalentemente al extremo 5 'de un </a:t>
            </a:r>
            <a:r>
              <a:rPr lang="es-EC" sz="1200" b="0" i="0" u="none" strike="noStrike" kern="1200" dirty="0">
                <a:solidFill>
                  <a:schemeClr val="tx1"/>
                </a:solidFill>
                <a:effectLst/>
                <a:latin typeface="+mn-lt"/>
                <a:ea typeface="+mn-ea"/>
                <a:cs typeface="+mn-cs"/>
                <a:hlinkClick r:id="rId4" tooltip="Oligonucleótido"/>
              </a:rPr>
              <a:t>oligonucleótido</a:t>
            </a:r>
            <a:r>
              <a:rPr lang="es-EC" sz="1200" b="0" i="0" kern="1200" dirty="0">
                <a:solidFill>
                  <a:schemeClr val="tx1"/>
                </a:solidFill>
                <a:effectLst/>
                <a:latin typeface="+mn-lt"/>
                <a:ea typeface="+mn-ea"/>
                <a:cs typeface="+mn-cs"/>
              </a:rPr>
              <a:t>, y un desactivador fluorescente (</a:t>
            </a:r>
            <a:r>
              <a:rPr lang="es-EC" sz="1200" b="0" i="0" u="none" strike="noStrike" kern="1200" dirty="0" err="1">
                <a:solidFill>
                  <a:schemeClr val="tx1"/>
                </a:solidFill>
                <a:effectLst/>
                <a:latin typeface="+mn-lt"/>
                <a:ea typeface="+mn-ea"/>
                <a:cs typeface="+mn-cs"/>
                <a:hlinkClick r:id="rId5" tooltip="Quenching (fluorescencia)"/>
              </a:rPr>
              <a:t>quencher</a:t>
            </a:r>
            <a:r>
              <a:rPr lang="es-EC" sz="1200" b="0" i="0" kern="1200" dirty="0">
                <a:solidFill>
                  <a:schemeClr val="tx1"/>
                </a:solidFill>
                <a:effectLst/>
                <a:latin typeface="+mn-lt"/>
                <a:ea typeface="+mn-ea"/>
                <a:cs typeface="+mn-cs"/>
              </a:rPr>
              <a:t>) en el extremo 3' </a:t>
            </a:r>
            <a:r>
              <a:rPr lang="es-EC" sz="1200" b="0" i="0" u="none" strike="noStrike" kern="1200" baseline="30000" dirty="0">
                <a:solidFill>
                  <a:schemeClr val="tx1"/>
                </a:solidFill>
                <a:effectLst/>
                <a:latin typeface="+mn-lt"/>
                <a:ea typeface="+mn-ea"/>
                <a:cs typeface="+mn-cs"/>
                <a:hlinkClick r:id="rId6"/>
              </a:rPr>
              <a:t>3</a:t>
            </a:r>
            <a:r>
              <a:rPr lang="es-EC" sz="1200" b="0" i="0" kern="1200" dirty="0">
                <a:solidFill>
                  <a:schemeClr val="tx1"/>
                </a:solidFill>
                <a:effectLst/>
                <a:latin typeface="+mn-lt"/>
                <a:ea typeface="+mn-ea"/>
                <a:cs typeface="+mn-cs"/>
              </a:rPr>
              <a:t> (Figura 1).</a:t>
            </a:r>
          </a:p>
          <a:p>
            <a:r>
              <a:rPr lang="es-EC" sz="1200" b="0" i="0" kern="1200" dirty="0">
                <a:solidFill>
                  <a:schemeClr val="tx1"/>
                </a:solidFill>
                <a:effectLst/>
                <a:latin typeface="+mn-lt"/>
                <a:ea typeface="+mn-ea"/>
                <a:cs typeface="+mn-cs"/>
              </a:rPr>
              <a:t>Para este método se pueden utilizar distintos </a:t>
            </a:r>
            <a:r>
              <a:rPr lang="es-EC" sz="1200" b="0" i="0" kern="1200" dirty="0" err="1">
                <a:solidFill>
                  <a:schemeClr val="tx1"/>
                </a:solidFill>
                <a:effectLst/>
                <a:latin typeface="+mn-lt"/>
                <a:ea typeface="+mn-ea"/>
                <a:cs typeface="+mn-cs"/>
              </a:rPr>
              <a:t>fluoróforos</a:t>
            </a:r>
            <a:r>
              <a:rPr lang="es-EC" sz="1200" b="0" i="0" kern="1200" dirty="0">
                <a:solidFill>
                  <a:schemeClr val="tx1"/>
                </a:solidFill>
                <a:effectLst/>
                <a:latin typeface="+mn-lt"/>
                <a:ea typeface="+mn-ea"/>
                <a:cs typeface="+mn-cs"/>
              </a:rPr>
              <a:t> y quenchers</a:t>
            </a:r>
            <a:r>
              <a:rPr lang="es-EC" sz="1200" b="0" i="0" u="none" strike="noStrike" kern="1200" baseline="30000" dirty="0">
                <a:solidFill>
                  <a:schemeClr val="tx1"/>
                </a:solidFill>
                <a:effectLst/>
                <a:latin typeface="+mn-lt"/>
                <a:ea typeface="+mn-ea"/>
                <a:cs typeface="+mn-cs"/>
                <a:hlinkClick r:id="rId7"/>
              </a:rPr>
              <a:t>1</a:t>
            </a:r>
            <a:r>
              <a:rPr lang="es-EC" sz="1200" b="0" i="0" kern="1200" dirty="0">
                <a:solidFill>
                  <a:schemeClr val="tx1"/>
                </a:solidFill>
                <a:effectLst/>
                <a:latin typeface="+mn-lt"/>
                <a:ea typeface="+mn-ea"/>
                <a:cs typeface="+mn-cs"/>
              </a:rPr>
              <a:t> El </a:t>
            </a:r>
            <a:r>
              <a:rPr lang="es-EC" sz="1200" b="0" i="0" kern="1200" dirty="0" err="1">
                <a:solidFill>
                  <a:schemeClr val="tx1"/>
                </a:solidFill>
                <a:effectLst/>
                <a:latin typeface="+mn-lt"/>
                <a:ea typeface="+mn-ea"/>
                <a:cs typeface="+mn-cs"/>
              </a:rPr>
              <a:t>quencher</a:t>
            </a:r>
            <a:r>
              <a:rPr lang="es-EC" sz="1200" b="0" i="0" kern="1200" dirty="0">
                <a:solidFill>
                  <a:schemeClr val="tx1"/>
                </a:solidFill>
                <a:effectLst/>
                <a:latin typeface="+mn-lt"/>
                <a:ea typeface="+mn-ea"/>
                <a:cs typeface="+mn-cs"/>
              </a:rPr>
              <a:t> inhibe la fluorescencia del </a:t>
            </a:r>
            <a:r>
              <a:rPr lang="es-EC" sz="1200" b="0" i="0" kern="1200" dirty="0" err="1">
                <a:solidFill>
                  <a:schemeClr val="tx1"/>
                </a:solidFill>
                <a:effectLst/>
                <a:latin typeface="+mn-lt"/>
                <a:ea typeface="+mn-ea"/>
                <a:cs typeface="+mn-cs"/>
              </a:rPr>
              <a:t>fluoróforo</a:t>
            </a:r>
            <a:r>
              <a:rPr lang="es-EC" sz="1200" b="0" i="0" kern="1200" dirty="0">
                <a:solidFill>
                  <a:schemeClr val="tx1"/>
                </a:solidFill>
                <a:effectLst/>
                <a:latin typeface="+mn-lt"/>
                <a:ea typeface="+mn-ea"/>
                <a:cs typeface="+mn-cs"/>
              </a:rPr>
              <a:t> cuando es excitado por la fuente de luz del </a:t>
            </a:r>
            <a:r>
              <a:rPr lang="es-EC" sz="1200" b="0" i="0" u="none" strike="noStrike" kern="1200" dirty="0">
                <a:solidFill>
                  <a:schemeClr val="tx1"/>
                </a:solidFill>
                <a:effectLst/>
                <a:latin typeface="+mn-lt"/>
                <a:ea typeface="+mn-ea"/>
                <a:cs typeface="+mn-cs"/>
                <a:hlinkClick r:id="rId8" tooltip="Termociclador"/>
              </a:rPr>
              <a:t>termociclador</a:t>
            </a:r>
            <a:r>
              <a:rPr lang="es-EC" sz="1200" b="0" i="0" kern="1200" dirty="0">
                <a:solidFill>
                  <a:schemeClr val="tx1"/>
                </a:solidFill>
                <a:effectLst/>
                <a:latin typeface="+mn-lt"/>
                <a:ea typeface="+mn-ea"/>
                <a:cs typeface="+mn-cs"/>
              </a:rPr>
              <a:t>.</a:t>
            </a:r>
            <a:r>
              <a:rPr lang="es-EC" sz="1200" b="0" i="0" u="none" strike="noStrike" kern="1200" baseline="30000" dirty="0">
                <a:solidFill>
                  <a:schemeClr val="tx1"/>
                </a:solidFill>
                <a:effectLst/>
                <a:latin typeface="+mn-lt"/>
                <a:ea typeface="+mn-ea"/>
                <a:cs typeface="+mn-cs"/>
                <a:hlinkClick r:id="rId7"/>
              </a:rPr>
              <a:t>1</a:t>
            </a:r>
            <a:r>
              <a:rPr lang="es-EC" sz="1200" b="0" i="0" kern="1200" dirty="0">
                <a:solidFill>
                  <a:schemeClr val="tx1"/>
                </a:solidFill>
                <a:effectLst/>
                <a:latin typeface="+mn-lt"/>
                <a:ea typeface="+mn-ea"/>
                <a:cs typeface="+mn-cs"/>
              </a:rPr>
              <a:t> De esta forma, mientras que el </a:t>
            </a:r>
            <a:r>
              <a:rPr lang="es-EC" sz="1200" b="0" i="0" kern="1200" dirty="0" err="1">
                <a:solidFill>
                  <a:schemeClr val="tx1"/>
                </a:solidFill>
                <a:effectLst/>
                <a:latin typeface="+mn-lt"/>
                <a:ea typeface="+mn-ea"/>
                <a:cs typeface="+mn-cs"/>
              </a:rPr>
              <a:t>fluoróforo</a:t>
            </a:r>
            <a:r>
              <a:rPr lang="es-EC" sz="1200" b="0" i="0" kern="1200" dirty="0">
                <a:solidFill>
                  <a:schemeClr val="tx1"/>
                </a:solidFill>
                <a:effectLst/>
                <a:latin typeface="+mn-lt"/>
                <a:ea typeface="+mn-ea"/>
                <a:cs typeface="+mn-cs"/>
              </a:rPr>
              <a:t> y el </a:t>
            </a:r>
            <a:r>
              <a:rPr lang="es-EC" sz="1200" b="0" i="0" kern="1200" dirty="0" err="1">
                <a:solidFill>
                  <a:schemeClr val="tx1"/>
                </a:solidFill>
                <a:effectLst/>
                <a:latin typeface="+mn-lt"/>
                <a:ea typeface="+mn-ea"/>
                <a:cs typeface="+mn-cs"/>
              </a:rPr>
              <a:t>quencher</a:t>
            </a:r>
            <a:r>
              <a:rPr lang="es-EC" sz="1200" b="0" i="0" kern="1200" dirty="0">
                <a:solidFill>
                  <a:schemeClr val="tx1"/>
                </a:solidFill>
                <a:effectLst/>
                <a:latin typeface="+mn-lt"/>
                <a:ea typeface="+mn-ea"/>
                <a:cs typeface="+mn-cs"/>
              </a:rPr>
              <a:t> estén próximos el uno al otro, no habrá señal fluorescente, puesto que el </a:t>
            </a:r>
            <a:r>
              <a:rPr lang="es-EC" sz="1200" b="0" i="0" kern="1200" dirty="0" err="1">
                <a:solidFill>
                  <a:schemeClr val="tx1"/>
                </a:solidFill>
                <a:effectLst/>
                <a:latin typeface="+mn-lt"/>
                <a:ea typeface="+mn-ea"/>
                <a:cs typeface="+mn-cs"/>
              </a:rPr>
              <a:t>quencher</a:t>
            </a:r>
            <a:r>
              <a:rPr lang="es-EC" sz="1200" b="0" i="0" kern="1200" dirty="0">
                <a:solidFill>
                  <a:schemeClr val="tx1"/>
                </a:solidFill>
                <a:effectLst/>
                <a:latin typeface="+mn-lt"/>
                <a:ea typeface="+mn-ea"/>
                <a:cs typeface="+mn-cs"/>
              </a:rPr>
              <a:t> está ejerciendo su actividad inhibidora. </a:t>
            </a:r>
          </a:p>
          <a:p>
            <a:r>
              <a:rPr lang="es-EC" sz="1200" b="0" i="0" kern="1200" dirty="0">
                <a:solidFill>
                  <a:schemeClr val="tx1"/>
                </a:solidFill>
                <a:effectLst/>
                <a:latin typeface="+mn-lt"/>
                <a:ea typeface="+mn-ea"/>
                <a:cs typeface="+mn-cs"/>
              </a:rPr>
              <a:t>Cada sonda </a:t>
            </a:r>
            <a:r>
              <a:rPr lang="es-EC" sz="1200" b="0" i="0" kern="1200" dirty="0" err="1">
                <a:solidFill>
                  <a:schemeClr val="tx1"/>
                </a:solidFill>
                <a:effectLst/>
                <a:latin typeface="+mn-lt"/>
                <a:ea typeface="+mn-ea"/>
                <a:cs typeface="+mn-cs"/>
              </a:rPr>
              <a:t>TaqMan</a:t>
            </a:r>
            <a:r>
              <a:rPr lang="es-EC" sz="1200" b="0" i="0" kern="1200" dirty="0">
                <a:solidFill>
                  <a:schemeClr val="tx1"/>
                </a:solidFill>
                <a:effectLst/>
                <a:latin typeface="+mn-lt"/>
                <a:ea typeface="+mn-ea"/>
                <a:cs typeface="+mn-cs"/>
              </a:rPr>
              <a:t> está diseñada de manera que hibride con una región específica de ADN que va a ser amplificada por un par de oligonucleótidos específicos. A medida que la </a:t>
            </a:r>
            <a:r>
              <a:rPr lang="es-EC" sz="1200" b="0" i="0" kern="1200" dirty="0" err="1">
                <a:solidFill>
                  <a:schemeClr val="tx1"/>
                </a:solidFill>
                <a:effectLst/>
                <a:latin typeface="+mn-lt"/>
                <a:ea typeface="+mn-ea"/>
                <a:cs typeface="+mn-cs"/>
              </a:rPr>
              <a:t>Taq</a:t>
            </a:r>
            <a:r>
              <a:rPr lang="es-EC" sz="1200" b="0" i="0" kern="1200" dirty="0">
                <a:solidFill>
                  <a:schemeClr val="tx1"/>
                </a:solidFill>
                <a:effectLst/>
                <a:latin typeface="+mn-lt"/>
                <a:ea typeface="+mn-ea"/>
                <a:cs typeface="+mn-cs"/>
              </a:rPr>
              <a:t> polimerasa sintetiza la cadena en sentido 3'-5', la actividad </a:t>
            </a:r>
            <a:r>
              <a:rPr lang="es-EC" sz="1200" b="0" i="0" kern="1200" dirty="0" err="1">
                <a:solidFill>
                  <a:schemeClr val="tx1"/>
                </a:solidFill>
                <a:effectLst/>
                <a:latin typeface="+mn-lt"/>
                <a:ea typeface="+mn-ea"/>
                <a:cs typeface="+mn-cs"/>
              </a:rPr>
              <a:t>exonucleasa</a:t>
            </a:r>
            <a:r>
              <a:rPr lang="es-EC" sz="1200" b="0" i="0" kern="1200" dirty="0">
                <a:solidFill>
                  <a:schemeClr val="tx1"/>
                </a:solidFill>
                <a:effectLst/>
                <a:latin typeface="+mn-lt"/>
                <a:ea typeface="+mn-ea"/>
                <a:cs typeface="+mn-cs"/>
              </a:rPr>
              <a:t> 5'-3' de esta misma enzima degrada la sonda </a:t>
            </a:r>
            <a:r>
              <a:rPr lang="es-EC" sz="1200" b="0" i="0" kern="1200" dirty="0" err="1">
                <a:solidFill>
                  <a:schemeClr val="tx1"/>
                </a:solidFill>
                <a:effectLst/>
                <a:latin typeface="+mn-lt"/>
                <a:ea typeface="+mn-ea"/>
                <a:cs typeface="+mn-cs"/>
              </a:rPr>
              <a:t>TaqMan</a:t>
            </a:r>
            <a:r>
              <a:rPr lang="es-EC" sz="1200" b="0" i="0" kern="1200" dirty="0">
                <a:solidFill>
                  <a:schemeClr val="tx1"/>
                </a:solidFill>
                <a:effectLst/>
                <a:latin typeface="+mn-lt"/>
                <a:ea typeface="+mn-ea"/>
                <a:cs typeface="+mn-cs"/>
              </a:rPr>
              <a:t> ya hibridada al ADN. La degradación de la sonda separa el </a:t>
            </a:r>
            <a:r>
              <a:rPr lang="es-EC" sz="1200" b="0" i="0" kern="1200" dirty="0" err="1">
                <a:solidFill>
                  <a:schemeClr val="tx1"/>
                </a:solidFill>
                <a:effectLst/>
                <a:latin typeface="+mn-lt"/>
                <a:ea typeface="+mn-ea"/>
                <a:cs typeface="+mn-cs"/>
              </a:rPr>
              <a:t>fluoróforo</a:t>
            </a:r>
            <a:r>
              <a:rPr lang="es-EC" sz="1200" b="0" i="0" kern="1200" dirty="0">
                <a:solidFill>
                  <a:schemeClr val="tx1"/>
                </a:solidFill>
                <a:effectLst/>
                <a:latin typeface="+mn-lt"/>
                <a:ea typeface="+mn-ea"/>
                <a:cs typeface="+mn-cs"/>
              </a:rPr>
              <a:t>, rompiendo así la proximidad entre éste y el </a:t>
            </a:r>
            <a:r>
              <a:rPr lang="es-EC" sz="1200" b="0" i="0" kern="1200" dirty="0" err="1">
                <a:solidFill>
                  <a:schemeClr val="tx1"/>
                </a:solidFill>
                <a:effectLst/>
                <a:latin typeface="+mn-lt"/>
                <a:ea typeface="+mn-ea"/>
                <a:cs typeface="+mn-cs"/>
              </a:rPr>
              <a:t>quencher</a:t>
            </a:r>
            <a:r>
              <a:rPr lang="es-EC" sz="1200" b="0" i="0" kern="1200" dirty="0">
                <a:solidFill>
                  <a:schemeClr val="tx1"/>
                </a:solidFill>
                <a:effectLst/>
                <a:latin typeface="+mn-lt"/>
                <a:ea typeface="+mn-ea"/>
                <a:cs typeface="+mn-cs"/>
              </a:rPr>
              <a:t>, permitiendo así la emisión de fluorescencia. La fluorescencia detectada es directamente proporcional a la cantidad de </a:t>
            </a:r>
            <a:r>
              <a:rPr lang="es-EC" sz="1200" b="0" i="0" kern="1200" dirty="0" err="1">
                <a:solidFill>
                  <a:schemeClr val="tx1"/>
                </a:solidFill>
                <a:effectLst/>
                <a:latin typeface="+mn-lt"/>
                <a:ea typeface="+mn-ea"/>
                <a:cs typeface="+mn-cs"/>
              </a:rPr>
              <a:t>fluoróforo</a:t>
            </a:r>
            <a:r>
              <a:rPr lang="es-EC" sz="1200" b="0" i="0" kern="1200" dirty="0">
                <a:solidFill>
                  <a:schemeClr val="tx1"/>
                </a:solidFill>
                <a:effectLst/>
                <a:latin typeface="+mn-lt"/>
                <a:ea typeface="+mn-ea"/>
                <a:cs typeface="+mn-cs"/>
              </a:rPr>
              <a:t> liberado y, por lo tanto, a la cantidad de ADN de interés presente en el producto de PCR.</a:t>
            </a:r>
          </a:p>
          <a:p>
            <a:endParaRPr lang="es-EC" dirty="0"/>
          </a:p>
        </p:txBody>
      </p:sp>
      <p:sp>
        <p:nvSpPr>
          <p:cNvPr id="4" name="Marcador de número de diapositiva 3"/>
          <p:cNvSpPr>
            <a:spLocks noGrp="1"/>
          </p:cNvSpPr>
          <p:nvPr>
            <p:ph type="sldNum" sz="quarter" idx="10"/>
          </p:nvPr>
        </p:nvSpPr>
        <p:spPr/>
        <p:txBody>
          <a:bodyPr/>
          <a:lstStyle/>
          <a:p>
            <a:fld id="{0ED9F9EC-6109-4D7A-9D4E-2772FF27DAB4}" type="slidenum">
              <a:rPr lang="es-EC" smtClean="0"/>
              <a:t>17</a:t>
            </a:fld>
            <a:endParaRPr lang="es-EC"/>
          </a:p>
        </p:txBody>
      </p:sp>
    </p:spTree>
    <p:extLst>
      <p:ext uri="{BB962C8B-B14F-4D97-AF65-F5344CB8AC3E}">
        <p14:creationId xmlns:p14="http://schemas.microsoft.com/office/powerpoint/2010/main" val="136394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391012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46295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7464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115756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8615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3464699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543348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3992782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5210"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a:t>
            </a:r>
            <a:r>
              <a:rPr lang="es-EC"/>
              <a:t>09/10/13</a:t>
            </a:r>
            <a:endParaRPr lang="es-EC" dirty="0"/>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t>VERSIÓN: </a:t>
            </a:r>
            <a:r>
              <a:rPr lang="es-EC"/>
              <a:t>1.1</a:t>
            </a:r>
            <a:endParaRPr lang="es-EC" dirty="0"/>
          </a:p>
        </p:txBody>
      </p:sp>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
        <p:nvSpPr>
          <p:cNvPr id="13"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14"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pic>
        <p:nvPicPr>
          <p:cNvPr id="15"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2883188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1673999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392054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3575624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117856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7CEFDDF-19F2-4B24-9B7F-E0A32E269FAD}" type="datetimeFigureOut">
              <a:rPr lang="es-EC" smtClean="0"/>
              <a:t>14/3/2017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156024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7CEFDDF-19F2-4B24-9B7F-E0A32E269FAD}" type="datetimeFigureOut">
              <a:rPr lang="es-EC" smtClean="0"/>
              <a:t>14/3/2017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620496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7CEFDDF-19F2-4B24-9B7F-E0A32E269FAD}" type="datetimeFigureOut">
              <a:rPr lang="es-EC" smtClean="0"/>
              <a:t>14/3/2017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1533285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CEFDDF-19F2-4B24-9B7F-E0A32E269FAD}" type="datetimeFigureOut">
              <a:rPr lang="es-EC" smtClean="0"/>
              <a:t>14/3/2017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2587508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17CEFDDF-19F2-4B24-9B7F-E0A32E269FAD}" type="datetimeFigureOut">
              <a:rPr lang="es-EC" smtClean="0"/>
              <a:t>14/3/2017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3371822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17CEFDDF-19F2-4B24-9B7F-E0A32E269FAD}" type="datetimeFigureOut">
              <a:rPr lang="es-EC" smtClean="0"/>
              <a:t>14/3/2017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4109056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1445711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95104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246772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4109698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9686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1938818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84700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CEFDDF-19F2-4B24-9B7F-E0A32E269FAD}" type="datetimeFigureOut">
              <a:rPr lang="es-EC" smtClean="0"/>
              <a:t>14/3/2017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1559550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6234"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648119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369505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392021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37822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1156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65955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7CEFDDF-19F2-4B24-9B7F-E0A32E269FAD}" type="datetimeFigureOut">
              <a:rPr lang="es-EC" smtClean="0"/>
              <a:t>14/3/2017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1430796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478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27258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259449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687604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288821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t>FECHA ÚLTIMA REVISIÓN: 13/12/11</a:t>
            </a:r>
            <a:endParaRPr lang="es-EC" dirty="0"/>
          </a:p>
        </p:txBody>
      </p:sp>
      <p:sp>
        <p:nvSpPr>
          <p:cNvPr id="3" name="2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4" name="3 Marcador de pie de página"/>
          <p:cNvSpPr>
            <a:spLocks noGrp="1"/>
          </p:cNvSpPr>
          <p:nvPr>
            <p:ph type="ftr" sz="quarter" idx="12"/>
          </p:nvPr>
        </p:nvSpPr>
        <p:spPr/>
        <p:txBody>
          <a:bodyPr/>
          <a:lstStyle/>
          <a:p>
            <a:r>
              <a:rPr lang="es-EC" b="1"/>
              <a:t>CÓDIGO: </a:t>
            </a:r>
            <a:r>
              <a:rPr lang="es-EC"/>
              <a:t>SGC.DI.260</a:t>
            </a:r>
            <a:endParaRPr lang="es-EC" dirty="0"/>
          </a:p>
        </p:txBody>
      </p:sp>
    </p:spTree>
    <p:extLst>
      <p:ext uri="{BB962C8B-B14F-4D97-AF65-F5344CB8AC3E}">
        <p14:creationId xmlns:p14="http://schemas.microsoft.com/office/powerpoint/2010/main" val="17777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7CEFDDF-19F2-4B24-9B7F-E0A32E269FAD}" type="datetimeFigureOut">
              <a:rPr lang="es-EC" smtClean="0"/>
              <a:t>14/3/2017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263437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7CEFDDF-19F2-4B24-9B7F-E0A32E269FAD}" type="datetimeFigureOut">
              <a:rPr lang="es-EC" smtClean="0"/>
              <a:t>14/3/2017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3982593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CEFDDF-19F2-4B24-9B7F-E0A32E269FAD}" type="datetimeFigureOut">
              <a:rPr lang="es-EC" smtClean="0"/>
              <a:t>14/3/2017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83741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17CEFDDF-19F2-4B24-9B7F-E0A32E269FAD}" type="datetimeFigureOut">
              <a:rPr lang="es-EC" smtClean="0"/>
              <a:t>14/3/2017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801893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17CEFDDF-19F2-4B24-9B7F-E0A32E269FAD}" type="datetimeFigureOut">
              <a:rPr lang="es-EC" smtClean="0"/>
              <a:t>14/3/2017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968A99-8D61-4091-9F60-D71F756A5D48}" type="slidenum">
              <a:rPr lang="es-EC" smtClean="0"/>
              <a:t>‹Nº›</a:t>
            </a:fld>
            <a:endParaRPr lang="es-EC"/>
          </a:p>
        </p:txBody>
      </p:sp>
    </p:spTree>
    <p:extLst>
      <p:ext uri="{BB962C8B-B14F-4D97-AF65-F5344CB8AC3E}">
        <p14:creationId xmlns:p14="http://schemas.microsoft.com/office/powerpoint/2010/main" val="278831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CEFDDF-19F2-4B24-9B7F-E0A32E269FAD}" type="datetimeFigureOut">
              <a:rPr lang="es-EC" smtClean="0"/>
              <a:t>14/3/2017</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F968A99-8D61-4091-9F60-D71F756A5D48}" type="slidenum">
              <a:rPr lang="es-EC" smtClean="0"/>
              <a:t>‹Nº›</a:t>
            </a:fld>
            <a:endParaRPr lang="es-EC"/>
          </a:p>
        </p:txBody>
      </p:sp>
    </p:spTree>
    <p:extLst>
      <p:ext uri="{BB962C8B-B14F-4D97-AF65-F5344CB8AC3E}">
        <p14:creationId xmlns:p14="http://schemas.microsoft.com/office/powerpoint/2010/main" val="138002716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CEFDDF-19F2-4B24-9B7F-E0A32E269FAD}" type="datetimeFigureOut">
              <a:rPr lang="es-EC" smtClean="0"/>
              <a:t>14/3/2017</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F968A99-8D61-4091-9F60-D71F756A5D48}" type="slidenum">
              <a:rPr lang="es-EC" smtClean="0"/>
              <a:t>‹Nº›</a:t>
            </a:fld>
            <a:endParaRPr lang="es-EC"/>
          </a:p>
        </p:txBody>
      </p:sp>
    </p:spTree>
    <p:extLst>
      <p:ext uri="{BB962C8B-B14F-4D97-AF65-F5344CB8AC3E}">
        <p14:creationId xmlns:p14="http://schemas.microsoft.com/office/powerpoint/2010/main" val="340293157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11" name="10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168016605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diagramDrawing" Target="../diagrams/drawing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diagramColors" Target="../diagrams/colors9.xm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diagramColors" Target="../diagrams/colors8.xml"/><Relationship Id="rId11" Type="http://schemas.openxmlformats.org/officeDocument/2006/relationships/diagramQuickStyle" Target="../diagrams/quickStyle9.xml"/><Relationship Id="rId5" Type="http://schemas.openxmlformats.org/officeDocument/2006/relationships/diagramQuickStyle" Target="../diagrams/quickStyle8.xml"/><Relationship Id="rId10" Type="http://schemas.openxmlformats.org/officeDocument/2006/relationships/diagramLayout" Target="../diagrams/layout9.xml"/><Relationship Id="rId4" Type="http://schemas.openxmlformats.org/officeDocument/2006/relationships/diagramLayout" Target="../diagrams/layout8.xml"/><Relationship Id="rId9"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diagramQuickStyle" Target="../diagrams/quickStyle11.xml"/><Relationship Id="rId3" Type="http://schemas.openxmlformats.org/officeDocument/2006/relationships/image" Target="../media/image22.png"/><Relationship Id="rId7" Type="http://schemas.openxmlformats.org/officeDocument/2006/relationships/diagramLayout" Target="../diagrams/layout10.xml"/><Relationship Id="rId12" Type="http://schemas.openxmlformats.org/officeDocument/2006/relationships/diagramLayout" Target="../diagrams/layout11.xm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diagramData" Target="../diagrams/data10.xml"/><Relationship Id="rId11" Type="http://schemas.openxmlformats.org/officeDocument/2006/relationships/diagramData" Target="../diagrams/data11.xml"/><Relationship Id="rId5" Type="http://schemas.openxmlformats.org/officeDocument/2006/relationships/image" Target="../media/image24.jpeg"/><Relationship Id="rId15" Type="http://schemas.microsoft.com/office/2007/relationships/diagramDrawing" Target="../diagrams/drawing11.xml"/><Relationship Id="rId10" Type="http://schemas.microsoft.com/office/2007/relationships/diagramDrawing" Target="../diagrams/drawing10.xml"/><Relationship Id="rId4" Type="http://schemas.openxmlformats.org/officeDocument/2006/relationships/image" Target="../media/image23.png"/><Relationship Id="rId9" Type="http://schemas.openxmlformats.org/officeDocument/2006/relationships/diagramColors" Target="../diagrams/colors10.xml"/><Relationship Id="rId14" Type="http://schemas.openxmlformats.org/officeDocument/2006/relationships/diagramColors" Target="../diagrams/colors1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3" Type="http://schemas.openxmlformats.org/officeDocument/2006/relationships/image" Target="../media/image25.png"/><Relationship Id="rId7" Type="http://schemas.openxmlformats.org/officeDocument/2006/relationships/diagramColors" Target="../diagrams/colors12.xml"/><Relationship Id="rId12" Type="http://schemas.openxmlformats.org/officeDocument/2006/relationships/diagramColors" Target="../diagrams/colors13.xm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18" Type="http://schemas.microsoft.com/office/2007/relationships/hdphoto" Target="../media/hdphoto8.wdp"/><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5.wdp"/><Relationship Id="rId17" Type="http://schemas.openxmlformats.org/officeDocument/2006/relationships/image" Target="../media/image33.png"/><Relationship Id="rId2" Type="http://schemas.openxmlformats.org/officeDocument/2006/relationships/notesSlide" Target="../notesSlides/notesSlide13.xml"/><Relationship Id="rId16" Type="http://schemas.microsoft.com/office/2007/relationships/hdphoto" Target="../media/hdphoto7.wdp"/><Relationship Id="rId1" Type="http://schemas.openxmlformats.org/officeDocument/2006/relationships/slideLayout" Target="../slideLayouts/slideLayout35.xml"/><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9.png"/><Relationship Id="rId1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48.png"/><Relationship Id="rId7" Type="http://schemas.openxmlformats.org/officeDocument/2006/relationships/diagramLayout" Target="../diagrams/layout15.xml"/><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diagramData" Target="../diagrams/data15.xml"/><Relationship Id="rId5" Type="http://schemas.openxmlformats.org/officeDocument/2006/relationships/image" Target="../media/image50.png"/><Relationship Id="rId10" Type="http://schemas.microsoft.com/office/2007/relationships/diagramDrawing" Target="../diagrams/drawing15.xml"/><Relationship Id="rId4" Type="http://schemas.openxmlformats.org/officeDocument/2006/relationships/image" Target="../media/image49.png"/><Relationship Id="rId9" Type="http://schemas.openxmlformats.org/officeDocument/2006/relationships/diagramColors" Target="../diagrams/colors15.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fecha"/>
          <p:cNvSpPr>
            <a:spLocks noGrp="1"/>
          </p:cNvSpPr>
          <p:nvPr>
            <p:ph type="dt" sz="half" idx="2"/>
          </p:nvPr>
        </p:nvSpPr>
        <p:spPr/>
        <p:txBody>
          <a:bodyPr/>
          <a:lstStyle/>
          <a:p>
            <a:r>
              <a:rPr lang="es-EC" b="1" dirty="0"/>
              <a:t>FECHA ÚLTIMA REVISIÓN: 13/12/11</a:t>
            </a:r>
            <a:endParaRPr lang="es-EC" dirty="0"/>
          </a:p>
        </p:txBody>
      </p:sp>
      <p:sp>
        <p:nvSpPr>
          <p:cNvPr id="7" name="6 Marcador de pie de página"/>
          <p:cNvSpPr>
            <a:spLocks noGrp="1"/>
          </p:cNvSpPr>
          <p:nvPr>
            <p:ph type="ftr" sz="quarter" idx="3"/>
          </p:nvPr>
        </p:nvSpPr>
        <p:spPr/>
        <p:txBody>
          <a:bodyPr/>
          <a:lstStyle/>
          <a:p>
            <a:r>
              <a:rPr lang="es-EC" b="1"/>
              <a:t>CÓDIGO: </a:t>
            </a:r>
            <a:r>
              <a:rPr lang="es-EC"/>
              <a:t>SGC.DI.260</a:t>
            </a:r>
            <a:endParaRPr lang="es-EC" dirty="0"/>
          </a:p>
        </p:txBody>
      </p:sp>
      <p:sp>
        <p:nvSpPr>
          <p:cNvPr id="6" name="5 Marcador de número de diapositiva"/>
          <p:cNvSpPr>
            <a:spLocks noGrp="1"/>
          </p:cNvSpPr>
          <p:nvPr>
            <p:ph type="sldNum" sz="quarter" idx="4"/>
          </p:nvPr>
        </p:nvSpPr>
        <p:spPr/>
        <p:txBody>
          <a:bodyPr/>
          <a:lstStyle/>
          <a:p>
            <a:r>
              <a:rPr lang="es-EC" b="1"/>
              <a:t>VERSIÓN: </a:t>
            </a:r>
            <a:r>
              <a:rPr lang="es-EC"/>
              <a:t>1.0</a:t>
            </a:r>
            <a:endParaRPr lang="es-EC" dirty="0"/>
          </a:p>
        </p:txBody>
      </p:sp>
      <p:sp>
        <p:nvSpPr>
          <p:cNvPr id="8" name="Título 1"/>
          <p:cNvSpPr txBox="1">
            <a:spLocks/>
          </p:cNvSpPr>
          <p:nvPr/>
        </p:nvSpPr>
        <p:spPr>
          <a:xfrm>
            <a:off x="1186276" y="1696234"/>
            <a:ext cx="10337592" cy="131219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a:solidFill>
                  <a:schemeClr val="tx1"/>
                </a:solidFill>
                <a:latin typeface="Times New Roman" panose="02020603050405020304" pitchFamily="18" charset="0"/>
                <a:cs typeface="Times New Roman" panose="02020603050405020304" pitchFamily="18" charset="0"/>
              </a:rPr>
              <a:t>DEPARTAMENTO DE CIENCIAS DE LA VIDA Y LA AGRICULTURA</a:t>
            </a:r>
          </a:p>
          <a:p>
            <a:pPr algn="ctr"/>
            <a:endParaRPr lang="es-EC" sz="2400" b="1" dirty="0">
              <a:solidFill>
                <a:schemeClr val="tx1"/>
              </a:solidFill>
              <a:latin typeface="Times New Roman" panose="02020603050405020304" pitchFamily="18" charset="0"/>
              <a:cs typeface="Times New Roman" panose="02020603050405020304" pitchFamily="18" charset="0"/>
            </a:endParaRPr>
          </a:p>
          <a:p>
            <a:pPr algn="ctr"/>
            <a:r>
              <a:rPr lang="es-EC" sz="2400" b="1" dirty="0">
                <a:solidFill>
                  <a:schemeClr val="tx1"/>
                </a:solidFill>
                <a:latin typeface="Times New Roman" panose="02020603050405020304" pitchFamily="18" charset="0"/>
                <a:cs typeface="Times New Roman" panose="02020603050405020304" pitchFamily="18" charset="0"/>
              </a:rPr>
              <a:t>CARRERA DE INGENIERÍA EN BIOTECNOLOGÍA</a:t>
            </a:r>
          </a:p>
          <a:p>
            <a:pPr algn="ctr"/>
            <a:endParaRPr lang="es-EC" sz="2400" b="1" dirty="0">
              <a:solidFill>
                <a:schemeClr val="tx1"/>
              </a:solidFill>
              <a:latin typeface="Times New Roman" panose="02020603050405020304" pitchFamily="18" charset="0"/>
              <a:cs typeface="Times New Roman" panose="02020603050405020304" pitchFamily="18" charset="0"/>
            </a:endParaRPr>
          </a:p>
          <a:p>
            <a:pPr algn="ctr"/>
            <a:r>
              <a:rPr lang="es-EC" sz="2400" b="1" dirty="0">
                <a:solidFill>
                  <a:schemeClr val="tx1"/>
                </a:solidFill>
                <a:latin typeface="Times New Roman" panose="02020603050405020304" pitchFamily="18" charset="0"/>
                <a:cs typeface="Times New Roman" panose="02020603050405020304" pitchFamily="18" charset="0"/>
              </a:rPr>
              <a:t>TRABAJO DE TITULACIÓN</a:t>
            </a:r>
          </a:p>
        </p:txBody>
      </p:sp>
      <p:sp>
        <p:nvSpPr>
          <p:cNvPr id="9" name="Título 1"/>
          <p:cNvSpPr txBox="1">
            <a:spLocks/>
          </p:cNvSpPr>
          <p:nvPr/>
        </p:nvSpPr>
        <p:spPr>
          <a:xfrm>
            <a:off x="1546285" y="3215039"/>
            <a:ext cx="9617573" cy="1312195"/>
          </a:xfr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a:solidFill>
                  <a:schemeClr val="tx1"/>
                </a:solidFill>
                <a:latin typeface="Times New Roman" panose="02020603050405020304" pitchFamily="18" charset="0"/>
                <a:cs typeface="Times New Roman" panose="02020603050405020304" pitchFamily="18" charset="0"/>
              </a:rPr>
              <a:t>Título: Efecto de la combinación Astemizol-Gefitinib y Astemizol-Fulvestrant sobre la expresión génica y proteica del canal de potasio Eag-1 en la línea celular de cáncer de pulmón A549.</a:t>
            </a:r>
            <a:endParaRPr lang="es-EC" sz="2400" dirty="0">
              <a:solidFill>
                <a:schemeClr val="tx1"/>
              </a:solidFill>
              <a:latin typeface="Times New Roman" panose="02020603050405020304" pitchFamily="18" charset="0"/>
              <a:cs typeface="Times New Roman" panose="02020603050405020304" pitchFamily="18" charset="0"/>
            </a:endParaRPr>
          </a:p>
        </p:txBody>
      </p:sp>
      <p:sp>
        <p:nvSpPr>
          <p:cNvPr id="10" name="Subtítulo 2"/>
          <p:cNvSpPr txBox="1">
            <a:spLocks/>
          </p:cNvSpPr>
          <p:nvPr/>
        </p:nvSpPr>
        <p:spPr>
          <a:xfrm>
            <a:off x="4640348" y="4771649"/>
            <a:ext cx="4606948" cy="889599"/>
          </a:xfr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C" dirty="0">
                <a:latin typeface="Times New Roman" panose="02020603050405020304" pitchFamily="18" charset="0"/>
                <a:cs typeface="Times New Roman" panose="02020603050405020304" pitchFamily="18" charset="0"/>
              </a:rPr>
              <a:t>Autor: Marco Andrés Viteri Yánez</a:t>
            </a:r>
          </a:p>
        </p:txBody>
      </p:sp>
    </p:spTree>
    <p:extLst>
      <p:ext uri="{BB962C8B-B14F-4D97-AF65-F5344CB8AC3E}">
        <p14:creationId xmlns:p14="http://schemas.microsoft.com/office/powerpoint/2010/main" val="72591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47353" y="1994908"/>
            <a:ext cx="4651376" cy="3501042"/>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Antihistamínico de segunda generación que funciona como antagonista del receptor de histamina 1 (H1).</a:t>
            </a:r>
          </a:p>
          <a:p>
            <a:pPr algn="just"/>
            <a:r>
              <a:rPr lang="es-EC" dirty="0">
                <a:solidFill>
                  <a:schemeClr val="tx1"/>
                </a:solidFill>
                <a:latin typeface="Times New Roman" panose="02020603050405020304" pitchFamily="18" charset="0"/>
                <a:cs typeface="Times New Roman" panose="02020603050405020304" pitchFamily="18" charset="0"/>
              </a:rPr>
              <a:t>Inhibe el flujo de iones de potasio a través del canal Eag-1 </a:t>
            </a:r>
          </a:p>
          <a:p>
            <a:pPr algn="just"/>
            <a:r>
              <a:rPr lang="es-EC" dirty="0">
                <a:solidFill>
                  <a:schemeClr val="tx1"/>
                </a:solidFill>
                <a:latin typeface="Times New Roman" panose="02020603050405020304" pitchFamily="18" charset="0"/>
                <a:cs typeface="Times New Roman" panose="02020603050405020304" pitchFamily="18" charset="0"/>
              </a:rPr>
              <a:t>↓ la proliferación celular tumoral e induce apoptosis.</a:t>
            </a:r>
          </a:p>
        </p:txBody>
      </p:sp>
      <p:pic>
        <p:nvPicPr>
          <p:cNvPr id="7" name="Imagen 6"/>
          <p:cNvPicPr/>
          <p:nvPr/>
        </p:nvPicPr>
        <p:blipFill rotWithShape="1">
          <a:blip r:embed="rId2">
            <a:extLst>
              <a:ext uri="{28A0092B-C50C-407E-A947-70E740481C1C}">
                <a14:useLocalDpi xmlns:a14="http://schemas.microsoft.com/office/drawing/2010/main" val="0"/>
              </a:ext>
            </a:extLst>
          </a:blip>
          <a:srcRect l="1663" t="3063" r="2194" b="2301"/>
          <a:stretch/>
        </p:blipFill>
        <p:spPr bwMode="auto">
          <a:xfrm>
            <a:off x="6451042" y="979117"/>
            <a:ext cx="4561296" cy="2667528"/>
          </a:xfrm>
          <a:prstGeom prst="rect">
            <a:avLst/>
          </a:prstGeom>
          <a:noFill/>
          <a:ln>
            <a:noFill/>
          </a:ln>
          <a:extLst>
            <a:ext uri="{53640926-AAD7-44D8-BBD7-CCE9431645EC}">
              <a14:shadowObscured xmlns:a14="http://schemas.microsoft.com/office/drawing/2010/main"/>
            </a:ext>
          </a:extLst>
        </p:spPr>
      </p:pic>
      <p:sp>
        <p:nvSpPr>
          <p:cNvPr id="6" name="Título 1"/>
          <p:cNvSpPr txBox="1">
            <a:spLocks/>
          </p:cNvSpPr>
          <p:nvPr/>
        </p:nvSpPr>
        <p:spPr>
          <a:xfrm>
            <a:off x="1000395" y="674108"/>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i="1" dirty="0">
                <a:solidFill>
                  <a:schemeClr val="tx1"/>
                </a:solidFill>
                <a:latin typeface="Times New Roman" panose="02020603050405020304" pitchFamily="18" charset="0"/>
                <a:cs typeface="Times New Roman" panose="02020603050405020304" pitchFamily="18" charset="0"/>
              </a:rPr>
              <a:t>Astemizol:</a:t>
            </a:r>
          </a:p>
        </p:txBody>
      </p:sp>
      <p:sp>
        <p:nvSpPr>
          <p:cNvPr id="2" name="Rectángulo 1"/>
          <p:cNvSpPr/>
          <p:nvPr/>
        </p:nvSpPr>
        <p:spPr>
          <a:xfrm>
            <a:off x="8098344" y="3727984"/>
            <a:ext cx="1266692" cy="256993"/>
          </a:xfrm>
          <a:prstGeom prst="rect">
            <a:avLst/>
          </a:prstGeom>
        </p:spPr>
        <p:txBody>
          <a:bodyPr wrap="none">
            <a:spAutoFit/>
          </a:bodyPr>
          <a:lstStyle/>
          <a:p>
            <a:pPr algn="ctr">
              <a:lnSpc>
                <a:spcPct val="107000"/>
              </a:lnSpc>
              <a:spcAft>
                <a:spcPts val="0"/>
              </a:spcAft>
            </a:pPr>
            <a:r>
              <a:rPr lang="es-EC" sz="1000" dirty="0">
                <a:latin typeface="Times New Roman" panose="02020603050405020304" pitchFamily="18" charset="0"/>
                <a:ea typeface="Calibri" panose="020F0502020204030204" pitchFamily="34" charset="0"/>
                <a:cs typeface="Times New Roman" panose="02020603050405020304" pitchFamily="18" charset="0"/>
              </a:rPr>
              <a:t>García, y otros, 2012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graphicFrame>
        <p:nvGraphicFramePr>
          <p:cNvPr id="9" name="Diagrama 8"/>
          <p:cNvGraphicFramePr/>
          <p:nvPr>
            <p:extLst>
              <p:ext uri="{D42A27DB-BD31-4B8C-83A1-F6EECF244321}">
                <p14:modId xmlns:p14="http://schemas.microsoft.com/office/powerpoint/2010/main" val="2117076661"/>
              </p:ext>
            </p:extLst>
          </p:nvPr>
        </p:nvGraphicFramePr>
        <p:xfrm>
          <a:off x="5990710" y="4514034"/>
          <a:ext cx="3959338" cy="1435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847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a:extLst>
              <a:ext uri="{28A0092B-C50C-407E-A947-70E740481C1C}">
                <a14:useLocalDpi xmlns:a14="http://schemas.microsoft.com/office/drawing/2010/main" val="0"/>
              </a:ext>
            </a:extLst>
          </a:blip>
          <a:srcRect l="4931" r="8842" b="62134"/>
          <a:stretch/>
        </p:blipFill>
        <p:spPr bwMode="auto">
          <a:xfrm>
            <a:off x="536604" y="1257521"/>
            <a:ext cx="5150764" cy="1565187"/>
          </a:xfrm>
          <a:prstGeom prst="rect">
            <a:avLst/>
          </a:prstGeom>
          <a:noFill/>
          <a:ln>
            <a:noFill/>
          </a:ln>
          <a:extLst>
            <a:ext uri="{53640926-AAD7-44D8-BBD7-CCE9431645EC}">
              <a14:shadowObscured xmlns:a14="http://schemas.microsoft.com/office/drawing/2010/main"/>
            </a:ext>
          </a:extLst>
        </p:spPr>
      </p:pic>
      <p:sp>
        <p:nvSpPr>
          <p:cNvPr id="6" name="Título 1"/>
          <p:cNvSpPr txBox="1">
            <a:spLocks/>
          </p:cNvSpPr>
          <p:nvPr/>
        </p:nvSpPr>
        <p:spPr>
          <a:xfrm>
            <a:off x="77850" y="558683"/>
            <a:ext cx="103724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Canales de potasio dependientes de voltaje en cáncer: Eag-1</a:t>
            </a:r>
          </a:p>
        </p:txBody>
      </p:sp>
      <p:pic>
        <p:nvPicPr>
          <p:cNvPr id="9" name="Imagen 8"/>
          <p:cNvPicPr/>
          <p:nvPr/>
        </p:nvPicPr>
        <p:blipFill rotWithShape="1">
          <a:blip r:embed="rId4"/>
          <a:srcRect l="12559" t="40134" r="41440" b="22277"/>
          <a:stretch/>
        </p:blipFill>
        <p:spPr bwMode="auto">
          <a:xfrm>
            <a:off x="1155559" y="3896109"/>
            <a:ext cx="5790784" cy="2735578"/>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1885120" y="2766939"/>
            <a:ext cx="2015295" cy="323165"/>
          </a:xfrm>
          <a:prstGeom prst="rect">
            <a:avLst/>
          </a:prstGeom>
        </p:spPr>
        <p:txBody>
          <a:bodyPr wrap="none">
            <a:spAutoFit/>
          </a:bodyPr>
          <a:lstStyle/>
          <a:p>
            <a:pPr algn="ctr">
              <a:lnSpc>
                <a:spcPct val="150000"/>
              </a:lnSpc>
              <a:spcAft>
                <a:spcPts val="1000"/>
              </a:spcAft>
            </a:pPr>
            <a:r>
              <a:rPr lang="es-EC" sz="1000" dirty="0">
                <a:latin typeface="Times New Roman" panose="02020603050405020304" pitchFamily="18" charset="0"/>
                <a:ea typeface="Calibri" panose="020F0502020204030204" pitchFamily="34" charset="0"/>
                <a:cs typeface="Times New Roman" panose="02020603050405020304" pitchFamily="18" charset="0"/>
              </a:rPr>
              <a:t>Universidad de Buenos Aires, 2014</a:t>
            </a:r>
            <a:endParaRPr lang="es-EC" sz="10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5543395" y="6385466"/>
            <a:ext cx="1402948" cy="246221"/>
          </a:xfrm>
          <a:prstGeom prst="rect">
            <a:avLst/>
          </a:prstGeom>
        </p:spPr>
        <p:txBody>
          <a:bodyPr wrap="none">
            <a:spAutoFit/>
          </a:bodyPr>
          <a:lstStyle/>
          <a:p>
            <a:r>
              <a:rPr lang="es-MX" sz="1000" dirty="0">
                <a:latin typeface="Times New Roman" panose="02020603050405020304" pitchFamily="18" charset="0"/>
                <a:ea typeface="Calibri" panose="020F0502020204030204" pitchFamily="34" charset="0"/>
              </a:rPr>
              <a:t>Pardo &amp; </a:t>
            </a:r>
            <a:r>
              <a:rPr lang="es-MX" sz="1000" dirty="0" err="1">
                <a:latin typeface="Times New Roman" panose="02020603050405020304" pitchFamily="18" charset="0"/>
                <a:ea typeface="Calibri" panose="020F0502020204030204" pitchFamily="34" charset="0"/>
              </a:rPr>
              <a:t>Stühmer</a:t>
            </a:r>
            <a:r>
              <a:rPr lang="es-MX" sz="1000" dirty="0">
                <a:latin typeface="Times New Roman" panose="02020603050405020304" pitchFamily="18" charset="0"/>
                <a:ea typeface="Calibri" panose="020F0502020204030204" pitchFamily="34" charset="0"/>
              </a:rPr>
              <a:t>, 2014</a:t>
            </a:r>
            <a:endParaRPr lang="es-EC" sz="1000" dirty="0"/>
          </a:p>
        </p:txBody>
      </p:sp>
      <p:sp>
        <p:nvSpPr>
          <p:cNvPr id="13" name="Rectangle 2"/>
          <p:cNvSpPr>
            <a:spLocks noChangeArrowheads="1"/>
          </p:cNvSpPr>
          <p:nvPr/>
        </p:nvSpPr>
        <p:spPr bwMode="auto">
          <a:xfrm>
            <a:off x="436985" y="3090104"/>
            <a:ext cx="535000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4991"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Permiten el flujo de iones a través de la membrana.</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Presentan selectividad iónica.</a:t>
            </a:r>
          </a:p>
        </p:txBody>
      </p:sp>
      <p:sp>
        <p:nvSpPr>
          <p:cNvPr id="10"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pic>
        <p:nvPicPr>
          <p:cNvPr id="20" name="Imagen 19"/>
          <p:cNvPicPr>
            <a:picLocks noChangeAspect="1"/>
          </p:cNvPicPr>
          <p:nvPr/>
        </p:nvPicPr>
        <p:blipFill rotWithShape="1">
          <a:blip r:embed="rId5"/>
          <a:srcRect l="54167" t="21944" r="11718" b="15000"/>
          <a:stretch/>
        </p:blipFill>
        <p:spPr>
          <a:xfrm>
            <a:off x="7897250" y="2168308"/>
            <a:ext cx="3348022" cy="3480921"/>
          </a:xfrm>
          <a:prstGeom prst="rect">
            <a:avLst/>
          </a:prstGeom>
        </p:spPr>
      </p:pic>
      <p:sp>
        <p:nvSpPr>
          <p:cNvPr id="21" name="Rectángulo 20"/>
          <p:cNvSpPr/>
          <p:nvPr/>
        </p:nvSpPr>
        <p:spPr>
          <a:xfrm>
            <a:off x="8405355" y="5649229"/>
            <a:ext cx="2622834" cy="246221"/>
          </a:xfrm>
          <a:prstGeom prst="rect">
            <a:avLst/>
          </a:prstGeom>
        </p:spPr>
        <p:txBody>
          <a:bodyPr wrap="none">
            <a:spAutoFit/>
          </a:bodyPr>
          <a:lstStyle/>
          <a:p>
            <a:r>
              <a:rPr lang="es-MX" sz="1000" dirty="0">
                <a:latin typeface="Times New Roman" panose="02020603050405020304" pitchFamily="18" charset="0"/>
                <a:ea typeface="Calibri" panose="020F0502020204030204" pitchFamily="34" charset="0"/>
              </a:rPr>
              <a:t>Rodríguez-Restrepo, Acuña, &amp; Camacho, 2010</a:t>
            </a:r>
            <a:endParaRPr lang="es-EC" sz="1000" dirty="0"/>
          </a:p>
        </p:txBody>
      </p:sp>
      <p:sp>
        <p:nvSpPr>
          <p:cNvPr id="22" name="CuadroTexto 21"/>
          <p:cNvSpPr txBox="1"/>
          <p:nvPr/>
        </p:nvSpPr>
        <p:spPr>
          <a:xfrm>
            <a:off x="8164362" y="1540737"/>
            <a:ext cx="2863827"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latin typeface="Times New Roman" panose="02020603050405020304" pitchFamily="18" charset="0"/>
                <a:cs typeface="Times New Roman" panose="02020603050405020304" pitchFamily="18" charset="0"/>
              </a:rPr>
              <a:t>Eag-1 → Blanco terapéutico </a:t>
            </a:r>
          </a:p>
        </p:txBody>
      </p:sp>
    </p:spTree>
    <p:extLst>
      <p:ext uri="{BB962C8B-B14F-4D97-AF65-F5344CB8AC3E}">
        <p14:creationId xmlns:p14="http://schemas.microsoft.com/office/powerpoint/2010/main" val="260816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35613" y="2426791"/>
            <a:ext cx="8596668" cy="1627460"/>
          </a:xfrm>
        </p:spPr>
        <p:txBody>
          <a:bodyPr>
            <a:normAutofit/>
          </a:bodyPr>
          <a:lstStyle/>
          <a:p>
            <a:pPr lvl="0" algn="ctr"/>
            <a:r>
              <a:rPr lang="es-EC" sz="2400" dirty="0">
                <a:solidFill>
                  <a:schemeClr val="tx1"/>
                </a:solidFill>
                <a:latin typeface="Times New Roman" panose="02020603050405020304" pitchFamily="18" charset="0"/>
                <a:cs typeface="Times New Roman" panose="02020603050405020304" pitchFamily="18" charset="0"/>
              </a:rPr>
              <a:t>Determinar el efecto de la combinación Astemizol-</a:t>
            </a:r>
            <a:r>
              <a:rPr lang="es-EC" dirty="0">
                <a:solidFill>
                  <a:schemeClr val="tx1"/>
                </a:solidFill>
                <a:latin typeface="Times New Roman" panose="02020603050405020304" pitchFamily="18" charset="0"/>
                <a:cs typeface="Times New Roman" panose="02020603050405020304" pitchFamily="18" charset="0"/>
              </a:rPr>
              <a:t>Ge</a:t>
            </a:r>
            <a:r>
              <a:rPr lang="es-EC" sz="2400" dirty="0">
                <a:solidFill>
                  <a:schemeClr val="tx1"/>
                </a:solidFill>
                <a:latin typeface="Times New Roman" panose="02020603050405020304" pitchFamily="18" charset="0"/>
                <a:cs typeface="Times New Roman" panose="02020603050405020304" pitchFamily="18" charset="0"/>
              </a:rPr>
              <a:t>fitinib y Astemizol-Fulvestrant sobre la expresión génica y proteica del canal de potasio Eag-1 en la línea celular de cáncer de pulmón A549.</a:t>
            </a:r>
            <a:endParaRPr lang="es-EC" sz="2800" dirty="0">
              <a:solidFill>
                <a:schemeClr val="tx1"/>
              </a:solidFill>
              <a:latin typeface="Times New Roman" panose="02020603050405020304" pitchFamily="18" charset="0"/>
              <a:cs typeface="Times New Roman" panose="02020603050405020304" pitchFamily="18" charset="0"/>
            </a:endParaRPr>
          </a:p>
        </p:txBody>
      </p:sp>
      <p:sp>
        <p:nvSpPr>
          <p:cNvPr id="2" name="Título 1"/>
          <p:cNvSpPr>
            <a:spLocks noGrp="1"/>
          </p:cNvSpPr>
          <p:nvPr>
            <p:ph type="title"/>
          </p:nvPr>
        </p:nvSpPr>
        <p:spPr>
          <a:xfrm>
            <a:off x="738809" y="69574"/>
            <a:ext cx="10972800" cy="1143000"/>
          </a:xfrm>
        </p:spPr>
        <p:txBody>
          <a:bodyPr/>
          <a:lstStyle/>
          <a:p>
            <a:r>
              <a:rPr lang="es-EC" sz="2400" i="0" dirty="0">
                <a:solidFill>
                  <a:schemeClr val="tx1"/>
                </a:solidFill>
                <a:latin typeface="Times New Roman" panose="02020603050405020304" pitchFamily="18" charset="0"/>
                <a:cs typeface="Times New Roman" panose="02020603050405020304" pitchFamily="18" charset="0"/>
              </a:rPr>
              <a:t>OBJETIVO GENERAL</a:t>
            </a:r>
          </a:p>
        </p:txBody>
      </p:sp>
    </p:spTree>
    <p:extLst>
      <p:ext uri="{BB962C8B-B14F-4D97-AF65-F5344CB8AC3E}">
        <p14:creationId xmlns:p14="http://schemas.microsoft.com/office/powerpoint/2010/main" val="402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761726" y="1702481"/>
            <a:ext cx="8596668" cy="3880773"/>
          </a:xfrm>
          <a:prstGeom prst="rect">
            <a:avLst/>
          </a:prstGeom>
        </p:spPr>
        <p:txBody>
          <a:bodyPr>
            <a:normAutofit/>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algn="just" defTabSz="914400"/>
            <a:r>
              <a:rPr lang="es-MX" kern="0" dirty="0">
                <a:solidFill>
                  <a:schemeClr val="tx1"/>
                </a:solidFill>
                <a:latin typeface="Times New Roman" panose="02020603050405020304" pitchFamily="18" charset="0"/>
                <a:cs typeface="Times New Roman" panose="02020603050405020304" pitchFamily="18" charset="0"/>
              </a:rPr>
              <a:t>Determinar el efecto de Astemizol, Gefitinib, Fulvestrant y sus combinaciones (Astemizol-Gefitinib y Astemizol-Fulvestrant) en la línea celular A549 sobre la expresión génica mediante RT-</a:t>
            </a:r>
            <a:r>
              <a:rPr lang="es-MX" kern="0" dirty="0" err="1">
                <a:solidFill>
                  <a:schemeClr val="tx1"/>
                </a:solidFill>
                <a:latin typeface="Times New Roman" panose="02020603050405020304" pitchFamily="18" charset="0"/>
                <a:cs typeface="Times New Roman" panose="02020603050405020304" pitchFamily="18" charset="0"/>
              </a:rPr>
              <a:t>qPCR</a:t>
            </a:r>
            <a:r>
              <a:rPr lang="es-MX" kern="0" dirty="0">
                <a:solidFill>
                  <a:schemeClr val="tx1"/>
                </a:solidFill>
                <a:latin typeface="Times New Roman" panose="02020603050405020304" pitchFamily="18" charset="0"/>
                <a:cs typeface="Times New Roman" panose="02020603050405020304" pitchFamily="18" charset="0"/>
              </a:rPr>
              <a:t> del canal de potasio Eag1.</a:t>
            </a:r>
          </a:p>
          <a:p>
            <a:pPr algn="just" defTabSz="914400"/>
            <a:endParaRPr lang="es-MX" kern="0" dirty="0">
              <a:solidFill>
                <a:schemeClr val="tx1"/>
              </a:solidFill>
              <a:latin typeface="Times New Roman" panose="02020603050405020304" pitchFamily="18" charset="0"/>
              <a:cs typeface="Times New Roman" panose="02020603050405020304" pitchFamily="18" charset="0"/>
            </a:endParaRPr>
          </a:p>
          <a:p>
            <a:pPr algn="just" defTabSz="914400"/>
            <a:r>
              <a:rPr lang="es-MX" kern="0" dirty="0">
                <a:solidFill>
                  <a:schemeClr val="tx1"/>
                </a:solidFill>
                <a:latin typeface="Times New Roman" panose="02020603050405020304" pitchFamily="18" charset="0"/>
                <a:cs typeface="Times New Roman" panose="02020603050405020304" pitchFamily="18" charset="0"/>
              </a:rPr>
              <a:t>Determinar el efecto de Astemizol, Gefitinib, Fulvestrant y sus combinaciones (Astemizol-Gefitinib y Astemizol-Fulvestrant) en la línea celular A549 sobre la expresión proteica mediante inmunocitoquímica del canal de potasio Eag1.</a:t>
            </a:r>
          </a:p>
          <a:p>
            <a:pPr defTabSz="914400"/>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5" name="Título 1"/>
          <p:cNvSpPr txBox="1">
            <a:spLocks/>
          </p:cNvSpPr>
          <p:nvPr/>
        </p:nvSpPr>
        <p:spPr>
          <a:xfrm>
            <a:off x="952124" y="97284"/>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defTabSz="914400"/>
            <a:r>
              <a:rPr lang="es-EC" sz="2400" i="0" kern="0" dirty="0">
                <a:solidFill>
                  <a:schemeClr val="tx1"/>
                </a:solidFill>
                <a:latin typeface="Times New Roman" panose="02020603050405020304" pitchFamily="18" charset="0"/>
                <a:cs typeface="Times New Roman" panose="02020603050405020304" pitchFamily="18" charset="0"/>
              </a:rPr>
              <a:t>OBJETIVOS ESPECÍFICOS</a:t>
            </a:r>
          </a:p>
        </p:txBody>
      </p:sp>
    </p:spTree>
    <p:extLst>
      <p:ext uri="{BB962C8B-B14F-4D97-AF65-F5344CB8AC3E}">
        <p14:creationId xmlns:p14="http://schemas.microsoft.com/office/powerpoint/2010/main" val="151242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939" y="2594644"/>
            <a:ext cx="1819552" cy="1221889"/>
          </a:xfrm>
          <a:prstGeom prst="rect">
            <a:avLst/>
          </a:prstGeom>
        </p:spPr>
      </p:pic>
      <p:sp>
        <p:nvSpPr>
          <p:cNvPr id="6" name="CuadroTexto 5"/>
          <p:cNvSpPr txBox="1"/>
          <p:nvPr/>
        </p:nvSpPr>
        <p:spPr>
          <a:xfrm>
            <a:off x="513613" y="2174125"/>
            <a:ext cx="1644645" cy="307777"/>
          </a:xfrm>
          <a:prstGeom prst="rect">
            <a:avLst/>
          </a:prstGeom>
          <a:noFill/>
        </p:spPr>
        <p:txBody>
          <a:bodyPr wrap="square" rtlCol="0">
            <a:spAutoFit/>
          </a:bodyPr>
          <a:lstStyle/>
          <a:p>
            <a:r>
              <a:rPr lang="es-EC" sz="1400" dirty="0"/>
              <a:t>Células A549</a:t>
            </a:r>
          </a:p>
        </p:txBody>
      </p:sp>
      <p:sp>
        <p:nvSpPr>
          <p:cNvPr id="7" name="CuadroTexto 6"/>
          <p:cNvSpPr txBox="1"/>
          <p:nvPr/>
        </p:nvSpPr>
        <p:spPr>
          <a:xfrm>
            <a:off x="2853710" y="1840171"/>
            <a:ext cx="965329" cy="307777"/>
          </a:xfrm>
          <a:prstGeom prst="rect">
            <a:avLst/>
          </a:prstGeom>
          <a:noFill/>
        </p:spPr>
        <p:txBody>
          <a:bodyPr wrap="square" rtlCol="0">
            <a:spAutoFit/>
          </a:bodyPr>
          <a:lstStyle/>
          <a:p>
            <a:r>
              <a:rPr lang="es-EC" sz="1400" dirty="0"/>
              <a:t>Z</a:t>
            </a:r>
          </a:p>
        </p:txBody>
      </p:sp>
      <p:sp>
        <p:nvSpPr>
          <p:cNvPr id="8" name="CuadroTexto 7"/>
          <p:cNvSpPr txBox="1"/>
          <p:nvPr/>
        </p:nvSpPr>
        <p:spPr>
          <a:xfrm>
            <a:off x="2941164" y="3051699"/>
            <a:ext cx="891591" cy="307777"/>
          </a:xfrm>
          <a:prstGeom prst="rect">
            <a:avLst/>
          </a:prstGeom>
          <a:noFill/>
        </p:spPr>
        <p:txBody>
          <a:bodyPr wrap="square" rtlCol="0">
            <a:spAutoFit/>
          </a:bodyPr>
          <a:lstStyle/>
          <a:p>
            <a:r>
              <a:rPr lang="es-EC" sz="1400" dirty="0"/>
              <a:t>X</a:t>
            </a:r>
          </a:p>
        </p:txBody>
      </p:sp>
      <p:sp>
        <p:nvSpPr>
          <p:cNvPr id="9" name="CuadroTexto 8"/>
          <p:cNvSpPr txBox="1"/>
          <p:nvPr/>
        </p:nvSpPr>
        <p:spPr>
          <a:xfrm>
            <a:off x="2747195" y="4382249"/>
            <a:ext cx="1091966" cy="307777"/>
          </a:xfrm>
          <a:prstGeom prst="rect">
            <a:avLst/>
          </a:prstGeom>
          <a:noFill/>
        </p:spPr>
        <p:txBody>
          <a:bodyPr wrap="square" rtlCol="0">
            <a:spAutoFit/>
          </a:bodyPr>
          <a:lstStyle/>
          <a:p>
            <a:r>
              <a:rPr lang="es-EC" sz="1400" dirty="0"/>
              <a:t>Y</a:t>
            </a:r>
          </a:p>
        </p:txBody>
      </p:sp>
      <p:sp>
        <p:nvSpPr>
          <p:cNvPr id="10" name="CuadroTexto 9"/>
          <p:cNvSpPr txBox="1"/>
          <p:nvPr/>
        </p:nvSpPr>
        <p:spPr>
          <a:xfrm>
            <a:off x="4179192" y="1456989"/>
            <a:ext cx="3348994" cy="276999"/>
          </a:xfrm>
          <a:prstGeom prst="rect">
            <a:avLst/>
          </a:prstGeom>
          <a:noFill/>
        </p:spPr>
        <p:txBody>
          <a:bodyPr wrap="square" rtlCol="0">
            <a:spAutoFit/>
          </a:bodyPr>
          <a:lstStyle/>
          <a:p>
            <a:r>
              <a:rPr lang="es-MX" sz="1200" dirty="0"/>
              <a:t>Concentración inhibitoria del 20% (IC</a:t>
            </a:r>
            <a:r>
              <a:rPr lang="es-MX" sz="1200" baseline="-25000" dirty="0"/>
              <a:t>20</a:t>
            </a:r>
            <a:r>
              <a:rPr lang="es-MX" sz="1200" dirty="0"/>
              <a:t>)</a:t>
            </a:r>
            <a:endParaRPr lang="es-EC" sz="1200" dirty="0"/>
          </a:p>
        </p:txBody>
      </p:sp>
      <p:sp>
        <p:nvSpPr>
          <p:cNvPr id="16" name="Abrir llave 15"/>
          <p:cNvSpPr/>
          <p:nvPr/>
        </p:nvSpPr>
        <p:spPr>
          <a:xfrm>
            <a:off x="3832755" y="1456989"/>
            <a:ext cx="233265" cy="97087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sz="1400"/>
          </a:p>
        </p:txBody>
      </p:sp>
      <p:sp>
        <p:nvSpPr>
          <p:cNvPr id="17" name="Abrir llave 16"/>
          <p:cNvSpPr/>
          <p:nvPr/>
        </p:nvSpPr>
        <p:spPr>
          <a:xfrm>
            <a:off x="3833177" y="2775552"/>
            <a:ext cx="233265" cy="97087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sz="1400"/>
          </a:p>
        </p:txBody>
      </p:sp>
      <p:sp>
        <p:nvSpPr>
          <p:cNvPr id="18" name="Abrir llave 17"/>
          <p:cNvSpPr/>
          <p:nvPr/>
        </p:nvSpPr>
        <p:spPr>
          <a:xfrm>
            <a:off x="3832756" y="4074472"/>
            <a:ext cx="233265" cy="97087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sz="1400"/>
          </a:p>
        </p:txBody>
      </p:sp>
      <p:cxnSp>
        <p:nvCxnSpPr>
          <p:cNvPr id="20" name="Conector recto de flecha 19"/>
          <p:cNvCxnSpPr>
            <a:stCxn id="4" idx="3"/>
            <a:endCxn id="7" idx="1"/>
          </p:cNvCxnSpPr>
          <p:nvPr/>
        </p:nvCxnSpPr>
        <p:spPr>
          <a:xfrm flipV="1">
            <a:off x="1925491" y="1994060"/>
            <a:ext cx="928219" cy="12115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ector recto de flecha 20"/>
          <p:cNvCxnSpPr>
            <a:stCxn id="4" idx="3"/>
            <a:endCxn id="8" idx="1"/>
          </p:cNvCxnSpPr>
          <p:nvPr/>
        </p:nvCxnSpPr>
        <p:spPr>
          <a:xfrm flipV="1">
            <a:off x="1925491" y="3205588"/>
            <a:ext cx="101567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ector recto de flecha 23"/>
          <p:cNvCxnSpPr>
            <a:stCxn id="4" idx="3"/>
            <a:endCxn id="9" idx="1"/>
          </p:cNvCxnSpPr>
          <p:nvPr/>
        </p:nvCxnSpPr>
        <p:spPr>
          <a:xfrm>
            <a:off x="1925491" y="3205589"/>
            <a:ext cx="821704" cy="13305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CuadroTexto 26"/>
          <p:cNvSpPr txBox="1"/>
          <p:nvPr/>
        </p:nvSpPr>
        <p:spPr>
          <a:xfrm>
            <a:off x="4179192" y="2035626"/>
            <a:ext cx="3348994" cy="276999"/>
          </a:xfrm>
          <a:prstGeom prst="rect">
            <a:avLst/>
          </a:prstGeom>
          <a:noFill/>
        </p:spPr>
        <p:txBody>
          <a:bodyPr wrap="square" rtlCol="0">
            <a:spAutoFit/>
          </a:bodyPr>
          <a:lstStyle/>
          <a:p>
            <a:r>
              <a:rPr lang="es-MX" sz="1200" dirty="0"/>
              <a:t>Concentración inhibitoria del 50% (IC</a:t>
            </a:r>
            <a:r>
              <a:rPr lang="es-MX" sz="1200" baseline="-25000" dirty="0"/>
              <a:t>50</a:t>
            </a:r>
            <a:r>
              <a:rPr lang="es-MX" sz="1200" dirty="0"/>
              <a:t>)</a:t>
            </a:r>
            <a:endParaRPr lang="es-EC" sz="1200" dirty="0"/>
          </a:p>
        </p:txBody>
      </p:sp>
      <p:sp>
        <p:nvSpPr>
          <p:cNvPr id="28" name="CuadroTexto 27"/>
          <p:cNvSpPr txBox="1"/>
          <p:nvPr/>
        </p:nvSpPr>
        <p:spPr>
          <a:xfrm>
            <a:off x="4179192" y="2775552"/>
            <a:ext cx="2880917" cy="276999"/>
          </a:xfrm>
          <a:prstGeom prst="rect">
            <a:avLst/>
          </a:prstGeom>
          <a:noFill/>
        </p:spPr>
        <p:txBody>
          <a:bodyPr wrap="none" rtlCol="0">
            <a:spAutoFit/>
          </a:bodyPr>
          <a:lstStyle/>
          <a:p>
            <a:r>
              <a:rPr lang="es-MX" sz="1200" dirty="0"/>
              <a:t>Concentración inhibitoria del 20% (IC</a:t>
            </a:r>
            <a:r>
              <a:rPr lang="es-MX" sz="1200" baseline="-25000" dirty="0"/>
              <a:t>20</a:t>
            </a:r>
            <a:r>
              <a:rPr lang="es-MX" sz="1200" dirty="0"/>
              <a:t>)</a:t>
            </a:r>
            <a:endParaRPr lang="es-EC" sz="1200" dirty="0"/>
          </a:p>
        </p:txBody>
      </p:sp>
      <p:sp>
        <p:nvSpPr>
          <p:cNvPr id="29" name="CuadroTexto 28"/>
          <p:cNvSpPr txBox="1"/>
          <p:nvPr/>
        </p:nvSpPr>
        <p:spPr>
          <a:xfrm>
            <a:off x="4179192" y="3354189"/>
            <a:ext cx="2880917" cy="276999"/>
          </a:xfrm>
          <a:prstGeom prst="rect">
            <a:avLst/>
          </a:prstGeom>
          <a:noFill/>
        </p:spPr>
        <p:txBody>
          <a:bodyPr wrap="none" rtlCol="0">
            <a:spAutoFit/>
          </a:bodyPr>
          <a:lstStyle/>
          <a:p>
            <a:r>
              <a:rPr lang="es-MX" sz="1200" dirty="0"/>
              <a:t>Concentración inhibitoria del 50% (IC</a:t>
            </a:r>
            <a:r>
              <a:rPr lang="es-MX" sz="1200" baseline="-25000" dirty="0"/>
              <a:t>50</a:t>
            </a:r>
            <a:r>
              <a:rPr lang="es-MX" sz="1200" dirty="0"/>
              <a:t>)</a:t>
            </a:r>
            <a:endParaRPr lang="es-EC" sz="1200" dirty="0"/>
          </a:p>
        </p:txBody>
      </p:sp>
      <p:sp>
        <p:nvSpPr>
          <p:cNvPr id="30" name="CuadroTexto 29"/>
          <p:cNvSpPr txBox="1"/>
          <p:nvPr/>
        </p:nvSpPr>
        <p:spPr>
          <a:xfrm>
            <a:off x="4179192" y="4074472"/>
            <a:ext cx="3348994" cy="276999"/>
          </a:xfrm>
          <a:prstGeom prst="rect">
            <a:avLst/>
          </a:prstGeom>
          <a:noFill/>
        </p:spPr>
        <p:txBody>
          <a:bodyPr wrap="square" rtlCol="0">
            <a:spAutoFit/>
          </a:bodyPr>
          <a:lstStyle/>
          <a:p>
            <a:r>
              <a:rPr lang="es-MX" sz="1200" dirty="0"/>
              <a:t>Concentración inhibitoria del 20% (IC</a:t>
            </a:r>
            <a:r>
              <a:rPr lang="es-MX" sz="1200" baseline="-25000" dirty="0"/>
              <a:t>20</a:t>
            </a:r>
            <a:r>
              <a:rPr lang="es-MX" sz="1200" dirty="0"/>
              <a:t>)</a:t>
            </a:r>
            <a:endParaRPr lang="es-EC" sz="1200" dirty="0"/>
          </a:p>
        </p:txBody>
      </p:sp>
      <p:sp>
        <p:nvSpPr>
          <p:cNvPr id="31" name="CuadroTexto 30"/>
          <p:cNvSpPr txBox="1"/>
          <p:nvPr/>
        </p:nvSpPr>
        <p:spPr>
          <a:xfrm>
            <a:off x="4179192" y="4653109"/>
            <a:ext cx="3348994" cy="276999"/>
          </a:xfrm>
          <a:prstGeom prst="rect">
            <a:avLst/>
          </a:prstGeom>
          <a:noFill/>
        </p:spPr>
        <p:txBody>
          <a:bodyPr wrap="square" rtlCol="0">
            <a:spAutoFit/>
          </a:bodyPr>
          <a:lstStyle/>
          <a:p>
            <a:r>
              <a:rPr lang="es-MX" sz="1200" dirty="0"/>
              <a:t>Concentración inhibitoria del 50% (IC</a:t>
            </a:r>
            <a:r>
              <a:rPr lang="es-MX" sz="1200" baseline="-25000" dirty="0"/>
              <a:t>50</a:t>
            </a:r>
            <a:r>
              <a:rPr lang="es-MX" sz="1200" dirty="0"/>
              <a:t>)</a:t>
            </a:r>
            <a:endParaRPr lang="es-EC" sz="1200" dirty="0"/>
          </a:p>
        </p:txBody>
      </p:sp>
      <p:sp>
        <p:nvSpPr>
          <p:cNvPr id="32" name="Título 1"/>
          <p:cNvSpPr>
            <a:spLocks noGrp="1"/>
          </p:cNvSpPr>
          <p:nvPr>
            <p:ph type="title"/>
          </p:nvPr>
        </p:nvSpPr>
        <p:spPr>
          <a:xfrm>
            <a:off x="573110" y="325573"/>
            <a:ext cx="10623426" cy="1320800"/>
          </a:xfrm>
        </p:spPr>
        <p:txBody>
          <a:bodyPr/>
          <a:lstStyle/>
          <a:p>
            <a:pPr algn="l"/>
            <a:r>
              <a:rPr lang="es-EC" dirty="0">
                <a:solidFill>
                  <a:schemeClr val="tx1"/>
                </a:solidFill>
                <a:latin typeface="Times New Roman" panose="02020603050405020304" pitchFamily="18" charset="0"/>
                <a:cs typeface="Times New Roman" panose="02020603050405020304" pitchFamily="18" charset="0"/>
              </a:rPr>
              <a:t>Antecedentes-Curvas de proliferación</a:t>
            </a:r>
          </a:p>
        </p:txBody>
      </p:sp>
      <p:graphicFrame>
        <p:nvGraphicFramePr>
          <p:cNvPr id="3" name="Tabla 2"/>
          <p:cNvGraphicFramePr>
            <a:graphicFrameLocks noGrp="1"/>
          </p:cNvGraphicFramePr>
          <p:nvPr>
            <p:extLst>
              <p:ext uri="{D42A27DB-BD31-4B8C-83A1-F6EECF244321}">
                <p14:modId xmlns:p14="http://schemas.microsoft.com/office/powerpoint/2010/main" val="4235361634"/>
              </p:ext>
            </p:extLst>
          </p:nvPr>
        </p:nvGraphicFramePr>
        <p:xfrm>
          <a:off x="7528186" y="2188156"/>
          <a:ext cx="4028512" cy="2033105"/>
        </p:xfrm>
        <a:graphic>
          <a:graphicData uri="http://schemas.openxmlformats.org/drawingml/2006/table">
            <a:tbl>
              <a:tblPr firstRow="1" firstCol="1" bandRow="1">
                <a:tableStyleId>{5940675A-B579-460E-94D1-54222C63F5DA}</a:tableStyleId>
              </a:tblPr>
              <a:tblGrid>
                <a:gridCol w="1099361">
                  <a:extLst>
                    <a:ext uri="{9D8B030D-6E8A-4147-A177-3AD203B41FA5}">
                      <a16:colId xmlns:a16="http://schemas.microsoft.com/office/drawing/2014/main" val="406205472"/>
                    </a:ext>
                  </a:extLst>
                </a:gridCol>
                <a:gridCol w="1465558">
                  <a:extLst>
                    <a:ext uri="{9D8B030D-6E8A-4147-A177-3AD203B41FA5}">
                      <a16:colId xmlns:a16="http://schemas.microsoft.com/office/drawing/2014/main" val="2216112015"/>
                    </a:ext>
                  </a:extLst>
                </a:gridCol>
                <a:gridCol w="1463593">
                  <a:extLst>
                    <a:ext uri="{9D8B030D-6E8A-4147-A177-3AD203B41FA5}">
                      <a16:colId xmlns:a16="http://schemas.microsoft.com/office/drawing/2014/main" val="100384721"/>
                    </a:ext>
                  </a:extLst>
                </a:gridCol>
              </a:tblGrid>
              <a:tr h="635511">
                <a:tc>
                  <a:txBody>
                    <a:bodyPr/>
                    <a:lstStyle/>
                    <a:p>
                      <a:pPr algn="ctr">
                        <a:lnSpc>
                          <a:spcPct val="150000"/>
                        </a:lnSpc>
                        <a:spcAft>
                          <a:spcPts val="0"/>
                        </a:spcAft>
                      </a:pPr>
                      <a:r>
                        <a:rPr lang="es-MX" sz="1200" b="1" dirty="0">
                          <a:effectLst/>
                          <a:latin typeface="Times New Roman" panose="02020603050405020304" pitchFamily="18" charset="0"/>
                          <a:cs typeface="Times New Roman" panose="02020603050405020304" pitchFamily="18" charset="0"/>
                        </a:rPr>
                        <a:t>Fármaco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MX" sz="1200" b="1" dirty="0">
                          <a:effectLst/>
                          <a:latin typeface="Times New Roman" panose="02020603050405020304" pitchFamily="18" charset="0"/>
                          <a:cs typeface="Times New Roman" panose="02020603050405020304" pitchFamily="18" charset="0"/>
                        </a:rPr>
                        <a:t>Concentración inhibitoria del 20% (IC</a:t>
                      </a:r>
                      <a:r>
                        <a:rPr lang="es-MX" sz="1200" b="1" baseline="-25000" dirty="0">
                          <a:effectLst/>
                          <a:latin typeface="Times New Roman" panose="02020603050405020304" pitchFamily="18" charset="0"/>
                          <a:cs typeface="Times New Roman" panose="02020603050405020304" pitchFamily="18" charset="0"/>
                        </a:rPr>
                        <a:t>20</a:t>
                      </a:r>
                      <a:r>
                        <a:rPr lang="es-MX" sz="1200" b="1" dirty="0">
                          <a:effectLst/>
                          <a:latin typeface="Times New Roman" panose="02020603050405020304" pitchFamily="18" charset="0"/>
                          <a:cs typeface="Times New Roman" panose="02020603050405020304" pitchFamily="18" charset="0"/>
                        </a:rPr>
                        <a:t>)</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MX" sz="1200" b="1" dirty="0">
                          <a:effectLst/>
                          <a:latin typeface="Times New Roman" panose="02020603050405020304" pitchFamily="18" charset="0"/>
                          <a:cs typeface="Times New Roman" panose="02020603050405020304" pitchFamily="18" charset="0"/>
                        </a:rPr>
                        <a:t>Concentración inhibitoria del 50% (IC</a:t>
                      </a:r>
                      <a:r>
                        <a:rPr lang="es-MX" sz="1200" b="1" baseline="-25000" dirty="0">
                          <a:effectLst/>
                          <a:latin typeface="Times New Roman" panose="02020603050405020304" pitchFamily="18" charset="0"/>
                          <a:cs typeface="Times New Roman" panose="02020603050405020304" pitchFamily="18" charset="0"/>
                        </a:rPr>
                        <a:t>50</a:t>
                      </a:r>
                      <a:r>
                        <a:rPr lang="es-MX" sz="1200" b="1" dirty="0">
                          <a:effectLst/>
                          <a:latin typeface="Times New Roman" panose="02020603050405020304" pitchFamily="18" charset="0"/>
                          <a:cs typeface="Times New Roman" panose="02020603050405020304" pitchFamily="18" charset="0"/>
                        </a:rPr>
                        <a:t>)</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7116936"/>
                  </a:ext>
                </a:extLst>
              </a:tr>
              <a:tr h="252000">
                <a:tc>
                  <a:txBody>
                    <a:bodyPr/>
                    <a:lstStyle/>
                    <a:p>
                      <a:pPr algn="ctr">
                        <a:lnSpc>
                          <a:spcPct val="150000"/>
                        </a:lnSpc>
                        <a:spcAft>
                          <a:spcPts val="0"/>
                        </a:spcAft>
                      </a:pPr>
                      <a:r>
                        <a:rPr lang="es-MX" sz="1200" b="1" dirty="0">
                          <a:effectLst/>
                          <a:latin typeface="Times New Roman" panose="02020603050405020304" pitchFamily="18" charset="0"/>
                          <a:cs typeface="Times New Roman" panose="02020603050405020304" pitchFamily="18" charset="0"/>
                        </a:rPr>
                        <a:t>Z</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MX" sz="1200" dirty="0">
                          <a:effectLst/>
                          <a:latin typeface="Times New Roman" panose="02020603050405020304" pitchFamily="18" charset="0"/>
                          <a:cs typeface="Times New Roman" panose="02020603050405020304" pitchFamily="18" charset="0"/>
                        </a:rPr>
                        <a:t>7.5 µM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MX" sz="1200">
                          <a:effectLst/>
                          <a:latin typeface="Times New Roman" panose="02020603050405020304" pitchFamily="18" charset="0"/>
                          <a:cs typeface="Times New Roman" panose="02020603050405020304" pitchFamily="18" charset="0"/>
                        </a:rPr>
                        <a:t>9.22 µM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6997113"/>
                  </a:ext>
                </a:extLst>
              </a:tr>
              <a:tr h="835274">
                <a:tc>
                  <a:txBody>
                    <a:bodyPr/>
                    <a:lstStyle/>
                    <a:p>
                      <a:pPr algn="ctr">
                        <a:lnSpc>
                          <a:spcPct val="150000"/>
                        </a:lnSpc>
                        <a:spcAft>
                          <a:spcPts val="0"/>
                        </a:spcAft>
                      </a:pPr>
                      <a:r>
                        <a:rPr lang="es-MX" sz="1200" b="1" dirty="0">
                          <a:effectLst/>
                          <a:latin typeface="Times New Roman" panose="02020603050405020304" pitchFamily="18" charset="0"/>
                          <a:cs typeface="Times New Roman" panose="02020603050405020304" pitchFamily="18" charset="0"/>
                        </a:rPr>
                        <a:t>Y</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0000"/>
                        </a:lnSpc>
                        <a:spcAft>
                          <a:spcPts val="0"/>
                        </a:spcAft>
                      </a:pPr>
                      <a:r>
                        <a:rPr lang="es-MX" sz="1200" dirty="0">
                          <a:effectLst/>
                          <a:latin typeface="Times New Roman" panose="02020603050405020304" pitchFamily="18" charset="0"/>
                          <a:cs typeface="Times New Roman" panose="02020603050405020304" pitchFamily="18" charset="0"/>
                        </a:rPr>
                        <a:t>Debido a que no realizó ningún efecto sobre la línea celular A549, se utilizó una concentración de 5 µM; concentración reportada por </a:t>
                      </a:r>
                      <a:r>
                        <a:rPr lang="es-EC" sz="1200" dirty="0" err="1">
                          <a:effectLst/>
                          <a:latin typeface="Times New Roman" panose="02020603050405020304" pitchFamily="18" charset="0"/>
                          <a:cs typeface="Times New Roman" panose="02020603050405020304" pitchFamily="18" charset="0"/>
                        </a:rPr>
                        <a:t>Siegfried</a:t>
                      </a:r>
                      <a:r>
                        <a:rPr lang="es-EC" sz="1200" dirty="0">
                          <a:effectLst/>
                          <a:latin typeface="Times New Roman" panose="02020603050405020304" pitchFamily="18" charset="0"/>
                          <a:cs typeface="Times New Roman" panose="02020603050405020304" pitchFamily="18" charset="0"/>
                        </a:rPr>
                        <a:t>, et. al. 2012</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436901809"/>
                  </a:ext>
                </a:extLst>
              </a:tr>
              <a:tr h="288000">
                <a:tc>
                  <a:txBody>
                    <a:bodyPr/>
                    <a:lstStyle/>
                    <a:p>
                      <a:pPr algn="ctr">
                        <a:lnSpc>
                          <a:spcPct val="150000"/>
                        </a:lnSpc>
                        <a:spcAft>
                          <a:spcPts val="0"/>
                        </a:spcAft>
                      </a:pPr>
                      <a:r>
                        <a:rPr lang="es-MX" sz="1200" b="1" dirty="0">
                          <a:effectLst/>
                          <a:latin typeface="Times New Roman" panose="02020603050405020304" pitchFamily="18" charset="0"/>
                          <a:cs typeface="Times New Roman" panose="02020603050405020304" pitchFamily="18" charset="0"/>
                        </a:rPr>
                        <a:t>X</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MX" sz="1200" dirty="0">
                          <a:effectLst/>
                          <a:latin typeface="Times New Roman" panose="02020603050405020304" pitchFamily="18" charset="0"/>
                          <a:cs typeface="Times New Roman" panose="02020603050405020304" pitchFamily="18" charset="0"/>
                        </a:rPr>
                        <a:t>15 µM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MX" sz="1200" dirty="0">
                          <a:effectLst/>
                          <a:latin typeface="Times New Roman" panose="02020603050405020304" pitchFamily="18" charset="0"/>
                          <a:cs typeface="Times New Roman" panose="02020603050405020304" pitchFamily="18" charset="0"/>
                        </a:rPr>
                        <a:t>26.4 µM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5942742"/>
                  </a:ext>
                </a:extLst>
              </a:tr>
            </a:tbl>
          </a:graphicData>
        </a:graphic>
      </p:graphicFrame>
      <p:sp>
        <p:nvSpPr>
          <p:cNvPr id="11" name="Rectángulo 10"/>
          <p:cNvSpPr/>
          <p:nvPr/>
        </p:nvSpPr>
        <p:spPr>
          <a:xfrm>
            <a:off x="8988035" y="2855565"/>
            <a:ext cx="759992" cy="2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Rectángulo 24"/>
          <p:cNvSpPr/>
          <p:nvPr/>
        </p:nvSpPr>
        <p:spPr>
          <a:xfrm>
            <a:off x="8988035" y="3951477"/>
            <a:ext cx="759992" cy="2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p:cNvSpPr/>
          <p:nvPr/>
        </p:nvSpPr>
        <p:spPr>
          <a:xfrm>
            <a:off x="10436544" y="2855565"/>
            <a:ext cx="759992" cy="2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Rectángulo 33"/>
          <p:cNvSpPr/>
          <p:nvPr/>
        </p:nvSpPr>
        <p:spPr>
          <a:xfrm>
            <a:off x="9952213" y="3482960"/>
            <a:ext cx="410109" cy="2546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METODOLOGÍA</a:t>
            </a:r>
          </a:p>
        </p:txBody>
      </p:sp>
    </p:spTree>
    <p:extLst>
      <p:ext uri="{BB962C8B-B14F-4D97-AF65-F5344CB8AC3E}">
        <p14:creationId xmlns:p14="http://schemas.microsoft.com/office/powerpoint/2010/main" val="295622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142169" y="3461866"/>
            <a:ext cx="1227129" cy="692851"/>
          </a:xfrm>
          <a:prstGeom prst="rect">
            <a:avLst/>
          </a:prstGeom>
        </p:spPr>
      </p:pic>
      <p:pic>
        <p:nvPicPr>
          <p:cNvPr id="8" name="Imagen 7"/>
          <p:cNvPicPr>
            <a:picLocks noChangeAspect="1"/>
          </p:cNvPicPr>
          <p:nvPr/>
        </p:nvPicPr>
        <p:blipFill>
          <a:blip r:embed="rId2"/>
          <a:stretch>
            <a:fillRect/>
          </a:stretch>
        </p:blipFill>
        <p:spPr>
          <a:xfrm>
            <a:off x="1142169" y="2603256"/>
            <a:ext cx="1227129" cy="692851"/>
          </a:xfrm>
          <a:prstGeom prst="rect">
            <a:avLst/>
          </a:prstGeom>
        </p:spPr>
      </p:pic>
      <p:pic>
        <p:nvPicPr>
          <p:cNvPr id="9" name="Imagen 8"/>
          <p:cNvPicPr>
            <a:picLocks noChangeAspect="1"/>
          </p:cNvPicPr>
          <p:nvPr/>
        </p:nvPicPr>
        <p:blipFill>
          <a:blip r:embed="rId2"/>
          <a:stretch>
            <a:fillRect/>
          </a:stretch>
        </p:blipFill>
        <p:spPr>
          <a:xfrm>
            <a:off x="1162266" y="1748767"/>
            <a:ext cx="1227129" cy="692851"/>
          </a:xfrm>
          <a:prstGeom prst="rect">
            <a:avLst/>
          </a:prstGeom>
        </p:spPr>
      </p:pic>
      <p:sp>
        <p:nvSpPr>
          <p:cNvPr id="15" name="CuadroTexto 14"/>
          <p:cNvSpPr txBox="1"/>
          <p:nvPr/>
        </p:nvSpPr>
        <p:spPr>
          <a:xfrm>
            <a:off x="2675526" y="1932261"/>
            <a:ext cx="746448" cy="276999"/>
          </a:xfrm>
          <a:prstGeom prst="rect">
            <a:avLst/>
          </a:prstGeom>
          <a:noFill/>
        </p:spPr>
        <p:txBody>
          <a:bodyPr wrap="square" rtlCol="0">
            <a:spAutoFit/>
          </a:bodyPr>
          <a:lstStyle/>
          <a:p>
            <a:r>
              <a:rPr lang="es-EC" sz="1200" dirty="0"/>
              <a:t>Control</a:t>
            </a:r>
          </a:p>
        </p:txBody>
      </p:sp>
      <p:sp>
        <p:nvSpPr>
          <p:cNvPr id="16" name="CuadroTexto 15"/>
          <p:cNvSpPr txBox="1"/>
          <p:nvPr/>
        </p:nvSpPr>
        <p:spPr>
          <a:xfrm>
            <a:off x="2468186" y="2820688"/>
            <a:ext cx="1474552" cy="276999"/>
          </a:xfrm>
          <a:prstGeom prst="rect">
            <a:avLst/>
          </a:prstGeom>
          <a:noFill/>
        </p:spPr>
        <p:txBody>
          <a:bodyPr wrap="square" rtlCol="0">
            <a:spAutoFit/>
          </a:bodyPr>
          <a:lstStyle/>
          <a:p>
            <a:r>
              <a:rPr lang="es-EC" sz="1200" dirty="0"/>
              <a:t>Vehículo (DMSO)</a:t>
            </a:r>
          </a:p>
        </p:txBody>
      </p:sp>
      <p:sp>
        <p:nvSpPr>
          <p:cNvPr id="18" name="CuadroTexto 17"/>
          <p:cNvSpPr txBox="1"/>
          <p:nvPr/>
        </p:nvSpPr>
        <p:spPr>
          <a:xfrm>
            <a:off x="2468185" y="4529135"/>
            <a:ext cx="1206329" cy="276999"/>
          </a:xfrm>
          <a:prstGeom prst="rect">
            <a:avLst/>
          </a:prstGeom>
          <a:noFill/>
        </p:spPr>
        <p:txBody>
          <a:bodyPr wrap="square" rtlCol="0">
            <a:spAutoFit/>
          </a:bodyPr>
          <a:lstStyle/>
          <a:p>
            <a:r>
              <a:rPr lang="es-EC" sz="1200" dirty="0"/>
              <a:t>X </a:t>
            </a:r>
            <a:r>
              <a:rPr lang="es-MX" sz="1200" dirty="0"/>
              <a:t>IC</a:t>
            </a:r>
            <a:r>
              <a:rPr lang="es-MX" sz="1200" baseline="-25000" dirty="0"/>
              <a:t>20</a:t>
            </a:r>
            <a:endParaRPr lang="es-EC" sz="1200" dirty="0"/>
          </a:p>
        </p:txBody>
      </p:sp>
      <p:sp>
        <p:nvSpPr>
          <p:cNvPr id="20" name="CuadroTexto 19"/>
          <p:cNvSpPr txBox="1"/>
          <p:nvPr/>
        </p:nvSpPr>
        <p:spPr>
          <a:xfrm>
            <a:off x="2430811" y="5439006"/>
            <a:ext cx="1281075" cy="646331"/>
          </a:xfrm>
          <a:prstGeom prst="rect">
            <a:avLst/>
          </a:prstGeom>
          <a:noFill/>
        </p:spPr>
        <p:txBody>
          <a:bodyPr wrap="square" rtlCol="0">
            <a:spAutoFit/>
          </a:bodyPr>
          <a:lstStyle/>
          <a:p>
            <a:pPr algn="ctr"/>
            <a:r>
              <a:rPr lang="es-EC" sz="1200" dirty="0"/>
              <a:t>Z </a:t>
            </a:r>
            <a:r>
              <a:rPr lang="es-MX" sz="1200" dirty="0"/>
              <a:t>IC</a:t>
            </a:r>
            <a:r>
              <a:rPr lang="es-MX" sz="1200" baseline="-25000" dirty="0"/>
              <a:t>20</a:t>
            </a:r>
          </a:p>
          <a:p>
            <a:pPr algn="ctr"/>
            <a:r>
              <a:rPr lang="es-EC" sz="1200" dirty="0"/>
              <a:t>+ </a:t>
            </a:r>
          </a:p>
          <a:p>
            <a:pPr algn="ctr"/>
            <a:r>
              <a:rPr lang="es-EC" sz="1200" dirty="0"/>
              <a:t>X </a:t>
            </a:r>
            <a:r>
              <a:rPr lang="es-MX" sz="1200" dirty="0"/>
              <a:t>IC</a:t>
            </a:r>
            <a:r>
              <a:rPr lang="es-MX" sz="1200" baseline="-25000" dirty="0"/>
              <a:t>20</a:t>
            </a:r>
            <a:endParaRPr lang="es-EC" sz="1200" dirty="0"/>
          </a:p>
        </p:txBody>
      </p:sp>
      <p:pic>
        <p:nvPicPr>
          <p:cNvPr id="23" name="Imagen 22"/>
          <p:cNvPicPr>
            <a:picLocks noChangeAspect="1"/>
          </p:cNvPicPr>
          <p:nvPr/>
        </p:nvPicPr>
        <p:blipFill>
          <a:blip r:embed="rId2"/>
          <a:stretch>
            <a:fillRect/>
          </a:stretch>
        </p:blipFill>
        <p:spPr>
          <a:xfrm>
            <a:off x="1142169" y="5206262"/>
            <a:ext cx="1227129" cy="692851"/>
          </a:xfrm>
          <a:prstGeom prst="rect">
            <a:avLst/>
          </a:prstGeom>
        </p:spPr>
      </p:pic>
      <p:pic>
        <p:nvPicPr>
          <p:cNvPr id="24" name="Imagen 23"/>
          <p:cNvPicPr>
            <a:picLocks noChangeAspect="1"/>
          </p:cNvPicPr>
          <p:nvPr/>
        </p:nvPicPr>
        <p:blipFill>
          <a:blip r:embed="rId2"/>
          <a:stretch>
            <a:fillRect/>
          </a:stretch>
        </p:blipFill>
        <p:spPr>
          <a:xfrm>
            <a:off x="1142169" y="4321210"/>
            <a:ext cx="1227129" cy="692851"/>
          </a:xfrm>
          <a:prstGeom prst="rect">
            <a:avLst/>
          </a:prstGeom>
        </p:spPr>
      </p:pic>
      <p:sp>
        <p:nvSpPr>
          <p:cNvPr id="36" name="CuadroTexto 35"/>
          <p:cNvSpPr txBox="1"/>
          <p:nvPr/>
        </p:nvSpPr>
        <p:spPr>
          <a:xfrm>
            <a:off x="2506914" y="3619264"/>
            <a:ext cx="1281075" cy="276999"/>
          </a:xfrm>
          <a:prstGeom prst="rect">
            <a:avLst/>
          </a:prstGeom>
          <a:noFill/>
        </p:spPr>
        <p:txBody>
          <a:bodyPr wrap="square" rtlCol="0">
            <a:spAutoFit/>
          </a:bodyPr>
          <a:lstStyle/>
          <a:p>
            <a:r>
              <a:rPr lang="es-EC" sz="1200" dirty="0"/>
              <a:t>Z </a:t>
            </a:r>
            <a:r>
              <a:rPr lang="es-MX" sz="1200" dirty="0"/>
              <a:t>IC</a:t>
            </a:r>
            <a:r>
              <a:rPr lang="es-MX" sz="1200" baseline="-25000" dirty="0"/>
              <a:t>20</a:t>
            </a:r>
            <a:endParaRPr lang="es-EC" sz="1200" dirty="0"/>
          </a:p>
        </p:txBody>
      </p:sp>
      <p:pic>
        <p:nvPicPr>
          <p:cNvPr id="39" name="Imagen 38"/>
          <p:cNvPicPr>
            <a:picLocks noChangeAspect="1"/>
          </p:cNvPicPr>
          <p:nvPr/>
        </p:nvPicPr>
        <p:blipFill>
          <a:blip r:embed="rId2"/>
          <a:stretch>
            <a:fillRect/>
          </a:stretch>
        </p:blipFill>
        <p:spPr>
          <a:xfrm>
            <a:off x="4442949" y="3487574"/>
            <a:ext cx="1227129" cy="692851"/>
          </a:xfrm>
          <a:prstGeom prst="rect">
            <a:avLst/>
          </a:prstGeom>
        </p:spPr>
      </p:pic>
      <p:pic>
        <p:nvPicPr>
          <p:cNvPr id="40" name="Imagen 39"/>
          <p:cNvPicPr>
            <a:picLocks noChangeAspect="1"/>
          </p:cNvPicPr>
          <p:nvPr/>
        </p:nvPicPr>
        <p:blipFill>
          <a:blip r:embed="rId2"/>
          <a:stretch>
            <a:fillRect/>
          </a:stretch>
        </p:blipFill>
        <p:spPr>
          <a:xfrm>
            <a:off x="4442949" y="2628964"/>
            <a:ext cx="1227129" cy="692851"/>
          </a:xfrm>
          <a:prstGeom prst="rect">
            <a:avLst/>
          </a:prstGeom>
        </p:spPr>
      </p:pic>
      <p:pic>
        <p:nvPicPr>
          <p:cNvPr id="41" name="Imagen 40"/>
          <p:cNvPicPr>
            <a:picLocks noChangeAspect="1"/>
          </p:cNvPicPr>
          <p:nvPr/>
        </p:nvPicPr>
        <p:blipFill>
          <a:blip r:embed="rId2"/>
          <a:stretch>
            <a:fillRect/>
          </a:stretch>
        </p:blipFill>
        <p:spPr>
          <a:xfrm>
            <a:off x="4463046" y="1774475"/>
            <a:ext cx="1227129" cy="692851"/>
          </a:xfrm>
          <a:prstGeom prst="rect">
            <a:avLst/>
          </a:prstGeom>
        </p:spPr>
      </p:pic>
      <p:sp>
        <p:nvSpPr>
          <p:cNvPr id="42" name="CuadroTexto 41"/>
          <p:cNvSpPr txBox="1"/>
          <p:nvPr/>
        </p:nvSpPr>
        <p:spPr>
          <a:xfrm>
            <a:off x="5993859" y="1952783"/>
            <a:ext cx="746448" cy="276999"/>
          </a:xfrm>
          <a:prstGeom prst="rect">
            <a:avLst/>
          </a:prstGeom>
          <a:noFill/>
        </p:spPr>
        <p:txBody>
          <a:bodyPr wrap="square" rtlCol="0">
            <a:spAutoFit/>
          </a:bodyPr>
          <a:lstStyle/>
          <a:p>
            <a:r>
              <a:rPr lang="es-EC" sz="1200" dirty="0"/>
              <a:t>Control</a:t>
            </a:r>
          </a:p>
        </p:txBody>
      </p:sp>
      <p:sp>
        <p:nvSpPr>
          <p:cNvPr id="43" name="CuadroTexto 42"/>
          <p:cNvSpPr txBox="1"/>
          <p:nvPr/>
        </p:nvSpPr>
        <p:spPr>
          <a:xfrm>
            <a:off x="5733774" y="2832335"/>
            <a:ext cx="1474552" cy="276999"/>
          </a:xfrm>
          <a:prstGeom prst="rect">
            <a:avLst/>
          </a:prstGeom>
          <a:noFill/>
        </p:spPr>
        <p:txBody>
          <a:bodyPr wrap="square" rtlCol="0">
            <a:spAutoFit/>
          </a:bodyPr>
          <a:lstStyle/>
          <a:p>
            <a:r>
              <a:rPr lang="es-EC" sz="1200" dirty="0"/>
              <a:t>Vehículo (DMSO)</a:t>
            </a:r>
          </a:p>
        </p:txBody>
      </p:sp>
      <p:sp>
        <p:nvSpPr>
          <p:cNvPr id="44" name="CuadroTexto 43"/>
          <p:cNvSpPr txBox="1"/>
          <p:nvPr/>
        </p:nvSpPr>
        <p:spPr>
          <a:xfrm>
            <a:off x="5930398" y="4540546"/>
            <a:ext cx="1070771" cy="276999"/>
          </a:xfrm>
          <a:prstGeom prst="rect">
            <a:avLst/>
          </a:prstGeom>
          <a:noFill/>
        </p:spPr>
        <p:txBody>
          <a:bodyPr wrap="square" rtlCol="0">
            <a:spAutoFit/>
          </a:bodyPr>
          <a:lstStyle/>
          <a:p>
            <a:r>
              <a:rPr lang="es-EC" sz="1200" dirty="0"/>
              <a:t>Y</a:t>
            </a:r>
          </a:p>
        </p:txBody>
      </p:sp>
      <p:sp>
        <p:nvSpPr>
          <p:cNvPr id="45" name="CuadroTexto 44"/>
          <p:cNvSpPr txBox="1"/>
          <p:nvPr/>
        </p:nvSpPr>
        <p:spPr>
          <a:xfrm>
            <a:off x="5760603" y="5439006"/>
            <a:ext cx="1281075" cy="646331"/>
          </a:xfrm>
          <a:prstGeom prst="rect">
            <a:avLst/>
          </a:prstGeom>
          <a:noFill/>
        </p:spPr>
        <p:txBody>
          <a:bodyPr wrap="square" rtlCol="0">
            <a:spAutoFit/>
          </a:bodyPr>
          <a:lstStyle/>
          <a:p>
            <a:pPr algn="ctr"/>
            <a:r>
              <a:rPr lang="es-EC" sz="1200" dirty="0"/>
              <a:t>Z </a:t>
            </a:r>
            <a:r>
              <a:rPr lang="es-MX" sz="1200" dirty="0"/>
              <a:t>IC</a:t>
            </a:r>
            <a:r>
              <a:rPr lang="es-MX" sz="1200" baseline="-25000" dirty="0"/>
              <a:t>50</a:t>
            </a:r>
          </a:p>
          <a:p>
            <a:pPr algn="ctr"/>
            <a:r>
              <a:rPr lang="es-EC" sz="1200" dirty="0"/>
              <a:t>+ </a:t>
            </a:r>
          </a:p>
          <a:p>
            <a:pPr algn="ctr"/>
            <a:r>
              <a:rPr lang="es-EC" sz="1200" dirty="0"/>
              <a:t>Y</a:t>
            </a:r>
          </a:p>
        </p:txBody>
      </p:sp>
      <p:pic>
        <p:nvPicPr>
          <p:cNvPr id="46" name="Imagen 45"/>
          <p:cNvPicPr>
            <a:picLocks noChangeAspect="1"/>
          </p:cNvPicPr>
          <p:nvPr/>
        </p:nvPicPr>
        <p:blipFill>
          <a:blip r:embed="rId2"/>
          <a:stretch>
            <a:fillRect/>
          </a:stretch>
        </p:blipFill>
        <p:spPr>
          <a:xfrm>
            <a:off x="4442949" y="5231970"/>
            <a:ext cx="1227129" cy="692851"/>
          </a:xfrm>
          <a:prstGeom prst="rect">
            <a:avLst/>
          </a:prstGeom>
        </p:spPr>
      </p:pic>
      <p:pic>
        <p:nvPicPr>
          <p:cNvPr id="47" name="Imagen 46"/>
          <p:cNvPicPr>
            <a:picLocks noChangeAspect="1"/>
          </p:cNvPicPr>
          <p:nvPr/>
        </p:nvPicPr>
        <p:blipFill>
          <a:blip r:embed="rId2"/>
          <a:stretch>
            <a:fillRect/>
          </a:stretch>
        </p:blipFill>
        <p:spPr>
          <a:xfrm>
            <a:off x="4442949" y="4346918"/>
            <a:ext cx="1227129" cy="692851"/>
          </a:xfrm>
          <a:prstGeom prst="rect">
            <a:avLst/>
          </a:prstGeom>
        </p:spPr>
      </p:pic>
      <p:sp>
        <p:nvSpPr>
          <p:cNvPr id="48" name="CuadroTexto 47"/>
          <p:cNvSpPr txBox="1"/>
          <p:nvPr/>
        </p:nvSpPr>
        <p:spPr>
          <a:xfrm>
            <a:off x="5861640" y="3639785"/>
            <a:ext cx="1281075" cy="276999"/>
          </a:xfrm>
          <a:prstGeom prst="rect">
            <a:avLst/>
          </a:prstGeom>
          <a:noFill/>
        </p:spPr>
        <p:txBody>
          <a:bodyPr wrap="square" rtlCol="0">
            <a:spAutoFit/>
          </a:bodyPr>
          <a:lstStyle/>
          <a:p>
            <a:r>
              <a:rPr lang="es-EC" sz="1200" dirty="0"/>
              <a:t>Z </a:t>
            </a:r>
            <a:r>
              <a:rPr lang="es-MX" sz="1200" dirty="0"/>
              <a:t>IC</a:t>
            </a:r>
            <a:r>
              <a:rPr lang="es-MX" sz="1200" baseline="-25000" dirty="0"/>
              <a:t>50</a:t>
            </a:r>
            <a:endParaRPr lang="es-EC" sz="1200" dirty="0"/>
          </a:p>
        </p:txBody>
      </p:sp>
      <p:graphicFrame>
        <p:nvGraphicFramePr>
          <p:cNvPr id="2" name="Diagrama 1"/>
          <p:cNvGraphicFramePr/>
          <p:nvPr>
            <p:extLst>
              <p:ext uri="{D42A27DB-BD31-4B8C-83A1-F6EECF244321}">
                <p14:modId xmlns:p14="http://schemas.microsoft.com/office/powerpoint/2010/main" val="3258642310"/>
              </p:ext>
            </p:extLst>
          </p:nvPr>
        </p:nvGraphicFramePr>
        <p:xfrm>
          <a:off x="7468646" y="3025178"/>
          <a:ext cx="3947114" cy="2014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ítulo 1"/>
          <p:cNvSpPr txBox="1">
            <a:spLocks/>
          </p:cNvSpPr>
          <p:nvPr/>
        </p:nvSpPr>
        <p:spPr>
          <a:xfrm>
            <a:off x="481716" y="576659"/>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Cultivo celular de A549</a:t>
            </a:r>
            <a:r>
              <a:rPr lang="es-EC" sz="3200" dirty="0"/>
              <a:t> </a:t>
            </a:r>
          </a:p>
        </p:txBody>
      </p:sp>
      <p:sp>
        <p:nvSpPr>
          <p:cNvPr id="27" name="Título 1"/>
          <p:cNvSpPr txBox="1">
            <a:spLocks/>
          </p:cNvSpPr>
          <p:nvPr/>
        </p:nvSpPr>
        <p:spPr>
          <a:xfrm>
            <a:off x="8088878" y="1562141"/>
            <a:ext cx="2706650" cy="500026"/>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dirty="0">
                <a:solidFill>
                  <a:schemeClr val="tx1"/>
                </a:solidFill>
              </a:rPr>
              <a:t>Repeticiones: 3</a:t>
            </a:r>
          </a:p>
        </p:txBody>
      </p:sp>
      <p:sp>
        <p:nvSpPr>
          <p:cNvPr id="28"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METODOLOGÍA</a:t>
            </a:r>
          </a:p>
        </p:txBody>
      </p:sp>
    </p:spTree>
    <p:extLst>
      <p:ext uri="{BB962C8B-B14F-4D97-AF65-F5344CB8AC3E}">
        <p14:creationId xmlns:p14="http://schemas.microsoft.com/office/powerpoint/2010/main" val="34579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cto de flecha 11"/>
          <p:cNvCxnSpPr/>
          <p:nvPr/>
        </p:nvCxnSpPr>
        <p:spPr>
          <a:xfrm flipV="1">
            <a:off x="4531025" y="4255910"/>
            <a:ext cx="2833" cy="5262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7" name="Diagrama 6"/>
          <p:cNvGraphicFramePr/>
          <p:nvPr>
            <p:extLst>
              <p:ext uri="{D42A27DB-BD31-4B8C-83A1-F6EECF244321}">
                <p14:modId xmlns:p14="http://schemas.microsoft.com/office/powerpoint/2010/main" val="2162337642"/>
              </p:ext>
            </p:extLst>
          </p:nvPr>
        </p:nvGraphicFramePr>
        <p:xfrm>
          <a:off x="2140299" y="2008745"/>
          <a:ext cx="9708801" cy="2510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ítulo 1"/>
          <p:cNvSpPr txBox="1">
            <a:spLocks/>
          </p:cNvSpPr>
          <p:nvPr/>
        </p:nvSpPr>
        <p:spPr>
          <a:xfrm>
            <a:off x="436264" y="52725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PCR tiempo real </a:t>
            </a:r>
          </a:p>
        </p:txBody>
      </p:sp>
      <p:pic>
        <p:nvPicPr>
          <p:cNvPr id="17" name="Imagen 16"/>
          <p:cNvPicPr>
            <a:picLocks noChangeAspect="1"/>
          </p:cNvPicPr>
          <p:nvPr/>
        </p:nvPicPr>
        <p:blipFill>
          <a:blip r:embed="rId8"/>
          <a:stretch>
            <a:fillRect/>
          </a:stretch>
        </p:blipFill>
        <p:spPr>
          <a:xfrm>
            <a:off x="376910" y="1403168"/>
            <a:ext cx="1979261" cy="1117513"/>
          </a:xfrm>
          <a:prstGeom prst="rect">
            <a:avLst/>
          </a:prstGeom>
        </p:spPr>
      </p:pic>
      <p:sp>
        <p:nvSpPr>
          <p:cNvPr id="21" name="Flecha derecha 20"/>
          <p:cNvSpPr/>
          <p:nvPr/>
        </p:nvSpPr>
        <p:spPr>
          <a:xfrm rot="1945544">
            <a:off x="2609008" y="2124990"/>
            <a:ext cx="428017" cy="31128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graphicFrame>
        <p:nvGraphicFramePr>
          <p:cNvPr id="3" name="Diagrama 2"/>
          <p:cNvGraphicFramePr/>
          <p:nvPr>
            <p:extLst>
              <p:ext uri="{D42A27DB-BD31-4B8C-83A1-F6EECF244321}">
                <p14:modId xmlns:p14="http://schemas.microsoft.com/office/powerpoint/2010/main" val="3062540186"/>
              </p:ext>
            </p:extLst>
          </p:nvPr>
        </p:nvGraphicFramePr>
        <p:xfrm>
          <a:off x="3374146" y="4962954"/>
          <a:ext cx="2755883" cy="11460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3"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METODOLOGÍA</a:t>
            </a:r>
          </a:p>
        </p:txBody>
      </p:sp>
      <p:sp>
        <p:nvSpPr>
          <p:cNvPr id="14" name="CuadroTexto 13"/>
          <p:cNvSpPr txBox="1"/>
          <p:nvPr/>
        </p:nvSpPr>
        <p:spPr>
          <a:xfrm>
            <a:off x="777641" y="2520681"/>
            <a:ext cx="1644645" cy="307777"/>
          </a:xfrm>
          <a:prstGeom prst="rect">
            <a:avLst/>
          </a:prstGeom>
          <a:noFill/>
        </p:spPr>
        <p:txBody>
          <a:bodyPr wrap="square" rtlCol="0">
            <a:spAutoFit/>
          </a:bodyPr>
          <a:lstStyle/>
          <a:p>
            <a:r>
              <a:rPr lang="es-EC" sz="1400" dirty="0"/>
              <a:t>Células A549</a:t>
            </a:r>
          </a:p>
        </p:txBody>
      </p:sp>
    </p:spTree>
    <p:extLst>
      <p:ext uri="{BB962C8B-B14F-4D97-AF65-F5344CB8AC3E}">
        <p14:creationId xmlns:p14="http://schemas.microsoft.com/office/powerpoint/2010/main" val="1900413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upload.wikimedia.org/wikipedia/commons/1/1e/TaqMan_GX_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945" y="1848054"/>
            <a:ext cx="3274873" cy="4225643"/>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p:cNvSpPr txBox="1">
            <a:spLocks/>
          </p:cNvSpPr>
          <p:nvPr/>
        </p:nvSpPr>
        <p:spPr>
          <a:xfrm>
            <a:off x="436264" y="52725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Método doble delta </a:t>
            </a:r>
            <a:r>
              <a:rPr lang="es-EC" sz="3200" b="1" i="1" dirty="0" err="1">
                <a:solidFill>
                  <a:schemeClr val="tx1"/>
                </a:solidFill>
                <a:latin typeface="Times New Roman" panose="02020603050405020304" pitchFamily="18" charset="0"/>
                <a:cs typeface="Times New Roman" panose="02020603050405020304" pitchFamily="18" charset="0"/>
              </a:rPr>
              <a:t>Ct</a:t>
            </a:r>
            <a:endParaRPr lang="es-EC" sz="3200" b="1" i="1" dirty="0">
              <a:solidFill>
                <a:schemeClr val="tx1"/>
              </a:solidFill>
              <a:latin typeface="Times New Roman" panose="02020603050405020304" pitchFamily="18" charset="0"/>
              <a:cs typeface="Times New Roman" panose="02020603050405020304" pitchFamily="18" charset="0"/>
            </a:endParaRPr>
          </a:p>
        </p:txBody>
      </p:sp>
      <p:sp>
        <p:nvSpPr>
          <p:cNvPr id="13"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METODOLOGÍA</a:t>
            </a:r>
          </a:p>
        </p:txBody>
      </p:sp>
      <p:sp>
        <p:nvSpPr>
          <p:cNvPr id="3" name="CuadroTexto 2"/>
          <p:cNvSpPr txBox="1"/>
          <p:nvPr/>
        </p:nvSpPr>
        <p:spPr>
          <a:xfrm>
            <a:off x="1683461" y="3218426"/>
            <a:ext cx="1847685" cy="369332"/>
          </a:xfrm>
          <a:prstGeom prst="rect">
            <a:avLst/>
          </a:prstGeom>
          <a:noFill/>
        </p:spPr>
        <p:txBody>
          <a:bodyPr wrap="none" rtlCol="0">
            <a:spAutoFit/>
          </a:bodyPr>
          <a:lstStyle/>
          <a:p>
            <a:r>
              <a:rPr lang="es-EC" dirty="0"/>
              <a:t>Sondas </a:t>
            </a:r>
            <a:r>
              <a:rPr lang="es-EC" dirty="0" err="1"/>
              <a:t>TaqMan</a:t>
            </a:r>
            <a:endParaRPr lang="es-EC" dirty="0"/>
          </a:p>
        </p:txBody>
      </p:sp>
      <p:sp>
        <p:nvSpPr>
          <p:cNvPr id="5" name="Rectángulo 4"/>
          <p:cNvSpPr/>
          <p:nvPr/>
        </p:nvSpPr>
        <p:spPr>
          <a:xfrm>
            <a:off x="4840032" y="6285218"/>
            <a:ext cx="2122697" cy="246221"/>
          </a:xfrm>
          <a:prstGeom prst="rect">
            <a:avLst/>
          </a:prstGeom>
        </p:spPr>
        <p:txBody>
          <a:bodyPr wrap="none">
            <a:spAutoFit/>
          </a:bodyPr>
          <a:lstStyle/>
          <a:p>
            <a:r>
              <a:rPr lang="es-EC" sz="1000" dirty="0">
                <a:latin typeface="Times New Roman" panose="02020603050405020304" pitchFamily="18" charset="0"/>
                <a:cs typeface="Times New Roman" panose="02020603050405020304" pitchFamily="18" charset="0"/>
              </a:rPr>
              <a:t>https://es.wikipedia.org/wiki/TaqMan</a:t>
            </a:r>
          </a:p>
        </p:txBody>
      </p:sp>
    </p:spTree>
    <p:extLst>
      <p:ext uri="{BB962C8B-B14F-4D97-AF65-F5344CB8AC3E}">
        <p14:creationId xmlns:p14="http://schemas.microsoft.com/office/powerpoint/2010/main" val="16252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362"/>
                                        </p:tgtEl>
                                      </p:cBhvr>
                                    </p:animEffect>
                                    <p:set>
                                      <p:cBhvr>
                                        <p:cTn id="7" dur="1" fill="hold">
                                          <p:stCondLst>
                                            <p:cond delay="499"/>
                                          </p:stCondLst>
                                        </p:cTn>
                                        <p:tgtEl>
                                          <p:spTgt spid="1536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txBox="1">
            <a:spLocks/>
          </p:cNvSpPr>
          <p:nvPr/>
        </p:nvSpPr>
        <p:spPr>
          <a:xfrm>
            <a:off x="436264" y="52725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Método doble delta </a:t>
            </a:r>
            <a:r>
              <a:rPr lang="es-EC" sz="3200" b="1" i="1" dirty="0" err="1">
                <a:solidFill>
                  <a:schemeClr val="tx1"/>
                </a:solidFill>
                <a:latin typeface="Times New Roman" panose="02020603050405020304" pitchFamily="18" charset="0"/>
                <a:cs typeface="Times New Roman" panose="02020603050405020304" pitchFamily="18" charset="0"/>
              </a:rPr>
              <a:t>Ct</a:t>
            </a:r>
            <a:endParaRPr lang="es-EC" sz="3200" b="1" i="1" dirty="0">
              <a:solidFill>
                <a:schemeClr val="tx1"/>
              </a:solidFill>
              <a:latin typeface="Times New Roman" panose="02020603050405020304" pitchFamily="18" charset="0"/>
              <a:cs typeface="Times New Roman" panose="02020603050405020304" pitchFamily="18" charset="0"/>
            </a:endParaRPr>
          </a:p>
        </p:txBody>
      </p:sp>
      <p:sp>
        <p:nvSpPr>
          <p:cNvPr id="13"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METODOLOGÍA</a:t>
            </a:r>
          </a:p>
        </p:txBody>
      </p:sp>
      <p:sp>
        <p:nvSpPr>
          <p:cNvPr id="2" name="CuadroTexto 1"/>
          <p:cNvSpPr txBox="1"/>
          <p:nvPr/>
        </p:nvSpPr>
        <p:spPr>
          <a:xfrm>
            <a:off x="1683461" y="1451867"/>
            <a:ext cx="8866530"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C" dirty="0"/>
              <a:t>La eficiencia de amplificación entre el gen problema y el gen endógeno son similares.</a:t>
            </a:r>
          </a:p>
        </p:txBody>
      </p:sp>
      <p:pic>
        <p:nvPicPr>
          <p:cNvPr id="6" name="Imagen 5"/>
          <p:cNvPicPr>
            <a:picLocks noChangeAspect="1"/>
          </p:cNvPicPr>
          <p:nvPr/>
        </p:nvPicPr>
        <p:blipFill>
          <a:blip r:embed="rId3"/>
          <a:stretch>
            <a:fillRect/>
          </a:stretch>
        </p:blipFill>
        <p:spPr>
          <a:xfrm>
            <a:off x="764232" y="2517318"/>
            <a:ext cx="4194102" cy="2887116"/>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5538686" y="2217387"/>
                <a:ext cx="5813493" cy="3063659"/>
              </a:xfrm>
              <a:prstGeom prst="rect">
                <a:avLst/>
              </a:prstGeom>
            </p:spPr>
            <p:txBody>
              <a:bodyPr wrap="square">
                <a:spAutoFit/>
              </a:bodyPr>
              <a:lstStyle/>
              <a:p>
                <a:pPr algn="ctr"/>
                <a:r>
                  <a:rPr lang="es-EC" sz="1600" dirty="0">
                    <a:solidFill>
                      <a:srgbClr val="000000"/>
                    </a:solidFill>
                    <a:latin typeface="Times New Roman" panose="02020603050405020304" pitchFamily="18" charset="0"/>
                    <a:cs typeface="Times New Roman" panose="02020603050405020304" pitchFamily="18" charset="0"/>
                  </a:rPr>
                  <a:t>Cálculo del primer delta (</a:t>
                </a:r>
                <a:r>
                  <a:rPr lang="es-EC" sz="1600" dirty="0" err="1">
                    <a:solidFill>
                      <a:srgbClr val="000000"/>
                    </a:solidFill>
                    <a:latin typeface="Times New Roman" panose="02020603050405020304" pitchFamily="18" charset="0"/>
                    <a:cs typeface="Times New Roman" panose="02020603050405020304" pitchFamily="18" charset="0"/>
                  </a:rPr>
                  <a:t>ΔCt</a:t>
                </a:r>
                <a:r>
                  <a:rPr lang="es-EC" sz="1600" dirty="0">
                    <a:solidFill>
                      <a:srgbClr val="000000"/>
                    </a:solidFill>
                    <a:latin typeface="Times New Roman" panose="02020603050405020304" pitchFamily="18" charset="0"/>
                    <a:cs typeface="Times New Roman" panose="02020603050405020304" pitchFamily="18" charset="0"/>
                  </a:rPr>
                  <a:t>) </a:t>
                </a:r>
              </a:p>
              <a:p>
                <a:pPr algn="ctr"/>
                <a:endParaRPr lang="es-EC" sz="1600" dirty="0">
                  <a:solidFill>
                    <a:srgbClr val="000000"/>
                  </a:solidFill>
                  <a:latin typeface="Times New Roman" panose="02020603050405020304" pitchFamily="18" charset="0"/>
                  <a:cs typeface="Times New Roman" panose="02020603050405020304" pitchFamily="18" charset="0"/>
                </a:endParaRPr>
              </a:p>
              <a:p>
                <a:pPr algn="ctr"/>
                <a:r>
                  <a:rPr lang="el-GR" sz="1600" dirty="0">
                    <a:solidFill>
                      <a:srgbClr val="000000"/>
                    </a:solidFill>
                    <a:latin typeface="Times New Roman" panose="02020603050405020304" pitchFamily="18" charset="0"/>
                    <a:cs typeface="Times New Roman" panose="02020603050405020304" pitchFamily="18" charset="0"/>
                  </a:rPr>
                  <a:t>Δ</a:t>
                </a:r>
                <a:r>
                  <a:rPr lang="es-EC" sz="1600" dirty="0" err="1">
                    <a:solidFill>
                      <a:srgbClr val="000000"/>
                    </a:solidFill>
                    <a:latin typeface="Times New Roman" panose="02020603050405020304" pitchFamily="18" charset="0"/>
                    <a:cs typeface="Times New Roman" panose="02020603050405020304" pitchFamily="18" charset="0"/>
                  </a:rPr>
                  <a:t>Ct</a:t>
                </a:r>
                <a:r>
                  <a:rPr lang="es-EC" sz="1600" dirty="0">
                    <a:solidFill>
                      <a:srgbClr val="000000"/>
                    </a:solidFill>
                    <a:latin typeface="Times New Roman" panose="02020603050405020304" pitchFamily="18" charset="0"/>
                    <a:cs typeface="Times New Roman" panose="02020603050405020304" pitchFamily="18" charset="0"/>
                  </a:rPr>
                  <a:t> = </a:t>
                </a:r>
                <a:r>
                  <a:rPr lang="es-EC" sz="1600" dirty="0" err="1">
                    <a:solidFill>
                      <a:srgbClr val="000000"/>
                    </a:solidFill>
                    <a:latin typeface="Times New Roman" panose="02020603050405020304" pitchFamily="18" charset="0"/>
                    <a:cs typeface="Times New Roman" panose="02020603050405020304" pitchFamily="18" charset="0"/>
                  </a:rPr>
                  <a:t>Ct</a:t>
                </a:r>
                <a:r>
                  <a:rPr lang="es-EC" sz="1600" dirty="0">
                    <a:solidFill>
                      <a:srgbClr val="000000"/>
                    </a:solidFill>
                    <a:latin typeface="Times New Roman" panose="02020603050405020304" pitchFamily="18" charset="0"/>
                    <a:cs typeface="Times New Roman" panose="02020603050405020304" pitchFamily="18" charset="0"/>
                  </a:rPr>
                  <a:t> gen problema − </a:t>
                </a:r>
                <a:r>
                  <a:rPr lang="es-EC" sz="1600" dirty="0" err="1">
                    <a:solidFill>
                      <a:srgbClr val="000000"/>
                    </a:solidFill>
                    <a:latin typeface="Times New Roman" panose="02020603050405020304" pitchFamily="18" charset="0"/>
                    <a:cs typeface="Times New Roman" panose="02020603050405020304" pitchFamily="18" charset="0"/>
                  </a:rPr>
                  <a:t>Ct</a:t>
                </a:r>
                <a:r>
                  <a:rPr lang="es-EC" sz="1600" dirty="0">
                    <a:solidFill>
                      <a:srgbClr val="000000"/>
                    </a:solidFill>
                    <a:latin typeface="Times New Roman" panose="02020603050405020304" pitchFamily="18" charset="0"/>
                    <a:cs typeface="Times New Roman" panose="02020603050405020304" pitchFamily="18" charset="0"/>
                  </a:rPr>
                  <a:t> gen endógeno </a:t>
                </a:r>
              </a:p>
              <a:p>
                <a:pPr algn="ctr"/>
                <a:endParaRPr lang="es-EC" sz="1600" dirty="0">
                  <a:solidFill>
                    <a:srgbClr val="000000"/>
                  </a:solidFill>
                  <a:latin typeface="Times New Roman" panose="02020603050405020304" pitchFamily="18" charset="0"/>
                  <a:cs typeface="Times New Roman" panose="02020603050405020304" pitchFamily="18" charset="0"/>
                </a:endParaRPr>
              </a:p>
              <a:p>
                <a:pPr algn="ctr"/>
                <a:r>
                  <a:rPr lang="es-EC" sz="1600" dirty="0">
                    <a:solidFill>
                      <a:srgbClr val="000000"/>
                    </a:solidFill>
                    <a:latin typeface="Times New Roman" panose="02020603050405020304" pitchFamily="18" charset="0"/>
                    <a:cs typeface="Times New Roman" panose="02020603050405020304" pitchFamily="18" charset="0"/>
                  </a:rPr>
                  <a:t>Se calculó el doble delta (</a:t>
                </a:r>
                <a:r>
                  <a:rPr lang="es-EC" sz="1600" dirty="0" err="1">
                    <a:solidFill>
                      <a:srgbClr val="000000"/>
                    </a:solidFill>
                    <a:latin typeface="Times New Roman" panose="02020603050405020304" pitchFamily="18" charset="0"/>
                    <a:cs typeface="Times New Roman" panose="02020603050405020304" pitchFamily="18" charset="0"/>
                  </a:rPr>
                  <a:t>ΔΔCt</a:t>
                </a:r>
                <a:r>
                  <a:rPr lang="es-EC" sz="1600" dirty="0">
                    <a:solidFill>
                      <a:srgbClr val="000000"/>
                    </a:solidFill>
                    <a:latin typeface="Times New Roman" panose="02020603050405020304" pitchFamily="18" charset="0"/>
                    <a:cs typeface="Times New Roman" panose="02020603050405020304" pitchFamily="18" charset="0"/>
                  </a:rPr>
                  <a:t>) aplicando la siguiente fórmula:</a:t>
                </a:r>
              </a:p>
              <a:p>
                <a:pPr algn="ctr"/>
                <a:endParaRPr lang="es-EC" sz="1600" dirty="0">
                  <a:solidFill>
                    <a:srgbClr val="000000"/>
                  </a:solidFill>
                  <a:latin typeface="Times New Roman" panose="02020603050405020304" pitchFamily="18" charset="0"/>
                  <a:cs typeface="Times New Roman" panose="02020603050405020304" pitchFamily="18" charset="0"/>
                </a:endParaRPr>
              </a:p>
              <a:p>
                <a:pPr algn="ctr"/>
                <a:r>
                  <a:rPr lang="es-EC" sz="1600" dirty="0">
                    <a:solidFill>
                      <a:srgbClr val="000000"/>
                    </a:solidFill>
                    <a:latin typeface="Times New Roman" panose="02020603050405020304" pitchFamily="18" charset="0"/>
                    <a:cs typeface="Times New Roman" panose="02020603050405020304" pitchFamily="18" charset="0"/>
                  </a:rPr>
                  <a:t> </a:t>
                </a:r>
                <a:r>
                  <a:rPr lang="es-EC" sz="1600" dirty="0" err="1">
                    <a:solidFill>
                      <a:srgbClr val="000000"/>
                    </a:solidFill>
                    <a:latin typeface="Times New Roman" panose="02020603050405020304" pitchFamily="18" charset="0"/>
                    <a:cs typeface="Times New Roman" panose="02020603050405020304" pitchFamily="18" charset="0"/>
                  </a:rPr>
                  <a:t>ΔΔCt</a:t>
                </a:r>
                <a:r>
                  <a:rPr lang="es-EC" sz="1600" dirty="0">
                    <a:solidFill>
                      <a:srgbClr val="000000"/>
                    </a:solidFill>
                    <a:latin typeface="Times New Roman" panose="02020603050405020304" pitchFamily="18" charset="0"/>
                    <a:cs typeface="Times New Roman" panose="02020603050405020304" pitchFamily="18" charset="0"/>
                  </a:rPr>
                  <a:t> = </a:t>
                </a:r>
                <a:r>
                  <a:rPr lang="es-EC" sz="1600" dirty="0" err="1">
                    <a:solidFill>
                      <a:srgbClr val="000000"/>
                    </a:solidFill>
                    <a:latin typeface="Times New Roman" panose="02020603050405020304" pitchFamily="18" charset="0"/>
                    <a:cs typeface="Times New Roman" panose="02020603050405020304" pitchFamily="18" charset="0"/>
                  </a:rPr>
                  <a:t>ΔCt</a:t>
                </a:r>
                <a:r>
                  <a:rPr lang="es-EC" sz="1600" dirty="0">
                    <a:solidFill>
                      <a:srgbClr val="000000"/>
                    </a:solidFill>
                    <a:latin typeface="Times New Roman" panose="02020603050405020304" pitchFamily="18" charset="0"/>
                    <a:cs typeface="Times New Roman" panose="02020603050405020304" pitchFamily="18" charset="0"/>
                  </a:rPr>
                  <a:t> gen problema − </a:t>
                </a:r>
                <a:r>
                  <a:rPr lang="es-EC" sz="1600" dirty="0" err="1">
                    <a:solidFill>
                      <a:srgbClr val="000000"/>
                    </a:solidFill>
                    <a:latin typeface="Times New Roman" panose="02020603050405020304" pitchFamily="18" charset="0"/>
                    <a:cs typeface="Times New Roman" panose="02020603050405020304" pitchFamily="18" charset="0"/>
                  </a:rPr>
                  <a:t>ΔCt</a:t>
                </a:r>
                <a:r>
                  <a:rPr lang="es-EC" sz="1600" dirty="0">
                    <a:solidFill>
                      <a:srgbClr val="000000"/>
                    </a:solidFill>
                    <a:latin typeface="Times New Roman" panose="02020603050405020304" pitchFamily="18" charset="0"/>
                    <a:cs typeface="Times New Roman" panose="02020603050405020304" pitchFamily="18" charset="0"/>
                  </a:rPr>
                  <a:t> control (DMSO) </a:t>
                </a:r>
              </a:p>
              <a:p>
                <a:pPr algn="ctr"/>
                <a:endParaRPr lang="es-EC" sz="1600" dirty="0">
                  <a:solidFill>
                    <a:srgbClr val="000000"/>
                  </a:solidFill>
                  <a:latin typeface="Times New Roman" panose="02020603050405020304" pitchFamily="18" charset="0"/>
                  <a:cs typeface="Times New Roman" panose="02020603050405020304" pitchFamily="18" charset="0"/>
                </a:endParaRPr>
              </a:p>
              <a:p>
                <a:pPr algn="ctr"/>
                <a:r>
                  <a:rPr lang="es-EC" sz="1600" dirty="0">
                    <a:solidFill>
                      <a:srgbClr val="000000"/>
                    </a:solidFill>
                    <a:latin typeface="Times New Roman" panose="02020603050405020304" pitchFamily="18" charset="0"/>
                    <a:cs typeface="Times New Roman" panose="02020603050405020304" pitchFamily="18" charset="0"/>
                  </a:rPr>
                  <a:t>Expresión relativa del gen de interés con respecto al gen endógeno: </a:t>
                </a:r>
              </a:p>
              <a:p>
                <a:pPr algn="ctr"/>
                <a:endParaRPr lang="es-EC" sz="1600" dirty="0">
                  <a:solidFill>
                    <a:srgbClr val="000000"/>
                  </a:solidFill>
                  <a:latin typeface="Times New Roman" panose="02020603050405020304" pitchFamily="18" charset="0"/>
                  <a:cs typeface="Times New Roman" panose="02020603050405020304" pitchFamily="18" charset="0"/>
                </a:endParaRPr>
              </a:p>
              <a:p>
                <a:pPr algn="ctr"/>
                <a:endParaRPr lang="es-EC" sz="1600" dirty="0">
                  <a:solidFill>
                    <a:srgbClr val="000000"/>
                  </a:solidFill>
                  <a:latin typeface="Times New Roman" panose="02020603050405020304" pitchFamily="18" charset="0"/>
                  <a:cs typeface="Times New Roman" panose="02020603050405020304" pitchFamily="18" charset="0"/>
                </a:endParaRPr>
              </a:p>
              <a:p>
                <a:pPr algn="ctr"/>
                <a:r>
                  <a:rPr lang="es-EC" sz="1600" dirty="0">
                    <a:latin typeface="Times New Roman" panose="02020603050405020304" pitchFamily="18" charset="0"/>
                    <a:cs typeface="Times New Roman" panose="02020603050405020304" pitchFamily="18" charset="0"/>
                  </a:rPr>
                  <a:t>Expresión Relativa </a:t>
                </a:r>
                <a:r>
                  <a:rPr lang="es-EC" sz="1600" baseline="-25000" dirty="0">
                    <a:latin typeface="Times New Roman" panose="02020603050405020304" pitchFamily="18" charset="0"/>
                    <a:cs typeface="Times New Roman" panose="02020603050405020304" pitchFamily="18" charset="0"/>
                  </a:rPr>
                  <a:t>[gen problema/gen endógeno] </a:t>
                </a:r>
                <a:r>
                  <a:rPr lang="es-EC" sz="1600"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s-EC" sz="1600" i="1">
                            <a:latin typeface="Cambria Math" panose="02040503050406030204" pitchFamily="18" charset="0"/>
                          </a:rPr>
                        </m:ctrlPr>
                      </m:sSupPr>
                      <m:e>
                        <m:r>
                          <a:rPr lang="es-EC" sz="1600" i="1">
                            <a:latin typeface="Cambria Math" panose="02040503050406030204" pitchFamily="18" charset="0"/>
                          </a:rPr>
                          <m:t>2</m:t>
                        </m:r>
                      </m:e>
                      <m:sup>
                        <m:d>
                          <m:dPr>
                            <m:ctrlPr>
                              <a:rPr lang="es-EC" sz="1600" i="1">
                                <a:latin typeface="Cambria Math" panose="02040503050406030204" pitchFamily="18" charset="0"/>
                              </a:rPr>
                            </m:ctrlPr>
                          </m:dPr>
                          <m:e>
                            <m:r>
                              <a:rPr lang="es-EC" sz="1600" i="1">
                                <a:latin typeface="Cambria Math" panose="02040503050406030204" pitchFamily="18" charset="0"/>
                              </a:rPr>
                              <m:t>−</m:t>
                            </m:r>
                            <m:r>
                              <m:rPr>
                                <m:sty m:val="p"/>
                              </m:rPr>
                              <a:rPr lang="es-EC" sz="1600">
                                <a:latin typeface="Cambria Math" panose="02040503050406030204" pitchFamily="18" charset="0"/>
                              </a:rPr>
                              <m:t>ΔΔCt</m:t>
                            </m:r>
                          </m:e>
                        </m:d>
                      </m:sup>
                    </m:sSup>
                  </m:oMath>
                </a14:m>
                <a:endParaRPr lang="es-EC" sz="1600" dirty="0">
                  <a:latin typeface="Times New Roman" panose="02020603050405020304" pitchFamily="18"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5538686" y="2217387"/>
                <a:ext cx="5813493" cy="3063659"/>
              </a:xfrm>
              <a:prstGeom prst="rect">
                <a:avLst/>
              </a:prstGeom>
              <a:blipFill>
                <a:blip r:embed="rId5"/>
                <a:stretch>
                  <a:fillRect t="-598" r="-525" b="-1793"/>
                </a:stretch>
              </a:blipFill>
            </p:spPr>
            <p:txBody>
              <a:bodyPr/>
              <a:lstStyle/>
              <a:p>
                <a:r>
                  <a:rPr lang="es-EC">
                    <a:noFill/>
                  </a:rPr>
                  <a:t> </a:t>
                </a:r>
              </a:p>
            </p:txBody>
          </p:sp>
        </mc:Fallback>
      </mc:AlternateContent>
      <p:sp>
        <p:nvSpPr>
          <p:cNvPr id="14" name="CuadroTexto 13"/>
          <p:cNvSpPr txBox="1"/>
          <p:nvPr/>
        </p:nvSpPr>
        <p:spPr>
          <a:xfrm>
            <a:off x="6826576" y="5688700"/>
            <a:ext cx="3914854" cy="261610"/>
          </a:xfrm>
          <a:prstGeom prst="rect">
            <a:avLst/>
          </a:prstGeom>
          <a:noFill/>
        </p:spPr>
        <p:txBody>
          <a:bodyPr wrap="none" rtlCol="0">
            <a:spAutoFit/>
          </a:bodyPr>
          <a:lstStyle/>
          <a:p>
            <a:r>
              <a:rPr lang="es-EC" sz="1100" dirty="0" err="1">
                <a:latin typeface="Times New Roman" panose="02020603050405020304" pitchFamily="18" charset="0"/>
                <a:cs typeface="Times New Roman" panose="02020603050405020304" pitchFamily="18" charset="0"/>
              </a:rPr>
              <a:t>Ct</a:t>
            </a:r>
            <a:r>
              <a:rPr lang="es-EC" sz="1100" dirty="0">
                <a:latin typeface="Times New Roman" panose="02020603050405020304" pitchFamily="18" charset="0"/>
                <a:cs typeface="Times New Roman" panose="02020603050405020304" pitchFamily="18" charset="0"/>
              </a:rPr>
              <a:t>: # de ciclos en el cual la fluorescencia alcanza un umbral fijado</a:t>
            </a:r>
          </a:p>
        </p:txBody>
      </p:sp>
      <p:sp>
        <p:nvSpPr>
          <p:cNvPr id="4" name="Rectángulo 3"/>
          <p:cNvSpPr/>
          <p:nvPr/>
        </p:nvSpPr>
        <p:spPr>
          <a:xfrm>
            <a:off x="2188963" y="5281323"/>
            <a:ext cx="1231427" cy="246221"/>
          </a:xfrm>
          <a:prstGeom prst="rect">
            <a:avLst/>
          </a:prstGeom>
        </p:spPr>
        <p:txBody>
          <a:bodyPr wrap="none">
            <a:spAutoFit/>
          </a:bodyPr>
          <a:lstStyle/>
          <a:p>
            <a:r>
              <a:rPr lang="es-EC" sz="1000" dirty="0">
                <a:latin typeface="Times New Roman" panose="02020603050405020304" pitchFamily="18" charset="0"/>
                <a:cs typeface="Times New Roman" panose="02020603050405020304" pitchFamily="18" charset="0"/>
              </a:rPr>
              <a:t>Aguilera, </a:t>
            </a:r>
            <a:r>
              <a:rPr lang="es-EC" sz="1000" i="1" dirty="0">
                <a:latin typeface="Times New Roman" panose="02020603050405020304" pitchFamily="18" charset="0"/>
                <a:cs typeface="Times New Roman" panose="02020603050405020304" pitchFamily="18" charset="0"/>
              </a:rPr>
              <a:t>et. al.</a:t>
            </a:r>
            <a:r>
              <a:rPr lang="es-EC" sz="1000" dirty="0">
                <a:latin typeface="Times New Roman" panose="02020603050405020304" pitchFamily="18" charset="0"/>
                <a:cs typeface="Times New Roman" panose="02020603050405020304" pitchFamily="18" charset="0"/>
              </a:rPr>
              <a:t> (</a:t>
            </a:r>
            <a:r>
              <a:rPr lang="es-EC" sz="1000" dirty="0" err="1">
                <a:latin typeface="Times New Roman" panose="02020603050405020304" pitchFamily="18" charset="0"/>
                <a:cs typeface="Times New Roman" panose="02020603050405020304" pitchFamily="18" charset="0"/>
              </a:rPr>
              <a:t>s.f</a:t>
            </a:r>
            <a:r>
              <a:rPr lang="es-EC" sz="1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070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59685" y="2604226"/>
            <a:ext cx="1685925" cy="1905000"/>
          </a:xfrm>
          <a:prstGeom prst="rect">
            <a:avLst/>
          </a:prstGeom>
        </p:spPr>
      </p:pic>
      <p:pic>
        <p:nvPicPr>
          <p:cNvPr id="7" name="Picture 2" descr="http://www.proteinatlas.org/images_learn/immunohisto1.png"/>
          <p:cNvPicPr>
            <a:picLocks noChangeAspect="1" noChangeArrowheads="1"/>
          </p:cNvPicPr>
          <p:nvPr/>
        </p:nvPicPr>
        <p:blipFill rotWithShape="1">
          <a:blip r:embed="rId4">
            <a:extLst>
              <a:ext uri="{28A0092B-C50C-407E-A947-70E740481C1C}">
                <a14:useLocalDpi xmlns:a14="http://schemas.microsoft.com/office/drawing/2010/main" val="0"/>
              </a:ext>
            </a:extLst>
          </a:blip>
          <a:srcRect t="12967" r="85805" b="33482"/>
          <a:stretch/>
        </p:blipFill>
        <p:spPr bwMode="auto">
          <a:xfrm>
            <a:off x="301468" y="1494769"/>
            <a:ext cx="1093838" cy="1316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proteinatlas.org/images_learn/immunohisto1.png"/>
          <p:cNvPicPr>
            <a:picLocks noChangeAspect="1" noChangeArrowheads="1"/>
          </p:cNvPicPr>
          <p:nvPr/>
        </p:nvPicPr>
        <p:blipFill rotWithShape="1">
          <a:blip r:embed="rId4">
            <a:extLst>
              <a:ext uri="{28A0092B-C50C-407E-A947-70E740481C1C}">
                <a14:useLocalDpi xmlns:a14="http://schemas.microsoft.com/office/drawing/2010/main" val="0"/>
              </a:ext>
            </a:extLst>
          </a:blip>
          <a:srcRect l="46224" t="10114" r="40038" b="32475"/>
          <a:stretch/>
        </p:blipFill>
        <p:spPr bwMode="auto">
          <a:xfrm>
            <a:off x="6054250" y="4176504"/>
            <a:ext cx="824424" cy="10991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ncrypted-tbn3.gstatic.com/images?q=tbn:ANd9GcQPL8Wtsho47PXqb0zFtHWMM7B_F0qYRuZmrza7Dn1n_VSW5vMpl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3817" y="3953387"/>
            <a:ext cx="2416133" cy="1673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685303" y="5927047"/>
            <a:ext cx="3562317" cy="246221"/>
          </a:xfrm>
          <a:prstGeom prst="rect">
            <a:avLst/>
          </a:prstGeom>
        </p:spPr>
        <p:txBody>
          <a:bodyPr wrap="square">
            <a:spAutoFit/>
          </a:bodyPr>
          <a:lstStyle/>
          <a:p>
            <a:r>
              <a:rPr lang="es-EC" sz="1000" dirty="0">
                <a:latin typeface="Times New Roman" panose="02020603050405020304" pitchFamily="18" charset="0"/>
                <a:cs typeface="Times New Roman" panose="02020603050405020304" pitchFamily="18" charset="0"/>
              </a:rPr>
              <a:t>http://www.proteinatlas.org/learn/method/immunohistochemistry</a:t>
            </a:r>
          </a:p>
        </p:txBody>
      </p:sp>
      <p:cxnSp>
        <p:nvCxnSpPr>
          <p:cNvPr id="17" name="Conector recto de flecha 16"/>
          <p:cNvCxnSpPr/>
          <p:nvPr/>
        </p:nvCxnSpPr>
        <p:spPr>
          <a:xfrm>
            <a:off x="7056584" y="4790085"/>
            <a:ext cx="34616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p:cNvCxnSpPr/>
          <p:nvPr/>
        </p:nvCxnSpPr>
        <p:spPr>
          <a:xfrm>
            <a:off x="8629683" y="4804009"/>
            <a:ext cx="2722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ítulo 1"/>
          <p:cNvSpPr txBox="1">
            <a:spLocks/>
          </p:cNvSpPr>
          <p:nvPr/>
        </p:nvSpPr>
        <p:spPr>
          <a:xfrm>
            <a:off x="577149" y="52448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Inmunocitoquímica </a:t>
            </a:r>
          </a:p>
        </p:txBody>
      </p:sp>
      <p:graphicFrame>
        <p:nvGraphicFramePr>
          <p:cNvPr id="8" name="Diagrama 7"/>
          <p:cNvGraphicFramePr/>
          <p:nvPr>
            <p:extLst>
              <p:ext uri="{D42A27DB-BD31-4B8C-83A1-F6EECF244321}">
                <p14:modId xmlns:p14="http://schemas.microsoft.com/office/powerpoint/2010/main" val="80997824"/>
              </p:ext>
            </p:extLst>
          </p:nvPr>
        </p:nvGraphicFramePr>
        <p:xfrm>
          <a:off x="3486151" y="1166893"/>
          <a:ext cx="7458074" cy="24498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METODOLOGÍA</a:t>
            </a:r>
          </a:p>
        </p:txBody>
      </p:sp>
      <p:graphicFrame>
        <p:nvGraphicFramePr>
          <p:cNvPr id="6" name="Diagrama 5"/>
          <p:cNvGraphicFramePr/>
          <p:nvPr>
            <p:extLst>
              <p:ext uri="{D42A27DB-BD31-4B8C-83A1-F6EECF244321}">
                <p14:modId xmlns:p14="http://schemas.microsoft.com/office/powerpoint/2010/main" val="1131665372"/>
              </p:ext>
            </p:extLst>
          </p:nvPr>
        </p:nvGraphicFramePr>
        <p:xfrm>
          <a:off x="3278871" y="4327233"/>
          <a:ext cx="2101283" cy="11695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2" name="Picture 2" descr="http://www.proteinatlas.org/images_learn/immunohisto1.png"/>
          <p:cNvPicPr>
            <a:picLocks noChangeAspect="1" noChangeArrowheads="1"/>
          </p:cNvPicPr>
          <p:nvPr/>
        </p:nvPicPr>
        <p:blipFill rotWithShape="1">
          <a:blip r:embed="rId4">
            <a:extLst>
              <a:ext uri="{28A0092B-C50C-407E-A947-70E740481C1C}">
                <a14:useLocalDpi xmlns:a14="http://schemas.microsoft.com/office/drawing/2010/main" val="0"/>
              </a:ext>
            </a:extLst>
          </a:blip>
          <a:srcRect l="64182" t="10114" r="19460" b="32475"/>
          <a:stretch/>
        </p:blipFill>
        <p:spPr bwMode="auto">
          <a:xfrm>
            <a:off x="7514250" y="4240521"/>
            <a:ext cx="981629" cy="1099128"/>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ector recto de flecha 22"/>
          <p:cNvCxnSpPr/>
          <p:nvPr/>
        </p:nvCxnSpPr>
        <p:spPr>
          <a:xfrm>
            <a:off x="5623375" y="4804009"/>
            <a:ext cx="34616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Conector angular 12"/>
          <p:cNvCxnSpPr>
            <a:stCxn id="7" idx="2"/>
            <a:endCxn id="2" idx="1"/>
          </p:cNvCxnSpPr>
          <p:nvPr/>
        </p:nvCxnSpPr>
        <p:spPr>
          <a:xfrm rot="16200000" flipH="1">
            <a:off x="681312" y="2978353"/>
            <a:ext cx="745448" cy="411298"/>
          </a:xfrm>
          <a:prstGeom prst="bent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5" name="Conector angular 24"/>
          <p:cNvCxnSpPr>
            <a:stCxn id="2" idx="2"/>
          </p:cNvCxnSpPr>
          <p:nvPr/>
        </p:nvCxnSpPr>
        <p:spPr>
          <a:xfrm rot="16200000" flipH="1">
            <a:off x="2370554" y="4241320"/>
            <a:ext cx="549157" cy="1084968"/>
          </a:xfrm>
          <a:prstGeom prst="bentConnector2">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861256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lasse.es/salud/img/cancer.jpg"/>
          <p:cNvPicPr>
            <a:picLocks noChangeAspect="1" noChangeArrowheads="1"/>
          </p:cNvPicPr>
          <p:nvPr/>
        </p:nvPicPr>
        <p:blipFill rotWithShape="1">
          <a:blip r:embed="rId3">
            <a:extLst>
              <a:ext uri="{28A0092B-C50C-407E-A947-70E740481C1C}">
                <a14:useLocalDpi xmlns:a14="http://schemas.microsoft.com/office/drawing/2010/main" val="0"/>
              </a:ext>
            </a:extLst>
          </a:blip>
          <a:srcRect b="6338"/>
          <a:stretch/>
        </p:blipFill>
        <p:spPr bwMode="auto">
          <a:xfrm>
            <a:off x="1350170" y="3628461"/>
            <a:ext cx="4989570" cy="22579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p:nvPr/>
        </p:nvPicPr>
        <p:blipFill>
          <a:blip r:embed="rId4">
            <a:extLst>
              <a:ext uri="{28A0092B-C50C-407E-A947-70E740481C1C}">
                <a14:useLocalDpi xmlns:a14="http://schemas.microsoft.com/office/drawing/2010/main" val="0"/>
              </a:ext>
            </a:extLst>
          </a:blip>
          <a:stretch>
            <a:fillRect/>
          </a:stretch>
        </p:blipFill>
        <p:spPr bwMode="auto">
          <a:xfrm>
            <a:off x="7154425" y="1617785"/>
            <a:ext cx="3627455" cy="3086684"/>
          </a:xfrm>
          <a:prstGeom prst="rect">
            <a:avLst/>
          </a:prstGeom>
          <a:noFill/>
          <a:ln>
            <a:noFill/>
          </a:ln>
          <a:extLst/>
        </p:spPr>
      </p:pic>
      <p:sp>
        <p:nvSpPr>
          <p:cNvPr id="8" name="Título 1"/>
          <p:cNvSpPr>
            <a:spLocks noGrp="1"/>
          </p:cNvSpPr>
          <p:nvPr>
            <p:ph type="title"/>
          </p:nvPr>
        </p:nvSpPr>
        <p:spPr>
          <a:xfrm>
            <a:off x="531261" y="574867"/>
            <a:ext cx="8596668" cy="1320800"/>
          </a:xfrm>
        </p:spPr>
        <p:txBody>
          <a:bodyPr/>
          <a:lstStyle/>
          <a:p>
            <a:pPr algn="l"/>
            <a:r>
              <a:rPr lang="es-EC" dirty="0">
                <a:solidFill>
                  <a:schemeClr val="tx1"/>
                </a:solidFill>
                <a:latin typeface="Times New Roman" panose="02020603050405020304" pitchFamily="18" charset="0"/>
                <a:cs typeface="Times New Roman" panose="02020603050405020304" pitchFamily="18" charset="0"/>
              </a:rPr>
              <a:t>El cáncer y sus características  </a:t>
            </a:r>
          </a:p>
        </p:txBody>
      </p:sp>
      <p:sp>
        <p:nvSpPr>
          <p:cNvPr id="2" name="Rectángulo 1"/>
          <p:cNvSpPr/>
          <p:nvPr/>
        </p:nvSpPr>
        <p:spPr>
          <a:xfrm>
            <a:off x="8150461" y="4704469"/>
            <a:ext cx="1635384" cy="246221"/>
          </a:xfrm>
          <a:prstGeom prst="rect">
            <a:avLst/>
          </a:prstGeom>
        </p:spPr>
        <p:txBody>
          <a:bodyPr wrap="none">
            <a:spAutoFit/>
          </a:bodyPr>
          <a:lstStyle/>
          <a:p>
            <a:r>
              <a:rPr lang="es-MX" sz="1000" dirty="0" err="1">
                <a:solidFill>
                  <a:srgbClr val="000000"/>
                </a:solidFill>
                <a:latin typeface="Times New Roman" panose="02020603050405020304" pitchFamily="18" charset="0"/>
                <a:ea typeface="Calibri" panose="020F0502020204030204" pitchFamily="34" charset="0"/>
              </a:rPr>
              <a:t>Hanahan</a:t>
            </a:r>
            <a:r>
              <a:rPr lang="es-MX" sz="1000" dirty="0">
                <a:solidFill>
                  <a:srgbClr val="000000"/>
                </a:solidFill>
                <a:latin typeface="Times New Roman" panose="02020603050405020304" pitchFamily="18" charset="0"/>
                <a:ea typeface="Calibri" panose="020F0502020204030204" pitchFamily="34" charset="0"/>
              </a:rPr>
              <a:t> &amp; </a:t>
            </a:r>
            <a:r>
              <a:rPr lang="es-MX" sz="1000" dirty="0" err="1">
                <a:solidFill>
                  <a:srgbClr val="000000"/>
                </a:solidFill>
                <a:latin typeface="Times New Roman" panose="02020603050405020304" pitchFamily="18" charset="0"/>
                <a:ea typeface="Calibri" panose="020F0502020204030204" pitchFamily="34" charset="0"/>
              </a:rPr>
              <a:t>Weinberg</a:t>
            </a:r>
            <a:r>
              <a:rPr lang="es-MX" sz="1000" dirty="0">
                <a:solidFill>
                  <a:srgbClr val="000000"/>
                </a:solidFill>
                <a:latin typeface="Times New Roman" panose="02020603050405020304" pitchFamily="18" charset="0"/>
                <a:ea typeface="Calibri" panose="020F0502020204030204" pitchFamily="34" charset="0"/>
              </a:rPr>
              <a:t>, 2013</a:t>
            </a:r>
            <a:endParaRPr lang="es-EC" sz="1000" dirty="0"/>
          </a:p>
        </p:txBody>
      </p:sp>
      <p:sp>
        <p:nvSpPr>
          <p:cNvPr id="9" name="Rectángulo 8"/>
          <p:cNvSpPr/>
          <p:nvPr/>
        </p:nvSpPr>
        <p:spPr>
          <a:xfrm>
            <a:off x="3132771" y="5886366"/>
            <a:ext cx="1786622" cy="246221"/>
          </a:xfrm>
          <a:prstGeom prst="rect">
            <a:avLst/>
          </a:prstGeom>
        </p:spPr>
        <p:txBody>
          <a:bodyPr wrap="square">
            <a:spAutoFit/>
          </a:bodyPr>
          <a:lstStyle/>
          <a:p>
            <a:r>
              <a:rPr lang="es-MX" sz="1000" dirty="0">
                <a:solidFill>
                  <a:srgbClr val="000000"/>
                </a:solidFill>
                <a:latin typeface="Times New Roman" panose="02020603050405020304" pitchFamily="18" charset="0"/>
                <a:ea typeface="Calibri" panose="020F0502020204030204" pitchFamily="34" charset="0"/>
              </a:rPr>
              <a:t>www.enciclopediasalud.com</a:t>
            </a:r>
            <a:endParaRPr lang="es-EC" sz="1000" dirty="0"/>
          </a:p>
        </p:txBody>
      </p:sp>
      <p:graphicFrame>
        <p:nvGraphicFramePr>
          <p:cNvPr id="4" name="Diagrama 3"/>
          <p:cNvGraphicFramePr/>
          <p:nvPr>
            <p:extLst>
              <p:ext uri="{D42A27DB-BD31-4B8C-83A1-F6EECF244321}">
                <p14:modId xmlns:p14="http://schemas.microsoft.com/office/powerpoint/2010/main" val="653715977"/>
              </p:ext>
            </p:extLst>
          </p:nvPr>
        </p:nvGraphicFramePr>
        <p:xfrm>
          <a:off x="2250831" y="1253888"/>
          <a:ext cx="3550502" cy="20461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spTree>
    <p:extLst>
      <p:ext uri="{BB962C8B-B14F-4D97-AF65-F5344CB8AC3E}">
        <p14:creationId xmlns:p14="http://schemas.microsoft.com/office/powerpoint/2010/main" val="721036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3"/>
          <a:stretch>
            <a:fillRect/>
          </a:stretch>
        </p:blipFill>
        <p:spPr>
          <a:xfrm>
            <a:off x="1785438" y="2464012"/>
            <a:ext cx="2659046" cy="1363613"/>
          </a:xfrm>
          <a:prstGeom prst="rect">
            <a:avLst/>
          </a:prstGeom>
        </p:spPr>
      </p:pic>
      <p:sp>
        <p:nvSpPr>
          <p:cNvPr id="4" name="Título 1"/>
          <p:cNvSpPr txBox="1">
            <a:spLocks noGrp="1"/>
          </p:cNvSpPr>
          <p:nvPr>
            <p:ph type="title"/>
          </p:nvPr>
        </p:nvSpPr>
        <p:spPr>
          <a:xfrm>
            <a:off x="619539" y="632892"/>
            <a:ext cx="10972800"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Análisis estadístico </a:t>
            </a:r>
          </a:p>
        </p:txBody>
      </p:sp>
      <p:graphicFrame>
        <p:nvGraphicFramePr>
          <p:cNvPr id="7" name="Diagrama 6"/>
          <p:cNvGraphicFramePr/>
          <p:nvPr>
            <p:extLst>
              <p:ext uri="{D42A27DB-BD31-4B8C-83A1-F6EECF244321}">
                <p14:modId xmlns:p14="http://schemas.microsoft.com/office/powerpoint/2010/main" val="3492339044"/>
              </p:ext>
            </p:extLst>
          </p:nvPr>
        </p:nvGraphicFramePr>
        <p:xfrm>
          <a:off x="6105939" y="2205239"/>
          <a:ext cx="3637721" cy="17601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a 9"/>
          <p:cNvGraphicFramePr/>
          <p:nvPr>
            <p:extLst>
              <p:ext uri="{D42A27DB-BD31-4B8C-83A1-F6EECF244321}">
                <p14:modId xmlns:p14="http://schemas.microsoft.com/office/powerpoint/2010/main" val="1969874960"/>
              </p:ext>
            </p:extLst>
          </p:nvPr>
        </p:nvGraphicFramePr>
        <p:xfrm>
          <a:off x="6824764" y="4394703"/>
          <a:ext cx="2349053" cy="10350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METODOLOGÍA</a:t>
            </a:r>
          </a:p>
        </p:txBody>
      </p:sp>
    </p:spTree>
    <p:extLst>
      <p:ext uri="{BB962C8B-B14F-4D97-AF65-F5344CB8AC3E}">
        <p14:creationId xmlns:p14="http://schemas.microsoft.com/office/powerpoint/2010/main" val="4028691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descr="gef2"/>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68054" y="1568394"/>
            <a:ext cx="2381250" cy="1799590"/>
          </a:xfrm>
          <a:prstGeom prst="rect">
            <a:avLst/>
          </a:prstGeom>
          <a:noFill/>
          <a:ln>
            <a:noFill/>
          </a:ln>
        </p:spPr>
      </p:pic>
      <p:pic>
        <p:nvPicPr>
          <p:cNvPr id="39" name="Imagen 38" descr="C:\Users\mavy1\AppData\Local\Microsoft\Windows\INetCache\Content.Word\ast2.jpg"/>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988904" y="1553457"/>
            <a:ext cx="2413000" cy="1799590"/>
          </a:xfrm>
          <a:prstGeom prst="rect">
            <a:avLst/>
          </a:prstGeom>
          <a:noFill/>
          <a:ln>
            <a:noFill/>
          </a:ln>
        </p:spPr>
      </p:pic>
      <p:pic>
        <p:nvPicPr>
          <p:cNvPr id="40" name="Imagen 39" descr="E:\in\ast50.jpg"/>
          <p:cNvPicPr/>
          <p:nvPr/>
        </p:nvPicPr>
        <p:blipFill>
          <a:blip r:embed="rId7" cstate="print">
            <a:extLst>
              <a:ext uri="{BEBA8EAE-BF5A-486C-A8C5-ECC9F3942E4B}">
                <a14:imgProps xmlns:a14="http://schemas.microsoft.com/office/drawing/2010/main">
                  <a14:imgLayer r:embed="rId8">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8574" y="3863869"/>
            <a:ext cx="2390140" cy="1799590"/>
          </a:xfrm>
          <a:prstGeom prst="rect">
            <a:avLst/>
          </a:prstGeom>
          <a:noFill/>
          <a:ln>
            <a:noFill/>
          </a:ln>
        </p:spPr>
      </p:pic>
      <p:pic>
        <p:nvPicPr>
          <p:cNvPr id="41" name="Imagen 40" descr="E:\in\f.jpg"/>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535432" y="3863869"/>
            <a:ext cx="2390140" cy="1799590"/>
          </a:xfrm>
          <a:prstGeom prst="rect">
            <a:avLst/>
          </a:prstGeom>
          <a:noFill/>
          <a:ln>
            <a:noFill/>
          </a:ln>
        </p:spPr>
      </p:pic>
      <p:pic>
        <p:nvPicPr>
          <p:cNvPr id="42" name="Imagen 41" descr="C:\Users\mavy1\AppData\Local\Microsoft\Windows\INetCache\Content.Word\a20g202.jpg"/>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80590" y="3863869"/>
            <a:ext cx="2407285" cy="1799590"/>
          </a:xfrm>
          <a:prstGeom prst="rect">
            <a:avLst/>
          </a:prstGeom>
          <a:noFill/>
          <a:ln>
            <a:noFill/>
          </a:ln>
        </p:spPr>
      </p:pic>
      <p:pic>
        <p:nvPicPr>
          <p:cNvPr id="43" name="Imagen 42" descr="E:\in\af2.jpg"/>
          <p:cNvPicPr/>
          <p:nvPr/>
        </p:nvPicPr>
        <p:blipFill>
          <a:blip r:embed="rId13" cstate="print">
            <a:extLst>
              <a:ext uri="{BEBA8EAE-BF5A-486C-A8C5-ECC9F3942E4B}">
                <a14:imgProps xmlns:a14="http://schemas.microsoft.com/office/drawing/2010/main">
                  <a14:imgLayer r:embed="rId1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011764" y="3863869"/>
            <a:ext cx="2390140" cy="1799590"/>
          </a:xfrm>
          <a:prstGeom prst="rect">
            <a:avLst/>
          </a:prstGeom>
          <a:noFill/>
          <a:ln>
            <a:noFill/>
          </a:ln>
        </p:spPr>
      </p:pic>
      <p:sp>
        <p:nvSpPr>
          <p:cNvPr id="30" name="Rectangle 5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1" name="Rectangle 55"/>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s-EC" altLang="es-EC" sz="1800" b="0" i="0" u="none" strike="noStrike" cap="none" normalizeH="0" baseline="0">
                <a:ln>
                  <a:noFill/>
                </a:ln>
                <a:solidFill>
                  <a:schemeClr val="tx1"/>
                </a:solidFill>
                <a:effectLst/>
                <a:latin typeface="Arial" panose="020B0604020202020204" pitchFamily="34" charset="0"/>
              </a:rPr>
            </a:br>
            <a:endParaRPr kumimoji="0" lang="es-EC" altLang="es-EC"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3072" name="Rectangle 56"/>
          <p:cNvSpPr>
            <a:spLocks noChangeArrowheads="1"/>
          </p:cNvSpPr>
          <p:nvPr/>
        </p:nvSpPr>
        <p:spPr bwMode="auto">
          <a:xfrm>
            <a:off x="0" y="2454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3079" name="Rectangle 62"/>
          <p:cNvSpPr>
            <a:spLocks noChangeArrowheads="1"/>
          </p:cNvSpPr>
          <p:nvPr/>
        </p:nvSpPr>
        <p:spPr bwMode="auto">
          <a:xfrm>
            <a:off x="0" y="2454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s-EC" altLang="es-EC" sz="1800" b="0" i="0" u="none" strike="noStrike" cap="none" normalizeH="0" baseline="0">
                <a:ln>
                  <a:noFill/>
                </a:ln>
                <a:solidFill>
                  <a:schemeClr val="tx1"/>
                </a:solidFill>
                <a:effectLst/>
                <a:latin typeface="Arial" panose="020B0604020202020204" pitchFamily="34" charset="0"/>
              </a:rPr>
            </a:br>
            <a:endParaRPr kumimoji="0" lang="es-EC" altLang="es-EC"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3080" name="Rectangle 63"/>
          <p:cNvSpPr>
            <a:spLocks noChangeArrowheads="1"/>
          </p:cNvSpPr>
          <p:nvPr/>
        </p:nvSpPr>
        <p:spPr bwMode="auto">
          <a:xfrm>
            <a:off x="0" y="445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3082" name="Rectangle 65"/>
          <p:cNvSpPr>
            <a:spLocks noChangeArrowheads="1"/>
          </p:cNvSpPr>
          <p:nvPr/>
        </p:nvSpPr>
        <p:spPr bwMode="auto">
          <a:xfrm>
            <a:off x="0" y="8937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EC"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s-MX" altLang="es-EC" sz="1800" b="0" i="0" u="none" strike="noStrike" cap="none" normalizeH="0" baseline="0">
              <a:ln>
                <a:noFill/>
              </a:ln>
              <a:solidFill>
                <a:schemeClr val="tx1"/>
              </a:solidFill>
              <a:effectLst/>
              <a:latin typeface="Arial" panose="020B0604020202020204" pitchFamily="34" charset="0"/>
            </a:endParaRPr>
          </a:p>
        </p:txBody>
      </p:sp>
      <p:sp>
        <p:nvSpPr>
          <p:cNvPr id="3083" name="Rectangle 6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085" name="Rectangle 70"/>
          <p:cNvSpPr>
            <a:spLocks noChangeArrowheads="1"/>
          </p:cNvSpPr>
          <p:nvPr/>
        </p:nvSpPr>
        <p:spPr bwMode="auto">
          <a:xfrm>
            <a:off x="0" y="64690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E:\in\cont.jpg"/>
          <p:cNvPicPr/>
          <p:nvPr/>
        </p:nvPicPr>
        <p:blipFill>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8574" y="1539061"/>
            <a:ext cx="2390140" cy="1799590"/>
          </a:xfrm>
          <a:prstGeom prst="rect">
            <a:avLst/>
          </a:prstGeom>
          <a:noFill/>
          <a:ln>
            <a:noFill/>
          </a:ln>
        </p:spPr>
      </p:pic>
      <p:sp>
        <p:nvSpPr>
          <p:cNvPr id="25" name="Text Box 50"/>
          <p:cNvSpPr txBox="1">
            <a:spLocks noChangeArrowheads="1"/>
          </p:cNvSpPr>
          <p:nvPr/>
        </p:nvSpPr>
        <p:spPr bwMode="auto">
          <a:xfrm>
            <a:off x="8988904" y="3096795"/>
            <a:ext cx="2667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kumimoji="0" lang="es-EC" altLang="es-EC"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Text Box 48"/>
          <p:cNvSpPr txBox="1">
            <a:spLocks noChangeArrowheads="1"/>
          </p:cNvSpPr>
          <p:nvPr/>
        </p:nvSpPr>
        <p:spPr bwMode="auto">
          <a:xfrm>
            <a:off x="808574" y="3082930"/>
            <a:ext cx="2667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EC"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s-MX" altLang="es-EC"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3" name="Text Box 50"/>
          <p:cNvSpPr txBox="1">
            <a:spLocks noChangeArrowheads="1"/>
          </p:cNvSpPr>
          <p:nvPr/>
        </p:nvSpPr>
        <p:spPr bwMode="auto">
          <a:xfrm>
            <a:off x="810034" y="5411357"/>
            <a:ext cx="2667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t>
            </a:r>
            <a:endParaRPr kumimoji="0" lang="es-EC" altLang="es-EC"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Text Box 50"/>
          <p:cNvSpPr txBox="1">
            <a:spLocks noChangeArrowheads="1"/>
          </p:cNvSpPr>
          <p:nvPr/>
        </p:nvSpPr>
        <p:spPr bwMode="auto">
          <a:xfrm>
            <a:off x="3551457" y="5411356"/>
            <a:ext cx="2667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s-EC" altLang="es-EC" sz="1000" b="1" dirty="0">
                <a:latin typeface="Times New Roman" panose="02020603050405020304" pitchFamily="18" charset="0"/>
                <a:cs typeface="Times New Roman" panose="02020603050405020304" pitchFamily="18" charset="0"/>
              </a:rPr>
              <a:t>F</a:t>
            </a:r>
            <a:endParaRPr kumimoji="0" lang="es-EC" altLang="es-EC"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Text Box 50"/>
          <p:cNvSpPr txBox="1">
            <a:spLocks noChangeArrowheads="1"/>
          </p:cNvSpPr>
          <p:nvPr/>
        </p:nvSpPr>
        <p:spPr bwMode="auto">
          <a:xfrm>
            <a:off x="6280590" y="5411356"/>
            <a:ext cx="2667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s-EC" altLang="es-EC" sz="1000" b="1" dirty="0">
                <a:latin typeface="Times New Roman" panose="02020603050405020304" pitchFamily="18" charset="0"/>
                <a:cs typeface="Times New Roman" panose="02020603050405020304" pitchFamily="18" charset="0"/>
              </a:rPr>
              <a:t>G</a:t>
            </a:r>
            <a:endParaRPr kumimoji="0" lang="es-EC" altLang="es-EC"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37" name="Imagen 36" descr="E:\in\veh.jpg"/>
          <p:cNvPicPr/>
          <p:nvPr/>
        </p:nvPicPr>
        <p:blipFill>
          <a:blip r:embed="rId17" cstate="print">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538314" y="1554480"/>
            <a:ext cx="2390140" cy="1799590"/>
          </a:xfrm>
          <a:prstGeom prst="rect">
            <a:avLst/>
          </a:prstGeom>
          <a:noFill/>
          <a:ln>
            <a:noFill/>
          </a:ln>
        </p:spPr>
      </p:pic>
      <p:sp>
        <p:nvSpPr>
          <p:cNvPr id="28" name="Text Box 47"/>
          <p:cNvSpPr txBox="1">
            <a:spLocks noChangeArrowheads="1"/>
          </p:cNvSpPr>
          <p:nvPr/>
        </p:nvSpPr>
        <p:spPr bwMode="auto">
          <a:xfrm>
            <a:off x="6259164" y="3117158"/>
            <a:ext cx="2667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es-EC" altLang="es-EC"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4" name="Cuadro de texto 2"/>
          <p:cNvSpPr txBox="1">
            <a:spLocks noChangeArrowheads="1"/>
          </p:cNvSpPr>
          <p:nvPr/>
        </p:nvSpPr>
        <p:spPr bwMode="auto">
          <a:xfrm>
            <a:off x="3538314" y="3088064"/>
            <a:ext cx="2667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es-EC" altLang="es-EC"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4" name="Text Box 50"/>
          <p:cNvSpPr txBox="1">
            <a:spLocks noChangeArrowheads="1"/>
          </p:cNvSpPr>
          <p:nvPr/>
        </p:nvSpPr>
        <p:spPr bwMode="auto">
          <a:xfrm>
            <a:off x="9010607" y="5402333"/>
            <a:ext cx="2667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s-EC" altLang="es-EC" sz="1000" b="1" dirty="0">
                <a:latin typeface="Times New Roman" panose="02020603050405020304" pitchFamily="18" charset="0"/>
                <a:cs typeface="Times New Roman" panose="02020603050405020304" pitchFamily="18" charset="0"/>
              </a:rPr>
              <a:t>H</a:t>
            </a:r>
            <a:endParaRPr kumimoji="0" lang="es-EC" altLang="es-EC" sz="1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5" name="Título 1"/>
          <p:cNvSpPr txBox="1">
            <a:spLocks/>
          </p:cNvSpPr>
          <p:nvPr/>
        </p:nvSpPr>
        <p:spPr>
          <a:xfrm>
            <a:off x="213173" y="601662"/>
            <a:ext cx="10876148"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800" b="1" i="1" dirty="0">
                <a:solidFill>
                  <a:schemeClr val="tx1"/>
                </a:solidFill>
                <a:latin typeface="Times New Roman" panose="02020603050405020304" pitchFamily="18" charset="0"/>
                <a:cs typeface="Times New Roman" panose="02020603050405020304" pitchFamily="18" charset="0"/>
              </a:rPr>
              <a:t>Efecto de los fármacos solos y en combinación en la línea celular A549</a:t>
            </a:r>
            <a:endParaRPr lang="es-EC" sz="2800" i="1" dirty="0">
              <a:solidFill>
                <a:schemeClr val="tx1"/>
              </a:solidFill>
            </a:endParaRPr>
          </a:p>
        </p:txBody>
      </p:sp>
      <p:sp>
        <p:nvSpPr>
          <p:cNvPr id="3" name="CuadroTexto 2"/>
          <p:cNvSpPr txBox="1"/>
          <p:nvPr/>
        </p:nvSpPr>
        <p:spPr>
          <a:xfrm>
            <a:off x="1572781" y="1262062"/>
            <a:ext cx="655949" cy="276999"/>
          </a:xfrm>
          <a:prstGeom prst="rect">
            <a:avLst/>
          </a:prstGeom>
          <a:noFill/>
        </p:spPr>
        <p:txBody>
          <a:bodyPr wrap="none" rtlCol="0">
            <a:spAutoFit/>
          </a:bodyPr>
          <a:lstStyle/>
          <a:p>
            <a:r>
              <a:rPr lang="es-EC" sz="1200" dirty="0">
                <a:latin typeface="Times New Roman" panose="02020603050405020304" pitchFamily="18" charset="0"/>
                <a:cs typeface="Times New Roman" panose="02020603050405020304" pitchFamily="18" charset="0"/>
              </a:rPr>
              <a:t>Control</a:t>
            </a:r>
          </a:p>
        </p:txBody>
      </p:sp>
      <p:sp>
        <p:nvSpPr>
          <p:cNvPr id="32" name="CuadroTexto 31"/>
          <p:cNvSpPr txBox="1"/>
          <p:nvPr/>
        </p:nvSpPr>
        <p:spPr>
          <a:xfrm>
            <a:off x="1397676" y="3586870"/>
            <a:ext cx="655949" cy="276999"/>
          </a:xfrm>
          <a:prstGeom prst="rect">
            <a:avLst/>
          </a:prstGeom>
          <a:noFill/>
        </p:spPr>
        <p:txBody>
          <a:bodyPr wrap="none" rtlCol="0">
            <a:spAutoFit/>
          </a:bodyPr>
          <a:lstStyle/>
          <a:p>
            <a:r>
              <a:rPr lang="es-MX" sz="1200" dirty="0">
                <a:latin typeface="Times New Roman" panose="02020603050405020304" pitchFamily="18" charset="0"/>
                <a:cs typeface="Times New Roman" panose="02020603050405020304" pitchFamily="18" charset="0"/>
              </a:rPr>
              <a:t>Z (Z</a:t>
            </a:r>
            <a:r>
              <a:rPr lang="es-MX" sz="1200" baseline="-25000" dirty="0">
                <a:latin typeface="Times New Roman" panose="02020603050405020304" pitchFamily="18" charset="0"/>
                <a:cs typeface="Times New Roman" panose="02020603050405020304" pitchFamily="18" charset="0"/>
              </a:rPr>
              <a:t>50</a:t>
            </a:r>
            <a:r>
              <a:rPr lang="es-MX" sz="1200" dirty="0">
                <a:latin typeface="Times New Roman" panose="02020603050405020304" pitchFamily="18" charset="0"/>
                <a:cs typeface="Times New Roman" panose="02020603050405020304" pitchFamily="18" charset="0"/>
              </a:rPr>
              <a:t>).</a:t>
            </a:r>
            <a:endParaRPr lang="es-EC" sz="1200" dirty="0">
              <a:latin typeface="Times New Roman" panose="02020603050405020304" pitchFamily="18" charset="0"/>
              <a:cs typeface="Times New Roman" panose="02020603050405020304" pitchFamily="18" charset="0"/>
            </a:endParaRPr>
          </a:p>
        </p:txBody>
      </p:sp>
      <p:sp>
        <p:nvSpPr>
          <p:cNvPr id="33" name="CuadroTexto 32"/>
          <p:cNvSpPr txBox="1"/>
          <p:nvPr/>
        </p:nvSpPr>
        <p:spPr>
          <a:xfrm>
            <a:off x="4227427" y="3586869"/>
            <a:ext cx="541238" cy="276999"/>
          </a:xfrm>
          <a:prstGeom prst="rect">
            <a:avLst/>
          </a:prstGeom>
          <a:noFill/>
        </p:spPr>
        <p:txBody>
          <a:bodyPr wrap="none" rtlCol="0">
            <a:spAutoFit/>
          </a:bodyPr>
          <a:lstStyle/>
          <a:p>
            <a:r>
              <a:rPr lang="es-MX" sz="1200" dirty="0">
                <a:latin typeface="Times New Roman" panose="02020603050405020304" pitchFamily="18" charset="0"/>
                <a:cs typeface="Times New Roman" panose="02020603050405020304" pitchFamily="18" charset="0"/>
              </a:rPr>
              <a:t>Y (Y)</a:t>
            </a:r>
            <a:endParaRPr lang="es-EC" sz="1200" dirty="0">
              <a:latin typeface="Times New Roman" panose="02020603050405020304" pitchFamily="18" charset="0"/>
              <a:cs typeface="Times New Roman" panose="02020603050405020304" pitchFamily="18" charset="0"/>
            </a:endParaRPr>
          </a:p>
        </p:txBody>
      </p:sp>
      <p:sp>
        <p:nvSpPr>
          <p:cNvPr id="34" name="CuadroTexto 33"/>
          <p:cNvSpPr txBox="1"/>
          <p:nvPr/>
        </p:nvSpPr>
        <p:spPr>
          <a:xfrm>
            <a:off x="6497179" y="3586869"/>
            <a:ext cx="992579" cy="276999"/>
          </a:xfrm>
          <a:prstGeom prst="rect">
            <a:avLst/>
          </a:prstGeom>
          <a:noFill/>
        </p:spPr>
        <p:txBody>
          <a:bodyPr wrap="none" rtlCol="0">
            <a:spAutoFit/>
          </a:bodyPr>
          <a:lstStyle/>
          <a:p>
            <a:r>
              <a:rPr lang="es-MX" sz="1200" dirty="0">
                <a:latin typeface="Times New Roman" panose="02020603050405020304" pitchFamily="18" charset="0"/>
                <a:cs typeface="Times New Roman" panose="02020603050405020304" pitchFamily="18" charset="0"/>
              </a:rPr>
              <a:t>Z-X (Z</a:t>
            </a:r>
            <a:r>
              <a:rPr lang="es-MX" sz="1200" baseline="-25000" dirty="0">
                <a:latin typeface="Times New Roman" panose="02020603050405020304" pitchFamily="18" charset="0"/>
                <a:cs typeface="Times New Roman" panose="02020603050405020304" pitchFamily="18" charset="0"/>
              </a:rPr>
              <a:t>20</a:t>
            </a:r>
            <a:r>
              <a:rPr lang="es-MX" sz="1200" dirty="0">
                <a:latin typeface="Times New Roman" panose="02020603050405020304" pitchFamily="18" charset="0"/>
                <a:cs typeface="Times New Roman" panose="02020603050405020304" pitchFamily="18" charset="0"/>
              </a:rPr>
              <a:t>X</a:t>
            </a:r>
            <a:r>
              <a:rPr lang="es-MX" sz="1200" baseline="-25000" dirty="0">
                <a:latin typeface="Times New Roman" panose="02020603050405020304" pitchFamily="18" charset="0"/>
                <a:cs typeface="Times New Roman" panose="02020603050405020304" pitchFamily="18" charset="0"/>
              </a:rPr>
              <a:t>20</a:t>
            </a:r>
            <a:r>
              <a:rPr lang="es-MX" sz="1200" dirty="0">
                <a:latin typeface="Times New Roman" panose="02020603050405020304" pitchFamily="18" charset="0"/>
                <a:cs typeface="Times New Roman" panose="02020603050405020304" pitchFamily="18" charset="0"/>
              </a:rPr>
              <a:t>)</a:t>
            </a:r>
            <a:endParaRPr lang="es-EC" sz="1200" dirty="0">
              <a:latin typeface="Times New Roman" panose="02020603050405020304" pitchFamily="18" charset="0"/>
              <a:cs typeface="Times New Roman" panose="02020603050405020304" pitchFamily="18" charset="0"/>
            </a:endParaRPr>
          </a:p>
        </p:txBody>
      </p:sp>
      <p:sp>
        <p:nvSpPr>
          <p:cNvPr id="35" name="CuadroTexto 34"/>
          <p:cNvSpPr txBox="1"/>
          <p:nvPr/>
        </p:nvSpPr>
        <p:spPr>
          <a:xfrm>
            <a:off x="4402526" y="1268300"/>
            <a:ext cx="627095" cy="276999"/>
          </a:xfrm>
          <a:prstGeom prst="rect">
            <a:avLst/>
          </a:prstGeom>
          <a:noFill/>
        </p:spPr>
        <p:txBody>
          <a:bodyPr wrap="none" rtlCol="0">
            <a:spAutoFit/>
          </a:bodyPr>
          <a:lstStyle/>
          <a:p>
            <a:r>
              <a:rPr lang="es-MX" sz="1200" dirty="0">
                <a:latin typeface="Times New Roman" panose="02020603050405020304" pitchFamily="18" charset="0"/>
                <a:cs typeface="Times New Roman" panose="02020603050405020304" pitchFamily="18" charset="0"/>
              </a:rPr>
              <a:t>DMSO</a:t>
            </a:r>
            <a:endParaRPr lang="es-EC" sz="1200" dirty="0">
              <a:latin typeface="Times New Roman" panose="02020603050405020304" pitchFamily="18" charset="0"/>
              <a:cs typeface="Times New Roman" panose="02020603050405020304" pitchFamily="18" charset="0"/>
            </a:endParaRPr>
          </a:p>
        </p:txBody>
      </p:sp>
      <p:sp>
        <p:nvSpPr>
          <p:cNvPr id="46" name="CuadroTexto 45"/>
          <p:cNvSpPr txBox="1"/>
          <p:nvPr/>
        </p:nvSpPr>
        <p:spPr>
          <a:xfrm>
            <a:off x="6883882" y="1302940"/>
            <a:ext cx="649537" cy="276999"/>
          </a:xfrm>
          <a:prstGeom prst="rect">
            <a:avLst/>
          </a:prstGeom>
          <a:noFill/>
        </p:spPr>
        <p:txBody>
          <a:bodyPr wrap="none" rtlCol="0">
            <a:spAutoFit/>
          </a:bodyPr>
          <a:lstStyle/>
          <a:p>
            <a:r>
              <a:rPr lang="es-MX" sz="1200" dirty="0">
                <a:latin typeface="Times New Roman" panose="02020603050405020304" pitchFamily="18" charset="0"/>
                <a:cs typeface="Times New Roman" panose="02020603050405020304" pitchFamily="18" charset="0"/>
              </a:rPr>
              <a:t>X (X</a:t>
            </a:r>
            <a:r>
              <a:rPr lang="es-MX" sz="1200" baseline="-25000" dirty="0">
                <a:latin typeface="Times New Roman" panose="02020603050405020304" pitchFamily="18" charset="0"/>
                <a:cs typeface="Times New Roman" panose="02020603050405020304" pitchFamily="18" charset="0"/>
              </a:rPr>
              <a:t>20</a:t>
            </a:r>
            <a:r>
              <a:rPr lang="es-MX" sz="1200" dirty="0">
                <a:latin typeface="Times New Roman" panose="02020603050405020304" pitchFamily="18" charset="0"/>
                <a:cs typeface="Times New Roman" panose="02020603050405020304" pitchFamily="18" charset="0"/>
              </a:rPr>
              <a:t>)</a:t>
            </a:r>
            <a:endParaRPr lang="es-EC" sz="1200" dirty="0">
              <a:latin typeface="Times New Roman" panose="02020603050405020304" pitchFamily="18" charset="0"/>
              <a:cs typeface="Times New Roman" panose="02020603050405020304" pitchFamily="18" charset="0"/>
            </a:endParaRPr>
          </a:p>
        </p:txBody>
      </p:sp>
      <p:sp>
        <p:nvSpPr>
          <p:cNvPr id="47" name="CuadroTexto 46"/>
          <p:cNvSpPr txBox="1"/>
          <p:nvPr/>
        </p:nvSpPr>
        <p:spPr>
          <a:xfrm>
            <a:off x="9643685" y="1262062"/>
            <a:ext cx="617477" cy="461665"/>
          </a:xfrm>
          <a:prstGeom prst="rect">
            <a:avLst/>
          </a:prstGeom>
          <a:noFill/>
        </p:spPr>
        <p:txBody>
          <a:bodyPr wrap="none" rtlCol="0">
            <a:spAutoFit/>
          </a:bodyPr>
          <a:lstStyle/>
          <a:p>
            <a:r>
              <a:rPr lang="es-MX" sz="1200" dirty="0">
                <a:latin typeface="Times New Roman" panose="02020603050405020304" pitchFamily="18" charset="0"/>
                <a:cs typeface="Times New Roman" panose="02020603050405020304" pitchFamily="18" charset="0"/>
              </a:rPr>
              <a:t>Z (Z</a:t>
            </a:r>
            <a:r>
              <a:rPr lang="es-MX" sz="1200" baseline="-25000" dirty="0">
                <a:latin typeface="Times New Roman" panose="02020603050405020304" pitchFamily="18" charset="0"/>
                <a:cs typeface="Times New Roman" panose="02020603050405020304" pitchFamily="18" charset="0"/>
              </a:rPr>
              <a:t>20</a:t>
            </a:r>
            <a:r>
              <a:rPr lang="es-MX" sz="1200" dirty="0">
                <a:latin typeface="Times New Roman" panose="02020603050405020304" pitchFamily="18" charset="0"/>
                <a:cs typeface="Times New Roman" panose="02020603050405020304" pitchFamily="18" charset="0"/>
              </a:rPr>
              <a:t>)</a:t>
            </a:r>
            <a:endParaRPr lang="es-EC" sz="1200" dirty="0">
              <a:latin typeface="Times New Roman" panose="02020603050405020304" pitchFamily="18" charset="0"/>
              <a:cs typeface="Times New Roman" panose="02020603050405020304" pitchFamily="18" charset="0"/>
            </a:endParaRPr>
          </a:p>
          <a:p>
            <a:endParaRPr lang="es-EC" sz="1200" dirty="0">
              <a:latin typeface="Times New Roman" panose="02020603050405020304" pitchFamily="18" charset="0"/>
              <a:cs typeface="Times New Roman" panose="02020603050405020304" pitchFamily="18" charset="0"/>
            </a:endParaRPr>
          </a:p>
        </p:txBody>
      </p:sp>
      <p:sp>
        <p:nvSpPr>
          <p:cNvPr id="48" name="CuadroTexto 47"/>
          <p:cNvSpPr txBox="1"/>
          <p:nvPr/>
        </p:nvSpPr>
        <p:spPr>
          <a:xfrm>
            <a:off x="9188196" y="3594518"/>
            <a:ext cx="922753" cy="276999"/>
          </a:xfrm>
          <a:prstGeom prst="rect">
            <a:avLst/>
          </a:prstGeom>
          <a:noFill/>
        </p:spPr>
        <p:txBody>
          <a:bodyPr wrap="none" rtlCol="0">
            <a:spAutoFit/>
          </a:bodyPr>
          <a:lstStyle/>
          <a:p>
            <a:r>
              <a:rPr lang="es-MX" sz="1200" dirty="0">
                <a:latin typeface="Times New Roman" panose="02020603050405020304" pitchFamily="18" charset="0"/>
                <a:cs typeface="Times New Roman" panose="02020603050405020304" pitchFamily="18" charset="0"/>
              </a:rPr>
              <a:t>Z-Y (Z</a:t>
            </a:r>
            <a:r>
              <a:rPr lang="es-MX" sz="1200" baseline="-25000" dirty="0">
                <a:latin typeface="Times New Roman" panose="02020603050405020304" pitchFamily="18" charset="0"/>
                <a:cs typeface="Times New Roman" panose="02020603050405020304" pitchFamily="18" charset="0"/>
              </a:rPr>
              <a:t>50</a:t>
            </a:r>
            <a:r>
              <a:rPr lang="es-MX" sz="1200" dirty="0">
                <a:latin typeface="Times New Roman" panose="02020603050405020304" pitchFamily="18" charset="0"/>
                <a:cs typeface="Times New Roman" panose="02020603050405020304" pitchFamily="18" charset="0"/>
              </a:rPr>
              <a:t>Y).</a:t>
            </a:r>
            <a:endParaRPr lang="es-EC" sz="1200" dirty="0">
              <a:latin typeface="Times New Roman" panose="02020603050405020304" pitchFamily="18" charset="0"/>
              <a:cs typeface="Times New Roman" panose="02020603050405020304" pitchFamily="18" charset="0"/>
            </a:endParaRPr>
          </a:p>
        </p:txBody>
      </p:sp>
      <p:sp>
        <p:nvSpPr>
          <p:cNvPr id="49" name="Título 1"/>
          <p:cNvSpPr txBox="1">
            <a:spLocks/>
          </p:cNvSpPr>
          <p:nvPr/>
        </p:nvSpPr>
        <p:spPr>
          <a:xfrm>
            <a:off x="7663071" y="123877"/>
            <a:ext cx="4278396"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dirty="0">
                <a:solidFill>
                  <a:schemeClr val="tx1"/>
                </a:solidFill>
                <a:latin typeface="Times New Roman" panose="02020603050405020304" pitchFamily="18" charset="0"/>
                <a:cs typeface="Times New Roman" panose="02020603050405020304" pitchFamily="18" charset="0"/>
              </a:rPr>
              <a:t>RESULTADOS Y DISCUSIÓN</a:t>
            </a:r>
            <a:endParaRPr lang="es-EC" sz="2400" i="0" kern="0" dirty="0">
              <a:solidFill>
                <a:schemeClr val="tx1"/>
              </a:solidFill>
              <a:latin typeface="Times New Roman" panose="02020603050405020304" pitchFamily="18" charset="0"/>
              <a:cs typeface="Times New Roman" panose="02020603050405020304" pitchFamily="18" charset="0"/>
            </a:endParaRPr>
          </a:p>
        </p:txBody>
      </p:sp>
      <p:sp>
        <p:nvSpPr>
          <p:cNvPr id="2" name="Rectángulo 1"/>
          <p:cNvSpPr/>
          <p:nvPr/>
        </p:nvSpPr>
        <p:spPr>
          <a:xfrm>
            <a:off x="376941" y="6299808"/>
            <a:ext cx="1176925" cy="261610"/>
          </a:xfrm>
          <a:prstGeom prst="rect">
            <a:avLst/>
          </a:prstGeom>
        </p:spPr>
        <p:txBody>
          <a:bodyPr wrap="none">
            <a:spAutoFit/>
          </a:bodyPr>
          <a:lstStyle/>
          <a:p>
            <a:r>
              <a:rPr lang="es-EC" sz="1100" dirty="0" err="1">
                <a:solidFill>
                  <a:srgbClr val="000000"/>
                </a:solidFill>
                <a:latin typeface="Times New Roman" panose="02020603050405020304" pitchFamily="18" charset="0"/>
                <a:cs typeface="Times New Roman" panose="02020603050405020304" pitchFamily="18" charset="0"/>
              </a:rPr>
              <a:t>Medmol</a:t>
            </a:r>
            <a:r>
              <a:rPr lang="es-EC" sz="1100" dirty="0">
                <a:solidFill>
                  <a:srgbClr val="000000"/>
                </a:solidFill>
                <a:latin typeface="Times New Roman" panose="02020603050405020304" pitchFamily="18" charset="0"/>
                <a:cs typeface="Times New Roman" panose="02020603050405020304" pitchFamily="18" charset="0"/>
              </a:rPr>
              <a:t>, (2007). </a:t>
            </a:r>
            <a:endParaRPr lang="es-EC"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645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204502" y="515478"/>
            <a:ext cx="948509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Integridad de ARN</a:t>
            </a:r>
          </a:p>
        </p:txBody>
      </p:sp>
      <p:sp>
        <p:nvSpPr>
          <p:cNvPr id="2" name="CuadroTexto 1"/>
          <p:cNvSpPr txBox="1"/>
          <p:nvPr/>
        </p:nvSpPr>
        <p:spPr>
          <a:xfrm>
            <a:off x="795955" y="5793272"/>
            <a:ext cx="1563248" cy="246221"/>
          </a:xfrm>
          <a:prstGeom prst="rect">
            <a:avLst/>
          </a:prstGeom>
          <a:noFill/>
        </p:spPr>
        <p:txBody>
          <a:bodyPr wrap="none" rtlCol="0">
            <a:spAutoFit/>
          </a:bodyPr>
          <a:lstStyle/>
          <a:p>
            <a:r>
              <a:rPr lang="es-EC" sz="1000" dirty="0">
                <a:latin typeface="Times New Roman" panose="02020603050405020304" pitchFamily="18" charset="0"/>
                <a:cs typeface="Times New Roman" panose="02020603050405020304" pitchFamily="18" charset="0"/>
              </a:rPr>
              <a:t>Díaz-Alonso, et. al. (2013)</a:t>
            </a:r>
          </a:p>
        </p:txBody>
      </p:sp>
      <p:pic>
        <p:nvPicPr>
          <p:cNvPr id="4" name="Imagen 3"/>
          <p:cNvPicPr>
            <a:picLocks noChangeAspect="1"/>
          </p:cNvPicPr>
          <p:nvPr/>
        </p:nvPicPr>
        <p:blipFill rotWithShape="1">
          <a:blip r:embed="rId3"/>
          <a:srcRect l="34326" t="44752" r="33604" b="30585"/>
          <a:stretch/>
        </p:blipFill>
        <p:spPr>
          <a:xfrm>
            <a:off x="3078754" y="1704192"/>
            <a:ext cx="5864877" cy="2537068"/>
          </a:xfrm>
          <a:prstGeom prst="rect">
            <a:avLst/>
          </a:prstGeom>
        </p:spPr>
      </p:pic>
      <p:sp>
        <p:nvSpPr>
          <p:cNvPr id="5" name="Rectángulo 4"/>
          <p:cNvSpPr/>
          <p:nvPr/>
        </p:nvSpPr>
        <p:spPr>
          <a:xfrm>
            <a:off x="3514527" y="4486187"/>
            <a:ext cx="5290108" cy="738664"/>
          </a:xfrm>
          <a:prstGeom prst="rect">
            <a:avLst/>
          </a:prstGeom>
        </p:spPr>
        <p:txBody>
          <a:bodyPr wrap="square">
            <a:spAutoFit/>
          </a:bodyPr>
          <a:lstStyle/>
          <a:p>
            <a:r>
              <a:rPr lang="es-EC" sz="1400" b="1" dirty="0"/>
              <a:t>1.</a:t>
            </a:r>
            <a:r>
              <a:rPr lang="es-EC" sz="1400" dirty="0"/>
              <a:t> Control (medio de cultivo). </a:t>
            </a:r>
            <a:r>
              <a:rPr lang="es-EC" sz="1400" b="1" dirty="0"/>
              <a:t>2.</a:t>
            </a:r>
            <a:r>
              <a:rPr lang="es-EC" sz="1400" dirty="0"/>
              <a:t> Vehículo (DMSO). </a:t>
            </a:r>
            <a:r>
              <a:rPr lang="es-EC" sz="1400" b="1" dirty="0"/>
              <a:t>3.</a:t>
            </a:r>
            <a:r>
              <a:rPr lang="es-EC" sz="1400" dirty="0"/>
              <a:t> Z (Z</a:t>
            </a:r>
            <a:r>
              <a:rPr lang="es-EC" sz="1400" baseline="-25000" dirty="0"/>
              <a:t>20</a:t>
            </a:r>
            <a:r>
              <a:rPr lang="es-EC" sz="1400" dirty="0"/>
              <a:t>).</a:t>
            </a:r>
            <a:r>
              <a:rPr lang="es-EC" sz="1400" b="1" dirty="0"/>
              <a:t> 4.</a:t>
            </a:r>
            <a:r>
              <a:rPr lang="es-EC" sz="1400" dirty="0"/>
              <a:t> Z (Z</a:t>
            </a:r>
            <a:r>
              <a:rPr lang="es-EC" sz="1400" baseline="-25000" dirty="0"/>
              <a:t>50</a:t>
            </a:r>
            <a:r>
              <a:rPr lang="es-EC" sz="1400" dirty="0"/>
              <a:t>). </a:t>
            </a:r>
            <a:r>
              <a:rPr lang="es-EC" sz="1400" b="1" dirty="0"/>
              <a:t>5.</a:t>
            </a:r>
            <a:r>
              <a:rPr lang="es-EC" sz="1400" dirty="0"/>
              <a:t> X (X</a:t>
            </a:r>
            <a:r>
              <a:rPr lang="es-EC" sz="1400" baseline="-25000" dirty="0"/>
              <a:t>20</a:t>
            </a:r>
            <a:r>
              <a:rPr lang="es-EC" sz="1400" dirty="0"/>
              <a:t>). </a:t>
            </a:r>
            <a:r>
              <a:rPr lang="es-EC" sz="1400" b="1" dirty="0"/>
              <a:t>6.</a:t>
            </a:r>
            <a:r>
              <a:rPr lang="es-EC" sz="1400" dirty="0"/>
              <a:t> Y (Y). </a:t>
            </a:r>
            <a:r>
              <a:rPr lang="es-EC" sz="1400" b="1" dirty="0"/>
              <a:t>7.</a:t>
            </a:r>
            <a:r>
              <a:rPr lang="es-EC" sz="1400" dirty="0"/>
              <a:t> Z-X (Z</a:t>
            </a:r>
            <a:r>
              <a:rPr lang="es-EC" sz="1400" baseline="-25000" dirty="0"/>
              <a:t>20</a:t>
            </a:r>
            <a:r>
              <a:rPr lang="es-EC" sz="1400" dirty="0"/>
              <a:t>X</a:t>
            </a:r>
            <a:r>
              <a:rPr lang="es-EC" sz="1400" baseline="-25000" dirty="0"/>
              <a:t>20</a:t>
            </a:r>
            <a:r>
              <a:rPr lang="es-EC" sz="1400" dirty="0"/>
              <a:t>). </a:t>
            </a:r>
            <a:r>
              <a:rPr lang="es-EC" sz="1400" b="1" dirty="0"/>
              <a:t>8.</a:t>
            </a:r>
            <a:r>
              <a:rPr lang="es-EC" sz="1400" dirty="0"/>
              <a:t> Z-Y (Z</a:t>
            </a:r>
            <a:r>
              <a:rPr lang="es-EC" sz="1400" baseline="-25000" dirty="0"/>
              <a:t>50</a:t>
            </a:r>
            <a:r>
              <a:rPr lang="es-EC" sz="1400" dirty="0"/>
              <a:t>Y). </a:t>
            </a:r>
            <a:r>
              <a:rPr lang="es-EC" sz="1400" b="1" dirty="0"/>
              <a:t>9.</a:t>
            </a:r>
            <a:r>
              <a:rPr lang="es-EC" sz="1400" dirty="0"/>
              <a:t> Blanco. </a:t>
            </a:r>
            <a:endParaRPr lang="es-EC" sz="1400" b="1" dirty="0"/>
          </a:p>
        </p:txBody>
      </p:sp>
      <p:sp>
        <p:nvSpPr>
          <p:cNvPr id="6" name="Título 1"/>
          <p:cNvSpPr txBox="1">
            <a:spLocks/>
          </p:cNvSpPr>
          <p:nvPr/>
        </p:nvSpPr>
        <p:spPr>
          <a:xfrm>
            <a:off x="7663071" y="123877"/>
            <a:ext cx="4278396"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dirty="0">
                <a:solidFill>
                  <a:schemeClr val="tx1"/>
                </a:solidFill>
                <a:latin typeface="Times New Roman" panose="02020603050405020304" pitchFamily="18" charset="0"/>
                <a:cs typeface="Times New Roman" panose="02020603050405020304" pitchFamily="18" charset="0"/>
              </a:rPr>
              <a:t>RESULTADOS Y DISCUSIÓN</a:t>
            </a:r>
            <a:endParaRPr lang="es-EC" sz="2400" i="0"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5148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17177" y="562296"/>
            <a:ext cx="948509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i="1" dirty="0">
                <a:solidFill>
                  <a:schemeClr val="tx1"/>
                </a:solidFill>
                <a:latin typeface="Times New Roman" panose="02020603050405020304" pitchFamily="18" charset="0"/>
                <a:cs typeface="Times New Roman" panose="02020603050405020304" pitchFamily="18" charset="0"/>
              </a:rPr>
              <a:t>Curvas de Eficiencia</a:t>
            </a:r>
          </a:p>
        </p:txBody>
      </p:sp>
      <p:sp>
        <p:nvSpPr>
          <p:cNvPr id="5" name="Título 1"/>
          <p:cNvSpPr txBox="1">
            <a:spLocks/>
          </p:cNvSpPr>
          <p:nvPr/>
        </p:nvSpPr>
        <p:spPr>
          <a:xfrm>
            <a:off x="7663071" y="123877"/>
            <a:ext cx="4278396"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dirty="0">
                <a:solidFill>
                  <a:schemeClr val="tx1"/>
                </a:solidFill>
                <a:latin typeface="Times New Roman" panose="02020603050405020304" pitchFamily="18" charset="0"/>
                <a:cs typeface="Times New Roman" panose="02020603050405020304" pitchFamily="18" charset="0"/>
              </a:rPr>
              <a:t>RESULTADOS Y DISCUSIÓN</a:t>
            </a:r>
            <a:endParaRPr lang="es-EC" sz="2400" i="0" kern="0" dirty="0">
              <a:solidFill>
                <a:schemeClr val="tx1"/>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38889" t="59788" r="38111" b="10290"/>
          <a:stretch/>
        </p:blipFill>
        <p:spPr>
          <a:xfrm>
            <a:off x="317177" y="3755160"/>
            <a:ext cx="3420165" cy="2502791"/>
          </a:xfrm>
          <a:prstGeom prst="rect">
            <a:avLst/>
          </a:prstGeom>
        </p:spPr>
      </p:pic>
      <p:pic>
        <p:nvPicPr>
          <p:cNvPr id="4" name="Imagen 3"/>
          <p:cNvPicPr>
            <a:picLocks noChangeAspect="1"/>
          </p:cNvPicPr>
          <p:nvPr/>
        </p:nvPicPr>
        <p:blipFill rotWithShape="1">
          <a:blip r:embed="rId3"/>
          <a:srcRect l="38944" t="29901" r="38222" b="40272"/>
          <a:stretch/>
        </p:blipFill>
        <p:spPr>
          <a:xfrm>
            <a:off x="6515135" y="999398"/>
            <a:ext cx="5329445" cy="3916040"/>
          </a:xfrm>
          <a:prstGeom prst="rect">
            <a:avLst/>
          </a:prstGeom>
        </p:spPr>
      </p:pic>
      <p:pic>
        <p:nvPicPr>
          <p:cNvPr id="9" name="Imagen 8"/>
          <p:cNvPicPr>
            <a:picLocks noChangeAspect="1"/>
          </p:cNvPicPr>
          <p:nvPr/>
        </p:nvPicPr>
        <p:blipFill rotWithShape="1">
          <a:blip r:embed="rId2"/>
          <a:srcRect l="38889" t="29111" r="38111" b="40613"/>
          <a:stretch/>
        </p:blipFill>
        <p:spPr>
          <a:xfrm>
            <a:off x="317177" y="1222696"/>
            <a:ext cx="3420165" cy="2532464"/>
          </a:xfrm>
          <a:prstGeom prst="rect">
            <a:avLst/>
          </a:prstGeom>
        </p:spPr>
      </p:pic>
      <p:sp>
        <p:nvSpPr>
          <p:cNvPr id="6" name="CuadroTexto 5"/>
          <p:cNvSpPr txBox="1"/>
          <p:nvPr/>
        </p:nvSpPr>
        <p:spPr>
          <a:xfrm>
            <a:off x="3890588" y="1335810"/>
            <a:ext cx="1556836" cy="338554"/>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s-EC" sz="1600" dirty="0">
                <a:latin typeface="Times New Roman" panose="02020603050405020304" pitchFamily="18" charset="0"/>
                <a:cs typeface="Times New Roman" panose="02020603050405020304" pitchFamily="18" charset="0"/>
              </a:rPr>
              <a:t>Eficiencia : 96%</a:t>
            </a:r>
          </a:p>
        </p:txBody>
      </p:sp>
      <p:sp>
        <p:nvSpPr>
          <p:cNvPr id="11" name="CuadroTexto 10"/>
          <p:cNvSpPr txBox="1"/>
          <p:nvPr/>
        </p:nvSpPr>
        <p:spPr>
          <a:xfrm>
            <a:off x="3890588" y="4031740"/>
            <a:ext cx="1556836" cy="338554"/>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s-EC" sz="1600" dirty="0">
                <a:latin typeface="Times New Roman" panose="02020603050405020304" pitchFamily="18" charset="0"/>
                <a:cs typeface="Times New Roman" panose="02020603050405020304" pitchFamily="18" charset="0"/>
              </a:rPr>
              <a:t>Eficiencia : 98%</a:t>
            </a:r>
          </a:p>
        </p:txBody>
      </p:sp>
      <p:sp>
        <p:nvSpPr>
          <p:cNvPr id="10" name="Rectángulo 9"/>
          <p:cNvSpPr/>
          <p:nvPr/>
        </p:nvSpPr>
        <p:spPr>
          <a:xfrm>
            <a:off x="1041944" y="6429113"/>
            <a:ext cx="1504879" cy="246221"/>
          </a:xfrm>
          <a:prstGeom prst="rect">
            <a:avLst/>
          </a:prstGeom>
        </p:spPr>
        <p:txBody>
          <a:bodyPr wrap="square">
            <a:spAutoFit/>
          </a:bodyPr>
          <a:lstStyle/>
          <a:p>
            <a:r>
              <a:rPr lang="es-EC" sz="1000" dirty="0">
                <a:latin typeface="Times New Roman" panose="02020603050405020304" pitchFamily="18" charset="0"/>
                <a:cs typeface="Times New Roman" panose="02020603050405020304" pitchFamily="18" charset="0"/>
              </a:rPr>
              <a:t>Applied </a:t>
            </a:r>
            <a:r>
              <a:rPr lang="es-EC" sz="1000" dirty="0" err="1">
                <a:latin typeface="Times New Roman" panose="02020603050405020304" pitchFamily="18" charset="0"/>
                <a:cs typeface="Times New Roman" panose="02020603050405020304" pitchFamily="18" charset="0"/>
              </a:rPr>
              <a:t>Biosystem</a:t>
            </a:r>
            <a:r>
              <a:rPr lang="es-EC" sz="1000" dirty="0">
                <a:latin typeface="Times New Roman" panose="02020603050405020304" pitchFamily="18" charset="0"/>
                <a:cs typeface="Times New Roman" panose="02020603050405020304" pitchFamily="18" charset="0"/>
              </a:rPr>
              <a:t>, 2014</a:t>
            </a:r>
          </a:p>
        </p:txBody>
      </p:sp>
      <p:sp>
        <p:nvSpPr>
          <p:cNvPr id="3" name="CuadroTexto 2"/>
          <p:cNvSpPr txBox="1"/>
          <p:nvPr/>
        </p:nvSpPr>
        <p:spPr>
          <a:xfrm>
            <a:off x="6800850" y="4930164"/>
            <a:ext cx="4758016"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1400" dirty="0">
                <a:latin typeface="Times New Roman" panose="02020603050405020304" pitchFamily="18" charset="0"/>
                <a:cs typeface="Times New Roman" panose="02020603050405020304" pitchFamily="18" charset="0"/>
              </a:rPr>
              <a:t>Pendiente: &lt; 0,1</a:t>
            </a:r>
          </a:p>
          <a:p>
            <a:pPr algn="ctr"/>
            <a:endParaRPr lang="es-EC" sz="1400" dirty="0">
              <a:latin typeface="Times New Roman" panose="02020603050405020304" pitchFamily="18" charset="0"/>
              <a:cs typeface="Times New Roman" panose="02020603050405020304" pitchFamily="18" charset="0"/>
            </a:endParaRPr>
          </a:p>
          <a:p>
            <a:pPr algn="ctr"/>
            <a:r>
              <a:rPr lang="es-EC" sz="1400" dirty="0">
                <a:latin typeface="Times New Roman" panose="02020603050405020304" pitchFamily="18" charset="0"/>
                <a:cs typeface="Times New Roman" panose="02020603050405020304" pitchFamily="18" charset="0"/>
              </a:rPr>
              <a:t>Valida la utilización del método </a:t>
            </a:r>
            <a:r>
              <a:rPr lang="es-EC" sz="1400" dirty="0" err="1">
                <a:latin typeface="Times New Roman" panose="02020603050405020304" pitchFamily="18" charset="0"/>
                <a:cs typeface="Times New Roman" panose="02020603050405020304" pitchFamily="18" charset="0"/>
              </a:rPr>
              <a:t>ΔΔCt</a:t>
            </a:r>
            <a:r>
              <a:rPr lang="es-EC" sz="1400" dirty="0">
                <a:latin typeface="Times New Roman" panose="02020603050405020304" pitchFamily="18" charset="0"/>
                <a:cs typeface="Times New Roman" panose="02020603050405020304" pitchFamily="18" charset="0"/>
              </a:rPr>
              <a:t> que requiere que la eficiencia de amplificación de ambos genes </a:t>
            </a:r>
          </a:p>
        </p:txBody>
      </p:sp>
      <p:sp>
        <p:nvSpPr>
          <p:cNvPr id="12" name="CuadroTexto 11"/>
          <p:cNvSpPr txBox="1"/>
          <p:nvPr/>
        </p:nvSpPr>
        <p:spPr>
          <a:xfrm>
            <a:off x="4005583" y="4915438"/>
            <a:ext cx="1926207"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1400" dirty="0">
                <a:latin typeface="Times New Roman" panose="02020603050405020304" pitchFamily="18" charset="0"/>
                <a:cs typeface="Times New Roman" panose="02020603050405020304" pitchFamily="18" charset="0"/>
              </a:rPr>
              <a:t>Pendiente: ≈ -3,33</a:t>
            </a:r>
          </a:p>
          <a:p>
            <a:pPr algn="ctr"/>
            <a:endParaRPr lang="es-EC" sz="1400" dirty="0">
              <a:latin typeface="Times New Roman" panose="02020603050405020304" pitchFamily="18" charset="0"/>
              <a:cs typeface="Times New Roman" panose="02020603050405020304" pitchFamily="18" charset="0"/>
            </a:endParaRPr>
          </a:p>
          <a:p>
            <a:pPr algn="ctr"/>
            <a:r>
              <a:rPr lang="es-EC" sz="1400" dirty="0">
                <a:latin typeface="Times New Roman" panose="02020603050405020304" pitchFamily="18" charset="0"/>
                <a:cs typeface="Times New Roman" panose="02020603050405020304" pitchFamily="18" charset="0"/>
              </a:rPr>
              <a:t>Eficiencia de amplificación del 100%</a:t>
            </a:r>
          </a:p>
        </p:txBody>
      </p:sp>
      <p:pic>
        <p:nvPicPr>
          <p:cNvPr id="8" name="Imagen 7"/>
          <p:cNvPicPr>
            <a:picLocks noChangeAspect="1"/>
          </p:cNvPicPr>
          <p:nvPr/>
        </p:nvPicPr>
        <p:blipFill rotWithShape="1">
          <a:blip r:embed="rId4"/>
          <a:srcRect l="44621" t="65693" r="45038" b="27991"/>
          <a:stretch/>
        </p:blipFill>
        <p:spPr>
          <a:xfrm>
            <a:off x="3925650" y="2417790"/>
            <a:ext cx="1891145" cy="649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8482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84625" y="562296"/>
            <a:ext cx="948509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i="1" dirty="0">
                <a:solidFill>
                  <a:schemeClr val="tx1"/>
                </a:solidFill>
                <a:latin typeface="Times New Roman" panose="02020603050405020304" pitchFamily="18" charset="0"/>
                <a:cs typeface="Times New Roman" panose="02020603050405020304" pitchFamily="18" charset="0"/>
              </a:rPr>
              <a:t>Ensayo de expresión génica: Z-X</a:t>
            </a:r>
          </a:p>
        </p:txBody>
      </p:sp>
      <p:sp>
        <p:nvSpPr>
          <p:cNvPr id="3" name="CuadroTexto 2"/>
          <p:cNvSpPr txBox="1"/>
          <p:nvPr/>
        </p:nvSpPr>
        <p:spPr>
          <a:xfrm>
            <a:off x="2519755" y="5417692"/>
            <a:ext cx="7269939" cy="584775"/>
          </a:xfrm>
          <a:prstGeom prst="rect">
            <a:avLst/>
          </a:prstGeom>
          <a:noFill/>
        </p:spPr>
        <p:txBody>
          <a:bodyPr wrap="none" rtlCol="0">
            <a:spAutoFit/>
          </a:bodyPr>
          <a:lstStyle/>
          <a:p>
            <a:pPr algn="ctr"/>
            <a:r>
              <a:rPr lang="es-EC" sz="1600" dirty="0">
                <a:latin typeface="Times New Roman" panose="02020603050405020304" pitchFamily="18" charset="0"/>
                <a:cs typeface="Times New Roman" panose="02020603050405020304" pitchFamily="18" charset="0"/>
              </a:rPr>
              <a:t>La combinación presenta diferencia significativa con respecto al DMSO y a Gefitinib.</a:t>
            </a:r>
          </a:p>
          <a:p>
            <a:pPr algn="ctr"/>
            <a:r>
              <a:rPr lang="es-EC" sz="1600" dirty="0">
                <a:latin typeface="Times New Roman" panose="02020603050405020304" pitchFamily="18" charset="0"/>
                <a:cs typeface="Times New Roman" panose="02020603050405020304" pitchFamily="18" charset="0"/>
              </a:rPr>
              <a:t>(*p </a:t>
            </a:r>
            <a:r>
              <a:rPr lang="es-MX" sz="1600" dirty="0">
                <a:latin typeface="Times New Roman" panose="02020603050405020304" pitchFamily="18" charset="0"/>
                <a:cs typeface="Times New Roman" panose="02020603050405020304" pitchFamily="18" charset="0"/>
              </a:rPr>
              <a:t>&lt; 0,05)</a:t>
            </a:r>
            <a:endParaRPr lang="es-EC" sz="1600" dirty="0">
              <a:latin typeface="Times New Roman" panose="02020603050405020304" pitchFamily="18" charset="0"/>
              <a:cs typeface="Times New Roman" panose="02020603050405020304" pitchFamily="18" charset="0"/>
            </a:endParaRPr>
          </a:p>
        </p:txBody>
      </p:sp>
      <p:sp>
        <p:nvSpPr>
          <p:cNvPr id="5" name="Título 1"/>
          <p:cNvSpPr txBox="1">
            <a:spLocks/>
          </p:cNvSpPr>
          <p:nvPr/>
        </p:nvSpPr>
        <p:spPr>
          <a:xfrm>
            <a:off x="7663071" y="123877"/>
            <a:ext cx="4278396"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dirty="0">
                <a:solidFill>
                  <a:schemeClr val="tx1"/>
                </a:solidFill>
                <a:latin typeface="Times New Roman" panose="02020603050405020304" pitchFamily="18" charset="0"/>
                <a:cs typeface="Times New Roman" panose="02020603050405020304" pitchFamily="18" charset="0"/>
              </a:rPr>
              <a:t>RESULTADOS Y DISCUSIÓN</a:t>
            </a:r>
            <a:endParaRPr lang="es-EC" sz="2400" i="0" kern="0" dirty="0">
              <a:solidFill>
                <a:schemeClr val="tx1"/>
              </a:solidFill>
              <a:latin typeface="Times New Roman" panose="02020603050405020304" pitchFamily="18" charset="0"/>
              <a:cs typeface="Times New Roman" panose="02020603050405020304" pitchFamily="18" charset="0"/>
            </a:endParaRPr>
          </a:p>
        </p:txBody>
      </p:sp>
      <p:sp>
        <p:nvSpPr>
          <p:cNvPr id="2" name="Rectángulo 1"/>
          <p:cNvSpPr/>
          <p:nvPr/>
        </p:nvSpPr>
        <p:spPr>
          <a:xfrm>
            <a:off x="609176" y="6323865"/>
            <a:ext cx="1391728" cy="261610"/>
          </a:xfrm>
          <a:prstGeom prst="rect">
            <a:avLst/>
          </a:prstGeom>
        </p:spPr>
        <p:txBody>
          <a:bodyPr wrap="none">
            <a:spAutoFit/>
          </a:bodyPr>
          <a:lstStyle/>
          <a:p>
            <a:r>
              <a:rPr lang="es-EC" sz="1100" dirty="0">
                <a:solidFill>
                  <a:srgbClr val="000000"/>
                </a:solidFill>
                <a:latin typeface="Times New Roman" panose="02020603050405020304" pitchFamily="18" charset="0"/>
              </a:rPr>
              <a:t>García, </a:t>
            </a:r>
            <a:r>
              <a:rPr lang="es-EC" sz="1100" i="1" dirty="0">
                <a:solidFill>
                  <a:srgbClr val="000000"/>
                </a:solidFill>
                <a:latin typeface="Times New Roman" panose="02020603050405020304" pitchFamily="18" charset="0"/>
              </a:rPr>
              <a:t>et. al. </a:t>
            </a:r>
            <a:r>
              <a:rPr lang="es-EC" sz="1100" dirty="0">
                <a:solidFill>
                  <a:srgbClr val="000000"/>
                </a:solidFill>
                <a:latin typeface="Times New Roman" panose="02020603050405020304" pitchFamily="18" charset="0"/>
              </a:rPr>
              <a:t>(2014) </a:t>
            </a:r>
            <a:endParaRPr lang="es-EC" sz="1100" dirty="0"/>
          </a:p>
        </p:txBody>
      </p:sp>
      <p:pic>
        <p:nvPicPr>
          <p:cNvPr id="9" name="Imagen 8"/>
          <p:cNvPicPr/>
          <p:nvPr/>
        </p:nvPicPr>
        <p:blipFill rotWithShape="1">
          <a:blip r:embed="rId3"/>
          <a:srcRect l="42190" t="32958" r="29051" b="28374"/>
          <a:stretch/>
        </p:blipFill>
        <p:spPr bwMode="auto">
          <a:xfrm>
            <a:off x="3467100" y="1733550"/>
            <a:ext cx="5410200" cy="36841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2626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4746" y="619874"/>
            <a:ext cx="10243850"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i="1" dirty="0">
                <a:solidFill>
                  <a:schemeClr val="tx1"/>
                </a:solidFill>
                <a:latin typeface="Times New Roman" panose="02020603050405020304" pitchFamily="18" charset="0"/>
                <a:cs typeface="Times New Roman" panose="02020603050405020304" pitchFamily="18" charset="0"/>
              </a:rPr>
              <a:t>Ensayo de expresión génica: Z-Y</a:t>
            </a:r>
          </a:p>
        </p:txBody>
      </p:sp>
      <p:sp>
        <p:nvSpPr>
          <p:cNvPr id="5" name="Título 1"/>
          <p:cNvSpPr txBox="1">
            <a:spLocks/>
          </p:cNvSpPr>
          <p:nvPr/>
        </p:nvSpPr>
        <p:spPr>
          <a:xfrm>
            <a:off x="7663071" y="123877"/>
            <a:ext cx="4278396"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dirty="0">
                <a:solidFill>
                  <a:schemeClr val="tx1"/>
                </a:solidFill>
                <a:latin typeface="Times New Roman" panose="02020603050405020304" pitchFamily="18" charset="0"/>
                <a:cs typeface="Times New Roman" panose="02020603050405020304" pitchFamily="18" charset="0"/>
              </a:rPr>
              <a:t>RESULTADOS Y DISCUSIÓN</a:t>
            </a:r>
            <a:endParaRPr lang="es-EC" sz="2400" i="0" kern="0" dirty="0">
              <a:solidFill>
                <a:schemeClr val="tx1"/>
              </a:solidFill>
              <a:latin typeface="Times New Roman" panose="02020603050405020304" pitchFamily="18" charset="0"/>
              <a:cs typeface="Times New Roman" panose="02020603050405020304" pitchFamily="18" charset="0"/>
            </a:endParaRPr>
          </a:p>
        </p:txBody>
      </p:sp>
      <p:sp>
        <p:nvSpPr>
          <p:cNvPr id="6" name="CuadroTexto 5"/>
          <p:cNvSpPr txBox="1"/>
          <p:nvPr/>
        </p:nvSpPr>
        <p:spPr>
          <a:xfrm>
            <a:off x="2457240" y="5417692"/>
            <a:ext cx="7394973" cy="584775"/>
          </a:xfrm>
          <a:prstGeom prst="rect">
            <a:avLst/>
          </a:prstGeom>
          <a:noFill/>
        </p:spPr>
        <p:txBody>
          <a:bodyPr wrap="none" rtlCol="0">
            <a:spAutoFit/>
          </a:bodyPr>
          <a:lstStyle/>
          <a:p>
            <a:pPr algn="ctr"/>
            <a:r>
              <a:rPr lang="es-EC" sz="1600" dirty="0">
                <a:latin typeface="Times New Roman" panose="02020603050405020304" pitchFamily="18" charset="0"/>
                <a:cs typeface="Times New Roman" panose="02020603050405020304" pitchFamily="18" charset="0"/>
              </a:rPr>
              <a:t>La combinación presenta diferencia significativa con respecto al DMSO y a Fulvestrant.</a:t>
            </a:r>
          </a:p>
          <a:p>
            <a:pPr algn="ctr"/>
            <a:r>
              <a:rPr lang="es-EC" sz="1600" dirty="0">
                <a:latin typeface="Times New Roman" panose="02020603050405020304" pitchFamily="18" charset="0"/>
                <a:cs typeface="Times New Roman" panose="02020603050405020304" pitchFamily="18" charset="0"/>
              </a:rPr>
              <a:t>(*p </a:t>
            </a:r>
            <a:r>
              <a:rPr lang="es-MX" sz="1600" dirty="0">
                <a:latin typeface="Times New Roman" panose="02020603050405020304" pitchFamily="18" charset="0"/>
                <a:cs typeface="Times New Roman" panose="02020603050405020304" pitchFamily="18" charset="0"/>
              </a:rPr>
              <a:t>&lt; 0,05)</a:t>
            </a:r>
            <a:endParaRPr lang="es-EC" sz="1600" dirty="0">
              <a:latin typeface="Times New Roman" panose="02020603050405020304" pitchFamily="18" charset="0"/>
              <a:cs typeface="Times New Roman" panose="02020603050405020304" pitchFamily="18" charset="0"/>
            </a:endParaRPr>
          </a:p>
        </p:txBody>
      </p:sp>
      <p:sp>
        <p:nvSpPr>
          <p:cNvPr id="2" name="Rectángulo 1"/>
          <p:cNvSpPr/>
          <p:nvPr/>
        </p:nvSpPr>
        <p:spPr>
          <a:xfrm>
            <a:off x="560924" y="6339226"/>
            <a:ext cx="1233030" cy="25391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a:spAutoFit/>
          </a:bodyPr>
          <a:lstStyle/>
          <a:p>
            <a:r>
              <a:rPr lang="es-EC" sz="1050" dirty="0">
                <a:solidFill>
                  <a:srgbClr val="000000"/>
                </a:solidFill>
                <a:latin typeface="Times New Roman" panose="02020603050405020304" pitchFamily="18" charset="0"/>
              </a:rPr>
              <a:t>Díaz, </a:t>
            </a:r>
            <a:r>
              <a:rPr lang="es-EC" sz="1050" i="1" dirty="0">
                <a:solidFill>
                  <a:srgbClr val="000000"/>
                </a:solidFill>
                <a:latin typeface="Times New Roman" panose="02020603050405020304" pitchFamily="18" charset="0"/>
              </a:rPr>
              <a:t>et. al. </a:t>
            </a:r>
            <a:r>
              <a:rPr lang="es-EC" sz="1050" dirty="0">
                <a:solidFill>
                  <a:srgbClr val="000000"/>
                </a:solidFill>
                <a:latin typeface="Times New Roman" panose="02020603050405020304" pitchFamily="18" charset="0"/>
              </a:rPr>
              <a:t>(2009) </a:t>
            </a:r>
            <a:endParaRPr lang="es-EC" sz="1050" dirty="0"/>
          </a:p>
        </p:txBody>
      </p:sp>
      <p:pic>
        <p:nvPicPr>
          <p:cNvPr id="8" name="Imagen 7"/>
          <p:cNvPicPr/>
          <p:nvPr/>
        </p:nvPicPr>
        <p:blipFill rotWithShape="1">
          <a:blip r:embed="rId3"/>
          <a:srcRect l="40730" t="32440" r="28467" b="26038"/>
          <a:stretch/>
        </p:blipFill>
        <p:spPr bwMode="auto">
          <a:xfrm>
            <a:off x="3676650" y="1771651"/>
            <a:ext cx="5105400" cy="3371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8667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84971" y="306501"/>
            <a:ext cx="948509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i="1" dirty="0">
                <a:solidFill>
                  <a:schemeClr val="tx1"/>
                </a:solidFill>
                <a:latin typeface="Times New Roman" panose="02020603050405020304" pitchFamily="18" charset="0"/>
                <a:cs typeface="Times New Roman" panose="02020603050405020304" pitchFamily="18" charset="0"/>
              </a:rPr>
              <a:t>Inmunocitoquímica (40X): Astemizol-Gefitinib</a:t>
            </a:r>
          </a:p>
        </p:txBody>
      </p:sp>
      <p:sp>
        <p:nvSpPr>
          <p:cNvPr id="10" name="CuadroTexto 9"/>
          <p:cNvSpPr txBox="1"/>
          <p:nvPr/>
        </p:nvSpPr>
        <p:spPr>
          <a:xfrm>
            <a:off x="3672775" y="879088"/>
            <a:ext cx="575799" cy="261610"/>
          </a:xfrm>
          <a:prstGeom prst="rect">
            <a:avLst/>
          </a:prstGeom>
          <a:noFill/>
        </p:spPr>
        <p:txBody>
          <a:bodyPr wrap="none" rtlCol="0">
            <a:spAutoFit/>
          </a:bodyPr>
          <a:lstStyle/>
          <a:p>
            <a:r>
              <a:rPr lang="es-EC" sz="1100" b="1" dirty="0"/>
              <a:t>Medio</a:t>
            </a:r>
          </a:p>
        </p:txBody>
      </p:sp>
      <p:sp>
        <p:nvSpPr>
          <p:cNvPr id="11" name="CuadroTexto 10"/>
          <p:cNvSpPr txBox="1"/>
          <p:nvPr/>
        </p:nvSpPr>
        <p:spPr>
          <a:xfrm>
            <a:off x="7387818" y="879088"/>
            <a:ext cx="553357" cy="261610"/>
          </a:xfrm>
          <a:prstGeom prst="rect">
            <a:avLst/>
          </a:prstGeom>
          <a:noFill/>
        </p:spPr>
        <p:txBody>
          <a:bodyPr wrap="none" rtlCol="0">
            <a:spAutoFit/>
          </a:bodyPr>
          <a:lstStyle/>
          <a:p>
            <a:r>
              <a:rPr lang="es-EC" sz="1100" b="1" dirty="0"/>
              <a:t>DMSO</a:t>
            </a:r>
          </a:p>
        </p:txBody>
      </p:sp>
      <p:sp>
        <p:nvSpPr>
          <p:cNvPr id="12" name="CuadroTexto 11"/>
          <p:cNvSpPr txBox="1"/>
          <p:nvPr/>
        </p:nvSpPr>
        <p:spPr>
          <a:xfrm>
            <a:off x="5336203" y="3423553"/>
            <a:ext cx="657552" cy="261610"/>
          </a:xfrm>
          <a:prstGeom prst="rect">
            <a:avLst/>
          </a:prstGeom>
          <a:noFill/>
        </p:spPr>
        <p:txBody>
          <a:bodyPr wrap="none" rtlCol="0">
            <a:spAutoFit/>
          </a:bodyPr>
          <a:lstStyle/>
          <a:p>
            <a:r>
              <a:rPr lang="es-MX" sz="1100" b="1" dirty="0"/>
              <a:t>X (IC</a:t>
            </a:r>
            <a:r>
              <a:rPr lang="es-MX" sz="1100" b="1" baseline="-25000" dirty="0"/>
              <a:t>20</a:t>
            </a:r>
            <a:r>
              <a:rPr lang="es-MX" sz="1100" b="1" dirty="0"/>
              <a:t>)</a:t>
            </a:r>
            <a:endParaRPr lang="es-EC" sz="1100" b="1" dirty="0"/>
          </a:p>
        </p:txBody>
      </p:sp>
      <p:sp>
        <p:nvSpPr>
          <p:cNvPr id="13" name="CuadroTexto 12"/>
          <p:cNvSpPr txBox="1"/>
          <p:nvPr/>
        </p:nvSpPr>
        <p:spPr>
          <a:xfrm>
            <a:off x="1581839" y="3423553"/>
            <a:ext cx="649537" cy="261610"/>
          </a:xfrm>
          <a:prstGeom prst="rect">
            <a:avLst/>
          </a:prstGeom>
          <a:noFill/>
        </p:spPr>
        <p:txBody>
          <a:bodyPr wrap="none" rtlCol="0">
            <a:spAutoFit/>
          </a:bodyPr>
          <a:lstStyle/>
          <a:p>
            <a:r>
              <a:rPr lang="es-MX" sz="1100" b="1" dirty="0"/>
              <a:t>Z (IC</a:t>
            </a:r>
            <a:r>
              <a:rPr lang="es-MX" sz="1100" b="1" baseline="-25000" dirty="0"/>
              <a:t>20</a:t>
            </a:r>
            <a:r>
              <a:rPr lang="es-MX" sz="1100" b="1" dirty="0"/>
              <a:t>)</a:t>
            </a:r>
            <a:endParaRPr lang="es-EC" sz="1100" b="1" dirty="0"/>
          </a:p>
        </p:txBody>
      </p:sp>
      <p:sp>
        <p:nvSpPr>
          <p:cNvPr id="14" name="CuadroTexto 13"/>
          <p:cNvSpPr txBox="1"/>
          <p:nvPr/>
        </p:nvSpPr>
        <p:spPr>
          <a:xfrm>
            <a:off x="8257894" y="3391387"/>
            <a:ext cx="1281120" cy="430887"/>
          </a:xfrm>
          <a:prstGeom prst="rect">
            <a:avLst/>
          </a:prstGeom>
          <a:noFill/>
        </p:spPr>
        <p:txBody>
          <a:bodyPr wrap="none" rtlCol="0">
            <a:spAutoFit/>
          </a:bodyPr>
          <a:lstStyle/>
          <a:p>
            <a:r>
              <a:rPr lang="es-MX" sz="1100" b="1" dirty="0"/>
              <a:t>Z (IC</a:t>
            </a:r>
            <a:r>
              <a:rPr lang="es-MX" sz="1100" b="1" baseline="-25000" dirty="0"/>
              <a:t>20</a:t>
            </a:r>
            <a:r>
              <a:rPr lang="es-MX" sz="1100" b="1" dirty="0"/>
              <a:t>) + X (IC</a:t>
            </a:r>
            <a:r>
              <a:rPr lang="es-MX" sz="1100" b="1" baseline="-25000" dirty="0"/>
              <a:t>20</a:t>
            </a:r>
            <a:r>
              <a:rPr lang="es-MX" sz="1100" b="1" dirty="0"/>
              <a:t>)</a:t>
            </a:r>
            <a:endParaRPr lang="es-EC" sz="1100" b="1" dirty="0"/>
          </a:p>
          <a:p>
            <a:endParaRPr lang="es-EC" sz="1100" b="1" dirty="0"/>
          </a:p>
        </p:txBody>
      </p:sp>
      <p:pic>
        <p:nvPicPr>
          <p:cNvPr id="15" name="Imagen 14" descr="C:\Users\mavy1\OneDrive\Documents\Tesis\inmunos\inmunos finales\CHOpt\CHOpt + 40x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519" y="1164524"/>
            <a:ext cx="3418349" cy="2150983"/>
          </a:xfrm>
          <a:prstGeom prst="rect">
            <a:avLst/>
          </a:prstGeom>
          <a:noFill/>
          <a:ln>
            <a:noFill/>
          </a:ln>
        </p:spPr>
      </p:pic>
      <p:pic>
        <p:nvPicPr>
          <p:cNvPr id="16" name="Imagen 15" descr="C:\Users\mavy1\OneDrive\Documents\Tesis\inmunos\inmunos finales\A549 CONTROL_2\3_2_4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649" y="1166139"/>
            <a:ext cx="3418349" cy="2149368"/>
          </a:xfrm>
          <a:prstGeom prst="rect">
            <a:avLst/>
          </a:prstGeom>
          <a:noFill/>
          <a:ln>
            <a:noFill/>
          </a:ln>
        </p:spPr>
      </p:pic>
      <p:pic>
        <p:nvPicPr>
          <p:cNvPr id="17" name="Imagen 16" descr="C:\Users\mavy1\OneDrive\Documents\Tesis\inmunos\m\ast\Image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11" y="3730911"/>
            <a:ext cx="3418349" cy="2148266"/>
          </a:xfrm>
          <a:prstGeom prst="rect">
            <a:avLst/>
          </a:prstGeom>
          <a:noFill/>
          <a:ln>
            <a:noFill/>
          </a:ln>
        </p:spPr>
      </p:pic>
      <p:pic>
        <p:nvPicPr>
          <p:cNvPr id="18" name="Imagen 17" descr="C:\Users\mavy1\OneDrive\Documents\Tesis\inmunos\m\ast\g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8574" y="3730911"/>
            <a:ext cx="3418349" cy="2150983"/>
          </a:xfrm>
          <a:prstGeom prst="rect">
            <a:avLst/>
          </a:prstGeom>
          <a:noFill/>
          <a:ln>
            <a:noFill/>
          </a:ln>
        </p:spPr>
      </p:pic>
      <p:pic>
        <p:nvPicPr>
          <p:cNvPr id="19" name="Imagen 18" descr="C:\Users\mavy1\OneDrive\Documents\Tesis\inmunos\m\ast\ag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8337" y="3710753"/>
            <a:ext cx="3418349" cy="2150983"/>
          </a:xfrm>
          <a:prstGeom prst="rect">
            <a:avLst/>
          </a:prstGeom>
          <a:noFill/>
          <a:ln>
            <a:noFill/>
          </a:ln>
        </p:spPr>
      </p:pic>
      <p:cxnSp>
        <p:nvCxnSpPr>
          <p:cNvPr id="3" name="Conector recto de flecha 2"/>
          <p:cNvCxnSpPr/>
          <p:nvPr/>
        </p:nvCxnSpPr>
        <p:spPr>
          <a:xfrm flipH="1">
            <a:off x="6476259" y="2076450"/>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flipH="1">
            <a:off x="4437909" y="2314575"/>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3248094" y="2351854"/>
            <a:ext cx="151098" cy="1536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4927517" y="4104878"/>
            <a:ext cx="151098" cy="1536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a:off x="8680367" y="2374032"/>
            <a:ext cx="151098" cy="1536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a:off x="8680367" y="4323978"/>
            <a:ext cx="151098" cy="1536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a:off x="1355642" y="4595122"/>
            <a:ext cx="151098" cy="1536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H="1">
            <a:off x="8084345" y="2386470"/>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flipH="1">
            <a:off x="5977028" y="4105787"/>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H="1">
            <a:off x="2443253" y="4290711"/>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flipH="1">
            <a:off x="9577874" y="4317037"/>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ítulo 1"/>
          <p:cNvSpPr txBox="1">
            <a:spLocks/>
          </p:cNvSpPr>
          <p:nvPr/>
        </p:nvSpPr>
        <p:spPr>
          <a:xfrm>
            <a:off x="7663071" y="123877"/>
            <a:ext cx="4278396"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dirty="0">
                <a:solidFill>
                  <a:schemeClr val="tx1"/>
                </a:solidFill>
                <a:latin typeface="Times New Roman" panose="02020603050405020304" pitchFamily="18" charset="0"/>
                <a:cs typeface="Times New Roman" panose="02020603050405020304" pitchFamily="18" charset="0"/>
              </a:rPr>
              <a:t>RESULTADOS Y DISCUSIÓN</a:t>
            </a:r>
            <a:endParaRPr lang="es-EC" sz="2400" i="0" kern="0" dirty="0">
              <a:solidFill>
                <a:schemeClr val="tx1"/>
              </a:solidFill>
              <a:latin typeface="Times New Roman" panose="02020603050405020304" pitchFamily="18" charset="0"/>
              <a:cs typeface="Times New Roman" panose="02020603050405020304" pitchFamily="18" charset="0"/>
            </a:endParaRPr>
          </a:p>
        </p:txBody>
      </p:sp>
      <p:sp>
        <p:nvSpPr>
          <p:cNvPr id="2" name="Rectángulo 1"/>
          <p:cNvSpPr/>
          <p:nvPr/>
        </p:nvSpPr>
        <p:spPr>
          <a:xfrm>
            <a:off x="317515" y="6374056"/>
            <a:ext cx="2321469" cy="253916"/>
          </a:xfrm>
          <a:prstGeom prst="rect">
            <a:avLst/>
          </a:prstGeom>
        </p:spPr>
        <p:txBody>
          <a:bodyPr wrap="none">
            <a:spAutoFit/>
          </a:bodyPr>
          <a:lstStyle/>
          <a:p>
            <a:r>
              <a:rPr lang="es-EC" sz="1050" dirty="0" err="1">
                <a:solidFill>
                  <a:srgbClr val="000000"/>
                </a:solidFill>
                <a:latin typeface="Times New Roman" panose="02020603050405020304" pitchFamily="18" charset="0"/>
              </a:rPr>
              <a:t>Chen</a:t>
            </a:r>
            <a:r>
              <a:rPr lang="es-EC" sz="1050" dirty="0">
                <a:solidFill>
                  <a:srgbClr val="000000"/>
                </a:solidFill>
                <a:latin typeface="Times New Roman" panose="02020603050405020304" pitchFamily="18" charset="0"/>
              </a:rPr>
              <a:t>, (2010). </a:t>
            </a:r>
            <a:r>
              <a:rPr lang="es-EC" sz="1050" dirty="0"/>
              <a:t>Chávez, </a:t>
            </a:r>
            <a:r>
              <a:rPr lang="es-EC" sz="1050" i="1" dirty="0"/>
              <a:t>et. al, </a:t>
            </a:r>
            <a:r>
              <a:rPr lang="es-EC" sz="1050" dirty="0"/>
              <a:t>(2014) </a:t>
            </a:r>
            <a:r>
              <a:rPr lang="es-EC" sz="1050" dirty="0">
                <a:solidFill>
                  <a:srgbClr val="000000"/>
                </a:solidFill>
                <a:latin typeface="Times New Roman" panose="02020603050405020304" pitchFamily="18" charset="0"/>
              </a:rPr>
              <a:t> </a:t>
            </a:r>
            <a:endParaRPr lang="es-EC" sz="1050" dirty="0"/>
          </a:p>
        </p:txBody>
      </p:sp>
    </p:spTree>
    <p:extLst>
      <p:ext uri="{BB962C8B-B14F-4D97-AF65-F5344CB8AC3E}">
        <p14:creationId xmlns:p14="http://schemas.microsoft.com/office/powerpoint/2010/main" val="2012451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7429370" y="1810623"/>
            <a:ext cx="939681" cy="261610"/>
          </a:xfrm>
          <a:prstGeom prst="rect">
            <a:avLst/>
          </a:prstGeom>
          <a:noFill/>
        </p:spPr>
        <p:txBody>
          <a:bodyPr wrap="none" rtlCol="0">
            <a:spAutoFit/>
          </a:bodyPr>
          <a:lstStyle/>
          <a:p>
            <a:r>
              <a:rPr lang="es-EC" sz="1100" b="1" dirty="0"/>
              <a:t>Fulvestrant</a:t>
            </a:r>
          </a:p>
        </p:txBody>
      </p:sp>
      <p:sp>
        <p:nvSpPr>
          <p:cNvPr id="9" name="CuadroTexto 8"/>
          <p:cNvSpPr txBox="1"/>
          <p:nvPr/>
        </p:nvSpPr>
        <p:spPr>
          <a:xfrm>
            <a:off x="1591235" y="3326873"/>
            <a:ext cx="649537" cy="261610"/>
          </a:xfrm>
          <a:prstGeom prst="rect">
            <a:avLst/>
          </a:prstGeom>
          <a:noFill/>
        </p:spPr>
        <p:txBody>
          <a:bodyPr wrap="none" rtlCol="0">
            <a:spAutoFit/>
          </a:bodyPr>
          <a:lstStyle/>
          <a:p>
            <a:r>
              <a:rPr lang="es-MX" sz="1100" b="1" dirty="0"/>
              <a:t>Z (IC</a:t>
            </a:r>
            <a:r>
              <a:rPr lang="es-MX" sz="1100" b="1" baseline="-25000" dirty="0"/>
              <a:t>50</a:t>
            </a:r>
            <a:r>
              <a:rPr lang="es-MX" sz="1100" b="1" dirty="0"/>
              <a:t>)</a:t>
            </a:r>
            <a:endParaRPr lang="es-EC" sz="1100" b="1" dirty="0"/>
          </a:p>
        </p:txBody>
      </p:sp>
      <p:sp>
        <p:nvSpPr>
          <p:cNvPr id="10" name="CuadroTexto 9"/>
          <p:cNvSpPr txBox="1"/>
          <p:nvPr/>
        </p:nvSpPr>
        <p:spPr>
          <a:xfrm>
            <a:off x="8709081" y="3326873"/>
            <a:ext cx="902811" cy="430887"/>
          </a:xfrm>
          <a:prstGeom prst="rect">
            <a:avLst/>
          </a:prstGeom>
          <a:noFill/>
        </p:spPr>
        <p:txBody>
          <a:bodyPr wrap="none" rtlCol="0">
            <a:spAutoFit/>
          </a:bodyPr>
          <a:lstStyle/>
          <a:p>
            <a:r>
              <a:rPr lang="es-MX" sz="1100" b="1" dirty="0"/>
              <a:t>Z (IC</a:t>
            </a:r>
            <a:r>
              <a:rPr lang="es-MX" sz="1100" b="1" baseline="-25000" dirty="0"/>
              <a:t>50</a:t>
            </a:r>
            <a:r>
              <a:rPr lang="es-MX" sz="1100" b="1" dirty="0"/>
              <a:t>) + </a:t>
            </a:r>
            <a:r>
              <a:rPr lang="es-EC" sz="1100" b="1" dirty="0"/>
              <a:t>Y</a:t>
            </a:r>
          </a:p>
          <a:p>
            <a:endParaRPr lang="es-EC" sz="1100" b="1" dirty="0"/>
          </a:p>
        </p:txBody>
      </p:sp>
      <p:sp>
        <p:nvSpPr>
          <p:cNvPr id="15" name="Título 1"/>
          <p:cNvSpPr txBox="1">
            <a:spLocks/>
          </p:cNvSpPr>
          <p:nvPr/>
        </p:nvSpPr>
        <p:spPr>
          <a:xfrm>
            <a:off x="125624" y="322746"/>
            <a:ext cx="1002984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i="1" dirty="0">
                <a:solidFill>
                  <a:schemeClr val="tx1"/>
                </a:solidFill>
                <a:latin typeface="Times New Roman" panose="02020603050405020304" pitchFamily="18" charset="0"/>
                <a:cs typeface="Times New Roman" panose="02020603050405020304" pitchFamily="18" charset="0"/>
              </a:rPr>
              <a:t>Inmunocitoquímica (40X): Astemizol-Fulvestrant</a:t>
            </a:r>
          </a:p>
        </p:txBody>
      </p:sp>
      <p:sp>
        <p:nvSpPr>
          <p:cNvPr id="18" name="CuadroTexto 17"/>
          <p:cNvSpPr txBox="1"/>
          <p:nvPr/>
        </p:nvSpPr>
        <p:spPr>
          <a:xfrm>
            <a:off x="3692230" y="818920"/>
            <a:ext cx="575799" cy="261610"/>
          </a:xfrm>
          <a:prstGeom prst="rect">
            <a:avLst/>
          </a:prstGeom>
          <a:noFill/>
        </p:spPr>
        <p:txBody>
          <a:bodyPr wrap="none" rtlCol="0">
            <a:spAutoFit/>
          </a:bodyPr>
          <a:lstStyle/>
          <a:p>
            <a:r>
              <a:rPr lang="es-EC" sz="1100" b="1" dirty="0"/>
              <a:t>Medio</a:t>
            </a:r>
          </a:p>
        </p:txBody>
      </p:sp>
      <p:sp>
        <p:nvSpPr>
          <p:cNvPr id="19" name="CuadroTexto 18"/>
          <p:cNvSpPr txBox="1"/>
          <p:nvPr/>
        </p:nvSpPr>
        <p:spPr>
          <a:xfrm>
            <a:off x="7407273" y="818920"/>
            <a:ext cx="553357" cy="261610"/>
          </a:xfrm>
          <a:prstGeom prst="rect">
            <a:avLst/>
          </a:prstGeom>
          <a:noFill/>
        </p:spPr>
        <p:txBody>
          <a:bodyPr wrap="none" rtlCol="0">
            <a:spAutoFit/>
          </a:bodyPr>
          <a:lstStyle/>
          <a:p>
            <a:r>
              <a:rPr lang="es-EC" sz="1100" b="1" dirty="0"/>
              <a:t>DMSO</a:t>
            </a:r>
          </a:p>
        </p:txBody>
      </p:sp>
      <p:sp>
        <p:nvSpPr>
          <p:cNvPr id="20" name="CuadroTexto 19"/>
          <p:cNvSpPr txBox="1"/>
          <p:nvPr/>
        </p:nvSpPr>
        <p:spPr>
          <a:xfrm>
            <a:off x="5552535" y="3326872"/>
            <a:ext cx="279244" cy="430887"/>
          </a:xfrm>
          <a:prstGeom prst="rect">
            <a:avLst/>
          </a:prstGeom>
          <a:noFill/>
        </p:spPr>
        <p:txBody>
          <a:bodyPr wrap="none" rtlCol="0">
            <a:spAutoFit/>
          </a:bodyPr>
          <a:lstStyle/>
          <a:p>
            <a:r>
              <a:rPr lang="es-EC" sz="1100" b="1" dirty="0"/>
              <a:t>Y</a:t>
            </a:r>
          </a:p>
          <a:p>
            <a:endParaRPr lang="es-EC" sz="1100" b="1" dirty="0"/>
          </a:p>
        </p:txBody>
      </p:sp>
      <p:pic>
        <p:nvPicPr>
          <p:cNvPr id="14" name="Imagen 13" descr="C:\Users\mavy1\OneDrive\Documents\Tesis\inmunos\inmunos finales\CHOpt\CHOpt + 40x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519" y="1164524"/>
            <a:ext cx="3418349" cy="2150983"/>
          </a:xfrm>
          <a:prstGeom prst="rect">
            <a:avLst/>
          </a:prstGeom>
          <a:noFill/>
          <a:ln>
            <a:noFill/>
          </a:ln>
        </p:spPr>
      </p:pic>
      <p:pic>
        <p:nvPicPr>
          <p:cNvPr id="21" name="Imagen 20" descr="C:\Users\mavy1\OneDrive\Documents\Tesis\inmunos\inmunos finales\A549 CONTROL_2\3_2_4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649" y="1166139"/>
            <a:ext cx="3418349" cy="2149368"/>
          </a:xfrm>
          <a:prstGeom prst="rect">
            <a:avLst/>
          </a:prstGeom>
          <a:noFill/>
          <a:ln>
            <a:noFill/>
          </a:ln>
        </p:spPr>
      </p:pic>
      <p:pic>
        <p:nvPicPr>
          <p:cNvPr id="22" name="Imagen 21" descr="C:\Users\mavy1\AppData\Local\Microsoft\Windows\INetCache\Content.Word\f-final_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2221" y="3607850"/>
            <a:ext cx="3405119" cy="2160000"/>
          </a:xfrm>
          <a:prstGeom prst="rect">
            <a:avLst/>
          </a:prstGeom>
          <a:noFill/>
          <a:ln>
            <a:noFill/>
          </a:ln>
        </p:spPr>
      </p:pic>
      <p:pic>
        <p:nvPicPr>
          <p:cNvPr id="23" name="Imagen 22" descr="C:\Users\mavy1\AppData\Local\Microsoft\Windows\INetCache\Content.Word\af-final_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7776" y="3616867"/>
            <a:ext cx="3418349" cy="2150983"/>
          </a:xfrm>
          <a:prstGeom prst="rect">
            <a:avLst/>
          </a:prstGeom>
          <a:noFill/>
          <a:ln>
            <a:noFill/>
          </a:ln>
        </p:spPr>
      </p:pic>
      <p:pic>
        <p:nvPicPr>
          <p:cNvPr id="24" name="Imagen 23" descr="C:\Users\mavy1\OneDrive\Documents\Tesis\inmunos\m\Nueva carpeta\a1_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219" y="3616867"/>
            <a:ext cx="3418349" cy="2162349"/>
          </a:xfrm>
          <a:prstGeom prst="rect">
            <a:avLst/>
          </a:prstGeom>
          <a:noFill/>
          <a:ln>
            <a:noFill/>
          </a:ln>
        </p:spPr>
      </p:pic>
      <p:cxnSp>
        <p:nvCxnSpPr>
          <p:cNvPr id="16" name="Conector recto de flecha 15"/>
          <p:cNvCxnSpPr/>
          <p:nvPr/>
        </p:nvCxnSpPr>
        <p:spPr>
          <a:xfrm flipH="1">
            <a:off x="4443503" y="2297831"/>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a:off x="6497024" y="2120952"/>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flipH="1">
            <a:off x="9221174" y="3928691"/>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H="1">
            <a:off x="6297973" y="4011126"/>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flipH="1">
            <a:off x="5361294" y="4524679"/>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H="1">
            <a:off x="3453661" y="3700913"/>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flipH="1">
            <a:off x="1495614" y="4568787"/>
            <a:ext cx="191241" cy="238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2803426" y="2408484"/>
            <a:ext cx="151098" cy="1536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a:off x="8591550" y="2240014"/>
            <a:ext cx="193080" cy="226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a:off x="4519091" y="4166816"/>
            <a:ext cx="193080" cy="226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p:cNvCxnSpPr/>
          <p:nvPr/>
        </p:nvCxnSpPr>
        <p:spPr>
          <a:xfrm>
            <a:off x="2287393" y="4017185"/>
            <a:ext cx="193080" cy="226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p:nvPr/>
        </p:nvCxnSpPr>
        <p:spPr>
          <a:xfrm>
            <a:off x="7214193" y="4475189"/>
            <a:ext cx="193080" cy="226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p:nvPr/>
        </p:nvCxnSpPr>
        <p:spPr>
          <a:xfrm>
            <a:off x="8881068" y="4826266"/>
            <a:ext cx="193080" cy="226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p:cNvCxnSpPr/>
          <p:nvPr/>
        </p:nvCxnSpPr>
        <p:spPr>
          <a:xfrm>
            <a:off x="10578979" y="4047753"/>
            <a:ext cx="193080" cy="226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ítulo 1"/>
          <p:cNvSpPr txBox="1">
            <a:spLocks/>
          </p:cNvSpPr>
          <p:nvPr/>
        </p:nvSpPr>
        <p:spPr>
          <a:xfrm>
            <a:off x="7663071" y="123877"/>
            <a:ext cx="4278396"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dirty="0">
                <a:solidFill>
                  <a:schemeClr val="tx1"/>
                </a:solidFill>
                <a:latin typeface="Times New Roman" panose="02020603050405020304" pitchFamily="18" charset="0"/>
                <a:cs typeface="Times New Roman" panose="02020603050405020304" pitchFamily="18" charset="0"/>
              </a:rPr>
              <a:t>RESULTADOS Y DISCUSIÓN</a:t>
            </a:r>
            <a:endParaRPr lang="es-EC" sz="2400" i="0" kern="0" dirty="0">
              <a:solidFill>
                <a:schemeClr val="tx1"/>
              </a:solidFill>
              <a:latin typeface="Times New Roman" panose="02020603050405020304" pitchFamily="18" charset="0"/>
              <a:cs typeface="Times New Roman" panose="02020603050405020304" pitchFamily="18" charset="0"/>
            </a:endParaRPr>
          </a:p>
        </p:txBody>
      </p:sp>
      <p:sp>
        <p:nvSpPr>
          <p:cNvPr id="2" name="Rectángulo 1"/>
          <p:cNvSpPr/>
          <p:nvPr/>
        </p:nvSpPr>
        <p:spPr>
          <a:xfrm>
            <a:off x="400877" y="6362562"/>
            <a:ext cx="1305165" cy="261610"/>
          </a:xfrm>
          <a:prstGeom prst="rect">
            <a:avLst/>
          </a:prstGeom>
        </p:spPr>
        <p:txBody>
          <a:bodyPr wrap="none">
            <a:spAutoFit/>
          </a:bodyPr>
          <a:lstStyle/>
          <a:p>
            <a:r>
              <a:rPr lang="es-EC" sz="1050" dirty="0">
                <a:solidFill>
                  <a:srgbClr val="000000"/>
                </a:solidFill>
                <a:latin typeface="Times New Roman" panose="02020603050405020304" pitchFamily="18" charset="0"/>
              </a:rPr>
              <a:t>Ortiz, </a:t>
            </a:r>
            <a:r>
              <a:rPr lang="es-EC" sz="1050" i="1" dirty="0">
                <a:solidFill>
                  <a:srgbClr val="000000"/>
                </a:solidFill>
                <a:latin typeface="Times New Roman" panose="02020603050405020304" pitchFamily="18" charset="0"/>
              </a:rPr>
              <a:t>et. al, </a:t>
            </a:r>
            <a:r>
              <a:rPr lang="es-EC" sz="1050" dirty="0">
                <a:solidFill>
                  <a:srgbClr val="000000"/>
                </a:solidFill>
                <a:latin typeface="Times New Roman" panose="02020603050405020304" pitchFamily="18" charset="0"/>
              </a:rPr>
              <a:t>(2011) </a:t>
            </a:r>
            <a:endParaRPr lang="es-EC" sz="1050" dirty="0"/>
          </a:p>
        </p:txBody>
      </p:sp>
    </p:spTree>
    <p:extLst>
      <p:ext uri="{BB962C8B-B14F-4D97-AF65-F5344CB8AC3E}">
        <p14:creationId xmlns:p14="http://schemas.microsoft.com/office/powerpoint/2010/main" val="3956630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72206" y="4628074"/>
            <a:ext cx="252453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Z-X y Z-Y ↓ expresión génica y proteica del canal Eag-1.</a:t>
            </a:r>
          </a:p>
        </p:txBody>
      </p:sp>
      <p:sp>
        <p:nvSpPr>
          <p:cNvPr id="4" name="CuadroTexto 3"/>
          <p:cNvSpPr txBox="1"/>
          <p:nvPr/>
        </p:nvSpPr>
        <p:spPr>
          <a:xfrm>
            <a:off x="4419368" y="3017849"/>
            <a:ext cx="3230217"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ctr">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X y </a:t>
            </a:r>
            <a:r>
              <a:rPr lang="es-EC" sz="1600" dirty="0" err="1">
                <a:latin typeface="Times New Roman" panose="02020603050405020304" pitchFamily="18" charset="0"/>
                <a:cs typeface="Times New Roman" panose="02020603050405020304" pitchFamily="18" charset="0"/>
              </a:rPr>
              <a:t>Y</a:t>
            </a:r>
            <a:r>
              <a:rPr lang="es-EC" sz="1600" dirty="0">
                <a:latin typeface="Times New Roman" panose="02020603050405020304" pitchFamily="18" charset="0"/>
                <a:cs typeface="Times New Roman" panose="02020603050405020304" pitchFamily="18" charset="0"/>
              </a:rPr>
              <a:t>  no tienen efecto en el canal Eag-1.</a:t>
            </a:r>
          </a:p>
        </p:txBody>
      </p:sp>
      <p:sp>
        <p:nvSpPr>
          <p:cNvPr id="5" name="Rectángulo 4"/>
          <p:cNvSpPr/>
          <p:nvPr/>
        </p:nvSpPr>
        <p:spPr>
          <a:xfrm>
            <a:off x="2986477" y="1197667"/>
            <a:ext cx="6096000" cy="830997"/>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285750" indent="-285750" algn="just">
              <a:buFont typeface="Arial" panose="020B0604020202020204" pitchFamily="34" charset="0"/>
              <a:buChar char="•"/>
            </a:pPr>
            <a:r>
              <a:rPr lang="es-EC" sz="1600" dirty="0">
                <a:solidFill>
                  <a:srgbClr val="000000"/>
                </a:solidFill>
                <a:latin typeface="Times New Roman" panose="02020603050405020304" pitchFamily="18" charset="0"/>
                <a:cs typeface="Times New Roman" panose="02020603050405020304" pitchFamily="18" charset="0"/>
              </a:rPr>
              <a:t>La </a:t>
            </a:r>
            <a:r>
              <a:rPr lang="es-EC" sz="1600" dirty="0">
                <a:latin typeface="Times New Roman" panose="02020603050405020304" pitchFamily="18" charset="0"/>
                <a:cs typeface="Times New Roman" panose="02020603050405020304" pitchFamily="18" charset="0"/>
              </a:rPr>
              <a:t>↓</a:t>
            </a:r>
            <a:r>
              <a:rPr lang="es-EC" sz="1600" dirty="0">
                <a:solidFill>
                  <a:srgbClr val="000000"/>
                </a:solidFill>
                <a:latin typeface="Times New Roman" panose="02020603050405020304" pitchFamily="18" charset="0"/>
                <a:cs typeface="Times New Roman" panose="02020603050405020304" pitchFamily="18" charset="0"/>
              </a:rPr>
              <a:t> en la expresión del canal Eag-1 es un posible mecanismo molecular por el cual las combinaciones </a:t>
            </a:r>
            <a:r>
              <a:rPr lang="es-EC" sz="1600" dirty="0">
                <a:latin typeface="Times New Roman" panose="02020603050405020304" pitchFamily="18" charset="0"/>
                <a:cs typeface="Times New Roman" panose="02020603050405020304" pitchFamily="18" charset="0"/>
              </a:rPr>
              <a:t>↓</a:t>
            </a:r>
            <a:r>
              <a:rPr lang="es-EC" sz="1600" dirty="0">
                <a:solidFill>
                  <a:srgbClr val="000000"/>
                </a:solidFill>
                <a:latin typeface="Times New Roman" panose="02020603050405020304" pitchFamily="18" charset="0"/>
                <a:cs typeface="Times New Roman" panose="02020603050405020304" pitchFamily="18" charset="0"/>
              </a:rPr>
              <a:t> la proliferación de las células de cáncer de pulmón estudiadas.</a:t>
            </a:r>
            <a:endParaRPr lang="es-EC" sz="1600" dirty="0">
              <a:latin typeface="Times New Roman" panose="02020603050405020304" pitchFamily="18" charset="0"/>
              <a:cs typeface="Times New Roman" panose="02020603050405020304" pitchFamily="18" charset="0"/>
            </a:endParaRPr>
          </a:p>
        </p:txBody>
      </p:sp>
      <p:sp>
        <p:nvSpPr>
          <p:cNvPr id="7" name="Título 1"/>
          <p:cNvSpPr>
            <a:spLocks noGrp="1"/>
          </p:cNvSpPr>
          <p:nvPr>
            <p:ph type="title"/>
          </p:nvPr>
        </p:nvSpPr>
        <p:spPr>
          <a:xfrm>
            <a:off x="897835" y="145430"/>
            <a:ext cx="10972800" cy="1143000"/>
          </a:xfrm>
        </p:spPr>
        <p:txBody>
          <a:bodyPr/>
          <a:lstStyle/>
          <a:p>
            <a:r>
              <a:rPr lang="es-EC" sz="2800" i="0" dirty="0">
                <a:solidFill>
                  <a:schemeClr val="tx1"/>
                </a:solidFill>
                <a:latin typeface="Times New Roman" panose="02020603050405020304" pitchFamily="18" charset="0"/>
                <a:cs typeface="Times New Roman" panose="02020603050405020304" pitchFamily="18" charset="0"/>
              </a:rPr>
              <a:t>CONCLUSIONES</a:t>
            </a:r>
          </a:p>
        </p:txBody>
      </p:sp>
    </p:spTree>
    <p:extLst>
      <p:ext uri="{BB962C8B-B14F-4D97-AF65-F5344CB8AC3E}">
        <p14:creationId xmlns:p14="http://schemas.microsoft.com/office/powerpoint/2010/main" val="3434493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504249055"/>
              </p:ext>
            </p:extLst>
          </p:nvPr>
        </p:nvGraphicFramePr>
        <p:xfrm>
          <a:off x="1474305" y="1149281"/>
          <a:ext cx="8596668" cy="4484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917713" y="145429"/>
            <a:ext cx="10972800" cy="1143000"/>
          </a:xfrm>
        </p:spPr>
        <p:txBody>
          <a:bodyPr/>
          <a:lstStyle/>
          <a:p>
            <a:r>
              <a:rPr lang="es-EC" sz="2800" i="0" dirty="0">
                <a:solidFill>
                  <a:schemeClr val="tx1"/>
                </a:solidFill>
                <a:latin typeface="Times New Roman" panose="02020603050405020304" pitchFamily="18" charset="0"/>
                <a:cs typeface="Times New Roman" panose="02020603050405020304" pitchFamily="18" charset="0"/>
              </a:rPr>
              <a:t>RECOMENDACIONES</a:t>
            </a:r>
          </a:p>
        </p:txBody>
      </p:sp>
    </p:spTree>
    <p:extLst>
      <p:ext uri="{BB962C8B-B14F-4D97-AF65-F5344CB8AC3E}">
        <p14:creationId xmlns:p14="http://schemas.microsoft.com/office/powerpoint/2010/main" val="1964901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globocan.iarc.fr/data/GLOBOCAN_PCP_61341803.png"/>
          <p:cNvPicPr>
            <a:picLocks noChangeAspect="1" noChangeArrowheads="1"/>
          </p:cNvPicPr>
          <p:nvPr/>
        </p:nvPicPr>
        <p:blipFill rotWithShape="1">
          <a:blip r:embed="rId2">
            <a:extLst>
              <a:ext uri="{28A0092B-C50C-407E-A947-70E740481C1C}">
                <a14:useLocalDpi xmlns:a14="http://schemas.microsoft.com/office/drawing/2010/main" val="0"/>
              </a:ext>
            </a:extLst>
          </a:blip>
          <a:srcRect l="19057" t="31472" r="17383" b="23500"/>
          <a:stretch/>
        </p:blipFill>
        <p:spPr bwMode="auto">
          <a:xfrm>
            <a:off x="6919399" y="2907451"/>
            <a:ext cx="4843306" cy="25733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globocan.iarc.fr/data/GLOBOCAN_BSP_80773190.png"/>
          <p:cNvPicPr>
            <a:picLocks noChangeAspect="1" noChangeArrowheads="1"/>
          </p:cNvPicPr>
          <p:nvPr/>
        </p:nvPicPr>
        <p:blipFill rotWithShape="1">
          <a:blip r:embed="rId3">
            <a:extLst>
              <a:ext uri="{28A0092B-C50C-407E-A947-70E740481C1C}">
                <a14:useLocalDpi xmlns:a14="http://schemas.microsoft.com/office/drawing/2010/main" val="0"/>
              </a:ext>
            </a:extLst>
          </a:blip>
          <a:srcRect t="3523" b="1506"/>
          <a:stretch/>
        </p:blipFill>
        <p:spPr bwMode="auto">
          <a:xfrm>
            <a:off x="0" y="994134"/>
            <a:ext cx="4929609" cy="517511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551618" y="1351778"/>
            <a:ext cx="655411" cy="276999"/>
          </a:xfrm>
          <a:prstGeom prst="rect">
            <a:avLst/>
          </a:prstGeom>
          <a:noFill/>
        </p:spPr>
        <p:txBody>
          <a:bodyPr wrap="square" rtlCol="0">
            <a:spAutoFit/>
          </a:bodyPr>
          <a:lstStyle/>
          <a:p>
            <a:r>
              <a:rPr lang="es-EC" sz="1200" dirty="0"/>
              <a:t>1er</a:t>
            </a:r>
          </a:p>
        </p:txBody>
      </p:sp>
      <p:sp>
        <p:nvSpPr>
          <p:cNvPr id="8" name="CuadroTexto 7"/>
          <p:cNvSpPr txBox="1"/>
          <p:nvPr/>
        </p:nvSpPr>
        <p:spPr>
          <a:xfrm>
            <a:off x="4491554" y="1351778"/>
            <a:ext cx="655411" cy="276999"/>
          </a:xfrm>
          <a:prstGeom prst="rect">
            <a:avLst/>
          </a:prstGeom>
          <a:noFill/>
        </p:spPr>
        <p:txBody>
          <a:bodyPr wrap="square" rtlCol="0">
            <a:spAutoFit/>
          </a:bodyPr>
          <a:lstStyle/>
          <a:p>
            <a:r>
              <a:rPr lang="es-EC" sz="1200" dirty="0"/>
              <a:t>2do</a:t>
            </a:r>
          </a:p>
        </p:txBody>
      </p:sp>
      <p:sp>
        <p:nvSpPr>
          <p:cNvPr id="9" name="Título 1"/>
          <p:cNvSpPr>
            <a:spLocks noGrp="1"/>
          </p:cNvSpPr>
          <p:nvPr>
            <p:ph type="title"/>
          </p:nvPr>
        </p:nvSpPr>
        <p:spPr>
          <a:xfrm>
            <a:off x="325710" y="515478"/>
            <a:ext cx="8596668" cy="1320800"/>
          </a:xfrm>
        </p:spPr>
        <p:txBody>
          <a:bodyPr/>
          <a:lstStyle/>
          <a:p>
            <a:pPr algn="l"/>
            <a:r>
              <a:rPr lang="es-EC" dirty="0">
                <a:solidFill>
                  <a:schemeClr val="tx1"/>
                </a:solidFill>
                <a:latin typeface="Times New Roman" panose="02020603050405020304" pitchFamily="18" charset="0"/>
                <a:cs typeface="Times New Roman" panose="02020603050405020304" pitchFamily="18" charset="0"/>
              </a:rPr>
              <a:t>Cáncer en el mundo: proceso multifactorial</a:t>
            </a:r>
          </a:p>
        </p:txBody>
      </p:sp>
      <p:graphicFrame>
        <p:nvGraphicFramePr>
          <p:cNvPr id="10" name="Diagrama 9"/>
          <p:cNvGraphicFramePr/>
          <p:nvPr>
            <p:extLst>
              <p:ext uri="{D42A27DB-BD31-4B8C-83A1-F6EECF244321}">
                <p14:modId xmlns:p14="http://schemas.microsoft.com/office/powerpoint/2010/main" val="2070906154"/>
              </p:ext>
            </p:extLst>
          </p:nvPr>
        </p:nvGraphicFramePr>
        <p:xfrm>
          <a:off x="4970046" y="1986421"/>
          <a:ext cx="2457932" cy="27557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sp>
        <p:nvSpPr>
          <p:cNvPr id="2" name="Rectángulo 1"/>
          <p:cNvSpPr/>
          <p:nvPr/>
        </p:nvSpPr>
        <p:spPr>
          <a:xfrm>
            <a:off x="1966055" y="1351777"/>
            <a:ext cx="1540565" cy="277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p:cNvSpPr txBox="1"/>
          <p:nvPr/>
        </p:nvSpPr>
        <p:spPr>
          <a:xfrm>
            <a:off x="8695685" y="2574925"/>
            <a:ext cx="1290734" cy="369332"/>
          </a:xfrm>
          <a:prstGeom prst="rect">
            <a:avLst/>
          </a:prstGeom>
          <a:noFill/>
        </p:spPr>
        <p:txBody>
          <a:bodyPr wrap="square" rtlCol="0">
            <a:spAutoFit/>
          </a:bodyPr>
          <a:lstStyle/>
          <a:p>
            <a:r>
              <a:rPr lang="es-EC" dirty="0"/>
              <a:t>Ecuador</a:t>
            </a:r>
          </a:p>
        </p:txBody>
      </p:sp>
      <p:sp>
        <p:nvSpPr>
          <p:cNvPr id="14" name="Rectángulo 13"/>
          <p:cNvSpPr/>
          <p:nvPr/>
        </p:nvSpPr>
        <p:spPr>
          <a:xfrm>
            <a:off x="10651672" y="4194112"/>
            <a:ext cx="742950" cy="3918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 name="Picture 2" descr="http://globocan.iarc.fr/data/GLOBOCAN_PCP_83704157.png"/>
          <p:cNvPicPr>
            <a:picLocks noChangeAspect="1" noChangeArrowheads="1"/>
          </p:cNvPicPr>
          <p:nvPr/>
        </p:nvPicPr>
        <p:blipFill rotWithShape="1">
          <a:blip r:embed="rId9">
            <a:extLst>
              <a:ext uri="{28A0092B-C50C-407E-A947-70E740481C1C}">
                <a14:useLocalDpi xmlns:a14="http://schemas.microsoft.com/office/drawing/2010/main" val="0"/>
              </a:ext>
            </a:extLst>
          </a:blip>
          <a:srcRect l="6276" t="95172" r="69901" b="839"/>
          <a:stretch/>
        </p:blipFill>
        <p:spPr bwMode="auto">
          <a:xfrm>
            <a:off x="8582962" y="5334663"/>
            <a:ext cx="1673229" cy="210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305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1843" y="332702"/>
            <a:ext cx="10972800" cy="1143000"/>
          </a:xfrm>
        </p:spPr>
        <p:txBody>
          <a:bodyPr/>
          <a:lstStyle/>
          <a:p>
            <a:pPr algn="l"/>
            <a:r>
              <a:rPr lang="es-EC" dirty="0">
                <a:solidFill>
                  <a:schemeClr val="tx1"/>
                </a:solidFill>
              </a:rPr>
              <a:t>AGRADECIMIENTOS</a:t>
            </a:r>
          </a:p>
        </p:txBody>
      </p:sp>
      <p:pic>
        <p:nvPicPr>
          <p:cNvPr id="4" name="Imagen 3"/>
          <p:cNvPicPr>
            <a:picLocks noChangeAspect="1"/>
          </p:cNvPicPr>
          <p:nvPr/>
        </p:nvPicPr>
        <p:blipFill rotWithShape="1">
          <a:blip r:embed="rId3"/>
          <a:srcRect l="4008" t="7221" r="3792" b="4776"/>
          <a:stretch/>
        </p:blipFill>
        <p:spPr>
          <a:xfrm>
            <a:off x="2027445" y="4901946"/>
            <a:ext cx="1222310" cy="1203649"/>
          </a:xfrm>
          <a:prstGeom prst="ellipse">
            <a:avLst/>
          </a:prstGeom>
        </p:spPr>
      </p:pic>
      <p:pic>
        <p:nvPicPr>
          <p:cNvPr id="5" name="Imagen 4"/>
          <p:cNvPicPr>
            <a:picLocks noChangeAspect="1"/>
          </p:cNvPicPr>
          <p:nvPr/>
        </p:nvPicPr>
        <p:blipFill>
          <a:blip r:embed="rId4"/>
          <a:stretch>
            <a:fillRect/>
          </a:stretch>
        </p:blipFill>
        <p:spPr>
          <a:xfrm>
            <a:off x="833128" y="1324721"/>
            <a:ext cx="3610947" cy="931330"/>
          </a:xfrm>
          <a:prstGeom prst="rect">
            <a:avLst/>
          </a:prstGeom>
        </p:spPr>
      </p:pic>
      <p:pic>
        <p:nvPicPr>
          <p:cNvPr id="8" name="Imagen 7"/>
          <p:cNvPicPr>
            <a:picLocks noChangeAspect="1"/>
          </p:cNvPicPr>
          <p:nvPr/>
        </p:nvPicPr>
        <p:blipFill>
          <a:blip r:embed="rId5"/>
          <a:stretch>
            <a:fillRect/>
          </a:stretch>
        </p:blipFill>
        <p:spPr>
          <a:xfrm>
            <a:off x="8289643" y="1667612"/>
            <a:ext cx="1221885" cy="1512234"/>
          </a:xfrm>
          <a:prstGeom prst="rect">
            <a:avLst/>
          </a:prstGeom>
        </p:spPr>
      </p:pic>
      <p:graphicFrame>
        <p:nvGraphicFramePr>
          <p:cNvPr id="11" name="Diagrama 10"/>
          <p:cNvGraphicFramePr/>
          <p:nvPr>
            <p:extLst>
              <p:ext uri="{D42A27DB-BD31-4B8C-83A1-F6EECF244321}">
                <p14:modId xmlns:p14="http://schemas.microsoft.com/office/powerpoint/2010/main" val="114639083"/>
              </p:ext>
            </p:extLst>
          </p:nvPr>
        </p:nvGraphicFramePr>
        <p:xfrm>
          <a:off x="1053153" y="2685956"/>
          <a:ext cx="3170895" cy="1371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CuadroTexto 12"/>
          <p:cNvSpPr txBox="1"/>
          <p:nvPr/>
        </p:nvSpPr>
        <p:spPr>
          <a:xfrm>
            <a:off x="7247837" y="3371756"/>
            <a:ext cx="3554178" cy="2585323"/>
          </a:xfrm>
          <a:prstGeom prst="rect">
            <a:avLst/>
          </a:prstGeom>
          <a:noFill/>
        </p:spPr>
        <p:txBody>
          <a:bodyPr wrap="none" rtlCol="0">
            <a:spAutoFit/>
          </a:bodyPr>
          <a:lstStyle/>
          <a:p>
            <a:r>
              <a:rPr lang="es-EC" dirty="0"/>
              <a:t>Dr. Francisco Javier Camacho</a:t>
            </a:r>
          </a:p>
          <a:p>
            <a:endParaRPr lang="es-EC" dirty="0"/>
          </a:p>
          <a:p>
            <a:r>
              <a:rPr lang="es-EC" dirty="0" err="1"/>
              <a:t>M.Sc</a:t>
            </a:r>
            <a:r>
              <a:rPr lang="es-MX" dirty="0"/>
              <a:t>. Elizabeth Hernández</a:t>
            </a:r>
          </a:p>
          <a:p>
            <a:r>
              <a:rPr lang="es-MX" dirty="0"/>
              <a:t>Biol. Eunice Vera</a:t>
            </a:r>
            <a:endParaRPr lang="es-EC" dirty="0"/>
          </a:p>
          <a:p>
            <a:r>
              <a:rPr lang="es-EC" dirty="0" err="1"/>
              <a:t>M.Sc</a:t>
            </a:r>
            <a:r>
              <a:rPr lang="es-EC" dirty="0"/>
              <a:t>. Gloria Bernal</a:t>
            </a:r>
          </a:p>
          <a:p>
            <a:r>
              <a:rPr lang="es-EC" dirty="0" err="1"/>
              <a:t>M.Sc</a:t>
            </a:r>
            <a:r>
              <a:rPr lang="es-EC" dirty="0"/>
              <a:t>. Diana Álvarez</a:t>
            </a:r>
          </a:p>
          <a:p>
            <a:r>
              <a:rPr lang="es-EC" dirty="0"/>
              <a:t>Dra. Violeta </a:t>
            </a:r>
            <a:r>
              <a:rPr lang="es-EC" dirty="0" err="1"/>
              <a:t>Zuñiga</a:t>
            </a:r>
            <a:endParaRPr lang="es-EC" dirty="0"/>
          </a:p>
          <a:p>
            <a:r>
              <a:rPr lang="es-EC" dirty="0"/>
              <a:t>Dra. María de Guadalupe Chávez</a:t>
            </a:r>
          </a:p>
          <a:p>
            <a:r>
              <a:rPr lang="es-EC" dirty="0"/>
              <a:t>Lcda. Chris Hernández</a:t>
            </a:r>
          </a:p>
        </p:txBody>
      </p:sp>
      <p:sp>
        <p:nvSpPr>
          <p:cNvPr id="14" name="CuadroTexto 13"/>
          <p:cNvSpPr txBox="1"/>
          <p:nvPr/>
        </p:nvSpPr>
        <p:spPr>
          <a:xfrm>
            <a:off x="1597706" y="4295085"/>
            <a:ext cx="2796663" cy="369332"/>
          </a:xfrm>
          <a:prstGeom prst="rect">
            <a:avLst/>
          </a:prstGeom>
          <a:noFill/>
        </p:spPr>
        <p:txBody>
          <a:bodyPr wrap="none" rtlCol="0">
            <a:spAutoFit/>
          </a:bodyPr>
          <a:lstStyle/>
          <a:p>
            <a:r>
              <a:rPr lang="es-EC" dirty="0"/>
              <a:t>Dra. </a:t>
            </a:r>
            <a:r>
              <a:rPr lang="es-EC" dirty="0" err="1"/>
              <a:t>Marbel</a:t>
            </a:r>
            <a:r>
              <a:rPr lang="es-EC" dirty="0"/>
              <a:t> Torres, </a:t>
            </a:r>
            <a:r>
              <a:rPr lang="es-EC" dirty="0" err="1"/>
              <a:t>Ph.D</a:t>
            </a:r>
            <a:r>
              <a:rPr lang="es-EC" dirty="0"/>
              <a:t>.</a:t>
            </a:r>
          </a:p>
        </p:txBody>
      </p:sp>
    </p:spTree>
    <p:extLst>
      <p:ext uri="{BB962C8B-B14F-4D97-AF65-F5344CB8AC3E}">
        <p14:creationId xmlns:p14="http://schemas.microsoft.com/office/powerpoint/2010/main" val="900584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39571" y="670207"/>
            <a:ext cx="341327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Cáncer de pulmón</a:t>
            </a:r>
          </a:p>
        </p:txBody>
      </p:sp>
      <p:pic>
        <p:nvPicPr>
          <p:cNvPr id="6" name="Picture 2" descr="http://keckmedicine.adam.com/graphics/images/es/19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5353" y="1909187"/>
            <a:ext cx="3927582" cy="3142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p:cNvGraphicFramePr/>
          <p:nvPr>
            <p:extLst>
              <p:ext uri="{D42A27DB-BD31-4B8C-83A1-F6EECF244321}">
                <p14:modId xmlns:p14="http://schemas.microsoft.com/office/powerpoint/2010/main" val="711499933"/>
              </p:ext>
            </p:extLst>
          </p:nvPr>
        </p:nvGraphicFramePr>
        <p:xfrm>
          <a:off x="1638549" y="1561884"/>
          <a:ext cx="4256263" cy="42517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p:cNvSpPr/>
          <p:nvPr/>
        </p:nvSpPr>
        <p:spPr>
          <a:xfrm>
            <a:off x="8236350" y="5051254"/>
            <a:ext cx="753732" cy="246221"/>
          </a:xfrm>
          <a:prstGeom prst="rect">
            <a:avLst/>
          </a:prstGeom>
        </p:spPr>
        <p:txBody>
          <a:bodyPr wrap="none">
            <a:spAutoFit/>
          </a:bodyPr>
          <a:lstStyle/>
          <a:p>
            <a:r>
              <a:rPr lang="es-MX" sz="1000" dirty="0">
                <a:latin typeface="Times New Roman" panose="02020603050405020304" pitchFamily="18" charset="0"/>
                <a:ea typeface="Calibri" panose="020F0502020204030204" pitchFamily="34" charset="0"/>
              </a:rPr>
              <a:t>USC, 2015</a:t>
            </a:r>
            <a:endParaRPr lang="es-EC" sz="1000" dirty="0"/>
          </a:p>
        </p:txBody>
      </p:sp>
      <p:sp>
        <p:nvSpPr>
          <p:cNvPr id="8"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spTree>
    <p:extLst>
      <p:ext uri="{BB962C8B-B14F-4D97-AF65-F5344CB8AC3E}">
        <p14:creationId xmlns:p14="http://schemas.microsoft.com/office/powerpoint/2010/main" val="193573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85017" y="1402645"/>
            <a:ext cx="7747514" cy="400110"/>
          </a:xfrm>
          <a:prstGeom prst="rect">
            <a:avLst/>
          </a:prstGeom>
          <a:noFill/>
        </p:spPr>
        <p:txBody>
          <a:bodyPr wrap="square" rtlCol="0">
            <a:spAutoFit/>
          </a:bodyPr>
          <a:lstStyle/>
          <a:p>
            <a:r>
              <a:rPr lang="es-EC" sz="2000" dirty="0">
                <a:latin typeface="Times New Roman" panose="02020603050405020304" pitchFamily="18" charset="0"/>
                <a:cs typeface="Times New Roman" panose="02020603050405020304" pitchFamily="18" charset="0"/>
              </a:rPr>
              <a:t>Representa el 90% en hombres y el 85% en mujeres de cáncer de pulmón</a:t>
            </a:r>
          </a:p>
        </p:txBody>
      </p:sp>
      <p:sp>
        <p:nvSpPr>
          <p:cNvPr id="6" name="Título 1"/>
          <p:cNvSpPr txBox="1">
            <a:spLocks/>
          </p:cNvSpPr>
          <p:nvPr/>
        </p:nvSpPr>
        <p:spPr>
          <a:xfrm>
            <a:off x="501443" y="543497"/>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Principal factor: Cigarrillo</a:t>
            </a:r>
          </a:p>
        </p:txBody>
      </p:sp>
      <p:pic>
        <p:nvPicPr>
          <p:cNvPr id="3076" name="Picture 4" descr="https://lh5.googleusercontent.com/RhW4CHjF5k-v-cLpQgMKUMaTJID58Oj6DEVu36RCbkcnyad-NeM6gdzOV3xTPE3XzC0lp08rtkFRIiPjaLNN7FYMCYLusnDfFNfVR_rgCJfVivd9brp_gRT_B8OeFQaxXujyk1ye"/>
          <p:cNvPicPr>
            <a:picLocks noChangeAspect="1" noChangeArrowheads="1"/>
          </p:cNvPicPr>
          <p:nvPr/>
        </p:nvPicPr>
        <p:blipFill rotWithShape="1">
          <a:blip r:embed="rId3">
            <a:extLst>
              <a:ext uri="{28A0092B-C50C-407E-A947-70E740481C1C}">
                <a14:useLocalDpi xmlns:a14="http://schemas.microsoft.com/office/drawing/2010/main" val="0"/>
              </a:ext>
            </a:extLst>
          </a:blip>
          <a:srcRect b="1320"/>
          <a:stretch/>
        </p:blipFill>
        <p:spPr bwMode="auto">
          <a:xfrm>
            <a:off x="2167087" y="1946838"/>
            <a:ext cx="6750959" cy="420528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3310648" y="6244457"/>
            <a:ext cx="3552065" cy="246221"/>
          </a:xfrm>
          <a:prstGeom prst="rect">
            <a:avLst/>
          </a:prstGeom>
        </p:spPr>
        <p:txBody>
          <a:bodyPr wrap="square">
            <a:spAutoFit/>
          </a:bodyPr>
          <a:lstStyle/>
          <a:p>
            <a:r>
              <a:rPr lang="es-EC" sz="1000" dirty="0"/>
              <a:t>http://ticscarloszavala.blogspot.mx/2015/11/actividad-5.html</a:t>
            </a:r>
          </a:p>
        </p:txBody>
      </p:sp>
      <p:sp>
        <p:nvSpPr>
          <p:cNvPr id="11" name="Rectángulo 10"/>
          <p:cNvSpPr/>
          <p:nvPr/>
        </p:nvSpPr>
        <p:spPr>
          <a:xfrm>
            <a:off x="2470825" y="2600178"/>
            <a:ext cx="1439695" cy="2436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p:cNvSpPr/>
          <p:nvPr/>
        </p:nvSpPr>
        <p:spPr>
          <a:xfrm>
            <a:off x="2470826" y="3154929"/>
            <a:ext cx="885218" cy="22391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a:off x="7749702" y="3150673"/>
            <a:ext cx="985735" cy="22817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7649183" y="2615126"/>
            <a:ext cx="1086254" cy="2287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p:cNvSpPr/>
          <p:nvPr/>
        </p:nvSpPr>
        <p:spPr>
          <a:xfrm>
            <a:off x="7127131" y="3991689"/>
            <a:ext cx="1579122" cy="21365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p:cNvSpPr/>
          <p:nvPr/>
        </p:nvSpPr>
        <p:spPr>
          <a:xfrm>
            <a:off x="2500011" y="5139552"/>
            <a:ext cx="1410509" cy="22073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p:cNvSpPr/>
          <p:nvPr/>
        </p:nvSpPr>
        <p:spPr>
          <a:xfrm>
            <a:off x="5933872" y="4716129"/>
            <a:ext cx="1295400" cy="24054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a:off x="2500011" y="4418843"/>
            <a:ext cx="885218" cy="22391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spTree>
    <p:extLst>
      <p:ext uri="{BB962C8B-B14F-4D97-AF65-F5344CB8AC3E}">
        <p14:creationId xmlns:p14="http://schemas.microsoft.com/office/powerpoint/2010/main" val="2931593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60155" y="632540"/>
            <a:ext cx="8596668" cy="6494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Línea celular de cáncer de pulmón A549</a:t>
            </a:r>
          </a:p>
        </p:txBody>
      </p:sp>
      <p:pic>
        <p:nvPicPr>
          <p:cNvPr id="10242" name="Picture 2" descr="https://www.atcc.org/~/media/Attachments/2/6/1/7/1753.ashx"/>
          <p:cNvPicPr>
            <a:picLocks noChangeAspect="1" noChangeArrowheads="1"/>
          </p:cNvPicPr>
          <p:nvPr/>
        </p:nvPicPr>
        <p:blipFill rotWithShape="1">
          <a:blip r:embed="rId3">
            <a:extLst>
              <a:ext uri="{28A0092B-C50C-407E-A947-70E740481C1C}">
                <a14:useLocalDpi xmlns:a14="http://schemas.microsoft.com/office/drawing/2010/main" val="0"/>
              </a:ext>
            </a:extLst>
          </a:blip>
          <a:srcRect t="11305" b="5913"/>
          <a:stretch/>
        </p:blipFill>
        <p:spPr bwMode="auto">
          <a:xfrm>
            <a:off x="670408" y="1895667"/>
            <a:ext cx="5042644" cy="31308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a 8"/>
          <p:cNvGraphicFramePr/>
          <p:nvPr>
            <p:extLst>
              <p:ext uri="{D42A27DB-BD31-4B8C-83A1-F6EECF244321}">
                <p14:modId xmlns:p14="http://schemas.microsoft.com/office/powerpoint/2010/main" val="2768343913"/>
              </p:ext>
            </p:extLst>
          </p:nvPr>
        </p:nvGraphicFramePr>
        <p:xfrm>
          <a:off x="5901895" y="957262"/>
          <a:ext cx="5806402" cy="48968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ángulo 9"/>
          <p:cNvSpPr/>
          <p:nvPr/>
        </p:nvSpPr>
        <p:spPr>
          <a:xfrm>
            <a:off x="2768376" y="5014259"/>
            <a:ext cx="846707" cy="246221"/>
          </a:xfrm>
          <a:prstGeom prst="rect">
            <a:avLst/>
          </a:prstGeom>
        </p:spPr>
        <p:txBody>
          <a:bodyPr wrap="none">
            <a:spAutoFit/>
          </a:bodyPr>
          <a:lstStyle/>
          <a:p>
            <a:r>
              <a:rPr lang="es-EC" sz="1000" dirty="0">
                <a:latin typeface="Times New Roman" panose="02020603050405020304" pitchFamily="18" charset="0"/>
                <a:ea typeface="Calibri" panose="020F0502020204030204" pitchFamily="34" charset="0"/>
                <a:cs typeface="Times New Roman" panose="02020603050405020304" pitchFamily="18" charset="0"/>
              </a:rPr>
              <a:t>ATCC, 2014</a:t>
            </a:r>
            <a:endParaRPr lang="es-EC" sz="1000" dirty="0"/>
          </a:p>
        </p:txBody>
      </p:sp>
      <p:sp>
        <p:nvSpPr>
          <p:cNvPr id="6"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spTree>
    <p:extLst>
      <p:ext uri="{BB962C8B-B14F-4D97-AF65-F5344CB8AC3E}">
        <p14:creationId xmlns:p14="http://schemas.microsoft.com/office/powerpoint/2010/main" val="2538033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883283116"/>
              </p:ext>
            </p:extLst>
          </p:nvPr>
        </p:nvGraphicFramePr>
        <p:xfrm>
          <a:off x="2308110" y="1323975"/>
          <a:ext cx="7179108" cy="2281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p:cNvSpPr txBox="1">
            <a:spLocks/>
          </p:cNvSpPr>
          <p:nvPr/>
        </p:nvSpPr>
        <p:spPr>
          <a:xfrm>
            <a:off x="501443" y="515478"/>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i="1" dirty="0">
                <a:solidFill>
                  <a:schemeClr val="tx1"/>
                </a:solidFill>
                <a:latin typeface="Times New Roman" panose="02020603050405020304" pitchFamily="18" charset="0"/>
                <a:cs typeface="Times New Roman" panose="02020603050405020304" pitchFamily="18" charset="0"/>
              </a:rPr>
              <a:t>Tratamientos en cáncer de pulmón</a:t>
            </a:r>
          </a:p>
        </p:txBody>
      </p:sp>
      <p:graphicFrame>
        <p:nvGraphicFramePr>
          <p:cNvPr id="3" name="Tabla 2"/>
          <p:cNvGraphicFramePr>
            <a:graphicFrameLocks noGrp="1"/>
          </p:cNvGraphicFramePr>
          <p:nvPr>
            <p:extLst>
              <p:ext uri="{D42A27DB-BD31-4B8C-83A1-F6EECF244321}">
                <p14:modId xmlns:p14="http://schemas.microsoft.com/office/powerpoint/2010/main" val="3460087248"/>
              </p:ext>
            </p:extLst>
          </p:nvPr>
        </p:nvGraphicFramePr>
        <p:xfrm>
          <a:off x="1815571" y="3909560"/>
          <a:ext cx="8596312" cy="1565532"/>
        </p:xfrm>
        <a:graphic>
          <a:graphicData uri="http://schemas.openxmlformats.org/drawingml/2006/table">
            <a:tbl>
              <a:tblPr>
                <a:tableStyleId>{5940675A-B579-460E-94D1-54222C63F5DA}</a:tableStyleId>
              </a:tblPr>
              <a:tblGrid>
                <a:gridCol w="1909695">
                  <a:extLst>
                    <a:ext uri="{9D8B030D-6E8A-4147-A177-3AD203B41FA5}">
                      <a16:colId xmlns:a16="http://schemas.microsoft.com/office/drawing/2014/main" val="1831456390"/>
                    </a:ext>
                  </a:extLst>
                </a:gridCol>
                <a:gridCol w="6686617">
                  <a:extLst>
                    <a:ext uri="{9D8B030D-6E8A-4147-A177-3AD203B41FA5}">
                      <a16:colId xmlns:a16="http://schemas.microsoft.com/office/drawing/2014/main" val="3812536387"/>
                    </a:ext>
                  </a:extLst>
                </a:gridCol>
              </a:tblGrid>
              <a:tr h="71120">
                <a:tc>
                  <a:txBody>
                    <a:bodyPr/>
                    <a:lstStyle/>
                    <a:p>
                      <a:pPr algn="ctr">
                        <a:lnSpc>
                          <a:spcPct val="107000"/>
                        </a:lnSpc>
                        <a:spcAft>
                          <a:spcPts val="0"/>
                        </a:spcAft>
                      </a:pPr>
                      <a:r>
                        <a:rPr lang="es-EC" sz="1600" b="1" dirty="0">
                          <a:effectLst/>
                        </a:rPr>
                        <a:t>Compuesto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b="1" dirty="0">
                          <a:effectLst/>
                        </a:rPr>
                        <a:t>Mecanismo de acción</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6902282"/>
                  </a:ext>
                </a:extLst>
              </a:tr>
              <a:tr h="242612">
                <a:tc>
                  <a:txBody>
                    <a:bodyPr/>
                    <a:lstStyle/>
                    <a:p>
                      <a:pPr algn="ctr">
                        <a:lnSpc>
                          <a:spcPct val="107000"/>
                        </a:lnSpc>
                        <a:spcAft>
                          <a:spcPts val="0"/>
                        </a:spcAft>
                      </a:pPr>
                      <a:r>
                        <a:rPr lang="es-EC" sz="1600" b="1" dirty="0">
                          <a:effectLst/>
                        </a:rPr>
                        <a:t>Cisplatino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rPr>
                        <a:t>Daño al ADN, generación de radicales libres.</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13642808"/>
                  </a:ext>
                </a:extLst>
              </a:tr>
              <a:tr h="142875">
                <a:tc>
                  <a:txBody>
                    <a:bodyPr/>
                    <a:lstStyle/>
                    <a:p>
                      <a:pPr algn="ctr">
                        <a:lnSpc>
                          <a:spcPct val="107000"/>
                        </a:lnSpc>
                        <a:spcAft>
                          <a:spcPts val="0"/>
                        </a:spcAft>
                      </a:pPr>
                      <a:r>
                        <a:rPr lang="es-EC" sz="1600" b="1" dirty="0" err="1">
                          <a:effectLst/>
                        </a:rPr>
                        <a:t>Paclitaxel</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rPr>
                        <a:t>Inhibidor mitótico.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801672"/>
                  </a:ext>
                </a:extLst>
              </a:tr>
              <a:tr h="226695">
                <a:tc>
                  <a:txBody>
                    <a:bodyPr/>
                    <a:lstStyle/>
                    <a:p>
                      <a:pPr algn="ctr">
                        <a:lnSpc>
                          <a:spcPct val="107000"/>
                        </a:lnSpc>
                        <a:spcAft>
                          <a:spcPts val="0"/>
                        </a:spcAft>
                      </a:pPr>
                      <a:r>
                        <a:rPr lang="es-EC" sz="1600" b="1" dirty="0">
                          <a:effectLst/>
                        </a:rPr>
                        <a:t>Gefitinib</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rPr>
                        <a:t>Inhibidor del receptor del factor</a:t>
                      </a:r>
                      <a:r>
                        <a:rPr lang="es-EC" sz="1600" baseline="0" dirty="0">
                          <a:effectLst/>
                        </a:rPr>
                        <a:t> de crecimiento epidérmico</a:t>
                      </a:r>
                      <a:endParaRPr lang="es-EC" sz="16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2556834"/>
                  </a:ext>
                </a:extLst>
              </a:tr>
              <a:tr h="226695">
                <a:tc>
                  <a:txBody>
                    <a:bodyPr/>
                    <a:lstStyle/>
                    <a:p>
                      <a:pPr algn="ctr">
                        <a:lnSpc>
                          <a:spcPct val="107000"/>
                        </a:lnSpc>
                        <a:spcAft>
                          <a:spcPts val="0"/>
                        </a:spcAft>
                      </a:pPr>
                      <a:r>
                        <a:rPr lang="es-EC" sz="1600" b="1" dirty="0">
                          <a:effectLst/>
                        </a:rPr>
                        <a:t>Fulvestrant</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rPr>
                        <a:t>Antagonista</a:t>
                      </a:r>
                      <a:r>
                        <a:rPr lang="es-EC" sz="1600" baseline="0" dirty="0">
                          <a:effectLst/>
                        </a:rPr>
                        <a:t> específico del receptor de estrógenos</a:t>
                      </a:r>
                      <a:endParaRPr lang="es-EC" sz="16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714491"/>
                  </a:ext>
                </a:extLst>
              </a:tr>
              <a:tr h="226695">
                <a:tc>
                  <a:txBody>
                    <a:bodyPr/>
                    <a:lstStyle/>
                    <a:p>
                      <a:pPr algn="ctr">
                        <a:lnSpc>
                          <a:spcPct val="107000"/>
                        </a:lnSpc>
                        <a:spcAft>
                          <a:spcPts val="0"/>
                        </a:spcAft>
                      </a:pPr>
                      <a:r>
                        <a:rPr lang="es-EC" sz="1600" b="1" dirty="0">
                          <a:effectLst/>
                        </a:rPr>
                        <a:t>Astemizol</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rPr>
                        <a:t>Antineoplásico</a:t>
                      </a:r>
                      <a:r>
                        <a:rPr lang="es-EC" sz="1600" baseline="0" dirty="0">
                          <a:effectLst/>
                        </a:rPr>
                        <a:t> (en estudio) </a:t>
                      </a:r>
                      <a:r>
                        <a:rPr lang="es-EC" sz="1600" dirty="0">
                          <a:effectLst/>
                        </a:rPr>
                        <a:t>Inhibidor del</a:t>
                      </a:r>
                      <a:r>
                        <a:rPr lang="es-EC" sz="1600" baseline="0" dirty="0">
                          <a:effectLst/>
                        </a:rPr>
                        <a:t> flujo de iones del</a:t>
                      </a:r>
                      <a:r>
                        <a:rPr lang="es-EC" sz="1600" dirty="0">
                          <a:effectLst/>
                        </a:rPr>
                        <a:t> canal Eag-1</a:t>
                      </a:r>
                      <a:endParaRPr lang="es-EC" sz="16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0577490"/>
                  </a:ext>
                </a:extLst>
              </a:tr>
            </a:tbl>
          </a:graphicData>
        </a:graphic>
      </p:graphicFrame>
      <p:sp>
        <p:nvSpPr>
          <p:cNvPr id="5" name="Rectángulo 4"/>
          <p:cNvSpPr/>
          <p:nvPr/>
        </p:nvSpPr>
        <p:spPr>
          <a:xfrm>
            <a:off x="3129344" y="5529513"/>
            <a:ext cx="5968767" cy="246221"/>
          </a:xfrm>
          <a:prstGeom prst="rect">
            <a:avLst/>
          </a:prstGeom>
        </p:spPr>
        <p:txBody>
          <a:bodyPr wrap="square">
            <a:spAutoFit/>
          </a:bodyPr>
          <a:lstStyle/>
          <a:p>
            <a:r>
              <a:rPr lang="es-EC" sz="1000" dirty="0">
                <a:solidFill>
                  <a:srgbClr val="000000"/>
                </a:solidFill>
              </a:rPr>
              <a:t>(Espinoza, 2011; García, </a:t>
            </a:r>
            <a:r>
              <a:rPr lang="es-EC" sz="1000" i="1" dirty="0">
                <a:solidFill>
                  <a:srgbClr val="000000"/>
                </a:solidFill>
              </a:rPr>
              <a:t>et. al. </a:t>
            </a:r>
            <a:r>
              <a:rPr lang="es-EC" sz="1000" dirty="0">
                <a:solidFill>
                  <a:srgbClr val="000000"/>
                </a:solidFill>
              </a:rPr>
              <a:t>2012; </a:t>
            </a:r>
            <a:r>
              <a:rPr lang="es-EC" sz="1000" dirty="0" err="1">
                <a:solidFill>
                  <a:srgbClr val="000000"/>
                </a:solidFill>
              </a:rPr>
              <a:t>Osborne</a:t>
            </a:r>
            <a:r>
              <a:rPr lang="es-EC" sz="1000" dirty="0">
                <a:solidFill>
                  <a:srgbClr val="000000"/>
                </a:solidFill>
              </a:rPr>
              <a:t>, </a:t>
            </a:r>
            <a:r>
              <a:rPr lang="es-EC" sz="1000" dirty="0" err="1">
                <a:solidFill>
                  <a:srgbClr val="000000"/>
                </a:solidFill>
              </a:rPr>
              <a:t>Wakeling</a:t>
            </a:r>
            <a:r>
              <a:rPr lang="es-EC" sz="1000" dirty="0">
                <a:solidFill>
                  <a:srgbClr val="000000"/>
                </a:solidFill>
              </a:rPr>
              <a:t>, &amp; </a:t>
            </a:r>
            <a:r>
              <a:rPr lang="es-EC" sz="1000" dirty="0" err="1">
                <a:solidFill>
                  <a:srgbClr val="000000"/>
                </a:solidFill>
              </a:rPr>
              <a:t>Nicholson</a:t>
            </a:r>
            <a:r>
              <a:rPr lang="es-EC" sz="1000" dirty="0">
                <a:solidFill>
                  <a:srgbClr val="000000"/>
                </a:solidFill>
              </a:rPr>
              <a:t>, 2004; </a:t>
            </a:r>
            <a:r>
              <a:rPr lang="es-EC" sz="1000" dirty="0" err="1">
                <a:solidFill>
                  <a:srgbClr val="000000"/>
                </a:solidFill>
              </a:rPr>
              <a:t>Imai</a:t>
            </a:r>
            <a:r>
              <a:rPr lang="es-EC" sz="1000" dirty="0">
                <a:solidFill>
                  <a:srgbClr val="000000"/>
                </a:solidFill>
              </a:rPr>
              <a:t> &amp; </a:t>
            </a:r>
            <a:r>
              <a:rPr lang="es-EC" sz="1000" dirty="0" err="1">
                <a:solidFill>
                  <a:srgbClr val="000000"/>
                </a:solidFill>
              </a:rPr>
              <a:t>Takaoka</a:t>
            </a:r>
            <a:r>
              <a:rPr lang="es-EC" sz="1000" dirty="0">
                <a:solidFill>
                  <a:srgbClr val="000000"/>
                </a:solidFill>
              </a:rPr>
              <a:t>, 2006,</a:t>
            </a:r>
            <a:endParaRPr lang="es-EC" sz="1000" dirty="0"/>
          </a:p>
        </p:txBody>
      </p:sp>
      <p:sp>
        <p:nvSpPr>
          <p:cNvPr id="6"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spTree>
    <p:extLst>
      <p:ext uri="{BB962C8B-B14F-4D97-AF65-F5344CB8AC3E}">
        <p14:creationId xmlns:p14="http://schemas.microsoft.com/office/powerpoint/2010/main" val="203619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Imagen 328" descr="http://d231zve5j9rvfi.cloudfront.net/content/errev/19/117/186/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332" y="1063848"/>
            <a:ext cx="4613743" cy="312865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361005" y="2073499"/>
            <a:ext cx="4736323" cy="3574826"/>
          </a:xfrm>
        </p:spPr>
        <p:txBody>
          <a:bodyPr/>
          <a:lstStyle/>
          <a:p>
            <a:pPr algn="just"/>
            <a:r>
              <a:rPr lang="es-MX" sz="2200" dirty="0">
                <a:solidFill>
                  <a:schemeClr val="tx1"/>
                </a:solidFill>
                <a:latin typeface="Times New Roman" panose="02020603050405020304" pitchFamily="18" charset="0"/>
                <a:cs typeface="Times New Roman" panose="02020603050405020304" pitchFamily="18" charset="0"/>
              </a:rPr>
              <a:t>Tratamiento inicial contra cáncer de pulmón</a:t>
            </a:r>
          </a:p>
          <a:p>
            <a:pPr algn="just"/>
            <a:r>
              <a:rPr lang="es-MX" sz="2200" dirty="0">
                <a:solidFill>
                  <a:schemeClr val="tx1"/>
                </a:solidFill>
                <a:latin typeface="Times New Roman" panose="02020603050405020304" pitchFamily="18" charset="0"/>
                <a:cs typeface="Times New Roman" panose="02020603050405020304" pitchFamily="18" charset="0"/>
              </a:rPr>
              <a:t>Es un inhibidor del receptor tirosina quinasa del receptor del factor de crecimiento epidérmico (EGFR-TKI)</a:t>
            </a:r>
          </a:p>
          <a:p>
            <a:pPr algn="just"/>
            <a:r>
              <a:rPr lang="es-MX" sz="2200" dirty="0">
                <a:solidFill>
                  <a:schemeClr val="tx1"/>
                </a:solidFill>
                <a:latin typeface="Times New Roman" panose="02020603050405020304" pitchFamily="18" charset="0"/>
                <a:cs typeface="Times New Roman" panose="02020603050405020304" pitchFamily="18" charset="0"/>
              </a:rPr>
              <a:t>Bloquea las señales de traducción implicadas en la proliferación y supervivencia de células cancerígenas ya que no permite la fosforilación del EGFR</a:t>
            </a:r>
            <a:endParaRPr lang="es-EC" sz="2200" dirty="0">
              <a:solidFill>
                <a:schemeClr val="tx1"/>
              </a:solidFill>
              <a:latin typeface="Times New Roman" panose="02020603050405020304" pitchFamily="18" charset="0"/>
              <a:cs typeface="Times New Roman" panose="02020603050405020304" pitchFamily="18" charset="0"/>
            </a:endParaRPr>
          </a:p>
        </p:txBody>
      </p:sp>
      <p:pic>
        <p:nvPicPr>
          <p:cNvPr id="3075" name="Imagen 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3202" y="3744881"/>
            <a:ext cx="3416241" cy="29627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5"/>
          <p:cNvSpPr>
            <a:spLocks noChangeArrowheads="1"/>
          </p:cNvSpPr>
          <p:nvPr/>
        </p:nvSpPr>
        <p:spPr bwMode="auto">
          <a:xfrm>
            <a:off x="0" y="26971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7"/>
          <p:cNvSpPr>
            <a:spLocks noChangeArrowheads="1"/>
          </p:cNvSpPr>
          <p:nvPr/>
        </p:nvSpPr>
        <p:spPr bwMode="auto">
          <a:xfrm>
            <a:off x="0" y="26971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8"/>
          <p:cNvSpPr>
            <a:spLocks noChangeArrowheads="1"/>
          </p:cNvSpPr>
          <p:nvPr/>
        </p:nvSpPr>
        <p:spPr bwMode="auto">
          <a:xfrm>
            <a:off x="0" y="4640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Título 1"/>
          <p:cNvSpPr txBox="1">
            <a:spLocks/>
          </p:cNvSpPr>
          <p:nvPr/>
        </p:nvSpPr>
        <p:spPr>
          <a:xfrm>
            <a:off x="479452" y="752699"/>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i="1" dirty="0">
                <a:solidFill>
                  <a:schemeClr val="tx1"/>
                </a:solidFill>
                <a:latin typeface="Times New Roman" panose="02020603050405020304" pitchFamily="18" charset="0"/>
                <a:cs typeface="Times New Roman" panose="02020603050405020304" pitchFamily="18" charset="0"/>
              </a:rPr>
              <a:t>Gefitinib: </a:t>
            </a:r>
          </a:p>
        </p:txBody>
      </p:sp>
      <p:sp>
        <p:nvSpPr>
          <p:cNvPr id="2" name="Rectángulo 1"/>
          <p:cNvSpPr/>
          <p:nvPr/>
        </p:nvSpPr>
        <p:spPr>
          <a:xfrm>
            <a:off x="10404597" y="6360073"/>
            <a:ext cx="1348446" cy="323165"/>
          </a:xfrm>
          <a:prstGeom prst="rect">
            <a:avLst/>
          </a:prstGeom>
        </p:spPr>
        <p:txBody>
          <a:bodyPr wrap="none">
            <a:spAutoFit/>
          </a:bodyPr>
          <a:lstStyle/>
          <a:p>
            <a:pPr algn="ctr">
              <a:lnSpc>
                <a:spcPct val="150000"/>
              </a:lnSpc>
              <a:spcAft>
                <a:spcPts val="1000"/>
              </a:spcAft>
            </a:pPr>
            <a:r>
              <a:rPr lang="es-EC" sz="1000" dirty="0" err="1">
                <a:latin typeface="Times New Roman" panose="02020603050405020304" pitchFamily="18" charset="0"/>
                <a:ea typeface="Calibri" panose="020F0502020204030204" pitchFamily="34" charset="0"/>
                <a:cs typeface="Times New Roman" panose="02020603050405020304" pitchFamily="18" charset="0"/>
              </a:rPr>
              <a:t>Imai</a:t>
            </a:r>
            <a:r>
              <a:rPr lang="es-EC" sz="1000" dirty="0">
                <a:latin typeface="Times New Roman" panose="02020603050405020304" pitchFamily="18" charset="0"/>
                <a:ea typeface="Calibri" panose="020F0502020204030204" pitchFamily="34" charset="0"/>
                <a:cs typeface="Times New Roman" panose="02020603050405020304" pitchFamily="18" charset="0"/>
              </a:rPr>
              <a:t> &amp; </a:t>
            </a:r>
            <a:r>
              <a:rPr lang="es-EC" sz="1000" dirty="0" err="1">
                <a:latin typeface="Times New Roman" panose="02020603050405020304" pitchFamily="18" charset="0"/>
                <a:ea typeface="Calibri" panose="020F0502020204030204" pitchFamily="34" charset="0"/>
                <a:cs typeface="Times New Roman" panose="02020603050405020304" pitchFamily="18" charset="0"/>
              </a:rPr>
              <a:t>Takaoka</a:t>
            </a:r>
            <a:r>
              <a:rPr lang="es-EC" sz="1000" dirty="0">
                <a:latin typeface="Times New Roman" panose="02020603050405020304" pitchFamily="18" charset="0"/>
                <a:ea typeface="Calibri" panose="020F0502020204030204" pitchFamily="34" charset="0"/>
                <a:cs typeface="Times New Roman" panose="02020603050405020304" pitchFamily="18" charset="0"/>
              </a:rPr>
              <a:t>, 2006</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6229205" y="4208124"/>
            <a:ext cx="1535998" cy="246221"/>
          </a:xfrm>
          <a:prstGeom prst="rect">
            <a:avLst/>
          </a:prstGeom>
        </p:spPr>
        <p:txBody>
          <a:bodyPr wrap="none">
            <a:spAutoFit/>
          </a:bodyPr>
          <a:lstStyle/>
          <a:p>
            <a:r>
              <a:rPr lang="es-EC" sz="1000" dirty="0" err="1">
                <a:latin typeface="Times New Roman" panose="02020603050405020304" pitchFamily="18" charset="0"/>
                <a:ea typeface="Calibri" panose="020F0502020204030204" pitchFamily="34" charset="0"/>
                <a:cs typeface="Times New Roman" panose="02020603050405020304" pitchFamily="18" charset="0"/>
              </a:rPr>
              <a:t>Armour</a:t>
            </a:r>
            <a:r>
              <a:rPr lang="es-EC" sz="1000" dirty="0">
                <a:latin typeface="Times New Roman" panose="02020603050405020304" pitchFamily="18" charset="0"/>
                <a:ea typeface="Calibri" panose="020F0502020204030204" pitchFamily="34" charset="0"/>
                <a:cs typeface="Times New Roman" panose="02020603050405020304" pitchFamily="18" charset="0"/>
              </a:rPr>
              <a:t> &amp; Watkins, 2010</a:t>
            </a:r>
            <a:endParaRPr lang="es-EC" sz="1000" dirty="0"/>
          </a:p>
        </p:txBody>
      </p:sp>
      <p:sp>
        <p:nvSpPr>
          <p:cNvPr id="13"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spTree>
    <p:extLst>
      <p:ext uri="{BB962C8B-B14F-4D97-AF65-F5344CB8AC3E}">
        <p14:creationId xmlns:p14="http://schemas.microsoft.com/office/powerpoint/2010/main" val="4013710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48237" y="1839947"/>
            <a:ext cx="4776982" cy="3279501"/>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Fármaco antagonista del receptor de estrógenos (89%).</a:t>
            </a:r>
          </a:p>
          <a:p>
            <a:pPr algn="just"/>
            <a:r>
              <a:rPr lang="es-EC" dirty="0">
                <a:solidFill>
                  <a:schemeClr val="tx1"/>
                </a:solidFill>
                <a:latin typeface="Times New Roman" panose="02020603050405020304" pitchFamily="18" charset="0"/>
                <a:cs typeface="Times New Roman" panose="02020603050405020304" pitchFamily="18" charset="0"/>
              </a:rPr>
              <a:t>Bloquea la actividad del receptor de estrógeno (ER) </a:t>
            </a:r>
            <a:r>
              <a:rPr lang="es-EC" dirty="0" err="1">
                <a:solidFill>
                  <a:schemeClr val="tx1"/>
                </a:solidFill>
                <a:latin typeface="Times New Roman" panose="02020603050405020304" pitchFamily="18" charset="0"/>
                <a:cs typeface="Times New Roman" panose="02020603050405020304" pitchFamily="18" charset="0"/>
              </a:rPr>
              <a:t>alpha</a:t>
            </a:r>
            <a:r>
              <a:rPr lang="es-EC" dirty="0">
                <a:solidFill>
                  <a:schemeClr val="tx1"/>
                </a:solidFill>
                <a:latin typeface="Times New Roman" panose="02020603050405020304" pitchFamily="18" charset="0"/>
                <a:cs typeface="Times New Roman" panose="02020603050405020304" pitchFamily="18" charset="0"/>
              </a:rPr>
              <a:t> y beta.</a:t>
            </a:r>
          </a:p>
          <a:p>
            <a:pPr algn="just"/>
            <a:r>
              <a:rPr lang="es-EC" dirty="0">
                <a:solidFill>
                  <a:schemeClr val="tx1"/>
                </a:solidFill>
                <a:latin typeface="Times New Roman" panose="02020603050405020304" pitchFamily="18" charset="0"/>
                <a:cs typeface="Times New Roman" panose="02020603050405020304" pitchFamily="18" charset="0"/>
              </a:rPr>
              <a:t>No permite la dimerización del ER</a:t>
            </a:r>
          </a:p>
          <a:p>
            <a:pPr algn="just"/>
            <a:r>
              <a:rPr lang="es-EC" dirty="0">
                <a:solidFill>
                  <a:schemeClr val="tx1"/>
                </a:solidFill>
                <a:latin typeface="Times New Roman" panose="02020603050405020304" pitchFamily="18" charset="0"/>
                <a:cs typeface="Times New Roman" panose="02020603050405020304" pitchFamily="18" charset="0"/>
              </a:rPr>
              <a:t>Altera la unión del ER a sitios en el ADN.</a:t>
            </a:r>
          </a:p>
          <a:p>
            <a:pPr algn="just"/>
            <a:r>
              <a:rPr lang="es-EC" dirty="0">
                <a:solidFill>
                  <a:schemeClr val="tx1"/>
                </a:solidFill>
                <a:latin typeface="Times New Roman" panose="02020603050405020304" pitchFamily="18" charset="0"/>
                <a:cs typeface="Times New Roman" panose="02020603050405020304" pitchFamily="18" charset="0"/>
              </a:rPr>
              <a:t>↑ la degradación de ER</a:t>
            </a:r>
          </a:p>
        </p:txBody>
      </p:sp>
      <p:pic>
        <p:nvPicPr>
          <p:cNvPr id="4" name="Imagen 3"/>
          <p:cNvPicPr/>
          <p:nvPr/>
        </p:nvPicPr>
        <p:blipFill rotWithShape="1">
          <a:blip r:embed="rId3"/>
          <a:srcRect l="8466" t="37374" r="50611" b="27759"/>
          <a:stretch/>
        </p:blipFill>
        <p:spPr bwMode="auto">
          <a:xfrm>
            <a:off x="6016386" y="2039972"/>
            <a:ext cx="5739857" cy="3154232"/>
          </a:xfrm>
          <a:prstGeom prst="rect">
            <a:avLst/>
          </a:prstGeom>
          <a:ln>
            <a:noFill/>
          </a:ln>
          <a:extLst>
            <a:ext uri="{53640926-AAD7-44D8-BBD7-CCE9431645EC}">
              <a14:shadowObscured xmlns:a14="http://schemas.microsoft.com/office/drawing/2010/main"/>
            </a:ext>
          </a:extLst>
        </p:spPr>
      </p:pic>
      <p:sp>
        <p:nvSpPr>
          <p:cNvPr id="6" name="Título 1"/>
          <p:cNvSpPr txBox="1">
            <a:spLocks/>
          </p:cNvSpPr>
          <p:nvPr/>
        </p:nvSpPr>
        <p:spPr>
          <a:xfrm>
            <a:off x="812728" y="719172"/>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i="1" dirty="0">
                <a:solidFill>
                  <a:schemeClr val="tx1"/>
                </a:solidFill>
                <a:latin typeface="Times New Roman" panose="02020603050405020304" pitchFamily="18" charset="0"/>
                <a:cs typeface="Times New Roman" panose="02020603050405020304" pitchFamily="18" charset="0"/>
              </a:rPr>
              <a:t>Fulvestrant:</a:t>
            </a:r>
          </a:p>
          <a:p>
            <a:endParaRPr lang="es-EC" b="1" i="1" dirty="0">
              <a:solidFill>
                <a:schemeClr val="tx1"/>
              </a:solidFill>
              <a:latin typeface="Times New Roman" panose="02020603050405020304" pitchFamily="18" charset="0"/>
              <a:cs typeface="Times New Roman" panose="02020603050405020304" pitchFamily="18" charset="0"/>
            </a:endParaRPr>
          </a:p>
        </p:txBody>
      </p:sp>
      <p:sp>
        <p:nvSpPr>
          <p:cNvPr id="2" name="Rectángulo 1"/>
          <p:cNvSpPr/>
          <p:nvPr/>
        </p:nvSpPr>
        <p:spPr>
          <a:xfrm>
            <a:off x="7772066" y="5194204"/>
            <a:ext cx="2228495" cy="246221"/>
          </a:xfrm>
          <a:prstGeom prst="rect">
            <a:avLst/>
          </a:prstGeom>
        </p:spPr>
        <p:txBody>
          <a:bodyPr wrap="none">
            <a:spAutoFit/>
          </a:bodyPr>
          <a:lstStyle/>
          <a:p>
            <a:r>
              <a:rPr lang="es-MX" sz="1000" dirty="0" err="1">
                <a:latin typeface="Times New Roman" panose="02020603050405020304" pitchFamily="18" charset="0"/>
                <a:ea typeface="Calibri" panose="020F0502020204030204" pitchFamily="34" charset="0"/>
              </a:rPr>
              <a:t>Osborne</a:t>
            </a:r>
            <a:r>
              <a:rPr lang="es-MX" sz="1000" dirty="0">
                <a:latin typeface="Times New Roman" panose="02020603050405020304" pitchFamily="18" charset="0"/>
                <a:ea typeface="Calibri" panose="020F0502020204030204" pitchFamily="34" charset="0"/>
              </a:rPr>
              <a:t>, </a:t>
            </a:r>
            <a:r>
              <a:rPr lang="es-MX" sz="1000" dirty="0" err="1">
                <a:latin typeface="Times New Roman" panose="02020603050405020304" pitchFamily="18" charset="0"/>
                <a:ea typeface="Calibri" panose="020F0502020204030204" pitchFamily="34" charset="0"/>
              </a:rPr>
              <a:t>Wakeling</a:t>
            </a:r>
            <a:r>
              <a:rPr lang="es-MX" sz="1000" dirty="0">
                <a:latin typeface="Times New Roman" panose="02020603050405020304" pitchFamily="18" charset="0"/>
                <a:ea typeface="Calibri" panose="020F0502020204030204" pitchFamily="34" charset="0"/>
              </a:rPr>
              <a:t>, &amp; </a:t>
            </a:r>
            <a:r>
              <a:rPr lang="es-MX" sz="1000" dirty="0" err="1">
                <a:latin typeface="Times New Roman" panose="02020603050405020304" pitchFamily="18" charset="0"/>
                <a:ea typeface="Calibri" panose="020F0502020204030204" pitchFamily="34" charset="0"/>
              </a:rPr>
              <a:t>Nicholson</a:t>
            </a:r>
            <a:r>
              <a:rPr lang="es-MX" sz="1000" dirty="0">
                <a:latin typeface="Times New Roman" panose="02020603050405020304" pitchFamily="18" charset="0"/>
                <a:ea typeface="Calibri" panose="020F0502020204030204" pitchFamily="34" charset="0"/>
              </a:rPr>
              <a:t>, 2004</a:t>
            </a:r>
            <a:endParaRPr lang="es-EC" sz="1000" dirty="0"/>
          </a:p>
        </p:txBody>
      </p:sp>
      <p:sp>
        <p:nvSpPr>
          <p:cNvPr id="7" name="Título 1"/>
          <p:cNvSpPr txBox="1">
            <a:spLocks/>
          </p:cNvSpPr>
          <p:nvPr/>
        </p:nvSpPr>
        <p:spPr>
          <a:xfrm>
            <a:off x="9173817" y="123877"/>
            <a:ext cx="2767649" cy="391601"/>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400" i="0" kern="0" dirty="0">
                <a:solidFill>
                  <a:schemeClr val="tx1"/>
                </a:solidFill>
                <a:latin typeface="Times New Roman" panose="02020603050405020304" pitchFamily="18" charset="0"/>
                <a:cs typeface="Times New Roman" panose="02020603050405020304" pitchFamily="18" charset="0"/>
              </a:rPr>
              <a:t>INTRODUCCIÓN</a:t>
            </a:r>
          </a:p>
        </p:txBody>
      </p:sp>
      <p:sp>
        <p:nvSpPr>
          <p:cNvPr id="5" name="Rectángulo 4"/>
          <p:cNvSpPr/>
          <p:nvPr/>
        </p:nvSpPr>
        <p:spPr>
          <a:xfrm>
            <a:off x="6511579" y="1097614"/>
            <a:ext cx="4962525"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285750" indent="-285750" algn="just">
              <a:buFont typeface="Arial" panose="020B0604020202020204" pitchFamily="34" charset="0"/>
              <a:buChar char="•"/>
            </a:pPr>
            <a:r>
              <a:rPr lang="es-MX" sz="1400" dirty="0">
                <a:latin typeface="Times New Roman" panose="02020603050405020304" pitchFamily="18" charset="0"/>
                <a:cs typeface="Times New Roman" panose="02020603050405020304" pitchFamily="18" charset="0"/>
              </a:rPr>
              <a:t>ERα se encuentra en los alveolos </a:t>
            </a:r>
          </a:p>
          <a:p>
            <a:pPr marL="285750" indent="-285750" algn="just">
              <a:buFont typeface="Arial" panose="020B0604020202020204" pitchFamily="34" charset="0"/>
              <a:buChar char="•"/>
            </a:pPr>
            <a:r>
              <a:rPr lang="es-MX" sz="1400" dirty="0">
                <a:latin typeface="Times New Roman" panose="02020603050405020304" pitchFamily="18" charset="0"/>
                <a:cs typeface="Times New Roman" panose="02020603050405020304" pitchFamily="18" charset="0"/>
              </a:rPr>
              <a:t>ERβ es expresado en tejido epitelial de las vías respiratorios y en la mayoría de los tipos de cáncer de pulmón </a:t>
            </a:r>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492820"/>
      </p:ext>
    </p:extLst>
  </p:cSld>
  <p:clrMapOvr>
    <a:masterClrMapping/>
  </p:clrMapOvr>
</p:sld>
</file>

<file path=ppt/theme/theme1.xml><?xml version="1.0" encoding="utf-8"?>
<a:theme xmlns:a="http://schemas.openxmlformats.org/drawingml/2006/main" name="espe">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espe" id="{DDDB3B42-E27F-4457-9872-50780E1B1354}" vid="{8B932BD9-DF50-49BF-8965-00F49F19D95F}"/>
    </a:ext>
  </a:extLst>
</a:theme>
</file>

<file path=ppt/theme/theme2.xml><?xml version="1.0" encoding="utf-8"?>
<a:theme xmlns:a="http://schemas.openxmlformats.org/drawingml/2006/main" name="2_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8409</TotalTime>
  <Words>2793</Words>
  <Application>Microsoft Office PowerPoint</Application>
  <PresentationFormat>Panorámica</PresentationFormat>
  <Paragraphs>390</Paragraphs>
  <Slides>30</Slides>
  <Notes>19</Notes>
  <HiddenSlides>0</HiddenSlides>
  <MMClips>0</MMClips>
  <ScaleCrop>false</ScaleCrop>
  <HeadingPairs>
    <vt:vector size="8" baseType="variant">
      <vt:variant>
        <vt:lpstr>Fuentes usadas</vt:lpstr>
      </vt:variant>
      <vt:variant>
        <vt:i4>6</vt:i4>
      </vt:variant>
      <vt:variant>
        <vt:lpstr>Tema</vt:lpstr>
      </vt:variant>
      <vt:variant>
        <vt:i4>3</vt:i4>
      </vt:variant>
      <vt:variant>
        <vt:lpstr>Servidores OLE incrustados</vt:lpstr>
      </vt:variant>
      <vt:variant>
        <vt:i4>1</vt:i4>
      </vt:variant>
      <vt:variant>
        <vt:lpstr>Títulos de diapositiva</vt:lpstr>
      </vt:variant>
      <vt:variant>
        <vt:i4>30</vt:i4>
      </vt:variant>
    </vt:vector>
  </HeadingPairs>
  <TitlesOfParts>
    <vt:vector size="40" baseType="lpstr">
      <vt:lpstr>Arial</vt:lpstr>
      <vt:lpstr>Calibri</vt:lpstr>
      <vt:lpstr>Cambria Math</vt:lpstr>
      <vt:lpstr>Times New Roman</vt:lpstr>
      <vt:lpstr>Trebuchet MS</vt:lpstr>
      <vt:lpstr>Wingdings 3</vt:lpstr>
      <vt:lpstr>espe</vt:lpstr>
      <vt:lpstr>2_Faceta</vt:lpstr>
      <vt:lpstr>Diseño predeterminado</vt:lpstr>
      <vt:lpstr>CorelDRAW</vt:lpstr>
      <vt:lpstr>Presentación de PowerPoint</vt:lpstr>
      <vt:lpstr>El cáncer y sus características  </vt:lpstr>
      <vt:lpstr>Cáncer en el mundo: proceso multifactorial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 GENERAL</vt:lpstr>
      <vt:lpstr>Presentación de PowerPoint</vt:lpstr>
      <vt:lpstr>Antecedentes-Curvas de proliferación</vt:lpstr>
      <vt:lpstr>Presentación de PowerPoint</vt:lpstr>
      <vt:lpstr>Presentación de PowerPoint</vt:lpstr>
      <vt:lpstr>Presentación de PowerPoint</vt:lpstr>
      <vt:lpstr>Presentación de PowerPoint</vt:lpstr>
      <vt:lpstr>Presentación de PowerPoint</vt:lpstr>
      <vt:lpstr>Análisis estadístico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RECOMENDACIONES</vt:lpstr>
      <vt:lpstr>AGRADECIMIENTOS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Efecto de la combinación astemizol-gefitinib y astemizol-fulvestrant sobre la expresión génica y proteica de canales iónicos EAG1 en líneas celulares de cáncer de pulmón A549.</dc:title>
  <dc:creator>Marco Andrés Viteri Yánez</dc:creator>
  <cp:lastModifiedBy>Marco Andrés Viteri Yánez</cp:lastModifiedBy>
  <cp:revision>288</cp:revision>
  <dcterms:created xsi:type="dcterms:W3CDTF">2016-02-18T15:33:31Z</dcterms:created>
  <dcterms:modified xsi:type="dcterms:W3CDTF">2017-03-15T02:22:23Z</dcterms:modified>
</cp:coreProperties>
</file>