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  <p:sldMasterId id="2147483809" r:id="rId2"/>
  </p:sldMasterIdLst>
  <p:notesMasterIdLst>
    <p:notesMasterId r:id="rId26"/>
  </p:notesMasterIdLst>
  <p:sldIdLst>
    <p:sldId id="262" r:id="rId3"/>
    <p:sldId id="261" r:id="rId4"/>
    <p:sldId id="287" r:id="rId5"/>
    <p:sldId id="289" r:id="rId6"/>
    <p:sldId id="290" r:id="rId7"/>
    <p:sldId id="263" r:id="rId8"/>
    <p:sldId id="264" r:id="rId9"/>
    <p:sldId id="265" r:id="rId10"/>
    <p:sldId id="291" r:id="rId11"/>
    <p:sldId id="269" r:id="rId12"/>
    <p:sldId id="270" r:id="rId13"/>
    <p:sldId id="267" r:id="rId14"/>
    <p:sldId id="268" r:id="rId15"/>
    <p:sldId id="271" r:id="rId16"/>
    <p:sldId id="272" r:id="rId17"/>
    <p:sldId id="274" r:id="rId18"/>
    <p:sldId id="276" r:id="rId19"/>
    <p:sldId id="279" r:id="rId20"/>
    <p:sldId id="281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803"/>
    <a:srgbClr val="E646D3"/>
    <a:srgbClr val="7CE9EC"/>
    <a:srgbClr val="9865F5"/>
    <a:srgbClr val="DF4F6E"/>
    <a:srgbClr val="CC99FF"/>
    <a:srgbClr val="F17C69"/>
    <a:srgbClr val="9999FF"/>
    <a:srgbClr val="993300"/>
    <a:srgbClr val="EAB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5r\Downloads\TESIS-TABULACI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ownloads\TESIS-GRAFICO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ownloads\TESIS-GRAFICO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fierro\Downloads\TESIS-TABULACION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fierro\Downloads\TESIS-TABULACION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ownloads\TESIS-GRAFICO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\Downloads\TESIS-GRAFIC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ierro\Documents\IMPORT%20B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PRODUCTO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'IMPORT TIPO PRODUCTO 14-15'!$F$3</c:f>
              <c:strCache>
                <c:ptCount val="1"/>
                <c:pt idx="0">
                  <c:v>TON.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'IMPORT TIPO PRODUCTO 14-15'!$E$4:$E$8</c:f>
              <c:strCache>
                <c:ptCount val="5"/>
                <c:pt idx="0">
                  <c:v>Prenda, exc. de punto</c:v>
                </c:pt>
                <c:pt idx="1">
                  <c:v>Tejido plano</c:v>
                </c:pt>
                <c:pt idx="2">
                  <c:v>Prenda de punto</c:v>
                </c:pt>
                <c:pt idx="3">
                  <c:v>Prod. Especial</c:v>
                </c:pt>
                <c:pt idx="4">
                  <c:v>Materia prima</c:v>
                </c:pt>
              </c:strCache>
            </c:strRef>
          </c:cat>
          <c:val>
            <c:numRef>
              <c:f>'IMPORT TIPO PRODUCTO 14-15'!$F$4:$F$8</c:f>
              <c:numCache>
                <c:formatCode>General</c:formatCode>
                <c:ptCount val="5"/>
                <c:pt idx="0">
                  <c:v>6142.3</c:v>
                </c:pt>
                <c:pt idx="1">
                  <c:v>33074.6</c:v>
                </c:pt>
                <c:pt idx="2">
                  <c:v>3874.8</c:v>
                </c:pt>
                <c:pt idx="3">
                  <c:v>20202.2</c:v>
                </c:pt>
                <c:pt idx="4">
                  <c:v>41203.1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136496"/>
        <c:axId val="1138137584"/>
      </c:lineChart>
      <c:lineChart>
        <c:grouping val="standard"/>
        <c:varyColors val="0"/>
        <c:ser>
          <c:idx val="1"/>
          <c:order val="1"/>
          <c:tx>
            <c:strRef>
              <c:f>'IMPORT TIPO PRODUCTO 14-15'!$G$3</c:f>
              <c:strCache>
                <c:ptCount val="1"/>
                <c:pt idx="0">
                  <c:v>FOB.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'IMPORT TIPO PRODUCTO 14-15'!$E$4:$E$8</c:f>
              <c:strCache>
                <c:ptCount val="5"/>
                <c:pt idx="0">
                  <c:v>Prenda, exc. de punto</c:v>
                </c:pt>
                <c:pt idx="1">
                  <c:v>Tejido plano</c:v>
                </c:pt>
                <c:pt idx="2">
                  <c:v>Prenda de punto</c:v>
                </c:pt>
                <c:pt idx="3">
                  <c:v>Prod. Especial</c:v>
                </c:pt>
                <c:pt idx="4">
                  <c:v>Materia prima</c:v>
                </c:pt>
              </c:strCache>
            </c:strRef>
          </c:cat>
          <c:val>
            <c:numRef>
              <c:f>'IMPORT TIPO PRODUCTO 14-15'!$G$4:$G$8</c:f>
              <c:numCache>
                <c:formatCode>General</c:formatCode>
                <c:ptCount val="5"/>
                <c:pt idx="0">
                  <c:v>167.5</c:v>
                </c:pt>
                <c:pt idx="1">
                  <c:v>157.5</c:v>
                </c:pt>
                <c:pt idx="2">
                  <c:v>115.6</c:v>
                </c:pt>
                <c:pt idx="3">
                  <c:v>92.4</c:v>
                </c:pt>
                <c:pt idx="4">
                  <c:v>92.4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8143568"/>
        <c:axId val="1138143024"/>
      </c:lineChart>
      <c:catAx>
        <c:axId val="113813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8137584"/>
        <c:crosses val="autoZero"/>
        <c:auto val="1"/>
        <c:lblAlgn val="ctr"/>
        <c:lblOffset val="100"/>
        <c:noMultiLvlLbl val="0"/>
      </c:catAx>
      <c:valAx>
        <c:axId val="113813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sz="900" b="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  <a:endParaRPr lang="es-EC" sz="9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8136496"/>
        <c:crosses val="autoZero"/>
        <c:crossBetween val="between"/>
      </c:valAx>
      <c:valAx>
        <c:axId val="113814302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38143568"/>
        <c:crosses val="max"/>
        <c:crossBetween val="between"/>
      </c:valAx>
      <c:catAx>
        <c:axId val="1138143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381430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'IMPORT PROD 15-16'!$B$17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'IMPORT PROD 15-16'!$A$18:$A$22</c:f>
              <c:strCache>
                <c:ptCount val="5"/>
                <c:pt idx="0">
                  <c:v>Tejido plano</c:v>
                </c:pt>
                <c:pt idx="1">
                  <c:v>Prenda, exc. de punto</c:v>
                </c:pt>
                <c:pt idx="2">
                  <c:v>Prod. Especial</c:v>
                </c:pt>
                <c:pt idx="3">
                  <c:v>Prenda de punto</c:v>
                </c:pt>
                <c:pt idx="4">
                  <c:v>Tejido de punto</c:v>
                </c:pt>
              </c:strCache>
            </c:strRef>
          </c:cat>
          <c:val>
            <c:numRef>
              <c:f>'IMPORT PROD 15-16'!$B$18:$B$22</c:f>
              <c:numCache>
                <c:formatCode>General</c:formatCode>
                <c:ptCount val="5"/>
                <c:pt idx="0">
                  <c:v>14980.4</c:v>
                </c:pt>
                <c:pt idx="1">
                  <c:v>1862.5</c:v>
                </c:pt>
                <c:pt idx="2">
                  <c:v>10806</c:v>
                </c:pt>
                <c:pt idx="3">
                  <c:v>1362.3</c:v>
                </c:pt>
                <c:pt idx="4">
                  <c:v>6603.4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40160"/>
        <c:axId val="1220941792"/>
      </c:lineChart>
      <c:lineChart>
        <c:grouping val="standard"/>
        <c:varyColors val="0"/>
        <c:ser>
          <c:idx val="1"/>
          <c:order val="1"/>
          <c:tx>
            <c:strRef>
              <c:f>'IMPORT PROD 15-16'!$C$17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'IMPORT PROD 15-16'!$A$18:$A$22</c:f>
              <c:strCache>
                <c:ptCount val="5"/>
                <c:pt idx="0">
                  <c:v>Tejido plano</c:v>
                </c:pt>
                <c:pt idx="1">
                  <c:v>Prenda, exc. de punto</c:v>
                </c:pt>
                <c:pt idx="2">
                  <c:v>Prod. Especial</c:v>
                </c:pt>
                <c:pt idx="3">
                  <c:v>Prenda de punto</c:v>
                </c:pt>
                <c:pt idx="4">
                  <c:v>Tejido de punto</c:v>
                </c:pt>
              </c:strCache>
            </c:strRef>
          </c:cat>
          <c:val>
            <c:numRef>
              <c:f>'IMPORT PROD 15-16'!$C$18:$C$22</c:f>
              <c:numCache>
                <c:formatCode>General</c:formatCode>
                <c:ptCount val="5"/>
                <c:pt idx="0">
                  <c:v>61.4</c:v>
                </c:pt>
                <c:pt idx="1">
                  <c:v>47.8</c:v>
                </c:pt>
                <c:pt idx="2">
                  <c:v>41.4</c:v>
                </c:pt>
                <c:pt idx="3">
                  <c:v>37.6</c:v>
                </c:pt>
                <c:pt idx="4">
                  <c:v>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37984"/>
        <c:axId val="1220942336"/>
      </c:lineChart>
      <c:catAx>
        <c:axId val="122094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41792"/>
        <c:crosses val="autoZero"/>
        <c:auto val="1"/>
        <c:lblAlgn val="ctr"/>
        <c:lblOffset val="100"/>
        <c:noMultiLvlLbl val="0"/>
      </c:catAx>
      <c:valAx>
        <c:axId val="122094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40160"/>
        <c:crosses val="autoZero"/>
        <c:crossBetween val="between"/>
      </c:valAx>
      <c:valAx>
        <c:axId val="12209423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37984"/>
        <c:crosses val="max"/>
        <c:crossBetween val="between"/>
      </c:valAx>
      <c:catAx>
        <c:axId val="122093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94233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POR BLOQUE ECONÓMICO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 BLOQ ECO 15-16'!$B$1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 BLOQ ECO 15-16'!$A$2:$A$4</c:f>
              <c:strCache>
                <c:ptCount val="3"/>
                <c:pt idx="0">
                  <c:v>ASIA</c:v>
                </c:pt>
                <c:pt idx="1">
                  <c:v>COMUNIDAD ANDINA</c:v>
                </c:pt>
                <c:pt idx="2">
                  <c:v>UNION EUROPEA</c:v>
                </c:pt>
              </c:strCache>
            </c:strRef>
          </c:cat>
          <c:val>
            <c:numRef>
              <c:f>'IMP BLOQ ECO 15-16'!$B$2:$B$4</c:f>
              <c:numCache>
                <c:formatCode>General</c:formatCode>
                <c:ptCount val="3"/>
                <c:pt idx="0">
                  <c:v>54514.2</c:v>
                </c:pt>
                <c:pt idx="1">
                  <c:v>16869.400000000001</c:v>
                </c:pt>
                <c:pt idx="2">
                  <c:v>3406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87456"/>
        <c:axId val="1220988000"/>
      </c:lineChart>
      <c:lineChart>
        <c:grouping val="standard"/>
        <c:varyColors val="0"/>
        <c:ser>
          <c:idx val="1"/>
          <c:order val="1"/>
          <c:tx>
            <c:strRef>
              <c:f>'IMP BLOQ ECO 15-16'!$C$1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 BLOQ ECO 15-16'!$A$2:$A$4</c:f>
              <c:strCache>
                <c:ptCount val="3"/>
                <c:pt idx="0">
                  <c:v>ASIA</c:v>
                </c:pt>
                <c:pt idx="1">
                  <c:v>COMUNIDAD ANDINA</c:v>
                </c:pt>
                <c:pt idx="2">
                  <c:v>UNION EUROPEA</c:v>
                </c:pt>
              </c:strCache>
            </c:strRef>
          </c:cat>
          <c:val>
            <c:numRef>
              <c:f>'IMP BLOQ ECO 15-16'!$C$2:$C$4</c:f>
              <c:numCache>
                <c:formatCode>General</c:formatCode>
                <c:ptCount val="3"/>
                <c:pt idx="0">
                  <c:v>252.7</c:v>
                </c:pt>
                <c:pt idx="1">
                  <c:v>138.19999999999999</c:v>
                </c:pt>
                <c:pt idx="2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86368"/>
        <c:axId val="1220989088"/>
      </c:lineChart>
      <c:catAx>
        <c:axId val="1220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88000"/>
        <c:crosses val="autoZero"/>
        <c:auto val="1"/>
        <c:lblAlgn val="ctr"/>
        <c:lblOffset val="100"/>
        <c:noMultiLvlLbl val="0"/>
      </c:catAx>
      <c:valAx>
        <c:axId val="1220988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/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87456"/>
        <c:crosses val="autoZero"/>
        <c:crossBetween val="between"/>
      </c:valAx>
      <c:valAx>
        <c:axId val="122098908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86368"/>
        <c:crosses val="max"/>
        <c:crossBetween val="between"/>
      </c:valAx>
      <c:catAx>
        <c:axId val="1220986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98908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BLOQUE ECONÓMICO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 BLOQ ECO 15-16'!$B$19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 BLOQ ECO 15-16'!$A$20:$A$22</c:f>
              <c:strCache>
                <c:ptCount val="3"/>
                <c:pt idx="0">
                  <c:v>ASIA</c:v>
                </c:pt>
                <c:pt idx="1">
                  <c:v>COMUNIDAD ANDINA</c:v>
                </c:pt>
                <c:pt idx="2">
                  <c:v>MERCOSUR</c:v>
                </c:pt>
              </c:strCache>
            </c:strRef>
          </c:cat>
          <c:val>
            <c:numRef>
              <c:f>'IMP BLOQ ECO 15-16'!$B$20:$B$22</c:f>
              <c:numCache>
                <c:formatCode>General</c:formatCode>
                <c:ptCount val="3"/>
                <c:pt idx="0">
                  <c:v>38693.1</c:v>
                </c:pt>
                <c:pt idx="1">
                  <c:v>12586</c:v>
                </c:pt>
                <c:pt idx="2">
                  <c:v>3056.4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773088"/>
        <c:axId val="1271789952"/>
      </c:lineChart>
      <c:lineChart>
        <c:grouping val="standard"/>
        <c:varyColors val="0"/>
        <c:ser>
          <c:idx val="1"/>
          <c:order val="1"/>
          <c:tx>
            <c:strRef>
              <c:f>'IMP BLOQ ECO 15-16'!$C$19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 BLOQ ECO 15-16'!$A$20:$A$22</c:f>
              <c:strCache>
                <c:ptCount val="3"/>
                <c:pt idx="0">
                  <c:v>ASIA</c:v>
                </c:pt>
                <c:pt idx="1">
                  <c:v>COMUNIDAD ANDINA</c:v>
                </c:pt>
                <c:pt idx="2">
                  <c:v>MERCOSUR</c:v>
                </c:pt>
              </c:strCache>
            </c:strRef>
          </c:cat>
          <c:val>
            <c:numRef>
              <c:f>'IMP BLOQ ECO 15-16'!$C$20:$C$22</c:f>
              <c:numCache>
                <c:formatCode>General</c:formatCode>
                <c:ptCount val="3"/>
                <c:pt idx="0">
                  <c:v>139.80000000000001</c:v>
                </c:pt>
                <c:pt idx="1">
                  <c:v>82.3</c:v>
                </c:pt>
                <c:pt idx="2">
                  <c:v>12.8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791040"/>
        <c:axId val="1271790496"/>
      </c:lineChart>
      <c:catAx>
        <c:axId val="1271773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71789952"/>
        <c:crosses val="autoZero"/>
        <c:auto val="1"/>
        <c:lblAlgn val="ctr"/>
        <c:lblOffset val="100"/>
        <c:noMultiLvlLbl val="0"/>
      </c:catAx>
      <c:valAx>
        <c:axId val="127178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71773088"/>
        <c:crosses val="autoZero"/>
        <c:crossBetween val="between"/>
      </c:valAx>
      <c:valAx>
        <c:axId val="12717904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71791040"/>
        <c:crosses val="max"/>
        <c:crossBetween val="between"/>
      </c:valAx>
      <c:catAx>
        <c:axId val="1271791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17904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 PROD 15-16'!$B$2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 PROD 15-16'!$A$3:$A$7</c:f>
              <c:strCache>
                <c:ptCount val="5"/>
                <c:pt idx="0">
                  <c:v>Tejido plano</c:v>
                </c:pt>
                <c:pt idx="1">
                  <c:v>Prenda de punto</c:v>
                </c:pt>
                <c:pt idx="2">
                  <c:v>Hilado</c:v>
                </c:pt>
                <c:pt idx="3">
                  <c:v>Prenda, exc. de punto</c:v>
                </c:pt>
                <c:pt idx="4">
                  <c:v>Prod. Especial</c:v>
                </c:pt>
              </c:strCache>
            </c:strRef>
          </c:cat>
          <c:val>
            <c:numRef>
              <c:f>'EXPO PROD 15-16'!$B$3:$B$7</c:f>
              <c:numCache>
                <c:formatCode>General</c:formatCode>
                <c:ptCount val="5"/>
                <c:pt idx="0">
                  <c:v>6648.5</c:v>
                </c:pt>
                <c:pt idx="1">
                  <c:v>664.6</c:v>
                </c:pt>
                <c:pt idx="2">
                  <c:v>741.4</c:v>
                </c:pt>
                <c:pt idx="3">
                  <c:v>257.5</c:v>
                </c:pt>
                <c:pt idx="4">
                  <c:v>780.2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18176"/>
        <c:axId val="1222014912"/>
      </c:lineChart>
      <c:lineChart>
        <c:grouping val="standard"/>
        <c:varyColors val="0"/>
        <c:ser>
          <c:idx val="1"/>
          <c:order val="1"/>
          <c:tx>
            <c:strRef>
              <c:f>'EXPO PROD 15-16'!$C$2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 PROD 15-16'!$A$3:$A$7</c:f>
              <c:strCache>
                <c:ptCount val="5"/>
                <c:pt idx="0">
                  <c:v>Tejido plano</c:v>
                </c:pt>
                <c:pt idx="1">
                  <c:v>Prenda de punto</c:v>
                </c:pt>
                <c:pt idx="2">
                  <c:v>Hilado</c:v>
                </c:pt>
                <c:pt idx="3">
                  <c:v>Prenda, exc. de punto</c:v>
                </c:pt>
                <c:pt idx="4">
                  <c:v>Prod. Especial</c:v>
                </c:pt>
              </c:strCache>
            </c:strRef>
          </c:cat>
          <c:val>
            <c:numRef>
              <c:f>'EXPO PROD 15-16'!$C$3:$C$7</c:f>
              <c:numCache>
                <c:formatCode>General</c:formatCode>
                <c:ptCount val="5"/>
                <c:pt idx="0">
                  <c:v>27.1</c:v>
                </c:pt>
                <c:pt idx="1">
                  <c:v>10.9</c:v>
                </c:pt>
                <c:pt idx="2">
                  <c:v>4.3</c:v>
                </c:pt>
                <c:pt idx="3">
                  <c:v>3.1</c:v>
                </c:pt>
                <c:pt idx="4">
                  <c:v>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14368"/>
        <c:axId val="1222010016"/>
      </c:lineChart>
      <c:catAx>
        <c:axId val="122201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4912"/>
        <c:crosses val="autoZero"/>
        <c:auto val="1"/>
        <c:lblAlgn val="ctr"/>
        <c:lblOffset val="100"/>
        <c:noMultiLvlLbl val="0"/>
      </c:catAx>
      <c:valAx>
        <c:axId val="122201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8176"/>
        <c:crosses val="autoZero"/>
        <c:crossBetween val="between"/>
      </c:valAx>
      <c:valAx>
        <c:axId val="122201001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4368"/>
        <c:crosses val="max"/>
        <c:crossBetween val="between"/>
      </c:valAx>
      <c:catAx>
        <c:axId val="122201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2010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 PROD 15-16'!$B$16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 PROD 15-16'!$A$17:$A$21</c:f>
              <c:strCache>
                <c:ptCount val="5"/>
                <c:pt idx="0">
                  <c:v>Tejido plano</c:v>
                </c:pt>
                <c:pt idx="1">
                  <c:v>Prod. Especial</c:v>
                </c:pt>
                <c:pt idx="2">
                  <c:v>Hilado</c:v>
                </c:pt>
                <c:pt idx="3">
                  <c:v>Prenda de punto</c:v>
                </c:pt>
                <c:pt idx="4">
                  <c:v>Materia prima</c:v>
                </c:pt>
              </c:strCache>
            </c:strRef>
          </c:cat>
          <c:val>
            <c:numRef>
              <c:f>'EXPO PROD 15-16'!$B$17:$B$21</c:f>
              <c:numCache>
                <c:formatCode>General</c:formatCode>
                <c:ptCount val="5"/>
                <c:pt idx="0">
                  <c:v>6191.2</c:v>
                </c:pt>
                <c:pt idx="1">
                  <c:v>986.3</c:v>
                </c:pt>
                <c:pt idx="2">
                  <c:v>678.4</c:v>
                </c:pt>
                <c:pt idx="3">
                  <c:v>507</c:v>
                </c:pt>
                <c:pt idx="4">
                  <c:v>267.5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18720"/>
        <c:axId val="1222017088"/>
      </c:lineChart>
      <c:lineChart>
        <c:grouping val="standard"/>
        <c:varyColors val="0"/>
        <c:ser>
          <c:idx val="1"/>
          <c:order val="1"/>
          <c:tx>
            <c:strRef>
              <c:f>'EXPO PROD 15-16'!$C$16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 PROD 15-16'!$A$17:$A$21</c:f>
              <c:strCache>
                <c:ptCount val="5"/>
                <c:pt idx="0">
                  <c:v>Tejido plano</c:v>
                </c:pt>
                <c:pt idx="1">
                  <c:v>Prod. Especial</c:v>
                </c:pt>
                <c:pt idx="2">
                  <c:v>Hilado</c:v>
                </c:pt>
                <c:pt idx="3">
                  <c:v>Prenda de punto</c:v>
                </c:pt>
                <c:pt idx="4">
                  <c:v>Materia prima</c:v>
                </c:pt>
              </c:strCache>
            </c:strRef>
          </c:cat>
          <c:val>
            <c:numRef>
              <c:f>'EXPO PROD 15-16'!$C$17:$C$21</c:f>
              <c:numCache>
                <c:formatCode>General</c:formatCode>
                <c:ptCount val="5"/>
                <c:pt idx="0">
                  <c:v>25.4</c:v>
                </c:pt>
                <c:pt idx="1">
                  <c:v>2.8</c:v>
                </c:pt>
                <c:pt idx="2">
                  <c:v>3.5</c:v>
                </c:pt>
                <c:pt idx="3">
                  <c:v>8.6</c:v>
                </c:pt>
                <c:pt idx="4">
                  <c:v>0.1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20352"/>
        <c:axId val="1222019808"/>
      </c:lineChart>
      <c:catAx>
        <c:axId val="122201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7088"/>
        <c:crosses val="autoZero"/>
        <c:auto val="1"/>
        <c:lblAlgn val="ctr"/>
        <c:lblOffset val="100"/>
        <c:noMultiLvlLbl val="0"/>
      </c:catAx>
      <c:valAx>
        <c:axId val="122201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8720"/>
        <c:crosses val="autoZero"/>
        <c:crossBetween val="between"/>
      </c:valAx>
      <c:valAx>
        <c:axId val="12220198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20352"/>
        <c:crosses val="max"/>
        <c:crossBetween val="between"/>
      </c:valAx>
      <c:catAx>
        <c:axId val="1222020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20198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BLOQUE ECONÓMICO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 BLOQUE 15-16'!$B$3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 BLOQUE 15-16'!$A$4:$A$7</c:f>
              <c:strCache>
                <c:ptCount val="4"/>
                <c:pt idx="0">
                  <c:v>COMUNIDAD ANDINA</c:v>
                </c:pt>
                <c:pt idx="1">
                  <c:v>RESTO NAFTA</c:v>
                </c:pt>
                <c:pt idx="2">
                  <c:v>MERCOSUR</c:v>
                </c:pt>
                <c:pt idx="3">
                  <c:v>UNION EUROPEA</c:v>
                </c:pt>
              </c:strCache>
            </c:strRef>
          </c:cat>
          <c:val>
            <c:numRef>
              <c:f>'EXPO BLOQUE 15-16'!$B$4:$B$7</c:f>
              <c:numCache>
                <c:formatCode>General</c:formatCode>
                <c:ptCount val="4"/>
                <c:pt idx="0">
                  <c:v>7386.1</c:v>
                </c:pt>
                <c:pt idx="1">
                  <c:v>583.9</c:v>
                </c:pt>
                <c:pt idx="2">
                  <c:v>757.3</c:v>
                </c:pt>
                <c:pt idx="3">
                  <c:v>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20896"/>
        <c:axId val="1222021440"/>
      </c:lineChart>
      <c:lineChart>
        <c:grouping val="standard"/>
        <c:varyColors val="0"/>
        <c:ser>
          <c:idx val="1"/>
          <c:order val="1"/>
          <c:tx>
            <c:strRef>
              <c:f>'EXPO BLOQUE 15-16'!$C$3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 BLOQUE 15-16'!$A$4:$A$7</c:f>
              <c:strCache>
                <c:ptCount val="4"/>
                <c:pt idx="0">
                  <c:v>COMUNIDAD ANDINA</c:v>
                </c:pt>
                <c:pt idx="1">
                  <c:v>RESTO NAFTA</c:v>
                </c:pt>
                <c:pt idx="2">
                  <c:v>MERCOSUR</c:v>
                </c:pt>
                <c:pt idx="3">
                  <c:v>UNION EUROPEA</c:v>
                </c:pt>
              </c:strCache>
            </c:strRef>
          </c:cat>
          <c:val>
            <c:numRef>
              <c:f>'EXPO BLOQUE 15-16'!$C$4:$C$7</c:f>
              <c:numCache>
                <c:formatCode>General</c:formatCode>
                <c:ptCount val="4"/>
                <c:pt idx="0">
                  <c:v>32.9</c:v>
                </c:pt>
                <c:pt idx="1">
                  <c:v>4.5999999999999996</c:v>
                </c:pt>
                <c:pt idx="2">
                  <c:v>3.3</c:v>
                </c:pt>
                <c:pt idx="3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17632"/>
        <c:axId val="1222021984"/>
      </c:lineChart>
      <c:catAx>
        <c:axId val="122202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21440"/>
        <c:crosses val="autoZero"/>
        <c:auto val="1"/>
        <c:lblAlgn val="ctr"/>
        <c:lblOffset val="100"/>
        <c:noMultiLvlLbl val="0"/>
      </c:catAx>
      <c:valAx>
        <c:axId val="122202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20896"/>
        <c:crosses val="autoZero"/>
        <c:crossBetween val="between"/>
      </c:valAx>
      <c:valAx>
        <c:axId val="122202198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7632"/>
        <c:crosses val="max"/>
        <c:crossBetween val="between"/>
      </c:valAx>
      <c:catAx>
        <c:axId val="1222017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202198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POF BLOQUE ECONÓMICO 2016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 BLOQUE 15-16'!$B$15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 BLOQUE 15-16'!$A$16:$A$19</c:f>
              <c:strCache>
                <c:ptCount val="4"/>
                <c:pt idx="0">
                  <c:v>COMUNIDAD ANDINA</c:v>
                </c:pt>
                <c:pt idx="1">
                  <c:v>MERCOSUR</c:v>
                </c:pt>
                <c:pt idx="2">
                  <c:v>RESTO NAFTA</c:v>
                </c:pt>
                <c:pt idx="3">
                  <c:v>UNION EUROPEA</c:v>
                </c:pt>
              </c:strCache>
            </c:strRef>
          </c:cat>
          <c:val>
            <c:numRef>
              <c:f>'EXPO BLOQUE 15-16'!$B$16:$B$19</c:f>
              <c:numCache>
                <c:formatCode>General</c:formatCode>
                <c:ptCount val="4"/>
                <c:pt idx="0">
                  <c:v>5569.9</c:v>
                </c:pt>
                <c:pt idx="1">
                  <c:v>1834.4</c:v>
                </c:pt>
                <c:pt idx="2">
                  <c:v>319</c:v>
                </c:pt>
                <c:pt idx="3">
                  <c:v>86.5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08928"/>
        <c:axId val="1222009472"/>
      </c:lineChart>
      <c:lineChart>
        <c:grouping val="standard"/>
        <c:varyColors val="0"/>
        <c:ser>
          <c:idx val="1"/>
          <c:order val="1"/>
          <c:tx>
            <c:strRef>
              <c:f>'EXPO BLOQUE 15-16'!$C$15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 BLOQUE 15-16'!$A$16:$A$19</c:f>
              <c:strCache>
                <c:ptCount val="4"/>
                <c:pt idx="0">
                  <c:v>COMUNIDAD ANDINA</c:v>
                </c:pt>
                <c:pt idx="1">
                  <c:v>MERCOSUR</c:v>
                </c:pt>
                <c:pt idx="2">
                  <c:v>RESTO NAFTA</c:v>
                </c:pt>
                <c:pt idx="3">
                  <c:v>UNION EUROPEA</c:v>
                </c:pt>
              </c:strCache>
            </c:strRef>
          </c:cat>
          <c:val>
            <c:numRef>
              <c:f>'EXPO BLOQUE 15-16'!$C$16:$C$19</c:f>
              <c:numCache>
                <c:formatCode>General</c:formatCode>
                <c:ptCount val="4"/>
                <c:pt idx="0">
                  <c:v>21.6</c:v>
                </c:pt>
                <c:pt idx="1">
                  <c:v>8.6999999999999993</c:v>
                </c:pt>
                <c:pt idx="2">
                  <c:v>2.7</c:v>
                </c:pt>
                <c:pt idx="3">
                  <c:v>1.6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012736"/>
        <c:axId val="1222012192"/>
      </c:lineChart>
      <c:catAx>
        <c:axId val="122200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09472"/>
        <c:crosses val="autoZero"/>
        <c:auto val="1"/>
        <c:lblAlgn val="ctr"/>
        <c:lblOffset val="100"/>
        <c:noMultiLvlLbl val="0"/>
      </c:catAx>
      <c:valAx>
        <c:axId val="122200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08928"/>
        <c:crosses val="autoZero"/>
        <c:crossBetween val="between"/>
      </c:valAx>
      <c:valAx>
        <c:axId val="12220121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2012736"/>
        <c:crosses val="max"/>
        <c:crossBetween val="between"/>
      </c:valAx>
      <c:catAx>
        <c:axId val="122201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201219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GRADO 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INFLUENCIA</a:t>
            </a:r>
          </a:p>
        </c:rich>
      </c:tx>
      <c:layout>
        <c:manualLayout>
          <c:xMode val="edge"/>
          <c:yMode val="edge"/>
          <c:x val="0.24212826927276282"/>
          <c:y val="4.50304576087290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'PREG 4'!$D$2</c:f>
              <c:strCache>
                <c:ptCount val="1"/>
                <c:pt idx="0">
                  <c:v>GRADO INFLUENCIA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BFA-42B8-8E68-BCBEECF32D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BFA-42B8-8E68-BCBEECF32D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BFA-42B8-8E68-BCBEECF32D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BFA-42B8-8E68-BCBEECF32D0E}"/>
              </c:ext>
            </c:extLst>
          </c:dPt>
          <c:dLbls>
            <c:dLbl>
              <c:idx val="0"/>
              <c:layout>
                <c:manualLayout>
                  <c:x val="-0.23110458991146582"/>
                  <c:y val="0.195132130708881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20400989928322"/>
                      <c:h val="0.1925052062773166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0677779097341681"/>
                  <c:y val="-0.210142283245124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76771354906926"/>
                      <c:h val="0.1925052062773166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1285949070792901"/>
                  <c:y val="-0.168864363770455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025791195614283"/>
                      <c:h val="0.1925052062773166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4022713951323418"/>
                  <c:y val="0.19888452110521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>
                    <a:defRPr sz="1400" b="1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C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60431408004475"/>
                      <c:h val="0.154979824936709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'PREG 4'!$C$3:$C$6</c:f>
              <c:strCache>
                <c:ptCount val="4"/>
                <c:pt idx="0">
                  <c:v>Sobretasa 5%</c:v>
                </c:pt>
                <c:pt idx="1">
                  <c:v>Sobretasa 15%</c:v>
                </c:pt>
                <c:pt idx="2">
                  <c:v>Sobretasa 25%</c:v>
                </c:pt>
                <c:pt idx="3">
                  <c:v>Sobretasa 45%</c:v>
                </c:pt>
              </c:strCache>
            </c:strRef>
          </c:cat>
          <c:val>
            <c:numRef>
              <c:f>'PREG 4'!$D$3:$D$6</c:f>
              <c:numCache>
                <c:formatCode>0%</c:formatCode>
                <c:ptCount val="4"/>
                <c:pt idx="0">
                  <c:v>0.28000000000000008</c:v>
                </c:pt>
                <c:pt idx="1">
                  <c:v>0.2</c:v>
                </c:pt>
                <c:pt idx="2">
                  <c:v>0.22</c:v>
                </c:pt>
                <c:pt idx="3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FA-42B8-8E68-BCBEECF32D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s-EC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EN FERIAS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'[TESIS-GRAFICOS.xlsx]PREG 5'!$C$2</c:f>
              <c:strCache>
                <c:ptCount val="1"/>
                <c:pt idx="0">
                  <c:v>% Participación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9F-4F2E-AB54-8259A8A741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9F-4F2E-AB54-8259A8A7411C}"/>
              </c:ext>
            </c:extLst>
          </c:dPt>
          <c:dLbls>
            <c:dLbl>
              <c:idx val="0"/>
              <c:layout>
                <c:manualLayout>
                  <c:x val="-0.1348706352888894"/>
                  <c:y val="-3.7523903963389412E-3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35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C97B23D-53C7-43AE-92F2-3EC22716C5CA}" type="CATEGORYNAME">
                      <a:rPr lang="en-US" sz="1350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35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135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0EA589E-B72E-4043-8C62-4BF6F405BA8E}" type="VALUE">
                      <a:rPr lang="en-US" sz="135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35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135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24301003592194"/>
                      <c:h val="0.252921070235694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711862080683845"/>
                  <c:y val="2.2515376542086272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35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0214A1DB-D388-4C2F-915B-4598A3855AC1}" type="CATEGORYNAME">
                      <a:rPr lang="en-US" sz="1350" b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35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[NOMBRE DE CATEGORÍA]</a:t>
                    </a:fld>
                    <a:r>
                      <a:rPr lang="en-US" sz="1350" b="1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F15EBE29-36CB-4385-9EB2-B68C18BC6744}" type="VALUE">
                      <a:rPr lang="en-US" sz="135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350" b="1"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[VALOR]</a:t>
                    </a:fld>
                    <a:endParaRPr lang="en-US" sz="135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19378021178477"/>
                      <c:h val="0.2529210702356948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'[TESIS-GRAFICOS.xlsx]PREG 5'!$B$3:$B$4</c:f>
              <c:strCache>
                <c:ptCount val="2"/>
                <c:pt idx="0">
                  <c:v>Ferias Internacionales</c:v>
                </c:pt>
                <c:pt idx="1">
                  <c:v>Ferias Nacionales</c:v>
                </c:pt>
              </c:strCache>
            </c:strRef>
          </c:cat>
          <c:val>
            <c:numRef>
              <c:f>'[TESIS-GRAFICOS.xlsx]PREG 5'!$C$3:$C$4</c:f>
              <c:numCache>
                <c:formatCode>0%</c:formatCode>
                <c:ptCount val="2"/>
                <c:pt idx="0">
                  <c:v>0.53</c:v>
                </c:pt>
                <c:pt idx="1">
                  <c:v>0.47000000000000008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9F-4F2E-AB54-8259A8A741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bg1">
          <a:alpha val="72000"/>
        </a:schemeClr>
      </a:solidFill>
      <a:round/>
    </a:ln>
    <a:effectLst/>
  </c:spPr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'[TESIS-GRAFICOS.xlsx]PREG8'!$B$3</c:f>
              <c:strCache>
                <c:ptCount val="1"/>
                <c:pt idx="0">
                  <c:v>% Afectación</c:v>
                </c:pt>
              </c:strCache>
            </c:strRef>
          </c:tx>
          <c:spPr>
            <a:solidFill>
              <a:schemeClr val="accent2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'[TESIS-GRAFICOS.xlsx]PREG8'!$C$2:$F$2</c:f>
              <c:strCache>
                <c:ptCount val="4"/>
                <c:pt idx="0">
                  <c:v>Contrabando</c:v>
                </c:pt>
                <c:pt idx="1">
                  <c:v>Productos asiáticos baratos</c:v>
                </c:pt>
                <c:pt idx="2">
                  <c:v>Devaluación Monedas Extranjeras </c:v>
                </c:pt>
                <c:pt idx="3">
                  <c:v>Cambios consumo</c:v>
                </c:pt>
              </c:strCache>
            </c:strRef>
          </c:cat>
          <c:val>
            <c:numRef>
              <c:f>'[TESIS-GRAFICOS.xlsx]PREG8'!$C$3:$F$3</c:f>
              <c:numCache>
                <c:formatCode>0%</c:formatCode>
                <c:ptCount val="4"/>
                <c:pt idx="0">
                  <c:v>0.29000000000000031</c:v>
                </c:pt>
                <c:pt idx="1">
                  <c:v>0.29000000000000031</c:v>
                </c:pt>
                <c:pt idx="2">
                  <c:v>0.26</c:v>
                </c:pt>
                <c:pt idx="3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5C-4E87-A8E8-393272DF0D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3007584"/>
        <c:axId val="1223006496"/>
      </c:barChart>
      <c:catAx>
        <c:axId val="1223007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223006496"/>
        <c:crosses val="autoZero"/>
        <c:auto val="1"/>
        <c:lblAlgn val="ctr"/>
        <c:lblOffset val="100"/>
        <c:noMultiLvlLbl val="0"/>
      </c:catAx>
      <c:valAx>
        <c:axId val="12230064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223007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/>
          <a:lstStyle/>
          <a:p>
            <a:pPr rtl="0"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'IMPORT TIPO PRODUCTO 14-15'!$F$18</c:f>
              <c:strCache>
                <c:ptCount val="1"/>
                <c:pt idx="0">
                  <c:v>TON.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'IMPORT TIPO PRODUCTO 14-15'!$E$19:$E$23</c:f>
              <c:strCache>
                <c:ptCount val="5"/>
                <c:pt idx="0">
                  <c:v>Tejido plano</c:v>
                </c:pt>
                <c:pt idx="1">
                  <c:v>Prenda, exc. de punto</c:v>
                </c:pt>
                <c:pt idx="2">
                  <c:v>Prod. Especial</c:v>
                </c:pt>
                <c:pt idx="3">
                  <c:v>Prenda de punto</c:v>
                </c:pt>
                <c:pt idx="4">
                  <c:v>Materia prima</c:v>
                </c:pt>
              </c:strCache>
            </c:strRef>
          </c:cat>
          <c:val>
            <c:numRef>
              <c:f>'IMPORT TIPO PRODUCTO 14-15'!$F$19:$F$23</c:f>
              <c:numCache>
                <c:formatCode>General</c:formatCode>
                <c:ptCount val="5"/>
                <c:pt idx="0">
                  <c:v>30894.400000000001</c:v>
                </c:pt>
                <c:pt idx="1">
                  <c:v>5576.1</c:v>
                </c:pt>
                <c:pt idx="2">
                  <c:v>20784</c:v>
                </c:pt>
                <c:pt idx="3">
                  <c:v>3678.8</c:v>
                </c:pt>
                <c:pt idx="4">
                  <c:v>35288.9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781792"/>
        <c:axId val="1271779072"/>
      </c:lineChart>
      <c:lineChart>
        <c:grouping val="standard"/>
        <c:varyColors val="0"/>
        <c:ser>
          <c:idx val="1"/>
          <c:order val="1"/>
          <c:tx>
            <c:strRef>
              <c:f>'IMPORT TIPO PRODUCTO 14-15'!$G$18</c:f>
              <c:strCache>
                <c:ptCount val="1"/>
                <c:pt idx="0">
                  <c:v>FOB.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'IMPORT TIPO PRODUCTO 14-15'!$E$19:$E$23</c:f>
              <c:strCache>
                <c:ptCount val="5"/>
                <c:pt idx="0">
                  <c:v>Tejido plano</c:v>
                </c:pt>
                <c:pt idx="1">
                  <c:v>Prenda, exc. de punto</c:v>
                </c:pt>
                <c:pt idx="2">
                  <c:v>Prod. Especial</c:v>
                </c:pt>
                <c:pt idx="3">
                  <c:v>Prenda de punto</c:v>
                </c:pt>
                <c:pt idx="4">
                  <c:v>Materia prima</c:v>
                </c:pt>
              </c:strCache>
            </c:strRef>
          </c:cat>
          <c:val>
            <c:numRef>
              <c:f>'IMPORT TIPO PRODUCTO 14-15'!$G$19:$G$23</c:f>
              <c:numCache>
                <c:formatCode>General</c:formatCode>
                <c:ptCount val="5"/>
                <c:pt idx="0">
                  <c:v>144.19999999999999</c:v>
                </c:pt>
                <c:pt idx="1">
                  <c:v>139.5</c:v>
                </c:pt>
                <c:pt idx="2">
                  <c:v>105.5</c:v>
                </c:pt>
                <c:pt idx="3">
                  <c:v>97.1</c:v>
                </c:pt>
                <c:pt idx="4">
                  <c:v>64.900000000000006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1780160"/>
        <c:axId val="1271776896"/>
      </c:lineChart>
      <c:catAx>
        <c:axId val="12717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71779072"/>
        <c:crosses val="autoZero"/>
        <c:auto val="1"/>
        <c:lblAlgn val="ctr"/>
        <c:lblOffset val="100"/>
        <c:noMultiLvlLbl val="0"/>
      </c:catAx>
      <c:valAx>
        <c:axId val="127177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sz="110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71781792"/>
        <c:crosses val="autoZero"/>
        <c:crossBetween val="between"/>
      </c:valAx>
      <c:valAx>
        <c:axId val="12717768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71780160"/>
        <c:crosses val="max"/>
        <c:crossBetween val="between"/>
      </c:valAx>
      <c:catAx>
        <c:axId val="127178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17768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Existencia de proveedores locales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'[TESIS-TABULACION.xlsx]PREG9'!$B$3</c:f>
              <c:strCache>
                <c:ptCount val="1"/>
                <c:pt idx="0">
                  <c:v>Existencia de proveedores locales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1A2-474E-BAAD-442D75D66388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1A2-474E-BAAD-442D75D663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'[TESIS-TABULACION.xlsx]PREG9'!$C$2:$D$2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'[TESIS-TABULACION.xlsx]PREG9'!$C$3:$D$3</c:f>
              <c:numCache>
                <c:formatCode>0%</c:formatCode>
                <c:ptCount val="2"/>
                <c:pt idx="0">
                  <c:v>0.43000000000000038</c:v>
                </c:pt>
                <c:pt idx="1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A2-474E-BAAD-442D75D66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s-EC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Impacto Norma RTE INEN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013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629694790856572"/>
          <c:y val="1.7636929230085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'[TESIS-TABULACION.xlsx]PREG10'!$B$3</c:f>
              <c:strCache>
                <c:ptCount val="1"/>
                <c:pt idx="0">
                  <c:v>Impacto Norma RTE INEN 13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'[TESIS-TABULACION.xlsx]PREG10'!$C$2:$D$2</c:f>
              <c:strCache>
                <c:ptCount val="2"/>
                <c:pt idx="0">
                  <c:v>Influencia Costo</c:v>
                </c:pt>
                <c:pt idx="1">
                  <c:v>Influencia tiempo de obtención</c:v>
                </c:pt>
              </c:strCache>
            </c:strRef>
          </c:cat>
          <c:val>
            <c:numRef>
              <c:f>'[TESIS-TABULACION.xlsx]PREG10'!$C$3:$D$3</c:f>
              <c:numCache>
                <c:formatCode>0%</c:formatCode>
                <c:ptCount val="2"/>
                <c:pt idx="0">
                  <c:v>0.21000000000000021</c:v>
                </c:pt>
                <c:pt idx="1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A5-4EEE-B2A1-D00E3EC520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3008128"/>
        <c:axId val="1223002688"/>
      </c:barChart>
      <c:catAx>
        <c:axId val="122300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3002688"/>
        <c:crosses val="autoZero"/>
        <c:auto val="1"/>
        <c:lblAlgn val="ctr"/>
        <c:lblOffset val="100"/>
        <c:noMultiLvlLbl val="0"/>
      </c:catAx>
      <c:valAx>
        <c:axId val="1223002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223008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DESARROLLO DE LA INDUSTRIA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2580416515327759"/>
          <c:y val="1.774942838455045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32819323308659243"/>
          <c:y val="0.20192583039018294"/>
          <c:w val="0.66360264667933389"/>
          <c:h val="0.39551307380333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'[TESIS-GRAFICOS.xlsx]PREG11'!$B$4</c:f>
              <c:strCache>
                <c:ptCount val="1"/>
                <c:pt idx="0">
                  <c:v>Influencia de sobretasas en el desarrollo de la industria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'[TESIS-GRAFICOS.xlsx]PREG11'!$C$3:$E$3</c:f>
              <c:strCache>
                <c:ptCount val="3"/>
                <c:pt idx="0">
                  <c:v>Menor Inversión</c:v>
                </c:pt>
                <c:pt idx="1">
                  <c:v>Reducción Bienes Capital</c:v>
                </c:pt>
                <c:pt idx="2">
                  <c:v>Disminución Import Materia Prima</c:v>
                </c:pt>
              </c:strCache>
            </c:strRef>
          </c:cat>
          <c:val>
            <c:numRef>
              <c:f>'[TESIS-GRAFICOS.xlsx]PREG11'!$C$4:$E$4</c:f>
              <c:numCache>
                <c:formatCode>0%</c:formatCode>
                <c:ptCount val="3"/>
                <c:pt idx="0">
                  <c:v>0.38000000000000117</c:v>
                </c:pt>
                <c:pt idx="1">
                  <c:v>0.36000000000000032</c:v>
                </c:pt>
                <c:pt idx="2">
                  <c:v>0.26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A3-4F04-A91E-DB7C24FADD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223010848"/>
        <c:axId val="1223001056"/>
      </c:barChart>
      <c:catAx>
        <c:axId val="1223010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EC"/>
          </a:p>
        </c:txPr>
        <c:crossAx val="1223001056"/>
        <c:crosses val="autoZero"/>
        <c:auto val="1"/>
        <c:lblAlgn val="ctr"/>
        <c:lblOffset val="100"/>
        <c:noMultiLvlLbl val="0"/>
      </c:catAx>
      <c:valAx>
        <c:axId val="1223001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223010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/>
          <a:lstStyle/>
          <a:p>
            <a:pPr rtl="0"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s-EC" dirty="0"/>
              <a:t>ÁREA MÁS AFECTADA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'[TESIS-GRAFICOS.xlsx]PREG12'!$B$4</c:f>
              <c:strCache>
                <c:ptCount val="1"/>
                <c:pt idx="0">
                  <c:v>AREA MAS AFECTADA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50-4950-86A6-3B0121FCD48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50-4950-86A6-3B0121FCD48D}"/>
              </c:ext>
            </c:extLst>
          </c:dPt>
          <c:dLbls>
            <c:dLbl>
              <c:idx val="0"/>
              <c:layout>
                <c:manualLayout>
                  <c:x val="-0.13928604945447501"/>
                  <c:y val="3.87703032982972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765241096620289"/>
                  <c:y val="-6.91350549777887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C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'[TESIS-GRAFICOS.xlsx]PREG12'!$C$3:$D$3</c:f>
              <c:strCache>
                <c:ptCount val="2"/>
                <c:pt idx="0">
                  <c:v>Recorte Administrativo</c:v>
                </c:pt>
                <c:pt idx="1">
                  <c:v>Recorte Operativo</c:v>
                </c:pt>
              </c:strCache>
            </c:strRef>
          </c:cat>
          <c:val>
            <c:numRef>
              <c:f>'[TESIS-GRAFICOS.xlsx]PREG12'!$C$4:$D$4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50-4950-86A6-3B0121FCD4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s-EC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BLOQUE ECONÓMICO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'impor bloq eco 14-15'!$C$24</c:f>
              <c:strCache>
                <c:ptCount val="1"/>
                <c:pt idx="0">
                  <c:v>TON.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'impor bloq eco 14-15'!$B$25:$B$27</c:f>
              <c:strCache>
                <c:ptCount val="3"/>
                <c:pt idx="0">
                  <c:v>ASIA</c:v>
                </c:pt>
                <c:pt idx="1">
                  <c:v>COMUNIDAD ANDINA</c:v>
                </c:pt>
                <c:pt idx="2">
                  <c:v>UNION EUROPEA</c:v>
                </c:pt>
              </c:strCache>
            </c:strRef>
          </c:cat>
          <c:val>
            <c:numRef>
              <c:f>'impor bloq eco 14-15'!$C$25:$C$27</c:f>
              <c:numCache>
                <c:formatCode>General</c:formatCode>
                <c:ptCount val="3"/>
                <c:pt idx="0">
                  <c:v>74066</c:v>
                </c:pt>
                <c:pt idx="1">
                  <c:v>25711.7</c:v>
                </c:pt>
                <c:pt idx="2">
                  <c:v>5344.2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443408"/>
        <c:axId val="1142441232"/>
      </c:lineChart>
      <c:lineChart>
        <c:grouping val="standard"/>
        <c:varyColors val="0"/>
        <c:ser>
          <c:idx val="1"/>
          <c:order val="1"/>
          <c:tx>
            <c:strRef>
              <c:f>'impor bloq eco 14-15'!$D$24</c:f>
              <c:strCache>
                <c:ptCount val="1"/>
                <c:pt idx="0">
                  <c:v>FOB.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'impor bloq eco 14-15'!$B$25:$B$27</c:f>
              <c:strCache>
                <c:ptCount val="3"/>
                <c:pt idx="0">
                  <c:v>ASIA</c:v>
                </c:pt>
                <c:pt idx="1">
                  <c:v>COMUNIDAD ANDINA</c:v>
                </c:pt>
                <c:pt idx="2">
                  <c:v>UNION EUROPEA</c:v>
                </c:pt>
              </c:strCache>
            </c:strRef>
          </c:cat>
          <c:val>
            <c:numRef>
              <c:f>'impor bloq eco 14-15'!$D$25:$D$27</c:f>
              <c:numCache>
                <c:formatCode>General</c:formatCode>
                <c:ptCount val="3"/>
                <c:pt idx="0">
                  <c:v>246.5</c:v>
                </c:pt>
                <c:pt idx="1">
                  <c:v>220.2</c:v>
                </c:pt>
                <c:pt idx="2">
                  <c:v>51.7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441776"/>
        <c:axId val="1142446672"/>
      </c:lineChart>
      <c:catAx>
        <c:axId val="114244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42441232"/>
        <c:crosses val="autoZero"/>
        <c:auto val="1"/>
        <c:lblAlgn val="ctr"/>
        <c:lblOffset val="100"/>
        <c:noMultiLvlLbl val="0"/>
      </c:catAx>
      <c:valAx>
        <c:axId val="114244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42443408"/>
        <c:crosses val="autoZero"/>
        <c:crossBetween val="between"/>
      </c:valAx>
      <c:valAx>
        <c:axId val="114244667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42441776"/>
        <c:crosses val="max"/>
        <c:crossBetween val="between"/>
      </c:valAx>
      <c:catAx>
        <c:axId val="1142441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244667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BLOQUE ECONÓMICO 2014</a:t>
            </a:r>
          </a:p>
        </c:rich>
      </c:tx>
      <c:layout>
        <c:manualLayout>
          <c:xMode val="edge"/>
          <c:yMode val="edge"/>
          <c:x val="0.24616888207801257"/>
          <c:y val="1.67970754572243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'impor bloq eco 14-15'!$C$4</c:f>
              <c:strCache>
                <c:ptCount val="1"/>
                <c:pt idx="0">
                  <c:v>TON.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'impor bloq eco 14-15'!$B$5:$B$7</c:f>
              <c:strCache>
                <c:ptCount val="3"/>
                <c:pt idx="0">
                  <c:v>COMUNIDAD ANDINA</c:v>
                </c:pt>
                <c:pt idx="1">
                  <c:v>ASIA</c:v>
                </c:pt>
                <c:pt idx="2">
                  <c:v>UNION EUROPEA</c:v>
                </c:pt>
              </c:strCache>
            </c:strRef>
          </c:cat>
          <c:val>
            <c:numRef>
              <c:f>'impor bloq eco 14-15'!$C$5:$C$7</c:f>
              <c:numCache>
                <c:formatCode>General</c:formatCode>
                <c:ptCount val="3"/>
                <c:pt idx="0">
                  <c:v>29351.599999999999</c:v>
                </c:pt>
                <c:pt idx="1">
                  <c:v>75506.3</c:v>
                </c:pt>
                <c:pt idx="2">
                  <c:v>6189.6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439600"/>
        <c:axId val="1142440688"/>
      </c:lineChart>
      <c:lineChart>
        <c:grouping val="standard"/>
        <c:varyColors val="0"/>
        <c:ser>
          <c:idx val="1"/>
          <c:order val="1"/>
          <c:tx>
            <c:strRef>
              <c:f>'impor bloq eco 14-15'!$D$4</c:f>
              <c:strCache>
                <c:ptCount val="1"/>
                <c:pt idx="0">
                  <c:v>FOB.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'impor bloq eco 14-15'!$B$5:$B$7</c:f>
              <c:strCache>
                <c:ptCount val="3"/>
                <c:pt idx="0">
                  <c:v>COMUNIDAD ANDINA</c:v>
                </c:pt>
                <c:pt idx="1">
                  <c:v>ASIA</c:v>
                </c:pt>
                <c:pt idx="2">
                  <c:v>UNION EUROPEA</c:v>
                </c:pt>
              </c:strCache>
            </c:strRef>
          </c:cat>
          <c:val>
            <c:numRef>
              <c:f>'impor bloq eco 14-15'!$D$5:$D$7</c:f>
              <c:numCache>
                <c:formatCode>General</c:formatCode>
                <c:ptCount val="3"/>
                <c:pt idx="0">
                  <c:v>291.2</c:v>
                </c:pt>
                <c:pt idx="1">
                  <c:v>242.2</c:v>
                </c:pt>
                <c:pt idx="2">
                  <c:v>56.5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445040"/>
        <c:axId val="1142444496"/>
      </c:lineChart>
      <c:catAx>
        <c:axId val="114243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42440688"/>
        <c:crosses val="autoZero"/>
        <c:auto val="1"/>
        <c:lblAlgn val="ctr"/>
        <c:lblOffset val="100"/>
        <c:noMultiLvlLbl val="0"/>
      </c:catAx>
      <c:valAx>
        <c:axId val="114244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</a:p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C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42439600"/>
        <c:crosses val="autoZero"/>
        <c:crossBetween val="between"/>
      </c:valAx>
      <c:valAx>
        <c:axId val="114244449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142445040"/>
        <c:crosses val="max"/>
        <c:crossBetween val="between"/>
      </c:valAx>
      <c:catAx>
        <c:axId val="1142445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244449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'EXPORT PRODC 14-15'!$C$9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'EXPORT PRODC 14-15'!$B$10:$B$14</c:f>
              <c:strCache>
                <c:ptCount val="5"/>
                <c:pt idx="0">
                  <c:v>Tejido plano</c:v>
                </c:pt>
                <c:pt idx="1">
                  <c:v>Prenda de punto</c:v>
                </c:pt>
                <c:pt idx="2">
                  <c:v>Hilado</c:v>
                </c:pt>
                <c:pt idx="3">
                  <c:v>Ropa Hogar</c:v>
                </c:pt>
                <c:pt idx="4">
                  <c:v>Prenda, exc. de punto</c:v>
                </c:pt>
              </c:strCache>
            </c:strRef>
          </c:cat>
          <c:val>
            <c:numRef>
              <c:f>'EXPORT PRODC 14-15'!$C$10:$C$14</c:f>
              <c:numCache>
                <c:formatCode>General</c:formatCode>
                <c:ptCount val="5"/>
                <c:pt idx="0">
                  <c:v>12137.6</c:v>
                </c:pt>
                <c:pt idx="1">
                  <c:v>1351.5</c:v>
                </c:pt>
                <c:pt idx="2">
                  <c:v>1981.3</c:v>
                </c:pt>
                <c:pt idx="3">
                  <c:v>1154.0999999999999</c:v>
                </c:pt>
                <c:pt idx="4">
                  <c:v>557.29999999999995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842896"/>
        <c:axId val="1218845616"/>
      </c:lineChart>
      <c:lineChart>
        <c:grouping val="standard"/>
        <c:varyColors val="0"/>
        <c:ser>
          <c:idx val="1"/>
          <c:order val="1"/>
          <c:tx>
            <c:strRef>
              <c:f>'EXPORT PRODC 14-15'!$D$9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'EXPORT PRODC 14-15'!$B$10:$B$14</c:f>
              <c:strCache>
                <c:ptCount val="5"/>
                <c:pt idx="0">
                  <c:v>Tejido plano</c:v>
                </c:pt>
                <c:pt idx="1">
                  <c:v>Prenda de punto</c:v>
                </c:pt>
                <c:pt idx="2">
                  <c:v>Hilado</c:v>
                </c:pt>
                <c:pt idx="3">
                  <c:v>Ropa Hogar</c:v>
                </c:pt>
                <c:pt idx="4">
                  <c:v>Prenda, exc. de punto</c:v>
                </c:pt>
              </c:strCache>
            </c:strRef>
          </c:cat>
          <c:val>
            <c:numRef>
              <c:f>'EXPORT PRODC 14-15'!$D$10:$D$14</c:f>
              <c:numCache>
                <c:formatCode>General</c:formatCode>
                <c:ptCount val="5"/>
                <c:pt idx="0">
                  <c:v>54.2</c:v>
                </c:pt>
                <c:pt idx="1">
                  <c:v>20.7</c:v>
                </c:pt>
                <c:pt idx="2">
                  <c:v>10.9</c:v>
                </c:pt>
                <c:pt idx="3">
                  <c:v>7.9</c:v>
                </c:pt>
                <c:pt idx="4">
                  <c:v>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840720"/>
        <c:axId val="1218841808"/>
      </c:lineChart>
      <c:catAx>
        <c:axId val="121884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18845616"/>
        <c:crosses val="autoZero"/>
        <c:auto val="1"/>
        <c:lblAlgn val="ctr"/>
        <c:lblOffset val="100"/>
        <c:noMultiLvlLbl val="0"/>
      </c:catAx>
      <c:valAx>
        <c:axId val="121884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</a:p>
            </c:rich>
          </c:tx>
          <c:layout>
            <c:manualLayout>
              <c:xMode val="edge"/>
              <c:yMode val="edge"/>
              <c:x val="3.335486954831729E-2"/>
              <c:y val="0.3279308986244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18842896"/>
        <c:crosses val="autoZero"/>
        <c:crossBetween val="between"/>
      </c:valAx>
      <c:valAx>
        <c:axId val="1218841808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18840720"/>
        <c:crosses val="max"/>
        <c:crossBetween val="between"/>
      </c:valAx>
      <c:catAx>
        <c:axId val="121884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8841808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'EXPORT PRODC 14-15'!$C$23</c:f>
              <c:strCache>
                <c:ptCount val="1"/>
                <c:pt idx="0">
                  <c:v>TON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'EXPORT PRODC 14-15'!$B$24:$B$28</c:f>
              <c:strCache>
                <c:ptCount val="5"/>
                <c:pt idx="0">
                  <c:v>Tejido plano</c:v>
                </c:pt>
                <c:pt idx="1">
                  <c:v>Prenda de punto</c:v>
                </c:pt>
                <c:pt idx="2">
                  <c:v>Hilado</c:v>
                </c:pt>
                <c:pt idx="3">
                  <c:v>Prenda, exc. de punto</c:v>
                </c:pt>
                <c:pt idx="4">
                  <c:v>Prod. Especial</c:v>
                </c:pt>
              </c:strCache>
            </c:strRef>
          </c:cat>
          <c:val>
            <c:numRef>
              <c:f>'EXPORT PRODC 14-15'!$C$24:$C$28</c:f>
              <c:numCache>
                <c:formatCode>#,##0.00</c:formatCode>
                <c:ptCount val="5"/>
                <c:pt idx="0">
                  <c:v>10123.911</c:v>
                </c:pt>
                <c:pt idx="1">
                  <c:v>1035.49</c:v>
                </c:pt>
                <c:pt idx="2">
                  <c:v>1402.3989999999999</c:v>
                </c:pt>
                <c:pt idx="3" formatCode="General">
                  <c:v>412.10599999999999</c:v>
                </c:pt>
                <c:pt idx="4">
                  <c:v>1263.9179999999999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843984"/>
        <c:axId val="1218846160"/>
      </c:lineChart>
      <c:lineChart>
        <c:grouping val="standard"/>
        <c:varyColors val="0"/>
        <c:ser>
          <c:idx val="1"/>
          <c:order val="1"/>
          <c:tx>
            <c:strRef>
              <c:f>'EXPORT PRODC 14-15'!$D$23</c:f>
              <c:strCache>
                <c:ptCount val="1"/>
                <c:pt idx="0">
                  <c:v>FOB 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'EXPORT PRODC 14-15'!$B$24:$B$28</c:f>
              <c:strCache>
                <c:ptCount val="5"/>
                <c:pt idx="0">
                  <c:v>Tejido plano</c:v>
                </c:pt>
                <c:pt idx="1">
                  <c:v>Prenda de punto</c:v>
                </c:pt>
                <c:pt idx="2">
                  <c:v>Hilado</c:v>
                </c:pt>
                <c:pt idx="3">
                  <c:v>Prenda, exc. de punto</c:v>
                </c:pt>
                <c:pt idx="4">
                  <c:v>Prod. Especial</c:v>
                </c:pt>
              </c:strCache>
            </c:strRef>
          </c:cat>
          <c:val>
            <c:numRef>
              <c:f>'EXPORT PRODC 14-15'!$D$24:$D$28</c:f>
              <c:numCache>
                <c:formatCode>General</c:formatCode>
                <c:ptCount val="5"/>
                <c:pt idx="0">
                  <c:v>40.299999999999997</c:v>
                </c:pt>
                <c:pt idx="1">
                  <c:v>16.2</c:v>
                </c:pt>
                <c:pt idx="2">
                  <c:v>8.3000000000000007</c:v>
                </c:pt>
                <c:pt idx="3">
                  <c:v>5.3</c:v>
                </c:pt>
                <c:pt idx="4">
                  <c:v>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8842352"/>
        <c:axId val="1218841264"/>
      </c:lineChart>
      <c:catAx>
        <c:axId val="121884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18846160"/>
        <c:crosses val="autoZero"/>
        <c:auto val="1"/>
        <c:lblAlgn val="ctr"/>
        <c:lblOffset val="100"/>
        <c:noMultiLvlLbl val="0"/>
      </c:catAx>
      <c:valAx>
        <c:axId val="121884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</a:p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C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18843984"/>
        <c:crosses val="autoZero"/>
        <c:crossBetween val="between"/>
      </c:valAx>
      <c:valAx>
        <c:axId val="121884126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18842352"/>
        <c:crosses val="max"/>
        <c:crossBetween val="between"/>
      </c:valAx>
      <c:catAx>
        <c:axId val="1218842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188412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BLOQUE ECONÓMICO 2014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'EXPOR BLOQ 14-15'!$B$1:$B$2</c:f>
              <c:strCache>
                <c:ptCount val="2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'EXPOR BLOQ 14-15'!$A$3:$A$5</c:f>
              <c:strCache>
                <c:ptCount val="3"/>
                <c:pt idx="0">
                  <c:v>COMUNIDAD ANDINA</c:v>
                </c:pt>
                <c:pt idx="1">
                  <c:v>ASIA</c:v>
                </c:pt>
                <c:pt idx="2">
                  <c:v>UNION EUROPEA</c:v>
                </c:pt>
              </c:strCache>
            </c:strRef>
          </c:cat>
          <c:val>
            <c:numRef>
              <c:f>'EXPOR BLOQ 14-15'!$B$3:$B$5</c:f>
              <c:numCache>
                <c:formatCode>General</c:formatCode>
                <c:ptCount val="3"/>
                <c:pt idx="0">
                  <c:v>7256.9</c:v>
                </c:pt>
                <c:pt idx="1">
                  <c:v>4459.3</c:v>
                </c:pt>
                <c:pt idx="2">
                  <c:v>3811.3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299232"/>
        <c:axId val="1220298688"/>
      </c:lineChart>
      <c:lineChart>
        <c:grouping val="standard"/>
        <c:varyColors val="0"/>
        <c:ser>
          <c:idx val="1"/>
          <c:order val="1"/>
          <c:tx>
            <c:strRef>
              <c:f>'EXPOR BLOQ 14-15'!$C$1:$C$2</c:f>
              <c:strCache>
                <c:ptCount val="2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 BLOQ 14-15'!$A$3:$A$5</c:f>
              <c:strCache>
                <c:ptCount val="3"/>
                <c:pt idx="0">
                  <c:v>COMUNIDAD ANDINA</c:v>
                </c:pt>
                <c:pt idx="1">
                  <c:v>ASIA</c:v>
                </c:pt>
                <c:pt idx="2">
                  <c:v>UNION EUROPEA</c:v>
                </c:pt>
              </c:strCache>
            </c:strRef>
          </c:cat>
          <c:val>
            <c:numRef>
              <c:f>'EXPOR BLOQ 14-15'!$C$3:$C$5</c:f>
              <c:numCache>
                <c:formatCode>General</c:formatCode>
                <c:ptCount val="3"/>
                <c:pt idx="0">
                  <c:v>18.899999999999999</c:v>
                </c:pt>
                <c:pt idx="1">
                  <c:v>7.1</c:v>
                </c:pt>
                <c:pt idx="2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300320"/>
        <c:axId val="1220299776"/>
      </c:lineChart>
      <c:catAx>
        <c:axId val="122029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298688"/>
        <c:crosses val="autoZero"/>
        <c:auto val="1"/>
        <c:lblAlgn val="ctr"/>
        <c:lblOffset val="100"/>
        <c:noMultiLvlLbl val="0"/>
      </c:catAx>
      <c:valAx>
        <c:axId val="122029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  <a:endParaRPr lang="es-EC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299232"/>
        <c:crosses val="autoZero"/>
        <c:crossBetween val="between"/>
      </c:valAx>
      <c:valAx>
        <c:axId val="122029977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300320"/>
        <c:crosses val="max"/>
        <c:crossBetween val="between"/>
      </c:valAx>
      <c:catAx>
        <c:axId val="122030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29977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EC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BLOQUE ECONÓMICO 2015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'EXPOR BLOQ 14-15'!$B$11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'EXPOR BLOQ 14-15'!$A$12:$A$14</c:f>
              <c:strCache>
                <c:ptCount val="3"/>
                <c:pt idx="0">
                  <c:v>COMUNIDAD ANDINA</c:v>
                </c:pt>
                <c:pt idx="1">
                  <c:v>ASIA</c:v>
                </c:pt>
                <c:pt idx="2">
                  <c:v>UNION EUROPEA</c:v>
                </c:pt>
              </c:strCache>
            </c:strRef>
          </c:cat>
          <c:val>
            <c:numRef>
              <c:f>'EXPOR BLOQ 14-15'!$B$12:$B$14</c:f>
              <c:numCache>
                <c:formatCode>General</c:formatCode>
                <c:ptCount val="3"/>
                <c:pt idx="0">
                  <c:v>6431.7</c:v>
                </c:pt>
                <c:pt idx="1">
                  <c:v>4720.1000000000004</c:v>
                </c:pt>
                <c:pt idx="2">
                  <c:v>3926.5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301952"/>
        <c:axId val="1220302496"/>
      </c:lineChart>
      <c:lineChart>
        <c:grouping val="standard"/>
        <c:varyColors val="0"/>
        <c:ser>
          <c:idx val="1"/>
          <c:order val="1"/>
          <c:tx>
            <c:strRef>
              <c:f>'EXPOR BLOQ 14-15'!$C$11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'EXPOR BLOQ 14-15'!$A$12:$A$14</c:f>
              <c:strCache>
                <c:ptCount val="3"/>
                <c:pt idx="0">
                  <c:v>COMUNIDAD ANDINA</c:v>
                </c:pt>
                <c:pt idx="1">
                  <c:v>ASIA</c:v>
                </c:pt>
                <c:pt idx="2">
                  <c:v>UNION EUROPEA</c:v>
                </c:pt>
              </c:strCache>
            </c:strRef>
          </c:cat>
          <c:val>
            <c:numRef>
              <c:f>'EXPOR BLOQ 14-15'!$C$12:$C$14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8.3000000000000007</c:v>
                </c:pt>
                <c:pt idx="2">
                  <c:v>6.6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303584"/>
        <c:axId val="1220303040"/>
      </c:lineChart>
      <c:catAx>
        <c:axId val="12203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302496"/>
        <c:crosses val="autoZero"/>
        <c:auto val="1"/>
        <c:lblAlgn val="ctr"/>
        <c:lblOffset val="100"/>
        <c:noMultiLvlLbl val="0"/>
      </c:catAx>
      <c:valAx>
        <c:axId val="122030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EC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TONELADAS</a:t>
                </a:r>
                <a:endParaRPr lang="es-EC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1.9596588033428383E-2"/>
              <c:y val="0.3543930129356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301952"/>
        <c:crosses val="autoZero"/>
        <c:crossBetween val="between"/>
      </c:valAx>
      <c:valAx>
        <c:axId val="12203030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303584"/>
        <c:crosses val="max"/>
        <c:crossBetween val="between"/>
      </c:valAx>
      <c:catAx>
        <c:axId val="122030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3030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pPr>
            <a:r>
              <a:rPr lang="es-EC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TIPO DE PRODUCTO 2015</a:t>
            </a:r>
          </a:p>
        </c:rich>
      </c:tx>
      <c:layout>
        <c:manualLayout>
          <c:xMode val="edge"/>
          <c:yMode val="edge"/>
          <c:x val="0.2452707786526684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'IMPORT PROD 15-16'!$B$2</c:f>
              <c:strCache>
                <c:ptCount val="1"/>
                <c:pt idx="0">
                  <c:v>TON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'IMPORT PROD 15-16'!$A$3:$A$7</c:f>
              <c:strCache>
                <c:ptCount val="5"/>
                <c:pt idx="0">
                  <c:v>Tejido plano</c:v>
                </c:pt>
                <c:pt idx="1">
                  <c:v>Prenda, exc. de punto</c:v>
                </c:pt>
                <c:pt idx="2">
                  <c:v>Prod. Especial</c:v>
                </c:pt>
                <c:pt idx="3">
                  <c:v>Prenda de punto</c:v>
                </c:pt>
                <c:pt idx="4">
                  <c:v>Tejido de punto</c:v>
                </c:pt>
              </c:strCache>
            </c:strRef>
          </c:cat>
          <c:val>
            <c:numRef>
              <c:f>'IMPORT PROD 15-16'!$B$3:$B$7</c:f>
              <c:numCache>
                <c:formatCode>General</c:formatCode>
                <c:ptCount val="5"/>
                <c:pt idx="0">
                  <c:v>21255.9</c:v>
                </c:pt>
                <c:pt idx="1">
                  <c:v>3439.2</c:v>
                </c:pt>
                <c:pt idx="2">
                  <c:v>14535.9</c:v>
                </c:pt>
                <c:pt idx="3">
                  <c:v>2439.6</c:v>
                </c:pt>
                <c:pt idx="4">
                  <c:v>9547.6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36896"/>
        <c:axId val="1220941248"/>
      </c:lineChart>
      <c:lineChart>
        <c:grouping val="standard"/>
        <c:varyColors val="0"/>
        <c:ser>
          <c:idx val="1"/>
          <c:order val="1"/>
          <c:tx>
            <c:strRef>
              <c:f>'IMPORT PROD 15-16'!$C$2</c:f>
              <c:strCache>
                <c:ptCount val="1"/>
                <c:pt idx="0">
                  <c:v>FOB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'IMPORT PROD 15-16'!$A$3:$A$7</c:f>
              <c:strCache>
                <c:ptCount val="5"/>
                <c:pt idx="0">
                  <c:v>Tejido plano</c:v>
                </c:pt>
                <c:pt idx="1">
                  <c:v>Prenda, exc. de punto</c:v>
                </c:pt>
                <c:pt idx="2">
                  <c:v>Prod. Especial</c:v>
                </c:pt>
                <c:pt idx="3">
                  <c:v>Prenda de punto</c:v>
                </c:pt>
                <c:pt idx="4">
                  <c:v>Tejido de punto</c:v>
                </c:pt>
              </c:strCache>
            </c:strRef>
          </c:cat>
          <c:val>
            <c:numRef>
              <c:f>'IMPORT PROD 15-16'!$C$3:$C$7</c:f>
              <c:numCache>
                <c:formatCode>General</c:formatCode>
                <c:ptCount val="5"/>
                <c:pt idx="0">
                  <c:v>102.3</c:v>
                </c:pt>
                <c:pt idx="1">
                  <c:v>90.1</c:v>
                </c:pt>
                <c:pt idx="2">
                  <c:v>78.7</c:v>
                </c:pt>
                <c:pt idx="3">
                  <c:v>63.8</c:v>
                </c:pt>
                <c:pt idx="4">
                  <c:v>48.1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939616"/>
        <c:axId val="1220940704"/>
      </c:lineChart>
      <c:catAx>
        <c:axId val="122093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41248"/>
        <c:crosses val="autoZero"/>
        <c:auto val="1"/>
        <c:lblAlgn val="ctr"/>
        <c:lblOffset val="100"/>
        <c:noMultiLvlLbl val="0"/>
      </c:catAx>
      <c:valAx>
        <c:axId val="122094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 dirty="0">
                    <a:solidFill>
                      <a:schemeClr val="tx1"/>
                    </a:solidFill>
                  </a:rPr>
                  <a:t>TONELADAS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36896"/>
        <c:crosses val="autoZero"/>
        <c:crossBetween val="between"/>
      </c:valAx>
      <c:valAx>
        <c:axId val="122094070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220939616"/>
        <c:crosses val="max"/>
        <c:crossBetween val="between"/>
      </c:valAx>
      <c:catAx>
        <c:axId val="1220939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2094070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rgbClr val="ED7803"/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65A46-CA57-4211-A3B8-0163C9D79ED6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1CB14ECE-8F2E-4DEF-B656-D8036913EED7}">
      <dgm:prSet phldrT="[Texto]"/>
      <dgm:spPr>
        <a:solidFill>
          <a:schemeClr val="bg1">
            <a:lumMod val="95000"/>
            <a:alpha val="47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es-EC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E1420D-4874-49D0-9ACC-6A74E757FDA8}" type="parTrans" cxnId="{06A1384F-1B2D-4A0D-AFC9-98BF46770CDB}">
      <dgm:prSet/>
      <dgm:spPr/>
      <dgm:t>
        <a:bodyPr/>
        <a:lstStyle/>
        <a:p>
          <a:endParaRPr lang="es-EC"/>
        </a:p>
      </dgm:t>
    </dgm:pt>
    <dgm:pt modelId="{2BD18427-4449-460E-9E60-A0E4719E68D9}" type="sibTrans" cxnId="{06A1384F-1B2D-4A0D-AFC9-98BF46770CDB}">
      <dgm:prSet/>
      <dgm:spPr/>
      <dgm:t>
        <a:bodyPr/>
        <a:lstStyle/>
        <a:p>
          <a:endParaRPr lang="es-EC"/>
        </a:p>
      </dgm:t>
    </dgm:pt>
    <dgm:pt modelId="{50A43B52-AAD1-4593-BADB-BB42670DC10D}">
      <dgm:prSet phldrT="[Texto]"/>
      <dgm:spPr>
        <a:solidFill>
          <a:schemeClr val="bg1"/>
        </a:solidFill>
      </dgm:spPr>
      <dgm:t>
        <a:bodyPr/>
        <a:lstStyle/>
        <a:p>
          <a:endParaRPr lang="es-EC" dirty="0"/>
        </a:p>
      </dgm:t>
    </dgm:pt>
    <dgm:pt modelId="{D3B23153-C045-4BFA-99A7-CAFB363615C9}" type="parTrans" cxnId="{4A90C6F4-F627-48CC-9988-9A07BB8427BC}">
      <dgm:prSet/>
      <dgm:spPr/>
      <dgm:t>
        <a:bodyPr/>
        <a:lstStyle/>
        <a:p>
          <a:endParaRPr lang="es-EC"/>
        </a:p>
      </dgm:t>
    </dgm:pt>
    <dgm:pt modelId="{A2F74071-31C0-4650-ABB3-26FA043ECF79}" type="sibTrans" cxnId="{4A90C6F4-F627-48CC-9988-9A07BB8427BC}">
      <dgm:prSet/>
      <dgm:spPr/>
      <dgm:t>
        <a:bodyPr/>
        <a:lstStyle/>
        <a:p>
          <a:endParaRPr lang="es-EC"/>
        </a:p>
      </dgm:t>
    </dgm:pt>
    <dgm:pt modelId="{2602EAEC-6268-40A5-8C41-53758FCBF967}">
      <dgm:prSet phldrT="[Texto]"/>
      <dgm:spPr>
        <a:solidFill>
          <a:schemeClr val="bg1">
            <a:alpha val="50000"/>
          </a:schemeClr>
        </a:solidFill>
      </dgm:spPr>
      <dgm:t>
        <a:bodyPr/>
        <a:lstStyle/>
        <a:p>
          <a:endParaRPr lang="es-EC" dirty="0"/>
        </a:p>
      </dgm:t>
    </dgm:pt>
    <dgm:pt modelId="{0DF95C3D-C56A-4511-AF28-6DC34A30EAC8}" type="parTrans" cxnId="{69A7C9EE-79AF-47C6-AEB1-091448343533}">
      <dgm:prSet/>
      <dgm:spPr/>
      <dgm:t>
        <a:bodyPr/>
        <a:lstStyle/>
        <a:p>
          <a:endParaRPr lang="es-EC"/>
        </a:p>
      </dgm:t>
    </dgm:pt>
    <dgm:pt modelId="{B18777A9-A0A1-4844-965D-3ECD89871EAA}" type="sibTrans" cxnId="{69A7C9EE-79AF-47C6-AEB1-091448343533}">
      <dgm:prSet/>
      <dgm:spPr/>
      <dgm:t>
        <a:bodyPr/>
        <a:lstStyle/>
        <a:p>
          <a:endParaRPr lang="es-EC"/>
        </a:p>
      </dgm:t>
    </dgm:pt>
    <dgm:pt modelId="{CF0813F0-32CD-4414-8E5B-BD443FD25982}" type="pres">
      <dgm:prSet presAssocID="{13165A46-CA57-4211-A3B8-0163C9D79ED6}" presName="compositeShape" presStyleCnt="0">
        <dgm:presLayoutVars>
          <dgm:chMax val="7"/>
          <dgm:dir/>
          <dgm:resizeHandles val="exact"/>
        </dgm:presLayoutVars>
      </dgm:prSet>
      <dgm:spPr/>
    </dgm:pt>
    <dgm:pt modelId="{656F4314-56EF-4198-9337-AEA926BDBA84}" type="pres">
      <dgm:prSet presAssocID="{1CB14ECE-8F2E-4DEF-B656-D8036913EED7}" presName="circ1" presStyleLbl="vennNode1" presStyleIdx="0" presStyleCnt="3" custScaleX="83761" custScaleY="73093" custLinFactNeighborX="-86851" custLinFactNeighborY="-4026"/>
      <dgm:spPr/>
      <dgm:t>
        <a:bodyPr/>
        <a:lstStyle/>
        <a:p>
          <a:endParaRPr lang="es-EC"/>
        </a:p>
      </dgm:t>
    </dgm:pt>
    <dgm:pt modelId="{2DC7D6BA-58BC-47A9-8A53-39F6BD0426A0}" type="pres">
      <dgm:prSet presAssocID="{1CB14ECE-8F2E-4DEF-B656-D8036913EED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0480-D29C-402A-B9AD-63387ADD4EB0}" type="pres">
      <dgm:prSet presAssocID="{50A43B52-AAD1-4593-BADB-BB42670DC10D}" presName="circ2" presStyleLbl="vennNode1" presStyleIdx="1" presStyleCnt="3" custScaleX="75694" custScaleY="72215" custLinFactNeighborX="59057" custLinFactNeighborY="16770"/>
      <dgm:spPr/>
      <dgm:t>
        <a:bodyPr/>
        <a:lstStyle/>
        <a:p>
          <a:endParaRPr lang="es-EC"/>
        </a:p>
      </dgm:t>
    </dgm:pt>
    <dgm:pt modelId="{6B102AC0-A063-4141-A77E-3E52B9C562BB}" type="pres">
      <dgm:prSet presAssocID="{50A43B52-AAD1-4593-BADB-BB42670DC10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AFD55D-620B-4BEA-B9A5-6FC8419B778E}" type="pres">
      <dgm:prSet presAssocID="{2602EAEC-6268-40A5-8C41-53758FCBF967}" presName="circ3" presStyleLbl="vennNode1" presStyleIdx="2" presStyleCnt="3" custScaleX="73412" custScaleY="67942" custLinFactNeighborX="-15981" custLinFactNeighborY="15858"/>
      <dgm:spPr/>
      <dgm:t>
        <a:bodyPr/>
        <a:lstStyle/>
        <a:p>
          <a:endParaRPr lang="es-EC"/>
        </a:p>
      </dgm:t>
    </dgm:pt>
    <dgm:pt modelId="{316A46AF-12BC-4A9C-A38A-9A798B49CE0C}" type="pres">
      <dgm:prSet presAssocID="{2602EAEC-6268-40A5-8C41-53758FCBF96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02A3B1C-644F-4414-BF84-662843F072AF}" type="presOf" srcId="{1CB14ECE-8F2E-4DEF-B656-D8036913EED7}" destId="{2DC7D6BA-58BC-47A9-8A53-39F6BD0426A0}" srcOrd="1" destOrd="0" presId="urn:microsoft.com/office/officeart/2005/8/layout/venn1"/>
    <dgm:cxn modelId="{3295B757-0485-4EA3-870C-C92F1727DF9D}" type="presOf" srcId="{13165A46-CA57-4211-A3B8-0163C9D79ED6}" destId="{CF0813F0-32CD-4414-8E5B-BD443FD25982}" srcOrd="0" destOrd="0" presId="urn:microsoft.com/office/officeart/2005/8/layout/venn1"/>
    <dgm:cxn modelId="{06A1384F-1B2D-4A0D-AFC9-98BF46770CDB}" srcId="{13165A46-CA57-4211-A3B8-0163C9D79ED6}" destId="{1CB14ECE-8F2E-4DEF-B656-D8036913EED7}" srcOrd="0" destOrd="0" parTransId="{4BE1420D-4874-49D0-9ACC-6A74E757FDA8}" sibTransId="{2BD18427-4449-460E-9E60-A0E4719E68D9}"/>
    <dgm:cxn modelId="{4A90C6F4-F627-48CC-9988-9A07BB8427BC}" srcId="{13165A46-CA57-4211-A3B8-0163C9D79ED6}" destId="{50A43B52-AAD1-4593-BADB-BB42670DC10D}" srcOrd="1" destOrd="0" parTransId="{D3B23153-C045-4BFA-99A7-CAFB363615C9}" sibTransId="{A2F74071-31C0-4650-ABB3-26FA043ECF79}"/>
    <dgm:cxn modelId="{69A7C9EE-79AF-47C6-AEB1-091448343533}" srcId="{13165A46-CA57-4211-A3B8-0163C9D79ED6}" destId="{2602EAEC-6268-40A5-8C41-53758FCBF967}" srcOrd="2" destOrd="0" parTransId="{0DF95C3D-C56A-4511-AF28-6DC34A30EAC8}" sibTransId="{B18777A9-A0A1-4844-965D-3ECD89871EAA}"/>
    <dgm:cxn modelId="{EAAB338F-3CF1-476C-B6A5-AD86C2FFC63C}" type="presOf" srcId="{2602EAEC-6268-40A5-8C41-53758FCBF967}" destId="{82AFD55D-620B-4BEA-B9A5-6FC8419B778E}" srcOrd="0" destOrd="0" presId="urn:microsoft.com/office/officeart/2005/8/layout/venn1"/>
    <dgm:cxn modelId="{C5F59200-EFE2-4939-9511-355B89E49533}" type="presOf" srcId="{50A43B52-AAD1-4593-BADB-BB42670DC10D}" destId="{6B102AC0-A063-4141-A77E-3E52B9C562BB}" srcOrd="1" destOrd="0" presId="urn:microsoft.com/office/officeart/2005/8/layout/venn1"/>
    <dgm:cxn modelId="{95F5E181-BB54-48A2-8F3B-4B7D9E2DE481}" type="presOf" srcId="{50A43B52-AAD1-4593-BADB-BB42670DC10D}" destId="{06A20480-D29C-402A-B9AD-63387ADD4EB0}" srcOrd="0" destOrd="0" presId="urn:microsoft.com/office/officeart/2005/8/layout/venn1"/>
    <dgm:cxn modelId="{E043A11B-728F-4784-99AB-648F76D2277E}" type="presOf" srcId="{1CB14ECE-8F2E-4DEF-B656-D8036913EED7}" destId="{656F4314-56EF-4198-9337-AEA926BDBA84}" srcOrd="0" destOrd="0" presId="urn:microsoft.com/office/officeart/2005/8/layout/venn1"/>
    <dgm:cxn modelId="{002F6A69-476C-4998-A743-93E976495A20}" type="presOf" srcId="{2602EAEC-6268-40A5-8C41-53758FCBF967}" destId="{316A46AF-12BC-4A9C-A38A-9A798B49CE0C}" srcOrd="1" destOrd="0" presId="urn:microsoft.com/office/officeart/2005/8/layout/venn1"/>
    <dgm:cxn modelId="{A87B2C6D-1973-4F7C-9A16-D097349EBF86}" type="presParOf" srcId="{CF0813F0-32CD-4414-8E5B-BD443FD25982}" destId="{656F4314-56EF-4198-9337-AEA926BDBA84}" srcOrd="0" destOrd="0" presId="urn:microsoft.com/office/officeart/2005/8/layout/venn1"/>
    <dgm:cxn modelId="{1A7B6937-3AD7-411A-BCAD-D8A0C0223828}" type="presParOf" srcId="{CF0813F0-32CD-4414-8E5B-BD443FD25982}" destId="{2DC7D6BA-58BC-47A9-8A53-39F6BD0426A0}" srcOrd="1" destOrd="0" presId="urn:microsoft.com/office/officeart/2005/8/layout/venn1"/>
    <dgm:cxn modelId="{8E9D4A74-8EA4-4DF7-A568-C4CCF7C0E5AB}" type="presParOf" srcId="{CF0813F0-32CD-4414-8E5B-BD443FD25982}" destId="{06A20480-D29C-402A-B9AD-63387ADD4EB0}" srcOrd="2" destOrd="0" presId="urn:microsoft.com/office/officeart/2005/8/layout/venn1"/>
    <dgm:cxn modelId="{D0143DBB-D4D0-43E5-B25F-E62C70CB20A1}" type="presParOf" srcId="{CF0813F0-32CD-4414-8E5B-BD443FD25982}" destId="{6B102AC0-A063-4141-A77E-3E52B9C562BB}" srcOrd="3" destOrd="0" presId="urn:microsoft.com/office/officeart/2005/8/layout/venn1"/>
    <dgm:cxn modelId="{8D16F8EA-203F-468F-9EF2-525374048C94}" type="presParOf" srcId="{CF0813F0-32CD-4414-8E5B-BD443FD25982}" destId="{82AFD55D-620B-4BEA-B9A5-6FC8419B778E}" srcOrd="4" destOrd="0" presId="urn:microsoft.com/office/officeart/2005/8/layout/venn1"/>
    <dgm:cxn modelId="{E74B228B-ACA5-4C94-B0C1-E4AA890FE048}" type="presParOf" srcId="{CF0813F0-32CD-4414-8E5B-BD443FD25982}" destId="{316A46AF-12BC-4A9C-A38A-9A798B49CE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90B01-0D78-43AA-BA95-2EB5A8D08E77}" type="doc">
      <dgm:prSet loTypeId="urn:microsoft.com/office/officeart/2005/8/layout/hProcess9" loCatId="process" qsTypeId="urn:microsoft.com/office/officeart/2005/8/quickstyle/3d7" qsCatId="3D" csTypeId="urn:microsoft.com/office/officeart/2005/8/colors/colorful2" csCatId="colorful" phldr="1"/>
      <dgm:spPr/>
    </dgm:pt>
    <dgm:pt modelId="{662F625D-1B14-407C-BAC1-82D39754B9D3}">
      <dgm:prSet phldrT="[Texto]"/>
      <dgm:spPr>
        <a:solidFill>
          <a:schemeClr val="accent2">
            <a:hueOff val="0"/>
            <a:satOff val="0"/>
            <a:lumOff val="0"/>
            <a:alpha val="70000"/>
          </a:schemeClr>
        </a:solidFill>
      </dgm:spPr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Materias </a:t>
          </a: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primas</a:t>
          </a:r>
        </a:p>
      </dgm:t>
    </dgm:pt>
    <dgm:pt modelId="{ED169DA6-F143-47A6-A998-5737601B0D8E}" type="parTrans" cxnId="{971BB909-7941-43FF-9F78-475CE8924E6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713A29-FF57-475A-8512-6A5B916FA629}" type="sibTrans" cxnId="{971BB909-7941-43FF-9F78-475CE8924E6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B6943-5CB7-4B2E-8326-3B84A70EDB1F}">
      <dgm:prSet phldrT="[Texto]"/>
      <dgm:spPr>
        <a:solidFill>
          <a:schemeClr val="accent2">
            <a:hueOff val="-485121"/>
            <a:satOff val="-27976"/>
            <a:lumOff val="2876"/>
            <a:alpha val="74000"/>
          </a:schemeClr>
        </a:solidFill>
      </dgm:spPr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Artículos </a:t>
          </a:r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técnicos de materia textil</a:t>
          </a:r>
        </a:p>
      </dgm:t>
    </dgm:pt>
    <dgm:pt modelId="{409DD5E6-10EB-4F00-A23C-AA8845EACFC9}" type="parTrans" cxnId="{F663DF97-5544-48F8-8EEA-D7C89F4ECB4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4D38E-1C7C-469A-9E28-B285FA5DDA6C}" type="sibTrans" cxnId="{F663DF97-5544-48F8-8EEA-D7C89F4ECB46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90BAB7-441C-4F20-9FED-BF65E7583E02}">
      <dgm:prSet phldrT="[Texto]"/>
      <dgm:spPr>
        <a:solidFill>
          <a:schemeClr val="accent2">
            <a:hueOff val="-970242"/>
            <a:satOff val="-55952"/>
            <a:lumOff val="5752"/>
            <a:alpha val="58000"/>
          </a:schemeClr>
        </a:solidFill>
      </dgm:spPr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Productos terminados </a:t>
          </a:r>
        </a:p>
      </dgm:t>
    </dgm:pt>
    <dgm:pt modelId="{4060EF74-9D82-4FBD-96EC-7BA2823F62A4}" type="parTrans" cxnId="{92AA342C-052C-4C85-817E-993BDCF54DF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DCDB9-7841-498F-8806-79B51D1E0724}" type="sibTrans" cxnId="{92AA342C-052C-4C85-817E-993BDCF54DF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09CFB2-A624-4C63-B460-8FE95156F0DD}">
      <dgm:prSet phldrT="[Texto]"/>
      <dgm:spPr>
        <a:solidFill>
          <a:schemeClr val="accent2">
            <a:hueOff val="-1455363"/>
            <a:satOff val="-83928"/>
            <a:lumOff val="8628"/>
            <a:alpha val="69000"/>
          </a:schemeClr>
        </a:solidFill>
      </dgm:spPr>
      <dgm:t>
        <a:bodyPr/>
        <a:lstStyle/>
        <a:p>
          <a:r>
            <a:rPr lang="es-EC" dirty="0">
              <a:latin typeface="Arial" panose="020B0604020202020204" pitchFamily="34" charset="0"/>
              <a:cs typeface="Arial" panose="020B0604020202020204" pitchFamily="34" charset="0"/>
            </a:rPr>
            <a:t>Tejidos especiales </a:t>
          </a:r>
        </a:p>
      </dgm:t>
    </dgm:pt>
    <dgm:pt modelId="{09982CA1-92C9-41A1-AF6D-45FC1518AFFE}" type="parTrans" cxnId="{D378198F-12C6-461A-842B-C95261F85F5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BC437-93A7-4D15-952D-D4207B4F2CB6}" type="sibTrans" cxnId="{D378198F-12C6-461A-842B-C95261F85F51}">
      <dgm:prSet/>
      <dgm:spPr/>
      <dgm:t>
        <a:bodyPr/>
        <a:lstStyle/>
        <a:p>
          <a:endParaRPr lang="es-EC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5BCB37-B316-4A87-9A33-F018940D498F}" type="pres">
      <dgm:prSet presAssocID="{DB790B01-0D78-43AA-BA95-2EB5A8D08E77}" presName="CompostProcess" presStyleCnt="0">
        <dgm:presLayoutVars>
          <dgm:dir/>
          <dgm:resizeHandles val="exact"/>
        </dgm:presLayoutVars>
      </dgm:prSet>
      <dgm:spPr/>
    </dgm:pt>
    <dgm:pt modelId="{1DA6B616-1F33-48EC-9252-7FA40527BC1F}" type="pres">
      <dgm:prSet presAssocID="{DB790B01-0D78-43AA-BA95-2EB5A8D08E77}" presName="arrow" presStyleLbl="bgShp" presStyleIdx="0" presStyleCnt="1" custLinFactNeighborX="-145" custLinFactNeighborY="7716"/>
      <dgm:spPr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</dgm:spPr>
    </dgm:pt>
    <dgm:pt modelId="{33401159-E01A-4639-AE3F-D302809CE059}" type="pres">
      <dgm:prSet presAssocID="{DB790B01-0D78-43AA-BA95-2EB5A8D08E77}" presName="linearProcess" presStyleCnt="0"/>
      <dgm:spPr/>
    </dgm:pt>
    <dgm:pt modelId="{3C9437D0-D0F5-45D0-B911-827A25D5CD56}" type="pres">
      <dgm:prSet presAssocID="{662F625D-1B14-407C-BAC1-82D39754B9D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1FC89-CFE6-4C8A-BC63-26E560E13AAF}" type="pres">
      <dgm:prSet presAssocID="{53713A29-FF57-475A-8512-6A5B916FA629}" presName="sibTrans" presStyleCnt="0"/>
      <dgm:spPr/>
    </dgm:pt>
    <dgm:pt modelId="{3CB5BE16-059C-4E54-9CC4-F91DE5330732}" type="pres">
      <dgm:prSet presAssocID="{A50B6943-5CB7-4B2E-8326-3B84A70EDB1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CA8FDF-B1F7-4D49-AA64-949841E0641F}" type="pres">
      <dgm:prSet presAssocID="{6E04D38E-1C7C-469A-9E28-B285FA5DDA6C}" presName="sibTrans" presStyleCnt="0"/>
      <dgm:spPr/>
    </dgm:pt>
    <dgm:pt modelId="{638A2F77-BD75-4D0D-8DFB-720035986B5A}" type="pres">
      <dgm:prSet presAssocID="{D690BAB7-441C-4F20-9FED-BF65E7583E0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43F0BB-3C72-414C-9B5D-498D91A2D2FD}" type="pres">
      <dgm:prSet presAssocID="{032DCDB9-7841-498F-8806-79B51D1E0724}" presName="sibTrans" presStyleCnt="0"/>
      <dgm:spPr/>
    </dgm:pt>
    <dgm:pt modelId="{E2581950-0610-43B3-B776-872E7B34300B}" type="pres">
      <dgm:prSet presAssocID="{E209CFB2-A624-4C63-B460-8FE95156F0D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1BB909-7941-43FF-9F78-475CE8924E66}" srcId="{DB790B01-0D78-43AA-BA95-2EB5A8D08E77}" destId="{662F625D-1B14-407C-BAC1-82D39754B9D3}" srcOrd="0" destOrd="0" parTransId="{ED169DA6-F143-47A6-A998-5737601B0D8E}" sibTransId="{53713A29-FF57-475A-8512-6A5B916FA629}"/>
    <dgm:cxn modelId="{D378198F-12C6-461A-842B-C95261F85F51}" srcId="{DB790B01-0D78-43AA-BA95-2EB5A8D08E77}" destId="{E209CFB2-A624-4C63-B460-8FE95156F0DD}" srcOrd="3" destOrd="0" parTransId="{09982CA1-92C9-41A1-AF6D-45FC1518AFFE}" sibTransId="{764BC437-93A7-4D15-952D-D4207B4F2CB6}"/>
    <dgm:cxn modelId="{56094B4E-CDE1-4455-8F21-9C9092E339C2}" type="presOf" srcId="{662F625D-1B14-407C-BAC1-82D39754B9D3}" destId="{3C9437D0-D0F5-45D0-B911-827A25D5CD56}" srcOrd="0" destOrd="0" presId="urn:microsoft.com/office/officeart/2005/8/layout/hProcess9"/>
    <dgm:cxn modelId="{92AA342C-052C-4C85-817E-993BDCF54DF1}" srcId="{DB790B01-0D78-43AA-BA95-2EB5A8D08E77}" destId="{D690BAB7-441C-4F20-9FED-BF65E7583E02}" srcOrd="2" destOrd="0" parTransId="{4060EF74-9D82-4FBD-96EC-7BA2823F62A4}" sibTransId="{032DCDB9-7841-498F-8806-79B51D1E0724}"/>
    <dgm:cxn modelId="{5962470B-8F6F-46BE-AE0E-641DBC1D00CD}" type="presOf" srcId="{DB790B01-0D78-43AA-BA95-2EB5A8D08E77}" destId="{0F5BCB37-B316-4A87-9A33-F018940D498F}" srcOrd="0" destOrd="0" presId="urn:microsoft.com/office/officeart/2005/8/layout/hProcess9"/>
    <dgm:cxn modelId="{F663DF97-5544-48F8-8EEA-D7C89F4ECB46}" srcId="{DB790B01-0D78-43AA-BA95-2EB5A8D08E77}" destId="{A50B6943-5CB7-4B2E-8326-3B84A70EDB1F}" srcOrd="1" destOrd="0" parTransId="{409DD5E6-10EB-4F00-A23C-AA8845EACFC9}" sibTransId="{6E04D38E-1C7C-469A-9E28-B285FA5DDA6C}"/>
    <dgm:cxn modelId="{F179D22C-CB34-46DB-8B71-48D41532E742}" type="presOf" srcId="{A50B6943-5CB7-4B2E-8326-3B84A70EDB1F}" destId="{3CB5BE16-059C-4E54-9CC4-F91DE5330732}" srcOrd="0" destOrd="0" presId="urn:microsoft.com/office/officeart/2005/8/layout/hProcess9"/>
    <dgm:cxn modelId="{76864E4F-7590-4FC6-A26D-4CB99B178B78}" type="presOf" srcId="{D690BAB7-441C-4F20-9FED-BF65E7583E02}" destId="{638A2F77-BD75-4D0D-8DFB-720035986B5A}" srcOrd="0" destOrd="0" presId="urn:microsoft.com/office/officeart/2005/8/layout/hProcess9"/>
    <dgm:cxn modelId="{F6E967FA-D7A0-4A0B-9FC5-BDF852A904BE}" type="presOf" srcId="{E209CFB2-A624-4C63-B460-8FE95156F0DD}" destId="{E2581950-0610-43B3-B776-872E7B34300B}" srcOrd="0" destOrd="0" presId="urn:microsoft.com/office/officeart/2005/8/layout/hProcess9"/>
    <dgm:cxn modelId="{2CBAB58F-2388-4D57-88D4-EA71963C374D}" type="presParOf" srcId="{0F5BCB37-B316-4A87-9A33-F018940D498F}" destId="{1DA6B616-1F33-48EC-9252-7FA40527BC1F}" srcOrd="0" destOrd="0" presId="urn:microsoft.com/office/officeart/2005/8/layout/hProcess9"/>
    <dgm:cxn modelId="{28A482C9-4623-4159-B3F4-2104B429F8D3}" type="presParOf" srcId="{0F5BCB37-B316-4A87-9A33-F018940D498F}" destId="{33401159-E01A-4639-AE3F-D302809CE059}" srcOrd="1" destOrd="0" presId="urn:microsoft.com/office/officeart/2005/8/layout/hProcess9"/>
    <dgm:cxn modelId="{2AC0C8C3-88AD-489D-AB7A-22BD8398CB53}" type="presParOf" srcId="{33401159-E01A-4639-AE3F-D302809CE059}" destId="{3C9437D0-D0F5-45D0-B911-827A25D5CD56}" srcOrd="0" destOrd="0" presId="urn:microsoft.com/office/officeart/2005/8/layout/hProcess9"/>
    <dgm:cxn modelId="{C153643F-86E0-42DD-82EE-73EF7C1828D3}" type="presParOf" srcId="{33401159-E01A-4639-AE3F-D302809CE059}" destId="{2631FC89-CFE6-4C8A-BC63-26E560E13AAF}" srcOrd="1" destOrd="0" presId="urn:microsoft.com/office/officeart/2005/8/layout/hProcess9"/>
    <dgm:cxn modelId="{C91133C2-2447-428F-86BB-6E88F8DE6527}" type="presParOf" srcId="{33401159-E01A-4639-AE3F-D302809CE059}" destId="{3CB5BE16-059C-4E54-9CC4-F91DE5330732}" srcOrd="2" destOrd="0" presId="urn:microsoft.com/office/officeart/2005/8/layout/hProcess9"/>
    <dgm:cxn modelId="{ECCB11C7-9921-4F91-9953-85DC3ACFF0B9}" type="presParOf" srcId="{33401159-E01A-4639-AE3F-D302809CE059}" destId="{CBCA8FDF-B1F7-4D49-AA64-949841E0641F}" srcOrd="3" destOrd="0" presId="urn:microsoft.com/office/officeart/2005/8/layout/hProcess9"/>
    <dgm:cxn modelId="{99D0A9C6-87CB-43DA-ADCE-9894616D9998}" type="presParOf" srcId="{33401159-E01A-4639-AE3F-D302809CE059}" destId="{638A2F77-BD75-4D0D-8DFB-720035986B5A}" srcOrd="4" destOrd="0" presId="urn:microsoft.com/office/officeart/2005/8/layout/hProcess9"/>
    <dgm:cxn modelId="{16673E69-D5B3-410E-8F19-E44D894B1D0B}" type="presParOf" srcId="{33401159-E01A-4639-AE3F-D302809CE059}" destId="{3943F0BB-3C72-414C-9B5D-498D91A2D2FD}" srcOrd="5" destOrd="0" presId="urn:microsoft.com/office/officeart/2005/8/layout/hProcess9"/>
    <dgm:cxn modelId="{AA4B4BF4-54E8-41F9-AB02-D1A5FE15A23F}" type="presParOf" srcId="{33401159-E01A-4639-AE3F-D302809CE059}" destId="{E2581950-0610-43B3-B776-872E7B34300B}" srcOrd="6" destOrd="0" presId="urn:microsoft.com/office/officeart/2005/8/layout/hProcess9"/>
  </dgm:cxnLst>
  <dgm:bg>
    <a:solidFill>
      <a:schemeClr val="accent2">
        <a:tint val="40000"/>
        <a:hueOff val="0"/>
        <a:satOff val="0"/>
        <a:lumOff val="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3C8E21-6AD1-471F-A2FB-C81B70719889}" type="doc">
      <dgm:prSet loTypeId="urn:microsoft.com/office/officeart/2005/8/layout/process1" loCatId="process" qsTypeId="urn:microsoft.com/office/officeart/2005/8/quickstyle/3d3" qsCatId="3D" csTypeId="urn:microsoft.com/office/officeart/2005/8/colors/colorful2" csCatId="colorful" phldr="1"/>
      <dgm:spPr/>
    </dgm:pt>
    <dgm:pt modelId="{A1ED8973-6077-4942-835E-AB4703EB8FAA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ASIA Condiciones laborales 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6BFC41-092D-41B8-B3C9-65A4A19961E2}" type="parTrans" cxnId="{B152F694-44E1-4768-9F1E-FAF6A8414ED5}">
      <dgm:prSet/>
      <dgm:spPr/>
      <dgm:t>
        <a:bodyPr/>
        <a:lstStyle/>
        <a:p>
          <a:endParaRPr lang="es-EC"/>
        </a:p>
      </dgm:t>
    </dgm:pt>
    <dgm:pt modelId="{C5FDBF75-49EE-4193-BFDE-DFADE70FE627}" type="sibTrans" cxnId="{B152F694-44E1-4768-9F1E-FAF6A8414ED5}">
      <dgm:prSet/>
      <dgm:spPr/>
      <dgm:t>
        <a:bodyPr/>
        <a:lstStyle/>
        <a:p>
          <a:endParaRPr lang="es-EC" dirty="0"/>
        </a:p>
      </dgm:t>
    </dgm:pt>
    <dgm:pt modelId="{7D42A832-7FD1-4666-9261-705A9F97146A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 Subvaloración en los precios 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2A9E6F-81C4-4931-8D8F-A3A5D74CA12C}" type="parTrans" cxnId="{250CCE3E-31D4-4D53-8988-FF85B790FE6F}">
      <dgm:prSet/>
      <dgm:spPr/>
      <dgm:t>
        <a:bodyPr/>
        <a:lstStyle/>
        <a:p>
          <a:endParaRPr lang="es-EC"/>
        </a:p>
      </dgm:t>
    </dgm:pt>
    <dgm:pt modelId="{F8FCFA2C-72F9-4197-98D3-0FBAD6382815}" type="sibTrans" cxnId="{250CCE3E-31D4-4D53-8988-FF85B790FE6F}">
      <dgm:prSet/>
      <dgm:spPr/>
      <dgm:t>
        <a:bodyPr/>
        <a:lstStyle/>
        <a:p>
          <a:endParaRPr lang="es-EC" dirty="0"/>
        </a:p>
      </dgm:t>
    </dgm:pt>
    <dgm:pt modelId="{0490E0DF-0305-426F-8B83-371B03A410F3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UE</a:t>
          </a:r>
        </a:p>
        <a:p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Falta </a:t>
          </a:r>
          <a:r>
            <a:rPr lang="es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Acuerdo Comercial</a:t>
          </a:r>
          <a:endParaRPr lang="es-EC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24D34-3335-4A19-A4F5-3096575BDB52}" type="parTrans" cxnId="{20723C5F-857A-4A70-9664-0B9D36643326}">
      <dgm:prSet/>
      <dgm:spPr/>
      <dgm:t>
        <a:bodyPr/>
        <a:lstStyle/>
        <a:p>
          <a:endParaRPr lang="es-EC"/>
        </a:p>
      </dgm:t>
    </dgm:pt>
    <dgm:pt modelId="{8D6803CC-9225-4E9E-BB9F-D80A3DFBD5FD}" type="sibTrans" cxnId="{20723C5F-857A-4A70-9664-0B9D36643326}">
      <dgm:prSet/>
      <dgm:spPr/>
      <dgm:t>
        <a:bodyPr/>
        <a:lstStyle/>
        <a:p>
          <a:endParaRPr lang="es-EC"/>
        </a:p>
      </dgm:t>
    </dgm:pt>
    <dgm:pt modelId="{772A4B61-0ECA-484D-B5A5-E5A2B4A71ED7}" type="pres">
      <dgm:prSet presAssocID="{3E3C8E21-6AD1-471F-A2FB-C81B70719889}" presName="Name0" presStyleCnt="0">
        <dgm:presLayoutVars>
          <dgm:dir/>
          <dgm:resizeHandles val="exact"/>
        </dgm:presLayoutVars>
      </dgm:prSet>
      <dgm:spPr/>
    </dgm:pt>
    <dgm:pt modelId="{6481775F-403D-4875-B16A-3CE105E99F4C}" type="pres">
      <dgm:prSet presAssocID="{A1ED8973-6077-4942-835E-AB4703EB8F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ACDABE-1413-414C-8304-60237658D7EA}" type="pres">
      <dgm:prSet presAssocID="{C5FDBF75-49EE-4193-BFDE-DFADE70FE627}" presName="sibTrans" presStyleLbl="sibTrans2D1" presStyleIdx="0" presStyleCnt="2"/>
      <dgm:spPr/>
      <dgm:t>
        <a:bodyPr/>
        <a:lstStyle/>
        <a:p>
          <a:endParaRPr lang="es-EC"/>
        </a:p>
      </dgm:t>
    </dgm:pt>
    <dgm:pt modelId="{BAA73DD1-6661-4DB2-AD8E-FB4F94607866}" type="pres">
      <dgm:prSet presAssocID="{C5FDBF75-49EE-4193-BFDE-DFADE70FE627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A8C45C1F-9A17-437A-892A-96977A4FCA56}" type="pres">
      <dgm:prSet presAssocID="{7D42A832-7FD1-4666-9261-705A9F9714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BE2627-F0CF-47D5-B327-22B20119BA77}" type="pres">
      <dgm:prSet presAssocID="{F8FCFA2C-72F9-4197-98D3-0FBAD6382815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29DC13B-9898-42BD-BC17-ED0BFBD227AA}" type="pres">
      <dgm:prSet presAssocID="{F8FCFA2C-72F9-4197-98D3-0FBAD6382815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DD2542AC-E33E-43F8-852B-18BC799BC0E2}" type="pres">
      <dgm:prSet presAssocID="{0490E0DF-0305-426F-8B83-371B03A410F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0723C5F-857A-4A70-9664-0B9D36643326}" srcId="{3E3C8E21-6AD1-471F-A2FB-C81B70719889}" destId="{0490E0DF-0305-426F-8B83-371B03A410F3}" srcOrd="2" destOrd="0" parTransId="{EBE24D34-3335-4A19-A4F5-3096575BDB52}" sibTransId="{8D6803CC-9225-4E9E-BB9F-D80A3DFBD5FD}"/>
    <dgm:cxn modelId="{A1FB0F11-8D62-497C-8D29-29340A70EC9E}" type="presOf" srcId="{C5FDBF75-49EE-4193-BFDE-DFADE70FE627}" destId="{BAA73DD1-6661-4DB2-AD8E-FB4F94607866}" srcOrd="1" destOrd="0" presId="urn:microsoft.com/office/officeart/2005/8/layout/process1"/>
    <dgm:cxn modelId="{250CCE3E-31D4-4D53-8988-FF85B790FE6F}" srcId="{3E3C8E21-6AD1-471F-A2FB-C81B70719889}" destId="{7D42A832-7FD1-4666-9261-705A9F97146A}" srcOrd="1" destOrd="0" parTransId="{502A9E6F-81C4-4931-8D8F-A3A5D74CA12C}" sibTransId="{F8FCFA2C-72F9-4197-98D3-0FBAD6382815}"/>
    <dgm:cxn modelId="{AA971F87-9256-4951-9527-43D3335F1BC0}" type="presOf" srcId="{F8FCFA2C-72F9-4197-98D3-0FBAD6382815}" destId="{E29DC13B-9898-42BD-BC17-ED0BFBD227AA}" srcOrd="1" destOrd="0" presId="urn:microsoft.com/office/officeart/2005/8/layout/process1"/>
    <dgm:cxn modelId="{5A7D672F-A662-40A4-B0C3-5FE248ED83CE}" type="presOf" srcId="{C5FDBF75-49EE-4193-BFDE-DFADE70FE627}" destId="{68ACDABE-1413-414C-8304-60237658D7EA}" srcOrd="0" destOrd="0" presId="urn:microsoft.com/office/officeart/2005/8/layout/process1"/>
    <dgm:cxn modelId="{AB569AE2-3CEC-4AC6-BFE3-CE0B34E4A220}" type="presOf" srcId="{A1ED8973-6077-4942-835E-AB4703EB8FAA}" destId="{6481775F-403D-4875-B16A-3CE105E99F4C}" srcOrd="0" destOrd="0" presId="urn:microsoft.com/office/officeart/2005/8/layout/process1"/>
    <dgm:cxn modelId="{C94F0F03-B8D9-4F01-AEDE-0BE731214086}" type="presOf" srcId="{7D42A832-7FD1-4666-9261-705A9F97146A}" destId="{A8C45C1F-9A17-437A-892A-96977A4FCA56}" srcOrd="0" destOrd="0" presId="urn:microsoft.com/office/officeart/2005/8/layout/process1"/>
    <dgm:cxn modelId="{116C6307-C00D-47E3-81F1-9B06DAD25F9F}" type="presOf" srcId="{F8FCFA2C-72F9-4197-98D3-0FBAD6382815}" destId="{7CBE2627-F0CF-47D5-B327-22B20119BA77}" srcOrd="0" destOrd="0" presId="urn:microsoft.com/office/officeart/2005/8/layout/process1"/>
    <dgm:cxn modelId="{58920239-CD5B-403D-B486-CDD27A25D30E}" type="presOf" srcId="{3E3C8E21-6AD1-471F-A2FB-C81B70719889}" destId="{772A4B61-0ECA-484D-B5A5-E5A2B4A71ED7}" srcOrd="0" destOrd="0" presId="urn:microsoft.com/office/officeart/2005/8/layout/process1"/>
    <dgm:cxn modelId="{78F76543-25EB-4123-8EF4-0AD26CA768E0}" type="presOf" srcId="{0490E0DF-0305-426F-8B83-371B03A410F3}" destId="{DD2542AC-E33E-43F8-852B-18BC799BC0E2}" srcOrd="0" destOrd="0" presId="urn:microsoft.com/office/officeart/2005/8/layout/process1"/>
    <dgm:cxn modelId="{B152F694-44E1-4768-9F1E-FAF6A8414ED5}" srcId="{3E3C8E21-6AD1-471F-A2FB-C81B70719889}" destId="{A1ED8973-6077-4942-835E-AB4703EB8FAA}" srcOrd="0" destOrd="0" parTransId="{7F6BFC41-092D-41B8-B3C9-65A4A19961E2}" sibTransId="{C5FDBF75-49EE-4193-BFDE-DFADE70FE627}"/>
    <dgm:cxn modelId="{D1D7A907-C6CB-452D-9423-CAE3DEF336C1}" type="presParOf" srcId="{772A4B61-0ECA-484D-B5A5-E5A2B4A71ED7}" destId="{6481775F-403D-4875-B16A-3CE105E99F4C}" srcOrd="0" destOrd="0" presId="urn:microsoft.com/office/officeart/2005/8/layout/process1"/>
    <dgm:cxn modelId="{E522EB83-90CD-4CC6-A5EA-F9B45C7F81D9}" type="presParOf" srcId="{772A4B61-0ECA-484D-B5A5-E5A2B4A71ED7}" destId="{68ACDABE-1413-414C-8304-60237658D7EA}" srcOrd="1" destOrd="0" presId="urn:microsoft.com/office/officeart/2005/8/layout/process1"/>
    <dgm:cxn modelId="{4E3FF101-DCFF-4FA0-8DF1-BBABD5C81155}" type="presParOf" srcId="{68ACDABE-1413-414C-8304-60237658D7EA}" destId="{BAA73DD1-6661-4DB2-AD8E-FB4F94607866}" srcOrd="0" destOrd="0" presId="urn:microsoft.com/office/officeart/2005/8/layout/process1"/>
    <dgm:cxn modelId="{B4BBBFA4-D694-49BE-9F36-CEC6AA0D8888}" type="presParOf" srcId="{772A4B61-0ECA-484D-B5A5-E5A2B4A71ED7}" destId="{A8C45C1F-9A17-437A-892A-96977A4FCA56}" srcOrd="2" destOrd="0" presId="urn:microsoft.com/office/officeart/2005/8/layout/process1"/>
    <dgm:cxn modelId="{17AAC130-5730-40D2-9232-FD5FA8D55850}" type="presParOf" srcId="{772A4B61-0ECA-484D-B5A5-E5A2B4A71ED7}" destId="{7CBE2627-F0CF-47D5-B327-22B20119BA77}" srcOrd="3" destOrd="0" presId="urn:microsoft.com/office/officeart/2005/8/layout/process1"/>
    <dgm:cxn modelId="{68901ECE-2475-475A-AF9B-6B6698BC8BAA}" type="presParOf" srcId="{7CBE2627-F0CF-47D5-B327-22B20119BA77}" destId="{E29DC13B-9898-42BD-BC17-ED0BFBD227AA}" srcOrd="0" destOrd="0" presId="urn:microsoft.com/office/officeart/2005/8/layout/process1"/>
    <dgm:cxn modelId="{12BF0CBA-30D7-4398-966D-1A90BDC31AE7}" type="presParOf" srcId="{772A4B61-0ECA-484D-B5A5-E5A2B4A71ED7}" destId="{DD2542AC-E33E-43F8-852B-18BC799BC0E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1E0ACE-5E8D-486B-804C-96823941A9F7}" type="doc">
      <dgm:prSet loTypeId="urn:microsoft.com/office/officeart/2005/8/layout/process1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9F292ED-1CB2-439C-987B-866F8A8CB7EA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Tratado con </a:t>
          </a:r>
          <a:r>
            <a: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Corea del Sur 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2C77D2-6DD4-43C2-8363-946076AB557F}" type="parTrans" cxnId="{4F2E1752-D4F6-439F-8A38-ED6EF68E3823}">
      <dgm:prSet/>
      <dgm:spPr/>
      <dgm:t>
        <a:bodyPr/>
        <a:lstStyle/>
        <a:p>
          <a:endParaRPr lang="es-EC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AB037F-4264-4868-8924-4C7380FF2C91}" type="sibTrans" cxnId="{4F2E1752-D4F6-439F-8A38-ED6EF68E3823}">
      <dgm:prSet custT="1"/>
      <dgm:spPr/>
      <dgm:t>
        <a:bodyPr/>
        <a:lstStyle/>
        <a:p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CD1C5D-5BEC-4F2D-99EE-4CDCE6A0DEF0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Eliminación de sobretasas</a:t>
          </a:r>
          <a:endParaRPr lang="es-EC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008035-9327-4EAE-BB06-B1A30190192B}" type="parTrans" cxnId="{B49D301B-E154-41D6-8911-3201F75B9226}">
      <dgm:prSet/>
      <dgm:spPr/>
      <dgm:t>
        <a:bodyPr/>
        <a:lstStyle/>
        <a:p>
          <a:endParaRPr lang="es-EC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03EB7-BB04-4523-A3CB-EB5082FB8D89}" type="sibTrans" cxnId="{B49D301B-E154-41D6-8911-3201F75B9226}">
      <dgm:prSet/>
      <dgm:spPr/>
      <dgm:t>
        <a:bodyPr/>
        <a:lstStyle/>
        <a:p>
          <a:endParaRPr lang="es-EC" sz="16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2688B1-308E-4A04-B67A-212689518FB4}" type="pres">
      <dgm:prSet presAssocID="{3D1E0ACE-5E8D-486B-804C-96823941A9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4BA6759-CF6F-4F43-A058-9AF66F3382CC}" type="pres">
      <dgm:prSet presAssocID="{39F292ED-1CB2-439C-987B-866F8A8CB7E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BA31A7-05B8-49E7-92DC-817A9BE5ED03}" type="pres">
      <dgm:prSet presAssocID="{3FAB037F-4264-4868-8924-4C7380FF2C91}" presName="sibTrans" presStyleLbl="sibTrans2D1" presStyleIdx="0" presStyleCnt="1"/>
      <dgm:spPr/>
      <dgm:t>
        <a:bodyPr/>
        <a:lstStyle/>
        <a:p>
          <a:endParaRPr lang="es-EC"/>
        </a:p>
      </dgm:t>
    </dgm:pt>
    <dgm:pt modelId="{3FB16B40-4D2C-4D23-ACE7-0F479123964F}" type="pres">
      <dgm:prSet presAssocID="{3FAB037F-4264-4868-8924-4C7380FF2C91}" presName="connectorText" presStyleLbl="sibTrans2D1" presStyleIdx="0" presStyleCnt="1"/>
      <dgm:spPr/>
      <dgm:t>
        <a:bodyPr/>
        <a:lstStyle/>
        <a:p>
          <a:endParaRPr lang="es-EC"/>
        </a:p>
      </dgm:t>
    </dgm:pt>
    <dgm:pt modelId="{05E1D675-5D34-476F-A14F-C7E7AD0C5B55}" type="pres">
      <dgm:prSet presAssocID="{FACD1C5D-5BEC-4F2D-99EE-4CDCE6A0DEF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6E1E76-5951-4588-B0E3-D349BFAC1313}" type="presOf" srcId="{3FAB037F-4264-4868-8924-4C7380FF2C91}" destId="{3FB16B40-4D2C-4D23-ACE7-0F479123964F}" srcOrd="1" destOrd="0" presId="urn:microsoft.com/office/officeart/2005/8/layout/process1"/>
    <dgm:cxn modelId="{A05180B6-3D0E-448B-84C5-E8FCEBEB4369}" type="presOf" srcId="{3FAB037F-4264-4868-8924-4C7380FF2C91}" destId="{E3BA31A7-05B8-49E7-92DC-817A9BE5ED03}" srcOrd="0" destOrd="0" presId="urn:microsoft.com/office/officeart/2005/8/layout/process1"/>
    <dgm:cxn modelId="{4F2E1752-D4F6-439F-8A38-ED6EF68E3823}" srcId="{3D1E0ACE-5E8D-486B-804C-96823941A9F7}" destId="{39F292ED-1CB2-439C-987B-866F8A8CB7EA}" srcOrd="0" destOrd="0" parTransId="{0D2C77D2-6DD4-43C2-8363-946076AB557F}" sibTransId="{3FAB037F-4264-4868-8924-4C7380FF2C91}"/>
    <dgm:cxn modelId="{B80581D9-9A09-43CD-B680-AE515BC6353B}" type="presOf" srcId="{3D1E0ACE-5E8D-486B-804C-96823941A9F7}" destId="{932688B1-308E-4A04-B67A-212689518FB4}" srcOrd="0" destOrd="0" presId="urn:microsoft.com/office/officeart/2005/8/layout/process1"/>
    <dgm:cxn modelId="{E8578F52-B16A-4FCC-ACBC-53A029A8ACFF}" type="presOf" srcId="{FACD1C5D-5BEC-4F2D-99EE-4CDCE6A0DEF0}" destId="{05E1D675-5D34-476F-A14F-C7E7AD0C5B55}" srcOrd="0" destOrd="0" presId="urn:microsoft.com/office/officeart/2005/8/layout/process1"/>
    <dgm:cxn modelId="{6E023627-79C3-44F0-8B82-7536596D754D}" type="presOf" srcId="{39F292ED-1CB2-439C-987B-866F8A8CB7EA}" destId="{14BA6759-CF6F-4F43-A058-9AF66F3382CC}" srcOrd="0" destOrd="0" presId="urn:microsoft.com/office/officeart/2005/8/layout/process1"/>
    <dgm:cxn modelId="{B49D301B-E154-41D6-8911-3201F75B9226}" srcId="{3D1E0ACE-5E8D-486B-804C-96823941A9F7}" destId="{FACD1C5D-5BEC-4F2D-99EE-4CDCE6A0DEF0}" srcOrd="1" destOrd="0" parTransId="{08008035-9327-4EAE-BB06-B1A30190192B}" sibTransId="{C8303EB7-BB04-4523-A3CB-EB5082FB8D89}"/>
    <dgm:cxn modelId="{EBADFC03-E758-4080-9963-6FE1A8C086CD}" type="presParOf" srcId="{932688B1-308E-4A04-B67A-212689518FB4}" destId="{14BA6759-CF6F-4F43-A058-9AF66F3382CC}" srcOrd="0" destOrd="0" presId="urn:microsoft.com/office/officeart/2005/8/layout/process1"/>
    <dgm:cxn modelId="{6E45D7FA-3B35-417E-A159-9CB04F905597}" type="presParOf" srcId="{932688B1-308E-4A04-B67A-212689518FB4}" destId="{E3BA31A7-05B8-49E7-92DC-817A9BE5ED03}" srcOrd="1" destOrd="0" presId="urn:microsoft.com/office/officeart/2005/8/layout/process1"/>
    <dgm:cxn modelId="{3E1EBF85-DC88-414D-9CBC-55863BD1723F}" type="presParOf" srcId="{E3BA31A7-05B8-49E7-92DC-817A9BE5ED03}" destId="{3FB16B40-4D2C-4D23-ACE7-0F479123964F}" srcOrd="0" destOrd="0" presId="urn:microsoft.com/office/officeart/2005/8/layout/process1"/>
    <dgm:cxn modelId="{4D7D1D2A-DFE4-4D2D-B6AD-20229A898B57}" type="presParOf" srcId="{932688B1-308E-4A04-B67A-212689518FB4}" destId="{05E1D675-5D34-476F-A14F-C7E7AD0C5B5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4DEF4A-67DE-4F71-93BF-94AFC6D9CDFF}" type="doc">
      <dgm:prSet loTypeId="urn:microsoft.com/office/officeart/2005/8/layout/arrow5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AD4B0D3-2E6A-4086-AFA8-F857051E5645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Decisiones de Política Comercial </a:t>
          </a:r>
          <a:endParaRPr lang="es-EC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530CFA-B49A-4F9C-9847-D4EE64B56FFD}" type="parTrans" cxnId="{10790F6C-1FDF-4828-A8FF-CCD49F7EE403}">
      <dgm:prSet/>
      <dgm:spPr/>
      <dgm:t>
        <a:bodyPr/>
        <a:lstStyle/>
        <a:p>
          <a:endParaRPr lang="es-EC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D63C20-DA3A-4161-B277-7BD7218380B9}" type="sibTrans" cxnId="{10790F6C-1FDF-4828-A8FF-CCD49F7EE403}">
      <dgm:prSet/>
      <dgm:spPr/>
      <dgm:t>
        <a:bodyPr/>
        <a:lstStyle/>
        <a:p>
          <a:endParaRPr lang="es-EC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022499-A01A-4EBF-B5BF-F09D821BF480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Operaciones de la Industria</a:t>
          </a:r>
          <a:endParaRPr lang="es-EC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6EA24-8B5F-42D3-A395-46FC3A7C448E}" type="parTrans" cxnId="{C9BDEB5B-BE0D-4596-BD85-FCDAEE807348}">
      <dgm:prSet/>
      <dgm:spPr/>
      <dgm:t>
        <a:bodyPr/>
        <a:lstStyle/>
        <a:p>
          <a:endParaRPr lang="es-EC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80A90-E0A5-4AA5-84C9-114BEC40C574}" type="sibTrans" cxnId="{C9BDEB5B-BE0D-4596-BD85-FCDAEE807348}">
      <dgm:prSet/>
      <dgm:spPr/>
      <dgm:t>
        <a:bodyPr/>
        <a:lstStyle/>
        <a:p>
          <a:endParaRPr lang="es-EC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DA5F9E-C956-4540-B92C-A86DDAC50F5B}" type="pres">
      <dgm:prSet presAssocID="{124DEF4A-67DE-4F71-93BF-94AFC6D9CD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96717D-3722-4510-899E-337DEDA34861}" type="pres">
      <dgm:prSet presAssocID="{AAD4B0D3-2E6A-4086-AFA8-F857051E5645}" presName="arrow" presStyleLbl="node1" presStyleIdx="0" presStyleCnt="2" custScaleY="100411" custRadScaleRad="76342" custRadScaleInc="1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8F38F3-7736-4C42-840B-4E5010712B83}" type="pres">
      <dgm:prSet presAssocID="{90022499-A01A-4EBF-B5BF-F09D821BF480}" presName="arrow" presStyleLbl="node1" presStyleIdx="1" presStyleCnt="2" custScaleY="100411" custRadScaleRad="76261" custRadScaleInc="-1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BDEB5B-BE0D-4596-BD85-FCDAEE807348}" srcId="{124DEF4A-67DE-4F71-93BF-94AFC6D9CDFF}" destId="{90022499-A01A-4EBF-B5BF-F09D821BF480}" srcOrd="1" destOrd="0" parTransId="{FBE6EA24-8B5F-42D3-A395-46FC3A7C448E}" sibTransId="{1EF80A90-E0A5-4AA5-84C9-114BEC40C574}"/>
    <dgm:cxn modelId="{B566F921-2CA5-4180-B5FB-9AC284B46130}" type="presOf" srcId="{90022499-A01A-4EBF-B5BF-F09D821BF480}" destId="{AD8F38F3-7736-4C42-840B-4E5010712B83}" srcOrd="0" destOrd="0" presId="urn:microsoft.com/office/officeart/2005/8/layout/arrow5"/>
    <dgm:cxn modelId="{054C318C-7B56-4D39-81F5-8BA2B8829CB1}" type="presOf" srcId="{AAD4B0D3-2E6A-4086-AFA8-F857051E5645}" destId="{3796717D-3722-4510-899E-337DEDA34861}" srcOrd="0" destOrd="0" presId="urn:microsoft.com/office/officeart/2005/8/layout/arrow5"/>
    <dgm:cxn modelId="{10790F6C-1FDF-4828-A8FF-CCD49F7EE403}" srcId="{124DEF4A-67DE-4F71-93BF-94AFC6D9CDFF}" destId="{AAD4B0D3-2E6A-4086-AFA8-F857051E5645}" srcOrd="0" destOrd="0" parTransId="{67530CFA-B49A-4F9C-9847-D4EE64B56FFD}" sibTransId="{00D63C20-DA3A-4161-B277-7BD7218380B9}"/>
    <dgm:cxn modelId="{86B1F4AD-B22C-42FA-99FA-EC06D1C8B31B}" type="presOf" srcId="{124DEF4A-67DE-4F71-93BF-94AFC6D9CDFF}" destId="{66DA5F9E-C956-4540-B92C-A86DDAC50F5B}" srcOrd="0" destOrd="0" presId="urn:microsoft.com/office/officeart/2005/8/layout/arrow5"/>
    <dgm:cxn modelId="{7C17B483-C101-4983-8A0F-73844D2C3E02}" type="presParOf" srcId="{66DA5F9E-C956-4540-B92C-A86DDAC50F5B}" destId="{3796717D-3722-4510-899E-337DEDA34861}" srcOrd="0" destOrd="0" presId="urn:microsoft.com/office/officeart/2005/8/layout/arrow5"/>
    <dgm:cxn modelId="{65DF3349-FA98-417E-BBC2-2DDE393E82D1}" type="presParOf" srcId="{66DA5F9E-C956-4540-B92C-A86DDAC50F5B}" destId="{AD8F38F3-7736-4C42-840B-4E5010712B83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87A1FB-922C-4CCD-8D89-BE42186290E7}" type="doc">
      <dgm:prSet loTypeId="urn:microsoft.com/office/officeart/2005/8/layout/arrow5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DAB39AF-847C-45E1-A718-105B52944582}">
      <dgm:prSet phldrT="[Texto]" custT="1"/>
      <dgm:spPr/>
      <dgm:t>
        <a:bodyPr/>
        <a:lstStyle/>
        <a:p>
          <a:r>
            <a:rPr lang="es-EC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Promoción sectores productivos</a:t>
          </a:r>
          <a:endParaRPr lang="es-EC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105F80-83F4-4E96-BAFF-4AB9BB981175}" type="parTrans" cxnId="{D4BD2029-516C-4A2A-AB49-738F46FE6D7B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14867-9D64-42FD-AC95-46A30CB97C02}" type="sibTrans" cxnId="{D4BD2029-516C-4A2A-AB49-738F46FE6D7B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6A357-FED5-4FDA-9FE6-67B922B28128}">
      <dgm:prSet phldrT="[Texto]" custT="1"/>
      <dgm:spPr/>
      <dgm:t>
        <a:bodyPr/>
        <a:lstStyle/>
        <a:p>
          <a:r>
            <a:rPr lang="es-EC" sz="1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PROECUADOR</a:t>
          </a:r>
          <a:endParaRPr lang="es-EC" sz="15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68F959-FC87-41F8-B2FA-DAB2B3DC6667}" type="sibTrans" cxnId="{AAB06219-55CE-4C51-96B1-D8B461578501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73432-345B-4E9C-8FFC-6208A792445D}" type="parTrans" cxnId="{AAB06219-55CE-4C51-96B1-D8B461578501}">
      <dgm:prSet/>
      <dgm:spPr/>
      <dgm:t>
        <a:bodyPr/>
        <a:lstStyle/>
        <a:p>
          <a:endParaRPr lang="es-EC" sz="15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47340-E795-476E-B0C4-4827E9C1BC65}" type="pres">
      <dgm:prSet presAssocID="{8387A1FB-922C-4CCD-8D89-BE42186290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7487DD4-FA81-4C29-8E77-25F76BDD9796}" type="pres">
      <dgm:prSet presAssocID="{0FD6A357-FED5-4FDA-9FE6-67B922B28128}" presName="arrow" presStyleLbl="node1" presStyleIdx="0" presStyleCnt="2" custScaleY="1126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1F24B0-BE91-4C81-9F34-65B3474EA6EA}" type="pres">
      <dgm:prSet presAssocID="{5DAB39AF-847C-45E1-A718-105B52944582}" presName="arrow" presStyleLbl="node1" presStyleIdx="1" presStyleCnt="2" custRadScaleRad="101463" custRadScaleInc="6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AB06219-55CE-4C51-96B1-D8B461578501}" srcId="{8387A1FB-922C-4CCD-8D89-BE42186290E7}" destId="{0FD6A357-FED5-4FDA-9FE6-67B922B28128}" srcOrd="0" destOrd="0" parTransId="{5E573432-345B-4E9C-8FFC-6208A792445D}" sibTransId="{A968F959-FC87-41F8-B2FA-DAB2B3DC6667}"/>
    <dgm:cxn modelId="{16225D71-5DAB-4AD5-A901-DB940A247064}" type="presOf" srcId="{8387A1FB-922C-4CCD-8D89-BE42186290E7}" destId="{8F747340-E795-476E-B0C4-4827E9C1BC65}" srcOrd="0" destOrd="0" presId="urn:microsoft.com/office/officeart/2005/8/layout/arrow5"/>
    <dgm:cxn modelId="{D4BD2029-516C-4A2A-AB49-738F46FE6D7B}" srcId="{8387A1FB-922C-4CCD-8D89-BE42186290E7}" destId="{5DAB39AF-847C-45E1-A718-105B52944582}" srcOrd="1" destOrd="0" parTransId="{8E105F80-83F4-4E96-BAFF-4AB9BB981175}" sibTransId="{CC714867-9D64-42FD-AC95-46A30CB97C02}"/>
    <dgm:cxn modelId="{0801C8E7-B873-487A-AA5F-7BB8741BA063}" type="presOf" srcId="{0FD6A357-FED5-4FDA-9FE6-67B922B28128}" destId="{47487DD4-FA81-4C29-8E77-25F76BDD9796}" srcOrd="0" destOrd="0" presId="urn:microsoft.com/office/officeart/2005/8/layout/arrow5"/>
    <dgm:cxn modelId="{5DCCACDF-6E7D-41AA-9FC4-66FEF7A4008B}" type="presOf" srcId="{5DAB39AF-847C-45E1-A718-105B52944582}" destId="{A81F24B0-BE91-4C81-9F34-65B3474EA6EA}" srcOrd="0" destOrd="0" presId="urn:microsoft.com/office/officeart/2005/8/layout/arrow5"/>
    <dgm:cxn modelId="{D3C20E82-AACB-4CE6-9963-D3B91AF2B169}" type="presParOf" srcId="{8F747340-E795-476E-B0C4-4827E9C1BC65}" destId="{47487DD4-FA81-4C29-8E77-25F76BDD9796}" srcOrd="0" destOrd="0" presId="urn:microsoft.com/office/officeart/2005/8/layout/arrow5"/>
    <dgm:cxn modelId="{7E473C1A-D958-42ED-B271-F293785F6777}" type="presParOf" srcId="{8F747340-E795-476E-B0C4-4827E9C1BC65}" destId="{A81F24B0-BE91-4C81-9F34-65B3474EA6E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91EAF5-CEFC-4E1C-875B-AA847ECD7082}" type="doc">
      <dgm:prSet loTypeId="urn:microsoft.com/office/officeart/2009/layout/ReverseList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0ADCB03-EA45-42DC-A0A5-B162F19C8528}">
      <dgm:prSet phldrT="[Texto]" custT="1"/>
      <dgm:spPr/>
      <dgm:t>
        <a:bodyPr/>
        <a:lstStyle/>
        <a:p>
          <a:pPr algn="ctr"/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Salvaguardias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59AD23-5092-4A39-B4BA-B6A71CEDC469}" type="parTrans" cxnId="{29D4C3C7-E479-416B-8E8A-8B45FACA125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B8C2C-0A47-4431-B7CB-4F79DDBD3CCA}" type="sibTrans" cxnId="{29D4C3C7-E479-416B-8E8A-8B45FACA125A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755935-A170-4252-8DE0-71FE817891EF}">
      <dgm:prSet phldrT="[Texto]" custT="1"/>
      <dgm:spPr/>
      <dgm:t>
        <a:bodyPr/>
        <a:lstStyle/>
        <a:p>
          <a:r>
            <a:rPr lang="es-ES" sz="1600" b="1" dirty="0" smtClean="0">
              <a:latin typeface="Arial" panose="020B0604020202020204" pitchFamily="34" charset="0"/>
              <a:cs typeface="Arial" panose="020B0604020202020204" pitchFamily="34" charset="0"/>
            </a:rPr>
            <a:t>Protegen e incentivan a la industria textil </a:t>
          </a:r>
          <a:endParaRPr lang="es-EC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8637FE-3511-478E-A6AE-673B2FED96A2}" type="parTrans" cxnId="{370D07B6-264F-4606-A83B-49241D7A366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31F2A-563D-455E-BEE1-EDEC04A8477B}" type="sibTrans" cxnId="{370D07B6-264F-4606-A83B-49241D7A366E}">
      <dgm:prSet/>
      <dgm:spPr/>
      <dgm:t>
        <a:bodyPr/>
        <a:lstStyle/>
        <a:p>
          <a:endParaRPr lang="es-EC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C83C0F-B1BB-4045-831F-33FDE8361D3C}" type="pres">
      <dgm:prSet presAssocID="{CA91EAF5-CEFC-4E1C-875B-AA847ECD7082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F06C087-4969-4ACB-908E-5A7C9BFD5F19}" type="pres">
      <dgm:prSet presAssocID="{CA91EAF5-CEFC-4E1C-875B-AA847ECD7082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5B9AAB-CD04-4649-BFAE-315483DEAF9E}" type="pres">
      <dgm:prSet presAssocID="{CA91EAF5-CEFC-4E1C-875B-AA847ECD7082}" presName="LeftNode" presStyleLbl="bgImgPlace1" presStyleIdx="0" presStyleCnt="2" custScaleX="269038" custScaleY="42381" custLinFactNeighborX="-82214" custLinFactNeighborY="-2751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45FE99FE-9561-4ADC-B441-F01655508684}" type="pres">
      <dgm:prSet presAssocID="{CA91EAF5-CEFC-4E1C-875B-AA847ECD7082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5DC5A0-9D26-4FB0-AF86-0F6E6C01C7FF}" type="pres">
      <dgm:prSet presAssocID="{CA91EAF5-CEFC-4E1C-875B-AA847ECD7082}" presName="RightNode" presStyleLbl="bgImgPlace1" presStyleIdx="1" presStyleCnt="2" custScaleX="312506" custScaleY="54246" custLinFactX="31260" custLinFactNeighborX="100000" custLinFactNeighborY="-1898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137223B-5054-4398-BBCB-8B40C7511F01}" type="pres">
      <dgm:prSet presAssocID="{CA91EAF5-CEFC-4E1C-875B-AA847ECD7082}" presName="TopArrow" presStyleLbl="node1" presStyleIdx="0" presStyleCnt="2" custScaleX="307010" custLinFactNeighborY="20608"/>
      <dgm:spPr/>
    </dgm:pt>
    <dgm:pt modelId="{532D051C-367F-4A90-A6DE-A784E810C64A}" type="pres">
      <dgm:prSet presAssocID="{CA91EAF5-CEFC-4E1C-875B-AA847ECD7082}" presName="BottomArrow" presStyleLbl="node1" presStyleIdx="1" presStyleCnt="2" custScaleX="307010" custLinFactNeighborX="-18572" custLinFactNeighborY="-39299"/>
      <dgm:spPr/>
    </dgm:pt>
  </dgm:ptLst>
  <dgm:cxnLst>
    <dgm:cxn modelId="{1BF4A2B2-FF01-4821-95A4-941B220CB557}" type="presOf" srcId="{80ADCB03-EA45-42DC-A0A5-B162F19C8528}" destId="{0E5B9AAB-CD04-4649-BFAE-315483DEAF9E}" srcOrd="1" destOrd="0" presId="urn:microsoft.com/office/officeart/2009/layout/ReverseList"/>
    <dgm:cxn modelId="{805DF04B-3B82-4B7D-8910-1AFF902AB938}" type="presOf" srcId="{C8755935-A170-4252-8DE0-71FE817891EF}" destId="{DE5DC5A0-9D26-4FB0-AF86-0F6E6C01C7FF}" srcOrd="1" destOrd="0" presId="urn:microsoft.com/office/officeart/2009/layout/ReverseList"/>
    <dgm:cxn modelId="{E57A8379-60CD-4D0C-A101-45A11D95547D}" type="presOf" srcId="{CA91EAF5-CEFC-4E1C-875B-AA847ECD7082}" destId="{55C83C0F-B1BB-4045-831F-33FDE8361D3C}" srcOrd="0" destOrd="0" presId="urn:microsoft.com/office/officeart/2009/layout/ReverseList"/>
    <dgm:cxn modelId="{29D4C3C7-E479-416B-8E8A-8B45FACA125A}" srcId="{CA91EAF5-CEFC-4E1C-875B-AA847ECD7082}" destId="{80ADCB03-EA45-42DC-A0A5-B162F19C8528}" srcOrd="0" destOrd="0" parTransId="{7359AD23-5092-4A39-B4BA-B6A71CEDC469}" sibTransId="{220B8C2C-0A47-4431-B7CB-4F79DDBD3CCA}"/>
    <dgm:cxn modelId="{4EE137D6-1A3E-426F-8EBC-4442BDC6B389}" type="presOf" srcId="{80ADCB03-EA45-42DC-A0A5-B162F19C8528}" destId="{CF06C087-4969-4ACB-908E-5A7C9BFD5F19}" srcOrd="0" destOrd="0" presId="urn:microsoft.com/office/officeart/2009/layout/ReverseList"/>
    <dgm:cxn modelId="{370D07B6-264F-4606-A83B-49241D7A366E}" srcId="{CA91EAF5-CEFC-4E1C-875B-AA847ECD7082}" destId="{C8755935-A170-4252-8DE0-71FE817891EF}" srcOrd="1" destOrd="0" parTransId="{AC8637FE-3511-478E-A6AE-673B2FED96A2}" sibTransId="{6FB31F2A-563D-455E-BEE1-EDEC04A8477B}"/>
    <dgm:cxn modelId="{48AE1F19-B74A-4C20-BE91-7EF09A2E4DDE}" type="presOf" srcId="{C8755935-A170-4252-8DE0-71FE817891EF}" destId="{45FE99FE-9561-4ADC-B441-F01655508684}" srcOrd="0" destOrd="0" presId="urn:microsoft.com/office/officeart/2009/layout/ReverseList"/>
    <dgm:cxn modelId="{09A0F702-817D-4410-A91E-80113465A51A}" type="presParOf" srcId="{55C83C0F-B1BB-4045-831F-33FDE8361D3C}" destId="{CF06C087-4969-4ACB-908E-5A7C9BFD5F19}" srcOrd="0" destOrd="0" presId="urn:microsoft.com/office/officeart/2009/layout/ReverseList"/>
    <dgm:cxn modelId="{1A34DA02-17C1-49FA-BE14-74F241BB7673}" type="presParOf" srcId="{55C83C0F-B1BB-4045-831F-33FDE8361D3C}" destId="{0E5B9AAB-CD04-4649-BFAE-315483DEAF9E}" srcOrd="1" destOrd="0" presId="urn:microsoft.com/office/officeart/2009/layout/ReverseList"/>
    <dgm:cxn modelId="{CD40DD06-309A-4ECF-874C-FB052618A053}" type="presParOf" srcId="{55C83C0F-B1BB-4045-831F-33FDE8361D3C}" destId="{45FE99FE-9561-4ADC-B441-F01655508684}" srcOrd="2" destOrd="0" presId="urn:microsoft.com/office/officeart/2009/layout/ReverseList"/>
    <dgm:cxn modelId="{B9D29936-957E-41FD-A34E-509DDF875824}" type="presParOf" srcId="{55C83C0F-B1BB-4045-831F-33FDE8361D3C}" destId="{DE5DC5A0-9D26-4FB0-AF86-0F6E6C01C7FF}" srcOrd="3" destOrd="0" presId="urn:microsoft.com/office/officeart/2009/layout/ReverseList"/>
    <dgm:cxn modelId="{B2A6D7E5-9AF1-4C14-9009-74FE62763EB0}" type="presParOf" srcId="{55C83C0F-B1BB-4045-831F-33FDE8361D3C}" destId="{B137223B-5054-4398-BBCB-8B40C7511F01}" srcOrd="4" destOrd="0" presId="urn:microsoft.com/office/officeart/2009/layout/ReverseList"/>
    <dgm:cxn modelId="{E4799F12-0EE0-4C9E-BC3A-F32570E4C12B}" type="presParOf" srcId="{55C83C0F-B1BB-4045-831F-33FDE8361D3C}" destId="{532D051C-367F-4A90-A6DE-A784E810C64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51A5D0-52FD-460D-9AEB-B60BF24266D7}" type="doc">
      <dgm:prSet loTypeId="urn:microsoft.com/office/officeart/2008/layout/VerticalCurvedLis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B5F6852A-2EAB-4A4E-82D1-44605E69B68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Medidas de salvaguardia adoptadas en el año 2015, han distorsionado el mercado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45A10-AB01-47CF-A668-43F29575EC95}" type="parTrans" cxnId="{24AAE8A5-1ED8-4EFF-80D8-D83552EA6C14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F15900-8DA8-45EC-A1CB-85DDA0F9E492}" type="sibTrans" cxnId="{24AAE8A5-1ED8-4EFF-80D8-D83552EA6C14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DADC07-C21D-4EDD-A339-E228B194897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Intervención de factores externos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F1F68-C67B-4A4E-A941-84E8DA342EB5}" type="parTrans" cxnId="{2F544131-BF51-4BE5-A233-B1E0B5DAB1A5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4F444-A427-40D3-8A43-101BC7BD70C7}" type="sibTrans" cxnId="{2F544131-BF51-4BE5-A233-B1E0B5DAB1A5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2A7B3F-CC92-4999-883C-5A165A5ADEE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participación de las empresas textiles en ferias internacionales es mínima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63767-3F37-4658-B0E1-989CA230E1E1}" type="parTrans" cxnId="{9F88D454-D81E-44DC-826F-9DBD9A146906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249AF-77CF-4384-9C1A-E71CDEF55FFE}" type="sibTrans" cxnId="{9F88D454-D81E-44DC-826F-9DBD9A146906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BB1DA-3FF0-44A3-B5C8-F1BB9BCDB2C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Insumos y maquinaria de la industria no se producen a nivel local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3505C-4930-4CD6-8D1A-7257133B94CE}" type="parTrans" cxnId="{4879E7EC-12D1-4321-A35D-DADA06E77450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1250B-9127-42A9-A115-CAF2CDA2E8FD}" type="sibTrans" cxnId="{4879E7EC-12D1-4321-A35D-DADA06E77450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55125E-8B55-4CDD-8D65-508FFABB04ED}" type="pres">
      <dgm:prSet presAssocID="{3151A5D0-52FD-460D-9AEB-B60BF24266D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7EB8E7AB-CEDE-4470-A3F2-9C47FE78C983}" type="pres">
      <dgm:prSet presAssocID="{3151A5D0-52FD-460D-9AEB-B60BF24266D7}" presName="Name1" presStyleCnt="0"/>
      <dgm:spPr/>
    </dgm:pt>
    <dgm:pt modelId="{7F1F1B2E-2FF3-4C06-A84E-F873525AEAD2}" type="pres">
      <dgm:prSet presAssocID="{3151A5D0-52FD-460D-9AEB-B60BF24266D7}" presName="cycle" presStyleCnt="0"/>
      <dgm:spPr/>
    </dgm:pt>
    <dgm:pt modelId="{ABE553EE-9123-4614-A910-95B0AF53776F}" type="pres">
      <dgm:prSet presAssocID="{3151A5D0-52FD-460D-9AEB-B60BF24266D7}" presName="srcNode" presStyleLbl="node1" presStyleIdx="0" presStyleCnt="4"/>
      <dgm:spPr/>
    </dgm:pt>
    <dgm:pt modelId="{E831DB24-2592-438A-BB80-096E0C8D30C8}" type="pres">
      <dgm:prSet presAssocID="{3151A5D0-52FD-460D-9AEB-B60BF24266D7}" presName="conn" presStyleLbl="parChTrans1D2" presStyleIdx="0" presStyleCnt="1"/>
      <dgm:spPr/>
      <dgm:t>
        <a:bodyPr/>
        <a:lstStyle/>
        <a:p>
          <a:endParaRPr lang="es-EC"/>
        </a:p>
      </dgm:t>
    </dgm:pt>
    <dgm:pt modelId="{7519C776-0E81-49E8-BC9D-4B92087F3FAE}" type="pres">
      <dgm:prSet presAssocID="{3151A5D0-52FD-460D-9AEB-B60BF24266D7}" presName="extraNode" presStyleLbl="node1" presStyleIdx="0" presStyleCnt="4"/>
      <dgm:spPr/>
    </dgm:pt>
    <dgm:pt modelId="{21E3027A-1A49-4E8C-AB35-A9BC5A10F937}" type="pres">
      <dgm:prSet presAssocID="{3151A5D0-52FD-460D-9AEB-B60BF24266D7}" presName="dstNode" presStyleLbl="node1" presStyleIdx="0" presStyleCnt="4"/>
      <dgm:spPr/>
    </dgm:pt>
    <dgm:pt modelId="{5DF51311-5731-4970-A704-9F0B8AB8C4BC}" type="pres">
      <dgm:prSet presAssocID="{B5F6852A-2EAB-4A4E-82D1-44605E69B68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874679-20D1-4D3E-B7DE-8BA493D1FA9D}" type="pres">
      <dgm:prSet presAssocID="{B5F6852A-2EAB-4A4E-82D1-44605E69B68C}" presName="accent_1" presStyleCnt="0"/>
      <dgm:spPr/>
    </dgm:pt>
    <dgm:pt modelId="{C66EFD24-6B2E-4BBA-B009-4D3B31DCCBFB}" type="pres">
      <dgm:prSet presAssocID="{B5F6852A-2EAB-4A4E-82D1-44605E69B68C}" presName="accentRepeatNode" presStyleLbl="solidFgAcc1" presStyleIdx="0" presStyleCnt="4"/>
      <dgm:spPr/>
    </dgm:pt>
    <dgm:pt modelId="{088D4D80-C905-484C-86E6-1D101F4BB698}" type="pres">
      <dgm:prSet presAssocID="{EFDADC07-C21D-4EDD-A339-E228B194897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3C6959-3009-4263-AAD9-EE99581B2C7D}" type="pres">
      <dgm:prSet presAssocID="{EFDADC07-C21D-4EDD-A339-E228B1948974}" presName="accent_2" presStyleCnt="0"/>
      <dgm:spPr/>
    </dgm:pt>
    <dgm:pt modelId="{411ACAA6-71E0-47DC-947F-97ABA61A2BB5}" type="pres">
      <dgm:prSet presAssocID="{EFDADC07-C21D-4EDD-A339-E228B1948974}" presName="accentRepeatNode" presStyleLbl="solidFgAcc1" presStyleIdx="1" presStyleCnt="4"/>
      <dgm:spPr/>
    </dgm:pt>
    <dgm:pt modelId="{03098DDE-3203-4FFC-89C7-924E6E96C27A}" type="pres">
      <dgm:prSet presAssocID="{9E2A7B3F-CC92-4999-883C-5A165A5ADEE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1F26A-A733-40F7-B38A-21F5DBA05E61}" type="pres">
      <dgm:prSet presAssocID="{9E2A7B3F-CC92-4999-883C-5A165A5ADEE5}" presName="accent_3" presStyleCnt="0"/>
      <dgm:spPr/>
    </dgm:pt>
    <dgm:pt modelId="{A93D885A-586F-4384-8FBB-264BC07C4781}" type="pres">
      <dgm:prSet presAssocID="{9E2A7B3F-CC92-4999-883C-5A165A5ADEE5}" presName="accentRepeatNode" presStyleLbl="solidFgAcc1" presStyleIdx="2" presStyleCnt="4"/>
      <dgm:spPr/>
    </dgm:pt>
    <dgm:pt modelId="{02888850-DE3B-4A63-A96F-AC30FB33A14F}" type="pres">
      <dgm:prSet presAssocID="{896BB1DA-3FF0-44A3-B5C8-F1BB9BCDB2C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A365EE1-E83D-4B25-A36C-048273304E1D}" type="pres">
      <dgm:prSet presAssocID="{896BB1DA-3FF0-44A3-B5C8-F1BB9BCDB2C7}" presName="accent_4" presStyleCnt="0"/>
      <dgm:spPr/>
    </dgm:pt>
    <dgm:pt modelId="{1A740C0A-0CC3-415E-8347-89F0F80ACAF2}" type="pres">
      <dgm:prSet presAssocID="{896BB1DA-3FF0-44A3-B5C8-F1BB9BCDB2C7}" presName="accentRepeatNode" presStyleLbl="solidFgAcc1" presStyleIdx="3" presStyleCnt="4"/>
      <dgm:spPr/>
    </dgm:pt>
  </dgm:ptLst>
  <dgm:cxnLst>
    <dgm:cxn modelId="{24AAE8A5-1ED8-4EFF-80D8-D83552EA6C14}" srcId="{3151A5D0-52FD-460D-9AEB-B60BF24266D7}" destId="{B5F6852A-2EAB-4A4E-82D1-44605E69B68C}" srcOrd="0" destOrd="0" parTransId="{EE445A10-AB01-47CF-A668-43F29575EC95}" sibTransId="{86F15900-8DA8-45EC-A1CB-85DDA0F9E492}"/>
    <dgm:cxn modelId="{9F88D454-D81E-44DC-826F-9DBD9A146906}" srcId="{3151A5D0-52FD-460D-9AEB-B60BF24266D7}" destId="{9E2A7B3F-CC92-4999-883C-5A165A5ADEE5}" srcOrd="2" destOrd="0" parTransId="{29563767-3F37-4658-B0E1-989CA230E1E1}" sibTransId="{04B249AF-77CF-4384-9C1A-E71CDEF55FFE}"/>
    <dgm:cxn modelId="{2F544131-BF51-4BE5-A233-B1E0B5DAB1A5}" srcId="{3151A5D0-52FD-460D-9AEB-B60BF24266D7}" destId="{EFDADC07-C21D-4EDD-A339-E228B1948974}" srcOrd="1" destOrd="0" parTransId="{D74F1F68-C67B-4A4E-A941-84E8DA342EB5}" sibTransId="{CDE4F444-A427-40D3-8A43-101BC7BD70C7}"/>
    <dgm:cxn modelId="{1FD64845-EB42-4089-923B-BEDE355FC2F5}" type="presOf" srcId="{B5F6852A-2EAB-4A4E-82D1-44605E69B68C}" destId="{5DF51311-5731-4970-A704-9F0B8AB8C4BC}" srcOrd="0" destOrd="0" presId="urn:microsoft.com/office/officeart/2008/layout/VerticalCurvedList"/>
    <dgm:cxn modelId="{4879E7EC-12D1-4321-A35D-DADA06E77450}" srcId="{3151A5D0-52FD-460D-9AEB-B60BF24266D7}" destId="{896BB1DA-3FF0-44A3-B5C8-F1BB9BCDB2C7}" srcOrd="3" destOrd="0" parTransId="{1863505C-4930-4CD6-8D1A-7257133B94CE}" sibTransId="{5BA1250B-9127-42A9-A115-CAF2CDA2E8FD}"/>
    <dgm:cxn modelId="{C554E9BC-86F4-48FB-89C5-405D005C524C}" type="presOf" srcId="{EFDADC07-C21D-4EDD-A339-E228B1948974}" destId="{088D4D80-C905-484C-86E6-1D101F4BB698}" srcOrd="0" destOrd="0" presId="urn:microsoft.com/office/officeart/2008/layout/VerticalCurvedList"/>
    <dgm:cxn modelId="{129EC4EF-2263-449D-9FCB-74D99054B40A}" type="presOf" srcId="{3151A5D0-52FD-460D-9AEB-B60BF24266D7}" destId="{B355125E-8B55-4CDD-8D65-508FFABB04ED}" srcOrd="0" destOrd="0" presId="urn:microsoft.com/office/officeart/2008/layout/VerticalCurvedList"/>
    <dgm:cxn modelId="{431CBCEE-A26F-4362-BBE0-1B062A333F78}" type="presOf" srcId="{9E2A7B3F-CC92-4999-883C-5A165A5ADEE5}" destId="{03098DDE-3203-4FFC-89C7-924E6E96C27A}" srcOrd="0" destOrd="0" presId="urn:microsoft.com/office/officeart/2008/layout/VerticalCurvedList"/>
    <dgm:cxn modelId="{95762EFB-89B9-4875-801F-287F760A8236}" type="presOf" srcId="{86F15900-8DA8-45EC-A1CB-85DDA0F9E492}" destId="{E831DB24-2592-438A-BB80-096E0C8D30C8}" srcOrd="0" destOrd="0" presId="urn:microsoft.com/office/officeart/2008/layout/VerticalCurvedList"/>
    <dgm:cxn modelId="{272B9DC3-F67D-439B-A836-E38576946185}" type="presOf" srcId="{896BB1DA-3FF0-44A3-B5C8-F1BB9BCDB2C7}" destId="{02888850-DE3B-4A63-A96F-AC30FB33A14F}" srcOrd="0" destOrd="0" presId="urn:microsoft.com/office/officeart/2008/layout/VerticalCurvedList"/>
    <dgm:cxn modelId="{D35D9BAE-CBBB-4F3B-A4E8-EB41FB4F6496}" type="presParOf" srcId="{B355125E-8B55-4CDD-8D65-508FFABB04ED}" destId="{7EB8E7AB-CEDE-4470-A3F2-9C47FE78C983}" srcOrd="0" destOrd="0" presId="urn:microsoft.com/office/officeart/2008/layout/VerticalCurvedList"/>
    <dgm:cxn modelId="{72E2CC3B-91CD-4CEC-B8D7-6C1DEDA5B525}" type="presParOf" srcId="{7EB8E7AB-CEDE-4470-A3F2-9C47FE78C983}" destId="{7F1F1B2E-2FF3-4C06-A84E-F873525AEAD2}" srcOrd="0" destOrd="0" presId="urn:microsoft.com/office/officeart/2008/layout/VerticalCurvedList"/>
    <dgm:cxn modelId="{CE8C6EA4-607C-49AC-80C4-13C35CE62C35}" type="presParOf" srcId="{7F1F1B2E-2FF3-4C06-A84E-F873525AEAD2}" destId="{ABE553EE-9123-4614-A910-95B0AF53776F}" srcOrd="0" destOrd="0" presId="urn:microsoft.com/office/officeart/2008/layout/VerticalCurvedList"/>
    <dgm:cxn modelId="{90D7024C-17DE-4DE6-9294-8312108E55EA}" type="presParOf" srcId="{7F1F1B2E-2FF3-4C06-A84E-F873525AEAD2}" destId="{E831DB24-2592-438A-BB80-096E0C8D30C8}" srcOrd="1" destOrd="0" presId="urn:microsoft.com/office/officeart/2008/layout/VerticalCurvedList"/>
    <dgm:cxn modelId="{793B9692-878C-49E0-9BD4-0B98B4A44243}" type="presParOf" srcId="{7F1F1B2E-2FF3-4C06-A84E-F873525AEAD2}" destId="{7519C776-0E81-49E8-BC9D-4B92087F3FAE}" srcOrd="2" destOrd="0" presId="urn:microsoft.com/office/officeart/2008/layout/VerticalCurvedList"/>
    <dgm:cxn modelId="{A2379DE4-3ED1-48AD-B808-D2322D9AE8C7}" type="presParOf" srcId="{7F1F1B2E-2FF3-4C06-A84E-F873525AEAD2}" destId="{21E3027A-1A49-4E8C-AB35-A9BC5A10F937}" srcOrd="3" destOrd="0" presId="urn:microsoft.com/office/officeart/2008/layout/VerticalCurvedList"/>
    <dgm:cxn modelId="{2B4FD4BF-CD53-4DFD-AA99-A30A23B8F4B6}" type="presParOf" srcId="{7EB8E7AB-CEDE-4470-A3F2-9C47FE78C983}" destId="{5DF51311-5731-4970-A704-9F0B8AB8C4BC}" srcOrd="1" destOrd="0" presId="urn:microsoft.com/office/officeart/2008/layout/VerticalCurvedList"/>
    <dgm:cxn modelId="{5DC9E35B-FC7C-4D8E-9C9E-4973ED8E1CB8}" type="presParOf" srcId="{7EB8E7AB-CEDE-4470-A3F2-9C47FE78C983}" destId="{B5874679-20D1-4D3E-B7DE-8BA493D1FA9D}" srcOrd="2" destOrd="0" presId="urn:microsoft.com/office/officeart/2008/layout/VerticalCurvedList"/>
    <dgm:cxn modelId="{CA73E325-37DF-4EDD-BBAE-8F8EB2F11D3F}" type="presParOf" srcId="{B5874679-20D1-4D3E-B7DE-8BA493D1FA9D}" destId="{C66EFD24-6B2E-4BBA-B009-4D3B31DCCBFB}" srcOrd="0" destOrd="0" presId="urn:microsoft.com/office/officeart/2008/layout/VerticalCurvedList"/>
    <dgm:cxn modelId="{6999ECFA-79E0-4AFB-82B1-8602F358393A}" type="presParOf" srcId="{7EB8E7AB-CEDE-4470-A3F2-9C47FE78C983}" destId="{088D4D80-C905-484C-86E6-1D101F4BB698}" srcOrd="3" destOrd="0" presId="urn:microsoft.com/office/officeart/2008/layout/VerticalCurvedList"/>
    <dgm:cxn modelId="{9A3574C6-B6F1-4A72-89B1-A7030D6DE333}" type="presParOf" srcId="{7EB8E7AB-CEDE-4470-A3F2-9C47FE78C983}" destId="{673C6959-3009-4263-AAD9-EE99581B2C7D}" srcOrd="4" destOrd="0" presId="urn:microsoft.com/office/officeart/2008/layout/VerticalCurvedList"/>
    <dgm:cxn modelId="{A47D8215-E9C3-4CEF-A464-7CBD9F9E50D2}" type="presParOf" srcId="{673C6959-3009-4263-AAD9-EE99581B2C7D}" destId="{411ACAA6-71E0-47DC-947F-97ABA61A2BB5}" srcOrd="0" destOrd="0" presId="urn:microsoft.com/office/officeart/2008/layout/VerticalCurvedList"/>
    <dgm:cxn modelId="{635F01AA-555F-4C99-8862-B4EC3857FE34}" type="presParOf" srcId="{7EB8E7AB-CEDE-4470-A3F2-9C47FE78C983}" destId="{03098DDE-3203-4FFC-89C7-924E6E96C27A}" srcOrd="5" destOrd="0" presId="urn:microsoft.com/office/officeart/2008/layout/VerticalCurvedList"/>
    <dgm:cxn modelId="{15087EA1-1CE2-4F37-8372-C3F2A42F10CB}" type="presParOf" srcId="{7EB8E7AB-CEDE-4470-A3F2-9C47FE78C983}" destId="{B691F26A-A733-40F7-B38A-21F5DBA05E61}" srcOrd="6" destOrd="0" presId="urn:microsoft.com/office/officeart/2008/layout/VerticalCurvedList"/>
    <dgm:cxn modelId="{39308E54-E219-46C4-A3F8-02AB7E3E4F78}" type="presParOf" srcId="{B691F26A-A733-40F7-B38A-21F5DBA05E61}" destId="{A93D885A-586F-4384-8FBB-264BC07C4781}" srcOrd="0" destOrd="0" presId="urn:microsoft.com/office/officeart/2008/layout/VerticalCurvedList"/>
    <dgm:cxn modelId="{F90F83B5-4ED4-487A-ACFC-CCBEFEA3A363}" type="presParOf" srcId="{7EB8E7AB-CEDE-4470-A3F2-9C47FE78C983}" destId="{02888850-DE3B-4A63-A96F-AC30FB33A14F}" srcOrd="7" destOrd="0" presId="urn:microsoft.com/office/officeart/2008/layout/VerticalCurvedList"/>
    <dgm:cxn modelId="{586A6A8A-B459-4CB0-B6B6-1C4343DC1472}" type="presParOf" srcId="{7EB8E7AB-CEDE-4470-A3F2-9C47FE78C983}" destId="{6A365EE1-E83D-4B25-A36C-048273304E1D}" srcOrd="8" destOrd="0" presId="urn:microsoft.com/office/officeart/2008/layout/VerticalCurvedList"/>
    <dgm:cxn modelId="{0BF7343D-FC98-4F0B-BD0F-14F793739BD6}" type="presParOf" srcId="{6A365EE1-E83D-4B25-A36C-048273304E1D}" destId="{1A740C0A-0CC3-415E-8347-89F0F80ACA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39523-731A-4EF5-80FA-1E36A1C3863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EA9B3233-17DC-44A4-AB80-820B6D9886FA}">
      <dgm:prSet phldrT="[Texto]"/>
      <dgm:spPr>
        <a:solidFill>
          <a:srgbClr val="CC99FF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Cambio en la mentalidad del consumidor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68DB5-1726-476A-AD98-493851F8FF8F}" type="parTrans" cxnId="{CB675E74-5509-417D-8E00-5CC97CA3D6B8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6882CE-30B9-4B44-9B4B-5F404B3A7C2D}" type="sibTrans" cxnId="{CB675E74-5509-417D-8E00-5CC97CA3D6B8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CD9C16-392E-4BB1-8C1F-E0B1A102E5C3}">
      <dgm:prSet phldrT="[Texto]"/>
      <dgm:spPr>
        <a:solidFill>
          <a:srgbClr val="DF4F6E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Fomentar las relaciones comerciales a través de las ferias internacionales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BE6F9-64B3-44F7-A93B-2800A348F755}" type="parTrans" cxnId="{F74A4147-27DA-4D2D-A0F9-B0C7F4F68A8A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0ED6AE-9DFE-4A5E-A08D-4373421C197C}" type="sibTrans" cxnId="{F74A4147-27DA-4D2D-A0F9-B0C7F4F68A8A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C0093D-313D-4807-80B9-550EDA82FE23}">
      <dgm:prSet phldrT="[Texto]"/>
      <dgm:spPr>
        <a:solidFill>
          <a:srgbClr val="9865F5"/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Buscar el desarrollo con una nueva cartera de clientes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842045-9461-4038-95E0-6F51DD8E11F7}" type="parTrans" cxnId="{E1B35258-05EB-4103-9A0E-F947A539E1F3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80271-2A04-42BB-9983-665012A1F89C}" type="sibTrans" cxnId="{E1B35258-05EB-4103-9A0E-F947A539E1F3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43BE6-F997-4321-BB1F-4212BD32DBDD}">
      <dgm:prSet phldrT="[Texto]"/>
      <dgm:spPr>
        <a:solidFill>
          <a:srgbClr val="7CE9EC"/>
        </a:solidFill>
      </dgm:spPr>
      <dgm:t>
        <a:bodyPr/>
        <a:lstStyle/>
        <a:p>
          <a:r>
            <a:rPr lang="es-EC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el desarrollo de proveedores locales</a:t>
          </a:r>
          <a:endParaRPr lang="es-EC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5E5D9-908B-4828-AF3D-F5F2CF56FE70}" type="parTrans" cxnId="{F2BABBD6-0A9C-41EE-B9F0-6B1A80E65E4B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63F879-C08B-4A80-ADD3-EF7EA777A05F}" type="sibTrans" cxnId="{F2BABBD6-0A9C-41EE-B9F0-6B1A80E65E4B}">
      <dgm:prSet/>
      <dgm:spPr/>
      <dgm:t>
        <a:bodyPr/>
        <a:lstStyle/>
        <a:p>
          <a:endParaRPr lang="es-EC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1AF260-5760-40D8-A4B9-B0CDF9316398}" type="pres">
      <dgm:prSet presAssocID="{BAF39523-731A-4EF5-80FA-1E36A1C386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65F98907-ECCD-4389-947C-7E56D7591F43}" type="pres">
      <dgm:prSet presAssocID="{BAF39523-731A-4EF5-80FA-1E36A1C38634}" presName="Name1" presStyleCnt="0"/>
      <dgm:spPr/>
    </dgm:pt>
    <dgm:pt modelId="{5BC2B2A9-3E37-4F13-B3F1-5DABC2DC1508}" type="pres">
      <dgm:prSet presAssocID="{BAF39523-731A-4EF5-80FA-1E36A1C38634}" presName="cycle" presStyleCnt="0"/>
      <dgm:spPr/>
    </dgm:pt>
    <dgm:pt modelId="{106D59C5-9711-4917-92AF-7A9F25044BDD}" type="pres">
      <dgm:prSet presAssocID="{BAF39523-731A-4EF5-80FA-1E36A1C38634}" presName="srcNode" presStyleLbl="node1" presStyleIdx="0" presStyleCnt="4"/>
      <dgm:spPr/>
    </dgm:pt>
    <dgm:pt modelId="{7A066627-0AA6-42F0-A09B-E2A19CFFF888}" type="pres">
      <dgm:prSet presAssocID="{BAF39523-731A-4EF5-80FA-1E36A1C38634}" presName="conn" presStyleLbl="parChTrans1D2" presStyleIdx="0" presStyleCnt="1"/>
      <dgm:spPr/>
      <dgm:t>
        <a:bodyPr/>
        <a:lstStyle/>
        <a:p>
          <a:endParaRPr lang="es-EC"/>
        </a:p>
      </dgm:t>
    </dgm:pt>
    <dgm:pt modelId="{5BDC188D-5D6C-45B5-8C17-6DF1A8C1BCC0}" type="pres">
      <dgm:prSet presAssocID="{BAF39523-731A-4EF5-80FA-1E36A1C38634}" presName="extraNode" presStyleLbl="node1" presStyleIdx="0" presStyleCnt="4"/>
      <dgm:spPr/>
    </dgm:pt>
    <dgm:pt modelId="{133224F5-E523-4586-9769-80B3CD6870BD}" type="pres">
      <dgm:prSet presAssocID="{BAF39523-731A-4EF5-80FA-1E36A1C38634}" presName="dstNode" presStyleLbl="node1" presStyleIdx="0" presStyleCnt="4"/>
      <dgm:spPr/>
    </dgm:pt>
    <dgm:pt modelId="{C38CBBF0-BB00-4431-931A-50354F672A04}" type="pres">
      <dgm:prSet presAssocID="{EA9B3233-17DC-44A4-AB80-820B6D9886F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76F36E-3F22-4F48-A282-5D6484377F8C}" type="pres">
      <dgm:prSet presAssocID="{EA9B3233-17DC-44A4-AB80-820B6D9886FA}" presName="accent_1" presStyleCnt="0"/>
      <dgm:spPr/>
    </dgm:pt>
    <dgm:pt modelId="{0FDF6A54-E496-482D-BF5A-5AAA201A5F9C}" type="pres">
      <dgm:prSet presAssocID="{EA9B3233-17DC-44A4-AB80-820B6D9886FA}" presName="accentRepeatNode" presStyleLbl="solidFgAcc1" presStyleIdx="0" presStyleCnt="4" custLinFactNeighborX="3365" custLinFactNeighborY="8896"/>
      <dgm:spPr>
        <a:ln>
          <a:solidFill>
            <a:srgbClr val="CC99FF"/>
          </a:solidFill>
        </a:ln>
      </dgm:spPr>
    </dgm:pt>
    <dgm:pt modelId="{34FCDFB3-9493-4002-A03B-053A78098B81}" type="pres">
      <dgm:prSet presAssocID="{82CD9C16-392E-4BB1-8C1F-E0B1A102E5C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F07380-49A9-4FAE-9962-7F28ACFF5EC1}" type="pres">
      <dgm:prSet presAssocID="{82CD9C16-392E-4BB1-8C1F-E0B1A102E5C3}" presName="accent_2" presStyleCnt="0"/>
      <dgm:spPr/>
    </dgm:pt>
    <dgm:pt modelId="{1E91F95F-4269-4CDC-B208-925EFCF9A023}" type="pres">
      <dgm:prSet presAssocID="{82CD9C16-392E-4BB1-8C1F-E0B1A102E5C3}" presName="accentRepeatNode" presStyleLbl="solidFgAcc1" presStyleIdx="1" presStyleCnt="4"/>
      <dgm:spPr>
        <a:ln>
          <a:solidFill>
            <a:srgbClr val="DF4F6E"/>
          </a:solidFill>
        </a:ln>
      </dgm:spPr>
    </dgm:pt>
    <dgm:pt modelId="{F6B5444F-A1BA-407F-B4E5-FCCB68BA9871}" type="pres">
      <dgm:prSet presAssocID="{78C0093D-313D-4807-80B9-550EDA82FE2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417A65-C4D7-4A9F-A929-6F005D46E0B6}" type="pres">
      <dgm:prSet presAssocID="{78C0093D-313D-4807-80B9-550EDA82FE23}" presName="accent_3" presStyleCnt="0"/>
      <dgm:spPr/>
    </dgm:pt>
    <dgm:pt modelId="{7B049D90-2932-497F-BC68-DFAD5C68A4AE}" type="pres">
      <dgm:prSet presAssocID="{78C0093D-313D-4807-80B9-550EDA82FE23}" presName="accentRepeatNode" presStyleLbl="solidFgAcc1" presStyleIdx="2" presStyleCnt="4"/>
      <dgm:spPr>
        <a:ln>
          <a:solidFill>
            <a:srgbClr val="9865F5"/>
          </a:solidFill>
        </a:ln>
      </dgm:spPr>
    </dgm:pt>
    <dgm:pt modelId="{55872ADB-CBF4-4E6C-BB37-AF1C3A01F203}" type="pres">
      <dgm:prSet presAssocID="{EE443BE6-F997-4321-BB1F-4212BD32DBD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FBE338-BFFD-4BDC-B4C6-01F310523A7B}" type="pres">
      <dgm:prSet presAssocID="{EE443BE6-F997-4321-BB1F-4212BD32DBDD}" presName="accent_4" presStyleCnt="0"/>
      <dgm:spPr/>
    </dgm:pt>
    <dgm:pt modelId="{4823664B-F51C-454F-AC9B-AE77F6FD8FB8}" type="pres">
      <dgm:prSet presAssocID="{EE443BE6-F997-4321-BB1F-4212BD32DBDD}" presName="accentRepeatNode" presStyleLbl="solidFgAcc1" presStyleIdx="3" presStyleCnt="4"/>
      <dgm:spPr>
        <a:ln>
          <a:solidFill>
            <a:srgbClr val="7CE9EC"/>
          </a:solidFill>
        </a:ln>
      </dgm:spPr>
    </dgm:pt>
  </dgm:ptLst>
  <dgm:cxnLst>
    <dgm:cxn modelId="{1B755723-32F3-4AE9-9526-A3255745D262}" type="presOf" srcId="{EE443BE6-F997-4321-BB1F-4212BD32DBDD}" destId="{55872ADB-CBF4-4E6C-BB37-AF1C3A01F203}" srcOrd="0" destOrd="0" presId="urn:microsoft.com/office/officeart/2008/layout/VerticalCurvedList"/>
    <dgm:cxn modelId="{35EC6600-FD51-41BD-A2F6-EC7C95BC1A33}" type="presOf" srcId="{EA9B3233-17DC-44A4-AB80-820B6D9886FA}" destId="{C38CBBF0-BB00-4431-931A-50354F672A04}" srcOrd="0" destOrd="0" presId="urn:microsoft.com/office/officeart/2008/layout/VerticalCurvedList"/>
    <dgm:cxn modelId="{FF5DE26D-D315-4B43-A4E9-E86D2FE6FD60}" type="presOf" srcId="{BAF39523-731A-4EF5-80FA-1E36A1C38634}" destId="{FC1AF260-5760-40D8-A4B9-B0CDF9316398}" srcOrd="0" destOrd="0" presId="urn:microsoft.com/office/officeart/2008/layout/VerticalCurvedList"/>
    <dgm:cxn modelId="{89DF398D-D6D2-4957-9A7A-106AE7DF0A28}" type="presOf" srcId="{F86882CE-30B9-4B44-9B4B-5F404B3A7C2D}" destId="{7A066627-0AA6-42F0-A09B-E2A19CFFF888}" srcOrd="0" destOrd="0" presId="urn:microsoft.com/office/officeart/2008/layout/VerticalCurvedList"/>
    <dgm:cxn modelId="{CB675E74-5509-417D-8E00-5CC97CA3D6B8}" srcId="{BAF39523-731A-4EF5-80FA-1E36A1C38634}" destId="{EA9B3233-17DC-44A4-AB80-820B6D9886FA}" srcOrd="0" destOrd="0" parTransId="{62168DB5-1726-476A-AD98-493851F8FF8F}" sibTransId="{F86882CE-30B9-4B44-9B4B-5F404B3A7C2D}"/>
    <dgm:cxn modelId="{E1B35258-05EB-4103-9A0E-F947A539E1F3}" srcId="{BAF39523-731A-4EF5-80FA-1E36A1C38634}" destId="{78C0093D-313D-4807-80B9-550EDA82FE23}" srcOrd="2" destOrd="0" parTransId="{DA842045-9461-4038-95E0-6F51DD8E11F7}" sibTransId="{2E580271-2A04-42BB-9983-665012A1F89C}"/>
    <dgm:cxn modelId="{82CA9398-AE87-4B6C-9E85-8CD406ECBF1B}" type="presOf" srcId="{78C0093D-313D-4807-80B9-550EDA82FE23}" destId="{F6B5444F-A1BA-407F-B4E5-FCCB68BA9871}" srcOrd="0" destOrd="0" presId="urn:microsoft.com/office/officeart/2008/layout/VerticalCurvedList"/>
    <dgm:cxn modelId="{017BF6A6-B3BF-46CD-A81E-1D2425DD8BBF}" type="presOf" srcId="{82CD9C16-392E-4BB1-8C1F-E0B1A102E5C3}" destId="{34FCDFB3-9493-4002-A03B-053A78098B81}" srcOrd="0" destOrd="0" presId="urn:microsoft.com/office/officeart/2008/layout/VerticalCurvedList"/>
    <dgm:cxn modelId="{F2BABBD6-0A9C-41EE-B9F0-6B1A80E65E4B}" srcId="{BAF39523-731A-4EF5-80FA-1E36A1C38634}" destId="{EE443BE6-F997-4321-BB1F-4212BD32DBDD}" srcOrd="3" destOrd="0" parTransId="{9C25E5D9-908B-4828-AF3D-F5F2CF56FE70}" sibTransId="{7E63F879-C08B-4A80-ADD3-EF7EA777A05F}"/>
    <dgm:cxn modelId="{F74A4147-27DA-4D2D-A0F9-B0C7F4F68A8A}" srcId="{BAF39523-731A-4EF5-80FA-1E36A1C38634}" destId="{82CD9C16-392E-4BB1-8C1F-E0B1A102E5C3}" srcOrd="1" destOrd="0" parTransId="{5D8BE6F9-64B3-44F7-A93B-2800A348F755}" sibTransId="{6F0ED6AE-9DFE-4A5E-A08D-4373421C197C}"/>
    <dgm:cxn modelId="{76066AFE-8B03-49B2-874F-70F355C6AF2A}" type="presParOf" srcId="{FC1AF260-5760-40D8-A4B9-B0CDF9316398}" destId="{65F98907-ECCD-4389-947C-7E56D7591F43}" srcOrd="0" destOrd="0" presId="urn:microsoft.com/office/officeart/2008/layout/VerticalCurvedList"/>
    <dgm:cxn modelId="{3D4066D8-16CE-4925-A8CB-CDAF7FAFE6F6}" type="presParOf" srcId="{65F98907-ECCD-4389-947C-7E56D7591F43}" destId="{5BC2B2A9-3E37-4F13-B3F1-5DABC2DC1508}" srcOrd="0" destOrd="0" presId="urn:microsoft.com/office/officeart/2008/layout/VerticalCurvedList"/>
    <dgm:cxn modelId="{1D746984-3760-44E1-8811-1E68C0CBD3DA}" type="presParOf" srcId="{5BC2B2A9-3E37-4F13-B3F1-5DABC2DC1508}" destId="{106D59C5-9711-4917-92AF-7A9F25044BDD}" srcOrd="0" destOrd="0" presId="urn:microsoft.com/office/officeart/2008/layout/VerticalCurvedList"/>
    <dgm:cxn modelId="{6A7571D4-61BC-446F-96ED-2D1CE712B0FD}" type="presParOf" srcId="{5BC2B2A9-3E37-4F13-B3F1-5DABC2DC1508}" destId="{7A066627-0AA6-42F0-A09B-E2A19CFFF888}" srcOrd="1" destOrd="0" presId="urn:microsoft.com/office/officeart/2008/layout/VerticalCurvedList"/>
    <dgm:cxn modelId="{9C600A87-1AC7-46E3-89BE-FE302F278C53}" type="presParOf" srcId="{5BC2B2A9-3E37-4F13-B3F1-5DABC2DC1508}" destId="{5BDC188D-5D6C-45B5-8C17-6DF1A8C1BCC0}" srcOrd="2" destOrd="0" presId="urn:microsoft.com/office/officeart/2008/layout/VerticalCurvedList"/>
    <dgm:cxn modelId="{DCCCB9BD-8843-458D-87BA-B2F613B6B78E}" type="presParOf" srcId="{5BC2B2A9-3E37-4F13-B3F1-5DABC2DC1508}" destId="{133224F5-E523-4586-9769-80B3CD6870BD}" srcOrd="3" destOrd="0" presId="urn:microsoft.com/office/officeart/2008/layout/VerticalCurvedList"/>
    <dgm:cxn modelId="{D125EAF0-15E9-4807-BE90-6A45A6D0404A}" type="presParOf" srcId="{65F98907-ECCD-4389-947C-7E56D7591F43}" destId="{C38CBBF0-BB00-4431-931A-50354F672A04}" srcOrd="1" destOrd="0" presId="urn:microsoft.com/office/officeart/2008/layout/VerticalCurvedList"/>
    <dgm:cxn modelId="{C0D10DAA-69E9-4E26-BA64-BE8244C0A020}" type="presParOf" srcId="{65F98907-ECCD-4389-947C-7E56D7591F43}" destId="{2876F36E-3F22-4F48-A282-5D6484377F8C}" srcOrd="2" destOrd="0" presId="urn:microsoft.com/office/officeart/2008/layout/VerticalCurvedList"/>
    <dgm:cxn modelId="{8BB51464-A1E1-49A0-A867-88645CA5C8E2}" type="presParOf" srcId="{2876F36E-3F22-4F48-A282-5D6484377F8C}" destId="{0FDF6A54-E496-482D-BF5A-5AAA201A5F9C}" srcOrd="0" destOrd="0" presId="urn:microsoft.com/office/officeart/2008/layout/VerticalCurvedList"/>
    <dgm:cxn modelId="{49BBA9C5-AC9D-4B6F-AE9A-177697B8813F}" type="presParOf" srcId="{65F98907-ECCD-4389-947C-7E56D7591F43}" destId="{34FCDFB3-9493-4002-A03B-053A78098B81}" srcOrd="3" destOrd="0" presId="urn:microsoft.com/office/officeart/2008/layout/VerticalCurvedList"/>
    <dgm:cxn modelId="{F88732E5-6393-4184-A106-F310F80207CD}" type="presParOf" srcId="{65F98907-ECCD-4389-947C-7E56D7591F43}" destId="{3AF07380-49A9-4FAE-9962-7F28ACFF5EC1}" srcOrd="4" destOrd="0" presId="urn:microsoft.com/office/officeart/2008/layout/VerticalCurvedList"/>
    <dgm:cxn modelId="{49F9AC52-01B7-4A2A-AE88-3B82F43C76D2}" type="presParOf" srcId="{3AF07380-49A9-4FAE-9962-7F28ACFF5EC1}" destId="{1E91F95F-4269-4CDC-B208-925EFCF9A023}" srcOrd="0" destOrd="0" presId="urn:microsoft.com/office/officeart/2008/layout/VerticalCurvedList"/>
    <dgm:cxn modelId="{A9465164-2E32-470F-AEBC-D242CE197678}" type="presParOf" srcId="{65F98907-ECCD-4389-947C-7E56D7591F43}" destId="{F6B5444F-A1BA-407F-B4E5-FCCB68BA9871}" srcOrd="5" destOrd="0" presId="urn:microsoft.com/office/officeart/2008/layout/VerticalCurvedList"/>
    <dgm:cxn modelId="{72554E55-3EBC-4F59-8B5D-50D5879B389F}" type="presParOf" srcId="{65F98907-ECCD-4389-947C-7E56D7591F43}" destId="{D3417A65-C4D7-4A9F-A929-6F005D46E0B6}" srcOrd="6" destOrd="0" presId="urn:microsoft.com/office/officeart/2008/layout/VerticalCurvedList"/>
    <dgm:cxn modelId="{12F2CCAB-D8E5-4C00-93CA-36966C7E876A}" type="presParOf" srcId="{D3417A65-C4D7-4A9F-A929-6F005D46E0B6}" destId="{7B049D90-2932-497F-BC68-DFAD5C68A4AE}" srcOrd="0" destOrd="0" presId="urn:microsoft.com/office/officeart/2008/layout/VerticalCurvedList"/>
    <dgm:cxn modelId="{374A870C-FD62-49DE-B1A3-72BE13D350E3}" type="presParOf" srcId="{65F98907-ECCD-4389-947C-7E56D7591F43}" destId="{55872ADB-CBF4-4E6C-BB37-AF1C3A01F203}" srcOrd="7" destOrd="0" presId="urn:microsoft.com/office/officeart/2008/layout/VerticalCurvedList"/>
    <dgm:cxn modelId="{D754AB4B-A253-438A-8B9C-06DECE2ECD87}" type="presParOf" srcId="{65F98907-ECCD-4389-947C-7E56D7591F43}" destId="{74FBE338-BFFD-4BDC-B4C6-01F310523A7B}" srcOrd="8" destOrd="0" presId="urn:microsoft.com/office/officeart/2008/layout/VerticalCurvedList"/>
    <dgm:cxn modelId="{44607A5E-33CF-4ED9-B3CC-F7D16B17F7FB}" type="presParOf" srcId="{74FBE338-BFFD-4BDC-B4C6-01F310523A7B}" destId="{4823664B-F51C-454F-AC9B-AE77F6FD8F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F4314-56EF-4198-9337-AEA926BDBA84}">
      <dsp:nvSpPr>
        <dsp:cNvPr id="0" name=""/>
        <dsp:cNvSpPr/>
      </dsp:nvSpPr>
      <dsp:spPr>
        <a:xfrm>
          <a:off x="124799" y="395309"/>
          <a:ext cx="2822724" cy="2463215"/>
        </a:xfrm>
        <a:prstGeom prst="ellipse">
          <a:avLst/>
        </a:prstGeom>
        <a:solidFill>
          <a:schemeClr val="bg1">
            <a:lumMod val="95000"/>
            <a:alpha val="47000"/>
          </a:schemeClr>
        </a:solidFill>
        <a:ln>
          <a:solidFill>
            <a:schemeClr val="bg1">
              <a:lumMod val="9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1162" y="826371"/>
        <a:ext cx="2069997" cy="1108446"/>
      </dsp:txXfrm>
    </dsp:sp>
    <dsp:sp modelId="{06A20480-D29C-402A-B9AD-63387ADD4EB0}">
      <dsp:nvSpPr>
        <dsp:cNvPr id="0" name=""/>
        <dsp:cNvSpPr/>
      </dsp:nvSpPr>
      <dsp:spPr>
        <a:xfrm>
          <a:off x="6393788" y="3182996"/>
          <a:ext cx="2550868" cy="2433627"/>
        </a:xfrm>
        <a:prstGeom prst="ellipse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7173929" y="3811683"/>
        <a:ext cx="1530521" cy="1338494"/>
      </dsp:txXfrm>
    </dsp:sp>
    <dsp:sp modelId="{82AFD55D-620B-4BEA-B9A5-6FC8419B778E}">
      <dsp:nvSpPr>
        <dsp:cNvPr id="0" name=""/>
        <dsp:cNvSpPr/>
      </dsp:nvSpPr>
      <dsp:spPr>
        <a:xfrm>
          <a:off x="1471480" y="3258422"/>
          <a:ext cx="2473965" cy="2289628"/>
        </a:xfrm>
        <a:prstGeom prst="ellipse">
          <a:avLst/>
        </a:prstGeom>
        <a:solidFill>
          <a:schemeClr val="bg1"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704445" y="3849909"/>
        <a:ext cx="1484379" cy="1259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B616-1F33-48EC-9252-7FA40527BC1F}">
      <dsp:nvSpPr>
        <dsp:cNvPr id="0" name=""/>
        <dsp:cNvSpPr/>
      </dsp:nvSpPr>
      <dsp:spPr>
        <a:xfrm>
          <a:off x="648045" y="0"/>
          <a:ext cx="7467229" cy="35283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 val="4000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437D0-D0F5-45D0-B911-827A25D5CD56}">
      <dsp:nvSpPr>
        <dsp:cNvPr id="0" name=""/>
        <dsp:cNvSpPr/>
      </dsp:nvSpPr>
      <dsp:spPr>
        <a:xfrm>
          <a:off x="4396" y="1058517"/>
          <a:ext cx="2114742" cy="14113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 val="7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Materias </a:t>
          </a: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primas</a:t>
          </a:r>
        </a:p>
      </dsp:txBody>
      <dsp:txXfrm>
        <a:off x="73293" y="1127414"/>
        <a:ext cx="1976948" cy="1273562"/>
      </dsp:txXfrm>
    </dsp:sp>
    <dsp:sp modelId="{3CB5BE16-059C-4E54-9CC4-F91DE5330732}">
      <dsp:nvSpPr>
        <dsp:cNvPr id="0" name=""/>
        <dsp:cNvSpPr/>
      </dsp:nvSpPr>
      <dsp:spPr>
        <a:xfrm>
          <a:off x="2224876" y="1058517"/>
          <a:ext cx="2114742" cy="141135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 val="74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Artículos </a:t>
          </a: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técnicos de materia textil</a:t>
          </a:r>
        </a:p>
      </dsp:txBody>
      <dsp:txXfrm>
        <a:off x="2293773" y="1127414"/>
        <a:ext cx="1976948" cy="1273562"/>
      </dsp:txXfrm>
    </dsp:sp>
    <dsp:sp modelId="{638A2F77-BD75-4D0D-8DFB-720035986B5A}">
      <dsp:nvSpPr>
        <dsp:cNvPr id="0" name=""/>
        <dsp:cNvSpPr/>
      </dsp:nvSpPr>
      <dsp:spPr>
        <a:xfrm>
          <a:off x="4445356" y="1058517"/>
          <a:ext cx="2114742" cy="141135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 val="58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Productos terminados </a:t>
          </a:r>
        </a:p>
      </dsp:txBody>
      <dsp:txXfrm>
        <a:off x="4514253" y="1127414"/>
        <a:ext cx="1976948" cy="1273562"/>
      </dsp:txXfrm>
    </dsp:sp>
    <dsp:sp modelId="{E2581950-0610-43B3-B776-872E7B34300B}">
      <dsp:nvSpPr>
        <dsp:cNvPr id="0" name=""/>
        <dsp:cNvSpPr/>
      </dsp:nvSpPr>
      <dsp:spPr>
        <a:xfrm>
          <a:off x="6665836" y="1058517"/>
          <a:ext cx="2114742" cy="14113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 val="69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>
              <a:latin typeface="Arial" panose="020B0604020202020204" pitchFamily="34" charset="0"/>
              <a:cs typeface="Arial" panose="020B0604020202020204" pitchFamily="34" charset="0"/>
            </a:rPr>
            <a:t>Tejidos especiales </a:t>
          </a:r>
        </a:p>
      </dsp:txBody>
      <dsp:txXfrm>
        <a:off x="6734733" y="1127414"/>
        <a:ext cx="1976948" cy="127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1775F-403D-4875-B16A-3CE105E99F4C}">
      <dsp:nvSpPr>
        <dsp:cNvPr id="0" name=""/>
        <dsp:cNvSpPr/>
      </dsp:nvSpPr>
      <dsp:spPr>
        <a:xfrm>
          <a:off x="10232" y="0"/>
          <a:ext cx="1965359" cy="9676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ASIA Condiciones laborales 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574" y="28342"/>
        <a:ext cx="1908675" cy="910972"/>
      </dsp:txXfrm>
    </dsp:sp>
    <dsp:sp modelId="{68ACDABE-1413-414C-8304-60237658D7EA}">
      <dsp:nvSpPr>
        <dsp:cNvPr id="0" name=""/>
        <dsp:cNvSpPr/>
      </dsp:nvSpPr>
      <dsp:spPr>
        <a:xfrm>
          <a:off x="2172128" y="240123"/>
          <a:ext cx="416656" cy="48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2172128" y="337605"/>
        <a:ext cx="291659" cy="292445"/>
      </dsp:txXfrm>
    </dsp:sp>
    <dsp:sp modelId="{A8C45C1F-9A17-437A-892A-96977A4FCA56}">
      <dsp:nvSpPr>
        <dsp:cNvPr id="0" name=""/>
        <dsp:cNvSpPr/>
      </dsp:nvSpPr>
      <dsp:spPr>
        <a:xfrm>
          <a:off x="2761736" y="0"/>
          <a:ext cx="1965359" cy="967656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CAN Subvaloración en los precios 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0078" y="28342"/>
        <a:ext cx="1908675" cy="910972"/>
      </dsp:txXfrm>
    </dsp:sp>
    <dsp:sp modelId="{7CBE2627-F0CF-47D5-B327-22B20119BA77}">
      <dsp:nvSpPr>
        <dsp:cNvPr id="0" name=""/>
        <dsp:cNvSpPr/>
      </dsp:nvSpPr>
      <dsp:spPr>
        <a:xfrm>
          <a:off x="4923631" y="240123"/>
          <a:ext cx="416656" cy="4874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/>
        </a:p>
      </dsp:txBody>
      <dsp:txXfrm>
        <a:off x="4923631" y="337605"/>
        <a:ext cx="291659" cy="292445"/>
      </dsp:txXfrm>
    </dsp:sp>
    <dsp:sp modelId="{DD2542AC-E33E-43F8-852B-18BC799BC0E2}">
      <dsp:nvSpPr>
        <dsp:cNvPr id="0" name=""/>
        <dsp:cNvSpPr/>
      </dsp:nvSpPr>
      <dsp:spPr>
        <a:xfrm>
          <a:off x="5513239" y="0"/>
          <a:ext cx="1965359" cy="96765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Falta </a:t>
          </a:r>
          <a:r>
            <a:rPr lang="es-E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 </a:t>
          </a:r>
          <a:r>
            <a:rPr lang="es-E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Acuerdo Comercial</a:t>
          </a:r>
          <a:endParaRPr lang="es-EC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41581" y="28342"/>
        <a:ext cx="1908675" cy="9109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A6759-CF6F-4F43-A058-9AF66F3382CC}">
      <dsp:nvSpPr>
        <dsp:cNvPr id="0" name=""/>
        <dsp:cNvSpPr/>
      </dsp:nvSpPr>
      <dsp:spPr>
        <a:xfrm>
          <a:off x="1012" y="0"/>
          <a:ext cx="2159396" cy="10801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Tratado con </a:t>
          </a:r>
          <a:r>
            <a:rPr lang="es-ES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Corea del Sur 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48" y="31636"/>
        <a:ext cx="2096124" cy="1016848"/>
      </dsp:txXfrm>
    </dsp:sp>
    <dsp:sp modelId="{E3BA31A7-05B8-49E7-92DC-817A9BE5ED03}">
      <dsp:nvSpPr>
        <dsp:cNvPr id="0" name=""/>
        <dsp:cNvSpPr/>
      </dsp:nvSpPr>
      <dsp:spPr>
        <a:xfrm>
          <a:off x="2376348" y="272294"/>
          <a:ext cx="457791" cy="535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6348" y="379400"/>
        <a:ext cx="320454" cy="321318"/>
      </dsp:txXfrm>
    </dsp:sp>
    <dsp:sp modelId="{05E1D675-5D34-476F-A14F-C7E7AD0C5B55}">
      <dsp:nvSpPr>
        <dsp:cNvPr id="0" name=""/>
        <dsp:cNvSpPr/>
      </dsp:nvSpPr>
      <dsp:spPr>
        <a:xfrm>
          <a:off x="3024167" y="0"/>
          <a:ext cx="2159396" cy="1080120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Eliminación de sobretasas</a:t>
          </a:r>
          <a:endParaRPr lang="es-EC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55803" y="31636"/>
        <a:ext cx="2096124" cy="1016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717D-3722-4510-899E-337DEDA34861}">
      <dsp:nvSpPr>
        <dsp:cNvPr id="0" name=""/>
        <dsp:cNvSpPr/>
      </dsp:nvSpPr>
      <dsp:spPr>
        <a:xfrm rot="16200000">
          <a:off x="291427" y="-3378"/>
          <a:ext cx="1649398" cy="165617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Decisiones de Política Comercial </a:t>
          </a:r>
          <a:endParaRPr lang="es-EC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8038" y="412360"/>
        <a:ext cx="1367532" cy="824699"/>
      </dsp:txXfrm>
    </dsp:sp>
    <dsp:sp modelId="{AD8F38F3-7736-4C42-840B-4E5010712B83}">
      <dsp:nvSpPr>
        <dsp:cNvPr id="0" name=""/>
        <dsp:cNvSpPr/>
      </dsp:nvSpPr>
      <dsp:spPr>
        <a:xfrm rot="5400000">
          <a:off x="2162637" y="-3374"/>
          <a:ext cx="1649398" cy="1656177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Operaciones de la Industria</a:t>
          </a:r>
          <a:endParaRPr lang="es-EC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47893" y="412365"/>
        <a:ext cx="1367532" cy="8246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87DD4-FA81-4C29-8E77-25F76BDD9796}">
      <dsp:nvSpPr>
        <dsp:cNvPr id="0" name=""/>
        <dsp:cNvSpPr/>
      </dsp:nvSpPr>
      <dsp:spPr>
        <a:xfrm rot="16200000">
          <a:off x="297" y="18423"/>
          <a:ext cx="1692445" cy="1907368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PROECUADOR</a:t>
          </a:r>
          <a:endParaRPr lang="es-EC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-107164" y="548995"/>
        <a:ext cx="1611190" cy="846223"/>
      </dsp:txXfrm>
    </dsp:sp>
    <dsp:sp modelId="{A81F24B0-BE91-4C81-9F34-65B3474EA6EA}">
      <dsp:nvSpPr>
        <dsp:cNvPr id="0" name=""/>
        <dsp:cNvSpPr/>
      </dsp:nvSpPr>
      <dsp:spPr>
        <a:xfrm rot="5400000">
          <a:off x="1787602" y="144026"/>
          <a:ext cx="1692445" cy="169244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Promoción sectores productivos</a:t>
          </a:r>
          <a:endParaRPr lang="es-EC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083780" y="567137"/>
        <a:ext cx="1396267" cy="8462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B9AAB-CD04-4649-BFAE-315483DEAF9E}">
      <dsp:nvSpPr>
        <dsp:cNvPr id="0" name=""/>
        <dsp:cNvSpPr/>
      </dsp:nvSpPr>
      <dsp:spPr>
        <a:xfrm rot="16200000">
          <a:off x="1712647" y="-87101"/>
          <a:ext cx="514414" cy="1995592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101600" rIns="91440" bIns="10160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Salvaguardias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997174" y="678604"/>
        <a:ext cx="1970476" cy="464182"/>
      </dsp:txXfrm>
    </dsp:sp>
    <dsp:sp modelId="{DE5DC5A0-9D26-4FB0-AF86-0F6E6C01C7FF}">
      <dsp:nvSpPr>
        <dsp:cNvPr id="0" name=""/>
        <dsp:cNvSpPr/>
      </dsp:nvSpPr>
      <dsp:spPr>
        <a:xfrm rot="5400000">
          <a:off x="3999518" y="-237959"/>
          <a:ext cx="658429" cy="2318017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01600" rIns="60960" bIns="1016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Protegen e incentivan a la industria textil </a:t>
          </a:r>
          <a:endParaRPr lang="es-EC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169724" y="623983"/>
        <a:ext cx="2285869" cy="594133"/>
      </dsp:txXfrm>
    </dsp:sp>
    <dsp:sp modelId="{B137223B-5054-4398-BBCB-8B40C7511F01}">
      <dsp:nvSpPr>
        <dsp:cNvPr id="0" name=""/>
        <dsp:cNvSpPr/>
      </dsp:nvSpPr>
      <dsp:spPr>
        <a:xfrm>
          <a:off x="1776990" y="159793"/>
          <a:ext cx="2380655" cy="77539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D051C-367F-4A90-A6DE-A784E810C64A}">
      <dsp:nvSpPr>
        <dsp:cNvPr id="0" name=""/>
        <dsp:cNvSpPr/>
      </dsp:nvSpPr>
      <dsp:spPr>
        <a:xfrm rot="10800000">
          <a:off x="1632976" y="807866"/>
          <a:ext cx="2380655" cy="775395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1DB24-2592-438A-BB80-096E0C8D30C8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51311-5731-4970-A704-9F0B8AB8C4BC}">
      <dsp:nvSpPr>
        <dsp:cNvPr id="0" name=""/>
        <dsp:cNvSpPr/>
      </dsp:nvSpPr>
      <dsp:spPr>
        <a:xfrm>
          <a:off x="496592" y="337694"/>
          <a:ext cx="5635720" cy="6757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Medidas de salvaguardia adoptadas en el año 2015, han distorsionado el mercado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592" y="337694"/>
        <a:ext cx="5635720" cy="675740"/>
      </dsp:txXfrm>
    </dsp:sp>
    <dsp:sp modelId="{C66EFD24-6B2E-4BBA-B009-4D3B31DCCBFB}">
      <dsp:nvSpPr>
        <dsp:cNvPr id="0" name=""/>
        <dsp:cNvSpPr/>
      </dsp:nvSpPr>
      <dsp:spPr>
        <a:xfrm>
          <a:off x="74255" y="253226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D4D80-C905-484C-86E6-1D101F4BB698}">
      <dsp:nvSpPr>
        <dsp:cNvPr id="0" name=""/>
        <dsp:cNvSpPr/>
      </dsp:nvSpPr>
      <dsp:spPr>
        <a:xfrm>
          <a:off x="884010" y="1351480"/>
          <a:ext cx="5248303" cy="675740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Intervención de factores externos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010" y="1351480"/>
        <a:ext cx="5248303" cy="675740"/>
      </dsp:txXfrm>
    </dsp:sp>
    <dsp:sp modelId="{411ACAA6-71E0-47DC-947F-97ABA61A2BB5}">
      <dsp:nvSpPr>
        <dsp:cNvPr id="0" name=""/>
        <dsp:cNvSpPr/>
      </dsp:nvSpPr>
      <dsp:spPr>
        <a:xfrm>
          <a:off x="461672" y="1267013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98DDE-3203-4FFC-89C7-924E6E96C27A}">
      <dsp:nvSpPr>
        <dsp:cNvPr id="0" name=""/>
        <dsp:cNvSpPr/>
      </dsp:nvSpPr>
      <dsp:spPr>
        <a:xfrm>
          <a:off x="884010" y="2365266"/>
          <a:ext cx="5248303" cy="675740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La participación de las empresas textiles en ferias internacionales es mínima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4010" y="2365266"/>
        <a:ext cx="5248303" cy="675740"/>
      </dsp:txXfrm>
    </dsp:sp>
    <dsp:sp modelId="{A93D885A-586F-4384-8FBB-264BC07C4781}">
      <dsp:nvSpPr>
        <dsp:cNvPr id="0" name=""/>
        <dsp:cNvSpPr/>
      </dsp:nvSpPr>
      <dsp:spPr>
        <a:xfrm>
          <a:off x="461672" y="2280799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88850-DE3B-4A63-A96F-AC30FB33A14F}">
      <dsp:nvSpPr>
        <dsp:cNvPr id="0" name=""/>
        <dsp:cNvSpPr/>
      </dsp:nvSpPr>
      <dsp:spPr>
        <a:xfrm>
          <a:off x="496592" y="3379053"/>
          <a:ext cx="5635720" cy="67574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636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Insumos y maquinaria de la industria no se producen a nivel local</a:t>
          </a:r>
          <a:endParaRPr lang="es-EC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592" y="3379053"/>
        <a:ext cx="5635720" cy="675740"/>
      </dsp:txXfrm>
    </dsp:sp>
    <dsp:sp modelId="{1A740C0A-0CC3-415E-8347-89F0F80ACAF2}">
      <dsp:nvSpPr>
        <dsp:cNvPr id="0" name=""/>
        <dsp:cNvSpPr/>
      </dsp:nvSpPr>
      <dsp:spPr>
        <a:xfrm>
          <a:off x="74255" y="3294585"/>
          <a:ext cx="844675" cy="844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6627-0AA6-42F0-A09B-E2A19CFFF888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CBBF0-BB00-4431-931A-50354F672A04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rgbClr val="CC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Cambio en la mentalidad del consumidor</a:t>
          </a:r>
          <a:endParaRPr lang="es-EC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128" y="312440"/>
        <a:ext cx="5580684" cy="625205"/>
      </dsp:txXfrm>
    </dsp:sp>
    <dsp:sp modelId="{0FDF6A54-E496-482D-BF5A-5AAA201A5F9C}">
      <dsp:nvSpPr>
        <dsp:cNvPr id="0" name=""/>
        <dsp:cNvSpPr/>
      </dsp:nvSpPr>
      <dsp:spPr>
        <a:xfrm>
          <a:off x="95672" y="30381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C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CDFB3-9493-4002-A03B-053A78098B81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rgbClr val="DF4F6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Fomentar las relaciones comerciales a través de las ferias internacionales</a:t>
          </a:r>
          <a:endParaRPr lang="es-EC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73" y="1250411"/>
        <a:ext cx="5222240" cy="625205"/>
      </dsp:txXfrm>
    </dsp:sp>
    <dsp:sp modelId="{1E91F95F-4269-4CDC-B208-925EFCF9A023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DF4F6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5444F-A1BA-407F-B4E5-FCCB68BA9871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rgbClr val="9865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Buscar el desarrollo con una nueva cartera de clientes</a:t>
          </a:r>
          <a:endParaRPr lang="es-EC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573" y="2188382"/>
        <a:ext cx="5222240" cy="625205"/>
      </dsp:txXfrm>
    </dsp:sp>
    <dsp:sp modelId="{7B049D90-2932-497F-BC68-DFAD5C68A4AE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865F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72ADB-CBF4-4E6C-BB37-AF1C3A01F203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rgbClr val="7CE9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Promover el desarrollo de proveedores locales</a:t>
          </a:r>
          <a:endParaRPr lang="es-EC" sz="19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128" y="3126353"/>
        <a:ext cx="5580684" cy="625205"/>
      </dsp:txXfrm>
    </dsp:sp>
    <dsp:sp modelId="{4823664B-F51C-454F-AC9B-AE77F6FD8FB8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CE9E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152FE-B6B2-40AC-BA74-62A8F3135567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F959-5621-41FE-9D12-6A229346175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2696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F959-5621-41FE-9D12-6A229346175C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483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452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652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264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0592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5504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9149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7527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575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32902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0089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551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1085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3545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2544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304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747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5869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8677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77388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0181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79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4658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72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46512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4525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5111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68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3228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032B-9472-4E1E-8B9A-4955799C875B}" type="datetimeFigureOut">
              <a:rPr lang="es-EC" smtClean="0"/>
              <a:t>27/03/2017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8B2014-B5F4-4533-B5A3-E0B7113C4CE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582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diagramLayout" Target="../diagrams/layout4.xml"/><Relationship Id="rId7" Type="http://schemas.openxmlformats.org/officeDocument/2006/relationships/chart" Target="../charts/chart1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chart" Target="../charts/chart18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chart" Target="../charts/chart20.xml"/><Relationship Id="rId7" Type="http://schemas.openxmlformats.org/officeDocument/2006/relationships/diagramColors" Target="../diagrams/colors7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chart" Target="../charts/chart4.xml"/><Relationship Id="rId7" Type="http://schemas.openxmlformats.org/officeDocument/2006/relationships/diagramColors" Target="../diagrams/colors3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ítulo 1"/>
          <p:cNvSpPr>
            <a:spLocks noGrp="1"/>
          </p:cNvSpPr>
          <p:nvPr>
            <p:ph type="ctrTitle"/>
          </p:nvPr>
        </p:nvSpPr>
        <p:spPr>
          <a:xfrm>
            <a:off x="540916" y="1454944"/>
            <a:ext cx="7667390" cy="1800200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INGENIERÍA EN COMERCIO EXTERIOR Y NEGOCIACIÓN INTERNACIONAL</a:t>
            </a:r>
            <a:endParaRPr lang="es-EC" sz="3200" b="1" dirty="0">
              <a:solidFill>
                <a:schemeClr val="accent2">
                  <a:lumMod val="5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13" name="Subtítulo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6861300" cy="2429301"/>
          </a:xfrm>
        </p:spPr>
        <p:txBody>
          <a:bodyPr>
            <a:noAutofit/>
          </a:bodyPr>
          <a:lstStyle/>
          <a:p>
            <a:pPr algn="just"/>
            <a:r>
              <a:rPr lang="es-EC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Proyecto de Investigación: </a:t>
            </a:r>
            <a:r>
              <a:rPr lang="es-EC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Influencia de la Política Comercial y Promoción de Exportaciones en las Operaciones Internacionales de la Industria Textil en la provincia de Pichincha, período 2014-2016</a:t>
            </a:r>
          </a:p>
          <a:p>
            <a:endParaRPr lang="es-EC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C" sz="2400" dirty="0">
                <a:ln w="0"/>
                <a:solidFill>
                  <a:schemeClr val="accent2">
                    <a:lumMod val="50000"/>
                  </a:schemeClr>
                </a:solidFill>
                <a:latin typeface="Calisto MT" panose="02040603050505030304" pitchFamily="18" charset="0"/>
              </a:rPr>
              <a:t>Andrea Micaela Fierro Cepeda</a:t>
            </a:r>
          </a:p>
          <a:p>
            <a:pPr algn="ctr"/>
            <a:r>
              <a:rPr lang="es-EC" sz="2400" dirty="0">
                <a:ln w="0"/>
                <a:solidFill>
                  <a:schemeClr val="accent2">
                    <a:lumMod val="50000"/>
                  </a:schemeClr>
                </a:solidFill>
                <a:latin typeface="Calisto MT" panose="02040603050505030304" pitchFamily="18" charset="0"/>
              </a:rPr>
              <a:t>Andrés Felipe Peñaherrera Morán</a:t>
            </a:r>
          </a:p>
        </p:txBody>
      </p:sp>
      <p:pic>
        <p:nvPicPr>
          <p:cNvPr id="2097152" name="Picture 2" descr="Resultado de imagen para es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006" y="298412"/>
            <a:ext cx="3960440" cy="11565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16193" y="332656"/>
            <a:ext cx="8962967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2559131"/>
              </p:ext>
            </p:extLst>
          </p:nvPr>
        </p:nvGraphicFramePr>
        <p:xfrm>
          <a:off x="40312" y="1700808"/>
          <a:ext cx="45690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80329"/>
              </p:ext>
            </p:extLst>
          </p:nvPr>
        </p:nvGraphicFramePr>
        <p:xfrm>
          <a:off x="4518844" y="1700808"/>
          <a:ext cx="45720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5 CuadroTexto"/>
          <p:cNvSpPr txBox="1"/>
          <p:nvPr/>
        </p:nvSpPr>
        <p:spPr>
          <a:xfrm>
            <a:off x="2293421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</a:t>
            </a:r>
            <a:r>
              <a:rPr lang="es-ES" b="1" dirty="0"/>
              <a:t>MILLONES DE DÓLARES)</a:t>
            </a:r>
            <a:endParaRPr lang="es-EC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57717" y="404664"/>
            <a:ext cx="8962967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567480"/>
              </p:ext>
            </p:extLst>
          </p:nvPr>
        </p:nvGraphicFramePr>
        <p:xfrm>
          <a:off x="0" y="1700808"/>
          <a:ext cx="45720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5 CuadroTexto"/>
          <p:cNvSpPr txBox="1"/>
          <p:nvPr/>
        </p:nvSpPr>
        <p:spPr>
          <a:xfrm>
            <a:off x="2293421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</a:t>
            </a:r>
            <a:r>
              <a:rPr lang="es-ES" b="1" dirty="0"/>
              <a:t>MILLONES DE DÓLARES)</a:t>
            </a:r>
            <a:endParaRPr lang="es-EC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9778246"/>
              </p:ext>
            </p:extLst>
          </p:nvPr>
        </p:nvGraphicFramePr>
        <p:xfrm>
          <a:off x="4584180" y="1700808"/>
          <a:ext cx="45365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5733256"/>
            <a:ext cx="3583310" cy="399578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Enero </a:t>
            </a:r>
            <a:r>
              <a:rPr lang="es-ES" sz="1800" b="1" dirty="0"/>
              <a:t>– Agosto (Millones de dólares)</a:t>
            </a:r>
            <a:endParaRPr lang="es-EC" sz="1800" dirty="0"/>
          </a:p>
        </p:txBody>
      </p:sp>
      <p:sp>
        <p:nvSpPr>
          <p:cNvPr id="9" name="Rectángulo 8"/>
          <p:cNvSpPr/>
          <p:nvPr/>
        </p:nvSpPr>
        <p:spPr>
          <a:xfrm>
            <a:off x="217298" y="260648"/>
            <a:ext cx="8836330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D780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ED780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333352"/>
              </p:ext>
            </p:extLst>
          </p:nvPr>
        </p:nvGraphicFramePr>
        <p:xfrm>
          <a:off x="-5308" y="2060848"/>
          <a:ext cx="45053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989423"/>
              </p:ext>
            </p:extLst>
          </p:nvPr>
        </p:nvGraphicFramePr>
        <p:xfrm>
          <a:off x="4499993" y="2060848"/>
          <a:ext cx="455363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13428302"/>
              </p:ext>
            </p:extLst>
          </p:nvPr>
        </p:nvGraphicFramePr>
        <p:xfrm>
          <a:off x="2331207" y="5517232"/>
          <a:ext cx="5184576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019696"/>
              </p:ext>
            </p:extLst>
          </p:nvPr>
        </p:nvGraphicFramePr>
        <p:xfrm>
          <a:off x="0" y="1268760"/>
          <a:ext cx="47160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Rectángulo 11"/>
          <p:cNvSpPr/>
          <p:nvPr/>
        </p:nvSpPr>
        <p:spPr>
          <a:xfrm>
            <a:off x="217298" y="260648"/>
            <a:ext cx="8836330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D780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ED780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3131840" y="4941168"/>
            <a:ext cx="3583310" cy="399578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Enero </a:t>
            </a:r>
            <a:r>
              <a:rPr lang="es-ES" sz="1800" b="1" dirty="0"/>
              <a:t>– Agosto (Millones de dólares)</a:t>
            </a:r>
            <a:endParaRPr lang="es-EC" sz="18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728023"/>
              </p:ext>
            </p:extLst>
          </p:nvPr>
        </p:nvGraphicFramePr>
        <p:xfrm>
          <a:off x="4716016" y="1268760"/>
          <a:ext cx="442798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57717" y="404664"/>
            <a:ext cx="8962967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690231"/>
              </p:ext>
            </p:extLst>
          </p:nvPr>
        </p:nvGraphicFramePr>
        <p:xfrm>
          <a:off x="0" y="1700808"/>
          <a:ext cx="442798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956550"/>
              </p:ext>
            </p:extLst>
          </p:nvPr>
        </p:nvGraphicFramePr>
        <p:xfrm>
          <a:off x="4427984" y="1700808"/>
          <a:ext cx="46927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847545" y="5661248"/>
            <a:ext cx="3583310" cy="399578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Enero </a:t>
            </a:r>
            <a:r>
              <a:rPr lang="es-ES" sz="1800" b="1" dirty="0"/>
              <a:t>– Agosto (Millones de dólares)</a:t>
            </a:r>
            <a:endParaRPr lang="es-EC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66473" y="412982"/>
            <a:ext cx="8962967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</a:t>
            </a:r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562497"/>
              </p:ext>
            </p:extLst>
          </p:nvPr>
        </p:nvGraphicFramePr>
        <p:xfrm>
          <a:off x="0" y="1988840"/>
          <a:ext cx="44999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377649"/>
              </p:ext>
            </p:extLst>
          </p:nvPr>
        </p:nvGraphicFramePr>
        <p:xfrm>
          <a:off x="4514552" y="1988840"/>
          <a:ext cx="46294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2987824" y="5877272"/>
            <a:ext cx="3583310" cy="399578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Enero </a:t>
            </a:r>
            <a:r>
              <a:rPr lang="es-ES" sz="1800" b="1" dirty="0"/>
              <a:t>– Agosto (Millones de dólares)</a:t>
            </a:r>
            <a:endParaRPr lang="es-EC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34468"/>
              </p:ext>
            </p:extLst>
          </p:nvPr>
        </p:nvGraphicFramePr>
        <p:xfrm>
          <a:off x="1475656" y="1081348"/>
          <a:ext cx="5256583" cy="3816427"/>
        </p:xfrm>
        <a:graphic>
          <a:graphicData uri="http://schemas.openxmlformats.org/drawingml/2006/table">
            <a:tbl>
              <a:tblPr/>
              <a:tblGrid>
                <a:gridCol w="7746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66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43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0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96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N°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EMPRESA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VENTAS NETAS AL AÑO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REPRESENTATIVIDAD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VICUNHA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31.89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FIBRAN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22.79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PINTEX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11.10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HILTEXPOY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10.95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DELLTEX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10.71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 dirty="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SINTOFIL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9.32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INGESA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9.36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ENKADOR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8.07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SAN PEDRO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7.77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TEXSA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4.93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6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HILACRIL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2.87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6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129.75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70%</a:t>
                      </a:r>
                      <a:endParaRPr lang="es-EC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70081" t="27360" r="24603" b="61812"/>
          <a:stretch/>
        </p:blipFill>
        <p:spPr>
          <a:xfrm>
            <a:off x="7038602" y="1049722"/>
            <a:ext cx="1224136" cy="14961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60041" t="37203" r="28737" b="52953"/>
          <a:stretch/>
        </p:blipFill>
        <p:spPr>
          <a:xfrm>
            <a:off x="7040338" y="2747185"/>
            <a:ext cx="1368152" cy="72008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61222" t="39172" r="29919" b="53937"/>
          <a:stretch/>
        </p:blipFill>
        <p:spPr>
          <a:xfrm>
            <a:off x="7002958" y="4052559"/>
            <a:ext cx="1697331" cy="7920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38188" t="53937" r="57087" b="36219"/>
          <a:stretch/>
        </p:blipFill>
        <p:spPr>
          <a:xfrm>
            <a:off x="7347568" y="5157192"/>
            <a:ext cx="1008112" cy="12601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63196" t="42637" r="31488" b="47519"/>
          <a:stretch/>
        </p:blipFill>
        <p:spPr>
          <a:xfrm>
            <a:off x="5679111" y="5175194"/>
            <a:ext cx="1101722" cy="12241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l="62994" t="20469" r="31691" b="69687"/>
          <a:stretch/>
        </p:blipFill>
        <p:spPr>
          <a:xfrm>
            <a:off x="3861815" y="5103186"/>
            <a:ext cx="1231337" cy="1368152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19514" y="86050"/>
            <a:ext cx="81159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E646D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RECOLECCIÓN DE DATOS ENCUESTAS</a:t>
            </a:r>
            <a:endParaRPr lang="es-EC" sz="40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E646D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Esquina doblada 8"/>
          <p:cNvSpPr/>
          <p:nvPr/>
        </p:nvSpPr>
        <p:spPr>
          <a:xfrm>
            <a:off x="971600" y="5409220"/>
            <a:ext cx="2304256" cy="756084"/>
          </a:xfrm>
          <a:prstGeom prst="foldedCorner">
            <a:avLst/>
          </a:prstGeom>
          <a:solidFill>
            <a:srgbClr val="E646D3"/>
          </a:solidFill>
          <a:ln>
            <a:solidFill>
              <a:srgbClr val="E64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PARETO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="" xmlns:a16="http://schemas.microsoft.com/office/drawing/2014/main" id="{D16AE4E7-DED4-4573-A737-302245B87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3817988"/>
              </p:ext>
            </p:extLst>
          </p:nvPr>
        </p:nvGraphicFramePr>
        <p:xfrm>
          <a:off x="251520" y="3068960"/>
          <a:ext cx="417646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84287935"/>
              </p:ext>
            </p:extLst>
          </p:nvPr>
        </p:nvGraphicFramePr>
        <p:xfrm>
          <a:off x="179512" y="1124744"/>
          <a:ext cx="4104456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97185478"/>
              </p:ext>
            </p:extLst>
          </p:nvPr>
        </p:nvGraphicFramePr>
        <p:xfrm>
          <a:off x="5148064" y="4725144"/>
          <a:ext cx="348004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3 Gráfico">
            <a:extLst>
              <a:ext uri="{FF2B5EF4-FFF2-40B4-BE49-F238E27FC236}">
                <a16:creationId xmlns="" xmlns:a16="http://schemas.microsoft.com/office/drawing/2014/main" id="{D3A32191-CFC1-4AB7-9723-0F99C236D6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069351"/>
              </p:ext>
            </p:extLst>
          </p:nvPr>
        </p:nvGraphicFramePr>
        <p:xfrm>
          <a:off x="4860032" y="1412776"/>
          <a:ext cx="3672408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8" name="Rectángulo 7"/>
          <p:cNvSpPr/>
          <p:nvPr/>
        </p:nvSpPr>
        <p:spPr>
          <a:xfrm>
            <a:off x="1187624" y="25152"/>
            <a:ext cx="7146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ANÁLISIS DE VARIABLES</a:t>
            </a:r>
            <a:endParaRPr lang="es-ES" sz="5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="" xmlns:a16="http://schemas.microsoft.com/office/drawing/2014/main" id="{1EBB979A-6367-41A6-B0F8-77CA5A2A7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8095888"/>
              </p:ext>
            </p:extLst>
          </p:nvPr>
        </p:nvGraphicFramePr>
        <p:xfrm>
          <a:off x="17344" y="2780928"/>
          <a:ext cx="46680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07504" y="1556792"/>
            <a:ext cx="4572000" cy="5847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Factores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que afectan al nivel competitivo de la industria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3 Gráfico">
            <a:extLst>
              <a:ext uri="{FF2B5EF4-FFF2-40B4-BE49-F238E27FC236}">
                <a16:creationId xmlns="" xmlns:a16="http://schemas.microsoft.com/office/drawing/2014/main" id="{AD03D599-F66F-41EA-B145-4FA7EEB73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178259"/>
              </p:ext>
            </p:extLst>
          </p:nvPr>
        </p:nvGraphicFramePr>
        <p:xfrm>
          <a:off x="4932040" y="980728"/>
          <a:ext cx="3638387" cy="373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56266316"/>
              </p:ext>
            </p:extLst>
          </p:nvPr>
        </p:nvGraphicFramePr>
        <p:xfrm>
          <a:off x="3779912" y="4725144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ángulo 7"/>
          <p:cNvSpPr/>
          <p:nvPr/>
        </p:nvSpPr>
        <p:spPr>
          <a:xfrm>
            <a:off x="1106410" y="116632"/>
            <a:ext cx="7146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ANÁLISIS DE VARIABLES</a:t>
            </a:r>
            <a:endParaRPr lang="es-ES" sz="5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>
            <a:extLst>
              <a:ext uri="{FF2B5EF4-FFF2-40B4-BE49-F238E27FC236}">
                <a16:creationId xmlns="" xmlns:a16="http://schemas.microsoft.com/office/drawing/2014/main" id="{4C31E5AA-F03F-4DFF-8D3C-ABF4D11DA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367043"/>
              </p:ext>
            </p:extLst>
          </p:nvPr>
        </p:nvGraphicFramePr>
        <p:xfrm>
          <a:off x="0" y="1700808"/>
          <a:ext cx="417646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3 Gráfico">
            <a:extLst>
              <a:ext uri="{FF2B5EF4-FFF2-40B4-BE49-F238E27FC236}">
                <a16:creationId xmlns="" xmlns:a16="http://schemas.microsoft.com/office/drawing/2014/main" id="{BE5068D2-65DB-4F75-A719-22AC18DCD7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233060"/>
              </p:ext>
            </p:extLst>
          </p:nvPr>
        </p:nvGraphicFramePr>
        <p:xfrm>
          <a:off x="3923928" y="2564904"/>
          <a:ext cx="5220072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ángulo 5"/>
          <p:cNvSpPr/>
          <p:nvPr/>
        </p:nvSpPr>
        <p:spPr>
          <a:xfrm>
            <a:off x="5580112" y="1772816"/>
            <a:ext cx="23762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SOBRETASAS ARANCELARIAS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43608" y="188640"/>
            <a:ext cx="7146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ANÁLISIS DE VARIABLES</a:t>
            </a:r>
            <a:endParaRPr lang="es-ES" sz="5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56301"/>
              </p:ext>
            </p:extLst>
          </p:nvPr>
        </p:nvGraphicFramePr>
        <p:xfrm>
          <a:off x="179512" y="1124744"/>
          <a:ext cx="89644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0" y="116632"/>
            <a:ext cx="9144000" cy="830997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48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ANTECEDENTES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83568" y="2291377"/>
            <a:ext cx="1975349" cy="769441"/>
          </a:xfrm>
          <a:prstGeom prst="rect">
            <a:avLst/>
          </a:prstGeom>
          <a:solidFill>
            <a:schemeClr val="bg1">
              <a:alpha val="30000"/>
            </a:schemeClr>
          </a:solidFill>
          <a:effectLst>
            <a:glow rad="1587500">
              <a:schemeClr val="accent1"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s-EC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r="21540000" algn="tl">
                    <a:srgbClr val="000000">
                      <a:alpha val="43137"/>
                    </a:srgbClr>
                  </a:outerShdw>
                </a:effectLst>
              </a:rPr>
              <a:t>Industria Textil </a:t>
            </a:r>
            <a:endParaRPr lang="es-EC" sz="2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dir="2154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C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r="2154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C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r="21540000" algn="tl">
                    <a:srgbClr val="000000">
                      <a:alpha val="43137"/>
                    </a:srgbClr>
                  </a:outerShdw>
                </a:effectLst>
              </a:rPr>
              <a:t>Ecuador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835696" y="5174009"/>
            <a:ext cx="1906291" cy="769441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glow rad="1587500">
              <a:schemeClr val="accent1"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EC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r="21540000" algn="tl">
                    <a:srgbClr val="000000">
                      <a:alpha val="43137"/>
                    </a:srgbClr>
                  </a:outerShdw>
                </a:effectLst>
              </a:rPr>
              <a:t>Diversificación de productos</a:t>
            </a:r>
            <a:endParaRPr lang="es-EC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dir="2154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876256" y="5174008"/>
            <a:ext cx="1906291" cy="769441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glow rad="1587500">
              <a:schemeClr val="accent1"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s-EC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r="21540000" algn="tl">
                    <a:srgbClr val="000000">
                      <a:alpha val="43137"/>
                    </a:srgbClr>
                  </a:outerShdw>
                </a:effectLst>
              </a:rPr>
              <a:t>Salvaguardias 2015</a:t>
            </a:r>
            <a:endParaRPr lang="es-EC" sz="2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dir="2154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3768" y="1196752"/>
            <a:ext cx="3744416" cy="504056"/>
          </a:xfrm>
          <a:solidFill>
            <a:schemeClr val="accent2">
              <a:lumMod val="60000"/>
              <a:lumOff val="40000"/>
            </a:schemeClr>
          </a:solidFill>
          <a:ln>
            <a:solidFill>
              <a:srgbClr val="F17C69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MERCADO LABORAL EN LA INDUSTRIA TEXTIL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3 Gráfico">
            <a:extLst>
              <a:ext uri="{FF2B5EF4-FFF2-40B4-BE49-F238E27FC236}">
                <a16:creationId xmlns="" xmlns:a16="http://schemas.microsoft.com/office/drawing/2014/main" id="{EF76EC4E-C23C-436D-BBB6-B52D27E4A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366229"/>
              </p:ext>
            </p:extLst>
          </p:nvPr>
        </p:nvGraphicFramePr>
        <p:xfrm>
          <a:off x="1115616" y="2060848"/>
          <a:ext cx="6606480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15616" y="15528"/>
            <a:ext cx="7146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ANÁLISIS DE VARIABLES</a:t>
            </a:r>
            <a:endParaRPr lang="es-ES" sz="5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29715"/>
              </p:ext>
            </p:extLst>
          </p:nvPr>
        </p:nvGraphicFramePr>
        <p:xfrm>
          <a:off x="467544" y="908720"/>
          <a:ext cx="8496943" cy="5336874"/>
        </p:xfrm>
        <a:graphic>
          <a:graphicData uri="http://schemas.openxmlformats.org/drawingml/2006/table">
            <a:tbl>
              <a:tblPr/>
              <a:tblGrid>
                <a:gridCol w="14650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50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28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169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99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9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0355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355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5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Descripción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Variable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Indicadores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Unidad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Método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Cifra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Cumple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Ponderación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74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DESARROLLO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Importación Materia Prima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FOB Anual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Millones de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46,0 Vs 29,0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7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Importación Productos Terminados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FOB Anual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Millones de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422,3 Vs 245,3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7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Exportación Materia Prima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FOB Anual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Millones de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0,2 Vs 0,1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7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Exportación Productos Terminados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FOB Anual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Millones de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51,1 Vs 45,7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5149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INTERCAMBIO COMERCIAL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Importaciones por Bloque Económico (CAN, ASIA, UE, MERCOSUR, NAFTA)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FOB Anual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Millones de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453,2 Vs 260,4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514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Exportaciones por Bloque Económico (CAN, ASIA, UE, MERCOSUR, NAFTA)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FOB Anual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Millones de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43,1 Vs 35,4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7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CRECIMIENTO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Exportaciones  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Volumen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Toneladas Métricas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AITE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9820,2 Vs 9221,2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7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AGREGADURÍAS COMERCIALES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Feria nacional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Empresas participantes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Número de empresas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Entrevista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108 Vs 120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7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Feria Internacional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Empresas participantes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Número de empresas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Entrevista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 Vs 7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94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REGLAMENTO TÉCNICO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Certificado INEN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Tiempo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Número de días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Entrevista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15 Vs 15 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28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Certificado INEN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Costo P1 Vs P2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Costo en dólares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Entrevista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247 Vs 247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287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RENTABILIDAD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Bienes de Capital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Cantidad importada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de afectación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Encuesta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0 - (-36%)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28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Inversión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Capital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de afectación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Encuesta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0 - (-38%)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574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Plazas de empleo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Número de desempleados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% de afectación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Encuesta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0 - 54%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Si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241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C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C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Influencia de Salvaguardias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74%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C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C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9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100%</a:t>
                      </a:r>
                      <a:endParaRPr lang="es-EC" sz="9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9259" marR="292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79712" y="404664"/>
            <a:ext cx="4738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CONCLUSIONES</a:t>
            </a:r>
            <a:endParaRPr lang="es-EC" sz="5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65819294"/>
              </p:ext>
            </p:extLst>
          </p:nvPr>
        </p:nvGraphicFramePr>
        <p:xfrm>
          <a:off x="1475656" y="1916832"/>
          <a:ext cx="619268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75656" y="404664"/>
            <a:ext cx="6196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E646D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RECOMENDACIONES</a:t>
            </a:r>
            <a:endParaRPr lang="es-EC" sz="5400" b="1" cap="none" spc="5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E646D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721541546"/>
              </p:ext>
            </p:extLst>
          </p:nvPr>
        </p:nvGraphicFramePr>
        <p:xfrm>
          <a:off x="183569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7476" y="290588"/>
            <a:ext cx="5569153" cy="830997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1115616" y="3573015"/>
            <a:ext cx="2304256" cy="504056"/>
          </a:xfrm>
          <a:prstGeom prst="round2DiagRect">
            <a:avLst/>
          </a:prstGeom>
          <a:solidFill>
            <a:srgbClr val="92D050">
              <a:alpha val="68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MERCANTILISMO</a:t>
            </a:r>
            <a:endParaRPr lang="es-EC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51446"/>
            <a:ext cx="2448272" cy="1889760"/>
          </a:xfrm>
          <a:prstGeom prst="rect">
            <a:avLst/>
          </a:prstGeom>
        </p:spPr>
      </p:pic>
      <p:sp>
        <p:nvSpPr>
          <p:cNvPr id="17" name="Más 16"/>
          <p:cNvSpPr/>
          <p:nvPr/>
        </p:nvSpPr>
        <p:spPr>
          <a:xfrm>
            <a:off x="3491880" y="1648254"/>
            <a:ext cx="792088" cy="772634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8" name="Menos 17"/>
          <p:cNvSpPr/>
          <p:nvPr/>
        </p:nvSpPr>
        <p:spPr>
          <a:xfrm>
            <a:off x="245096" y="2630986"/>
            <a:ext cx="792088" cy="57606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419872" y="242088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Producción nacional</a:t>
            </a:r>
            <a:endParaRPr lang="es-EC" sz="16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16440" y="3068557"/>
            <a:ext cx="165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Importaciones</a:t>
            </a:r>
            <a:endParaRPr lang="es-EC" sz="16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dondear rectángulo de esquina diagonal 20"/>
          <p:cNvSpPr/>
          <p:nvPr/>
        </p:nvSpPr>
        <p:spPr>
          <a:xfrm>
            <a:off x="5111949" y="1199760"/>
            <a:ext cx="3707904" cy="910240"/>
          </a:xfrm>
          <a:prstGeom prst="round2DiagRect">
            <a:avLst/>
          </a:prstGeom>
          <a:solidFill>
            <a:srgbClr val="92D050">
              <a:alpha val="68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INDUSTRIALIZACIÓN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 SUSTITUCIÓN DE IMPORTACIONES</a:t>
            </a:r>
            <a:endParaRPr lang="es-EC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9" y="2188175"/>
            <a:ext cx="3707904" cy="225363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41" y="2424404"/>
            <a:ext cx="1257300" cy="1781175"/>
          </a:xfrm>
          <a:prstGeom prst="rect">
            <a:avLst/>
          </a:prstGeom>
        </p:spPr>
      </p:pic>
      <p:sp>
        <p:nvSpPr>
          <p:cNvPr id="26" name="Redondear rectángulo de esquina diagonal 25"/>
          <p:cNvSpPr/>
          <p:nvPr/>
        </p:nvSpPr>
        <p:spPr>
          <a:xfrm>
            <a:off x="6267841" y="5124222"/>
            <a:ext cx="2304256" cy="628903"/>
          </a:xfrm>
          <a:prstGeom prst="round2DiagRect">
            <a:avLst/>
          </a:prstGeom>
          <a:solidFill>
            <a:srgbClr val="92D050">
              <a:alpha val="68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PRINCIPIO DE ACELERACIÓN</a:t>
            </a:r>
            <a:endParaRPr lang="es-EC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5703"/>
          <a:stretch/>
        </p:blipFill>
        <p:spPr>
          <a:xfrm>
            <a:off x="3130674" y="4589017"/>
            <a:ext cx="3038392" cy="213875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8" y="4904546"/>
            <a:ext cx="1905000" cy="1905000"/>
          </a:xfrm>
          <a:prstGeom prst="rect">
            <a:avLst/>
          </a:prstGeom>
        </p:spPr>
      </p:pic>
      <p:sp>
        <p:nvSpPr>
          <p:cNvPr id="35" name="Forma libre 34"/>
          <p:cNvSpPr/>
          <p:nvPr/>
        </p:nvSpPr>
        <p:spPr>
          <a:xfrm>
            <a:off x="284542" y="556681"/>
            <a:ext cx="8559340" cy="6119276"/>
          </a:xfrm>
          <a:custGeom>
            <a:avLst/>
            <a:gdLst>
              <a:gd name="connsiteX0" fmla="*/ 8559340 w 8559340"/>
              <a:gd name="connsiteY0" fmla="*/ 149152 h 6119276"/>
              <a:gd name="connsiteX1" fmla="*/ 6103523 w 8559340"/>
              <a:gd name="connsiteY1" fmla="*/ 345095 h 6119276"/>
              <a:gd name="connsiteX2" fmla="*/ 5894517 w 8559340"/>
              <a:gd name="connsiteY2" fmla="*/ 18523 h 6119276"/>
              <a:gd name="connsiteX3" fmla="*/ 6077397 w 8559340"/>
              <a:gd name="connsiteY3" fmla="*/ 57712 h 6119276"/>
              <a:gd name="connsiteX4" fmla="*/ 6208025 w 8559340"/>
              <a:gd name="connsiteY4" fmla="*/ 201403 h 6119276"/>
              <a:gd name="connsiteX5" fmla="*/ 5502631 w 8559340"/>
              <a:gd name="connsiteY5" fmla="*/ 423472 h 6119276"/>
              <a:gd name="connsiteX6" fmla="*/ 4784174 w 8559340"/>
              <a:gd name="connsiteY6" fmla="*/ 488786 h 6119276"/>
              <a:gd name="connsiteX7" fmla="*/ 4522917 w 8559340"/>
              <a:gd name="connsiteY7" fmla="*/ 736980 h 6119276"/>
              <a:gd name="connsiteX8" fmla="*/ 4522917 w 8559340"/>
              <a:gd name="connsiteY8" fmla="*/ 998237 h 6119276"/>
              <a:gd name="connsiteX9" fmla="*/ 4758048 w 8559340"/>
              <a:gd name="connsiteY9" fmla="*/ 1546877 h 6119276"/>
              <a:gd name="connsiteX10" fmla="*/ 4614357 w 8559340"/>
              <a:gd name="connsiteY10" fmla="*/ 2265335 h 6119276"/>
              <a:gd name="connsiteX11" fmla="*/ 4326974 w 8559340"/>
              <a:gd name="connsiteY11" fmla="*/ 2657220 h 6119276"/>
              <a:gd name="connsiteX12" fmla="*/ 4470665 w 8559340"/>
              <a:gd name="connsiteY12" fmla="*/ 3218923 h 6119276"/>
              <a:gd name="connsiteX13" fmla="*/ 4013465 w 8559340"/>
              <a:gd name="connsiteY13" fmla="*/ 3623872 h 6119276"/>
              <a:gd name="connsiteX14" fmla="*/ 3059877 w 8559340"/>
              <a:gd name="connsiteY14" fmla="*/ 3767563 h 6119276"/>
              <a:gd name="connsiteX15" fmla="*/ 3477888 w 8559340"/>
              <a:gd name="connsiteY15" fmla="*/ 3271175 h 6119276"/>
              <a:gd name="connsiteX16" fmla="*/ 3830585 w 8559340"/>
              <a:gd name="connsiteY16" fmla="*/ 3649997 h 6119276"/>
              <a:gd name="connsiteX17" fmla="*/ 3765271 w 8559340"/>
              <a:gd name="connsiteY17" fmla="*/ 3832877 h 6119276"/>
              <a:gd name="connsiteX18" fmla="*/ 2093225 w 8559340"/>
              <a:gd name="connsiteY18" fmla="*/ 3976569 h 6119276"/>
              <a:gd name="connsiteX19" fmla="*/ 1453145 w 8559340"/>
              <a:gd name="connsiteY19" fmla="*/ 3754500 h 6119276"/>
              <a:gd name="connsiteX20" fmla="*/ 813065 w 8559340"/>
              <a:gd name="connsiteY20" fmla="*/ 3832877 h 6119276"/>
              <a:gd name="connsiteX21" fmla="*/ 251363 w 8559340"/>
              <a:gd name="connsiteY21" fmla="*/ 4185575 h 6119276"/>
              <a:gd name="connsiteX22" fmla="*/ 133797 w 8559340"/>
              <a:gd name="connsiteY22" fmla="*/ 4172512 h 6119276"/>
              <a:gd name="connsiteX23" fmla="*/ 3168 w 8559340"/>
              <a:gd name="connsiteY23" fmla="*/ 4211700 h 6119276"/>
              <a:gd name="connsiteX24" fmla="*/ 94608 w 8559340"/>
              <a:gd name="connsiteY24" fmla="*/ 3819815 h 6119276"/>
              <a:gd name="connsiteX25" fmla="*/ 630185 w 8559340"/>
              <a:gd name="connsiteY25" fmla="*/ 4041883 h 6119276"/>
              <a:gd name="connsiteX26" fmla="*/ 212174 w 8559340"/>
              <a:gd name="connsiteY26" fmla="*/ 5099975 h 6119276"/>
              <a:gd name="connsiteX27" fmla="*/ 186048 w 8559340"/>
              <a:gd name="connsiteY27" fmla="*/ 5792306 h 6119276"/>
              <a:gd name="connsiteX28" fmla="*/ 813065 w 8559340"/>
              <a:gd name="connsiteY28" fmla="*/ 5805369 h 6119276"/>
              <a:gd name="connsiteX29" fmla="*/ 1152700 w 8559340"/>
              <a:gd name="connsiteY29" fmla="*/ 6118877 h 6119276"/>
              <a:gd name="connsiteX30" fmla="*/ 1871157 w 8559340"/>
              <a:gd name="connsiteY30" fmla="*/ 5857620 h 611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559340" h="6119276">
                <a:moveTo>
                  <a:pt x="8559340" y="149152"/>
                </a:moveTo>
                <a:cubicBezTo>
                  <a:pt x="7553500" y="258009"/>
                  <a:pt x="6547660" y="366867"/>
                  <a:pt x="6103523" y="345095"/>
                </a:cubicBezTo>
                <a:cubicBezTo>
                  <a:pt x="5659386" y="323324"/>
                  <a:pt x="5898871" y="66420"/>
                  <a:pt x="5894517" y="18523"/>
                </a:cubicBezTo>
                <a:cubicBezTo>
                  <a:pt x="5890163" y="-29374"/>
                  <a:pt x="6025146" y="27232"/>
                  <a:pt x="6077397" y="57712"/>
                </a:cubicBezTo>
                <a:cubicBezTo>
                  <a:pt x="6129648" y="88192"/>
                  <a:pt x="6303819" y="140443"/>
                  <a:pt x="6208025" y="201403"/>
                </a:cubicBezTo>
                <a:cubicBezTo>
                  <a:pt x="6112231" y="262363"/>
                  <a:pt x="5739939" y="375575"/>
                  <a:pt x="5502631" y="423472"/>
                </a:cubicBezTo>
                <a:cubicBezTo>
                  <a:pt x="5265323" y="471369"/>
                  <a:pt x="4947460" y="436535"/>
                  <a:pt x="4784174" y="488786"/>
                </a:cubicBezTo>
                <a:cubicBezTo>
                  <a:pt x="4620888" y="541037"/>
                  <a:pt x="4566460" y="652072"/>
                  <a:pt x="4522917" y="736980"/>
                </a:cubicBezTo>
                <a:cubicBezTo>
                  <a:pt x="4479374" y="821888"/>
                  <a:pt x="4483728" y="863254"/>
                  <a:pt x="4522917" y="998237"/>
                </a:cubicBezTo>
                <a:cubicBezTo>
                  <a:pt x="4562105" y="1133220"/>
                  <a:pt x="4742808" y="1335694"/>
                  <a:pt x="4758048" y="1546877"/>
                </a:cubicBezTo>
                <a:cubicBezTo>
                  <a:pt x="4773288" y="1758060"/>
                  <a:pt x="4686203" y="2080278"/>
                  <a:pt x="4614357" y="2265335"/>
                </a:cubicBezTo>
                <a:cubicBezTo>
                  <a:pt x="4542511" y="2450392"/>
                  <a:pt x="4350923" y="2498289"/>
                  <a:pt x="4326974" y="2657220"/>
                </a:cubicBezTo>
                <a:cubicBezTo>
                  <a:pt x="4303025" y="2816151"/>
                  <a:pt x="4522916" y="3057814"/>
                  <a:pt x="4470665" y="3218923"/>
                </a:cubicBezTo>
                <a:cubicBezTo>
                  <a:pt x="4418414" y="3380032"/>
                  <a:pt x="4248596" y="3532432"/>
                  <a:pt x="4013465" y="3623872"/>
                </a:cubicBezTo>
                <a:cubicBezTo>
                  <a:pt x="3778334" y="3715312"/>
                  <a:pt x="3149140" y="3826346"/>
                  <a:pt x="3059877" y="3767563"/>
                </a:cubicBezTo>
                <a:cubicBezTo>
                  <a:pt x="2970614" y="3708780"/>
                  <a:pt x="3349437" y="3290769"/>
                  <a:pt x="3477888" y="3271175"/>
                </a:cubicBezTo>
                <a:cubicBezTo>
                  <a:pt x="3606339" y="3251581"/>
                  <a:pt x="3782688" y="3556380"/>
                  <a:pt x="3830585" y="3649997"/>
                </a:cubicBezTo>
                <a:cubicBezTo>
                  <a:pt x="3878482" y="3743614"/>
                  <a:pt x="4054831" y="3778448"/>
                  <a:pt x="3765271" y="3832877"/>
                </a:cubicBezTo>
                <a:cubicBezTo>
                  <a:pt x="3475711" y="3887306"/>
                  <a:pt x="2478579" y="3989632"/>
                  <a:pt x="2093225" y="3976569"/>
                </a:cubicBezTo>
                <a:cubicBezTo>
                  <a:pt x="1707871" y="3963506"/>
                  <a:pt x="1666505" y="3778449"/>
                  <a:pt x="1453145" y="3754500"/>
                </a:cubicBezTo>
                <a:cubicBezTo>
                  <a:pt x="1239785" y="3730551"/>
                  <a:pt x="1013362" y="3761031"/>
                  <a:pt x="813065" y="3832877"/>
                </a:cubicBezTo>
                <a:cubicBezTo>
                  <a:pt x="612768" y="3904723"/>
                  <a:pt x="364574" y="4128969"/>
                  <a:pt x="251363" y="4185575"/>
                </a:cubicBezTo>
                <a:cubicBezTo>
                  <a:pt x="138152" y="4242181"/>
                  <a:pt x="175163" y="4168158"/>
                  <a:pt x="133797" y="4172512"/>
                </a:cubicBezTo>
                <a:cubicBezTo>
                  <a:pt x="92431" y="4176866"/>
                  <a:pt x="9699" y="4270483"/>
                  <a:pt x="3168" y="4211700"/>
                </a:cubicBezTo>
                <a:cubicBezTo>
                  <a:pt x="-3364" y="4152917"/>
                  <a:pt x="-9895" y="3848118"/>
                  <a:pt x="94608" y="3819815"/>
                </a:cubicBezTo>
                <a:cubicBezTo>
                  <a:pt x="199111" y="3791512"/>
                  <a:pt x="610591" y="3828523"/>
                  <a:pt x="630185" y="4041883"/>
                </a:cubicBezTo>
                <a:cubicBezTo>
                  <a:pt x="649779" y="4255243"/>
                  <a:pt x="286197" y="4808238"/>
                  <a:pt x="212174" y="5099975"/>
                </a:cubicBezTo>
                <a:cubicBezTo>
                  <a:pt x="138151" y="5391712"/>
                  <a:pt x="85900" y="5674740"/>
                  <a:pt x="186048" y="5792306"/>
                </a:cubicBezTo>
                <a:cubicBezTo>
                  <a:pt x="286196" y="5909872"/>
                  <a:pt x="651956" y="5750940"/>
                  <a:pt x="813065" y="5805369"/>
                </a:cubicBezTo>
                <a:cubicBezTo>
                  <a:pt x="974174" y="5859798"/>
                  <a:pt x="976351" y="6110169"/>
                  <a:pt x="1152700" y="6118877"/>
                </a:cubicBezTo>
                <a:cubicBezTo>
                  <a:pt x="1329049" y="6127586"/>
                  <a:pt x="1600103" y="5992603"/>
                  <a:pt x="1871157" y="5857620"/>
                </a:cubicBezTo>
              </a:path>
            </a:pathLst>
          </a:custGeom>
          <a:ln w="28575">
            <a:solidFill>
              <a:srgbClr val="F17C6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66" y="5237921"/>
            <a:ext cx="13525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18" grpId="0" animBg="1"/>
      <p:bldP spid="19" grpId="0"/>
      <p:bldP spid="20" grpId="0"/>
      <p:bldP spid="21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99202" y="35088"/>
            <a:ext cx="3767378" cy="83099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17C6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17C6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65" y="835253"/>
            <a:ext cx="5330092" cy="410445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493658" y="1795690"/>
            <a:ext cx="2376264" cy="1754326"/>
          </a:xfrm>
          <a:prstGeom prst="rect">
            <a:avLst/>
          </a:prstGeom>
          <a:solidFill>
            <a:srgbClr val="F17C69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76300" dist="1130300" dir="19620000" algn="ctr" rotWithShape="0">
                    <a:srgbClr val="000000">
                      <a:alpha val="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Investigar el desarrollo de la industria bajo la influencia de las sobretasas arancelarias</a:t>
            </a:r>
            <a:endParaRPr lang="es-EC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76300" dist="1130300" dir="19620000" algn="ctr" rotWithShape="0">
                  <a:srgbClr val="000000">
                    <a:alpha val="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3565"/>
            <a:ext cx="4084464" cy="533481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5942564" y="2924944"/>
            <a:ext cx="2376264" cy="1754326"/>
          </a:xfrm>
          <a:prstGeom prst="rect">
            <a:avLst/>
          </a:prstGeom>
          <a:solidFill>
            <a:srgbClr val="F17C69">
              <a:alpha val="58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Determinar los factores económicos que afectan a las operaciones internacionales</a:t>
            </a:r>
            <a:endParaRPr lang="es-EC" b="1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49" y="3743544"/>
            <a:ext cx="3825223" cy="314401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455928" y="5038211"/>
            <a:ext cx="2376264" cy="1200329"/>
          </a:xfrm>
          <a:prstGeom prst="rect">
            <a:avLst/>
          </a:prstGeom>
          <a:solidFill>
            <a:srgbClr val="F17C69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Determinar los impactos normativos en la Industria</a:t>
            </a:r>
            <a:endParaRPr lang="es-EC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35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28" y="4230220"/>
            <a:ext cx="3009900" cy="2762250"/>
          </a:xfrm>
          <a:prstGeom prst="rect">
            <a:avLst/>
          </a:prstGeom>
        </p:spPr>
      </p:pic>
      <p:sp>
        <p:nvSpPr>
          <p:cNvPr id="6" name="Pergamino horizontal 5"/>
          <p:cNvSpPr/>
          <p:nvPr/>
        </p:nvSpPr>
        <p:spPr>
          <a:xfrm>
            <a:off x="38572" y="2130713"/>
            <a:ext cx="2880320" cy="1944216"/>
          </a:xfrm>
          <a:prstGeom prst="horizontalScroll">
            <a:avLst/>
          </a:prstGeom>
          <a:solidFill>
            <a:srgbClr val="EAB658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Carácter Empírico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53" y="3203970"/>
            <a:ext cx="2970682" cy="2571762"/>
          </a:xfrm>
          <a:prstGeom prst="rect">
            <a:avLst/>
          </a:prstGeom>
        </p:spPr>
      </p:pic>
      <p:sp>
        <p:nvSpPr>
          <p:cNvPr id="8" name="Pergamino horizontal 7"/>
          <p:cNvSpPr/>
          <p:nvPr/>
        </p:nvSpPr>
        <p:spPr>
          <a:xfrm>
            <a:off x="6252468" y="65721"/>
            <a:ext cx="2880320" cy="1944216"/>
          </a:xfrm>
          <a:prstGeom prst="horizontalScroll">
            <a:avLst/>
          </a:prstGeom>
          <a:solidFill>
            <a:srgbClr val="EAB658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de estudio</a:t>
            </a:r>
            <a:endParaRPr lang="es-EC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rgamino horizontal 8"/>
          <p:cNvSpPr/>
          <p:nvPr/>
        </p:nvSpPr>
        <p:spPr>
          <a:xfrm>
            <a:off x="3137495" y="746629"/>
            <a:ext cx="2880320" cy="1944216"/>
          </a:xfrm>
          <a:prstGeom prst="horizontalScroll">
            <a:avLst/>
          </a:prstGeom>
          <a:solidFill>
            <a:srgbClr val="EAB658"/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 Descriptivo</a:t>
            </a:r>
            <a:endParaRPr lang="es-EC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535" y="82978"/>
            <a:ext cx="4897623" cy="83099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9933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9933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324475" y="1767515"/>
            <a:ext cx="27363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P1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2014-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</a:t>
            </a:r>
            <a:endParaRPr lang="es-EC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P2 </a:t>
            </a:r>
            <a:r>
              <a:rPr lang="es-ES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2015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-2016</a:t>
            </a:r>
            <a:endParaRPr lang="es-EC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6 CuadroTexto"/>
          <p:cNvSpPr txBox="1"/>
          <p:nvPr/>
        </p:nvSpPr>
        <p:spPr>
          <a:xfrm>
            <a:off x="3363410" y="250265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Situación del Sector</a:t>
            </a:r>
          </a:p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Pichincha </a:t>
            </a:r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AITE</a:t>
            </a:r>
          </a:p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 CuadroTexto"/>
          <p:cNvSpPr txBox="1"/>
          <p:nvPr/>
        </p:nvSpPr>
        <p:spPr>
          <a:xfrm>
            <a:off x="217996" y="3919637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Variables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cuantitativas y cualitativas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70" y="2871119"/>
            <a:ext cx="2126603" cy="30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1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796353"/>
              </p:ext>
            </p:extLst>
          </p:nvPr>
        </p:nvGraphicFramePr>
        <p:xfrm>
          <a:off x="251520" y="1124744"/>
          <a:ext cx="8496944" cy="4968548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2263"/>
                <a:gridCol w="13224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7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/>
              </a:tblGrid>
              <a:tr h="19874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ALCANCE DEL ESTUDIO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85">
                <a:tc rowSpan="8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COMERCIAL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DESCRIPCIÓN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KPI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UNIDADES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COMPARACIÓN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FUENTE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87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ACUERDOS COMERCIALES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49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DESARROLLO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Compra materias primas y productos terminados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Ventas productos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FOB anual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P1 - P2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AITE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62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INTERCAMBIO COMERCIAL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Importaciones y exportaciones por bloque económico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$ FOB anual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P1 - P2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AITE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748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CRECIMIENTO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Volumen exportaciones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Toneladas métricas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P1 - P2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AITE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87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Times New Roman"/>
                          <a:ea typeface="Times New Roman"/>
                          <a:cs typeface="Times New Roman"/>
                        </a:rPr>
                        <a:t>OFICINAS COMERCIALES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9622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AGREGADURÍAS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COMERCIALES PROECUADOR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Ferias Nacionales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Ferias Internacionales                                                                                         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empresas participantes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P1 - P2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ENCUESTA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874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Times New Roman"/>
                          <a:ea typeface="Times New Roman"/>
                          <a:cs typeface="Times New Roman"/>
                        </a:rPr>
                        <a:t>ETIQUETADO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96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NORMATIVO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REGLAMENTO TÉCNICO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Certificado INEN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Tiempo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en dólares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P1 - P2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ENCUESTA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7949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ECONÓMICO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RENTABILIDAD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Bienes de capital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Inversión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Plaza de empleo</a:t>
                      </a:r>
                      <a:endParaRPr lang="es-EC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Cantidad $ Importación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200"/>
                        <a:buFont typeface="Arial"/>
                        <a:buChar char="•"/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de afectación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P1 - P2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BCE </a:t>
                      </a:r>
                      <a:endParaRPr lang="es-EC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39" marR="4523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27584" y="116632"/>
            <a:ext cx="7613111" cy="830997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8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ALCANCE DEL ESTUDIO</a:t>
            </a:r>
            <a:endParaRPr lang="es-EC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99020686"/>
              </p:ext>
            </p:extLst>
          </p:nvPr>
        </p:nvGraphicFramePr>
        <p:xfrm>
          <a:off x="-161850" y="3205121"/>
          <a:ext cx="878497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9550"/>
            <a:ext cx="9144000" cy="144655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646D3"/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</a:rPr>
              <a:t>SALVAGUARDIAS </a:t>
            </a:r>
            <a:r>
              <a:rPr lang="es-ES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646D3"/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</a:rPr>
              <a:t>APLICADAS</a:t>
            </a:r>
          </a:p>
          <a:p>
            <a:pPr algn="ctr"/>
            <a:r>
              <a:rPr lang="es-ES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646D3"/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</a:rPr>
              <a:t> </a:t>
            </a:r>
            <a:r>
              <a:rPr lang="es-ES" sz="4400" b="1" cap="none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646D3"/>
                </a:solidFill>
                <a:effectLst>
                  <a:glow rad="38100">
                    <a:schemeClr val="bg1">
                      <a:lumMod val="95000"/>
                      <a:alpha val="40000"/>
                    </a:schemeClr>
                  </a:glow>
                </a:effectLst>
              </a:rPr>
              <a:t>A LA INDUSTRIA TEXTIL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E646D3"/>
              </a:solidFill>
              <a:effectLst>
                <a:glow rad="38100">
                  <a:schemeClr val="bg1">
                    <a:lumMod val="9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06" y="3660114"/>
            <a:ext cx="738758" cy="52768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547664" y="34622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s-EC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9999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04" y="3660114"/>
            <a:ext cx="738758" cy="52768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730555" y="345824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15</a:t>
            </a:r>
            <a:endParaRPr lang="es-EC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9999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42" y="3708373"/>
            <a:ext cx="738758" cy="5276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716016" y="348557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r>
              <a:rPr lang="es-EC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s-EC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9999FF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709442"/>
            <a:ext cx="738758" cy="52768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441499" y="35105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r>
              <a:rPr lang="es-EC" sz="54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9999FF"/>
                </a:solidFill>
                <a:effectLst>
                  <a:glow rad="101600">
                    <a:schemeClr val="bg1">
                      <a:lumMod val="95000"/>
                      <a:alpha val="6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es-EC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9999FF"/>
              </a:solidFill>
              <a:effectLst>
                <a:glow rad="101600">
                  <a:schemeClr val="bg1">
                    <a:lumMod val="95000"/>
                    <a:alpha val="6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1540" y="4941168"/>
            <a:ext cx="1512168" cy="1137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2293421" y="602128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</a:t>
            </a:r>
            <a:r>
              <a:rPr lang="es-ES" b="1" dirty="0"/>
              <a:t>MILLONES DE DÓLARES)</a:t>
            </a:r>
            <a:endParaRPr lang="es-EC" dirty="0"/>
          </a:p>
        </p:txBody>
      </p:sp>
      <p:sp>
        <p:nvSpPr>
          <p:cNvPr id="12" name="Rectángulo 11"/>
          <p:cNvSpPr/>
          <p:nvPr/>
        </p:nvSpPr>
        <p:spPr>
          <a:xfrm>
            <a:off x="179512" y="476672"/>
            <a:ext cx="8836330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D780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ED780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428824"/>
              </p:ext>
            </p:extLst>
          </p:nvPr>
        </p:nvGraphicFramePr>
        <p:xfrm>
          <a:off x="0" y="1772816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8937"/>
              </p:ext>
            </p:extLst>
          </p:nvPr>
        </p:nvGraphicFramePr>
        <p:xfrm>
          <a:off x="4572000" y="1772816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5098" y="188640"/>
            <a:ext cx="8836330" cy="769441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C" sz="4400" b="1" cap="none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ED7803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IMPORTACIONES DEL SECTOR</a:t>
            </a:r>
            <a:endParaRPr lang="es-EC" sz="4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ED7803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55022"/>
              </p:ext>
            </p:extLst>
          </p:nvPr>
        </p:nvGraphicFramePr>
        <p:xfrm>
          <a:off x="4499992" y="1124744"/>
          <a:ext cx="462143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713986"/>
              </p:ext>
            </p:extLst>
          </p:nvPr>
        </p:nvGraphicFramePr>
        <p:xfrm>
          <a:off x="-17388" y="1124744"/>
          <a:ext cx="44999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7 Diagrama"/>
          <p:cNvGraphicFramePr/>
          <p:nvPr>
            <p:extLst>
              <p:ext uri="{D42A27DB-BD31-4B8C-83A1-F6EECF244321}">
                <p14:modId xmlns:p14="http://schemas.microsoft.com/office/powerpoint/2010/main" val="102865017"/>
              </p:ext>
            </p:extLst>
          </p:nvPr>
        </p:nvGraphicFramePr>
        <p:xfrm>
          <a:off x="827584" y="5890344"/>
          <a:ext cx="7488832" cy="967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399007" y="54452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(</a:t>
            </a:r>
            <a:r>
              <a:rPr lang="es-ES" b="1" dirty="0"/>
              <a:t>MILLONES DE DÓLARES)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8882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2178</TotalTime>
  <Words>945</Words>
  <Application>Microsoft Office PowerPoint</Application>
  <PresentationFormat>Presentación en pantalla (4:3)</PresentationFormat>
  <Paragraphs>378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Calisto MT</vt:lpstr>
      <vt:lpstr>Times New Roman</vt:lpstr>
      <vt:lpstr>Trebuchet MS</vt:lpstr>
      <vt:lpstr>Wingdings 3</vt:lpstr>
      <vt:lpstr>Tema de Office</vt:lpstr>
      <vt:lpstr>Faceta</vt:lpstr>
      <vt:lpstr>INGENIERÍA EN COMERCIO EXTERIOR Y NEGOCIACIÓN INTERNACIONAL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Enero – Agosto (Millones de dólares)</vt:lpstr>
      <vt:lpstr>Enero – Agosto (Millones de dólares)</vt:lpstr>
      <vt:lpstr>Enero – Agosto (Millones de dólares)</vt:lpstr>
      <vt:lpstr>Enero – Agosto (Millones de dólares)</vt:lpstr>
      <vt:lpstr>Presentación de PowerPoint</vt:lpstr>
      <vt:lpstr>Presentación de PowerPoint</vt:lpstr>
      <vt:lpstr>Presentación de PowerPoint</vt:lpstr>
      <vt:lpstr>Presentación de PowerPoint</vt:lpstr>
      <vt:lpstr>EL MERCADO LABORAL EN LA INDUSTRIA TEXTIL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use5r</dc:creator>
  <cp:lastModifiedBy>fierro</cp:lastModifiedBy>
  <cp:revision>77</cp:revision>
  <dcterms:created xsi:type="dcterms:W3CDTF">2017-03-21T15:06:35Z</dcterms:created>
  <dcterms:modified xsi:type="dcterms:W3CDTF">2017-03-27T17:43:46Z</dcterms:modified>
</cp:coreProperties>
</file>