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0" r:id="rId4"/>
    <p:sldId id="271" r:id="rId5"/>
    <p:sldId id="257" r:id="rId6"/>
    <p:sldId id="263" r:id="rId7"/>
    <p:sldId id="274" r:id="rId8"/>
    <p:sldId id="258" r:id="rId9"/>
    <p:sldId id="262" r:id="rId10"/>
    <p:sldId id="273" r:id="rId11"/>
    <p:sldId id="276" r:id="rId12"/>
    <p:sldId id="265" r:id="rId13"/>
    <p:sldId id="275" r:id="rId14"/>
    <p:sldId id="278" r:id="rId1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33" autoAdjust="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523BD5-1119-4D1D-8580-1FE8B1207729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2D1227D6-A116-4C99-A0F4-1B979E69AD06}">
      <dgm:prSet phldrT="[Texto]"/>
      <dgm:spPr/>
      <dgm:t>
        <a:bodyPr/>
        <a:lstStyle/>
        <a:p>
          <a:r>
            <a:rPr lang="es-EC" dirty="0" smtClean="0"/>
            <a:t>Registro</a:t>
          </a:r>
          <a:endParaRPr lang="es-CR" dirty="0"/>
        </a:p>
      </dgm:t>
    </dgm:pt>
    <dgm:pt modelId="{6595A81E-CA97-4F89-8092-0644E3826E32}" type="parTrans" cxnId="{708D29A0-1CF2-45A2-8D80-A3BD44D520FD}">
      <dgm:prSet/>
      <dgm:spPr/>
      <dgm:t>
        <a:bodyPr/>
        <a:lstStyle/>
        <a:p>
          <a:endParaRPr lang="es-CR"/>
        </a:p>
      </dgm:t>
    </dgm:pt>
    <dgm:pt modelId="{9E7AC3A8-16A4-4D9B-8C03-7A315F162DB0}" type="sibTrans" cxnId="{708D29A0-1CF2-45A2-8D80-A3BD44D520FD}">
      <dgm:prSet/>
      <dgm:spPr/>
      <dgm:t>
        <a:bodyPr/>
        <a:lstStyle/>
        <a:p>
          <a:endParaRPr lang="es-CR"/>
        </a:p>
      </dgm:t>
    </dgm:pt>
    <dgm:pt modelId="{B7CEC361-574F-4C0F-AA28-8EA257755A26}">
      <dgm:prSet phldrT="[Texto]"/>
      <dgm:spPr/>
      <dgm:t>
        <a:bodyPr/>
        <a:lstStyle/>
        <a:p>
          <a:r>
            <a:rPr lang="es-EC" dirty="0" err="1" smtClean="0"/>
            <a:t>Analisis</a:t>
          </a:r>
          <a:endParaRPr lang="es-CR" dirty="0"/>
        </a:p>
      </dgm:t>
    </dgm:pt>
    <dgm:pt modelId="{4D0663FA-F354-43AD-84FF-CF34FB7EC9F9}" type="parTrans" cxnId="{8D583D57-0957-4B35-9048-A1312102B7BA}">
      <dgm:prSet/>
      <dgm:spPr/>
      <dgm:t>
        <a:bodyPr/>
        <a:lstStyle/>
        <a:p>
          <a:endParaRPr lang="es-CR"/>
        </a:p>
      </dgm:t>
    </dgm:pt>
    <dgm:pt modelId="{25C26A8C-7DBD-4FC4-A205-AD2406F23114}" type="sibTrans" cxnId="{8D583D57-0957-4B35-9048-A1312102B7BA}">
      <dgm:prSet/>
      <dgm:spPr/>
      <dgm:t>
        <a:bodyPr/>
        <a:lstStyle/>
        <a:p>
          <a:endParaRPr lang="es-CR"/>
        </a:p>
      </dgm:t>
    </dgm:pt>
    <dgm:pt modelId="{A838232F-731B-4153-BDCF-9867A65CC9F3}">
      <dgm:prSet phldrT="[Texto]"/>
      <dgm:spPr/>
      <dgm:t>
        <a:bodyPr/>
        <a:lstStyle/>
        <a:p>
          <a:r>
            <a:rPr lang="es-EC" dirty="0" smtClean="0"/>
            <a:t>Gestión</a:t>
          </a:r>
          <a:endParaRPr lang="es-CR" dirty="0"/>
        </a:p>
      </dgm:t>
    </dgm:pt>
    <dgm:pt modelId="{D0440188-9FCE-4A09-860F-6EC9A44BD6D9}" type="parTrans" cxnId="{1D3D7FF2-E430-454D-9FE3-8B41BDC536C6}">
      <dgm:prSet/>
      <dgm:spPr/>
      <dgm:t>
        <a:bodyPr/>
        <a:lstStyle/>
        <a:p>
          <a:endParaRPr lang="es-CR"/>
        </a:p>
      </dgm:t>
    </dgm:pt>
    <dgm:pt modelId="{FB9AB3B3-2C51-4D50-B1AE-C3DB04C83429}" type="sibTrans" cxnId="{1D3D7FF2-E430-454D-9FE3-8B41BDC536C6}">
      <dgm:prSet/>
      <dgm:spPr/>
      <dgm:t>
        <a:bodyPr/>
        <a:lstStyle/>
        <a:p>
          <a:endParaRPr lang="es-CR"/>
        </a:p>
      </dgm:t>
    </dgm:pt>
    <dgm:pt modelId="{4AF24B7C-A6A1-4D0E-AF20-4AFE156D5D3B}" type="pres">
      <dgm:prSet presAssocID="{43523BD5-1119-4D1D-8580-1FE8B1207729}" presName="Name0" presStyleCnt="0">
        <dgm:presLayoutVars>
          <dgm:dir/>
          <dgm:resizeHandles val="exact"/>
        </dgm:presLayoutVars>
      </dgm:prSet>
      <dgm:spPr/>
    </dgm:pt>
    <dgm:pt modelId="{11D8FB33-F15F-4ED3-B18C-DC10FC207008}" type="pres">
      <dgm:prSet presAssocID="{2D1227D6-A116-4C99-A0F4-1B979E69AD0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F813DF-964E-45A7-9B2B-32A52BAFFA0D}" type="pres">
      <dgm:prSet presAssocID="{9E7AC3A8-16A4-4D9B-8C03-7A315F162DB0}" presName="sibTrans" presStyleLbl="sibTrans2D1" presStyleIdx="0" presStyleCnt="2"/>
      <dgm:spPr/>
      <dgm:t>
        <a:bodyPr/>
        <a:lstStyle/>
        <a:p>
          <a:endParaRPr lang="es-ES"/>
        </a:p>
      </dgm:t>
    </dgm:pt>
    <dgm:pt modelId="{047F936C-7379-4002-9642-45C2E3887AAE}" type="pres">
      <dgm:prSet presAssocID="{9E7AC3A8-16A4-4D9B-8C03-7A315F162DB0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C94DD3BD-FA57-4252-A9F7-EC22F16B8418}" type="pres">
      <dgm:prSet presAssocID="{B7CEC361-574F-4C0F-AA28-8EA257755A2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77F775-8AD7-4EF8-9333-0A2739999C85}" type="pres">
      <dgm:prSet presAssocID="{25C26A8C-7DBD-4FC4-A205-AD2406F23114}" presName="sibTrans" presStyleLbl="sibTrans2D1" presStyleIdx="1" presStyleCnt="2"/>
      <dgm:spPr/>
      <dgm:t>
        <a:bodyPr/>
        <a:lstStyle/>
        <a:p>
          <a:endParaRPr lang="es-ES"/>
        </a:p>
      </dgm:t>
    </dgm:pt>
    <dgm:pt modelId="{5A784158-00A9-4D11-AAF7-2CCE390900A0}" type="pres">
      <dgm:prSet presAssocID="{25C26A8C-7DBD-4FC4-A205-AD2406F23114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34AC7D25-008F-4FB5-AFCC-7865D0F29B11}" type="pres">
      <dgm:prSet presAssocID="{A838232F-731B-4153-BDCF-9867A65CC9F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D3D7FF2-E430-454D-9FE3-8B41BDC536C6}" srcId="{43523BD5-1119-4D1D-8580-1FE8B1207729}" destId="{A838232F-731B-4153-BDCF-9867A65CC9F3}" srcOrd="2" destOrd="0" parTransId="{D0440188-9FCE-4A09-860F-6EC9A44BD6D9}" sibTransId="{FB9AB3B3-2C51-4D50-B1AE-C3DB04C83429}"/>
    <dgm:cxn modelId="{708D29A0-1CF2-45A2-8D80-A3BD44D520FD}" srcId="{43523BD5-1119-4D1D-8580-1FE8B1207729}" destId="{2D1227D6-A116-4C99-A0F4-1B979E69AD06}" srcOrd="0" destOrd="0" parTransId="{6595A81E-CA97-4F89-8092-0644E3826E32}" sibTransId="{9E7AC3A8-16A4-4D9B-8C03-7A315F162DB0}"/>
    <dgm:cxn modelId="{5AF693CF-F301-451E-8040-E4255415E4C4}" type="presOf" srcId="{B7CEC361-574F-4C0F-AA28-8EA257755A26}" destId="{C94DD3BD-FA57-4252-A9F7-EC22F16B8418}" srcOrd="0" destOrd="0" presId="urn:microsoft.com/office/officeart/2005/8/layout/process1"/>
    <dgm:cxn modelId="{8D583D57-0957-4B35-9048-A1312102B7BA}" srcId="{43523BD5-1119-4D1D-8580-1FE8B1207729}" destId="{B7CEC361-574F-4C0F-AA28-8EA257755A26}" srcOrd="1" destOrd="0" parTransId="{4D0663FA-F354-43AD-84FF-CF34FB7EC9F9}" sibTransId="{25C26A8C-7DBD-4FC4-A205-AD2406F23114}"/>
    <dgm:cxn modelId="{0F44847A-5591-4F2D-8A1E-A36A8B7C665C}" type="presOf" srcId="{25C26A8C-7DBD-4FC4-A205-AD2406F23114}" destId="{8677F775-8AD7-4EF8-9333-0A2739999C85}" srcOrd="0" destOrd="0" presId="urn:microsoft.com/office/officeart/2005/8/layout/process1"/>
    <dgm:cxn modelId="{02B91FD1-B577-49C7-89B6-902BFBB23FF2}" type="presOf" srcId="{43523BD5-1119-4D1D-8580-1FE8B1207729}" destId="{4AF24B7C-A6A1-4D0E-AF20-4AFE156D5D3B}" srcOrd="0" destOrd="0" presId="urn:microsoft.com/office/officeart/2005/8/layout/process1"/>
    <dgm:cxn modelId="{0DBAB278-5151-4C41-9FFB-6287726691A2}" type="presOf" srcId="{25C26A8C-7DBD-4FC4-A205-AD2406F23114}" destId="{5A784158-00A9-4D11-AAF7-2CCE390900A0}" srcOrd="1" destOrd="0" presId="urn:microsoft.com/office/officeart/2005/8/layout/process1"/>
    <dgm:cxn modelId="{CD71685A-2231-4C56-AEB3-DA71DCE0031C}" type="presOf" srcId="{9E7AC3A8-16A4-4D9B-8C03-7A315F162DB0}" destId="{A2F813DF-964E-45A7-9B2B-32A52BAFFA0D}" srcOrd="0" destOrd="0" presId="urn:microsoft.com/office/officeart/2005/8/layout/process1"/>
    <dgm:cxn modelId="{29243517-7305-48F0-AA07-73402229300C}" type="presOf" srcId="{2D1227D6-A116-4C99-A0F4-1B979E69AD06}" destId="{11D8FB33-F15F-4ED3-B18C-DC10FC207008}" srcOrd="0" destOrd="0" presId="urn:microsoft.com/office/officeart/2005/8/layout/process1"/>
    <dgm:cxn modelId="{EBBA400B-59C3-4455-87DB-87608D41C56C}" type="presOf" srcId="{A838232F-731B-4153-BDCF-9867A65CC9F3}" destId="{34AC7D25-008F-4FB5-AFCC-7865D0F29B11}" srcOrd="0" destOrd="0" presId="urn:microsoft.com/office/officeart/2005/8/layout/process1"/>
    <dgm:cxn modelId="{4AC0177D-88B8-4081-A25C-618629BAB0D5}" type="presOf" srcId="{9E7AC3A8-16A4-4D9B-8C03-7A315F162DB0}" destId="{047F936C-7379-4002-9642-45C2E3887AAE}" srcOrd="1" destOrd="0" presId="urn:microsoft.com/office/officeart/2005/8/layout/process1"/>
    <dgm:cxn modelId="{846AB991-7F95-4FA1-9476-C4780F740E86}" type="presParOf" srcId="{4AF24B7C-A6A1-4D0E-AF20-4AFE156D5D3B}" destId="{11D8FB33-F15F-4ED3-B18C-DC10FC207008}" srcOrd="0" destOrd="0" presId="urn:microsoft.com/office/officeart/2005/8/layout/process1"/>
    <dgm:cxn modelId="{721AB28A-4E70-4CB9-9BFB-A44BBD7BB3C7}" type="presParOf" srcId="{4AF24B7C-A6A1-4D0E-AF20-4AFE156D5D3B}" destId="{A2F813DF-964E-45A7-9B2B-32A52BAFFA0D}" srcOrd="1" destOrd="0" presId="urn:microsoft.com/office/officeart/2005/8/layout/process1"/>
    <dgm:cxn modelId="{11F6DB26-73BA-432B-8C46-5BD77BEC3A9F}" type="presParOf" srcId="{A2F813DF-964E-45A7-9B2B-32A52BAFFA0D}" destId="{047F936C-7379-4002-9642-45C2E3887AAE}" srcOrd="0" destOrd="0" presId="urn:microsoft.com/office/officeart/2005/8/layout/process1"/>
    <dgm:cxn modelId="{47E750E4-0569-4435-87CB-86B8A5595D46}" type="presParOf" srcId="{4AF24B7C-A6A1-4D0E-AF20-4AFE156D5D3B}" destId="{C94DD3BD-FA57-4252-A9F7-EC22F16B8418}" srcOrd="2" destOrd="0" presId="urn:microsoft.com/office/officeart/2005/8/layout/process1"/>
    <dgm:cxn modelId="{9D646335-02B2-464F-A916-D949148CA81C}" type="presParOf" srcId="{4AF24B7C-A6A1-4D0E-AF20-4AFE156D5D3B}" destId="{8677F775-8AD7-4EF8-9333-0A2739999C85}" srcOrd="3" destOrd="0" presId="urn:microsoft.com/office/officeart/2005/8/layout/process1"/>
    <dgm:cxn modelId="{0311CF89-FC99-4BDF-9E81-EC33A924B8EF}" type="presParOf" srcId="{8677F775-8AD7-4EF8-9333-0A2739999C85}" destId="{5A784158-00A9-4D11-AAF7-2CCE390900A0}" srcOrd="0" destOrd="0" presId="urn:microsoft.com/office/officeart/2005/8/layout/process1"/>
    <dgm:cxn modelId="{76142C7D-31A0-46F4-B942-F59326E588B8}" type="presParOf" srcId="{4AF24B7C-A6A1-4D0E-AF20-4AFE156D5D3B}" destId="{34AC7D25-008F-4FB5-AFCC-7865D0F29B1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8E473B-BAC2-46B7-A650-56EEF509DFB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CC6316C-C768-4C84-BC79-D79B8937BB9F}">
      <dgm:prSet phldrT="[Texto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EC" dirty="0" smtClean="0"/>
            <a:t>Estado de equipos</a:t>
          </a:r>
          <a:endParaRPr lang="es-EC" dirty="0"/>
        </a:p>
      </dgm:t>
    </dgm:pt>
    <dgm:pt modelId="{076C7998-4933-4D67-874A-6DC97F4F8F96}" type="parTrans" cxnId="{E29F05E1-50D3-408F-BDDE-B7490E83D892}">
      <dgm:prSet/>
      <dgm:spPr/>
      <dgm:t>
        <a:bodyPr/>
        <a:lstStyle/>
        <a:p>
          <a:endParaRPr lang="es-EC"/>
        </a:p>
      </dgm:t>
    </dgm:pt>
    <dgm:pt modelId="{57B2EA0A-4651-413D-B264-A58E6DE12BF5}" type="sibTrans" cxnId="{E29F05E1-50D3-408F-BDDE-B7490E83D892}">
      <dgm:prSet/>
      <dgm:spPr/>
      <dgm:t>
        <a:bodyPr/>
        <a:lstStyle/>
        <a:p>
          <a:endParaRPr lang="es-EC"/>
        </a:p>
      </dgm:t>
    </dgm:pt>
    <dgm:pt modelId="{47C07E56-1271-457D-9758-C738B3E5810D}">
      <dgm:prSet phldrT="[Texto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EC" dirty="0" smtClean="0"/>
            <a:t>Disponibilidad</a:t>
          </a:r>
          <a:endParaRPr lang="es-EC" dirty="0"/>
        </a:p>
      </dgm:t>
    </dgm:pt>
    <dgm:pt modelId="{FE5137D8-C05E-48DD-B0E6-E649FF039420}" type="parTrans" cxnId="{E6A9703E-689A-4E15-8FA4-3D8B9390E9A6}">
      <dgm:prSet/>
      <dgm:spPr/>
      <dgm:t>
        <a:bodyPr/>
        <a:lstStyle/>
        <a:p>
          <a:endParaRPr lang="es-EC"/>
        </a:p>
      </dgm:t>
    </dgm:pt>
    <dgm:pt modelId="{076675DA-1003-495A-BAB9-35DF9274A91F}" type="sibTrans" cxnId="{E6A9703E-689A-4E15-8FA4-3D8B9390E9A6}">
      <dgm:prSet/>
      <dgm:spPr/>
      <dgm:t>
        <a:bodyPr/>
        <a:lstStyle/>
        <a:p>
          <a:endParaRPr lang="es-EC"/>
        </a:p>
      </dgm:t>
    </dgm:pt>
    <dgm:pt modelId="{8568D037-37B5-4751-A0E2-9B60B01D4E2D}">
      <dgm:prSet phldrT="[Texto]"/>
      <dgm:spPr>
        <a:solidFill>
          <a:schemeClr val="accent1"/>
        </a:solidFill>
      </dgm:spPr>
      <dgm:t>
        <a:bodyPr/>
        <a:lstStyle/>
        <a:p>
          <a:r>
            <a:rPr lang="es-EC" dirty="0" smtClean="0"/>
            <a:t>Medición de Procesos</a:t>
          </a:r>
          <a:endParaRPr lang="es-EC" dirty="0"/>
        </a:p>
      </dgm:t>
    </dgm:pt>
    <dgm:pt modelId="{3C3403EC-1C4A-441A-BAD7-99C0709718D3}" type="parTrans" cxnId="{47E17F18-3159-4707-980A-8799B5F6F9DA}">
      <dgm:prSet/>
      <dgm:spPr/>
      <dgm:t>
        <a:bodyPr/>
        <a:lstStyle/>
        <a:p>
          <a:endParaRPr lang="es-EC"/>
        </a:p>
      </dgm:t>
    </dgm:pt>
    <dgm:pt modelId="{37D665C4-AA6D-421D-A2E0-DDA4C62FBCC1}" type="sibTrans" cxnId="{47E17F18-3159-4707-980A-8799B5F6F9DA}">
      <dgm:prSet/>
      <dgm:spPr/>
      <dgm:t>
        <a:bodyPr/>
        <a:lstStyle/>
        <a:p>
          <a:endParaRPr lang="es-EC"/>
        </a:p>
      </dgm:t>
    </dgm:pt>
    <dgm:pt modelId="{CAE74040-093F-45FD-B4FC-6765326B0B44}" type="pres">
      <dgm:prSet presAssocID="{E78E473B-BAC2-46B7-A650-56EEF509DFBF}" presName="CompostProcess" presStyleCnt="0">
        <dgm:presLayoutVars>
          <dgm:dir/>
          <dgm:resizeHandles val="exact"/>
        </dgm:presLayoutVars>
      </dgm:prSet>
      <dgm:spPr/>
    </dgm:pt>
    <dgm:pt modelId="{75CBD60F-8C9A-4A73-8D4F-93CFF3A30670}" type="pres">
      <dgm:prSet presAssocID="{E78E473B-BAC2-46B7-A650-56EEF509DFBF}" presName="arrow" presStyleLbl="bgShp" presStyleIdx="0" presStyleCnt="1"/>
      <dgm:spPr>
        <a:solidFill>
          <a:schemeClr val="tx2"/>
        </a:solidFill>
      </dgm:spPr>
    </dgm:pt>
    <dgm:pt modelId="{7A8FAE6C-50CE-4400-80EB-38648D35D2BB}" type="pres">
      <dgm:prSet presAssocID="{E78E473B-BAC2-46B7-A650-56EEF509DFBF}" presName="linearProcess" presStyleCnt="0"/>
      <dgm:spPr/>
    </dgm:pt>
    <dgm:pt modelId="{57F9D5ED-736E-485D-B31A-CE654271C18A}" type="pres">
      <dgm:prSet presAssocID="{DCC6316C-C768-4C84-BC79-D79B8937BB9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A0FE97-9E23-42D6-9834-7468F2DB3C52}" type="pres">
      <dgm:prSet presAssocID="{57B2EA0A-4651-413D-B264-A58E6DE12BF5}" presName="sibTrans" presStyleCnt="0"/>
      <dgm:spPr/>
    </dgm:pt>
    <dgm:pt modelId="{F1341363-3ACC-4E07-B441-0324B1C46631}" type="pres">
      <dgm:prSet presAssocID="{47C07E56-1271-457D-9758-C738B3E5810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483CDB-DC21-48E2-A07A-6152424EDD94}" type="pres">
      <dgm:prSet presAssocID="{076675DA-1003-495A-BAB9-35DF9274A91F}" presName="sibTrans" presStyleCnt="0"/>
      <dgm:spPr/>
    </dgm:pt>
    <dgm:pt modelId="{7DE3A40D-55E0-4987-B14A-14E6ED468271}" type="pres">
      <dgm:prSet presAssocID="{8568D037-37B5-4751-A0E2-9B60B01D4E2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6A9703E-689A-4E15-8FA4-3D8B9390E9A6}" srcId="{E78E473B-BAC2-46B7-A650-56EEF509DFBF}" destId="{47C07E56-1271-457D-9758-C738B3E5810D}" srcOrd="1" destOrd="0" parTransId="{FE5137D8-C05E-48DD-B0E6-E649FF039420}" sibTransId="{076675DA-1003-495A-BAB9-35DF9274A91F}"/>
    <dgm:cxn modelId="{47E17F18-3159-4707-980A-8799B5F6F9DA}" srcId="{E78E473B-BAC2-46B7-A650-56EEF509DFBF}" destId="{8568D037-37B5-4751-A0E2-9B60B01D4E2D}" srcOrd="2" destOrd="0" parTransId="{3C3403EC-1C4A-441A-BAD7-99C0709718D3}" sibTransId="{37D665C4-AA6D-421D-A2E0-DDA4C62FBCC1}"/>
    <dgm:cxn modelId="{BAA2674F-9086-4B7A-87A9-DA34E7D06012}" type="presOf" srcId="{47C07E56-1271-457D-9758-C738B3E5810D}" destId="{F1341363-3ACC-4E07-B441-0324B1C46631}" srcOrd="0" destOrd="0" presId="urn:microsoft.com/office/officeart/2005/8/layout/hProcess9"/>
    <dgm:cxn modelId="{92AF95E6-DB5F-4E5E-A8B4-2F98386A75B7}" type="presOf" srcId="{DCC6316C-C768-4C84-BC79-D79B8937BB9F}" destId="{57F9D5ED-736E-485D-B31A-CE654271C18A}" srcOrd="0" destOrd="0" presId="urn:microsoft.com/office/officeart/2005/8/layout/hProcess9"/>
    <dgm:cxn modelId="{D0BFDA4C-01E9-412A-BD4A-3F8A892795BF}" type="presOf" srcId="{E78E473B-BAC2-46B7-A650-56EEF509DFBF}" destId="{CAE74040-093F-45FD-B4FC-6765326B0B44}" srcOrd="0" destOrd="0" presId="urn:microsoft.com/office/officeart/2005/8/layout/hProcess9"/>
    <dgm:cxn modelId="{3BAA3A99-1EDA-462B-B603-0AB44CD7AFB9}" type="presOf" srcId="{8568D037-37B5-4751-A0E2-9B60B01D4E2D}" destId="{7DE3A40D-55E0-4987-B14A-14E6ED468271}" srcOrd="0" destOrd="0" presId="urn:microsoft.com/office/officeart/2005/8/layout/hProcess9"/>
    <dgm:cxn modelId="{E29F05E1-50D3-408F-BDDE-B7490E83D892}" srcId="{E78E473B-BAC2-46B7-A650-56EEF509DFBF}" destId="{DCC6316C-C768-4C84-BC79-D79B8937BB9F}" srcOrd="0" destOrd="0" parTransId="{076C7998-4933-4D67-874A-6DC97F4F8F96}" sibTransId="{57B2EA0A-4651-413D-B264-A58E6DE12BF5}"/>
    <dgm:cxn modelId="{A8831AEA-AC3B-4BCC-BC95-D8ADEB7F9CAC}" type="presParOf" srcId="{CAE74040-093F-45FD-B4FC-6765326B0B44}" destId="{75CBD60F-8C9A-4A73-8D4F-93CFF3A30670}" srcOrd="0" destOrd="0" presId="urn:microsoft.com/office/officeart/2005/8/layout/hProcess9"/>
    <dgm:cxn modelId="{C52CAD84-8288-4AFC-9308-10A2E0EA721B}" type="presParOf" srcId="{CAE74040-093F-45FD-B4FC-6765326B0B44}" destId="{7A8FAE6C-50CE-4400-80EB-38648D35D2BB}" srcOrd="1" destOrd="0" presId="urn:microsoft.com/office/officeart/2005/8/layout/hProcess9"/>
    <dgm:cxn modelId="{C5C7BC5E-967D-496B-BA9D-BFAA2239C8A3}" type="presParOf" srcId="{7A8FAE6C-50CE-4400-80EB-38648D35D2BB}" destId="{57F9D5ED-736E-485D-B31A-CE654271C18A}" srcOrd="0" destOrd="0" presId="urn:microsoft.com/office/officeart/2005/8/layout/hProcess9"/>
    <dgm:cxn modelId="{BBBFD117-F9CC-4C4F-85D3-7471BAB3F0A2}" type="presParOf" srcId="{7A8FAE6C-50CE-4400-80EB-38648D35D2BB}" destId="{64A0FE97-9E23-42D6-9834-7468F2DB3C52}" srcOrd="1" destOrd="0" presId="urn:microsoft.com/office/officeart/2005/8/layout/hProcess9"/>
    <dgm:cxn modelId="{AA09841D-6E38-48AB-B855-57ECFF6756B5}" type="presParOf" srcId="{7A8FAE6C-50CE-4400-80EB-38648D35D2BB}" destId="{F1341363-3ACC-4E07-B441-0324B1C46631}" srcOrd="2" destOrd="0" presId="urn:microsoft.com/office/officeart/2005/8/layout/hProcess9"/>
    <dgm:cxn modelId="{229622A3-0A04-4E45-B2FA-1CD137C2C27E}" type="presParOf" srcId="{7A8FAE6C-50CE-4400-80EB-38648D35D2BB}" destId="{12483CDB-DC21-48E2-A07A-6152424EDD94}" srcOrd="3" destOrd="0" presId="urn:microsoft.com/office/officeart/2005/8/layout/hProcess9"/>
    <dgm:cxn modelId="{589CF85D-F15D-448D-8586-4C16EC75EA5B}" type="presParOf" srcId="{7A8FAE6C-50CE-4400-80EB-38648D35D2BB}" destId="{7DE3A40D-55E0-4987-B14A-14E6ED46827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8FB33-F15F-4ED3-B18C-DC10FC207008}">
      <dsp:nvSpPr>
        <dsp:cNvPr id="0" name=""/>
        <dsp:cNvSpPr/>
      </dsp:nvSpPr>
      <dsp:spPr>
        <a:xfrm>
          <a:off x="7143" y="718343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100" kern="1200" dirty="0" smtClean="0"/>
            <a:t>Registro</a:t>
          </a:r>
          <a:endParaRPr lang="es-CR" sz="4100" kern="1200" dirty="0"/>
        </a:p>
      </dsp:txBody>
      <dsp:txXfrm>
        <a:off x="44665" y="755865"/>
        <a:ext cx="2060143" cy="1206068"/>
      </dsp:txXfrm>
    </dsp:sp>
    <dsp:sp modelId="{A2F813DF-964E-45A7-9B2B-32A52BAFFA0D}">
      <dsp:nvSpPr>
        <dsp:cNvPr id="0" name=""/>
        <dsp:cNvSpPr/>
      </dsp:nvSpPr>
      <dsp:spPr>
        <a:xfrm>
          <a:off x="2355850" y="109413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2200" kern="1200"/>
        </a:p>
      </dsp:txBody>
      <dsp:txXfrm>
        <a:off x="2355850" y="1200041"/>
        <a:ext cx="316861" cy="317716"/>
      </dsp:txXfrm>
    </dsp:sp>
    <dsp:sp modelId="{C94DD3BD-FA57-4252-A9F7-EC22F16B8418}">
      <dsp:nvSpPr>
        <dsp:cNvPr id="0" name=""/>
        <dsp:cNvSpPr/>
      </dsp:nvSpPr>
      <dsp:spPr>
        <a:xfrm>
          <a:off x="2996406" y="718343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100" kern="1200" dirty="0" err="1" smtClean="0"/>
            <a:t>Analisis</a:t>
          </a:r>
          <a:endParaRPr lang="es-CR" sz="4100" kern="1200" dirty="0"/>
        </a:p>
      </dsp:txBody>
      <dsp:txXfrm>
        <a:off x="3033928" y="755865"/>
        <a:ext cx="2060143" cy="1206068"/>
      </dsp:txXfrm>
    </dsp:sp>
    <dsp:sp modelId="{8677F775-8AD7-4EF8-9333-0A2739999C85}">
      <dsp:nvSpPr>
        <dsp:cNvPr id="0" name=""/>
        <dsp:cNvSpPr/>
      </dsp:nvSpPr>
      <dsp:spPr>
        <a:xfrm>
          <a:off x="5345112" y="109413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2200" kern="1200"/>
        </a:p>
      </dsp:txBody>
      <dsp:txXfrm>
        <a:off x="5345112" y="1200041"/>
        <a:ext cx="316861" cy="317716"/>
      </dsp:txXfrm>
    </dsp:sp>
    <dsp:sp modelId="{34AC7D25-008F-4FB5-AFCC-7865D0F29B11}">
      <dsp:nvSpPr>
        <dsp:cNvPr id="0" name=""/>
        <dsp:cNvSpPr/>
      </dsp:nvSpPr>
      <dsp:spPr>
        <a:xfrm>
          <a:off x="5985668" y="718343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100" kern="1200" dirty="0" smtClean="0"/>
            <a:t>Gestión</a:t>
          </a:r>
          <a:endParaRPr lang="es-CR" sz="4100" kern="1200" dirty="0"/>
        </a:p>
      </dsp:txBody>
      <dsp:txXfrm>
        <a:off x="6023190" y="755865"/>
        <a:ext cx="2060143" cy="1206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BD60F-8C9A-4A73-8D4F-93CFF3A30670}">
      <dsp:nvSpPr>
        <dsp:cNvPr id="0" name=""/>
        <dsp:cNvSpPr/>
      </dsp:nvSpPr>
      <dsp:spPr>
        <a:xfrm>
          <a:off x="518272" y="0"/>
          <a:ext cx="5873749" cy="3160058"/>
        </a:xfrm>
        <a:prstGeom prst="rightArrow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9D5ED-736E-485D-B31A-CE654271C18A}">
      <dsp:nvSpPr>
        <dsp:cNvPr id="0" name=""/>
        <dsp:cNvSpPr/>
      </dsp:nvSpPr>
      <dsp:spPr>
        <a:xfrm>
          <a:off x="5061" y="948017"/>
          <a:ext cx="2224250" cy="1264023"/>
        </a:xfrm>
        <a:prstGeom prst="round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Estado de equipos</a:t>
          </a:r>
          <a:endParaRPr lang="es-EC" sz="2500" kern="1200" dirty="0"/>
        </a:p>
      </dsp:txBody>
      <dsp:txXfrm>
        <a:off x="66766" y="1009722"/>
        <a:ext cx="2100840" cy="1140613"/>
      </dsp:txXfrm>
    </dsp:sp>
    <dsp:sp modelId="{F1341363-3ACC-4E07-B441-0324B1C46631}">
      <dsp:nvSpPr>
        <dsp:cNvPr id="0" name=""/>
        <dsp:cNvSpPr/>
      </dsp:nvSpPr>
      <dsp:spPr>
        <a:xfrm>
          <a:off x="2343021" y="948017"/>
          <a:ext cx="2224250" cy="1264023"/>
        </a:xfrm>
        <a:prstGeom prst="round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Disponibilidad</a:t>
          </a:r>
          <a:endParaRPr lang="es-EC" sz="2500" kern="1200" dirty="0"/>
        </a:p>
      </dsp:txBody>
      <dsp:txXfrm>
        <a:off x="2404726" y="1009722"/>
        <a:ext cx="2100840" cy="1140613"/>
      </dsp:txXfrm>
    </dsp:sp>
    <dsp:sp modelId="{7DE3A40D-55E0-4987-B14A-14E6ED468271}">
      <dsp:nvSpPr>
        <dsp:cNvPr id="0" name=""/>
        <dsp:cNvSpPr/>
      </dsp:nvSpPr>
      <dsp:spPr>
        <a:xfrm>
          <a:off x="4680981" y="948017"/>
          <a:ext cx="2224250" cy="1264023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Medición de Procesos</a:t>
          </a:r>
          <a:endParaRPr lang="es-EC" sz="2500" kern="1200" dirty="0"/>
        </a:p>
      </dsp:txBody>
      <dsp:txXfrm>
        <a:off x="4742686" y="1009722"/>
        <a:ext cx="2100840" cy="1140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2012B-F796-4CC9-B5EE-2332C27472AC}" type="datetimeFigureOut">
              <a:rPr lang="es-EC" smtClean="0"/>
              <a:t>23/08/2016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0E076-39AC-49E8-AADE-DC3A583D858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1850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0E076-39AC-49E8-AADE-DC3A583D858E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3952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rgbClr val="FF0000"/>
                </a:solidFill>
              </a:rPr>
              <a:t>Registrar la información </a:t>
            </a:r>
            <a:r>
              <a:rPr lang="es-EC" dirty="0" smtClean="0"/>
              <a:t>sobre una caída o mal funcionamiento de un dispositivo, equipo o aplicación y su influencia en la disponibilidad del servicio de negocio.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rgbClr val="FF0000"/>
                </a:solidFill>
              </a:rPr>
              <a:t>Generar alertas </a:t>
            </a:r>
            <a:r>
              <a:rPr lang="es-EC" dirty="0" smtClean="0"/>
              <a:t>audibles, visuales y por mail para avisar de forma proactiva a los responsables de cada servicio en el momento en el que se produzca una caída o un mal funcionamiento de un dispositivo, equipo, aplicación o servicio, identificando siempre en forma clara el impacto en los servicios de negocio.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rgbClr val="FF0000"/>
                </a:solidFill>
              </a:rPr>
              <a:t>Emitir Reportes gerenciales de disponibilidad de los Servicios de Negocio</a:t>
            </a:r>
            <a:r>
              <a:rPr lang="es-EC" dirty="0" smtClean="0"/>
              <a:t>, que permitan </a:t>
            </a:r>
            <a:r>
              <a:rPr lang="es-EC" dirty="0" smtClean="0">
                <a:solidFill>
                  <a:srgbClr val="FF0000"/>
                </a:solidFill>
              </a:rPr>
              <a:t>medir el servicio </a:t>
            </a:r>
            <a:r>
              <a:rPr lang="es-EC" dirty="0" smtClean="0"/>
              <a:t>que se brinda a los usuarios finales, cuáles son los componentes que provocan caídas en el servicio y en que períodos de tiempo.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dirty="0" smtClean="0"/>
              <a:t>Emitir </a:t>
            </a:r>
            <a:r>
              <a:rPr lang="es-EC" dirty="0" smtClean="0">
                <a:solidFill>
                  <a:srgbClr val="FF0000"/>
                </a:solidFill>
              </a:rPr>
              <a:t>informes técnico - gerenciales </a:t>
            </a:r>
            <a:r>
              <a:rPr lang="es-EC" dirty="0" smtClean="0"/>
              <a:t>con el análisis de eventos recurrentes con el </a:t>
            </a:r>
            <a:r>
              <a:rPr lang="es-EC" dirty="0" smtClean="0">
                <a:solidFill>
                  <a:srgbClr val="FF0000"/>
                </a:solidFill>
              </a:rPr>
              <a:t>plan de remediación </a:t>
            </a:r>
            <a:r>
              <a:rPr lang="es-EC" dirty="0" smtClean="0"/>
              <a:t>de problemas.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rgbClr val="FF0000"/>
                </a:solidFill>
              </a:rPr>
              <a:t>Consolidar la información </a:t>
            </a:r>
            <a:r>
              <a:rPr lang="es-EC" dirty="0" smtClean="0"/>
              <a:t>de alertas, incidentes, componentes monitoreados, con el fin de </a:t>
            </a:r>
            <a:r>
              <a:rPr lang="es-EC" dirty="0" smtClean="0">
                <a:solidFill>
                  <a:srgbClr val="FF0000"/>
                </a:solidFill>
              </a:rPr>
              <a:t>generar una base de conocimientos para gestionar adquisiciones, mejoras o nuevas configuraciones </a:t>
            </a:r>
            <a:r>
              <a:rPr lang="es-EC" dirty="0" smtClean="0"/>
              <a:t>que garanticen la continuidad del servicio en óptimas condiciones. (</a:t>
            </a:r>
            <a:r>
              <a:rPr lang="es-EC" dirty="0" err="1" smtClean="0"/>
              <a:t>Capacity</a:t>
            </a:r>
            <a:r>
              <a:rPr lang="es-EC" dirty="0" smtClean="0"/>
              <a:t> </a:t>
            </a:r>
            <a:r>
              <a:rPr lang="es-EC" dirty="0" err="1" smtClean="0"/>
              <a:t>Planning</a:t>
            </a:r>
            <a:r>
              <a:rPr lang="es-EC" smtClean="0"/>
              <a:t>)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0E076-39AC-49E8-AADE-DC3A583D858E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1356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48BA28-B88A-4917-B48A-1474AA05504F}" type="slidenum">
              <a:rPr lang="es-ES"/>
              <a:pPr/>
              <a:t>4</a:t>
            </a:fld>
            <a:endParaRPr lang="es-E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30600" y="307975"/>
            <a:ext cx="3486150" cy="1962150"/>
          </a:xfrm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138" y="2386013"/>
            <a:ext cx="6205537" cy="615791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011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0E076-39AC-49E8-AADE-DC3A583D858E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9490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579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9973"/>
            <a:ext cx="10515600" cy="1325563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53988"/>
            <a:ext cx="10515600" cy="422237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35619" y="6212535"/>
            <a:ext cx="2738719" cy="632012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0" y="6410880"/>
            <a:ext cx="9233647" cy="4471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/>
          <p:cNvSpPr/>
          <p:nvPr userDrawn="1"/>
        </p:nvSpPr>
        <p:spPr>
          <a:xfrm>
            <a:off x="0" y="6212535"/>
            <a:ext cx="9233648" cy="12214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3150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7714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76867"/>
            <a:ext cx="10515600" cy="1325563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35619" y="6212535"/>
            <a:ext cx="2738719" cy="632012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0" y="6410880"/>
            <a:ext cx="9233647" cy="4471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/>
          <p:cNvSpPr/>
          <p:nvPr userDrawn="1"/>
        </p:nvSpPr>
        <p:spPr>
          <a:xfrm>
            <a:off x="0" y="6212535"/>
            <a:ext cx="9233648" cy="12214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7511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0314"/>
            <a:ext cx="10515600" cy="1325563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35619" y="6212535"/>
            <a:ext cx="2738719" cy="632012"/>
          </a:xfrm>
          <a:prstGeom prst="rect">
            <a:avLst/>
          </a:prstGeom>
        </p:spPr>
      </p:pic>
      <p:sp>
        <p:nvSpPr>
          <p:cNvPr id="7" name="Rectángulo 6"/>
          <p:cNvSpPr/>
          <p:nvPr userDrawn="1"/>
        </p:nvSpPr>
        <p:spPr>
          <a:xfrm>
            <a:off x="0" y="6410880"/>
            <a:ext cx="9233647" cy="4471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/>
          <p:cNvSpPr/>
          <p:nvPr userDrawn="1"/>
        </p:nvSpPr>
        <p:spPr>
          <a:xfrm>
            <a:off x="0" y="6212535"/>
            <a:ext cx="9233648" cy="12214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91449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35619" y="6212535"/>
            <a:ext cx="2738719" cy="632012"/>
          </a:xfrm>
          <a:prstGeom prst="rect">
            <a:avLst/>
          </a:prstGeom>
        </p:spPr>
      </p:pic>
      <p:sp>
        <p:nvSpPr>
          <p:cNvPr id="6" name="Rectángulo 5"/>
          <p:cNvSpPr/>
          <p:nvPr userDrawn="1"/>
        </p:nvSpPr>
        <p:spPr>
          <a:xfrm>
            <a:off x="0" y="6410880"/>
            <a:ext cx="9233647" cy="4471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6"/>
          <p:cNvSpPr/>
          <p:nvPr userDrawn="1"/>
        </p:nvSpPr>
        <p:spPr>
          <a:xfrm>
            <a:off x="0" y="6212535"/>
            <a:ext cx="9233648" cy="12214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9415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07D66-E260-467E-8539-F8BE93EA5C85}" type="datetimeFigureOut">
              <a:rPr lang="es-EC" smtClean="0"/>
              <a:t>23/08/2016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C2B31-6DFB-4FD8-81B8-5736828C09E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50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emf"/><Relationship Id="rId5" Type="http://schemas.openxmlformats.org/officeDocument/2006/relationships/image" Target="../media/image15.png"/><Relationship Id="rId10" Type="http://schemas.openxmlformats.org/officeDocument/2006/relationships/image" Target="../media/image20.emf"/><Relationship Id="rId4" Type="http://schemas.openxmlformats.org/officeDocument/2006/relationships/image" Target="../media/image14.wmf"/><Relationship Id="rId9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1077196" y="4547490"/>
            <a:ext cx="2513171" cy="349624"/>
          </a:xfrm>
        </p:spPr>
        <p:txBody>
          <a:bodyPr anchor="ctr">
            <a:noAutofit/>
          </a:bodyPr>
          <a:lstStyle/>
          <a:p>
            <a:r>
              <a:rPr lang="es-EC" sz="3200" b="1" dirty="0" smtClean="0"/>
              <a:t>Responsables:</a:t>
            </a:r>
            <a:endParaRPr lang="es-EC" sz="3200" b="1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idx="1"/>
          </p:nvPr>
        </p:nvSpPr>
        <p:spPr>
          <a:xfrm>
            <a:off x="4051650" y="2731935"/>
            <a:ext cx="6347012" cy="1230546"/>
          </a:xfrm>
        </p:spPr>
        <p:txBody>
          <a:bodyPr>
            <a:normAutofit fontScale="92500" lnSpcReduction="10000"/>
          </a:bodyPr>
          <a:lstStyle/>
          <a:p>
            <a:r>
              <a:rPr lang="es-EC" i="1" cap="small" dirty="0" smtClean="0"/>
              <a:t>“</a:t>
            </a:r>
            <a:r>
              <a:rPr lang="es-ES" b="1" cap="all" dirty="0"/>
              <a:t>monitoreo DE LA INFRAESTRUCTURA DE TI Y  MODELO DE MEDICIÓN AUTOMATICA del proceso DE autorizaciones en tiempo real DE Diners Club del </a:t>
            </a:r>
            <a:r>
              <a:rPr lang="es-ES" b="1" cap="all" dirty="0" smtClean="0"/>
              <a:t>Ecuador”</a:t>
            </a:r>
            <a:endParaRPr lang="es-EC" cap="small" dirty="0"/>
          </a:p>
        </p:txBody>
      </p:sp>
      <p:pic>
        <p:nvPicPr>
          <p:cNvPr id="14" name="Imagen 13" descr="logo_esp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141" y="13924"/>
            <a:ext cx="6545019" cy="171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ector recto 15"/>
          <p:cNvCxnSpPr/>
          <p:nvPr/>
        </p:nvCxnSpPr>
        <p:spPr>
          <a:xfrm>
            <a:off x="4007225" y="4321272"/>
            <a:ext cx="6521823" cy="1344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4007225" y="2228084"/>
            <a:ext cx="6521823" cy="1954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ítulo 10"/>
          <p:cNvSpPr txBox="1">
            <a:spLocks/>
          </p:cNvSpPr>
          <p:nvPr/>
        </p:nvSpPr>
        <p:spPr>
          <a:xfrm>
            <a:off x="1048871" y="2355211"/>
            <a:ext cx="2420472" cy="753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b="1" dirty="0" smtClean="0"/>
              <a:t>Título:</a:t>
            </a:r>
            <a:endParaRPr lang="es-EC" sz="3200" b="1" dirty="0"/>
          </a:p>
        </p:txBody>
      </p:sp>
      <p:sp>
        <p:nvSpPr>
          <p:cNvPr id="19" name="Marcador de texto 12"/>
          <p:cNvSpPr txBox="1">
            <a:spLocks/>
          </p:cNvSpPr>
          <p:nvPr/>
        </p:nvSpPr>
        <p:spPr>
          <a:xfrm>
            <a:off x="4182036" y="4550503"/>
            <a:ext cx="6347012" cy="125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000" b="1" i="1" cap="small" dirty="0" smtClean="0"/>
              <a:t>DIRECTOR:</a:t>
            </a:r>
            <a:r>
              <a:rPr lang="es-EC" sz="2000" i="1" cap="small" dirty="0" smtClean="0"/>
              <a:t>	Ing. José Sancho </a:t>
            </a:r>
            <a:r>
              <a:rPr lang="es-EC" sz="2000" i="1" cap="small" dirty="0" err="1" smtClean="0"/>
              <a:t>Msc</a:t>
            </a:r>
            <a:r>
              <a:rPr lang="es-EC" sz="2000" i="1" cap="small" dirty="0" smtClean="0"/>
              <a:t>.</a:t>
            </a:r>
          </a:p>
          <a:p>
            <a:r>
              <a:rPr lang="es-EC" sz="2800" b="1" i="1" cap="small" dirty="0" smtClean="0"/>
              <a:t>autor</a:t>
            </a:r>
            <a:r>
              <a:rPr lang="es-EC" sz="2000" b="1" i="1" cap="small" dirty="0" smtClean="0"/>
              <a:t>: </a:t>
            </a:r>
            <a:r>
              <a:rPr lang="es-EC" sz="2000" i="1" cap="small" dirty="0" smtClean="0"/>
              <a:t>	Ing. Renne Mera</a:t>
            </a:r>
          </a:p>
          <a:p>
            <a:r>
              <a:rPr lang="es-EC" sz="2000" i="1" cap="small" dirty="0"/>
              <a:t>	</a:t>
            </a:r>
            <a:r>
              <a:rPr lang="es-EC" sz="2000" i="1" cap="small" dirty="0" smtClean="0"/>
              <a:t>	</a:t>
            </a:r>
          </a:p>
          <a:p>
            <a:endParaRPr lang="es-EC" dirty="0"/>
          </a:p>
        </p:txBody>
      </p:sp>
      <p:cxnSp>
        <p:nvCxnSpPr>
          <p:cNvPr id="23" name="Conector recto 22"/>
          <p:cNvCxnSpPr/>
          <p:nvPr/>
        </p:nvCxnSpPr>
        <p:spPr>
          <a:xfrm>
            <a:off x="4007225" y="5885614"/>
            <a:ext cx="6521823" cy="1344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Marcador de texto 12"/>
          <p:cNvSpPr txBox="1">
            <a:spLocks/>
          </p:cNvSpPr>
          <p:nvPr/>
        </p:nvSpPr>
        <p:spPr>
          <a:xfrm>
            <a:off x="4182036" y="6084102"/>
            <a:ext cx="5699311" cy="612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000" i="1" cap="small" dirty="0" smtClean="0"/>
              <a:t>MAESTRIA EN GERENCIA DE SISTEMAS</a:t>
            </a:r>
          </a:p>
          <a:p>
            <a:r>
              <a:rPr lang="es-EC" sz="2000" i="1" cap="small" dirty="0" smtClean="0"/>
              <a:t>SANGOLQUI – mayo 2015</a:t>
            </a:r>
          </a:p>
        </p:txBody>
      </p:sp>
      <p:sp>
        <p:nvSpPr>
          <p:cNvPr id="25" name="Título 10"/>
          <p:cNvSpPr txBox="1">
            <a:spLocks/>
          </p:cNvSpPr>
          <p:nvPr/>
        </p:nvSpPr>
        <p:spPr>
          <a:xfrm>
            <a:off x="1117537" y="6109738"/>
            <a:ext cx="2513171" cy="349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b="1" dirty="0" smtClean="0"/>
              <a:t>Programa:</a:t>
            </a:r>
            <a:endParaRPr lang="es-EC" sz="3200" b="1" dirty="0"/>
          </a:p>
        </p:txBody>
      </p:sp>
    </p:spTree>
    <p:extLst>
      <p:ext uri="{BB962C8B-B14F-4D97-AF65-F5344CB8AC3E}">
        <p14:creationId xmlns:p14="http://schemas.microsoft.com/office/powerpoint/2010/main" val="326123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4789" y="94130"/>
            <a:ext cx="10515600" cy="806824"/>
          </a:xfrm>
        </p:spPr>
        <p:txBody>
          <a:bodyPr/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434789" y="684702"/>
            <a:ext cx="118125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/>
              <a:t>Objetivo General </a:t>
            </a:r>
            <a:endParaRPr lang="es-EC" sz="2800" b="1" dirty="0"/>
          </a:p>
          <a:p>
            <a:r>
              <a:rPr lang="es-EC" sz="2400" dirty="0"/>
              <a:t>Implementar un modelo de medición automático del </a:t>
            </a:r>
            <a:r>
              <a:rPr lang="es-EC" sz="2400" dirty="0">
                <a:solidFill>
                  <a:srgbClr val="FF0000"/>
                </a:solidFill>
              </a:rPr>
              <a:t>proceso de negocio de autorizaciones </a:t>
            </a:r>
            <a:r>
              <a:rPr lang="es-EC" sz="2400" dirty="0" smtClean="0"/>
              <a:t>que </a:t>
            </a:r>
            <a:r>
              <a:rPr lang="es-EC" sz="2400" dirty="0"/>
              <a:t>permita obtener </a:t>
            </a:r>
            <a:r>
              <a:rPr lang="es-EC" sz="2400" dirty="0">
                <a:solidFill>
                  <a:srgbClr val="FF0000"/>
                </a:solidFill>
              </a:rPr>
              <a:t>información en línea </a:t>
            </a:r>
            <a:r>
              <a:rPr lang="es-EC" sz="2400" dirty="0"/>
              <a:t>del desempeño del proceso que soporte decisiones adecuadas y oportunas.</a:t>
            </a:r>
            <a:endParaRPr lang="es-CR" sz="2400" dirty="0"/>
          </a:p>
          <a:p>
            <a:r>
              <a:rPr lang="es-EC" sz="2400" b="1" dirty="0" smtClean="0"/>
              <a:t>Objetivos </a:t>
            </a:r>
            <a:r>
              <a:rPr lang="es-EC" sz="2400" b="1" dirty="0"/>
              <a:t>Específicos </a:t>
            </a:r>
            <a:endParaRPr lang="es-EC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/>
              <a:t>Crear </a:t>
            </a:r>
            <a:r>
              <a:rPr lang="es-EC" sz="2400" dirty="0">
                <a:solidFill>
                  <a:srgbClr val="FF0000"/>
                </a:solidFill>
              </a:rPr>
              <a:t>informes de desempeño </a:t>
            </a:r>
            <a:endParaRPr lang="es-EC" sz="2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 smtClean="0"/>
              <a:t>Crear </a:t>
            </a:r>
            <a:r>
              <a:rPr lang="es-EC" sz="2400" dirty="0"/>
              <a:t>informes de </a:t>
            </a:r>
            <a:r>
              <a:rPr lang="es-EC" sz="2400" dirty="0">
                <a:solidFill>
                  <a:srgbClr val="FF0000"/>
                </a:solidFill>
              </a:rPr>
              <a:t>tendencias</a:t>
            </a:r>
            <a:r>
              <a:rPr lang="es-EC" sz="2400" dirty="0"/>
              <a:t> en base a la información histórica que permitan fijar nuevas alertas con el fin de prevenir riesgos de mal servicio y pérdida de ventas.</a:t>
            </a:r>
            <a:endParaRPr lang="es-C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/>
              <a:t>Unificar la visión entre el área de tecnología y los usuarios finales desde el punto </a:t>
            </a:r>
            <a:r>
              <a:rPr lang="es-EC" sz="2400" dirty="0">
                <a:solidFill>
                  <a:srgbClr val="FF0000"/>
                </a:solidFill>
              </a:rPr>
              <a:t>de vista de negocio</a:t>
            </a:r>
            <a:r>
              <a:rPr lang="es-EC" sz="2400" dirty="0"/>
              <a:t> a través de la creación de vistas corporativas </a:t>
            </a:r>
            <a:r>
              <a:rPr lang="es-EC" sz="2400" dirty="0" err="1"/>
              <a:t>semaforizadas</a:t>
            </a:r>
            <a:r>
              <a:rPr lang="es-EC" sz="2400" dirty="0"/>
              <a:t>.</a:t>
            </a:r>
            <a:endParaRPr lang="es-C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rgbClr val="FF0000"/>
                </a:solidFill>
              </a:rPr>
              <a:t>Generar alarmas </a:t>
            </a:r>
            <a:r>
              <a:rPr lang="es-EC" sz="2400" dirty="0"/>
              <a:t>que indiquen un mal comportamiento del proceso con información en </a:t>
            </a:r>
            <a:r>
              <a:rPr lang="es-EC" sz="2400" dirty="0" smtClean="0"/>
              <a:t>línea.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u="sng" dirty="0" smtClean="0">
                <a:solidFill>
                  <a:srgbClr val="FF0000"/>
                </a:solidFill>
              </a:rPr>
              <a:t>Fijar </a:t>
            </a:r>
            <a:r>
              <a:rPr lang="es-EC" sz="2400" u="sng" dirty="0">
                <a:solidFill>
                  <a:srgbClr val="FF0000"/>
                </a:solidFill>
              </a:rPr>
              <a:t>indicadores de desempeño </a:t>
            </a:r>
            <a:r>
              <a:rPr lang="es-EC" sz="2400" dirty="0"/>
              <a:t>del proceso para determinar un buen o mal comportamiento, en los cuales de basará la semaforización.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420529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ítulo 1"/>
          <p:cNvSpPr>
            <a:spLocks noGrp="1"/>
          </p:cNvSpPr>
          <p:nvPr>
            <p:ph type="title"/>
          </p:nvPr>
        </p:nvSpPr>
        <p:spPr>
          <a:xfrm>
            <a:off x="838200" y="149973"/>
            <a:ext cx="10515600" cy="1325563"/>
          </a:xfrm>
        </p:spPr>
        <p:txBody>
          <a:bodyPr/>
          <a:lstStyle/>
          <a:p>
            <a:r>
              <a:rPr lang="es-EC" dirty="0" smtClean="0"/>
              <a:t>Que ganamos con esto en el proceso de autorizaciones?</a:t>
            </a:r>
            <a:endParaRPr lang="es-EC" dirty="0"/>
          </a:p>
        </p:txBody>
      </p:sp>
      <p:sp>
        <p:nvSpPr>
          <p:cNvPr id="2" name="CuadroTexto 1"/>
          <p:cNvSpPr txBox="1"/>
          <p:nvPr/>
        </p:nvSpPr>
        <p:spPr>
          <a:xfrm>
            <a:off x="927100" y="2430781"/>
            <a:ext cx="8128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800" dirty="0" smtClean="0"/>
              <a:t>Control de flujo de </a:t>
            </a:r>
            <a:r>
              <a:rPr lang="es-EC" sz="2800" dirty="0" err="1" smtClean="0"/>
              <a:t>transaccionalidad</a:t>
            </a:r>
            <a:r>
              <a:rPr lang="es-EC" sz="2800" dirty="0" smtClean="0"/>
              <a:t> con las principales cadenas de supermercados, hospitales y gasolineras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800" dirty="0" smtClean="0"/>
              <a:t>Conocimiento de nuevos comercios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800" dirty="0" smtClean="0"/>
              <a:t>Prevención de fraudes por tarjetas clonadas</a:t>
            </a:r>
            <a:endParaRPr lang="es-CR" sz="2800" dirty="0"/>
          </a:p>
        </p:txBody>
      </p:sp>
    </p:spTree>
    <p:extLst>
      <p:ext uri="{BB962C8B-B14F-4D97-AF65-F5344CB8AC3E}">
        <p14:creationId xmlns:p14="http://schemas.microsoft.com/office/powerpoint/2010/main" val="251435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ítulo 1"/>
          <p:cNvSpPr>
            <a:spLocks noGrp="1"/>
          </p:cNvSpPr>
          <p:nvPr>
            <p:ph type="title"/>
          </p:nvPr>
        </p:nvSpPr>
        <p:spPr>
          <a:xfrm>
            <a:off x="838200" y="149973"/>
            <a:ext cx="10515600" cy="1325563"/>
          </a:xfrm>
        </p:spPr>
        <p:txBody>
          <a:bodyPr/>
          <a:lstStyle/>
          <a:p>
            <a:r>
              <a:rPr lang="es-EC" dirty="0" smtClean="0"/>
              <a:t>Que más ganamos con esto?</a:t>
            </a:r>
            <a:endParaRPr lang="es-EC" dirty="0"/>
          </a:p>
        </p:txBody>
      </p:sp>
      <p:sp>
        <p:nvSpPr>
          <p:cNvPr id="2" name="CuadroTexto 1"/>
          <p:cNvSpPr txBox="1"/>
          <p:nvPr/>
        </p:nvSpPr>
        <p:spPr>
          <a:xfrm>
            <a:off x="838200" y="2430781"/>
            <a:ext cx="8216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800" dirty="0" smtClean="0"/>
              <a:t>Disminución de riesgo de crédito / SMS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800" dirty="0" smtClean="0"/>
              <a:t>Cumplimiento de objetivos / presupuestos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800" dirty="0" smtClean="0"/>
              <a:t>Control de Personas</a:t>
            </a:r>
            <a:endParaRPr lang="es-CR" sz="2800" dirty="0"/>
          </a:p>
        </p:txBody>
      </p:sp>
    </p:spTree>
    <p:extLst>
      <p:ext uri="{BB962C8B-B14F-4D97-AF65-F5344CB8AC3E}">
        <p14:creationId xmlns:p14="http://schemas.microsoft.com/office/powerpoint/2010/main" val="314923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80" name="Picture 52" descr="perfmanag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319" y="1255060"/>
            <a:ext cx="10318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78" name="Text Box 50"/>
          <p:cNvSpPr txBox="1">
            <a:spLocks noChangeArrowheads="1"/>
          </p:cNvSpPr>
          <p:nvPr/>
        </p:nvSpPr>
        <p:spPr bwMode="auto">
          <a:xfrm>
            <a:off x="7615518" y="5353985"/>
            <a:ext cx="6896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0C0C0">
                        <a:gamma/>
                        <a:shade val="46275"/>
                        <a:invGamma/>
                      </a:srgbClr>
                    </a:gs>
                    <a:gs pos="50000">
                      <a:srgbClr val="C0C0C0"/>
                    </a:gs>
                    <a:gs pos="100000">
                      <a:srgbClr val="C0C0C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C" sz="2000" b="1">
                <a:solidFill>
                  <a:srgbClr val="000000"/>
                </a:solidFill>
              </a:rPr>
              <a:t>CRM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671918" y="4607861"/>
            <a:ext cx="144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0C0C0">
                        <a:gamma/>
                        <a:shade val="46275"/>
                        <a:invGamma/>
                      </a:srgbClr>
                    </a:gs>
                    <a:gs pos="50000">
                      <a:srgbClr val="C0C0C0"/>
                    </a:gs>
                    <a:gs pos="100000">
                      <a:srgbClr val="C0C0C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EC" sz="2000" b="1">
                <a:solidFill>
                  <a:srgbClr val="000000"/>
                </a:solidFill>
              </a:rPr>
              <a:t>Atención </a:t>
            </a:r>
          </a:p>
          <a:p>
            <a:pPr eaLnBrk="0" hangingPunct="0"/>
            <a:r>
              <a:rPr lang="es-EC" sz="2000" b="1">
                <a:solidFill>
                  <a:srgbClr val="000000"/>
                </a:solidFill>
              </a:rPr>
              <a:t>Clientes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748119" y="3617260"/>
            <a:ext cx="13381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0C0C0">
                        <a:gamma/>
                        <a:shade val="46275"/>
                        <a:invGamma/>
                      </a:srgbClr>
                    </a:gs>
                    <a:gs pos="50000">
                      <a:srgbClr val="C0C0C0"/>
                    </a:gs>
                    <a:gs pos="100000">
                      <a:srgbClr val="C0C0C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C" sz="2000" b="1">
                <a:solidFill>
                  <a:srgbClr val="000000"/>
                </a:solidFill>
              </a:rPr>
              <a:t>Call Center</a:t>
            </a:r>
          </a:p>
        </p:txBody>
      </p:sp>
      <p:sp>
        <p:nvSpPr>
          <p:cNvPr id="48174" name="Rectangle 46"/>
          <p:cNvSpPr>
            <a:spLocks noChangeArrowheads="1"/>
          </p:cNvSpPr>
          <p:nvPr/>
        </p:nvSpPr>
        <p:spPr bwMode="auto">
          <a:xfrm>
            <a:off x="1671918" y="3007660"/>
            <a:ext cx="2286000" cy="2743200"/>
          </a:xfrm>
          <a:prstGeom prst="rect">
            <a:avLst/>
          </a:prstGeom>
          <a:solidFill>
            <a:srgbClr val="ABA5F9">
              <a:alpha val="35001"/>
            </a:srgbClr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824318" y="244251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s-EC" sz="1600" b="1">
                <a:solidFill>
                  <a:srgbClr val="000000"/>
                </a:solidFill>
              </a:rPr>
              <a:t>Canales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4796118" y="2458385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s-EC" sz="1600" b="1">
                <a:solidFill>
                  <a:srgbClr val="000000"/>
                </a:solidFill>
              </a:rPr>
              <a:t>Crédito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072719" y="2447273"/>
            <a:ext cx="10870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C" sz="1600" b="1">
                <a:solidFill>
                  <a:srgbClr val="000000"/>
                </a:solidFill>
              </a:rPr>
              <a:t>Tecnología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4643719" y="3495023"/>
            <a:ext cx="14719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0C0C0">
                        <a:gamma/>
                        <a:shade val="46275"/>
                        <a:invGamma/>
                      </a:srgbClr>
                    </a:gs>
                    <a:gs pos="50000">
                      <a:srgbClr val="C0C0C0"/>
                    </a:gs>
                    <a:gs pos="100000">
                      <a:srgbClr val="C0C0C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C" sz="2000" b="1">
                <a:solidFill>
                  <a:srgbClr val="000000"/>
                </a:solidFill>
              </a:rPr>
              <a:t>Aprobación </a:t>
            </a:r>
          </a:p>
          <a:p>
            <a:pPr eaLnBrk="0" hangingPunct="0"/>
            <a:r>
              <a:rPr lang="es-EC" sz="2000" b="1">
                <a:solidFill>
                  <a:srgbClr val="000000"/>
                </a:solidFill>
              </a:rPr>
              <a:t>de tarjetas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7615519" y="3007660"/>
            <a:ext cx="144847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0C0C0">
                        <a:gamma/>
                        <a:shade val="46275"/>
                        <a:invGamma/>
                      </a:srgbClr>
                    </a:gs>
                    <a:gs pos="50000">
                      <a:srgbClr val="C0C0C0"/>
                    </a:gs>
                    <a:gs pos="100000">
                      <a:srgbClr val="C0C0C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C" sz="2000" b="1">
                <a:solidFill>
                  <a:srgbClr val="000000"/>
                </a:solidFill>
              </a:rPr>
              <a:t>Centro</a:t>
            </a:r>
          </a:p>
          <a:p>
            <a:pPr eaLnBrk="0" hangingPunct="0"/>
            <a:r>
              <a:rPr lang="es-EC" sz="2000" b="1">
                <a:solidFill>
                  <a:srgbClr val="000000"/>
                </a:solidFill>
              </a:rPr>
              <a:t>Autorizador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7615518" y="3845861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0C0C0">
                        <a:gamma/>
                        <a:shade val="46275"/>
                        <a:invGamma/>
                      </a:srgbClr>
                    </a:gs>
                    <a:gs pos="50000">
                      <a:srgbClr val="C0C0C0"/>
                    </a:gs>
                    <a:gs pos="100000">
                      <a:srgbClr val="C0C0C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EC" sz="2000" b="1">
                <a:solidFill>
                  <a:srgbClr val="000000"/>
                </a:solidFill>
              </a:rPr>
              <a:t>Gestor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7615518" y="4439585"/>
            <a:ext cx="18767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0C0C0">
                        <a:gamma/>
                        <a:shade val="46275"/>
                        <a:invGamma/>
                      </a:srgbClr>
                    </a:gs>
                    <a:gs pos="50000">
                      <a:srgbClr val="C0C0C0"/>
                    </a:gs>
                    <a:gs pos="100000">
                      <a:srgbClr val="C0C0C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C" sz="2000" b="1">
                <a:solidFill>
                  <a:srgbClr val="000000"/>
                </a:solidFill>
              </a:rPr>
              <a:t>Atención</a:t>
            </a:r>
          </a:p>
          <a:p>
            <a:pPr eaLnBrk="0" hangingPunct="0"/>
            <a:r>
              <a:rPr lang="es-EC" sz="2000" b="1">
                <a:solidFill>
                  <a:srgbClr val="000000"/>
                </a:solidFill>
              </a:rPr>
              <a:t>Requerimientos</a:t>
            </a:r>
          </a:p>
        </p:txBody>
      </p:sp>
      <p:pic>
        <p:nvPicPr>
          <p:cNvPr id="48142" name="Picture 14" descr="j02054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318" y="416861"/>
            <a:ext cx="8382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2023593" y="569261"/>
            <a:ext cx="34447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2">
                        <a:gamma/>
                        <a:shade val="46275"/>
                        <a:invGamma/>
                      </a:schemeClr>
                    </a:gs>
                    <a:gs pos="5000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s-EC" sz="3200" b="1" dirty="0">
                <a:solidFill>
                  <a:schemeClr val="accent2"/>
                </a:solidFill>
              </a:rPr>
              <a:t>Centro de Servicios</a:t>
            </a:r>
          </a:p>
        </p:txBody>
      </p:sp>
      <p:pic>
        <p:nvPicPr>
          <p:cNvPr id="48146" name="Picture 18" descr="j029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118" y="1391585"/>
            <a:ext cx="838200" cy="79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50" name="Rectangle 1028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919" y="3541060"/>
            <a:ext cx="6524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1" name="Rectangle 1028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919" y="4684060"/>
            <a:ext cx="6699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58" name="Line 30"/>
          <p:cNvSpPr>
            <a:spLocks noChangeShapeType="1"/>
          </p:cNvSpPr>
          <p:nvPr/>
        </p:nvSpPr>
        <p:spPr bwMode="auto">
          <a:xfrm>
            <a:off x="1824318" y="1255060"/>
            <a:ext cx="8458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48165" name="Picture 37" descr="MCj0297137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19" y="1394760"/>
            <a:ext cx="1209675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75" name="Rectangle 47"/>
          <p:cNvSpPr>
            <a:spLocks noChangeArrowheads="1"/>
          </p:cNvSpPr>
          <p:nvPr/>
        </p:nvSpPr>
        <p:spPr bwMode="auto">
          <a:xfrm>
            <a:off x="4567518" y="3007660"/>
            <a:ext cx="2286000" cy="2743200"/>
          </a:xfrm>
          <a:prstGeom prst="rect">
            <a:avLst/>
          </a:prstGeom>
          <a:solidFill>
            <a:srgbClr val="ABA5F9">
              <a:alpha val="35001"/>
            </a:srgbClr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pic>
        <p:nvPicPr>
          <p:cNvPr id="48149" name="Rectangle 1028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518" y="3464860"/>
            <a:ext cx="6858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76" name="Rectangle 48"/>
          <p:cNvSpPr>
            <a:spLocks noChangeArrowheads="1"/>
          </p:cNvSpPr>
          <p:nvPr/>
        </p:nvSpPr>
        <p:spPr bwMode="auto">
          <a:xfrm>
            <a:off x="7539318" y="3007660"/>
            <a:ext cx="2286000" cy="2743200"/>
          </a:xfrm>
          <a:prstGeom prst="rect">
            <a:avLst/>
          </a:prstGeom>
          <a:solidFill>
            <a:srgbClr val="ABA5F9">
              <a:alpha val="35001"/>
            </a:srgbClr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pic>
        <p:nvPicPr>
          <p:cNvPr id="48152" name="Rectangle 1028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394" y="3007660"/>
            <a:ext cx="6524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3" name="Rectangle 1028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394" y="3693460"/>
            <a:ext cx="6524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79" name="Rectangle 1028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457" y="5065060"/>
            <a:ext cx="6699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4" name="Rectangle 1028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518" y="4379260"/>
            <a:ext cx="6858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88" name="Picture 60" descr="semaforo verd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518" y="163606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89" name="Picture 61" descr="semaforo roj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918" y="155986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90" name="Picture 62" descr="semaforo amarill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719" y="416860"/>
            <a:ext cx="773113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91" name="Picture 63" descr="semaforo amarill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719" y="1636060"/>
            <a:ext cx="544513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76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ieren 7"/>
          <p:cNvGrpSpPr/>
          <p:nvPr/>
        </p:nvGrpSpPr>
        <p:grpSpPr bwMode="gray">
          <a:xfrm>
            <a:off x="1524002" y="4572000"/>
            <a:ext cx="9182098" cy="1447801"/>
            <a:chOff x="-1" y="4571999"/>
            <a:chExt cx="9144001" cy="1447801"/>
          </a:xfrm>
        </p:grpSpPr>
        <p:sp>
          <p:nvSpPr>
            <p:cNvPr id="9" name="Rechteck 8"/>
            <p:cNvSpPr/>
            <p:nvPr/>
          </p:nvSpPr>
          <p:spPr bwMode="gray">
            <a:xfrm>
              <a:off x="0" y="5504770"/>
              <a:ext cx="9144000" cy="51503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10" name="Gruppieren 9"/>
            <p:cNvGrpSpPr/>
            <p:nvPr/>
          </p:nvGrpSpPr>
          <p:grpSpPr bwMode="gray">
            <a:xfrm>
              <a:off x="-1" y="4571999"/>
              <a:ext cx="9144000" cy="925416"/>
              <a:chOff x="-1" y="4571999"/>
              <a:chExt cx="9144000" cy="925416"/>
            </a:xfrm>
          </p:grpSpPr>
          <p:sp>
            <p:nvSpPr>
              <p:cNvPr id="16" name="Rechteck 13"/>
              <p:cNvSpPr/>
              <p:nvPr/>
            </p:nvSpPr>
            <p:spPr bwMode="gray">
              <a:xfrm>
                <a:off x="-1" y="4571999"/>
                <a:ext cx="6451136" cy="925416"/>
              </a:xfrm>
              <a:prstGeom prst="rect">
                <a:avLst/>
              </a:prstGeom>
              <a:solidFill>
                <a:schemeClr val="tx1">
                  <a:alpha val="67000"/>
                </a:schemeClr>
              </a:solidFill>
              <a:ln w="12700">
                <a:noFill/>
                <a:round/>
                <a:headEnd/>
                <a:tailEnd/>
              </a:ln>
            </p:spPr>
            <p:txBody>
              <a:bodyPr lIns="324000" rIns="90000" rtlCol="0" anchor="ctr"/>
              <a:lstStyle/>
              <a:p>
                <a:pPr algn="r"/>
                <a:r>
                  <a:rPr lang="de-DE" sz="2800" dirty="0" smtClean="0">
                    <a:solidFill>
                      <a:schemeClr val="bg1"/>
                    </a:solidFill>
                    <a:effectLst>
                      <a:outerShdw blurRad="190500" algn="ctr" rotWithShape="0">
                        <a:prstClr val="black">
                          <a:alpha val="50000"/>
                        </a:prstClr>
                      </a:outerShdw>
                    </a:effectLst>
                  </a:rPr>
                  <a:t>Nueva Vision del Servicio de </a:t>
                </a:r>
                <a:endParaRPr lang="de-DE" sz="2800" dirty="0">
                  <a:solidFill>
                    <a:schemeClr val="bg1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</a:endParaRPr>
              </a:p>
            </p:txBody>
          </p:sp>
          <p:sp>
            <p:nvSpPr>
              <p:cNvPr id="17" name="Rechteck 12"/>
              <p:cNvSpPr/>
              <p:nvPr/>
            </p:nvSpPr>
            <p:spPr bwMode="gray">
              <a:xfrm>
                <a:off x="6451135" y="4571999"/>
                <a:ext cx="2692864" cy="925416"/>
              </a:xfrm>
              <a:prstGeom prst="rect">
                <a:avLst/>
              </a:prstGeom>
              <a:solidFill>
                <a:srgbClr val="C00000"/>
              </a:solidFill>
              <a:ln w="12700">
                <a:noFill/>
                <a:round/>
                <a:headEnd/>
                <a:tailEnd/>
              </a:ln>
            </p:spPr>
            <p:txBody>
              <a:bodyPr lIns="0" tIns="0" rIns="0" bIns="0" rtlCol="0" anchor="ctr"/>
              <a:lstStyle/>
              <a:p>
                <a:pPr algn="ctr"/>
                <a:r>
                  <a:rPr lang="de-DE" sz="3600" dirty="0" smtClean="0">
                    <a:solidFill>
                      <a:schemeClr val="bg1"/>
                    </a:solidFill>
                    <a:effectLst>
                      <a:outerShdw blurRad="190500" algn="ctr" rotWithShape="0">
                        <a:prstClr val="black">
                          <a:alpha val="50000"/>
                        </a:prstClr>
                      </a:outerShdw>
                    </a:effectLst>
                    <a:latin typeface="+mj-lt"/>
                  </a:rPr>
                  <a:t>Tecnología</a:t>
                </a:r>
                <a:endParaRPr lang="de-DE" sz="1100" dirty="0">
                  <a:solidFill>
                    <a:schemeClr val="bg1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latin typeface="+mj-lt"/>
                </a:endParaRPr>
              </a:p>
            </p:txBody>
          </p:sp>
        </p:grpSp>
      </p:grpSp>
      <p:sp>
        <p:nvSpPr>
          <p:cNvPr id="2" name="Rectángulo 1"/>
          <p:cNvSpPr/>
          <p:nvPr/>
        </p:nvSpPr>
        <p:spPr>
          <a:xfrm>
            <a:off x="1421618" y="533400"/>
            <a:ext cx="44076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Gracias !</a:t>
            </a:r>
            <a:endParaRPr lang="es-ES" sz="8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36321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4789" y="94130"/>
            <a:ext cx="10515600" cy="806824"/>
          </a:xfrm>
        </p:spPr>
        <p:txBody>
          <a:bodyPr/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555811" y="1169893"/>
            <a:ext cx="112507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C" b="1" dirty="0"/>
              <a:t>Objetivo General </a:t>
            </a:r>
            <a:endParaRPr lang="es-EC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dirty="0"/>
              <a:t>Implementar un sistema de monitoreo de la infraestructura tecnológica para medir la disponibilidad del servicio de autorizaciones  </a:t>
            </a:r>
            <a:r>
              <a:rPr lang="es-EC" dirty="0" smtClean="0"/>
              <a:t>y </a:t>
            </a:r>
            <a:r>
              <a:rPr lang="es-EC" dirty="0" smtClean="0">
                <a:solidFill>
                  <a:srgbClr val="FF0000"/>
                </a:solidFill>
              </a:rPr>
              <a:t>el desempeño del proceso </a:t>
            </a:r>
            <a:r>
              <a:rPr lang="es-EC" dirty="0" smtClean="0"/>
              <a:t>de </a:t>
            </a:r>
            <a:r>
              <a:rPr lang="es-EC" dirty="0"/>
              <a:t>Diners Club del Ecuador</a:t>
            </a:r>
            <a:endParaRPr lang="es-EC" sz="1600" dirty="0"/>
          </a:p>
          <a:p>
            <a:pPr lvl="1"/>
            <a:r>
              <a:rPr lang="es-EC" b="1" dirty="0"/>
              <a:t>Objetivos Específicos </a:t>
            </a:r>
            <a:endParaRPr lang="es-EC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dirty="0" smtClean="0"/>
              <a:t>Registrar </a:t>
            </a:r>
            <a:r>
              <a:rPr lang="es-EC" dirty="0"/>
              <a:t>la información </a:t>
            </a:r>
            <a:endParaRPr lang="es-EC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dirty="0" smtClean="0"/>
              <a:t>Generar </a:t>
            </a:r>
            <a:r>
              <a:rPr lang="es-EC" dirty="0"/>
              <a:t>alertas </a:t>
            </a:r>
            <a:endParaRPr lang="es-EC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dirty="0" smtClean="0"/>
              <a:t>Emitir </a:t>
            </a:r>
            <a:r>
              <a:rPr lang="es-EC" dirty="0"/>
              <a:t>Reportes gerenciales de disponibilidad de los Servicios de Negocio, que permitan medir el servicio </a:t>
            </a:r>
            <a:endParaRPr lang="es-EC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dirty="0" err="1" smtClean="0"/>
              <a:t>Analisis</a:t>
            </a:r>
            <a:r>
              <a:rPr lang="es-EC" dirty="0" smtClean="0"/>
              <a:t> de </a:t>
            </a:r>
            <a:r>
              <a:rPr lang="es-EC" dirty="0"/>
              <a:t>eventos recurrentes con el plan de remediación de </a:t>
            </a:r>
            <a:r>
              <a:rPr lang="es-EC" dirty="0" smtClean="0"/>
              <a:t>problemas.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dirty="0" smtClean="0"/>
              <a:t>Consolidar </a:t>
            </a:r>
            <a:r>
              <a:rPr lang="es-EC" dirty="0"/>
              <a:t>la información de alertas, incidentes, componentes </a:t>
            </a:r>
            <a:r>
              <a:rPr lang="es-EC" dirty="0" smtClean="0"/>
              <a:t>monitoreados, </a:t>
            </a:r>
            <a:r>
              <a:rPr lang="es-EC" dirty="0"/>
              <a:t>con el </a:t>
            </a:r>
            <a:r>
              <a:rPr lang="es-EC" dirty="0" smtClean="0"/>
              <a:t>fin de generar una base de conocimientos para gestionar adquisiciones, mejoras o nuevas configuraciones que garanticen la continuidad del servicio en óptimas condiciones. (</a:t>
            </a:r>
            <a:r>
              <a:rPr lang="es-EC" dirty="0" err="1" smtClean="0"/>
              <a:t>Capacity</a:t>
            </a:r>
            <a:r>
              <a:rPr lang="es-EC" dirty="0" smtClean="0"/>
              <a:t> </a:t>
            </a:r>
            <a:r>
              <a:rPr lang="es-EC" dirty="0" err="1" smtClean="0"/>
              <a:t>Planning</a:t>
            </a:r>
            <a:r>
              <a:rPr lang="es-EC" dirty="0" smtClean="0"/>
              <a:t>)</a:t>
            </a:r>
            <a:endParaRPr lang="es-EC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34463543"/>
              </p:ext>
            </p:extLst>
          </p:nvPr>
        </p:nvGraphicFramePr>
        <p:xfrm>
          <a:off x="1778000" y="3784601"/>
          <a:ext cx="8128000" cy="271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25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Metodología de la Investigación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5200" y="1475536"/>
            <a:ext cx="7823200" cy="4222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La metodología que se utilizará </a:t>
            </a:r>
            <a:r>
              <a:rPr lang="es-ES" dirty="0" smtClean="0"/>
              <a:t>es Business </a:t>
            </a:r>
            <a:r>
              <a:rPr lang="es-ES" dirty="0" err="1"/>
              <a:t>Service</a:t>
            </a:r>
            <a:r>
              <a:rPr lang="es-ES" dirty="0"/>
              <a:t> Management (BSM</a:t>
            </a:r>
            <a:r>
              <a:rPr lang="es-ES" dirty="0" smtClean="0"/>
              <a:t>)</a:t>
            </a:r>
          </a:p>
          <a:p>
            <a:pPr marL="0" indent="0">
              <a:buNone/>
            </a:pPr>
            <a:r>
              <a:rPr lang="es-ES" dirty="0" smtClean="0"/>
              <a:t> </a:t>
            </a:r>
          </a:p>
          <a:p>
            <a:pPr marL="0" indent="0">
              <a:buNone/>
            </a:pPr>
            <a:r>
              <a:rPr lang="es-ES" dirty="0" smtClean="0"/>
              <a:t>“Es la medición de los procesos de tecnología desde el punto de vista de servicios los cuales deben estar alineados con los objetivos del negocio”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3563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2357438"/>
            <a:ext cx="35433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425393" y="1295400"/>
            <a:ext cx="9493620" cy="838200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125000"/>
              </a:lnSpc>
              <a:buNone/>
            </a:pPr>
            <a:r>
              <a:rPr lang="es-AR" sz="1800" dirty="0"/>
              <a:t>Cada actor en el proceso tiene una </a:t>
            </a:r>
            <a:r>
              <a:rPr lang="es-AR" sz="1800" b="1" dirty="0">
                <a:solidFill>
                  <a:srgbClr val="CC0000"/>
                </a:solidFill>
              </a:rPr>
              <a:t>visión</a:t>
            </a:r>
            <a:r>
              <a:rPr lang="es-AR" sz="1800" dirty="0"/>
              <a:t> diferente y necesita disponer de </a:t>
            </a:r>
            <a:r>
              <a:rPr lang="es-AR" sz="1800" dirty="0" smtClean="0"/>
              <a:t>un </a:t>
            </a:r>
            <a:r>
              <a:rPr lang="es-AR" sz="1800" dirty="0"/>
              <a:t>detalle de </a:t>
            </a:r>
            <a:r>
              <a:rPr lang="es-AR" sz="1800" b="1" dirty="0">
                <a:solidFill>
                  <a:srgbClr val="CC0000"/>
                </a:solidFill>
              </a:rPr>
              <a:t>información </a:t>
            </a:r>
            <a:r>
              <a:rPr lang="es-AR" sz="1800" dirty="0"/>
              <a:t>diferentes</a:t>
            </a:r>
          </a:p>
        </p:txBody>
      </p:sp>
      <p:sp>
        <p:nvSpPr>
          <p:cNvPr id="664581" name="AutoShape 5"/>
          <p:cNvSpPr>
            <a:spLocks noChangeArrowheads="1"/>
          </p:cNvSpPr>
          <p:nvPr/>
        </p:nvSpPr>
        <p:spPr bwMode="auto">
          <a:xfrm>
            <a:off x="891992" y="1524000"/>
            <a:ext cx="385569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508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s-EC"/>
          </a:p>
        </p:txBody>
      </p:sp>
      <p:pic>
        <p:nvPicPr>
          <p:cNvPr id="6645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562226"/>
            <a:ext cx="22098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64595" name="Group 19"/>
          <p:cNvGrpSpPr>
            <a:grpSpLocks/>
          </p:cNvGrpSpPr>
          <p:nvPr/>
        </p:nvGrpSpPr>
        <p:grpSpPr bwMode="auto">
          <a:xfrm>
            <a:off x="5511800" y="5029200"/>
            <a:ext cx="1955800" cy="590550"/>
            <a:chOff x="2512" y="3168"/>
            <a:chExt cx="1232" cy="372"/>
          </a:xfrm>
        </p:grpSpPr>
        <p:pic>
          <p:nvPicPr>
            <p:cNvPr id="664584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168"/>
              <a:ext cx="1056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4585" name="Freeform 9"/>
            <p:cNvSpPr>
              <a:spLocks/>
            </p:cNvSpPr>
            <p:nvPr/>
          </p:nvSpPr>
          <p:spPr bwMode="auto">
            <a:xfrm>
              <a:off x="2512" y="3225"/>
              <a:ext cx="224" cy="87"/>
            </a:xfrm>
            <a:custGeom>
              <a:avLst/>
              <a:gdLst>
                <a:gd name="T0" fmla="*/ 0 w 224"/>
                <a:gd name="T1" fmla="*/ 47 h 87"/>
                <a:gd name="T2" fmla="*/ 100 w 224"/>
                <a:gd name="T3" fmla="*/ 7 h 87"/>
                <a:gd name="T4" fmla="*/ 224 w 224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4" h="87">
                  <a:moveTo>
                    <a:pt x="0" y="47"/>
                  </a:moveTo>
                  <a:cubicBezTo>
                    <a:pt x="17" y="40"/>
                    <a:pt x="63" y="0"/>
                    <a:pt x="100" y="7"/>
                  </a:cubicBezTo>
                  <a:cubicBezTo>
                    <a:pt x="137" y="14"/>
                    <a:pt x="198" y="70"/>
                    <a:pt x="224" y="87"/>
                  </a:cubicBezTo>
                </a:path>
              </a:pathLst>
            </a:custGeom>
            <a:noFill/>
            <a:ln w="22860" cap="flat" cmpd="sng">
              <a:solidFill>
                <a:srgbClr val="C0C0C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27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C"/>
            </a:p>
          </p:txBody>
        </p:sp>
      </p:grpSp>
      <p:grpSp>
        <p:nvGrpSpPr>
          <p:cNvPr id="664596" name="Group 20"/>
          <p:cNvGrpSpPr>
            <a:grpSpLocks/>
          </p:cNvGrpSpPr>
          <p:nvPr/>
        </p:nvGrpSpPr>
        <p:grpSpPr bwMode="auto">
          <a:xfrm>
            <a:off x="5181601" y="4343400"/>
            <a:ext cx="2295525" cy="571500"/>
            <a:chOff x="2304" y="2736"/>
            <a:chExt cx="1446" cy="360"/>
          </a:xfrm>
        </p:grpSpPr>
        <p:pic>
          <p:nvPicPr>
            <p:cNvPr id="664587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736"/>
              <a:ext cx="1062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4588" name="Freeform 12"/>
            <p:cNvSpPr>
              <a:spLocks/>
            </p:cNvSpPr>
            <p:nvPr/>
          </p:nvSpPr>
          <p:spPr bwMode="auto">
            <a:xfrm>
              <a:off x="2304" y="2757"/>
              <a:ext cx="432" cy="106"/>
            </a:xfrm>
            <a:custGeom>
              <a:avLst/>
              <a:gdLst>
                <a:gd name="T0" fmla="*/ 0 w 432"/>
                <a:gd name="T1" fmla="*/ 87 h 106"/>
                <a:gd name="T2" fmla="*/ 160 w 432"/>
                <a:gd name="T3" fmla="*/ 3 h 106"/>
                <a:gd name="T4" fmla="*/ 432 w 432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106">
                  <a:moveTo>
                    <a:pt x="0" y="87"/>
                  </a:moveTo>
                  <a:cubicBezTo>
                    <a:pt x="27" y="74"/>
                    <a:pt x="88" y="0"/>
                    <a:pt x="160" y="3"/>
                  </a:cubicBezTo>
                  <a:cubicBezTo>
                    <a:pt x="232" y="6"/>
                    <a:pt x="375" y="85"/>
                    <a:pt x="432" y="106"/>
                  </a:cubicBezTo>
                </a:path>
              </a:pathLst>
            </a:custGeom>
            <a:noFill/>
            <a:ln w="22860" cap="flat" cmpd="sng">
              <a:solidFill>
                <a:srgbClr val="C0C0C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27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C"/>
            </a:p>
          </p:txBody>
        </p:sp>
      </p:grpSp>
      <p:grpSp>
        <p:nvGrpSpPr>
          <p:cNvPr id="664597" name="Group 21"/>
          <p:cNvGrpSpPr>
            <a:grpSpLocks/>
          </p:cNvGrpSpPr>
          <p:nvPr/>
        </p:nvGrpSpPr>
        <p:grpSpPr bwMode="auto">
          <a:xfrm>
            <a:off x="4832351" y="3657601"/>
            <a:ext cx="2625725" cy="561975"/>
            <a:chOff x="2084" y="2304"/>
            <a:chExt cx="1654" cy="354"/>
          </a:xfrm>
        </p:grpSpPr>
        <p:pic>
          <p:nvPicPr>
            <p:cNvPr id="664590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304"/>
              <a:ext cx="1050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4591" name="Freeform 15"/>
            <p:cNvSpPr>
              <a:spLocks/>
            </p:cNvSpPr>
            <p:nvPr/>
          </p:nvSpPr>
          <p:spPr bwMode="auto">
            <a:xfrm>
              <a:off x="2084" y="2334"/>
              <a:ext cx="620" cy="122"/>
            </a:xfrm>
            <a:custGeom>
              <a:avLst/>
              <a:gdLst>
                <a:gd name="T0" fmla="*/ 0 w 620"/>
                <a:gd name="T1" fmla="*/ 86 h 122"/>
                <a:gd name="T2" fmla="*/ 228 w 620"/>
                <a:gd name="T3" fmla="*/ 6 h 122"/>
                <a:gd name="T4" fmla="*/ 620 w 620"/>
                <a:gd name="T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0" h="122">
                  <a:moveTo>
                    <a:pt x="0" y="86"/>
                  </a:moveTo>
                  <a:cubicBezTo>
                    <a:pt x="37" y="73"/>
                    <a:pt x="125" y="0"/>
                    <a:pt x="228" y="6"/>
                  </a:cubicBezTo>
                  <a:cubicBezTo>
                    <a:pt x="331" y="12"/>
                    <a:pt x="538" y="98"/>
                    <a:pt x="620" y="122"/>
                  </a:cubicBezTo>
                </a:path>
              </a:pathLst>
            </a:custGeom>
            <a:noFill/>
            <a:ln w="22860" cap="flat" cmpd="sng">
              <a:solidFill>
                <a:srgbClr val="C0C0C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27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C"/>
            </a:p>
          </p:txBody>
        </p:sp>
      </p:grpSp>
      <p:grpSp>
        <p:nvGrpSpPr>
          <p:cNvPr id="664598" name="Group 22"/>
          <p:cNvGrpSpPr>
            <a:grpSpLocks/>
          </p:cNvGrpSpPr>
          <p:nvPr/>
        </p:nvGrpSpPr>
        <p:grpSpPr bwMode="auto">
          <a:xfrm>
            <a:off x="4476750" y="2820988"/>
            <a:ext cx="2990850" cy="665162"/>
            <a:chOff x="1860" y="1777"/>
            <a:chExt cx="1884" cy="419"/>
          </a:xfrm>
        </p:grpSpPr>
        <p:pic>
          <p:nvPicPr>
            <p:cNvPr id="664593" name="Picture 1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1824"/>
              <a:ext cx="1056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4594" name="Freeform 18"/>
            <p:cNvSpPr>
              <a:spLocks/>
            </p:cNvSpPr>
            <p:nvPr/>
          </p:nvSpPr>
          <p:spPr bwMode="auto">
            <a:xfrm>
              <a:off x="1860" y="1777"/>
              <a:ext cx="860" cy="199"/>
            </a:xfrm>
            <a:custGeom>
              <a:avLst/>
              <a:gdLst>
                <a:gd name="T0" fmla="*/ 0 w 860"/>
                <a:gd name="T1" fmla="*/ 131 h 199"/>
                <a:gd name="T2" fmla="*/ 312 w 860"/>
                <a:gd name="T3" fmla="*/ 11 h 199"/>
                <a:gd name="T4" fmla="*/ 860 w 860"/>
                <a:gd name="T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0" h="199">
                  <a:moveTo>
                    <a:pt x="0" y="131"/>
                  </a:moveTo>
                  <a:cubicBezTo>
                    <a:pt x="52" y="110"/>
                    <a:pt x="169" y="0"/>
                    <a:pt x="312" y="11"/>
                  </a:cubicBezTo>
                  <a:cubicBezTo>
                    <a:pt x="455" y="22"/>
                    <a:pt x="746" y="160"/>
                    <a:pt x="860" y="199"/>
                  </a:cubicBezTo>
                </a:path>
              </a:pathLst>
            </a:custGeom>
            <a:noFill/>
            <a:ln w="22860" cmpd="sng">
              <a:solidFill>
                <a:srgbClr val="C0C0C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27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C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Proceso</a:t>
            </a:r>
            <a:endParaRPr lang="es-EC" dirty="0"/>
          </a:p>
        </p:txBody>
      </p:sp>
      <p:sp>
        <p:nvSpPr>
          <p:cNvPr id="4" name="Elipse 3"/>
          <p:cNvSpPr/>
          <p:nvPr/>
        </p:nvSpPr>
        <p:spPr>
          <a:xfrm>
            <a:off x="5570911" y="2603172"/>
            <a:ext cx="2107453" cy="10674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505468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Resultados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8529919" y="2017059"/>
            <a:ext cx="28238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/>
              <a:t>¿La Administración tiene </a:t>
            </a:r>
            <a:r>
              <a:rPr lang="es-EC" sz="2800" i="1" dirty="0" smtClean="0"/>
              <a:t>Visibilidad</a:t>
            </a:r>
            <a:r>
              <a:rPr lang="es-EC" sz="2800" dirty="0" smtClean="0"/>
              <a:t> en línea de los procesos del negocio?</a:t>
            </a:r>
            <a:endParaRPr lang="es-EC" sz="2800" dirty="0"/>
          </a:p>
        </p:txBody>
      </p:sp>
      <p:grpSp>
        <p:nvGrpSpPr>
          <p:cNvPr id="7" name="Grupo 6"/>
          <p:cNvGrpSpPr/>
          <p:nvPr/>
        </p:nvGrpSpPr>
        <p:grpSpPr>
          <a:xfrm>
            <a:off x="1160930" y="1358153"/>
            <a:ext cx="6974541" cy="4531659"/>
            <a:chOff x="1160930" y="1358153"/>
            <a:chExt cx="6974541" cy="4531659"/>
          </a:xfrm>
        </p:grpSpPr>
        <p:pic>
          <p:nvPicPr>
            <p:cNvPr id="4" name="Imagen 3" descr="http://www.barcelona04.com/images/bsm2.gif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60930" y="1475536"/>
              <a:ext cx="6813176" cy="4414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ángulo 2"/>
            <p:cNvSpPr/>
            <p:nvPr/>
          </p:nvSpPr>
          <p:spPr>
            <a:xfrm>
              <a:off x="6118412" y="1358153"/>
              <a:ext cx="2017059" cy="3751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6" name="Imagen 5" descr="http://www.barcelona04.com/images/bsm2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0930" y="1475536"/>
            <a:ext cx="6813176" cy="441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204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Resultados</a:t>
            </a:r>
            <a:endParaRPr lang="es-EC" dirty="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838200" y="1250578"/>
            <a:ext cx="51181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C" sz="2000" dirty="0"/>
              <a:t>Dar </a:t>
            </a:r>
            <a:r>
              <a:rPr lang="es-EC" sz="2000" b="1" dirty="0"/>
              <a:t>visibilidad del estado de los procesos de negocio</a:t>
            </a:r>
            <a:r>
              <a:rPr lang="es-EC" sz="2000" dirty="0"/>
              <a:t> de la empresa en lugar de presentar el estado de un grupo de componentes o recursos tecnológicos interrelacionados. </a:t>
            </a:r>
          </a:p>
        </p:txBody>
      </p:sp>
      <p:pic>
        <p:nvPicPr>
          <p:cNvPr id="19461" name="Picture 5" descr="bsm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2825928"/>
            <a:ext cx="5410200" cy="353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7086600" y="411058"/>
            <a:ext cx="4394200" cy="550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1600" b="1" dirty="0"/>
              <a:t>TECNICOS: </a:t>
            </a:r>
            <a:endParaRPr lang="es-CR" sz="1600" b="1" dirty="0"/>
          </a:p>
          <a:p>
            <a:r>
              <a:rPr lang="es-EC" sz="1600" dirty="0"/>
              <a:t>Se benefician al poder identificar tempranamente la falla de un componente tecnológico y consecuentemente poder dar una solución en menos tiempo.</a:t>
            </a:r>
            <a:endParaRPr lang="es-CR" sz="1600" dirty="0"/>
          </a:p>
          <a:p>
            <a:r>
              <a:rPr lang="es-EC" sz="1600" dirty="0"/>
              <a:t> </a:t>
            </a:r>
            <a:endParaRPr lang="es-CR" sz="1600" dirty="0"/>
          </a:p>
          <a:p>
            <a:r>
              <a:rPr lang="es-EC" sz="1600" b="1" dirty="0"/>
              <a:t>JEFES  DE TECNOLOGÍA:</a:t>
            </a:r>
            <a:endParaRPr lang="es-CR" sz="1600" b="1" dirty="0"/>
          </a:p>
          <a:p>
            <a:r>
              <a:rPr lang="es-EC" sz="1600" dirty="0"/>
              <a:t>Pueden medir la disponibilidad de los servicios tecnológicos con lo cual pueden saber el tipo de servicio que están brindando como organización y si están o no cumpliendo con sus objetivos.</a:t>
            </a:r>
            <a:endParaRPr lang="es-CR" sz="1600" dirty="0"/>
          </a:p>
          <a:p>
            <a:r>
              <a:rPr lang="es-EC" sz="1600" dirty="0"/>
              <a:t> </a:t>
            </a:r>
            <a:endParaRPr lang="es-CR" sz="1600" dirty="0"/>
          </a:p>
          <a:p>
            <a:r>
              <a:rPr lang="es-EC" sz="1600" b="1" dirty="0"/>
              <a:t>GERENTES DE </a:t>
            </a:r>
            <a:r>
              <a:rPr lang="es-EC" sz="1600" b="1" dirty="0" smtClean="0"/>
              <a:t>TECNOLOGÍA Y OTRAS AREAS: </a:t>
            </a:r>
            <a:endParaRPr lang="es-CR" sz="1600" b="1" dirty="0"/>
          </a:p>
          <a:p>
            <a:r>
              <a:rPr lang="es-EC" sz="1600" dirty="0"/>
              <a:t>La información que generan los otros dos niveles modelan datos los cuales son utilizados para la planificación </a:t>
            </a:r>
            <a:r>
              <a:rPr lang="es-EC" sz="1600" dirty="0" smtClean="0"/>
              <a:t>estratégica</a:t>
            </a:r>
            <a:endParaRPr lang="es-CR" sz="1600" dirty="0"/>
          </a:p>
          <a:p>
            <a:r>
              <a:rPr lang="es-EC" sz="1600" dirty="0"/>
              <a:t>También los gerentes se benefician porque pueden justificar inversiones </a:t>
            </a:r>
            <a:r>
              <a:rPr lang="es-EC" sz="1600" dirty="0" smtClean="0"/>
              <a:t>con </a:t>
            </a:r>
            <a:r>
              <a:rPr lang="es-EC" sz="1600" dirty="0"/>
              <a:t>datos históricos, es decir, de una manera objetiva y planificada y no en base a experiencias o comportamientos anómalos de la infraestructura.</a:t>
            </a:r>
            <a:endParaRPr lang="es-CR" sz="1600" dirty="0"/>
          </a:p>
          <a:p>
            <a:endParaRPr lang="es-CR" sz="1600" dirty="0"/>
          </a:p>
        </p:txBody>
      </p:sp>
      <p:sp>
        <p:nvSpPr>
          <p:cNvPr id="5" name="Rectángulo 4"/>
          <p:cNvSpPr/>
          <p:nvPr/>
        </p:nvSpPr>
        <p:spPr>
          <a:xfrm>
            <a:off x="6769100" y="3302000"/>
            <a:ext cx="4978400" cy="2324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4924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Resultados</a:t>
            </a:r>
            <a:endParaRPr lang="es-EC" dirty="0"/>
          </a:p>
        </p:txBody>
      </p:sp>
      <p:pic>
        <p:nvPicPr>
          <p:cNvPr id="6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475536"/>
            <a:ext cx="6959600" cy="429026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CuadroTexto 2"/>
          <p:cNvSpPr txBox="1"/>
          <p:nvPr/>
        </p:nvSpPr>
        <p:spPr>
          <a:xfrm>
            <a:off x="8496300" y="2501900"/>
            <a:ext cx="3009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Justificación de la adquisición de recursos, para este caso se reforzó la comunicación con el proveedor del servicio de POS a 3 canales con diferentes proveedores. 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77669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Que ganamos con esto?</a:t>
            </a:r>
            <a:endParaRPr lang="es-EC" dirty="0"/>
          </a:p>
        </p:txBody>
      </p:sp>
      <p:pic>
        <p:nvPicPr>
          <p:cNvPr id="5" name="Imagen 4" descr="http://www.barcelona04.com/images/bsm2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3694" y="1573305"/>
            <a:ext cx="2837329" cy="196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uadroTexto 5"/>
          <p:cNvSpPr txBox="1"/>
          <p:nvPr/>
        </p:nvSpPr>
        <p:spPr>
          <a:xfrm>
            <a:off x="838200" y="1573305"/>
            <a:ext cx="67728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 smtClean="0"/>
              <a:t>Monitorear el estado del 100% de los componentes tecnológicos que pertenecen a los procesos críticos de negocio.</a:t>
            </a:r>
          </a:p>
          <a:p>
            <a:endParaRPr lang="es-EC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 smtClean="0"/>
              <a:t>Identificación en línea de comportamientos erráticos de componentes tecnológicos que afecten los procesos del negocio.</a:t>
            </a:r>
          </a:p>
          <a:p>
            <a:endParaRPr lang="es-EC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 smtClean="0"/>
              <a:t>Cumplimiento con entidades reguladoras externas: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dirty="0" err="1" smtClean="0"/>
              <a:t>Diners</a:t>
            </a:r>
            <a:r>
              <a:rPr lang="es-EC" dirty="0" smtClean="0"/>
              <a:t> Club Internacional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dirty="0" smtClean="0"/>
              <a:t>PCI SCC </a:t>
            </a:r>
            <a:r>
              <a:rPr lang="es-EC" dirty="0" err="1" smtClean="0"/>
              <a:t>Payment</a:t>
            </a:r>
            <a:r>
              <a:rPr lang="es-EC" dirty="0" smtClean="0"/>
              <a:t> </a:t>
            </a:r>
            <a:r>
              <a:rPr lang="es-EC" dirty="0" err="1" smtClean="0"/>
              <a:t>Card</a:t>
            </a:r>
            <a:r>
              <a:rPr lang="es-EC" dirty="0" smtClean="0"/>
              <a:t> </a:t>
            </a:r>
            <a:r>
              <a:rPr lang="es-EC" dirty="0" err="1" smtClean="0"/>
              <a:t>Industry</a:t>
            </a:r>
            <a:r>
              <a:rPr lang="es-EC" dirty="0" smtClean="0"/>
              <a:t> – Data Security Standard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dirty="0" smtClean="0"/>
              <a:t>Superintendencia de Bancos</a:t>
            </a:r>
          </a:p>
          <a:p>
            <a:endParaRPr lang="es-EC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 smtClean="0"/>
              <a:t>Cumplimiento con la Visión de </a:t>
            </a:r>
            <a:r>
              <a:rPr lang="es-EC" dirty="0" err="1" smtClean="0"/>
              <a:t>Diners</a:t>
            </a:r>
            <a:r>
              <a:rPr lang="es-EC" dirty="0" smtClean="0"/>
              <a:t> Club : “Socios para toda la vida”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dirty="0" smtClean="0"/>
              <a:t>Confianza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dirty="0" smtClean="0"/>
              <a:t>Seguridad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dirty="0" smtClean="0"/>
              <a:t>Calidad optima en el Servicio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949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Los procesos tienen los resultados esperados ?</a:t>
            </a:r>
            <a:endParaRPr lang="es-EC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4855366"/>
              </p:ext>
            </p:extLst>
          </p:nvPr>
        </p:nvGraphicFramePr>
        <p:xfrm>
          <a:off x="838200" y="1535188"/>
          <a:ext cx="6910294" cy="3160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/>
          <p:cNvSpPr/>
          <p:nvPr/>
        </p:nvSpPr>
        <p:spPr>
          <a:xfrm>
            <a:off x="1596797" y="201528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s-E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902967" y="201528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es-E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313975" y="201528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es-E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Imagen 9" descr="http://www.barcelona04.com/images/bsm2.gi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24983" y="2229103"/>
            <a:ext cx="2837329" cy="196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/>
          <p:cNvSpPr txBox="1"/>
          <p:nvPr/>
        </p:nvSpPr>
        <p:spPr>
          <a:xfrm>
            <a:off x="915230" y="4182034"/>
            <a:ext cx="2052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Prendido o apagado</a:t>
            </a:r>
          </a:p>
          <a:p>
            <a:r>
              <a:rPr lang="es-EC" dirty="0" smtClean="0"/>
              <a:t>Disco; memoria, </a:t>
            </a:r>
            <a:r>
              <a:rPr lang="es-EC" dirty="0" err="1" smtClean="0"/>
              <a:t>cpu</a:t>
            </a:r>
            <a:r>
              <a:rPr lang="es-EC" dirty="0" smtClean="0"/>
              <a:t>,</a:t>
            </a:r>
          </a:p>
          <a:p>
            <a:r>
              <a:rPr lang="es-EC" dirty="0" err="1" smtClean="0"/>
              <a:t>Logs</a:t>
            </a:r>
            <a:r>
              <a:rPr lang="es-EC" dirty="0" smtClean="0"/>
              <a:t> llenos</a:t>
            </a:r>
            <a:endParaRPr lang="es-EC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496815" y="4192375"/>
            <a:ext cx="2052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Porcentaje de actividad de un servicio que es la unión de varios componentes</a:t>
            </a:r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823239" y="4192375"/>
            <a:ext cx="2052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Los procesos están funcionando bien?</a:t>
            </a:r>
          </a:p>
          <a:p>
            <a:r>
              <a:rPr lang="es-EC" dirty="0" smtClean="0"/>
              <a:t>Cumplen los objetivos diarios?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6004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850</Words>
  <Application>Microsoft Office PowerPoint</Application>
  <PresentationFormat>Panorámica</PresentationFormat>
  <Paragraphs>117</Paragraphs>
  <Slides>14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Tema de Office</vt:lpstr>
      <vt:lpstr>Responsables:</vt:lpstr>
      <vt:lpstr>Objetivos</vt:lpstr>
      <vt:lpstr>Metodología de la Investigación</vt:lpstr>
      <vt:lpstr>Proceso</vt:lpstr>
      <vt:lpstr>Resultados</vt:lpstr>
      <vt:lpstr>Resultados</vt:lpstr>
      <vt:lpstr>Resultados</vt:lpstr>
      <vt:lpstr>Que ganamos con esto?</vt:lpstr>
      <vt:lpstr>Los procesos tienen los resultados esperados ?</vt:lpstr>
      <vt:lpstr>Objetivos</vt:lpstr>
      <vt:lpstr>Que ganamos con esto en el proceso de autorizaciones?</vt:lpstr>
      <vt:lpstr>Que más ganamos con esto?</vt:lpstr>
      <vt:lpstr>Presentación de PowerPoint</vt:lpstr>
      <vt:lpstr>Presentación de PowerPoint</vt:lpstr>
    </vt:vector>
  </TitlesOfParts>
  <Company>Interdin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Mera Miranda, Renne Patricio</dc:creator>
  <cp:lastModifiedBy>Mera Miranda, Renne Patricio</cp:lastModifiedBy>
  <cp:revision>62</cp:revision>
  <dcterms:created xsi:type="dcterms:W3CDTF">2013-08-12T02:55:35Z</dcterms:created>
  <dcterms:modified xsi:type="dcterms:W3CDTF">2016-08-24T02:54:51Z</dcterms:modified>
</cp:coreProperties>
</file>